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0"/>
  </p:notesMasterIdLst>
  <p:sldIdLst>
    <p:sldId id="256" r:id="rId2"/>
    <p:sldId id="332" r:id="rId3"/>
    <p:sldId id="334" r:id="rId4"/>
    <p:sldId id="445" r:id="rId5"/>
    <p:sldId id="377" r:id="rId6"/>
    <p:sldId id="335" r:id="rId7"/>
    <p:sldId id="336" r:id="rId8"/>
    <p:sldId id="337" r:id="rId9"/>
    <p:sldId id="338" r:id="rId10"/>
    <p:sldId id="374" r:id="rId11"/>
    <p:sldId id="378" r:id="rId12"/>
    <p:sldId id="341" r:id="rId13"/>
    <p:sldId id="380" r:id="rId14"/>
    <p:sldId id="342" r:id="rId15"/>
    <p:sldId id="343" r:id="rId16"/>
    <p:sldId id="344" r:id="rId17"/>
    <p:sldId id="345" r:id="rId18"/>
    <p:sldId id="346" r:id="rId19"/>
    <p:sldId id="361" r:id="rId20"/>
    <p:sldId id="364" r:id="rId21"/>
    <p:sldId id="365" r:id="rId22"/>
    <p:sldId id="366" r:id="rId23"/>
    <p:sldId id="367" r:id="rId24"/>
    <p:sldId id="426" r:id="rId25"/>
    <p:sldId id="400" r:id="rId26"/>
    <p:sldId id="421" r:id="rId27"/>
    <p:sldId id="422" r:id="rId28"/>
    <p:sldId id="427" r:id="rId29"/>
    <p:sldId id="423" r:id="rId30"/>
    <p:sldId id="447" r:id="rId31"/>
    <p:sldId id="448" r:id="rId32"/>
    <p:sldId id="449" r:id="rId33"/>
    <p:sldId id="431" r:id="rId34"/>
    <p:sldId id="430" r:id="rId35"/>
    <p:sldId id="432" r:id="rId36"/>
    <p:sldId id="340" r:id="rId37"/>
    <p:sldId id="450" r:id="rId38"/>
    <p:sldId id="435" r:id="rId39"/>
    <p:sldId id="452" r:id="rId40"/>
    <p:sldId id="436" r:id="rId41"/>
    <p:sldId id="437" r:id="rId42"/>
    <p:sldId id="438" r:id="rId43"/>
    <p:sldId id="439" r:id="rId44"/>
    <p:sldId id="352" r:id="rId45"/>
    <p:sldId id="441" r:id="rId46"/>
    <p:sldId id="442" r:id="rId47"/>
    <p:sldId id="443" r:id="rId48"/>
    <p:sldId id="41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0" autoAdjust="0"/>
    <p:restoredTop sz="82321" autoAdjust="0"/>
  </p:normalViewPr>
  <p:slideViewPr>
    <p:cSldViewPr snapToGrid="0">
      <p:cViewPr varScale="1">
        <p:scale>
          <a:sx n="55" d="100"/>
          <a:sy n="55" d="100"/>
        </p:scale>
        <p:origin x="1096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fld id="{6D67F358-84A9-4AE2-B425-62F1BE809B06}" type="datetimeFigureOut">
              <a:rPr lang="en-US" smtClean="0"/>
              <a:t>4/5/2023</a:t>
            </a:fld>
            <a:endParaRPr lang="en-US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en-US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fld id="{3198DA59-4DC9-4273-A831-555205F6A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287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7689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:a16="http://schemas.microsoft.com/office/drawing/2014/main" id="{6CDE056B-D4FA-080B-07EF-75F64E829F2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67511413-429C-46B4-AFF2-0F3B7747FB9D}" type="slidenum">
              <a:rPr lang="en-US" altLang="en-US">
                <a:latin typeface="Helvetica" panose="020B0604020202020204" pitchFamily="34" charset="0"/>
              </a:rPr>
              <a:pPr/>
              <a:t>2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32DF3722-FD19-C705-1100-2D0D62F96D5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id="{39DBFBA6-062C-F739-168A-333C32DAB3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>
            <a:extLst>
              <a:ext uri="{FF2B5EF4-FFF2-40B4-BE49-F238E27FC236}">
                <a16:creationId xmlns:a16="http://schemas.microsoft.com/office/drawing/2014/main" id="{42FFC9BE-9519-9117-BD9D-0EB46E4696C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5A7E86A4-0845-420E-839D-ADE1D76CF03B}" type="slidenum">
              <a:rPr lang="en-US" altLang="en-US">
                <a:latin typeface="Helvetica" panose="020B0604020202020204" pitchFamily="34" charset="0"/>
              </a:rPr>
              <a:pPr/>
              <a:t>5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E2BEE51B-69C5-BF77-DDC7-7F1095E876B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2419449C-B9FE-53C8-DD07-B20FE14996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4C2357ED-17B2-0311-EEA7-73777A607F4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9785998A-C349-8F6D-76C1-9073FC78DC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4CC6F1BC-F40C-6163-833F-0934714E07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88D33C44-9270-459B-85D1-FB117CD1AA99}" type="slidenum">
              <a:rPr lang="en-US" altLang="en-US">
                <a:latin typeface="Helvetica" panose="020B0604020202020204" pitchFamily="34" charset="0"/>
              </a:rPr>
              <a:pPr/>
              <a:t>7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A7B54167-C6CB-2134-4FA1-151774B16D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7999FC5F-7BCB-94E1-9FF7-5164BF2667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7DB42470-CFB7-E830-EE27-FD1ACC125F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F7696847-41A3-7419-45D5-5FD07CE19B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B9DFB1A5-3A0F-6AE3-70B4-B6BB4C2BC3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BF629633-0E80-B5DE-7A37-20B5284E98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D935054F-EBD9-7DAE-0569-D052E80659A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8F90286B-CF7E-275D-DF29-4C411314CB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D7473BB3-960C-E222-4082-5EED33E2CE8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8348FCAB-6FDA-416D-AB90-B2BCB266C8A7}" type="slidenum">
              <a:rPr lang="en-US" altLang="en-US">
                <a:latin typeface="Helvetica" panose="020B0604020202020204" pitchFamily="34" charset="0"/>
              </a:rPr>
              <a:pPr/>
              <a:t>12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73C4BE56-06B3-C603-D757-2909C4E70F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B8D2B2A1-8AA5-BB30-767B-DDBA47E03F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>
            <a:extLst>
              <a:ext uri="{FF2B5EF4-FFF2-40B4-BE49-F238E27FC236}">
                <a16:creationId xmlns:a16="http://schemas.microsoft.com/office/drawing/2014/main" id="{72325DAE-A8E7-F931-F532-477367760F9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35ACF3E5-6AC1-4249-9371-CD6AB28EC2D3}" type="slidenum">
              <a:rPr lang="en-US" altLang="en-US">
                <a:latin typeface="Helvetica" panose="020B0604020202020204" pitchFamily="34" charset="0"/>
              </a:rPr>
              <a:pPr/>
              <a:t>14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B8F0A6FE-E3A3-02AC-EE4B-DD387D357A3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>
            <a:extLst>
              <a:ext uri="{FF2B5EF4-FFF2-40B4-BE49-F238E27FC236}">
                <a16:creationId xmlns:a16="http://schemas.microsoft.com/office/drawing/2014/main" id="{ECA58AC8-91E2-EBFD-4510-A8774233FA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>
            <a:extLst>
              <a:ext uri="{FF2B5EF4-FFF2-40B4-BE49-F238E27FC236}">
                <a16:creationId xmlns:a16="http://schemas.microsoft.com/office/drawing/2014/main" id="{31545A72-30EA-D193-74E7-4E1F76EFC7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DC5FF887-95CD-4EF4-A59A-9B1DF4FC8BD0}" type="slidenum">
              <a:rPr lang="en-US" altLang="en-US">
                <a:latin typeface="Helvetica" panose="020B0604020202020204" pitchFamily="34" charset="0"/>
              </a:rPr>
              <a:pPr/>
              <a:t>15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449E5EB3-85F8-623F-1861-746BC425F9A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>
            <a:extLst>
              <a:ext uri="{FF2B5EF4-FFF2-40B4-BE49-F238E27FC236}">
                <a16:creationId xmlns:a16="http://schemas.microsoft.com/office/drawing/2014/main" id="{4EA551EA-2D75-CAB2-B468-DAA72F20AC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>
            <a:extLst>
              <a:ext uri="{FF2B5EF4-FFF2-40B4-BE49-F238E27FC236}">
                <a16:creationId xmlns:a16="http://schemas.microsoft.com/office/drawing/2014/main" id="{18252BFB-A3A9-62A9-3264-8C90991F44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EBAE73CC-E08F-486A-AE20-E3C873441A5A}" type="slidenum">
              <a:rPr lang="en-US" altLang="en-US">
                <a:latin typeface="Helvetica" panose="020B0604020202020204" pitchFamily="34" charset="0"/>
              </a:rPr>
              <a:pPr/>
              <a:t>16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AFB05BEE-E0D6-3A56-E1D7-91D3349021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>
            <a:extLst>
              <a:ext uri="{FF2B5EF4-FFF2-40B4-BE49-F238E27FC236}">
                <a16:creationId xmlns:a16="http://schemas.microsoft.com/office/drawing/2014/main" id="{B99368C2-A2B6-F21C-7770-C6B0C461C7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>
            <a:extLst>
              <a:ext uri="{FF2B5EF4-FFF2-40B4-BE49-F238E27FC236}">
                <a16:creationId xmlns:a16="http://schemas.microsoft.com/office/drawing/2014/main" id="{4B5DC3C2-8A55-0F0F-EDE2-3AF78DF87DC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D2A48B40-0747-42C7-9E15-099A5FF70300}" type="slidenum">
              <a:rPr lang="en-US" altLang="en-US">
                <a:latin typeface="Helvetica" panose="020B0604020202020204" pitchFamily="34" charset="0"/>
              </a:rPr>
              <a:pPr/>
              <a:t>17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90AAF64C-FB4F-0343-E0AB-DEE0CD58EEF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id="{7592B7E1-D839-BCB7-F6C4-F258C7E1AB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E2BB7D53-0244-9EF6-3AD1-F7B3904DBE4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AA865C11-E453-4BA6-AB2A-4046F18DD927}" type="slidenum">
              <a:rPr lang="en-US" altLang="en-US">
                <a:latin typeface="Helvetica" panose="020B0604020202020204" pitchFamily="34" charset="0"/>
              </a:rPr>
              <a:pPr/>
              <a:t>18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7AFCB92B-DEAC-BF9B-F9CF-19A8D1F452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F00F895B-B8DC-B4D5-9E56-08C4855817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7">
            <a:extLst>
              <a:ext uri="{FF2B5EF4-FFF2-40B4-BE49-F238E27FC236}">
                <a16:creationId xmlns:a16="http://schemas.microsoft.com/office/drawing/2014/main" id="{5FF94ED2-DF55-4D1B-8DA2-07A842A2B18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80910074-6A37-4496-AE68-529FF68CD695}" type="slidenum">
              <a:rPr lang="en-US" altLang="en-US" smtClean="0">
                <a:latin typeface="Helvetica" panose="020B0604020202020204" pitchFamily="34" charset="0"/>
              </a:rPr>
              <a:pPr/>
              <a:t>19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79874" name="Rectangle 2">
            <a:extLst>
              <a:ext uri="{FF2B5EF4-FFF2-40B4-BE49-F238E27FC236}">
                <a16:creationId xmlns:a16="http://schemas.microsoft.com/office/drawing/2014/main" id="{03D7B118-35EC-41E3-912A-ACD9C96F6A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396523C0-C350-444A-B4E1-1329DD7129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id="{B9E1DA7D-A728-20E7-ED58-63614CDCEC4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7F57F447-3D89-4758-BB9A-30CA7A8044DC}" type="slidenum">
              <a:rPr lang="en-US" altLang="en-US">
                <a:latin typeface="Helvetica" panose="020B0604020202020204" pitchFamily="34" charset="0"/>
              </a:rPr>
              <a:pPr/>
              <a:t>20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id="{FD333082-DFA9-C4BE-5ED9-E94BF6181A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>
            <a:extLst>
              <a:ext uri="{FF2B5EF4-FFF2-40B4-BE49-F238E27FC236}">
                <a16:creationId xmlns:a16="http://schemas.microsoft.com/office/drawing/2014/main" id="{B086E0BB-9975-062D-6A8B-DA8BB06EB2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id="{A29AD269-83BF-76EC-4AF5-D96B484D4C8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D6198089-8694-4C94-A9BC-25034536D685}" type="slidenum">
              <a:rPr lang="en-US" altLang="en-US">
                <a:latin typeface="Helvetica" panose="020B0604020202020204" pitchFamily="34" charset="0"/>
              </a:rPr>
              <a:pPr/>
              <a:t>21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5D2A4C2A-EDE3-E7F0-F509-B34C544836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88411D65-D000-471C-527E-D5C62515AB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>
            <a:extLst>
              <a:ext uri="{FF2B5EF4-FFF2-40B4-BE49-F238E27FC236}">
                <a16:creationId xmlns:a16="http://schemas.microsoft.com/office/drawing/2014/main" id="{D7C35860-D0EA-FF5D-1323-19E1B594D6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5AE4A3E0-59A4-4248-A77B-CE1A597E26B2}" type="slidenum">
              <a:rPr lang="en-US" altLang="en-US">
                <a:latin typeface="Helvetica" panose="020B0604020202020204" pitchFamily="34" charset="0"/>
              </a:rPr>
              <a:pPr/>
              <a:t>22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60419" name="Rectangle 2">
            <a:extLst>
              <a:ext uri="{FF2B5EF4-FFF2-40B4-BE49-F238E27FC236}">
                <a16:creationId xmlns:a16="http://schemas.microsoft.com/office/drawing/2014/main" id="{10E02436-39C4-E39E-3546-4E3D9254E4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>
            <a:extLst>
              <a:ext uri="{FF2B5EF4-FFF2-40B4-BE49-F238E27FC236}">
                <a16:creationId xmlns:a16="http://schemas.microsoft.com/office/drawing/2014/main" id="{50C94019-A976-8E7F-9D53-E57111E57A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>
            <a:extLst>
              <a:ext uri="{FF2B5EF4-FFF2-40B4-BE49-F238E27FC236}">
                <a16:creationId xmlns:a16="http://schemas.microsoft.com/office/drawing/2014/main" id="{EB1A62EF-8223-A9BE-4CA3-CBC1EA66C6E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2C5788C8-E32D-43DB-95DC-5C238F838664}" type="slidenum">
              <a:rPr lang="en-US" altLang="en-US">
                <a:latin typeface="Helvetica" panose="020B0604020202020204" pitchFamily="34" charset="0"/>
              </a:rPr>
              <a:pPr/>
              <a:t>23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62467" name="Rectangle 2">
            <a:extLst>
              <a:ext uri="{FF2B5EF4-FFF2-40B4-BE49-F238E27FC236}">
                <a16:creationId xmlns:a16="http://schemas.microsoft.com/office/drawing/2014/main" id="{E9E59380-2756-1158-4AD4-E8E7CB779F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>
            <a:extLst>
              <a:ext uri="{FF2B5EF4-FFF2-40B4-BE49-F238E27FC236}">
                <a16:creationId xmlns:a16="http://schemas.microsoft.com/office/drawing/2014/main" id="{86253E21-6967-0A4F-3BB7-ECE3F63FC8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>
            <a:extLst>
              <a:ext uri="{FF2B5EF4-FFF2-40B4-BE49-F238E27FC236}">
                <a16:creationId xmlns:a16="http://schemas.microsoft.com/office/drawing/2014/main" id="{EB1A62EF-8223-A9BE-4CA3-CBC1EA66C6E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algn="l" defTabSz="912813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2C5788C8-E32D-43DB-95DC-5C238F838664}" type="slidenum">
              <a:rPr lang="en-US" altLang="en-US">
                <a:latin typeface="Helvetica" panose="020B0604020202020204" pitchFamily="34" charset="0"/>
              </a:rPr>
              <a:pPr/>
              <a:t>24</a:t>
            </a:fld>
            <a:endParaRPr lang="en-US" altLang="en-US">
              <a:latin typeface="Helvetica" panose="020B0604020202020204" pitchFamily="34" charset="0"/>
            </a:endParaRPr>
          </a:p>
        </p:txBody>
      </p:sp>
      <p:sp>
        <p:nvSpPr>
          <p:cNvPr id="62467" name="Rectangle 2">
            <a:extLst>
              <a:ext uri="{FF2B5EF4-FFF2-40B4-BE49-F238E27FC236}">
                <a16:creationId xmlns:a16="http://schemas.microsoft.com/office/drawing/2014/main" id="{E9E59380-2756-1158-4AD4-E8E7CB779F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>
            <a:extLst>
              <a:ext uri="{FF2B5EF4-FFF2-40B4-BE49-F238E27FC236}">
                <a16:creationId xmlns:a16="http://schemas.microsoft.com/office/drawing/2014/main" id="{86253E21-6967-0A4F-3BB7-ECE3F63FC8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4944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915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8740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2067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3823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7965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7">
            <a:extLst>
              <a:ext uri="{FF2B5EF4-FFF2-40B4-BE49-F238E27FC236}">
                <a16:creationId xmlns:a16="http://schemas.microsoft.com/office/drawing/2014/main" id="{9E9B5BE7-85FA-4726-8ED6-BFDC1190114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3E07E97C-18C1-4A53-A749-AA4B26C71BEF}" type="slidenum">
              <a:rPr lang="en-US" altLang="en-US" sz="1300" smtClean="0">
                <a:latin typeface="Helvetica" panose="020B0604020202020204" pitchFamily="34" charset="0"/>
              </a:rPr>
              <a:pPr/>
              <a:t>30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B5FA514D-6878-423F-AD3C-887FDFEDBAB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7036E3EB-1F25-4A5F-855F-E7A2FF0639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24314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7">
            <a:extLst>
              <a:ext uri="{FF2B5EF4-FFF2-40B4-BE49-F238E27FC236}">
                <a16:creationId xmlns:a16="http://schemas.microsoft.com/office/drawing/2014/main" id="{9E9B5BE7-85FA-4726-8ED6-BFDC1190114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3E07E97C-18C1-4A53-A749-AA4B26C71BEF}" type="slidenum">
              <a:rPr lang="en-US" altLang="en-US" sz="1300" smtClean="0">
                <a:latin typeface="Helvetica" panose="020B0604020202020204" pitchFamily="34" charset="0"/>
              </a:rPr>
              <a:pPr/>
              <a:t>31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B5FA514D-6878-423F-AD3C-887FDFEDBAB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7036E3EB-1F25-4A5F-855F-E7A2FF0639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22480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7">
            <a:extLst>
              <a:ext uri="{FF2B5EF4-FFF2-40B4-BE49-F238E27FC236}">
                <a16:creationId xmlns:a16="http://schemas.microsoft.com/office/drawing/2014/main" id="{9E9B5BE7-85FA-4726-8ED6-BFDC1190114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3E07E97C-18C1-4A53-A749-AA4B26C71BEF}" type="slidenum">
              <a:rPr lang="en-US" altLang="en-US" sz="1300" smtClean="0">
                <a:latin typeface="Helvetica" panose="020B0604020202020204" pitchFamily="34" charset="0"/>
              </a:rPr>
              <a:pPr/>
              <a:t>32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B5FA514D-6878-423F-AD3C-887FDFEDBAB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7036E3EB-1F25-4A5F-855F-E7A2FF0639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9315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7">
            <a:extLst>
              <a:ext uri="{FF2B5EF4-FFF2-40B4-BE49-F238E27FC236}">
                <a16:creationId xmlns:a16="http://schemas.microsoft.com/office/drawing/2014/main" id="{B8C95C29-84FE-451B-BDF0-A0286A8D1E2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CE43CE87-019F-4B28-A7BE-871FA88AAD66}" type="slidenum">
              <a:rPr lang="en-US" altLang="en-US" sz="1300" smtClean="0">
                <a:latin typeface="Helvetica" panose="020B0604020202020204" pitchFamily="34" charset="0"/>
              </a:rPr>
              <a:pPr/>
              <a:t>34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E064B55F-E002-4B9D-B863-8BEFFB07F5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930C6CC6-35A2-4A1E-82F2-7379EF3DD0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60370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>
            <a:extLst>
              <a:ext uri="{FF2B5EF4-FFF2-40B4-BE49-F238E27FC236}">
                <a16:creationId xmlns:a16="http://schemas.microsoft.com/office/drawing/2014/main" id="{BD605AD3-1939-4F2C-B653-56EB845D0AA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65C39858-98BC-4B9A-B2D0-A8C296E28CB0}" type="slidenum">
              <a:rPr lang="en-US" altLang="en-US" sz="1300" smtClean="0">
                <a:latin typeface="Helvetica" panose="020B0604020202020204" pitchFamily="34" charset="0"/>
              </a:rPr>
              <a:pPr/>
              <a:t>35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26626" name="Rectangle 2">
            <a:extLst>
              <a:ext uri="{FF2B5EF4-FFF2-40B4-BE49-F238E27FC236}">
                <a16:creationId xmlns:a16="http://schemas.microsoft.com/office/drawing/2014/main" id="{8F0B4FB4-AE27-4782-B578-AE56CBF52C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66F9DFF8-6602-4353-9EE1-4F5CE84A51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>
            <a:extLst>
              <a:ext uri="{FF2B5EF4-FFF2-40B4-BE49-F238E27FC236}">
                <a16:creationId xmlns:a16="http://schemas.microsoft.com/office/drawing/2014/main" id="{136DFEA7-C36C-42C1-B567-1EA61D6A2F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B891037B-5D96-42AF-9A59-DC8F0F0BC273}" type="slidenum">
              <a:rPr lang="en-US" altLang="en-US" sz="1300" smtClean="0">
                <a:latin typeface="Helvetica" panose="020B0604020202020204" pitchFamily="34" charset="0"/>
              </a:rPr>
              <a:pPr/>
              <a:t>36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31746" name="Rectangle 2">
            <a:extLst>
              <a:ext uri="{FF2B5EF4-FFF2-40B4-BE49-F238E27FC236}">
                <a16:creationId xmlns:a16="http://schemas.microsoft.com/office/drawing/2014/main" id="{A912FA86-2F35-467F-8200-B58B0320B5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565A6BE4-D73E-4BD5-B635-15ED414E62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>
            <a:extLst>
              <a:ext uri="{FF2B5EF4-FFF2-40B4-BE49-F238E27FC236}">
                <a16:creationId xmlns:a16="http://schemas.microsoft.com/office/drawing/2014/main" id="{747A3C1C-6E29-43B9-A80D-2D3084CAE57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18CB2AE4-6220-4AF6-80F6-B5EB015BFA72}" type="slidenum">
              <a:rPr lang="en-US" altLang="en-US" sz="1300" smtClean="0">
                <a:latin typeface="Helvetica" panose="020B0604020202020204" pitchFamily="34" charset="0"/>
              </a:rPr>
              <a:pPr/>
              <a:t>37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33794" name="Rectangle 2">
            <a:extLst>
              <a:ext uri="{FF2B5EF4-FFF2-40B4-BE49-F238E27FC236}">
                <a16:creationId xmlns:a16="http://schemas.microsoft.com/office/drawing/2014/main" id="{B063748B-7419-4B9E-9D0F-673698D22F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103C932D-42DD-44DF-BF94-137A0893E0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54012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>
            <a:extLst>
              <a:ext uri="{FF2B5EF4-FFF2-40B4-BE49-F238E27FC236}">
                <a16:creationId xmlns:a16="http://schemas.microsoft.com/office/drawing/2014/main" id="{A8FF5E5B-7101-4CD1-B62C-B7BC5BA155F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95B67219-1C93-4D0A-8BAE-B52FE0621E01}" type="slidenum">
              <a:rPr lang="en-US" altLang="en-US" sz="1300" smtClean="0">
                <a:latin typeface="Helvetica" panose="020B0604020202020204" pitchFamily="34" charset="0"/>
              </a:rPr>
              <a:pPr/>
              <a:t>38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37890" name="Rectangle 2">
            <a:extLst>
              <a:ext uri="{FF2B5EF4-FFF2-40B4-BE49-F238E27FC236}">
                <a16:creationId xmlns:a16="http://schemas.microsoft.com/office/drawing/2014/main" id="{4E5B7F28-425C-44CF-8487-5BC53A6CD3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B012F251-8E9E-4F8D-B346-424A112557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>
            <a:extLst>
              <a:ext uri="{FF2B5EF4-FFF2-40B4-BE49-F238E27FC236}">
                <a16:creationId xmlns:a16="http://schemas.microsoft.com/office/drawing/2014/main" id="{747A3C1C-6E29-43B9-A80D-2D3084CAE57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18CB2AE4-6220-4AF6-80F6-B5EB015BFA72}" type="slidenum">
              <a:rPr lang="en-US" altLang="en-US" sz="1300" smtClean="0">
                <a:latin typeface="Helvetica" panose="020B0604020202020204" pitchFamily="34" charset="0"/>
              </a:rPr>
              <a:pPr/>
              <a:t>39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33794" name="Rectangle 2">
            <a:extLst>
              <a:ext uri="{FF2B5EF4-FFF2-40B4-BE49-F238E27FC236}">
                <a16:creationId xmlns:a16="http://schemas.microsoft.com/office/drawing/2014/main" id="{B063748B-7419-4B9E-9D0F-673698D22F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103C932D-42DD-44DF-BF94-137A0893E0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72791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>
            <a:extLst>
              <a:ext uri="{FF2B5EF4-FFF2-40B4-BE49-F238E27FC236}">
                <a16:creationId xmlns:a16="http://schemas.microsoft.com/office/drawing/2014/main" id="{334DB2B7-D66F-4C66-8AB5-15E5DECBF4E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0C7DD8D4-6E96-4D98-9208-0B87B1F02EC5}" type="slidenum">
              <a:rPr lang="en-US" altLang="en-US" sz="1300" smtClean="0">
                <a:latin typeface="Helvetica" panose="020B0604020202020204" pitchFamily="34" charset="0"/>
              </a:rPr>
              <a:pPr/>
              <a:t>40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39938" name="Rectangle 2">
            <a:extLst>
              <a:ext uri="{FF2B5EF4-FFF2-40B4-BE49-F238E27FC236}">
                <a16:creationId xmlns:a16="http://schemas.microsoft.com/office/drawing/2014/main" id="{1F69A33A-AAC3-44B2-BF5A-55487C9A907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D5C53B14-4320-4673-9DF6-EDCF763D82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>
            <a:extLst>
              <a:ext uri="{FF2B5EF4-FFF2-40B4-BE49-F238E27FC236}">
                <a16:creationId xmlns:a16="http://schemas.microsoft.com/office/drawing/2014/main" id="{E92F4D9A-006B-40F4-B5C6-0D45AE1CA85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23F5FCD8-1A32-46A6-8FA9-243B4B7355B6}" type="slidenum">
              <a:rPr lang="en-US" altLang="en-US" sz="1300" smtClean="0">
                <a:latin typeface="Helvetica" panose="020B0604020202020204" pitchFamily="34" charset="0"/>
              </a:rPr>
              <a:pPr/>
              <a:t>41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41986" name="Rectangle 2">
            <a:extLst>
              <a:ext uri="{FF2B5EF4-FFF2-40B4-BE49-F238E27FC236}">
                <a16:creationId xmlns:a16="http://schemas.microsoft.com/office/drawing/2014/main" id="{5AC29156-B98A-4F26-A2D1-485651491B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00993E78-5C47-415D-ADE7-37857F6917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>
            <a:extLst>
              <a:ext uri="{FF2B5EF4-FFF2-40B4-BE49-F238E27FC236}">
                <a16:creationId xmlns:a16="http://schemas.microsoft.com/office/drawing/2014/main" id="{1C476484-38A6-49AB-8E35-48EE2536AFC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AFFA7CCC-62CB-4415-AE7C-F1D4BAF3DA20}" type="slidenum">
              <a:rPr lang="en-US" altLang="en-US" sz="1300" smtClean="0">
                <a:latin typeface="Helvetica" panose="020B0604020202020204" pitchFamily="34" charset="0"/>
              </a:rPr>
              <a:pPr/>
              <a:t>42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44034" name="Rectangle 2">
            <a:extLst>
              <a:ext uri="{FF2B5EF4-FFF2-40B4-BE49-F238E27FC236}">
                <a16:creationId xmlns:a16="http://schemas.microsoft.com/office/drawing/2014/main" id="{BC081410-D8A5-4C2A-BF7E-8D3F3445E4A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D5EA7D96-E24B-4813-B8A5-45DD592402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7">
            <a:extLst>
              <a:ext uri="{FF2B5EF4-FFF2-40B4-BE49-F238E27FC236}">
                <a16:creationId xmlns:a16="http://schemas.microsoft.com/office/drawing/2014/main" id="{E7FF55E0-D12B-4CCF-BA66-0A16AFC8A5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57414D0A-E16E-419E-99B7-FE89FC41B14F}" type="slidenum">
              <a:rPr lang="en-US" altLang="en-US" sz="1300" smtClean="0">
                <a:latin typeface="Helvetica" panose="020B0604020202020204" pitchFamily="34" charset="0"/>
              </a:rPr>
              <a:pPr/>
              <a:t>43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55298" name="Rectangle 2">
            <a:extLst>
              <a:ext uri="{FF2B5EF4-FFF2-40B4-BE49-F238E27FC236}">
                <a16:creationId xmlns:a16="http://schemas.microsoft.com/office/drawing/2014/main" id="{3F50F4F1-5E37-4266-9D12-FF15C7365E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493BCC06-45DB-4122-A909-C7FFB13175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6103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7">
            <a:extLst>
              <a:ext uri="{FF2B5EF4-FFF2-40B4-BE49-F238E27FC236}">
                <a16:creationId xmlns:a16="http://schemas.microsoft.com/office/drawing/2014/main" id="{E7FF55E0-D12B-4CCF-BA66-0A16AFC8A5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57414D0A-E16E-419E-99B7-FE89FC41B14F}" type="slidenum">
              <a:rPr lang="en-US" altLang="en-US" sz="1300" smtClean="0">
                <a:latin typeface="Helvetica" panose="020B0604020202020204" pitchFamily="34" charset="0"/>
              </a:rPr>
              <a:pPr/>
              <a:t>44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55298" name="Rectangle 2">
            <a:extLst>
              <a:ext uri="{FF2B5EF4-FFF2-40B4-BE49-F238E27FC236}">
                <a16:creationId xmlns:a16="http://schemas.microsoft.com/office/drawing/2014/main" id="{3F50F4F1-5E37-4266-9D12-FF15C7365E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493BCC06-45DB-4122-A909-C7FFB13175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7">
            <a:extLst>
              <a:ext uri="{FF2B5EF4-FFF2-40B4-BE49-F238E27FC236}">
                <a16:creationId xmlns:a16="http://schemas.microsoft.com/office/drawing/2014/main" id="{D4E57D3E-1B87-47B5-9A28-1499EB01A90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37DAA4BA-5753-496D-9B4A-DD5800ADC22F}" type="slidenum">
              <a:rPr lang="en-US" altLang="en-US" sz="1300" smtClean="0">
                <a:latin typeface="Helvetica" panose="020B0604020202020204" pitchFamily="34" charset="0"/>
              </a:rPr>
              <a:pPr/>
              <a:t>45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57346" name="Rectangle 2">
            <a:extLst>
              <a:ext uri="{FF2B5EF4-FFF2-40B4-BE49-F238E27FC236}">
                <a16:creationId xmlns:a16="http://schemas.microsoft.com/office/drawing/2014/main" id="{A5BA489C-EEA6-4216-B6A8-EC10950C17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574A9A04-532D-42C3-98CE-556251E76F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01757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7">
            <a:extLst>
              <a:ext uri="{FF2B5EF4-FFF2-40B4-BE49-F238E27FC236}">
                <a16:creationId xmlns:a16="http://schemas.microsoft.com/office/drawing/2014/main" id="{D4E57D3E-1B87-47B5-9A28-1499EB01A90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37DAA4BA-5753-496D-9B4A-DD5800ADC22F}" type="slidenum">
              <a:rPr lang="en-US" altLang="en-US" sz="1300" smtClean="0">
                <a:latin typeface="Helvetica" panose="020B0604020202020204" pitchFamily="34" charset="0"/>
              </a:rPr>
              <a:pPr/>
              <a:t>46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57346" name="Rectangle 2">
            <a:extLst>
              <a:ext uri="{FF2B5EF4-FFF2-40B4-BE49-F238E27FC236}">
                <a16:creationId xmlns:a16="http://schemas.microsoft.com/office/drawing/2014/main" id="{A5BA489C-EEA6-4216-B6A8-EC10950C17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574A9A04-532D-42C3-98CE-556251E76F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91859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7">
            <a:extLst>
              <a:ext uri="{FF2B5EF4-FFF2-40B4-BE49-F238E27FC236}">
                <a16:creationId xmlns:a16="http://schemas.microsoft.com/office/drawing/2014/main" id="{D4E57D3E-1B87-47B5-9A28-1499EB01A90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fld id="{37DAA4BA-5753-496D-9B4A-DD5800ADC22F}" type="slidenum">
              <a:rPr lang="en-US" altLang="en-US" sz="1300" smtClean="0">
                <a:latin typeface="Helvetica" panose="020B0604020202020204" pitchFamily="34" charset="0"/>
              </a:rPr>
              <a:pPr/>
              <a:t>47</a:t>
            </a:fld>
            <a:endParaRPr lang="en-US" altLang="en-US" sz="1300">
              <a:latin typeface="Helvetica" panose="020B0604020202020204" pitchFamily="34" charset="0"/>
            </a:endParaRPr>
          </a:p>
        </p:txBody>
      </p:sp>
      <p:sp>
        <p:nvSpPr>
          <p:cNvPr id="57346" name="Rectangle 2">
            <a:extLst>
              <a:ext uri="{FF2B5EF4-FFF2-40B4-BE49-F238E27FC236}">
                <a16:creationId xmlns:a16="http://schemas.microsoft.com/office/drawing/2014/main" id="{A5BA489C-EEA6-4216-B6A8-EC10950C17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574A9A04-532D-42C3-98CE-556251E76F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70797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91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990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603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960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438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605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698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972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410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221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125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357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893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1.em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Relationship Id="rId9" Type="http://schemas.openxmlformats.org/officeDocument/2006/relationships/image" Target="../media/image7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7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8.emf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7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7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7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7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7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7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image" Target="../media/image2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8.e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551" y="0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>
            <a:off x="0" y="4262362"/>
            <a:ext cx="12200709" cy="2688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30350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Operating Systems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Alaa  Mohamed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33776" y="3325296"/>
            <a:ext cx="4280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Threads &amp; Protection in 	OS</a:t>
            </a: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A9E62B9F-C61D-5B65-8051-8A7F862B641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E60272C7-56F7-A367-F349-0530FD14C1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6C22D685-71DD-5678-3EC4-E10E0D795D2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9E119A2E-1EE7-C6FB-3266-05E23A0DA5D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41127F18-79BF-A73C-463F-90A53DE745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Chapter 4: Threads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075BB00A-7F5C-83C1-2BF0-0538122632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Motivation of using threads</a:t>
            </a:r>
          </a:p>
          <a:p>
            <a:r>
              <a:rPr lang="en-US" altLang="en-US" dirty="0"/>
              <a:t>Multithreading Models</a:t>
            </a:r>
          </a:p>
          <a:p>
            <a:r>
              <a:rPr lang="en-US" altLang="en-US" dirty="0"/>
              <a:t>Threading Issues</a:t>
            </a:r>
          </a:p>
          <a:p>
            <a:pPr>
              <a:buFont typeface="Monotype Sorts" pitchFamily="-84" charset="2"/>
              <a:buNone/>
            </a:pPr>
            <a:endParaRPr lang="en-US" alt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F3BF09D-543F-79AE-29BD-C270F0AAC7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813FE59-CEEB-763A-4ED5-02E5167871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3545B2F-D6E0-D247-E836-BDC293EA83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D4B1BB-59CF-50A0-CD35-D91684C772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4DBBEE4-91E8-A73A-0DFB-D8A7F983F8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E033FA4-9DC1-4D65-7F89-5767FB87F0BC}"/>
              </a:ext>
            </a:extLst>
          </p:cNvPr>
          <p:cNvSpPr txBox="1"/>
          <p:nvPr/>
        </p:nvSpPr>
        <p:spPr>
          <a:xfrm>
            <a:off x="2650377" y="543490"/>
            <a:ext cx="31708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Threads (Objectives)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4DC6FB-B026-0F7B-A398-7BDABE8F38E0}"/>
              </a:ext>
            </a:extLst>
          </p:cNvPr>
          <p:cNvSpPr txBox="1"/>
          <p:nvPr/>
        </p:nvSpPr>
        <p:spPr>
          <a:xfrm>
            <a:off x="155160" y="66436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2C8F351-530B-803D-EE6E-84A2DDCE80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-52625"/>
            <a:ext cx="9533101" cy="1610200"/>
          </a:xfrm>
          <a:prstGeom prst="rect">
            <a:avLst/>
          </a:prstGeom>
        </p:spPr>
      </p:pic>
      <p:sp>
        <p:nvSpPr>
          <p:cNvPr id="11266" name="Title 1">
            <a:extLst>
              <a:ext uri="{FF2B5EF4-FFF2-40B4-BE49-F238E27FC236}">
                <a16:creationId xmlns:a16="http://schemas.microsoft.com/office/drawing/2014/main" id="{7082D14B-603D-EEB3-459D-EDC2C1B636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57475" y="425646"/>
            <a:ext cx="8229600" cy="576262"/>
          </a:xfrm>
        </p:spPr>
        <p:txBody>
          <a:bodyPr>
            <a:normAutofit fontScale="90000"/>
          </a:bodyPr>
          <a:lstStyle/>
          <a:p>
            <a:r>
              <a:rPr lang="en-US" altLang="en-US" dirty="0">
                <a:solidFill>
                  <a:schemeClr val="bg1"/>
                </a:solidFill>
              </a:rPr>
              <a:t>Motivation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BB49D715-A760-B2BD-4E46-3B287120875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43101" y="1520938"/>
            <a:ext cx="7967740" cy="4530725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The general structure of a process assumes that the process has an address space with a single sequential execution sequence. Which leads  to low resource utilization.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Thread is a mechanism to provide multiple execution control to the processes</a:t>
            </a:r>
          </a:p>
          <a:p>
            <a:endParaRPr lang="en-US" altLang="en-US" dirty="0"/>
          </a:p>
          <a:p>
            <a:endParaRPr lang="en-US" alt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7ACF88C-78F1-0FD3-1A43-E8F6FDD638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1CC264C-05EB-7862-6646-00F54BD4B0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BBE617-C596-9737-CBA8-4E8083ABC3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B6F591-3792-6559-9B80-DEC16B412D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A2678F7E-B7CE-8F5C-4313-21F3A1323B52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2C8F351-530B-803D-EE6E-84A2DDCE80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-52625"/>
            <a:ext cx="9533101" cy="1610200"/>
          </a:xfrm>
          <a:prstGeom prst="rect">
            <a:avLst/>
          </a:prstGeom>
        </p:spPr>
      </p:pic>
      <p:sp>
        <p:nvSpPr>
          <p:cNvPr id="11266" name="Title 1">
            <a:extLst>
              <a:ext uri="{FF2B5EF4-FFF2-40B4-BE49-F238E27FC236}">
                <a16:creationId xmlns:a16="http://schemas.microsoft.com/office/drawing/2014/main" id="{7082D14B-603D-EEB3-459D-EDC2C1B636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57475" y="425646"/>
            <a:ext cx="8229600" cy="576262"/>
          </a:xfrm>
        </p:spPr>
        <p:txBody>
          <a:bodyPr>
            <a:normAutofit fontScale="90000"/>
          </a:bodyPr>
          <a:lstStyle/>
          <a:p>
            <a:r>
              <a:rPr lang="en-US" altLang="en-US" dirty="0">
                <a:solidFill>
                  <a:schemeClr val="bg1"/>
                </a:solidFill>
              </a:rPr>
              <a:t>Motivation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7ACF88C-78F1-0FD3-1A43-E8F6FDD638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1CC264C-05EB-7862-6646-00F54BD4B0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BBE617-C596-9737-CBA8-4E8083ABC3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B6F591-3792-6559-9B80-DEC16B412D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A2678F7E-B7CE-8F5C-4313-21F3A1323B52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عنصر نائب للمحتوى 2">
            <a:extLst>
              <a:ext uri="{FF2B5EF4-FFF2-40B4-BE49-F238E27FC236}">
                <a16:creationId xmlns:a16="http://schemas.microsoft.com/office/drawing/2014/main" id="{FAA1FF03-EF18-EC4E-76A5-68EF08A64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8750" y="1480179"/>
            <a:ext cx="10515600" cy="4351338"/>
          </a:xfrm>
        </p:spPr>
        <p:txBody>
          <a:bodyPr/>
          <a:lstStyle/>
          <a:p>
            <a:r>
              <a:rPr lang="en-US" altLang="en-US" sz="2400" dirty="0"/>
              <a:t>Most modern applications are multithreaded</a:t>
            </a:r>
          </a:p>
          <a:p>
            <a:r>
              <a:rPr lang="en-US" altLang="en-US" sz="2400" dirty="0"/>
              <a:t>Threads run within application</a:t>
            </a:r>
          </a:p>
          <a:p>
            <a:r>
              <a:rPr lang="en-US" altLang="en-US" sz="2400" dirty="0"/>
              <a:t>Multiple tasks with the application can be implemented by separate threads</a:t>
            </a:r>
          </a:p>
          <a:p>
            <a:pPr lvl="1"/>
            <a:r>
              <a:rPr lang="en-US" altLang="en-US" dirty="0"/>
              <a:t>Update display</a:t>
            </a:r>
          </a:p>
          <a:p>
            <a:pPr lvl="1"/>
            <a:r>
              <a:rPr lang="en-US" altLang="en-US" dirty="0"/>
              <a:t>Fetch data</a:t>
            </a:r>
          </a:p>
          <a:p>
            <a:pPr lvl="1"/>
            <a:r>
              <a:rPr lang="en-US" altLang="en-US" dirty="0"/>
              <a:t>Spell checking</a:t>
            </a:r>
          </a:p>
          <a:p>
            <a:pPr lvl="1"/>
            <a:r>
              <a:rPr lang="en-US" altLang="en-US" dirty="0"/>
              <a:t>Answer a network request</a:t>
            </a:r>
          </a:p>
          <a:p>
            <a:r>
              <a:rPr lang="en-US" altLang="en-US" sz="2400" dirty="0"/>
              <a:t>Process creation is heavy-weight while thread creation is light-weight</a:t>
            </a:r>
          </a:p>
          <a:p>
            <a:r>
              <a:rPr lang="en-US" altLang="en-US" sz="2400" dirty="0"/>
              <a:t>Can simplify code, increase efficiency</a:t>
            </a:r>
          </a:p>
          <a:p>
            <a:r>
              <a:rPr lang="en-US" altLang="en-US" sz="2400" dirty="0"/>
              <a:t>Kernels are generally multithreaded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901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3F394E6-BFE0-3B11-8531-C6B14EB8D3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12290" name="Rectangle 2">
            <a:extLst>
              <a:ext uri="{FF2B5EF4-FFF2-40B4-BE49-F238E27FC236}">
                <a16:creationId xmlns:a16="http://schemas.microsoft.com/office/drawing/2014/main" id="{139970D1-748A-59A0-90AE-84107512BB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47875" y="477125"/>
            <a:ext cx="8229600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Single and Multithreaded Processes</a:t>
            </a:r>
          </a:p>
        </p:txBody>
      </p:sp>
      <p:pic>
        <p:nvPicPr>
          <p:cNvPr id="12291" name="Picture 1">
            <a:extLst>
              <a:ext uri="{FF2B5EF4-FFF2-40B4-BE49-F238E27FC236}">
                <a16:creationId xmlns:a16="http://schemas.microsoft.com/office/drawing/2014/main" id="{47BDFB92-0036-904F-3CDE-79CA7A2B05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1282700"/>
            <a:ext cx="7626350" cy="428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5B70743-E02B-68B0-C571-B5A1228D3D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67C2DA0-841C-EDED-97A9-96EAC8D0C9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A7C6C11-4A87-01DF-324D-19C13247AA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915949-C1E5-7D8B-7102-20084C953A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E210EA20-B293-671B-25B5-89C27AFCA076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609F3D1-B1ED-6303-5BC7-930C50E44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14338" name="Title 1">
            <a:extLst>
              <a:ext uri="{FF2B5EF4-FFF2-40B4-BE49-F238E27FC236}">
                <a16:creationId xmlns:a16="http://schemas.microsoft.com/office/drawing/2014/main" id="{FC075378-EBF0-DFF1-B580-C75334A9B9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6766" y="433366"/>
            <a:ext cx="8229600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Multithreaded Server Architecture</a:t>
            </a:r>
          </a:p>
        </p:txBody>
      </p:sp>
      <p:pic>
        <p:nvPicPr>
          <p:cNvPr id="14339" name="Picture 1">
            <a:extLst>
              <a:ext uri="{FF2B5EF4-FFF2-40B4-BE49-F238E27FC236}">
                <a16:creationId xmlns:a16="http://schemas.microsoft.com/office/drawing/2014/main" id="{70374C4D-B0FF-AE76-A4E5-F1744311AB3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201" y="2006601"/>
            <a:ext cx="7966075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6740C31-3503-0969-A871-ACBF37A2F9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357BA5-F5CE-FB11-68A2-E7B5634B58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6421AC3-9E9C-96E8-A432-5E5C17C931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84DEF2D-C685-0E41-81CB-7A0273A925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4B31004D-22AD-88D2-8C5C-74C4A6A02BCE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C25AB35-4973-2003-8643-0B516BDCD7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16386" name="Rectangle 2">
            <a:extLst>
              <a:ext uri="{FF2B5EF4-FFF2-40B4-BE49-F238E27FC236}">
                <a16:creationId xmlns:a16="http://schemas.microsoft.com/office/drawing/2014/main" id="{083A5B71-5528-9A4B-3457-B04D082784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66935" y="547549"/>
            <a:ext cx="6951662" cy="31273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Benefits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52F2C9E7-D4A0-697D-CBE7-B6B78E32F3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09775" y="1233489"/>
            <a:ext cx="7639050" cy="4530725"/>
          </a:xfrm>
        </p:spPr>
        <p:txBody>
          <a:bodyPr>
            <a:normAutofit lnSpcReduction="10000"/>
          </a:bodyPr>
          <a:lstStyle/>
          <a:p>
            <a:r>
              <a:rPr lang="en-US" altLang="en-US" b="1" dirty="0"/>
              <a:t>Responsiveness – </a:t>
            </a:r>
            <a:r>
              <a:rPr lang="en-US" altLang="en-US" dirty="0"/>
              <a:t>may allow continued execution if part of process is blocked, especially important for user interfaces</a:t>
            </a:r>
          </a:p>
          <a:p>
            <a:r>
              <a:rPr lang="en-US" altLang="en-US" b="1" dirty="0"/>
              <a:t>Resource Sharing – </a:t>
            </a:r>
            <a:r>
              <a:rPr lang="en-US" altLang="en-US" dirty="0"/>
              <a:t>threads share resources of process, easier than shared memory or message passing</a:t>
            </a:r>
          </a:p>
          <a:p>
            <a:r>
              <a:rPr lang="en-US" altLang="en-US" b="1" dirty="0"/>
              <a:t>Economy – </a:t>
            </a:r>
            <a:r>
              <a:rPr lang="en-US" altLang="en-US" dirty="0"/>
              <a:t>cheaper than process creation, thread switching lower overhead than context switching</a:t>
            </a:r>
          </a:p>
          <a:p>
            <a:r>
              <a:rPr lang="en-US" altLang="en-US" b="1" dirty="0"/>
              <a:t>Scalability – </a:t>
            </a:r>
            <a:r>
              <a:rPr lang="en-US" altLang="en-US" dirty="0"/>
              <a:t>process can take advantage of multicore architectures</a:t>
            </a:r>
            <a:br>
              <a:rPr lang="en-US" altLang="en-US" dirty="0"/>
            </a:br>
            <a:endParaRPr lang="en-US" altLang="en-US" dirty="0"/>
          </a:p>
          <a:p>
            <a:endParaRPr lang="en-US" altLang="en-US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553ACA7-39B7-23D8-E827-B62333BD07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E4928B3-0E8A-282C-4760-75D2C394C3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1C9157-6B58-C9C5-B6CD-C5EED76B61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ABD79E6-37C9-E5B7-7598-17F83CCBAF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56E93FE8-A0D1-5C4B-9F19-84D3B7D60324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8023A58-3F79-0335-C488-3CD29AC455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18434" name="Title 1">
            <a:extLst>
              <a:ext uri="{FF2B5EF4-FFF2-40B4-BE49-F238E27FC236}">
                <a16:creationId xmlns:a16="http://schemas.microsoft.com/office/drawing/2014/main" id="{C961C959-94F0-AE68-D26E-97DD22916A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03501" y="415787"/>
            <a:ext cx="7673975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Multicore Programming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29C5BF46-B8B8-A575-96D7-63B7876CF18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74165" y="1294226"/>
            <a:ext cx="9067800" cy="4530725"/>
          </a:xfrm>
        </p:spPr>
        <p:txBody>
          <a:bodyPr>
            <a:normAutofit lnSpcReduction="10000"/>
          </a:bodyPr>
          <a:lstStyle/>
          <a:p>
            <a:r>
              <a:rPr lang="en-US" altLang="en-US" b="1" dirty="0">
                <a:solidFill>
                  <a:srgbClr val="3366FF"/>
                </a:solidFill>
              </a:rPr>
              <a:t>Multicore</a:t>
            </a:r>
            <a:r>
              <a:rPr lang="en-US" altLang="en-US" dirty="0"/>
              <a:t> or </a:t>
            </a:r>
            <a:r>
              <a:rPr lang="en-US" altLang="en-US" b="1" dirty="0">
                <a:solidFill>
                  <a:srgbClr val="3366FF"/>
                </a:solidFill>
              </a:rPr>
              <a:t>multiprocessor</a:t>
            </a:r>
            <a:r>
              <a:rPr lang="en-US" altLang="en-US" dirty="0"/>
              <a:t> systems putting pressure on programmers, challenges include:</a:t>
            </a:r>
          </a:p>
          <a:p>
            <a:pPr lvl="1"/>
            <a:r>
              <a:rPr lang="en-US" altLang="en-US" b="1" dirty="0"/>
              <a:t>Dividing activities</a:t>
            </a:r>
          </a:p>
          <a:p>
            <a:pPr lvl="1"/>
            <a:r>
              <a:rPr lang="en-US" altLang="en-US" b="1" dirty="0"/>
              <a:t>Balance</a:t>
            </a:r>
          </a:p>
          <a:p>
            <a:pPr lvl="1"/>
            <a:r>
              <a:rPr lang="en-US" altLang="en-US" b="1" dirty="0"/>
              <a:t>Data splitting</a:t>
            </a:r>
          </a:p>
          <a:p>
            <a:pPr lvl="1"/>
            <a:r>
              <a:rPr lang="en-US" altLang="en-US" b="1" dirty="0"/>
              <a:t>Data dependency</a:t>
            </a:r>
          </a:p>
          <a:p>
            <a:pPr lvl="1"/>
            <a:r>
              <a:rPr lang="en-US" altLang="en-US" b="1" dirty="0"/>
              <a:t>Testing and debugging</a:t>
            </a:r>
          </a:p>
          <a:p>
            <a:r>
              <a:rPr lang="en-US" altLang="en-US" b="1" i="1" dirty="0"/>
              <a:t>Parallelism</a:t>
            </a:r>
            <a:r>
              <a:rPr lang="en-US" altLang="en-US" dirty="0"/>
              <a:t> implies a system can perform more than one task simultaneously</a:t>
            </a:r>
          </a:p>
          <a:p>
            <a:r>
              <a:rPr lang="en-US" altLang="en-US" b="1" i="1" dirty="0"/>
              <a:t>Concurrency</a:t>
            </a:r>
            <a:r>
              <a:rPr lang="en-US" altLang="en-US" dirty="0"/>
              <a:t> supports more than one task making progress</a:t>
            </a:r>
          </a:p>
          <a:p>
            <a:pPr lvl="1"/>
            <a:r>
              <a:rPr lang="en-US" altLang="en-US" dirty="0"/>
              <a:t>Single processor / core, scheduler providing concurrency</a:t>
            </a:r>
          </a:p>
          <a:p>
            <a:pPr lvl="1">
              <a:buFont typeface="Monotype Sorts" pitchFamily="-84" charset="2"/>
              <a:buNone/>
            </a:pPr>
            <a:endParaRPr lang="en-US" altLang="en-US" dirty="0"/>
          </a:p>
          <a:p>
            <a:pPr lvl="1">
              <a:buFont typeface="Monotype Sorts" pitchFamily="-84" charset="2"/>
              <a:buNone/>
            </a:pPr>
            <a:endParaRPr lang="en-US" alt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69B1119-30CE-1A5B-ED56-E956AC98A1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6DE0FA1-E604-DA10-E47C-5035972EED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C4FA568-24F5-255C-C144-9444207AD1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FA874B3-114D-7878-3F06-41414253EA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F1E5D3E8-0498-3BE1-DD6D-465396A09304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FF1351A-9DA4-0826-7819-E70DFFB1B2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20482" name="Title 1">
            <a:extLst>
              <a:ext uri="{FF2B5EF4-FFF2-40B4-BE49-F238E27FC236}">
                <a16:creationId xmlns:a16="http://schemas.microsoft.com/office/drawing/2014/main" id="{E04222DF-974C-77A0-4E69-684B260BA1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11414" y="397062"/>
            <a:ext cx="8229600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Concurrency vs. Parallelism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C0E73194-21C1-6A89-576E-27D65AAFC711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981200" y="1163639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/>
          <a:lstStyle>
            <a:lvl1pPr marL="488950" indent="-488950">
              <a:spcBef>
                <a:spcPct val="35000"/>
              </a:spcBef>
              <a:buClr>
                <a:srgbClr val="993300"/>
              </a:buClr>
              <a:buSzPct val="90000"/>
              <a:buFont typeface="Monotype Sorts" pitchFamily="-84" charset="2"/>
              <a:buChar char="n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5000"/>
              </a:spcBef>
              <a:buClr>
                <a:srgbClr val="CC6600"/>
              </a:buClr>
              <a:buSzPct val="80000"/>
              <a:buFont typeface="Monotype Sorts" pitchFamily="-84" charset="2"/>
              <a:buChar char="l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5000"/>
              </a:spcBef>
              <a:buClr>
                <a:srgbClr val="009900"/>
              </a:buClr>
              <a:buSzPct val="75000"/>
              <a:buFont typeface="Webdings" panose="05030102010509060703" pitchFamily="18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5000"/>
              </a:spcBef>
              <a:buClr>
                <a:schemeClr val="hlink"/>
              </a:buClr>
              <a:buSzPct val="75000"/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5000"/>
              </a:spcBef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5pPr>
            <a:lvl6pPr marL="25146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6pPr>
            <a:lvl7pPr marL="29718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7pPr>
            <a:lvl8pPr marL="34290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8pPr>
            <a:lvl9pPr marL="3886200" indent="-228600" algn="l" rtl="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FF0066"/>
              </a:buClr>
              <a:buSzPct val="75000"/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b="1"/>
              <a:t>Concurrent execution on single-core system:</a:t>
            </a:r>
          </a:p>
          <a:p>
            <a:endParaRPr lang="en-US" altLang="en-US" b="1"/>
          </a:p>
          <a:p>
            <a:endParaRPr lang="en-US" altLang="en-US" b="1"/>
          </a:p>
          <a:p>
            <a:endParaRPr lang="en-US" altLang="en-US" b="1"/>
          </a:p>
          <a:p>
            <a:pPr>
              <a:buFontTx/>
              <a:buNone/>
            </a:pPr>
            <a:endParaRPr lang="en-US" altLang="en-US" b="1"/>
          </a:p>
          <a:p>
            <a:r>
              <a:rPr lang="en-US" altLang="en-US" b="1"/>
              <a:t>Parallelism on a multi-core system:</a:t>
            </a:r>
          </a:p>
          <a:p>
            <a:endParaRPr lang="en-US" altLang="en-US" b="1"/>
          </a:p>
        </p:txBody>
      </p:sp>
      <p:pic>
        <p:nvPicPr>
          <p:cNvPr id="20484" name="Picture 1">
            <a:extLst>
              <a:ext uri="{FF2B5EF4-FFF2-40B4-BE49-F238E27FC236}">
                <a16:creationId xmlns:a16="http://schemas.microsoft.com/office/drawing/2014/main" id="{089AAD7B-3A05-DD38-DEB1-BF883CA9C04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4" y="1830388"/>
            <a:ext cx="7799387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2">
            <a:extLst>
              <a:ext uri="{FF2B5EF4-FFF2-40B4-BE49-F238E27FC236}">
                <a16:creationId xmlns:a16="http://schemas.microsoft.com/office/drawing/2014/main" id="{6FBDC8D3-9508-EC75-18A2-5DC0E3E44FD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9675" y="3852864"/>
            <a:ext cx="4692650" cy="162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C651445-64A4-4419-61BC-5DFD678E220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9B37FE-1636-BDB2-7570-A2A367ABF7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904E94E-4483-CF16-A71F-DD9A3C680D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93E1DA-D7B6-A42E-7292-177F91A466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E55A4706-EFD7-B6CB-4D04-EE5CC1AB9221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DBFCB1B-FF11-662F-35D0-CA2C4925A8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22530" name="Title 1">
            <a:extLst>
              <a:ext uri="{FF2B5EF4-FFF2-40B4-BE49-F238E27FC236}">
                <a16:creationId xmlns:a16="http://schemas.microsoft.com/office/drawing/2014/main" id="{8DFF03CA-92C0-7B6F-1137-408C195FF5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03501" y="472197"/>
            <a:ext cx="7673975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Multicore Programming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3A50AECD-FC2F-2CCD-1517-33207B276C8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440788" y="1566365"/>
            <a:ext cx="8328025" cy="4530725"/>
          </a:xfrm>
        </p:spPr>
        <p:txBody>
          <a:bodyPr/>
          <a:lstStyle/>
          <a:p>
            <a:r>
              <a:rPr lang="en-US" altLang="en-US" dirty="0"/>
              <a:t>Types of parallelism </a:t>
            </a:r>
          </a:p>
          <a:p>
            <a:pPr lvl="1"/>
            <a:r>
              <a:rPr lang="en-US" altLang="en-US" b="1" dirty="0">
                <a:solidFill>
                  <a:srgbClr val="3366FF"/>
                </a:solidFill>
              </a:rPr>
              <a:t>Data parallelism</a:t>
            </a:r>
            <a:r>
              <a:rPr lang="en-US" altLang="en-US" dirty="0"/>
              <a:t> – distributes subsets of the same data across multiple cores, same operation on each</a:t>
            </a:r>
            <a:endParaRPr lang="en-US" altLang="en-US" b="1" dirty="0">
              <a:solidFill>
                <a:srgbClr val="3366FF"/>
              </a:solidFill>
            </a:endParaRPr>
          </a:p>
          <a:p>
            <a:pPr lvl="1"/>
            <a:r>
              <a:rPr lang="en-US" altLang="en-US" b="1" dirty="0">
                <a:solidFill>
                  <a:srgbClr val="3366FF"/>
                </a:solidFill>
              </a:rPr>
              <a:t>Task parallelism </a:t>
            </a:r>
            <a:r>
              <a:rPr lang="en-US" altLang="en-US" dirty="0"/>
              <a:t>– distributing threads across cores, each thread performing unique operation</a:t>
            </a:r>
          </a:p>
          <a:p>
            <a:pPr lvl="1">
              <a:buFont typeface="Monotype Sorts" pitchFamily="-84" charset="2"/>
              <a:buNone/>
            </a:pPr>
            <a:endParaRPr lang="en-US" alt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A4C841D-0DBC-D872-BD71-0E98E3CF15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136703D-320E-8535-7441-8B88B4E5E1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39BE919-CA41-CBD7-853E-2670799D95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B8E59C-18C1-A3DF-AA2C-D359D58CEC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6654CAC5-AAC8-849E-CFDF-5C201E03D094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B32E905-48DD-14DF-3309-6171621935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24578" name="Title 1">
            <a:extLst>
              <a:ext uri="{FF2B5EF4-FFF2-40B4-BE49-F238E27FC236}">
                <a16:creationId xmlns:a16="http://schemas.microsoft.com/office/drawing/2014/main" id="{D8E2CFCB-52EE-D490-90D7-6CC624889E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62200" y="68716"/>
            <a:ext cx="8686800" cy="1325563"/>
          </a:xfrm>
        </p:spPr>
        <p:txBody>
          <a:bodyPr/>
          <a:lstStyle/>
          <a:p>
            <a:r>
              <a:rPr lang="en-US" altLang="en-US" dirty="0">
                <a:solidFill>
                  <a:schemeClr val="bg1"/>
                </a:solidFill>
              </a:rPr>
              <a:t>Data and Task Parallelism</a:t>
            </a:r>
          </a:p>
        </p:txBody>
      </p:sp>
      <p:pic>
        <p:nvPicPr>
          <p:cNvPr id="24579" name="Picture 1">
            <a:extLst>
              <a:ext uri="{FF2B5EF4-FFF2-40B4-BE49-F238E27FC236}">
                <a16:creationId xmlns:a16="http://schemas.microsoft.com/office/drawing/2014/main" id="{DA83D8D4-15EC-8B29-8C07-57DFF3BBDA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301" y="1473200"/>
            <a:ext cx="5851525" cy="390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C8AD8F0-99E6-6B20-5CD6-EE22E68692E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AC96005-6C73-FB9B-0855-579C4FFB19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6054ACE-21E4-5A8D-2597-47F10B1C15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EA74C6-8895-F918-F5B3-AEE78F004A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F770B6B1-DBF1-B24C-31F5-6E8F2A56A999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22911D2-CE56-1B3B-970C-9EF936786E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25602" name="Rectangle 2">
            <a:extLst>
              <a:ext uri="{FF2B5EF4-FFF2-40B4-BE49-F238E27FC236}">
                <a16:creationId xmlns:a16="http://schemas.microsoft.com/office/drawing/2014/main" id="{2C9A419B-1E25-0CA2-B241-C7C568E203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82812" y="433366"/>
            <a:ext cx="7826375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User Threads and Kernel Threads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76C55C75-8311-906D-CECC-9BE8341B6B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09700" y="1383920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US" altLang="en-US" b="1" dirty="0">
                <a:solidFill>
                  <a:srgbClr val="3366FF"/>
                </a:solidFill>
              </a:rPr>
              <a:t>User threads</a:t>
            </a:r>
            <a:r>
              <a:rPr lang="en-US" altLang="en-US" dirty="0"/>
              <a:t> - management done by user-level threads library</a:t>
            </a:r>
          </a:p>
          <a:p>
            <a:r>
              <a:rPr lang="en-US" altLang="en-US" dirty="0"/>
              <a:t>Three primary thread libraries:</a:t>
            </a:r>
          </a:p>
          <a:p>
            <a:pPr lvl="1"/>
            <a:r>
              <a:rPr lang="en-US" altLang="en-US" dirty="0"/>
              <a:t> POSIX </a:t>
            </a:r>
            <a:r>
              <a:rPr lang="en-US" altLang="en-US" b="1" dirty="0" err="1">
                <a:solidFill>
                  <a:srgbClr val="3366FF"/>
                </a:solidFill>
              </a:rPr>
              <a:t>Pthreads</a:t>
            </a:r>
            <a:endParaRPr lang="en-US" altLang="en-US" b="1" i="1" dirty="0">
              <a:solidFill>
                <a:srgbClr val="3366FF"/>
              </a:solidFill>
            </a:endParaRPr>
          </a:p>
          <a:p>
            <a:pPr lvl="1"/>
            <a:r>
              <a:rPr lang="en-US" altLang="en-US" dirty="0"/>
              <a:t> Windows threads</a:t>
            </a:r>
          </a:p>
          <a:p>
            <a:pPr lvl="1"/>
            <a:r>
              <a:rPr lang="en-US" altLang="en-US" dirty="0"/>
              <a:t> Java threads</a:t>
            </a:r>
          </a:p>
          <a:p>
            <a:r>
              <a:rPr lang="en-US" altLang="en-US" b="1" dirty="0">
                <a:solidFill>
                  <a:srgbClr val="3366FF"/>
                </a:solidFill>
              </a:rPr>
              <a:t>Kernel threads </a:t>
            </a:r>
            <a:r>
              <a:rPr lang="en-US" altLang="en-US" dirty="0"/>
              <a:t>- Supported by the Kernel</a:t>
            </a:r>
          </a:p>
          <a:p>
            <a:r>
              <a:rPr lang="en-US" altLang="en-US" dirty="0"/>
              <a:t>Examples – virtually all general purpose operating systems, including:</a:t>
            </a:r>
          </a:p>
          <a:p>
            <a:pPr lvl="1"/>
            <a:r>
              <a:rPr lang="en-US" altLang="en-US" dirty="0"/>
              <a:t>Windows </a:t>
            </a:r>
          </a:p>
          <a:p>
            <a:pPr lvl="1"/>
            <a:r>
              <a:rPr lang="en-US" altLang="en-US" dirty="0"/>
              <a:t>Linux</a:t>
            </a:r>
          </a:p>
          <a:p>
            <a:pPr lvl="1"/>
            <a:r>
              <a:rPr lang="en-US" altLang="en-US" dirty="0"/>
              <a:t>Mac OS X</a:t>
            </a:r>
          </a:p>
          <a:p>
            <a:pPr lvl="1"/>
            <a:r>
              <a:rPr lang="en-US" altLang="en-US" dirty="0"/>
              <a:t>iOS</a:t>
            </a:r>
          </a:p>
          <a:p>
            <a:pPr lvl="1"/>
            <a:r>
              <a:rPr lang="en-US" altLang="en-US" dirty="0"/>
              <a:t>Android</a:t>
            </a:r>
          </a:p>
          <a:p>
            <a:pPr lvl="1"/>
            <a:endParaRPr lang="en-US" alt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8DE2B01-045A-C61E-B582-730E809C76D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AC92CB7-312A-934E-38CE-18210256D8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FDBA4C2-6A87-AC3E-2867-BF60FD57F1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7C4F77-BA8C-B0C4-A3F6-57555778D3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C90498A5-9ABF-831B-083D-CB048956B911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D60221-9A8E-8001-0118-DE544A4FB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27650" name="Title 1">
            <a:extLst>
              <a:ext uri="{FF2B5EF4-FFF2-40B4-BE49-F238E27FC236}">
                <a16:creationId xmlns:a16="http://schemas.microsoft.com/office/drawing/2014/main" id="{37C9A0B0-C1F1-65AA-2F4E-E16DC8B5C3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4102" y="185874"/>
            <a:ext cx="8524373" cy="1325563"/>
          </a:xfrm>
        </p:spPr>
        <p:txBody>
          <a:bodyPr/>
          <a:lstStyle/>
          <a:p>
            <a:r>
              <a:rPr lang="en-US" altLang="en-US" dirty="0">
                <a:solidFill>
                  <a:schemeClr val="bg1"/>
                </a:solidFill>
              </a:rPr>
              <a:t>User and Kernel Threads</a:t>
            </a:r>
          </a:p>
        </p:txBody>
      </p:sp>
      <p:pic>
        <p:nvPicPr>
          <p:cNvPr id="27651" name="Picture 1">
            <a:extLst>
              <a:ext uri="{FF2B5EF4-FFF2-40B4-BE49-F238E27FC236}">
                <a16:creationId xmlns:a16="http://schemas.microsoft.com/office/drawing/2014/main" id="{DE0C588C-BF02-91DE-5672-DE867E5706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938" y="1901825"/>
            <a:ext cx="4826000" cy="266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CD986CA-1562-34BA-43F7-D50204EBEA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8FC532C-9CE8-D4F5-B0F6-07A7E4BE74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4A9B97E-8161-22BF-6005-9DD2FF6452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F469B93-4212-1951-FC19-A266D12477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7440DB54-1D77-A506-4CBC-A4D315ABA207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D0CCB92-2F9A-0150-B8F7-0BF0BE72F8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28674" name="Rectangle 2">
            <a:extLst>
              <a:ext uri="{FF2B5EF4-FFF2-40B4-BE49-F238E27FC236}">
                <a16:creationId xmlns:a16="http://schemas.microsoft.com/office/drawing/2014/main" id="{21BE474C-4088-2980-B02A-B396BEF9DE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33650" y="433366"/>
            <a:ext cx="6267450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Multithreading Models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DAD30CE2-B72E-963D-FD1C-CC62C9DD82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Many-to-One</a:t>
            </a:r>
            <a:br>
              <a:rPr lang="en-US" altLang="en-US"/>
            </a:br>
            <a:endParaRPr lang="en-US" altLang="en-US"/>
          </a:p>
          <a:p>
            <a:r>
              <a:rPr lang="en-US" altLang="en-US"/>
              <a:t>One-to-One</a:t>
            </a:r>
            <a:br>
              <a:rPr lang="en-US" altLang="en-US"/>
            </a:br>
            <a:endParaRPr lang="en-US" altLang="en-US"/>
          </a:p>
          <a:p>
            <a:r>
              <a:rPr lang="en-US" altLang="en-US"/>
              <a:t>Many-to-Many</a:t>
            </a:r>
          </a:p>
          <a:p>
            <a:endParaRPr lang="en-US" alt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CBE0533-BE02-8DCD-6EB1-7E80275B2C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F9142DE-5F4F-D2D3-7904-D437E44FA7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C2FBE8B-A5E8-FDC1-A6EB-C5C16B729B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F09CB1-B39A-6184-7AC9-A738C67990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43BBF989-BFBD-4E2A-D97D-1B9BC3734E62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331DCA1-4D91-2008-1C60-7406F48EC9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30722" name="Rectangle 2">
            <a:extLst>
              <a:ext uri="{FF2B5EF4-FFF2-40B4-BE49-F238E27FC236}">
                <a16:creationId xmlns:a16="http://schemas.microsoft.com/office/drawing/2014/main" id="{4D64F9F5-0564-5848-5031-3F6440F8E4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28900" y="433366"/>
            <a:ext cx="6915150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Many-to-One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A0C9D2B1-D561-A55F-80CC-9DAD2E1133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88002" y="1294226"/>
            <a:ext cx="5803900" cy="4530725"/>
          </a:xfrm>
        </p:spPr>
        <p:txBody>
          <a:bodyPr>
            <a:normAutofit lnSpcReduction="10000"/>
          </a:bodyPr>
          <a:lstStyle/>
          <a:p>
            <a:r>
              <a:rPr lang="en-US" altLang="en-US" dirty="0"/>
              <a:t>Many user-level threads mapped to single kernel thread</a:t>
            </a:r>
          </a:p>
          <a:p>
            <a:r>
              <a:rPr lang="en-US" altLang="en-US" dirty="0"/>
              <a:t>One thread blocking causes all to block</a:t>
            </a:r>
          </a:p>
          <a:p>
            <a:r>
              <a:rPr lang="en-US" altLang="en-US" dirty="0"/>
              <a:t>Multiple threads may not run in parallel on </a:t>
            </a:r>
            <a:r>
              <a:rPr lang="en-US" altLang="en-US" dirty="0" err="1"/>
              <a:t>muticore</a:t>
            </a:r>
            <a:r>
              <a:rPr lang="en-US" altLang="en-US" dirty="0"/>
              <a:t> system because only one may be in kernel at a time</a:t>
            </a:r>
          </a:p>
          <a:p>
            <a:r>
              <a:rPr lang="en-US" altLang="en-US" dirty="0"/>
              <a:t>Few systems currently use this model</a:t>
            </a:r>
          </a:p>
          <a:p>
            <a:r>
              <a:rPr lang="en-US" altLang="en-US" dirty="0"/>
              <a:t>Examples:</a:t>
            </a:r>
          </a:p>
          <a:p>
            <a:pPr lvl="1"/>
            <a:r>
              <a:rPr lang="en-US" altLang="en-US" b="1" dirty="0">
                <a:solidFill>
                  <a:srgbClr val="3366FF"/>
                </a:solidFill>
              </a:rPr>
              <a:t>Solaris Green Threads</a:t>
            </a:r>
          </a:p>
          <a:p>
            <a:pPr lvl="1"/>
            <a:r>
              <a:rPr lang="en-US" altLang="en-US" b="1" dirty="0">
                <a:solidFill>
                  <a:srgbClr val="3366FF"/>
                </a:solidFill>
              </a:rPr>
              <a:t>GNU Portable Threads</a:t>
            </a:r>
          </a:p>
        </p:txBody>
      </p:sp>
      <p:pic>
        <p:nvPicPr>
          <p:cNvPr id="30724" name="Picture 1">
            <a:extLst>
              <a:ext uri="{FF2B5EF4-FFF2-40B4-BE49-F238E27FC236}">
                <a16:creationId xmlns:a16="http://schemas.microsoft.com/office/drawing/2014/main" id="{C78F8574-AC04-D36A-770D-B3BBB534212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4121" y="2742656"/>
            <a:ext cx="3959225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3AC559F-B3B1-E42F-D636-17D5DA84D95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A942E11-5E1A-B33C-34C9-78D86872CF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58C4C5B-9715-860E-6C92-415EDD67AA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68F28E9-951A-9B74-CA13-C3C2449B45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AEBD2D0B-74E7-5AF1-7B35-E1E1BB3632A2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C4AA1B6-7650-DEA6-FF26-1B7C5F3C04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32770" name="Rectangle 2">
            <a:extLst>
              <a:ext uri="{FF2B5EF4-FFF2-40B4-BE49-F238E27FC236}">
                <a16:creationId xmlns:a16="http://schemas.microsoft.com/office/drawing/2014/main" id="{1F384292-ACF5-3887-99F5-9DD79773FE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33662" y="53264"/>
            <a:ext cx="6924675" cy="13255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One-to-One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26D5B114-0F0D-AF12-0DB2-D7860A37D2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30450" y="1233489"/>
            <a:ext cx="5772150" cy="4530725"/>
          </a:xfrm>
        </p:spPr>
        <p:txBody>
          <a:bodyPr>
            <a:normAutofit lnSpcReduction="10000"/>
          </a:bodyPr>
          <a:lstStyle/>
          <a:p>
            <a:r>
              <a:rPr lang="en-US" altLang="en-US" dirty="0"/>
              <a:t>Each user-level thread maps to kernel thread</a:t>
            </a:r>
          </a:p>
          <a:p>
            <a:r>
              <a:rPr lang="en-US" altLang="en-US" dirty="0"/>
              <a:t>Creating a user-level thread creates a kernel thread</a:t>
            </a:r>
          </a:p>
          <a:p>
            <a:r>
              <a:rPr lang="en-US" altLang="en-US" dirty="0"/>
              <a:t>More concurrency than many-to-one</a:t>
            </a:r>
          </a:p>
          <a:p>
            <a:r>
              <a:rPr lang="en-US" altLang="en-US" dirty="0"/>
              <a:t>Number of threads per process sometimes restricted due to overhead</a:t>
            </a:r>
          </a:p>
          <a:p>
            <a:r>
              <a:rPr lang="en-US" altLang="en-US" dirty="0"/>
              <a:t>Examples</a:t>
            </a:r>
          </a:p>
          <a:p>
            <a:pPr lvl="1"/>
            <a:r>
              <a:rPr lang="en-US" altLang="en-US" dirty="0"/>
              <a:t>Windows</a:t>
            </a:r>
          </a:p>
          <a:p>
            <a:pPr lvl="1"/>
            <a:r>
              <a:rPr lang="en-US" altLang="en-US" dirty="0"/>
              <a:t>Linux</a:t>
            </a:r>
          </a:p>
        </p:txBody>
      </p:sp>
      <p:pic>
        <p:nvPicPr>
          <p:cNvPr id="32772" name="Picture 1">
            <a:extLst>
              <a:ext uri="{FF2B5EF4-FFF2-40B4-BE49-F238E27FC236}">
                <a16:creationId xmlns:a16="http://schemas.microsoft.com/office/drawing/2014/main" id="{8CEE9E1A-82DE-2E1F-97E3-8AD56CBFFC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3201" y="3429000"/>
            <a:ext cx="3914775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10FE819-CDA1-049B-D115-F918E593365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AC5E29-3575-ADD2-AA15-9B9A9B2D33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5AC694B-0C46-18F1-32D3-EA0626061F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80F9A31-5C46-9FF4-38C6-61AC26472D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8C0C211F-D880-DE01-1EC3-507CB0E366D3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2297D59-B795-5FFB-91C4-6F7A0BDE8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34818" name="Rectangle 2">
            <a:extLst>
              <a:ext uri="{FF2B5EF4-FFF2-40B4-BE49-F238E27FC236}">
                <a16:creationId xmlns:a16="http://schemas.microsoft.com/office/drawing/2014/main" id="{9368FA81-F607-B0BD-72D3-56F1665C01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6766" y="144374"/>
            <a:ext cx="6892934" cy="1325563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Many-to-Many Model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15E41E0F-76DD-96FB-B866-763B7382A8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50189" y="1469937"/>
            <a:ext cx="5572125" cy="4445000"/>
          </a:xfrm>
        </p:spPr>
        <p:txBody>
          <a:bodyPr/>
          <a:lstStyle/>
          <a:p>
            <a:r>
              <a:rPr lang="en-US" altLang="en-US" dirty="0"/>
              <a:t>Allows many user level threads to be mapped to many kernel threads</a:t>
            </a:r>
          </a:p>
          <a:p>
            <a:r>
              <a:rPr lang="en-US" altLang="en-US" dirty="0"/>
              <a:t>Allows the  operating system to create a sufficient number of kernel threads</a:t>
            </a:r>
          </a:p>
          <a:p>
            <a:r>
              <a:rPr lang="en-US" altLang="en-US" dirty="0"/>
              <a:t>Windows  with the </a:t>
            </a:r>
            <a:r>
              <a:rPr lang="en-US" altLang="en-US" i="1" dirty="0" err="1"/>
              <a:t>ThreadFiber</a:t>
            </a:r>
            <a:r>
              <a:rPr lang="en-US" altLang="en-US" dirty="0"/>
              <a:t> package</a:t>
            </a:r>
          </a:p>
        </p:txBody>
      </p:sp>
      <p:pic>
        <p:nvPicPr>
          <p:cNvPr id="34820" name="Picture 1">
            <a:extLst>
              <a:ext uri="{FF2B5EF4-FFF2-40B4-BE49-F238E27FC236}">
                <a16:creationId xmlns:a16="http://schemas.microsoft.com/office/drawing/2014/main" id="{4E36C447-3258-ACD7-686A-8B2E08715D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150" y="2835275"/>
            <a:ext cx="3943350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8BAAD19-D135-C379-DE78-09581E470D3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66E364A-3397-F126-1889-93CE6531C5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B9EBB0-DD52-1F26-0491-83BA37E510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DFACE78-13E8-A734-FFE4-6CCC319A51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A91FB76E-C34C-626A-898F-CC33DA641727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0A3FA20-629E-E4C4-1344-0CF4D9CDEB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91323"/>
            <a:ext cx="9533101" cy="1610200"/>
          </a:xfrm>
          <a:prstGeom prst="rect">
            <a:avLst/>
          </a:prstGeom>
        </p:spPr>
      </p:pic>
      <p:sp>
        <p:nvSpPr>
          <p:cNvPr id="36866" name="Rectangle 2">
            <a:extLst>
              <a:ext uri="{FF2B5EF4-FFF2-40B4-BE49-F238E27FC236}">
                <a16:creationId xmlns:a16="http://schemas.microsoft.com/office/drawing/2014/main" id="{795020F8-813C-9DFD-022E-669050DE32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40788" y="441339"/>
            <a:ext cx="8229600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Two-level Model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64A1B88F-B8E9-CA96-42A6-EEFB0DD854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75295" y="1711418"/>
            <a:ext cx="7841409" cy="3605020"/>
          </a:xfrm>
        </p:spPr>
        <p:txBody>
          <a:bodyPr/>
          <a:lstStyle/>
          <a:p>
            <a:r>
              <a:rPr lang="en-US" altLang="en-US" dirty="0"/>
              <a:t>Similar to M:M, except that it allows a user thread to be </a:t>
            </a:r>
            <a:r>
              <a:rPr lang="en-US" altLang="en-US" b="1" dirty="0"/>
              <a:t>bound</a:t>
            </a:r>
            <a:r>
              <a:rPr lang="en-US" altLang="en-US" dirty="0"/>
              <a:t> to kernel thread</a:t>
            </a:r>
          </a:p>
        </p:txBody>
      </p:sp>
      <p:pic>
        <p:nvPicPr>
          <p:cNvPr id="36868" name="Picture 1">
            <a:extLst>
              <a:ext uri="{FF2B5EF4-FFF2-40B4-BE49-F238E27FC236}">
                <a16:creationId xmlns:a16="http://schemas.microsoft.com/office/drawing/2014/main" id="{43EEB1B4-D647-DCE5-8401-0F2BDA345E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0" y="3429000"/>
            <a:ext cx="4222750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9177ECD-07B9-E72B-254A-6585492E6B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920D1B3-C16B-8503-43CC-B551FB2AF0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EBF80E-DAF2-74E7-9A64-629CFE3031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F3A8CE7-EC95-67C9-D7C8-A498FA350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37F0099E-B639-3191-2388-BF558779E3DF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DFA696D-D785-0906-1D2F-C6380664BC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EA28B5E-4EF9-BF4B-3E69-BC211BF58E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7D59FB0-2F1C-6ADF-C247-E0FDF13F2D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E7CBB8-B203-5FE1-1AA2-4080CC3CE7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8B1A08-9A4F-A549-E25A-A16621C643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6761" y="-101182"/>
            <a:ext cx="9533101" cy="16102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A40A22BF-9B6C-28D9-9F76-A1F8B1757999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8849" name="Rectangle 2">
            <a:extLst>
              <a:ext uri="{FF2B5EF4-FFF2-40B4-BE49-F238E27FC236}">
                <a16:creationId xmlns:a16="http://schemas.microsoft.com/office/drawing/2014/main" id="{8F5BE787-1C90-443B-BF35-EC074EF99B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24125" y="425646"/>
            <a:ext cx="8229600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Threading Issues</a:t>
            </a:r>
          </a:p>
        </p:txBody>
      </p:sp>
      <p:sp>
        <p:nvSpPr>
          <p:cNvPr id="78850" name="Rectangle 3">
            <a:extLst>
              <a:ext uri="{FF2B5EF4-FFF2-40B4-BE49-F238E27FC236}">
                <a16:creationId xmlns:a16="http://schemas.microsoft.com/office/drawing/2014/main" id="{6F51DC46-1491-4D2A-B267-43A725F220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25660" y="1466144"/>
            <a:ext cx="7440645" cy="4483100"/>
          </a:xfrm>
        </p:spPr>
        <p:txBody>
          <a:bodyPr/>
          <a:lstStyle/>
          <a:p>
            <a:r>
              <a:rPr lang="en-US" altLang="en-US" dirty="0"/>
              <a:t>Thread cancellation of target thread</a:t>
            </a:r>
          </a:p>
          <a:p>
            <a:pPr lvl="1"/>
            <a:r>
              <a:rPr lang="en-US" altLang="en-US" dirty="0"/>
              <a:t>Asynchronous or deferred</a:t>
            </a:r>
            <a:endParaRPr lang="en-US" altLang="en-US" sz="800" dirty="0"/>
          </a:p>
          <a:p>
            <a:r>
              <a:rPr lang="en-US" altLang="en-US" dirty="0"/>
              <a:t>Thread-local storage</a:t>
            </a:r>
          </a:p>
          <a:p>
            <a:r>
              <a:rPr lang="en-US" altLang="en-US" dirty="0"/>
              <a:t>Scheduler Activations</a:t>
            </a:r>
          </a:p>
          <a:p>
            <a:endParaRPr lang="en-US" altLang="en-US" sz="800" dirty="0"/>
          </a:p>
          <a:p>
            <a:pPr lvl="1">
              <a:buFont typeface="Monotype Sorts" pitchFamily="-84" charset="2"/>
              <a:buNone/>
            </a:pPr>
            <a:endParaRPr lang="en-US" altLang="en-US" sz="8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5">
            <a:extLst>
              <a:ext uri="{FF2B5EF4-FFF2-40B4-BE49-F238E27FC236}">
                <a16:creationId xmlns:a16="http://schemas.microsoft.com/office/drawing/2014/main" id="{991AD360-52EE-AF8D-3AEB-252FB83CAF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54274" name="Rectangle 2">
            <a:extLst>
              <a:ext uri="{FF2B5EF4-FFF2-40B4-BE49-F238E27FC236}">
                <a16:creationId xmlns:a16="http://schemas.microsoft.com/office/drawing/2014/main" id="{0AF4E7A8-F2CA-FF85-56A6-D7F49A00F2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40788" y="467951"/>
            <a:ext cx="7605712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Thread Cancellation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2FC94BC9-2433-11C3-DD74-6D10709977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08202" y="1681732"/>
            <a:ext cx="9902229" cy="4430713"/>
          </a:xfrm>
        </p:spPr>
        <p:txBody>
          <a:bodyPr/>
          <a:lstStyle/>
          <a:p>
            <a:r>
              <a:rPr lang="en-US" altLang="en-US" dirty="0"/>
              <a:t>Terminating a thread before it has finished</a:t>
            </a:r>
          </a:p>
          <a:p>
            <a:r>
              <a:rPr lang="en-US" altLang="en-US" dirty="0"/>
              <a:t>Thread to be canceled is </a:t>
            </a:r>
            <a:r>
              <a:rPr lang="en-US" altLang="en-US" b="1" dirty="0">
                <a:solidFill>
                  <a:srgbClr val="3366FF"/>
                </a:solidFill>
              </a:rPr>
              <a:t>target thread</a:t>
            </a:r>
            <a:endParaRPr lang="en-US" altLang="en-US" dirty="0"/>
          </a:p>
          <a:p>
            <a:r>
              <a:rPr lang="en-US" altLang="en-US" dirty="0"/>
              <a:t>Two general approaches:</a:t>
            </a:r>
          </a:p>
          <a:p>
            <a:pPr lvl="1"/>
            <a:r>
              <a:rPr lang="en-US" altLang="en-US" b="1" dirty="0"/>
              <a:t>Asynchronous cancellation</a:t>
            </a:r>
            <a:r>
              <a:rPr lang="en-US" altLang="en-US" dirty="0"/>
              <a:t> terminates the target thread immediately</a:t>
            </a:r>
          </a:p>
          <a:p>
            <a:pPr lvl="1"/>
            <a:r>
              <a:rPr lang="en-US" altLang="en-US" b="1" dirty="0"/>
              <a:t>Deferred cancellation</a:t>
            </a:r>
            <a:r>
              <a:rPr lang="en-US" altLang="en-US" dirty="0"/>
              <a:t> allows the target thread to periodically check if it should be cancelled</a:t>
            </a:r>
          </a:p>
          <a:p>
            <a:pPr>
              <a:buFont typeface="Monotype Sorts" pitchFamily="-84" charset="2"/>
              <a:buNone/>
            </a:pPr>
            <a:endParaRPr lang="en-US" altLang="en-US" dirty="0"/>
          </a:p>
          <a:p>
            <a:pPr lvl="1"/>
            <a:endParaRPr lang="en-US" altLang="en-US" dirty="0"/>
          </a:p>
        </p:txBody>
      </p:sp>
      <p:pic>
        <p:nvPicPr>
          <p:cNvPr id="8" name="Picture 1">
            <a:extLst>
              <a:ext uri="{FF2B5EF4-FFF2-40B4-BE49-F238E27FC236}">
                <a16:creationId xmlns:a16="http://schemas.microsoft.com/office/drawing/2014/main" id="{5B4EAE14-0C5B-8B83-B840-ECCB980E60C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7D157CC9-E4D9-FC32-153E-D85C5AE416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687EA9A5-B07B-F574-C764-34434E0216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4B0BD9CD-9E11-9DDA-26CB-F97DCD851A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13" name="TextBox 7">
            <a:extLst>
              <a:ext uri="{FF2B5EF4-FFF2-40B4-BE49-F238E27FC236}">
                <a16:creationId xmlns:a16="http://schemas.microsoft.com/office/drawing/2014/main" id="{E70FBF5C-22F0-BC61-71B9-854E35C6EB43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5">
            <a:extLst>
              <a:ext uri="{FF2B5EF4-FFF2-40B4-BE49-F238E27FC236}">
                <a16:creationId xmlns:a16="http://schemas.microsoft.com/office/drawing/2014/main" id="{3D50155B-7797-5A9A-7EDB-78B37AB6EF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56322" name="Rectangle 2">
            <a:extLst>
              <a:ext uri="{FF2B5EF4-FFF2-40B4-BE49-F238E27FC236}">
                <a16:creationId xmlns:a16="http://schemas.microsoft.com/office/drawing/2014/main" id="{B21D0B63-BEE1-C40B-708F-A2DB7794AD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40788" y="379051"/>
            <a:ext cx="7605712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Thread Cancellation (Cont.)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A683FF12-E161-B4D1-989A-F7C6BBAFEC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74550" y="1190831"/>
            <a:ext cx="9533101" cy="4962525"/>
          </a:xfrm>
        </p:spPr>
        <p:txBody>
          <a:bodyPr>
            <a:normAutofit/>
          </a:bodyPr>
          <a:lstStyle/>
          <a:p>
            <a:r>
              <a:rPr lang="en-US" altLang="en-US" dirty="0"/>
              <a:t>Invoking thread cancellation requests cancellation, but actual cancellation depends on thread state</a:t>
            </a:r>
          </a:p>
          <a:p>
            <a:endParaRPr lang="en-US" altLang="en-US" dirty="0"/>
          </a:p>
          <a:p>
            <a:endParaRPr lang="en-US" altLang="en-US" dirty="0"/>
          </a:p>
          <a:p>
            <a:pPr>
              <a:buFont typeface="Monotype Sorts" pitchFamily="-84" charset="2"/>
              <a:buNone/>
            </a:pPr>
            <a:endParaRPr lang="en-US" altLang="en-US" dirty="0"/>
          </a:p>
          <a:p>
            <a:pPr>
              <a:buFont typeface="Monotype Sorts" pitchFamily="-84" charset="2"/>
              <a:buNone/>
            </a:pPr>
            <a:endParaRPr lang="en-US" altLang="en-US" dirty="0"/>
          </a:p>
          <a:p>
            <a:r>
              <a:rPr lang="en-US" altLang="en-US" dirty="0"/>
              <a:t>If thread has cancellation disabled, cancellation remains pending until thread enables it</a:t>
            </a:r>
          </a:p>
          <a:p>
            <a:r>
              <a:rPr lang="en-US" altLang="en-US" dirty="0"/>
              <a:t>Default type is deferred</a:t>
            </a:r>
          </a:p>
          <a:p>
            <a:pPr lvl="1"/>
            <a:r>
              <a:rPr lang="en-US" altLang="en-US" dirty="0"/>
              <a:t>Cancellation only occurs when thread reaches </a:t>
            </a:r>
            <a:r>
              <a:rPr lang="en-US" altLang="en-US" b="1" dirty="0">
                <a:solidFill>
                  <a:srgbClr val="3366FF"/>
                </a:solidFill>
              </a:rPr>
              <a:t>cancellation point</a:t>
            </a:r>
          </a:p>
          <a:p>
            <a:pPr marL="914400" lvl="2" indent="0">
              <a:buNone/>
            </a:pPr>
            <a:endParaRPr lang="en-US" altLang="en-US" dirty="0"/>
          </a:p>
        </p:txBody>
      </p:sp>
      <p:pic>
        <p:nvPicPr>
          <p:cNvPr id="56324" name="Picture 1">
            <a:extLst>
              <a:ext uri="{FF2B5EF4-FFF2-40B4-BE49-F238E27FC236}">
                <a16:creationId xmlns:a16="http://schemas.microsoft.com/office/drawing/2014/main" id="{1ED7C0E1-5342-581E-8C64-4FF5C78B4F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514" y="2348593"/>
            <a:ext cx="510063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">
            <a:extLst>
              <a:ext uri="{FF2B5EF4-FFF2-40B4-BE49-F238E27FC236}">
                <a16:creationId xmlns:a16="http://schemas.microsoft.com/office/drawing/2014/main" id="{4C06FD1C-1C78-33E4-D330-1E70FB99B2F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CD4C044F-B6B1-FE64-B2C1-AC079D9EA9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90F902F0-EF75-54C7-AF76-FD4F4C9FE7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F1F4D43B-F7D5-5613-A01D-BEBD8C2764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13" name="TextBox 7">
            <a:extLst>
              <a:ext uri="{FF2B5EF4-FFF2-40B4-BE49-F238E27FC236}">
                <a16:creationId xmlns:a16="http://schemas.microsoft.com/office/drawing/2014/main" id="{8582943D-C6E7-4829-AF50-D108A7515F18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928E1E9-F452-3A0A-06AE-FA9D2A4E54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101182"/>
            <a:ext cx="9533101" cy="1610200"/>
          </a:xfrm>
          <a:prstGeom prst="rect">
            <a:avLst/>
          </a:prstGeom>
        </p:spPr>
      </p:pic>
      <p:sp>
        <p:nvSpPr>
          <p:cNvPr id="59394" name="Rectangle 2">
            <a:extLst>
              <a:ext uri="{FF2B5EF4-FFF2-40B4-BE49-F238E27FC236}">
                <a16:creationId xmlns:a16="http://schemas.microsoft.com/office/drawing/2014/main" id="{5AD075A7-42EC-44DD-C5DD-BAA285BF39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33650" y="415787"/>
            <a:ext cx="8229600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Thread-Local Storage</a:t>
            </a:r>
          </a:p>
        </p:txBody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AB2633CC-1951-7159-21AE-F677A5B8A9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05504" y="1470907"/>
            <a:ext cx="8937625" cy="4478337"/>
          </a:xfrm>
        </p:spPr>
        <p:txBody>
          <a:bodyPr>
            <a:normAutofit/>
          </a:bodyPr>
          <a:lstStyle/>
          <a:p>
            <a:r>
              <a:rPr lang="en-US" altLang="en-US" b="1" dirty="0">
                <a:solidFill>
                  <a:srgbClr val="3366FF"/>
                </a:solidFill>
              </a:rPr>
              <a:t>Thread-local storage </a:t>
            </a:r>
            <a:r>
              <a:rPr lang="en-US" altLang="en-US" dirty="0"/>
              <a:t>(</a:t>
            </a:r>
            <a:r>
              <a:rPr lang="en-US" altLang="en-US" b="1" dirty="0">
                <a:solidFill>
                  <a:srgbClr val="3366FF"/>
                </a:solidFill>
              </a:rPr>
              <a:t>TLS</a:t>
            </a:r>
            <a:r>
              <a:rPr lang="en-US" altLang="en-US" dirty="0"/>
              <a:t>) allows each thread to have its own copy of data</a:t>
            </a:r>
          </a:p>
          <a:p>
            <a:r>
              <a:rPr lang="en-US" altLang="en-US" dirty="0"/>
              <a:t>Different from local variables</a:t>
            </a:r>
          </a:p>
          <a:p>
            <a:pPr lvl="1"/>
            <a:r>
              <a:rPr lang="en-US" altLang="en-US" dirty="0"/>
              <a:t>Local variables visible only during single function invocation</a:t>
            </a:r>
          </a:p>
          <a:p>
            <a:pPr lvl="1"/>
            <a:r>
              <a:rPr lang="en-US" altLang="en-US" dirty="0"/>
              <a:t>TLS visible across function invocations</a:t>
            </a:r>
          </a:p>
          <a:p>
            <a:r>
              <a:rPr lang="en-US" altLang="en-US" dirty="0"/>
              <a:t>Similar to </a:t>
            </a:r>
            <a:r>
              <a:rPr lang="en-US" altLang="en-US" b="1" dirty="0">
                <a:latin typeface="Courier New" panose="02070309020205020404" pitchFamily="49" charset="0"/>
              </a:rPr>
              <a:t>static</a:t>
            </a:r>
            <a:r>
              <a:rPr lang="en-US" altLang="en-US" dirty="0"/>
              <a:t> data</a:t>
            </a:r>
          </a:p>
          <a:p>
            <a:pPr lvl="1"/>
            <a:r>
              <a:rPr lang="en-US" altLang="en-US" dirty="0"/>
              <a:t>TLS is unique to each thread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B72D08B-65B2-721D-802C-98D31F6B55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15CC831-A277-D8A4-512F-3240ABDB47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44D13A-FD3F-4EA2-6121-0C5E0A34CB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C809EC5-E43C-237C-3F04-73CBDBBB19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194B8A66-837F-574D-573B-2CA76DB60965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88C0A60-F355-5CAC-AA63-0F90F8502D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61442" name="Rectangle 2">
            <a:extLst>
              <a:ext uri="{FF2B5EF4-FFF2-40B4-BE49-F238E27FC236}">
                <a16:creationId xmlns:a16="http://schemas.microsoft.com/office/drawing/2014/main" id="{5D39F386-4D15-4F90-033C-45ECC98AE8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40788" y="414759"/>
            <a:ext cx="7526337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Scheduler Activations</a:t>
            </a:r>
          </a:p>
        </p:txBody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9CA7A440-F442-AAD3-A876-240CAF1C3E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85525" y="1187887"/>
            <a:ext cx="8405890" cy="4964112"/>
          </a:xfrm>
        </p:spPr>
        <p:txBody>
          <a:bodyPr>
            <a:normAutofit fontScale="92500" lnSpcReduction="10000"/>
          </a:bodyPr>
          <a:lstStyle/>
          <a:p>
            <a:r>
              <a:rPr lang="en-US" altLang="en-US" dirty="0"/>
              <a:t>Both M:M and Two-level models require communication to maintain the appropriate number of kernel threads allocated to the application</a:t>
            </a:r>
          </a:p>
          <a:p>
            <a:r>
              <a:rPr lang="en-US" altLang="en-US" dirty="0"/>
              <a:t>Typically use an intermediate data structure between user and kernel threads – </a:t>
            </a:r>
            <a:r>
              <a:rPr lang="en-US" altLang="en-US" b="1" dirty="0">
                <a:solidFill>
                  <a:srgbClr val="3366FF"/>
                </a:solidFill>
              </a:rPr>
              <a:t>lightweight process </a:t>
            </a:r>
            <a:r>
              <a:rPr lang="en-US" altLang="en-US" dirty="0"/>
              <a:t>(</a:t>
            </a:r>
            <a:r>
              <a:rPr lang="en-US" altLang="en-US" b="1" dirty="0">
                <a:solidFill>
                  <a:srgbClr val="3366FF"/>
                </a:solidFill>
              </a:rPr>
              <a:t>LWP</a:t>
            </a:r>
            <a:r>
              <a:rPr lang="en-US" altLang="en-US" dirty="0"/>
              <a:t>)</a:t>
            </a:r>
          </a:p>
          <a:p>
            <a:pPr lvl="1"/>
            <a:r>
              <a:rPr lang="en-US" altLang="en-US" dirty="0"/>
              <a:t>Appears to be a virtual processor on which process can schedule user thread to run</a:t>
            </a:r>
          </a:p>
          <a:p>
            <a:pPr lvl="1"/>
            <a:r>
              <a:rPr lang="en-US" altLang="en-US" dirty="0"/>
              <a:t>Each LWP attached to kernel thread</a:t>
            </a:r>
          </a:p>
          <a:p>
            <a:pPr lvl="1"/>
            <a:r>
              <a:rPr lang="en-US" altLang="en-US" dirty="0"/>
              <a:t>How many LWPs to create?</a:t>
            </a:r>
          </a:p>
          <a:p>
            <a:r>
              <a:rPr lang="en-US" altLang="en-US" dirty="0"/>
              <a:t>Scheduler activations provide </a:t>
            </a:r>
            <a:r>
              <a:rPr lang="en-US" altLang="en-US" b="1" dirty="0">
                <a:solidFill>
                  <a:srgbClr val="3366FF"/>
                </a:solidFill>
              </a:rPr>
              <a:t>upcalls</a:t>
            </a:r>
            <a:r>
              <a:rPr lang="en-US" altLang="en-US" dirty="0">
                <a:solidFill>
                  <a:srgbClr val="3366FF"/>
                </a:solidFill>
              </a:rPr>
              <a:t> </a:t>
            </a:r>
            <a:r>
              <a:rPr lang="en-US" altLang="en-US" dirty="0"/>
              <a:t>- a communication mechanism from the kernel to the </a:t>
            </a:r>
            <a:r>
              <a:rPr lang="en-US" altLang="en-US" b="1" dirty="0">
                <a:solidFill>
                  <a:srgbClr val="3366FF"/>
                </a:solidFill>
              </a:rPr>
              <a:t>upcall handler </a:t>
            </a:r>
            <a:r>
              <a:rPr lang="en-US" altLang="en-US" dirty="0"/>
              <a:t>in the thread library</a:t>
            </a:r>
          </a:p>
          <a:p>
            <a:r>
              <a:rPr lang="en-US" altLang="en-US" dirty="0"/>
              <a:t>This communication allows an application to maintain the correct number kernel threads</a:t>
            </a:r>
          </a:p>
        </p:txBody>
      </p:sp>
      <p:pic>
        <p:nvPicPr>
          <p:cNvPr id="61444" name="Picture 1">
            <a:extLst>
              <a:ext uri="{FF2B5EF4-FFF2-40B4-BE49-F238E27FC236}">
                <a16:creationId xmlns:a16="http://schemas.microsoft.com/office/drawing/2014/main" id="{8CA751F3-1279-ED62-C28D-85C60719FB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6289" y="2651691"/>
            <a:ext cx="2352675" cy="216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5B75F63-9DB0-12B6-5441-1DA83D0920D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96F36A7-32BC-42A2-E6C3-CD024BD00C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82B667-BB81-DC6E-891C-D45B1691B0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DCCF13-996E-8842-90C9-D2060D1A5A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5A176CD1-FDBE-0087-5D59-78BAAAD2CBB0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88C0A60-F355-5CAC-AA63-0F90F8502D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83603"/>
            <a:ext cx="9533101" cy="1610200"/>
          </a:xfrm>
          <a:prstGeom prst="rect">
            <a:avLst/>
          </a:prstGeom>
        </p:spPr>
      </p:pic>
      <p:sp>
        <p:nvSpPr>
          <p:cNvPr id="61442" name="Rectangle 2">
            <a:extLst>
              <a:ext uri="{FF2B5EF4-FFF2-40B4-BE49-F238E27FC236}">
                <a16:creationId xmlns:a16="http://schemas.microsoft.com/office/drawing/2014/main" id="{5D39F386-4D15-4F90-033C-45ECC98AE8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40788" y="414759"/>
            <a:ext cx="7526337" cy="5762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dirty="0">
                <a:solidFill>
                  <a:schemeClr val="bg1"/>
                </a:solidFill>
              </a:rPr>
              <a:t>Protection (Objectives)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5B75F63-9DB0-12B6-5441-1DA83D0920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96F36A7-32BC-42A2-E6C3-CD024BD00C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82B667-BB81-DC6E-891C-D45B1691B0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DCCF13-996E-8842-90C9-D2060D1A5A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5A176CD1-FDBE-0087-5D59-78BAAAD2CBB0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عنصر نائب للمحتوى 8">
            <a:extLst>
              <a:ext uri="{FF2B5EF4-FFF2-40B4-BE49-F238E27FC236}">
                <a16:creationId xmlns:a16="http://schemas.microsoft.com/office/drawing/2014/main" id="{DE7E1106-80AE-51EC-546B-0628C0D388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Goals of Protection </a:t>
            </a:r>
          </a:p>
          <a:p>
            <a:r>
              <a:rPr lang="en-US" altLang="en-US" dirty="0"/>
              <a:t>Principles of Protection</a:t>
            </a:r>
          </a:p>
          <a:p>
            <a:r>
              <a:rPr lang="en-US" altLang="en-US" dirty="0"/>
              <a:t>Protection Rings</a:t>
            </a:r>
          </a:p>
          <a:p>
            <a:r>
              <a:rPr lang="en-US" altLang="en-US" dirty="0"/>
              <a:t>Domain of Protection</a:t>
            </a:r>
          </a:p>
          <a:p>
            <a:r>
              <a:rPr lang="en-US" altLang="en-US" dirty="0"/>
              <a:t>Access Matrix </a:t>
            </a:r>
          </a:p>
          <a:p>
            <a:r>
              <a:rPr lang="en-US" altLang="en-US" dirty="0"/>
              <a:t>Revocation of Access Rights </a:t>
            </a:r>
          </a:p>
          <a:p>
            <a:r>
              <a:rPr lang="en-US" altLang="en-US" dirty="0"/>
              <a:t>Access Control methods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7783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24A4E71-D5D6-CBE3-06E0-6294C2E4F230}"/>
              </a:ext>
            </a:extLst>
          </p:cNvPr>
          <p:cNvSpPr txBox="1">
            <a:spLocks noChangeArrowheads="1"/>
          </p:cNvSpPr>
          <p:nvPr/>
        </p:nvSpPr>
        <p:spPr>
          <a:xfrm>
            <a:off x="1483640" y="1780621"/>
            <a:ext cx="9533101" cy="44831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b="1" u="sng" dirty="0">
                <a:solidFill>
                  <a:srgbClr val="3366FF"/>
                </a:solidFill>
              </a:rPr>
              <a:t>Protection: </a:t>
            </a:r>
            <a:r>
              <a:rPr lang="en-US" dirty="0"/>
              <a:t>a mechanism for controlling the access of programs, processes, or users to the resources defined by a computer system. </a:t>
            </a:r>
          </a:p>
          <a:p>
            <a:endParaRPr lang="en-US" dirty="0"/>
          </a:p>
          <a:p>
            <a:r>
              <a:rPr lang="en-US" dirty="0"/>
              <a:t>This mechanism should impose controls together with a means of enforcement. </a:t>
            </a:r>
          </a:p>
        </p:txBody>
      </p:sp>
      <p:sp>
        <p:nvSpPr>
          <p:cNvPr id="12" name="TextBox 6">
            <a:extLst>
              <a:ext uri="{FF2B5EF4-FFF2-40B4-BE49-F238E27FC236}">
                <a16:creationId xmlns:a16="http://schemas.microsoft.com/office/drawing/2014/main" id="{B57C9E5D-9DB6-BF39-6450-80D8AD4F78FF}"/>
              </a:ext>
            </a:extLst>
          </p:cNvPr>
          <p:cNvSpPr txBox="1"/>
          <p:nvPr/>
        </p:nvSpPr>
        <p:spPr>
          <a:xfrm>
            <a:off x="2650377" y="543490"/>
            <a:ext cx="15629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Overview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602898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24A4E71-D5D6-CBE3-06E0-6294C2E4F230}"/>
              </a:ext>
            </a:extLst>
          </p:cNvPr>
          <p:cNvSpPr txBox="1">
            <a:spLocks noChangeArrowheads="1"/>
          </p:cNvSpPr>
          <p:nvPr/>
        </p:nvSpPr>
        <p:spPr>
          <a:xfrm>
            <a:off x="1697405" y="1578776"/>
            <a:ext cx="9533101" cy="44831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In any protection model,  computer consists of a collection of objects, hardware or software</a:t>
            </a:r>
          </a:p>
          <a:p>
            <a:endParaRPr lang="en-US" altLang="en-US" dirty="0"/>
          </a:p>
          <a:p>
            <a:r>
              <a:rPr lang="en-US" altLang="en-US" dirty="0"/>
              <a:t>Each object has a unique name and can be accessed through a well-defined set of operations</a:t>
            </a:r>
          </a:p>
          <a:p>
            <a:endParaRPr lang="en-US" altLang="en-US" dirty="0"/>
          </a:p>
          <a:p>
            <a:r>
              <a:rPr lang="en-US" altLang="en-US" dirty="0"/>
              <a:t>Protection problem - ensure that each object is accessed correctly and only by those processes that are allowed to do so</a:t>
            </a:r>
            <a:endParaRPr lang="en-US" altLang="en-US" dirty="0">
              <a:latin typeface="Courier New" panose="02070309020205020404" pitchFamily="49" charset="0"/>
            </a:endParaRPr>
          </a:p>
        </p:txBody>
      </p:sp>
      <p:sp>
        <p:nvSpPr>
          <p:cNvPr id="12" name="TextBox 6">
            <a:extLst>
              <a:ext uri="{FF2B5EF4-FFF2-40B4-BE49-F238E27FC236}">
                <a16:creationId xmlns:a16="http://schemas.microsoft.com/office/drawing/2014/main" id="{B57C9E5D-9DB6-BF39-6450-80D8AD4F78FF}"/>
              </a:ext>
            </a:extLst>
          </p:cNvPr>
          <p:cNvSpPr txBox="1"/>
          <p:nvPr/>
        </p:nvSpPr>
        <p:spPr>
          <a:xfrm>
            <a:off x="2650377" y="543490"/>
            <a:ext cx="25971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Protection Goals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176948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6">
            <a:extLst>
              <a:ext uri="{FF2B5EF4-FFF2-40B4-BE49-F238E27FC236}">
                <a16:creationId xmlns:a16="http://schemas.microsoft.com/office/drawing/2014/main" id="{B57C9E5D-9DB6-BF39-6450-80D8AD4F78FF}"/>
              </a:ext>
            </a:extLst>
          </p:cNvPr>
          <p:cNvSpPr txBox="1"/>
          <p:nvPr/>
        </p:nvSpPr>
        <p:spPr>
          <a:xfrm>
            <a:off x="2650377" y="543490"/>
            <a:ext cx="35734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Principles of Protection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F91605AC-B483-87F6-AC7D-4BD9DE004813}"/>
              </a:ext>
            </a:extLst>
          </p:cNvPr>
          <p:cNvSpPr txBox="1">
            <a:spLocks noChangeArrowheads="1"/>
          </p:cNvSpPr>
          <p:nvPr/>
        </p:nvSpPr>
        <p:spPr>
          <a:xfrm>
            <a:off x="1500383" y="1741637"/>
            <a:ext cx="9206199" cy="41973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Guiding principle – </a:t>
            </a:r>
            <a:r>
              <a:rPr lang="en-US" dirty="0"/>
              <a:t>An operating system following the </a:t>
            </a:r>
            <a:r>
              <a:rPr lang="en-US" altLang="en-US" b="1" dirty="0">
                <a:solidFill>
                  <a:srgbClr val="3366FF"/>
                </a:solidFill>
              </a:rPr>
              <a:t>principle of least privilege</a:t>
            </a:r>
          </a:p>
          <a:p>
            <a:pPr lvl="1"/>
            <a:r>
              <a:rPr lang="en-US" altLang="en-US" dirty="0"/>
              <a:t>Programs, users and systems should be given just enough </a:t>
            </a:r>
            <a:r>
              <a:rPr lang="en-US" altLang="en-US" b="1" dirty="0">
                <a:solidFill>
                  <a:srgbClr val="3366FF"/>
                </a:solidFill>
              </a:rPr>
              <a:t>privileges </a:t>
            </a:r>
            <a:r>
              <a:rPr lang="en-US" altLang="en-US" dirty="0"/>
              <a:t>to perform their tasks</a:t>
            </a:r>
          </a:p>
          <a:p>
            <a:pPr lvl="1"/>
            <a:r>
              <a:rPr lang="en-US" dirty="0"/>
              <a:t>So, failure or compromise of a component does the minimum damage and allows the minimum damage to be done. </a:t>
            </a:r>
            <a:endParaRPr lang="en-US" altLang="en-US" dirty="0"/>
          </a:p>
          <a:p>
            <a:pPr lvl="1"/>
            <a:endParaRPr lang="en-US" altLang="en-US" dirty="0"/>
          </a:p>
          <a:p>
            <a:pPr lvl="1">
              <a:buFont typeface="Monotype Sorts" pitchFamily="-84" charset="2"/>
              <a:buNone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236086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6">
            <a:extLst>
              <a:ext uri="{FF2B5EF4-FFF2-40B4-BE49-F238E27FC236}">
                <a16:creationId xmlns:a16="http://schemas.microsoft.com/office/drawing/2014/main" id="{B57C9E5D-9DB6-BF39-6450-80D8AD4F78FF}"/>
              </a:ext>
            </a:extLst>
          </p:cNvPr>
          <p:cNvSpPr txBox="1"/>
          <p:nvPr/>
        </p:nvSpPr>
        <p:spPr>
          <a:xfrm>
            <a:off x="2650377" y="543490"/>
            <a:ext cx="35734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Principles of Protection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F91605AC-B483-87F6-AC7D-4BD9DE004813}"/>
              </a:ext>
            </a:extLst>
          </p:cNvPr>
          <p:cNvSpPr txBox="1">
            <a:spLocks noChangeArrowheads="1"/>
          </p:cNvSpPr>
          <p:nvPr/>
        </p:nvSpPr>
        <p:spPr>
          <a:xfrm>
            <a:off x="925975" y="1307939"/>
            <a:ext cx="11178391" cy="449825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altLang="en-US" dirty="0"/>
              <a:t>For Example:</a:t>
            </a:r>
          </a:p>
          <a:p>
            <a:pPr lvl="1"/>
            <a:r>
              <a:rPr lang="en-US" b="1" dirty="0">
                <a:solidFill>
                  <a:srgbClr val="3366FF"/>
                </a:solidFill>
              </a:rPr>
              <a:t>In UNIX OS</a:t>
            </a:r>
            <a:r>
              <a:rPr lang="en-US" dirty="0"/>
              <a:t>— Normal user should not run as root.</a:t>
            </a:r>
          </a:p>
          <a:p>
            <a:pPr lvl="2"/>
            <a:r>
              <a:rPr lang="en-US" dirty="0"/>
              <a:t> root user can execute privileged commands. </a:t>
            </a:r>
          </a:p>
          <a:p>
            <a:pPr lvl="2"/>
            <a:r>
              <a:rPr lang="en-US" dirty="0"/>
              <a:t>Most users respect that to avoid accidental delete operation for which there is no corresponding undelete. 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Now consider that rather than human error, damage may result from malicious attack (Virus ,….</a:t>
            </a:r>
            <a:r>
              <a:rPr lang="en-US" dirty="0" err="1"/>
              <a:t>etc</a:t>
            </a:r>
            <a:r>
              <a:rPr lang="en-US" dirty="0"/>
              <a:t>). </a:t>
            </a:r>
          </a:p>
          <a:p>
            <a:pPr lvl="2"/>
            <a:r>
              <a:rPr lang="en-US" b="1" dirty="0">
                <a:solidFill>
                  <a:srgbClr val="3366FF"/>
                </a:solidFill>
              </a:rPr>
              <a:t>The principle of least privilege </a:t>
            </a:r>
            <a:r>
              <a:rPr lang="en-US" dirty="0"/>
              <a:t>would give the system a chance to mitigate the attack</a:t>
            </a:r>
          </a:p>
          <a:p>
            <a:pPr lvl="2"/>
            <a:r>
              <a:rPr lang="en-US" dirty="0"/>
              <a:t>if malicious code cannot obtain root privileges, then there is a chance that adequately defined permissions may block all, or at least some, of the damaging operations. </a:t>
            </a:r>
          </a:p>
          <a:p>
            <a:pPr lvl="2"/>
            <a:r>
              <a:rPr lang="en-US" dirty="0"/>
              <a:t>Permissions can act like an immune system at the operating-system level.</a:t>
            </a:r>
          </a:p>
          <a:p>
            <a:pPr lvl="1"/>
            <a:endParaRPr lang="en-US" altLang="en-US" dirty="0"/>
          </a:p>
          <a:p>
            <a:pPr lvl="1">
              <a:buFont typeface="Monotype Sorts" pitchFamily="-84" charset="2"/>
              <a:buNone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547774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24A4E71-D5D6-CBE3-06E0-6294C2E4F230}"/>
              </a:ext>
            </a:extLst>
          </p:cNvPr>
          <p:cNvSpPr txBox="1">
            <a:spLocks noChangeArrowheads="1"/>
          </p:cNvSpPr>
          <p:nvPr/>
        </p:nvSpPr>
        <p:spPr>
          <a:xfrm>
            <a:off x="1874165" y="1261597"/>
            <a:ext cx="9533101" cy="44831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/>
              <a:t>Another important principle</a:t>
            </a:r>
            <a:r>
              <a:rPr lang="en-US" dirty="0"/>
              <a:t>, </a:t>
            </a:r>
          </a:p>
          <a:p>
            <a:r>
              <a:rPr lang="en-US" dirty="0"/>
              <a:t>often seen as a derivative of the principle of least privilege, is </a:t>
            </a:r>
            <a:r>
              <a:rPr lang="en-US" b="1" dirty="0">
                <a:solidFill>
                  <a:srgbClr val="3366FF"/>
                </a:solidFill>
              </a:rPr>
              <a:t>compartmentalization. </a:t>
            </a:r>
          </a:p>
          <a:p>
            <a:pPr lvl="1"/>
            <a:r>
              <a:rPr lang="en-US" sz="2800" b="1" dirty="0">
                <a:solidFill>
                  <a:srgbClr val="3366FF"/>
                </a:solidFill>
              </a:rPr>
              <a:t>Compartmentalization</a:t>
            </a:r>
            <a:r>
              <a:rPr lang="en-US" b="1" dirty="0"/>
              <a:t> </a:t>
            </a:r>
            <a:r>
              <a:rPr lang="en-US" dirty="0"/>
              <a:t>is the process of protecting each individual system component through the use of specific permissions and access restrictions.</a:t>
            </a:r>
          </a:p>
          <a:p>
            <a:pPr lvl="1"/>
            <a:r>
              <a:rPr lang="en-US" dirty="0"/>
              <a:t>if a component is</a:t>
            </a:r>
            <a:r>
              <a:rPr lang="en-US" b="1" dirty="0"/>
              <a:t> </a:t>
            </a:r>
            <a:r>
              <a:rPr lang="en-US" b="1" u="sng" dirty="0"/>
              <a:t>subverted</a:t>
            </a:r>
            <a:r>
              <a:rPr lang="en-US" dirty="0"/>
              <a:t>, another line of defense will “kick in” and keep the attacker from compromising the system any further. </a:t>
            </a:r>
          </a:p>
          <a:p>
            <a:pPr lvl="1"/>
            <a:r>
              <a:rPr lang="en-US" dirty="0"/>
              <a:t>Compartmentalization is implemented in many forms such as virtualization.</a:t>
            </a:r>
          </a:p>
        </p:txBody>
      </p:sp>
      <p:sp>
        <p:nvSpPr>
          <p:cNvPr id="12" name="TextBox 6">
            <a:extLst>
              <a:ext uri="{FF2B5EF4-FFF2-40B4-BE49-F238E27FC236}">
                <a16:creationId xmlns:a16="http://schemas.microsoft.com/office/drawing/2014/main" id="{B57C9E5D-9DB6-BF39-6450-80D8AD4F78FF}"/>
              </a:ext>
            </a:extLst>
          </p:cNvPr>
          <p:cNvSpPr txBox="1"/>
          <p:nvPr/>
        </p:nvSpPr>
        <p:spPr>
          <a:xfrm>
            <a:off x="2650377" y="543490"/>
            <a:ext cx="35734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Principles of Protection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143679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F2FDA4-A0F3-CCDB-83B3-236C0144DD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59AE408-07D5-DD5D-A3E8-E4C363A0ED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F938493-D745-9A6B-289E-944779AB10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CDA8B5-CAED-17D7-12DD-8DD1D19CCE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E2AC58-337E-7A43-5D15-13F858A81D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13A43EF8-114D-521F-EF27-8B6D2818BD94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409" name="Rectangle 2">
            <a:extLst>
              <a:ext uri="{FF2B5EF4-FFF2-40B4-BE49-F238E27FC236}">
                <a16:creationId xmlns:a16="http://schemas.microsoft.com/office/drawing/2014/main" id="{DDE65869-2316-4E3D-BE5D-5A16FDFF89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89993" y="397978"/>
            <a:ext cx="7751762" cy="5762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Protection Rings</a:t>
            </a:r>
          </a:p>
        </p:txBody>
      </p:sp>
      <p:sp>
        <p:nvSpPr>
          <p:cNvPr id="17410" name="Rectangle 3">
            <a:extLst>
              <a:ext uri="{FF2B5EF4-FFF2-40B4-BE49-F238E27FC236}">
                <a16:creationId xmlns:a16="http://schemas.microsoft.com/office/drawing/2014/main" id="{2FEF96D5-E9E3-40F4-B0C6-56B0A8ED2E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22966" y="1418519"/>
            <a:ext cx="8454533" cy="4530725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main component of modern operating systems is the kernel, which manages access to system resources and hardware.</a:t>
            </a:r>
          </a:p>
          <a:p>
            <a:endParaRPr lang="en-US" altLang="en-US" sz="600" dirty="0"/>
          </a:p>
          <a:p>
            <a:r>
              <a:rPr lang="en-US" dirty="0"/>
              <a:t>The kernel, is a trusted and privileged component and therefore must run with a higher level of privileges than user processes.</a:t>
            </a:r>
          </a:p>
          <a:p>
            <a:endParaRPr lang="en-US" altLang="en-US" dirty="0"/>
          </a:p>
          <a:p>
            <a:r>
              <a:rPr lang="en-US" altLang="en-US" dirty="0"/>
              <a:t>This privilege separation requires hardware support</a:t>
            </a:r>
          </a:p>
          <a:p>
            <a:endParaRPr lang="en-US" dirty="0"/>
          </a:p>
          <a:p>
            <a:r>
              <a:rPr lang="en-US" dirty="0"/>
              <a:t>A popular model of privilege separation is called </a:t>
            </a:r>
            <a:r>
              <a:rPr lang="en-US" b="1" dirty="0"/>
              <a:t>protection rings</a:t>
            </a:r>
            <a:r>
              <a:rPr lang="en-US" dirty="0"/>
              <a:t>.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228965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F2FDA4-A0F3-CCDB-83B3-236C0144DD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59AE408-07D5-DD5D-A3E8-E4C363A0ED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F938493-D745-9A6B-289E-944779AB10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CDA8B5-CAED-17D7-12DD-8DD1D19CCE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E2AC58-337E-7A43-5D15-13F858A81D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13A43EF8-114D-521F-EF27-8B6D2818BD94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409" name="Rectangle 2">
            <a:extLst>
              <a:ext uri="{FF2B5EF4-FFF2-40B4-BE49-F238E27FC236}">
                <a16:creationId xmlns:a16="http://schemas.microsoft.com/office/drawing/2014/main" id="{DDE65869-2316-4E3D-BE5D-5A16FDFF89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89993" y="397978"/>
            <a:ext cx="7751762" cy="5762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Protection Rings</a:t>
            </a:r>
          </a:p>
        </p:txBody>
      </p:sp>
      <p:sp>
        <p:nvSpPr>
          <p:cNvPr id="17410" name="Rectangle 3">
            <a:extLst>
              <a:ext uri="{FF2B5EF4-FFF2-40B4-BE49-F238E27FC236}">
                <a16:creationId xmlns:a16="http://schemas.microsoft.com/office/drawing/2014/main" id="{2FEF96D5-E9E3-40F4-B0C6-56B0A8ED2E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97406" y="1418519"/>
            <a:ext cx="5138672" cy="4530725"/>
          </a:xfrm>
        </p:spPr>
        <p:txBody>
          <a:bodyPr>
            <a:normAutofit/>
          </a:bodyPr>
          <a:lstStyle/>
          <a:p>
            <a:r>
              <a:rPr lang="en-US" dirty="0"/>
              <a:t>In this model, execution is defined as a set of concentric rings, with ring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US" dirty="0"/>
              <a:t> providing a subset of the functionality of ring 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j</a:t>
            </a:r>
            <a:r>
              <a:rPr lang="en-US" dirty="0"/>
              <a:t> for any j &lt; </a:t>
            </a:r>
            <a:r>
              <a:rPr lang="en-US" dirty="0" err="1"/>
              <a:t>i</a:t>
            </a:r>
            <a:r>
              <a:rPr lang="en-US" dirty="0"/>
              <a:t>. </a:t>
            </a:r>
          </a:p>
          <a:p>
            <a:endParaRPr lang="en-US" dirty="0"/>
          </a:p>
          <a:p>
            <a:r>
              <a:rPr lang="en-US" dirty="0"/>
              <a:t>The innermost ring, ring 0, thus provides the full set of privileges. </a:t>
            </a:r>
          </a:p>
          <a:p>
            <a:endParaRPr lang="en-US" altLang="en-US" dirty="0"/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95C06C70-A130-B368-6417-DF5EA91EEE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962" y="1707157"/>
            <a:ext cx="4686205" cy="3207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87787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F2FDA4-A0F3-CCDB-83B3-236C0144DD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59AE408-07D5-DD5D-A3E8-E4C363A0ED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F938493-D745-9A6B-289E-944779AB10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CDA8B5-CAED-17D7-12DD-8DD1D19CCE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E2AC58-337E-7A43-5D15-13F858A81D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13A43EF8-114D-521F-EF27-8B6D2818BD94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7409" name="Rectangle 2">
            <a:extLst>
              <a:ext uri="{FF2B5EF4-FFF2-40B4-BE49-F238E27FC236}">
                <a16:creationId xmlns:a16="http://schemas.microsoft.com/office/drawing/2014/main" id="{DDE65869-2316-4E3D-BE5D-5A16FDFF89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89993" y="397978"/>
            <a:ext cx="7751762" cy="5762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Protection Rings</a:t>
            </a:r>
          </a:p>
        </p:txBody>
      </p:sp>
      <p:sp>
        <p:nvSpPr>
          <p:cNvPr id="17410" name="Rectangle 3">
            <a:extLst>
              <a:ext uri="{FF2B5EF4-FFF2-40B4-BE49-F238E27FC236}">
                <a16:creationId xmlns:a16="http://schemas.microsoft.com/office/drawing/2014/main" id="{2FEF96D5-E9E3-40F4-B0C6-56B0A8ED2E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97406" y="1418519"/>
            <a:ext cx="9180144" cy="4530725"/>
          </a:xfrm>
        </p:spPr>
        <p:txBody>
          <a:bodyPr>
            <a:normAutofit fontScale="92500"/>
          </a:bodyPr>
          <a:lstStyle/>
          <a:p>
            <a:r>
              <a:rPr lang="en-US" dirty="0"/>
              <a:t>When the system boots, it boots to the highest privilege level. </a:t>
            </a:r>
          </a:p>
          <a:p>
            <a:endParaRPr lang="en-US" dirty="0"/>
          </a:p>
          <a:p>
            <a:r>
              <a:rPr lang="en-US" dirty="0"/>
              <a:t>Code at that level performs necessary initialization before dropping to a less privileged level. </a:t>
            </a:r>
          </a:p>
          <a:p>
            <a:endParaRPr lang="en-US" dirty="0"/>
          </a:p>
          <a:p>
            <a:r>
              <a:rPr lang="en-US" dirty="0"/>
              <a:t>To return to a higher privilege level, code usually calls a special instruction, called </a:t>
            </a:r>
            <a:r>
              <a:rPr lang="en-US" b="1" u="sng" dirty="0">
                <a:solidFill>
                  <a:schemeClr val="accent1">
                    <a:lumMod val="75000"/>
                  </a:schemeClr>
                </a:solidFill>
              </a:rPr>
              <a:t>gate.</a:t>
            </a:r>
          </a:p>
          <a:p>
            <a:endParaRPr lang="en-US" dirty="0"/>
          </a:p>
          <a:p>
            <a:r>
              <a:rPr lang="en-US" dirty="0"/>
              <a:t>The </a:t>
            </a:r>
            <a:r>
              <a:rPr lang="en-US" dirty="0" err="1"/>
              <a:t>syscall</a:t>
            </a:r>
            <a:r>
              <a:rPr lang="en-US" dirty="0"/>
              <a:t> instruction (in Intel) is one example (Switch from user to kernel).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246005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>
            <a:extLst>
              <a:ext uri="{FF2B5EF4-FFF2-40B4-BE49-F238E27FC236}">
                <a16:creationId xmlns:a16="http://schemas.microsoft.com/office/drawing/2014/main" id="{62AB5772-DA7F-3610-143E-C972D573F2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E05F7462-8F3D-5461-52F4-66DB69612B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D5E17126-0452-97F1-B89B-1AC33B0F05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21A2FC5A-0B06-0D4F-8E29-9B0053A6A4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12" name="Picture 5">
            <a:extLst>
              <a:ext uri="{FF2B5EF4-FFF2-40B4-BE49-F238E27FC236}">
                <a16:creationId xmlns:a16="http://schemas.microsoft.com/office/drawing/2014/main" id="{F0B79E74-7208-3111-5FC5-030D301FD8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13" name="TextBox 7">
            <a:extLst>
              <a:ext uri="{FF2B5EF4-FFF2-40B4-BE49-F238E27FC236}">
                <a16:creationId xmlns:a16="http://schemas.microsoft.com/office/drawing/2014/main" id="{D3C306AF-168A-1BB9-872A-B1E2CCCA1A36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4577" name="Title 1">
            <a:extLst>
              <a:ext uri="{FF2B5EF4-FFF2-40B4-BE49-F238E27FC236}">
                <a16:creationId xmlns:a16="http://schemas.microsoft.com/office/drawing/2014/main" id="{81B846F7-E605-45D2-B0B9-E45883C77E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80188" y="415787"/>
            <a:ext cx="7549662" cy="576262"/>
          </a:xfrm>
        </p:spPr>
        <p:txBody>
          <a:bodyPr>
            <a:normAutofit fontScale="90000"/>
          </a:bodyPr>
          <a:lstStyle/>
          <a:p>
            <a:r>
              <a:rPr lang="en-US" altLang="en-US" dirty="0">
                <a:solidFill>
                  <a:schemeClr val="bg1"/>
                </a:solidFill>
              </a:rPr>
              <a:t>Domain of Protection</a:t>
            </a:r>
          </a:p>
        </p:txBody>
      </p:sp>
      <p:sp>
        <p:nvSpPr>
          <p:cNvPr id="24578" name="Content Placeholder 2">
            <a:extLst>
              <a:ext uri="{FF2B5EF4-FFF2-40B4-BE49-F238E27FC236}">
                <a16:creationId xmlns:a16="http://schemas.microsoft.com/office/drawing/2014/main" id="{48C6B819-C42A-4737-88AA-D74C572BD4D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291187" y="1648824"/>
            <a:ext cx="8595888" cy="4505258"/>
          </a:xfrm>
        </p:spPr>
        <p:txBody>
          <a:bodyPr/>
          <a:lstStyle/>
          <a:p>
            <a:r>
              <a:rPr lang="en-US" dirty="0"/>
              <a:t>Rings of protection separate functions into domains </a:t>
            </a:r>
            <a:r>
              <a:rPr lang="en-US" altLang="en-US" dirty="0"/>
              <a:t>and order them hierarchically  </a:t>
            </a:r>
          </a:p>
          <a:p>
            <a:r>
              <a:rPr lang="en-US" altLang="en-US" dirty="0"/>
              <a:t>Computer can be treated as processes and objects</a:t>
            </a:r>
          </a:p>
          <a:p>
            <a:pPr lvl="1"/>
            <a:r>
              <a:rPr lang="en-US" altLang="en-US" b="1" dirty="0">
                <a:solidFill>
                  <a:srgbClr val="006699"/>
                </a:solidFill>
                <a:latin typeface="+mj-lt"/>
              </a:rPr>
              <a:t>Hardware objects </a:t>
            </a:r>
            <a:r>
              <a:rPr lang="en-US" altLang="en-US" dirty="0"/>
              <a:t>(such as devices) and </a:t>
            </a:r>
            <a:r>
              <a:rPr lang="en-US" altLang="en-US" b="1" dirty="0">
                <a:solidFill>
                  <a:srgbClr val="006699"/>
                </a:solidFill>
                <a:latin typeface="+mj-lt"/>
              </a:rPr>
              <a:t>software objects </a:t>
            </a:r>
            <a:r>
              <a:rPr lang="en-US" altLang="en-US" dirty="0"/>
              <a:t>(such as files, programs, semaphores</a:t>
            </a:r>
          </a:p>
          <a:p>
            <a:r>
              <a:rPr lang="en-US" altLang="en-US" dirty="0"/>
              <a:t>Process should only have access to objects it currently requires to complete its task.</a:t>
            </a:r>
          </a:p>
          <a:p>
            <a:pPr marL="0" indent="0">
              <a:buNone/>
            </a:pPr>
            <a:endParaRPr lang="en-US" altLang="en-US" b="1" dirty="0">
              <a:solidFill>
                <a:srgbClr val="006699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FB8F50-D4D7-EB4D-DF2E-D107B09462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85ACA60-0E92-22EB-15FD-7CB7014D98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52E10E3-2381-6F9A-CEA5-60104F615E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2F6E01-C9BF-E05F-C1DE-BC60346D31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0F3D6E7-B961-9E0A-0A88-8485455D57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B90E5937-462F-6C58-AB07-63E0F244B405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457" name="Rectangle 2">
            <a:extLst>
              <a:ext uri="{FF2B5EF4-FFF2-40B4-BE49-F238E27FC236}">
                <a16:creationId xmlns:a16="http://schemas.microsoft.com/office/drawing/2014/main" id="{B700D56B-846E-42CD-8EDF-4332518E9D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95027" y="470669"/>
            <a:ext cx="7713663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Protection Rings </a:t>
            </a:r>
          </a:p>
        </p:txBody>
      </p:sp>
      <p:sp>
        <p:nvSpPr>
          <p:cNvPr id="19458" name="Rectangle 3">
            <a:extLst>
              <a:ext uri="{FF2B5EF4-FFF2-40B4-BE49-F238E27FC236}">
                <a16:creationId xmlns:a16="http://schemas.microsoft.com/office/drawing/2014/main" id="{070C3DCD-A60B-446E-B016-08D2B01A5F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75517" y="1586123"/>
            <a:ext cx="7369175" cy="1184275"/>
          </a:xfrm>
        </p:spPr>
        <p:txBody>
          <a:bodyPr/>
          <a:lstStyle/>
          <a:p>
            <a:r>
              <a:rPr lang="en-US" altLang="en-US" dirty="0"/>
              <a:t>Let </a:t>
            </a:r>
            <a:r>
              <a:rPr lang="en-US" altLang="en-US" i="1" dirty="0"/>
              <a:t>D</a:t>
            </a:r>
            <a:r>
              <a:rPr lang="en-US" altLang="en-US" i="1" baseline="-25000" dirty="0"/>
              <a:t>i</a:t>
            </a:r>
            <a:r>
              <a:rPr lang="en-US" altLang="en-US" dirty="0"/>
              <a:t> and </a:t>
            </a:r>
            <a:r>
              <a:rPr lang="en-US" altLang="en-US" i="1" dirty="0" err="1"/>
              <a:t>D</a:t>
            </a:r>
            <a:r>
              <a:rPr lang="en-US" altLang="en-US" i="1" baseline="-25000" dirty="0" err="1"/>
              <a:t>j</a:t>
            </a:r>
            <a:r>
              <a:rPr lang="en-US" altLang="en-US" baseline="-25000" dirty="0"/>
              <a:t> </a:t>
            </a:r>
            <a:r>
              <a:rPr lang="en-US" altLang="en-US" dirty="0"/>
              <a:t>be any two domain rings</a:t>
            </a:r>
          </a:p>
          <a:p>
            <a:r>
              <a:rPr lang="en-US" altLang="en-US" dirty="0"/>
              <a:t>If </a:t>
            </a:r>
            <a:r>
              <a:rPr lang="en-US" altLang="en-US" i="1" dirty="0"/>
              <a:t>j</a:t>
            </a:r>
            <a:r>
              <a:rPr lang="en-US" altLang="en-US" dirty="0"/>
              <a:t> &lt; </a:t>
            </a:r>
            <a:r>
              <a:rPr lang="en-US" altLang="en-US" i="1" dirty="0"/>
              <a:t>I</a:t>
            </a:r>
            <a:r>
              <a:rPr lang="en-US" altLang="en-US" dirty="0"/>
              <a:t> </a:t>
            </a:r>
            <a:r>
              <a:rPr lang="en-US" altLang="en-US" dirty="0">
                <a:sym typeface="Symbol" panose="05050102010706020507" pitchFamily="18" charset="2"/>
              </a:rPr>
              <a:t> </a:t>
            </a:r>
            <a:r>
              <a:rPr lang="en-US" altLang="en-US" i="1" dirty="0">
                <a:sym typeface="Symbol" panose="05050102010706020507" pitchFamily="18" charset="2"/>
              </a:rPr>
              <a:t>D</a:t>
            </a:r>
            <a:r>
              <a:rPr lang="en-US" altLang="en-US" i="1" baseline="-25000" dirty="0">
                <a:sym typeface="Symbol" panose="05050102010706020507" pitchFamily="18" charset="2"/>
              </a:rPr>
              <a:t>i</a:t>
            </a:r>
            <a:r>
              <a:rPr lang="en-US" altLang="en-US" dirty="0">
                <a:sym typeface="Symbol" panose="05050102010706020507" pitchFamily="18" charset="2"/>
              </a:rPr>
              <a:t>   </a:t>
            </a:r>
            <a:r>
              <a:rPr lang="en-US" altLang="en-US" i="1" dirty="0" err="1">
                <a:sym typeface="Symbol" panose="05050102010706020507" pitchFamily="18" charset="2"/>
              </a:rPr>
              <a:t>D</a:t>
            </a:r>
            <a:r>
              <a:rPr lang="en-US" altLang="en-US" i="1" baseline="-25000" dirty="0" err="1">
                <a:sym typeface="Symbol" panose="05050102010706020507" pitchFamily="18" charset="2"/>
              </a:rPr>
              <a:t>j</a:t>
            </a:r>
            <a:endParaRPr lang="en-US" altLang="en-US" dirty="0"/>
          </a:p>
        </p:txBody>
      </p:sp>
      <p:pic>
        <p:nvPicPr>
          <p:cNvPr id="19459" name="Picture 3">
            <a:extLst>
              <a:ext uri="{FF2B5EF4-FFF2-40B4-BE49-F238E27FC236}">
                <a16:creationId xmlns:a16="http://schemas.microsoft.com/office/drawing/2014/main" id="{665563EC-54CC-48D1-9CDE-C87245C7E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484" y="2751137"/>
            <a:ext cx="6000750" cy="410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23178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9E4E9D-9B74-0A6A-9677-AA05007263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7B4DF8-1AC8-F418-CE5A-9E58C0FBA3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598BC85-5102-FFB0-E954-2CEBAEC157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FD7BC19-A204-FA32-7D73-093318DACB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175074-64A7-7490-8105-E79534AD0E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92F288FA-56B0-A138-3691-2D4249A79E3F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5601" name="Rectangle 2">
            <a:extLst>
              <a:ext uri="{FF2B5EF4-FFF2-40B4-BE49-F238E27FC236}">
                <a16:creationId xmlns:a16="http://schemas.microsoft.com/office/drawing/2014/main" id="{10ABD217-57FB-4E51-9D46-5A1D1FD68B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44725" y="536581"/>
            <a:ext cx="8229600" cy="5762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Domain Structure</a:t>
            </a:r>
          </a:p>
        </p:txBody>
      </p:sp>
      <p:sp>
        <p:nvSpPr>
          <p:cNvPr id="25602" name="Rectangle 3">
            <a:extLst>
              <a:ext uri="{FF2B5EF4-FFF2-40B4-BE49-F238E27FC236}">
                <a16:creationId xmlns:a16="http://schemas.microsoft.com/office/drawing/2014/main" id="{175476EA-1F87-48EE-94CB-86578A1E61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63560" y="1491210"/>
            <a:ext cx="8873548" cy="4530725"/>
          </a:xfrm>
        </p:spPr>
        <p:txBody>
          <a:bodyPr/>
          <a:lstStyle/>
          <a:p>
            <a:r>
              <a:rPr lang="en-US" altLang="en-US" dirty="0"/>
              <a:t>Domain = set of access-rights</a:t>
            </a:r>
          </a:p>
          <a:p>
            <a:endParaRPr lang="en-US" altLang="en-US" dirty="0"/>
          </a:p>
          <a:p>
            <a:r>
              <a:rPr lang="en-US" altLang="en-US" dirty="0"/>
              <a:t>Access-right = &lt;</a:t>
            </a:r>
            <a:r>
              <a:rPr lang="en-US" altLang="en-US" i="1" dirty="0"/>
              <a:t>object-name</a:t>
            </a:r>
            <a:r>
              <a:rPr lang="en-US" altLang="en-US" dirty="0"/>
              <a:t>, </a:t>
            </a:r>
            <a:r>
              <a:rPr lang="en-US" altLang="en-US" i="1" dirty="0"/>
              <a:t>rights-set</a:t>
            </a:r>
            <a:r>
              <a:rPr lang="en-US" altLang="en-US" dirty="0"/>
              <a:t>&gt;</a:t>
            </a:r>
          </a:p>
          <a:p>
            <a:br>
              <a:rPr lang="en-US" altLang="en-US" dirty="0"/>
            </a:br>
            <a:r>
              <a:rPr lang="en-US" altLang="en-US" dirty="0"/>
              <a:t>where </a:t>
            </a:r>
            <a:r>
              <a:rPr lang="en-US" altLang="en-US" i="1" dirty="0"/>
              <a:t>rights-set</a:t>
            </a:r>
            <a:r>
              <a:rPr lang="en-US" altLang="en-US" dirty="0"/>
              <a:t> is a subset of all valid operations that can be performed on the object </a:t>
            </a:r>
          </a:p>
          <a:p>
            <a:br>
              <a:rPr lang="en-US" altLang="en-US" dirty="0"/>
            </a:br>
            <a:endParaRPr lang="en-US" altLang="en-US" dirty="0"/>
          </a:p>
        </p:txBody>
      </p:sp>
      <p:pic>
        <p:nvPicPr>
          <p:cNvPr id="25603" name="Picture 2">
            <a:extLst>
              <a:ext uri="{FF2B5EF4-FFF2-40B4-BE49-F238E27FC236}">
                <a16:creationId xmlns:a16="http://schemas.microsoft.com/office/drawing/2014/main" id="{2A23D187-F138-4627-9E9A-B34F0ECEFD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4118586"/>
            <a:ext cx="7702550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">
            <a:extLst>
              <a:ext uri="{FF2B5EF4-FFF2-40B4-BE49-F238E27FC236}">
                <a16:creationId xmlns:a16="http://schemas.microsoft.com/office/drawing/2014/main" id="{8318B84D-F47A-FBDF-C722-7732C66EE36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51" y="5534192"/>
            <a:ext cx="1222425" cy="1096206"/>
          </a:xfrm>
          <a:prstGeom prst="rect">
            <a:avLst/>
          </a:prstGeom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id="{63C9031F-2099-4E05-5E1D-CE49FD5427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8824" y="5940122"/>
            <a:ext cx="9902229" cy="204838"/>
          </a:xfrm>
          <a:prstGeom prst="rect">
            <a:avLst/>
          </a:prstGeom>
        </p:spPr>
      </p:pic>
      <p:pic>
        <p:nvPicPr>
          <p:cNvPr id="16" name="Picture 3">
            <a:extLst>
              <a:ext uri="{FF2B5EF4-FFF2-40B4-BE49-F238E27FC236}">
                <a16:creationId xmlns:a16="http://schemas.microsoft.com/office/drawing/2014/main" id="{BC9D536D-E3AC-E0EA-7355-83DC769F3D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195700"/>
            <a:ext cx="238650" cy="2709534"/>
          </a:xfrm>
          <a:prstGeom prst="rect">
            <a:avLst/>
          </a:prstGeom>
        </p:spPr>
      </p:pic>
      <p:pic>
        <p:nvPicPr>
          <p:cNvPr id="17" name="Picture 4">
            <a:extLst>
              <a:ext uri="{FF2B5EF4-FFF2-40B4-BE49-F238E27FC236}">
                <a16:creationId xmlns:a16="http://schemas.microsoft.com/office/drawing/2014/main" id="{CE0F2876-0800-6E24-9C58-9619B8A57D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12403" y="2195700"/>
            <a:ext cx="238650" cy="2709534"/>
          </a:xfrm>
          <a:prstGeom prst="rect">
            <a:avLst/>
          </a:prstGeom>
        </p:spPr>
      </p:pic>
      <p:pic>
        <p:nvPicPr>
          <p:cNvPr id="18" name="Picture 5">
            <a:extLst>
              <a:ext uri="{FF2B5EF4-FFF2-40B4-BE49-F238E27FC236}">
                <a16:creationId xmlns:a16="http://schemas.microsoft.com/office/drawing/2014/main" id="{53809D83-F2F6-F841-055E-6DFE146761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92060"/>
            <a:ext cx="9533101" cy="1610200"/>
          </a:xfrm>
          <a:prstGeom prst="rect">
            <a:avLst/>
          </a:prstGeom>
        </p:spPr>
      </p:pic>
      <p:sp>
        <p:nvSpPr>
          <p:cNvPr id="19" name="TextBox 7">
            <a:extLst>
              <a:ext uri="{FF2B5EF4-FFF2-40B4-BE49-F238E27FC236}">
                <a16:creationId xmlns:a16="http://schemas.microsoft.com/office/drawing/2014/main" id="{1B3B03E9-7B6F-2547-AC8B-E15B73235BFA}"/>
              </a:ext>
            </a:extLst>
          </p:cNvPr>
          <p:cNvSpPr txBox="1"/>
          <p:nvPr/>
        </p:nvSpPr>
        <p:spPr>
          <a:xfrm>
            <a:off x="439361" y="227602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0721" name="Rectangle 2">
            <a:extLst>
              <a:ext uri="{FF2B5EF4-FFF2-40B4-BE49-F238E27FC236}">
                <a16:creationId xmlns:a16="http://schemas.microsoft.com/office/drawing/2014/main" id="{081B65CA-C85B-46C0-B6BC-0608B507D5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96908" y="374920"/>
            <a:ext cx="7751762" cy="5762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Access Matrix</a:t>
            </a:r>
          </a:p>
        </p:txBody>
      </p:sp>
      <p:sp>
        <p:nvSpPr>
          <p:cNvPr id="30722" name="Rectangle 3">
            <a:extLst>
              <a:ext uri="{FF2B5EF4-FFF2-40B4-BE49-F238E27FC236}">
                <a16:creationId xmlns:a16="http://schemas.microsoft.com/office/drawing/2014/main" id="{B211A1FC-7C3D-43F2-931B-6B2EC2C266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229943"/>
            <a:ext cx="9429750" cy="2006600"/>
          </a:xfrm>
        </p:spPr>
        <p:txBody>
          <a:bodyPr>
            <a:noAutofit/>
          </a:bodyPr>
          <a:lstStyle/>
          <a:p>
            <a:r>
              <a:rPr lang="en-US" sz="2400" dirty="0"/>
              <a:t>The general model of protection can be viewed abstractly as a matrix, called an </a:t>
            </a:r>
            <a:r>
              <a:rPr lang="en-US" sz="2400" b="1" dirty="0">
                <a:solidFill>
                  <a:srgbClr val="006699"/>
                </a:solidFill>
                <a:latin typeface="+mj-lt"/>
              </a:rPr>
              <a:t>access matrix.</a:t>
            </a:r>
          </a:p>
          <a:p>
            <a:r>
              <a:rPr lang="en-US" altLang="en-US" sz="2400" dirty="0"/>
              <a:t>Rows represent domains</a:t>
            </a:r>
          </a:p>
          <a:p>
            <a:r>
              <a:rPr lang="en-US" altLang="en-US" sz="2400" dirty="0"/>
              <a:t>Columns represent objects</a:t>
            </a:r>
          </a:p>
          <a:p>
            <a:r>
              <a:rPr lang="en-US" alt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Access(i, j) </a:t>
            </a:r>
            <a:r>
              <a:rPr lang="en-US" altLang="en-US" sz="2400" dirty="0"/>
              <a:t>is the set of operations that a process executing in </a:t>
            </a:r>
            <a:r>
              <a:rPr lang="en-US" altLang="en-US" sz="2400" dirty="0" err="1"/>
              <a:t>Domain</a:t>
            </a:r>
            <a:r>
              <a:rPr lang="en-US" altLang="en-US" sz="2400" b="1" baseline="-25000" dirty="0" err="1"/>
              <a:t>i</a:t>
            </a:r>
            <a:r>
              <a:rPr lang="en-US" altLang="en-US" sz="2400" dirty="0"/>
              <a:t> can invoke on </a:t>
            </a:r>
            <a:r>
              <a:rPr lang="en-US" altLang="en-US" sz="2400" dirty="0" err="1"/>
              <a:t>Object</a:t>
            </a:r>
            <a:r>
              <a:rPr lang="en-US" altLang="en-US" sz="2400" b="1" baseline="-25000" dirty="0" err="1"/>
              <a:t>j</a:t>
            </a:r>
            <a:endParaRPr lang="en-US" altLang="en-US" sz="2400" b="1" baseline="-25000" dirty="0"/>
          </a:p>
        </p:txBody>
      </p:sp>
      <p:pic>
        <p:nvPicPr>
          <p:cNvPr id="30723" name="Picture 2">
            <a:extLst>
              <a:ext uri="{FF2B5EF4-FFF2-40B4-BE49-F238E27FC236}">
                <a16:creationId xmlns:a16="http://schemas.microsoft.com/office/drawing/2014/main" id="{E37DBED8-373C-4971-B738-56A3AA5CD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33" y="3429000"/>
            <a:ext cx="4912811" cy="265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EA0EB0-A244-4A97-7950-CC0BCCC95A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DAA84D0-0303-046B-7B30-D524445E07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10EA489-51B9-F25F-E0A9-84A1C7B1BB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46C9F48-31B0-B083-C465-2DFF437BEE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336B6EC-54F3-118A-2537-57457DFC1B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F155BF5F-3CCE-EAD0-09C8-0CDCC32AE345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2769" name="Rectangle 2">
            <a:extLst>
              <a:ext uri="{FF2B5EF4-FFF2-40B4-BE49-F238E27FC236}">
                <a16:creationId xmlns:a16="http://schemas.microsoft.com/office/drawing/2014/main" id="{59879BC6-614D-45B4-ACAB-C9B4AD9165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4603" y="433134"/>
            <a:ext cx="8005762" cy="5762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Use of Access Matrix</a:t>
            </a:r>
          </a:p>
        </p:txBody>
      </p:sp>
      <p:sp>
        <p:nvSpPr>
          <p:cNvPr id="32770" name="Rectangle 3">
            <a:extLst>
              <a:ext uri="{FF2B5EF4-FFF2-40B4-BE49-F238E27FC236}">
                <a16:creationId xmlns:a16="http://schemas.microsoft.com/office/drawing/2014/main" id="{E5CF3BEA-65BA-4F29-A8F7-EAD02A42AE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88440" y="1563900"/>
            <a:ext cx="9666095" cy="4689475"/>
          </a:xfrm>
        </p:spPr>
        <p:txBody>
          <a:bodyPr>
            <a:normAutofit/>
          </a:bodyPr>
          <a:lstStyle/>
          <a:p>
            <a:r>
              <a:rPr lang="en-US" dirty="0"/>
              <a:t>The access matrix can implement policy decisions concerning protection.</a:t>
            </a:r>
            <a:endParaRPr lang="en-US" altLang="en-US" dirty="0"/>
          </a:p>
          <a:p>
            <a:r>
              <a:rPr lang="en-US" altLang="en-US" dirty="0"/>
              <a:t>if a process in Domain Di tries to do </a:t>
            </a:r>
            <a:r>
              <a:rPr lang="ja-JP" altLang="en-US" dirty="0"/>
              <a:t>“</a:t>
            </a:r>
            <a:r>
              <a:rPr lang="en-US" altLang="ja-JP" dirty="0"/>
              <a:t>op</a:t>
            </a:r>
            <a:r>
              <a:rPr lang="ja-JP" altLang="en-US" dirty="0"/>
              <a:t>”</a:t>
            </a:r>
            <a:r>
              <a:rPr lang="en-US" altLang="ja-JP" dirty="0"/>
              <a:t> on object </a:t>
            </a:r>
            <a:r>
              <a:rPr lang="en-US" altLang="ja-JP" dirty="0" err="1"/>
              <a:t>Oj</a:t>
            </a:r>
            <a:r>
              <a:rPr lang="en-US" altLang="ja-JP" dirty="0"/>
              <a:t>, then </a:t>
            </a:r>
            <a:r>
              <a:rPr lang="ja-JP" altLang="en-US" dirty="0"/>
              <a:t>“</a:t>
            </a:r>
            <a:r>
              <a:rPr lang="en-US" altLang="ja-JP" dirty="0"/>
              <a:t>op</a:t>
            </a:r>
            <a:r>
              <a:rPr lang="ja-JP" altLang="en-US" dirty="0"/>
              <a:t>”</a:t>
            </a:r>
            <a:r>
              <a:rPr lang="en-US" altLang="ja-JP" dirty="0"/>
              <a:t> must be in the access matrix</a:t>
            </a:r>
            <a:endParaRPr lang="en-US" altLang="en-US" dirty="0"/>
          </a:p>
          <a:p>
            <a:r>
              <a:rPr lang="en-US" altLang="en-US" dirty="0"/>
              <a:t>User who creates object can define access column for that object</a:t>
            </a:r>
          </a:p>
          <a:p>
            <a:r>
              <a:rPr lang="en-US" dirty="0"/>
              <a:t>To switch a process from one domain to another, (switch operation) is executing an on an object (the domain).</a:t>
            </a:r>
          </a:p>
          <a:p>
            <a:endParaRPr lang="en-US" dirty="0"/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4995778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>
            <a:extLst>
              <a:ext uri="{FF2B5EF4-FFF2-40B4-BE49-F238E27FC236}">
                <a16:creationId xmlns:a16="http://schemas.microsoft.com/office/drawing/2014/main" id="{10C88AB3-8BEC-4994-AFCF-9E2F40CEA4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84388" y="1508226"/>
            <a:ext cx="7747000" cy="51911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2800" dirty="0"/>
              <a:t>Access Matrix of</a:t>
            </a:r>
            <a:br>
              <a:rPr lang="en-US" altLang="en-US" sz="2800" dirty="0"/>
            </a:br>
            <a:r>
              <a:rPr lang="en-US" altLang="en-US" sz="2800" dirty="0"/>
              <a:t>Domains as Objects</a:t>
            </a:r>
          </a:p>
        </p:txBody>
      </p:sp>
      <p:pic>
        <p:nvPicPr>
          <p:cNvPr id="36866" name="Picture 2">
            <a:extLst>
              <a:ext uri="{FF2B5EF4-FFF2-40B4-BE49-F238E27FC236}">
                <a16:creationId xmlns:a16="http://schemas.microsoft.com/office/drawing/2014/main" id="{B2BDB480-8490-4C0D-B61B-28F11E254B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388" y="2509839"/>
            <a:ext cx="7404100" cy="306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">
            <a:extLst>
              <a:ext uri="{FF2B5EF4-FFF2-40B4-BE49-F238E27FC236}">
                <a16:creationId xmlns:a16="http://schemas.microsoft.com/office/drawing/2014/main" id="{B076F080-1B0C-FF74-7FDA-A125D843B0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DA1E7DFA-AA7A-B5AA-5345-544B59F868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1" name="Picture 3">
            <a:extLst>
              <a:ext uri="{FF2B5EF4-FFF2-40B4-BE49-F238E27FC236}">
                <a16:creationId xmlns:a16="http://schemas.microsoft.com/office/drawing/2014/main" id="{AAB8F0C6-3A3E-905F-13AF-51FC1C0916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66D71091-0B0D-737B-3269-D93BDB6D94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13" name="Picture 5">
            <a:extLst>
              <a:ext uri="{FF2B5EF4-FFF2-40B4-BE49-F238E27FC236}">
                <a16:creationId xmlns:a16="http://schemas.microsoft.com/office/drawing/2014/main" id="{C3F99CCE-3C41-8BC0-E45B-0DAB8887A6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14" name="TextBox 7">
            <a:extLst>
              <a:ext uri="{FF2B5EF4-FFF2-40B4-BE49-F238E27FC236}">
                <a16:creationId xmlns:a16="http://schemas.microsoft.com/office/drawing/2014/main" id="{6AB80C35-A925-3170-59FC-5A483B8468EF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CD1495AF-4868-72E0-47E3-CE298497ED2F}"/>
              </a:ext>
            </a:extLst>
          </p:cNvPr>
          <p:cNvSpPr txBox="1"/>
          <p:nvPr/>
        </p:nvSpPr>
        <p:spPr>
          <a:xfrm>
            <a:off x="2650332" y="546297"/>
            <a:ext cx="627221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4000" dirty="0">
                <a:solidFill>
                  <a:schemeClr val="bg1"/>
                </a:solidFill>
              </a:rPr>
              <a:t>Use of Access Matrix  Cont.….</a:t>
            </a:r>
            <a:endParaRPr lang="en-US" sz="40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EA0EB0-A244-4A97-7950-CC0BCCC95A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DAA84D0-0303-046B-7B30-D524445E07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10EA489-51B9-F25F-E0A9-84A1C7B1BB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46C9F48-31B0-B083-C465-2DFF437BEE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336B6EC-54F3-118A-2537-57457DFC1B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F155BF5F-3CCE-EAD0-09C8-0CDCC32AE345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2769" name="Rectangle 2">
            <a:extLst>
              <a:ext uri="{FF2B5EF4-FFF2-40B4-BE49-F238E27FC236}">
                <a16:creationId xmlns:a16="http://schemas.microsoft.com/office/drawing/2014/main" id="{59879BC6-614D-45B4-ACAB-C9B4AD9165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4603" y="433134"/>
            <a:ext cx="8005762" cy="576263"/>
          </a:xfrm>
        </p:spPr>
        <p:txBody>
          <a:bodyPr>
            <a:normAutofit fontScale="90000"/>
          </a:bodyPr>
          <a:lstStyle/>
          <a:p>
            <a:r>
              <a:rPr lang="en-US" altLang="en-US" sz="4400" dirty="0">
                <a:solidFill>
                  <a:schemeClr val="bg1"/>
                </a:solidFill>
              </a:rPr>
              <a:t>Use of Access Matrix  Cont.….</a:t>
            </a:r>
            <a:endParaRPr lang="en-US" sz="4400" dirty="0"/>
          </a:p>
        </p:txBody>
      </p:sp>
      <p:sp>
        <p:nvSpPr>
          <p:cNvPr id="32770" name="Rectangle 3">
            <a:extLst>
              <a:ext uri="{FF2B5EF4-FFF2-40B4-BE49-F238E27FC236}">
                <a16:creationId xmlns:a16="http://schemas.microsoft.com/office/drawing/2014/main" id="{E5CF3BEA-65BA-4F29-A8F7-EAD02A42AE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97405" y="1362188"/>
            <a:ext cx="9842855" cy="4689475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Allowing controlled change in the contents of the access-matrix entries requires three additional operations: </a:t>
            </a:r>
            <a:r>
              <a:rPr lang="en-US" b="1" u="sng" dirty="0">
                <a:solidFill>
                  <a:schemeClr val="accent1">
                    <a:lumMod val="75000"/>
                  </a:schemeClr>
                </a:solidFill>
              </a:rPr>
              <a:t>copy, owner, and control.</a:t>
            </a:r>
          </a:p>
          <a:p>
            <a:endParaRPr lang="en-US" sz="700" dirty="0"/>
          </a:p>
          <a:p>
            <a:r>
              <a:rPr lang="en-US" dirty="0"/>
              <a:t>The ability to </a:t>
            </a:r>
            <a:r>
              <a:rPr lang="en-US" b="1" u="sng" dirty="0">
                <a:solidFill>
                  <a:schemeClr val="accent1">
                    <a:lumMod val="75000"/>
                  </a:schemeClr>
                </a:solidFill>
              </a:rPr>
              <a:t>copy </a:t>
            </a:r>
            <a:r>
              <a:rPr lang="en-US" dirty="0"/>
              <a:t>an access right from one domain (or row) of the access matrix to another is denoted by an asterisk (*) appended to the access right. </a:t>
            </a:r>
          </a:p>
          <a:p>
            <a:pPr marL="0" indent="0">
              <a:buNone/>
            </a:pPr>
            <a:endParaRPr lang="en-US" sz="700" dirty="0"/>
          </a:p>
          <a:p>
            <a:r>
              <a:rPr lang="en-US" dirty="0"/>
              <a:t>The copy right allows the access right to be copied only within the column (that is, for the object) for which the right is defined. </a:t>
            </a:r>
          </a:p>
          <a:p>
            <a:pPr marL="0" indent="0">
              <a:buNone/>
            </a:pPr>
            <a:endParaRPr lang="en-US" sz="800" dirty="0"/>
          </a:p>
          <a:p>
            <a:r>
              <a:rPr lang="en-US" dirty="0"/>
              <a:t> In the following example, process executing in domain D2 can copy the read operation into any entry associated with file F2. </a:t>
            </a:r>
          </a:p>
          <a:p>
            <a:pPr lvl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569325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E42BDF-6877-1EC1-10CB-37F9F9E196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4C1D405-E993-73BE-3CD1-91A76DE518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9FE88D0-C1F3-FEF7-0AC3-4C47430EA6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1B95C8A-E23C-219F-1AC4-9E6649F4F5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6CEEAE6-5689-4EC3-FCEE-4D5281BDD9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829F7D7F-021C-AF47-E31E-602E15C6820C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8913" name="Rectangle 2">
            <a:extLst>
              <a:ext uri="{FF2B5EF4-FFF2-40B4-BE49-F238E27FC236}">
                <a16:creationId xmlns:a16="http://schemas.microsoft.com/office/drawing/2014/main" id="{A2A3FE67-57F6-453A-A30D-73C26791AD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40788" y="456545"/>
            <a:ext cx="7753350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Access Matrix with </a:t>
            </a:r>
            <a:r>
              <a:rPr lang="en-US" altLang="en-US" i="1" dirty="0">
                <a:solidFill>
                  <a:schemeClr val="bg1"/>
                </a:solidFill>
              </a:rPr>
              <a:t>Copy</a:t>
            </a:r>
            <a:r>
              <a:rPr lang="en-US" altLang="en-US" dirty="0">
                <a:solidFill>
                  <a:schemeClr val="bg1"/>
                </a:solidFill>
              </a:rPr>
              <a:t> Rights</a:t>
            </a:r>
          </a:p>
        </p:txBody>
      </p:sp>
      <p:pic>
        <p:nvPicPr>
          <p:cNvPr id="38914" name="Picture 2">
            <a:extLst>
              <a:ext uri="{FF2B5EF4-FFF2-40B4-BE49-F238E27FC236}">
                <a16:creationId xmlns:a16="http://schemas.microsoft.com/office/drawing/2014/main" id="{4E79CC29-4DA3-4B90-B623-DF40E23AD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488" y="1280180"/>
            <a:ext cx="483235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A0E39CE-EE2C-D279-C471-FF16E63907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08DDA71-CEBD-F850-EB85-108C84D297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19E0F0B-EEAD-44C0-4229-3F36A2EA4E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9865EB-3E43-66F2-DD17-049EFAAC59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3BDB91E-80F9-DF1D-16DC-26FBCFCB40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805AA2D8-AF21-A64B-AE7B-73F40724E3D4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0961" name="Rectangle 2">
            <a:extLst>
              <a:ext uri="{FF2B5EF4-FFF2-40B4-BE49-F238E27FC236}">
                <a16:creationId xmlns:a16="http://schemas.microsoft.com/office/drawing/2014/main" id="{911E2ACE-86C3-4E41-B2FC-C64B3A95F1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69455" y="248884"/>
            <a:ext cx="7781925" cy="5762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Access Matrix With </a:t>
            </a:r>
            <a:r>
              <a:rPr lang="en-US" altLang="en-US" i="1" dirty="0">
                <a:solidFill>
                  <a:schemeClr val="bg1"/>
                </a:solidFill>
              </a:rPr>
              <a:t>Owner</a:t>
            </a:r>
            <a:r>
              <a:rPr lang="en-US" altLang="en-US" dirty="0">
                <a:solidFill>
                  <a:schemeClr val="bg1"/>
                </a:solidFill>
              </a:rPr>
              <a:t> Rights</a:t>
            </a:r>
          </a:p>
        </p:txBody>
      </p:sp>
      <p:pic>
        <p:nvPicPr>
          <p:cNvPr id="40962" name="Picture 2">
            <a:extLst>
              <a:ext uri="{FF2B5EF4-FFF2-40B4-BE49-F238E27FC236}">
                <a16:creationId xmlns:a16="http://schemas.microsoft.com/office/drawing/2014/main" id="{2D8F857B-D84C-439A-A521-FB93AFE83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0417" y="1563900"/>
            <a:ext cx="3667125" cy="476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مربع نص 8">
            <a:extLst>
              <a:ext uri="{FF2B5EF4-FFF2-40B4-BE49-F238E27FC236}">
                <a16:creationId xmlns:a16="http://schemas.microsoft.com/office/drawing/2014/main" id="{0C8E914A-6F5B-1FB4-0572-B0B831CA42B4}"/>
              </a:ext>
            </a:extLst>
          </p:cNvPr>
          <p:cNvSpPr txBox="1"/>
          <p:nvPr/>
        </p:nvSpPr>
        <p:spPr>
          <a:xfrm>
            <a:off x="837950" y="1821698"/>
            <a:ext cx="471407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u="sng" dirty="0">
                <a:solidFill>
                  <a:schemeClr val="accent1">
                    <a:lumMod val="75000"/>
                  </a:schemeClr>
                </a:solidFill>
              </a:rPr>
              <a:t>Owner Rights</a:t>
            </a:r>
          </a:p>
          <a:p>
            <a:r>
              <a:rPr lang="en-US" sz="2800" dirty="0"/>
              <a:t>Allowing controlled change in the contents of the access-matrix</a:t>
            </a:r>
          </a:p>
          <a:p>
            <a:endParaRPr lang="en-US" altLang="en-US" sz="2800" i="1" dirty="0"/>
          </a:p>
          <a:p>
            <a:r>
              <a:rPr lang="en-US" altLang="en-US" sz="2800" b="1" u="sng" dirty="0"/>
              <a:t>Copy and Owner applicable to an object</a:t>
            </a:r>
          </a:p>
          <a:p>
            <a:endParaRPr lang="en-US" sz="28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46F5B17-E7E1-FF20-8652-CE14A0CE6C6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59D610-C8EB-3A70-FCEA-DB1F049673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A4621ED-0800-12B9-5586-B8AE36FFDF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DC6278-1D07-0B12-A3AA-225606C5F1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7623B8A-1D00-81EF-0E9F-247EAED804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B3A09271-461D-9B43-F18E-0ADC10B6D0C9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3009" name="Rectangle 2">
            <a:extLst>
              <a:ext uri="{FF2B5EF4-FFF2-40B4-BE49-F238E27FC236}">
                <a16:creationId xmlns:a16="http://schemas.microsoft.com/office/drawing/2014/main" id="{B4995268-5F4D-4940-94C4-8DBD762C38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40788" y="425646"/>
            <a:ext cx="7840663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Modified Access Matrix of Figure B</a:t>
            </a:r>
          </a:p>
        </p:txBody>
      </p:sp>
      <p:pic>
        <p:nvPicPr>
          <p:cNvPr id="43010" name="Picture 2">
            <a:extLst>
              <a:ext uri="{FF2B5EF4-FFF2-40B4-BE49-F238E27FC236}">
                <a16:creationId xmlns:a16="http://schemas.microsoft.com/office/drawing/2014/main" id="{35B92467-4912-49EA-9942-5591BB69D1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788" y="2739319"/>
            <a:ext cx="7756525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مربع نص 8">
            <a:extLst>
              <a:ext uri="{FF2B5EF4-FFF2-40B4-BE49-F238E27FC236}">
                <a16:creationId xmlns:a16="http://schemas.microsoft.com/office/drawing/2014/main" id="{29735013-C61B-7056-D095-612C76AB2B4E}"/>
              </a:ext>
            </a:extLst>
          </p:cNvPr>
          <p:cNvSpPr txBox="1"/>
          <p:nvPr/>
        </p:nvSpPr>
        <p:spPr>
          <a:xfrm>
            <a:off x="2078045" y="1293722"/>
            <a:ext cx="82034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u="sng" dirty="0">
                <a:solidFill>
                  <a:schemeClr val="accent1">
                    <a:lumMod val="75000"/>
                  </a:schemeClr>
                </a:solidFill>
              </a:rPr>
              <a:t>Control rights</a:t>
            </a:r>
            <a:r>
              <a:rPr lang="en-US" sz="2400" b="1" u="sng" dirty="0"/>
              <a:t> :</a:t>
            </a:r>
            <a:r>
              <a:rPr lang="en-US" sz="2400" dirty="0"/>
              <a:t> A mechanism is also needed to change the entries in a row. </a:t>
            </a:r>
          </a:p>
          <a:p>
            <a:r>
              <a:rPr lang="en-US" altLang="en-US" sz="2400" b="1" u="sng" dirty="0"/>
              <a:t>Control applicable to domain object</a:t>
            </a:r>
          </a:p>
          <a:p>
            <a:endParaRPr lang="en-US" sz="24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9214896-660C-ACB1-05A2-24B65D1541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54273" name="Rectangle 2">
            <a:extLst>
              <a:ext uri="{FF2B5EF4-FFF2-40B4-BE49-F238E27FC236}">
                <a16:creationId xmlns:a16="http://schemas.microsoft.com/office/drawing/2014/main" id="{FEBB16C6-7862-4862-A0AB-C5CC92D19E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40788" y="369234"/>
            <a:ext cx="7673975" cy="5762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Revocation of Access Rights</a:t>
            </a:r>
          </a:p>
        </p:txBody>
      </p:sp>
      <p:sp>
        <p:nvSpPr>
          <p:cNvPr id="54274" name="Rectangle 3">
            <a:extLst>
              <a:ext uri="{FF2B5EF4-FFF2-40B4-BE49-F238E27FC236}">
                <a16:creationId xmlns:a16="http://schemas.microsoft.com/office/drawing/2014/main" id="{9ED05D7B-880D-4083-B975-E3F6B95EB6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75941" y="1389812"/>
            <a:ext cx="8603668" cy="4740275"/>
          </a:xfrm>
        </p:spPr>
        <p:txBody>
          <a:bodyPr>
            <a:normAutofit/>
          </a:bodyPr>
          <a:lstStyle/>
          <a:p>
            <a:r>
              <a:rPr lang="en-US" dirty="0"/>
              <a:t>In a dynamic protection system, we may sometimes need to revoke access rights to objects shared by different users. </a:t>
            </a:r>
          </a:p>
          <a:p>
            <a:r>
              <a:rPr lang="en-US" altLang="en-US" dirty="0"/>
              <a:t>Various options to remove the access right of a domain to an object</a:t>
            </a:r>
          </a:p>
          <a:p>
            <a:pPr lvl="1"/>
            <a:r>
              <a:rPr lang="en-US" altLang="en-US" b="1" dirty="0"/>
              <a:t>Immediate vs. delayed</a:t>
            </a:r>
          </a:p>
          <a:p>
            <a:pPr lvl="2"/>
            <a:r>
              <a:rPr lang="en-US" dirty="0"/>
              <a:t>Does revocation occur immediately, or is it delayed? If revocation is delayed, can we find out when it will take place?</a:t>
            </a:r>
            <a:endParaRPr lang="en-US" altLang="en-US" b="1" dirty="0"/>
          </a:p>
          <a:p>
            <a:pPr lvl="1"/>
            <a:r>
              <a:rPr lang="en-US" altLang="en-US" b="1" dirty="0"/>
              <a:t>Selective vs. general</a:t>
            </a:r>
          </a:p>
          <a:p>
            <a:pPr lvl="2"/>
            <a:r>
              <a:rPr lang="en-US" dirty="0"/>
              <a:t>When an access right to an object is revoked, does it affect all the users who have an access right to that object, or can we specify a select group of users whose access rights should be revoked?</a:t>
            </a:r>
            <a:endParaRPr lang="en-US" altLang="en-US" b="1" dirty="0"/>
          </a:p>
          <a:p>
            <a:pPr lvl="1">
              <a:buFont typeface="Monotype Sorts" pitchFamily="-84" charset="2"/>
              <a:buNone/>
            </a:pPr>
            <a:endParaRPr lang="en-US" alt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61AEAFA-92F1-FF26-CE13-8993084683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7882AE0-E928-1F7E-16C6-17707F097E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073B8FF-9AEB-266E-11D6-09EDE5E3E5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276EDD-4F2E-934C-04C8-110226EECA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2767608B-54D4-4657-DC6C-016B57B8FD04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0616835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9214896-660C-ACB1-05A2-24B65D1541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54273" name="Rectangle 2">
            <a:extLst>
              <a:ext uri="{FF2B5EF4-FFF2-40B4-BE49-F238E27FC236}">
                <a16:creationId xmlns:a16="http://schemas.microsoft.com/office/drawing/2014/main" id="{FEBB16C6-7862-4862-A0AB-C5CC92D19E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40788" y="369234"/>
            <a:ext cx="7673975" cy="5762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Revocation of Access Rights</a:t>
            </a:r>
          </a:p>
        </p:txBody>
      </p:sp>
      <p:sp>
        <p:nvSpPr>
          <p:cNvPr id="54274" name="Rectangle 3">
            <a:extLst>
              <a:ext uri="{FF2B5EF4-FFF2-40B4-BE49-F238E27FC236}">
                <a16:creationId xmlns:a16="http://schemas.microsoft.com/office/drawing/2014/main" id="{9ED05D7B-880D-4083-B975-E3F6B95EB6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75941" y="1389812"/>
            <a:ext cx="8603668" cy="4740275"/>
          </a:xfrm>
        </p:spPr>
        <p:txBody>
          <a:bodyPr>
            <a:normAutofit/>
          </a:bodyPr>
          <a:lstStyle/>
          <a:p>
            <a:pPr lvl="1"/>
            <a:r>
              <a:rPr lang="en-US" altLang="en-US" b="1" dirty="0"/>
              <a:t>Partial vs. total</a:t>
            </a:r>
          </a:p>
          <a:p>
            <a:pPr lvl="2"/>
            <a:r>
              <a:rPr lang="en-US" dirty="0"/>
              <a:t>Can a subset of the rights associated with an object be revoked, or must we revoke all access rights for this object? </a:t>
            </a:r>
            <a:endParaRPr lang="en-US" altLang="en-US" b="1" dirty="0"/>
          </a:p>
          <a:p>
            <a:pPr lvl="1"/>
            <a:r>
              <a:rPr lang="en-US" altLang="en-US" b="1" dirty="0"/>
              <a:t>Temporary vs. permanent</a:t>
            </a:r>
          </a:p>
          <a:p>
            <a:pPr lvl="2"/>
            <a:r>
              <a:rPr lang="en-US" dirty="0"/>
              <a:t>Can access be revoked permanently (that is, the revoked access right will never again be available), or can access be revoked and later be obtained again?</a:t>
            </a:r>
            <a:endParaRPr lang="en-US" altLang="en-US" b="1" dirty="0"/>
          </a:p>
          <a:p>
            <a:r>
              <a:rPr lang="en-US" altLang="en-US" b="1" dirty="0">
                <a:solidFill>
                  <a:srgbClr val="006699"/>
                </a:solidFill>
                <a:latin typeface="+mj-lt"/>
              </a:rPr>
              <a:t>Access List </a:t>
            </a:r>
            <a:r>
              <a:rPr lang="en-US" altLang="en-US" dirty="0"/>
              <a:t>– Delete access rights from access list</a:t>
            </a:r>
          </a:p>
          <a:p>
            <a:pPr lvl="1"/>
            <a:r>
              <a:rPr lang="en-US" altLang="en-US" b="1" dirty="0"/>
              <a:t>Simple</a:t>
            </a:r>
            <a:r>
              <a:rPr lang="en-US" altLang="en-US" dirty="0"/>
              <a:t> – search access list and remove entry</a:t>
            </a:r>
          </a:p>
          <a:p>
            <a:pPr lvl="1"/>
            <a:r>
              <a:rPr lang="en-US" altLang="en-US" b="1" dirty="0"/>
              <a:t>Immediate</a:t>
            </a:r>
            <a:r>
              <a:rPr lang="en-US" altLang="en-US" dirty="0"/>
              <a:t>, </a:t>
            </a:r>
            <a:r>
              <a:rPr lang="en-US" altLang="en-US" b="1" dirty="0"/>
              <a:t>general</a:t>
            </a:r>
            <a:r>
              <a:rPr lang="en-US" altLang="en-US" dirty="0"/>
              <a:t> or </a:t>
            </a:r>
            <a:r>
              <a:rPr lang="en-US" altLang="en-US" b="1" dirty="0"/>
              <a:t>selective</a:t>
            </a:r>
            <a:r>
              <a:rPr lang="en-US" altLang="en-US" dirty="0"/>
              <a:t>, </a:t>
            </a:r>
            <a:r>
              <a:rPr lang="en-US" altLang="en-US" b="1" dirty="0"/>
              <a:t>total</a:t>
            </a:r>
            <a:r>
              <a:rPr lang="en-US" altLang="en-US" dirty="0"/>
              <a:t> or </a:t>
            </a:r>
            <a:r>
              <a:rPr lang="en-US" altLang="en-US" b="1" dirty="0"/>
              <a:t>partial</a:t>
            </a:r>
            <a:r>
              <a:rPr lang="en-US" altLang="en-US" dirty="0"/>
              <a:t>, </a:t>
            </a:r>
            <a:r>
              <a:rPr lang="en-US" altLang="en-US" b="1" dirty="0"/>
              <a:t>permanent</a:t>
            </a:r>
            <a:r>
              <a:rPr lang="en-US" altLang="en-US" dirty="0"/>
              <a:t> or </a:t>
            </a:r>
            <a:r>
              <a:rPr lang="en-US" altLang="en-US" b="1" dirty="0"/>
              <a:t>temporary</a:t>
            </a:r>
          </a:p>
          <a:p>
            <a:pPr lvl="1">
              <a:buFont typeface="Monotype Sorts" pitchFamily="-84" charset="2"/>
              <a:buNone/>
            </a:pPr>
            <a:endParaRPr lang="en-US" alt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61AEAFA-92F1-FF26-CE13-8993084683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7882AE0-E928-1F7E-16C6-17707F097E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073B8FF-9AEB-266E-11D6-09EDE5E3E5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276EDD-4F2E-934C-04C8-110226EECA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2767608B-54D4-4657-DC6C-016B57B8FD04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FE09A6-D600-55B8-0525-5333BE24F67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2A642CA-90C3-F8F9-CF1F-CB0660F446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7E2BE9E-A47C-4CFB-960D-A7735FEA2B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355A00-0AA1-8AE3-26C8-35A6B7227D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CB3606-ED7B-913C-FDEA-2FDCB00583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638984DB-3835-EFB9-1DC2-547A37B6D3AC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6321" name="Rectangle 2">
            <a:extLst>
              <a:ext uri="{FF2B5EF4-FFF2-40B4-BE49-F238E27FC236}">
                <a16:creationId xmlns:a16="http://schemas.microsoft.com/office/drawing/2014/main" id="{9BD1D6E4-3CA2-4446-855D-B504EE995E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30991" y="713777"/>
            <a:ext cx="7305269" cy="576263"/>
          </a:xfrm>
        </p:spPr>
        <p:txBody>
          <a:bodyPr>
            <a:noAutofit/>
          </a:bodyPr>
          <a:lstStyle/>
          <a:p>
            <a:r>
              <a:rPr lang="en-US" sz="3200" b="1" i="0" dirty="0">
                <a:solidFill>
                  <a:schemeClr val="bg1"/>
                </a:solidFill>
                <a:effectLst/>
                <a:latin typeface="sohne"/>
              </a:rPr>
              <a:t>Discretionary</a:t>
            </a:r>
            <a:r>
              <a:rPr lang="en-US" sz="3200" b="1" i="0" dirty="0">
                <a:solidFill>
                  <a:srgbClr val="292929"/>
                </a:solidFill>
                <a:effectLst/>
                <a:latin typeface="sohne"/>
              </a:rPr>
              <a:t> </a:t>
            </a:r>
            <a:r>
              <a:rPr lang="en-US" sz="3200" b="1" i="0" dirty="0">
                <a:solidFill>
                  <a:schemeClr val="bg1"/>
                </a:solidFill>
                <a:effectLst/>
                <a:latin typeface="sohne"/>
              </a:rPr>
              <a:t>and Mandatory Access </a:t>
            </a:r>
            <a:r>
              <a:rPr lang="en-US" sz="3200" b="1" i="0" dirty="0" err="1">
                <a:solidFill>
                  <a:schemeClr val="bg1"/>
                </a:solidFill>
                <a:effectLst/>
                <a:latin typeface="sohne"/>
              </a:rPr>
              <a:t>Access</a:t>
            </a:r>
            <a:r>
              <a:rPr lang="en-US" sz="3200" b="1" i="0" dirty="0">
                <a:solidFill>
                  <a:schemeClr val="bg1"/>
                </a:solidFill>
                <a:effectLst/>
                <a:latin typeface="sohne"/>
              </a:rPr>
              <a:t> Control  (DAC  Vs MAC)</a:t>
            </a:r>
            <a:br>
              <a:rPr lang="en-US" sz="3200" b="1" i="0" dirty="0">
                <a:solidFill>
                  <a:schemeClr val="bg1"/>
                </a:solidFill>
                <a:effectLst/>
                <a:latin typeface="sohne"/>
              </a:rPr>
            </a:br>
            <a:r>
              <a:rPr lang="en-US" altLang="en-US" sz="3200" dirty="0">
                <a:solidFill>
                  <a:schemeClr val="bg1"/>
                </a:solidFill>
              </a:rPr>
              <a:t>.)</a:t>
            </a:r>
          </a:p>
        </p:txBody>
      </p:sp>
      <p:sp>
        <p:nvSpPr>
          <p:cNvPr id="56322" name="Rectangle 3">
            <a:extLst>
              <a:ext uri="{FF2B5EF4-FFF2-40B4-BE49-F238E27FC236}">
                <a16:creationId xmlns:a16="http://schemas.microsoft.com/office/drawing/2014/main" id="{E12B3F72-0B4C-4617-BB4E-D505C4075F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12378" y="1470742"/>
            <a:ext cx="8810225" cy="4740275"/>
          </a:xfrm>
        </p:spPr>
        <p:txBody>
          <a:bodyPr>
            <a:normAutofit/>
          </a:bodyPr>
          <a:lstStyle/>
          <a:p>
            <a:pPr lvl="1"/>
            <a:r>
              <a:rPr lang="en-US" sz="2800" b="1" i="0" u="sng" dirty="0">
                <a:solidFill>
                  <a:srgbClr val="292929"/>
                </a:solidFill>
                <a:effectLst/>
                <a:latin typeface="source-serif-pro"/>
              </a:rPr>
              <a:t>Access control </a:t>
            </a:r>
            <a:r>
              <a:rPr lang="en-US" sz="2800" b="0" i="0" dirty="0">
                <a:solidFill>
                  <a:srgbClr val="292929"/>
                </a:solidFill>
                <a:effectLst/>
                <a:latin typeface="source-serif-pro"/>
              </a:rPr>
              <a:t>regulates which users, applications, and devices can add, edit, view and delete resources in an organization’s environment to protect sensitive data from misuse, theft, abuse, and other threats.</a:t>
            </a:r>
          </a:p>
          <a:p>
            <a:pPr lvl="1"/>
            <a:endParaRPr lang="en-US" altLang="en-US" sz="2800" dirty="0">
              <a:solidFill>
                <a:srgbClr val="292929"/>
              </a:solidFill>
              <a:latin typeface="source-serif-pro"/>
            </a:endParaRPr>
          </a:p>
          <a:p>
            <a:pPr lvl="1"/>
            <a:r>
              <a:rPr lang="en-US" sz="2800" b="0" i="0" dirty="0">
                <a:solidFill>
                  <a:srgbClr val="292929"/>
                </a:solidFill>
                <a:effectLst/>
                <a:latin typeface="source-serif-pro"/>
              </a:rPr>
              <a:t>Mandatory Access Control (MAC) and Discretionary Access Control (DAC) are two of the popular access control models in use. </a:t>
            </a:r>
          </a:p>
          <a:p>
            <a:pPr lvl="1"/>
            <a:endParaRPr lang="en-US" sz="2800" dirty="0">
              <a:solidFill>
                <a:srgbClr val="292929"/>
              </a:solidFill>
              <a:latin typeface="source-serif-pro"/>
            </a:endParaRPr>
          </a:p>
        </p:txBody>
      </p:sp>
    </p:spTree>
    <p:extLst>
      <p:ext uri="{BB962C8B-B14F-4D97-AF65-F5344CB8AC3E}">
        <p14:creationId xmlns:p14="http://schemas.microsoft.com/office/powerpoint/2010/main" val="30144089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FE09A6-D600-55B8-0525-5333BE24F67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2A642CA-90C3-F8F9-CF1F-CB0660F446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7E2BE9E-A47C-4CFB-960D-A7735FEA2B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355A00-0AA1-8AE3-26C8-35A6B7227D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CB3606-ED7B-913C-FDEA-2FDCB00583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638984DB-3835-EFB9-1DC2-547A37B6D3AC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6321" name="Rectangle 2">
            <a:extLst>
              <a:ext uri="{FF2B5EF4-FFF2-40B4-BE49-F238E27FC236}">
                <a16:creationId xmlns:a16="http://schemas.microsoft.com/office/drawing/2014/main" id="{9BD1D6E4-3CA2-4446-855D-B504EE995E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30991" y="713777"/>
            <a:ext cx="7305269" cy="576263"/>
          </a:xfrm>
        </p:spPr>
        <p:txBody>
          <a:bodyPr>
            <a:noAutofit/>
          </a:bodyPr>
          <a:lstStyle/>
          <a:p>
            <a:r>
              <a:rPr lang="en-US" sz="3200" b="1" i="0" dirty="0">
                <a:solidFill>
                  <a:schemeClr val="bg1"/>
                </a:solidFill>
                <a:effectLst/>
                <a:latin typeface="sohne"/>
              </a:rPr>
              <a:t>Discretionary</a:t>
            </a:r>
            <a:r>
              <a:rPr lang="en-US" sz="3200" b="1" i="0" dirty="0">
                <a:solidFill>
                  <a:srgbClr val="292929"/>
                </a:solidFill>
                <a:effectLst/>
                <a:latin typeface="sohne"/>
              </a:rPr>
              <a:t> </a:t>
            </a:r>
            <a:r>
              <a:rPr lang="en-US" sz="3200" b="1" i="0" dirty="0">
                <a:solidFill>
                  <a:schemeClr val="bg1"/>
                </a:solidFill>
                <a:effectLst/>
                <a:latin typeface="sohne"/>
              </a:rPr>
              <a:t>and Mandatory Access </a:t>
            </a:r>
            <a:r>
              <a:rPr lang="en-US" sz="3200" b="1" i="0" dirty="0" err="1">
                <a:solidFill>
                  <a:schemeClr val="bg1"/>
                </a:solidFill>
                <a:effectLst/>
                <a:latin typeface="sohne"/>
              </a:rPr>
              <a:t>Access</a:t>
            </a:r>
            <a:r>
              <a:rPr lang="en-US" sz="3200" b="1" i="0" dirty="0">
                <a:solidFill>
                  <a:schemeClr val="bg1"/>
                </a:solidFill>
                <a:effectLst/>
                <a:latin typeface="sohne"/>
              </a:rPr>
              <a:t> Control  (DAC  Vs MAC)</a:t>
            </a:r>
            <a:br>
              <a:rPr lang="en-US" sz="3200" b="1" i="0" dirty="0">
                <a:solidFill>
                  <a:schemeClr val="bg1"/>
                </a:solidFill>
                <a:effectLst/>
                <a:latin typeface="sohne"/>
              </a:rPr>
            </a:br>
            <a:r>
              <a:rPr lang="en-US" altLang="en-US" sz="3200" dirty="0">
                <a:solidFill>
                  <a:schemeClr val="bg1"/>
                </a:solidFill>
              </a:rPr>
              <a:t>.)</a:t>
            </a:r>
          </a:p>
        </p:txBody>
      </p:sp>
      <p:sp>
        <p:nvSpPr>
          <p:cNvPr id="56322" name="Rectangle 3">
            <a:extLst>
              <a:ext uri="{FF2B5EF4-FFF2-40B4-BE49-F238E27FC236}">
                <a16:creationId xmlns:a16="http://schemas.microsoft.com/office/drawing/2014/main" id="{E12B3F72-0B4C-4617-BB4E-D505C4075F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12378" y="1386435"/>
            <a:ext cx="8810225" cy="4740275"/>
          </a:xfrm>
        </p:spPr>
        <p:txBody>
          <a:bodyPr>
            <a:normAutofit/>
          </a:bodyPr>
          <a:lstStyle/>
          <a:p>
            <a:pPr lvl="1"/>
            <a:r>
              <a:rPr lang="en-US" sz="2800" dirty="0">
                <a:solidFill>
                  <a:srgbClr val="292929"/>
                </a:solidFill>
                <a:latin typeface="source-serif-pro"/>
              </a:rPr>
              <a:t>The key difference among these two approaches is in how they provide access to users. </a:t>
            </a:r>
          </a:p>
          <a:p>
            <a:pPr lvl="2"/>
            <a:endParaRPr lang="en-US" sz="2400" dirty="0">
              <a:solidFill>
                <a:srgbClr val="292929"/>
              </a:solidFill>
              <a:latin typeface="source-serif-pro"/>
            </a:endParaRPr>
          </a:p>
          <a:p>
            <a:pPr lvl="2"/>
            <a:r>
              <a:rPr lang="en-US" sz="2400" dirty="0">
                <a:solidFill>
                  <a:srgbClr val="292929"/>
                </a:solidFill>
                <a:latin typeface="source-serif-pro"/>
              </a:rPr>
              <a:t>With </a:t>
            </a:r>
            <a:r>
              <a:rPr lang="en-US" sz="2400" b="1" u="sng" dirty="0">
                <a:solidFill>
                  <a:srgbClr val="292929"/>
                </a:solidFill>
                <a:latin typeface="source-serif-pro"/>
              </a:rPr>
              <a:t>MAC, </a:t>
            </a:r>
            <a:r>
              <a:rPr lang="en-US" sz="2400" dirty="0">
                <a:solidFill>
                  <a:srgbClr val="292929"/>
                </a:solidFill>
                <a:latin typeface="source-serif-pro"/>
              </a:rPr>
              <a:t>admins creates a set of levels where each user is linked to a specific access level where that user can access all the resources that are not greater than his access level. </a:t>
            </a:r>
          </a:p>
          <a:p>
            <a:pPr lvl="2"/>
            <a:endParaRPr lang="en-US" sz="2400" dirty="0">
              <a:solidFill>
                <a:srgbClr val="292929"/>
              </a:solidFill>
              <a:latin typeface="source-serif-pro"/>
            </a:endParaRPr>
          </a:p>
          <a:p>
            <a:pPr lvl="2"/>
            <a:r>
              <a:rPr lang="en-US" sz="2400" dirty="0">
                <a:solidFill>
                  <a:srgbClr val="292929"/>
                </a:solidFill>
                <a:latin typeface="source-serif-pro"/>
              </a:rPr>
              <a:t>In contrast, each resource in </a:t>
            </a:r>
            <a:r>
              <a:rPr lang="en-US" sz="2400" b="1" u="sng" dirty="0">
                <a:solidFill>
                  <a:srgbClr val="292929"/>
                </a:solidFill>
                <a:latin typeface="source-serif-pro"/>
              </a:rPr>
              <a:t>DAC</a:t>
            </a:r>
            <a:r>
              <a:rPr lang="en-US" sz="2400" u="sng" dirty="0">
                <a:solidFill>
                  <a:srgbClr val="292929"/>
                </a:solidFill>
                <a:latin typeface="source-serif-pro"/>
              </a:rPr>
              <a:t> </a:t>
            </a:r>
            <a:r>
              <a:rPr lang="en-US" sz="2400" dirty="0">
                <a:solidFill>
                  <a:srgbClr val="292929"/>
                </a:solidFill>
                <a:latin typeface="source-serif-pro"/>
              </a:rPr>
              <a:t>has a list of users who can access it. DAC provides access by identity of the user and not by permission level.</a:t>
            </a:r>
            <a:endParaRPr lang="en-US" altLang="en-US" sz="2400" dirty="0">
              <a:solidFill>
                <a:srgbClr val="292929"/>
              </a:solidFill>
              <a:latin typeface="source-serif-pro"/>
            </a:endParaRPr>
          </a:p>
          <a:p>
            <a:pPr lvl="1"/>
            <a:endParaRPr lang="en-US" sz="2800" dirty="0">
              <a:solidFill>
                <a:srgbClr val="292929"/>
              </a:solidFill>
              <a:latin typeface="source-serif-pro"/>
            </a:endParaRPr>
          </a:p>
        </p:txBody>
      </p:sp>
    </p:spTree>
    <p:extLst>
      <p:ext uri="{BB962C8B-B14F-4D97-AF65-F5344CB8AC3E}">
        <p14:creationId xmlns:p14="http://schemas.microsoft.com/office/powerpoint/2010/main" val="206006331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FE09A6-D600-55B8-0525-5333BE24F67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2A642CA-90C3-F8F9-CF1F-CB0660F446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7E2BE9E-A47C-4CFB-960D-A7735FEA2B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355A00-0AA1-8AE3-26C8-35A6B7227D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CB3606-ED7B-913C-FDEA-2FDCB00583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46300"/>
            <a:ext cx="9533101" cy="1610200"/>
          </a:xfrm>
          <a:prstGeom prst="rect">
            <a:avLst/>
          </a:prstGeom>
        </p:spPr>
      </p:pic>
      <p:sp>
        <p:nvSpPr>
          <p:cNvPr id="7" name="TextBox 7">
            <a:extLst>
              <a:ext uri="{FF2B5EF4-FFF2-40B4-BE49-F238E27FC236}">
                <a16:creationId xmlns:a16="http://schemas.microsoft.com/office/drawing/2014/main" id="{638984DB-3835-EFB9-1DC2-547A37B6D3AC}"/>
              </a:ext>
            </a:extLst>
          </p:cNvPr>
          <p:cNvSpPr txBox="1"/>
          <p:nvPr/>
        </p:nvSpPr>
        <p:spPr>
          <a:xfrm>
            <a:off x="331325" y="236724"/>
            <a:ext cx="13660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6321" name="Rectangle 2">
            <a:extLst>
              <a:ext uri="{FF2B5EF4-FFF2-40B4-BE49-F238E27FC236}">
                <a16:creationId xmlns:a16="http://schemas.microsoft.com/office/drawing/2014/main" id="{9BD1D6E4-3CA2-4446-855D-B504EE995E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30991" y="713777"/>
            <a:ext cx="7305269" cy="576263"/>
          </a:xfrm>
        </p:spPr>
        <p:txBody>
          <a:bodyPr>
            <a:noAutofit/>
          </a:bodyPr>
          <a:lstStyle/>
          <a:p>
            <a:r>
              <a:rPr lang="en-US" sz="3200" b="1" i="0" dirty="0">
                <a:solidFill>
                  <a:schemeClr val="bg1"/>
                </a:solidFill>
                <a:effectLst/>
                <a:latin typeface="sohne"/>
              </a:rPr>
              <a:t>Discretionary</a:t>
            </a:r>
            <a:r>
              <a:rPr lang="en-US" sz="3200" b="1" i="0" dirty="0">
                <a:solidFill>
                  <a:srgbClr val="292929"/>
                </a:solidFill>
                <a:effectLst/>
                <a:latin typeface="sohne"/>
              </a:rPr>
              <a:t> </a:t>
            </a:r>
            <a:r>
              <a:rPr lang="en-US" sz="3200" b="1" i="0" dirty="0">
                <a:solidFill>
                  <a:schemeClr val="bg1"/>
                </a:solidFill>
                <a:effectLst/>
                <a:latin typeface="sohne"/>
              </a:rPr>
              <a:t>and Mandatory Access </a:t>
            </a:r>
            <a:r>
              <a:rPr lang="en-US" sz="3200" b="1" i="0" dirty="0" err="1">
                <a:solidFill>
                  <a:schemeClr val="bg1"/>
                </a:solidFill>
                <a:effectLst/>
                <a:latin typeface="sohne"/>
              </a:rPr>
              <a:t>Access</a:t>
            </a:r>
            <a:r>
              <a:rPr lang="en-US" sz="3200" b="1" i="0" dirty="0">
                <a:solidFill>
                  <a:schemeClr val="bg1"/>
                </a:solidFill>
                <a:effectLst/>
                <a:latin typeface="sohne"/>
              </a:rPr>
              <a:t> Control  (DAC  Vs MAC)</a:t>
            </a:r>
            <a:br>
              <a:rPr lang="en-US" sz="3200" b="1" i="0" dirty="0">
                <a:solidFill>
                  <a:schemeClr val="bg1"/>
                </a:solidFill>
                <a:effectLst/>
                <a:latin typeface="sohne"/>
              </a:rPr>
            </a:br>
            <a:r>
              <a:rPr lang="en-US" altLang="en-US" sz="3200" dirty="0">
                <a:solidFill>
                  <a:schemeClr val="bg1"/>
                </a:solidFill>
              </a:rPr>
              <a:t>.)</a:t>
            </a:r>
          </a:p>
        </p:txBody>
      </p:sp>
      <p:sp>
        <p:nvSpPr>
          <p:cNvPr id="56322" name="Rectangle 3">
            <a:extLst>
              <a:ext uri="{FF2B5EF4-FFF2-40B4-BE49-F238E27FC236}">
                <a16:creationId xmlns:a16="http://schemas.microsoft.com/office/drawing/2014/main" id="{E12B3F72-0B4C-4617-BB4E-D505C4075F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74165" y="1479905"/>
            <a:ext cx="9165172" cy="4740275"/>
          </a:xfrm>
        </p:spPr>
        <p:txBody>
          <a:bodyPr>
            <a:normAutofit fontScale="85000" lnSpcReduction="10000"/>
          </a:bodyPr>
          <a:lstStyle/>
          <a:p>
            <a:r>
              <a:rPr lang="en-US" sz="3300" dirty="0">
                <a:solidFill>
                  <a:srgbClr val="292929"/>
                </a:solidFill>
                <a:latin typeface="source-serif-pro"/>
              </a:rPr>
              <a:t>As a brief example of MAC, consider a simple set of Levels, ordered according to level of privilege: </a:t>
            </a:r>
          </a:p>
          <a:p>
            <a:pPr lvl="1"/>
            <a:r>
              <a:rPr lang="en-US" sz="3300" dirty="0">
                <a:solidFill>
                  <a:srgbClr val="292929"/>
                </a:solidFill>
                <a:latin typeface="source-serif-pro"/>
              </a:rPr>
              <a:t>“</a:t>
            </a:r>
            <a:r>
              <a:rPr lang="en-US" sz="3300" dirty="0">
                <a:solidFill>
                  <a:schemeClr val="accent1">
                    <a:lumMod val="75000"/>
                  </a:schemeClr>
                </a:solidFill>
                <a:latin typeface="source-serif-pro"/>
              </a:rPr>
              <a:t>unclassified,” “secret,” and “top secret.” </a:t>
            </a:r>
          </a:p>
          <a:p>
            <a:r>
              <a:rPr lang="en-US" sz="3300" dirty="0">
                <a:solidFill>
                  <a:srgbClr val="292929"/>
                </a:solidFill>
                <a:latin typeface="source-serif-pro"/>
              </a:rPr>
              <a:t>A user with “secret” level,  will have access to “unclassified” and “secret” files, but not to “top secret” files. </a:t>
            </a:r>
          </a:p>
          <a:p>
            <a:r>
              <a:rPr lang="en-US" sz="3300" dirty="0">
                <a:solidFill>
                  <a:srgbClr val="292929"/>
                </a:solidFill>
                <a:latin typeface="source-serif-pro"/>
              </a:rPr>
              <a:t>No user or processes will be  aware of the existence of “top secret” files, the operating system filters them out of all file operations </a:t>
            </a:r>
          </a:p>
          <a:p>
            <a:r>
              <a:rPr lang="en-US" sz="3300" dirty="0">
                <a:solidFill>
                  <a:srgbClr val="292929"/>
                </a:solidFill>
                <a:latin typeface="source-serif-pro"/>
              </a:rPr>
              <a:t>Same with User processes, "unclassified" process would not be able to see or perform IPC  requests to a “secret” (or “top secret”) process. </a:t>
            </a:r>
            <a:br>
              <a:rPr lang="en-US" sz="3300" dirty="0">
                <a:solidFill>
                  <a:srgbClr val="292929"/>
                </a:solidFill>
                <a:latin typeface="source-serif-pro"/>
              </a:rPr>
            </a:br>
            <a:endParaRPr lang="en-US" sz="3300" dirty="0">
              <a:solidFill>
                <a:srgbClr val="292929"/>
              </a:solidFill>
              <a:latin typeface="source-serif-pro"/>
            </a:endParaRPr>
          </a:p>
          <a:p>
            <a:pPr lvl="1"/>
            <a:endParaRPr lang="en-US" sz="2800" dirty="0">
              <a:solidFill>
                <a:srgbClr val="292929"/>
              </a:solidFill>
              <a:latin typeface="source-serif-pro"/>
            </a:endParaRPr>
          </a:p>
        </p:txBody>
      </p:sp>
    </p:spTree>
    <p:extLst>
      <p:ext uri="{BB962C8B-B14F-4D97-AF65-F5344CB8AC3E}">
        <p14:creationId xmlns:p14="http://schemas.microsoft.com/office/powerpoint/2010/main" val="398288654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DDEF8B05-40BD-6AC2-E3CE-5B69E25266F2}"/>
              </a:ext>
            </a:extLst>
          </p:cNvPr>
          <p:cNvSpPr txBox="1">
            <a:spLocks noChangeArrowheads="1"/>
          </p:cNvSpPr>
          <p:nvPr/>
        </p:nvSpPr>
        <p:spPr>
          <a:xfrm>
            <a:off x="3992880" y="3231619"/>
            <a:ext cx="4671060" cy="109620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en-US" sz="4000" b="1" dirty="0"/>
              <a:t>End of Module 8</a:t>
            </a:r>
          </a:p>
        </p:txBody>
      </p:sp>
    </p:spTree>
    <p:extLst>
      <p:ext uri="{BB962C8B-B14F-4D97-AF65-F5344CB8AC3E}">
        <p14:creationId xmlns:p14="http://schemas.microsoft.com/office/powerpoint/2010/main" val="414734491"/>
      </p:ext>
    </p:extLst>
  </p:cSld>
  <p:clrMapOvr>
    <a:masterClrMapping/>
  </p:clrMapOvr>
</p:sld>
</file>

<file path=ppt/theme/theme1.xml><?xml version="1.0" encoding="utf-8"?>
<a:theme xmlns:a="http://schemas.openxmlformats.org/drawingml/2006/main" name="O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S" id="{4DA6619F-8E22-411E-855E-7EC00566F6AD}" vid="{29B58841-03EC-462E-8B67-EBF4FAA69C2C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OS</Template>
  <TotalTime>26031</TotalTime>
  <Words>2335</Words>
  <Application>Microsoft Office PowerPoint</Application>
  <PresentationFormat>شاشة عريضة</PresentationFormat>
  <Paragraphs>395</Paragraphs>
  <Slides>48</Slides>
  <Notes>43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10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48</vt:i4>
      </vt:variant>
    </vt:vector>
  </HeadingPairs>
  <TitlesOfParts>
    <vt:vector size="59" baseType="lpstr">
      <vt:lpstr>Arial</vt:lpstr>
      <vt:lpstr>Calibri</vt:lpstr>
      <vt:lpstr>Calibri Light</vt:lpstr>
      <vt:lpstr>Courier New</vt:lpstr>
      <vt:lpstr>Helvetica</vt:lpstr>
      <vt:lpstr>Monotype Sorts</vt:lpstr>
      <vt:lpstr>sohne</vt:lpstr>
      <vt:lpstr>source-serif-pro</vt:lpstr>
      <vt:lpstr>Tajawal Medium</vt:lpstr>
      <vt:lpstr>Times New Roman</vt:lpstr>
      <vt:lpstr>OS</vt:lpstr>
      <vt:lpstr>عرض تقديمي في PowerPoint</vt:lpstr>
      <vt:lpstr>Chapter 4: Threads</vt:lpstr>
      <vt:lpstr>Motivation</vt:lpstr>
      <vt:lpstr>Motivation</vt:lpstr>
      <vt:lpstr>Single and Multithreaded Processes</vt:lpstr>
      <vt:lpstr>Multithreaded Server Architecture</vt:lpstr>
      <vt:lpstr>Benefits</vt:lpstr>
      <vt:lpstr>Multicore Programming</vt:lpstr>
      <vt:lpstr>Concurrency vs. Parallelism</vt:lpstr>
      <vt:lpstr>Multicore Programming</vt:lpstr>
      <vt:lpstr>Data and Task Parallelism</vt:lpstr>
      <vt:lpstr>User Threads and Kernel Threads</vt:lpstr>
      <vt:lpstr>User and Kernel Threads</vt:lpstr>
      <vt:lpstr>Multithreading Models</vt:lpstr>
      <vt:lpstr>Many-to-One</vt:lpstr>
      <vt:lpstr>One-to-One</vt:lpstr>
      <vt:lpstr>Many-to-Many Model</vt:lpstr>
      <vt:lpstr>Two-level Model</vt:lpstr>
      <vt:lpstr>Threading Issues</vt:lpstr>
      <vt:lpstr>Thread Cancellation</vt:lpstr>
      <vt:lpstr>Thread Cancellation (Cont.)</vt:lpstr>
      <vt:lpstr>Thread-Local Storage</vt:lpstr>
      <vt:lpstr>Scheduler Activations</vt:lpstr>
      <vt:lpstr>Protection (Objectives)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Protection Rings</vt:lpstr>
      <vt:lpstr>Protection Rings</vt:lpstr>
      <vt:lpstr>Protection Rings</vt:lpstr>
      <vt:lpstr>Domain of Protection</vt:lpstr>
      <vt:lpstr>Protection Rings </vt:lpstr>
      <vt:lpstr>Domain Structure</vt:lpstr>
      <vt:lpstr>Access Matrix</vt:lpstr>
      <vt:lpstr>Use of Access Matrix</vt:lpstr>
      <vt:lpstr>Access Matrix of Domains as Objects</vt:lpstr>
      <vt:lpstr>Use of Access Matrix  Cont.….</vt:lpstr>
      <vt:lpstr>Access Matrix with Copy Rights</vt:lpstr>
      <vt:lpstr>Access Matrix With Owner Rights</vt:lpstr>
      <vt:lpstr>Modified Access Matrix of Figure B</vt:lpstr>
      <vt:lpstr>Revocation of Access Rights</vt:lpstr>
      <vt:lpstr>Revocation of Access Rights</vt:lpstr>
      <vt:lpstr>Discretionary and Mandatory Access Access Control  (DAC  Vs MAC) .)</vt:lpstr>
      <vt:lpstr>Discretionary and Mandatory Access Access Control  (DAC  Vs MAC) .)</vt:lpstr>
      <vt:lpstr>Discretionary and Mandatory Access Access Control  (DAC  Vs MAC) .)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Alaa Amin</cp:lastModifiedBy>
  <cp:revision>156</cp:revision>
  <dcterms:created xsi:type="dcterms:W3CDTF">2021-08-03T13:03:26Z</dcterms:created>
  <dcterms:modified xsi:type="dcterms:W3CDTF">2023-04-05T03:13:18Z</dcterms:modified>
</cp:coreProperties>
</file>