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91" r:id="rId3"/>
    <p:sldId id="274" r:id="rId4"/>
    <p:sldId id="296" r:id="rId5"/>
    <p:sldId id="298" r:id="rId6"/>
    <p:sldId id="297" r:id="rId7"/>
    <p:sldId id="299" r:id="rId8"/>
    <p:sldId id="293" r:id="rId9"/>
    <p:sldId id="300" r:id="rId10"/>
    <p:sldId id="301" r:id="rId11"/>
    <p:sldId id="278" r:id="rId12"/>
    <p:sldId id="281" r:id="rId13"/>
    <p:sldId id="302" r:id="rId14"/>
    <p:sldId id="303" r:id="rId15"/>
    <p:sldId id="295" r:id="rId16"/>
    <p:sldId id="284" r:id="rId17"/>
    <p:sldId id="285" r:id="rId18"/>
    <p:sldId id="286" r:id="rId19"/>
    <p:sldId id="287" r:id="rId2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10"/>
  </p:normalViewPr>
  <p:slideViewPr>
    <p:cSldViewPr snapToGrid="0" snapToObjects="1">
      <p:cViewPr varScale="1">
        <p:scale>
          <a:sx n="78" d="100"/>
          <a:sy n="78" d="100"/>
        </p:scale>
        <p:origin x="224" y="6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Split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0B3C5D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7AA6-4211-B347-8C28850B7333}"/>
              </c:ext>
            </c:extLst>
          </c:dPt>
          <c:dPt>
            <c:idx val="1"/>
            <c:bubble3D val="0"/>
            <c:spPr>
              <a:solidFill>
                <a:srgbClr val="1F9D55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7AA6-4211-B347-8C28850B7333}"/>
              </c:ext>
            </c:extLst>
          </c:dPt>
          <c:dPt>
            <c:idx val="2"/>
            <c:bubble3D val="0"/>
            <c:spPr>
              <a:solidFill>
                <a:srgbClr val="2E86D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7AA6-4211-B347-8C28850B7333}"/>
              </c:ext>
            </c:extLst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AA6-4211-B347-8C28850B7333}"/>
                </c:ext>
              </c:extLst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AA6-4211-B347-8C28850B7333}"/>
                </c:ext>
              </c:extLst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AA6-4211-B347-8C28850B7333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Training (70%)</c:v>
                </c:pt>
                <c:pt idx="1">
                  <c:v>Validation (10%)</c:v>
                </c:pt>
                <c:pt idx="2">
                  <c:v>Testing (20%)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1760</c:v>
                </c:pt>
                <c:pt idx="1">
                  <c:v>251</c:v>
                </c:pt>
                <c:pt idx="2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AA6-4211-B347-8C28850B7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 b="0" i="0" u="none" strike="noStrike">
                <a:solidFill>
                  <a:srgbClr val="0B3C5D"/>
                </a:solidFill>
                <a:latin typeface="Arial"/>
              </a:defRPr>
            </a:pPr>
            <a:r>
              <a:rPr lang="en-US" sz="1300" b="0" i="0" u="none" strike="noStrike">
                <a:solidFill>
                  <a:srgbClr val="0B3C5D"/>
                </a:solidFill>
                <a:latin typeface="Arial"/>
              </a:rPr>
              <a:t>Train / Validation / Test Split</a:t>
            </a:r>
          </a:p>
        </c:rich>
      </c:tx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100">
              <a:solidFill>
                <a:srgbClr val="1B2430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>
                <a:solidFill>
                  <a:srgbClr val="0B3C5D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0B3C5D"/>
                </a:solidFill>
                <a:latin typeface="Calibri"/>
              </a:rPr>
              <a:t>Parameters (Millions)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Parameters (Millions)</c:v>
                </c:pt>
              </c:strCache>
            </c:strRef>
          </c:tx>
          <c:spPr>
            <a:solidFill>
              <a:srgbClr val="1C7293"/>
            </a:solidFill>
            <a:effectLst/>
          </c:spPr>
          <c:invertIfNegative val="0"/>
          <c:dLbls>
            <c:numFmt formatCode="0.00&quot;M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50" b="1" i="0" u="none" strike="noStrike">
                    <a:solidFill>
                      <a:srgbClr val="1B243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Swin</c:v>
                </c:pt>
                <c:pt idx="1">
                  <c:v>EfficientNetB0</c:v>
                </c:pt>
                <c:pt idx="2">
                  <c:v>MobileNetV2</c:v>
                </c:pt>
                <c:pt idx="3">
                  <c:v>ResNet50</c:v>
                </c:pt>
                <c:pt idx="4">
                  <c:v>Hybrid</c:v>
                </c:pt>
                <c:pt idx="5">
                  <c:v>ViT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27.55</c:v>
                </c:pt>
                <c:pt idx="1">
                  <c:v>4.3899999999999997</c:v>
                </c:pt>
                <c:pt idx="2">
                  <c:v>2.6</c:v>
                </c:pt>
                <c:pt idx="3">
                  <c:v>24.12</c:v>
                </c:pt>
                <c:pt idx="4">
                  <c:v>30.81</c:v>
                </c:pt>
                <c:pt idx="5">
                  <c:v>85.83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B2-4C90-AC40-F197485109B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1B243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 w="12700" cap="flat">
          <a:solidFill>
            <a:srgbClr val="363636"/>
          </a:solidFill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>
                <a:solidFill>
                  <a:srgbClr val="0B3C5D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0B3C5D"/>
                </a:solidFill>
                <a:latin typeface="Calibri"/>
              </a:rPr>
              <a:t>Model Size (MB)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Model Size (MB)</c:v>
                </c:pt>
              </c:strCache>
            </c:strRef>
          </c:tx>
          <c:spPr>
            <a:solidFill>
              <a:srgbClr val="D9822B"/>
            </a:solidFill>
            <a:effectLst/>
          </c:spPr>
          <c:invertIfNegative val="0"/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50" b="1" i="0" u="none" strike="noStrike">
                    <a:solidFill>
                      <a:srgbClr val="1B243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Swin</c:v>
                </c:pt>
                <c:pt idx="1">
                  <c:v>EfficientNetB0</c:v>
                </c:pt>
                <c:pt idx="2">
                  <c:v>MobileNetV2</c:v>
                </c:pt>
                <c:pt idx="3">
                  <c:v>ResNet50</c:v>
                </c:pt>
                <c:pt idx="4">
                  <c:v>Hybrid</c:v>
                </c:pt>
                <c:pt idx="5">
                  <c:v>ViT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105.15</c:v>
                </c:pt>
                <c:pt idx="1">
                  <c:v>20.11</c:v>
                </c:pt>
                <c:pt idx="2">
                  <c:v>13.03</c:v>
                </c:pt>
                <c:pt idx="3">
                  <c:v>96.72</c:v>
                </c:pt>
                <c:pt idx="4">
                  <c:v>117.86</c:v>
                </c:pt>
                <c:pt idx="5">
                  <c:v>327.45999999999998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69-4737-AE11-57AA599B74D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1B243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 w="12700" cap="flat">
          <a:solidFill>
            <a:srgbClr val="363636"/>
          </a:solidFill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>
                <a:solidFill>
                  <a:srgbClr val="0B3C5D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0B3C5D"/>
                </a:solidFill>
                <a:latin typeface="Calibri"/>
              </a:rPr>
              <a:t>Total Inference Time (s)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Inference Time (s)</c:v>
                </c:pt>
              </c:strCache>
            </c:strRef>
          </c:tx>
          <c:spPr>
            <a:solidFill>
              <a:srgbClr val="6349A2"/>
            </a:solidFill>
            <a:effectLst/>
          </c:spPr>
          <c:invertIfNegative val="0"/>
          <c:dLbls>
            <c:numFmt formatCode="0.0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50" b="1" i="0" u="none" strike="noStrike">
                    <a:solidFill>
                      <a:srgbClr val="1B243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Swin</c:v>
                </c:pt>
                <c:pt idx="1">
                  <c:v>EfficientNetB0</c:v>
                </c:pt>
                <c:pt idx="2">
                  <c:v>MobileNetV2</c:v>
                </c:pt>
                <c:pt idx="3">
                  <c:v>ResNet50</c:v>
                </c:pt>
                <c:pt idx="4">
                  <c:v>Hybrid</c:v>
                </c:pt>
                <c:pt idx="5">
                  <c:v>ViT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1.6080000000000001</c:v>
                </c:pt>
                <c:pt idx="1">
                  <c:v>1.766</c:v>
                </c:pt>
                <c:pt idx="2">
                  <c:v>1.8140000000000001</c:v>
                </c:pt>
                <c:pt idx="3">
                  <c:v>2.2890000000000001</c:v>
                </c:pt>
                <c:pt idx="4">
                  <c:v>2.5129999999999999</c:v>
                </c:pt>
                <c:pt idx="5">
                  <c:v>3.8519999999999999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22-4196-B39A-FBD4F12FF7A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1B243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 w="12700" cap="flat">
          <a:solidFill>
            <a:srgbClr val="363636"/>
          </a:solidFill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>
                <a:solidFill>
                  <a:srgbClr val="0B3C5D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0B3C5D"/>
                </a:solidFill>
                <a:latin typeface="Calibri"/>
              </a:rPr>
              <a:t>Time per Image (ms)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Time per Image (ms)</c:v>
                </c:pt>
              </c:strCache>
            </c:strRef>
          </c:tx>
          <c:spPr>
            <a:solidFill>
              <a:srgbClr val="2CA02C"/>
            </a:solidFill>
            <a:effectLst/>
          </c:spPr>
          <c:invertIfNegative val="0"/>
          <c:dLbls>
            <c:numFmt formatCode="0.0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50" b="1" i="0" u="none" strike="noStrike">
                    <a:solidFill>
                      <a:srgbClr val="1B2430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Swin</c:v>
                </c:pt>
                <c:pt idx="1">
                  <c:v>EfficientNetB0</c:v>
                </c:pt>
                <c:pt idx="2">
                  <c:v>MobileNetV2</c:v>
                </c:pt>
                <c:pt idx="3">
                  <c:v>ResNet50</c:v>
                </c:pt>
                <c:pt idx="4">
                  <c:v>Hybrid</c:v>
                </c:pt>
                <c:pt idx="5">
                  <c:v>ViT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3.1909999999999998</c:v>
                </c:pt>
                <c:pt idx="1">
                  <c:v>3.504</c:v>
                </c:pt>
                <c:pt idx="2">
                  <c:v>3.6</c:v>
                </c:pt>
                <c:pt idx="3">
                  <c:v>4.5419999999999998</c:v>
                </c:pt>
                <c:pt idx="4">
                  <c:v>4.9859999999999998</c:v>
                </c:pt>
                <c:pt idx="5">
                  <c:v>7.6420000000000003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5A-4210-BC0F-ECA9B74B638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1B243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 w="12700" cap="flat">
          <a:solidFill>
            <a:srgbClr val="363636"/>
          </a:solidFill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890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3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human problem first. The goal is not just classification; it is reducing communication barriers for Deaf and Mute individuals by converting visual hand gestures into text.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58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defines the gap. Emphasize that the study is not merely another model test, but a controlled comparison that also considers practical deployment metrics and a working application.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959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dataset: 36 classes, letters a-z and digits 0-9, 2,515 images. Highlight that the test set has 504 images, 14 per class, and was not augmented.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67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most important point here is fairness: all six models were evaluated on the same 504-image test set and same GPU with comparable settings.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304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read every number. Focus on the separation between transformer-based models and CNN baselines. State that the Hybrid model reached the highest accuracy.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39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one of the strongest findings. Explain that Swin was unexpectedly the fastest overall, so the practical recommendation is not simply “choose a CNN for speed.”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64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the Gradio app is a demonstration, not the main scientific contribution. It shows how single-letter recognition can support word formation and spelling correction.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73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Summarize the study in less than one minute: Hybrid is most accurate, Swin is most practical, and the work can be extended to dynamic gestures and video conferencing.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6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Thank the committee and invite questions. Keep this slide on screen during the question period.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14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STER">
    <p:bg>
      <p:bgPr>
        <a:solidFill>
          <a:srgbClr val="F8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548640" y="6446520"/>
            <a:ext cx="11155680" cy="0"/>
          </a:xfrm>
          <a:prstGeom prst="line">
            <a:avLst/>
          </a:prstGeom>
          <a:noFill/>
          <a:ln w="6350">
            <a:solidFill>
              <a:srgbClr val="D6E4F0"/>
            </a:solidFill>
            <a:prstDash val="solid"/>
          </a:ln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3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21.png"/><Relationship Id="rId7" Type="http://schemas.openxmlformats.org/officeDocument/2006/relationships/image" Target="../media/image16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2.png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image" Target="../media/image23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7.png"/><Relationship Id="rId7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image" Target="../media/image41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chart" Target="../charts/chart2.xml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10" Type="http://schemas.openxmlformats.org/officeDocument/2006/relationships/image" Target="../media/image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5" y="8403"/>
            <a:ext cx="12192000" cy="6858000"/>
          </a:xfrm>
          <a:prstGeom prst="rect">
            <a:avLst/>
          </a:prstGeom>
        </p:spPr>
      </p:pic>
      <p:pic>
        <p:nvPicPr>
          <p:cNvPr id="3" name="Image 1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5640" y="201168"/>
            <a:ext cx="1243584" cy="56968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274320" y="621792"/>
            <a:ext cx="7973568" cy="6126480"/>
          </a:xfrm>
          <a:prstGeom prst="rect">
            <a:avLst/>
          </a:prstGeom>
          <a:noFill/>
          <a:ln/>
          <a:effectLst>
            <a:outerShdw blurRad="38100" dist="25400" dir="2700000" algn="bl" rotWithShape="0">
              <a:srgbClr val="000000">
                <a:alpha val="40000"/>
              </a:srgbClr>
            </a:outerShdw>
          </a:effectLst>
        </p:spPr>
        <p:txBody>
          <a:bodyPr wrap="square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Study of Deep Learning Models for American Sign Language Fingerspelling Recognition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9DC3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Master's Thesis Presentation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Anas Alzain			ID: 453001724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Mohammed Alqathmi		ID: 253001437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Dr. Hager Saleh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Comoros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s/hand_watermark_re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8193" y="1325880"/>
            <a:ext cx="2763462" cy="49377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48640" y="164592"/>
            <a:ext cx="4114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36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AGENDA</a:t>
            </a:r>
            <a:endParaRPr lang="en-US" sz="3400" dirty="0"/>
          </a:p>
        </p:txBody>
      </p:sp>
      <p:sp>
        <p:nvSpPr>
          <p:cNvPr id="5" name="Shape 2"/>
          <p:cNvSpPr/>
          <p:nvPr/>
        </p:nvSpPr>
        <p:spPr>
          <a:xfrm>
            <a:off x="594360" y="868680"/>
            <a:ext cx="2834640" cy="0"/>
          </a:xfrm>
          <a:prstGeom prst="line">
            <a:avLst/>
          </a:prstGeom>
          <a:noFill/>
          <a:ln w="19050">
            <a:solidFill>
              <a:srgbClr val="1450C4"/>
            </a:solidFill>
            <a:prstDash val="solid"/>
          </a:ln>
        </p:spPr>
      </p:sp>
      <p:pic>
        <p:nvPicPr>
          <p:cNvPr id="6" name="Image 1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5882" y="299827"/>
            <a:ext cx="1205773" cy="568853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868680" y="1600200"/>
            <a:ext cx="0" cy="4224528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</p:sp>
      <p:sp>
        <p:nvSpPr>
          <p:cNvPr id="8" name="Shape 4"/>
          <p:cNvSpPr/>
          <p:nvPr/>
        </p:nvSpPr>
        <p:spPr>
          <a:xfrm>
            <a:off x="685800" y="141732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85800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1307592" y="138988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Introduction</a:t>
            </a:r>
            <a:endParaRPr lang="en-US" sz="1400" b="1" dirty="0"/>
          </a:p>
        </p:txBody>
      </p:sp>
      <p:sp>
        <p:nvSpPr>
          <p:cNvPr id="11" name="Shape 7"/>
          <p:cNvSpPr/>
          <p:nvPr/>
        </p:nvSpPr>
        <p:spPr>
          <a:xfrm>
            <a:off x="685800" y="202082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685800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950" dirty="0"/>
          </a:p>
        </p:txBody>
      </p:sp>
      <p:sp>
        <p:nvSpPr>
          <p:cNvPr id="13" name="Text 9"/>
          <p:cNvSpPr/>
          <p:nvPr/>
        </p:nvSpPr>
        <p:spPr>
          <a:xfrm>
            <a:off x="1307592" y="199339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lvl="1"/>
            <a:r>
              <a:rPr lang="en-US" sz="1400" b="1" dirty="0"/>
              <a:t>Problem </a:t>
            </a:r>
            <a:r>
              <a:rPr lang="en-US" sz="1400" b="1" dirty="0" smtClean="0"/>
              <a:t>Statement</a:t>
            </a:r>
            <a:endParaRPr lang="en-US" sz="1400" b="1" dirty="0"/>
          </a:p>
        </p:txBody>
      </p:sp>
      <p:sp>
        <p:nvSpPr>
          <p:cNvPr id="14" name="Shape 10"/>
          <p:cNvSpPr/>
          <p:nvPr/>
        </p:nvSpPr>
        <p:spPr>
          <a:xfrm>
            <a:off x="685800" y="262432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85800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50" dirty="0"/>
          </a:p>
        </p:txBody>
      </p:sp>
      <p:sp>
        <p:nvSpPr>
          <p:cNvPr id="16" name="Text 12"/>
          <p:cNvSpPr/>
          <p:nvPr/>
        </p:nvSpPr>
        <p:spPr>
          <a:xfrm>
            <a:off x="1307592" y="259689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lvl="1" rtl="1"/>
            <a:r>
              <a:rPr lang="en-US" sz="1400" b="1" dirty="0"/>
              <a:t>Literature Review</a:t>
            </a:r>
          </a:p>
        </p:txBody>
      </p:sp>
      <p:sp>
        <p:nvSpPr>
          <p:cNvPr id="17" name="Shape 13"/>
          <p:cNvSpPr/>
          <p:nvPr/>
        </p:nvSpPr>
        <p:spPr>
          <a:xfrm>
            <a:off x="685800" y="322783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685800" y="32278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50" dirty="0"/>
          </a:p>
        </p:txBody>
      </p:sp>
      <p:sp>
        <p:nvSpPr>
          <p:cNvPr id="19" name="Text 15"/>
          <p:cNvSpPr/>
          <p:nvPr/>
        </p:nvSpPr>
        <p:spPr>
          <a:xfrm>
            <a:off x="1307592" y="320040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Research Gap</a:t>
            </a:r>
            <a:endParaRPr lang="en-US" sz="1400" b="1" dirty="0"/>
          </a:p>
        </p:txBody>
      </p:sp>
      <p:sp>
        <p:nvSpPr>
          <p:cNvPr id="20" name="Shape 16"/>
          <p:cNvSpPr/>
          <p:nvPr/>
        </p:nvSpPr>
        <p:spPr>
          <a:xfrm>
            <a:off x="685800" y="383133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685800" y="38313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950" dirty="0"/>
          </a:p>
        </p:txBody>
      </p:sp>
      <p:sp>
        <p:nvSpPr>
          <p:cNvPr id="22" name="Text 18"/>
          <p:cNvSpPr/>
          <p:nvPr/>
        </p:nvSpPr>
        <p:spPr>
          <a:xfrm>
            <a:off x="1307592" y="3803904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 smtClean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Objectives </a:t>
            </a:r>
            <a:r>
              <a:rPr lang="en-US" sz="1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and Contributions</a:t>
            </a:r>
            <a:endParaRPr lang="en-US" sz="1400" b="1" dirty="0"/>
          </a:p>
        </p:txBody>
      </p:sp>
      <p:sp>
        <p:nvSpPr>
          <p:cNvPr id="23" name="Shape 19"/>
          <p:cNvSpPr/>
          <p:nvPr/>
        </p:nvSpPr>
        <p:spPr>
          <a:xfrm>
            <a:off x="685800" y="44348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4" name="Text 20"/>
          <p:cNvSpPr/>
          <p:nvPr/>
        </p:nvSpPr>
        <p:spPr>
          <a:xfrm>
            <a:off x="685800" y="44348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50" dirty="0"/>
          </a:p>
        </p:txBody>
      </p:sp>
      <p:sp>
        <p:nvSpPr>
          <p:cNvPr id="25" name="Text 21"/>
          <p:cNvSpPr/>
          <p:nvPr/>
        </p:nvSpPr>
        <p:spPr>
          <a:xfrm>
            <a:off x="1307592" y="440740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Proposed Methodology </a:t>
            </a:r>
            <a:r>
              <a:rPr lang="en-US" sz="1400" b="1" dirty="0" smtClean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Pipeline</a:t>
            </a:r>
            <a:endParaRPr lang="en-US" sz="1400" b="1" dirty="0">
              <a:solidFill>
                <a:srgbClr val="232323"/>
              </a:solidFill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26" name="Shape 22"/>
          <p:cNvSpPr/>
          <p:nvPr/>
        </p:nvSpPr>
        <p:spPr>
          <a:xfrm>
            <a:off x="685800" y="503834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685800" y="50383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50" dirty="0"/>
          </a:p>
        </p:txBody>
      </p:sp>
      <p:sp>
        <p:nvSpPr>
          <p:cNvPr id="28" name="Text 24"/>
          <p:cNvSpPr/>
          <p:nvPr/>
        </p:nvSpPr>
        <p:spPr>
          <a:xfrm>
            <a:off x="1307592" y="501091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lvl="1"/>
            <a:r>
              <a:rPr lang="en-US" sz="1400" b="1" dirty="0"/>
              <a:t>Data </a:t>
            </a:r>
            <a:r>
              <a:rPr lang="en-US" sz="1400" b="1" dirty="0" smtClean="0"/>
              <a:t>Description</a:t>
            </a:r>
            <a:endParaRPr lang="en-US" sz="1400" b="1" dirty="0"/>
          </a:p>
        </p:txBody>
      </p:sp>
      <p:sp>
        <p:nvSpPr>
          <p:cNvPr id="29" name="Shape 25"/>
          <p:cNvSpPr/>
          <p:nvPr/>
        </p:nvSpPr>
        <p:spPr>
          <a:xfrm>
            <a:off x="685800" y="56418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685800" y="56418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50" dirty="0"/>
          </a:p>
        </p:txBody>
      </p:sp>
      <p:sp>
        <p:nvSpPr>
          <p:cNvPr id="31" name="Text 27"/>
          <p:cNvSpPr/>
          <p:nvPr/>
        </p:nvSpPr>
        <p:spPr>
          <a:xfrm>
            <a:off x="1307592" y="561441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Data </a:t>
            </a:r>
            <a:r>
              <a:rPr lang="en-US" sz="1400" b="1" dirty="0" smtClean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Augmentation</a:t>
            </a:r>
            <a:endParaRPr lang="en-US" sz="1400" b="1" dirty="0"/>
          </a:p>
        </p:txBody>
      </p:sp>
      <p:sp>
        <p:nvSpPr>
          <p:cNvPr id="32" name="Shape 28"/>
          <p:cNvSpPr/>
          <p:nvPr/>
        </p:nvSpPr>
        <p:spPr>
          <a:xfrm>
            <a:off x="6537960" y="1600200"/>
            <a:ext cx="0" cy="4224528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</p:sp>
      <p:sp>
        <p:nvSpPr>
          <p:cNvPr id="33" name="Shape 29"/>
          <p:cNvSpPr/>
          <p:nvPr/>
        </p:nvSpPr>
        <p:spPr>
          <a:xfrm>
            <a:off x="6355080" y="141732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6355080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50" dirty="0"/>
          </a:p>
        </p:txBody>
      </p:sp>
      <p:sp>
        <p:nvSpPr>
          <p:cNvPr id="35" name="Text 31"/>
          <p:cNvSpPr/>
          <p:nvPr/>
        </p:nvSpPr>
        <p:spPr>
          <a:xfrm>
            <a:off x="6976872" y="138988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Hybrid MobileNetV2-Swin Architecture</a:t>
            </a:r>
            <a:endParaRPr lang="en-US" sz="1250" dirty="0"/>
          </a:p>
        </p:txBody>
      </p:sp>
      <p:sp>
        <p:nvSpPr>
          <p:cNvPr id="36" name="Shape 32"/>
          <p:cNvSpPr/>
          <p:nvPr/>
        </p:nvSpPr>
        <p:spPr>
          <a:xfrm>
            <a:off x="6355080" y="202082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6355080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50" dirty="0"/>
          </a:p>
        </p:txBody>
      </p:sp>
      <p:sp>
        <p:nvSpPr>
          <p:cNvPr id="38" name="Text 34"/>
          <p:cNvSpPr/>
          <p:nvPr/>
        </p:nvSpPr>
        <p:spPr>
          <a:xfrm>
            <a:off x="6976872" y="199339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Setup and Training Configuration</a:t>
            </a:r>
            <a:endParaRPr lang="en-US" sz="1250" dirty="0"/>
          </a:p>
        </p:txBody>
      </p:sp>
      <p:sp>
        <p:nvSpPr>
          <p:cNvPr id="39" name="Shape 35"/>
          <p:cNvSpPr/>
          <p:nvPr/>
        </p:nvSpPr>
        <p:spPr>
          <a:xfrm>
            <a:off x="6355080" y="262432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0" name="Text 36"/>
          <p:cNvSpPr/>
          <p:nvPr/>
        </p:nvSpPr>
        <p:spPr>
          <a:xfrm>
            <a:off x="6355080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50" dirty="0"/>
          </a:p>
        </p:txBody>
      </p:sp>
      <p:sp>
        <p:nvSpPr>
          <p:cNvPr id="41" name="Text 37"/>
          <p:cNvSpPr/>
          <p:nvPr/>
        </p:nvSpPr>
        <p:spPr>
          <a:xfrm>
            <a:off x="6976872" y="259689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50" b="1" dirty="0" smtClean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Performance Comparison of Six Models</a:t>
            </a:r>
            <a:endParaRPr lang="en-US" sz="1250" b="1" dirty="0">
              <a:solidFill>
                <a:srgbClr val="232323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42" name="Shape 38"/>
          <p:cNvSpPr/>
          <p:nvPr/>
        </p:nvSpPr>
        <p:spPr>
          <a:xfrm>
            <a:off x="6355080" y="322783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3" name="Text 39"/>
          <p:cNvSpPr/>
          <p:nvPr/>
        </p:nvSpPr>
        <p:spPr>
          <a:xfrm>
            <a:off x="6355080" y="32278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50" dirty="0"/>
          </a:p>
        </p:txBody>
      </p:sp>
      <p:sp>
        <p:nvSpPr>
          <p:cNvPr id="44" name="Text 40"/>
          <p:cNvSpPr/>
          <p:nvPr/>
        </p:nvSpPr>
        <p:spPr>
          <a:xfrm>
            <a:off x="6976872" y="320040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Size &amp; Efficiency</a:t>
            </a:r>
          </a:p>
        </p:txBody>
      </p:sp>
      <p:sp>
        <p:nvSpPr>
          <p:cNvPr id="45" name="Shape 41"/>
          <p:cNvSpPr/>
          <p:nvPr/>
        </p:nvSpPr>
        <p:spPr>
          <a:xfrm>
            <a:off x="6355080" y="383133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6" name="Text 42"/>
          <p:cNvSpPr/>
          <p:nvPr/>
        </p:nvSpPr>
        <p:spPr>
          <a:xfrm>
            <a:off x="6355080" y="38313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50" dirty="0"/>
          </a:p>
        </p:txBody>
      </p:sp>
      <p:sp>
        <p:nvSpPr>
          <p:cNvPr id="47" name="Text 43"/>
          <p:cNvSpPr/>
          <p:nvPr/>
        </p:nvSpPr>
        <p:spPr>
          <a:xfrm>
            <a:off x="6976872" y="3803904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 smtClean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Pre-Class Error Analysis</a:t>
            </a:r>
            <a:endParaRPr lang="en-US" sz="1250" dirty="0"/>
          </a:p>
        </p:txBody>
      </p:sp>
      <p:sp>
        <p:nvSpPr>
          <p:cNvPr id="48" name="Shape 44"/>
          <p:cNvSpPr/>
          <p:nvPr/>
        </p:nvSpPr>
        <p:spPr>
          <a:xfrm>
            <a:off x="6355080" y="44348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9" name="Text 45"/>
          <p:cNvSpPr/>
          <p:nvPr/>
        </p:nvSpPr>
        <p:spPr>
          <a:xfrm>
            <a:off x="6355080" y="44348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50" dirty="0"/>
          </a:p>
        </p:txBody>
      </p:sp>
      <p:sp>
        <p:nvSpPr>
          <p:cNvPr id="50" name="Text 46"/>
          <p:cNvSpPr/>
          <p:nvPr/>
        </p:nvSpPr>
        <p:spPr>
          <a:xfrm>
            <a:off x="6976872" y="4407408"/>
            <a:ext cx="1948442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50" b="1" dirty="0" smtClean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Accuracy-Speed Trade-Off</a:t>
            </a:r>
            <a:endParaRPr lang="en-US" sz="1250" b="1" dirty="0">
              <a:solidFill>
                <a:srgbClr val="232323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51" name="Shape 47"/>
          <p:cNvSpPr/>
          <p:nvPr/>
        </p:nvSpPr>
        <p:spPr>
          <a:xfrm>
            <a:off x="6355080" y="503834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52" name="Text 48"/>
          <p:cNvSpPr/>
          <p:nvPr/>
        </p:nvSpPr>
        <p:spPr>
          <a:xfrm>
            <a:off x="6355080" y="50383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50" dirty="0"/>
          </a:p>
        </p:txBody>
      </p:sp>
      <p:sp>
        <p:nvSpPr>
          <p:cNvPr id="53" name="Text 49"/>
          <p:cNvSpPr/>
          <p:nvPr/>
        </p:nvSpPr>
        <p:spPr>
          <a:xfrm>
            <a:off x="6976872" y="4992623"/>
            <a:ext cx="3045721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50" b="1" dirty="0" err="1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Gradio</a:t>
            </a: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Application: From Letters to Words</a:t>
            </a:r>
          </a:p>
        </p:txBody>
      </p:sp>
      <p:sp>
        <p:nvSpPr>
          <p:cNvPr id="54" name="Shape 50"/>
          <p:cNvSpPr/>
          <p:nvPr/>
        </p:nvSpPr>
        <p:spPr>
          <a:xfrm>
            <a:off x="6355080" y="56418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55" name="Text 51"/>
          <p:cNvSpPr/>
          <p:nvPr/>
        </p:nvSpPr>
        <p:spPr>
          <a:xfrm>
            <a:off x="6355080" y="56418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50" dirty="0"/>
          </a:p>
        </p:txBody>
      </p:sp>
      <p:sp>
        <p:nvSpPr>
          <p:cNvPr id="56" name="Text 52"/>
          <p:cNvSpPr/>
          <p:nvPr/>
        </p:nvSpPr>
        <p:spPr>
          <a:xfrm>
            <a:off x="6903719" y="623620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</a:t>
            </a:r>
            <a:r>
              <a:rPr lang="en-US" sz="1250" b="1" dirty="0" smtClean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</a:t>
            </a:r>
            <a:endParaRPr lang="en-US" sz="1250" dirty="0"/>
          </a:p>
        </p:txBody>
      </p:sp>
      <p:sp>
        <p:nvSpPr>
          <p:cNvPr id="57" name="Shape 28"/>
          <p:cNvSpPr/>
          <p:nvPr/>
        </p:nvSpPr>
        <p:spPr>
          <a:xfrm>
            <a:off x="6537960" y="6007608"/>
            <a:ext cx="0" cy="438912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</p:sp>
      <p:sp>
        <p:nvSpPr>
          <p:cNvPr id="58" name="Shape 50"/>
          <p:cNvSpPr/>
          <p:nvPr/>
        </p:nvSpPr>
        <p:spPr>
          <a:xfrm>
            <a:off x="6355080" y="62636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59" name="Text 51"/>
          <p:cNvSpPr/>
          <p:nvPr/>
        </p:nvSpPr>
        <p:spPr>
          <a:xfrm>
            <a:off x="6355080" y="62636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50" dirty="0"/>
          </a:p>
        </p:txBody>
      </p:sp>
      <p:sp>
        <p:nvSpPr>
          <p:cNvPr id="3" name="Rectangle 2"/>
          <p:cNvSpPr/>
          <p:nvPr/>
        </p:nvSpPr>
        <p:spPr>
          <a:xfrm>
            <a:off x="6976872" y="5682381"/>
            <a:ext cx="1936684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&amp; Future Work</a:t>
            </a:r>
          </a:p>
        </p:txBody>
      </p:sp>
    </p:spTree>
    <p:extLst>
      <p:ext uri="{BB962C8B-B14F-4D97-AF65-F5344CB8AC3E}">
        <p14:creationId xmlns:p14="http://schemas.microsoft.com/office/powerpoint/2010/main" val="41799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world_map_recolor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6583680" cy="3705288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42950" y="246888"/>
            <a:ext cx="27513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pic>
        <p:nvPicPr>
          <p:cNvPr id="5" name="Image 0" descr="/mnt/data/thesis_media/word/media/imag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455" y="1302020"/>
            <a:ext cx="5327545" cy="3040027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989320" y="914400"/>
            <a:ext cx="5120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Why this matters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5989320" y="150876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099048" y="16733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D5D9B"/>
                </a:solidFill>
              </a:rPr>
              <a:t>1.5B+</a:t>
            </a:r>
            <a:endParaRPr lang="en-US" sz="2800" dirty="0"/>
          </a:p>
        </p:txBody>
      </p:sp>
      <p:sp>
        <p:nvSpPr>
          <p:cNvPr id="9" name="Text 6"/>
          <p:cNvSpPr/>
          <p:nvPr/>
        </p:nvSpPr>
        <p:spPr>
          <a:xfrm>
            <a:off x="6117336" y="222199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B3A4A"/>
                </a:solidFill>
              </a:rPr>
              <a:t>people worldwide live with some degree of hearing loss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8549640" y="150876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659368" y="16733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7A7E8"/>
                </a:solidFill>
              </a:rPr>
              <a:t>430M</a:t>
            </a:r>
            <a:endParaRPr lang="en-US" sz="2800" dirty="0"/>
          </a:p>
        </p:txBody>
      </p:sp>
      <p:sp>
        <p:nvSpPr>
          <p:cNvPr id="12" name="Text 9"/>
          <p:cNvSpPr/>
          <p:nvPr/>
        </p:nvSpPr>
        <p:spPr>
          <a:xfrm>
            <a:off x="8677656" y="222199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B3A4A"/>
                </a:solidFill>
              </a:rPr>
              <a:t>people require intervention for disabling hearing loss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5989320" y="297180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099048" y="313639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B642"/>
                </a:solidFill>
              </a:rPr>
              <a:t>2050</a:t>
            </a:r>
            <a:endParaRPr lang="en-US" sz="2800" dirty="0"/>
          </a:p>
        </p:txBody>
      </p:sp>
      <p:sp>
        <p:nvSpPr>
          <p:cNvPr id="15" name="Text 12"/>
          <p:cNvSpPr/>
          <p:nvPr/>
        </p:nvSpPr>
        <p:spPr>
          <a:xfrm>
            <a:off x="6117336" y="368503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B3A4A"/>
                </a:solidFill>
              </a:rPr>
              <a:t>projected to reach nearly 2.5B people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8549640" y="297180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659368" y="313639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3BB273"/>
                </a:solidFill>
              </a:rPr>
              <a:t>ASL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8677656" y="368503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2B3A4A"/>
                </a:solidFill>
              </a:rPr>
              <a:t>fingerspelling is a key building block of communication</a:t>
            </a:r>
            <a:endParaRPr lang="en-US" sz="1400" dirty="0"/>
          </a:p>
        </p:txBody>
      </p:sp>
      <p:sp>
        <p:nvSpPr>
          <p:cNvPr id="27" name="Rounded Rectangle 26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7378" y="86716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065" y="4894008"/>
            <a:ext cx="11198966" cy="1616520"/>
          </a:xfrm>
          <a:prstGeom prst="rect">
            <a:avLst/>
          </a:prstGeom>
        </p:spPr>
      </p:pic>
      <p:pic>
        <p:nvPicPr>
          <p:cNvPr id="28" name="Image 1" descr="images/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5882" y="299827"/>
            <a:ext cx="1205773" cy="56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59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613952" y="132588"/>
            <a:ext cx="4554041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>
              <a:buNone/>
            </a:pPr>
            <a:r>
              <a:rPr lang="en-US" sz="28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</a:t>
            </a:r>
            <a:endParaRPr lang="en-US" sz="2800" b="1" kern="0" spc="150" dirty="0">
              <a:solidFill>
                <a:srgbClr val="0B3C5D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502921" y="1012698"/>
            <a:ext cx="11064240" cy="960120"/>
          </a:xfrm>
          <a:prstGeom prst="roundRect">
            <a:avLst>
              <a:gd name="adj" fmla="val 8571"/>
            </a:avLst>
          </a:prstGeom>
          <a:solidFill>
            <a:srgbClr val="F3F6F8"/>
          </a:solidFill>
          <a:ln/>
        </p:spPr>
      </p:sp>
      <p:sp>
        <p:nvSpPr>
          <p:cNvPr id="5" name="Shape 3"/>
          <p:cNvSpPr/>
          <p:nvPr/>
        </p:nvSpPr>
        <p:spPr>
          <a:xfrm>
            <a:off x="777241" y="1172718"/>
            <a:ext cx="640080" cy="640080"/>
          </a:xfrm>
          <a:prstGeom prst="ellipse">
            <a:avLst/>
          </a:prstGeom>
          <a:solidFill>
            <a:srgbClr val="002060"/>
          </a:solidFill>
          <a:ln/>
        </p:spPr>
      </p:sp>
      <p:pic>
        <p:nvPicPr>
          <p:cNvPr id="6" name="Image 0" descr="images/icons/problem_ear_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545" y="1319022"/>
            <a:ext cx="347472" cy="34747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91641" y="1140714"/>
            <a:ext cx="9692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 Gap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1691641" y="1506474"/>
            <a:ext cx="9692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Deaf and hard-of-hearing community relies on ASL, but most hearing people cannot understand it — creating barriers in daily life, education, and healthcare.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502921" y="2109978"/>
            <a:ext cx="11064240" cy="960120"/>
          </a:xfrm>
          <a:prstGeom prst="roundRect">
            <a:avLst>
              <a:gd name="adj" fmla="val 8571"/>
            </a:avLst>
          </a:prstGeom>
          <a:solidFill>
            <a:srgbClr val="F3F6F8"/>
          </a:solidFill>
          <a:ln/>
        </p:spPr>
      </p:sp>
      <p:sp>
        <p:nvSpPr>
          <p:cNvPr id="10" name="Shape 7"/>
          <p:cNvSpPr/>
          <p:nvPr/>
        </p:nvSpPr>
        <p:spPr>
          <a:xfrm>
            <a:off x="777241" y="2269998"/>
            <a:ext cx="640080" cy="640080"/>
          </a:xfrm>
          <a:prstGeom prst="ellipse">
            <a:avLst/>
          </a:prstGeom>
          <a:solidFill>
            <a:srgbClr val="002060"/>
          </a:solidFill>
          <a:ln/>
        </p:spPr>
      </p:sp>
      <p:pic>
        <p:nvPicPr>
          <p:cNvPr id="11" name="Image 1" descr="images/icons/problem_users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45" y="2416302"/>
            <a:ext cx="347472" cy="34747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691641" y="2237994"/>
            <a:ext cx="9692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Reliance on Human Interpreters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1691641" y="2603754"/>
            <a:ext cx="9692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interpretation requires a human interpreter to be available, which is often costly and does not scale to every situation.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502921" y="3207258"/>
            <a:ext cx="11064240" cy="960120"/>
          </a:xfrm>
          <a:prstGeom prst="roundRect">
            <a:avLst>
              <a:gd name="adj" fmla="val 8571"/>
            </a:avLst>
          </a:prstGeom>
          <a:solidFill>
            <a:srgbClr val="F3F6F8"/>
          </a:solidFill>
          <a:ln/>
        </p:spPr>
      </p:sp>
      <p:sp>
        <p:nvSpPr>
          <p:cNvPr id="15" name="Shape 11"/>
          <p:cNvSpPr/>
          <p:nvPr/>
        </p:nvSpPr>
        <p:spPr>
          <a:xfrm>
            <a:off x="777241" y="3367278"/>
            <a:ext cx="640080" cy="640080"/>
          </a:xfrm>
          <a:prstGeom prst="ellipse">
            <a:avLst/>
          </a:prstGeom>
          <a:solidFill>
            <a:srgbClr val="002060"/>
          </a:solidFill>
          <a:ln/>
        </p:spPr>
      </p:sp>
      <p:pic>
        <p:nvPicPr>
          <p:cNvPr id="16" name="Image 2" descr="images/icons/problem_scan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545" y="3513582"/>
            <a:ext cx="347472" cy="34747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691641" y="3335274"/>
            <a:ext cx="9692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 of Current Automated Systems</a:t>
            </a:r>
            <a:endParaRPr lang="en-US" sz="1500" dirty="0"/>
          </a:p>
        </p:txBody>
      </p:sp>
      <p:sp>
        <p:nvSpPr>
          <p:cNvPr id="18" name="Text 13"/>
          <p:cNvSpPr/>
          <p:nvPr/>
        </p:nvSpPr>
        <p:spPr>
          <a:xfrm>
            <a:off x="1691641" y="3701034"/>
            <a:ext cx="9692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prior work compares CNNs only, struggles with visually similar signs (e.g., '0' vs 'O'), and lacks a unified cross-model benchmark.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02921" y="4304538"/>
            <a:ext cx="11064240" cy="960120"/>
          </a:xfrm>
          <a:prstGeom prst="roundRect">
            <a:avLst>
              <a:gd name="adj" fmla="val 8571"/>
            </a:avLst>
          </a:prstGeom>
          <a:solidFill>
            <a:srgbClr val="F3F6F8"/>
          </a:solidFill>
          <a:ln/>
        </p:spPr>
      </p:sp>
      <p:sp>
        <p:nvSpPr>
          <p:cNvPr id="20" name="Shape 15"/>
          <p:cNvSpPr/>
          <p:nvPr/>
        </p:nvSpPr>
        <p:spPr>
          <a:xfrm>
            <a:off x="777241" y="4464558"/>
            <a:ext cx="640080" cy="640080"/>
          </a:xfrm>
          <a:prstGeom prst="ellipse">
            <a:avLst/>
          </a:prstGeom>
          <a:solidFill>
            <a:srgbClr val="002060"/>
          </a:solidFill>
          <a:ln/>
        </p:spPr>
      </p:sp>
      <p:pic>
        <p:nvPicPr>
          <p:cNvPr id="21" name="Image 3" descr="images/icons/problem_zap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545" y="4610862"/>
            <a:ext cx="347472" cy="34747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691641" y="4432554"/>
            <a:ext cx="9692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 for a Real-Time, Practical Solution</a:t>
            </a:r>
            <a:endParaRPr lang="en-US" sz="1500" dirty="0"/>
          </a:p>
        </p:txBody>
      </p:sp>
      <p:sp>
        <p:nvSpPr>
          <p:cNvPr id="23" name="Text 17"/>
          <p:cNvSpPr/>
          <p:nvPr/>
        </p:nvSpPr>
        <p:spPr>
          <a:xfrm>
            <a:off x="1691641" y="4798314"/>
            <a:ext cx="9692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accurate, robust, efficient system is needed — one that goes beyond single-letter classification into real, usable communication.</a:t>
            </a:r>
            <a:endParaRPr lang="en-US" sz="1150" dirty="0"/>
          </a:p>
        </p:txBody>
      </p:sp>
      <p:sp>
        <p:nvSpPr>
          <p:cNvPr id="27" name="Text 20"/>
          <p:cNvSpPr/>
          <p:nvPr/>
        </p:nvSpPr>
        <p:spPr>
          <a:xfrm>
            <a:off x="0" y="0"/>
            <a:ext cx="5120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dirty="0"/>
          </a:p>
        </p:txBody>
      </p:sp>
      <p:pic>
        <p:nvPicPr>
          <p:cNvPr id="30" name="Image 1" descr="images/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5882" y="299827"/>
            <a:ext cx="1205773" cy="568853"/>
          </a:xfrm>
          <a:prstGeom prst="rect">
            <a:avLst/>
          </a:prstGeom>
        </p:spPr>
      </p:pic>
      <p:sp>
        <p:nvSpPr>
          <p:cNvPr id="32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34" name="Rounded Rectangle 33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94673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53212" y="178309"/>
            <a:ext cx="99212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800" b="1" kern="0" spc="150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548640" y="1120465"/>
            <a:ext cx="4507992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Improvement</a:t>
            </a:r>
            <a:endParaRPr lang="en-US" sz="1250" dirty="0"/>
          </a:p>
        </p:txBody>
      </p:sp>
      <p:sp>
        <p:nvSpPr>
          <p:cNvPr id="6" name="Text 3"/>
          <p:cNvSpPr/>
          <p:nvPr/>
        </p:nvSpPr>
        <p:spPr>
          <a:xfrm>
            <a:off x="5056632" y="1120465"/>
            <a:ext cx="42519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Previous Studies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9308592" y="1120465"/>
            <a:ext cx="23317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Approach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48640" y="1486225"/>
            <a:ext cx="11091672" cy="0"/>
          </a:xfrm>
          <a:prstGeom prst="line">
            <a:avLst/>
          </a:prstGeom>
          <a:noFill/>
          <a:ln w="15875">
            <a:solidFill>
              <a:srgbClr val="E3E6E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308592" y="155937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CNN-Based Approaches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5166360" y="155937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Achieved good accuracy using transfer learning but mainly captured local features and often evaluated individual CNN models.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594360" y="155937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Compared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CNN models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under the same experimental settings and benchmarked them against Transformer and Hybrid models.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548640" y="2313757"/>
            <a:ext cx="11091672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308592" y="231375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Transformer (ViT)</a:t>
            </a:r>
            <a:endParaRPr lang="en-US" sz="1200" dirty="0"/>
          </a:p>
        </p:txBody>
      </p:sp>
      <p:sp>
        <p:nvSpPr>
          <p:cNvPr id="14" name="Text 11"/>
          <p:cNvSpPr/>
          <p:nvPr/>
        </p:nvSpPr>
        <p:spPr>
          <a:xfrm>
            <a:off x="5166360" y="231375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Improved global feature representation but was usually evaluated independently.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594360" y="231375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Included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in a unified comparison with CNN, Swin, and Hybrid architectures.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548640" y="3068137"/>
            <a:ext cx="11091672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308592" y="306813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 Transformer</a:t>
            </a:r>
            <a:endParaRPr lang="en-US" sz="1200" dirty="0"/>
          </a:p>
        </p:txBody>
      </p:sp>
      <p:sp>
        <p:nvSpPr>
          <p:cNvPr id="18" name="Text 15"/>
          <p:cNvSpPr/>
          <p:nvPr/>
        </p:nvSpPr>
        <p:spPr>
          <a:xfrm>
            <a:off x="5166360" y="306813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Demonstrated strong recognition performance through hierarchical attention.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594360" y="306813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Evaluated Swin using the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dataset, data split, GPU, and evaluation metrics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as all other models for a fair comparison.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548640" y="3822517"/>
            <a:ext cx="11091672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9308592" y="382251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Approaches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5166360" y="382251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Combined CNN and Transformer features but were rarely evaluated alongside multiple architectures under identical conditions.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594360" y="382251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a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MobileNetV2–Swin Transformer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model and compared it fairly with five other deep learning models.</a:t>
            </a:r>
            <a:endParaRPr lang="en-US" sz="1100" dirty="0"/>
          </a:p>
        </p:txBody>
      </p:sp>
      <p:sp>
        <p:nvSpPr>
          <p:cNvPr id="24" name="Shape 21"/>
          <p:cNvSpPr/>
          <p:nvPr/>
        </p:nvSpPr>
        <p:spPr>
          <a:xfrm>
            <a:off x="548640" y="4576897"/>
            <a:ext cx="11091672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308592" y="457689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Formation &amp;</a:t>
            </a:r>
            <a:endParaRPr lang="en-US" sz="12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Spelling Correction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5166360" y="457689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studies focused only on letter recognition.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594360" y="457689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a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formation module with automatic spelling correction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to improve usability.</a:t>
            </a:r>
            <a:endParaRPr lang="en-US" sz="1100" dirty="0"/>
          </a:p>
        </p:txBody>
      </p:sp>
      <p:sp>
        <p:nvSpPr>
          <p:cNvPr id="28" name="Shape 25"/>
          <p:cNvSpPr/>
          <p:nvPr/>
        </p:nvSpPr>
        <p:spPr>
          <a:xfrm>
            <a:off x="548640" y="5331277"/>
            <a:ext cx="11091672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9308592" y="5331277"/>
            <a:ext cx="23317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Application</a:t>
            </a:r>
            <a:endParaRPr lang="en-US" sz="1200" dirty="0"/>
          </a:p>
        </p:txBody>
      </p:sp>
      <p:sp>
        <p:nvSpPr>
          <p:cNvPr id="30" name="Text 27"/>
          <p:cNvSpPr/>
          <p:nvPr/>
        </p:nvSpPr>
        <p:spPr>
          <a:xfrm>
            <a:off x="5166360" y="5331277"/>
            <a:ext cx="4032504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studies reported experimental results without a deployable system.</a:t>
            </a:r>
            <a:endParaRPr lang="en-US" sz="1100" dirty="0"/>
          </a:p>
        </p:txBody>
      </p:sp>
      <p:sp>
        <p:nvSpPr>
          <p:cNvPr id="31" name="Text 28"/>
          <p:cNvSpPr/>
          <p:nvPr/>
        </p:nvSpPr>
        <p:spPr>
          <a:xfrm>
            <a:off x="594360" y="5331277"/>
            <a:ext cx="4370832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a </a:t>
            </a:r>
            <a:r>
              <a:rPr lang="en-US" sz="1100" b="1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web-based application</a:t>
            </a: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real-time ASL fingerspelling recognition and model comparison.</a:t>
            </a:r>
            <a:endParaRPr lang="en-US" sz="1100" dirty="0"/>
          </a:p>
        </p:txBody>
      </p:sp>
      <p:sp>
        <p:nvSpPr>
          <p:cNvPr id="32" name="Shape 29"/>
          <p:cNvSpPr/>
          <p:nvPr/>
        </p:nvSpPr>
        <p:spPr>
          <a:xfrm>
            <a:off x="5056632" y="1120465"/>
            <a:ext cx="0" cy="4965192"/>
          </a:xfrm>
          <a:prstGeom prst="line">
            <a:avLst/>
          </a:prstGeom>
          <a:noFill/>
          <a:ln w="12700">
            <a:solidFill>
              <a:srgbClr val="F2F3F6"/>
            </a:solidFill>
            <a:prstDash val="solid"/>
          </a:ln>
        </p:spPr>
      </p:sp>
      <p:sp>
        <p:nvSpPr>
          <p:cNvPr id="33" name="Shape 30"/>
          <p:cNvSpPr/>
          <p:nvPr/>
        </p:nvSpPr>
        <p:spPr>
          <a:xfrm>
            <a:off x="9308592" y="1120465"/>
            <a:ext cx="0" cy="4965192"/>
          </a:xfrm>
          <a:prstGeom prst="line">
            <a:avLst/>
          </a:prstGeom>
          <a:noFill/>
          <a:ln w="12700">
            <a:solidFill>
              <a:srgbClr val="F2F3F6"/>
            </a:solidFill>
            <a:prstDash val="solid"/>
          </a:ln>
        </p:spPr>
      </p:sp>
      <p:sp>
        <p:nvSpPr>
          <p:cNvPr id="35" name="Shape 31"/>
          <p:cNvSpPr/>
          <p:nvPr/>
        </p:nvSpPr>
        <p:spPr>
          <a:xfrm>
            <a:off x="0" y="0"/>
            <a:ext cx="512064" cy="457200"/>
          </a:xfrm>
          <a:prstGeom prst="roundRect">
            <a:avLst>
              <a:gd name="adj" fmla="val 10000"/>
            </a:avLst>
          </a:prstGeom>
          <a:solidFill>
            <a:srgbClr val="0B3C5D"/>
          </a:solidFill>
          <a:ln/>
        </p:spPr>
      </p:sp>
      <p:sp>
        <p:nvSpPr>
          <p:cNvPr id="37" name="Text 33"/>
          <p:cNvSpPr/>
          <p:nvPr/>
        </p:nvSpPr>
        <p:spPr>
          <a:xfrm>
            <a:off x="0" y="0"/>
            <a:ext cx="5120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dirty="0"/>
          </a:p>
        </p:txBody>
      </p:sp>
      <p:sp>
        <p:nvSpPr>
          <p:cNvPr id="38" name="Text 34"/>
          <p:cNvSpPr/>
          <p:nvPr/>
        </p:nvSpPr>
        <p:spPr>
          <a:xfrm>
            <a:off x="457200" y="6473952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900" dirty="0"/>
          </a:p>
        </p:txBody>
      </p:sp>
      <p:pic>
        <p:nvPicPr>
          <p:cNvPr id="40" name="Image 1" descr="images/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5882" y="299827"/>
            <a:ext cx="1205773" cy="56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21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213428"/>
            <a:ext cx="99212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800" b="1" kern="0" spc="150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054945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i="1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Drawing directly from the comparison on the previous slide, four gaps stand out across prior ASL fingerspelling recognition studies: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1603585"/>
            <a:ext cx="5440680" cy="2084832"/>
          </a:xfrm>
          <a:prstGeom prst="roundRect">
            <a:avLst>
              <a:gd name="adj" fmla="val 3947"/>
            </a:avLst>
          </a:prstGeom>
          <a:solidFill>
            <a:srgbClr val="F3F6F8"/>
          </a:solidFill>
          <a:ln w="12700">
            <a:solidFill>
              <a:srgbClr val="F3C6C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822960" y="1877905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E4392F"/>
            </a:solidFill>
            <a:prstDash val="solid"/>
          </a:ln>
        </p:spPr>
      </p:sp>
      <p:pic>
        <p:nvPicPr>
          <p:cNvPr id="7" name="Image 0" descr="images/icons/gap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688" y="1987633"/>
            <a:ext cx="283464" cy="28346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508760" y="1859617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5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Limited Cross-Architecture Comparison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822960" y="2609425"/>
            <a:ext cx="4892040" cy="8503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CNNs, ViT, Swin, and Hybrid models are typically evaluated in isolation — rarely benchmarked together under one unified, fair protocol (same dataset, split, GPU, and metrics).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6208776" y="1603585"/>
            <a:ext cx="5440680" cy="2084832"/>
          </a:xfrm>
          <a:prstGeom prst="roundRect">
            <a:avLst>
              <a:gd name="adj" fmla="val 3947"/>
            </a:avLst>
          </a:prstGeom>
          <a:solidFill>
            <a:srgbClr val="F3F6F8"/>
          </a:solidFill>
          <a:ln w="12700">
            <a:solidFill>
              <a:srgbClr val="F3C6C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6483096" y="1877905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E4392F"/>
            </a:solidFill>
            <a:prstDash val="solid"/>
          </a:ln>
        </p:spPr>
      </p:sp>
      <p:pic>
        <p:nvPicPr>
          <p:cNvPr id="12" name="Image 1" descr="images/icons/gap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824" y="1987633"/>
            <a:ext cx="283464" cy="28346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168896" y="1859617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5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Underexplored Hybrid Architectures</a:t>
            </a:r>
            <a:endParaRPr lang="en-US" sz="1450" dirty="0"/>
          </a:p>
        </p:txBody>
      </p:sp>
      <p:sp>
        <p:nvSpPr>
          <p:cNvPr id="14" name="Text 10"/>
          <p:cNvSpPr/>
          <p:nvPr/>
        </p:nvSpPr>
        <p:spPr>
          <a:xfrm>
            <a:off x="6483096" y="2609425"/>
            <a:ext cx="4892040" cy="8503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CNN–Transformer approaches combine local and global features but are rarely evaluated fairly alongside multiple standalone architectures under identical conditions.</a:t>
            </a:r>
            <a:endParaRPr lang="en-US" sz="1200" dirty="0"/>
          </a:p>
        </p:txBody>
      </p:sp>
      <p:sp>
        <p:nvSpPr>
          <p:cNvPr id="15" name="Shape 11"/>
          <p:cNvSpPr/>
          <p:nvPr/>
        </p:nvSpPr>
        <p:spPr>
          <a:xfrm>
            <a:off x="548640" y="3907873"/>
            <a:ext cx="5440680" cy="2084832"/>
          </a:xfrm>
          <a:prstGeom prst="roundRect">
            <a:avLst>
              <a:gd name="adj" fmla="val 3947"/>
            </a:avLst>
          </a:prstGeom>
          <a:solidFill>
            <a:srgbClr val="F3F6F8"/>
          </a:solidFill>
          <a:ln w="12700">
            <a:solidFill>
              <a:srgbClr val="F3C6C0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822960" y="4182193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E4392F"/>
            </a:solidFill>
            <a:prstDash val="solid"/>
          </a:ln>
        </p:spPr>
      </p:sp>
      <p:pic>
        <p:nvPicPr>
          <p:cNvPr id="17" name="Image 2" descr="images/icons/gap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688" y="4291921"/>
            <a:ext cx="283464" cy="283464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508760" y="4163905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5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Letter-Only Recognition</a:t>
            </a:r>
            <a:endParaRPr lang="en-US" sz="1450" dirty="0"/>
          </a:p>
        </p:txBody>
      </p:sp>
      <p:sp>
        <p:nvSpPr>
          <p:cNvPr id="19" name="Text 14"/>
          <p:cNvSpPr/>
          <p:nvPr/>
        </p:nvSpPr>
        <p:spPr>
          <a:xfrm>
            <a:off x="822960" y="4913713"/>
            <a:ext cx="4892040" cy="8503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systems stop at single-letter classification, with no word-formation stage or automatic spelling correction to make the output directly usable.</a:t>
            </a:r>
            <a:endParaRPr lang="en-US" sz="1200" dirty="0"/>
          </a:p>
        </p:txBody>
      </p:sp>
      <p:sp>
        <p:nvSpPr>
          <p:cNvPr id="20" name="Shape 15"/>
          <p:cNvSpPr/>
          <p:nvPr/>
        </p:nvSpPr>
        <p:spPr>
          <a:xfrm>
            <a:off x="6208776" y="3907873"/>
            <a:ext cx="5440680" cy="2084832"/>
          </a:xfrm>
          <a:prstGeom prst="roundRect">
            <a:avLst>
              <a:gd name="adj" fmla="val 3947"/>
            </a:avLst>
          </a:prstGeom>
          <a:solidFill>
            <a:srgbClr val="F3F6F8"/>
          </a:solidFill>
          <a:ln w="12700">
            <a:solidFill>
              <a:srgbClr val="F3C6C0"/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6483096" y="4182193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E4392F"/>
            </a:solidFill>
            <a:prstDash val="solid"/>
          </a:ln>
        </p:spPr>
      </p:sp>
      <p:pic>
        <p:nvPicPr>
          <p:cNvPr id="22" name="Image 3" descr="images/icons/gap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824" y="4291921"/>
            <a:ext cx="283464" cy="283464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7168896" y="4163905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5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 Deployable, Practical System</a:t>
            </a:r>
            <a:endParaRPr lang="en-US" sz="1450" dirty="0"/>
          </a:p>
        </p:txBody>
      </p:sp>
      <p:sp>
        <p:nvSpPr>
          <p:cNvPr id="24" name="Text 18"/>
          <p:cNvSpPr/>
          <p:nvPr/>
        </p:nvSpPr>
        <p:spPr>
          <a:xfrm>
            <a:off x="6483096" y="4913713"/>
            <a:ext cx="4892040" cy="8503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studies report experimental results only, without a working, real-time deployable application that demonstrates real-world value.</a:t>
            </a:r>
            <a:endParaRPr lang="en-US" sz="1200" dirty="0"/>
          </a:p>
        </p:txBody>
      </p:sp>
      <p:pic>
        <p:nvPicPr>
          <p:cNvPr id="25" name="Image 4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0" y="0"/>
            <a:ext cx="512064" cy="457200"/>
          </a:xfrm>
          <a:prstGeom prst="roundRect">
            <a:avLst>
              <a:gd name="adj" fmla="val 10000"/>
            </a:avLst>
          </a:prstGeom>
          <a:solidFill>
            <a:srgbClr val="0B3C5D"/>
          </a:solidFill>
          <a:ln/>
        </p:spPr>
      </p:sp>
      <p:sp>
        <p:nvSpPr>
          <p:cNvPr id="28" name="Text 21"/>
          <p:cNvSpPr/>
          <p:nvPr/>
        </p:nvSpPr>
        <p:spPr>
          <a:xfrm>
            <a:off x="0" y="0"/>
            <a:ext cx="5120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dirty="0"/>
          </a:p>
        </p:txBody>
      </p:sp>
      <p:sp>
        <p:nvSpPr>
          <p:cNvPr id="29" name="Text 22"/>
          <p:cNvSpPr/>
          <p:nvPr/>
        </p:nvSpPr>
        <p:spPr>
          <a:xfrm>
            <a:off x="457200" y="6473952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25674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5668" y="254402"/>
            <a:ext cx="8686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kern="0" spc="150" dirty="0" smtClean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 &amp; CONTRIBUTIONS</a:t>
            </a:r>
            <a:endParaRPr lang="en-US" sz="2800" b="1" kern="0" spc="150" dirty="0">
              <a:solidFill>
                <a:srgbClr val="0B3C5D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pic>
        <p:nvPicPr>
          <p:cNvPr id="4" name="Image 0" descr="images/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02920" y="867050"/>
            <a:ext cx="5440680" cy="502920"/>
          </a:xfrm>
          <a:prstGeom prst="roundRect">
            <a:avLst>
              <a:gd name="adj" fmla="val 10909"/>
            </a:avLst>
          </a:prstGeom>
          <a:solidFill>
            <a:srgbClr val="0B3C5D"/>
          </a:solidFill>
          <a:ln/>
        </p:spPr>
      </p:sp>
      <p:sp>
        <p:nvSpPr>
          <p:cNvPr id="6" name="Shape 3"/>
          <p:cNvSpPr/>
          <p:nvPr/>
        </p:nvSpPr>
        <p:spPr>
          <a:xfrm>
            <a:off x="502920" y="1118510"/>
            <a:ext cx="5440680" cy="251460"/>
          </a:xfrm>
          <a:prstGeom prst="rect">
            <a:avLst/>
          </a:prstGeom>
          <a:solidFill>
            <a:srgbClr val="0B3C5D"/>
          </a:solidFill>
          <a:ln/>
        </p:spPr>
      </p:sp>
      <p:sp>
        <p:nvSpPr>
          <p:cNvPr id="7" name="Text 4"/>
          <p:cNvSpPr/>
          <p:nvPr/>
        </p:nvSpPr>
        <p:spPr>
          <a:xfrm>
            <a:off x="1325880" y="834719"/>
            <a:ext cx="4617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kern="0" spc="12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640080" y="789326"/>
            <a:ext cx="658368" cy="658368"/>
          </a:xfrm>
          <a:prstGeom prst="ellipse">
            <a:avLst/>
          </a:prstGeom>
          <a:solidFill>
            <a:srgbClr val="0B3C5D"/>
          </a:solidFill>
          <a:ln w="31750">
            <a:solidFill>
              <a:srgbClr val="FFFFFF"/>
            </a:solidFill>
            <a:prstDash val="solid"/>
          </a:ln>
        </p:spPr>
      </p:sp>
      <p:pic>
        <p:nvPicPr>
          <p:cNvPr id="9" name="Image 1" descr="images/icons/goal_target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" y="944774"/>
            <a:ext cx="347472" cy="347472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02920" y="1196234"/>
            <a:ext cx="5440680" cy="4425696"/>
          </a:xfrm>
          <a:prstGeom prst="roundRect">
            <a:avLst>
              <a:gd name="adj" fmla="val 1240"/>
            </a:avLst>
          </a:prstGeom>
          <a:ln w="15875">
            <a:solidFill>
              <a:srgbClr val="0B3C5D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777240" y="1458798"/>
            <a:ext cx="48920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 Objective</a:t>
            </a:r>
            <a:endParaRPr lang="en-US" sz="1350" dirty="0"/>
          </a:p>
        </p:txBody>
      </p:sp>
      <p:sp>
        <p:nvSpPr>
          <p:cNvPr id="12" name="Shape 8"/>
          <p:cNvSpPr/>
          <p:nvPr/>
        </p:nvSpPr>
        <p:spPr>
          <a:xfrm>
            <a:off x="777240" y="1723644"/>
            <a:ext cx="4892040" cy="816758"/>
          </a:xfrm>
          <a:prstGeom prst="roundRect">
            <a:avLst>
              <a:gd name="adj" fmla="val 6316"/>
            </a:avLst>
          </a:prstGeom>
          <a:solidFill>
            <a:srgbClr val="E9F0F7"/>
          </a:solidFill>
          <a:ln/>
        </p:spPr>
      </p:sp>
      <p:pic>
        <p:nvPicPr>
          <p:cNvPr id="13" name="Image 2" descr="images/icons/goal_targ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2" y="1923182"/>
            <a:ext cx="365760" cy="36576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417320" y="1726586"/>
            <a:ext cx="420624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Hybrid MobileNetV2–Swin Transformer Model to Enhance American Sign Language (ASL) Fingerspelling Recognition.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777240" y="2686706"/>
            <a:ext cx="4892040" cy="0"/>
          </a:xfrm>
          <a:prstGeom prst="line">
            <a:avLst/>
          </a:prstGeom>
          <a:noFill/>
          <a:ln w="12700">
            <a:solidFill>
              <a:srgbClr val="D5DCE4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777240" y="2814722"/>
            <a:ext cx="489204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Specific Objectives</a:t>
            </a:r>
            <a:endParaRPr lang="en-US" sz="1350" dirty="0"/>
          </a:p>
        </p:txBody>
      </p:sp>
      <p:sp>
        <p:nvSpPr>
          <p:cNvPr id="17" name="Shape 12"/>
          <p:cNvSpPr/>
          <p:nvPr/>
        </p:nvSpPr>
        <p:spPr>
          <a:xfrm>
            <a:off x="777240" y="3143906"/>
            <a:ext cx="347472" cy="347472"/>
          </a:xfrm>
          <a:prstGeom prst="ellipse">
            <a:avLst/>
          </a:prstGeom>
          <a:solidFill>
            <a:srgbClr val="0B3C5D"/>
          </a:solidFill>
          <a:ln/>
        </p:spPr>
      </p:sp>
      <p:sp>
        <p:nvSpPr>
          <p:cNvPr id="18" name="Text 13"/>
          <p:cNvSpPr/>
          <p:nvPr/>
        </p:nvSpPr>
        <p:spPr>
          <a:xfrm>
            <a:off x="777240" y="314390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50" dirty="0"/>
          </a:p>
        </p:txBody>
      </p:sp>
      <p:sp>
        <p:nvSpPr>
          <p:cNvPr id="19" name="Text 14"/>
          <p:cNvSpPr/>
          <p:nvPr/>
        </p:nvSpPr>
        <p:spPr>
          <a:xfrm>
            <a:off x="1271016" y="3079898"/>
            <a:ext cx="4398264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the performance of six deep learning models for ASL fingerspelling recognition.</a:t>
            </a:r>
            <a:endParaRPr lang="en-US" sz="1080" dirty="0"/>
          </a:p>
        </p:txBody>
      </p:sp>
      <p:sp>
        <p:nvSpPr>
          <p:cNvPr id="20" name="Shape 15"/>
          <p:cNvSpPr/>
          <p:nvPr/>
        </p:nvSpPr>
        <p:spPr>
          <a:xfrm>
            <a:off x="777240" y="3706262"/>
            <a:ext cx="347472" cy="347472"/>
          </a:xfrm>
          <a:prstGeom prst="ellipse">
            <a:avLst/>
          </a:prstGeom>
          <a:solidFill>
            <a:srgbClr val="0B3C5D"/>
          </a:solidFill>
          <a:ln/>
        </p:spPr>
      </p:sp>
      <p:sp>
        <p:nvSpPr>
          <p:cNvPr id="21" name="Text 16"/>
          <p:cNvSpPr/>
          <p:nvPr/>
        </p:nvSpPr>
        <p:spPr>
          <a:xfrm>
            <a:off x="777240" y="3706262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1271016" y="3642254"/>
            <a:ext cx="4398264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Hybrid MobileNetV2–Swin Transformer architecture.</a:t>
            </a:r>
            <a:endParaRPr lang="en-US" sz="1080" dirty="0"/>
          </a:p>
        </p:txBody>
      </p:sp>
      <p:sp>
        <p:nvSpPr>
          <p:cNvPr id="23" name="Shape 18"/>
          <p:cNvSpPr/>
          <p:nvPr/>
        </p:nvSpPr>
        <p:spPr>
          <a:xfrm>
            <a:off x="777240" y="4268618"/>
            <a:ext cx="347472" cy="347472"/>
          </a:xfrm>
          <a:prstGeom prst="ellipse">
            <a:avLst/>
          </a:prstGeom>
          <a:solidFill>
            <a:srgbClr val="0B3C5D"/>
          </a:solidFill>
          <a:ln/>
        </p:spPr>
      </p:sp>
      <p:sp>
        <p:nvSpPr>
          <p:cNvPr id="24" name="Text 19"/>
          <p:cNvSpPr/>
          <p:nvPr/>
        </p:nvSpPr>
        <p:spPr>
          <a:xfrm>
            <a:off x="777240" y="426861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50" dirty="0"/>
          </a:p>
        </p:txBody>
      </p:sp>
      <p:sp>
        <p:nvSpPr>
          <p:cNvPr id="25" name="Text 20"/>
          <p:cNvSpPr/>
          <p:nvPr/>
        </p:nvSpPr>
        <p:spPr>
          <a:xfrm>
            <a:off x="1271016" y="4204610"/>
            <a:ext cx="4398264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the models using unified experimental settings and multiple performance metrics.</a:t>
            </a:r>
            <a:endParaRPr lang="en-US" sz="1080" dirty="0"/>
          </a:p>
        </p:txBody>
      </p:sp>
      <p:sp>
        <p:nvSpPr>
          <p:cNvPr id="26" name="Shape 21"/>
          <p:cNvSpPr/>
          <p:nvPr/>
        </p:nvSpPr>
        <p:spPr>
          <a:xfrm>
            <a:off x="777240" y="4830974"/>
            <a:ext cx="347472" cy="347472"/>
          </a:xfrm>
          <a:prstGeom prst="ellipse">
            <a:avLst/>
          </a:prstGeom>
          <a:solidFill>
            <a:srgbClr val="0B3C5D"/>
          </a:solidFill>
          <a:ln/>
        </p:spPr>
      </p:sp>
      <p:sp>
        <p:nvSpPr>
          <p:cNvPr id="27" name="Text 22"/>
          <p:cNvSpPr/>
          <p:nvPr/>
        </p:nvSpPr>
        <p:spPr>
          <a:xfrm>
            <a:off x="777240" y="4830974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50" dirty="0"/>
          </a:p>
        </p:txBody>
      </p:sp>
      <p:sp>
        <p:nvSpPr>
          <p:cNvPr id="28" name="Text 23"/>
          <p:cNvSpPr/>
          <p:nvPr/>
        </p:nvSpPr>
        <p:spPr>
          <a:xfrm>
            <a:off x="1271016" y="4766966"/>
            <a:ext cx="4398264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web-based ASL recognition application with automatic spelling correction.</a:t>
            </a:r>
            <a:endParaRPr lang="en-US" sz="1080" dirty="0"/>
          </a:p>
        </p:txBody>
      </p:sp>
      <p:sp>
        <p:nvSpPr>
          <p:cNvPr id="29" name="Shape 24"/>
          <p:cNvSpPr/>
          <p:nvPr/>
        </p:nvSpPr>
        <p:spPr>
          <a:xfrm>
            <a:off x="6263640" y="867050"/>
            <a:ext cx="5440680" cy="502920"/>
          </a:xfrm>
          <a:prstGeom prst="roundRect">
            <a:avLst>
              <a:gd name="adj" fmla="val 10909"/>
            </a:avLst>
          </a:prstGeom>
          <a:solidFill>
            <a:srgbClr val="0B3C5D"/>
          </a:solidFill>
          <a:ln/>
        </p:spPr>
      </p:sp>
      <p:sp>
        <p:nvSpPr>
          <p:cNvPr id="30" name="Shape 25"/>
          <p:cNvSpPr/>
          <p:nvPr/>
        </p:nvSpPr>
        <p:spPr>
          <a:xfrm>
            <a:off x="6263640" y="1118510"/>
            <a:ext cx="5440680" cy="251460"/>
          </a:xfrm>
          <a:prstGeom prst="rect">
            <a:avLst/>
          </a:prstGeom>
          <a:solidFill>
            <a:srgbClr val="0B3C5D"/>
          </a:solidFill>
          <a:ln/>
        </p:spPr>
      </p:sp>
      <p:sp>
        <p:nvSpPr>
          <p:cNvPr id="31" name="Text 26"/>
          <p:cNvSpPr/>
          <p:nvPr/>
        </p:nvSpPr>
        <p:spPr>
          <a:xfrm>
            <a:off x="7100316" y="867050"/>
            <a:ext cx="4617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kern="0" spc="12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CONTRIBUTIONS</a:t>
            </a:r>
            <a:endParaRPr lang="en-US" sz="1500" dirty="0"/>
          </a:p>
        </p:txBody>
      </p:sp>
      <p:sp>
        <p:nvSpPr>
          <p:cNvPr id="32" name="Shape 27"/>
          <p:cNvSpPr/>
          <p:nvPr/>
        </p:nvSpPr>
        <p:spPr>
          <a:xfrm>
            <a:off x="6400800" y="789326"/>
            <a:ext cx="658368" cy="658368"/>
          </a:xfrm>
          <a:prstGeom prst="ellipse">
            <a:avLst/>
          </a:prstGeom>
          <a:solidFill>
            <a:srgbClr val="0B3C5D"/>
          </a:solidFill>
          <a:ln w="31750">
            <a:solidFill>
              <a:srgbClr val="FFFFFF"/>
            </a:solidFill>
            <a:prstDash val="solid"/>
          </a:ln>
        </p:spPr>
      </p:sp>
      <p:pic>
        <p:nvPicPr>
          <p:cNvPr id="33" name="Image 3" descr="images/icons/trophy_icon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6248" y="944774"/>
            <a:ext cx="347472" cy="347472"/>
          </a:xfrm>
          <a:prstGeom prst="rect">
            <a:avLst/>
          </a:prstGeom>
        </p:spPr>
      </p:pic>
      <p:sp>
        <p:nvSpPr>
          <p:cNvPr id="34" name="Shape 28"/>
          <p:cNvSpPr/>
          <p:nvPr/>
        </p:nvSpPr>
        <p:spPr>
          <a:xfrm>
            <a:off x="6263640" y="1196234"/>
            <a:ext cx="5440680" cy="4425696"/>
          </a:xfrm>
          <a:prstGeom prst="roundRect">
            <a:avLst>
              <a:gd name="adj" fmla="val 1240"/>
            </a:avLst>
          </a:prstGeom>
          <a:ln w="15875">
            <a:solidFill>
              <a:srgbClr val="0B3C5D"/>
            </a:solidFill>
            <a:prstDash val="solid"/>
          </a:ln>
        </p:spPr>
      </p:sp>
      <p:sp>
        <p:nvSpPr>
          <p:cNvPr id="35" name="Shape 29"/>
          <p:cNvSpPr/>
          <p:nvPr/>
        </p:nvSpPr>
        <p:spPr>
          <a:xfrm>
            <a:off x="6488976" y="1647229"/>
            <a:ext cx="566928" cy="566928"/>
          </a:xfrm>
          <a:prstGeom prst="ellipse">
            <a:avLst/>
          </a:prstGeom>
          <a:solidFill>
            <a:srgbClr val="E9F0F7"/>
          </a:solidFill>
          <a:ln/>
        </p:spPr>
      </p:sp>
      <p:pic>
        <p:nvPicPr>
          <p:cNvPr id="36" name="Image 4" descr="images/icons/col4_brain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6992" y="1775245"/>
            <a:ext cx="310896" cy="310896"/>
          </a:xfrm>
          <a:prstGeom prst="rect">
            <a:avLst/>
          </a:prstGeom>
        </p:spPr>
      </p:pic>
      <p:sp>
        <p:nvSpPr>
          <p:cNvPr id="37" name="Text 30"/>
          <p:cNvSpPr/>
          <p:nvPr/>
        </p:nvSpPr>
        <p:spPr>
          <a:xfrm>
            <a:off x="7202208" y="1628941"/>
            <a:ext cx="4160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Model</a:t>
            </a:r>
            <a:endParaRPr lang="en-US" sz="1300" dirty="0"/>
          </a:p>
        </p:txBody>
      </p:sp>
      <p:sp>
        <p:nvSpPr>
          <p:cNvPr id="38" name="Text 31"/>
          <p:cNvSpPr/>
          <p:nvPr/>
        </p:nvSpPr>
        <p:spPr>
          <a:xfrm>
            <a:off x="7202208" y="1921549"/>
            <a:ext cx="4160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Developed a Hybrid MobileNetV2–Swin Transformer model to improve ASL fingerspelling recognition.</a:t>
            </a:r>
            <a:endParaRPr lang="en-US" sz="1100" dirty="0"/>
          </a:p>
        </p:txBody>
      </p:sp>
      <p:sp>
        <p:nvSpPr>
          <p:cNvPr id="39" name="Shape 32"/>
          <p:cNvSpPr/>
          <p:nvPr/>
        </p:nvSpPr>
        <p:spPr>
          <a:xfrm>
            <a:off x="6488976" y="2470189"/>
            <a:ext cx="4892040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40" name="Shape 33"/>
          <p:cNvSpPr/>
          <p:nvPr/>
        </p:nvSpPr>
        <p:spPr>
          <a:xfrm>
            <a:off x="6488976" y="2579917"/>
            <a:ext cx="566928" cy="566928"/>
          </a:xfrm>
          <a:prstGeom prst="ellipse">
            <a:avLst/>
          </a:prstGeom>
          <a:solidFill>
            <a:srgbClr val="E9F0F7"/>
          </a:solidFill>
          <a:ln/>
        </p:spPr>
      </p:sp>
      <p:pic>
        <p:nvPicPr>
          <p:cNvPr id="41" name="Image 5" descr="images/icons/trend_ico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6992" y="2707933"/>
            <a:ext cx="310896" cy="310896"/>
          </a:xfrm>
          <a:prstGeom prst="rect">
            <a:avLst/>
          </a:prstGeom>
        </p:spPr>
      </p:pic>
      <p:sp>
        <p:nvSpPr>
          <p:cNvPr id="42" name="Text 34"/>
          <p:cNvSpPr/>
          <p:nvPr/>
        </p:nvSpPr>
        <p:spPr>
          <a:xfrm>
            <a:off x="7202208" y="2561629"/>
            <a:ext cx="4160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Fair and Comprehensive Benchmark</a:t>
            </a:r>
            <a:endParaRPr lang="en-US" sz="1300" dirty="0"/>
          </a:p>
        </p:txBody>
      </p:sp>
      <p:sp>
        <p:nvSpPr>
          <p:cNvPr id="43" name="Text 35"/>
          <p:cNvSpPr/>
          <p:nvPr/>
        </p:nvSpPr>
        <p:spPr>
          <a:xfrm>
            <a:off x="7202208" y="2854237"/>
            <a:ext cx="4160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Compared six deep learning models using the same dataset, data split, and training protocol to ensure a fair comparison.</a:t>
            </a:r>
            <a:endParaRPr lang="en-US" sz="1100" dirty="0"/>
          </a:p>
        </p:txBody>
      </p:sp>
      <p:sp>
        <p:nvSpPr>
          <p:cNvPr id="44" name="Shape 36"/>
          <p:cNvSpPr/>
          <p:nvPr/>
        </p:nvSpPr>
        <p:spPr>
          <a:xfrm>
            <a:off x="6488976" y="3402877"/>
            <a:ext cx="4892040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45" name="Shape 37"/>
          <p:cNvSpPr/>
          <p:nvPr/>
        </p:nvSpPr>
        <p:spPr>
          <a:xfrm>
            <a:off x="6488976" y="3512605"/>
            <a:ext cx="566928" cy="566928"/>
          </a:xfrm>
          <a:prstGeom prst="ellipse">
            <a:avLst/>
          </a:prstGeom>
          <a:solidFill>
            <a:srgbClr val="E9F0F7"/>
          </a:solidFill>
          <a:ln/>
        </p:spPr>
      </p:sp>
      <p:pic>
        <p:nvPicPr>
          <p:cNvPr id="46" name="Image 6" descr="images/icons/col5_clip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6992" y="3640621"/>
            <a:ext cx="310896" cy="310896"/>
          </a:xfrm>
          <a:prstGeom prst="rect">
            <a:avLst/>
          </a:prstGeom>
        </p:spPr>
      </p:pic>
      <p:sp>
        <p:nvSpPr>
          <p:cNvPr id="47" name="Text 38"/>
          <p:cNvSpPr/>
          <p:nvPr/>
        </p:nvSpPr>
        <p:spPr>
          <a:xfrm>
            <a:off x="7202208" y="3494317"/>
            <a:ext cx="4160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Comprehensive Performance Evaluation</a:t>
            </a:r>
            <a:endParaRPr lang="en-US" sz="1300" dirty="0"/>
          </a:p>
        </p:txBody>
      </p:sp>
      <p:sp>
        <p:nvSpPr>
          <p:cNvPr id="48" name="Text 39"/>
          <p:cNvSpPr/>
          <p:nvPr/>
        </p:nvSpPr>
        <p:spPr>
          <a:xfrm>
            <a:off x="7202208" y="3786925"/>
            <a:ext cx="4160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Evaluated models using Accuracy, Precision, Recall, F1-score, Inference Time, Model Size, and Number of Parameters.</a:t>
            </a:r>
            <a:endParaRPr lang="en-US" sz="1100" dirty="0"/>
          </a:p>
        </p:txBody>
      </p:sp>
      <p:sp>
        <p:nvSpPr>
          <p:cNvPr id="49" name="Shape 40"/>
          <p:cNvSpPr/>
          <p:nvPr/>
        </p:nvSpPr>
        <p:spPr>
          <a:xfrm>
            <a:off x="6488976" y="4335565"/>
            <a:ext cx="4892040" cy="0"/>
          </a:xfrm>
          <a:prstGeom prst="line">
            <a:avLst/>
          </a:prstGeom>
          <a:noFill/>
          <a:ln w="12700">
            <a:solidFill>
              <a:srgbClr val="EEF0F4"/>
            </a:solidFill>
            <a:prstDash val="solid"/>
          </a:ln>
        </p:spPr>
      </p:sp>
      <p:sp>
        <p:nvSpPr>
          <p:cNvPr id="50" name="Shape 41"/>
          <p:cNvSpPr/>
          <p:nvPr/>
        </p:nvSpPr>
        <p:spPr>
          <a:xfrm>
            <a:off x="6488976" y="4445293"/>
            <a:ext cx="566928" cy="566928"/>
          </a:xfrm>
          <a:prstGeom prst="ellipse">
            <a:avLst/>
          </a:prstGeom>
          <a:solidFill>
            <a:srgbClr val="E9F0F7"/>
          </a:solidFill>
          <a:ln/>
        </p:spPr>
      </p:sp>
      <p:pic>
        <p:nvPicPr>
          <p:cNvPr id="51" name="Image 7" descr="images/icons/globe_icon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6992" y="4573309"/>
            <a:ext cx="310896" cy="310896"/>
          </a:xfrm>
          <a:prstGeom prst="rect">
            <a:avLst/>
          </a:prstGeom>
        </p:spPr>
      </p:pic>
      <p:sp>
        <p:nvSpPr>
          <p:cNvPr id="52" name="Text 42"/>
          <p:cNvSpPr/>
          <p:nvPr/>
        </p:nvSpPr>
        <p:spPr>
          <a:xfrm>
            <a:off x="7202208" y="4427005"/>
            <a:ext cx="4160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Web Application</a:t>
            </a:r>
            <a:endParaRPr lang="en-US" sz="1300" dirty="0"/>
          </a:p>
        </p:txBody>
      </p:sp>
      <p:sp>
        <p:nvSpPr>
          <p:cNvPr id="53" name="Text 43"/>
          <p:cNvSpPr/>
          <p:nvPr/>
        </p:nvSpPr>
        <p:spPr>
          <a:xfrm>
            <a:off x="7202208" y="4719613"/>
            <a:ext cx="4160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Developed an interactive web application that supports letter recognition, word formation, and automatic spelling correction.</a:t>
            </a:r>
            <a:endParaRPr lang="en-US" sz="1100" dirty="0"/>
          </a:p>
        </p:txBody>
      </p:sp>
      <p:sp>
        <p:nvSpPr>
          <p:cNvPr id="54" name="Shape 44"/>
          <p:cNvSpPr/>
          <p:nvPr/>
        </p:nvSpPr>
        <p:spPr>
          <a:xfrm>
            <a:off x="502920" y="5759090"/>
            <a:ext cx="11185855" cy="659998"/>
          </a:xfrm>
          <a:prstGeom prst="roundRect">
            <a:avLst>
              <a:gd name="adj" fmla="val 17500"/>
            </a:avLst>
          </a:prstGeom>
          <a:solidFill>
            <a:srgbClr val="0B3C5D"/>
          </a:solidFill>
          <a:ln/>
        </p:spPr>
      </p:sp>
      <p:sp>
        <p:nvSpPr>
          <p:cNvPr id="55" name="Shape 45"/>
          <p:cNvSpPr/>
          <p:nvPr/>
        </p:nvSpPr>
        <p:spPr>
          <a:xfrm>
            <a:off x="658368" y="6089904"/>
            <a:ext cx="292608" cy="292608"/>
          </a:xfrm>
          <a:prstGeom prst="ellipse">
            <a:avLst/>
          </a:prstGeom>
          <a:solidFill>
            <a:srgbClr val="002060"/>
          </a:solidFill>
          <a:ln/>
        </p:spPr>
      </p:sp>
      <p:pic>
        <p:nvPicPr>
          <p:cNvPr id="56" name="Image 8" descr="images/icons/idea_w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2648" y="5902452"/>
            <a:ext cx="356616" cy="356616"/>
          </a:xfrm>
          <a:prstGeom prst="rect">
            <a:avLst/>
          </a:prstGeom>
        </p:spPr>
      </p:pic>
      <p:sp>
        <p:nvSpPr>
          <p:cNvPr id="57" name="Text 46"/>
          <p:cNvSpPr/>
          <p:nvPr/>
        </p:nvSpPr>
        <p:spPr>
          <a:xfrm>
            <a:off x="1033272" y="5852166"/>
            <a:ext cx="1188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Impact</a:t>
            </a:r>
            <a:endParaRPr lang="en-US" sz="1600" dirty="0"/>
          </a:p>
        </p:txBody>
      </p:sp>
      <p:sp>
        <p:nvSpPr>
          <p:cNvPr id="58" name="Shape 47"/>
          <p:cNvSpPr/>
          <p:nvPr/>
        </p:nvSpPr>
        <p:spPr>
          <a:xfrm>
            <a:off x="2286000" y="5852166"/>
            <a:ext cx="0" cy="502914"/>
          </a:xfrm>
          <a:prstGeom prst="line">
            <a:avLst/>
          </a:prstGeom>
          <a:noFill/>
          <a:ln w="12700">
            <a:solidFill>
              <a:srgbClr val="5A7A99"/>
            </a:solidFill>
            <a:prstDash val="solid"/>
          </a:ln>
        </p:spPr>
      </p:sp>
      <p:sp>
        <p:nvSpPr>
          <p:cNvPr id="59" name="Text 48"/>
          <p:cNvSpPr/>
          <p:nvPr/>
        </p:nvSpPr>
        <p:spPr>
          <a:xfrm>
            <a:off x="2392463" y="5864246"/>
            <a:ext cx="8503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Bridging the gap between research and real-world application by delivering a high-accuracy, deployable, and user-friendly ASL recognition system.</a:t>
            </a:r>
            <a:endParaRPr lang="en-US" sz="1600" dirty="0"/>
          </a:p>
        </p:txBody>
      </p:sp>
      <p:sp>
        <p:nvSpPr>
          <p:cNvPr id="60" name="Shape 49"/>
          <p:cNvSpPr/>
          <p:nvPr/>
        </p:nvSpPr>
        <p:spPr>
          <a:xfrm>
            <a:off x="0" y="0"/>
            <a:ext cx="512064" cy="457200"/>
          </a:xfrm>
          <a:prstGeom prst="roundRect">
            <a:avLst>
              <a:gd name="adj" fmla="val 10000"/>
            </a:avLst>
          </a:prstGeom>
          <a:solidFill>
            <a:srgbClr val="0B3C5D"/>
          </a:solidFill>
          <a:ln/>
        </p:spPr>
      </p:sp>
      <p:sp>
        <p:nvSpPr>
          <p:cNvPr id="62" name="Text 51"/>
          <p:cNvSpPr/>
          <p:nvPr/>
        </p:nvSpPr>
        <p:spPr>
          <a:xfrm>
            <a:off x="0" y="0"/>
            <a:ext cx="5120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dirty="0"/>
          </a:p>
        </p:txBody>
      </p:sp>
      <p:sp>
        <p:nvSpPr>
          <p:cNvPr id="63" name="Text 52"/>
          <p:cNvSpPr/>
          <p:nvPr/>
        </p:nvSpPr>
        <p:spPr>
          <a:xfrm>
            <a:off x="457200" y="6492240"/>
            <a:ext cx="8686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850" dirty="0"/>
          </a:p>
        </p:txBody>
      </p:sp>
    </p:spTree>
    <p:extLst>
      <p:ext uri="{BB962C8B-B14F-4D97-AF65-F5344CB8AC3E}">
        <p14:creationId xmlns:p14="http://schemas.microsoft.com/office/powerpoint/2010/main" val="381327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44" name="Rounded Rectangle 43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6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6" name="Shape 41"/>
          <p:cNvSpPr/>
          <p:nvPr/>
        </p:nvSpPr>
        <p:spPr>
          <a:xfrm>
            <a:off x="1709928" y="2825496"/>
            <a:ext cx="1380744" cy="3354868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47" name="Shape 41"/>
          <p:cNvSpPr/>
          <p:nvPr/>
        </p:nvSpPr>
        <p:spPr>
          <a:xfrm>
            <a:off x="274320" y="2841943"/>
            <a:ext cx="1396694" cy="3364012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51" name="Text 2"/>
          <p:cNvSpPr/>
          <p:nvPr/>
        </p:nvSpPr>
        <p:spPr>
          <a:xfrm>
            <a:off x="692005" y="223108"/>
            <a:ext cx="9268817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8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PROPOSED METHODOLOGY PIPELINE</a:t>
            </a:r>
            <a:endParaRPr lang="en-US" sz="28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59" name="Shape 9"/>
          <p:cNvSpPr/>
          <p:nvPr/>
        </p:nvSpPr>
        <p:spPr>
          <a:xfrm>
            <a:off x="1636776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60" name="Shape 10"/>
          <p:cNvSpPr/>
          <p:nvPr/>
        </p:nvSpPr>
        <p:spPr>
          <a:xfrm>
            <a:off x="772668" y="1207008"/>
            <a:ext cx="384048" cy="384048"/>
          </a:xfrm>
          <a:prstGeom prst="ellipse">
            <a:avLst/>
          </a:prstGeom>
          <a:solidFill>
            <a:srgbClr val="0E7A8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61" name="Text 11"/>
          <p:cNvSpPr/>
          <p:nvPr/>
        </p:nvSpPr>
        <p:spPr>
          <a:xfrm>
            <a:off x="772668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pic>
        <p:nvPicPr>
          <p:cNvPr id="62" name="Image 2" descr="images/icons/col1_d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92" y="1737360"/>
            <a:ext cx="457200" cy="457200"/>
          </a:xfrm>
          <a:prstGeom prst="rect">
            <a:avLst/>
          </a:prstGeom>
        </p:spPr>
      </p:pic>
      <p:sp>
        <p:nvSpPr>
          <p:cNvPr id="63" name="Text 12"/>
          <p:cNvSpPr/>
          <p:nvPr/>
        </p:nvSpPr>
        <p:spPr>
          <a:xfrm>
            <a:off x="274320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</a:t>
            </a:r>
            <a:endParaRPr lang="en-US" sz="1050" dirty="0"/>
          </a:p>
        </p:txBody>
      </p:sp>
      <p:sp>
        <p:nvSpPr>
          <p:cNvPr id="64" name="Shape 14"/>
          <p:cNvSpPr/>
          <p:nvPr/>
        </p:nvSpPr>
        <p:spPr>
          <a:xfrm>
            <a:off x="274320" y="6044838"/>
            <a:ext cx="1380744" cy="45720"/>
          </a:xfrm>
          <a:prstGeom prst="rect">
            <a:avLst/>
          </a:prstGeom>
          <a:solidFill>
            <a:srgbClr val="0E7A82"/>
          </a:solidFill>
          <a:ln/>
        </p:spPr>
      </p:sp>
      <p:sp>
        <p:nvSpPr>
          <p:cNvPr id="65" name="Text 16"/>
          <p:cNvSpPr/>
          <p:nvPr/>
        </p:nvSpPr>
        <p:spPr>
          <a:xfrm>
            <a:off x="356616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6" name="Text 18"/>
          <p:cNvSpPr/>
          <p:nvPr/>
        </p:nvSpPr>
        <p:spPr>
          <a:xfrm>
            <a:off x="662940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7" name="Text 22"/>
          <p:cNvSpPr/>
          <p:nvPr/>
        </p:nvSpPr>
        <p:spPr>
          <a:xfrm>
            <a:off x="1275588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8" name="Text 26"/>
          <p:cNvSpPr/>
          <p:nvPr/>
        </p:nvSpPr>
        <p:spPr>
          <a:xfrm>
            <a:off x="662940" y="3566160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9" name="Text 28"/>
          <p:cNvSpPr/>
          <p:nvPr/>
        </p:nvSpPr>
        <p:spPr>
          <a:xfrm>
            <a:off x="969264" y="3566160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70" name="Text 31"/>
          <p:cNvSpPr/>
          <p:nvPr/>
        </p:nvSpPr>
        <p:spPr>
          <a:xfrm>
            <a:off x="356616" y="389534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1" name="Text 32"/>
          <p:cNvSpPr/>
          <p:nvPr/>
        </p:nvSpPr>
        <p:spPr>
          <a:xfrm>
            <a:off x="475488" y="389534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 ASL alphabet hand images/videos</a:t>
            </a:r>
            <a:endParaRPr lang="en-US" sz="700" dirty="0"/>
          </a:p>
        </p:txBody>
      </p:sp>
      <p:sp>
        <p:nvSpPr>
          <p:cNvPr id="72" name="Text 33"/>
          <p:cNvSpPr/>
          <p:nvPr/>
        </p:nvSpPr>
        <p:spPr>
          <a:xfrm>
            <a:off x="356616" y="432511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3" name="Text 34"/>
          <p:cNvSpPr/>
          <p:nvPr/>
        </p:nvSpPr>
        <p:spPr>
          <a:xfrm>
            <a:off x="475488" y="4325112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Diverse subjects, lighting and backgrounds</a:t>
            </a:r>
            <a:endParaRPr lang="en-US" sz="700" dirty="0"/>
          </a:p>
        </p:txBody>
      </p:sp>
      <p:sp>
        <p:nvSpPr>
          <p:cNvPr id="74" name="Text 35"/>
          <p:cNvSpPr/>
          <p:nvPr/>
        </p:nvSpPr>
        <p:spPr>
          <a:xfrm>
            <a:off x="356616" y="475488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5" name="Text 36"/>
          <p:cNvSpPr/>
          <p:nvPr/>
        </p:nvSpPr>
        <p:spPr>
          <a:xfrm>
            <a:off x="475488" y="4754880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Balanced classes for all letters (A–Z)</a:t>
            </a:r>
            <a:endParaRPr lang="en-US" sz="700" dirty="0"/>
          </a:p>
        </p:txBody>
      </p:sp>
      <p:sp>
        <p:nvSpPr>
          <p:cNvPr id="76" name="Shape 37"/>
          <p:cNvSpPr/>
          <p:nvPr/>
        </p:nvSpPr>
        <p:spPr>
          <a:xfrm>
            <a:off x="3072384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77" name="Shape 38"/>
          <p:cNvSpPr/>
          <p:nvPr/>
        </p:nvSpPr>
        <p:spPr>
          <a:xfrm>
            <a:off x="2208276" y="1207008"/>
            <a:ext cx="384048" cy="384048"/>
          </a:xfrm>
          <a:prstGeom prst="ellipse">
            <a:avLst/>
          </a:prstGeom>
          <a:solidFill>
            <a:srgbClr val="00849A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8" name="Text 39"/>
          <p:cNvSpPr/>
          <p:nvPr/>
        </p:nvSpPr>
        <p:spPr>
          <a:xfrm>
            <a:off x="2208276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pic>
        <p:nvPicPr>
          <p:cNvPr id="79" name="Image 11" descr="images/icons/col2_do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737360"/>
            <a:ext cx="457200" cy="457200"/>
          </a:xfrm>
          <a:prstGeom prst="rect">
            <a:avLst/>
          </a:prstGeom>
        </p:spPr>
      </p:pic>
      <p:sp>
        <p:nvSpPr>
          <p:cNvPr id="80" name="Text 40"/>
          <p:cNvSpPr/>
          <p:nvPr/>
        </p:nvSpPr>
        <p:spPr>
          <a:xfrm>
            <a:off x="1709928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Preparation</a:t>
            </a:r>
            <a:endParaRPr lang="en-US" sz="1050" dirty="0"/>
          </a:p>
        </p:txBody>
      </p:sp>
      <p:sp>
        <p:nvSpPr>
          <p:cNvPr id="81" name="Shape 42"/>
          <p:cNvSpPr/>
          <p:nvPr/>
        </p:nvSpPr>
        <p:spPr>
          <a:xfrm>
            <a:off x="1709928" y="6044838"/>
            <a:ext cx="1380744" cy="45720"/>
          </a:xfrm>
          <a:prstGeom prst="rect">
            <a:avLst/>
          </a:prstGeom>
          <a:solidFill>
            <a:srgbClr val="00849A"/>
          </a:solidFill>
          <a:ln/>
        </p:spPr>
      </p:sp>
      <p:pic>
        <p:nvPicPr>
          <p:cNvPr id="82" name="Image 13" descr="images/icons/col2_doc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1176" y="2980944"/>
            <a:ext cx="137160" cy="137160"/>
          </a:xfrm>
          <a:prstGeom prst="rect">
            <a:avLst/>
          </a:prstGeom>
        </p:spPr>
      </p:pic>
      <p:sp>
        <p:nvSpPr>
          <p:cNvPr id="83" name="Text 46"/>
          <p:cNvSpPr/>
          <p:nvPr/>
        </p:nvSpPr>
        <p:spPr>
          <a:xfrm>
            <a:off x="2359152" y="3127248"/>
            <a:ext cx="521208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</a:t>
            </a:r>
            <a:endParaRPr lang="en-US" sz="650" dirty="0"/>
          </a:p>
        </p:txBody>
      </p:sp>
      <p:pic>
        <p:nvPicPr>
          <p:cNvPr id="84" name="Image 15" descr="images/icons/col2_doc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1176" y="3410712"/>
            <a:ext cx="137160" cy="137160"/>
          </a:xfrm>
          <a:prstGeom prst="rect">
            <a:avLst/>
          </a:prstGeom>
        </p:spPr>
      </p:pic>
      <p:sp>
        <p:nvSpPr>
          <p:cNvPr id="85" name="Text 50"/>
          <p:cNvSpPr/>
          <p:nvPr/>
        </p:nvSpPr>
        <p:spPr>
          <a:xfrm>
            <a:off x="2359152" y="3557016"/>
            <a:ext cx="521208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Crop</a:t>
            </a:r>
            <a:endParaRPr lang="en-US" sz="650" dirty="0"/>
          </a:p>
        </p:txBody>
      </p:sp>
      <p:sp>
        <p:nvSpPr>
          <p:cNvPr id="86" name="Text 51"/>
          <p:cNvSpPr/>
          <p:nvPr/>
        </p:nvSpPr>
        <p:spPr>
          <a:xfrm>
            <a:off x="1792224" y="3858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87" name="Text 52"/>
          <p:cNvSpPr/>
          <p:nvPr/>
        </p:nvSpPr>
        <p:spPr>
          <a:xfrm>
            <a:off x="1911096" y="38587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 extraction (for videos)</a:t>
            </a:r>
            <a:endParaRPr lang="en-US" sz="700" dirty="0"/>
          </a:p>
        </p:txBody>
      </p:sp>
      <p:sp>
        <p:nvSpPr>
          <p:cNvPr id="88" name="Text 53"/>
          <p:cNvSpPr/>
          <p:nvPr/>
        </p:nvSpPr>
        <p:spPr>
          <a:xfrm>
            <a:off x="1792224" y="414223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89" name="Text 54"/>
          <p:cNvSpPr/>
          <p:nvPr/>
        </p:nvSpPr>
        <p:spPr>
          <a:xfrm>
            <a:off x="1911096" y="414223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 detection &amp; cropping</a:t>
            </a:r>
            <a:endParaRPr lang="en-US" sz="700" dirty="0"/>
          </a:p>
        </p:txBody>
      </p:sp>
      <p:sp>
        <p:nvSpPr>
          <p:cNvPr id="90" name="Text 55"/>
          <p:cNvSpPr/>
          <p:nvPr/>
        </p:nvSpPr>
        <p:spPr>
          <a:xfrm>
            <a:off x="1792224" y="442569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1" name="Text 56"/>
          <p:cNvSpPr/>
          <p:nvPr/>
        </p:nvSpPr>
        <p:spPr>
          <a:xfrm>
            <a:off x="1911096" y="442569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Skin segmentation</a:t>
            </a:r>
            <a:endParaRPr lang="en-US" sz="700" dirty="0"/>
          </a:p>
        </p:txBody>
      </p:sp>
      <p:sp>
        <p:nvSpPr>
          <p:cNvPr id="92" name="Text 57"/>
          <p:cNvSpPr/>
          <p:nvPr/>
        </p:nvSpPr>
        <p:spPr>
          <a:xfrm>
            <a:off x="1792224" y="470916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3" name="Text 58"/>
          <p:cNvSpPr/>
          <p:nvPr/>
        </p:nvSpPr>
        <p:spPr>
          <a:xfrm>
            <a:off x="1911096" y="4709160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Landmark extraction</a:t>
            </a:r>
            <a:endParaRPr lang="en-US" sz="700" dirty="0"/>
          </a:p>
        </p:txBody>
      </p:sp>
      <p:sp>
        <p:nvSpPr>
          <p:cNvPr id="94" name="Text 59"/>
          <p:cNvSpPr/>
          <p:nvPr/>
        </p:nvSpPr>
        <p:spPr>
          <a:xfrm>
            <a:off x="1792224" y="499262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5" name="Text 60"/>
          <p:cNvSpPr/>
          <p:nvPr/>
        </p:nvSpPr>
        <p:spPr>
          <a:xfrm>
            <a:off x="1911096" y="499262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Resize to consistent input size</a:t>
            </a:r>
            <a:endParaRPr lang="en-US" sz="700" dirty="0"/>
          </a:p>
        </p:txBody>
      </p:sp>
      <p:sp>
        <p:nvSpPr>
          <p:cNvPr id="96" name="Shape 61"/>
          <p:cNvSpPr/>
          <p:nvPr/>
        </p:nvSpPr>
        <p:spPr>
          <a:xfrm>
            <a:off x="4507992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97" name="Shape 62"/>
          <p:cNvSpPr/>
          <p:nvPr/>
        </p:nvSpPr>
        <p:spPr>
          <a:xfrm>
            <a:off x="3643884" y="1207008"/>
            <a:ext cx="384048" cy="384048"/>
          </a:xfrm>
          <a:prstGeom prst="ellipse">
            <a:avLst/>
          </a:prstGeom>
          <a:solidFill>
            <a:srgbClr val="0A6CB3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98" name="Text 63"/>
          <p:cNvSpPr/>
          <p:nvPr/>
        </p:nvSpPr>
        <p:spPr>
          <a:xfrm>
            <a:off x="3643884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pic>
        <p:nvPicPr>
          <p:cNvPr id="99" name="Image 16" descr="images/icons/col3_wan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7308" y="1737360"/>
            <a:ext cx="457200" cy="457200"/>
          </a:xfrm>
          <a:prstGeom prst="rect">
            <a:avLst/>
          </a:prstGeom>
        </p:spPr>
      </p:pic>
      <p:sp>
        <p:nvSpPr>
          <p:cNvPr id="100" name="Text 64"/>
          <p:cNvSpPr/>
          <p:nvPr/>
        </p:nvSpPr>
        <p:spPr>
          <a:xfrm>
            <a:off x="3145536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Augmentation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Normalization</a:t>
            </a:r>
            <a:endParaRPr lang="en-US" sz="1050" dirty="0"/>
          </a:p>
        </p:txBody>
      </p:sp>
      <p:sp>
        <p:nvSpPr>
          <p:cNvPr id="101" name="Shape 65"/>
          <p:cNvSpPr/>
          <p:nvPr/>
        </p:nvSpPr>
        <p:spPr>
          <a:xfrm>
            <a:off x="3120390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02" name="Shape 66"/>
          <p:cNvSpPr/>
          <p:nvPr/>
        </p:nvSpPr>
        <p:spPr>
          <a:xfrm>
            <a:off x="3145536" y="6044838"/>
            <a:ext cx="1380744" cy="45720"/>
          </a:xfrm>
          <a:prstGeom prst="rect">
            <a:avLst/>
          </a:prstGeom>
          <a:solidFill>
            <a:srgbClr val="0A6CB3"/>
          </a:solidFill>
          <a:ln/>
        </p:spPr>
      </p:sp>
      <p:sp>
        <p:nvSpPr>
          <p:cNvPr id="103" name="Text 71"/>
          <p:cNvSpPr/>
          <p:nvPr/>
        </p:nvSpPr>
        <p:spPr>
          <a:xfrm>
            <a:off x="3227831" y="4146804"/>
            <a:ext cx="160021" cy="1884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4" name="Text 72"/>
          <p:cNvSpPr/>
          <p:nvPr/>
        </p:nvSpPr>
        <p:spPr>
          <a:xfrm>
            <a:off x="3311833" y="417118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Rotation, scaling, flipping</a:t>
            </a:r>
            <a:endParaRPr lang="en-US" sz="700" dirty="0"/>
          </a:p>
        </p:txBody>
      </p:sp>
      <p:sp>
        <p:nvSpPr>
          <p:cNvPr id="105" name="Text 73"/>
          <p:cNvSpPr/>
          <p:nvPr/>
        </p:nvSpPr>
        <p:spPr>
          <a:xfrm>
            <a:off x="3227832" y="4416552"/>
            <a:ext cx="173736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6" name="Text 74"/>
          <p:cNvSpPr/>
          <p:nvPr/>
        </p:nvSpPr>
        <p:spPr>
          <a:xfrm>
            <a:off x="3344418" y="4425696"/>
            <a:ext cx="1124712" cy="3482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Brightness &amp; contrast adjustment</a:t>
            </a:r>
            <a:endParaRPr lang="en-US" sz="700" dirty="0"/>
          </a:p>
        </p:txBody>
      </p:sp>
      <p:sp>
        <p:nvSpPr>
          <p:cNvPr id="107" name="Text 75"/>
          <p:cNvSpPr/>
          <p:nvPr/>
        </p:nvSpPr>
        <p:spPr>
          <a:xfrm>
            <a:off x="3227832" y="4754118"/>
            <a:ext cx="173736" cy="2019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8" name="Text 76"/>
          <p:cNvSpPr/>
          <p:nvPr/>
        </p:nvSpPr>
        <p:spPr>
          <a:xfrm>
            <a:off x="3344418" y="47731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 variation</a:t>
            </a:r>
            <a:endParaRPr lang="en-US" sz="700" dirty="0"/>
          </a:p>
        </p:txBody>
      </p:sp>
      <p:sp>
        <p:nvSpPr>
          <p:cNvPr id="109" name="Text 77"/>
          <p:cNvSpPr/>
          <p:nvPr/>
        </p:nvSpPr>
        <p:spPr>
          <a:xfrm>
            <a:off x="3227832" y="4956048"/>
            <a:ext cx="173736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10" name="Text 78"/>
          <p:cNvSpPr/>
          <p:nvPr/>
        </p:nvSpPr>
        <p:spPr>
          <a:xfrm>
            <a:off x="3346704" y="4980432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 smtClean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Normalization </a:t>
            </a: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(pixel scaling &amp; standardization)</a:t>
            </a:r>
            <a:endParaRPr lang="en-US" sz="700" dirty="0"/>
          </a:p>
        </p:txBody>
      </p:sp>
      <p:sp>
        <p:nvSpPr>
          <p:cNvPr id="111" name="Shape 79"/>
          <p:cNvSpPr/>
          <p:nvPr/>
        </p:nvSpPr>
        <p:spPr>
          <a:xfrm>
            <a:off x="5943600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12" name="Shape 80"/>
          <p:cNvSpPr/>
          <p:nvPr/>
        </p:nvSpPr>
        <p:spPr>
          <a:xfrm>
            <a:off x="5079492" y="1207008"/>
            <a:ext cx="384048" cy="384048"/>
          </a:xfrm>
          <a:prstGeom prst="ellipse">
            <a:avLst/>
          </a:prstGeom>
          <a:solidFill>
            <a:srgbClr val="0A2F6E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13" name="Text 81"/>
          <p:cNvSpPr/>
          <p:nvPr/>
        </p:nvSpPr>
        <p:spPr>
          <a:xfrm>
            <a:off x="5079492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pic>
        <p:nvPicPr>
          <p:cNvPr id="114" name="Image 25" descr="images/icons/col4_brai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2916" y="1737360"/>
            <a:ext cx="457200" cy="457200"/>
          </a:xfrm>
          <a:prstGeom prst="rect">
            <a:avLst/>
          </a:prstGeom>
        </p:spPr>
      </p:pic>
      <p:sp>
        <p:nvSpPr>
          <p:cNvPr id="115" name="Text 82"/>
          <p:cNvSpPr/>
          <p:nvPr/>
        </p:nvSpPr>
        <p:spPr>
          <a:xfrm>
            <a:off x="4581144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Training —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 Architectures</a:t>
            </a:r>
            <a:endParaRPr lang="en-US" sz="1050" dirty="0"/>
          </a:p>
        </p:txBody>
      </p:sp>
      <p:sp>
        <p:nvSpPr>
          <p:cNvPr id="116" name="Shape 83"/>
          <p:cNvSpPr/>
          <p:nvPr/>
        </p:nvSpPr>
        <p:spPr>
          <a:xfrm>
            <a:off x="4581144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17" name="Shape 84"/>
          <p:cNvSpPr/>
          <p:nvPr/>
        </p:nvSpPr>
        <p:spPr>
          <a:xfrm>
            <a:off x="4581144" y="6044838"/>
            <a:ext cx="1380744" cy="45720"/>
          </a:xfrm>
          <a:prstGeom prst="rect">
            <a:avLst/>
          </a:prstGeom>
          <a:solidFill>
            <a:srgbClr val="0A2F6E"/>
          </a:solidFill>
          <a:ln/>
        </p:spPr>
      </p:sp>
      <p:sp>
        <p:nvSpPr>
          <p:cNvPr id="118" name="Text 103"/>
          <p:cNvSpPr/>
          <p:nvPr/>
        </p:nvSpPr>
        <p:spPr>
          <a:xfrm>
            <a:off x="4663440" y="437997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19" name="Text 104"/>
          <p:cNvSpPr/>
          <p:nvPr/>
        </p:nvSpPr>
        <p:spPr>
          <a:xfrm>
            <a:off x="4782312" y="437997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 learning</a:t>
            </a:r>
            <a:endParaRPr lang="en-US" sz="700" dirty="0"/>
          </a:p>
        </p:txBody>
      </p:sp>
      <p:sp>
        <p:nvSpPr>
          <p:cNvPr id="120" name="Text 105"/>
          <p:cNvSpPr/>
          <p:nvPr/>
        </p:nvSpPr>
        <p:spPr>
          <a:xfrm>
            <a:off x="4663440" y="466344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1" name="Text 106"/>
          <p:cNvSpPr/>
          <p:nvPr/>
        </p:nvSpPr>
        <p:spPr>
          <a:xfrm>
            <a:off x="4782312" y="4663440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Fine-tuning on ASL dataset</a:t>
            </a:r>
            <a:endParaRPr lang="en-US" sz="700" dirty="0"/>
          </a:p>
        </p:txBody>
      </p:sp>
      <p:sp>
        <p:nvSpPr>
          <p:cNvPr id="122" name="Text 107"/>
          <p:cNvSpPr/>
          <p:nvPr/>
        </p:nvSpPr>
        <p:spPr>
          <a:xfrm>
            <a:off x="4663440" y="494690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3" name="Text 108"/>
          <p:cNvSpPr/>
          <p:nvPr/>
        </p:nvSpPr>
        <p:spPr>
          <a:xfrm>
            <a:off x="4782312" y="4946904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Adam optimizer</a:t>
            </a:r>
            <a:endParaRPr lang="en-US" sz="700" dirty="0"/>
          </a:p>
        </p:txBody>
      </p:sp>
      <p:sp>
        <p:nvSpPr>
          <p:cNvPr id="124" name="Text 109"/>
          <p:cNvSpPr/>
          <p:nvPr/>
        </p:nvSpPr>
        <p:spPr>
          <a:xfrm>
            <a:off x="4663440" y="52303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5" name="Text 110"/>
          <p:cNvSpPr/>
          <p:nvPr/>
        </p:nvSpPr>
        <p:spPr>
          <a:xfrm>
            <a:off x="4782312" y="52303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stopping &amp; LR scheduling</a:t>
            </a:r>
            <a:endParaRPr lang="en-US" sz="700" dirty="0"/>
          </a:p>
        </p:txBody>
      </p:sp>
      <p:sp>
        <p:nvSpPr>
          <p:cNvPr id="126" name="Shape 111"/>
          <p:cNvSpPr/>
          <p:nvPr/>
        </p:nvSpPr>
        <p:spPr>
          <a:xfrm>
            <a:off x="7379208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27" name="Shape 112"/>
          <p:cNvSpPr/>
          <p:nvPr/>
        </p:nvSpPr>
        <p:spPr>
          <a:xfrm>
            <a:off x="6515100" y="1207008"/>
            <a:ext cx="384048" cy="384048"/>
          </a:xfrm>
          <a:prstGeom prst="ellipse">
            <a:avLst/>
          </a:prstGeom>
          <a:solidFill>
            <a:srgbClr val="6349A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28" name="Text 113"/>
          <p:cNvSpPr/>
          <p:nvPr/>
        </p:nvSpPr>
        <p:spPr>
          <a:xfrm>
            <a:off x="6515100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pic>
        <p:nvPicPr>
          <p:cNvPr id="129" name="Image 26" descr="images/icons/col5_clip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8524" y="1737360"/>
            <a:ext cx="457200" cy="457200"/>
          </a:xfrm>
          <a:prstGeom prst="rect">
            <a:avLst/>
          </a:prstGeom>
        </p:spPr>
      </p:pic>
      <p:sp>
        <p:nvSpPr>
          <p:cNvPr id="130" name="Text 114"/>
          <p:cNvSpPr/>
          <p:nvPr/>
        </p:nvSpPr>
        <p:spPr>
          <a:xfrm>
            <a:off x="6016752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</a:t>
            </a:r>
            <a:endParaRPr lang="en-US" sz="1050" dirty="0"/>
          </a:p>
        </p:txBody>
      </p:sp>
      <p:sp>
        <p:nvSpPr>
          <p:cNvPr id="131" name="Shape 115"/>
          <p:cNvSpPr/>
          <p:nvPr/>
        </p:nvSpPr>
        <p:spPr>
          <a:xfrm>
            <a:off x="6016752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32" name="Shape 116"/>
          <p:cNvSpPr/>
          <p:nvPr/>
        </p:nvSpPr>
        <p:spPr>
          <a:xfrm>
            <a:off x="6016752" y="6044838"/>
            <a:ext cx="1380744" cy="45720"/>
          </a:xfrm>
          <a:prstGeom prst="rect">
            <a:avLst/>
          </a:prstGeom>
          <a:solidFill>
            <a:srgbClr val="6349A2"/>
          </a:solidFill>
          <a:ln/>
        </p:spPr>
      </p:sp>
      <p:sp>
        <p:nvSpPr>
          <p:cNvPr id="133" name="Shape 117"/>
          <p:cNvSpPr/>
          <p:nvPr/>
        </p:nvSpPr>
        <p:spPr>
          <a:xfrm>
            <a:off x="6089904" y="29260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34" name="Text 118"/>
          <p:cNvSpPr/>
          <p:nvPr/>
        </p:nvSpPr>
        <p:spPr>
          <a:xfrm>
            <a:off x="6089904" y="29626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650" dirty="0"/>
          </a:p>
        </p:txBody>
      </p:sp>
      <p:sp>
        <p:nvSpPr>
          <p:cNvPr id="135" name="Text 119"/>
          <p:cNvSpPr/>
          <p:nvPr/>
        </p:nvSpPr>
        <p:spPr>
          <a:xfrm>
            <a:off x="6089904" y="30998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92.6%</a:t>
            </a:r>
            <a:endParaRPr lang="en-US" sz="1100" dirty="0"/>
          </a:p>
        </p:txBody>
      </p:sp>
      <p:sp>
        <p:nvSpPr>
          <p:cNvPr id="136" name="Shape 120"/>
          <p:cNvSpPr/>
          <p:nvPr/>
        </p:nvSpPr>
        <p:spPr>
          <a:xfrm>
            <a:off x="6711696" y="29260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37" name="Text 121"/>
          <p:cNvSpPr/>
          <p:nvPr/>
        </p:nvSpPr>
        <p:spPr>
          <a:xfrm>
            <a:off x="6711696" y="29626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650" dirty="0"/>
          </a:p>
        </p:txBody>
      </p:sp>
      <p:sp>
        <p:nvSpPr>
          <p:cNvPr id="138" name="Text 122"/>
          <p:cNvSpPr/>
          <p:nvPr/>
        </p:nvSpPr>
        <p:spPr>
          <a:xfrm>
            <a:off x="6711696" y="30998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91.3%</a:t>
            </a:r>
            <a:endParaRPr lang="en-US" sz="1100" dirty="0"/>
          </a:p>
        </p:txBody>
      </p:sp>
      <p:sp>
        <p:nvSpPr>
          <p:cNvPr id="139" name="Shape 123"/>
          <p:cNvSpPr/>
          <p:nvPr/>
        </p:nvSpPr>
        <p:spPr>
          <a:xfrm>
            <a:off x="6089904" y="33832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40" name="Text 124"/>
          <p:cNvSpPr/>
          <p:nvPr/>
        </p:nvSpPr>
        <p:spPr>
          <a:xfrm>
            <a:off x="6089904" y="34198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650" dirty="0"/>
          </a:p>
        </p:txBody>
      </p:sp>
      <p:sp>
        <p:nvSpPr>
          <p:cNvPr id="141" name="Text 125"/>
          <p:cNvSpPr/>
          <p:nvPr/>
        </p:nvSpPr>
        <p:spPr>
          <a:xfrm>
            <a:off x="6089904" y="35570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91.8%</a:t>
            </a:r>
            <a:endParaRPr lang="en-US" sz="1100" dirty="0"/>
          </a:p>
        </p:txBody>
      </p:sp>
      <p:sp>
        <p:nvSpPr>
          <p:cNvPr id="142" name="Shape 126"/>
          <p:cNvSpPr/>
          <p:nvPr/>
        </p:nvSpPr>
        <p:spPr>
          <a:xfrm>
            <a:off x="6711696" y="33832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43" name="Text 127"/>
          <p:cNvSpPr/>
          <p:nvPr/>
        </p:nvSpPr>
        <p:spPr>
          <a:xfrm>
            <a:off x="6711696" y="34198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650" dirty="0"/>
          </a:p>
        </p:txBody>
      </p:sp>
      <p:sp>
        <p:nvSpPr>
          <p:cNvPr id="144" name="Text 128"/>
          <p:cNvSpPr/>
          <p:nvPr/>
        </p:nvSpPr>
        <p:spPr>
          <a:xfrm>
            <a:off x="6711696" y="35570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91.5%</a:t>
            </a:r>
            <a:endParaRPr lang="en-US" sz="1100" dirty="0"/>
          </a:p>
        </p:txBody>
      </p:sp>
      <p:sp>
        <p:nvSpPr>
          <p:cNvPr id="145" name="Text 145"/>
          <p:cNvSpPr/>
          <p:nvPr/>
        </p:nvSpPr>
        <p:spPr>
          <a:xfrm>
            <a:off x="6016752" y="4626864"/>
            <a:ext cx="1380744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" i="1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(Sample)</a:t>
            </a:r>
            <a:endParaRPr lang="en-US" sz="600" dirty="0"/>
          </a:p>
        </p:txBody>
      </p:sp>
      <p:sp>
        <p:nvSpPr>
          <p:cNvPr id="146" name="Text 146"/>
          <p:cNvSpPr/>
          <p:nvPr/>
        </p:nvSpPr>
        <p:spPr>
          <a:xfrm>
            <a:off x="6099048" y="480974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47" name="Text 147"/>
          <p:cNvSpPr/>
          <p:nvPr/>
        </p:nvSpPr>
        <p:spPr>
          <a:xfrm>
            <a:off x="6217920" y="480974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Accuracy, Precision, Recall, F1-Score</a:t>
            </a:r>
            <a:endParaRPr lang="en-US" sz="700" dirty="0"/>
          </a:p>
        </p:txBody>
      </p:sp>
      <p:sp>
        <p:nvSpPr>
          <p:cNvPr id="148" name="Text 148"/>
          <p:cNvSpPr/>
          <p:nvPr/>
        </p:nvSpPr>
        <p:spPr>
          <a:xfrm>
            <a:off x="6099048" y="523951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49" name="Text 149"/>
          <p:cNvSpPr/>
          <p:nvPr/>
        </p:nvSpPr>
        <p:spPr>
          <a:xfrm>
            <a:off x="6217920" y="523951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</a:t>
            </a:r>
            <a:endParaRPr lang="en-US" sz="700" dirty="0"/>
          </a:p>
        </p:txBody>
      </p:sp>
      <p:sp>
        <p:nvSpPr>
          <p:cNvPr id="150" name="Text 150"/>
          <p:cNvSpPr/>
          <p:nvPr/>
        </p:nvSpPr>
        <p:spPr>
          <a:xfrm>
            <a:off x="6099048" y="552297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51" name="Text 151"/>
          <p:cNvSpPr/>
          <p:nvPr/>
        </p:nvSpPr>
        <p:spPr>
          <a:xfrm>
            <a:off x="6217920" y="552297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ROC-AUC (per class)</a:t>
            </a:r>
            <a:endParaRPr lang="en-US" sz="700" dirty="0"/>
          </a:p>
        </p:txBody>
      </p:sp>
      <p:sp>
        <p:nvSpPr>
          <p:cNvPr id="152" name="Shape 152"/>
          <p:cNvSpPr/>
          <p:nvPr/>
        </p:nvSpPr>
        <p:spPr>
          <a:xfrm>
            <a:off x="8814816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53" name="Shape 153"/>
          <p:cNvSpPr/>
          <p:nvPr/>
        </p:nvSpPr>
        <p:spPr>
          <a:xfrm>
            <a:off x="7950708" y="1207008"/>
            <a:ext cx="384048" cy="384048"/>
          </a:xfrm>
          <a:prstGeom prst="ellipse">
            <a:avLst/>
          </a:prstGeom>
          <a:solidFill>
            <a:srgbClr val="7E4A9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54" name="Text 154"/>
          <p:cNvSpPr/>
          <p:nvPr/>
        </p:nvSpPr>
        <p:spPr>
          <a:xfrm>
            <a:off x="7950708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pic>
        <p:nvPicPr>
          <p:cNvPr id="155" name="Image 27" descr="images/icons/col6_scal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14132" y="1737360"/>
            <a:ext cx="457200" cy="457200"/>
          </a:xfrm>
          <a:prstGeom prst="rect">
            <a:avLst/>
          </a:prstGeom>
        </p:spPr>
      </p:pic>
      <p:sp>
        <p:nvSpPr>
          <p:cNvPr id="156" name="Text 155"/>
          <p:cNvSpPr/>
          <p:nvPr/>
        </p:nvSpPr>
        <p:spPr>
          <a:xfrm>
            <a:off x="7452360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Analysis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Selection</a:t>
            </a:r>
            <a:endParaRPr lang="en-US" sz="1050" dirty="0"/>
          </a:p>
        </p:txBody>
      </p:sp>
      <p:sp>
        <p:nvSpPr>
          <p:cNvPr id="157" name="Shape 156"/>
          <p:cNvSpPr/>
          <p:nvPr/>
        </p:nvSpPr>
        <p:spPr>
          <a:xfrm>
            <a:off x="7452360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58" name="Shape 157"/>
          <p:cNvSpPr/>
          <p:nvPr/>
        </p:nvSpPr>
        <p:spPr>
          <a:xfrm>
            <a:off x="7452360" y="6044838"/>
            <a:ext cx="1380744" cy="45720"/>
          </a:xfrm>
          <a:prstGeom prst="rect">
            <a:avLst/>
          </a:prstGeom>
          <a:solidFill>
            <a:srgbClr val="7E4A9C"/>
          </a:solidFill>
          <a:ln/>
        </p:spPr>
      </p:sp>
      <p:pic>
        <p:nvPicPr>
          <p:cNvPr id="159" name="Image 28" descr="images/icons/trophy_icon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30464" y="4052824"/>
            <a:ext cx="146304" cy="146304"/>
          </a:xfrm>
          <a:prstGeom prst="rect">
            <a:avLst/>
          </a:prstGeom>
        </p:spPr>
      </p:pic>
      <p:sp>
        <p:nvSpPr>
          <p:cNvPr id="160" name="Text 174"/>
          <p:cNvSpPr/>
          <p:nvPr/>
        </p:nvSpPr>
        <p:spPr>
          <a:xfrm>
            <a:off x="7534656" y="426110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1" name="Text 175"/>
          <p:cNvSpPr/>
          <p:nvPr/>
        </p:nvSpPr>
        <p:spPr>
          <a:xfrm>
            <a:off x="7653528" y="4261104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all six architectures</a:t>
            </a:r>
            <a:endParaRPr lang="en-US" sz="700" dirty="0"/>
          </a:p>
        </p:txBody>
      </p:sp>
      <p:sp>
        <p:nvSpPr>
          <p:cNvPr id="162" name="Text 176"/>
          <p:cNvSpPr/>
          <p:nvPr/>
        </p:nvSpPr>
        <p:spPr>
          <a:xfrm>
            <a:off x="7534656" y="45445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3" name="Text 177"/>
          <p:cNvSpPr/>
          <p:nvPr/>
        </p:nvSpPr>
        <p:spPr>
          <a:xfrm>
            <a:off x="7653528" y="45445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Rank by multiple metrics</a:t>
            </a:r>
            <a:endParaRPr lang="en-US" sz="700" dirty="0"/>
          </a:p>
        </p:txBody>
      </p:sp>
      <p:sp>
        <p:nvSpPr>
          <p:cNvPr id="164" name="Text 178"/>
          <p:cNvSpPr/>
          <p:nvPr/>
        </p:nvSpPr>
        <p:spPr>
          <a:xfrm>
            <a:off x="7534656" y="482803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5" name="Text 179"/>
          <p:cNvSpPr/>
          <p:nvPr/>
        </p:nvSpPr>
        <p:spPr>
          <a:xfrm>
            <a:off x="7653528" y="482803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 best-performing model</a:t>
            </a:r>
            <a:endParaRPr lang="en-US" sz="700" dirty="0"/>
          </a:p>
        </p:txBody>
      </p:sp>
      <p:sp>
        <p:nvSpPr>
          <p:cNvPr id="166" name="Shape 180"/>
          <p:cNvSpPr/>
          <p:nvPr/>
        </p:nvSpPr>
        <p:spPr>
          <a:xfrm>
            <a:off x="10250424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67" name="Shape 181"/>
          <p:cNvSpPr/>
          <p:nvPr/>
        </p:nvSpPr>
        <p:spPr>
          <a:xfrm>
            <a:off x="9386316" y="1207008"/>
            <a:ext cx="384048" cy="384048"/>
          </a:xfrm>
          <a:prstGeom prst="ellipse">
            <a:avLst/>
          </a:prstGeom>
          <a:solidFill>
            <a:srgbClr val="E96815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68" name="Text 182"/>
          <p:cNvSpPr/>
          <p:nvPr/>
        </p:nvSpPr>
        <p:spPr>
          <a:xfrm>
            <a:off x="9386316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500" dirty="0"/>
          </a:p>
        </p:txBody>
      </p:sp>
      <p:pic>
        <p:nvPicPr>
          <p:cNvPr id="169" name="Image 29" descr="images/icons/col7_puzzl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49740" y="1737360"/>
            <a:ext cx="457200" cy="457200"/>
          </a:xfrm>
          <a:prstGeom prst="rect">
            <a:avLst/>
          </a:prstGeom>
        </p:spPr>
      </p:pic>
      <p:sp>
        <p:nvSpPr>
          <p:cNvPr id="170" name="Text 183"/>
          <p:cNvSpPr/>
          <p:nvPr/>
        </p:nvSpPr>
        <p:spPr>
          <a:xfrm>
            <a:off x="8887968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Multi-Letter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Formation</a:t>
            </a:r>
            <a:endParaRPr lang="en-US" sz="1050" dirty="0"/>
          </a:p>
        </p:txBody>
      </p:sp>
      <p:sp>
        <p:nvSpPr>
          <p:cNvPr id="171" name="Shape 184"/>
          <p:cNvSpPr/>
          <p:nvPr/>
        </p:nvSpPr>
        <p:spPr>
          <a:xfrm>
            <a:off x="8887968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72" name="Shape 185"/>
          <p:cNvSpPr/>
          <p:nvPr/>
        </p:nvSpPr>
        <p:spPr>
          <a:xfrm>
            <a:off x="8887968" y="6044838"/>
            <a:ext cx="1380744" cy="45720"/>
          </a:xfrm>
          <a:prstGeom prst="rect">
            <a:avLst/>
          </a:prstGeom>
          <a:solidFill>
            <a:srgbClr val="E96815"/>
          </a:solidFill>
          <a:ln/>
        </p:spPr>
      </p:sp>
      <p:sp>
        <p:nvSpPr>
          <p:cNvPr id="173" name="Text 195"/>
          <p:cNvSpPr/>
          <p:nvPr/>
        </p:nvSpPr>
        <p:spPr>
          <a:xfrm>
            <a:off x="9943186" y="3090672"/>
            <a:ext cx="215798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700" dirty="0"/>
          </a:p>
        </p:txBody>
      </p:sp>
      <p:sp>
        <p:nvSpPr>
          <p:cNvPr id="174" name="Text 199"/>
          <p:cNvSpPr/>
          <p:nvPr/>
        </p:nvSpPr>
        <p:spPr>
          <a:xfrm>
            <a:off x="9699955" y="3291840"/>
            <a:ext cx="215798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175" name="Text 202"/>
          <p:cNvSpPr/>
          <p:nvPr/>
        </p:nvSpPr>
        <p:spPr>
          <a:xfrm>
            <a:off x="9116568" y="3474720"/>
            <a:ext cx="923544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HELLO</a:t>
            </a:r>
            <a:endParaRPr lang="en-US" sz="1000" dirty="0"/>
          </a:p>
        </p:txBody>
      </p:sp>
      <p:sp>
        <p:nvSpPr>
          <p:cNvPr id="176" name="Text 203"/>
          <p:cNvSpPr/>
          <p:nvPr/>
        </p:nvSpPr>
        <p:spPr>
          <a:xfrm>
            <a:off x="8970264" y="3858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77" name="Text 204"/>
          <p:cNvSpPr/>
          <p:nvPr/>
        </p:nvSpPr>
        <p:spPr>
          <a:xfrm>
            <a:off x="9089136" y="3858768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Sequence modeling for letter recognition</a:t>
            </a:r>
            <a:endParaRPr lang="en-US" sz="700" dirty="0"/>
          </a:p>
        </p:txBody>
      </p:sp>
      <p:sp>
        <p:nvSpPr>
          <p:cNvPr id="178" name="Text 205"/>
          <p:cNvSpPr/>
          <p:nvPr/>
        </p:nvSpPr>
        <p:spPr>
          <a:xfrm>
            <a:off x="8970264" y="428853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79" name="Text 206"/>
          <p:cNvSpPr/>
          <p:nvPr/>
        </p:nvSpPr>
        <p:spPr>
          <a:xfrm>
            <a:off x="9089136" y="428853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Temporal smoothing</a:t>
            </a:r>
            <a:endParaRPr lang="en-US" sz="700" dirty="0"/>
          </a:p>
        </p:txBody>
      </p:sp>
      <p:sp>
        <p:nvSpPr>
          <p:cNvPr id="180" name="Text 207"/>
          <p:cNvSpPr/>
          <p:nvPr/>
        </p:nvSpPr>
        <p:spPr>
          <a:xfrm>
            <a:off x="8970264" y="457200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81" name="Text 208"/>
          <p:cNvSpPr/>
          <p:nvPr/>
        </p:nvSpPr>
        <p:spPr>
          <a:xfrm>
            <a:off x="9089136" y="4572000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construction from predicted letter sequence</a:t>
            </a:r>
            <a:endParaRPr lang="en-US" sz="700" dirty="0"/>
          </a:p>
        </p:txBody>
      </p:sp>
      <p:sp>
        <p:nvSpPr>
          <p:cNvPr id="182" name="Text 209"/>
          <p:cNvSpPr/>
          <p:nvPr/>
        </p:nvSpPr>
        <p:spPr>
          <a:xfrm>
            <a:off x="8970264" y="5001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83" name="Text 210"/>
          <p:cNvSpPr/>
          <p:nvPr/>
        </p:nvSpPr>
        <p:spPr>
          <a:xfrm>
            <a:off x="9089136" y="50017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for continuous signing</a:t>
            </a:r>
            <a:endParaRPr lang="en-US" sz="700" dirty="0"/>
          </a:p>
        </p:txBody>
      </p:sp>
      <p:sp>
        <p:nvSpPr>
          <p:cNvPr id="184" name="Shape 211"/>
          <p:cNvSpPr/>
          <p:nvPr/>
        </p:nvSpPr>
        <p:spPr>
          <a:xfrm>
            <a:off x="10821924" y="1207008"/>
            <a:ext cx="384048" cy="384048"/>
          </a:xfrm>
          <a:prstGeom prst="ellipse">
            <a:avLst/>
          </a:prstGeom>
          <a:solidFill>
            <a:srgbClr val="D9550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85" name="Text 212"/>
          <p:cNvSpPr/>
          <p:nvPr/>
        </p:nvSpPr>
        <p:spPr>
          <a:xfrm>
            <a:off x="10821924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500" dirty="0"/>
          </a:p>
        </p:txBody>
      </p:sp>
      <p:pic>
        <p:nvPicPr>
          <p:cNvPr id="186" name="Image 35" descr="images/icons/col8_spell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85348" y="1737360"/>
            <a:ext cx="457200" cy="457200"/>
          </a:xfrm>
          <a:prstGeom prst="rect">
            <a:avLst/>
          </a:prstGeom>
        </p:spPr>
      </p:pic>
      <p:sp>
        <p:nvSpPr>
          <p:cNvPr id="187" name="Text 213"/>
          <p:cNvSpPr/>
          <p:nvPr/>
        </p:nvSpPr>
        <p:spPr>
          <a:xfrm>
            <a:off x="10323576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Automatic Spelling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Correction</a:t>
            </a:r>
            <a:endParaRPr lang="en-US" sz="1050" dirty="0"/>
          </a:p>
        </p:txBody>
      </p:sp>
      <p:sp>
        <p:nvSpPr>
          <p:cNvPr id="188" name="Shape 214"/>
          <p:cNvSpPr/>
          <p:nvPr/>
        </p:nvSpPr>
        <p:spPr>
          <a:xfrm>
            <a:off x="10323576" y="2834640"/>
            <a:ext cx="1380744" cy="3345724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89" name="Shape 215"/>
          <p:cNvSpPr/>
          <p:nvPr/>
        </p:nvSpPr>
        <p:spPr>
          <a:xfrm>
            <a:off x="10323576" y="6044838"/>
            <a:ext cx="1380744" cy="45720"/>
          </a:xfrm>
          <a:prstGeom prst="rect">
            <a:avLst/>
          </a:prstGeom>
          <a:solidFill>
            <a:srgbClr val="D9550C"/>
          </a:solidFill>
          <a:ln/>
        </p:spPr>
      </p:sp>
      <p:sp>
        <p:nvSpPr>
          <p:cNvPr id="190" name="Shape 216"/>
          <p:cNvSpPr/>
          <p:nvPr/>
        </p:nvSpPr>
        <p:spPr>
          <a:xfrm>
            <a:off x="10396728" y="2926080"/>
            <a:ext cx="1234440" cy="365760"/>
          </a:xfrm>
          <a:prstGeom prst="roundRect">
            <a:avLst>
              <a:gd name="adj" fmla="val 10000"/>
            </a:avLst>
          </a:prstGeom>
          <a:solidFill>
            <a:srgbClr val="FCEBEA"/>
          </a:solidFill>
          <a:ln/>
        </p:spPr>
      </p:sp>
      <p:sp>
        <p:nvSpPr>
          <p:cNvPr id="191" name="Text 217"/>
          <p:cNvSpPr/>
          <p:nvPr/>
        </p:nvSpPr>
        <p:spPr>
          <a:xfrm>
            <a:off x="10396728" y="2953512"/>
            <a:ext cx="12344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" dirty="0">
                <a:solidFill>
                  <a:srgbClr val="B23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Recognized Output
</a:t>
            </a:r>
            <a:endParaRPr lang="en-US" sz="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850" b="1" dirty="0">
                <a:solidFill>
                  <a:srgbClr val="B23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(Hell0)</a:t>
            </a:r>
            <a:endParaRPr lang="en-US" sz="600" dirty="0"/>
          </a:p>
        </p:txBody>
      </p:sp>
      <p:sp>
        <p:nvSpPr>
          <p:cNvPr id="192" name="Text 218"/>
          <p:cNvSpPr/>
          <p:nvPr/>
        </p:nvSpPr>
        <p:spPr>
          <a:xfrm>
            <a:off x="10323576" y="3346704"/>
            <a:ext cx="1380744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800" dirty="0"/>
          </a:p>
        </p:txBody>
      </p:sp>
      <p:sp>
        <p:nvSpPr>
          <p:cNvPr id="193" name="Shape 219"/>
          <p:cNvSpPr/>
          <p:nvPr/>
        </p:nvSpPr>
        <p:spPr>
          <a:xfrm>
            <a:off x="10396728" y="3483864"/>
            <a:ext cx="1234440" cy="365760"/>
          </a:xfrm>
          <a:prstGeom prst="roundRect">
            <a:avLst>
              <a:gd name="adj" fmla="val 10000"/>
            </a:avLst>
          </a:prstGeom>
          <a:solidFill>
            <a:srgbClr val="E7F5EA"/>
          </a:solidFill>
          <a:ln/>
        </p:spPr>
      </p:sp>
      <p:sp>
        <p:nvSpPr>
          <p:cNvPr id="194" name="Text 220"/>
          <p:cNvSpPr/>
          <p:nvPr/>
        </p:nvSpPr>
        <p:spPr>
          <a:xfrm>
            <a:off x="10396728" y="3511296"/>
            <a:ext cx="12344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" dirty="0">
                <a:solidFill>
                  <a:srgbClr val="1F7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Corrected Output
</a:t>
            </a:r>
            <a:endParaRPr lang="en-US" sz="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850" b="1" dirty="0">
                <a:solidFill>
                  <a:srgbClr val="1F7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(HELLO)</a:t>
            </a:r>
            <a:endParaRPr lang="en-US" sz="600" dirty="0"/>
          </a:p>
        </p:txBody>
      </p:sp>
      <p:sp>
        <p:nvSpPr>
          <p:cNvPr id="195" name="Text 221"/>
          <p:cNvSpPr/>
          <p:nvPr/>
        </p:nvSpPr>
        <p:spPr>
          <a:xfrm>
            <a:off x="10396728" y="3941064"/>
            <a:ext cx="12344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 Suggestions</a:t>
            </a:r>
            <a:endParaRPr lang="en-US" sz="650" dirty="0"/>
          </a:p>
        </p:txBody>
      </p:sp>
      <p:sp>
        <p:nvSpPr>
          <p:cNvPr id="196" name="Text 222"/>
          <p:cNvSpPr/>
          <p:nvPr/>
        </p:nvSpPr>
        <p:spPr>
          <a:xfrm>
            <a:off x="10415016" y="409651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HELLO</a:t>
            </a:r>
            <a:endParaRPr lang="en-US" sz="600" dirty="0"/>
          </a:p>
        </p:txBody>
      </p:sp>
      <p:sp>
        <p:nvSpPr>
          <p:cNvPr id="197" name="Text 223"/>
          <p:cNvSpPr/>
          <p:nvPr/>
        </p:nvSpPr>
        <p:spPr>
          <a:xfrm>
            <a:off x="11100816" y="409651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(0.96)</a:t>
            </a:r>
            <a:endParaRPr lang="en-US" sz="600" dirty="0"/>
          </a:p>
        </p:txBody>
      </p:sp>
      <p:sp>
        <p:nvSpPr>
          <p:cNvPr id="198" name="Text 224"/>
          <p:cNvSpPr/>
          <p:nvPr/>
        </p:nvSpPr>
        <p:spPr>
          <a:xfrm>
            <a:off x="10415016" y="423367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HELLO</a:t>
            </a:r>
            <a:endParaRPr lang="en-US" sz="600" dirty="0"/>
          </a:p>
        </p:txBody>
      </p:sp>
      <p:sp>
        <p:nvSpPr>
          <p:cNvPr id="199" name="Text 225"/>
          <p:cNvSpPr/>
          <p:nvPr/>
        </p:nvSpPr>
        <p:spPr>
          <a:xfrm>
            <a:off x="11100816" y="423367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(0.89)</a:t>
            </a:r>
            <a:endParaRPr lang="en-US" sz="600" dirty="0"/>
          </a:p>
        </p:txBody>
      </p:sp>
      <p:sp>
        <p:nvSpPr>
          <p:cNvPr id="200" name="Text 226"/>
          <p:cNvSpPr/>
          <p:nvPr/>
        </p:nvSpPr>
        <p:spPr>
          <a:xfrm>
            <a:off x="10415016" y="437083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HELLO</a:t>
            </a:r>
            <a:endParaRPr lang="en-US" sz="600" dirty="0"/>
          </a:p>
        </p:txBody>
      </p:sp>
      <p:sp>
        <p:nvSpPr>
          <p:cNvPr id="201" name="Text 227"/>
          <p:cNvSpPr/>
          <p:nvPr/>
        </p:nvSpPr>
        <p:spPr>
          <a:xfrm>
            <a:off x="11100816" y="437083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(0.78)</a:t>
            </a:r>
            <a:endParaRPr lang="en-US" sz="600" dirty="0"/>
          </a:p>
        </p:txBody>
      </p:sp>
      <p:sp>
        <p:nvSpPr>
          <p:cNvPr id="202" name="Text 228"/>
          <p:cNvSpPr/>
          <p:nvPr/>
        </p:nvSpPr>
        <p:spPr>
          <a:xfrm>
            <a:off x="10405872" y="45445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3" name="Text 229"/>
          <p:cNvSpPr/>
          <p:nvPr/>
        </p:nvSpPr>
        <p:spPr>
          <a:xfrm>
            <a:off x="10524744" y="4544568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Dictionary &amp; language model based correction</a:t>
            </a:r>
            <a:endParaRPr lang="en-US" sz="700" dirty="0"/>
          </a:p>
        </p:txBody>
      </p:sp>
      <p:sp>
        <p:nvSpPr>
          <p:cNvPr id="204" name="Text 230"/>
          <p:cNvSpPr/>
          <p:nvPr/>
        </p:nvSpPr>
        <p:spPr>
          <a:xfrm>
            <a:off x="10405872" y="497433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5" name="Text 231"/>
          <p:cNvSpPr/>
          <p:nvPr/>
        </p:nvSpPr>
        <p:spPr>
          <a:xfrm>
            <a:off x="10524744" y="4974336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Edit distance &amp; confidence scoring</a:t>
            </a:r>
            <a:endParaRPr lang="en-US" sz="700" dirty="0"/>
          </a:p>
        </p:txBody>
      </p:sp>
      <p:sp>
        <p:nvSpPr>
          <p:cNvPr id="206" name="Text 232"/>
          <p:cNvSpPr/>
          <p:nvPr/>
        </p:nvSpPr>
        <p:spPr>
          <a:xfrm>
            <a:off x="10406656" y="534989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7" name="Text 233"/>
          <p:cNvSpPr/>
          <p:nvPr/>
        </p:nvSpPr>
        <p:spPr>
          <a:xfrm>
            <a:off x="10466092" y="5411507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Improved final text output</a:t>
            </a:r>
            <a:endParaRPr lang="en-US" sz="700" dirty="0"/>
          </a:p>
        </p:txBody>
      </p:sp>
      <p:pic>
        <p:nvPicPr>
          <p:cNvPr id="218" name="Picture 2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0679" y="2877612"/>
            <a:ext cx="1041223" cy="981155"/>
          </a:xfrm>
          <a:prstGeom prst="rect">
            <a:avLst/>
          </a:prstGeom>
        </p:spPr>
      </p:pic>
      <p:pic>
        <p:nvPicPr>
          <p:cNvPr id="219" name="Picture 2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83663" y="2885189"/>
            <a:ext cx="1017322" cy="981453"/>
          </a:xfrm>
          <a:prstGeom prst="rect">
            <a:avLst/>
          </a:prstGeom>
        </p:spPr>
      </p:pic>
      <p:pic>
        <p:nvPicPr>
          <p:cNvPr id="220" name="Picture 2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82111" y="2889251"/>
            <a:ext cx="1212234" cy="1207008"/>
          </a:xfrm>
          <a:prstGeom prst="rect">
            <a:avLst/>
          </a:prstGeom>
        </p:spPr>
      </p:pic>
      <p:pic>
        <p:nvPicPr>
          <p:cNvPr id="221" name="Picture 2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687981" y="2891870"/>
            <a:ext cx="1167070" cy="1445180"/>
          </a:xfrm>
          <a:prstGeom prst="rect">
            <a:avLst/>
          </a:prstGeom>
        </p:spPr>
      </p:pic>
      <p:pic>
        <p:nvPicPr>
          <p:cNvPr id="222" name="Picture 2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221843" y="3854365"/>
            <a:ext cx="928765" cy="722373"/>
          </a:xfrm>
          <a:prstGeom prst="rect">
            <a:avLst/>
          </a:prstGeom>
        </p:spPr>
      </p:pic>
      <p:pic>
        <p:nvPicPr>
          <p:cNvPr id="223" name="Picture 2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368" y="2862072"/>
            <a:ext cx="1225296" cy="1171448"/>
          </a:xfrm>
          <a:prstGeom prst="rect">
            <a:avLst/>
          </a:prstGeom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911502" y="2841943"/>
            <a:ext cx="1333676" cy="1024699"/>
          </a:xfrm>
          <a:prstGeom prst="rect">
            <a:avLst/>
          </a:prstGeom>
        </p:spPr>
      </p:pic>
      <p:pic>
        <p:nvPicPr>
          <p:cNvPr id="225" name="Image 0" descr="images/logo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1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0" y="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960120" y="137160"/>
            <a:ext cx="77724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DESCRIPTION</a:t>
            </a:r>
            <a:endParaRPr lang="en-US" sz="3000" dirty="0"/>
          </a:p>
        </p:txBody>
      </p:sp>
      <p:sp>
        <p:nvSpPr>
          <p:cNvPr id="7" name="Shape 4"/>
          <p:cNvSpPr/>
          <p:nvPr/>
        </p:nvSpPr>
        <p:spPr>
          <a:xfrm>
            <a:off x="457200" y="896112"/>
            <a:ext cx="365760" cy="36576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8" name="Image 1" descr="images/icons/dataset_db_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96" y="978408"/>
            <a:ext cx="201168" cy="20116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914400" y="91440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Overview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457200" y="1307592"/>
            <a:ext cx="1600200" cy="310896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48640" y="1307592"/>
            <a:ext cx="14173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2057400" y="1307592"/>
            <a:ext cx="393192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2167128" y="1307592"/>
            <a:ext cx="37490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American Sign Language (ASL) Fingerspelling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457200" y="1618488"/>
            <a:ext cx="1600200" cy="310896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548640" y="1618488"/>
            <a:ext cx="14173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Classes</a:t>
            </a:r>
            <a:endParaRPr lang="en-US" sz="1050" dirty="0"/>
          </a:p>
        </p:txBody>
      </p:sp>
      <p:sp>
        <p:nvSpPr>
          <p:cNvPr id="16" name="Shape 12"/>
          <p:cNvSpPr/>
          <p:nvPr/>
        </p:nvSpPr>
        <p:spPr>
          <a:xfrm>
            <a:off x="2057400" y="1618488"/>
            <a:ext cx="393192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2167128" y="1618488"/>
            <a:ext cx="37490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 (A–Z and 0–9)</a:t>
            </a:r>
            <a:endParaRPr lang="en-US" sz="1050" dirty="0"/>
          </a:p>
        </p:txBody>
      </p:sp>
      <p:sp>
        <p:nvSpPr>
          <p:cNvPr id="18" name="Shape 14"/>
          <p:cNvSpPr/>
          <p:nvPr/>
        </p:nvSpPr>
        <p:spPr>
          <a:xfrm>
            <a:off x="457200" y="1929384"/>
            <a:ext cx="1600200" cy="310896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548640" y="1929384"/>
            <a:ext cx="14173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Images</a:t>
            </a:r>
            <a:endParaRPr lang="en-US" sz="1050" dirty="0"/>
          </a:p>
        </p:txBody>
      </p:sp>
      <p:sp>
        <p:nvSpPr>
          <p:cNvPr id="20" name="Shape 16"/>
          <p:cNvSpPr/>
          <p:nvPr/>
        </p:nvSpPr>
        <p:spPr>
          <a:xfrm>
            <a:off x="2057400" y="1929384"/>
            <a:ext cx="393192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2167128" y="1929384"/>
            <a:ext cx="37490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2,515</a:t>
            </a:r>
            <a:endParaRPr lang="en-US" sz="1050" dirty="0"/>
          </a:p>
        </p:txBody>
      </p:sp>
      <p:sp>
        <p:nvSpPr>
          <p:cNvPr id="22" name="Shape 18"/>
          <p:cNvSpPr/>
          <p:nvPr/>
        </p:nvSpPr>
        <p:spPr>
          <a:xfrm>
            <a:off x="457200" y="2240280"/>
            <a:ext cx="1600200" cy="310896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548640" y="2240280"/>
            <a:ext cx="14173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 Resolution</a:t>
            </a:r>
            <a:endParaRPr lang="en-US" sz="1050" dirty="0"/>
          </a:p>
        </p:txBody>
      </p:sp>
      <p:sp>
        <p:nvSpPr>
          <p:cNvPr id="24" name="Shape 20"/>
          <p:cNvSpPr/>
          <p:nvPr/>
        </p:nvSpPr>
        <p:spPr>
          <a:xfrm>
            <a:off x="2057400" y="2240280"/>
            <a:ext cx="393192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2167128" y="2240280"/>
            <a:ext cx="37490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224 × 224 pixels</a:t>
            </a:r>
            <a:endParaRPr lang="en-US" sz="1050" dirty="0"/>
          </a:p>
        </p:txBody>
      </p:sp>
      <p:sp>
        <p:nvSpPr>
          <p:cNvPr id="26" name="Shape 22"/>
          <p:cNvSpPr/>
          <p:nvPr/>
        </p:nvSpPr>
        <p:spPr>
          <a:xfrm>
            <a:off x="457200" y="2724912"/>
            <a:ext cx="365760" cy="36576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27" name="Image 2" descr="images/icons/pie_icon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96" y="2807208"/>
            <a:ext cx="201168" cy="201168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914400" y="274320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/ Validation / Test Split</a:t>
            </a:r>
            <a:endParaRPr lang="en-US" sz="1450" dirty="0"/>
          </a:p>
        </p:txBody>
      </p:sp>
      <p:graphicFrame>
        <p:nvGraphicFramePr>
          <p:cNvPr id="29" name="Chart 0"/>
          <p:cNvGraphicFramePr/>
          <p:nvPr>
            <p:extLst>
              <p:ext uri="{D42A27DB-BD31-4B8C-83A1-F6EECF244321}">
                <p14:modId xmlns:p14="http://schemas.microsoft.com/office/powerpoint/2010/main" val="182068214"/>
              </p:ext>
            </p:extLst>
          </p:nvPr>
        </p:nvGraphicFramePr>
        <p:xfrm>
          <a:off x="457200" y="3081528"/>
          <a:ext cx="224028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Shape 24"/>
          <p:cNvSpPr/>
          <p:nvPr/>
        </p:nvSpPr>
        <p:spPr>
          <a:xfrm>
            <a:off x="2880360" y="3493008"/>
            <a:ext cx="201168" cy="201168"/>
          </a:xfrm>
          <a:prstGeom prst="rect">
            <a:avLst/>
          </a:prstGeom>
          <a:solidFill>
            <a:srgbClr val="0B3C5D"/>
          </a:solidFill>
          <a:ln/>
        </p:spPr>
      </p:sp>
      <p:sp>
        <p:nvSpPr>
          <p:cNvPr id="31" name="Text 25"/>
          <p:cNvSpPr/>
          <p:nvPr/>
        </p:nvSpPr>
        <p:spPr>
          <a:xfrm>
            <a:off x="3172968" y="3447288"/>
            <a:ext cx="1828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(70%)</a:t>
            </a:r>
            <a:endParaRPr lang="en-US" sz="1200" dirty="0"/>
          </a:p>
        </p:txBody>
      </p:sp>
      <p:sp>
        <p:nvSpPr>
          <p:cNvPr id="32" name="Shape 26"/>
          <p:cNvSpPr/>
          <p:nvPr/>
        </p:nvSpPr>
        <p:spPr>
          <a:xfrm>
            <a:off x="2880360" y="3904488"/>
            <a:ext cx="201168" cy="201168"/>
          </a:xfrm>
          <a:prstGeom prst="rect">
            <a:avLst/>
          </a:prstGeom>
          <a:solidFill>
            <a:srgbClr val="1F9D55"/>
          </a:solidFill>
          <a:ln/>
        </p:spPr>
      </p:sp>
      <p:sp>
        <p:nvSpPr>
          <p:cNvPr id="33" name="Text 27"/>
          <p:cNvSpPr/>
          <p:nvPr/>
        </p:nvSpPr>
        <p:spPr>
          <a:xfrm>
            <a:off x="3172968" y="3858768"/>
            <a:ext cx="1828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 (10%)</a:t>
            </a:r>
            <a:endParaRPr lang="en-US" sz="1200" dirty="0"/>
          </a:p>
        </p:txBody>
      </p:sp>
      <p:sp>
        <p:nvSpPr>
          <p:cNvPr id="34" name="Shape 28"/>
          <p:cNvSpPr/>
          <p:nvPr/>
        </p:nvSpPr>
        <p:spPr>
          <a:xfrm>
            <a:off x="2880360" y="4315968"/>
            <a:ext cx="201168" cy="201168"/>
          </a:xfrm>
          <a:prstGeom prst="rect">
            <a:avLst/>
          </a:prstGeom>
          <a:solidFill>
            <a:srgbClr val="2E86DE"/>
          </a:solidFill>
          <a:ln/>
        </p:spPr>
      </p:sp>
      <p:sp>
        <p:nvSpPr>
          <p:cNvPr id="35" name="Text 29"/>
          <p:cNvSpPr/>
          <p:nvPr/>
        </p:nvSpPr>
        <p:spPr>
          <a:xfrm>
            <a:off x="3172968" y="4270248"/>
            <a:ext cx="1828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Testing (20%)</a:t>
            </a:r>
            <a:endParaRPr lang="en-US" sz="1200" dirty="0"/>
          </a:p>
        </p:txBody>
      </p:sp>
      <p:sp>
        <p:nvSpPr>
          <p:cNvPr id="36" name="Shape 30"/>
          <p:cNvSpPr/>
          <p:nvPr/>
        </p:nvSpPr>
        <p:spPr>
          <a:xfrm>
            <a:off x="6263640" y="896112"/>
            <a:ext cx="365760" cy="36576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37" name="Image 3" descr="images/icons/dataset_image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5936" y="978408"/>
            <a:ext cx="201168" cy="201168"/>
          </a:xfrm>
          <a:prstGeom prst="rect">
            <a:avLst/>
          </a:prstGeom>
        </p:spPr>
      </p:pic>
      <p:sp>
        <p:nvSpPr>
          <p:cNvPr id="38" name="Text 31"/>
          <p:cNvSpPr/>
          <p:nvPr/>
        </p:nvSpPr>
        <p:spPr>
          <a:xfrm>
            <a:off x="6720840" y="91440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Original Dataset Samples</a:t>
            </a:r>
            <a:endParaRPr lang="en-US" sz="1450" dirty="0"/>
          </a:p>
        </p:txBody>
      </p:sp>
      <p:sp>
        <p:nvSpPr>
          <p:cNvPr id="125" name="Text 89"/>
          <p:cNvSpPr/>
          <p:nvPr/>
        </p:nvSpPr>
        <p:spPr>
          <a:xfrm>
            <a:off x="9909048" y="4882896"/>
            <a:ext cx="91135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9" name="Shape 92"/>
          <p:cNvSpPr/>
          <p:nvPr/>
        </p:nvSpPr>
        <p:spPr>
          <a:xfrm>
            <a:off x="457200" y="5212080"/>
            <a:ext cx="1417320" cy="201168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0" name="Text 93"/>
          <p:cNvSpPr/>
          <p:nvPr/>
        </p:nvSpPr>
        <p:spPr>
          <a:xfrm>
            <a:off x="530352" y="5212080"/>
            <a:ext cx="127101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Split</a:t>
            </a:r>
            <a:endParaRPr lang="en-US" sz="1000" dirty="0"/>
          </a:p>
        </p:txBody>
      </p:sp>
      <p:sp>
        <p:nvSpPr>
          <p:cNvPr id="131" name="Shape 94"/>
          <p:cNvSpPr/>
          <p:nvPr/>
        </p:nvSpPr>
        <p:spPr>
          <a:xfrm>
            <a:off x="1874520" y="5212080"/>
            <a:ext cx="1600200" cy="201168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2" name="Text 95"/>
          <p:cNvSpPr/>
          <p:nvPr/>
        </p:nvSpPr>
        <p:spPr>
          <a:xfrm>
            <a:off x="1947672" y="5212080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</a:t>
            </a:r>
            <a:endParaRPr lang="en-US" sz="1000" dirty="0"/>
          </a:p>
        </p:txBody>
      </p:sp>
      <p:sp>
        <p:nvSpPr>
          <p:cNvPr id="133" name="Shape 96"/>
          <p:cNvSpPr/>
          <p:nvPr/>
        </p:nvSpPr>
        <p:spPr>
          <a:xfrm>
            <a:off x="3474720" y="5212080"/>
            <a:ext cx="1600200" cy="201168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4" name="Text 97"/>
          <p:cNvSpPr/>
          <p:nvPr/>
        </p:nvSpPr>
        <p:spPr>
          <a:xfrm>
            <a:off x="3547872" y="5212080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Percentage</a:t>
            </a:r>
            <a:endParaRPr lang="en-US" sz="1000" dirty="0"/>
          </a:p>
        </p:txBody>
      </p:sp>
      <p:sp>
        <p:nvSpPr>
          <p:cNvPr id="135" name="Shape 98"/>
          <p:cNvSpPr/>
          <p:nvPr/>
        </p:nvSpPr>
        <p:spPr>
          <a:xfrm>
            <a:off x="5074920" y="5212080"/>
            <a:ext cx="6659575" cy="201168"/>
          </a:xfrm>
          <a:prstGeom prst="rect">
            <a:avLst/>
          </a:prstGeom>
          <a:solidFill>
            <a:srgbClr val="0B3C5D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6" name="Text 99"/>
          <p:cNvSpPr/>
          <p:nvPr/>
        </p:nvSpPr>
        <p:spPr>
          <a:xfrm>
            <a:off x="5148072" y="5212080"/>
            <a:ext cx="6513271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Description</a:t>
            </a:r>
            <a:endParaRPr lang="en-US" sz="1000" dirty="0"/>
          </a:p>
        </p:txBody>
      </p:sp>
      <p:sp>
        <p:nvSpPr>
          <p:cNvPr id="137" name="Shape 100"/>
          <p:cNvSpPr/>
          <p:nvPr/>
        </p:nvSpPr>
        <p:spPr>
          <a:xfrm>
            <a:off x="457200" y="5413248"/>
            <a:ext cx="1417320" cy="201168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38" name="Text 101"/>
          <p:cNvSpPr/>
          <p:nvPr/>
        </p:nvSpPr>
        <p:spPr>
          <a:xfrm>
            <a:off x="530352" y="5413248"/>
            <a:ext cx="127101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</a:t>
            </a:r>
            <a:endParaRPr lang="en-US" sz="950" dirty="0"/>
          </a:p>
        </p:txBody>
      </p:sp>
      <p:sp>
        <p:nvSpPr>
          <p:cNvPr id="139" name="Shape 102"/>
          <p:cNvSpPr/>
          <p:nvPr/>
        </p:nvSpPr>
        <p:spPr>
          <a:xfrm>
            <a:off x="1874520" y="5413248"/>
            <a:ext cx="1600200" cy="201168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40" name="Text 103"/>
          <p:cNvSpPr/>
          <p:nvPr/>
        </p:nvSpPr>
        <p:spPr>
          <a:xfrm>
            <a:off x="1947672" y="5413248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1,760</a:t>
            </a:r>
            <a:endParaRPr lang="en-US" sz="950" dirty="0"/>
          </a:p>
        </p:txBody>
      </p:sp>
      <p:sp>
        <p:nvSpPr>
          <p:cNvPr id="141" name="Shape 104"/>
          <p:cNvSpPr/>
          <p:nvPr/>
        </p:nvSpPr>
        <p:spPr>
          <a:xfrm>
            <a:off x="3474720" y="5413248"/>
            <a:ext cx="1600200" cy="201168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42" name="Text 105"/>
          <p:cNvSpPr/>
          <p:nvPr/>
        </p:nvSpPr>
        <p:spPr>
          <a:xfrm>
            <a:off x="3547872" y="5413248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70%</a:t>
            </a:r>
            <a:endParaRPr lang="en-US" sz="950" dirty="0"/>
          </a:p>
        </p:txBody>
      </p:sp>
      <p:sp>
        <p:nvSpPr>
          <p:cNvPr id="143" name="Shape 106"/>
          <p:cNvSpPr/>
          <p:nvPr/>
        </p:nvSpPr>
        <p:spPr>
          <a:xfrm>
            <a:off x="5074920" y="5413248"/>
            <a:ext cx="6659575" cy="201168"/>
          </a:xfrm>
          <a:prstGeom prst="rect">
            <a:avLst/>
          </a:prstGeom>
          <a:solidFill>
            <a:srgbClr val="FFFFFF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44" name="Text 107"/>
          <p:cNvSpPr/>
          <p:nvPr/>
        </p:nvSpPr>
        <p:spPr>
          <a:xfrm>
            <a:off x="5148072" y="5413248"/>
            <a:ext cx="6513271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to train the deep learning models.</a:t>
            </a:r>
            <a:endParaRPr lang="en-US" sz="950" dirty="0"/>
          </a:p>
        </p:txBody>
      </p:sp>
      <p:sp>
        <p:nvSpPr>
          <p:cNvPr id="145" name="Shape 108"/>
          <p:cNvSpPr/>
          <p:nvPr/>
        </p:nvSpPr>
        <p:spPr>
          <a:xfrm>
            <a:off x="457200" y="5614416"/>
            <a:ext cx="1417320" cy="201168"/>
          </a:xfrm>
          <a:prstGeom prst="rect">
            <a:avLst/>
          </a:prstGeom>
          <a:solidFill>
            <a:srgbClr val="F0F8F1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46" name="Text 109"/>
          <p:cNvSpPr/>
          <p:nvPr/>
        </p:nvSpPr>
        <p:spPr>
          <a:xfrm>
            <a:off x="530352" y="5614416"/>
            <a:ext cx="127101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F9D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</a:t>
            </a:r>
            <a:endParaRPr lang="en-US" sz="950" dirty="0"/>
          </a:p>
        </p:txBody>
      </p:sp>
      <p:sp>
        <p:nvSpPr>
          <p:cNvPr id="147" name="Shape 110"/>
          <p:cNvSpPr/>
          <p:nvPr/>
        </p:nvSpPr>
        <p:spPr>
          <a:xfrm>
            <a:off x="1874520" y="5614416"/>
            <a:ext cx="1600200" cy="201168"/>
          </a:xfrm>
          <a:prstGeom prst="rect">
            <a:avLst/>
          </a:prstGeom>
          <a:solidFill>
            <a:srgbClr val="F0F8F1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48" name="Text 111"/>
          <p:cNvSpPr/>
          <p:nvPr/>
        </p:nvSpPr>
        <p:spPr>
          <a:xfrm>
            <a:off x="1947672" y="5614416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251</a:t>
            </a:r>
            <a:endParaRPr lang="en-US" sz="950" dirty="0"/>
          </a:p>
        </p:txBody>
      </p:sp>
      <p:sp>
        <p:nvSpPr>
          <p:cNvPr id="149" name="Shape 112"/>
          <p:cNvSpPr/>
          <p:nvPr/>
        </p:nvSpPr>
        <p:spPr>
          <a:xfrm>
            <a:off x="3474720" y="5614416"/>
            <a:ext cx="1600200" cy="201168"/>
          </a:xfrm>
          <a:prstGeom prst="rect">
            <a:avLst/>
          </a:prstGeom>
          <a:solidFill>
            <a:srgbClr val="F0F8F1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50" name="Text 113"/>
          <p:cNvSpPr/>
          <p:nvPr/>
        </p:nvSpPr>
        <p:spPr>
          <a:xfrm>
            <a:off x="3547872" y="5614416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10%</a:t>
            </a:r>
            <a:endParaRPr lang="en-US" sz="950" dirty="0"/>
          </a:p>
        </p:txBody>
      </p:sp>
      <p:sp>
        <p:nvSpPr>
          <p:cNvPr id="151" name="Shape 114"/>
          <p:cNvSpPr/>
          <p:nvPr/>
        </p:nvSpPr>
        <p:spPr>
          <a:xfrm>
            <a:off x="5074920" y="5614416"/>
            <a:ext cx="6659575" cy="201168"/>
          </a:xfrm>
          <a:prstGeom prst="rect">
            <a:avLst/>
          </a:prstGeom>
          <a:solidFill>
            <a:srgbClr val="F0F8F1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52" name="Text 115"/>
          <p:cNvSpPr/>
          <p:nvPr/>
        </p:nvSpPr>
        <p:spPr>
          <a:xfrm>
            <a:off x="5148072" y="5614416"/>
            <a:ext cx="6513271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to tune hyperparameters and prevent overfitting.</a:t>
            </a:r>
            <a:endParaRPr lang="en-US" sz="950" dirty="0"/>
          </a:p>
        </p:txBody>
      </p:sp>
      <p:sp>
        <p:nvSpPr>
          <p:cNvPr id="153" name="Shape 116"/>
          <p:cNvSpPr/>
          <p:nvPr/>
        </p:nvSpPr>
        <p:spPr>
          <a:xfrm>
            <a:off x="457200" y="5815584"/>
            <a:ext cx="1417320" cy="201168"/>
          </a:xfrm>
          <a:prstGeom prst="rect">
            <a:avLst/>
          </a:prstGeom>
          <a:solidFill>
            <a:srgbClr val="EAF3FC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54" name="Text 117"/>
          <p:cNvSpPr/>
          <p:nvPr/>
        </p:nvSpPr>
        <p:spPr>
          <a:xfrm>
            <a:off x="530352" y="5815584"/>
            <a:ext cx="127101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2E86D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Testing</a:t>
            </a:r>
            <a:endParaRPr lang="en-US" sz="950" dirty="0"/>
          </a:p>
        </p:txBody>
      </p:sp>
      <p:sp>
        <p:nvSpPr>
          <p:cNvPr id="155" name="Shape 118"/>
          <p:cNvSpPr/>
          <p:nvPr/>
        </p:nvSpPr>
        <p:spPr>
          <a:xfrm>
            <a:off x="1874520" y="5815584"/>
            <a:ext cx="1600200" cy="201168"/>
          </a:xfrm>
          <a:prstGeom prst="rect">
            <a:avLst/>
          </a:prstGeom>
          <a:solidFill>
            <a:srgbClr val="EAF3FC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56" name="Text 119"/>
          <p:cNvSpPr/>
          <p:nvPr/>
        </p:nvSpPr>
        <p:spPr>
          <a:xfrm>
            <a:off x="1947672" y="5815584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504</a:t>
            </a:r>
            <a:endParaRPr lang="en-US" sz="950" dirty="0"/>
          </a:p>
        </p:txBody>
      </p:sp>
      <p:sp>
        <p:nvSpPr>
          <p:cNvPr id="157" name="Shape 120"/>
          <p:cNvSpPr/>
          <p:nvPr/>
        </p:nvSpPr>
        <p:spPr>
          <a:xfrm>
            <a:off x="3474720" y="5815584"/>
            <a:ext cx="1600200" cy="201168"/>
          </a:xfrm>
          <a:prstGeom prst="rect">
            <a:avLst/>
          </a:prstGeom>
          <a:solidFill>
            <a:srgbClr val="EAF3FC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58" name="Text 121"/>
          <p:cNvSpPr/>
          <p:nvPr/>
        </p:nvSpPr>
        <p:spPr>
          <a:xfrm>
            <a:off x="3547872" y="5815584"/>
            <a:ext cx="1453896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20%</a:t>
            </a:r>
            <a:endParaRPr lang="en-US" sz="950" dirty="0"/>
          </a:p>
        </p:txBody>
      </p:sp>
      <p:sp>
        <p:nvSpPr>
          <p:cNvPr id="159" name="Shape 122"/>
          <p:cNvSpPr/>
          <p:nvPr/>
        </p:nvSpPr>
        <p:spPr>
          <a:xfrm>
            <a:off x="5074920" y="5815584"/>
            <a:ext cx="6659575" cy="201168"/>
          </a:xfrm>
          <a:prstGeom prst="rect">
            <a:avLst/>
          </a:prstGeom>
          <a:solidFill>
            <a:srgbClr val="EAF3FC"/>
          </a:solidFill>
          <a:ln w="6350">
            <a:solidFill>
              <a:srgbClr val="D9DEE6"/>
            </a:solidFill>
            <a:prstDash val="solid"/>
          </a:ln>
        </p:spPr>
      </p:sp>
      <p:sp>
        <p:nvSpPr>
          <p:cNvPr id="160" name="Text 123"/>
          <p:cNvSpPr/>
          <p:nvPr/>
        </p:nvSpPr>
        <p:spPr>
          <a:xfrm>
            <a:off x="5148072" y="5815584"/>
            <a:ext cx="6513271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to evaluate the final performance of the models.</a:t>
            </a:r>
            <a:endParaRPr lang="en-US" sz="950" dirty="0"/>
          </a:p>
        </p:txBody>
      </p:sp>
      <p:sp>
        <p:nvSpPr>
          <p:cNvPr id="161" name="Shape 124"/>
          <p:cNvSpPr/>
          <p:nvPr/>
        </p:nvSpPr>
        <p:spPr>
          <a:xfrm>
            <a:off x="457200" y="6053328"/>
            <a:ext cx="11277295" cy="237744"/>
          </a:xfrm>
          <a:prstGeom prst="roundRect">
            <a:avLst>
              <a:gd name="adj" fmla="val 19231"/>
            </a:avLst>
          </a:prstGeom>
          <a:solidFill>
            <a:srgbClr val="E9F0F7"/>
          </a:solidFill>
          <a:ln w="12700">
            <a:solidFill>
              <a:srgbClr val="D5DCE4"/>
            </a:solidFill>
            <a:prstDash val="solid"/>
          </a:ln>
        </p:spPr>
      </p:sp>
      <p:sp>
        <p:nvSpPr>
          <p:cNvPr id="162" name="Shape 125"/>
          <p:cNvSpPr/>
          <p:nvPr/>
        </p:nvSpPr>
        <p:spPr>
          <a:xfrm>
            <a:off x="530352" y="6071616"/>
            <a:ext cx="201168" cy="201168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163" name="Image 34" descr="images/icons/star_icon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644" y="6121908"/>
            <a:ext cx="100584" cy="100584"/>
          </a:xfrm>
          <a:prstGeom prst="rect">
            <a:avLst/>
          </a:prstGeom>
        </p:spPr>
      </p:pic>
      <p:sp>
        <p:nvSpPr>
          <p:cNvPr id="164" name="Text 126"/>
          <p:cNvSpPr/>
          <p:nvPr/>
        </p:nvSpPr>
        <p:spPr>
          <a:xfrm>
            <a:off x="841248" y="6053328"/>
            <a:ext cx="10774375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fixed 70% / 10% / 20% split was used to ensure a fair evaluation across all six deep learning models.</a:t>
            </a:r>
            <a:endParaRPr lang="en-US" sz="1000" dirty="0"/>
          </a:p>
        </p:txBody>
      </p:sp>
      <p:sp>
        <p:nvSpPr>
          <p:cNvPr id="165" name="Shape 127"/>
          <p:cNvSpPr/>
          <p:nvPr/>
        </p:nvSpPr>
        <p:spPr>
          <a:xfrm>
            <a:off x="457200" y="6565392"/>
            <a:ext cx="11277295" cy="0"/>
          </a:xfrm>
          <a:prstGeom prst="line">
            <a:avLst/>
          </a:prstGeom>
          <a:noFill/>
          <a:ln w="12700">
            <a:solidFill>
              <a:srgbClr val="E3E6EC"/>
            </a:solidFill>
            <a:prstDash val="solid"/>
          </a:ln>
        </p:spPr>
      </p:sp>
      <p:sp>
        <p:nvSpPr>
          <p:cNvPr id="166" name="Text 128"/>
          <p:cNvSpPr/>
          <p:nvPr/>
        </p:nvSpPr>
        <p:spPr>
          <a:xfrm>
            <a:off x="457200" y="6601968"/>
            <a:ext cx="8686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850" dirty="0"/>
          </a:p>
        </p:txBody>
      </p:sp>
      <p:sp>
        <p:nvSpPr>
          <p:cNvPr id="168" name="Rounded Rectangle 167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dirty="0"/>
          </a:p>
        </p:txBody>
      </p:sp>
      <p:pic>
        <p:nvPicPr>
          <p:cNvPr id="170" name="Picture 16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8436" y="1298447"/>
            <a:ext cx="5551780" cy="3712465"/>
          </a:xfrm>
          <a:prstGeom prst="rect">
            <a:avLst/>
          </a:prstGeom>
        </p:spPr>
      </p:pic>
      <p:pic>
        <p:nvPicPr>
          <p:cNvPr id="171" name="Image 0" descr="images/logo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687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0" y="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960120" y="137160"/>
            <a:ext cx="77724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AUGMENTATION</a:t>
            </a:r>
            <a:endParaRPr lang="en-US" sz="3000" dirty="0"/>
          </a:p>
        </p:txBody>
      </p:sp>
      <p:pic>
        <p:nvPicPr>
          <p:cNvPr id="6" name="Image 0" descr="images/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457200" y="767448"/>
            <a:ext cx="457200" cy="45720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8" name="Image 1" descr="images/icons/pie_icon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072" y="886320"/>
            <a:ext cx="219456" cy="2194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051560" y="758304"/>
            <a:ext cx="1005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Purpose: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1737360" y="749160"/>
            <a:ext cx="5422719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dataset diversity, improve model generalization, and reduce overfitting.</a:t>
            </a:r>
            <a:endParaRPr lang="en-US" sz="1250" dirty="0"/>
          </a:p>
        </p:txBody>
      </p:sp>
      <p:sp>
        <p:nvSpPr>
          <p:cNvPr id="60" name="Shape 37"/>
          <p:cNvSpPr/>
          <p:nvPr/>
        </p:nvSpPr>
        <p:spPr>
          <a:xfrm>
            <a:off x="365760" y="5907024"/>
            <a:ext cx="8366760" cy="384048"/>
          </a:xfrm>
          <a:prstGeom prst="roundRect">
            <a:avLst>
              <a:gd name="adj" fmla="val 14286"/>
            </a:avLst>
          </a:prstGeom>
          <a:solidFill>
            <a:srgbClr val="E9F0F7"/>
          </a:solidFill>
          <a:ln w="12700">
            <a:solidFill>
              <a:srgbClr val="D5DCE4"/>
            </a:solidFill>
            <a:prstDash val="solid"/>
          </a:ln>
        </p:spPr>
      </p:sp>
      <p:sp>
        <p:nvSpPr>
          <p:cNvPr id="61" name="Shape 38"/>
          <p:cNvSpPr/>
          <p:nvPr/>
        </p:nvSpPr>
        <p:spPr>
          <a:xfrm>
            <a:off x="493776" y="5961888"/>
            <a:ext cx="274320" cy="27432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62" name="Image 21" descr="images/icons/info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6035040"/>
            <a:ext cx="128016" cy="128016"/>
          </a:xfrm>
          <a:prstGeom prst="rect">
            <a:avLst/>
          </a:prstGeom>
        </p:spPr>
      </p:pic>
      <p:sp>
        <p:nvSpPr>
          <p:cNvPr id="63" name="Text 39"/>
          <p:cNvSpPr/>
          <p:nvPr/>
        </p:nvSpPr>
        <p:spPr>
          <a:xfrm>
            <a:off x="914400" y="5907024"/>
            <a:ext cx="76809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augmentation was applied </a:t>
            </a:r>
            <a:r>
              <a:rPr lang="en-US" sz="12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to the training set.</a:t>
            </a:r>
            <a:endParaRPr lang="en-US" sz="1200" dirty="0"/>
          </a:p>
        </p:txBody>
      </p:sp>
      <p:sp>
        <p:nvSpPr>
          <p:cNvPr id="64" name="Shape 40"/>
          <p:cNvSpPr/>
          <p:nvPr/>
        </p:nvSpPr>
        <p:spPr>
          <a:xfrm>
            <a:off x="8887968" y="871949"/>
            <a:ext cx="0" cy="4553712"/>
          </a:xfrm>
          <a:prstGeom prst="line">
            <a:avLst/>
          </a:prstGeom>
          <a:noFill/>
          <a:ln w="12700">
            <a:solidFill>
              <a:srgbClr val="E3E6EC"/>
            </a:solidFill>
            <a:prstDash val="solid"/>
          </a:ln>
        </p:spPr>
      </p:sp>
      <p:sp>
        <p:nvSpPr>
          <p:cNvPr id="65" name="Shape 41"/>
          <p:cNvSpPr/>
          <p:nvPr/>
        </p:nvSpPr>
        <p:spPr>
          <a:xfrm>
            <a:off x="9052560" y="871949"/>
            <a:ext cx="2773375" cy="2743200"/>
          </a:xfrm>
          <a:prstGeom prst="roundRect">
            <a:avLst>
              <a:gd name="adj" fmla="val 1667"/>
            </a:avLst>
          </a:prstGeom>
          <a:solidFill>
            <a:srgbClr val="F3F6F8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66" name="Shape 42"/>
          <p:cNvSpPr/>
          <p:nvPr/>
        </p:nvSpPr>
        <p:spPr>
          <a:xfrm>
            <a:off x="9052560" y="871949"/>
            <a:ext cx="2773375" cy="329184"/>
          </a:xfrm>
          <a:prstGeom prst="rect">
            <a:avLst/>
          </a:prstGeom>
          <a:solidFill>
            <a:srgbClr val="0B3C5D"/>
          </a:solidFill>
          <a:ln/>
        </p:spPr>
      </p:sp>
      <p:sp>
        <p:nvSpPr>
          <p:cNvPr id="67" name="Text 43"/>
          <p:cNvSpPr/>
          <p:nvPr/>
        </p:nvSpPr>
        <p:spPr>
          <a:xfrm>
            <a:off x="9052560" y="871949"/>
            <a:ext cx="2773375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TRANSFORMATIONS</a:t>
            </a:r>
            <a:endParaRPr lang="en-US" sz="1100" dirty="0"/>
          </a:p>
        </p:txBody>
      </p:sp>
      <p:pic>
        <p:nvPicPr>
          <p:cNvPr id="68" name="Image 22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1414493"/>
            <a:ext cx="201168" cy="201168"/>
          </a:xfrm>
          <a:prstGeom prst="rect">
            <a:avLst/>
          </a:prstGeom>
        </p:spPr>
      </p:pic>
      <p:sp>
        <p:nvSpPr>
          <p:cNvPr id="69" name="Text 44"/>
          <p:cNvSpPr/>
          <p:nvPr/>
        </p:nvSpPr>
        <p:spPr>
          <a:xfrm>
            <a:off x="9509760" y="1329149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 (±20°)</a:t>
            </a:r>
            <a:endParaRPr lang="en-US" sz="1050" dirty="0"/>
          </a:p>
        </p:txBody>
      </p:sp>
      <p:pic>
        <p:nvPicPr>
          <p:cNvPr id="70" name="Image 23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1786349"/>
            <a:ext cx="201168" cy="201168"/>
          </a:xfrm>
          <a:prstGeom prst="rect">
            <a:avLst/>
          </a:prstGeom>
        </p:spPr>
      </p:pic>
      <p:sp>
        <p:nvSpPr>
          <p:cNvPr id="71" name="Text 45"/>
          <p:cNvSpPr/>
          <p:nvPr/>
        </p:nvSpPr>
        <p:spPr>
          <a:xfrm>
            <a:off x="9509760" y="1701005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Width Shift (15%)</a:t>
            </a:r>
            <a:endParaRPr lang="en-US" sz="1050" dirty="0"/>
          </a:p>
        </p:txBody>
      </p:sp>
      <p:pic>
        <p:nvPicPr>
          <p:cNvPr id="72" name="Image 24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2158205"/>
            <a:ext cx="201168" cy="201168"/>
          </a:xfrm>
          <a:prstGeom prst="rect">
            <a:avLst/>
          </a:prstGeom>
        </p:spPr>
      </p:pic>
      <p:sp>
        <p:nvSpPr>
          <p:cNvPr id="73" name="Text 46"/>
          <p:cNvSpPr/>
          <p:nvPr/>
        </p:nvSpPr>
        <p:spPr>
          <a:xfrm>
            <a:off x="9509760" y="2072861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Height Shift (15%)</a:t>
            </a:r>
            <a:endParaRPr lang="en-US" sz="1050" dirty="0"/>
          </a:p>
        </p:txBody>
      </p:sp>
      <p:pic>
        <p:nvPicPr>
          <p:cNvPr id="74" name="Image 25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2530061"/>
            <a:ext cx="201168" cy="201168"/>
          </a:xfrm>
          <a:prstGeom prst="rect">
            <a:avLst/>
          </a:prstGeom>
        </p:spPr>
      </p:pic>
      <p:sp>
        <p:nvSpPr>
          <p:cNvPr id="75" name="Text 47"/>
          <p:cNvSpPr/>
          <p:nvPr/>
        </p:nvSpPr>
        <p:spPr>
          <a:xfrm>
            <a:off x="9509760" y="2444717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Zoom (15%)</a:t>
            </a:r>
            <a:endParaRPr lang="en-US" sz="1050" dirty="0"/>
          </a:p>
        </p:txBody>
      </p:sp>
      <p:pic>
        <p:nvPicPr>
          <p:cNvPr id="76" name="Image 26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2901917"/>
            <a:ext cx="201168" cy="201168"/>
          </a:xfrm>
          <a:prstGeom prst="rect">
            <a:avLst/>
          </a:prstGeom>
        </p:spPr>
      </p:pic>
      <p:sp>
        <p:nvSpPr>
          <p:cNvPr id="77" name="Text 48"/>
          <p:cNvSpPr/>
          <p:nvPr/>
        </p:nvSpPr>
        <p:spPr>
          <a:xfrm>
            <a:off x="9509760" y="2816573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Shear (10°)</a:t>
            </a:r>
            <a:endParaRPr lang="en-US" sz="1050" dirty="0"/>
          </a:p>
        </p:txBody>
      </p:sp>
      <p:pic>
        <p:nvPicPr>
          <p:cNvPr id="78" name="Image 27" descr="images/icons/check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7152" y="3273773"/>
            <a:ext cx="201168" cy="201168"/>
          </a:xfrm>
          <a:prstGeom prst="rect">
            <a:avLst/>
          </a:prstGeom>
        </p:spPr>
      </p:pic>
      <p:sp>
        <p:nvSpPr>
          <p:cNvPr id="79" name="Text 49"/>
          <p:cNvSpPr/>
          <p:nvPr/>
        </p:nvSpPr>
        <p:spPr>
          <a:xfrm>
            <a:off x="9509760" y="3188429"/>
            <a:ext cx="2179015" cy="3718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Brightness (0.7 – 1.3)</a:t>
            </a:r>
            <a:endParaRPr lang="en-US" sz="1050" dirty="0"/>
          </a:p>
        </p:txBody>
      </p:sp>
      <p:sp>
        <p:nvSpPr>
          <p:cNvPr id="80" name="Shape 50"/>
          <p:cNvSpPr/>
          <p:nvPr/>
        </p:nvSpPr>
        <p:spPr>
          <a:xfrm>
            <a:off x="9052560" y="3798029"/>
            <a:ext cx="2773375" cy="1691640"/>
          </a:xfrm>
          <a:prstGeom prst="roundRect">
            <a:avLst>
              <a:gd name="adj" fmla="val 2703"/>
            </a:avLst>
          </a:prstGeom>
          <a:solidFill>
            <a:srgbClr val="F3F6F8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81" name="Shape 51"/>
          <p:cNvSpPr/>
          <p:nvPr/>
        </p:nvSpPr>
        <p:spPr>
          <a:xfrm>
            <a:off x="9052560" y="3798029"/>
            <a:ext cx="2773375" cy="310896"/>
          </a:xfrm>
          <a:prstGeom prst="rect">
            <a:avLst/>
          </a:prstGeom>
          <a:solidFill>
            <a:srgbClr val="0B3C5D"/>
          </a:solidFill>
          <a:ln/>
        </p:spPr>
      </p:sp>
      <p:sp>
        <p:nvSpPr>
          <p:cNvPr id="82" name="Text 52"/>
          <p:cNvSpPr/>
          <p:nvPr/>
        </p:nvSpPr>
        <p:spPr>
          <a:xfrm>
            <a:off x="9052560" y="3798029"/>
            <a:ext cx="2773375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</a:t>
            </a:r>
            <a:endParaRPr lang="en-US" sz="1100" dirty="0"/>
          </a:p>
        </p:txBody>
      </p:sp>
      <p:sp>
        <p:nvSpPr>
          <p:cNvPr id="83" name="Shape 53"/>
          <p:cNvSpPr/>
          <p:nvPr/>
        </p:nvSpPr>
        <p:spPr>
          <a:xfrm>
            <a:off x="9198864" y="4217510"/>
            <a:ext cx="274320" cy="274320"/>
          </a:xfrm>
          <a:prstGeom prst="ellipse">
            <a:avLst/>
          </a:prstGeom>
          <a:solidFill>
            <a:srgbClr val="E9F0F7"/>
          </a:solidFill>
          <a:ln/>
        </p:spPr>
      </p:sp>
      <p:pic>
        <p:nvPicPr>
          <p:cNvPr id="84" name="Image 28" descr="images/icons/shield_nav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2872" y="4281518"/>
            <a:ext cx="146304" cy="146304"/>
          </a:xfrm>
          <a:prstGeom prst="rect">
            <a:avLst/>
          </a:prstGeom>
        </p:spPr>
      </p:pic>
      <p:sp>
        <p:nvSpPr>
          <p:cNvPr id="85" name="Text 54"/>
          <p:cNvSpPr/>
          <p:nvPr/>
        </p:nvSpPr>
        <p:spPr>
          <a:xfrm>
            <a:off x="9582912" y="4200365"/>
            <a:ext cx="2133295" cy="3086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Improve generalization</a:t>
            </a:r>
            <a:endParaRPr lang="en-US" sz="1050" dirty="0"/>
          </a:p>
        </p:txBody>
      </p:sp>
      <p:sp>
        <p:nvSpPr>
          <p:cNvPr id="86" name="Shape 55"/>
          <p:cNvSpPr/>
          <p:nvPr/>
        </p:nvSpPr>
        <p:spPr>
          <a:xfrm>
            <a:off x="9198864" y="4526120"/>
            <a:ext cx="274320" cy="27432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87" name="Image 29" descr="images/icons/trend_icon_w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2872" y="4590128"/>
            <a:ext cx="146304" cy="146304"/>
          </a:xfrm>
          <a:prstGeom prst="rect">
            <a:avLst/>
          </a:prstGeom>
        </p:spPr>
      </p:pic>
      <p:sp>
        <p:nvSpPr>
          <p:cNvPr id="88" name="Text 56"/>
          <p:cNvSpPr/>
          <p:nvPr/>
        </p:nvSpPr>
        <p:spPr>
          <a:xfrm>
            <a:off x="9582912" y="4508975"/>
            <a:ext cx="2133295" cy="3086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Reduce overfitting</a:t>
            </a:r>
            <a:endParaRPr lang="en-US" sz="1050" dirty="0"/>
          </a:p>
        </p:txBody>
      </p:sp>
      <p:sp>
        <p:nvSpPr>
          <p:cNvPr id="89" name="Shape 57"/>
          <p:cNvSpPr/>
          <p:nvPr/>
        </p:nvSpPr>
        <p:spPr>
          <a:xfrm>
            <a:off x="9198864" y="4834730"/>
            <a:ext cx="274320" cy="27432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90" name="Image 30" descr="images/icons/dataset_db_w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2872" y="4898738"/>
            <a:ext cx="146304" cy="146304"/>
          </a:xfrm>
          <a:prstGeom prst="rect">
            <a:avLst/>
          </a:prstGeom>
        </p:spPr>
      </p:pic>
      <p:sp>
        <p:nvSpPr>
          <p:cNvPr id="91" name="Text 58"/>
          <p:cNvSpPr/>
          <p:nvPr/>
        </p:nvSpPr>
        <p:spPr>
          <a:xfrm>
            <a:off x="9582912" y="4817585"/>
            <a:ext cx="2133295" cy="3086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data diversity</a:t>
            </a:r>
            <a:endParaRPr lang="en-US" sz="1050" dirty="0"/>
          </a:p>
        </p:txBody>
      </p:sp>
      <p:sp>
        <p:nvSpPr>
          <p:cNvPr id="92" name="Shape 59"/>
          <p:cNvSpPr/>
          <p:nvPr/>
        </p:nvSpPr>
        <p:spPr>
          <a:xfrm>
            <a:off x="9198864" y="5143340"/>
            <a:ext cx="274320" cy="274320"/>
          </a:xfrm>
          <a:prstGeom prst="ellipse">
            <a:avLst/>
          </a:prstGeom>
          <a:solidFill>
            <a:srgbClr val="0B3C5D"/>
          </a:solidFill>
          <a:ln/>
        </p:spPr>
      </p:sp>
      <p:pic>
        <p:nvPicPr>
          <p:cNvPr id="93" name="Image 31" descr="images/icons/goal_target_w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62872" y="5207348"/>
            <a:ext cx="146304" cy="146304"/>
          </a:xfrm>
          <a:prstGeom prst="rect">
            <a:avLst/>
          </a:prstGeom>
        </p:spPr>
      </p:pic>
      <p:sp>
        <p:nvSpPr>
          <p:cNvPr id="94" name="Text 60"/>
          <p:cNvSpPr/>
          <p:nvPr/>
        </p:nvSpPr>
        <p:spPr>
          <a:xfrm>
            <a:off x="9582912" y="5126195"/>
            <a:ext cx="2133295" cy="3086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Improve model robustness</a:t>
            </a:r>
            <a:endParaRPr lang="en-US" sz="1050" dirty="0"/>
          </a:p>
        </p:txBody>
      </p:sp>
      <p:sp>
        <p:nvSpPr>
          <p:cNvPr id="95" name="Shape 61"/>
          <p:cNvSpPr/>
          <p:nvPr/>
        </p:nvSpPr>
        <p:spPr>
          <a:xfrm>
            <a:off x="457200" y="6565392"/>
            <a:ext cx="11277295" cy="0"/>
          </a:xfrm>
          <a:prstGeom prst="line">
            <a:avLst/>
          </a:prstGeom>
          <a:noFill/>
          <a:ln w="12700">
            <a:solidFill>
              <a:srgbClr val="E3E6EC"/>
            </a:solidFill>
            <a:prstDash val="solid"/>
          </a:ln>
        </p:spPr>
      </p:sp>
      <p:sp>
        <p:nvSpPr>
          <p:cNvPr id="96" name="Text 62"/>
          <p:cNvSpPr/>
          <p:nvPr/>
        </p:nvSpPr>
        <p:spPr>
          <a:xfrm>
            <a:off x="457200" y="6601968"/>
            <a:ext cx="8686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850" dirty="0"/>
          </a:p>
        </p:txBody>
      </p:sp>
      <p:sp>
        <p:nvSpPr>
          <p:cNvPr id="98" name="Rounded Rectangle 97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dirty="0"/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" y="1116813"/>
            <a:ext cx="7680960" cy="473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144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9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graphicFrame>
        <p:nvGraphicFramePr>
          <p:cNvPr id="33" name="Chart 0"/>
          <p:cNvGraphicFramePr/>
          <p:nvPr>
            <p:extLst>
              <p:ext uri="{D42A27DB-BD31-4B8C-83A1-F6EECF244321}">
                <p14:modId xmlns:p14="http://schemas.microsoft.com/office/powerpoint/2010/main" val="785245984"/>
              </p:ext>
            </p:extLst>
          </p:nvPr>
        </p:nvGraphicFramePr>
        <p:xfrm>
          <a:off x="7204099" y="1349304"/>
          <a:ext cx="4777753" cy="294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Shape 4"/>
          <p:cNvSpPr/>
          <p:nvPr/>
        </p:nvSpPr>
        <p:spPr>
          <a:xfrm>
            <a:off x="364124" y="3200400"/>
            <a:ext cx="1417320" cy="1371600"/>
          </a:xfrm>
          <a:prstGeom prst="roundRect">
            <a:avLst>
              <a:gd name="adj" fmla="val 9333"/>
            </a:avLst>
          </a:prstGeom>
          <a:solidFill>
            <a:srgbClr val="EAF1FF"/>
          </a:solidFill>
          <a:ln w="22225">
            <a:solidFill>
              <a:srgbClr val="3E6FE0"/>
            </a:solidFill>
            <a:prstDash val="solid"/>
          </a:ln>
        </p:spPr>
      </p:sp>
      <p:sp>
        <p:nvSpPr>
          <p:cNvPr id="40" name="Shape 5"/>
          <p:cNvSpPr/>
          <p:nvPr/>
        </p:nvSpPr>
        <p:spPr>
          <a:xfrm>
            <a:off x="789320" y="3374136"/>
            <a:ext cx="566928" cy="566928"/>
          </a:xfrm>
          <a:prstGeom prst="roundRect">
            <a:avLst>
              <a:gd name="adj" fmla="val 12903"/>
            </a:avLst>
          </a:prstGeom>
          <a:solidFill>
            <a:srgbClr val="FFFFFF"/>
          </a:solidFill>
          <a:ln w="15875">
            <a:solidFill>
              <a:srgbClr val="3E6FE0"/>
            </a:solidFill>
            <a:prstDash val="solid"/>
          </a:ln>
        </p:spPr>
      </p:sp>
      <p:pic>
        <p:nvPicPr>
          <p:cNvPr id="41" name="Image 0" descr="images/ic_inpu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48" y="3483864"/>
            <a:ext cx="347472" cy="347472"/>
          </a:xfrm>
          <a:prstGeom prst="rect">
            <a:avLst/>
          </a:prstGeom>
        </p:spPr>
      </p:pic>
      <p:sp>
        <p:nvSpPr>
          <p:cNvPr id="42" name="Text 6"/>
          <p:cNvSpPr/>
          <p:nvPr/>
        </p:nvSpPr>
        <p:spPr>
          <a:xfrm>
            <a:off x="364124" y="4069080"/>
            <a:ext cx="1417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 Image</a:t>
            </a:r>
            <a:endParaRPr lang="en-US" sz="1250" dirty="0"/>
          </a:p>
        </p:txBody>
      </p:sp>
      <p:sp>
        <p:nvSpPr>
          <p:cNvPr id="43" name="Text 7"/>
          <p:cNvSpPr/>
          <p:nvPr/>
        </p:nvSpPr>
        <p:spPr>
          <a:xfrm>
            <a:off x="364124" y="4315968"/>
            <a:ext cx="141732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224 × 224</a:t>
            </a:r>
            <a:endParaRPr lang="en-US" sz="1100" dirty="0"/>
          </a:p>
        </p:txBody>
      </p:sp>
      <p:sp>
        <p:nvSpPr>
          <p:cNvPr id="44" name="Shape 8"/>
          <p:cNvSpPr/>
          <p:nvPr/>
        </p:nvSpPr>
        <p:spPr>
          <a:xfrm>
            <a:off x="2238644" y="1920240"/>
            <a:ext cx="3246120" cy="1417320"/>
          </a:xfrm>
          <a:prstGeom prst="roundRect">
            <a:avLst>
              <a:gd name="adj" fmla="val 9032"/>
            </a:avLst>
          </a:prstGeom>
          <a:solidFill>
            <a:srgbClr val="E8FBF6"/>
          </a:solidFill>
          <a:ln w="22225">
            <a:solidFill>
              <a:srgbClr val="0F9A8E"/>
            </a:solidFill>
            <a:prstDash val="solid"/>
          </a:ln>
        </p:spPr>
      </p:sp>
      <p:sp>
        <p:nvSpPr>
          <p:cNvPr id="45" name="Shape 9"/>
          <p:cNvSpPr/>
          <p:nvPr/>
        </p:nvSpPr>
        <p:spPr>
          <a:xfrm>
            <a:off x="2430668" y="2318004"/>
            <a:ext cx="621792" cy="621792"/>
          </a:xfrm>
          <a:prstGeom prst="ellipse">
            <a:avLst/>
          </a:prstGeom>
          <a:solidFill>
            <a:srgbClr val="0F9A8E"/>
          </a:solidFill>
          <a:ln/>
        </p:spPr>
      </p:sp>
      <p:pic>
        <p:nvPicPr>
          <p:cNvPr id="46" name="Image 1" descr="images/ic_mobilene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6116" y="2473452"/>
            <a:ext cx="310896" cy="310896"/>
          </a:xfrm>
          <a:prstGeom prst="rect">
            <a:avLst/>
          </a:prstGeom>
        </p:spPr>
      </p:pic>
      <p:sp>
        <p:nvSpPr>
          <p:cNvPr id="47" name="Text 10"/>
          <p:cNvSpPr/>
          <p:nvPr/>
        </p:nvSpPr>
        <p:spPr>
          <a:xfrm>
            <a:off x="3153044" y="2121408"/>
            <a:ext cx="2194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9A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 Branch</a:t>
            </a:r>
            <a:endParaRPr lang="en-US" sz="1350" dirty="0"/>
          </a:p>
        </p:txBody>
      </p:sp>
      <p:sp>
        <p:nvSpPr>
          <p:cNvPr id="48" name="Text 11"/>
          <p:cNvSpPr/>
          <p:nvPr/>
        </p:nvSpPr>
        <p:spPr>
          <a:xfrm>
            <a:off x="3153044" y="2450592"/>
            <a:ext cx="2194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convolutional features
</a:t>
            </a:r>
            <a:endParaRPr lang="en-US" sz="115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1,280-D vector</a:t>
            </a:r>
            <a:endParaRPr lang="en-US" sz="1150" dirty="0"/>
          </a:p>
        </p:txBody>
      </p:sp>
      <p:sp>
        <p:nvSpPr>
          <p:cNvPr id="49" name="Shape 12"/>
          <p:cNvSpPr/>
          <p:nvPr/>
        </p:nvSpPr>
        <p:spPr>
          <a:xfrm>
            <a:off x="2284627" y="4270248"/>
            <a:ext cx="3246120" cy="1417320"/>
          </a:xfrm>
          <a:prstGeom prst="roundRect">
            <a:avLst>
              <a:gd name="adj" fmla="val 9032"/>
            </a:avLst>
          </a:prstGeom>
          <a:solidFill>
            <a:srgbClr val="FFF1E0"/>
          </a:solidFill>
          <a:ln w="22225">
            <a:solidFill>
              <a:srgbClr val="F0791E"/>
            </a:solidFill>
            <a:prstDash val="solid"/>
          </a:ln>
        </p:spPr>
      </p:sp>
      <p:sp>
        <p:nvSpPr>
          <p:cNvPr id="50" name="Shape 13"/>
          <p:cNvSpPr/>
          <p:nvPr/>
        </p:nvSpPr>
        <p:spPr>
          <a:xfrm>
            <a:off x="2430668" y="4695444"/>
            <a:ext cx="621792" cy="621792"/>
          </a:xfrm>
          <a:prstGeom prst="ellipse">
            <a:avLst/>
          </a:prstGeom>
          <a:solidFill>
            <a:srgbClr val="F0791E"/>
          </a:solidFill>
          <a:ln/>
        </p:spPr>
      </p:sp>
      <p:pic>
        <p:nvPicPr>
          <p:cNvPr id="51" name="Image 2" descr="images/ic_swin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6116" y="4850892"/>
            <a:ext cx="310896" cy="310896"/>
          </a:xfrm>
          <a:prstGeom prst="rect">
            <a:avLst/>
          </a:prstGeom>
        </p:spPr>
      </p:pic>
      <p:sp>
        <p:nvSpPr>
          <p:cNvPr id="52" name="Text 14"/>
          <p:cNvSpPr/>
          <p:nvPr/>
        </p:nvSpPr>
        <p:spPr>
          <a:xfrm>
            <a:off x="3153044" y="4498848"/>
            <a:ext cx="2194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0791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Swin-Tiny Branch</a:t>
            </a:r>
            <a:endParaRPr lang="en-US" sz="1350" dirty="0"/>
          </a:p>
        </p:txBody>
      </p:sp>
      <p:sp>
        <p:nvSpPr>
          <p:cNvPr id="53" name="Text 15"/>
          <p:cNvSpPr/>
          <p:nvPr/>
        </p:nvSpPr>
        <p:spPr>
          <a:xfrm>
            <a:off x="3153044" y="4828032"/>
            <a:ext cx="2194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Shifted-window </a:t>
            </a:r>
            <a:r>
              <a:rPr lang="en-US" sz="11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attention
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11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768-D vector</a:t>
            </a:r>
            <a:endParaRPr lang="en-US" sz="1150" dirty="0"/>
          </a:p>
        </p:txBody>
      </p:sp>
      <p:sp>
        <p:nvSpPr>
          <p:cNvPr id="54" name="Shape 16"/>
          <p:cNvSpPr/>
          <p:nvPr/>
        </p:nvSpPr>
        <p:spPr>
          <a:xfrm>
            <a:off x="5941964" y="3200400"/>
            <a:ext cx="2011680" cy="1371600"/>
          </a:xfrm>
          <a:prstGeom prst="roundRect">
            <a:avLst>
              <a:gd name="adj" fmla="val 9333"/>
            </a:avLst>
          </a:prstGeom>
          <a:solidFill>
            <a:srgbClr val="EAFBFF"/>
          </a:solidFill>
          <a:ln w="22225">
            <a:solidFill>
              <a:srgbClr val="29B6E8"/>
            </a:solidFill>
            <a:prstDash val="solid"/>
          </a:ln>
        </p:spPr>
      </p:sp>
      <p:sp>
        <p:nvSpPr>
          <p:cNvPr id="55" name="Shape 17"/>
          <p:cNvSpPr/>
          <p:nvPr/>
        </p:nvSpPr>
        <p:spPr>
          <a:xfrm>
            <a:off x="6097412" y="3584448"/>
            <a:ext cx="603504" cy="603504"/>
          </a:xfrm>
          <a:prstGeom prst="ellipse">
            <a:avLst/>
          </a:prstGeom>
          <a:solidFill>
            <a:srgbClr val="29B6E8"/>
          </a:solidFill>
          <a:ln/>
        </p:spPr>
      </p:sp>
      <p:pic>
        <p:nvPicPr>
          <p:cNvPr id="56" name="Image 3" descr="images/ic_concat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8288" y="3735324"/>
            <a:ext cx="301752" cy="301752"/>
          </a:xfrm>
          <a:prstGeom prst="rect">
            <a:avLst/>
          </a:prstGeom>
        </p:spPr>
      </p:pic>
      <p:sp>
        <p:nvSpPr>
          <p:cNvPr id="57" name="Text 18"/>
          <p:cNvSpPr/>
          <p:nvPr/>
        </p:nvSpPr>
        <p:spPr>
          <a:xfrm>
            <a:off x="6783212" y="3566160"/>
            <a:ext cx="10789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b="1" dirty="0" smtClean="0">
                <a:solidFill>
                  <a:srgbClr val="29B6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Concatenation</a:t>
            </a:r>
            <a:endParaRPr lang="en-US" sz="1150" dirty="0"/>
          </a:p>
        </p:txBody>
      </p:sp>
      <p:sp>
        <p:nvSpPr>
          <p:cNvPr id="58" name="Text 19"/>
          <p:cNvSpPr/>
          <p:nvPr/>
        </p:nvSpPr>
        <p:spPr>
          <a:xfrm>
            <a:off x="6783212" y="3950208"/>
            <a:ext cx="1078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2,048-D fused vector</a:t>
            </a:r>
            <a:endParaRPr lang="en-US" sz="1050" dirty="0"/>
          </a:p>
        </p:txBody>
      </p:sp>
      <p:sp>
        <p:nvSpPr>
          <p:cNvPr id="59" name="Shape 20"/>
          <p:cNvSpPr/>
          <p:nvPr/>
        </p:nvSpPr>
        <p:spPr>
          <a:xfrm>
            <a:off x="8319404" y="3200400"/>
            <a:ext cx="1828800" cy="1371600"/>
          </a:xfrm>
          <a:prstGeom prst="roundRect">
            <a:avLst>
              <a:gd name="adj" fmla="val 9333"/>
            </a:avLst>
          </a:prstGeom>
          <a:solidFill>
            <a:srgbClr val="FDF3D9"/>
          </a:solidFill>
          <a:ln w="22225">
            <a:solidFill>
              <a:srgbClr val="E0972E"/>
            </a:solidFill>
            <a:prstDash val="solid"/>
          </a:ln>
        </p:spPr>
      </p:sp>
      <p:sp>
        <p:nvSpPr>
          <p:cNvPr id="60" name="Shape 21"/>
          <p:cNvSpPr/>
          <p:nvPr/>
        </p:nvSpPr>
        <p:spPr>
          <a:xfrm>
            <a:off x="8456564" y="3602736"/>
            <a:ext cx="566928" cy="566928"/>
          </a:xfrm>
          <a:prstGeom prst="ellipse">
            <a:avLst/>
          </a:prstGeom>
          <a:solidFill>
            <a:srgbClr val="E0972E"/>
          </a:solidFill>
          <a:ln/>
        </p:spPr>
      </p:sp>
      <p:pic>
        <p:nvPicPr>
          <p:cNvPr id="61" name="Image 4" descr="images/ic_classhea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8296" y="3744468"/>
            <a:ext cx="283464" cy="283464"/>
          </a:xfrm>
          <a:prstGeom prst="rect">
            <a:avLst/>
          </a:prstGeom>
        </p:spPr>
      </p:pic>
      <p:sp>
        <p:nvSpPr>
          <p:cNvPr id="62" name="Text 22"/>
          <p:cNvSpPr/>
          <p:nvPr/>
        </p:nvSpPr>
        <p:spPr>
          <a:xfrm>
            <a:off x="9064312" y="3438144"/>
            <a:ext cx="1033272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b="1" dirty="0">
                <a:solidFill>
                  <a:srgbClr val="E09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Classification </a:t>
            </a:r>
            <a:r>
              <a:rPr lang="en-US" sz="1150" b="1" dirty="0" smtClean="0">
                <a:solidFill>
                  <a:srgbClr val="E09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Head</a:t>
            </a:r>
            <a:endParaRPr lang="en-US" sz="1150" dirty="0"/>
          </a:p>
        </p:txBody>
      </p:sp>
      <p:sp>
        <p:nvSpPr>
          <p:cNvPr id="63" name="Text 23"/>
          <p:cNvSpPr/>
          <p:nvPr/>
        </p:nvSpPr>
        <p:spPr>
          <a:xfrm>
            <a:off x="9096644" y="3803904"/>
            <a:ext cx="960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FC 2048 -&gt; 512
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ReLU + Dropout 0.5</a:t>
            </a:r>
            <a:endParaRPr lang="en-US" sz="1000" dirty="0"/>
          </a:p>
        </p:txBody>
      </p:sp>
      <p:sp>
        <p:nvSpPr>
          <p:cNvPr id="64" name="Shape 24"/>
          <p:cNvSpPr/>
          <p:nvPr/>
        </p:nvSpPr>
        <p:spPr>
          <a:xfrm>
            <a:off x="10513964" y="3200400"/>
            <a:ext cx="1463040" cy="1371600"/>
          </a:xfrm>
          <a:prstGeom prst="roundRect">
            <a:avLst>
              <a:gd name="adj" fmla="val 9333"/>
            </a:avLst>
          </a:prstGeom>
          <a:solidFill>
            <a:srgbClr val="FDE4DE"/>
          </a:solidFill>
          <a:ln w="22225">
            <a:solidFill>
              <a:srgbClr val="E15347"/>
            </a:solidFill>
            <a:prstDash val="solid"/>
          </a:ln>
        </p:spPr>
      </p:sp>
      <p:sp>
        <p:nvSpPr>
          <p:cNvPr id="65" name="Shape 25"/>
          <p:cNvSpPr/>
          <p:nvPr/>
        </p:nvSpPr>
        <p:spPr>
          <a:xfrm>
            <a:off x="10971164" y="3364992"/>
            <a:ext cx="548640" cy="548640"/>
          </a:xfrm>
          <a:prstGeom prst="ellipse">
            <a:avLst/>
          </a:prstGeom>
          <a:solidFill>
            <a:srgbClr val="E15347"/>
          </a:solidFill>
          <a:ln/>
        </p:spPr>
      </p:sp>
      <p:pic>
        <p:nvPicPr>
          <p:cNvPr id="66" name="Image 5" descr="images/ic_outpu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08324" y="3502152"/>
            <a:ext cx="274320" cy="274320"/>
          </a:xfrm>
          <a:prstGeom prst="rect">
            <a:avLst/>
          </a:prstGeom>
        </p:spPr>
      </p:pic>
      <p:sp>
        <p:nvSpPr>
          <p:cNvPr id="67" name="Text 26"/>
          <p:cNvSpPr/>
          <p:nvPr/>
        </p:nvSpPr>
        <p:spPr>
          <a:xfrm>
            <a:off x="10513964" y="3986784"/>
            <a:ext cx="1463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E153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36-Class Output
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E153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A-Z and 0-9</a:t>
            </a:r>
            <a:endParaRPr lang="en-US" sz="1100" dirty="0"/>
          </a:p>
        </p:txBody>
      </p:sp>
      <p:sp>
        <p:nvSpPr>
          <p:cNvPr id="68" name="Shape 27"/>
          <p:cNvSpPr/>
          <p:nvPr/>
        </p:nvSpPr>
        <p:spPr>
          <a:xfrm flipV="1">
            <a:off x="967629" y="2628900"/>
            <a:ext cx="1069847" cy="57150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69" name="Shape 28"/>
          <p:cNvSpPr/>
          <p:nvPr/>
        </p:nvSpPr>
        <p:spPr>
          <a:xfrm>
            <a:off x="2037476" y="2628900"/>
            <a:ext cx="0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0" name="Shape 29"/>
          <p:cNvSpPr/>
          <p:nvPr/>
        </p:nvSpPr>
        <p:spPr>
          <a:xfrm>
            <a:off x="2037476" y="2628900"/>
            <a:ext cx="201168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  <a:tailEnd type="triangle"/>
          </a:ln>
        </p:spPr>
      </p:sp>
      <p:sp>
        <p:nvSpPr>
          <p:cNvPr id="71" name="Shape 30"/>
          <p:cNvSpPr/>
          <p:nvPr/>
        </p:nvSpPr>
        <p:spPr>
          <a:xfrm>
            <a:off x="967629" y="4572000"/>
            <a:ext cx="1069847" cy="43434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2" name="Shape 31"/>
          <p:cNvSpPr/>
          <p:nvPr/>
        </p:nvSpPr>
        <p:spPr>
          <a:xfrm>
            <a:off x="2037476" y="5006340"/>
            <a:ext cx="0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3" name="Shape 32"/>
          <p:cNvSpPr/>
          <p:nvPr/>
        </p:nvSpPr>
        <p:spPr>
          <a:xfrm>
            <a:off x="2037476" y="5006340"/>
            <a:ext cx="201168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  <a:tailEnd type="triangle"/>
          </a:ln>
        </p:spPr>
      </p:sp>
      <p:sp>
        <p:nvSpPr>
          <p:cNvPr id="74" name="Shape 33"/>
          <p:cNvSpPr/>
          <p:nvPr/>
        </p:nvSpPr>
        <p:spPr>
          <a:xfrm>
            <a:off x="5484764" y="2628900"/>
            <a:ext cx="256032" cy="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</a:ln>
        </p:spPr>
      </p:sp>
      <p:sp>
        <p:nvSpPr>
          <p:cNvPr id="75" name="Shape 34"/>
          <p:cNvSpPr/>
          <p:nvPr/>
        </p:nvSpPr>
        <p:spPr>
          <a:xfrm>
            <a:off x="5740796" y="2628900"/>
            <a:ext cx="0" cy="125730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</a:ln>
        </p:spPr>
      </p:sp>
      <p:sp>
        <p:nvSpPr>
          <p:cNvPr id="76" name="Shape 35"/>
          <p:cNvSpPr/>
          <p:nvPr/>
        </p:nvSpPr>
        <p:spPr>
          <a:xfrm>
            <a:off x="5740796" y="3886200"/>
            <a:ext cx="201168" cy="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  <a:tailEnd type="triangle"/>
          </a:ln>
        </p:spPr>
      </p:sp>
      <p:sp>
        <p:nvSpPr>
          <p:cNvPr id="77" name="Shape 36"/>
          <p:cNvSpPr/>
          <p:nvPr/>
        </p:nvSpPr>
        <p:spPr>
          <a:xfrm>
            <a:off x="5484764" y="5006340"/>
            <a:ext cx="256032" cy="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</a:ln>
        </p:spPr>
      </p:sp>
      <p:sp>
        <p:nvSpPr>
          <p:cNvPr id="78" name="Shape 37"/>
          <p:cNvSpPr/>
          <p:nvPr/>
        </p:nvSpPr>
        <p:spPr>
          <a:xfrm>
            <a:off x="5740796" y="3886200"/>
            <a:ext cx="0" cy="112014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</a:ln>
        </p:spPr>
      </p:sp>
      <p:sp>
        <p:nvSpPr>
          <p:cNvPr id="79" name="Shape 38"/>
          <p:cNvSpPr/>
          <p:nvPr/>
        </p:nvSpPr>
        <p:spPr>
          <a:xfrm>
            <a:off x="5740796" y="3886200"/>
            <a:ext cx="201168" cy="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  <a:tailEnd type="triangle"/>
          </a:ln>
        </p:spPr>
      </p:sp>
      <p:sp>
        <p:nvSpPr>
          <p:cNvPr id="80" name="Shape 39"/>
          <p:cNvSpPr/>
          <p:nvPr/>
        </p:nvSpPr>
        <p:spPr>
          <a:xfrm>
            <a:off x="7953644" y="3886200"/>
            <a:ext cx="365760" cy="0"/>
          </a:xfrm>
          <a:prstGeom prst="line">
            <a:avLst/>
          </a:prstGeom>
          <a:noFill/>
          <a:ln w="28575">
            <a:solidFill>
              <a:srgbClr val="29B6E8"/>
            </a:solidFill>
            <a:prstDash val="solid"/>
            <a:tailEnd type="triangle"/>
          </a:ln>
        </p:spPr>
      </p:sp>
      <p:sp>
        <p:nvSpPr>
          <p:cNvPr id="81" name="Shape 40"/>
          <p:cNvSpPr/>
          <p:nvPr/>
        </p:nvSpPr>
        <p:spPr>
          <a:xfrm>
            <a:off x="10148204" y="3886200"/>
            <a:ext cx="365760" cy="0"/>
          </a:xfrm>
          <a:prstGeom prst="line">
            <a:avLst/>
          </a:prstGeom>
          <a:noFill/>
          <a:ln w="28575">
            <a:solidFill>
              <a:srgbClr val="E15347"/>
            </a:solidFill>
            <a:prstDash val="solid"/>
            <a:tailEnd type="triangle"/>
          </a:ln>
        </p:spPr>
      </p:sp>
      <p:sp>
        <p:nvSpPr>
          <p:cNvPr id="82" name="Text 0"/>
          <p:cNvSpPr/>
          <p:nvPr/>
        </p:nvSpPr>
        <p:spPr>
          <a:xfrm>
            <a:off x="689877" y="164592"/>
            <a:ext cx="1010183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0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HYBRID </a:t>
            </a:r>
            <a:r>
              <a:rPr lang="en-US" sz="30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MOBILENETV2-SWIN ARCHITECTURE</a:t>
            </a:r>
          </a:p>
        </p:txBody>
      </p:sp>
      <p:sp>
        <p:nvSpPr>
          <p:cNvPr id="83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pic>
        <p:nvPicPr>
          <p:cNvPr id="84" name="Image 0" descr="images/logo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48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191371"/>
            <a:ext cx="40919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EXPERIMENTAL SETUP</a:t>
            </a:r>
            <a:endParaRPr lang="en-US" sz="30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Shape 3"/>
          <p:cNvSpPr/>
          <p:nvPr/>
        </p:nvSpPr>
        <p:spPr>
          <a:xfrm>
            <a:off x="77724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6012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Image Size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96012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224×224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448056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66344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Batch Size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66344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16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818388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36676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Epochs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836676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r>
              <a:rPr lang="en-US" sz="1800" b="1" dirty="0">
                <a:solidFill>
                  <a:srgbClr val="0B2545"/>
                </a:solidFill>
              </a:rPr>
              <a:t>Up to </a:t>
            </a:r>
            <a:r>
              <a:rPr lang="en-US" sz="1800" b="1" dirty="0" smtClean="0">
                <a:solidFill>
                  <a:srgbClr val="0B2545"/>
                </a:solidFill>
              </a:rPr>
              <a:t>30 </a:t>
            </a:r>
            <a:br>
              <a:rPr lang="en-US" sz="1800" b="1" dirty="0" smtClean="0">
                <a:solidFill>
                  <a:srgbClr val="0B2545"/>
                </a:solidFill>
              </a:rPr>
            </a:br>
            <a:r>
              <a:rPr lang="en-US" b="1" dirty="0">
                <a:solidFill>
                  <a:srgbClr val="0B2545"/>
                </a:solidFill>
              </a:rPr>
              <a:t>Maximum Epochs 30 (Early Stopping </a:t>
            </a:r>
            <a:r>
              <a:rPr lang="en-US" b="1" dirty="0" smtClean="0">
                <a:solidFill>
                  <a:srgbClr val="0B2545"/>
                </a:solidFill>
              </a:rPr>
              <a:t>Applied)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77724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6012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Learning Rate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96012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0.0001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448056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66344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Split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66344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70 / 10 / 20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818388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2FAFF"/>
          </a:solidFill>
          <a:ln w="12700">
            <a:solidFill>
              <a:srgbClr val="27A7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36676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GPU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836676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NVIDIA A100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777240" y="4069080"/>
            <a:ext cx="103327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51560" y="4315968"/>
            <a:ext cx="1508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7A7E8"/>
                </a:solidFill>
              </a:rPr>
              <a:t>Evaluation metrics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2514600" y="4224528"/>
            <a:ext cx="7772400" cy="292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2545"/>
                </a:solidFill>
              </a:rPr>
              <a:t>Accuracy  •  Weighted Precision/Recall/F1  •  Macro F1  •  Inference time  •  Model size  •  Parameter count</a:t>
            </a:r>
            <a:endParaRPr lang="en-US" sz="1500" dirty="0"/>
          </a:p>
        </p:txBody>
      </p:sp>
      <p:sp>
        <p:nvSpPr>
          <p:cNvPr id="27" name="Rounded Rectangle 26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10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30" name="Image 0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292608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5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0" y="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96012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7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PERFORMANCE COMPARISON </a:t>
            </a:r>
            <a:r>
              <a:rPr lang="en-US" sz="27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 SIX MODELS</a:t>
            </a:r>
            <a:endParaRPr lang="en-US" sz="27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pic>
        <p:nvPicPr>
          <p:cNvPr id="6" name="Image 0" descr="images/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0120" y="777240"/>
            <a:ext cx="4624251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 smtClean="0">
                <a:solidFill>
                  <a:srgbClr val="6E747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Performance </a:t>
            </a:r>
            <a:r>
              <a:rPr lang="en-US" sz="1350" b="1" i="1" dirty="0">
                <a:solidFill>
                  <a:srgbClr val="6E747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Comparison of the Six Models on the Test Set</a:t>
            </a:r>
            <a:endParaRPr lang="en-US" sz="13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466724"/>
              </p:ext>
            </p:extLst>
          </p:nvPr>
        </p:nvGraphicFramePr>
        <p:xfrm>
          <a:off x="457196" y="1234440"/>
          <a:ext cx="11323018" cy="3919867"/>
        </p:xfrm>
        <a:graphic>
          <a:graphicData uri="http://schemas.openxmlformats.org/drawingml/2006/table">
            <a:tbl>
              <a:tblPr/>
              <a:tblGrid>
                <a:gridCol w="748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4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06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54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48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866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81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726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475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Rank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Test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Images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Test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Loss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Macro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Hybrid MobileNetV2-Swin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0.0112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0B3C5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Swin Transformer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 smtClean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0.0189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99.60%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99.60%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99.60%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99.60%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99.60%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Vision Transformer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0.0427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98.81%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98.83%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98.81%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98.81%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98.81%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ResNet50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0.3774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92.46%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93.36%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92.46%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92.42%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92.42%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MobileNetV2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0.3565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91.87%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92.86%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91.87%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91.93%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91.93%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b="1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EfficientNetB0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0.5200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89.88%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91.42%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89.88%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89.51%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40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89.51%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T="146304" marB="146304" anchor="ctr">
                    <a:lnL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Shape 5"/>
          <p:cNvSpPr/>
          <p:nvPr/>
        </p:nvSpPr>
        <p:spPr>
          <a:xfrm>
            <a:off x="457200" y="5412920"/>
            <a:ext cx="4122964" cy="375559"/>
          </a:xfrm>
          <a:prstGeom prst="roundRect">
            <a:avLst>
              <a:gd name="adj" fmla="val 14706"/>
            </a:avLst>
          </a:prstGeom>
          <a:solidFill>
            <a:srgbClr val="FBF3DA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48640" y="5316255"/>
            <a:ext cx="5403124" cy="5457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  Best overall: Hybrid MobileNetV2-Swin</a:t>
            </a: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>
            <a:off x="457200" y="6565392"/>
            <a:ext cx="11277295" cy="0"/>
          </a:xfrm>
          <a:prstGeom prst="line">
            <a:avLst/>
          </a:prstGeom>
          <a:noFill/>
          <a:ln w="12700">
            <a:solidFill>
              <a:srgbClr val="E3E6EC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457200" y="6601968"/>
            <a:ext cx="8686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850" dirty="0"/>
          </a:p>
        </p:txBody>
      </p:sp>
      <p:sp>
        <p:nvSpPr>
          <p:cNvPr id="15" name="Rounded Rectangle 14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11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423443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0" y="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960120" y="137160"/>
            <a:ext cx="8686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MODEL SIZE &amp; EFFICIENCY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978408" y="713232"/>
            <a:ext cx="1280160" cy="0"/>
          </a:xfrm>
          <a:prstGeom prst="line">
            <a:avLst/>
          </a:prstGeom>
          <a:noFill/>
          <a:ln w="25400">
            <a:solidFill>
              <a:srgbClr val="0B3C5D"/>
            </a:solidFill>
            <a:prstDash val="solid"/>
          </a:ln>
        </p:spPr>
      </p:sp>
      <p:pic>
        <p:nvPicPr>
          <p:cNvPr id="6" name="Image 0" descr="images/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0120" y="777240"/>
            <a:ext cx="9601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i="1" dirty="0" smtClean="0">
                <a:solidFill>
                  <a:srgbClr val="6E747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Model </a:t>
            </a:r>
            <a:r>
              <a:rPr lang="en-US" sz="1300" b="1" i="1" dirty="0">
                <a:solidFill>
                  <a:srgbClr val="6E747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Size, Parameter Count, and Inference-Time Comparison</a:t>
            </a:r>
            <a:endParaRPr lang="en-US" sz="1300" dirty="0"/>
          </a:p>
        </p:txBody>
      </p:sp>
      <p:graphicFrame>
        <p:nvGraphicFramePr>
          <p:cNvPr id="8" name="Chart 0"/>
          <p:cNvGraphicFramePr/>
          <p:nvPr/>
        </p:nvGraphicFramePr>
        <p:xfrm>
          <a:off x="457200" y="1234440"/>
          <a:ext cx="5501488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1"/>
          <p:cNvGraphicFramePr/>
          <p:nvPr/>
        </p:nvGraphicFramePr>
        <p:xfrm>
          <a:off x="6233008" y="1234440"/>
          <a:ext cx="5501488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2"/>
          <p:cNvGraphicFramePr/>
          <p:nvPr/>
        </p:nvGraphicFramePr>
        <p:xfrm>
          <a:off x="457200" y="3794760"/>
          <a:ext cx="5501488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Chart 3"/>
          <p:cNvGraphicFramePr/>
          <p:nvPr/>
        </p:nvGraphicFramePr>
        <p:xfrm>
          <a:off x="6233008" y="3794760"/>
          <a:ext cx="5501488" cy="2331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Shape 5"/>
          <p:cNvSpPr/>
          <p:nvPr/>
        </p:nvSpPr>
        <p:spPr>
          <a:xfrm>
            <a:off x="457200" y="6565392"/>
            <a:ext cx="11277295" cy="0"/>
          </a:xfrm>
          <a:prstGeom prst="line">
            <a:avLst/>
          </a:prstGeom>
          <a:noFill/>
          <a:ln w="12700">
            <a:solidFill>
              <a:srgbClr val="E3E6EC"/>
            </a:solidFill>
            <a:prstDash val="solid"/>
          </a:ln>
        </p:spPr>
      </p:sp>
      <p:sp>
        <p:nvSpPr>
          <p:cNvPr id="13" name="Text 6"/>
          <p:cNvSpPr/>
          <p:nvPr/>
        </p:nvSpPr>
        <p:spPr>
          <a:xfrm>
            <a:off x="457200" y="6601968"/>
            <a:ext cx="8686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of Deep Learning Models for ASL Fingerspelling Recognition</a:t>
            </a:r>
            <a:endParaRPr lang="en-US" sz="850" dirty="0"/>
          </a:p>
        </p:txBody>
      </p:sp>
      <p:sp>
        <p:nvSpPr>
          <p:cNvPr id="15" name="Rounded Rectangle 14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12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777088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38" name="Rounded Rectangle 37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13</a:t>
            </a:r>
            <a:endParaRPr b="1" dirty="0"/>
          </a:p>
        </p:txBody>
      </p:sp>
      <p:sp>
        <p:nvSpPr>
          <p:cNvPr id="39" name="Text 0"/>
          <p:cNvSpPr/>
          <p:nvPr/>
        </p:nvSpPr>
        <p:spPr>
          <a:xfrm>
            <a:off x="758952" y="155448"/>
            <a:ext cx="4392712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PER-CLASS ERROR ANALYSIS</a:t>
            </a:r>
            <a:endParaRPr lang="en-US" sz="25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41" name="Shape 2"/>
          <p:cNvSpPr/>
          <p:nvPr/>
        </p:nvSpPr>
        <p:spPr>
          <a:xfrm>
            <a:off x="2523320" y="667512"/>
            <a:ext cx="7145056" cy="4800600"/>
          </a:xfrm>
          <a:prstGeom prst="roundRect">
            <a:avLst>
              <a:gd name="adj" fmla="val 952"/>
            </a:avLst>
          </a:prstGeom>
          <a:solidFill>
            <a:srgbClr val="FFFFFF"/>
          </a:solidFill>
          <a:ln w="12700">
            <a:solidFill>
              <a:srgbClr val="E4E9EE"/>
            </a:solidFill>
            <a:prstDash val="solid"/>
          </a:ln>
          <a:effectLst>
            <a:outerShdw blurRad="76200" dist="25400" dir="5400000" algn="bl" rotWithShape="0">
              <a:srgbClr val="9AA5AF">
                <a:alpha val="25000"/>
              </a:srgbClr>
            </a:outerShdw>
          </a:effectLst>
        </p:spPr>
      </p:sp>
      <p:pic>
        <p:nvPicPr>
          <p:cNvPr id="42" name="Image 0" descr="confusion_matri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163" y="740664"/>
            <a:ext cx="9748157" cy="4654296"/>
          </a:xfrm>
          <a:prstGeom prst="rect">
            <a:avLst/>
          </a:prstGeom>
        </p:spPr>
      </p:pic>
      <p:sp>
        <p:nvSpPr>
          <p:cNvPr id="43" name="Shape 3"/>
          <p:cNvSpPr/>
          <p:nvPr/>
        </p:nvSpPr>
        <p:spPr>
          <a:xfrm>
            <a:off x="502920" y="5532120"/>
            <a:ext cx="11185855" cy="868680"/>
          </a:xfrm>
          <a:prstGeom prst="roundRect">
            <a:avLst>
              <a:gd name="adj" fmla="val 8421"/>
            </a:avLst>
          </a:prstGeom>
          <a:solidFill>
            <a:srgbClr val="FAFBFC"/>
          </a:solidFill>
          <a:ln w="12700">
            <a:solidFill>
              <a:srgbClr val="D8DEE5"/>
            </a:solidFill>
            <a:prstDash val="solid"/>
          </a:ln>
        </p:spPr>
      </p:sp>
      <p:sp>
        <p:nvSpPr>
          <p:cNvPr id="44" name="Text 4"/>
          <p:cNvSpPr/>
          <p:nvPr/>
        </p:nvSpPr>
        <p:spPr>
          <a:xfrm>
            <a:off x="758952" y="5678424"/>
            <a:ext cx="2654421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kern="0" spc="50" dirty="0">
                <a:solidFill>
                  <a:srgbClr val="E1555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DOMINANT CONFUSION</a:t>
            </a:r>
            <a:endParaRPr lang="en-US" sz="1000" dirty="0"/>
          </a:p>
        </p:txBody>
      </p:sp>
      <p:sp>
        <p:nvSpPr>
          <p:cNvPr id="45" name="Text 5"/>
          <p:cNvSpPr/>
          <p:nvPr/>
        </p:nvSpPr>
        <p:spPr>
          <a:xfrm>
            <a:off x="758952" y="5934456"/>
            <a:ext cx="2654421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 '0'  ↔  letter 'o'</a:t>
            </a:r>
            <a:endParaRPr lang="en-US" sz="1550" dirty="0"/>
          </a:p>
        </p:txBody>
      </p:sp>
      <p:sp>
        <p:nvSpPr>
          <p:cNvPr id="46" name="Shape 6"/>
          <p:cNvSpPr/>
          <p:nvPr/>
        </p:nvSpPr>
        <p:spPr>
          <a:xfrm>
            <a:off x="3523101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47" name="Shape 7"/>
          <p:cNvSpPr/>
          <p:nvPr/>
        </p:nvSpPr>
        <p:spPr>
          <a:xfrm>
            <a:off x="3760845" y="5751576"/>
            <a:ext cx="91440" cy="91440"/>
          </a:xfrm>
          <a:prstGeom prst="ellipse">
            <a:avLst/>
          </a:prstGeom>
          <a:solidFill>
            <a:srgbClr val="F5B642"/>
          </a:solidFill>
          <a:ln/>
        </p:spPr>
      </p:sp>
      <p:sp>
        <p:nvSpPr>
          <p:cNvPr id="48" name="Text 8"/>
          <p:cNvSpPr/>
          <p:nvPr/>
        </p:nvSpPr>
        <p:spPr>
          <a:xfrm>
            <a:off x="3925437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B6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</a:t>
            </a:r>
            <a:endParaRPr lang="en-US" sz="1200" dirty="0"/>
          </a:p>
        </p:txBody>
      </p:sp>
      <p:sp>
        <p:nvSpPr>
          <p:cNvPr id="49" name="Text 9"/>
          <p:cNvSpPr/>
          <p:nvPr/>
        </p:nvSpPr>
        <p:spPr>
          <a:xfrm>
            <a:off x="3760845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error</a:t>
            </a:r>
            <a:endParaRPr lang="en-US" sz="1150" dirty="0"/>
          </a:p>
        </p:txBody>
      </p:sp>
      <p:sp>
        <p:nvSpPr>
          <p:cNvPr id="50" name="Text 10"/>
          <p:cNvSpPr/>
          <p:nvPr/>
        </p:nvSpPr>
        <p:spPr>
          <a:xfrm>
            <a:off x="3760845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 → o only</a:t>
            </a:r>
            <a:endParaRPr lang="en-US" sz="950" dirty="0"/>
          </a:p>
        </p:txBody>
      </p:sp>
      <p:sp>
        <p:nvSpPr>
          <p:cNvPr id="51" name="Shape 11"/>
          <p:cNvSpPr/>
          <p:nvPr/>
        </p:nvSpPr>
        <p:spPr>
          <a:xfrm>
            <a:off x="5564519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52" name="Shape 12"/>
          <p:cNvSpPr/>
          <p:nvPr/>
        </p:nvSpPr>
        <p:spPr>
          <a:xfrm>
            <a:off x="5802263" y="5751576"/>
            <a:ext cx="91440" cy="91440"/>
          </a:xfrm>
          <a:prstGeom prst="ellipse">
            <a:avLst/>
          </a:prstGeom>
          <a:solidFill>
            <a:srgbClr val="27A7E8"/>
          </a:solidFill>
          <a:ln/>
        </p:spPr>
      </p:sp>
      <p:sp>
        <p:nvSpPr>
          <p:cNvPr id="53" name="Text 13"/>
          <p:cNvSpPr/>
          <p:nvPr/>
        </p:nvSpPr>
        <p:spPr>
          <a:xfrm>
            <a:off x="5966855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7A7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</a:t>
            </a:r>
            <a:endParaRPr lang="en-US" sz="1200" dirty="0"/>
          </a:p>
        </p:txBody>
      </p:sp>
      <p:sp>
        <p:nvSpPr>
          <p:cNvPr id="54" name="Text 14"/>
          <p:cNvSpPr/>
          <p:nvPr/>
        </p:nvSpPr>
        <p:spPr>
          <a:xfrm>
            <a:off x="5802263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errors</a:t>
            </a:r>
            <a:endParaRPr lang="en-US" sz="1150" dirty="0"/>
          </a:p>
        </p:txBody>
      </p:sp>
      <p:sp>
        <p:nvSpPr>
          <p:cNvPr id="55" name="Text 15"/>
          <p:cNvSpPr/>
          <p:nvPr/>
        </p:nvSpPr>
        <p:spPr>
          <a:xfrm>
            <a:off x="5802263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 ↔ o</a:t>
            </a:r>
            <a:endParaRPr lang="en-US" sz="950" dirty="0"/>
          </a:p>
        </p:txBody>
      </p:sp>
      <p:sp>
        <p:nvSpPr>
          <p:cNvPr id="56" name="Shape 16"/>
          <p:cNvSpPr/>
          <p:nvPr/>
        </p:nvSpPr>
        <p:spPr>
          <a:xfrm>
            <a:off x="7605938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57" name="Shape 17"/>
          <p:cNvSpPr/>
          <p:nvPr/>
        </p:nvSpPr>
        <p:spPr>
          <a:xfrm>
            <a:off x="7843682" y="5751576"/>
            <a:ext cx="91440" cy="91440"/>
          </a:xfrm>
          <a:prstGeom prst="ellipse">
            <a:avLst/>
          </a:prstGeom>
          <a:solidFill>
            <a:srgbClr val="1D5D9B"/>
          </a:solidFill>
          <a:ln/>
        </p:spPr>
      </p:sp>
      <p:sp>
        <p:nvSpPr>
          <p:cNvPr id="58" name="Text 18"/>
          <p:cNvSpPr/>
          <p:nvPr/>
        </p:nvSpPr>
        <p:spPr>
          <a:xfrm>
            <a:off x="8008274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5D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</a:t>
            </a:r>
            <a:endParaRPr lang="en-US" sz="1200" dirty="0"/>
          </a:p>
        </p:txBody>
      </p:sp>
      <p:sp>
        <p:nvSpPr>
          <p:cNvPr id="59" name="Text 19"/>
          <p:cNvSpPr/>
          <p:nvPr/>
        </p:nvSpPr>
        <p:spPr>
          <a:xfrm>
            <a:off x="7843682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errors</a:t>
            </a:r>
            <a:endParaRPr lang="en-US" sz="1150" dirty="0"/>
          </a:p>
        </p:txBody>
      </p:sp>
      <p:sp>
        <p:nvSpPr>
          <p:cNvPr id="60" name="Text 20"/>
          <p:cNvSpPr/>
          <p:nvPr/>
        </p:nvSpPr>
        <p:spPr>
          <a:xfrm>
            <a:off x="7843682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mostly 0 / o</a:t>
            </a:r>
            <a:endParaRPr lang="en-US" sz="950" dirty="0"/>
          </a:p>
        </p:txBody>
      </p:sp>
      <p:sp>
        <p:nvSpPr>
          <p:cNvPr id="61" name="Shape 21"/>
          <p:cNvSpPr/>
          <p:nvPr/>
        </p:nvSpPr>
        <p:spPr>
          <a:xfrm>
            <a:off x="9647357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62" name="Shape 22"/>
          <p:cNvSpPr/>
          <p:nvPr/>
        </p:nvSpPr>
        <p:spPr>
          <a:xfrm>
            <a:off x="9885101" y="5751576"/>
            <a:ext cx="91440" cy="91440"/>
          </a:xfrm>
          <a:prstGeom prst="ellipse">
            <a:avLst/>
          </a:prstGeom>
          <a:solidFill>
            <a:srgbClr val="E15554"/>
          </a:solidFill>
          <a:ln/>
        </p:spPr>
      </p:sp>
      <p:sp>
        <p:nvSpPr>
          <p:cNvPr id="63" name="Text 23"/>
          <p:cNvSpPr/>
          <p:nvPr/>
        </p:nvSpPr>
        <p:spPr>
          <a:xfrm>
            <a:off x="10049693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1555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CNNs</a:t>
            </a:r>
            <a:endParaRPr lang="en-US" sz="1200" dirty="0"/>
          </a:p>
        </p:txBody>
      </p:sp>
      <p:sp>
        <p:nvSpPr>
          <p:cNvPr id="64" name="Text 24"/>
          <p:cNvSpPr/>
          <p:nvPr/>
        </p:nvSpPr>
        <p:spPr>
          <a:xfrm>
            <a:off x="9885101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broader errors</a:t>
            </a:r>
            <a:endParaRPr lang="en-US" sz="1150" dirty="0"/>
          </a:p>
        </p:txBody>
      </p:sp>
      <p:sp>
        <p:nvSpPr>
          <p:cNvPr id="65" name="Text 25"/>
          <p:cNvSpPr/>
          <p:nvPr/>
        </p:nvSpPr>
        <p:spPr>
          <a:xfrm>
            <a:off x="9885101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m/n/o, u/v/w, 4/5</a:t>
            </a:r>
            <a:endParaRPr lang="en-US" sz="950" dirty="0"/>
          </a:p>
        </p:txBody>
      </p:sp>
      <p:pic>
        <p:nvPicPr>
          <p:cNvPr id="33" name="Image 0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3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89433"/>
            <a:ext cx="4441371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ACCURACY-SPEED TRADE-OFF</a:t>
            </a:r>
            <a:endParaRPr lang="en-US" sz="25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Shape 3"/>
          <p:cNvSpPr/>
          <p:nvPr/>
        </p:nvSpPr>
        <p:spPr>
          <a:xfrm>
            <a:off x="685800" y="960120"/>
            <a:ext cx="6583680" cy="4480560"/>
          </a:xfrm>
          <a:prstGeom prst="roundRect">
            <a:avLst>
              <a:gd name="adj" fmla="val 306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234440" y="4800600"/>
            <a:ext cx="5303520" cy="0"/>
          </a:xfrm>
          <a:prstGeom prst="line">
            <a:avLst/>
          </a:prstGeom>
          <a:noFill/>
          <a:ln w="12700">
            <a:solidFill>
              <a:srgbClr val="9CB4CC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234440" y="4800600"/>
            <a:ext cx="0" cy="0"/>
          </a:xfrm>
          <a:prstGeom prst="line">
            <a:avLst/>
          </a:prstGeom>
          <a:noFill/>
          <a:ln w="12700">
            <a:solidFill>
              <a:srgbClr val="9CB4C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783080" y="5093208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17A92"/>
                </a:solidFill>
              </a:rPr>
              <a:t>Faster  ←  Total inference time (s)  →  Slower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 rot="16200000">
            <a:off x="640080" y="269748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17A92"/>
                </a:solidFill>
              </a:rPr>
              <a:t>Accuracy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1585570" y="1589532"/>
            <a:ext cx="146304" cy="146304"/>
          </a:xfrm>
          <a:prstGeom prst="ellipse">
            <a:avLst/>
          </a:prstGeom>
          <a:solidFill>
            <a:srgbClr val="27A7E8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247242" y="1333500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7A7E8"/>
                </a:solidFill>
              </a:rPr>
              <a:t>Swin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1907860" y="4218889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569532" y="3962857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EffNet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2005772" y="3680574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667444" y="3424542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MobileNet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2974684" y="3520973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636356" y="3264941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ResNet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3431603" y="1535430"/>
            <a:ext cx="146304" cy="146304"/>
          </a:xfrm>
          <a:prstGeom prst="ellipse">
            <a:avLst/>
          </a:prstGeom>
          <a:solidFill>
            <a:srgbClr val="F5B642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093275" y="1279398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5B642"/>
                </a:solidFill>
              </a:rPr>
              <a:t>Hybrid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6162915" y="1803235"/>
            <a:ext cx="146304" cy="146304"/>
          </a:xfrm>
          <a:prstGeom prst="ellipse">
            <a:avLst/>
          </a:prstGeom>
          <a:solidFill>
            <a:srgbClr val="E15554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824587" y="1547203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E15554"/>
                </a:solidFill>
              </a:rPr>
              <a:t>ViT</a:t>
            </a:r>
            <a:endParaRPr lang="en-US" sz="850" dirty="0"/>
          </a:p>
        </p:txBody>
      </p:sp>
      <p:sp>
        <p:nvSpPr>
          <p:cNvPr id="22" name="Shape 20"/>
          <p:cNvSpPr/>
          <p:nvPr/>
        </p:nvSpPr>
        <p:spPr>
          <a:xfrm>
            <a:off x="7726680" y="109728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836408" y="126187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7A7E8"/>
                </a:solidFill>
              </a:rPr>
              <a:t>Swin</a:t>
            </a:r>
            <a:endParaRPr lang="en-US" sz="2800" dirty="0"/>
          </a:p>
        </p:txBody>
      </p:sp>
      <p:sp>
        <p:nvSpPr>
          <p:cNvPr id="24" name="Text 22"/>
          <p:cNvSpPr/>
          <p:nvPr/>
        </p:nvSpPr>
        <p:spPr>
          <a:xfrm>
            <a:off x="7854696" y="181051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Fastest + very high accuracy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7726680" y="242316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836408" y="258775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B642"/>
                </a:solidFill>
              </a:rPr>
              <a:t>Hybrid</a:t>
            </a:r>
            <a:endParaRPr lang="en-US" sz="2800" dirty="0"/>
          </a:p>
        </p:txBody>
      </p:sp>
      <p:sp>
        <p:nvSpPr>
          <p:cNvPr id="27" name="Text 25"/>
          <p:cNvSpPr/>
          <p:nvPr/>
        </p:nvSpPr>
        <p:spPr>
          <a:xfrm>
            <a:off x="7854696" y="313639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Highest accuracy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7726680" y="374904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836408" y="391363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3BB273"/>
                </a:solidFill>
              </a:rPr>
              <a:t>MobileNetV2</a:t>
            </a:r>
            <a:endParaRPr lang="en-US" sz="2800" dirty="0"/>
          </a:p>
        </p:txBody>
      </p:sp>
      <p:sp>
        <p:nvSpPr>
          <p:cNvPr id="30" name="Text 28"/>
          <p:cNvSpPr/>
          <p:nvPr/>
        </p:nvSpPr>
        <p:spPr>
          <a:xfrm>
            <a:off x="7854696" y="446227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Smallest model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685800" y="5623560"/>
            <a:ext cx="10241280" cy="438912"/>
          </a:xfrm>
          <a:prstGeom prst="roundRect">
            <a:avLst>
              <a:gd name="adj" fmla="val 31250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60120" y="5742432"/>
            <a:ext cx="9692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2545"/>
                </a:solidFill>
              </a:rPr>
              <a:t>Recommendation: deploy Swin when speed and accuracy both matter; deploy Hybrid when maximum accuracy is the priority.</a:t>
            </a:r>
            <a:endParaRPr lang="en-US" sz="1150" dirty="0"/>
          </a:p>
        </p:txBody>
      </p:sp>
      <p:sp>
        <p:nvSpPr>
          <p:cNvPr id="35" name="Rounded Rectangle 34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14</a:t>
            </a:r>
            <a:endParaRPr b="1" dirty="0"/>
          </a:p>
        </p:txBody>
      </p:sp>
      <p:pic>
        <p:nvPicPr>
          <p:cNvPr id="36" name="Image 0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3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78307"/>
            <a:ext cx="741501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GRADIO APPLICATION: FROM LETTERS TO WORDS</a:t>
            </a:r>
            <a:endParaRPr lang="en-US" sz="25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pic>
        <p:nvPicPr>
          <p:cNvPr id="5" name="Image 0" descr="/mnt/data/thesis_media/word/media/image20.png"/>
          <p:cNvPicPr>
            <a:picLocks noChangeAspect="1"/>
          </p:cNvPicPr>
          <p:nvPr/>
        </p:nvPicPr>
        <p:blipFill>
          <a:blip r:embed="rId3"/>
          <a:srcRect l="2921" r="2921"/>
          <a:stretch/>
        </p:blipFill>
        <p:spPr>
          <a:xfrm>
            <a:off x="685800" y="960120"/>
            <a:ext cx="3753230" cy="2762794"/>
          </a:xfrm>
          <a:prstGeom prst="rect">
            <a:avLst/>
          </a:prstGeom>
        </p:spPr>
      </p:pic>
      <p:pic>
        <p:nvPicPr>
          <p:cNvPr id="6" name="Image 1" descr="/mnt/data/thesis_media/word/media/image21.png"/>
          <p:cNvPicPr>
            <a:picLocks noChangeAspect="1"/>
          </p:cNvPicPr>
          <p:nvPr/>
        </p:nvPicPr>
        <p:blipFill>
          <a:blip r:embed="rId4"/>
          <a:srcRect t="11110" b="11110"/>
          <a:stretch/>
        </p:blipFill>
        <p:spPr>
          <a:xfrm>
            <a:off x="4434840" y="960119"/>
            <a:ext cx="3766362" cy="2772461"/>
          </a:xfrm>
          <a:prstGeom prst="rect">
            <a:avLst/>
          </a:prstGeom>
        </p:spPr>
      </p:pic>
      <p:sp>
        <p:nvSpPr>
          <p:cNvPr id="8" name="Shape 3"/>
          <p:cNvSpPr/>
          <p:nvPr/>
        </p:nvSpPr>
        <p:spPr>
          <a:xfrm>
            <a:off x="685800" y="3946615"/>
            <a:ext cx="329184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9" name="Text 4"/>
          <p:cNvSpPr/>
          <p:nvPr/>
        </p:nvSpPr>
        <p:spPr>
          <a:xfrm>
            <a:off x="832104" y="4147783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Single Image / Camera</a:t>
            </a:r>
            <a:endParaRPr lang="en-US" sz="1200" dirty="0"/>
          </a:p>
        </p:txBody>
      </p:sp>
      <p:sp>
        <p:nvSpPr>
          <p:cNvPr id="10" name="Text 5"/>
          <p:cNvSpPr/>
          <p:nvPr/>
        </p:nvSpPr>
        <p:spPr>
          <a:xfrm>
            <a:off x="832104" y="4440391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Predict letter + confidence</a:t>
            </a:r>
            <a:endParaRPr lang="en-US" sz="950" dirty="0"/>
          </a:p>
        </p:txBody>
      </p:sp>
      <p:sp>
        <p:nvSpPr>
          <p:cNvPr id="11" name="Shape 6"/>
          <p:cNvSpPr/>
          <p:nvPr/>
        </p:nvSpPr>
        <p:spPr>
          <a:xfrm>
            <a:off x="4589960" y="3946615"/>
            <a:ext cx="329184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2" name="Text 7"/>
          <p:cNvSpPr/>
          <p:nvPr/>
        </p:nvSpPr>
        <p:spPr>
          <a:xfrm>
            <a:off x="4736264" y="4147783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Multiple Images to Word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4736264" y="4440391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Assemble sequence + correct spelling</a:t>
            </a:r>
            <a:endParaRPr lang="en-US" sz="950" dirty="0"/>
          </a:p>
        </p:txBody>
      </p:sp>
      <p:sp>
        <p:nvSpPr>
          <p:cNvPr id="14" name="Shape 9"/>
          <p:cNvSpPr/>
          <p:nvPr/>
        </p:nvSpPr>
        <p:spPr>
          <a:xfrm>
            <a:off x="8681902" y="3946615"/>
            <a:ext cx="274320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8828206" y="4147783"/>
            <a:ext cx="2450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Model Comparison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8828206" y="4440391"/>
            <a:ext cx="2450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Compare all six model metrics</a:t>
            </a:r>
            <a:endParaRPr lang="en-US" sz="950" dirty="0"/>
          </a:p>
        </p:txBody>
      </p:sp>
      <p:sp>
        <p:nvSpPr>
          <p:cNvPr id="17" name="Shape 12"/>
          <p:cNvSpPr/>
          <p:nvPr/>
        </p:nvSpPr>
        <p:spPr>
          <a:xfrm>
            <a:off x="2086896" y="5259758"/>
            <a:ext cx="7863840" cy="658368"/>
          </a:xfrm>
          <a:prstGeom prst="roundRect">
            <a:avLst>
              <a:gd name="adj" fmla="val 20833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8" name="Text 13"/>
          <p:cNvSpPr/>
          <p:nvPr/>
        </p:nvSpPr>
        <p:spPr>
          <a:xfrm>
            <a:off x="2726976" y="5442638"/>
            <a:ext cx="6583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B2545"/>
                </a:solidFill>
              </a:rPr>
              <a:t>Example: EHLLO  →  HELLO</a:t>
            </a:r>
            <a:endParaRPr lang="en-US" sz="18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6" y="960120"/>
            <a:ext cx="3831258" cy="2772460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15</a:t>
            </a:r>
            <a:endParaRPr b="1" dirty="0"/>
          </a:p>
        </p:txBody>
      </p:sp>
      <p:pic>
        <p:nvPicPr>
          <p:cNvPr id="22" name="Image 0" descr="images/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21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7240" y="221381"/>
            <a:ext cx="4896939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smtClean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 &amp; FUTURE WORK</a:t>
            </a:r>
            <a:endParaRPr lang="en-US" sz="2500" b="1" dirty="0">
              <a:solidFill>
                <a:srgbClr val="0B3C5D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32" name="Rounded Rectangle 31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16</a:t>
            </a:r>
            <a:endParaRPr dirty="0"/>
          </a:p>
        </p:txBody>
      </p:sp>
      <p:pic>
        <p:nvPicPr>
          <p:cNvPr id="34" name="Image 0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655" y="256032"/>
            <a:ext cx="1051560" cy="481720"/>
          </a:xfrm>
          <a:prstGeom prst="rect">
            <a:avLst/>
          </a:prstGeom>
        </p:spPr>
      </p:pic>
      <p:sp>
        <p:nvSpPr>
          <p:cNvPr id="35" name="Shape 4"/>
          <p:cNvSpPr/>
          <p:nvPr/>
        </p:nvSpPr>
        <p:spPr>
          <a:xfrm>
            <a:off x="557455" y="1109311"/>
            <a:ext cx="5440680" cy="4572000"/>
          </a:xfrm>
          <a:prstGeom prst="roundRect">
            <a:avLst>
              <a:gd name="adj" fmla="val 1600"/>
            </a:avLst>
          </a:prstGeom>
          <a:solidFill>
            <a:srgbClr val="1B2E4C"/>
          </a:solidFill>
          <a:ln/>
        </p:spPr>
      </p:sp>
      <p:pic>
        <p:nvPicPr>
          <p:cNvPr id="36" name="Image 1" descr="images/icons/concl_flag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75" y="1365343"/>
            <a:ext cx="310896" cy="310896"/>
          </a:xfrm>
          <a:prstGeom prst="rect">
            <a:avLst/>
          </a:prstGeom>
        </p:spPr>
      </p:pic>
      <p:sp>
        <p:nvSpPr>
          <p:cNvPr id="37" name="Text 5"/>
          <p:cNvSpPr/>
          <p:nvPr/>
        </p:nvSpPr>
        <p:spPr>
          <a:xfrm>
            <a:off x="1243255" y="1328767"/>
            <a:ext cx="452628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890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1400" dirty="0"/>
          </a:p>
        </p:txBody>
      </p:sp>
      <p:sp>
        <p:nvSpPr>
          <p:cNvPr id="38" name="Shape 6"/>
          <p:cNvSpPr/>
          <p:nvPr/>
        </p:nvSpPr>
        <p:spPr>
          <a:xfrm>
            <a:off x="831775" y="19322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39" name="Text 7"/>
          <p:cNvSpPr/>
          <p:nvPr/>
        </p:nvSpPr>
        <p:spPr>
          <a:xfrm>
            <a:off x="1032943" y="1831687"/>
            <a:ext cx="47091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a Hybrid MobileNetV2–Swin Transformer model for ASL fingerspelling recognition.</a:t>
            </a:r>
            <a:endParaRPr lang="en-US" sz="1400" dirty="0"/>
          </a:p>
        </p:txBody>
      </p:sp>
      <p:sp>
        <p:nvSpPr>
          <p:cNvPr id="40" name="Shape 8"/>
          <p:cNvSpPr/>
          <p:nvPr/>
        </p:nvSpPr>
        <p:spPr>
          <a:xfrm>
            <a:off x="831775" y="266379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1" name="Text 9"/>
          <p:cNvSpPr/>
          <p:nvPr/>
        </p:nvSpPr>
        <p:spPr>
          <a:xfrm>
            <a:off x="1032943" y="2563207"/>
            <a:ext cx="47091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Achieved the highest performance (99.80% accuracy) among all six evaluated models.</a:t>
            </a:r>
            <a:endParaRPr lang="en-US" sz="1400" dirty="0"/>
          </a:p>
        </p:txBody>
      </p:sp>
      <p:sp>
        <p:nvSpPr>
          <p:cNvPr id="42" name="Shape 10"/>
          <p:cNvSpPr/>
          <p:nvPr/>
        </p:nvSpPr>
        <p:spPr>
          <a:xfrm>
            <a:off x="831775" y="339531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3" name="Text 11"/>
          <p:cNvSpPr/>
          <p:nvPr/>
        </p:nvSpPr>
        <p:spPr>
          <a:xfrm>
            <a:off x="1032943" y="3294727"/>
            <a:ext cx="47091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Transformer-based models consistently outperformed CNN-based models under identical experimental settings.</a:t>
            </a:r>
            <a:endParaRPr lang="en-US" sz="1400" dirty="0"/>
          </a:p>
        </p:txBody>
      </p:sp>
      <p:sp>
        <p:nvSpPr>
          <p:cNvPr id="44" name="Shape 12"/>
          <p:cNvSpPr/>
          <p:nvPr/>
        </p:nvSpPr>
        <p:spPr>
          <a:xfrm>
            <a:off x="831775" y="412683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5" name="Text 13"/>
          <p:cNvSpPr/>
          <p:nvPr/>
        </p:nvSpPr>
        <p:spPr>
          <a:xfrm>
            <a:off x="1032943" y="4026247"/>
            <a:ext cx="47091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a web-based ASL recognition application with word formation and automatic spelling correction.</a:t>
            </a:r>
            <a:endParaRPr lang="en-US" sz="1400" dirty="0"/>
          </a:p>
        </p:txBody>
      </p:sp>
      <p:sp>
        <p:nvSpPr>
          <p:cNvPr id="46" name="Shape 14"/>
          <p:cNvSpPr/>
          <p:nvPr/>
        </p:nvSpPr>
        <p:spPr>
          <a:xfrm>
            <a:off x="831775" y="485835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7" name="Text 15"/>
          <p:cNvSpPr/>
          <p:nvPr/>
        </p:nvSpPr>
        <p:spPr>
          <a:xfrm>
            <a:off x="1032943" y="4757767"/>
            <a:ext cx="470916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Established a fair, unified benchmark for comparing six deep learning models.</a:t>
            </a:r>
            <a:endParaRPr lang="en-US" sz="1400" dirty="0"/>
          </a:p>
        </p:txBody>
      </p:sp>
      <p:sp>
        <p:nvSpPr>
          <p:cNvPr id="48" name="Shape 16"/>
          <p:cNvSpPr/>
          <p:nvPr/>
        </p:nvSpPr>
        <p:spPr>
          <a:xfrm>
            <a:off x="6318175" y="1109311"/>
            <a:ext cx="5440680" cy="4572000"/>
          </a:xfrm>
          <a:prstGeom prst="roundRect">
            <a:avLst>
              <a:gd name="adj" fmla="val 1600"/>
            </a:avLst>
          </a:prstGeom>
          <a:solidFill>
            <a:srgbClr val="1B2E4C"/>
          </a:solidFill>
          <a:ln/>
        </p:spPr>
      </p:sp>
      <p:pic>
        <p:nvPicPr>
          <p:cNvPr id="49" name="Image 2" descr="images/icons/concl_rocket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2495" y="1365343"/>
            <a:ext cx="310896" cy="310896"/>
          </a:xfrm>
          <a:prstGeom prst="rect">
            <a:avLst/>
          </a:prstGeom>
        </p:spPr>
      </p:pic>
      <p:sp>
        <p:nvSpPr>
          <p:cNvPr id="50" name="Text 17"/>
          <p:cNvSpPr/>
          <p:nvPr/>
        </p:nvSpPr>
        <p:spPr>
          <a:xfrm>
            <a:off x="7003975" y="1328767"/>
            <a:ext cx="452628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890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Future Work</a:t>
            </a:r>
            <a:endParaRPr lang="en-US" sz="1400" dirty="0"/>
          </a:p>
        </p:txBody>
      </p:sp>
      <p:sp>
        <p:nvSpPr>
          <p:cNvPr id="51" name="Shape 18"/>
          <p:cNvSpPr/>
          <p:nvPr/>
        </p:nvSpPr>
        <p:spPr>
          <a:xfrm>
            <a:off x="6592495" y="19322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2" name="Text 19"/>
          <p:cNvSpPr/>
          <p:nvPr/>
        </p:nvSpPr>
        <p:spPr>
          <a:xfrm>
            <a:off x="6793663" y="18316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Extend to dynamic, sentence-level sign language recognition using video sequences.</a:t>
            </a:r>
            <a:endParaRPr lang="en-US" sz="1400" dirty="0"/>
          </a:p>
        </p:txBody>
      </p:sp>
      <p:sp>
        <p:nvSpPr>
          <p:cNvPr id="53" name="Shape 20"/>
          <p:cNvSpPr/>
          <p:nvPr/>
        </p:nvSpPr>
        <p:spPr>
          <a:xfrm>
            <a:off x="6592495" y="25418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4" name="Text 21"/>
          <p:cNvSpPr/>
          <p:nvPr/>
        </p:nvSpPr>
        <p:spPr>
          <a:xfrm>
            <a:off x="6793663" y="24412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Optimize for mobile and edge devices via a cross-platform app (web, desktop, mobile).</a:t>
            </a:r>
            <a:endParaRPr lang="en-US" sz="1400" dirty="0"/>
          </a:p>
        </p:txBody>
      </p:sp>
      <p:sp>
        <p:nvSpPr>
          <p:cNvPr id="55" name="Shape 22"/>
          <p:cNvSpPr/>
          <p:nvPr/>
        </p:nvSpPr>
        <p:spPr>
          <a:xfrm>
            <a:off x="6592495" y="31514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6" name="Text 23"/>
          <p:cNvSpPr/>
          <p:nvPr/>
        </p:nvSpPr>
        <p:spPr>
          <a:xfrm>
            <a:off x="6793663" y="30508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the system on larger, more diverse datasets.</a:t>
            </a:r>
            <a:endParaRPr lang="en-US" sz="1400" dirty="0"/>
          </a:p>
        </p:txBody>
      </p:sp>
      <p:sp>
        <p:nvSpPr>
          <p:cNvPr id="57" name="Shape 24"/>
          <p:cNvSpPr/>
          <p:nvPr/>
        </p:nvSpPr>
        <p:spPr>
          <a:xfrm>
            <a:off x="6592495" y="37610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8" name="Text 25"/>
          <p:cNvSpPr/>
          <p:nvPr/>
        </p:nvSpPr>
        <p:spPr>
          <a:xfrm>
            <a:off x="6793663" y="36604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Integrate with video-conferencing platforms (Teams, Webex, Zoom, Meet) for real-time translation.</a:t>
            </a:r>
            <a:endParaRPr lang="en-US" sz="1400" dirty="0"/>
          </a:p>
        </p:txBody>
      </p:sp>
      <p:sp>
        <p:nvSpPr>
          <p:cNvPr id="59" name="Shape 26"/>
          <p:cNvSpPr/>
          <p:nvPr/>
        </p:nvSpPr>
        <p:spPr>
          <a:xfrm>
            <a:off x="6592495" y="43706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60" name="Text 27"/>
          <p:cNvSpPr/>
          <p:nvPr/>
        </p:nvSpPr>
        <p:spPr>
          <a:xfrm>
            <a:off x="6793663" y="42700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 across education, healthcare, government, and customer support to improve accessibility.</a:t>
            </a:r>
            <a:endParaRPr lang="en-US" sz="1400" dirty="0"/>
          </a:p>
        </p:txBody>
      </p:sp>
      <p:sp>
        <p:nvSpPr>
          <p:cNvPr id="61" name="Shape 28"/>
          <p:cNvSpPr/>
          <p:nvPr/>
        </p:nvSpPr>
        <p:spPr>
          <a:xfrm>
            <a:off x="6592495" y="4980271"/>
            <a:ext cx="82296" cy="82296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62" name="Text 29"/>
          <p:cNvSpPr/>
          <p:nvPr/>
        </p:nvSpPr>
        <p:spPr>
          <a:xfrm>
            <a:off x="6793663" y="4879687"/>
            <a:ext cx="4709160" cy="609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E4EC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Expand to additional sign languages, such as Arabic Sign Language (ArSL) and British Sign Language (BSL).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70113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 rot="5400000">
            <a:off x="6361752" y="127932"/>
            <a:ext cx="3749040" cy="6400800"/>
          </a:xfrm>
          <a:prstGeom prst="arc">
            <a:avLst/>
          </a:prstGeom>
          <a:solidFill>
            <a:srgbClr val="0B2545">
              <a:alpha val="0"/>
            </a:srgbClr>
          </a:solidFill>
          <a:ln w="38100">
            <a:solidFill>
              <a:srgbClr val="27A7E8">
                <a:alpha val="8000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14400" y="2194560"/>
            <a:ext cx="5486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Thank You</a:t>
            </a:r>
            <a:endParaRPr lang="en-US" sz="4600" dirty="0"/>
          </a:p>
        </p:txBody>
      </p:sp>
      <p:sp>
        <p:nvSpPr>
          <p:cNvPr id="6" name="Text 4"/>
          <p:cNvSpPr/>
          <p:nvPr/>
        </p:nvSpPr>
        <p:spPr>
          <a:xfrm>
            <a:off x="960120" y="5120640"/>
            <a:ext cx="58521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300" dirty="0">
                <a:solidFill>
                  <a:srgbClr val="BBD8F5"/>
                </a:solidFill>
              </a:rPr>
              <a:t>A Comparative Study of Deep Learning Models for American Sign Language Fingerspelling Recognition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960120" y="5577840"/>
            <a:ext cx="3840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</a:rPr>
              <a:t>Mohammed Alqathmi  •  Anas Alzain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19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4636" y="97749"/>
            <a:ext cx="1477788" cy="715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718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2191</Words>
  <Application>Microsoft Office PowerPoint</Application>
  <PresentationFormat>Widescreen</PresentationFormat>
  <Paragraphs>495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moalq</cp:lastModifiedBy>
  <cp:revision>67</cp:revision>
  <dcterms:created xsi:type="dcterms:W3CDTF">2026-07-28T22:15:17Z</dcterms:created>
  <dcterms:modified xsi:type="dcterms:W3CDTF">2026-08-04T22:51:54Z</dcterms:modified>
</cp:coreProperties>
</file>