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diagrams/data1.xml" ContentType="application/vnd.openxmlformats-officedocument.drawingml.diagramData+xml"/>
  <Override PartName="/ppt/presentation.xml" ContentType="application/vnd.openxmlformats-officedocument.presentationml.presentation.main+xml"/>
  <Override PartName="/ppt/slides/slide67.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5.xml" ContentType="application/vnd.openxmlformats-officedocument.presentationml.slide+xml"/>
  <Override PartName="/ppt/slides/slide54.xml" ContentType="application/vnd.openxmlformats-officedocument.presentationml.slide+xml"/>
  <Override PartName="/ppt/slides/slide53.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75.xml" ContentType="application/vnd.openxmlformats-officedocument.presentationml.slide+xml"/>
  <Override PartName="/ppt/slides/slide74.xml" ContentType="application/vnd.openxmlformats-officedocument.presentationml.slide+xml"/>
  <Override PartName="/ppt/slides/slide73.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63.xml" ContentType="application/vnd.openxmlformats-officedocument.presentationml.slide+xml"/>
  <Override PartName="/ppt/slides/slide62.xml" ContentType="application/vnd.openxmlformats-officedocument.presentationml.slide+xml"/>
  <Override PartName="/ppt/slides/slide61.xml" ContentType="application/vnd.openxmlformats-officedocument.presentationml.slide+xml"/>
  <Override PartName="/ppt/slides/slide60.xml" ContentType="application/vnd.openxmlformats-officedocument.presentationml.slide+xml"/>
  <Override PartName="/ppt/slides/slide59.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88.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11.xml" ContentType="application/vnd.openxmlformats-officedocument.presentationml.slide+xml"/>
  <Override PartName="/ppt/slides/slide66.xml" ContentType="application/vnd.openxmlformats-officedocument.presentationml.slide+xml"/>
  <Override PartName="/ppt/slides/slide13.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19.xml" ContentType="application/vnd.openxmlformats-officedocument.presentationml.slide+xml"/>
  <Override PartName="/ppt/slides/slide12.xml" ContentType="application/vnd.openxmlformats-officedocument.presentationml.slide+xml"/>
  <Override PartName="/ppt/slides/slide17.xml" ContentType="application/vnd.openxmlformats-officedocument.presentationml.slide+xml"/>
  <Override PartName="/ppt/slides/slide14.xml" ContentType="application/vnd.openxmlformats-officedocument.presentationml.slide+xml"/>
  <Override PartName="/ppt/slides/slide18.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Masters/slideMaster1.xml" ContentType="application/vnd.openxmlformats-officedocument.presentationml.slideMaster+xml"/>
  <Override PartName="/ppt/notesSlides/notesSlide10.xml" ContentType="application/vnd.openxmlformats-officedocument.presentationml.notesSlide+xml"/>
  <Override PartName="/ppt/notesSlides/notesSlide1.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5.xml" ContentType="application/vnd.openxmlformats-officedocument.presentationml.notesSlide+xml"/>
  <Override PartName="/ppt/notesSlides/notesSlide7.xml" ContentType="application/vnd.openxmlformats-officedocument.presentationml.notesSlide+xml"/>
  <Override PartName="/ppt/notesSlides/notesSlide18.xml" ContentType="application/vnd.openxmlformats-officedocument.presentationml.notesSlide+xml"/>
  <Override PartName="/ppt/slideLayouts/slideLayout16.xml" ContentType="application/vnd.openxmlformats-officedocument.presentationml.slideLayout+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2.xml" ContentType="application/vnd.openxmlformats-officedocument.presentationml.notesSlide+xml"/>
  <Override PartName="/ppt/notesSlides/notesSlide8.xml" ContentType="application/vnd.openxmlformats-officedocument.presentationml.notesSlide+xml"/>
  <Override PartName="/ppt/notesSlides/notesSlide3.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4.xml" ContentType="application/vnd.openxmlformats-officedocument.presentationml.notesSlide+xml"/>
  <Override PartName="/ppt/notesSlides/notesSlide9.xml" ContentType="application/vnd.openxmlformats-officedocument.presentationml.notesSlide+xml"/>
  <Override PartName="/ppt/slideLayouts/slideLayout15.xml" ContentType="application/vnd.openxmlformats-officedocument.presentationml.slideLayout+xml"/>
  <Override PartName="/ppt/notesSlides/notesSlide20.xml" ContentType="application/vnd.openxmlformats-officedocument.presentationml.notesSlide+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6.xml" ContentType="application/vnd.openxmlformats-officedocument.presentationml.notesSlide+xml"/>
  <Override PartName="/ppt/notesSlides/notesSlide19.xml" ContentType="application/vnd.openxmlformats-officedocument.presentationml.notesSlide+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slideLayouts/slideLayout8.xml" ContentType="application/vnd.openxmlformats-officedocument.presentationml.slideLayout+xml"/>
  <Override PartName="/ppt/slideLayouts/slideLayout14.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drawing1.xml" ContentType="application/vnd.ms-office.drawingml.diagramDrawing+xml"/>
  <Override PartName="/ppt/diagrams/quickStyle1.xml" ContentType="application/vnd.openxmlformats-officedocument.drawingml.diagramStyle+xml"/>
  <Override PartName="/ppt/diagrams/colors1.xml" ContentType="application/vnd.openxmlformats-officedocument.drawingml.diagramColors+xml"/>
  <Override PartName="/ppt/diagrams/layout1.xml" ContentType="application/vnd.openxmlformats-officedocument.drawingml.diagramLayout+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custom.xml" ContentType="application/vnd.openxmlformats-officedocument.custom-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90"/>
  </p:notesMasterIdLst>
  <p:sldIdLst>
    <p:sldId id="494" r:id="rId2"/>
    <p:sldId id="495" r:id="rId3"/>
    <p:sldId id="483" r:id="rId4"/>
    <p:sldId id="481" r:id="rId5"/>
    <p:sldId id="532" r:id="rId6"/>
    <p:sldId id="484" r:id="rId7"/>
    <p:sldId id="485" r:id="rId8"/>
    <p:sldId id="486" r:id="rId9"/>
    <p:sldId id="487" r:id="rId10"/>
    <p:sldId id="488" r:id="rId11"/>
    <p:sldId id="533" r:id="rId12"/>
    <p:sldId id="534" r:id="rId13"/>
    <p:sldId id="535" r:id="rId14"/>
    <p:sldId id="257" r:id="rId15"/>
    <p:sldId id="262" r:id="rId16"/>
    <p:sldId id="258" r:id="rId17"/>
    <p:sldId id="261" r:id="rId18"/>
    <p:sldId id="263" r:id="rId19"/>
    <p:sldId id="259" r:id="rId20"/>
    <p:sldId id="536" r:id="rId21"/>
    <p:sldId id="260" r:id="rId22"/>
    <p:sldId id="264" r:id="rId23"/>
    <p:sldId id="265" r:id="rId24"/>
    <p:sldId id="537" r:id="rId25"/>
    <p:sldId id="497" r:id="rId26"/>
    <p:sldId id="266" r:id="rId27"/>
    <p:sldId id="267" r:id="rId28"/>
    <p:sldId id="268" r:id="rId29"/>
    <p:sldId id="538" r:id="rId30"/>
    <p:sldId id="498" r:id="rId31"/>
    <p:sldId id="548" r:id="rId32"/>
    <p:sldId id="558" r:id="rId33"/>
    <p:sldId id="559" r:id="rId34"/>
    <p:sldId id="560" r:id="rId35"/>
    <p:sldId id="561" r:id="rId36"/>
    <p:sldId id="562" r:id="rId37"/>
    <p:sldId id="563" r:id="rId38"/>
    <p:sldId id="564" r:id="rId39"/>
    <p:sldId id="565" r:id="rId40"/>
    <p:sldId id="566" r:id="rId41"/>
    <p:sldId id="567" r:id="rId42"/>
    <p:sldId id="568" r:id="rId43"/>
    <p:sldId id="569" r:id="rId44"/>
    <p:sldId id="570" r:id="rId45"/>
    <p:sldId id="571" r:id="rId46"/>
    <p:sldId id="557" r:id="rId47"/>
    <p:sldId id="549" r:id="rId48"/>
    <p:sldId id="550" r:id="rId49"/>
    <p:sldId id="551" r:id="rId50"/>
    <p:sldId id="552" r:id="rId51"/>
    <p:sldId id="553" r:id="rId52"/>
    <p:sldId id="554" r:id="rId53"/>
    <p:sldId id="555" r:id="rId54"/>
    <p:sldId id="556" r:id="rId55"/>
    <p:sldId id="501" r:id="rId56"/>
    <p:sldId id="502" r:id="rId57"/>
    <p:sldId id="496" r:id="rId58"/>
    <p:sldId id="503" r:id="rId59"/>
    <p:sldId id="512" r:id="rId60"/>
    <p:sldId id="504" r:id="rId61"/>
    <p:sldId id="505" r:id="rId62"/>
    <p:sldId id="510" r:id="rId63"/>
    <p:sldId id="506" r:id="rId64"/>
    <p:sldId id="511" r:id="rId65"/>
    <p:sldId id="509" r:id="rId66"/>
    <p:sldId id="507" r:id="rId67"/>
    <p:sldId id="508" r:id="rId68"/>
    <p:sldId id="513" r:id="rId69"/>
    <p:sldId id="514" r:id="rId70"/>
    <p:sldId id="515" r:id="rId71"/>
    <p:sldId id="540" r:id="rId72"/>
    <p:sldId id="574" r:id="rId73"/>
    <p:sldId id="516" r:id="rId74"/>
    <p:sldId id="517" r:id="rId75"/>
    <p:sldId id="541" r:id="rId76"/>
    <p:sldId id="518" r:id="rId77"/>
    <p:sldId id="519" r:id="rId78"/>
    <p:sldId id="521" r:id="rId79"/>
    <p:sldId id="573" r:id="rId80"/>
    <p:sldId id="522" r:id="rId81"/>
    <p:sldId id="523" r:id="rId82"/>
    <p:sldId id="524" r:id="rId83"/>
    <p:sldId id="525" r:id="rId84"/>
    <p:sldId id="542" r:id="rId85"/>
    <p:sldId id="572" r:id="rId86"/>
    <p:sldId id="543" r:id="rId87"/>
    <p:sldId id="520" r:id="rId88"/>
    <p:sldId id="349" r:id="rId8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495"/>
            <p14:sldId id="483"/>
            <p14:sldId id="481"/>
            <p14:sldId id="532"/>
            <p14:sldId id="484"/>
            <p14:sldId id="485"/>
            <p14:sldId id="486"/>
            <p14:sldId id="487"/>
            <p14:sldId id="488"/>
            <p14:sldId id="533"/>
            <p14:sldId id="534"/>
            <p14:sldId id="535"/>
            <p14:sldId id="257"/>
            <p14:sldId id="262"/>
            <p14:sldId id="258"/>
            <p14:sldId id="261"/>
            <p14:sldId id="263"/>
            <p14:sldId id="259"/>
            <p14:sldId id="536"/>
            <p14:sldId id="260"/>
            <p14:sldId id="264"/>
            <p14:sldId id="265"/>
            <p14:sldId id="537"/>
            <p14:sldId id="497"/>
            <p14:sldId id="266"/>
            <p14:sldId id="267"/>
            <p14:sldId id="268"/>
            <p14:sldId id="538"/>
            <p14:sldId id="498"/>
            <p14:sldId id="548"/>
            <p14:sldId id="558"/>
            <p14:sldId id="559"/>
            <p14:sldId id="560"/>
            <p14:sldId id="561"/>
            <p14:sldId id="562"/>
            <p14:sldId id="563"/>
            <p14:sldId id="564"/>
            <p14:sldId id="565"/>
            <p14:sldId id="566"/>
            <p14:sldId id="567"/>
            <p14:sldId id="568"/>
            <p14:sldId id="569"/>
            <p14:sldId id="570"/>
            <p14:sldId id="571"/>
            <p14:sldId id="557"/>
            <p14:sldId id="549"/>
            <p14:sldId id="550"/>
            <p14:sldId id="551"/>
            <p14:sldId id="552"/>
            <p14:sldId id="553"/>
            <p14:sldId id="554"/>
            <p14:sldId id="555"/>
            <p14:sldId id="556"/>
            <p14:sldId id="501"/>
            <p14:sldId id="502"/>
            <p14:sldId id="496"/>
            <p14:sldId id="503"/>
            <p14:sldId id="512"/>
            <p14:sldId id="504"/>
            <p14:sldId id="505"/>
            <p14:sldId id="510"/>
            <p14:sldId id="506"/>
            <p14:sldId id="511"/>
            <p14:sldId id="509"/>
            <p14:sldId id="507"/>
            <p14:sldId id="508"/>
            <p14:sldId id="513"/>
            <p14:sldId id="514"/>
            <p14:sldId id="515"/>
            <p14:sldId id="540"/>
            <p14:sldId id="574"/>
            <p14:sldId id="516"/>
            <p14:sldId id="517"/>
            <p14:sldId id="541"/>
            <p14:sldId id="518"/>
            <p14:sldId id="519"/>
            <p14:sldId id="521"/>
            <p14:sldId id="573"/>
            <p14:sldId id="522"/>
            <p14:sldId id="523"/>
            <p14:sldId id="524"/>
            <p14:sldId id="525"/>
            <p14:sldId id="542"/>
            <p14:sldId id="572"/>
            <p14:sldId id="543"/>
            <p14:sldId id="52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0" d="100"/>
          <a:sy n="70" d="100"/>
        </p:scale>
        <p:origin x="75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notesMaster" Target="notesMasters/notesMaster1.xml"/><Relationship Id="rId95" Type="http://schemas.openxmlformats.org/officeDocument/2006/relationships/customXml" Target="../customXml/item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presProps" Target="presProps.xml"/><Relationship Id="rId96"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customXml" Target="../customXml/item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viewProps" Target="viewProp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0DD46D-97F1-4264-B295-5B83F983DB47}" type="doc">
      <dgm:prSet loTypeId="urn:diagrams.loki3.com/VaryingWidthList" loCatId="list" qsTypeId="urn:microsoft.com/office/officeart/2005/8/quickstyle/simple1" qsCatId="simple" csTypeId="urn:microsoft.com/office/officeart/2005/8/colors/accent1_2" csCatId="accent1" phldr="1"/>
      <dgm:spPr/>
    </dgm:pt>
    <dgm:pt modelId="{0FF3961C-2B5A-41EA-A0D9-E0F80717AA56}">
      <dgm:prSet phldrT="[Text]"/>
      <dgm:spPr/>
      <dgm:t>
        <a:bodyPr/>
        <a:lstStyle/>
        <a:p>
          <a:pPr algn="ctr"/>
          <a:r>
            <a:rPr lang="en-US" dirty="0"/>
            <a:t>Introduction </a:t>
          </a:r>
          <a:r>
            <a:rPr lang="ar-EG" dirty="0"/>
            <a:t>المقدمة</a:t>
          </a:r>
          <a:endParaRPr lang="en-US" dirty="0"/>
        </a:p>
      </dgm:t>
    </dgm:pt>
    <dgm:pt modelId="{1569FF5F-FAD4-44D9-B32D-E19B1563A929}" type="parTrans" cxnId="{59FC91D6-921F-4E63-9628-6DCED6540C58}">
      <dgm:prSet/>
      <dgm:spPr/>
      <dgm:t>
        <a:bodyPr/>
        <a:lstStyle/>
        <a:p>
          <a:pPr algn="ctr"/>
          <a:endParaRPr lang="en-US"/>
        </a:p>
      </dgm:t>
    </dgm:pt>
    <dgm:pt modelId="{BB860C5A-679A-42AC-ACA0-B9A29DFBE457}" type="sibTrans" cxnId="{59FC91D6-921F-4E63-9628-6DCED6540C58}">
      <dgm:prSet/>
      <dgm:spPr/>
      <dgm:t>
        <a:bodyPr/>
        <a:lstStyle/>
        <a:p>
          <a:pPr algn="ctr"/>
          <a:endParaRPr lang="en-US"/>
        </a:p>
      </dgm:t>
    </dgm:pt>
    <dgm:pt modelId="{389932F0-FEE2-478E-B2F9-1DBAD13B8145}">
      <dgm:prSet phldrT="[Text]"/>
      <dgm:spPr/>
      <dgm:t>
        <a:bodyPr/>
        <a:lstStyle/>
        <a:p>
          <a:pPr algn="ctr"/>
          <a:r>
            <a:rPr lang="en-US" dirty="0"/>
            <a:t>Research Problem</a:t>
          </a:r>
          <a:r>
            <a:rPr lang="ar-EG" dirty="0"/>
            <a:t> مشكلة الدراسة </a:t>
          </a:r>
          <a:endParaRPr lang="en-US" dirty="0"/>
        </a:p>
      </dgm:t>
    </dgm:pt>
    <dgm:pt modelId="{B972AD42-24C6-49D9-A646-25119667A7CC}" type="parTrans" cxnId="{0D25ADE6-45FD-4B37-9C59-CB65494AED73}">
      <dgm:prSet/>
      <dgm:spPr/>
      <dgm:t>
        <a:bodyPr/>
        <a:lstStyle/>
        <a:p>
          <a:pPr algn="ctr"/>
          <a:endParaRPr lang="en-US"/>
        </a:p>
      </dgm:t>
    </dgm:pt>
    <dgm:pt modelId="{7541CF92-6D10-4B8A-B2B1-03A40CABC766}" type="sibTrans" cxnId="{0D25ADE6-45FD-4B37-9C59-CB65494AED73}">
      <dgm:prSet/>
      <dgm:spPr/>
      <dgm:t>
        <a:bodyPr/>
        <a:lstStyle/>
        <a:p>
          <a:pPr algn="ctr"/>
          <a:endParaRPr lang="en-US"/>
        </a:p>
      </dgm:t>
    </dgm:pt>
    <dgm:pt modelId="{4D9F3ED8-374F-4ED6-95BF-1A87E94C2B5E}">
      <dgm:prSet phldrT="[Text]"/>
      <dgm:spPr/>
      <dgm:t>
        <a:bodyPr/>
        <a:lstStyle/>
        <a:p>
          <a:pPr algn="ctr"/>
          <a:r>
            <a:rPr lang="en-US" dirty="0"/>
            <a:t>Research Questions</a:t>
          </a:r>
          <a:r>
            <a:rPr lang="ar-EG" dirty="0"/>
            <a:t> أسئلة الدراسة </a:t>
          </a:r>
          <a:endParaRPr lang="en-US" dirty="0"/>
        </a:p>
      </dgm:t>
    </dgm:pt>
    <dgm:pt modelId="{242EC983-4A9B-4A57-B503-0A631004C252}" type="parTrans" cxnId="{28F880DA-D49D-4688-8CB5-7C17AE018FEA}">
      <dgm:prSet/>
      <dgm:spPr/>
      <dgm:t>
        <a:bodyPr/>
        <a:lstStyle/>
        <a:p>
          <a:pPr algn="ctr"/>
          <a:endParaRPr lang="en-US"/>
        </a:p>
      </dgm:t>
    </dgm:pt>
    <dgm:pt modelId="{BB94A7BF-AA90-4A64-9714-7FA10D5CB51E}" type="sibTrans" cxnId="{28F880DA-D49D-4688-8CB5-7C17AE018FEA}">
      <dgm:prSet/>
      <dgm:spPr/>
      <dgm:t>
        <a:bodyPr/>
        <a:lstStyle/>
        <a:p>
          <a:pPr algn="ctr"/>
          <a:endParaRPr lang="en-US"/>
        </a:p>
      </dgm:t>
    </dgm:pt>
    <dgm:pt modelId="{85609F15-5299-4B0D-9D65-E722AB51EA90}">
      <dgm:prSet phldrT="[Text]"/>
      <dgm:spPr/>
      <dgm:t>
        <a:bodyPr/>
        <a:lstStyle/>
        <a:p>
          <a:pPr algn="ctr"/>
          <a:r>
            <a:rPr lang="en-US" dirty="0"/>
            <a:t>Research Objectives</a:t>
          </a:r>
          <a:r>
            <a:rPr lang="ar-EG" dirty="0"/>
            <a:t> أهداف الدراسة </a:t>
          </a:r>
          <a:endParaRPr lang="en-US" dirty="0"/>
        </a:p>
      </dgm:t>
    </dgm:pt>
    <dgm:pt modelId="{0B5464C6-CD94-4E7E-9D8E-27DD5B4D9CAB}" type="parTrans" cxnId="{A889C96E-858E-47E9-B5A3-EF3B5FF4DD2F}">
      <dgm:prSet/>
      <dgm:spPr/>
      <dgm:t>
        <a:bodyPr/>
        <a:lstStyle/>
        <a:p>
          <a:pPr algn="ctr"/>
          <a:endParaRPr lang="en-US"/>
        </a:p>
      </dgm:t>
    </dgm:pt>
    <dgm:pt modelId="{6FC7A943-27D6-4E35-A08A-CA5CAF1D59E0}" type="sibTrans" cxnId="{A889C96E-858E-47E9-B5A3-EF3B5FF4DD2F}">
      <dgm:prSet/>
      <dgm:spPr/>
      <dgm:t>
        <a:bodyPr/>
        <a:lstStyle/>
        <a:p>
          <a:pPr algn="ctr"/>
          <a:endParaRPr lang="en-US"/>
        </a:p>
      </dgm:t>
    </dgm:pt>
    <dgm:pt modelId="{4F4ACB61-5161-43B2-82F0-07A50F61E56E}">
      <dgm:prSet phldrT="[Text]"/>
      <dgm:spPr/>
      <dgm:t>
        <a:bodyPr/>
        <a:lstStyle/>
        <a:p>
          <a:pPr algn="ctr"/>
          <a:r>
            <a:rPr lang="en-US" dirty="0"/>
            <a:t>Research Model &amp; Hypotheses </a:t>
          </a:r>
          <a:r>
            <a:rPr lang="ar-EG" dirty="0"/>
            <a:t>نموذج وفرضيات الدراسة</a:t>
          </a:r>
          <a:endParaRPr lang="en-US" dirty="0"/>
        </a:p>
      </dgm:t>
    </dgm:pt>
    <dgm:pt modelId="{45C353D3-29FE-4A8E-A8E9-8938EC0AF2AE}" type="parTrans" cxnId="{757A4B28-D852-4CC5-B8FA-ABE2ABDA4F55}">
      <dgm:prSet/>
      <dgm:spPr/>
      <dgm:t>
        <a:bodyPr/>
        <a:lstStyle/>
        <a:p>
          <a:pPr algn="ctr"/>
          <a:endParaRPr lang="en-US"/>
        </a:p>
      </dgm:t>
    </dgm:pt>
    <dgm:pt modelId="{E5A62DE1-0FBB-4239-B253-C1D9EBADB7BA}" type="sibTrans" cxnId="{757A4B28-D852-4CC5-B8FA-ABE2ABDA4F55}">
      <dgm:prSet/>
      <dgm:spPr/>
      <dgm:t>
        <a:bodyPr/>
        <a:lstStyle/>
        <a:p>
          <a:pPr algn="ctr"/>
          <a:endParaRPr lang="en-US"/>
        </a:p>
      </dgm:t>
    </dgm:pt>
    <dgm:pt modelId="{553F1735-4488-4282-9B6C-578349BFDDC1}">
      <dgm:prSet phldrT="[Text]"/>
      <dgm:spPr/>
      <dgm:t>
        <a:bodyPr/>
        <a:lstStyle/>
        <a:p>
          <a:pPr algn="ctr"/>
          <a:r>
            <a:rPr lang="en-US" dirty="0"/>
            <a:t>Research Methodology </a:t>
          </a:r>
          <a:r>
            <a:rPr lang="ar-EG" dirty="0"/>
            <a:t>منهجية الدراسة</a:t>
          </a:r>
          <a:endParaRPr lang="en-US" dirty="0"/>
        </a:p>
      </dgm:t>
    </dgm:pt>
    <dgm:pt modelId="{3A3AE37E-02D4-456D-9A3F-CABD461CDD11}" type="parTrans" cxnId="{F4E562AF-185E-4366-BEC1-0B41B446AA76}">
      <dgm:prSet/>
      <dgm:spPr/>
      <dgm:t>
        <a:bodyPr/>
        <a:lstStyle/>
        <a:p>
          <a:pPr algn="ctr"/>
          <a:endParaRPr lang="en-US"/>
        </a:p>
      </dgm:t>
    </dgm:pt>
    <dgm:pt modelId="{48331327-58E3-4E5B-A095-DA9DF4D63EB4}" type="sibTrans" cxnId="{F4E562AF-185E-4366-BEC1-0B41B446AA76}">
      <dgm:prSet/>
      <dgm:spPr/>
      <dgm:t>
        <a:bodyPr/>
        <a:lstStyle/>
        <a:p>
          <a:pPr algn="ctr"/>
          <a:endParaRPr lang="en-US"/>
        </a:p>
      </dgm:t>
    </dgm:pt>
    <dgm:pt modelId="{011E5183-CCB0-4C31-9A6D-0E907E01D7B8}">
      <dgm:prSet phldrT="[Text]"/>
      <dgm:spPr/>
      <dgm:t>
        <a:bodyPr/>
        <a:lstStyle/>
        <a:p>
          <a:pPr algn="ctr"/>
          <a:r>
            <a:rPr lang="en-US" dirty="0"/>
            <a:t>Scope of Study </a:t>
          </a:r>
          <a:r>
            <a:rPr lang="ar-EG" dirty="0"/>
            <a:t>الدراسة الميدانية</a:t>
          </a:r>
          <a:endParaRPr lang="en-US" dirty="0"/>
        </a:p>
      </dgm:t>
    </dgm:pt>
    <dgm:pt modelId="{6C25202C-AC1E-4CF2-AB2A-07CBFCA3C5E6}" type="parTrans" cxnId="{6E870095-C941-4D3C-A307-2D29BBB73FB1}">
      <dgm:prSet/>
      <dgm:spPr/>
      <dgm:t>
        <a:bodyPr/>
        <a:lstStyle/>
        <a:p>
          <a:pPr algn="ctr"/>
          <a:endParaRPr lang="en-US"/>
        </a:p>
      </dgm:t>
    </dgm:pt>
    <dgm:pt modelId="{FF9C9486-8D6E-4F6C-AF59-164AAADA8707}" type="sibTrans" cxnId="{6E870095-C941-4D3C-A307-2D29BBB73FB1}">
      <dgm:prSet/>
      <dgm:spPr/>
      <dgm:t>
        <a:bodyPr/>
        <a:lstStyle/>
        <a:p>
          <a:pPr algn="ctr"/>
          <a:endParaRPr lang="en-US"/>
        </a:p>
      </dgm:t>
    </dgm:pt>
    <dgm:pt modelId="{88249610-EC87-4E86-9EA6-9548BC2B24AD}">
      <dgm:prSet phldrT="[Text]"/>
      <dgm:spPr/>
      <dgm:t>
        <a:bodyPr/>
        <a:lstStyle/>
        <a:p>
          <a:pPr algn="ctr"/>
          <a:r>
            <a:rPr lang="en-US" dirty="0"/>
            <a:t>Proposed Research Structure </a:t>
          </a:r>
          <a:r>
            <a:rPr lang="ar-EG" dirty="0"/>
            <a:t>الهيكل المقترح للدراسة</a:t>
          </a:r>
          <a:endParaRPr lang="en-US" dirty="0"/>
        </a:p>
      </dgm:t>
    </dgm:pt>
    <dgm:pt modelId="{E8381BA5-5F27-4353-BFAA-F9C4123E36F5}" type="parTrans" cxnId="{27DD1D58-8928-475B-9F6C-6F5B1D801853}">
      <dgm:prSet/>
      <dgm:spPr/>
      <dgm:t>
        <a:bodyPr/>
        <a:lstStyle/>
        <a:p>
          <a:pPr algn="ctr"/>
          <a:endParaRPr lang="en-US"/>
        </a:p>
      </dgm:t>
    </dgm:pt>
    <dgm:pt modelId="{4C3FC90D-67D9-4D10-A9C0-C6CEBFFEEAC6}" type="sibTrans" cxnId="{27DD1D58-8928-475B-9F6C-6F5B1D801853}">
      <dgm:prSet/>
      <dgm:spPr/>
      <dgm:t>
        <a:bodyPr/>
        <a:lstStyle/>
        <a:p>
          <a:pPr algn="ctr"/>
          <a:endParaRPr lang="en-US"/>
        </a:p>
      </dgm:t>
    </dgm:pt>
    <dgm:pt modelId="{50089AC6-4DFB-44DC-8929-A6C9F4CB01D7}">
      <dgm:prSet phldrT="[Text]"/>
      <dgm:spPr/>
      <dgm:t>
        <a:bodyPr/>
        <a:lstStyle/>
        <a:p>
          <a:pPr algn="ctr"/>
          <a:r>
            <a:rPr lang="en-US" dirty="0"/>
            <a:t>References </a:t>
          </a:r>
          <a:r>
            <a:rPr lang="ar-EG" dirty="0"/>
            <a:t>قائمة المراجع</a:t>
          </a:r>
          <a:endParaRPr lang="en-US" dirty="0"/>
        </a:p>
      </dgm:t>
    </dgm:pt>
    <dgm:pt modelId="{878EC45B-B551-441E-A4A8-1C627748D0AF}" type="parTrans" cxnId="{BEF89C74-9E46-4722-8C62-164A0DF03164}">
      <dgm:prSet/>
      <dgm:spPr/>
      <dgm:t>
        <a:bodyPr/>
        <a:lstStyle/>
        <a:p>
          <a:pPr algn="ctr"/>
          <a:endParaRPr lang="en-US"/>
        </a:p>
      </dgm:t>
    </dgm:pt>
    <dgm:pt modelId="{EF4F73F3-C347-413D-BB6C-69E3DD9FAEE1}" type="sibTrans" cxnId="{BEF89C74-9E46-4722-8C62-164A0DF03164}">
      <dgm:prSet/>
      <dgm:spPr/>
      <dgm:t>
        <a:bodyPr/>
        <a:lstStyle/>
        <a:p>
          <a:pPr algn="ctr"/>
          <a:endParaRPr lang="en-US"/>
        </a:p>
      </dgm:t>
    </dgm:pt>
    <dgm:pt modelId="{8D27EB80-D332-463E-83CD-4EB9EFEC2D58}">
      <dgm:prSet phldrT="[Text]"/>
      <dgm:spPr/>
      <dgm:t>
        <a:bodyPr/>
        <a:lstStyle/>
        <a:p>
          <a:pPr algn="ctr"/>
          <a:r>
            <a:rPr lang="en-US" dirty="0"/>
            <a:t>Appendices </a:t>
          </a:r>
          <a:r>
            <a:rPr lang="ar-EG" dirty="0"/>
            <a:t>الملاحق </a:t>
          </a:r>
          <a:endParaRPr lang="en-US" dirty="0"/>
        </a:p>
      </dgm:t>
    </dgm:pt>
    <dgm:pt modelId="{F892DF37-4E7A-4C35-B951-D2CF97FCC937}" type="parTrans" cxnId="{7217E4EA-CE78-4F7C-AC6A-F4965EC2D40C}">
      <dgm:prSet/>
      <dgm:spPr/>
      <dgm:t>
        <a:bodyPr/>
        <a:lstStyle/>
        <a:p>
          <a:pPr algn="ctr"/>
          <a:endParaRPr lang="en-US"/>
        </a:p>
      </dgm:t>
    </dgm:pt>
    <dgm:pt modelId="{F2A45BAE-27C5-4912-B24E-8716257084C3}" type="sibTrans" cxnId="{7217E4EA-CE78-4F7C-AC6A-F4965EC2D40C}">
      <dgm:prSet/>
      <dgm:spPr/>
      <dgm:t>
        <a:bodyPr/>
        <a:lstStyle/>
        <a:p>
          <a:pPr algn="ctr"/>
          <a:endParaRPr lang="en-US"/>
        </a:p>
      </dgm:t>
    </dgm:pt>
    <dgm:pt modelId="{716A7B2F-CB81-4A95-86EF-9A912800EFE1}">
      <dgm:prSet phldrT="[Text]"/>
      <dgm:spPr/>
      <dgm:t>
        <a:bodyPr/>
        <a:lstStyle/>
        <a:p>
          <a:pPr algn="ctr"/>
          <a:r>
            <a:rPr lang="en-US" dirty="0"/>
            <a:t>Research Title </a:t>
          </a:r>
          <a:r>
            <a:rPr lang="ar-EG" dirty="0"/>
            <a:t>عنوان الدراسة</a:t>
          </a:r>
          <a:endParaRPr lang="en-US" dirty="0"/>
        </a:p>
      </dgm:t>
    </dgm:pt>
    <dgm:pt modelId="{222AED6F-F453-4117-AFD7-CD48F2A9F12F}" type="parTrans" cxnId="{0B6380D8-DC7A-4ABB-8962-140324E042B4}">
      <dgm:prSet/>
      <dgm:spPr/>
      <dgm:t>
        <a:bodyPr/>
        <a:lstStyle/>
        <a:p>
          <a:pPr algn="ctr"/>
          <a:endParaRPr lang="en-US"/>
        </a:p>
      </dgm:t>
    </dgm:pt>
    <dgm:pt modelId="{E0DE0489-DD4E-409C-A5D6-0A9D734737DF}" type="sibTrans" cxnId="{0B6380D8-DC7A-4ABB-8962-140324E042B4}">
      <dgm:prSet/>
      <dgm:spPr/>
      <dgm:t>
        <a:bodyPr/>
        <a:lstStyle/>
        <a:p>
          <a:pPr algn="ctr"/>
          <a:endParaRPr lang="en-US"/>
        </a:p>
      </dgm:t>
    </dgm:pt>
    <dgm:pt modelId="{F71A60ED-A320-4D50-9364-B1632E2A7C45}">
      <dgm:prSet phldrT="[Text]"/>
      <dgm:spPr/>
      <dgm:t>
        <a:bodyPr/>
        <a:lstStyle/>
        <a:p>
          <a:pPr algn="ctr"/>
          <a:r>
            <a:rPr lang="en-US" dirty="0"/>
            <a:t>Research Significant </a:t>
          </a:r>
          <a:r>
            <a:rPr lang="ar-EG" dirty="0"/>
            <a:t>أهمية البحث</a:t>
          </a:r>
          <a:endParaRPr lang="en-US" dirty="0"/>
        </a:p>
      </dgm:t>
    </dgm:pt>
    <dgm:pt modelId="{E3AE6A3B-2B49-4C16-A5BE-2206EA483FF4}" type="parTrans" cxnId="{87F8F12D-16D5-4832-B0F6-A146B81E70E1}">
      <dgm:prSet/>
      <dgm:spPr/>
      <dgm:t>
        <a:bodyPr/>
        <a:lstStyle/>
        <a:p>
          <a:pPr algn="ctr"/>
          <a:endParaRPr lang="en-US"/>
        </a:p>
      </dgm:t>
    </dgm:pt>
    <dgm:pt modelId="{AB647CE2-249A-4A32-858F-2DF17ECEDB8C}" type="sibTrans" cxnId="{87F8F12D-16D5-4832-B0F6-A146B81E70E1}">
      <dgm:prSet/>
      <dgm:spPr/>
      <dgm:t>
        <a:bodyPr/>
        <a:lstStyle/>
        <a:p>
          <a:pPr algn="ctr"/>
          <a:endParaRPr lang="en-US"/>
        </a:p>
      </dgm:t>
    </dgm:pt>
    <dgm:pt modelId="{E781C24A-4AF1-4022-BCE6-2CAEEE58CFA6}">
      <dgm:prSet phldrT="[Text]"/>
      <dgm:spPr/>
      <dgm:t>
        <a:bodyPr/>
        <a:lstStyle/>
        <a:p>
          <a:pPr algn="ctr"/>
          <a:r>
            <a:rPr lang="en-US" dirty="0"/>
            <a:t>Abstract </a:t>
          </a:r>
          <a:r>
            <a:rPr lang="ar-EG" dirty="0"/>
            <a:t>المستخلص</a:t>
          </a:r>
          <a:endParaRPr lang="en-US" dirty="0"/>
        </a:p>
      </dgm:t>
    </dgm:pt>
    <dgm:pt modelId="{319B9CA6-CF12-440A-9DFF-4672905ED069}" type="parTrans" cxnId="{5EB7E94B-375B-4B0F-8A1D-DAC08C9198D5}">
      <dgm:prSet/>
      <dgm:spPr/>
      <dgm:t>
        <a:bodyPr/>
        <a:lstStyle/>
        <a:p>
          <a:pPr algn="ctr"/>
          <a:endParaRPr lang="en-US"/>
        </a:p>
      </dgm:t>
    </dgm:pt>
    <dgm:pt modelId="{312BF78B-DCF2-4BDD-8309-EE1ACF879EC3}" type="sibTrans" cxnId="{5EB7E94B-375B-4B0F-8A1D-DAC08C9198D5}">
      <dgm:prSet/>
      <dgm:spPr/>
      <dgm:t>
        <a:bodyPr/>
        <a:lstStyle/>
        <a:p>
          <a:pPr algn="ctr"/>
          <a:endParaRPr lang="en-US"/>
        </a:p>
      </dgm:t>
    </dgm:pt>
    <dgm:pt modelId="{16FDD885-99AF-4EB8-BA64-266F72DBF523}" type="pres">
      <dgm:prSet presAssocID="{EC0DD46D-97F1-4264-B295-5B83F983DB47}" presName="Name0" presStyleCnt="0">
        <dgm:presLayoutVars>
          <dgm:resizeHandles/>
        </dgm:presLayoutVars>
      </dgm:prSet>
      <dgm:spPr/>
    </dgm:pt>
    <dgm:pt modelId="{A2C8BB90-6A0B-4365-8827-A79ABB696D77}" type="pres">
      <dgm:prSet presAssocID="{716A7B2F-CB81-4A95-86EF-9A912800EFE1}" presName="text" presStyleLbl="node1" presStyleIdx="0" presStyleCnt="13">
        <dgm:presLayoutVars>
          <dgm:bulletEnabled val="1"/>
        </dgm:presLayoutVars>
      </dgm:prSet>
      <dgm:spPr/>
    </dgm:pt>
    <dgm:pt modelId="{3B1DBD99-B53C-4235-A4B9-A16B79CFF3B3}" type="pres">
      <dgm:prSet presAssocID="{E0DE0489-DD4E-409C-A5D6-0A9D734737DF}" presName="space" presStyleCnt="0"/>
      <dgm:spPr/>
    </dgm:pt>
    <dgm:pt modelId="{770648B5-CBA3-41E1-8BC4-2EBD8068F1B3}" type="pres">
      <dgm:prSet presAssocID="{E781C24A-4AF1-4022-BCE6-2CAEEE58CFA6}" presName="text" presStyleLbl="node1" presStyleIdx="1" presStyleCnt="13">
        <dgm:presLayoutVars>
          <dgm:bulletEnabled val="1"/>
        </dgm:presLayoutVars>
      </dgm:prSet>
      <dgm:spPr/>
    </dgm:pt>
    <dgm:pt modelId="{C66C0E8A-7A86-4B7D-A508-03A28C3F4479}" type="pres">
      <dgm:prSet presAssocID="{312BF78B-DCF2-4BDD-8309-EE1ACF879EC3}" presName="space" presStyleCnt="0"/>
      <dgm:spPr/>
    </dgm:pt>
    <dgm:pt modelId="{ECEDCEBD-3A31-4A51-BD7F-B4B4DBD28F28}" type="pres">
      <dgm:prSet presAssocID="{0FF3961C-2B5A-41EA-A0D9-E0F80717AA56}" presName="text" presStyleLbl="node1" presStyleIdx="2" presStyleCnt="13" custScaleX="147431">
        <dgm:presLayoutVars>
          <dgm:bulletEnabled val="1"/>
        </dgm:presLayoutVars>
      </dgm:prSet>
      <dgm:spPr/>
    </dgm:pt>
    <dgm:pt modelId="{96A57473-9033-4F94-984D-C5BB32AF2F54}" type="pres">
      <dgm:prSet presAssocID="{BB860C5A-679A-42AC-ACA0-B9A29DFBE457}" presName="space" presStyleCnt="0"/>
      <dgm:spPr/>
    </dgm:pt>
    <dgm:pt modelId="{94C58217-1473-4AC2-9620-3E1956789323}" type="pres">
      <dgm:prSet presAssocID="{389932F0-FEE2-478E-B2F9-1DBAD13B8145}" presName="text" presStyleLbl="node1" presStyleIdx="3" presStyleCnt="13">
        <dgm:presLayoutVars>
          <dgm:bulletEnabled val="1"/>
        </dgm:presLayoutVars>
      </dgm:prSet>
      <dgm:spPr/>
    </dgm:pt>
    <dgm:pt modelId="{89F4593A-B2C2-4766-8B88-FE3BE0ABC7D7}" type="pres">
      <dgm:prSet presAssocID="{7541CF92-6D10-4B8A-B2B1-03A40CABC766}" presName="space" presStyleCnt="0"/>
      <dgm:spPr/>
    </dgm:pt>
    <dgm:pt modelId="{8D5BA804-1E6E-403B-9AAA-31BBA5BF1DCC}" type="pres">
      <dgm:prSet presAssocID="{F71A60ED-A320-4D50-9364-B1632E2A7C45}" presName="text" presStyleLbl="node1" presStyleIdx="4" presStyleCnt="13">
        <dgm:presLayoutVars>
          <dgm:bulletEnabled val="1"/>
        </dgm:presLayoutVars>
      </dgm:prSet>
      <dgm:spPr/>
    </dgm:pt>
    <dgm:pt modelId="{AA98047F-0A08-4739-9908-E61369313356}" type="pres">
      <dgm:prSet presAssocID="{AB647CE2-249A-4A32-858F-2DF17ECEDB8C}" presName="space" presStyleCnt="0"/>
      <dgm:spPr/>
    </dgm:pt>
    <dgm:pt modelId="{BCB0F75D-2B58-486A-940A-01B3002EF4CD}" type="pres">
      <dgm:prSet presAssocID="{4D9F3ED8-374F-4ED6-95BF-1A87E94C2B5E}" presName="text" presStyleLbl="node1" presStyleIdx="5" presStyleCnt="13">
        <dgm:presLayoutVars>
          <dgm:bulletEnabled val="1"/>
        </dgm:presLayoutVars>
      </dgm:prSet>
      <dgm:spPr/>
    </dgm:pt>
    <dgm:pt modelId="{04ED963B-A8BB-4B5C-B6F1-071DEE232439}" type="pres">
      <dgm:prSet presAssocID="{BB94A7BF-AA90-4A64-9714-7FA10D5CB51E}" presName="space" presStyleCnt="0"/>
      <dgm:spPr/>
    </dgm:pt>
    <dgm:pt modelId="{779C773A-F489-478E-B8A5-88BD6AF0D122}" type="pres">
      <dgm:prSet presAssocID="{85609F15-5299-4B0D-9D65-E722AB51EA90}" presName="text" presStyleLbl="node1" presStyleIdx="6" presStyleCnt="13">
        <dgm:presLayoutVars>
          <dgm:bulletEnabled val="1"/>
        </dgm:presLayoutVars>
      </dgm:prSet>
      <dgm:spPr/>
    </dgm:pt>
    <dgm:pt modelId="{5B15F317-E615-48DC-9821-A8C35385E660}" type="pres">
      <dgm:prSet presAssocID="{6FC7A943-27D6-4E35-A08A-CA5CAF1D59E0}" presName="space" presStyleCnt="0"/>
      <dgm:spPr/>
    </dgm:pt>
    <dgm:pt modelId="{9E91EA2D-0534-43AA-AF0C-25FE01324703}" type="pres">
      <dgm:prSet presAssocID="{4F4ACB61-5161-43B2-82F0-07A50F61E56E}" presName="text" presStyleLbl="node1" presStyleIdx="7" presStyleCnt="13">
        <dgm:presLayoutVars>
          <dgm:bulletEnabled val="1"/>
        </dgm:presLayoutVars>
      </dgm:prSet>
      <dgm:spPr/>
    </dgm:pt>
    <dgm:pt modelId="{E889D3CF-3215-4FC4-9AA2-01EBA3C2BB8F}" type="pres">
      <dgm:prSet presAssocID="{E5A62DE1-0FBB-4239-B253-C1D9EBADB7BA}" presName="space" presStyleCnt="0"/>
      <dgm:spPr/>
    </dgm:pt>
    <dgm:pt modelId="{8D074F2B-DC70-4168-BCBF-F02C4D223BC9}" type="pres">
      <dgm:prSet presAssocID="{553F1735-4488-4282-9B6C-578349BFDDC1}" presName="text" presStyleLbl="node1" presStyleIdx="8" presStyleCnt="13">
        <dgm:presLayoutVars>
          <dgm:bulletEnabled val="1"/>
        </dgm:presLayoutVars>
      </dgm:prSet>
      <dgm:spPr/>
    </dgm:pt>
    <dgm:pt modelId="{D1CB9C4E-9A31-4D68-9628-8002BDB9846D}" type="pres">
      <dgm:prSet presAssocID="{48331327-58E3-4E5B-A095-DA9DF4D63EB4}" presName="space" presStyleCnt="0"/>
      <dgm:spPr/>
    </dgm:pt>
    <dgm:pt modelId="{F22E00D2-B6B8-46CD-A2A2-B3A50DEB31F5}" type="pres">
      <dgm:prSet presAssocID="{011E5183-CCB0-4C31-9A6D-0E907E01D7B8}" presName="text" presStyleLbl="node1" presStyleIdx="9" presStyleCnt="13">
        <dgm:presLayoutVars>
          <dgm:bulletEnabled val="1"/>
        </dgm:presLayoutVars>
      </dgm:prSet>
      <dgm:spPr/>
    </dgm:pt>
    <dgm:pt modelId="{0CE6F475-0623-438C-A10C-36A50B757CE4}" type="pres">
      <dgm:prSet presAssocID="{FF9C9486-8D6E-4F6C-AF59-164AAADA8707}" presName="space" presStyleCnt="0"/>
      <dgm:spPr/>
    </dgm:pt>
    <dgm:pt modelId="{E37E68C4-5134-4C7C-8BFC-22743FBE0C96}" type="pres">
      <dgm:prSet presAssocID="{88249610-EC87-4E86-9EA6-9548BC2B24AD}" presName="text" presStyleLbl="node1" presStyleIdx="10" presStyleCnt="13">
        <dgm:presLayoutVars>
          <dgm:bulletEnabled val="1"/>
        </dgm:presLayoutVars>
      </dgm:prSet>
      <dgm:spPr/>
    </dgm:pt>
    <dgm:pt modelId="{E6A7E1E8-C6CA-4B5A-9656-8A3D89B0AD94}" type="pres">
      <dgm:prSet presAssocID="{4C3FC90D-67D9-4D10-A9C0-C6CEBFFEEAC6}" presName="space" presStyleCnt="0"/>
      <dgm:spPr/>
    </dgm:pt>
    <dgm:pt modelId="{494A3454-5139-458F-A913-63CDB206BCFD}" type="pres">
      <dgm:prSet presAssocID="{50089AC6-4DFB-44DC-8929-A6C9F4CB01D7}" presName="text" presStyleLbl="node1" presStyleIdx="11" presStyleCnt="13">
        <dgm:presLayoutVars>
          <dgm:bulletEnabled val="1"/>
        </dgm:presLayoutVars>
      </dgm:prSet>
      <dgm:spPr/>
    </dgm:pt>
    <dgm:pt modelId="{E6C91CCD-3C2A-4B0D-B8CD-8436CA3366B6}" type="pres">
      <dgm:prSet presAssocID="{EF4F73F3-C347-413D-BB6C-69E3DD9FAEE1}" presName="space" presStyleCnt="0"/>
      <dgm:spPr/>
    </dgm:pt>
    <dgm:pt modelId="{A917EBDB-02CA-48D6-B1AE-F0760510AC71}" type="pres">
      <dgm:prSet presAssocID="{8D27EB80-D332-463E-83CD-4EB9EFEC2D58}" presName="text" presStyleLbl="node1" presStyleIdx="12" presStyleCnt="13">
        <dgm:presLayoutVars>
          <dgm:bulletEnabled val="1"/>
        </dgm:presLayoutVars>
      </dgm:prSet>
      <dgm:spPr/>
    </dgm:pt>
  </dgm:ptLst>
  <dgm:cxnLst>
    <dgm:cxn modelId="{C30F4802-4282-4EB0-957A-D6062340E272}" type="presOf" srcId="{553F1735-4488-4282-9B6C-578349BFDDC1}" destId="{8D074F2B-DC70-4168-BCBF-F02C4D223BC9}" srcOrd="0" destOrd="0" presId="urn:diagrams.loki3.com/VaryingWidthList"/>
    <dgm:cxn modelId="{757A4B28-D852-4CC5-B8FA-ABE2ABDA4F55}" srcId="{EC0DD46D-97F1-4264-B295-5B83F983DB47}" destId="{4F4ACB61-5161-43B2-82F0-07A50F61E56E}" srcOrd="7" destOrd="0" parTransId="{45C353D3-29FE-4A8E-A8E9-8938EC0AF2AE}" sibTransId="{E5A62DE1-0FBB-4239-B253-C1D9EBADB7BA}"/>
    <dgm:cxn modelId="{87F8F12D-16D5-4832-B0F6-A146B81E70E1}" srcId="{EC0DD46D-97F1-4264-B295-5B83F983DB47}" destId="{F71A60ED-A320-4D50-9364-B1632E2A7C45}" srcOrd="4" destOrd="0" parTransId="{E3AE6A3B-2B49-4C16-A5BE-2206EA483FF4}" sibTransId="{AB647CE2-249A-4A32-858F-2DF17ECEDB8C}"/>
    <dgm:cxn modelId="{08980869-A445-4522-A666-77BF06A07243}" type="presOf" srcId="{85609F15-5299-4B0D-9D65-E722AB51EA90}" destId="{779C773A-F489-478E-B8A5-88BD6AF0D122}" srcOrd="0" destOrd="0" presId="urn:diagrams.loki3.com/VaryingWidthList"/>
    <dgm:cxn modelId="{5EB7E94B-375B-4B0F-8A1D-DAC08C9198D5}" srcId="{EC0DD46D-97F1-4264-B295-5B83F983DB47}" destId="{E781C24A-4AF1-4022-BCE6-2CAEEE58CFA6}" srcOrd="1" destOrd="0" parTransId="{319B9CA6-CF12-440A-9DFF-4672905ED069}" sibTransId="{312BF78B-DCF2-4BDD-8309-EE1ACF879EC3}"/>
    <dgm:cxn modelId="{A889C96E-858E-47E9-B5A3-EF3B5FF4DD2F}" srcId="{EC0DD46D-97F1-4264-B295-5B83F983DB47}" destId="{85609F15-5299-4B0D-9D65-E722AB51EA90}" srcOrd="6" destOrd="0" parTransId="{0B5464C6-CD94-4E7E-9D8E-27DD5B4D9CAB}" sibTransId="{6FC7A943-27D6-4E35-A08A-CA5CAF1D59E0}"/>
    <dgm:cxn modelId="{F59D5570-3A12-4D41-89AA-D3B4226A6D72}" type="presOf" srcId="{011E5183-CCB0-4C31-9A6D-0E907E01D7B8}" destId="{F22E00D2-B6B8-46CD-A2A2-B3A50DEB31F5}" srcOrd="0" destOrd="0" presId="urn:diagrams.loki3.com/VaryingWidthList"/>
    <dgm:cxn modelId="{BEF89C74-9E46-4722-8C62-164A0DF03164}" srcId="{EC0DD46D-97F1-4264-B295-5B83F983DB47}" destId="{50089AC6-4DFB-44DC-8929-A6C9F4CB01D7}" srcOrd="11" destOrd="0" parTransId="{878EC45B-B551-441E-A4A8-1C627748D0AF}" sibTransId="{EF4F73F3-C347-413D-BB6C-69E3DD9FAEE1}"/>
    <dgm:cxn modelId="{1B90BD76-D815-465E-B8B3-007233F8C53A}" type="presOf" srcId="{F71A60ED-A320-4D50-9364-B1632E2A7C45}" destId="{8D5BA804-1E6E-403B-9AAA-31BBA5BF1DCC}" srcOrd="0" destOrd="0" presId="urn:diagrams.loki3.com/VaryingWidthList"/>
    <dgm:cxn modelId="{27DD1D58-8928-475B-9F6C-6F5B1D801853}" srcId="{EC0DD46D-97F1-4264-B295-5B83F983DB47}" destId="{88249610-EC87-4E86-9EA6-9548BC2B24AD}" srcOrd="10" destOrd="0" parTransId="{E8381BA5-5F27-4353-BFAA-F9C4123E36F5}" sibTransId="{4C3FC90D-67D9-4D10-A9C0-C6CEBFFEEAC6}"/>
    <dgm:cxn modelId="{DC89F75A-C9CF-47D6-B9BA-EEEBACA2CBDE}" type="presOf" srcId="{389932F0-FEE2-478E-B2F9-1DBAD13B8145}" destId="{94C58217-1473-4AC2-9620-3E1956789323}" srcOrd="0" destOrd="0" presId="urn:diagrams.loki3.com/VaryingWidthList"/>
    <dgm:cxn modelId="{BE69F47B-6232-463A-93D8-9FE1173E5E06}" type="presOf" srcId="{716A7B2F-CB81-4A95-86EF-9A912800EFE1}" destId="{A2C8BB90-6A0B-4365-8827-A79ABB696D77}" srcOrd="0" destOrd="0" presId="urn:diagrams.loki3.com/VaryingWidthList"/>
    <dgm:cxn modelId="{6E870095-C941-4D3C-A307-2D29BBB73FB1}" srcId="{EC0DD46D-97F1-4264-B295-5B83F983DB47}" destId="{011E5183-CCB0-4C31-9A6D-0E907E01D7B8}" srcOrd="9" destOrd="0" parTransId="{6C25202C-AC1E-4CF2-AB2A-07CBFCA3C5E6}" sibTransId="{FF9C9486-8D6E-4F6C-AF59-164AAADA8707}"/>
    <dgm:cxn modelId="{DC16CEA3-6FBD-49EC-BA0C-5AADD4CED9EA}" type="presOf" srcId="{E781C24A-4AF1-4022-BCE6-2CAEEE58CFA6}" destId="{770648B5-CBA3-41E1-8BC4-2EBD8068F1B3}" srcOrd="0" destOrd="0" presId="urn:diagrams.loki3.com/VaryingWidthList"/>
    <dgm:cxn modelId="{F4E562AF-185E-4366-BEC1-0B41B446AA76}" srcId="{EC0DD46D-97F1-4264-B295-5B83F983DB47}" destId="{553F1735-4488-4282-9B6C-578349BFDDC1}" srcOrd="8" destOrd="0" parTransId="{3A3AE37E-02D4-456D-9A3F-CABD461CDD11}" sibTransId="{48331327-58E3-4E5B-A095-DA9DF4D63EB4}"/>
    <dgm:cxn modelId="{9987DCB2-D42C-4518-94BD-DE51C15A1B8E}" type="presOf" srcId="{EC0DD46D-97F1-4264-B295-5B83F983DB47}" destId="{16FDD885-99AF-4EB8-BA64-266F72DBF523}" srcOrd="0" destOrd="0" presId="urn:diagrams.loki3.com/VaryingWidthList"/>
    <dgm:cxn modelId="{6EBEC6C8-81FC-4CF5-A47C-19F5FBBF7A38}" type="presOf" srcId="{8D27EB80-D332-463E-83CD-4EB9EFEC2D58}" destId="{A917EBDB-02CA-48D6-B1AE-F0760510AC71}" srcOrd="0" destOrd="0" presId="urn:diagrams.loki3.com/VaryingWidthList"/>
    <dgm:cxn modelId="{16611AC9-6A7D-4195-813D-B3900D166C25}" type="presOf" srcId="{4F4ACB61-5161-43B2-82F0-07A50F61E56E}" destId="{9E91EA2D-0534-43AA-AF0C-25FE01324703}" srcOrd="0" destOrd="0" presId="urn:diagrams.loki3.com/VaryingWidthList"/>
    <dgm:cxn modelId="{59FC91D6-921F-4E63-9628-6DCED6540C58}" srcId="{EC0DD46D-97F1-4264-B295-5B83F983DB47}" destId="{0FF3961C-2B5A-41EA-A0D9-E0F80717AA56}" srcOrd="2" destOrd="0" parTransId="{1569FF5F-FAD4-44D9-B32D-E19B1563A929}" sibTransId="{BB860C5A-679A-42AC-ACA0-B9A29DFBE457}"/>
    <dgm:cxn modelId="{0B6380D8-DC7A-4ABB-8962-140324E042B4}" srcId="{EC0DD46D-97F1-4264-B295-5B83F983DB47}" destId="{716A7B2F-CB81-4A95-86EF-9A912800EFE1}" srcOrd="0" destOrd="0" parTransId="{222AED6F-F453-4117-AFD7-CD48F2A9F12F}" sibTransId="{E0DE0489-DD4E-409C-A5D6-0A9D734737DF}"/>
    <dgm:cxn modelId="{28F880DA-D49D-4688-8CB5-7C17AE018FEA}" srcId="{EC0DD46D-97F1-4264-B295-5B83F983DB47}" destId="{4D9F3ED8-374F-4ED6-95BF-1A87E94C2B5E}" srcOrd="5" destOrd="0" parTransId="{242EC983-4A9B-4A57-B503-0A631004C252}" sibTransId="{BB94A7BF-AA90-4A64-9714-7FA10D5CB51E}"/>
    <dgm:cxn modelId="{0D25ADE6-45FD-4B37-9C59-CB65494AED73}" srcId="{EC0DD46D-97F1-4264-B295-5B83F983DB47}" destId="{389932F0-FEE2-478E-B2F9-1DBAD13B8145}" srcOrd="3" destOrd="0" parTransId="{B972AD42-24C6-49D9-A646-25119667A7CC}" sibTransId="{7541CF92-6D10-4B8A-B2B1-03A40CABC766}"/>
    <dgm:cxn modelId="{7217E4EA-CE78-4F7C-AC6A-F4965EC2D40C}" srcId="{EC0DD46D-97F1-4264-B295-5B83F983DB47}" destId="{8D27EB80-D332-463E-83CD-4EB9EFEC2D58}" srcOrd="12" destOrd="0" parTransId="{F892DF37-4E7A-4C35-B951-D2CF97FCC937}" sibTransId="{F2A45BAE-27C5-4912-B24E-8716257084C3}"/>
    <dgm:cxn modelId="{C31E29F1-D761-49C6-948C-9D783CDA2254}" type="presOf" srcId="{0FF3961C-2B5A-41EA-A0D9-E0F80717AA56}" destId="{ECEDCEBD-3A31-4A51-BD7F-B4B4DBD28F28}" srcOrd="0" destOrd="0" presId="urn:diagrams.loki3.com/VaryingWidthList"/>
    <dgm:cxn modelId="{AF1435F3-9FBF-4FE6-8C26-FAEA894FB59A}" type="presOf" srcId="{4D9F3ED8-374F-4ED6-95BF-1A87E94C2B5E}" destId="{BCB0F75D-2B58-486A-940A-01B3002EF4CD}" srcOrd="0" destOrd="0" presId="urn:diagrams.loki3.com/VaryingWidthList"/>
    <dgm:cxn modelId="{1354FFF4-BCC9-432C-9292-C680667A2474}" type="presOf" srcId="{88249610-EC87-4E86-9EA6-9548BC2B24AD}" destId="{E37E68C4-5134-4C7C-8BFC-22743FBE0C96}" srcOrd="0" destOrd="0" presId="urn:diagrams.loki3.com/VaryingWidthList"/>
    <dgm:cxn modelId="{5C434AFC-4175-4482-A4B2-84CC1C7A9972}" type="presOf" srcId="{50089AC6-4DFB-44DC-8929-A6C9F4CB01D7}" destId="{494A3454-5139-458F-A913-63CDB206BCFD}" srcOrd="0" destOrd="0" presId="urn:diagrams.loki3.com/VaryingWidthList"/>
    <dgm:cxn modelId="{8EDBACBC-C5DB-46BB-B86F-2A038036B6D8}" type="presParOf" srcId="{16FDD885-99AF-4EB8-BA64-266F72DBF523}" destId="{A2C8BB90-6A0B-4365-8827-A79ABB696D77}" srcOrd="0" destOrd="0" presId="urn:diagrams.loki3.com/VaryingWidthList"/>
    <dgm:cxn modelId="{E09167D0-70EA-47EB-AD1D-0C161B5EEB74}" type="presParOf" srcId="{16FDD885-99AF-4EB8-BA64-266F72DBF523}" destId="{3B1DBD99-B53C-4235-A4B9-A16B79CFF3B3}" srcOrd="1" destOrd="0" presId="urn:diagrams.loki3.com/VaryingWidthList"/>
    <dgm:cxn modelId="{53F4D58F-CA3D-48A1-96E9-FE1F627647C1}" type="presParOf" srcId="{16FDD885-99AF-4EB8-BA64-266F72DBF523}" destId="{770648B5-CBA3-41E1-8BC4-2EBD8068F1B3}" srcOrd="2" destOrd="0" presId="urn:diagrams.loki3.com/VaryingWidthList"/>
    <dgm:cxn modelId="{79C0C478-5E6A-4A79-8AF7-6798E92C91AF}" type="presParOf" srcId="{16FDD885-99AF-4EB8-BA64-266F72DBF523}" destId="{C66C0E8A-7A86-4B7D-A508-03A28C3F4479}" srcOrd="3" destOrd="0" presId="urn:diagrams.loki3.com/VaryingWidthList"/>
    <dgm:cxn modelId="{A8785368-7491-43F9-A77A-E7F8462F1D88}" type="presParOf" srcId="{16FDD885-99AF-4EB8-BA64-266F72DBF523}" destId="{ECEDCEBD-3A31-4A51-BD7F-B4B4DBD28F28}" srcOrd="4" destOrd="0" presId="urn:diagrams.loki3.com/VaryingWidthList"/>
    <dgm:cxn modelId="{70C4D245-6997-4584-99B6-1D13DD568E5E}" type="presParOf" srcId="{16FDD885-99AF-4EB8-BA64-266F72DBF523}" destId="{96A57473-9033-4F94-984D-C5BB32AF2F54}" srcOrd="5" destOrd="0" presId="urn:diagrams.loki3.com/VaryingWidthList"/>
    <dgm:cxn modelId="{4518B2D4-8919-4DC2-BA13-736E7244452E}" type="presParOf" srcId="{16FDD885-99AF-4EB8-BA64-266F72DBF523}" destId="{94C58217-1473-4AC2-9620-3E1956789323}" srcOrd="6" destOrd="0" presId="urn:diagrams.loki3.com/VaryingWidthList"/>
    <dgm:cxn modelId="{91545ED9-77BC-4F2C-B251-AC23F9EB1BB2}" type="presParOf" srcId="{16FDD885-99AF-4EB8-BA64-266F72DBF523}" destId="{89F4593A-B2C2-4766-8B88-FE3BE0ABC7D7}" srcOrd="7" destOrd="0" presId="urn:diagrams.loki3.com/VaryingWidthList"/>
    <dgm:cxn modelId="{996C02C9-ACAC-4CFD-B7A8-8CD5FDE6D37E}" type="presParOf" srcId="{16FDD885-99AF-4EB8-BA64-266F72DBF523}" destId="{8D5BA804-1E6E-403B-9AAA-31BBA5BF1DCC}" srcOrd="8" destOrd="0" presId="urn:diagrams.loki3.com/VaryingWidthList"/>
    <dgm:cxn modelId="{342AF940-E348-4F38-B34A-B1AB4B9563DC}" type="presParOf" srcId="{16FDD885-99AF-4EB8-BA64-266F72DBF523}" destId="{AA98047F-0A08-4739-9908-E61369313356}" srcOrd="9" destOrd="0" presId="urn:diagrams.loki3.com/VaryingWidthList"/>
    <dgm:cxn modelId="{D878B35E-50B7-4F1D-8536-7F8FDAF18830}" type="presParOf" srcId="{16FDD885-99AF-4EB8-BA64-266F72DBF523}" destId="{BCB0F75D-2B58-486A-940A-01B3002EF4CD}" srcOrd="10" destOrd="0" presId="urn:diagrams.loki3.com/VaryingWidthList"/>
    <dgm:cxn modelId="{3E3E024B-F345-49B2-9F7F-219084F43299}" type="presParOf" srcId="{16FDD885-99AF-4EB8-BA64-266F72DBF523}" destId="{04ED963B-A8BB-4B5C-B6F1-071DEE232439}" srcOrd="11" destOrd="0" presId="urn:diagrams.loki3.com/VaryingWidthList"/>
    <dgm:cxn modelId="{579E0947-D656-4668-93B8-61E05810CAF0}" type="presParOf" srcId="{16FDD885-99AF-4EB8-BA64-266F72DBF523}" destId="{779C773A-F489-478E-B8A5-88BD6AF0D122}" srcOrd="12" destOrd="0" presId="urn:diagrams.loki3.com/VaryingWidthList"/>
    <dgm:cxn modelId="{3FB181F8-42EB-4F5C-908C-B1425A25F53E}" type="presParOf" srcId="{16FDD885-99AF-4EB8-BA64-266F72DBF523}" destId="{5B15F317-E615-48DC-9821-A8C35385E660}" srcOrd="13" destOrd="0" presId="urn:diagrams.loki3.com/VaryingWidthList"/>
    <dgm:cxn modelId="{B23B5C47-25AE-47B3-8AEA-B1B788CE16F3}" type="presParOf" srcId="{16FDD885-99AF-4EB8-BA64-266F72DBF523}" destId="{9E91EA2D-0534-43AA-AF0C-25FE01324703}" srcOrd="14" destOrd="0" presId="urn:diagrams.loki3.com/VaryingWidthList"/>
    <dgm:cxn modelId="{400B56D4-4FE0-4A26-BD77-A6A7001A7D94}" type="presParOf" srcId="{16FDD885-99AF-4EB8-BA64-266F72DBF523}" destId="{E889D3CF-3215-4FC4-9AA2-01EBA3C2BB8F}" srcOrd="15" destOrd="0" presId="urn:diagrams.loki3.com/VaryingWidthList"/>
    <dgm:cxn modelId="{98DE7278-6CDC-4916-AEF7-21CFD2AB740C}" type="presParOf" srcId="{16FDD885-99AF-4EB8-BA64-266F72DBF523}" destId="{8D074F2B-DC70-4168-BCBF-F02C4D223BC9}" srcOrd="16" destOrd="0" presId="urn:diagrams.loki3.com/VaryingWidthList"/>
    <dgm:cxn modelId="{9D0F66AB-DFB5-4B7F-9400-CBF22A3CE76B}" type="presParOf" srcId="{16FDD885-99AF-4EB8-BA64-266F72DBF523}" destId="{D1CB9C4E-9A31-4D68-9628-8002BDB9846D}" srcOrd="17" destOrd="0" presId="urn:diagrams.loki3.com/VaryingWidthList"/>
    <dgm:cxn modelId="{48F9776D-F805-4826-BA82-D41DB42158C0}" type="presParOf" srcId="{16FDD885-99AF-4EB8-BA64-266F72DBF523}" destId="{F22E00D2-B6B8-46CD-A2A2-B3A50DEB31F5}" srcOrd="18" destOrd="0" presId="urn:diagrams.loki3.com/VaryingWidthList"/>
    <dgm:cxn modelId="{7ED08588-C1B5-41FF-8761-39ED0FF4E2F3}" type="presParOf" srcId="{16FDD885-99AF-4EB8-BA64-266F72DBF523}" destId="{0CE6F475-0623-438C-A10C-36A50B757CE4}" srcOrd="19" destOrd="0" presId="urn:diagrams.loki3.com/VaryingWidthList"/>
    <dgm:cxn modelId="{BA942E63-E009-425B-B661-56070622BC63}" type="presParOf" srcId="{16FDD885-99AF-4EB8-BA64-266F72DBF523}" destId="{E37E68C4-5134-4C7C-8BFC-22743FBE0C96}" srcOrd="20" destOrd="0" presId="urn:diagrams.loki3.com/VaryingWidthList"/>
    <dgm:cxn modelId="{9FFF754A-645E-4C46-BDFA-863633E9B845}" type="presParOf" srcId="{16FDD885-99AF-4EB8-BA64-266F72DBF523}" destId="{E6A7E1E8-C6CA-4B5A-9656-8A3D89B0AD94}" srcOrd="21" destOrd="0" presId="urn:diagrams.loki3.com/VaryingWidthList"/>
    <dgm:cxn modelId="{05617490-565A-42B0-B42F-8113B3AFA8F1}" type="presParOf" srcId="{16FDD885-99AF-4EB8-BA64-266F72DBF523}" destId="{494A3454-5139-458F-A913-63CDB206BCFD}" srcOrd="22" destOrd="0" presId="urn:diagrams.loki3.com/VaryingWidthList"/>
    <dgm:cxn modelId="{492FC089-3DC9-465E-A514-45EDB4D94FF6}" type="presParOf" srcId="{16FDD885-99AF-4EB8-BA64-266F72DBF523}" destId="{E6C91CCD-3C2A-4B0D-B8CD-8436CA3366B6}" srcOrd="23" destOrd="0" presId="urn:diagrams.loki3.com/VaryingWidthList"/>
    <dgm:cxn modelId="{B642C58B-50F5-4A56-B30B-1D2B9F22DB9A}" type="presParOf" srcId="{16FDD885-99AF-4EB8-BA64-266F72DBF523}" destId="{A917EBDB-02CA-48D6-B1AE-F0760510AC71}" srcOrd="24"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8BB90-6A0B-4365-8827-A79ABB696D77}">
      <dsp:nvSpPr>
        <dsp:cNvPr id="0" name=""/>
        <dsp:cNvSpPr/>
      </dsp:nvSpPr>
      <dsp:spPr>
        <a:xfrm>
          <a:off x="2669000" y="1587"/>
          <a:ext cx="2790000" cy="3981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Title </a:t>
          </a:r>
          <a:r>
            <a:rPr lang="ar-EG" sz="2000" kern="1200" dirty="0"/>
            <a:t>عنوان الدراسة</a:t>
          </a:r>
          <a:endParaRPr lang="en-US" sz="2000" kern="1200" dirty="0"/>
        </a:p>
      </dsp:txBody>
      <dsp:txXfrm>
        <a:off x="2669000" y="1587"/>
        <a:ext cx="2790000" cy="398197"/>
      </dsp:txXfrm>
    </dsp:sp>
    <dsp:sp modelId="{770648B5-CBA3-41E1-8BC4-2EBD8068F1B3}">
      <dsp:nvSpPr>
        <dsp:cNvPr id="0" name=""/>
        <dsp:cNvSpPr/>
      </dsp:nvSpPr>
      <dsp:spPr>
        <a:xfrm>
          <a:off x="3119000" y="419695"/>
          <a:ext cx="1890000" cy="3981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Abstract </a:t>
          </a:r>
          <a:r>
            <a:rPr lang="ar-EG" sz="2000" kern="1200" dirty="0"/>
            <a:t>المستخلص</a:t>
          </a:r>
          <a:endParaRPr lang="en-US" sz="2000" kern="1200" dirty="0"/>
        </a:p>
      </dsp:txBody>
      <dsp:txXfrm>
        <a:off x="3119000" y="419695"/>
        <a:ext cx="1890000" cy="398197"/>
      </dsp:txXfrm>
    </dsp:sp>
    <dsp:sp modelId="{ECEDCEBD-3A31-4A51-BD7F-B4B4DBD28F28}">
      <dsp:nvSpPr>
        <dsp:cNvPr id="0" name=""/>
        <dsp:cNvSpPr/>
      </dsp:nvSpPr>
      <dsp:spPr>
        <a:xfrm>
          <a:off x="2571261" y="837803"/>
          <a:ext cx="2985477" cy="3981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Introduction </a:t>
          </a:r>
          <a:r>
            <a:rPr lang="ar-EG" sz="2000" kern="1200" dirty="0"/>
            <a:t>المقدمة</a:t>
          </a:r>
          <a:endParaRPr lang="en-US" sz="2000" kern="1200" dirty="0"/>
        </a:p>
      </dsp:txBody>
      <dsp:txXfrm>
        <a:off x="2571261" y="837803"/>
        <a:ext cx="2985477" cy="398197"/>
      </dsp:txXfrm>
    </dsp:sp>
    <dsp:sp modelId="{94C58217-1473-4AC2-9620-3E1956789323}">
      <dsp:nvSpPr>
        <dsp:cNvPr id="0" name=""/>
        <dsp:cNvSpPr/>
      </dsp:nvSpPr>
      <dsp:spPr>
        <a:xfrm>
          <a:off x="2399000" y="1255911"/>
          <a:ext cx="3330000" cy="3981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Problem</a:t>
          </a:r>
          <a:r>
            <a:rPr lang="ar-EG" sz="2000" kern="1200" dirty="0"/>
            <a:t> مشكلة الدراسة </a:t>
          </a:r>
          <a:endParaRPr lang="en-US" sz="2000" kern="1200" dirty="0"/>
        </a:p>
      </dsp:txBody>
      <dsp:txXfrm>
        <a:off x="2399000" y="1255911"/>
        <a:ext cx="3330000" cy="398197"/>
      </dsp:txXfrm>
    </dsp:sp>
    <dsp:sp modelId="{8D5BA804-1E6E-403B-9AAA-31BBA5BF1DCC}">
      <dsp:nvSpPr>
        <dsp:cNvPr id="0" name=""/>
        <dsp:cNvSpPr/>
      </dsp:nvSpPr>
      <dsp:spPr>
        <a:xfrm>
          <a:off x="2444000" y="1674018"/>
          <a:ext cx="3240000" cy="3981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Significant </a:t>
          </a:r>
          <a:r>
            <a:rPr lang="ar-EG" sz="2000" kern="1200" dirty="0"/>
            <a:t>أهمية البحث</a:t>
          </a:r>
          <a:endParaRPr lang="en-US" sz="2000" kern="1200" dirty="0"/>
        </a:p>
      </dsp:txBody>
      <dsp:txXfrm>
        <a:off x="2444000" y="1674018"/>
        <a:ext cx="3240000" cy="398197"/>
      </dsp:txXfrm>
    </dsp:sp>
    <dsp:sp modelId="{BCB0F75D-2B58-486A-940A-01B3002EF4CD}">
      <dsp:nvSpPr>
        <dsp:cNvPr id="0" name=""/>
        <dsp:cNvSpPr/>
      </dsp:nvSpPr>
      <dsp:spPr>
        <a:xfrm>
          <a:off x="2354000" y="2092126"/>
          <a:ext cx="3420000" cy="3981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Questions</a:t>
          </a:r>
          <a:r>
            <a:rPr lang="ar-EG" sz="2000" kern="1200" dirty="0"/>
            <a:t> أسئلة الدراسة </a:t>
          </a:r>
          <a:endParaRPr lang="en-US" sz="2000" kern="1200" dirty="0"/>
        </a:p>
      </dsp:txBody>
      <dsp:txXfrm>
        <a:off x="2354000" y="2092126"/>
        <a:ext cx="3420000" cy="398197"/>
      </dsp:txXfrm>
    </dsp:sp>
    <dsp:sp modelId="{779C773A-F489-478E-B8A5-88BD6AF0D122}">
      <dsp:nvSpPr>
        <dsp:cNvPr id="0" name=""/>
        <dsp:cNvSpPr/>
      </dsp:nvSpPr>
      <dsp:spPr>
        <a:xfrm>
          <a:off x="2309000" y="2510234"/>
          <a:ext cx="3510000" cy="3981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Objectives</a:t>
          </a:r>
          <a:r>
            <a:rPr lang="ar-EG" sz="2000" kern="1200" dirty="0"/>
            <a:t> أهداف الدراسة </a:t>
          </a:r>
          <a:endParaRPr lang="en-US" sz="2000" kern="1200" dirty="0"/>
        </a:p>
      </dsp:txBody>
      <dsp:txXfrm>
        <a:off x="2309000" y="2510234"/>
        <a:ext cx="3510000" cy="398197"/>
      </dsp:txXfrm>
    </dsp:sp>
    <dsp:sp modelId="{9E91EA2D-0534-43AA-AF0C-25FE01324703}">
      <dsp:nvSpPr>
        <dsp:cNvPr id="0" name=""/>
        <dsp:cNvSpPr/>
      </dsp:nvSpPr>
      <dsp:spPr>
        <a:xfrm>
          <a:off x="1363999" y="2928342"/>
          <a:ext cx="5400000" cy="3981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Model &amp; Hypotheses </a:t>
          </a:r>
          <a:r>
            <a:rPr lang="ar-EG" sz="2000" kern="1200" dirty="0"/>
            <a:t>نموذج وفرضيات الدراسة</a:t>
          </a:r>
          <a:endParaRPr lang="en-US" sz="2000" kern="1200" dirty="0"/>
        </a:p>
      </dsp:txBody>
      <dsp:txXfrm>
        <a:off x="1363999" y="2928342"/>
        <a:ext cx="5400000" cy="398197"/>
      </dsp:txXfrm>
    </dsp:sp>
    <dsp:sp modelId="{8D074F2B-DC70-4168-BCBF-F02C4D223BC9}">
      <dsp:nvSpPr>
        <dsp:cNvPr id="0" name=""/>
        <dsp:cNvSpPr/>
      </dsp:nvSpPr>
      <dsp:spPr>
        <a:xfrm>
          <a:off x="2174000" y="3346450"/>
          <a:ext cx="3780000" cy="3981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Methodology </a:t>
          </a:r>
          <a:r>
            <a:rPr lang="ar-EG" sz="2000" kern="1200" dirty="0"/>
            <a:t>منهجية الدراسة</a:t>
          </a:r>
          <a:endParaRPr lang="en-US" sz="2000" kern="1200" dirty="0"/>
        </a:p>
      </dsp:txBody>
      <dsp:txXfrm>
        <a:off x="2174000" y="3346450"/>
        <a:ext cx="3780000" cy="398197"/>
      </dsp:txXfrm>
    </dsp:sp>
    <dsp:sp modelId="{F22E00D2-B6B8-46CD-A2A2-B3A50DEB31F5}">
      <dsp:nvSpPr>
        <dsp:cNvPr id="0" name=""/>
        <dsp:cNvSpPr/>
      </dsp:nvSpPr>
      <dsp:spPr>
        <a:xfrm>
          <a:off x="2534000" y="3764558"/>
          <a:ext cx="3060000" cy="3981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Scope of Study </a:t>
          </a:r>
          <a:r>
            <a:rPr lang="ar-EG" sz="2000" kern="1200" dirty="0"/>
            <a:t>الدراسة الميدانية</a:t>
          </a:r>
          <a:endParaRPr lang="en-US" sz="2000" kern="1200" dirty="0"/>
        </a:p>
      </dsp:txBody>
      <dsp:txXfrm>
        <a:off x="2534000" y="3764558"/>
        <a:ext cx="3060000" cy="398197"/>
      </dsp:txXfrm>
    </dsp:sp>
    <dsp:sp modelId="{E37E68C4-5134-4C7C-8BFC-22743FBE0C96}">
      <dsp:nvSpPr>
        <dsp:cNvPr id="0" name=""/>
        <dsp:cNvSpPr/>
      </dsp:nvSpPr>
      <dsp:spPr>
        <a:xfrm>
          <a:off x="1557812" y="4182665"/>
          <a:ext cx="5012375" cy="3981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Proposed Research Structure </a:t>
          </a:r>
          <a:r>
            <a:rPr lang="ar-EG" sz="2000" kern="1200" dirty="0"/>
            <a:t>الهيكل المقترح للدراسة</a:t>
          </a:r>
          <a:endParaRPr lang="en-US" sz="2000" kern="1200" dirty="0"/>
        </a:p>
      </dsp:txBody>
      <dsp:txXfrm>
        <a:off x="1557812" y="4182665"/>
        <a:ext cx="5012375" cy="398197"/>
      </dsp:txXfrm>
    </dsp:sp>
    <dsp:sp modelId="{494A3454-5139-458F-A913-63CDB206BCFD}">
      <dsp:nvSpPr>
        <dsp:cNvPr id="0" name=""/>
        <dsp:cNvSpPr/>
      </dsp:nvSpPr>
      <dsp:spPr>
        <a:xfrm>
          <a:off x="2871500" y="4600773"/>
          <a:ext cx="2385000" cy="3981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References </a:t>
          </a:r>
          <a:r>
            <a:rPr lang="ar-EG" sz="2000" kern="1200" dirty="0"/>
            <a:t>قائمة المراجع</a:t>
          </a:r>
          <a:endParaRPr lang="en-US" sz="2000" kern="1200" dirty="0"/>
        </a:p>
      </dsp:txBody>
      <dsp:txXfrm>
        <a:off x="2871500" y="4600773"/>
        <a:ext cx="2385000" cy="398197"/>
      </dsp:txXfrm>
    </dsp:sp>
    <dsp:sp modelId="{A917EBDB-02CA-48D6-B1AE-F0760510AC71}">
      <dsp:nvSpPr>
        <dsp:cNvPr id="0" name=""/>
        <dsp:cNvSpPr/>
      </dsp:nvSpPr>
      <dsp:spPr>
        <a:xfrm>
          <a:off x="3029000" y="5018881"/>
          <a:ext cx="2070000" cy="3981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Appendices </a:t>
          </a:r>
          <a:r>
            <a:rPr lang="ar-EG" sz="2000" kern="1200" dirty="0"/>
            <a:t>الملاحق </a:t>
          </a:r>
          <a:endParaRPr lang="en-US" sz="2000" kern="1200" dirty="0"/>
        </a:p>
      </dsp:txBody>
      <dsp:txXfrm>
        <a:off x="3029000" y="5018881"/>
        <a:ext cx="2070000" cy="398197"/>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699901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1851806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1729305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123357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4793386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5028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011182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373325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18912309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33215419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1374387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24565319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3566066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10749398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64</a:t>
            </a:fld>
            <a:endParaRPr lang="en-US"/>
          </a:p>
        </p:txBody>
      </p:sp>
    </p:spTree>
    <p:extLst>
      <p:ext uri="{BB962C8B-B14F-4D97-AF65-F5344CB8AC3E}">
        <p14:creationId xmlns:p14="http://schemas.microsoft.com/office/powerpoint/2010/main" val="25726880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69</a:t>
            </a:fld>
            <a:endParaRPr lang="en-US"/>
          </a:p>
        </p:txBody>
      </p:sp>
    </p:spTree>
    <p:extLst>
      <p:ext uri="{BB962C8B-B14F-4D97-AF65-F5344CB8AC3E}">
        <p14:creationId xmlns:p14="http://schemas.microsoft.com/office/powerpoint/2010/main" val="13356440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80</a:t>
            </a:fld>
            <a:endParaRPr lang="en-US"/>
          </a:p>
        </p:txBody>
      </p:sp>
    </p:spTree>
    <p:extLst>
      <p:ext uri="{BB962C8B-B14F-4D97-AF65-F5344CB8AC3E}">
        <p14:creationId xmlns:p14="http://schemas.microsoft.com/office/powerpoint/2010/main" val="33890343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81</a:t>
            </a:fld>
            <a:endParaRPr lang="en-US"/>
          </a:p>
        </p:txBody>
      </p:sp>
    </p:spTree>
    <p:extLst>
      <p:ext uri="{BB962C8B-B14F-4D97-AF65-F5344CB8AC3E}">
        <p14:creationId xmlns:p14="http://schemas.microsoft.com/office/powerpoint/2010/main" val="26056827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82</a:t>
            </a:fld>
            <a:endParaRPr lang="en-US"/>
          </a:p>
        </p:txBody>
      </p:sp>
    </p:spTree>
    <p:extLst>
      <p:ext uri="{BB962C8B-B14F-4D97-AF65-F5344CB8AC3E}">
        <p14:creationId xmlns:p14="http://schemas.microsoft.com/office/powerpoint/2010/main" val="7185314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83</a:t>
            </a:fld>
            <a:endParaRPr lang="en-US"/>
          </a:p>
        </p:txBody>
      </p:sp>
    </p:spTree>
    <p:extLst>
      <p:ext uri="{BB962C8B-B14F-4D97-AF65-F5344CB8AC3E}">
        <p14:creationId xmlns:p14="http://schemas.microsoft.com/office/powerpoint/2010/main" val="37949735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jpg"/><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jp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g"/><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8.png"/></Relationships>
</file>

<file path=ppt/slides/_rels/slide6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g"/><Relationship Id="rId1" Type="http://schemas.openxmlformats.org/officeDocument/2006/relationships/slideLayout" Target="../slideLayouts/slideLayout16.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7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g"/><Relationship Id="rId1" Type="http://schemas.openxmlformats.org/officeDocument/2006/relationships/slideLayout" Target="../slideLayouts/slideLayout16.xml"/></Relationships>
</file>

<file path=ppt/slides/_rels/slide7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g"/><Relationship Id="rId1" Type="http://schemas.openxmlformats.org/officeDocument/2006/relationships/slideLayout" Target="../slideLayouts/slideLayout16.xml"/></Relationships>
</file>

<file path=ppt/slides/_rels/slide8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7.jpg"/><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8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hyperlink" Target="https://www.menti.com/aldxwb1axvxv" TargetMode="Externa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8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7.jpg"/><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8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hyperlink" Target="https://padlet.com/monaalashry77/brainstorming-activity-to-generate-potential-research-titles-l514v7r0c4qvrbpn" TargetMode="Externa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45.png"/></Relationships>
</file>

<file path=ppt/slides/_rels/slide88.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4.svg"/><Relationship Id="rId2" Type="http://schemas.openxmlformats.org/officeDocument/2006/relationships/image" Target="../media/image46.jpeg"/><Relationship Id="rId1" Type="http://schemas.openxmlformats.org/officeDocument/2006/relationships/slideLayout" Target="../slideLayouts/slideLayout15.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Graduation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Times New Roman" panose="02020603050405020304" pitchFamily="18" charset="0"/>
                <a:cs typeface="Times New Roman" panose="02020603050405020304" pitchFamily="18" charset="0"/>
              </a:rPr>
              <a:t>Lecture 1</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280960" y="4903313"/>
            <a:ext cx="1656993" cy="707886"/>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PMG496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Title</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Mona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Moustafa</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Elashry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Lecture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199616"/>
            <a:ext cx="8417320" cy="4154984"/>
          </a:xfrm>
          <a:prstGeom prst="rect">
            <a:avLst/>
          </a:prstGeom>
          <a:noFill/>
        </p:spPr>
        <p:txBody>
          <a:bodyPr wrap="square" rtlCol="0">
            <a:spAutoFit/>
          </a:bodyPr>
          <a:lstStyle/>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Introduction to Research Methodology</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Have a finger print in your project</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Characteristics of the scientific research</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Process</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proposal (See Research proposal template pdf.) </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variables</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Select a research title (See Research title pdf.)</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Examples</a:t>
            </a:r>
          </a:p>
          <a:p>
            <a:pPr marL="285750" lvl="0" indent="-285750">
              <a:buFont typeface="Arial" panose="020B0604020202020204" pitchFamily="34" charset="0"/>
              <a:buChar char="•"/>
            </a:pPr>
            <a:r>
              <a:rPr lang="en-US" sz="2400" dirty="0">
                <a:solidFill>
                  <a:srgbClr val="2D3956"/>
                </a:solidFill>
                <a:highlight>
                  <a:srgbClr val="00FFFF"/>
                </a:highlight>
                <a:latin typeface="Times New Roman" panose="02020603050405020304" pitchFamily="18" charset="0"/>
                <a:cs typeface="Times New Roman" panose="02020603050405020304" pitchFamily="18" charset="0"/>
              </a:rPr>
              <a:t>Online Lecture</a:t>
            </a:r>
          </a:p>
          <a:p>
            <a:pPr marL="285750" lvl="0" indent="-285750">
              <a:buFont typeface="Arial" panose="020B0604020202020204" pitchFamily="34" charset="0"/>
              <a:buChar char="•"/>
            </a:pPr>
            <a:r>
              <a:rPr lang="en-US" sz="2400" dirty="0">
                <a:solidFill>
                  <a:srgbClr val="2D3956"/>
                </a:solidFill>
                <a:highlight>
                  <a:srgbClr val="00FFFF"/>
                </a:highlight>
                <a:latin typeface="Times New Roman" panose="02020603050405020304" pitchFamily="18" charset="0"/>
                <a:cs typeface="Times New Roman" panose="02020603050405020304" pitchFamily="18" charset="0"/>
              </a:rPr>
              <a:t>Exercises</a:t>
            </a:r>
          </a:p>
          <a:p>
            <a:pPr marL="285750" lvl="0" indent="-285750">
              <a:buFont typeface="Arial" panose="020B0604020202020204" pitchFamily="34" charset="0"/>
              <a:buChar char="•"/>
            </a:pPr>
            <a:r>
              <a:rPr lang="en-US" sz="2400" dirty="0">
                <a:solidFill>
                  <a:srgbClr val="2D3956"/>
                </a:solidFill>
                <a:highlight>
                  <a:srgbClr val="00FFFF"/>
                </a:highlight>
                <a:latin typeface="Times New Roman" panose="02020603050405020304" pitchFamily="18" charset="0"/>
                <a:cs typeface="Times New Roman" panose="02020603050405020304" pitchFamily="18" charset="0"/>
              </a:rPr>
              <a:t>Online Workshop (online lecture)</a:t>
            </a:r>
          </a:p>
        </p:txBody>
      </p:sp>
      <p:pic>
        <p:nvPicPr>
          <p:cNvPr id="10" name="Graphic 21">
            <a:extLst>
              <a:ext uri="{FF2B5EF4-FFF2-40B4-BE49-F238E27FC236}">
                <a16:creationId xmlns:a16="http://schemas.microsoft.com/office/drawing/2014/main" id="{75FEDC42-84C2-44A8-B07D-0ECB5C1460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3A974B6F-F18B-42A7-AA9D-B7548330FF4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9A024FC1-462F-416D-A82C-DE48FCD0D2D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7401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913216"/>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Introduction to Research Methodology</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مقدمة في منهجية البحث</a:t>
            </a:r>
            <a:endParaRPr lang="en-US" sz="2800" dirty="0">
              <a:solidFill>
                <a:srgbClr val="000000"/>
              </a:solidFill>
              <a:latin typeface="Times New Roman" panose="02020603050405020304" pitchFamily="18" charset="0"/>
              <a:cs typeface="Times New Roman" panose="02020603050405020304" pitchFamily="18" charset="0"/>
            </a:endParaRPr>
          </a:p>
          <a:p>
            <a:pPr algn="ct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1BECC795-6D30-444C-B7AB-7EE87261D7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0EC331FB-E336-4243-B20C-21392DA9F6C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034D18B4-53D1-4EF0-B13B-312C057A6AA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196292927"/>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ar-EG" sz="4400" b="1" dirty="0">
                <a:solidFill>
                  <a:srgbClr val="0070C0"/>
                </a:solidFill>
              </a:rPr>
              <a:t>ما هو الفرق بين البحث ومنهجية البحث؟</a:t>
            </a:r>
            <a:endParaRPr lang="en-US" sz="4400" b="1" dirty="0">
              <a:solidFill>
                <a:srgbClr val="0070C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1323439"/>
          </a:xfrm>
          <a:prstGeom prst="rect">
            <a:avLst/>
          </a:prstGeom>
          <a:noFill/>
        </p:spPr>
        <p:txBody>
          <a:bodyPr wrap="square" rtlCol="0">
            <a:spAutoFit/>
          </a:bodyPr>
          <a:lstStyle/>
          <a:p>
            <a:pPr algn="ctr"/>
            <a:r>
              <a:rPr lang="en-US" sz="4000" b="1" dirty="0">
                <a:solidFill>
                  <a:srgbClr val="0070C0"/>
                </a:solidFill>
                <a:latin typeface="Times New Roman" panose="02020603050405020304" pitchFamily="18" charset="0"/>
                <a:cs typeface="Times New Roman" panose="02020603050405020304" pitchFamily="18" charset="0"/>
              </a:rPr>
              <a:t>What is the difference between Research and Research Methodology?</a:t>
            </a:r>
          </a:p>
        </p:txBody>
      </p:sp>
      <p:pic>
        <p:nvPicPr>
          <p:cNvPr id="5" name="Graphic 21">
            <a:extLst>
              <a:ext uri="{FF2B5EF4-FFF2-40B4-BE49-F238E27FC236}">
                <a16:creationId xmlns:a16="http://schemas.microsoft.com/office/drawing/2014/main" id="{C095B750-4127-45C0-945D-EE72ECA470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1C8358C3-1432-4DE1-9BEC-58CEF8912F0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A6FBBDD3-20EB-4147-A5B0-922514BDA1D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6480371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rtl="1"/>
            <a:r>
              <a:rPr lang="ar-EG" sz="2400" dirty="0">
                <a:solidFill>
                  <a:schemeClr val="tx1"/>
                </a:solidFill>
              </a:rPr>
              <a:t>يشير البحث إلى التحقيق المنهجي في موضوع أو قضية معينة لاكتساب معرفة أو رؤى أو فهم جديد. يتضمن جمع البيانات وتحليلها وتفسيرها للإجابة على أسئلة البحث أو اختبار الفرضيات. يمكن إجراء الأبحاث في مجالات مختلفة، بما في ذلك التعليم والعلوم والعلوم الاجتماعية وغيرها.</a:t>
            </a:r>
            <a:endParaRPr lang="en-US" sz="2400"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27488" y="1662497"/>
            <a:ext cx="8417320" cy="2677656"/>
          </a:xfrm>
          <a:prstGeom prst="rect">
            <a:avLst/>
          </a:prstGeom>
          <a:noFill/>
        </p:spPr>
        <p:txBody>
          <a:bodyPr wrap="square" rtlCol="0">
            <a:spAutoFit/>
          </a:bodyPr>
          <a:lstStyle/>
          <a:p>
            <a:pPr algn="just"/>
            <a:r>
              <a:rPr lang="en-US" sz="2400" dirty="0">
                <a:solidFill>
                  <a:srgbClr val="2D3956"/>
                </a:solidFill>
                <a:latin typeface="Times New Roman" panose="02020603050405020304" pitchFamily="18" charset="0"/>
                <a:cs typeface="Times New Roman" panose="02020603050405020304" pitchFamily="18" charset="0"/>
              </a:rPr>
              <a:t>Research refers to the systematic investigation of a particular topic or issue to gain new knowledge, insights, or understanding. It involves the collection, analysis, and interpretation of data to answer research questions or test hypotheses. Research can be conducted in various fields, including education, science, social sciences, and more.</a:t>
            </a:r>
          </a:p>
          <a:p>
            <a:pPr algn="just"/>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1997342"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a:t>
            </a:r>
            <a:endParaRPr lang="en-US" sz="3200" b="1" dirty="0">
              <a:solidFill>
                <a:srgbClr val="000000"/>
              </a:solidFill>
            </a:endParaRPr>
          </a:p>
        </p:txBody>
      </p:sp>
      <p:pic>
        <p:nvPicPr>
          <p:cNvPr id="9" name="Graphic 21">
            <a:extLst>
              <a:ext uri="{FF2B5EF4-FFF2-40B4-BE49-F238E27FC236}">
                <a16:creationId xmlns:a16="http://schemas.microsoft.com/office/drawing/2014/main" id="{38EA13F5-42AE-42D8-8B2A-BBF2B848B1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16BBD532-26CD-4FD8-BB13-6DA7C133AAA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F8B9B246-DEB7-48FA-8F05-55C3DF9424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rtl="1"/>
            <a:r>
              <a:rPr lang="ar-EG" sz="2400" dirty="0">
                <a:solidFill>
                  <a:schemeClr val="tx1"/>
                </a:solidFill>
              </a:rPr>
              <a:t>تشير منهجية البحث إلى النهج العام أو الإستراتيجية المستخدمة لإجراء البحث. ويشمل التقنيات والإجراءات والأدوات المستخدمة لجمع البيانات وتحليلها. تتضمن منهجية البحث اختيار تصميم البحث، وطرق جمع البيانات، وتقنيات أخذ العينات، وإجراءات تحليل البيانات، وتفسير النتائج.</a:t>
            </a:r>
            <a:endParaRPr lang="en-US" sz="2400"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27488" y="1662497"/>
            <a:ext cx="8417320" cy="2677656"/>
          </a:xfrm>
          <a:prstGeom prst="rect">
            <a:avLst/>
          </a:prstGeom>
          <a:noFill/>
        </p:spPr>
        <p:txBody>
          <a:bodyPr wrap="square" rtlCol="0">
            <a:spAutoFit/>
          </a:bodyPr>
          <a:lstStyle/>
          <a:p>
            <a:pPr algn="just"/>
            <a:r>
              <a:rPr lang="en-US" sz="2400" dirty="0">
                <a:solidFill>
                  <a:srgbClr val="2D3956"/>
                </a:solidFill>
                <a:latin typeface="Times New Roman" panose="02020603050405020304" pitchFamily="18" charset="0"/>
                <a:cs typeface="Times New Roman" panose="02020603050405020304" pitchFamily="18" charset="0"/>
              </a:rPr>
              <a:t>Research methodology refers to the overall approach or strategy used to conduct research. It encompasses the techniques, procedures, and tools employed to gather and analyze data. Research methodology includes the selection of research design, data collection methods, sampling techniques, data analysis procedures, and interpretation of findings.</a:t>
            </a:r>
          </a:p>
          <a:p>
            <a:pPr algn="just"/>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67331"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methodology </a:t>
            </a:r>
            <a:endParaRPr lang="en-US" sz="3200" b="1" dirty="0">
              <a:solidFill>
                <a:srgbClr val="000000"/>
              </a:solidFill>
            </a:endParaRPr>
          </a:p>
        </p:txBody>
      </p:sp>
      <p:pic>
        <p:nvPicPr>
          <p:cNvPr id="9" name="Graphic 21">
            <a:extLst>
              <a:ext uri="{FF2B5EF4-FFF2-40B4-BE49-F238E27FC236}">
                <a16:creationId xmlns:a16="http://schemas.microsoft.com/office/drawing/2014/main" id="{2B9D887E-2B76-4F03-AD9C-2DD53D0126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11E7BE0F-F21A-4198-B11B-7F3438FC52D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90A30BE8-665A-4287-B90A-7447EEF66B3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257488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ar-EG" sz="4400" b="1" dirty="0">
                <a:solidFill>
                  <a:srgbClr val="00B0F0"/>
                </a:solidFill>
              </a:rPr>
              <a:t>ما هي أهمية منهجية البحث؟</a:t>
            </a:r>
            <a:endParaRPr lang="en-US" sz="4400" b="1" dirty="0">
              <a:solidFill>
                <a:srgbClr val="00B0F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1323439"/>
          </a:xfrm>
          <a:prstGeom prst="rect">
            <a:avLst/>
          </a:prstGeom>
          <a:noFill/>
        </p:spPr>
        <p:txBody>
          <a:bodyPr wrap="square" rtlCol="0">
            <a:spAutoFit/>
          </a:bodyPr>
          <a:lstStyle/>
          <a:p>
            <a:pPr algn="ctr"/>
            <a:r>
              <a:rPr lang="en-US" sz="4000" b="1" dirty="0">
                <a:solidFill>
                  <a:srgbClr val="00B0F0"/>
                </a:solidFill>
                <a:latin typeface="Times New Roman" panose="02020603050405020304" pitchFamily="18" charset="0"/>
                <a:cs typeface="Times New Roman" panose="02020603050405020304" pitchFamily="18" charset="0"/>
              </a:rPr>
              <a:t>What is the Importance of Research Methodology?</a:t>
            </a:r>
          </a:p>
        </p:txBody>
      </p:sp>
      <p:pic>
        <p:nvPicPr>
          <p:cNvPr id="5" name="Graphic 21">
            <a:extLst>
              <a:ext uri="{FF2B5EF4-FFF2-40B4-BE49-F238E27FC236}">
                <a16:creationId xmlns:a16="http://schemas.microsoft.com/office/drawing/2014/main" id="{4EE3F6D5-0B36-43D7-BD83-CB4B469602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DB9C441B-1CDA-4296-9A7B-D484C0CD633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2AB0CEAD-FB2F-41EF-ACDE-EC60D846869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0529120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marL="342900" indent="-342900" algn="just">
              <a:buFont typeface="Wingdings" panose="05000000000000000000" pitchFamily="2" charset="2"/>
              <a:buChar char="ü"/>
            </a:pPr>
            <a:r>
              <a:rPr lang="en-US" sz="2400" dirty="0">
                <a:solidFill>
                  <a:schemeClr val="tx1"/>
                </a:solidFill>
              </a:rPr>
              <a:t>Firstly, it helps researchers define the scope and objectives of their studies. By clearly stating research questions and objectives, researchers can focus their efforts and avoid unnecessary diversions.</a:t>
            </a:r>
          </a:p>
          <a:p>
            <a:pPr algn="ctr"/>
            <a:endParaRPr lang="en-US" dirty="0">
              <a:solidFill>
                <a:schemeClr val="tx1"/>
              </a:solidFill>
            </a:endParaRPr>
          </a:p>
          <a:p>
            <a:pPr algn="just" rtl="1"/>
            <a:r>
              <a:rPr lang="ar-EG" sz="2400" dirty="0">
                <a:solidFill>
                  <a:schemeClr val="tx1"/>
                </a:solidFill>
              </a:rPr>
              <a:t>أولاً، يساعد الباحثين على تحديد نطاق وأهداف دراساتهم. من خلال تحديد أسئلة البحث وأهدافه بوضوح، يمكن للباحثين تركيز جهودهم وتجنب الانحرافات غير الضرورية.</a:t>
            </a:r>
            <a:endParaRPr lang="en-US" sz="2400"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545191"/>
            <a:ext cx="9099324" cy="2062103"/>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Research methodology plays a vital role in academia for several reasons. </a:t>
            </a:r>
          </a:p>
          <a:p>
            <a:pPr marL="342900" indent="-342900" algn="just" rtl="1">
              <a:buFont typeface="Wingdings" panose="05000000000000000000" pitchFamily="2" charset="2"/>
              <a:buChar char="q"/>
            </a:pPr>
            <a:r>
              <a:rPr lang="ar-EG" sz="2400" dirty="0">
                <a:solidFill>
                  <a:srgbClr val="2D3956"/>
                </a:solidFill>
                <a:latin typeface="Times New Roman" panose="02020603050405020304" pitchFamily="18" charset="0"/>
                <a:cs typeface="Times New Roman" panose="02020603050405020304" pitchFamily="18" charset="0"/>
              </a:rPr>
              <a:t>تلعب منهجية البحث دورًا حيويًا في الأوساط الأكاديمية لعدة أسباب.</a:t>
            </a: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67331"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Research methodology </a:t>
            </a:r>
            <a:endParaRPr lang="en-US" sz="3200" b="1" dirty="0">
              <a:solidFill>
                <a:srgbClr val="2D3956"/>
              </a:solidFill>
            </a:endParaRPr>
          </a:p>
        </p:txBody>
      </p:sp>
      <p:pic>
        <p:nvPicPr>
          <p:cNvPr id="9" name="Graphic 21">
            <a:extLst>
              <a:ext uri="{FF2B5EF4-FFF2-40B4-BE49-F238E27FC236}">
                <a16:creationId xmlns:a16="http://schemas.microsoft.com/office/drawing/2014/main" id="{0139DA19-08A1-46EC-A0E3-F7BF3E6F5A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3838C569-D104-4367-93FF-F7163CD6B26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AF50257A-BD5F-4F43-A9FC-2A371A55568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0771245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marL="342900" indent="-342900" algn="just">
              <a:buFont typeface="Wingdings" panose="05000000000000000000" pitchFamily="2" charset="2"/>
              <a:buChar char="ü"/>
            </a:pPr>
            <a:r>
              <a:rPr lang="en-US" sz="2400" dirty="0">
                <a:solidFill>
                  <a:schemeClr val="tx1"/>
                </a:solidFill>
              </a:rPr>
              <a:t>Secondly, research methodology ensures the validity and reliability of research findings. By following systematic procedures, researchers can minimize bias and errors, making their results more trustworthy and accurate.</a:t>
            </a:r>
          </a:p>
          <a:p>
            <a:pPr algn="ctr"/>
            <a:endParaRPr lang="en-US" dirty="0">
              <a:solidFill>
                <a:schemeClr val="tx1"/>
              </a:solidFill>
            </a:endParaRPr>
          </a:p>
          <a:p>
            <a:pPr algn="just" rtl="1"/>
            <a:r>
              <a:rPr lang="ar-EG" sz="2400" dirty="0">
                <a:solidFill>
                  <a:schemeClr val="tx1"/>
                </a:solidFill>
              </a:rPr>
              <a:t>ثانياً، تضمن منهجية البحث صحة وموثوقية نتائج البحث. ومن خلال اتباع إجراءات منهجية، يمكن للباحثين تقليل التحيز والأخطاء، مما يجعل نتائجهم أكثر موثوقية ودقة.</a:t>
            </a:r>
            <a:endParaRPr lang="en-US" sz="2400"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545191"/>
            <a:ext cx="9099324" cy="2062103"/>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Research methodology plays a vital role in academia for several reasons. </a:t>
            </a:r>
          </a:p>
          <a:p>
            <a:pPr marL="342900" indent="-342900" algn="just" rtl="1">
              <a:buFont typeface="Wingdings" panose="05000000000000000000" pitchFamily="2" charset="2"/>
              <a:buChar char="q"/>
            </a:pPr>
            <a:r>
              <a:rPr lang="ar-EG" sz="2400" dirty="0">
                <a:solidFill>
                  <a:srgbClr val="2D3956"/>
                </a:solidFill>
                <a:latin typeface="Times New Roman" panose="02020603050405020304" pitchFamily="18" charset="0"/>
                <a:cs typeface="Times New Roman" panose="02020603050405020304" pitchFamily="18" charset="0"/>
              </a:rPr>
              <a:t>تلعب منهجية البحث دورًا حيويًا في الأوساط الأكاديمية لعدة أسباب.</a:t>
            </a: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67331"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Research methodology </a:t>
            </a:r>
            <a:endParaRPr lang="en-US" sz="3200" b="1" dirty="0">
              <a:solidFill>
                <a:srgbClr val="2D3956"/>
              </a:solidFill>
            </a:endParaRPr>
          </a:p>
        </p:txBody>
      </p:sp>
      <p:pic>
        <p:nvPicPr>
          <p:cNvPr id="9" name="Graphic 21">
            <a:extLst>
              <a:ext uri="{FF2B5EF4-FFF2-40B4-BE49-F238E27FC236}">
                <a16:creationId xmlns:a16="http://schemas.microsoft.com/office/drawing/2014/main" id="{5D30BB33-F09E-4C5F-863C-3BFBF13892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2FDF4A68-D069-461A-A9CC-A4D4296959D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95FF56EB-B2B6-4A3C-A69B-C12E3D442FF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2201083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709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marL="342900" indent="-342900" algn="just">
              <a:buFont typeface="Wingdings" panose="05000000000000000000" pitchFamily="2" charset="2"/>
              <a:buChar char="ü"/>
            </a:pPr>
            <a:r>
              <a:rPr lang="en-US" sz="2400" dirty="0">
                <a:solidFill>
                  <a:schemeClr val="tx1"/>
                </a:solidFill>
              </a:rPr>
              <a:t>Thirdly, research methodology allows for replication and verification of findings. By providing detailed documentation of the research process, other researchers can replicate the study and validate the results. This promotes the growth of knowledge and contributes to the advancement of the field.</a:t>
            </a:r>
          </a:p>
          <a:p>
            <a:pPr algn="ctr"/>
            <a:endParaRPr lang="en-US" dirty="0">
              <a:solidFill>
                <a:schemeClr val="tx1"/>
              </a:solidFill>
            </a:endParaRPr>
          </a:p>
          <a:p>
            <a:pPr algn="just" rtl="1"/>
            <a:r>
              <a:rPr lang="ar-EG" sz="2400" dirty="0">
                <a:solidFill>
                  <a:schemeClr val="tx1"/>
                </a:solidFill>
              </a:rPr>
              <a:t>ثالثا، تسمح منهجية البحث بتكرار النتائج والتحقق منها. ومن خلال توفير توثيق تفصيلي لعملية البحث، يمكن للباحثين الآخرين تكرار الدراسة والتحقق من صحة النتائج. وهذا يعزز نمو المعرفة ويساهم في تقدم هذا المجال.</a:t>
            </a:r>
            <a:endParaRPr lang="en-US" sz="2400"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545191"/>
            <a:ext cx="9099324" cy="2062103"/>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Research methodology plays a vital role in academia for several reasons. </a:t>
            </a:r>
          </a:p>
          <a:p>
            <a:pPr marL="342900" indent="-342900" algn="just" rtl="1">
              <a:buFont typeface="Wingdings" panose="05000000000000000000" pitchFamily="2" charset="2"/>
              <a:buChar char="q"/>
            </a:pPr>
            <a:r>
              <a:rPr lang="ar-EG" sz="2400" dirty="0">
                <a:solidFill>
                  <a:srgbClr val="2D3956"/>
                </a:solidFill>
                <a:latin typeface="Times New Roman" panose="02020603050405020304" pitchFamily="18" charset="0"/>
                <a:cs typeface="Times New Roman" panose="02020603050405020304" pitchFamily="18" charset="0"/>
              </a:rPr>
              <a:t>تلعب منهجية البحث دورًا حيويًا في الأوساط الأكاديمية لعدة أسباب.</a:t>
            </a: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67331"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Research methodology </a:t>
            </a:r>
            <a:endParaRPr lang="en-US" sz="3200" b="1" dirty="0">
              <a:solidFill>
                <a:srgbClr val="2D3956"/>
              </a:solidFill>
            </a:endParaRPr>
          </a:p>
        </p:txBody>
      </p:sp>
      <p:pic>
        <p:nvPicPr>
          <p:cNvPr id="9" name="Graphic 21">
            <a:extLst>
              <a:ext uri="{FF2B5EF4-FFF2-40B4-BE49-F238E27FC236}">
                <a16:creationId xmlns:a16="http://schemas.microsoft.com/office/drawing/2014/main" id="{B8A16526-B728-45F4-BF25-B63D558D65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DF7B1BB7-18DB-450B-8AFE-F90F982F3C2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BD4B3155-FC38-4F92-8703-37C1F9B6CDB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6550218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00B0F0"/>
                </a:solidFill>
              </a:rPr>
              <a:t>ما هي المكونات الرئيسية لمنهجية البحث؟</a:t>
            </a:r>
            <a:endParaRPr lang="en-US" sz="4400" b="1" dirty="0">
              <a:solidFill>
                <a:srgbClr val="00B0F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1323439"/>
          </a:xfrm>
          <a:prstGeom prst="rect">
            <a:avLst/>
          </a:prstGeom>
          <a:noFill/>
        </p:spPr>
        <p:txBody>
          <a:bodyPr wrap="square" rtlCol="0">
            <a:spAutoFit/>
          </a:bodyPr>
          <a:lstStyle/>
          <a:p>
            <a:pPr algn="ctr"/>
            <a:r>
              <a:rPr lang="en-US" sz="4000" b="1" dirty="0">
                <a:solidFill>
                  <a:srgbClr val="00B0F0"/>
                </a:solidFill>
                <a:latin typeface="Times New Roman" panose="02020603050405020304" pitchFamily="18" charset="0"/>
                <a:cs typeface="Times New Roman" panose="02020603050405020304" pitchFamily="18" charset="0"/>
              </a:rPr>
              <a:t>What are The Key Components of Research Methodology</a:t>
            </a:r>
          </a:p>
        </p:txBody>
      </p:sp>
      <p:pic>
        <p:nvPicPr>
          <p:cNvPr id="5" name="Graphic 21">
            <a:extLst>
              <a:ext uri="{FF2B5EF4-FFF2-40B4-BE49-F238E27FC236}">
                <a16:creationId xmlns:a16="http://schemas.microsoft.com/office/drawing/2014/main" id="{A741FA32-5FB9-4204-AADE-8B6603DA36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D31B5C52-40E9-47FF-8334-B22DE9461E5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736D21C6-6DED-472F-AFF1-42579A21AFA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2539188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04D4CF2-90A2-4A76-9741-3203FCD29759}"/>
              </a:ext>
            </a:extLst>
          </p:cNvPr>
          <p:cNvPicPr>
            <a:picLocks noChangeAspect="1"/>
          </p:cNvPicPr>
          <p:nvPr/>
        </p:nvPicPr>
        <p:blipFill>
          <a:blip r:embed="rId2"/>
          <a:stretch>
            <a:fillRect/>
          </a:stretch>
        </p:blipFill>
        <p:spPr>
          <a:xfrm>
            <a:off x="70338" y="133643"/>
            <a:ext cx="12051323" cy="6590714"/>
          </a:xfrm>
          <a:prstGeom prst="rect">
            <a:avLst/>
          </a:prstGeom>
        </p:spPr>
      </p:pic>
    </p:spTree>
    <p:extLst>
      <p:ext uri="{BB962C8B-B14F-4D97-AF65-F5344CB8AC3E}">
        <p14:creationId xmlns:p14="http://schemas.microsoft.com/office/powerpoint/2010/main" val="21924399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54660" y="2598237"/>
            <a:ext cx="4955590" cy="1813573"/>
          </a:xfrm>
          <a:prstGeom prst="rect">
            <a:avLst/>
          </a:prstGeom>
        </p:spPr>
        <p:txBody>
          <a:bodyPr wrap="square">
            <a:spAutoFit/>
          </a:bodyPr>
          <a:lstStyle/>
          <a:p>
            <a:pPr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How do you have a finger print in your thesis?</a:t>
            </a:r>
          </a:p>
          <a:p>
            <a:pPr algn="ctr">
              <a:lnSpc>
                <a:spcPct val="120000"/>
              </a:lnSpc>
            </a:pPr>
            <a:r>
              <a:rPr lang="ar-EG" sz="3200" b="1" dirty="0">
                <a:solidFill>
                  <a:srgbClr val="000000"/>
                </a:solidFill>
                <a:latin typeface="Times New Roman" panose="02020603050405020304" pitchFamily="18" charset="0"/>
                <a:cs typeface="Times New Roman" panose="02020603050405020304" pitchFamily="18" charset="0"/>
              </a:rPr>
              <a:t>كيف تكون لك بصمة في رسالتك؟</a:t>
            </a:r>
            <a:endParaRPr lang="en-US" b="1"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7602E38C-8E37-4CE6-BE2C-5495372C95A4}"/>
              </a:ext>
            </a:extLst>
          </p:cNvPr>
          <p:cNvPicPr>
            <a:picLocks noChangeAspect="1"/>
          </p:cNvPicPr>
          <p:nvPr/>
        </p:nvPicPr>
        <p:blipFill>
          <a:blip r:embed="rId3"/>
          <a:stretch>
            <a:fillRect/>
          </a:stretch>
        </p:blipFill>
        <p:spPr>
          <a:xfrm>
            <a:off x="7315410" y="3999250"/>
            <a:ext cx="1774090" cy="2572735"/>
          </a:xfrm>
          <a:prstGeom prst="rect">
            <a:avLst/>
          </a:prstGeom>
        </p:spPr>
      </p:pic>
      <p:pic>
        <p:nvPicPr>
          <p:cNvPr id="11" name="Graphic 21">
            <a:extLst>
              <a:ext uri="{FF2B5EF4-FFF2-40B4-BE49-F238E27FC236}">
                <a16:creationId xmlns:a16="http://schemas.microsoft.com/office/drawing/2014/main" id="{C76D870E-FB7C-4667-A5A7-A70D98A5D81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a:extLst>
              <a:ext uri="{FF2B5EF4-FFF2-40B4-BE49-F238E27FC236}">
                <a16:creationId xmlns:a16="http://schemas.microsoft.com/office/drawing/2014/main" id="{AB4FAD9E-6058-457C-BB35-2523A4D0EFE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D63C0301-44FC-467B-82DC-DEA56C77B53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545139127"/>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5185D91-0379-61FF-B205-AC1F588D7560}"/>
              </a:ext>
            </a:extLst>
          </p:cNvPr>
          <p:cNvPicPr>
            <a:picLocks noChangeAspect="1"/>
          </p:cNvPicPr>
          <p:nvPr/>
        </p:nvPicPr>
        <p:blipFill>
          <a:blip r:embed="rId2"/>
          <a:stretch>
            <a:fillRect/>
          </a:stretch>
        </p:blipFill>
        <p:spPr>
          <a:xfrm>
            <a:off x="2067340" y="967409"/>
            <a:ext cx="7354956" cy="4731026"/>
          </a:xfrm>
          <a:prstGeom prst="rect">
            <a:avLst/>
          </a:prstGeom>
        </p:spPr>
      </p:pic>
      <p:pic>
        <p:nvPicPr>
          <p:cNvPr id="9" name="Graphic 21">
            <a:extLst>
              <a:ext uri="{FF2B5EF4-FFF2-40B4-BE49-F238E27FC236}">
                <a16:creationId xmlns:a16="http://schemas.microsoft.com/office/drawing/2014/main" id="{84B6E248-9F1A-4DAE-97B5-6AB57EA6C3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7419FC11-0736-42EC-80AD-99A1C6423C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8253935D-B88C-4507-A8E8-938AA34FCE4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8545807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C1755-63C8-17D9-6CFA-45D9331C54B3}"/>
              </a:ext>
            </a:extLst>
          </p:cNvPr>
          <p:cNvSpPr>
            <a:spLocks noGrp="1"/>
          </p:cNvSpPr>
          <p:nvPr>
            <p:ph type="title"/>
          </p:nvPr>
        </p:nvSpPr>
        <p:spPr>
          <a:xfrm>
            <a:off x="838200" y="1544568"/>
            <a:ext cx="10515600" cy="1325563"/>
          </a:xfrm>
        </p:spPr>
        <p:txBody>
          <a:bodyPr>
            <a:normAutofit/>
          </a:bodyPr>
          <a:lstStyle/>
          <a:p>
            <a:pPr algn="ctr"/>
            <a:r>
              <a:rPr lang="en-US" sz="8800" b="1" dirty="0">
                <a:solidFill>
                  <a:srgbClr val="FF0000"/>
                </a:solidFill>
              </a:rPr>
              <a:t>Tools </a:t>
            </a:r>
            <a:r>
              <a:rPr lang="ar-EG" sz="8800" b="1" dirty="0">
                <a:solidFill>
                  <a:srgbClr val="FF0000"/>
                </a:solidFill>
              </a:rPr>
              <a:t>الأدوات</a:t>
            </a:r>
            <a:endParaRPr lang="en-US" sz="8800" b="1" dirty="0">
              <a:solidFill>
                <a:srgbClr val="FF0000"/>
              </a:solidFill>
            </a:endParaRPr>
          </a:p>
        </p:txBody>
      </p:sp>
      <p:pic>
        <p:nvPicPr>
          <p:cNvPr id="3" name="Picture 2">
            <a:extLst>
              <a:ext uri="{FF2B5EF4-FFF2-40B4-BE49-F238E27FC236}">
                <a16:creationId xmlns:a16="http://schemas.microsoft.com/office/drawing/2014/main" id="{C8909DD8-F471-B345-3106-D050BDFCBB85}"/>
              </a:ext>
            </a:extLst>
          </p:cNvPr>
          <p:cNvPicPr>
            <a:picLocks noChangeAspect="1"/>
          </p:cNvPicPr>
          <p:nvPr/>
        </p:nvPicPr>
        <p:blipFill>
          <a:blip r:embed="rId2"/>
          <a:stretch>
            <a:fillRect/>
          </a:stretch>
        </p:blipFill>
        <p:spPr>
          <a:xfrm>
            <a:off x="4075975" y="3006793"/>
            <a:ext cx="4040049" cy="2757903"/>
          </a:xfrm>
          <a:prstGeom prst="rect">
            <a:avLst/>
          </a:prstGeom>
        </p:spPr>
      </p:pic>
      <p:pic>
        <p:nvPicPr>
          <p:cNvPr id="7" name="Graphic 21">
            <a:extLst>
              <a:ext uri="{FF2B5EF4-FFF2-40B4-BE49-F238E27FC236}">
                <a16:creationId xmlns:a16="http://schemas.microsoft.com/office/drawing/2014/main" id="{16734452-F3E3-4CDF-B4FB-FCF0FCD839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B4003368-C59E-4265-8C1B-A7CCB832D4B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4EB1818E-5EA0-458B-91E7-98E3608B421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9261580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754A60B-91AA-8A12-366D-9AF2D32D884D}"/>
              </a:ext>
            </a:extLst>
          </p:cNvPr>
          <p:cNvPicPr>
            <a:picLocks noChangeAspect="1"/>
          </p:cNvPicPr>
          <p:nvPr/>
        </p:nvPicPr>
        <p:blipFill rotWithShape="1">
          <a:blip r:embed="rId2"/>
          <a:srcRect b="8591"/>
          <a:stretch/>
        </p:blipFill>
        <p:spPr>
          <a:xfrm>
            <a:off x="2120348" y="993913"/>
            <a:ext cx="7726019" cy="4306956"/>
          </a:xfrm>
          <a:prstGeom prst="rect">
            <a:avLst/>
          </a:prstGeom>
        </p:spPr>
      </p:pic>
      <p:pic>
        <p:nvPicPr>
          <p:cNvPr id="6" name="Graphic 21">
            <a:extLst>
              <a:ext uri="{FF2B5EF4-FFF2-40B4-BE49-F238E27FC236}">
                <a16:creationId xmlns:a16="http://schemas.microsoft.com/office/drawing/2014/main" id="{E8A0A14F-793F-4B04-A3C5-8884120DD0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6">
            <a:extLst>
              <a:ext uri="{FF2B5EF4-FFF2-40B4-BE49-F238E27FC236}">
                <a16:creationId xmlns:a16="http://schemas.microsoft.com/office/drawing/2014/main" id="{6B27BB8B-CF4E-4A18-AC2A-67C736BFE87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92A5B748-0E5B-445F-9C28-FC215B38B69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4024992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AEF4FBC-A49B-9513-B5B5-89549C756A97}"/>
              </a:ext>
            </a:extLst>
          </p:cNvPr>
          <p:cNvPicPr>
            <a:picLocks noChangeAspect="1"/>
          </p:cNvPicPr>
          <p:nvPr/>
        </p:nvPicPr>
        <p:blipFill>
          <a:blip r:embed="rId2"/>
          <a:stretch>
            <a:fillRect/>
          </a:stretch>
        </p:blipFill>
        <p:spPr>
          <a:xfrm>
            <a:off x="3367803" y="1453725"/>
            <a:ext cx="5456393" cy="3950550"/>
          </a:xfrm>
          <a:prstGeom prst="rect">
            <a:avLst/>
          </a:prstGeom>
        </p:spPr>
      </p:pic>
      <p:pic>
        <p:nvPicPr>
          <p:cNvPr id="10" name="Graphic 21">
            <a:extLst>
              <a:ext uri="{FF2B5EF4-FFF2-40B4-BE49-F238E27FC236}">
                <a16:creationId xmlns:a16="http://schemas.microsoft.com/office/drawing/2014/main" id="{F4108226-2A3E-47AC-BBFE-68C2080492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734F8887-16FF-4C35-8394-E3FAFE6D1FB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ACBF8921-1E3C-4893-B017-57A2B4C181D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8698617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C3169A4-0FB8-C40B-8DDC-CD7DBE366134}"/>
              </a:ext>
            </a:extLst>
          </p:cNvPr>
          <p:cNvPicPr>
            <a:picLocks noChangeAspect="1"/>
          </p:cNvPicPr>
          <p:nvPr/>
        </p:nvPicPr>
        <p:blipFill>
          <a:blip r:embed="rId2"/>
          <a:stretch>
            <a:fillRect/>
          </a:stretch>
        </p:blipFill>
        <p:spPr>
          <a:xfrm>
            <a:off x="2875722" y="755374"/>
            <a:ext cx="5923721" cy="4532243"/>
          </a:xfrm>
          <a:prstGeom prst="rect">
            <a:avLst/>
          </a:prstGeom>
        </p:spPr>
      </p:pic>
      <p:pic>
        <p:nvPicPr>
          <p:cNvPr id="6" name="Graphic 21">
            <a:extLst>
              <a:ext uri="{FF2B5EF4-FFF2-40B4-BE49-F238E27FC236}">
                <a16:creationId xmlns:a16="http://schemas.microsoft.com/office/drawing/2014/main" id="{676B4E7A-FBA7-4E34-BD95-3872E8D43C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6">
            <a:extLst>
              <a:ext uri="{FF2B5EF4-FFF2-40B4-BE49-F238E27FC236}">
                <a16:creationId xmlns:a16="http://schemas.microsoft.com/office/drawing/2014/main" id="{150EF50C-51ED-482A-9507-347DC7C1386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D200A2D0-9806-494C-B530-18EE6466344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0869616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0EDF522-F4A7-26B6-2FC6-8757FB202BDC}"/>
              </a:ext>
            </a:extLst>
          </p:cNvPr>
          <p:cNvPicPr>
            <a:picLocks noChangeAspect="1"/>
          </p:cNvPicPr>
          <p:nvPr/>
        </p:nvPicPr>
        <p:blipFill rotWithShape="1">
          <a:blip r:embed="rId2"/>
          <a:srcRect b="7770"/>
          <a:stretch/>
        </p:blipFill>
        <p:spPr>
          <a:xfrm>
            <a:off x="2597426" y="781878"/>
            <a:ext cx="6997148" cy="4585252"/>
          </a:xfrm>
          <a:prstGeom prst="rect">
            <a:avLst/>
          </a:prstGeom>
        </p:spPr>
      </p:pic>
      <p:pic>
        <p:nvPicPr>
          <p:cNvPr id="6" name="Graphic 21">
            <a:extLst>
              <a:ext uri="{FF2B5EF4-FFF2-40B4-BE49-F238E27FC236}">
                <a16:creationId xmlns:a16="http://schemas.microsoft.com/office/drawing/2014/main" id="{6EA1A1F1-EDE8-48CB-ADAD-DAA9168DCD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6">
            <a:extLst>
              <a:ext uri="{FF2B5EF4-FFF2-40B4-BE49-F238E27FC236}">
                <a16:creationId xmlns:a16="http://schemas.microsoft.com/office/drawing/2014/main" id="{FAB689B6-D89E-4E4F-BFE2-5BBC5469329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82F072D1-13F3-49D6-A63D-8489ABBA79F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0120335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1EE9BA1-7623-4D29-AB9D-5FE4001158F7}"/>
              </a:ext>
            </a:extLst>
          </p:cNvPr>
          <p:cNvPicPr>
            <a:picLocks noChangeAspect="1"/>
          </p:cNvPicPr>
          <p:nvPr/>
        </p:nvPicPr>
        <p:blipFill>
          <a:blip r:embed="rId2"/>
          <a:stretch>
            <a:fillRect/>
          </a:stretch>
        </p:blipFill>
        <p:spPr>
          <a:xfrm>
            <a:off x="761393" y="1212844"/>
            <a:ext cx="4775929" cy="3647048"/>
          </a:xfrm>
          <a:prstGeom prst="rect">
            <a:avLst/>
          </a:prstGeom>
        </p:spPr>
      </p:pic>
      <p:pic>
        <p:nvPicPr>
          <p:cNvPr id="7" name="Picture 6">
            <a:extLst>
              <a:ext uri="{FF2B5EF4-FFF2-40B4-BE49-F238E27FC236}">
                <a16:creationId xmlns:a16="http://schemas.microsoft.com/office/drawing/2014/main" id="{970D74AB-F32B-4297-B07C-F7715AC9BE63}"/>
              </a:ext>
            </a:extLst>
          </p:cNvPr>
          <p:cNvPicPr>
            <a:picLocks noChangeAspect="1"/>
          </p:cNvPicPr>
          <p:nvPr/>
        </p:nvPicPr>
        <p:blipFill>
          <a:blip r:embed="rId3"/>
          <a:stretch>
            <a:fillRect/>
          </a:stretch>
        </p:blipFill>
        <p:spPr>
          <a:xfrm>
            <a:off x="6897528" y="2483959"/>
            <a:ext cx="4720920" cy="3601329"/>
          </a:xfrm>
          <a:prstGeom prst="rect">
            <a:avLst/>
          </a:prstGeom>
        </p:spPr>
      </p:pic>
      <p:pic>
        <p:nvPicPr>
          <p:cNvPr id="8" name="Graphic 21">
            <a:extLst>
              <a:ext uri="{FF2B5EF4-FFF2-40B4-BE49-F238E27FC236}">
                <a16:creationId xmlns:a16="http://schemas.microsoft.com/office/drawing/2014/main" id="{F0DDFCCB-5614-4F9D-BC63-8E7DE5D1AE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6BF3DD6B-A839-495B-94EE-C170CA26271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A8816E0A-8D2A-40DA-8823-7248C82CAC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1949585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EEE0528-829F-40B2-AF22-A22E2D69078F}"/>
              </a:ext>
            </a:extLst>
          </p:cNvPr>
          <p:cNvPicPr>
            <a:picLocks noChangeAspect="1"/>
          </p:cNvPicPr>
          <p:nvPr/>
        </p:nvPicPr>
        <p:blipFill>
          <a:blip r:embed="rId2"/>
          <a:stretch>
            <a:fillRect/>
          </a:stretch>
        </p:blipFill>
        <p:spPr>
          <a:xfrm>
            <a:off x="3544592" y="1962914"/>
            <a:ext cx="5102815" cy="3511646"/>
          </a:xfrm>
          <a:prstGeom prst="rect">
            <a:avLst/>
          </a:prstGeom>
        </p:spPr>
      </p:pic>
      <p:sp>
        <p:nvSpPr>
          <p:cNvPr id="4" name="TextBox 3">
            <a:extLst>
              <a:ext uri="{FF2B5EF4-FFF2-40B4-BE49-F238E27FC236}">
                <a16:creationId xmlns:a16="http://schemas.microsoft.com/office/drawing/2014/main" id="{DCB12E83-366E-F89A-23C7-B33EE15402D7}"/>
              </a:ext>
            </a:extLst>
          </p:cNvPr>
          <p:cNvSpPr txBox="1"/>
          <p:nvPr/>
        </p:nvSpPr>
        <p:spPr>
          <a:xfrm>
            <a:off x="2887226" y="556144"/>
            <a:ext cx="6096000" cy="1107996"/>
          </a:xfrm>
          <a:prstGeom prst="rect">
            <a:avLst/>
          </a:prstGeom>
          <a:noFill/>
        </p:spPr>
        <p:txBody>
          <a:bodyPr wrap="square">
            <a:spAutoFit/>
          </a:bodyPr>
          <a:lstStyle/>
          <a:p>
            <a:pPr algn="ctr"/>
            <a:r>
              <a:rPr kumimoji="0" lang="en-US" sz="6600" b="1" i="0" u="none" strike="noStrike" kern="1200" cap="none" spc="0" normalizeH="0" baseline="0" noProof="0" dirty="0">
                <a:ln>
                  <a:noFill/>
                </a:ln>
                <a:solidFill>
                  <a:srgbClr val="000000"/>
                </a:solidFill>
                <a:effectLst/>
                <a:uLnTx/>
                <a:uFillTx/>
                <a:latin typeface="Calibri Light" panose="020F0302020204030204"/>
                <a:ea typeface="+mj-ea"/>
                <a:cs typeface="Times New Roman" panose="02020603050405020304" pitchFamily="18" charset="0"/>
              </a:rPr>
              <a:t>Vision </a:t>
            </a:r>
            <a:r>
              <a:rPr kumimoji="0" lang="ar-EG" sz="6600" b="1" i="0" u="none" strike="noStrike" kern="1200" cap="none" spc="0" normalizeH="0" baseline="0" noProof="0" dirty="0">
                <a:ln>
                  <a:noFill/>
                </a:ln>
                <a:solidFill>
                  <a:srgbClr val="000000"/>
                </a:solidFill>
                <a:effectLst/>
                <a:uLnTx/>
                <a:uFillTx/>
                <a:latin typeface="Calibri Light" panose="020F0302020204030204"/>
                <a:ea typeface="+mj-ea"/>
                <a:cs typeface="Times New Roman" panose="02020603050405020304" pitchFamily="18" charset="0"/>
              </a:rPr>
              <a:t>رؤية</a:t>
            </a:r>
            <a:endParaRPr lang="en-US" sz="2000" b="1" dirty="0">
              <a:solidFill>
                <a:srgbClr val="000000"/>
              </a:solidFill>
            </a:endParaRPr>
          </a:p>
        </p:txBody>
      </p:sp>
      <p:pic>
        <p:nvPicPr>
          <p:cNvPr id="8" name="Graphic 21">
            <a:extLst>
              <a:ext uri="{FF2B5EF4-FFF2-40B4-BE49-F238E27FC236}">
                <a16:creationId xmlns:a16="http://schemas.microsoft.com/office/drawing/2014/main" id="{4A04EE44-FA78-4E52-9CAB-403EE7C474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9FE18BFD-906A-489A-AA74-12E8F4F6A15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F2D6C099-C2C3-4D1F-9F61-F35F24C8CC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8121101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88F6695-61AD-BA16-1BB7-744F48CB1AED}"/>
              </a:ext>
            </a:extLst>
          </p:cNvPr>
          <p:cNvPicPr>
            <a:picLocks noChangeAspect="1"/>
          </p:cNvPicPr>
          <p:nvPr/>
        </p:nvPicPr>
        <p:blipFill>
          <a:blip r:embed="rId2"/>
          <a:stretch>
            <a:fillRect/>
          </a:stretch>
        </p:blipFill>
        <p:spPr>
          <a:xfrm>
            <a:off x="1669774" y="596348"/>
            <a:ext cx="8852452" cy="5724939"/>
          </a:xfrm>
          <a:prstGeom prst="rect">
            <a:avLst/>
          </a:prstGeom>
        </p:spPr>
      </p:pic>
      <p:pic>
        <p:nvPicPr>
          <p:cNvPr id="6" name="Graphic 21">
            <a:extLst>
              <a:ext uri="{FF2B5EF4-FFF2-40B4-BE49-F238E27FC236}">
                <a16:creationId xmlns:a16="http://schemas.microsoft.com/office/drawing/2014/main" id="{7F6B3A01-C82D-42E5-AD29-3FC1C3B6ED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6">
            <a:extLst>
              <a:ext uri="{FF2B5EF4-FFF2-40B4-BE49-F238E27FC236}">
                <a16:creationId xmlns:a16="http://schemas.microsoft.com/office/drawing/2014/main" id="{0EBEFB53-F17C-4FFB-BDED-CC92C8A44D0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25A15406-3E60-40D7-998C-1237F8937D6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9446348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E446B9E-EDE1-9565-B677-82B0E31F62DA}"/>
              </a:ext>
            </a:extLst>
          </p:cNvPr>
          <p:cNvPicPr>
            <a:picLocks noChangeAspect="1"/>
          </p:cNvPicPr>
          <p:nvPr/>
        </p:nvPicPr>
        <p:blipFill>
          <a:blip r:embed="rId2"/>
          <a:stretch>
            <a:fillRect/>
          </a:stretch>
        </p:blipFill>
        <p:spPr>
          <a:xfrm>
            <a:off x="-132520" y="192156"/>
            <a:ext cx="11924098" cy="2383743"/>
          </a:xfrm>
          <a:prstGeom prst="rect">
            <a:avLst/>
          </a:prstGeom>
        </p:spPr>
      </p:pic>
      <p:pic>
        <p:nvPicPr>
          <p:cNvPr id="3" name="Picture 2">
            <a:extLst>
              <a:ext uri="{FF2B5EF4-FFF2-40B4-BE49-F238E27FC236}">
                <a16:creationId xmlns:a16="http://schemas.microsoft.com/office/drawing/2014/main" id="{3F85D9E8-AB86-CEB5-C4F4-B5CB817A0AA7}"/>
              </a:ext>
            </a:extLst>
          </p:cNvPr>
          <p:cNvPicPr>
            <a:picLocks noChangeAspect="1"/>
          </p:cNvPicPr>
          <p:nvPr/>
        </p:nvPicPr>
        <p:blipFill rotWithShape="1">
          <a:blip r:embed="rId3"/>
          <a:srcRect b="8649"/>
          <a:stretch/>
        </p:blipFill>
        <p:spPr>
          <a:xfrm>
            <a:off x="2551042" y="2239618"/>
            <a:ext cx="7089914" cy="4426226"/>
          </a:xfrm>
          <a:prstGeom prst="rect">
            <a:avLst/>
          </a:prstGeom>
        </p:spPr>
      </p:pic>
      <p:pic>
        <p:nvPicPr>
          <p:cNvPr id="7" name="Graphic 21">
            <a:extLst>
              <a:ext uri="{FF2B5EF4-FFF2-40B4-BE49-F238E27FC236}">
                <a16:creationId xmlns:a16="http://schemas.microsoft.com/office/drawing/2014/main" id="{0E79BBB7-F3AB-4166-9FA8-52536F6DF5C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07D443E3-C151-47BC-A8C3-C0D6D8597FF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1D4EEE64-D28D-4B9A-84A9-0FAF4D9A31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5574651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420E661-4426-445E-96AB-CB031EA08ABF}"/>
              </a:ext>
            </a:extLst>
          </p:cNvPr>
          <p:cNvPicPr>
            <a:picLocks noChangeAspect="1"/>
          </p:cNvPicPr>
          <p:nvPr/>
        </p:nvPicPr>
        <p:blipFill>
          <a:blip r:embed="rId2"/>
          <a:stretch>
            <a:fillRect/>
          </a:stretch>
        </p:blipFill>
        <p:spPr>
          <a:xfrm>
            <a:off x="6414867" y="1212844"/>
            <a:ext cx="3286565" cy="4894124"/>
          </a:xfrm>
          <a:prstGeom prst="rect">
            <a:avLst/>
          </a:prstGeom>
        </p:spPr>
      </p:pic>
      <p:pic>
        <p:nvPicPr>
          <p:cNvPr id="8" name="Picture 7">
            <a:extLst>
              <a:ext uri="{FF2B5EF4-FFF2-40B4-BE49-F238E27FC236}">
                <a16:creationId xmlns:a16="http://schemas.microsoft.com/office/drawing/2014/main" id="{B180DF51-28A9-4C09-919C-11206B52D3BD}"/>
              </a:ext>
            </a:extLst>
          </p:cNvPr>
          <p:cNvPicPr>
            <a:picLocks noChangeAspect="1"/>
          </p:cNvPicPr>
          <p:nvPr/>
        </p:nvPicPr>
        <p:blipFill>
          <a:blip r:embed="rId3"/>
          <a:stretch>
            <a:fillRect/>
          </a:stretch>
        </p:blipFill>
        <p:spPr>
          <a:xfrm>
            <a:off x="1059658" y="1253404"/>
            <a:ext cx="3728242" cy="4716407"/>
          </a:xfrm>
          <a:prstGeom prst="rect">
            <a:avLst/>
          </a:prstGeom>
        </p:spPr>
      </p:pic>
      <p:pic>
        <p:nvPicPr>
          <p:cNvPr id="9" name="Graphic 21">
            <a:extLst>
              <a:ext uri="{FF2B5EF4-FFF2-40B4-BE49-F238E27FC236}">
                <a16:creationId xmlns:a16="http://schemas.microsoft.com/office/drawing/2014/main" id="{ACB804AC-0437-41A6-ABDF-0833D1E1AE1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C5D18B53-00F3-4DBD-83BE-D32055D1CCD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38DAF22B-8561-4D73-9CD9-81E0051739F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6907338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EEE0528-829F-40B2-AF22-A22E2D69078F}"/>
              </a:ext>
            </a:extLst>
          </p:cNvPr>
          <p:cNvPicPr>
            <a:picLocks noChangeAspect="1"/>
          </p:cNvPicPr>
          <p:nvPr/>
        </p:nvPicPr>
        <p:blipFill>
          <a:blip r:embed="rId2"/>
          <a:stretch>
            <a:fillRect/>
          </a:stretch>
        </p:blipFill>
        <p:spPr>
          <a:xfrm>
            <a:off x="3544592" y="1962914"/>
            <a:ext cx="5102815" cy="3511646"/>
          </a:xfrm>
          <a:prstGeom prst="rect">
            <a:avLst/>
          </a:prstGeom>
        </p:spPr>
      </p:pic>
      <p:sp>
        <p:nvSpPr>
          <p:cNvPr id="4" name="TextBox 3">
            <a:extLst>
              <a:ext uri="{FF2B5EF4-FFF2-40B4-BE49-F238E27FC236}">
                <a16:creationId xmlns:a16="http://schemas.microsoft.com/office/drawing/2014/main" id="{DCB12E83-366E-F89A-23C7-B33EE15402D7}"/>
              </a:ext>
            </a:extLst>
          </p:cNvPr>
          <p:cNvSpPr txBox="1"/>
          <p:nvPr/>
        </p:nvSpPr>
        <p:spPr>
          <a:xfrm>
            <a:off x="2887226" y="556144"/>
            <a:ext cx="6096000" cy="1107996"/>
          </a:xfrm>
          <a:prstGeom prst="rect">
            <a:avLst/>
          </a:prstGeom>
          <a:noFill/>
        </p:spPr>
        <p:txBody>
          <a:bodyPr wrap="square">
            <a:spAutoFit/>
          </a:bodyPr>
          <a:lstStyle/>
          <a:p>
            <a:pPr algn="ctr"/>
            <a:r>
              <a:rPr kumimoji="0" lang="en-US" sz="6600" b="1" i="0" u="none" strike="noStrike" kern="1200" cap="none" spc="0" normalizeH="0" baseline="0" noProof="0" dirty="0">
                <a:ln>
                  <a:noFill/>
                </a:ln>
                <a:solidFill>
                  <a:srgbClr val="000000"/>
                </a:solidFill>
                <a:effectLst/>
                <a:uLnTx/>
                <a:uFillTx/>
                <a:latin typeface="Calibri Light" panose="020F0302020204030204"/>
                <a:ea typeface="+mj-ea"/>
                <a:cs typeface="Times New Roman" panose="02020603050405020304" pitchFamily="18" charset="0"/>
              </a:rPr>
              <a:t>Vision </a:t>
            </a:r>
            <a:r>
              <a:rPr kumimoji="0" lang="ar-EG" sz="6600" b="1" i="0" u="none" strike="noStrike" kern="1200" cap="none" spc="0" normalizeH="0" baseline="0" noProof="0" dirty="0">
                <a:ln>
                  <a:noFill/>
                </a:ln>
                <a:solidFill>
                  <a:srgbClr val="000000"/>
                </a:solidFill>
                <a:effectLst/>
                <a:uLnTx/>
                <a:uFillTx/>
                <a:latin typeface="Calibri Light" panose="020F0302020204030204"/>
                <a:ea typeface="+mj-ea"/>
                <a:cs typeface="Times New Roman" panose="02020603050405020304" pitchFamily="18" charset="0"/>
              </a:rPr>
              <a:t>رؤية</a:t>
            </a:r>
            <a:endParaRPr lang="en-US" sz="2000" b="1" dirty="0">
              <a:solidFill>
                <a:srgbClr val="000000"/>
              </a:solidFill>
            </a:endParaRPr>
          </a:p>
        </p:txBody>
      </p:sp>
      <p:pic>
        <p:nvPicPr>
          <p:cNvPr id="8" name="Graphic 21">
            <a:extLst>
              <a:ext uri="{FF2B5EF4-FFF2-40B4-BE49-F238E27FC236}">
                <a16:creationId xmlns:a16="http://schemas.microsoft.com/office/drawing/2014/main" id="{DEC4200E-C56E-4168-8ED5-08725FA315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CA2CB42C-E214-46C8-9483-8F388A3A32B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9665F81E-4CFA-445D-AD36-5E14EA748A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4688430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E429907-0B08-E367-8915-D2ADC0D5AD39}"/>
              </a:ext>
            </a:extLst>
          </p:cNvPr>
          <p:cNvPicPr>
            <a:picLocks noChangeAspect="1"/>
          </p:cNvPicPr>
          <p:nvPr/>
        </p:nvPicPr>
        <p:blipFill rotWithShape="1">
          <a:blip r:embed="rId2"/>
          <a:srcRect b="8534"/>
          <a:stretch/>
        </p:blipFill>
        <p:spPr>
          <a:xfrm>
            <a:off x="5473147" y="4564753"/>
            <a:ext cx="4016237" cy="1995074"/>
          </a:xfrm>
          <a:prstGeom prst="rect">
            <a:avLst/>
          </a:prstGeom>
        </p:spPr>
      </p:pic>
      <p:pic>
        <p:nvPicPr>
          <p:cNvPr id="3" name="Picture 2">
            <a:extLst>
              <a:ext uri="{FF2B5EF4-FFF2-40B4-BE49-F238E27FC236}">
                <a16:creationId xmlns:a16="http://schemas.microsoft.com/office/drawing/2014/main" id="{91E43DAE-A211-DEEE-BD25-6C5D537F8061}"/>
              </a:ext>
            </a:extLst>
          </p:cNvPr>
          <p:cNvPicPr>
            <a:picLocks noChangeAspect="1"/>
          </p:cNvPicPr>
          <p:nvPr/>
        </p:nvPicPr>
        <p:blipFill rotWithShape="1">
          <a:blip r:embed="rId3"/>
          <a:srcRect b="7638"/>
          <a:stretch/>
        </p:blipFill>
        <p:spPr>
          <a:xfrm>
            <a:off x="6586330" y="641282"/>
            <a:ext cx="4373218" cy="3692180"/>
          </a:xfrm>
          <a:prstGeom prst="rect">
            <a:avLst/>
          </a:prstGeom>
        </p:spPr>
      </p:pic>
      <p:pic>
        <p:nvPicPr>
          <p:cNvPr id="4" name="Picture 3">
            <a:extLst>
              <a:ext uri="{FF2B5EF4-FFF2-40B4-BE49-F238E27FC236}">
                <a16:creationId xmlns:a16="http://schemas.microsoft.com/office/drawing/2014/main" id="{0CF72119-43BC-484F-6F35-828033978BFC}"/>
              </a:ext>
            </a:extLst>
          </p:cNvPr>
          <p:cNvPicPr>
            <a:picLocks noChangeAspect="1"/>
          </p:cNvPicPr>
          <p:nvPr/>
        </p:nvPicPr>
        <p:blipFill>
          <a:blip r:embed="rId4"/>
          <a:stretch>
            <a:fillRect/>
          </a:stretch>
        </p:blipFill>
        <p:spPr>
          <a:xfrm>
            <a:off x="1330601" y="430283"/>
            <a:ext cx="3585956" cy="5374170"/>
          </a:xfrm>
          <a:prstGeom prst="rect">
            <a:avLst/>
          </a:prstGeom>
        </p:spPr>
      </p:pic>
      <p:pic>
        <p:nvPicPr>
          <p:cNvPr id="10" name="Graphic 21">
            <a:extLst>
              <a:ext uri="{FF2B5EF4-FFF2-40B4-BE49-F238E27FC236}">
                <a16:creationId xmlns:a16="http://schemas.microsoft.com/office/drawing/2014/main" id="{76B4885A-2211-4AB3-8A04-0B119DCA973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3B405587-5B85-4ABB-BD4F-00063A5197B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A035FB68-05BF-428E-926B-3E573FBE256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2628382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638FA23-4DBE-FCF8-3E26-777342B8505D}"/>
              </a:ext>
            </a:extLst>
          </p:cNvPr>
          <p:cNvPicPr>
            <a:picLocks noChangeAspect="1"/>
          </p:cNvPicPr>
          <p:nvPr/>
        </p:nvPicPr>
        <p:blipFill>
          <a:blip r:embed="rId2"/>
          <a:stretch>
            <a:fillRect/>
          </a:stretch>
        </p:blipFill>
        <p:spPr>
          <a:xfrm>
            <a:off x="267190" y="859100"/>
            <a:ext cx="11924810" cy="2383743"/>
          </a:xfrm>
          <a:prstGeom prst="rect">
            <a:avLst/>
          </a:prstGeom>
        </p:spPr>
      </p:pic>
      <p:pic>
        <p:nvPicPr>
          <p:cNvPr id="3" name="Picture 2">
            <a:extLst>
              <a:ext uri="{FF2B5EF4-FFF2-40B4-BE49-F238E27FC236}">
                <a16:creationId xmlns:a16="http://schemas.microsoft.com/office/drawing/2014/main" id="{BD01A071-8CC1-754F-B863-FB8C7CFE2977}"/>
              </a:ext>
            </a:extLst>
          </p:cNvPr>
          <p:cNvPicPr>
            <a:picLocks noChangeAspect="1"/>
          </p:cNvPicPr>
          <p:nvPr/>
        </p:nvPicPr>
        <p:blipFill>
          <a:blip r:embed="rId3"/>
          <a:stretch>
            <a:fillRect/>
          </a:stretch>
        </p:blipFill>
        <p:spPr>
          <a:xfrm>
            <a:off x="3928751" y="2502380"/>
            <a:ext cx="4334497" cy="3153603"/>
          </a:xfrm>
          <a:prstGeom prst="rect">
            <a:avLst/>
          </a:prstGeom>
        </p:spPr>
      </p:pic>
      <p:pic>
        <p:nvPicPr>
          <p:cNvPr id="7" name="Graphic 21">
            <a:extLst>
              <a:ext uri="{FF2B5EF4-FFF2-40B4-BE49-F238E27FC236}">
                <a16:creationId xmlns:a16="http://schemas.microsoft.com/office/drawing/2014/main" id="{C7986B5D-FD0F-451F-921F-316A23927F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D00888F2-FF0A-48A7-A2A6-F3D6B4F0E4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4FAEBFE4-18E6-4A33-AC97-8EADA51CDAB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0332819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6004BEA-416B-46AB-73F4-A14A35F5B2A3}"/>
              </a:ext>
            </a:extLst>
          </p:cNvPr>
          <p:cNvPicPr>
            <a:picLocks noChangeAspect="1"/>
          </p:cNvPicPr>
          <p:nvPr/>
        </p:nvPicPr>
        <p:blipFill>
          <a:blip r:embed="rId2"/>
          <a:stretch>
            <a:fillRect/>
          </a:stretch>
        </p:blipFill>
        <p:spPr>
          <a:xfrm>
            <a:off x="6708395" y="1241978"/>
            <a:ext cx="5215766" cy="3674580"/>
          </a:xfrm>
          <a:prstGeom prst="rect">
            <a:avLst/>
          </a:prstGeom>
        </p:spPr>
      </p:pic>
      <p:pic>
        <p:nvPicPr>
          <p:cNvPr id="4" name="Picture 3">
            <a:extLst>
              <a:ext uri="{FF2B5EF4-FFF2-40B4-BE49-F238E27FC236}">
                <a16:creationId xmlns:a16="http://schemas.microsoft.com/office/drawing/2014/main" id="{8683FCD2-CB4B-0525-D596-EF6C9856A5C8}"/>
              </a:ext>
            </a:extLst>
          </p:cNvPr>
          <p:cNvPicPr>
            <a:picLocks noChangeAspect="1"/>
          </p:cNvPicPr>
          <p:nvPr/>
        </p:nvPicPr>
        <p:blipFill rotWithShape="1">
          <a:blip r:embed="rId3"/>
          <a:srcRect b="11613"/>
          <a:stretch/>
        </p:blipFill>
        <p:spPr>
          <a:xfrm>
            <a:off x="569844" y="1404005"/>
            <a:ext cx="5833027" cy="4049989"/>
          </a:xfrm>
          <a:prstGeom prst="rect">
            <a:avLst/>
          </a:prstGeom>
        </p:spPr>
      </p:pic>
      <p:pic>
        <p:nvPicPr>
          <p:cNvPr id="8" name="Graphic 21">
            <a:extLst>
              <a:ext uri="{FF2B5EF4-FFF2-40B4-BE49-F238E27FC236}">
                <a16:creationId xmlns:a16="http://schemas.microsoft.com/office/drawing/2014/main" id="{036E147A-C530-478A-B4E6-D3B74A38BDB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D844F2B5-8E7A-4DF1-9183-C32B4D1B0EC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EA7B42D9-CC89-4A04-AEC0-0221F83558D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1072963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B8C3E4B-AFFE-3A18-1F7B-31B2E325542D}"/>
              </a:ext>
            </a:extLst>
          </p:cNvPr>
          <p:cNvPicPr>
            <a:picLocks noChangeAspect="1"/>
          </p:cNvPicPr>
          <p:nvPr/>
        </p:nvPicPr>
        <p:blipFill>
          <a:blip r:embed="rId2"/>
          <a:stretch>
            <a:fillRect/>
          </a:stretch>
        </p:blipFill>
        <p:spPr>
          <a:xfrm>
            <a:off x="3233530" y="1378226"/>
            <a:ext cx="5923721" cy="3962400"/>
          </a:xfrm>
          <a:prstGeom prst="rect">
            <a:avLst/>
          </a:prstGeom>
        </p:spPr>
      </p:pic>
      <p:pic>
        <p:nvPicPr>
          <p:cNvPr id="6" name="Graphic 21">
            <a:extLst>
              <a:ext uri="{FF2B5EF4-FFF2-40B4-BE49-F238E27FC236}">
                <a16:creationId xmlns:a16="http://schemas.microsoft.com/office/drawing/2014/main" id="{2B2B7192-3F2A-4901-B676-E6E4CE3B56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6">
            <a:extLst>
              <a:ext uri="{FF2B5EF4-FFF2-40B4-BE49-F238E27FC236}">
                <a16:creationId xmlns:a16="http://schemas.microsoft.com/office/drawing/2014/main" id="{682DA76E-58BA-4305-8E57-0EA77A0B3ED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8B9B13AC-60CE-4B17-A438-9FC80DAFC09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9841429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E7697EE1-BE06-432B-8692-98857B48416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7866AC96-C444-40AC-8B7B-B281DBE8DAF6}"/>
              </a:ext>
            </a:extLst>
          </p:cNvPr>
          <p:cNvPicPr>
            <a:picLocks noChangeAspect="1"/>
          </p:cNvPicPr>
          <p:nvPr/>
        </p:nvPicPr>
        <p:blipFill rotWithShape="1">
          <a:blip r:embed="rId2"/>
          <a:srcRect t="12659"/>
          <a:stretch/>
        </p:blipFill>
        <p:spPr>
          <a:xfrm>
            <a:off x="949134" y="556144"/>
            <a:ext cx="8774422" cy="5989781"/>
          </a:xfrm>
          <a:prstGeom prst="rect">
            <a:avLst/>
          </a:prstGeom>
        </p:spPr>
      </p:pic>
      <p:pic>
        <p:nvPicPr>
          <p:cNvPr id="8" name="Graphic 21">
            <a:extLst>
              <a:ext uri="{FF2B5EF4-FFF2-40B4-BE49-F238E27FC236}">
                <a16:creationId xmlns:a16="http://schemas.microsoft.com/office/drawing/2014/main" id="{287748E6-DA66-420E-A0D9-5B3A3346C2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96D0049A-EB36-4809-AEFB-933A3834184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56E984A2-D97B-4964-B249-3201E905097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7413815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lvl="0"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Characteristics of Scientific Research</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03</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Tree>
    <p:extLst>
      <p:ext uri="{BB962C8B-B14F-4D97-AF65-F5344CB8AC3E}">
        <p14:creationId xmlns:p14="http://schemas.microsoft.com/office/powerpoint/2010/main" val="4254459225"/>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1570225"/>
            <a:ext cx="8850836" cy="3970318"/>
          </a:xfrm>
          <a:prstGeom prst="rect">
            <a:avLst/>
          </a:prstGeom>
          <a:noFill/>
        </p:spPr>
        <p:txBody>
          <a:bodyPr wrap="square" rtlCol="0">
            <a:spAutoFit/>
          </a:bodyPr>
          <a:lstStyle/>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Purposiveness </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Rigor</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Testability</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Replicability</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Precision</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Objectivity</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Generalizability</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Parsimony</a:t>
            </a:r>
          </a:p>
          <a:p>
            <a:pPr marL="514350" indent="-514350" algn="just">
              <a:buFont typeface="+mj-lt"/>
              <a:buAutoNum type="arabicPeriod"/>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Characteristics of Scientific Research..</a:t>
            </a:r>
          </a:p>
        </p:txBody>
      </p:sp>
      <p:pic>
        <p:nvPicPr>
          <p:cNvPr id="10" name="Graphic 21">
            <a:extLst>
              <a:ext uri="{FF2B5EF4-FFF2-40B4-BE49-F238E27FC236}">
                <a16:creationId xmlns:a16="http://schemas.microsoft.com/office/drawing/2014/main" id="{3EB7B9A8-45A9-4532-B3DA-81DA80119F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58946D5D-D5CD-45A3-8F9B-8B6B782359B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BEDA2D5C-0043-4069-BB8F-63E310C1EF7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8971591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1570225"/>
            <a:ext cx="8850836" cy="2677656"/>
          </a:xfrm>
          <a:prstGeom prst="rect">
            <a:avLst/>
          </a:prstGeom>
          <a:noFill/>
        </p:spPr>
        <p:txBody>
          <a:bodyPr wrap="square" rtlCol="0">
            <a:spAutoFit/>
          </a:bodyPr>
          <a:lstStyle/>
          <a:p>
            <a:pPr marL="457200" indent="-457200" algn="just">
              <a:buFont typeface="Arial" panose="020B0604020202020204" pitchFamily="34" charset="0"/>
              <a:buChar char="•"/>
            </a:pPr>
            <a:r>
              <a:rPr lang="en-US" sz="2800" b="1" u="sng" dirty="0">
                <a:solidFill>
                  <a:srgbClr val="2D3956"/>
                </a:solidFill>
                <a:latin typeface="Tajawal ExtraBold" panose="00000800000000000000" pitchFamily="2" charset="-78"/>
                <a:cs typeface="Tajawal ExtraBold" panose="00000800000000000000" pitchFamily="2" charset="-78"/>
              </a:rPr>
              <a:t>We will explain each of these characteristics in the context of the following example:</a:t>
            </a:r>
          </a:p>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algn="just"/>
            <a:r>
              <a:rPr lang="en-US" sz="2800" dirty="0">
                <a:solidFill>
                  <a:srgbClr val="2D3956"/>
                </a:solidFill>
                <a:latin typeface="Tajawal ExtraBold" panose="00000800000000000000" pitchFamily="2" charset="-78"/>
                <a:cs typeface="Tajawal ExtraBold" panose="00000800000000000000" pitchFamily="2" charset="-78"/>
              </a:rPr>
              <a:t>Consider the case of a manager who is interested in investigating how employees’ commitment to the organization can be increased</a:t>
            </a: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Characteristics of Scientific Research..</a:t>
            </a:r>
          </a:p>
        </p:txBody>
      </p:sp>
      <p:pic>
        <p:nvPicPr>
          <p:cNvPr id="10" name="Graphic 21">
            <a:extLst>
              <a:ext uri="{FF2B5EF4-FFF2-40B4-BE49-F238E27FC236}">
                <a16:creationId xmlns:a16="http://schemas.microsoft.com/office/drawing/2014/main" id="{D0D4BCB3-AC18-4933-B8E4-82A241B109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0D5B8D3D-6D5A-499F-BACC-E84A00F24F7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357D43BE-DA2D-466F-B501-765C1EEEA6B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7747474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4453" y="1824317"/>
            <a:ext cx="9262823" cy="2677656"/>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manager has started the research with a definite aim or purpose.</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focus is on increasing the commitment of employees to the organization, as this will be a beneficial in many ways.</a:t>
            </a: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pPr algn="ctr"/>
            <a:r>
              <a:rPr lang="en-US" sz="3200" b="1" dirty="0"/>
              <a:t>Purposiveness.</a:t>
            </a:r>
          </a:p>
        </p:txBody>
      </p:sp>
      <p:pic>
        <p:nvPicPr>
          <p:cNvPr id="10" name="Graphic 21">
            <a:extLst>
              <a:ext uri="{FF2B5EF4-FFF2-40B4-BE49-F238E27FC236}">
                <a16:creationId xmlns:a16="http://schemas.microsoft.com/office/drawing/2014/main" id="{DF3AFDEE-176F-4B0F-8945-1DACD1DAE8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C0C3705E-F903-4286-B453-BD50B7C6490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387BDC65-9350-43BC-A7A0-FFD2D929454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075686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06769" y="1824317"/>
            <a:ext cx="8910507" cy="1815882"/>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An increase in employee commitment will translate into less turnover, less absenteeism, and increased performance levels, all of which would definitely benefit the organization.</a:t>
            </a: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pPr algn="ctr"/>
            <a:r>
              <a:rPr lang="en-US" sz="3200" b="1" dirty="0"/>
              <a:t>Purposiveness- Cont.</a:t>
            </a:r>
          </a:p>
        </p:txBody>
      </p:sp>
      <p:pic>
        <p:nvPicPr>
          <p:cNvPr id="10" name="Graphic 21">
            <a:extLst>
              <a:ext uri="{FF2B5EF4-FFF2-40B4-BE49-F238E27FC236}">
                <a16:creationId xmlns:a16="http://schemas.microsoft.com/office/drawing/2014/main" id="{7CBD3E28-E092-4946-AD3A-155200B72D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59E6178A-0CEB-411D-81DB-92B3762F30A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55BF1295-CC8B-442C-9E65-6488E1896E2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5900767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906399"/>
            <a:ext cx="9262823" cy="2246769"/>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A good theoretical base and a sound methodological design would add rigor to a purposive study.</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Rigor means carefulness, and the degree of exactitude </a:t>
            </a:r>
            <a:r>
              <a:rPr lang="ar-SA" sz="2800" dirty="0">
                <a:solidFill>
                  <a:srgbClr val="2D3956"/>
                </a:solidFill>
                <a:latin typeface="Tajawal ExtraBold" panose="00000800000000000000" pitchFamily="2" charset="-78"/>
                <a:cs typeface="Tajawal ExtraBold" panose="00000800000000000000" pitchFamily="2" charset="-78"/>
              </a:rPr>
              <a:t>الدقة </a:t>
            </a:r>
            <a:r>
              <a:rPr lang="en-US" sz="2800" dirty="0">
                <a:solidFill>
                  <a:srgbClr val="2D3956"/>
                </a:solidFill>
                <a:latin typeface="Tajawal ExtraBold" panose="00000800000000000000" pitchFamily="2" charset="-78"/>
                <a:cs typeface="Tajawal ExtraBold" panose="00000800000000000000" pitchFamily="2" charset="-78"/>
              </a:rPr>
              <a:t>in research investigations</a:t>
            </a: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pPr algn="ctr"/>
            <a:r>
              <a:rPr lang="en-US" sz="3200" b="1" dirty="0"/>
              <a:t>Rigor</a:t>
            </a:r>
          </a:p>
        </p:txBody>
      </p:sp>
      <p:pic>
        <p:nvPicPr>
          <p:cNvPr id="10" name="Graphic 21">
            <a:extLst>
              <a:ext uri="{FF2B5EF4-FFF2-40B4-BE49-F238E27FC236}">
                <a16:creationId xmlns:a16="http://schemas.microsoft.com/office/drawing/2014/main" id="{6FA1424F-EEDE-4004-B46D-707212569B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6AD15DFB-5767-49A1-BA56-5A1C2C7E34A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52D9FD48-50AC-498B-8D7E-7106E548DEB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1495777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2486137"/>
            <a:ext cx="9345750" cy="27029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9585" marR="0" lvl="0" indent="-507987" algn="just" defTabSz="914400" rtl="0" eaLnBrk="1" fontAlgn="auto" latinLnBrk="0" hangingPunct="1">
              <a:lnSpc>
                <a:spcPct val="100000"/>
              </a:lnSpc>
              <a:spcBef>
                <a:spcPts val="800"/>
              </a:spcBef>
              <a:spcAft>
                <a:spcPts val="0"/>
              </a:spcAft>
              <a:buClr>
                <a:srgbClr val="C7D3E6"/>
              </a:buClr>
              <a:buSzPts val="2400"/>
              <a:buFont typeface="Roboto Condensed Light"/>
              <a:buChar char="▰"/>
              <a:tabLst/>
              <a:defRPr/>
            </a:pPr>
            <a:r>
              <a:rPr kumimoji="0" lang="en-US" sz="2400" b="0" i="0" u="none" strike="noStrike" kern="0" cap="none" spc="0" normalizeH="0" baseline="0" noProof="0" dirty="0">
                <a:ln>
                  <a:noFill/>
                </a:ln>
                <a:solidFill>
                  <a:srgbClr val="000000"/>
                </a:solidFill>
                <a:effectLst/>
                <a:uLnTx/>
                <a:uFillTx/>
                <a:latin typeface="ArialUnicodeMS"/>
                <a:ea typeface="Roboto Condensed Light"/>
                <a:cs typeface="Roboto Condensed Light"/>
                <a:sym typeface="Roboto Condensed Light"/>
              </a:rPr>
              <a:t>Let us say that the manager of an organization asks 10 of its employees to indicate what would increase their level of commitment to the organization.</a:t>
            </a:r>
          </a:p>
          <a:p>
            <a:pPr marL="609585" marR="0" lvl="0" indent="-507987" algn="just" defTabSz="914400" rtl="0" eaLnBrk="1" fontAlgn="auto" latinLnBrk="0" hangingPunct="1">
              <a:lnSpc>
                <a:spcPct val="100000"/>
              </a:lnSpc>
              <a:spcBef>
                <a:spcPts val="800"/>
              </a:spcBef>
              <a:spcAft>
                <a:spcPts val="0"/>
              </a:spcAft>
              <a:buClr>
                <a:srgbClr val="C7D3E6"/>
              </a:buClr>
              <a:buSzPts val="2400"/>
              <a:buFont typeface="Roboto Condensed Light"/>
              <a:buChar char="▰"/>
              <a:tabLst/>
              <a:defRPr/>
            </a:pPr>
            <a:r>
              <a:rPr kumimoji="0" lang="en-US" sz="2400" b="0" i="0" u="none" strike="noStrike" kern="0" cap="none" spc="0" normalizeH="0" baseline="0" noProof="0" dirty="0">
                <a:ln>
                  <a:noFill/>
                </a:ln>
                <a:solidFill>
                  <a:srgbClr val="000000"/>
                </a:solidFill>
                <a:effectLst/>
                <a:uLnTx/>
                <a:uFillTx/>
                <a:latin typeface="ArialUnicodeMS"/>
                <a:ea typeface="Roboto Condensed Light"/>
                <a:cs typeface="Roboto Condensed Light"/>
                <a:sym typeface="Roboto Condensed Light"/>
              </a:rPr>
              <a:t>If the manager depends solely on the basis of their responses reaches to several conclusions on how employee commitment can be increased, </a:t>
            </a:r>
            <a:r>
              <a:rPr kumimoji="0" lang="en-US" sz="2400" b="0" i="0" u="none" strike="noStrike" kern="0" cap="none" spc="0" normalizeH="0" baseline="0" noProof="0" dirty="0">
                <a:ln>
                  <a:noFill/>
                </a:ln>
                <a:solidFill>
                  <a:srgbClr val="00009A"/>
                </a:solidFill>
                <a:effectLst/>
                <a:uLnTx/>
                <a:uFillTx/>
                <a:latin typeface="ArialUnicodeMS"/>
                <a:ea typeface="Roboto Condensed Light"/>
                <a:cs typeface="Roboto Condensed Light"/>
                <a:sym typeface="Roboto Condensed Light"/>
              </a:rPr>
              <a:t>the whole approach to the investigation would be unscientific</a:t>
            </a:r>
            <a:endParaRPr kumimoji="0" lang="en-US" sz="2400" b="0" i="0" u="none" strike="noStrike" kern="0" cap="none" spc="0" normalizeH="0" baseline="0" noProof="0" dirty="0">
              <a:ln>
                <a:noFill/>
              </a:ln>
              <a:solidFill>
                <a:srgbClr val="263248"/>
              </a:solidFill>
              <a:effectLst/>
              <a:uLnTx/>
              <a:uFillTx/>
              <a:latin typeface="Roboto Condensed Light"/>
              <a:ea typeface="Roboto Condensed Light"/>
              <a:cs typeface="Roboto Condensed Light"/>
              <a:sym typeface="Roboto Condensed Light"/>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428065"/>
            <a:ext cx="9262823" cy="954107"/>
          </a:xfrm>
          <a:prstGeom prst="rect">
            <a:avLst/>
          </a:prstGeom>
          <a:noFill/>
        </p:spPr>
        <p:txBody>
          <a:bodyPr wrap="square" rtlCol="0">
            <a:spAutoFit/>
          </a:bodyPr>
          <a:lstStyle/>
          <a:p>
            <a:pPr marL="457200" indent="-457200" algn="ctr">
              <a:buFont typeface="Arial" panose="020B0604020202020204" pitchFamily="34" charset="0"/>
              <a:buChar char="•"/>
            </a:pPr>
            <a:r>
              <a:rPr lang="en-US" sz="2800" b="1" dirty="0">
                <a:solidFill>
                  <a:srgbClr val="2D3956"/>
                </a:solidFill>
                <a:latin typeface="Tajawal ExtraBold" panose="00000800000000000000" pitchFamily="2" charset="-78"/>
                <a:cs typeface="Tajawal ExtraBold" panose="00000800000000000000" pitchFamily="2" charset="-78"/>
              </a:rPr>
              <a:t>In the case of our example of increasing the commitment of employees</a:t>
            </a: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pPr algn="ctr"/>
            <a:r>
              <a:rPr lang="en-US" sz="3200" b="1" dirty="0"/>
              <a:t>Rigor- Cont..</a:t>
            </a:r>
          </a:p>
        </p:txBody>
      </p:sp>
      <p:pic>
        <p:nvPicPr>
          <p:cNvPr id="10" name="Graphic 21">
            <a:extLst>
              <a:ext uri="{FF2B5EF4-FFF2-40B4-BE49-F238E27FC236}">
                <a16:creationId xmlns:a16="http://schemas.microsoft.com/office/drawing/2014/main" id="{D8F3F971-F8A3-4749-8051-6544D62934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B465FD7A-EFE9-40BE-84FB-A138239CC60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2C5E3849-B9A5-4C6B-82F7-F56A914BA88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2533150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8806" y="1604786"/>
            <a:ext cx="10227212" cy="34715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2029791"/>
            <a:ext cx="9262823" cy="2246769"/>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After taking random selection of employees of the organization, and the study of previous research done of the area of organizational commitment, the researcher develops certain hypotheses on how employee commitment can be enhanced. </a:t>
            </a: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1077218"/>
          </a:xfrm>
          <a:prstGeom prst="rect">
            <a:avLst/>
          </a:prstGeom>
          <a:noFill/>
        </p:spPr>
        <p:txBody>
          <a:bodyPr wrap="square">
            <a:spAutoFit/>
          </a:bodyPr>
          <a:lstStyle/>
          <a:p>
            <a:pPr algn="ctr"/>
            <a:r>
              <a:rPr lang="en-US" sz="3200" b="1" dirty="0"/>
              <a:t>Testability.</a:t>
            </a:r>
          </a:p>
          <a:p>
            <a:endParaRPr lang="en-US" sz="3200" b="1" dirty="0"/>
          </a:p>
        </p:txBody>
      </p:sp>
      <p:pic>
        <p:nvPicPr>
          <p:cNvPr id="10" name="Graphic 21">
            <a:extLst>
              <a:ext uri="{FF2B5EF4-FFF2-40B4-BE49-F238E27FC236}">
                <a16:creationId xmlns:a16="http://schemas.microsoft.com/office/drawing/2014/main" id="{74E6ACB6-3340-4303-897D-910514A9B4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5045D6FE-49EA-4F73-8C12-6D54F125D10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ADC6612D-5C49-4D13-825A-43C36BC3106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6496806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8806" y="1604785"/>
            <a:ext cx="10227212" cy="39149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2029791"/>
            <a:ext cx="9262823" cy="3108543"/>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Then these hypotheses can be tested by applying certain statistical tests to the data collected for the purpose.</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Scientific research tends itself to testing logically developed hypotheses to see whether or not the data support the hypotheses that are developed</a:t>
            </a: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1077218"/>
          </a:xfrm>
          <a:prstGeom prst="rect">
            <a:avLst/>
          </a:prstGeom>
          <a:noFill/>
        </p:spPr>
        <p:txBody>
          <a:bodyPr wrap="square">
            <a:spAutoFit/>
          </a:bodyPr>
          <a:lstStyle/>
          <a:p>
            <a:pPr algn="ctr"/>
            <a:r>
              <a:rPr lang="en-US" sz="3200" b="1" dirty="0"/>
              <a:t>Testability- Cont..</a:t>
            </a:r>
          </a:p>
          <a:p>
            <a:endParaRPr lang="en-US" sz="3200" b="1" dirty="0"/>
          </a:p>
        </p:txBody>
      </p:sp>
      <p:pic>
        <p:nvPicPr>
          <p:cNvPr id="10" name="Graphic 21">
            <a:extLst>
              <a:ext uri="{FF2B5EF4-FFF2-40B4-BE49-F238E27FC236}">
                <a16:creationId xmlns:a16="http://schemas.microsoft.com/office/drawing/2014/main" id="{4910CDE7-5F08-4080-9B1B-CB2B580FB4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53802CA5-A2F6-4844-A62E-2C7D0FEA15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BDA77FB4-4A7A-4731-BB52-81D934B4355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1974189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906399"/>
            <a:ext cx="9262823" cy="2677656"/>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results of the tests of hypotheses should be supported again and again when the same type of research is repeated in other similar circumstances.</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If the results are repeated, we will gain confidence in the scientific nature of our research</a:t>
            </a: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pPr algn="ctr"/>
            <a:r>
              <a:rPr lang="en-US" sz="3200" b="1" dirty="0"/>
              <a:t>Replicability</a:t>
            </a:r>
          </a:p>
        </p:txBody>
      </p:sp>
      <p:pic>
        <p:nvPicPr>
          <p:cNvPr id="10" name="Graphic 21">
            <a:extLst>
              <a:ext uri="{FF2B5EF4-FFF2-40B4-BE49-F238E27FC236}">
                <a16:creationId xmlns:a16="http://schemas.microsoft.com/office/drawing/2014/main" id="{EF9F907C-C68C-4B55-990C-9EAF045A23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5E3957BF-77B2-442B-9E4F-F32FFC40B9D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2D653643-B6A6-440B-96ED-24A77CE4482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8469436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906399"/>
            <a:ext cx="9262823" cy="3108543"/>
          </a:xfrm>
          <a:prstGeom prst="rect">
            <a:avLst/>
          </a:prstGeom>
          <a:noFill/>
        </p:spPr>
        <p:txBody>
          <a:bodyPr wrap="square" rtlCol="0">
            <a:spAutoFit/>
          </a:bodyPr>
          <a:lstStyle/>
          <a:p>
            <a:pPr marL="457200" indent="-457200" algn="just">
              <a:buFont typeface="Arial" panose="020B0604020202020204" pitchFamily="34" charset="0"/>
              <a:buChar char="•"/>
            </a:pPr>
            <a:r>
              <a:rPr lang="en-US" sz="2800" b="1" dirty="0">
                <a:solidFill>
                  <a:srgbClr val="2D3956"/>
                </a:solidFill>
                <a:latin typeface="Tajawal ExtraBold" panose="00000800000000000000" pitchFamily="2" charset="-78"/>
                <a:cs typeface="Tajawal ExtraBold" panose="00000800000000000000" pitchFamily="2" charset="-78"/>
              </a:rPr>
              <a:t>Precision</a:t>
            </a:r>
            <a:r>
              <a:rPr lang="en-US" sz="2800" dirty="0">
                <a:solidFill>
                  <a:srgbClr val="2D3956"/>
                </a:solidFill>
                <a:latin typeface="Tajawal ExtraBold" panose="00000800000000000000" pitchFamily="2" charset="-78"/>
                <a:cs typeface="Tajawal ExtraBold" panose="00000800000000000000" pitchFamily="2" charset="-78"/>
              </a:rPr>
              <a:t> refers to the closeness of the findings to reality based on a sample.</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Confidence</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refers to the probability that our estimations are correct.</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pPr algn="ctr"/>
            <a:r>
              <a:rPr lang="en-US" sz="3200" b="1" dirty="0"/>
              <a:t>Precision and Confidence</a:t>
            </a:r>
          </a:p>
        </p:txBody>
      </p:sp>
    </p:spTree>
    <p:extLst>
      <p:ext uri="{BB962C8B-B14F-4D97-AF65-F5344CB8AC3E}">
        <p14:creationId xmlns:p14="http://schemas.microsoft.com/office/powerpoint/2010/main" val="29594880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442133"/>
            <a:ext cx="9218516" cy="3970318"/>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It is not enough to be precise, but it is also important that we can confidently claim that 95% of the time our results would be true and there is only a 5% chance of our being wrong. This is also known as confidence level.</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greater the precision and confidence we aim at in our research, the more scientific is the investigation and the more useful are the results</a:t>
            </a: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pPr algn="ctr"/>
            <a:r>
              <a:rPr lang="en-US" sz="3200" b="1" dirty="0"/>
              <a:t>Precision and Confidence-Cont.</a:t>
            </a:r>
          </a:p>
        </p:txBody>
      </p:sp>
      <p:pic>
        <p:nvPicPr>
          <p:cNvPr id="10" name="Graphic 21">
            <a:extLst>
              <a:ext uri="{FF2B5EF4-FFF2-40B4-BE49-F238E27FC236}">
                <a16:creationId xmlns:a16="http://schemas.microsoft.com/office/drawing/2014/main" id="{50C2979F-005D-43E3-86EF-96DEEF9160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E9290E7D-2495-482F-AFEF-7A9A9AD3EA0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6BEFB90E-B252-4FFB-A97E-180469B3AD6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7145193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473783"/>
            <a:ext cx="9262823" cy="3970318"/>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conclusions drawn through the interpretation of the results of data analysis should be objective.</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conclusions should be based on the facts of the findings derived from actual data, and not on our own subjective or emotional values.</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more objective the interpretation of the data, the more scientific the research investigation becomes.</a:t>
            </a: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pPr algn="ctr"/>
            <a:r>
              <a:rPr lang="en-US" sz="3200" b="1" dirty="0"/>
              <a:t>Objectivity</a:t>
            </a:r>
          </a:p>
        </p:txBody>
      </p:sp>
      <p:pic>
        <p:nvPicPr>
          <p:cNvPr id="10" name="Graphic 21">
            <a:extLst>
              <a:ext uri="{FF2B5EF4-FFF2-40B4-BE49-F238E27FC236}">
                <a16:creationId xmlns:a16="http://schemas.microsoft.com/office/drawing/2014/main" id="{9D6EF0D1-E368-4FD8-BC39-A51A18F751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23F67157-6DDA-495C-8FB7-8A6FFD17F4B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519DC863-B9D5-404D-A6BE-0F1082D2B46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6231944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473783"/>
            <a:ext cx="9262823" cy="3108543"/>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Generalizability refers to the scope of applicability of the research findings in one organizational setting to other settings.</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wider the range of applicability of the solutions generated by research, the more useful the research is to the users</a:t>
            </a: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pPr algn="ctr"/>
            <a:r>
              <a:rPr lang="en-US" sz="3200" b="1" dirty="0"/>
              <a:t>Generalizability</a:t>
            </a:r>
          </a:p>
        </p:txBody>
      </p:sp>
      <p:pic>
        <p:nvPicPr>
          <p:cNvPr id="10" name="Graphic 21">
            <a:extLst>
              <a:ext uri="{FF2B5EF4-FFF2-40B4-BE49-F238E27FC236}">
                <a16:creationId xmlns:a16="http://schemas.microsoft.com/office/drawing/2014/main" id="{1E4C1F45-CADE-4961-B844-C2225AB619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70DF0DFA-9EF1-4FBC-A23C-F0847DB337F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3CD65634-9640-4093-9FB1-5D8E446B9B3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65055990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473783"/>
            <a:ext cx="9262823" cy="3970318"/>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Parsimony refers to simplicity in explaining the phenomena or problems that occur, and in generating solutions for the problems.</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Economy in research models is achieved when we can build into our research framework a lesser number of variables that would explain the variance far more efficiently than a complex set of variables that would only marginally add to the variance explained.</a:t>
            </a:r>
          </a:p>
        </p:txBody>
      </p:sp>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pPr algn="ctr"/>
            <a:r>
              <a:rPr lang="en-US" sz="3200" b="1" dirty="0"/>
              <a:t>Parsimony.</a:t>
            </a:r>
          </a:p>
        </p:txBody>
      </p:sp>
      <p:pic>
        <p:nvPicPr>
          <p:cNvPr id="10" name="Graphic 21">
            <a:extLst>
              <a:ext uri="{FF2B5EF4-FFF2-40B4-BE49-F238E27FC236}">
                <a16:creationId xmlns:a16="http://schemas.microsoft.com/office/drawing/2014/main" id="{C0F854B0-24E6-4A2E-B3B0-EF6F4F1844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A94972C3-BEFE-44B1-9034-41120C07EF7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D4A490E3-940B-4B0F-86B5-DFF6FB3F941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35875541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22264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Process </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عملية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04</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0" name="Graphic 21">
            <a:extLst>
              <a:ext uri="{FF2B5EF4-FFF2-40B4-BE49-F238E27FC236}">
                <a16:creationId xmlns:a16="http://schemas.microsoft.com/office/drawing/2014/main" id="{2F008B1A-F325-4766-889C-603D76DB3F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FD359F96-D4DC-44F9-B56D-1B68E0F1CB0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B1109A1E-35EC-4C54-8F7F-4C5138C96D4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543684089"/>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00B0F0"/>
                </a:solidFill>
                <a:effectLst/>
                <a:uLnTx/>
                <a:uFillTx/>
                <a:latin typeface="Calibri"/>
                <a:ea typeface="+mn-ea"/>
                <a:cs typeface="Arial" panose="020B0604020202020204" pitchFamily="34" charset="0"/>
              </a:rPr>
              <a:t>مراحل عملية البحث</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949660"/>
            <a:ext cx="8979535"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Stages of Research Process</a:t>
            </a:r>
          </a:p>
        </p:txBody>
      </p:sp>
      <p:pic>
        <p:nvPicPr>
          <p:cNvPr id="5" name="Graphic 21">
            <a:extLst>
              <a:ext uri="{FF2B5EF4-FFF2-40B4-BE49-F238E27FC236}">
                <a16:creationId xmlns:a16="http://schemas.microsoft.com/office/drawing/2014/main" id="{ED2D0A21-892A-4496-8D2E-1F9C91D822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4E00F954-8BFF-4532-83AF-15A4B6E9E70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05D23C88-B9B6-4095-A3AE-AF1D87B5A7B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98137728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تشير عملية البحث إلى المنهج المنظم المستخدم لجمع المعلومات وتحليل البيانات واستخلاص النتائج من أجل الإجابة على سؤال بحثي أو التحقيق في موضوع معين. يتضمن عادةً الخطوات التالية:</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27488" y="1662497"/>
            <a:ext cx="8417320" cy="267765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 research process refers to the systematic and organized approach used to gather information, analyze data, and draw conclusions in order to answer a research question or investigate a specific topic. It typically involves the following steps: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3707425"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a:t>
            </a:r>
            <a:r>
              <a:rPr kumimoji="0" lang="ar-EG"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a:t>
            </a: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Process</a:t>
            </a:r>
            <a:endParaRPr kumimoji="0" lang="en-US" sz="3200" b="1" i="0" u="none" strike="noStrike" kern="1200" cap="none" spc="0" normalizeH="0" baseline="0" noProof="0" dirty="0">
              <a:ln>
                <a:noFill/>
              </a:ln>
              <a:solidFill>
                <a:srgbClr val="2D3956"/>
              </a:solidFill>
              <a:effectLst/>
              <a:uLnTx/>
              <a:uFillTx/>
              <a:latin typeface="Calibri"/>
              <a:ea typeface="+mn-ea"/>
            </a:endParaRPr>
          </a:p>
        </p:txBody>
      </p:sp>
      <p:pic>
        <p:nvPicPr>
          <p:cNvPr id="9" name="Graphic 21">
            <a:extLst>
              <a:ext uri="{FF2B5EF4-FFF2-40B4-BE49-F238E27FC236}">
                <a16:creationId xmlns:a16="http://schemas.microsoft.com/office/drawing/2014/main" id="{56F86D7C-EDB4-4520-B58A-22F0F55CD3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AE940A36-DF54-4588-BD54-A877E31C7E8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FD942119-34CC-4BE2-9373-5CF5CDEE45B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09081120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7258CAB-5E63-43BC-A6AA-29F81DEA5FF7}"/>
              </a:ext>
            </a:extLst>
          </p:cNvPr>
          <p:cNvPicPr>
            <a:picLocks noChangeAspect="1"/>
          </p:cNvPicPr>
          <p:nvPr/>
        </p:nvPicPr>
        <p:blipFill rotWithShape="1">
          <a:blip r:embed="rId2"/>
          <a:srcRect t="3692" b="6872"/>
          <a:stretch/>
        </p:blipFill>
        <p:spPr>
          <a:xfrm>
            <a:off x="1294228" y="0"/>
            <a:ext cx="10067778" cy="6858000"/>
          </a:xfrm>
          <a:prstGeom prst="rect">
            <a:avLst/>
          </a:prstGeom>
        </p:spPr>
      </p:pic>
    </p:spTree>
    <p:extLst>
      <p:ext uri="{BB962C8B-B14F-4D97-AF65-F5344CB8AC3E}">
        <p14:creationId xmlns:p14="http://schemas.microsoft.com/office/powerpoint/2010/main" val="301911871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533120"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proposal( Project 1)</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مكونات مقترح البحث(المشروع 1)</a:t>
            </a:r>
            <a:endParaRPr kumimoji="0" lang="en-US"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05</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0" name="Graphic 21">
            <a:extLst>
              <a:ext uri="{FF2B5EF4-FFF2-40B4-BE49-F238E27FC236}">
                <a16:creationId xmlns:a16="http://schemas.microsoft.com/office/drawing/2014/main" id="{BA99D172-BAD1-4859-9AD5-4D86D886F3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9D751F71-D2FA-4546-B3BB-5DFE377190F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24AE02AF-FFFF-47E8-A3F8-04AA3D59ECB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
        <p:nvSpPr>
          <p:cNvPr id="3" name="Rectangle 2">
            <a:extLst>
              <a:ext uri="{FF2B5EF4-FFF2-40B4-BE49-F238E27FC236}">
                <a16:creationId xmlns:a16="http://schemas.microsoft.com/office/drawing/2014/main" id="{EDD96B64-67C0-4C04-9C59-0DE5AF1D1AD3}"/>
              </a:ext>
            </a:extLst>
          </p:cNvPr>
          <p:cNvSpPr/>
          <p:nvPr/>
        </p:nvSpPr>
        <p:spPr>
          <a:xfrm>
            <a:off x="1174090" y="4464856"/>
            <a:ext cx="4875117" cy="461665"/>
          </a:xfrm>
          <a:prstGeom prst="rect">
            <a:avLst/>
          </a:prstGeom>
        </p:spPr>
        <p:txBody>
          <a:bodyPr wrap="none">
            <a:spAutoFit/>
          </a:bodyPr>
          <a:lstStyle/>
          <a:p>
            <a:r>
              <a:rPr lang="en-US" sz="2400" b="1" dirty="0">
                <a:solidFill>
                  <a:srgbClr val="2D3956"/>
                </a:solidFill>
                <a:highlight>
                  <a:srgbClr val="00FFFF"/>
                </a:highlight>
                <a:latin typeface="Times New Roman" panose="02020603050405020304" pitchFamily="18" charset="0"/>
                <a:cs typeface="Times New Roman" panose="02020603050405020304" pitchFamily="18" charset="0"/>
              </a:rPr>
              <a:t>See Research proposal template pdf</a:t>
            </a:r>
            <a:endParaRPr lang="en-US" b="1" dirty="0">
              <a:highlight>
                <a:srgbClr val="00FFFF"/>
              </a:highlight>
            </a:endParaRPr>
          </a:p>
        </p:txBody>
      </p:sp>
    </p:spTree>
    <p:extLst>
      <p:ext uri="{BB962C8B-B14F-4D97-AF65-F5344CB8AC3E}">
        <p14:creationId xmlns:p14="http://schemas.microsoft.com/office/powerpoint/2010/main" val="2723632697"/>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00B0F0"/>
                </a:solidFill>
                <a:effectLst/>
                <a:uLnTx/>
                <a:uFillTx/>
                <a:latin typeface="Calibri"/>
                <a:ea typeface="+mn-ea"/>
                <a:cs typeface="Arial" panose="020B0604020202020204" pitchFamily="34" charset="0"/>
              </a:rPr>
              <a:t>ما هو مقترح البحث؟</a:t>
            </a:r>
            <a:endParaRPr kumimoji="0" lang="en-US" sz="4400" b="1" i="0" u="none" strike="noStrike" kern="1200" cap="none" spc="0" normalizeH="0" baseline="0" noProof="0" dirty="0">
              <a:ln>
                <a:noFill/>
              </a:ln>
              <a:solidFill>
                <a:srgbClr val="00B0F0"/>
              </a:solidFill>
              <a:effectLst/>
              <a:uLnTx/>
              <a:uFillTx/>
              <a:latin typeface="Calibri"/>
              <a:ea typeface="+mn-ea"/>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949660"/>
            <a:ext cx="8979535"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What is the research proposal?</a:t>
            </a:r>
          </a:p>
        </p:txBody>
      </p:sp>
      <p:pic>
        <p:nvPicPr>
          <p:cNvPr id="5" name="Graphic 21">
            <a:extLst>
              <a:ext uri="{FF2B5EF4-FFF2-40B4-BE49-F238E27FC236}">
                <a16:creationId xmlns:a16="http://schemas.microsoft.com/office/drawing/2014/main" id="{C2AA2859-ED7F-4B1A-B74E-BBE78FBC6D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5D82CAB9-5A7F-40BF-A113-FEFDDCC27D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7502AF7D-81EE-4D92-9803-7BFD49DD410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38917782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يعد مقترح البحث وثيقة أساسية في المجال الأكاديمي، خاصة لطلاب الدراسات العليا. وهو بمثابة مخطط للدراسة البحثية ويحدد أهداف البحث المقترح ومنهجيته وأهميته.</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27488" y="1662497"/>
            <a:ext cx="8417320" cy="267765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research proposal is an essential document in the field of academia, particularly for postgraduate students. It serves as a blueprint for the research study and outlines the objectives, methodology, and significance of the proposed research.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396390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a:t>
            </a:r>
            <a:r>
              <a:rPr kumimoji="0" lang="ar-EG"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Proposal</a:t>
            </a:r>
            <a:endParaRPr kumimoji="0" lang="en-US" sz="3200" b="1" i="0" u="none" strike="noStrike" kern="1200" cap="none" spc="0" normalizeH="0" baseline="0" noProof="0" dirty="0">
              <a:ln>
                <a:noFill/>
              </a:ln>
              <a:solidFill>
                <a:srgbClr val="000000"/>
              </a:solidFill>
              <a:effectLst/>
              <a:uLnTx/>
              <a:uFillTx/>
              <a:latin typeface="Calibri"/>
              <a:ea typeface="+mn-ea"/>
            </a:endParaRPr>
          </a:p>
        </p:txBody>
      </p:sp>
      <p:pic>
        <p:nvPicPr>
          <p:cNvPr id="9" name="Graphic 21">
            <a:extLst>
              <a:ext uri="{FF2B5EF4-FFF2-40B4-BE49-F238E27FC236}">
                <a16:creationId xmlns:a16="http://schemas.microsoft.com/office/drawing/2014/main" id="{84909E09-9C12-4F86-9C97-A530B828F0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4FC7CCBC-AE67-45F4-9179-2F2F0C313D5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1DFE35FA-B7DD-4FBB-9B7E-543BB3AE7A2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53767139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00B0F0"/>
                </a:solidFill>
                <a:effectLst/>
                <a:uLnTx/>
                <a:uFillTx/>
                <a:latin typeface="Calibri"/>
                <a:ea typeface="+mn-ea"/>
                <a:cs typeface="Arial" panose="020B0604020202020204" pitchFamily="34" charset="0"/>
              </a:rPr>
              <a:t>ما هي مكونات مقترح البحث؟</a:t>
            </a:r>
            <a:endParaRPr kumimoji="0" lang="en-US" sz="4400" b="1" i="0" u="none" strike="noStrike" kern="1200" cap="none" spc="0" normalizeH="0" baseline="0" noProof="0" dirty="0">
              <a:ln>
                <a:noFill/>
              </a:ln>
              <a:solidFill>
                <a:srgbClr val="00B0F0"/>
              </a:solidFill>
              <a:effectLst/>
              <a:uLnTx/>
              <a:uFillTx/>
              <a:latin typeface="Calibri"/>
              <a:ea typeface="+mn-ea"/>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What are the components of a research proposal?</a:t>
            </a:r>
          </a:p>
        </p:txBody>
      </p:sp>
      <p:pic>
        <p:nvPicPr>
          <p:cNvPr id="5" name="Graphic 21">
            <a:extLst>
              <a:ext uri="{FF2B5EF4-FFF2-40B4-BE49-F238E27FC236}">
                <a16:creationId xmlns:a16="http://schemas.microsoft.com/office/drawing/2014/main" id="{8ADC4C44-580C-4430-AB31-D5005B1E52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686915A5-C23F-4B39-9B09-CA52B9CEAE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DFE4BD09-9F28-41FE-A96B-804254B9967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06743937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2482391" y="57124"/>
            <a:ext cx="645176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Proposal Components</a:t>
            </a:r>
            <a:endParaRPr kumimoji="0" lang="en-US" sz="3200" b="1" i="0" u="none" strike="noStrike" kern="1200" cap="none" spc="0" normalizeH="0" baseline="0" noProof="0" dirty="0">
              <a:ln>
                <a:noFill/>
              </a:ln>
              <a:solidFill>
                <a:srgbClr val="2D3956"/>
              </a:solidFill>
              <a:effectLst/>
              <a:uLnTx/>
              <a:uFillTx/>
              <a:latin typeface="Calibri"/>
              <a:ea typeface="+mn-ea"/>
            </a:endParaRPr>
          </a:p>
        </p:txBody>
      </p:sp>
      <p:graphicFrame>
        <p:nvGraphicFramePr>
          <p:cNvPr id="6" name="Diagram 5">
            <a:extLst>
              <a:ext uri="{FF2B5EF4-FFF2-40B4-BE49-F238E27FC236}">
                <a16:creationId xmlns:a16="http://schemas.microsoft.com/office/drawing/2014/main" id="{D4FA46B3-EB38-4D57-A28A-9D480DE1B24D}"/>
              </a:ext>
            </a:extLst>
          </p:cNvPr>
          <p:cNvGraphicFramePr/>
          <p:nvPr>
            <p:extLst>
              <p:ext uri="{D42A27DB-BD31-4B8C-83A1-F6EECF244321}">
                <p14:modId xmlns:p14="http://schemas.microsoft.com/office/powerpoint/2010/main" val="1030730678"/>
              </p:ext>
            </p:extLst>
          </p:nvPr>
        </p:nvGraphicFramePr>
        <p:xfrm>
          <a:off x="1644274" y="92813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1CA38718-EFA2-40C5-8FCF-85A427E2F291}"/>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D92BDE35-1BA8-47E6-9B31-B683A90899B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B3538F37-3DB5-4D1E-ACB3-01738130BAE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72932489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54660" y="2598237"/>
            <a:ext cx="4955590" cy="1222642"/>
          </a:xfrm>
          <a:prstGeom prst="rect">
            <a:avLst/>
          </a:prstGeom>
        </p:spPr>
        <p:txBody>
          <a:bodyPr wrap="square">
            <a:spAutoFit/>
          </a:bodyPr>
          <a:lstStyle/>
          <a:p>
            <a:pPr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Research variables</a:t>
            </a:r>
          </a:p>
          <a:p>
            <a:pPr algn="ctr">
              <a:lnSpc>
                <a:spcPct val="120000"/>
              </a:lnSpc>
            </a:pPr>
            <a:r>
              <a:rPr lang="ar-EG" sz="3200" b="1" dirty="0">
                <a:solidFill>
                  <a:srgbClr val="000000"/>
                </a:solidFill>
                <a:latin typeface="Times New Roman" panose="02020603050405020304" pitchFamily="18" charset="0"/>
                <a:cs typeface="Times New Roman" panose="02020603050405020304" pitchFamily="18" charset="0"/>
              </a:rPr>
              <a:t>متغيرات البحث</a:t>
            </a:r>
            <a:endParaRPr lang="en-US" b="1"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BFA486EA-B91F-49F0-AF00-A51B809D49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7671075B-6B81-4CA1-8739-A537D103856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0B7E2064-6733-46AA-BC19-0D2EE15617D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585022640"/>
      </p:ext>
    </p:extLst>
  </p:cSld>
  <p:clrMapOvr>
    <a:masterClrMapping/>
  </p:clrMapOvr>
  <p:transition spd="slow">
    <p:comb/>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00B0F0"/>
                </a:solidFill>
              </a:rPr>
              <a:t>ما معنى متغيرات البحث؟</a:t>
            </a:r>
            <a:endParaRPr lang="en-US" sz="4400" b="1" dirty="0">
              <a:solidFill>
                <a:srgbClr val="00B0F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1323439"/>
          </a:xfrm>
          <a:prstGeom prst="rect">
            <a:avLst/>
          </a:prstGeom>
          <a:noFill/>
        </p:spPr>
        <p:txBody>
          <a:bodyPr wrap="square" rtlCol="0">
            <a:spAutoFit/>
          </a:bodyPr>
          <a:lstStyle/>
          <a:p>
            <a:pPr algn="ctr"/>
            <a:r>
              <a:rPr lang="en-US" sz="4000" b="1" dirty="0">
                <a:solidFill>
                  <a:srgbClr val="00B0F0"/>
                </a:solidFill>
                <a:latin typeface="Times New Roman" panose="02020603050405020304" pitchFamily="18" charset="0"/>
                <a:cs typeface="Times New Roman" panose="02020603050405020304" pitchFamily="18" charset="0"/>
              </a:rPr>
              <a:t>What the Meaning of Research variables?</a:t>
            </a:r>
          </a:p>
        </p:txBody>
      </p:sp>
      <p:pic>
        <p:nvPicPr>
          <p:cNvPr id="5" name="Graphic 21">
            <a:extLst>
              <a:ext uri="{FF2B5EF4-FFF2-40B4-BE49-F238E27FC236}">
                <a16:creationId xmlns:a16="http://schemas.microsoft.com/office/drawing/2014/main" id="{5D7A11D4-EC7B-4D21-A364-06A9C2D555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DD2445E0-D796-4DF6-9E4C-2187C01DB89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DF95EAAB-439B-45E3-B1F4-52B31F8D42A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92424703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EFC45FF-997E-4EBC-9501-8ADE2C6EF731}"/>
              </a:ext>
            </a:extLst>
          </p:cNvPr>
          <p:cNvSpPr/>
          <p:nvPr/>
        </p:nvSpPr>
        <p:spPr>
          <a:xfrm>
            <a:off x="127307" y="1135524"/>
            <a:ext cx="11937386" cy="5324535"/>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Research variables are characteristics or attributes that can be measured and analyzed in a research study. </a:t>
            </a:r>
          </a:p>
          <a:p>
            <a:pPr marL="457200" indent="-457200" algn="just" rtl="1">
              <a:buFont typeface="Arial" panose="020B0604020202020204" pitchFamily="34" charset="0"/>
              <a:buChar char="•"/>
            </a:pPr>
            <a:r>
              <a:rPr lang="ar-EG" sz="2400" dirty="0">
                <a:solidFill>
                  <a:srgbClr val="2D3956"/>
                </a:solidFill>
              </a:rPr>
              <a:t>متغيرات البحث هي خصائص أو سمات يمكن قياسها وتحليلها في دراسة بحثية.</a:t>
            </a:r>
            <a:endParaRPr lang="en-US" sz="2400" dirty="0">
              <a:solidFill>
                <a:srgbClr val="2D3956"/>
              </a:solidFill>
            </a:endParaRPr>
          </a:p>
          <a:p>
            <a:pPr marL="457200" indent="-457200" algn="just" rtl="1">
              <a:buFont typeface="Arial" panose="020B0604020202020204" pitchFamily="34" charset="0"/>
              <a:buChar char="•"/>
            </a:pPr>
            <a:endParaRPr lang="en-US" sz="2400" dirty="0">
              <a:solidFill>
                <a:srgbClr val="2D3956"/>
              </a:solidFill>
            </a:endParaRPr>
          </a:p>
          <a:p>
            <a:pPr marL="457200" indent="-457200" algn="just">
              <a:buFont typeface="Arial" panose="020B0604020202020204" pitchFamily="34" charset="0"/>
              <a:buChar char="•"/>
            </a:pPr>
            <a:r>
              <a:rPr lang="en-US" sz="2800" dirty="0">
                <a:solidFill>
                  <a:srgbClr val="2D3956"/>
                </a:solidFill>
              </a:rPr>
              <a:t>They are the key elements that researchers manipulate, measure, or observe to understand their relationship with other variables. </a:t>
            </a:r>
          </a:p>
          <a:p>
            <a:pPr marL="457200" indent="-457200" algn="just" rtl="1">
              <a:buFont typeface="Arial" panose="020B0604020202020204" pitchFamily="34" charset="0"/>
              <a:buChar char="•"/>
            </a:pPr>
            <a:r>
              <a:rPr lang="ar-EG" sz="2400" dirty="0">
                <a:solidFill>
                  <a:srgbClr val="2D3956"/>
                </a:solidFill>
              </a:rPr>
              <a:t>وهي العناصر الأساسية التي يتلاعب بها الباحثون أو يقيسونها أو يلاحظونها لفهم علاقتها بالمتغيرات الأخرى.</a:t>
            </a:r>
            <a:endParaRPr lang="en-US" sz="2400" dirty="0">
              <a:solidFill>
                <a:srgbClr val="2D3956"/>
              </a:solidFill>
            </a:endParaRPr>
          </a:p>
          <a:p>
            <a:pPr marL="457200" indent="-457200" algn="just" rtl="1">
              <a:buFont typeface="Arial" panose="020B0604020202020204" pitchFamily="34" charset="0"/>
              <a:buChar char="•"/>
            </a:pPr>
            <a:endParaRPr lang="en-US" sz="2400" dirty="0">
              <a:solidFill>
                <a:srgbClr val="2D3956"/>
              </a:solidFill>
            </a:endParaRPr>
          </a:p>
          <a:p>
            <a:pPr marL="457200" indent="-457200" algn="just">
              <a:buFont typeface="Arial" panose="020B0604020202020204" pitchFamily="34" charset="0"/>
              <a:buChar char="•"/>
            </a:pPr>
            <a:r>
              <a:rPr lang="en-US" sz="2800" dirty="0">
                <a:solidFill>
                  <a:srgbClr val="2D3956"/>
                </a:solidFill>
              </a:rPr>
              <a:t>In management research, variables can be classified into four main types: independent variables, dependent variables, mediating variables and moderating variables.</a:t>
            </a:r>
          </a:p>
          <a:p>
            <a:pPr marL="457200" indent="-457200" algn="just" rtl="1">
              <a:buFont typeface="Arial" panose="020B0604020202020204" pitchFamily="34" charset="0"/>
              <a:buChar char="•"/>
            </a:pPr>
            <a:r>
              <a:rPr lang="ar-EG" sz="2400" dirty="0">
                <a:solidFill>
                  <a:srgbClr val="2D3956"/>
                </a:solidFill>
              </a:rPr>
              <a:t>في البحوث الإدارية، يمكن تصنيف المتغيرات إلى أربعة أنواع رئيسية: المتغيرات المستقلة، والمتغيرات التابعة، والمتغيرات الوسيطة، والمتغيرات المعتدلة.</a:t>
            </a:r>
            <a:endParaRPr lang="en-US" sz="2400" dirty="0">
              <a:solidFill>
                <a:srgbClr val="2D3956"/>
              </a:solidFill>
            </a:endParaRPr>
          </a:p>
        </p:txBody>
      </p:sp>
      <p:sp>
        <p:nvSpPr>
          <p:cNvPr id="6" name="Rectangle 5">
            <a:extLst>
              <a:ext uri="{FF2B5EF4-FFF2-40B4-BE49-F238E27FC236}">
                <a16:creationId xmlns:a16="http://schemas.microsoft.com/office/drawing/2014/main" id="{4F2D9B8F-8292-452A-B010-CFA5B8E29A17}"/>
              </a:ext>
            </a:extLst>
          </p:cNvPr>
          <p:cNvSpPr/>
          <p:nvPr/>
        </p:nvSpPr>
        <p:spPr>
          <a:xfrm>
            <a:off x="3077460" y="0"/>
            <a:ext cx="3755387" cy="646331"/>
          </a:xfrm>
          <a:prstGeom prst="rect">
            <a:avLst/>
          </a:prstGeom>
        </p:spPr>
        <p:txBody>
          <a:bodyPr wrap="none">
            <a:spAutoFit/>
          </a:bodyPr>
          <a:lstStyle/>
          <a:p>
            <a:pPr algn="ctr"/>
            <a:r>
              <a:rPr lang="en-US" sz="3600" dirty="0">
                <a:solidFill>
                  <a:srgbClr val="000000"/>
                </a:solidFill>
              </a:rPr>
              <a:t>Research variables </a:t>
            </a:r>
            <a:endParaRPr lang="en-US" sz="2400" dirty="0">
              <a:solidFill>
                <a:srgbClr val="000000"/>
              </a:solidFill>
            </a:endParaRPr>
          </a:p>
        </p:txBody>
      </p:sp>
      <p:pic>
        <p:nvPicPr>
          <p:cNvPr id="7" name="Graphic 21">
            <a:extLst>
              <a:ext uri="{FF2B5EF4-FFF2-40B4-BE49-F238E27FC236}">
                <a16:creationId xmlns:a16="http://schemas.microsoft.com/office/drawing/2014/main" id="{458637F0-FF29-4DF0-9629-6ECCD2FDFF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1CCF7B1A-E650-4A61-AD1F-783D035817E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8FE07FC9-0568-422B-969D-940EEA303C4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43676557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709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r>
              <a:rPr lang="en-US" sz="2400" b="1" dirty="0">
                <a:solidFill>
                  <a:srgbClr val="0070C0"/>
                </a:solidFill>
              </a:rPr>
              <a:t>For example</a:t>
            </a:r>
            <a:r>
              <a:rPr lang="en-US" sz="2400" dirty="0">
                <a:solidFill>
                  <a:schemeClr val="tx1"/>
                </a:solidFill>
              </a:rPr>
              <a:t>, if researchers want to investigate</a:t>
            </a:r>
            <a:r>
              <a:rPr lang="en-US" sz="2400" dirty="0">
                <a:solidFill>
                  <a:schemeClr val="tx1"/>
                </a:solidFill>
                <a:highlight>
                  <a:srgbClr val="00FFFF"/>
                </a:highlight>
              </a:rPr>
              <a:t> the effect of leadership style on employee satisfaction, </a:t>
            </a:r>
            <a:r>
              <a:rPr lang="en-US" sz="2400" dirty="0">
                <a:solidFill>
                  <a:schemeClr val="tx1"/>
                </a:solidFill>
              </a:rPr>
              <a:t>the independent variable would be….</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545191"/>
            <a:ext cx="9099324" cy="2123658"/>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Independent variables are the factors that researchers manipulate or control in a study. They are the causes or predictors of the outcome or dependent variable.</a:t>
            </a:r>
          </a:p>
          <a:p>
            <a:pPr marL="342900" indent="-342900" algn="just" rtl="1">
              <a:buFont typeface="Wingdings" panose="05000000000000000000" pitchFamily="2" charset="2"/>
              <a:buChar char="q"/>
            </a:pPr>
            <a:r>
              <a:rPr lang="ar-EG" sz="2400" dirty="0">
                <a:solidFill>
                  <a:srgbClr val="2D3956"/>
                </a:solidFill>
                <a:latin typeface="Times New Roman" panose="02020603050405020304" pitchFamily="18" charset="0"/>
                <a:cs typeface="Times New Roman" panose="02020603050405020304" pitchFamily="18" charset="0"/>
              </a:rPr>
              <a:t>المتغيرات المستقلة هي العوامل التي يتلاعب بها الباحثون أو يتحكمون فيها في الدراسة. إنها الأسباب أو المتنبئين بالنتيجة أو المتغير التابع.</a:t>
            </a: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67331"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Independent Variables:</a:t>
            </a:r>
          </a:p>
        </p:txBody>
      </p:sp>
      <p:sp>
        <p:nvSpPr>
          <p:cNvPr id="6" name="Rectangle 5">
            <a:extLst>
              <a:ext uri="{FF2B5EF4-FFF2-40B4-BE49-F238E27FC236}">
                <a16:creationId xmlns:a16="http://schemas.microsoft.com/office/drawing/2014/main" id="{0E51B80F-7846-4B7A-AC80-A71D26FD724F}"/>
              </a:ext>
            </a:extLst>
          </p:cNvPr>
          <p:cNvSpPr/>
          <p:nvPr/>
        </p:nvSpPr>
        <p:spPr>
          <a:xfrm>
            <a:off x="1870092" y="5312809"/>
            <a:ext cx="2873800" cy="461665"/>
          </a:xfrm>
          <a:prstGeom prst="rect">
            <a:avLst/>
          </a:prstGeom>
        </p:spPr>
        <p:txBody>
          <a:bodyPr wrap="none">
            <a:spAutoFit/>
          </a:bodyPr>
          <a:lstStyle/>
          <a:p>
            <a:r>
              <a:rPr lang="en-US" sz="2400" dirty="0">
                <a:solidFill>
                  <a:prstClr val="black"/>
                </a:solidFill>
                <a:highlight>
                  <a:srgbClr val="00FF00"/>
                </a:highlight>
              </a:rPr>
              <a:t>The leadership styles.</a:t>
            </a:r>
            <a:endParaRPr lang="en-US" dirty="0">
              <a:highlight>
                <a:srgbClr val="00FF00"/>
              </a:highlight>
            </a:endParaRPr>
          </a:p>
        </p:txBody>
      </p:sp>
      <p:pic>
        <p:nvPicPr>
          <p:cNvPr id="10" name="Graphic 21">
            <a:extLst>
              <a:ext uri="{FF2B5EF4-FFF2-40B4-BE49-F238E27FC236}">
                <a16:creationId xmlns:a16="http://schemas.microsoft.com/office/drawing/2014/main" id="{D25CD99E-3F58-411C-8B14-742331F6FE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7DF08967-10A7-4FA0-B116-85C4CE505C1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8930D767-2E8F-4521-82BF-67A5209A9E0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904021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67331"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Independent Variables:</a:t>
            </a:r>
          </a:p>
        </p:txBody>
      </p:sp>
      <p:pic>
        <p:nvPicPr>
          <p:cNvPr id="7" name="Picture 6">
            <a:extLst>
              <a:ext uri="{FF2B5EF4-FFF2-40B4-BE49-F238E27FC236}">
                <a16:creationId xmlns:a16="http://schemas.microsoft.com/office/drawing/2014/main" id="{6CACBE87-BA50-4F2E-BF75-C40056826EFB}"/>
              </a:ext>
            </a:extLst>
          </p:cNvPr>
          <p:cNvPicPr>
            <a:picLocks noChangeAspect="1"/>
          </p:cNvPicPr>
          <p:nvPr/>
        </p:nvPicPr>
        <p:blipFill>
          <a:blip r:embed="rId3"/>
          <a:stretch>
            <a:fillRect/>
          </a:stretch>
        </p:blipFill>
        <p:spPr>
          <a:xfrm>
            <a:off x="1434905" y="2750798"/>
            <a:ext cx="9859312" cy="1898576"/>
          </a:xfrm>
          <a:prstGeom prst="rect">
            <a:avLst/>
          </a:prstGeom>
        </p:spPr>
      </p:pic>
      <p:pic>
        <p:nvPicPr>
          <p:cNvPr id="8" name="Graphic 21">
            <a:extLst>
              <a:ext uri="{FF2B5EF4-FFF2-40B4-BE49-F238E27FC236}">
                <a16:creationId xmlns:a16="http://schemas.microsoft.com/office/drawing/2014/main" id="{41C7467E-E7FB-48FC-8E0B-2248D799DF2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E5005C88-F789-4F0B-B3BE-F7C059C2576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BA8908D4-4E73-4EC6-BB09-55FE55D87D0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82405088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709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r>
              <a:rPr lang="en-US" sz="2400" b="1" dirty="0">
                <a:solidFill>
                  <a:srgbClr val="0070C0"/>
                </a:solidFill>
              </a:rPr>
              <a:t>For example</a:t>
            </a:r>
            <a:r>
              <a:rPr lang="en-US" sz="2400" dirty="0">
                <a:solidFill>
                  <a:schemeClr val="tx1"/>
                </a:solidFill>
              </a:rPr>
              <a:t>, if researchers want to investigate</a:t>
            </a:r>
            <a:r>
              <a:rPr lang="en-US" sz="2400" dirty="0">
                <a:solidFill>
                  <a:schemeClr val="tx1"/>
                </a:solidFill>
                <a:highlight>
                  <a:srgbClr val="00FFFF"/>
                </a:highlight>
              </a:rPr>
              <a:t> the effect of leadership style on employee satisfaction, </a:t>
            </a:r>
            <a:r>
              <a:rPr lang="en-US" sz="2400" dirty="0">
                <a:solidFill>
                  <a:schemeClr val="tx1"/>
                </a:solidFill>
              </a:rPr>
              <a:t>the dependent variable would be….</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545191"/>
            <a:ext cx="9099324" cy="2246769"/>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Dependent variables are the outcomes or results that researchers measure or observe. They are influenced by the independent variables</a:t>
            </a:r>
          </a:p>
          <a:p>
            <a:pPr marL="342900" indent="-342900" algn="just" rtl="1">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المتغيرات التابعة هي النتائج التي يقيسها الباحثون أو يلاحظونها. أنها تتأثر بالمتغيرات المستقلة</a:t>
            </a: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429995"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Dependent Variables:</a:t>
            </a:r>
          </a:p>
        </p:txBody>
      </p:sp>
      <p:sp>
        <p:nvSpPr>
          <p:cNvPr id="6" name="Rectangle 5">
            <a:extLst>
              <a:ext uri="{FF2B5EF4-FFF2-40B4-BE49-F238E27FC236}">
                <a16:creationId xmlns:a16="http://schemas.microsoft.com/office/drawing/2014/main" id="{0E51B80F-7846-4B7A-AC80-A71D26FD724F}"/>
              </a:ext>
            </a:extLst>
          </p:cNvPr>
          <p:cNvSpPr/>
          <p:nvPr/>
        </p:nvSpPr>
        <p:spPr>
          <a:xfrm>
            <a:off x="1870092" y="5312809"/>
            <a:ext cx="2903744" cy="461665"/>
          </a:xfrm>
          <a:prstGeom prst="rect">
            <a:avLst/>
          </a:prstGeom>
        </p:spPr>
        <p:txBody>
          <a:bodyPr wrap="none">
            <a:spAutoFit/>
          </a:bodyPr>
          <a:lstStyle/>
          <a:p>
            <a:r>
              <a:rPr lang="en-US" sz="2400" dirty="0">
                <a:solidFill>
                  <a:prstClr val="black"/>
                </a:solidFill>
                <a:highlight>
                  <a:srgbClr val="00FF00"/>
                </a:highlight>
              </a:rPr>
              <a:t>Employee satisfaction</a:t>
            </a:r>
            <a:endParaRPr lang="en-US" dirty="0">
              <a:highlight>
                <a:srgbClr val="00FF00"/>
              </a:highlight>
            </a:endParaRPr>
          </a:p>
        </p:txBody>
      </p:sp>
      <p:pic>
        <p:nvPicPr>
          <p:cNvPr id="10" name="Graphic 21">
            <a:extLst>
              <a:ext uri="{FF2B5EF4-FFF2-40B4-BE49-F238E27FC236}">
                <a16:creationId xmlns:a16="http://schemas.microsoft.com/office/drawing/2014/main" id="{52FCD3DE-3D42-47F6-96CB-B3D9DE479F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EEB0AB13-429D-4194-9629-E9C516EEE9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F6C62D77-0E71-4AB8-93F3-A784F4DB6E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007389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a:p>
            <a:pPr algn="just"/>
            <a:r>
              <a:rPr lang="en-US" sz="2400" b="1" dirty="0">
                <a:solidFill>
                  <a:srgbClr val="0070C0"/>
                </a:solidFill>
              </a:rPr>
              <a:t>For example</a:t>
            </a:r>
            <a:r>
              <a:rPr lang="en-US" sz="2400" dirty="0">
                <a:solidFill>
                  <a:schemeClr val="tx1"/>
                </a:solidFill>
              </a:rPr>
              <a:t>, if researchers want to investigate</a:t>
            </a:r>
            <a:r>
              <a:rPr lang="en-US" sz="2400" dirty="0">
                <a:solidFill>
                  <a:schemeClr val="tx1"/>
                </a:solidFill>
                <a:highlight>
                  <a:srgbClr val="00FFFF"/>
                </a:highlight>
              </a:rPr>
              <a:t> the effect of leadership style on employee satisfaction via Leader`s interpersonal skills, </a:t>
            </a:r>
            <a:r>
              <a:rPr lang="en-US" sz="2400" dirty="0">
                <a:solidFill>
                  <a:schemeClr val="tx1"/>
                </a:solidFill>
              </a:rPr>
              <a:t>the mediating variable would be….</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3108543"/>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Mediating variables are variables that help explain the relationship between the independent and dependent variables. They act as intermediate factors that transmit the effect of the independent variable to the dependent variable</a:t>
            </a:r>
          </a:p>
          <a:p>
            <a:pPr marL="342900" indent="-342900" algn="just" rtl="1">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المتغيرات الوسيطة هي متغيرات تساعد في تفسير العلاقة بين المتغيرات المستقلة والتابعة. وهي تعمل كعوامل وسيطة تنقل تأثير المتغير المستقل إلى المتغير التابع</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237057"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Mediating variables </a:t>
            </a:r>
          </a:p>
        </p:txBody>
      </p:sp>
      <p:sp>
        <p:nvSpPr>
          <p:cNvPr id="6" name="Rectangle 5">
            <a:extLst>
              <a:ext uri="{FF2B5EF4-FFF2-40B4-BE49-F238E27FC236}">
                <a16:creationId xmlns:a16="http://schemas.microsoft.com/office/drawing/2014/main" id="{0E51B80F-7846-4B7A-AC80-A71D26FD724F}"/>
              </a:ext>
            </a:extLst>
          </p:cNvPr>
          <p:cNvSpPr/>
          <p:nvPr/>
        </p:nvSpPr>
        <p:spPr>
          <a:xfrm>
            <a:off x="1882969" y="5974261"/>
            <a:ext cx="3648499" cy="461665"/>
          </a:xfrm>
          <a:prstGeom prst="rect">
            <a:avLst/>
          </a:prstGeom>
        </p:spPr>
        <p:txBody>
          <a:bodyPr wrap="none">
            <a:spAutoFit/>
          </a:bodyPr>
          <a:lstStyle/>
          <a:p>
            <a:r>
              <a:rPr lang="en-US" sz="2400" dirty="0">
                <a:solidFill>
                  <a:prstClr val="black"/>
                </a:solidFill>
                <a:highlight>
                  <a:srgbClr val="00FF00"/>
                </a:highlight>
              </a:rPr>
              <a:t>Leader`s interpersonal skills</a:t>
            </a:r>
            <a:endParaRPr lang="en-US" dirty="0">
              <a:highlight>
                <a:srgbClr val="00FF00"/>
              </a:highlight>
            </a:endParaRPr>
          </a:p>
        </p:txBody>
      </p:sp>
      <p:pic>
        <p:nvPicPr>
          <p:cNvPr id="10" name="Graphic 21">
            <a:extLst>
              <a:ext uri="{FF2B5EF4-FFF2-40B4-BE49-F238E27FC236}">
                <a16:creationId xmlns:a16="http://schemas.microsoft.com/office/drawing/2014/main" id="{0AB539CB-8931-4781-8226-027AD134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10857CE3-13C3-4A02-B1A7-61404485D6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13A2C4DD-7901-4388-B455-74826C5128B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45776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237057"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Mediating variables </a:t>
            </a:r>
          </a:p>
        </p:txBody>
      </p:sp>
      <p:pic>
        <p:nvPicPr>
          <p:cNvPr id="7" name="Picture 6">
            <a:extLst>
              <a:ext uri="{FF2B5EF4-FFF2-40B4-BE49-F238E27FC236}">
                <a16:creationId xmlns:a16="http://schemas.microsoft.com/office/drawing/2014/main" id="{3A7DBAA7-8174-42CD-91D0-523CEC521D84}"/>
              </a:ext>
            </a:extLst>
          </p:cNvPr>
          <p:cNvPicPr>
            <a:picLocks noChangeAspect="1"/>
          </p:cNvPicPr>
          <p:nvPr/>
        </p:nvPicPr>
        <p:blipFill>
          <a:blip r:embed="rId3"/>
          <a:stretch>
            <a:fillRect/>
          </a:stretch>
        </p:blipFill>
        <p:spPr>
          <a:xfrm>
            <a:off x="2489982" y="1965944"/>
            <a:ext cx="8013894" cy="3548622"/>
          </a:xfrm>
          <a:prstGeom prst="rect">
            <a:avLst/>
          </a:prstGeom>
        </p:spPr>
      </p:pic>
      <p:pic>
        <p:nvPicPr>
          <p:cNvPr id="8" name="Graphic 21">
            <a:extLst>
              <a:ext uri="{FF2B5EF4-FFF2-40B4-BE49-F238E27FC236}">
                <a16:creationId xmlns:a16="http://schemas.microsoft.com/office/drawing/2014/main" id="{E21C5DD7-CF0E-4936-AFD8-720F669161E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30BD614E-3029-4B76-B4E4-1A9BC3DD8D6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3DBBD08C-0E1D-417D-9C23-742E9AE9E04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72911809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a:p>
            <a:pPr algn="just"/>
            <a:r>
              <a:rPr lang="en-US" sz="2400" b="1" dirty="0">
                <a:solidFill>
                  <a:srgbClr val="0070C0"/>
                </a:solidFill>
              </a:rPr>
              <a:t>For example</a:t>
            </a:r>
            <a:r>
              <a:rPr lang="en-US" sz="2400" dirty="0">
                <a:solidFill>
                  <a:schemeClr val="tx1"/>
                </a:solidFill>
              </a:rPr>
              <a:t>, if researchers want to investigate</a:t>
            </a:r>
            <a:r>
              <a:rPr lang="en-US" sz="2400" dirty="0">
                <a:solidFill>
                  <a:schemeClr val="tx1"/>
                </a:solidFill>
                <a:highlight>
                  <a:srgbClr val="00FFFF"/>
                </a:highlight>
              </a:rPr>
              <a:t> The effect of demographic variables on the relationship between leadership style and employee satisfaction, </a:t>
            </a:r>
            <a:r>
              <a:rPr lang="en-US" sz="2400" dirty="0">
                <a:solidFill>
                  <a:schemeClr val="tx1"/>
                </a:solidFill>
              </a:rPr>
              <a:t>the moderating variable would be….</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2677656"/>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Moderating variables influence the strength or direction of the relationship between the independent and dependent variables. They interact with the independent variable to determine the outcome on the dependent variable</a:t>
            </a:r>
          </a:p>
          <a:p>
            <a:pPr marL="342900" indent="-342900" algn="just" rtl="1">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تؤثر المتغيرات المعدلة على قوة أو اتجاه العلاقة بين المتغيرات المستقلة والتابعة. يتفاعلون مع المتغير المستقل لتحديد النتيجة على المتغير التابع</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544834"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Moderating variables </a:t>
            </a:r>
          </a:p>
        </p:txBody>
      </p:sp>
      <p:sp>
        <p:nvSpPr>
          <p:cNvPr id="6" name="Rectangle 5">
            <a:extLst>
              <a:ext uri="{FF2B5EF4-FFF2-40B4-BE49-F238E27FC236}">
                <a16:creationId xmlns:a16="http://schemas.microsoft.com/office/drawing/2014/main" id="{0E51B80F-7846-4B7A-AC80-A71D26FD724F}"/>
              </a:ext>
            </a:extLst>
          </p:cNvPr>
          <p:cNvSpPr/>
          <p:nvPr/>
        </p:nvSpPr>
        <p:spPr>
          <a:xfrm>
            <a:off x="1870092" y="6066387"/>
            <a:ext cx="3057888" cy="461665"/>
          </a:xfrm>
          <a:prstGeom prst="rect">
            <a:avLst/>
          </a:prstGeom>
        </p:spPr>
        <p:txBody>
          <a:bodyPr wrap="none">
            <a:spAutoFit/>
          </a:bodyPr>
          <a:lstStyle/>
          <a:p>
            <a:r>
              <a:rPr lang="en-US" sz="2400" dirty="0">
                <a:solidFill>
                  <a:prstClr val="black"/>
                </a:solidFill>
                <a:highlight>
                  <a:srgbClr val="00FF00"/>
                </a:highlight>
              </a:rPr>
              <a:t>Demographic Variables</a:t>
            </a:r>
            <a:endParaRPr lang="en-US" dirty="0">
              <a:highlight>
                <a:srgbClr val="00FF00"/>
              </a:highlight>
            </a:endParaRPr>
          </a:p>
        </p:txBody>
      </p:sp>
      <p:pic>
        <p:nvPicPr>
          <p:cNvPr id="10" name="Graphic 21">
            <a:extLst>
              <a:ext uri="{FF2B5EF4-FFF2-40B4-BE49-F238E27FC236}">
                <a16:creationId xmlns:a16="http://schemas.microsoft.com/office/drawing/2014/main" id="{568110CD-6596-4A1F-B90A-2A764ABC18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B87C8CEF-CF09-4323-8AD2-526197BF05E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C78D4982-71CF-449F-8E2C-009D4792A21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20846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544834"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Moderating variables </a:t>
            </a:r>
          </a:p>
        </p:txBody>
      </p:sp>
      <p:pic>
        <p:nvPicPr>
          <p:cNvPr id="7" name="Picture 6">
            <a:extLst>
              <a:ext uri="{FF2B5EF4-FFF2-40B4-BE49-F238E27FC236}">
                <a16:creationId xmlns:a16="http://schemas.microsoft.com/office/drawing/2014/main" id="{198E097B-5BCF-45C5-9C10-142E0B1D5955}"/>
              </a:ext>
            </a:extLst>
          </p:cNvPr>
          <p:cNvPicPr>
            <a:picLocks noChangeAspect="1"/>
          </p:cNvPicPr>
          <p:nvPr/>
        </p:nvPicPr>
        <p:blipFill>
          <a:blip r:embed="rId3"/>
          <a:stretch>
            <a:fillRect/>
          </a:stretch>
        </p:blipFill>
        <p:spPr>
          <a:xfrm>
            <a:off x="0" y="1730011"/>
            <a:ext cx="6046618" cy="3349615"/>
          </a:xfrm>
          <a:prstGeom prst="rect">
            <a:avLst/>
          </a:prstGeom>
        </p:spPr>
      </p:pic>
      <p:pic>
        <p:nvPicPr>
          <p:cNvPr id="8" name="Picture 7">
            <a:extLst>
              <a:ext uri="{FF2B5EF4-FFF2-40B4-BE49-F238E27FC236}">
                <a16:creationId xmlns:a16="http://schemas.microsoft.com/office/drawing/2014/main" id="{863CF565-E193-441A-A934-77E7D71EF1BA}"/>
              </a:ext>
            </a:extLst>
          </p:cNvPr>
          <p:cNvPicPr>
            <a:picLocks noChangeAspect="1"/>
          </p:cNvPicPr>
          <p:nvPr/>
        </p:nvPicPr>
        <p:blipFill>
          <a:blip r:embed="rId4"/>
          <a:stretch>
            <a:fillRect/>
          </a:stretch>
        </p:blipFill>
        <p:spPr>
          <a:xfrm>
            <a:off x="6096000" y="1730012"/>
            <a:ext cx="6046617" cy="3349614"/>
          </a:xfrm>
          <a:prstGeom prst="rect">
            <a:avLst/>
          </a:prstGeom>
        </p:spPr>
      </p:pic>
      <p:pic>
        <p:nvPicPr>
          <p:cNvPr id="9" name="Graphic 21">
            <a:extLst>
              <a:ext uri="{FF2B5EF4-FFF2-40B4-BE49-F238E27FC236}">
                <a16:creationId xmlns:a16="http://schemas.microsoft.com/office/drawing/2014/main" id="{002F8C5A-5797-4F2A-9A52-51068FA3343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835C8B0F-6912-404D-8D41-CC7908C953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48675E87-E598-4FBF-A2B6-C25848129DF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81510981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FBE29D9-A70D-43B9-8C1F-FAF4C5BC66F2}"/>
              </a:ext>
            </a:extLst>
          </p:cNvPr>
          <p:cNvSpPr/>
          <p:nvPr/>
        </p:nvSpPr>
        <p:spPr>
          <a:xfrm>
            <a:off x="440983" y="1319239"/>
            <a:ext cx="10672494" cy="1200329"/>
          </a:xfrm>
          <a:prstGeom prst="rect">
            <a:avLst/>
          </a:prstGeom>
        </p:spPr>
        <p:txBody>
          <a:bodyPr wrap="square">
            <a:spAutoFit/>
          </a:bodyPr>
          <a:lstStyle/>
          <a:p>
            <a:pPr algn="just"/>
            <a:r>
              <a:rPr lang="en-US" sz="3600" dirty="0">
                <a:solidFill>
                  <a:srgbClr val="2D3956"/>
                </a:solidFill>
              </a:rPr>
              <a:t>The impact of risk mitigation strategies on financial losses</a:t>
            </a:r>
          </a:p>
        </p:txBody>
      </p:sp>
      <p:sp>
        <p:nvSpPr>
          <p:cNvPr id="7" name="Rectangle 6">
            <a:extLst>
              <a:ext uri="{FF2B5EF4-FFF2-40B4-BE49-F238E27FC236}">
                <a16:creationId xmlns:a16="http://schemas.microsoft.com/office/drawing/2014/main" id="{C110F391-93ED-49BA-A014-1E98AF772208}"/>
              </a:ext>
            </a:extLst>
          </p:cNvPr>
          <p:cNvSpPr/>
          <p:nvPr/>
        </p:nvSpPr>
        <p:spPr>
          <a:xfrm>
            <a:off x="440983" y="4159895"/>
            <a:ext cx="3385429" cy="646331"/>
          </a:xfrm>
          <a:prstGeom prst="rect">
            <a:avLst/>
          </a:prstGeom>
        </p:spPr>
        <p:txBody>
          <a:bodyPr wrap="square">
            <a:spAutoFit/>
          </a:bodyPr>
          <a:lstStyle/>
          <a:p>
            <a:pPr lvl="0" algn="just"/>
            <a:r>
              <a:rPr lang="en-US" sz="3600" dirty="0">
                <a:solidFill>
                  <a:srgbClr val="2D3956"/>
                </a:solidFill>
              </a:rPr>
              <a:t>The dependent:</a:t>
            </a:r>
          </a:p>
        </p:txBody>
      </p:sp>
      <p:sp>
        <p:nvSpPr>
          <p:cNvPr id="8" name="Rectangle 7">
            <a:extLst>
              <a:ext uri="{FF2B5EF4-FFF2-40B4-BE49-F238E27FC236}">
                <a16:creationId xmlns:a16="http://schemas.microsoft.com/office/drawing/2014/main" id="{28EFB9B5-36BD-41B0-89A9-536707D510CF}"/>
              </a:ext>
            </a:extLst>
          </p:cNvPr>
          <p:cNvSpPr/>
          <p:nvPr/>
        </p:nvSpPr>
        <p:spPr>
          <a:xfrm>
            <a:off x="328442" y="3105834"/>
            <a:ext cx="3497970" cy="646331"/>
          </a:xfrm>
          <a:prstGeom prst="rect">
            <a:avLst/>
          </a:prstGeom>
        </p:spPr>
        <p:txBody>
          <a:bodyPr wrap="square">
            <a:spAutoFit/>
          </a:bodyPr>
          <a:lstStyle/>
          <a:p>
            <a:pPr lvl="0" algn="just"/>
            <a:r>
              <a:rPr lang="en-US" sz="3600" dirty="0">
                <a:solidFill>
                  <a:srgbClr val="2D3956"/>
                </a:solidFill>
              </a:rPr>
              <a:t>The independent:</a:t>
            </a:r>
          </a:p>
        </p:txBody>
      </p:sp>
      <p:sp>
        <p:nvSpPr>
          <p:cNvPr id="9" name="Rectangle 8">
            <a:extLst>
              <a:ext uri="{FF2B5EF4-FFF2-40B4-BE49-F238E27FC236}">
                <a16:creationId xmlns:a16="http://schemas.microsoft.com/office/drawing/2014/main" id="{DFA2CCCC-F780-4B1A-896F-4E7867A5176E}"/>
              </a:ext>
            </a:extLst>
          </p:cNvPr>
          <p:cNvSpPr/>
          <p:nvPr/>
        </p:nvSpPr>
        <p:spPr>
          <a:xfrm>
            <a:off x="4266746" y="3144128"/>
            <a:ext cx="4870308" cy="646331"/>
          </a:xfrm>
          <a:prstGeom prst="rect">
            <a:avLst/>
          </a:prstGeom>
        </p:spPr>
        <p:txBody>
          <a:bodyPr wrap="none">
            <a:spAutoFit/>
          </a:bodyPr>
          <a:lstStyle/>
          <a:p>
            <a:r>
              <a:rPr lang="en-US" sz="3600" dirty="0">
                <a:solidFill>
                  <a:prstClr val="white"/>
                </a:solidFill>
                <a:highlight>
                  <a:srgbClr val="00FF00"/>
                </a:highlight>
              </a:rPr>
              <a:t>risk mitigation strategies </a:t>
            </a:r>
            <a:endParaRPr lang="en-US" dirty="0">
              <a:highlight>
                <a:srgbClr val="00FF00"/>
              </a:highlight>
            </a:endParaRPr>
          </a:p>
        </p:txBody>
      </p:sp>
      <p:sp>
        <p:nvSpPr>
          <p:cNvPr id="10" name="Rectangle 9">
            <a:extLst>
              <a:ext uri="{FF2B5EF4-FFF2-40B4-BE49-F238E27FC236}">
                <a16:creationId xmlns:a16="http://schemas.microsoft.com/office/drawing/2014/main" id="{466655C3-DD4D-40AF-948D-08412226C162}"/>
              </a:ext>
            </a:extLst>
          </p:cNvPr>
          <p:cNvSpPr/>
          <p:nvPr/>
        </p:nvSpPr>
        <p:spPr>
          <a:xfrm>
            <a:off x="4266746" y="4091853"/>
            <a:ext cx="2991525" cy="646331"/>
          </a:xfrm>
          <a:prstGeom prst="rect">
            <a:avLst/>
          </a:prstGeom>
        </p:spPr>
        <p:txBody>
          <a:bodyPr wrap="none">
            <a:spAutoFit/>
          </a:bodyPr>
          <a:lstStyle/>
          <a:p>
            <a:pPr lvl="0"/>
            <a:r>
              <a:rPr lang="en-US" sz="3600" dirty="0">
                <a:solidFill>
                  <a:prstClr val="white"/>
                </a:solidFill>
                <a:highlight>
                  <a:srgbClr val="00FF00"/>
                </a:highlight>
              </a:rPr>
              <a:t>financial losses</a:t>
            </a:r>
            <a:endParaRPr lang="en-US" dirty="0">
              <a:solidFill>
                <a:prstClr val="black"/>
              </a:solidFill>
              <a:highlight>
                <a:srgbClr val="00FF00"/>
              </a:highlight>
            </a:endParaRPr>
          </a:p>
        </p:txBody>
      </p:sp>
      <p:pic>
        <p:nvPicPr>
          <p:cNvPr id="11" name="Graphic 21">
            <a:extLst>
              <a:ext uri="{FF2B5EF4-FFF2-40B4-BE49-F238E27FC236}">
                <a16:creationId xmlns:a16="http://schemas.microsoft.com/office/drawing/2014/main" id="{3921B476-A92D-4E15-A183-177C53FE36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a:extLst>
              <a:ext uri="{FF2B5EF4-FFF2-40B4-BE49-F238E27FC236}">
                <a16:creationId xmlns:a16="http://schemas.microsoft.com/office/drawing/2014/main" id="{F388B4EF-C4F5-43F2-AAA4-22170DCC8C3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C3BCAAD8-7777-4B97-95EA-FBBE4D27302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649292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FBE29D9-A70D-43B9-8C1F-FAF4C5BC66F2}"/>
              </a:ext>
            </a:extLst>
          </p:cNvPr>
          <p:cNvSpPr/>
          <p:nvPr/>
        </p:nvSpPr>
        <p:spPr>
          <a:xfrm>
            <a:off x="440983" y="1319239"/>
            <a:ext cx="10672494" cy="1200329"/>
          </a:xfrm>
          <a:prstGeom prst="rect">
            <a:avLst/>
          </a:prstGeom>
        </p:spPr>
        <p:txBody>
          <a:bodyPr wrap="square">
            <a:spAutoFit/>
          </a:bodyPr>
          <a:lstStyle/>
          <a:p>
            <a:pPr algn="just"/>
            <a:r>
              <a:rPr lang="en-US" sz="3600" dirty="0">
                <a:solidFill>
                  <a:srgbClr val="2D3956"/>
                </a:solidFill>
              </a:rPr>
              <a:t>The relationships between project scope and project completion time</a:t>
            </a:r>
          </a:p>
        </p:txBody>
      </p:sp>
      <p:sp>
        <p:nvSpPr>
          <p:cNvPr id="7" name="Rectangle 6">
            <a:extLst>
              <a:ext uri="{FF2B5EF4-FFF2-40B4-BE49-F238E27FC236}">
                <a16:creationId xmlns:a16="http://schemas.microsoft.com/office/drawing/2014/main" id="{C110F391-93ED-49BA-A014-1E98AF772208}"/>
              </a:ext>
            </a:extLst>
          </p:cNvPr>
          <p:cNvSpPr/>
          <p:nvPr/>
        </p:nvSpPr>
        <p:spPr>
          <a:xfrm>
            <a:off x="440983" y="4159895"/>
            <a:ext cx="3385429" cy="646331"/>
          </a:xfrm>
          <a:prstGeom prst="rect">
            <a:avLst/>
          </a:prstGeom>
        </p:spPr>
        <p:txBody>
          <a:bodyPr wrap="square">
            <a:spAutoFit/>
          </a:bodyPr>
          <a:lstStyle/>
          <a:p>
            <a:pPr lvl="0" algn="just"/>
            <a:r>
              <a:rPr lang="en-US" sz="3600" dirty="0">
                <a:solidFill>
                  <a:srgbClr val="2D3956"/>
                </a:solidFill>
              </a:rPr>
              <a:t>The dependent:</a:t>
            </a:r>
          </a:p>
        </p:txBody>
      </p:sp>
      <p:sp>
        <p:nvSpPr>
          <p:cNvPr id="8" name="Rectangle 7">
            <a:extLst>
              <a:ext uri="{FF2B5EF4-FFF2-40B4-BE49-F238E27FC236}">
                <a16:creationId xmlns:a16="http://schemas.microsoft.com/office/drawing/2014/main" id="{28EFB9B5-36BD-41B0-89A9-536707D510CF}"/>
              </a:ext>
            </a:extLst>
          </p:cNvPr>
          <p:cNvSpPr/>
          <p:nvPr/>
        </p:nvSpPr>
        <p:spPr>
          <a:xfrm>
            <a:off x="328442" y="3105834"/>
            <a:ext cx="3497970" cy="646331"/>
          </a:xfrm>
          <a:prstGeom prst="rect">
            <a:avLst/>
          </a:prstGeom>
        </p:spPr>
        <p:txBody>
          <a:bodyPr wrap="square">
            <a:spAutoFit/>
          </a:bodyPr>
          <a:lstStyle/>
          <a:p>
            <a:pPr lvl="0" algn="just"/>
            <a:r>
              <a:rPr lang="en-US" sz="3600" dirty="0">
                <a:solidFill>
                  <a:srgbClr val="2D3956"/>
                </a:solidFill>
              </a:rPr>
              <a:t>The independent:</a:t>
            </a:r>
          </a:p>
        </p:txBody>
      </p:sp>
      <p:sp>
        <p:nvSpPr>
          <p:cNvPr id="9" name="Rectangle 8">
            <a:extLst>
              <a:ext uri="{FF2B5EF4-FFF2-40B4-BE49-F238E27FC236}">
                <a16:creationId xmlns:a16="http://schemas.microsoft.com/office/drawing/2014/main" id="{DFA2CCCC-F780-4B1A-896F-4E7867A5176E}"/>
              </a:ext>
            </a:extLst>
          </p:cNvPr>
          <p:cNvSpPr/>
          <p:nvPr/>
        </p:nvSpPr>
        <p:spPr>
          <a:xfrm>
            <a:off x="4266746" y="3144128"/>
            <a:ext cx="2808718" cy="646331"/>
          </a:xfrm>
          <a:prstGeom prst="rect">
            <a:avLst/>
          </a:prstGeom>
        </p:spPr>
        <p:txBody>
          <a:bodyPr wrap="none">
            <a:spAutoFit/>
          </a:bodyPr>
          <a:lstStyle/>
          <a:p>
            <a:r>
              <a:rPr lang="en-US" sz="3600" dirty="0">
                <a:solidFill>
                  <a:prstClr val="white"/>
                </a:solidFill>
                <a:highlight>
                  <a:srgbClr val="00FF00"/>
                </a:highlight>
              </a:rPr>
              <a:t>project scope </a:t>
            </a:r>
            <a:endParaRPr lang="en-US" dirty="0">
              <a:highlight>
                <a:srgbClr val="00FF00"/>
              </a:highlight>
            </a:endParaRPr>
          </a:p>
        </p:txBody>
      </p:sp>
      <p:sp>
        <p:nvSpPr>
          <p:cNvPr id="10" name="Rectangle 9">
            <a:extLst>
              <a:ext uri="{FF2B5EF4-FFF2-40B4-BE49-F238E27FC236}">
                <a16:creationId xmlns:a16="http://schemas.microsoft.com/office/drawing/2014/main" id="{466655C3-DD4D-40AF-948D-08412226C162}"/>
              </a:ext>
            </a:extLst>
          </p:cNvPr>
          <p:cNvSpPr/>
          <p:nvPr/>
        </p:nvSpPr>
        <p:spPr>
          <a:xfrm>
            <a:off x="4266746" y="4091853"/>
            <a:ext cx="4702569" cy="646331"/>
          </a:xfrm>
          <a:prstGeom prst="rect">
            <a:avLst/>
          </a:prstGeom>
        </p:spPr>
        <p:txBody>
          <a:bodyPr wrap="none">
            <a:spAutoFit/>
          </a:bodyPr>
          <a:lstStyle/>
          <a:p>
            <a:pPr lvl="0"/>
            <a:r>
              <a:rPr lang="en-US" sz="3600" dirty="0">
                <a:solidFill>
                  <a:prstClr val="white"/>
                </a:solidFill>
                <a:highlight>
                  <a:srgbClr val="00FF00"/>
                </a:highlight>
              </a:rPr>
              <a:t>project completion time</a:t>
            </a:r>
            <a:endParaRPr lang="en-US" dirty="0">
              <a:solidFill>
                <a:prstClr val="black"/>
              </a:solidFill>
              <a:highlight>
                <a:srgbClr val="00FF00"/>
              </a:highlight>
            </a:endParaRPr>
          </a:p>
        </p:txBody>
      </p:sp>
      <p:pic>
        <p:nvPicPr>
          <p:cNvPr id="11" name="Graphic 21">
            <a:extLst>
              <a:ext uri="{FF2B5EF4-FFF2-40B4-BE49-F238E27FC236}">
                <a16:creationId xmlns:a16="http://schemas.microsoft.com/office/drawing/2014/main" id="{CBF67F25-3F90-4B39-A02D-B3CAC8BA47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a:extLst>
              <a:ext uri="{FF2B5EF4-FFF2-40B4-BE49-F238E27FC236}">
                <a16:creationId xmlns:a16="http://schemas.microsoft.com/office/drawing/2014/main" id="{FEAFCAFB-02FC-4A2F-AABC-3FF62F98BAC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47425653-7AC9-43D7-A6AC-E626C94F03C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8597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54660" y="2598237"/>
            <a:ext cx="4955590" cy="1813573"/>
          </a:xfrm>
          <a:prstGeom prst="rect">
            <a:avLst/>
          </a:prstGeom>
        </p:spPr>
        <p:txBody>
          <a:bodyPr wrap="square">
            <a:spAutoFit/>
          </a:bodyPr>
          <a:lstStyle/>
          <a:p>
            <a:pPr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Select a Research Title</a:t>
            </a:r>
          </a:p>
          <a:p>
            <a:pPr algn="ctr">
              <a:lnSpc>
                <a:spcPct val="120000"/>
              </a:lnSpc>
            </a:pPr>
            <a:r>
              <a:rPr lang="ar-EG" sz="3200" b="1" dirty="0">
                <a:solidFill>
                  <a:srgbClr val="000000"/>
                </a:solidFill>
                <a:latin typeface="Times New Roman" panose="02020603050405020304" pitchFamily="18" charset="0"/>
                <a:cs typeface="Times New Roman" panose="02020603050405020304" pitchFamily="18" charset="0"/>
              </a:rPr>
              <a:t>اختر عنوان البحث</a:t>
            </a:r>
            <a:endParaRPr lang="en-US" sz="3200" b="1" dirty="0">
              <a:solidFill>
                <a:srgbClr val="000000"/>
              </a:solidFill>
              <a:latin typeface="Times New Roman" panose="02020603050405020304" pitchFamily="18" charset="0"/>
              <a:cs typeface="Times New Roman" panose="02020603050405020304" pitchFamily="18" charset="0"/>
            </a:endParaRPr>
          </a:p>
          <a:p>
            <a:pPr algn="ctr">
              <a:lnSpc>
                <a:spcPct val="120000"/>
              </a:lnSpc>
            </a:pPr>
            <a:endParaRPr lang="en-US" sz="3200" b="1"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429DAB5E-CC02-49B2-BC35-63796CEDC0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4D75D891-3EB3-433E-B988-08AF9BCB4D2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FB6A5C33-BC90-4B01-ACB8-AEEA62A695C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
        <p:nvSpPr>
          <p:cNvPr id="13" name="Rectangle 12">
            <a:extLst>
              <a:ext uri="{FF2B5EF4-FFF2-40B4-BE49-F238E27FC236}">
                <a16:creationId xmlns:a16="http://schemas.microsoft.com/office/drawing/2014/main" id="{11101281-792E-450F-BA27-61A018944557}"/>
              </a:ext>
            </a:extLst>
          </p:cNvPr>
          <p:cNvSpPr/>
          <p:nvPr/>
        </p:nvSpPr>
        <p:spPr>
          <a:xfrm>
            <a:off x="1924159" y="4262644"/>
            <a:ext cx="3024418" cy="461665"/>
          </a:xfrm>
          <a:prstGeom prst="rect">
            <a:avLst/>
          </a:prstGeom>
        </p:spPr>
        <p:txBody>
          <a:bodyPr wrap="none">
            <a:spAutoFit/>
          </a:bodyPr>
          <a:lstStyle/>
          <a:p>
            <a:r>
              <a:rPr lang="en-US" sz="2400" b="1" dirty="0">
                <a:solidFill>
                  <a:srgbClr val="2D3956"/>
                </a:solidFill>
                <a:highlight>
                  <a:srgbClr val="00FFFF"/>
                </a:highlight>
                <a:latin typeface="Times New Roman" panose="02020603050405020304" pitchFamily="18" charset="0"/>
                <a:cs typeface="Times New Roman" panose="02020603050405020304" pitchFamily="18" charset="0"/>
              </a:rPr>
              <a:t>See Research title pdf</a:t>
            </a:r>
            <a:endParaRPr lang="en-US" b="1" dirty="0">
              <a:highlight>
                <a:srgbClr val="00FFFF"/>
              </a:highlight>
            </a:endParaRPr>
          </a:p>
        </p:txBody>
      </p:sp>
    </p:spTree>
    <p:extLst>
      <p:ext uri="{BB962C8B-B14F-4D97-AF65-F5344CB8AC3E}">
        <p14:creationId xmlns:p14="http://schemas.microsoft.com/office/powerpoint/2010/main" val="1586189515"/>
      </p:ext>
    </p:extLst>
  </p:cSld>
  <p:clrMapOvr>
    <a:masterClrMapping/>
  </p:clrMapOvr>
  <p:transition spd="slow">
    <p:comb/>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00B0F0"/>
                </a:solidFill>
              </a:rPr>
              <a:t>ما أهمية اختيار عنوان البحث؟</a:t>
            </a:r>
            <a:endParaRPr lang="en-US" sz="4400" b="1" dirty="0">
              <a:solidFill>
                <a:srgbClr val="00B0F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1323439"/>
          </a:xfrm>
          <a:prstGeom prst="rect">
            <a:avLst/>
          </a:prstGeom>
          <a:noFill/>
        </p:spPr>
        <p:txBody>
          <a:bodyPr wrap="square" rtlCol="0">
            <a:spAutoFit/>
          </a:bodyPr>
          <a:lstStyle/>
          <a:p>
            <a:pPr algn="ctr"/>
            <a:r>
              <a:rPr lang="en-US" sz="4000" b="1" dirty="0">
                <a:solidFill>
                  <a:srgbClr val="00B0F0"/>
                </a:solidFill>
                <a:latin typeface="Times New Roman" panose="02020603050405020304" pitchFamily="18" charset="0"/>
                <a:cs typeface="Times New Roman" panose="02020603050405020304" pitchFamily="18" charset="0"/>
              </a:rPr>
              <a:t>What is the Importance of Selecting a Research Title?</a:t>
            </a:r>
          </a:p>
        </p:txBody>
      </p:sp>
    </p:spTree>
    <p:extLst>
      <p:ext uri="{BB962C8B-B14F-4D97-AF65-F5344CB8AC3E}">
        <p14:creationId xmlns:p14="http://schemas.microsoft.com/office/powerpoint/2010/main" val="18204651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4401205"/>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The research title serves as a concise representation of the study's focus and objectives. It should be clear, concise, and reflective of the research problem or question. </a:t>
            </a:r>
          </a:p>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A well-chosen research title not only captures the attention of readers but also provides a framework for the entire research process.</a:t>
            </a:r>
          </a:p>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عنوان البحث بمثابة تمثيل موجز لتركيز الدراسة وأهدافها. ويجب أن تكون واضحة وموجزة وتعكس مشكلة البحث أو سؤاله. إن عنوان البحث المختار جيدًا لا يجذب انتباه القراء فحسب، بل يوفر أيضًا إطارًا لعملية البحث بأكملها.</a:t>
            </a: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8" name="Graphic 21">
            <a:extLst>
              <a:ext uri="{FF2B5EF4-FFF2-40B4-BE49-F238E27FC236}">
                <a16:creationId xmlns:a16="http://schemas.microsoft.com/office/drawing/2014/main" id="{5D5B2B4E-4F3B-4671-A4E4-0ECF00654B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51EC2B3A-982B-44BC-8AA5-FD0EC83F2E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01DDFD5F-0DBB-4144-A042-2EC8CFB43A6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80984622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00B0F0"/>
                </a:solidFill>
              </a:rPr>
              <a:t>ما هي معايير العناوين البحثية الجيدة؟</a:t>
            </a:r>
            <a:endParaRPr lang="en-US" sz="4400" b="1" dirty="0">
              <a:solidFill>
                <a:srgbClr val="00B0F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2039815" y="1457290"/>
            <a:ext cx="8979535" cy="1323439"/>
          </a:xfrm>
          <a:prstGeom prst="rect">
            <a:avLst/>
          </a:prstGeom>
          <a:noFill/>
        </p:spPr>
        <p:txBody>
          <a:bodyPr wrap="square" rtlCol="0">
            <a:spAutoFit/>
          </a:bodyPr>
          <a:lstStyle/>
          <a:p>
            <a:pPr algn="ctr"/>
            <a:r>
              <a:rPr lang="en-US" sz="4000" b="1" dirty="0">
                <a:solidFill>
                  <a:srgbClr val="00B0F0"/>
                </a:solidFill>
                <a:latin typeface="Times New Roman" panose="02020603050405020304" pitchFamily="18" charset="0"/>
                <a:cs typeface="Times New Roman" panose="02020603050405020304" pitchFamily="18" charset="0"/>
              </a:rPr>
              <a:t>What are Criteria for Good Research Titles?</a:t>
            </a:r>
          </a:p>
        </p:txBody>
      </p:sp>
      <p:pic>
        <p:nvPicPr>
          <p:cNvPr id="5" name="Graphic 21">
            <a:extLst>
              <a:ext uri="{FF2B5EF4-FFF2-40B4-BE49-F238E27FC236}">
                <a16:creationId xmlns:a16="http://schemas.microsoft.com/office/drawing/2014/main" id="{FB2B3A67-E4D2-4F67-88DD-8092BE39F0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36C4170D-BB4D-4779-B13E-54D4FAF83ED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TextBox 7">
            <a:extLst>
              <a:ext uri="{FF2B5EF4-FFF2-40B4-BE49-F238E27FC236}">
                <a16:creationId xmlns:a16="http://schemas.microsoft.com/office/drawing/2014/main" id="{1D1B988F-E324-4D99-B0AD-2DBFC68F37E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09833592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818325"/>
            <a:ext cx="11690252" cy="1569660"/>
          </a:xfrm>
          <a:prstGeom prst="rect">
            <a:avLst/>
          </a:prstGeom>
        </p:spPr>
        <p:txBody>
          <a:bodyPr wrap="square">
            <a:spAutoFit/>
          </a:bodyPr>
          <a:lstStyle/>
          <a:p>
            <a:pPr marL="457200" indent="-457200" algn="just">
              <a:buFont typeface="Arial" panose="020B0604020202020204" pitchFamily="34" charset="0"/>
              <a:buChar char="•"/>
            </a:pPr>
            <a:r>
              <a:rPr lang="en-US" sz="3200" dirty="0">
                <a:solidFill>
                  <a:srgbClr val="000000"/>
                </a:solidFill>
              </a:rPr>
              <a:t>A good research topic should be feasible (can be done), interesting, novel, ethical and relevant (has an implication) </a:t>
            </a:r>
          </a:p>
          <a:p>
            <a:pPr algn="l"/>
            <a:endParaRPr lang="en-US" sz="3200" dirty="0">
              <a:solidFill>
                <a:srgbClr val="000000"/>
              </a:solidFill>
              <a:highlight>
                <a:srgbClr val="00FF00"/>
              </a:highlight>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algn="ctr"/>
            <a:r>
              <a:rPr lang="en-US" sz="4000" b="1" dirty="0">
                <a:solidFill>
                  <a:schemeClr val="bg1"/>
                </a:solidFill>
                <a:highlight>
                  <a:srgbClr val="4472C4"/>
                </a:highlight>
                <a:latin typeface="Times New Roman" panose="02020603050405020304" pitchFamily="18" charset="0"/>
                <a:cs typeface="Times New Roman" panose="02020603050405020304" pitchFamily="18" charset="0"/>
              </a:rPr>
              <a:t>Criteria for Good Research Titles</a:t>
            </a:r>
            <a:endParaRPr lang="en-US" b="1" dirty="0">
              <a:solidFill>
                <a:schemeClr val="bg1"/>
              </a:solidFill>
              <a:highlight>
                <a:srgbClr val="4472C4"/>
              </a:highlight>
            </a:endParaRPr>
          </a:p>
        </p:txBody>
      </p:sp>
      <p:pic>
        <p:nvPicPr>
          <p:cNvPr id="8" name="Graphic 21">
            <a:extLst>
              <a:ext uri="{FF2B5EF4-FFF2-40B4-BE49-F238E27FC236}">
                <a16:creationId xmlns:a16="http://schemas.microsoft.com/office/drawing/2014/main" id="{1A547C01-7F4A-4569-BFF2-21144DD3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04A19D56-2849-46A7-9C94-437A45CFCF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8B8AF136-A72D-41C3-93D3-1900B51213F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
        <p:nvSpPr>
          <p:cNvPr id="6" name="Rectangle 5">
            <a:extLst>
              <a:ext uri="{FF2B5EF4-FFF2-40B4-BE49-F238E27FC236}">
                <a16:creationId xmlns:a16="http://schemas.microsoft.com/office/drawing/2014/main" id="{CEF86F14-B532-493C-B20D-EFEF33C40E84}"/>
              </a:ext>
            </a:extLst>
          </p:cNvPr>
          <p:cNvSpPr/>
          <p:nvPr/>
        </p:nvSpPr>
        <p:spPr>
          <a:xfrm>
            <a:off x="600501" y="3337192"/>
            <a:ext cx="11280324" cy="954107"/>
          </a:xfrm>
          <a:prstGeom prst="rect">
            <a:avLst/>
          </a:prstGeom>
        </p:spPr>
        <p:txBody>
          <a:bodyPr wrap="square">
            <a:spAutoFit/>
          </a:bodyPr>
          <a:lstStyle/>
          <a:p>
            <a:pPr algn="just" rtl="1"/>
            <a:r>
              <a:rPr lang="ar-EG" sz="2800" dirty="0"/>
              <a:t>يجب أن يكون موضوع البحث الجيد ممكنًا (يمكن القيام به)، مثيرة للاهتمام، جديد، أخلاقي و ذو صلة (له أثر)</a:t>
            </a:r>
            <a:endParaRPr lang="en-US" sz="2800" dirty="0"/>
          </a:p>
        </p:txBody>
      </p:sp>
      <p:sp>
        <p:nvSpPr>
          <p:cNvPr id="11" name="Rectangle 10">
            <a:extLst>
              <a:ext uri="{FF2B5EF4-FFF2-40B4-BE49-F238E27FC236}">
                <a16:creationId xmlns:a16="http://schemas.microsoft.com/office/drawing/2014/main" id="{5B7C1ABF-831C-4317-9B02-6AFA6DCFAA72}"/>
              </a:ext>
            </a:extLst>
          </p:cNvPr>
          <p:cNvSpPr/>
          <p:nvPr/>
        </p:nvSpPr>
        <p:spPr>
          <a:xfrm>
            <a:off x="846161" y="4018732"/>
            <a:ext cx="8118214" cy="2677656"/>
          </a:xfrm>
          <a:prstGeom prst="rect">
            <a:avLst/>
          </a:prstGeom>
        </p:spPr>
        <p:txBody>
          <a:bodyPr wrap="square">
            <a:spAutoFit/>
          </a:bodyPr>
          <a:lstStyle/>
          <a:p>
            <a:pPr algn="ctr"/>
            <a:r>
              <a:rPr lang="pt-BR" sz="2800" b="1" dirty="0">
                <a:solidFill>
                  <a:srgbClr val="2D3956"/>
                </a:solidFill>
              </a:rPr>
              <a:t>FINER :</a:t>
            </a:r>
          </a:p>
          <a:p>
            <a:r>
              <a:rPr lang="pt-BR" sz="2800" b="1" dirty="0">
                <a:solidFill>
                  <a:srgbClr val="2D3956"/>
                </a:solidFill>
              </a:rPr>
              <a:t>F = feasible</a:t>
            </a:r>
          </a:p>
          <a:p>
            <a:r>
              <a:rPr lang="pt-BR" sz="2800" b="1" dirty="0">
                <a:solidFill>
                  <a:srgbClr val="2D3956"/>
                </a:solidFill>
              </a:rPr>
              <a:t>I = interesting</a:t>
            </a:r>
          </a:p>
          <a:p>
            <a:r>
              <a:rPr lang="pt-BR" sz="2800" b="1" dirty="0">
                <a:solidFill>
                  <a:srgbClr val="2D3956"/>
                </a:solidFill>
              </a:rPr>
              <a:t>N = novel</a:t>
            </a:r>
          </a:p>
          <a:p>
            <a:r>
              <a:rPr lang="pt-BR" sz="2800" b="1" dirty="0">
                <a:solidFill>
                  <a:srgbClr val="2D3956"/>
                </a:solidFill>
              </a:rPr>
              <a:t>E = ethical</a:t>
            </a:r>
          </a:p>
          <a:p>
            <a:r>
              <a:rPr lang="pt-BR" sz="2800" b="1" dirty="0">
                <a:solidFill>
                  <a:srgbClr val="2D3956"/>
                </a:solidFill>
              </a:rPr>
              <a:t>R = Relevant</a:t>
            </a:r>
            <a:endParaRPr lang="en-US" sz="2800" b="1" dirty="0">
              <a:solidFill>
                <a:srgbClr val="2D3956"/>
              </a:solidFill>
            </a:endParaRPr>
          </a:p>
        </p:txBody>
      </p:sp>
    </p:spTree>
    <p:extLst>
      <p:ext uri="{BB962C8B-B14F-4D97-AF65-F5344CB8AC3E}">
        <p14:creationId xmlns:p14="http://schemas.microsoft.com/office/powerpoint/2010/main" val="372804998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463557"/>
            <a:ext cx="11690252" cy="4524315"/>
          </a:xfrm>
          <a:prstGeom prst="rect">
            <a:avLst/>
          </a:prstGeom>
        </p:spPr>
        <p:txBody>
          <a:bodyPr wrap="square">
            <a:spAutoFit/>
          </a:bodyPr>
          <a:lstStyle/>
          <a:p>
            <a:pPr marL="457200" indent="-457200">
              <a:buFont typeface="Arial" panose="020B0604020202020204" pitchFamily="34" charset="0"/>
              <a:buChar char="•"/>
            </a:pPr>
            <a:r>
              <a:rPr lang="en-US" sz="3200" dirty="0">
                <a:solidFill>
                  <a:srgbClr val="000000"/>
                </a:solidFill>
              </a:rPr>
              <a:t>Clarity and Conciseness</a:t>
            </a:r>
            <a:r>
              <a:rPr lang="ar-EG" sz="3200" dirty="0">
                <a:solidFill>
                  <a:srgbClr val="000000"/>
                </a:solidFill>
              </a:rPr>
              <a:t>الوضوح والإيجاز</a:t>
            </a:r>
            <a:r>
              <a:rPr lang="en-US" sz="3200" dirty="0">
                <a:solidFill>
                  <a:srgbClr val="000000"/>
                </a:solidFill>
              </a:rPr>
              <a:t> </a:t>
            </a:r>
            <a:endParaRPr lang="ar-EG" sz="3200" dirty="0">
              <a:solidFill>
                <a:srgbClr val="000000"/>
              </a:solidFill>
            </a:endParaRPr>
          </a:p>
          <a:p>
            <a:pPr marL="342900" indent="-342900">
              <a:buFont typeface="+mj-lt"/>
              <a:buAutoNum type="arabicPeriod"/>
            </a:pPr>
            <a:endParaRPr lang="en-US" sz="3200" dirty="0">
              <a:solidFill>
                <a:srgbClr val="000000"/>
              </a:solidFill>
            </a:endParaRPr>
          </a:p>
          <a:p>
            <a:pPr marL="457200" indent="-457200">
              <a:buFont typeface="Arial" panose="020B0604020202020204" pitchFamily="34" charset="0"/>
              <a:buChar char="•"/>
            </a:pPr>
            <a:r>
              <a:rPr lang="en-US" sz="3200" dirty="0">
                <a:solidFill>
                  <a:srgbClr val="000000"/>
                </a:solidFill>
              </a:rPr>
              <a:t>Relevance and Significance </a:t>
            </a:r>
            <a:r>
              <a:rPr lang="ar-EG" sz="3200" dirty="0">
                <a:solidFill>
                  <a:srgbClr val="000000"/>
                </a:solidFill>
              </a:rPr>
              <a:t>الصلة والأهمية</a:t>
            </a:r>
          </a:p>
          <a:p>
            <a:pPr marL="342900" indent="-342900">
              <a:buFont typeface="+mj-lt"/>
              <a:buAutoNum type="arabicPeriod"/>
            </a:pPr>
            <a:endParaRPr lang="en-US" sz="3200" dirty="0">
              <a:solidFill>
                <a:srgbClr val="000000"/>
              </a:solidFill>
            </a:endParaRPr>
          </a:p>
          <a:p>
            <a:pPr marL="457200" indent="-457200">
              <a:buFont typeface="Arial" panose="020B0604020202020204" pitchFamily="34" charset="0"/>
              <a:buChar char="•"/>
            </a:pPr>
            <a:r>
              <a:rPr lang="en-US" sz="3200" dirty="0">
                <a:solidFill>
                  <a:srgbClr val="000000"/>
                </a:solidFill>
              </a:rPr>
              <a:t>Specific </a:t>
            </a:r>
            <a:r>
              <a:rPr lang="ar-EG" sz="3200" dirty="0">
                <a:solidFill>
                  <a:srgbClr val="000000"/>
                </a:solidFill>
              </a:rPr>
              <a:t>محدد</a:t>
            </a:r>
          </a:p>
          <a:p>
            <a:pPr marL="342900" indent="-342900">
              <a:buFont typeface="+mj-lt"/>
              <a:buAutoNum type="arabicPeriod"/>
            </a:pPr>
            <a:endParaRPr lang="en-US" sz="3200" dirty="0">
              <a:solidFill>
                <a:srgbClr val="000000"/>
              </a:solidFill>
            </a:endParaRPr>
          </a:p>
          <a:p>
            <a:pPr marL="457200" indent="-457200">
              <a:buFont typeface="Arial" panose="020B0604020202020204" pitchFamily="34" charset="0"/>
              <a:buChar char="•"/>
            </a:pPr>
            <a:r>
              <a:rPr lang="en-US" sz="3200" dirty="0">
                <a:solidFill>
                  <a:srgbClr val="000000"/>
                </a:solidFill>
              </a:rPr>
              <a:t>Originality and Uniqueness</a:t>
            </a:r>
            <a:r>
              <a:rPr lang="ar-EG" sz="3200" dirty="0">
                <a:solidFill>
                  <a:srgbClr val="000000"/>
                </a:solidFill>
              </a:rPr>
              <a:t> الأصالة والتفرد </a:t>
            </a:r>
            <a:endParaRPr lang="en-US" sz="3200" dirty="0">
              <a:solidFill>
                <a:srgbClr val="000000"/>
              </a:solidFill>
            </a:endParaRPr>
          </a:p>
          <a:p>
            <a:pPr marL="457200" indent="-457200">
              <a:buFont typeface="Arial" panose="020B0604020202020204" pitchFamily="34" charset="0"/>
              <a:buChar char="•"/>
            </a:pPr>
            <a:endParaRPr lang="en-US" sz="3200" dirty="0">
              <a:solidFill>
                <a:srgbClr val="000000"/>
              </a:solidFill>
            </a:endParaRPr>
          </a:p>
          <a:p>
            <a:endParaRPr lang="en-US" sz="3200" dirty="0">
              <a:solidFill>
                <a:srgbClr val="000000"/>
              </a:solidFill>
              <a:highlight>
                <a:srgbClr val="00FF00"/>
              </a:highlight>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r>
              <a:rPr lang="en-US" sz="4000" b="1" dirty="0">
                <a:solidFill>
                  <a:schemeClr val="bg1"/>
                </a:solidFill>
                <a:highlight>
                  <a:srgbClr val="4472C4"/>
                </a:highlight>
                <a:latin typeface="Times New Roman" panose="02020603050405020304" pitchFamily="18" charset="0"/>
                <a:cs typeface="Times New Roman" panose="02020603050405020304" pitchFamily="18" charset="0"/>
              </a:rPr>
              <a:t>Criteria for Good Research Titles</a:t>
            </a:r>
            <a:endParaRPr lang="en-US" b="1" dirty="0">
              <a:solidFill>
                <a:schemeClr val="bg1"/>
              </a:solidFill>
              <a:highlight>
                <a:srgbClr val="4472C4"/>
              </a:highlight>
            </a:endParaRPr>
          </a:p>
        </p:txBody>
      </p:sp>
      <p:pic>
        <p:nvPicPr>
          <p:cNvPr id="8" name="Graphic 21">
            <a:extLst>
              <a:ext uri="{FF2B5EF4-FFF2-40B4-BE49-F238E27FC236}">
                <a16:creationId xmlns:a16="http://schemas.microsoft.com/office/drawing/2014/main" id="{1A547C01-7F4A-4569-BFF2-21144DD3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04A19D56-2849-46A7-9C94-437A45CFCF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8B8AF136-A72D-41C3-93D3-1900B51213F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51303722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946047"/>
            <a:ext cx="11690252" cy="4031873"/>
          </a:xfrm>
          <a:prstGeom prst="rect">
            <a:avLst/>
          </a:prstGeom>
        </p:spPr>
        <p:txBody>
          <a:bodyPr wrap="square">
            <a:spAutoFit/>
          </a:bodyPr>
          <a:lstStyle/>
          <a:p>
            <a:pPr marL="342900" indent="-342900">
              <a:buFont typeface="+mj-lt"/>
              <a:buAutoNum type="arabicPeriod"/>
            </a:pPr>
            <a:endParaRPr lang="en-US" sz="3200" dirty="0">
              <a:solidFill>
                <a:schemeClr val="bg1"/>
              </a:solidFill>
            </a:endParaRPr>
          </a:p>
          <a:p>
            <a:pPr marL="457200" indent="-457200">
              <a:buFont typeface="Arial" panose="020B0604020202020204" pitchFamily="34" charset="0"/>
              <a:buChar char="•"/>
            </a:pPr>
            <a:r>
              <a:rPr lang="en-US" sz="3200" dirty="0">
                <a:solidFill>
                  <a:srgbClr val="000000"/>
                </a:solidFill>
                <a:highlight>
                  <a:srgbClr val="FF0000"/>
                </a:highlight>
              </a:rPr>
              <a:t>Availability of previous studies</a:t>
            </a:r>
            <a:r>
              <a:rPr lang="ar-EG" sz="3200" dirty="0">
                <a:solidFill>
                  <a:srgbClr val="000000"/>
                </a:solidFill>
                <a:highlight>
                  <a:srgbClr val="FF0000"/>
                </a:highlight>
              </a:rPr>
              <a:t>توفر الدراسات السابقة </a:t>
            </a:r>
            <a:endParaRPr lang="en-US" sz="3200" dirty="0">
              <a:solidFill>
                <a:srgbClr val="000000"/>
              </a:solidFill>
              <a:highlight>
                <a:srgbClr val="FF0000"/>
              </a:highlight>
            </a:endParaRPr>
          </a:p>
          <a:p>
            <a:endParaRPr lang="ar-EG" sz="3200" dirty="0">
              <a:solidFill>
                <a:srgbClr val="000000"/>
              </a:solidFill>
              <a:highlight>
                <a:srgbClr val="00FF00"/>
              </a:highlight>
            </a:endParaRPr>
          </a:p>
          <a:p>
            <a:pPr marL="457200" indent="-457200">
              <a:buFont typeface="Arial" panose="020B0604020202020204" pitchFamily="34" charset="0"/>
              <a:buChar char="•"/>
            </a:pPr>
            <a:endParaRPr lang="en-US" sz="3200" dirty="0">
              <a:solidFill>
                <a:srgbClr val="000000"/>
              </a:solidFill>
              <a:highlight>
                <a:srgbClr val="FF0000"/>
              </a:highlight>
            </a:endParaRPr>
          </a:p>
          <a:p>
            <a:pPr marL="457200" indent="-457200">
              <a:buFont typeface="Arial" panose="020B0604020202020204" pitchFamily="34" charset="0"/>
              <a:buChar char="•"/>
            </a:pPr>
            <a:endParaRPr lang="en-US" sz="3200" dirty="0">
              <a:solidFill>
                <a:srgbClr val="000000"/>
              </a:solidFill>
              <a:highlight>
                <a:srgbClr val="FF0000"/>
              </a:highlight>
            </a:endParaRPr>
          </a:p>
          <a:p>
            <a:pPr marL="457200" indent="-457200">
              <a:buFont typeface="Arial" panose="020B0604020202020204" pitchFamily="34" charset="0"/>
              <a:buChar char="•"/>
            </a:pPr>
            <a:endParaRPr lang="ar-EG" sz="3200" dirty="0">
              <a:solidFill>
                <a:srgbClr val="000000"/>
              </a:solidFill>
              <a:highlight>
                <a:srgbClr val="FF0000"/>
              </a:highlight>
            </a:endParaRPr>
          </a:p>
          <a:p>
            <a:pPr marL="457200" indent="-457200">
              <a:buFont typeface="Arial" panose="020B0604020202020204" pitchFamily="34" charset="0"/>
              <a:buChar char="•"/>
            </a:pPr>
            <a:endParaRPr lang="ar-EG" sz="3200" dirty="0">
              <a:solidFill>
                <a:srgbClr val="000000"/>
              </a:solidFill>
              <a:highlight>
                <a:srgbClr val="FF0000"/>
              </a:highlight>
            </a:endParaRPr>
          </a:p>
          <a:p>
            <a:pPr marL="457200" indent="-457200">
              <a:buFont typeface="Arial" panose="020B0604020202020204" pitchFamily="34" charset="0"/>
              <a:buChar char="•"/>
            </a:pPr>
            <a:r>
              <a:rPr lang="en-US" sz="3200" dirty="0">
                <a:solidFill>
                  <a:srgbClr val="000000"/>
                </a:solidFill>
                <a:highlight>
                  <a:srgbClr val="FF0000"/>
                </a:highlight>
              </a:rPr>
              <a:t>Measurable </a:t>
            </a:r>
            <a:r>
              <a:rPr lang="ar-EG" sz="3200" dirty="0">
                <a:solidFill>
                  <a:srgbClr val="000000"/>
                </a:solidFill>
                <a:highlight>
                  <a:srgbClr val="FF0000"/>
                </a:highlight>
              </a:rPr>
              <a:t>القابلية للقياس</a:t>
            </a:r>
            <a:endParaRPr lang="en-US" sz="3200" dirty="0">
              <a:solidFill>
                <a:srgbClr val="000000"/>
              </a:solidFill>
              <a:highlight>
                <a:srgbClr val="FF0000"/>
              </a:highlight>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r>
              <a:rPr lang="en-US" sz="4000" b="1" dirty="0">
                <a:solidFill>
                  <a:schemeClr val="bg1"/>
                </a:solidFill>
                <a:highlight>
                  <a:srgbClr val="4472C4"/>
                </a:highlight>
                <a:latin typeface="Times New Roman" panose="02020603050405020304" pitchFamily="18" charset="0"/>
                <a:cs typeface="Times New Roman" panose="02020603050405020304" pitchFamily="18" charset="0"/>
              </a:rPr>
              <a:t>Criteria for Good Research Titles</a:t>
            </a:r>
            <a:endParaRPr lang="en-US" b="1" dirty="0">
              <a:solidFill>
                <a:schemeClr val="bg1"/>
              </a:solidFill>
              <a:highlight>
                <a:srgbClr val="4472C4"/>
              </a:highlight>
            </a:endParaRPr>
          </a:p>
        </p:txBody>
      </p:sp>
      <p:pic>
        <p:nvPicPr>
          <p:cNvPr id="6" name="Picture 5">
            <a:extLst>
              <a:ext uri="{FF2B5EF4-FFF2-40B4-BE49-F238E27FC236}">
                <a16:creationId xmlns:a16="http://schemas.microsoft.com/office/drawing/2014/main" id="{7323B43D-C105-4F65-95FF-FCBFB7A6DC1C}"/>
              </a:ext>
            </a:extLst>
          </p:cNvPr>
          <p:cNvPicPr>
            <a:picLocks noChangeAspect="1"/>
          </p:cNvPicPr>
          <p:nvPr/>
        </p:nvPicPr>
        <p:blipFill>
          <a:blip r:embed="rId2"/>
          <a:stretch>
            <a:fillRect/>
          </a:stretch>
        </p:blipFill>
        <p:spPr>
          <a:xfrm>
            <a:off x="8947125" y="2647950"/>
            <a:ext cx="2933700" cy="1562100"/>
          </a:xfrm>
          <a:prstGeom prst="rect">
            <a:avLst/>
          </a:prstGeom>
        </p:spPr>
      </p:pic>
      <p:pic>
        <p:nvPicPr>
          <p:cNvPr id="8" name="Picture 7">
            <a:extLst>
              <a:ext uri="{FF2B5EF4-FFF2-40B4-BE49-F238E27FC236}">
                <a16:creationId xmlns:a16="http://schemas.microsoft.com/office/drawing/2014/main" id="{1074AF04-B581-4E32-A725-B2A62E58A6C5}"/>
              </a:ext>
            </a:extLst>
          </p:cNvPr>
          <p:cNvPicPr>
            <a:picLocks noChangeAspect="1"/>
          </p:cNvPicPr>
          <p:nvPr/>
        </p:nvPicPr>
        <p:blipFill>
          <a:blip r:embed="rId3"/>
          <a:stretch>
            <a:fillRect/>
          </a:stretch>
        </p:blipFill>
        <p:spPr>
          <a:xfrm>
            <a:off x="7404100" y="4438551"/>
            <a:ext cx="4022453" cy="1898668"/>
          </a:xfrm>
          <a:prstGeom prst="rect">
            <a:avLst/>
          </a:prstGeom>
        </p:spPr>
      </p:pic>
      <p:pic>
        <p:nvPicPr>
          <p:cNvPr id="9" name="Graphic 21">
            <a:extLst>
              <a:ext uri="{FF2B5EF4-FFF2-40B4-BE49-F238E27FC236}">
                <a16:creationId xmlns:a16="http://schemas.microsoft.com/office/drawing/2014/main" id="{F47C06E9-B3D2-46DE-ABD9-23984A27FD4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0F516707-1543-42D5-B888-571161EDC80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204F7A9F-E279-4FCE-BB89-81468B3254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79293787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FF0000"/>
                </a:solidFill>
              </a:rPr>
              <a:t>أمثلة على عناوين البحوث</a:t>
            </a:r>
            <a:endParaRPr lang="en-US" sz="4400" b="1" dirty="0">
              <a:solidFill>
                <a:srgbClr val="FF000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2039815" y="1457290"/>
            <a:ext cx="8979535"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Examples of Research Titles</a:t>
            </a:r>
          </a:p>
        </p:txBody>
      </p:sp>
    </p:spTree>
    <p:extLst>
      <p:ext uri="{BB962C8B-B14F-4D97-AF65-F5344CB8AC3E}">
        <p14:creationId xmlns:p14="http://schemas.microsoft.com/office/powerpoint/2010/main" val="173811246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46A126A-69FB-4466-B3E7-25D7683DA131}"/>
              </a:ext>
            </a:extLst>
          </p:cNvPr>
          <p:cNvSpPr/>
          <p:nvPr/>
        </p:nvSpPr>
        <p:spPr>
          <a:xfrm>
            <a:off x="506437" y="1212844"/>
            <a:ext cx="11268221" cy="2062103"/>
          </a:xfrm>
          <a:prstGeom prst="rect">
            <a:avLst/>
          </a:prstGeom>
        </p:spPr>
        <p:txBody>
          <a:bodyPr wrap="square">
            <a:spAutoFit/>
          </a:bodyPr>
          <a:lstStyle/>
          <a:p>
            <a:pPr algn="just"/>
            <a:r>
              <a:rPr lang="en-US" sz="3200" dirty="0">
                <a:solidFill>
                  <a:srgbClr val="2D3956"/>
                </a:solidFill>
              </a:rPr>
              <a:t>"The Impact of Leadership Styles on Employee Motivation in the Retail Industry“</a:t>
            </a:r>
          </a:p>
          <a:p>
            <a:pPr algn="just"/>
            <a:endParaRPr lang="en-US" sz="3200" dirty="0">
              <a:solidFill>
                <a:srgbClr val="2D3956"/>
              </a:solidFill>
            </a:endParaRPr>
          </a:p>
          <a:p>
            <a:pPr algn="just" rtl="1"/>
            <a:r>
              <a:rPr lang="ar-EG" sz="3200" dirty="0">
                <a:solidFill>
                  <a:srgbClr val="2D3956"/>
                </a:solidFill>
              </a:rPr>
              <a:t>"أثر أنماط القيادة على تحفيز الموظفين في صناعة البيع بالتجزئة"</a:t>
            </a:r>
            <a:endParaRPr lang="en-US" sz="3200" dirty="0">
              <a:solidFill>
                <a:srgbClr val="2D3956"/>
              </a:solidFill>
            </a:endParaRPr>
          </a:p>
        </p:txBody>
      </p:sp>
      <p:sp>
        <p:nvSpPr>
          <p:cNvPr id="6" name="Rectangle 5">
            <a:extLst>
              <a:ext uri="{FF2B5EF4-FFF2-40B4-BE49-F238E27FC236}">
                <a16:creationId xmlns:a16="http://schemas.microsoft.com/office/drawing/2014/main" id="{DB67020D-E597-4EF8-BB68-CF246AE1434C}"/>
              </a:ext>
            </a:extLst>
          </p:cNvPr>
          <p:cNvSpPr/>
          <p:nvPr/>
        </p:nvSpPr>
        <p:spPr>
          <a:xfrm>
            <a:off x="506437" y="4046276"/>
            <a:ext cx="11099409" cy="2554545"/>
          </a:xfrm>
          <a:prstGeom prst="rect">
            <a:avLst/>
          </a:prstGeom>
        </p:spPr>
        <p:txBody>
          <a:bodyPr wrap="square">
            <a:spAutoFit/>
          </a:bodyPr>
          <a:lstStyle/>
          <a:p>
            <a:pPr algn="just"/>
            <a:r>
              <a:rPr lang="en-US" sz="3200" dirty="0">
                <a:solidFill>
                  <a:srgbClr val="2D3956"/>
                </a:solidFill>
              </a:rPr>
              <a:t>"Exploring the Relationship between Organizational Culture and Employee Job Satisfaction in Multinational Corporations“</a:t>
            </a:r>
          </a:p>
          <a:p>
            <a:pPr algn="just"/>
            <a:endParaRPr lang="en-US" sz="3200" dirty="0">
              <a:solidFill>
                <a:srgbClr val="2D3956"/>
              </a:solidFill>
            </a:endParaRPr>
          </a:p>
          <a:p>
            <a:pPr algn="just" rtl="1"/>
            <a:r>
              <a:rPr lang="ar-EG" sz="3200" dirty="0">
                <a:solidFill>
                  <a:srgbClr val="2D3956"/>
                </a:solidFill>
              </a:rPr>
              <a:t>"استكشاف العلاقة بين الثقافة التنظيمية والرضا الوظيفي للموظفين في الشركات المتعددة الجنسيات"</a:t>
            </a:r>
            <a:endParaRPr lang="en-US" sz="3200" dirty="0">
              <a:solidFill>
                <a:srgbClr val="2D3956"/>
              </a:solidFill>
            </a:endParaRPr>
          </a:p>
        </p:txBody>
      </p:sp>
      <p:pic>
        <p:nvPicPr>
          <p:cNvPr id="7" name="Graphic 21">
            <a:extLst>
              <a:ext uri="{FF2B5EF4-FFF2-40B4-BE49-F238E27FC236}">
                <a16:creationId xmlns:a16="http://schemas.microsoft.com/office/drawing/2014/main" id="{EF956760-BCD5-4F13-A637-0CBD8904EB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63BF7E53-26FE-4243-826D-32B443B304C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6523A02C-E5AD-4E2B-9D11-E8B77F1A102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836481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46A126A-69FB-4466-B3E7-25D7683DA131}"/>
              </a:ext>
            </a:extLst>
          </p:cNvPr>
          <p:cNvSpPr/>
          <p:nvPr/>
        </p:nvSpPr>
        <p:spPr>
          <a:xfrm>
            <a:off x="506437" y="1212844"/>
            <a:ext cx="11268221" cy="2062103"/>
          </a:xfrm>
          <a:prstGeom prst="rect">
            <a:avLst/>
          </a:prstGeom>
        </p:spPr>
        <p:txBody>
          <a:bodyPr wrap="square">
            <a:spAutoFit/>
          </a:bodyPr>
          <a:lstStyle/>
          <a:p>
            <a:pPr algn="just"/>
            <a:r>
              <a:rPr lang="en-US" sz="3200" dirty="0">
                <a:solidFill>
                  <a:srgbClr val="2D3956"/>
                </a:solidFill>
              </a:rPr>
              <a:t>"An Analysis of Cybersecurity Risks in Financial Institutions: A Case Study of XYZ Bank"</a:t>
            </a:r>
          </a:p>
          <a:p>
            <a:pPr algn="just"/>
            <a:endParaRPr lang="en-US" sz="3200" dirty="0">
              <a:solidFill>
                <a:srgbClr val="2D3956"/>
              </a:solidFill>
            </a:endParaRPr>
          </a:p>
          <a:p>
            <a:pPr algn="just" rtl="1"/>
            <a:r>
              <a:rPr lang="ar-EG" sz="3200" dirty="0">
                <a:solidFill>
                  <a:srgbClr val="2D3956"/>
                </a:solidFill>
              </a:rPr>
              <a:t>"تحليل مخاطر الأمن السيبراني في المؤسسات المالية: دراسة حالة بنك </a:t>
            </a:r>
            <a:r>
              <a:rPr lang="en-US" sz="3200" dirty="0">
                <a:solidFill>
                  <a:srgbClr val="2D3956"/>
                </a:solidFill>
              </a:rPr>
              <a:t>XYZ"</a:t>
            </a:r>
          </a:p>
        </p:txBody>
      </p:sp>
      <p:sp>
        <p:nvSpPr>
          <p:cNvPr id="6" name="Rectangle 5">
            <a:extLst>
              <a:ext uri="{FF2B5EF4-FFF2-40B4-BE49-F238E27FC236}">
                <a16:creationId xmlns:a16="http://schemas.microsoft.com/office/drawing/2014/main" id="{DB67020D-E597-4EF8-BB68-CF246AE1434C}"/>
              </a:ext>
            </a:extLst>
          </p:cNvPr>
          <p:cNvSpPr/>
          <p:nvPr/>
        </p:nvSpPr>
        <p:spPr>
          <a:xfrm>
            <a:off x="506437" y="4046276"/>
            <a:ext cx="11099409" cy="2062103"/>
          </a:xfrm>
          <a:prstGeom prst="rect">
            <a:avLst/>
          </a:prstGeom>
        </p:spPr>
        <p:txBody>
          <a:bodyPr wrap="square">
            <a:spAutoFit/>
          </a:bodyPr>
          <a:lstStyle/>
          <a:p>
            <a:pPr algn="just"/>
            <a:r>
              <a:rPr lang="en-US" sz="3200" dirty="0">
                <a:solidFill>
                  <a:srgbClr val="2D3956"/>
                </a:solidFill>
              </a:rPr>
              <a:t>"Examining the Effectiveness of Risk Assessment Models in the Oil and Gas Industry"</a:t>
            </a:r>
          </a:p>
          <a:p>
            <a:pPr algn="just"/>
            <a:endParaRPr lang="en-US" sz="3200" dirty="0">
              <a:solidFill>
                <a:srgbClr val="2D3956"/>
              </a:solidFill>
            </a:endParaRPr>
          </a:p>
          <a:p>
            <a:pPr algn="just" rtl="1"/>
            <a:r>
              <a:rPr lang="ar-EG" sz="3200" dirty="0">
                <a:solidFill>
                  <a:srgbClr val="2D3956"/>
                </a:solidFill>
              </a:rPr>
              <a:t>"دراسة فعالية نماذج تقييم المخاطر في صناعة النفط والغاز"</a:t>
            </a:r>
            <a:endParaRPr lang="en-US" sz="3200" dirty="0">
              <a:solidFill>
                <a:srgbClr val="2D3956"/>
              </a:solidFill>
            </a:endParaRPr>
          </a:p>
        </p:txBody>
      </p:sp>
      <p:pic>
        <p:nvPicPr>
          <p:cNvPr id="7" name="Graphic 21">
            <a:extLst>
              <a:ext uri="{FF2B5EF4-FFF2-40B4-BE49-F238E27FC236}">
                <a16:creationId xmlns:a16="http://schemas.microsoft.com/office/drawing/2014/main" id="{C8CB425D-7351-4112-B2C1-1C02DB6E83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4EFE2C5B-A181-4638-A258-2EE2A545404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305C8162-1187-42C4-9A1C-12772322879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320996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46A126A-69FB-4466-B3E7-25D7683DA131}"/>
              </a:ext>
            </a:extLst>
          </p:cNvPr>
          <p:cNvSpPr/>
          <p:nvPr/>
        </p:nvSpPr>
        <p:spPr>
          <a:xfrm>
            <a:off x="506437" y="1212844"/>
            <a:ext cx="11268221" cy="2062103"/>
          </a:xfrm>
          <a:prstGeom prst="rect">
            <a:avLst/>
          </a:prstGeom>
        </p:spPr>
        <p:txBody>
          <a:bodyPr wrap="square">
            <a:spAutoFit/>
          </a:bodyPr>
          <a:lstStyle/>
          <a:p>
            <a:pPr algn="just"/>
            <a:r>
              <a:rPr lang="en-US" sz="3200" dirty="0">
                <a:solidFill>
                  <a:srgbClr val="2D3956"/>
                </a:solidFill>
              </a:rPr>
              <a:t>"Investigating the Factors Influencing Project Success in Construction Industry Projects"</a:t>
            </a:r>
          </a:p>
          <a:p>
            <a:pPr algn="just"/>
            <a:endParaRPr lang="en-US" sz="3200" dirty="0">
              <a:solidFill>
                <a:srgbClr val="2D3956"/>
              </a:solidFill>
            </a:endParaRPr>
          </a:p>
          <a:p>
            <a:pPr algn="just" rtl="1"/>
            <a:r>
              <a:rPr lang="ar-EG" sz="3200" dirty="0">
                <a:solidFill>
                  <a:srgbClr val="2D3956"/>
                </a:solidFill>
              </a:rPr>
              <a:t>"دراسة العوامل المؤثرة على نجاح المشاريع في مشاريع صناعة البناء"</a:t>
            </a:r>
            <a:endParaRPr lang="en-US" sz="3200" dirty="0">
              <a:solidFill>
                <a:srgbClr val="2D3956"/>
              </a:solidFill>
            </a:endParaRPr>
          </a:p>
        </p:txBody>
      </p:sp>
      <p:sp>
        <p:nvSpPr>
          <p:cNvPr id="6" name="Rectangle 5">
            <a:extLst>
              <a:ext uri="{FF2B5EF4-FFF2-40B4-BE49-F238E27FC236}">
                <a16:creationId xmlns:a16="http://schemas.microsoft.com/office/drawing/2014/main" id="{DB67020D-E597-4EF8-BB68-CF246AE1434C}"/>
              </a:ext>
            </a:extLst>
          </p:cNvPr>
          <p:cNvSpPr/>
          <p:nvPr/>
        </p:nvSpPr>
        <p:spPr>
          <a:xfrm>
            <a:off x="506437" y="4046276"/>
            <a:ext cx="11099409" cy="2062103"/>
          </a:xfrm>
          <a:prstGeom prst="rect">
            <a:avLst/>
          </a:prstGeom>
        </p:spPr>
        <p:txBody>
          <a:bodyPr wrap="square">
            <a:spAutoFit/>
          </a:bodyPr>
          <a:lstStyle/>
          <a:p>
            <a:pPr algn="just"/>
            <a:r>
              <a:rPr lang="en-US" sz="3200" dirty="0">
                <a:solidFill>
                  <a:srgbClr val="2D3956"/>
                </a:solidFill>
              </a:rPr>
              <a:t>"The Role of Agile Methodologies in Managing Software Development Projects: A Comparative Study"</a:t>
            </a:r>
          </a:p>
          <a:p>
            <a:pPr algn="just"/>
            <a:endParaRPr lang="en-US" sz="3200" dirty="0">
              <a:solidFill>
                <a:srgbClr val="2D3956"/>
              </a:solidFill>
            </a:endParaRPr>
          </a:p>
          <a:p>
            <a:pPr algn="just" rtl="1"/>
            <a:r>
              <a:rPr lang="ar-EG" sz="3200" dirty="0">
                <a:solidFill>
                  <a:srgbClr val="2D3956"/>
                </a:solidFill>
              </a:rPr>
              <a:t>"دور المنهجيات الرشيقة في إدارة مشاريع تطوير البرمجيات: دراسة مقارنة"</a:t>
            </a:r>
            <a:endParaRPr lang="en-US" sz="3200" dirty="0">
              <a:solidFill>
                <a:srgbClr val="2D3956"/>
              </a:solidFill>
            </a:endParaRPr>
          </a:p>
        </p:txBody>
      </p:sp>
      <p:pic>
        <p:nvPicPr>
          <p:cNvPr id="7" name="Graphic 21">
            <a:extLst>
              <a:ext uri="{FF2B5EF4-FFF2-40B4-BE49-F238E27FC236}">
                <a16:creationId xmlns:a16="http://schemas.microsoft.com/office/drawing/2014/main" id="{09D22E64-3382-490C-B5D3-6F4D68AEBF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3F2E361F-F7E5-434F-806D-EB861FE5369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613E5B00-2415-4024-AC41-CE5D8F2AEBB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577148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80622" y="149234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6865" y="3017671"/>
            <a:ext cx="4222539" cy="1363900"/>
          </a:xfrm>
          <a:prstGeom prst="rect">
            <a:avLst/>
          </a:prstGeom>
        </p:spPr>
        <p:txBody>
          <a:bodyPr wrap="square">
            <a:spAutoFit/>
          </a:bodyPr>
          <a:lstStyle/>
          <a:p>
            <a:pPr algn="ctr">
              <a:lnSpc>
                <a:spcPct val="120000"/>
              </a:lnSpc>
            </a:pPr>
            <a:r>
              <a:rPr lang="en-US" sz="3600" b="1" dirty="0">
                <a:solidFill>
                  <a:srgbClr val="000000"/>
                </a:solidFill>
                <a:latin typeface="Times New Roman" panose="02020603050405020304" pitchFamily="18" charset="0"/>
                <a:cs typeface="Times New Roman" panose="02020603050405020304" pitchFamily="18" charset="0"/>
              </a:rPr>
              <a:t>Online Lecture</a:t>
            </a:r>
          </a:p>
          <a:p>
            <a:pPr>
              <a:lnSpc>
                <a:spcPct val="120000"/>
              </a:lnSpc>
            </a:pPr>
            <a:endParaRPr lang="en-US" sz="3600" b="1" dirty="0">
              <a:solidFill>
                <a:srgbClr val="00000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B90A1661-69EA-4ABE-A0BD-099DBD88139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1" name="Graphic 21">
            <a:extLst>
              <a:ext uri="{FF2B5EF4-FFF2-40B4-BE49-F238E27FC236}">
                <a16:creationId xmlns:a16="http://schemas.microsoft.com/office/drawing/2014/main" id="{0E922A57-625D-4A3F-91D4-EF3844E67B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a:extLst>
              <a:ext uri="{FF2B5EF4-FFF2-40B4-BE49-F238E27FC236}">
                <a16:creationId xmlns:a16="http://schemas.microsoft.com/office/drawing/2014/main" id="{4BB05263-73E2-4A62-98D8-02DE71DC23E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4310011C-B4DF-4A91-B1F8-4BB73CA2F76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024640399"/>
      </p:ext>
    </p:extLst>
  </p:cSld>
  <p:clrMapOvr>
    <a:masterClrMapping/>
  </p:clrMapOvr>
  <p:transition spd="slow">
    <p:comb/>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80622" y="149234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6865" y="3017671"/>
            <a:ext cx="4222539" cy="1363900"/>
          </a:xfrm>
          <a:prstGeom prst="rect">
            <a:avLst/>
          </a:prstGeom>
        </p:spPr>
        <p:txBody>
          <a:bodyPr wrap="square">
            <a:spAutoFit/>
          </a:bodyPr>
          <a:lstStyle/>
          <a:p>
            <a:pPr algn="ctr">
              <a:lnSpc>
                <a:spcPct val="120000"/>
              </a:lnSpc>
            </a:pPr>
            <a:r>
              <a:rPr lang="en-US" sz="3600" b="1" dirty="0">
                <a:solidFill>
                  <a:srgbClr val="000000"/>
                </a:solidFill>
                <a:latin typeface="Times New Roman" panose="02020603050405020304" pitchFamily="18" charset="0"/>
                <a:cs typeface="Times New Roman" panose="02020603050405020304" pitchFamily="18" charset="0"/>
              </a:rPr>
              <a:t>Exercises</a:t>
            </a:r>
            <a:r>
              <a:rPr lang="ar-EG" sz="3600" b="1" dirty="0">
                <a:solidFill>
                  <a:srgbClr val="000000"/>
                </a:solidFill>
                <a:latin typeface="Times New Roman" panose="02020603050405020304" pitchFamily="18" charset="0"/>
                <a:cs typeface="Times New Roman" panose="02020603050405020304" pitchFamily="18" charset="0"/>
              </a:rPr>
              <a:t> 1</a:t>
            </a:r>
            <a:r>
              <a:rPr lang="en-US" sz="3600" b="1" dirty="0">
                <a:solidFill>
                  <a:srgbClr val="000000"/>
                </a:solidFill>
                <a:latin typeface="Times New Roman" panose="02020603050405020304" pitchFamily="18" charset="0"/>
                <a:cs typeface="Times New Roman" panose="02020603050405020304" pitchFamily="18" charset="0"/>
              </a:rPr>
              <a:t> </a:t>
            </a:r>
          </a:p>
          <a:p>
            <a:pPr>
              <a:lnSpc>
                <a:spcPct val="120000"/>
              </a:lnSpc>
            </a:pPr>
            <a:endParaRPr lang="en-US" sz="3600" b="1" dirty="0">
              <a:solidFill>
                <a:srgbClr val="000000"/>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D77CF726-8591-4077-8CD5-6244584E1705}"/>
              </a:ext>
            </a:extLst>
          </p:cNvPr>
          <p:cNvSpPr/>
          <p:nvPr/>
        </p:nvSpPr>
        <p:spPr>
          <a:xfrm>
            <a:off x="6096000" y="4611826"/>
            <a:ext cx="6096000" cy="584775"/>
          </a:xfrm>
          <a:prstGeom prst="rect">
            <a:avLst/>
          </a:prstGeom>
        </p:spPr>
        <p:txBody>
          <a:bodyPr>
            <a:spAutoFit/>
          </a:bodyPr>
          <a:lstStyle/>
          <a:p>
            <a:pPr algn="ctr"/>
            <a:r>
              <a:rPr lang="en-US" sz="3200" b="1" dirty="0">
                <a:solidFill>
                  <a:srgbClr val="2D3956"/>
                </a:solidFill>
              </a:rPr>
              <a:t>Good and Bad Research Titles</a:t>
            </a:r>
          </a:p>
        </p:txBody>
      </p:sp>
      <p:sp>
        <p:nvSpPr>
          <p:cNvPr id="9" name="Rectangle 8">
            <a:extLst>
              <a:ext uri="{FF2B5EF4-FFF2-40B4-BE49-F238E27FC236}">
                <a16:creationId xmlns:a16="http://schemas.microsoft.com/office/drawing/2014/main" id="{B90A1661-69EA-4ABE-A0BD-099DBD88139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a16="http://schemas.microsoft.com/office/drawing/2014/main" id="{3A17E624-C72A-46A4-94F2-30FB032159F3}"/>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1" name="Graphic 21">
            <a:extLst>
              <a:ext uri="{FF2B5EF4-FFF2-40B4-BE49-F238E27FC236}">
                <a16:creationId xmlns:a16="http://schemas.microsoft.com/office/drawing/2014/main" id="{0E922A57-625D-4A3F-91D4-EF3844E67B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a:extLst>
              <a:ext uri="{FF2B5EF4-FFF2-40B4-BE49-F238E27FC236}">
                <a16:creationId xmlns:a16="http://schemas.microsoft.com/office/drawing/2014/main" id="{4BB05263-73E2-4A62-98D8-02DE71DC23E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4310011C-B4DF-4A91-B1F8-4BB73CA2F76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80103615"/>
      </p:ext>
    </p:extLst>
  </p:cSld>
  <p:clrMapOvr>
    <a:masterClrMapping/>
  </p:clrMapOvr>
  <p:transition spd="slow">
    <p:comb/>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395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3108543"/>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Which of the following research titles is an example of a good research title?</a:t>
            </a:r>
          </a:p>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a) "The Effects of Exercise on Physical Fitness"</a:t>
            </a:r>
          </a:p>
          <a:p>
            <a:pPr algn="just"/>
            <a:r>
              <a:rPr lang="en-US" sz="2800" dirty="0">
                <a:solidFill>
                  <a:srgbClr val="2D3956"/>
                </a:solidFill>
                <a:latin typeface="Times New Roman" panose="02020603050405020304" pitchFamily="18" charset="0"/>
                <a:cs typeface="Times New Roman" panose="02020603050405020304" pitchFamily="18" charset="0"/>
              </a:rPr>
              <a:t>b) "My Thoughts on Physical Fitness"</a:t>
            </a:r>
          </a:p>
          <a:p>
            <a:pPr algn="just"/>
            <a:r>
              <a:rPr lang="en-US" sz="2800" dirty="0">
                <a:solidFill>
                  <a:srgbClr val="2D3956"/>
                </a:solidFill>
                <a:latin typeface="Times New Roman" panose="02020603050405020304" pitchFamily="18" charset="0"/>
                <a:cs typeface="Times New Roman" panose="02020603050405020304" pitchFamily="18" charset="0"/>
              </a:rPr>
              <a:t>c) "Physical Fitness: A Study"</a:t>
            </a:r>
          </a:p>
          <a:p>
            <a:pPr algn="just"/>
            <a:r>
              <a:rPr lang="en-US" sz="2800" dirty="0">
                <a:solidFill>
                  <a:srgbClr val="2D3956"/>
                </a:solidFill>
                <a:latin typeface="Times New Roman" panose="02020603050405020304" pitchFamily="18" charset="0"/>
                <a:cs typeface="Times New Roman" panose="02020603050405020304" pitchFamily="18" charset="0"/>
              </a:rPr>
              <a:t>d) "Physical Fitness and Stuff"</a:t>
            </a:r>
          </a:p>
        </p:txBody>
      </p:sp>
      <p:sp>
        <p:nvSpPr>
          <p:cNvPr id="2" name="Rectangle 1">
            <a:extLst>
              <a:ext uri="{FF2B5EF4-FFF2-40B4-BE49-F238E27FC236}">
                <a16:creationId xmlns:a16="http://schemas.microsoft.com/office/drawing/2014/main" id="{42FEE689-D144-4C9A-914F-EC48DA9FEAD7}"/>
              </a:ext>
            </a:extLst>
          </p:cNvPr>
          <p:cNvSpPr/>
          <p:nvPr/>
        </p:nvSpPr>
        <p:spPr>
          <a:xfrm>
            <a:off x="1870092" y="4943477"/>
            <a:ext cx="6845079" cy="523220"/>
          </a:xfrm>
          <a:prstGeom prst="rect">
            <a:avLst/>
          </a:prstGeom>
        </p:spPr>
        <p:txBody>
          <a:bodyPr wrap="none">
            <a:spAutoFit/>
          </a:bodyPr>
          <a:lstStyle/>
          <a:p>
            <a:r>
              <a:rPr lang="en-US" sz="2800" dirty="0">
                <a:highlight>
                  <a:srgbClr val="00FF00"/>
                </a:highlight>
              </a:rPr>
              <a:t>a) "The Effects of Exercise on Physical Fitness"</a:t>
            </a:r>
          </a:p>
        </p:txBody>
      </p:sp>
      <p:pic>
        <p:nvPicPr>
          <p:cNvPr id="9" name="Graphic 21">
            <a:extLst>
              <a:ext uri="{FF2B5EF4-FFF2-40B4-BE49-F238E27FC236}">
                <a16:creationId xmlns:a16="http://schemas.microsoft.com/office/drawing/2014/main" id="{D5C4C6E0-191D-416C-97A0-1861638C96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D0FD4D92-45BD-4290-99D6-0EF9DE65EDB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0AF60AE9-51C1-45D6-94D0-4D6C0867749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800795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395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3108543"/>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Which of the following research titles is an example of a bad research title?</a:t>
            </a:r>
          </a:p>
          <a:p>
            <a:pPr algn="just"/>
            <a:r>
              <a:rPr lang="en-US" sz="2800" dirty="0">
                <a:solidFill>
                  <a:srgbClr val="2D3956"/>
                </a:solidFill>
                <a:latin typeface="Times New Roman" panose="02020603050405020304" pitchFamily="18" charset="0"/>
                <a:cs typeface="Times New Roman" panose="02020603050405020304" pitchFamily="18" charset="0"/>
              </a:rPr>
              <a:t>a) "The Impact of Climate Change on Global Agriculture"</a:t>
            </a:r>
          </a:p>
          <a:p>
            <a:pPr algn="just"/>
            <a:r>
              <a:rPr lang="en-US" sz="2800" dirty="0">
                <a:solidFill>
                  <a:srgbClr val="2D3956"/>
                </a:solidFill>
                <a:latin typeface="Times New Roman" panose="02020603050405020304" pitchFamily="18" charset="0"/>
                <a:cs typeface="Times New Roman" panose="02020603050405020304" pitchFamily="18" charset="0"/>
              </a:rPr>
              <a:t>b) "A Comprehensive Analysis of Climate Change and Its Effects on Agriculture"</a:t>
            </a:r>
          </a:p>
          <a:p>
            <a:pPr algn="just"/>
            <a:r>
              <a:rPr lang="en-US" sz="2800" dirty="0">
                <a:solidFill>
                  <a:srgbClr val="2D3956"/>
                </a:solidFill>
                <a:latin typeface="Times New Roman" panose="02020603050405020304" pitchFamily="18" charset="0"/>
                <a:cs typeface="Times New Roman" panose="02020603050405020304" pitchFamily="18" charset="0"/>
              </a:rPr>
              <a:t>c) "Climate Change and Agriculture"</a:t>
            </a:r>
          </a:p>
          <a:p>
            <a:pPr algn="just"/>
            <a:r>
              <a:rPr lang="en-US" sz="2800" dirty="0">
                <a:solidFill>
                  <a:srgbClr val="2D3956"/>
                </a:solidFill>
                <a:latin typeface="Times New Roman" panose="02020603050405020304" pitchFamily="18" charset="0"/>
                <a:cs typeface="Times New Roman" panose="02020603050405020304" pitchFamily="18" charset="0"/>
              </a:rPr>
              <a:t>d) "Climate Change: A Research Paper"</a:t>
            </a:r>
          </a:p>
        </p:txBody>
      </p:sp>
      <p:sp>
        <p:nvSpPr>
          <p:cNvPr id="2" name="Rectangle 1">
            <a:extLst>
              <a:ext uri="{FF2B5EF4-FFF2-40B4-BE49-F238E27FC236}">
                <a16:creationId xmlns:a16="http://schemas.microsoft.com/office/drawing/2014/main" id="{42FEE689-D144-4C9A-914F-EC48DA9FEAD7}"/>
              </a:ext>
            </a:extLst>
          </p:cNvPr>
          <p:cNvSpPr/>
          <p:nvPr/>
        </p:nvSpPr>
        <p:spPr>
          <a:xfrm>
            <a:off x="1870092" y="4943477"/>
            <a:ext cx="5914889" cy="1138773"/>
          </a:xfrm>
          <a:prstGeom prst="rect">
            <a:avLst/>
          </a:prstGeom>
        </p:spPr>
        <p:txBody>
          <a:bodyPr wrap="none">
            <a:spAutoFit/>
          </a:bodyPr>
          <a:lstStyle/>
          <a:p>
            <a:r>
              <a:rPr lang="en-US" sz="2800" dirty="0">
                <a:highlight>
                  <a:srgbClr val="00FF00"/>
                </a:highlight>
              </a:rPr>
              <a:t> d) "Climate Change: A Research Paper"</a:t>
            </a:r>
            <a:br>
              <a:rPr lang="en-US" sz="4000" dirty="0">
                <a:highlight>
                  <a:srgbClr val="00FF00"/>
                </a:highlight>
              </a:rPr>
            </a:br>
            <a:endParaRPr lang="en-US" sz="4000" dirty="0">
              <a:highlight>
                <a:srgbClr val="00FF00"/>
              </a:highlight>
            </a:endParaRPr>
          </a:p>
        </p:txBody>
      </p:sp>
      <p:pic>
        <p:nvPicPr>
          <p:cNvPr id="9" name="Graphic 21">
            <a:extLst>
              <a:ext uri="{FF2B5EF4-FFF2-40B4-BE49-F238E27FC236}">
                <a16:creationId xmlns:a16="http://schemas.microsoft.com/office/drawing/2014/main" id="{5D1BF0C2-6309-463E-96B1-E1E7124BED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9907DE68-FCD5-4221-B32C-2C23D46BC13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09D68E7B-745A-4C79-B288-0D4CFE986C9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893680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395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2677656"/>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Which of the following research titles is an example of a good research title?</a:t>
            </a:r>
          </a:p>
          <a:p>
            <a:pPr algn="just"/>
            <a:r>
              <a:rPr lang="en-US" sz="2800" dirty="0">
                <a:solidFill>
                  <a:srgbClr val="2D3956"/>
                </a:solidFill>
                <a:latin typeface="Times New Roman" panose="02020603050405020304" pitchFamily="18" charset="0"/>
                <a:cs typeface="Times New Roman" panose="02020603050405020304" pitchFamily="18" charset="0"/>
              </a:rPr>
              <a:t>a) "The Benefits of Technology in the Classroom"</a:t>
            </a:r>
          </a:p>
          <a:p>
            <a:pPr algn="just"/>
            <a:r>
              <a:rPr lang="en-US" sz="2800" dirty="0">
                <a:solidFill>
                  <a:srgbClr val="2D3956"/>
                </a:solidFill>
                <a:latin typeface="Times New Roman" panose="02020603050405020304" pitchFamily="18" charset="0"/>
                <a:cs typeface="Times New Roman" panose="02020603050405020304" pitchFamily="18" charset="0"/>
              </a:rPr>
              <a:t>b) "Technology in Education"</a:t>
            </a:r>
          </a:p>
          <a:p>
            <a:pPr algn="just"/>
            <a:r>
              <a:rPr lang="en-US" sz="2800" dirty="0">
                <a:solidFill>
                  <a:srgbClr val="2D3956"/>
                </a:solidFill>
                <a:latin typeface="Times New Roman" panose="02020603050405020304" pitchFamily="18" charset="0"/>
                <a:cs typeface="Times New Roman" panose="02020603050405020304" pitchFamily="18" charset="0"/>
              </a:rPr>
              <a:t>c) "Using Technology to Enhance Learning"</a:t>
            </a:r>
          </a:p>
          <a:p>
            <a:pPr algn="just"/>
            <a:r>
              <a:rPr lang="en-US" sz="2800" dirty="0">
                <a:solidFill>
                  <a:srgbClr val="2D3956"/>
                </a:solidFill>
                <a:latin typeface="Times New Roman" panose="02020603050405020304" pitchFamily="18" charset="0"/>
                <a:cs typeface="Times New Roman" panose="02020603050405020304" pitchFamily="18" charset="0"/>
              </a:rPr>
              <a:t>d) "Technology: A Study"</a:t>
            </a:r>
          </a:p>
        </p:txBody>
      </p:sp>
      <p:sp>
        <p:nvSpPr>
          <p:cNvPr id="2" name="Rectangle 1">
            <a:extLst>
              <a:ext uri="{FF2B5EF4-FFF2-40B4-BE49-F238E27FC236}">
                <a16:creationId xmlns:a16="http://schemas.microsoft.com/office/drawing/2014/main" id="{42FEE689-D144-4C9A-914F-EC48DA9FEAD7}"/>
              </a:ext>
            </a:extLst>
          </p:cNvPr>
          <p:cNvSpPr/>
          <p:nvPr/>
        </p:nvSpPr>
        <p:spPr>
          <a:xfrm>
            <a:off x="1551383" y="4943477"/>
            <a:ext cx="6552307" cy="523220"/>
          </a:xfrm>
          <a:prstGeom prst="rect">
            <a:avLst/>
          </a:prstGeom>
        </p:spPr>
        <p:txBody>
          <a:bodyPr wrap="none">
            <a:spAutoFit/>
          </a:bodyPr>
          <a:lstStyle/>
          <a:p>
            <a:pPr algn="just"/>
            <a:r>
              <a:rPr lang="en-US" sz="2800" dirty="0">
                <a:solidFill>
                  <a:srgbClr val="2D3956"/>
                </a:solidFill>
                <a:highlight>
                  <a:srgbClr val="00FF00"/>
                </a:highlight>
                <a:latin typeface="Times New Roman" panose="02020603050405020304" pitchFamily="18" charset="0"/>
                <a:cs typeface="Times New Roman" panose="02020603050405020304" pitchFamily="18" charset="0"/>
              </a:rPr>
              <a:t>c) "Using Technology to Enhance Learning"</a:t>
            </a:r>
          </a:p>
        </p:txBody>
      </p:sp>
      <p:pic>
        <p:nvPicPr>
          <p:cNvPr id="9" name="Graphic 21">
            <a:extLst>
              <a:ext uri="{FF2B5EF4-FFF2-40B4-BE49-F238E27FC236}">
                <a16:creationId xmlns:a16="http://schemas.microsoft.com/office/drawing/2014/main" id="{E6C0CCFA-939B-4CCD-B73D-52F20DD4D9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8A463A5C-331D-45E3-B102-7E48EA2A756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F55AF306-A98D-4163-8F76-5523EEA8D8B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471689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916695"/>
            <a:ext cx="9345750" cy="45837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4401205"/>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Which of the following research titles is an example of a bad research title?</a:t>
            </a:r>
          </a:p>
          <a:p>
            <a:pPr algn="just"/>
            <a:r>
              <a:rPr lang="en-US" sz="2800" dirty="0">
                <a:solidFill>
                  <a:srgbClr val="2D3956"/>
                </a:solidFill>
                <a:latin typeface="Times New Roman" panose="02020603050405020304" pitchFamily="18" charset="0"/>
                <a:cs typeface="Times New Roman" panose="02020603050405020304" pitchFamily="18" charset="0"/>
              </a:rPr>
              <a:t>a)"The Relationship Between Parent Involvement and Student Achievement"</a:t>
            </a:r>
          </a:p>
          <a:p>
            <a:pPr algn="just"/>
            <a:r>
              <a:rPr lang="en-US" sz="2800" dirty="0">
                <a:solidFill>
                  <a:srgbClr val="2D3956"/>
                </a:solidFill>
                <a:latin typeface="Times New Roman" panose="02020603050405020304" pitchFamily="18" charset="0"/>
                <a:cs typeface="Times New Roman" panose="02020603050405020304" pitchFamily="18" charset="0"/>
              </a:rPr>
              <a:t>b)"Parent Involvement and Student Achievement: A Quantitative Study"</a:t>
            </a:r>
          </a:p>
          <a:p>
            <a:pPr algn="just"/>
            <a:r>
              <a:rPr lang="en-US" sz="2800" dirty="0">
                <a:solidFill>
                  <a:srgbClr val="2D3956"/>
                </a:solidFill>
                <a:latin typeface="Times New Roman" panose="02020603050405020304" pitchFamily="18" charset="0"/>
                <a:cs typeface="Times New Roman" panose="02020603050405020304" pitchFamily="18" charset="0"/>
              </a:rPr>
              <a:t>c)"The Impact of Parent Involvement on Student Achievement"</a:t>
            </a:r>
            <a:endParaRPr lang="ar-EG"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d) "Parent Involvement: A Research Paper"</a:t>
            </a: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42FEE689-D144-4C9A-914F-EC48DA9FEAD7}"/>
              </a:ext>
            </a:extLst>
          </p:cNvPr>
          <p:cNvSpPr/>
          <p:nvPr/>
        </p:nvSpPr>
        <p:spPr>
          <a:xfrm>
            <a:off x="1731435" y="5679695"/>
            <a:ext cx="6404767" cy="523220"/>
          </a:xfrm>
          <a:prstGeom prst="rect">
            <a:avLst/>
          </a:prstGeom>
        </p:spPr>
        <p:txBody>
          <a:bodyPr wrap="none">
            <a:spAutoFit/>
          </a:bodyPr>
          <a:lstStyle/>
          <a:p>
            <a:pPr algn="just"/>
            <a:r>
              <a:rPr lang="en-US" sz="2800" dirty="0">
                <a:solidFill>
                  <a:srgbClr val="2D3956"/>
                </a:solidFill>
                <a:highlight>
                  <a:srgbClr val="00FF00"/>
                </a:highlight>
                <a:latin typeface="Times New Roman" panose="02020603050405020304" pitchFamily="18" charset="0"/>
                <a:cs typeface="Times New Roman" panose="02020603050405020304" pitchFamily="18" charset="0"/>
              </a:rPr>
              <a:t>d) "Parent Involvement: A Research Paper"</a:t>
            </a:r>
          </a:p>
        </p:txBody>
      </p:sp>
      <p:pic>
        <p:nvPicPr>
          <p:cNvPr id="9" name="Graphic 21">
            <a:extLst>
              <a:ext uri="{FF2B5EF4-FFF2-40B4-BE49-F238E27FC236}">
                <a16:creationId xmlns:a16="http://schemas.microsoft.com/office/drawing/2014/main" id="{B0E90654-A17A-4655-8431-5F1F1DCBA8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FBA3E580-2566-4E3C-B3B5-3B14FD598C8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64111862-CEDC-4C59-B8CB-BC2BAF00ADE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575474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80622" y="149234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81354" y="2533021"/>
            <a:ext cx="4222539" cy="1363900"/>
          </a:xfrm>
          <a:prstGeom prst="rect">
            <a:avLst/>
          </a:prstGeom>
        </p:spPr>
        <p:txBody>
          <a:bodyPr wrap="square">
            <a:spAutoFit/>
          </a:bodyPr>
          <a:lstStyle/>
          <a:p>
            <a:pPr algn="ctr">
              <a:lnSpc>
                <a:spcPct val="120000"/>
              </a:lnSpc>
            </a:pPr>
            <a:r>
              <a:rPr lang="en-US" sz="3600" b="1" dirty="0">
                <a:solidFill>
                  <a:srgbClr val="000000"/>
                </a:solidFill>
                <a:latin typeface="Times New Roman" panose="02020603050405020304" pitchFamily="18" charset="0"/>
                <a:cs typeface="Times New Roman" panose="02020603050405020304" pitchFamily="18" charset="0"/>
              </a:rPr>
              <a:t>Exercises</a:t>
            </a:r>
            <a:r>
              <a:rPr lang="ar-EG" sz="3600" b="1" dirty="0">
                <a:solidFill>
                  <a:srgbClr val="000000"/>
                </a:solidFill>
                <a:latin typeface="Times New Roman" panose="02020603050405020304" pitchFamily="18" charset="0"/>
                <a:cs typeface="Times New Roman" panose="02020603050405020304" pitchFamily="18" charset="0"/>
              </a:rPr>
              <a:t> 2</a:t>
            </a:r>
            <a:r>
              <a:rPr lang="en-US" sz="3600" b="1" dirty="0">
                <a:solidFill>
                  <a:srgbClr val="000000"/>
                </a:solidFill>
                <a:latin typeface="Times New Roman" panose="02020603050405020304" pitchFamily="18" charset="0"/>
                <a:cs typeface="Times New Roman" panose="02020603050405020304" pitchFamily="18" charset="0"/>
              </a:rPr>
              <a:t> </a:t>
            </a:r>
          </a:p>
          <a:p>
            <a:pPr>
              <a:lnSpc>
                <a:spcPct val="120000"/>
              </a:lnSpc>
            </a:pPr>
            <a:endParaRPr lang="en-US" sz="3600" b="1" dirty="0">
              <a:solidFill>
                <a:srgbClr val="000000"/>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D77CF726-8591-4077-8CD5-6244584E1705}"/>
              </a:ext>
            </a:extLst>
          </p:cNvPr>
          <p:cNvSpPr/>
          <p:nvPr/>
        </p:nvSpPr>
        <p:spPr>
          <a:xfrm>
            <a:off x="6096000" y="4611826"/>
            <a:ext cx="6096000" cy="584775"/>
          </a:xfrm>
          <a:prstGeom prst="rect">
            <a:avLst/>
          </a:prstGeom>
        </p:spPr>
        <p:txBody>
          <a:bodyPr>
            <a:spAutoFit/>
          </a:bodyPr>
          <a:lstStyle/>
          <a:p>
            <a:pPr algn="ctr"/>
            <a:r>
              <a:rPr lang="en-US" sz="3200" b="1" dirty="0">
                <a:solidFill>
                  <a:srgbClr val="2D3956"/>
                </a:solidFill>
              </a:rPr>
              <a:t>Evaluate Research Titles</a:t>
            </a:r>
          </a:p>
        </p:txBody>
      </p:sp>
      <p:sp>
        <p:nvSpPr>
          <p:cNvPr id="9" name="Rectangle 8">
            <a:extLst>
              <a:ext uri="{FF2B5EF4-FFF2-40B4-BE49-F238E27FC236}">
                <a16:creationId xmlns:a16="http://schemas.microsoft.com/office/drawing/2014/main" id="{B90A1661-69EA-4ABE-A0BD-099DBD88139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a16="http://schemas.microsoft.com/office/drawing/2014/main" id="{3A17E624-C72A-46A4-94F2-30FB032159F3}"/>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A87D2AE6-0F49-4EE7-B6ED-BB3D0DB35A6C}"/>
              </a:ext>
            </a:extLst>
          </p:cNvPr>
          <p:cNvPicPr>
            <a:picLocks noChangeAspect="1"/>
          </p:cNvPicPr>
          <p:nvPr/>
        </p:nvPicPr>
        <p:blipFill>
          <a:blip r:embed="rId3"/>
          <a:stretch>
            <a:fillRect/>
          </a:stretch>
        </p:blipFill>
        <p:spPr>
          <a:xfrm>
            <a:off x="2239512" y="3660210"/>
            <a:ext cx="2143125" cy="2143125"/>
          </a:xfrm>
          <a:prstGeom prst="rect">
            <a:avLst/>
          </a:prstGeom>
        </p:spPr>
      </p:pic>
      <p:pic>
        <p:nvPicPr>
          <p:cNvPr id="12" name="Graphic 21">
            <a:extLst>
              <a:ext uri="{FF2B5EF4-FFF2-40B4-BE49-F238E27FC236}">
                <a16:creationId xmlns:a16="http://schemas.microsoft.com/office/drawing/2014/main" id="{59AE35C8-CD59-4816-9EFA-DC258D807A9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a:extLst>
              <a:ext uri="{FF2B5EF4-FFF2-40B4-BE49-F238E27FC236}">
                <a16:creationId xmlns:a16="http://schemas.microsoft.com/office/drawing/2014/main" id="{B8072A64-58F7-46BB-A01C-379502BD338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TextBox 13">
            <a:extLst>
              <a:ext uri="{FF2B5EF4-FFF2-40B4-BE49-F238E27FC236}">
                <a16:creationId xmlns:a16="http://schemas.microsoft.com/office/drawing/2014/main" id="{580EF926-B89F-4BB7-B5EA-4F8FF3E41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147182553"/>
      </p:ext>
    </p:extLst>
  </p:cSld>
  <p:clrMapOvr>
    <a:masterClrMapping/>
  </p:clrMapOvr>
  <p:transition spd="slow">
    <p:comb/>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81055A5-570C-4661-BA8D-21E1E7B04736}"/>
              </a:ext>
            </a:extLst>
          </p:cNvPr>
          <p:cNvSpPr/>
          <p:nvPr/>
        </p:nvSpPr>
        <p:spPr>
          <a:xfrm>
            <a:off x="4147092" y="2285506"/>
            <a:ext cx="7903767" cy="1938992"/>
          </a:xfrm>
          <a:prstGeom prst="rect">
            <a:avLst/>
          </a:prstGeom>
        </p:spPr>
        <p:txBody>
          <a:bodyPr wrap="square">
            <a:spAutoFit/>
          </a:bodyPr>
          <a:lstStyle/>
          <a:p>
            <a:pPr marL="457200" lvl="0" indent="-457200" algn="r" rtl="1">
              <a:buFont typeface="Wingdings" panose="05000000000000000000" pitchFamily="2" charset="2"/>
              <a:buChar char="q"/>
              <a:defRPr/>
            </a:pPr>
            <a:r>
              <a:rPr lang="ar-EG" sz="4000" b="1" dirty="0">
                <a:solidFill>
                  <a:srgbClr val="2D3956"/>
                </a:solidFill>
              </a:rPr>
              <a:t>هل هذا العنوان جيد أم لا؟</a:t>
            </a:r>
          </a:p>
          <a:p>
            <a:pPr marL="457200" lvl="0" indent="-457200" algn="r" rtl="1">
              <a:buFont typeface="Wingdings" panose="05000000000000000000" pitchFamily="2" charset="2"/>
              <a:buChar char="q"/>
              <a:defRPr/>
            </a:pPr>
            <a:r>
              <a:rPr lang="ar-EG" sz="4000" b="1" dirty="0">
                <a:solidFill>
                  <a:srgbClr val="2D3956"/>
                </a:solidFill>
              </a:rPr>
              <a:t>حدد أنواع المتغيرات؟</a:t>
            </a:r>
          </a:p>
          <a:p>
            <a:pPr marL="457200" lvl="0" indent="-457200" algn="r" rtl="1">
              <a:buFont typeface="Wingdings" panose="05000000000000000000" pitchFamily="2" charset="2"/>
              <a:buChar char="q"/>
              <a:defRPr/>
            </a:pPr>
            <a:r>
              <a:rPr lang="ar-EG" sz="4000" b="1" dirty="0">
                <a:solidFill>
                  <a:srgbClr val="2D3956"/>
                </a:solidFill>
              </a:rPr>
              <a:t>مكان التطبيق؟</a:t>
            </a:r>
          </a:p>
        </p:txBody>
      </p:sp>
      <p:sp>
        <p:nvSpPr>
          <p:cNvPr id="2" name="Rectangle 1">
            <a:extLst>
              <a:ext uri="{FF2B5EF4-FFF2-40B4-BE49-F238E27FC236}">
                <a16:creationId xmlns:a16="http://schemas.microsoft.com/office/drawing/2014/main" id="{A2F8215D-743F-4F2C-8402-E54A0AFF81A8}"/>
              </a:ext>
            </a:extLst>
          </p:cNvPr>
          <p:cNvSpPr/>
          <p:nvPr/>
        </p:nvSpPr>
        <p:spPr>
          <a:xfrm>
            <a:off x="7404100" y="1346779"/>
            <a:ext cx="4055918" cy="707886"/>
          </a:xfrm>
          <a:prstGeom prst="rect">
            <a:avLst/>
          </a:prstGeom>
        </p:spPr>
        <p:txBody>
          <a:bodyPr wrap="none">
            <a:spAutoFit/>
          </a:bodyPr>
          <a:lstStyle/>
          <a:p>
            <a:pPr marL="571500" lvl="0" indent="-571500" algn="r" rtl="1">
              <a:buFont typeface="Wingdings" panose="05000000000000000000" pitchFamily="2" charset="2"/>
              <a:buChar char="§"/>
              <a:defRPr/>
            </a:pPr>
            <a:r>
              <a:rPr lang="ar-EG" sz="4000" b="1" dirty="0">
                <a:solidFill>
                  <a:srgbClr val="FF0000"/>
                </a:solidFill>
                <a:highlight>
                  <a:srgbClr val="FFFF00"/>
                </a:highlight>
              </a:rPr>
              <a:t>اكتب أسمك+ تعليقك</a:t>
            </a:r>
          </a:p>
        </p:txBody>
      </p:sp>
      <p:sp>
        <p:nvSpPr>
          <p:cNvPr id="7" name="Rectangle 6">
            <a:extLst>
              <a:ext uri="{FF2B5EF4-FFF2-40B4-BE49-F238E27FC236}">
                <a16:creationId xmlns:a16="http://schemas.microsoft.com/office/drawing/2014/main" id="{3A90EF16-32B3-4DA2-967E-C28F5708ED34}"/>
              </a:ext>
            </a:extLst>
          </p:cNvPr>
          <p:cNvSpPr/>
          <p:nvPr/>
        </p:nvSpPr>
        <p:spPr>
          <a:xfrm>
            <a:off x="4311222" y="2054665"/>
            <a:ext cx="3910686" cy="369332"/>
          </a:xfrm>
          <a:prstGeom prst="rect">
            <a:avLst/>
          </a:prstGeom>
        </p:spPr>
        <p:txBody>
          <a:bodyPr wrap="none">
            <a:spAutoFit/>
          </a:bodyPr>
          <a:lstStyle/>
          <a:p>
            <a:r>
              <a:rPr lang="en-US" dirty="0">
                <a:hlinkClick r:id="rId2"/>
              </a:rPr>
              <a:t>https://www.menti.com/aldxwb1axvxv</a:t>
            </a:r>
            <a:r>
              <a:rPr lang="ar-EG" dirty="0"/>
              <a:t> </a:t>
            </a:r>
            <a:endParaRPr lang="en-US" dirty="0"/>
          </a:p>
        </p:txBody>
      </p:sp>
      <p:pic>
        <p:nvPicPr>
          <p:cNvPr id="9" name="Picture 8">
            <a:extLst>
              <a:ext uri="{FF2B5EF4-FFF2-40B4-BE49-F238E27FC236}">
                <a16:creationId xmlns:a16="http://schemas.microsoft.com/office/drawing/2014/main" id="{A90D40BE-DBD3-4B9B-8BF9-109342B6FCEA}"/>
              </a:ext>
            </a:extLst>
          </p:cNvPr>
          <p:cNvPicPr>
            <a:picLocks noChangeAspect="1"/>
          </p:cNvPicPr>
          <p:nvPr/>
        </p:nvPicPr>
        <p:blipFill>
          <a:blip r:embed="rId3"/>
          <a:stretch>
            <a:fillRect/>
          </a:stretch>
        </p:blipFill>
        <p:spPr>
          <a:xfrm>
            <a:off x="486875" y="1061410"/>
            <a:ext cx="3483219" cy="3483219"/>
          </a:xfrm>
          <a:prstGeom prst="rect">
            <a:avLst/>
          </a:prstGeom>
        </p:spPr>
      </p:pic>
      <p:sp>
        <p:nvSpPr>
          <p:cNvPr id="13" name="Rectangle 12">
            <a:extLst>
              <a:ext uri="{FF2B5EF4-FFF2-40B4-BE49-F238E27FC236}">
                <a16:creationId xmlns:a16="http://schemas.microsoft.com/office/drawing/2014/main" id="{3AD02BC9-D689-48F1-9514-15AFB1F1A8D9}"/>
              </a:ext>
            </a:extLst>
          </p:cNvPr>
          <p:cNvSpPr/>
          <p:nvPr/>
        </p:nvSpPr>
        <p:spPr>
          <a:xfrm>
            <a:off x="4266746" y="3261445"/>
            <a:ext cx="4965895" cy="3139321"/>
          </a:xfrm>
          <a:prstGeom prst="rect">
            <a:avLst/>
          </a:prstGeom>
        </p:spPr>
        <p:txBody>
          <a:bodyPr wrap="square">
            <a:spAutoFit/>
          </a:bodyPr>
          <a:lstStyle/>
          <a:p>
            <a:r>
              <a:rPr lang="en-US" dirty="0">
                <a:highlight>
                  <a:srgbClr val="FFFFFF"/>
                </a:highlight>
              </a:rPr>
              <a:t>Clarity and Conciseness</a:t>
            </a:r>
            <a:r>
              <a:rPr lang="ar-EG" dirty="0">
                <a:highlight>
                  <a:srgbClr val="FFFFFF"/>
                </a:highlight>
              </a:rPr>
              <a:t>الوضوح والإيجاز </a:t>
            </a:r>
          </a:p>
          <a:p>
            <a:endParaRPr lang="ar-EG" dirty="0">
              <a:highlight>
                <a:srgbClr val="FFFFFF"/>
              </a:highlight>
            </a:endParaRPr>
          </a:p>
          <a:p>
            <a:r>
              <a:rPr lang="en-US" dirty="0">
                <a:highlight>
                  <a:srgbClr val="FFFFFF"/>
                </a:highlight>
              </a:rPr>
              <a:t>Relevance and Significance </a:t>
            </a:r>
            <a:r>
              <a:rPr lang="ar-EG" dirty="0">
                <a:highlight>
                  <a:srgbClr val="FFFFFF"/>
                </a:highlight>
              </a:rPr>
              <a:t>الصلة والأهمية</a:t>
            </a:r>
          </a:p>
          <a:p>
            <a:endParaRPr lang="ar-EG" dirty="0">
              <a:highlight>
                <a:srgbClr val="FFFFFF"/>
              </a:highlight>
            </a:endParaRPr>
          </a:p>
          <a:p>
            <a:r>
              <a:rPr lang="en-US" dirty="0">
                <a:highlight>
                  <a:srgbClr val="FFFFFF"/>
                </a:highlight>
              </a:rPr>
              <a:t>Specific </a:t>
            </a:r>
            <a:r>
              <a:rPr lang="ar-EG" dirty="0">
                <a:highlight>
                  <a:srgbClr val="FFFFFF"/>
                </a:highlight>
              </a:rPr>
              <a:t>محدد</a:t>
            </a:r>
          </a:p>
          <a:p>
            <a:endParaRPr lang="ar-EG" dirty="0">
              <a:highlight>
                <a:srgbClr val="FFFFFF"/>
              </a:highlight>
            </a:endParaRPr>
          </a:p>
          <a:p>
            <a:r>
              <a:rPr lang="en-US" dirty="0">
                <a:highlight>
                  <a:srgbClr val="FFFFFF"/>
                </a:highlight>
              </a:rPr>
              <a:t>Originality and Uniqueness </a:t>
            </a:r>
            <a:r>
              <a:rPr lang="ar-EG" dirty="0">
                <a:highlight>
                  <a:srgbClr val="FFFFFF"/>
                </a:highlight>
              </a:rPr>
              <a:t>الأصالة والتفرد </a:t>
            </a:r>
          </a:p>
          <a:p>
            <a:endParaRPr lang="ar-EG" dirty="0">
              <a:highlight>
                <a:srgbClr val="FFFFFF"/>
              </a:highlight>
            </a:endParaRPr>
          </a:p>
          <a:p>
            <a:r>
              <a:rPr lang="en-US" dirty="0">
                <a:highlight>
                  <a:srgbClr val="FFFFFF"/>
                </a:highlight>
              </a:rPr>
              <a:t>Availability of previous studies</a:t>
            </a:r>
            <a:r>
              <a:rPr lang="ar-EG" dirty="0">
                <a:highlight>
                  <a:srgbClr val="FFFFFF"/>
                </a:highlight>
              </a:rPr>
              <a:t>توفر الدراسات السابقة </a:t>
            </a:r>
          </a:p>
          <a:p>
            <a:endParaRPr lang="ar-EG" dirty="0">
              <a:highlight>
                <a:srgbClr val="FFFFFF"/>
              </a:highlight>
            </a:endParaRPr>
          </a:p>
          <a:p>
            <a:r>
              <a:rPr lang="en-US" dirty="0">
                <a:highlight>
                  <a:srgbClr val="FFFFFF"/>
                </a:highlight>
              </a:rPr>
              <a:t>Measurable </a:t>
            </a:r>
            <a:r>
              <a:rPr lang="ar-EG" dirty="0">
                <a:highlight>
                  <a:srgbClr val="FFFFFF"/>
                </a:highlight>
              </a:rPr>
              <a:t>القابلية للقياس</a:t>
            </a:r>
          </a:p>
        </p:txBody>
      </p:sp>
      <p:pic>
        <p:nvPicPr>
          <p:cNvPr id="10" name="Graphic 21">
            <a:extLst>
              <a:ext uri="{FF2B5EF4-FFF2-40B4-BE49-F238E27FC236}">
                <a16:creationId xmlns:a16="http://schemas.microsoft.com/office/drawing/2014/main" id="{2677DF1F-2E1F-4021-8B11-7ED728F1EA3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A442492B-A2B5-4F1E-99C8-A75D0B3AFEA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D5C17A9C-9A5A-422B-9890-8EF24A64595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57118802"/>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80622" y="149234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6865" y="3017671"/>
            <a:ext cx="4222539" cy="1363900"/>
          </a:xfrm>
          <a:prstGeom prst="rect">
            <a:avLst/>
          </a:prstGeom>
        </p:spPr>
        <p:txBody>
          <a:bodyPr wrap="square">
            <a:spAutoFit/>
          </a:bodyPr>
          <a:lstStyle/>
          <a:p>
            <a:pPr algn="ctr">
              <a:lnSpc>
                <a:spcPct val="120000"/>
              </a:lnSpc>
            </a:pPr>
            <a:r>
              <a:rPr lang="en-US" sz="3600" b="1" dirty="0">
                <a:solidFill>
                  <a:srgbClr val="000000"/>
                </a:solidFill>
                <a:latin typeface="Times New Roman" panose="02020603050405020304" pitchFamily="18" charset="0"/>
                <a:cs typeface="Times New Roman" panose="02020603050405020304" pitchFamily="18" charset="0"/>
              </a:rPr>
              <a:t>Workshop</a:t>
            </a:r>
          </a:p>
          <a:p>
            <a:pPr>
              <a:lnSpc>
                <a:spcPct val="120000"/>
              </a:lnSpc>
            </a:pPr>
            <a:endParaRPr lang="en-US" sz="3600" b="1" dirty="0">
              <a:solidFill>
                <a:srgbClr val="000000"/>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D77CF726-8591-4077-8CD5-6244584E1705}"/>
              </a:ext>
            </a:extLst>
          </p:cNvPr>
          <p:cNvSpPr/>
          <p:nvPr/>
        </p:nvSpPr>
        <p:spPr>
          <a:xfrm>
            <a:off x="6096000" y="4611826"/>
            <a:ext cx="6096000" cy="1077218"/>
          </a:xfrm>
          <a:prstGeom prst="rect">
            <a:avLst/>
          </a:prstGeom>
        </p:spPr>
        <p:txBody>
          <a:bodyPr>
            <a:spAutoFit/>
          </a:bodyPr>
          <a:lstStyle/>
          <a:p>
            <a:pPr algn="ctr"/>
            <a:r>
              <a:rPr lang="en-US" sz="3200" b="1" dirty="0">
                <a:solidFill>
                  <a:srgbClr val="2D3956"/>
                </a:solidFill>
              </a:rPr>
              <a:t>Brainstorming Activity to generate potential research titles</a:t>
            </a:r>
          </a:p>
        </p:txBody>
      </p:sp>
      <p:sp>
        <p:nvSpPr>
          <p:cNvPr id="14" name="Rectangle 13">
            <a:extLst>
              <a:ext uri="{FF2B5EF4-FFF2-40B4-BE49-F238E27FC236}">
                <a16:creationId xmlns:a16="http://schemas.microsoft.com/office/drawing/2014/main" id="{01B2C490-1260-405E-9B28-12D621775B03}"/>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5" name="TextBox 14">
            <a:extLst>
              <a:ext uri="{FF2B5EF4-FFF2-40B4-BE49-F238E27FC236}">
                <a16:creationId xmlns:a16="http://schemas.microsoft.com/office/drawing/2014/main" id="{60AFF675-C346-473F-8978-9580E7F3C95F}"/>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80971CE4-8AB9-405B-B962-6164981D6061}"/>
              </a:ext>
            </a:extLst>
          </p:cNvPr>
          <p:cNvPicPr>
            <a:picLocks noChangeAspect="1"/>
          </p:cNvPicPr>
          <p:nvPr/>
        </p:nvPicPr>
        <p:blipFill>
          <a:blip r:embed="rId3"/>
          <a:stretch>
            <a:fillRect/>
          </a:stretch>
        </p:blipFill>
        <p:spPr>
          <a:xfrm>
            <a:off x="2675597" y="4056774"/>
            <a:ext cx="1804572" cy="1237595"/>
          </a:xfrm>
          <a:prstGeom prst="rect">
            <a:avLst/>
          </a:prstGeom>
        </p:spPr>
      </p:pic>
      <p:pic>
        <p:nvPicPr>
          <p:cNvPr id="12" name="Graphic 21">
            <a:extLst>
              <a:ext uri="{FF2B5EF4-FFF2-40B4-BE49-F238E27FC236}">
                <a16:creationId xmlns:a16="http://schemas.microsoft.com/office/drawing/2014/main" id="{A2008AE4-3A0C-4357-9587-14B5522532F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a:extLst>
              <a:ext uri="{FF2B5EF4-FFF2-40B4-BE49-F238E27FC236}">
                <a16:creationId xmlns:a16="http://schemas.microsoft.com/office/drawing/2014/main" id="{B53360F7-C143-45B4-B141-79F2FE8B1DE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TextBox 15">
            <a:extLst>
              <a:ext uri="{FF2B5EF4-FFF2-40B4-BE49-F238E27FC236}">
                <a16:creationId xmlns:a16="http://schemas.microsoft.com/office/drawing/2014/main" id="{1ADB4F6E-C648-411A-93CA-F35EB999BB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4079631" y="57122"/>
            <a:ext cx="8102991" cy="343251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highlight>
                  <a:srgbClr val="800000"/>
                </a:highlight>
                <a:uLnTx/>
                <a:uFillTx/>
                <a:latin typeface="Calibri"/>
                <a:ea typeface="+mn-ea"/>
                <a:cs typeface="Arial" panose="020B0604020202020204" pitchFamily="34" charset="0"/>
              </a:rPr>
              <a:t>مطلوب من كل طالب تحديد عنوان بحثي يحتوي على معايير العنوان الجيد</a:t>
            </a:r>
          </a:p>
          <a:p>
            <a:pPr marL="571500" marR="0" lvl="0" indent="-5715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2800" b="1" i="0" u="none" strike="noStrike" kern="1200" cap="none" spc="0" normalizeH="0" baseline="0" noProof="0" dirty="0">
              <a:ln>
                <a:noFill/>
              </a:ln>
              <a:solidFill>
                <a:prstClr val="white"/>
              </a:solidFill>
              <a:effectLst/>
              <a:highlight>
                <a:srgbClr val="800000"/>
              </a:highlight>
              <a:uLnTx/>
              <a:uFillTx/>
              <a:latin typeface="Calibri"/>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highlight>
                  <a:srgbClr val="800000"/>
                </a:highlight>
                <a:uLnTx/>
                <a:uFillTx/>
                <a:latin typeface="Calibri"/>
                <a:ea typeface="+mn-ea"/>
                <a:cs typeface="Arial" panose="020B0604020202020204" pitchFamily="34" charset="0"/>
              </a:rPr>
              <a:t>مع تحديد: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highlight>
                  <a:srgbClr val="800000"/>
                </a:highlight>
                <a:uLnTx/>
                <a:uFillTx/>
                <a:latin typeface="Calibri"/>
                <a:ea typeface="+mn-ea"/>
                <a:cs typeface="Arial" panose="020B0604020202020204" pitchFamily="34" charset="0"/>
              </a:rPr>
              <a:t>أنواع المتغيرات بالعنوان: مستقل, تابع - وسيط, معدل(إن وجد)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highlight>
                  <a:srgbClr val="800000"/>
                </a:highlight>
                <a:uLnTx/>
                <a:uFillTx/>
                <a:latin typeface="Calibri"/>
                <a:ea typeface="+mn-ea"/>
                <a:cs typeface="Arial" panose="020B0604020202020204" pitchFamily="34" charset="0"/>
              </a:rPr>
              <a:t>مكان التطبيق- عينة الدراسة</a:t>
            </a:r>
            <a:endParaRPr kumimoji="0" lang="ar-EG" sz="3600" b="1" i="0" u="none" strike="noStrike" kern="1200" cap="none" spc="0" normalizeH="0" baseline="0" noProof="0" dirty="0">
              <a:ln>
                <a:noFill/>
              </a:ln>
              <a:solidFill>
                <a:srgbClr val="4472C4">
                  <a:lumMod val="50000"/>
                </a:srgbClr>
              </a:solidFill>
              <a:effectLst/>
              <a:uLnTx/>
              <a:uFillTx/>
              <a:latin typeface="Calibri"/>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400" b="1" i="0" u="none" strike="noStrike" kern="1200" cap="none" spc="0" normalizeH="0" baseline="0" noProof="0" dirty="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07C7E612-6C9A-4002-8D78-FDF75FBE4E1D}"/>
              </a:ext>
            </a:extLst>
          </p:cNvPr>
          <p:cNvSpPr/>
          <p:nvPr/>
        </p:nvSpPr>
        <p:spPr>
          <a:xfrm>
            <a:off x="9378" y="2907502"/>
            <a:ext cx="5012788" cy="313932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highlight>
                  <a:srgbClr val="FFFFFF"/>
                </a:highlight>
                <a:uLnTx/>
                <a:uFillTx/>
                <a:latin typeface="Calibri"/>
                <a:ea typeface="+mn-ea"/>
                <a:cs typeface="+mn-cs"/>
              </a:rPr>
              <a:t>Clarity and Conciseness</a:t>
            </a:r>
            <a:r>
              <a:rPr kumimoji="0" lang="ar-EG" sz="1800" b="0" i="0" u="none" strike="noStrike" kern="1200" cap="none" spc="0" normalizeH="0" baseline="0" noProof="0" dirty="0">
                <a:ln>
                  <a:noFill/>
                </a:ln>
                <a:solidFill>
                  <a:prstClr val="black"/>
                </a:solidFill>
                <a:effectLst/>
                <a:highlight>
                  <a:srgbClr val="FFFFFF"/>
                </a:highlight>
                <a:uLnTx/>
                <a:uFillTx/>
                <a:latin typeface="Calibri"/>
                <a:ea typeface="+mn-ea"/>
                <a:cs typeface="Arial" panose="020B0604020202020204" pitchFamily="34" charset="0"/>
              </a:rPr>
              <a:t>الوضوح والإيجاز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highlight>
                <a:srgbClr val="FFFFFF"/>
              </a:highlight>
              <a:uLnTx/>
              <a:uFillTx/>
              <a:latin typeface="Calibri"/>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highlight>
                  <a:srgbClr val="FFFFFF"/>
                </a:highlight>
                <a:uLnTx/>
                <a:uFillTx/>
                <a:latin typeface="Calibri"/>
                <a:ea typeface="+mn-ea"/>
                <a:cs typeface="+mn-cs"/>
              </a:rPr>
              <a:t>Relevance and Significance </a:t>
            </a:r>
            <a:r>
              <a:rPr kumimoji="0" lang="ar-EG" sz="1800" b="0" i="0" u="none" strike="noStrike" kern="1200" cap="none" spc="0" normalizeH="0" baseline="0" noProof="0" dirty="0">
                <a:ln>
                  <a:noFill/>
                </a:ln>
                <a:solidFill>
                  <a:prstClr val="black"/>
                </a:solidFill>
                <a:effectLst/>
                <a:highlight>
                  <a:srgbClr val="FFFFFF"/>
                </a:highlight>
                <a:uLnTx/>
                <a:uFillTx/>
                <a:latin typeface="Calibri"/>
                <a:ea typeface="+mn-ea"/>
                <a:cs typeface="Arial" panose="020B0604020202020204" pitchFamily="34" charset="0"/>
              </a:rPr>
              <a:t>الصلة والأهمية</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highlight>
                <a:srgbClr val="FFFFFF"/>
              </a:highlight>
              <a:uLnTx/>
              <a:uFillTx/>
              <a:latin typeface="Calibri"/>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highlight>
                  <a:srgbClr val="FFFFFF"/>
                </a:highlight>
                <a:uLnTx/>
                <a:uFillTx/>
                <a:latin typeface="Calibri"/>
                <a:ea typeface="+mn-ea"/>
                <a:cs typeface="+mn-cs"/>
              </a:rPr>
              <a:t>Specific </a:t>
            </a:r>
            <a:r>
              <a:rPr kumimoji="0" lang="ar-EG" sz="1800" b="0" i="0" u="none" strike="noStrike" kern="1200" cap="none" spc="0" normalizeH="0" baseline="0" noProof="0" dirty="0">
                <a:ln>
                  <a:noFill/>
                </a:ln>
                <a:solidFill>
                  <a:prstClr val="black"/>
                </a:solidFill>
                <a:effectLst/>
                <a:highlight>
                  <a:srgbClr val="FFFFFF"/>
                </a:highlight>
                <a:uLnTx/>
                <a:uFillTx/>
                <a:latin typeface="Calibri"/>
                <a:ea typeface="+mn-ea"/>
                <a:cs typeface="Arial" panose="020B0604020202020204" pitchFamily="34" charset="0"/>
              </a:rPr>
              <a:t>محدد</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highlight>
                <a:srgbClr val="FFFFFF"/>
              </a:highlight>
              <a:uLnTx/>
              <a:uFillTx/>
              <a:latin typeface="Calibri"/>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highlight>
                  <a:srgbClr val="FFFFFF"/>
                </a:highlight>
                <a:uLnTx/>
                <a:uFillTx/>
                <a:latin typeface="Calibri"/>
                <a:ea typeface="+mn-ea"/>
                <a:cs typeface="+mn-cs"/>
              </a:rPr>
              <a:t>Originality and Uniqueness </a:t>
            </a:r>
            <a:r>
              <a:rPr kumimoji="0" lang="ar-EG" sz="1800" b="0" i="0" u="none" strike="noStrike" kern="1200" cap="none" spc="0" normalizeH="0" baseline="0" noProof="0" dirty="0">
                <a:ln>
                  <a:noFill/>
                </a:ln>
                <a:solidFill>
                  <a:prstClr val="black"/>
                </a:solidFill>
                <a:effectLst/>
                <a:highlight>
                  <a:srgbClr val="FFFFFF"/>
                </a:highlight>
                <a:uLnTx/>
                <a:uFillTx/>
                <a:latin typeface="Calibri"/>
                <a:ea typeface="+mn-ea"/>
                <a:cs typeface="Arial" panose="020B0604020202020204" pitchFamily="34" charset="0"/>
              </a:rPr>
              <a:t>الأصالة والتفرد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highlight>
                <a:srgbClr val="FFFFFF"/>
              </a:highlight>
              <a:uLnTx/>
              <a:uFillTx/>
              <a:latin typeface="Calibri"/>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highlight>
                  <a:srgbClr val="FFFFFF"/>
                </a:highlight>
                <a:uLnTx/>
                <a:uFillTx/>
                <a:latin typeface="Calibri"/>
                <a:ea typeface="+mn-ea"/>
                <a:cs typeface="+mn-cs"/>
              </a:rPr>
              <a:t>Availability of previous studies</a:t>
            </a:r>
            <a:r>
              <a:rPr kumimoji="0" lang="ar-EG" sz="1800" b="0" i="0" u="none" strike="noStrike" kern="1200" cap="none" spc="0" normalizeH="0" baseline="0" noProof="0" dirty="0">
                <a:ln>
                  <a:noFill/>
                </a:ln>
                <a:solidFill>
                  <a:prstClr val="black"/>
                </a:solidFill>
                <a:effectLst/>
                <a:highlight>
                  <a:srgbClr val="FFFFFF"/>
                </a:highlight>
                <a:uLnTx/>
                <a:uFillTx/>
                <a:latin typeface="Calibri"/>
                <a:ea typeface="+mn-ea"/>
                <a:cs typeface="Arial" panose="020B0604020202020204" pitchFamily="34" charset="0"/>
              </a:rPr>
              <a:t>توفر الدراسات السابقة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highlight>
                <a:srgbClr val="FFFFFF"/>
              </a:highlight>
              <a:uLnTx/>
              <a:uFillTx/>
              <a:latin typeface="Calibri"/>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highlight>
                  <a:srgbClr val="FFFFFF"/>
                </a:highlight>
                <a:uLnTx/>
                <a:uFillTx/>
                <a:latin typeface="Calibri"/>
                <a:ea typeface="+mn-ea"/>
                <a:cs typeface="+mn-cs"/>
              </a:rPr>
              <a:t>Measurable </a:t>
            </a:r>
            <a:r>
              <a:rPr kumimoji="0" lang="ar-EG" sz="1800" b="0" i="0" u="none" strike="noStrike" kern="1200" cap="none" spc="0" normalizeH="0" baseline="0" noProof="0" dirty="0">
                <a:ln>
                  <a:noFill/>
                </a:ln>
                <a:solidFill>
                  <a:prstClr val="black"/>
                </a:solidFill>
                <a:effectLst/>
                <a:highlight>
                  <a:srgbClr val="FFFFFF"/>
                </a:highlight>
                <a:uLnTx/>
                <a:uFillTx/>
                <a:latin typeface="Calibri"/>
                <a:ea typeface="+mn-ea"/>
                <a:cs typeface="Arial" panose="020B0604020202020204" pitchFamily="34" charset="0"/>
              </a:rPr>
              <a:t>القابلية للقياس</a:t>
            </a:r>
          </a:p>
        </p:txBody>
      </p:sp>
      <p:sp>
        <p:nvSpPr>
          <p:cNvPr id="3" name="Rectangle 2">
            <a:extLst>
              <a:ext uri="{FF2B5EF4-FFF2-40B4-BE49-F238E27FC236}">
                <a16:creationId xmlns:a16="http://schemas.microsoft.com/office/drawing/2014/main" id="{3FE65EDA-3505-4822-A019-F8F19773E464}"/>
              </a:ext>
            </a:extLst>
          </p:cNvPr>
          <p:cNvSpPr/>
          <p:nvPr/>
        </p:nvSpPr>
        <p:spPr>
          <a:xfrm>
            <a:off x="5416061" y="5781346"/>
            <a:ext cx="6096000" cy="646331"/>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hlinkClick r:id="rId2"/>
              </a:rPr>
              <a:t>https://padlet.com/monaalashry77/brainstorming-activity-to-generate-potential-research-titles-l514v7r0c4qvrbpn</a:t>
            </a:r>
            <a:r>
              <a:rPr kumimoji="0" lang="ar-EG"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4" name="Picture 3">
            <a:extLst>
              <a:ext uri="{FF2B5EF4-FFF2-40B4-BE49-F238E27FC236}">
                <a16:creationId xmlns:a16="http://schemas.microsoft.com/office/drawing/2014/main" id="{9437CB07-0799-48FA-9D7A-09889BEE54BD}"/>
              </a:ext>
            </a:extLst>
          </p:cNvPr>
          <p:cNvPicPr>
            <a:picLocks noChangeAspect="1"/>
          </p:cNvPicPr>
          <p:nvPr/>
        </p:nvPicPr>
        <p:blipFill>
          <a:blip r:embed="rId3"/>
          <a:stretch>
            <a:fillRect/>
          </a:stretch>
        </p:blipFill>
        <p:spPr>
          <a:xfrm>
            <a:off x="6321083" y="3611694"/>
            <a:ext cx="2870982" cy="2103119"/>
          </a:xfrm>
          <a:prstGeom prst="rect">
            <a:avLst/>
          </a:prstGeom>
        </p:spPr>
      </p:pic>
      <p:pic>
        <p:nvPicPr>
          <p:cNvPr id="5" name="Picture 4">
            <a:extLst>
              <a:ext uri="{FF2B5EF4-FFF2-40B4-BE49-F238E27FC236}">
                <a16:creationId xmlns:a16="http://schemas.microsoft.com/office/drawing/2014/main" id="{82C80E08-95BF-4B80-B24E-179022A3E7F9}"/>
              </a:ext>
            </a:extLst>
          </p:cNvPr>
          <p:cNvPicPr>
            <a:picLocks noChangeAspect="1"/>
          </p:cNvPicPr>
          <p:nvPr/>
        </p:nvPicPr>
        <p:blipFill rotWithShape="1">
          <a:blip r:embed="rId4"/>
          <a:srcRect l="17750" r="16026"/>
          <a:stretch/>
        </p:blipFill>
        <p:spPr>
          <a:xfrm>
            <a:off x="928468" y="574285"/>
            <a:ext cx="1800664" cy="1237595"/>
          </a:xfrm>
          <a:prstGeom prst="rect">
            <a:avLst/>
          </a:prstGeom>
        </p:spPr>
      </p:pic>
      <p:pic>
        <p:nvPicPr>
          <p:cNvPr id="8" name="Graphic 21">
            <a:extLst>
              <a:ext uri="{FF2B5EF4-FFF2-40B4-BE49-F238E27FC236}">
                <a16:creationId xmlns:a16="http://schemas.microsoft.com/office/drawing/2014/main" id="{C65D8E96-2D5E-40D7-9100-FB7509A269A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70760" y="-265166"/>
            <a:ext cx="2305141" cy="1076343"/>
          </a:xfrm>
          <a:prstGeom prst="rect">
            <a:avLst/>
          </a:prstGeom>
        </p:spPr>
      </p:pic>
      <p:sp>
        <p:nvSpPr>
          <p:cNvPr id="11" name="TextBox 10">
            <a:extLst>
              <a:ext uri="{FF2B5EF4-FFF2-40B4-BE49-F238E27FC236}">
                <a16:creationId xmlns:a16="http://schemas.microsoft.com/office/drawing/2014/main" id="{247E42AF-AB62-4E17-8953-2FD7C185D385}"/>
              </a:ext>
            </a:extLst>
          </p:cNvPr>
          <p:cNvSpPr txBox="1"/>
          <p:nvPr/>
        </p:nvSpPr>
        <p:spPr>
          <a:xfrm>
            <a:off x="4310488" y="646618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404989734"/>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889228C-6367-4E64-A823-A3CC97835B36}"/>
</file>

<file path=customXml/itemProps2.xml><?xml version="1.0" encoding="utf-8"?>
<ds:datastoreItem xmlns:ds="http://schemas.openxmlformats.org/officeDocument/2006/customXml" ds:itemID="{0D7041C1-5F31-4A4F-86AA-9DACC83668A6}"/>
</file>

<file path=customXml/itemProps3.xml><?xml version="1.0" encoding="utf-8"?>
<ds:datastoreItem xmlns:ds="http://schemas.openxmlformats.org/officeDocument/2006/customXml" ds:itemID="{4F9975AD-4276-49DE-B6CC-AC2ACB4129F1}"/>
</file>

<file path=docProps/app.xml><?xml version="1.0" encoding="utf-8"?>
<Properties xmlns="http://schemas.openxmlformats.org/officeDocument/2006/extended-properties" xmlns:vt="http://schemas.openxmlformats.org/officeDocument/2006/docPropsVTypes">
  <TotalTime>198</TotalTime>
  <Words>3370</Words>
  <Application>Microsoft Office PowerPoint</Application>
  <PresentationFormat>Widescreen</PresentationFormat>
  <Paragraphs>562</Paragraphs>
  <Slides>88</Slides>
  <Notes>22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88</vt:i4>
      </vt:variant>
    </vt:vector>
  </HeadingPairs>
  <TitlesOfParts>
    <vt:vector size="98" baseType="lpstr">
      <vt:lpstr>Arial</vt:lpstr>
      <vt:lpstr>ArialUnicodeMS</vt:lpstr>
      <vt:lpstr>Calibri</vt:lpstr>
      <vt:lpstr>Calibri Light</vt:lpstr>
      <vt:lpstr>Roboto Condensed Light</vt:lpstr>
      <vt:lpstr>Roboto Light</vt:lpstr>
      <vt:lpstr>Tajawal ExtraBold</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Tools الأدوات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39</cp:revision>
  <dcterms:created xsi:type="dcterms:W3CDTF">2023-04-29T09:08:00Z</dcterms:created>
  <dcterms:modified xsi:type="dcterms:W3CDTF">2024-01-27T15:50:35Z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