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45"/>
  </p:notesMasterIdLst>
  <p:sldIdLst>
    <p:sldId id="530" r:id="rId5"/>
    <p:sldId id="313" r:id="rId6"/>
    <p:sldId id="483" r:id="rId7"/>
    <p:sldId id="484" r:id="rId8"/>
    <p:sldId id="491" r:id="rId9"/>
    <p:sldId id="556" r:id="rId10"/>
    <p:sldId id="496" r:id="rId11"/>
    <p:sldId id="513" r:id="rId12"/>
    <p:sldId id="560" r:id="rId13"/>
    <p:sldId id="555" r:id="rId14"/>
    <p:sldId id="573" r:id="rId15"/>
    <p:sldId id="514" r:id="rId16"/>
    <p:sldId id="576" r:id="rId17"/>
    <p:sldId id="575" r:id="rId18"/>
    <p:sldId id="577" r:id="rId19"/>
    <p:sldId id="508" r:id="rId20"/>
    <p:sldId id="574" r:id="rId21"/>
    <p:sldId id="515" r:id="rId22"/>
    <p:sldId id="494" r:id="rId23"/>
    <p:sldId id="521" r:id="rId24"/>
    <p:sldId id="566" r:id="rId25"/>
    <p:sldId id="522" r:id="rId26"/>
    <p:sldId id="561" r:id="rId27"/>
    <p:sldId id="567" r:id="rId28"/>
    <p:sldId id="569" r:id="rId29"/>
    <p:sldId id="562" r:id="rId30"/>
    <p:sldId id="563" r:id="rId31"/>
    <p:sldId id="564" r:id="rId32"/>
    <p:sldId id="570" r:id="rId33"/>
    <p:sldId id="584" r:id="rId34"/>
    <p:sldId id="523" r:id="rId35"/>
    <p:sldId id="524" r:id="rId36"/>
    <p:sldId id="572" r:id="rId37"/>
    <p:sldId id="588" r:id="rId38"/>
    <p:sldId id="585" r:id="rId39"/>
    <p:sldId id="586" r:id="rId40"/>
    <p:sldId id="587" r:id="rId41"/>
    <p:sldId id="589" r:id="rId42"/>
    <p:sldId id="59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0"/>
            <p14:sldId id="313"/>
            <p14:sldId id="483"/>
            <p14:sldId id="484"/>
            <p14:sldId id="491"/>
            <p14:sldId id="556"/>
            <p14:sldId id="496"/>
            <p14:sldId id="513"/>
            <p14:sldId id="560"/>
            <p14:sldId id="555"/>
            <p14:sldId id="573"/>
            <p14:sldId id="514"/>
            <p14:sldId id="576"/>
            <p14:sldId id="575"/>
            <p14:sldId id="577"/>
            <p14:sldId id="508"/>
            <p14:sldId id="574"/>
            <p14:sldId id="515"/>
            <p14:sldId id="494"/>
            <p14:sldId id="521"/>
            <p14:sldId id="566"/>
            <p14:sldId id="522"/>
            <p14:sldId id="561"/>
            <p14:sldId id="567"/>
            <p14:sldId id="569"/>
            <p14:sldId id="562"/>
            <p14:sldId id="563"/>
            <p14:sldId id="564"/>
            <p14:sldId id="570"/>
            <p14:sldId id="584"/>
            <p14:sldId id="523"/>
            <p14:sldId id="524"/>
            <p14:sldId id="572"/>
            <p14:sldId id="588"/>
            <p14:sldId id="585"/>
            <p14:sldId id="586"/>
            <p14:sldId id="587"/>
            <p14:sldId id="589"/>
            <p14:sldId id="59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000000"/>
    <a:srgbClr val="8E5A6D"/>
    <a:srgbClr val="4472C4"/>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3738" autoAdjust="0"/>
  </p:normalViewPr>
  <p:slideViewPr>
    <p:cSldViewPr snapToGrid="0">
      <p:cViewPr varScale="1">
        <p:scale>
          <a:sx n="62" d="100"/>
          <a:sy n="62" d="100"/>
        </p:scale>
        <p:origin x="7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dgm:spPr>
        <a:solidFill>
          <a:schemeClr val="accent6"/>
        </a:solidFill>
      </dgm:spPr>
      <dgm:t>
        <a:bodyPr/>
        <a:lstStyle/>
        <a:p>
          <a:r>
            <a:rPr lang="en-US" dirty="0"/>
            <a:t>Introduction </a:t>
          </a:r>
          <a:r>
            <a:rPr lang="ar-EG" dirty="0"/>
            <a:t>المقدمة</a:t>
          </a:r>
          <a:endParaRPr lang="en-US" dirty="0"/>
        </a:p>
      </dgm:t>
    </dgm:pt>
    <dgm:pt modelId="{1569FF5F-FAD4-44D9-B32D-E19B1563A929}" type="parTrans" cxnId="{59FC91D6-921F-4E63-9628-6DCED6540C58}">
      <dgm:prSet/>
      <dgm:spPr/>
      <dgm:t>
        <a:bodyPr/>
        <a:lstStyle/>
        <a:p>
          <a:endParaRPr lang="en-US"/>
        </a:p>
      </dgm:t>
    </dgm:pt>
    <dgm:pt modelId="{BB860C5A-679A-42AC-ACA0-B9A29DFBE457}" type="sibTrans" cxnId="{59FC91D6-921F-4E63-9628-6DCED6540C58}">
      <dgm:prSet/>
      <dgm:spPr/>
      <dgm:t>
        <a:bodyPr/>
        <a:lstStyle/>
        <a:p>
          <a:endParaRPr lang="en-US"/>
        </a:p>
      </dgm:t>
    </dgm:pt>
    <dgm:pt modelId="{389932F0-FEE2-478E-B2F9-1DBAD13B8145}">
      <dgm:prSet phldrT="[Text]"/>
      <dgm:spPr>
        <a:solidFill>
          <a:schemeClr val="accent6"/>
        </a:solidFill>
      </dgm:spPr>
      <dgm:t>
        <a:bodyPr/>
        <a:lstStyle/>
        <a:p>
          <a:r>
            <a:rPr lang="en-US" dirty="0"/>
            <a:t>Research Problem</a:t>
          </a:r>
          <a:r>
            <a:rPr lang="ar-EG" dirty="0"/>
            <a:t> مشكلة الدراسة </a:t>
          </a:r>
          <a:endParaRPr lang="en-US" dirty="0"/>
        </a:p>
      </dgm:t>
    </dgm:pt>
    <dgm:pt modelId="{B972AD42-24C6-49D9-A646-25119667A7CC}" type="parTrans" cxnId="{0D25ADE6-45FD-4B37-9C59-CB65494AED73}">
      <dgm:prSet/>
      <dgm:spPr/>
      <dgm:t>
        <a:bodyPr/>
        <a:lstStyle/>
        <a:p>
          <a:endParaRPr lang="en-US"/>
        </a:p>
      </dgm:t>
    </dgm:pt>
    <dgm:pt modelId="{7541CF92-6D10-4B8A-B2B1-03A40CABC766}" type="sibTrans" cxnId="{0D25ADE6-45FD-4B37-9C59-CB65494AED73}">
      <dgm:prSet/>
      <dgm:spPr/>
      <dgm:t>
        <a:bodyPr/>
        <a:lstStyle/>
        <a:p>
          <a:endParaRPr lang="en-US"/>
        </a:p>
      </dgm:t>
    </dgm:pt>
    <dgm:pt modelId="{4D9F3ED8-374F-4ED6-95BF-1A87E94C2B5E}">
      <dgm:prSet phldrT="[Text]"/>
      <dgm:spPr>
        <a:solidFill>
          <a:schemeClr val="accent6"/>
        </a:solidFill>
      </dgm:spPr>
      <dgm:t>
        <a:bodyPr/>
        <a:lstStyle/>
        <a:p>
          <a:r>
            <a:rPr lang="en-US"/>
            <a:t>Main Research </a:t>
          </a:r>
          <a:r>
            <a:rPr lang="en-US" dirty="0"/>
            <a:t>Question</a:t>
          </a:r>
          <a:r>
            <a:rPr lang="ar-EG" dirty="0"/>
            <a:t>سؤال الدراسة الأساسي </a:t>
          </a:r>
          <a:endParaRPr lang="en-US" dirty="0"/>
        </a:p>
      </dgm:t>
    </dgm:pt>
    <dgm:pt modelId="{242EC983-4A9B-4A57-B503-0A631004C252}" type="parTrans" cxnId="{28F880DA-D49D-4688-8CB5-7C17AE018FEA}">
      <dgm:prSet/>
      <dgm:spPr/>
      <dgm:t>
        <a:bodyPr/>
        <a:lstStyle/>
        <a:p>
          <a:endParaRPr lang="en-US"/>
        </a:p>
      </dgm:t>
    </dgm:pt>
    <dgm:pt modelId="{BB94A7BF-AA90-4A64-9714-7FA10D5CB51E}" type="sibTrans" cxnId="{28F880DA-D49D-4688-8CB5-7C17AE018FEA}">
      <dgm:prSet/>
      <dgm:spPr/>
      <dgm:t>
        <a:bodyPr/>
        <a:lstStyle/>
        <a:p>
          <a:endParaRPr lang="en-US"/>
        </a:p>
      </dgm:t>
    </dgm:pt>
    <dgm:pt modelId="{85609F15-5299-4B0D-9D65-E722AB51EA90}">
      <dgm:prSet phldrT="[Text]"/>
      <dgm:spPr>
        <a:solidFill>
          <a:schemeClr val="accent2"/>
        </a:solidFill>
      </dgm:spPr>
      <dgm:t>
        <a:bodyPr/>
        <a:lstStyle/>
        <a:p>
          <a:r>
            <a:rPr lang="en-US" dirty="0"/>
            <a:t>Research Objectives</a:t>
          </a:r>
          <a:r>
            <a:rPr lang="ar-EG" dirty="0"/>
            <a:t> أهداف الدراسة </a:t>
          </a:r>
          <a:endParaRPr lang="en-US" dirty="0"/>
        </a:p>
      </dgm:t>
    </dgm:pt>
    <dgm:pt modelId="{0B5464C6-CD94-4E7E-9D8E-27DD5B4D9CAB}" type="parTrans" cxnId="{A889C96E-858E-47E9-B5A3-EF3B5FF4DD2F}">
      <dgm:prSet/>
      <dgm:spPr/>
      <dgm:t>
        <a:bodyPr/>
        <a:lstStyle/>
        <a:p>
          <a:endParaRPr lang="en-US"/>
        </a:p>
      </dgm:t>
    </dgm:pt>
    <dgm:pt modelId="{6FC7A943-27D6-4E35-A08A-CA5CAF1D59E0}" type="sibTrans" cxnId="{A889C96E-858E-47E9-B5A3-EF3B5FF4DD2F}">
      <dgm:prSet/>
      <dgm:spPr/>
      <dgm:t>
        <a:bodyPr/>
        <a:lstStyle/>
        <a:p>
          <a:endParaRPr lang="en-US"/>
        </a:p>
      </dgm:t>
    </dgm:pt>
    <dgm:pt modelId="{F8ED3BE6-D2AB-49CB-85CB-36414B725B16}">
      <dgm:prSet phldrT="[Text]"/>
      <dgm:spPr>
        <a:solidFill>
          <a:schemeClr val="accent6"/>
        </a:solidFill>
      </dgm:spPr>
      <dgm:t>
        <a:bodyPr/>
        <a:lstStyle/>
        <a:p>
          <a:r>
            <a:rPr lang="en-US" dirty="0"/>
            <a:t>Research Significance</a:t>
          </a:r>
          <a:r>
            <a:rPr lang="ar-EG" dirty="0"/>
            <a:t> أهمية الدراسة </a:t>
          </a:r>
          <a:endParaRPr lang="en-US" dirty="0"/>
        </a:p>
      </dgm:t>
    </dgm:pt>
    <dgm:pt modelId="{7F1B8D99-8ED2-457E-841D-3705B893E14D}" type="parTrans" cxnId="{F2066B4A-0965-461F-8D1F-B78810A7684F}">
      <dgm:prSet/>
      <dgm:spPr/>
      <dgm:t>
        <a:bodyPr/>
        <a:lstStyle/>
        <a:p>
          <a:endParaRPr lang="en-US"/>
        </a:p>
      </dgm:t>
    </dgm:pt>
    <dgm:pt modelId="{E21C8BF4-AD81-40BB-B273-7E300A7FB7BF}" type="sibTrans" cxnId="{F2066B4A-0965-461F-8D1F-B78810A7684F}">
      <dgm:prSet/>
      <dgm:spPr/>
      <dgm:t>
        <a:bodyPr/>
        <a:lstStyle/>
        <a:p>
          <a:endParaRPr lang="en-US"/>
        </a:p>
      </dgm:t>
    </dgm:pt>
    <dgm:pt modelId="{4F4ACB61-5161-43B2-82F0-07A50F61E56E}">
      <dgm:prSet phldrT="[Text]"/>
      <dgm:spPr>
        <a:solidFill>
          <a:schemeClr val="accent2"/>
        </a:solidFill>
      </dgm:spPr>
      <dgm:t>
        <a:bodyPr/>
        <a:lstStyle/>
        <a:p>
          <a:r>
            <a:rPr lang="en-US" dirty="0"/>
            <a:t>Research Model &amp; Hypotheses </a:t>
          </a:r>
          <a:r>
            <a:rPr lang="ar-EG" dirty="0"/>
            <a:t>نموذج وفرضيات الدراسة</a:t>
          </a:r>
          <a:endParaRPr lang="en-US" dirty="0"/>
        </a:p>
      </dgm:t>
    </dgm:pt>
    <dgm:pt modelId="{45C353D3-29FE-4A8E-A8E9-8938EC0AF2AE}" type="parTrans" cxnId="{757A4B28-D852-4CC5-B8FA-ABE2ABDA4F55}">
      <dgm:prSet/>
      <dgm:spPr/>
      <dgm:t>
        <a:bodyPr/>
        <a:lstStyle/>
        <a:p>
          <a:endParaRPr lang="en-US"/>
        </a:p>
      </dgm:t>
    </dgm:pt>
    <dgm:pt modelId="{E5A62DE1-0FBB-4239-B253-C1D9EBADB7BA}" type="sibTrans" cxnId="{757A4B28-D852-4CC5-B8FA-ABE2ABDA4F55}">
      <dgm:prSet/>
      <dgm:spPr/>
      <dgm:t>
        <a:bodyPr/>
        <a:lstStyle/>
        <a:p>
          <a:endParaRPr lang="en-US"/>
        </a:p>
      </dgm:t>
    </dgm:pt>
    <dgm:pt modelId="{553F1735-4488-4282-9B6C-578349BFDDC1}">
      <dgm:prSet phldrT="[Text]"/>
      <dgm:spPr/>
      <dgm:t>
        <a:bodyPr/>
        <a:lstStyle/>
        <a:p>
          <a:r>
            <a:rPr lang="en-US" dirty="0"/>
            <a:t>Research Methodology </a:t>
          </a:r>
          <a:r>
            <a:rPr lang="ar-EG" dirty="0"/>
            <a:t>منهجية الدراسة</a:t>
          </a:r>
          <a:endParaRPr lang="en-US" dirty="0"/>
        </a:p>
      </dgm:t>
    </dgm:pt>
    <dgm:pt modelId="{3A3AE37E-02D4-456D-9A3F-CABD461CDD11}" type="parTrans" cxnId="{F4E562AF-185E-4366-BEC1-0B41B446AA76}">
      <dgm:prSet/>
      <dgm:spPr/>
      <dgm:t>
        <a:bodyPr/>
        <a:lstStyle/>
        <a:p>
          <a:endParaRPr lang="en-US"/>
        </a:p>
      </dgm:t>
    </dgm:pt>
    <dgm:pt modelId="{48331327-58E3-4E5B-A095-DA9DF4D63EB4}" type="sibTrans" cxnId="{F4E562AF-185E-4366-BEC1-0B41B446AA76}">
      <dgm:prSet/>
      <dgm:spPr/>
      <dgm:t>
        <a:bodyPr/>
        <a:lstStyle/>
        <a:p>
          <a:endParaRPr lang="en-US"/>
        </a:p>
      </dgm:t>
    </dgm:pt>
    <dgm:pt modelId="{011E5183-CCB0-4C31-9A6D-0E907E01D7B8}">
      <dgm:prSet phldrT="[Text]"/>
      <dgm:spPr>
        <a:solidFill>
          <a:schemeClr val="accent2"/>
        </a:solidFill>
      </dgm:spPr>
      <dgm:t>
        <a:bodyPr/>
        <a:lstStyle/>
        <a:p>
          <a:r>
            <a:rPr lang="en-US" dirty="0"/>
            <a:t>Scope of Study </a:t>
          </a:r>
          <a:r>
            <a:rPr lang="ar-EG" dirty="0"/>
            <a:t>الدراسة الميدانية</a:t>
          </a:r>
          <a:endParaRPr lang="en-US" dirty="0"/>
        </a:p>
      </dgm:t>
    </dgm:pt>
    <dgm:pt modelId="{6C25202C-AC1E-4CF2-AB2A-07CBFCA3C5E6}" type="parTrans" cxnId="{6E870095-C941-4D3C-A307-2D29BBB73FB1}">
      <dgm:prSet/>
      <dgm:spPr/>
      <dgm:t>
        <a:bodyPr/>
        <a:lstStyle/>
        <a:p>
          <a:endParaRPr lang="en-US"/>
        </a:p>
      </dgm:t>
    </dgm:pt>
    <dgm:pt modelId="{FF9C9486-8D6E-4F6C-AF59-164AAADA8707}" type="sibTrans" cxnId="{6E870095-C941-4D3C-A307-2D29BBB73FB1}">
      <dgm:prSet/>
      <dgm:spPr/>
      <dgm:t>
        <a:bodyPr/>
        <a:lstStyle/>
        <a:p>
          <a:endParaRPr lang="en-US"/>
        </a:p>
      </dgm:t>
    </dgm:pt>
    <dgm:pt modelId="{88249610-EC87-4E86-9EA6-9548BC2B24AD}">
      <dgm:prSet phldrT="[Text]"/>
      <dgm:spPr/>
      <dgm:t>
        <a:bodyPr/>
        <a:lstStyle/>
        <a:p>
          <a:r>
            <a:rPr lang="en-US" dirty="0"/>
            <a:t>Proposed Research Structure </a:t>
          </a:r>
          <a:r>
            <a:rPr lang="ar-EG" dirty="0"/>
            <a:t>الهيكل المقترح للدراسة</a:t>
          </a:r>
          <a:endParaRPr lang="en-US" dirty="0"/>
        </a:p>
      </dgm:t>
    </dgm:pt>
    <dgm:pt modelId="{E8381BA5-5F27-4353-BFAA-F9C4123E36F5}" type="parTrans" cxnId="{27DD1D58-8928-475B-9F6C-6F5B1D801853}">
      <dgm:prSet/>
      <dgm:spPr/>
      <dgm:t>
        <a:bodyPr/>
        <a:lstStyle/>
        <a:p>
          <a:endParaRPr lang="en-US"/>
        </a:p>
      </dgm:t>
    </dgm:pt>
    <dgm:pt modelId="{4C3FC90D-67D9-4D10-A9C0-C6CEBFFEEAC6}" type="sibTrans" cxnId="{27DD1D58-8928-475B-9F6C-6F5B1D801853}">
      <dgm:prSet/>
      <dgm:spPr/>
      <dgm:t>
        <a:bodyPr/>
        <a:lstStyle/>
        <a:p>
          <a:endParaRPr lang="en-US"/>
        </a:p>
      </dgm:t>
    </dgm:pt>
    <dgm:pt modelId="{50089AC6-4DFB-44DC-8929-A6C9F4CB01D7}">
      <dgm:prSet phldrT="[Text]"/>
      <dgm:spPr/>
      <dgm:t>
        <a:bodyPr/>
        <a:lstStyle/>
        <a:p>
          <a:r>
            <a:rPr lang="en-US" dirty="0"/>
            <a:t>References </a:t>
          </a:r>
          <a:r>
            <a:rPr lang="ar-EG" dirty="0"/>
            <a:t>قائمة المراجع</a:t>
          </a:r>
          <a:endParaRPr lang="en-US" dirty="0"/>
        </a:p>
      </dgm:t>
    </dgm:pt>
    <dgm:pt modelId="{878EC45B-B551-441E-A4A8-1C627748D0AF}" type="parTrans" cxnId="{BEF89C74-9E46-4722-8C62-164A0DF03164}">
      <dgm:prSet/>
      <dgm:spPr/>
      <dgm:t>
        <a:bodyPr/>
        <a:lstStyle/>
        <a:p>
          <a:endParaRPr lang="en-US"/>
        </a:p>
      </dgm:t>
    </dgm:pt>
    <dgm:pt modelId="{EF4F73F3-C347-413D-BB6C-69E3DD9FAEE1}" type="sibTrans" cxnId="{BEF89C74-9E46-4722-8C62-164A0DF03164}">
      <dgm:prSet/>
      <dgm:spPr/>
      <dgm:t>
        <a:bodyPr/>
        <a:lstStyle/>
        <a:p>
          <a:endParaRPr lang="en-US"/>
        </a:p>
      </dgm:t>
    </dgm:pt>
    <dgm:pt modelId="{8D27EB80-D332-463E-83CD-4EB9EFEC2D58}">
      <dgm:prSet phldrT="[Text]"/>
      <dgm:spPr/>
      <dgm:t>
        <a:bodyPr/>
        <a:lstStyle/>
        <a:p>
          <a:r>
            <a:rPr lang="en-US" dirty="0"/>
            <a:t>Appendices </a:t>
          </a:r>
          <a:r>
            <a:rPr lang="ar-EG" dirty="0"/>
            <a:t>الملاحق </a:t>
          </a:r>
          <a:endParaRPr lang="en-US" dirty="0"/>
        </a:p>
      </dgm:t>
    </dgm:pt>
    <dgm:pt modelId="{F892DF37-4E7A-4C35-B951-D2CF97FCC937}" type="parTrans" cxnId="{7217E4EA-CE78-4F7C-AC6A-F4965EC2D40C}">
      <dgm:prSet/>
      <dgm:spPr/>
      <dgm:t>
        <a:bodyPr/>
        <a:lstStyle/>
        <a:p>
          <a:endParaRPr lang="en-US"/>
        </a:p>
      </dgm:t>
    </dgm:pt>
    <dgm:pt modelId="{F2A45BAE-27C5-4912-B24E-8716257084C3}" type="sibTrans" cxnId="{7217E4EA-CE78-4F7C-AC6A-F4965EC2D40C}">
      <dgm:prSet/>
      <dgm:spPr/>
      <dgm:t>
        <a:bodyPr/>
        <a:lstStyle/>
        <a:p>
          <a:endParaRPr lang="en-US"/>
        </a:p>
      </dgm:t>
    </dgm:pt>
    <dgm:pt modelId="{716A7B2F-CB81-4A95-86EF-9A912800EFE1}">
      <dgm:prSet phldrT="[Text]"/>
      <dgm:spPr>
        <a:solidFill>
          <a:schemeClr val="accent6"/>
        </a:solidFill>
      </dgm:spPr>
      <dgm:t>
        <a:bodyPr/>
        <a:lstStyle/>
        <a:p>
          <a:r>
            <a:rPr lang="en-US" dirty="0"/>
            <a:t>Research Title </a:t>
          </a:r>
          <a:r>
            <a:rPr lang="ar-EG" dirty="0"/>
            <a:t>عنوان الدراسة</a:t>
          </a:r>
          <a:endParaRPr lang="en-US" dirty="0"/>
        </a:p>
      </dgm:t>
    </dgm:pt>
    <dgm:pt modelId="{222AED6F-F453-4117-AFD7-CD48F2A9F12F}" type="parTrans" cxnId="{0B6380D8-DC7A-4ABB-8962-140324E042B4}">
      <dgm:prSet/>
      <dgm:spPr/>
      <dgm:t>
        <a:bodyPr/>
        <a:lstStyle/>
        <a:p>
          <a:endParaRPr lang="en-US"/>
        </a:p>
      </dgm:t>
    </dgm:pt>
    <dgm:pt modelId="{E0DE0489-DD4E-409C-A5D6-0A9D734737DF}" type="sibTrans" cxnId="{0B6380D8-DC7A-4ABB-8962-140324E042B4}">
      <dgm:prSet/>
      <dgm:spPr/>
      <dgm:t>
        <a:bodyPr/>
        <a:lstStyle/>
        <a:p>
          <a:endParaRPr lang="en-US"/>
        </a:p>
      </dgm:t>
    </dgm:pt>
    <dgm:pt modelId="{BB62B94C-F8CA-4990-93D9-FBB2957DB132}">
      <dgm:prSet phldrT="[Text]"/>
      <dgm:spPr>
        <a:solidFill>
          <a:schemeClr val="accent2"/>
        </a:solidFill>
      </dgm:spPr>
      <dgm:t>
        <a:bodyPr/>
        <a:lstStyle/>
        <a:p>
          <a:r>
            <a:rPr lang="en-US" dirty="0"/>
            <a:t>Research Sub-questions </a:t>
          </a:r>
          <a:r>
            <a:rPr lang="ar-EG" dirty="0"/>
            <a:t>أسئلة الدراسة الفرعية </a:t>
          </a:r>
          <a:endParaRPr lang="en-US" dirty="0"/>
        </a:p>
      </dgm:t>
    </dgm:pt>
    <dgm:pt modelId="{DAB892CE-35DB-496B-9CFB-11D89BBC6E33}" type="parTrans" cxnId="{5DB8309A-6030-4265-9A87-E5491593A30D}">
      <dgm:prSet/>
      <dgm:spPr/>
      <dgm:t>
        <a:bodyPr/>
        <a:lstStyle/>
        <a:p>
          <a:endParaRPr lang="en-US"/>
        </a:p>
      </dgm:t>
    </dgm:pt>
    <dgm:pt modelId="{40AE2470-2BCF-4672-AF21-D13FFDAA9495}" type="sibTrans" cxnId="{5DB8309A-6030-4265-9A87-E5491593A30D}">
      <dgm:prSet/>
      <dgm:spPr/>
      <dgm:t>
        <a:bodyPr/>
        <a:lstStyle/>
        <a:p>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3">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3"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3">
        <dgm:presLayoutVars>
          <dgm:bulletEnabled val="1"/>
        </dgm:presLayoutVars>
      </dgm:prSet>
      <dgm:spPr/>
    </dgm:pt>
    <dgm:pt modelId="{89F4593A-B2C2-4766-8B88-FE3BE0ABC7D7}" type="pres">
      <dgm:prSet presAssocID="{7541CF92-6D10-4B8A-B2B1-03A40CABC766}" presName="space" presStyleCnt="0"/>
      <dgm:spPr/>
    </dgm:pt>
    <dgm:pt modelId="{BCB0F75D-2B58-486A-940A-01B3002EF4CD}" type="pres">
      <dgm:prSet presAssocID="{4D9F3ED8-374F-4ED6-95BF-1A87E94C2B5E}" presName="text" presStyleLbl="node1" presStyleIdx="3" presStyleCnt="13">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4" presStyleCnt="13" custLinFactY="184747" custLinFactNeighborY="200000">
        <dgm:presLayoutVars>
          <dgm:bulletEnabled val="1"/>
        </dgm:presLayoutVars>
      </dgm:prSet>
      <dgm:spPr/>
    </dgm:pt>
    <dgm:pt modelId="{5B15F317-E615-48DC-9821-A8C35385E660}" type="pres">
      <dgm:prSet presAssocID="{6FC7A943-27D6-4E35-A08A-CA5CAF1D59E0}" presName="space" presStyleCnt="0"/>
      <dgm:spPr/>
    </dgm:pt>
    <dgm:pt modelId="{8191F0D5-4E0B-419E-9B77-1A249C6C659D}" type="pres">
      <dgm:prSet presAssocID="{F8ED3BE6-D2AB-49CB-85CB-36414B725B16}" presName="text" presStyleLbl="node1" presStyleIdx="5" presStyleCnt="13" custLinFactY="-100905" custLinFactNeighborY="-200000">
        <dgm:presLayoutVars>
          <dgm:bulletEnabled val="1"/>
        </dgm:presLayoutVars>
      </dgm:prSet>
      <dgm:spPr/>
    </dgm:pt>
    <dgm:pt modelId="{C00AD1DF-9F38-4BCF-A922-8FC69F693C91}" type="pres">
      <dgm:prSet presAssocID="{E21C8BF4-AD81-40BB-B273-7E300A7FB7BF}" presName="space" presStyleCnt="0"/>
      <dgm:spPr/>
    </dgm:pt>
    <dgm:pt modelId="{3CC448AA-1675-452E-850E-41DD2D80E209}" type="pres">
      <dgm:prSet presAssocID="{BB62B94C-F8CA-4990-93D9-FBB2957DB132}" presName="text" presStyleLbl="node1" presStyleIdx="6" presStyleCnt="13" custLinFactY="-122917" custLinFactNeighborX="0" custLinFactNeighborY="-200000">
        <dgm:presLayoutVars>
          <dgm:bulletEnabled val="1"/>
        </dgm:presLayoutVars>
      </dgm:prSet>
      <dgm:spPr/>
    </dgm:pt>
    <dgm:pt modelId="{89E3F68B-29B4-4858-9548-4532E67D507E}" type="pres">
      <dgm:prSet presAssocID="{40AE2470-2BCF-4672-AF21-D13FFDAA9495}" presName="space" presStyleCnt="0"/>
      <dgm:spPr/>
    </dgm:pt>
    <dgm:pt modelId="{9E91EA2D-0534-43AA-AF0C-25FE01324703}" type="pres">
      <dgm:prSet presAssocID="{4F4ACB61-5161-43B2-82F0-07A50F61E56E}" presName="text" presStyleLbl="node1" presStyleIdx="7" presStyleCnt="13">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8" presStyleCnt="13" custLinFactY="104167" custLinFactNeighborY="200000">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9" presStyleCnt="13" custLinFactY="-92857" custLinFactNeighborX="3857" custLinFactNeighborY="-100000">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10" presStyleCnt="13">
        <dgm:presLayoutVars>
          <dgm:bulletEnabled val="1"/>
        </dgm:presLayoutVars>
      </dgm:prSet>
      <dgm:spPr/>
    </dgm:pt>
    <dgm:pt modelId="{E6A7E1E8-C6CA-4B5A-9656-8A3D89B0AD94}" type="pres">
      <dgm:prSet presAssocID="{4C3FC90D-67D9-4D10-A9C0-C6CEBFFEEAC6}" presName="space" presStyleCnt="0"/>
      <dgm:spPr/>
    </dgm:pt>
    <dgm:pt modelId="{494A3454-5139-458F-A913-63CDB206BCFD}" type="pres">
      <dgm:prSet presAssocID="{50089AC6-4DFB-44DC-8929-A6C9F4CB01D7}" presName="text" presStyleLbl="node1" presStyleIdx="11" presStyleCnt="13">
        <dgm:presLayoutVars>
          <dgm:bulletEnabled val="1"/>
        </dgm:presLayoutVars>
      </dgm:prSet>
      <dgm:spPr/>
    </dgm:pt>
    <dgm:pt modelId="{E6C91CCD-3C2A-4B0D-B8CD-8436CA3366B6}" type="pres">
      <dgm:prSet presAssocID="{EF4F73F3-C347-413D-BB6C-69E3DD9FAEE1}" presName="space" presStyleCnt="0"/>
      <dgm:spPr/>
    </dgm:pt>
    <dgm:pt modelId="{A917EBDB-02CA-48D6-B1AE-F0760510AC71}" type="pres">
      <dgm:prSet presAssocID="{8D27EB80-D332-463E-83CD-4EB9EFEC2D58}" presName="text" presStyleLbl="node1" presStyleIdx="12" presStyleCnt="13">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0062F11C-E1B8-459D-BC08-B2E151CD1A94}" type="presOf" srcId="{F8ED3BE6-D2AB-49CB-85CB-36414B725B16}" destId="{8191F0D5-4E0B-419E-9B77-1A249C6C659D}" srcOrd="0" destOrd="0" presId="urn:diagrams.loki3.com/VaryingWidthList"/>
    <dgm:cxn modelId="{757A4B28-D852-4CC5-B8FA-ABE2ABDA4F55}" srcId="{EC0DD46D-97F1-4264-B295-5B83F983DB47}" destId="{4F4ACB61-5161-43B2-82F0-07A50F61E56E}" srcOrd="7"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F2066B4A-0965-461F-8D1F-B78810A7684F}" srcId="{EC0DD46D-97F1-4264-B295-5B83F983DB47}" destId="{F8ED3BE6-D2AB-49CB-85CB-36414B725B16}" srcOrd="5" destOrd="0" parTransId="{7F1B8D99-8ED2-457E-841D-3705B893E14D}" sibTransId="{E21C8BF4-AD81-40BB-B273-7E300A7FB7BF}"/>
    <dgm:cxn modelId="{A889C96E-858E-47E9-B5A3-EF3B5FF4DD2F}" srcId="{EC0DD46D-97F1-4264-B295-5B83F983DB47}" destId="{85609F15-5299-4B0D-9D65-E722AB51EA90}" srcOrd="4" destOrd="0" parTransId="{0B5464C6-CD94-4E7E-9D8E-27DD5B4D9CAB}" sibTransId="{6FC7A943-27D6-4E35-A08A-CA5CAF1D59E0}"/>
    <dgm:cxn modelId="{F59D5570-3A12-4D41-89AA-D3B4226A6D72}" type="presOf" srcId="{011E5183-CCB0-4C31-9A6D-0E907E01D7B8}" destId="{F22E00D2-B6B8-46CD-A2A2-B3A50DEB31F5}" srcOrd="0" destOrd="0" presId="urn:diagrams.loki3.com/VaryingWidthList"/>
    <dgm:cxn modelId="{BEF89C74-9E46-4722-8C62-164A0DF03164}" srcId="{EC0DD46D-97F1-4264-B295-5B83F983DB47}" destId="{50089AC6-4DFB-44DC-8929-A6C9F4CB01D7}" srcOrd="11" destOrd="0" parTransId="{878EC45B-B551-441E-A4A8-1C627748D0AF}" sibTransId="{EF4F73F3-C347-413D-BB6C-69E3DD9FAEE1}"/>
    <dgm:cxn modelId="{27DD1D58-8928-475B-9F6C-6F5B1D801853}" srcId="{EC0DD46D-97F1-4264-B295-5B83F983DB47}" destId="{88249610-EC87-4E86-9EA6-9548BC2B24AD}" srcOrd="10"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8089CE8E-E5C7-4487-ADAE-135FC59D6731}" type="presOf" srcId="{BB62B94C-F8CA-4990-93D9-FBB2957DB132}" destId="{3CC448AA-1675-452E-850E-41DD2D80E209}" srcOrd="0" destOrd="0" presId="urn:diagrams.loki3.com/VaryingWidthList"/>
    <dgm:cxn modelId="{6E870095-C941-4D3C-A307-2D29BBB73FB1}" srcId="{EC0DD46D-97F1-4264-B295-5B83F983DB47}" destId="{011E5183-CCB0-4C31-9A6D-0E907E01D7B8}" srcOrd="9" destOrd="0" parTransId="{6C25202C-AC1E-4CF2-AB2A-07CBFCA3C5E6}" sibTransId="{FF9C9486-8D6E-4F6C-AF59-164AAADA8707}"/>
    <dgm:cxn modelId="{5DB8309A-6030-4265-9A87-E5491593A30D}" srcId="{EC0DD46D-97F1-4264-B295-5B83F983DB47}" destId="{BB62B94C-F8CA-4990-93D9-FBB2957DB132}" srcOrd="6" destOrd="0" parTransId="{DAB892CE-35DB-496B-9CFB-11D89BBC6E33}" sibTransId="{40AE2470-2BCF-4672-AF21-D13FFDAA9495}"/>
    <dgm:cxn modelId="{F4E562AF-185E-4366-BEC1-0B41B446AA76}" srcId="{EC0DD46D-97F1-4264-B295-5B83F983DB47}" destId="{553F1735-4488-4282-9B6C-578349BFDDC1}" srcOrd="8"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6EBEC6C8-81FC-4CF5-A47C-19F5FBBF7A38}" type="presOf" srcId="{8D27EB80-D332-463E-83CD-4EB9EFEC2D58}" destId="{A917EBDB-02CA-48D6-B1AE-F0760510AC71}"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3"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7217E4EA-CE78-4F7C-AC6A-F4965EC2D40C}" srcId="{EC0DD46D-97F1-4264-B295-5B83F983DB47}" destId="{8D27EB80-D332-463E-83CD-4EB9EFEC2D58}" srcOrd="12" destOrd="0" parTransId="{F892DF37-4E7A-4C35-B951-D2CF97FCC937}" sibTransId="{F2A45BAE-27C5-4912-B24E-8716257084C3}"/>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D878B35E-50B7-4F1D-8536-7F8FDAF18830}" type="presParOf" srcId="{16FDD885-99AF-4EB8-BA64-266F72DBF523}" destId="{BCB0F75D-2B58-486A-940A-01B3002EF4CD}" srcOrd="6" destOrd="0" presId="urn:diagrams.loki3.com/VaryingWidthList"/>
    <dgm:cxn modelId="{3E3E024B-F345-49B2-9F7F-219084F43299}" type="presParOf" srcId="{16FDD885-99AF-4EB8-BA64-266F72DBF523}" destId="{04ED963B-A8BB-4B5C-B6F1-071DEE232439}" srcOrd="7" destOrd="0" presId="urn:diagrams.loki3.com/VaryingWidthList"/>
    <dgm:cxn modelId="{579E0947-D656-4668-93B8-61E05810CAF0}" type="presParOf" srcId="{16FDD885-99AF-4EB8-BA64-266F72DBF523}" destId="{779C773A-F489-478E-B8A5-88BD6AF0D122}" srcOrd="8" destOrd="0" presId="urn:diagrams.loki3.com/VaryingWidthList"/>
    <dgm:cxn modelId="{3FB181F8-42EB-4F5C-908C-B1425A25F53E}" type="presParOf" srcId="{16FDD885-99AF-4EB8-BA64-266F72DBF523}" destId="{5B15F317-E615-48DC-9821-A8C35385E660}" srcOrd="9" destOrd="0" presId="urn:diagrams.loki3.com/VaryingWidthList"/>
    <dgm:cxn modelId="{19E77EDE-6932-4859-894E-5CBA2BF383C6}" type="presParOf" srcId="{16FDD885-99AF-4EB8-BA64-266F72DBF523}" destId="{8191F0D5-4E0B-419E-9B77-1A249C6C659D}" srcOrd="10" destOrd="0" presId="urn:diagrams.loki3.com/VaryingWidthList"/>
    <dgm:cxn modelId="{1BD924F9-4A30-41DD-8EA9-AABD9CE07157}" type="presParOf" srcId="{16FDD885-99AF-4EB8-BA64-266F72DBF523}" destId="{C00AD1DF-9F38-4BCF-A922-8FC69F693C91}" srcOrd="11" destOrd="0" presId="urn:diagrams.loki3.com/VaryingWidthList"/>
    <dgm:cxn modelId="{491D343E-BC36-4121-8B44-451F5AF5E071}" type="presParOf" srcId="{16FDD885-99AF-4EB8-BA64-266F72DBF523}" destId="{3CC448AA-1675-452E-850E-41DD2D80E209}" srcOrd="12" destOrd="0" presId="urn:diagrams.loki3.com/VaryingWidthList"/>
    <dgm:cxn modelId="{7759DD47-C45F-4B99-A44C-19C7EE984C0A}" type="presParOf" srcId="{16FDD885-99AF-4EB8-BA64-266F72DBF523}" destId="{89E3F68B-29B4-4858-9548-4532E67D507E}" srcOrd="13" destOrd="0" presId="urn:diagrams.loki3.com/VaryingWidthList"/>
    <dgm:cxn modelId="{B23B5C47-25AE-47B3-8AEA-B1B788CE16F3}" type="presParOf" srcId="{16FDD885-99AF-4EB8-BA64-266F72DBF523}" destId="{9E91EA2D-0534-43AA-AF0C-25FE01324703}" srcOrd="14" destOrd="0" presId="urn:diagrams.loki3.com/VaryingWidthList"/>
    <dgm:cxn modelId="{400B56D4-4FE0-4A26-BD77-A6A7001A7D94}" type="presParOf" srcId="{16FDD885-99AF-4EB8-BA64-266F72DBF523}" destId="{E889D3CF-3215-4FC4-9AA2-01EBA3C2BB8F}" srcOrd="15" destOrd="0" presId="urn:diagrams.loki3.com/VaryingWidthList"/>
    <dgm:cxn modelId="{98DE7278-6CDC-4916-AEF7-21CFD2AB740C}" type="presParOf" srcId="{16FDD885-99AF-4EB8-BA64-266F72DBF523}" destId="{8D074F2B-DC70-4168-BCBF-F02C4D223BC9}" srcOrd="16" destOrd="0" presId="urn:diagrams.loki3.com/VaryingWidthList"/>
    <dgm:cxn modelId="{9D0F66AB-DFB5-4B7F-9400-CBF22A3CE76B}" type="presParOf" srcId="{16FDD885-99AF-4EB8-BA64-266F72DBF523}" destId="{D1CB9C4E-9A31-4D68-9628-8002BDB9846D}" srcOrd="17" destOrd="0" presId="urn:diagrams.loki3.com/VaryingWidthList"/>
    <dgm:cxn modelId="{48F9776D-F805-4826-BA82-D41DB42158C0}" type="presParOf" srcId="{16FDD885-99AF-4EB8-BA64-266F72DBF523}" destId="{F22E00D2-B6B8-46CD-A2A2-B3A50DEB31F5}" srcOrd="18" destOrd="0" presId="urn:diagrams.loki3.com/VaryingWidthList"/>
    <dgm:cxn modelId="{7ED08588-C1B5-41FF-8761-39ED0FF4E2F3}" type="presParOf" srcId="{16FDD885-99AF-4EB8-BA64-266F72DBF523}" destId="{0CE6F475-0623-438C-A10C-36A50B757CE4}" srcOrd="19" destOrd="0" presId="urn:diagrams.loki3.com/VaryingWidthList"/>
    <dgm:cxn modelId="{BA942E63-E009-425B-B661-56070622BC63}" type="presParOf" srcId="{16FDD885-99AF-4EB8-BA64-266F72DBF523}" destId="{E37E68C4-5134-4C7C-8BFC-22743FBE0C96}" srcOrd="20" destOrd="0" presId="urn:diagrams.loki3.com/VaryingWidthList"/>
    <dgm:cxn modelId="{9FFF754A-645E-4C46-BDFA-863633E9B845}" type="presParOf" srcId="{16FDD885-99AF-4EB8-BA64-266F72DBF523}" destId="{E6A7E1E8-C6CA-4B5A-9656-8A3D89B0AD94}" srcOrd="21" destOrd="0" presId="urn:diagrams.loki3.com/VaryingWidthList"/>
    <dgm:cxn modelId="{05617490-565A-42B0-B42F-8113B3AFA8F1}" type="presParOf" srcId="{16FDD885-99AF-4EB8-BA64-266F72DBF523}" destId="{494A3454-5139-458F-A913-63CDB206BCFD}" srcOrd="22" destOrd="0" presId="urn:diagrams.loki3.com/VaryingWidthList"/>
    <dgm:cxn modelId="{492FC089-3DC9-465E-A514-45EDB4D94FF6}" type="presParOf" srcId="{16FDD885-99AF-4EB8-BA64-266F72DBF523}" destId="{E6C91CCD-3C2A-4B0D-B8CD-8436CA3366B6}" srcOrd="23" destOrd="0" presId="urn:diagrams.loki3.com/VaryingWidthList"/>
    <dgm:cxn modelId="{B642C58B-50F5-4A56-B30B-1D2B9F22DB9A}" type="presParOf" srcId="{16FDD885-99AF-4EB8-BA64-266F72DBF523}" destId="{A917EBDB-02CA-48D6-B1AE-F0760510AC71}" srcOrd="2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69000" y="1587"/>
          <a:ext cx="279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Title </a:t>
          </a:r>
          <a:r>
            <a:rPr lang="ar-EG" sz="2000" kern="1200" dirty="0"/>
            <a:t>عنوان الدراسة</a:t>
          </a:r>
          <a:endParaRPr lang="en-US" sz="2000" kern="1200" dirty="0"/>
        </a:p>
      </dsp:txBody>
      <dsp:txXfrm>
        <a:off x="2669000" y="1587"/>
        <a:ext cx="2790000" cy="398197"/>
      </dsp:txXfrm>
    </dsp:sp>
    <dsp:sp modelId="{ECEDCEBD-3A31-4A51-BD7F-B4B4DBD28F28}">
      <dsp:nvSpPr>
        <dsp:cNvPr id="0" name=""/>
        <dsp:cNvSpPr/>
      </dsp:nvSpPr>
      <dsp:spPr>
        <a:xfrm>
          <a:off x="2571261" y="419695"/>
          <a:ext cx="2985477"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Introduction </a:t>
          </a:r>
          <a:r>
            <a:rPr lang="ar-EG" sz="2000" kern="1200" dirty="0"/>
            <a:t>المقدمة</a:t>
          </a:r>
          <a:endParaRPr lang="en-US" sz="2000" kern="1200" dirty="0"/>
        </a:p>
      </dsp:txBody>
      <dsp:txXfrm>
        <a:off x="2571261" y="419695"/>
        <a:ext cx="2985477" cy="398197"/>
      </dsp:txXfrm>
    </dsp:sp>
    <dsp:sp modelId="{94C58217-1473-4AC2-9620-3E1956789323}">
      <dsp:nvSpPr>
        <dsp:cNvPr id="0" name=""/>
        <dsp:cNvSpPr/>
      </dsp:nvSpPr>
      <dsp:spPr>
        <a:xfrm>
          <a:off x="2399000" y="837803"/>
          <a:ext cx="333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Problem</a:t>
          </a:r>
          <a:r>
            <a:rPr lang="ar-EG" sz="2000" kern="1200" dirty="0"/>
            <a:t> مشكلة الدراسة </a:t>
          </a:r>
          <a:endParaRPr lang="en-US" sz="2000" kern="1200" dirty="0"/>
        </a:p>
      </dsp:txBody>
      <dsp:txXfrm>
        <a:off x="2399000" y="837803"/>
        <a:ext cx="3330000" cy="398197"/>
      </dsp:txXfrm>
    </dsp:sp>
    <dsp:sp modelId="{BCB0F75D-2B58-486A-940A-01B3002EF4CD}">
      <dsp:nvSpPr>
        <dsp:cNvPr id="0" name=""/>
        <dsp:cNvSpPr/>
      </dsp:nvSpPr>
      <dsp:spPr>
        <a:xfrm>
          <a:off x="1769000" y="1255911"/>
          <a:ext cx="459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a:t>Main Research </a:t>
          </a:r>
          <a:r>
            <a:rPr lang="en-US" sz="2000" kern="1200" dirty="0"/>
            <a:t>Question</a:t>
          </a:r>
          <a:r>
            <a:rPr lang="ar-EG" sz="2000" kern="1200" dirty="0"/>
            <a:t>سؤال الدراسة الأساسي </a:t>
          </a:r>
          <a:endParaRPr lang="en-US" sz="2000" kern="1200" dirty="0"/>
        </a:p>
      </dsp:txBody>
      <dsp:txXfrm>
        <a:off x="1769000" y="1255911"/>
        <a:ext cx="4590000" cy="398197"/>
      </dsp:txXfrm>
    </dsp:sp>
    <dsp:sp modelId="{779C773A-F489-478E-B8A5-88BD6AF0D122}">
      <dsp:nvSpPr>
        <dsp:cNvPr id="0" name=""/>
        <dsp:cNvSpPr/>
      </dsp:nvSpPr>
      <dsp:spPr>
        <a:xfrm>
          <a:off x="2309000" y="2449497"/>
          <a:ext cx="351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Objectives</a:t>
          </a:r>
          <a:r>
            <a:rPr lang="ar-EG" sz="2000" kern="1200" dirty="0"/>
            <a:t> أهداف الدراسة </a:t>
          </a:r>
          <a:endParaRPr lang="en-US" sz="2000" kern="1200" dirty="0"/>
        </a:p>
      </dsp:txBody>
      <dsp:txXfrm>
        <a:off x="2309000" y="2449497"/>
        <a:ext cx="3510000" cy="398197"/>
      </dsp:txXfrm>
    </dsp:sp>
    <dsp:sp modelId="{8191F0D5-4E0B-419E-9B77-1A249C6C659D}">
      <dsp:nvSpPr>
        <dsp:cNvPr id="0" name=""/>
        <dsp:cNvSpPr/>
      </dsp:nvSpPr>
      <dsp:spPr>
        <a:xfrm>
          <a:off x="2264000" y="1650505"/>
          <a:ext cx="3600000" cy="398197"/>
        </a:xfrm>
        <a:prstGeom prst="rect">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Significance</a:t>
          </a:r>
          <a:r>
            <a:rPr lang="ar-EG" sz="2000" kern="1200" dirty="0"/>
            <a:t> أهمية الدراسة </a:t>
          </a:r>
          <a:endParaRPr lang="en-US" sz="2000" kern="1200" dirty="0"/>
        </a:p>
      </dsp:txBody>
      <dsp:txXfrm>
        <a:off x="2264000" y="1650505"/>
        <a:ext cx="3600000" cy="398197"/>
      </dsp:txXfrm>
    </dsp:sp>
    <dsp:sp modelId="{3CC448AA-1675-452E-850E-41DD2D80E209}">
      <dsp:nvSpPr>
        <dsp:cNvPr id="0" name=""/>
        <dsp:cNvSpPr/>
      </dsp:nvSpPr>
      <dsp:spPr>
        <a:xfrm>
          <a:off x="1858999" y="1980961"/>
          <a:ext cx="441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Sub-questions </a:t>
          </a:r>
          <a:r>
            <a:rPr lang="ar-EG" sz="2000" kern="1200" dirty="0"/>
            <a:t>أسئلة الدراسة الفرعية </a:t>
          </a:r>
          <a:endParaRPr lang="en-US" sz="2000" kern="1200" dirty="0"/>
        </a:p>
      </dsp:txBody>
      <dsp:txXfrm>
        <a:off x="1858999" y="1980961"/>
        <a:ext cx="4410000" cy="398197"/>
      </dsp:txXfrm>
    </dsp:sp>
    <dsp:sp modelId="{9E91EA2D-0534-43AA-AF0C-25FE01324703}">
      <dsp:nvSpPr>
        <dsp:cNvPr id="0" name=""/>
        <dsp:cNvSpPr/>
      </dsp:nvSpPr>
      <dsp:spPr>
        <a:xfrm>
          <a:off x="1363999" y="2928342"/>
          <a:ext cx="540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Model &amp; Hypotheses </a:t>
          </a:r>
          <a:r>
            <a:rPr lang="ar-EG" sz="2000" kern="1200" dirty="0"/>
            <a:t>نموذج وفرضيات الدراسة</a:t>
          </a:r>
          <a:endParaRPr lang="en-US" sz="2000" kern="1200" dirty="0"/>
        </a:p>
      </dsp:txBody>
      <dsp:txXfrm>
        <a:off x="1363999" y="2928342"/>
        <a:ext cx="5400000" cy="398197"/>
      </dsp:txXfrm>
    </dsp:sp>
    <dsp:sp modelId="{8D074F2B-DC70-4168-BCBF-F02C4D223BC9}">
      <dsp:nvSpPr>
        <dsp:cNvPr id="0" name=""/>
        <dsp:cNvSpPr/>
      </dsp:nvSpPr>
      <dsp:spPr>
        <a:xfrm>
          <a:off x="2174000" y="3801060"/>
          <a:ext cx="378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Research Methodology </a:t>
          </a:r>
          <a:r>
            <a:rPr lang="ar-EG" sz="2000" kern="1200" dirty="0"/>
            <a:t>منهجية الدراسة</a:t>
          </a:r>
          <a:endParaRPr lang="en-US" sz="2000" kern="1200" dirty="0"/>
        </a:p>
      </dsp:txBody>
      <dsp:txXfrm>
        <a:off x="2174000" y="3801060"/>
        <a:ext cx="3780000" cy="398197"/>
      </dsp:txXfrm>
    </dsp:sp>
    <dsp:sp modelId="{F22E00D2-B6B8-46CD-A2A2-B3A50DEB31F5}">
      <dsp:nvSpPr>
        <dsp:cNvPr id="0" name=""/>
        <dsp:cNvSpPr/>
      </dsp:nvSpPr>
      <dsp:spPr>
        <a:xfrm>
          <a:off x="2652024" y="3374893"/>
          <a:ext cx="3060000" cy="398197"/>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Scope of Study </a:t>
          </a:r>
          <a:r>
            <a:rPr lang="ar-EG" sz="2000" kern="1200" dirty="0"/>
            <a:t>الدراسة الميدانية</a:t>
          </a:r>
          <a:endParaRPr lang="en-US" sz="2000" kern="1200" dirty="0"/>
        </a:p>
      </dsp:txBody>
      <dsp:txXfrm>
        <a:off x="2652024" y="3374893"/>
        <a:ext cx="3060000" cy="398197"/>
      </dsp:txXfrm>
    </dsp:sp>
    <dsp:sp modelId="{E37E68C4-5134-4C7C-8BFC-22743FBE0C96}">
      <dsp:nvSpPr>
        <dsp:cNvPr id="0" name=""/>
        <dsp:cNvSpPr/>
      </dsp:nvSpPr>
      <dsp:spPr>
        <a:xfrm>
          <a:off x="1557812" y="4182665"/>
          <a:ext cx="5012375"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Proposed Research Structure </a:t>
          </a:r>
          <a:r>
            <a:rPr lang="ar-EG" sz="2000" kern="1200" dirty="0"/>
            <a:t>الهيكل المقترح للدراسة</a:t>
          </a:r>
          <a:endParaRPr lang="en-US" sz="2000" kern="1200" dirty="0"/>
        </a:p>
      </dsp:txBody>
      <dsp:txXfrm>
        <a:off x="1557812" y="4182665"/>
        <a:ext cx="5012375" cy="398197"/>
      </dsp:txXfrm>
    </dsp:sp>
    <dsp:sp modelId="{494A3454-5139-458F-A913-63CDB206BCFD}">
      <dsp:nvSpPr>
        <dsp:cNvPr id="0" name=""/>
        <dsp:cNvSpPr/>
      </dsp:nvSpPr>
      <dsp:spPr>
        <a:xfrm>
          <a:off x="2871500" y="4600773"/>
          <a:ext cx="2385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References </a:t>
          </a:r>
          <a:r>
            <a:rPr lang="ar-EG" sz="2000" kern="1200" dirty="0"/>
            <a:t>قائمة المراجع</a:t>
          </a:r>
          <a:endParaRPr lang="en-US" sz="2000" kern="1200" dirty="0"/>
        </a:p>
      </dsp:txBody>
      <dsp:txXfrm>
        <a:off x="2871500" y="4600773"/>
        <a:ext cx="2385000" cy="398197"/>
      </dsp:txXfrm>
    </dsp:sp>
    <dsp:sp modelId="{A917EBDB-02CA-48D6-B1AE-F0760510AC71}">
      <dsp:nvSpPr>
        <dsp:cNvPr id="0" name=""/>
        <dsp:cNvSpPr/>
      </dsp:nvSpPr>
      <dsp:spPr>
        <a:xfrm>
          <a:off x="3029000" y="5018881"/>
          <a:ext cx="2070000" cy="39819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kern="1200" dirty="0"/>
            <a:t>Appendices </a:t>
          </a:r>
          <a:r>
            <a:rPr lang="ar-EG" sz="2000" kern="1200" dirty="0"/>
            <a:t>الملاحق </a:t>
          </a:r>
          <a:endParaRPr lang="en-US" sz="2000" kern="1200" dirty="0"/>
        </a:p>
      </dsp:txBody>
      <dsp:txXfrm>
        <a:off x="3029000" y="5018881"/>
        <a:ext cx="2070000" cy="398197"/>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77821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1851806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218982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194545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35644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072611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67238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742627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89034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85359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1749066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5890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6662496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776849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821232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6818638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605682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7185314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195423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58038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34548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9065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9433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89572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744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3619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69421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07082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34519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3978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3365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35826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1117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41436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30737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108946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958931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5779121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 id="2147483687" r:id="rId17"/>
    <p:sldLayoutId id="2147483660" r:id="rId18"/>
    <p:sldLayoutId id="2147483662" r:id="rId19"/>
    <p:sldLayoutId id="2147483665" r:id="rId20"/>
    <p:sldLayoutId id="2147483666" r:id="rId21"/>
    <p:sldLayoutId id="2147483667" r:id="rId22"/>
    <p:sldLayoutId id="2147483668"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6.xml"/><Relationship Id="rId5" Type="http://schemas.openxmlformats.org/officeDocument/2006/relationships/image" Target="../media/image14.jp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901544"/>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9943284" cy="6086534"/>
          </a:xfrm>
        </p:spPr>
      </p:pic>
      <p:sp>
        <p:nvSpPr>
          <p:cNvPr id="9" name="TextBox 8">
            <a:extLst>
              <a:ext uri="{FF2B5EF4-FFF2-40B4-BE49-F238E27FC236}">
                <a16:creationId xmlns:a16="http://schemas.microsoft.com/office/drawing/2014/main" id="{25760A6C-566F-B7E3-1EEE-CB29F0CF0113}"/>
              </a:ext>
            </a:extLst>
          </p:cNvPr>
          <p:cNvSpPr txBox="1"/>
          <p:nvPr/>
        </p:nvSpPr>
        <p:spPr>
          <a:xfrm>
            <a:off x="4287239" y="3229357"/>
            <a:ext cx="7711605" cy="584775"/>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Final Project-1</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b="22849"/>
          <a:stretch/>
        </p:blipFill>
        <p:spPr>
          <a:xfrm>
            <a:off x="9264625" y="248509"/>
            <a:ext cx="2470340" cy="899572"/>
          </a:xfrm>
          <a:prstGeom prst="rect">
            <a:avLst/>
          </a:prstGeom>
        </p:spPr>
      </p:pic>
      <p:sp>
        <p:nvSpPr>
          <p:cNvPr id="15" name="TextBox 14">
            <a:extLst>
              <a:ext uri="{FF2B5EF4-FFF2-40B4-BE49-F238E27FC236}">
                <a16:creationId xmlns:a16="http://schemas.microsoft.com/office/drawing/2014/main" id="{D6D44D99-9A40-482F-BC44-96F3BF70C801}"/>
              </a:ext>
            </a:extLst>
          </p:cNvPr>
          <p:cNvSpPr txBox="1"/>
          <p:nvPr/>
        </p:nvSpPr>
        <p:spPr>
          <a:xfrm>
            <a:off x="-163970" y="5299076"/>
            <a:ext cx="9090374"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"Empowering Research: Practical Approaches to Selecting the Perfect Research Title")</a:t>
            </a:r>
          </a:p>
        </p:txBody>
      </p:sp>
      <p:sp>
        <p:nvSpPr>
          <p:cNvPr id="11" name="Rectangle: Rounded Corners 10">
            <a:extLst>
              <a:ext uri="{FF2B5EF4-FFF2-40B4-BE49-F238E27FC236}">
                <a16:creationId xmlns:a16="http://schemas.microsoft.com/office/drawing/2014/main" id="{F9D815AE-CA4D-4BA9-885C-70B9DB57C984}"/>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4</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TextBox 13">
            <a:extLst>
              <a:ext uri="{FF2B5EF4-FFF2-40B4-BE49-F238E27FC236}">
                <a16:creationId xmlns:a16="http://schemas.microsoft.com/office/drawing/2014/main" id="{D72AE9C1-6FF3-4978-99A0-B16BB7DF09F7}"/>
              </a:ext>
            </a:extLst>
          </p:cNvPr>
          <p:cNvSpPr txBox="1"/>
          <p:nvPr/>
        </p:nvSpPr>
        <p:spPr>
          <a:xfrm>
            <a:off x="4055067" y="4764057"/>
            <a:ext cx="836390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 MGM496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Research Sub-questions, Objectives, Hypotheses, Model &amp; Empirical Study</a:t>
            </a:r>
          </a:p>
        </p:txBody>
      </p:sp>
    </p:spTree>
    <p:extLst>
      <p:ext uri="{BB962C8B-B14F-4D97-AF65-F5344CB8AC3E}">
        <p14:creationId xmlns:p14="http://schemas.microsoft.com/office/powerpoint/2010/main" val="3463086850"/>
      </p:ext>
    </p:extLst>
  </p:cSld>
  <p:clrMapOvr>
    <a:masterClrMapping/>
  </p:clrMapOvr>
  <mc:AlternateContent xmlns:mc="http://schemas.openxmlformats.org/markup-compatibility/2006" xmlns:p14="http://schemas.microsoft.com/office/powerpoint/2010/main">
    <mc:Choice Requires="p14">
      <p:transition spd="slow" p14:dur="2000" advTm="5563"/>
    </mc:Choice>
    <mc:Fallback xmlns="">
      <p:transition spd="slow" advTm="556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570248" y="39106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968165" y="3594927"/>
            <a:ext cx="8417320" cy="3108543"/>
          </a:xfrm>
          <a:prstGeom prst="rect">
            <a:avLst/>
          </a:prstGeom>
          <a:solidFill>
            <a:schemeClr val="bg1"/>
          </a:solidFill>
        </p:spPr>
        <p:txBody>
          <a:bodyPr wrap="square" rtlCol="0">
            <a:spAutoFit/>
          </a:bodyPr>
          <a:lstStyle/>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proposal</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Sub-questions </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Objectives</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Hypotheses</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Research Model</a:t>
            </a:r>
          </a:p>
          <a:p>
            <a:pPr marL="457200" indent="-457200">
              <a:buFont typeface="Arial" panose="020B0604020202020204" pitchFamily="34" charset="0"/>
              <a:buChar char="•"/>
            </a:pPr>
            <a:r>
              <a:rPr lang="en-US" sz="2800" dirty="0">
                <a:solidFill>
                  <a:srgbClr val="000000"/>
                </a:solidFill>
                <a:latin typeface="Times New Roman" panose="02020603050405020304" pitchFamily="18" charset="0"/>
                <a:cs typeface="Times New Roman" panose="02020603050405020304" pitchFamily="18" charset="0"/>
              </a:rPr>
              <a:t>Scope of The Study/ Empirical Study</a:t>
            </a:r>
          </a:p>
          <a:p>
            <a:endParaRPr lang="en-US" sz="28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50866" cy="5257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832126" y="1211053"/>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proposal</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مقترح البحث</a:t>
            </a:r>
            <a:endParaRPr lang="en-US" sz="1600"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62929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r>
              <a:rPr lang="en-US" sz="3600" b="1" dirty="0">
                <a:solidFill>
                  <a:srgbClr val="000000"/>
                </a:solidFill>
                <a:latin typeface="Times New Roman" panose="02020603050405020304" pitchFamily="18" charset="0"/>
                <a:cs typeface="Times New Roman" panose="02020603050405020304" pitchFamily="18" charset="0"/>
              </a:rPr>
              <a:t>Research Proposal Components</a:t>
            </a:r>
            <a:endParaRPr lang="en-US" sz="3200" b="1" dirty="0">
              <a:solidFill>
                <a:srgbClr val="000000"/>
              </a:solidFill>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4040553789"/>
              </p:ext>
            </p:extLst>
          </p:nvPr>
        </p:nvGraphicFramePr>
        <p:xfrm>
          <a:off x="2203074" y="119229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5748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211826" cy="52164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a:xfrm>
            <a:off x="6377652" y="1325329"/>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Questions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أسئلة الدراسة </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4513912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038621" y="2658793"/>
            <a:ext cx="6452381" cy="405012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2D3956"/>
                </a:solidFill>
              </a:rPr>
              <a:t>ما هو سؤال البحث؟</a:t>
            </a:r>
            <a:endParaRPr lang="en-US" sz="4400" b="1" dirty="0">
              <a:solidFill>
                <a:srgbClr val="2D3956"/>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696442"/>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What is a research question?</a:t>
            </a:r>
          </a:p>
        </p:txBody>
      </p:sp>
    </p:spTree>
    <p:extLst>
      <p:ext uri="{BB962C8B-B14F-4D97-AF65-F5344CB8AC3E}">
        <p14:creationId xmlns:p14="http://schemas.microsoft.com/office/powerpoint/2010/main" val="3550097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2336809"/>
            <a:ext cx="11937386" cy="4339650"/>
          </a:xfrm>
          <a:prstGeom prst="rect">
            <a:avLst/>
          </a:prstGeom>
          <a:solidFill>
            <a:srgbClr val="FFFFFF"/>
          </a:solidFill>
        </p:spPr>
        <p:txBody>
          <a:bodyPr wrap="square">
            <a:spAutoFit/>
          </a:bodyPr>
          <a:lstStyle/>
          <a:p>
            <a:pPr marL="457200" indent="-457200" algn="just">
              <a:buFont typeface="Arial" panose="020B0604020202020204" pitchFamily="34" charset="0"/>
              <a:buChar char="•"/>
            </a:pPr>
            <a:r>
              <a:rPr lang="en-US" sz="3600" dirty="0">
                <a:solidFill>
                  <a:srgbClr val="000000"/>
                </a:solidFill>
              </a:rPr>
              <a:t>A research question is a concise and well-defined inquiry that guides the research process and provides a focus for investigation. It should be specific, measurable, achievable, relevant, and time-bound (SMART).</a:t>
            </a:r>
          </a:p>
          <a:p>
            <a:pPr marL="457200" indent="-457200" algn="just">
              <a:buFont typeface="Arial" panose="020B0604020202020204" pitchFamily="34" charset="0"/>
              <a:buChar char="•"/>
            </a:pPr>
            <a:endParaRPr lang="en-US" sz="3600" dirty="0">
              <a:solidFill>
                <a:srgbClr val="000000"/>
              </a:solidFill>
            </a:endParaRPr>
          </a:p>
          <a:p>
            <a:pPr marL="457200" indent="-457200" algn="just" rtl="1">
              <a:buFont typeface="Arial" panose="020B0604020202020204" pitchFamily="34" charset="0"/>
              <a:buChar char="•"/>
            </a:pPr>
            <a:r>
              <a:rPr lang="ar-EG" sz="3200" dirty="0">
                <a:solidFill>
                  <a:srgbClr val="000000"/>
                </a:solidFill>
              </a:rPr>
              <a:t>سؤال البحث هو استفسار موجز ومحدد جيدًا يوجه عملية البحث ويوفر التركيز للتحقيق. وينبغي أن تكون محددة وقابلة للقياس وقابلة للتحقيق وذات صلة ومحددة زمنياً (</a:t>
            </a:r>
            <a:r>
              <a:rPr lang="en-US" sz="3200" dirty="0">
                <a:solidFill>
                  <a:srgbClr val="000000"/>
                </a:solidFill>
              </a:rPr>
              <a:t>SMART).</a:t>
            </a:r>
          </a:p>
        </p:txBody>
      </p:sp>
      <p:sp>
        <p:nvSpPr>
          <p:cNvPr id="6" name="Rectangle 5">
            <a:extLst>
              <a:ext uri="{FF2B5EF4-FFF2-40B4-BE49-F238E27FC236}">
                <a16:creationId xmlns:a16="http://schemas.microsoft.com/office/drawing/2014/main" id="{4F2D9B8F-8292-452A-B010-CFA5B8E29A17}"/>
              </a:ext>
            </a:extLst>
          </p:cNvPr>
          <p:cNvSpPr/>
          <p:nvPr/>
        </p:nvSpPr>
        <p:spPr>
          <a:xfrm>
            <a:off x="3534003" y="181541"/>
            <a:ext cx="3867534" cy="646331"/>
          </a:xfrm>
          <a:prstGeom prst="rect">
            <a:avLst/>
          </a:prstGeom>
        </p:spPr>
        <p:txBody>
          <a:bodyPr wrap="none">
            <a:spAutoFit/>
          </a:bodyPr>
          <a:lstStyle/>
          <a:p>
            <a:r>
              <a:rPr lang="en-US" sz="3600" dirty="0"/>
              <a:t>Research Questions</a:t>
            </a:r>
            <a:endParaRPr lang="en-US" sz="2400" dirty="0"/>
          </a:p>
        </p:txBody>
      </p:sp>
    </p:spTree>
    <p:extLst>
      <p:ext uri="{BB962C8B-B14F-4D97-AF65-F5344CB8AC3E}">
        <p14:creationId xmlns:p14="http://schemas.microsoft.com/office/powerpoint/2010/main" val="3436765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001303" y="2807324"/>
            <a:ext cx="6799188" cy="387177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2D3956"/>
                </a:solidFill>
              </a:rPr>
              <a:t>معايير اسئلة البحث الجيدة</a:t>
            </a:r>
            <a:endParaRPr lang="en-US" sz="4400" b="1" dirty="0">
              <a:solidFill>
                <a:srgbClr val="2D3956"/>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2082018" y="1845380"/>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Criteria for Good Research Questions:</a:t>
            </a:r>
          </a:p>
        </p:txBody>
      </p:sp>
    </p:spTree>
    <p:extLst>
      <p:ext uri="{BB962C8B-B14F-4D97-AF65-F5344CB8AC3E}">
        <p14:creationId xmlns:p14="http://schemas.microsoft.com/office/powerpoint/2010/main" val="182046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indent="-285750" algn="just">
              <a:buFont typeface="Arial" panose="020B0604020202020204" pitchFamily="34" charset="0"/>
              <a:buChar char="•"/>
            </a:pPr>
            <a:r>
              <a:rPr lang="en-US" sz="2400" dirty="0">
                <a:solidFill>
                  <a:srgbClr val="0070C0"/>
                </a:solidFill>
              </a:rPr>
              <a:t>Relevance</a:t>
            </a:r>
            <a:r>
              <a:rPr lang="en-US" sz="2400" dirty="0">
                <a:solidFill>
                  <a:srgbClr val="000000"/>
                </a:solidFill>
              </a:rPr>
              <a:t>: The research question should address a significant and relevant problem or gap in knowledge.</a:t>
            </a:r>
            <a:endParaRPr lang="ar-EG" sz="2400" dirty="0">
              <a:solidFill>
                <a:srgbClr val="000000"/>
              </a:solidFill>
            </a:endParaRPr>
          </a:p>
          <a:p>
            <a:pPr marL="285750" indent="-285750" algn="just">
              <a:buFont typeface="Arial" panose="020B0604020202020204" pitchFamily="34" charset="0"/>
              <a:buChar char="•"/>
            </a:pPr>
            <a:r>
              <a:rPr lang="en-US" sz="2400" dirty="0">
                <a:solidFill>
                  <a:srgbClr val="0070C0"/>
                </a:solidFill>
              </a:rPr>
              <a:t>Feasibility</a:t>
            </a:r>
            <a:r>
              <a:rPr lang="en-US" sz="2400" dirty="0">
                <a:solidFill>
                  <a:srgbClr val="000000"/>
                </a:solidFill>
              </a:rPr>
              <a:t>: The question should be answerable within the available resources, time, and scope of the study.</a:t>
            </a:r>
          </a:p>
          <a:p>
            <a:pPr marL="285750" indent="-285750" algn="just">
              <a:buFont typeface="Arial" panose="020B0604020202020204" pitchFamily="34" charset="0"/>
              <a:buChar char="•"/>
            </a:pPr>
            <a:r>
              <a:rPr lang="en-US" sz="2400" dirty="0">
                <a:solidFill>
                  <a:srgbClr val="0070C0"/>
                </a:solidFill>
              </a:rPr>
              <a:t>Clarity</a:t>
            </a:r>
            <a:r>
              <a:rPr lang="en-US" sz="2400" dirty="0">
                <a:solidFill>
                  <a:srgbClr val="000000"/>
                </a:solidFill>
              </a:rPr>
              <a:t>: The question should be clear, unambiguous, and easily understood by both researchers and readers.</a:t>
            </a:r>
          </a:p>
          <a:p>
            <a:pPr marL="285750" indent="-285750" algn="just">
              <a:buFont typeface="Arial" panose="020B0604020202020204" pitchFamily="34" charset="0"/>
              <a:buChar char="•"/>
            </a:pPr>
            <a:r>
              <a:rPr lang="en-US" sz="2400" dirty="0">
                <a:solidFill>
                  <a:srgbClr val="0070C0"/>
                </a:solidFill>
              </a:rPr>
              <a:t>Measurability</a:t>
            </a:r>
            <a:r>
              <a:rPr lang="en-US" sz="2400" dirty="0">
                <a:solidFill>
                  <a:srgbClr val="000000"/>
                </a:solidFill>
              </a:rPr>
              <a:t>: The question should allow for the collection of empirical data that can be analyzed and interpreted.</a:t>
            </a:r>
          </a:p>
          <a:p>
            <a:pPr marL="285750" indent="-285750" algn="just">
              <a:buFont typeface="Arial" panose="020B0604020202020204" pitchFamily="34" charset="0"/>
              <a:buChar char="•"/>
            </a:pPr>
            <a:r>
              <a:rPr lang="en-US" sz="2400" dirty="0">
                <a:solidFill>
                  <a:srgbClr val="0070C0"/>
                </a:solidFill>
              </a:rPr>
              <a:t>Novelty</a:t>
            </a:r>
            <a:r>
              <a:rPr lang="en-US" sz="2400" dirty="0">
                <a:solidFill>
                  <a:srgbClr val="000000"/>
                </a:solidFill>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a:solidFill>
            <a:schemeClr val="lt1"/>
          </a:solidFill>
        </p:spPr>
        <p:txBody>
          <a:bodyPr wrap="square">
            <a:spAutoFit/>
          </a:bodyPr>
          <a:lstStyle/>
          <a:p>
            <a:pPr marL="285750" indent="-285750" algn="just" rtl="1">
              <a:buFont typeface="Arial" panose="020B0604020202020204" pitchFamily="34" charset="0"/>
              <a:buChar char="•"/>
            </a:pPr>
            <a:r>
              <a:rPr lang="ar-EG" sz="2400" dirty="0">
                <a:solidFill>
                  <a:srgbClr val="000000"/>
                </a:solidFill>
              </a:rPr>
              <a:t> الملاءمة: يجب أن يتناول سؤال البحث مشكلة كبيرة وذات صلة أو فجوة في المعرفة.</a:t>
            </a:r>
          </a:p>
          <a:p>
            <a:pPr marL="285750" indent="-285750" algn="just" rtl="1">
              <a:buFont typeface="Arial" panose="020B0604020202020204" pitchFamily="34" charset="0"/>
              <a:buChar char="•"/>
            </a:pPr>
            <a:r>
              <a:rPr lang="ar-EG" sz="2400" dirty="0">
                <a:solidFill>
                  <a:srgbClr val="000000"/>
                </a:solidFill>
              </a:rPr>
              <a:t>الجدوى: يجب أن يكون السؤال قابلاً للإجابة في حدود الموارد المتاحة والوقت ونطاق الدراسة</a:t>
            </a:r>
          </a:p>
          <a:p>
            <a:pPr marL="285750" indent="-285750" algn="just" rtl="1">
              <a:buFont typeface="Arial" panose="020B0604020202020204" pitchFamily="34" charset="0"/>
              <a:buChar char="•"/>
            </a:pPr>
            <a:r>
              <a:rPr lang="ar-EG" sz="2400" dirty="0">
                <a:solidFill>
                  <a:srgbClr val="000000"/>
                </a:solidFill>
              </a:rPr>
              <a:t> الوضوح: يجب أن يكون السؤال واضحاً لا لبس فيه، ويسهل فهمه من قبل الباحثين والقراء على حد سواء.</a:t>
            </a:r>
          </a:p>
          <a:p>
            <a:pPr marL="285750" indent="-285750" algn="just" rtl="1">
              <a:buFont typeface="Arial" panose="020B0604020202020204" pitchFamily="34" charset="0"/>
              <a:buChar char="•"/>
            </a:pPr>
            <a:r>
              <a:rPr lang="ar-EG" sz="2400" dirty="0">
                <a:solidFill>
                  <a:srgbClr val="000000"/>
                </a:solidFill>
              </a:rPr>
              <a:t>قابلية القياس: يجب أن يسمح السؤال بجمع البيانات التجريبية التي يمكن تحليلها وتفسيرها.</a:t>
            </a:r>
          </a:p>
          <a:p>
            <a:pPr marL="285750" indent="-285750" algn="just" rtl="1">
              <a:buFont typeface="Arial" panose="020B0604020202020204" pitchFamily="34" charset="0"/>
              <a:buChar char="•"/>
            </a:pPr>
            <a:r>
              <a:rPr lang="ar-EG" sz="2400" dirty="0">
                <a:solidFill>
                  <a:srgbClr val="000000"/>
                </a:solidFill>
              </a:rPr>
              <a:t> </a:t>
            </a:r>
            <a:r>
              <a:rPr lang="ar-EG" sz="2400" dirty="0" err="1">
                <a:solidFill>
                  <a:srgbClr val="000000"/>
                </a:solidFill>
              </a:rPr>
              <a:t>الحداثه</a:t>
            </a:r>
            <a:r>
              <a:rPr lang="ar-EG" sz="2400" dirty="0">
                <a:solidFill>
                  <a:srgbClr val="000000"/>
                </a:solidFill>
              </a:rPr>
              <a:t>: يجب أن يساهم السؤال في المعرفة الموجودة من خلال استكشاف وجهات نظر أو مناهج جديدة.</a:t>
            </a:r>
            <a:endParaRPr lang="en-US" sz="2400" dirty="0">
              <a:solidFill>
                <a:srgbClr val="000000"/>
              </a:solidFill>
            </a:endParaRPr>
          </a:p>
        </p:txBody>
      </p:sp>
    </p:spTree>
    <p:extLst>
      <p:ext uri="{BB962C8B-B14F-4D97-AF65-F5344CB8AC3E}">
        <p14:creationId xmlns:p14="http://schemas.microsoft.com/office/powerpoint/2010/main" val="1523856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062227"/>
            <a:ext cx="11937386" cy="5632311"/>
          </a:xfrm>
          <a:prstGeom prst="rect">
            <a:avLst/>
          </a:prstGeom>
          <a:solidFill>
            <a:schemeClr val="lt1"/>
          </a:solidFill>
        </p:spPr>
        <p:txBody>
          <a:bodyPr wrap="square">
            <a:spAutoFit/>
          </a:bodyPr>
          <a:lstStyle/>
          <a:p>
            <a:pPr marL="571500" indent="-571500" algn="just">
              <a:buFont typeface="Wingdings" panose="05000000000000000000" pitchFamily="2" charset="2"/>
              <a:buChar char="q"/>
            </a:pPr>
            <a:r>
              <a:rPr lang="en-US" sz="3600" dirty="0">
                <a:solidFill>
                  <a:srgbClr val="002060"/>
                </a:solidFill>
              </a:rPr>
              <a:t>"What are the factors influencing employee satisfaction in the IT industry?“</a:t>
            </a:r>
          </a:p>
          <a:p>
            <a:pPr marL="457200" indent="-457200" algn="just" rtl="1">
              <a:buFont typeface="Arial" panose="020B0604020202020204" pitchFamily="34" charset="0"/>
              <a:buChar char="•"/>
            </a:pPr>
            <a:r>
              <a:rPr lang="ar-EG" sz="3200" dirty="0">
                <a:solidFill>
                  <a:srgbClr val="002060"/>
                </a:solidFill>
              </a:rPr>
              <a:t>"ما هي العوامل المؤثرة على رضا الموظفين في صناعة تكنولوجيا المعلومات؟“</a:t>
            </a:r>
            <a:endParaRPr lang="en-US" sz="3200" dirty="0">
              <a:solidFill>
                <a:srgbClr val="002060"/>
              </a:solidFill>
            </a:endParaRPr>
          </a:p>
          <a:p>
            <a:pPr marL="457200" indent="-457200" algn="just" rtl="1">
              <a:buFont typeface="Arial" panose="020B0604020202020204" pitchFamily="34" charset="0"/>
              <a:buChar char="•"/>
            </a:pPr>
            <a:endParaRPr lang="en-US" sz="3200" dirty="0">
              <a:solidFill>
                <a:srgbClr val="002060"/>
              </a:solidFill>
            </a:endParaRPr>
          </a:p>
          <a:p>
            <a:pPr marL="457200" indent="-457200" algn="just">
              <a:buFont typeface="Wingdings" panose="05000000000000000000" pitchFamily="2" charset="2"/>
              <a:buChar char="q"/>
            </a:pPr>
            <a:r>
              <a:rPr lang="en-US" sz="3200" dirty="0">
                <a:solidFill>
                  <a:srgbClr val="002060"/>
                </a:solidFill>
              </a:rPr>
              <a:t>"How does team diversity impact project outcomes in the construction industry?“</a:t>
            </a:r>
          </a:p>
          <a:p>
            <a:pPr marL="457200" indent="-457200" algn="just" rtl="1">
              <a:buFont typeface="Arial" panose="020B0604020202020204" pitchFamily="34" charset="0"/>
              <a:buChar char="•"/>
            </a:pPr>
            <a:r>
              <a:rPr lang="ar-EG" sz="3200" dirty="0">
                <a:solidFill>
                  <a:srgbClr val="002060"/>
                </a:solidFill>
              </a:rPr>
              <a:t>، "كيف يؤثر تنوع الفريق على نتائج المشروع في صناعة البناء والتشييد؟“</a:t>
            </a:r>
            <a:endParaRPr lang="en-US" sz="3200" dirty="0">
              <a:solidFill>
                <a:srgbClr val="002060"/>
              </a:solidFill>
            </a:endParaRPr>
          </a:p>
          <a:p>
            <a:pPr marL="457200" indent="-457200" algn="just" rtl="1">
              <a:buFont typeface="Arial" panose="020B0604020202020204" pitchFamily="34" charset="0"/>
              <a:buChar char="•"/>
            </a:pPr>
            <a:endParaRPr lang="en-US" sz="3200" dirty="0">
              <a:solidFill>
                <a:srgbClr val="002060"/>
              </a:solidFill>
            </a:endParaRPr>
          </a:p>
          <a:p>
            <a:pPr marL="514350" indent="-514350" algn="just">
              <a:buFont typeface="Wingdings" panose="05000000000000000000" pitchFamily="2" charset="2"/>
              <a:buChar char="q"/>
            </a:pPr>
            <a:r>
              <a:rPr lang="en-US" sz="3200" dirty="0">
                <a:solidFill>
                  <a:srgbClr val="002060"/>
                </a:solidFill>
              </a:rPr>
              <a:t>"What are the factors contributing to project cost overruns in the manufacturing sector?“</a:t>
            </a:r>
          </a:p>
          <a:p>
            <a:pPr marL="457200" indent="-457200" algn="just" rtl="1">
              <a:buFont typeface="Wingdings" panose="05000000000000000000" pitchFamily="2" charset="2"/>
              <a:buChar char="§"/>
            </a:pPr>
            <a:r>
              <a:rPr lang="ar-EG" sz="3200" dirty="0">
                <a:solidFill>
                  <a:srgbClr val="002060"/>
                </a:solidFill>
              </a:rPr>
              <a:t>"ما هي العوامل التي تساهم في تجاوز تكاليف المشروع في قطاع التصنيع؟"</a:t>
            </a:r>
            <a:endParaRPr lang="en-US" sz="3200" dirty="0">
              <a:solidFill>
                <a:srgbClr val="002060"/>
              </a:solidFill>
            </a:endParaRPr>
          </a:p>
        </p:txBody>
      </p:sp>
      <p:sp>
        <p:nvSpPr>
          <p:cNvPr id="6" name="Rectangle 5">
            <a:extLst>
              <a:ext uri="{FF2B5EF4-FFF2-40B4-BE49-F238E27FC236}">
                <a16:creationId xmlns:a16="http://schemas.microsoft.com/office/drawing/2014/main" id="{4F2D9B8F-8292-452A-B010-CFA5B8E29A17}"/>
              </a:ext>
            </a:extLst>
          </p:cNvPr>
          <p:cNvSpPr/>
          <p:nvPr/>
        </p:nvSpPr>
        <p:spPr>
          <a:xfrm>
            <a:off x="2907274" y="211358"/>
            <a:ext cx="6377451" cy="646331"/>
          </a:xfrm>
          <a:prstGeom prst="rect">
            <a:avLst/>
          </a:prstGeom>
        </p:spPr>
        <p:txBody>
          <a:bodyPr wrap="none">
            <a:spAutoFit/>
          </a:bodyPr>
          <a:lstStyle/>
          <a:p>
            <a:r>
              <a:rPr lang="en-US" sz="3600" dirty="0">
                <a:solidFill>
                  <a:srgbClr val="002060"/>
                </a:solidFill>
              </a:rPr>
              <a:t>Examples for Research Questions</a:t>
            </a:r>
            <a:endParaRPr lang="en-US" sz="2400" dirty="0">
              <a:solidFill>
                <a:srgbClr val="002060"/>
              </a:solidFill>
            </a:endParaRPr>
          </a:p>
        </p:txBody>
      </p:sp>
    </p:spTree>
    <p:extLst>
      <p:ext uri="{BB962C8B-B14F-4D97-AF65-F5344CB8AC3E}">
        <p14:creationId xmlns:p14="http://schemas.microsoft.com/office/powerpoint/2010/main" val="1032133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968283" y="2554105"/>
            <a:ext cx="6719668" cy="415480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000" b="1" dirty="0">
                <a:solidFill>
                  <a:srgbClr val="2D3956"/>
                </a:solidFill>
              </a:rPr>
              <a:t>الأسئلة الفرعية للبحث</a:t>
            </a:r>
            <a:endParaRPr lang="en-US" sz="4000" b="1" dirty="0">
              <a:solidFill>
                <a:srgbClr val="2D3956"/>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499494"/>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Research Sub-questions</a:t>
            </a:r>
          </a:p>
        </p:txBody>
      </p:sp>
    </p:spTree>
    <p:extLst>
      <p:ext uri="{BB962C8B-B14F-4D97-AF65-F5344CB8AC3E}">
        <p14:creationId xmlns:p14="http://schemas.microsoft.com/office/powerpoint/2010/main" val="2253936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489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They provide more focused inquiries that contribute to answering the main research question.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Sub-questions help to break down the main research question into smaller, manageable parts and guide the research process.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lvl="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Research Sub-questions</a:t>
            </a:r>
          </a:p>
        </p:txBody>
      </p:sp>
    </p:spTree>
    <p:extLst>
      <p:ext uri="{BB962C8B-B14F-4D97-AF65-F5344CB8AC3E}">
        <p14:creationId xmlns:p14="http://schemas.microsoft.com/office/powerpoint/2010/main" val="18098462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302B31E-7905-011C-84CF-EEAEA8E33539}"/>
              </a:ext>
            </a:extLst>
          </p:cNvPr>
          <p:cNvSpPr txBox="1"/>
          <p:nvPr/>
        </p:nvSpPr>
        <p:spPr>
          <a:xfrm>
            <a:off x="1758461" y="2721114"/>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Examples for Research Sub-questions</a:t>
            </a:r>
          </a:p>
        </p:txBody>
      </p:sp>
      <p:sp>
        <p:nvSpPr>
          <p:cNvPr id="2" name="TextBox 1">
            <a:extLst>
              <a:ext uri="{FF2B5EF4-FFF2-40B4-BE49-F238E27FC236}">
                <a16:creationId xmlns:a16="http://schemas.microsoft.com/office/drawing/2014/main" id="{0D41FD32-E2FB-2C19-DFA2-CC9835B126B5}"/>
              </a:ext>
            </a:extLst>
          </p:cNvPr>
          <p:cNvSpPr txBox="1"/>
          <p:nvPr/>
        </p:nvSpPr>
        <p:spPr>
          <a:xfrm>
            <a:off x="1758460" y="6004340"/>
            <a:ext cx="8979535" cy="707886"/>
          </a:xfrm>
          <a:prstGeom prst="rect">
            <a:avLst/>
          </a:prstGeom>
          <a:solidFill>
            <a:schemeClr val="bg1"/>
          </a:solidFill>
        </p:spPr>
        <p:txBody>
          <a:bodyPr wrap="square" rtlCol="0">
            <a:spAutoFit/>
          </a:bodyPr>
          <a:lstStyle/>
          <a:p>
            <a:pPr algn="ctr"/>
            <a:endParaRPr lang="en-US" sz="40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28977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152" y="1208270"/>
            <a:ext cx="11952848" cy="54871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79828" y="1426840"/>
            <a:ext cx="11432344"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chemeClr val="bg1"/>
                </a:solidFill>
                <a:highlight>
                  <a:srgbClr val="000080"/>
                </a:highlight>
                <a:latin typeface="Times New Roman" panose="02020603050405020304" pitchFamily="18" charset="0"/>
                <a:cs typeface="Times New Roman" panose="02020603050405020304" pitchFamily="18" charset="0"/>
              </a:rPr>
              <a:t>Research Title: "The Impact of Leadership Styles on Employee Motivation in the Workplace"</a:t>
            </a:r>
          </a:p>
          <a:p>
            <a:pPr marL="342900" indent="-342900" algn="just">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400" dirty="0">
                <a:solidFill>
                  <a:schemeClr val="bg1"/>
                </a:solidFill>
                <a:highlight>
                  <a:srgbClr val="0000FF"/>
                </a:highlight>
                <a:latin typeface="Times New Roman" panose="02020603050405020304" pitchFamily="18" charset="0"/>
                <a:cs typeface="Times New Roman" panose="02020603050405020304" pitchFamily="18" charset="0"/>
              </a:rPr>
              <a:t>Main Research Question: What is the impact of leadership styles on employee motivation in the workplace?</a:t>
            </a:r>
          </a:p>
          <a:p>
            <a:pPr marL="342900" indent="-342900" algn="just">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en-US" sz="2400" dirty="0">
                <a:solidFill>
                  <a:schemeClr val="bg1"/>
                </a:solidFill>
                <a:highlight>
                  <a:srgbClr val="4472C4"/>
                </a:highlight>
                <a:latin typeface="Times New Roman" panose="02020603050405020304" pitchFamily="18" charset="0"/>
                <a:cs typeface="Times New Roman" panose="02020603050405020304" pitchFamily="18" charset="0"/>
              </a:rPr>
              <a:t>Sub-questions:</a:t>
            </a:r>
          </a:p>
          <a:p>
            <a:pPr algn="just"/>
            <a:r>
              <a:rPr lang="en-US" sz="2400" dirty="0">
                <a:solidFill>
                  <a:srgbClr val="2D3956"/>
                </a:solidFill>
                <a:latin typeface="Times New Roman" panose="02020603050405020304" pitchFamily="18" charset="0"/>
                <a:cs typeface="Times New Roman" panose="02020603050405020304" pitchFamily="18" charset="0"/>
              </a:rPr>
              <a:t>1. How does transformational leadership style influence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2. What is the relationship between transactional leadership style and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3. How does autocratic leadership style affect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4. What role does participative leadership style play in enhancing employee motivation?</a:t>
            </a:r>
          </a:p>
          <a:p>
            <a:pPr algn="just"/>
            <a:r>
              <a:rPr lang="en-US" sz="2400" dirty="0">
                <a:solidFill>
                  <a:srgbClr val="2D3956"/>
                </a:solidFill>
                <a:latin typeface="Times New Roman" panose="02020603050405020304" pitchFamily="18" charset="0"/>
                <a:cs typeface="Times New Roman" panose="02020603050405020304" pitchFamily="18" charset="0"/>
              </a:rPr>
              <a:t>5. How does the laissez-faire leadership style impact employee motivation?</a:t>
            </a:r>
          </a:p>
        </p:txBody>
      </p:sp>
    </p:spTree>
    <p:extLst>
      <p:ext uri="{BB962C8B-B14F-4D97-AF65-F5344CB8AC3E}">
        <p14:creationId xmlns:p14="http://schemas.microsoft.com/office/powerpoint/2010/main" val="14535902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9489" y="1097280"/>
            <a:ext cx="11882511" cy="5598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tx1"/>
              </a:solidFill>
            </a:endParaRPr>
          </a:p>
          <a:p>
            <a:pPr algn="ctr"/>
            <a:endParaRPr lang="en-US" sz="1600" dirty="0">
              <a:solidFill>
                <a:schemeClr val="tx1"/>
              </a:solidFill>
            </a:endParaRPr>
          </a:p>
          <a:p>
            <a:pPr algn="ctr"/>
            <a:endParaRPr lang="en-US" sz="1600" dirty="0">
              <a:solidFill>
                <a:schemeClr val="tx1"/>
              </a:solidFill>
            </a:endParaRPr>
          </a:p>
          <a:p>
            <a:pPr algn="ctr"/>
            <a:endParaRPr lang="en-US" sz="1600" dirty="0">
              <a:solidFill>
                <a:schemeClr val="tx1"/>
              </a:solidFill>
            </a:endParaRPr>
          </a:p>
          <a:p>
            <a:pPr algn="just"/>
            <a:endParaRPr lang="en-US" sz="2000" dirty="0">
              <a:solidFill>
                <a:schemeClr val="tx1"/>
              </a:solidFill>
            </a:endParaRPr>
          </a:p>
          <a:p>
            <a:pPr algn="ctr"/>
            <a:endParaRPr lang="en-US" sz="1600" dirty="0">
              <a:solidFill>
                <a:schemeClr val="tx1"/>
              </a:solidFill>
            </a:endParaRPr>
          </a:p>
          <a:p>
            <a:pPr algn="just"/>
            <a:endParaRPr lang="en-US" sz="2000" b="1" dirty="0">
              <a:solidFill>
                <a:srgbClr val="0070C0"/>
              </a:solidFill>
            </a:endParaRPr>
          </a:p>
          <a:p>
            <a:pPr algn="just"/>
            <a:endParaRPr lang="en-US" sz="2000" b="1" dirty="0">
              <a:solidFill>
                <a:srgbClr val="0070C0"/>
              </a:solidFill>
            </a:endParaRPr>
          </a:p>
          <a:p>
            <a:pPr algn="just"/>
            <a:endParaRPr lang="en-US" sz="20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 y="1578112"/>
            <a:ext cx="12192000" cy="3970318"/>
          </a:xfrm>
          <a:prstGeom prst="rect">
            <a:avLst/>
          </a:prstGeom>
          <a:noFill/>
        </p:spPr>
        <p:txBody>
          <a:bodyPr wrap="square" rtlCol="0">
            <a:spAutoFit/>
          </a:bodyPr>
          <a:lstStyle/>
          <a:p>
            <a:pPr marL="342900" indent="-3429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عنوان البحث: "أثر الأنماط القيادية على تحفيز الموظفين في مكان العمل“</a:t>
            </a: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سؤال البحث الرئيسي: ما تأثير الأساليب القيادية على تحفيز الموظفين في مكان العمل؟</a:t>
            </a: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800" b="1"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b="1" dirty="0">
                <a:latin typeface="Times New Roman" panose="02020603050405020304" pitchFamily="18" charset="0"/>
                <a:cs typeface="Times New Roman" panose="02020603050405020304" pitchFamily="18" charset="0"/>
              </a:rPr>
              <a:t>الأسئلة الفرعية:</a:t>
            </a:r>
            <a:endParaRPr lang="en-US" sz="2800" b="1" dirty="0">
              <a:latin typeface="Times New Roman" panose="02020603050405020304" pitchFamily="18" charset="0"/>
              <a:cs typeface="Times New Roman" panose="02020603050405020304" pitchFamily="18" charset="0"/>
            </a:endParaRPr>
          </a:p>
          <a:p>
            <a:pPr algn="just" rtl="1"/>
            <a:r>
              <a:rPr lang="ar-EG" sz="2800" b="1" dirty="0">
                <a:latin typeface="Times New Roman" panose="02020603050405020304" pitchFamily="18" charset="0"/>
                <a:cs typeface="Times New Roman" panose="02020603050405020304" pitchFamily="18" charset="0"/>
              </a:rPr>
              <a:t>. </a:t>
            </a:r>
            <a:r>
              <a:rPr lang="ar-EG" sz="2800" dirty="0">
                <a:latin typeface="Times New Roman" panose="02020603050405020304" pitchFamily="18" charset="0"/>
                <a:cs typeface="Times New Roman" panose="02020603050405020304" pitchFamily="18" charset="0"/>
              </a:rPr>
              <a:t>كيف يؤثر أسلوب القيادة التحويلية على تحفيز الموظفين؟</a:t>
            </a:r>
            <a:endParaRPr lang="en-US" sz="2800" dirty="0">
              <a:latin typeface="Times New Roman" panose="02020603050405020304" pitchFamily="18" charset="0"/>
              <a:cs typeface="Times New Roman" panose="02020603050405020304" pitchFamily="18" charset="0"/>
            </a:endParaRPr>
          </a:p>
          <a:p>
            <a:pPr algn="just" rtl="1"/>
            <a:r>
              <a:rPr lang="ar-EG" sz="2800" dirty="0">
                <a:latin typeface="Times New Roman" panose="02020603050405020304" pitchFamily="18" charset="0"/>
                <a:cs typeface="Times New Roman" panose="02020603050405020304" pitchFamily="18" charset="0"/>
              </a:rPr>
              <a:t>. ما هي العلاقة بين أسلوب القيادة المعاملاتية وتحفيز الموظفين</a:t>
            </a:r>
            <a:endParaRPr lang="en-US" sz="2800" dirty="0">
              <a:latin typeface="Times New Roman" panose="02020603050405020304" pitchFamily="18" charset="0"/>
              <a:cs typeface="Times New Roman" panose="02020603050405020304" pitchFamily="18" charset="0"/>
            </a:endParaRPr>
          </a:p>
          <a:p>
            <a:pPr algn="just" rtl="1"/>
            <a:r>
              <a:rPr lang="ar-EG" sz="2800" dirty="0">
                <a:latin typeface="Times New Roman" panose="02020603050405020304" pitchFamily="18" charset="0"/>
                <a:cs typeface="Times New Roman" panose="02020603050405020304" pitchFamily="18" charset="0"/>
              </a:rPr>
              <a:t>. كيف يؤثر أسلوب القيادة الاستبدادية على تحفيز الموظفين؟</a:t>
            </a:r>
            <a:endParaRPr lang="en-US" sz="2800" dirty="0">
              <a:latin typeface="Times New Roman" panose="02020603050405020304" pitchFamily="18" charset="0"/>
              <a:cs typeface="Times New Roman" panose="02020603050405020304" pitchFamily="18" charset="0"/>
            </a:endParaRPr>
          </a:p>
          <a:p>
            <a:pPr algn="just" rtl="1"/>
            <a:r>
              <a:rPr lang="ar-EG" sz="2800" dirty="0">
                <a:latin typeface="Times New Roman" panose="02020603050405020304" pitchFamily="18" charset="0"/>
                <a:cs typeface="Times New Roman" panose="02020603050405020304" pitchFamily="18" charset="0"/>
              </a:rPr>
              <a:t>. ما هو الدور الذي يلعبه أسلوب القيادة التشاركية في تعزيز تحفيز الموظفين؟</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45236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6150866" cy="5221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Objectives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اهداف البحث</a:t>
            </a:r>
            <a:endParaRPr lang="en-US" sz="3200" b="1"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32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6189515"/>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98806" y="1344912"/>
            <a:ext cx="9528006" cy="52515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92" y="1333464"/>
            <a:ext cx="9272968" cy="4955203"/>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imes New Roman" panose="02020603050405020304" pitchFamily="18" charset="0"/>
                <a:cs typeface="Times New Roman" panose="02020603050405020304" pitchFamily="18" charset="0"/>
              </a:rPr>
              <a:t>Research objectives are clear, concise statements that articulate the purpose of a research study. </a:t>
            </a:r>
          </a:p>
          <a:p>
            <a:pPr marL="342900" indent="-342900" algn="just">
              <a:buFont typeface="Wingdings" panose="05000000000000000000" pitchFamily="2" charset="2"/>
              <a:buChar char="q"/>
            </a:pPr>
            <a:r>
              <a:rPr lang="en-US" sz="2400" dirty="0">
                <a:solidFill>
                  <a:srgbClr val="2D3956"/>
                </a:solidFill>
                <a:latin typeface="Times New Roman" panose="02020603050405020304" pitchFamily="18" charset="0"/>
                <a:cs typeface="Times New Roman" panose="02020603050405020304" pitchFamily="18" charset="0"/>
              </a:rPr>
              <a:t>They outline the specific questions that the researcher intends to answer or the specific problems they aim to solve through their research. </a:t>
            </a:r>
          </a:p>
          <a:p>
            <a:pPr marL="342900" indent="-342900" algn="just">
              <a:buFont typeface="Wingdings" panose="05000000000000000000" pitchFamily="2" charset="2"/>
              <a:buChar char="q"/>
            </a:pPr>
            <a:r>
              <a:rPr lang="en-US" sz="2400" dirty="0">
                <a:solidFill>
                  <a:srgbClr val="2D3956"/>
                </a:solidFill>
                <a:latin typeface="Times New Roman" panose="02020603050405020304" pitchFamily="18" charset="0"/>
                <a:cs typeface="Times New Roman" panose="02020603050405020304" pitchFamily="18" charset="0"/>
              </a:rPr>
              <a:t>These objectives provide a roadmap for the study, guiding the researcher in collecting and analyzing data to achieve their research goals.</a:t>
            </a:r>
          </a:p>
          <a:p>
            <a:pPr marL="342900" indent="-342900" algn="just">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أهداف البحث هي بيانات واضحة وموجزة توضح الغرض من الدراسة البحثية. وهي تحدد الأسئلة المحددة التي ينوي الباحث الإجابة عليها أو المشكلات المحددة التي يهدف إلى حلها من خلال بحثه. توفر هذه الأهداف خارطة طريق للدراسة، حيث توجه الباحث في جمع البيانات وتحليلها لتحقيق أهدافه البحثية</a:t>
            </a:r>
            <a:r>
              <a:rPr lang="ar-EG" sz="2800" dirty="0">
                <a:solidFill>
                  <a:srgbClr val="2D3956"/>
                </a:solidFill>
                <a:latin typeface="Times New Roman" panose="02020603050405020304" pitchFamily="18" charset="0"/>
                <a:cs typeface="Times New Roman" panose="02020603050405020304" pitchFamily="18" charset="0"/>
              </a:rPr>
              <a:t>.</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FD43D183-DEEE-4B8B-8714-F7C79B6E7D35}"/>
              </a:ext>
            </a:extLst>
          </p:cNvPr>
          <p:cNvSpPr/>
          <p:nvPr/>
        </p:nvSpPr>
        <p:spPr>
          <a:xfrm>
            <a:off x="3493822" y="781555"/>
            <a:ext cx="5779083" cy="523220"/>
          </a:xfrm>
          <a:prstGeom prst="rect">
            <a:avLst/>
          </a:prstGeom>
        </p:spPr>
        <p:txBody>
          <a:bodyPr wrap="none">
            <a:spAutoFit/>
          </a:bodyPr>
          <a:lstStyle/>
          <a:p>
            <a:pPr marL="342900" lvl="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Definition of Research Objectives:</a:t>
            </a:r>
          </a:p>
        </p:txBody>
      </p:sp>
    </p:spTree>
    <p:extLst>
      <p:ext uri="{BB962C8B-B14F-4D97-AF65-F5344CB8AC3E}">
        <p14:creationId xmlns:p14="http://schemas.microsoft.com/office/powerpoint/2010/main" val="961810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373730" y="2405575"/>
            <a:ext cx="6311704" cy="439530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2D3956"/>
                </a:solidFill>
              </a:rPr>
              <a:t>أمثلة لأهداف البحث</a:t>
            </a:r>
            <a:endParaRPr lang="en-US" sz="4400" b="1" dirty="0">
              <a:solidFill>
                <a:srgbClr val="2D3956"/>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Examples for Research Objectives</a:t>
            </a:r>
          </a:p>
        </p:txBody>
      </p:sp>
    </p:spTree>
    <p:extLst>
      <p:ext uri="{BB962C8B-B14F-4D97-AF65-F5344CB8AC3E}">
        <p14:creationId xmlns:p14="http://schemas.microsoft.com/office/powerpoint/2010/main" val="1098335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a:solidFill>
            <a:schemeClr val="lt1"/>
          </a:solidFill>
        </p:spPr>
        <p:txBody>
          <a:bodyPr wrap="square">
            <a:spAutoFit/>
          </a:bodyPr>
          <a:lstStyle/>
          <a:p>
            <a:r>
              <a:rPr lang="en-US" sz="2400" dirty="0">
                <a:solidFill>
                  <a:schemeClr val="bg1"/>
                </a:solidFill>
                <a:highlight>
                  <a:srgbClr val="000080"/>
                </a:highlight>
              </a:rPr>
              <a:t>"How can effective project management strategies be implemented to improve project success rates?"</a:t>
            </a:r>
            <a:r>
              <a:rPr lang="ar-EG" sz="2400" dirty="0">
                <a:solidFill>
                  <a:schemeClr val="bg1"/>
                </a:solidFill>
                <a:highlight>
                  <a:srgbClr val="000080"/>
                </a:highlight>
              </a:rPr>
              <a:t>"كيف يمكن تنفيذ استراتيجيات إدارة المشاريع الفعالة لتحسين معدلات نجاح المشروع؟"</a:t>
            </a:r>
            <a:endParaRPr lang="en-US" sz="2400" dirty="0">
              <a:solidFill>
                <a:schemeClr val="bg1"/>
              </a:solidFill>
              <a:highlight>
                <a:srgbClr val="000080"/>
              </a:highlight>
            </a:endParaRPr>
          </a:p>
          <a:p>
            <a:pPr marL="457200" indent="-457200">
              <a:buFont typeface="Arial" panose="020B0604020202020204" pitchFamily="34" charset="0"/>
              <a:buChar char="•"/>
            </a:pPr>
            <a:endParaRPr lang="en-US" sz="2400" dirty="0">
              <a:solidFill>
                <a:schemeClr val="bg1"/>
              </a:solidFill>
            </a:endParaRPr>
          </a:p>
          <a:p>
            <a:pPr marL="457200" indent="-457200">
              <a:buFont typeface="Arial" panose="020B0604020202020204" pitchFamily="34" charset="0"/>
              <a:buChar char="•"/>
            </a:pPr>
            <a:r>
              <a:rPr lang="en-US" sz="2400" dirty="0">
                <a:solidFill>
                  <a:srgbClr val="2D3956"/>
                </a:solidFill>
              </a:rPr>
              <a:t>To answer this research question, several research objectives have been identified:</a:t>
            </a:r>
          </a:p>
          <a:p>
            <a:pPr marL="457200" indent="-457200">
              <a:buFont typeface="Arial" panose="020B0604020202020204" pitchFamily="34" charset="0"/>
              <a:buChar char="•"/>
            </a:pPr>
            <a:endParaRPr lang="en-US" sz="2400" dirty="0">
              <a:solidFill>
                <a:srgbClr val="2D3956"/>
              </a:solidFill>
            </a:endParaRPr>
          </a:p>
          <a:p>
            <a:pPr marL="457200" indent="-457200">
              <a:buFont typeface="Arial" panose="020B0604020202020204" pitchFamily="34" charset="0"/>
              <a:buChar char="•"/>
            </a:pPr>
            <a:r>
              <a:rPr lang="en-US" sz="2400" dirty="0">
                <a:solidFill>
                  <a:srgbClr val="2D3956"/>
                </a:solidFill>
              </a:rPr>
              <a:t>1. </a:t>
            </a:r>
            <a:r>
              <a:rPr lang="en-US" sz="2400" dirty="0">
                <a:solidFill>
                  <a:srgbClr val="2D3956"/>
                </a:solidFill>
                <a:highlight>
                  <a:srgbClr val="4472C4"/>
                </a:highlight>
              </a:rPr>
              <a:t>To examine </a:t>
            </a:r>
            <a:r>
              <a:rPr lang="en-US" sz="2400" dirty="0">
                <a:solidFill>
                  <a:srgbClr val="2D3956"/>
                </a:solidFill>
              </a:rPr>
              <a:t>the current project management practices in the chosen organization</a:t>
            </a:r>
          </a:p>
          <a:p>
            <a:pPr marL="457200" indent="-457200">
              <a:buFont typeface="Arial" panose="020B0604020202020204" pitchFamily="34" charset="0"/>
              <a:buChar char="•"/>
            </a:pPr>
            <a:r>
              <a:rPr lang="en-US" sz="2400" dirty="0">
                <a:solidFill>
                  <a:srgbClr val="2D3956"/>
                </a:solidFill>
              </a:rPr>
              <a:t>2. </a:t>
            </a:r>
            <a:r>
              <a:rPr lang="en-US" sz="2400" dirty="0">
                <a:solidFill>
                  <a:srgbClr val="2D3956"/>
                </a:solidFill>
                <a:highlight>
                  <a:srgbClr val="4472C4"/>
                </a:highlight>
              </a:rPr>
              <a:t>To identify </a:t>
            </a:r>
            <a:r>
              <a:rPr lang="en-US" sz="2400" dirty="0">
                <a:solidFill>
                  <a:srgbClr val="2D3956"/>
                </a:solidFill>
              </a:rPr>
              <a:t>the key challenges faced in project management</a:t>
            </a:r>
          </a:p>
          <a:p>
            <a:pPr marL="457200" indent="-457200">
              <a:buFont typeface="Arial" panose="020B0604020202020204" pitchFamily="34" charset="0"/>
              <a:buChar char="•"/>
            </a:pPr>
            <a:r>
              <a:rPr lang="en-US" sz="2400" dirty="0">
                <a:solidFill>
                  <a:srgbClr val="2D3956"/>
                </a:solidFill>
              </a:rPr>
              <a:t>3. </a:t>
            </a:r>
            <a:r>
              <a:rPr lang="en-US" sz="2400" dirty="0">
                <a:solidFill>
                  <a:srgbClr val="2D3956"/>
                </a:solidFill>
                <a:highlight>
                  <a:srgbClr val="4472C4"/>
                </a:highlight>
              </a:rPr>
              <a:t>To evaluate </a:t>
            </a:r>
            <a:r>
              <a:rPr lang="en-US" sz="2400" dirty="0">
                <a:solidFill>
                  <a:srgbClr val="2D3956"/>
                </a:solidFill>
              </a:rPr>
              <a:t>the impact of project management practices on project success</a:t>
            </a:r>
          </a:p>
          <a:p>
            <a:pPr marL="457200" indent="-457200">
              <a:buFont typeface="Arial" panose="020B0604020202020204" pitchFamily="34" charset="0"/>
              <a:buChar char="•"/>
            </a:pPr>
            <a:r>
              <a:rPr lang="en-US" sz="2400" dirty="0">
                <a:solidFill>
                  <a:srgbClr val="2D3956"/>
                </a:solidFill>
              </a:rPr>
              <a:t>4. </a:t>
            </a:r>
            <a:r>
              <a:rPr lang="en-US" sz="2400" dirty="0">
                <a:solidFill>
                  <a:srgbClr val="2D3956"/>
                </a:solidFill>
                <a:highlight>
                  <a:srgbClr val="4472C4"/>
                </a:highlight>
              </a:rPr>
              <a:t>To propose </a:t>
            </a:r>
            <a:r>
              <a:rPr lang="en-US" sz="2400" dirty="0">
                <a:solidFill>
                  <a:srgbClr val="2D3956"/>
                </a:solidFill>
              </a:rPr>
              <a:t>recommendations for improving project management practices</a:t>
            </a:r>
          </a:p>
          <a:p>
            <a:pPr marL="457200" indent="-457200">
              <a:buFont typeface="Arial" panose="020B0604020202020204" pitchFamily="34" charset="0"/>
              <a:buChar char="•"/>
            </a:pPr>
            <a:r>
              <a:rPr lang="en-US" sz="2400" dirty="0">
                <a:solidFill>
                  <a:srgbClr val="2D3956"/>
                </a:solidFill>
              </a:rPr>
              <a:t>5. </a:t>
            </a:r>
            <a:r>
              <a:rPr lang="en-US" sz="2400" dirty="0">
                <a:solidFill>
                  <a:srgbClr val="2D3956"/>
                </a:solidFill>
                <a:highlight>
                  <a:srgbClr val="4472C4"/>
                </a:highlight>
              </a:rPr>
              <a:t>To generate </a:t>
            </a:r>
            <a:r>
              <a:rPr lang="en-US" sz="2400" dirty="0">
                <a:solidFill>
                  <a:srgbClr val="2D3956"/>
                </a:solidFill>
              </a:rPr>
              <a:t>insights for future project management research</a:t>
            </a:r>
          </a:p>
          <a:p>
            <a:pPr marL="457200" indent="-457200">
              <a:buFont typeface="Arial" panose="020B0604020202020204" pitchFamily="34" charset="0"/>
              <a:buChar char="•"/>
            </a:pPr>
            <a:endParaRPr lang="en-US" sz="2400" dirty="0">
              <a:solidFill>
                <a:srgbClr val="2D3956"/>
              </a:solidFill>
            </a:endParaRPr>
          </a:p>
          <a:p>
            <a:pPr algn="just" rtl="1"/>
            <a:r>
              <a:rPr lang="ar-EG" sz="2400" dirty="0">
                <a:solidFill>
                  <a:srgbClr val="2D3956"/>
                </a:solidFill>
              </a:rPr>
              <a:t>1. </a:t>
            </a:r>
            <a:r>
              <a:rPr lang="ar-EG" sz="2000" dirty="0">
                <a:solidFill>
                  <a:srgbClr val="2D3956"/>
                </a:solidFill>
                <a:highlight>
                  <a:srgbClr val="4472C4"/>
                </a:highlight>
              </a:rPr>
              <a:t>دراسة</a:t>
            </a:r>
            <a:r>
              <a:rPr lang="ar-EG" sz="2000" dirty="0">
                <a:solidFill>
                  <a:srgbClr val="2D3956"/>
                </a:solidFill>
              </a:rPr>
              <a:t> ممارسات إدارة المشاريع الحالية في المنظمة المختارة</a:t>
            </a:r>
          </a:p>
          <a:p>
            <a:pPr algn="just" rtl="1"/>
            <a:r>
              <a:rPr lang="ar-EG" sz="2000" dirty="0">
                <a:solidFill>
                  <a:srgbClr val="2D3956"/>
                </a:solidFill>
              </a:rPr>
              <a:t>2. </a:t>
            </a:r>
            <a:r>
              <a:rPr lang="ar-EG" sz="2000" dirty="0">
                <a:solidFill>
                  <a:srgbClr val="2D3956"/>
                </a:solidFill>
                <a:highlight>
                  <a:srgbClr val="4472C4"/>
                </a:highlight>
              </a:rPr>
              <a:t>التعرف على </a:t>
            </a:r>
            <a:r>
              <a:rPr lang="ar-EG" sz="2000" dirty="0">
                <a:solidFill>
                  <a:srgbClr val="2D3956"/>
                </a:solidFill>
              </a:rPr>
              <a:t>التحديات الرئيسية التي تواجه إدارة المشاريع</a:t>
            </a:r>
          </a:p>
          <a:p>
            <a:pPr algn="just" rtl="1"/>
            <a:r>
              <a:rPr lang="ar-EG" sz="2000" dirty="0">
                <a:solidFill>
                  <a:srgbClr val="2D3956"/>
                </a:solidFill>
              </a:rPr>
              <a:t>3. </a:t>
            </a:r>
            <a:r>
              <a:rPr lang="ar-EG" sz="2000" dirty="0">
                <a:solidFill>
                  <a:srgbClr val="2D3956"/>
                </a:solidFill>
                <a:highlight>
                  <a:srgbClr val="4472C4"/>
                </a:highlight>
              </a:rPr>
              <a:t>تقييم</a:t>
            </a:r>
            <a:r>
              <a:rPr lang="ar-EG" sz="2000" dirty="0">
                <a:solidFill>
                  <a:srgbClr val="2D3956"/>
                </a:solidFill>
              </a:rPr>
              <a:t> تأثير ممارسات إدارة المشروع على نجاح المشروع</a:t>
            </a:r>
          </a:p>
          <a:p>
            <a:pPr algn="just" rtl="1"/>
            <a:r>
              <a:rPr lang="ar-EG" sz="2000" dirty="0">
                <a:solidFill>
                  <a:srgbClr val="2D3956"/>
                </a:solidFill>
              </a:rPr>
              <a:t>4. </a:t>
            </a:r>
            <a:r>
              <a:rPr lang="ar-EG" sz="2000" dirty="0">
                <a:solidFill>
                  <a:srgbClr val="2D3956"/>
                </a:solidFill>
                <a:highlight>
                  <a:srgbClr val="4472C4"/>
                </a:highlight>
              </a:rPr>
              <a:t>اقتراح</a:t>
            </a:r>
            <a:r>
              <a:rPr lang="ar-EG" sz="2000" dirty="0">
                <a:solidFill>
                  <a:srgbClr val="2D3956"/>
                </a:solidFill>
              </a:rPr>
              <a:t> توصيات لتحسين ممارسات إدارة المشاريع</a:t>
            </a:r>
          </a:p>
          <a:p>
            <a:pPr algn="just" rtl="1"/>
            <a:r>
              <a:rPr lang="ar-EG" sz="2000" dirty="0">
                <a:solidFill>
                  <a:srgbClr val="2D3956"/>
                </a:solidFill>
              </a:rPr>
              <a:t>5. </a:t>
            </a:r>
            <a:r>
              <a:rPr lang="ar-EG" sz="2000" dirty="0">
                <a:solidFill>
                  <a:srgbClr val="2D3956"/>
                </a:solidFill>
                <a:highlight>
                  <a:srgbClr val="4472C4"/>
                </a:highlight>
              </a:rPr>
              <a:t>لتوليد رؤى </a:t>
            </a:r>
            <a:r>
              <a:rPr lang="ar-EG" sz="2000" dirty="0">
                <a:solidFill>
                  <a:srgbClr val="2D3956"/>
                </a:solidFill>
              </a:rPr>
              <a:t>لأبحاث إدارة المشاريع في المستقبل</a:t>
            </a:r>
            <a:endParaRPr lang="en-US" sz="2000" dirty="0">
              <a:solidFill>
                <a:srgbClr val="2D3956"/>
              </a:solidFill>
            </a:endParaRPr>
          </a:p>
          <a:p>
            <a:endParaRPr lang="en-US" sz="2400" dirty="0">
              <a:solidFill>
                <a:schemeClr val="bg1"/>
              </a:solidFill>
              <a:highlight>
                <a:srgbClr val="00FF00"/>
              </a:highlight>
            </a:endParaRPr>
          </a:p>
        </p:txBody>
      </p:sp>
    </p:spTree>
    <p:extLst>
      <p:ext uri="{BB962C8B-B14F-4D97-AF65-F5344CB8AC3E}">
        <p14:creationId xmlns:p14="http://schemas.microsoft.com/office/powerpoint/2010/main" val="3728049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6962726" cy="51167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Research Hypotheses</a:t>
            </a:r>
          </a:p>
          <a:p>
            <a:pPr algn="ctr">
              <a:lnSpc>
                <a:spcPct val="120000"/>
              </a:lnSpc>
            </a:pPr>
            <a:r>
              <a:rPr lang="ar-EG" sz="3600" b="1" dirty="0">
                <a:solidFill>
                  <a:srgbClr val="000000"/>
                </a:solidFill>
                <a:latin typeface="Times New Roman" panose="02020603050405020304" pitchFamily="18" charset="0"/>
                <a:cs typeface="Times New Roman" panose="02020603050405020304" pitchFamily="18" charset="0"/>
              </a:rPr>
              <a:t>فرضيات البحث</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640399"/>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44654" y="2879343"/>
            <a:ext cx="4750191" cy="386689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000" b="1" dirty="0">
                <a:solidFill>
                  <a:srgbClr val="2D3956"/>
                </a:solidFill>
              </a:rPr>
              <a:t>فرضيات البحث</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29983" y="2032815"/>
            <a:ext cx="8979535" cy="707886"/>
          </a:xfrm>
          <a:prstGeom prst="rect">
            <a:avLst/>
          </a:prstGeom>
          <a:noFill/>
        </p:spPr>
        <p:txBody>
          <a:bodyPr wrap="square" rtlCol="0">
            <a:spAutoFit/>
          </a:bodyPr>
          <a:lstStyle/>
          <a:p>
            <a:pPr algn="ctr"/>
            <a:r>
              <a:rPr lang="en-US" sz="4000" b="1" dirty="0">
                <a:solidFill>
                  <a:srgbClr val="0070C0"/>
                </a:solidFill>
                <a:latin typeface="Times New Roman" panose="02020603050405020304" pitchFamily="18" charset="0"/>
                <a:cs typeface="Times New Roman" panose="02020603050405020304" pitchFamily="18" charset="0"/>
              </a:rPr>
              <a:t>Research Hypotheses</a:t>
            </a:r>
          </a:p>
        </p:txBody>
      </p:sp>
    </p:spTree>
    <p:extLst>
      <p:ext uri="{BB962C8B-B14F-4D97-AF65-F5344CB8AC3E}">
        <p14:creationId xmlns:p14="http://schemas.microsoft.com/office/powerpoint/2010/main" val="38213927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55130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chemeClr val="bg1"/>
                </a:solidFill>
                <a:highlight>
                  <a:srgbClr val="000080"/>
                </a:highlight>
                <a:latin typeface="Times New Roman" panose="02020603050405020304" pitchFamily="18" charset="0"/>
                <a:cs typeface="Times New Roman" panose="02020603050405020304" pitchFamily="18" charset="0"/>
              </a:rPr>
              <a:t>Research Hypotheses</a:t>
            </a:r>
          </a:p>
          <a:p>
            <a:pPr marL="342900" indent="-342900" algn="just">
              <a:buFont typeface="Wingdings" panose="05000000000000000000" pitchFamily="2" charset="2"/>
              <a:buChar char="q"/>
            </a:pPr>
            <a:endParaRPr lang="en-US" sz="2800" dirty="0">
              <a:solidFill>
                <a:schemeClr val="bg1"/>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research hypothesis is a statement that predicts the relationship between variables in a study.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It is an educated guess or assumption that guides the investigation and helps researchers formulate specific research questions.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فرضية البحث هي عبارة تتنبأ بالعلاقة بين المتغيرات في الدراسة.</a:t>
            </a: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إنه تخمين أو افتراض مدروس يوجه التحقيق ويساعد الباحثين على صياغة أسئلة بحثية محددة.</a:t>
            </a:r>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512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Null Hypothesis (H0)</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Alternative Hypothesis (Ha)</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Directional Hypothesis</a:t>
            </a:r>
          </a:p>
          <a:p>
            <a:pPr marL="457200" indent="-4572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lvl="0" algn="just"/>
            <a:r>
              <a:rPr lang="en-US" sz="3200" dirty="0">
                <a:solidFill>
                  <a:prstClr val="black"/>
                </a:solidFill>
                <a:highlight>
                  <a:srgbClr val="00FFFF"/>
                </a:highlight>
                <a:latin typeface="Times New Roman" panose="02020603050405020304" pitchFamily="18" charset="0"/>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17511"/>
            <a:ext cx="11569650" cy="5670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60363" y="1490172"/>
            <a:ext cx="11071274" cy="4154984"/>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b="1" dirty="0">
                <a:solidFill>
                  <a:srgbClr val="2D3956"/>
                </a:solidFill>
                <a:latin typeface="Times New Roman" panose="02020603050405020304" pitchFamily="18" charset="0"/>
                <a:cs typeface="Times New Roman" panose="02020603050405020304" pitchFamily="18" charset="0"/>
              </a:rPr>
              <a:t>Null Hypothesis (H0):</a:t>
            </a:r>
          </a:p>
          <a:p>
            <a:pPr algn="just"/>
            <a:r>
              <a:rPr lang="en-US" sz="2400" b="1" dirty="0">
                <a:solidFill>
                  <a:srgbClr val="2D3956"/>
                </a:solidFill>
                <a:latin typeface="Times New Roman" panose="02020603050405020304" pitchFamily="18" charset="0"/>
                <a:cs typeface="Times New Roman" panose="02020603050405020304" pitchFamily="18" charset="0"/>
              </a:rPr>
              <a:t>Definition</a:t>
            </a:r>
            <a:r>
              <a:rPr lang="en-US" sz="2400" dirty="0">
                <a:solidFill>
                  <a:srgbClr val="2D3956"/>
                </a:solidFill>
                <a:latin typeface="Times New Roman" panose="02020603050405020304" pitchFamily="18" charset="0"/>
                <a:cs typeface="Times New Roman" panose="02020603050405020304" pitchFamily="18" charset="0"/>
              </a:rPr>
              <a:t>: The null hypothesis states that there is no significant relationship or difference between variables.</a:t>
            </a: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algn="just"/>
            <a:r>
              <a:rPr lang="en-US" sz="2400" b="1" dirty="0">
                <a:solidFill>
                  <a:srgbClr val="2D3956"/>
                </a:solidFill>
                <a:latin typeface="Times New Roman" panose="02020603050405020304" pitchFamily="18" charset="0"/>
                <a:cs typeface="Times New Roman" panose="02020603050405020304" pitchFamily="18" charset="0"/>
              </a:rPr>
              <a:t>Example:</a:t>
            </a:r>
            <a:r>
              <a:rPr lang="en-US" sz="2400" dirty="0">
                <a:solidFill>
                  <a:srgbClr val="2D3956"/>
                </a:solidFill>
                <a:latin typeface="Times New Roman" panose="02020603050405020304" pitchFamily="18" charset="0"/>
                <a:cs typeface="Times New Roman" panose="02020603050405020304" pitchFamily="18" charset="0"/>
              </a:rPr>
              <a:t> There is no significant relationship between employee job satisfaction and organizational commitment in the manufacturing industry.</a:t>
            </a:r>
          </a:p>
          <a:p>
            <a:pPr algn="just" rtl="1"/>
            <a:endParaRPr lang="en-US" sz="2400" dirty="0">
              <a:solidFill>
                <a:srgbClr val="2D3956"/>
              </a:solidFill>
              <a:latin typeface="Times New Roman" panose="02020603050405020304" pitchFamily="18" charset="0"/>
              <a:cs typeface="Times New Roman" panose="02020603050405020304" pitchFamily="18" charset="0"/>
            </a:endParaRPr>
          </a:p>
          <a:p>
            <a:pPr algn="just" rtl="1"/>
            <a:r>
              <a:rPr lang="ar-EG" sz="2400" b="1" dirty="0">
                <a:solidFill>
                  <a:srgbClr val="2D3956"/>
                </a:solidFill>
                <a:latin typeface="Times New Roman" panose="02020603050405020304" pitchFamily="18" charset="0"/>
                <a:cs typeface="Times New Roman" panose="02020603050405020304" pitchFamily="18" charset="0"/>
              </a:rPr>
              <a:t>الفرضية الصفرية</a:t>
            </a:r>
            <a:r>
              <a:rPr lang="en-US" sz="2400" b="1" dirty="0">
                <a:solidFill>
                  <a:srgbClr val="2D3956"/>
                </a:solidFill>
                <a:latin typeface="Times New Roman" panose="02020603050405020304" pitchFamily="18" charset="0"/>
                <a:cs typeface="Times New Roman" panose="02020603050405020304" pitchFamily="18" charset="0"/>
              </a:rPr>
              <a:t>H0:- </a:t>
            </a:r>
            <a:r>
              <a:rPr lang="ar-EG" sz="2400" b="1" dirty="0">
                <a:solidFill>
                  <a:srgbClr val="2D3956"/>
                </a:solidFill>
                <a:latin typeface="Times New Roman" panose="02020603050405020304" pitchFamily="18" charset="0"/>
                <a:cs typeface="Times New Roman" panose="02020603050405020304" pitchFamily="18" charset="0"/>
              </a:rPr>
              <a:t> </a:t>
            </a:r>
          </a:p>
          <a:p>
            <a:pPr algn="just" rtl="1"/>
            <a:r>
              <a:rPr lang="ar-EG" sz="2400" b="1" dirty="0">
                <a:solidFill>
                  <a:srgbClr val="2D3956"/>
                </a:solidFill>
                <a:latin typeface="Times New Roman" panose="02020603050405020304" pitchFamily="18" charset="0"/>
                <a:cs typeface="Times New Roman" panose="02020603050405020304" pitchFamily="18" charset="0"/>
              </a:rPr>
              <a:t>التعريف</a:t>
            </a:r>
            <a:r>
              <a:rPr lang="ar-EG" sz="2400" dirty="0">
                <a:solidFill>
                  <a:srgbClr val="2D3956"/>
                </a:solidFill>
                <a:latin typeface="Times New Roman" panose="02020603050405020304" pitchFamily="18" charset="0"/>
                <a:cs typeface="Times New Roman" panose="02020603050405020304" pitchFamily="18" charset="0"/>
              </a:rPr>
              <a:t>: تنص الفرضية الصفرية على عدم وجود علاقة أو فرق معنوي بين المتغيرات.- </a:t>
            </a:r>
          </a:p>
          <a:p>
            <a:pPr algn="just" rtl="1"/>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b="1" dirty="0">
                <a:solidFill>
                  <a:srgbClr val="2D3956"/>
                </a:solidFill>
                <a:latin typeface="Times New Roman" panose="02020603050405020304" pitchFamily="18" charset="0"/>
                <a:cs typeface="Times New Roman" panose="02020603050405020304" pitchFamily="18" charset="0"/>
              </a:rPr>
              <a:t>مثال</a:t>
            </a:r>
            <a:r>
              <a:rPr lang="ar-EG" sz="2400" dirty="0">
                <a:solidFill>
                  <a:srgbClr val="2D3956"/>
                </a:solidFill>
                <a:latin typeface="Times New Roman" panose="02020603050405020304" pitchFamily="18" charset="0"/>
                <a:cs typeface="Times New Roman" panose="02020603050405020304" pitchFamily="18" charset="0"/>
              </a:rPr>
              <a:t>: لا توجد علاقة ذات دلالة إحصائية بين الرضا الوظيفي للموظفين والالتزام التنظيمي في الصناعة التحويلية.</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lvl="0" algn="just"/>
            <a:r>
              <a:rPr lang="en-US" sz="3200" dirty="0">
                <a:solidFill>
                  <a:prstClr val="black"/>
                </a:solidFill>
                <a:highlight>
                  <a:srgbClr val="00FFFF"/>
                </a:highlight>
                <a:latin typeface="Times New Roman" panose="02020603050405020304" pitchFamily="18" charset="0"/>
                <a:cs typeface="Times New Roman" panose="02020603050405020304" pitchFamily="18" charset="0"/>
              </a:rPr>
              <a:t>Types of Research Hypotheses </a:t>
            </a:r>
          </a:p>
        </p:txBody>
      </p:sp>
    </p:spTree>
    <p:extLst>
      <p:ext uri="{BB962C8B-B14F-4D97-AF65-F5344CB8AC3E}">
        <p14:creationId xmlns:p14="http://schemas.microsoft.com/office/powerpoint/2010/main" val="2765755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017511"/>
            <a:ext cx="11569650" cy="5656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50166" y="1453095"/>
            <a:ext cx="11071274" cy="397031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Definition: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alternative hypothesis states that there is a significant relationship or difference between variables.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Example: </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There is a significant positive relationship between transformational leadership and employee performance in the service sector.</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الفرضية البديلة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التعريف: </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تنص الفرضية البديلة على وجود علاقة أو فرق معنوي بين المتغيرات</a:t>
            </a: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مثال: </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توجد علاقة إيجابية معنوية بين القيادة التحويلية وأداء الموظفين في قطاع الخدمات.</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0EE80C88-CF88-427A-82AC-B70E2CA703BD}"/>
              </a:ext>
            </a:extLst>
          </p:cNvPr>
          <p:cNvSpPr/>
          <p:nvPr/>
        </p:nvSpPr>
        <p:spPr>
          <a:xfrm>
            <a:off x="2968495" y="183695"/>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3089158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4061" y="1017512"/>
            <a:ext cx="11197883" cy="57156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89427" y="1017512"/>
            <a:ext cx="11052517" cy="4401205"/>
          </a:xfrm>
          <a:prstGeom prst="rect">
            <a:avLst/>
          </a:prstGeom>
          <a:noFill/>
        </p:spPr>
        <p:txBody>
          <a:bodyPr wrap="square" rtlCol="0">
            <a:spAutoFit/>
          </a:bodyPr>
          <a:lstStyle/>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Hypotheses can be either </a:t>
            </a:r>
            <a:r>
              <a:rPr lang="en-US" sz="2800" b="1" dirty="0">
                <a:solidFill>
                  <a:srgbClr val="2D3956"/>
                </a:solidFill>
                <a:latin typeface="Times New Roman" panose="02020603050405020304" pitchFamily="18" charset="0"/>
                <a:cs typeface="Times New Roman" panose="02020603050405020304" pitchFamily="18" charset="0"/>
              </a:rPr>
              <a:t>directional or non-directional</a:t>
            </a:r>
            <a:r>
              <a:rPr lang="en-US" sz="2800" dirty="0">
                <a:solidFill>
                  <a:srgbClr val="2D3956"/>
                </a:solidFill>
                <a:latin typeface="Times New Roman" panose="02020603050405020304" pitchFamily="18" charset="0"/>
                <a:cs typeface="Times New Roman" panose="02020603050405020304" pitchFamily="18" charset="0"/>
              </a:rPr>
              <a:t>. </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Directional hypotheses </a:t>
            </a:r>
            <a:r>
              <a:rPr lang="en-US" sz="2800" dirty="0">
                <a:solidFill>
                  <a:srgbClr val="2D3956"/>
                </a:solidFill>
                <a:latin typeface="Times New Roman" panose="02020603050405020304" pitchFamily="18" charset="0"/>
                <a:cs typeface="Times New Roman" panose="02020603050405020304" pitchFamily="18" charset="0"/>
              </a:rPr>
              <a:t>predict the direction of the relationship between variables</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Non-directional hypotheses </a:t>
            </a:r>
            <a:r>
              <a:rPr lang="en-US" sz="2800" dirty="0">
                <a:solidFill>
                  <a:srgbClr val="2D3956"/>
                </a:solidFill>
                <a:latin typeface="Times New Roman" panose="02020603050405020304" pitchFamily="18" charset="0"/>
                <a:cs typeface="Times New Roman" panose="02020603050405020304" pitchFamily="18" charset="0"/>
              </a:rPr>
              <a:t>merely state that a relationship exists without specifying its direction.</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ar-EG" sz="2800" dirty="0">
                <a:solidFill>
                  <a:srgbClr val="2D3956"/>
                </a:solidFill>
                <a:latin typeface="Times New Roman" panose="02020603050405020304" pitchFamily="18" charset="0"/>
                <a:cs typeface="Times New Roman" panose="02020603050405020304" pitchFamily="18" charset="0"/>
              </a:rPr>
              <a:t>يمكن أن تكون الفرضيات إما اتجاهية أو غير اتجاهية. تتنبأ الفرضيات الاتجاهية باتجاه العلاقة بين المتغيرات، بينما تنص الفرضيات غير الاتجاهية فقط على وجود علاقة دون تحديد اتجاهها.</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63AF3BB8-C5CC-4A15-B62F-E171E87A7D7A}"/>
              </a:ext>
            </a:extLst>
          </p:cNvPr>
          <p:cNvSpPr/>
          <p:nvPr/>
        </p:nvSpPr>
        <p:spPr>
          <a:xfrm>
            <a:off x="2968494" y="124796"/>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921715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9546" y="1259057"/>
            <a:ext cx="11662118" cy="54293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9546" y="1536174"/>
            <a:ext cx="11581557" cy="3785652"/>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dirty="0">
                <a:solidFill>
                  <a:schemeClr val="bg1"/>
                </a:solidFill>
                <a:highlight>
                  <a:srgbClr val="000080"/>
                </a:highlight>
                <a:latin typeface="Times New Roman" panose="02020603050405020304" pitchFamily="18" charset="0"/>
                <a:cs typeface="Times New Roman" panose="02020603050405020304" pitchFamily="18" charset="0"/>
              </a:rPr>
              <a:t>For example: </a:t>
            </a:r>
            <a:r>
              <a:rPr lang="en-US" sz="2400" dirty="0">
                <a:solidFill>
                  <a:srgbClr val="2D3956"/>
                </a:solidFill>
                <a:latin typeface="Times New Roman" panose="02020603050405020304" pitchFamily="18" charset="0"/>
                <a:cs typeface="Times New Roman" panose="02020603050405020304" pitchFamily="18" charset="0"/>
              </a:rPr>
              <a:t>Suppose we are interested in </a:t>
            </a:r>
            <a:r>
              <a:rPr lang="en-US" sz="2400" u="sng" dirty="0">
                <a:solidFill>
                  <a:srgbClr val="2D3956"/>
                </a:solidFill>
                <a:latin typeface="Times New Roman" panose="02020603050405020304" pitchFamily="18" charset="0"/>
                <a:cs typeface="Times New Roman" panose="02020603050405020304" pitchFamily="18" charset="0"/>
              </a:rPr>
              <a:t>investigating the impact of employee motivation on job performance. </a:t>
            </a:r>
            <a:endParaRPr lang="ar-EG" sz="2400" u="sng"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endParaRPr lang="ar-EG" sz="2400" u="sng"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400" b="1" dirty="0">
                <a:solidFill>
                  <a:schemeClr val="bg1"/>
                </a:solidFill>
                <a:highlight>
                  <a:srgbClr val="4472C4"/>
                </a:highlight>
                <a:latin typeface="Times New Roman" panose="02020603050405020304" pitchFamily="18" charset="0"/>
                <a:cs typeface="Times New Roman" panose="02020603050405020304" pitchFamily="18" charset="0"/>
              </a:rPr>
              <a:t>A directional research hypothesis could be</a:t>
            </a:r>
            <a:r>
              <a:rPr lang="en-US" sz="2400" dirty="0">
                <a:solidFill>
                  <a:srgbClr val="2D3956"/>
                </a:solidFill>
                <a:latin typeface="Times New Roman" panose="02020603050405020304" pitchFamily="18" charset="0"/>
                <a:cs typeface="Times New Roman" panose="02020603050405020304" pitchFamily="18" charset="0"/>
              </a:rPr>
              <a:t>: "Increased employee motivation positively and significantly affects job performance." </a:t>
            </a:r>
          </a:p>
          <a:p>
            <a:pPr algn="just"/>
            <a:r>
              <a:rPr lang="en-US" sz="2400" dirty="0">
                <a:solidFill>
                  <a:srgbClr val="2D3956"/>
                </a:solidFill>
                <a:latin typeface="Times New Roman" panose="02020603050405020304" pitchFamily="18" charset="0"/>
                <a:cs typeface="Times New Roman" panose="02020603050405020304" pitchFamily="18" charset="0"/>
              </a:rPr>
              <a:t>This hypothesis predicts a positive and significant relationship between employee motivation and job performance. </a:t>
            </a:r>
          </a:p>
          <a:p>
            <a:pPr algn="just"/>
            <a:endParaRPr lang="en-US" sz="24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dirty="0">
                <a:solidFill>
                  <a:schemeClr val="bg1"/>
                </a:solidFill>
                <a:highlight>
                  <a:srgbClr val="4472C4"/>
                </a:highlight>
                <a:latin typeface="Times New Roman" panose="02020603050405020304" pitchFamily="18" charset="0"/>
                <a:cs typeface="Times New Roman" panose="02020603050405020304" pitchFamily="18" charset="0"/>
              </a:rPr>
              <a:t>كن أن تكون فرضية البحث الاتجاهي كما يلي</a:t>
            </a:r>
            <a:r>
              <a:rPr lang="ar-EG" sz="2400" dirty="0">
                <a:latin typeface="Times New Roman" panose="02020603050405020304" pitchFamily="18" charset="0"/>
                <a:cs typeface="Times New Roman" panose="02020603050405020304" pitchFamily="18" charset="0"/>
              </a:rPr>
              <a:t>: "زيادة تحفيز الموظفين تؤثر بشكل إيجابي ومعنوي على الأداء الوظيفي".تتنبأ هذه الفرضية بوجود علاقة إيجابية ومعنوية بين تحفيز الموظفين والأداء الوظيفي.</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C68867FF-EBEE-4B82-A216-A6DCDF395A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20000585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 y="1017511"/>
            <a:ext cx="12041946" cy="5741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50055" y="1485676"/>
            <a:ext cx="11730770"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chemeClr val="bg1"/>
                </a:solidFill>
                <a:highlight>
                  <a:srgbClr val="000080"/>
                </a:highlight>
                <a:latin typeface="Times New Roman" panose="02020603050405020304" pitchFamily="18" charset="0"/>
                <a:cs typeface="Times New Roman" panose="02020603050405020304" pitchFamily="18" charset="0"/>
              </a:rPr>
              <a:t>For example: </a:t>
            </a:r>
            <a:r>
              <a:rPr lang="en-US" sz="2800" dirty="0">
                <a:solidFill>
                  <a:srgbClr val="2D3956"/>
                </a:solidFill>
                <a:latin typeface="Times New Roman" panose="02020603050405020304" pitchFamily="18" charset="0"/>
                <a:cs typeface="Times New Roman" panose="02020603050405020304" pitchFamily="18" charset="0"/>
              </a:rPr>
              <a:t>Suppose we are interested in </a:t>
            </a:r>
            <a:r>
              <a:rPr lang="en-US" sz="2800" u="sng" dirty="0">
                <a:solidFill>
                  <a:srgbClr val="2D3956"/>
                </a:solidFill>
                <a:latin typeface="Times New Roman" panose="02020603050405020304" pitchFamily="18" charset="0"/>
                <a:cs typeface="Times New Roman" panose="02020603050405020304" pitchFamily="18" charset="0"/>
              </a:rPr>
              <a:t>investigating the impact of employee motivation on job performance. </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chemeClr val="bg1"/>
                </a:solidFill>
                <a:highlight>
                  <a:srgbClr val="4472C4"/>
                </a:highlight>
                <a:latin typeface="Times New Roman" panose="02020603050405020304" pitchFamily="18" charset="0"/>
                <a:cs typeface="Times New Roman" panose="02020603050405020304" pitchFamily="18" charset="0"/>
              </a:rPr>
              <a:t>A non-directional hypothesis would state:</a:t>
            </a:r>
            <a:r>
              <a:rPr lang="en-US" sz="2800" dirty="0">
                <a:solidFill>
                  <a:srgbClr val="2D3956"/>
                </a:solidFill>
                <a:latin typeface="Times New Roman" panose="02020603050405020304" pitchFamily="18" charset="0"/>
                <a:cs typeface="Times New Roman" panose="02020603050405020304" pitchFamily="18" charset="0"/>
              </a:rPr>
              <a:t> "There is  a significant relationship between employee motivation and job performance." This hypothesis does not specify the direction of the relationship.</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chemeClr val="bg1"/>
                </a:solidFill>
                <a:highlight>
                  <a:srgbClr val="4472C4"/>
                </a:highlight>
                <a:latin typeface="Times New Roman" panose="02020603050405020304" pitchFamily="18" charset="0"/>
                <a:cs typeface="Times New Roman" panose="02020603050405020304" pitchFamily="18" charset="0"/>
              </a:rPr>
              <a:t>ومن ناحية أخرى، فإن الفرضية غير الاتجاهية تنص على ما يلي</a:t>
            </a:r>
            <a:r>
              <a:rPr lang="ar-EG" sz="2800" dirty="0">
                <a:solidFill>
                  <a:srgbClr val="2D3956"/>
                </a:solidFill>
                <a:latin typeface="Times New Roman" panose="02020603050405020304" pitchFamily="18" charset="0"/>
                <a:cs typeface="Times New Roman" panose="02020603050405020304" pitchFamily="18" charset="0"/>
              </a:rPr>
              <a:t>: "هناك علاقة معنوية بين تحفيز الموظف والأداء الوظيفي". هذه الفرضية لا تحدد اتجاه العلاقة.</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854C6D6-1D94-4443-9BB4-6697CBDB3781}"/>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2292593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8757" y="1212843"/>
            <a:ext cx="11352628" cy="54755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9815" y="1720840"/>
            <a:ext cx="10723428" cy="3416320"/>
          </a:xfrm>
          <a:prstGeom prst="rect">
            <a:avLst/>
          </a:prstGeom>
          <a:noFill/>
        </p:spPr>
        <p:txBody>
          <a:bodyPr wrap="square" rtlCol="0">
            <a:spAutoFit/>
          </a:bodyPr>
          <a:lstStyle/>
          <a:p>
            <a:pPr marL="457200" indent="-457200" algn="just">
              <a:buFont typeface="Wingdings" panose="05000000000000000000" pitchFamily="2" charset="2"/>
              <a:buChar char="q"/>
            </a:pPr>
            <a:r>
              <a:rPr lang="en-US" sz="2400" b="1" dirty="0">
                <a:solidFill>
                  <a:srgbClr val="2D3956"/>
                </a:solidFill>
                <a:latin typeface="Times New Roman" panose="02020603050405020304" pitchFamily="18" charset="0"/>
                <a:cs typeface="Times New Roman" panose="02020603050405020304" pitchFamily="18" charset="0"/>
              </a:rPr>
              <a:t>Null Hypothesis of No Difference:</a:t>
            </a:r>
          </a:p>
          <a:p>
            <a:pPr algn="just"/>
            <a:r>
              <a:rPr lang="en-US" sz="2400" dirty="0">
                <a:solidFill>
                  <a:srgbClr val="2D3956"/>
                </a:solidFill>
                <a:latin typeface="Times New Roman" panose="02020603050405020304" pitchFamily="18" charset="0"/>
                <a:cs typeface="Times New Roman" panose="02020603050405020304" pitchFamily="18" charset="0"/>
              </a:rPr>
              <a:t>- </a:t>
            </a:r>
            <a:r>
              <a:rPr lang="en-US" sz="2400" b="1" dirty="0">
                <a:solidFill>
                  <a:srgbClr val="2D3956"/>
                </a:solidFill>
                <a:latin typeface="Times New Roman" panose="02020603050405020304" pitchFamily="18" charset="0"/>
                <a:cs typeface="Times New Roman" panose="02020603050405020304" pitchFamily="18" charset="0"/>
              </a:rPr>
              <a:t>Definition</a:t>
            </a:r>
            <a:r>
              <a:rPr lang="en-US" sz="2400" dirty="0">
                <a:solidFill>
                  <a:srgbClr val="2D3956"/>
                </a:solidFill>
                <a:latin typeface="Times New Roman" panose="02020603050405020304" pitchFamily="18" charset="0"/>
                <a:cs typeface="Times New Roman" panose="02020603050405020304" pitchFamily="18" charset="0"/>
              </a:rPr>
              <a:t>: The null hypothesis of no difference states that there is no significant difference between groups or conditions.</a:t>
            </a:r>
          </a:p>
          <a:p>
            <a:pPr marL="457200" indent="-457200" algn="just">
              <a:buFontTx/>
              <a:buChar char="-"/>
            </a:pPr>
            <a:r>
              <a:rPr lang="en-US" sz="2400" b="1" dirty="0">
                <a:solidFill>
                  <a:srgbClr val="2D3956"/>
                </a:solidFill>
                <a:latin typeface="Times New Roman" panose="02020603050405020304" pitchFamily="18" charset="0"/>
                <a:cs typeface="Times New Roman" panose="02020603050405020304" pitchFamily="18" charset="0"/>
              </a:rPr>
              <a:t>Example</a:t>
            </a:r>
            <a:r>
              <a:rPr lang="en-US" sz="2400" dirty="0">
                <a:solidFill>
                  <a:srgbClr val="2D3956"/>
                </a:solidFill>
                <a:latin typeface="Times New Roman" panose="02020603050405020304" pitchFamily="18" charset="0"/>
                <a:cs typeface="Times New Roman" panose="02020603050405020304" pitchFamily="18" charset="0"/>
              </a:rPr>
              <a:t>: There is no significant difference in customer loyalty between two different marketing strategies in the hospitality industry.</a:t>
            </a:r>
          </a:p>
          <a:p>
            <a:pPr marL="457200" indent="-457200" algn="just">
              <a:buFontTx/>
              <a:buChar char="-"/>
            </a:pPr>
            <a:endParaRPr lang="en-US" sz="24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400" b="1" dirty="0">
                <a:solidFill>
                  <a:srgbClr val="2D3956"/>
                </a:solidFill>
                <a:latin typeface="Times New Roman" panose="02020603050405020304" pitchFamily="18" charset="0"/>
                <a:cs typeface="Times New Roman" panose="02020603050405020304" pitchFamily="18" charset="0"/>
              </a:rPr>
              <a:t>الفرضية الصفرية لعدم وجود فرق:- </a:t>
            </a:r>
            <a:endParaRPr lang="en-US" sz="2400" b="1"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b="1" dirty="0">
                <a:solidFill>
                  <a:srgbClr val="2D3956"/>
                </a:solidFill>
                <a:latin typeface="Times New Roman" panose="02020603050405020304" pitchFamily="18" charset="0"/>
                <a:cs typeface="Times New Roman" panose="02020603050405020304" pitchFamily="18" charset="0"/>
              </a:rPr>
              <a:t>التعريف</a:t>
            </a:r>
            <a:r>
              <a:rPr lang="ar-EG" sz="2400" dirty="0">
                <a:solidFill>
                  <a:srgbClr val="2D3956"/>
                </a:solidFill>
                <a:latin typeface="Times New Roman" panose="02020603050405020304" pitchFamily="18" charset="0"/>
                <a:cs typeface="Times New Roman" panose="02020603050405020304" pitchFamily="18" charset="0"/>
              </a:rPr>
              <a:t>: تنص الفرضية الصفرية لعدم وجود فرق على عدم وجود فرق كبير بين المجموعات أو الظروف</a:t>
            </a:r>
            <a:endParaRPr lang="en-US" sz="24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400" b="1" dirty="0">
                <a:solidFill>
                  <a:srgbClr val="2D3956"/>
                </a:solidFill>
                <a:latin typeface="Times New Roman" panose="02020603050405020304" pitchFamily="18" charset="0"/>
                <a:cs typeface="Times New Roman" panose="02020603050405020304" pitchFamily="18" charset="0"/>
              </a:rPr>
              <a:t>مثال</a:t>
            </a:r>
            <a:r>
              <a:rPr lang="ar-EG" sz="2400" dirty="0">
                <a:solidFill>
                  <a:srgbClr val="2D3956"/>
                </a:solidFill>
                <a:latin typeface="Times New Roman" panose="02020603050405020304" pitchFamily="18" charset="0"/>
                <a:cs typeface="Times New Roman" panose="02020603050405020304" pitchFamily="18" charset="0"/>
              </a:rPr>
              <a:t>: لا يوجد فرق كبير في ولاء العملاء بين استراتيجيتين تسويقيتين مختلفتين في صناعة الضيافة.</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C68867FF-EBEE-4B82-A216-A6DCDF395A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24054727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7044006" cy="51878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880964"/>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Model/ Conceptual Model</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نموذج البحث</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76224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53724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 conceptual model is a representation or framework that helps to organize and understand complex ideas or concepts.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It provides a visual or written depiction of the relationships between different elements or variables in a particular system or theory. </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النموذج المفاهيمي هو تمثيل أو إطار يساعد على تنظيم وفهم الأفكار أو المفاهيم المعقدة.</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lang="en-US" sz="28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5170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539430"/>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b="1" dirty="0">
                <a:solidFill>
                  <a:srgbClr val="2D3956"/>
                </a:solidFill>
                <a:latin typeface="Times New Roman" panose="02020603050405020304" pitchFamily="18" charset="0"/>
                <a:cs typeface="Times New Roman" panose="02020603050405020304" pitchFamily="18" charset="0"/>
              </a:rPr>
              <a:t>Steps for creating a conceptual model:</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514350" indent="-514350" algn="just">
              <a:buAutoNum type="arabicPeriod"/>
            </a:pPr>
            <a:r>
              <a:rPr lang="en-US" sz="2800" b="1" dirty="0">
                <a:solidFill>
                  <a:srgbClr val="2D3956"/>
                </a:solidFill>
                <a:latin typeface="Times New Roman" panose="02020603050405020304" pitchFamily="18" charset="0"/>
                <a:cs typeface="Times New Roman" panose="02020603050405020304" pitchFamily="18" charset="0"/>
              </a:rPr>
              <a:t>Identify the key elements</a:t>
            </a:r>
            <a:r>
              <a:rPr lang="en-US" sz="2800" dirty="0">
                <a:solidFill>
                  <a:srgbClr val="2D3956"/>
                </a:solidFill>
                <a:latin typeface="Times New Roman" panose="02020603050405020304" pitchFamily="18" charset="0"/>
                <a:cs typeface="Times New Roman" panose="02020603050405020304" pitchFamily="18" charset="0"/>
              </a:rPr>
              <a:t>: Start by identifying the main components or variables that are relevant to your topic or theory. </a:t>
            </a:r>
          </a:p>
          <a:p>
            <a:pPr marL="514350" indent="-514350" algn="just">
              <a:buAutoNum type="arabicPeriod"/>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2. </a:t>
            </a:r>
            <a:r>
              <a:rPr lang="en-US" sz="2800" b="1" dirty="0">
                <a:solidFill>
                  <a:srgbClr val="2D3956"/>
                </a:solidFill>
                <a:latin typeface="Times New Roman" panose="02020603050405020304" pitchFamily="18" charset="0"/>
                <a:cs typeface="Times New Roman" panose="02020603050405020304" pitchFamily="18" charset="0"/>
              </a:rPr>
              <a:t>Determine the relationships</a:t>
            </a:r>
            <a:r>
              <a:rPr lang="en-US" sz="2800" dirty="0">
                <a:solidFill>
                  <a:srgbClr val="2D3956"/>
                </a:solidFill>
                <a:latin typeface="Times New Roman" panose="02020603050405020304" pitchFamily="18" charset="0"/>
                <a:cs typeface="Times New Roman" panose="02020603050405020304" pitchFamily="18" charset="0"/>
              </a:rPr>
              <a:t>: Use arrows or lines to represent these relationships in your conceptual model. </a:t>
            </a:r>
          </a:p>
        </p:txBody>
      </p:sp>
    </p:spTree>
    <p:extLst>
      <p:ext uri="{BB962C8B-B14F-4D97-AF65-F5344CB8AC3E}">
        <p14:creationId xmlns:p14="http://schemas.microsoft.com/office/powerpoint/2010/main" val="2471689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2"/>
            <a:ext cx="8675076" cy="5320237"/>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5298902"/>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D006088-3220-4B5B-AB5F-FB30C6950693}"/>
              </a:ext>
            </a:extLst>
          </p:cNvPr>
          <p:cNvPicPr>
            <a:picLocks noChangeAspect="1"/>
          </p:cNvPicPr>
          <p:nvPr/>
        </p:nvPicPr>
        <p:blipFill>
          <a:blip r:embed="rId2"/>
          <a:stretch>
            <a:fillRect/>
          </a:stretch>
        </p:blipFill>
        <p:spPr>
          <a:xfrm>
            <a:off x="1198171" y="1041008"/>
            <a:ext cx="9795657" cy="5588392"/>
          </a:xfrm>
          <a:prstGeom prst="rect">
            <a:avLst/>
          </a:prstGeom>
          <a:solidFill>
            <a:schemeClr val="bg1"/>
          </a:solidFill>
        </p:spPr>
      </p:pic>
    </p:spTree>
    <p:extLst>
      <p:ext uri="{BB962C8B-B14F-4D97-AF65-F5344CB8AC3E}">
        <p14:creationId xmlns:p14="http://schemas.microsoft.com/office/powerpoint/2010/main" val="6849196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9D4A87D-3250-429D-830F-4F5345D2A441}"/>
              </a:ext>
            </a:extLst>
          </p:cNvPr>
          <p:cNvPicPr>
            <a:picLocks noChangeAspect="1"/>
          </p:cNvPicPr>
          <p:nvPr/>
        </p:nvPicPr>
        <p:blipFill>
          <a:blip r:embed="rId2"/>
          <a:stretch>
            <a:fillRect/>
          </a:stretch>
        </p:blipFill>
        <p:spPr>
          <a:xfrm>
            <a:off x="1456923" y="1542647"/>
            <a:ext cx="9278153" cy="5186144"/>
          </a:xfrm>
          <a:prstGeom prst="rect">
            <a:avLst/>
          </a:prstGeom>
        </p:spPr>
      </p:pic>
    </p:spTree>
    <p:extLst>
      <p:ext uri="{BB962C8B-B14F-4D97-AF65-F5344CB8AC3E}">
        <p14:creationId xmlns:p14="http://schemas.microsoft.com/office/powerpoint/2010/main" val="8027320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64234" y="1492341"/>
            <a:ext cx="7033846" cy="519293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8" b="12318"/>
          <a:stretch/>
        </p:blipFill>
        <p:spPr/>
      </p:pic>
      <p:sp>
        <p:nvSpPr>
          <p:cNvPr id="6" name="Rectangle 5">
            <a:extLst>
              <a:ext uri="{FF2B5EF4-FFF2-40B4-BE49-F238E27FC236}">
                <a16:creationId xmlns:a16="http://schemas.microsoft.com/office/drawing/2014/main" id="{0AC2650A-C51A-9ACB-723B-68D89C868D01}"/>
              </a:ext>
            </a:extLst>
          </p:cNvPr>
          <p:cNvSpPr/>
          <p:nvPr/>
        </p:nvSpPr>
        <p:spPr>
          <a:xfrm>
            <a:off x="464234" y="2438485"/>
            <a:ext cx="5363042"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Empirical Study</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الدراسة الميدانية</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ar-EG"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5061270"/>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51400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416320"/>
          </a:xfrm>
          <a:prstGeom prst="rect">
            <a:avLst/>
          </a:prstGeom>
          <a:noFill/>
        </p:spPr>
        <p:txBody>
          <a:bodyPr wrap="square" rtlCol="0">
            <a:spAutoFit/>
          </a:bodyPr>
          <a:lstStyle/>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400" b="1" dirty="0">
                <a:solidFill>
                  <a:srgbClr val="2D3956"/>
                </a:solidFill>
                <a:latin typeface="Times New Roman" panose="02020603050405020304" pitchFamily="18" charset="0"/>
                <a:cs typeface="Times New Roman" panose="02020603050405020304" pitchFamily="18" charset="0"/>
              </a:rPr>
              <a:t>Criteria for Selecting a Research Study Setting:</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Relevance: The setting should be relevant to the research topic and conducive to gathering data that aligns with the research objectives.</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Access: Researchers should have easy access to the setting to carry out observations, interviews, or experiments effectively.</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Ethical Considerations: The setting should uphold ethical standards and ensure the welfare and rights of any participants involved in the research.</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rPr>
              <a:t>Representativeness: The setting should be representative of the population or phenomenon being studied to ensure that the findings can be generalized</a:t>
            </a:r>
          </a:p>
        </p:txBody>
      </p:sp>
    </p:spTree>
    <p:extLst>
      <p:ext uri="{BB962C8B-B14F-4D97-AF65-F5344CB8AC3E}">
        <p14:creationId xmlns:p14="http://schemas.microsoft.com/office/powerpoint/2010/main" val="41632009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67385" y="1535767"/>
            <a:ext cx="9373103" cy="5222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659285"/>
            <a:ext cx="9099324" cy="3416320"/>
          </a:xfrm>
          <a:prstGeom prst="rect">
            <a:avLst/>
          </a:prstGeom>
          <a:noFill/>
        </p:spPr>
        <p:txBody>
          <a:bodyPr wrap="square" rtlCol="0">
            <a:spAutoFit/>
          </a:bodyPr>
          <a:lstStyle/>
          <a:p>
            <a:pPr algn="just" rtl="1"/>
            <a:r>
              <a:rPr lang="ar-EG" sz="2400" b="1" dirty="0">
                <a:solidFill>
                  <a:srgbClr val="2D3956"/>
                </a:solidFill>
                <a:latin typeface="Times New Roman" panose="02020603050405020304" pitchFamily="18" charset="0"/>
                <a:cs typeface="Times New Roman" panose="02020603050405020304" pitchFamily="18" charset="0"/>
              </a:rPr>
              <a:t>معايير اختيار مكان الدراسة البحثية:</a:t>
            </a:r>
            <a:endParaRPr lang="ar-EG" sz="2400" dirty="0">
              <a:solidFill>
                <a:srgbClr val="2D3956"/>
              </a:solidFill>
              <a:latin typeface="Times New Roman" panose="02020603050405020304" pitchFamily="18" charset="0"/>
              <a:cs typeface="Times New Roman" panose="02020603050405020304" pitchFamily="18" charset="0"/>
            </a:endParaRPr>
          </a:p>
          <a:p>
            <a:pPr algn="just" rtl="1"/>
            <a:r>
              <a:rPr lang="ar-EG" sz="2400" dirty="0">
                <a:solidFill>
                  <a:srgbClr val="2D3956"/>
                </a:solidFill>
                <a:latin typeface="Times New Roman" panose="02020603050405020304" pitchFamily="18" charset="0"/>
                <a:cs typeface="Times New Roman" panose="02020603050405020304" pitchFamily="18" charset="0"/>
              </a:rPr>
              <a:t>•الصلة: يجب أن يكون الإعداد ذا صلة بموضوع البحث ويفضي إلى جمع البيانات التي تتوافق مع أهداف البحث.</a:t>
            </a:r>
          </a:p>
          <a:p>
            <a:pPr algn="just" rtl="1"/>
            <a:r>
              <a:rPr lang="ar-EG" sz="2400" dirty="0">
                <a:solidFill>
                  <a:srgbClr val="2D3956"/>
                </a:solidFill>
                <a:latin typeface="Times New Roman" panose="02020603050405020304" pitchFamily="18" charset="0"/>
                <a:cs typeface="Times New Roman" panose="02020603050405020304" pitchFamily="18" charset="0"/>
              </a:rPr>
              <a:t>•الوصول: يجب أن يتمتع الباحثون بسهولة الوصول إلى المكان لإجراء الملاحظات أو المقابلات أو التجارب بشكل فعال.</a:t>
            </a:r>
          </a:p>
          <a:p>
            <a:pPr algn="just" rtl="1"/>
            <a:r>
              <a:rPr lang="ar-EG" sz="2400" dirty="0">
                <a:solidFill>
                  <a:srgbClr val="2D3956"/>
                </a:solidFill>
                <a:latin typeface="Times New Roman" panose="02020603050405020304" pitchFamily="18" charset="0"/>
                <a:cs typeface="Times New Roman" panose="02020603050405020304" pitchFamily="18" charset="0"/>
              </a:rPr>
              <a:t>•الاعتبارات الأخلاقية: يجب أن يدعم الإعداد المعايير الأخلاقية ويضمن رفاهية وحقوق أي مشاركين في البحث.</a:t>
            </a:r>
          </a:p>
          <a:p>
            <a:pPr algn="just" rtl="1"/>
            <a:r>
              <a:rPr lang="ar-EG" sz="2400" dirty="0">
                <a:solidFill>
                  <a:srgbClr val="2D3956"/>
                </a:solidFill>
                <a:latin typeface="Times New Roman" panose="02020603050405020304" pitchFamily="18" charset="0"/>
                <a:cs typeface="Times New Roman" panose="02020603050405020304" pitchFamily="18" charset="0"/>
              </a:rPr>
              <a:t>•التمثيل: يجب أن يكون الإعداد ممثلاً للسكان أو الظاهرة التي تتم دراستها لضمان إمكانية تعميم النتائج.</a:t>
            </a:r>
          </a:p>
        </p:txBody>
      </p:sp>
    </p:spTree>
    <p:extLst>
      <p:ext uri="{BB962C8B-B14F-4D97-AF65-F5344CB8AC3E}">
        <p14:creationId xmlns:p14="http://schemas.microsoft.com/office/powerpoint/2010/main" val="41165864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5172912"/>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CCCBBB7-5E3D-42D3-B6ED-D3AA4211005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CBBB39C-3BCE-4B2F-B3A8-F4D23F83C0F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FF1B7C34-01BA-426D-B6A7-5708EF6151C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2112</TotalTime>
  <Words>1967</Words>
  <Application>Microsoft Office PowerPoint</Application>
  <PresentationFormat>Widescreen</PresentationFormat>
  <Paragraphs>338</Paragraphs>
  <Slides>40</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Presentation Midocean  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247</cp:revision>
  <dcterms:created xsi:type="dcterms:W3CDTF">2023-04-29T09:08:23Z</dcterms:created>
  <dcterms:modified xsi:type="dcterms:W3CDTF">2026-08-27T14:55:40Z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