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61"/>
  </p:notesMasterIdLst>
  <p:sldIdLst>
    <p:sldId id="480" r:id="rId6"/>
    <p:sldId id="303" r:id="rId7"/>
    <p:sldId id="507" r:id="rId8"/>
    <p:sldId id="313" r:id="rId9"/>
    <p:sldId id="514" r:id="rId10"/>
    <p:sldId id="256" r:id="rId11"/>
    <p:sldId id="515" r:id="rId12"/>
    <p:sldId id="554" r:id="rId13"/>
    <p:sldId id="555" r:id="rId14"/>
    <p:sldId id="516" r:id="rId15"/>
    <p:sldId id="517" r:id="rId16"/>
    <p:sldId id="518" r:id="rId17"/>
    <p:sldId id="519" r:id="rId18"/>
    <p:sldId id="520" r:id="rId19"/>
    <p:sldId id="522" r:id="rId20"/>
    <p:sldId id="508" r:id="rId21"/>
    <p:sldId id="523" r:id="rId22"/>
    <p:sldId id="498" r:id="rId23"/>
    <p:sldId id="525" r:id="rId24"/>
    <p:sldId id="526" r:id="rId25"/>
    <p:sldId id="527" r:id="rId26"/>
    <p:sldId id="528" r:id="rId27"/>
    <p:sldId id="529" r:id="rId28"/>
    <p:sldId id="530" r:id="rId29"/>
    <p:sldId id="531" r:id="rId30"/>
    <p:sldId id="532" r:id="rId31"/>
    <p:sldId id="533" r:id="rId32"/>
    <p:sldId id="535" r:id="rId33"/>
    <p:sldId id="534" r:id="rId34"/>
    <p:sldId id="536" r:id="rId35"/>
    <p:sldId id="537" r:id="rId36"/>
    <p:sldId id="538" r:id="rId37"/>
    <p:sldId id="539" r:id="rId38"/>
    <p:sldId id="540" r:id="rId39"/>
    <p:sldId id="541" r:id="rId40"/>
    <p:sldId id="542" r:id="rId41"/>
    <p:sldId id="543" r:id="rId42"/>
    <p:sldId id="544" r:id="rId43"/>
    <p:sldId id="545" r:id="rId44"/>
    <p:sldId id="546" r:id="rId45"/>
    <p:sldId id="547" r:id="rId46"/>
    <p:sldId id="548" r:id="rId47"/>
    <p:sldId id="549" r:id="rId48"/>
    <p:sldId id="550" r:id="rId49"/>
    <p:sldId id="551" r:id="rId50"/>
    <p:sldId id="556" r:id="rId51"/>
    <p:sldId id="557" r:id="rId52"/>
    <p:sldId id="559" r:id="rId53"/>
    <p:sldId id="560" r:id="rId54"/>
    <p:sldId id="562" r:id="rId55"/>
    <p:sldId id="563" r:id="rId56"/>
    <p:sldId id="552" r:id="rId57"/>
    <p:sldId id="553" r:id="rId58"/>
    <p:sldId id="349" r:id="rId59"/>
    <p:sldId id="494"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07"/>
            <p14:sldId id="313"/>
            <p14:sldId id="514"/>
            <p14:sldId id="256"/>
            <p14:sldId id="515"/>
            <p14:sldId id="554"/>
            <p14:sldId id="555"/>
            <p14:sldId id="516"/>
            <p14:sldId id="517"/>
            <p14:sldId id="518"/>
            <p14:sldId id="519"/>
            <p14:sldId id="520"/>
            <p14:sldId id="522"/>
            <p14:sldId id="508"/>
            <p14:sldId id="523"/>
            <p14:sldId id="498"/>
            <p14:sldId id="525"/>
            <p14:sldId id="526"/>
            <p14:sldId id="527"/>
            <p14:sldId id="528"/>
            <p14:sldId id="529"/>
            <p14:sldId id="530"/>
            <p14:sldId id="531"/>
            <p14:sldId id="532"/>
            <p14:sldId id="533"/>
            <p14:sldId id="535"/>
            <p14:sldId id="534"/>
            <p14:sldId id="536"/>
            <p14:sldId id="537"/>
            <p14:sldId id="538"/>
            <p14:sldId id="539"/>
            <p14:sldId id="540"/>
            <p14:sldId id="541"/>
            <p14:sldId id="542"/>
            <p14:sldId id="543"/>
            <p14:sldId id="544"/>
            <p14:sldId id="545"/>
            <p14:sldId id="546"/>
            <p14:sldId id="547"/>
            <p14:sldId id="548"/>
            <p14:sldId id="549"/>
            <p14:sldId id="550"/>
            <p14:sldId id="551"/>
            <p14:sldId id="556"/>
            <p14:sldId id="557"/>
            <p14:sldId id="559"/>
            <p14:sldId id="560"/>
            <p14:sldId id="562"/>
            <p14:sldId id="563"/>
            <p14:sldId id="552"/>
            <p14:sldId id="553"/>
            <p14:sldId id="349"/>
            <p14:sldId id="494"/>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0773" autoAdjust="0"/>
    <p:restoredTop sz="94402" autoAdjust="0"/>
  </p:normalViewPr>
  <p:slideViewPr>
    <p:cSldViewPr snapToGrid="0">
      <p:cViewPr varScale="1">
        <p:scale>
          <a:sx n="49" d="100"/>
          <a:sy n="49" d="100"/>
        </p:scale>
        <p:origin x="446" y="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5" Type="http://schemas.openxmlformats.org/officeDocument/2006/relationships/slideMaster" Target="slideMasters/slideMaster2.xml"/><Relationship Id="rId61" Type="http://schemas.openxmlformats.org/officeDocument/2006/relationships/notesMaster" Target="notesMasters/notesMaster1.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8447139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784451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3978111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0377947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680EA9-DD71-345E-E8E0-DA0AB0F8CD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6E8938-8DDC-784F-E871-88902961C1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E281BD0-25A6-0517-68BE-E090C236E1D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C1B37BF-4542-DCA6-FF19-3568B17F7094}"/>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0073421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77007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007991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7323632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153581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272264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7137238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5085247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773638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2762957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0495266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111233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2252108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12404969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36264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12430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12760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696589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73853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37489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slideLayout" Target="../slideLayouts/slideLayout3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20" Type="http://schemas.openxmlformats.org/officeDocument/2006/relationships/image" Target="../media/image1.png"/><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theme" Target="../theme/theme2.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921187760"/>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8.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9.jpe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54.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svg"/><Relationship Id="rId2" Type="http://schemas.openxmlformats.org/officeDocument/2006/relationships/image" Target="../media/image10.jpeg"/><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svg"/></Relationships>
</file>

<file path=ppt/slides/_rels/slide5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796782" y="215535"/>
            <a:ext cx="6263480" cy="638373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081553" y="2930410"/>
            <a:ext cx="2565126" cy="646331"/>
          </a:xfrm>
          <a:prstGeom prst="rect">
            <a:avLst/>
          </a:prstGeom>
          <a:noFill/>
        </p:spPr>
        <p:txBody>
          <a:bodyPr wrap="none" rtlCol="0">
            <a:spAutoFit/>
          </a:bodyPr>
          <a:lstStyle/>
          <a:p>
            <a:pPr algn="ctr"/>
            <a:r>
              <a:rPr lang="ar-EG" sz="3600" b="1" dirty="0">
                <a:latin typeface="Times New Roman" panose="02020603050405020304" pitchFamily="18" charset="0"/>
                <a:cs typeface="Times New Roman" panose="02020603050405020304" pitchFamily="18" charset="0"/>
              </a:rPr>
              <a:t>مهارات بحثية 1</a:t>
            </a:r>
          </a:p>
        </p:txBody>
      </p:sp>
      <p:sp>
        <p:nvSpPr>
          <p:cNvPr id="14" name="Oval 13"/>
          <p:cNvSpPr/>
          <p:nvPr/>
        </p:nvSpPr>
        <p:spPr>
          <a:xfrm>
            <a:off x="5356110" y="543081"/>
            <a:ext cx="4924287" cy="542099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6" name="TextBox 5"/>
          <p:cNvSpPr txBox="1"/>
          <p:nvPr/>
        </p:nvSpPr>
        <p:spPr>
          <a:xfrm>
            <a:off x="1292348" y="3870496"/>
            <a:ext cx="2143536"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محاضرة 9</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D079DC6-9F33-01B3-CD5D-FDECB94ECF5A}"/>
              </a:ext>
            </a:extLst>
          </p:cNvPr>
          <p:cNvSpPr txBox="1"/>
          <p:nvPr/>
        </p:nvSpPr>
        <p:spPr>
          <a:xfrm>
            <a:off x="1041009" y="5416062"/>
            <a:ext cx="3277773" cy="892552"/>
          </a:xfrm>
          <a:prstGeom prst="rect">
            <a:avLst/>
          </a:prstGeom>
          <a:noFill/>
        </p:spPr>
        <p:txBody>
          <a:bodyPr wrap="square" rtlCol="0">
            <a:spAutoFit/>
          </a:bodyPr>
          <a:lstStyle/>
          <a:p>
            <a:pPr algn="ctr"/>
            <a:r>
              <a:rPr lang="ar-EG" sz="2800" b="1" dirty="0"/>
              <a:t>اعداد </a:t>
            </a:r>
          </a:p>
          <a:p>
            <a:pPr algn="ctr"/>
            <a:r>
              <a:rPr lang="ar-EG" sz="2400" dirty="0"/>
              <a:t>د مرفت محمد </a:t>
            </a:r>
            <a:endParaRPr lang="en-US" sz="2400" dirty="0"/>
          </a:p>
        </p:txBody>
      </p:sp>
    </p:spTree>
  </p:cSld>
  <p:clrMapOvr>
    <a:masterClrMapping/>
  </p:clrMapOvr>
  <mc:AlternateContent xmlns:mc="http://schemas.openxmlformats.org/markup-compatibility/2006" xmlns:p14="http://schemas.microsoft.com/office/powerpoint/2010/main">
    <mc:Choice Requires="p14">
      <p:transition spd="slow" p14:dur="2000" advTm="9999"/>
    </mc:Choice>
    <mc:Fallback xmlns="">
      <p:transition spd="slow" advTm="999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209533"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00B0F0"/>
                </a:solidFill>
                <a:effectLst/>
                <a:uLnTx/>
                <a:uFillTx/>
                <a:latin typeface="Alexandria" charset="0"/>
                <a:ea typeface="+mn-ea"/>
                <a:cs typeface="Alexandria" charset="0"/>
              </a:rPr>
              <a:t>مهارات بحثية 1</a:t>
            </a:r>
            <a:endPar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charset="0"/>
                <a:ea typeface="+mn-ea"/>
                <a:cs typeface="Alexandria" charset="0"/>
              </a:rPr>
              <a:t>محاضرة 9</a:t>
            </a:r>
            <a:endPar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0EA97036-3C35-E40A-536C-AACE3DD90173}"/>
              </a:ext>
            </a:extLst>
          </p:cNvPr>
          <p:cNvSpPr txBox="1"/>
          <p:nvPr/>
        </p:nvSpPr>
        <p:spPr>
          <a:xfrm>
            <a:off x="7835705" y="6189785"/>
            <a:ext cx="4093698"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Calibri"/>
                <a:ea typeface="+mn-ea"/>
                <a:cs typeface="+mn-cs"/>
              </a:rPr>
              <a:t>https://midocean.edu.km</a:t>
            </a:r>
          </a:p>
        </p:txBody>
      </p:sp>
    </p:spTree>
  </p:cSld>
  <p:clrMapOvr>
    <a:masterClrMapping/>
  </p:clrMapOvr>
  <mc:AlternateContent xmlns:mc="http://schemas.openxmlformats.org/markup-compatibility/2006" xmlns:p14="http://schemas.microsoft.com/office/powerpoint/2010/main">
    <mc:Choice Requires="p14">
      <p:transition spd="slow" p14:dur="2000" advTm="4868"/>
    </mc:Choice>
    <mc:Fallback xmlns="">
      <p:transition spd="slow" advTm="486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flipH="1">
            <a:off x="-56703" y="0"/>
            <a:ext cx="59512" cy="59789"/>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flipV="1">
            <a:off x="4048253" y="629166"/>
            <a:ext cx="5619483" cy="1238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690153" y="6119633"/>
            <a:ext cx="2616200" cy="400110"/>
          </a:xfrm>
          <a:prstGeom prst="rect">
            <a:avLst/>
          </a:prstGeom>
          <a:noFill/>
        </p:spPr>
        <p:txBody>
          <a:bodyPr wrap="square" rtlCol="0">
            <a:spAutoFit/>
          </a:bodyPr>
          <a:lstStyle/>
          <a:p>
            <a:pPr algn="ctr"/>
            <a:r>
              <a:rPr lang="en-US" sz="2000" b="1" dirty="0"/>
              <a:t>midocean.edu.km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5037" y="90994"/>
            <a:ext cx="2305141" cy="1076343"/>
          </a:xfrm>
          <a:prstGeom prst="rect">
            <a:avLst/>
          </a:prstGeom>
        </p:spPr>
      </p:pic>
      <p:pic>
        <p:nvPicPr>
          <p:cNvPr id="10" name="Picture Placeholder 4">
            <a:extLst>
              <a:ext uri="{FF2B5EF4-FFF2-40B4-BE49-F238E27FC236}">
                <a16:creationId xmlns:a16="http://schemas.microsoft.com/office/drawing/2014/main" id="{84E4B0F0-8564-4DE7-994D-87E501CF1B94}"/>
              </a:ext>
            </a:extLst>
          </p:cNvPr>
          <p:cNvPicPr>
            <a:picLocks noChangeAspect="1"/>
          </p:cNvPicPr>
          <p:nvPr/>
        </p:nvPicPr>
        <p:blipFill>
          <a:blip r:embed="rId5" cstate="print">
            <a:extLst>
              <a:ext uri="{28A0092B-C50C-407E-A947-70E740481C1C}">
                <a14:useLocalDpi xmlns:a14="http://schemas.microsoft.com/office/drawing/2010/main" val="0"/>
              </a:ext>
            </a:extLst>
          </a:blip>
          <a:srcRect l="13924" r="13924"/>
          <a:stretch>
            <a:fillRect/>
          </a:stretch>
        </p:blipFill>
        <p:spPr>
          <a:xfrm>
            <a:off x="2808" y="0"/>
            <a:ext cx="3609348"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Rectangle 3">
            <a:extLst>
              <a:ext uri="{FF2B5EF4-FFF2-40B4-BE49-F238E27FC236}">
                <a16:creationId xmlns:a16="http://schemas.microsoft.com/office/drawing/2014/main" id="{617C4ADA-5957-C1DC-BB1D-897BC1F83455}"/>
              </a:ext>
            </a:extLst>
          </p:cNvPr>
          <p:cNvSpPr/>
          <p:nvPr/>
        </p:nvSpPr>
        <p:spPr>
          <a:xfrm>
            <a:off x="6096000" y="1167337"/>
            <a:ext cx="3118338" cy="46451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70C0"/>
                </a:solidFill>
                <a:effectLst/>
                <a:uLnTx/>
                <a:uFillTx/>
                <a:latin typeface="Calibri"/>
                <a:ea typeface="+mn-ea"/>
                <a:cs typeface="Arial" panose="020B0604020202020204" pitchFamily="34" charset="0"/>
              </a:rPr>
              <a:t> أهداف المحاضرة</a:t>
            </a:r>
          </a:p>
        </p:txBody>
      </p:sp>
      <p:sp>
        <p:nvSpPr>
          <p:cNvPr id="7" name="TextBox 6">
            <a:extLst>
              <a:ext uri="{FF2B5EF4-FFF2-40B4-BE49-F238E27FC236}">
                <a16:creationId xmlns:a16="http://schemas.microsoft.com/office/drawing/2014/main" id="{E07EE921-C974-7EC2-AB5A-72550C0FC507}"/>
              </a:ext>
            </a:extLst>
          </p:cNvPr>
          <p:cNvSpPr txBox="1"/>
          <p:nvPr/>
        </p:nvSpPr>
        <p:spPr>
          <a:xfrm>
            <a:off x="2813538" y="2110154"/>
            <a:ext cx="8834511" cy="1420325"/>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charset="0"/>
                <a:ea typeface="+mn-ea"/>
              </a:rPr>
              <a:t>في المحاضرة السابقة استعرضنا مفهوم الدراسات السابقة وأهميتها وأسباب كتابتها والهدف منها وشروطها وفوائدها ووظائفها ومعايير اختيارها وطريقة كتابتها وتأثيرها على البحث العلمي وموقعها في البحث ومناقشتها والعناصر التي يجب توفرها عند كتابة الدراسات السابقة.</a:t>
            </a:r>
          </a:p>
        </p:txBody>
      </p:sp>
    </p:spTree>
    <p:extLst>
      <p:ext uri="{BB962C8B-B14F-4D97-AF65-F5344CB8AC3E}">
        <p14:creationId xmlns:p14="http://schemas.microsoft.com/office/powerpoint/2010/main" val="1597522907"/>
      </p:ext>
    </p:extLst>
  </p:cSld>
  <p:clrMapOvr>
    <a:masterClrMapping/>
  </p:clrMapOvr>
  <mc:AlternateContent xmlns:mc="http://schemas.openxmlformats.org/markup-compatibility/2006" xmlns:p14="http://schemas.microsoft.com/office/powerpoint/2010/main">
    <mc:Choice Requires="p14">
      <p:transition spd="slow" p14:dur="2000" advTm="25254"/>
    </mc:Choice>
    <mc:Fallback xmlns="">
      <p:transition spd="slow" advTm="25254"/>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4069991" cy="4088921"/>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326249" y="334749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918179" y="1575871"/>
            <a:ext cx="8962646" cy="3293209"/>
          </a:xfrm>
          <a:prstGeom prst="rect">
            <a:avLst/>
          </a:prstGeom>
          <a:noFill/>
        </p:spPr>
        <p:txBody>
          <a:bodyPr wrap="square" rtlCol="0">
            <a:spAutoFit/>
          </a:bodyPr>
          <a:lstStyle/>
          <a:p>
            <a:pPr algn="ctr" rtl="1"/>
            <a:r>
              <a:rPr lang="ar-EG" sz="3200" b="1" u="sng" dirty="0">
                <a:solidFill>
                  <a:srgbClr val="0070C0"/>
                </a:solidFill>
              </a:rPr>
              <a:t>التمهيد للمحاضرة </a:t>
            </a:r>
          </a:p>
          <a:p>
            <a:pPr algn="just" rtl="1"/>
            <a:endParaRPr lang="ar-EG" sz="2200" b="1" u="sng" dirty="0"/>
          </a:p>
          <a:p>
            <a:pPr algn="just" rtl="1"/>
            <a:r>
              <a:rPr lang="ar-EG" sz="2200" dirty="0"/>
              <a:t>تهدف المحاضرة الى استعراض مفهوم المكتبة الرقمية ومزاياها والمكتبة الشاملة وأقسام المكتبة الشاملة والانترنت ودوره في خدمة البحث العلمي ومجالات استخدام الانترنت في البحث العلمي، البحث في محركات البحث العلمي في الانترنت، معايير تقييم المعلومات الموجودة على الانترنت، مصادر المعلومات، ما هي أهمية تعريف المصادر في البحث العلمي، لماذا يلجأ الباحثون للبحث عن مصادر علمية؟</a:t>
            </a:r>
          </a:p>
          <a:p>
            <a:pPr algn="just" rtl="1"/>
            <a:endParaRPr lang="ar-EG" sz="2200" dirty="0"/>
          </a:p>
          <a:p>
            <a:pPr algn="just" rtl="1"/>
            <a:endParaRPr lang="ar-EG" sz="2200" dirty="0">
              <a:cs typeface="+mj-cs"/>
            </a:endParaRPr>
          </a:p>
        </p:txBody>
      </p:sp>
      <p:sp>
        <p:nvSpPr>
          <p:cNvPr id="3" name="TextBox 2"/>
          <p:cNvSpPr txBox="1"/>
          <p:nvPr/>
        </p:nvSpPr>
        <p:spPr>
          <a:xfrm>
            <a:off x="1842723" y="6122490"/>
            <a:ext cx="2616200" cy="400110"/>
          </a:xfrm>
          <a:prstGeom prst="rect">
            <a:avLst/>
          </a:prstGeom>
          <a:noFill/>
        </p:spPr>
        <p:txBody>
          <a:bodyPr wrap="square" rtlCol="0">
            <a:spAutoFit/>
          </a:bodyPr>
          <a:lstStyle/>
          <a:p>
            <a:pPr algn="ctr"/>
            <a:r>
              <a:rPr lang="en-US" sz="2000" b="1" dirty="0"/>
              <a:t>midocean.edu.km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3605"/>
    </mc:Choice>
    <mc:Fallback xmlns="">
      <p:transition spd="slow" advTm="3360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228EF4-CF7B-EF1F-A117-1A5010608AB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F282633-AF2D-AA06-D9E1-0AD8637E92A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136E86F-A4FA-E3BB-F288-A5B596E38811}"/>
              </a:ext>
            </a:extLst>
          </p:cNvPr>
          <p:cNvSpPr/>
          <p:nvPr/>
        </p:nvSpPr>
        <p:spPr>
          <a:xfrm flipV="1">
            <a:off x="734193" y="632767"/>
            <a:ext cx="846205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0304BCA-9C61-F543-25B4-C0E09363C4AF}"/>
              </a:ext>
            </a:extLst>
          </p:cNvPr>
          <p:cNvSpPr txBox="1"/>
          <p:nvPr/>
        </p:nvSpPr>
        <p:spPr>
          <a:xfrm>
            <a:off x="210374" y="6252478"/>
            <a:ext cx="2616200" cy="400110"/>
          </a:xfrm>
          <a:prstGeom prst="rect">
            <a:avLst/>
          </a:prstGeom>
          <a:noFill/>
        </p:spPr>
        <p:txBody>
          <a:bodyPr wrap="square" rtlCol="0">
            <a:spAutoFit/>
          </a:bodyPr>
          <a:lstStyle/>
          <a:p>
            <a:pPr algn="ctr"/>
            <a:r>
              <a:rPr lang="en-US" sz="2000" b="1" dirty="0"/>
              <a:t>midocean.edu.km</a:t>
            </a:r>
          </a:p>
        </p:txBody>
      </p:sp>
      <p:pic>
        <p:nvPicPr>
          <p:cNvPr id="6" name="Graphic 21">
            <a:extLst>
              <a:ext uri="{FF2B5EF4-FFF2-40B4-BE49-F238E27FC236}">
                <a16:creationId xmlns:a16="http://schemas.microsoft.com/office/drawing/2014/main" id="{982BD937-0F63-AFA9-67B5-EC45AD157A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6807" y="140314"/>
            <a:ext cx="2305141" cy="1076343"/>
          </a:xfrm>
          <a:prstGeom prst="rect">
            <a:avLst/>
          </a:prstGeom>
        </p:spPr>
      </p:pic>
      <p:sp>
        <p:nvSpPr>
          <p:cNvPr id="11" name="Rectangle: Rounded Corners 10">
            <a:extLst>
              <a:ext uri="{FF2B5EF4-FFF2-40B4-BE49-F238E27FC236}">
                <a16:creationId xmlns:a16="http://schemas.microsoft.com/office/drawing/2014/main" id="{79F7F6B8-07C5-3BD5-18D2-6DC218E218FB}"/>
              </a:ext>
            </a:extLst>
          </p:cNvPr>
          <p:cNvSpPr/>
          <p:nvPr/>
        </p:nvSpPr>
        <p:spPr>
          <a:xfrm>
            <a:off x="567570" y="1760784"/>
            <a:ext cx="1116437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EG" sz="1800" b="1" dirty="0">
              <a:solidFill>
                <a:srgbClr val="2D3956"/>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60642F16-7269-47D9-8869-6A896BC9019B}"/>
              </a:ext>
            </a:extLst>
          </p:cNvPr>
          <p:cNvSpPr/>
          <p:nvPr/>
        </p:nvSpPr>
        <p:spPr>
          <a:xfrm>
            <a:off x="4390382" y="1179487"/>
            <a:ext cx="3137095" cy="498663"/>
          </a:xfrm>
          <a:prstGeom prst="rect">
            <a:avLst/>
          </a:prstGeom>
          <a:solidFill>
            <a:schemeClr val="bg1"/>
          </a:solidFill>
          <a:ln>
            <a:solidFill>
              <a:srgbClr val="FFC000"/>
            </a:solidFill>
          </a:ln>
          <a:effectLst>
            <a:glow rad="635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sz="2400" b="1" dirty="0">
                <a:solidFill>
                  <a:srgbClr val="2D3956"/>
                </a:solidFill>
                <a:latin typeface="Times New Roman" panose="02020603050405020304" pitchFamily="18" charset="0"/>
                <a:cs typeface="Times New Roman" panose="02020603050405020304" pitchFamily="18" charset="0"/>
              </a:rPr>
              <a:t>المحاور الرئيسية للمحاضرة</a:t>
            </a:r>
          </a:p>
        </p:txBody>
      </p:sp>
      <p:sp>
        <p:nvSpPr>
          <p:cNvPr id="4" name="TextBox 3">
            <a:extLst>
              <a:ext uri="{FF2B5EF4-FFF2-40B4-BE49-F238E27FC236}">
                <a16:creationId xmlns:a16="http://schemas.microsoft.com/office/drawing/2014/main" id="{BEBF1B78-8B8E-BE69-39E7-9FB1BC240523}"/>
              </a:ext>
            </a:extLst>
          </p:cNvPr>
          <p:cNvSpPr txBox="1"/>
          <p:nvPr/>
        </p:nvSpPr>
        <p:spPr>
          <a:xfrm>
            <a:off x="460053" y="1849423"/>
            <a:ext cx="11164377" cy="3737946"/>
          </a:xfrm>
          <a:prstGeom prst="rect">
            <a:avLst/>
          </a:prstGeom>
          <a:noFill/>
        </p:spPr>
        <p:txBody>
          <a:bodyPr wrap="square" rtlCol="0">
            <a:spAutoFit/>
          </a:bodyPr>
          <a:lstStyle/>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مفهوم المكتبة الرقمية</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مزايا المكتبة الرقمية</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المكتبة الشاملة</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الانترنت ودوره في خدمة البحث العلمي</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مجالات استخدام الانترنت في البحث العلمي</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البحث في محركات البحث في الانترنت</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معايير تقييم المعلومات الموجودة على الانترنت</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لماذا يلجأ الباحثون للبحث عن مصادر علمية؟</a:t>
            </a:r>
          </a:p>
        </p:txBody>
      </p:sp>
    </p:spTree>
    <p:extLst>
      <p:ext uri="{BB962C8B-B14F-4D97-AF65-F5344CB8AC3E}">
        <p14:creationId xmlns:p14="http://schemas.microsoft.com/office/powerpoint/2010/main" val="2887574145"/>
      </p:ext>
    </p:extLst>
  </p:cSld>
  <p:clrMapOvr>
    <a:masterClrMapping/>
  </p:clrMapOvr>
  <mc:AlternateContent xmlns:mc="http://schemas.openxmlformats.org/markup-compatibility/2006" xmlns:p14="http://schemas.microsoft.com/office/powerpoint/2010/main">
    <mc:Choice Requires="p14">
      <p:transition spd="slow" p14:dur="2000" advTm="31894"/>
    </mc:Choice>
    <mc:Fallback xmlns="">
      <p:transition spd="slow" advTm="31894"/>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121952" y="2175431"/>
            <a:ext cx="9161531" cy="2800767"/>
          </a:xfrm>
          <a:prstGeom prst="rect">
            <a:avLst/>
          </a:prstGeom>
          <a:noFill/>
        </p:spPr>
        <p:txBody>
          <a:bodyPr wrap="square" rtlCol="0">
            <a:spAutoFit/>
          </a:bodyPr>
          <a:lstStyle/>
          <a:p>
            <a:pPr algn="just" rtl="1"/>
            <a:r>
              <a:rPr lang="ar-EG" sz="2200" dirty="0"/>
              <a:t>تعد المكتبات من أهم المؤسسات المنتشرة والمتداولة بين الناس في العالم وذلك لأهميتها الكبرى في اكتساب الثقافة والمعلومات وتوسيع الآفاق والمدارك، بالإضافة إلى تنمية القدرات الذهنية والفكرية لدى القارئ والباحث، ودعم النواحي المختلفة في المجتمع كالنواحي الاجتماعية والاقتصادية وكذلك العالمية، والمساهمة في حل مشكلات وقضايا في جوانب أخرى.</a:t>
            </a:r>
          </a:p>
          <a:p>
            <a:pPr algn="just" rtl="1"/>
            <a:r>
              <a:rPr lang="ar-EG" sz="2200" dirty="0"/>
              <a:t>المكتبات هي عبارة عن مكان كبير مقسم إلى غرف صغيرة، أو رفوف، وكل غرفة تحتوي على نوع من أنواع الكتب، فعلى سبيل المثال يوجد بها مكتب خاص بالكتب السياسية ومكان يوجد به الكتب الفنية ومجالات مختلفة، والخرائط والأطالس. هي من أهم المعالم الخاصة بأي دولة ، فهي تدل على التقدم الحضاري والتطور الخاص بالدولة، فهي كنز مميز يحفظ تراث الشعوب وتاريخها. </a:t>
            </a:r>
          </a:p>
        </p:txBody>
      </p:sp>
      <p:sp>
        <p:nvSpPr>
          <p:cNvPr id="2" name="TextBox 1"/>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08F3FB3E-4A21-4A82-8F20-262CE1E2C1E3}"/>
              </a:ext>
            </a:extLst>
          </p:cNvPr>
          <p:cNvSpPr/>
          <p:nvPr/>
        </p:nvSpPr>
        <p:spPr>
          <a:xfrm>
            <a:off x="4002374" y="1391392"/>
            <a:ext cx="3584905"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200" b="1" dirty="0">
                <a:latin typeface="Times New Roman" panose="02020603050405020304" pitchFamily="18" charset="0"/>
                <a:cs typeface="Times New Roman" panose="02020603050405020304" pitchFamily="18" charset="0"/>
              </a:rPr>
              <a:t>مفهوم المكتبة الرقمية</a:t>
            </a:r>
          </a:p>
        </p:txBody>
      </p:sp>
    </p:spTree>
  </p:cSld>
  <p:clrMapOvr>
    <a:masterClrMapping/>
  </p:clrMapOvr>
  <mc:AlternateContent xmlns:mc="http://schemas.openxmlformats.org/markup-compatibility/2006" xmlns:p14="http://schemas.microsoft.com/office/powerpoint/2010/main">
    <mc:Choice Requires="p14">
      <p:transition spd="slow" p14:dur="2000" advTm="74876"/>
    </mc:Choice>
    <mc:Fallback xmlns="">
      <p:transition spd="slow" advTm="7487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12F761-2B42-9D62-92D3-6DB69F773AD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071BFE8-9061-454E-21D0-0A5D21D91E01}"/>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4DAFA42-8213-0FCE-1EB5-66F5038C7390}"/>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8EC23F-76B1-723C-66E1-BADBFADEC1CE}"/>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5D90D5BC-AD6E-23A3-1184-01B4D813CD0F}"/>
              </a:ext>
            </a:extLst>
          </p:cNvPr>
          <p:cNvSpPr txBox="1"/>
          <p:nvPr/>
        </p:nvSpPr>
        <p:spPr>
          <a:xfrm>
            <a:off x="1285791" y="1689243"/>
            <a:ext cx="9053963" cy="3416320"/>
          </a:xfrm>
          <a:prstGeom prst="rect">
            <a:avLst/>
          </a:prstGeom>
          <a:noFill/>
        </p:spPr>
        <p:txBody>
          <a:bodyPr wrap="square" rtlCol="0">
            <a:spAutoFit/>
          </a:bodyPr>
          <a:lstStyle/>
          <a:p>
            <a:pPr algn="just" rtl="1"/>
            <a:r>
              <a:rPr lang="ar-EG" sz="2400" dirty="0">
                <a:latin typeface="Times New Roman" panose="02020603050405020304" pitchFamily="18" charset="0"/>
                <a:cs typeface="Times New Roman" panose="02020603050405020304" pitchFamily="18" charset="0"/>
              </a:rPr>
              <a:t>المكتبات لها قيمة عالية ودور مهم في حياة المجتمع فهي تعمل على نشر الثقافة والمعلومات المهمة  بشكل جيد، وتحفظ تاريخ الشعوب على مر العصور, كما يوجد بها مصادر مميزة تحتوي على رسومات هندسية وخرائط ومخطوطات، تفيد الطالب في الأبحاث الجامعية والدراسية وتساعد على تطوير المجتمع ونشر الثقافة والتطور. </a:t>
            </a:r>
          </a:p>
          <a:p>
            <a:pPr algn="just" rtl="1"/>
            <a:r>
              <a:rPr lang="ar-EG" sz="2400" dirty="0">
                <a:latin typeface="Times New Roman" panose="02020603050405020304" pitchFamily="18" charset="0"/>
                <a:cs typeface="Times New Roman" panose="02020603050405020304" pitchFamily="18" charset="0"/>
              </a:rPr>
              <a:t>وهي المكتبة التي تقوم بخدمة الباحثين عن طريق الحاسب بدلا من البحث في مصادر المعلومات المطبوعة باليد. حيث يمكن البحث في فهرس المكتبة التي تحوي مجموعة من المواد نصوص وصور وفيديوهات و وغيرها مخزنة بصيغة رقمية ويمكن الوصول إليها عبر عدة وسائط وتقوم بنشرها شركات متخصصة. وأهم وسائل الوصول لمحتويات المكتبة الإلكترونية: الشبكات الحاسوبية، والإنترنت ( ياسين، 2022).</a:t>
            </a:r>
          </a:p>
        </p:txBody>
      </p:sp>
      <p:sp>
        <p:nvSpPr>
          <p:cNvPr id="2" name="TextBox 1">
            <a:extLst>
              <a:ext uri="{FF2B5EF4-FFF2-40B4-BE49-F238E27FC236}">
                <a16:creationId xmlns:a16="http://schemas.microsoft.com/office/drawing/2014/main" id="{76BF5ADE-F518-4759-1919-A5AF62CE8F02}"/>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E181414D-B4E4-20EE-4216-B35A4F5849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2354973758"/>
      </p:ext>
    </p:extLst>
  </p:cSld>
  <p:clrMapOvr>
    <a:masterClrMapping/>
  </p:clrMapOvr>
  <mc:AlternateContent xmlns:mc="http://schemas.openxmlformats.org/markup-compatibility/2006" xmlns:p14="http://schemas.microsoft.com/office/powerpoint/2010/main">
    <mc:Choice Requires="p14">
      <p:transition spd="slow" p14:dur="2000" advTm="69142"/>
    </mc:Choice>
    <mc:Fallback xmlns="">
      <p:transition spd="slow" advTm="6914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488908-41DE-29F5-3532-86B086FF525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BE474B2-0D73-9F0D-01DF-30CC08EFECCE}"/>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89C5A04-AC3B-15B3-4C2A-8F3C35CF748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EA99913-F4FD-2A57-EDE3-9845CDD4FD8D}"/>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1BCD4A9B-AE43-5BE5-4DF9-4BD13C664E1D}"/>
              </a:ext>
            </a:extLst>
          </p:cNvPr>
          <p:cNvSpPr txBox="1"/>
          <p:nvPr/>
        </p:nvSpPr>
        <p:spPr>
          <a:xfrm>
            <a:off x="1285791" y="1689243"/>
            <a:ext cx="9053963" cy="4154984"/>
          </a:xfrm>
          <a:prstGeom prst="rect">
            <a:avLst/>
          </a:prstGeom>
          <a:noFill/>
        </p:spPr>
        <p:txBody>
          <a:bodyPr wrap="square" rtlCol="0">
            <a:spAutoFit/>
          </a:bodyPr>
          <a:lstStyle/>
          <a:p>
            <a:pPr algn="just" rtl="1"/>
            <a:r>
              <a:rPr lang="ar-EG" sz="2400" dirty="0">
                <a:latin typeface="Times New Roman" panose="02020603050405020304" pitchFamily="18" charset="0"/>
                <a:cs typeface="Times New Roman" panose="02020603050405020304" pitchFamily="18" charset="0"/>
              </a:rPr>
              <a:t>على الرغم من أن المكتبات الرقمية قد دخلت فعليا إلى حيز التطبيق منذ ما يزيد قليلا على عشرة سنوات، إلا أننا نجد أنه من الصعب الوقوف على تعريف محدد خاص بالمكتبة الرقمية خاصة تعريف متفق عليه من جانب جميع المتخصصين المرتبطين من قريب أو من بعيد بهذا المفهوم , وربما يرجع ذلك إلى تنوع وتباين وجهات النظر المعالجة لهذه الإشكالية، حيث إن تلك التعريفات المتنوعة للمكتبات الرقمية قدمت في الأساس بواسطة العديد من المتخصصين والهيئات والمنظمات، كل منهم يرى مفهوم المكتبة الرقمية من منظور تخصصه سواء كان العام أو الخاص. فبالنسبة للعاملين في مجال العلوم التطبيقية يرون أن المكتبة الرقمية ما هي إلا مستودع ضخم يضم الوثائق والنصوص في مرحلة ما قبل الطباعة النهائية تكون في العادة نصوص غير مهيكلة، غير محكمة، وغير مكشفة (مفهرسة) أما بالنسبة للعاملين في العلوم الطبية فيرون أن المكتبة الرقمية تشتمل في أغلب الأحيان على الدوريات الإلكترونية المتخصصة إلي جانب المطبوعات التي يتم ضبطها بشكل علمي ( ياسين، 2022).</a:t>
            </a:r>
          </a:p>
        </p:txBody>
      </p:sp>
      <p:sp>
        <p:nvSpPr>
          <p:cNvPr id="2" name="TextBox 1">
            <a:extLst>
              <a:ext uri="{FF2B5EF4-FFF2-40B4-BE49-F238E27FC236}">
                <a16:creationId xmlns:a16="http://schemas.microsoft.com/office/drawing/2014/main" id="{5D7759C5-5D45-1241-FF95-45794D926D2D}"/>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5880065F-C746-2D45-6FBA-177A91D433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1201175702"/>
      </p:ext>
    </p:extLst>
  </p:cSld>
  <p:clrMapOvr>
    <a:masterClrMapping/>
  </p:clrMapOvr>
  <mc:AlternateContent xmlns:mc="http://schemas.openxmlformats.org/markup-compatibility/2006" xmlns:p14="http://schemas.microsoft.com/office/powerpoint/2010/main">
    <mc:Choice Requires="p14">
      <p:transition spd="slow" p14:dur="2000" advTm="92958"/>
    </mc:Choice>
    <mc:Fallback xmlns="">
      <p:transition spd="slow" advTm="92958"/>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A73701-27E7-C79B-3566-82A276A2602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BEC33E2-54BA-BDC9-EEC9-0D40CC26A0C6}"/>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87FB716-7702-3D8D-75B8-0F35892E0CD0}"/>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91B9750-11D9-5165-177D-DDC6A2F55C9E}"/>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9D4D9B9E-8CB2-9B18-2F05-0070F0BD84E5}"/>
              </a:ext>
            </a:extLst>
          </p:cNvPr>
          <p:cNvSpPr txBox="1"/>
          <p:nvPr/>
        </p:nvSpPr>
        <p:spPr>
          <a:xfrm>
            <a:off x="1285791" y="1689243"/>
            <a:ext cx="9053963" cy="3046988"/>
          </a:xfrm>
          <a:prstGeom prst="rect">
            <a:avLst/>
          </a:prstGeom>
          <a:noFill/>
        </p:spPr>
        <p:txBody>
          <a:bodyPr wrap="square" rtlCol="0">
            <a:spAutoFit/>
          </a:bodyPr>
          <a:lstStyle/>
          <a:p>
            <a:pPr algn="just" rtl="1"/>
            <a:r>
              <a:rPr lang="ar-EG" sz="2400" dirty="0">
                <a:latin typeface="Times New Roman" panose="02020603050405020304" pitchFamily="18" charset="0"/>
                <a:cs typeface="Times New Roman" panose="02020603050405020304" pitchFamily="18" charset="0"/>
              </a:rPr>
              <a:t>والمكتبة الرقمية واختصارها </a:t>
            </a:r>
            <a:r>
              <a:rPr lang="en-US" sz="2400" dirty="0">
                <a:latin typeface="Times New Roman" panose="02020603050405020304" pitchFamily="18" charset="0"/>
                <a:cs typeface="Times New Roman" panose="02020603050405020304" pitchFamily="18" charset="0"/>
              </a:rPr>
              <a:t>lib-d ،</a:t>
            </a:r>
            <a:r>
              <a:rPr lang="ar-EG" sz="2400" dirty="0">
                <a:latin typeface="Times New Roman" panose="02020603050405020304" pitchFamily="18" charset="0"/>
                <a:cs typeface="Times New Roman" panose="02020603050405020304" pitchFamily="18" charset="0"/>
              </a:rPr>
              <a:t>هي مجموعة من مواد المعلومات الإلكترونية أو الرقمية</a:t>
            </a:r>
            <a:r>
              <a:rPr lang="en-US" sz="2400" dirty="0">
                <a:latin typeface="Times New Roman" panose="02020603050405020304" pitchFamily="18" charset="0"/>
                <a:cs typeface="Times New Roman" panose="02020603050405020304" pitchFamily="18" charset="0"/>
              </a:rPr>
              <a:t>digital ، </a:t>
            </a:r>
            <a:r>
              <a:rPr lang="ar-EG" sz="2400" dirty="0">
                <a:latin typeface="Times New Roman" panose="02020603050405020304" pitchFamily="18" charset="0"/>
                <a:cs typeface="Times New Roman" panose="02020603050405020304" pitchFamily="18" charset="0"/>
              </a:rPr>
              <a:t>المتاحة على خادم المكتبة </a:t>
            </a:r>
            <a:r>
              <a:rPr lang="en-US" sz="2400" dirty="0">
                <a:latin typeface="Times New Roman" panose="02020603050405020304" pitchFamily="18" charset="0"/>
                <a:cs typeface="Times New Roman" panose="02020603050405020304" pitchFamily="18" charset="0"/>
              </a:rPr>
              <a:t>server ، </a:t>
            </a:r>
            <a:r>
              <a:rPr lang="ar-EG" sz="2400" dirty="0">
                <a:latin typeface="Times New Roman" panose="02020603050405020304" pitchFamily="18" charset="0"/>
                <a:cs typeface="Times New Roman" panose="02020603050405020304" pitchFamily="18" charset="0"/>
              </a:rPr>
              <a:t>ويمكن الوصول إليها من خلال شبكة محلية أو عبر الشبكة العنكبوتية.</a:t>
            </a:r>
          </a:p>
          <a:p>
            <a:pPr algn="just" rtl="1"/>
            <a:r>
              <a:rPr lang="ar-EG" sz="2400" dirty="0">
                <a:latin typeface="Times New Roman" panose="02020603050405020304" pitchFamily="18" charset="0"/>
                <a:cs typeface="Times New Roman" panose="02020603050405020304" pitchFamily="18" charset="0"/>
              </a:rPr>
              <a:t>أما فيما يتعلق بموارد قواعد البيانات أو موارد مصادر المعلومات التجارية ، فالمكتبة الرقمية تشتمل في المقام الأول على مجموعة ضخمة من قواعد البيانات وما يتطلبها من خدمات تصب في الهدف الرئيسي لها وهو إتاحة مصادر المعلومات الإلكترونية للمستفيدين.  ويرى </a:t>
            </a:r>
            <a:r>
              <a:rPr lang="ar-EG" sz="2400" dirty="0" err="1">
                <a:latin typeface="Times New Roman" panose="02020603050405020304" pitchFamily="18" charset="0"/>
                <a:cs typeface="Times New Roman" panose="02020603050405020304" pitchFamily="18" charset="0"/>
              </a:rPr>
              <a:t>بورجمان</a:t>
            </a:r>
            <a:r>
              <a:rPr lang="ar-EG" sz="2400" dirty="0">
                <a:latin typeface="Times New Roman" panose="02020603050405020304" pitchFamily="18" charset="0"/>
                <a:cs typeface="Times New Roman" panose="02020603050405020304" pitchFamily="18" charset="0"/>
              </a:rPr>
              <a:t> أن المكتبات الرقمية ما هي إلا أشكال حديثة من نظم استرجاع المعلومات أو نظم المعلومات التي تدعم إنتاج المحتوى الرقمي والإفادة منه والبحث فيه ( ياسين،2022).</a:t>
            </a:r>
          </a:p>
        </p:txBody>
      </p:sp>
      <p:sp>
        <p:nvSpPr>
          <p:cNvPr id="2" name="TextBox 1">
            <a:extLst>
              <a:ext uri="{FF2B5EF4-FFF2-40B4-BE49-F238E27FC236}">
                <a16:creationId xmlns:a16="http://schemas.microsoft.com/office/drawing/2014/main" id="{05B722A8-02BF-0B29-A34A-25BED4D45F9E}"/>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3CB1C7C4-7FAA-0E01-9DC0-F329E36F72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284155520"/>
      </p:ext>
    </p:extLst>
  </p:cSld>
  <p:clrMapOvr>
    <a:masterClrMapping/>
  </p:clrMapOvr>
  <mc:AlternateContent xmlns:mc="http://schemas.openxmlformats.org/markup-compatibility/2006" xmlns:p14="http://schemas.microsoft.com/office/powerpoint/2010/main">
    <mc:Choice Requires="p14">
      <p:transition spd="slow" p14:dur="2000" advTm="60468"/>
    </mc:Choice>
    <mc:Fallback xmlns="">
      <p:transition spd="slow" advTm="6046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B033BF-8AB9-CBD3-1C8C-0ABFC5F79C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CF7959D-D766-1FBC-4EC8-96CB8319D43E}"/>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680FDE8-C17A-432A-F60A-E8DB71A7D202}"/>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BA8BB8E-369A-7658-4DC5-DB4508D2C475}"/>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40DD2FB6-30A0-E7E7-0791-5F486005AD01}"/>
              </a:ext>
            </a:extLst>
          </p:cNvPr>
          <p:cNvSpPr txBox="1"/>
          <p:nvPr/>
        </p:nvSpPr>
        <p:spPr>
          <a:xfrm>
            <a:off x="1121951" y="2282087"/>
            <a:ext cx="9345749" cy="4240068"/>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تم إنشاء وتصميم برنامج المكتبة الشاملة من قبل مكتب الدعوة وتوعية الجاليات بحي الروضة بالرياض في المملكة العربية السعودية. على أساس أن الهدف من هذه المكتبة ليس مجرد جمع بعض الكتب المجانية من الإنترنت في مكتبة واحدة بل الأهم من ذلك هو إمكانية إضافة الكتب وتعديلها لتكون المكتبة الشخصية لطالب العلم، والمكتبة مجانية ويمكن تحميلها من موقع المكتبة مجانا </a:t>
            </a:r>
            <a:r>
              <a:rPr lang="en-US" sz="2200" dirty="0">
                <a:latin typeface="Times New Roman" panose="02020603050405020304" pitchFamily="18" charset="0"/>
                <a:cs typeface="Times New Roman" panose="02020603050405020304" pitchFamily="18" charset="0"/>
              </a:rPr>
              <a:t>www.shamela.ws </a:t>
            </a:r>
          </a:p>
          <a:p>
            <a:pPr algn="just" rtl="1"/>
            <a:r>
              <a:rPr lang="ar-EG" sz="2200" dirty="0">
                <a:latin typeface="Times New Roman" panose="02020603050405020304" pitchFamily="18" charset="0"/>
                <a:cs typeface="Times New Roman" panose="02020603050405020304" pitchFamily="18" charset="0"/>
              </a:rPr>
              <a:t>وهناك العديد من المواقع الإلكترونية العامرة بالكتب في صيغة </a:t>
            </a:r>
            <a:r>
              <a:rPr lang="en-US" sz="2200" dirty="0">
                <a:latin typeface="Times New Roman" panose="02020603050405020304" pitchFamily="18" charset="0"/>
                <a:cs typeface="Times New Roman" panose="02020603050405020304" pitchFamily="18" charset="0"/>
              </a:rPr>
              <a:t>Word)) </a:t>
            </a:r>
            <a:r>
              <a:rPr lang="ar-EG" sz="2200" dirty="0">
                <a:latin typeface="Times New Roman" panose="02020603050405020304" pitchFamily="18" charset="0"/>
                <a:cs typeface="Times New Roman" panose="02020603050405020304" pitchFamily="18" charset="0"/>
              </a:rPr>
              <a:t>والتي يتم منها الترفيع والتحميل والإضافة للبرنامج مثل: مكتبة المشكاة ، ومكتبة صيد الفوائد، ومكتبة ملتقى أهل الحديث، ومكتبة طريق الإسلام ويحتوي إصدار المكتبة الشاملة على ما يزيد عن سبعة آلاف كتاب في شتى الأقسام والمجالات العلمية التي سنذكرها لاحقاً.</a:t>
            </a:r>
          </a:p>
          <a:p>
            <a:pPr algn="just" rtl="1"/>
            <a:r>
              <a:rPr lang="ar-EG" sz="2200" dirty="0">
                <a:latin typeface="Times New Roman" panose="02020603050405020304" pitchFamily="18" charset="0"/>
                <a:cs typeface="Times New Roman" panose="02020603050405020304" pitchFamily="18" charset="0"/>
              </a:rPr>
              <a:t>ومن أهم ما يميز الإصدار الرسمي للمكتبة الشاملة: موافقة أغلب كتبها للمطبوع؛ حتى يتسنى للباحث التوثيق للمصادر والمراجع. كما أن هناك ميزة هامة أيضا، وهي تجاهل جميع علامات الترقيم والتشكيل</a:t>
            </a:r>
          </a:p>
          <a:p>
            <a:pPr algn="just" rtl="1"/>
            <a:r>
              <a:rPr lang="ar-EG" sz="2200" dirty="0">
                <a:latin typeface="Times New Roman" panose="02020603050405020304" pitchFamily="18" charset="0"/>
                <a:cs typeface="Times New Roman" panose="02020603050405020304" pitchFamily="18" charset="0"/>
              </a:rPr>
              <a:t>أثناء البحث؛ حتى يتسنى للباحث الوصول إلى مفردات البحث بصورة سهلة ويسيرة.</a:t>
            </a:r>
          </a:p>
          <a:p>
            <a:pPr algn="just" rtl="1"/>
            <a:endParaRPr lang="ar-EG" sz="2200" b="1"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5C0991C4-EA3F-F5ED-650E-75FFA78BE7AE}"/>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2B37F198-0AA4-4393-124F-C3DE876744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9524448E-CEF9-F204-0E21-288761C1BAF2}"/>
              </a:ext>
            </a:extLst>
          </p:cNvPr>
          <p:cNvSpPr/>
          <p:nvPr/>
        </p:nvSpPr>
        <p:spPr>
          <a:xfrm>
            <a:off x="5767754" y="1391392"/>
            <a:ext cx="4443266"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200" b="1" dirty="0">
                <a:latin typeface="Times New Roman" panose="02020603050405020304" pitchFamily="18" charset="0"/>
                <a:cs typeface="Times New Roman" panose="02020603050405020304" pitchFamily="18" charset="0"/>
              </a:rPr>
              <a:t> المكتبة الشاملة ( المحمودي،2019):</a:t>
            </a:r>
          </a:p>
        </p:txBody>
      </p:sp>
    </p:spTree>
    <p:extLst>
      <p:ext uri="{BB962C8B-B14F-4D97-AF65-F5344CB8AC3E}">
        <p14:creationId xmlns:p14="http://schemas.microsoft.com/office/powerpoint/2010/main" val="1932163515"/>
      </p:ext>
    </p:extLst>
  </p:cSld>
  <p:clrMapOvr>
    <a:masterClrMapping/>
  </p:clrMapOvr>
  <mc:AlternateContent xmlns:mc="http://schemas.openxmlformats.org/markup-compatibility/2006" xmlns:p14="http://schemas.microsoft.com/office/powerpoint/2010/main">
    <mc:Choice Requires="p14">
      <p:transition spd="slow" p14:dur="2000" advTm="89611"/>
    </mc:Choice>
    <mc:Fallback xmlns="">
      <p:transition spd="slow" advTm="8961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4C7013-54BF-DC25-0D8F-6B3907EF353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13A7E06-E56B-155C-EC2D-AE055B288B34}"/>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89AD8AC-7298-BD39-4320-7A5F68B2C6AC}"/>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AE657C4-CDB8-D8D4-8325-CE4FA3F6C828}"/>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A85BBBE2-2621-02CF-8966-7453E8237A6D}"/>
              </a:ext>
            </a:extLst>
          </p:cNvPr>
          <p:cNvSpPr txBox="1"/>
          <p:nvPr/>
        </p:nvSpPr>
        <p:spPr>
          <a:xfrm>
            <a:off x="1992922" y="2105774"/>
            <a:ext cx="8474780" cy="3477875"/>
          </a:xfrm>
          <a:prstGeom prst="rect">
            <a:avLst/>
          </a:prstGeom>
          <a:noFill/>
        </p:spPr>
        <p:txBody>
          <a:bodyPr wrap="square" rtlCol="0">
            <a:spAutoFit/>
          </a:bodyPr>
          <a:lstStyle/>
          <a:p>
            <a:pPr algn="just" rtl="1"/>
            <a:r>
              <a:rPr lang="ar-EG" sz="2200" u="sng" dirty="0">
                <a:solidFill>
                  <a:srgbClr val="FF0000"/>
                </a:solidFill>
                <a:latin typeface="Times New Roman" panose="02020603050405020304" pitchFamily="18" charset="0"/>
                <a:cs typeface="Times New Roman" panose="02020603050405020304" pitchFamily="18" charset="0"/>
              </a:rPr>
              <a:t>تحوي المكتبة الشاملة على كثير من المجالات العلمية وهي:</a:t>
            </a:r>
          </a:p>
          <a:p>
            <a:pPr algn="just" rtl="1"/>
            <a:r>
              <a:rPr lang="ar-EG" sz="2200" dirty="0">
                <a:latin typeface="Times New Roman" panose="02020603050405020304" pitchFamily="18" charset="0"/>
                <a:cs typeface="Times New Roman" panose="02020603050405020304" pitchFamily="18" charset="0"/>
              </a:rPr>
              <a:t>1) العقيدة</a:t>
            </a:r>
          </a:p>
          <a:p>
            <a:pPr algn="just" rtl="1"/>
            <a:r>
              <a:rPr lang="ar-EG" sz="2200" dirty="0">
                <a:latin typeface="Times New Roman" panose="02020603050405020304" pitchFamily="18" charset="0"/>
                <a:cs typeface="Times New Roman" panose="02020603050405020304" pitchFamily="18" charset="0"/>
              </a:rPr>
              <a:t>2 ) التفاسير</a:t>
            </a:r>
          </a:p>
          <a:p>
            <a:pPr algn="just" rtl="1"/>
            <a:r>
              <a:rPr lang="ar-EG" sz="2200" dirty="0">
                <a:latin typeface="Times New Roman" panose="02020603050405020304" pitchFamily="18" charset="0"/>
                <a:cs typeface="Times New Roman" panose="02020603050405020304" pitchFamily="18" charset="0"/>
              </a:rPr>
              <a:t>3 ) الفرق والردود</a:t>
            </a:r>
          </a:p>
          <a:p>
            <a:pPr algn="just" rtl="1"/>
            <a:r>
              <a:rPr lang="ar-EG" sz="2200" dirty="0">
                <a:latin typeface="Times New Roman" panose="02020603050405020304" pitchFamily="18" charset="0"/>
                <a:cs typeface="Times New Roman" panose="02020603050405020304" pitchFamily="18" charset="0"/>
              </a:rPr>
              <a:t>4 ) علوم القرآن</a:t>
            </a:r>
          </a:p>
          <a:p>
            <a:pPr algn="just" rtl="1"/>
            <a:r>
              <a:rPr lang="ar-EG" sz="2200" dirty="0">
                <a:latin typeface="Times New Roman" panose="02020603050405020304" pitchFamily="18" charset="0"/>
                <a:cs typeface="Times New Roman" panose="02020603050405020304" pitchFamily="18" charset="0"/>
              </a:rPr>
              <a:t>5 ) التجويد والقراءات</a:t>
            </a:r>
          </a:p>
          <a:p>
            <a:pPr algn="just" rtl="1"/>
            <a:r>
              <a:rPr lang="ar-EG" sz="2200" dirty="0">
                <a:latin typeface="Times New Roman" panose="02020603050405020304" pitchFamily="18" charset="0"/>
                <a:cs typeface="Times New Roman" panose="02020603050405020304" pitchFamily="18" charset="0"/>
              </a:rPr>
              <a:t>6 ) متون الحديث</a:t>
            </a:r>
          </a:p>
          <a:p>
            <a:pPr algn="just" rtl="1"/>
            <a:r>
              <a:rPr lang="ar-EG" sz="2200" dirty="0">
                <a:latin typeface="Times New Roman" panose="02020603050405020304" pitchFamily="18" charset="0"/>
                <a:cs typeface="Times New Roman" panose="02020603050405020304" pitchFamily="18" charset="0"/>
              </a:rPr>
              <a:t>ويمكن لمستخدم المكتبة الشاملة على جهاز الحاسوب إضافة أي مجال أو قسم غير التي وردت، وتحميل الكتب الخاصة بالمجال المضاف، وقد أتيح له نوافذ خاصة بذلك في الشاشة الرئيسة للبرنامج.</a:t>
            </a:r>
          </a:p>
        </p:txBody>
      </p:sp>
      <p:sp>
        <p:nvSpPr>
          <p:cNvPr id="2" name="TextBox 1">
            <a:extLst>
              <a:ext uri="{FF2B5EF4-FFF2-40B4-BE49-F238E27FC236}">
                <a16:creationId xmlns:a16="http://schemas.microsoft.com/office/drawing/2014/main" id="{621DA806-91D5-753D-432E-1DCEB2E60095}"/>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D33AE6AE-1037-60B5-F371-DBDAAAD6F5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BE5FB67B-1841-9030-B409-0554488DAAEE}"/>
              </a:ext>
            </a:extLst>
          </p:cNvPr>
          <p:cNvSpPr/>
          <p:nvPr/>
        </p:nvSpPr>
        <p:spPr>
          <a:xfrm>
            <a:off x="6745574" y="1321735"/>
            <a:ext cx="3584905"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200" b="1" dirty="0">
                <a:latin typeface="Times New Roman" panose="02020603050405020304" pitchFamily="18" charset="0"/>
                <a:cs typeface="Times New Roman" panose="02020603050405020304" pitchFamily="18" charset="0"/>
              </a:rPr>
              <a:t>أقسام المكتبة الشاملة</a:t>
            </a:r>
          </a:p>
        </p:txBody>
      </p:sp>
    </p:spTree>
    <p:extLst>
      <p:ext uri="{BB962C8B-B14F-4D97-AF65-F5344CB8AC3E}">
        <p14:creationId xmlns:p14="http://schemas.microsoft.com/office/powerpoint/2010/main" val="4153973076"/>
      </p:ext>
    </p:extLst>
  </p:cSld>
  <p:clrMapOvr>
    <a:masterClrMapping/>
  </p:clrMapOvr>
  <mc:AlternateContent xmlns:mc="http://schemas.openxmlformats.org/markup-compatibility/2006" xmlns:p14="http://schemas.microsoft.com/office/powerpoint/2010/main">
    <mc:Choice Requires="p14">
      <p:transition spd="slow" p14:dur="2000" advTm="31859"/>
    </mc:Choice>
    <mc:Fallback xmlns="">
      <p:transition spd="slow" advTm="31859"/>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2B869C-65D4-EF3C-C46F-9B32E6DA60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4AD4DE6-0161-3549-A7DB-26ACBB3B97BA}"/>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A02EC18-F9EA-3B19-39EE-24817B08EDA5}"/>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444F876-39C1-5DD0-6599-DD19559DA26D}"/>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40720B79-FD71-D7E3-B5A0-268A346C6164}"/>
              </a:ext>
            </a:extLst>
          </p:cNvPr>
          <p:cNvSpPr txBox="1"/>
          <p:nvPr/>
        </p:nvSpPr>
        <p:spPr>
          <a:xfrm>
            <a:off x="1109555" y="2223110"/>
            <a:ext cx="9216131" cy="2123658"/>
          </a:xfrm>
          <a:prstGeom prst="rect">
            <a:avLst/>
          </a:prstGeom>
          <a:noFill/>
        </p:spPr>
        <p:txBody>
          <a:bodyPr wrap="square" rtlCol="0">
            <a:spAutoFit/>
          </a:bodyPr>
          <a:lstStyle/>
          <a:p>
            <a:pPr algn="just" rtl="1"/>
            <a:r>
              <a:rPr lang="ar-EG" sz="2200" b="1" u="sng" dirty="0">
                <a:solidFill>
                  <a:srgbClr val="FF0000"/>
                </a:solidFill>
                <a:latin typeface="Times New Roman" panose="02020603050405020304" pitchFamily="18" charset="0"/>
                <a:cs typeface="Times New Roman" panose="02020603050405020304" pitchFamily="18" charset="0"/>
              </a:rPr>
              <a:t> يعرف الإنترنت بعدة تعريفات من أهمها أنه </a:t>
            </a:r>
            <a:r>
              <a:rPr lang="ar-EG" sz="2200" dirty="0">
                <a:latin typeface="Times New Roman" panose="02020603050405020304" pitchFamily="18" charset="0"/>
                <a:cs typeface="Times New Roman" panose="02020603050405020304" pitchFamily="18" charset="0"/>
              </a:rPr>
              <a:t>:</a:t>
            </a:r>
          </a:p>
          <a:p>
            <a:pPr algn="just" rtl="1"/>
            <a:r>
              <a:rPr lang="ar-EG" sz="2200" dirty="0">
                <a:latin typeface="Times New Roman" panose="02020603050405020304" pitchFamily="18" charset="0"/>
                <a:cs typeface="Times New Roman" panose="02020603050405020304" pitchFamily="18" charset="0"/>
              </a:rPr>
              <a:t>عبارة عن مجموعة من الشبكات العالمية المتصلة بملايين الأجهزة حول العالم، لتشكل مجموعة من الشبكات الضخمة، والتي تنقل المعلومات الهائلة بسرعة فائقة بين دول العالم المختلفة، وتتضمن معلومات دائمة التطور (المحمودي، 2019).</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4FE88ECC-7A89-EDB4-55F1-0973A0065040}"/>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442BD9B9-A1E6-86E1-45C3-520A194219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A7D8096C-32E1-84E3-6233-22ECB44A16FB}"/>
              </a:ext>
            </a:extLst>
          </p:cNvPr>
          <p:cNvSpPr/>
          <p:nvPr/>
        </p:nvSpPr>
        <p:spPr>
          <a:xfrm>
            <a:off x="4839286" y="1321735"/>
            <a:ext cx="5610653"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200" b="1" dirty="0">
                <a:latin typeface="Times New Roman" panose="02020603050405020304" pitchFamily="18" charset="0"/>
                <a:cs typeface="Times New Roman" panose="02020603050405020304" pitchFamily="18" charset="0"/>
              </a:rPr>
              <a:t>الإنترنت ودوره في خدمة البحث العلمي :</a:t>
            </a:r>
          </a:p>
        </p:txBody>
      </p:sp>
    </p:spTree>
    <p:extLst>
      <p:ext uri="{BB962C8B-B14F-4D97-AF65-F5344CB8AC3E}">
        <p14:creationId xmlns:p14="http://schemas.microsoft.com/office/powerpoint/2010/main" val="3294551712"/>
      </p:ext>
    </p:extLst>
  </p:cSld>
  <p:clrMapOvr>
    <a:masterClrMapping/>
  </p:clrMapOvr>
  <mc:AlternateContent xmlns:mc="http://schemas.openxmlformats.org/markup-compatibility/2006" xmlns:p14="http://schemas.microsoft.com/office/powerpoint/2010/main">
    <mc:Choice Requires="p14">
      <p:transition spd="slow" p14:dur="2000" advTm="32568"/>
    </mc:Choice>
    <mc:Fallback xmlns="">
      <p:transition spd="slow" advTm="3256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35609D9E-38CD-4808-2DAE-261410F3AA23}"/>
              </a:ext>
            </a:extLst>
          </p:cNvPr>
          <p:cNvSpPr txBox="1"/>
          <p:nvPr/>
        </p:nvSpPr>
        <p:spPr>
          <a:xfrm>
            <a:off x="1121953" y="2396208"/>
            <a:ext cx="9048989" cy="3247162"/>
          </a:xfrm>
          <a:prstGeom prst="rect">
            <a:avLst/>
          </a:prstGeom>
          <a:noFill/>
        </p:spPr>
        <p:txBody>
          <a:bodyPr wrap="square" rtlCol="0">
            <a:spAutoFit/>
          </a:bodyPr>
          <a:lstStyle/>
          <a:p>
            <a:pPr algn="just" rtl="1"/>
            <a:r>
              <a:rPr lang="ar-EG" sz="2200" b="1" u="sng" dirty="0">
                <a:solidFill>
                  <a:srgbClr val="FF0000"/>
                </a:solidFill>
                <a:latin typeface="Times New Roman" panose="02020603050405020304" pitchFamily="18" charset="0"/>
                <a:cs typeface="Times New Roman" panose="02020603050405020304" pitchFamily="18" charset="0"/>
              </a:rPr>
              <a:t>يستخدم الإنترنت في البحث العلمي في عدة مجالات</a:t>
            </a:r>
            <a:r>
              <a:rPr lang="ar-EG" sz="2200" dirty="0">
                <a:latin typeface="Times New Roman" panose="02020603050405020304" pitchFamily="18" charset="0"/>
                <a:cs typeface="Times New Roman" panose="02020603050405020304" pitchFamily="18" charset="0"/>
              </a:rPr>
              <a:t>:</a:t>
            </a:r>
          </a:p>
          <a:p>
            <a:pPr algn="just" rtl="1"/>
            <a:r>
              <a:rPr lang="ar-EG" sz="2200" dirty="0">
                <a:latin typeface="Times New Roman" panose="02020603050405020304" pitchFamily="18" charset="0"/>
                <a:cs typeface="Times New Roman" panose="02020603050405020304" pitchFamily="18" charset="0"/>
              </a:rPr>
              <a:t>1 ) البحث عن دراسات سابقة متعلقة بموضوع البحث.</a:t>
            </a:r>
          </a:p>
          <a:p>
            <a:pPr algn="just" rtl="1"/>
            <a:r>
              <a:rPr lang="ar-EG" sz="2200" dirty="0">
                <a:latin typeface="Times New Roman" panose="02020603050405020304" pitchFamily="18" charset="0"/>
                <a:cs typeface="Times New Roman" panose="02020603050405020304" pitchFamily="18" charset="0"/>
              </a:rPr>
              <a:t>2 ) البحث عن معلومات تتعلق بموضوع البحث .</a:t>
            </a:r>
          </a:p>
          <a:p>
            <a:pPr algn="just" rtl="1"/>
            <a:r>
              <a:rPr lang="ar-EG" sz="2200" dirty="0">
                <a:latin typeface="Times New Roman" panose="02020603050405020304" pitchFamily="18" charset="0"/>
                <a:cs typeface="Times New Roman" panose="02020603050405020304" pitchFamily="18" charset="0"/>
              </a:rPr>
              <a:t>3 ) الاشتراك أو تبادل المعلومات مع باحثين آخرين أحيانا خارج الدولة التي يوجد فيه الباحث.</a:t>
            </a:r>
          </a:p>
          <a:p>
            <a:pPr algn="just" rtl="1"/>
            <a:r>
              <a:rPr lang="ar-EG" sz="2200" dirty="0">
                <a:latin typeface="Times New Roman" panose="02020603050405020304" pitchFamily="18" charset="0"/>
                <a:cs typeface="Times New Roman" panose="02020603050405020304" pitchFamily="18" charset="0"/>
              </a:rPr>
              <a:t>4) إرسال واستقبال استمارات واستبانات البحث مع المحكمين أو المبحوثين .</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8AD20350-C622-1E8F-7473-B16A0885A593}"/>
              </a:ext>
            </a:extLst>
          </p:cNvPr>
          <p:cNvSpPr/>
          <p:nvPr/>
        </p:nvSpPr>
        <p:spPr>
          <a:xfrm>
            <a:off x="6096001" y="1408284"/>
            <a:ext cx="4215618"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200" b="1" dirty="0">
                <a:latin typeface="Times New Roman" panose="02020603050405020304" pitchFamily="18" charset="0"/>
                <a:cs typeface="Times New Roman" panose="02020603050405020304" pitchFamily="18" charset="0"/>
              </a:rPr>
              <a:t>مجالات استخدام الانترنت في البحث العلمي</a:t>
            </a:r>
          </a:p>
        </p:txBody>
      </p:sp>
    </p:spTree>
    <p:extLst>
      <p:ext uri="{BB962C8B-B14F-4D97-AF65-F5344CB8AC3E}">
        <p14:creationId xmlns:p14="http://schemas.microsoft.com/office/powerpoint/2010/main" val="3179142615"/>
      </p:ext>
    </p:extLst>
  </p:cSld>
  <p:clrMapOvr>
    <a:masterClrMapping/>
  </p:clrMapOvr>
  <mc:AlternateContent xmlns:mc="http://schemas.openxmlformats.org/markup-compatibility/2006" xmlns:p14="http://schemas.microsoft.com/office/powerpoint/2010/main">
    <mc:Choice Requires="p14">
      <p:transition spd="slow" p14:dur="2000" advTm="33088"/>
    </mc:Choice>
    <mc:Fallback xmlns="">
      <p:transition spd="slow" advTm="3308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A76599-AE56-1B51-E6C7-84379FA3329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76D35FB-B733-C43E-6469-DEDB4AD58F74}"/>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67866A1-E361-64DA-38DA-37A9AB8FF8E4}"/>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6CDA4F0-A230-C064-8601-918B86C72737}"/>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91397F13-03AD-A227-0457-1C0E7F679C1E}"/>
              </a:ext>
            </a:extLst>
          </p:cNvPr>
          <p:cNvSpPr txBox="1"/>
          <p:nvPr/>
        </p:nvSpPr>
        <p:spPr>
          <a:xfrm>
            <a:off x="1724298" y="2236764"/>
            <a:ext cx="8277831" cy="3816429"/>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تعرف محركات البحث بأنها عبارة عن برامج مجانية متوفرة من خلال مواقع خاصة على الإنترنت تتيح للمستخدم البحث عن معلومات أو أشخاص أو ملفات محددة ضمن مصادر الإنترنت المختلفة.</a:t>
            </a:r>
          </a:p>
          <a:p>
            <a:pPr algn="just" rtl="1"/>
            <a:r>
              <a:rPr lang="ar-EG" sz="2200" dirty="0">
                <a:latin typeface="Times New Roman" panose="02020603050405020304" pitchFamily="18" charset="0"/>
                <a:cs typeface="Times New Roman" panose="02020603050405020304" pitchFamily="18" charset="0"/>
              </a:rPr>
              <a:t>وتعتمد هذه المحركات على الفهرسة الآلية برصد التعبيرات والمفردات والكلمات المفتاحية الواردة في المعلومات المنشورة في مصادر الإنترنت. ويتم البحث فيها باستخدام الكلمات المفتاحية  </a:t>
            </a:r>
            <a:r>
              <a:rPr lang="en-US" sz="2200" dirty="0">
                <a:latin typeface="Times New Roman" panose="02020603050405020304" pitchFamily="18" charset="0"/>
                <a:cs typeface="Times New Roman" panose="02020603050405020304" pitchFamily="18" charset="0"/>
              </a:rPr>
              <a:t>Keyword's </a:t>
            </a:r>
            <a:r>
              <a:rPr lang="ar-EG" sz="2200" dirty="0">
                <a:latin typeface="Times New Roman" panose="02020603050405020304" pitchFamily="18" charset="0"/>
                <a:cs typeface="Times New Roman" panose="02020603050405020304" pitchFamily="18" charset="0"/>
              </a:rPr>
              <a:t>ومن أهم محركات البحث والتي تعنينا كثيرا في موضوعنا الحالي محرك</a:t>
            </a:r>
            <a:r>
              <a:rPr lang="en-US" sz="2200" dirty="0">
                <a:latin typeface="Times New Roman" panose="02020603050405020304" pitchFamily="18" charset="0"/>
                <a:cs typeface="Times New Roman" panose="02020603050405020304" pitchFamily="18" charset="0"/>
              </a:rPr>
              <a:t>google </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1A52A50-A97D-246B-CAEA-3AAC05BDE6CE}"/>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3FCFB2C1-BA93-9967-1ADC-553BAB9143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2">
            <a:extLst>
              <a:ext uri="{FF2B5EF4-FFF2-40B4-BE49-F238E27FC236}">
                <a16:creationId xmlns:a16="http://schemas.microsoft.com/office/drawing/2014/main" id="{85AADAFE-8A8E-FBB1-E249-065C25128371}"/>
              </a:ext>
            </a:extLst>
          </p:cNvPr>
          <p:cNvSpPr/>
          <p:nvPr/>
        </p:nvSpPr>
        <p:spPr>
          <a:xfrm>
            <a:off x="3727938" y="1547446"/>
            <a:ext cx="6541477" cy="58909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b="1" dirty="0"/>
              <a:t>البحث في محركات البحث في الانترنت ( المحمودي،2019):</a:t>
            </a:r>
          </a:p>
        </p:txBody>
      </p:sp>
    </p:spTree>
    <p:extLst>
      <p:ext uri="{BB962C8B-B14F-4D97-AF65-F5344CB8AC3E}">
        <p14:creationId xmlns:p14="http://schemas.microsoft.com/office/powerpoint/2010/main" val="3201980253"/>
      </p:ext>
    </p:extLst>
  </p:cSld>
  <p:clrMapOvr>
    <a:masterClrMapping/>
  </p:clrMapOvr>
  <mc:AlternateContent xmlns:mc="http://schemas.openxmlformats.org/markup-compatibility/2006" xmlns:p14="http://schemas.microsoft.com/office/powerpoint/2010/main">
    <mc:Choice Requires="p14">
      <p:transition spd="slow" p14:dur="2000" advTm="47657"/>
    </mc:Choice>
    <mc:Fallback xmlns="">
      <p:transition spd="slow" advTm="47657"/>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0C9538-F497-9E1A-4C68-EE2771B2A37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C3D32B5-C4B6-E6FA-707A-81DDEA25EEA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643C25F-A24F-5DEF-7FB9-B9A15F547FA6}"/>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7E644C2-E267-2BDD-60F4-15542E8CC813}"/>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784C2E16-518A-6CF9-53BA-CD7F7E7EFE7F}"/>
              </a:ext>
            </a:extLst>
          </p:cNvPr>
          <p:cNvSpPr txBox="1"/>
          <p:nvPr/>
        </p:nvSpPr>
        <p:spPr>
          <a:xfrm>
            <a:off x="1121952" y="1321735"/>
            <a:ext cx="9245937" cy="4832092"/>
          </a:xfrm>
          <a:prstGeom prst="rect">
            <a:avLst/>
          </a:prstGeom>
          <a:noFill/>
        </p:spPr>
        <p:txBody>
          <a:bodyPr wrap="square" rtlCol="0">
            <a:spAutoFit/>
          </a:bodyPr>
          <a:lstStyle/>
          <a:p>
            <a:pPr algn="just" rtl="1"/>
            <a:r>
              <a:rPr lang="ar-EG" sz="2200" b="1" u="sng" dirty="0">
                <a:solidFill>
                  <a:srgbClr val="00B0F0"/>
                </a:solidFill>
                <a:latin typeface="Times New Roman" panose="02020603050405020304" pitchFamily="18" charset="0"/>
                <a:cs typeface="Times New Roman" panose="02020603050405020304" pitchFamily="18" charset="0"/>
              </a:rPr>
              <a:t>وتتم طريقة البحث في محرك </a:t>
            </a:r>
            <a:r>
              <a:rPr lang="en-US" sz="2200" b="1" u="sng" dirty="0">
                <a:solidFill>
                  <a:srgbClr val="00B0F0"/>
                </a:solidFill>
                <a:latin typeface="Times New Roman" panose="02020603050405020304" pitchFamily="18" charset="0"/>
                <a:cs typeface="Times New Roman" panose="02020603050405020304" pitchFamily="18" charset="0"/>
              </a:rPr>
              <a:t>Google  </a:t>
            </a:r>
            <a:r>
              <a:rPr lang="ar-EG" sz="2200" b="1" u="sng" dirty="0">
                <a:solidFill>
                  <a:srgbClr val="00B0F0"/>
                </a:solidFill>
                <a:latin typeface="Times New Roman" panose="02020603050405020304" pitchFamily="18" charset="0"/>
                <a:cs typeface="Times New Roman" panose="02020603050405020304" pitchFamily="18" charset="0"/>
              </a:rPr>
              <a:t>على النحو الآتي :-</a:t>
            </a:r>
          </a:p>
          <a:p>
            <a:pPr algn="just" rtl="1"/>
            <a:endParaRPr lang="ar-EG" sz="2200" b="1" u="sng" dirty="0">
              <a:solidFill>
                <a:srgbClr val="00B0F0"/>
              </a:solidFill>
              <a:latin typeface="Times New Roman" panose="02020603050405020304" pitchFamily="18" charset="0"/>
              <a:cs typeface="Times New Roman" panose="02020603050405020304" pitchFamily="18" charset="0"/>
            </a:endParaRPr>
          </a:p>
          <a:p>
            <a:pPr algn="just" rtl="1"/>
            <a:r>
              <a:rPr lang="ar-EG" sz="2200" dirty="0">
                <a:latin typeface="Times New Roman" panose="02020603050405020304" pitchFamily="18" charset="0"/>
                <a:cs typeface="Times New Roman" panose="02020603050405020304" pitchFamily="18" charset="0"/>
              </a:rPr>
              <a:t>1 - عند فتح صفحة </a:t>
            </a:r>
            <a:r>
              <a:rPr lang="en-US" sz="2200" dirty="0">
                <a:latin typeface="Times New Roman" panose="02020603050405020304" pitchFamily="18" charset="0"/>
                <a:cs typeface="Times New Roman" panose="02020603050405020304" pitchFamily="18" charset="0"/>
              </a:rPr>
              <a:t>Google </a:t>
            </a:r>
            <a:r>
              <a:rPr lang="ar-EG" sz="2200" dirty="0">
                <a:latin typeface="Times New Roman" panose="02020603050405020304" pitchFamily="18" charset="0"/>
                <a:cs typeface="Times New Roman" panose="02020603050405020304" pitchFamily="18" charset="0"/>
              </a:rPr>
              <a:t>ستجد أن هناك عنصرين أساسيين في مواقع البحث وهما مربع البحث وزر البحث.</a:t>
            </a:r>
          </a:p>
          <a:p>
            <a:pPr algn="just" rtl="1"/>
            <a:r>
              <a:rPr lang="ar-EG" sz="2200" dirty="0">
                <a:latin typeface="Times New Roman" panose="02020603050405020304" pitchFamily="18" charset="0"/>
                <a:cs typeface="Times New Roman" panose="02020603050405020304" pitchFamily="18" charset="0"/>
              </a:rPr>
              <a:t>2 - قم بإدخال استعلام ككلمة البحث أو أكثر من الكلمات المفتاحية التي تصف ما تبحث عنه داخل مربع النص</a:t>
            </a:r>
          </a:p>
          <a:p>
            <a:pPr algn="just" rtl="1"/>
            <a:r>
              <a:rPr lang="ar-EG" sz="2200" dirty="0">
                <a:latin typeface="Times New Roman" panose="02020603050405020304" pitchFamily="18" charset="0"/>
                <a:cs typeface="Times New Roman" panose="02020603050405020304" pitchFamily="18" charset="0"/>
              </a:rPr>
              <a:t>3 - انقر زر البحث  </a:t>
            </a:r>
            <a:r>
              <a:rPr lang="en-US" sz="2200" dirty="0">
                <a:latin typeface="Times New Roman" panose="02020603050405020304" pitchFamily="18" charset="0"/>
                <a:cs typeface="Times New Roman" panose="02020603050405020304" pitchFamily="18" charset="0"/>
              </a:rPr>
              <a:t>Search </a:t>
            </a:r>
            <a:r>
              <a:rPr lang="ar-EG" sz="2200" dirty="0">
                <a:latin typeface="Times New Roman" panose="02020603050405020304" pitchFamily="18" charset="0"/>
                <a:cs typeface="Times New Roman" panose="02020603050405020304" pitchFamily="18" charset="0"/>
              </a:rPr>
              <a:t>أو اضغط على مفتاح  </a:t>
            </a:r>
            <a:r>
              <a:rPr lang="en-US" sz="2200" dirty="0">
                <a:latin typeface="Times New Roman" panose="02020603050405020304" pitchFamily="18" charset="0"/>
                <a:cs typeface="Times New Roman" panose="02020603050405020304" pitchFamily="18" charset="0"/>
              </a:rPr>
              <a:t>Enter </a:t>
            </a:r>
            <a:r>
              <a:rPr lang="ar-EG" sz="2200" dirty="0">
                <a:latin typeface="Times New Roman" panose="02020603050405020304" pitchFamily="18" charset="0"/>
                <a:cs typeface="Times New Roman" panose="02020603050405020304" pitchFamily="18" charset="0"/>
              </a:rPr>
              <a:t>لبدء البحث وسيقوم موقع البحث باسترجاع قائمة بصفحات الويب التي تطابق استعلامك.</a:t>
            </a:r>
          </a:p>
          <a:p>
            <a:pPr algn="just" rtl="1"/>
            <a:r>
              <a:rPr lang="ar-EG" sz="2200" dirty="0">
                <a:latin typeface="Times New Roman" panose="02020603050405020304" pitchFamily="18" charset="0"/>
                <a:cs typeface="Times New Roman" panose="02020603050405020304" pitchFamily="18" charset="0"/>
              </a:rPr>
              <a:t>4 - انقر على الارتباط أو العنوان المراد الدخول إليه من بين عناوين نتائج البحث ليتم مباشرة الدخول إلى الصفحة التي تريد.</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AE17B2DA-FBED-B161-29E0-A2AF25E42426}"/>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D4A83560-C98E-71F9-45A7-20C6076C94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263635205"/>
      </p:ext>
    </p:extLst>
  </p:cSld>
  <p:clrMapOvr>
    <a:masterClrMapping/>
  </p:clrMapOvr>
  <mc:AlternateContent xmlns:mc="http://schemas.openxmlformats.org/markup-compatibility/2006" xmlns:p14="http://schemas.microsoft.com/office/powerpoint/2010/main">
    <mc:Choice Requires="p14">
      <p:transition spd="slow" p14:dur="2000" advTm="53949"/>
    </mc:Choice>
    <mc:Fallback xmlns="">
      <p:transition spd="slow" advTm="53949"/>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59988" y="2397716"/>
            <a:ext cx="8834510" cy="5170646"/>
          </a:xfrm>
          <a:prstGeom prst="rect">
            <a:avLst/>
          </a:prstGeom>
          <a:noFill/>
        </p:spPr>
        <p:txBody>
          <a:bodyPr wrap="square" rtlCol="0">
            <a:spAutoFit/>
          </a:bodyPr>
          <a:lstStyle/>
          <a:p>
            <a:pPr marL="342900" indent="-342900" algn="just" rtl="1">
              <a:buFont typeface="Wingdings" panose="05000000000000000000" pitchFamily="2" charset="2"/>
              <a:buChar char="ü"/>
            </a:pPr>
            <a:r>
              <a:rPr lang="ar-EG" sz="2200" dirty="0">
                <a:latin typeface="Times New Roman" panose="02020603050405020304" pitchFamily="18" charset="0"/>
                <a:cs typeface="Times New Roman" panose="02020603050405020304" pitchFamily="18" charset="0"/>
              </a:rPr>
              <a:t>استخدم  (.) إذا أرد ت نفس الكلمة حرفياً مثلا </a:t>
            </a:r>
            <a:r>
              <a:rPr lang="en-US" sz="2200" dirty="0">
                <a:latin typeface="Times New Roman" panose="02020603050405020304" pitchFamily="18" charset="0"/>
                <a:cs typeface="Times New Roman" panose="02020603050405020304" pitchFamily="18" charset="0"/>
              </a:rPr>
              <a:t>School .) ) </a:t>
            </a:r>
            <a:r>
              <a:rPr lang="ar-EG" sz="2200" dirty="0">
                <a:latin typeface="Times New Roman" panose="02020603050405020304" pitchFamily="18" charset="0"/>
                <a:cs typeface="Times New Roman" panose="02020603050405020304" pitchFamily="18" charset="0"/>
              </a:rPr>
              <a:t>سوف يبحث فقط في هذه الكلمة ولن يبحث في    </a:t>
            </a:r>
            <a:r>
              <a:rPr lang="en-US" sz="2200" dirty="0">
                <a:latin typeface="Times New Roman" panose="02020603050405020304" pitchFamily="18" charset="0"/>
                <a:cs typeface="Times New Roman" panose="02020603050405020304" pitchFamily="18" charset="0"/>
              </a:rPr>
              <a:t>Schools </a:t>
            </a:r>
            <a:r>
              <a:rPr lang="ar-EG" sz="2200" dirty="0">
                <a:latin typeface="Times New Roman" panose="02020603050405020304" pitchFamily="18" charset="0"/>
                <a:cs typeface="Times New Roman" panose="02020603050405020304" pitchFamily="18" charset="0"/>
              </a:rPr>
              <a:t>مثلا .</a:t>
            </a:r>
          </a:p>
          <a:p>
            <a:pPr marL="342900" indent="-342900" algn="just" rtl="1">
              <a:buFont typeface="Wingdings" panose="05000000000000000000" pitchFamily="2" charset="2"/>
              <a:buChar char="ü"/>
            </a:pPr>
            <a:r>
              <a:rPr lang="ar-EG" sz="2200" dirty="0">
                <a:latin typeface="Times New Roman" panose="02020603050405020304" pitchFamily="18" charset="0"/>
                <a:cs typeface="Times New Roman" panose="02020603050405020304" pitchFamily="18" charset="0"/>
              </a:rPr>
              <a:t>استخدم (-) إذا كنت ترغب بتضييق البحث قدر الاستطاعة.</a:t>
            </a:r>
          </a:p>
          <a:p>
            <a:pPr marL="342900" indent="-342900" algn="just" rtl="1">
              <a:buFont typeface="Wingdings" panose="05000000000000000000" pitchFamily="2" charset="2"/>
              <a:buChar char="ü"/>
            </a:pPr>
            <a:r>
              <a:rPr lang="ar-EG" sz="2200" dirty="0">
                <a:latin typeface="Times New Roman" panose="02020603050405020304" pitchFamily="18" charset="0"/>
                <a:cs typeface="Times New Roman" panose="02020603050405020304" pitchFamily="18" charset="0"/>
              </a:rPr>
              <a:t>استخدم (+)بدلا من و </a:t>
            </a:r>
          </a:p>
          <a:p>
            <a:pPr marL="342900" indent="-342900" algn="just" rtl="1">
              <a:buFont typeface="Wingdings" panose="05000000000000000000" pitchFamily="2" charset="2"/>
              <a:buChar char="ü"/>
            </a:pPr>
            <a:r>
              <a:rPr lang="ar-EG" sz="2200" dirty="0">
                <a:latin typeface="Times New Roman" panose="02020603050405020304" pitchFamily="18" charset="0"/>
                <a:cs typeface="Times New Roman" panose="02020603050405020304" pitchFamily="18" charset="0"/>
              </a:rPr>
              <a:t>استخدم </a:t>
            </a:r>
            <a:r>
              <a:rPr lang="en-US" sz="2200" dirty="0">
                <a:latin typeface="Times New Roman" panose="02020603050405020304" pitchFamily="18" charset="0"/>
                <a:cs typeface="Times New Roman" panose="02020603050405020304" pitchFamily="18" charset="0"/>
              </a:rPr>
              <a:t>and  </a:t>
            </a:r>
            <a:r>
              <a:rPr lang="ar-EG" sz="2200" dirty="0">
                <a:latin typeface="Times New Roman" panose="02020603050405020304" pitchFamily="18" charset="0"/>
                <a:cs typeface="Times New Roman" panose="02020603050405020304" pitchFamily="18" charset="0"/>
              </a:rPr>
              <a:t>للجمع بين كلمتين.</a:t>
            </a:r>
          </a:p>
          <a:p>
            <a:pPr marL="342900" indent="-342900" algn="just" rtl="1">
              <a:buFont typeface="Wingdings" panose="05000000000000000000" pitchFamily="2" charset="2"/>
              <a:buChar char="ü"/>
            </a:pPr>
            <a:r>
              <a:rPr lang="ar-EG" sz="2200" dirty="0">
                <a:latin typeface="Times New Roman" panose="02020603050405020304" pitchFamily="18" charset="0"/>
                <a:cs typeface="Times New Roman" panose="02020603050405020304" pitchFamily="18" charset="0"/>
              </a:rPr>
              <a:t>استخدم (</a:t>
            </a:r>
            <a:r>
              <a:rPr lang="en-US" sz="2200" dirty="0">
                <a:latin typeface="Times New Roman" panose="02020603050405020304" pitchFamily="18" charset="0"/>
                <a:cs typeface="Times New Roman" panose="02020603050405020304" pitchFamily="18" charset="0"/>
              </a:rPr>
              <a:t>or)  </a:t>
            </a:r>
            <a:r>
              <a:rPr lang="ar-EG" sz="2200" dirty="0">
                <a:latin typeface="Times New Roman" panose="02020603050405020304" pitchFamily="18" charset="0"/>
                <a:cs typeface="Times New Roman" panose="02020603050405020304" pitchFamily="18" charset="0"/>
              </a:rPr>
              <a:t>للبحث عن إحدى الكلمتين.</a:t>
            </a:r>
          </a:p>
          <a:p>
            <a:pPr marL="342900" indent="-342900" algn="just" rtl="1">
              <a:buFont typeface="Wingdings" panose="05000000000000000000" pitchFamily="2" charset="2"/>
              <a:buChar char="ü"/>
            </a:pPr>
            <a:r>
              <a:rPr lang="ar-EG" sz="2200" dirty="0">
                <a:latin typeface="Times New Roman" panose="02020603050405020304" pitchFamily="18" charset="0"/>
                <a:cs typeface="Times New Roman" panose="02020603050405020304" pitchFamily="18" charset="0"/>
              </a:rPr>
              <a:t>استخدم  (</a:t>
            </a:r>
            <a:r>
              <a:rPr lang="en-US" sz="2200" dirty="0">
                <a:latin typeface="Times New Roman" panose="02020603050405020304" pitchFamily="18" charset="0"/>
                <a:cs typeface="Times New Roman" panose="02020603050405020304" pitchFamily="18" charset="0"/>
              </a:rPr>
              <a:t>not) </a:t>
            </a:r>
            <a:r>
              <a:rPr lang="ar-EG" sz="2200" dirty="0">
                <a:latin typeface="Times New Roman" panose="02020603050405020304" pitchFamily="18" charset="0"/>
                <a:cs typeface="Times New Roman" panose="02020603050405020304" pitchFamily="18" charset="0"/>
              </a:rPr>
              <a:t>للبحث عن كلمة وإلغاء أخرى.</a:t>
            </a:r>
          </a:p>
          <a:p>
            <a:pPr marL="342900" indent="-342900" algn="just" rtl="1">
              <a:buFont typeface="Wingdings" panose="05000000000000000000" pitchFamily="2" charset="2"/>
              <a:buChar char="ü"/>
            </a:pPr>
            <a:r>
              <a:rPr lang="ar-EG" sz="2200" dirty="0">
                <a:latin typeface="Times New Roman" panose="02020603050405020304" pitchFamily="18" charset="0"/>
                <a:cs typeface="Times New Roman" panose="02020603050405020304" pitchFamily="18" charset="0"/>
              </a:rPr>
              <a:t>استخدم " " للبحث عن كلمتين متجاورتين مثل "معلمو الابتدائي" .</a:t>
            </a:r>
          </a:p>
          <a:p>
            <a:pPr marL="342900" indent="-342900" algn="just" rtl="1">
              <a:buFont typeface="Wingdings" panose="05000000000000000000" pitchFamily="2" charset="2"/>
              <a:buChar char="ü"/>
            </a:pPr>
            <a:r>
              <a:rPr lang="ar-EG" sz="2200" dirty="0">
                <a:latin typeface="Times New Roman" panose="02020603050405020304" pitchFamily="18" charset="0"/>
                <a:cs typeface="Times New Roman" panose="02020603050405020304" pitchFamily="18" charset="0"/>
              </a:rPr>
              <a:t>استخدم (   ) للبحث عن جملة.</a:t>
            </a:r>
          </a:p>
          <a:p>
            <a:pPr marL="342900" indent="-342900" algn="just" rtl="1">
              <a:buFont typeface="Wingdings" panose="05000000000000000000" pitchFamily="2" charset="2"/>
              <a:buChar char="ü"/>
            </a:pPr>
            <a:r>
              <a:rPr lang="ar-EG" sz="2200" dirty="0">
                <a:latin typeface="Times New Roman" panose="02020603050405020304" pitchFamily="18" charset="0"/>
                <a:cs typeface="Times New Roman" panose="02020603050405020304" pitchFamily="18" charset="0"/>
              </a:rPr>
              <a:t>الأحرف </a:t>
            </a:r>
            <a:r>
              <a:rPr lang="en-US" sz="2200" dirty="0">
                <a:latin typeface="Times New Roman" panose="02020603050405020304" pitchFamily="18" charset="0"/>
                <a:cs typeface="Times New Roman" panose="02020603050405020304" pitchFamily="18" charset="0"/>
              </a:rPr>
              <a:t>a ، an ، the </a:t>
            </a:r>
            <a:r>
              <a:rPr lang="ar-EG" sz="2200" dirty="0">
                <a:latin typeface="Times New Roman" panose="02020603050405020304" pitchFamily="18" charset="0"/>
                <a:cs typeface="Times New Roman" panose="02020603050405020304" pitchFamily="18" charset="0"/>
              </a:rPr>
              <a:t>يتم تجاهلها دائما في البحث.</a:t>
            </a:r>
          </a:p>
          <a:p>
            <a:pPr marL="342900" indent="-342900" algn="just" rtl="1">
              <a:buFont typeface="Wingdings" panose="05000000000000000000" pitchFamily="2" charset="2"/>
              <a:buChar char="ü"/>
            </a:pPr>
            <a:endParaRPr lang="ar-EG" sz="2200" dirty="0">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endParaRPr kumimoji="0" lang="en-US" altLang="en-US" sz="2200" i="0" u="none" strike="noStrike" cap="none" normalizeH="0" baseline="0" dirty="0">
              <a:ln>
                <a:noFill/>
              </a:ln>
              <a:solidFill>
                <a:schemeClr val="tx1"/>
              </a:solidFill>
              <a:effectLst/>
              <a:latin typeface="Arial" panose="020B0604020202020204" pitchFamily="34" charset="0"/>
              <a:cs typeface="+mj-cs"/>
            </a:endParaRPr>
          </a:p>
          <a:p>
            <a:pPr marL="342900" indent="-342900" algn="just" rtl="1">
              <a:buFont typeface="Arial" panose="020B0604020202020204" pitchFamily="34" charset="0"/>
              <a:buChar char="•"/>
            </a:pPr>
            <a:endParaRPr kumimoji="0" lang="en-US" altLang="en-US" sz="2200" i="0" u="none" strike="noStrike" cap="none" normalizeH="0" baseline="0" dirty="0">
              <a:ln>
                <a:noFill/>
              </a:ln>
              <a:solidFill>
                <a:schemeClr val="tx1"/>
              </a:solidFill>
              <a:effectLst/>
              <a:latin typeface="Arial" panose="020B0604020202020204" pitchFamily="34" charset="0"/>
              <a:cs typeface="+mj-cs"/>
            </a:endParaRPr>
          </a:p>
          <a:p>
            <a:pPr algn="just" rtl="1"/>
            <a:endParaRPr lang="ar-EG" sz="2200" dirty="0"/>
          </a:p>
          <a:p>
            <a:pPr algn="just" rtl="1"/>
            <a:endParaRPr lang="en-US" sz="22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FBFF8D3D-A435-48C5-B85D-DAB9E60BAF5F}"/>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EC6EEE74-4D68-404F-91E1-750A5C89D3E5}"/>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71EEDD2F-02CD-47BA-A454-7AE1355F25D6}"/>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142EF5FA-C93C-4E40-85B6-4C9C32524164}"/>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3" name="Oval 2">
            <a:extLst>
              <a:ext uri="{FF2B5EF4-FFF2-40B4-BE49-F238E27FC236}">
                <a16:creationId xmlns:a16="http://schemas.microsoft.com/office/drawing/2014/main" id="{E4C859AA-AB50-4B7B-BCB9-E51F086C0C2B}"/>
              </a:ext>
            </a:extLst>
          </p:cNvPr>
          <p:cNvSpPr/>
          <p:nvPr/>
        </p:nvSpPr>
        <p:spPr>
          <a:xfrm>
            <a:off x="3119470" y="1521200"/>
            <a:ext cx="5767826" cy="620943"/>
          </a:xfrm>
          <a:prstGeom prst="ellipse">
            <a:avLst/>
          </a:prstGeom>
          <a:solidFill>
            <a:schemeClr val="tx2">
              <a:lumMod val="20000"/>
              <a:lumOff val="8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200" b="1" dirty="0">
                <a:solidFill>
                  <a:srgbClr val="C00000"/>
                </a:solidFill>
                <a:latin typeface="Times New Roman" panose="02020603050405020304" pitchFamily="18" charset="0"/>
                <a:cs typeface="Times New Roman" panose="02020603050405020304" pitchFamily="18" charset="0"/>
              </a:rPr>
              <a:t>نصائح في البحث المتقدم</a:t>
            </a:r>
          </a:p>
        </p:txBody>
      </p:sp>
    </p:spTree>
    <p:extLst>
      <p:ext uri="{BB962C8B-B14F-4D97-AF65-F5344CB8AC3E}">
        <p14:creationId xmlns:p14="http://schemas.microsoft.com/office/powerpoint/2010/main" val="3061194811"/>
      </p:ext>
    </p:extLst>
  </p:cSld>
  <p:clrMapOvr>
    <a:masterClrMapping/>
  </p:clrMapOvr>
  <mc:AlternateContent xmlns:mc="http://schemas.openxmlformats.org/markup-compatibility/2006" xmlns:p14="http://schemas.microsoft.com/office/powerpoint/2010/main">
    <mc:Choice Requires="p14">
      <p:transition spd="slow" p14:dur="2000" advTm="47230"/>
    </mc:Choice>
    <mc:Fallback xmlns="">
      <p:transition spd="slow" advTm="4723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FD1F2E-26C9-9CEC-B342-E5E08E0EB72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9885D5D-D2BA-1321-54BB-0B0C5A425828}"/>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9184674-1AD2-8FF3-5B1F-E8DFE6F07A05}"/>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1743F5E-FA74-D869-8698-A5AA1D047318}"/>
              </a:ext>
            </a:extLst>
          </p:cNvPr>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227A94A4-248B-FEE2-1BE5-4E44F7D6B7CB}"/>
              </a:ext>
            </a:extLst>
          </p:cNvPr>
          <p:cNvSpPr txBox="1"/>
          <p:nvPr/>
        </p:nvSpPr>
        <p:spPr>
          <a:xfrm>
            <a:off x="1515742" y="2250831"/>
            <a:ext cx="9049095" cy="4154984"/>
          </a:xfrm>
          <a:prstGeom prst="rect">
            <a:avLst/>
          </a:prstGeom>
          <a:noFill/>
        </p:spPr>
        <p:txBody>
          <a:bodyPr wrap="square" rtlCol="0">
            <a:spAutoFit/>
          </a:bodyPr>
          <a:lstStyle/>
          <a:p>
            <a:pPr algn="just" rtl="1"/>
            <a:r>
              <a:rPr lang="ar-EG" sz="2200" b="1" u="sng" dirty="0">
                <a:solidFill>
                  <a:srgbClr val="0070C0"/>
                </a:solidFill>
                <a:latin typeface="Times New Roman" panose="02020603050405020304" pitchFamily="18" charset="0"/>
                <a:cs typeface="Times New Roman" panose="02020603050405020304" pitchFamily="18" charset="0"/>
              </a:rPr>
              <a:t> تم وضع العديد من المعايير التي يمكن من خلالها تقييم المعلومات الموجودة على الإنترنت، ومن أهم هذه المعايير ما يأتي</a:t>
            </a:r>
            <a:r>
              <a:rPr lang="ar-EG" sz="2200" b="1" dirty="0">
                <a:latin typeface="Times New Roman" panose="02020603050405020304" pitchFamily="18" charset="0"/>
                <a:cs typeface="Times New Roman" panose="02020603050405020304" pitchFamily="18" charset="0"/>
              </a:rPr>
              <a:t>:</a:t>
            </a:r>
          </a:p>
          <a:p>
            <a:pPr marL="342900" indent="-342900" algn="just" rtl="1">
              <a:buFont typeface="Wingdings" panose="05000000000000000000" pitchFamily="2" charset="2"/>
              <a:buChar char="Ø"/>
            </a:pPr>
            <a:r>
              <a:rPr lang="ar-EG" sz="2200" dirty="0">
                <a:latin typeface="Times New Roman" panose="02020603050405020304" pitchFamily="18" charset="0"/>
                <a:cs typeface="Times New Roman" panose="02020603050405020304" pitchFamily="18" charset="0"/>
              </a:rPr>
              <a:t>وجود عدد من المؤشرات الدالة على صحة المعلومات ودقتها كاستخدام مصادر موثوقة عند ذكر هذه المعلومات .</a:t>
            </a:r>
          </a:p>
          <a:p>
            <a:pPr marL="342900" indent="-342900" algn="just" rtl="1">
              <a:buFont typeface="Wingdings" panose="05000000000000000000" pitchFamily="2" charset="2"/>
              <a:buChar char="Ø"/>
            </a:pPr>
            <a:r>
              <a:rPr lang="ar-EG" sz="2200" dirty="0">
                <a:latin typeface="Times New Roman" panose="02020603050405020304" pitchFamily="18" charset="0"/>
                <a:cs typeface="Times New Roman" panose="02020603050405020304" pitchFamily="18" charset="0"/>
              </a:rPr>
              <a:t>يلعب تاريخ الموقع في بعض الأحيان دوراً كبيراً في تحديد مصداقيته، فكلما كان الموقع أقدم كلما كانت خبرته أكبر .</a:t>
            </a:r>
          </a:p>
          <a:p>
            <a:pPr marL="342900" indent="-342900" algn="just" rtl="1">
              <a:buFont typeface="Wingdings" panose="05000000000000000000" pitchFamily="2" charset="2"/>
              <a:buChar char="Ø"/>
            </a:pPr>
            <a:r>
              <a:rPr lang="ar-EG" sz="2200" dirty="0">
                <a:latin typeface="Times New Roman" panose="02020603050405020304" pitchFamily="18" charset="0"/>
                <a:cs typeface="Times New Roman" panose="02020603050405020304" pitchFamily="18" charset="0"/>
              </a:rPr>
              <a:t>التأكد من صحة الروابط الموضوعة بأنها لازالت تعمل .</a:t>
            </a:r>
          </a:p>
          <a:p>
            <a:pPr marL="342900" indent="-342900" algn="just" rtl="1">
              <a:buFont typeface="Wingdings" panose="05000000000000000000" pitchFamily="2" charset="2"/>
              <a:buChar char="Ø"/>
            </a:pPr>
            <a:r>
              <a:rPr lang="ar-EG" sz="2200" dirty="0">
                <a:latin typeface="Times New Roman" panose="02020603050405020304" pitchFamily="18" charset="0"/>
                <a:cs typeface="Times New Roman" panose="02020603050405020304" pitchFamily="18" charset="0"/>
              </a:rPr>
              <a:t>خلو الصفحة من الإعلانات، وأن لا تكون الصور أكثر من النص المكتوب .</a:t>
            </a:r>
          </a:p>
          <a:p>
            <a:pPr marL="342900" indent="-342900" algn="just" rtl="1">
              <a:buFont typeface="Wingdings" panose="05000000000000000000" pitchFamily="2" charset="2"/>
              <a:buChar char="Ø"/>
            </a:pPr>
            <a:r>
              <a:rPr lang="ar-EG" sz="2200" dirty="0">
                <a:latin typeface="Times New Roman" panose="02020603050405020304" pitchFamily="18" charset="0"/>
                <a:cs typeface="Times New Roman" panose="02020603050405020304" pitchFamily="18" charset="0"/>
              </a:rPr>
              <a:t>يجب أخذ شمولية الموقع بعين الاعتبار، لأن الشمولية تدل على صدق المعلومات وصحتها . </a:t>
            </a:r>
            <a:endParaRPr kumimoji="0" lang="en-US" altLang="en-US" sz="2200" i="0" u="none" strike="noStrike" cap="none" normalizeH="0" baseline="0" dirty="0">
              <a:ln>
                <a:noFill/>
              </a:ln>
              <a:solidFill>
                <a:schemeClr val="tx1"/>
              </a:solidFill>
              <a:effectLst/>
              <a:latin typeface="Arial" panose="020B0604020202020204" pitchFamily="34" charset="0"/>
              <a:cs typeface="+mj-cs"/>
            </a:endParaRPr>
          </a:p>
          <a:p>
            <a:pPr marL="342900" indent="-342900" algn="just" rtl="1">
              <a:buFont typeface="Arial" panose="020B0604020202020204" pitchFamily="34" charset="0"/>
              <a:buChar char="•"/>
            </a:pPr>
            <a:endParaRPr kumimoji="0" lang="en-US" altLang="en-US" sz="2200" i="0" u="none" strike="noStrike" cap="none" normalizeH="0" baseline="0" dirty="0">
              <a:ln>
                <a:noFill/>
              </a:ln>
              <a:solidFill>
                <a:schemeClr val="tx1"/>
              </a:solidFill>
              <a:effectLst/>
              <a:latin typeface="Arial" panose="020B0604020202020204" pitchFamily="34" charset="0"/>
              <a:cs typeface="+mj-cs"/>
            </a:endParaRPr>
          </a:p>
          <a:p>
            <a:pPr algn="just" rtl="1"/>
            <a:endParaRPr lang="ar-EG" sz="2200" dirty="0"/>
          </a:p>
          <a:p>
            <a:pPr algn="just" rtl="1"/>
            <a:endParaRPr lang="en-US" sz="2200" dirty="0">
              <a:solidFill>
                <a:srgbClr val="2D3956"/>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45682D5-EF45-13F8-D3DA-C0AC0B7AD8E8}"/>
              </a:ext>
            </a:extLst>
          </p:cNvPr>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95088FF9-33E1-E64F-5367-6785F341DB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32FDB1FF-6B3F-B844-2116-4EE0941FA72B}"/>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8F33B6B9-1EA7-B2E9-48EA-3D325D452CDD}"/>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FD744FDA-5E72-FA21-B388-7A199EC0CFCA}"/>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72CF86AB-A365-9341-C129-A9DE18F23849}"/>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3" name="Oval 2">
            <a:extLst>
              <a:ext uri="{FF2B5EF4-FFF2-40B4-BE49-F238E27FC236}">
                <a16:creationId xmlns:a16="http://schemas.microsoft.com/office/drawing/2014/main" id="{F09E8946-1E3E-914A-6C14-5510DF5D5F9D}"/>
              </a:ext>
            </a:extLst>
          </p:cNvPr>
          <p:cNvSpPr/>
          <p:nvPr/>
        </p:nvSpPr>
        <p:spPr>
          <a:xfrm>
            <a:off x="3119470" y="1378634"/>
            <a:ext cx="6532020" cy="872197"/>
          </a:xfrm>
          <a:prstGeom prst="ellipse">
            <a:avLst/>
          </a:prstGeom>
          <a:solidFill>
            <a:schemeClr val="tx2">
              <a:lumMod val="20000"/>
              <a:lumOff val="8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rgbClr val="00B0F0"/>
                </a:solidFill>
                <a:latin typeface="Times New Roman" panose="02020603050405020304" pitchFamily="18" charset="0"/>
                <a:cs typeface="Times New Roman" panose="02020603050405020304" pitchFamily="18" charset="0"/>
              </a:rPr>
              <a:t>معايير تقييم المعلومات الموجودة على الإنترنت</a:t>
            </a:r>
          </a:p>
        </p:txBody>
      </p:sp>
    </p:spTree>
    <p:extLst>
      <p:ext uri="{BB962C8B-B14F-4D97-AF65-F5344CB8AC3E}">
        <p14:creationId xmlns:p14="http://schemas.microsoft.com/office/powerpoint/2010/main" val="26188080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913207" y="1672658"/>
            <a:ext cx="9411286" cy="4432367"/>
          </a:xfrm>
          <a:prstGeom prst="rect">
            <a:avLst/>
          </a:prstGeom>
        </p:spPr>
        <p:txBody>
          <a:bodyPr wrap="square">
            <a:spAutoFit/>
          </a:bodyPr>
          <a:lstStyle/>
          <a:p>
            <a:pPr algn="just" rtl="1"/>
            <a:endParaRPr lang="ar-EG" sz="2200" dirty="0"/>
          </a:p>
          <a:p>
            <a:pPr algn="just" rtl="1">
              <a:lnSpc>
                <a:spcPct val="150000"/>
              </a:lnSpc>
            </a:pPr>
            <a:r>
              <a:rPr lang="ar-EG" sz="2200" dirty="0">
                <a:cs typeface="+mj-cs"/>
              </a:rPr>
              <a:t>تلعب المصادر في البحث العلمي دورًا حيويًا في كتابة البحث العلمي ؛ من خلاله يمكن للباحث تقديم أدلة وقرائن مهمة تساعد في توضيح الموضوع قيد الدراسة، وكذلك تعريف مصطلحات البحث، وبطريقة تساعد القراء على فهم الاتجاهات المتضمنة في البحث بطريقة أكثر دقة. </a:t>
            </a:r>
          </a:p>
          <a:p>
            <a:pPr algn="just" rtl="1">
              <a:lnSpc>
                <a:spcPct val="150000"/>
              </a:lnSpc>
            </a:pPr>
            <a:r>
              <a:rPr lang="ar-EG" sz="2200" dirty="0">
                <a:cs typeface="+mj-cs"/>
              </a:rPr>
              <a:t>وكلما زاد عدد المصادر والمراجع التي يستخدمها الباحث، هذا يدل على اجتهاده وقراءته المكثفة ؛ لتوضيح الحقيقة ، وعلى العكس من ذلك. في حالة افتقار البحث أو الرسالة العلمية إلى المصادر والمراجع. فإن ذلك دليل قاطع على إهمال الباحث و عدم اهتمامه بالتفسيرات التي يقدمها .</a:t>
            </a:r>
          </a:p>
          <a:p>
            <a:pPr algn="just" rtl="1">
              <a:lnSpc>
                <a:spcPct val="150000"/>
              </a:lnSpc>
            </a:pPr>
            <a:endParaRPr lang="ar-EG" sz="2200" dirty="0">
              <a:cs typeface="+mj-cs"/>
            </a:endParaRPr>
          </a:p>
          <a:p>
            <a:pPr algn="just" rtl="1">
              <a:lnSpc>
                <a:spcPct val="150000"/>
              </a:lnSpc>
            </a:pPr>
            <a:r>
              <a:rPr lang="ar-EG" sz="2200" dirty="0"/>
              <a:t>.</a:t>
            </a:r>
            <a:endParaRPr lang="ar-EG" sz="2200" dirty="0">
              <a:cs typeface="+mj-cs"/>
            </a:endParaRPr>
          </a:p>
        </p:txBody>
      </p:sp>
      <p:sp>
        <p:nvSpPr>
          <p:cNvPr id="29" name="Rectangle 28"/>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713830" y="6065605"/>
            <a:ext cx="2616200" cy="400110"/>
          </a:xfrm>
          <a:prstGeom prst="rect">
            <a:avLst/>
          </a:prstGeom>
          <a:noFill/>
        </p:spPr>
        <p:txBody>
          <a:bodyPr wrap="square" rtlCol="0">
            <a:spAutoFit/>
          </a:bodyPr>
          <a:lstStyle/>
          <a:p>
            <a:pPr algn="ctr"/>
            <a:r>
              <a:rPr lang="en-US" sz="2000" b="1" dirty="0"/>
              <a:t>midocean.edu.km</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AA4FC4F9-60A3-42AC-8098-6C173AAF5A0F}"/>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Rectangle 3">
            <a:extLst>
              <a:ext uri="{FF2B5EF4-FFF2-40B4-BE49-F238E27FC236}">
                <a16:creationId xmlns:a16="http://schemas.microsoft.com/office/drawing/2014/main" id="{4BF259A2-17C5-43F0-953E-10C13B948D4A}"/>
              </a:ext>
            </a:extLst>
          </p:cNvPr>
          <p:cNvSpPr/>
          <p:nvPr/>
        </p:nvSpPr>
        <p:spPr>
          <a:xfrm>
            <a:off x="3882683" y="1105503"/>
            <a:ext cx="5631776" cy="705885"/>
          </a:xfrm>
          <a:prstGeom prst="rect">
            <a:avLst/>
          </a:prstGeom>
          <a:solidFill>
            <a:schemeClr val="accent6">
              <a:lumMod val="20000"/>
              <a:lumOff val="80000"/>
            </a:schemeClr>
          </a:solidFill>
          <a:ln>
            <a:solidFill>
              <a:schemeClr val="accent6"/>
            </a:solidFill>
          </a:ln>
        </p:spPr>
        <p:style>
          <a:lnRef idx="1">
            <a:schemeClr val="dk1"/>
          </a:lnRef>
          <a:fillRef idx="2">
            <a:schemeClr val="dk1"/>
          </a:fillRef>
          <a:effectRef idx="1">
            <a:schemeClr val="dk1"/>
          </a:effectRef>
          <a:fontRef idx="minor">
            <a:schemeClr val="dk1"/>
          </a:fontRef>
        </p:style>
        <p:txBody>
          <a:bodyPr rtlCol="0" anchor="ctr"/>
          <a:lstStyle/>
          <a:p>
            <a:pPr algn="ctr" rtl="1"/>
            <a:r>
              <a:rPr lang="ar-EG" sz="2200" b="1" dirty="0"/>
              <a:t>مصادر المعلومات</a:t>
            </a:r>
          </a:p>
        </p:txBody>
      </p:sp>
    </p:spTree>
    <p:extLst>
      <p:ext uri="{BB962C8B-B14F-4D97-AF65-F5344CB8AC3E}">
        <p14:creationId xmlns:p14="http://schemas.microsoft.com/office/powerpoint/2010/main" val="1628061388"/>
      </p:ext>
    </p:extLst>
  </p:cSld>
  <p:clrMapOvr>
    <a:masterClrMapping/>
  </p:clrMapOvr>
  <p:transition spd="slow" advTm="49028">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D4731A-B9E6-2C51-49AC-4CDB4FCD4F5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F6CE2F3-42B4-F419-B7B9-4BC77CE2359A}"/>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334382A5-1174-94CD-FCAC-2B1EE1211668}"/>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83FB66FA-08E0-2D42-5274-4316BB729487}"/>
              </a:ext>
            </a:extLst>
          </p:cNvPr>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1ACDDC44-547C-9402-D311-036A1FE4F3A1}"/>
              </a:ext>
            </a:extLst>
          </p:cNvPr>
          <p:cNvSpPr txBox="1"/>
          <p:nvPr/>
        </p:nvSpPr>
        <p:spPr>
          <a:xfrm>
            <a:off x="1515742" y="2250831"/>
            <a:ext cx="9049095" cy="4154984"/>
          </a:xfrm>
          <a:prstGeom prst="rect">
            <a:avLst/>
          </a:prstGeom>
          <a:noFill/>
        </p:spPr>
        <p:txBody>
          <a:bodyPr wrap="square" rtlCol="0">
            <a:spAutoFit/>
          </a:bodyPr>
          <a:lstStyle/>
          <a:p>
            <a:pPr marR="0" lvl="0" algn="just" defTabSz="914400" rtl="1" eaLnBrk="1" fontAlgn="auto" latinLnBrk="0" hangingPunct="1">
              <a:lnSpc>
                <a:spcPct val="100000"/>
              </a:lnSpc>
              <a:spcBef>
                <a:spcPts val="0"/>
              </a:spcBef>
              <a:spcAft>
                <a:spcPts val="0"/>
              </a:spcAft>
              <a:buClrTx/>
              <a:buSzTx/>
              <a:tabLst/>
              <a:defRPr/>
            </a:pPr>
            <a:r>
              <a:rPr kumimoji="0" lang="ar-EG" altLang="en-US" sz="2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يسأل العديد من الباحثين أنفسهم ، ما هو السر الذي يجعلني متفوقًا على العلماء والباحثين الآخرين؟ في الحقيقة عزيزي الباحث هناك العديد من المعايير التي تجعل باحثا بلا شك متفوقًا على غيره ، لكن أهم هذه المعايير هي مصادر المعلومات في البحث العلمي!</a:t>
            </a:r>
          </a:p>
          <a:p>
            <a:pPr marR="0" lvl="0" algn="just" defTabSz="914400" rtl="1" eaLnBrk="1" fontAlgn="auto" latinLnBrk="0" hangingPunct="1">
              <a:lnSpc>
                <a:spcPct val="100000"/>
              </a:lnSpc>
              <a:spcBef>
                <a:spcPts val="0"/>
              </a:spcBef>
              <a:spcAft>
                <a:spcPts val="0"/>
              </a:spcAft>
              <a:buClrTx/>
              <a:buSzTx/>
              <a:tabLst/>
              <a:defRPr/>
            </a:pPr>
            <a:r>
              <a:rPr kumimoji="0" lang="ar-EG" altLang="en-US" sz="2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مصادر المعلومات الخاصة بالبحث هي بمثابة الدعامة التي يقوم عليه البحث. حيث أن كل هذه المصادر تسهل خطوة الحصول على المعلومات الأولية للبحث. ومن الضروري أن يكون البحث بمثابة علامة فارقة، فأنت من أجله. بحاجة إلى لمعرفة المزيد حول هذه المصادر.</a:t>
            </a:r>
          </a:p>
          <a:p>
            <a:pPr marR="0" lvl="0" algn="just" defTabSz="914400" rtl="1" eaLnBrk="1" fontAlgn="auto" latinLnBrk="0" hangingPunct="1">
              <a:lnSpc>
                <a:spcPct val="100000"/>
              </a:lnSpc>
              <a:spcBef>
                <a:spcPts val="0"/>
              </a:spcBef>
              <a:spcAft>
                <a:spcPts val="0"/>
              </a:spcAft>
              <a:buClrTx/>
              <a:buSzTx/>
              <a:tabLst/>
              <a:defRPr/>
            </a:pPr>
            <a:r>
              <a:rPr kumimoji="0" lang="ar-EG" altLang="en-US" sz="2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تكمن أهمية مصادر ومراجع البحث العلمي في كونها المصادر التي يحتاجها الباحث لإثراء وإتمام بحثه العلمي بشكل دقيق ومنهجي. و إن البحث العلمي الذي يحظى بأكبر قدر من المصداقية هو البحث الذي يعتمد على تنوع المصادر والمراجع، وتحقيق أقصى استفادة منه .</a:t>
            </a:r>
            <a:endParaRPr kumimoji="0" lang="en-US" altLang="en-US" sz="2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altLang="en-US" sz="2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3E5AF612-9554-CFA3-3B1A-C300BE79F97E}"/>
              </a:ext>
            </a:extLst>
          </p:cNvPr>
          <p:cNvSpPr txBox="1"/>
          <p:nvPr/>
        </p:nvSpPr>
        <p:spPr>
          <a:xfrm>
            <a:off x="211452" y="6376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29516B47-4600-5491-FDA6-ED19131EB7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B75668B8-978E-291B-7ADB-0B5675B6190C}"/>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8" name="Rectangle 5">
            <a:extLst>
              <a:ext uri="{FF2B5EF4-FFF2-40B4-BE49-F238E27FC236}">
                <a16:creationId xmlns:a16="http://schemas.microsoft.com/office/drawing/2014/main" id="{21C931A4-5635-88CB-7363-CA326CDB4449}"/>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9" name="Rectangle 6">
            <a:extLst>
              <a:ext uri="{FF2B5EF4-FFF2-40B4-BE49-F238E27FC236}">
                <a16:creationId xmlns:a16="http://schemas.microsoft.com/office/drawing/2014/main" id="{81E105D8-EED8-62A6-B81C-445D6D5AB8C3}"/>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10" name="Rectangle 7">
            <a:extLst>
              <a:ext uri="{FF2B5EF4-FFF2-40B4-BE49-F238E27FC236}">
                <a16:creationId xmlns:a16="http://schemas.microsoft.com/office/drawing/2014/main" id="{F609BEE4-1E92-346E-6DCF-D11CD726658A}"/>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3" name="Oval 2">
            <a:extLst>
              <a:ext uri="{FF2B5EF4-FFF2-40B4-BE49-F238E27FC236}">
                <a16:creationId xmlns:a16="http://schemas.microsoft.com/office/drawing/2014/main" id="{AD3ADA4F-2A67-60C0-BCDB-C5A82940DE41}"/>
              </a:ext>
            </a:extLst>
          </p:cNvPr>
          <p:cNvSpPr/>
          <p:nvPr/>
        </p:nvSpPr>
        <p:spPr>
          <a:xfrm>
            <a:off x="3119470" y="1265628"/>
            <a:ext cx="5767826" cy="876516"/>
          </a:xfrm>
          <a:prstGeom prst="ellipse">
            <a:avLst/>
          </a:prstGeom>
          <a:solidFill>
            <a:schemeClr val="tx2">
              <a:lumMod val="20000"/>
              <a:lumOff val="8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ما هي أهمية تعريف المصادر في البحث العلمي؟</a:t>
            </a:r>
          </a:p>
        </p:txBody>
      </p:sp>
    </p:spTree>
    <p:extLst>
      <p:ext uri="{BB962C8B-B14F-4D97-AF65-F5344CB8AC3E}">
        <p14:creationId xmlns:p14="http://schemas.microsoft.com/office/powerpoint/2010/main" val="480681800"/>
      </p:ext>
    </p:extLst>
  </p:cSld>
  <p:clrMapOvr>
    <a:masterClrMapping/>
  </p:clrMapOvr>
  <mc:AlternateContent xmlns:mc="http://schemas.openxmlformats.org/markup-compatibility/2006" xmlns:p14="http://schemas.microsoft.com/office/powerpoint/2010/main">
    <mc:Choice Requires="p14">
      <p:transition spd="slow" p14:dur="2000" advTm="73913"/>
    </mc:Choice>
    <mc:Fallback xmlns="">
      <p:transition spd="slow" advTm="7391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39678A-48BD-D062-CB76-6ED93DCD48C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F4E39DC-F45E-82D6-04E8-03279CA1312E}"/>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B6ACFB8A-4F38-46C1-5137-459CF072F658}"/>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DA5D074A-F625-E0A3-A406-060647FBCB2B}"/>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A45A2770-486C-C460-79D5-2BDD3303D6D3}"/>
              </a:ext>
            </a:extLst>
          </p:cNvPr>
          <p:cNvSpPr txBox="1"/>
          <p:nvPr/>
        </p:nvSpPr>
        <p:spPr>
          <a:xfrm>
            <a:off x="1121953" y="2362423"/>
            <a:ext cx="9217801" cy="5170646"/>
          </a:xfrm>
          <a:prstGeom prst="rect">
            <a:avLst/>
          </a:prstGeom>
          <a:noFill/>
        </p:spPr>
        <p:txBody>
          <a:bodyPr wrap="square" rtlCol="0">
            <a:spAutoFit/>
          </a:bodyPr>
          <a:lstStyle/>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تكمن أهمية المصادر والمراجع في أن الباحث ينسب المصادر والمراجع إلى أصحابها. وهذا تكريم لأول الباحثين الذين كتبوا هذا البحث العلمي.</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توفر المصادر والمراجع قدرًا كبيرًا من المعلومات التي تساهم في إثراء البحث العلمي بشكل كبير ، لذلك يجب على الباحث الذهاب إلى أكبر عدد ممكن من المصادر والمراجع حتى يتمكن من الاعتماد من خلال هذا الأمر.</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يحصل الباحث من خلال المصادر والمراجع على كافة المعلومات المتعلقة بالبحث العلمي الذي يتم إجراؤه.</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يعد توثيق المَصادر والمراجع من أهم الأمور التي يجب على الباحث القيام بها. ويقوم الباحث بذلك وفقًا لأسس التوثيق المتبعة.</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كما يعد توثيق المَصادر والمراجع قضية مهمة للباحثين الآخرين ، حيث يستفيد باحثون آخرون من هذه المصادر التي يذكرها الباحث ثم يعودون إليها أثناء بحثهم العلمي.</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9C482F3F-8E9A-FA19-1947-49408EFA8768}"/>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5D47A617-3581-9E16-BB4B-B4C168EF6D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1F8C77DB-5EBF-D7B7-6E2B-B5BF9CAEBD54}"/>
              </a:ext>
            </a:extLst>
          </p:cNvPr>
          <p:cNvSpPr/>
          <p:nvPr/>
        </p:nvSpPr>
        <p:spPr>
          <a:xfrm>
            <a:off x="4002374" y="1391392"/>
            <a:ext cx="6337380"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ويمكن تلخيص أهمية المراجع في البحث العلمي على النحو التالي:</a:t>
            </a:r>
          </a:p>
        </p:txBody>
      </p:sp>
    </p:spTree>
    <p:extLst>
      <p:ext uri="{BB962C8B-B14F-4D97-AF65-F5344CB8AC3E}">
        <p14:creationId xmlns:p14="http://schemas.microsoft.com/office/powerpoint/2010/main" val="1740708390"/>
      </p:ext>
    </p:extLst>
  </p:cSld>
  <p:clrMapOvr>
    <a:masterClrMapping/>
  </p:clrMapOvr>
  <mc:AlternateContent xmlns:mc="http://schemas.openxmlformats.org/markup-compatibility/2006" xmlns:p14="http://schemas.microsoft.com/office/powerpoint/2010/main">
    <mc:Choice Requires="p14">
      <p:transition spd="slow" p14:dur="2000" advTm="72324"/>
    </mc:Choice>
    <mc:Fallback xmlns="">
      <p:transition spd="slow" advTm="7232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18A2B4-8E8E-0F6A-09AE-99D21249E75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FB333FD-1219-104A-CAA7-DC8F78D9F068}"/>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BB6641F7-ABAA-E589-9D6A-4AF09FF2A288}"/>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2B14FB14-D918-421D-0EF7-623FD1D731E6}"/>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FC2D308B-F541-9DE7-BC0F-D3ECF37FCB0D}"/>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96C9F68B-A53F-BC71-648C-8E21DA5949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2F8BDD02-094B-AEB4-948B-0911C210CDBE}"/>
              </a:ext>
            </a:extLst>
          </p:cNvPr>
          <p:cNvSpPr txBox="1"/>
          <p:nvPr/>
        </p:nvSpPr>
        <p:spPr>
          <a:xfrm>
            <a:off x="2475915" y="2128125"/>
            <a:ext cx="8609428" cy="4250972"/>
          </a:xfrm>
          <a:prstGeom prst="rect">
            <a:avLst/>
          </a:prstGeom>
          <a:noFill/>
        </p:spPr>
        <p:txBody>
          <a:bodyPr wrap="square" rtlCol="0">
            <a:spAutoFit/>
          </a:bodyPr>
          <a:lstStyle/>
          <a:p>
            <a:pPr marR="0" lvl="0" algn="just" defTabSz="914400" rtl="1" eaLnBrk="1" fontAlgn="auto" latinLnBrk="0" hangingPunct="1">
              <a:lnSpc>
                <a:spcPct val="200000"/>
              </a:lnSpc>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يلجأ الباحثون عادةً إلى محركات البحث الشهيرة مثل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Google </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و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Yahoo </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و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Bing </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للحصول على أوراق بحثية أو مقالات علمية لخدمة وظائفهم الجامعية ومساعدتهم على إعداد تقاريرهم وبحوثهم الأكاديمية ، ولكن غالبًا ما يكون من الصعب على الباحثين العثور على نتائج جيدة لدراساتهم. نتيجة لتفاقم حجم المعلومات المتوفرة فيه. و بالتالي تشتت المعلومات وظهور النتائج بعيدًا عن هدف التحقيق وفي كثير من الحالات ظهور بحث غير موثوق به وغير مرجعي. لذلك من الأفضل لهم الذهاب إلى مصادر البحث الأكاديمي المتخصصة في البحث العلمي الأكاديمي. </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300" b="1"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Parallelogram 8">
            <a:extLst>
              <a:ext uri="{FF2B5EF4-FFF2-40B4-BE49-F238E27FC236}">
                <a16:creationId xmlns:a16="http://schemas.microsoft.com/office/drawing/2014/main" id="{9F10C8C8-927A-20EF-B1B4-BB5962CFAE37}"/>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3" name="Rectangle: Top Corners One Rounded and One Snipped 2">
            <a:extLst>
              <a:ext uri="{FF2B5EF4-FFF2-40B4-BE49-F238E27FC236}">
                <a16:creationId xmlns:a16="http://schemas.microsoft.com/office/drawing/2014/main" id="{E3F5CE8A-B307-D878-4A76-EFD4C00F1840}"/>
              </a:ext>
            </a:extLst>
          </p:cNvPr>
          <p:cNvSpPr/>
          <p:nvPr/>
        </p:nvSpPr>
        <p:spPr>
          <a:xfrm>
            <a:off x="5444197" y="1754559"/>
            <a:ext cx="5598941" cy="373566"/>
          </a:xfrm>
          <a:prstGeom prst="snip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b="1" dirty="0"/>
              <a:t>لماذا يلجأ الباحثون للبحث عن مصادر علمية؟</a:t>
            </a:r>
          </a:p>
        </p:txBody>
      </p:sp>
    </p:spTree>
    <p:extLst>
      <p:ext uri="{BB962C8B-B14F-4D97-AF65-F5344CB8AC3E}">
        <p14:creationId xmlns:p14="http://schemas.microsoft.com/office/powerpoint/2010/main" val="3261375350"/>
      </p:ext>
    </p:extLst>
  </p:cSld>
  <p:clrMapOvr>
    <a:masterClrMapping/>
  </p:clrMapOvr>
  <mc:AlternateContent xmlns:mc="http://schemas.openxmlformats.org/markup-compatibility/2006" xmlns:p14="http://schemas.microsoft.com/office/powerpoint/2010/main">
    <mc:Choice Requires="p14">
      <p:transition spd="slow" p14:dur="2000" advTm="55375"/>
    </mc:Choice>
    <mc:Fallback xmlns="">
      <p:transition spd="slow" advTm="55375"/>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BD9186-7B88-73D1-1BB1-8E11A320965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941A273-4D06-2515-692F-C8DADC777650}"/>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7317D83D-F2B3-693F-C856-BC4A0A989B2C}"/>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54A87285-A558-5904-FC30-9DE1AE75AD7D}"/>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AECB6ADF-6CFD-6F0F-49B2-E08CFD08D9C5}"/>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E2578D20-86D2-0344-F017-12330F2CCD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DC5E1DC3-80E9-6E82-F576-A833B6D1F6C4}"/>
              </a:ext>
            </a:extLst>
          </p:cNvPr>
          <p:cNvSpPr txBox="1"/>
          <p:nvPr/>
        </p:nvSpPr>
        <p:spPr>
          <a:xfrm>
            <a:off x="2375746" y="1557483"/>
            <a:ext cx="8982221" cy="4866525"/>
          </a:xfrm>
          <a:prstGeom prst="rect">
            <a:avLst/>
          </a:prstGeom>
          <a:noFill/>
        </p:spPr>
        <p:txBody>
          <a:bodyPr wrap="square" rtlCol="0">
            <a:spAutoFit/>
          </a:bodyPr>
          <a:lstStyle/>
          <a:p>
            <a:pPr marR="0" lvl="0" algn="just" defTabSz="914400" rtl="1" eaLnBrk="1" fontAlgn="auto" latinLnBrk="0" hangingPunct="1">
              <a:lnSpc>
                <a:spcPct val="200000"/>
              </a:lnSpc>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يعد البحث العلمي أحد الوسائل التي يعتمدها الباحث العلمي من أجل عرض كل من الحقائق التي توصل إليها الباحث العلمي وذلك بعد الاطلاع والاستعانة بالعديد من المراجع والمصادر ذات الصلة بموضوع البحث العلمي الذي كان قد تطرق إليه الباحث العلمي في البحث العلمي خاصته. </a:t>
            </a:r>
          </a:p>
          <a:p>
            <a:pPr marR="0" lvl="0" algn="just" defTabSz="914400" rtl="1" eaLnBrk="1" fontAlgn="auto" latinLnBrk="0" hangingPunct="1">
              <a:lnSpc>
                <a:spcPct val="200000"/>
              </a:lnSpc>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علاوة على ذلك، يعد البحث العلمي المتميز أحد المَصادر التي يعتمد عليها طلاب آخرون من أجل الحصول على المعلومات والبيانات المتعلقة بموضوع أوراقهم العلمية الخاصة يهم، ولا شك أن الباحث العلمي الجيد يعتمد في صحة المحتوى الذي يتضمنه البحث العلمي الخاص به على صحة المصادر التي يتطرق إليها من أجل كتابة المحتوى العلمي الخاص بالبحث.</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300" b="1"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Parallelogram 8">
            <a:extLst>
              <a:ext uri="{FF2B5EF4-FFF2-40B4-BE49-F238E27FC236}">
                <a16:creationId xmlns:a16="http://schemas.microsoft.com/office/drawing/2014/main" id="{5BBEBA89-AF61-50EA-A9A7-574EA605B963}"/>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Tree>
    <p:extLst>
      <p:ext uri="{BB962C8B-B14F-4D97-AF65-F5344CB8AC3E}">
        <p14:creationId xmlns:p14="http://schemas.microsoft.com/office/powerpoint/2010/main" val="70150067"/>
      </p:ext>
    </p:extLst>
  </p:cSld>
  <p:clrMapOvr>
    <a:masterClrMapping/>
  </p:clrMapOvr>
  <mc:AlternateContent xmlns:mc="http://schemas.openxmlformats.org/markup-compatibility/2006" xmlns:p14="http://schemas.microsoft.com/office/powerpoint/2010/main">
    <mc:Choice Requires="p14">
      <p:transition spd="slow" p14:dur="2000" advTm="54983"/>
    </mc:Choice>
    <mc:Fallback xmlns="">
      <p:transition spd="slow" advTm="5498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8AD9BD-0B43-CB30-F427-C7F9D259DF1A}"/>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A6499D24-2DA6-21A3-ACA6-CE52B1C71947}"/>
              </a:ext>
            </a:extLst>
          </p:cNvPr>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5">
            <a:extLst>
              <a:ext uri="{FF2B5EF4-FFF2-40B4-BE49-F238E27FC236}">
                <a16:creationId xmlns:a16="http://schemas.microsoft.com/office/drawing/2014/main" id="{7E84DED6-4283-5F9D-9F42-46AEF6E445C4}"/>
              </a:ext>
            </a:extLst>
          </p:cNvPr>
          <p:cNvSpPr/>
          <p:nvPr/>
        </p:nvSpPr>
        <p:spPr>
          <a:xfrm>
            <a:off x="2166425" y="2122094"/>
            <a:ext cx="9748910" cy="5109476"/>
          </a:xfrm>
          <a:prstGeom prst="rect">
            <a:avLst/>
          </a:prstGeom>
        </p:spPr>
        <p:txBody>
          <a:bodyPr wrap="square">
            <a:spAutoFit/>
          </a:bodyPr>
          <a:lstStyle/>
          <a:p>
            <a:pPr marR="0" lvl="0" algn="just" defTabSz="914400" rtl="1" eaLnBrk="1" fontAlgn="auto" latinLnBrk="0" hangingPunct="1">
              <a:lnSpc>
                <a:spcPct val="15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ممّا لا شك فيه أن عملية كتابة بحث علمي حول موضوع معين يتعلق بمجال البحث العلمي تتطلب من الباحث العلمي الرجوع إلى العديد من المصادر المختلفة للحصول على معلومات ومعرفة وبيانات صحيحة ودقيقة وواضحة حول البحث و المشكلة التي يدور حولها الباحث عند كتابة بحثه العلمي. لكن يجدر بنا أن نسأل هنا عن المقصود بالمصادر. ما هي أنواع المصادر؟ ما هي أهمية المصادر؟</a:t>
            </a:r>
          </a:p>
          <a:p>
            <a:pPr marR="0" lvl="0" algn="just" defTabSz="914400" rtl="1" eaLnBrk="1" fontAlgn="auto" latinLnBrk="0" hangingPunct="1">
              <a:lnSpc>
                <a:spcPct val="150000"/>
              </a:lnSpc>
              <a:spcBef>
                <a:spcPts val="0"/>
              </a:spcBef>
              <a:spcAft>
                <a:spcPts val="0"/>
              </a:spcAft>
              <a:buClrTx/>
              <a:buSzTx/>
              <a:tabLst/>
              <a:defRPr/>
            </a:pPr>
            <a:endPar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R="0" lvl="0" algn="just" defTabSz="914400" rtl="1" eaLnBrk="1" fontAlgn="auto" latinLnBrk="0" hangingPunct="1">
              <a:lnSpc>
                <a:spcPct val="15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تعرف المصادر والمراجع في البحث العلمي بأنها الكتب التي يلجأ إليها الباحث أثناء بحثه ليشتق منها معلومات مفيدة للبحث العلمي. وهو ما يفعله ، ويثري المصادر والمراجع في البحث العلمي ، حيث أنها توفر مجموعة كبيرة من المعلومات ، ممّا يوفر على الباحث الكثير من الوقت والجهد.</a:t>
            </a:r>
          </a:p>
          <a:p>
            <a:pPr marR="0" lvl="0" algn="just" defTabSz="914400" rtl="1" eaLnBrk="1" fontAlgn="auto" latinLnBrk="0" hangingPunct="1">
              <a:lnSpc>
                <a:spcPct val="150000"/>
              </a:lnSpc>
              <a:spcBef>
                <a:spcPts val="0"/>
              </a:spcBef>
              <a:spcAft>
                <a:spcPts val="0"/>
              </a:spcAft>
              <a:buClrTx/>
              <a:buSzTx/>
              <a:tabLst/>
              <a:defRPr/>
            </a:pPr>
            <a:endPar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a:t>
            </a:r>
            <a:endPar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77E61DA6-E699-1AA6-9F3C-CEEE4329B377}"/>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66B23E2-5221-D53E-4BAD-137FB9EA9F95}"/>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62A2606C-B22B-5AAF-7F48-3D76BE7E9E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E236A65C-73EE-3857-46FC-D294A904BEA4}"/>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Rectangle 3">
            <a:extLst>
              <a:ext uri="{FF2B5EF4-FFF2-40B4-BE49-F238E27FC236}">
                <a16:creationId xmlns:a16="http://schemas.microsoft.com/office/drawing/2014/main" id="{AA1A16EF-C60D-F36A-AB91-5F71C5591D9F}"/>
              </a:ext>
            </a:extLst>
          </p:cNvPr>
          <p:cNvSpPr/>
          <p:nvPr/>
        </p:nvSpPr>
        <p:spPr>
          <a:xfrm>
            <a:off x="7188591" y="1105503"/>
            <a:ext cx="4051494" cy="705885"/>
          </a:xfrm>
          <a:prstGeom prst="rect">
            <a:avLst/>
          </a:prstGeom>
          <a:solidFill>
            <a:schemeClr val="accent6">
              <a:lumMod val="20000"/>
              <a:lumOff val="80000"/>
            </a:schemeClr>
          </a:solidFill>
          <a:ln>
            <a:solidFill>
              <a:schemeClr val="accent6"/>
            </a:solidFill>
          </a:ln>
        </p:spPr>
        <p:style>
          <a:lnRef idx="1">
            <a:schemeClr val="dk1"/>
          </a:lnRef>
          <a:fillRef idx="2">
            <a:schemeClr val="dk1"/>
          </a:fillRef>
          <a:effectRef idx="1">
            <a:schemeClr val="dk1"/>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ما هي مصادر البحث العلمي؟</a:t>
            </a:r>
          </a:p>
        </p:txBody>
      </p:sp>
    </p:spTree>
    <p:extLst>
      <p:ext uri="{BB962C8B-B14F-4D97-AF65-F5344CB8AC3E}">
        <p14:creationId xmlns:p14="http://schemas.microsoft.com/office/powerpoint/2010/main" val="3520844140"/>
      </p:ext>
    </p:extLst>
  </p:cSld>
  <p:clrMapOvr>
    <a:masterClrMapping/>
  </p:clrMapOvr>
  <p:transition spd="slow" advTm="62874">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E30D28-5F2C-6A0D-376D-C9737A221BD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532FDA2-5D2E-83ED-52A3-E69F9FBBF0F5}"/>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D0DE60DD-D7A9-4CDF-C217-C9E645B44DB7}"/>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B08A7C71-EF0F-D3BB-E545-EA2522042F04}"/>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8590DD8D-8042-0057-0BD1-5C6D38051ED5}"/>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B54384D7-3D64-DE1C-AB33-68AC46BF45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7B2C9300-1FD4-5A4D-88BD-4820C841809A}"/>
              </a:ext>
            </a:extLst>
          </p:cNvPr>
          <p:cNvSpPr txBox="1"/>
          <p:nvPr/>
        </p:nvSpPr>
        <p:spPr>
          <a:xfrm>
            <a:off x="2475915" y="2128125"/>
            <a:ext cx="8609428" cy="2923877"/>
          </a:xfrm>
          <a:prstGeom prst="rect">
            <a:avLst/>
          </a:prstGeom>
          <a:noFill/>
        </p:spPr>
        <p:txBody>
          <a:bodyPr wrap="square" rtlCol="0">
            <a:spAutoFit/>
          </a:bodyPr>
          <a:lstStyle/>
          <a:p>
            <a:pPr marL="0" marR="0" lvl="0" indent="0" algn="just" defTabSz="914400" rtl="1" eaLnBrk="1" fontAlgn="auto" latinLnBrk="0" hangingPunct="1">
              <a:spcBef>
                <a:spcPts val="0"/>
              </a:spcBef>
              <a:spcAft>
                <a:spcPts val="0"/>
              </a:spcAft>
              <a:buClrTx/>
              <a:buSzTx/>
              <a:buFontTx/>
              <a:buNone/>
              <a:tabLst/>
              <a:defRPr/>
            </a:pPr>
            <a:r>
              <a:rPr kumimoji="0" lang="ar-EG" sz="230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Arial" panose="020B0604020202020204" pitchFamily="34" charset="0"/>
              </a:rPr>
              <a:t>إن المَصادر هي المراجع والأبحاث العلمية والدراسات السابقة بكافة أنواعها. والتي يلجأ اليها الباحث العلمي من أجل الاستعانة بالمعلومات التي تحتويها وذلك لأنها مراجع أصيلة ودقيقة. حيث أن الباحث العلمي يقوم بكتابة بحث علمي قائم على مصادر ومراجع علمية واضحة وأصيلة المحتوى.</a:t>
            </a:r>
          </a:p>
          <a:p>
            <a:pPr marL="0" marR="0" lvl="0" indent="0" algn="just" defTabSz="914400" rtl="1" eaLnBrk="1" fontAlgn="auto" latinLnBrk="0" hangingPunct="1">
              <a:spcBef>
                <a:spcPts val="0"/>
              </a:spcBef>
              <a:spcAft>
                <a:spcPts val="0"/>
              </a:spcAft>
              <a:buClrTx/>
              <a:buSzTx/>
              <a:buFontTx/>
              <a:buNone/>
              <a:tabLst/>
              <a:defRPr/>
            </a:pPr>
            <a:r>
              <a:rPr kumimoji="0" lang="ar-EG" sz="230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Arial" panose="020B0604020202020204" pitchFamily="34" charset="0"/>
              </a:rPr>
              <a:t>حيث تتنوع المصادر ما بين الكتب التي يلجأ إليها الباحث العلمي وهي الكتب الورقية التي تتناول معلومات عن موضوع البحث العلمي وعن متغيرات عنوان البحث العلمي، وكذلك عن الكتب الالكترونية وهي الكتب المتوفرة على الانترنت فقط، فقد يقوم الباحث العلمي بالبحث عنها وقراءتها من أجل كتابة ما يحلو له منها والاستعانة بمعلوماتها.</a:t>
            </a:r>
          </a:p>
        </p:txBody>
      </p:sp>
      <p:sp>
        <p:nvSpPr>
          <p:cNvPr id="9" name="Parallelogram 8">
            <a:extLst>
              <a:ext uri="{FF2B5EF4-FFF2-40B4-BE49-F238E27FC236}">
                <a16:creationId xmlns:a16="http://schemas.microsoft.com/office/drawing/2014/main" id="{B477FF8C-F3C9-ECE3-1064-BD9C52CEA749}"/>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Tree>
    <p:extLst>
      <p:ext uri="{BB962C8B-B14F-4D97-AF65-F5344CB8AC3E}">
        <p14:creationId xmlns:p14="http://schemas.microsoft.com/office/powerpoint/2010/main" val="1502196262"/>
      </p:ext>
    </p:extLst>
  </p:cSld>
  <p:clrMapOvr>
    <a:masterClrMapping/>
  </p:clrMapOvr>
  <mc:AlternateContent xmlns:mc="http://schemas.openxmlformats.org/markup-compatibility/2006" xmlns:p14="http://schemas.microsoft.com/office/powerpoint/2010/main">
    <mc:Choice Requires="p14">
      <p:transition spd="slow" p14:dur="2000" advTm="59513"/>
    </mc:Choice>
    <mc:Fallback xmlns="">
      <p:transition spd="slow" advTm="5951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B9F5D0-8B29-AA15-8BFA-B04E28A5A44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E8D355F-9943-112A-FFE0-D6120FDB832E}"/>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74244D8C-55AC-B316-5B5F-3C437F7348B5}"/>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5C5A19EB-9226-B38F-482D-4A96BC79D872}"/>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3E88F01F-2C85-C01A-EFAA-3B90F7E5F81E}"/>
              </a:ext>
            </a:extLst>
          </p:cNvPr>
          <p:cNvSpPr txBox="1"/>
          <p:nvPr/>
        </p:nvSpPr>
        <p:spPr>
          <a:xfrm>
            <a:off x="1308295" y="2362423"/>
            <a:ext cx="9031459" cy="415498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كما وتشمل المصادر الدراسات السابقة التي يلجأ إليها الباحث العلمي على اعتبار أنها أبحاث علمية ورسائل ماجستير ودكتوراه حول الموضوع الذي يكتب عنه الباحث العلمي. علاوة على ذلك، تتمثل المَصادر في المقابلات التي يلجأ إليها العديد من الطلاب والباحثين من أجل الحصول على المعلومات والأجوبة حول أسئلتهم المتعلقة بموضوع الدراسة من ألسن أصحابها، حيث يتجه الباحث العلمي إلى كتابة المعلومات والاجابات التي يحصلون عليها من ذوي الاختصاص الذي يجري الباحث العلمي المقابلات العلمية معهم.</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1A4DA4B3-1CB2-519F-E621-04568BD04579}"/>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6FE4C16D-F07B-4227-04FE-8848D93C1A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885527749"/>
      </p:ext>
    </p:extLst>
  </p:cSld>
  <p:clrMapOvr>
    <a:masterClrMapping/>
  </p:clrMapOvr>
  <mc:AlternateContent xmlns:mc="http://schemas.openxmlformats.org/markup-compatibility/2006" xmlns:p14="http://schemas.microsoft.com/office/powerpoint/2010/main">
    <mc:Choice Requires="p14">
      <p:transition spd="slow" p14:dur="2000" advTm="47032"/>
    </mc:Choice>
    <mc:Fallback xmlns="">
      <p:transition spd="slow" advTm="47032"/>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C4F7BD-25A1-BFF2-1764-7E0286234AF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310B4A7-878B-1D68-B668-36146EAFE3FF}"/>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16A00F69-56BA-2FB6-64A8-407BF5BD910B}"/>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88118FE-8CCC-F913-22FA-D367F488FD01}"/>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76F55FB5-9DCE-4B58-E034-6EAA296EC583}"/>
              </a:ext>
            </a:extLst>
          </p:cNvPr>
          <p:cNvSpPr txBox="1"/>
          <p:nvPr/>
        </p:nvSpPr>
        <p:spPr>
          <a:xfrm>
            <a:off x="1308295" y="2175431"/>
            <a:ext cx="9159407" cy="5509200"/>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1" i="0" u="sng"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هناك العديد من خصائص مصادر المعلومات التي يجب مراعاتها عند تقييمها واختيارها ، ومن أهمها</a:t>
            </a: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a:p>
            <a:pPr marL="342900" marR="0" lvl="0" indent="-342900" algn="just" defTabSz="914400" rtl="1" eaLnBrk="1" fontAlgn="auto" latinLnBrk="0" hangingPunct="1">
              <a:spcBef>
                <a:spcPts val="0"/>
              </a:spcBef>
              <a:spcAft>
                <a:spcPts val="0"/>
              </a:spcAft>
              <a:buClrTx/>
              <a:buSzTx/>
              <a:buFont typeface="Wingdings" panose="05000000000000000000" pitchFamily="2" charset="2"/>
              <a:buChar char="q"/>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ar-EG" sz="2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الاسناد</a:t>
            </a: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تعني أن المصدر يعتمد على مصادر موثوقة ومعتمدة.</a:t>
            </a:r>
          </a:p>
          <a:p>
            <a:pPr marL="342900" marR="0" lvl="0" indent="-342900" algn="just" defTabSz="914400" rtl="1" eaLnBrk="1" fontAlgn="auto" latinLnBrk="0" hangingPunct="1">
              <a:spcBef>
                <a:spcPts val="0"/>
              </a:spcBef>
              <a:spcAft>
                <a:spcPts val="0"/>
              </a:spcAft>
              <a:buClrTx/>
              <a:buSzTx/>
              <a:buFont typeface="Wingdings" panose="05000000000000000000" pitchFamily="2" charset="2"/>
              <a:buChar char="q"/>
              <a:tabLst/>
              <a:defRPr/>
            </a:pPr>
            <a:r>
              <a:rPr kumimoji="0" lang="ar-EG" sz="2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التحديث</a:t>
            </a: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يجب أن تكون المعلومات محدثة وتتوافق مع الوقت الحالي.</a:t>
            </a:r>
          </a:p>
          <a:p>
            <a:pPr marL="342900" marR="0" lvl="0" indent="-342900" algn="just" defTabSz="914400" rtl="1" eaLnBrk="1" fontAlgn="auto" latinLnBrk="0" hangingPunct="1">
              <a:spcBef>
                <a:spcPts val="0"/>
              </a:spcBef>
              <a:spcAft>
                <a:spcPts val="0"/>
              </a:spcAft>
              <a:buClrTx/>
              <a:buSzTx/>
              <a:buFont typeface="Wingdings" panose="05000000000000000000" pitchFamily="2" charset="2"/>
              <a:buChar char="q"/>
              <a:tabLst/>
              <a:defRPr/>
            </a:pPr>
            <a:r>
              <a:rPr kumimoji="0" lang="ar-EG" sz="2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الاهتمام بالتفاصيل</a:t>
            </a: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يجب أن يحتوي المصدر على تفاصيل دقيقة للموضوع المطروح. </a:t>
            </a:r>
          </a:p>
          <a:p>
            <a:pPr marL="342900" marR="0" lvl="0" indent="-342900" algn="just" defTabSz="914400" rtl="1" eaLnBrk="1" fontAlgn="auto" latinLnBrk="0" hangingPunct="1">
              <a:spcBef>
                <a:spcPts val="0"/>
              </a:spcBef>
              <a:spcAft>
                <a:spcPts val="0"/>
              </a:spcAft>
              <a:buClrTx/>
              <a:buSzTx/>
              <a:buFont typeface="Wingdings" panose="05000000000000000000" pitchFamily="2" charset="2"/>
              <a:buChar char="q"/>
              <a:tabLst/>
              <a:defRPr/>
            </a:pPr>
            <a:r>
              <a:rPr kumimoji="0" lang="ar-EG" sz="2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الوضوح</a:t>
            </a: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يجب أن يكون المصدر واضح وسهل الفهم لجميع القراء.</a:t>
            </a:r>
          </a:p>
          <a:p>
            <a:pPr marL="342900" marR="0" lvl="0" indent="-342900" algn="just" defTabSz="914400" rtl="1" eaLnBrk="1" fontAlgn="auto" latinLnBrk="0" hangingPunct="1">
              <a:spcBef>
                <a:spcPts val="0"/>
              </a:spcBef>
              <a:spcAft>
                <a:spcPts val="0"/>
              </a:spcAft>
              <a:buClrTx/>
              <a:buSzTx/>
              <a:buFont typeface="Wingdings" panose="05000000000000000000" pitchFamily="2" charset="2"/>
              <a:buChar char="q"/>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a:t>
            </a:r>
            <a:r>
              <a:rPr kumimoji="0" lang="ar-EG" sz="2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لنشر الرسمي</a:t>
            </a: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يجب أن يكون المصدر منشورًا رسميًا من مؤسسة أو جهة موثوقة.</a:t>
            </a:r>
          </a:p>
          <a:p>
            <a:pPr marL="342900" marR="0" lvl="0" indent="-342900" algn="just" defTabSz="914400" rtl="1" eaLnBrk="1" fontAlgn="auto" latinLnBrk="0" hangingPunct="1">
              <a:spcBef>
                <a:spcPts val="0"/>
              </a:spcBef>
              <a:spcAft>
                <a:spcPts val="0"/>
              </a:spcAft>
              <a:buClrTx/>
              <a:buSzTx/>
              <a:buFont typeface="Wingdings" panose="05000000000000000000" pitchFamily="2" charset="2"/>
              <a:buChar char="q"/>
              <a:tabLst/>
              <a:defRPr/>
            </a:pPr>
            <a:r>
              <a:rPr kumimoji="0" lang="ar-EG" sz="2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السلطة</a:t>
            </a: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هل مؤلف أو منشئ مصدر المعلومات خبير معترف به في هذا المجال؟ هل ينتمون إلى منظمة أو مؤسسة مرموقة؟ </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43913E16-C32B-4532-ABBE-AA7B58C82769}"/>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2764E5B1-BF30-7006-D44E-B978642622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9434087F-607A-88BB-1575-3ED99C598255}"/>
              </a:ext>
            </a:extLst>
          </p:cNvPr>
          <p:cNvSpPr/>
          <p:nvPr/>
        </p:nvSpPr>
        <p:spPr>
          <a:xfrm>
            <a:off x="6330462" y="1320094"/>
            <a:ext cx="4009292" cy="855337"/>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خصائص مصادر المعلومات</a:t>
            </a:r>
          </a:p>
        </p:txBody>
      </p:sp>
    </p:spTree>
    <p:extLst>
      <p:ext uri="{BB962C8B-B14F-4D97-AF65-F5344CB8AC3E}">
        <p14:creationId xmlns:p14="http://schemas.microsoft.com/office/powerpoint/2010/main" val="286274466"/>
      </p:ext>
    </p:extLst>
  </p:cSld>
  <p:clrMapOvr>
    <a:masterClrMapping/>
  </p:clrMapOvr>
  <mc:AlternateContent xmlns:mc="http://schemas.openxmlformats.org/markup-compatibility/2006" xmlns:p14="http://schemas.microsoft.com/office/powerpoint/2010/main">
    <mc:Choice Requires="p14">
      <p:transition spd="slow" p14:dur="2000" advTm="61534"/>
    </mc:Choice>
    <mc:Fallback xmlns="">
      <p:transition spd="slow" advTm="6153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6255E7-EF08-B369-27AB-E03A37DF3FE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62BC763-0F5B-62CA-2110-92E338C8DCCE}"/>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ECBBDF5D-112B-0D8C-C7B9-15B618132A23}"/>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2FD5F69E-80F9-C0AD-9249-8DE0CF203A93}"/>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2BE0BE55-BAE4-40B5-7D66-495FEEF6E6E0}"/>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C66D99A8-EB30-1133-94F0-3DADE9FE76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6C0CBA10-C64C-2EAE-6219-04ACF7FF7F8E}"/>
              </a:ext>
            </a:extLst>
          </p:cNvPr>
          <p:cNvSpPr txBox="1"/>
          <p:nvPr/>
        </p:nvSpPr>
        <p:spPr>
          <a:xfrm>
            <a:off x="2475914" y="1842868"/>
            <a:ext cx="8675077" cy="4066306"/>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الدقة</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هل المعلومات المقدمة في المصدر موثوقة وخالية من الأخطاء؟ هل هناك أي تحيزات أو آراء مقدمة كحقائق؟</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الموضوعية</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هل المعلومات مقدمة بطريقة متوازنة وحيادية ، أم أن هناك تحيزاً أو أجندة واضحة؟</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300" b="1"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Arial" panose="020B0604020202020204" pitchFamily="34" charset="0"/>
              </a:rPr>
              <a:t>التغطية</a:t>
            </a:r>
            <a:r>
              <a:rPr kumimoji="0" lang="ar-EG" sz="230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Arial" panose="020B0604020202020204" pitchFamily="34" charset="0"/>
              </a:rPr>
              <a:t>: هل يوفر مصدر المعلومات لمحة شاملة عن الموضوع ، أم أنه يقدم فقط منظورًا محدودًا؟</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300" b="1"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Arial" panose="020B0604020202020204" pitchFamily="34" charset="0"/>
              </a:rPr>
              <a:t>الجمهور</a:t>
            </a:r>
            <a:r>
              <a:rPr kumimoji="0" lang="ar-EG" sz="230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Arial" panose="020B0604020202020204" pitchFamily="34" charset="0"/>
              </a:rPr>
              <a:t>: هل المعلومات مخصصة للجمهور العام، أم أنها تستهدف مجموعة معينة أو مستوى من الخبرة</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300" b="1"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Parallelogram 8">
            <a:extLst>
              <a:ext uri="{FF2B5EF4-FFF2-40B4-BE49-F238E27FC236}">
                <a16:creationId xmlns:a16="http://schemas.microsoft.com/office/drawing/2014/main" id="{0F9691EC-5B1C-F8B9-F064-4E377C45A1A1}"/>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Tree>
    <p:extLst>
      <p:ext uri="{BB962C8B-B14F-4D97-AF65-F5344CB8AC3E}">
        <p14:creationId xmlns:p14="http://schemas.microsoft.com/office/powerpoint/2010/main" val="810086118"/>
      </p:ext>
    </p:extLst>
  </p:cSld>
  <p:clrMapOvr>
    <a:masterClrMapping/>
  </p:clrMapOvr>
  <mc:AlternateContent xmlns:mc="http://schemas.openxmlformats.org/markup-compatibility/2006" xmlns:p14="http://schemas.microsoft.com/office/powerpoint/2010/main">
    <mc:Choice Requires="p14">
      <p:transition spd="slow" p14:dur="2000" advTm="41782"/>
    </mc:Choice>
    <mc:Fallback xmlns="">
      <p:transition spd="slow" advTm="4178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E8CFB6-53EB-5342-19B5-35CC8E2BA11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C02D965-26D4-700B-FBDF-19422EFB58A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FD8DF33F-FD07-98C6-041A-ACC0288CA197}"/>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A64DC961-5189-72F4-82B9-D0513EE4D156}"/>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FE1DB2CC-AADC-E44C-2228-BB7207241F43}"/>
              </a:ext>
            </a:extLst>
          </p:cNvPr>
          <p:cNvSpPr txBox="1"/>
          <p:nvPr/>
        </p:nvSpPr>
        <p:spPr>
          <a:xfrm>
            <a:off x="1279098" y="2175431"/>
            <a:ext cx="9018454" cy="34778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محركات البحث العلمي هي محركات بحثٍ علميةٍ متخصصةٍ توفر للباحث المعلومات اللازمة لإتمام أيّ بحثٍ أكاديمي. من خلال تزويده بنتائج دقيقةٍ ومتناسبةٍ مع الكلمات الرئيسة التي تدخلها في محرك البحث.</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تظهر للباحث نتائج البحث على شكل مواقع ويبٍ وصورٍ ومقاطع فيديو تتطابق مع ما يحاول العثور عليه عبر الإنترنت.</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في عالمنا الرقمي المتطور تعدّ محركات البحث أداةً حيويةً للعثور على المعلومات والموارد على الإنترنت بسهولةٍ وسرعة، كما تُعدّ محطةً رئيسةً للباحثين والمستخدمين. ومع تزايد استخدام الهواتف المحمولة والتقنيات الذكية، أصبحت هذه المحركات أكثر قابليةً للوصول والاستخدام، فهي تتطور باستمرارٍ لتوفير تجربة مستخدمٍ محسّنةً ونتائج أكثر دقة وشمولية.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36559847-D398-D411-18BC-E3BC6BCD77E6}"/>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176ED240-F82A-09AF-A22B-01DE1E3826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37560868-D6F0-FD57-F606-CA3522FC5DCF}"/>
              </a:ext>
            </a:extLst>
          </p:cNvPr>
          <p:cNvSpPr/>
          <p:nvPr/>
        </p:nvSpPr>
        <p:spPr>
          <a:xfrm>
            <a:off x="6907236" y="1391392"/>
            <a:ext cx="3390315"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ما هي محركات البحث العلمي؟</a:t>
            </a:r>
          </a:p>
        </p:txBody>
      </p:sp>
    </p:spTree>
    <p:extLst>
      <p:ext uri="{BB962C8B-B14F-4D97-AF65-F5344CB8AC3E}">
        <p14:creationId xmlns:p14="http://schemas.microsoft.com/office/powerpoint/2010/main" val="2944520206"/>
      </p:ext>
    </p:extLst>
  </p:cSld>
  <p:clrMapOvr>
    <a:masterClrMapping/>
  </p:clrMapOvr>
  <mc:AlternateContent xmlns:mc="http://schemas.openxmlformats.org/markup-compatibility/2006" xmlns:p14="http://schemas.microsoft.com/office/powerpoint/2010/main">
    <mc:Choice Requires="p14">
      <p:transition spd="slow" p14:dur="2000" advTm="68970"/>
    </mc:Choice>
    <mc:Fallback xmlns="">
      <p:transition spd="slow" advTm="6897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9BE8D1-F96D-561D-60CE-035E820A60C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F2BF80F-B4C5-C07E-0327-E83811FFE607}"/>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AB12D393-F05C-B1C6-67CE-3D54262CF68B}"/>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DECD26EB-D437-AD6E-9A94-2F920872F432}"/>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31EED5AF-D869-E627-CFCB-92E11A69AA38}"/>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B7C556D5-A59B-F22C-BF40-1AF97032EF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B6BC8696-5529-597F-27A6-AF6B2E8A833B}"/>
              </a:ext>
            </a:extLst>
          </p:cNvPr>
          <p:cNvSpPr txBox="1"/>
          <p:nvPr/>
        </p:nvSpPr>
        <p:spPr>
          <a:xfrm>
            <a:off x="2475915" y="2128125"/>
            <a:ext cx="8609428" cy="4204805"/>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endPar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300" b="1" i="0" u="sng"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rPr>
              <a:t>يختلف البحث العلمي من جوجل والبحث العام في نوع المعلومات والمصادر التي تصل إليها في النقاط التالية</a:t>
            </a:r>
            <a:r>
              <a:rPr kumimoji="0" lang="ar-EG" sz="230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Arial" panose="020B0604020202020204" pitchFamily="34" charset="0"/>
              </a:rPr>
              <a:t>:</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30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Arial" panose="020B0604020202020204" pitchFamily="34" charset="0"/>
              </a:rPr>
              <a:t>البحث العلمي هو محرك بحثٍ متخصصٍ يركّز على المؤلفات العلمية بما تتضمنه من المقالات والأطروحات والكتب وأوراق المؤتمرات والتقارير الفنية.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30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Arial" panose="020B0604020202020204" pitchFamily="34" charset="0"/>
              </a:rPr>
              <a:t>محرك البحث جوجل محركٌ بنطاق بحثٍ أوسع في المعلومات، بما في ذلك الأخبار والمواقع الإلكترونية والصور ومقاطع الفيديو.</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300" b="1"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Parallelogram 8">
            <a:extLst>
              <a:ext uri="{FF2B5EF4-FFF2-40B4-BE49-F238E27FC236}">
                <a16:creationId xmlns:a16="http://schemas.microsoft.com/office/drawing/2014/main" id="{45518DA7-E73B-67AB-A331-7DF224E50E40}"/>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3" name="Rectangle: Top Corners One Rounded and One Snipped 2">
            <a:extLst>
              <a:ext uri="{FF2B5EF4-FFF2-40B4-BE49-F238E27FC236}">
                <a16:creationId xmlns:a16="http://schemas.microsoft.com/office/drawing/2014/main" id="{1212CB42-068B-A46F-1F19-17DBA250EA0B}"/>
              </a:ext>
            </a:extLst>
          </p:cNvPr>
          <p:cNvSpPr/>
          <p:nvPr/>
        </p:nvSpPr>
        <p:spPr>
          <a:xfrm>
            <a:off x="5739618" y="1828793"/>
            <a:ext cx="5482037" cy="713549"/>
          </a:xfrm>
          <a:prstGeom prst="snip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b="1" dirty="0"/>
              <a:t>الفرق بين محرك البحث العلمي ومحرك بحث جوجل</a:t>
            </a:r>
          </a:p>
        </p:txBody>
      </p:sp>
    </p:spTree>
    <p:extLst>
      <p:ext uri="{BB962C8B-B14F-4D97-AF65-F5344CB8AC3E}">
        <p14:creationId xmlns:p14="http://schemas.microsoft.com/office/powerpoint/2010/main" val="4011917741"/>
      </p:ext>
    </p:extLst>
  </p:cSld>
  <p:clrMapOvr>
    <a:masterClrMapping/>
  </p:clrMapOvr>
  <mc:AlternateContent xmlns:mc="http://schemas.openxmlformats.org/markup-compatibility/2006" xmlns:p14="http://schemas.microsoft.com/office/powerpoint/2010/main">
    <mc:Choice Requires="p14">
      <p:transition spd="slow" p14:dur="2000" advTm="39341"/>
    </mc:Choice>
    <mc:Fallback xmlns="">
      <p:transition spd="slow" advTm="3934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919D69-F9FC-313D-558F-3D09DBFDF22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53C72F8-7B99-476F-4CA5-C95A8056C0EF}"/>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C9A884B7-D267-C381-5477-5A1879ED0849}"/>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6A024E7E-4AFA-9735-EED0-67BC61FF9436}"/>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BC4220A8-5445-A51D-4667-B67252F2A5B7}"/>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50626B39-FEB3-CF2D-8D61-014F64EAE6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F0920323-AF12-8277-A8A7-7897DAD85272}"/>
              </a:ext>
            </a:extLst>
          </p:cNvPr>
          <p:cNvSpPr txBox="1"/>
          <p:nvPr/>
        </p:nvSpPr>
        <p:spPr>
          <a:xfrm>
            <a:off x="2475915" y="2128125"/>
            <a:ext cx="8609428" cy="3789307"/>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endPar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R="0" lvl="0" algn="just" defTabSz="914400" rtl="1" eaLnBrk="1" fontAlgn="auto" latinLnBrk="0" hangingPunct="1">
              <a:lnSpc>
                <a:spcPct val="150000"/>
              </a:lnSpc>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تساعدك محركات البحث العلمي على تحديد موقع المعلومات العلمية بسرعةٍ على الويب من خلال:</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تصفية المواقع غير العلمية.</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البحث عن المقالات المراجعة من الأقران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peer-reviewed articles </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مثل ملفات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PDF.</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الوصول إلى العديد من المصادر والمراجع العلمية  الموثوقة مجاناً.</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البحث عن مراجع حديثة للاستعانة بها بسبب تحديث جوجل المستمر لبياناته.</a:t>
            </a:r>
          </a:p>
          <a:p>
            <a:pPr marR="0" lvl="0" algn="just" defTabSz="914400" rtl="1" eaLnBrk="1" fontAlgn="auto" latinLnBrk="0" hangingPunct="1">
              <a:lnSpc>
                <a:spcPct val="150000"/>
              </a:lnSpc>
              <a:spcBef>
                <a:spcPts val="0"/>
              </a:spcBef>
              <a:spcAft>
                <a:spcPts val="0"/>
              </a:spcAft>
              <a:buClrTx/>
              <a:buSzTx/>
              <a:tabLst/>
              <a:defRPr/>
            </a:pPr>
            <a:endPar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300" b="1"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Parallelogram 8">
            <a:extLst>
              <a:ext uri="{FF2B5EF4-FFF2-40B4-BE49-F238E27FC236}">
                <a16:creationId xmlns:a16="http://schemas.microsoft.com/office/drawing/2014/main" id="{895AA10A-F06C-D33B-7D3C-B9B8131ADDDB}"/>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3" name="Rectangle 2">
            <a:extLst>
              <a:ext uri="{FF2B5EF4-FFF2-40B4-BE49-F238E27FC236}">
                <a16:creationId xmlns:a16="http://schemas.microsoft.com/office/drawing/2014/main" id="{C62A1574-FAEB-328B-F639-55B2AE3978AF}"/>
              </a:ext>
            </a:extLst>
          </p:cNvPr>
          <p:cNvSpPr/>
          <p:nvPr/>
        </p:nvSpPr>
        <p:spPr>
          <a:xfrm>
            <a:off x="6500970" y="1888974"/>
            <a:ext cx="4684542" cy="47830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b="1" dirty="0"/>
              <a:t>لماذا نستخدم محركات البحث العلمي؟</a:t>
            </a:r>
            <a:endParaRPr lang="en-US" sz="2400" b="1" dirty="0"/>
          </a:p>
        </p:txBody>
      </p:sp>
    </p:spTree>
    <p:extLst>
      <p:ext uri="{BB962C8B-B14F-4D97-AF65-F5344CB8AC3E}">
        <p14:creationId xmlns:p14="http://schemas.microsoft.com/office/powerpoint/2010/main" val="1830539586"/>
      </p:ext>
    </p:extLst>
  </p:cSld>
  <p:clrMapOvr>
    <a:masterClrMapping/>
  </p:clrMapOvr>
  <mc:AlternateContent xmlns:mc="http://schemas.openxmlformats.org/markup-compatibility/2006" xmlns:p14="http://schemas.microsoft.com/office/powerpoint/2010/main">
    <mc:Choice Requires="p14">
      <p:transition spd="slow" p14:dur="2000" advTm="35644"/>
    </mc:Choice>
    <mc:Fallback xmlns="">
      <p:transition spd="slow" advTm="3564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A87B26-E66D-275B-CB0F-89FEF1C4FD73}"/>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9CA411F4-94DA-4590-3546-11D2A86C8AD3}"/>
              </a:ext>
            </a:extLst>
          </p:cNvPr>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5">
            <a:extLst>
              <a:ext uri="{FF2B5EF4-FFF2-40B4-BE49-F238E27FC236}">
                <a16:creationId xmlns:a16="http://schemas.microsoft.com/office/drawing/2014/main" id="{4256C216-30E4-9BA1-631D-9077D2C82523}"/>
              </a:ext>
            </a:extLst>
          </p:cNvPr>
          <p:cNvSpPr/>
          <p:nvPr/>
        </p:nvSpPr>
        <p:spPr>
          <a:xfrm>
            <a:off x="1969477" y="1867382"/>
            <a:ext cx="9917723" cy="4094198"/>
          </a:xfrm>
          <a:prstGeom prst="rect">
            <a:avLst/>
          </a:prstGeom>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000" b="1" i="0" u="sng"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تعدّ محركات البحث العلمية أداةً حيويةً للباحث الأكاديمي، ونلخص لك هذه الأهمية في أبرز النقاط</a:t>
            </a:r>
            <a:r>
              <a:rPr kumimoji="0" lang="ar-EG" sz="2200" b="1" i="0" u="sng" strike="noStrike" kern="1200" cap="none" spc="0" normalizeH="0" baseline="0" noProof="0" dirty="0">
                <a:ln>
                  <a:noFill/>
                </a:ln>
                <a:solidFill>
                  <a:srgbClr val="00B0F0"/>
                </a:solidFill>
                <a:effectLst/>
                <a:uLnTx/>
                <a:uFillTx/>
                <a:latin typeface="Calibri"/>
                <a:ea typeface="+mn-ea"/>
                <a:cs typeface="Times New Roman" panose="02020603050405020304" pitchFamily="18" charset="0"/>
              </a:rPr>
              <a:t>:</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توفير أعدادٍ هائلةٍ من المعلومات والمصادر في جميع التخصصات العلمية، من خلال جمع الدراسات والأبحاث والمقالات العلمية من مصادر مختلفة.</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السماح بالوصول السهل والسريع لكمٍّ هائلٍ من البيانات والمعلومات من مصادر موثوقةٍ بأقل جهدٍ ممكن. </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تتبّع الدراسات السابقة والوصول السهل إلى المصادر الرئيسة للمعلومات. بما يساهم في إثراء بحثك العلمي وتعزيز جودته.</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إمكانية إنشاء مكتبتك الخاصة لحفظ نتائج البحث من خلال تجميع وتنظيم المعلومات المهمة في مكانٍ واحد. بما يسهّل عملية الاستعراض والاستفادة من النتائج السابقة.</a:t>
            </a:r>
          </a:p>
        </p:txBody>
      </p:sp>
      <p:sp>
        <p:nvSpPr>
          <p:cNvPr id="29" name="Rectangle 28">
            <a:extLst>
              <a:ext uri="{FF2B5EF4-FFF2-40B4-BE49-F238E27FC236}">
                <a16:creationId xmlns:a16="http://schemas.microsoft.com/office/drawing/2014/main" id="{D4F57C46-16EF-6089-F5D1-0736338CF87F}"/>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36C75D8-E3EB-28DD-7821-7A30AFF826C9}"/>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55BEBD0C-4774-9057-EE57-9E3DA23776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9113461C-0B85-EED6-A19B-74492AF47B13}"/>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Rectangle 3">
            <a:extLst>
              <a:ext uri="{FF2B5EF4-FFF2-40B4-BE49-F238E27FC236}">
                <a16:creationId xmlns:a16="http://schemas.microsoft.com/office/drawing/2014/main" id="{F96E7D49-AF74-A3FD-8D32-E08D0DA7F2E4}"/>
              </a:ext>
            </a:extLst>
          </p:cNvPr>
          <p:cNvSpPr/>
          <p:nvPr/>
        </p:nvSpPr>
        <p:spPr>
          <a:xfrm>
            <a:off x="6203852" y="1105503"/>
            <a:ext cx="5036233" cy="705885"/>
          </a:xfrm>
          <a:prstGeom prst="rect">
            <a:avLst/>
          </a:prstGeom>
          <a:solidFill>
            <a:schemeClr val="accent6">
              <a:lumMod val="20000"/>
              <a:lumOff val="80000"/>
            </a:schemeClr>
          </a:solidFill>
          <a:ln>
            <a:solidFill>
              <a:schemeClr val="accent6"/>
            </a:solidFill>
          </a:ln>
        </p:spPr>
        <p:style>
          <a:lnRef idx="1">
            <a:schemeClr val="dk1"/>
          </a:lnRef>
          <a:fillRef idx="2">
            <a:schemeClr val="dk1"/>
          </a:fillRef>
          <a:effectRef idx="1">
            <a:schemeClr val="dk1"/>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أهمية محركات البحث العلمي</a:t>
            </a:r>
          </a:p>
        </p:txBody>
      </p:sp>
    </p:spTree>
    <p:extLst>
      <p:ext uri="{BB962C8B-B14F-4D97-AF65-F5344CB8AC3E}">
        <p14:creationId xmlns:p14="http://schemas.microsoft.com/office/powerpoint/2010/main" val="112442626"/>
      </p:ext>
    </p:extLst>
  </p:cSld>
  <p:clrMapOvr>
    <a:masterClrMapping/>
  </p:clrMapOvr>
  <p:transition spd="slow" advTm="59321">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34B94C-CD62-F7AD-090A-726DB284992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8DBBDEB-AB50-0B14-5BD1-B3F3BAE1A395}"/>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5A305EF4-D804-AD18-AF04-E1A544C895CA}"/>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5EAB04FD-36E7-F140-3BAE-CFC406D616ED}"/>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2EC766B3-A5F2-6927-9D6B-21EA34B9E6E5}"/>
              </a:ext>
            </a:extLst>
          </p:cNvPr>
          <p:cNvSpPr txBox="1"/>
          <p:nvPr/>
        </p:nvSpPr>
        <p:spPr>
          <a:xfrm>
            <a:off x="1279098" y="2175431"/>
            <a:ext cx="9018454" cy="4154984"/>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لا يجد الباحثون الأكاديميون غالبا نتائج جيدة لأبحاثهم على محركات البحث المعروفة مثل جوجل وياهو وبينغ، ورغم أن محرك البحث جوجل يعتبر أقوى محرك بحث في العالم لكن نتائجه المتباينة لا تلبي حاجيات الدارسين والطلاب والأساتذة والباحثين الراغبين في إنجاز أبحاث أكاديمية ، لذلك من الأفضل بالنسبة لهم التوجه إلى مصادر بحث أكاديمية متخصصة . وهنا نستعرض قائمة بأفضل محركات البحث العلمي الأكاديمي التي تهدف إلى جعل المواد العلمية في متناول الجميع، علما أن أغلبها يدعم اللغة الإنجليزية فقط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4B3A5798-CF98-7B52-0B12-8E0546AD994D}"/>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3FB36EC4-992B-AD26-81D4-70DAC9B234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22E7C933-8A9F-C677-D6D5-89D73F0DA751}"/>
              </a:ext>
            </a:extLst>
          </p:cNvPr>
          <p:cNvSpPr/>
          <p:nvPr/>
        </p:nvSpPr>
        <p:spPr>
          <a:xfrm>
            <a:off x="6921304" y="1391392"/>
            <a:ext cx="3376247"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أمثلة لمحركات البحث الاكاديمي</a:t>
            </a:r>
          </a:p>
        </p:txBody>
      </p:sp>
    </p:spTree>
    <p:extLst>
      <p:ext uri="{BB962C8B-B14F-4D97-AF65-F5344CB8AC3E}">
        <p14:creationId xmlns:p14="http://schemas.microsoft.com/office/powerpoint/2010/main" val="1229839368"/>
      </p:ext>
    </p:extLst>
  </p:cSld>
  <p:clrMapOvr>
    <a:masterClrMapping/>
  </p:clrMapOvr>
  <mc:AlternateContent xmlns:mc="http://schemas.openxmlformats.org/markup-compatibility/2006" xmlns:p14="http://schemas.microsoft.com/office/powerpoint/2010/main">
    <mc:Choice Requires="p14">
      <p:transition spd="slow" p14:dur="2000" advTm="53490"/>
    </mc:Choice>
    <mc:Fallback xmlns="">
      <p:transition spd="slow" advTm="5349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800B3F7-79A5-EB7F-DD37-3EBEA4DC3DF3}"/>
              </a:ext>
            </a:extLst>
          </p:cNvPr>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5">
            <a:extLst>
              <a:ext uri="{FF2B5EF4-FFF2-40B4-BE49-F238E27FC236}">
                <a16:creationId xmlns:a16="http://schemas.microsoft.com/office/drawing/2014/main" id="{11338E74-FF82-4637-2854-BDDC45CD92BE}"/>
              </a:ext>
            </a:extLst>
          </p:cNvPr>
          <p:cNvSpPr/>
          <p:nvPr/>
        </p:nvSpPr>
        <p:spPr>
          <a:xfrm>
            <a:off x="1814733" y="1954382"/>
            <a:ext cx="9819250" cy="4602029"/>
          </a:xfrm>
          <a:prstGeom prst="rect">
            <a:avLst/>
          </a:prstGeom>
        </p:spPr>
        <p:txBody>
          <a:bodyPr wrap="square">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 :</a:t>
            </a:r>
            <a:r>
              <a:rPr kumimoji="0" lang="en-US" sz="2200" b="1" i="0" u="none" strike="noStrike" kern="1200" cap="none" spc="0" normalizeH="0" baseline="0" noProof="0" dirty="0">
                <a:ln>
                  <a:noFill/>
                </a:ln>
                <a:solidFill>
                  <a:srgbClr val="00B0F0"/>
                </a:solidFill>
                <a:effectLst/>
                <a:uLnTx/>
                <a:uFillTx/>
                <a:latin typeface="Calibri"/>
                <a:ea typeface="+mn-ea"/>
                <a:cs typeface="Times New Roman" panose="02020603050405020304" pitchFamily="18" charset="0"/>
              </a:rPr>
              <a:t>Lib Guides Community</a:t>
            </a: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موقع يقدم لك خدمة البحث واستكشاف أزيد من 318968 دليل بحث يشرف عليه أزيد من 53731 من أمناء المكتبات في 3856 مكتبة في جميع أنحاء العالم.</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200" b="1" i="0" u="none" strike="noStrike" kern="1200" cap="none" spc="0" normalizeH="0" baseline="0" noProof="0" dirty="0">
                <a:ln>
                  <a:noFill/>
                </a:ln>
                <a:solidFill>
                  <a:srgbClr val="00B0F0"/>
                </a:solidFill>
                <a:effectLst/>
                <a:uLnTx/>
                <a:uFillTx/>
                <a:latin typeface="Calibri"/>
                <a:ea typeface="+mn-ea"/>
                <a:cs typeface="Times New Roman" panose="02020603050405020304" pitchFamily="18" charset="0"/>
              </a:rPr>
              <a:t>Academic Info </a:t>
            </a: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 :دليل بحث غني بأفضل الروابط والموارد وأكثرها ارتباطا بموضوع البحث الذي يخصك، من خلال استعراض قائمة من نتائج البحث التي تكون غالبا عبارة عن مراجع مطبوعة أو مصادر إلكترونية.</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v"/>
              <a:tabLst/>
              <a:defRPr/>
            </a:pPr>
            <a:r>
              <a:rPr lang="ar-EG" sz="2200" dirty="0">
                <a:solidFill>
                  <a:prstClr val="black"/>
                </a:solidFill>
                <a:latin typeface="Calibri"/>
                <a:cs typeface="Times New Roman" panose="02020603050405020304" pitchFamily="18" charset="0"/>
              </a:rPr>
              <a:t> </a:t>
            </a:r>
            <a:r>
              <a:rPr kumimoji="0" lang="en-US" sz="2200" b="1" i="0" u="none" strike="noStrike" kern="1200" cap="none" spc="0" normalizeH="0" baseline="0" noProof="0" dirty="0">
                <a:ln>
                  <a:noFill/>
                </a:ln>
                <a:solidFill>
                  <a:srgbClr val="00B0F0"/>
                </a:solidFill>
                <a:effectLst/>
                <a:uLnTx/>
                <a:uFillTx/>
                <a:latin typeface="Calibri"/>
                <a:ea typeface="+mn-ea"/>
                <a:cs typeface="Times New Roman" panose="02020603050405020304" pitchFamily="18" charset="0"/>
              </a:rPr>
              <a:t>Archival Research Catalogue</a:t>
            </a:r>
            <a:r>
              <a:rPr kumimoji="0" lang="ar-EG" sz="2200" b="1" i="0" u="none" strike="noStrike" kern="1200" cap="none" spc="0" normalizeH="0" baseline="0" noProof="0" dirty="0">
                <a:ln>
                  <a:noFill/>
                </a:ln>
                <a:solidFill>
                  <a:srgbClr val="00B0F0"/>
                </a:solidFill>
                <a:effectLst/>
                <a:uLnTx/>
                <a:uFillTx/>
                <a:latin typeface="Calibri"/>
                <a:ea typeface="+mn-ea"/>
                <a:cs typeface="Times New Roman" panose="02020603050405020304" pitchFamily="18" charset="0"/>
              </a:rPr>
              <a:t>:</a:t>
            </a: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الموقع الرسمي لإدارة الأرشيف والوثائق الوطنية في الولايات المتحدة الأمريكية، حيث يمكن من خلاله البحث في الوثائق التي تقوم هذه المؤسسة بحفظها وتوثيقها، كما يمكن استخدام الموقع للبحث في المراجع التي توفرها بعض المكتبات الرئاسية الأمريكية.</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Tree>
    <p:extLst>
      <p:ext uri="{BB962C8B-B14F-4D97-AF65-F5344CB8AC3E}">
        <p14:creationId xmlns:p14="http://schemas.microsoft.com/office/powerpoint/2010/main" val="1502110608"/>
      </p:ext>
    </p:extLst>
  </p:cSld>
  <p:clrMapOvr>
    <a:masterClrMapping/>
  </p:clrMapOvr>
  <p:transition spd="slow" advTm="73031">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3A6A71-7D46-DFE1-0154-BC2A4D992D7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EE910AD-0FD3-9C1E-B70D-B5D4131AF155}"/>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A2EF041B-FE29-CAD7-74AA-2C7CB90FDBB4}"/>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DEE4B07C-A989-BACD-429C-62AFB67FA717}"/>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1C0F72C7-DE1A-AE35-C51B-D4DC9BF383B6}"/>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55A924BF-5E60-F024-C9C5-EF95D627A9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22BA5C8F-9FD0-D549-E962-F759D19A083E}"/>
              </a:ext>
            </a:extLst>
          </p:cNvPr>
          <p:cNvSpPr txBox="1"/>
          <p:nvPr/>
        </p:nvSpPr>
        <p:spPr>
          <a:xfrm>
            <a:off x="2475915" y="2128125"/>
            <a:ext cx="8609428" cy="4712637"/>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0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rial" panose="020B0604020202020204" pitchFamily="34" charset="0"/>
              </a:rPr>
              <a:t>:BASE  </a:t>
            </a:r>
            <a:r>
              <a:rPr kumimoji="0" lang="ar-EG" sz="20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أحد محركات البحث الأكثر ضخامة في العالم خاصة بالنسبة للمصادر العلمية الإلكترونية المفتوحة. الموقع تشرف عليه إدارة مكتبة جامعة </a:t>
            </a:r>
            <a:r>
              <a:rPr kumimoji="0" lang="ar-EG" sz="2000" b="0" i="0" u="none" strike="noStrike" kern="1200" cap="none" spc="0" normalizeH="0" baseline="0" noProof="0" dirty="0" err="1">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بيليفيلد</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الألمانية.</a:t>
            </a:r>
          </a:p>
          <a:p>
            <a:pPr marL="342900" lvl="0" indent="-342900" algn="just" rtl="1">
              <a:lnSpc>
                <a:spcPct val="150000"/>
              </a:lnSpc>
              <a:buFont typeface="Wingdings" panose="05000000000000000000" pitchFamily="2" charset="2"/>
              <a:buChar char="v"/>
              <a:defRPr/>
            </a:pPr>
            <a:r>
              <a:rPr lang="en-US" sz="2000" b="1" dirty="0" err="1">
                <a:solidFill>
                  <a:srgbClr val="00B0F0"/>
                </a:solidFill>
                <a:latin typeface="Times New Roman" panose="02020603050405020304" pitchFamily="18" charset="0"/>
                <a:ea typeface="Times New Roman" panose="02020603050405020304" pitchFamily="18" charset="0"/>
                <a:cs typeface="Arial" panose="020B0604020202020204" pitchFamily="34" charset="0"/>
              </a:rPr>
              <a:t>CiteuLike</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:هو خدمة مجانية لإدارة واكتشاف المراجع العلمية، ويقدم ما يناهز 7 ملايين مادة علمية.</a:t>
            </a:r>
          </a:p>
          <a:p>
            <a:pPr marL="342900" lvl="0" indent="-342900" algn="just" rtl="1">
              <a:lnSpc>
                <a:spcPct val="150000"/>
              </a:lnSpc>
              <a:buFont typeface="Wingdings" panose="05000000000000000000" pitchFamily="2" charset="2"/>
              <a:buChar char="v"/>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r>
              <a:rPr kumimoji="0" lang="en-US" sz="20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rial" panose="020B0604020202020204" pitchFamily="34" charset="0"/>
              </a:rPr>
              <a:t>Eric</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هي مكتبة رقمية على الانترنت للبحث التربوي والمعلومات، برعاية من معهد العلوم التربوية (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IES) </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في وزارة التعليم الأمريكية. يوفر سهولة الوصول إلى المصادر التربوية لدعم استخدامها في تحسين ممارسات التعلم والتدريس، وفي اتخاذ القرارات التربوية و في إنجاز البحوث.</a:t>
            </a:r>
          </a:p>
          <a:p>
            <a:pPr marL="342900" lvl="0" indent="-342900" algn="just" rtl="1">
              <a:lnSpc>
                <a:spcPct val="150000"/>
              </a:lnSpc>
              <a:buFont typeface="Wingdings" panose="05000000000000000000" pitchFamily="2" charset="2"/>
              <a:buChar char="v"/>
              <a:defRPr/>
            </a:pPr>
            <a:endPar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endPar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300" b="1"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Parallelogram 8">
            <a:extLst>
              <a:ext uri="{FF2B5EF4-FFF2-40B4-BE49-F238E27FC236}">
                <a16:creationId xmlns:a16="http://schemas.microsoft.com/office/drawing/2014/main" id="{70E814FC-FF87-F95B-90AC-4F45C3738094}"/>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Tree>
    <p:extLst>
      <p:ext uri="{BB962C8B-B14F-4D97-AF65-F5344CB8AC3E}">
        <p14:creationId xmlns:p14="http://schemas.microsoft.com/office/powerpoint/2010/main" val="3950653195"/>
      </p:ext>
    </p:extLst>
  </p:cSld>
  <p:clrMapOvr>
    <a:masterClrMapping/>
  </p:clrMapOvr>
  <mc:AlternateContent xmlns:mc="http://schemas.openxmlformats.org/markup-compatibility/2006" xmlns:p14="http://schemas.microsoft.com/office/powerpoint/2010/main">
    <mc:Choice Requires="p14">
      <p:transition spd="slow" p14:dur="2000" advTm="49442"/>
    </mc:Choice>
    <mc:Fallback xmlns="">
      <p:transition spd="slow" advTm="4944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878F0E-062C-4875-C937-86D04BD6056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CC24348-A2AB-7509-5D8D-3D6F46B50C28}"/>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0B0F740F-D8E4-AACC-903E-9BCC79A598B5}"/>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E63C65F4-E15F-2C04-D817-38AF8D1C6AC9}"/>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90CDF322-12FA-434F-58A4-85176F8EE47A}"/>
              </a:ext>
            </a:extLst>
          </p:cNvPr>
          <p:cNvSpPr txBox="1"/>
          <p:nvPr/>
        </p:nvSpPr>
        <p:spPr>
          <a:xfrm>
            <a:off x="1279098" y="1321735"/>
            <a:ext cx="9188604" cy="6694140"/>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en-US" sz="2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a:t>
            </a:r>
            <a:r>
              <a:rPr kumimoji="0" lang="en-US" sz="22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Infomine</a:t>
            </a: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مكتبة افتراضية لموارد الإنترنت المتعلقة بأعضاء هيئة التدريس والطلاب وموظفي البحوث على المستوى الجامعي. تحتوي على موارد هامة مثل قواعد البيانات والدوريات الإلكترونية، و الكتب الإلكترونية، و لوحات الإعلانات، والقوائم البريدية  والمقالات وأدلة الباحثين، وأنواع أخرى من المعلومات.</a:t>
            </a:r>
          </a:p>
          <a:p>
            <a:pPr marR="0" lvl="0" algn="just" defTabSz="914400" rtl="1" eaLnBrk="1" fontAlgn="auto" latinLnBrk="0" hangingPunct="1">
              <a:lnSpc>
                <a:spcPct val="150000"/>
              </a:lnSpc>
              <a:spcBef>
                <a:spcPts val="0"/>
              </a:spcBef>
              <a:spcAft>
                <a:spcPts val="0"/>
              </a:spcAft>
              <a:buClrTx/>
              <a:buSzTx/>
              <a:tabLst/>
              <a:defRPr/>
            </a:pP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r>
              <a:rPr kumimoji="0" lang="en-US" sz="2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Google Scholar</a:t>
            </a: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يقدم الباحث العلمي من </a:t>
            </a: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Google </a:t>
            </a: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طريقة سهلة للبحث على نطاق واسع في المادة العلمية . يمكنك البحث عبر العديد من التخصصات والمصادر: المقالات والرسائل الجامعية والكتب والملخصات والآراء المحكمة، من الناشرين الأكاديميين والجمعيات المهنية، ومستودعات على الانترنت والجامعات ومواقع أخرى. الباحث العلمي من </a:t>
            </a: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Google </a:t>
            </a: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يساعدك على تحصيل أعمال البحث العلمي ذات الصلة بموضوعك في جميع أنحاء العالم.</a:t>
            </a:r>
          </a:p>
          <a:p>
            <a:pPr marR="0" lvl="0" algn="just" defTabSz="914400" rtl="1" eaLnBrk="1" fontAlgn="auto" latinLnBrk="0" hangingPunct="1">
              <a:lnSpc>
                <a:spcPct val="150000"/>
              </a:lnSpc>
              <a:spcBef>
                <a:spcPts val="0"/>
              </a:spcBef>
              <a:spcAft>
                <a:spcPts val="0"/>
              </a:spcAft>
              <a:buClrTx/>
              <a:buSzTx/>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EA8A842A-57BA-C068-87CB-748BF4B00026}"/>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7DF34137-3F91-8E81-9BC2-85AF8D307B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983980728"/>
      </p:ext>
    </p:extLst>
  </p:cSld>
  <p:clrMapOvr>
    <a:masterClrMapping/>
  </p:clrMapOvr>
  <mc:AlternateContent xmlns:mc="http://schemas.openxmlformats.org/markup-compatibility/2006" xmlns:p14="http://schemas.microsoft.com/office/powerpoint/2010/main">
    <mc:Choice Requires="p14">
      <p:transition spd="slow" p14:dur="2000" advTm="67476"/>
    </mc:Choice>
    <mc:Fallback xmlns="">
      <p:transition spd="slow" advTm="67476"/>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B472BD-4A59-EE10-B2F1-0A81C1BC280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D5667D4-F1FA-F0E4-7490-C38214DEE9E3}"/>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07A7506C-24FE-22BF-26AE-FA39DC66C254}"/>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9D16D068-C2F4-E09D-8199-70380C4E9658}"/>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F9B659F7-2DB5-163E-E05A-7BFA5244AB28}"/>
              </a:ext>
            </a:extLst>
          </p:cNvPr>
          <p:cNvSpPr txBox="1"/>
          <p:nvPr/>
        </p:nvSpPr>
        <p:spPr>
          <a:xfrm>
            <a:off x="881022" y="1321735"/>
            <a:ext cx="9188604" cy="34778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Library of Congress</a:t>
            </a: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مكتبة الكونجرس توفر لك خدمة البحث في المصادر الأولية للوثائق، بما في ذلك الصور والخرائط والمخطوطات والصحف التاريخية وغير ذلك.</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2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Refseek</a:t>
            </a:r>
            <a:r>
              <a:rPr kumimoji="0" lang="ar-EG" sz="2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محرك البحث مخصص للطلاب والباحثين، يصنف أكثر من مليار مادة، بما في ذلك صفحات الويب والكتب والموسوعات والمجلات والصحف. هو أحد محركات البحث المجانية مع دليل بياناتٍ ضخم، يمكنك من خلاله:</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البحث عن المعلومات المتعلّقة بموضوعٍ ما دون تشتيت انتباهك عن طريق الروابط الدعائية.</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تغطية شاملة للموضوعات دون زيادة المعلومات عن محرك البحث العام، مما يزيد من وضوح المعلومات الأكاديمية.</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الوصول إلى أكثر من خمسة مليارات وثيقة، بما في ذلك صفحات الويب والكتب والموسوعات والمجلات والصحف.</a:t>
            </a:r>
          </a:p>
        </p:txBody>
      </p:sp>
      <p:sp>
        <p:nvSpPr>
          <p:cNvPr id="2" name="TextBox 1">
            <a:extLst>
              <a:ext uri="{FF2B5EF4-FFF2-40B4-BE49-F238E27FC236}">
                <a16:creationId xmlns:a16="http://schemas.microsoft.com/office/drawing/2014/main" id="{5CD2DEE2-63E2-D83F-8713-01EB2831DD50}"/>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9A89F9E4-7680-1055-1AED-D4F2175310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739235802"/>
      </p:ext>
    </p:extLst>
  </p:cSld>
  <p:clrMapOvr>
    <a:masterClrMapping/>
  </p:clrMapOvr>
  <mc:AlternateContent xmlns:mc="http://schemas.openxmlformats.org/markup-compatibility/2006" xmlns:p14="http://schemas.microsoft.com/office/powerpoint/2010/main">
    <mc:Choice Requires="p14">
      <p:transition spd="slow" p14:dur="2000" advTm="64344"/>
    </mc:Choice>
    <mc:Fallback xmlns="">
      <p:transition spd="slow" advTm="64344"/>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7774D9-A45D-FDC8-6428-99132626156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4B66A0D-7337-7E3A-BF34-3FF52C1B55FC}"/>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4CAE4662-DFD5-687E-A6CD-0AF56E6C2264}"/>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82A5E1F2-2188-30C3-194F-0079ADC39E67}"/>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316A584B-63A4-88F9-9C69-CD8C1FFD9729}"/>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69C598A5-F79A-4384-1D67-6E5F4DF98F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A20DB147-0CC7-927F-0DE1-1AEBDC2752AF}"/>
              </a:ext>
            </a:extLst>
          </p:cNvPr>
          <p:cNvSpPr txBox="1"/>
          <p:nvPr/>
        </p:nvSpPr>
        <p:spPr>
          <a:xfrm>
            <a:off x="2748539" y="1683698"/>
            <a:ext cx="8609428" cy="5174302"/>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0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rial" panose="020B0604020202020204" pitchFamily="34" charset="0"/>
              </a:rPr>
              <a:t>The Virtual LRC </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فهرسة الآلاف من أفضل مواقع المعلومات الأكاديمية، تم اختيارها من قبل المعلمين </a:t>
            </a:r>
            <a:r>
              <a:rPr kumimoji="0" lang="ar-EG" sz="2000" b="0" i="0" u="none" strike="noStrike" kern="1200" cap="none" spc="0" normalizeH="0" baseline="0" noProof="0" dirty="0" err="1">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ومهنيي</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المكتبات في جميع أنحاء العالم، من أجل تزويد الطلاب والمدرسين بمعلومات صحيحة للمشاريع الأكاديمية الخاصة بالمدارس والجامعات. </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000" b="1" i="0" u="none" strike="noStrike" kern="1200" cap="none" spc="0" normalizeH="0" baseline="0" noProof="0" dirty="0" err="1">
                <a:ln>
                  <a:noFill/>
                </a:ln>
                <a:solidFill>
                  <a:srgbClr val="00B0F0"/>
                </a:solidFill>
                <a:effectLst/>
                <a:uLnTx/>
                <a:uFillTx/>
                <a:latin typeface="Times New Roman" panose="02020603050405020304" pitchFamily="18" charset="0"/>
                <a:ea typeface="Times New Roman" panose="02020603050405020304" pitchFamily="18" charset="0"/>
                <a:cs typeface="Arial" panose="020B0604020202020204" pitchFamily="34" charset="0"/>
              </a:rPr>
              <a:t>SweetSearch</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موقع يساعد الطلاب على تحصيل المعلومات المستهدفة بسرعة، بتحديد أهم النتائج ذات الصلة من قائمة موارد ذات مصداقية، ويسهل عليهم العثور على مصادر أولية بعيدا عن المواقع غير المرغوبة والمواقع الهامشية التي تفتقر إلى الصرامة الأكاديمية أو الصحفية.</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000" b="1" i="0" u="none" strike="noStrike" kern="1200" cap="none" spc="0" normalizeH="0" baseline="0" noProof="0" dirty="0" err="1">
                <a:ln>
                  <a:noFill/>
                </a:ln>
                <a:solidFill>
                  <a:srgbClr val="00B0F0"/>
                </a:solidFill>
                <a:effectLst/>
                <a:uLnTx/>
                <a:uFillTx/>
                <a:latin typeface="Times New Roman" panose="02020603050405020304" pitchFamily="18" charset="0"/>
                <a:ea typeface="Times New Roman" panose="02020603050405020304" pitchFamily="18" charset="0"/>
                <a:cs typeface="Arial" panose="020B0604020202020204" pitchFamily="34" charset="0"/>
              </a:rPr>
              <a:t>DeepDyve</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موقع يتيح لك البحث في آلاف المجلات العلمية الرائدة مثل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Springer, Elsevier, Nature, IEEE, Wiley-Blackwell) </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وغيرها… كما  يمكن قراءة مقالاتها دون انقطاع والتوصل عبر بريدك الإلكتروني بآخر المواد العلمية حول الموضوع الذي تختاره.</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endPar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300" b="1"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Parallelogram 8">
            <a:extLst>
              <a:ext uri="{FF2B5EF4-FFF2-40B4-BE49-F238E27FC236}">
                <a16:creationId xmlns:a16="http://schemas.microsoft.com/office/drawing/2014/main" id="{A24E2F88-C58D-EF0D-0573-6239A4C37939}"/>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Tree>
    <p:extLst>
      <p:ext uri="{BB962C8B-B14F-4D97-AF65-F5344CB8AC3E}">
        <p14:creationId xmlns:p14="http://schemas.microsoft.com/office/powerpoint/2010/main" val="3942805066"/>
      </p:ext>
    </p:extLst>
  </p:cSld>
  <p:clrMapOvr>
    <a:masterClrMapping/>
  </p:clrMapOvr>
  <mc:AlternateContent xmlns:mc="http://schemas.openxmlformats.org/markup-compatibility/2006" xmlns:p14="http://schemas.microsoft.com/office/powerpoint/2010/main">
    <mc:Choice Requires="p14">
      <p:transition spd="slow" p14:dur="2000" advTm="72882"/>
    </mc:Choice>
    <mc:Fallback xmlns="">
      <p:transition spd="slow" advTm="72882"/>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F6808-75E2-4292-C313-8DEF962800E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AF22759-F705-A3A2-2865-35903EBF2F71}"/>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7A14A254-7E4B-CB83-DDE1-9DC256FDFC00}"/>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30F8D074-46CE-3B74-6B5D-6AE684A32250}"/>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45592B08-10E7-CE21-AE29-D9FB59A9018A}"/>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6C553D76-FE8F-2D8F-2012-CA4D0CA58E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4612A74B-FE4E-FE80-9396-3F11F3FB0121}"/>
              </a:ext>
            </a:extLst>
          </p:cNvPr>
          <p:cNvSpPr txBox="1"/>
          <p:nvPr/>
        </p:nvSpPr>
        <p:spPr>
          <a:xfrm>
            <a:off x="2504048" y="1683627"/>
            <a:ext cx="8853919" cy="3327642"/>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endPar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R="0" lvl="0" algn="just" defTabSz="914400" rtl="1" eaLnBrk="1" fontAlgn="auto" latinLnBrk="0" hangingPunct="1">
              <a:lnSpc>
                <a:spcPct val="150000"/>
              </a:lnSpc>
              <a:spcBef>
                <a:spcPts val="0"/>
              </a:spcBef>
              <a:spcAft>
                <a:spcPts val="0"/>
              </a:spcAft>
              <a:buClrTx/>
              <a:buSzTx/>
              <a:tabLst/>
              <a:defRPr/>
            </a:pPr>
            <a:r>
              <a:rPr kumimoji="0" lang="ar-EG" sz="20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rial" panose="020B0604020202020204" pitchFamily="34" charset="0"/>
              </a:rPr>
              <a:t>محرك البحث </a:t>
            </a:r>
            <a:r>
              <a:rPr kumimoji="0" lang="en-US" sz="20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rial" panose="020B0604020202020204" pitchFamily="34" charset="0"/>
              </a:rPr>
              <a:t>CORE</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هو محرك بحثٍ أكاديمي يركّز على الأوراق البحثية ذات الوصول المفتوح. يتميز ب: تطوير حلولٍ مبتكرةٍ تعتمد على البيانات والذكاء الاصطناعي. توفير ارتباطٍ للنص الكامل بتنسيق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PDF </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أو صفحة ويبٍ نصيةٍ كاملةٍ لكلّ نتيجة بحث. تقديم وصولٍ سلسٍ إلى المحتوى والبيانات من خلال واجهات برمجة التطبيقات ومجموعات البيانات الفريدة الخاصة به.</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endPar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300" b="1"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Parallelogram 8">
            <a:extLst>
              <a:ext uri="{FF2B5EF4-FFF2-40B4-BE49-F238E27FC236}">
                <a16:creationId xmlns:a16="http://schemas.microsoft.com/office/drawing/2014/main" id="{ADCDFADD-05A1-78C2-4DF6-9791AD506570}"/>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Tree>
    <p:extLst>
      <p:ext uri="{BB962C8B-B14F-4D97-AF65-F5344CB8AC3E}">
        <p14:creationId xmlns:p14="http://schemas.microsoft.com/office/powerpoint/2010/main" val="3119666344"/>
      </p:ext>
    </p:extLst>
  </p:cSld>
  <p:clrMapOvr>
    <a:masterClrMapping/>
  </p:clrMapOvr>
  <mc:AlternateContent xmlns:mc="http://schemas.openxmlformats.org/markup-compatibility/2006" xmlns:p14="http://schemas.microsoft.com/office/powerpoint/2010/main">
    <mc:Choice Requires="p14">
      <p:transition spd="slow" p14:dur="2000" advTm="36451"/>
    </mc:Choice>
    <mc:Fallback xmlns="">
      <p:transition spd="slow" advTm="3645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1018D5-12C2-27AA-6004-4984A8B4886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F22AE50-FA24-CD3F-87F7-FE3056A071E3}"/>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89FD64A1-2FAC-2B0C-60BD-EA759A6F7F82}"/>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6FCB4934-5D27-8DB2-9A07-51D45F55673C}"/>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8741E7D8-478E-CBEA-A725-4811C49F0842}"/>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A63A4093-53FA-F885-2643-960DB835BD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AB6B89D6-617B-3E3B-990E-E561967E3693}"/>
              </a:ext>
            </a:extLst>
          </p:cNvPr>
          <p:cNvSpPr txBox="1"/>
          <p:nvPr/>
        </p:nvSpPr>
        <p:spPr>
          <a:xfrm>
            <a:off x="2504048" y="1683627"/>
            <a:ext cx="8853919" cy="3789307"/>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0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rial" panose="020B0604020202020204" pitchFamily="34" charset="0"/>
              </a:rPr>
              <a:t>موقع </a:t>
            </a:r>
            <a:r>
              <a:rPr kumimoji="0" lang="en-US" sz="20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rial" panose="020B0604020202020204" pitchFamily="34" charset="0"/>
              </a:rPr>
              <a:t>Science.gov</a:t>
            </a:r>
            <a:r>
              <a:rPr kumimoji="0" lang="ar-EG" sz="20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rial" panose="020B0604020202020204" pitchFamily="34" charset="0"/>
              </a:rPr>
              <a:t>:</a:t>
            </a:r>
            <a:endParaRPr kumimoji="0" lang="en-US" sz="20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R="0" lvl="0" algn="just" defTabSz="914400" rtl="1" eaLnBrk="1" fontAlgn="auto" latinLnBrk="0" hangingPunct="1">
              <a:lnSpc>
                <a:spcPct val="150000"/>
              </a:lnSpc>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طُوّر موقع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Science.gov </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من قبل حكومة الولايات المتحدة. ويتضمن نتائج من مجموعةٍ متنوعةٍ من قواعد البيانات العلمية ، بما في ذلك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NASA </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و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EPA </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و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USGS </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و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NIST. </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وأهم مزاياه:</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توفير  200 مليون صفحة من المجلات والوثائق والبيانات العلمية. </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تصفية نتائج البحث بحسب المؤلف والتاريخ والموضوع والشكل (نص أو وسائط متعددة).</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وصولٌ مجانيّ إلى نتائج البحث والتطوير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R&amp;D </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والمعلومات العلمية والتقنية من المنظمات العلمية عبر 13 وكالة اتحادية.</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300" b="1"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Parallelogram 8">
            <a:extLst>
              <a:ext uri="{FF2B5EF4-FFF2-40B4-BE49-F238E27FC236}">
                <a16:creationId xmlns:a16="http://schemas.microsoft.com/office/drawing/2014/main" id="{513F947F-FAD8-9EC2-845A-47D09FC7F422}"/>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Tree>
    <p:extLst>
      <p:ext uri="{BB962C8B-B14F-4D97-AF65-F5344CB8AC3E}">
        <p14:creationId xmlns:p14="http://schemas.microsoft.com/office/powerpoint/2010/main" val="258138621"/>
      </p:ext>
    </p:extLst>
  </p:cSld>
  <p:clrMapOvr>
    <a:masterClrMapping/>
  </p:clrMapOvr>
  <mc:AlternateContent xmlns:mc="http://schemas.openxmlformats.org/markup-compatibility/2006" xmlns:p14="http://schemas.microsoft.com/office/powerpoint/2010/main">
    <mc:Choice Requires="p14">
      <p:transition spd="slow" p14:dur="2000" advTm="45244"/>
    </mc:Choice>
    <mc:Fallback xmlns="">
      <p:transition spd="slow" advTm="45244"/>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360EAD-B44E-FE77-CA01-55100FCCD7A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7C3E433-5709-BB13-475A-2C2687E22AD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5D67A9D5-BE4E-6E52-84A9-898F9BFFA0C5}"/>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CB9D1918-13AF-C2E0-3191-4DAEC52D8679}"/>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E41DD804-8839-7FED-40FF-05D27445B628}"/>
              </a:ext>
            </a:extLst>
          </p:cNvPr>
          <p:cNvSpPr txBox="1"/>
          <p:nvPr/>
        </p:nvSpPr>
        <p:spPr>
          <a:xfrm>
            <a:off x="1279098" y="2175431"/>
            <a:ext cx="9018454" cy="3139321"/>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بوابة البحث</a:t>
            </a:r>
          </a:p>
          <a:p>
            <a:pPr lvl="0" algn="just" rtl="1">
              <a:defRPr/>
            </a:pPr>
            <a:r>
              <a:rPr lang="ar-EG" sz="2200" b="1" dirty="0">
                <a:solidFill>
                  <a:srgbClr val="00B0F0"/>
                </a:solidFill>
                <a:latin typeface="Times New Roman" panose="02020603050405020304" pitchFamily="18" charset="0"/>
                <a:cs typeface="Times New Roman" panose="02020603050405020304" pitchFamily="18" charset="0"/>
              </a:rPr>
              <a:t> </a:t>
            </a:r>
            <a:r>
              <a:rPr lang="en-US" sz="2200" b="1" dirty="0">
                <a:solidFill>
                  <a:srgbClr val="00B0F0"/>
                </a:solidFill>
                <a:latin typeface="Times New Roman" panose="02020603050405020304" pitchFamily="18" charset="0"/>
                <a:cs typeface="Times New Roman" panose="02020603050405020304" pitchFamily="18" charset="0"/>
              </a:rPr>
              <a:t>ResearchGate</a:t>
            </a: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موقع تواصلٍ اجتماعيّ فريدٍ للعلماء والباحثين. يقدم أكثر من 11 مليون باحث أعمالهم ، والتي يبلغ مجموعها أكثر من 100 مليون منشور. يمكنك من خلال هذه البوابة:</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حفظٌ سريعٌ للمقالات والقدرة على تصدير البيانات الوصفية إلى مدير البرنامج المفضل.</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تجهيز فهرسٍ شخصي للنشر ومكتبةٍ لمقالات المجلات ووقائع المؤتمرات وفصول الكتب وبراءات الاختراع.</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التبادل العلمي والتعاون، والانضمام إلى مجموعاتٍ مختلفةٍ للمناقشة مع الباحثين المتشابهين في التفكير والعمل بشكلٍ تعاوني في بيئةٍ تفاعلية.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E6D66BD0-DD33-7C6E-F977-F21153E624FB}"/>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9FEACF3F-B6FA-E0D5-0BD1-BDA2E3E43F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37091485"/>
      </p:ext>
    </p:extLst>
  </p:cSld>
  <p:clrMapOvr>
    <a:masterClrMapping/>
  </p:clrMapOvr>
  <mc:AlternateContent xmlns:mc="http://schemas.openxmlformats.org/markup-compatibility/2006" xmlns:p14="http://schemas.microsoft.com/office/powerpoint/2010/main">
    <mc:Choice Requires="p14">
      <p:transition spd="slow" p14:dur="2000" advTm="50645"/>
    </mc:Choice>
    <mc:Fallback xmlns="">
      <p:transition spd="slow" advTm="50645"/>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E92066-010B-2752-E60A-2994BCDD9C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1CB92DD-C85E-A093-7635-80305D9183BC}"/>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F0F52979-B7D7-DF0B-5851-BC21028425D1}"/>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255A997B-383B-3E98-178B-03468C1DAE70}"/>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8088B416-72AA-9DB5-3660-DE28C713F8FA}"/>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D0923EB7-FCF1-30D5-DEAA-05D973601B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7F5918DD-CEBC-E409-D976-D32858054416}"/>
              </a:ext>
            </a:extLst>
          </p:cNvPr>
          <p:cNvSpPr txBox="1"/>
          <p:nvPr/>
        </p:nvSpPr>
        <p:spPr>
          <a:xfrm>
            <a:off x="2504048" y="1683627"/>
            <a:ext cx="8853919" cy="3327642"/>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r>
              <a:rPr kumimoji="0" lang="en-US" sz="2000" b="1" i="0" u="none" strike="noStrike" kern="1200" cap="none" spc="0" normalizeH="0" baseline="0" noProof="0" dirty="0" err="1">
                <a:ln>
                  <a:noFill/>
                </a:ln>
                <a:solidFill>
                  <a:srgbClr val="00B0F0"/>
                </a:solidFill>
                <a:effectLst/>
                <a:uLnTx/>
                <a:uFillTx/>
                <a:latin typeface="Times New Roman" panose="02020603050405020304" pitchFamily="18" charset="0"/>
                <a:ea typeface="Times New Roman" panose="02020603050405020304" pitchFamily="18" charset="0"/>
                <a:cs typeface="Arial" panose="020B0604020202020204" pitchFamily="34" charset="0"/>
              </a:rPr>
              <a:t>CiteSeerX</a:t>
            </a:r>
            <a:endParaRPr kumimoji="0" lang="en-US" sz="20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R="0" lvl="0" algn="just" defTabSz="914400" rtl="1" eaLnBrk="1" fontAlgn="auto" latinLnBrk="0" hangingPunct="1">
              <a:lnSpc>
                <a:spcPct val="150000"/>
              </a:lnSpc>
              <a:spcBef>
                <a:spcPts val="0"/>
              </a:spcBef>
              <a:spcAft>
                <a:spcPts val="0"/>
              </a:spcAft>
              <a:buClrTx/>
              <a:buSzTx/>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r>
              <a:rPr kumimoji="0" lang="en-US" sz="2000" b="0" i="0" u="none" strike="noStrike" kern="1200" cap="none" spc="0" normalizeH="0" baseline="0" noProof="0" dirty="0" err="1">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CiteSeerX</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هو محرك بحثٍ عام للموضوعات العلمية والأكاديمية خاصةً علوم الكمبيوتر والمعلومات. يحتوي على العديد من الميزات مثل:</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استخراج البيانات الوصفية تلقائياً باستخراج المؤلف والعنوان.</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البحث الميداني القوي باستخدام الأحرف الأولى للمؤلف لتوفير بحثٍ أكثر مرونة.</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فهرسة الاقتباس الذاتي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ACI) </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لاستخراج الاستشهادات بما يوفر التكلفة والوقت.</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300" b="1"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Parallelogram 8">
            <a:extLst>
              <a:ext uri="{FF2B5EF4-FFF2-40B4-BE49-F238E27FC236}">
                <a16:creationId xmlns:a16="http://schemas.microsoft.com/office/drawing/2014/main" id="{C4B57EF4-811C-887E-2F01-E042E2FC9110}"/>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Tree>
    <p:extLst>
      <p:ext uri="{BB962C8B-B14F-4D97-AF65-F5344CB8AC3E}">
        <p14:creationId xmlns:p14="http://schemas.microsoft.com/office/powerpoint/2010/main" val="3001663329"/>
      </p:ext>
    </p:extLst>
  </p:cSld>
  <p:clrMapOvr>
    <a:masterClrMapping/>
  </p:clrMapOvr>
  <mc:AlternateContent xmlns:mc="http://schemas.openxmlformats.org/markup-compatibility/2006" xmlns:p14="http://schemas.microsoft.com/office/powerpoint/2010/main">
    <mc:Choice Requires="p14">
      <p:transition spd="slow" p14:dur="2000" advTm="36985"/>
    </mc:Choice>
    <mc:Fallback xmlns="">
      <p:transition spd="slow" advTm="36985"/>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805A3D-A322-2BCF-270C-8450B7560AC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77995B3-E5B7-065D-D4C3-933E22ABC061}"/>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B648F159-293C-D50D-A1E4-560023934468}"/>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7DF968EA-2893-3439-C4BE-3CC02673474C}"/>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BB6457DF-9DA7-CF96-B7BB-EE6C81E60339}"/>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CE19C139-EA80-083C-9B9D-91556EFD33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5E5FC616-19AD-353F-D57F-C4F4154C6338}"/>
              </a:ext>
            </a:extLst>
          </p:cNvPr>
          <p:cNvSpPr txBox="1"/>
          <p:nvPr/>
        </p:nvSpPr>
        <p:spPr>
          <a:xfrm>
            <a:off x="2504048" y="1683627"/>
            <a:ext cx="8853919" cy="3327642"/>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r>
              <a:rPr kumimoji="0" lang="en-US" sz="20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rial" panose="020B0604020202020204" pitchFamily="34" charset="0"/>
              </a:rPr>
              <a:t>PubMed Central</a:t>
            </a:r>
          </a:p>
          <a:p>
            <a:pPr marR="0" lvl="0" algn="just" defTabSz="914400" rtl="1" eaLnBrk="1" fontAlgn="auto" latinLnBrk="0" hangingPunct="1">
              <a:lnSpc>
                <a:spcPct val="150000"/>
              </a:lnSpc>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موقع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PubMed Central </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مثاليّ مخصصٌ للبحوث والدراسات المتعلقة بالصحة، ويتضمن اقتباساتٍ وملخصاتٍ لأكثر من 26 مليون مقالة .يتيح لك:</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البحث بسرعةٍ في المجموعة الكاملة للمقالات ذات النص الكامل وتحديد موقع جميع المواد ذات الصلة. </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السماح بالاسترداد الجماعي للملفات لتعديل النص ولأغراض أخرى ضمن مجموعاتٍ أو مجموعاتٍ فرعيةٍ معينةٍ من أرشيف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PMC.</a:t>
            </a:r>
            <a:endPar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300" b="1"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Parallelogram 8">
            <a:extLst>
              <a:ext uri="{FF2B5EF4-FFF2-40B4-BE49-F238E27FC236}">
                <a16:creationId xmlns:a16="http://schemas.microsoft.com/office/drawing/2014/main" id="{76FABE96-8B13-A679-A246-1652E04F502E}"/>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Tree>
    <p:extLst>
      <p:ext uri="{BB962C8B-B14F-4D97-AF65-F5344CB8AC3E}">
        <p14:creationId xmlns:p14="http://schemas.microsoft.com/office/powerpoint/2010/main" val="3647841449"/>
      </p:ext>
    </p:extLst>
  </p:cSld>
  <p:clrMapOvr>
    <a:masterClrMapping/>
  </p:clrMapOvr>
  <mc:AlternateContent xmlns:mc="http://schemas.openxmlformats.org/markup-compatibility/2006" xmlns:p14="http://schemas.microsoft.com/office/powerpoint/2010/main">
    <mc:Choice Requires="p14">
      <p:transition spd="slow" p14:dur="2000" advTm="37865"/>
    </mc:Choice>
    <mc:Fallback xmlns="">
      <p:transition spd="slow" advTm="37865"/>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ACED73-1630-9273-5320-A11EA4D7577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C40D8E1-7641-7609-2AA8-5B55F7DA47C1}"/>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77A1CC51-335A-C603-7C0F-A5E0364A9562}"/>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00AEA9E-65B5-AC94-C9CB-80C0C08E9132}"/>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0C9DB9BF-5CFE-C8F0-8060-1269F613824A}"/>
              </a:ext>
            </a:extLst>
          </p:cNvPr>
          <p:cNvSpPr txBox="1"/>
          <p:nvPr/>
        </p:nvSpPr>
        <p:spPr>
          <a:xfrm>
            <a:off x="1279098" y="2175431"/>
            <a:ext cx="9018454" cy="409419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دار المنظومة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مع التطور التقني والتكنولوجي الذي نشهده منذ سنوات وحتى الآن، أصبح من غير المستغرب أن نرى اعتماداً كبيراً على الإنترنت في كافة مجالات الحياة. حيث ظهرت الكثير من المواقع والتطبيقات الرقمية التي يمكن من خلالها تقديم فائدة حقيقية، وتسهيل الكثير من المهام على الطلاب، ومساعدتهم في حل مشكلاتهم، وإتاحة المصادر الموثوقة لهم بسهولة. لا سيما الكتب والمصادر العلمية، إذ تم توفيرها مباشرة على الإنترنت، ليتمكن أي شخص من الوصول إليها في أي وقت وأي مكان، ويقرأ ما يريد منها من خلال شاشة هاتفه أو حاسوبه. ومن أبرز المواقع التي توفر قواعد بيانات كبيرة من الكتب والمصادر العلمية، موقع دار المنظومة.</a:t>
            </a:r>
          </a:p>
        </p:txBody>
      </p:sp>
      <p:sp>
        <p:nvSpPr>
          <p:cNvPr id="2" name="TextBox 1">
            <a:extLst>
              <a:ext uri="{FF2B5EF4-FFF2-40B4-BE49-F238E27FC236}">
                <a16:creationId xmlns:a16="http://schemas.microsoft.com/office/drawing/2014/main" id="{118F8C8E-5820-E59C-14D7-C205600FCBB5}"/>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C8BB271D-3387-DB36-4935-1EA1D0FA97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2895499960"/>
      </p:ext>
    </p:extLst>
  </p:cSld>
  <p:clrMapOvr>
    <a:masterClrMapping/>
  </p:clrMapOvr>
  <mc:AlternateContent xmlns:mc="http://schemas.openxmlformats.org/markup-compatibility/2006" xmlns:p14="http://schemas.microsoft.com/office/powerpoint/2010/main">
    <mc:Choice Requires="p14">
      <p:transition spd="slow" p14:dur="2000" advTm="59171"/>
    </mc:Choice>
    <mc:Fallback xmlns="">
      <p:transition spd="slow" advTm="59171"/>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BDF049-7CCE-BD38-6177-5895F057867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87E3F95-D00C-B818-B914-181DB601E126}"/>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EA9DA62C-13E1-4886-A2E7-149B48159D2F}"/>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9D16023C-CB75-DF34-5665-DABC34895773}"/>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D427D35F-96D0-0F0E-677E-70E62F4DFF3F}"/>
              </a:ext>
            </a:extLst>
          </p:cNvPr>
          <p:cNvSpPr txBox="1"/>
          <p:nvPr/>
        </p:nvSpPr>
        <p:spPr>
          <a:xfrm>
            <a:off x="1279098" y="2175431"/>
            <a:ext cx="9018454" cy="3078535"/>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دار المنظومة هو عبارة عن موقع مفيد ومهم لكافة الطلاب الأكاديميين، وخاصة الطلاب الذين يعملون على أبحاث في مجال ما من المجالات. وموقع دار المنظومة هو عبارة عن موقع ضخم يعتبر قاعدة بيانات كبيرة تحتوي الكثير والكثير من الكتب في مختلف التخصصات والمجالات العلمية. والجدير بالذكر أنه يوجد مقر رسمي لدار المنظومة، يحتوي هذه الكتب، بالإضافة إلى الموقع الإلكتروني. تم إنشاء دار المنظومة عام 2004 في المملكة العربية السعودية، لتكون إحدى أكبر الشركات في مجال قواعد البيانات والمعلومات، ومصدرا يتم العودة إليه من قبل الطلاب من كافة أنحاء العالم.</a:t>
            </a:r>
          </a:p>
        </p:txBody>
      </p:sp>
      <p:sp>
        <p:nvSpPr>
          <p:cNvPr id="2" name="TextBox 1">
            <a:extLst>
              <a:ext uri="{FF2B5EF4-FFF2-40B4-BE49-F238E27FC236}">
                <a16:creationId xmlns:a16="http://schemas.microsoft.com/office/drawing/2014/main" id="{DC5FD3A8-21E4-A493-4734-F40F22A91FAE}"/>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D0A4D041-91E4-E1A1-8342-EAD19DAEC3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1996739351"/>
      </p:ext>
    </p:extLst>
  </p:cSld>
  <p:clrMapOvr>
    <a:masterClrMapping/>
  </p:clrMapOvr>
  <mc:AlternateContent xmlns:mc="http://schemas.openxmlformats.org/markup-compatibility/2006" xmlns:p14="http://schemas.microsoft.com/office/powerpoint/2010/main">
    <mc:Choice Requires="p14">
      <p:transition spd="slow" p14:dur="2000" advTm="55910"/>
    </mc:Choice>
    <mc:Fallback xmlns="">
      <p:transition spd="slow" advTm="5591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8FFADF-C80A-95A1-F8E5-0947083AAD4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0CFCE4A-DDA6-1BC6-05A7-F4CEAF9C59E8}"/>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69E353A6-6843-5C79-AF65-D0B8F16C435C}"/>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85196204-E15F-34C4-C818-9F0A803A1136}"/>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F8EFD712-11F6-E6C6-2BBB-3C43BCB362AA}"/>
              </a:ext>
            </a:extLst>
          </p:cNvPr>
          <p:cNvSpPr txBox="1"/>
          <p:nvPr/>
        </p:nvSpPr>
        <p:spPr>
          <a:xfrm>
            <a:off x="1121953" y="980409"/>
            <a:ext cx="9345749" cy="5109860"/>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تهدف شركة دار المنظومة إلى أكثر من هدف سامٍي، مما يجعل لها أهمية كبيرة بين الطلاب في مختلف أنحاء الوطن العربي. وتتمثل أهداف الدار في النقاط التالية: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أولاً: تجميع قواعد معلومات من المحتوى العربي البارز في مختلف مجالات المعرفة والدراسة الأكاديمية.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ثانياً: مواكبة التأليف والإنتاج العلمي باستمرار في مختلف المجالات العلمية والأدبية. والاطلاع على كافة المؤلفات المنشورة في المؤتمرات والندوات والمجلات العلمية والصحف والمصادر الموثوقة الأخرى.</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ثالثاً: استخدام الأدوات التكنولوجية والرقمية للتسهيل على الطلاب، وتقديم محتوى عربي علمي عالي الجودة ويوافق المعايير العلمية الدولية.</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ED26D469-593A-DAD6-0195-0C0283E2691E}"/>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8A93AF49-79BA-90FB-6778-057788B85F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Top Corners One Rounded and One Snipped 2">
            <a:extLst>
              <a:ext uri="{FF2B5EF4-FFF2-40B4-BE49-F238E27FC236}">
                <a16:creationId xmlns:a16="http://schemas.microsoft.com/office/drawing/2014/main" id="{D4FDDA40-3C90-A5DB-EDDC-827984FD6373}"/>
              </a:ext>
            </a:extLst>
          </p:cNvPr>
          <p:cNvSpPr/>
          <p:nvPr/>
        </p:nvSpPr>
        <p:spPr>
          <a:xfrm>
            <a:off x="7346349" y="1321734"/>
            <a:ext cx="2852728" cy="735017"/>
          </a:xfrm>
          <a:prstGeom prst="snip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b="1" dirty="0"/>
              <a:t>أهداف دار المنظومة</a:t>
            </a:r>
            <a:endParaRPr lang="en-US" sz="2400" b="1" dirty="0"/>
          </a:p>
        </p:txBody>
      </p:sp>
    </p:spTree>
    <p:extLst>
      <p:ext uri="{BB962C8B-B14F-4D97-AF65-F5344CB8AC3E}">
        <p14:creationId xmlns:p14="http://schemas.microsoft.com/office/powerpoint/2010/main" val="1653967065"/>
      </p:ext>
    </p:extLst>
  </p:cSld>
  <p:clrMapOvr>
    <a:masterClrMapping/>
  </p:clrMapOvr>
  <mc:AlternateContent xmlns:mc="http://schemas.openxmlformats.org/markup-compatibility/2006" xmlns:p14="http://schemas.microsoft.com/office/powerpoint/2010/main">
    <mc:Choice Requires="p14">
      <p:transition spd="slow" p14:dur="2000" advTm="55198"/>
    </mc:Choice>
    <mc:Fallback xmlns="">
      <p:transition spd="slow" advTm="55198"/>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8179A-116B-8DE9-89FD-524D97CD031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18A5814-44FB-8605-7C67-0E188241626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8F5EF5E5-9ECB-8A98-3E83-1A177483A10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373485E1-FDBB-1B76-FC0F-34F0BC936697}"/>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ABA73C21-FFDC-97F5-9752-5FFFB0FC827A}"/>
              </a:ext>
            </a:extLst>
          </p:cNvPr>
          <p:cNvSpPr txBox="1"/>
          <p:nvPr/>
        </p:nvSpPr>
        <p:spPr>
          <a:xfrm>
            <a:off x="1121953" y="980409"/>
            <a:ext cx="9345749" cy="358636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رابعاً: تعزيز التعاون مع المؤلفين والناشرين والشركات في مجال البحث العلمي على مستوى الجامعات والهيئات التدريسية.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خامساً: تصميم موقع يوفر للباحثين في الوطن العربي وسائل مختلفة من أجل الوصول إلى كافة المقالات والندوات العلمية والأبحاث العلمية والدراسات من خلال أجهزتهم الذكية.</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EECDC792-E38E-3E83-94C1-9DDEA990CF47}"/>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52412F55-C402-F5DF-F3C1-4CDB42A857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1195945739"/>
      </p:ext>
    </p:extLst>
  </p:cSld>
  <p:clrMapOvr>
    <a:masterClrMapping/>
  </p:clrMapOvr>
  <mc:AlternateContent xmlns:mc="http://schemas.openxmlformats.org/markup-compatibility/2006" xmlns:p14="http://schemas.microsoft.com/office/powerpoint/2010/main">
    <mc:Choice Requires="p14">
      <p:transition spd="slow" p14:dur="2000" advTm="27493"/>
    </mc:Choice>
    <mc:Fallback xmlns="">
      <p:transition spd="slow" advTm="27493"/>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74E166-6AE9-85B1-8C0C-D31185B0590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85E35E8-CB3D-FBB4-636E-00CD8B66ECC0}"/>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C42B186C-69EA-B444-9128-5B53DD727C7B}"/>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2B0072AD-5C5E-B1D0-59E9-F9A892327BAE}"/>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28771177-75D2-90A3-817E-7E8D15B8DED4}"/>
              </a:ext>
            </a:extLst>
          </p:cNvPr>
          <p:cNvSpPr txBox="1"/>
          <p:nvPr/>
        </p:nvSpPr>
        <p:spPr>
          <a:xfrm>
            <a:off x="1121953" y="980409"/>
            <a:ext cx="9345749" cy="4602029"/>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1" i="0" u="sng"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تحوي دار المنظومة مجموعة من قواعد البيانات، والتي تتمثل فيما يأتي</a:t>
            </a: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 </a:t>
            </a:r>
            <a:r>
              <a:rPr kumimoji="0" lang="ar-EG" sz="2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قاعدة معلومات </a:t>
            </a:r>
            <a:r>
              <a:rPr kumimoji="0" lang="en-US" sz="2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Edu Search</a:t>
            </a: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هي بوابة معلوماتية تربوية ضخمة تمثل الحل الأمثل والمتكامل للمتخصصين والباحثين في المجال التربوي والتعليمي، وتغطي القاعدة ما نشر في الدوريات العربية في مجال التربية والتعليم ، في مختلف مجالات التربية والتعليم، ومنها: نظريات التعليم، المناهج وطرق التدريس، أصول التربية، أصول التربية الإسلامية، علم النفس التعليمي، الإدارة المدرسية، الإدارة التربوية، صعوبات التعلم، تكنولوجيا التعليم، التعليم الإلكتروني، تعليم الكبار ومحو الأمية، الاتجاهات التربوية الحديثة. مهارات التعليم، الاختبارات، مراحل التعليم رعاية الموهوبين، مراكز مصادر التعليم </a:t>
            </a:r>
          </a:p>
        </p:txBody>
      </p:sp>
      <p:sp>
        <p:nvSpPr>
          <p:cNvPr id="2" name="TextBox 1">
            <a:extLst>
              <a:ext uri="{FF2B5EF4-FFF2-40B4-BE49-F238E27FC236}">
                <a16:creationId xmlns:a16="http://schemas.microsoft.com/office/drawing/2014/main" id="{5FC26188-95CE-C20D-C25E-D20C574C3E5E}"/>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B3BF00B3-772D-57DD-180E-4F2D2DB066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3C1F7F59-FCA8-4A75-70A3-AC99DB521231}"/>
              </a:ext>
            </a:extLst>
          </p:cNvPr>
          <p:cNvSpPr/>
          <p:nvPr/>
        </p:nvSpPr>
        <p:spPr>
          <a:xfrm>
            <a:off x="5939476" y="1385353"/>
            <a:ext cx="4271889" cy="60778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b="1" dirty="0"/>
              <a:t>قواعد بيانات دار المنظومة</a:t>
            </a:r>
            <a:endParaRPr lang="en-US" sz="2400" b="1" dirty="0"/>
          </a:p>
        </p:txBody>
      </p:sp>
    </p:spTree>
    <p:extLst>
      <p:ext uri="{BB962C8B-B14F-4D97-AF65-F5344CB8AC3E}">
        <p14:creationId xmlns:p14="http://schemas.microsoft.com/office/powerpoint/2010/main" val="2407817123"/>
      </p:ext>
    </p:extLst>
  </p:cSld>
  <p:clrMapOvr>
    <a:masterClrMapping/>
  </p:clrMapOvr>
  <mc:AlternateContent xmlns:mc="http://schemas.openxmlformats.org/markup-compatibility/2006" xmlns:p14="http://schemas.microsoft.com/office/powerpoint/2010/main">
    <mc:Choice Requires="p14">
      <p:transition spd="slow" p14:dur="2000" advTm="64403"/>
    </mc:Choice>
    <mc:Fallback xmlns="">
      <p:transition spd="slow" advTm="64403"/>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40358-A0EE-9E31-0176-85FA57101D9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63B8F4D-9009-4F3D-29A1-580D62AE99BC}"/>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B43122C0-A0D4-10DB-E79E-21E35F4F034D}"/>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A7DDA6E6-E4C2-CD4F-1F11-0FF8867EFB93}"/>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A56437B5-8614-A86A-A116-7E9E8F9BE48C}"/>
              </a:ext>
            </a:extLst>
          </p:cNvPr>
          <p:cNvSpPr txBox="1"/>
          <p:nvPr/>
        </p:nvSpPr>
        <p:spPr>
          <a:xfrm>
            <a:off x="1121953" y="980409"/>
            <a:ext cx="9345749" cy="4602029"/>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قاعدة معلومات</a:t>
            </a:r>
            <a:r>
              <a:rPr kumimoji="0" lang="en-US" sz="2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Eco Link </a:t>
            </a: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القاعدة العربية المتخصصة في مجال الاقتصاد، والإدارة، وإدارة الأعمال والعلوم ذات العلاقة، منها على سبيل المثال: الإدارة العامة، إدارة الموارد البشرية، إدارة الإنتاج، السلوك التنظيمي،  الجودة، التخطيط الاستراتيجي، إدارة الأعمال، التحليل المالي، المحاسبة، الميزانية، الأعمال المصرفية، التسويق، الاقتصاد الجزئي والكلي، الاقتصاد الإسلامي، التمويل والاستثمار، التامين، القانون التجاري، التجارة الالكترونية... وغيرها.</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قاعدة العلوم الاسلامية والقانونية </a:t>
            </a:r>
            <a:r>
              <a:rPr kumimoji="0" lang="en-US" sz="22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Islamic Info</a:t>
            </a: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القاعدة العربية الاولى المتخصصة لتجمع شتات ما نشر في الدوريات والمجلات العلمية المتخصصة، ونظرا للارتباط الوثيق بين العلوم القانونية والشرعية فقد توسعت القاعدة لتشمل جميع الموضوعات القضائية والقانونية بفروعها المختلفة.</a:t>
            </a:r>
          </a:p>
        </p:txBody>
      </p:sp>
      <p:sp>
        <p:nvSpPr>
          <p:cNvPr id="2" name="TextBox 1">
            <a:extLst>
              <a:ext uri="{FF2B5EF4-FFF2-40B4-BE49-F238E27FC236}">
                <a16:creationId xmlns:a16="http://schemas.microsoft.com/office/drawing/2014/main" id="{A10D4CEB-0AAA-88DD-B960-621F50425EB6}"/>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4441ED0A-2DBF-D407-882B-05982738E3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2036010453"/>
      </p:ext>
    </p:extLst>
  </p:cSld>
  <p:clrMapOvr>
    <a:masterClrMapping/>
  </p:clrMapOvr>
  <mc:AlternateContent xmlns:mc="http://schemas.openxmlformats.org/markup-compatibility/2006" xmlns:p14="http://schemas.microsoft.com/office/powerpoint/2010/main">
    <mc:Choice Requires="p14">
      <p:transition spd="slow" p14:dur="2000" advTm="59937"/>
    </mc:Choice>
    <mc:Fallback xmlns="">
      <p:transition spd="slow" advTm="59937"/>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0C7405-E865-0E21-F479-2C0A74E027A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EFF3E44-AD0C-61E9-3971-778EB03ED1E2}"/>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10ADE62C-F6E3-5E7D-C394-C7B42AA931FF}"/>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5446554C-8C89-9FFF-8209-115C3913657A}"/>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B1CFE18F-5C6C-F733-2749-5ED85C14A404}"/>
              </a:ext>
            </a:extLst>
          </p:cNvPr>
          <p:cNvSpPr txBox="1"/>
          <p:nvPr/>
        </p:nvSpPr>
        <p:spPr>
          <a:xfrm>
            <a:off x="1121953" y="980409"/>
            <a:ext cx="9345749" cy="5109860"/>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 تضم قاعدة معلومات اللغة والادب </a:t>
            </a:r>
            <a:r>
              <a:rPr kumimoji="0" lang="en-US" sz="2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Arab Base</a:t>
            </a:r>
            <a:r>
              <a:rPr kumimoji="0" lang="ar-EG" sz="2200"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جميع الدوريات والمجلات العلمية والكتب السنوية الدورية المتخصصة في مجالها، الصادرة باللغة العربية في جميع الدول العربية وغير العربية بنصوصها الكاملة علاوة إلى أعمال وأبحاث المؤتمرات والندوات باللغة العربية. وتغطي القاعدة ما نشر في الدوريات العربية في مجال علوم اللغة والادب.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 </a:t>
            </a:r>
            <a:r>
              <a:rPr kumimoji="0" lang="ar-EG" sz="22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تعد قاعدة </a:t>
            </a:r>
            <a:r>
              <a:rPr kumimoji="0" lang="en-US" sz="22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Human Index </a:t>
            </a:r>
            <a:r>
              <a:rPr kumimoji="0" lang="ar-EG" sz="22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 </a:t>
            </a:r>
            <a:r>
              <a:rPr kumimoji="0" lang="ar-EG" sz="2200"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القاعدة العربية الرائدة على المستوى العربي والإقليمي والمورد الرئيس للباحثين والدارسين في مجالات العلوم الإنسانية المختلفة، حيث توفر الإنتاج الفكري المتخصصة مباشرة وحال صدور الدوريات والمؤتمرات. ومنها على سبيل المثال: التاريخ والتراجم والجغرافيا والفلسفة والفنون والآثار والعلاقات العامة والاعلام ... وغيرها من الموضوعات ذات العلاقة. .</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200"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91E8B507-F54C-F3C3-FD86-E18582AECE43}"/>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E35856DB-B812-248F-1582-6C059F95CE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1141209127"/>
      </p:ext>
    </p:extLst>
  </p:cSld>
  <p:clrMapOvr>
    <a:masterClrMapping/>
  </p:clrMapOvr>
  <mc:AlternateContent xmlns:mc="http://schemas.openxmlformats.org/markup-compatibility/2006" xmlns:p14="http://schemas.microsoft.com/office/powerpoint/2010/main">
    <mc:Choice Requires="p14">
      <p:transition spd="slow" p14:dur="2000" advTm="68655"/>
    </mc:Choice>
    <mc:Fallback xmlns="">
      <p:transition spd="slow" advTm="68655"/>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DA377-3C20-667A-29D6-5B4417A9E33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2A78497-44CB-C829-2E5F-8804451E920A}"/>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B4F0E4C5-9062-0EDE-AAF0-7C96F63F74C2}"/>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A4695432-D4EF-B8A6-9554-33F3C0F692F4}"/>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2150F4E4-6659-4C99-55F6-40F848C8F7B0}"/>
              </a:ext>
            </a:extLst>
          </p:cNvPr>
          <p:cNvSpPr txBox="1"/>
          <p:nvPr/>
        </p:nvSpPr>
        <p:spPr>
          <a:xfrm>
            <a:off x="1121953" y="980409"/>
            <a:ext cx="9345749" cy="409419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lang="ar-EG" sz="2200" dirty="0">
              <a:solidFill>
                <a:prstClr val="black"/>
              </a:solidFill>
              <a:latin typeface="Times New Roman" panose="02020603050405020304" pitchFamily="18" charset="0"/>
              <a:cs typeface="Times New Roman" panose="02020603050405020304" pitchFamily="18"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لكتابة مقالٍ بحثيّ قوي، تحتاج إلى مصادر موثوقةٍ ذات مصداقيةٍ عالية. وعلى الرغم من وجود العديد من المواقع على الإنترنت، إلّا أن البحث عن المصادر الواقعية يمكن أن يكون تحدياً صعباً. لذلك تعلّم معنا كيف تحدد مثل هذه المصادر من خلال اتّباع النصائح التالية: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1" i="0" u="sng"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استخدم اختبار </a:t>
            </a:r>
            <a:r>
              <a:rPr kumimoji="0" lang="en-US" sz="2200" b="1" i="0" u="sng"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CRAAP</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اتّبع اختبار </a:t>
            </a: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CRAAP </a:t>
            </a: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لتحديد ما إذا كان يمكنك الوثوق بالمصدر الذي عثرت عليه أم لا من خلال معاييره الخمسة: الحداثة، الملاءمة، المسؤولية الفكرية، الدقة، الغرض..</a:t>
            </a:r>
          </a:p>
        </p:txBody>
      </p:sp>
      <p:sp>
        <p:nvSpPr>
          <p:cNvPr id="2" name="TextBox 1">
            <a:extLst>
              <a:ext uri="{FF2B5EF4-FFF2-40B4-BE49-F238E27FC236}">
                <a16:creationId xmlns:a16="http://schemas.microsoft.com/office/drawing/2014/main" id="{083C9C66-7798-8C30-84A0-07C221D84413}"/>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C955DB90-E460-5852-FF60-A5EBEC2734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A9BBEAFD-732B-BD7F-3154-E848DAA69A46}"/>
              </a:ext>
            </a:extLst>
          </p:cNvPr>
          <p:cNvSpPr/>
          <p:nvPr/>
        </p:nvSpPr>
        <p:spPr>
          <a:xfrm>
            <a:off x="5219390" y="1465252"/>
            <a:ext cx="5176911" cy="60778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b="1" dirty="0"/>
              <a:t>كيف تجد المصادر الموثقة لبحثك على الانترنت</a:t>
            </a:r>
          </a:p>
        </p:txBody>
      </p:sp>
    </p:spTree>
    <p:extLst>
      <p:ext uri="{BB962C8B-B14F-4D97-AF65-F5344CB8AC3E}">
        <p14:creationId xmlns:p14="http://schemas.microsoft.com/office/powerpoint/2010/main" val="1052761135"/>
      </p:ext>
    </p:extLst>
  </p:cSld>
  <p:clrMapOvr>
    <a:masterClrMapping/>
  </p:clrMapOvr>
  <mc:AlternateContent xmlns:mc="http://schemas.openxmlformats.org/markup-compatibility/2006" xmlns:p14="http://schemas.microsoft.com/office/powerpoint/2010/main">
    <mc:Choice Requires="p14">
      <p:transition spd="slow" p14:dur="2000" advTm="56711"/>
    </mc:Choice>
    <mc:Fallback xmlns="">
      <p:transition spd="slow" advTm="56711"/>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FEDDF9-1EF4-DE11-1509-311CB51275D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5AC34AB-6EB9-8FEA-C343-4E095B3D8341}"/>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D543209E-EE78-9297-2333-9AC20FCFB073}"/>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0710BE1D-8028-98C5-E5BF-B42774888053}"/>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DE4CEAFE-0C0C-F57C-3F76-8B65E5937841}"/>
              </a:ext>
            </a:extLst>
          </p:cNvPr>
          <p:cNvSpPr txBox="1"/>
          <p:nvPr/>
        </p:nvSpPr>
        <p:spPr>
          <a:xfrm>
            <a:off x="1121953" y="980409"/>
            <a:ext cx="9345749" cy="4602029"/>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بدلاً من استخدام محرك البحث الخاص بك للعثور على المصادر ذات الصلة، التزم البحث داخل قواعد بيانات البحث التي توفر الكثير من الموارد الأكاديمية التي يمكنك استخدامها للعثور على معلوماتٍ موثوقة. ضع في اعتبارك قواعد البيانات البحثية هذه للعثور على مصادر موثوقة:</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JSTOR </a:t>
            </a: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للمجلات الأكاديمية متعددة التخصصات والكتب والمصادر الأولية والصور.</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Scopus </a:t>
            </a: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للمجلات والكتب العلمية المحكمة.</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PubMed </a:t>
            </a: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في الطب الحيوي أو علوم الحياة.</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دليل المجلات المفتوحة : للمجلات البحثية العلمية المحكمة.</a:t>
            </a:r>
          </a:p>
        </p:txBody>
      </p:sp>
      <p:sp>
        <p:nvSpPr>
          <p:cNvPr id="2" name="TextBox 1">
            <a:extLst>
              <a:ext uri="{FF2B5EF4-FFF2-40B4-BE49-F238E27FC236}">
                <a16:creationId xmlns:a16="http://schemas.microsoft.com/office/drawing/2014/main" id="{B1077848-1620-B346-782A-8C91671638BE}"/>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2E829FD7-00D6-D130-5172-7D318E14C1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E2D7F5C8-F92B-A7FD-DBC9-4841ED80A91F}"/>
              </a:ext>
            </a:extLst>
          </p:cNvPr>
          <p:cNvSpPr/>
          <p:nvPr/>
        </p:nvSpPr>
        <p:spPr>
          <a:xfrm>
            <a:off x="5219390" y="1465252"/>
            <a:ext cx="5176911" cy="60778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b="1" dirty="0"/>
              <a:t>استخدام قواعد بيانات البحث الاكاديمي</a:t>
            </a:r>
          </a:p>
        </p:txBody>
      </p:sp>
    </p:spTree>
    <p:extLst>
      <p:ext uri="{BB962C8B-B14F-4D97-AF65-F5344CB8AC3E}">
        <p14:creationId xmlns:p14="http://schemas.microsoft.com/office/powerpoint/2010/main" val="2698339954"/>
      </p:ext>
    </p:extLst>
  </p:cSld>
  <p:clrMapOvr>
    <a:masterClrMapping/>
  </p:clrMapOvr>
  <mc:AlternateContent xmlns:mc="http://schemas.openxmlformats.org/markup-compatibility/2006" xmlns:p14="http://schemas.microsoft.com/office/powerpoint/2010/main">
    <mc:Choice Requires="p14">
      <p:transition spd="slow" p14:dur="2000" advTm="53286"/>
    </mc:Choice>
    <mc:Fallback xmlns="">
      <p:transition spd="slow" advTm="53286"/>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A9C470-A0EF-7602-A89A-1325C1A21CE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D9EEC73-2518-589C-7A36-2A98F8212B0D}"/>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F5E920D1-FE82-6B74-C990-745A9970799B}"/>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6BEF85D8-A5AB-B1CD-A875-8726C1887592}"/>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DDD3C404-EBD0-9EC1-BA5D-E75720030DB0}"/>
              </a:ext>
            </a:extLst>
          </p:cNvPr>
          <p:cNvSpPr txBox="1"/>
          <p:nvPr/>
        </p:nvSpPr>
        <p:spPr>
          <a:xfrm>
            <a:off x="1279098" y="2175431"/>
            <a:ext cx="9018454" cy="257070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تم خلال هذ المحاضرة استعراض مفهوم المكتبة الرقمية ومزاياها والمكتبة الشاملة وأقسام المكتبة الشاملة والانترنت ودوره في خدمة البحث العلمي ومجالات استخدام الانترنت في البحث العلمي، البحث في محركات البحث العلمي في الانترنت، معايير تقييم المعلومات الموجودة على الانترنت، مصادر المعلومات، ما هي أهمية تعريف المصادر في البحث العلمي، لماذا يلجأ الباحثون للبحث عن مصادر علمية؟</a:t>
            </a:r>
          </a:p>
        </p:txBody>
      </p:sp>
      <p:sp>
        <p:nvSpPr>
          <p:cNvPr id="2" name="TextBox 1">
            <a:extLst>
              <a:ext uri="{FF2B5EF4-FFF2-40B4-BE49-F238E27FC236}">
                <a16:creationId xmlns:a16="http://schemas.microsoft.com/office/drawing/2014/main" id="{EEAE4C41-FBD0-CD84-C480-4D49EE50D5C9}"/>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4B944BDB-5CE5-2E03-E5A7-3E40C251AC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D503D742-5965-B2C5-4685-22988087814D}"/>
              </a:ext>
            </a:extLst>
          </p:cNvPr>
          <p:cNvSpPr/>
          <p:nvPr/>
        </p:nvSpPr>
        <p:spPr>
          <a:xfrm>
            <a:off x="4002374" y="1391392"/>
            <a:ext cx="3584905"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خاتمة المحاضرة</a:t>
            </a:r>
          </a:p>
        </p:txBody>
      </p:sp>
    </p:spTree>
    <p:extLst>
      <p:ext uri="{BB962C8B-B14F-4D97-AF65-F5344CB8AC3E}">
        <p14:creationId xmlns:p14="http://schemas.microsoft.com/office/powerpoint/2010/main" val="2349547579"/>
      </p:ext>
    </p:extLst>
  </p:cSld>
  <p:clrMapOvr>
    <a:masterClrMapping/>
  </p:clrMapOvr>
  <mc:AlternateContent xmlns:mc="http://schemas.openxmlformats.org/markup-compatibility/2006" xmlns:p14="http://schemas.microsoft.com/office/powerpoint/2010/main">
    <mc:Choice Requires="p14">
      <p:transition spd="slow" p14:dur="2000" advTm="34487"/>
    </mc:Choice>
    <mc:Fallback xmlns="">
      <p:transition spd="slow" advTm="34487"/>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759427-84C4-26BB-E704-5147D9B52CB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4CC00F13-0234-AADB-D892-1D314DE0F559}"/>
              </a:ext>
            </a:extLst>
          </p:cNvPr>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5">
            <a:extLst>
              <a:ext uri="{FF2B5EF4-FFF2-40B4-BE49-F238E27FC236}">
                <a16:creationId xmlns:a16="http://schemas.microsoft.com/office/drawing/2014/main" id="{F8595803-D17F-FF9A-4552-1A57A8120DF1}"/>
              </a:ext>
            </a:extLst>
          </p:cNvPr>
          <p:cNvSpPr/>
          <p:nvPr/>
        </p:nvSpPr>
        <p:spPr>
          <a:xfrm>
            <a:off x="3882681" y="1811388"/>
            <a:ext cx="7821639" cy="4745023"/>
          </a:xfrm>
          <a:prstGeom prst="rect">
            <a:avLst/>
          </a:prstGeom>
        </p:spPr>
        <p:txBody>
          <a:bodyPr wrap="square">
            <a:spAutoFit/>
          </a:bodyPr>
          <a:lstStyle/>
          <a:p>
            <a:pPr marR="0" lvl="0" algn="just" defTabSz="914400" rtl="1" eaLnBrk="1" fontAlgn="auto" latinLnBrk="0" hangingPunct="1">
              <a:lnSpc>
                <a:spcPct val="15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في ضوء دراستك لمصادر البحث العلمي،  اختار واحدا من المصطلحات التالية:</a:t>
            </a:r>
          </a:p>
          <a:p>
            <a:pPr marR="0" lvl="0" algn="just" defTabSz="914400" rtl="1" eaLnBrk="1" fontAlgn="auto" latinLnBrk="0" hangingPunct="1">
              <a:lnSpc>
                <a:spcPct val="15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 القيادة الخادمة       -  القيادة الشاملة                    –  القيادة التمكينية</a:t>
            </a:r>
          </a:p>
          <a:p>
            <a:pPr marR="0" lvl="0" algn="just" defTabSz="914400" rtl="1" eaLnBrk="1" fontAlgn="auto" latinLnBrk="0" hangingPunct="1">
              <a:lnSpc>
                <a:spcPct val="15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ا- القيادة التحويلية</a:t>
            </a:r>
          </a:p>
          <a:p>
            <a:pPr marR="0" lvl="0" algn="just" defTabSz="914400" rtl="1" eaLnBrk="1" fontAlgn="auto" latinLnBrk="0" hangingPunct="1">
              <a:lnSpc>
                <a:spcPct val="15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 قم بإجراء بحثا عليه على أي من المواقع التي درستها، ثم اختر منها بحثا واعرض لعنوانه وأهدافه ومشكلته ،على أن يتم عرض إجابتكم في شكل فيديو قصير تتراوح مدته من خمس الى عشر دقائق، ومرفقا به ملف </a:t>
            </a:r>
            <a:r>
              <a:rPr kumimoji="0" lang="en-US"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PDF </a:t>
            </a: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للإجابة المطلوبة.</a:t>
            </a:r>
          </a:p>
          <a:p>
            <a:pPr marR="0" lvl="0" algn="just" defTabSz="914400" rtl="1" eaLnBrk="1" fontAlgn="auto" latinLnBrk="0" hangingPunct="1">
              <a:lnSpc>
                <a:spcPct val="150000"/>
              </a:lnSpc>
              <a:spcBef>
                <a:spcPts val="0"/>
              </a:spcBef>
              <a:spcAft>
                <a:spcPts val="0"/>
              </a:spcAft>
              <a:buClrTx/>
              <a:buSzTx/>
              <a:tabLst/>
              <a:defRPr/>
            </a:pPr>
            <a:r>
              <a:rPr kumimoji="0" lang="ar-EG" sz="2200" b="0" i="0" u="none" strike="noStrike" kern="1200" cap="none" spc="0" normalizeH="0" baseline="0" noProof="0" dirty="0">
                <a:ln>
                  <a:noFill/>
                </a:ln>
                <a:solidFill>
                  <a:srgbClr val="0070C0"/>
                </a:solidFill>
                <a:effectLst/>
                <a:uLnTx/>
                <a:uFillTx/>
                <a:latin typeface="Calibri"/>
                <a:ea typeface="+mn-ea"/>
                <a:cs typeface="Times New Roman" panose="02020603050405020304" pitchFamily="18" charset="0"/>
              </a:rPr>
              <a:t> أطيب الأمنيات بالتوفيق،،</a:t>
            </a:r>
          </a:p>
          <a:p>
            <a:pPr marR="0" lvl="0" algn="just" defTabSz="914400" rtl="1" eaLnBrk="1" fontAlgn="auto" latinLnBrk="0" hangingPunct="1">
              <a:lnSpc>
                <a:spcPct val="15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41E7BFAA-09D4-F351-E127-EC398F6B3869}"/>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57575D64-450B-1D7B-4811-9988237B6310}"/>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04721F9F-1F94-2FF0-C3D1-19DEBA9C62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10F296E4-4F9E-70EA-8A61-8F14B2DB9EE5}"/>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Rectangle 3">
            <a:extLst>
              <a:ext uri="{FF2B5EF4-FFF2-40B4-BE49-F238E27FC236}">
                <a16:creationId xmlns:a16="http://schemas.microsoft.com/office/drawing/2014/main" id="{A8D63102-8A89-9394-BB2A-EC9A2D2F442D}"/>
              </a:ext>
            </a:extLst>
          </p:cNvPr>
          <p:cNvSpPr/>
          <p:nvPr/>
        </p:nvSpPr>
        <p:spPr>
          <a:xfrm>
            <a:off x="3882682" y="1105503"/>
            <a:ext cx="7357403" cy="705885"/>
          </a:xfrm>
          <a:prstGeom prst="rect">
            <a:avLst/>
          </a:prstGeom>
          <a:solidFill>
            <a:schemeClr val="accent6">
              <a:lumMod val="20000"/>
              <a:lumOff val="80000"/>
            </a:schemeClr>
          </a:solidFill>
          <a:ln>
            <a:solidFill>
              <a:schemeClr val="accent6"/>
            </a:solidFill>
          </a:ln>
        </p:spPr>
        <p:style>
          <a:lnRef idx="1">
            <a:schemeClr val="dk1"/>
          </a:lnRef>
          <a:fillRef idx="2">
            <a:schemeClr val="dk1"/>
          </a:fillRef>
          <a:effectRef idx="1">
            <a:schemeClr val="dk1"/>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المهمة المطلوبة</a:t>
            </a:r>
          </a:p>
        </p:txBody>
      </p:sp>
    </p:spTree>
    <p:extLst>
      <p:ext uri="{BB962C8B-B14F-4D97-AF65-F5344CB8AC3E}">
        <p14:creationId xmlns:p14="http://schemas.microsoft.com/office/powerpoint/2010/main" val="26770573"/>
      </p:ext>
    </p:extLst>
  </p:cSld>
  <p:clrMapOvr>
    <a:masterClrMapping/>
  </p:clrMapOvr>
  <p:transition spd="slow" advTm="40421">
    <p:comb/>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718"/>
    </mc:Choice>
    <mc:Fallback xmlns="">
      <p:transition spd="slow" advTm="3718"/>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idocean  01-03"/>
          <p:cNvPicPr>
            <a:picLocks noChangeAspect="1"/>
          </p:cNvPicPr>
          <p:nvPr/>
        </p:nvPicPr>
        <p:blipFill>
          <a:blip r:embed="rId2"/>
          <a:stretch>
            <a:fillRect/>
          </a:stretch>
        </p:blipFill>
        <p:spPr>
          <a:xfrm>
            <a:off x="6757670" y="777875"/>
            <a:ext cx="3002915" cy="2002155"/>
          </a:xfrm>
          <a:prstGeom prst="rect">
            <a:avLst/>
          </a:prstGeom>
        </p:spPr>
      </p:pic>
      <p:pic>
        <p:nvPicPr>
          <p:cNvPr id="3" name="Picture 2" descr="Midocean 02-03"/>
          <p:cNvPicPr>
            <a:picLocks noChangeAspect="1"/>
          </p:cNvPicPr>
          <p:nvPr/>
        </p:nvPicPr>
        <p:blipFill>
          <a:blip r:embed="rId3"/>
          <a:stretch>
            <a:fillRect/>
          </a:stretch>
        </p:blipFill>
        <p:spPr>
          <a:xfrm>
            <a:off x="2225040" y="635000"/>
            <a:ext cx="3479800" cy="23202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620"/>
    </mc:Choice>
    <mc:Fallback xmlns="">
      <p:transition spd="slow" advTm="362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D76652D-945C-4BBB-93EC-AAA9B94F6AE3}">
  <ds:schemaRefs>
    <ds:schemaRef ds:uri="http://schemas.microsoft.com/office/2006/documentManagement/types"/>
    <ds:schemaRef ds:uri="http://schemas.openxmlformats.org/package/2006/metadata/core-properties"/>
    <ds:schemaRef ds:uri="http://schemas.microsoft.com/office/infopath/2007/PartnerControls"/>
    <ds:schemaRef ds:uri="http://www.w3.org/XML/1998/namespace"/>
    <ds:schemaRef ds:uri="http://purl.org/dc/elements/1.1/"/>
    <ds:schemaRef ds:uri="d13aca44-ef33-4cf4-9980-7f0b00e6eeb9"/>
    <ds:schemaRef ds:uri="http://purl.org/dc/dcmitype/"/>
    <ds:schemaRef ds:uri="49100919-8a76-4266-be0c-7dc583902cb4"/>
    <ds:schemaRef ds:uri="http://schemas.microsoft.com/office/2006/metadata/properties"/>
    <ds:schemaRef ds:uri="http://purl.org/dc/terms/"/>
  </ds:schemaRefs>
</ds:datastoreItem>
</file>

<file path=customXml/itemProps2.xml><?xml version="1.0" encoding="utf-8"?>
<ds:datastoreItem xmlns:ds="http://schemas.openxmlformats.org/officeDocument/2006/customXml" ds:itemID="{DE320DB2-05C9-4D9C-B7DB-89EA6E35BB9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25DDDB4-4875-43DF-B79D-36C9081106B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5277</TotalTime>
  <Words>5072</Words>
  <Application>Microsoft Office PowerPoint</Application>
  <PresentationFormat>Widescreen</PresentationFormat>
  <Paragraphs>307</Paragraphs>
  <Slides>55</Slides>
  <Notes>5</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55</vt:i4>
      </vt:variant>
    </vt:vector>
  </HeadingPairs>
  <TitlesOfParts>
    <vt:vector size="63" baseType="lpstr">
      <vt:lpstr>Alexandria</vt:lpstr>
      <vt:lpstr>Arial</vt:lpstr>
      <vt:lpstr>Calibri</vt:lpstr>
      <vt:lpstr>Calibri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Reem Ward</cp:lastModifiedBy>
  <cp:revision>231</cp:revision>
  <dcterms:created xsi:type="dcterms:W3CDTF">2023-04-29T09:08:00Z</dcterms:created>
  <dcterms:modified xsi:type="dcterms:W3CDTF">2026-04-10T05:56:26Z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