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1"/>
  </p:notesMasterIdLst>
  <p:sldIdLst>
    <p:sldId id="480" r:id="rId3"/>
    <p:sldId id="303" r:id="rId4"/>
    <p:sldId id="271" r:id="rId5"/>
    <p:sldId id="517" r:id="rId6"/>
    <p:sldId id="518" r:id="rId7"/>
    <p:sldId id="547" r:id="rId8"/>
    <p:sldId id="546" r:id="rId9"/>
    <p:sldId id="545" r:id="rId10"/>
    <p:sldId id="544" r:id="rId11"/>
    <p:sldId id="543" r:id="rId12"/>
    <p:sldId id="542" r:id="rId13"/>
    <p:sldId id="541" r:id="rId14"/>
    <p:sldId id="540" r:id="rId15"/>
    <p:sldId id="520" r:id="rId16"/>
    <p:sldId id="539" r:id="rId17"/>
    <p:sldId id="522" r:id="rId18"/>
    <p:sldId id="538" r:id="rId19"/>
    <p:sldId id="524" r:id="rId20"/>
    <p:sldId id="537" r:id="rId21"/>
    <p:sldId id="534" r:id="rId22"/>
    <p:sldId id="536" r:id="rId23"/>
    <p:sldId id="535" r:id="rId24"/>
    <p:sldId id="525" r:id="rId25"/>
    <p:sldId id="533" r:id="rId26"/>
    <p:sldId id="532" r:id="rId27"/>
    <p:sldId id="531" r:id="rId28"/>
    <p:sldId id="530" r:id="rId29"/>
    <p:sldId id="529" r:id="rId30"/>
    <p:sldId id="528" r:id="rId31"/>
    <p:sldId id="527" r:id="rId32"/>
    <p:sldId id="526" r:id="rId33"/>
    <p:sldId id="523" r:id="rId34"/>
    <p:sldId id="521" r:id="rId35"/>
    <p:sldId id="519" r:id="rId36"/>
    <p:sldId id="495" r:id="rId37"/>
    <p:sldId id="491" r:id="rId38"/>
    <p:sldId id="494"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7"/>
            <p14:sldId id="518"/>
            <p14:sldId id="547"/>
            <p14:sldId id="546"/>
            <p14:sldId id="545"/>
            <p14:sldId id="544"/>
            <p14:sldId id="543"/>
            <p14:sldId id="542"/>
            <p14:sldId id="541"/>
            <p14:sldId id="540"/>
            <p14:sldId id="520"/>
            <p14:sldId id="539"/>
            <p14:sldId id="522"/>
            <p14:sldId id="538"/>
            <p14:sldId id="524"/>
            <p14:sldId id="537"/>
            <p14:sldId id="534"/>
            <p14:sldId id="536"/>
            <p14:sldId id="535"/>
            <p14:sldId id="525"/>
            <p14:sldId id="533"/>
            <p14:sldId id="532"/>
            <p14:sldId id="531"/>
            <p14:sldId id="530"/>
            <p14:sldId id="529"/>
            <p14:sldId id="528"/>
            <p14:sldId id="527"/>
            <p14:sldId id="526"/>
            <p14:sldId id="523"/>
            <p14:sldId id="521"/>
            <p14:sldId id="519"/>
            <p14:sldId id="495"/>
            <p14:sldId id="491"/>
            <p14:sldId id="4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8" autoAdjust="0"/>
    <p:restoredTop sz="93738" autoAdjust="0"/>
  </p:normalViewPr>
  <p:slideViewPr>
    <p:cSldViewPr snapToGrid="0">
      <p:cViewPr>
        <p:scale>
          <a:sx n="90" d="100"/>
          <a:sy n="90" d="100"/>
        </p:scale>
        <p:origin x="427" y="-17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219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27137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49126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05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5455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3874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151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1100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4076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40352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97037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44918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01116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06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357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005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12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736537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2399" y="5783670"/>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5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Budgeting and cost estimation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91722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247651"/>
            <a:ext cx="11610975" cy="62198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ESTIMATING PROJECT BUDGETS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First priority is, of course, obtaining resources with which to do the work. Senior management approval of the project budget does exactly that. A budget is a plan for allocating resources. Thus, the act of budgeting is the allocation of scarce resources to the various tasks of an organization. The outcomes of the allocation process often do not satisfy managers of the organization who must live and work under budget constraints. It is, however, precisely the pattern of constraints in a budget that embodies organizational policy. 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0044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“right” level neither overfunding, which produces waste and encourages slack management, nor underfunding, which inhibits accomplishment and frustrates the committed. 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sufficient warning, it is sometimes possible to implement corrective actions. Such forecasting helps to decrease the number of undesirable surprises for senior management.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85758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ESTIMATING PROJECT BUDGETS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many fields, cost-estimating methods are well codified. For example, in fields such as construction, costs can often be estimated by scaling the various cost elements appropriately.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51419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Similarly, parametric estimating relies on well-known statistical correlations between various factors such as the total cost of a house relative to the square meter of living area.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6097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two fundamentally different strategies for data gathering, top-down and bottom-up.</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5419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Top-Down Budgeting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strategy is based on collecting the judgments and experiences of top and middle managers, and available past data concerning similar activities.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2427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 advantage of this top-down process is that aggregate budgets can often be developed quite accurately, though a few individual elements may be significantly in error. </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Another advantage of the top-down process is that small yet costly tasks need not be individually identified, nor need it be feared that some small but important aspect has been overlooked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2745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b="1" i="1" dirty="0">
                <a:solidFill>
                  <a:schemeClr val="dk1"/>
                </a:solidFill>
                <a:latin typeface="Calibri"/>
                <a:ea typeface="Calibri"/>
                <a:cs typeface="Calibri"/>
                <a:sym typeface="Calibri"/>
              </a:rPr>
              <a:t>Bottom-Up Budgeting </a:t>
            </a:r>
          </a:p>
          <a:p>
            <a:pPr marL="0" marR="0" lvl="0" indent="0" algn="l" rtl="0">
              <a:spcBef>
                <a:spcPts val="0"/>
              </a:spcBef>
              <a:spcAft>
                <a:spcPts val="0"/>
              </a:spcAft>
              <a:buNone/>
            </a:pP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profit figure to arrive at the final project budget.</a:t>
            </a:r>
            <a:endParaRPr lang="en-US" sz="2800" b="1" i="1"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11873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advantages of the bottom-up process are those generally associated with participative management. Individuals closer to the work are able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60194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Work Element Costing</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Suppose a work element is estimated to require 25 hours of labor by a technician. The specific technician assigned to this job is paid $17.50/hr. Overhead charges to the project are 84 percent of direct labor charges.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appropriate cost appears to be: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25hr X $17.50 X 1.84 = $805.00</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19005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1.12 X 25 </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hr</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X $17.50 X 1.84 = $901.60</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166082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If a specific machine is needed by the project and is the property of a functional department, the project may “pay” for it by transferring funds from the project budget to the functional department’s budget. The charge for such machines will be an operating cost ($/</a:t>
            </a:r>
            <a:r>
              <a:rPr lang="en-US" sz="2800" dirty="0" err="1">
                <a:solidFill>
                  <a:schemeClr val="dk1"/>
                </a:solidFill>
                <a:latin typeface="Calibri"/>
                <a:ea typeface="Calibri"/>
                <a:cs typeface="Calibri"/>
                <a:sym typeface="Calibri"/>
              </a:rPr>
              <a:t>hr</a:t>
            </a:r>
            <a:r>
              <a:rPr lang="en-US" sz="2800" dirty="0">
                <a:solidFill>
                  <a:schemeClr val="dk1"/>
                </a:solidFill>
                <a:latin typeface="Calibri"/>
                <a:ea typeface="Calibri"/>
                <a:cs typeface="Calibri"/>
                <a:sym typeface="Calibri"/>
              </a:rPr>
              <a:t> or $/operating cycle), plus a depreciation charge based on either time or number of operating cycles. Use of general office equipment, e.g., copy machines, drafting equipment, and coffeemakers, is often included in the general overhead charge. 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Thus, a fully costed work element would include direct costs (labor, resources, and special machinery) plus overhead and G&amp;A charges.</a:t>
            </a:r>
          </a:p>
          <a:p>
            <a:pPr marL="0" marR="0" lvl="0" indent="0" algn="l" rtl="0">
              <a:spcBef>
                <a:spcPts val="0"/>
              </a:spcBef>
              <a:spcAft>
                <a:spcPts val="0"/>
              </a:spcAft>
              <a:buNone/>
            </a:pPr>
            <a:endParaRPr lang="en-US" sz="2800" b="1" i="1"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89830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An Iterative Budgeting Process—Negotiation-in-Action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An iterative 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individual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681050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endParaRPr kumimoji="0" lang="en-US" sz="28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8306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dirty="0">
                <a:solidFill>
                  <a:schemeClr val="dk1"/>
                </a:solidFill>
                <a:latin typeface="Calibri"/>
                <a:ea typeface="Calibri"/>
                <a:cs typeface="Calibri"/>
                <a:sym typeface="Calibri"/>
              </a:rPr>
              <a:t>*Second, wishful thinking leads the superior to underestimate cost (and time), because the superior has a stake in representing the project to senior management as a profitable venture.</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*Third, the subordinate is led to build-in some level of protection against failure by adding an allowance onto a budget that already may have a healthy contingency allowance.</a:t>
            </a:r>
          </a:p>
          <a:p>
            <a:pPr marL="0" marR="0" lvl="0" indent="0" algn="l" rtl="0">
              <a:spcBef>
                <a:spcPts val="0"/>
              </a:spcBef>
              <a:spcAft>
                <a:spcPts val="0"/>
              </a:spcAft>
              <a:buNone/>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Assuming that the superior and subordinate are reasonably honest with one another, the two parties meet and review the subordinate’s action plan.</a:t>
            </a:r>
            <a:endParaRPr lang="en-US" sz="2800" b="1" i="1"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88016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2565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247651"/>
            <a:ext cx="11610975" cy="62198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Comments on the Budget Request Process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This sounds like bottom-up budgeting, but there is an important difference between this procedure and a true bottom-up system. Along with the formal invitation for submission of a budget request, in the iterative system another message is passed down—a much less formal</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3267075" cy="5714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96103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61079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7583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0000"/>
                </a:solidFill>
                <a:effectLst/>
                <a:uLnTx/>
                <a:uFillTx/>
                <a:latin typeface="Calibri"/>
                <a:ea typeface="Calibri"/>
                <a:cs typeface="Calibri"/>
                <a:sym typeface="Calibri"/>
              </a:rPr>
              <a:t>Cost Category Budgeting vs. Program/Activity Budgeting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labor, etc. or to production centers or processes. These expense lines are gathered into more inclusive categories, and are reported by organizational unit—for example, by section, department, and division. In other words, the budget can be overlaid on the organizational chart.</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258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IMPROVING THE PROCESS OF COST ESTIMATION</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775860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applicable, to the estimation of resource requirements and costs for the determination of project budgets.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655876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identifies the person to contact in order to get specific resources. This table can be used for collating the resource requirements for each task element in a project, or for aggregating the information from a series of tasks onto a single form.</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matter of what overhead costs are to be added and in what amounts is unique to the firm, beyond the PM’s control, and generally a source of annoyance and frustration to one and all. The allocation of overhead is arbitrary by its nature.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038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panose="020F0502020204030204"/>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Special Case of Learning—Technological Shock</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the extent possible, past knowledge of system actions and reactions should be built into estimates of future project performance.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498499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Other Factors</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Depending on the reference, anywhere from about three-fifths to five-sixths of projects fail to meet their time, cost, and/or specification objectives.</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Changes in resource prices are one of things that can increase risk by producing errors in cost estimates occur with particularly high frequency.</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determination of which inputs account for a “significant” portion of project cost is not difficult, although it may be somewhat arbitrary.</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Further improvements can be made by taking into account the fact that the prices of different inputs often change at very different rates and sometimes in different directions.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57244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lang="en-US" sz="2800" kern="0" dirty="0">
              <a:solidFill>
                <a:srgbClr val="00000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proper level of breakdown in estimating the impact of price changes simply depends on the organization’s willingness to tolerate error.</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Other elements that need to be factored into the estimated project cost include an allowance for waste and spoilage.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Over- and underestimation of cost can have a serious impact on the probability of winning the contract—or on the level of profit, if a win occurs.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There is considerable opportunity for unethical behavior during cost estimation and bidding. Further, estimation and bidding practices vary widely from industry to industry.</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Every project needs an “allowance for contingencies.”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wise PM takes into account as many known influences on the project budget as can be predicted.</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9362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a:ea typeface="Calibri"/>
                <a:cs typeface="Calibri"/>
                <a:sym typeface="Calibri"/>
              </a:rPr>
              <a:t>SUMMARY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Specific points made in the chapter were these: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intent of a budget is to communicate organizational policy concerning the organization’s goals and priorities.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 are a number of common budgeting methods: top-down, bottom-up, the program budget.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79464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form identifying the level of resource need, when it will be needed, who the contact is, and its availability is especially helpful in estimating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It is common for organizations to fund projects whose returns cover direct but not full costs in order to achieve long-run strategic goals of the organization.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If projects include repetitive tasks with significant hu man input, the learning phenomenon should be taken into consideration when preparing cost estimates.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learning curve is based on the observation that the amount of time required to produce one unit decreases a constant percentage every time the cumulative output doubles.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method for determining whether or not cost estimates are biased is described. The method can be used to improve any estimation/forecasting process.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662410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Other major factors, in addition to learning, that should be considered when making project cost estimates are inflation, differential changes in the cost factors, waste and spoilage, personnel replacement costs, and contingencies for unexpected difficulties.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 the next chapter, we address the subject of task scheduling, a topic of major importance in project management. More research and investigation have probably been conducted on the subject of scheduling than any other element of project management.</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86443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a:ea typeface="Calibri"/>
                <a:cs typeface="Calibri"/>
                <a:sym typeface="Calibri"/>
              </a:rPr>
              <a:t>GLOSSARY</a:t>
            </a:r>
            <a:endParaRPr kumimoji="0" lang="en-US" sz="2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Bottom-up Budgeting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 budgeting method that begins with those who will be doing the tasks estimating the resources needed. The advantage is more accurate estimates.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Cost Categories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Direct (or Variable) Cost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costs vary with output; e.g., labor costs, material costs, and sometimes the cost of capital equipment such as machinery that performs a specific function on each unit of output.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30457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02024" y="247652"/>
            <a:ext cx="11304494" cy="61450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lvl="0" indent="-285750">
              <a:buClr>
                <a:srgbClr val="000000"/>
              </a:buClr>
              <a:buSzPts val="1800"/>
              <a:buFont typeface="Arial"/>
              <a:buChar char="•"/>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General &amp; Administrative Cost (G&amp;A)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lvl="0" indent="-285750">
              <a:buClr>
                <a:srgbClr val="000000"/>
              </a:buClr>
              <a:buSzPts val="1800"/>
              <a:buFont typeface="Arial"/>
              <a:buChar char="•"/>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lvl="0" indent="-285750">
              <a:buClr>
                <a:srgbClr val="000000"/>
              </a:buClr>
              <a:buSzPts val="1800"/>
              <a:buFont typeface="Arial"/>
              <a:buChar char="•"/>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Indirect</a:t>
            </a:r>
            <a:r>
              <a:rPr lang="en-US" sz="2800" b="1" i="1" kern="0" dirty="0">
                <a:solidFill>
                  <a:srgbClr val="000000"/>
                </a:solidFill>
                <a:latin typeface="Calibri"/>
                <a:ea typeface="Calibri"/>
                <a:cs typeface="Calibri"/>
                <a:sym typeface="Calibri"/>
              </a:rPr>
              <a:t> (or </a:t>
            </a: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Fixed) Cost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costs are associated with output, but do not vary with each unit f a direct cost such as labor; e.g., the cost of capital equipment not charged per piece of output, advertising, distribution, or sales. Costs are charged as a lump sum or as a fixed percent of some direct cost such as labor.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71157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55706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Overhead Cost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p>
          <a:p>
            <a:pPr marR="0" lvl="0" algn="l" defTabSz="914400" rtl="0" eaLnBrk="1" fontAlgn="auto" latinLnBrk="0" hangingPunct="1">
              <a:lnSpc>
                <a:spcPct val="100000"/>
              </a:lnSpc>
              <a:spcBef>
                <a:spcPts val="0"/>
              </a:spcBef>
              <a:spcAft>
                <a:spcPts val="0"/>
              </a:spcAft>
              <a:buClr>
                <a:srgbClr val="000000"/>
              </a:buClr>
              <a:buSzPts val="1800"/>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Learning Rate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percentage of the previous worker hours per unit required for doubling the output.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0879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Program Budgeting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Budgeting by project task/activity and then aggregating income and expenditures by project or program, often in addition to aggregation by organizational unit or category. </a:t>
            </a:r>
            <a:endParaRPr lang="en-US" sz="2800" dirty="0">
              <a:solidFill>
                <a:schemeClr val="dk1"/>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Top-Down Budgeting </a:t>
            </a:r>
            <a:endParaRPr lang="en-US" sz="2800" b="1" i="1"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Variances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pattern of deviations in costs and usage used for exception reporting to management.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2764</TotalTime>
  <Words>3982</Words>
  <Application>Microsoft Office PowerPoint</Application>
  <PresentationFormat>Widescreen</PresentationFormat>
  <Paragraphs>186</Paragraphs>
  <Slides>38</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38</vt:i4>
      </vt:variant>
    </vt:vector>
  </HeadingPairs>
  <TitlesOfParts>
    <vt:vector size="44" baseType="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73</cp:revision>
  <dcterms:created xsi:type="dcterms:W3CDTF">2023-04-29T09:08:23Z</dcterms:created>
  <dcterms:modified xsi:type="dcterms:W3CDTF">2023-11-03T10:36:15Z</dcterms:modified>
</cp:coreProperties>
</file>