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entation.xml" ContentType="application/vnd.openxmlformats-officedocument.presentationml.presentation.main+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3"/>
  </p:notesMasterIdLst>
  <p:sldIdLst>
    <p:sldId id="533" r:id="rId3"/>
    <p:sldId id="534" r:id="rId4"/>
    <p:sldId id="591" r:id="rId5"/>
    <p:sldId id="536" r:id="rId6"/>
    <p:sldId id="592" r:id="rId7"/>
    <p:sldId id="593" r:id="rId8"/>
    <p:sldId id="594" r:id="rId9"/>
    <p:sldId id="596" r:id="rId10"/>
    <p:sldId id="597" r:id="rId11"/>
    <p:sldId id="598" r:id="rId12"/>
    <p:sldId id="599" r:id="rId13"/>
    <p:sldId id="600" r:id="rId14"/>
    <p:sldId id="601" r:id="rId15"/>
    <p:sldId id="602" r:id="rId16"/>
    <p:sldId id="603" r:id="rId17"/>
    <p:sldId id="604" r:id="rId18"/>
    <p:sldId id="605" r:id="rId19"/>
    <p:sldId id="606" r:id="rId20"/>
    <p:sldId id="607" r:id="rId21"/>
    <p:sldId id="608" r:id="rId22"/>
    <p:sldId id="609" r:id="rId23"/>
    <p:sldId id="610" r:id="rId24"/>
    <p:sldId id="611" r:id="rId25"/>
    <p:sldId id="612" r:id="rId26"/>
    <p:sldId id="613" r:id="rId27"/>
    <p:sldId id="614" r:id="rId28"/>
    <p:sldId id="615" r:id="rId29"/>
    <p:sldId id="616" r:id="rId30"/>
    <p:sldId id="617" r:id="rId31"/>
    <p:sldId id="618" r:id="rId32"/>
    <p:sldId id="619" r:id="rId33"/>
    <p:sldId id="620" r:id="rId34"/>
    <p:sldId id="621" r:id="rId35"/>
    <p:sldId id="622" r:id="rId36"/>
    <p:sldId id="623" r:id="rId37"/>
    <p:sldId id="624" r:id="rId38"/>
    <p:sldId id="625" r:id="rId39"/>
    <p:sldId id="626" r:id="rId40"/>
    <p:sldId id="627" r:id="rId41"/>
    <p:sldId id="537"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3"/>
            <p14:sldId id="534"/>
            <p14:sldId id="591"/>
            <p14:sldId id="536"/>
            <p14:sldId id="592"/>
            <p14:sldId id="593"/>
            <p14:sldId id="594"/>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537"/>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9" d="100"/>
          <a:sy n="59" d="100"/>
        </p:scale>
        <p:origin x="940" y="52"/>
      </p:cViewPr>
      <p:guideLst>
        <p:guide orient="horz" pos="2160"/>
        <p:guide pos="3840"/>
      </p:guideLst>
    </p:cSldViewPr>
  </p:slideViewPr>
  <p:notesTextViewPr>
    <p:cViewPr>
      <p:scale>
        <a:sx n="200" d="100"/>
        <a:sy n="2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ustomXml" Target="../customXml/item2.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045397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9212376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69781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650886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6128292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9510725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6385390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1561813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2508849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0126605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5287332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1217525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3666109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6211046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8548921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4863309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0439334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6909089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0207027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149281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7847486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7293005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3201415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4024698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25998489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14075326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80333597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21931075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27826849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53727568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63446134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39059792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56785565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7688433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a:extLst>
              <a:ext uri="{FF2B5EF4-FFF2-40B4-BE49-F238E27FC236}">
                <a16:creationId xmlns:a16="http://schemas.microsoft.com/office/drawing/2014/main" id="{2B40FBFC-57A7-F779-4635-D168A3E90780}"/>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6E6445DD-093E-9500-D7C7-4CDACBFC3392}"/>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6.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8.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778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Calibri" panose="020F0502020204030204" pitchFamily="34" charset="0"/>
                <a:cs typeface="Calibri" panose="020F0502020204030204" pitchFamily="34" charset="0"/>
              </a:rPr>
              <a:t>Attitudes and  Job Satisfaction </a:t>
            </a:r>
            <a:endParaRPr lang="ar-SA" b="1" dirty="0">
              <a:solidFill>
                <a:schemeClr val="bg1"/>
              </a:solidFill>
              <a:latin typeface="Calibri" panose="020F0502020204030204" pitchFamily="34" charset="0"/>
              <a:cs typeface="Calibri" panose="020F0502020204030204" pitchFamily="34" charset="0"/>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7886" y="2795979"/>
            <a:ext cx="5279265" cy="954107"/>
          </a:xfrm>
          <a:prstGeom prst="rect">
            <a:avLst/>
          </a:prstGeom>
          <a:noFill/>
        </p:spPr>
        <p:txBody>
          <a:bodyPr wrap="square" rtlCol="0">
            <a:spAutoFit/>
          </a:bodyPr>
          <a:lstStyle/>
          <a:p>
            <a:pPr algn="ctr"/>
            <a:r>
              <a:rPr lang="en-US" sz="2800" b="1" dirty="0">
                <a:solidFill>
                  <a:srgbClr val="00B0F0"/>
                </a:solidFill>
                <a:latin typeface="Book Antiqua" panose="02040602050305030304" pitchFamily="18" charset="0"/>
              </a:rPr>
              <a:t>Organizational Behavior  </a:t>
            </a:r>
          </a:p>
          <a:p>
            <a:pPr algn="ctr"/>
            <a:r>
              <a:rPr lang="en-US" sz="2800" b="1" dirty="0">
                <a:solidFill>
                  <a:srgbClr val="00B0F0"/>
                </a:solidFill>
                <a:latin typeface="Book Antiqua" panose="02040602050305030304" pitchFamily="18" charset="0"/>
              </a:rPr>
              <a:t>and Projects</a:t>
            </a:r>
            <a:endParaRPr lang="en-US" sz="2800" dirty="0">
              <a:solidFill>
                <a:srgbClr val="00B0F0"/>
              </a:solidFill>
              <a:latin typeface="Book Antiqua" panose="0204060205030503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929024" y="377505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707682" y="4454209"/>
            <a:ext cx="3009157" cy="892552"/>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PMG421</a:t>
            </a:r>
          </a:p>
          <a:p>
            <a:r>
              <a:rPr lang="en-US" sz="3200" b="1" dirty="0">
                <a:solidFill>
                  <a:srgbClr val="00B0F0"/>
                </a:solidFill>
                <a:latin typeface="Times New Roman" panose="02020603050405020304" pitchFamily="18" charset="0"/>
                <a:cs typeface="Tajawal Medium" panose="00000600000000000000" pitchFamily="2" charset="-78"/>
              </a:rPr>
              <a:t>Communication</a:t>
            </a:r>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Mohammed Mustafa</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2511688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367306"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988164"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pic>
        <p:nvPicPr>
          <p:cNvPr id="13"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8522" y="837448"/>
            <a:ext cx="6183085" cy="115976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72494" y="1951703"/>
            <a:ext cx="2612965" cy="3774185"/>
          </a:xfrm>
          <a:prstGeom prst="rect">
            <a:avLst/>
          </a:prstGeom>
          <a:noFill/>
          <a:ln>
            <a:noFill/>
          </a:ln>
          <a:effectLst/>
          <a:scene3d>
            <a:camera prst="orthographicFront">
              <a:rot lat="0" lon="0" rev="0"/>
            </a:camera>
            <a:lightRig rig="glow" dir="t">
              <a:rot lat="0" lon="0" rev="14100000"/>
            </a:lightRig>
          </a:scene3d>
          <a:sp3d prstMaterial="softEdge">
            <a:bevelT w="127000" prst="artDeco"/>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a:extLst>
              <a:ext uri="{FF2B5EF4-FFF2-40B4-BE49-F238E27FC236}">
                <a16:creationId xmlns:a16="http://schemas.microsoft.com/office/drawing/2014/main" id="{0258B944-5077-6932-A985-A0DAEC980376}"/>
              </a:ext>
            </a:extLst>
          </p:cNvPr>
          <p:cNvSpPr txBox="1"/>
          <p:nvPr/>
        </p:nvSpPr>
        <p:spPr>
          <a:xfrm>
            <a:off x="3178522" y="2303467"/>
            <a:ext cx="5700819" cy="3170099"/>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5"/>
          </a:lnRef>
          <a:fillRef idx="1">
            <a:schemeClr val="lt1"/>
          </a:fillRef>
          <a:effectRef idx="0">
            <a:schemeClr val="accent5"/>
          </a:effectRef>
          <a:fontRef idx="minor">
            <a:schemeClr val="dk1"/>
          </a:fontRef>
        </p:style>
        <p:txBody>
          <a:bodyPr wrap="square">
            <a:spAutoFit/>
          </a:bodyPr>
          <a:lstStyle/>
          <a:p>
            <a:pPr marL="285750" indent="-285750">
              <a:spcAft>
                <a:spcPts val="600"/>
              </a:spcAft>
              <a:buFont typeface="Wingdings" panose="05000000000000000000" pitchFamily="2" charset="2"/>
              <a:buChar char="Ø"/>
            </a:pPr>
            <a:r>
              <a:rPr lang="en-US" sz="2000" dirty="0">
                <a:latin typeface="Alexandria" pitchFamily="2" charset="-78"/>
              </a:rPr>
              <a:t>The Process of Managerial Communication </a:t>
            </a:r>
          </a:p>
          <a:p>
            <a:pPr marL="285750" indent="-285750">
              <a:spcAft>
                <a:spcPts val="600"/>
              </a:spcAft>
              <a:buFont typeface="Wingdings" panose="05000000000000000000" pitchFamily="2" charset="2"/>
              <a:buChar char="Ø"/>
            </a:pPr>
            <a:r>
              <a:rPr lang="en-US" sz="2000" dirty="0">
                <a:latin typeface="Alexandria" pitchFamily="2" charset="-78"/>
              </a:rPr>
              <a:t>Types of Communications in Organizations </a:t>
            </a:r>
          </a:p>
          <a:p>
            <a:pPr marL="285750" indent="-285750">
              <a:spcAft>
                <a:spcPts val="600"/>
              </a:spcAft>
              <a:buFont typeface="Wingdings" panose="05000000000000000000" pitchFamily="2" charset="2"/>
              <a:buChar char="Ø"/>
            </a:pPr>
            <a:r>
              <a:rPr lang="en-US" sz="2000" dirty="0">
                <a:latin typeface="Alexandria" pitchFamily="2" charset="-78"/>
              </a:rPr>
              <a:t>Factors Affecting Communications and the Roles of Managers</a:t>
            </a:r>
          </a:p>
          <a:p>
            <a:pPr marL="285750" indent="-285750">
              <a:spcAft>
                <a:spcPts val="600"/>
              </a:spcAft>
              <a:buFont typeface="Wingdings" panose="05000000000000000000" pitchFamily="2" charset="2"/>
              <a:buChar char="Ø"/>
            </a:pPr>
            <a:r>
              <a:rPr lang="en-US" sz="2000" dirty="0">
                <a:latin typeface="Alexandria" pitchFamily="2" charset="-78"/>
              </a:rPr>
              <a:t>Managerial Communication and Corporate Reputation</a:t>
            </a:r>
          </a:p>
          <a:p>
            <a:pPr marL="285750" indent="-285750">
              <a:spcAft>
                <a:spcPts val="600"/>
              </a:spcAft>
              <a:buFont typeface="Wingdings" panose="05000000000000000000" pitchFamily="2" charset="2"/>
              <a:buChar char="Ø"/>
            </a:pPr>
            <a:r>
              <a:rPr lang="en-US" sz="2000" dirty="0">
                <a:latin typeface="Alexandria" pitchFamily="2" charset="-78"/>
              </a:rPr>
              <a:t>The Major Channels of Management Communication Are Talking, Listening, Reading, and Writing</a:t>
            </a:r>
            <a:endParaRPr lang="en-US" altLang="en-US" sz="2000" dirty="0">
              <a:latin typeface="Alexandria"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1482456" y="1607979"/>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pic>
        <p:nvPicPr>
          <p:cNvPr id="1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69260" y="1458673"/>
            <a:ext cx="2616200" cy="4440274"/>
          </a:xfrm>
          <a:prstGeom prst="rect">
            <a:avLst/>
          </a:prstGeom>
          <a:noFill/>
          <a:ln>
            <a:noFill/>
          </a:ln>
          <a:effectLst/>
          <a:scene3d>
            <a:camera prst="orthographicFront">
              <a:rot lat="0" lon="0" rev="0"/>
            </a:camera>
            <a:lightRig rig="glow" dir="t">
              <a:rot lat="0" lon="0" rev="14100000"/>
            </a:lightRig>
          </a:scene3d>
          <a:sp3d prstMaterial="softEdge">
            <a:bevelT w="127000" prst="artDeco"/>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a:extLst>
              <a:ext uri="{FF2B5EF4-FFF2-40B4-BE49-F238E27FC236}">
                <a16:creationId xmlns:a16="http://schemas.microsoft.com/office/drawing/2014/main" id="{0258B944-5077-6932-A985-A0DAEC980376}"/>
              </a:ext>
            </a:extLst>
          </p:cNvPr>
          <p:cNvSpPr txBox="1"/>
          <p:nvPr/>
        </p:nvSpPr>
        <p:spPr>
          <a:xfrm>
            <a:off x="2291509" y="1919786"/>
            <a:ext cx="6976932" cy="4093428"/>
          </a:xfrm>
          <a:prstGeom prst="rect">
            <a:avLst/>
          </a:prstGeom>
          <a:ln>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5"/>
          </a:lnRef>
          <a:fillRef idx="1">
            <a:schemeClr val="lt1"/>
          </a:fillRef>
          <a:effectRef idx="0">
            <a:schemeClr val="accent5"/>
          </a:effectRef>
          <a:fontRef idx="minor">
            <a:schemeClr val="dk1"/>
          </a:fontRef>
        </p:style>
        <p:txBody>
          <a:bodyPr wrap="square">
            <a:spAutoFit/>
          </a:bodyPr>
          <a:lstStyle/>
          <a:p>
            <a:pPr marL="285750" indent="-285750">
              <a:spcAft>
                <a:spcPts val="600"/>
              </a:spcAft>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Describe the types of interpersonal communication. </a:t>
            </a:r>
          </a:p>
          <a:p>
            <a:pPr marL="285750" indent="-285750">
              <a:spcAft>
                <a:spcPts val="600"/>
              </a:spcAft>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Evaluate how to choose communication methods and handle barriers to effective communication. </a:t>
            </a:r>
          </a:p>
          <a:p>
            <a:pPr marL="285750" indent="-285750">
              <a:spcAft>
                <a:spcPts val="600"/>
              </a:spcAft>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Discuss the various forms of virtual communication used in modern organizations. </a:t>
            </a:r>
          </a:p>
          <a:p>
            <a:pPr marL="285750" indent="-285750">
              <a:spcAft>
                <a:spcPts val="600"/>
              </a:spcAft>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Analyze the issues surrounding smartphones, social media, and cybersecurity confronting modern organizations. </a:t>
            </a:r>
          </a:p>
          <a:p>
            <a:pPr marL="285750" indent="-285750">
              <a:spcAft>
                <a:spcPts val="600"/>
              </a:spcAft>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Recognize how to engage in effective cross-cultural communication in organizations.</a:t>
            </a:r>
          </a:p>
        </p:txBody>
      </p:sp>
      <p:sp>
        <p:nvSpPr>
          <p:cNvPr id="9" name="Rectangle: Rounded Corners 8">
            <a:extLst>
              <a:ext uri="{FF2B5EF4-FFF2-40B4-BE49-F238E27FC236}">
                <a16:creationId xmlns:a16="http://schemas.microsoft.com/office/drawing/2014/main" id="{6619DC51-873F-C25B-9CC6-0A22E089E01F}"/>
              </a:ext>
            </a:extLst>
          </p:cNvPr>
          <p:cNvSpPr/>
          <p:nvPr/>
        </p:nvSpPr>
        <p:spPr>
          <a:xfrm>
            <a:off x="2873526" y="1412953"/>
            <a:ext cx="5547685" cy="461665"/>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sz="2800" b="1" dirty="0">
                <a:solidFill>
                  <a:srgbClr val="00B0F0"/>
                </a:solidFill>
              </a:rPr>
              <a:t>Learning Objectives </a:t>
            </a:r>
            <a:endParaRPr lang="ar-SA" sz="2800" b="1" dirty="0">
              <a:solidFill>
                <a:srgbClr val="00B0F0"/>
              </a:solidFill>
            </a:endParaRPr>
          </a:p>
        </p:txBody>
      </p:sp>
    </p:spTree>
    <p:extLst>
      <p:ext uri="{BB962C8B-B14F-4D97-AF65-F5344CB8AC3E}">
        <p14:creationId xmlns:p14="http://schemas.microsoft.com/office/powerpoint/2010/main" val="7769307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2" y="1625114"/>
            <a:ext cx="6297712" cy="32568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54524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861824"/>
            <a:ext cx="5886974" cy="2754600"/>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Communication is the primary means through which people connect with one another. </a:t>
            </a:r>
          </a:p>
          <a:p>
            <a:pPr marL="342900" indent="-342900">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Communication is not only used to transmit a message or impart meaning—it is also used to bond and forge connections with others. </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8231005" y="1625114"/>
            <a:ext cx="3649820" cy="421382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32394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2" y="1625114"/>
            <a:ext cx="6297712" cy="36519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54524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861824"/>
            <a:ext cx="6096293" cy="3123932"/>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instance, Shelley </a:t>
            </a:r>
            <a:r>
              <a:rPr lang="en-US" sz="2400" dirty="0" err="1">
                <a:latin typeface="Calibri" panose="020F0502020204030204" pitchFamily="34" charset="0"/>
                <a:ea typeface="Calibri" panose="020F0502020204030204" pitchFamily="34" charset="0"/>
                <a:cs typeface="Calibri" panose="020F0502020204030204" pitchFamily="34" charset="0"/>
              </a:rPr>
              <a:t>Zalis</a:t>
            </a:r>
            <a:r>
              <a:rPr lang="en-US" sz="2400" dirty="0">
                <a:latin typeface="Calibri" panose="020F0502020204030204" pitchFamily="34" charset="0"/>
                <a:ea typeface="Calibri" panose="020F0502020204030204" pitchFamily="34" charset="0"/>
                <a:cs typeface="Calibri" panose="020F0502020204030204" pitchFamily="34" charset="0"/>
              </a:rPr>
              <a:t> (CEO of The Female Quotient [FQ]) has created The FQ Lounge, which has connected more than 17,500 women in the corporate world.</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According to Jocelyn </a:t>
            </a:r>
            <a:r>
              <a:rPr lang="en-US" sz="2400" dirty="0" err="1">
                <a:latin typeface="Calibri" panose="020F0502020204030204" pitchFamily="34" charset="0"/>
                <a:ea typeface="Calibri" panose="020F0502020204030204" pitchFamily="34" charset="0"/>
                <a:cs typeface="Calibri" panose="020F0502020204030204" pitchFamily="34" charset="0"/>
              </a:rPr>
              <a:t>Greenky</a:t>
            </a:r>
            <a:r>
              <a:rPr lang="en-US" sz="2400" dirty="0">
                <a:latin typeface="Calibri" panose="020F0502020204030204" pitchFamily="34" charset="0"/>
                <a:ea typeface="Calibri" panose="020F0502020204030204" pitchFamily="34" charset="0"/>
                <a:cs typeface="Calibri" panose="020F0502020204030204" pitchFamily="34" charset="0"/>
              </a:rPr>
              <a:t>, CEO of Sider Road, this network has enabled women to find their voice and “build circles of trust with one another.”</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8231005" y="1625114"/>
            <a:ext cx="3649820" cy="421382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140717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25114"/>
            <a:ext cx="6912390" cy="3960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54524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861824"/>
            <a:ext cx="6658155" cy="357020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It may surprise you that communication includes both the transfer and the understanding of meaning.</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Communicating is more than merely imparting meaning; that meaning must also be understood.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ideal communication, a thought would be perfectly understood by the person receiving the message exactly how the sender would have intended.</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8846545" y="1625114"/>
            <a:ext cx="3034280" cy="421382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8885055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25114"/>
            <a:ext cx="7297980" cy="44257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54524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861824"/>
            <a:ext cx="7032728" cy="3939540"/>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As a student of organizational behavior (OB), understanding communication processes and barriers can help you become more aware of how to diagnose communication breakdowns and fix them.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this chapter, we will explore communication in the modern workplace.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We will learn more about communication processes and their implications for OB, including virtual communication, knowledge management, cross-cultural communication, and employability.</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478815" y="2251883"/>
            <a:ext cx="2494454" cy="258332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0375881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6" y="1625114"/>
            <a:ext cx="8290547" cy="44257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633128"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Interpersonal 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850938"/>
            <a:ext cx="8148185" cy="4308872"/>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How you approach communicating with others (e.g., using oral, written, nonverbal modes of communication) in organizations can greatly enhance or detract from the way the perceiver reacts to the message.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example, consider a doc tor at a hospital in California who informed a 78-year-old man (surrounded by his family) that he was unlikely to survive his illness.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You may picture the doctor gently comforting the family of the dying man. However, the family was outraged that the doctor sent a rolling medical assistant robot to deliver the news instead.</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10100863" y="2251883"/>
            <a:ext cx="1872405" cy="193911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8154242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25114"/>
            <a:ext cx="7463234" cy="4192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25550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Oral 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850938"/>
            <a:ext cx="7179357" cy="386259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When most of us think of communication, we most likely immediately jump to oral communication. We might first think of virtual (e.g., Zoom, Google Voice, or WhatsApp calls) or in-person conversations and discussions we have with others or their more formal counterpart, meetings.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We might also think about the speeches our fellow coworkers or leaders give to convey information or motivate us to unite toward accomplishing a common goal.</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461301" y="2251883"/>
            <a:ext cx="2305140" cy="238727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026392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25114"/>
            <a:ext cx="7463234" cy="3850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25550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Oral 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939074"/>
            <a:ext cx="7286115" cy="320087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Synchronicity: </a:t>
            </a:r>
            <a:r>
              <a:rPr lang="en-US" sz="2400" dirty="0">
                <a:latin typeface="Calibri" panose="020F0502020204030204" pitchFamily="34" charset="0"/>
                <a:ea typeface="Calibri" panose="020F0502020204030204" pitchFamily="34" charset="0"/>
                <a:cs typeface="Calibri" panose="020F0502020204030204" pitchFamily="34" charset="0"/>
              </a:rPr>
              <a:t>When we think of oral communication, we often assume </a:t>
            </a:r>
            <a:r>
              <a:rPr lang="en-US" sz="2400" b="1" dirty="0">
                <a:latin typeface="Calibri" panose="020F0502020204030204" pitchFamily="34" charset="0"/>
                <a:ea typeface="Calibri" panose="020F0502020204030204" pitchFamily="34" charset="0"/>
                <a:cs typeface="Calibri" panose="020F0502020204030204" pitchFamily="34" charset="0"/>
              </a:rPr>
              <a:t>synchronicity</a:t>
            </a:r>
            <a:r>
              <a:rPr lang="en-US" sz="2400" dirty="0">
                <a:latin typeface="Calibri" panose="020F0502020204030204" pitchFamily="34" charset="0"/>
                <a:ea typeface="Calibri" panose="020F0502020204030204" pitchFamily="34" charset="0"/>
                <a:cs typeface="Calibri" panose="020F0502020204030204" pitchFamily="34" charset="0"/>
              </a:rPr>
              <a:t>, with both the sender and receiver present, aware, and focused on the communication exchange.</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advantages of this synchronous communication are speed, feedback, and exchange.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Regarding speed, we can convey a message and receive a response in minimal time.</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461301" y="2251883"/>
            <a:ext cx="2305140" cy="238727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575510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6" y="1625114"/>
            <a:ext cx="7826790" cy="47977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25550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Oral 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850938"/>
            <a:ext cx="7583011" cy="438581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If the receiver is unsure of the message, rapid feedback allows the sender to detect and correct it quickly.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exchange given through oral communication has social, cultural, and emotional components.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Social exchange, in which we purposefully share social exchanges that transcend cultural boundaries, can build trust, cooperation, and agreement between individuals and teams.</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As a part of this exchange, communication partners develop a rhythm and rapport, matching each other’s communication styles (even in writing!).</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670624" y="2251883"/>
            <a:ext cx="2305140" cy="238727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26541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6" y="1625114"/>
            <a:ext cx="7463233" cy="46675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25550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Oral 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850938"/>
            <a:ext cx="7131880" cy="423192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However, given the advent of technological advances in communication, it may surprise you to learn that oral communication can also be </a:t>
            </a:r>
            <a:r>
              <a:rPr lang="en-US" sz="2400" b="1" dirty="0">
                <a:latin typeface="Calibri" panose="020F0502020204030204" pitchFamily="34" charset="0"/>
                <a:ea typeface="Calibri" panose="020F0502020204030204" pitchFamily="34" charset="0"/>
                <a:cs typeface="Calibri" panose="020F0502020204030204" pitchFamily="34" charset="0"/>
              </a:rPr>
              <a:t>asynchronous communication</a:t>
            </a:r>
            <a:r>
              <a:rPr lang="en-US" sz="2400" dirty="0">
                <a:latin typeface="Calibri" panose="020F0502020204030204" pitchFamily="34" charset="0"/>
                <a:ea typeface="Calibri" panose="020F0502020204030204" pitchFamily="34" charset="0"/>
                <a:cs typeface="Calibri" panose="020F0502020204030204" pitchFamily="34" charset="0"/>
              </a:rPr>
              <a:t>, with verbal messages sent and received outside a physically or psychologically present communication exchange.</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instance, whenever you check your voicemail, you are engaging in asynchronous oral communication (although many now claim voicemail is “officially dead” and many people no longer rely on it).</a:t>
            </a: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359564" y="2251882"/>
            <a:ext cx="2616200" cy="313536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934349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6" y="1625115"/>
            <a:ext cx="7463233" cy="40673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25550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Oral 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850938"/>
            <a:ext cx="7131880" cy="349326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As another example, many companies and leadership are now filming update messages that are viewed by employees on their own terms.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During the COVID-19 pandemic, for instance, Hans </a:t>
            </a:r>
            <a:r>
              <a:rPr lang="en-US" sz="2400" dirty="0" err="1">
                <a:latin typeface="Calibri" panose="020F0502020204030204" pitchFamily="34" charset="0"/>
                <a:ea typeface="Calibri" panose="020F0502020204030204" pitchFamily="34" charset="0"/>
                <a:cs typeface="Calibri" panose="020F0502020204030204" pitchFamily="34" charset="0"/>
              </a:rPr>
              <a:t>Vestberg</a:t>
            </a:r>
            <a:r>
              <a:rPr lang="en-US" sz="2400" dirty="0">
                <a:latin typeface="Calibri" panose="020F0502020204030204" pitchFamily="34" charset="0"/>
                <a:ea typeface="Calibri" panose="020F0502020204030204" pitchFamily="34" charset="0"/>
                <a:cs typeface="Calibri" panose="020F0502020204030204" pitchFamily="34" charset="0"/>
              </a:rPr>
              <a:t> (Verizon CEO) and Christy </a:t>
            </a:r>
            <a:r>
              <a:rPr lang="en-US" sz="2400" dirty="0" err="1">
                <a:latin typeface="Calibri" panose="020F0502020204030204" pitchFamily="34" charset="0"/>
                <a:ea typeface="Calibri" panose="020F0502020204030204" pitchFamily="34" charset="0"/>
                <a:cs typeface="Calibri" panose="020F0502020204030204" pitchFamily="34" charset="0"/>
              </a:rPr>
              <a:t>Pambianchi</a:t>
            </a:r>
            <a:r>
              <a:rPr lang="en-US" sz="2400" dirty="0">
                <a:latin typeface="Calibri" panose="020F0502020204030204" pitchFamily="34" charset="0"/>
                <a:ea typeface="Calibri" panose="020F0502020204030204" pitchFamily="34" charset="0"/>
                <a:cs typeface="Calibri" panose="020F0502020204030204" pitchFamily="34" charset="0"/>
              </a:rPr>
              <a:t> (Verizon HR leader) frequently filmed videos where they communicated to employees, company-wide and asynchronously, how the company was addressing the challenges of the pandemic.</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359564" y="2251882"/>
            <a:ext cx="2616200" cy="313536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089800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6" y="1625114"/>
            <a:ext cx="6625951" cy="41924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25550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Oral 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850938"/>
            <a:ext cx="6074260" cy="386259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Conversations, Discussions, and Listening:</a:t>
            </a:r>
            <a:r>
              <a:rPr lang="en-US" sz="2400" dirty="0">
                <a:latin typeface="Calibri" panose="020F0502020204030204" pitchFamily="34" charset="0"/>
                <a:ea typeface="Calibri" panose="020F0502020204030204" pitchFamily="34" charset="0"/>
                <a:cs typeface="Calibri" panose="020F0502020204030204" pitchFamily="34" charset="0"/>
              </a:rPr>
              <a:t> Regardless of whether we are psychologically and physically present when communicating with others, we should acknowledge that we are usually bad listeners.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We are often prone to “listener burnout,” in which we tune the other person out, think about what we are going to say next, or rush to offer advice. </a:t>
            </a: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8786687" y="2252417"/>
            <a:ext cx="2616200" cy="313536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133276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6" y="1625115"/>
            <a:ext cx="7209845" cy="3541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25550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Oral 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850938"/>
            <a:ext cx="6933575" cy="3123932"/>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Sometimes, stressors also lead us to listener burnout more quickly; when we are preoccupied with other things going on in our lives, it is difficult to be fully present in conversations.</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Not all conversations and discussions are stimulating and energizing as well—people are motivated to avoid conversations that they expect to cause conflict or that infringe upon their privacy.</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411267" y="1778686"/>
            <a:ext cx="1991619" cy="313536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4123609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6" y="1625114"/>
            <a:ext cx="7209845" cy="44257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25550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Oral 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850938"/>
            <a:ext cx="6933575" cy="386259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Conversations and discussions not only have an immediate effect on how people take in and respond to information—they also impact how people store and integrate knowledge and make sense of their environments.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instance, con versations and discussions can influence (for better or worse) our shared mental models and transactive memory systems (see the chapter on teams), which are important for how we work together as dyads, groups, or teams.</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411267" y="1778686"/>
            <a:ext cx="1991619" cy="313536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811149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6" y="1625114"/>
            <a:ext cx="7209845" cy="44257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25550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Oral 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850938"/>
            <a:ext cx="6933575" cy="4308872"/>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Conversation is critical to developing these effective systems.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It has the potential to make an impact beyond the team context, influencing entire departments and organizations.</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example, research on site visits of globally distributed teams has shown that they are critical in enabling remote coworkers to familiarize themselves with others styles, personalities, interests, roles, and the cultural context in which they work.</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411267" y="1778686"/>
            <a:ext cx="1991619" cy="313536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29906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6" y="1625114"/>
            <a:ext cx="7209845" cy="44257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25550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Oral 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850938"/>
            <a:ext cx="6514935" cy="349326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However, it is also a double-edged sword—conversation and discussion can also be wildly ineffective.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instance, they can lead people to recall less important material than if they were thinking about the subject alone (e.g., think of how often you forget to bring something up in a conversation with someone else—even when you have a meeting agenda!), </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411267" y="1778686"/>
            <a:ext cx="1991619" cy="313536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3786420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6" y="1625114"/>
            <a:ext cx="7209845" cy="44257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25550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Oral 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850938"/>
            <a:ext cx="6514935" cy="349326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to ignore topics or items that are not brought up during the conversation (e.g., focus too narrowly on only what was discussed in the conversation), and to engage in audience tuning (i.e., framing and representing the information to be exchanged in the discussion to the conversation partners), which can turn the attention away from important pieces of information.</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411267" y="1778686"/>
            <a:ext cx="1991619" cy="313536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315259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6" y="1603080"/>
            <a:ext cx="8597971" cy="49040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385812" y="644686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25550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Oral 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850938"/>
            <a:ext cx="8313548" cy="467820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Active listening:</a:t>
            </a:r>
            <a:r>
              <a:rPr lang="en-US" sz="2400" dirty="0">
                <a:latin typeface="Calibri" panose="020F0502020204030204" pitchFamily="34" charset="0"/>
                <a:ea typeface="Calibri" panose="020F0502020204030204" pitchFamily="34" charset="0"/>
                <a:cs typeface="Calibri" panose="020F0502020204030204" pitchFamily="34" charset="0"/>
              </a:rPr>
              <a:t> Actively engaging in sensing and processing others’ communication messages (both subtle and overt) and then responding in ways that show we are actively engaged in the conversation.</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Research suggests that improving active listening can result in more effective communication.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instance, one study on customer service employees in a Fortune 500 company found that active listening training led these employees to better understand customers’ needs and perspectives, increased their sense of self-efficacy and confidence, and reduced their anxieties during difficult customer interactions.</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994527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6" y="1603080"/>
            <a:ext cx="8597971" cy="49040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385812" y="644686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25550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Oral 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742079"/>
            <a:ext cx="8299668" cy="467820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Reflective listening:</a:t>
            </a:r>
            <a:r>
              <a:rPr lang="en-US" sz="2400" dirty="0">
                <a:latin typeface="Calibri" panose="020F0502020204030204" pitchFamily="34" charset="0"/>
                <a:ea typeface="Calibri" panose="020F0502020204030204" pitchFamily="34" charset="0"/>
                <a:cs typeface="Calibri" panose="020F0502020204030204" pitchFamily="34" charset="0"/>
              </a:rPr>
              <a:t> Acknowledging, restating, or reformulating others’ messages to provide nonjudgmental affirmation and encourage them to further elaborate or share.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Reflective listening enables you to show others they have your attention, helps build trust, encourages them to confide in you, and increases the chances you will not miss anything important in the conversation.</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When conversing with others who hold different opinions than you, showing that you are receptive to their standpoints through reflective listening can dampen potential conflict, lead them to see you as a better collaborator, and increase their intentions to collaborate with you in the future.</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469786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8957416E-1796-09F3-ADB0-E3707B3808C1}"/>
              </a:ext>
            </a:extLst>
          </p:cNvPr>
          <p:cNvGrpSpPr/>
          <p:nvPr/>
        </p:nvGrpSpPr>
        <p:grpSpPr>
          <a:xfrm>
            <a:off x="990600" y="228600"/>
            <a:ext cx="10058400" cy="6444343"/>
            <a:chOff x="990600" y="228600"/>
            <a:chExt cx="10058400" cy="6498771"/>
          </a:xfrm>
        </p:grpSpPr>
        <p:pic>
          <p:nvPicPr>
            <p:cNvPr id="4" name="Picture 3">
              <a:extLst>
                <a:ext uri="{FF2B5EF4-FFF2-40B4-BE49-F238E27FC236}">
                  <a16:creationId xmlns:a16="http://schemas.microsoft.com/office/drawing/2014/main" id="{4E99F2A5-30D6-6E55-10D7-FEC118DA0164}"/>
                </a:ext>
              </a:extLst>
            </p:cNvPr>
            <p:cNvPicPr>
              <a:picLocks noChangeAspect="1"/>
            </p:cNvPicPr>
            <p:nvPr/>
          </p:nvPicPr>
          <p:blipFill>
            <a:blip r:embed="rId2"/>
            <a:stretch>
              <a:fillRect/>
            </a:stretch>
          </p:blipFill>
          <p:spPr>
            <a:xfrm>
              <a:off x="990600" y="228600"/>
              <a:ext cx="10058400" cy="6498771"/>
            </a:xfrm>
            <a:prstGeom prst="rect">
              <a:avLst/>
            </a:prstGeom>
            <a:ln>
              <a:noFill/>
            </a:ln>
            <a:effectLst>
              <a:outerShdw blurRad="292100" dist="139700" dir="2700000" algn="tl" rotWithShape="0">
                <a:srgbClr val="333333">
                  <a:alpha val="65000"/>
                </a:srgbClr>
              </a:outerShdw>
            </a:effectLst>
          </p:spPr>
        </p:pic>
        <p:sp>
          <p:nvSpPr>
            <p:cNvPr id="5" name="Rectangle: Rounded Corners 4">
              <a:extLst>
                <a:ext uri="{FF2B5EF4-FFF2-40B4-BE49-F238E27FC236}">
                  <a16:creationId xmlns:a16="http://schemas.microsoft.com/office/drawing/2014/main" id="{3C0DC10C-613C-DC24-D715-3970C8823523}"/>
                </a:ext>
              </a:extLst>
            </p:cNvPr>
            <p:cNvSpPr/>
            <p:nvPr/>
          </p:nvSpPr>
          <p:spPr>
            <a:xfrm>
              <a:off x="1121229" y="326571"/>
              <a:ext cx="2177142" cy="555172"/>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ar-SA"/>
            </a:p>
          </p:txBody>
        </p:sp>
      </p:grpSp>
    </p:spTree>
    <p:extLst>
      <p:ext uri="{BB962C8B-B14F-4D97-AF65-F5344CB8AC3E}">
        <p14:creationId xmlns:p14="http://schemas.microsoft.com/office/powerpoint/2010/main" val="24422112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7" y="1603080"/>
            <a:ext cx="7507170" cy="40893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385812" y="644686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25550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Oral 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742079"/>
            <a:ext cx="7092272" cy="349326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Meetings:</a:t>
            </a:r>
            <a:r>
              <a:rPr lang="en-US" sz="2400" dirty="0">
                <a:latin typeface="Calibri" panose="020F0502020204030204" pitchFamily="34" charset="0"/>
                <a:ea typeface="Calibri" panose="020F0502020204030204" pitchFamily="34" charset="0"/>
                <a:cs typeface="Calibri" panose="020F0502020204030204" pitchFamily="34" charset="0"/>
              </a:rPr>
              <a:t> Meetings are often thought of as formal discussions or conversations that include two or more people and take place in almost any venue (virtual or in person).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Although millions of meetings take place in the United States daily and dozens of hours are spent in meetings on a weekly basis, most people hate them yet begrudgingly acknowledge that they are necessary.</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059128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7" y="1603080"/>
            <a:ext cx="7738095" cy="40893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385812" y="644686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25550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Oral 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742079"/>
            <a:ext cx="7264082" cy="386259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An Adobe study of thousands of workers noted that “wasteful” meetings (58 percent) and unexpected phone meetings (32 percent) were two of the top three factors that “get in the way of your work” while at the same time indicating that they are the most effective forms of communication available.</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negative effect of meetings has been amplified by the COVID-19 pandemic, with many employees battling “Zoom fatigue” with seemingly endless virtual meetings throughout the week.</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830887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7" y="1603080"/>
            <a:ext cx="7738095" cy="40893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385812" y="644686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25550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Oral 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742079"/>
            <a:ext cx="7264082" cy="386259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So many companies try to make them more effective: Amazon meetings begin with 30 minutes of attendees silently reading their meeting memos and agendas to themselves, Shopify and Asana have “no meeting days,” and some organizations limit the duration of meetings.</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Indeed, research on effective virtual teams suggests that the best teams work in bursts—meeting to coordinate and communicate but then moving toward long periods of uninterrupted “deep work.</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203621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7" y="1603080"/>
            <a:ext cx="7496283" cy="40893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385812" y="644686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25550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Oral 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3" y="1742079"/>
            <a:ext cx="7131881" cy="357020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Research suggests that several aspects of meetings have implications for OB.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instance, some researchers have framed satisfaction with meetings as a facet of job satisfaction (see the chapter on job attitudes) that contributes to how much people like their jobs overall.</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interpersonal dynamics within the meeting are especially important for meeting satisfaction. </a:t>
            </a:r>
          </a:p>
        </p:txBody>
      </p:sp>
    </p:spTree>
    <p:extLst>
      <p:ext uri="{BB962C8B-B14F-4D97-AF65-F5344CB8AC3E}">
        <p14:creationId xmlns:p14="http://schemas.microsoft.com/office/powerpoint/2010/main" val="20328331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8" y="1603080"/>
            <a:ext cx="6537816" cy="40893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385812" y="644686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25550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Oral 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742079"/>
            <a:ext cx="6206464" cy="349326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People can engage in a number of rude behaviors during meetings; nonparticipation (e.g., daydreaming) and inappropriate interpersonal behavior (e.g., disrespecting or making fun of others) especially affect satisfaction with meetings and their perceived effectiveness.</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Beyond incivility during meetings, they can be draining in other ways. </a:t>
            </a:r>
          </a:p>
        </p:txBody>
      </p:sp>
    </p:spTree>
    <p:extLst>
      <p:ext uri="{BB962C8B-B14F-4D97-AF65-F5344CB8AC3E}">
        <p14:creationId xmlns:p14="http://schemas.microsoft.com/office/powerpoint/2010/main" val="2675524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7" y="1603080"/>
            <a:ext cx="7507299" cy="40893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385812" y="644686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25550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Oral 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3" y="1742079"/>
            <a:ext cx="6856459" cy="3359061"/>
          </a:xfrm>
          <a:prstGeom prst="rect">
            <a:avLst/>
          </a:prstGeom>
          <a:noFill/>
        </p:spPr>
        <p:txBody>
          <a:bodyPr wrap="square">
            <a:spAutoFit/>
          </a:bodyPr>
          <a:lstStyle/>
          <a:p>
            <a:pPr marL="342900" indent="-342900" algn="just">
              <a:lnSpc>
                <a:spcPct val="150000"/>
              </a:lnSpc>
              <a:spcBef>
                <a:spcPts val="600"/>
              </a:spcBef>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instance, surface acting (e.g., inauthentically displaying emotions during the meeting that you do not truly feel, like feigning enthusiasm when you really cannot wait for the meeting to end) can cause you to become emotionally exhausted and to consider quitting.</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06575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7" y="1603079"/>
            <a:ext cx="8031133" cy="48437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385812" y="644686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25550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Oral 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3" y="1742079"/>
            <a:ext cx="7594589" cy="4462760"/>
          </a:xfrm>
          <a:prstGeom prst="rect">
            <a:avLst/>
          </a:prstGeom>
          <a:noFill/>
        </p:spPr>
        <p:txBody>
          <a:bodyPr wrap="square">
            <a:spAutoFit/>
          </a:bodyPr>
          <a:lstStyle/>
          <a:p>
            <a:pPr marL="342900" indent="-342900" algn="just">
              <a:spcBef>
                <a:spcPts val="600"/>
              </a:spcBef>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timeliness of meetings matters quite a bit. When meetings start late, participants’ meeting satisfaction and effectiveness perceptions suffer, their creativity during the meetings suffers, and they may even experience relational conflict.</a:t>
            </a:r>
          </a:p>
          <a:p>
            <a:pPr marL="342900" indent="-342900" algn="just">
              <a:spcBef>
                <a:spcPts val="600"/>
              </a:spcBef>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Conversely, the meeting may start on time but individual participants themselves may be late. </a:t>
            </a:r>
          </a:p>
          <a:p>
            <a:pPr marL="342900" indent="-342900" algn="just">
              <a:spcBef>
                <a:spcPts val="600"/>
              </a:spcBef>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These participants may often be those who are dissatisfied with their jobs and thinking about quitting, or they just might be low on conscientiousness (see the chapter on personality).</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4548857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7" y="1603079"/>
            <a:ext cx="8031133" cy="48437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385812" y="644686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25550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Oral 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3" y="1742079"/>
            <a:ext cx="7594589" cy="4462760"/>
          </a:xfrm>
          <a:prstGeom prst="rect">
            <a:avLst/>
          </a:prstGeom>
          <a:noFill/>
        </p:spPr>
        <p:txBody>
          <a:bodyPr wrap="square">
            <a:spAutoFit/>
          </a:bodyPr>
          <a:lstStyle/>
          <a:p>
            <a:pPr marL="342900" indent="-342900" algn="just">
              <a:spcBef>
                <a:spcPts val="600"/>
              </a:spcBef>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Regardless, other meeting participants may become angry with these late arrivals and willing to punish them.</a:t>
            </a:r>
          </a:p>
          <a:p>
            <a:pPr marL="342900" indent="-342900" algn="just">
              <a:spcBef>
                <a:spcPts val="600"/>
              </a:spcBef>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However, meeting participants are more likely to react with sympathy and support if the latecomer’s excuse pointed to something beyond their control.</a:t>
            </a:r>
          </a:p>
          <a:p>
            <a:pPr marL="342900" indent="-342900" algn="just">
              <a:spcBef>
                <a:spcPts val="600"/>
              </a:spcBef>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How can OB contribute to the conversation of how organizations can make meetings more effective? In professor Steven </a:t>
            </a:r>
            <a:r>
              <a:rPr lang="en-US" sz="2400" dirty="0" err="1">
                <a:latin typeface="Calibri" panose="020F0502020204030204" pitchFamily="34" charset="0"/>
                <a:ea typeface="Calibri" panose="020F0502020204030204" pitchFamily="34" charset="0"/>
                <a:cs typeface="Calibri" panose="020F0502020204030204" pitchFamily="34" charset="0"/>
              </a:rPr>
              <a:t>Rogelberg’s</a:t>
            </a:r>
            <a:r>
              <a:rPr lang="en-US" sz="2400" dirty="0">
                <a:latin typeface="Calibri" panose="020F0502020204030204" pitchFamily="34" charset="0"/>
                <a:ea typeface="Calibri" panose="020F0502020204030204" pitchFamily="34" charset="0"/>
                <a:cs typeface="Calibri" panose="020F0502020204030204" pitchFamily="34" charset="0"/>
              </a:rPr>
              <a:t> book The Surprising Science of Meetings, he outlines a number of common suggestions to this aim (there are forty-eight outlined in the book in total!), </a:t>
            </a:r>
            <a:r>
              <a:rPr lang="en-US" sz="2400" b="1" dirty="0">
                <a:latin typeface="Calibri" panose="020F0502020204030204" pitchFamily="34" charset="0"/>
                <a:ea typeface="Calibri" panose="020F0502020204030204" pitchFamily="34" charset="0"/>
                <a:cs typeface="Calibri" panose="020F0502020204030204" pitchFamily="34" charset="0"/>
              </a:rPr>
              <a:t>including:</a:t>
            </a:r>
            <a:endParaRPr lang="ar-SA" sz="2400" b="1"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864346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36700" y="1603079"/>
            <a:ext cx="7308996" cy="3828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385812" y="644686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25550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Oral 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857886" y="1995470"/>
            <a:ext cx="6395586" cy="3077766"/>
          </a:xfrm>
          <a:prstGeom prst="rect">
            <a:avLst/>
          </a:prstGeom>
          <a:noFill/>
        </p:spPr>
        <p:txBody>
          <a:bodyPr wrap="square">
            <a:spAutoFit/>
          </a:bodyPr>
          <a:lstStyle/>
          <a:p>
            <a:pPr marL="342900" indent="-342900" algn="just">
              <a:spcBef>
                <a:spcPts val="600"/>
              </a:spcBef>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Only meet when it is truly needed. </a:t>
            </a:r>
          </a:p>
          <a:p>
            <a:pPr marL="342900" indent="-342900" algn="just">
              <a:spcBef>
                <a:spcPts val="600"/>
              </a:spcBef>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Gather input from attendees prior to meeting. </a:t>
            </a:r>
          </a:p>
          <a:p>
            <a:pPr marL="342900" indent="-342900" algn="just">
              <a:spcBef>
                <a:spcPts val="600"/>
              </a:spcBef>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Provide an agenda to attendees. </a:t>
            </a:r>
          </a:p>
          <a:p>
            <a:pPr marL="342900" indent="-342900" algn="just">
              <a:spcBef>
                <a:spcPts val="600"/>
              </a:spcBef>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Delegate roles to attendees. </a:t>
            </a:r>
          </a:p>
          <a:p>
            <a:pPr marL="342900" indent="-342900" algn="just">
              <a:spcBef>
                <a:spcPts val="600"/>
              </a:spcBef>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Limit distractions. </a:t>
            </a:r>
          </a:p>
          <a:p>
            <a:pPr marL="342900" indent="-342900" algn="just">
              <a:spcBef>
                <a:spcPts val="600"/>
              </a:spcBef>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Start and end meetings on time.</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978190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7" y="1603079"/>
            <a:ext cx="7738095" cy="32817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385812" y="644686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25550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Oral 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742079"/>
            <a:ext cx="7353530" cy="2831544"/>
          </a:xfrm>
          <a:prstGeom prst="rect">
            <a:avLst/>
          </a:prstGeom>
          <a:noFill/>
        </p:spPr>
        <p:txBody>
          <a:bodyPr wrap="square">
            <a:spAutoFit/>
          </a:bodyPr>
          <a:lstStyle/>
          <a:p>
            <a:pPr marL="342900" indent="-342900" algn="just">
              <a:spcBef>
                <a:spcPts val="600"/>
              </a:spcBef>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Gallo asked this CEO, “You’re very successful. You’re considered a good speaker. Why do you feel as though you need to improve?” The CEO responded: “I can always get better. </a:t>
            </a:r>
          </a:p>
          <a:p>
            <a:pPr marL="342900" indent="-342900" algn="just">
              <a:spcBef>
                <a:spcPts val="600"/>
              </a:spcBef>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Every point up or down in our share price means billions of dollars in our company’s valuation. How well I communicate makes a big difference.</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989272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8" y="1603079"/>
            <a:ext cx="7275946" cy="44477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385812" y="644686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773982"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Written 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3" y="1742079"/>
            <a:ext cx="6779341" cy="4066947"/>
          </a:xfrm>
          <a:prstGeom prst="rect">
            <a:avLst/>
          </a:prstGeom>
          <a:noFill/>
        </p:spPr>
        <p:txBody>
          <a:bodyPr wrap="square">
            <a:spAutoFit/>
          </a:bodyPr>
          <a:lstStyle/>
          <a:p>
            <a:pPr marL="342900" indent="-342900" algn="just">
              <a:lnSpc>
                <a:spcPct val="150000"/>
              </a:lnSpc>
              <a:spcBef>
                <a:spcPts val="600"/>
              </a:spcBef>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Written communication includes letters, e-mail, instant messaging, blogs (dis cussed in the next section), newsletters, and any other method that conveys written words or symbols. </a:t>
            </a:r>
          </a:p>
          <a:p>
            <a:pPr marL="342900" indent="-342900" algn="just">
              <a:lnSpc>
                <a:spcPct val="150000"/>
              </a:lnSpc>
              <a:spcBef>
                <a:spcPts val="600"/>
              </a:spcBef>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Some of these create a digital or physical long-term record, while the advantage of others is quick, fleeting information exchange. </a:t>
            </a:r>
          </a:p>
        </p:txBody>
      </p:sp>
    </p:spTree>
    <p:extLst>
      <p:ext uri="{BB962C8B-B14F-4D97-AF65-F5344CB8AC3E}">
        <p14:creationId xmlns:p14="http://schemas.microsoft.com/office/powerpoint/2010/main" val="24216595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8" y="1603079"/>
            <a:ext cx="7242894" cy="4089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385812" y="644686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773982"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Written 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3" y="1764113"/>
            <a:ext cx="6768323" cy="3570208"/>
          </a:xfrm>
          <a:prstGeom prst="rect">
            <a:avLst/>
          </a:prstGeom>
          <a:noFill/>
        </p:spPr>
        <p:txBody>
          <a:bodyPr wrap="square">
            <a:spAutoFit/>
          </a:bodyPr>
          <a:lstStyle/>
          <a:p>
            <a:pPr marL="342900" indent="-342900" algn="just">
              <a:spcBef>
                <a:spcPts val="600"/>
              </a:spcBef>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Although we may take written communication for granted and may assume it matters less than we think, even small, incidental forms of communication can have a huge impact on, say, employee motivation. </a:t>
            </a:r>
            <a:endParaRPr lang="ar-SA" sz="2400" dirty="0">
              <a:latin typeface="Calibri" panose="020F0502020204030204" pitchFamily="34" charset="0"/>
              <a:ea typeface="Calibri" panose="020F0502020204030204" pitchFamily="34" charset="0"/>
              <a:cs typeface="Calibri" panose="020F0502020204030204" pitchFamily="34" charset="0"/>
            </a:endParaRPr>
          </a:p>
          <a:p>
            <a:pPr marL="342900" indent="-342900" algn="just">
              <a:spcBef>
                <a:spcPts val="600"/>
              </a:spcBef>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instance, a supervisor’s words in a narrative comment in the quarterly performance appraisal of an employee can drastically affect that employee’s motivation and fairness perception.</a:t>
            </a:r>
          </a:p>
        </p:txBody>
      </p:sp>
    </p:spTree>
    <p:extLst>
      <p:ext uri="{BB962C8B-B14F-4D97-AF65-F5344CB8AC3E}">
        <p14:creationId xmlns:p14="http://schemas.microsoft.com/office/powerpoint/2010/main" val="13474902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8" y="1603079"/>
            <a:ext cx="7859840" cy="48437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385812" y="644686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773982"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Written 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742079"/>
            <a:ext cx="7462386" cy="4462760"/>
          </a:xfrm>
          <a:prstGeom prst="rect">
            <a:avLst/>
          </a:prstGeom>
          <a:noFill/>
        </p:spPr>
        <p:txBody>
          <a:bodyPr wrap="square">
            <a:spAutoFit/>
          </a:bodyPr>
          <a:lstStyle/>
          <a:p>
            <a:pPr marL="342900" indent="-342900" algn="just">
              <a:spcBef>
                <a:spcPts val="600"/>
              </a:spcBef>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E-mail:</a:t>
            </a:r>
            <a:r>
              <a:rPr lang="en-US" sz="2400" dirty="0">
                <a:latin typeface="Calibri" panose="020F0502020204030204" pitchFamily="34" charset="0"/>
                <a:ea typeface="Calibri" panose="020F0502020204030204" pitchFamily="34" charset="0"/>
                <a:cs typeface="Calibri" panose="020F0502020204030204" pitchFamily="34" charset="0"/>
              </a:rPr>
              <a:t> Since the first e-mail ever was sent nearly fifty years ago, the growth of this written communication mode has been spectacular. </a:t>
            </a:r>
          </a:p>
          <a:p>
            <a:pPr marL="342900" indent="-342900" algn="just">
              <a:spcBef>
                <a:spcPts val="600"/>
              </a:spcBef>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Its use is so pervasive that it is hard to imagine life without it. </a:t>
            </a:r>
          </a:p>
          <a:p>
            <a:pPr marL="342900" indent="-342900" algn="just">
              <a:spcBef>
                <a:spcPts val="600"/>
              </a:spcBef>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2020, there were more than 3.9 billion active e-mail users worldwide (more than half of the world’s population) operating 5.6 billion separate accounts, with employees spending an average of three hours every day checking e-mail (roughly 37.5 percent of a forty-hour workweek).</a:t>
            </a:r>
          </a:p>
        </p:txBody>
      </p:sp>
    </p:spTree>
    <p:extLst>
      <p:ext uri="{BB962C8B-B14F-4D97-AF65-F5344CB8AC3E}">
        <p14:creationId xmlns:p14="http://schemas.microsoft.com/office/powerpoint/2010/main" val="740498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82E06957-2B5E-536F-3D43-CDC66CB5921B}"/>
              </a:ext>
            </a:extLst>
          </p:cNvPr>
          <p:cNvGrpSpPr/>
          <p:nvPr/>
        </p:nvGrpSpPr>
        <p:grpSpPr>
          <a:xfrm>
            <a:off x="1410159" y="198305"/>
            <a:ext cx="9033832" cy="6279614"/>
            <a:chOff x="1410159" y="198305"/>
            <a:chExt cx="9033832" cy="6279614"/>
          </a:xfrm>
        </p:grpSpPr>
        <p:pic>
          <p:nvPicPr>
            <p:cNvPr id="4" name="Picture 3">
              <a:extLst>
                <a:ext uri="{FF2B5EF4-FFF2-40B4-BE49-F238E27FC236}">
                  <a16:creationId xmlns:a16="http://schemas.microsoft.com/office/drawing/2014/main" id="{DEA7C293-A77B-14DB-3D95-327E9B13EAE4}"/>
                </a:ext>
              </a:extLst>
            </p:cNvPr>
            <p:cNvPicPr>
              <a:picLocks noChangeAspect="1"/>
            </p:cNvPicPr>
            <p:nvPr/>
          </p:nvPicPr>
          <p:blipFill rotWithShape="1">
            <a:blip r:embed="rId2"/>
            <a:srcRect r="967"/>
            <a:stretch/>
          </p:blipFill>
          <p:spPr>
            <a:xfrm>
              <a:off x="1410159" y="198305"/>
              <a:ext cx="9033832" cy="6279614"/>
            </a:xfrm>
            <a:prstGeom prst="rect">
              <a:avLst/>
            </a:prstGeom>
            <a:solidFill>
              <a:schemeClr val="accent2"/>
            </a:solidFill>
          </p:spPr>
        </p:pic>
        <p:sp>
          <p:nvSpPr>
            <p:cNvPr id="5" name="Rectangle: Top Corners Rounded 4">
              <a:extLst>
                <a:ext uri="{FF2B5EF4-FFF2-40B4-BE49-F238E27FC236}">
                  <a16:creationId xmlns:a16="http://schemas.microsoft.com/office/drawing/2014/main" id="{453992F2-51ED-A265-B2B3-E345543725B2}"/>
                </a:ext>
              </a:extLst>
            </p:cNvPr>
            <p:cNvSpPr/>
            <p:nvPr/>
          </p:nvSpPr>
          <p:spPr>
            <a:xfrm>
              <a:off x="1553378" y="231354"/>
              <a:ext cx="3305061" cy="936434"/>
            </a:xfrm>
            <a:prstGeom prst="round2Same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ar-SA"/>
            </a:p>
          </p:txBody>
        </p:sp>
      </p:grpSp>
    </p:spTree>
    <p:extLst>
      <p:ext uri="{BB962C8B-B14F-4D97-AF65-F5344CB8AC3E}">
        <p14:creationId xmlns:p14="http://schemas.microsoft.com/office/powerpoint/2010/main" val="40818275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8" y="1603079"/>
            <a:ext cx="7738094" cy="48437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385812" y="644686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17832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Nonverbal 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742079"/>
            <a:ext cx="7164931" cy="4616648"/>
          </a:xfrm>
          <a:prstGeom prst="rect">
            <a:avLst/>
          </a:prstGeom>
          <a:noFill/>
        </p:spPr>
        <p:txBody>
          <a:bodyPr wrap="square">
            <a:spAutoFit/>
          </a:bodyPr>
          <a:lstStyle/>
          <a:p>
            <a:pPr marL="342900" indent="-342900" algn="just">
              <a:spcBef>
                <a:spcPts val="600"/>
              </a:spcBef>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When we deliver a verbal message, we also impart an unspoken message.</a:t>
            </a:r>
          </a:p>
          <a:p>
            <a:pPr marL="342900" indent="-342900" algn="just">
              <a:spcBef>
                <a:spcPts val="600"/>
              </a:spcBef>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Sometimes the nonverbal component may stand alone as a powerful message in and of itself. </a:t>
            </a:r>
          </a:p>
          <a:p>
            <a:pPr marL="342900" indent="-342900" algn="just">
              <a:spcBef>
                <a:spcPts val="600"/>
              </a:spcBef>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If you read the minutes of a meeting, you would not grasp the impact of what was said the same way as if you had been there or could see the meeting on video. Why is this so? </a:t>
            </a:r>
          </a:p>
          <a:p>
            <a:pPr marL="342900" indent="-342900" algn="just">
              <a:spcBef>
                <a:spcPts val="600"/>
              </a:spcBef>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There is no record of nonverbal communication, and the emphasis given to words or phrases would likely be missing. </a:t>
            </a:r>
          </a:p>
        </p:txBody>
      </p:sp>
    </p:spTree>
    <p:extLst>
      <p:ext uri="{BB962C8B-B14F-4D97-AF65-F5344CB8AC3E}">
        <p14:creationId xmlns:p14="http://schemas.microsoft.com/office/powerpoint/2010/main" val="38082503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8" y="1603079"/>
            <a:ext cx="7088658" cy="4089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385812" y="644686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17832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Nonverbal Communication</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742079"/>
            <a:ext cx="6647138" cy="3359061"/>
          </a:xfrm>
          <a:prstGeom prst="rect">
            <a:avLst/>
          </a:prstGeom>
          <a:noFill/>
        </p:spPr>
        <p:txBody>
          <a:bodyPr wrap="square">
            <a:spAutoFit/>
          </a:bodyPr>
          <a:lstStyle/>
          <a:p>
            <a:pPr marL="342900" indent="-342900" algn="just">
              <a:lnSpc>
                <a:spcPct val="150000"/>
              </a:lnSpc>
              <a:spcBef>
                <a:spcPts val="600"/>
              </a:spcBef>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No discussion of communication would thus be complete without consideration of </a:t>
            </a:r>
            <a:r>
              <a:rPr lang="en-US" sz="2400" b="1" i="1" dirty="0">
                <a:latin typeface="Calibri" panose="020F0502020204030204" pitchFamily="34" charset="0"/>
                <a:ea typeface="Calibri" panose="020F0502020204030204" pitchFamily="34" charset="0"/>
                <a:cs typeface="Calibri" panose="020F0502020204030204" pitchFamily="34" charset="0"/>
              </a:rPr>
              <a:t>nonverbal communication</a:t>
            </a:r>
            <a:r>
              <a:rPr lang="en-US" sz="2400" dirty="0">
                <a:latin typeface="Calibri" panose="020F0502020204030204" pitchFamily="34" charset="0"/>
                <a:ea typeface="Calibri" panose="020F0502020204030204" pitchFamily="34" charset="0"/>
                <a:cs typeface="Calibri" panose="020F0502020204030204" pitchFamily="34" charset="0"/>
              </a:rPr>
              <a:t>—which includes body language and movement, information conveyed through contact and our senses, and the physical use of space and time in interactions.</a:t>
            </a:r>
          </a:p>
        </p:txBody>
      </p:sp>
    </p:spTree>
    <p:extLst>
      <p:ext uri="{BB962C8B-B14F-4D97-AF65-F5344CB8AC3E}">
        <p14:creationId xmlns:p14="http://schemas.microsoft.com/office/powerpoint/2010/main" val="4537242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0EADD713-378A-76AA-AD91-9792EABAEBE5}"/>
              </a:ext>
            </a:extLst>
          </p:cNvPr>
          <p:cNvGrpSpPr/>
          <p:nvPr/>
        </p:nvGrpSpPr>
        <p:grpSpPr>
          <a:xfrm>
            <a:off x="1101687" y="330506"/>
            <a:ext cx="10124502" cy="6334699"/>
            <a:chOff x="1101687" y="330506"/>
            <a:chExt cx="10124502" cy="6334699"/>
          </a:xfrm>
        </p:grpSpPr>
        <p:pic>
          <p:nvPicPr>
            <p:cNvPr id="4" name="Picture 3">
              <a:extLst>
                <a:ext uri="{FF2B5EF4-FFF2-40B4-BE49-F238E27FC236}">
                  <a16:creationId xmlns:a16="http://schemas.microsoft.com/office/drawing/2014/main" id="{5A46BC82-DBA4-06FB-F862-54ED63DE342E}"/>
                </a:ext>
              </a:extLst>
            </p:cNvPr>
            <p:cNvPicPr>
              <a:picLocks noChangeAspect="1"/>
            </p:cNvPicPr>
            <p:nvPr/>
          </p:nvPicPr>
          <p:blipFill>
            <a:blip r:embed="rId2"/>
            <a:stretch>
              <a:fillRect/>
            </a:stretch>
          </p:blipFill>
          <p:spPr>
            <a:xfrm>
              <a:off x="1123721" y="374573"/>
              <a:ext cx="10102468" cy="6290632"/>
            </a:xfrm>
            <a:prstGeom prst="rect">
              <a:avLst/>
            </a:prstGeom>
            <a:ln>
              <a:noFill/>
            </a:ln>
            <a:effectLst>
              <a:outerShdw blurRad="292100" dist="139700" dir="2700000" algn="tl" rotWithShape="0">
                <a:srgbClr val="333333">
                  <a:alpha val="65000"/>
                </a:srgbClr>
              </a:outerShdw>
            </a:effectLst>
          </p:spPr>
        </p:pic>
        <p:sp>
          <p:nvSpPr>
            <p:cNvPr id="5" name="Rectangle: Top Corners Rounded 4">
              <a:extLst>
                <a:ext uri="{FF2B5EF4-FFF2-40B4-BE49-F238E27FC236}">
                  <a16:creationId xmlns:a16="http://schemas.microsoft.com/office/drawing/2014/main" id="{6E5FA503-36CD-E315-6AEC-1A43DB10E075}"/>
                </a:ext>
              </a:extLst>
            </p:cNvPr>
            <p:cNvSpPr/>
            <p:nvPr/>
          </p:nvSpPr>
          <p:spPr>
            <a:xfrm>
              <a:off x="1101687" y="330506"/>
              <a:ext cx="1861850" cy="782198"/>
            </a:xfrm>
            <a:prstGeom prst="round2Same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grpSp>
    </p:spTree>
    <p:extLst>
      <p:ext uri="{BB962C8B-B14F-4D97-AF65-F5344CB8AC3E}">
        <p14:creationId xmlns:p14="http://schemas.microsoft.com/office/powerpoint/2010/main" val="37788952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13D2334-9E24-45C3-8A8D-AE4EDF00A1D8}"/>
</file>

<file path=customXml/itemProps2.xml><?xml version="1.0" encoding="utf-8"?>
<ds:datastoreItem xmlns:ds="http://schemas.openxmlformats.org/officeDocument/2006/customXml" ds:itemID="{841D6D8E-22C2-40FF-98B4-EC08ECB7DAFD}"/>
</file>

<file path=customXml/itemProps3.xml><?xml version="1.0" encoding="utf-8"?>
<ds:datastoreItem xmlns:ds="http://schemas.openxmlformats.org/officeDocument/2006/customXml" ds:itemID="{B6B5C411-9221-40B0-BF90-DD71ECC1EF1E}"/>
</file>

<file path=docProps/app.xml><?xml version="1.0" encoding="utf-8"?>
<Properties xmlns="http://schemas.openxmlformats.org/officeDocument/2006/extended-properties" xmlns:vt="http://schemas.openxmlformats.org/officeDocument/2006/docPropsVTypes">
  <TotalTime>8333</TotalTime>
  <Words>2752</Words>
  <Application>Microsoft Office PowerPoint</Application>
  <PresentationFormat>Widescreen</PresentationFormat>
  <Paragraphs>240</Paragraphs>
  <Slides>40</Slides>
  <Notes>36</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40</vt:i4>
      </vt:variant>
    </vt:vector>
  </HeadingPairs>
  <TitlesOfParts>
    <vt:vector size="50" baseType="lpstr">
      <vt:lpstr>Alexandria</vt:lpstr>
      <vt:lpstr>Arial</vt:lpstr>
      <vt:lpstr>Book Antiqua</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Mohammed Yousif</cp:lastModifiedBy>
  <cp:revision>190</cp:revision>
  <dcterms:created xsi:type="dcterms:W3CDTF">2023-04-29T09:08:23Z</dcterms:created>
  <dcterms:modified xsi:type="dcterms:W3CDTF">2024-11-01T08:10:31Z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