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7" r:id="rId2"/>
  </p:sldMasterIdLst>
  <p:sldIdLst>
    <p:sldId id="602" r:id="rId3"/>
    <p:sldId id="613" r:id="rId4"/>
    <p:sldId id="614" r:id="rId5"/>
    <p:sldId id="615" r:id="rId6"/>
    <p:sldId id="616" r:id="rId7"/>
    <p:sldId id="930" r:id="rId8"/>
    <p:sldId id="933" r:id="rId9"/>
    <p:sldId id="944" r:id="rId10"/>
    <p:sldId id="934" r:id="rId11"/>
    <p:sldId id="945" r:id="rId12"/>
    <p:sldId id="61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نمط متوسط 2 - تميي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 y="6622634"/>
            <a:ext cx="12179280" cy="219131"/>
          </a:xfrm>
          <a:custGeom>
            <a:avLst/>
            <a:gdLst/>
            <a:ahLst/>
            <a:cxnLst/>
            <a:rect l="l" t="t" r="r" b="b"/>
            <a:pathLst>
              <a:path w="7903845" h="137160">
                <a:moveTo>
                  <a:pt x="0" y="137160"/>
                </a:moveTo>
                <a:lnTo>
                  <a:pt x="7903845" y="137160"/>
                </a:lnTo>
                <a:lnTo>
                  <a:pt x="7903845" y="0"/>
                </a:lnTo>
                <a:lnTo>
                  <a:pt x="0" y="0"/>
                </a:lnTo>
                <a:lnTo>
                  <a:pt x="0" y="137160"/>
                </a:lnTo>
                <a:close/>
              </a:path>
            </a:pathLst>
          </a:custGeom>
          <a:solidFill>
            <a:srgbClr val="C4C4C4"/>
          </a:solidFill>
        </p:spPr>
        <p:txBody>
          <a:bodyPr wrap="square" lIns="0" tIns="0" rIns="0" bIns="0" rtlCol="0"/>
          <a:lstStyle/>
          <a:p>
            <a:endParaRPr sz="2774"/>
          </a:p>
        </p:txBody>
      </p:sp>
      <p:sp>
        <p:nvSpPr>
          <p:cNvPr id="17" name="bk object 17"/>
          <p:cNvSpPr/>
          <p:nvPr/>
        </p:nvSpPr>
        <p:spPr>
          <a:xfrm>
            <a:off x="1" y="1"/>
            <a:ext cx="1096889" cy="146088"/>
          </a:xfrm>
          <a:custGeom>
            <a:avLst/>
            <a:gdLst/>
            <a:ahLst/>
            <a:cxnLst/>
            <a:rect l="l" t="t" r="r" b="b"/>
            <a:pathLst>
              <a:path w="711835" h="91440">
                <a:moveTo>
                  <a:pt x="0" y="91438"/>
                </a:moveTo>
                <a:lnTo>
                  <a:pt x="711581" y="91438"/>
                </a:lnTo>
                <a:lnTo>
                  <a:pt x="711581" y="0"/>
                </a:lnTo>
                <a:lnTo>
                  <a:pt x="0" y="0"/>
                </a:lnTo>
                <a:lnTo>
                  <a:pt x="0" y="91438"/>
                </a:lnTo>
                <a:close/>
              </a:path>
            </a:pathLst>
          </a:custGeom>
          <a:solidFill>
            <a:srgbClr val="F8C36D"/>
          </a:solidFill>
        </p:spPr>
        <p:txBody>
          <a:bodyPr wrap="square" lIns="0" tIns="0" rIns="0" bIns="0" rtlCol="0"/>
          <a:lstStyle/>
          <a:p>
            <a:endParaRPr sz="2774"/>
          </a:p>
        </p:txBody>
      </p:sp>
      <p:sp>
        <p:nvSpPr>
          <p:cNvPr id="18" name="bk object 18"/>
          <p:cNvSpPr/>
          <p:nvPr/>
        </p:nvSpPr>
        <p:spPr>
          <a:xfrm>
            <a:off x="1096694" y="1"/>
            <a:ext cx="5323970" cy="146088"/>
          </a:xfrm>
          <a:custGeom>
            <a:avLst/>
            <a:gdLst/>
            <a:ahLst/>
            <a:cxnLst/>
            <a:rect l="l" t="t" r="r" b="b"/>
            <a:pathLst>
              <a:path w="3455035" h="91440">
                <a:moveTo>
                  <a:pt x="0" y="91438"/>
                </a:moveTo>
                <a:lnTo>
                  <a:pt x="3454780" y="91438"/>
                </a:lnTo>
                <a:lnTo>
                  <a:pt x="3454780" y="0"/>
                </a:lnTo>
                <a:lnTo>
                  <a:pt x="0" y="0"/>
                </a:lnTo>
                <a:lnTo>
                  <a:pt x="0" y="91438"/>
                </a:lnTo>
                <a:close/>
              </a:path>
            </a:pathLst>
          </a:custGeom>
          <a:solidFill>
            <a:srgbClr val="F69E66"/>
          </a:solidFill>
        </p:spPr>
        <p:txBody>
          <a:bodyPr wrap="square" lIns="0" tIns="0" rIns="0" bIns="0" rtlCol="0"/>
          <a:lstStyle/>
          <a:p>
            <a:endParaRPr sz="2774"/>
          </a:p>
        </p:txBody>
      </p:sp>
      <p:sp>
        <p:nvSpPr>
          <p:cNvPr id="19" name="bk object 19"/>
          <p:cNvSpPr/>
          <p:nvPr/>
        </p:nvSpPr>
        <p:spPr>
          <a:xfrm>
            <a:off x="6420466" y="1"/>
            <a:ext cx="1054813" cy="146088"/>
          </a:xfrm>
          <a:custGeom>
            <a:avLst/>
            <a:gdLst/>
            <a:ahLst/>
            <a:cxnLst/>
            <a:rect l="l" t="t" r="r" b="b"/>
            <a:pathLst>
              <a:path w="684529" h="91440">
                <a:moveTo>
                  <a:pt x="0" y="91438"/>
                </a:moveTo>
                <a:lnTo>
                  <a:pt x="684022" y="91438"/>
                </a:lnTo>
                <a:lnTo>
                  <a:pt x="684022" y="0"/>
                </a:lnTo>
                <a:lnTo>
                  <a:pt x="0" y="0"/>
                </a:lnTo>
                <a:lnTo>
                  <a:pt x="0" y="91438"/>
                </a:lnTo>
                <a:close/>
              </a:path>
            </a:pathLst>
          </a:custGeom>
          <a:solidFill>
            <a:srgbClr val="F38573"/>
          </a:solidFill>
        </p:spPr>
        <p:txBody>
          <a:bodyPr wrap="square" lIns="0" tIns="0" rIns="0" bIns="0" rtlCol="0"/>
          <a:lstStyle/>
          <a:p>
            <a:endParaRPr sz="2774"/>
          </a:p>
        </p:txBody>
      </p:sp>
      <p:sp>
        <p:nvSpPr>
          <p:cNvPr id="20" name="bk object 20"/>
          <p:cNvSpPr/>
          <p:nvPr/>
        </p:nvSpPr>
        <p:spPr>
          <a:xfrm>
            <a:off x="7474888" y="1"/>
            <a:ext cx="352257" cy="146088"/>
          </a:xfrm>
          <a:custGeom>
            <a:avLst/>
            <a:gdLst/>
            <a:ahLst/>
            <a:cxnLst/>
            <a:rect l="l" t="t" r="r" b="b"/>
            <a:pathLst>
              <a:path w="228600" h="91440">
                <a:moveTo>
                  <a:pt x="0" y="91438"/>
                </a:moveTo>
                <a:lnTo>
                  <a:pt x="228600" y="91438"/>
                </a:lnTo>
                <a:lnTo>
                  <a:pt x="228600" y="0"/>
                </a:lnTo>
                <a:lnTo>
                  <a:pt x="0" y="0"/>
                </a:lnTo>
                <a:lnTo>
                  <a:pt x="0" y="91438"/>
                </a:lnTo>
                <a:close/>
              </a:path>
            </a:pathLst>
          </a:custGeom>
          <a:solidFill>
            <a:srgbClr val="F8C36D"/>
          </a:solidFill>
        </p:spPr>
        <p:txBody>
          <a:bodyPr wrap="square" lIns="0" tIns="0" rIns="0" bIns="0" rtlCol="0"/>
          <a:lstStyle/>
          <a:p>
            <a:endParaRPr sz="2774"/>
          </a:p>
        </p:txBody>
      </p:sp>
      <p:sp>
        <p:nvSpPr>
          <p:cNvPr id="21" name="bk object 21"/>
          <p:cNvSpPr/>
          <p:nvPr/>
        </p:nvSpPr>
        <p:spPr>
          <a:xfrm>
            <a:off x="7951611" y="1"/>
            <a:ext cx="1252469" cy="146088"/>
          </a:xfrm>
          <a:custGeom>
            <a:avLst/>
            <a:gdLst/>
            <a:ahLst/>
            <a:cxnLst/>
            <a:rect l="l" t="t" r="r" b="b"/>
            <a:pathLst>
              <a:path w="812800" h="91440">
                <a:moveTo>
                  <a:pt x="0" y="91438"/>
                </a:moveTo>
                <a:lnTo>
                  <a:pt x="812546" y="91438"/>
                </a:lnTo>
                <a:lnTo>
                  <a:pt x="812546" y="0"/>
                </a:lnTo>
                <a:lnTo>
                  <a:pt x="0" y="0"/>
                </a:lnTo>
                <a:lnTo>
                  <a:pt x="0" y="91438"/>
                </a:lnTo>
                <a:close/>
              </a:path>
            </a:pathLst>
          </a:custGeom>
          <a:solidFill>
            <a:srgbClr val="9CDAEB"/>
          </a:solidFill>
        </p:spPr>
        <p:txBody>
          <a:bodyPr wrap="square" lIns="0" tIns="0" rIns="0" bIns="0" rtlCol="0"/>
          <a:lstStyle/>
          <a:p>
            <a:endParaRPr sz="2774"/>
          </a:p>
        </p:txBody>
      </p:sp>
      <p:sp>
        <p:nvSpPr>
          <p:cNvPr id="22" name="bk object 22"/>
          <p:cNvSpPr/>
          <p:nvPr/>
        </p:nvSpPr>
        <p:spPr>
          <a:xfrm>
            <a:off x="9203295" y="1"/>
            <a:ext cx="2984398" cy="146088"/>
          </a:xfrm>
          <a:custGeom>
            <a:avLst/>
            <a:gdLst/>
            <a:ahLst/>
            <a:cxnLst/>
            <a:rect l="l" t="t" r="r" b="b"/>
            <a:pathLst>
              <a:path w="1936750" h="91440">
                <a:moveTo>
                  <a:pt x="0" y="91438"/>
                </a:moveTo>
                <a:lnTo>
                  <a:pt x="1936623" y="91438"/>
                </a:lnTo>
                <a:lnTo>
                  <a:pt x="1936623" y="0"/>
                </a:lnTo>
                <a:lnTo>
                  <a:pt x="0" y="0"/>
                </a:lnTo>
                <a:lnTo>
                  <a:pt x="0" y="91438"/>
                </a:lnTo>
                <a:close/>
              </a:path>
            </a:pathLst>
          </a:custGeom>
          <a:solidFill>
            <a:srgbClr val="5FB4DF"/>
          </a:solidFill>
        </p:spPr>
        <p:txBody>
          <a:bodyPr wrap="square" lIns="0" tIns="0" rIns="0" bIns="0" rtlCol="0"/>
          <a:lstStyle/>
          <a:p>
            <a:endParaRPr sz="2774"/>
          </a:p>
        </p:txBody>
      </p:sp>
      <p:sp>
        <p:nvSpPr>
          <p:cNvPr id="23" name="bk object 23"/>
          <p:cNvSpPr/>
          <p:nvPr/>
        </p:nvSpPr>
        <p:spPr>
          <a:xfrm>
            <a:off x="4695" y="657395"/>
            <a:ext cx="10525434" cy="29216"/>
          </a:xfrm>
          <a:prstGeom prst="rect">
            <a:avLst/>
          </a:prstGeom>
          <a:blipFill>
            <a:blip r:embed="rId2" cstate="print"/>
            <a:stretch>
              <a:fillRect/>
            </a:stretch>
          </a:blipFill>
        </p:spPr>
        <p:txBody>
          <a:bodyPr wrap="square" lIns="0" tIns="0" rIns="0" bIns="0" rtlCol="0"/>
          <a:lstStyle/>
          <a:p>
            <a:endParaRPr sz="2774"/>
          </a:p>
        </p:txBody>
      </p:sp>
      <p:sp>
        <p:nvSpPr>
          <p:cNvPr id="2" name="Holder 2"/>
          <p:cNvSpPr>
            <a:spLocks noGrp="1"/>
          </p:cNvSpPr>
          <p:nvPr>
            <p:ph type="ctrTitle"/>
          </p:nvPr>
        </p:nvSpPr>
        <p:spPr>
          <a:xfrm>
            <a:off x="121723" y="129450"/>
            <a:ext cx="11948551" cy="215444"/>
          </a:xfrm>
          <a:prstGeom prst="rect">
            <a:avLst/>
          </a:prstGeom>
        </p:spPr>
        <p:txBody>
          <a:bodyPr wrap="square" lIns="0" tIns="0" rIns="0" bIns="0">
            <a:spAutoFit/>
          </a:bodyPr>
          <a:lstStyle>
            <a:lvl1pPr>
              <a:defRPr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subTitle" idx="4"/>
          </p:nvPr>
        </p:nvSpPr>
        <p:spPr>
          <a:xfrm>
            <a:off x="1828800" y="3840480"/>
            <a:ext cx="8534400"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4" name="Holder 4"/>
          <p:cNvSpPr>
            <a:spLocks noGrp="1"/>
          </p:cNvSpPr>
          <p:nvPr>
            <p:ph type="ftr" sz="quarter" idx="5"/>
          </p:nvPr>
        </p:nvSpPr>
        <p:spPr>
          <a:xfrm>
            <a:off x="4145280" y="6377941"/>
            <a:ext cx="3901440" cy="276999"/>
          </a:xfrm>
        </p:spPr>
        <p:txBody>
          <a:bodyPr lIns="0" tIns="0" rIns="0" bIns="0"/>
          <a:lstStyle>
            <a:lvl1pPr algn="ctr">
              <a:defRPr>
                <a:solidFill>
                  <a:schemeClr val="tx1">
                    <a:tint val="75000"/>
                  </a:schemeClr>
                </a:solidFill>
                <a:latin typeface="Cocon® Next Arabic" panose="020A0503020102020204" pitchFamily="18" charset="-78"/>
                <a:cs typeface="Cocon® Next Arabic" panose="020A0503020102020204" pitchFamily="18" charset="-78"/>
              </a:defRPr>
            </a:lvl1pPr>
          </a:lstStyle>
          <a:p>
            <a:endParaRPr lang="ar-SA"/>
          </a:p>
        </p:txBody>
      </p:sp>
      <p:sp>
        <p:nvSpPr>
          <p:cNvPr id="5" name="Holder 5"/>
          <p:cNvSpPr>
            <a:spLocks noGrp="1"/>
          </p:cNvSpPr>
          <p:nvPr>
            <p:ph type="dt" sz="half" idx="6"/>
          </p:nvPr>
        </p:nvSpPr>
        <p:spPr>
          <a:xfrm>
            <a:off x="609601" y="6377941"/>
            <a:ext cx="2804160" cy="276999"/>
          </a:xfrm>
        </p:spPr>
        <p:txBody>
          <a:bodyPr lIns="0" tIns="0" rIns="0" bIns="0"/>
          <a:lstStyle>
            <a:lvl1pPr algn="l">
              <a:defRPr>
                <a:solidFill>
                  <a:schemeClr val="tx1">
                    <a:tint val="75000"/>
                  </a:schemeClr>
                </a:solidFill>
                <a:latin typeface="Cocon® Next Arabic" panose="020A0503020102020204" pitchFamily="18" charset="-78"/>
                <a:cs typeface="Cocon® Next Arabic" panose="020A0503020102020204" pitchFamily="18" charset="-78"/>
              </a:defRPr>
            </a:lvl1pPr>
          </a:lstStyle>
          <a:p>
            <a:fld id="{1D8BD707-D9CF-40AE-B4C6-C98DA3205C09}" type="datetimeFigureOut">
              <a:rPr lang="en-US" smtClean="0"/>
              <a:pPr/>
              <a:t>11/27/2021</a:t>
            </a:fld>
            <a:endParaRPr lang="en-US"/>
          </a:p>
        </p:txBody>
      </p:sp>
      <p:sp>
        <p:nvSpPr>
          <p:cNvPr id="6" name="Holder 6"/>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300501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body" idx="1"/>
          </p:nvPr>
        </p:nvSpPr>
        <p:spPr>
          <a:xfrm>
            <a:off x="727017" y="1518418"/>
            <a:ext cx="10737962"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11/27/2021</a:t>
            </a:fld>
            <a:endParaRPr lang="en-US"/>
          </a:p>
        </p:txBody>
      </p:sp>
      <p:sp>
        <p:nvSpPr>
          <p:cNvPr id="6" name="Holder 6"/>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355389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sz="half" idx="2"/>
          </p:nvPr>
        </p:nvSpPr>
        <p:spPr>
          <a:xfrm>
            <a:off x="609601" y="1577340"/>
            <a:ext cx="5303519"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4" name="Holder 4"/>
          <p:cNvSpPr>
            <a:spLocks noGrp="1"/>
          </p:cNvSpPr>
          <p:nvPr>
            <p:ph sz="half" idx="3"/>
          </p:nvPr>
        </p:nvSpPr>
        <p:spPr>
          <a:xfrm>
            <a:off x="6278880" y="1577340"/>
            <a:ext cx="5303519"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11/27/2021</a:t>
            </a:fld>
            <a:endParaRPr lang="en-US"/>
          </a:p>
        </p:txBody>
      </p:sp>
      <p:sp>
        <p:nvSpPr>
          <p:cNvPr id="7" name="Holder 7"/>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834879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11/27/2021</a:t>
            </a:fld>
            <a:endParaRPr lang="en-US"/>
          </a:p>
        </p:txBody>
      </p:sp>
      <p:sp>
        <p:nvSpPr>
          <p:cNvPr id="5" name="Holder 5"/>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199037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11/27/2021</a:t>
            </a:fld>
            <a:endParaRPr lang="en-US"/>
          </a:p>
        </p:txBody>
      </p:sp>
      <p:sp>
        <p:nvSpPr>
          <p:cNvPr id="4" name="Holder 4"/>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1702761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2" y="1122364"/>
            <a:ext cx="9144000" cy="2387600"/>
          </a:xfrm>
        </p:spPr>
        <p:txBody>
          <a:bodyPr anchor="b"/>
          <a:lstStyle>
            <a:lvl1pPr algn="ctr">
              <a:defRPr sz="5786"/>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2" y="3602038"/>
            <a:ext cx="9144000" cy="1655761"/>
          </a:xfrm>
        </p:spPr>
        <p:txBody>
          <a:bodyPr/>
          <a:lstStyle>
            <a:lvl1pPr marL="0" indent="0" algn="ctr">
              <a:buNone/>
              <a:defRPr sz="2314"/>
            </a:lvl1pPr>
            <a:lvl2pPr marL="440945" indent="0" algn="ctr">
              <a:buNone/>
              <a:defRPr sz="1929"/>
            </a:lvl2pPr>
            <a:lvl3pPr marL="881893" indent="0" algn="ctr">
              <a:buNone/>
              <a:defRPr sz="1737"/>
            </a:lvl3pPr>
            <a:lvl4pPr marL="1322838" indent="0" algn="ctr">
              <a:buNone/>
              <a:defRPr sz="1542"/>
            </a:lvl4pPr>
            <a:lvl5pPr marL="1763785" indent="0" algn="ctr">
              <a:buNone/>
              <a:defRPr sz="1542"/>
            </a:lvl5pPr>
            <a:lvl6pPr marL="2204731" indent="0" algn="ctr">
              <a:buNone/>
              <a:defRPr sz="1542"/>
            </a:lvl6pPr>
            <a:lvl7pPr marL="2645678" indent="0" algn="ctr">
              <a:buNone/>
              <a:defRPr sz="1542"/>
            </a:lvl7pPr>
            <a:lvl8pPr marL="3086623" indent="0" algn="ctr">
              <a:buNone/>
              <a:defRPr sz="1542"/>
            </a:lvl8pPr>
            <a:lvl9pPr marL="3527570" indent="0" algn="ctr">
              <a:buNone/>
              <a:defRPr sz="1542"/>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14666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93A72-A07F-449E-92CE-6C54AD8F5EC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AABE95A4-1574-408F-90AE-A21F55A536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8A91FA9E-8344-4640-A1BF-16A11F187E79}"/>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5" name="Footer Placeholder 4">
            <a:extLst>
              <a:ext uri="{FF2B5EF4-FFF2-40B4-BE49-F238E27FC236}">
                <a16:creationId xmlns:a16="http://schemas.microsoft.com/office/drawing/2014/main" id="{A4E1BA95-0A9F-44F4-AD04-3EBD0CA7280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7C20A20-5047-440C-B9EA-25F6C3A5659F}"/>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2577120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13CEC-2CD6-403A-A80B-94C8124E90F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F48895DB-C440-4D8A-B065-E4A03D4132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8C5574B-CBD5-4C64-8C07-D515BC04B157}"/>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5" name="Footer Placeholder 4">
            <a:extLst>
              <a:ext uri="{FF2B5EF4-FFF2-40B4-BE49-F238E27FC236}">
                <a16:creationId xmlns:a16="http://schemas.microsoft.com/office/drawing/2014/main" id="{912C1DA9-2082-40AB-A329-AECFFA9B166F}"/>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27B193B-0737-45D4-AF3B-685171D5460E}"/>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1758507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E02F2-5826-42FA-BFEC-96A034481E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66B3743C-A461-4956-A569-712020B654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63CD52-545C-4D3E-AA7A-9C4891781164}"/>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5" name="Footer Placeholder 4">
            <a:extLst>
              <a:ext uri="{FF2B5EF4-FFF2-40B4-BE49-F238E27FC236}">
                <a16:creationId xmlns:a16="http://schemas.microsoft.com/office/drawing/2014/main" id="{DF89BB52-9898-436D-9F50-18367781B93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FF3B45F-8640-435D-84C6-C530D5F15D1C}"/>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329563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3FA62-BCA4-4569-9C14-04A0801BF34D}"/>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9D0C703-E94E-481B-B7D9-1C0E143E10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71CE613E-280E-4B20-8919-55EFA83F0F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C9441290-5558-45F3-8BB4-8A0927D0EFE8}"/>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6" name="Footer Placeholder 5">
            <a:extLst>
              <a:ext uri="{FF2B5EF4-FFF2-40B4-BE49-F238E27FC236}">
                <a16:creationId xmlns:a16="http://schemas.microsoft.com/office/drawing/2014/main" id="{5E1E4A7C-1E3A-456E-ACD6-F881AACB3FB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F1C476D3-0261-4F66-BD55-A6284348EBE8}"/>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1898986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9DF8B-35BE-4AA9-96F2-49C6CA8FD46D}"/>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632F2C-9F66-4015-82C5-1242467DBD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D05669-9C11-4693-8D2E-F0379195E7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045D1BE-8AAF-4C86-AACB-EA4CA82D70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D8C873-1D2E-4260-857C-82ED2E33278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A1F2DCFC-7CA2-4D9E-9157-43BFFB19058C}"/>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8" name="Footer Placeholder 7">
            <a:extLst>
              <a:ext uri="{FF2B5EF4-FFF2-40B4-BE49-F238E27FC236}">
                <a16:creationId xmlns:a16="http://schemas.microsoft.com/office/drawing/2014/main" id="{2433CACE-C6FB-42BD-B6EE-DC57714B1887}"/>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91A2AA43-BA03-462C-9CF6-88C404F2043E}"/>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1256955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DD9C5-1F4E-4834-8975-DDC66A54C13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2FFECC49-706F-45A4-8714-71ED80EF29B1}"/>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4" name="Footer Placeholder 3">
            <a:extLst>
              <a:ext uri="{FF2B5EF4-FFF2-40B4-BE49-F238E27FC236}">
                <a16:creationId xmlns:a16="http://schemas.microsoft.com/office/drawing/2014/main" id="{147CC8B9-7BB4-4447-AE98-CDB98EEFA94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E854AF98-1568-4EC3-AA02-BCC2D691A0EF}"/>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205620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ED9F06-750E-4B6E-8BBE-3C389B57561C}"/>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3" name="Footer Placeholder 2">
            <a:extLst>
              <a:ext uri="{FF2B5EF4-FFF2-40B4-BE49-F238E27FC236}">
                <a16:creationId xmlns:a16="http://schemas.microsoft.com/office/drawing/2014/main" id="{42E4D268-BD04-4640-9A0D-EA41FF45063C}"/>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694588FE-349F-4EF0-9EAB-06588076219F}"/>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42500888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80D62-8ACE-4F4E-AFE8-5DB7D2FAE0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8A4B82F6-EC52-45F4-B82D-AE8755C4FF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1FDF4CDC-4112-4219-AEED-646D74AF65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CE9208-C290-46E0-8CFA-196A1B599BBB}"/>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6" name="Footer Placeholder 5">
            <a:extLst>
              <a:ext uri="{FF2B5EF4-FFF2-40B4-BE49-F238E27FC236}">
                <a16:creationId xmlns:a16="http://schemas.microsoft.com/office/drawing/2014/main" id="{10B9065F-D141-4F2D-B795-070A64376D2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D146706-453B-4359-A694-CE5B05BF26CE}"/>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40746247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56877-1D43-40A6-BA4E-698B5E3B37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D871B86D-19D8-4A16-9736-35916A14F4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A77D6ABC-E611-4239-9FD2-CC8D29BF5B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DE5AD7-0094-43FB-83C8-414C4A98539D}"/>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6" name="Footer Placeholder 5">
            <a:extLst>
              <a:ext uri="{FF2B5EF4-FFF2-40B4-BE49-F238E27FC236}">
                <a16:creationId xmlns:a16="http://schemas.microsoft.com/office/drawing/2014/main" id="{EA1F6F56-4A9E-40BF-9340-80F3989D64B4}"/>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A68C113C-738C-464A-83F0-392FC3BA060D}"/>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1851555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F4020-5BEE-40D7-B7BA-A8F29DA9CE89}"/>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7CAD9EAD-8F3D-40F2-BD83-06A275EBFD4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C2A32691-F6B8-4147-B977-03AFFC832A12}"/>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5" name="Footer Placeholder 4">
            <a:extLst>
              <a:ext uri="{FF2B5EF4-FFF2-40B4-BE49-F238E27FC236}">
                <a16:creationId xmlns:a16="http://schemas.microsoft.com/office/drawing/2014/main" id="{45CCCBE5-09A1-4D09-B815-E129168C94E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61B8484-A3BD-4CF5-9BB0-0374CEF06E1E}"/>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25262581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66CD9A-D23E-4216-8043-1A488F1B87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EA0E5313-441B-4230-971E-0D0074156E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F109E476-E80A-42B6-913F-937EA8E7A2C1}"/>
              </a:ext>
            </a:extLst>
          </p:cNvPr>
          <p:cNvSpPr>
            <a:spLocks noGrp="1"/>
          </p:cNvSpPr>
          <p:nvPr>
            <p:ph type="dt" sz="half" idx="10"/>
          </p:nvPr>
        </p:nvSpPr>
        <p:spPr/>
        <p:txBody>
          <a:bodyPr/>
          <a:lstStyle/>
          <a:p>
            <a:fld id="{D06B2F0A-AC4E-4666-BD7B-28690EA58535}" type="datetimeFigureOut">
              <a:rPr lang="ar-SA" smtClean="0"/>
              <a:t>22/04/1443</a:t>
            </a:fld>
            <a:endParaRPr lang="ar-SA"/>
          </a:p>
        </p:txBody>
      </p:sp>
      <p:sp>
        <p:nvSpPr>
          <p:cNvPr id="5" name="Footer Placeholder 4">
            <a:extLst>
              <a:ext uri="{FF2B5EF4-FFF2-40B4-BE49-F238E27FC236}">
                <a16:creationId xmlns:a16="http://schemas.microsoft.com/office/drawing/2014/main" id="{67534FD1-3389-40EB-B109-9FAECB34DA3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6BFEF8C-2354-4699-8C18-2142842293F2}"/>
              </a:ext>
            </a:extLst>
          </p:cNvPr>
          <p:cNvSpPr>
            <a:spLocks noGrp="1"/>
          </p:cNvSpPr>
          <p:nvPr>
            <p:ph type="sldNum" sz="quarter" idx="12"/>
          </p:nvPr>
        </p:nvSpPr>
        <p:spPr/>
        <p:txBody>
          <a:bodyPr/>
          <a:lstStyle/>
          <a:p>
            <a:fld id="{2E5A2759-D1E0-4EEC-BBD3-64A6937904E5}" type="slidenum">
              <a:rPr lang="ar-SA" smtClean="0"/>
              <a:t>‹#›</a:t>
            </a:fld>
            <a:endParaRPr lang="ar-SA"/>
          </a:p>
        </p:txBody>
      </p:sp>
    </p:spTree>
    <p:extLst>
      <p:ext uri="{BB962C8B-B14F-4D97-AF65-F5344CB8AC3E}">
        <p14:creationId xmlns:p14="http://schemas.microsoft.com/office/powerpoint/2010/main" val="1616012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p:cNvSpPr>
            <a:spLocks noGrp="1"/>
          </p:cNvSpPr>
          <p:nvPr>
            <p:ph type="dt" sz="half" idx="10"/>
          </p:nvPr>
        </p:nvSpPr>
        <p:spPr/>
        <p:txBody>
          <a:bodyPr/>
          <a:lstStyle/>
          <a:p>
            <a:pPr rtl="1"/>
            <a:r>
              <a:rPr lang="ar-SA" dirty="0"/>
              <a:t>شعبان 1439 - مايو 2018</a:t>
            </a:r>
          </a:p>
        </p:txBody>
      </p:sp>
      <p:sp>
        <p:nvSpPr>
          <p:cNvPr id="11" name="Footer Placeholder 10"/>
          <p:cNvSpPr>
            <a:spLocks noGrp="1"/>
          </p:cNvSpPr>
          <p:nvPr>
            <p:ph type="ftr" sz="quarter" idx="11"/>
          </p:nvPr>
        </p:nvSpPr>
        <p:spPr/>
        <p:txBody>
          <a:bodyPr/>
          <a:lstStyle/>
          <a:p>
            <a:r>
              <a:rPr lang="ar-SA"/>
              <a:t>دليل المكتب المؤسسي لإدارة </a:t>
            </a:r>
            <a:r>
              <a:rPr lang="ar-SA" dirty="0"/>
              <a:t>المبادرات والمشاريع</a:t>
            </a:r>
          </a:p>
        </p:txBody>
      </p:sp>
      <p:sp>
        <p:nvSpPr>
          <p:cNvPr id="12" name="Slide Number Placeholder 11"/>
          <p:cNvSpPr>
            <a:spLocks noGrp="1"/>
          </p:cNvSpPr>
          <p:nvPr>
            <p:ph type="sldNum" sz="quarter" idx="12"/>
          </p:nvPr>
        </p:nvSpPr>
        <p:spPr/>
        <p:txBody>
          <a:bodyPr/>
          <a:lstStyle/>
          <a:p>
            <a:fld id="{A508257B-7905-42D0-9188-9417A4C427FA}" type="slidenum">
              <a:rPr lang="ar-SA" smtClean="0"/>
              <a:pPr/>
              <a:t>‹#›</a:t>
            </a:fld>
            <a:endParaRPr lang="ar-SA" dirty="0"/>
          </a:p>
        </p:txBody>
      </p:sp>
    </p:spTree>
    <p:extLst>
      <p:ext uri="{BB962C8B-B14F-4D97-AF65-F5344CB8AC3E}">
        <p14:creationId xmlns:p14="http://schemas.microsoft.com/office/powerpoint/2010/main" val="20515471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1030146"/>
            <a:ext cx="5040086" cy="5146817"/>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574971" y="1030146"/>
            <a:ext cx="5007428" cy="5146817"/>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lgn="just" rtl="1"/>
            <a:r>
              <a:rPr lang="ar-SA" dirty="0"/>
              <a:t>شعبان 1439 - مايو 2018</a:t>
            </a:r>
          </a:p>
        </p:txBody>
      </p:sp>
      <p:sp>
        <p:nvSpPr>
          <p:cNvPr id="6" name="Footer Placeholder 5"/>
          <p:cNvSpPr>
            <a:spLocks noGrp="1"/>
          </p:cNvSpPr>
          <p:nvPr>
            <p:ph type="ftr" sz="quarter" idx="11"/>
          </p:nvPr>
        </p:nvSpPr>
        <p:spPr/>
        <p:txBody>
          <a:bodyPr/>
          <a:lstStyle/>
          <a:p>
            <a:r>
              <a:rPr lang="ar-SA"/>
              <a:t>دليل المكتب المؤسسي لإدارة </a:t>
            </a:r>
            <a:r>
              <a:rPr lang="ar-SA" dirty="0"/>
              <a:t>المبادرات والمشاريع</a:t>
            </a:r>
          </a:p>
        </p:txBody>
      </p:sp>
      <p:sp>
        <p:nvSpPr>
          <p:cNvPr id="7" name="Slide Number Placeholder 6"/>
          <p:cNvSpPr>
            <a:spLocks noGrp="1"/>
          </p:cNvSpPr>
          <p:nvPr>
            <p:ph type="sldNum" sz="quarter" idx="12"/>
          </p:nvPr>
        </p:nvSpPr>
        <p:spPr/>
        <p:txBody>
          <a:bodyPr/>
          <a:lstStyle/>
          <a:p>
            <a:fld id="{A508257B-7905-42D0-9188-9417A4C427FA}" type="slidenum">
              <a:rPr lang="ar-SA" smtClean="0"/>
              <a:pPr/>
              <a:t>‹#›</a:t>
            </a:fld>
            <a:endParaRPr lang="ar-SA" dirty="0"/>
          </a:p>
        </p:txBody>
      </p:sp>
    </p:spTree>
    <p:extLst>
      <p:ext uri="{BB962C8B-B14F-4D97-AF65-F5344CB8AC3E}">
        <p14:creationId xmlns:p14="http://schemas.microsoft.com/office/powerpoint/2010/main" val="11193143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312920" y="1030146"/>
            <a:ext cx="3566160" cy="514681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8016240" y="1030146"/>
            <a:ext cx="3566160" cy="51468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lgn="just" rtl="1"/>
            <a:r>
              <a:rPr lang="ar-SA" dirty="0"/>
              <a:t>شعبان 1439 - مايو 2018</a:t>
            </a:r>
          </a:p>
        </p:txBody>
      </p:sp>
      <p:sp>
        <p:nvSpPr>
          <p:cNvPr id="6" name="Footer Placeholder 5"/>
          <p:cNvSpPr>
            <a:spLocks noGrp="1"/>
          </p:cNvSpPr>
          <p:nvPr>
            <p:ph type="ftr" sz="quarter" idx="11"/>
          </p:nvPr>
        </p:nvSpPr>
        <p:spPr/>
        <p:txBody>
          <a:bodyPr/>
          <a:lstStyle/>
          <a:p>
            <a:r>
              <a:rPr lang="ar-SA"/>
              <a:t>دليل المكتب المؤسسي لإدارة </a:t>
            </a:r>
            <a:r>
              <a:rPr lang="ar-SA" dirty="0"/>
              <a:t>المبادرات والمشاريع</a:t>
            </a:r>
          </a:p>
        </p:txBody>
      </p:sp>
      <p:sp>
        <p:nvSpPr>
          <p:cNvPr id="7" name="Slide Number Placeholder 6"/>
          <p:cNvSpPr>
            <a:spLocks noGrp="1"/>
          </p:cNvSpPr>
          <p:nvPr>
            <p:ph type="sldNum" sz="quarter" idx="12"/>
          </p:nvPr>
        </p:nvSpPr>
        <p:spPr/>
        <p:txBody>
          <a:bodyPr/>
          <a:lstStyle/>
          <a:p>
            <a:fld id="{A508257B-7905-42D0-9188-9417A4C427FA}" type="slidenum">
              <a:rPr lang="ar-SA" smtClean="0"/>
              <a:pPr/>
              <a:t>‹#›</a:t>
            </a:fld>
            <a:endParaRPr lang="ar-SA" dirty="0"/>
          </a:p>
        </p:txBody>
      </p:sp>
      <p:sp>
        <p:nvSpPr>
          <p:cNvPr id="8" name="Content Placeholder 2"/>
          <p:cNvSpPr>
            <a:spLocks noGrp="1"/>
          </p:cNvSpPr>
          <p:nvPr>
            <p:ph sz="half" idx="13"/>
          </p:nvPr>
        </p:nvSpPr>
        <p:spPr>
          <a:xfrm>
            <a:off x="609600" y="1030146"/>
            <a:ext cx="3566160" cy="514681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68154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3" y="1034909"/>
            <a:ext cx="5018312"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09603" y="2094506"/>
            <a:ext cx="5018312" cy="40951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553200" y="1034909"/>
            <a:ext cx="502920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553200" y="2094506"/>
            <a:ext cx="5029200" cy="40951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pPr algn="just" rtl="1"/>
            <a:r>
              <a:rPr lang="ar-SA" dirty="0"/>
              <a:t>شعبان 1439 - مايو 2018</a:t>
            </a:r>
          </a:p>
        </p:txBody>
      </p:sp>
      <p:sp>
        <p:nvSpPr>
          <p:cNvPr id="8" name="Footer Placeholder 7"/>
          <p:cNvSpPr>
            <a:spLocks noGrp="1"/>
          </p:cNvSpPr>
          <p:nvPr>
            <p:ph type="ftr" sz="quarter" idx="11"/>
          </p:nvPr>
        </p:nvSpPr>
        <p:spPr/>
        <p:txBody>
          <a:bodyPr/>
          <a:lstStyle/>
          <a:p>
            <a:r>
              <a:rPr lang="ar-SA"/>
              <a:t>دليل المكتب المؤسسي لإدارة </a:t>
            </a:r>
            <a:r>
              <a:rPr lang="ar-SA" dirty="0"/>
              <a:t>المبادرات والمشاريع</a:t>
            </a:r>
          </a:p>
        </p:txBody>
      </p:sp>
      <p:sp>
        <p:nvSpPr>
          <p:cNvPr id="9" name="Slide Number Placeholder 8"/>
          <p:cNvSpPr>
            <a:spLocks noGrp="1"/>
          </p:cNvSpPr>
          <p:nvPr>
            <p:ph type="sldNum" sz="quarter" idx="12"/>
          </p:nvPr>
        </p:nvSpPr>
        <p:spPr/>
        <p:txBody>
          <a:bodyPr/>
          <a:lstStyle/>
          <a:p>
            <a:fld id="{A508257B-7905-42D0-9188-9417A4C427FA}" type="slidenum">
              <a:rPr lang="ar-SA" smtClean="0"/>
              <a:pPr/>
              <a:t>‹#›</a:t>
            </a:fld>
            <a:endParaRPr lang="ar-SA" dirty="0"/>
          </a:p>
        </p:txBody>
      </p:sp>
      <p:sp>
        <p:nvSpPr>
          <p:cNvPr id="10" name="Title 9"/>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1843751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slideLayout" Target="../slideLayouts/slideLayout19.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2" Type="http://schemas.openxmlformats.org/officeDocument/2006/relationships/slideLayout" Target="../slideLayouts/slideLayout8.xml"/><Relationship Id="rId16" Type="http://schemas.openxmlformats.org/officeDocument/2006/relationships/theme" Target="../theme/theme2.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5" Type="http://schemas.openxmlformats.org/officeDocument/2006/relationships/slideLayout" Target="../slideLayouts/slideLayout2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 y="6622634"/>
            <a:ext cx="12179280" cy="219131"/>
          </a:xfrm>
          <a:custGeom>
            <a:avLst/>
            <a:gdLst/>
            <a:ahLst/>
            <a:cxnLst/>
            <a:rect l="l" t="t" r="r" b="b"/>
            <a:pathLst>
              <a:path w="7903845" h="137160">
                <a:moveTo>
                  <a:pt x="0" y="137160"/>
                </a:moveTo>
                <a:lnTo>
                  <a:pt x="7903845" y="137160"/>
                </a:lnTo>
                <a:lnTo>
                  <a:pt x="7903845" y="0"/>
                </a:lnTo>
                <a:lnTo>
                  <a:pt x="0" y="0"/>
                </a:lnTo>
                <a:lnTo>
                  <a:pt x="0" y="137160"/>
                </a:lnTo>
                <a:close/>
              </a:path>
            </a:pathLst>
          </a:custGeom>
          <a:solidFill>
            <a:srgbClr val="C4C4C4"/>
          </a:solidFill>
        </p:spPr>
        <p:txBody>
          <a:bodyPr wrap="square" lIns="0" tIns="0" rIns="0" bIns="0" rtlCol="0"/>
          <a:lstStyle/>
          <a:p>
            <a:endParaRPr sz="2774"/>
          </a:p>
        </p:txBody>
      </p:sp>
      <p:sp>
        <p:nvSpPr>
          <p:cNvPr id="2" name="Holder 2"/>
          <p:cNvSpPr>
            <a:spLocks noGrp="1"/>
          </p:cNvSpPr>
          <p:nvPr>
            <p:ph type="title"/>
          </p:nvPr>
        </p:nvSpPr>
        <p:spPr>
          <a:xfrm>
            <a:off x="306853" y="554726"/>
            <a:ext cx="11578290" cy="215444"/>
          </a:xfrm>
          <a:prstGeom prst="rect">
            <a:avLst/>
          </a:prstGeom>
        </p:spPr>
        <p:txBody>
          <a:bodyPr wrap="square" lIns="0" tIns="0" rIns="0" bIns="0">
            <a:spAutoFit/>
          </a:bodyPr>
          <a:lstStyle>
            <a:lvl1pPr>
              <a:defRPr sz="1400" b="0" i="0">
                <a:solidFill>
                  <a:schemeClr val="tx1"/>
                </a:solidFill>
                <a:latin typeface="Arial"/>
                <a:cs typeface="Arial"/>
              </a:defRPr>
            </a:lvl1pPr>
          </a:lstStyle>
          <a:p>
            <a:endParaRPr dirty="0"/>
          </a:p>
        </p:txBody>
      </p:sp>
      <p:sp>
        <p:nvSpPr>
          <p:cNvPr id="3" name="Holder 3"/>
          <p:cNvSpPr>
            <a:spLocks noGrp="1"/>
          </p:cNvSpPr>
          <p:nvPr>
            <p:ph type="body" idx="1"/>
          </p:nvPr>
        </p:nvSpPr>
        <p:spPr>
          <a:xfrm>
            <a:off x="727017" y="1518418"/>
            <a:ext cx="10737962" cy="215444"/>
          </a:xfrm>
          <a:prstGeom prst="rect">
            <a:avLst/>
          </a:prstGeom>
        </p:spPr>
        <p:txBody>
          <a:bodyPr wrap="square" lIns="0" tIns="0" rIns="0" bIns="0">
            <a:spAutoFit/>
          </a:bodyPr>
          <a:lstStyle>
            <a:lvl1pPr>
              <a:defRPr sz="1400" b="0" i="0">
                <a:solidFill>
                  <a:schemeClr val="tx1"/>
                </a:solidFill>
                <a:latin typeface="Arial"/>
                <a:cs typeface="Arial"/>
              </a:defRPr>
            </a:lvl1pPr>
          </a:lstStyle>
          <a:p>
            <a:endParaRPr dirty="0"/>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1"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11/27/2021</a:t>
            </a:fld>
            <a:endParaRPr lang="en-US"/>
          </a:p>
        </p:txBody>
      </p:sp>
      <p:sp>
        <p:nvSpPr>
          <p:cNvPr id="6" name="Holder 6"/>
          <p:cNvSpPr>
            <a:spLocks noGrp="1"/>
          </p:cNvSpPr>
          <p:nvPr>
            <p:ph type="sldNum" sz="quarter" idx="7"/>
          </p:nvPr>
        </p:nvSpPr>
        <p:spPr>
          <a:xfrm>
            <a:off x="11460087" y="6594485"/>
            <a:ext cx="273978" cy="426912"/>
          </a:xfrm>
          <a:prstGeom prst="rect">
            <a:avLst/>
          </a:prstGeom>
        </p:spPr>
        <p:txBody>
          <a:bodyPr wrap="square" lIns="0" tIns="0" rIns="0" bIns="0">
            <a:spAutoFit/>
          </a:bodyPr>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7431745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Cocon® Next Arabic" panose="020A0503020102020204" pitchFamily="18" charset="-78"/>
          <a:ea typeface="+mj-ea"/>
          <a:cs typeface="Cocon® Next Arabic" panose="020A0503020102020204" pitchFamily="18" charset="-78"/>
        </a:defRPr>
      </a:lvl1pPr>
    </p:titleStyle>
    <p:bodyStyle>
      <a:lvl1pPr marL="0">
        <a:defRPr>
          <a:latin typeface="Cocon® Next Arabic" panose="020A0503020102020204" pitchFamily="18" charset="-78"/>
          <a:ea typeface="+mn-ea"/>
          <a:cs typeface="Cocon® Next Arabic" panose="020A0503020102020204" pitchFamily="18" charset="-78"/>
        </a:defRPr>
      </a:lvl1pPr>
      <a:lvl2pPr marL="704499">
        <a:defRPr>
          <a:latin typeface="+mn-lt"/>
          <a:ea typeface="+mn-ea"/>
          <a:cs typeface="+mn-cs"/>
        </a:defRPr>
      </a:lvl2pPr>
      <a:lvl3pPr marL="1408999">
        <a:defRPr>
          <a:latin typeface="+mn-lt"/>
          <a:ea typeface="+mn-ea"/>
          <a:cs typeface="+mn-cs"/>
        </a:defRPr>
      </a:lvl3pPr>
      <a:lvl4pPr marL="2113498">
        <a:defRPr>
          <a:latin typeface="+mn-lt"/>
          <a:ea typeface="+mn-ea"/>
          <a:cs typeface="+mn-cs"/>
        </a:defRPr>
      </a:lvl4pPr>
      <a:lvl5pPr marL="2817998">
        <a:defRPr>
          <a:latin typeface="+mn-lt"/>
          <a:ea typeface="+mn-ea"/>
          <a:cs typeface="+mn-cs"/>
        </a:defRPr>
      </a:lvl5pPr>
      <a:lvl6pPr marL="3522497">
        <a:defRPr>
          <a:latin typeface="+mn-lt"/>
          <a:ea typeface="+mn-ea"/>
          <a:cs typeface="+mn-cs"/>
        </a:defRPr>
      </a:lvl6pPr>
      <a:lvl7pPr marL="4226997">
        <a:defRPr>
          <a:latin typeface="+mn-lt"/>
          <a:ea typeface="+mn-ea"/>
          <a:cs typeface="+mn-cs"/>
        </a:defRPr>
      </a:lvl7pPr>
      <a:lvl8pPr marL="4931496">
        <a:defRPr>
          <a:latin typeface="+mn-lt"/>
          <a:ea typeface="+mn-ea"/>
          <a:cs typeface="+mn-cs"/>
        </a:defRPr>
      </a:lvl8pPr>
      <a:lvl9pPr marL="5635996">
        <a:defRPr>
          <a:latin typeface="+mn-lt"/>
          <a:ea typeface="+mn-ea"/>
          <a:cs typeface="+mn-cs"/>
        </a:defRPr>
      </a:lvl9pPr>
    </p:bodyStyle>
    <p:otherStyle>
      <a:lvl1pPr marL="0">
        <a:defRPr>
          <a:latin typeface="+mn-lt"/>
          <a:ea typeface="+mn-ea"/>
          <a:cs typeface="+mn-cs"/>
        </a:defRPr>
      </a:lvl1pPr>
      <a:lvl2pPr marL="704499">
        <a:defRPr>
          <a:latin typeface="+mn-lt"/>
          <a:ea typeface="+mn-ea"/>
          <a:cs typeface="+mn-cs"/>
        </a:defRPr>
      </a:lvl2pPr>
      <a:lvl3pPr marL="1408999">
        <a:defRPr>
          <a:latin typeface="+mn-lt"/>
          <a:ea typeface="+mn-ea"/>
          <a:cs typeface="+mn-cs"/>
        </a:defRPr>
      </a:lvl3pPr>
      <a:lvl4pPr marL="2113498">
        <a:defRPr>
          <a:latin typeface="+mn-lt"/>
          <a:ea typeface="+mn-ea"/>
          <a:cs typeface="+mn-cs"/>
        </a:defRPr>
      </a:lvl4pPr>
      <a:lvl5pPr marL="2817998">
        <a:defRPr>
          <a:latin typeface="+mn-lt"/>
          <a:ea typeface="+mn-ea"/>
          <a:cs typeface="+mn-cs"/>
        </a:defRPr>
      </a:lvl5pPr>
      <a:lvl6pPr marL="3522497">
        <a:defRPr>
          <a:latin typeface="+mn-lt"/>
          <a:ea typeface="+mn-ea"/>
          <a:cs typeface="+mn-cs"/>
        </a:defRPr>
      </a:lvl6pPr>
      <a:lvl7pPr marL="4226997">
        <a:defRPr>
          <a:latin typeface="+mn-lt"/>
          <a:ea typeface="+mn-ea"/>
          <a:cs typeface="+mn-cs"/>
        </a:defRPr>
      </a:lvl7pPr>
      <a:lvl8pPr marL="4931496">
        <a:defRPr>
          <a:latin typeface="+mn-lt"/>
          <a:ea typeface="+mn-ea"/>
          <a:cs typeface="+mn-cs"/>
        </a:defRPr>
      </a:lvl8pPr>
      <a:lvl9pPr marL="5635996">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5322981-D6E0-4F43-BF0A-5C7E67144D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B7E1988C-21FB-4159-9BCE-EA3F0F1F5F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A3F6EC93-3B21-479F-A67E-3D34D885D8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B2F0A-AC4E-4666-BD7B-28690EA58535}" type="datetimeFigureOut">
              <a:rPr lang="ar-SA" smtClean="0"/>
              <a:t>22/04/1443</a:t>
            </a:fld>
            <a:endParaRPr lang="ar-SA"/>
          </a:p>
        </p:txBody>
      </p:sp>
      <p:sp>
        <p:nvSpPr>
          <p:cNvPr id="5" name="Footer Placeholder 4">
            <a:extLst>
              <a:ext uri="{FF2B5EF4-FFF2-40B4-BE49-F238E27FC236}">
                <a16:creationId xmlns:a16="http://schemas.microsoft.com/office/drawing/2014/main" id="{A600DEEF-00DC-48B0-905C-0ECE9D8240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1D330302-E929-4ADF-8638-98C0D2AB03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A2759-D1E0-4EEC-BBD3-64A6937904E5}" type="slidenum">
              <a:rPr lang="ar-SA" smtClean="0"/>
              <a:t>‹#›</a:t>
            </a:fld>
            <a:endParaRPr lang="ar-SA"/>
          </a:p>
        </p:txBody>
      </p:sp>
    </p:spTree>
    <p:extLst>
      <p:ext uri="{BB962C8B-B14F-4D97-AF65-F5344CB8AC3E}">
        <p14:creationId xmlns:p14="http://schemas.microsoft.com/office/powerpoint/2010/main" val="299206335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711989" y="969060"/>
            <a:ext cx="8263657" cy="3320270"/>
          </a:xfrm>
          <a:solidFill>
            <a:srgbClr val="53728A"/>
          </a:solidFill>
        </p:spPr>
        <p:txBody>
          <a:bodyPr vert="horz" lIns="264584" tIns="88195" rIns="176389" bIns="88195" rtlCol="0" anchor="ctr">
            <a:normAutofit/>
          </a:bodyPr>
          <a:lstStyle/>
          <a:p>
            <a:pPr algn="l"/>
            <a:r>
              <a:rPr lang="en-US" dirty="0">
                <a:solidFill>
                  <a:schemeClr val="bg1"/>
                </a:solidFill>
                <a:latin typeface="+mn-lt"/>
              </a:rPr>
              <a:t>Risk Registers</a:t>
            </a:r>
            <a:br>
              <a:rPr lang="en-US" b="1" dirty="0">
                <a:solidFill>
                  <a:schemeClr val="bg1"/>
                </a:solidFill>
                <a:latin typeface="+mn-lt"/>
              </a:rPr>
            </a:br>
            <a:r>
              <a:rPr lang="en-US" sz="2701" dirty="0">
                <a:solidFill>
                  <a:schemeClr val="bg1"/>
                </a:solidFill>
                <a:latin typeface="+mn-lt"/>
              </a:rPr>
              <a:t>Lecture </a:t>
            </a:r>
            <a:r>
              <a:rPr lang="ar-SA" sz="2701" dirty="0">
                <a:solidFill>
                  <a:schemeClr val="bg1"/>
                </a:solidFill>
                <a:latin typeface="+mn-lt"/>
              </a:rPr>
              <a:t>11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711989" y="4382912"/>
            <a:ext cx="8263657" cy="1506029"/>
          </a:xfrm>
          <a:solidFill>
            <a:schemeClr val="tx1">
              <a:lumMod val="65000"/>
              <a:lumOff val="35000"/>
            </a:schemeClr>
          </a:solidFill>
        </p:spPr>
        <p:txBody>
          <a:bodyPr vert="horz" lIns="264584" tIns="88195" rIns="176389" bIns="88195" rtlCol="0">
            <a:normAutofit/>
          </a:bodyPr>
          <a:lstStyle/>
          <a:p>
            <a:pPr algn="l"/>
            <a:r>
              <a:rPr lang="en-US" b="1" dirty="0">
                <a:solidFill>
                  <a:schemeClr val="bg1">
                    <a:lumMod val="95000"/>
                  </a:schemeClr>
                </a:solidFill>
              </a:rPr>
              <a:t>PMG510</a:t>
            </a:r>
          </a:p>
          <a:p>
            <a:pPr algn="l"/>
            <a:r>
              <a:rPr lang="en-US" b="1" dirty="0">
                <a:solidFill>
                  <a:schemeClr val="bg1">
                    <a:lumMod val="95000"/>
                  </a:schemeClr>
                </a:solidFill>
              </a:rPr>
              <a:t>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216357" y="969062"/>
            <a:ext cx="3390201" cy="491988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881893" rtl="0" eaLnBrk="1" fontAlgn="auto" latinLnBrk="0" hangingPunct="1">
              <a:lnSpc>
                <a:spcPct val="100000"/>
              </a:lnSpc>
              <a:spcBef>
                <a:spcPts val="0"/>
              </a:spcBef>
              <a:spcAft>
                <a:spcPts val="0"/>
              </a:spcAft>
              <a:buClrTx/>
              <a:buSzTx/>
              <a:buFontTx/>
              <a:buNone/>
              <a:tabLst/>
              <a:defRPr/>
            </a:pPr>
            <a:endParaRPr kumimoji="0" lang="en-US" sz="3086"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881893" rtl="0" eaLnBrk="1" fontAlgn="auto" latinLnBrk="0" hangingPunct="1">
              <a:lnSpc>
                <a:spcPct val="100000"/>
              </a:lnSpc>
              <a:spcBef>
                <a:spcPts val="0"/>
              </a:spcBef>
              <a:spcAft>
                <a:spcPts val="0"/>
              </a:spcAft>
              <a:buClrTx/>
              <a:buSzTx/>
              <a:buFontTx/>
              <a:buNone/>
              <a:tabLst/>
              <a:defRPr/>
            </a:pPr>
            <a:endParaRPr kumimoji="0" lang="en-US" sz="3086"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881893" rtl="0" eaLnBrk="1" fontAlgn="auto" latinLnBrk="0" hangingPunct="1">
              <a:lnSpc>
                <a:spcPct val="100000"/>
              </a:lnSpc>
              <a:spcBef>
                <a:spcPts val="0"/>
              </a:spcBef>
              <a:spcAft>
                <a:spcPts val="0"/>
              </a:spcAft>
              <a:buClrTx/>
              <a:buSzTx/>
              <a:buFontTx/>
              <a:buNone/>
              <a:tabLst/>
              <a:defRPr/>
            </a:pPr>
            <a: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293185" y="1807774"/>
            <a:ext cx="2598910" cy="1426674"/>
          </a:xfrm>
          <a:prstGeom prst="rect">
            <a:avLst/>
          </a:prstGeom>
        </p:spPr>
      </p:pic>
    </p:spTree>
    <p:extLst>
      <p:ext uri="{BB962C8B-B14F-4D97-AF65-F5344CB8AC3E}">
        <p14:creationId xmlns:p14="http://schemas.microsoft.com/office/powerpoint/2010/main" val="3192823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64" name="مربع نص 63">
            <a:extLst>
              <a:ext uri="{FF2B5EF4-FFF2-40B4-BE49-F238E27FC236}">
                <a16:creationId xmlns:a16="http://schemas.microsoft.com/office/drawing/2014/main" id="{F622A18C-7D78-4EBA-A1C9-9F3AE3A5FA1B}"/>
              </a:ext>
            </a:extLst>
          </p:cNvPr>
          <p:cNvSpPr txBox="1"/>
          <p:nvPr/>
        </p:nvSpPr>
        <p:spPr>
          <a:xfrm>
            <a:off x="597159" y="1734497"/>
            <a:ext cx="10366310" cy="4604979"/>
          </a:xfrm>
          <a:prstGeom prst="rect">
            <a:avLst/>
          </a:prstGeom>
          <a:noFill/>
        </p:spPr>
        <p:txBody>
          <a:bodyPr wrap="square">
            <a:spAutoFit/>
          </a:bodyPr>
          <a:lstStyle/>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Project Background:</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dirty="0">
                <a:effectLst/>
                <a:latin typeface="Calibri" panose="020F0502020204030204" pitchFamily="34" charset="0"/>
                <a:ea typeface="Calibri" panose="020F0502020204030204" pitchFamily="34" charset="0"/>
                <a:cs typeface="Calibri" panose="020F0502020204030204" pitchFamily="34" charset="0"/>
              </a:rPr>
              <a:t>Access to safe and readily available water for drinking and domestic use is fundamental for a healthy and productive life. The project aims to establish a sustainable model for enhancing access to safe drinking water in Kahama Rural District, Shinayana Region, through a community-based water management system. The proposed project seeks to improve access to safe water in rural Tanzania through the establishment of community based safe drinking water centers. The project will be implemented in Kahama Rural District, Shinayana Region, Tanzania over a period of 2.5 years. The project is based on the principles of Participatory Development and will involve the communities’ right from the initial stages so as to develop a strong foundation and to inculcate ownership of the project.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dirty="0">
                <a:effectLst/>
                <a:latin typeface="Calibri" panose="020F0502020204030204" pitchFamily="34" charset="0"/>
                <a:ea typeface="Calibri" panose="020F0502020204030204" pitchFamily="34" charset="0"/>
                <a:cs typeface="Calibri" panose="020F0502020204030204" pitchFamily="34" charset="0"/>
              </a:rPr>
              <a:t> Tanzania has more than 37% water resources than Uganda and almost three times more renewable water than Kenya, but despite the availability of water resources in abundance, communities in both rural and urban Tanzania face severe water shortage.  The rural communities in Tanzania face water security risks in terms of both the availability and water quality, which further impacts the health and the socio-economic development of the people and the region. Though there have been investments made towards the improvement of water access and technological interventions to improve water quality, the situation has not improved much, which could be attributed to poor management systems and lack of willingness to adapt to new processes both by the local administration and the communities.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dirty="0">
                <a:effectLst/>
                <a:latin typeface="Calibri" panose="020F0502020204030204" pitchFamily="34" charset="0"/>
                <a:ea typeface="Calibri" panose="020F0502020204030204" pitchFamily="34" charset="0"/>
                <a:cs typeface="Calibri" panose="020F0502020204030204" pitchFamily="34" charset="0"/>
              </a:rPr>
              <a:t>Another factor that affects water shortage in Tanzania, is the population explosion that has occurred between 1967 to 2012 (the population has tripled from 12.3 million to 44.9 million). 70% of the increase has happened in rural areas, thereby adding pressure to the local water bodies in the rural region. Furthermore, reports suggest that access to drinking water coverage increased by only 1% between 1990 to 2015. Data from The World Bank also reiterates that population growth has led to water stress in the country and the average volume of renewable fresh water per capita per year in Tanzania has declined by 80% since 1962.</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6921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64" name="مربع نص 63">
            <a:extLst>
              <a:ext uri="{FF2B5EF4-FFF2-40B4-BE49-F238E27FC236}">
                <a16:creationId xmlns:a16="http://schemas.microsoft.com/office/drawing/2014/main" id="{F622A18C-7D78-4EBA-A1C9-9F3AE3A5FA1B}"/>
              </a:ext>
            </a:extLst>
          </p:cNvPr>
          <p:cNvSpPr txBox="1"/>
          <p:nvPr/>
        </p:nvSpPr>
        <p:spPr>
          <a:xfrm>
            <a:off x="597159" y="2163705"/>
            <a:ext cx="10366310" cy="3669018"/>
          </a:xfrm>
          <a:prstGeom prst="rect">
            <a:avLst/>
          </a:prstGeom>
          <a:noFill/>
        </p:spPr>
        <p:txBody>
          <a:bodyPr wrap="square">
            <a:spAutoFit/>
          </a:bodyPr>
          <a:lstStyle/>
          <a:p>
            <a:pPr algn="just">
              <a:lnSpc>
                <a:spcPct val="107000"/>
              </a:lnSpc>
              <a:spcAft>
                <a:spcPts val="800"/>
              </a:spcAft>
            </a:pPr>
            <a:r>
              <a:rPr lang="en-US" sz="1400" b="1" dirty="0">
                <a:solidFill>
                  <a:srgbClr val="333333"/>
                </a:solidFill>
                <a:effectLst/>
                <a:latin typeface="Calibri" panose="020F0502020204030204" pitchFamily="34" charset="0"/>
                <a:ea typeface="Calibri" panose="020F0502020204030204" pitchFamily="34" charset="0"/>
                <a:cs typeface="Arial" panose="020B0604020202020204" pitchFamily="34" charset="0"/>
              </a:rPr>
              <a:t>Project Goal: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The project aims to establish a sustainable model for enhancing access to safe drinking water in Kahama Rural District, Shinayana Region, through a community-based water management system.</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Project Objectives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To develop community based safe drinking water plans for the identified project wards in Kahama Rural District, Shinayana Region.</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To strengthen the local institutions and to build the capacity of community groups to enhance clean water access in the identified project site.</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To establish community owned safe drinking water centers and improve local infrastructure to enhance clean water supply in project wards.</a:t>
            </a:r>
          </a:p>
          <a:p>
            <a:pPr algn="just">
              <a:lnSpc>
                <a:spcPct val="107000"/>
              </a:lnSpc>
              <a:spcAft>
                <a:spcPts val="800"/>
              </a:spcAft>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Project Budget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The project is full reserved and fund by everyone’s smart university – ESU , United Emiratis.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43049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64" name="مربع نص 63">
            <a:extLst>
              <a:ext uri="{FF2B5EF4-FFF2-40B4-BE49-F238E27FC236}">
                <a16:creationId xmlns:a16="http://schemas.microsoft.com/office/drawing/2014/main" id="{F622A18C-7D78-4EBA-A1C9-9F3AE3A5FA1B}"/>
              </a:ext>
            </a:extLst>
          </p:cNvPr>
          <p:cNvSpPr txBox="1"/>
          <p:nvPr/>
        </p:nvSpPr>
        <p:spPr>
          <a:xfrm>
            <a:off x="597159" y="1715837"/>
            <a:ext cx="10366310" cy="3787319"/>
          </a:xfrm>
          <a:prstGeom prst="rect">
            <a:avLst/>
          </a:prstGeom>
          <a:noFill/>
        </p:spPr>
        <p:txBody>
          <a:bodyPr wrap="square">
            <a:spAutoFit/>
          </a:bodyPr>
          <a:lstStyle/>
          <a:p>
            <a:pPr algn="just"/>
            <a:r>
              <a:rPr lang="en-US" sz="1400" b="1" dirty="0">
                <a:solidFill>
                  <a:srgbClr val="333333"/>
                </a:solidFill>
                <a:effectLst/>
                <a:latin typeface="Calibri" panose="020F0502020204030204" pitchFamily="34" charset="0"/>
                <a:ea typeface="Times New Roman" panose="02020603050405020304" pitchFamily="18" charset="0"/>
              </a:rPr>
              <a:t>Project Approach: </a:t>
            </a:r>
            <a:endParaRPr lang="en-US" sz="1400" dirty="0">
              <a:effectLst/>
              <a:latin typeface="Times New Roman" panose="02020603050405020304" pitchFamily="18" charset="0"/>
              <a:ea typeface="Times New Roman" panose="02020603050405020304" pitchFamily="18" charset="0"/>
            </a:endParaRPr>
          </a:p>
          <a:p>
            <a:pPr algn="just"/>
            <a:r>
              <a:rPr lang="en-US" sz="1400" dirty="0">
                <a:solidFill>
                  <a:srgbClr val="333333"/>
                </a:solidFill>
                <a:effectLst/>
                <a:latin typeface="Calibri" panose="020F0502020204030204" pitchFamily="34" charset="0"/>
                <a:ea typeface="Times New Roman" panose="02020603050405020304" pitchFamily="18" charset="0"/>
              </a:rPr>
              <a:t>The project is based on the principles of Participatory Development and will involve the communities right from the initial stages so as to develop a strong foundation and to inculcate ownership of the project. The following stages of participatory development projects will be utilized during project implementation.</a:t>
            </a:r>
            <a:endParaRPr lang="en-US" sz="1400" dirty="0">
              <a:effectLst/>
              <a:latin typeface="Times New Roman" panose="02020603050405020304" pitchFamily="18" charset="0"/>
              <a:ea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Research</a:t>
            </a: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During this phase, we shall involve relevant stakeholders to get all the information related to water issues. We will be conducting meetings and interviews of local community members, water associations, local government authorities and others in the sector.</a:t>
            </a:r>
            <a:endParaRPr lang="en-US" sz="14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Design</a:t>
            </a: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To secure ownership and commitment of the communities, we shall develop safe water plans with the local communities. The suggested interventions for safe water supply will be more effective and will be readily adopted by the community only when the plan takes into consideration the ideas and suggestions of the local community. We have to use international specialists.</a:t>
            </a:r>
            <a:endParaRPr lang="en-US" sz="14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Implementation</a:t>
            </a: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To ensure sustainability of the project and increase the commitment, relevance and ownership, the project will be implemented in collaboration with the local community. The overseeing will conduct by some Saudis experts.</a:t>
            </a:r>
            <a:endParaRPr lang="en-US" sz="14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Evaluation</a:t>
            </a: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The local communities will be involved for evaluation of the project as well, and based on the feedback received, necessary changes will be made. The indicators for evaluation of the project will be identified right in the beginning of the project and necessary data will be collected throughout the project duration.</a:t>
            </a:r>
            <a:endParaRPr lang="en-US" sz="14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مربع نص 6">
            <a:extLst>
              <a:ext uri="{FF2B5EF4-FFF2-40B4-BE49-F238E27FC236}">
                <a16:creationId xmlns:a16="http://schemas.microsoft.com/office/drawing/2014/main" id="{18DDFE0F-9C24-4BF1-9D9B-8F95035F8098}"/>
              </a:ext>
            </a:extLst>
          </p:cNvPr>
          <p:cNvSpPr txBox="1"/>
          <p:nvPr/>
        </p:nvSpPr>
        <p:spPr>
          <a:xfrm>
            <a:off x="758890" y="5528287"/>
            <a:ext cx="10366310" cy="646331"/>
          </a:xfrm>
          <a:prstGeom prst="rect">
            <a:avLst/>
          </a:prstGeom>
          <a:noFill/>
        </p:spPr>
        <p:txBody>
          <a:bodyPr wrap="square">
            <a:spAutoFit/>
          </a:bodyPr>
          <a:lstStyle/>
          <a:p>
            <a:pPr algn="just"/>
            <a:r>
              <a:rPr lang="en-US" b="1" dirty="0">
                <a:solidFill>
                  <a:srgbClr val="C00000"/>
                </a:solidFill>
                <a:latin typeface="Dubai" panose="020B0503030403030204" pitchFamily="34" charset="-78"/>
                <a:ea typeface="Calibri" panose="020F0502020204030204" pitchFamily="34" charset="0"/>
                <a:cs typeface="Dubai" panose="020B0503030403030204" pitchFamily="34" charset="-78"/>
              </a:rPr>
              <a:t>Now..</a:t>
            </a:r>
          </a:p>
          <a:p>
            <a:pPr algn="just"/>
            <a:r>
              <a:rPr lang="en-US" b="1" dirty="0">
                <a:solidFill>
                  <a:srgbClr val="C00000"/>
                </a:solidFill>
                <a:effectLst/>
                <a:latin typeface="Dubai" panose="020B0503030403030204" pitchFamily="34" charset="-78"/>
                <a:ea typeface="Calibri" panose="020F0502020204030204" pitchFamily="34" charset="0"/>
                <a:cs typeface="Dubai" panose="020B0503030403030204" pitchFamily="34" charset="-78"/>
              </a:rPr>
              <a:t>We assign you as forging consu</a:t>
            </a:r>
            <a:r>
              <a:rPr lang="en-US" b="1" dirty="0">
                <a:solidFill>
                  <a:srgbClr val="C00000"/>
                </a:solidFill>
                <a:latin typeface="Dubai" panose="020B0503030403030204" pitchFamily="34" charset="-78"/>
                <a:ea typeface="Calibri" panose="020F0502020204030204" pitchFamily="34" charset="0"/>
                <a:cs typeface="Dubai" panose="020B0503030403030204" pitchFamily="34" charset="-78"/>
              </a:rPr>
              <a:t>ltant to develop the project risk register. Do you job..</a:t>
            </a:r>
            <a:endParaRPr lang="en-US" b="1" dirty="0">
              <a:solidFill>
                <a:srgbClr val="C00000"/>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31911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7" name="Shape 8768">
            <a:extLst>
              <a:ext uri="{FF2B5EF4-FFF2-40B4-BE49-F238E27FC236}">
                <a16:creationId xmlns:a16="http://schemas.microsoft.com/office/drawing/2014/main" id="{E34E1B11-40B6-43A8-97DB-A1FA2A925CAE}"/>
              </a:ext>
            </a:extLst>
          </p:cNvPr>
          <p:cNvSpPr txBox="1">
            <a:spLocks/>
          </p:cNvSpPr>
          <p:nvPr/>
        </p:nvSpPr>
        <p:spPr>
          <a:xfrm>
            <a:off x="10365484" y="1825653"/>
            <a:ext cx="307961" cy="92333"/>
          </a:xfrm>
          <a:prstGeom prst="rect">
            <a:avLst/>
          </a:prstGeom>
          <a:extLst>
            <a:ext uri="{C572A759-6A51-4108-AA02-DFA0A04FC94B}">
              <ma14:wrappingTextBoxFlag xmlns="" xmlns:ma14="http://schemas.microsoft.com/office/mac/drawingml/2011/main" val="1"/>
            </a:ext>
          </a:extLst>
        </p:spPr>
        <p:txBody>
          <a:bodyPr wrap="square" lIns="0" tIns="0" rIns="0" bIns="0">
            <a:spAutoFit/>
          </a:bodyPr>
          <a:lstStyle>
            <a:defPPr>
              <a:defRPr lang="en-US"/>
            </a:defPPr>
            <a:lvl1pPr marL="0" algn="l" defTabSz="914400" rtl="0" eaLnBrk="1" latinLnBrk="0" hangingPunct="1">
              <a:defRPr sz="1387" b="0" i="0" kern="1200">
                <a:solidFill>
                  <a:srgbClr val="575757"/>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solidFill>
                  <a:srgbClr val="000000"/>
                </a:solidFill>
              </a:defRPr>
            </a:pPr>
            <a:fld id="{86CB4B4D-7CA3-9044-876B-883B54F8677D}" type="slidenum">
              <a:rPr lang="en-US" smtClean="0">
                <a:solidFill>
                  <a:prstClr val="white"/>
                </a:solidFill>
              </a:rPr>
              <a:pPr>
                <a:defRPr>
                  <a:solidFill>
                    <a:srgbClr val="000000"/>
                  </a:solidFill>
                </a:defRPr>
              </a:pPr>
              <a:t>5</a:t>
            </a:fld>
            <a:endParaRPr lang="en-US">
              <a:solidFill>
                <a:prstClr val="white"/>
              </a:solidFill>
            </a:endParaRPr>
          </a:p>
        </p:txBody>
      </p:sp>
      <p:grpSp>
        <p:nvGrpSpPr>
          <p:cNvPr id="9" name="Group 8806">
            <a:extLst>
              <a:ext uri="{FF2B5EF4-FFF2-40B4-BE49-F238E27FC236}">
                <a16:creationId xmlns:a16="http://schemas.microsoft.com/office/drawing/2014/main" id="{72686B26-AFB9-419D-872C-ACF1421A94C3}"/>
              </a:ext>
            </a:extLst>
          </p:cNvPr>
          <p:cNvGrpSpPr/>
          <p:nvPr/>
        </p:nvGrpSpPr>
        <p:grpSpPr>
          <a:xfrm>
            <a:off x="2118652" y="2444527"/>
            <a:ext cx="2335299" cy="3657710"/>
            <a:chOff x="31746" y="0"/>
            <a:chExt cx="5041898" cy="1135184"/>
          </a:xfrm>
        </p:grpSpPr>
        <p:sp>
          <p:nvSpPr>
            <p:cNvPr id="11" name="Shape 8792">
              <a:extLst>
                <a:ext uri="{FF2B5EF4-FFF2-40B4-BE49-F238E27FC236}">
                  <a16:creationId xmlns:a16="http://schemas.microsoft.com/office/drawing/2014/main" id="{6723454C-DF79-40CA-8586-2D99CA75126A}"/>
                </a:ext>
              </a:extLst>
            </p:cNvPr>
            <p:cNvSpPr/>
            <p:nvPr/>
          </p:nvSpPr>
          <p:spPr>
            <a:xfrm>
              <a:off x="31746" y="0"/>
              <a:ext cx="5041898" cy="1135184"/>
            </a:xfrm>
            <a:prstGeom prst="roundRect">
              <a:avLst>
                <a:gd name="adj" fmla="val 1616"/>
              </a:avLst>
            </a:prstGeom>
            <a:solidFill>
              <a:schemeClr val="accent2"/>
            </a:solidFill>
            <a:ln w="12700" cap="flat" cmpd="sng">
              <a:solidFill>
                <a:schemeClr val="accent2"/>
              </a:solidFill>
              <a:prstDash val="solid"/>
              <a:round/>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14" name="Shape 8793">
              <a:extLst>
                <a:ext uri="{FF2B5EF4-FFF2-40B4-BE49-F238E27FC236}">
                  <a16:creationId xmlns:a16="http://schemas.microsoft.com/office/drawing/2014/main" id="{4723DC3D-2FB2-480E-8BCE-B3D0DF8D0F73}"/>
                </a:ext>
              </a:extLst>
            </p:cNvPr>
            <p:cNvSpPr/>
            <p:nvPr/>
          </p:nvSpPr>
          <p:spPr>
            <a:xfrm>
              <a:off x="199940" y="481378"/>
              <a:ext cx="4039518" cy="11109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spAutoFit/>
            </a:bodyPr>
            <a:lstStyle>
              <a:lvl1pPr defTabSz="914400">
                <a:lnSpc>
                  <a:spcPct val="90000"/>
                </a:lnSpc>
                <a:spcBef>
                  <a:spcPts val="100"/>
                </a:spcBef>
                <a:defRPr sz="3000">
                  <a:solidFill>
                    <a:srgbClr val="FFFFFF"/>
                  </a:solidFill>
                  <a:latin typeface="Roboto Regular"/>
                  <a:ea typeface="Roboto Regular"/>
                  <a:cs typeface="Roboto Regular"/>
                  <a:sym typeface="Roboto Regular"/>
                </a:defRPr>
              </a:lvl1pPr>
            </a:lstStyle>
            <a:p>
              <a:pPr algn="ctr">
                <a:defRPr sz="1800">
                  <a:solidFill>
                    <a:srgbClr val="000000"/>
                  </a:solidFill>
                </a:defRPr>
              </a:pPr>
              <a:r>
                <a:rPr lang="en-US" sz="2000" b="1" dirty="0">
                  <a:solidFill>
                    <a:prstClr val="white"/>
                  </a:solidFill>
                </a:rPr>
                <a:t>Inputs</a:t>
              </a:r>
              <a:endParaRPr sz="2000" b="1" dirty="0">
                <a:solidFill>
                  <a:prstClr val="white"/>
                </a:solidFill>
              </a:endParaRPr>
            </a:p>
          </p:txBody>
        </p:sp>
      </p:grpSp>
      <p:grpSp>
        <p:nvGrpSpPr>
          <p:cNvPr id="15" name="Group 8822">
            <a:extLst>
              <a:ext uri="{FF2B5EF4-FFF2-40B4-BE49-F238E27FC236}">
                <a16:creationId xmlns:a16="http://schemas.microsoft.com/office/drawing/2014/main" id="{01AC3BBF-1339-489C-8266-94E667B11B5F}"/>
              </a:ext>
            </a:extLst>
          </p:cNvPr>
          <p:cNvGrpSpPr/>
          <p:nvPr/>
        </p:nvGrpSpPr>
        <p:grpSpPr>
          <a:xfrm>
            <a:off x="4565919" y="2444527"/>
            <a:ext cx="3097769" cy="2968377"/>
            <a:chOff x="-830129" y="0"/>
            <a:chExt cx="6688842" cy="7915672"/>
          </a:xfrm>
        </p:grpSpPr>
        <p:sp>
          <p:nvSpPr>
            <p:cNvPr id="16" name="Shape 8807">
              <a:extLst>
                <a:ext uri="{FF2B5EF4-FFF2-40B4-BE49-F238E27FC236}">
                  <a16:creationId xmlns:a16="http://schemas.microsoft.com/office/drawing/2014/main" id="{8BCCF1CF-AEDE-4591-B20F-4148950EE785}"/>
                </a:ext>
              </a:extLst>
            </p:cNvPr>
            <p:cNvSpPr/>
            <p:nvPr/>
          </p:nvSpPr>
          <p:spPr>
            <a:xfrm>
              <a:off x="-3" y="3"/>
              <a:ext cx="4885151" cy="7915669"/>
            </a:xfrm>
            <a:prstGeom prst="roundRect">
              <a:avLst>
                <a:gd name="adj" fmla="val 1616"/>
              </a:avLst>
            </a:prstGeom>
            <a:solidFill>
              <a:srgbClr val="FFFFFF"/>
            </a:solidFill>
            <a:ln w="12700" cap="flat">
              <a:noFill/>
              <a:miter lim="400000"/>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17" name="Shape 8808">
              <a:extLst>
                <a:ext uri="{FF2B5EF4-FFF2-40B4-BE49-F238E27FC236}">
                  <a16:creationId xmlns:a16="http://schemas.microsoft.com/office/drawing/2014/main" id="{11B40E84-0D2F-4122-AD0B-20E8A9DB18E2}"/>
                </a:ext>
              </a:extLst>
            </p:cNvPr>
            <p:cNvSpPr/>
            <p:nvPr/>
          </p:nvSpPr>
          <p:spPr>
            <a:xfrm>
              <a:off x="-830129" y="0"/>
              <a:ext cx="6688842" cy="1146048"/>
            </a:xfrm>
            <a:prstGeom prst="roundRect">
              <a:avLst>
                <a:gd name="adj" fmla="val 1616"/>
              </a:avLst>
            </a:prstGeom>
            <a:solidFill>
              <a:schemeClr val="accent3"/>
            </a:solidFill>
            <a:ln w="12700" cap="flat" cmpd="sng">
              <a:solidFill>
                <a:schemeClr val="accent3"/>
              </a:solidFill>
              <a:prstDash val="solid"/>
              <a:round/>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18" name="Shape 8809">
              <a:extLst>
                <a:ext uri="{FF2B5EF4-FFF2-40B4-BE49-F238E27FC236}">
                  <a16:creationId xmlns:a16="http://schemas.microsoft.com/office/drawing/2014/main" id="{46951B1B-EBD4-48F9-A6B1-F75A97C85C86}"/>
                </a:ext>
              </a:extLst>
            </p:cNvPr>
            <p:cNvSpPr/>
            <p:nvPr/>
          </p:nvSpPr>
          <p:spPr>
            <a:xfrm>
              <a:off x="410642" y="286133"/>
              <a:ext cx="4039518" cy="59093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spAutoFit/>
            </a:bodyPr>
            <a:lstStyle>
              <a:lvl1pPr defTabSz="914400">
                <a:lnSpc>
                  <a:spcPct val="90000"/>
                </a:lnSpc>
                <a:spcBef>
                  <a:spcPts val="100"/>
                </a:spcBef>
                <a:defRPr sz="3000">
                  <a:solidFill>
                    <a:srgbClr val="FFFFFF"/>
                  </a:solidFill>
                  <a:latin typeface="Roboto Regular"/>
                  <a:ea typeface="Roboto Regular"/>
                  <a:cs typeface="Roboto Regular"/>
                  <a:sym typeface="Roboto Regular"/>
                </a:defRPr>
              </a:lvl1pPr>
            </a:lstStyle>
            <a:p>
              <a:pPr algn="ctr">
                <a:defRPr sz="1800">
                  <a:solidFill>
                    <a:srgbClr val="000000"/>
                  </a:solidFill>
                </a:defRPr>
              </a:pPr>
              <a:r>
                <a:rPr lang="en-US" sz="1600" b="1" dirty="0">
                  <a:solidFill>
                    <a:prstClr val="white"/>
                  </a:solidFill>
                </a:rPr>
                <a:t>Tools &amp; Techniques</a:t>
              </a:r>
              <a:endParaRPr sz="1600" b="1" dirty="0">
                <a:solidFill>
                  <a:prstClr val="white"/>
                </a:solidFill>
              </a:endParaRPr>
            </a:p>
          </p:txBody>
        </p:sp>
      </p:grpSp>
      <p:grpSp>
        <p:nvGrpSpPr>
          <p:cNvPr id="19" name="Group 8838">
            <a:extLst>
              <a:ext uri="{FF2B5EF4-FFF2-40B4-BE49-F238E27FC236}">
                <a16:creationId xmlns:a16="http://schemas.microsoft.com/office/drawing/2014/main" id="{9C57EA32-BE88-48B1-953C-8062F594AF35}"/>
              </a:ext>
            </a:extLst>
          </p:cNvPr>
          <p:cNvGrpSpPr/>
          <p:nvPr/>
        </p:nvGrpSpPr>
        <p:grpSpPr>
          <a:xfrm>
            <a:off x="7792566" y="2444526"/>
            <a:ext cx="2229159" cy="3657711"/>
            <a:chOff x="31750" y="0"/>
            <a:chExt cx="4813299" cy="1146048"/>
          </a:xfrm>
        </p:grpSpPr>
        <p:sp>
          <p:nvSpPr>
            <p:cNvPr id="21" name="Shape 8824">
              <a:extLst>
                <a:ext uri="{FF2B5EF4-FFF2-40B4-BE49-F238E27FC236}">
                  <a16:creationId xmlns:a16="http://schemas.microsoft.com/office/drawing/2014/main" id="{77648E8D-A0CB-42A7-84A7-6B5E7E3DD9AC}"/>
                </a:ext>
              </a:extLst>
            </p:cNvPr>
            <p:cNvSpPr/>
            <p:nvPr/>
          </p:nvSpPr>
          <p:spPr>
            <a:xfrm>
              <a:off x="31750" y="0"/>
              <a:ext cx="4813299" cy="1146048"/>
            </a:xfrm>
            <a:prstGeom prst="roundRect">
              <a:avLst>
                <a:gd name="adj" fmla="val 1616"/>
              </a:avLst>
            </a:prstGeom>
            <a:solidFill>
              <a:schemeClr val="accent4"/>
            </a:solidFill>
            <a:ln w="12700" cap="flat" cmpd="sng">
              <a:solidFill>
                <a:schemeClr val="accent4"/>
              </a:solidFill>
              <a:prstDash val="solid"/>
              <a:round/>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22" name="Shape 8825">
              <a:extLst>
                <a:ext uri="{FF2B5EF4-FFF2-40B4-BE49-F238E27FC236}">
                  <a16:creationId xmlns:a16="http://schemas.microsoft.com/office/drawing/2014/main" id="{FE6EF449-936F-4E99-BEDA-9CFFFD2946B9}"/>
                </a:ext>
              </a:extLst>
            </p:cNvPr>
            <p:cNvSpPr/>
            <p:nvPr/>
          </p:nvSpPr>
          <p:spPr>
            <a:xfrm>
              <a:off x="410643" y="485986"/>
              <a:ext cx="4039514" cy="11215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spAutoFit/>
            </a:bodyPr>
            <a:lstStyle>
              <a:lvl1pPr defTabSz="914400">
                <a:lnSpc>
                  <a:spcPct val="90000"/>
                </a:lnSpc>
                <a:spcBef>
                  <a:spcPts val="100"/>
                </a:spcBef>
                <a:defRPr sz="3000">
                  <a:solidFill>
                    <a:srgbClr val="FFFFFF"/>
                  </a:solidFill>
                  <a:latin typeface="Roboto Regular"/>
                  <a:ea typeface="Roboto Regular"/>
                  <a:cs typeface="Roboto Regular"/>
                  <a:sym typeface="Roboto Regular"/>
                </a:defRPr>
              </a:lvl1pPr>
            </a:lstStyle>
            <a:p>
              <a:pPr algn="ctr">
                <a:defRPr sz="1800">
                  <a:solidFill>
                    <a:srgbClr val="000000"/>
                  </a:solidFill>
                </a:defRPr>
              </a:pPr>
              <a:r>
                <a:rPr lang="en-US" sz="2000" b="1" dirty="0">
                  <a:solidFill>
                    <a:prstClr val="white"/>
                  </a:solidFill>
                </a:rPr>
                <a:t>Outputs</a:t>
              </a:r>
              <a:endParaRPr sz="2000" b="1" dirty="0">
                <a:solidFill>
                  <a:prstClr val="white"/>
                </a:solidFill>
              </a:endParaRPr>
            </a:p>
          </p:txBody>
        </p:sp>
      </p:grpSp>
      <p:sp>
        <p:nvSpPr>
          <p:cNvPr id="23" name="Shape 8776">
            <a:extLst>
              <a:ext uri="{FF2B5EF4-FFF2-40B4-BE49-F238E27FC236}">
                <a16:creationId xmlns:a16="http://schemas.microsoft.com/office/drawing/2014/main" id="{04F5D767-EB7B-4F48-AEA3-A1DC79230F9B}"/>
              </a:ext>
            </a:extLst>
          </p:cNvPr>
          <p:cNvSpPr/>
          <p:nvPr/>
        </p:nvSpPr>
        <p:spPr>
          <a:xfrm>
            <a:off x="2225077" y="1965000"/>
            <a:ext cx="7718046" cy="375032"/>
          </a:xfrm>
          <a:prstGeom prst="roundRect">
            <a:avLst>
              <a:gd name="adj" fmla="val 1616"/>
            </a:avLst>
          </a:prstGeom>
          <a:solidFill>
            <a:srgbClr val="50196A"/>
          </a:solidFill>
          <a:ln w="12700" cap="flat" cmpd="sng">
            <a:solidFill>
              <a:schemeClr val="accent1"/>
            </a:solidFill>
            <a:prstDash val="solid"/>
            <a:round/>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24" name="Shape 8777">
            <a:extLst>
              <a:ext uri="{FF2B5EF4-FFF2-40B4-BE49-F238E27FC236}">
                <a16:creationId xmlns:a16="http://schemas.microsoft.com/office/drawing/2014/main" id="{0CBED171-8F63-48E9-9F94-27C76A336D10}"/>
              </a:ext>
            </a:extLst>
          </p:cNvPr>
          <p:cNvSpPr/>
          <p:nvPr/>
        </p:nvSpPr>
        <p:spPr>
          <a:xfrm>
            <a:off x="3244033" y="2020209"/>
            <a:ext cx="5680134"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spAutoFit/>
          </a:bodyPr>
          <a:lstStyle>
            <a:lvl1pPr defTabSz="914400">
              <a:lnSpc>
                <a:spcPct val="90000"/>
              </a:lnSpc>
              <a:spcBef>
                <a:spcPts val="100"/>
              </a:spcBef>
              <a:defRPr sz="3000">
                <a:solidFill>
                  <a:srgbClr val="FFFFFF"/>
                </a:solidFill>
                <a:latin typeface="Roboto Regular"/>
                <a:ea typeface="Roboto Regular"/>
                <a:cs typeface="Roboto Regular"/>
                <a:sym typeface="Roboto Regular"/>
              </a:defRPr>
            </a:lvl1pPr>
          </a:lstStyle>
          <a:p>
            <a:pPr algn="ctr">
              <a:defRPr sz="1800">
                <a:solidFill>
                  <a:srgbClr val="000000"/>
                </a:solidFill>
              </a:defRPr>
            </a:pPr>
            <a:r>
              <a:rPr lang="en-US" sz="2000" b="1" dirty="0">
                <a:solidFill>
                  <a:prstClr val="white"/>
                </a:solidFill>
              </a:rPr>
              <a:t>Identify Risks</a:t>
            </a:r>
          </a:p>
        </p:txBody>
      </p:sp>
      <p:sp>
        <p:nvSpPr>
          <p:cNvPr id="26" name="Rectangle 76">
            <a:extLst>
              <a:ext uri="{FF2B5EF4-FFF2-40B4-BE49-F238E27FC236}">
                <a16:creationId xmlns:a16="http://schemas.microsoft.com/office/drawing/2014/main" id="{F274A2E6-063F-49BE-8E60-1CEB434A6BA6}"/>
              </a:ext>
            </a:extLst>
          </p:cNvPr>
          <p:cNvSpPr/>
          <p:nvPr/>
        </p:nvSpPr>
        <p:spPr>
          <a:xfrm>
            <a:off x="4496725" y="2874298"/>
            <a:ext cx="3236157" cy="3323987"/>
          </a:xfrm>
          <a:prstGeom prst="rect">
            <a:avLst/>
          </a:prstGeom>
        </p:spPr>
        <p:txBody>
          <a:bodyPr wrap="square">
            <a:spAutoFit/>
          </a:bodyPr>
          <a:lstStyle/>
          <a:p>
            <a:pPr algn="l"/>
            <a:r>
              <a:rPr lang="en-US" sz="1400" dirty="0">
                <a:solidFill>
                  <a:srgbClr val="202F3F"/>
                </a:solidFill>
                <a:latin typeface="Roboto Regular"/>
              </a:rPr>
              <a:t>.1 Expert judgment</a:t>
            </a:r>
          </a:p>
          <a:p>
            <a:pPr algn="l"/>
            <a:r>
              <a:rPr lang="en-US" sz="1400" dirty="0">
                <a:solidFill>
                  <a:srgbClr val="202F3F"/>
                </a:solidFill>
                <a:latin typeface="Roboto Regular"/>
              </a:rPr>
              <a:t>.2 Data gathering</a:t>
            </a:r>
          </a:p>
          <a:p>
            <a:pPr marL="111125" algn="l"/>
            <a:r>
              <a:rPr lang="en-US" sz="1400" dirty="0">
                <a:solidFill>
                  <a:srgbClr val="202F3F"/>
                </a:solidFill>
                <a:latin typeface="Roboto Regular"/>
              </a:rPr>
              <a:t>• Brainstorming</a:t>
            </a:r>
          </a:p>
          <a:p>
            <a:pPr marL="111125" algn="l"/>
            <a:r>
              <a:rPr lang="en-US" sz="1400" dirty="0">
                <a:solidFill>
                  <a:srgbClr val="202F3F"/>
                </a:solidFill>
                <a:latin typeface="Roboto Regular"/>
              </a:rPr>
              <a:t>• Checklists</a:t>
            </a:r>
          </a:p>
          <a:p>
            <a:pPr marL="111125" algn="l"/>
            <a:r>
              <a:rPr lang="en-US" sz="1400" dirty="0">
                <a:solidFill>
                  <a:srgbClr val="202F3F"/>
                </a:solidFill>
                <a:latin typeface="Roboto Regular"/>
              </a:rPr>
              <a:t>• Interviews</a:t>
            </a:r>
          </a:p>
          <a:p>
            <a:pPr algn="l"/>
            <a:r>
              <a:rPr lang="en-US" sz="1400" dirty="0">
                <a:solidFill>
                  <a:srgbClr val="202F3F"/>
                </a:solidFill>
                <a:latin typeface="Roboto Regular"/>
              </a:rPr>
              <a:t>.3 Data analysis</a:t>
            </a:r>
          </a:p>
          <a:p>
            <a:pPr marL="111125" algn="l"/>
            <a:r>
              <a:rPr lang="en-US" sz="1400" dirty="0">
                <a:solidFill>
                  <a:srgbClr val="202F3F"/>
                </a:solidFill>
                <a:latin typeface="Roboto Regular"/>
              </a:rPr>
              <a:t>• Root cause analysis</a:t>
            </a:r>
          </a:p>
          <a:p>
            <a:pPr marL="111125" algn="l"/>
            <a:r>
              <a:rPr lang="en-US" sz="1400" dirty="0">
                <a:solidFill>
                  <a:srgbClr val="202F3F"/>
                </a:solidFill>
                <a:latin typeface="Roboto Regular"/>
              </a:rPr>
              <a:t>• Assumption and constraint analysis</a:t>
            </a:r>
          </a:p>
          <a:p>
            <a:pPr marL="111125" algn="l"/>
            <a:r>
              <a:rPr lang="en-US" sz="1400" dirty="0">
                <a:solidFill>
                  <a:srgbClr val="202F3F"/>
                </a:solidFill>
                <a:latin typeface="Roboto Regular"/>
              </a:rPr>
              <a:t>• SWOT analysis</a:t>
            </a:r>
          </a:p>
          <a:p>
            <a:pPr marL="111125" algn="l"/>
            <a:r>
              <a:rPr lang="en-US" sz="1400" dirty="0">
                <a:solidFill>
                  <a:srgbClr val="202F3F"/>
                </a:solidFill>
                <a:latin typeface="Roboto Regular"/>
              </a:rPr>
              <a:t>• Document analysis</a:t>
            </a:r>
          </a:p>
          <a:p>
            <a:pPr algn="l"/>
            <a:r>
              <a:rPr lang="en-US" sz="1400" dirty="0">
                <a:solidFill>
                  <a:srgbClr val="202F3F"/>
                </a:solidFill>
                <a:latin typeface="Roboto Regular"/>
              </a:rPr>
              <a:t>.4 Interpersonal and team skills</a:t>
            </a:r>
          </a:p>
          <a:p>
            <a:pPr marL="111125" algn="l"/>
            <a:r>
              <a:rPr lang="en-US" sz="1400" dirty="0">
                <a:solidFill>
                  <a:srgbClr val="202F3F"/>
                </a:solidFill>
                <a:latin typeface="Roboto Regular"/>
              </a:rPr>
              <a:t>• Facilitation</a:t>
            </a:r>
          </a:p>
          <a:p>
            <a:pPr algn="l"/>
            <a:r>
              <a:rPr lang="en-US" sz="1400" dirty="0">
                <a:solidFill>
                  <a:srgbClr val="202F3F"/>
                </a:solidFill>
                <a:latin typeface="Roboto Regular"/>
              </a:rPr>
              <a:t>.5 Prompt lists</a:t>
            </a:r>
          </a:p>
          <a:p>
            <a:pPr algn="l"/>
            <a:r>
              <a:rPr lang="en-US" sz="1400" dirty="0">
                <a:solidFill>
                  <a:srgbClr val="202F3F"/>
                </a:solidFill>
                <a:latin typeface="Roboto Regular"/>
              </a:rPr>
              <a:t>.6 Meetings</a:t>
            </a:r>
            <a:endParaRPr lang="en-US" sz="1400" dirty="0"/>
          </a:p>
        </p:txBody>
      </p:sp>
    </p:spTree>
    <p:extLst>
      <p:ext uri="{BB962C8B-B14F-4D97-AF65-F5344CB8AC3E}">
        <p14:creationId xmlns:p14="http://schemas.microsoft.com/office/powerpoint/2010/main" val="832315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Abs val="0"/>
                                  </p:iterate>
                                  <p:childTnLst>
                                    <p:set>
                                      <p:cBhvr>
                                        <p:cTn id="6" fill="hold"/>
                                        <p:tgtEl>
                                          <p:spTgt spid="9"/>
                                        </p:tgtEl>
                                        <p:attrNameLst>
                                          <p:attrName>style.visibility</p:attrName>
                                        </p:attrNameLst>
                                      </p:cBhvr>
                                      <p:to>
                                        <p:strVal val="visible"/>
                                      </p:to>
                                    </p:set>
                                    <p:anim calcmode="lin" valueType="num">
                                      <p:cBhvr>
                                        <p:cTn id="7" dur="700" fill="hold"/>
                                        <p:tgtEl>
                                          <p:spTgt spid="9"/>
                                        </p:tgtEl>
                                        <p:attrNameLst>
                                          <p:attrName>ppt_w</p:attrName>
                                        </p:attrNameLst>
                                      </p:cBhvr>
                                      <p:tavLst>
                                        <p:tav tm="0">
                                          <p:val>
                                            <p:strVal val="4*#ppt_w"/>
                                          </p:val>
                                        </p:tav>
                                        <p:tav tm="100000">
                                          <p:val>
                                            <p:strVal val="#ppt_w"/>
                                          </p:val>
                                        </p:tav>
                                      </p:tavLst>
                                    </p:anim>
                                    <p:anim calcmode="lin" valueType="num">
                                      <p:cBhvr>
                                        <p:cTn id="8" dur="700" fill="hold"/>
                                        <p:tgtEl>
                                          <p:spTgt spid="9"/>
                                        </p:tgtEl>
                                        <p:attrNameLst>
                                          <p:attrName>ppt_h</p:attrName>
                                        </p:attrNameLst>
                                      </p:cBhvr>
                                      <p:tavLst>
                                        <p:tav tm="0">
                                          <p:val>
                                            <p:strVal val="4*#ppt_h"/>
                                          </p:val>
                                        </p:tav>
                                        <p:tav tm="100000">
                                          <p:val>
                                            <p:strVal val="#ppt_h"/>
                                          </p:val>
                                        </p:tav>
                                      </p:tavLst>
                                    </p:anim>
                                  </p:childTnLst>
                                </p:cTn>
                              </p:par>
                            </p:childTnLst>
                          </p:cTn>
                        </p:par>
                        <p:par>
                          <p:cTn id="9" fill="hold">
                            <p:stCondLst>
                              <p:cond delay="700"/>
                            </p:stCondLst>
                            <p:childTnLst>
                              <p:par>
                                <p:cTn id="10" presetID="23" presetClass="entr" presetSubtype="32" fill="hold" grpId="0" nodeType="afterEffect">
                                  <p:stCondLst>
                                    <p:cond delay="0"/>
                                  </p:stCondLst>
                                  <p:iterate>
                                    <p:tmAbs val="0"/>
                                  </p:iterate>
                                  <p:childTnLst>
                                    <p:set>
                                      <p:cBhvr>
                                        <p:cTn id="11" fill="hold"/>
                                        <p:tgtEl>
                                          <p:spTgt spid="15"/>
                                        </p:tgtEl>
                                        <p:attrNameLst>
                                          <p:attrName>style.visibility</p:attrName>
                                        </p:attrNameLst>
                                      </p:cBhvr>
                                      <p:to>
                                        <p:strVal val="visible"/>
                                      </p:to>
                                    </p:set>
                                    <p:anim calcmode="lin" valueType="num">
                                      <p:cBhvr>
                                        <p:cTn id="12" dur="700" fill="hold"/>
                                        <p:tgtEl>
                                          <p:spTgt spid="15"/>
                                        </p:tgtEl>
                                        <p:attrNameLst>
                                          <p:attrName>ppt_w</p:attrName>
                                        </p:attrNameLst>
                                      </p:cBhvr>
                                      <p:tavLst>
                                        <p:tav tm="0">
                                          <p:val>
                                            <p:fltVal val="0"/>
                                          </p:val>
                                        </p:tav>
                                        <p:tav tm="100000">
                                          <p:val>
                                            <p:strVal val="#ppt_w"/>
                                          </p:val>
                                        </p:tav>
                                      </p:tavLst>
                                    </p:anim>
                                    <p:anim calcmode="lin" valueType="num">
                                      <p:cBhvr>
                                        <p:cTn id="13" dur="700" fill="hold"/>
                                        <p:tgtEl>
                                          <p:spTgt spid="15"/>
                                        </p:tgtEl>
                                        <p:attrNameLst>
                                          <p:attrName>ppt_h</p:attrName>
                                        </p:attrNameLst>
                                      </p:cBhvr>
                                      <p:tavLst>
                                        <p:tav tm="0">
                                          <p:val>
                                            <p:fltVal val="0"/>
                                          </p:val>
                                        </p:tav>
                                        <p:tav tm="100000">
                                          <p:val>
                                            <p:strVal val="#ppt_h"/>
                                          </p:val>
                                        </p:tav>
                                      </p:tavLst>
                                    </p:anim>
                                  </p:childTnLst>
                                </p:cTn>
                              </p:par>
                            </p:childTnLst>
                          </p:cTn>
                        </p:par>
                        <p:par>
                          <p:cTn id="14" fill="hold">
                            <p:stCondLst>
                              <p:cond delay="1400"/>
                            </p:stCondLst>
                            <p:childTnLst>
                              <p:par>
                                <p:cTn id="15" presetID="23" presetClass="entr" presetSubtype="16" fill="hold" grpId="0" nodeType="afterEffect">
                                  <p:stCondLst>
                                    <p:cond delay="0"/>
                                  </p:stCondLst>
                                  <p:iterate type="lt">
                                    <p:tmAbs val="0"/>
                                  </p:iterate>
                                  <p:childTnLst>
                                    <p:set>
                                      <p:cBhvr>
                                        <p:cTn id="16" fill="hold"/>
                                        <p:tgtEl>
                                          <p:spTgt spid="19"/>
                                        </p:tgtEl>
                                        <p:attrNameLst>
                                          <p:attrName>style.visibility</p:attrName>
                                        </p:attrNameLst>
                                      </p:cBhvr>
                                      <p:to>
                                        <p:strVal val="visible"/>
                                      </p:to>
                                    </p:set>
                                    <p:anim calcmode="lin" valueType="num">
                                      <p:cBhvr>
                                        <p:cTn id="17" dur="700" fill="hold"/>
                                        <p:tgtEl>
                                          <p:spTgt spid="19"/>
                                        </p:tgtEl>
                                        <p:attrNameLst>
                                          <p:attrName>ppt_w</p:attrName>
                                        </p:attrNameLst>
                                      </p:cBhvr>
                                      <p:tavLst>
                                        <p:tav tm="0">
                                          <p:val>
                                            <p:strVal val="4*#ppt_w"/>
                                          </p:val>
                                        </p:tav>
                                        <p:tav tm="100000">
                                          <p:val>
                                            <p:strVal val="#ppt_w"/>
                                          </p:val>
                                        </p:tav>
                                      </p:tavLst>
                                    </p:anim>
                                    <p:anim calcmode="lin" valueType="num">
                                      <p:cBhvr>
                                        <p:cTn id="18" dur="700" fill="hold"/>
                                        <p:tgtEl>
                                          <p:spTgt spid="19"/>
                                        </p:tgtEl>
                                        <p:attrNameLst>
                                          <p:attrName>ppt_h</p:attrName>
                                        </p:attrNameLst>
                                      </p:cBhvr>
                                      <p:tavLst>
                                        <p:tav tm="0">
                                          <p:val>
                                            <p:strVal val="4*#ppt_h"/>
                                          </p:val>
                                        </p:tav>
                                        <p:tav tm="100000">
                                          <p:val>
                                            <p:strVal val="#ppt_h"/>
                                          </p:val>
                                        </p:tav>
                                      </p:tavLst>
                                    </p:anim>
                                  </p:childTnLst>
                                </p:cTn>
                              </p:par>
                              <p:par>
                                <p:cTn id="19" presetID="1" presetClass="entr" presetSubtype="0" fill="hold" grpId="0" nodeType="withEffect">
                                  <p:stCondLst>
                                    <p:cond delay="90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dvAuto="0"/>
      <p:bldP spid="15" grpId="0" animBg="1" advAuto="0"/>
      <p:bldP spid="19" grpId="0" animBg="1" advAuto="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10">
            <a:extLst>
              <a:ext uri="{FF2B5EF4-FFF2-40B4-BE49-F238E27FC236}">
                <a16:creationId xmlns:a16="http://schemas.microsoft.com/office/drawing/2014/main" id="{AD37E051-4E63-4074-8DB4-8D5EEF3DCF07}"/>
              </a:ext>
            </a:extLst>
          </p:cNvPr>
          <p:cNvSpPr/>
          <p:nvPr/>
        </p:nvSpPr>
        <p:spPr>
          <a:xfrm>
            <a:off x="1300189" y="1792191"/>
            <a:ext cx="2707297" cy="723720"/>
          </a:xfrm>
          <a:custGeom>
            <a:avLst/>
            <a:gdLst/>
            <a:ahLst/>
            <a:cxnLst/>
            <a:rect l="l" t="t" r="r" b="b"/>
            <a:pathLst>
              <a:path w="1849120" h="344169">
                <a:moveTo>
                  <a:pt x="0" y="22098"/>
                </a:moveTo>
                <a:lnTo>
                  <a:pt x="1739" y="13462"/>
                </a:lnTo>
                <a:lnTo>
                  <a:pt x="6489" y="6476"/>
                </a:lnTo>
                <a:lnTo>
                  <a:pt x="13525" y="1777"/>
                </a:lnTo>
                <a:lnTo>
                  <a:pt x="22148" y="0"/>
                </a:lnTo>
                <a:lnTo>
                  <a:pt x="1826768" y="0"/>
                </a:lnTo>
                <a:lnTo>
                  <a:pt x="1835404" y="1777"/>
                </a:lnTo>
                <a:lnTo>
                  <a:pt x="1842389" y="6476"/>
                </a:lnTo>
                <a:lnTo>
                  <a:pt x="1847088" y="13462"/>
                </a:lnTo>
                <a:lnTo>
                  <a:pt x="1848865" y="22098"/>
                </a:lnTo>
                <a:lnTo>
                  <a:pt x="1848865" y="321944"/>
                </a:lnTo>
                <a:lnTo>
                  <a:pt x="1847088" y="330581"/>
                </a:lnTo>
                <a:lnTo>
                  <a:pt x="1842389" y="337565"/>
                </a:lnTo>
                <a:lnTo>
                  <a:pt x="1835404" y="342264"/>
                </a:lnTo>
                <a:lnTo>
                  <a:pt x="1826768" y="344043"/>
                </a:lnTo>
                <a:lnTo>
                  <a:pt x="22148" y="344043"/>
                </a:lnTo>
                <a:lnTo>
                  <a:pt x="13525" y="342264"/>
                </a:lnTo>
                <a:lnTo>
                  <a:pt x="6489" y="337565"/>
                </a:lnTo>
                <a:lnTo>
                  <a:pt x="1739" y="330581"/>
                </a:lnTo>
                <a:lnTo>
                  <a:pt x="0" y="321944"/>
                </a:lnTo>
                <a:lnTo>
                  <a:pt x="0" y="22098"/>
                </a:lnTo>
                <a:close/>
              </a:path>
            </a:pathLst>
          </a:cu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7" name="object 11">
            <a:extLst>
              <a:ext uri="{FF2B5EF4-FFF2-40B4-BE49-F238E27FC236}">
                <a16:creationId xmlns:a16="http://schemas.microsoft.com/office/drawing/2014/main" id="{4A8E5301-6B3F-4720-A9DD-075FE02E16DC}"/>
              </a:ext>
            </a:extLst>
          </p:cNvPr>
          <p:cNvSpPr/>
          <p:nvPr/>
        </p:nvSpPr>
        <p:spPr>
          <a:xfrm>
            <a:off x="4754432" y="1792191"/>
            <a:ext cx="2704506" cy="72372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8" name="object 12">
            <a:extLst>
              <a:ext uri="{FF2B5EF4-FFF2-40B4-BE49-F238E27FC236}">
                <a16:creationId xmlns:a16="http://schemas.microsoft.com/office/drawing/2014/main" id="{76C22307-CB7A-4A26-9C4E-94C4415FF47E}"/>
              </a:ext>
            </a:extLst>
          </p:cNvPr>
          <p:cNvSpPr/>
          <p:nvPr/>
        </p:nvSpPr>
        <p:spPr>
          <a:xfrm>
            <a:off x="8258451" y="1794157"/>
            <a:ext cx="2707297" cy="719721"/>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4" name="Title 1">
            <a:extLst>
              <a:ext uri="{FF2B5EF4-FFF2-40B4-BE49-F238E27FC236}">
                <a16:creationId xmlns:a16="http://schemas.microsoft.com/office/drawing/2014/main" id="{1329A79C-BFF9-44D6-A1F3-A57495D5DC4F}"/>
              </a:ext>
            </a:extLst>
          </p:cNvPr>
          <p:cNvSpPr txBox="1">
            <a:spLocks/>
          </p:cNvSpPr>
          <p:nvPr/>
        </p:nvSpPr>
        <p:spPr>
          <a:xfrm>
            <a:off x="609600" y="223747"/>
            <a:ext cx="10972800" cy="524723"/>
          </a:xfrm>
          <a:prstGeom prst="rect">
            <a:avLst/>
          </a:prstGeom>
        </p:spPr>
        <p:txBody>
          <a:bodyPr vert="horz" lIns="91440" tIns="45720" rIns="91440" bIns="45720" rtlCol="0" anchor="b">
            <a:normAutofit fontScale="5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defTabSz="914400" rtl="1" eaLnBrk="1" fontAlgn="auto" latinLnBrk="0" hangingPunct="1">
              <a:lnSpc>
                <a:spcPct val="90000"/>
              </a:lnSpc>
              <a:spcBef>
                <a:spcPct val="0"/>
              </a:spcBef>
              <a:spcAft>
                <a:spcPts val="0"/>
              </a:spcAft>
              <a:buClrTx/>
              <a:buSzTx/>
              <a:buFontTx/>
              <a:buNone/>
              <a:tabLst/>
              <a:defRPr/>
            </a:pPr>
            <a:r>
              <a:rPr kumimoji="0" lang="ar-SA"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rPr>
              <a:t>تصنيف سلوك المخاطرة</a:t>
            </a:r>
            <a:endParaRPr kumimoji="0" lang="en-US"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endParaRPr>
          </a:p>
        </p:txBody>
      </p:sp>
      <p:cxnSp>
        <p:nvCxnSpPr>
          <p:cNvPr id="6" name="Straight Connector 5">
            <a:extLst>
              <a:ext uri="{FF2B5EF4-FFF2-40B4-BE49-F238E27FC236}">
                <a16:creationId xmlns:a16="http://schemas.microsoft.com/office/drawing/2014/main" id="{C53E2621-E4F1-422C-AACE-8424069808F1}"/>
              </a:ext>
            </a:extLst>
          </p:cNvPr>
          <p:cNvCxnSpPr/>
          <p:nvPr/>
        </p:nvCxnSpPr>
        <p:spPr>
          <a:xfrm flipH="1">
            <a:off x="225468" y="876821"/>
            <a:ext cx="11511420" cy="0"/>
          </a:xfrm>
          <a:prstGeom prst="line">
            <a:avLst/>
          </a:prstGeom>
          <a:ln w="57150">
            <a:solidFill>
              <a:srgbClr val="7030A0"/>
            </a:solidFill>
          </a:ln>
          <a:effectLst>
            <a:glow rad="101600">
              <a:schemeClr val="accent3">
                <a:satMod val="175000"/>
                <a:alpha val="40000"/>
              </a:schemeClr>
            </a:glow>
            <a:softEdge rad="12700"/>
          </a:effectLst>
        </p:spPr>
        <p:style>
          <a:lnRef idx="1">
            <a:schemeClr val="accent1"/>
          </a:lnRef>
          <a:fillRef idx="0">
            <a:schemeClr val="accent1"/>
          </a:fillRef>
          <a:effectRef idx="0">
            <a:schemeClr val="accent1"/>
          </a:effectRef>
          <a:fontRef idx="minor">
            <a:schemeClr val="tx1"/>
          </a:fontRef>
        </p:style>
      </p:cxnSp>
      <p:sp>
        <p:nvSpPr>
          <p:cNvPr id="9" name="object 11">
            <a:extLst>
              <a:ext uri="{FF2B5EF4-FFF2-40B4-BE49-F238E27FC236}">
                <a16:creationId xmlns:a16="http://schemas.microsoft.com/office/drawing/2014/main" id="{DC177020-A725-432E-AB45-5B8AA51FC767}"/>
              </a:ext>
            </a:extLst>
          </p:cNvPr>
          <p:cNvSpPr/>
          <p:nvPr/>
        </p:nvSpPr>
        <p:spPr>
          <a:xfrm>
            <a:off x="4764576" y="1792191"/>
            <a:ext cx="2704506" cy="72372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ln w="12192">
            <a:solidFill>
              <a:srgbClr val="5B5B5B"/>
            </a:solidFill>
          </a:ln>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0" name="object 12">
            <a:extLst>
              <a:ext uri="{FF2B5EF4-FFF2-40B4-BE49-F238E27FC236}">
                <a16:creationId xmlns:a16="http://schemas.microsoft.com/office/drawing/2014/main" id="{D78D5EB4-8C90-4984-9205-0BB07A4553CB}"/>
              </a:ext>
            </a:extLst>
          </p:cNvPr>
          <p:cNvSpPr/>
          <p:nvPr/>
        </p:nvSpPr>
        <p:spPr>
          <a:xfrm>
            <a:off x="8268595" y="1794157"/>
            <a:ext cx="2707297" cy="719721"/>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ln w="12192">
            <a:solidFill>
              <a:srgbClr val="5B5B5B"/>
            </a:solidFill>
          </a:ln>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1" name="object 13">
            <a:extLst>
              <a:ext uri="{FF2B5EF4-FFF2-40B4-BE49-F238E27FC236}">
                <a16:creationId xmlns:a16="http://schemas.microsoft.com/office/drawing/2014/main" id="{990910A4-B10C-498F-965F-DA5D3250168E}"/>
              </a:ext>
            </a:extLst>
          </p:cNvPr>
          <p:cNvSpPr txBox="1"/>
          <p:nvPr/>
        </p:nvSpPr>
        <p:spPr>
          <a:xfrm>
            <a:off x="8703715" y="1923993"/>
            <a:ext cx="1837055" cy="31995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EG"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متجنب المخاطر</a:t>
            </a:r>
            <a:endParaRPr kumimoji="0"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2" name="object 17">
            <a:extLst>
              <a:ext uri="{FF2B5EF4-FFF2-40B4-BE49-F238E27FC236}">
                <a16:creationId xmlns:a16="http://schemas.microsoft.com/office/drawing/2014/main" id="{24CC91A1-0AEA-4237-BFC2-8CF109CA96B1}"/>
              </a:ext>
            </a:extLst>
          </p:cNvPr>
          <p:cNvSpPr txBox="1"/>
          <p:nvPr/>
        </p:nvSpPr>
        <p:spPr>
          <a:xfrm>
            <a:off x="4985733" y="1912792"/>
            <a:ext cx="2220532" cy="31995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EG"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المحايد للمخاطر</a:t>
            </a:r>
            <a:endParaRPr kumimoji="0"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 name="object 13">
            <a:extLst>
              <a:ext uri="{FF2B5EF4-FFF2-40B4-BE49-F238E27FC236}">
                <a16:creationId xmlns:a16="http://schemas.microsoft.com/office/drawing/2014/main" id="{B84C29E5-FE2B-4B96-BADB-7DFEBB82AA91}"/>
              </a:ext>
            </a:extLst>
          </p:cNvPr>
          <p:cNvSpPr txBox="1"/>
          <p:nvPr/>
        </p:nvSpPr>
        <p:spPr>
          <a:xfrm>
            <a:off x="8994941" y="2239109"/>
            <a:ext cx="1254733"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Risk</a:t>
            </a:r>
            <a:r>
              <a:rPr kumimoji="0" sz="1200" b="0" i="0" u="none" strike="noStrike" kern="1200" cap="none" spc="-1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 </a:t>
            </a:r>
            <a:r>
              <a:rPr kumimoji="0"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averse</a:t>
            </a: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4" name="object 16">
            <a:extLst>
              <a:ext uri="{FF2B5EF4-FFF2-40B4-BE49-F238E27FC236}">
                <a16:creationId xmlns:a16="http://schemas.microsoft.com/office/drawing/2014/main" id="{17F8363A-9FD1-45C1-88BB-73F25E4E1F49}"/>
              </a:ext>
            </a:extLst>
          </p:cNvPr>
          <p:cNvSpPr txBox="1"/>
          <p:nvPr/>
        </p:nvSpPr>
        <p:spPr>
          <a:xfrm>
            <a:off x="2026535" y="2270639"/>
            <a:ext cx="1254733"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Risk seeker</a:t>
            </a:r>
          </a:p>
        </p:txBody>
      </p:sp>
      <p:sp>
        <p:nvSpPr>
          <p:cNvPr id="15" name="object 17">
            <a:extLst>
              <a:ext uri="{FF2B5EF4-FFF2-40B4-BE49-F238E27FC236}">
                <a16:creationId xmlns:a16="http://schemas.microsoft.com/office/drawing/2014/main" id="{E7E8669D-E2E0-4ED2-B3F0-162B51460A55}"/>
              </a:ext>
            </a:extLst>
          </p:cNvPr>
          <p:cNvSpPr txBox="1"/>
          <p:nvPr/>
        </p:nvSpPr>
        <p:spPr>
          <a:xfrm>
            <a:off x="5427507" y="2249619"/>
            <a:ext cx="1378775"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Risk neutral</a:t>
            </a:r>
          </a:p>
        </p:txBody>
      </p:sp>
      <p:sp>
        <p:nvSpPr>
          <p:cNvPr id="16" name="مربع نص 15">
            <a:extLst>
              <a:ext uri="{FF2B5EF4-FFF2-40B4-BE49-F238E27FC236}">
                <a16:creationId xmlns:a16="http://schemas.microsoft.com/office/drawing/2014/main" id="{65C9767E-803A-42F3-AFC8-E3D15A24DB62}"/>
              </a:ext>
            </a:extLst>
          </p:cNvPr>
          <p:cNvSpPr txBox="1"/>
          <p:nvPr/>
        </p:nvSpPr>
        <p:spPr>
          <a:xfrm>
            <a:off x="1682650" y="1899368"/>
            <a:ext cx="194237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EG"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الساعي إلى المخاطر</a:t>
            </a:r>
            <a:endParaRPr kumimoji="0" lang="ar-EG"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20" name="مربع نص 19">
            <a:extLst>
              <a:ext uri="{FF2B5EF4-FFF2-40B4-BE49-F238E27FC236}">
                <a16:creationId xmlns:a16="http://schemas.microsoft.com/office/drawing/2014/main" id="{434EC009-7892-43DE-A612-E18104156227}"/>
              </a:ext>
            </a:extLst>
          </p:cNvPr>
          <p:cNvSpPr txBox="1"/>
          <p:nvPr/>
        </p:nvSpPr>
        <p:spPr>
          <a:xfrm>
            <a:off x="6096000" y="1267267"/>
            <a:ext cx="5640888"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سلوك المعنيين تجاه المخاطر يُصنف وفق المنهجية بأحد ثلاثة أشكال وفق الاستبيان </a:t>
            </a:r>
            <a:endParaRPr kumimoji="0" lang="ar-SA"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1" name="مربع نص 20">
            <a:extLst>
              <a:ext uri="{FF2B5EF4-FFF2-40B4-BE49-F238E27FC236}">
                <a16:creationId xmlns:a16="http://schemas.microsoft.com/office/drawing/2014/main" id="{4E264C60-AF1C-42EC-9EF7-EFDD62AFAE01}"/>
              </a:ext>
            </a:extLst>
          </p:cNvPr>
          <p:cNvSpPr txBox="1">
            <a:spLocks/>
          </p:cNvSpPr>
          <p:nvPr/>
        </p:nvSpPr>
        <p:spPr>
          <a:xfrm>
            <a:off x="8258451" y="2643713"/>
            <a:ext cx="2707298" cy="1334189"/>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يكون المستفيد غير راغب تماما بوقوع الحدث أو التعامل مع آثاره ويحاول تجنب أي سبب يمكن أن يرفع من احتمالية وقوع الحدث السلبي.</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2" name="مربع نص 21">
            <a:extLst>
              <a:ext uri="{FF2B5EF4-FFF2-40B4-BE49-F238E27FC236}">
                <a16:creationId xmlns:a16="http://schemas.microsoft.com/office/drawing/2014/main" id="{F2A51CA1-07F8-44C7-8D4E-31C9D7A1F535}"/>
              </a:ext>
            </a:extLst>
          </p:cNvPr>
          <p:cNvSpPr txBox="1"/>
          <p:nvPr/>
        </p:nvSpPr>
        <p:spPr>
          <a:xfrm>
            <a:off x="4754432" y="2654464"/>
            <a:ext cx="2714650" cy="1323439"/>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يكون موقف المستفيد غير محدد تجاه الحدث فهو غير راغب بوقوعه ولكنه لا يمانع في تنفيذ بعض الأنشطة التي قد ترفع من احتمالية ذلك ويكون مستعدا للتعامل مع الآثار.</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 name="مربع نص 22">
            <a:extLst>
              <a:ext uri="{FF2B5EF4-FFF2-40B4-BE49-F238E27FC236}">
                <a16:creationId xmlns:a16="http://schemas.microsoft.com/office/drawing/2014/main" id="{C473E450-C3D6-4E91-81AF-DBE5FA755F85}"/>
              </a:ext>
            </a:extLst>
          </p:cNvPr>
          <p:cNvSpPr txBox="1"/>
          <p:nvPr/>
        </p:nvSpPr>
        <p:spPr>
          <a:xfrm>
            <a:off x="1295019" y="2623064"/>
            <a:ext cx="2707298" cy="1354833"/>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يكون تركيز المستفيد بالدرجة الأولى منصب على تحقيق النتيجة غير عابئ بالحدث أو آثاره وغير مهتم بالأسباب التي يمكن أن ترفع من احتمالية وقوعه. </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4" name="مربع نص 23">
            <a:extLst>
              <a:ext uri="{FF2B5EF4-FFF2-40B4-BE49-F238E27FC236}">
                <a16:creationId xmlns:a16="http://schemas.microsoft.com/office/drawing/2014/main" id="{DD4AD812-F61F-452F-9754-7F89459CF599}"/>
              </a:ext>
            </a:extLst>
          </p:cNvPr>
          <p:cNvSpPr txBox="1"/>
          <p:nvPr/>
        </p:nvSpPr>
        <p:spPr>
          <a:xfrm>
            <a:off x="8177048" y="4366336"/>
            <a:ext cx="3664693"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استبيان تقييم سلوك المعنيين تجاه الخطر معين</a:t>
            </a:r>
          </a:p>
        </p:txBody>
      </p:sp>
      <p:cxnSp>
        <p:nvCxnSpPr>
          <p:cNvPr id="25" name="رابط مستقيم 24">
            <a:extLst>
              <a:ext uri="{FF2B5EF4-FFF2-40B4-BE49-F238E27FC236}">
                <a16:creationId xmlns:a16="http://schemas.microsoft.com/office/drawing/2014/main" id="{E028FA84-7216-4913-8227-FC086519EB15}"/>
              </a:ext>
            </a:extLst>
          </p:cNvPr>
          <p:cNvCxnSpPr/>
          <p:nvPr/>
        </p:nvCxnSpPr>
        <p:spPr>
          <a:xfrm flipH="1">
            <a:off x="420414" y="4141074"/>
            <a:ext cx="11414234" cy="0"/>
          </a:xfrm>
          <a:prstGeom prst="line">
            <a:avLst/>
          </a:prstGeom>
          <a:effectLst>
            <a:outerShdw blurRad="50800" dist="38100" dir="5400000" algn="t" rotWithShape="0">
              <a:prstClr val="black">
                <a:alpha val="40000"/>
              </a:prstClr>
            </a:outerShdw>
          </a:effectLst>
        </p:spPr>
        <p:style>
          <a:lnRef idx="1">
            <a:schemeClr val="accent3"/>
          </a:lnRef>
          <a:fillRef idx="0">
            <a:schemeClr val="accent3"/>
          </a:fillRef>
          <a:effectRef idx="0">
            <a:schemeClr val="accent3"/>
          </a:effectRef>
          <a:fontRef idx="minor">
            <a:schemeClr val="tx1"/>
          </a:fontRef>
        </p:style>
      </p:cxnSp>
      <p:graphicFrame>
        <p:nvGraphicFramePr>
          <p:cNvPr id="26" name="جدول 26">
            <a:extLst>
              <a:ext uri="{FF2B5EF4-FFF2-40B4-BE49-F238E27FC236}">
                <a16:creationId xmlns:a16="http://schemas.microsoft.com/office/drawing/2014/main" id="{D8985D11-0AB8-4D1D-8772-DCBE2C0610E2}"/>
              </a:ext>
            </a:extLst>
          </p:cNvPr>
          <p:cNvGraphicFramePr>
            <a:graphicFrameLocks noGrp="1"/>
          </p:cNvGraphicFramePr>
          <p:nvPr/>
        </p:nvGraphicFramePr>
        <p:xfrm>
          <a:off x="3405353" y="4766524"/>
          <a:ext cx="8264366" cy="1483360"/>
        </p:xfrm>
        <a:graphic>
          <a:graphicData uri="http://schemas.openxmlformats.org/drawingml/2006/table">
            <a:tbl>
              <a:tblPr rtl="1" firstRow="1" bandRow="1">
                <a:tableStyleId>{5C22544A-7EE6-4342-B048-85BDC9FD1C3A}</a:tableStyleId>
              </a:tblPr>
              <a:tblGrid>
                <a:gridCol w="2830519">
                  <a:extLst>
                    <a:ext uri="{9D8B030D-6E8A-4147-A177-3AD203B41FA5}">
                      <a16:colId xmlns:a16="http://schemas.microsoft.com/office/drawing/2014/main" val="1226205145"/>
                    </a:ext>
                  </a:extLst>
                </a:gridCol>
                <a:gridCol w="1081713">
                  <a:extLst>
                    <a:ext uri="{9D8B030D-6E8A-4147-A177-3AD203B41FA5}">
                      <a16:colId xmlns:a16="http://schemas.microsoft.com/office/drawing/2014/main" val="3237343556"/>
                    </a:ext>
                  </a:extLst>
                </a:gridCol>
                <a:gridCol w="1398728">
                  <a:extLst>
                    <a:ext uri="{9D8B030D-6E8A-4147-A177-3AD203B41FA5}">
                      <a16:colId xmlns:a16="http://schemas.microsoft.com/office/drawing/2014/main" val="1109082298"/>
                    </a:ext>
                  </a:extLst>
                </a:gridCol>
                <a:gridCol w="1282262">
                  <a:extLst>
                    <a:ext uri="{9D8B030D-6E8A-4147-A177-3AD203B41FA5}">
                      <a16:colId xmlns:a16="http://schemas.microsoft.com/office/drawing/2014/main" val="3026959106"/>
                    </a:ext>
                  </a:extLst>
                </a:gridCol>
                <a:gridCol w="1671144">
                  <a:extLst>
                    <a:ext uri="{9D8B030D-6E8A-4147-A177-3AD203B41FA5}">
                      <a16:colId xmlns:a16="http://schemas.microsoft.com/office/drawing/2014/main" val="1157191653"/>
                    </a:ext>
                  </a:extLst>
                </a:gridCol>
              </a:tblGrid>
              <a:tr h="370840">
                <a:tc>
                  <a:txBody>
                    <a:bodyPr/>
                    <a:lstStyle/>
                    <a:p>
                      <a:pPr algn="ctr" rtl="1"/>
                      <a:r>
                        <a:rPr lang="ar-SA" dirty="0">
                          <a:latin typeface="Sakkal Majalla" panose="02000000000000000000" pitchFamily="2" charset="-78"/>
                          <a:cs typeface="Sakkal Majalla" panose="02000000000000000000" pitchFamily="2" charset="-78"/>
                        </a:rPr>
                        <a:t>السؤال</a:t>
                      </a:r>
                    </a:p>
                  </a:txBody>
                  <a:tcPr/>
                </a:tc>
                <a:tc>
                  <a:txBody>
                    <a:bodyPr/>
                    <a:lstStyle/>
                    <a:p>
                      <a:pPr algn="ctr" rtl="1"/>
                      <a:r>
                        <a:rPr lang="ar-SA" dirty="0">
                          <a:latin typeface="Sakkal Majalla" panose="02000000000000000000" pitchFamily="2" charset="-78"/>
                          <a:cs typeface="Sakkal Majalla" panose="02000000000000000000" pitchFamily="2" charset="-78"/>
                        </a:rPr>
                        <a:t>الإجابة 1</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الإجابة 2</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الإجابة 3</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وزن المعيار</a:t>
                      </a:r>
                    </a:p>
                  </a:txBody>
                  <a:tcPr/>
                </a:tc>
                <a:extLst>
                  <a:ext uri="{0D108BD9-81ED-4DB2-BD59-A6C34878D82A}">
                    <a16:rowId xmlns:a16="http://schemas.microsoft.com/office/drawing/2014/main" val="2313733496"/>
                  </a:ext>
                </a:extLst>
              </a:tr>
              <a:tr h="370840">
                <a:tc>
                  <a:txBody>
                    <a:bodyPr/>
                    <a:lstStyle/>
                    <a:p>
                      <a:pPr algn="r" rtl="1"/>
                      <a:r>
                        <a:rPr lang="ar-SA" sz="1400" dirty="0">
                          <a:latin typeface="Sakkal Majalla" panose="02000000000000000000" pitchFamily="2" charset="-78"/>
                          <a:cs typeface="Sakkal Majalla" panose="02000000000000000000" pitchFamily="2" charset="-78"/>
                        </a:rPr>
                        <a:t>هل يعتبر "الحدث" خطر يجب الاستعداد لوقوعه</a:t>
                      </a:r>
                    </a:p>
                  </a:txBody>
                  <a:tcPr/>
                </a:tc>
                <a:tc>
                  <a:txBody>
                    <a:bodyPr/>
                    <a:lstStyle/>
                    <a:p>
                      <a:pPr algn="r" rtl="1"/>
                      <a:r>
                        <a:rPr lang="ar-SA" sz="1600" dirty="0">
                          <a:latin typeface="Sakkal Majalla" panose="02000000000000000000" pitchFamily="2" charset="-78"/>
                          <a:cs typeface="Sakkal Majalla" panose="02000000000000000000" pitchFamily="2" charset="-78"/>
                        </a:rPr>
                        <a:t>نعم (10/10)</a:t>
                      </a:r>
                    </a:p>
                  </a:txBody>
                  <a:tcPr/>
                </a:tc>
                <a:tc>
                  <a:txBody>
                    <a:bodyPr/>
                    <a:lstStyle/>
                    <a:p>
                      <a:pPr algn="r" rtl="1"/>
                      <a:r>
                        <a:rPr lang="ar-SA" sz="1600" dirty="0">
                          <a:latin typeface="Sakkal Majalla" panose="02000000000000000000" pitchFamily="2" charset="-78"/>
                          <a:cs typeface="Sakkal Majalla" panose="02000000000000000000" pitchFamily="2" charset="-78"/>
                        </a:rPr>
                        <a:t>ربما (5/10)</a:t>
                      </a:r>
                    </a:p>
                  </a:txBody>
                  <a:tcPr/>
                </a:tc>
                <a:tc>
                  <a:txBody>
                    <a:bodyPr/>
                    <a:lstStyle/>
                    <a:p>
                      <a:pPr algn="r" rtl="1"/>
                      <a:r>
                        <a:rPr lang="ar-SA" sz="1600" dirty="0">
                          <a:latin typeface="Sakkal Majalla" panose="02000000000000000000" pitchFamily="2" charset="-78"/>
                          <a:cs typeface="Sakkal Majalla" panose="02000000000000000000" pitchFamily="2" charset="-78"/>
                        </a:rPr>
                        <a:t>لا (0/10)</a:t>
                      </a:r>
                    </a:p>
                  </a:txBody>
                  <a:tcPr/>
                </a:tc>
                <a:tc>
                  <a:txBody>
                    <a:bodyPr/>
                    <a:lstStyle/>
                    <a:p>
                      <a:pPr algn="ctr" rtl="1"/>
                      <a:r>
                        <a:rPr lang="ar-SA" dirty="0">
                          <a:latin typeface="Sakkal Majalla" panose="02000000000000000000" pitchFamily="2" charset="-78"/>
                          <a:cs typeface="Sakkal Majalla" panose="02000000000000000000" pitchFamily="2" charset="-78"/>
                        </a:rPr>
                        <a:t>50%</a:t>
                      </a:r>
                    </a:p>
                  </a:txBody>
                  <a:tcPr/>
                </a:tc>
                <a:extLst>
                  <a:ext uri="{0D108BD9-81ED-4DB2-BD59-A6C34878D82A}">
                    <a16:rowId xmlns:a16="http://schemas.microsoft.com/office/drawing/2014/main" val="3360138567"/>
                  </a:ext>
                </a:extLst>
              </a:tr>
              <a:tr h="370840">
                <a:tc>
                  <a:txBody>
                    <a:bodyPr/>
                    <a:lstStyle/>
                    <a:p>
                      <a:pPr algn="r" rtl="1"/>
                      <a:r>
                        <a:rPr lang="ar-SA" sz="1400" dirty="0">
                          <a:latin typeface="Sakkal Majalla" panose="02000000000000000000" pitchFamily="2" charset="-78"/>
                          <a:cs typeface="Sakkal Majalla" panose="02000000000000000000" pitchFamily="2" charset="-78"/>
                        </a:rPr>
                        <a:t>إلى أي مدى هناك احتمال لوقوع "الحدث"</a:t>
                      </a:r>
                    </a:p>
                  </a:txBody>
                  <a:tcPr/>
                </a:tc>
                <a:tc>
                  <a:txBody>
                    <a:bodyPr/>
                    <a:lstStyle/>
                    <a:p>
                      <a:pPr algn="r" rtl="1"/>
                      <a:r>
                        <a:rPr lang="ar-SA" sz="1600" dirty="0">
                          <a:latin typeface="Sakkal Majalla" panose="02000000000000000000" pitchFamily="2" charset="-78"/>
                          <a:cs typeface="Sakkal Majalla" panose="02000000000000000000" pitchFamily="2" charset="-78"/>
                        </a:rPr>
                        <a:t>عالي  (10/10)</a:t>
                      </a:r>
                    </a:p>
                  </a:txBody>
                  <a:tcPr/>
                </a:tc>
                <a:tc>
                  <a:txBody>
                    <a:bodyPr/>
                    <a:lstStyle/>
                    <a:p>
                      <a:pPr algn="r" rtl="1"/>
                      <a:r>
                        <a:rPr lang="ar-SA" sz="1600" dirty="0">
                          <a:latin typeface="Sakkal Majalla" panose="02000000000000000000" pitchFamily="2" charset="-78"/>
                          <a:cs typeface="Sakkal Majalla" panose="02000000000000000000" pitchFamily="2" charset="-78"/>
                        </a:rPr>
                        <a:t>متوسط  (5/10)</a:t>
                      </a:r>
                    </a:p>
                  </a:txBody>
                  <a:tcPr/>
                </a:tc>
                <a:tc>
                  <a:txBody>
                    <a:bodyPr/>
                    <a:lstStyle/>
                    <a:p>
                      <a:pPr algn="r" rtl="1"/>
                      <a:r>
                        <a:rPr lang="ar-SA" sz="1600" dirty="0">
                          <a:latin typeface="Sakkal Majalla" panose="02000000000000000000" pitchFamily="2" charset="-78"/>
                          <a:cs typeface="Sakkal Majalla" panose="02000000000000000000" pitchFamily="2" charset="-78"/>
                        </a:rPr>
                        <a:t>منخفض (0/10)</a:t>
                      </a:r>
                    </a:p>
                  </a:txBody>
                  <a:tcPr/>
                </a:tc>
                <a:tc>
                  <a:txBody>
                    <a:bodyPr/>
                    <a:lstStyle/>
                    <a:p>
                      <a:pPr algn="ctr" rtl="1"/>
                      <a:r>
                        <a:rPr lang="ar-SA" dirty="0">
                          <a:latin typeface="Sakkal Majalla" panose="02000000000000000000" pitchFamily="2" charset="-78"/>
                          <a:cs typeface="Sakkal Majalla" panose="02000000000000000000" pitchFamily="2" charset="-78"/>
                        </a:rPr>
                        <a:t>25%</a:t>
                      </a:r>
                    </a:p>
                  </a:txBody>
                  <a:tcPr/>
                </a:tc>
                <a:extLst>
                  <a:ext uri="{0D108BD9-81ED-4DB2-BD59-A6C34878D82A}">
                    <a16:rowId xmlns:a16="http://schemas.microsoft.com/office/drawing/2014/main" val="3013354752"/>
                  </a:ext>
                </a:extLst>
              </a:tr>
              <a:tr h="370840">
                <a:tc>
                  <a:txBody>
                    <a:bodyPr/>
                    <a:lstStyle/>
                    <a:p>
                      <a:pPr algn="r" rtl="1"/>
                      <a:r>
                        <a:rPr lang="ar-SA" sz="1400" dirty="0">
                          <a:latin typeface="Sakkal Majalla" panose="02000000000000000000" pitchFamily="2" charset="-78"/>
                          <a:cs typeface="Sakkal Majalla" panose="02000000000000000000" pitchFamily="2" charset="-78"/>
                        </a:rPr>
                        <a:t>ما هو تقييمه للآثار السلبية المرتبطة بوقوع "الحدث"؟ </a:t>
                      </a:r>
                    </a:p>
                  </a:txBody>
                  <a:tcPr/>
                </a:tc>
                <a:tc>
                  <a:txBody>
                    <a:bodyPr/>
                    <a:lstStyle/>
                    <a:p>
                      <a:pPr algn="r" rtl="1"/>
                      <a:r>
                        <a:rPr lang="ar-SA" sz="1600" dirty="0">
                          <a:latin typeface="Sakkal Majalla" panose="02000000000000000000" pitchFamily="2" charset="-78"/>
                          <a:cs typeface="Sakkal Majalla" panose="02000000000000000000" pitchFamily="2" charset="-78"/>
                        </a:rPr>
                        <a:t>كبير  (10/10)</a:t>
                      </a:r>
                    </a:p>
                  </a:txBody>
                  <a:tcPr/>
                </a:tc>
                <a:tc>
                  <a:txBody>
                    <a:bodyPr/>
                    <a:lstStyle/>
                    <a:p>
                      <a:pPr algn="r" rtl="1"/>
                      <a:r>
                        <a:rPr lang="ar-SA" sz="1600" dirty="0">
                          <a:latin typeface="Sakkal Majalla" panose="02000000000000000000" pitchFamily="2" charset="-78"/>
                          <a:cs typeface="Sakkal Majalla" panose="02000000000000000000" pitchFamily="2" charset="-78"/>
                        </a:rPr>
                        <a:t>معتدل  (5/10)</a:t>
                      </a:r>
                    </a:p>
                  </a:txBody>
                  <a:tcPr/>
                </a:tc>
                <a:tc>
                  <a:txBody>
                    <a:bodyPr/>
                    <a:lstStyle/>
                    <a:p>
                      <a:pPr algn="r" rtl="1"/>
                      <a:r>
                        <a:rPr lang="ar-SA" sz="1600" dirty="0">
                          <a:latin typeface="Sakkal Majalla" panose="02000000000000000000" pitchFamily="2" charset="-78"/>
                          <a:cs typeface="Sakkal Majalla" panose="02000000000000000000" pitchFamily="2" charset="-78"/>
                        </a:rPr>
                        <a:t>ضعيف (0/10)</a:t>
                      </a:r>
                    </a:p>
                  </a:txBody>
                  <a:tcPr/>
                </a:tc>
                <a:tc>
                  <a:txBody>
                    <a:bodyPr/>
                    <a:lstStyle/>
                    <a:p>
                      <a:pPr algn="ctr" rtl="1"/>
                      <a:r>
                        <a:rPr lang="ar-SA" dirty="0">
                          <a:latin typeface="Sakkal Majalla" panose="02000000000000000000" pitchFamily="2" charset="-78"/>
                          <a:cs typeface="Sakkal Majalla" panose="02000000000000000000" pitchFamily="2" charset="-78"/>
                        </a:rPr>
                        <a:t>25%</a:t>
                      </a:r>
                    </a:p>
                  </a:txBody>
                  <a:tcPr/>
                </a:tc>
                <a:extLst>
                  <a:ext uri="{0D108BD9-81ED-4DB2-BD59-A6C34878D82A}">
                    <a16:rowId xmlns:a16="http://schemas.microsoft.com/office/drawing/2014/main" val="3949276902"/>
                  </a:ext>
                </a:extLst>
              </a:tr>
            </a:tbl>
          </a:graphicData>
        </a:graphic>
      </p:graphicFrame>
      <p:sp>
        <p:nvSpPr>
          <p:cNvPr id="28" name="مربع نص 27">
            <a:extLst>
              <a:ext uri="{FF2B5EF4-FFF2-40B4-BE49-F238E27FC236}">
                <a16:creationId xmlns:a16="http://schemas.microsoft.com/office/drawing/2014/main" id="{41A08F09-1191-4346-AD63-0CE3F1AF6412}"/>
              </a:ext>
            </a:extLst>
          </p:cNvPr>
          <p:cNvSpPr txBox="1"/>
          <p:nvPr/>
        </p:nvSpPr>
        <p:spPr>
          <a:xfrm>
            <a:off x="290055" y="4497071"/>
            <a:ext cx="2939524" cy="2031956"/>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يتم ضرب قيمة النتيجة لكل سؤال بوزن المعيار, ثم يتم جمع نتائج الضرب لكل سؤال واذا كانت القيمة أقل أو يساوي 2.5 فيتم تصنيف سلوك المستفيد بأنه "متجنب للخطر </a:t>
            </a:r>
            <a:r>
              <a:rPr kumimoji="0" lang="en-US"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Risk Averse</a:t>
            </a: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 إذا كانت النتيجة بين 2.5 الى 7.5 فيتم تصنيفه "محايد </a:t>
            </a:r>
            <a:r>
              <a:rPr kumimoji="0" lang="en-US"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Neutral</a:t>
            </a: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 أما اذا كانت النتيجة أكبر من ذلك فيُصنف المستفيد "ساعي الى الخطر أو </a:t>
            </a:r>
            <a:r>
              <a:rPr kumimoji="0" lang="en-US"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Risk Seeker</a:t>
            </a: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577852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10">
            <a:extLst>
              <a:ext uri="{FF2B5EF4-FFF2-40B4-BE49-F238E27FC236}">
                <a16:creationId xmlns:a16="http://schemas.microsoft.com/office/drawing/2014/main" id="{AD37E051-4E63-4074-8DB4-8D5EEF3DCF07}"/>
              </a:ext>
            </a:extLst>
          </p:cNvPr>
          <p:cNvSpPr/>
          <p:nvPr/>
        </p:nvSpPr>
        <p:spPr>
          <a:xfrm>
            <a:off x="1188048" y="1624030"/>
            <a:ext cx="2707297" cy="723720"/>
          </a:xfrm>
          <a:custGeom>
            <a:avLst/>
            <a:gdLst/>
            <a:ahLst/>
            <a:cxnLst/>
            <a:rect l="l" t="t" r="r" b="b"/>
            <a:pathLst>
              <a:path w="1849120" h="344169">
                <a:moveTo>
                  <a:pt x="0" y="22098"/>
                </a:moveTo>
                <a:lnTo>
                  <a:pt x="1739" y="13462"/>
                </a:lnTo>
                <a:lnTo>
                  <a:pt x="6489" y="6476"/>
                </a:lnTo>
                <a:lnTo>
                  <a:pt x="13525" y="1777"/>
                </a:lnTo>
                <a:lnTo>
                  <a:pt x="22148" y="0"/>
                </a:lnTo>
                <a:lnTo>
                  <a:pt x="1826768" y="0"/>
                </a:lnTo>
                <a:lnTo>
                  <a:pt x="1835404" y="1777"/>
                </a:lnTo>
                <a:lnTo>
                  <a:pt x="1842389" y="6476"/>
                </a:lnTo>
                <a:lnTo>
                  <a:pt x="1847088" y="13462"/>
                </a:lnTo>
                <a:lnTo>
                  <a:pt x="1848865" y="22098"/>
                </a:lnTo>
                <a:lnTo>
                  <a:pt x="1848865" y="321944"/>
                </a:lnTo>
                <a:lnTo>
                  <a:pt x="1847088" y="330581"/>
                </a:lnTo>
                <a:lnTo>
                  <a:pt x="1842389" y="337565"/>
                </a:lnTo>
                <a:lnTo>
                  <a:pt x="1835404" y="342264"/>
                </a:lnTo>
                <a:lnTo>
                  <a:pt x="1826768" y="344043"/>
                </a:lnTo>
                <a:lnTo>
                  <a:pt x="22148" y="344043"/>
                </a:lnTo>
                <a:lnTo>
                  <a:pt x="13525" y="342264"/>
                </a:lnTo>
                <a:lnTo>
                  <a:pt x="6489" y="337565"/>
                </a:lnTo>
                <a:lnTo>
                  <a:pt x="1739" y="330581"/>
                </a:lnTo>
                <a:lnTo>
                  <a:pt x="0" y="321944"/>
                </a:lnTo>
                <a:lnTo>
                  <a:pt x="0" y="22098"/>
                </a:lnTo>
                <a:close/>
              </a:path>
            </a:pathLst>
          </a:custGeom>
          <a:solidFill>
            <a:schemeClr val="accent6"/>
          </a:soli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7" name="object 11">
            <a:extLst>
              <a:ext uri="{FF2B5EF4-FFF2-40B4-BE49-F238E27FC236}">
                <a16:creationId xmlns:a16="http://schemas.microsoft.com/office/drawing/2014/main" id="{4A8E5301-6B3F-4720-A9DD-075FE02E16DC}"/>
              </a:ext>
            </a:extLst>
          </p:cNvPr>
          <p:cNvSpPr/>
          <p:nvPr/>
        </p:nvSpPr>
        <p:spPr>
          <a:xfrm>
            <a:off x="4642291" y="1624030"/>
            <a:ext cx="2704506" cy="72372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solidFill>
            <a:srgbClr val="FFFF00"/>
          </a:soli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8" name="object 12">
            <a:extLst>
              <a:ext uri="{FF2B5EF4-FFF2-40B4-BE49-F238E27FC236}">
                <a16:creationId xmlns:a16="http://schemas.microsoft.com/office/drawing/2014/main" id="{76C22307-CB7A-4A26-9C4E-94C4415FF47E}"/>
              </a:ext>
            </a:extLst>
          </p:cNvPr>
          <p:cNvSpPr/>
          <p:nvPr/>
        </p:nvSpPr>
        <p:spPr>
          <a:xfrm>
            <a:off x="8146310" y="1625996"/>
            <a:ext cx="2707297" cy="719721"/>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solidFill>
            <a:srgbClr val="FF0000"/>
          </a:soli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4" name="Title 1">
            <a:extLst>
              <a:ext uri="{FF2B5EF4-FFF2-40B4-BE49-F238E27FC236}">
                <a16:creationId xmlns:a16="http://schemas.microsoft.com/office/drawing/2014/main" id="{1329A79C-BFF9-44D6-A1F3-A57495D5DC4F}"/>
              </a:ext>
            </a:extLst>
          </p:cNvPr>
          <p:cNvSpPr txBox="1">
            <a:spLocks/>
          </p:cNvSpPr>
          <p:nvPr/>
        </p:nvSpPr>
        <p:spPr>
          <a:xfrm>
            <a:off x="769152" y="223747"/>
            <a:ext cx="10813247" cy="524723"/>
          </a:xfrm>
          <a:prstGeom prst="rect">
            <a:avLst/>
          </a:prstGeom>
        </p:spPr>
        <p:txBody>
          <a:bodyPr vert="horz" lIns="91440" tIns="45720" rIns="91440" bIns="45720" rtlCol="0" anchor="b">
            <a:normAutofit fontScale="5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defTabSz="914400" rtl="1" eaLnBrk="1" fontAlgn="auto" latinLnBrk="0" hangingPunct="1">
              <a:lnSpc>
                <a:spcPct val="90000"/>
              </a:lnSpc>
              <a:spcBef>
                <a:spcPct val="0"/>
              </a:spcBef>
              <a:spcAft>
                <a:spcPts val="0"/>
              </a:spcAft>
              <a:buClrTx/>
              <a:buSzTx/>
              <a:buFontTx/>
              <a:buNone/>
              <a:tabLst/>
              <a:defRPr/>
            </a:pPr>
            <a:r>
              <a:rPr kumimoji="0" lang="ar-SA"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rPr>
              <a:t>مؤشرات قياس الأثر الخاص بكل خطر</a:t>
            </a:r>
            <a:endParaRPr kumimoji="0" lang="en-US"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endParaRPr>
          </a:p>
        </p:txBody>
      </p:sp>
      <p:cxnSp>
        <p:nvCxnSpPr>
          <p:cNvPr id="6" name="Straight Connector 5">
            <a:extLst>
              <a:ext uri="{FF2B5EF4-FFF2-40B4-BE49-F238E27FC236}">
                <a16:creationId xmlns:a16="http://schemas.microsoft.com/office/drawing/2014/main" id="{C53E2621-E4F1-422C-AACE-8424069808F1}"/>
              </a:ext>
            </a:extLst>
          </p:cNvPr>
          <p:cNvCxnSpPr/>
          <p:nvPr/>
        </p:nvCxnSpPr>
        <p:spPr>
          <a:xfrm flipH="1">
            <a:off x="225468" y="876821"/>
            <a:ext cx="11511420" cy="0"/>
          </a:xfrm>
          <a:prstGeom prst="line">
            <a:avLst/>
          </a:prstGeom>
          <a:ln w="57150">
            <a:solidFill>
              <a:srgbClr val="7030A0"/>
            </a:solidFill>
          </a:ln>
          <a:effectLst>
            <a:glow rad="101600">
              <a:schemeClr val="accent3">
                <a:satMod val="175000"/>
                <a:alpha val="40000"/>
              </a:schemeClr>
            </a:glow>
            <a:softEdge rad="12700"/>
          </a:effectLst>
        </p:spPr>
        <p:style>
          <a:lnRef idx="1">
            <a:schemeClr val="accent1"/>
          </a:lnRef>
          <a:fillRef idx="0">
            <a:schemeClr val="accent1"/>
          </a:fillRef>
          <a:effectRef idx="0">
            <a:schemeClr val="accent1"/>
          </a:effectRef>
          <a:fontRef idx="minor">
            <a:schemeClr val="tx1"/>
          </a:fontRef>
        </p:style>
      </p:cxnSp>
      <p:sp>
        <p:nvSpPr>
          <p:cNvPr id="9" name="object 11">
            <a:extLst>
              <a:ext uri="{FF2B5EF4-FFF2-40B4-BE49-F238E27FC236}">
                <a16:creationId xmlns:a16="http://schemas.microsoft.com/office/drawing/2014/main" id="{DC177020-A725-432E-AB45-5B8AA51FC767}"/>
              </a:ext>
            </a:extLst>
          </p:cNvPr>
          <p:cNvSpPr/>
          <p:nvPr/>
        </p:nvSpPr>
        <p:spPr>
          <a:xfrm>
            <a:off x="4652435" y="1624030"/>
            <a:ext cx="2704506" cy="72372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ln w="12192">
            <a:solidFill>
              <a:srgbClr val="5B5B5B"/>
            </a:solidFill>
          </a:ln>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0" name="object 12">
            <a:extLst>
              <a:ext uri="{FF2B5EF4-FFF2-40B4-BE49-F238E27FC236}">
                <a16:creationId xmlns:a16="http://schemas.microsoft.com/office/drawing/2014/main" id="{D78D5EB4-8C90-4984-9205-0BB07A4553CB}"/>
              </a:ext>
            </a:extLst>
          </p:cNvPr>
          <p:cNvSpPr/>
          <p:nvPr/>
        </p:nvSpPr>
        <p:spPr>
          <a:xfrm>
            <a:off x="8156454" y="1625996"/>
            <a:ext cx="2707297" cy="719721"/>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ln w="12192">
            <a:solidFill>
              <a:srgbClr val="5B5B5B"/>
            </a:solidFill>
          </a:ln>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1" name="object 13">
            <a:extLst>
              <a:ext uri="{FF2B5EF4-FFF2-40B4-BE49-F238E27FC236}">
                <a16:creationId xmlns:a16="http://schemas.microsoft.com/office/drawing/2014/main" id="{990910A4-B10C-498F-965F-DA5D3250168E}"/>
              </a:ext>
            </a:extLst>
          </p:cNvPr>
          <p:cNvSpPr txBox="1"/>
          <p:nvPr/>
        </p:nvSpPr>
        <p:spPr>
          <a:xfrm>
            <a:off x="8591574" y="1755832"/>
            <a:ext cx="1837055" cy="31995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عالي </a:t>
            </a:r>
            <a:endParaRPr kumimoji="0"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2" name="object 17">
            <a:extLst>
              <a:ext uri="{FF2B5EF4-FFF2-40B4-BE49-F238E27FC236}">
                <a16:creationId xmlns:a16="http://schemas.microsoft.com/office/drawing/2014/main" id="{24CC91A1-0AEA-4237-BFC2-8CF109CA96B1}"/>
              </a:ext>
            </a:extLst>
          </p:cNvPr>
          <p:cNvSpPr txBox="1"/>
          <p:nvPr/>
        </p:nvSpPr>
        <p:spPr>
          <a:xfrm>
            <a:off x="4873592" y="1744631"/>
            <a:ext cx="2220532" cy="31995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متوسط</a:t>
            </a:r>
            <a:endParaRPr kumimoji="0"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 name="object 13">
            <a:extLst>
              <a:ext uri="{FF2B5EF4-FFF2-40B4-BE49-F238E27FC236}">
                <a16:creationId xmlns:a16="http://schemas.microsoft.com/office/drawing/2014/main" id="{B84C29E5-FE2B-4B96-BADB-7DFEBB82AA91}"/>
              </a:ext>
            </a:extLst>
          </p:cNvPr>
          <p:cNvSpPr txBox="1"/>
          <p:nvPr/>
        </p:nvSpPr>
        <p:spPr>
          <a:xfrm>
            <a:off x="9038817" y="2070948"/>
            <a:ext cx="942699"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ts val="95"/>
              </a:spcBef>
              <a:spcAft>
                <a:spcPts val="0"/>
              </a:spcAft>
              <a:buClrTx/>
              <a:buSzTx/>
              <a:buFontTx/>
              <a:buNone/>
              <a:tabLst/>
              <a:defRPr/>
            </a:pPr>
            <a:r>
              <a:rPr kumimoji="0" lang="ar-SA"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معامل الوصف</a:t>
            </a:r>
            <a:r>
              <a:rPr kumimoji="0" lang="en-US"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 </a:t>
            </a:r>
            <a:r>
              <a:rPr kumimoji="0" lang="ar-SA"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 0.4</a:t>
            </a: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4" name="object 16">
            <a:extLst>
              <a:ext uri="{FF2B5EF4-FFF2-40B4-BE49-F238E27FC236}">
                <a16:creationId xmlns:a16="http://schemas.microsoft.com/office/drawing/2014/main" id="{17F8363A-9FD1-45C1-88BB-73F25E4E1F49}"/>
              </a:ext>
            </a:extLst>
          </p:cNvPr>
          <p:cNvSpPr txBox="1"/>
          <p:nvPr/>
        </p:nvSpPr>
        <p:spPr>
          <a:xfrm>
            <a:off x="1914394" y="2102478"/>
            <a:ext cx="1254733"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95"/>
              </a:spcBef>
              <a:spcAft>
                <a:spcPts val="0"/>
              </a:spcAft>
              <a:buClrTx/>
              <a:buSzTx/>
              <a:buFontTx/>
              <a:buNone/>
              <a:tabLst/>
              <a:defRPr/>
            </a:pPr>
            <a:r>
              <a:rPr kumimoji="0" lang="ar-SA"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معامل الوصف:  0.1</a:t>
            </a:r>
            <a:endParaRPr kumimoji="0" lang="ar-SA"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5" name="object 17">
            <a:extLst>
              <a:ext uri="{FF2B5EF4-FFF2-40B4-BE49-F238E27FC236}">
                <a16:creationId xmlns:a16="http://schemas.microsoft.com/office/drawing/2014/main" id="{E7E8669D-E2E0-4ED2-B3F0-162B51460A55}"/>
              </a:ext>
            </a:extLst>
          </p:cNvPr>
          <p:cNvSpPr txBox="1"/>
          <p:nvPr/>
        </p:nvSpPr>
        <p:spPr>
          <a:xfrm>
            <a:off x="5473510" y="2081458"/>
            <a:ext cx="941723"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ts val="95"/>
              </a:spcBef>
              <a:spcAft>
                <a:spcPts val="0"/>
              </a:spcAft>
              <a:buClrTx/>
              <a:buSzTx/>
              <a:buFontTx/>
              <a:buNone/>
              <a:tabLst/>
              <a:defRPr/>
            </a:pPr>
            <a:r>
              <a:rPr kumimoji="0" lang="ar-SA"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معامل الوصف:  0.2</a:t>
            </a:r>
            <a:endParaRPr kumimoji="0" lang="ar-SA"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6" name="مربع نص 15">
            <a:extLst>
              <a:ext uri="{FF2B5EF4-FFF2-40B4-BE49-F238E27FC236}">
                <a16:creationId xmlns:a16="http://schemas.microsoft.com/office/drawing/2014/main" id="{65C9767E-803A-42F3-AFC8-E3D15A24DB62}"/>
              </a:ext>
            </a:extLst>
          </p:cNvPr>
          <p:cNvSpPr txBox="1"/>
          <p:nvPr/>
        </p:nvSpPr>
        <p:spPr>
          <a:xfrm>
            <a:off x="1570509" y="1731207"/>
            <a:ext cx="194237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منخفض</a:t>
            </a:r>
            <a:endParaRPr kumimoji="0" lang="ar-EG"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20" name="مربع نص 19">
            <a:extLst>
              <a:ext uri="{FF2B5EF4-FFF2-40B4-BE49-F238E27FC236}">
                <a16:creationId xmlns:a16="http://schemas.microsoft.com/office/drawing/2014/main" id="{434EC009-7892-43DE-A612-E18104156227}"/>
              </a:ext>
            </a:extLst>
          </p:cNvPr>
          <p:cNvSpPr txBox="1"/>
          <p:nvPr/>
        </p:nvSpPr>
        <p:spPr>
          <a:xfrm>
            <a:off x="6096000" y="1099106"/>
            <a:ext cx="5640888" cy="400110"/>
          </a:xfrm>
          <a:prstGeom prst="rect">
            <a:avLst/>
          </a:prstGeom>
          <a:noFill/>
        </p:spPr>
        <p:txBody>
          <a:bodyPr wrap="square">
            <a:spAutoFit/>
          </a:bodyPr>
          <a:lstStyle/>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0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وحدة قياس الأثر</a:t>
            </a:r>
            <a:endParaRPr kumimoji="0" lang="ar-SA" sz="2000" b="0" i="0" u="none" strike="noStrike" kern="1200" cap="none" spc="0" normalizeH="0" baseline="0" noProof="0" dirty="0">
              <a:ln>
                <a:noFill/>
              </a:ln>
              <a:solidFill>
                <a:srgbClr val="C00000"/>
              </a:solidFill>
              <a:effectLst/>
              <a:uLnTx/>
              <a:uFillTx/>
              <a:latin typeface="Calibri" panose="020F0502020204030204"/>
              <a:ea typeface="+mn-ea"/>
              <a:cs typeface="Arial" panose="020B0604020202020204" pitchFamily="34" charset="0"/>
            </a:endParaRPr>
          </a:p>
        </p:txBody>
      </p:sp>
      <p:sp>
        <p:nvSpPr>
          <p:cNvPr id="21" name="مربع نص 20">
            <a:extLst>
              <a:ext uri="{FF2B5EF4-FFF2-40B4-BE49-F238E27FC236}">
                <a16:creationId xmlns:a16="http://schemas.microsoft.com/office/drawing/2014/main" id="{4E264C60-AF1C-42EC-9EF7-EFDD62AFAE01}"/>
              </a:ext>
            </a:extLst>
          </p:cNvPr>
          <p:cNvSpPr txBox="1">
            <a:spLocks/>
          </p:cNvSpPr>
          <p:nvPr/>
        </p:nvSpPr>
        <p:spPr>
          <a:xfrm>
            <a:off x="8146310" y="2475552"/>
            <a:ext cx="2707298" cy="1334189"/>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يكون التأثير مباشر على الوقت الذي تستغرقه الأنشطة المرتبطة بأثر الخطر ومباشر على جودة ومتطلبات تلك الأنشطة وعلى تكلفة تلك الأنشطة المالية أو المتعلقة بالموارد.</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2" name="مربع نص 21">
            <a:extLst>
              <a:ext uri="{FF2B5EF4-FFF2-40B4-BE49-F238E27FC236}">
                <a16:creationId xmlns:a16="http://schemas.microsoft.com/office/drawing/2014/main" id="{F2A51CA1-07F8-44C7-8D4E-31C9D7A1F535}"/>
              </a:ext>
            </a:extLst>
          </p:cNvPr>
          <p:cNvSpPr txBox="1"/>
          <p:nvPr/>
        </p:nvSpPr>
        <p:spPr>
          <a:xfrm>
            <a:off x="4642291" y="2486303"/>
            <a:ext cx="2714650" cy="1323439"/>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يكون التأثير مباشر على الوقت الذي تستغرقه الأنشطة المرتبطة بأثر الخطر أو على جودة ومتطلبات تلك الأنشطة أو على تكلفة تلك الأنشطة المالية أو المتعلقة بالموارد.</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 name="مربع نص 22">
            <a:extLst>
              <a:ext uri="{FF2B5EF4-FFF2-40B4-BE49-F238E27FC236}">
                <a16:creationId xmlns:a16="http://schemas.microsoft.com/office/drawing/2014/main" id="{C473E450-C3D6-4E91-81AF-DBE5FA755F85}"/>
              </a:ext>
            </a:extLst>
          </p:cNvPr>
          <p:cNvSpPr txBox="1"/>
          <p:nvPr/>
        </p:nvSpPr>
        <p:spPr>
          <a:xfrm>
            <a:off x="1182878" y="2454903"/>
            <a:ext cx="2707298" cy="1354833"/>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يكون التأثير غير مباشر على الوقت الذي تستغرقه الأنشطة المرتبطة بأثر الخطر أو على جودة ومتطلبات تلك الأنشطة أو على تكلفة تلك الأنشطة المالية أو المتعلقة بالموارد.</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5" name="رابط مستقيم 24">
            <a:extLst>
              <a:ext uri="{FF2B5EF4-FFF2-40B4-BE49-F238E27FC236}">
                <a16:creationId xmlns:a16="http://schemas.microsoft.com/office/drawing/2014/main" id="{E028FA84-7216-4913-8227-FC086519EB15}"/>
              </a:ext>
            </a:extLst>
          </p:cNvPr>
          <p:cNvCxnSpPr/>
          <p:nvPr/>
        </p:nvCxnSpPr>
        <p:spPr>
          <a:xfrm flipH="1">
            <a:off x="308273" y="3983422"/>
            <a:ext cx="11414234" cy="0"/>
          </a:xfrm>
          <a:prstGeom prst="line">
            <a:avLst/>
          </a:prstGeom>
          <a:effectLst>
            <a:outerShdw blurRad="50800" dist="38100" dir="5400000" algn="t" rotWithShape="0">
              <a:prstClr val="black">
                <a:alpha val="40000"/>
              </a:prstClr>
            </a:outerShdw>
          </a:effectLst>
        </p:spPr>
        <p:style>
          <a:lnRef idx="1">
            <a:schemeClr val="accent3"/>
          </a:lnRef>
          <a:fillRef idx="0">
            <a:schemeClr val="accent3"/>
          </a:fillRef>
          <a:effectRef idx="0">
            <a:schemeClr val="accent3"/>
          </a:effectRef>
          <a:fontRef idx="minor">
            <a:schemeClr val="tx1"/>
          </a:fontRef>
        </p:style>
      </p:cxnSp>
      <p:sp>
        <p:nvSpPr>
          <p:cNvPr id="36" name="مربع نص 23">
            <a:extLst>
              <a:ext uri="{FF2B5EF4-FFF2-40B4-BE49-F238E27FC236}">
                <a16:creationId xmlns:a16="http://schemas.microsoft.com/office/drawing/2014/main" id="{B0F55C9F-4C1F-4E39-9B03-C1419677CD23}"/>
              </a:ext>
            </a:extLst>
          </p:cNvPr>
          <p:cNvSpPr txBox="1"/>
          <p:nvPr/>
        </p:nvSpPr>
        <p:spPr>
          <a:xfrm>
            <a:off x="8877962" y="4096883"/>
            <a:ext cx="250303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استبيان تقييم أثر خطر معين </a:t>
            </a:r>
          </a:p>
        </p:txBody>
      </p:sp>
      <p:cxnSp>
        <p:nvCxnSpPr>
          <p:cNvPr id="3" name="Straight Connector 2">
            <a:extLst>
              <a:ext uri="{FF2B5EF4-FFF2-40B4-BE49-F238E27FC236}">
                <a16:creationId xmlns:a16="http://schemas.microsoft.com/office/drawing/2014/main" id="{5A07C44C-F6A8-4509-A634-9C408BBE3FF6}"/>
              </a:ext>
            </a:extLst>
          </p:cNvPr>
          <p:cNvCxnSpPr>
            <a:cxnSpLocks/>
          </p:cNvCxnSpPr>
          <p:nvPr/>
        </p:nvCxnSpPr>
        <p:spPr>
          <a:xfrm>
            <a:off x="7728037" y="2643935"/>
            <a:ext cx="0" cy="3944645"/>
          </a:xfrm>
          <a:prstGeom prst="line">
            <a:avLst/>
          </a:prstGeom>
          <a:effectLst>
            <a:outerShdw blurRad="63500" sx="102000" sy="102000" algn="ctr" rotWithShape="0">
              <a:prstClr val="black">
                <a:alpha val="40000"/>
              </a:prstClr>
            </a:outerShdw>
          </a:effectLst>
        </p:spPr>
        <p:style>
          <a:lnRef idx="3">
            <a:schemeClr val="accent3"/>
          </a:lnRef>
          <a:fillRef idx="0">
            <a:schemeClr val="accent3"/>
          </a:fillRef>
          <a:effectRef idx="2">
            <a:schemeClr val="accent3"/>
          </a:effectRef>
          <a:fontRef idx="minor">
            <a:schemeClr val="tx1"/>
          </a:fontRef>
        </p:style>
      </p:cxnSp>
      <p:sp>
        <p:nvSpPr>
          <p:cNvPr id="24" name="Rectangle 23">
            <a:extLst>
              <a:ext uri="{FF2B5EF4-FFF2-40B4-BE49-F238E27FC236}">
                <a16:creationId xmlns:a16="http://schemas.microsoft.com/office/drawing/2014/main" id="{3D482ADC-DB44-4A23-B375-191B202AF498}"/>
              </a:ext>
            </a:extLst>
          </p:cNvPr>
          <p:cNvSpPr/>
          <p:nvPr/>
        </p:nvSpPr>
        <p:spPr>
          <a:xfrm>
            <a:off x="8033508" y="4579675"/>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على مخرجات العمل؟</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52" name="Rectangle 51">
            <a:extLst>
              <a:ext uri="{FF2B5EF4-FFF2-40B4-BE49-F238E27FC236}">
                <a16:creationId xmlns:a16="http://schemas.microsoft.com/office/drawing/2014/main" id="{62074CE1-76A9-4B7E-A263-C37D201B3F74}"/>
              </a:ext>
            </a:extLst>
          </p:cNvPr>
          <p:cNvSpPr/>
          <p:nvPr/>
        </p:nvSpPr>
        <p:spPr>
          <a:xfrm>
            <a:off x="8033507" y="5258847"/>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على مدة إنجاز العمل؟</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53" name="Rectangle 52">
            <a:extLst>
              <a:ext uri="{FF2B5EF4-FFF2-40B4-BE49-F238E27FC236}">
                <a16:creationId xmlns:a16="http://schemas.microsoft.com/office/drawing/2014/main" id="{8BE3B706-489D-4510-90F1-0DA7646063AF}"/>
              </a:ext>
            </a:extLst>
          </p:cNvPr>
          <p:cNvSpPr/>
          <p:nvPr/>
        </p:nvSpPr>
        <p:spPr>
          <a:xfrm>
            <a:off x="8033506" y="5990528"/>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على تكلفة انجاز العمل (مال وموارد)؟</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34" name="TextBox 33">
            <a:extLst>
              <a:ext uri="{FF2B5EF4-FFF2-40B4-BE49-F238E27FC236}">
                <a16:creationId xmlns:a16="http://schemas.microsoft.com/office/drawing/2014/main" id="{BC297911-6C6D-4B99-962A-F92E5C68B51B}"/>
              </a:ext>
            </a:extLst>
          </p:cNvPr>
          <p:cNvSpPr txBox="1"/>
          <p:nvPr/>
        </p:nvSpPr>
        <p:spPr>
          <a:xfrm>
            <a:off x="9297963" y="4896712"/>
            <a:ext cx="749040" cy="33575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AND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Box 38">
            <a:extLst>
              <a:ext uri="{FF2B5EF4-FFF2-40B4-BE49-F238E27FC236}">
                <a16:creationId xmlns:a16="http://schemas.microsoft.com/office/drawing/2014/main" id="{1A055CA5-BA5E-4099-AE9E-93710EE0DEFB}"/>
              </a:ext>
            </a:extLst>
          </p:cNvPr>
          <p:cNvSpPr txBox="1"/>
          <p:nvPr/>
        </p:nvSpPr>
        <p:spPr>
          <a:xfrm>
            <a:off x="9297962" y="5603832"/>
            <a:ext cx="749040" cy="33575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AND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40" name="Straight Connector 39">
            <a:extLst>
              <a:ext uri="{FF2B5EF4-FFF2-40B4-BE49-F238E27FC236}">
                <a16:creationId xmlns:a16="http://schemas.microsoft.com/office/drawing/2014/main" id="{895FC66E-C7E8-4F70-AF6F-901E184F0C45}"/>
              </a:ext>
            </a:extLst>
          </p:cNvPr>
          <p:cNvCxnSpPr>
            <a:cxnSpLocks/>
          </p:cNvCxnSpPr>
          <p:nvPr/>
        </p:nvCxnSpPr>
        <p:spPr>
          <a:xfrm>
            <a:off x="4242803" y="2643935"/>
            <a:ext cx="0" cy="3944645"/>
          </a:xfrm>
          <a:prstGeom prst="line">
            <a:avLst/>
          </a:prstGeom>
          <a:effectLst>
            <a:outerShdw blurRad="63500" sx="102000" sy="102000" algn="ctr" rotWithShape="0">
              <a:prstClr val="black">
                <a:alpha val="40000"/>
              </a:prstClr>
            </a:outerShdw>
          </a:effectLst>
        </p:spPr>
        <p:style>
          <a:lnRef idx="3">
            <a:schemeClr val="accent3"/>
          </a:lnRef>
          <a:fillRef idx="0">
            <a:schemeClr val="accent3"/>
          </a:fillRef>
          <a:effectRef idx="2">
            <a:schemeClr val="accent3"/>
          </a:effectRef>
          <a:fontRef idx="minor">
            <a:schemeClr val="tx1"/>
          </a:fontRef>
        </p:style>
      </p:cxnSp>
      <p:sp>
        <p:nvSpPr>
          <p:cNvPr id="46" name="Rectangle 45">
            <a:extLst>
              <a:ext uri="{FF2B5EF4-FFF2-40B4-BE49-F238E27FC236}">
                <a16:creationId xmlns:a16="http://schemas.microsoft.com/office/drawing/2014/main" id="{36179842-C19C-46F1-ABDE-95EF466A7C31}"/>
              </a:ext>
            </a:extLst>
          </p:cNvPr>
          <p:cNvSpPr/>
          <p:nvPr/>
        </p:nvSpPr>
        <p:spPr>
          <a:xfrm>
            <a:off x="4339810" y="4579675"/>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على مخرجات العمل؟</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47" name="Rectangle 46">
            <a:extLst>
              <a:ext uri="{FF2B5EF4-FFF2-40B4-BE49-F238E27FC236}">
                <a16:creationId xmlns:a16="http://schemas.microsoft.com/office/drawing/2014/main" id="{6C0F9EB1-CB7D-46C3-B2F1-A952F5E00673}"/>
              </a:ext>
            </a:extLst>
          </p:cNvPr>
          <p:cNvSpPr/>
          <p:nvPr/>
        </p:nvSpPr>
        <p:spPr>
          <a:xfrm>
            <a:off x="4339809" y="5258847"/>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على مدة إنجاز العمل؟</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48" name="Rectangle 47">
            <a:extLst>
              <a:ext uri="{FF2B5EF4-FFF2-40B4-BE49-F238E27FC236}">
                <a16:creationId xmlns:a16="http://schemas.microsoft.com/office/drawing/2014/main" id="{B076B068-B48B-4F08-AD50-B7E46509572D}"/>
              </a:ext>
            </a:extLst>
          </p:cNvPr>
          <p:cNvSpPr/>
          <p:nvPr/>
        </p:nvSpPr>
        <p:spPr>
          <a:xfrm>
            <a:off x="4339808" y="5990528"/>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على تكلفة انجاز العمل (مال وموارد)؟</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55" name="TextBox 54">
            <a:extLst>
              <a:ext uri="{FF2B5EF4-FFF2-40B4-BE49-F238E27FC236}">
                <a16:creationId xmlns:a16="http://schemas.microsoft.com/office/drawing/2014/main" id="{720D4C0C-FDC6-4DF9-A5BD-CB8EA1FA7D34}"/>
              </a:ext>
            </a:extLst>
          </p:cNvPr>
          <p:cNvSpPr txBox="1"/>
          <p:nvPr/>
        </p:nvSpPr>
        <p:spPr>
          <a:xfrm>
            <a:off x="5604265" y="4896712"/>
            <a:ext cx="74904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6" name="TextBox 55">
            <a:extLst>
              <a:ext uri="{FF2B5EF4-FFF2-40B4-BE49-F238E27FC236}">
                <a16:creationId xmlns:a16="http://schemas.microsoft.com/office/drawing/2014/main" id="{B892F5C7-E9AA-49F8-90C0-9C9BA9B8D345}"/>
              </a:ext>
            </a:extLst>
          </p:cNvPr>
          <p:cNvSpPr txBox="1"/>
          <p:nvPr/>
        </p:nvSpPr>
        <p:spPr>
          <a:xfrm>
            <a:off x="5604264" y="5603832"/>
            <a:ext cx="74904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7" name="Rectangle 56">
            <a:extLst>
              <a:ext uri="{FF2B5EF4-FFF2-40B4-BE49-F238E27FC236}">
                <a16:creationId xmlns:a16="http://schemas.microsoft.com/office/drawing/2014/main" id="{0975A0B1-9F2B-467E-93E4-C155582E39CC}"/>
              </a:ext>
            </a:extLst>
          </p:cNvPr>
          <p:cNvSpPr/>
          <p:nvPr/>
        </p:nvSpPr>
        <p:spPr>
          <a:xfrm>
            <a:off x="769154" y="4579675"/>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2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بشكل مباشر أو غير مباشر على مخرجات العمل؟</a:t>
            </a:r>
            <a:endParaRPr kumimoji="0" lang="en-US" sz="12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58" name="Rectangle 57">
            <a:extLst>
              <a:ext uri="{FF2B5EF4-FFF2-40B4-BE49-F238E27FC236}">
                <a16:creationId xmlns:a16="http://schemas.microsoft.com/office/drawing/2014/main" id="{4E0F7839-60CE-421E-A795-77676C570370}"/>
              </a:ext>
            </a:extLst>
          </p:cNvPr>
          <p:cNvSpPr/>
          <p:nvPr/>
        </p:nvSpPr>
        <p:spPr>
          <a:xfrm>
            <a:off x="769153" y="5258847"/>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2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بشكل مباشر أو غير مباشر على مدة إنجاز العمل؟</a:t>
            </a:r>
            <a:endParaRPr kumimoji="0" lang="en-US" sz="12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59" name="Rectangle 58">
            <a:extLst>
              <a:ext uri="{FF2B5EF4-FFF2-40B4-BE49-F238E27FC236}">
                <a16:creationId xmlns:a16="http://schemas.microsoft.com/office/drawing/2014/main" id="{4584B25B-1F34-4A54-AA45-2E8AD18A4923}"/>
              </a:ext>
            </a:extLst>
          </p:cNvPr>
          <p:cNvSpPr/>
          <p:nvPr/>
        </p:nvSpPr>
        <p:spPr>
          <a:xfrm>
            <a:off x="769152" y="5990528"/>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1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هل يؤثر وقوع الحدث بشكل مباشر أو غير مباشر على تكلفة انجاز العمل (مال وموارد)؟</a:t>
            </a:r>
            <a:endParaRPr kumimoji="0" lang="en-US" sz="11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60" name="TextBox 59">
            <a:extLst>
              <a:ext uri="{FF2B5EF4-FFF2-40B4-BE49-F238E27FC236}">
                <a16:creationId xmlns:a16="http://schemas.microsoft.com/office/drawing/2014/main" id="{33572B34-9E1D-4F41-AD20-9991D130422E}"/>
              </a:ext>
            </a:extLst>
          </p:cNvPr>
          <p:cNvSpPr txBox="1"/>
          <p:nvPr/>
        </p:nvSpPr>
        <p:spPr>
          <a:xfrm>
            <a:off x="2033609" y="4896712"/>
            <a:ext cx="74904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TextBox 60">
            <a:extLst>
              <a:ext uri="{FF2B5EF4-FFF2-40B4-BE49-F238E27FC236}">
                <a16:creationId xmlns:a16="http://schemas.microsoft.com/office/drawing/2014/main" id="{878AF677-13CC-450F-9B39-948633750CE9}"/>
              </a:ext>
            </a:extLst>
          </p:cNvPr>
          <p:cNvSpPr txBox="1"/>
          <p:nvPr/>
        </p:nvSpPr>
        <p:spPr>
          <a:xfrm>
            <a:off x="2033608" y="5603832"/>
            <a:ext cx="74904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5695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329A79C-BFF9-44D6-A1F3-A57495D5DC4F}"/>
              </a:ext>
            </a:extLst>
          </p:cNvPr>
          <p:cNvSpPr txBox="1">
            <a:spLocks/>
          </p:cNvSpPr>
          <p:nvPr/>
        </p:nvSpPr>
        <p:spPr>
          <a:xfrm>
            <a:off x="597160" y="223747"/>
            <a:ext cx="10985240" cy="524723"/>
          </a:xfrm>
          <a:prstGeom prst="rect">
            <a:avLst/>
          </a:prstGeom>
        </p:spPr>
        <p:txBody>
          <a:bodyPr vert="horz" lIns="91440" tIns="45720" rIns="91440" bIns="45720" rtlCol="0" anchor="b">
            <a:normAutofit fontScale="5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defTabSz="914400" rtl="1" eaLnBrk="1" fontAlgn="auto" latinLnBrk="0" hangingPunct="1">
              <a:lnSpc>
                <a:spcPct val="90000"/>
              </a:lnSpc>
              <a:spcBef>
                <a:spcPct val="0"/>
              </a:spcBef>
              <a:spcAft>
                <a:spcPts val="0"/>
              </a:spcAft>
              <a:buClrTx/>
              <a:buSzTx/>
              <a:buFontTx/>
              <a:buNone/>
              <a:tabLst/>
              <a:defRPr/>
            </a:pPr>
            <a:r>
              <a:rPr kumimoji="0" lang="ar-SA"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rPr>
              <a:t>مؤشرات قياس احتمالية وقوع الخطر</a:t>
            </a:r>
            <a:endParaRPr kumimoji="0" lang="en-US"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endParaRPr>
          </a:p>
        </p:txBody>
      </p:sp>
      <p:cxnSp>
        <p:nvCxnSpPr>
          <p:cNvPr id="6" name="Straight Connector 5">
            <a:extLst>
              <a:ext uri="{FF2B5EF4-FFF2-40B4-BE49-F238E27FC236}">
                <a16:creationId xmlns:a16="http://schemas.microsoft.com/office/drawing/2014/main" id="{C53E2621-E4F1-422C-AACE-8424069808F1}"/>
              </a:ext>
            </a:extLst>
          </p:cNvPr>
          <p:cNvCxnSpPr/>
          <p:nvPr/>
        </p:nvCxnSpPr>
        <p:spPr>
          <a:xfrm flipH="1">
            <a:off x="225468" y="876821"/>
            <a:ext cx="11511420" cy="0"/>
          </a:xfrm>
          <a:prstGeom prst="line">
            <a:avLst/>
          </a:prstGeom>
          <a:ln w="57150">
            <a:solidFill>
              <a:srgbClr val="7030A0"/>
            </a:solidFill>
          </a:ln>
          <a:effectLst>
            <a:glow rad="101600">
              <a:schemeClr val="accent3">
                <a:satMod val="175000"/>
                <a:alpha val="40000"/>
              </a:schemeClr>
            </a:glow>
            <a:softEdge rad="12700"/>
          </a:effectLst>
        </p:spPr>
        <p:style>
          <a:lnRef idx="1">
            <a:schemeClr val="accent1"/>
          </a:lnRef>
          <a:fillRef idx="0">
            <a:schemeClr val="accent1"/>
          </a:fillRef>
          <a:effectRef idx="0">
            <a:schemeClr val="accent1"/>
          </a:effectRef>
          <a:fontRef idx="minor">
            <a:schemeClr val="tx1"/>
          </a:fontRef>
        </p:style>
      </p:cxnSp>
      <p:cxnSp>
        <p:nvCxnSpPr>
          <p:cNvPr id="25" name="رابط مستقيم 24">
            <a:extLst>
              <a:ext uri="{FF2B5EF4-FFF2-40B4-BE49-F238E27FC236}">
                <a16:creationId xmlns:a16="http://schemas.microsoft.com/office/drawing/2014/main" id="{E028FA84-7216-4913-8227-FC086519EB15}"/>
              </a:ext>
            </a:extLst>
          </p:cNvPr>
          <p:cNvCxnSpPr/>
          <p:nvPr/>
        </p:nvCxnSpPr>
        <p:spPr>
          <a:xfrm flipH="1">
            <a:off x="420414" y="3983422"/>
            <a:ext cx="11414234" cy="0"/>
          </a:xfrm>
          <a:prstGeom prst="line">
            <a:avLst/>
          </a:prstGeom>
          <a:effectLst>
            <a:outerShdw blurRad="50800" dist="38100" dir="5400000" algn="t" rotWithShape="0">
              <a:prstClr val="black">
                <a:alpha val="40000"/>
              </a:prstClr>
            </a:outerShdw>
          </a:effectLst>
        </p:spPr>
        <p:style>
          <a:lnRef idx="1">
            <a:schemeClr val="accent3"/>
          </a:lnRef>
          <a:fillRef idx="0">
            <a:schemeClr val="accent3"/>
          </a:fillRef>
          <a:effectRef idx="0">
            <a:schemeClr val="accent3"/>
          </a:effectRef>
          <a:fontRef idx="minor">
            <a:schemeClr val="tx1"/>
          </a:fontRef>
        </p:style>
      </p:cxnSp>
      <p:sp>
        <p:nvSpPr>
          <p:cNvPr id="27" name="object 10">
            <a:extLst>
              <a:ext uri="{FF2B5EF4-FFF2-40B4-BE49-F238E27FC236}">
                <a16:creationId xmlns:a16="http://schemas.microsoft.com/office/drawing/2014/main" id="{D574C67D-6269-476A-B9F6-71B3342568AC}"/>
              </a:ext>
            </a:extLst>
          </p:cNvPr>
          <p:cNvSpPr/>
          <p:nvPr/>
        </p:nvSpPr>
        <p:spPr>
          <a:xfrm>
            <a:off x="1300188" y="1622877"/>
            <a:ext cx="2707297" cy="723720"/>
          </a:xfrm>
          <a:custGeom>
            <a:avLst/>
            <a:gdLst/>
            <a:ahLst/>
            <a:cxnLst/>
            <a:rect l="l" t="t" r="r" b="b"/>
            <a:pathLst>
              <a:path w="1849120" h="344169">
                <a:moveTo>
                  <a:pt x="0" y="22098"/>
                </a:moveTo>
                <a:lnTo>
                  <a:pt x="1739" y="13462"/>
                </a:lnTo>
                <a:lnTo>
                  <a:pt x="6489" y="6476"/>
                </a:lnTo>
                <a:lnTo>
                  <a:pt x="13525" y="1777"/>
                </a:lnTo>
                <a:lnTo>
                  <a:pt x="22148" y="0"/>
                </a:lnTo>
                <a:lnTo>
                  <a:pt x="1826768" y="0"/>
                </a:lnTo>
                <a:lnTo>
                  <a:pt x="1835404" y="1777"/>
                </a:lnTo>
                <a:lnTo>
                  <a:pt x="1842389" y="6476"/>
                </a:lnTo>
                <a:lnTo>
                  <a:pt x="1847088" y="13462"/>
                </a:lnTo>
                <a:lnTo>
                  <a:pt x="1848865" y="22098"/>
                </a:lnTo>
                <a:lnTo>
                  <a:pt x="1848865" y="321944"/>
                </a:lnTo>
                <a:lnTo>
                  <a:pt x="1847088" y="330581"/>
                </a:lnTo>
                <a:lnTo>
                  <a:pt x="1842389" y="337565"/>
                </a:lnTo>
                <a:lnTo>
                  <a:pt x="1835404" y="342264"/>
                </a:lnTo>
                <a:lnTo>
                  <a:pt x="1826768" y="344043"/>
                </a:lnTo>
                <a:lnTo>
                  <a:pt x="22148" y="344043"/>
                </a:lnTo>
                <a:lnTo>
                  <a:pt x="13525" y="342264"/>
                </a:lnTo>
                <a:lnTo>
                  <a:pt x="6489" y="337565"/>
                </a:lnTo>
                <a:lnTo>
                  <a:pt x="1739" y="330581"/>
                </a:lnTo>
                <a:lnTo>
                  <a:pt x="0" y="321944"/>
                </a:lnTo>
                <a:lnTo>
                  <a:pt x="0" y="22098"/>
                </a:lnTo>
                <a:close/>
              </a:path>
            </a:pathLst>
          </a:custGeom>
          <a:solidFill>
            <a:schemeClr val="accent6"/>
          </a:soli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29" name="object 11">
            <a:extLst>
              <a:ext uri="{FF2B5EF4-FFF2-40B4-BE49-F238E27FC236}">
                <a16:creationId xmlns:a16="http://schemas.microsoft.com/office/drawing/2014/main" id="{F5CFF9FC-536A-4C9C-8601-B7847C9DB4A9}"/>
              </a:ext>
            </a:extLst>
          </p:cNvPr>
          <p:cNvSpPr/>
          <p:nvPr/>
        </p:nvSpPr>
        <p:spPr>
          <a:xfrm>
            <a:off x="4754431" y="1622877"/>
            <a:ext cx="2704506" cy="72372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solidFill>
            <a:srgbClr val="FFFF00"/>
          </a:soli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30" name="object 12">
            <a:extLst>
              <a:ext uri="{FF2B5EF4-FFF2-40B4-BE49-F238E27FC236}">
                <a16:creationId xmlns:a16="http://schemas.microsoft.com/office/drawing/2014/main" id="{006A3E4A-A51C-4A37-A496-F4896FDC9C8D}"/>
              </a:ext>
            </a:extLst>
          </p:cNvPr>
          <p:cNvSpPr/>
          <p:nvPr/>
        </p:nvSpPr>
        <p:spPr>
          <a:xfrm>
            <a:off x="8258450" y="1624843"/>
            <a:ext cx="2707297" cy="719721"/>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solidFill>
            <a:srgbClr val="FF0000"/>
          </a:solidFill>
          <a:ln>
            <a:noFill/>
          </a:ln>
        </p:spPr>
        <p:style>
          <a:lnRef idx="0">
            <a:scrgbClr r="0" g="0" b="0"/>
          </a:lnRef>
          <a:fillRef idx="0">
            <a:scrgbClr r="0" g="0" b="0"/>
          </a:fillRef>
          <a:effectRef idx="0">
            <a:scrgbClr r="0" g="0" b="0"/>
          </a:effectRef>
          <a:fontRef idx="minor">
            <a:schemeClr val="lt1"/>
          </a:fontRef>
        </p:style>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31" name="object 11">
            <a:extLst>
              <a:ext uri="{FF2B5EF4-FFF2-40B4-BE49-F238E27FC236}">
                <a16:creationId xmlns:a16="http://schemas.microsoft.com/office/drawing/2014/main" id="{7EEC4655-E8C9-4234-8887-10593EAFA9DB}"/>
              </a:ext>
            </a:extLst>
          </p:cNvPr>
          <p:cNvSpPr/>
          <p:nvPr/>
        </p:nvSpPr>
        <p:spPr>
          <a:xfrm>
            <a:off x="4764575" y="1622877"/>
            <a:ext cx="2704506" cy="72372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ln w="12192">
            <a:solidFill>
              <a:srgbClr val="5B5B5B"/>
            </a:solidFill>
          </a:ln>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32" name="object 12">
            <a:extLst>
              <a:ext uri="{FF2B5EF4-FFF2-40B4-BE49-F238E27FC236}">
                <a16:creationId xmlns:a16="http://schemas.microsoft.com/office/drawing/2014/main" id="{12C006CD-F21D-4878-9AD6-FB922C153619}"/>
              </a:ext>
            </a:extLst>
          </p:cNvPr>
          <p:cNvSpPr/>
          <p:nvPr/>
        </p:nvSpPr>
        <p:spPr>
          <a:xfrm>
            <a:off x="8268594" y="1624843"/>
            <a:ext cx="2707297" cy="719721"/>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ln w="12192">
            <a:solidFill>
              <a:srgbClr val="5B5B5B"/>
            </a:solidFill>
          </a:ln>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40" name="مربع نص 39">
            <a:extLst>
              <a:ext uri="{FF2B5EF4-FFF2-40B4-BE49-F238E27FC236}">
                <a16:creationId xmlns:a16="http://schemas.microsoft.com/office/drawing/2014/main" id="{0CCAC362-BB24-40BF-A9F6-F70B68CF1B41}"/>
              </a:ext>
            </a:extLst>
          </p:cNvPr>
          <p:cNvSpPr txBox="1">
            <a:spLocks/>
          </p:cNvSpPr>
          <p:nvPr/>
        </p:nvSpPr>
        <p:spPr>
          <a:xfrm>
            <a:off x="8258450" y="2502392"/>
            <a:ext cx="2707298" cy="1270021"/>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تتوافر كافة الأسباب التي يمكن أن ينتج عنها وقوع الحدث.</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2" name="مربع نص 41">
            <a:extLst>
              <a:ext uri="{FF2B5EF4-FFF2-40B4-BE49-F238E27FC236}">
                <a16:creationId xmlns:a16="http://schemas.microsoft.com/office/drawing/2014/main" id="{3518316E-74D6-43D9-82F1-C2E2887542FA}"/>
              </a:ext>
            </a:extLst>
          </p:cNvPr>
          <p:cNvSpPr txBox="1"/>
          <p:nvPr/>
        </p:nvSpPr>
        <p:spPr>
          <a:xfrm>
            <a:off x="1295018" y="2481743"/>
            <a:ext cx="2707298" cy="1314057"/>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لا تتوافر الأسباب التي يمكن أن ينتج عنها وقوع الحدث.</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3" name="object 13">
            <a:extLst>
              <a:ext uri="{FF2B5EF4-FFF2-40B4-BE49-F238E27FC236}">
                <a16:creationId xmlns:a16="http://schemas.microsoft.com/office/drawing/2014/main" id="{323FE22E-376A-4D8D-8C77-7991147E20FF}"/>
              </a:ext>
            </a:extLst>
          </p:cNvPr>
          <p:cNvSpPr txBox="1"/>
          <p:nvPr/>
        </p:nvSpPr>
        <p:spPr>
          <a:xfrm>
            <a:off x="8703715" y="1677712"/>
            <a:ext cx="1837055" cy="31995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عالي </a:t>
            </a:r>
            <a:endParaRPr kumimoji="0"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44" name="object 17">
            <a:extLst>
              <a:ext uri="{FF2B5EF4-FFF2-40B4-BE49-F238E27FC236}">
                <a16:creationId xmlns:a16="http://schemas.microsoft.com/office/drawing/2014/main" id="{B1DB9732-E1B7-4639-9CE7-D98DEFAD4262}"/>
              </a:ext>
            </a:extLst>
          </p:cNvPr>
          <p:cNvSpPr txBox="1"/>
          <p:nvPr/>
        </p:nvSpPr>
        <p:spPr>
          <a:xfrm>
            <a:off x="4985733" y="1666511"/>
            <a:ext cx="2220532" cy="31995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متوسط</a:t>
            </a:r>
            <a:endParaRPr kumimoji="0"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45" name="object 13">
            <a:extLst>
              <a:ext uri="{FF2B5EF4-FFF2-40B4-BE49-F238E27FC236}">
                <a16:creationId xmlns:a16="http://schemas.microsoft.com/office/drawing/2014/main" id="{9CF82F46-A6F2-404C-8FB9-2C9279850DD1}"/>
              </a:ext>
            </a:extLst>
          </p:cNvPr>
          <p:cNvSpPr txBox="1"/>
          <p:nvPr/>
        </p:nvSpPr>
        <p:spPr>
          <a:xfrm>
            <a:off x="8994941" y="1992828"/>
            <a:ext cx="1254733"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معامل الوصف هو  0.4</a:t>
            </a:r>
            <a:endParaRPr kumimoji="0"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46" name="object 16">
            <a:extLst>
              <a:ext uri="{FF2B5EF4-FFF2-40B4-BE49-F238E27FC236}">
                <a16:creationId xmlns:a16="http://schemas.microsoft.com/office/drawing/2014/main" id="{742C85D6-6DA5-4C2A-B7FD-818136A2FD1B}"/>
              </a:ext>
            </a:extLst>
          </p:cNvPr>
          <p:cNvSpPr txBox="1"/>
          <p:nvPr/>
        </p:nvSpPr>
        <p:spPr>
          <a:xfrm>
            <a:off x="2026535" y="2024358"/>
            <a:ext cx="1254733"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معامل الوصف هو  0.1</a:t>
            </a:r>
            <a:endParaRPr kumimoji="0" lang="ar-SA"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47" name="object 17">
            <a:extLst>
              <a:ext uri="{FF2B5EF4-FFF2-40B4-BE49-F238E27FC236}">
                <a16:creationId xmlns:a16="http://schemas.microsoft.com/office/drawing/2014/main" id="{FBE322EC-5C40-4CD8-9289-A38814118D13}"/>
              </a:ext>
            </a:extLst>
          </p:cNvPr>
          <p:cNvSpPr txBox="1"/>
          <p:nvPr/>
        </p:nvSpPr>
        <p:spPr>
          <a:xfrm>
            <a:off x="5427507" y="2003338"/>
            <a:ext cx="1378775" cy="196849"/>
          </a:xfrm>
          <a:prstGeom prst="rect">
            <a:avLst/>
          </a:prstGeom>
        </p:spPr>
        <p:txBody>
          <a:bodyPr vert="horz" wrap="square" lIns="0" tIns="1206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12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معامل الوصف هو  0.2</a:t>
            </a:r>
            <a:endParaRPr kumimoji="0" lang="ar-SA" sz="12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48" name="مربع نص 47">
            <a:extLst>
              <a:ext uri="{FF2B5EF4-FFF2-40B4-BE49-F238E27FC236}">
                <a16:creationId xmlns:a16="http://schemas.microsoft.com/office/drawing/2014/main" id="{9083AB48-1026-449A-9E84-8A1070BB260F}"/>
              </a:ext>
            </a:extLst>
          </p:cNvPr>
          <p:cNvSpPr txBox="1"/>
          <p:nvPr/>
        </p:nvSpPr>
        <p:spPr>
          <a:xfrm>
            <a:off x="1682650" y="1653087"/>
            <a:ext cx="194237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95"/>
              </a:spcBef>
              <a:spcAft>
                <a:spcPts val="0"/>
              </a:spcAft>
              <a:buClrTx/>
              <a:buSzTx/>
              <a:buFontTx/>
              <a:buNone/>
              <a:tabLst/>
              <a:defRPr/>
            </a:pPr>
            <a:r>
              <a:rPr kumimoji="0" lang="ar-SA" sz="2000" b="0" i="0" u="none" strike="noStrike" kern="1200" cap="none" spc="-5"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منخفض</a:t>
            </a:r>
            <a:endParaRPr kumimoji="0" lang="ar-EG"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37" name="مربع نص 19">
            <a:extLst>
              <a:ext uri="{FF2B5EF4-FFF2-40B4-BE49-F238E27FC236}">
                <a16:creationId xmlns:a16="http://schemas.microsoft.com/office/drawing/2014/main" id="{AF6B33E7-DB79-41D2-B67E-8473F1EDD6D5}"/>
              </a:ext>
            </a:extLst>
          </p:cNvPr>
          <p:cNvSpPr txBox="1"/>
          <p:nvPr/>
        </p:nvSpPr>
        <p:spPr>
          <a:xfrm>
            <a:off x="6096000" y="1099106"/>
            <a:ext cx="5640888" cy="400110"/>
          </a:xfrm>
          <a:prstGeom prst="rect">
            <a:avLst/>
          </a:prstGeom>
          <a:noFill/>
        </p:spPr>
        <p:txBody>
          <a:bodyPr wrap="square">
            <a:spAutoFit/>
          </a:bodyPr>
          <a:lstStyle/>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0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وحدة قياس الإحتمالية</a:t>
            </a:r>
            <a:endParaRPr kumimoji="0" lang="ar-SA" sz="2000" b="0" i="0" u="none" strike="noStrike" kern="1200" cap="none" spc="0" normalizeH="0" baseline="0" noProof="0" dirty="0">
              <a:ln>
                <a:noFill/>
              </a:ln>
              <a:solidFill>
                <a:srgbClr val="C00000"/>
              </a:solidFill>
              <a:effectLst/>
              <a:uLnTx/>
              <a:uFillTx/>
              <a:latin typeface="Calibri" panose="020F0502020204030204"/>
              <a:ea typeface="+mn-ea"/>
              <a:cs typeface="Arial" panose="020B0604020202020204" pitchFamily="34" charset="0"/>
            </a:endParaRPr>
          </a:p>
        </p:txBody>
      </p:sp>
      <p:sp>
        <p:nvSpPr>
          <p:cNvPr id="38" name="مربع نص 39">
            <a:extLst>
              <a:ext uri="{FF2B5EF4-FFF2-40B4-BE49-F238E27FC236}">
                <a16:creationId xmlns:a16="http://schemas.microsoft.com/office/drawing/2014/main" id="{6424676B-8C9E-4750-8D27-D0707C879F5B}"/>
              </a:ext>
            </a:extLst>
          </p:cNvPr>
          <p:cNvSpPr txBox="1">
            <a:spLocks/>
          </p:cNvSpPr>
          <p:nvPr/>
        </p:nvSpPr>
        <p:spPr>
          <a:xfrm>
            <a:off x="4761783" y="2501030"/>
            <a:ext cx="2707298" cy="1270021"/>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تتوافر بعض الأسباب التي يمكن أن ينتج عنها وقوع الحدث.</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4" name="Rectangle 23">
            <a:extLst>
              <a:ext uri="{FF2B5EF4-FFF2-40B4-BE49-F238E27FC236}">
                <a16:creationId xmlns:a16="http://schemas.microsoft.com/office/drawing/2014/main" id="{1A506EE2-ADA7-46DD-AD07-850BE628E2C2}"/>
              </a:ext>
            </a:extLst>
          </p:cNvPr>
          <p:cNvSpPr/>
          <p:nvPr/>
        </p:nvSpPr>
        <p:spPr>
          <a:xfrm>
            <a:off x="8033508" y="4579675"/>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حصر الأسباب الرئيسية لوقوع الحدث:</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26" name="Rectangle 25">
            <a:extLst>
              <a:ext uri="{FF2B5EF4-FFF2-40B4-BE49-F238E27FC236}">
                <a16:creationId xmlns:a16="http://schemas.microsoft.com/office/drawing/2014/main" id="{1295EFDB-CE68-4CE5-BF1C-87555E7699A6}"/>
              </a:ext>
            </a:extLst>
          </p:cNvPr>
          <p:cNvSpPr/>
          <p:nvPr/>
        </p:nvSpPr>
        <p:spPr>
          <a:xfrm>
            <a:off x="8033507" y="5258847"/>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التحقق من توافر كافة الاسباب</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33" name="TextBox 32">
            <a:extLst>
              <a:ext uri="{FF2B5EF4-FFF2-40B4-BE49-F238E27FC236}">
                <a16:creationId xmlns:a16="http://schemas.microsoft.com/office/drawing/2014/main" id="{C52F609F-9D4D-4C0C-9B2A-8BB3040B2A07}"/>
              </a:ext>
            </a:extLst>
          </p:cNvPr>
          <p:cNvSpPr txBox="1"/>
          <p:nvPr/>
        </p:nvSpPr>
        <p:spPr>
          <a:xfrm>
            <a:off x="9297963" y="4896712"/>
            <a:ext cx="749040" cy="33575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AND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84B3B928-1F11-44C7-9ABD-7335BB1559D6}"/>
              </a:ext>
            </a:extLst>
          </p:cNvPr>
          <p:cNvSpPr/>
          <p:nvPr/>
        </p:nvSpPr>
        <p:spPr>
          <a:xfrm>
            <a:off x="4339810" y="4579675"/>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حصر الأسباب الرئيسية لوقوع الحدث:</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36" name="Rectangle 35">
            <a:extLst>
              <a:ext uri="{FF2B5EF4-FFF2-40B4-BE49-F238E27FC236}">
                <a16:creationId xmlns:a16="http://schemas.microsoft.com/office/drawing/2014/main" id="{17AD0BFE-F8A7-4EDD-9892-E77B8E8CB94A}"/>
              </a:ext>
            </a:extLst>
          </p:cNvPr>
          <p:cNvSpPr/>
          <p:nvPr/>
        </p:nvSpPr>
        <p:spPr>
          <a:xfrm>
            <a:off x="4339809" y="5258847"/>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التحقق من توافر بعض الاسباب</a:t>
            </a:r>
            <a:endParaRPr kumimoji="0" lang="en-US" sz="14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41" name="TextBox 40">
            <a:extLst>
              <a:ext uri="{FF2B5EF4-FFF2-40B4-BE49-F238E27FC236}">
                <a16:creationId xmlns:a16="http://schemas.microsoft.com/office/drawing/2014/main" id="{052583FC-9867-49C4-82AA-A86B3B954E9B}"/>
              </a:ext>
            </a:extLst>
          </p:cNvPr>
          <p:cNvSpPr txBox="1"/>
          <p:nvPr/>
        </p:nvSpPr>
        <p:spPr>
          <a:xfrm>
            <a:off x="5604265" y="4896712"/>
            <a:ext cx="74904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AND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Rectangle 52">
            <a:extLst>
              <a:ext uri="{FF2B5EF4-FFF2-40B4-BE49-F238E27FC236}">
                <a16:creationId xmlns:a16="http://schemas.microsoft.com/office/drawing/2014/main" id="{7F87987C-EB9E-4A3B-8788-D95D2C1A6457}"/>
              </a:ext>
            </a:extLst>
          </p:cNvPr>
          <p:cNvSpPr/>
          <p:nvPr/>
        </p:nvSpPr>
        <p:spPr>
          <a:xfrm>
            <a:off x="769154" y="4579675"/>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2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حصر الأسباب الرئيسية لوقوع الحدث:</a:t>
            </a:r>
            <a:endParaRPr kumimoji="0" lang="en-US" sz="12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54" name="Rectangle 53">
            <a:extLst>
              <a:ext uri="{FF2B5EF4-FFF2-40B4-BE49-F238E27FC236}">
                <a16:creationId xmlns:a16="http://schemas.microsoft.com/office/drawing/2014/main" id="{73BF1DEB-913C-4775-B47D-35BCBC0DEB15}"/>
              </a:ext>
            </a:extLst>
          </p:cNvPr>
          <p:cNvSpPr/>
          <p:nvPr/>
        </p:nvSpPr>
        <p:spPr>
          <a:xfrm>
            <a:off x="769153" y="5258847"/>
            <a:ext cx="3288102" cy="288097"/>
          </a:xfrm>
          <a:prstGeom prst="rect">
            <a:avLst/>
          </a:prstGeom>
          <a:effectLst>
            <a:outerShdw blurRad="50800" dist="38100" dir="5400000" algn="t"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2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التحقق من عدم توافر كافة الاسباب</a:t>
            </a:r>
            <a:endParaRPr kumimoji="0" lang="en-US" sz="1200" b="0"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p:sp>
        <p:nvSpPr>
          <p:cNvPr id="56" name="TextBox 55">
            <a:extLst>
              <a:ext uri="{FF2B5EF4-FFF2-40B4-BE49-F238E27FC236}">
                <a16:creationId xmlns:a16="http://schemas.microsoft.com/office/drawing/2014/main" id="{33364686-6A03-4715-92D4-87491E273E83}"/>
              </a:ext>
            </a:extLst>
          </p:cNvPr>
          <p:cNvSpPr txBox="1"/>
          <p:nvPr/>
        </p:nvSpPr>
        <p:spPr>
          <a:xfrm>
            <a:off x="2033609" y="4896712"/>
            <a:ext cx="74904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AND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58" name="Straight Connector 57">
            <a:extLst>
              <a:ext uri="{FF2B5EF4-FFF2-40B4-BE49-F238E27FC236}">
                <a16:creationId xmlns:a16="http://schemas.microsoft.com/office/drawing/2014/main" id="{C3F4B6BA-38C1-46B1-AF53-76BE2CA5BAEF}"/>
              </a:ext>
            </a:extLst>
          </p:cNvPr>
          <p:cNvCxnSpPr>
            <a:cxnSpLocks/>
          </p:cNvCxnSpPr>
          <p:nvPr/>
        </p:nvCxnSpPr>
        <p:spPr>
          <a:xfrm>
            <a:off x="7728037" y="2643935"/>
            <a:ext cx="0" cy="3944645"/>
          </a:xfrm>
          <a:prstGeom prst="line">
            <a:avLst/>
          </a:prstGeom>
          <a:effectLst>
            <a:outerShdw blurRad="63500" sx="102000" sy="102000" algn="ctr" rotWithShape="0">
              <a:prstClr val="black">
                <a:alpha val="40000"/>
              </a:prstClr>
            </a:outerShdw>
          </a:effectLst>
        </p:spPr>
        <p:style>
          <a:lnRef idx="3">
            <a:schemeClr val="accent3"/>
          </a:lnRef>
          <a:fillRef idx="0">
            <a:schemeClr val="accent3"/>
          </a:fillRef>
          <a:effectRef idx="2">
            <a:schemeClr val="accent3"/>
          </a:effectRef>
          <a:fontRef idx="minor">
            <a:schemeClr val="tx1"/>
          </a:fontRef>
        </p:style>
      </p:cxnSp>
      <p:cxnSp>
        <p:nvCxnSpPr>
          <p:cNvPr id="59" name="Straight Connector 58">
            <a:extLst>
              <a:ext uri="{FF2B5EF4-FFF2-40B4-BE49-F238E27FC236}">
                <a16:creationId xmlns:a16="http://schemas.microsoft.com/office/drawing/2014/main" id="{CAE0F8BA-C666-49AE-9736-2B6EB7217FD3}"/>
              </a:ext>
            </a:extLst>
          </p:cNvPr>
          <p:cNvCxnSpPr>
            <a:cxnSpLocks/>
          </p:cNvCxnSpPr>
          <p:nvPr/>
        </p:nvCxnSpPr>
        <p:spPr>
          <a:xfrm>
            <a:off x="4242803" y="2643935"/>
            <a:ext cx="0" cy="3944645"/>
          </a:xfrm>
          <a:prstGeom prst="line">
            <a:avLst/>
          </a:prstGeom>
          <a:effectLst>
            <a:outerShdw blurRad="63500" sx="102000" sy="102000" algn="ctr" rotWithShape="0">
              <a:prstClr val="black">
                <a:alpha val="40000"/>
              </a:prstClr>
            </a:outerShdw>
          </a:effectLst>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1600556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329A79C-BFF9-44D6-A1F3-A57495D5DC4F}"/>
              </a:ext>
            </a:extLst>
          </p:cNvPr>
          <p:cNvSpPr txBox="1">
            <a:spLocks/>
          </p:cNvSpPr>
          <p:nvPr/>
        </p:nvSpPr>
        <p:spPr>
          <a:xfrm>
            <a:off x="546536" y="223747"/>
            <a:ext cx="11035863" cy="524723"/>
          </a:xfrm>
          <a:prstGeom prst="rect">
            <a:avLst/>
          </a:prstGeom>
        </p:spPr>
        <p:txBody>
          <a:bodyPr vert="horz" lIns="91440" tIns="45720" rIns="91440" bIns="45720" rtlCol="0" anchor="b">
            <a:normAutofit fontScale="5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defTabSz="914400" rtl="1" eaLnBrk="1" fontAlgn="auto" latinLnBrk="0" hangingPunct="1">
              <a:lnSpc>
                <a:spcPct val="90000"/>
              </a:lnSpc>
              <a:spcBef>
                <a:spcPct val="0"/>
              </a:spcBef>
              <a:spcAft>
                <a:spcPts val="0"/>
              </a:spcAft>
              <a:buClrTx/>
              <a:buSzTx/>
              <a:buFontTx/>
              <a:buNone/>
              <a:tabLst/>
              <a:defRPr/>
            </a:pPr>
            <a:r>
              <a:rPr kumimoji="0" lang="ar-SA"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rPr>
              <a:t>مصفوفة الاحتمالية والأثر للمخاطر</a:t>
            </a:r>
            <a:endParaRPr kumimoji="0" lang="en-US"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endParaRPr>
          </a:p>
        </p:txBody>
      </p:sp>
      <p:cxnSp>
        <p:nvCxnSpPr>
          <p:cNvPr id="6" name="Straight Connector 5">
            <a:extLst>
              <a:ext uri="{FF2B5EF4-FFF2-40B4-BE49-F238E27FC236}">
                <a16:creationId xmlns:a16="http://schemas.microsoft.com/office/drawing/2014/main" id="{C53E2621-E4F1-422C-AACE-8424069808F1}"/>
              </a:ext>
            </a:extLst>
          </p:cNvPr>
          <p:cNvCxnSpPr/>
          <p:nvPr/>
        </p:nvCxnSpPr>
        <p:spPr>
          <a:xfrm flipH="1">
            <a:off x="225468" y="876821"/>
            <a:ext cx="11511420" cy="0"/>
          </a:xfrm>
          <a:prstGeom prst="line">
            <a:avLst/>
          </a:prstGeom>
          <a:ln w="57150">
            <a:solidFill>
              <a:srgbClr val="7030A0"/>
            </a:solidFill>
          </a:ln>
          <a:effectLst>
            <a:glow rad="101600">
              <a:schemeClr val="accent3">
                <a:satMod val="175000"/>
                <a:alpha val="40000"/>
              </a:schemeClr>
            </a:glow>
            <a:softEdge rad="12700"/>
          </a:effectLst>
        </p:spPr>
        <p:style>
          <a:lnRef idx="1">
            <a:schemeClr val="accent1"/>
          </a:lnRef>
          <a:fillRef idx="0">
            <a:schemeClr val="accent1"/>
          </a:fillRef>
          <a:effectRef idx="0">
            <a:schemeClr val="accent1"/>
          </a:effectRef>
          <a:fontRef idx="minor">
            <a:schemeClr val="tx1"/>
          </a:fontRef>
        </p:style>
      </p:cxnSp>
      <p:graphicFrame>
        <p:nvGraphicFramePr>
          <p:cNvPr id="2" name="جدول 2">
            <a:extLst>
              <a:ext uri="{FF2B5EF4-FFF2-40B4-BE49-F238E27FC236}">
                <a16:creationId xmlns:a16="http://schemas.microsoft.com/office/drawing/2014/main" id="{30A6BF9C-6C4B-4B52-8B2C-1EBBEFF6A670}"/>
              </a:ext>
            </a:extLst>
          </p:cNvPr>
          <p:cNvGraphicFramePr>
            <a:graphicFrameLocks noGrp="1"/>
          </p:cNvGraphicFramePr>
          <p:nvPr/>
        </p:nvGraphicFramePr>
        <p:xfrm>
          <a:off x="546536" y="1570753"/>
          <a:ext cx="11119944" cy="3569348"/>
        </p:xfrm>
        <a:graphic>
          <a:graphicData uri="http://schemas.openxmlformats.org/drawingml/2006/table">
            <a:tbl>
              <a:tblPr rtl="1" firstRow="1" bandRow="1">
                <a:effectLst>
                  <a:outerShdw blurRad="63500" sx="102000" sy="102000" algn="ctr" rotWithShape="0">
                    <a:prstClr val="black">
                      <a:alpha val="40000"/>
                    </a:prstClr>
                  </a:outerShdw>
                </a:effectLst>
                <a:tableStyleId>{5940675A-B579-460E-94D1-54222C63F5DA}</a:tableStyleId>
              </a:tblPr>
              <a:tblGrid>
                <a:gridCol w="2779986">
                  <a:extLst>
                    <a:ext uri="{9D8B030D-6E8A-4147-A177-3AD203B41FA5}">
                      <a16:colId xmlns:a16="http://schemas.microsoft.com/office/drawing/2014/main" val="1775466117"/>
                    </a:ext>
                  </a:extLst>
                </a:gridCol>
                <a:gridCol w="2779986">
                  <a:extLst>
                    <a:ext uri="{9D8B030D-6E8A-4147-A177-3AD203B41FA5}">
                      <a16:colId xmlns:a16="http://schemas.microsoft.com/office/drawing/2014/main" val="2640589658"/>
                    </a:ext>
                  </a:extLst>
                </a:gridCol>
                <a:gridCol w="2779986">
                  <a:extLst>
                    <a:ext uri="{9D8B030D-6E8A-4147-A177-3AD203B41FA5}">
                      <a16:colId xmlns:a16="http://schemas.microsoft.com/office/drawing/2014/main" val="1202788077"/>
                    </a:ext>
                  </a:extLst>
                </a:gridCol>
                <a:gridCol w="2779986">
                  <a:extLst>
                    <a:ext uri="{9D8B030D-6E8A-4147-A177-3AD203B41FA5}">
                      <a16:colId xmlns:a16="http://schemas.microsoft.com/office/drawing/2014/main" val="1394983620"/>
                    </a:ext>
                  </a:extLst>
                </a:gridCol>
              </a:tblGrid>
              <a:tr h="892337">
                <a:tc>
                  <a:txBody>
                    <a:bodyPr/>
                    <a:lstStyle/>
                    <a:p>
                      <a:pPr algn="ctr" rtl="1"/>
                      <a:endParaRPr lang="ar-SA" dirty="0">
                        <a:latin typeface="Sakkal Majalla" panose="02000000000000000000" pitchFamily="2" charset="-78"/>
                        <a:cs typeface="Sakkal Majalla" panose="02000000000000000000" pitchFamily="2" charset="-78"/>
                      </a:endParaRPr>
                    </a:p>
                  </a:txBody>
                  <a:tcPr anchor="ctr">
                    <a:lnTlToBr w="12700" cap="flat" cmpd="sng" algn="ctr">
                      <a:solidFill>
                        <a:schemeClr val="tx1"/>
                      </a:solidFill>
                      <a:prstDash val="solid"/>
                      <a:round/>
                      <a:headEnd type="none" w="med" len="med"/>
                      <a:tailEnd type="none" w="med" len="med"/>
                    </a:lnTlToBr>
                  </a:tcPr>
                </a:tc>
                <a:tc>
                  <a:txBody>
                    <a:bodyPr/>
                    <a:lstStyle/>
                    <a:p>
                      <a:pPr algn="ctr" rtl="1"/>
                      <a:r>
                        <a:rPr lang="ar-SA" dirty="0">
                          <a:latin typeface="Sakkal Majalla" panose="02000000000000000000" pitchFamily="2" charset="-78"/>
                          <a:cs typeface="Sakkal Majalla" panose="02000000000000000000" pitchFamily="2" charset="-78"/>
                        </a:rPr>
                        <a:t>عالي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4/10</a:t>
                      </a:r>
                      <a:endParaRPr lang="ar-SA" sz="1800" dirty="0">
                        <a:latin typeface="Sakkal Majalla" panose="02000000000000000000" pitchFamily="2" charset="-78"/>
                        <a:cs typeface="Sakkal Majalla" panose="02000000000000000000" pitchFamily="2" charset="-78"/>
                      </a:endParaRPr>
                    </a:p>
                  </a:txBody>
                  <a:tcPr anchor="ctr">
                    <a:solidFill>
                      <a:schemeClr val="bg2"/>
                    </a:solidFill>
                  </a:tcPr>
                </a:tc>
                <a:tc>
                  <a:txBody>
                    <a:bodyPr/>
                    <a:lstStyle/>
                    <a:p>
                      <a:pPr algn="ctr" rtl="1"/>
                      <a:r>
                        <a:rPr lang="ar-SA" dirty="0">
                          <a:latin typeface="Sakkal Majalla" panose="02000000000000000000" pitchFamily="2" charset="-78"/>
                          <a:cs typeface="Sakkal Majalla" panose="02000000000000000000" pitchFamily="2" charset="-78"/>
                        </a:rPr>
                        <a:t>متوسط </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2/10</a:t>
                      </a:r>
                      <a:endParaRPr lang="ar-SA" sz="1800" dirty="0">
                        <a:latin typeface="Sakkal Majalla" panose="02000000000000000000" pitchFamily="2" charset="-78"/>
                        <a:cs typeface="Sakkal Majalla" panose="02000000000000000000" pitchFamily="2" charset="-78"/>
                      </a:endParaRPr>
                    </a:p>
                  </a:txBody>
                  <a:tcPr anchor="ctr">
                    <a:solidFill>
                      <a:schemeClr val="bg2"/>
                    </a:solidFill>
                  </a:tcPr>
                </a:tc>
                <a:tc>
                  <a:txBody>
                    <a:bodyPr/>
                    <a:lstStyle/>
                    <a:p>
                      <a:pPr algn="ctr" rtl="1"/>
                      <a:r>
                        <a:rPr lang="ar-SA" dirty="0">
                          <a:latin typeface="Sakkal Majalla" panose="02000000000000000000" pitchFamily="2" charset="-78"/>
                          <a:cs typeface="Sakkal Majalla" panose="02000000000000000000" pitchFamily="2" charset="-78"/>
                        </a:rPr>
                        <a:t>منخفض</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1/10</a:t>
                      </a:r>
                      <a:endParaRPr lang="ar-SA" sz="1800" dirty="0">
                        <a:latin typeface="Sakkal Majalla" panose="02000000000000000000" pitchFamily="2" charset="-78"/>
                        <a:cs typeface="Sakkal Majalla" panose="02000000000000000000" pitchFamily="2" charset="-78"/>
                      </a:endParaRPr>
                    </a:p>
                  </a:txBody>
                  <a:tcPr anchor="ctr">
                    <a:solidFill>
                      <a:schemeClr val="bg2"/>
                    </a:solidFill>
                  </a:tcPr>
                </a:tc>
                <a:extLst>
                  <a:ext uri="{0D108BD9-81ED-4DB2-BD59-A6C34878D82A}">
                    <a16:rowId xmlns:a16="http://schemas.microsoft.com/office/drawing/2014/main" val="2178849551"/>
                  </a:ext>
                </a:extLst>
              </a:tr>
              <a:tr h="892337">
                <a:tc>
                  <a:txBody>
                    <a:bodyPr/>
                    <a:lstStyle/>
                    <a:p>
                      <a:pPr algn="ctr" rtl="1"/>
                      <a:r>
                        <a:rPr lang="ar-SA" dirty="0">
                          <a:latin typeface="Sakkal Majalla" panose="02000000000000000000" pitchFamily="2" charset="-78"/>
                          <a:cs typeface="Sakkal Majalla" panose="02000000000000000000" pitchFamily="2" charset="-78"/>
                        </a:rPr>
                        <a:t>عالي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4/10</a:t>
                      </a:r>
                      <a:endParaRPr lang="ar-SA" sz="1800" dirty="0">
                        <a:latin typeface="Sakkal Majalla" panose="02000000000000000000" pitchFamily="2" charset="-78"/>
                        <a:cs typeface="Sakkal Majalla" panose="02000000000000000000" pitchFamily="2" charset="-78"/>
                      </a:endParaRPr>
                    </a:p>
                  </a:txBody>
                  <a:tcPr anchor="ctr">
                    <a:solidFill>
                      <a:schemeClr val="bg2"/>
                    </a:solidFill>
                  </a:tcPr>
                </a:tc>
                <a:tc>
                  <a:txBody>
                    <a:bodyPr/>
                    <a:lstStyle/>
                    <a:p>
                      <a:pPr algn="ctr" rtl="1"/>
                      <a:r>
                        <a:rPr lang="ar-SA" dirty="0">
                          <a:latin typeface="Sakkal Majalla" panose="02000000000000000000" pitchFamily="2" charset="-78"/>
                          <a:cs typeface="Sakkal Majalla" panose="02000000000000000000" pitchFamily="2" charset="-78"/>
                        </a:rPr>
                        <a:t>معامل الحالة (0.16)</a:t>
                      </a:r>
                    </a:p>
                  </a:txBody>
                  <a:tcPr anchor="ctr">
                    <a:solidFill>
                      <a:srgbClr val="FF00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(0.08)</a:t>
                      </a:r>
                    </a:p>
                  </a:txBody>
                  <a:tcPr anchor="ctr">
                    <a:solidFill>
                      <a:srgbClr val="FF00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(0.04)</a:t>
                      </a:r>
                    </a:p>
                  </a:txBody>
                  <a:tcPr anchor="ctr">
                    <a:solidFill>
                      <a:srgbClr val="FFFF00"/>
                    </a:solidFill>
                  </a:tcPr>
                </a:tc>
                <a:extLst>
                  <a:ext uri="{0D108BD9-81ED-4DB2-BD59-A6C34878D82A}">
                    <a16:rowId xmlns:a16="http://schemas.microsoft.com/office/drawing/2014/main" val="1428218399"/>
                  </a:ext>
                </a:extLst>
              </a:tr>
              <a:tr h="892337">
                <a:tc>
                  <a:txBody>
                    <a:bodyPr/>
                    <a:lstStyle/>
                    <a:p>
                      <a:pPr algn="ctr" rtl="1"/>
                      <a:r>
                        <a:rPr lang="ar-SA" dirty="0">
                          <a:latin typeface="Sakkal Majalla" panose="02000000000000000000" pitchFamily="2" charset="-78"/>
                          <a:cs typeface="Sakkal Majalla" panose="02000000000000000000" pitchFamily="2" charset="-78"/>
                        </a:rPr>
                        <a:t>متوسط</a:t>
                      </a:r>
                    </a:p>
                    <a:p>
                      <a:pPr algn="ctr" rtl="1"/>
                      <a:r>
                        <a:rPr lang="ar-SA" sz="1800" spc="-5" dirty="0">
                          <a:latin typeface="Sakkal Majalla" panose="02000000000000000000" pitchFamily="2" charset="-78"/>
                          <a:cs typeface="Sakkal Majalla" panose="02000000000000000000" pitchFamily="2" charset="-78"/>
                        </a:rPr>
                        <a:t>معامل الوصف هو 2/10</a:t>
                      </a:r>
                      <a:endParaRPr lang="ar-SA" dirty="0">
                        <a:latin typeface="Sakkal Majalla" panose="02000000000000000000" pitchFamily="2" charset="-78"/>
                        <a:cs typeface="Sakkal Majalla" panose="02000000000000000000" pitchFamily="2" charset="-78"/>
                      </a:endParaRPr>
                    </a:p>
                  </a:txBody>
                  <a:tcPr anchor="ctr">
                    <a:solidFill>
                      <a:schemeClr val="bg2"/>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(0.08)</a:t>
                      </a:r>
                    </a:p>
                  </a:txBody>
                  <a:tcPr anchor="ctr">
                    <a:solidFill>
                      <a:srgbClr val="FF00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(0.04)</a:t>
                      </a:r>
                    </a:p>
                  </a:txBody>
                  <a:tcPr anchor="ctr">
                    <a:solidFill>
                      <a:srgbClr val="FFFF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(0.02)</a:t>
                      </a:r>
                    </a:p>
                  </a:txBody>
                  <a:tcPr anchor="ctr">
                    <a:solidFill>
                      <a:schemeClr val="accent6"/>
                    </a:solidFill>
                  </a:tcPr>
                </a:tc>
                <a:extLst>
                  <a:ext uri="{0D108BD9-81ED-4DB2-BD59-A6C34878D82A}">
                    <a16:rowId xmlns:a16="http://schemas.microsoft.com/office/drawing/2014/main" val="2863976592"/>
                  </a:ext>
                </a:extLst>
              </a:tr>
              <a:tr h="892337">
                <a:tc>
                  <a:txBody>
                    <a:bodyPr/>
                    <a:lstStyle/>
                    <a:p>
                      <a:pPr algn="ctr" rtl="1"/>
                      <a:r>
                        <a:rPr lang="ar-SA" dirty="0">
                          <a:latin typeface="Sakkal Majalla" panose="02000000000000000000" pitchFamily="2" charset="-78"/>
                          <a:cs typeface="Sakkal Majalla" panose="02000000000000000000" pitchFamily="2" charset="-78"/>
                        </a:rPr>
                        <a:t>منخفض</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1/10</a:t>
                      </a:r>
                    </a:p>
                  </a:txBody>
                  <a:tcPr anchor="ctr">
                    <a:solidFill>
                      <a:schemeClr val="bg2"/>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(0.04)</a:t>
                      </a:r>
                    </a:p>
                  </a:txBody>
                  <a:tcPr anchor="ctr">
                    <a:solidFill>
                      <a:srgbClr val="FFFF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(0.02)</a:t>
                      </a:r>
                    </a:p>
                  </a:txBody>
                  <a:tcPr anchor="ctr">
                    <a:solidFill>
                      <a:schemeClr val="accent6"/>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(0.01)</a:t>
                      </a:r>
                    </a:p>
                  </a:txBody>
                  <a:tcPr anchor="ctr">
                    <a:solidFill>
                      <a:schemeClr val="accent6"/>
                    </a:solidFill>
                  </a:tcPr>
                </a:tc>
                <a:extLst>
                  <a:ext uri="{0D108BD9-81ED-4DB2-BD59-A6C34878D82A}">
                    <a16:rowId xmlns:a16="http://schemas.microsoft.com/office/drawing/2014/main" val="408589172"/>
                  </a:ext>
                </a:extLst>
              </a:tr>
            </a:tbl>
          </a:graphicData>
        </a:graphic>
      </p:graphicFrame>
      <p:sp>
        <p:nvSpPr>
          <p:cNvPr id="98" name="مربع نص 97">
            <a:extLst>
              <a:ext uri="{FF2B5EF4-FFF2-40B4-BE49-F238E27FC236}">
                <a16:creationId xmlns:a16="http://schemas.microsoft.com/office/drawing/2014/main" id="{9CEC8495-F449-43F7-9349-A080AF122366}"/>
              </a:ext>
            </a:extLst>
          </p:cNvPr>
          <p:cNvSpPr txBox="1"/>
          <p:nvPr/>
        </p:nvSpPr>
        <p:spPr>
          <a:xfrm>
            <a:off x="10615445" y="1864181"/>
            <a:ext cx="827150" cy="58477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الأثر</a:t>
            </a:r>
            <a:endParaRPr kumimoji="0" lang="ar-SA" sz="3200" b="0" i="0" u="none" strike="noStrike" kern="1200" cap="none" spc="0" normalizeH="0" baseline="0" noProof="0" dirty="0">
              <a:ln>
                <a:noFill/>
              </a:ln>
              <a:solidFill>
                <a:srgbClr val="C00000"/>
              </a:solidFill>
              <a:effectLst/>
              <a:uLnTx/>
              <a:uFillTx/>
              <a:latin typeface="Calibri" panose="020F0502020204030204"/>
              <a:ea typeface="+mn-ea"/>
              <a:cs typeface="Arial" panose="020B0604020202020204" pitchFamily="34" charset="0"/>
            </a:endParaRPr>
          </a:p>
        </p:txBody>
      </p:sp>
      <p:sp>
        <p:nvSpPr>
          <p:cNvPr id="99" name="مربع نص 98">
            <a:extLst>
              <a:ext uri="{FF2B5EF4-FFF2-40B4-BE49-F238E27FC236}">
                <a16:creationId xmlns:a16="http://schemas.microsoft.com/office/drawing/2014/main" id="{4827A285-9F0F-40BA-99B1-B3EA8914D5F3}"/>
              </a:ext>
            </a:extLst>
          </p:cNvPr>
          <p:cNvSpPr txBox="1"/>
          <p:nvPr/>
        </p:nvSpPr>
        <p:spPr>
          <a:xfrm>
            <a:off x="8895513" y="1558661"/>
            <a:ext cx="1546885" cy="52322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الاحتمالية</a:t>
            </a:r>
            <a:endParaRPr kumimoji="0" lang="ar-SA" sz="2800" b="0" i="0" u="none" strike="noStrike" kern="1200" cap="none" spc="0" normalizeH="0" baseline="0" noProof="0" dirty="0">
              <a:ln>
                <a:noFill/>
              </a:ln>
              <a:solidFill>
                <a:srgbClr val="C00000"/>
              </a:solidFill>
              <a:effectLst/>
              <a:uLnTx/>
              <a:uFillTx/>
              <a:latin typeface="Calibri" panose="020F0502020204030204"/>
              <a:ea typeface="+mn-ea"/>
              <a:cs typeface="Arial" panose="020B0604020202020204" pitchFamily="34" charset="0"/>
            </a:endParaRPr>
          </a:p>
        </p:txBody>
      </p:sp>
      <p:sp>
        <p:nvSpPr>
          <p:cNvPr id="100" name="مربع نص 99">
            <a:extLst>
              <a:ext uri="{FF2B5EF4-FFF2-40B4-BE49-F238E27FC236}">
                <a16:creationId xmlns:a16="http://schemas.microsoft.com/office/drawing/2014/main" id="{AF6B50A2-A159-4833-A728-7B117B3D12EF}"/>
              </a:ext>
            </a:extLst>
          </p:cNvPr>
          <p:cNvSpPr txBox="1"/>
          <p:nvPr/>
        </p:nvSpPr>
        <p:spPr>
          <a:xfrm>
            <a:off x="546536" y="5431102"/>
            <a:ext cx="11190352" cy="969697"/>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تمثل القيمة المحددة في كل موقع ضمن المصفوفة نتيجة حاصل ضرب الاحتمالية بالأثر وفق القياسات المحددة في الشريحة السابقة. تلك القيمة الرقمية تعتبر مقدار حجوزات الطوارئ المقدرة للتعامل مع أثر وقوع الحدث على الأنشطة المتأثرة به.</a:t>
            </a:r>
            <a:endParaRPr kumimoji="0" lang="ar-SA"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325332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329A79C-BFF9-44D6-A1F3-A57495D5DC4F}"/>
              </a:ext>
            </a:extLst>
          </p:cNvPr>
          <p:cNvSpPr txBox="1">
            <a:spLocks/>
          </p:cNvSpPr>
          <p:nvPr/>
        </p:nvSpPr>
        <p:spPr>
          <a:xfrm>
            <a:off x="546536" y="223747"/>
            <a:ext cx="11035863" cy="524723"/>
          </a:xfrm>
          <a:prstGeom prst="rect">
            <a:avLst/>
          </a:prstGeom>
        </p:spPr>
        <p:txBody>
          <a:bodyPr vert="horz" lIns="91440" tIns="45720" rIns="91440" bIns="45720" rtlCol="0" anchor="b">
            <a:normAutofit fontScale="5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defTabSz="914400" rtl="1" eaLnBrk="1" fontAlgn="auto" latinLnBrk="0" hangingPunct="1">
              <a:lnSpc>
                <a:spcPct val="90000"/>
              </a:lnSpc>
              <a:spcBef>
                <a:spcPct val="0"/>
              </a:spcBef>
              <a:spcAft>
                <a:spcPts val="0"/>
              </a:spcAft>
              <a:buClrTx/>
              <a:buSzTx/>
              <a:buFontTx/>
              <a:buNone/>
              <a:tabLst/>
              <a:defRPr/>
            </a:pPr>
            <a:r>
              <a:rPr kumimoji="0" lang="ar-SA"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rPr>
              <a:t>مصفوفة الاحتمالية والأثر للمخاطر</a:t>
            </a:r>
            <a:endParaRPr kumimoji="0" lang="en-US" sz="6000" b="1" i="0" u="none" strike="noStrike" kern="1200" cap="none" spc="0" normalizeH="0" baseline="0" noProof="0" dirty="0">
              <a:ln>
                <a:noFill/>
              </a:ln>
              <a:solidFill>
                <a:prstClr val="black"/>
              </a:solidFill>
              <a:effectLst/>
              <a:uLnTx/>
              <a:uFillTx/>
              <a:latin typeface="Sakkal Majalla" panose="02000000000000000000" pitchFamily="2" charset="-78"/>
              <a:ea typeface="+mj-ea"/>
              <a:cs typeface="Sakkal Majalla" panose="02000000000000000000" pitchFamily="2" charset="-78"/>
            </a:endParaRPr>
          </a:p>
        </p:txBody>
      </p:sp>
      <p:cxnSp>
        <p:nvCxnSpPr>
          <p:cNvPr id="6" name="Straight Connector 5">
            <a:extLst>
              <a:ext uri="{FF2B5EF4-FFF2-40B4-BE49-F238E27FC236}">
                <a16:creationId xmlns:a16="http://schemas.microsoft.com/office/drawing/2014/main" id="{C53E2621-E4F1-422C-AACE-8424069808F1}"/>
              </a:ext>
            </a:extLst>
          </p:cNvPr>
          <p:cNvCxnSpPr/>
          <p:nvPr/>
        </p:nvCxnSpPr>
        <p:spPr>
          <a:xfrm flipH="1">
            <a:off x="225468" y="876821"/>
            <a:ext cx="11511420" cy="0"/>
          </a:xfrm>
          <a:prstGeom prst="line">
            <a:avLst/>
          </a:prstGeom>
          <a:ln w="57150">
            <a:solidFill>
              <a:srgbClr val="7030A0"/>
            </a:solidFill>
          </a:ln>
          <a:effectLst>
            <a:glow rad="101600">
              <a:schemeClr val="accent3">
                <a:satMod val="175000"/>
                <a:alpha val="40000"/>
              </a:schemeClr>
            </a:glow>
            <a:softEdge rad="12700"/>
          </a:effectLst>
        </p:spPr>
        <p:style>
          <a:lnRef idx="1">
            <a:schemeClr val="accent1"/>
          </a:lnRef>
          <a:fillRef idx="0">
            <a:schemeClr val="accent1"/>
          </a:fillRef>
          <a:effectRef idx="0">
            <a:schemeClr val="accent1"/>
          </a:effectRef>
          <a:fontRef idx="minor">
            <a:schemeClr val="tx1"/>
          </a:fontRef>
        </p:style>
      </p:cxnSp>
      <p:graphicFrame>
        <p:nvGraphicFramePr>
          <p:cNvPr id="2" name="جدول 2">
            <a:extLst>
              <a:ext uri="{FF2B5EF4-FFF2-40B4-BE49-F238E27FC236}">
                <a16:creationId xmlns:a16="http://schemas.microsoft.com/office/drawing/2014/main" id="{30A6BF9C-6C4B-4B52-8B2C-1EBBEFF6A670}"/>
              </a:ext>
            </a:extLst>
          </p:cNvPr>
          <p:cNvGraphicFramePr>
            <a:graphicFrameLocks noGrp="1"/>
          </p:cNvGraphicFramePr>
          <p:nvPr>
            <p:extLst>
              <p:ext uri="{D42A27DB-BD31-4B8C-83A1-F6EECF244321}">
                <p14:modId xmlns:p14="http://schemas.microsoft.com/office/powerpoint/2010/main" val="3793185621"/>
              </p:ext>
            </p:extLst>
          </p:nvPr>
        </p:nvGraphicFramePr>
        <p:xfrm>
          <a:off x="546536" y="1570753"/>
          <a:ext cx="11119944" cy="2655288"/>
        </p:xfrm>
        <a:graphic>
          <a:graphicData uri="http://schemas.openxmlformats.org/drawingml/2006/table">
            <a:tbl>
              <a:tblPr rtl="1" firstRow="1" bandRow="1">
                <a:effectLst>
                  <a:outerShdw blurRad="63500" sx="102000" sy="102000" algn="ctr" rotWithShape="0">
                    <a:prstClr val="black">
                      <a:alpha val="40000"/>
                    </a:prstClr>
                  </a:outerShdw>
                </a:effectLst>
                <a:tableStyleId>{5940675A-B579-460E-94D1-54222C63F5DA}</a:tableStyleId>
              </a:tblPr>
              <a:tblGrid>
                <a:gridCol w="2779986">
                  <a:extLst>
                    <a:ext uri="{9D8B030D-6E8A-4147-A177-3AD203B41FA5}">
                      <a16:colId xmlns:a16="http://schemas.microsoft.com/office/drawing/2014/main" val="1775466117"/>
                    </a:ext>
                  </a:extLst>
                </a:gridCol>
                <a:gridCol w="2779986">
                  <a:extLst>
                    <a:ext uri="{9D8B030D-6E8A-4147-A177-3AD203B41FA5}">
                      <a16:colId xmlns:a16="http://schemas.microsoft.com/office/drawing/2014/main" val="2640589658"/>
                    </a:ext>
                  </a:extLst>
                </a:gridCol>
                <a:gridCol w="2779986">
                  <a:extLst>
                    <a:ext uri="{9D8B030D-6E8A-4147-A177-3AD203B41FA5}">
                      <a16:colId xmlns:a16="http://schemas.microsoft.com/office/drawing/2014/main" val="1202788077"/>
                    </a:ext>
                  </a:extLst>
                </a:gridCol>
                <a:gridCol w="2779986">
                  <a:extLst>
                    <a:ext uri="{9D8B030D-6E8A-4147-A177-3AD203B41FA5}">
                      <a16:colId xmlns:a16="http://schemas.microsoft.com/office/drawing/2014/main" val="1394983620"/>
                    </a:ext>
                  </a:extLst>
                </a:gridCol>
              </a:tblGrid>
              <a:tr h="663822">
                <a:tc>
                  <a:txBody>
                    <a:bodyPr/>
                    <a:lstStyle/>
                    <a:p>
                      <a:pPr algn="ctr" rtl="1"/>
                      <a:endParaRPr lang="ar-SA" dirty="0">
                        <a:latin typeface="Sakkal Majalla" panose="02000000000000000000" pitchFamily="2" charset="-78"/>
                        <a:cs typeface="Sakkal Majalla" panose="02000000000000000000" pitchFamily="2" charset="-78"/>
                      </a:endParaRPr>
                    </a:p>
                  </a:txBody>
                  <a:tcPr anchor="ctr">
                    <a:lnTlToBr w="12700" cap="flat" cmpd="sng" algn="ctr">
                      <a:solidFill>
                        <a:schemeClr val="tx1"/>
                      </a:solidFill>
                      <a:prstDash val="solid"/>
                      <a:round/>
                      <a:headEnd type="none" w="med" len="med"/>
                      <a:tailEnd type="none" w="med" len="med"/>
                    </a:lnTlToBr>
                  </a:tcPr>
                </a:tc>
                <a:tc>
                  <a:txBody>
                    <a:bodyPr/>
                    <a:lstStyle/>
                    <a:p>
                      <a:pPr algn="ctr" rtl="1"/>
                      <a:r>
                        <a:rPr lang="ar-SA" dirty="0">
                          <a:latin typeface="Sakkal Majalla" panose="02000000000000000000" pitchFamily="2" charset="-78"/>
                          <a:cs typeface="Sakkal Majalla" panose="02000000000000000000" pitchFamily="2" charset="-78"/>
                        </a:rPr>
                        <a:t>عالي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4/10</a:t>
                      </a:r>
                      <a:endParaRPr lang="ar-SA" sz="1800" dirty="0">
                        <a:latin typeface="Sakkal Majalla" panose="02000000000000000000" pitchFamily="2" charset="-78"/>
                        <a:cs typeface="Sakkal Majalla" panose="02000000000000000000" pitchFamily="2" charset="-78"/>
                      </a:endParaRPr>
                    </a:p>
                  </a:txBody>
                  <a:tcPr anchor="ctr">
                    <a:solidFill>
                      <a:schemeClr val="bg2"/>
                    </a:solidFill>
                  </a:tcPr>
                </a:tc>
                <a:tc>
                  <a:txBody>
                    <a:bodyPr/>
                    <a:lstStyle/>
                    <a:p>
                      <a:pPr algn="ctr" rtl="1"/>
                      <a:r>
                        <a:rPr lang="ar-SA" dirty="0">
                          <a:latin typeface="Sakkal Majalla" panose="02000000000000000000" pitchFamily="2" charset="-78"/>
                          <a:cs typeface="Sakkal Majalla" panose="02000000000000000000" pitchFamily="2" charset="-78"/>
                        </a:rPr>
                        <a:t>متوسط </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2/10</a:t>
                      </a:r>
                      <a:endParaRPr lang="ar-SA" sz="1800" dirty="0">
                        <a:latin typeface="Sakkal Majalla" panose="02000000000000000000" pitchFamily="2" charset="-78"/>
                        <a:cs typeface="Sakkal Majalla" panose="02000000000000000000" pitchFamily="2" charset="-78"/>
                      </a:endParaRPr>
                    </a:p>
                  </a:txBody>
                  <a:tcPr anchor="ctr">
                    <a:solidFill>
                      <a:schemeClr val="bg2"/>
                    </a:solidFill>
                  </a:tcPr>
                </a:tc>
                <a:tc>
                  <a:txBody>
                    <a:bodyPr/>
                    <a:lstStyle/>
                    <a:p>
                      <a:pPr algn="ctr" rtl="1"/>
                      <a:r>
                        <a:rPr lang="ar-SA" dirty="0">
                          <a:latin typeface="Sakkal Majalla" panose="02000000000000000000" pitchFamily="2" charset="-78"/>
                          <a:cs typeface="Sakkal Majalla" panose="02000000000000000000" pitchFamily="2" charset="-78"/>
                        </a:rPr>
                        <a:t>منخفض</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1/10</a:t>
                      </a:r>
                      <a:endParaRPr lang="ar-SA" sz="1800" dirty="0">
                        <a:latin typeface="Sakkal Majalla" panose="02000000000000000000" pitchFamily="2" charset="-78"/>
                        <a:cs typeface="Sakkal Majalla" panose="02000000000000000000" pitchFamily="2" charset="-78"/>
                      </a:endParaRPr>
                    </a:p>
                  </a:txBody>
                  <a:tcPr anchor="ctr">
                    <a:solidFill>
                      <a:schemeClr val="bg2"/>
                    </a:solidFill>
                  </a:tcPr>
                </a:tc>
                <a:extLst>
                  <a:ext uri="{0D108BD9-81ED-4DB2-BD59-A6C34878D82A}">
                    <a16:rowId xmlns:a16="http://schemas.microsoft.com/office/drawing/2014/main" val="2178849551"/>
                  </a:ext>
                </a:extLst>
              </a:tr>
              <a:tr h="663822">
                <a:tc>
                  <a:txBody>
                    <a:bodyPr/>
                    <a:lstStyle/>
                    <a:p>
                      <a:pPr algn="ctr" rtl="1"/>
                      <a:r>
                        <a:rPr lang="ar-SA" dirty="0">
                          <a:latin typeface="Sakkal Majalla" panose="02000000000000000000" pitchFamily="2" charset="-78"/>
                          <a:cs typeface="Sakkal Majalla" panose="02000000000000000000" pitchFamily="2" charset="-78"/>
                        </a:rPr>
                        <a:t>عالي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4/10</a:t>
                      </a:r>
                      <a:endParaRPr lang="ar-SA" sz="1800" dirty="0">
                        <a:latin typeface="Sakkal Majalla" panose="02000000000000000000" pitchFamily="2" charset="-78"/>
                        <a:cs typeface="Sakkal Majalla" panose="02000000000000000000" pitchFamily="2" charset="-78"/>
                      </a:endParaRPr>
                    </a:p>
                  </a:txBody>
                  <a:tcPr anchor="ctr">
                    <a:solidFill>
                      <a:schemeClr val="bg2"/>
                    </a:solidFill>
                  </a:tcPr>
                </a:tc>
                <a:tc>
                  <a:txBody>
                    <a:bodyPr/>
                    <a:lstStyle/>
                    <a:p>
                      <a:pPr algn="ctr" rtl="1"/>
                      <a:r>
                        <a:rPr lang="ar-SA" dirty="0">
                          <a:latin typeface="Sakkal Majalla" panose="02000000000000000000" pitchFamily="2" charset="-78"/>
                          <a:cs typeface="Sakkal Majalla" panose="02000000000000000000" pitchFamily="2" charset="-78"/>
                        </a:rPr>
                        <a:t>معامل الحالة (0.16)</a:t>
                      </a:r>
                    </a:p>
                  </a:txBody>
                  <a:tcPr anchor="ctr">
                    <a:solidFill>
                      <a:srgbClr val="FF00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(0.08)</a:t>
                      </a:r>
                    </a:p>
                  </a:txBody>
                  <a:tcPr anchor="ctr">
                    <a:solidFill>
                      <a:srgbClr val="FF00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(0.04)</a:t>
                      </a:r>
                    </a:p>
                  </a:txBody>
                  <a:tcPr anchor="ctr">
                    <a:solidFill>
                      <a:srgbClr val="FFFF00"/>
                    </a:solidFill>
                  </a:tcPr>
                </a:tc>
                <a:extLst>
                  <a:ext uri="{0D108BD9-81ED-4DB2-BD59-A6C34878D82A}">
                    <a16:rowId xmlns:a16="http://schemas.microsoft.com/office/drawing/2014/main" val="1428218399"/>
                  </a:ext>
                </a:extLst>
              </a:tr>
              <a:tr h="663822">
                <a:tc>
                  <a:txBody>
                    <a:bodyPr/>
                    <a:lstStyle/>
                    <a:p>
                      <a:pPr algn="ctr" rtl="1"/>
                      <a:r>
                        <a:rPr lang="ar-SA" dirty="0">
                          <a:latin typeface="Sakkal Majalla" panose="02000000000000000000" pitchFamily="2" charset="-78"/>
                          <a:cs typeface="Sakkal Majalla" panose="02000000000000000000" pitchFamily="2" charset="-78"/>
                        </a:rPr>
                        <a:t>متوسط</a:t>
                      </a:r>
                    </a:p>
                    <a:p>
                      <a:pPr algn="ctr" rtl="1"/>
                      <a:r>
                        <a:rPr lang="ar-SA" sz="1800" spc="-5" dirty="0">
                          <a:latin typeface="Sakkal Majalla" panose="02000000000000000000" pitchFamily="2" charset="-78"/>
                          <a:cs typeface="Sakkal Majalla" panose="02000000000000000000" pitchFamily="2" charset="-78"/>
                        </a:rPr>
                        <a:t>معامل الوصف هو 2/10</a:t>
                      </a:r>
                      <a:endParaRPr lang="ar-SA" dirty="0">
                        <a:latin typeface="Sakkal Majalla" panose="02000000000000000000" pitchFamily="2" charset="-78"/>
                        <a:cs typeface="Sakkal Majalla" panose="02000000000000000000" pitchFamily="2" charset="-78"/>
                      </a:endParaRPr>
                    </a:p>
                  </a:txBody>
                  <a:tcPr anchor="ctr">
                    <a:solidFill>
                      <a:schemeClr val="bg2"/>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(0.08)</a:t>
                      </a:r>
                    </a:p>
                  </a:txBody>
                  <a:tcPr anchor="ctr">
                    <a:solidFill>
                      <a:srgbClr val="FF00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(0.04)</a:t>
                      </a:r>
                    </a:p>
                  </a:txBody>
                  <a:tcPr anchor="ctr">
                    <a:solidFill>
                      <a:srgbClr val="FFFF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(0.02)</a:t>
                      </a:r>
                    </a:p>
                  </a:txBody>
                  <a:tcPr anchor="ctr">
                    <a:solidFill>
                      <a:schemeClr val="accent6"/>
                    </a:solidFill>
                  </a:tcPr>
                </a:tc>
                <a:extLst>
                  <a:ext uri="{0D108BD9-81ED-4DB2-BD59-A6C34878D82A}">
                    <a16:rowId xmlns:a16="http://schemas.microsoft.com/office/drawing/2014/main" val="2863976592"/>
                  </a:ext>
                </a:extLst>
              </a:tr>
              <a:tr h="663822">
                <a:tc>
                  <a:txBody>
                    <a:bodyPr/>
                    <a:lstStyle/>
                    <a:p>
                      <a:pPr algn="ctr" rtl="1"/>
                      <a:r>
                        <a:rPr lang="ar-SA" dirty="0">
                          <a:latin typeface="Sakkal Majalla" panose="02000000000000000000" pitchFamily="2" charset="-78"/>
                          <a:cs typeface="Sakkal Majalla" panose="02000000000000000000" pitchFamily="2" charset="-78"/>
                        </a:rPr>
                        <a:t>منخفض</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spc="-5" dirty="0">
                          <a:latin typeface="Sakkal Majalla" panose="02000000000000000000" pitchFamily="2" charset="-78"/>
                          <a:cs typeface="Sakkal Majalla" panose="02000000000000000000" pitchFamily="2" charset="-78"/>
                        </a:rPr>
                        <a:t>معامل الوصف هو 1/10</a:t>
                      </a:r>
                    </a:p>
                  </a:txBody>
                  <a:tcPr anchor="ctr">
                    <a:solidFill>
                      <a:schemeClr val="bg2"/>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(0.04)</a:t>
                      </a:r>
                    </a:p>
                  </a:txBody>
                  <a:tcPr anchor="ctr">
                    <a:solidFill>
                      <a:srgbClr val="FFFF00"/>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(0.02)</a:t>
                      </a:r>
                    </a:p>
                  </a:txBody>
                  <a:tcPr anchor="ctr">
                    <a:solidFill>
                      <a:schemeClr val="accent6"/>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latin typeface="Sakkal Majalla" panose="02000000000000000000" pitchFamily="2" charset="-78"/>
                          <a:cs typeface="Sakkal Majalla" panose="02000000000000000000" pitchFamily="2" charset="-78"/>
                        </a:rPr>
                        <a:t>معامل الحالة (0.01)</a:t>
                      </a:r>
                    </a:p>
                  </a:txBody>
                  <a:tcPr anchor="ctr">
                    <a:solidFill>
                      <a:schemeClr val="accent6"/>
                    </a:solidFill>
                  </a:tcPr>
                </a:tc>
                <a:extLst>
                  <a:ext uri="{0D108BD9-81ED-4DB2-BD59-A6C34878D82A}">
                    <a16:rowId xmlns:a16="http://schemas.microsoft.com/office/drawing/2014/main" val="408589172"/>
                  </a:ext>
                </a:extLst>
              </a:tr>
            </a:tbl>
          </a:graphicData>
        </a:graphic>
      </p:graphicFrame>
      <p:sp>
        <p:nvSpPr>
          <p:cNvPr id="98" name="مربع نص 97">
            <a:extLst>
              <a:ext uri="{FF2B5EF4-FFF2-40B4-BE49-F238E27FC236}">
                <a16:creationId xmlns:a16="http://schemas.microsoft.com/office/drawing/2014/main" id="{9CEC8495-F449-43F7-9349-A080AF122366}"/>
              </a:ext>
            </a:extLst>
          </p:cNvPr>
          <p:cNvSpPr txBox="1"/>
          <p:nvPr/>
        </p:nvSpPr>
        <p:spPr>
          <a:xfrm>
            <a:off x="10615445" y="1690990"/>
            <a:ext cx="827150" cy="48328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الأثر</a:t>
            </a:r>
            <a:endParaRPr kumimoji="0" lang="ar-SA" sz="3200" b="0" i="0" u="none" strike="noStrike" kern="1200" cap="none" spc="0" normalizeH="0" baseline="0" noProof="0" dirty="0">
              <a:ln>
                <a:noFill/>
              </a:ln>
              <a:solidFill>
                <a:srgbClr val="C00000"/>
              </a:solidFill>
              <a:effectLst/>
              <a:uLnTx/>
              <a:uFillTx/>
              <a:latin typeface="Calibri" panose="020F0502020204030204"/>
              <a:ea typeface="+mn-ea"/>
              <a:cs typeface="Arial" panose="020B0604020202020204" pitchFamily="34" charset="0"/>
            </a:endParaRPr>
          </a:p>
        </p:txBody>
      </p:sp>
      <p:sp>
        <p:nvSpPr>
          <p:cNvPr id="99" name="مربع نص 98">
            <a:extLst>
              <a:ext uri="{FF2B5EF4-FFF2-40B4-BE49-F238E27FC236}">
                <a16:creationId xmlns:a16="http://schemas.microsoft.com/office/drawing/2014/main" id="{4827A285-9F0F-40BA-99B1-B3EA8914D5F3}"/>
              </a:ext>
            </a:extLst>
          </p:cNvPr>
          <p:cNvSpPr txBox="1"/>
          <p:nvPr/>
        </p:nvSpPr>
        <p:spPr>
          <a:xfrm>
            <a:off x="8895513" y="1558661"/>
            <a:ext cx="1546885" cy="52322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الاحتمالية</a:t>
            </a:r>
            <a:endParaRPr kumimoji="0" lang="ar-SA" sz="2800" b="0" i="0" u="none" strike="noStrike" kern="1200" cap="none" spc="0" normalizeH="0" baseline="0" noProof="0" dirty="0">
              <a:ln>
                <a:noFill/>
              </a:ln>
              <a:solidFill>
                <a:srgbClr val="C00000"/>
              </a:solidFill>
              <a:effectLst/>
              <a:uLnTx/>
              <a:uFillTx/>
              <a:latin typeface="Calibri" panose="020F0502020204030204"/>
              <a:ea typeface="+mn-ea"/>
              <a:cs typeface="Arial" panose="020B0604020202020204" pitchFamily="34" charset="0"/>
            </a:endParaRPr>
          </a:p>
        </p:txBody>
      </p:sp>
      <p:sp>
        <p:nvSpPr>
          <p:cNvPr id="100" name="مربع نص 99">
            <a:extLst>
              <a:ext uri="{FF2B5EF4-FFF2-40B4-BE49-F238E27FC236}">
                <a16:creationId xmlns:a16="http://schemas.microsoft.com/office/drawing/2014/main" id="{AF6B50A2-A159-4833-A728-7B117B3D12EF}"/>
              </a:ext>
            </a:extLst>
          </p:cNvPr>
          <p:cNvSpPr txBox="1"/>
          <p:nvPr/>
        </p:nvSpPr>
        <p:spPr>
          <a:xfrm>
            <a:off x="546536" y="4450708"/>
            <a:ext cx="11190352" cy="1950092"/>
          </a:xfrm>
          <a:prstGeom prst="rect">
            <a:avLst/>
          </a:prstGeom>
          <a:noFill/>
          <a:ln>
            <a:solidFill>
              <a:schemeClr val="bg1">
                <a:lumMod val="85000"/>
              </a:schemeClr>
            </a:solidFill>
          </a:ln>
          <a:effectLst>
            <a:outerShdw blurRad="50800" dist="38100" dir="5400000" algn="t" rotWithShape="0">
              <a:prstClr val="black">
                <a:alpha val="40000"/>
              </a:prstClr>
            </a:outerShdw>
          </a:effectLst>
        </p:spPr>
        <p:txBody>
          <a:bodyPr wrap="square">
            <a:no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تدريب:</a:t>
            </a:r>
          </a:p>
          <a:p>
            <a:pPr marL="0" marR="0" lvl="0" indent="0" algn="just" defTabSz="914400" rtl="1" eaLnBrk="1" fontAlgn="auto" latinLnBrk="0" hangingPunct="1">
              <a:lnSpc>
                <a:spcPct val="100000"/>
              </a:lnSpc>
              <a:spcBef>
                <a:spcPts val="0"/>
              </a:spcBef>
              <a:spcAft>
                <a:spcPts val="0"/>
              </a:spcAft>
              <a:buClrTx/>
              <a:buSzTx/>
              <a:buFontTx/>
              <a:buNone/>
              <a:tabLst/>
              <a:defRPr/>
            </a:pPr>
            <a:r>
              <a:rPr lang="ar-SA" b="1" dirty="0">
                <a:solidFill>
                  <a:prstClr val="black"/>
                </a:solidFill>
                <a:latin typeface="Sakkal Majalla" panose="02000000000000000000" pitchFamily="2" charset="-78"/>
                <a:cs typeface="Sakkal Majalla" panose="02000000000000000000" pitchFamily="2" charset="-78"/>
              </a:rPr>
              <a:t>اذا كان أثر الخطر </a:t>
            </a:r>
            <a:r>
              <a:rPr lang="en-US" b="1" dirty="0">
                <a:solidFill>
                  <a:prstClr val="black"/>
                </a:solidFill>
                <a:latin typeface="Sakkal Majalla" panose="02000000000000000000" pitchFamily="2" charset="-78"/>
                <a:cs typeface="Sakkal Majalla" panose="02000000000000000000" pitchFamily="2" charset="-78"/>
              </a:rPr>
              <a:t>A </a:t>
            </a:r>
            <a:r>
              <a:rPr lang="ar-SA" b="1" dirty="0">
                <a:solidFill>
                  <a:prstClr val="black"/>
                </a:solidFill>
                <a:latin typeface="Sakkal Majalla" panose="02000000000000000000" pitchFamily="2" charset="-78"/>
                <a:cs typeface="Sakkal Majalla" panose="02000000000000000000" pitchFamily="2" charset="-78"/>
              </a:rPr>
              <a:t> "عالي" واحتمالية وقوعه " عالي" فكم نسبة المخصص الزمني والمالي للحجوزات المخططة لهذا الخطر؟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0.16</a:t>
            </a:r>
          </a:p>
          <a:p>
            <a:pPr algn="just" rtl="1">
              <a:defRPr/>
            </a:pPr>
            <a:r>
              <a:rPr lang="ar-SA" b="1" dirty="0">
                <a:solidFill>
                  <a:prstClr val="black"/>
                </a:solidFill>
                <a:latin typeface="Sakkal Majalla" panose="02000000000000000000" pitchFamily="2" charset="-78"/>
                <a:cs typeface="Sakkal Majalla" panose="02000000000000000000" pitchFamily="2" charset="-78"/>
              </a:rPr>
              <a:t>اذا كان أثر الخطر </a:t>
            </a:r>
            <a:r>
              <a:rPr lang="en-US" b="1" dirty="0">
                <a:solidFill>
                  <a:prstClr val="black"/>
                </a:solidFill>
                <a:latin typeface="Sakkal Majalla" panose="02000000000000000000" pitchFamily="2" charset="-78"/>
                <a:cs typeface="Sakkal Majalla" panose="02000000000000000000" pitchFamily="2" charset="-78"/>
              </a:rPr>
              <a:t>B </a:t>
            </a:r>
            <a:r>
              <a:rPr lang="ar-SA" b="1" dirty="0">
                <a:solidFill>
                  <a:prstClr val="black"/>
                </a:solidFill>
                <a:latin typeface="Sakkal Majalla" panose="02000000000000000000" pitchFamily="2" charset="-78"/>
                <a:cs typeface="Sakkal Majalla" panose="02000000000000000000" pitchFamily="2" charset="-78"/>
              </a:rPr>
              <a:t> “منخفض" واحتمالية وقوعه " عالي" فكم نسبة المخصص المالي للحجوزات المخططة لهذا الخطر؟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0.4</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Tree>
    <p:extLst>
      <p:ext uri="{BB962C8B-B14F-4D97-AF65-F5344CB8AC3E}">
        <p14:creationId xmlns:p14="http://schemas.microsoft.com/office/powerpoint/2010/main" val="2353704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graphicFrame>
        <p:nvGraphicFramePr>
          <p:cNvPr id="2" name="جدول 2">
            <a:extLst>
              <a:ext uri="{FF2B5EF4-FFF2-40B4-BE49-F238E27FC236}">
                <a16:creationId xmlns:a16="http://schemas.microsoft.com/office/drawing/2014/main" id="{B60B5B2C-FB4A-4957-B91E-F9E575DB03A1}"/>
              </a:ext>
            </a:extLst>
          </p:cNvPr>
          <p:cNvGraphicFramePr>
            <a:graphicFrameLocks noGrp="1"/>
          </p:cNvGraphicFramePr>
          <p:nvPr>
            <p:extLst>
              <p:ext uri="{D42A27DB-BD31-4B8C-83A1-F6EECF244321}">
                <p14:modId xmlns:p14="http://schemas.microsoft.com/office/powerpoint/2010/main" val="2129233323"/>
              </p:ext>
            </p:extLst>
          </p:nvPr>
        </p:nvGraphicFramePr>
        <p:xfrm>
          <a:off x="145897" y="2781138"/>
          <a:ext cx="11900206" cy="3164328"/>
        </p:xfrm>
        <a:graphic>
          <a:graphicData uri="http://schemas.openxmlformats.org/drawingml/2006/table">
            <a:tbl>
              <a:tblPr firstRow="1" bandRow="1">
                <a:tableStyleId>{F5AB1C69-6EDB-4FF4-983F-18BD219EF322}</a:tableStyleId>
              </a:tblPr>
              <a:tblGrid>
                <a:gridCol w="787164">
                  <a:extLst>
                    <a:ext uri="{9D8B030D-6E8A-4147-A177-3AD203B41FA5}">
                      <a16:colId xmlns:a16="http://schemas.microsoft.com/office/drawing/2014/main" val="2135345482"/>
                    </a:ext>
                  </a:extLst>
                </a:gridCol>
                <a:gridCol w="1196203">
                  <a:extLst>
                    <a:ext uri="{9D8B030D-6E8A-4147-A177-3AD203B41FA5}">
                      <a16:colId xmlns:a16="http://schemas.microsoft.com/office/drawing/2014/main" val="3940090158"/>
                    </a:ext>
                  </a:extLst>
                </a:gridCol>
                <a:gridCol w="1544918">
                  <a:extLst>
                    <a:ext uri="{9D8B030D-6E8A-4147-A177-3AD203B41FA5}">
                      <a16:colId xmlns:a16="http://schemas.microsoft.com/office/drawing/2014/main" val="1108621917"/>
                    </a:ext>
                  </a:extLst>
                </a:gridCol>
                <a:gridCol w="1166326">
                  <a:extLst>
                    <a:ext uri="{9D8B030D-6E8A-4147-A177-3AD203B41FA5}">
                      <a16:colId xmlns:a16="http://schemas.microsoft.com/office/drawing/2014/main" val="1496404192"/>
                    </a:ext>
                  </a:extLst>
                </a:gridCol>
                <a:gridCol w="1255492">
                  <a:extLst>
                    <a:ext uri="{9D8B030D-6E8A-4147-A177-3AD203B41FA5}">
                      <a16:colId xmlns:a16="http://schemas.microsoft.com/office/drawing/2014/main" val="3284403340"/>
                    </a:ext>
                  </a:extLst>
                </a:gridCol>
                <a:gridCol w="1898255">
                  <a:extLst>
                    <a:ext uri="{9D8B030D-6E8A-4147-A177-3AD203B41FA5}">
                      <a16:colId xmlns:a16="http://schemas.microsoft.com/office/drawing/2014/main" val="1727375411"/>
                    </a:ext>
                  </a:extLst>
                </a:gridCol>
                <a:gridCol w="2564322">
                  <a:extLst>
                    <a:ext uri="{9D8B030D-6E8A-4147-A177-3AD203B41FA5}">
                      <a16:colId xmlns:a16="http://schemas.microsoft.com/office/drawing/2014/main" val="1013070958"/>
                    </a:ext>
                  </a:extLst>
                </a:gridCol>
                <a:gridCol w="1487526">
                  <a:extLst>
                    <a:ext uri="{9D8B030D-6E8A-4147-A177-3AD203B41FA5}">
                      <a16:colId xmlns:a16="http://schemas.microsoft.com/office/drawing/2014/main" val="2357597679"/>
                    </a:ext>
                  </a:extLst>
                </a:gridCol>
              </a:tblGrid>
              <a:tr h="530604">
                <a:tc gridSpan="3">
                  <a:txBody>
                    <a:bodyPr/>
                    <a:lstStyle/>
                    <a:p>
                      <a:pPr algn="ctr"/>
                      <a:r>
                        <a:rPr kumimoji="0" lang="en-US" sz="1600" b="0" u="none" strike="noStrike" kern="1200" cap="none" spc="0" normalizeH="0" baseline="0" noProof="0" dirty="0">
                          <a:ln>
                            <a:noFill/>
                          </a:ln>
                          <a:solidFill>
                            <a:schemeClr val="bg1"/>
                          </a:solidFill>
                          <a:effectLst/>
                          <a:uLnTx/>
                          <a:uFillTx/>
                        </a:rPr>
                        <a:t> </a:t>
                      </a:r>
                      <a:r>
                        <a:rPr kumimoji="0" lang="en-US" sz="1600" b="1" u="none" strike="noStrike" kern="1200" cap="none" spc="0" normalizeH="0" baseline="0" noProof="0" dirty="0">
                          <a:ln>
                            <a:noFill/>
                          </a:ln>
                          <a:solidFill>
                            <a:schemeClr val="bg1"/>
                          </a:solidFill>
                          <a:effectLst/>
                          <a:uLnTx/>
                          <a:uFillTx/>
                        </a:rPr>
                        <a:t>Risk Identification</a:t>
                      </a:r>
                      <a:endParaRPr lang="en-US" sz="1600" dirty="0">
                        <a:solidFill>
                          <a:schemeClr val="bg1"/>
                        </a:solidFill>
                      </a:endParaRPr>
                    </a:p>
                  </a:txBody>
                  <a:tcPr marL="133877" marR="133877" anchor="ctr"/>
                </a:tc>
                <a:tc hMerge="1">
                  <a:txBody>
                    <a:bodyPr/>
                    <a:lstStyle/>
                    <a:p>
                      <a:endParaRPr lang="en-US"/>
                    </a:p>
                  </a:txBody>
                  <a:tcPr/>
                </a:tc>
                <a:tc hMerge="1">
                  <a:txBody>
                    <a:bodyPr/>
                    <a:lstStyle/>
                    <a:p>
                      <a:endParaRPr lang="en-US"/>
                    </a:p>
                  </a:txBody>
                  <a:tcPr/>
                </a:tc>
                <a:tc gridSpan="2">
                  <a:txBody>
                    <a:bodyPr/>
                    <a:lstStyle/>
                    <a:p>
                      <a:pPr algn="ctr"/>
                      <a:r>
                        <a:rPr kumimoji="0" lang="en-US" sz="1600" b="1" u="none" strike="noStrike" kern="1200" cap="none" spc="0" normalizeH="0" baseline="0" noProof="0" dirty="0">
                          <a:ln>
                            <a:noFill/>
                          </a:ln>
                          <a:solidFill>
                            <a:schemeClr val="bg1"/>
                          </a:solidFill>
                          <a:effectLst/>
                          <a:uLnTx/>
                          <a:uFillTx/>
                        </a:rPr>
                        <a:t>Risk Analysis</a:t>
                      </a:r>
                      <a:r>
                        <a:rPr kumimoji="0" lang="ar-SA" sz="1600" b="1" u="none" strike="noStrike" kern="1200" cap="none" spc="0" normalizeH="0" baseline="0" noProof="0" dirty="0">
                          <a:ln>
                            <a:noFill/>
                          </a:ln>
                          <a:solidFill>
                            <a:schemeClr val="bg1"/>
                          </a:solidFill>
                          <a:effectLst/>
                          <a:uLnTx/>
                          <a:uFillTx/>
                        </a:rPr>
                        <a:t> </a:t>
                      </a:r>
                      <a:r>
                        <a:rPr kumimoji="0" lang="en-US" sz="1600" b="1" u="none" strike="noStrike" kern="1200" cap="none" spc="0" normalizeH="0" baseline="0" noProof="0" dirty="0">
                          <a:ln>
                            <a:noFill/>
                          </a:ln>
                          <a:solidFill>
                            <a:schemeClr val="bg1"/>
                          </a:solidFill>
                          <a:effectLst/>
                          <a:uLnTx/>
                          <a:uFillTx/>
                        </a:rPr>
                        <a:t>data</a:t>
                      </a:r>
                      <a:endParaRPr lang="en-US" sz="1600" dirty="0">
                        <a:solidFill>
                          <a:schemeClr val="bg1"/>
                        </a:solidFill>
                      </a:endParaRPr>
                    </a:p>
                  </a:txBody>
                  <a:tcPr marL="133877" marR="133877" anchor="ctr"/>
                </a:tc>
                <a:tc hMerge="1">
                  <a:txBody>
                    <a:bodyPr/>
                    <a:lstStyle/>
                    <a:p>
                      <a:endParaRPr lang="en-US"/>
                    </a:p>
                  </a:txBody>
                  <a:tcPr/>
                </a:tc>
                <a:tc>
                  <a:txBody>
                    <a:bodyPr/>
                    <a:lstStyle/>
                    <a:p>
                      <a:pPr algn="ctr"/>
                      <a:r>
                        <a:rPr kumimoji="0" lang="en-US" sz="1600" b="1" u="none" strike="noStrike" kern="1200" cap="none" spc="0" normalizeH="0" baseline="0" noProof="0" dirty="0">
                          <a:ln>
                            <a:noFill/>
                          </a:ln>
                          <a:solidFill>
                            <a:schemeClr val="bg1"/>
                          </a:solidFill>
                          <a:effectLst/>
                          <a:uLnTx/>
                          <a:uFillTx/>
                        </a:rPr>
                        <a:t>Risk Evaluation</a:t>
                      </a:r>
                      <a:endParaRPr lang="en-US" sz="1600" dirty="0">
                        <a:solidFill>
                          <a:schemeClr val="bg1"/>
                        </a:solidFill>
                      </a:endParaRPr>
                    </a:p>
                  </a:txBody>
                  <a:tcPr marL="133877" marR="133877" anchor="ctr"/>
                </a:tc>
                <a:tc gridSpan="2">
                  <a:txBody>
                    <a:bodyPr/>
                    <a:lstStyle/>
                    <a:p>
                      <a:pPr algn="ctr"/>
                      <a:r>
                        <a:rPr kumimoji="0" lang="en-US" sz="1600" b="1" u="none" strike="noStrike" kern="1200" cap="none" spc="0" normalizeH="0" baseline="0" noProof="0" dirty="0">
                          <a:ln>
                            <a:noFill/>
                          </a:ln>
                          <a:solidFill>
                            <a:schemeClr val="bg1"/>
                          </a:solidFill>
                          <a:effectLst/>
                          <a:uLnTx/>
                          <a:uFillTx/>
                        </a:rPr>
                        <a:t>Risk Treatment</a:t>
                      </a:r>
                      <a:endParaRPr lang="en-US" sz="1600" dirty="0">
                        <a:solidFill>
                          <a:schemeClr val="bg1"/>
                        </a:solidFill>
                      </a:endParaRPr>
                    </a:p>
                  </a:txBody>
                  <a:tcPr marL="133877" marR="133877" anchor="ctr"/>
                </a:tc>
                <a:tc hMerge="1">
                  <a:txBody>
                    <a:bodyPr/>
                    <a:lstStyle/>
                    <a:p>
                      <a:endParaRPr lang="en-US"/>
                    </a:p>
                  </a:txBody>
                  <a:tcPr/>
                </a:tc>
                <a:extLst>
                  <a:ext uri="{0D108BD9-81ED-4DB2-BD59-A6C34878D82A}">
                    <a16:rowId xmlns:a16="http://schemas.microsoft.com/office/drawing/2014/main" val="643245837"/>
                  </a:ext>
                </a:extLst>
              </a:tr>
              <a:tr h="530604">
                <a:tc>
                  <a:txBody>
                    <a:bodyPr/>
                    <a:lstStyle/>
                    <a:p>
                      <a:pPr algn="ctr"/>
                      <a:r>
                        <a:rPr kumimoji="0" lang="en-US" sz="1200" b="1" u="none" strike="noStrike" kern="1200" cap="none" spc="0" normalizeH="0" baseline="0" noProof="0" dirty="0">
                          <a:ln>
                            <a:noFill/>
                          </a:ln>
                          <a:solidFill>
                            <a:srgbClr val="4E443C"/>
                          </a:solidFill>
                          <a:effectLst/>
                          <a:uLnTx/>
                          <a:uFillTx/>
                        </a:rPr>
                        <a:t>Risk ID</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Category</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Description</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Impact</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Likelihood</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Trigger</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Contingency Plan</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Risk Owner</a:t>
                      </a:r>
                      <a:endParaRPr lang="en-US" sz="1200" dirty="0">
                        <a:solidFill>
                          <a:schemeClr val="bg1"/>
                        </a:solidFill>
                      </a:endParaRPr>
                    </a:p>
                  </a:txBody>
                  <a:tcPr marL="133877" marR="133877" anchor="ctr" anchorCtr="1"/>
                </a:tc>
                <a:extLst>
                  <a:ext uri="{0D108BD9-81ED-4DB2-BD59-A6C34878D82A}">
                    <a16:rowId xmlns:a16="http://schemas.microsoft.com/office/drawing/2014/main" val="470684539"/>
                  </a:ext>
                </a:extLst>
              </a:tr>
              <a:tr h="530604">
                <a:tc>
                  <a:txBody>
                    <a:bodyPr/>
                    <a:lstStyle/>
                    <a:p>
                      <a:pPr algn="ctr"/>
                      <a:r>
                        <a:rPr lang="en-US" sz="1200" dirty="0">
                          <a:solidFill>
                            <a:schemeClr val="tx1"/>
                          </a:solidFill>
                        </a:rPr>
                        <a:t>1</a:t>
                      </a:r>
                    </a:p>
                  </a:txBody>
                  <a:tcPr marL="133877" marR="133877" anchor="ctr" anchorCtr="1"/>
                </a:tc>
                <a:tc>
                  <a:txBody>
                    <a:bodyPr/>
                    <a:lstStyle/>
                    <a:p>
                      <a:pPr algn="ctr"/>
                      <a:r>
                        <a:rPr kumimoji="0" lang="en-US" sz="1200" b="1" u="none" strike="noStrike" kern="0" cap="none" spc="0" normalizeH="0" baseline="0" noProof="0" dirty="0">
                          <a:ln>
                            <a:noFill/>
                          </a:ln>
                          <a:solidFill>
                            <a:srgbClr val="C00000"/>
                          </a:solidFill>
                          <a:effectLst/>
                          <a:uLnTx/>
                          <a:uFillTx/>
                        </a:rPr>
                        <a:t>THREATS</a:t>
                      </a:r>
                      <a:endParaRPr lang="en-US" sz="1000" dirty="0">
                        <a:solidFill>
                          <a:srgbClr val="C00000"/>
                        </a:solidFill>
                      </a:endParaRPr>
                    </a:p>
                  </a:txBody>
                  <a:tcPr marL="133877" marR="133877" anchor="ctr" anchorCtr="1"/>
                </a:tc>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200" dirty="0">
                          <a:solidFill>
                            <a:srgbClr val="C00000"/>
                          </a:solidFill>
                        </a:rPr>
                        <a:t>Miscommunication and misunderstanding</a:t>
                      </a:r>
                    </a:p>
                  </a:txBody>
                  <a:tcPr marL="133877" marR="133877" anchor="ctr" anchorCtr="1"/>
                </a:tc>
                <a:tc>
                  <a:txBody>
                    <a:bodyPr/>
                    <a:lstStyle/>
                    <a:p>
                      <a:pPr algn="ctr"/>
                      <a:r>
                        <a:rPr lang="en-US" sz="1200" dirty="0">
                          <a:solidFill>
                            <a:srgbClr val="C00000"/>
                          </a:solidFill>
                        </a:rPr>
                        <a:t>High</a:t>
                      </a:r>
                    </a:p>
                  </a:txBody>
                  <a:tcPr marL="133877" marR="133877" anchor="ctr" anchorCtr="1"/>
                </a:tc>
                <a:tc>
                  <a:txBody>
                    <a:bodyPr/>
                    <a:lstStyle/>
                    <a:p>
                      <a:pPr algn="ctr"/>
                      <a:r>
                        <a:rPr lang="en-US" sz="1200" dirty="0">
                          <a:solidFill>
                            <a:srgbClr val="C00000"/>
                          </a:solidFill>
                        </a:rPr>
                        <a:t>High</a:t>
                      </a:r>
                    </a:p>
                  </a:txBody>
                  <a:tcPr marL="133877" marR="133877" anchor="ctr" anchorCtr="1"/>
                </a:tc>
                <a:tc>
                  <a:txBody>
                    <a:bodyPr/>
                    <a:lstStyle/>
                    <a:p>
                      <a:pPr algn="ctr"/>
                      <a:r>
                        <a:rPr lang="en-US" sz="1200" dirty="0">
                          <a:solidFill>
                            <a:srgbClr val="C00000"/>
                          </a:solidFill>
                        </a:rPr>
                        <a:t>Issues, delay, </a:t>
                      </a:r>
                    </a:p>
                  </a:txBody>
                  <a:tcPr marL="133877" marR="133877" anchor="ctr" anchorCtr="1"/>
                </a:tc>
                <a:tc>
                  <a:txBody>
                    <a:bodyPr/>
                    <a:lstStyle/>
                    <a:p>
                      <a:pPr algn="l"/>
                      <a:r>
                        <a:rPr lang="en-US" sz="1200" dirty="0">
                          <a:solidFill>
                            <a:srgbClr val="C00000"/>
                          </a:solidFill>
                        </a:rPr>
                        <a:t>Using standard official channels.</a:t>
                      </a:r>
                    </a:p>
                    <a:p>
                      <a:pPr algn="l"/>
                      <a:r>
                        <a:rPr lang="en-US" sz="1200" dirty="0">
                          <a:solidFill>
                            <a:srgbClr val="C00000"/>
                          </a:solidFill>
                        </a:rPr>
                        <a:t>Acquiring translators.</a:t>
                      </a:r>
                    </a:p>
                    <a:p>
                      <a:pPr algn="l"/>
                      <a:r>
                        <a:rPr lang="en-US" sz="1200" dirty="0">
                          <a:solidFill>
                            <a:srgbClr val="C00000"/>
                          </a:solidFill>
                        </a:rPr>
                        <a:t>Hold awareness sessions.</a:t>
                      </a:r>
                    </a:p>
                  </a:txBody>
                  <a:tcPr marL="133877" marR="133877" anchor="ctr" anchorCtr="1"/>
                </a:tc>
                <a:tc>
                  <a:txBody>
                    <a:bodyPr/>
                    <a:lstStyle/>
                    <a:p>
                      <a:pPr algn="ctr"/>
                      <a:r>
                        <a:rPr lang="en-US" sz="1200" dirty="0">
                          <a:solidFill>
                            <a:srgbClr val="C00000"/>
                          </a:solidFill>
                        </a:rPr>
                        <a:t>Project Manger</a:t>
                      </a:r>
                    </a:p>
                  </a:txBody>
                  <a:tcPr marL="133877" marR="133877" anchor="ctr" anchorCtr="1"/>
                </a:tc>
                <a:extLst>
                  <a:ext uri="{0D108BD9-81ED-4DB2-BD59-A6C34878D82A}">
                    <a16:rowId xmlns:a16="http://schemas.microsoft.com/office/drawing/2014/main" val="1375140204"/>
                  </a:ext>
                </a:extLst>
              </a:tr>
              <a:tr h="530604">
                <a:tc>
                  <a:txBody>
                    <a:bodyPr/>
                    <a:lstStyle/>
                    <a:p>
                      <a:pPr algn="ctr"/>
                      <a:r>
                        <a:rPr lang="en-US" sz="1200" dirty="0">
                          <a:solidFill>
                            <a:schemeClr val="tx1"/>
                          </a:solidFill>
                        </a:rPr>
                        <a:t>2</a:t>
                      </a:r>
                    </a:p>
                  </a:txBody>
                  <a:tcPr marL="133877" marR="133877" anchor="ctr" anchorCtr="1"/>
                </a:tc>
                <a:tc>
                  <a:txBody>
                    <a:bodyPr/>
                    <a:lstStyle/>
                    <a:p>
                      <a:pPr algn="ctr"/>
                      <a:r>
                        <a:rPr kumimoji="0" lang="en-US" sz="1200" b="1" u="none" strike="noStrike" kern="0" cap="none" spc="0" normalizeH="0" baseline="0" noProof="0" dirty="0">
                          <a:ln>
                            <a:noFill/>
                          </a:ln>
                          <a:solidFill>
                            <a:srgbClr val="C00000"/>
                          </a:solidFill>
                          <a:effectLst/>
                          <a:uLnTx/>
                          <a:uFillTx/>
                        </a:rPr>
                        <a:t>THREATS</a:t>
                      </a:r>
                      <a:endParaRPr lang="en-US" sz="1000" dirty="0">
                        <a:solidFill>
                          <a:srgbClr val="C00000"/>
                        </a:solidFill>
                      </a:endParaRPr>
                    </a:p>
                  </a:txBody>
                  <a:tcPr marL="133877" marR="133877" anchor="ctr" anchorCtr="1"/>
                </a:tc>
                <a:tc>
                  <a:txBody>
                    <a:bodyPr/>
                    <a:lstStyle/>
                    <a:p>
                      <a:pPr algn="ctr"/>
                      <a:r>
                        <a:rPr lang="en-US" sz="1200" dirty="0">
                          <a:solidFill>
                            <a:srgbClr val="C00000"/>
                          </a:solidFill>
                        </a:rPr>
                        <a:t>Increase costs, as consequence</a:t>
                      </a:r>
                      <a:r>
                        <a:rPr lang="ar-SA" sz="1200" dirty="0">
                          <a:solidFill>
                            <a:srgbClr val="C00000"/>
                          </a:solidFill>
                        </a:rPr>
                        <a:t> </a:t>
                      </a:r>
                      <a:r>
                        <a:rPr lang="en-US" sz="1200" dirty="0">
                          <a:solidFill>
                            <a:srgbClr val="C00000"/>
                          </a:solidFill>
                        </a:rPr>
                        <a:t>of Economic inflation</a:t>
                      </a:r>
                    </a:p>
                  </a:txBody>
                  <a:tcPr marL="133877" marR="133877" anchor="ctr" anchorCtr="1"/>
                </a:tc>
                <a:tc>
                  <a:txBody>
                    <a:bodyPr/>
                    <a:lstStyle/>
                    <a:p>
                      <a:pPr algn="ctr"/>
                      <a:r>
                        <a:rPr lang="en-US" sz="1200" dirty="0">
                          <a:solidFill>
                            <a:srgbClr val="C00000"/>
                          </a:solidFill>
                        </a:rPr>
                        <a:t>High</a:t>
                      </a:r>
                    </a:p>
                  </a:txBody>
                  <a:tcPr marL="133877" marR="133877" anchor="ctr" anchorCtr="1"/>
                </a:tc>
                <a:tc>
                  <a:txBody>
                    <a:bodyPr/>
                    <a:lstStyle/>
                    <a:p>
                      <a:pPr algn="ctr"/>
                      <a:r>
                        <a:rPr lang="en-US" sz="1200" dirty="0">
                          <a:solidFill>
                            <a:srgbClr val="C00000"/>
                          </a:solidFill>
                        </a:rPr>
                        <a:t>Moderate </a:t>
                      </a:r>
                    </a:p>
                  </a:txBody>
                  <a:tcPr marL="133877" marR="133877" anchor="ctr" anchorCtr="1"/>
                </a:tc>
                <a:tc>
                  <a:txBody>
                    <a:bodyPr/>
                    <a:lstStyle/>
                    <a:p>
                      <a:pPr algn="ctr"/>
                      <a:r>
                        <a:rPr lang="en-US" sz="1200" dirty="0">
                          <a:solidFill>
                            <a:srgbClr val="C00000"/>
                          </a:solidFill>
                        </a:rPr>
                        <a:t>Global oil price</a:t>
                      </a:r>
                    </a:p>
                  </a:txBody>
                  <a:tcPr marL="133877" marR="133877" anchor="ctr" anchorCtr="1"/>
                </a:tc>
                <a:tc>
                  <a:txBody>
                    <a:bodyPr/>
                    <a:lstStyle/>
                    <a:p>
                      <a:pPr algn="l"/>
                      <a:r>
                        <a:rPr lang="en-US" sz="1200" dirty="0">
                          <a:solidFill>
                            <a:srgbClr val="C00000"/>
                          </a:solidFill>
                        </a:rPr>
                        <a:t>Long-term contracting.</a:t>
                      </a:r>
                    </a:p>
                    <a:p>
                      <a:pPr algn="l"/>
                      <a:r>
                        <a:rPr lang="en-US" sz="1200" dirty="0">
                          <a:solidFill>
                            <a:srgbClr val="C00000"/>
                          </a:solidFill>
                        </a:rPr>
                        <a:t>Diversification of supply sources.</a:t>
                      </a:r>
                    </a:p>
                  </a:txBody>
                  <a:tcPr marL="133877" marR="133877" anchor="ctr" anchorCtr="1"/>
                </a:tc>
                <a:tc>
                  <a:txBody>
                    <a:bodyPr/>
                    <a:lstStyle/>
                    <a:p>
                      <a:pPr algn="ctr"/>
                      <a:r>
                        <a:rPr lang="en-US" sz="1200" dirty="0">
                          <a:solidFill>
                            <a:srgbClr val="C00000"/>
                          </a:solidFill>
                        </a:rPr>
                        <a:t>Procurements Manager</a:t>
                      </a:r>
                    </a:p>
                  </a:txBody>
                  <a:tcPr marL="133877" marR="133877" anchor="ctr" anchorCtr="1"/>
                </a:tc>
                <a:extLst>
                  <a:ext uri="{0D108BD9-81ED-4DB2-BD59-A6C34878D82A}">
                    <a16:rowId xmlns:a16="http://schemas.microsoft.com/office/drawing/2014/main" val="3997981701"/>
                  </a:ext>
                </a:extLst>
              </a:tr>
              <a:tr h="530604">
                <a:tc>
                  <a:txBody>
                    <a:bodyPr/>
                    <a:lstStyle/>
                    <a:p>
                      <a:pPr algn="ctr"/>
                      <a:r>
                        <a:rPr lang="en-US" sz="1200" dirty="0">
                          <a:solidFill>
                            <a:schemeClr val="tx1"/>
                          </a:solidFill>
                        </a:rPr>
                        <a:t>3</a:t>
                      </a:r>
                    </a:p>
                  </a:txBody>
                  <a:tcPr marL="133877" marR="133877" anchor="ctr" anchorCtr="1"/>
                </a:tc>
                <a:tc>
                  <a:txBody>
                    <a:bodyPr/>
                    <a:lstStyle/>
                    <a:p>
                      <a:pPr algn="ctr"/>
                      <a:r>
                        <a:rPr kumimoji="0" lang="en-US" sz="1000" b="1" u="none" strike="noStrike" kern="0" cap="none" spc="0" normalizeH="0" baseline="0" noProof="0" dirty="0">
                          <a:ln>
                            <a:noFill/>
                          </a:ln>
                          <a:solidFill>
                            <a:srgbClr val="00B050"/>
                          </a:solidFill>
                          <a:effectLst/>
                          <a:uLnTx/>
                          <a:uFillTx/>
                        </a:rPr>
                        <a:t>OPPORTUNITIES</a:t>
                      </a:r>
                      <a:endParaRPr lang="en-US" sz="700" dirty="0">
                        <a:solidFill>
                          <a:srgbClr val="00B050"/>
                        </a:solidFill>
                      </a:endParaRPr>
                    </a:p>
                  </a:txBody>
                  <a:tcPr marL="133877" marR="133877" anchor="ctr" anchorCtr="1"/>
                </a:tc>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200" dirty="0">
                          <a:solidFill>
                            <a:srgbClr val="00B050"/>
                          </a:solidFill>
                        </a:rPr>
                        <a:t>Tax Exemption</a:t>
                      </a:r>
                    </a:p>
                  </a:txBody>
                  <a:tcPr marL="133877" marR="133877" anchor="ctr" anchorCtr="1"/>
                </a:tc>
                <a:tc>
                  <a:txBody>
                    <a:bodyPr/>
                    <a:lstStyle/>
                    <a:p>
                      <a:pPr algn="ctr"/>
                      <a:r>
                        <a:rPr lang="en-US" sz="1200" dirty="0">
                          <a:solidFill>
                            <a:srgbClr val="00B050"/>
                          </a:solidFill>
                        </a:rPr>
                        <a:t>High</a:t>
                      </a:r>
                    </a:p>
                  </a:txBody>
                  <a:tcPr marL="133877" marR="133877" anchor="ctr" anchorCtr="1"/>
                </a:tc>
                <a:tc>
                  <a:txBody>
                    <a:bodyPr/>
                    <a:lstStyle/>
                    <a:p>
                      <a:pPr algn="ctr"/>
                      <a:r>
                        <a:rPr lang="en-US" sz="1200" dirty="0">
                          <a:solidFill>
                            <a:srgbClr val="00B050"/>
                          </a:solidFill>
                        </a:rPr>
                        <a:t>High</a:t>
                      </a:r>
                    </a:p>
                  </a:txBody>
                  <a:tcPr marL="133877" marR="133877" anchor="ctr" anchorCtr="1"/>
                </a:tc>
                <a:tc>
                  <a:txBody>
                    <a:bodyPr/>
                    <a:lstStyle/>
                    <a:p>
                      <a:pPr algn="ctr"/>
                      <a:r>
                        <a:rPr lang="en-US" sz="1200" dirty="0">
                          <a:solidFill>
                            <a:srgbClr val="00B050"/>
                          </a:solidFill>
                        </a:rPr>
                        <a:t>High Society Cooperation</a:t>
                      </a:r>
                    </a:p>
                  </a:txBody>
                  <a:tcPr marL="133877" marR="133877" anchor="ctr" anchorCtr="1"/>
                </a:tc>
                <a:tc>
                  <a:txBody>
                    <a:bodyPr/>
                    <a:lstStyle/>
                    <a:p>
                      <a:pPr algn="l"/>
                      <a:r>
                        <a:rPr lang="en-US" sz="1200" dirty="0">
                          <a:solidFill>
                            <a:srgbClr val="00B050"/>
                          </a:solidFill>
                        </a:rPr>
                        <a:t>Adopting social community initiatives.</a:t>
                      </a:r>
                    </a:p>
                    <a:p>
                      <a:pPr algn="l"/>
                      <a:r>
                        <a:rPr lang="en-US" sz="1200" dirty="0">
                          <a:solidFill>
                            <a:srgbClr val="00B050"/>
                          </a:solidFill>
                        </a:rPr>
                        <a:t>Cooperation with humanitarian sector organizations</a:t>
                      </a:r>
                    </a:p>
                  </a:txBody>
                  <a:tcPr marL="133877" marR="133877" anchor="ctr" anchorCtr="1"/>
                </a:tc>
                <a:tc>
                  <a:txBody>
                    <a:bodyPr/>
                    <a:lstStyle/>
                    <a:p>
                      <a:pPr algn="ctr"/>
                      <a:r>
                        <a:rPr lang="en-US" sz="1200" dirty="0">
                          <a:solidFill>
                            <a:srgbClr val="00B050"/>
                          </a:solidFill>
                        </a:rPr>
                        <a:t>Public relations manager</a:t>
                      </a:r>
                    </a:p>
                  </a:txBody>
                  <a:tcPr marL="133877" marR="133877" anchor="ctr" anchorCtr="1"/>
                </a:tc>
                <a:extLst>
                  <a:ext uri="{0D108BD9-81ED-4DB2-BD59-A6C34878D82A}">
                    <a16:rowId xmlns:a16="http://schemas.microsoft.com/office/drawing/2014/main" val="2622542092"/>
                  </a:ext>
                </a:extLst>
              </a:tr>
            </a:tbl>
          </a:graphicData>
        </a:graphic>
      </p:graphicFrame>
      <p:sp>
        <p:nvSpPr>
          <p:cNvPr id="44" name="مستطيل 43">
            <a:extLst>
              <a:ext uri="{FF2B5EF4-FFF2-40B4-BE49-F238E27FC236}">
                <a16:creationId xmlns:a16="http://schemas.microsoft.com/office/drawing/2014/main" id="{F199A33C-C477-45A7-81A9-CDAEB7B8222D}"/>
              </a:ext>
            </a:extLst>
          </p:cNvPr>
          <p:cNvSpPr/>
          <p:nvPr/>
        </p:nvSpPr>
        <p:spPr>
          <a:xfrm>
            <a:off x="562947" y="1645255"/>
            <a:ext cx="3912546" cy="839391"/>
          </a:xfrm>
          <a:prstGeom prst="rect">
            <a:avLst/>
          </a:prstGeom>
          <a:noFill/>
        </p:spPr>
        <p:txBody>
          <a:bodyPr wrap="none" lIns="91440" tIns="45720" rIns="91440" bIns="45720">
            <a:spAutoFit/>
          </a:bodyPr>
          <a:lstStyle/>
          <a:p>
            <a:pPr algn="ctr"/>
            <a:r>
              <a:rPr lang="en-US" sz="5400" b="1" spc="50" dirty="0">
                <a:ln w="9525" cmpd="sng">
                  <a:solidFill>
                    <a:schemeClr val="accent1"/>
                  </a:solidFill>
                  <a:prstDash val="solid"/>
                </a:ln>
                <a:solidFill>
                  <a:srgbClr val="70AD47">
                    <a:tint val="1000"/>
                  </a:srgbClr>
                </a:solidFill>
                <a:effectLst>
                  <a:glow rad="38100">
                    <a:schemeClr val="accent1">
                      <a:alpha val="40000"/>
                    </a:schemeClr>
                  </a:glow>
                </a:effectLst>
              </a:rPr>
              <a:t>Risk Register</a:t>
            </a:r>
            <a:endParaRPr lang="ar-SA"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Tree>
    <p:extLst>
      <p:ext uri="{BB962C8B-B14F-4D97-AF65-F5344CB8AC3E}">
        <p14:creationId xmlns:p14="http://schemas.microsoft.com/office/powerpoint/2010/main" val="3241830641"/>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461C1"/>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2263</TotalTime>
  <Words>1822</Words>
  <Application>Microsoft Office PowerPoint</Application>
  <PresentationFormat>Widescreen</PresentationFormat>
  <Paragraphs>230</Paragraphs>
  <Slides>11</Slides>
  <Notes>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11</vt:i4>
      </vt:variant>
    </vt:vector>
  </HeadingPairs>
  <TitlesOfParts>
    <vt:vector size="25" baseType="lpstr">
      <vt:lpstr>Arial</vt:lpstr>
      <vt:lpstr>Calibri</vt:lpstr>
      <vt:lpstr>Calibri Light</vt:lpstr>
      <vt:lpstr>Cocon® Next Arabic</vt:lpstr>
      <vt:lpstr>Dubai</vt:lpstr>
      <vt:lpstr>Gill Sans</vt:lpstr>
      <vt:lpstr>Helvetica Neue</vt:lpstr>
      <vt:lpstr>Lato</vt:lpstr>
      <vt:lpstr>Roboto Regular</vt:lpstr>
      <vt:lpstr>Sakkal Majalla</vt:lpstr>
      <vt:lpstr>Symbol</vt:lpstr>
      <vt:lpstr>Times New Roman</vt:lpstr>
      <vt:lpstr>2_Office Theme</vt:lpstr>
      <vt:lpstr>Office Theme</vt:lpstr>
      <vt:lpstr>Risk Registers Lecture 11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Registers Lecture 9</dc:title>
  <dc:creator>Nasser Almohimeed</dc:creator>
  <cp:lastModifiedBy>Nasser Almohimeed</cp:lastModifiedBy>
  <cp:revision>32</cp:revision>
  <dcterms:created xsi:type="dcterms:W3CDTF">2021-11-04T08:11:24Z</dcterms:created>
  <dcterms:modified xsi:type="dcterms:W3CDTF">2021-11-27T12:36:36Z</dcterms:modified>
</cp:coreProperties>
</file>