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6"/>
  </p:notesMasterIdLst>
  <p:sldIdLst>
    <p:sldId id="303" r:id="rId5"/>
    <p:sldId id="271" r:id="rId6"/>
    <p:sldId id="507" r:id="rId7"/>
    <p:sldId id="313" r:id="rId8"/>
    <p:sldId id="510" r:id="rId9"/>
    <p:sldId id="511" r:id="rId10"/>
    <p:sldId id="559" r:id="rId11"/>
    <p:sldId id="513" r:id="rId12"/>
    <p:sldId id="516" r:id="rId13"/>
    <p:sldId id="517" r:id="rId14"/>
    <p:sldId id="518" r:id="rId15"/>
    <p:sldId id="519" r:id="rId16"/>
    <p:sldId id="520" r:id="rId17"/>
    <p:sldId id="521" r:id="rId18"/>
    <p:sldId id="523" r:id="rId19"/>
    <p:sldId id="526" r:id="rId20"/>
    <p:sldId id="527" r:id="rId21"/>
    <p:sldId id="528" r:id="rId22"/>
    <p:sldId id="530" r:id="rId23"/>
    <p:sldId id="529" r:id="rId24"/>
    <p:sldId id="532" r:id="rId25"/>
    <p:sldId id="533" r:id="rId26"/>
    <p:sldId id="534" r:id="rId27"/>
    <p:sldId id="535" r:id="rId28"/>
    <p:sldId id="536" r:id="rId29"/>
    <p:sldId id="538" r:id="rId30"/>
    <p:sldId id="539" r:id="rId31"/>
    <p:sldId id="540" r:id="rId32"/>
    <p:sldId id="541" r:id="rId33"/>
    <p:sldId id="543" r:id="rId34"/>
    <p:sldId id="545" r:id="rId35"/>
    <p:sldId id="546" r:id="rId36"/>
    <p:sldId id="547" r:id="rId37"/>
    <p:sldId id="550" r:id="rId38"/>
    <p:sldId id="551" r:id="rId39"/>
    <p:sldId id="552" r:id="rId40"/>
    <p:sldId id="553" r:id="rId41"/>
    <p:sldId id="554" r:id="rId42"/>
    <p:sldId id="555" r:id="rId43"/>
    <p:sldId id="506" r:id="rId44"/>
    <p:sldId id="349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271"/>
            <p14:sldId id="507"/>
            <p14:sldId id="313"/>
            <p14:sldId id="510"/>
            <p14:sldId id="511"/>
            <p14:sldId id="559"/>
            <p14:sldId id="513"/>
            <p14:sldId id="516"/>
            <p14:sldId id="517"/>
            <p14:sldId id="518"/>
            <p14:sldId id="519"/>
            <p14:sldId id="520"/>
            <p14:sldId id="521"/>
            <p14:sldId id="523"/>
            <p14:sldId id="526"/>
            <p14:sldId id="527"/>
            <p14:sldId id="528"/>
            <p14:sldId id="530"/>
            <p14:sldId id="529"/>
            <p14:sldId id="532"/>
            <p14:sldId id="533"/>
            <p14:sldId id="534"/>
            <p14:sldId id="535"/>
            <p14:sldId id="536"/>
            <p14:sldId id="538"/>
            <p14:sldId id="539"/>
            <p14:sldId id="540"/>
            <p14:sldId id="541"/>
            <p14:sldId id="543"/>
            <p14:sldId id="545"/>
            <p14:sldId id="546"/>
            <p14:sldId id="547"/>
            <p14:sldId id="550"/>
            <p14:sldId id="551"/>
            <p14:sldId id="552"/>
            <p14:sldId id="553"/>
            <p14:sldId id="554"/>
            <p14:sldId id="555"/>
            <p14:sldId id="50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B2617DA-3115-14AF-F208-F3AE87B70CE9}" v="3" dt="2024-09-14T08:27:33.04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512" y="52"/>
      </p:cViewPr>
      <p:guideLst/>
    </p:cSldViewPr>
  </p:slideViewPr>
  <p:notesTextViewPr>
    <p:cViewPr>
      <p:scale>
        <a:sx n="200" d="100"/>
        <a:sy n="2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viewProps" Target="viewProps.xml"/><Relationship Id="rId8" Type="http://schemas.openxmlformats.org/officeDocument/2006/relationships/slide" Target="slides/slide4.xml"/><Relationship Id="rId51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  <pc:spChg chg="del mod">
          <ac:chgData name="Mohamed Ahmed" userId="S::mohammad.ahmed@midocean.edu.km::b97056a5-6e64-4c8c-ae98-39dabe693af2" providerId="AD" clId="Web-{AAB95B99-0F72-5DA0-87AE-3ED0F10E3E86}" dt="2024-08-03T22:11:52.769" v="8"/>
          <ac:spMkLst>
            <pc:docMk/>
            <pc:sldMk cId="0" sldId="306"/>
            <ac:spMk id="3" creationId="{00000000-0000-0000-0000-000000000000}"/>
          </ac:spMkLst>
        </pc:spChg>
      </pc:sldChg>
    </pc:docChg>
  </pc:docChgLst>
  <pc:docChgLst>
    <pc:chgData name="MoumenCharef Eddine" userId="S::moumen.charefeddine@midocean.edu.km::4e634a0d-971e-4aed-a065-e78a2b447985" providerId="AD" clId="Web-{CA943C24-D059-A662-D3D4-F11F56A45DCC}"/>
    <pc:docChg chg="modSld">
      <pc:chgData name="MoumenCharef Eddine" userId="S::moumen.charefeddine@midocean.edu.km::4e634a0d-971e-4aed-a065-e78a2b447985" providerId="AD" clId="Web-{CA943C24-D059-A662-D3D4-F11F56A45DCC}" dt="2024-09-04T15:55:01.101" v="1" actId="1076"/>
      <pc:docMkLst>
        <pc:docMk/>
      </pc:docMkLst>
      <pc:sldChg chg="modSp">
        <pc:chgData name="MoumenCharef Eddine" userId="S::moumen.charefeddine@midocean.edu.km::4e634a0d-971e-4aed-a065-e78a2b447985" providerId="AD" clId="Web-{CA943C24-D059-A662-D3D4-F11F56A45DCC}" dt="2024-09-04T15:55:01.101" v="1" actId="1076"/>
        <pc:sldMkLst>
          <pc:docMk/>
          <pc:sldMk cId="1389432737" sldId="495"/>
        </pc:sldMkLst>
        <pc:picChg chg="mod">
          <ac:chgData name="MoumenCharef Eddine" userId="S::moumen.charefeddine@midocean.edu.km::4e634a0d-971e-4aed-a065-e78a2b447985" providerId="AD" clId="Web-{CA943C24-D059-A662-D3D4-F11F56A45DCC}" dt="2024-09-04T15:54:58.976" v="0" actId="1076"/>
          <ac:picMkLst>
            <pc:docMk/>
            <pc:sldMk cId="1389432737" sldId="495"/>
            <ac:picMk id="5" creationId="{00000000-0000-0000-0000-000000000000}"/>
          </ac:picMkLst>
        </pc:picChg>
        <pc:picChg chg="mod">
          <ac:chgData name="MoumenCharef Eddine" userId="S::moumen.charefeddine@midocean.edu.km::4e634a0d-971e-4aed-a065-e78a2b447985" providerId="AD" clId="Web-{CA943C24-D059-A662-D3D4-F11F56A45DCC}" dt="2024-09-04T15:55:01.101" v="1" actId="1076"/>
          <ac:picMkLst>
            <pc:docMk/>
            <pc:sldMk cId="1389432737" sldId="495"/>
            <ac:picMk id="8" creationId="{00000000-0000-0000-0000-000000000000}"/>
          </ac:picMkLst>
        </pc:picChg>
      </pc:sldChg>
    </pc:docChg>
  </pc:docChgLst>
  <pc:docChgLst>
    <pc:chgData name="KodsHassine" userId="S::kods.hassine@midocean.edu.km::a38286e8-f868-4b29-808a-12842d2d340e" providerId="AD" clId="Web-{AB2617DA-3115-14AF-F208-F3AE87B70CE9}"/>
    <pc:docChg chg="modSld">
      <pc:chgData name="KodsHassine" userId="S::kods.hassine@midocean.edu.km::a38286e8-f868-4b29-808a-12842d2d340e" providerId="AD" clId="Web-{AB2617DA-3115-14AF-F208-F3AE87B70CE9}" dt="2024-09-14T08:25:39.403" v="1" actId="20577"/>
      <pc:docMkLst>
        <pc:docMk/>
      </pc:docMkLst>
      <pc:sldChg chg="modSp">
        <pc:chgData name="KodsHassine" userId="S::kods.hassine@midocean.edu.km::a38286e8-f868-4b29-808a-12842d2d340e" providerId="AD" clId="Web-{AB2617DA-3115-14AF-F208-F3AE87B70CE9}" dt="2024-09-14T08:25:39.403" v="1" actId="20577"/>
        <pc:sldMkLst>
          <pc:docMk/>
          <pc:sldMk cId="0" sldId="480"/>
        </pc:sldMkLst>
        <pc:spChg chg="mod">
          <ac:chgData name="KodsHassine" userId="S::kods.hassine@midocean.edu.km::a38286e8-f868-4b29-808a-12842d2d340e" providerId="AD" clId="Web-{AB2617DA-3115-14AF-F208-F3AE87B70CE9}" dt="2024-09-14T08:25:39.403" v="1" actId="20577"/>
          <ac:spMkLst>
            <pc:docMk/>
            <pc:sldMk cId="0" sldId="480"/>
            <ac:spMk id="31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2/6/2025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50717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2/6/2025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2/6/2025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2" r:id="rId13"/>
    <p:sldLayoutId id="2147483663" r:id="rId14"/>
    <p:sldLayoutId id="2147483664" r:id="rId15"/>
    <p:sldLayoutId id="2147483665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4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5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5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5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7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75.png"/><Relationship Id="rId4" Type="http://schemas.openxmlformats.org/officeDocument/2006/relationships/image" Target="../media/image74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59992" y="-34283"/>
            <a:ext cx="12088141" cy="4999592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6016752" cy="3683005"/>
          </a:xfrm>
        </p:spPr>
      </p:pic>
      <p:sp>
        <p:nvSpPr>
          <p:cNvPr id="9" name="TextBox 8"/>
          <p:cNvSpPr txBox="1"/>
          <p:nvPr/>
        </p:nvSpPr>
        <p:spPr>
          <a:xfrm>
            <a:off x="5001768" y="1801592"/>
            <a:ext cx="65196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Introduction to Digital Media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4389120" y="2790643"/>
            <a:ext cx="6903720" cy="9666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 The Digital Media Economy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058095" y="3853478"/>
            <a:ext cx="217841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>
                <a:latin typeface="Alexandria" charset="0"/>
                <a:cs typeface="Alexandria" charset="0"/>
              </a:rPr>
              <a:t>DGM 711</a:t>
            </a:r>
          </a:p>
          <a:p>
            <a:pPr algn="ctr"/>
            <a:r>
              <a:rPr lang="en-US" sz="3600" b="1">
                <a:latin typeface="Alexandria" charset="0"/>
                <a:cs typeface="Alexandria" charset="0"/>
              </a:rPr>
              <a:t>Lecture 10</a:t>
            </a:r>
            <a:endParaRPr lang="en-US" sz="3600" b="1" dirty="0">
              <a:latin typeface="Alexandria" charset="0"/>
              <a:cs typeface="Alexandria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78641" y="5575698"/>
            <a:ext cx="48864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Dr. Shereen Kedwany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047660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950"/>
    </mc:Choice>
    <mc:Fallback xmlns="">
      <p:transition spd="slow" advTm="11395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265466" y="898111"/>
            <a:ext cx="1376399" cy="51737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53610" y="335579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/>
          <p:cNvSpPr/>
          <p:nvPr/>
        </p:nvSpPr>
        <p:spPr>
          <a:xfrm>
            <a:off x="265466" y="1377072"/>
            <a:ext cx="9802078" cy="54425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Power relations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are now also systematically organized around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digital media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and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networked public sphere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There has been an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increase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in the number of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citizens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who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access information and participate in political debates through digital media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Digital divide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is the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difference in access to network technologies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that occurs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between rich countries and poor countries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which depends on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type of society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Policies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related to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access to and transparency of information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Several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Western governments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operate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surveillance systems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that allow them to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record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all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phone and online interactions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Web corporations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capture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users' data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to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improve their services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or provide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personalized advertising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Individuals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can choose specific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strategies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to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resist surveillance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such as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encryption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or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refusal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of participation in the  commercial web services 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2640391" y="827083"/>
            <a:ext cx="28956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Reminder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265466" y="985426"/>
            <a:ext cx="13763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9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246430" y="-37676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4F9BBA30-D533-FFFC-843F-E058D8A945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72650" y="95049"/>
            <a:ext cx="2938527" cy="117663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5883"/>
    </mc:Choice>
    <mc:Fallback xmlns="">
      <p:transition spd="slow" advTm="265883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902CB7-4F09-6DB1-2C65-FDEA27D033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CA57EB8E-6DBA-2003-4A39-3DD46E9F0F29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>
          <a:xfrm>
            <a:off x="7123176" y="642881"/>
            <a:ext cx="4822394" cy="2237384"/>
          </a:xfr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6E73A92A-D925-A6A8-5515-C0C3B9E6C9AE}"/>
              </a:ext>
            </a:extLst>
          </p:cNvPr>
          <p:cNvSpPr/>
          <p:nvPr/>
        </p:nvSpPr>
        <p:spPr>
          <a:xfrm>
            <a:off x="265466" y="1181026"/>
            <a:ext cx="1376399" cy="580547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11782B7-C973-80D8-C5AD-72E478846300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EC26BC33-9259-4B42-F863-C4A9F07AD0F5}"/>
              </a:ext>
            </a:extLst>
          </p:cNvPr>
          <p:cNvSpPr/>
          <p:nvPr/>
        </p:nvSpPr>
        <p:spPr>
          <a:xfrm>
            <a:off x="748564" y="2498601"/>
            <a:ext cx="9299591" cy="32441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I. The Digital Capitalism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: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.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II. Digital Media Economic Models and Actors.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III. The Startup Economy .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IV. The Sharing Economy .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V. Conclusion. 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8D3BBA96-5537-7897-9412-BD87C45513EE}"/>
              </a:ext>
            </a:extLst>
          </p:cNvPr>
          <p:cNvSpPr txBox="1"/>
          <p:nvPr/>
        </p:nvSpPr>
        <p:spPr>
          <a:xfrm>
            <a:off x="1822654" y="1038667"/>
            <a:ext cx="17716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Outline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F6747906-611C-E2D0-C8B6-7F7163078BD9}"/>
              </a:ext>
            </a:extLst>
          </p:cNvPr>
          <p:cNvSpPr txBox="1"/>
          <p:nvPr/>
        </p:nvSpPr>
        <p:spPr>
          <a:xfrm>
            <a:off x="265466" y="1264903"/>
            <a:ext cx="13763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10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32CBA60F-D835-A451-75A2-29F530F2CEB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246430" y="-3767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593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455"/>
    </mc:Choice>
    <mc:Fallback xmlns="">
      <p:transition spd="slow" advTm="34455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4BEC19E7-F70F-48BC-7401-B41D22D7489B}"/>
              </a:ext>
            </a:extLst>
          </p:cNvPr>
          <p:cNvSpPr/>
          <p:nvPr/>
        </p:nvSpPr>
        <p:spPr>
          <a:xfrm>
            <a:off x="103332" y="1033518"/>
            <a:ext cx="11817162" cy="559814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ight Triangle 1"/>
          <p:cNvSpPr/>
          <p:nvPr/>
        </p:nvSpPr>
        <p:spPr>
          <a:xfrm rot="5400000">
            <a:off x="-213074" y="-447595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5" name="TextBox 24"/>
          <p:cNvSpPr txBox="1"/>
          <p:nvPr/>
        </p:nvSpPr>
        <p:spPr>
          <a:xfrm>
            <a:off x="2404338" y="307220"/>
            <a:ext cx="72151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I. The Digital Capitalism :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71506" y="1006330"/>
            <a:ext cx="8598174" cy="5563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 economy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is a dynamic economic sector, dominated by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new players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 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Digital technologies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have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changed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organization of production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have contributed to transforming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labor and consumption.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Yet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access to the information economy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is not homogeneous, and phenomena such as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concentration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monopolies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are at play.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Inequalities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between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poorest and richest regions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of the world have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not disappeared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</p:txBody>
      </p:sp>
      <p:sp>
        <p:nvSpPr>
          <p:cNvPr id="32" name="Rectangle 31"/>
          <p:cNvSpPr/>
          <p:nvPr/>
        </p:nvSpPr>
        <p:spPr>
          <a:xfrm>
            <a:off x="302926" y="215826"/>
            <a:ext cx="1660951" cy="741934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15045" y="356409"/>
            <a:ext cx="1475907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10</a:t>
            </a:r>
          </a:p>
          <a:p>
            <a:pPr algn="ctr"/>
            <a:endParaRPr lang="en-US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552176" y="59790"/>
            <a:ext cx="1535964" cy="7171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3B38272-7690-8AFA-B2FB-F184CC7607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07019" y="1749868"/>
            <a:ext cx="2490313" cy="216460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6294"/>
    </mc:Choice>
    <mc:Fallback xmlns="">
      <p:transition spd="slow" advTm="76294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F6F4FA-9D98-9A00-9E38-D58434DFEB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10FD241-E5EB-A441-0216-9638C939AB59}"/>
              </a:ext>
            </a:extLst>
          </p:cNvPr>
          <p:cNvSpPr/>
          <p:nvPr/>
        </p:nvSpPr>
        <p:spPr>
          <a:xfrm>
            <a:off x="259080" y="871001"/>
            <a:ext cx="11752343" cy="587156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BDDE819-B9CD-24A1-1435-670E7D343431}"/>
              </a:ext>
            </a:extLst>
          </p:cNvPr>
          <p:cNvSpPr txBox="1"/>
          <p:nvPr/>
        </p:nvSpPr>
        <p:spPr>
          <a:xfrm>
            <a:off x="2746826" y="171114"/>
            <a:ext cx="7535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I. The Digital Capitalism 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A8CBC06-F4BF-0663-70D7-5C0F65C5C971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A6F35E0-EBBD-AE5D-8A25-2FC4D3416835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</a:t>
            </a:r>
            <a:r>
              <a:rPr lang="en-US" sz="2000" b="1" dirty="0">
                <a:solidFill>
                  <a:prstClr val="white"/>
                </a:solidFill>
                <a:latin typeface="Alexandria" charset="0"/>
                <a:cs typeface="Alexandria" charset="0"/>
              </a:rPr>
              <a:t>10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AD840B5-AFCF-263D-1FB0-AE2CA49675D9}"/>
              </a:ext>
            </a:extLst>
          </p:cNvPr>
          <p:cNvSpPr txBox="1"/>
          <p:nvPr/>
        </p:nvSpPr>
        <p:spPr>
          <a:xfrm>
            <a:off x="387095" y="930293"/>
            <a:ext cx="11125201" cy="3347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success of companies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that produce and manage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digital technologies or services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immense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magnates of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digital economy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such as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Microsoft’s Bill Gates, Amazon’s Jeff Bezos, and Facebook’s Mark Zuckerberg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are among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wealthiest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individuals in the world, and in some cases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value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of their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companies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has exceeded even that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of global oil corporations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C101449-0E0F-6F6E-C30D-BEAF8C4790E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9E958918-548C-735F-C3D2-9966BBD929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4935" y="4717617"/>
            <a:ext cx="2621507" cy="174360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B1333CB-EFF1-375B-68F7-B9441B8A6E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23588" y="4793823"/>
            <a:ext cx="2877561" cy="159119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E62B21F-784E-8F50-223D-0065E7C47A9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38295" y="4815161"/>
            <a:ext cx="2780017" cy="1646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1766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6951"/>
    </mc:Choice>
    <mc:Fallback xmlns="">
      <p:transition advTm="116951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03C19E-12D1-BD36-E1B6-29F70A4536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576B51E-4AD7-80A7-7125-FB1E0AC3C1CB}"/>
              </a:ext>
            </a:extLst>
          </p:cNvPr>
          <p:cNvSpPr/>
          <p:nvPr/>
        </p:nvSpPr>
        <p:spPr>
          <a:xfrm>
            <a:off x="91440" y="712242"/>
            <a:ext cx="12033504" cy="60369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AB60EF7-8298-6E6A-F790-D71DB1736E9C}"/>
              </a:ext>
            </a:extLst>
          </p:cNvPr>
          <p:cNvSpPr txBox="1"/>
          <p:nvPr/>
        </p:nvSpPr>
        <p:spPr>
          <a:xfrm>
            <a:off x="2917425" y="178003"/>
            <a:ext cx="72489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I. The Digital Capitalism 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7FCC428-35E4-CF4A-C8B8-52ABF7CE6339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AED389B-95B4-045E-6C26-FCB8BB18CD50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E80AA3F-7473-A12C-DBEB-4E8750ED239E}"/>
              </a:ext>
            </a:extLst>
          </p:cNvPr>
          <p:cNvSpPr txBox="1"/>
          <p:nvPr/>
        </p:nvSpPr>
        <p:spPr>
          <a:xfrm>
            <a:off x="208009" y="952935"/>
            <a:ext cx="6925399" cy="48195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According to estimates, in early </a:t>
            </a: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2018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Google, Amazon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and </a:t>
            </a: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Apple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had a </a:t>
            </a: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market value 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of </a:t>
            </a: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more than $700 billion 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each, followed by </a:t>
            </a: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Microsoft</a:t>
            </a: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and </a:t>
            </a: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Facebook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at respectively about </a:t>
            </a: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$600 and $400 billion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Web giants are so </a:t>
            </a: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rich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as to </a:t>
            </a: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influence the development of global capitalism</a:t>
            </a: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through their </a:t>
            </a: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investments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84E1486-2C26-EB75-1A13-EC01FC287FF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057D6CA-C06B-644D-09E2-A132881A20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225" y="6118654"/>
            <a:ext cx="1312238" cy="45928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3E33143-1482-994A-8C9C-590C4F93400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56574" y="6081037"/>
            <a:ext cx="1029313" cy="50235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FE26245-BBCC-0F4A-770A-DA7466630B1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46551" y="6086492"/>
            <a:ext cx="1384135" cy="49144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1977983-1F35-1CB5-9155-9257001FE0C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30686" y="6142380"/>
            <a:ext cx="1384136" cy="47854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98B5604-93BE-755E-07B8-A4B00CFF3D5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91679" y="6197957"/>
            <a:ext cx="1551903" cy="422964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E9E4BE04-1E1F-194B-D5A7-E9DF70B2045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566510" y="734824"/>
            <a:ext cx="4525187" cy="5656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8748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0659"/>
    </mc:Choice>
    <mc:Fallback xmlns="">
      <p:transition advTm="200659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049567-ACE9-80E8-1229-B6B1A0F2BA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542D93D-5C07-D8A2-D00C-A11CA2751249}"/>
              </a:ext>
            </a:extLst>
          </p:cNvPr>
          <p:cNvSpPr/>
          <p:nvPr/>
        </p:nvSpPr>
        <p:spPr>
          <a:xfrm>
            <a:off x="219828" y="582669"/>
            <a:ext cx="11752343" cy="615989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1668D4-0228-3F4B-9B70-75DE4ACF8ED3}"/>
              </a:ext>
            </a:extLst>
          </p:cNvPr>
          <p:cNvSpPr txBox="1"/>
          <p:nvPr/>
        </p:nvSpPr>
        <p:spPr>
          <a:xfrm>
            <a:off x="2511551" y="35922"/>
            <a:ext cx="71688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I. The Digital Capitalism 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35C40A2-D138-ED92-F91C-DF222CD7D068}"/>
              </a:ext>
            </a:extLst>
          </p:cNvPr>
          <p:cNvSpPr/>
          <p:nvPr/>
        </p:nvSpPr>
        <p:spPr>
          <a:xfrm>
            <a:off x="675050" y="25891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7D5CA10-8327-FE9B-BBB1-D8D2B7B454B9}"/>
              </a:ext>
            </a:extLst>
          </p:cNvPr>
          <p:cNvSpPr txBox="1"/>
          <p:nvPr/>
        </p:nvSpPr>
        <p:spPr>
          <a:xfrm>
            <a:off x="617281" y="49418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6B87A14-A32C-65CD-4E94-32E4FCEB3BE0}"/>
              </a:ext>
            </a:extLst>
          </p:cNvPr>
          <p:cNvSpPr txBox="1"/>
          <p:nvPr/>
        </p:nvSpPr>
        <p:spPr>
          <a:xfrm>
            <a:off x="551689" y="692283"/>
            <a:ext cx="10771381" cy="2793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This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economic power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is combined with the ability to participate in the evolution of the dominant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ideologies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that underpin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Western societies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Bill Gates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himself talked about a “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frictionless capitalism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” mediated by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digital technologies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in which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free flows of capital, information, goods, and labor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are not hindered by regulations or borders.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D54B5D4-AE13-97A6-3045-2A981BAEFE0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908792" y="19851"/>
            <a:ext cx="1102631" cy="51485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E5F84C6-130F-A210-2D81-341FD0EE49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7673" y="4187952"/>
            <a:ext cx="3133586" cy="197776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0B53D79-A6EC-2A4E-BD7D-6E185AD8DC9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84690" y="3767328"/>
            <a:ext cx="3168703" cy="2878182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761339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3941"/>
    </mc:Choice>
    <mc:Fallback xmlns="">
      <p:transition advTm="153941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0F5DC3-E3DB-26AD-73F5-35B48D6B9E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81DAC13-375C-B070-1FD5-04DB9EE181DC}"/>
              </a:ext>
            </a:extLst>
          </p:cNvPr>
          <p:cNvSpPr/>
          <p:nvPr/>
        </p:nvSpPr>
        <p:spPr>
          <a:xfrm>
            <a:off x="266940" y="678641"/>
            <a:ext cx="11752343" cy="607057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8A5EC1B-CE49-E63A-76F9-FBF0A1ACCE0B}"/>
              </a:ext>
            </a:extLst>
          </p:cNvPr>
          <p:cNvSpPr txBox="1"/>
          <p:nvPr/>
        </p:nvSpPr>
        <p:spPr>
          <a:xfrm>
            <a:off x="2583555" y="87636"/>
            <a:ext cx="7306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I. The Digital Capitalism 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90F28E8-331E-A154-BDB3-626796CE7D50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5EAF293-A100-C978-FA95-56C157A76B53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C9ED754-ED19-3483-7379-5CFC3C985CD3}"/>
              </a:ext>
            </a:extLst>
          </p:cNvPr>
          <p:cNvSpPr txBox="1"/>
          <p:nvPr/>
        </p:nvSpPr>
        <p:spPr>
          <a:xfrm>
            <a:off x="413383" y="827402"/>
            <a:ext cx="8538593" cy="5563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 a sense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kind of capitalism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advocated by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Bill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Gates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would be based on the fusion of technocratic and liberal ideals, and corresponds to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project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of 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fully capitalist information society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 which barriers to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free enterprise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are overcome through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deregulation of labor and financial markets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weakening of nation‐states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and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evolution of digital technologies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theories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on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transformation toward digital capitalism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represent an attempt at explaining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evolution of information societies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E8FDC7F-2392-1CD9-80D5-9352C1B9116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D4D32291-5E69-1A1C-4240-85747D3C27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10833" y="1797088"/>
            <a:ext cx="2661712" cy="2500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6118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0497"/>
    </mc:Choice>
    <mc:Fallback xmlns="">
      <p:transition advTm="90497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FAF9A8-DE36-8842-56A9-F03DB79FAD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F97C948-DC3F-2946-77E5-1D877C8A5B66}"/>
              </a:ext>
            </a:extLst>
          </p:cNvPr>
          <p:cNvSpPr/>
          <p:nvPr/>
        </p:nvSpPr>
        <p:spPr>
          <a:xfrm>
            <a:off x="219828" y="777154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3531D28-03A0-89B6-FDCC-88C9646D4C65}"/>
              </a:ext>
            </a:extLst>
          </p:cNvPr>
          <p:cNvSpPr txBox="1"/>
          <p:nvPr/>
        </p:nvSpPr>
        <p:spPr>
          <a:xfrm>
            <a:off x="2377440" y="208356"/>
            <a:ext cx="7461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I. The Digital Capitalism 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B9759D2-AE78-A5D6-0776-5FD2A5541BD1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02B8D94-4F65-4E3D-8EC1-3185D891DBF3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64E33A6-1C9E-9107-336A-67D2A08A1041}"/>
              </a:ext>
            </a:extLst>
          </p:cNvPr>
          <p:cNvSpPr txBox="1"/>
          <p:nvPr/>
        </p:nvSpPr>
        <p:spPr>
          <a:xfrm>
            <a:off x="337705" y="949588"/>
            <a:ext cx="8659991" cy="5563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Scholars have depicted the birth of 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communicative capitalism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in which affective and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communicative skills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are the main elements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capitalist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production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(Dean 2005).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In this model,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communication activities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are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commodified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their main feature is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circulation in spaces mediated by digital technologies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rather than their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content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Yet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technologies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developed by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digital capitalism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are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not neutral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but rather designed and adopted to tame and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control human labor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extract value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from it.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9B1A26C-D476-CECD-89CC-3CA17BA70BC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5F5ED50-0360-67AE-F1BC-F65581AF48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26691" y="2057064"/>
            <a:ext cx="2627604" cy="1566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4144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3433"/>
    </mc:Choice>
    <mc:Fallback xmlns="">
      <p:transition advTm="103433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1917B7-AD54-4072-CB60-210B668CD2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01C8633-3CF4-7774-1877-28B0439CB199}"/>
              </a:ext>
            </a:extLst>
          </p:cNvPr>
          <p:cNvSpPr/>
          <p:nvPr/>
        </p:nvSpPr>
        <p:spPr>
          <a:xfrm>
            <a:off x="266940" y="678641"/>
            <a:ext cx="11752343" cy="607057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3D262B8-9845-EEE4-E2CE-87E65AFEB640}"/>
              </a:ext>
            </a:extLst>
          </p:cNvPr>
          <p:cNvSpPr txBox="1"/>
          <p:nvPr/>
        </p:nvSpPr>
        <p:spPr>
          <a:xfrm>
            <a:off x="2640848" y="159032"/>
            <a:ext cx="7191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I. The Digital Capitalism 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D7316B8-206A-2D17-0278-44B80FAB0571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4BA4A76-03F1-E0E9-D3C0-B81D22DDCF3B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0DF0C3B-7432-1791-FE9C-26C170DFA777}"/>
              </a:ext>
            </a:extLst>
          </p:cNvPr>
          <p:cNvSpPr txBox="1"/>
          <p:nvPr/>
        </p:nvSpPr>
        <p:spPr>
          <a:xfrm>
            <a:off x="541248" y="1046617"/>
            <a:ext cx="8127264" cy="4455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Digital capitalism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evolves out of older forms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industrial capitalism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and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media industries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But it has also shown it has the ability to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change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by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co‐opting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forms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alternative production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Non‐profit institutions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such as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Wikipedia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would thus provide a “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cultural infrastructure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” that represent a kind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social and cooperative production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which takes place in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web enterprises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C0CB6CA-CD27-E0BA-3F7D-BFCD27E9B56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E78E1C44-A1E6-56B7-F953-7939F5DDF4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15388" y="1579959"/>
            <a:ext cx="3036071" cy="2950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7272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3961"/>
    </mc:Choice>
    <mc:Fallback xmlns="">
      <p:transition advTm="103961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9A3497-4027-25E9-0220-BD9C198E99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FBD2B4A-36A3-D1F3-F8D5-FD03AEF60EE4}"/>
              </a:ext>
            </a:extLst>
          </p:cNvPr>
          <p:cNvSpPr/>
          <p:nvPr/>
        </p:nvSpPr>
        <p:spPr>
          <a:xfrm>
            <a:off x="259080" y="820753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FE0DC60-A841-AC93-C3BA-9978A67FB51A}"/>
              </a:ext>
            </a:extLst>
          </p:cNvPr>
          <p:cNvSpPr txBox="1"/>
          <p:nvPr/>
        </p:nvSpPr>
        <p:spPr>
          <a:xfrm>
            <a:off x="2671608" y="227085"/>
            <a:ext cx="73192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I. The Digital Capitalism 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1E36EB7-05C5-0829-F293-CA626B240EC7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4AA38E2-A56C-21E7-2EEE-45717F35C3D2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858A35B-CA85-77CE-AB3E-CC4C94FC6A78}"/>
              </a:ext>
            </a:extLst>
          </p:cNvPr>
          <p:cNvSpPr txBox="1"/>
          <p:nvPr/>
        </p:nvSpPr>
        <p:spPr>
          <a:xfrm>
            <a:off x="384112" y="936016"/>
            <a:ext cx="8558720" cy="5563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Countercultures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are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co‐opted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too, as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alternative technologies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or organizational practices developed by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hacker communities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provide a source of ideas for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digital capitalism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For example,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hackatons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are design‐centered events traditionally used by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hacker groups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to collectively write a piece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software or an application.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Independent hacker media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such as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Internet Relay Chat (IRC),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an early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text‐only chat technology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have inspired commercial social media such as X(Twitter) 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DD15C02-5A1E-7C47-4EF1-4807FF63B97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1AC0B8F-7989-AB18-5F18-58739ED395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42016" y="871695"/>
            <a:ext cx="2395936" cy="23837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4591CD4-79F9-A37D-7865-7A51BC5930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42016" y="3429000"/>
            <a:ext cx="2475191" cy="2243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9006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8782"/>
    </mc:Choice>
    <mc:Fallback xmlns="">
      <p:transition advTm="98782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AC97A5-A4F6-28C3-7D88-35A12C272E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4F4C816-23B9-DDF1-2728-F342A1C74F71}"/>
              </a:ext>
            </a:extLst>
          </p:cNvPr>
          <p:cNvSpPr/>
          <p:nvPr/>
        </p:nvSpPr>
        <p:spPr>
          <a:xfrm>
            <a:off x="266940" y="827402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81EF64B-45F3-C7FF-DB64-0A95BEA1FB75}"/>
              </a:ext>
            </a:extLst>
          </p:cNvPr>
          <p:cNvSpPr txBox="1"/>
          <p:nvPr/>
        </p:nvSpPr>
        <p:spPr>
          <a:xfrm>
            <a:off x="2480059" y="144850"/>
            <a:ext cx="72318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II. Digital Media Economic Models and Actors 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AAA136F-A23C-B6A8-F59B-78D57C5E5328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4BB9041-C994-44C4-223D-BAE70A63B782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3AC2E09-6E04-5CEA-FC82-320B4325EE3A}"/>
              </a:ext>
            </a:extLst>
          </p:cNvPr>
          <p:cNvSpPr txBox="1"/>
          <p:nvPr/>
        </p:nvSpPr>
        <p:spPr>
          <a:xfrm>
            <a:off x="340092" y="1265186"/>
            <a:ext cx="8031777" cy="4455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Digital media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have a great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economic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relevance.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Digital technologies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such as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personal computers, smartphones, digital televisions, or tablets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are part of 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global market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for consumer products.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This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market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supports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economies of areas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that produce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hardware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components, such as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East Asia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and others that manage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innovation and marketing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processes, such as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United States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2C228EE-2E19-F107-9BF0-F3B0421B31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8EB877FD-E1E7-2E52-0753-983587E25A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1582" y="936330"/>
            <a:ext cx="3347988" cy="2374735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A22D3EC-A4D0-3AC7-6551-D9D9BBC0B0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43684" y="3546936"/>
            <a:ext cx="3267739" cy="2048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6220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3230"/>
    </mc:Choice>
    <mc:Fallback xmlns="">
      <p:transition advTm="9323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E25B2B-6951-09C3-9DF1-5E79D107F3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8E4AD7A-C00C-CB4A-137A-3BB45B1867E6}"/>
              </a:ext>
            </a:extLst>
          </p:cNvPr>
          <p:cNvSpPr/>
          <p:nvPr/>
        </p:nvSpPr>
        <p:spPr>
          <a:xfrm>
            <a:off x="266940" y="827402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C6BE233-BA90-C138-1FDA-DF0D0C421C06}"/>
              </a:ext>
            </a:extLst>
          </p:cNvPr>
          <p:cNvSpPr txBox="1"/>
          <p:nvPr/>
        </p:nvSpPr>
        <p:spPr>
          <a:xfrm>
            <a:off x="2764384" y="153472"/>
            <a:ext cx="72300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II. Digital Media Economic Models and Actors 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3966158-E96D-1910-37CF-A30ED368694A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976E17F-2124-0A80-D981-9792FAE4B2C7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</a:t>
            </a:r>
            <a:r>
              <a:rPr lang="en-US" sz="2000" b="1" dirty="0">
                <a:solidFill>
                  <a:prstClr val="white"/>
                </a:solidFill>
                <a:latin typeface="Alexandria" charset="0"/>
                <a:cs typeface="Alexandria" charset="0"/>
              </a:rPr>
              <a:t>10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D220759-A50B-732D-191E-268B2A49589C}"/>
              </a:ext>
            </a:extLst>
          </p:cNvPr>
          <p:cNvSpPr txBox="1"/>
          <p:nvPr/>
        </p:nvSpPr>
        <p:spPr>
          <a:xfrm>
            <a:off x="395073" y="903302"/>
            <a:ext cx="8356805" cy="56157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 addition to the market in hardware,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digital media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have given rise to an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economy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that is directly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based on web services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such as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search engines, social media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or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platforms for content distribution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Since the mid‐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1990s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mass consumer access to the internet has unleashed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successive waves of investments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and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new business models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that support these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companies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On the other hand,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technological innovation based on digital technologies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has introduced new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possibilities and constraints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for all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companies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that produce and exchange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  <a:endParaRPr kumimoji="0" lang="en-US" sz="22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60B31E8-99DA-B8A9-7AE7-6FD9F39880D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F7D3553-DE20-D79D-72BA-E7A94CD7A5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74234" y="1804324"/>
            <a:ext cx="2822693" cy="2115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6194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3642"/>
    </mc:Choice>
    <mc:Fallback xmlns="">
      <p:transition advTm="73642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D34C4B-BAB9-F298-8128-C140F27472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A826446-6B46-4B20-72F1-FE3B594C421D}"/>
              </a:ext>
            </a:extLst>
          </p:cNvPr>
          <p:cNvSpPr/>
          <p:nvPr/>
        </p:nvSpPr>
        <p:spPr>
          <a:xfrm>
            <a:off x="219828" y="776013"/>
            <a:ext cx="11752343" cy="599846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6CDBAA8-0AE0-BBC2-A77C-F9E8B36DADEB}"/>
              </a:ext>
            </a:extLst>
          </p:cNvPr>
          <p:cNvSpPr txBox="1"/>
          <p:nvPr/>
        </p:nvSpPr>
        <p:spPr>
          <a:xfrm>
            <a:off x="2596247" y="152389"/>
            <a:ext cx="76856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II. Digital Media Economic Models and Actors 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0A76177-16F4-F8C1-6229-870A2D7CBDAF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5766F4F-7970-7849-40B7-E81026BB4C0D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10 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DEC96409-E56A-DE26-2EB3-C6D10A399E75}"/>
              </a:ext>
            </a:extLst>
          </p:cNvPr>
          <p:cNvSpPr txBox="1"/>
          <p:nvPr/>
        </p:nvSpPr>
        <p:spPr>
          <a:xfrm>
            <a:off x="434706" y="927806"/>
            <a:ext cx="10876422" cy="3347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 many case, this means 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deep change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 terms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models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production, commercialization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funding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While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wealthiest companies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of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 economy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such as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Google, Amazon, Apple, Facebook, and Microsoft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tend to be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most visible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 the press and public discourse,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digital media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have a broader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impact on contemporary economies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72DC6E6-3ABA-510F-2A66-C9FC6A91499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0AC2D38-7F84-83AC-15A8-08F5256654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05393" y="4830893"/>
            <a:ext cx="3109229" cy="1676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2015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8265"/>
    </mc:Choice>
    <mc:Fallback xmlns="">
      <p:transition advTm="98265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A4D53C-6D64-0F52-6020-DE19337252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8573400-6D1A-48DA-6745-A9A88FC388B9}"/>
              </a:ext>
            </a:extLst>
          </p:cNvPr>
          <p:cNvSpPr/>
          <p:nvPr/>
        </p:nvSpPr>
        <p:spPr>
          <a:xfrm>
            <a:off x="259080" y="796760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353999E-ADFF-DA8D-1624-4AAE132A3EE6}"/>
              </a:ext>
            </a:extLst>
          </p:cNvPr>
          <p:cNvSpPr txBox="1"/>
          <p:nvPr/>
        </p:nvSpPr>
        <p:spPr>
          <a:xfrm>
            <a:off x="2731846" y="159032"/>
            <a:ext cx="7889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II. Digital Media Economic Models and Actors 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B7B1E57-DA6B-F226-AE32-F3CBC853B41F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20F9F1A-5922-AE7E-9D9F-C632840EF5F2}"/>
              </a:ext>
            </a:extLst>
          </p:cNvPr>
          <p:cNvSpPr txBox="1"/>
          <p:nvPr/>
        </p:nvSpPr>
        <p:spPr>
          <a:xfrm>
            <a:off x="617281" y="139426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30AC11D5-97CF-B008-452A-66EB83091BCC}"/>
              </a:ext>
            </a:extLst>
          </p:cNvPr>
          <p:cNvSpPr txBox="1"/>
          <p:nvPr/>
        </p:nvSpPr>
        <p:spPr>
          <a:xfrm>
            <a:off x="349408" y="875063"/>
            <a:ext cx="8382898" cy="56157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We will analyze some of the most common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business models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of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digital capitalism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Some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companies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simply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sell content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distributed through digital networks.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This was the idea behind the so‐called “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dot‐com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”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companies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of the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1990s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that is that the web was a “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content library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” that could be accessed by a mass of customers.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content distribution model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customers can be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charged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for accessing online content.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This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business model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still exists in some sectors but has become less and less sustainable in others.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95B3B0B-8654-CF78-40EA-2A9B6CA9A67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6C3862B-966B-4AEF-A3F7-92C8550CA7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8246" y="1122274"/>
            <a:ext cx="2864674" cy="228343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26CF2DD-F10C-E04B-EDE9-BF0BB083D31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64752" y="3700581"/>
            <a:ext cx="2450804" cy="1280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7150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2212"/>
    </mc:Choice>
    <mc:Fallback xmlns="">
      <p:transition advTm="62212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09E873-7143-D06A-8439-408EDC7895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8B0BF27-63A7-2C11-717A-F8555197CF7C}"/>
              </a:ext>
            </a:extLst>
          </p:cNvPr>
          <p:cNvSpPr/>
          <p:nvPr/>
        </p:nvSpPr>
        <p:spPr>
          <a:xfrm>
            <a:off x="266940" y="799640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7E8A668-5103-C830-FF62-98BE4AD4A9E8}"/>
              </a:ext>
            </a:extLst>
          </p:cNvPr>
          <p:cNvSpPr txBox="1"/>
          <p:nvPr/>
        </p:nvSpPr>
        <p:spPr>
          <a:xfrm>
            <a:off x="2797254" y="156171"/>
            <a:ext cx="71488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II. Digital Media Economic Models and Actors 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303A821-80E4-E325-6FA8-5477EF35EE56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B4A10C3-664C-E1BF-F02B-FC39EFBBEBF2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09C710E-6754-C3E5-9AFD-7B689BC35C50}"/>
              </a:ext>
            </a:extLst>
          </p:cNvPr>
          <p:cNvSpPr txBox="1"/>
          <p:nvPr/>
        </p:nvSpPr>
        <p:spPr>
          <a:xfrm>
            <a:off x="893883" y="1149800"/>
            <a:ext cx="10404233" cy="22398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arrival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services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such as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YouTube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or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social networks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such as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Facebook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Instagram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has given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users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new ways to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distribute content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that they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produce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themselves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This is an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alternative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to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content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produced by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cultural industries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7E63459-189F-768D-CA75-882D0460F18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11C43AF-1E1E-2A10-AB02-2C5CF2EE44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7054" y="4125761"/>
            <a:ext cx="2597121" cy="193259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1328063-314A-02E2-4928-EE38B950B9E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17641" y="4604334"/>
            <a:ext cx="2773920" cy="97544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F261CD1-B181-99AA-B2A6-8CAB2273F4E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18540" y="4461067"/>
            <a:ext cx="2621507" cy="1261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2838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1956"/>
    </mc:Choice>
    <mc:Fallback xmlns="">
      <p:transition advTm="51956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C14671-54B2-3B42-9982-B4C2DA2459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EA9F937-1F03-0ED7-0F18-75C7B29DEA94}"/>
              </a:ext>
            </a:extLst>
          </p:cNvPr>
          <p:cNvSpPr/>
          <p:nvPr/>
        </p:nvSpPr>
        <p:spPr>
          <a:xfrm>
            <a:off x="266940" y="799640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494979F-0262-4B6F-686A-079997E7FD51}"/>
              </a:ext>
            </a:extLst>
          </p:cNvPr>
          <p:cNvSpPr txBox="1"/>
          <p:nvPr/>
        </p:nvSpPr>
        <p:spPr>
          <a:xfrm>
            <a:off x="2734056" y="194121"/>
            <a:ext cx="75478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II. Digital Media Economic Models and Actors 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7A9677F-4208-F43E-D438-399735F86B07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FF1CA0D-A735-8058-405B-ADA5ACBF347A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31CBC6FF-BC3D-90CF-5305-9D29AD725A34}"/>
              </a:ext>
            </a:extLst>
          </p:cNvPr>
          <p:cNvSpPr txBox="1"/>
          <p:nvPr/>
        </p:nvSpPr>
        <p:spPr>
          <a:xfrm>
            <a:off x="342959" y="905197"/>
            <a:ext cx="8586605" cy="5563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Other sectors, for example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television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have seen the emergence of new successful actors such as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Shahid &amp; Watch It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which sells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subscriptions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to a portfolio of TV content.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Companies such as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Netflix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have been described as working “at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intersection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”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content distribution, advertising, technological evolution, and finance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 fact, while most of their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revenues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are based on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subscriptions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they also play a role in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advertisement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in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financial markets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7A0253-BCFA-FE0B-7C91-CAD3BF204CA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9D52073-0E4E-D5EC-7EF9-AF4D76C1D5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41457" y="1058943"/>
            <a:ext cx="2265934" cy="119529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749D86A-C6B6-8DBB-EE03-757D347564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33336" y="2599907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827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5420"/>
    </mc:Choice>
    <mc:Fallback xmlns="">
      <p:transition advTm="5542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4241B0-C808-28E3-8B4D-53065D5F89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9530358-4E59-3E8D-E5AF-771BAEFC6986}"/>
              </a:ext>
            </a:extLst>
          </p:cNvPr>
          <p:cNvSpPr/>
          <p:nvPr/>
        </p:nvSpPr>
        <p:spPr>
          <a:xfrm>
            <a:off x="266940" y="799640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C5ED0E4-94E1-D939-032B-3D7EA2870134}"/>
              </a:ext>
            </a:extLst>
          </p:cNvPr>
          <p:cNvSpPr txBox="1"/>
          <p:nvPr/>
        </p:nvSpPr>
        <p:spPr>
          <a:xfrm>
            <a:off x="2761488" y="156171"/>
            <a:ext cx="7292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II. Digital Media Economic Models and Actors 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70452C9-A808-55CA-7555-512CB5141734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1BAADDE-FB3F-973E-C072-099577C0D16B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</a:t>
            </a:r>
            <a:r>
              <a:rPr lang="en-US" sz="2000" b="1" dirty="0">
                <a:solidFill>
                  <a:prstClr val="white"/>
                </a:solidFill>
                <a:latin typeface="Alexandria" charset="0"/>
                <a:cs typeface="Alexandria" charset="0"/>
              </a:rPr>
              <a:t>10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02ED565-C160-4C6A-2191-68618B7DC6C6}"/>
              </a:ext>
            </a:extLst>
          </p:cNvPr>
          <p:cNvSpPr txBox="1"/>
          <p:nvPr/>
        </p:nvSpPr>
        <p:spPr>
          <a:xfrm>
            <a:off x="412898" y="919889"/>
            <a:ext cx="8910768" cy="3901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Many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newspapers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such as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Globe and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Mail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Canada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or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Corriere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della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Sera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Italy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do not charge for access to their websites via computers but are able to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sell content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to users of their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smartphone app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Indeed,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accessing content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via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applications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for tablets and phones adds value to the content and is perceived as worth 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subscription fee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C7338BA-9757-5A47-D950-4D6C63F64C7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D12927AA-995D-C27D-5448-BCFFA4470F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4506" y="4808825"/>
            <a:ext cx="2739796" cy="184560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BD52D87-8958-E355-2F72-AF8AC49562F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67248" y="992000"/>
            <a:ext cx="2011854" cy="3944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7292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0401"/>
    </mc:Choice>
    <mc:Fallback xmlns="">
      <p:transition advTm="50401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D29947-6D19-CB55-0170-5DED578127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7FD6CBB-3C72-C947-2C1C-04FE39050747}"/>
              </a:ext>
            </a:extLst>
          </p:cNvPr>
          <p:cNvSpPr/>
          <p:nvPr/>
        </p:nvSpPr>
        <p:spPr>
          <a:xfrm>
            <a:off x="211749" y="697432"/>
            <a:ext cx="11752343" cy="60015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B3DF3FA-4F15-B5B3-60A3-10838145695F}"/>
              </a:ext>
            </a:extLst>
          </p:cNvPr>
          <p:cNvSpPr txBox="1"/>
          <p:nvPr/>
        </p:nvSpPr>
        <p:spPr>
          <a:xfrm>
            <a:off x="2704962" y="174212"/>
            <a:ext cx="73625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II. Digital Media Economic Models and Actors 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02C613A-4D03-16B6-8712-FBE77B0E526C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4FFBB25-5290-A7B0-7C37-0907B4C73FC6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8BDC3E8-16C4-9362-8D36-40A467973C20}"/>
              </a:ext>
            </a:extLst>
          </p:cNvPr>
          <p:cNvSpPr txBox="1"/>
          <p:nvPr/>
        </p:nvSpPr>
        <p:spPr>
          <a:xfrm>
            <a:off x="346535" y="924083"/>
            <a:ext cx="8559145" cy="50098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Since the rise of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collaborative web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 the early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2000s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platforms which foster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user participation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through their technological architecture and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business models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such as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wikis, and social media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have emerged.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Platforms based on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user generated content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facilitate user creation and sharing: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WordPress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makes it very easy to create and maintain a personal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blog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YouTube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allows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video sharing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and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TripAdvisor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gathers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reviews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of hotels and restaurants.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3113535-16FC-ED9F-57BB-900D4A2F578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BA33B78-6C7E-5E60-537A-50EE082D11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24132" y="1377366"/>
            <a:ext cx="2621507" cy="2450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917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2596"/>
    </mc:Choice>
    <mc:Fallback xmlns="">
      <p:transition advTm="82596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FDFC77-A269-CF19-2F5A-958D0533B7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8DF0357-35B5-1176-0503-4A0A3C1B292C}"/>
              </a:ext>
            </a:extLst>
          </p:cNvPr>
          <p:cNvSpPr/>
          <p:nvPr/>
        </p:nvSpPr>
        <p:spPr>
          <a:xfrm>
            <a:off x="259080" y="799554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11BBDC8-A557-9EAD-D082-1DB721171436}"/>
              </a:ext>
            </a:extLst>
          </p:cNvPr>
          <p:cNvSpPr txBox="1"/>
          <p:nvPr/>
        </p:nvSpPr>
        <p:spPr>
          <a:xfrm>
            <a:off x="2704962" y="174212"/>
            <a:ext cx="72528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II. Digital Media Economic Models and Actors 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FE3ED29-FE76-BC26-3022-2FD4FBE22769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C1A1EF8-F495-E9F9-9160-79D7CA072871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</a:t>
            </a:r>
            <a:r>
              <a:rPr lang="en-US" sz="2000" b="1" dirty="0">
                <a:solidFill>
                  <a:prstClr val="white"/>
                </a:solidFill>
                <a:latin typeface="Alexandria" charset="0"/>
                <a:cs typeface="Alexandria" charset="0"/>
              </a:rPr>
              <a:t>10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35C8848-4423-ECC8-C5D0-3D32BD0F4040}"/>
              </a:ext>
            </a:extLst>
          </p:cNvPr>
          <p:cNvSpPr txBox="1"/>
          <p:nvPr/>
        </p:nvSpPr>
        <p:spPr>
          <a:xfrm>
            <a:off x="829582" y="871001"/>
            <a:ext cx="10006058" cy="32441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economic model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of these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companies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is based on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user co‐creation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TripAdvisor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asks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users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to create the bulk of the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content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of its website, such as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reviews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ratings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that is, votes on the quality of a service or business.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96C5F8E-FA4A-8A76-D812-CACFFFB4619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FDBA8BD-B6B2-8831-96D4-BB031F944D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53399" y="4486573"/>
            <a:ext cx="2840982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7900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3938"/>
    </mc:Choice>
    <mc:Fallback xmlns="">
      <p:transition advTm="143938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5EBBA0-4B1E-C2EB-BA27-1F544A1D0B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A9D2065-5B9D-B961-3F2F-DA4FAC5EFD95}"/>
              </a:ext>
            </a:extLst>
          </p:cNvPr>
          <p:cNvSpPr/>
          <p:nvPr/>
        </p:nvSpPr>
        <p:spPr>
          <a:xfrm>
            <a:off x="180577" y="827402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4586F2C-3E97-718F-1DAC-FE710AF66A37}"/>
              </a:ext>
            </a:extLst>
          </p:cNvPr>
          <p:cNvSpPr txBox="1"/>
          <p:nvPr/>
        </p:nvSpPr>
        <p:spPr>
          <a:xfrm>
            <a:off x="2704963" y="174212"/>
            <a:ext cx="74614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II. Digital Media Economic Models and Actors 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9127A41-F0C0-E8AF-3613-701B627A1A8B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8059D05-D6D1-3960-47FD-2E6F13280FAF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FAF97D82-BA55-4F08-6E64-305231F1A68A}"/>
              </a:ext>
            </a:extLst>
          </p:cNvPr>
          <p:cNvSpPr txBox="1"/>
          <p:nvPr/>
        </p:nvSpPr>
        <p:spPr>
          <a:xfrm>
            <a:off x="383682" y="903302"/>
            <a:ext cx="10817718" cy="32441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Many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services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based on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user‐generated content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have recently adopted a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hybrid model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For example,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YouTube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has increasingly been “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institutionalized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” through the inclusion of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content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produced by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professionals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such as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music video clips or commercials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251CC62-70E2-AC76-F603-511D6285E03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A9C1147-C203-675E-79EB-50A2552396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3745" y="4460656"/>
            <a:ext cx="3072620" cy="206431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1542104-6348-65C2-7CC4-C8C8F536B78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02572" y="4677718"/>
            <a:ext cx="2475191" cy="1847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915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6388"/>
    </mc:Choice>
    <mc:Fallback xmlns="">
      <p:transition advTm="56388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FC7A25-E165-5A17-BF06-251A1D6CA7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096A996-A00B-475A-9A1B-9EF8F607355D}"/>
              </a:ext>
            </a:extLst>
          </p:cNvPr>
          <p:cNvSpPr/>
          <p:nvPr/>
        </p:nvSpPr>
        <p:spPr>
          <a:xfrm>
            <a:off x="180578" y="552070"/>
            <a:ext cx="11838706" cy="61693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5874BAB-38F0-59FB-CD33-56833B0123CF}"/>
              </a:ext>
            </a:extLst>
          </p:cNvPr>
          <p:cNvSpPr txBox="1"/>
          <p:nvPr/>
        </p:nvSpPr>
        <p:spPr>
          <a:xfrm>
            <a:off x="2683647" y="73872"/>
            <a:ext cx="7482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II. Digital Media Economic Models and Actors 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EFE2132-0A1A-3528-ACCF-B93F90B13CA4}"/>
              </a:ext>
            </a:extLst>
          </p:cNvPr>
          <p:cNvSpPr/>
          <p:nvPr/>
        </p:nvSpPr>
        <p:spPr>
          <a:xfrm>
            <a:off x="617281" y="-4216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B9248F8-A17B-F93F-3829-29A683D0B430}"/>
              </a:ext>
            </a:extLst>
          </p:cNvPr>
          <p:cNvSpPr txBox="1"/>
          <p:nvPr/>
        </p:nvSpPr>
        <p:spPr>
          <a:xfrm>
            <a:off x="617281" y="7387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D91EAA0-6FA7-7936-15BE-D17B978C51F7}"/>
              </a:ext>
            </a:extLst>
          </p:cNvPr>
          <p:cNvSpPr txBox="1"/>
          <p:nvPr/>
        </p:nvSpPr>
        <p:spPr>
          <a:xfrm>
            <a:off x="617280" y="865431"/>
            <a:ext cx="10812719" cy="29065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Most </a:t>
            </a: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services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for </a:t>
            </a: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user‐generated content 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are </a:t>
            </a: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free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to the </a:t>
            </a: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user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rely on </a:t>
            </a: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advertising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as their main source of revenues.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This is the case for </a:t>
            </a: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social media services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but also for </a:t>
            </a: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search engines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Both tend to generate and analyze </a:t>
            </a: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data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from </a:t>
            </a: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user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behavior and communications, and use it to provide </a:t>
            </a: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targeted advertising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48F8E37-3088-8F64-2B2E-4D859104D92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774357" y="19851"/>
            <a:ext cx="1237066" cy="577625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8526CFA-D7D8-7983-E5C2-2FD65E0175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5136" y="4355041"/>
            <a:ext cx="2761727" cy="1950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6243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9229"/>
    </mc:Choice>
    <mc:Fallback xmlns="">
      <p:transition advTm="49229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E9D968-3BD4-52C9-12DB-782B202B6B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CA8BDE5-D56E-055D-ABFF-21B0CEF67AB9}"/>
              </a:ext>
            </a:extLst>
          </p:cNvPr>
          <p:cNvSpPr/>
          <p:nvPr/>
        </p:nvSpPr>
        <p:spPr>
          <a:xfrm>
            <a:off x="266940" y="799640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3FF4EFC-DD0E-FFAA-5C99-76BC5AB6E373}"/>
              </a:ext>
            </a:extLst>
          </p:cNvPr>
          <p:cNvSpPr txBox="1"/>
          <p:nvPr/>
        </p:nvSpPr>
        <p:spPr>
          <a:xfrm>
            <a:off x="2704962" y="174212"/>
            <a:ext cx="72894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II. Digital Media Economic Models and Actors 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EF24F7-C056-0A6C-D2CC-B8240F8603FA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B73886A-F2C5-CC52-067E-22D23784B997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87C8377-F300-F4E6-1923-E56EC864A93F}"/>
              </a:ext>
            </a:extLst>
          </p:cNvPr>
          <p:cNvSpPr txBox="1"/>
          <p:nvPr/>
        </p:nvSpPr>
        <p:spPr>
          <a:xfrm>
            <a:off x="449188" y="924083"/>
            <a:ext cx="9106292" cy="5563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Social media services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such as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Facebook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follow similar patterns: they invite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users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to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create content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that will make the website enjoyable and the user experience interesting, and then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sell targeted ad services to advertising agencies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based on surveillance and data analytics 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This makes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online services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similar to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traditional broadcast media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as commercial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radio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television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also depend on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advertising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However,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advertising market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that supports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web economy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different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from older ones.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EF8057B-5717-87AF-8510-D4E38FF5928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632B249-8D17-0244-F86C-E9860F8456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37728" y="1477221"/>
            <a:ext cx="2231329" cy="2231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4698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2462"/>
    </mc:Choice>
    <mc:Fallback xmlns="">
      <p:transition advTm="82462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B1B9F3-65AA-FB1B-707B-F59698B497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0396E9F-0318-84F7-6A8B-14C75040BC65}"/>
              </a:ext>
            </a:extLst>
          </p:cNvPr>
          <p:cNvSpPr/>
          <p:nvPr/>
        </p:nvSpPr>
        <p:spPr>
          <a:xfrm>
            <a:off x="266940" y="729300"/>
            <a:ext cx="11752343" cy="59921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E7496F2-FF2A-3BF1-7FAF-F2A55DA67196}"/>
              </a:ext>
            </a:extLst>
          </p:cNvPr>
          <p:cNvSpPr txBox="1"/>
          <p:nvPr/>
        </p:nvSpPr>
        <p:spPr>
          <a:xfrm>
            <a:off x="2704962" y="174212"/>
            <a:ext cx="71339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II. Digital Media Economic Models and Actors 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EB94102-C622-FEC2-1A56-0B92BFB41658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CCF42DC-CCB0-5691-05F6-FD4B8C331CF6}"/>
              </a:ext>
            </a:extLst>
          </p:cNvPr>
          <p:cNvSpPr txBox="1"/>
          <p:nvPr/>
        </p:nvSpPr>
        <p:spPr>
          <a:xfrm>
            <a:off x="617281" y="209691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FCA8BA1-3877-CEBF-B894-CF0FA2B95525}"/>
              </a:ext>
            </a:extLst>
          </p:cNvPr>
          <p:cNvSpPr txBox="1"/>
          <p:nvPr/>
        </p:nvSpPr>
        <p:spPr>
          <a:xfrm>
            <a:off x="341546" y="943461"/>
            <a:ext cx="8864888" cy="5563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Initially,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websites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were publishing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ads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cost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of which depended on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number of visitors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to the site, just as in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broadcast media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Publishing an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ad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in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New York Times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more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expensive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than publishing it in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Toronto Star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given that the first newspaper has many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more readers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than the second.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Today, however, more sophisticated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models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have emerged.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With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click‐through systems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advertisers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pay 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fee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based on how many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visitors click on an ad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and actually access its content.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68400A1-B4BC-6115-DB0E-C0AE5DB4602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F2782AC-942C-C170-01C3-30E8FC374A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75263" y="1536851"/>
            <a:ext cx="2475191" cy="2779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3524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6200"/>
    </mc:Choice>
    <mc:Fallback xmlns="">
      <p:transition advTm="662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106FD9-6284-2A12-ABE1-473945494E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639FA35-A07F-A517-C927-A824C8D80027}"/>
              </a:ext>
            </a:extLst>
          </p:cNvPr>
          <p:cNvSpPr/>
          <p:nvPr/>
        </p:nvSpPr>
        <p:spPr>
          <a:xfrm>
            <a:off x="266940" y="799640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15761DB-D7C0-8ADC-D82F-1512D02E4EDF}"/>
              </a:ext>
            </a:extLst>
          </p:cNvPr>
          <p:cNvSpPr txBox="1"/>
          <p:nvPr/>
        </p:nvSpPr>
        <p:spPr>
          <a:xfrm>
            <a:off x="2704962" y="174212"/>
            <a:ext cx="71339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II. Digital Media Economic Models and Actors 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2834A26-FF6A-6D9B-4630-E06583EF67C1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5587EE4-829A-EA82-48A8-BD07CDCEDBB4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5AE17FA-BDDC-A700-8E32-16E5890B601B}"/>
              </a:ext>
            </a:extLst>
          </p:cNvPr>
          <p:cNvSpPr txBox="1"/>
          <p:nvPr/>
        </p:nvSpPr>
        <p:spPr>
          <a:xfrm>
            <a:off x="431822" y="937930"/>
            <a:ext cx="8428714" cy="50098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 sum, the provision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free services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made possible by the collection of massive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advertising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revenues represents one of the prevailing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economic models of the web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But is it 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sustainable model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?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 far only 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few companies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have managed to attract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sufficient advertising revenue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to underpin their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market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valuations 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At the same time, other partially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different models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are at play.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026B762-1C59-8FF4-9650-484759B7271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305CC0D-A5F7-B100-8B3D-2B66C84C45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55059" y="1710264"/>
            <a:ext cx="2505120" cy="2505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3971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8469"/>
    </mc:Choice>
    <mc:Fallback xmlns="">
      <p:transition advTm="98469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141923-7317-CC29-B593-404A334BC5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ED44029-784F-F912-5EEB-2DB428C87943}"/>
              </a:ext>
            </a:extLst>
          </p:cNvPr>
          <p:cNvSpPr/>
          <p:nvPr/>
        </p:nvSpPr>
        <p:spPr>
          <a:xfrm>
            <a:off x="118872" y="871001"/>
            <a:ext cx="11892551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ACD9C55-3240-0650-26B8-CFB6B224A05C}"/>
              </a:ext>
            </a:extLst>
          </p:cNvPr>
          <p:cNvSpPr txBox="1"/>
          <p:nvPr/>
        </p:nvSpPr>
        <p:spPr>
          <a:xfrm>
            <a:off x="2704962" y="174212"/>
            <a:ext cx="72254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II. Digital Media Economic Models and Actors 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2518F02-CA5B-A8EF-71BB-5769001FD8B6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2B50DF4-84DC-F08F-B5F3-8C7C73A56B71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</a:t>
            </a:r>
            <a:r>
              <a:rPr lang="en-US" sz="2000" b="1" dirty="0">
                <a:solidFill>
                  <a:prstClr val="white"/>
                </a:solidFill>
                <a:latin typeface="Alexandria" charset="0"/>
                <a:cs typeface="Alexandria" charset="0"/>
              </a:rPr>
              <a:t>10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E140B4B-CD9D-C185-3109-C6DD0AE87E48}"/>
              </a:ext>
            </a:extLst>
          </p:cNvPr>
          <p:cNvSpPr txBox="1"/>
          <p:nvPr/>
        </p:nvSpPr>
        <p:spPr>
          <a:xfrm>
            <a:off x="1036200" y="1292522"/>
            <a:ext cx="9781152" cy="1951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LinkedIn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a social network for professionals, requires the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payment of a subscription fee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only to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users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who want to have access to its “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premium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”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services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27C505F-F588-507F-515B-C4E1CBEAFB1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E00646F-6439-9F1F-DAFA-04F1F7F3C4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85999" y="3973639"/>
            <a:ext cx="4621169" cy="2121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2212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2179"/>
    </mc:Choice>
    <mc:Fallback xmlns="">
      <p:transition advTm="132179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9692DF-2374-B3F6-7367-2DADF0F4E2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FAEDA0E-FB42-49A1-001B-9FBCE2791BFB}"/>
              </a:ext>
            </a:extLst>
          </p:cNvPr>
          <p:cNvSpPr/>
          <p:nvPr/>
        </p:nvSpPr>
        <p:spPr>
          <a:xfrm>
            <a:off x="100584" y="799640"/>
            <a:ext cx="11918699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042ACC9-E4E6-62C6-BB77-03ED2C276CFF}"/>
              </a:ext>
            </a:extLst>
          </p:cNvPr>
          <p:cNvSpPr txBox="1"/>
          <p:nvPr/>
        </p:nvSpPr>
        <p:spPr>
          <a:xfrm>
            <a:off x="2704962" y="174212"/>
            <a:ext cx="73734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III. The Startup Economy :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580B588-86E9-E39B-6C61-44E9C727DFC8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6019B3E-C059-BFAE-B58C-180385C1C303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9B7A528-B5F7-30DA-C8DF-98DC05675796}"/>
              </a:ext>
            </a:extLst>
          </p:cNvPr>
          <p:cNvSpPr txBox="1"/>
          <p:nvPr/>
        </p:nvSpPr>
        <p:spPr>
          <a:xfrm>
            <a:off x="172717" y="1137968"/>
            <a:ext cx="8814816" cy="50098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3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Major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web companies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such as</a:t>
            </a:r>
            <a:r>
              <a:rPr kumimoji="0" lang="ar-EG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Facebook &amp; X(Twitter) are the result of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startup economy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i.e. an economy based on new emerging companies.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phenomenon is closely linked to the development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Silicon Valley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since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1970s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has consolidated around a few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shared characteristics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Most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startups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are launched by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young people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and are based on 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product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often digital, or on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application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of a technology, such as an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app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33C1415-736E-E592-A982-3E303A40A72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1527F89-3F05-99D2-7C30-04B3AF0FAB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50566" y="1834790"/>
            <a:ext cx="2615411" cy="2438611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3552905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5411"/>
    </mc:Choice>
    <mc:Fallback xmlns="">
      <p:transition advTm="55411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766528-E09D-BFDA-F9D2-3269A06A4B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6516457-BE4E-C6E7-4FE5-64E892252994}"/>
              </a:ext>
            </a:extLst>
          </p:cNvPr>
          <p:cNvSpPr/>
          <p:nvPr/>
        </p:nvSpPr>
        <p:spPr>
          <a:xfrm>
            <a:off x="180577" y="761974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B04ED30-0BB5-D1E6-C051-BE1F69143874}"/>
              </a:ext>
            </a:extLst>
          </p:cNvPr>
          <p:cNvSpPr txBox="1"/>
          <p:nvPr/>
        </p:nvSpPr>
        <p:spPr>
          <a:xfrm>
            <a:off x="2704962" y="174212"/>
            <a:ext cx="72437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III. The Startup Economy :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D99065C-9903-3302-B9A4-B2FC23FF7F4F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6829861-24EE-D8AB-AE81-303EE7B6ACAA}"/>
              </a:ext>
            </a:extLst>
          </p:cNvPr>
          <p:cNvSpPr txBox="1"/>
          <p:nvPr/>
        </p:nvSpPr>
        <p:spPr>
          <a:xfrm>
            <a:off x="669382" y="171054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F994C3D-BEAD-FEC8-C6A7-4C33C414EF11}"/>
              </a:ext>
            </a:extLst>
          </p:cNvPr>
          <p:cNvSpPr txBox="1"/>
          <p:nvPr/>
        </p:nvSpPr>
        <p:spPr>
          <a:xfrm>
            <a:off x="384374" y="824364"/>
            <a:ext cx="8073826" cy="5563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Many are based on a combination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ecommerce, social media, smartphones, and big data.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Startups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often pass through an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incubator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that is a place that provides 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training program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 which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company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is assisted in the realization of its idea, the design of a business plan, and the preparation of a pitch – a brief narrative that presents the idea to potential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investors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in a concise and attractive manner.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At the end of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incubation phase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startups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are ready to compete for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investment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1BC7DCB-6F17-1341-A85F-7403A6A3B12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8F76995-1E18-0F17-81A1-4E22DE0AC9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77651" y="1872550"/>
            <a:ext cx="3029975" cy="2328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5586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1378"/>
    </mc:Choice>
    <mc:Fallback xmlns="">
      <p:transition advTm="41378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614977-383E-925D-E294-C789217AC4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8F8998C-0E82-0653-7BA6-F50B6D97AAAD}"/>
              </a:ext>
            </a:extLst>
          </p:cNvPr>
          <p:cNvSpPr/>
          <p:nvPr/>
        </p:nvSpPr>
        <p:spPr>
          <a:xfrm>
            <a:off x="266940" y="704883"/>
            <a:ext cx="11752343" cy="60165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549B070-D38D-A345-83F7-986ADCDA572B}"/>
              </a:ext>
            </a:extLst>
          </p:cNvPr>
          <p:cNvSpPr txBox="1"/>
          <p:nvPr/>
        </p:nvSpPr>
        <p:spPr>
          <a:xfrm>
            <a:off x="2704962" y="138064"/>
            <a:ext cx="70974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III. The Startup Economy :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93CB321-CDF8-D07C-CD13-A93D27B16DA9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33F8874-6A59-84C4-6AF2-6457FCD0863E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FC933D6-1D57-7D3B-A649-83F4DBF8E6BC}"/>
              </a:ext>
            </a:extLst>
          </p:cNvPr>
          <p:cNvSpPr txBox="1"/>
          <p:nvPr/>
        </p:nvSpPr>
        <p:spPr>
          <a:xfrm>
            <a:off x="433708" y="704883"/>
            <a:ext cx="10868276" cy="3901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Some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small startups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make use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Kickstarter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other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crowdfunding platforms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to accumulate a small initial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capital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 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 addition to providing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financial assistance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a successful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crowdfunding campaign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contributes to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intangible value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of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startup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by making it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appear attractive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to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investors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Instead, venture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capital funds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bet on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high‐risk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private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investments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particularly in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hi‐tech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sector.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21E2D8E-60C3-31EC-222E-CB2AE3B2BB9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211DC4E-6D14-F634-C672-B39F9D37B5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9269" y="4821545"/>
            <a:ext cx="3036071" cy="180457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80EABB8-E7D1-DA06-E931-D6A05529BB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43111" y="4821545"/>
            <a:ext cx="3036071" cy="1804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2713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5187"/>
    </mc:Choice>
    <mc:Fallback xmlns="">
      <p:transition advTm="45187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AA66FD-C920-19C6-CA00-1C4A5A0423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DE14145-A7A5-3A35-EE96-61D8B287037C}"/>
              </a:ext>
            </a:extLst>
          </p:cNvPr>
          <p:cNvSpPr/>
          <p:nvPr/>
        </p:nvSpPr>
        <p:spPr>
          <a:xfrm>
            <a:off x="100584" y="697432"/>
            <a:ext cx="11918699" cy="602402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3403298-207A-2E7A-3F72-7FD1C8EBE531}"/>
              </a:ext>
            </a:extLst>
          </p:cNvPr>
          <p:cNvSpPr txBox="1"/>
          <p:nvPr/>
        </p:nvSpPr>
        <p:spPr>
          <a:xfrm>
            <a:off x="2704962" y="174212"/>
            <a:ext cx="73808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III. The Startup Economy :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3B6E601-BF2D-B811-6308-1BC0329C9B3F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A1F1EF4-21DF-3441-7707-DBE25C6E0F18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A9389AA-EDE2-FBCF-DE7B-105E540E88C9}"/>
              </a:ext>
            </a:extLst>
          </p:cNvPr>
          <p:cNvSpPr txBox="1"/>
          <p:nvPr/>
        </p:nvSpPr>
        <p:spPr>
          <a:xfrm>
            <a:off x="580782" y="759822"/>
            <a:ext cx="10561319" cy="3901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Usually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venture capital “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participates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” in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startups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by acquiring 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share of their capital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which can be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sold in case of success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Because of this logic, 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startup’s success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is not measured in terms of growth on the market, but on its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financial evaluation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This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value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can monetized in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two ways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: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Acquisition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by a larger company (e.g.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WhatsApp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was acquired by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Facebook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for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$19 billion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) or on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stock exchange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FAE8206-B4B2-4CA3-2EFB-172520132A0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ADA99784-7F98-BF17-2D5A-4406307313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4962" y="4865334"/>
            <a:ext cx="2646804" cy="174899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33B5285-E43E-80BE-432C-5A37980A1BC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45359" y="5045325"/>
            <a:ext cx="2786113" cy="1560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6946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223"/>
    </mc:Choice>
    <mc:Fallback xmlns="">
      <p:transition advTm="60223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38731F-1300-DC4B-3E3F-DA854848CA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CC20CC4-043E-25C5-84C8-E391DAC1DE11}"/>
              </a:ext>
            </a:extLst>
          </p:cNvPr>
          <p:cNvSpPr/>
          <p:nvPr/>
        </p:nvSpPr>
        <p:spPr>
          <a:xfrm>
            <a:off x="109728" y="697432"/>
            <a:ext cx="11909555" cy="602402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972AB06-5969-7FB9-F843-066777D88FB5}"/>
              </a:ext>
            </a:extLst>
          </p:cNvPr>
          <p:cNvSpPr txBox="1"/>
          <p:nvPr/>
        </p:nvSpPr>
        <p:spPr>
          <a:xfrm>
            <a:off x="2704962" y="174212"/>
            <a:ext cx="70608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III. The Startup Economy :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C5991CE-4286-3266-6AED-6015A3014052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4A2E24A-589E-7185-0652-4E5A8ECE977B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A7902AD3-EF4D-90CF-633A-87DD262C9FEE}"/>
              </a:ext>
            </a:extLst>
          </p:cNvPr>
          <p:cNvSpPr txBox="1"/>
          <p:nvPr/>
        </p:nvSpPr>
        <p:spPr>
          <a:xfrm>
            <a:off x="180577" y="789237"/>
            <a:ext cx="9054863" cy="5563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startup system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is organized around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two key concepts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that illustrate its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position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in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digital economy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first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is “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ideas are cheap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,” that is,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success of a startup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does not depend on the quality of its core idea but rather on its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team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This is why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incubation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training process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is focused on giving 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desirable cultural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form to ideas, teaching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teamwork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and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brand building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challenge is not to find the best idea, but rather to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handle complex forms of collaboration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within a calculable risk.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2435918-E9B5-8CAF-3412-B9483165D4C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B538CD4-CEB3-045F-9571-A52A27CA1B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33840" y="1737265"/>
            <a:ext cx="2377646" cy="2194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2357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395"/>
    </mc:Choice>
    <mc:Fallback xmlns="">
      <p:transition advTm="60395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E05E60-8A4D-2526-279A-6270EEA819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CBA0130-9850-D2C5-7F27-EBE7B69BAB86}"/>
              </a:ext>
            </a:extLst>
          </p:cNvPr>
          <p:cNvSpPr/>
          <p:nvPr/>
        </p:nvSpPr>
        <p:spPr>
          <a:xfrm>
            <a:off x="259080" y="827402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F77F228-C24C-92A9-1F4D-EC590B007F20}"/>
              </a:ext>
            </a:extLst>
          </p:cNvPr>
          <p:cNvSpPr txBox="1"/>
          <p:nvPr/>
        </p:nvSpPr>
        <p:spPr>
          <a:xfrm>
            <a:off x="2704962" y="174212"/>
            <a:ext cx="70608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III. The Startup Economy :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72C75E-4E78-33F6-83A0-A8A8C4815A57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7E7D36-2118-59E6-2796-1809EB605C04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9AA73DC-768C-0139-8EB8-AF2086522761}"/>
              </a:ext>
            </a:extLst>
          </p:cNvPr>
          <p:cNvSpPr txBox="1"/>
          <p:nvPr/>
        </p:nvSpPr>
        <p:spPr>
          <a:xfrm>
            <a:off x="701390" y="1170464"/>
            <a:ext cx="7379237" cy="3347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second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key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concept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is “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disruption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,” which suggests that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best innovations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are not cumulative or incremental, but possess the ability to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turn entire industries upside down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This is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model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followed by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Amazon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with bookstores or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Uber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with taxis.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5D54DC1-1A64-ED14-5103-8C4E82BE3E1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FE6A8140-CE86-4067-2E1F-CBE7870146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2937" y="1858136"/>
            <a:ext cx="3005588" cy="168059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93FEDC4-B952-BF79-6063-6C3EDC160F8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01123" y="5227248"/>
            <a:ext cx="2688569" cy="105469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39D58A4-E9FC-5475-A11E-F3FEB264355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44905" y="5093124"/>
            <a:ext cx="2792210" cy="1188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4352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6144"/>
    </mc:Choice>
    <mc:Fallback xmlns="">
      <p:transition advTm="46144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CA877D-FB82-5C58-36CB-DC8DCC6A42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05CD545-DA09-A178-4662-0B89CD16CBE4}"/>
              </a:ext>
            </a:extLst>
          </p:cNvPr>
          <p:cNvSpPr/>
          <p:nvPr/>
        </p:nvSpPr>
        <p:spPr>
          <a:xfrm>
            <a:off x="266940" y="799640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63E02E2-5CBD-0349-55C5-171847B756DE}"/>
              </a:ext>
            </a:extLst>
          </p:cNvPr>
          <p:cNvSpPr txBox="1"/>
          <p:nvPr/>
        </p:nvSpPr>
        <p:spPr>
          <a:xfrm>
            <a:off x="2704962" y="174212"/>
            <a:ext cx="70608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III. The Startup Economy :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E61637-6F25-E29E-FA7A-3183F01A9175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921A84B-3359-5D91-1182-1FE55019414E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C218952-1AFA-E831-664A-F3D3708AE58F}"/>
              </a:ext>
            </a:extLst>
          </p:cNvPr>
          <p:cNvSpPr txBox="1"/>
          <p:nvPr/>
        </p:nvSpPr>
        <p:spPr>
          <a:xfrm>
            <a:off x="967198" y="836438"/>
            <a:ext cx="9886730" cy="3347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 fact, truly disruptive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companies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are able to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create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new needs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from scratch: no one needed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Facebook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before its launch.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But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many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startups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tend to favor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replication of successful models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We are witnessing the birth of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Uber for take‐away food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Uber for laundry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etc.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7FE37D9-9984-4BC8-2843-06DCCEA9A33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594DE0C-B016-46E8-514D-EC5BCA2DFE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1973" y="4514839"/>
            <a:ext cx="2066723" cy="206672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2BC80AA-27DE-CECE-0249-678A164687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46485" y="5228117"/>
            <a:ext cx="2914141" cy="102421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D8F3CB6-7E24-D96C-DCC6-DEC01142E22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94906" y="4939023"/>
            <a:ext cx="2578832" cy="1390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3277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4248"/>
    </mc:Choice>
    <mc:Fallback xmlns="">
      <p:transition advTm="44248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19BA4F-C25F-D7E1-D400-67CB41A61A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7FA0C16-6531-EFD5-EE44-1C7409CAC8AE}"/>
              </a:ext>
            </a:extLst>
          </p:cNvPr>
          <p:cNvSpPr/>
          <p:nvPr/>
        </p:nvSpPr>
        <p:spPr>
          <a:xfrm>
            <a:off x="259080" y="777154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F3E962C-950A-665F-27D7-2422CBB104F4}"/>
              </a:ext>
            </a:extLst>
          </p:cNvPr>
          <p:cNvSpPr txBox="1"/>
          <p:nvPr/>
        </p:nvSpPr>
        <p:spPr>
          <a:xfrm>
            <a:off x="2704962" y="174212"/>
            <a:ext cx="70608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IV. The Sharing Economy :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39A585A-322D-0791-E060-BA061D3C791C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E099780-CD6A-FC93-E38C-A5B7BFB5800F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3B7A1FEC-C440-00CC-462B-70E9565AB2A1}"/>
              </a:ext>
            </a:extLst>
          </p:cNvPr>
          <p:cNvSpPr txBox="1"/>
          <p:nvPr/>
        </p:nvSpPr>
        <p:spPr>
          <a:xfrm>
            <a:off x="445801" y="871001"/>
            <a:ext cx="8506176" cy="56157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flexible forms of production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have been adapted to interact with the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market economy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and large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multinational companies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for example through phenomena such as the so‐called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sharing economy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This expression emerged in the course of the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2010s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to describe a series of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platforms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through which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people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can establish processes for the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exchange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of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goods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(such as homes or tools),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services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(such as car rides or senior care), or knowledge.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As a result of the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technological success of social media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platforms and, above all, of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mobile apps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the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sharing economy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gained strong public visibility.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89708ED-515A-7753-B0D5-37F84062C1C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EEFB541-E047-C228-BE0E-BE6F3A3236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68573" y="1875295"/>
            <a:ext cx="2377626" cy="219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8769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3036"/>
    </mc:Choice>
    <mc:Fallback xmlns="">
      <p:transition advTm="73036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10C214-5097-2EA2-05C8-97C16EEE8D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3650ED3-5A67-BAC5-9654-33B16B69D58B}"/>
              </a:ext>
            </a:extLst>
          </p:cNvPr>
          <p:cNvSpPr/>
          <p:nvPr/>
        </p:nvSpPr>
        <p:spPr>
          <a:xfrm>
            <a:off x="180577" y="774700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FC4FB5E-618F-5F50-0C46-A9AA4B860766}"/>
              </a:ext>
            </a:extLst>
          </p:cNvPr>
          <p:cNvSpPr txBox="1"/>
          <p:nvPr/>
        </p:nvSpPr>
        <p:spPr>
          <a:xfrm>
            <a:off x="2704962" y="174212"/>
            <a:ext cx="70608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IV. The Sharing Economy :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A4DF73A-964F-181E-8807-C33DCB594EC7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3593C32-FE92-52EF-A357-BBA2B74CDE43}"/>
              </a:ext>
            </a:extLst>
          </p:cNvPr>
          <p:cNvSpPr txBox="1"/>
          <p:nvPr/>
        </p:nvSpPr>
        <p:spPr>
          <a:xfrm>
            <a:off x="559511" y="161486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57F24FF-47A9-4514-7722-C73A512F9C2B}"/>
              </a:ext>
            </a:extLst>
          </p:cNvPr>
          <p:cNvSpPr txBox="1"/>
          <p:nvPr/>
        </p:nvSpPr>
        <p:spPr>
          <a:xfrm>
            <a:off x="1086122" y="967060"/>
            <a:ext cx="9195816" cy="3347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This form of “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collaborative consumption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” has been presented as a possible driver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economic development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as it generates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new businesses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and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new forms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employment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and as a solution to the social alienation of contemporary societies, as it creates new forms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solidarity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new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relational networks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(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Hamari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et al. 2016).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0C4AC5D-5199-5096-BFB4-178766BA091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EBED1130-1469-2B4C-39B3-4C03411E17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00485" y="4105656"/>
            <a:ext cx="2514715" cy="2491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032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6567"/>
    </mc:Choice>
    <mc:Fallback xmlns="">
      <p:transition advTm="56567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F4E724-BD71-225C-3399-F344055C5C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B474601-79C1-9405-AAA0-360E6C2481AD}"/>
              </a:ext>
            </a:extLst>
          </p:cNvPr>
          <p:cNvSpPr/>
          <p:nvPr/>
        </p:nvSpPr>
        <p:spPr>
          <a:xfrm>
            <a:off x="266940" y="697432"/>
            <a:ext cx="11752343" cy="602402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9FEA540-00CF-CD74-E1D7-5305AD705634}"/>
              </a:ext>
            </a:extLst>
          </p:cNvPr>
          <p:cNvSpPr txBox="1"/>
          <p:nvPr/>
        </p:nvSpPr>
        <p:spPr>
          <a:xfrm>
            <a:off x="2704962" y="174212"/>
            <a:ext cx="70608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IV. The Sharing Economy :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14DB3EE-3A6B-D4F7-036A-904B6169CD2B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D75F755-D8CF-2C33-22B2-CC015B491F90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</a:t>
            </a:r>
            <a:r>
              <a:rPr lang="en-US" sz="2000" b="1" dirty="0">
                <a:solidFill>
                  <a:prstClr val="white"/>
                </a:solidFill>
                <a:latin typeface="Alexandria" charset="0"/>
                <a:cs typeface="Alexandria" charset="0"/>
              </a:rPr>
              <a:t>10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FBA6E54-6DBF-3BD6-300A-3081B99B9AF3}"/>
              </a:ext>
            </a:extLst>
          </p:cNvPr>
          <p:cNvSpPr txBox="1"/>
          <p:nvPr/>
        </p:nvSpPr>
        <p:spPr>
          <a:xfrm>
            <a:off x="526093" y="721320"/>
            <a:ext cx="10839899" cy="3347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This is not an entirely new phenomenon, but rather part of a trend toward a progressive intertwining between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productive and consumption activities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that people undertake in their daily lives.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Since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1980s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the term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prosumer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which combines the words “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producer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” and “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consumer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,” has been used to define individuals who have an active role in processes of both creation and consumption of goods .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04456B1-BEF0-4BEB-1639-0FFB5CBEE72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369278F-F96A-F78F-ADA8-6EB5936989D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4386" b="16201"/>
          <a:stretch/>
        </p:blipFill>
        <p:spPr>
          <a:xfrm>
            <a:off x="4854512" y="4369628"/>
            <a:ext cx="2761727" cy="2192067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367257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2796"/>
    </mc:Choice>
    <mc:Fallback xmlns="">
      <p:transition advTm="32796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B67C60-F55C-619C-14CD-4527CC2B03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248F3C0-AB9E-DF46-600A-38CFD490FD23}"/>
              </a:ext>
            </a:extLst>
          </p:cNvPr>
          <p:cNvSpPr/>
          <p:nvPr/>
        </p:nvSpPr>
        <p:spPr>
          <a:xfrm>
            <a:off x="266940" y="588249"/>
            <a:ext cx="11752343" cy="61332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164B3D3-963C-C646-5C59-449E0E765EA9}"/>
              </a:ext>
            </a:extLst>
          </p:cNvPr>
          <p:cNvSpPr txBox="1"/>
          <p:nvPr/>
        </p:nvSpPr>
        <p:spPr>
          <a:xfrm>
            <a:off x="2779320" y="21429"/>
            <a:ext cx="70608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IV. The Sharing Economy :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94C9C8-1AD5-D905-2F7F-F8A20E06589A}"/>
              </a:ext>
            </a:extLst>
          </p:cNvPr>
          <p:cNvSpPr/>
          <p:nvPr/>
        </p:nvSpPr>
        <p:spPr>
          <a:xfrm>
            <a:off x="617281" y="23234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A4DA34F-7771-022F-BAC9-03F6F5F4AF23}"/>
              </a:ext>
            </a:extLst>
          </p:cNvPr>
          <p:cNvSpPr txBox="1"/>
          <p:nvPr/>
        </p:nvSpPr>
        <p:spPr>
          <a:xfrm>
            <a:off x="617281" y="82984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EFAE7CE-8219-51B0-398B-7FC56D923017}"/>
              </a:ext>
            </a:extLst>
          </p:cNvPr>
          <p:cNvSpPr txBox="1"/>
          <p:nvPr/>
        </p:nvSpPr>
        <p:spPr>
          <a:xfrm>
            <a:off x="493677" y="556416"/>
            <a:ext cx="10799164" cy="3901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By stating that “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markets are conversations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,” in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2000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the authors of the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Cluetrain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Manifesto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provided an understanding of this convergence based on the idea that the internet gives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individuals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the opportunity to enter into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virtual markets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where they can actively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discuss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products, for example by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reviewing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 book on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Amazon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Companies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must take these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informed customers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into account and stimulate and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participate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in their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conversations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7C02DC4-2D9C-CE60-990C-10246B1FA51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5B67117-A913-A9B7-D702-EB8643FFF3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1228" y="4694046"/>
            <a:ext cx="2999492" cy="196917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DC11D92-7E86-DB19-907E-68285669F0F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93259" y="4797686"/>
            <a:ext cx="3011685" cy="1761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2358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9831"/>
    </mc:Choice>
    <mc:Fallback xmlns="">
      <p:transition advTm="49831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45CFB5-DA6C-DADF-62B4-E6B6BB6FA3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8F2D9E7-5539-8051-F135-4E2932CCC582}"/>
              </a:ext>
            </a:extLst>
          </p:cNvPr>
          <p:cNvSpPr/>
          <p:nvPr/>
        </p:nvSpPr>
        <p:spPr>
          <a:xfrm>
            <a:off x="180578" y="799640"/>
            <a:ext cx="11838706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746FD69-000F-F967-E198-06F04D0D1B21}"/>
              </a:ext>
            </a:extLst>
          </p:cNvPr>
          <p:cNvSpPr txBox="1"/>
          <p:nvPr/>
        </p:nvSpPr>
        <p:spPr>
          <a:xfrm>
            <a:off x="2704962" y="174212"/>
            <a:ext cx="70608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IV. The Sharing Economy :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93F6651-A752-EEC8-2F5F-15131EFE5D93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4AAF17A-939F-5813-07A2-313E8CD16687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B24062B-24B0-B1AF-2EAC-08D85B71FE34}"/>
              </a:ext>
            </a:extLst>
          </p:cNvPr>
          <p:cNvSpPr txBox="1"/>
          <p:nvPr/>
        </p:nvSpPr>
        <p:spPr>
          <a:xfrm>
            <a:off x="266940" y="827402"/>
            <a:ext cx="8593596" cy="5563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 more radical approach to this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transformation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refers to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prosumer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as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individual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who, while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consuming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or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socializing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through commercial web platforms,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produces free information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that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companies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can use and appropriate.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Interacting with friends on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Facebook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or reviewing hotels visited during a vacation on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TripAdvisor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can be seen a form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unpaid work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since Facebook and Trip Advisor’s value and revenues depend on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wealth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of this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user‐generated content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This model has been criticized as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exploitative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FF019CF-924B-FFE0-80C0-5A30735AE6E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F7D02FCA-4798-6E5D-78A4-A8618CB366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79993" y="1834044"/>
            <a:ext cx="2877561" cy="1926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2571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9831"/>
    </mc:Choice>
    <mc:Fallback xmlns="">
      <p:transition advTm="49831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D096F7-DA3B-22DA-CC6B-AA1A1699AB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ACE94D4-04EE-CCD5-B96D-2ABDD9F1881C}"/>
              </a:ext>
            </a:extLst>
          </p:cNvPr>
          <p:cNvSpPr/>
          <p:nvPr/>
        </p:nvSpPr>
        <p:spPr>
          <a:xfrm>
            <a:off x="259080" y="761974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84FFB68-1C5D-5D36-8983-9A6321254756}"/>
              </a:ext>
            </a:extLst>
          </p:cNvPr>
          <p:cNvSpPr txBox="1"/>
          <p:nvPr/>
        </p:nvSpPr>
        <p:spPr>
          <a:xfrm>
            <a:off x="2704962" y="174212"/>
            <a:ext cx="70608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IV. The Sharing Economy :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A3D77F4-FA8D-7DBE-23D7-330766F614A5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6CC653F-3C68-9192-47B0-7F681BA587C8}"/>
              </a:ext>
            </a:extLst>
          </p:cNvPr>
          <p:cNvSpPr txBox="1"/>
          <p:nvPr/>
        </p:nvSpPr>
        <p:spPr>
          <a:xfrm>
            <a:off x="501742" y="138445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72CAB833-756E-8795-AB0F-E9B050F779EA}"/>
              </a:ext>
            </a:extLst>
          </p:cNvPr>
          <p:cNvSpPr txBox="1"/>
          <p:nvPr/>
        </p:nvSpPr>
        <p:spPr>
          <a:xfrm>
            <a:off x="289177" y="858461"/>
            <a:ext cx="8823039" cy="5563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For example, in many cases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intellectual property rights policies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used by these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companies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do not protect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creators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who contribute to collaboratively producing content through their platforms.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By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agreeing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to the copyright clauses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they accept when signing up to an online service,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users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give away many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rights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to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they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create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 this way,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web companies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are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legitimized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to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extract revenues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from production processes they promote and manage.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5DB2C82-8E2E-9857-6642-889EDB2FCD4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9B3D3B5-7C42-C3A0-920E-B1D84F0C46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60571" y="1706685"/>
            <a:ext cx="2542252" cy="2493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0277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9831"/>
    </mc:Choice>
    <mc:Fallback xmlns="">
      <p:transition advTm="49831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5B314E-ADBD-5455-EF5C-1C20AA8804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D9A7D562-F6B0-3F2A-EE56-8A1A857FCB6B}"/>
              </a:ext>
            </a:extLst>
          </p:cNvPr>
          <p:cNvSpPr/>
          <p:nvPr/>
        </p:nvSpPr>
        <p:spPr>
          <a:xfrm>
            <a:off x="302768" y="725731"/>
            <a:ext cx="1376399" cy="42396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5E1AE53-06C2-5355-1B08-E10F708B243E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DC13F601-898A-5651-A0B2-5DAB5A2A0EBE}"/>
              </a:ext>
            </a:extLst>
          </p:cNvPr>
          <p:cNvSpPr/>
          <p:nvPr/>
        </p:nvSpPr>
        <p:spPr>
          <a:xfrm>
            <a:off x="78791" y="1149696"/>
            <a:ext cx="9819640" cy="54425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 economy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is a dynamic economic sector, dominated by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new players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Microsoft’s Bill Gates, Amazon’s Jeff Bezos, and Facebook’s Mark Zuckerberg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are among the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wealthiest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individuals in the world.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They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influence the development of global capitalism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through their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investments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global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market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supports the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economies of areas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that produce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hardware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components, such as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East Asia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and others that manage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innovation and marketing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processes, such as the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United States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Some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web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companies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simply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sell content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distributed through digital networks.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Most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services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for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user‐generated content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are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free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to the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user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rely on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advertising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Startup economy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is based on new emerging companies often pass through an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incubator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Prosumer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which combines the words “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producer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” and “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consumer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,” has been used to define individuals who have an active role in processes of both creation and consumption of goods . 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34C9B6A6-5353-FFB6-5393-BC54064B3D41}"/>
              </a:ext>
            </a:extLst>
          </p:cNvPr>
          <p:cNvSpPr txBox="1"/>
          <p:nvPr/>
        </p:nvSpPr>
        <p:spPr>
          <a:xfrm>
            <a:off x="2170079" y="622582"/>
            <a:ext cx="22765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Conclusion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8051B74F-FD0B-E097-ABBB-9DB2FA3FD753}"/>
              </a:ext>
            </a:extLst>
          </p:cNvPr>
          <p:cNvSpPr txBox="1"/>
          <p:nvPr/>
        </p:nvSpPr>
        <p:spPr>
          <a:xfrm>
            <a:off x="302768" y="780364"/>
            <a:ext cx="13763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10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3EDFC89-DFA8-317E-A7A6-4126D5B205F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246431" y="-37675"/>
            <a:ext cx="1774394" cy="82852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9CDE8288-4ED1-0349-EF94-2A23D42887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21921" y="129375"/>
            <a:ext cx="1904612" cy="1268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94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9324"/>
    </mc:Choice>
    <mc:Fallback xmlns="">
      <p:transition spd="slow" advTm="169324"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166"/>
    </mc:Choice>
    <mc:Fallback xmlns="">
      <p:transition spd="slow" advTm="21166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CC9A911-23AF-4D6B-960B-1A780C58D828}">
  <ds:schemaRefs>
    <ds:schemaRef ds:uri="aca13214-df29-4e3c-a050-857c0bf7bd8e"/>
    <ds:schemaRef ds:uri="http://www.w3.org/XML/1998/namespace"/>
    <ds:schemaRef ds:uri="http://purl.org/dc/dcmitype/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688354b5-287c-4cda-825e-1d7935aea40e"/>
    <ds:schemaRef ds:uri="http://schemas.microsoft.com/office/2006/metadata/properties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01F37DF6-44CB-4806-BC5F-3CBF13C386BC}">
  <ds:schemaRefs>
    <ds:schemaRef ds:uri="688354b5-287c-4cda-825e-1d7935aea40e"/>
    <ds:schemaRef ds:uri="aca13214-df29-4e3c-a050-857c0bf7bd8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2572</TotalTime>
  <Words>3254</Words>
  <Application>Microsoft Office PowerPoint</Application>
  <PresentationFormat>Widescreen</PresentationFormat>
  <Paragraphs>205</Paragraphs>
  <Slides>41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9" baseType="lpstr">
      <vt:lpstr>Alexandria</vt:lpstr>
      <vt:lpstr>Arial</vt:lpstr>
      <vt:lpstr>Calibri</vt:lpstr>
      <vt:lpstr>Calibri Light</vt:lpstr>
      <vt:lpstr>Roboto Light</vt:lpstr>
      <vt:lpstr>Tajawal ExtraBold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Shereen Kedwany</cp:lastModifiedBy>
  <cp:revision>678</cp:revision>
  <dcterms:created xsi:type="dcterms:W3CDTF">2023-04-29T09:08:00Z</dcterms:created>
  <dcterms:modified xsi:type="dcterms:W3CDTF">2025-02-06T14:03:27Z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  <property fmtid="{D5CDD505-2E9C-101B-9397-08002B2CF9AE}" pid="5" name="MediaServiceImageTags">
    <vt:lpwstr/>
  </property>
</Properties>
</file>