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8" r:id="rId2"/>
    <p:sldId id="266" r:id="rId3"/>
    <p:sldId id="369" r:id="rId4"/>
    <p:sldId id="414" r:id="rId5"/>
    <p:sldId id="413" r:id="rId6"/>
    <p:sldId id="406" r:id="rId7"/>
    <p:sldId id="407" r:id="rId8"/>
    <p:sldId id="410" r:id="rId9"/>
    <p:sldId id="411" r:id="rId10"/>
    <p:sldId id="419" r:id="rId11"/>
    <p:sldId id="415" r:id="rId12"/>
    <p:sldId id="416" r:id="rId13"/>
    <p:sldId id="447" r:id="rId14"/>
    <p:sldId id="418" r:id="rId15"/>
    <p:sldId id="448" r:id="rId16"/>
    <p:sldId id="417" r:id="rId17"/>
    <p:sldId id="420" r:id="rId18"/>
    <p:sldId id="421" r:id="rId19"/>
    <p:sldId id="422" r:id="rId20"/>
    <p:sldId id="424" r:id="rId21"/>
    <p:sldId id="423" r:id="rId22"/>
    <p:sldId id="425" r:id="rId23"/>
    <p:sldId id="426" r:id="rId24"/>
    <p:sldId id="427" r:id="rId25"/>
    <p:sldId id="430" r:id="rId26"/>
    <p:sldId id="431" r:id="rId27"/>
    <p:sldId id="432" r:id="rId28"/>
    <p:sldId id="433" r:id="rId29"/>
    <p:sldId id="434" r:id="rId30"/>
    <p:sldId id="435" r:id="rId31"/>
    <p:sldId id="438" r:id="rId32"/>
    <p:sldId id="439" r:id="rId33"/>
    <p:sldId id="441" r:id="rId34"/>
    <p:sldId id="440" r:id="rId35"/>
    <p:sldId id="442" r:id="rId36"/>
    <p:sldId id="436" r:id="rId37"/>
    <p:sldId id="444" r:id="rId38"/>
    <p:sldId id="445" r:id="rId39"/>
    <p:sldId id="446" r:id="rId40"/>
    <p:sldId id="437" r:id="rId41"/>
    <p:sldId id="443" r:id="rId42"/>
    <p:sldId id="449" r:id="rId43"/>
    <p:sldId id="353"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114" autoAdjust="0"/>
    <p:restoredTop sz="91400" autoAdjust="0"/>
  </p:normalViewPr>
  <p:slideViewPr>
    <p:cSldViewPr snapToGrid="0">
      <p:cViewPr varScale="1">
        <p:scale>
          <a:sx n="56" d="100"/>
          <a:sy n="56" d="100"/>
        </p:scale>
        <p:origin x="1074" y="2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3E5318-FA18-4ACF-86FE-7B6FCF1F202A}" type="datetimeFigureOut">
              <a:rPr lang="en-US" smtClean="0"/>
              <a:t>10/25/2022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DF6AD1-BAE9-4C65-82CB-714C360FBA62}" type="slidenum">
              <a:rPr lang="en-US" smtClean="0"/>
              <a:t>‹#›</a:t>
            </a:fld>
            <a:endParaRPr lang="en-US"/>
          </a:p>
        </p:txBody>
      </p:sp>
    </p:spTree>
    <p:extLst>
      <p:ext uri="{BB962C8B-B14F-4D97-AF65-F5344CB8AC3E}">
        <p14:creationId xmlns:p14="http://schemas.microsoft.com/office/powerpoint/2010/main" val="8501428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a:t>
            </a:fld>
            <a:endParaRPr lang="en-US"/>
          </a:p>
        </p:txBody>
      </p:sp>
    </p:spTree>
    <p:extLst>
      <p:ext uri="{BB962C8B-B14F-4D97-AF65-F5344CB8AC3E}">
        <p14:creationId xmlns:p14="http://schemas.microsoft.com/office/powerpoint/2010/main" val="28563038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a:t>
            </a:fld>
            <a:endParaRPr lang="en-US"/>
          </a:p>
        </p:txBody>
      </p:sp>
    </p:spTree>
    <p:extLst>
      <p:ext uri="{BB962C8B-B14F-4D97-AF65-F5344CB8AC3E}">
        <p14:creationId xmlns:p14="http://schemas.microsoft.com/office/powerpoint/2010/main" val="32324956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43</a:t>
            </a:fld>
            <a:endParaRPr lang="en-US"/>
          </a:p>
        </p:txBody>
      </p:sp>
    </p:spTree>
    <p:extLst>
      <p:ext uri="{BB962C8B-B14F-4D97-AF65-F5344CB8AC3E}">
        <p14:creationId xmlns:p14="http://schemas.microsoft.com/office/powerpoint/2010/main" val="2795610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7CC32DF-BCD6-4954-AD79-7003A457903E}" type="datetime1">
              <a:rPr lang="en-US" smtClean="0"/>
              <a:t>10/25/2022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E578ED8-4120-45A7-B02E-4AB12BB77009}" type="datetime1">
              <a:rPr lang="en-US" smtClean="0"/>
              <a:t>10/25/2022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E2E8848-9A1C-443F-A287-836317E634F7}" type="datetime1">
              <a:rPr lang="en-US" smtClean="0"/>
              <a:t>10/25/2022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5100C99-593E-4D51-82F2-740D1BDFA164}" type="datetime1">
              <a:rPr lang="en-US" smtClean="0"/>
              <a:t>10/25/2022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1006B02-30E6-4703-9564-5EF862166D19}" type="datetime1">
              <a:rPr lang="en-US" smtClean="0"/>
              <a:t>10/25/2022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775E7D2-6EA5-4BB3-B8E0-5C56EF8FE71E}" type="datetime1">
              <a:rPr lang="en-US" smtClean="0"/>
              <a:t>10/25/2022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3617A4-1FE8-4743-9355-49C65BB30991}" type="datetime1">
              <a:rPr lang="en-US" smtClean="0"/>
              <a:t>10/25/2022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B20BEA6-EC64-411E-A689-E513DDC7943C}" type="datetime1">
              <a:rPr lang="en-US" smtClean="0"/>
              <a:t>10/25/2022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40449E0-0302-46C0-991E-5CA0EB96BC40}" type="datetime1">
              <a:rPr lang="en-US" smtClean="0"/>
              <a:t>10/25/2022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B721217-6B64-4C3D-8FBE-A48FA404F599}" type="datetime1">
              <a:rPr lang="en-US" smtClean="0"/>
              <a:t>10/25/2022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E3D9AC8-C475-45E4-8E89-474B612FF80A}" type="datetime1">
              <a:rPr lang="en-US" smtClean="0"/>
              <a:t>10/25/2022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C9A8FB-BFB7-4189-B263-395CC21C2A59}" type="datetime1">
              <a:rPr lang="en-US" smtClean="0"/>
              <a:t>10/25/2022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4"/>
          <a:stretch>
            <a:fillRect/>
          </a:stretch>
        </p:blipFill>
        <p:spPr>
          <a:xfrm>
            <a:off x="1940421" y="201269"/>
            <a:ext cx="8195762" cy="1579793"/>
          </a:xfrm>
          <a:prstGeom prst="rect">
            <a:avLst/>
          </a:prstGeom>
        </p:spPr>
      </p:pic>
      <p:sp>
        <p:nvSpPr>
          <p:cNvPr id="14" name="TextBox 13"/>
          <p:cNvSpPr txBox="1"/>
          <p:nvPr/>
        </p:nvSpPr>
        <p:spPr>
          <a:xfrm>
            <a:off x="2057080" y="201269"/>
            <a:ext cx="7268664" cy="1384995"/>
          </a:xfrm>
          <a:prstGeom prst="rect">
            <a:avLst/>
          </a:prstGeom>
          <a:noFill/>
        </p:spPr>
        <p:txBody>
          <a:bodyPr wrap="square" rtlCol="0">
            <a:spAutoFit/>
          </a:bodyPr>
          <a:lstStyle/>
          <a:p>
            <a:r>
              <a:rPr lang="en-US" sz="2800" b="1" dirty="0">
                <a:solidFill>
                  <a:schemeClr val="bg1"/>
                </a:solidFill>
                <a:ea typeface="Tahoma" panose="020B0604030504040204" pitchFamily="34" charset="0"/>
                <a:cs typeface="Tahoma" panose="020B0604030504040204" pitchFamily="34" charset="0"/>
              </a:rPr>
              <a:t>CYB650</a:t>
            </a:r>
          </a:p>
          <a:p>
            <a:pPr algn="ctr"/>
            <a:r>
              <a:rPr lang="en-US" sz="2800" b="1" dirty="0">
                <a:solidFill>
                  <a:schemeClr val="bg1"/>
                </a:solidFill>
                <a:ea typeface="Tahoma" panose="020B0604030504040204" pitchFamily="34" charset="0"/>
                <a:cs typeface="Tahoma" panose="020B0604030504040204" pitchFamily="34" charset="0"/>
              </a:rPr>
              <a:t>Introduction to Cryptography</a:t>
            </a:r>
            <a:endParaRPr lang="en-US" sz="2800" b="1" dirty="0">
              <a:solidFill>
                <a:schemeClr val="bg1"/>
              </a:solidFill>
              <a:cs typeface="Tajawal Medium" panose="00000600000000000000" pitchFamily="2" charset="-78"/>
            </a:endParaRPr>
          </a:p>
          <a:p>
            <a:pPr algn="ctr"/>
            <a:r>
              <a:rPr lang="en-US" sz="2800" b="1" dirty="0">
                <a:solidFill>
                  <a:schemeClr val="accent1">
                    <a:lumMod val="60000"/>
                    <a:lumOff val="40000"/>
                  </a:schemeClr>
                </a:solidFill>
                <a:effectLst/>
                <a:latin typeface="Times New Roman" panose="02020603050405020304" pitchFamily="18" charset="0"/>
                <a:ea typeface="Times New Roman" panose="02020603050405020304" pitchFamily="18" charset="0"/>
              </a:rPr>
              <a:t>   Cryptography Techniques</a:t>
            </a:r>
            <a:endParaRPr lang="en-US" sz="4000" b="1" dirty="0">
              <a:solidFill>
                <a:schemeClr val="accent1">
                  <a:lumMod val="60000"/>
                  <a:lumOff val="40000"/>
                </a:schemeClr>
              </a:solidFill>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5"/>
          <a:stretch>
            <a:fillRect/>
          </a:stretch>
        </p:blipFill>
        <p:spPr>
          <a:xfrm rot="10800000">
            <a:off x="2699328" y="4720158"/>
            <a:ext cx="6334944" cy="1034667"/>
          </a:xfrm>
          <a:prstGeom prst="rect">
            <a:avLst/>
          </a:prstGeom>
        </p:spPr>
      </p:pic>
      <p:sp>
        <p:nvSpPr>
          <p:cNvPr id="16" name="TextBox 15"/>
          <p:cNvSpPr txBox="1"/>
          <p:nvPr/>
        </p:nvSpPr>
        <p:spPr>
          <a:xfrm>
            <a:off x="2614941" y="4809093"/>
            <a:ext cx="6292401" cy="830997"/>
          </a:xfrm>
          <a:prstGeom prst="rect">
            <a:avLst/>
          </a:prstGeom>
          <a:noFill/>
        </p:spPr>
        <p:txBody>
          <a:bodyPr wrap="square" rtlCol="0">
            <a:spAutoFit/>
          </a:bodyPr>
          <a:lstStyle/>
          <a:p>
            <a:pPr algn="ctr"/>
            <a:r>
              <a:rPr lang="en-US" sz="2400" b="1" dirty="0">
                <a:solidFill>
                  <a:schemeClr val="bg1"/>
                </a:solidFill>
                <a:latin typeface="Tahoma" panose="020B0604030504040204" pitchFamily="34" charset="0"/>
                <a:ea typeface="Tahoma" panose="020B0604030504040204" pitchFamily="34" charset="0"/>
                <a:cs typeface="Tahoma" panose="020B0604030504040204" pitchFamily="34" charset="0"/>
              </a:rPr>
              <a:t>Prepared by Dr. </a:t>
            </a:r>
            <a:r>
              <a:rPr lang="en-US" sz="2400" b="1" dirty="0" err="1">
                <a:solidFill>
                  <a:schemeClr val="bg1"/>
                </a:solidFill>
                <a:latin typeface="Tahoma" panose="020B0604030504040204" pitchFamily="34" charset="0"/>
                <a:ea typeface="Tahoma" panose="020B0604030504040204" pitchFamily="34" charset="0"/>
                <a:cs typeface="Tahoma" panose="020B0604030504040204" pitchFamily="34" charset="0"/>
              </a:rPr>
              <a:t>Esraa</a:t>
            </a:r>
            <a:r>
              <a:rPr lang="en-US" sz="2400" b="1" dirty="0">
                <a:solidFill>
                  <a:schemeClr val="bg1"/>
                </a:solidFill>
                <a:latin typeface="Tahoma" panose="020B0604030504040204" pitchFamily="34" charset="0"/>
                <a:ea typeface="Tahoma" panose="020B0604030504040204" pitchFamily="34" charset="0"/>
                <a:cs typeface="Tahoma" panose="020B0604030504040204" pitchFamily="34" charset="0"/>
              </a:rPr>
              <a:t> Saleh </a:t>
            </a:r>
            <a:r>
              <a:rPr lang="en-US" sz="2400" b="1" dirty="0" err="1">
                <a:solidFill>
                  <a:schemeClr val="bg1"/>
                </a:solidFill>
                <a:latin typeface="Tahoma" panose="020B0604030504040204" pitchFamily="34" charset="0"/>
                <a:ea typeface="Tahoma" panose="020B0604030504040204" pitchFamily="34" charset="0"/>
                <a:cs typeface="Tahoma" panose="020B0604030504040204" pitchFamily="34" charset="0"/>
              </a:rPr>
              <a:t>Alomari</a:t>
            </a:r>
            <a:endParaRPr lang="en-US" sz="24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pPr algn="ctr"/>
            <a:r>
              <a:rPr lang="en-US" sz="2400" b="1" dirty="0">
                <a:solidFill>
                  <a:srgbClr val="0A1F61"/>
                </a:solidFill>
                <a:latin typeface="Tajawal Medium" panose="00000600000000000000" pitchFamily="2" charset="-78"/>
                <a:cs typeface="Tajawal Medium" panose="00000600000000000000" pitchFamily="2" charset="-78"/>
              </a:rPr>
              <a:t>Lecture #4</a:t>
            </a:r>
          </a:p>
        </p:txBody>
      </p:sp>
      <p:pic>
        <p:nvPicPr>
          <p:cNvPr id="2" name="Picture 1"/>
          <p:cNvPicPr>
            <a:picLocks noChangeAspect="1"/>
          </p:cNvPicPr>
          <p:nvPr/>
        </p:nvPicPr>
        <p:blipFill>
          <a:blip r:embed="rId6"/>
          <a:stretch>
            <a:fillRect/>
          </a:stretch>
        </p:blipFill>
        <p:spPr>
          <a:xfrm>
            <a:off x="-530365" y="-117903"/>
            <a:ext cx="3138493" cy="7137043"/>
          </a:xfrm>
          <a:prstGeom prst="rect">
            <a:avLst/>
          </a:prstGeom>
        </p:spPr>
      </p:pic>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4097" y="4230827"/>
            <a:ext cx="1699476" cy="1524000"/>
          </a:xfrm>
          <a:prstGeom prst="rect">
            <a:avLst/>
          </a:prstGeom>
        </p:spPr>
      </p:pic>
      <p:sp>
        <p:nvSpPr>
          <p:cNvPr id="4" name="Slide Number Placeholder 3"/>
          <p:cNvSpPr>
            <a:spLocks noGrp="1"/>
          </p:cNvSpPr>
          <p:nvPr>
            <p:ph type="sldNum" sz="quarter" idx="12"/>
          </p:nvPr>
        </p:nvSpPr>
        <p:spPr/>
        <p:txBody>
          <a:bodyPr/>
          <a:lstStyle/>
          <a:p>
            <a:fld id="{FDED41F8-FC0F-4085-8150-313B6CF05213}" type="slidenum">
              <a:rPr lang="en-US" smtClean="0"/>
              <a:t>1</a:t>
            </a:fld>
            <a:endParaRPr lang="en-US" dirty="0"/>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5080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8264"/>
            <a:ext cx="11533239" cy="1610200"/>
          </a:xfrm>
          <a:prstGeom prst="rect">
            <a:avLst/>
          </a:prstGeom>
        </p:spPr>
      </p:pic>
      <p:sp>
        <p:nvSpPr>
          <p:cNvPr id="7" name="TextBox 6"/>
          <p:cNvSpPr txBox="1"/>
          <p:nvPr/>
        </p:nvSpPr>
        <p:spPr>
          <a:xfrm>
            <a:off x="5577618" y="402358"/>
            <a:ext cx="2129109" cy="769441"/>
          </a:xfrm>
          <a:prstGeom prst="rect">
            <a:avLst/>
          </a:prstGeom>
          <a:noFill/>
        </p:spPr>
        <p:txBody>
          <a:bodyPr wrap="non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Outline</a:t>
            </a:r>
            <a:endParaRPr lang="en-US" sz="4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77626" y="236724"/>
            <a:ext cx="1473480"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Module</a:t>
            </a:r>
          </a:p>
          <a:p>
            <a:pPr algn="ctr"/>
            <a:r>
              <a:rPr lang="en-US" sz="2800" b="1" dirty="0">
                <a:solidFill>
                  <a:schemeClr val="bg1"/>
                </a:solidFill>
                <a:latin typeface="Tajawal Medium" panose="00000600000000000000" pitchFamily="2" charset="-78"/>
                <a:cs typeface="Tajawal Medium" panose="00000600000000000000" pitchFamily="2" charset="-78"/>
              </a:rPr>
              <a:t>02</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14366" y="1538661"/>
            <a:ext cx="10860642" cy="5055999"/>
          </a:xfrm>
          <a:prstGeom prst="rect">
            <a:avLst/>
          </a:prstGeom>
          <a:noFill/>
        </p:spPr>
        <p:txBody>
          <a:bodyPr wrap="square" rtlCol="0">
            <a:spAutoFit/>
          </a:bodyPr>
          <a:lstStyle/>
          <a:p>
            <a:pPr>
              <a:lnSpc>
                <a:spcPct val="150000"/>
              </a:lnSpc>
            </a:pPr>
            <a:r>
              <a:rPr lang="en-US" sz="2000" b="1" i="1" dirty="0">
                <a:solidFill>
                  <a:schemeClr val="accent2">
                    <a:lumMod val="75000"/>
                  </a:schemeClr>
                </a:solidFill>
                <a:latin typeface="Arial" panose="020B0604020202020204" pitchFamily="34" charset="0"/>
                <a:cs typeface="Arial" panose="020B0604020202020204" pitchFamily="34" charset="0"/>
              </a:rPr>
              <a:t>The Part 2 of the module 2 covers the Cryptography Techniques are as follows:</a:t>
            </a:r>
          </a:p>
          <a:p>
            <a:pPr marL="342900" indent="-342900" algn="just">
              <a:lnSpc>
                <a:spcPct val="150000"/>
              </a:lnSpc>
              <a:buFont typeface="Wingdings" panose="05000000000000000000" pitchFamily="2" charset="2"/>
              <a:buChar char="q"/>
            </a:pPr>
            <a:r>
              <a:rPr lang="en-US" b="1" i="1" dirty="0">
                <a:solidFill>
                  <a:schemeClr val="accent1">
                    <a:lumMod val="50000"/>
                  </a:schemeClr>
                </a:solidFill>
                <a:latin typeface="Arial" panose="020B0604020202020204" pitchFamily="34" charset="0"/>
                <a:cs typeface="Arial" panose="020B0604020202020204" pitchFamily="34" charset="0"/>
              </a:rPr>
              <a:t>Symmetric Techniques</a:t>
            </a:r>
          </a:p>
          <a:p>
            <a:pPr marL="974725" indent="-285750" algn="just">
              <a:lnSpc>
                <a:spcPct val="150000"/>
              </a:lnSpc>
              <a:buFont typeface="Wingdings" panose="05000000000000000000" pitchFamily="2" charset="2"/>
              <a:buChar char="Ø"/>
            </a:pPr>
            <a:r>
              <a:rPr lang="en-US" b="1" i="1" dirty="0">
                <a:solidFill>
                  <a:schemeClr val="accent1">
                    <a:lumMod val="50000"/>
                  </a:schemeClr>
                </a:solidFill>
                <a:latin typeface="Arial" panose="020B0604020202020204" pitchFamily="34" charset="0"/>
                <a:cs typeface="Arial" panose="020B0604020202020204" pitchFamily="34" charset="0"/>
              </a:rPr>
              <a:t>Stream Cipher</a:t>
            </a:r>
          </a:p>
          <a:p>
            <a:pPr marL="974725" indent="-285750" algn="just">
              <a:lnSpc>
                <a:spcPct val="150000"/>
              </a:lnSpc>
              <a:buFont typeface="Wingdings" panose="05000000000000000000" pitchFamily="2" charset="2"/>
              <a:buChar char="Ø"/>
            </a:pPr>
            <a:r>
              <a:rPr lang="en-US" b="1" i="1" dirty="0">
                <a:solidFill>
                  <a:schemeClr val="accent1">
                    <a:lumMod val="50000"/>
                  </a:schemeClr>
                </a:solidFill>
                <a:latin typeface="Arial" panose="020B0604020202020204" pitchFamily="34" charset="0"/>
                <a:cs typeface="Arial" panose="020B0604020202020204" pitchFamily="34" charset="0"/>
              </a:rPr>
              <a:t>Block Cipher</a:t>
            </a:r>
          </a:p>
          <a:p>
            <a:pPr marL="342900" indent="-342900" algn="just">
              <a:lnSpc>
                <a:spcPct val="200000"/>
              </a:lnSpc>
              <a:buFont typeface="Wingdings" panose="05000000000000000000" pitchFamily="2" charset="2"/>
              <a:buChar char="q"/>
            </a:pPr>
            <a:r>
              <a:rPr lang="en-US" b="1" i="1" dirty="0">
                <a:solidFill>
                  <a:schemeClr val="accent1">
                    <a:lumMod val="50000"/>
                  </a:schemeClr>
                </a:solidFill>
                <a:latin typeface="Arial" panose="020B0604020202020204" pitchFamily="34" charset="0"/>
                <a:cs typeface="Arial" panose="020B0604020202020204" pitchFamily="34" charset="0"/>
              </a:rPr>
              <a:t>Asymmetric Techniques</a:t>
            </a:r>
          </a:p>
          <a:p>
            <a:pPr marL="688975" algn="l">
              <a:lnSpc>
                <a:spcPct val="200000"/>
              </a:lnSpc>
              <a:buFont typeface="Wingdings" panose="05000000000000000000" pitchFamily="2" charset="2"/>
              <a:buChar char="Ø"/>
            </a:pPr>
            <a:r>
              <a:rPr lang="en-US" b="1" i="1" dirty="0">
                <a:solidFill>
                  <a:schemeClr val="accent1">
                    <a:lumMod val="50000"/>
                  </a:schemeClr>
                </a:solidFill>
                <a:latin typeface="Arial" panose="020B0604020202020204" pitchFamily="34" charset="0"/>
                <a:cs typeface="Arial" panose="020B0604020202020204" pitchFamily="34" charset="0"/>
              </a:rPr>
              <a:t>Diffie–Hellman key exchange protocol.</a:t>
            </a:r>
          </a:p>
          <a:p>
            <a:pPr marL="688975" algn="l">
              <a:lnSpc>
                <a:spcPct val="200000"/>
              </a:lnSpc>
              <a:buFont typeface="Wingdings" panose="05000000000000000000" pitchFamily="2" charset="2"/>
              <a:buChar char="Ø"/>
            </a:pPr>
            <a:r>
              <a:rPr lang="en-US" b="1" i="1" dirty="0">
                <a:solidFill>
                  <a:schemeClr val="accent1">
                    <a:lumMod val="50000"/>
                  </a:schemeClr>
                </a:solidFill>
                <a:latin typeface="Arial" panose="020B0604020202020204" pitchFamily="34" charset="0"/>
                <a:cs typeface="Arial" panose="020B0604020202020204" pitchFamily="34" charset="0"/>
              </a:rPr>
              <a:t>DSS (Digital Signature Standard), which incorporates the Digital Signature Algorithm.</a:t>
            </a:r>
          </a:p>
          <a:p>
            <a:pPr marL="688975" algn="l">
              <a:lnSpc>
                <a:spcPct val="200000"/>
              </a:lnSpc>
              <a:buFont typeface="Wingdings" panose="05000000000000000000" pitchFamily="2" charset="2"/>
              <a:buChar char="Ø"/>
            </a:pPr>
            <a:r>
              <a:rPr lang="en-US" b="1" i="1" dirty="0" err="1">
                <a:solidFill>
                  <a:schemeClr val="accent1">
                    <a:lumMod val="50000"/>
                  </a:schemeClr>
                </a:solidFill>
                <a:latin typeface="Arial" panose="020B0604020202020204" pitchFamily="34" charset="0"/>
                <a:cs typeface="Arial" panose="020B0604020202020204" pitchFamily="34" charset="0"/>
              </a:rPr>
              <a:t>ElGamal</a:t>
            </a:r>
            <a:r>
              <a:rPr lang="en-US" b="1" i="1" dirty="0">
                <a:solidFill>
                  <a:schemeClr val="accent1">
                    <a:lumMod val="50000"/>
                  </a:schemeClr>
                </a:solidFill>
                <a:latin typeface="Arial" panose="020B0604020202020204" pitchFamily="34" charset="0"/>
                <a:cs typeface="Arial" panose="020B0604020202020204" pitchFamily="34" charset="0"/>
              </a:rPr>
              <a:t>.</a:t>
            </a:r>
          </a:p>
          <a:p>
            <a:pPr marL="688975" algn="l">
              <a:lnSpc>
                <a:spcPct val="200000"/>
              </a:lnSpc>
              <a:buFont typeface="Wingdings" panose="05000000000000000000" pitchFamily="2" charset="2"/>
              <a:buChar char="Ø"/>
            </a:pPr>
            <a:r>
              <a:rPr lang="en-US" b="1" i="1" dirty="0">
                <a:solidFill>
                  <a:schemeClr val="accent1">
                    <a:lumMod val="50000"/>
                  </a:schemeClr>
                </a:solidFill>
                <a:latin typeface="Arial" panose="020B0604020202020204" pitchFamily="34" charset="0"/>
                <a:cs typeface="Arial" panose="020B0604020202020204" pitchFamily="34" charset="0"/>
              </a:rPr>
              <a:t>Elliptic-curve cryptography</a:t>
            </a:r>
          </a:p>
          <a:p>
            <a:pPr marL="558800">
              <a:lnSpc>
                <a:spcPct val="150000"/>
              </a:lnSpc>
            </a:pPr>
            <a:endParaRPr lang="en-US" sz="2400" dirty="0">
              <a:solidFill>
                <a:srgbClr val="0070C0"/>
              </a:solidFill>
              <a:latin typeface="Arial" panose="020B0604020202020204" pitchFamily="34" charset="0"/>
              <a:cs typeface="Arial" panose="020B0604020202020204" pitchFamily="34" charset="0"/>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a:t>
            </a:fld>
            <a:endParaRPr lang="en-US"/>
          </a:p>
        </p:txBody>
      </p:sp>
      <p:sp>
        <p:nvSpPr>
          <p:cNvPr id="11" name="Rectangle 10"/>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Tree>
    <p:extLst>
      <p:ext uri="{BB962C8B-B14F-4D97-AF65-F5344CB8AC3E}">
        <p14:creationId xmlns:p14="http://schemas.microsoft.com/office/powerpoint/2010/main" val="38771200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287582" y="416344"/>
            <a:ext cx="4656211"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Symmetric Techniques</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15106" y="1846924"/>
            <a:ext cx="10373727" cy="2378793"/>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600" b="0" i="0" u="none" strike="noStrike" baseline="0" dirty="0">
                <a:solidFill>
                  <a:srgbClr val="002060"/>
                </a:solidFill>
                <a:latin typeface="Times New Roman" panose="02020603050405020304" pitchFamily="18" charset="0"/>
              </a:rPr>
              <a:t>Symmetric-key encryption provides secrecy when two parties, say Alice and Bob, communicate. An adversary who intercepts a message should not get any signiﬁcant information about its content.</a:t>
            </a:r>
            <a:endParaRPr lang="en-US" sz="2600" dirty="0">
              <a:solidFill>
                <a:srgbClr val="002060"/>
              </a:solidFill>
            </a:endParaRPr>
          </a:p>
        </p:txBody>
      </p:sp>
    </p:spTree>
    <p:extLst>
      <p:ext uri="{BB962C8B-B14F-4D97-AF65-F5344CB8AC3E}">
        <p14:creationId xmlns:p14="http://schemas.microsoft.com/office/powerpoint/2010/main" val="31810219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287582" y="416344"/>
            <a:ext cx="4656211"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Symmetric Techniques</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363962" y="1319984"/>
            <a:ext cx="10373727" cy="4779450"/>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600" b="0" i="0" u="none" strike="noStrike" baseline="0" dirty="0">
                <a:solidFill>
                  <a:srgbClr val="002060"/>
                </a:solidFill>
                <a:latin typeface="Times New Roman" panose="02020603050405020304" pitchFamily="18" charset="0"/>
              </a:rPr>
              <a:t>To set up a secure communication channel, Alice and Bob ﬁrst agree on a key k. They keep their shared key k secret. Before sending a message m to Bob, Alice encrypts m by using the encryption algorithm E and the key k. She obtains the ciphertext c = E(k, m) and sends c to Bob. By using the decryption algorithm D and the same key k, Bob decrypts c to recover the plaintext m = D(k, c).</a:t>
            </a:r>
            <a:endParaRPr lang="en-US" sz="2600" dirty="0">
              <a:solidFill>
                <a:srgbClr val="002060"/>
              </a:solidFill>
            </a:endParaRPr>
          </a:p>
        </p:txBody>
      </p:sp>
    </p:spTree>
    <p:extLst>
      <p:ext uri="{BB962C8B-B14F-4D97-AF65-F5344CB8AC3E}">
        <p14:creationId xmlns:p14="http://schemas.microsoft.com/office/powerpoint/2010/main" val="21342716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121530" y="416344"/>
            <a:ext cx="2988319"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Stream Cipher</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363962" y="1319984"/>
            <a:ext cx="10373727" cy="4779450"/>
          </a:xfrm>
          <a:prstGeom prst="rect">
            <a:avLst/>
          </a:prstGeom>
          <a:noFill/>
        </p:spPr>
        <p:txBody>
          <a:bodyPr wrap="square">
            <a:spAutoFit/>
          </a:bodyPr>
          <a:lstStyle/>
          <a:p>
            <a:pPr marL="342900" indent="-342900" algn="just">
              <a:lnSpc>
                <a:spcPct val="200000"/>
              </a:lnSpc>
              <a:buFont typeface="Wingdings" panose="05000000000000000000" pitchFamily="2" charset="2"/>
              <a:buChar char="q"/>
            </a:pPr>
            <a:r>
              <a:rPr lang="en-US" sz="2600" b="0" i="0" u="none" strike="noStrike" baseline="0" dirty="0">
                <a:solidFill>
                  <a:srgbClr val="002060"/>
                </a:solidFill>
                <a:latin typeface="Times New Roman" panose="02020603050405020304" pitchFamily="18" charset="0"/>
              </a:rPr>
              <a:t>A typical stream cipher encrypts plaintext one byte at a time, although a stream cipher may be designed to operate on one bit at a time or on units larger than a byte at a time. Figure 7.7 is a representative diagram of stream cipher structure. In this structure, a key is input to a pseudorandom bit generator that produces a stream of 8-bit numbers that are apparently random. </a:t>
            </a:r>
            <a:endParaRPr lang="en-US" sz="2600" dirty="0">
              <a:solidFill>
                <a:srgbClr val="002060"/>
              </a:solidFill>
            </a:endParaRPr>
          </a:p>
        </p:txBody>
      </p:sp>
    </p:spTree>
    <p:extLst>
      <p:ext uri="{BB962C8B-B14F-4D97-AF65-F5344CB8AC3E}">
        <p14:creationId xmlns:p14="http://schemas.microsoft.com/office/powerpoint/2010/main" val="696254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121530" y="416344"/>
            <a:ext cx="2988319"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Stream Cipher</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62952" y="1473432"/>
            <a:ext cx="10373727" cy="3171317"/>
          </a:xfrm>
          <a:prstGeom prst="rect">
            <a:avLst/>
          </a:prstGeom>
          <a:noFill/>
        </p:spPr>
        <p:txBody>
          <a:bodyPr wrap="square">
            <a:spAutoFit/>
          </a:bodyPr>
          <a:lstStyle/>
          <a:p>
            <a:pPr algn="just">
              <a:lnSpc>
                <a:spcPct val="200000"/>
              </a:lnSpc>
            </a:pPr>
            <a:r>
              <a:rPr lang="en-US" sz="2600" dirty="0">
                <a:solidFill>
                  <a:srgbClr val="002060"/>
                </a:solidFill>
                <a:latin typeface="Times New Roman" panose="02020603050405020304" pitchFamily="18" charset="0"/>
              </a:rPr>
              <a:t>The output of the generator, called a keystream, is combined one byte at a time with the plaintext stream using the bitwise exclusive-OR (XOR) operation. For example, if the next byte generated by the generator is 01101100 and the next plaintext byte is 11001100, </a:t>
            </a:r>
          </a:p>
        </p:txBody>
      </p:sp>
    </p:spTree>
    <p:extLst>
      <p:ext uri="{BB962C8B-B14F-4D97-AF65-F5344CB8AC3E}">
        <p14:creationId xmlns:p14="http://schemas.microsoft.com/office/powerpoint/2010/main" val="3250041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121530" y="416344"/>
            <a:ext cx="2988319"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Stream Cipher</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62952" y="1473432"/>
            <a:ext cx="10373727" cy="3408112"/>
          </a:xfrm>
          <a:prstGeom prst="rect">
            <a:avLst/>
          </a:prstGeom>
          <a:noFill/>
        </p:spPr>
        <p:txBody>
          <a:bodyPr wrap="square">
            <a:spAutoFit/>
          </a:bodyPr>
          <a:lstStyle/>
          <a:p>
            <a:pPr algn="just">
              <a:lnSpc>
                <a:spcPct val="200000"/>
              </a:lnSpc>
            </a:pPr>
            <a:r>
              <a:rPr lang="en-US" sz="2800" dirty="0">
                <a:solidFill>
                  <a:srgbClr val="002060"/>
                </a:solidFill>
                <a:latin typeface="Times New Roman" panose="02020603050405020304" pitchFamily="18" charset="0"/>
              </a:rPr>
              <a:t>then the resulting ciphertext byte is The stream cipher is similar to the one-time pad in the previous lecture. The difference is that a one-time pad uses a genuine random number stream, whereas a stream cipher uses a pseudorandom number stream.</a:t>
            </a:r>
          </a:p>
        </p:txBody>
      </p:sp>
    </p:spTree>
    <p:extLst>
      <p:ext uri="{BB962C8B-B14F-4D97-AF65-F5344CB8AC3E}">
        <p14:creationId xmlns:p14="http://schemas.microsoft.com/office/powerpoint/2010/main" val="25388853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121528" y="416344"/>
            <a:ext cx="2988319"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Stream Cipher</a:t>
            </a:r>
          </a:p>
        </p:txBody>
      </p:sp>
      <p:pic>
        <p:nvPicPr>
          <p:cNvPr id="10" name="صورة 9">
            <a:extLst>
              <a:ext uri="{FF2B5EF4-FFF2-40B4-BE49-F238E27FC236}">
                <a16:creationId xmlns:a16="http://schemas.microsoft.com/office/drawing/2014/main" id="{BDE99257-4073-B7CD-C965-5DDCB82ABEB6}"/>
              </a:ext>
            </a:extLst>
          </p:cNvPr>
          <p:cNvPicPr>
            <a:picLocks noChangeAspect="1"/>
          </p:cNvPicPr>
          <p:nvPr/>
        </p:nvPicPr>
        <p:blipFill rotWithShape="1">
          <a:blip r:embed="rId6"/>
          <a:srcRect l="28343" t="41938" r="28576" b="32868"/>
          <a:stretch/>
        </p:blipFill>
        <p:spPr>
          <a:xfrm>
            <a:off x="1382021" y="1591321"/>
            <a:ext cx="9902229" cy="3443194"/>
          </a:xfrm>
          <a:prstGeom prst="rect">
            <a:avLst/>
          </a:prstGeom>
        </p:spPr>
      </p:pic>
    </p:spTree>
    <p:extLst>
      <p:ext uri="{BB962C8B-B14F-4D97-AF65-F5344CB8AC3E}">
        <p14:creationId xmlns:p14="http://schemas.microsoft.com/office/powerpoint/2010/main" val="31558978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121528" y="416344"/>
            <a:ext cx="2988319"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Stream Cipher</a:t>
            </a:r>
          </a:p>
        </p:txBody>
      </p:sp>
      <p:pic>
        <p:nvPicPr>
          <p:cNvPr id="13" name="صورة 12">
            <a:extLst>
              <a:ext uri="{FF2B5EF4-FFF2-40B4-BE49-F238E27FC236}">
                <a16:creationId xmlns:a16="http://schemas.microsoft.com/office/drawing/2014/main" id="{F414467F-C763-2F14-EFAA-49239F8EDC1F}"/>
              </a:ext>
            </a:extLst>
          </p:cNvPr>
          <p:cNvPicPr>
            <a:picLocks noChangeAspect="1"/>
          </p:cNvPicPr>
          <p:nvPr/>
        </p:nvPicPr>
        <p:blipFill rotWithShape="1">
          <a:blip r:embed="rId6"/>
          <a:srcRect l="22631" t="45467" r="26814" b="12636"/>
          <a:stretch/>
        </p:blipFill>
        <p:spPr>
          <a:xfrm>
            <a:off x="1874165" y="1484643"/>
            <a:ext cx="8960412" cy="3597616"/>
          </a:xfrm>
          <a:prstGeom prst="rect">
            <a:avLst/>
          </a:prstGeom>
        </p:spPr>
      </p:pic>
      <p:sp>
        <p:nvSpPr>
          <p:cNvPr id="14" name="TextBox 6">
            <a:extLst>
              <a:ext uri="{FF2B5EF4-FFF2-40B4-BE49-F238E27FC236}">
                <a16:creationId xmlns:a16="http://schemas.microsoft.com/office/drawing/2014/main" id="{48B63BAB-A086-482D-3E04-5B9C6BFDDBC3}"/>
              </a:ext>
            </a:extLst>
          </p:cNvPr>
          <p:cNvSpPr txBox="1"/>
          <p:nvPr/>
        </p:nvSpPr>
        <p:spPr>
          <a:xfrm>
            <a:off x="4079040" y="5287199"/>
            <a:ext cx="4177747" cy="658835"/>
          </a:xfrm>
          <a:prstGeom prst="rect">
            <a:avLst/>
          </a:prstGeom>
          <a:noFill/>
        </p:spPr>
        <p:txBody>
          <a:bodyPr wrap="none" rtlCol="0">
            <a:spAutoFit/>
          </a:bodyPr>
          <a:lstStyle/>
          <a:p>
            <a:pPr algn="just">
              <a:lnSpc>
                <a:spcPct val="150000"/>
              </a:lnSpc>
            </a:pPr>
            <a:r>
              <a:rPr lang="en-US" sz="2800" b="1" i="1" dirty="0">
                <a:latin typeface="Arial" panose="020B0604020202020204" pitchFamily="34" charset="0"/>
                <a:cs typeface="Arial" panose="020B0604020202020204" pitchFamily="34" charset="0"/>
              </a:rPr>
              <a:t>Stream Cipher Diagram</a:t>
            </a:r>
          </a:p>
        </p:txBody>
      </p:sp>
    </p:spTree>
    <p:extLst>
      <p:ext uri="{BB962C8B-B14F-4D97-AF65-F5344CB8AC3E}">
        <p14:creationId xmlns:p14="http://schemas.microsoft.com/office/powerpoint/2010/main" val="37421960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121528" y="416344"/>
            <a:ext cx="2988319"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Stream Cipher</a:t>
            </a:r>
          </a:p>
        </p:txBody>
      </p:sp>
      <p:sp>
        <p:nvSpPr>
          <p:cNvPr id="14" name="TextBox 6">
            <a:extLst>
              <a:ext uri="{FF2B5EF4-FFF2-40B4-BE49-F238E27FC236}">
                <a16:creationId xmlns:a16="http://schemas.microsoft.com/office/drawing/2014/main" id="{48B63BAB-A086-482D-3E04-5B9C6BFDDBC3}"/>
              </a:ext>
            </a:extLst>
          </p:cNvPr>
          <p:cNvSpPr txBox="1"/>
          <p:nvPr/>
        </p:nvSpPr>
        <p:spPr>
          <a:xfrm>
            <a:off x="5007866" y="5498077"/>
            <a:ext cx="1755609" cy="577850"/>
          </a:xfrm>
          <a:prstGeom prst="rect">
            <a:avLst/>
          </a:prstGeom>
          <a:noFill/>
        </p:spPr>
        <p:txBody>
          <a:bodyPr wrap="none" rtlCol="0">
            <a:spAutoFit/>
          </a:bodyPr>
          <a:lstStyle/>
          <a:p>
            <a:pPr algn="just">
              <a:lnSpc>
                <a:spcPct val="150000"/>
              </a:lnSpc>
            </a:pPr>
            <a:r>
              <a:rPr lang="en-US" sz="2400" b="1" i="1" dirty="0">
                <a:latin typeface="Arial" panose="020B0604020202020204" pitchFamily="34" charset="0"/>
                <a:cs typeface="Arial" panose="020B0604020202020204" pitchFamily="34" charset="0"/>
              </a:rPr>
              <a:t>XOR Logic</a:t>
            </a:r>
          </a:p>
        </p:txBody>
      </p:sp>
      <p:pic>
        <p:nvPicPr>
          <p:cNvPr id="10" name="صورة 9">
            <a:extLst>
              <a:ext uri="{FF2B5EF4-FFF2-40B4-BE49-F238E27FC236}">
                <a16:creationId xmlns:a16="http://schemas.microsoft.com/office/drawing/2014/main" id="{FE6417FE-0293-FFDC-F223-5CF622B44F11}"/>
              </a:ext>
            </a:extLst>
          </p:cNvPr>
          <p:cNvPicPr>
            <a:picLocks noChangeAspect="1"/>
          </p:cNvPicPr>
          <p:nvPr/>
        </p:nvPicPr>
        <p:blipFill rotWithShape="1">
          <a:blip r:embed="rId6"/>
          <a:srcRect l="20494" t="16858" r="40785" b="16046"/>
          <a:stretch/>
        </p:blipFill>
        <p:spPr>
          <a:xfrm>
            <a:off x="3380684" y="1263931"/>
            <a:ext cx="5103627" cy="4415196"/>
          </a:xfrm>
          <a:prstGeom prst="rect">
            <a:avLst/>
          </a:prstGeom>
        </p:spPr>
      </p:pic>
    </p:spTree>
    <p:extLst>
      <p:ext uri="{BB962C8B-B14F-4D97-AF65-F5344CB8AC3E}">
        <p14:creationId xmlns:p14="http://schemas.microsoft.com/office/powerpoint/2010/main" val="24424047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11</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259387" y="416344"/>
            <a:ext cx="2712602"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Block Cipher</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62952" y="1473432"/>
            <a:ext cx="10373727" cy="3408112"/>
          </a:xfrm>
          <a:prstGeom prst="rect">
            <a:avLst/>
          </a:prstGeom>
          <a:noFill/>
        </p:spPr>
        <p:txBody>
          <a:bodyPr wrap="square">
            <a:spAutoFit/>
          </a:bodyPr>
          <a:lstStyle/>
          <a:p>
            <a:pPr algn="just">
              <a:lnSpc>
                <a:spcPct val="200000"/>
              </a:lnSpc>
            </a:pPr>
            <a:r>
              <a:rPr lang="en-US" sz="2800" dirty="0">
                <a:solidFill>
                  <a:srgbClr val="002060"/>
                </a:solidFill>
                <a:latin typeface="Times New Roman" panose="02020603050405020304" pitchFamily="18" charset="0"/>
              </a:rPr>
              <a:t>A block cipher is a method of encrypting data in blocks to produce ciphertext using a cryptographic key and algorithm. The block cipher processes fixed-size blocks simultaneously, as opposed to a stream cipher, which encrypts data one bit at a time.</a:t>
            </a:r>
          </a:p>
        </p:txBody>
      </p:sp>
    </p:spTree>
    <p:extLst>
      <p:ext uri="{BB962C8B-B14F-4D97-AF65-F5344CB8AC3E}">
        <p14:creationId xmlns:p14="http://schemas.microsoft.com/office/powerpoint/2010/main" val="6349977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12</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259387" y="416344"/>
            <a:ext cx="2712602"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Block Cipher</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62952" y="1473432"/>
            <a:ext cx="10373727" cy="3697166"/>
          </a:xfrm>
          <a:prstGeom prst="rect">
            <a:avLst/>
          </a:prstGeom>
          <a:noFill/>
        </p:spPr>
        <p:txBody>
          <a:bodyPr wrap="square">
            <a:spAutoFit/>
          </a:bodyPr>
          <a:lstStyle/>
          <a:p>
            <a:pPr algn="just">
              <a:lnSpc>
                <a:spcPct val="150000"/>
              </a:lnSpc>
            </a:pPr>
            <a:r>
              <a:rPr lang="en-US" sz="3200" dirty="0">
                <a:solidFill>
                  <a:srgbClr val="002060"/>
                </a:solidFill>
                <a:latin typeface="Times New Roman" panose="02020603050405020304" pitchFamily="18" charset="0"/>
              </a:rPr>
              <a:t>A block cipher uses a symmetric key and algorithm to encrypt and decrypt a block of data. A block cipher requires an initialization vector (IV) that is added to the input plaintext in order to increase the key space of the cipher and make it more difficult to use brute force to break the key. </a:t>
            </a:r>
          </a:p>
        </p:txBody>
      </p:sp>
    </p:spTree>
    <p:extLst>
      <p:ext uri="{BB962C8B-B14F-4D97-AF65-F5344CB8AC3E}">
        <p14:creationId xmlns:p14="http://schemas.microsoft.com/office/powerpoint/2010/main" val="25661578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259387" y="416344"/>
            <a:ext cx="2712602"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Block Cipher</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62952" y="1473432"/>
            <a:ext cx="10373727" cy="2958502"/>
          </a:xfrm>
          <a:prstGeom prst="rect">
            <a:avLst/>
          </a:prstGeom>
          <a:noFill/>
        </p:spPr>
        <p:txBody>
          <a:bodyPr wrap="square">
            <a:spAutoFit/>
          </a:bodyPr>
          <a:lstStyle/>
          <a:p>
            <a:pPr algn="just">
              <a:lnSpc>
                <a:spcPct val="150000"/>
              </a:lnSpc>
            </a:pPr>
            <a:r>
              <a:rPr lang="en-US" sz="3200" dirty="0">
                <a:solidFill>
                  <a:srgbClr val="002060"/>
                </a:solidFill>
                <a:latin typeface="Times New Roman" panose="02020603050405020304" pitchFamily="18" charset="0"/>
              </a:rPr>
              <a:t>The IV is derived from a random number generator, which is combined with text in the first block and the key to ensure all subsequent blocks result in ciphertext that does not match that of the first encryption block.</a:t>
            </a:r>
          </a:p>
        </p:txBody>
      </p:sp>
    </p:spTree>
    <p:extLst>
      <p:ext uri="{BB962C8B-B14F-4D97-AF65-F5344CB8AC3E}">
        <p14:creationId xmlns:p14="http://schemas.microsoft.com/office/powerpoint/2010/main" val="16985573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259387" y="416344"/>
            <a:ext cx="2712602"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Block Cipher</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62952" y="1473432"/>
            <a:ext cx="10373727" cy="2958502"/>
          </a:xfrm>
          <a:prstGeom prst="rect">
            <a:avLst/>
          </a:prstGeom>
          <a:noFill/>
        </p:spPr>
        <p:txBody>
          <a:bodyPr wrap="square">
            <a:spAutoFit/>
          </a:bodyPr>
          <a:lstStyle/>
          <a:p>
            <a:pPr algn="just">
              <a:lnSpc>
                <a:spcPct val="150000"/>
              </a:lnSpc>
            </a:pPr>
            <a:r>
              <a:rPr lang="en-US" sz="3200" dirty="0">
                <a:solidFill>
                  <a:srgbClr val="002060"/>
                </a:solidFill>
                <a:latin typeface="Times New Roman" panose="02020603050405020304" pitchFamily="18" charset="0"/>
              </a:rPr>
              <a:t>The block size of a block cipher refers to the number of bits that are processed together. Data Encryption Standard (DES) and Advanced Encryption Standard (AES) are both symmetric block ciphers.</a:t>
            </a:r>
          </a:p>
        </p:txBody>
      </p:sp>
    </p:spTree>
    <p:extLst>
      <p:ext uri="{BB962C8B-B14F-4D97-AF65-F5344CB8AC3E}">
        <p14:creationId xmlns:p14="http://schemas.microsoft.com/office/powerpoint/2010/main" val="9154428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259387" y="416344"/>
            <a:ext cx="2712602"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Block Cipher</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62952" y="1473432"/>
            <a:ext cx="10373727" cy="3697166"/>
          </a:xfrm>
          <a:prstGeom prst="rect">
            <a:avLst/>
          </a:prstGeom>
          <a:noFill/>
        </p:spPr>
        <p:txBody>
          <a:bodyPr wrap="square">
            <a:spAutoFit/>
          </a:bodyPr>
          <a:lstStyle/>
          <a:p>
            <a:pPr algn="just">
              <a:lnSpc>
                <a:spcPct val="150000"/>
              </a:lnSpc>
            </a:pPr>
            <a:r>
              <a:rPr lang="en-US" sz="3200" dirty="0">
                <a:solidFill>
                  <a:srgbClr val="002060"/>
                </a:solidFill>
                <a:latin typeface="Times New Roman" panose="02020603050405020304" pitchFamily="18" charset="0"/>
              </a:rPr>
              <a:t>The DES block cipher was originally designed by IBM in 1975 and consisted of 64-bit blocks and a 56-bit key. This cipher is not considered secure anymore, due to the short key size, and was replaced in 1998 by AES. AES uses a 128-bit block size and a 128-, 192- or 256-bit key size.</a:t>
            </a:r>
          </a:p>
        </p:txBody>
      </p:sp>
    </p:spTree>
    <p:extLst>
      <p:ext uri="{BB962C8B-B14F-4D97-AF65-F5344CB8AC3E}">
        <p14:creationId xmlns:p14="http://schemas.microsoft.com/office/powerpoint/2010/main" val="3358450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643037" y="416344"/>
            <a:ext cx="3945311"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Asymmetric Cipher</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62952" y="1473432"/>
            <a:ext cx="10373727" cy="4269887"/>
          </a:xfrm>
          <a:prstGeom prst="rect">
            <a:avLst/>
          </a:prstGeom>
          <a:noFill/>
        </p:spPr>
        <p:txBody>
          <a:bodyPr wrap="square">
            <a:spAutoFit/>
          </a:bodyPr>
          <a:lstStyle/>
          <a:p>
            <a:pPr algn="just">
              <a:lnSpc>
                <a:spcPct val="200000"/>
              </a:lnSpc>
            </a:pPr>
            <a:r>
              <a:rPr lang="en-US" sz="2800" dirty="0">
                <a:solidFill>
                  <a:srgbClr val="002060"/>
                </a:solidFill>
                <a:latin typeface="Times New Roman" panose="02020603050405020304" pitchFamily="18" charset="0"/>
              </a:rPr>
              <a:t>Asymmetric cryptography is a branch of cryptography where a secret key can be divided into two parts, a public key and a private key. The public key can be given to anyone, trusted or not, while the private key must be kept secret (just like the key in symmetric cryptography).</a:t>
            </a:r>
          </a:p>
          <a:p>
            <a:pPr algn="just">
              <a:lnSpc>
                <a:spcPct val="200000"/>
              </a:lnSpc>
            </a:pPr>
            <a:endParaRPr lang="en-US" sz="2800" dirty="0">
              <a:solidFill>
                <a:srgbClr val="002060"/>
              </a:solidFill>
              <a:latin typeface="Times New Roman" panose="02020603050405020304" pitchFamily="18" charset="0"/>
            </a:endParaRPr>
          </a:p>
        </p:txBody>
      </p:sp>
    </p:spTree>
    <p:extLst>
      <p:ext uri="{BB962C8B-B14F-4D97-AF65-F5344CB8AC3E}">
        <p14:creationId xmlns:p14="http://schemas.microsoft.com/office/powerpoint/2010/main" val="33538420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643037" y="416344"/>
            <a:ext cx="3945311"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Asymmetric Cipher</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62952" y="1473432"/>
            <a:ext cx="10373727" cy="5185522"/>
          </a:xfrm>
          <a:prstGeom prst="rect">
            <a:avLst/>
          </a:prstGeom>
          <a:noFill/>
        </p:spPr>
        <p:txBody>
          <a:bodyPr wrap="square">
            <a:spAutoFit/>
          </a:bodyPr>
          <a:lstStyle/>
          <a:p>
            <a:pPr algn="just">
              <a:lnSpc>
                <a:spcPct val="150000"/>
              </a:lnSpc>
            </a:pPr>
            <a:r>
              <a:rPr lang="en-US" sz="2800" dirty="0">
                <a:solidFill>
                  <a:srgbClr val="002060"/>
                </a:solidFill>
                <a:latin typeface="Times New Roman" panose="02020603050405020304" pitchFamily="18" charset="0"/>
              </a:rPr>
              <a:t>Asymmetric cryptography has two primary use cases: authentication and confidentiality. Using asymmetric cryptography, messages can be signed with a private key, and then anyone with the public key is able to verify that the message was created by someone possessing the corresponding private key. This can be combined with a proof of identity system to know what entity (person or group) actually owns that private key, providing authentication.</a:t>
            </a:r>
          </a:p>
          <a:p>
            <a:pPr algn="just">
              <a:lnSpc>
                <a:spcPct val="150000"/>
              </a:lnSpc>
            </a:pPr>
            <a:endParaRPr lang="en-US" sz="2800" dirty="0">
              <a:solidFill>
                <a:srgbClr val="002060"/>
              </a:solidFill>
              <a:latin typeface="Times New Roman" panose="02020603050405020304" pitchFamily="18" charset="0"/>
            </a:endParaRPr>
          </a:p>
        </p:txBody>
      </p:sp>
    </p:spTree>
    <p:extLst>
      <p:ext uri="{BB962C8B-B14F-4D97-AF65-F5344CB8AC3E}">
        <p14:creationId xmlns:p14="http://schemas.microsoft.com/office/powerpoint/2010/main" val="38629448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643037" y="416344"/>
            <a:ext cx="3945311"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Asymmetric Cipher</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62952" y="1473432"/>
            <a:ext cx="10373727" cy="2331536"/>
          </a:xfrm>
          <a:prstGeom prst="rect">
            <a:avLst/>
          </a:prstGeom>
          <a:noFill/>
        </p:spPr>
        <p:txBody>
          <a:bodyPr wrap="square">
            <a:spAutoFit/>
          </a:bodyPr>
          <a:lstStyle/>
          <a:p>
            <a:pPr algn="just">
              <a:lnSpc>
                <a:spcPct val="150000"/>
              </a:lnSpc>
            </a:pPr>
            <a:r>
              <a:rPr lang="en-US" sz="2500" dirty="0">
                <a:solidFill>
                  <a:srgbClr val="002060"/>
                </a:solidFill>
                <a:latin typeface="Times New Roman" panose="02020603050405020304" pitchFamily="18" charset="0"/>
              </a:rPr>
              <a:t>Encryption with asymmetric cryptography works in a slightly different way from symmetric encryption. Someone with the public key is able to encrypt a message, providing confidentiality, and then only the person in possession of the private key is able to decrypt it.</a:t>
            </a:r>
          </a:p>
        </p:txBody>
      </p:sp>
    </p:spTree>
    <p:extLst>
      <p:ext uri="{BB962C8B-B14F-4D97-AF65-F5344CB8AC3E}">
        <p14:creationId xmlns:p14="http://schemas.microsoft.com/office/powerpoint/2010/main" val="30836572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643037" y="416344"/>
            <a:ext cx="3945311"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Asymmetric Cipher</a:t>
            </a:r>
          </a:p>
        </p:txBody>
      </p:sp>
      <p:pic>
        <p:nvPicPr>
          <p:cNvPr id="10" name="صورة 9">
            <a:extLst>
              <a:ext uri="{FF2B5EF4-FFF2-40B4-BE49-F238E27FC236}">
                <a16:creationId xmlns:a16="http://schemas.microsoft.com/office/drawing/2014/main" id="{B0E70E29-68D1-F143-722C-8F9AA0ABAD5E}"/>
              </a:ext>
            </a:extLst>
          </p:cNvPr>
          <p:cNvPicPr>
            <a:picLocks noChangeAspect="1"/>
          </p:cNvPicPr>
          <p:nvPr/>
        </p:nvPicPr>
        <p:blipFill rotWithShape="1">
          <a:blip r:embed="rId6"/>
          <a:srcRect l="12514" t="25892" r="40044" b="39767"/>
          <a:stretch/>
        </p:blipFill>
        <p:spPr>
          <a:xfrm>
            <a:off x="1616149" y="1846923"/>
            <a:ext cx="9274583" cy="3509295"/>
          </a:xfrm>
          <a:prstGeom prst="rect">
            <a:avLst/>
          </a:prstGeom>
        </p:spPr>
      </p:pic>
      <p:sp>
        <p:nvSpPr>
          <p:cNvPr id="13" name="TextBox 6">
            <a:extLst>
              <a:ext uri="{FF2B5EF4-FFF2-40B4-BE49-F238E27FC236}">
                <a16:creationId xmlns:a16="http://schemas.microsoft.com/office/drawing/2014/main" id="{2651A1BA-962D-2B9D-C7B8-C3794E28A369}"/>
              </a:ext>
            </a:extLst>
          </p:cNvPr>
          <p:cNvSpPr txBox="1"/>
          <p:nvPr/>
        </p:nvSpPr>
        <p:spPr>
          <a:xfrm>
            <a:off x="3184451" y="5498077"/>
            <a:ext cx="7384312" cy="577850"/>
          </a:xfrm>
          <a:prstGeom prst="rect">
            <a:avLst/>
          </a:prstGeom>
          <a:noFill/>
        </p:spPr>
        <p:txBody>
          <a:bodyPr wrap="square" rtlCol="0">
            <a:spAutoFit/>
          </a:bodyPr>
          <a:lstStyle/>
          <a:p>
            <a:pPr algn="ctr">
              <a:lnSpc>
                <a:spcPct val="150000"/>
              </a:lnSpc>
            </a:pPr>
            <a:r>
              <a:rPr lang="en-US" sz="2400" b="1" i="1" dirty="0">
                <a:latin typeface="Arial" panose="020B0604020202020204" pitchFamily="34" charset="0"/>
                <a:cs typeface="Arial" panose="020B0604020202020204" pitchFamily="34" charset="0"/>
              </a:rPr>
              <a:t>Asymmetric key cryptography diagram</a:t>
            </a:r>
          </a:p>
        </p:txBody>
      </p:sp>
    </p:spTree>
    <p:extLst>
      <p:ext uri="{BB962C8B-B14F-4D97-AF65-F5344CB8AC3E}">
        <p14:creationId xmlns:p14="http://schemas.microsoft.com/office/powerpoint/2010/main" val="16963987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643037" y="416344"/>
            <a:ext cx="3945311"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Asymmetric Cipher</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62952" y="1473432"/>
            <a:ext cx="10373727" cy="4062779"/>
          </a:xfrm>
          <a:prstGeom prst="rect">
            <a:avLst/>
          </a:prstGeom>
          <a:noFill/>
        </p:spPr>
        <p:txBody>
          <a:bodyPr wrap="square">
            <a:spAutoFit/>
          </a:bodyPr>
          <a:lstStyle/>
          <a:p>
            <a:pPr algn="just">
              <a:lnSpc>
                <a:spcPct val="150000"/>
              </a:lnSpc>
            </a:pPr>
            <a:r>
              <a:rPr lang="en-US" sz="2500" dirty="0">
                <a:solidFill>
                  <a:srgbClr val="002060"/>
                </a:solidFill>
                <a:latin typeface="Times New Roman" panose="02020603050405020304" pitchFamily="18" charset="0"/>
              </a:rPr>
              <a:t>At the heart of Asymmetric Encryption lies a cryptographic algorithm. This algorithm uses a key generation protocol (a kind of mathematical function) to generate a key pair. Both the keys are mathematically connected with each other. This relationship between the keys differs from one algorithm to another.</a:t>
            </a:r>
          </a:p>
          <a:p>
            <a:pPr algn="just">
              <a:lnSpc>
                <a:spcPct val="150000"/>
              </a:lnSpc>
            </a:pPr>
            <a:r>
              <a:rPr lang="en-US" sz="2500" dirty="0">
                <a:solidFill>
                  <a:srgbClr val="002060"/>
                </a:solidFill>
                <a:latin typeface="Times New Roman" panose="02020603050405020304" pitchFamily="18" charset="0"/>
              </a:rPr>
              <a:t>The algorithm is basically a combination of two functions – encryption function and decryption function. To state the obvious, the encryption function encrypts the data and decryption function decrypts it.</a:t>
            </a:r>
          </a:p>
        </p:txBody>
      </p:sp>
    </p:spTree>
    <p:extLst>
      <p:ext uri="{BB962C8B-B14F-4D97-AF65-F5344CB8AC3E}">
        <p14:creationId xmlns:p14="http://schemas.microsoft.com/office/powerpoint/2010/main" val="18118414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21</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138600" y="451553"/>
            <a:ext cx="5131533" cy="830997"/>
          </a:xfrm>
          <a:prstGeom prst="rect">
            <a:avLst/>
          </a:prstGeom>
          <a:noFill/>
        </p:spPr>
        <p:txBody>
          <a:bodyPr wrap="none" rtlCol="0">
            <a:spAutoFit/>
          </a:bodyPr>
          <a:lstStyle/>
          <a:p>
            <a:pPr algn="ctr" fontAlgn="base"/>
            <a:r>
              <a:rPr lang="en-US" sz="2400" b="1" i="0" dirty="0">
                <a:solidFill>
                  <a:schemeClr val="bg1"/>
                </a:solidFill>
                <a:effectLst/>
                <a:latin typeface="Roboto" panose="02000000000000000000" pitchFamily="2" charset="0"/>
              </a:rPr>
              <a:t>Difference between Symmetric and </a:t>
            </a:r>
          </a:p>
          <a:p>
            <a:pPr algn="ctr" fontAlgn="base"/>
            <a:r>
              <a:rPr lang="en-US" sz="2400" b="1" i="0" dirty="0">
                <a:solidFill>
                  <a:schemeClr val="bg1"/>
                </a:solidFill>
                <a:effectLst/>
                <a:latin typeface="Roboto" panose="02000000000000000000" pitchFamily="2" charset="0"/>
              </a:rPr>
              <a:t>Asymmetric Encryption</a:t>
            </a:r>
          </a:p>
        </p:txBody>
      </p:sp>
      <p:graphicFrame>
        <p:nvGraphicFramePr>
          <p:cNvPr id="15" name="جدول 14">
            <a:extLst>
              <a:ext uri="{FF2B5EF4-FFF2-40B4-BE49-F238E27FC236}">
                <a16:creationId xmlns:a16="http://schemas.microsoft.com/office/drawing/2014/main" id="{785275EF-D752-0ABF-5845-E5DCEB35A3B6}"/>
              </a:ext>
            </a:extLst>
          </p:cNvPr>
          <p:cNvGraphicFramePr>
            <a:graphicFrameLocks noGrp="1"/>
          </p:cNvGraphicFramePr>
          <p:nvPr>
            <p:extLst>
              <p:ext uri="{D42A27DB-BD31-4B8C-83A1-F6EECF244321}">
                <p14:modId xmlns:p14="http://schemas.microsoft.com/office/powerpoint/2010/main" val="789775279"/>
              </p:ext>
            </p:extLst>
          </p:nvPr>
        </p:nvGraphicFramePr>
        <p:xfrm>
          <a:off x="2999579" y="1282550"/>
          <a:ext cx="6686108" cy="4823215"/>
        </p:xfrm>
        <a:graphic>
          <a:graphicData uri="http://schemas.openxmlformats.org/drawingml/2006/table">
            <a:tbl>
              <a:tblPr/>
              <a:tblGrid>
                <a:gridCol w="3343054">
                  <a:extLst>
                    <a:ext uri="{9D8B030D-6E8A-4147-A177-3AD203B41FA5}">
                      <a16:colId xmlns:a16="http://schemas.microsoft.com/office/drawing/2014/main" val="1768328668"/>
                    </a:ext>
                  </a:extLst>
                </a:gridCol>
                <a:gridCol w="3343054">
                  <a:extLst>
                    <a:ext uri="{9D8B030D-6E8A-4147-A177-3AD203B41FA5}">
                      <a16:colId xmlns:a16="http://schemas.microsoft.com/office/drawing/2014/main" val="124161425"/>
                    </a:ext>
                  </a:extLst>
                </a:gridCol>
              </a:tblGrid>
              <a:tr h="418361">
                <a:tc>
                  <a:txBody>
                    <a:bodyPr/>
                    <a:lstStyle/>
                    <a:p>
                      <a:pPr fontAlgn="base"/>
                      <a:r>
                        <a:rPr lang="en-US" sz="2000">
                          <a:effectLst/>
                          <a:latin typeface="inherit"/>
                        </a:rPr>
                        <a:t>Symmetric Encryption</a:t>
                      </a:r>
                    </a:p>
                  </a:txBody>
                  <a:tcPr marL="19958" marR="19958" marT="13305" marB="13305" anchor="ctr">
                    <a:lnL>
                      <a:noFill/>
                    </a:lnL>
                    <a:lnR>
                      <a:noFill/>
                    </a:lnR>
                    <a:lnT w="3175" cap="flat" cmpd="sng" algn="ctr">
                      <a:solidFill>
                        <a:srgbClr val="E4E4E4"/>
                      </a:solidFill>
                      <a:prstDash val="solid"/>
                      <a:round/>
                      <a:headEnd type="none" w="med" len="med"/>
                      <a:tailEnd type="none" w="med" len="med"/>
                    </a:lnT>
                    <a:lnB w="3175" cap="flat" cmpd="sng" algn="ctr">
                      <a:solidFill>
                        <a:srgbClr val="E4E4E4"/>
                      </a:solidFill>
                      <a:prstDash val="solid"/>
                      <a:round/>
                      <a:headEnd type="none" w="med" len="med"/>
                      <a:tailEnd type="none" w="med" len="med"/>
                    </a:lnB>
                    <a:solidFill>
                      <a:srgbClr val="FAFAFA"/>
                    </a:solidFill>
                  </a:tcPr>
                </a:tc>
                <a:tc>
                  <a:txBody>
                    <a:bodyPr/>
                    <a:lstStyle/>
                    <a:p>
                      <a:pPr fontAlgn="base"/>
                      <a:r>
                        <a:rPr lang="en-US" sz="2000">
                          <a:effectLst/>
                          <a:latin typeface="inherit"/>
                        </a:rPr>
                        <a:t>Asymmetric Encryption</a:t>
                      </a:r>
                    </a:p>
                  </a:txBody>
                  <a:tcPr marL="19958" marR="19958" marT="13305" marB="13305" anchor="ctr">
                    <a:lnL>
                      <a:noFill/>
                    </a:lnL>
                    <a:lnR>
                      <a:noFill/>
                    </a:lnR>
                    <a:lnT w="3175" cap="flat" cmpd="sng" algn="ctr">
                      <a:solidFill>
                        <a:srgbClr val="E4E4E4"/>
                      </a:solidFill>
                      <a:prstDash val="solid"/>
                      <a:round/>
                      <a:headEnd type="none" w="med" len="med"/>
                      <a:tailEnd type="none" w="med" len="med"/>
                    </a:lnT>
                    <a:lnB w="3175" cap="flat" cmpd="sng" algn="ctr">
                      <a:solidFill>
                        <a:srgbClr val="E4E4E4"/>
                      </a:solidFill>
                      <a:prstDash val="solid"/>
                      <a:round/>
                      <a:headEnd type="none" w="med" len="med"/>
                      <a:tailEnd type="none" w="med" len="med"/>
                    </a:lnB>
                    <a:solidFill>
                      <a:srgbClr val="FAFAFA"/>
                    </a:solidFill>
                  </a:tcPr>
                </a:tc>
                <a:extLst>
                  <a:ext uri="{0D108BD9-81ED-4DB2-BD59-A6C34878D82A}">
                    <a16:rowId xmlns:a16="http://schemas.microsoft.com/office/drawing/2014/main" val="1691158473"/>
                  </a:ext>
                </a:extLst>
              </a:tr>
              <a:tr h="1286558">
                <a:tc>
                  <a:txBody>
                    <a:bodyPr/>
                    <a:lstStyle/>
                    <a:p>
                      <a:pPr fontAlgn="base"/>
                      <a:r>
                        <a:rPr lang="en-US" sz="2000" dirty="0">
                          <a:effectLst/>
                          <a:latin typeface="inherit"/>
                        </a:rPr>
                        <a:t>Symmetric encryption consists of one of key for encryption and decryption.</a:t>
                      </a:r>
                    </a:p>
                  </a:txBody>
                  <a:tcPr marL="19958" marR="19958" marT="13305" marB="13305" anchor="ctr">
                    <a:lnL>
                      <a:noFill/>
                    </a:lnL>
                    <a:lnR>
                      <a:noFill/>
                    </a:lnR>
                    <a:lnT w="3175" cap="flat" cmpd="sng" algn="ctr">
                      <a:solidFill>
                        <a:srgbClr val="E4E4E4"/>
                      </a:solidFill>
                      <a:prstDash val="solid"/>
                      <a:round/>
                      <a:headEnd type="none" w="med" len="med"/>
                      <a:tailEnd type="none" w="med" len="med"/>
                    </a:lnT>
                    <a:lnB w="3175" cap="flat" cmpd="sng" algn="ctr">
                      <a:solidFill>
                        <a:srgbClr val="E4E4E4"/>
                      </a:solidFill>
                      <a:prstDash val="solid"/>
                      <a:round/>
                      <a:headEnd type="none" w="med" len="med"/>
                      <a:tailEnd type="none" w="med" len="med"/>
                    </a:lnB>
                    <a:solidFill>
                      <a:srgbClr val="FFFFFF"/>
                    </a:solidFill>
                  </a:tcPr>
                </a:tc>
                <a:tc>
                  <a:txBody>
                    <a:bodyPr/>
                    <a:lstStyle/>
                    <a:p>
                      <a:pPr fontAlgn="base"/>
                      <a:r>
                        <a:rPr lang="en-US" sz="2000">
                          <a:effectLst/>
                          <a:latin typeface="inherit"/>
                        </a:rPr>
                        <a:t>Asymmetric Encryption consists of two cryptographic keys known as Public Key and Private Key.</a:t>
                      </a:r>
                    </a:p>
                  </a:txBody>
                  <a:tcPr marL="19958" marR="19958" marT="13305" marB="13305" anchor="ctr">
                    <a:lnL>
                      <a:noFill/>
                    </a:lnL>
                    <a:lnR>
                      <a:noFill/>
                    </a:lnR>
                    <a:lnT w="3175" cap="flat" cmpd="sng" algn="ctr">
                      <a:solidFill>
                        <a:srgbClr val="E4E4E4"/>
                      </a:solidFill>
                      <a:prstDash val="solid"/>
                      <a:round/>
                      <a:headEnd type="none" w="med" len="med"/>
                      <a:tailEnd type="none" w="med" len="med"/>
                    </a:lnT>
                    <a:lnB w="3175" cap="flat" cmpd="sng" algn="ctr">
                      <a:solidFill>
                        <a:srgbClr val="E4E4E4"/>
                      </a:solidFill>
                      <a:prstDash val="solid"/>
                      <a:round/>
                      <a:headEnd type="none" w="med" len="med"/>
                      <a:tailEnd type="none" w="med" len="med"/>
                    </a:lnB>
                    <a:solidFill>
                      <a:srgbClr val="FFFFFF"/>
                    </a:solidFill>
                  </a:tcPr>
                </a:tc>
                <a:extLst>
                  <a:ext uri="{0D108BD9-81ED-4DB2-BD59-A6C34878D82A}">
                    <a16:rowId xmlns:a16="http://schemas.microsoft.com/office/drawing/2014/main" val="1638625317"/>
                  </a:ext>
                </a:extLst>
              </a:tr>
              <a:tr h="1407046">
                <a:tc>
                  <a:txBody>
                    <a:bodyPr/>
                    <a:lstStyle/>
                    <a:p>
                      <a:pPr fontAlgn="base"/>
                      <a:r>
                        <a:rPr lang="en-US" sz="2000" dirty="0">
                          <a:effectLst/>
                          <a:latin typeface="inherit"/>
                        </a:rPr>
                        <a:t>Symmetric Encryption is a lot quicker compared to the Asymmetric method.</a:t>
                      </a:r>
                    </a:p>
                  </a:txBody>
                  <a:tcPr marL="19958" marR="19958" marT="13305" marB="13305" anchor="ctr">
                    <a:lnL>
                      <a:noFill/>
                    </a:lnL>
                    <a:lnR>
                      <a:noFill/>
                    </a:lnR>
                    <a:lnT w="3175" cap="flat" cmpd="sng" algn="ctr">
                      <a:solidFill>
                        <a:srgbClr val="E4E4E4"/>
                      </a:solidFill>
                      <a:prstDash val="solid"/>
                      <a:round/>
                      <a:headEnd type="none" w="med" len="med"/>
                      <a:tailEnd type="none" w="med" len="med"/>
                    </a:lnT>
                    <a:lnB w="3175" cap="flat" cmpd="sng" algn="ctr">
                      <a:solidFill>
                        <a:srgbClr val="E4E4E4"/>
                      </a:solidFill>
                      <a:prstDash val="solid"/>
                      <a:round/>
                      <a:headEnd type="none" w="med" len="med"/>
                      <a:tailEnd type="none" w="med" len="med"/>
                    </a:lnB>
                    <a:solidFill>
                      <a:srgbClr val="FAFAFA"/>
                    </a:solidFill>
                  </a:tcPr>
                </a:tc>
                <a:tc>
                  <a:txBody>
                    <a:bodyPr/>
                    <a:lstStyle/>
                    <a:p>
                      <a:pPr fontAlgn="base"/>
                      <a:r>
                        <a:rPr lang="en-US" sz="2000" dirty="0">
                          <a:effectLst/>
                          <a:latin typeface="inherit"/>
                        </a:rPr>
                        <a:t>As Asymmetric Encryption incorporates two separate keys, the process is slowed down considerably.</a:t>
                      </a:r>
                    </a:p>
                  </a:txBody>
                  <a:tcPr marL="19958" marR="19958" marT="13305" marB="13305" anchor="ctr">
                    <a:lnL>
                      <a:noFill/>
                    </a:lnL>
                    <a:lnR>
                      <a:noFill/>
                    </a:lnR>
                    <a:lnT w="3175" cap="flat" cmpd="sng" algn="ctr">
                      <a:solidFill>
                        <a:srgbClr val="E4E4E4"/>
                      </a:solidFill>
                      <a:prstDash val="solid"/>
                      <a:round/>
                      <a:headEnd type="none" w="med" len="med"/>
                      <a:tailEnd type="none" w="med" len="med"/>
                    </a:lnT>
                    <a:lnB w="3175" cap="flat" cmpd="sng" algn="ctr">
                      <a:solidFill>
                        <a:srgbClr val="E4E4E4"/>
                      </a:solidFill>
                      <a:prstDash val="solid"/>
                      <a:round/>
                      <a:headEnd type="none" w="med" len="med"/>
                      <a:tailEnd type="none" w="med" len="med"/>
                    </a:lnB>
                    <a:solidFill>
                      <a:srgbClr val="FAFAFA"/>
                    </a:solidFill>
                  </a:tcPr>
                </a:tc>
                <a:extLst>
                  <a:ext uri="{0D108BD9-81ED-4DB2-BD59-A6C34878D82A}">
                    <a16:rowId xmlns:a16="http://schemas.microsoft.com/office/drawing/2014/main" val="1772877484"/>
                  </a:ext>
                </a:extLst>
              </a:tr>
              <a:tr h="342250">
                <a:tc>
                  <a:txBody>
                    <a:bodyPr/>
                    <a:lstStyle/>
                    <a:p>
                      <a:pPr fontAlgn="base"/>
                      <a:r>
                        <a:rPr lang="en-US" sz="2000">
                          <a:effectLst/>
                          <a:latin typeface="inherit"/>
                        </a:rPr>
                        <a:t>RC4</a:t>
                      </a:r>
                    </a:p>
                  </a:txBody>
                  <a:tcPr marL="19958" marR="19958" marT="13305" marB="13305" anchor="ctr">
                    <a:lnL>
                      <a:noFill/>
                    </a:lnL>
                    <a:lnR>
                      <a:noFill/>
                    </a:lnR>
                    <a:lnT w="3175" cap="flat" cmpd="sng" algn="ctr">
                      <a:solidFill>
                        <a:srgbClr val="E4E4E4"/>
                      </a:solidFill>
                      <a:prstDash val="solid"/>
                      <a:round/>
                      <a:headEnd type="none" w="med" len="med"/>
                      <a:tailEnd type="none" w="med" len="med"/>
                    </a:lnT>
                    <a:lnB w="3175" cap="flat" cmpd="sng" algn="ctr">
                      <a:solidFill>
                        <a:srgbClr val="E4E4E4"/>
                      </a:solidFill>
                      <a:prstDash val="solid"/>
                      <a:round/>
                      <a:headEnd type="none" w="med" len="med"/>
                      <a:tailEnd type="none" w="med" len="med"/>
                    </a:lnB>
                    <a:solidFill>
                      <a:srgbClr val="FFFFFF"/>
                    </a:solidFill>
                  </a:tcPr>
                </a:tc>
                <a:tc>
                  <a:txBody>
                    <a:bodyPr/>
                    <a:lstStyle/>
                    <a:p>
                      <a:pPr fontAlgn="base"/>
                      <a:r>
                        <a:rPr lang="en-US" sz="2000">
                          <a:effectLst/>
                          <a:latin typeface="inherit"/>
                        </a:rPr>
                        <a:t>RSA</a:t>
                      </a:r>
                    </a:p>
                  </a:txBody>
                  <a:tcPr marL="19958" marR="19958" marT="13305" marB="13305" anchor="ctr">
                    <a:lnL>
                      <a:noFill/>
                    </a:lnL>
                    <a:lnR>
                      <a:noFill/>
                    </a:lnR>
                    <a:lnT w="3175" cap="flat" cmpd="sng" algn="ctr">
                      <a:solidFill>
                        <a:srgbClr val="E4E4E4"/>
                      </a:solidFill>
                      <a:prstDash val="solid"/>
                      <a:round/>
                      <a:headEnd type="none" w="med" len="med"/>
                      <a:tailEnd type="none" w="med" len="med"/>
                    </a:lnT>
                    <a:lnB w="3175" cap="flat" cmpd="sng" algn="ctr">
                      <a:solidFill>
                        <a:srgbClr val="E4E4E4"/>
                      </a:solidFill>
                      <a:prstDash val="solid"/>
                      <a:round/>
                      <a:headEnd type="none" w="med" len="med"/>
                      <a:tailEnd type="none" w="med" len="med"/>
                    </a:lnB>
                    <a:solidFill>
                      <a:srgbClr val="FFFFFF"/>
                    </a:solidFill>
                  </a:tcPr>
                </a:tc>
                <a:extLst>
                  <a:ext uri="{0D108BD9-81ED-4DB2-BD59-A6C34878D82A}">
                    <a16:rowId xmlns:a16="http://schemas.microsoft.com/office/drawing/2014/main" val="3779340934"/>
                  </a:ext>
                </a:extLst>
              </a:tr>
              <a:tr h="342250">
                <a:tc>
                  <a:txBody>
                    <a:bodyPr/>
                    <a:lstStyle/>
                    <a:p>
                      <a:pPr fontAlgn="base"/>
                      <a:r>
                        <a:rPr lang="en-US" sz="2000">
                          <a:effectLst/>
                          <a:latin typeface="inherit"/>
                        </a:rPr>
                        <a:t>AES</a:t>
                      </a:r>
                    </a:p>
                  </a:txBody>
                  <a:tcPr marL="19958" marR="19958" marT="13305" marB="13305" anchor="ctr">
                    <a:lnL>
                      <a:noFill/>
                    </a:lnL>
                    <a:lnR>
                      <a:noFill/>
                    </a:lnR>
                    <a:lnT w="3175" cap="flat" cmpd="sng" algn="ctr">
                      <a:solidFill>
                        <a:srgbClr val="E4E4E4"/>
                      </a:solidFill>
                      <a:prstDash val="solid"/>
                      <a:round/>
                      <a:headEnd type="none" w="med" len="med"/>
                      <a:tailEnd type="none" w="med" len="med"/>
                    </a:lnT>
                    <a:lnB w="3175" cap="flat" cmpd="sng" algn="ctr">
                      <a:solidFill>
                        <a:srgbClr val="E4E4E4"/>
                      </a:solidFill>
                      <a:prstDash val="solid"/>
                      <a:round/>
                      <a:headEnd type="none" w="med" len="med"/>
                      <a:tailEnd type="none" w="med" len="med"/>
                    </a:lnB>
                    <a:solidFill>
                      <a:srgbClr val="FAFAFA"/>
                    </a:solidFill>
                  </a:tcPr>
                </a:tc>
                <a:tc>
                  <a:txBody>
                    <a:bodyPr/>
                    <a:lstStyle/>
                    <a:p>
                      <a:pPr fontAlgn="base"/>
                      <a:r>
                        <a:rPr lang="en-US" sz="2000">
                          <a:effectLst/>
                          <a:latin typeface="inherit"/>
                        </a:rPr>
                        <a:t>Diffie-Hellman</a:t>
                      </a:r>
                    </a:p>
                  </a:txBody>
                  <a:tcPr marL="19958" marR="19958" marT="13305" marB="13305" anchor="ctr">
                    <a:lnL>
                      <a:noFill/>
                    </a:lnL>
                    <a:lnR>
                      <a:noFill/>
                    </a:lnR>
                    <a:lnT w="3175" cap="flat" cmpd="sng" algn="ctr">
                      <a:solidFill>
                        <a:srgbClr val="E4E4E4"/>
                      </a:solidFill>
                      <a:prstDash val="solid"/>
                      <a:round/>
                      <a:headEnd type="none" w="med" len="med"/>
                      <a:tailEnd type="none" w="med" len="med"/>
                    </a:lnT>
                    <a:lnB w="3175" cap="flat" cmpd="sng" algn="ctr">
                      <a:solidFill>
                        <a:srgbClr val="E4E4E4"/>
                      </a:solidFill>
                      <a:prstDash val="solid"/>
                      <a:round/>
                      <a:headEnd type="none" w="med" len="med"/>
                      <a:tailEnd type="none" w="med" len="med"/>
                    </a:lnB>
                    <a:solidFill>
                      <a:srgbClr val="FAFAFA"/>
                    </a:solidFill>
                  </a:tcPr>
                </a:tc>
                <a:extLst>
                  <a:ext uri="{0D108BD9-81ED-4DB2-BD59-A6C34878D82A}">
                    <a16:rowId xmlns:a16="http://schemas.microsoft.com/office/drawing/2014/main" val="3239399207"/>
                  </a:ext>
                </a:extLst>
              </a:tr>
              <a:tr h="342250">
                <a:tc>
                  <a:txBody>
                    <a:bodyPr/>
                    <a:lstStyle/>
                    <a:p>
                      <a:pPr fontAlgn="base"/>
                      <a:r>
                        <a:rPr lang="en-US" sz="2000">
                          <a:effectLst/>
                          <a:latin typeface="inherit"/>
                        </a:rPr>
                        <a:t>DES</a:t>
                      </a:r>
                    </a:p>
                  </a:txBody>
                  <a:tcPr marL="19958" marR="19958" marT="13305" marB="13305" anchor="ctr">
                    <a:lnL>
                      <a:noFill/>
                    </a:lnL>
                    <a:lnR>
                      <a:noFill/>
                    </a:lnR>
                    <a:lnT w="3175" cap="flat" cmpd="sng" algn="ctr">
                      <a:solidFill>
                        <a:srgbClr val="E4E4E4"/>
                      </a:solidFill>
                      <a:prstDash val="solid"/>
                      <a:round/>
                      <a:headEnd type="none" w="med" len="med"/>
                      <a:tailEnd type="none" w="med" len="med"/>
                    </a:lnT>
                    <a:lnB w="3175" cap="flat" cmpd="sng" algn="ctr">
                      <a:solidFill>
                        <a:srgbClr val="E4E4E4"/>
                      </a:solidFill>
                      <a:prstDash val="solid"/>
                      <a:round/>
                      <a:headEnd type="none" w="med" len="med"/>
                      <a:tailEnd type="none" w="med" len="med"/>
                    </a:lnB>
                    <a:solidFill>
                      <a:srgbClr val="FFFFFF"/>
                    </a:solidFill>
                  </a:tcPr>
                </a:tc>
                <a:tc>
                  <a:txBody>
                    <a:bodyPr/>
                    <a:lstStyle/>
                    <a:p>
                      <a:pPr fontAlgn="base"/>
                      <a:r>
                        <a:rPr lang="en-US" sz="2000">
                          <a:effectLst/>
                          <a:latin typeface="inherit"/>
                        </a:rPr>
                        <a:t>ECC</a:t>
                      </a:r>
                    </a:p>
                  </a:txBody>
                  <a:tcPr marL="19958" marR="19958" marT="13305" marB="13305" anchor="ctr">
                    <a:lnL>
                      <a:noFill/>
                    </a:lnL>
                    <a:lnR>
                      <a:noFill/>
                    </a:lnR>
                    <a:lnT w="3175" cap="flat" cmpd="sng" algn="ctr">
                      <a:solidFill>
                        <a:srgbClr val="E4E4E4"/>
                      </a:solidFill>
                      <a:prstDash val="solid"/>
                      <a:round/>
                      <a:headEnd type="none" w="med" len="med"/>
                      <a:tailEnd type="none" w="med" len="med"/>
                    </a:lnT>
                    <a:lnB w="3175" cap="flat" cmpd="sng" algn="ctr">
                      <a:solidFill>
                        <a:srgbClr val="E4E4E4"/>
                      </a:solidFill>
                      <a:prstDash val="solid"/>
                      <a:round/>
                      <a:headEnd type="none" w="med" len="med"/>
                      <a:tailEnd type="none" w="med" len="med"/>
                    </a:lnB>
                    <a:solidFill>
                      <a:srgbClr val="FFFFFF"/>
                    </a:solidFill>
                  </a:tcPr>
                </a:tc>
                <a:extLst>
                  <a:ext uri="{0D108BD9-81ED-4DB2-BD59-A6C34878D82A}">
                    <a16:rowId xmlns:a16="http://schemas.microsoft.com/office/drawing/2014/main" val="889501196"/>
                  </a:ext>
                </a:extLst>
              </a:tr>
              <a:tr h="342250">
                <a:tc>
                  <a:txBody>
                    <a:bodyPr/>
                    <a:lstStyle/>
                    <a:p>
                      <a:pPr fontAlgn="base"/>
                      <a:r>
                        <a:rPr lang="en-US" sz="2000">
                          <a:effectLst/>
                          <a:latin typeface="inherit"/>
                        </a:rPr>
                        <a:t>3DES</a:t>
                      </a:r>
                    </a:p>
                  </a:txBody>
                  <a:tcPr marL="19958" marR="19958" marT="13305" marB="13305" anchor="ctr">
                    <a:lnL>
                      <a:noFill/>
                    </a:lnL>
                    <a:lnR>
                      <a:noFill/>
                    </a:lnR>
                    <a:lnT w="3175" cap="flat" cmpd="sng" algn="ctr">
                      <a:solidFill>
                        <a:srgbClr val="E4E4E4"/>
                      </a:solidFill>
                      <a:prstDash val="solid"/>
                      <a:round/>
                      <a:headEnd type="none" w="med" len="med"/>
                      <a:tailEnd type="none" w="med" len="med"/>
                    </a:lnT>
                    <a:lnB w="3175" cap="flat" cmpd="sng" algn="ctr">
                      <a:solidFill>
                        <a:srgbClr val="E4E4E4"/>
                      </a:solidFill>
                      <a:prstDash val="solid"/>
                      <a:round/>
                      <a:headEnd type="none" w="med" len="med"/>
                      <a:tailEnd type="none" w="med" len="med"/>
                    </a:lnB>
                    <a:solidFill>
                      <a:srgbClr val="FAFAFA"/>
                    </a:solidFill>
                  </a:tcPr>
                </a:tc>
                <a:tc>
                  <a:txBody>
                    <a:bodyPr/>
                    <a:lstStyle/>
                    <a:p>
                      <a:pPr fontAlgn="base"/>
                      <a:r>
                        <a:rPr lang="en-US" sz="2000">
                          <a:effectLst/>
                          <a:latin typeface="inherit"/>
                        </a:rPr>
                        <a:t>El Gamal</a:t>
                      </a:r>
                    </a:p>
                  </a:txBody>
                  <a:tcPr marL="19958" marR="19958" marT="13305" marB="13305" anchor="ctr">
                    <a:lnL>
                      <a:noFill/>
                    </a:lnL>
                    <a:lnR>
                      <a:noFill/>
                    </a:lnR>
                    <a:lnT w="3175" cap="flat" cmpd="sng" algn="ctr">
                      <a:solidFill>
                        <a:srgbClr val="E4E4E4"/>
                      </a:solidFill>
                      <a:prstDash val="solid"/>
                      <a:round/>
                      <a:headEnd type="none" w="med" len="med"/>
                      <a:tailEnd type="none" w="med" len="med"/>
                    </a:lnT>
                    <a:lnB w="3175" cap="flat" cmpd="sng" algn="ctr">
                      <a:solidFill>
                        <a:srgbClr val="E4E4E4"/>
                      </a:solidFill>
                      <a:prstDash val="solid"/>
                      <a:round/>
                      <a:headEnd type="none" w="med" len="med"/>
                      <a:tailEnd type="none" w="med" len="med"/>
                    </a:lnB>
                    <a:solidFill>
                      <a:srgbClr val="FAFAFA"/>
                    </a:solidFill>
                  </a:tcPr>
                </a:tc>
                <a:extLst>
                  <a:ext uri="{0D108BD9-81ED-4DB2-BD59-A6C34878D82A}">
                    <a16:rowId xmlns:a16="http://schemas.microsoft.com/office/drawing/2014/main" val="2280762853"/>
                  </a:ext>
                </a:extLst>
              </a:tr>
              <a:tr h="342250">
                <a:tc>
                  <a:txBody>
                    <a:bodyPr/>
                    <a:lstStyle/>
                    <a:p>
                      <a:pPr fontAlgn="base"/>
                      <a:r>
                        <a:rPr lang="en-US" sz="2000">
                          <a:effectLst/>
                          <a:latin typeface="inherit"/>
                        </a:rPr>
                        <a:t>QUAD</a:t>
                      </a:r>
                    </a:p>
                  </a:txBody>
                  <a:tcPr marL="19958" marR="19958" marT="13305" marB="13305" anchor="ctr">
                    <a:lnL>
                      <a:noFill/>
                    </a:lnL>
                    <a:lnR>
                      <a:noFill/>
                    </a:lnR>
                    <a:lnT w="3175" cap="flat" cmpd="sng" algn="ctr">
                      <a:solidFill>
                        <a:srgbClr val="E4E4E4"/>
                      </a:solidFill>
                      <a:prstDash val="solid"/>
                      <a:round/>
                      <a:headEnd type="none" w="med" len="med"/>
                      <a:tailEnd type="none" w="med" len="med"/>
                    </a:lnT>
                    <a:lnB w="3175" cap="flat" cmpd="sng" algn="ctr">
                      <a:solidFill>
                        <a:srgbClr val="E4E4E4"/>
                      </a:solidFill>
                      <a:prstDash val="solid"/>
                      <a:round/>
                      <a:headEnd type="none" w="med" len="med"/>
                      <a:tailEnd type="none" w="med" len="med"/>
                    </a:lnB>
                    <a:solidFill>
                      <a:srgbClr val="FFFFFF"/>
                    </a:solidFill>
                  </a:tcPr>
                </a:tc>
                <a:tc>
                  <a:txBody>
                    <a:bodyPr/>
                    <a:lstStyle/>
                    <a:p>
                      <a:pPr fontAlgn="base"/>
                      <a:r>
                        <a:rPr lang="en-US" sz="2000" dirty="0">
                          <a:effectLst/>
                          <a:latin typeface="inherit"/>
                        </a:rPr>
                        <a:t>DSA</a:t>
                      </a:r>
                    </a:p>
                  </a:txBody>
                  <a:tcPr marL="19958" marR="19958" marT="13305" marB="13305" anchor="ctr">
                    <a:lnL>
                      <a:noFill/>
                    </a:lnL>
                    <a:lnR>
                      <a:noFill/>
                    </a:lnR>
                    <a:lnT w="3175" cap="flat" cmpd="sng" algn="ctr">
                      <a:solidFill>
                        <a:srgbClr val="E4E4E4"/>
                      </a:solidFill>
                      <a:prstDash val="solid"/>
                      <a:round/>
                      <a:headEnd type="none" w="med" len="med"/>
                      <a:tailEnd type="none" w="med" len="med"/>
                    </a:lnT>
                    <a:lnB w="3175" cap="flat" cmpd="sng" algn="ctr">
                      <a:solidFill>
                        <a:srgbClr val="E4E4E4"/>
                      </a:solidFill>
                      <a:prstDash val="solid"/>
                      <a:round/>
                      <a:headEnd type="none" w="med" len="med"/>
                      <a:tailEnd type="none" w="med" len="med"/>
                    </a:lnB>
                    <a:solidFill>
                      <a:srgbClr val="FFFFFF"/>
                    </a:solidFill>
                  </a:tcPr>
                </a:tc>
                <a:extLst>
                  <a:ext uri="{0D108BD9-81ED-4DB2-BD59-A6C34878D82A}">
                    <a16:rowId xmlns:a16="http://schemas.microsoft.com/office/drawing/2014/main" val="34318818"/>
                  </a:ext>
                </a:extLst>
              </a:tr>
            </a:tbl>
          </a:graphicData>
        </a:graphic>
      </p:graphicFrame>
    </p:spTree>
    <p:extLst>
      <p:ext uri="{BB962C8B-B14F-4D97-AF65-F5344CB8AC3E}">
        <p14:creationId xmlns:p14="http://schemas.microsoft.com/office/powerpoint/2010/main" val="31797410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22</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643037" y="416344"/>
            <a:ext cx="3945311"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Asymmetric Cipher</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262952" y="1473432"/>
            <a:ext cx="10373727" cy="3246530"/>
          </a:xfrm>
          <a:prstGeom prst="rect">
            <a:avLst/>
          </a:prstGeom>
          <a:noFill/>
        </p:spPr>
        <p:txBody>
          <a:bodyPr wrap="square">
            <a:spAutoFit/>
          </a:bodyPr>
          <a:lstStyle/>
          <a:p>
            <a:pPr algn="just">
              <a:lnSpc>
                <a:spcPct val="150000"/>
              </a:lnSpc>
            </a:pPr>
            <a:r>
              <a:rPr lang="en-US" sz="2800" dirty="0">
                <a:solidFill>
                  <a:srgbClr val="002060"/>
                </a:solidFill>
                <a:latin typeface="Times New Roman" panose="02020603050405020304" pitchFamily="18" charset="0"/>
              </a:rPr>
              <a:t>When you visit any HTTPS website/webpage, your browser establishes Asymmetrically encrypted connection with that website. Your browser automatically derives the public key of the SSL/TLS certificate installed on the website (that’s why it’s called ‘Public Key’). This is how it’ll look like:</a:t>
            </a:r>
          </a:p>
        </p:txBody>
      </p:sp>
    </p:spTree>
    <p:extLst>
      <p:ext uri="{BB962C8B-B14F-4D97-AF65-F5344CB8AC3E}">
        <p14:creationId xmlns:p14="http://schemas.microsoft.com/office/powerpoint/2010/main" val="475717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643037" y="416344"/>
            <a:ext cx="3945311"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Asymmetric Cipher</a:t>
            </a:r>
          </a:p>
        </p:txBody>
      </p:sp>
      <p:pic>
        <p:nvPicPr>
          <p:cNvPr id="10" name="صورة 9">
            <a:extLst>
              <a:ext uri="{FF2B5EF4-FFF2-40B4-BE49-F238E27FC236}">
                <a16:creationId xmlns:a16="http://schemas.microsoft.com/office/drawing/2014/main" id="{960C6A2B-8262-B782-5500-8C46B85183EF}"/>
              </a:ext>
            </a:extLst>
          </p:cNvPr>
          <p:cNvPicPr>
            <a:picLocks noChangeAspect="1"/>
          </p:cNvPicPr>
          <p:nvPr/>
        </p:nvPicPr>
        <p:blipFill rotWithShape="1">
          <a:blip r:embed="rId6"/>
          <a:srcRect l="13299" t="14806" r="37760" b="13288"/>
          <a:stretch/>
        </p:blipFill>
        <p:spPr>
          <a:xfrm>
            <a:off x="2498652" y="1256780"/>
            <a:ext cx="7692656" cy="4778752"/>
          </a:xfrm>
          <a:prstGeom prst="rect">
            <a:avLst/>
          </a:prstGeom>
        </p:spPr>
      </p:pic>
    </p:spTree>
    <p:extLst>
      <p:ext uri="{BB962C8B-B14F-4D97-AF65-F5344CB8AC3E}">
        <p14:creationId xmlns:p14="http://schemas.microsoft.com/office/powerpoint/2010/main" val="28279553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131813" y="416344"/>
            <a:ext cx="4967770"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Diffie-Hellman Algorithm</a:t>
            </a:r>
          </a:p>
        </p:txBody>
      </p:sp>
      <p:sp>
        <p:nvSpPr>
          <p:cNvPr id="13" name="مربع نص 12">
            <a:extLst>
              <a:ext uri="{FF2B5EF4-FFF2-40B4-BE49-F238E27FC236}">
                <a16:creationId xmlns:a16="http://schemas.microsoft.com/office/drawing/2014/main" id="{F994254C-C80D-7A62-F065-D8EB1971864C}"/>
              </a:ext>
            </a:extLst>
          </p:cNvPr>
          <p:cNvSpPr txBox="1"/>
          <p:nvPr/>
        </p:nvSpPr>
        <p:spPr>
          <a:xfrm>
            <a:off x="1222744" y="1591321"/>
            <a:ext cx="10706986" cy="4401205"/>
          </a:xfrm>
          <a:prstGeom prst="rect">
            <a:avLst/>
          </a:prstGeom>
          <a:noFill/>
        </p:spPr>
        <p:txBody>
          <a:bodyPr wrap="square">
            <a:spAutoFit/>
          </a:bodyPr>
          <a:lstStyle/>
          <a:p>
            <a:r>
              <a:rPr lang="en-US" sz="2400" dirty="0">
                <a:solidFill>
                  <a:srgbClr val="002060"/>
                </a:solidFill>
                <a:latin typeface="Times New Roman" panose="02020603050405020304" pitchFamily="18" charset="0"/>
              </a:rPr>
              <a:t>The purpose of the algorithm is to enable two users to exchange a key securely that can then be used for subsequent encryption of messages.</a:t>
            </a:r>
          </a:p>
          <a:p>
            <a:endParaRPr lang="en-US" sz="1600" dirty="0"/>
          </a:p>
          <a:p>
            <a:r>
              <a:rPr lang="en-US" sz="2400" dirty="0">
                <a:solidFill>
                  <a:srgbClr val="002060"/>
                </a:solidFill>
                <a:latin typeface="Times New Roman" panose="02020603050405020304" pitchFamily="18" charset="0"/>
              </a:rPr>
              <a:t>The Diffie-Hellman algorithm depends for its effectiveness on the difficulty of computing discrete logarithms. First, we define a primitive root of a prime number p as one whose power generate all the integers from 1 to (p-1) i.e., if „a‟ is a primitive root of a prime number p, then the numbers a mod p, a2 mod p, … ap-1 mod p are distinct and consists of integers from 1 to (p-1) in some permutation. For any integer „b‟ and a primitive root „a‟ of a prime number „p‟, we can find a unique exponent „</a:t>
            </a:r>
            <a:r>
              <a:rPr lang="en-US" sz="2400" dirty="0" err="1">
                <a:solidFill>
                  <a:srgbClr val="002060"/>
                </a:solidFill>
                <a:latin typeface="Times New Roman" panose="02020603050405020304" pitchFamily="18" charset="0"/>
              </a:rPr>
              <a:t>i</a:t>
            </a:r>
            <a:r>
              <a:rPr lang="en-US" sz="2400" dirty="0">
                <a:solidFill>
                  <a:srgbClr val="002060"/>
                </a:solidFill>
                <a:latin typeface="Times New Roman" panose="02020603050405020304" pitchFamily="18" charset="0"/>
              </a:rPr>
              <a:t>‟ such that</a:t>
            </a:r>
          </a:p>
          <a:p>
            <a:r>
              <a:rPr lang="en-US" sz="2400" dirty="0">
                <a:solidFill>
                  <a:srgbClr val="002060"/>
                </a:solidFill>
                <a:latin typeface="Times New Roman" panose="02020603050405020304" pitchFamily="18" charset="0"/>
              </a:rPr>
              <a:t> </a:t>
            </a:r>
          </a:p>
          <a:p>
            <a:pPr algn="ctr"/>
            <a:r>
              <a:rPr lang="en-US" sz="2400" dirty="0">
                <a:solidFill>
                  <a:srgbClr val="002060"/>
                </a:solidFill>
                <a:latin typeface="Times New Roman" panose="02020603050405020304" pitchFamily="18" charset="0"/>
              </a:rPr>
              <a:t>b ≡ ai mod p, where 0 ≤ </a:t>
            </a:r>
            <a:r>
              <a:rPr lang="en-US" sz="2400" dirty="0" err="1">
                <a:solidFill>
                  <a:srgbClr val="002060"/>
                </a:solidFill>
                <a:latin typeface="Times New Roman" panose="02020603050405020304" pitchFamily="18" charset="0"/>
              </a:rPr>
              <a:t>i</a:t>
            </a:r>
            <a:r>
              <a:rPr lang="en-US" sz="2400" dirty="0">
                <a:solidFill>
                  <a:srgbClr val="002060"/>
                </a:solidFill>
                <a:latin typeface="Times New Roman" panose="02020603050405020304" pitchFamily="18" charset="0"/>
              </a:rPr>
              <a:t> ≤ (p-1)</a:t>
            </a:r>
          </a:p>
        </p:txBody>
      </p:sp>
    </p:spTree>
    <p:extLst>
      <p:ext uri="{BB962C8B-B14F-4D97-AF65-F5344CB8AC3E}">
        <p14:creationId xmlns:p14="http://schemas.microsoft.com/office/powerpoint/2010/main" val="8720697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2961" y="575616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131808" y="416344"/>
            <a:ext cx="4967770" cy="1478418"/>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Diffie-Hellman Algorithm</a:t>
            </a:r>
          </a:p>
          <a:p>
            <a:pPr algn="just">
              <a:lnSpc>
                <a:spcPct val="150000"/>
              </a:lnSpc>
            </a:pPr>
            <a:r>
              <a:rPr lang="en-US" sz="3200" b="1" i="1" dirty="0">
                <a:solidFill>
                  <a:schemeClr val="bg1"/>
                </a:solidFill>
                <a:latin typeface="Arial" panose="020B0604020202020204" pitchFamily="34" charset="0"/>
                <a:cs typeface="Arial" panose="020B0604020202020204" pitchFamily="34" charset="0"/>
              </a:rPr>
              <a:t> Cipher</a:t>
            </a:r>
          </a:p>
        </p:txBody>
      </p:sp>
      <p:sp>
        <p:nvSpPr>
          <p:cNvPr id="13" name="مربع نص 12">
            <a:extLst>
              <a:ext uri="{FF2B5EF4-FFF2-40B4-BE49-F238E27FC236}">
                <a16:creationId xmlns:a16="http://schemas.microsoft.com/office/drawing/2014/main" id="{F994254C-C80D-7A62-F065-D8EB1971864C}"/>
              </a:ext>
            </a:extLst>
          </p:cNvPr>
          <p:cNvSpPr txBox="1"/>
          <p:nvPr/>
        </p:nvSpPr>
        <p:spPr>
          <a:xfrm>
            <a:off x="1459632" y="1273276"/>
            <a:ext cx="10510306" cy="5447645"/>
          </a:xfrm>
          <a:prstGeom prst="rect">
            <a:avLst/>
          </a:prstGeom>
          <a:noFill/>
        </p:spPr>
        <p:txBody>
          <a:bodyPr wrap="square">
            <a:spAutoFit/>
          </a:bodyPr>
          <a:lstStyle/>
          <a:p>
            <a:pPr>
              <a:lnSpc>
                <a:spcPct val="150000"/>
              </a:lnSpc>
            </a:pPr>
            <a:r>
              <a:rPr lang="en-US" sz="2000" b="1" i="1" dirty="0">
                <a:solidFill>
                  <a:srgbClr val="002060"/>
                </a:solidFill>
                <a:latin typeface="Times New Roman" panose="02020603050405020304" pitchFamily="18" charset="0"/>
              </a:rPr>
              <a:t>The exponent „</a:t>
            </a:r>
            <a:r>
              <a:rPr lang="en-US" sz="2000" b="1" i="1" dirty="0" err="1">
                <a:solidFill>
                  <a:srgbClr val="002060"/>
                </a:solidFill>
                <a:latin typeface="Times New Roman" panose="02020603050405020304" pitchFamily="18" charset="0"/>
              </a:rPr>
              <a:t>i</a:t>
            </a:r>
            <a:r>
              <a:rPr lang="en-US" sz="2000" b="1" i="1" dirty="0">
                <a:solidFill>
                  <a:srgbClr val="002060"/>
                </a:solidFill>
                <a:latin typeface="Times New Roman" panose="02020603050405020304" pitchFamily="18" charset="0"/>
              </a:rPr>
              <a:t>‟ is referred to as discrete logarithm. With this background, we can define Diffie-Hellman key exchange as follows:</a:t>
            </a:r>
          </a:p>
          <a:p>
            <a:pPr>
              <a:lnSpc>
                <a:spcPct val="150000"/>
              </a:lnSpc>
            </a:pPr>
            <a:r>
              <a:rPr lang="en-US" sz="2400" dirty="0">
                <a:solidFill>
                  <a:srgbClr val="002060"/>
                </a:solidFill>
                <a:latin typeface="Times New Roman" panose="02020603050405020304" pitchFamily="18" charset="0"/>
              </a:rPr>
              <a:t>There are publicly known numbers: a prime number „q‟ and an integer α that is primitive root of q. suppose users A and B wish to exchange a key. User A selects a random integer XA &lt; q and computes YA = α XA mod q. Similarly, user B independently selects a random integer XB &lt; q and computes YB = α XB  mod q. Each side keeps the X value private and makes the Y value available publicly to the other side. User A computes the key as      K = (YB)XA mod q and User B computes the key as       K = (YA)XB mod q</a:t>
            </a:r>
          </a:p>
          <a:p>
            <a:endParaRPr lang="en-US" sz="2400" dirty="0">
              <a:solidFill>
                <a:srgbClr val="002060"/>
              </a:solidFill>
              <a:latin typeface="Times New Roman" panose="02020603050405020304" pitchFamily="18" charset="0"/>
            </a:endParaRPr>
          </a:p>
        </p:txBody>
      </p:sp>
    </p:spTree>
    <p:extLst>
      <p:ext uri="{BB962C8B-B14F-4D97-AF65-F5344CB8AC3E}">
        <p14:creationId xmlns:p14="http://schemas.microsoft.com/office/powerpoint/2010/main" val="42623510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131808" y="416344"/>
            <a:ext cx="4967770"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Diffie-Hellman Algorithm</a:t>
            </a:r>
          </a:p>
        </p:txBody>
      </p:sp>
      <p:sp>
        <p:nvSpPr>
          <p:cNvPr id="13" name="مربع نص 12">
            <a:extLst>
              <a:ext uri="{FF2B5EF4-FFF2-40B4-BE49-F238E27FC236}">
                <a16:creationId xmlns:a16="http://schemas.microsoft.com/office/drawing/2014/main" id="{F994254C-C80D-7A62-F065-D8EB1971864C}"/>
              </a:ext>
            </a:extLst>
          </p:cNvPr>
          <p:cNvSpPr txBox="1"/>
          <p:nvPr/>
        </p:nvSpPr>
        <p:spPr>
          <a:xfrm>
            <a:off x="1222744" y="1591321"/>
            <a:ext cx="10706986" cy="4585871"/>
          </a:xfrm>
          <a:prstGeom prst="rect">
            <a:avLst/>
          </a:prstGeom>
          <a:noFill/>
        </p:spPr>
        <p:txBody>
          <a:bodyPr wrap="square">
            <a:spAutoFit/>
          </a:bodyPr>
          <a:lstStyle/>
          <a:p>
            <a:r>
              <a:rPr lang="en-US" sz="2400" dirty="0">
                <a:solidFill>
                  <a:srgbClr val="002060"/>
                </a:solidFill>
                <a:latin typeface="Times New Roman" panose="02020603050405020304" pitchFamily="18" charset="0"/>
              </a:rPr>
              <a:t>These two calculations produce identical results. </a:t>
            </a:r>
          </a:p>
          <a:p>
            <a:endParaRPr lang="en-US" sz="2400" dirty="0">
              <a:solidFill>
                <a:srgbClr val="002060"/>
              </a:solidFill>
              <a:latin typeface="Times New Roman" panose="02020603050405020304" pitchFamily="18" charset="0"/>
            </a:endParaRPr>
          </a:p>
          <a:p>
            <a:pPr algn="ctr"/>
            <a:r>
              <a:rPr lang="en-US" sz="2000" dirty="0">
                <a:solidFill>
                  <a:srgbClr val="002060"/>
                </a:solidFill>
                <a:latin typeface="Times New Roman" panose="02020603050405020304" pitchFamily="18" charset="0"/>
              </a:rPr>
              <a:t>K = (YB)XA mod q</a:t>
            </a:r>
          </a:p>
          <a:p>
            <a:pPr algn="ctr"/>
            <a:endParaRPr lang="en-US" sz="2000" dirty="0">
              <a:solidFill>
                <a:srgbClr val="002060"/>
              </a:solidFill>
              <a:latin typeface="Times New Roman" panose="02020603050405020304" pitchFamily="18" charset="0"/>
            </a:endParaRPr>
          </a:p>
          <a:p>
            <a:pPr algn="ctr"/>
            <a:r>
              <a:rPr lang="en-US" sz="2000" dirty="0">
                <a:solidFill>
                  <a:srgbClr val="002060"/>
                </a:solidFill>
                <a:latin typeface="Times New Roman" panose="02020603050405020304" pitchFamily="18" charset="0"/>
              </a:rPr>
              <a:t>= (α XB mod q)XA mod</a:t>
            </a:r>
          </a:p>
          <a:p>
            <a:pPr algn="ctr"/>
            <a:endParaRPr lang="en-US" sz="2000" dirty="0">
              <a:solidFill>
                <a:srgbClr val="002060"/>
              </a:solidFill>
              <a:latin typeface="Times New Roman" panose="02020603050405020304" pitchFamily="18" charset="0"/>
            </a:endParaRPr>
          </a:p>
          <a:p>
            <a:pPr algn="ctr"/>
            <a:r>
              <a:rPr lang="en-US" sz="2000" dirty="0">
                <a:solidFill>
                  <a:srgbClr val="002060"/>
                </a:solidFill>
                <a:latin typeface="Times New Roman" panose="02020603050405020304" pitchFamily="18" charset="0"/>
              </a:rPr>
              <a:t>q = (α XB)XA mod q</a:t>
            </a:r>
          </a:p>
          <a:p>
            <a:pPr algn="ctr"/>
            <a:endParaRPr lang="en-US" sz="2000" dirty="0">
              <a:solidFill>
                <a:srgbClr val="002060"/>
              </a:solidFill>
              <a:latin typeface="Times New Roman" panose="02020603050405020304" pitchFamily="18" charset="0"/>
            </a:endParaRPr>
          </a:p>
          <a:p>
            <a:pPr algn="ctr"/>
            <a:r>
              <a:rPr lang="en-US" sz="2000" dirty="0">
                <a:solidFill>
                  <a:srgbClr val="002060"/>
                </a:solidFill>
                <a:latin typeface="Times New Roman" panose="02020603050405020304" pitchFamily="18" charset="0"/>
              </a:rPr>
              <a:t>= (α XA)XB mod q</a:t>
            </a:r>
          </a:p>
          <a:p>
            <a:pPr algn="ctr"/>
            <a:endParaRPr lang="en-US" sz="2000" dirty="0">
              <a:solidFill>
                <a:srgbClr val="002060"/>
              </a:solidFill>
              <a:latin typeface="Times New Roman" panose="02020603050405020304" pitchFamily="18" charset="0"/>
            </a:endParaRPr>
          </a:p>
          <a:p>
            <a:pPr algn="ctr"/>
            <a:r>
              <a:rPr lang="en-US" sz="2000" dirty="0">
                <a:solidFill>
                  <a:srgbClr val="002060"/>
                </a:solidFill>
                <a:latin typeface="Times New Roman" panose="02020603050405020304" pitchFamily="18" charset="0"/>
              </a:rPr>
              <a:t>= (α XA mod q)XB mod</a:t>
            </a:r>
          </a:p>
          <a:p>
            <a:pPr algn="ctr"/>
            <a:endParaRPr lang="en-US" sz="2000" dirty="0">
              <a:solidFill>
                <a:srgbClr val="002060"/>
              </a:solidFill>
              <a:latin typeface="Times New Roman" panose="02020603050405020304" pitchFamily="18" charset="0"/>
            </a:endParaRPr>
          </a:p>
          <a:p>
            <a:pPr algn="ctr"/>
            <a:r>
              <a:rPr lang="en-US" sz="2000" dirty="0">
                <a:solidFill>
                  <a:srgbClr val="002060"/>
                </a:solidFill>
                <a:latin typeface="Times New Roman" panose="02020603050405020304" pitchFamily="18" charset="0"/>
              </a:rPr>
              <a:t>q = (YA)XB mod q</a:t>
            </a:r>
          </a:p>
          <a:p>
            <a:endParaRPr lang="en-US" sz="2400" dirty="0">
              <a:solidFill>
                <a:srgbClr val="002060"/>
              </a:solidFill>
              <a:latin typeface="Times New Roman" panose="02020603050405020304" pitchFamily="18" charset="0"/>
            </a:endParaRPr>
          </a:p>
        </p:txBody>
      </p:sp>
    </p:spTree>
    <p:extLst>
      <p:ext uri="{BB962C8B-B14F-4D97-AF65-F5344CB8AC3E}">
        <p14:creationId xmlns:p14="http://schemas.microsoft.com/office/powerpoint/2010/main" val="35077051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131808" y="416344"/>
            <a:ext cx="4967770" cy="1478418"/>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Diffie-Hellman Algorithm</a:t>
            </a:r>
          </a:p>
          <a:p>
            <a:pPr algn="just">
              <a:lnSpc>
                <a:spcPct val="150000"/>
              </a:lnSpc>
            </a:pPr>
            <a:r>
              <a:rPr lang="en-US" sz="3200" b="1" i="1" dirty="0">
                <a:solidFill>
                  <a:schemeClr val="bg1"/>
                </a:solidFill>
                <a:latin typeface="Arial" panose="020B0604020202020204" pitchFamily="34" charset="0"/>
                <a:cs typeface="Arial" panose="020B0604020202020204" pitchFamily="34" charset="0"/>
              </a:rPr>
              <a:t> Cipher</a:t>
            </a:r>
          </a:p>
        </p:txBody>
      </p:sp>
      <p:sp>
        <p:nvSpPr>
          <p:cNvPr id="13" name="مربع نص 12">
            <a:extLst>
              <a:ext uri="{FF2B5EF4-FFF2-40B4-BE49-F238E27FC236}">
                <a16:creationId xmlns:a16="http://schemas.microsoft.com/office/drawing/2014/main" id="{F994254C-C80D-7A62-F065-D8EB1971864C}"/>
              </a:ext>
            </a:extLst>
          </p:cNvPr>
          <p:cNvSpPr txBox="1"/>
          <p:nvPr/>
        </p:nvSpPr>
        <p:spPr>
          <a:xfrm>
            <a:off x="1222744" y="1591321"/>
            <a:ext cx="10706986" cy="3408112"/>
          </a:xfrm>
          <a:prstGeom prst="rect">
            <a:avLst/>
          </a:prstGeom>
          <a:noFill/>
        </p:spPr>
        <p:txBody>
          <a:bodyPr wrap="square">
            <a:spAutoFit/>
          </a:bodyPr>
          <a:lstStyle/>
          <a:p>
            <a:pPr algn="just">
              <a:lnSpc>
                <a:spcPct val="200000"/>
              </a:lnSpc>
            </a:pPr>
            <a:r>
              <a:rPr lang="en-US" sz="2800" dirty="0">
                <a:solidFill>
                  <a:srgbClr val="002060"/>
                </a:solidFill>
                <a:latin typeface="Times New Roman" panose="02020603050405020304" pitchFamily="18" charset="0"/>
              </a:rPr>
              <a:t>The result is that two sides have exchanged a secret key. The security of the algorithm lies in the fact that, while it is relatively easy to calculate exponentials modulo a prime, it is very difficult to calculate discrete logarithms. For large primes, the latter task is considered infeasible.</a:t>
            </a:r>
          </a:p>
        </p:txBody>
      </p:sp>
    </p:spTree>
    <p:extLst>
      <p:ext uri="{BB962C8B-B14F-4D97-AF65-F5344CB8AC3E}">
        <p14:creationId xmlns:p14="http://schemas.microsoft.com/office/powerpoint/2010/main" val="12670512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131808" y="416344"/>
            <a:ext cx="4967770"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Diffie-Hellman Algorithm</a:t>
            </a:r>
          </a:p>
        </p:txBody>
      </p:sp>
      <p:pic>
        <p:nvPicPr>
          <p:cNvPr id="7" name="Picture 1">
            <a:extLst>
              <a:ext uri="{FF2B5EF4-FFF2-40B4-BE49-F238E27FC236}">
                <a16:creationId xmlns:a16="http://schemas.microsoft.com/office/drawing/2014/main" id="{075C6016-30B1-7BBF-42AB-79CEFDEFD43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547036" y="1601694"/>
            <a:ext cx="9388549" cy="3896912"/>
          </a:xfrm>
          <a:prstGeom prst="rect">
            <a:avLst/>
          </a:prstGeom>
        </p:spPr>
      </p:pic>
    </p:spTree>
    <p:extLst>
      <p:ext uri="{BB962C8B-B14F-4D97-AF65-F5344CB8AC3E}">
        <p14:creationId xmlns:p14="http://schemas.microsoft.com/office/powerpoint/2010/main" val="12910806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131808" y="416344"/>
            <a:ext cx="4967770" cy="739754"/>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Diffie-Hellman Algorithm</a:t>
            </a:r>
          </a:p>
        </p:txBody>
      </p:sp>
      <p:pic>
        <p:nvPicPr>
          <p:cNvPr id="7" name="Picture 2">
            <a:extLst>
              <a:ext uri="{FF2B5EF4-FFF2-40B4-BE49-F238E27FC236}">
                <a16:creationId xmlns:a16="http://schemas.microsoft.com/office/drawing/2014/main" id="{488DF895-6C09-82A0-2C21-F25883673E9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30078" y="1486474"/>
            <a:ext cx="9734107" cy="4020421"/>
          </a:xfrm>
          <a:prstGeom prst="rect">
            <a:avLst/>
          </a:prstGeom>
        </p:spPr>
      </p:pic>
    </p:spTree>
    <p:extLst>
      <p:ext uri="{BB962C8B-B14F-4D97-AF65-F5344CB8AC3E}">
        <p14:creationId xmlns:p14="http://schemas.microsoft.com/office/powerpoint/2010/main" val="13354980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038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037402" y="456804"/>
            <a:ext cx="5774338" cy="658835"/>
          </a:xfrm>
          <a:prstGeom prst="rect">
            <a:avLst/>
          </a:prstGeom>
          <a:noFill/>
        </p:spPr>
        <p:txBody>
          <a:bodyPr wrap="none" rtlCol="0">
            <a:spAutoFit/>
          </a:bodyPr>
          <a:lstStyle/>
          <a:p>
            <a:pPr algn="just">
              <a:lnSpc>
                <a:spcPct val="150000"/>
              </a:lnSpc>
            </a:pPr>
            <a:r>
              <a:rPr lang="en-US" sz="2800" b="1" i="1" dirty="0">
                <a:solidFill>
                  <a:schemeClr val="bg1"/>
                </a:solidFill>
                <a:latin typeface="Arial" panose="020B0604020202020204" pitchFamily="34" charset="0"/>
                <a:cs typeface="Arial" panose="020B0604020202020204" pitchFamily="34" charset="0"/>
              </a:rPr>
              <a:t>DSS (Digital Signature Standard)</a:t>
            </a:r>
          </a:p>
        </p:txBody>
      </p:sp>
      <p:sp>
        <p:nvSpPr>
          <p:cNvPr id="13" name="مربع نص 12">
            <a:extLst>
              <a:ext uri="{FF2B5EF4-FFF2-40B4-BE49-F238E27FC236}">
                <a16:creationId xmlns:a16="http://schemas.microsoft.com/office/drawing/2014/main" id="{F994254C-C80D-7A62-F065-D8EB1971864C}"/>
              </a:ext>
            </a:extLst>
          </p:cNvPr>
          <p:cNvSpPr txBox="1"/>
          <p:nvPr/>
        </p:nvSpPr>
        <p:spPr>
          <a:xfrm>
            <a:off x="1262952" y="1661277"/>
            <a:ext cx="10565769" cy="3673121"/>
          </a:xfrm>
          <a:prstGeom prst="rect">
            <a:avLst/>
          </a:prstGeom>
          <a:noFill/>
        </p:spPr>
        <p:txBody>
          <a:bodyPr wrap="square">
            <a:spAutoFit/>
          </a:bodyPr>
          <a:lstStyle/>
          <a:p>
            <a:pPr algn="just">
              <a:lnSpc>
                <a:spcPct val="200000"/>
              </a:lnSpc>
            </a:pPr>
            <a:r>
              <a:rPr lang="en-US" sz="2400" dirty="0">
                <a:solidFill>
                  <a:srgbClr val="002060"/>
                </a:solidFill>
                <a:latin typeface="Times New Roman" panose="02020603050405020304" pitchFamily="18" charset="0"/>
              </a:rPr>
              <a:t>Digital Signature Standard (DSS) is a Federal Information Processing Standard (FIPS) which defines algorithms that are used to generate digital signatures with the help of Secure Hash Algorithm (SHA) for the authentication of electronic documents. DSS only provides us with the digital signature function and not with any encryption or key exchanging strategies.</a:t>
            </a:r>
          </a:p>
        </p:txBody>
      </p:sp>
    </p:spTree>
    <p:extLst>
      <p:ext uri="{BB962C8B-B14F-4D97-AF65-F5344CB8AC3E}">
        <p14:creationId xmlns:p14="http://schemas.microsoft.com/office/powerpoint/2010/main" val="19507914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038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31</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037402" y="456804"/>
            <a:ext cx="5774338" cy="658835"/>
          </a:xfrm>
          <a:prstGeom prst="rect">
            <a:avLst/>
          </a:prstGeom>
          <a:noFill/>
        </p:spPr>
        <p:txBody>
          <a:bodyPr wrap="none" rtlCol="0">
            <a:spAutoFit/>
          </a:bodyPr>
          <a:lstStyle/>
          <a:p>
            <a:pPr algn="just">
              <a:lnSpc>
                <a:spcPct val="150000"/>
              </a:lnSpc>
            </a:pPr>
            <a:r>
              <a:rPr lang="en-US" sz="2800" b="1" i="1" dirty="0">
                <a:solidFill>
                  <a:schemeClr val="bg1"/>
                </a:solidFill>
                <a:latin typeface="Arial" panose="020B0604020202020204" pitchFamily="34" charset="0"/>
                <a:cs typeface="Arial" panose="020B0604020202020204" pitchFamily="34" charset="0"/>
              </a:rPr>
              <a:t>DSS (Digital Signature Standard)</a:t>
            </a:r>
          </a:p>
        </p:txBody>
      </p:sp>
      <p:pic>
        <p:nvPicPr>
          <p:cNvPr id="10" name="صورة 9">
            <a:extLst>
              <a:ext uri="{FF2B5EF4-FFF2-40B4-BE49-F238E27FC236}">
                <a16:creationId xmlns:a16="http://schemas.microsoft.com/office/drawing/2014/main" id="{81CCDB81-BE70-9530-028B-06B8D92E8CC9}"/>
              </a:ext>
            </a:extLst>
          </p:cNvPr>
          <p:cNvPicPr>
            <a:picLocks noChangeAspect="1"/>
          </p:cNvPicPr>
          <p:nvPr/>
        </p:nvPicPr>
        <p:blipFill rotWithShape="1">
          <a:blip r:embed="rId6"/>
          <a:srcRect l="22543" t="32150" r="29375" b="25488"/>
          <a:stretch/>
        </p:blipFill>
        <p:spPr>
          <a:xfrm>
            <a:off x="930349" y="1536405"/>
            <a:ext cx="9760688" cy="4174297"/>
          </a:xfrm>
          <a:prstGeom prst="rect">
            <a:avLst/>
          </a:prstGeom>
        </p:spPr>
      </p:pic>
    </p:spTree>
    <p:extLst>
      <p:ext uri="{BB962C8B-B14F-4D97-AF65-F5344CB8AC3E}">
        <p14:creationId xmlns:p14="http://schemas.microsoft.com/office/powerpoint/2010/main" val="10587741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4514" y="558496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038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32</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037402" y="456804"/>
            <a:ext cx="5774338" cy="658835"/>
          </a:xfrm>
          <a:prstGeom prst="rect">
            <a:avLst/>
          </a:prstGeom>
          <a:noFill/>
        </p:spPr>
        <p:txBody>
          <a:bodyPr wrap="none" rtlCol="0">
            <a:spAutoFit/>
          </a:bodyPr>
          <a:lstStyle/>
          <a:p>
            <a:pPr algn="just">
              <a:lnSpc>
                <a:spcPct val="150000"/>
              </a:lnSpc>
            </a:pPr>
            <a:r>
              <a:rPr lang="en-US" sz="2800" b="1" i="1" dirty="0">
                <a:solidFill>
                  <a:schemeClr val="bg1"/>
                </a:solidFill>
                <a:latin typeface="Arial" panose="020B0604020202020204" pitchFamily="34" charset="0"/>
                <a:cs typeface="Arial" panose="020B0604020202020204" pitchFamily="34" charset="0"/>
              </a:rPr>
              <a:t>DSS (Digital Signature Standard)</a:t>
            </a:r>
          </a:p>
        </p:txBody>
      </p:sp>
      <p:sp>
        <p:nvSpPr>
          <p:cNvPr id="13" name="مربع نص 12">
            <a:extLst>
              <a:ext uri="{FF2B5EF4-FFF2-40B4-BE49-F238E27FC236}">
                <a16:creationId xmlns:a16="http://schemas.microsoft.com/office/drawing/2014/main" id="{F994254C-C80D-7A62-F065-D8EB1971864C}"/>
              </a:ext>
            </a:extLst>
          </p:cNvPr>
          <p:cNvSpPr txBox="1"/>
          <p:nvPr/>
        </p:nvSpPr>
        <p:spPr>
          <a:xfrm>
            <a:off x="1262952" y="1299770"/>
            <a:ext cx="10565769" cy="4457952"/>
          </a:xfrm>
          <a:prstGeom prst="rect">
            <a:avLst/>
          </a:prstGeom>
          <a:noFill/>
        </p:spPr>
        <p:txBody>
          <a:bodyPr wrap="square">
            <a:spAutoFit/>
          </a:bodyPr>
          <a:lstStyle/>
          <a:p>
            <a:pPr algn="just">
              <a:lnSpc>
                <a:spcPct val="150000"/>
              </a:lnSpc>
            </a:pPr>
            <a:r>
              <a:rPr lang="en-US" sz="2400" b="1" i="1" u="sng" dirty="0">
                <a:solidFill>
                  <a:srgbClr val="002060"/>
                </a:solidFill>
                <a:latin typeface="Times New Roman" panose="02020603050405020304" pitchFamily="18" charset="0"/>
              </a:rPr>
              <a:t>Sender Side :</a:t>
            </a:r>
          </a:p>
          <a:p>
            <a:pPr algn="just">
              <a:lnSpc>
                <a:spcPct val="150000"/>
              </a:lnSpc>
            </a:pPr>
            <a:r>
              <a:rPr lang="en-US" sz="2400" dirty="0">
                <a:solidFill>
                  <a:srgbClr val="002060"/>
                </a:solidFill>
                <a:latin typeface="Times New Roman" panose="02020603050405020304" pitchFamily="18" charset="0"/>
              </a:rPr>
              <a:t>In DSS Approach, a hash code is generated out of the message and following inputs are given to the signature function </a:t>
            </a:r>
          </a:p>
          <a:p>
            <a:pPr marL="457200" indent="-457200" algn="just">
              <a:lnSpc>
                <a:spcPct val="150000"/>
              </a:lnSpc>
              <a:buFont typeface="+mj-lt"/>
              <a:buAutoNum type="arabicPeriod"/>
            </a:pPr>
            <a:r>
              <a:rPr lang="en-US" sz="2400" dirty="0">
                <a:solidFill>
                  <a:srgbClr val="002060"/>
                </a:solidFill>
                <a:latin typeface="Times New Roman" panose="02020603050405020304" pitchFamily="18" charset="0"/>
              </a:rPr>
              <a:t>The hash code. </a:t>
            </a:r>
          </a:p>
          <a:p>
            <a:pPr marL="457200" indent="-457200" algn="just">
              <a:lnSpc>
                <a:spcPct val="150000"/>
              </a:lnSpc>
              <a:buFont typeface="+mj-lt"/>
              <a:buAutoNum type="arabicPeriod"/>
            </a:pPr>
            <a:r>
              <a:rPr lang="en-US" sz="2400" dirty="0">
                <a:solidFill>
                  <a:srgbClr val="002060"/>
                </a:solidFill>
                <a:latin typeface="Times New Roman" panose="02020603050405020304" pitchFamily="18" charset="0"/>
              </a:rPr>
              <a:t>The random number ‘k’ generated for that particular signature. </a:t>
            </a:r>
          </a:p>
          <a:p>
            <a:pPr marL="457200" indent="-457200" algn="just">
              <a:lnSpc>
                <a:spcPct val="150000"/>
              </a:lnSpc>
              <a:buFont typeface="+mj-lt"/>
              <a:buAutoNum type="arabicPeriod"/>
            </a:pPr>
            <a:r>
              <a:rPr lang="en-US" sz="2400" dirty="0">
                <a:solidFill>
                  <a:srgbClr val="002060"/>
                </a:solidFill>
                <a:latin typeface="Times New Roman" panose="02020603050405020304" pitchFamily="18" charset="0"/>
              </a:rPr>
              <a:t>The private key of the sender i.e., PR(a). </a:t>
            </a:r>
          </a:p>
          <a:p>
            <a:pPr marL="457200" indent="-457200" algn="just">
              <a:lnSpc>
                <a:spcPct val="150000"/>
              </a:lnSpc>
              <a:buFont typeface="+mj-lt"/>
              <a:buAutoNum type="arabicPeriod"/>
            </a:pPr>
            <a:r>
              <a:rPr lang="en-US" sz="2400" dirty="0">
                <a:solidFill>
                  <a:srgbClr val="002060"/>
                </a:solidFill>
                <a:latin typeface="Times New Roman" panose="02020603050405020304" pitchFamily="18" charset="0"/>
              </a:rPr>
              <a:t>A global public key(which is a set of parameters for the communicating principles) i.e., PU(g).</a:t>
            </a:r>
          </a:p>
        </p:txBody>
      </p:sp>
    </p:spTree>
    <p:extLst>
      <p:ext uri="{BB962C8B-B14F-4D97-AF65-F5344CB8AC3E}">
        <p14:creationId xmlns:p14="http://schemas.microsoft.com/office/powerpoint/2010/main" val="1785235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4514" y="558496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038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037402" y="456804"/>
            <a:ext cx="5774338" cy="658835"/>
          </a:xfrm>
          <a:prstGeom prst="rect">
            <a:avLst/>
          </a:prstGeom>
          <a:noFill/>
        </p:spPr>
        <p:txBody>
          <a:bodyPr wrap="none" rtlCol="0">
            <a:spAutoFit/>
          </a:bodyPr>
          <a:lstStyle/>
          <a:p>
            <a:pPr algn="just">
              <a:lnSpc>
                <a:spcPct val="150000"/>
              </a:lnSpc>
            </a:pPr>
            <a:r>
              <a:rPr lang="en-US" sz="2800" b="1" i="1" dirty="0">
                <a:solidFill>
                  <a:schemeClr val="bg1"/>
                </a:solidFill>
                <a:latin typeface="Arial" panose="020B0604020202020204" pitchFamily="34" charset="0"/>
                <a:cs typeface="Arial" panose="020B0604020202020204" pitchFamily="34" charset="0"/>
              </a:rPr>
              <a:t>DSS (Digital Signature Standard)</a:t>
            </a:r>
          </a:p>
        </p:txBody>
      </p:sp>
      <p:sp>
        <p:nvSpPr>
          <p:cNvPr id="13" name="مربع نص 12">
            <a:extLst>
              <a:ext uri="{FF2B5EF4-FFF2-40B4-BE49-F238E27FC236}">
                <a16:creationId xmlns:a16="http://schemas.microsoft.com/office/drawing/2014/main" id="{F994254C-C80D-7A62-F065-D8EB1971864C}"/>
              </a:ext>
            </a:extLst>
          </p:cNvPr>
          <p:cNvSpPr txBox="1"/>
          <p:nvPr/>
        </p:nvSpPr>
        <p:spPr>
          <a:xfrm>
            <a:off x="1099909" y="2118477"/>
            <a:ext cx="10367306" cy="2546338"/>
          </a:xfrm>
          <a:prstGeom prst="rect">
            <a:avLst/>
          </a:prstGeom>
          <a:noFill/>
        </p:spPr>
        <p:txBody>
          <a:bodyPr wrap="square">
            <a:spAutoFit/>
          </a:bodyPr>
          <a:lstStyle/>
          <a:p>
            <a:pPr algn="just">
              <a:lnSpc>
                <a:spcPct val="200000"/>
              </a:lnSpc>
            </a:pPr>
            <a:r>
              <a:rPr lang="en-US" sz="2800" dirty="0">
                <a:solidFill>
                  <a:srgbClr val="002060"/>
                </a:solidFill>
                <a:latin typeface="Times New Roman" panose="02020603050405020304" pitchFamily="18" charset="0"/>
              </a:rPr>
              <a:t>These input to the function will provide us with the output signature containing two components – ‘s’ and ‘r’. Therefore, the original message concatenated with the signature is sent to the receiver.</a:t>
            </a:r>
          </a:p>
        </p:txBody>
      </p:sp>
    </p:spTree>
    <p:extLst>
      <p:ext uri="{BB962C8B-B14F-4D97-AF65-F5344CB8AC3E}">
        <p14:creationId xmlns:p14="http://schemas.microsoft.com/office/powerpoint/2010/main" val="347036909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6987" y="562526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038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037402" y="456804"/>
            <a:ext cx="5774338" cy="658835"/>
          </a:xfrm>
          <a:prstGeom prst="rect">
            <a:avLst/>
          </a:prstGeom>
          <a:noFill/>
        </p:spPr>
        <p:txBody>
          <a:bodyPr wrap="none" rtlCol="0">
            <a:spAutoFit/>
          </a:bodyPr>
          <a:lstStyle/>
          <a:p>
            <a:pPr algn="just">
              <a:lnSpc>
                <a:spcPct val="150000"/>
              </a:lnSpc>
            </a:pPr>
            <a:r>
              <a:rPr lang="en-US" sz="2800" b="1" i="1" dirty="0">
                <a:solidFill>
                  <a:schemeClr val="bg1"/>
                </a:solidFill>
                <a:latin typeface="Arial" panose="020B0604020202020204" pitchFamily="34" charset="0"/>
                <a:cs typeface="Arial" panose="020B0604020202020204" pitchFamily="34" charset="0"/>
              </a:rPr>
              <a:t>DSS (Digital Signature Standard)</a:t>
            </a:r>
          </a:p>
        </p:txBody>
      </p:sp>
      <p:sp>
        <p:nvSpPr>
          <p:cNvPr id="13" name="مربع نص 12">
            <a:extLst>
              <a:ext uri="{FF2B5EF4-FFF2-40B4-BE49-F238E27FC236}">
                <a16:creationId xmlns:a16="http://schemas.microsoft.com/office/drawing/2014/main" id="{F994254C-C80D-7A62-F065-D8EB1971864C}"/>
              </a:ext>
            </a:extLst>
          </p:cNvPr>
          <p:cNvSpPr txBox="1"/>
          <p:nvPr/>
        </p:nvSpPr>
        <p:spPr>
          <a:xfrm>
            <a:off x="1262952" y="1246607"/>
            <a:ext cx="10565769" cy="4642618"/>
          </a:xfrm>
          <a:prstGeom prst="rect">
            <a:avLst/>
          </a:prstGeom>
          <a:noFill/>
        </p:spPr>
        <p:txBody>
          <a:bodyPr wrap="square">
            <a:spAutoFit/>
          </a:bodyPr>
          <a:lstStyle/>
          <a:p>
            <a:pPr algn="just">
              <a:lnSpc>
                <a:spcPct val="200000"/>
              </a:lnSpc>
            </a:pPr>
            <a:r>
              <a:rPr lang="en-US" sz="2400" b="1" i="1" dirty="0">
                <a:solidFill>
                  <a:srgbClr val="002060"/>
                </a:solidFill>
                <a:latin typeface="Times New Roman" panose="02020603050405020304" pitchFamily="18" charset="0"/>
              </a:rPr>
              <a:t>Receiver Side :</a:t>
            </a:r>
          </a:p>
          <a:p>
            <a:pPr algn="just">
              <a:lnSpc>
                <a:spcPct val="150000"/>
              </a:lnSpc>
            </a:pPr>
            <a:r>
              <a:rPr lang="en-US" sz="2400" dirty="0">
                <a:solidFill>
                  <a:srgbClr val="002060"/>
                </a:solidFill>
                <a:latin typeface="Times New Roman" panose="02020603050405020304" pitchFamily="18" charset="0"/>
              </a:rPr>
              <a:t>At the receiver end, verification of the sender is done. The hash code of the sent message is generated. There is a verification function which takes the following inputs:</a:t>
            </a:r>
          </a:p>
          <a:p>
            <a:pPr marL="457200" indent="-457200" algn="just">
              <a:lnSpc>
                <a:spcPct val="150000"/>
              </a:lnSpc>
              <a:buFont typeface="+mj-lt"/>
              <a:buAutoNum type="arabicPeriod"/>
            </a:pPr>
            <a:r>
              <a:rPr lang="en-US" sz="2400" dirty="0">
                <a:solidFill>
                  <a:srgbClr val="002060"/>
                </a:solidFill>
                <a:latin typeface="Times New Roman" panose="02020603050405020304" pitchFamily="18" charset="0"/>
              </a:rPr>
              <a:t>The hash code generated by the receiver. </a:t>
            </a:r>
          </a:p>
          <a:p>
            <a:pPr marL="457200" indent="-457200" algn="just">
              <a:lnSpc>
                <a:spcPct val="150000"/>
              </a:lnSpc>
              <a:buFont typeface="+mj-lt"/>
              <a:buAutoNum type="arabicPeriod"/>
            </a:pPr>
            <a:r>
              <a:rPr lang="en-US" sz="2400" dirty="0">
                <a:solidFill>
                  <a:srgbClr val="002060"/>
                </a:solidFill>
                <a:latin typeface="Times New Roman" panose="02020603050405020304" pitchFamily="18" charset="0"/>
              </a:rPr>
              <a:t>Signature components ‘s’ and ‘r’.</a:t>
            </a:r>
          </a:p>
          <a:p>
            <a:pPr marL="457200" indent="-457200" algn="just">
              <a:lnSpc>
                <a:spcPct val="150000"/>
              </a:lnSpc>
              <a:buFont typeface="+mj-lt"/>
              <a:buAutoNum type="arabicPeriod"/>
            </a:pPr>
            <a:r>
              <a:rPr lang="en-US" sz="2400" dirty="0">
                <a:solidFill>
                  <a:srgbClr val="002060"/>
                </a:solidFill>
                <a:latin typeface="Times New Roman" panose="02020603050405020304" pitchFamily="18" charset="0"/>
              </a:rPr>
              <a:t> Public key of the sender.</a:t>
            </a:r>
          </a:p>
          <a:p>
            <a:pPr marL="457200" indent="-457200" algn="just">
              <a:lnSpc>
                <a:spcPct val="150000"/>
              </a:lnSpc>
              <a:buFont typeface="+mj-lt"/>
              <a:buAutoNum type="arabicPeriod"/>
            </a:pPr>
            <a:r>
              <a:rPr lang="en-US" sz="2400" dirty="0">
                <a:solidFill>
                  <a:srgbClr val="002060"/>
                </a:solidFill>
                <a:latin typeface="Times New Roman" panose="02020603050405020304" pitchFamily="18" charset="0"/>
              </a:rPr>
              <a:t> Global public key.</a:t>
            </a:r>
          </a:p>
        </p:txBody>
      </p:sp>
    </p:spTree>
    <p:extLst>
      <p:ext uri="{BB962C8B-B14F-4D97-AF65-F5344CB8AC3E}">
        <p14:creationId xmlns:p14="http://schemas.microsoft.com/office/powerpoint/2010/main" val="2768617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0386"/>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037402" y="456804"/>
            <a:ext cx="5774338" cy="658835"/>
          </a:xfrm>
          <a:prstGeom prst="rect">
            <a:avLst/>
          </a:prstGeom>
          <a:noFill/>
        </p:spPr>
        <p:txBody>
          <a:bodyPr wrap="none" rtlCol="0">
            <a:spAutoFit/>
          </a:bodyPr>
          <a:lstStyle/>
          <a:p>
            <a:pPr algn="just">
              <a:lnSpc>
                <a:spcPct val="150000"/>
              </a:lnSpc>
            </a:pPr>
            <a:r>
              <a:rPr lang="en-US" sz="2800" b="1" i="1" dirty="0">
                <a:solidFill>
                  <a:schemeClr val="bg1"/>
                </a:solidFill>
                <a:latin typeface="Arial" panose="020B0604020202020204" pitchFamily="34" charset="0"/>
                <a:cs typeface="Arial" panose="020B0604020202020204" pitchFamily="34" charset="0"/>
              </a:rPr>
              <a:t>DSS (Digital Signature Standard)</a:t>
            </a:r>
          </a:p>
        </p:txBody>
      </p:sp>
      <p:sp>
        <p:nvSpPr>
          <p:cNvPr id="13" name="مربع نص 12">
            <a:extLst>
              <a:ext uri="{FF2B5EF4-FFF2-40B4-BE49-F238E27FC236}">
                <a16:creationId xmlns:a16="http://schemas.microsoft.com/office/drawing/2014/main" id="{F994254C-C80D-7A62-F065-D8EB1971864C}"/>
              </a:ext>
            </a:extLst>
          </p:cNvPr>
          <p:cNvSpPr txBox="1"/>
          <p:nvPr/>
        </p:nvSpPr>
        <p:spPr>
          <a:xfrm>
            <a:off x="1078643" y="1641892"/>
            <a:ext cx="10565769" cy="3408112"/>
          </a:xfrm>
          <a:prstGeom prst="rect">
            <a:avLst/>
          </a:prstGeom>
          <a:noFill/>
        </p:spPr>
        <p:txBody>
          <a:bodyPr wrap="square">
            <a:spAutoFit/>
          </a:bodyPr>
          <a:lstStyle/>
          <a:p>
            <a:pPr algn="just">
              <a:lnSpc>
                <a:spcPct val="200000"/>
              </a:lnSpc>
            </a:pPr>
            <a:r>
              <a:rPr lang="en-US" sz="2800" dirty="0">
                <a:solidFill>
                  <a:srgbClr val="002060"/>
                </a:solidFill>
                <a:latin typeface="Times New Roman" panose="02020603050405020304" pitchFamily="18" charset="0"/>
              </a:rPr>
              <a:t>The output of the verification function is compared with the signature component ‘r’. Both the values will match if the sent signature is valid because only the sender with the help of it private key can generate a valid signature.</a:t>
            </a:r>
          </a:p>
        </p:txBody>
      </p:sp>
    </p:spTree>
    <p:extLst>
      <p:ext uri="{BB962C8B-B14F-4D97-AF65-F5344CB8AC3E}">
        <p14:creationId xmlns:p14="http://schemas.microsoft.com/office/powerpoint/2010/main" val="20832777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953029" y="405310"/>
            <a:ext cx="1826141" cy="739754"/>
          </a:xfrm>
          <a:prstGeom prst="rect">
            <a:avLst/>
          </a:prstGeom>
          <a:noFill/>
        </p:spPr>
        <p:txBody>
          <a:bodyPr wrap="none" rtlCol="0">
            <a:spAutoFit/>
          </a:bodyPr>
          <a:lstStyle/>
          <a:p>
            <a:pPr algn="just">
              <a:lnSpc>
                <a:spcPct val="150000"/>
              </a:lnSpc>
            </a:pPr>
            <a:r>
              <a:rPr lang="en-US" sz="3200" b="1" i="1" dirty="0" err="1">
                <a:solidFill>
                  <a:schemeClr val="bg1"/>
                </a:solidFill>
                <a:latin typeface="Arial" panose="020B0604020202020204" pitchFamily="34" charset="0"/>
                <a:cs typeface="Arial" panose="020B0604020202020204" pitchFamily="34" charset="0"/>
              </a:rPr>
              <a:t>ElGamal</a:t>
            </a:r>
            <a:endParaRPr lang="en-US" sz="3200" b="1" i="1" dirty="0">
              <a:solidFill>
                <a:schemeClr val="bg1"/>
              </a:solidFill>
              <a:latin typeface="Arial" panose="020B0604020202020204" pitchFamily="34" charset="0"/>
              <a:cs typeface="Arial" panose="020B0604020202020204" pitchFamily="34" charset="0"/>
            </a:endParaRPr>
          </a:p>
        </p:txBody>
      </p:sp>
      <p:sp>
        <p:nvSpPr>
          <p:cNvPr id="13" name="مربع نص 12">
            <a:extLst>
              <a:ext uri="{FF2B5EF4-FFF2-40B4-BE49-F238E27FC236}">
                <a16:creationId xmlns:a16="http://schemas.microsoft.com/office/drawing/2014/main" id="{F994254C-C80D-7A62-F065-D8EB1971864C}"/>
              </a:ext>
            </a:extLst>
          </p:cNvPr>
          <p:cNvSpPr txBox="1"/>
          <p:nvPr/>
        </p:nvSpPr>
        <p:spPr>
          <a:xfrm>
            <a:off x="1222744" y="1591321"/>
            <a:ext cx="10706986" cy="5658280"/>
          </a:xfrm>
          <a:prstGeom prst="rect">
            <a:avLst/>
          </a:prstGeom>
          <a:noFill/>
        </p:spPr>
        <p:txBody>
          <a:bodyPr wrap="square">
            <a:spAutoFit/>
          </a:bodyPr>
          <a:lstStyle/>
          <a:p>
            <a:pPr algn="just">
              <a:lnSpc>
                <a:spcPct val="150000"/>
              </a:lnSpc>
            </a:pPr>
            <a:r>
              <a:rPr lang="en-US" sz="2800" dirty="0" err="1">
                <a:solidFill>
                  <a:srgbClr val="002060"/>
                </a:solidFill>
                <a:latin typeface="Times New Roman" panose="02020603050405020304" pitchFamily="18" charset="0"/>
              </a:rPr>
              <a:t>ElGamal</a:t>
            </a:r>
            <a:r>
              <a:rPr lang="en-US" sz="2800" dirty="0">
                <a:solidFill>
                  <a:srgbClr val="002060"/>
                </a:solidFill>
                <a:latin typeface="Times New Roman" panose="02020603050405020304" pitchFamily="18" charset="0"/>
              </a:rPr>
              <a:t> encryption is a public-key cryptosystem. It uses asymmetric key encryption for communicating between two parties and encrypting the message. </a:t>
            </a:r>
          </a:p>
          <a:p>
            <a:pPr algn="just">
              <a:lnSpc>
                <a:spcPct val="150000"/>
              </a:lnSpc>
            </a:pPr>
            <a:r>
              <a:rPr lang="en-US" sz="2800" dirty="0">
                <a:solidFill>
                  <a:srgbClr val="002060"/>
                </a:solidFill>
                <a:latin typeface="Times New Roman" panose="02020603050405020304" pitchFamily="18" charset="0"/>
              </a:rPr>
              <a:t>This cryptosystem is based on the difficulty of finding discrete logarithm in a cyclic group that is even if we know ga and </a:t>
            </a:r>
            <a:r>
              <a:rPr lang="en-US" sz="2800" dirty="0" err="1">
                <a:solidFill>
                  <a:srgbClr val="002060"/>
                </a:solidFill>
                <a:latin typeface="Times New Roman" panose="02020603050405020304" pitchFamily="18" charset="0"/>
              </a:rPr>
              <a:t>gk</a:t>
            </a:r>
            <a:r>
              <a:rPr lang="en-US" sz="2800" dirty="0">
                <a:solidFill>
                  <a:srgbClr val="002060"/>
                </a:solidFill>
                <a:latin typeface="Times New Roman" panose="02020603050405020304" pitchFamily="18" charset="0"/>
              </a:rPr>
              <a:t>, it is extremely difficult to compute gak.</a:t>
            </a:r>
          </a:p>
          <a:p>
            <a:pPr algn="just">
              <a:lnSpc>
                <a:spcPct val="150000"/>
              </a:lnSpc>
            </a:pPr>
            <a:r>
              <a:rPr lang="en-US" sz="2800" dirty="0">
                <a:solidFill>
                  <a:srgbClr val="002060"/>
                </a:solidFill>
                <a:latin typeface="Times New Roman" panose="02020603050405020304" pitchFamily="18" charset="0"/>
              </a:rPr>
              <a:t> </a:t>
            </a:r>
          </a:p>
          <a:p>
            <a:pPr algn="just">
              <a:lnSpc>
                <a:spcPct val="150000"/>
              </a:lnSpc>
            </a:pPr>
            <a:endParaRPr lang="en-US" sz="2400" dirty="0">
              <a:solidFill>
                <a:srgbClr val="002060"/>
              </a:solidFill>
              <a:latin typeface="Times New Roman" panose="02020603050405020304" pitchFamily="18" charset="0"/>
            </a:endParaRPr>
          </a:p>
          <a:p>
            <a:pPr algn="just">
              <a:lnSpc>
                <a:spcPct val="150000"/>
              </a:lnSpc>
            </a:pPr>
            <a:endParaRPr lang="en-US" sz="2400" dirty="0">
              <a:solidFill>
                <a:srgbClr val="002060"/>
              </a:solidFill>
              <a:latin typeface="Times New Roman" panose="02020603050405020304" pitchFamily="18" charset="0"/>
            </a:endParaRPr>
          </a:p>
        </p:txBody>
      </p:sp>
    </p:spTree>
    <p:extLst>
      <p:ext uri="{BB962C8B-B14F-4D97-AF65-F5344CB8AC3E}">
        <p14:creationId xmlns:p14="http://schemas.microsoft.com/office/powerpoint/2010/main" val="23213419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8219" y="5671452"/>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953029" y="405310"/>
            <a:ext cx="1826141" cy="739754"/>
          </a:xfrm>
          <a:prstGeom prst="rect">
            <a:avLst/>
          </a:prstGeom>
          <a:noFill/>
        </p:spPr>
        <p:txBody>
          <a:bodyPr wrap="none" rtlCol="0">
            <a:spAutoFit/>
          </a:bodyPr>
          <a:lstStyle/>
          <a:p>
            <a:pPr algn="just">
              <a:lnSpc>
                <a:spcPct val="150000"/>
              </a:lnSpc>
            </a:pPr>
            <a:r>
              <a:rPr lang="en-US" sz="3200" b="1" i="1" dirty="0" err="1">
                <a:solidFill>
                  <a:schemeClr val="bg1"/>
                </a:solidFill>
                <a:latin typeface="Arial" panose="020B0604020202020204" pitchFamily="34" charset="0"/>
                <a:cs typeface="Arial" panose="020B0604020202020204" pitchFamily="34" charset="0"/>
              </a:rPr>
              <a:t>ElGamal</a:t>
            </a:r>
            <a:endParaRPr lang="en-US" sz="3200" b="1" i="1" dirty="0">
              <a:solidFill>
                <a:schemeClr val="bg1"/>
              </a:solidFill>
              <a:latin typeface="Arial" panose="020B0604020202020204" pitchFamily="34" charset="0"/>
              <a:cs typeface="Arial" panose="020B0604020202020204" pitchFamily="34" charset="0"/>
            </a:endParaRPr>
          </a:p>
        </p:txBody>
      </p:sp>
      <p:sp>
        <p:nvSpPr>
          <p:cNvPr id="13" name="مربع نص 12">
            <a:extLst>
              <a:ext uri="{FF2B5EF4-FFF2-40B4-BE49-F238E27FC236}">
                <a16:creationId xmlns:a16="http://schemas.microsoft.com/office/drawing/2014/main" id="{F994254C-C80D-7A62-F065-D8EB1971864C}"/>
              </a:ext>
            </a:extLst>
          </p:cNvPr>
          <p:cNvSpPr txBox="1"/>
          <p:nvPr/>
        </p:nvSpPr>
        <p:spPr>
          <a:xfrm>
            <a:off x="1206795" y="1325908"/>
            <a:ext cx="10706986" cy="4893647"/>
          </a:xfrm>
          <a:prstGeom prst="rect">
            <a:avLst/>
          </a:prstGeom>
          <a:noFill/>
        </p:spPr>
        <p:txBody>
          <a:bodyPr wrap="square">
            <a:spAutoFit/>
          </a:bodyPr>
          <a:lstStyle/>
          <a:p>
            <a:pPr algn="ctr"/>
            <a:r>
              <a:rPr lang="en-US" sz="2400" b="1" i="1" dirty="0">
                <a:solidFill>
                  <a:srgbClr val="002060"/>
                </a:solidFill>
                <a:latin typeface="Times New Roman" panose="02020603050405020304" pitchFamily="18" charset="0"/>
              </a:rPr>
              <a:t> Idea of </a:t>
            </a:r>
            <a:r>
              <a:rPr lang="en-US" sz="2400" b="1" i="1" dirty="0" err="1">
                <a:solidFill>
                  <a:srgbClr val="002060"/>
                </a:solidFill>
                <a:latin typeface="Times New Roman" panose="02020603050405020304" pitchFamily="18" charset="0"/>
              </a:rPr>
              <a:t>ElGamal</a:t>
            </a:r>
            <a:r>
              <a:rPr lang="en-US" sz="2400" b="1" i="1" dirty="0">
                <a:solidFill>
                  <a:srgbClr val="002060"/>
                </a:solidFill>
                <a:latin typeface="Times New Roman" panose="02020603050405020304" pitchFamily="18" charset="0"/>
              </a:rPr>
              <a:t> cryptosystem </a:t>
            </a:r>
          </a:p>
          <a:p>
            <a:r>
              <a:rPr lang="en-US" sz="2400" b="1" i="1" dirty="0">
                <a:solidFill>
                  <a:srgbClr val="002060"/>
                </a:solidFill>
                <a:latin typeface="Times New Roman" panose="02020603050405020304" pitchFamily="18" charset="0"/>
              </a:rPr>
              <a:t>Suppose Alice wants to communicate with Bob</a:t>
            </a:r>
          </a:p>
          <a:p>
            <a:endParaRPr lang="en-US" sz="2400" dirty="0">
              <a:solidFill>
                <a:srgbClr val="002060"/>
              </a:solidFill>
              <a:latin typeface="Times New Roman" panose="02020603050405020304" pitchFamily="18" charset="0"/>
            </a:endParaRPr>
          </a:p>
          <a:p>
            <a:pPr>
              <a:lnSpc>
                <a:spcPct val="150000"/>
              </a:lnSpc>
              <a:buFont typeface="+mj-lt"/>
              <a:buAutoNum type="arabicPeriod"/>
            </a:pPr>
            <a:r>
              <a:rPr lang="en-US" sz="2400" dirty="0">
                <a:solidFill>
                  <a:srgbClr val="002060"/>
                </a:solidFill>
                <a:latin typeface="Times New Roman" panose="02020603050405020304" pitchFamily="18" charset="0"/>
              </a:rPr>
              <a:t>  </a:t>
            </a:r>
            <a:r>
              <a:rPr lang="en-US" sz="2400" b="1" dirty="0">
                <a:solidFill>
                  <a:srgbClr val="002060"/>
                </a:solidFill>
                <a:latin typeface="Times New Roman" panose="02020603050405020304" pitchFamily="18" charset="0"/>
              </a:rPr>
              <a:t>Bob generates public and private keys: </a:t>
            </a:r>
          </a:p>
          <a:p>
            <a:pPr marL="342900" indent="-342900">
              <a:lnSpc>
                <a:spcPct val="150000"/>
              </a:lnSpc>
              <a:buFont typeface="Arial" panose="020B0604020202020204" pitchFamily="34" charset="0"/>
              <a:buChar char="•"/>
            </a:pPr>
            <a:r>
              <a:rPr lang="en-US" sz="2400" dirty="0">
                <a:solidFill>
                  <a:srgbClr val="002060"/>
                </a:solidFill>
                <a:latin typeface="Times New Roman" panose="02020603050405020304" pitchFamily="18" charset="0"/>
              </a:rPr>
              <a:t>Bob chooses a very large number q and a cyclic group </a:t>
            </a:r>
            <a:r>
              <a:rPr lang="en-US" sz="2400" dirty="0" err="1">
                <a:solidFill>
                  <a:srgbClr val="002060"/>
                </a:solidFill>
                <a:latin typeface="Times New Roman" panose="02020603050405020304" pitchFamily="18" charset="0"/>
              </a:rPr>
              <a:t>Fq</a:t>
            </a:r>
            <a:r>
              <a:rPr lang="en-US" sz="2400" dirty="0">
                <a:solidFill>
                  <a:srgbClr val="002060"/>
                </a:solidFill>
                <a:latin typeface="Times New Roman" panose="02020603050405020304" pitchFamily="18" charset="0"/>
              </a:rPr>
              <a:t>.</a:t>
            </a:r>
          </a:p>
          <a:p>
            <a:pPr marL="342900" indent="-342900">
              <a:lnSpc>
                <a:spcPct val="150000"/>
              </a:lnSpc>
              <a:buFont typeface="Arial" panose="020B0604020202020204" pitchFamily="34" charset="0"/>
              <a:buChar char="•"/>
            </a:pPr>
            <a:r>
              <a:rPr lang="en-US" sz="2400" dirty="0">
                <a:solidFill>
                  <a:srgbClr val="002060"/>
                </a:solidFill>
                <a:latin typeface="Times New Roman" panose="02020603050405020304" pitchFamily="18" charset="0"/>
              </a:rPr>
              <a:t>From the cyclic group </a:t>
            </a:r>
            <a:r>
              <a:rPr lang="en-US" sz="2400" dirty="0" err="1">
                <a:solidFill>
                  <a:srgbClr val="002060"/>
                </a:solidFill>
                <a:latin typeface="Times New Roman" panose="02020603050405020304" pitchFamily="18" charset="0"/>
              </a:rPr>
              <a:t>Fq</a:t>
            </a:r>
            <a:r>
              <a:rPr lang="en-US" sz="2400" dirty="0">
                <a:solidFill>
                  <a:srgbClr val="002060"/>
                </a:solidFill>
                <a:latin typeface="Times New Roman" panose="02020603050405020304" pitchFamily="18" charset="0"/>
              </a:rPr>
              <a:t>, he choose any element g and an element a such that </a:t>
            </a:r>
            <a:r>
              <a:rPr lang="en-US" sz="2400" dirty="0" err="1">
                <a:solidFill>
                  <a:srgbClr val="002060"/>
                </a:solidFill>
                <a:latin typeface="Times New Roman" panose="02020603050405020304" pitchFamily="18" charset="0"/>
              </a:rPr>
              <a:t>gcd</a:t>
            </a:r>
            <a:r>
              <a:rPr lang="en-US" sz="2400" dirty="0">
                <a:solidFill>
                  <a:srgbClr val="002060"/>
                </a:solidFill>
                <a:latin typeface="Times New Roman" panose="02020603050405020304" pitchFamily="18" charset="0"/>
              </a:rPr>
              <a:t> (a, q) = 1.</a:t>
            </a:r>
          </a:p>
          <a:p>
            <a:pPr marL="342900" indent="-342900">
              <a:lnSpc>
                <a:spcPct val="150000"/>
              </a:lnSpc>
              <a:buFont typeface="Arial" panose="020B0604020202020204" pitchFamily="34" charset="0"/>
              <a:buChar char="•"/>
            </a:pPr>
            <a:r>
              <a:rPr lang="en-US" sz="2400" dirty="0">
                <a:solidFill>
                  <a:srgbClr val="002060"/>
                </a:solidFill>
                <a:latin typeface="Times New Roman" panose="02020603050405020304" pitchFamily="18" charset="0"/>
              </a:rPr>
              <a:t>Then he computes h = ga.</a:t>
            </a:r>
          </a:p>
          <a:p>
            <a:pPr marL="342900" indent="-342900">
              <a:lnSpc>
                <a:spcPct val="150000"/>
              </a:lnSpc>
              <a:buFont typeface="Arial" panose="020B0604020202020204" pitchFamily="34" charset="0"/>
              <a:buChar char="•"/>
            </a:pPr>
            <a:r>
              <a:rPr lang="en-US" sz="2400" dirty="0">
                <a:solidFill>
                  <a:srgbClr val="002060"/>
                </a:solidFill>
                <a:latin typeface="Times New Roman" panose="02020603050405020304" pitchFamily="18" charset="0"/>
              </a:rPr>
              <a:t>Bob publishes F, h = ga, q, and g as his public key and retains a as private key.</a:t>
            </a:r>
          </a:p>
          <a:p>
            <a:endParaRPr lang="en-US" sz="2400" dirty="0">
              <a:solidFill>
                <a:srgbClr val="002060"/>
              </a:solidFill>
              <a:latin typeface="Times New Roman" panose="02020603050405020304" pitchFamily="18" charset="0"/>
            </a:endParaRPr>
          </a:p>
        </p:txBody>
      </p:sp>
    </p:spTree>
    <p:extLst>
      <p:ext uri="{BB962C8B-B14F-4D97-AF65-F5344CB8AC3E}">
        <p14:creationId xmlns:p14="http://schemas.microsoft.com/office/powerpoint/2010/main" val="19651395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4514" y="562526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953029" y="405310"/>
            <a:ext cx="1826141" cy="739754"/>
          </a:xfrm>
          <a:prstGeom prst="rect">
            <a:avLst/>
          </a:prstGeom>
          <a:noFill/>
        </p:spPr>
        <p:txBody>
          <a:bodyPr wrap="none" rtlCol="0">
            <a:spAutoFit/>
          </a:bodyPr>
          <a:lstStyle/>
          <a:p>
            <a:pPr algn="just">
              <a:lnSpc>
                <a:spcPct val="150000"/>
              </a:lnSpc>
            </a:pPr>
            <a:r>
              <a:rPr lang="en-US" sz="3200" b="1" i="1" dirty="0" err="1">
                <a:solidFill>
                  <a:schemeClr val="bg1"/>
                </a:solidFill>
                <a:latin typeface="Arial" panose="020B0604020202020204" pitchFamily="34" charset="0"/>
                <a:cs typeface="Arial" panose="020B0604020202020204" pitchFamily="34" charset="0"/>
              </a:rPr>
              <a:t>ElGamal</a:t>
            </a:r>
            <a:endParaRPr lang="en-US" sz="3200" b="1" i="1" dirty="0">
              <a:solidFill>
                <a:schemeClr val="bg1"/>
              </a:solidFill>
              <a:latin typeface="Arial" panose="020B0604020202020204" pitchFamily="34" charset="0"/>
              <a:cs typeface="Arial" panose="020B0604020202020204" pitchFamily="34" charset="0"/>
            </a:endParaRPr>
          </a:p>
        </p:txBody>
      </p:sp>
      <p:sp>
        <p:nvSpPr>
          <p:cNvPr id="13" name="مربع نص 12">
            <a:extLst>
              <a:ext uri="{FF2B5EF4-FFF2-40B4-BE49-F238E27FC236}">
                <a16:creationId xmlns:a16="http://schemas.microsoft.com/office/drawing/2014/main" id="{F994254C-C80D-7A62-F065-D8EB1971864C}"/>
              </a:ext>
            </a:extLst>
          </p:cNvPr>
          <p:cNvSpPr txBox="1"/>
          <p:nvPr/>
        </p:nvSpPr>
        <p:spPr>
          <a:xfrm>
            <a:off x="1262952" y="1339403"/>
            <a:ext cx="10706986" cy="4457952"/>
          </a:xfrm>
          <a:prstGeom prst="rect">
            <a:avLst/>
          </a:prstGeom>
          <a:noFill/>
        </p:spPr>
        <p:txBody>
          <a:bodyPr wrap="square">
            <a:spAutoFit/>
          </a:bodyPr>
          <a:lstStyle/>
          <a:p>
            <a:pPr>
              <a:lnSpc>
                <a:spcPct val="150000"/>
              </a:lnSpc>
            </a:pPr>
            <a:r>
              <a:rPr lang="en-US" sz="2400" dirty="0">
                <a:solidFill>
                  <a:srgbClr val="002060"/>
                </a:solidFill>
                <a:latin typeface="Times New Roman" panose="02020603050405020304" pitchFamily="18" charset="0"/>
              </a:rPr>
              <a:t>2. </a:t>
            </a:r>
            <a:r>
              <a:rPr lang="en-US" sz="2400" b="1" dirty="0">
                <a:solidFill>
                  <a:srgbClr val="002060"/>
                </a:solidFill>
                <a:latin typeface="Times New Roman" panose="02020603050405020304" pitchFamily="18" charset="0"/>
              </a:rPr>
              <a:t>Alice encrypts data using Bob’s public key : </a:t>
            </a:r>
          </a:p>
          <a:p>
            <a:pPr marL="342900" indent="-342900">
              <a:lnSpc>
                <a:spcPct val="150000"/>
              </a:lnSpc>
              <a:buFont typeface="Arial" panose="020B0604020202020204" pitchFamily="34" charset="0"/>
              <a:buChar char="•"/>
            </a:pPr>
            <a:r>
              <a:rPr lang="en-US" sz="2400" dirty="0">
                <a:solidFill>
                  <a:srgbClr val="002060"/>
                </a:solidFill>
                <a:latin typeface="Times New Roman" panose="02020603050405020304" pitchFamily="18" charset="0"/>
              </a:rPr>
              <a:t>Alice selects an element k from cyclic group F such that </a:t>
            </a:r>
            <a:r>
              <a:rPr lang="en-US" sz="2400" dirty="0" err="1">
                <a:solidFill>
                  <a:srgbClr val="002060"/>
                </a:solidFill>
                <a:latin typeface="Times New Roman" panose="02020603050405020304" pitchFamily="18" charset="0"/>
              </a:rPr>
              <a:t>gcd</a:t>
            </a:r>
            <a:r>
              <a:rPr lang="en-US" sz="2400" dirty="0">
                <a:solidFill>
                  <a:srgbClr val="002060"/>
                </a:solidFill>
                <a:latin typeface="Times New Roman" panose="02020603050405020304" pitchFamily="18" charset="0"/>
              </a:rPr>
              <a:t>(k, q) = 1.</a:t>
            </a:r>
          </a:p>
          <a:p>
            <a:pPr marL="342900" indent="-342900">
              <a:lnSpc>
                <a:spcPct val="150000"/>
              </a:lnSpc>
              <a:buFont typeface="Arial" panose="020B0604020202020204" pitchFamily="34" charset="0"/>
              <a:buChar char="•"/>
            </a:pPr>
            <a:r>
              <a:rPr lang="en-US" sz="2400" dirty="0">
                <a:solidFill>
                  <a:srgbClr val="002060"/>
                </a:solidFill>
                <a:latin typeface="Times New Roman" panose="02020603050405020304" pitchFamily="18" charset="0"/>
              </a:rPr>
              <a:t>Then she computes p = </a:t>
            </a:r>
            <a:r>
              <a:rPr lang="en-US" sz="2400" dirty="0" err="1">
                <a:solidFill>
                  <a:srgbClr val="002060"/>
                </a:solidFill>
                <a:latin typeface="Times New Roman" panose="02020603050405020304" pitchFamily="18" charset="0"/>
              </a:rPr>
              <a:t>gk</a:t>
            </a:r>
            <a:r>
              <a:rPr lang="en-US" sz="2400" dirty="0">
                <a:solidFill>
                  <a:srgbClr val="002060"/>
                </a:solidFill>
                <a:latin typeface="Times New Roman" panose="02020603050405020304" pitchFamily="18" charset="0"/>
              </a:rPr>
              <a:t> and s = </a:t>
            </a:r>
            <a:r>
              <a:rPr lang="en-US" sz="2400" dirty="0" err="1">
                <a:solidFill>
                  <a:srgbClr val="002060"/>
                </a:solidFill>
                <a:latin typeface="Times New Roman" panose="02020603050405020304" pitchFamily="18" charset="0"/>
              </a:rPr>
              <a:t>hk</a:t>
            </a:r>
            <a:r>
              <a:rPr lang="en-US" sz="2400" dirty="0">
                <a:solidFill>
                  <a:srgbClr val="002060"/>
                </a:solidFill>
                <a:latin typeface="Times New Roman" panose="02020603050405020304" pitchFamily="18" charset="0"/>
              </a:rPr>
              <a:t> = gak.</a:t>
            </a:r>
          </a:p>
          <a:p>
            <a:pPr marL="342900" indent="-342900">
              <a:lnSpc>
                <a:spcPct val="150000"/>
              </a:lnSpc>
              <a:buFont typeface="Arial" panose="020B0604020202020204" pitchFamily="34" charset="0"/>
              <a:buChar char="•"/>
            </a:pPr>
            <a:r>
              <a:rPr lang="en-US" sz="2400" dirty="0">
                <a:solidFill>
                  <a:srgbClr val="002060"/>
                </a:solidFill>
                <a:latin typeface="Times New Roman" panose="02020603050405020304" pitchFamily="18" charset="0"/>
              </a:rPr>
              <a:t>She multiples s with M.</a:t>
            </a:r>
          </a:p>
          <a:p>
            <a:pPr marL="342900" indent="-342900">
              <a:lnSpc>
                <a:spcPct val="150000"/>
              </a:lnSpc>
              <a:buFont typeface="Arial" panose="020B0604020202020204" pitchFamily="34" charset="0"/>
              <a:buChar char="•"/>
            </a:pPr>
            <a:r>
              <a:rPr lang="en-US" sz="2400" dirty="0">
                <a:solidFill>
                  <a:srgbClr val="002060"/>
                </a:solidFill>
                <a:latin typeface="Times New Roman" panose="02020603050405020304" pitchFamily="18" charset="0"/>
              </a:rPr>
              <a:t>Then she sends (p, M*s) = (</a:t>
            </a:r>
            <a:r>
              <a:rPr lang="en-US" sz="2400" dirty="0" err="1">
                <a:solidFill>
                  <a:srgbClr val="002060"/>
                </a:solidFill>
                <a:latin typeface="Times New Roman" panose="02020603050405020304" pitchFamily="18" charset="0"/>
              </a:rPr>
              <a:t>gk</a:t>
            </a:r>
            <a:r>
              <a:rPr lang="en-US" sz="2400" dirty="0">
                <a:solidFill>
                  <a:srgbClr val="002060"/>
                </a:solidFill>
                <a:latin typeface="Times New Roman" panose="02020603050405020304" pitchFamily="18" charset="0"/>
              </a:rPr>
              <a:t>, M*s).</a:t>
            </a:r>
          </a:p>
          <a:p>
            <a:pPr>
              <a:lnSpc>
                <a:spcPct val="150000"/>
              </a:lnSpc>
            </a:pPr>
            <a:r>
              <a:rPr lang="en-US" sz="2400" b="1" i="1" dirty="0">
                <a:solidFill>
                  <a:srgbClr val="002060"/>
                </a:solidFill>
                <a:latin typeface="Times New Roman" panose="02020603050405020304" pitchFamily="18" charset="0"/>
              </a:rPr>
              <a:t>Bob decrypts the message : </a:t>
            </a:r>
          </a:p>
          <a:p>
            <a:pPr>
              <a:lnSpc>
                <a:spcPct val="150000"/>
              </a:lnSpc>
            </a:pPr>
            <a:r>
              <a:rPr lang="en-US" sz="2400" dirty="0">
                <a:solidFill>
                  <a:srgbClr val="002060"/>
                </a:solidFill>
                <a:latin typeface="Times New Roman" panose="02020603050405020304" pitchFamily="18" charset="0"/>
              </a:rPr>
              <a:t>Bob calculates s′ = pa = gak.</a:t>
            </a:r>
          </a:p>
          <a:p>
            <a:pPr>
              <a:lnSpc>
                <a:spcPct val="150000"/>
              </a:lnSpc>
            </a:pPr>
            <a:r>
              <a:rPr lang="en-US" sz="2400" dirty="0">
                <a:solidFill>
                  <a:srgbClr val="002060"/>
                </a:solidFill>
                <a:latin typeface="Times New Roman" panose="02020603050405020304" pitchFamily="18" charset="0"/>
              </a:rPr>
              <a:t>He divides M*s by s′ to obtain M as s = s′.</a:t>
            </a:r>
          </a:p>
        </p:txBody>
      </p:sp>
    </p:spTree>
    <p:extLst>
      <p:ext uri="{BB962C8B-B14F-4D97-AF65-F5344CB8AC3E}">
        <p14:creationId xmlns:p14="http://schemas.microsoft.com/office/powerpoint/2010/main" val="6886581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4514" y="562526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4953029" y="405310"/>
            <a:ext cx="1826141" cy="739754"/>
          </a:xfrm>
          <a:prstGeom prst="rect">
            <a:avLst/>
          </a:prstGeom>
          <a:noFill/>
        </p:spPr>
        <p:txBody>
          <a:bodyPr wrap="none" rtlCol="0">
            <a:spAutoFit/>
          </a:bodyPr>
          <a:lstStyle/>
          <a:p>
            <a:pPr algn="just">
              <a:lnSpc>
                <a:spcPct val="150000"/>
              </a:lnSpc>
            </a:pPr>
            <a:r>
              <a:rPr lang="en-US" sz="3200" b="1" i="1" dirty="0" err="1">
                <a:solidFill>
                  <a:schemeClr val="bg1"/>
                </a:solidFill>
                <a:latin typeface="Arial" panose="020B0604020202020204" pitchFamily="34" charset="0"/>
                <a:cs typeface="Arial" panose="020B0604020202020204" pitchFamily="34" charset="0"/>
              </a:rPr>
              <a:t>ElGamal</a:t>
            </a:r>
            <a:endParaRPr lang="en-US" sz="3200" b="1" i="1" dirty="0">
              <a:solidFill>
                <a:schemeClr val="bg1"/>
              </a:solidFill>
              <a:latin typeface="Arial" panose="020B0604020202020204" pitchFamily="34" charset="0"/>
              <a:cs typeface="Arial" panose="020B0604020202020204" pitchFamily="34" charset="0"/>
            </a:endParaRPr>
          </a:p>
        </p:txBody>
      </p:sp>
      <p:sp>
        <p:nvSpPr>
          <p:cNvPr id="13" name="مربع نص 12">
            <a:extLst>
              <a:ext uri="{FF2B5EF4-FFF2-40B4-BE49-F238E27FC236}">
                <a16:creationId xmlns:a16="http://schemas.microsoft.com/office/drawing/2014/main" id="{F994254C-C80D-7A62-F065-D8EB1971864C}"/>
              </a:ext>
            </a:extLst>
          </p:cNvPr>
          <p:cNvSpPr txBox="1"/>
          <p:nvPr/>
        </p:nvSpPr>
        <p:spPr>
          <a:xfrm>
            <a:off x="1066514" y="1569253"/>
            <a:ext cx="10706986" cy="4269887"/>
          </a:xfrm>
          <a:prstGeom prst="rect">
            <a:avLst/>
          </a:prstGeom>
          <a:noFill/>
        </p:spPr>
        <p:txBody>
          <a:bodyPr wrap="square">
            <a:spAutoFit/>
          </a:bodyPr>
          <a:lstStyle/>
          <a:p>
            <a:pPr algn="just">
              <a:lnSpc>
                <a:spcPct val="200000"/>
              </a:lnSpc>
            </a:pPr>
            <a:r>
              <a:rPr lang="en-US" sz="2800" dirty="0">
                <a:solidFill>
                  <a:srgbClr val="002060"/>
                </a:solidFill>
                <a:latin typeface="Times New Roman" panose="02020603050405020304" pitchFamily="18" charset="0"/>
              </a:rPr>
              <a:t>In this cryptosystem, the original message M is masked by multiplying gak to it. To remove the mask, a clue is given in form of </a:t>
            </a:r>
            <a:r>
              <a:rPr lang="en-US" sz="2800" dirty="0" err="1">
                <a:solidFill>
                  <a:srgbClr val="002060"/>
                </a:solidFill>
                <a:latin typeface="Times New Roman" panose="02020603050405020304" pitchFamily="18" charset="0"/>
              </a:rPr>
              <a:t>gk.</a:t>
            </a:r>
            <a:r>
              <a:rPr lang="en-US" sz="2800" dirty="0">
                <a:solidFill>
                  <a:srgbClr val="002060"/>
                </a:solidFill>
                <a:latin typeface="Times New Roman" panose="02020603050405020304" pitchFamily="18" charset="0"/>
              </a:rPr>
              <a:t> Unless someone knows a, he will not be able to retrieve M. This is because finding discrete log in a cyclic group is difficult and simplifying knowing ga and </a:t>
            </a:r>
            <a:r>
              <a:rPr lang="en-US" sz="2800" dirty="0" err="1">
                <a:solidFill>
                  <a:srgbClr val="002060"/>
                </a:solidFill>
                <a:latin typeface="Times New Roman" panose="02020603050405020304" pitchFamily="18" charset="0"/>
              </a:rPr>
              <a:t>gk</a:t>
            </a:r>
            <a:r>
              <a:rPr lang="en-US" sz="2800" dirty="0">
                <a:solidFill>
                  <a:srgbClr val="002060"/>
                </a:solidFill>
                <a:latin typeface="Times New Roman" panose="02020603050405020304" pitchFamily="18" charset="0"/>
              </a:rPr>
              <a:t> is not good enough to compute gak.</a:t>
            </a:r>
          </a:p>
        </p:txBody>
      </p:sp>
    </p:spTree>
    <p:extLst>
      <p:ext uri="{BB962C8B-B14F-4D97-AF65-F5344CB8AC3E}">
        <p14:creationId xmlns:p14="http://schemas.microsoft.com/office/powerpoint/2010/main" val="118551343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121598" y="405310"/>
            <a:ext cx="5489003" cy="1478418"/>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Elliptic-curve cryptography</a:t>
            </a:r>
          </a:p>
          <a:p>
            <a:pPr algn="just">
              <a:lnSpc>
                <a:spcPct val="150000"/>
              </a:lnSpc>
            </a:pPr>
            <a:endParaRPr lang="en-US" sz="3200" b="1" i="1" dirty="0">
              <a:solidFill>
                <a:schemeClr val="bg1"/>
              </a:solidFill>
              <a:latin typeface="Arial" panose="020B0604020202020204" pitchFamily="34" charset="0"/>
              <a:cs typeface="Arial" panose="020B0604020202020204" pitchFamily="34" charset="0"/>
            </a:endParaRPr>
          </a:p>
        </p:txBody>
      </p:sp>
      <p:sp>
        <p:nvSpPr>
          <p:cNvPr id="13" name="مربع نص 12">
            <a:extLst>
              <a:ext uri="{FF2B5EF4-FFF2-40B4-BE49-F238E27FC236}">
                <a16:creationId xmlns:a16="http://schemas.microsoft.com/office/drawing/2014/main" id="{F994254C-C80D-7A62-F065-D8EB1971864C}"/>
              </a:ext>
            </a:extLst>
          </p:cNvPr>
          <p:cNvSpPr txBox="1"/>
          <p:nvPr/>
        </p:nvSpPr>
        <p:spPr>
          <a:xfrm>
            <a:off x="1262952" y="1279547"/>
            <a:ext cx="10706986" cy="5131661"/>
          </a:xfrm>
          <a:prstGeom prst="rect">
            <a:avLst/>
          </a:prstGeom>
          <a:noFill/>
        </p:spPr>
        <p:txBody>
          <a:bodyPr wrap="square">
            <a:spAutoFit/>
          </a:bodyPr>
          <a:lstStyle/>
          <a:p>
            <a:pPr algn="just">
              <a:lnSpc>
                <a:spcPct val="200000"/>
              </a:lnSpc>
            </a:pPr>
            <a:r>
              <a:rPr lang="en-US" sz="2800" dirty="0">
                <a:solidFill>
                  <a:srgbClr val="002060"/>
                </a:solidFill>
                <a:latin typeface="Times New Roman" panose="02020603050405020304" pitchFamily="18" charset="0"/>
              </a:rPr>
              <a:t>The addition operation in ECC is the counterpart of modular multiplication in RSA, and multiple addition is the counterpart of modular exponentiation. To form a cryptographic system using elliptic curves, we need to find a "hard problem" corresponding to factoring the product of two primes or taking the discrete logarithm.</a:t>
            </a:r>
          </a:p>
          <a:p>
            <a:pPr algn="just">
              <a:lnSpc>
                <a:spcPct val="200000"/>
              </a:lnSpc>
            </a:pPr>
            <a:endParaRPr lang="en-US" sz="2800" dirty="0">
              <a:solidFill>
                <a:srgbClr val="002060"/>
              </a:solidFill>
              <a:latin typeface="Times New Roman" panose="02020603050405020304" pitchFamily="18" charset="0"/>
            </a:endParaRPr>
          </a:p>
        </p:txBody>
      </p:sp>
    </p:spTree>
    <p:extLst>
      <p:ext uri="{BB962C8B-B14F-4D97-AF65-F5344CB8AC3E}">
        <p14:creationId xmlns:p14="http://schemas.microsoft.com/office/powerpoint/2010/main" val="2725310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8849" y="5653750"/>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41</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121598" y="405310"/>
            <a:ext cx="5489003" cy="1478418"/>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Elliptic-curve cryptography</a:t>
            </a:r>
          </a:p>
          <a:p>
            <a:pPr algn="just">
              <a:lnSpc>
                <a:spcPct val="150000"/>
              </a:lnSpc>
            </a:pPr>
            <a:endParaRPr lang="en-US" sz="3200" b="1" i="1" dirty="0">
              <a:solidFill>
                <a:schemeClr val="bg1"/>
              </a:solidFill>
              <a:latin typeface="Arial" panose="020B0604020202020204" pitchFamily="34" charset="0"/>
              <a:cs typeface="Arial" panose="020B0604020202020204" pitchFamily="34" charset="0"/>
            </a:endParaRPr>
          </a:p>
        </p:txBody>
      </p:sp>
      <p:sp>
        <p:nvSpPr>
          <p:cNvPr id="13" name="مربع نص 12">
            <a:extLst>
              <a:ext uri="{FF2B5EF4-FFF2-40B4-BE49-F238E27FC236}">
                <a16:creationId xmlns:a16="http://schemas.microsoft.com/office/drawing/2014/main" id="{F994254C-C80D-7A62-F065-D8EB1971864C}"/>
              </a:ext>
            </a:extLst>
          </p:cNvPr>
          <p:cNvSpPr txBox="1"/>
          <p:nvPr/>
        </p:nvSpPr>
        <p:spPr>
          <a:xfrm>
            <a:off x="1109044" y="1313447"/>
            <a:ext cx="10706986" cy="4411785"/>
          </a:xfrm>
          <a:prstGeom prst="rect">
            <a:avLst/>
          </a:prstGeom>
          <a:noFill/>
        </p:spPr>
        <p:txBody>
          <a:bodyPr wrap="square">
            <a:spAutoFit/>
          </a:bodyPr>
          <a:lstStyle/>
          <a:p>
            <a:pPr algn="just">
              <a:lnSpc>
                <a:spcPct val="200000"/>
              </a:lnSpc>
            </a:pPr>
            <a:r>
              <a:rPr lang="en-US" sz="2400" dirty="0">
                <a:solidFill>
                  <a:srgbClr val="002060"/>
                </a:solidFill>
                <a:latin typeface="Times New Roman" panose="02020603050405020304" pitchFamily="18" charset="0"/>
              </a:rPr>
              <a:t>Consider the equation Q = </a:t>
            </a:r>
            <a:r>
              <a:rPr lang="en-US" sz="2400" dirty="0" err="1">
                <a:solidFill>
                  <a:srgbClr val="002060"/>
                </a:solidFill>
                <a:latin typeface="Times New Roman" panose="02020603050405020304" pitchFamily="18" charset="0"/>
              </a:rPr>
              <a:t>kP</a:t>
            </a:r>
            <a:r>
              <a:rPr lang="en-US" sz="2400" dirty="0">
                <a:solidFill>
                  <a:srgbClr val="002060"/>
                </a:solidFill>
                <a:latin typeface="Times New Roman" panose="02020603050405020304" pitchFamily="18" charset="0"/>
              </a:rPr>
              <a:t> where Q, P in Ep(a, b) and k &lt; p. It is relatively easy to calculate Q given k and P, but it is relatively hard to determine k given Q and P. This is called the discrete logarithm problem for elliptic curves.</a:t>
            </a:r>
          </a:p>
          <a:p>
            <a:pPr algn="just">
              <a:lnSpc>
                <a:spcPct val="200000"/>
              </a:lnSpc>
            </a:pPr>
            <a:r>
              <a:rPr lang="en-US" sz="2400" dirty="0">
                <a:solidFill>
                  <a:srgbClr val="002060"/>
                </a:solidFill>
                <a:latin typeface="Times New Roman" panose="02020603050405020304" pitchFamily="18" charset="0"/>
              </a:rPr>
              <a:t>Because 9P = (4, 5) = Q, the discrete logarithm Q = (4, 5) to the base P = (16, 5) is k = 9. In a real application, k would be so large as to make the brute-force approach infeasible.</a:t>
            </a:r>
          </a:p>
        </p:txBody>
      </p:sp>
    </p:spTree>
    <p:extLst>
      <p:ext uri="{BB962C8B-B14F-4D97-AF65-F5344CB8AC3E}">
        <p14:creationId xmlns:p14="http://schemas.microsoft.com/office/powerpoint/2010/main" val="385219862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8849" y="5653750"/>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02</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42</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121598" y="405310"/>
            <a:ext cx="5489003" cy="1478418"/>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Elliptic-curve cryptography</a:t>
            </a:r>
          </a:p>
          <a:p>
            <a:pPr algn="just">
              <a:lnSpc>
                <a:spcPct val="150000"/>
              </a:lnSpc>
            </a:pPr>
            <a:endParaRPr lang="en-US" sz="3200" b="1" i="1" dirty="0">
              <a:solidFill>
                <a:schemeClr val="bg1"/>
              </a:solidFill>
              <a:latin typeface="Arial" panose="020B0604020202020204" pitchFamily="34" charset="0"/>
              <a:cs typeface="Arial" panose="020B0604020202020204" pitchFamily="34" charset="0"/>
            </a:endParaRPr>
          </a:p>
        </p:txBody>
      </p:sp>
      <p:pic>
        <p:nvPicPr>
          <p:cNvPr id="10" name="صورة 9">
            <a:extLst>
              <a:ext uri="{FF2B5EF4-FFF2-40B4-BE49-F238E27FC236}">
                <a16:creationId xmlns:a16="http://schemas.microsoft.com/office/drawing/2014/main" id="{0073789C-84C6-2D1C-522F-661B64754D8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313779" y="1238686"/>
            <a:ext cx="7591273" cy="4719810"/>
          </a:xfrm>
          <a:prstGeom prst="rect">
            <a:avLst/>
          </a:prstGeom>
        </p:spPr>
      </p:pic>
    </p:spTree>
    <p:extLst>
      <p:ext uri="{BB962C8B-B14F-4D97-AF65-F5344CB8AC3E}">
        <p14:creationId xmlns:p14="http://schemas.microsoft.com/office/powerpoint/2010/main" val="28593969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62721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57612"/>
            <a:ext cx="10905472" cy="1610200"/>
          </a:xfrm>
          <a:prstGeom prst="rect">
            <a:avLst/>
          </a:prstGeom>
        </p:spPr>
      </p:pic>
      <p:sp>
        <p:nvSpPr>
          <p:cNvPr id="8" name="TextBox 7"/>
          <p:cNvSpPr txBox="1"/>
          <p:nvPr/>
        </p:nvSpPr>
        <p:spPr>
          <a:xfrm>
            <a:off x="526212" y="252815"/>
            <a:ext cx="1473480"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Module</a:t>
            </a:r>
          </a:p>
          <a:p>
            <a:pPr algn="ctr"/>
            <a:r>
              <a:rPr lang="en-US" sz="2800" b="1" dirty="0">
                <a:solidFill>
                  <a:schemeClr val="bg1"/>
                </a:solidFill>
                <a:latin typeface="Tajawal Medium" panose="00000600000000000000" pitchFamily="2" charset="-78"/>
                <a:cs typeface="Tajawal Medium" panose="00000600000000000000" pitchFamily="2" charset="-78"/>
              </a:rPr>
              <a:t>01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3" name="Slide Number Placeholder 12"/>
          <p:cNvSpPr>
            <a:spLocks noGrp="1"/>
          </p:cNvSpPr>
          <p:nvPr>
            <p:ph type="sldNum" sz="quarter" idx="12"/>
          </p:nvPr>
        </p:nvSpPr>
        <p:spPr/>
        <p:txBody>
          <a:bodyPr/>
          <a:lstStyle/>
          <a:p>
            <a:fld id="{FDED41F8-FC0F-4085-8150-313B6CF05213}" type="slidenum">
              <a:rPr lang="en-US" smtClean="0"/>
              <a:t>43</a:t>
            </a:fld>
            <a:endParaRPr lang="en-US"/>
          </a:p>
        </p:txBody>
      </p:sp>
      <p:sp>
        <p:nvSpPr>
          <p:cNvPr id="9" name="Rectangle 10">
            <a:extLst>
              <a:ext uri="{FF2B5EF4-FFF2-40B4-BE49-F238E27FC236}">
                <a16:creationId xmlns:a16="http://schemas.microsoft.com/office/drawing/2014/main" id="{D5F67B24-3A19-E913-3546-A67E2AAF7C91}"/>
              </a:ext>
            </a:extLst>
          </p:cNvPr>
          <p:cNvSpPr/>
          <p:nvPr/>
        </p:nvSpPr>
        <p:spPr>
          <a:xfrm>
            <a:off x="3581401"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5" name="Content Placeholder 2">
            <a:extLst>
              <a:ext uri="{FF2B5EF4-FFF2-40B4-BE49-F238E27FC236}">
                <a16:creationId xmlns:a16="http://schemas.microsoft.com/office/drawing/2014/main" id="{46763079-3918-FE88-494C-AACE06552BC5}"/>
              </a:ext>
            </a:extLst>
          </p:cNvPr>
          <p:cNvSpPr>
            <a:spLocks noGrp="1"/>
          </p:cNvSpPr>
          <p:nvPr/>
        </p:nvSpPr>
        <p:spPr>
          <a:xfrm>
            <a:off x="1001038" y="486743"/>
            <a:ext cx="10352762" cy="820334"/>
          </a:xfrm>
          <a:prstGeom prst="rect">
            <a:avLst/>
          </a:prstGeom>
        </p:spPr>
        <p:txBody>
          <a:bodyPr vert="horz" lIns="91440" tIns="45720" rIns="91440" bIns="45720" rtlCol="0">
            <a:normAutofit fontScale="925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ctr">
              <a:buNone/>
            </a:pPr>
            <a:r>
              <a:rPr lang="en-US" sz="6000" b="1" dirty="0">
                <a:solidFill>
                  <a:schemeClr val="bg2"/>
                </a:solidFill>
                <a:latin typeface="Tempus Sans ITC" panose="04020404030D07020202" pitchFamily="82" charset="0"/>
              </a:rPr>
              <a:t>Thank You</a:t>
            </a:r>
            <a:endParaRPr lang="en-US" sz="2400" b="1" dirty="0">
              <a:solidFill>
                <a:schemeClr val="bg2"/>
              </a:solidFill>
              <a:latin typeface="TimesTenLTStd"/>
            </a:endParaRPr>
          </a:p>
          <a:p>
            <a:pPr marL="0" indent="0">
              <a:buNone/>
            </a:pPr>
            <a:endParaRPr lang="en-US" sz="2400" b="1" dirty="0">
              <a:solidFill>
                <a:srgbClr val="000000"/>
              </a:solidFill>
              <a:latin typeface="TimesTenLTStd"/>
            </a:endParaRPr>
          </a:p>
          <a:p>
            <a:pPr>
              <a:buFont typeface="Wingdings" panose="05000000000000000000" pitchFamily="2" charset="2"/>
              <a:buChar char="q"/>
            </a:pPr>
            <a:endParaRPr lang="en-US" sz="2800" b="1" dirty="0">
              <a:solidFill>
                <a:srgbClr val="000000"/>
              </a:solidFill>
              <a:latin typeface="TimesTenLTStd"/>
            </a:endParaRPr>
          </a:p>
          <a:p>
            <a:pPr>
              <a:buFont typeface="Wingdings" panose="05000000000000000000" pitchFamily="2" charset="2"/>
              <a:buChar char="q"/>
            </a:pPr>
            <a:endParaRPr lang="en-US" sz="2800" b="1" dirty="0">
              <a:solidFill>
                <a:srgbClr val="000000"/>
              </a:solidFill>
              <a:latin typeface="TimesTenLTStd"/>
            </a:endParaRPr>
          </a:p>
          <a:p>
            <a:endParaRPr lang="en-US" sz="2800" dirty="0"/>
          </a:p>
          <a:p>
            <a:pPr marL="0" indent="0" algn="just">
              <a:lnSpc>
                <a:spcPct val="200000"/>
              </a:lnSpc>
              <a:buNone/>
            </a:pPr>
            <a:endParaRPr lang="en-US" sz="2800" dirty="0"/>
          </a:p>
          <a:p>
            <a:pPr marL="0" indent="0" algn="just">
              <a:buNone/>
            </a:pPr>
            <a:endParaRPr lang="en-US" sz="2800" dirty="0"/>
          </a:p>
          <a:p>
            <a:pPr algn="just">
              <a:buFont typeface="Abadi" panose="020B0604020104020204" pitchFamily="34" charset="0"/>
              <a:buChar char="@"/>
            </a:pPr>
            <a:endParaRPr lang="en-US" sz="2800" dirty="0"/>
          </a:p>
          <a:p>
            <a:pPr marL="0" indent="0" algn="just">
              <a:buNone/>
            </a:pPr>
            <a:endParaRPr lang="en-US" sz="2800" dirty="0"/>
          </a:p>
        </p:txBody>
      </p:sp>
      <p:pic>
        <p:nvPicPr>
          <p:cNvPr id="14" name="صورة 13">
            <a:extLst>
              <a:ext uri="{FF2B5EF4-FFF2-40B4-BE49-F238E27FC236}">
                <a16:creationId xmlns:a16="http://schemas.microsoft.com/office/drawing/2014/main" id="{27AE1948-2A8A-CEE2-E910-92B20CC1334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54663" y="1694868"/>
            <a:ext cx="7970028" cy="3468264"/>
          </a:xfrm>
          <a:prstGeom prst="rect">
            <a:avLst/>
          </a:prstGeom>
        </p:spPr>
      </p:pic>
    </p:spTree>
    <p:extLst>
      <p:ext uri="{BB962C8B-B14F-4D97-AF65-F5344CB8AC3E}">
        <p14:creationId xmlns:p14="http://schemas.microsoft.com/office/powerpoint/2010/main" val="6520463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39556</TotalTime>
  <Words>2926</Words>
  <Application>Microsoft Office PowerPoint</Application>
  <PresentationFormat>شاشة عريضة</PresentationFormat>
  <Paragraphs>331</Paragraphs>
  <Slides>43</Slides>
  <Notes>3</Notes>
  <HiddenSlides>0</HiddenSlides>
  <MMClips>0</MMClips>
  <ScaleCrop>false</ScaleCrop>
  <HeadingPairs>
    <vt:vector size="6" baseType="variant">
      <vt:variant>
        <vt:lpstr>الخطوط المستخدمة</vt:lpstr>
      </vt:variant>
      <vt:variant>
        <vt:i4>13</vt:i4>
      </vt:variant>
      <vt:variant>
        <vt:lpstr>نسق</vt:lpstr>
      </vt:variant>
      <vt:variant>
        <vt:i4>1</vt:i4>
      </vt:variant>
      <vt:variant>
        <vt:lpstr>عناوين الشرائح</vt:lpstr>
      </vt:variant>
      <vt:variant>
        <vt:i4>43</vt:i4>
      </vt:variant>
    </vt:vector>
  </HeadingPairs>
  <TitlesOfParts>
    <vt:vector size="57" baseType="lpstr">
      <vt:lpstr>Abadi</vt:lpstr>
      <vt:lpstr>Arial</vt:lpstr>
      <vt:lpstr>Calibri</vt:lpstr>
      <vt:lpstr>Calibri Light</vt:lpstr>
      <vt:lpstr>inherit</vt:lpstr>
      <vt:lpstr>Roboto</vt:lpstr>
      <vt:lpstr>Tahoma</vt:lpstr>
      <vt:lpstr>Tajawal Medium</vt:lpstr>
      <vt:lpstr>Tempus Sans ITC</vt:lpstr>
      <vt:lpstr>Times New Roman</vt:lpstr>
      <vt:lpstr>TimesTenLTStd</vt:lpstr>
      <vt:lpstr>Wingdings</vt:lpstr>
      <vt:lpstr>Wingdings 3</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9647832915814</cp:lastModifiedBy>
  <cp:revision>182</cp:revision>
  <dcterms:created xsi:type="dcterms:W3CDTF">2021-08-03T13:03:26Z</dcterms:created>
  <dcterms:modified xsi:type="dcterms:W3CDTF">2022-10-25T15:55:36Z</dcterms:modified>
</cp:coreProperties>
</file>