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66C4B-FC8C-7C39-4985-AB1241FF1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EB1036-8C6C-FE48-E82F-FCA7381F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0F77-259E-4301-B0E2-E403619EDFBD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46A822-B4FD-BF2C-A192-EA0738D43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587B49-427D-7099-A2F9-99D5291FF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B26D-9913-453B-B623-A0A011FB7B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011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D72B59-E80C-F465-1703-C131BE9AC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EBEB16-8D50-5544-BB99-A55C5DF18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8E315-A111-4A85-BE87-4E06066D0F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670F77-259E-4301-B0E2-E403619EDFBD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83C7A-3E1A-EBEE-DC23-447BBFCA94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E97EA-F1F9-599E-A92A-33A8777A0E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96B26D-9913-453B-B623-A0A011FB7B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001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4B771-9CB3-0C96-4671-F12E1B6AB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202EF6-5641-219C-C441-9C60B6EC0B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5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92330-EFDF-AB07-1108-81AE1B683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A7841B-17DF-F22B-F724-15A72433DD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49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516A7F-5438-E876-EEED-0C9F0EBEF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7F08C-22EF-BF2D-0E33-0D3F73A6F6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30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79858E-83D5-1DD6-17AA-269E685AF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do words mean?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91BE3C-7D7C-404F-DD32-217BCB432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17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367EDE-946C-0540-9923-F49436CF0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Lemmas and Senses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8AF27A-D0A9-702E-E601-F1F6997932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879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5D25B8-E62A-E42F-CEB4-113D137EB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between senses: Synonymy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632F2-9D78-062B-7628-A05D70B9C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70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CE72B0-05E6-2F88-4953-16E3E01A9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</a:t>
            </a:r>
            <a:r>
              <a:rPr lang="en-US" b="1"/>
              <a:t>Synonymy</a:t>
            </a:r>
            <a:r>
              <a:rPr lang="en-US"/>
              <a:t>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E544A8-17AF-1BA1-3C82-732B83A90D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68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C734EC-563A-2F39-F31D-5835FE400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</a:t>
            </a:r>
            <a:r>
              <a:rPr lang="en-US" b="1"/>
              <a:t>Similarity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734CFE-969D-EEA4-65EF-E8B5E51B0C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55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9B98E4-3A7A-3BEC-33E7-A11F73761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Ask humans how similar 2 words 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EBB64-B73E-D807-F1E2-8F38555A4A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169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C87AAF-ECAE-35E2-5CE3-28A03D9DE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Word relatedness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7BEAC0-5C71-27CB-0A51-DD470B1F84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8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B4A78-B7F4-52D4-3CB3-148E0B78C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Semantic field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16A06F-E017-B5FD-BBDC-71FB912008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96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D8453-FF89-0276-8111-310E25D6A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Antonymy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211724-E9DD-EC31-CF77-56CE2A1A58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36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037AFA-4887-ED72-358A-C3BDA689C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Connotation (sentiment)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DF367-6DD2-5C53-F48E-BE18B0ACA7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00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4980E8-8DB4-8147-F3ED-A68748ABE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 far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766D2-5683-57A1-A834-1BC135A304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74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7B1E7C-1380-FA55-0551-0D49BF90E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Computational models of word meaning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8F4438-EB72-FCF8-1EC7-004C41857D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347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353EDD-045A-4FD7-1D65-9E7F53224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define words by their usages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7741B6-C552-981E-EB8B-62DA8F8A6C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066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F6EA49-DB28-933D-1B52-8F35D0BA4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does recent English borrowing </a:t>
            </a:r>
            <a:r>
              <a:rPr lang="en-US" i="1"/>
              <a:t>ongchoi</a:t>
            </a:r>
            <a:r>
              <a:rPr lang="en-US"/>
              <a:t> mean?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B9B334-5D59-A25E-3960-74660A9D5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48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EFFFA1-85D8-40DB-C26A-590BE91EF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Ongchoi: </a:t>
            </a:r>
            <a:r>
              <a:rPr lang="en-US" i="1"/>
              <a:t>Ipomoea aquatica "Water Spinach"</a:t>
            </a:r>
            <a:endParaRPr lang="en-US" dirty="0">
              <a:latin typeface="Microsoft New Tai Lue" panose="020B0502040204020203" pitchFamily="34" charset="0"/>
              <a:ea typeface="KaiTi" panose="02010609060101010101" pitchFamily="49" charset="-122"/>
              <a:cs typeface="Microsoft New Tai Lue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BC763C-32E8-B5A2-9E82-859A0B1B58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0574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4B1AE3-2D7E-51F7-F6F6-3182304A4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62"/>
              <a:t>Idea 1: Defining meaning by linguistic distribution</a:t>
            </a:r>
            <a:endParaRPr lang="en-US" sz="286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56E25-C6EA-C694-8744-6A49C59E24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82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30A64A-088A-2DD4-E7D0-49A1A6C7A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21"/>
              <a:t>Idea 2: Meaning as a point in space (Osgood et al. 1957)</a:t>
            </a:r>
            <a:endParaRPr lang="en-US" sz="302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AA1D8C-7BC3-9DA9-5048-A2FE2842F2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47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718FC-B98E-754B-8336-0D2F9399A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64"/>
              <a:t>Idea 1: Defining meaning by linguistic distribution</a:t>
            </a:r>
            <a:br>
              <a:rPr lang="en-US" sz="3264"/>
            </a:br>
            <a:br>
              <a:rPr lang="en-US" sz="3264"/>
            </a:br>
            <a:r>
              <a:rPr lang="en-US" sz="3264"/>
              <a:t>Idea 2: Meaning as a point in multidimensional space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7703B-AF95-821C-3EFC-78D56077B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0706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89CDB-3154-3BCA-D697-C8A4EEC2E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62"/>
              <a:t>Defining meaning as a point in space based on distribution</a:t>
            </a:r>
            <a:endParaRPr lang="en-US" sz="286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9CF59-BE20-8173-BBE7-10F33D8FD1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66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92FB36-C911-AD51-BA8B-8AE335844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define meaning of a word as a </a:t>
            </a:r>
            <a:r>
              <a:rPr lang="en-US" b="1" i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vector</a:t>
            </a:r>
            <a:endParaRPr lang="en-US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D0DC33-28E3-DDAE-C9E5-A9A8204D1C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183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1666FF-FD97-A893-7D56-B4723C7CD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Intuition: why vectors?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EE25D-24FB-EF58-9490-286B0E110B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813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6D4F4F-7541-BAA3-54A5-37BD44D48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We'll discuss 2 kinds of embeddings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94E3B1-2484-EFA0-D9A7-034E24E1A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4517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F165CA-8DC8-95DF-F829-F90D4994E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From now on:</a:t>
            </a:r>
            <a:br>
              <a:rPr lang="en-US"/>
            </a:br>
            <a:r>
              <a:rPr lang="en-US"/>
              <a:t>Computing with meaning representations</a:t>
            </a:r>
            <a:br>
              <a:rPr lang="en-US"/>
            </a:br>
            <a:r>
              <a:rPr lang="en-US"/>
              <a:t>instead of string representations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E41B1-A9F2-6C74-E0A0-E1627423A5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4467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C45B82-54EC-609F-0285-F16DE0F4F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Term-document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DB448F-B5D8-3ADB-59C7-FA6F316758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4131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0701FE-738F-38E0-A82F-0CA3CCAEB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Visualizing document vectors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CB769-A4AA-E32A-DE4A-754218FA1B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495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1207E1-582E-6E6F-6BFA-A9259B533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Vectors are the basis of information retrieval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E8521-5DBD-FFD4-89C8-2258A3283B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92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E34563-4FBC-46F6-C5C7-D1DF6AA56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 for word meaning: Words can be vectors too!!!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4F5A0-3CA5-4F2A-DC21-E757B45AE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1295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9DDAF0-4902-1A82-6B82-692BEFDED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More common: word-word matrix</a:t>
            </a:r>
            <a:br>
              <a:rPr lang="en-US"/>
            </a:br>
            <a:r>
              <a:rPr lang="en-US"/>
              <a:t>(or "term-context matrix")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7BFA79-07D0-EB8B-FB03-3F5C112E6C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539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773D5C-5986-1EA1-A0DB-1BD537B06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012E8-CF79-52E7-2F7A-977980012C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4283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77B3FE-0FE7-72FC-B82E-8E581F9ED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word similarity: </a:t>
            </a: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Dot product and Cosine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C7AF9C-E8F7-8C2C-EE04-BBBA3C6EB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6212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F7BDC5-36DC-96FB-9522-E610E2F84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 with raw dot-product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AEB06-1012-FC30-B8D1-D417D369EF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4903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894899-A1CF-2CED-0254-C2CAB0384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ea typeface="ＭＳ Ｐゴシック" charset="-128"/>
                <a:cs typeface="ＭＳ Ｐゴシック" charset="-128"/>
              </a:rPr>
              <a:t>Alternative: </a:t>
            </a:r>
            <a:r>
              <a:rPr lang="en-US">
                <a:solidFill>
                  <a:schemeClr val="accent1">
                    <a:lumMod val="75000"/>
                  </a:schemeClr>
                </a:solidFill>
                <a:ea typeface="ＭＳ Ｐゴシック" charset="-128"/>
                <a:cs typeface="ＭＳ Ｐゴシック" charset="-128"/>
              </a:rPr>
              <a:t>cosine for computing word similarity</a:t>
            </a:r>
            <a:endParaRPr lang="en-US" dirty="0">
              <a:solidFill>
                <a:schemeClr val="accent1">
                  <a:lumMod val="75000"/>
                </a:schemeClr>
              </a:solidFill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78FF48-2059-143D-9675-892E83034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90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82964A-DDE5-1203-BCE3-D4582A024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Cosine as a similarity metric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B25766-2976-36EF-887B-65FA83943E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6621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2700B-B3F6-EACA-D1B4-75C153440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Cosine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208E3F-645A-EDA2-6524-DA234B621A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84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F608B7-1A1A-C847-6686-A03B6EF6A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Visualizing cosines </a:t>
            </a:r>
            <a:br>
              <a:rPr lang="en-US"/>
            </a:br>
            <a:r>
              <a:rPr lang="en-US"/>
              <a:t>(well, angles)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99B4F-591B-C914-D401-7649448CCE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4867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56F9E9-9A72-083C-D172-8B4B787B9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5D3A1B-DC9B-DDE4-7547-4D845FCA49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977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CE9CB-013F-ADE5-E40C-D006E3F2F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DB2F9F-07BA-DFA7-1087-7CB3112493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046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8D8119-EDA1-6B0D-8A0A-C6BDE4FF9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FE7C2-4A47-8714-1961-813613DED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328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BBEED4-1D51-CFF5-4E4F-85AC1FB1D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A64D4D-16C7-FCB9-B66A-27110E483E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6163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16888B-42BF-C70A-F66A-9AAD24549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FC22A0-47AC-076A-14A5-6E0EA4EBF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654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1CBFA4-DFA9-742A-9EF7-AE22CFD57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2C188-191E-6079-D21B-4CBCC839A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9691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6CD612-CEE6-B793-ED64-76CC70699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511CD-7FAB-7354-C1C8-2AC565308A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989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772FF3-AC0C-3168-118F-3F900299C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BD6FB-CBB8-31DD-59BD-1ECD8BAB36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128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503D11-9C4D-A25A-835E-D5FB0312B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77900-C998-880C-7D5F-64DF72FFE5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7723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F862F7-4E1F-2E4D-7AF2-1CEF02629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099AD-D00A-1BFF-D705-241D175708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7393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EE7EE5-3E4D-D69F-F76B-EF5776FBA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532CB5-E298-D7B9-18F0-F2A3EAEDB3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89774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7CD447-D6F2-97DE-047D-1B2B7EE85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But raw frequency is a bad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F4DC3-8C39-962B-D7A6-2D0D207448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7928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60FA6B-B7F0-8853-4ED0-C588CFFA2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Two common solutions for word weighting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84D62-21CB-53FE-A12C-AB9E40E5E5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64960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E83B02-663E-5638-8A45-1AB237267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 frequency (tf)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B3D2DF-11F1-DE6C-D44E-9C535D27BC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551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7C554-3B31-2E11-E8B9-68D189564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Document frequency (df)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43663-4CB0-C490-B36B-3B8EAB2568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4570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986733-A493-B93D-E33D-AD239A563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document frequency (idf)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FD98DF-0CCE-C77D-F54B-1AC66C3E00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9845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933E15-CDE0-CB7B-4707-09CA3DB1D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document?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3C1F7-EE88-0C92-B439-E08FF79D90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347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0BDD2E-0BF2-D128-81DF-181AE0969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 tf-idf weighted value for a word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C3413-3090-E587-91DA-B1328DDC00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98599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CF1B7A-FF8E-8BBB-8FA5-273496E85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4BA391-6150-4AE9-6B3E-2B33C090B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893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475F2-B34F-0971-3FB4-8C1EFD9B2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4505A6-045F-46AF-2E3B-68A249E35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6456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E9BDA9-E953-819A-79C8-ED0CA2855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C4CD6A-3A34-E355-D52A-460BDAFDA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9547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47B771-EA48-6C4E-67D0-FBAE96C35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C0E4A-B1BE-708E-DAED-99EE93F688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503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20B446-8753-CF0E-277C-A01F55722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47A8D-67A7-8C05-E83D-5D32E0CB2D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5980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344A4-A9E6-871E-FAC8-025BB1433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C8C97A-1590-E263-C128-7458F01691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58414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8883F6-0D93-5C96-296E-7430D4536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Pointwise Mutual Information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4E2A4-CBB9-B9D2-411A-655C25520F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34406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6B4BBA-A462-1749-EFB3-6E5264A02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81"/>
              <a:t>Positive Pointwise Mutual Information</a:t>
            </a:r>
            <a:endParaRPr lang="en-US" sz="408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DB2E1-71F1-3040-5E51-9F50657106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27787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B022A2-03FF-50CD-7467-93C8EC519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PPMI on a term-context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5B88C-41D8-F08E-3E51-D9E59AB538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17407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59AF49-54F7-54A1-9513-1568EAC0D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D8101-273C-BC30-1746-010325EDE4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0675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AA7564-95FA-E5A5-91B1-7BEDD5CED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48119-942E-2A66-771C-734E4CDD4B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78760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C26678-D31F-4140-6D4F-B29D7D751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Sparse versus dense vectors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233D86-07E3-99AF-7892-2995700236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97062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4E9AF0-F5F5-4A94-F92C-33B393798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7F5195-343D-B79E-0BDC-2A55EBCD7B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25792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86981-FF88-A3D7-31AA-3C5A3DC9B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E6190E-49DB-C038-F3F0-D2918FB96D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4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Widescreen</PresentationFormat>
  <Paragraphs>47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7" baseType="lpstr">
      <vt:lpstr>ＭＳ Ｐゴシック</vt:lpstr>
      <vt:lpstr>Andalus</vt:lpstr>
      <vt:lpstr>Aptos</vt:lpstr>
      <vt:lpstr>Aptos Display</vt:lpstr>
      <vt:lpstr>Arial</vt:lpstr>
      <vt:lpstr>Microsoft New Tai Lue</vt:lpstr>
      <vt:lpstr>Office Theme</vt:lpstr>
      <vt:lpstr>PowerPoint Presentation</vt:lpstr>
      <vt:lpstr>PowerPoint Presentation</vt:lpstr>
      <vt:lpstr>The objectives of this lecture is to:</vt:lpstr>
      <vt:lpstr>What do words mean?</vt:lpstr>
      <vt:lpstr>Lemmas and Senses</vt:lpstr>
      <vt:lpstr>Relations between senses: Synonymy</vt:lpstr>
      <vt:lpstr>Relation: Synonymy?</vt:lpstr>
      <vt:lpstr>Relation: Similarity</vt:lpstr>
      <vt:lpstr>Ask humans how similar 2 words are</vt:lpstr>
      <vt:lpstr>Relation: Word relatedness</vt:lpstr>
      <vt:lpstr>Semantic field</vt:lpstr>
      <vt:lpstr>Relation: Antonymy</vt:lpstr>
      <vt:lpstr>Connotation (sentiment)</vt:lpstr>
      <vt:lpstr>So far</vt:lpstr>
      <vt:lpstr>Computational models of word meaning</vt:lpstr>
      <vt:lpstr>Let's define words by their usages</vt:lpstr>
      <vt:lpstr>What does recent English borrowing ongchoi mean?</vt:lpstr>
      <vt:lpstr>Ongchoi: Ipomoea aquatica "Water Spinach"</vt:lpstr>
      <vt:lpstr>Idea 1: Defining meaning by linguistic distribution</vt:lpstr>
      <vt:lpstr>Idea 2: Meaning as a point in space (Osgood et al. 1957)</vt:lpstr>
      <vt:lpstr>Idea 1: Defining meaning by linguistic distribution  Idea 2: Meaning as a point in multidimensional space</vt:lpstr>
      <vt:lpstr>Defining meaning as a point in space based on distribution</vt:lpstr>
      <vt:lpstr>We define meaning of a word as a vector</vt:lpstr>
      <vt:lpstr>Intuition: why vectors?</vt:lpstr>
      <vt:lpstr>We'll discuss 2 kinds of embeddings</vt:lpstr>
      <vt:lpstr>From now on: Computing with meaning representations instead of string representations</vt:lpstr>
      <vt:lpstr>Term-document matrix</vt:lpstr>
      <vt:lpstr>Visualizing document vectors</vt:lpstr>
      <vt:lpstr>Vectors are the basis of information retrieval</vt:lpstr>
      <vt:lpstr>Idea for word meaning: Words can be vectors too!!!</vt:lpstr>
      <vt:lpstr>More common: word-word matrix (or "term-context matrix")</vt:lpstr>
      <vt:lpstr>PowerPoint Presentation</vt:lpstr>
      <vt:lpstr>Computing word similarity: Dot product and Cosine</vt:lpstr>
      <vt:lpstr>Problem with raw dot-product</vt:lpstr>
      <vt:lpstr>Alternative: cosine for computing word similarity</vt:lpstr>
      <vt:lpstr>Cosine as a similarity metric</vt:lpstr>
      <vt:lpstr>Cosine examples</vt:lpstr>
      <vt:lpstr>Visualizing cosines  (well, angles)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But raw frequency is a bad representation</vt:lpstr>
      <vt:lpstr>Two common solutions for word weighting</vt:lpstr>
      <vt:lpstr>Term frequency (tf)</vt:lpstr>
      <vt:lpstr>Document frequency (df)</vt:lpstr>
      <vt:lpstr>Inverse document frequency (idf)</vt:lpstr>
      <vt:lpstr>What is a document?</vt:lpstr>
      <vt:lpstr>Final tf-idf weighted value for a word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Pointwise Mutual Information</vt:lpstr>
      <vt:lpstr>Positive Pointwise Mutual Information</vt:lpstr>
      <vt:lpstr>Computing PPMI on a term-context matrix</vt:lpstr>
      <vt:lpstr>PowerPoint Presentation</vt:lpstr>
      <vt:lpstr>PowerPoint Presentation</vt:lpstr>
      <vt:lpstr>Sparse versus dense vectors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2026-04-06T11:54:14Z</dcterms:created>
  <dcterms:modified xsi:type="dcterms:W3CDTF">2026-04-06T11:54:14Z</dcterms:modified>
</cp:coreProperties>
</file>