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media/image72.jpg" ContentType="image/jpg"/>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55"/>
  </p:notesMasterIdLst>
  <p:sldIdLst>
    <p:sldId id="256" r:id="rId2"/>
    <p:sldId id="258" r:id="rId3"/>
    <p:sldId id="826" r:id="rId4"/>
    <p:sldId id="905" r:id="rId5"/>
    <p:sldId id="920" r:id="rId6"/>
    <p:sldId id="921" r:id="rId7"/>
    <p:sldId id="922" r:id="rId8"/>
    <p:sldId id="923" r:id="rId9"/>
    <p:sldId id="906" r:id="rId10"/>
    <p:sldId id="911" r:id="rId11"/>
    <p:sldId id="914" r:id="rId12"/>
    <p:sldId id="912" r:id="rId13"/>
    <p:sldId id="913" r:id="rId14"/>
    <p:sldId id="924" r:id="rId15"/>
    <p:sldId id="909" r:id="rId16"/>
    <p:sldId id="907" r:id="rId17"/>
    <p:sldId id="908" r:id="rId18"/>
    <p:sldId id="910" r:id="rId19"/>
    <p:sldId id="916" r:id="rId20"/>
    <p:sldId id="915" r:id="rId21"/>
    <p:sldId id="917" r:id="rId22"/>
    <p:sldId id="919" r:id="rId23"/>
    <p:sldId id="918" r:id="rId24"/>
    <p:sldId id="262" r:id="rId25"/>
    <p:sldId id="882" r:id="rId26"/>
    <p:sldId id="877" r:id="rId27"/>
    <p:sldId id="888" r:id="rId28"/>
    <p:sldId id="887" r:id="rId29"/>
    <p:sldId id="884" r:id="rId30"/>
    <p:sldId id="885" r:id="rId31"/>
    <p:sldId id="891" r:id="rId32"/>
    <p:sldId id="892" r:id="rId33"/>
    <p:sldId id="928" r:id="rId34"/>
    <p:sldId id="934" r:id="rId35"/>
    <p:sldId id="933" r:id="rId36"/>
    <p:sldId id="935" r:id="rId37"/>
    <p:sldId id="936" r:id="rId38"/>
    <p:sldId id="932" r:id="rId39"/>
    <p:sldId id="937" r:id="rId40"/>
    <p:sldId id="929" r:id="rId41"/>
    <p:sldId id="938" r:id="rId42"/>
    <p:sldId id="942" r:id="rId43"/>
    <p:sldId id="941" r:id="rId44"/>
    <p:sldId id="269" r:id="rId45"/>
    <p:sldId id="940" r:id="rId46"/>
    <p:sldId id="944" r:id="rId47"/>
    <p:sldId id="939" r:id="rId48"/>
    <p:sldId id="945" r:id="rId49"/>
    <p:sldId id="931" r:id="rId50"/>
    <p:sldId id="946" r:id="rId51"/>
    <p:sldId id="275" r:id="rId52"/>
    <p:sldId id="943" r:id="rId53"/>
    <p:sldId id="494" r:id="rId54"/>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Default Section" id="{B1F80265-8163-42CB-A483-BB4ACB4D6FF6}">
          <p14:sldIdLst>
            <p14:sldId id="256"/>
            <p14:sldId id="258"/>
            <p14:sldId id="826"/>
            <p14:sldId id="905"/>
            <p14:sldId id="920"/>
            <p14:sldId id="921"/>
            <p14:sldId id="922"/>
            <p14:sldId id="923"/>
            <p14:sldId id="906"/>
            <p14:sldId id="911"/>
            <p14:sldId id="914"/>
            <p14:sldId id="912"/>
            <p14:sldId id="913"/>
            <p14:sldId id="924"/>
            <p14:sldId id="909"/>
            <p14:sldId id="907"/>
            <p14:sldId id="908"/>
            <p14:sldId id="910"/>
            <p14:sldId id="916"/>
            <p14:sldId id="915"/>
            <p14:sldId id="917"/>
            <p14:sldId id="919"/>
            <p14:sldId id="918"/>
            <p14:sldId id="262"/>
            <p14:sldId id="882"/>
            <p14:sldId id="877"/>
            <p14:sldId id="888"/>
            <p14:sldId id="887"/>
            <p14:sldId id="884"/>
            <p14:sldId id="885"/>
            <p14:sldId id="891"/>
            <p14:sldId id="892"/>
            <p14:sldId id="928"/>
            <p14:sldId id="934"/>
            <p14:sldId id="933"/>
            <p14:sldId id="935"/>
            <p14:sldId id="936"/>
            <p14:sldId id="932"/>
            <p14:sldId id="937"/>
            <p14:sldId id="929"/>
            <p14:sldId id="938"/>
            <p14:sldId id="942"/>
            <p14:sldId id="941"/>
            <p14:sldId id="269"/>
            <p14:sldId id="940"/>
            <p14:sldId id="944"/>
            <p14:sldId id="939"/>
            <p14:sldId id="945"/>
            <p14:sldId id="931"/>
            <p14:sldId id="946"/>
            <p14:sldId id="275"/>
            <p14:sldId id="943"/>
            <p14:sldId id="494"/>
          </p14:sldIdLst>
        </p14:section>
        <p14:section name="Default Section" id="{B2FFE3E6-11F9-424C-B062-1702837AFD37}">
          <p14:sldIdLst/>
        </p14:section>
        <p14:section name="Untitled Section" id="{9997C783-586E-49A1-9475-691BD299F1B7}">
          <p14:sldIdLst/>
        </p14:section>
      </p14:sectionLst>
    </p:ex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16" roundtripDataSignature="AMtx7miYgJCNJMBcQWIMP2J1sYwn057Z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200" d="100"/>
        <a:sy n="200" d="100"/>
      </p:scale>
      <p:origin x="0" y="0"/>
    </p:cViewPr>
  </p:notesTextViewPr>
  <p:sorterViewPr>
    <p:cViewPr>
      <p:scale>
        <a:sx n="100" d="100"/>
        <a:sy n="100" d="100"/>
      </p:scale>
      <p:origin x="0" y="-290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117"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12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11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116" Type="http://customschemas.google.com/relationships/presentationmetadata" Target="meta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19"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a:t>
            </a:fld>
            <a:endParaRPr lang="en-US"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9157717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2.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userDrawn="1">
  <p:cSld name="8_Title Slide">
    <p:spTree>
      <p:nvGrpSpPr>
        <p:cNvPr id="1" name="Shape 15"/>
        <p:cNvGrpSpPr/>
        <p:nvPr/>
      </p:nvGrpSpPr>
      <p:grpSpPr>
        <a:xfrm>
          <a:off x="0" y="0"/>
          <a:ext cx="0" cy="0"/>
          <a:chOff x="0" y="0"/>
          <a:chExt cx="0" cy="0"/>
        </a:xfrm>
      </p:grpSpPr>
      <p:pic>
        <p:nvPicPr>
          <p:cNvPr id="18" name="Google Shape;103;p1">
            <a:extLst>
              <a:ext uri="{FF2B5EF4-FFF2-40B4-BE49-F238E27FC236}">
                <a16:creationId xmlns:a16="http://schemas.microsoft.com/office/drawing/2014/main" id="{09053010-BE83-5798-DFCF-289E44DF50EF}"/>
              </a:ext>
            </a:extLst>
          </p:cNvPr>
          <p:cNvPicPr preferRelativeResize="0"/>
          <p:nvPr userDrawn="1"/>
        </p:nvPicPr>
        <p:blipFill rotWithShape="1">
          <a:blip r:embed="rId2">
            <a:alphaModFix/>
          </a:blip>
          <a:srcRect/>
          <a:stretch/>
        </p:blipFill>
        <p:spPr>
          <a:xfrm>
            <a:off x="-67090" y="-44450"/>
            <a:ext cx="12311979" cy="6858000"/>
          </a:xfrm>
          <a:prstGeom prst="rect">
            <a:avLst/>
          </a:prstGeom>
          <a:noFill/>
          <a:ln>
            <a:noFill/>
          </a:ln>
        </p:spPr>
      </p:pic>
      <p:sp>
        <p:nvSpPr>
          <p:cNvPr id="19" name="Google Shape;105;p1">
            <a:extLst>
              <a:ext uri="{FF2B5EF4-FFF2-40B4-BE49-F238E27FC236}">
                <a16:creationId xmlns:a16="http://schemas.microsoft.com/office/drawing/2014/main" id="{B060EDE2-C98A-26AC-D8CC-39EEECDFE61D}"/>
              </a:ext>
            </a:extLst>
          </p:cNvPr>
          <p:cNvSpPr txBox="1"/>
          <p:nvPr userDrawn="1"/>
        </p:nvSpPr>
        <p:spPr>
          <a:xfrm>
            <a:off x="1108644"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20" name="Google Shape;106;p1">
            <a:extLst>
              <a:ext uri="{FF2B5EF4-FFF2-40B4-BE49-F238E27FC236}">
                <a16:creationId xmlns:a16="http://schemas.microsoft.com/office/drawing/2014/main" id="{198BCF14-8056-9E85-67BB-7FBB587B6C84}"/>
              </a:ext>
            </a:extLst>
          </p:cNvPr>
          <p:cNvSpPr txBox="1"/>
          <p:nvPr userDrawn="1"/>
        </p:nvSpPr>
        <p:spPr>
          <a:xfrm>
            <a:off x="1108644" y="2424037"/>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21" name="Google Shape;107;p1">
            <a:extLst>
              <a:ext uri="{FF2B5EF4-FFF2-40B4-BE49-F238E27FC236}">
                <a16:creationId xmlns:a16="http://schemas.microsoft.com/office/drawing/2014/main" id="{1AA10412-0824-8883-A649-583B12755469}"/>
              </a:ext>
            </a:extLst>
          </p:cNvPr>
          <p:cNvSpPr/>
          <p:nvPr userDrawn="1"/>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dirty="0"/>
              <a:t>Lecture 3</a:t>
            </a:r>
            <a:endParaRPr dirty="0"/>
          </a:p>
        </p:txBody>
      </p:sp>
      <p:sp>
        <p:nvSpPr>
          <p:cNvPr id="22" name="Google Shape;109;p1">
            <a:extLst>
              <a:ext uri="{FF2B5EF4-FFF2-40B4-BE49-F238E27FC236}">
                <a16:creationId xmlns:a16="http://schemas.microsoft.com/office/drawing/2014/main" id="{A8ACB218-6CA7-61CE-7EEC-83FBB5FB86BD}"/>
              </a:ext>
            </a:extLst>
          </p:cNvPr>
          <p:cNvSpPr txBox="1"/>
          <p:nvPr userDrawn="1"/>
        </p:nvSpPr>
        <p:spPr>
          <a:xfrm>
            <a:off x="329269" y="5104240"/>
            <a:ext cx="2820003"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IT241</a:t>
            </a:r>
            <a:endParaRPr dirty="0"/>
          </a:p>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Sets</a:t>
            </a:r>
            <a:endParaRPr dirty="0"/>
          </a:p>
        </p:txBody>
      </p:sp>
      <p:sp>
        <p:nvSpPr>
          <p:cNvPr id="23" name="Google Shape;104;p1">
            <a:extLst>
              <a:ext uri="{FF2B5EF4-FFF2-40B4-BE49-F238E27FC236}">
                <a16:creationId xmlns:a16="http://schemas.microsoft.com/office/drawing/2014/main" id="{52891730-1D5A-6AF4-EBA5-6F3CC2473D4E}"/>
              </a:ext>
            </a:extLst>
          </p:cNvPr>
          <p:cNvSpPr/>
          <p:nvPr userDrawn="1"/>
        </p:nvSpPr>
        <p:spPr>
          <a:xfrm>
            <a:off x="605442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24" name="Google Shape;108;p1">
            <a:extLst>
              <a:ext uri="{FF2B5EF4-FFF2-40B4-BE49-F238E27FC236}">
                <a16:creationId xmlns:a16="http://schemas.microsoft.com/office/drawing/2014/main" id="{87FCC989-A619-BDED-F2E3-4163D4823484}"/>
              </a:ext>
            </a:extLst>
          </p:cNvPr>
          <p:cNvPicPr preferRelativeResize="0"/>
          <p:nvPr userDrawn="1"/>
        </p:nvPicPr>
        <p:blipFill rotWithShape="1">
          <a:blip r:embed="rId3">
            <a:alphaModFix/>
          </a:blip>
          <a:srcRect/>
          <a:stretch/>
        </p:blipFill>
        <p:spPr>
          <a:xfrm>
            <a:off x="328545" y="198943"/>
            <a:ext cx="2876694" cy="1357799"/>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userDrawn="1">
  <p:cSld name="23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3" name="Google Shape;118;p2">
            <a:extLst>
              <a:ext uri="{FF2B5EF4-FFF2-40B4-BE49-F238E27FC236}">
                <a16:creationId xmlns:a16="http://schemas.microsoft.com/office/drawing/2014/main" id="{922B60B1-84AE-60B8-7A06-98798F6970B9}"/>
              </a:ext>
            </a:extLst>
          </p:cNvPr>
          <p:cNvSpPr txBox="1"/>
          <p:nvPr userDrawn="1"/>
        </p:nvSpPr>
        <p:spPr>
          <a:xfrm>
            <a:off x="6338105" y="2120354"/>
            <a:ext cx="5542720" cy="21236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Deep Learning &amp; Neural Networks</a:t>
            </a:r>
          </a:p>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DS710</a:t>
            </a:r>
            <a:endParaRPr lang="en-US" dirty="0"/>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9" name="Google Shape;125;p2">
            <a:extLst>
              <a:ext uri="{FF2B5EF4-FFF2-40B4-BE49-F238E27FC236}">
                <a16:creationId xmlns:a16="http://schemas.microsoft.com/office/drawing/2014/main" id="{04121993-1518-4CD4-6E8E-F8E823990FD2}"/>
              </a:ext>
            </a:extLst>
          </p:cNvPr>
          <p:cNvSpPr txBox="1"/>
          <p:nvPr userDrawn="1"/>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
        <p:nvSpPr>
          <p:cNvPr id="10" name="TextBox 9">
            <a:extLst>
              <a:ext uri="{FF2B5EF4-FFF2-40B4-BE49-F238E27FC236}">
                <a16:creationId xmlns:a16="http://schemas.microsoft.com/office/drawing/2014/main" id="{A85928BD-A09E-B54E-07FA-A75C29E14ACE}"/>
              </a:ext>
            </a:extLst>
          </p:cNvPr>
          <p:cNvSpPr txBox="1"/>
          <p:nvPr userDrawn="1"/>
        </p:nvSpPr>
        <p:spPr>
          <a:xfrm>
            <a:off x="6357895" y="4300351"/>
            <a:ext cx="537707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latin typeface="Times New Roman" panose="02020603050405020304" pitchFamily="18" charset="0"/>
                <a:cs typeface="Times New Roman" panose="02020603050405020304" pitchFamily="18" charset="0"/>
              </a:rPr>
              <a:t>Lecture 3</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latin typeface="Times New Roman" panose="02020603050405020304" pitchFamily="18" charset="0"/>
                <a:cs typeface="Times New Roman" panose="02020603050405020304" pitchFamily="18" charset="0"/>
              </a:rPr>
              <a:t>Training the Network-Part(1)</a:t>
            </a:r>
          </a:p>
          <a:p>
            <a:pPr algn="ctr"/>
            <a:r>
              <a:rPr lang="en-US" sz="2000" b="1" dirty="0">
                <a:latin typeface="Times New Roman" panose="02020603050405020304" pitchFamily="18" charset="0"/>
                <a:cs typeface="Times New Roman" panose="02020603050405020304" pitchFamily="18" charset="0"/>
              </a:rPr>
              <a:t> </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3_Title Slide" preserve="1" userDrawn="1">
  <p:cSld name="24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9" name="Google Shape;125;p2">
            <a:extLst>
              <a:ext uri="{FF2B5EF4-FFF2-40B4-BE49-F238E27FC236}">
                <a16:creationId xmlns:a16="http://schemas.microsoft.com/office/drawing/2014/main" id="{04121993-1518-4CD4-6E8E-F8E823990FD2}"/>
              </a:ext>
            </a:extLst>
          </p:cNvPr>
          <p:cNvSpPr txBox="1"/>
          <p:nvPr userDrawn="1"/>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
        <p:nvSpPr>
          <p:cNvPr id="10" name="Google Shape;42;p20">
            <a:extLst>
              <a:ext uri="{FF2B5EF4-FFF2-40B4-BE49-F238E27FC236}">
                <a16:creationId xmlns:a16="http://schemas.microsoft.com/office/drawing/2014/main" id="{E68EF1AB-E68D-C974-107C-2F081C9E5A67}"/>
              </a:ext>
            </a:extLst>
          </p:cNvPr>
          <p:cNvSpPr txBox="1">
            <a:spLocks noGrp="1"/>
          </p:cNvSpPr>
          <p:nvPr>
            <p:ph type="title"/>
          </p:nvPr>
        </p:nvSpPr>
        <p:spPr>
          <a:xfrm>
            <a:off x="623128" y="2002632"/>
            <a:ext cx="10515600" cy="2852737"/>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Tree>
    <p:extLst>
      <p:ext uri="{BB962C8B-B14F-4D97-AF65-F5344CB8AC3E}">
        <p14:creationId xmlns:p14="http://schemas.microsoft.com/office/powerpoint/2010/main" val="5389341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2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2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6"/>
          <p:cNvSpPr>
            <a:spLocks noGrp="1"/>
          </p:cNvSpPr>
          <p:nvPr>
            <p:ph type="pic" idx="2"/>
          </p:nvPr>
        </p:nvSpPr>
        <p:spPr>
          <a:xfrm>
            <a:off x="5183188" y="987425"/>
            <a:ext cx="6172200" cy="4873625"/>
          </a:xfrm>
          <a:prstGeom prst="rect">
            <a:avLst/>
          </a:prstGeom>
          <a:noFill/>
          <a:ln>
            <a:noFill/>
          </a:ln>
        </p:spPr>
      </p:sp>
      <p:sp>
        <p:nvSpPr>
          <p:cNvPr id="82" name="Google Shape;82;p2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29_Title Slide" userDrawn="1">
  <p:cSld name="29_Title Slide">
    <p:spTree>
      <p:nvGrpSpPr>
        <p:cNvPr id="1" name="Shape 19"/>
        <p:cNvGrpSpPr/>
        <p:nvPr/>
      </p:nvGrpSpPr>
      <p:grpSpPr>
        <a:xfrm>
          <a:off x="0" y="0"/>
          <a:ext cx="0" cy="0"/>
          <a:chOff x="0" y="0"/>
          <a:chExt cx="0" cy="0"/>
        </a:xfrm>
      </p:grpSpPr>
      <p:sp>
        <p:nvSpPr>
          <p:cNvPr id="2" name="Google Shape;161;p5">
            <a:extLst>
              <a:ext uri="{FF2B5EF4-FFF2-40B4-BE49-F238E27FC236}">
                <a16:creationId xmlns:a16="http://schemas.microsoft.com/office/drawing/2014/main" id="{A1F3E9D5-4715-1D92-FFB5-2A77D0B78234}"/>
              </a:ext>
            </a:extLst>
          </p:cNvPr>
          <p:cNvSpPr/>
          <p:nvPr userDrawn="1"/>
        </p:nvSpPr>
        <p:spPr>
          <a:xfrm>
            <a:off x="234043" y="938580"/>
            <a:ext cx="11723914" cy="5460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8" name="Slide Number Placeholder 5">
            <a:extLst>
              <a:ext uri="{FF2B5EF4-FFF2-40B4-BE49-F238E27FC236}">
                <a16:creationId xmlns:a16="http://schemas.microsoft.com/office/drawing/2014/main" id="{B892816D-CF31-D6A0-BE9B-9DE0C28B18EE}"/>
              </a:ext>
            </a:extLst>
          </p:cNvPr>
          <p:cNvSpPr>
            <a:spLocks noGrp="1"/>
          </p:cNvSpPr>
          <p:nvPr>
            <p:ph type="sldNum" sz="quarter" idx="12"/>
          </p:nvPr>
        </p:nvSpPr>
        <p:spPr>
          <a:xfrm>
            <a:off x="9362661" y="6481442"/>
            <a:ext cx="2667000" cy="294289"/>
          </a:xfrm>
          <a:prstGeom prst="rect">
            <a:avLst/>
          </a:prstGeom>
        </p:spPr>
        <p:txBody>
          <a:bodyPr/>
          <a:lstStyle>
            <a:lvl1pPr algn="r">
              <a:defRPr sz="1200">
                <a:solidFill>
                  <a:schemeClr val="bg1"/>
                </a:solidFill>
              </a:defRPr>
            </a:lvl1pPr>
          </a:lstStyle>
          <a:p>
            <a:fld id="{6BDBACC2-E59C-4C76-9B43-ACFA72B85B74}" type="slidenum">
              <a:rPr lang="en-US" smtClean="0"/>
              <a:pPr/>
              <a:t>‹#›</a:t>
            </a:fld>
            <a:endParaRPr lang="en-US"/>
          </a:p>
        </p:txBody>
      </p:sp>
      <p:pic>
        <p:nvPicPr>
          <p:cNvPr id="9" name="Google Shape;167;p5">
            <a:extLst>
              <a:ext uri="{FF2B5EF4-FFF2-40B4-BE49-F238E27FC236}">
                <a16:creationId xmlns:a16="http://schemas.microsoft.com/office/drawing/2014/main" id="{218F4322-3658-003F-80CA-9FA18C454283}"/>
              </a:ext>
            </a:extLst>
          </p:cNvPr>
          <p:cNvPicPr preferRelativeResize="0"/>
          <p:nvPr userDrawn="1"/>
        </p:nvPicPr>
        <p:blipFill rotWithShape="1">
          <a:blip r:embed="rId2">
            <a:alphaModFix/>
          </a:blip>
          <a:srcRect/>
          <a:stretch/>
        </p:blipFill>
        <p:spPr>
          <a:xfrm>
            <a:off x="9808263" y="-126405"/>
            <a:ext cx="2383737" cy="1022622"/>
          </a:xfrm>
          <a:prstGeom prst="rect">
            <a:avLst/>
          </a:prstGeom>
          <a:noFill/>
          <a:ln>
            <a:noFill/>
          </a:ln>
        </p:spPr>
      </p:pic>
      <p:sp>
        <p:nvSpPr>
          <p:cNvPr id="7" name="Google Shape;10;p10">
            <a:extLst>
              <a:ext uri="{FF2B5EF4-FFF2-40B4-BE49-F238E27FC236}">
                <a16:creationId xmlns:a16="http://schemas.microsoft.com/office/drawing/2014/main" id="{618E2B20-27FA-AF59-2CF1-0BF4BAB4E829}"/>
              </a:ext>
            </a:extLst>
          </p:cNvPr>
          <p:cNvSpPr txBox="1">
            <a:spLocks noGrp="1"/>
          </p:cNvSpPr>
          <p:nvPr>
            <p:ph type="title"/>
          </p:nvPr>
        </p:nvSpPr>
        <p:spPr>
          <a:xfrm>
            <a:off x="234044" y="82269"/>
            <a:ext cx="9456608" cy="73152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3200" b="0" i="0" u="none" strike="noStrike" cap="none">
                <a:solidFill>
                  <a:schemeClr val="bg1"/>
                </a:solidFill>
                <a:latin typeface="Times New Roman" panose="02020603050405020304" pitchFamily="18" charset="0"/>
                <a:ea typeface="Calibri"/>
                <a:cs typeface="Times New Roman" panose="02020603050405020304" pitchFamily="18" charset="0"/>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4" name="Google Shape;11;p10">
            <a:extLst>
              <a:ext uri="{FF2B5EF4-FFF2-40B4-BE49-F238E27FC236}">
                <a16:creationId xmlns:a16="http://schemas.microsoft.com/office/drawing/2014/main" id="{283E618B-3D74-A212-BEA0-89B68258A133}"/>
              </a:ext>
            </a:extLst>
          </p:cNvPr>
          <p:cNvSpPr txBox="1">
            <a:spLocks noGrp="1"/>
          </p:cNvSpPr>
          <p:nvPr>
            <p:ph idx="1"/>
          </p:nvPr>
        </p:nvSpPr>
        <p:spPr>
          <a:xfrm>
            <a:off x="479148" y="1124622"/>
            <a:ext cx="11233704" cy="5097273"/>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extLst>
      <p:ext uri="{BB962C8B-B14F-4D97-AF65-F5344CB8AC3E}">
        <p14:creationId xmlns:p14="http://schemas.microsoft.com/office/powerpoint/2010/main" val="8664907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637A8-D47B-48CC-B28D-54B9C98A724E}"/>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ED0B81B6-87E4-4DCD-AC27-433395FA3A65}"/>
              </a:ext>
            </a:extLst>
          </p:cNvPr>
          <p:cNvSpPr>
            <a:spLocks noGrp="1"/>
          </p:cNvSpPr>
          <p:nvPr>
            <p:ph type="subTitle" idx="1"/>
          </p:nvPr>
        </p:nvSpPr>
        <p:spPr>
          <a:xfrm>
            <a:off x="1524000" y="3602038"/>
            <a:ext cx="9144000" cy="1655762"/>
          </a:xfrm>
        </p:spPr>
        <p:txBody>
          <a:bodyPr>
            <a:normAutofit/>
          </a:bodyPr>
          <a:lstStyle>
            <a:lvl1pPr marL="0" indent="0" algn="ctr">
              <a:buNone/>
              <a:defRPr sz="3200" b="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F3C87F0-AAC6-453A-9818-7A09ADFDE952}"/>
              </a:ext>
            </a:extLst>
          </p:cNvPr>
          <p:cNvSpPr>
            <a:spLocks noGrp="1"/>
          </p:cNvSpPr>
          <p:nvPr>
            <p:ph type="dt" sz="half" idx="10"/>
          </p:nvPr>
        </p:nvSpPr>
        <p:spPr>
          <a:xfrm>
            <a:off x="838200" y="6356350"/>
            <a:ext cx="2743200" cy="365125"/>
          </a:xfrm>
          <a:prstGeom prst="rect">
            <a:avLst/>
          </a:prstGeom>
        </p:spPr>
        <p:txBody>
          <a:bodyPr/>
          <a:lstStyle/>
          <a:p>
            <a:fld id="{13224F9D-E5B8-4B46-9268-79A5CE999855}" type="datetimeFigureOut">
              <a:rPr lang="en-US" smtClean="0"/>
              <a:t>10/20/2023</a:t>
            </a:fld>
            <a:endParaRPr lang="en-US"/>
          </a:p>
        </p:txBody>
      </p:sp>
      <p:sp>
        <p:nvSpPr>
          <p:cNvPr id="5" name="Footer Placeholder 4">
            <a:extLst>
              <a:ext uri="{FF2B5EF4-FFF2-40B4-BE49-F238E27FC236}">
                <a16:creationId xmlns:a16="http://schemas.microsoft.com/office/drawing/2014/main" id="{41EC9B1C-5917-4603-BBC7-23EF1C6ADB11}"/>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40DB4C3-DF29-4299-AF32-6E4D704EC030}"/>
              </a:ext>
            </a:extLst>
          </p:cNvPr>
          <p:cNvSpPr>
            <a:spLocks noGrp="1"/>
          </p:cNvSpPr>
          <p:nvPr>
            <p:ph type="sldNum" sz="quarter" idx="12"/>
          </p:nvPr>
        </p:nvSpPr>
        <p:spPr>
          <a:xfrm>
            <a:off x="8610600" y="6356350"/>
            <a:ext cx="2743200" cy="365125"/>
          </a:xfrm>
          <a:prstGeom prst="rect">
            <a:avLst/>
          </a:prstGeom>
        </p:spPr>
        <p:txBody>
          <a:bodyPr/>
          <a:lstStyle/>
          <a:p>
            <a:fld id="{02927C25-5033-4A34-9D60-CD7E0ECF87DA}" type="slidenum">
              <a:rPr lang="en-US" smtClean="0"/>
              <a:t>‹#›</a:t>
            </a:fld>
            <a:endParaRPr lang="en-US"/>
          </a:p>
        </p:txBody>
      </p:sp>
    </p:spTree>
    <p:extLst>
      <p:ext uri="{BB962C8B-B14F-4D97-AF65-F5344CB8AC3E}">
        <p14:creationId xmlns:p14="http://schemas.microsoft.com/office/powerpoint/2010/main" val="1939939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3E538-FE72-4B4E-B883-3FC116698A1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21F6A96-69D0-4F7D-AECC-B64B43B76631}"/>
              </a:ext>
            </a:extLst>
          </p:cNvPr>
          <p:cNvSpPr>
            <a:spLocks noGrp="1"/>
          </p:cNvSpPr>
          <p:nvPr>
            <p:ph idx="1"/>
          </p:nvPr>
        </p:nvSpPr>
        <p:spPr>
          <a:xfrm>
            <a:off x="258932" y="1014275"/>
            <a:ext cx="11674136" cy="5689444"/>
          </a:xfrm>
        </p:spPr>
        <p:txBody>
          <a:bodyPr/>
          <a:lstStyle>
            <a:lvl1pPr>
              <a:lnSpc>
                <a:spcPct val="125000"/>
              </a:lnSpc>
              <a:defRPr/>
            </a:lvl1pPr>
            <a:lvl2pPr>
              <a:lnSpc>
                <a:spcPct val="125000"/>
              </a:lnSpc>
              <a:defRPr/>
            </a:lvl2pPr>
            <a:lvl3pPr>
              <a:lnSpc>
                <a:spcPct val="125000"/>
              </a:lnSpc>
              <a:defRPr/>
            </a:lvl3pPr>
            <a:lvl4pPr>
              <a:lnSpc>
                <a:spcPct val="125000"/>
              </a:lnSpc>
              <a:defRPr/>
            </a:lvl4pPr>
            <a:lvl5pPr>
              <a:lnSpc>
                <a:spcPct val="125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254AAF88-5F75-4154-934A-FCECEA406482}"/>
              </a:ext>
            </a:extLst>
          </p:cNvPr>
          <p:cNvSpPr>
            <a:spLocks noGrp="1"/>
          </p:cNvSpPr>
          <p:nvPr>
            <p:ph type="sldNum" sz="quarter" idx="12"/>
          </p:nvPr>
        </p:nvSpPr>
        <p:spPr>
          <a:xfrm>
            <a:off x="11837634" y="6537265"/>
            <a:ext cx="354366" cy="368419"/>
          </a:xfrm>
          <a:prstGeom prst="rect">
            <a:avLst/>
          </a:prstGeom>
        </p:spPr>
        <p:txBody>
          <a:bodyPr/>
          <a:lstStyle>
            <a:lvl1pPr>
              <a:defRPr sz="900"/>
            </a:lvl1pPr>
          </a:lstStyle>
          <a:p>
            <a:fld id="{02927C25-5033-4A34-9D60-CD7E0ECF87DA}" type="slidenum">
              <a:rPr lang="en-US" smtClean="0"/>
              <a:pPr/>
              <a:t>‹#›</a:t>
            </a:fld>
            <a:endParaRPr lang="en-US"/>
          </a:p>
        </p:txBody>
      </p:sp>
      <p:cxnSp>
        <p:nvCxnSpPr>
          <p:cNvPr id="7" name="Straight Connector 6">
            <a:extLst>
              <a:ext uri="{FF2B5EF4-FFF2-40B4-BE49-F238E27FC236}">
                <a16:creationId xmlns:a16="http://schemas.microsoft.com/office/drawing/2014/main" id="{A736B35E-1A64-4D87-A36D-01C8BF0ED6F3}"/>
              </a:ext>
            </a:extLst>
          </p:cNvPr>
          <p:cNvCxnSpPr/>
          <p:nvPr userDrawn="1"/>
        </p:nvCxnSpPr>
        <p:spPr>
          <a:xfrm>
            <a:off x="258932" y="1004750"/>
            <a:ext cx="11674136" cy="0"/>
          </a:xfrm>
          <a:prstGeom prst="line">
            <a:avLst/>
          </a:prstGeom>
          <a:ln w="19050">
            <a:solidFill>
              <a:srgbClr val="00206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44925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 name="Google Shape;207;p9">
            <a:extLst>
              <a:ext uri="{FF2B5EF4-FFF2-40B4-BE49-F238E27FC236}">
                <a16:creationId xmlns:a16="http://schemas.microsoft.com/office/drawing/2014/main" id="{C260948F-A017-4B81-2C22-50D412FC8495}"/>
              </a:ext>
            </a:extLst>
          </p:cNvPr>
          <p:cNvPicPr preferRelativeResize="0"/>
          <p:nvPr userDrawn="1"/>
        </p:nvPicPr>
        <p:blipFill rotWithShape="1">
          <a:blip r:embed="rId2">
            <a:alphaModFix/>
          </a:blip>
          <a:srcRect/>
          <a:stretch/>
        </p:blipFill>
        <p:spPr>
          <a:xfrm>
            <a:off x="9576180" y="6168740"/>
            <a:ext cx="2279266" cy="384052"/>
          </a:xfrm>
          <a:prstGeom prst="rect">
            <a:avLst/>
          </a:prstGeom>
          <a:noFill/>
          <a:ln>
            <a:noFill/>
          </a:ln>
        </p:spPr>
      </p:pic>
      <p:pic>
        <p:nvPicPr>
          <p:cNvPr id="3" name="Google Shape;208;p9">
            <a:extLst>
              <a:ext uri="{FF2B5EF4-FFF2-40B4-BE49-F238E27FC236}">
                <a16:creationId xmlns:a16="http://schemas.microsoft.com/office/drawing/2014/main" id="{E5884150-2E05-1A2C-BAB7-E0E9F5C99278}"/>
              </a:ext>
            </a:extLst>
          </p:cNvPr>
          <p:cNvPicPr preferRelativeResize="0"/>
          <p:nvPr userDrawn="1"/>
        </p:nvPicPr>
        <p:blipFill rotWithShape="1">
          <a:blip r:embed="rId3">
            <a:alphaModFix/>
          </a:blip>
          <a:srcRect/>
          <a:stretch/>
        </p:blipFill>
        <p:spPr>
          <a:xfrm>
            <a:off x="278013" y="338440"/>
            <a:ext cx="2758843" cy="753090"/>
          </a:xfrm>
          <a:prstGeom prst="rect">
            <a:avLst/>
          </a:prstGeom>
          <a:noFill/>
          <a:ln>
            <a:noFill/>
          </a:ln>
        </p:spPr>
      </p:pic>
      <p:sp>
        <p:nvSpPr>
          <p:cNvPr id="6" name="Google Shape;211;p9">
            <a:extLst>
              <a:ext uri="{FF2B5EF4-FFF2-40B4-BE49-F238E27FC236}">
                <a16:creationId xmlns:a16="http://schemas.microsoft.com/office/drawing/2014/main" id="{8F519622-5BA7-0B54-346A-68D54A5ED854}"/>
              </a:ext>
            </a:extLst>
          </p:cNvPr>
          <p:cNvSpPr/>
          <p:nvPr userDrawn="1"/>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8" name="Google Shape;167;p5">
            <a:extLst>
              <a:ext uri="{FF2B5EF4-FFF2-40B4-BE49-F238E27FC236}">
                <a16:creationId xmlns:a16="http://schemas.microsoft.com/office/drawing/2014/main" id="{617CD8DF-63DE-0EB3-B8DA-9A68C0F35721}"/>
              </a:ext>
            </a:extLst>
          </p:cNvPr>
          <p:cNvPicPr preferRelativeResize="0"/>
          <p:nvPr userDrawn="1"/>
        </p:nvPicPr>
        <p:blipFill rotWithShape="1">
          <a:blip r:embed="rId4">
            <a:alphaModFix/>
          </a:blip>
          <a:srcRect/>
          <a:stretch/>
        </p:blipFill>
        <p:spPr>
          <a:xfrm>
            <a:off x="9750506" y="-58979"/>
            <a:ext cx="2383737" cy="1022622"/>
          </a:xfrm>
          <a:prstGeom prst="rect">
            <a:avLst/>
          </a:prstGeom>
          <a:noFill/>
          <a:ln>
            <a:noFill/>
          </a:ln>
        </p:spPr>
      </p:pic>
      <p:pic>
        <p:nvPicPr>
          <p:cNvPr id="1026" name="Picture 2" descr="How To Write A Thank You Note In Five Easy Steps">
            <a:extLst>
              <a:ext uri="{FF2B5EF4-FFF2-40B4-BE49-F238E27FC236}">
                <a16:creationId xmlns:a16="http://schemas.microsoft.com/office/drawing/2014/main" id="{451FC468-B203-87BF-B828-8973D4A7F4A7}"/>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3823802" y="1911784"/>
            <a:ext cx="4727092" cy="2656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65287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cSld name="1_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10/20/2023</a:t>
            </a:fld>
            <a:endParaRPr lang="en-US"/>
          </a:p>
        </p:txBody>
      </p:sp>
      <p:sp>
        <p:nvSpPr>
          <p:cNvPr id="4" name="Holder 4"/>
          <p:cNvSpPr>
            <a:spLocks noGrp="1"/>
          </p:cNvSpPr>
          <p:nvPr>
            <p:ph type="sldNum" sz="quarter" idx="7"/>
          </p:nvPr>
        </p:nvSpPr>
        <p:spPr/>
        <p:txBody>
          <a:bodyPr lIns="0" tIns="0" rIns="0" bIns="0"/>
          <a:lstStyle>
            <a:lvl1pPr>
              <a:defRPr sz="1147" b="0" i="0">
                <a:solidFill>
                  <a:srgbClr val="898989"/>
                </a:solidFill>
                <a:latin typeface="Calibri"/>
                <a:cs typeface="Calibri"/>
              </a:defRPr>
            </a:lvl1pPr>
          </a:lstStyle>
          <a:p>
            <a:pPr marL="11206">
              <a:lnSpc>
                <a:spcPts val="1191"/>
              </a:lnSpc>
            </a:pPr>
            <a:r>
              <a:rPr lang="en-US" spc="9"/>
              <a:t>1</a:t>
            </a:r>
            <a:fld id="{81D60167-4931-47E6-BA6A-407CBD079E47}" type="slidenum">
              <a:rPr spc="9" smtClean="0"/>
              <a:pPr marL="11206">
                <a:lnSpc>
                  <a:spcPts val="1191"/>
                </a:lnSpc>
              </a:pPr>
              <a:t>‹#›</a:t>
            </a:fld>
            <a:endParaRPr spc="9" dirty="0"/>
          </a:p>
        </p:txBody>
      </p:sp>
    </p:spTree>
    <p:extLst>
      <p:ext uri="{BB962C8B-B14F-4D97-AF65-F5344CB8AC3E}">
        <p14:creationId xmlns:p14="http://schemas.microsoft.com/office/powerpoint/2010/main" val="31909955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8">
            <a:alphaModFix/>
          </a:blip>
          <a:stretch>
            <a:fillRect/>
          </a:stretch>
        </a:blipFill>
        <a:effectLst/>
      </p:bgPr>
    </p:bg>
    <p:spTree>
      <p:nvGrpSpPr>
        <p:cNvPr id="1" name="Shape 9"/>
        <p:cNvGrpSpPr/>
        <p:nvPr/>
      </p:nvGrpSpPr>
      <p:grpSpPr>
        <a:xfrm>
          <a:off x="0" y="0"/>
          <a:ext cx="0" cy="0"/>
          <a:chOff x="0" y="0"/>
          <a:chExt cx="0" cy="0"/>
        </a:xfrm>
      </p:grpSpPr>
      <p:sp>
        <p:nvSpPr>
          <p:cNvPr id="10" name="Google Shape;10;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8" name="Google Shape;168;p5">
            <a:extLst>
              <a:ext uri="{FF2B5EF4-FFF2-40B4-BE49-F238E27FC236}">
                <a16:creationId xmlns:a16="http://schemas.microsoft.com/office/drawing/2014/main" id="{ABF31F51-9C70-97EA-DC33-056806E1DBFE}"/>
              </a:ext>
            </a:extLst>
          </p:cNvPr>
          <p:cNvSpPr txBox="1"/>
          <p:nvPr userDrawn="1"/>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1" name="Google Shape;11;p10"/>
          <p:cNvSpPr txBox="1">
            <a:spLocks noGrp="1"/>
          </p:cNvSpPr>
          <p:nvPr>
            <p:ph type="body" idx="1"/>
          </p:nvPr>
        </p:nvSpPr>
        <p:spPr>
          <a:xfrm>
            <a:off x="838200" y="1870058"/>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68" r:id="rId3"/>
    <p:sldLayoutId id="2147483658" r:id="rId4"/>
    <p:sldLayoutId id="2147483659" r:id="rId5"/>
    <p:sldLayoutId id="2147483660" r:id="rId6"/>
    <p:sldLayoutId id="2147483661" r:id="rId7"/>
    <p:sldLayoutId id="2147483663" r:id="rId8"/>
    <p:sldLayoutId id="2147483664" r:id="rId9"/>
    <p:sldLayoutId id="2147483665" r:id="rId10"/>
    <p:sldLayoutId id="2147483666" r:id="rId11"/>
    <p:sldLayoutId id="2147483669" r:id="rId12"/>
    <p:sldLayoutId id="2147483670" r:id="rId13"/>
    <p:sldLayoutId id="2147483671" r:id="rId14"/>
    <p:sldLayoutId id="2147483672" r:id="rId15"/>
    <p:sldLayoutId id="2147483673"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Brush Script MT" panose="03060802040406070304" pitchFamily="66" charset="0"/>
          <a:ea typeface="Brush Script MT" panose="03060802040406070304" pitchFamily="66"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2.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hyperlink" Target="https://www.youtube.com/watch?v=-P28LKWTzrI" TargetMode="Externa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slideLayout" Target="../slideLayouts/slideLayout12.xml"/><Relationship Id="rId1" Type="http://schemas.openxmlformats.org/officeDocument/2006/relationships/tags" Target="../tags/tag1.xml"/><Relationship Id="rId4" Type="http://schemas.openxmlformats.org/officeDocument/2006/relationships/image" Target="../media/image31.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 Id="rId6" Type="http://schemas.openxmlformats.org/officeDocument/2006/relationships/image" Target="../media/image30.png"/><Relationship Id="rId5" Type="http://schemas.openxmlformats.org/officeDocument/2006/relationships/image" Target="../media/image32.png"/><Relationship Id="rId4" Type="http://schemas.openxmlformats.org/officeDocument/2006/relationships/image" Target="../media/image190.png"/></Relationships>
</file>

<file path=ppt/slides/_rels/slide29.xml.rels><?xml version="1.0" encoding="UTF-8" standalone="yes"?>
<Relationships xmlns="http://schemas.openxmlformats.org/package/2006/relationships"><Relationship Id="rId7" Type="http://schemas.openxmlformats.org/officeDocument/2006/relationships/image" Target="../media/image33.jpg"/><Relationship Id="rId2" Type="http://schemas.openxmlformats.org/officeDocument/2006/relationships/slideLayout" Target="../slideLayouts/slideLayout12.xml"/><Relationship Id="rId1" Type="http://schemas.openxmlformats.org/officeDocument/2006/relationships/tags" Target="../tags/tag2.xml"/><Relationship Id="rId6" Type="http://schemas.openxmlformats.org/officeDocument/2006/relationships/image" Target="../media/image30.png"/><Relationship Id="rId5" Type="http://schemas.openxmlformats.org/officeDocument/2006/relationships/image" Target="../media/image220.png"/></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slideLayout" Target="../slideLayouts/slideLayout12.xml"/><Relationship Id="rId1" Type="http://schemas.openxmlformats.org/officeDocument/2006/relationships/tags" Target="../tags/tag3.xml"/></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slideLayout" Target="../slideLayouts/slideLayout12.xml"/><Relationship Id="rId1" Type="http://schemas.openxmlformats.org/officeDocument/2006/relationships/tags" Target="../tags/tag4.xml"/></Relationships>
</file>

<file path=ppt/slides/_rels/slide3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2.xml"/><Relationship Id="rId5" Type="http://schemas.openxmlformats.org/officeDocument/2006/relationships/image" Target="../media/image284.png"/></Relationships>
</file>

<file path=ppt/slides/_rels/slide3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2.xml"/><Relationship Id="rId5" Type="http://schemas.openxmlformats.org/officeDocument/2006/relationships/image" Target="../media/image284.png"/></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Layout" Target="../slideLayouts/slideLayout12.xml"/><Relationship Id="rId1" Type="http://schemas.openxmlformats.org/officeDocument/2006/relationships/tags" Target="../tags/tag5.xml"/></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Layout" Target="../slideLayouts/slideLayout12.xml"/><Relationship Id="rId1" Type="http://schemas.openxmlformats.org/officeDocument/2006/relationships/tags" Target="../tags/tag6.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3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Layout" Target="../slideLayouts/slideLayout12.xml"/><Relationship Id="rId1" Type="http://schemas.openxmlformats.org/officeDocument/2006/relationships/tags" Target="../tags/tag7.xml"/><Relationship Id="rId6" Type="http://schemas.openxmlformats.org/officeDocument/2006/relationships/image" Target="../media/image62.png"/></Relationships>
</file>

<file path=ppt/slides/_rels/slide39.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65.png"/><Relationship Id="rId2" Type="http://schemas.openxmlformats.org/officeDocument/2006/relationships/slideLayout" Target="../slideLayouts/slideLayout12.xml"/><Relationship Id="rId1" Type="http://schemas.openxmlformats.org/officeDocument/2006/relationships/tags" Target="../tags/tag8.xml"/><Relationship Id="rId6" Type="http://schemas.openxmlformats.org/officeDocument/2006/relationships/image" Target="../media/image64.png"/></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9.xml"/><Relationship Id="rId6" Type="http://schemas.openxmlformats.org/officeDocument/2006/relationships/image" Target="../media/image28.png"/><Relationship Id="rId5" Type="http://schemas.openxmlformats.org/officeDocument/2006/relationships/image" Target="../media/image67.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10.xml"/></Relationships>
</file>

<file path=ppt/slides/_rels/slide46.xml.rels><?xml version="1.0" encoding="UTF-8" standalone="yes"?>
<Relationships xmlns="http://schemas.openxmlformats.org/package/2006/relationships"><Relationship Id="rId3" Type="http://schemas.openxmlformats.org/officeDocument/2006/relationships/image" Target="../media/image45.png"/><Relationship Id="rId7" Type="http://schemas.openxmlformats.org/officeDocument/2006/relationships/image" Target="../media/image75.png"/><Relationship Id="rId2" Type="http://schemas.openxmlformats.org/officeDocument/2006/relationships/slideLayout" Target="../slideLayouts/slideLayout12.xml"/><Relationship Id="rId1" Type="http://schemas.openxmlformats.org/officeDocument/2006/relationships/tags" Target="../tags/tag11.xml"/></Relationships>
</file>

<file path=ppt/slides/_rels/slide47.xml.rels><?xml version="1.0" encoding="UTF-8" standalone="yes"?>
<Relationships xmlns="http://schemas.openxmlformats.org/package/2006/relationships"><Relationship Id="rId8" Type="http://schemas.openxmlformats.org/officeDocument/2006/relationships/image" Target="../media/image75.png"/><Relationship Id="rId3" Type="http://schemas.openxmlformats.org/officeDocument/2006/relationships/image" Target="../media/image45.png"/><Relationship Id="rId7" Type="http://schemas.openxmlformats.org/officeDocument/2006/relationships/image" Target="../media/image78.png"/><Relationship Id="rId2" Type="http://schemas.openxmlformats.org/officeDocument/2006/relationships/slideLayout" Target="../slideLayouts/slideLayout12.xml"/><Relationship Id="rId1" Type="http://schemas.openxmlformats.org/officeDocument/2006/relationships/tags" Target="../tags/tag12.xml"/><Relationship Id="rId4" Type="http://schemas.openxmlformats.org/officeDocument/2006/relationships/image" Target="../media/image46.png"/><Relationship Id="rId9" Type="http://schemas.openxmlformats.org/officeDocument/2006/relationships/image" Target="../media/image47.png"/></Relationships>
</file>

<file path=ppt/slides/_rels/slide48.xml.rels><?xml version="1.0" encoding="UTF-8" standalone="yes"?>
<Relationships xmlns="http://schemas.openxmlformats.org/package/2006/relationships"><Relationship Id="rId8" Type="http://schemas.openxmlformats.org/officeDocument/2006/relationships/image" Target="../media/image75.png"/><Relationship Id="rId3" Type="http://schemas.openxmlformats.org/officeDocument/2006/relationships/image" Target="../media/image45.png"/><Relationship Id="rId7" Type="http://schemas.openxmlformats.org/officeDocument/2006/relationships/image" Target="../media/image78.png"/><Relationship Id="rId2" Type="http://schemas.openxmlformats.org/officeDocument/2006/relationships/slideLayout" Target="../slideLayouts/slideLayout12.xml"/><Relationship Id="rId1" Type="http://schemas.openxmlformats.org/officeDocument/2006/relationships/tags" Target="../tags/tag13.xml"/><Relationship Id="rId10" Type="http://schemas.openxmlformats.org/officeDocument/2006/relationships/image" Target="../media/image48.png"/><Relationship Id="rId4" Type="http://schemas.openxmlformats.org/officeDocument/2006/relationships/image" Target="../media/image46.png"/><Relationship Id="rId9" Type="http://schemas.openxmlformats.org/officeDocument/2006/relationships/image" Target="../media/image47.png"/></Relationships>
</file>

<file path=ppt/slides/_rels/slide49.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60.png"/><Relationship Id="rId18" Type="http://schemas.openxmlformats.org/officeDocument/2006/relationships/image" Target="../media/image69.png"/><Relationship Id="rId3" Type="http://schemas.openxmlformats.org/officeDocument/2006/relationships/image" Target="../media/image50.png"/><Relationship Id="rId7" Type="http://schemas.openxmlformats.org/officeDocument/2006/relationships/image" Target="../media/image54.png"/><Relationship Id="rId12" Type="http://schemas.openxmlformats.org/officeDocument/2006/relationships/image" Target="../media/image59.png"/><Relationship Id="rId17" Type="http://schemas.openxmlformats.org/officeDocument/2006/relationships/image" Target="../media/image68.png"/><Relationship Id="rId2" Type="http://schemas.openxmlformats.org/officeDocument/2006/relationships/image" Target="../media/image49.png"/><Relationship Id="rId16" Type="http://schemas.openxmlformats.org/officeDocument/2006/relationships/image" Target="../media/image66.png"/><Relationship Id="rId20" Type="http://schemas.openxmlformats.org/officeDocument/2006/relationships/image" Target="../media/image71.png"/><Relationship Id="rId1" Type="http://schemas.openxmlformats.org/officeDocument/2006/relationships/slideLayout" Target="../slideLayouts/slideLayout12.xml"/><Relationship Id="rId6" Type="http://schemas.openxmlformats.org/officeDocument/2006/relationships/image" Target="../media/image53.png"/><Relationship Id="rId11" Type="http://schemas.openxmlformats.org/officeDocument/2006/relationships/image" Target="../media/image58.png"/><Relationship Id="rId5" Type="http://schemas.openxmlformats.org/officeDocument/2006/relationships/image" Target="../media/image52.png"/><Relationship Id="rId15" Type="http://schemas.openxmlformats.org/officeDocument/2006/relationships/image" Target="../media/image63.png"/><Relationship Id="rId10" Type="http://schemas.openxmlformats.org/officeDocument/2006/relationships/image" Target="../media/image57.png"/><Relationship Id="rId19" Type="http://schemas.openxmlformats.org/officeDocument/2006/relationships/image" Target="../media/image70.png"/><Relationship Id="rId4" Type="http://schemas.openxmlformats.org/officeDocument/2006/relationships/image" Target="../media/image51.png"/><Relationship Id="rId9" Type="http://schemas.openxmlformats.org/officeDocument/2006/relationships/image" Target="../media/image56.png"/><Relationship Id="rId14" Type="http://schemas.openxmlformats.org/officeDocument/2006/relationships/image" Target="../media/image61.png"/></Relationships>
</file>

<file path=ppt/slides/_rels/slide50.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60.png"/><Relationship Id="rId18" Type="http://schemas.openxmlformats.org/officeDocument/2006/relationships/image" Target="../media/image69.png"/><Relationship Id="rId3" Type="http://schemas.openxmlformats.org/officeDocument/2006/relationships/image" Target="../media/image50.png"/><Relationship Id="rId7" Type="http://schemas.openxmlformats.org/officeDocument/2006/relationships/image" Target="../media/image54.png"/><Relationship Id="rId12" Type="http://schemas.openxmlformats.org/officeDocument/2006/relationships/image" Target="../media/image59.png"/><Relationship Id="rId17" Type="http://schemas.openxmlformats.org/officeDocument/2006/relationships/image" Target="../media/image68.png"/><Relationship Id="rId2" Type="http://schemas.openxmlformats.org/officeDocument/2006/relationships/image" Target="../media/image49.png"/><Relationship Id="rId16" Type="http://schemas.openxmlformats.org/officeDocument/2006/relationships/image" Target="../media/image66.png"/><Relationship Id="rId20" Type="http://schemas.openxmlformats.org/officeDocument/2006/relationships/image" Target="../media/image71.png"/><Relationship Id="rId1" Type="http://schemas.openxmlformats.org/officeDocument/2006/relationships/slideLayout" Target="../slideLayouts/slideLayout12.xml"/><Relationship Id="rId6" Type="http://schemas.openxmlformats.org/officeDocument/2006/relationships/image" Target="../media/image53.png"/><Relationship Id="rId11" Type="http://schemas.openxmlformats.org/officeDocument/2006/relationships/image" Target="../media/image58.png"/><Relationship Id="rId5" Type="http://schemas.openxmlformats.org/officeDocument/2006/relationships/image" Target="../media/image52.png"/><Relationship Id="rId15" Type="http://schemas.openxmlformats.org/officeDocument/2006/relationships/image" Target="../media/image63.png"/><Relationship Id="rId10" Type="http://schemas.openxmlformats.org/officeDocument/2006/relationships/image" Target="../media/image57.png"/><Relationship Id="rId19" Type="http://schemas.openxmlformats.org/officeDocument/2006/relationships/image" Target="../media/image70.png"/><Relationship Id="rId4" Type="http://schemas.openxmlformats.org/officeDocument/2006/relationships/image" Target="../media/image51.png"/><Relationship Id="rId9" Type="http://schemas.openxmlformats.org/officeDocument/2006/relationships/image" Target="../media/image56.png"/><Relationship Id="rId14" Type="http://schemas.openxmlformats.org/officeDocument/2006/relationships/image" Target="../media/image61.png"/></Relationships>
</file>

<file path=ppt/slides/_rels/slide51.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1"/>
          <p:cNvPicPr preferRelativeResize="0"/>
          <p:nvPr/>
        </p:nvPicPr>
        <p:blipFill rotWithShape="1">
          <a:blip r:embed="rId3">
            <a:alphaModFix/>
          </a:blip>
          <a:srcRect/>
          <a:stretch/>
        </p:blipFill>
        <p:spPr>
          <a:xfrm>
            <a:off x="-59990" y="-51688"/>
            <a:ext cx="12311979" cy="6858000"/>
          </a:xfrm>
          <a:prstGeom prst="rect">
            <a:avLst/>
          </a:prstGeom>
          <a:noFill/>
          <a:ln>
            <a:noFill/>
          </a:ln>
        </p:spPr>
      </p:pic>
      <p:sp>
        <p:nvSpPr>
          <p:cNvPr id="104" name="Google Shape;104;p1"/>
          <p:cNvSpPr/>
          <p:nvPr/>
        </p:nvSpPr>
        <p:spPr>
          <a:xfrm>
            <a:off x="597845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i="0" u="none" strike="noStrike" cap="none" dirty="0">
              <a:solidFill>
                <a:schemeClr val="lt1"/>
              </a:solidFill>
              <a:latin typeface="Calibri"/>
              <a:ea typeface="Calibri"/>
              <a:cs typeface="Calibri"/>
              <a:sym typeface="Calibri"/>
            </a:endParaRPr>
          </a:p>
        </p:txBody>
      </p:sp>
      <p:sp>
        <p:nvSpPr>
          <p:cNvPr id="105" name="Google Shape;105;p1"/>
          <p:cNvSpPr txBox="1"/>
          <p:nvPr/>
        </p:nvSpPr>
        <p:spPr>
          <a:xfrm>
            <a:off x="1467874" y="3909722"/>
            <a:ext cx="4225356"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106" name="Google Shape;106;p1"/>
          <p:cNvSpPr txBox="1"/>
          <p:nvPr/>
        </p:nvSpPr>
        <p:spPr>
          <a:xfrm>
            <a:off x="319634" y="2492864"/>
            <a:ext cx="5373595" cy="144650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Deep Learning &amp; Neural Networks</a:t>
            </a:r>
            <a:endParaRPr lang="en-US" dirty="0"/>
          </a:p>
        </p:txBody>
      </p:sp>
      <p:sp>
        <p:nvSpPr>
          <p:cNvPr id="107" name="Google Shape;107;p1"/>
          <p:cNvSpPr/>
          <p:nvPr/>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dirty="0"/>
              <a:t>Lecture 3</a:t>
            </a:r>
          </a:p>
        </p:txBody>
      </p:sp>
      <p:pic>
        <p:nvPicPr>
          <p:cNvPr id="108" name="Google Shape;108;p1"/>
          <p:cNvPicPr preferRelativeResize="0"/>
          <p:nvPr/>
        </p:nvPicPr>
        <p:blipFill rotWithShape="1">
          <a:blip r:embed="rId4">
            <a:alphaModFix/>
          </a:blip>
          <a:srcRect/>
          <a:stretch/>
        </p:blipFill>
        <p:spPr>
          <a:xfrm>
            <a:off x="328545" y="198943"/>
            <a:ext cx="2876694" cy="1357799"/>
          </a:xfrm>
          <a:prstGeom prst="rect">
            <a:avLst/>
          </a:prstGeom>
          <a:noFill/>
          <a:ln>
            <a:noFill/>
          </a:ln>
        </p:spPr>
      </p:pic>
      <p:sp>
        <p:nvSpPr>
          <p:cNvPr id="4" name="Google Shape;109;p1">
            <a:extLst>
              <a:ext uri="{FF2B5EF4-FFF2-40B4-BE49-F238E27FC236}">
                <a16:creationId xmlns:a16="http://schemas.microsoft.com/office/drawing/2014/main" id="{3390686E-018A-3331-3BA9-E8F8F6FEA338}"/>
              </a:ext>
            </a:extLst>
          </p:cNvPr>
          <p:cNvSpPr txBox="1"/>
          <p:nvPr/>
        </p:nvSpPr>
        <p:spPr>
          <a:xfrm>
            <a:off x="2235909" y="4426249"/>
            <a:ext cx="6006217"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lt1"/>
                </a:solidFill>
                <a:latin typeface="Times New Roman"/>
                <a:cs typeface="Times New Roman"/>
                <a:sym typeface="Times New Roman"/>
              </a:rPr>
              <a:t>DS710</a:t>
            </a:r>
            <a:endParaRPr dirty="0"/>
          </a:p>
        </p:txBody>
      </p:sp>
      <p:sp>
        <p:nvSpPr>
          <p:cNvPr id="17" name="Google Shape;110;p1">
            <a:extLst>
              <a:ext uri="{FF2B5EF4-FFF2-40B4-BE49-F238E27FC236}">
                <a16:creationId xmlns:a16="http://schemas.microsoft.com/office/drawing/2014/main" id="{244BB123-36B2-8165-477A-C0AAC9C664A7}"/>
              </a:ext>
            </a:extLst>
          </p:cNvPr>
          <p:cNvSpPr/>
          <p:nvPr/>
        </p:nvSpPr>
        <p:spPr>
          <a:xfrm>
            <a:off x="6010154" y="-634746"/>
            <a:ext cx="7718965" cy="7410450"/>
          </a:xfrm>
          <a:prstGeom prst="ellipse">
            <a:avLst/>
          </a:prstGeom>
          <a:blipFill rotWithShape="1">
            <a:blip r:embed="rId5">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Tree>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oogle Shape;117;p2">
            <a:extLst>
              <a:ext uri="{FF2B5EF4-FFF2-40B4-BE49-F238E27FC236}">
                <a16:creationId xmlns:a16="http://schemas.microsoft.com/office/drawing/2014/main" id="{E22C5834-610B-C719-A4D5-5FA9CFF8390F}"/>
              </a:ext>
            </a:extLst>
          </p:cNvPr>
          <p:cNvPicPr preferRelativeResize="0">
            <a:picLocks/>
          </p:cNvPicPr>
          <p:nvPr/>
        </p:nvPicPr>
        <p:blipFill rotWithShape="1">
          <a:blip r:embed="rId3">
            <a:alphaModFix/>
          </a:blip>
          <a:srcRect l="4175" r="4175"/>
          <a:stretch/>
        </p:blipFill>
        <p:spPr>
          <a:xfrm>
            <a:off x="104067" y="1360714"/>
            <a:ext cx="6727371" cy="4136571"/>
          </a:xfrm>
          <a:prstGeom prst="rect">
            <a:avLst/>
          </a:prstGeom>
          <a:solidFill>
            <a:srgbClr val="D8D8D8">
              <a:alpha val="49803"/>
            </a:srgbClr>
          </a:solidFill>
          <a:ln>
            <a:noFill/>
          </a:ln>
        </p:spPr>
      </p:pic>
    </p:spTree>
    <p:extLst>
      <p:ext uri="{BB962C8B-B14F-4D97-AF65-F5344CB8AC3E}">
        <p14:creationId xmlns:p14="http://schemas.microsoft.com/office/powerpoint/2010/main" val="3292094470"/>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B62F6-5869-9720-72C5-27692E5E3E81}"/>
              </a:ext>
            </a:extLst>
          </p:cNvPr>
          <p:cNvSpPr>
            <a:spLocks noGrp="1"/>
          </p:cNvSpPr>
          <p:nvPr>
            <p:ph type="title"/>
          </p:nvPr>
        </p:nvSpPr>
        <p:spPr/>
        <p:txBody>
          <a:bodyPr/>
          <a:lstStyle/>
          <a:p>
            <a:r>
              <a:rPr lang="en-US" dirty="0"/>
              <a:t>Lecture Outline</a:t>
            </a:r>
          </a:p>
        </p:txBody>
      </p:sp>
      <p:sp>
        <p:nvSpPr>
          <p:cNvPr id="3" name="Content Placeholder 2">
            <a:extLst>
              <a:ext uri="{FF2B5EF4-FFF2-40B4-BE49-F238E27FC236}">
                <a16:creationId xmlns:a16="http://schemas.microsoft.com/office/drawing/2014/main" id="{40593FD0-BAE6-2230-A5D8-402FE5B1A60C}"/>
              </a:ext>
            </a:extLst>
          </p:cNvPr>
          <p:cNvSpPr>
            <a:spLocks noGrp="1"/>
          </p:cNvSpPr>
          <p:nvPr>
            <p:ph idx="1"/>
          </p:nvPr>
        </p:nvSpPr>
        <p:spPr/>
        <p:txBody>
          <a:bodyPr/>
          <a:lstStyle/>
          <a:p>
            <a:r>
              <a:rPr lang="en-US" dirty="0">
                <a:solidFill>
                  <a:schemeClr val="tx1"/>
                </a:solidFill>
                <a:latin typeface="Times New Roman" panose="02020603050405020304" pitchFamily="18" charset="0"/>
                <a:cs typeface="Times New Roman" panose="02020603050405020304" pitchFamily="18" charset="0"/>
              </a:rPr>
              <a:t>Linear Algebra Review</a:t>
            </a:r>
          </a:p>
          <a:p>
            <a:r>
              <a:rPr lang="en-US" dirty="0">
                <a:solidFill>
                  <a:schemeClr val="tx1"/>
                </a:solidFill>
                <a:latin typeface="Times New Roman" panose="02020603050405020304" pitchFamily="18" charset="0"/>
                <a:cs typeface="Times New Roman" panose="02020603050405020304" pitchFamily="18" charset="0"/>
              </a:rPr>
              <a:t>What is Vectorization?</a:t>
            </a:r>
          </a:p>
          <a:p>
            <a:r>
              <a:rPr lang="en-US" dirty="0">
                <a:solidFill>
                  <a:schemeClr val="tx1"/>
                </a:solidFill>
                <a:latin typeface="Times New Roman" panose="02020603050405020304" pitchFamily="18" charset="0"/>
                <a:cs typeface="Times New Roman" panose="02020603050405020304" pitchFamily="18" charset="0"/>
              </a:rPr>
              <a:t>How Vectorization is important in Machine learning?</a:t>
            </a:r>
          </a:p>
          <a:p>
            <a:r>
              <a:rPr lang="en-US" dirty="0">
                <a:solidFill>
                  <a:schemeClr val="tx1"/>
                </a:solidFill>
                <a:latin typeface="Times New Roman" panose="02020603050405020304" pitchFamily="18" charset="0"/>
                <a:cs typeface="Times New Roman" panose="02020603050405020304" pitchFamily="18" charset="0"/>
              </a:rPr>
              <a:t>Advantages of Vectorized Implementation</a:t>
            </a:r>
          </a:p>
          <a:p>
            <a:r>
              <a:rPr lang="en-US" dirty="0">
                <a:solidFill>
                  <a:schemeClr val="tx1"/>
                </a:solidFill>
                <a:latin typeface="Times New Roman" panose="02020603050405020304" pitchFamily="18" charset="0"/>
                <a:cs typeface="Times New Roman" panose="02020603050405020304" pitchFamily="18" charset="0"/>
              </a:rPr>
              <a:t>Demonstration on </a:t>
            </a:r>
            <a:r>
              <a:rPr lang="en-US" dirty="0" err="1">
                <a:solidFill>
                  <a:schemeClr val="tx1"/>
                </a:solidFill>
                <a:latin typeface="Times New Roman" panose="02020603050405020304" pitchFamily="18" charset="0"/>
                <a:cs typeface="Times New Roman" panose="02020603050405020304" pitchFamily="18" charset="0"/>
              </a:rPr>
              <a:t>Colab</a:t>
            </a:r>
            <a:r>
              <a:rPr lang="en-US" dirty="0">
                <a:solidFill>
                  <a:schemeClr val="tx1"/>
                </a:solidFill>
                <a:latin typeface="Times New Roman" panose="02020603050405020304" pitchFamily="18" charset="0"/>
                <a:cs typeface="Times New Roman" panose="02020603050405020304" pitchFamily="18" charset="0"/>
              </a:rPr>
              <a:t> </a:t>
            </a:r>
          </a:p>
          <a:p>
            <a:r>
              <a:rPr lang="en-US" dirty="0">
                <a:solidFill>
                  <a:schemeClr val="tx1"/>
                </a:solidFill>
                <a:latin typeface="Times New Roman" panose="02020603050405020304" pitchFamily="18" charset="0"/>
                <a:cs typeface="Times New Roman" panose="02020603050405020304" pitchFamily="18" charset="0"/>
                <a:sym typeface="Wingdings" panose="05000000000000000000" pitchFamily="2" charset="2"/>
              </a:rPr>
              <a:t>Representing Neural Network weighted sum as vectors</a:t>
            </a:r>
          </a:p>
          <a:p>
            <a:r>
              <a:rPr lang="en-US" dirty="0">
                <a:solidFill>
                  <a:schemeClr val="tx1"/>
                </a:solidFill>
                <a:latin typeface="Times New Roman" panose="02020603050405020304" pitchFamily="18" charset="0"/>
                <a:cs typeface="Times New Roman" panose="02020603050405020304" pitchFamily="18" charset="0"/>
                <a:sym typeface="Wingdings" panose="05000000000000000000" pitchFamily="2" charset="2"/>
              </a:rPr>
              <a:t>Training Network</a:t>
            </a:r>
            <a:endParaRPr lang="en-US" dirty="0">
              <a:solidFill>
                <a:schemeClr val="tx1"/>
              </a:solidFill>
              <a:latin typeface="Times New Roman" panose="02020603050405020304" pitchFamily="18" charset="0"/>
              <a:cs typeface="Times New Roman" panose="02020603050405020304" pitchFamily="18" charset="0"/>
            </a:endParaRPr>
          </a:p>
          <a:p>
            <a:endParaRPr lang="en-US"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03735216"/>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258AB-B6B7-CCC2-7D24-A815B71869CF}"/>
              </a:ext>
            </a:extLst>
          </p:cNvPr>
          <p:cNvSpPr>
            <a:spLocks noGrp="1"/>
          </p:cNvSpPr>
          <p:nvPr>
            <p:ph type="title"/>
          </p:nvPr>
        </p:nvSpPr>
        <p:spPr/>
        <p:txBody>
          <a:bodyPr/>
          <a:lstStyle/>
          <a:p>
            <a:r>
              <a:rPr lang="en-US" dirty="0"/>
              <a:t>Linear Algebra Review</a:t>
            </a:r>
          </a:p>
        </p:txBody>
      </p:sp>
      <p:sp>
        <p:nvSpPr>
          <p:cNvPr id="3" name="Content Placeholder 2">
            <a:extLst>
              <a:ext uri="{FF2B5EF4-FFF2-40B4-BE49-F238E27FC236}">
                <a16:creationId xmlns:a16="http://schemas.microsoft.com/office/drawing/2014/main" id="{59AA1215-1259-F89E-6D8E-E29E80EDB4F3}"/>
              </a:ext>
            </a:extLst>
          </p:cNvPr>
          <p:cNvSpPr>
            <a:spLocks noGrp="1"/>
          </p:cNvSpPr>
          <p:nvPr>
            <p:ph idx="1"/>
          </p:nvPr>
        </p:nvSpPr>
        <p:spPr/>
        <p:txBody>
          <a:bodyPr>
            <a:normAutofit lnSpcReduction="10000"/>
          </a:bodyPr>
          <a:lstStyle/>
          <a:p>
            <a:r>
              <a:rPr lang="en-US" dirty="0">
                <a:latin typeface="Times New Roman" panose="02020603050405020304" pitchFamily="18" charset="0"/>
                <a:cs typeface="Times New Roman" panose="02020603050405020304" pitchFamily="18" charset="0"/>
              </a:rPr>
              <a:t>Scalars is only a Single numbers</a:t>
            </a:r>
          </a:p>
          <a:p>
            <a:r>
              <a:rPr lang="en-US" dirty="0">
                <a:latin typeface="Times New Roman" panose="02020603050405020304" pitchFamily="18" charset="0"/>
                <a:cs typeface="Times New Roman" panose="02020603050405020304" pitchFamily="18" charset="0"/>
              </a:rPr>
              <a:t>Vectors: A vector is an array of numbers</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Matrix:</a:t>
            </a:r>
          </a:p>
          <a:p>
            <a:endParaRPr lang="en-US" dirty="0">
              <a:latin typeface="Times New Roman" panose="02020603050405020304" pitchFamily="18" charset="0"/>
              <a:cs typeface="Times New Roman" panose="02020603050405020304" pitchFamily="18" charset="0"/>
            </a:endParaRPr>
          </a:p>
          <a:p>
            <a:pPr marL="50800" indent="0">
              <a:buNone/>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A tensor is a n-dimensional array with n&gt;2</a:t>
            </a:r>
          </a:p>
        </p:txBody>
      </p:sp>
      <p:pic>
        <p:nvPicPr>
          <p:cNvPr id="9" name="Picture 8">
            <a:extLst>
              <a:ext uri="{FF2B5EF4-FFF2-40B4-BE49-F238E27FC236}">
                <a16:creationId xmlns:a16="http://schemas.microsoft.com/office/drawing/2014/main" id="{F5D58A27-79CF-B92F-E64C-C33977D4ED5F}"/>
              </a:ext>
            </a:extLst>
          </p:cNvPr>
          <p:cNvPicPr>
            <a:picLocks noChangeAspect="1"/>
          </p:cNvPicPr>
          <p:nvPr/>
        </p:nvPicPr>
        <p:blipFill>
          <a:blip r:embed="rId2"/>
          <a:stretch>
            <a:fillRect/>
          </a:stretch>
        </p:blipFill>
        <p:spPr>
          <a:xfrm>
            <a:off x="8186025" y="1770259"/>
            <a:ext cx="2046546" cy="1950614"/>
          </a:xfrm>
          <a:prstGeom prst="rect">
            <a:avLst/>
          </a:prstGeom>
        </p:spPr>
      </p:pic>
      <p:pic>
        <p:nvPicPr>
          <p:cNvPr id="11" name="Picture 10">
            <a:extLst>
              <a:ext uri="{FF2B5EF4-FFF2-40B4-BE49-F238E27FC236}">
                <a16:creationId xmlns:a16="http://schemas.microsoft.com/office/drawing/2014/main" id="{255AD63E-3B70-0C05-2AE1-8020724AB2DD}"/>
              </a:ext>
            </a:extLst>
          </p:cNvPr>
          <p:cNvPicPr>
            <a:picLocks noChangeAspect="1"/>
          </p:cNvPicPr>
          <p:nvPr/>
        </p:nvPicPr>
        <p:blipFill>
          <a:blip r:embed="rId3"/>
          <a:stretch>
            <a:fillRect/>
          </a:stretch>
        </p:blipFill>
        <p:spPr>
          <a:xfrm>
            <a:off x="2377776" y="3673258"/>
            <a:ext cx="3909621" cy="1800245"/>
          </a:xfrm>
          <a:prstGeom prst="rect">
            <a:avLst/>
          </a:prstGeom>
        </p:spPr>
      </p:pic>
      <p:pic>
        <p:nvPicPr>
          <p:cNvPr id="1029" name="Picture 5" descr="Tensors">
            <a:extLst>
              <a:ext uri="{FF2B5EF4-FFF2-40B4-BE49-F238E27FC236}">
                <a16:creationId xmlns:a16="http://schemas.microsoft.com/office/drawing/2014/main" id="{0C9D1F42-43FF-ACBC-B657-399897BF983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7043" y="4165856"/>
            <a:ext cx="2209800" cy="2066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6588557"/>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F0F97-AD3D-4D79-D47A-784F42164698}"/>
              </a:ext>
            </a:extLst>
          </p:cNvPr>
          <p:cNvSpPr>
            <a:spLocks noGrp="1"/>
          </p:cNvSpPr>
          <p:nvPr>
            <p:ph type="title"/>
          </p:nvPr>
        </p:nvSpPr>
        <p:spPr/>
        <p:txBody>
          <a:bodyPr/>
          <a:lstStyle/>
          <a:p>
            <a:r>
              <a:rPr lang="en-US" dirty="0"/>
              <a:t>Linear Algebra Review</a:t>
            </a:r>
          </a:p>
        </p:txBody>
      </p:sp>
      <p:pic>
        <p:nvPicPr>
          <p:cNvPr id="1026" name="Picture 2" descr="details">
            <a:extLst>
              <a:ext uri="{FF2B5EF4-FFF2-40B4-BE49-F238E27FC236}">
                <a16:creationId xmlns:a16="http://schemas.microsoft.com/office/drawing/2014/main" id="{692D00F6-0A1D-2936-2471-6DD92EECD98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43000" y="1182760"/>
            <a:ext cx="9644743" cy="509637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643B54DC-B90C-CF4D-78C3-B2B854D049ED}"/>
              </a:ext>
            </a:extLst>
          </p:cNvPr>
          <p:cNvSpPr txBox="1"/>
          <p:nvPr/>
        </p:nvSpPr>
        <p:spPr>
          <a:xfrm>
            <a:off x="1143000" y="5755910"/>
            <a:ext cx="6096000" cy="523220"/>
          </a:xfrm>
          <a:prstGeom prst="rect">
            <a:avLst/>
          </a:prstGeom>
          <a:noFill/>
        </p:spPr>
        <p:txBody>
          <a:bodyPr wrap="square">
            <a:spAutoFit/>
          </a:bodyPr>
          <a:lstStyle/>
          <a:p>
            <a:r>
              <a:rPr lang="en-US" dirty="0"/>
              <a:t>https://dev.to/sandeepbalachandran/machine-learning-going-furthur-with-cnn-part-2-41km</a:t>
            </a:r>
          </a:p>
        </p:txBody>
      </p:sp>
    </p:spTree>
    <p:extLst>
      <p:ext uri="{BB962C8B-B14F-4D97-AF65-F5344CB8AC3E}">
        <p14:creationId xmlns:p14="http://schemas.microsoft.com/office/powerpoint/2010/main" val="2981699688"/>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F0F97-AD3D-4D79-D47A-784F42164698}"/>
              </a:ext>
            </a:extLst>
          </p:cNvPr>
          <p:cNvSpPr>
            <a:spLocks noGrp="1"/>
          </p:cNvSpPr>
          <p:nvPr>
            <p:ph type="title"/>
          </p:nvPr>
        </p:nvSpPr>
        <p:spPr/>
        <p:txBody>
          <a:bodyPr/>
          <a:lstStyle/>
          <a:p>
            <a:r>
              <a:rPr lang="en-US" dirty="0"/>
              <a:t>Linear Algebra Review</a:t>
            </a:r>
          </a:p>
        </p:txBody>
      </p:sp>
      <p:sp>
        <p:nvSpPr>
          <p:cNvPr id="9" name="TextBox 8">
            <a:extLst>
              <a:ext uri="{FF2B5EF4-FFF2-40B4-BE49-F238E27FC236}">
                <a16:creationId xmlns:a16="http://schemas.microsoft.com/office/drawing/2014/main" id="{643B54DC-B90C-CF4D-78C3-B2B854D049ED}"/>
              </a:ext>
            </a:extLst>
          </p:cNvPr>
          <p:cNvSpPr txBox="1"/>
          <p:nvPr/>
        </p:nvSpPr>
        <p:spPr>
          <a:xfrm>
            <a:off x="1143000" y="5755910"/>
            <a:ext cx="6096000" cy="523220"/>
          </a:xfrm>
          <a:prstGeom prst="rect">
            <a:avLst/>
          </a:prstGeom>
          <a:noFill/>
        </p:spPr>
        <p:txBody>
          <a:bodyPr wrap="square">
            <a:spAutoFit/>
          </a:bodyPr>
          <a:lstStyle/>
          <a:p>
            <a:r>
              <a:rPr lang="en-US" dirty="0"/>
              <a:t>https://dev.to/sandeepbalachandran/machine-learning-going-furthur-with-cnn-part-2-41km</a:t>
            </a:r>
          </a:p>
        </p:txBody>
      </p:sp>
      <p:sp>
        <p:nvSpPr>
          <p:cNvPr id="3" name="Content Placeholder 2">
            <a:extLst>
              <a:ext uri="{FF2B5EF4-FFF2-40B4-BE49-F238E27FC236}">
                <a16:creationId xmlns:a16="http://schemas.microsoft.com/office/drawing/2014/main" id="{D73A57DF-2F3B-7061-F984-FE94CBB1F6B9}"/>
              </a:ext>
            </a:extLst>
          </p:cNvPr>
          <p:cNvSpPr>
            <a:spLocks noGrp="1"/>
          </p:cNvSpPr>
          <p:nvPr>
            <p:ph idx="1"/>
          </p:nvPr>
        </p:nvSpPr>
        <p:spPr/>
        <p:txBody>
          <a:bodyPr/>
          <a:lstStyle/>
          <a:p>
            <a:endParaRPr lang="en-US"/>
          </a:p>
        </p:txBody>
      </p:sp>
      <p:pic>
        <p:nvPicPr>
          <p:cNvPr id="2050" name="Picture 2" descr="details">
            <a:extLst>
              <a:ext uri="{FF2B5EF4-FFF2-40B4-BE49-F238E27FC236}">
                <a16:creationId xmlns:a16="http://schemas.microsoft.com/office/drawing/2014/main" id="{1245349D-2A31-C3F0-EA69-C43512F324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1067387"/>
            <a:ext cx="8382000" cy="4631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5706439"/>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F0F97-AD3D-4D79-D47A-784F42164698}"/>
              </a:ext>
            </a:extLst>
          </p:cNvPr>
          <p:cNvSpPr>
            <a:spLocks noGrp="1"/>
          </p:cNvSpPr>
          <p:nvPr>
            <p:ph type="title"/>
          </p:nvPr>
        </p:nvSpPr>
        <p:spPr/>
        <p:txBody>
          <a:bodyPr/>
          <a:lstStyle/>
          <a:p>
            <a:r>
              <a:rPr lang="en-US" dirty="0"/>
              <a:t>Linear Algebra Review</a:t>
            </a:r>
          </a:p>
        </p:txBody>
      </p:sp>
      <p:sp>
        <p:nvSpPr>
          <p:cNvPr id="9" name="TextBox 8">
            <a:extLst>
              <a:ext uri="{FF2B5EF4-FFF2-40B4-BE49-F238E27FC236}">
                <a16:creationId xmlns:a16="http://schemas.microsoft.com/office/drawing/2014/main" id="{643B54DC-B90C-CF4D-78C3-B2B854D049ED}"/>
              </a:ext>
            </a:extLst>
          </p:cNvPr>
          <p:cNvSpPr txBox="1"/>
          <p:nvPr/>
        </p:nvSpPr>
        <p:spPr>
          <a:xfrm>
            <a:off x="1143000" y="5755910"/>
            <a:ext cx="6096000" cy="523220"/>
          </a:xfrm>
          <a:prstGeom prst="rect">
            <a:avLst/>
          </a:prstGeom>
          <a:noFill/>
        </p:spPr>
        <p:txBody>
          <a:bodyPr wrap="square">
            <a:spAutoFit/>
          </a:bodyPr>
          <a:lstStyle/>
          <a:p>
            <a:r>
              <a:rPr lang="en-US" dirty="0"/>
              <a:t>https://dev.to/sandeepbalachandran/machine-learning-going-furthur-with-cnn-part-2-41km</a:t>
            </a:r>
          </a:p>
        </p:txBody>
      </p:sp>
      <p:pic>
        <p:nvPicPr>
          <p:cNvPr id="15" name="Content Placeholder 14" descr="A cat with green and blue lights&#10;&#10;Description automatically generated with medium confidence">
            <a:extLst>
              <a:ext uri="{FF2B5EF4-FFF2-40B4-BE49-F238E27FC236}">
                <a16:creationId xmlns:a16="http://schemas.microsoft.com/office/drawing/2014/main" id="{D9AEBAE5-87B3-E9F4-2C5E-95CB9DE441FC}"/>
              </a:ext>
            </a:extLst>
          </p:cNvPr>
          <p:cNvPicPr>
            <a:picLocks noGrp="1" noChangeAspect="1"/>
          </p:cNvPicPr>
          <p:nvPr>
            <p:ph idx="1"/>
          </p:nvPr>
        </p:nvPicPr>
        <p:blipFill>
          <a:blip r:embed="rId2"/>
          <a:stretch>
            <a:fillRect/>
          </a:stretch>
        </p:blipFill>
        <p:spPr>
          <a:xfrm>
            <a:off x="1905000" y="1065524"/>
            <a:ext cx="8382000" cy="4438650"/>
          </a:xfrm>
        </p:spPr>
      </p:pic>
    </p:spTree>
    <p:extLst>
      <p:ext uri="{BB962C8B-B14F-4D97-AF65-F5344CB8AC3E}">
        <p14:creationId xmlns:p14="http://schemas.microsoft.com/office/powerpoint/2010/main" val="4016193921"/>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F0F97-AD3D-4D79-D47A-784F42164698}"/>
              </a:ext>
            </a:extLst>
          </p:cNvPr>
          <p:cNvSpPr>
            <a:spLocks noGrp="1"/>
          </p:cNvSpPr>
          <p:nvPr>
            <p:ph type="title"/>
          </p:nvPr>
        </p:nvSpPr>
        <p:spPr/>
        <p:txBody>
          <a:bodyPr/>
          <a:lstStyle/>
          <a:p>
            <a:r>
              <a:rPr lang="en-US" dirty="0"/>
              <a:t>Linear Algebra Review</a:t>
            </a:r>
          </a:p>
        </p:txBody>
      </p:sp>
      <p:sp>
        <p:nvSpPr>
          <p:cNvPr id="9" name="TextBox 8">
            <a:extLst>
              <a:ext uri="{FF2B5EF4-FFF2-40B4-BE49-F238E27FC236}">
                <a16:creationId xmlns:a16="http://schemas.microsoft.com/office/drawing/2014/main" id="{643B54DC-B90C-CF4D-78C3-B2B854D049ED}"/>
              </a:ext>
            </a:extLst>
          </p:cNvPr>
          <p:cNvSpPr txBox="1"/>
          <p:nvPr/>
        </p:nvSpPr>
        <p:spPr>
          <a:xfrm>
            <a:off x="1143000" y="5755910"/>
            <a:ext cx="6096000" cy="523220"/>
          </a:xfrm>
          <a:prstGeom prst="rect">
            <a:avLst/>
          </a:prstGeom>
          <a:noFill/>
        </p:spPr>
        <p:txBody>
          <a:bodyPr wrap="square">
            <a:spAutoFit/>
          </a:bodyPr>
          <a:lstStyle/>
          <a:p>
            <a:r>
              <a:rPr lang="en-US" dirty="0"/>
              <a:t>https://dev.to/sandeepbalachandran/machine-learning-going-furthur-with-cnn-part-2-41km</a:t>
            </a:r>
          </a:p>
        </p:txBody>
      </p:sp>
      <p:sp>
        <p:nvSpPr>
          <p:cNvPr id="3" name="Content Placeholder 2">
            <a:extLst>
              <a:ext uri="{FF2B5EF4-FFF2-40B4-BE49-F238E27FC236}">
                <a16:creationId xmlns:a16="http://schemas.microsoft.com/office/drawing/2014/main" id="{D73A57DF-2F3B-7061-F984-FE94CBB1F6B9}"/>
              </a:ext>
            </a:extLst>
          </p:cNvPr>
          <p:cNvSpPr>
            <a:spLocks noGrp="1"/>
          </p:cNvSpPr>
          <p:nvPr>
            <p:ph idx="1"/>
          </p:nvPr>
        </p:nvSpPr>
        <p:spPr/>
        <p:txBody>
          <a:bodyPr/>
          <a:lstStyle/>
          <a:p>
            <a:endParaRPr lang="en-US"/>
          </a:p>
        </p:txBody>
      </p:sp>
      <p:pic>
        <p:nvPicPr>
          <p:cNvPr id="3078" name="Picture 6" descr="details">
            <a:extLst>
              <a:ext uri="{FF2B5EF4-FFF2-40B4-BE49-F238E27FC236}">
                <a16:creationId xmlns:a16="http://schemas.microsoft.com/office/drawing/2014/main" id="{6E5EEE59-3A6F-EBA8-7C2E-4219A79D5F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1118223"/>
            <a:ext cx="8186057" cy="47348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3380431"/>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836262-8E90-4DBE-F79E-EE4E658761B7}"/>
              </a:ext>
            </a:extLst>
          </p:cNvPr>
          <p:cNvSpPr>
            <a:spLocks noGrp="1"/>
          </p:cNvSpPr>
          <p:nvPr>
            <p:ph type="title"/>
          </p:nvPr>
        </p:nvSpPr>
        <p:spPr/>
        <p:txBody>
          <a:bodyPr/>
          <a:lstStyle/>
          <a:p>
            <a:r>
              <a:rPr lang="en-US" dirty="0"/>
              <a:t>Linear Algebra Review</a:t>
            </a:r>
          </a:p>
        </p:txBody>
      </p:sp>
      <p:pic>
        <p:nvPicPr>
          <p:cNvPr id="2054" name="Picture 6" descr="Scalars, Vectors, Matrices and Tensors">
            <a:extLst>
              <a:ext uri="{FF2B5EF4-FFF2-40B4-BE49-F238E27FC236}">
                <a16:creationId xmlns:a16="http://schemas.microsoft.com/office/drawing/2014/main" id="{A5C9425C-59C0-6E61-D8CC-7F0083660CA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63190" y="1096748"/>
            <a:ext cx="11465619" cy="406508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430B1A0-065B-FD9B-815B-0DF1053F0F10}"/>
              </a:ext>
            </a:extLst>
          </p:cNvPr>
          <p:cNvSpPr txBox="1"/>
          <p:nvPr/>
        </p:nvSpPr>
        <p:spPr>
          <a:xfrm>
            <a:off x="1164772" y="5809884"/>
            <a:ext cx="6096000" cy="261610"/>
          </a:xfrm>
          <a:prstGeom prst="rect">
            <a:avLst/>
          </a:prstGeom>
          <a:noFill/>
        </p:spPr>
        <p:txBody>
          <a:bodyPr wrap="square">
            <a:spAutoFit/>
          </a:bodyPr>
          <a:lstStyle/>
          <a:p>
            <a:r>
              <a:rPr lang="en-US" sz="1100" dirty="0"/>
              <a:t>https://dev.to/mmithrakumar/scalars-vectors-matrices-and-tensors-with-tensorflow-2-0-1f66</a:t>
            </a:r>
          </a:p>
        </p:txBody>
      </p:sp>
    </p:spTree>
    <p:extLst>
      <p:ext uri="{BB962C8B-B14F-4D97-AF65-F5344CB8AC3E}">
        <p14:creationId xmlns:p14="http://schemas.microsoft.com/office/powerpoint/2010/main" val="1710881779"/>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1A0EC-FA2A-B3EF-F20D-0E17DB884E38}"/>
              </a:ext>
            </a:extLst>
          </p:cNvPr>
          <p:cNvSpPr>
            <a:spLocks noGrp="1"/>
          </p:cNvSpPr>
          <p:nvPr>
            <p:ph type="title"/>
          </p:nvPr>
        </p:nvSpPr>
        <p:spPr/>
        <p:txBody>
          <a:bodyPr/>
          <a:lstStyle/>
          <a:p>
            <a:r>
              <a:rPr lang="en-US" dirty="0"/>
              <a:t>Dot Product</a:t>
            </a:r>
          </a:p>
        </p:txBody>
      </p:sp>
      <p:sp>
        <p:nvSpPr>
          <p:cNvPr id="3" name="Content Placeholder 2">
            <a:extLst>
              <a:ext uri="{FF2B5EF4-FFF2-40B4-BE49-F238E27FC236}">
                <a16:creationId xmlns:a16="http://schemas.microsoft.com/office/drawing/2014/main" id="{48516123-DB39-3910-A03B-C8D5C723C247}"/>
              </a:ext>
            </a:extLst>
          </p:cNvPr>
          <p:cNvSpPr>
            <a:spLocks noGrp="1"/>
          </p:cNvSpPr>
          <p:nvPr>
            <p:ph idx="1"/>
          </p:nvPr>
        </p:nvSpPr>
        <p:spPr/>
        <p:txBody>
          <a:bodyPr/>
          <a:lstStyle/>
          <a:p>
            <a:pPr algn="just">
              <a:lnSpc>
                <a:spcPct val="100000"/>
              </a:lnSpc>
            </a:pPr>
            <a:r>
              <a:rPr lang="en-US" dirty="0">
                <a:latin typeface="Times New Roman" panose="02020603050405020304" pitchFamily="18" charset="0"/>
                <a:cs typeface="Times New Roman" panose="02020603050405020304" pitchFamily="18" charset="0"/>
              </a:rPr>
              <a:t> An algebraic operation in which two equal length vectors are being multiplied such that it produces a single number. Dot Product often called as inner product. This product results in a scalar number</a:t>
            </a:r>
          </a:p>
        </p:txBody>
      </p:sp>
      <p:pic>
        <p:nvPicPr>
          <p:cNvPr id="5124" name="Picture 4">
            <a:extLst>
              <a:ext uri="{FF2B5EF4-FFF2-40B4-BE49-F238E27FC236}">
                <a16:creationId xmlns:a16="http://schemas.microsoft.com/office/drawing/2014/main" id="{A11FD603-CF32-05BA-4A37-B2766BF2F7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3498" y="2602395"/>
            <a:ext cx="8791575" cy="3619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9156189"/>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959552-6E36-79F0-0919-BF27625A7CAB}"/>
              </a:ext>
            </a:extLst>
          </p:cNvPr>
          <p:cNvSpPr>
            <a:spLocks noGrp="1"/>
          </p:cNvSpPr>
          <p:nvPr>
            <p:ph type="title"/>
          </p:nvPr>
        </p:nvSpPr>
        <p:spPr/>
        <p:txBody>
          <a:bodyPr/>
          <a:lstStyle/>
          <a:p>
            <a:r>
              <a:rPr lang="en-US" dirty="0"/>
              <a:t>Dot Product</a:t>
            </a:r>
          </a:p>
        </p:txBody>
      </p:sp>
      <p:sp>
        <p:nvSpPr>
          <p:cNvPr id="28" name="AutoShape 2">
            <a:extLst>
              <a:ext uri="{FF2B5EF4-FFF2-40B4-BE49-F238E27FC236}">
                <a16:creationId xmlns:a16="http://schemas.microsoft.com/office/drawing/2014/main" id="{5A03B057-41AA-BF67-9CC6-F2385C08938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2" name="Picture 8">
            <a:extLst>
              <a:ext uri="{FF2B5EF4-FFF2-40B4-BE49-F238E27FC236}">
                <a16:creationId xmlns:a16="http://schemas.microsoft.com/office/drawing/2014/main" id="{D370CE01-A58F-EF6E-4971-B1A332A359F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697691" y="1123950"/>
            <a:ext cx="6796617" cy="5097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1314154"/>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493043-6F20-EC32-EF10-3EACABFC2AB7}"/>
              </a:ext>
            </a:extLst>
          </p:cNvPr>
          <p:cNvSpPr>
            <a:spLocks noGrp="1"/>
          </p:cNvSpPr>
          <p:nvPr>
            <p:ph type="title"/>
          </p:nvPr>
        </p:nvSpPr>
        <p:spPr/>
        <p:txBody>
          <a:bodyPr>
            <a:normAutofit/>
          </a:bodyPr>
          <a:lstStyle/>
          <a:p>
            <a:r>
              <a:rPr lang="en-US" dirty="0"/>
              <a:t>Outer Product</a:t>
            </a:r>
          </a:p>
        </p:txBody>
      </p:sp>
      <p:sp>
        <p:nvSpPr>
          <p:cNvPr id="3" name="Content Placeholder 2">
            <a:extLst>
              <a:ext uri="{FF2B5EF4-FFF2-40B4-BE49-F238E27FC236}">
                <a16:creationId xmlns:a16="http://schemas.microsoft.com/office/drawing/2014/main" id="{3E393FDA-4A33-D83F-7491-90D7C77B9191}"/>
              </a:ext>
            </a:extLst>
          </p:cNvPr>
          <p:cNvSpPr>
            <a:spLocks noGrp="1"/>
          </p:cNvSpPr>
          <p:nvPr>
            <p:ph idx="1"/>
          </p:nvPr>
        </p:nvSpPr>
        <p:spPr/>
        <p:txBody>
          <a:bodyPr/>
          <a:lstStyle/>
          <a:p>
            <a:r>
              <a:rPr lang="en-US" dirty="0">
                <a:cs typeface="+mj-cs"/>
              </a:rPr>
              <a:t>Multiply two vectors a and b with dimension n x 1 and m x 1 then the outer product of the vector results in a rectangular matrix of n x m</a:t>
            </a:r>
            <a:r>
              <a:rPr lang="ar-EG" dirty="0">
                <a:cs typeface="+mj-cs"/>
              </a:rPr>
              <a:t>.</a:t>
            </a:r>
            <a:endParaRPr lang="en-US" dirty="0">
              <a:cs typeface="+mj-cs"/>
            </a:endParaRPr>
          </a:p>
          <a:p>
            <a:endParaRPr lang="en-US" dirty="0">
              <a:cs typeface="+mj-cs"/>
            </a:endParaRPr>
          </a:p>
        </p:txBody>
      </p:sp>
      <p:pic>
        <p:nvPicPr>
          <p:cNvPr id="6146" name="Picture 2">
            <a:extLst>
              <a:ext uri="{FF2B5EF4-FFF2-40B4-BE49-F238E27FC236}">
                <a16:creationId xmlns:a16="http://schemas.microsoft.com/office/drawing/2014/main" id="{748BFB97-0B5A-634F-5DA1-DD7AACA15D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3885" y="2013857"/>
            <a:ext cx="9324975" cy="3962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2729604"/>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B6FC26-2154-3318-5525-2D7BE36FAC22}"/>
              </a:ext>
            </a:extLst>
          </p:cNvPr>
          <p:cNvSpPr>
            <a:spLocks noGrp="1"/>
          </p:cNvSpPr>
          <p:nvPr>
            <p:ph type="title"/>
          </p:nvPr>
        </p:nvSpPr>
        <p:spPr/>
        <p:txBody>
          <a:bodyPr/>
          <a:lstStyle/>
          <a:p>
            <a:r>
              <a:rPr lang="en-US" dirty="0"/>
              <a:t>Element wise Product</a:t>
            </a:r>
          </a:p>
        </p:txBody>
      </p:sp>
      <p:sp>
        <p:nvSpPr>
          <p:cNvPr id="3" name="Content Placeholder 2">
            <a:extLst>
              <a:ext uri="{FF2B5EF4-FFF2-40B4-BE49-F238E27FC236}">
                <a16:creationId xmlns:a16="http://schemas.microsoft.com/office/drawing/2014/main" id="{2B21C904-E4C3-B88D-9FE7-363985DBB7E2}"/>
              </a:ext>
            </a:extLst>
          </p:cNvPr>
          <p:cNvSpPr>
            <a:spLocks noGrp="1"/>
          </p:cNvSpPr>
          <p:nvPr>
            <p:ph idx="1"/>
          </p:nvPr>
        </p:nvSpPr>
        <p:spPr/>
        <p:txBody>
          <a:bodyPr/>
          <a:lstStyle/>
          <a:p>
            <a:pPr marL="50800" indent="0" algn="just">
              <a:lnSpc>
                <a:spcPct val="100000"/>
              </a:lnSpc>
              <a:buNone/>
            </a:pPr>
            <a:r>
              <a:rPr lang="en-US" b="0" i="0" dirty="0">
                <a:solidFill>
                  <a:schemeClr val="tx1"/>
                </a:solidFill>
                <a:effectLst/>
                <a:latin typeface="Times New Roman" panose="02020603050405020304" pitchFamily="18" charset="0"/>
                <a:cs typeface="Times New Roman" panose="02020603050405020304" pitchFamily="18" charset="0"/>
              </a:rPr>
              <a:t>Element-wise multiplication of two matrices is the algebraic operation in which each element of first matrix is multiplied by its corresponding element in the later matrix. Dimension of the matrices should be same.</a:t>
            </a:r>
            <a:endParaRPr lang="en-US" dirty="0">
              <a:solidFill>
                <a:schemeClr val="tx1"/>
              </a:solidFill>
              <a:latin typeface="Times New Roman" panose="02020603050405020304" pitchFamily="18" charset="0"/>
              <a:cs typeface="Times New Roman" panose="02020603050405020304" pitchFamily="18" charset="0"/>
            </a:endParaRPr>
          </a:p>
        </p:txBody>
      </p:sp>
      <p:pic>
        <p:nvPicPr>
          <p:cNvPr id="7170" name="Picture 2">
            <a:extLst>
              <a:ext uri="{FF2B5EF4-FFF2-40B4-BE49-F238E27FC236}">
                <a16:creationId xmlns:a16="http://schemas.microsoft.com/office/drawing/2014/main" id="{7B2D3A47-9E2B-0DFF-B11C-E9F0C04439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6629" y="2746603"/>
            <a:ext cx="8611960" cy="34831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3980002"/>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FD8B9-577F-6A8F-C158-C15F6E27936C}"/>
              </a:ext>
            </a:extLst>
          </p:cNvPr>
          <p:cNvSpPr>
            <a:spLocks noGrp="1"/>
          </p:cNvSpPr>
          <p:nvPr>
            <p:ph type="title"/>
          </p:nvPr>
        </p:nvSpPr>
        <p:spPr/>
        <p:txBody>
          <a:bodyPr/>
          <a:lstStyle/>
          <a:p>
            <a:r>
              <a:rPr lang="en-US" dirty="0"/>
              <a:t>Transpose</a:t>
            </a:r>
          </a:p>
        </p:txBody>
      </p:sp>
      <p:pic>
        <p:nvPicPr>
          <p:cNvPr id="2050" name="Picture 2" descr="matrix-transpose">
            <a:extLst>
              <a:ext uri="{FF2B5EF4-FFF2-40B4-BE49-F238E27FC236}">
                <a16:creationId xmlns:a16="http://schemas.microsoft.com/office/drawing/2014/main" id="{AE464AF4-DE9C-9BE7-2522-1802AD9DFC4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63486" y="1481293"/>
            <a:ext cx="8980714" cy="45424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4753089"/>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FFA482-303E-A674-3F0C-786A81DDF461}"/>
              </a:ext>
            </a:extLst>
          </p:cNvPr>
          <p:cNvSpPr>
            <a:spLocks noGrp="1"/>
          </p:cNvSpPr>
          <p:nvPr>
            <p:ph type="title"/>
          </p:nvPr>
        </p:nvSpPr>
        <p:spPr/>
        <p:txBody>
          <a:bodyPr/>
          <a:lstStyle/>
          <a:p>
            <a:r>
              <a:rPr lang="en-US" dirty="0"/>
              <a:t>What is Vectorization?</a:t>
            </a:r>
          </a:p>
        </p:txBody>
      </p:sp>
      <p:sp>
        <p:nvSpPr>
          <p:cNvPr id="3" name="Content Placeholder 2">
            <a:extLst>
              <a:ext uri="{FF2B5EF4-FFF2-40B4-BE49-F238E27FC236}">
                <a16:creationId xmlns:a16="http://schemas.microsoft.com/office/drawing/2014/main" id="{3340A0C3-17B7-129D-F590-DD7691E39437}"/>
              </a:ext>
            </a:extLst>
          </p:cNvPr>
          <p:cNvSpPr>
            <a:spLocks noGrp="1"/>
          </p:cNvSpPr>
          <p:nvPr>
            <p:ph idx="1"/>
          </p:nvPr>
        </p:nvSpPr>
        <p:spPr/>
        <p:txBody>
          <a:bodyPr/>
          <a:lstStyle/>
          <a:p>
            <a:pPr>
              <a:lnSpc>
                <a:spcPct val="150000"/>
              </a:lnSpc>
            </a:pPr>
            <a:r>
              <a:rPr lang="en-US" dirty="0">
                <a:latin typeface="Times New Roman" panose="02020603050405020304" pitchFamily="18" charset="0"/>
                <a:cs typeface="Times New Roman" panose="02020603050405020304" pitchFamily="18" charset="0"/>
              </a:rPr>
              <a:t>Vectorization in machine learning refers to the process of represents  data into Vectors, Matrices, and Tensors</a:t>
            </a:r>
            <a:r>
              <a:rPr lang="ar-EG"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nSpc>
                <a:spcPct val="150000"/>
              </a:lnSpc>
            </a:pPr>
            <a:r>
              <a:rPr lang="en-US" dirty="0">
                <a:latin typeface="Times New Roman" panose="02020603050405020304" pitchFamily="18" charset="0"/>
                <a:cs typeface="Times New Roman" panose="02020603050405020304" pitchFamily="18" charset="0"/>
              </a:rPr>
              <a:t>Process data without using loops</a:t>
            </a:r>
          </a:p>
        </p:txBody>
      </p:sp>
    </p:spTree>
    <p:extLst>
      <p:ext uri="{BB962C8B-B14F-4D97-AF65-F5344CB8AC3E}">
        <p14:creationId xmlns:p14="http://schemas.microsoft.com/office/powerpoint/2010/main" val="249205028"/>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820E6-70EC-E9DB-B99A-EA3A851EB6D5}"/>
              </a:ext>
            </a:extLst>
          </p:cNvPr>
          <p:cNvSpPr>
            <a:spLocks noGrp="1"/>
          </p:cNvSpPr>
          <p:nvPr>
            <p:ph type="title"/>
          </p:nvPr>
        </p:nvSpPr>
        <p:spPr/>
        <p:txBody>
          <a:bodyPr/>
          <a:lstStyle/>
          <a:p>
            <a:r>
              <a:rPr lang="en-US" dirty="0"/>
              <a:t>Why Vectorization</a:t>
            </a:r>
          </a:p>
        </p:txBody>
      </p:sp>
      <p:pic>
        <p:nvPicPr>
          <p:cNvPr id="3074" name="Picture 2">
            <a:extLst>
              <a:ext uri="{FF2B5EF4-FFF2-40B4-BE49-F238E27FC236}">
                <a16:creationId xmlns:a16="http://schemas.microsoft.com/office/drawing/2014/main" id="{8762276F-33DC-5531-A920-63398421B4A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57905" y="2015538"/>
            <a:ext cx="7276190" cy="3314286"/>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631DE93F-FEBA-B611-25E0-D2ADD3962ACA}"/>
              </a:ext>
            </a:extLst>
          </p:cNvPr>
          <p:cNvSpPr txBox="1"/>
          <p:nvPr/>
        </p:nvSpPr>
        <p:spPr>
          <a:xfrm>
            <a:off x="3472543" y="5648357"/>
            <a:ext cx="6096000" cy="307777"/>
          </a:xfrm>
          <a:prstGeom prst="rect">
            <a:avLst/>
          </a:prstGeom>
          <a:noFill/>
        </p:spPr>
        <p:txBody>
          <a:bodyPr wrap="square">
            <a:spAutoFit/>
          </a:bodyPr>
          <a:lstStyle/>
          <a:p>
            <a:r>
              <a:rPr lang="en-US" dirty="0"/>
              <a:t>https://medium.com/@jwbtmf/vectorization-in-deep-learning-c47f0d171d0a</a:t>
            </a:r>
          </a:p>
        </p:txBody>
      </p:sp>
    </p:spTree>
    <p:extLst>
      <p:ext uri="{BB962C8B-B14F-4D97-AF65-F5344CB8AC3E}">
        <p14:creationId xmlns:p14="http://schemas.microsoft.com/office/powerpoint/2010/main" val="1473627564"/>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00C6E3-F39A-E61D-8326-52FBB20396F2}"/>
              </a:ext>
            </a:extLst>
          </p:cNvPr>
          <p:cNvSpPr>
            <a:spLocks noGrp="1"/>
          </p:cNvSpPr>
          <p:nvPr>
            <p:ph type="title"/>
          </p:nvPr>
        </p:nvSpPr>
        <p:spPr/>
        <p:txBody>
          <a:bodyPr/>
          <a:lstStyle/>
          <a:p>
            <a:r>
              <a:rPr lang="en-US" dirty="0"/>
              <a:t>Why Vectorization?</a:t>
            </a:r>
          </a:p>
        </p:txBody>
      </p:sp>
      <p:pic>
        <p:nvPicPr>
          <p:cNvPr id="4098" name="Picture 2">
            <a:extLst>
              <a:ext uri="{FF2B5EF4-FFF2-40B4-BE49-F238E27FC236}">
                <a16:creationId xmlns:a16="http://schemas.microsoft.com/office/drawing/2014/main" id="{65A1E97A-2452-0650-05CB-0F391748A4F0}"/>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b="13893"/>
          <a:stretch/>
        </p:blipFill>
        <p:spPr bwMode="auto">
          <a:xfrm>
            <a:off x="2870603" y="2110777"/>
            <a:ext cx="6450793" cy="268982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A055767-5105-807B-B492-19E940E90AAE}"/>
              </a:ext>
            </a:extLst>
          </p:cNvPr>
          <p:cNvSpPr txBox="1"/>
          <p:nvPr/>
        </p:nvSpPr>
        <p:spPr>
          <a:xfrm>
            <a:off x="794657" y="1254082"/>
            <a:ext cx="10907486" cy="707886"/>
          </a:xfrm>
          <a:prstGeom prst="rect">
            <a:avLst/>
          </a:prstGeom>
          <a:noFill/>
        </p:spPr>
        <p:txBody>
          <a:bodyPr wrap="square">
            <a:spAutoFit/>
          </a:bodyPr>
          <a:lstStyle/>
          <a:p>
            <a:r>
              <a:rPr lang="en-US" sz="2000" b="0" i="0" dirty="0">
                <a:solidFill>
                  <a:srgbClr val="242424"/>
                </a:solidFill>
                <a:effectLst/>
                <a:latin typeface="Times New Roman" panose="02020603050405020304" pitchFamily="18" charset="0"/>
                <a:cs typeface="Times New Roman" panose="02020603050405020304" pitchFamily="18" charset="0"/>
              </a:rPr>
              <a:t>SIMD is short for Single Instruction/Multiple Data, while the term SIMD operations refer to a computing method that enables the processing of multiple data with a single instruction</a:t>
            </a:r>
            <a:endParaRPr lang="en-US" sz="20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8DD82F09-9834-5BA0-47F1-652AF07FD0DC}"/>
              </a:ext>
            </a:extLst>
          </p:cNvPr>
          <p:cNvSpPr txBox="1"/>
          <p:nvPr/>
        </p:nvSpPr>
        <p:spPr>
          <a:xfrm>
            <a:off x="2870603" y="5806041"/>
            <a:ext cx="6096000" cy="307777"/>
          </a:xfrm>
          <a:prstGeom prst="rect">
            <a:avLst/>
          </a:prstGeom>
          <a:noFill/>
        </p:spPr>
        <p:txBody>
          <a:bodyPr wrap="square">
            <a:spAutoFit/>
          </a:bodyPr>
          <a:lstStyle/>
          <a:p>
            <a:r>
              <a:rPr lang="en-US" dirty="0"/>
              <a:t>https://medium.com/@jwbtmf/vectorization-in-deep-learning-c47f0d171d0a</a:t>
            </a:r>
          </a:p>
        </p:txBody>
      </p:sp>
    </p:spTree>
    <p:extLst>
      <p:ext uri="{BB962C8B-B14F-4D97-AF65-F5344CB8AC3E}">
        <p14:creationId xmlns:p14="http://schemas.microsoft.com/office/powerpoint/2010/main" val="1674806708"/>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DE2F2-0072-F82D-BEA8-787F38E5ED89}"/>
              </a:ext>
            </a:extLst>
          </p:cNvPr>
          <p:cNvSpPr>
            <a:spLocks noGrp="1"/>
          </p:cNvSpPr>
          <p:nvPr>
            <p:ph type="title"/>
          </p:nvPr>
        </p:nvSpPr>
        <p:spPr/>
        <p:txBody>
          <a:bodyPr/>
          <a:lstStyle/>
          <a:p>
            <a:r>
              <a:rPr lang="en-US" dirty="0"/>
              <a:t>Why Vectorization?</a:t>
            </a:r>
          </a:p>
        </p:txBody>
      </p:sp>
      <p:sp>
        <p:nvSpPr>
          <p:cNvPr id="3" name="Content Placeholder 2">
            <a:extLst>
              <a:ext uri="{FF2B5EF4-FFF2-40B4-BE49-F238E27FC236}">
                <a16:creationId xmlns:a16="http://schemas.microsoft.com/office/drawing/2014/main" id="{4743C399-1E4D-4202-B32F-BCCC1DFE0DFB}"/>
              </a:ext>
            </a:extLst>
          </p:cNvPr>
          <p:cNvSpPr>
            <a:spLocks noGrp="1"/>
          </p:cNvSpPr>
          <p:nvPr>
            <p:ph idx="1"/>
          </p:nvPr>
        </p:nvSpPr>
        <p:spPr/>
        <p:txBody>
          <a:bodyPr/>
          <a:lstStyle/>
          <a:p>
            <a:pPr algn="just">
              <a:lnSpc>
                <a:spcPct val="100000"/>
              </a:lnSpc>
            </a:pPr>
            <a:r>
              <a:rPr lang="en-US" dirty="0">
                <a:latin typeface="Times New Roman" panose="02020603050405020304" pitchFamily="18" charset="0"/>
                <a:cs typeface="Times New Roman" panose="02020603050405020304" pitchFamily="18" charset="0"/>
              </a:rPr>
              <a:t>Efficiency : Due to the fact that they make use of the parallel processing capability of contemporary CPUs and GPUs, vectorized operations are often performed significantly quicker than their non-vectorized equivalents. This can lead to significant speed-ups in training and inference.</a:t>
            </a:r>
          </a:p>
          <a:p>
            <a:pPr algn="just">
              <a:lnSpc>
                <a:spcPct val="100000"/>
              </a:lnSpc>
            </a:pPr>
            <a:r>
              <a:rPr lang="en-US" dirty="0">
                <a:latin typeface="Times New Roman" panose="02020603050405020304" pitchFamily="18" charset="0"/>
                <a:cs typeface="Times New Roman" panose="02020603050405020304" pitchFamily="18" charset="0"/>
              </a:rPr>
              <a:t>Memory : Vectorized operations can also reduce memory usage</a:t>
            </a:r>
            <a:r>
              <a:rPr lang="ar-EG"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7659141"/>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057B7-5353-9FDB-9B4A-D189F34442A6}"/>
              </a:ext>
            </a:extLst>
          </p:cNvPr>
          <p:cNvSpPr>
            <a:spLocks noGrp="1"/>
          </p:cNvSpPr>
          <p:nvPr>
            <p:ph type="title"/>
          </p:nvPr>
        </p:nvSpPr>
        <p:spPr/>
        <p:txBody>
          <a:bodyPr/>
          <a:lstStyle/>
          <a:p>
            <a:r>
              <a:rPr lang="en-US" dirty="0"/>
              <a:t>Why Vectorization</a:t>
            </a:r>
          </a:p>
        </p:txBody>
      </p:sp>
      <p:sp>
        <p:nvSpPr>
          <p:cNvPr id="3" name="Content Placeholder 2">
            <a:extLst>
              <a:ext uri="{FF2B5EF4-FFF2-40B4-BE49-F238E27FC236}">
                <a16:creationId xmlns:a16="http://schemas.microsoft.com/office/drawing/2014/main" id="{A1BEE97B-B58F-8110-37FB-ACF9C02E8D26}"/>
              </a:ext>
            </a:extLst>
          </p:cNvPr>
          <p:cNvSpPr>
            <a:spLocks noGrp="1"/>
          </p:cNvSpPr>
          <p:nvPr>
            <p:ph idx="1"/>
          </p:nvPr>
        </p:nvSpPr>
        <p:spPr/>
        <p:txBody>
          <a:bodyPr/>
          <a:lstStyle/>
          <a:p>
            <a:r>
              <a:rPr lang="en-US" dirty="0">
                <a:cs typeface="+mj-cs"/>
              </a:rPr>
              <a:t>Express data as matrices</a:t>
            </a:r>
          </a:p>
          <a:p>
            <a:r>
              <a:rPr lang="en-US" dirty="0">
                <a:cs typeface="+mj-cs"/>
              </a:rPr>
              <a:t>Perform computations on multiple data points simultaneously</a:t>
            </a:r>
          </a:p>
          <a:p>
            <a:r>
              <a:rPr lang="en-US" dirty="0">
                <a:cs typeface="+mj-cs"/>
              </a:rPr>
              <a:t>Performing parallel computations using matrix operations</a:t>
            </a:r>
            <a:endParaRPr lang="ar-EG" dirty="0">
              <a:cs typeface="+mj-cs"/>
            </a:endParaRPr>
          </a:p>
          <a:p>
            <a:r>
              <a:rPr lang="en-US" dirty="0">
                <a:cs typeface="+mj-cs"/>
              </a:rPr>
              <a:t>Hardware accelerators like GPUs</a:t>
            </a:r>
          </a:p>
          <a:p>
            <a:r>
              <a:rPr lang="en-US" dirty="0">
                <a:cs typeface="+mj-cs"/>
              </a:rPr>
              <a:t>Efficient memory utilization</a:t>
            </a:r>
          </a:p>
          <a:p>
            <a:r>
              <a:rPr lang="en-US" dirty="0">
                <a:cs typeface="+mj-cs"/>
              </a:rPr>
              <a:t>Less Time- more speed</a:t>
            </a:r>
          </a:p>
          <a:p>
            <a:endParaRPr lang="en-US" dirty="0"/>
          </a:p>
        </p:txBody>
      </p:sp>
    </p:spTree>
    <p:extLst>
      <p:ext uri="{BB962C8B-B14F-4D97-AF65-F5344CB8AC3E}">
        <p14:creationId xmlns:p14="http://schemas.microsoft.com/office/powerpoint/2010/main" val="365863935"/>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1A7E1-911C-C63A-BA60-4FC21BC4001B}"/>
              </a:ext>
            </a:extLst>
          </p:cNvPr>
          <p:cNvSpPr>
            <a:spLocks noGrp="1"/>
          </p:cNvSpPr>
          <p:nvPr>
            <p:ph type="title"/>
          </p:nvPr>
        </p:nvSpPr>
        <p:spPr/>
        <p:txBody>
          <a:bodyPr/>
          <a:lstStyle/>
          <a:p>
            <a:r>
              <a:rPr lang="en-US" dirty="0"/>
              <a:t>CPU vs GPU vs TPU</a:t>
            </a:r>
          </a:p>
        </p:txBody>
      </p:sp>
      <p:sp>
        <p:nvSpPr>
          <p:cNvPr id="3" name="Content Placeholder 2">
            <a:extLst>
              <a:ext uri="{FF2B5EF4-FFF2-40B4-BE49-F238E27FC236}">
                <a16:creationId xmlns:a16="http://schemas.microsoft.com/office/drawing/2014/main" id="{93B2282D-543D-1A10-9C4C-A60D6C55F560}"/>
              </a:ext>
            </a:extLst>
          </p:cNvPr>
          <p:cNvSpPr>
            <a:spLocks noGrp="1"/>
          </p:cNvSpPr>
          <p:nvPr>
            <p:ph idx="1"/>
          </p:nvPr>
        </p:nvSpPr>
        <p:spPr/>
        <p:txBody>
          <a:bodyPr>
            <a:normAutofit/>
          </a:bodyPr>
          <a:lstStyle/>
          <a:p>
            <a:pPr>
              <a:lnSpc>
                <a:spcPct val="150000"/>
              </a:lnSpc>
            </a:pPr>
            <a:r>
              <a:rPr lang="en-US" sz="3300" b="1" dirty="0">
                <a:latin typeface="Times New Roman" panose="02020603050405020304" pitchFamily="18" charset="0"/>
                <a:cs typeface="Times New Roman" panose="02020603050405020304" pitchFamily="18" charset="0"/>
              </a:rPr>
              <a:t>CPU (Central Processing Unit):</a:t>
            </a:r>
          </a:p>
          <a:p>
            <a:pPr lvl="1">
              <a:lnSpc>
                <a:spcPct val="150000"/>
              </a:lnSpc>
            </a:pPr>
            <a:r>
              <a:rPr lang="en-US" dirty="0">
                <a:latin typeface="Times New Roman" panose="02020603050405020304" pitchFamily="18" charset="0"/>
                <a:cs typeface="Times New Roman" panose="02020603050405020304" pitchFamily="18" charset="0"/>
              </a:rPr>
              <a:t>A CPU is the primary processing unit in a computer system. CPUs excel at sequential processing and are optimized for tasks that require high single-threaded performance. They are commonly found in desktop and laptop computers, servers, and mobile devices</a:t>
            </a:r>
            <a:r>
              <a:rPr lang="en-US" sz="2900" dirty="0">
                <a:latin typeface="Times New Roman" panose="02020603050405020304" pitchFamily="18" charset="0"/>
                <a:cs typeface="Times New Roman" panose="02020603050405020304" pitchFamily="18" charset="0"/>
              </a:rPr>
              <a:t>.</a:t>
            </a:r>
          </a:p>
          <a:p>
            <a:endParaRPr lang="en-US" dirty="0"/>
          </a:p>
        </p:txBody>
      </p:sp>
      <p:pic>
        <p:nvPicPr>
          <p:cNvPr id="9218" name="Picture 2" descr="The central processing unit (CPU): Its components and functionality |  Enable Sysadmin">
            <a:extLst>
              <a:ext uri="{FF2B5EF4-FFF2-40B4-BE49-F238E27FC236}">
                <a16:creationId xmlns:a16="http://schemas.microsoft.com/office/drawing/2014/main" id="{BF907BB6-D3C6-706F-DF01-2F6A95C24E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1508" y="4216474"/>
            <a:ext cx="2762250" cy="1657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7209062"/>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1A7E1-911C-C63A-BA60-4FC21BC4001B}"/>
              </a:ext>
            </a:extLst>
          </p:cNvPr>
          <p:cNvSpPr>
            <a:spLocks noGrp="1"/>
          </p:cNvSpPr>
          <p:nvPr>
            <p:ph type="title"/>
          </p:nvPr>
        </p:nvSpPr>
        <p:spPr/>
        <p:txBody>
          <a:bodyPr/>
          <a:lstStyle/>
          <a:p>
            <a:r>
              <a:rPr lang="en-US" dirty="0"/>
              <a:t>CPU vs GPU vs TPU</a:t>
            </a:r>
          </a:p>
        </p:txBody>
      </p:sp>
      <p:sp>
        <p:nvSpPr>
          <p:cNvPr id="3" name="Content Placeholder 2">
            <a:extLst>
              <a:ext uri="{FF2B5EF4-FFF2-40B4-BE49-F238E27FC236}">
                <a16:creationId xmlns:a16="http://schemas.microsoft.com/office/drawing/2014/main" id="{93B2282D-543D-1A10-9C4C-A60D6C55F560}"/>
              </a:ext>
            </a:extLst>
          </p:cNvPr>
          <p:cNvSpPr>
            <a:spLocks noGrp="1"/>
          </p:cNvSpPr>
          <p:nvPr>
            <p:ph idx="1"/>
          </p:nvPr>
        </p:nvSpPr>
        <p:spPr>
          <a:xfrm>
            <a:off x="479148" y="1124622"/>
            <a:ext cx="8068986" cy="5097273"/>
          </a:xfrm>
        </p:spPr>
        <p:txBody>
          <a:bodyPr>
            <a:normAutofit lnSpcReduction="10000"/>
          </a:bodyPr>
          <a:lstStyle/>
          <a:p>
            <a:pPr>
              <a:lnSpc>
                <a:spcPct val="150000"/>
              </a:lnSpc>
            </a:pPr>
            <a:r>
              <a:rPr lang="en-US" sz="3600" b="1" dirty="0">
                <a:latin typeface="Times New Roman" panose="02020603050405020304" pitchFamily="18" charset="0"/>
                <a:cs typeface="Times New Roman" panose="02020603050405020304" pitchFamily="18" charset="0"/>
              </a:rPr>
              <a:t>GPU (Graphics Processing Unit):</a:t>
            </a:r>
          </a:p>
          <a:p>
            <a:pPr lvl="1" algn="just">
              <a:lnSpc>
                <a:spcPct val="150000"/>
              </a:lnSpc>
            </a:pPr>
            <a:r>
              <a:rPr lang="en-US" sz="2000" dirty="0">
                <a:latin typeface="Times New Roman" panose="02020603050405020304" pitchFamily="18" charset="0"/>
                <a:cs typeface="Times New Roman" panose="02020603050405020304" pitchFamily="18" charset="0"/>
              </a:rPr>
              <a:t>A GPU is a specialized processor that is designed to handle computationally intensive tasks related to computer graphics and parallel processing. Originally developed for rendering graphics in video games, GPUs have evolved into highly parallel processors capable of performing complex mathematical calculations. They excel at tasks that can be broken down into many smaller, independent tasks that can be executed simultaneously. GPUs are commonly used in graphics-intensive applications, such as gaming, image processing, scientific simulations, and machine learning.</a:t>
            </a:r>
          </a:p>
          <a:p>
            <a:pPr algn="just"/>
            <a:endParaRPr lang="en-US" dirty="0"/>
          </a:p>
          <a:p>
            <a:endParaRPr lang="en-US" dirty="0"/>
          </a:p>
          <a:p>
            <a:endParaRPr lang="en-US" sz="3200" dirty="0"/>
          </a:p>
          <a:p>
            <a:pPr marL="50800" indent="0">
              <a:buNone/>
            </a:pPr>
            <a:endParaRPr lang="en-US" sz="3200" dirty="0"/>
          </a:p>
        </p:txBody>
      </p:sp>
      <p:pic>
        <p:nvPicPr>
          <p:cNvPr id="10242" name="Picture 2">
            <a:extLst>
              <a:ext uri="{FF2B5EF4-FFF2-40B4-BE49-F238E27FC236}">
                <a16:creationId xmlns:a16="http://schemas.microsoft.com/office/drawing/2014/main" id="{56908209-6A77-C9E9-B16B-A3CB15AC3C9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0432"/>
          <a:stretch/>
        </p:blipFill>
        <p:spPr bwMode="auto">
          <a:xfrm>
            <a:off x="8548134" y="2792375"/>
            <a:ext cx="3164718" cy="2236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3677991"/>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772FB1-0395-3B8E-1288-4AE85C64AB01}"/>
              </a:ext>
            </a:extLst>
          </p:cNvPr>
          <p:cNvSpPr>
            <a:spLocks noGrp="1"/>
          </p:cNvSpPr>
          <p:nvPr>
            <p:ph type="title"/>
          </p:nvPr>
        </p:nvSpPr>
        <p:spPr/>
        <p:txBody>
          <a:bodyPr/>
          <a:lstStyle/>
          <a:p>
            <a:r>
              <a:rPr lang="en-US" dirty="0"/>
              <a:t>CPU vs GPU vs TPU</a:t>
            </a:r>
          </a:p>
        </p:txBody>
      </p:sp>
      <p:sp>
        <p:nvSpPr>
          <p:cNvPr id="3" name="Content Placeholder 2">
            <a:extLst>
              <a:ext uri="{FF2B5EF4-FFF2-40B4-BE49-F238E27FC236}">
                <a16:creationId xmlns:a16="http://schemas.microsoft.com/office/drawing/2014/main" id="{C93BE000-C313-6D42-BC79-464B25296DB5}"/>
              </a:ext>
            </a:extLst>
          </p:cNvPr>
          <p:cNvSpPr>
            <a:spLocks noGrp="1"/>
          </p:cNvSpPr>
          <p:nvPr>
            <p:ph idx="1"/>
          </p:nvPr>
        </p:nvSpPr>
        <p:spPr/>
        <p:txBody>
          <a:bodyPr/>
          <a:lstStyle/>
          <a:p>
            <a:r>
              <a:rPr lang="en-US" dirty="0">
                <a:hlinkClick r:id="rId2"/>
              </a:rPr>
              <a:t>https://www.youtube.com/watch?v=-P28LKWTzrI</a:t>
            </a:r>
            <a:endParaRPr lang="en-US" dirty="0"/>
          </a:p>
          <a:p>
            <a:endParaRPr lang="en-US" dirty="0"/>
          </a:p>
        </p:txBody>
      </p:sp>
    </p:spTree>
    <p:extLst>
      <p:ext uri="{BB962C8B-B14F-4D97-AF65-F5344CB8AC3E}">
        <p14:creationId xmlns:p14="http://schemas.microsoft.com/office/powerpoint/2010/main" val="2107123525"/>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1A7E1-911C-C63A-BA60-4FC21BC4001B}"/>
              </a:ext>
            </a:extLst>
          </p:cNvPr>
          <p:cNvSpPr>
            <a:spLocks noGrp="1"/>
          </p:cNvSpPr>
          <p:nvPr>
            <p:ph type="title"/>
          </p:nvPr>
        </p:nvSpPr>
        <p:spPr/>
        <p:txBody>
          <a:bodyPr/>
          <a:lstStyle/>
          <a:p>
            <a:r>
              <a:rPr lang="en-US" dirty="0"/>
              <a:t>CPU vs GPU vs TPU</a:t>
            </a:r>
          </a:p>
        </p:txBody>
      </p:sp>
      <p:pic>
        <p:nvPicPr>
          <p:cNvPr id="11266" name="Picture 2" descr="Google I/O: fourth generation TPU announced and exaflopian pods launched -  ActuIA">
            <a:extLst>
              <a:ext uri="{FF2B5EF4-FFF2-40B4-BE49-F238E27FC236}">
                <a16:creationId xmlns:a16="http://schemas.microsoft.com/office/drawing/2014/main" id="{8CA89159-689A-3F69-CE13-611B79C8EE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80744" y="4204887"/>
            <a:ext cx="3775140" cy="188757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93B2282D-543D-1A10-9C4C-A60D6C55F560}"/>
              </a:ext>
            </a:extLst>
          </p:cNvPr>
          <p:cNvSpPr>
            <a:spLocks noGrp="1"/>
          </p:cNvSpPr>
          <p:nvPr>
            <p:ph idx="1"/>
          </p:nvPr>
        </p:nvSpPr>
        <p:spPr>
          <a:xfrm>
            <a:off x="479148" y="1124622"/>
            <a:ext cx="7601596" cy="5097273"/>
          </a:xfrm>
        </p:spPr>
        <p:txBody>
          <a:bodyPr>
            <a:normAutofit fontScale="70000" lnSpcReduction="20000"/>
          </a:bodyPr>
          <a:lstStyle/>
          <a:p>
            <a:pPr>
              <a:lnSpc>
                <a:spcPct val="150000"/>
              </a:lnSpc>
            </a:pPr>
            <a:r>
              <a:rPr lang="en-US" sz="3300" b="1" dirty="0">
                <a:latin typeface="Times New Roman" panose="02020603050405020304" pitchFamily="18" charset="0"/>
                <a:cs typeface="Times New Roman" panose="02020603050405020304" pitchFamily="18" charset="0"/>
              </a:rPr>
              <a:t>TPU (Tensor Processing Unit):</a:t>
            </a:r>
          </a:p>
          <a:p>
            <a:pPr lvl="1" algn="just">
              <a:lnSpc>
                <a:spcPct val="150000"/>
              </a:lnSpc>
            </a:pPr>
            <a:r>
              <a:rPr lang="en-US" sz="2900" dirty="0">
                <a:latin typeface="Times New Roman" panose="02020603050405020304" pitchFamily="18" charset="0"/>
                <a:cs typeface="Times New Roman" panose="02020603050405020304" pitchFamily="18" charset="0"/>
              </a:rPr>
              <a:t>A TPU is a specialized application-specific integrated circuit (ASIC) developed by Google for accelerating machine learning workloads. </a:t>
            </a:r>
          </a:p>
          <a:p>
            <a:pPr lvl="1" algn="just">
              <a:lnSpc>
                <a:spcPct val="150000"/>
              </a:lnSpc>
            </a:pPr>
            <a:r>
              <a:rPr lang="en-US" sz="2900" dirty="0">
                <a:latin typeface="Times New Roman" panose="02020603050405020304" pitchFamily="18" charset="0"/>
                <a:cs typeface="Times New Roman" panose="02020603050405020304" pitchFamily="18" charset="0"/>
              </a:rPr>
              <a:t>It is specifically designed to perform tensor operations, which are fundamental to many machine learning algorithms.</a:t>
            </a:r>
          </a:p>
          <a:p>
            <a:pPr lvl="1" algn="just">
              <a:lnSpc>
                <a:spcPct val="150000"/>
              </a:lnSpc>
            </a:pPr>
            <a:r>
              <a:rPr lang="en-US" sz="2900" dirty="0">
                <a:latin typeface="Times New Roman" panose="02020603050405020304" pitchFamily="18" charset="0"/>
                <a:cs typeface="Times New Roman" panose="02020603050405020304" pitchFamily="18" charset="0"/>
              </a:rPr>
              <a:t> TPUs are highly optimized for matrix multiplication and are capable of delivering significantly higher performance compared to CPUs and GPUs for deep learning tasks. </a:t>
            </a:r>
          </a:p>
          <a:p>
            <a:pPr lvl="1" algn="just">
              <a:lnSpc>
                <a:spcPct val="150000"/>
              </a:lnSpc>
            </a:pPr>
            <a:r>
              <a:rPr lang="en-US" sz="2900" dirty="0">
                <a:latin typeface="Times New Roman" panose="02020603050405020304" pitchFamily="18" charset="0"/>
                <a:cs typeface="Times New Roman" panose="02020603050405020304" pitchFamily="18" charset="0"/>
              </a:rPr>
              <a:t>They are commonly used in data centers and cloud computing platforms to accelerate machine learning training and inference.</a:t>
            </a:r>
          </a:p>
          <a:p>
            <a:pPr>
              <a:lnSpc>
                <a:spcPct val="150000"/>
              </a:lnSpc>
            </a:pPr>
            <a:endParaRPr lang="en-US"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661925500"/>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A9377-83D8-313E-B776-412F2FA32D73}"/>
              </a:ext>
            </a:extLst>
          </p:cNvPr>
          <p:cNvSpPr>
            <a:spLocks noGrp="1"/>
          </p:cNvSpPr>
          <p:nvPr>
            <p:ph type="title"/>
          </p:nvPr>
        </p:nvSpPr>
        <p:spPr/>
        <p:txBody>
          <a:bodyPr/>
          <a:lstStyle/>
          <a:p>
            <a:r>
              <a:rPr lang="en-US" dirty="0"/>
              <a:t>Recap: the perceptron</a:t>
            </a:r>
          </a:p>
        </p:txBody>
      </p:sp>
      <p:sp>
        <p:nvSpPr>
          <p:cNvPr id="3" name="Content Placeholder 2">
            <a:extLst>
              <a:ext uri="{FF2B5EF4-FFF2-40B4-BE49-F238E27FC236}">
                <a16:creationId xmlns:a16="http://schemas.microsoft.com/office/drawing/2014/main" id="{97EBA1F4-D5A8-723E-AEB9-75F0085C9F8D}"/>
              </a:ext>
            </a:extLst>
          </p:cNvPr>
          <p:cNvSpPr>
            <a:spLocks noGrp="1"/>
          </p:cNvSpPr>
          <p:nvPr>
            <p:ph idx="1"/>
          </p:nvPr>
        </p:nvSpPr>
        <p:spPr/>
        <p:txBody>
          <a:bodyPr>
            <a:normAutofit/>
          </a:bodyPr>
          <a:lstStyle/>
          <a:p>
            <a:endParaRPr lang="en-US" dirty="0"/>
          </a:p>
          <a:p>
            <a:endParaRPr lang="en-US" dirty="0"/>
          </a:p>
          <a:p>
            <a:endParaRPr lang="en-US" dirty="0"/>
          </a:p>
          <a:p>
            <a:endParaRPr lang="en-US" dirty="0"/>
          </a:p>
          <a:p>
            <a:endParaRPr lang="en-US" dirty="0"/>
          </a:p>
          <a:p>
            <a:endParaRPr lang="en-US" dirty="0"/>
          </a:p>
          <a:p>
            <a:endParaRPr lang="en-US" dirty="0"/>
          </a:p>
          <a:p>
            <a:endParaRPr lang="en-US" dirty="0"/>
          </a:p>
          <a:p>
            <a:r>
              <a:rPr lang="en-US" dirty="0"/>
              <a:t>– “Fires” if the affine function of inputs is positive</a:t>
            </a:r>
          </a:p>
          <a:p>
            <a:endParaRPr lang="en-US" dirty="0"/>
          </a:p>
        </p:txBody>
      </p:sp>
      <p:pic>
        <p:nvPicPr>
          <p:cNvPr id="64" name="Picture 63" descr="A diagram of a diagram&#10;&#10;Description automatically generated">
            <a:extLst>
              <a:ext uri="{FF2B5EF4-FFF2-40B4-BE49-F238E27FC236}">
                <a16:creationId xmlns:a16="http://schemas.microsoft.com/office/drawing/2014/main" id="{E306169F-B7A8-A20B-925B-29A2A2D24911}"/>
              </a:ext>
            </a:extLst>
          </p:cNvPr>
          <p:cNvPicPr>
            <a:picLocks noChangeAspect="1"/>
          </p:cNvPicPr>
          <p:nvPr/>
        </p:nvPicPr>
        <p:blipFill>
          <a:blip r:embed="rId2"/>
          <a:stretch>
            <a:fillRect/>
          </a:stretch>
        </p:blipFill>
        <p:spPr>
          <a:xfrm>
            <a:off x="2246034" y="1336800"/>
            <a:ext cx="8282479" cy="3381504"/>
          </a:xfrm>
          <a:prstGeom prst="rect">
            <a:avLst/>
          </a:prstGeom>
        </p:spPr>
      </p:pic>
    </p:spTree>
    <p:extLst>
      <p:ext uri="{BB962C8B-B14F-4D97-AF65-F5344CB8AC3E}">
        <p14:creationId xmlns:p14="http://schemas.microsoft.com/office/powerpoint/2010/main" val="1635044392"/>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A24AA1-981A-3F19-541B-C4C1C7DED59E}"/>
              </a:ext>
            </a:extLst>
          </p:cNvPr>
          <p:cNvSpPr>
            <a:spLocks noGrp="1"/>
          </p:cNvSpPr>
          <p:nvPr>
            <p:ph type="title"/>
          </p:nvPr>
        </p:nvSpPr>
        <p:spPr/>
        <p:txBody>
          <a:bodyPr/>
          <a:lstStyle/>
          <a:p>
            <a:r>
              <a:rPr lang="en-US" dirty="0"/>
              <a:t>Recap: the perceptron</a:t>
            </a:r>
          </a:p>
        </p:txBody>
      </p:sp>
      <p:pic>
        <p:nvPicPr>
          <p:cNvPr id="1026" name="Picture 2">
            <a:extLst>
              <a:ext uri="{FF2B5EF4-FFF2-40B4-BE49-F238E27FC236}">
                <a16:creationId xmlns:a16="http://schemas.microsoft.com/office/drawing/2014/main" id="{F285C76B-AE23-0CD9-7390-EF6910880B9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79425" y="1249530"/>
            <a:ext cx="11233150" cy="484630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05CBC98-6461-5AD2-7375-CA0E2A31FAFE}"/>
              </a:ext>
            </a:extLst>
          </p:cNvPr>
          <p:cNvSpPr txBox="1"/>
          <p:nvPr/>
        </p:nvSpPr>
        <p:spPr>
          <a:xfrm>
            <a:off x="1077686" y="5834222"/>
            <a:ext cx="7075714" cy="523220"/>
          </a:xfrm>
          <a:prstGeom prst="rect">
            <a:avLst/>
          </a:prstGeom>
          <a:noFill/>
        </p:spPr>
        <p:txBody>
          <a:bodyPr wrap="square">
            <a:spAutoFit/>
          </a:bodyPr>
          <a:lstStyle/>
          <a:p>
            <a:r>
              <a:rPr lang="en-US" dirty="0"/>
              <a:t>https://towardsdatascience.com/perceptrons-the-first-neural-network-model-8b3ee4513757</a:t>
            </a:r>
          </a:p>
        </p:txBody>
      </p:sp>
    </p:spTree>
    <p:extLst>
      <p:ext uri="{BB962C8B-B14F-4D97-AF65-F5344CB8AC3E}">
        <p14:creationId xmlns:p14="http://schemas.microsoft.com/office/powerpoint/2010/main" val="4083304132"/>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5A732-52AC-BB15-1BFD-E6C406D1C99A}"/>
              </a:ext>
            </a:extLst>
          </p:cNvPr>
          <p:cNvSpPr>
            <a:spLocks noGrp="1"/>
          </p:cNvSpPr>
          <p:nvPr>
            <p:ph type="title"/>
          </p:nvPr>
        </p:nvSpPr>
        <p:spPr/>
        <p:txBody>
          <a:bodyPr/>
          <a:lstStyle/>
          <a:p>
            <a:r>
              <a:rPr lang="en-US" dirty="0"/>
              <a:t>Recap : </a:t>
            </a:r>
            <a:r>
              <a:rPr lang="en-US" dirty="0" err="1"/>
              <a:t>Nnets</a:t>
            </a:r>
            <a:r>
              <a:rPr lang="en-US" dirty="0"/>
              <a:t> and the brain</a:t>
            </a:r>
          </a:p>
        </p:txBody>
      </p:sp>
      <p:sp>
        <p:nvSpPr>
          <p:cNvPr id="3" name="Content Placeholder 2">
            <a:extLst>
              <a:ext uri="{FF2B5EF4-FFF2-40B4-BE49-F238E27FC236}">
                <a16:creationId xmlns:a16="http://schemas.microsoft.com/office/drawing/2014/main" id="{06194F23-B32A-3ADB-890F-98DC4C04DF88}"/>
              </a:ext>
            </a:extLst>
          </p:cNvPr>
          <p:cNvSpPr>
            <a:spLocks noGrp="1"/>
          </p:cNvSpPr>
          <p:nvPr>
            <p:ph idx="1"/>
          </p:nvPr>
        </p:nvSpPr>
        <p:spPr/>
        <p:txBody>
          <a:bodyPr>
            <a:normAutofit/>
          </a:bodyPr>
          <a:lstStyle/>
          <a:p>
            <a:endParaRPr lang="en-US" dirty="0"/>
          </a:p>
          <a:p>
            <a:endParaRPr lang="en-US" dirty="0"/>
          </a:p>
          <a:p>
            <a:endParaRPr lang="en-US" dirty="0"/>
          </a:p>
          <a:p>
            <a:endParaRPr lang="en-US" dirty="0"/>
          </a:p>
          <a:p>
            <a:endParaRPr lang="en-US" dirty="0"/>
          </a:p>
          <a:p>
            <a:endParaRPr lang="en-US" dirty="0"/>
          </a:p>
          <a:p>
            <a:endParaRPr lang="en-US" dirty="0"/>
          </a:p>
          <a:p>
            <a:endParaRPr lang="en-US" dirty="0"/>
          </a:p>
          <a:p>
            <a:r>
              <a:rPr lang="en-US" dirty="0"/>
              <a:t>Neural nets are composed of networks of computational models of neurons called </a:t>
            </a:r>
            <a:r>
              <a:rPr lang="en-US" dirty="0" err="1"/>
              <a:t>perceptrons</a:t>
            </a:r>
            <a:endParaRPr lang="en-US" dirty="0"/>
          </a:p>
        </p:txBody>
      </p:sp>
      <p:pic>
        <p:nvPicPr>
          <p:cNvPr id="5" name="Picture 4">
            <a:extLst>
              <a:ext uri="{FF2B5EF4-FFF2-40B4-BE49-F238E27FC236}">
                <a16:creationId xmlns:a16="http://schemas.microsoft.com/office/drawing/2014/main" id="{DAD84B39-49D9-41FA-FEE4-83B8B4E2F09F}"/>
              </a:ext>
            </a:extLst>
          </p:cNvPr>
          <p:cNvPicPr>
            <a:picLocks noChangeAspect="1"/>
          </p:cNvPicPr>
          <p:nvPr/>
        </p:nvPicPr>
        <p:blipFill>
          <a:blip r:embed="rId2"/>
          <a:stretch>
            <a:fillRect/>
          </a:stretch>
        </p:blipFill>
        <p:spPr>
          <a:xfrm>
            <a:off x="1970314" y="1067507"/>
            <a:ext cx="8662738" cy="4122268"/>
          </a:xfrm>
          <a:prstGeom prst="rect">
            <a:avLst/>
          </a:prstGeom>
        </p:spPr>
      </p:pic>
      <p:sp>
        <p:nvSpPr>
          <p:cNvPr id="4" name="TextBox 3">
            <a:extLst>
              <a:ext uri="{FF2B5EF4-FFF2-40B4-BE49-F238E27FC236}">
                <a16:creationId xmlns:a16="http://schemas.microsoft.com/office/drawing/2014/main" id="{CA062C52-B56A-11D0-29EC-54D67C5A838E}"/>
              </a:ext>
            </a:extLst>
          </p:cNvPr>
          <p:cNvSpPr txBox="1"/>
          <p:nvPr/>
        </p:nvSpPr>
        <p:spPr>
          <a:xfrm>
            <a:off x="552839" y="6486499"/>
            <a:ext cx="6125546" cy="261610"/>
          </a:xfrm>
          <a:prstGeom prst="rect">
            <a:avLst/>
          </a:prstGeom>
          <a:noFill/>
        </p:spPr>
        <p:txBody>
          <a:bodyPr wrap="square">
            <a:spAutoFit/>
          </a:bodyPr>
          <a:lstStyle/>
          <a:p>
            <a:r>
              <a:rPr lang="en-US" sz="1100" dirty="0"/>
              <a:t>https://deeplearning.cs.cmu.edu/S23/document/slides/lec2.universal.pdf</a:t>
            </a:r>
          </a:p>
        </p:txBody>
      </p:sp>
      <p:pic>
        <p:nvPicPr>
          <p:cNvPr id="69" name="Picture 2">
            <a:extLst>
              <a:ext uri="{FF2B5EF4-FFF2-40B4-BE49-F238E27FC236}">
                <a16:creationId xmlns:a16="http://schemas.microsoft.com/office/drawing/2014/main" id="{E45B6907-CEB9-D585-6E93-745A841806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2924" y="1576102"/>
            <a:ext cx="4865461" cy="2099099"/>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8918367"/>
      </p:ext>
    </p:extLst>
  </p:cSld>
  <p:clrMapOvr>
    <a:masterClrMapping/>
  </p:clrMapOvr>
  <p:transition spd="slow">
    <p:wip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E2CA19-570D-8575-CCBC-7438E60E3CC7}"/>
              </a:ext>
            </a:extLst>
          </p:cNvPr>
          <p:cNvSpPr>
            <a:spLocks noGrp="1"/>
          </p:cNvSpPr>
          <p:nvPr>
            <p:ph type="title"/>
          </p:nvPr>
        </p:nvSpPr>
        <p:spPr/>
        <p:txBody>
          <a:bodyPr/>
          <a:lstStyle/>
          <a:p>
            <a:r>
              <a:rPr lang="en-US" dirty="0"/>
              <a:t>Learning the Network</a:t>
            </a:r>
          </a:p>
        </p:txBody>
      </p:sp>
      <p:pic>
        <p:nvPicPr>
          <p:cNvPr id="6" name="Content Placeholder 5" descr="A diagram of a function&#10;&#10;Description automatically generated">
            <a:extLst>
              <a:ext uri="{FF2B5EF4-FFF2-40B4-BE49-F238E27FC236}">
                <a16:creationId xmlns:a16="http://schemas.microsoft.com/office/drawing/2014/main" id="{FE6E3F47-4655-34F8-127B-370E8C035F7D}"/>
              </a:ext>
            </a:extLst>
          </p:cNvPr>
          <p:cNvPicPr>
            <a:picLocks noGrp="1" noChangeAspect="1"/>
          </p:cNvPicPr>
          <p:nvPr>
            <p:ph idx="1"/>
          </p:nvPr>
        </p:nvPicPr>
        <p:blipFill rotWithShape="1">
          <a:blip r:embed="rId3"/>
          <a:srcRect l="17360" t="12598" r="17959" b="29581"/>
          <a:stretch/>
        </p:blipFill>
        <p:spPr>
          <a:xfrm>
            <a:off x="1213757" y="1023472"/>
            <a:ext cx="8235043" cy="3995287"/>
          </a:xfrm>
        </p:spPr>
      </p:pic>
      <p:sp>
        <p:nvSpPr>
          <p:cNvPr id="8" name="TextBox 7">
            <a:extLst>
              <a:ext uri="{FF2B5EF4-FFF2-40B4-BE49-F238E27FC236}">
                <a16:creationId xmlns:a16="http://schemas.microsoft.com/office/drawing/2014/main" id="{3ADD3396-C967-2E80-050F-185407AF43BD}"/>
              </a:ext>
            </a:extLst>
          </p:cNvPr>
          <p:cNvSpPr txBox="1"/>
          <p:nvPr/>
        </p:nvSpPr>
        <p:spPr>
          <a:xfrm>
            <a:off x="901976" y="5970462"/>
            <a:ext cx="10658652" cy="230832"/>
          </a:xfrm>
          <a:prstGeom prst="rect">
            <a:avLst/>
          </a:prstGeom>
          <a:noFill/>
        </p:spPr>
        <p:txBody>
          <a:bodyPr wrap="square">
            <a:spAutoFit/>
          </a:bodyPr>
          <a:lstStyle/>
          <a:p>
            <a:r>
              <a:rPr lang="en-US" sz="900" dirty="0"/>
              <a:t>https://www.scaler.com/topics/machine-learning/perceptron-learning-algorithm/</a:t>
            </a:r>
          </a:p>
        </p:txBody>
      </p:sp>
      <p:sp>
        <p:nvSpPr>
          <p:cNvPr id="18" name="TextBox 17">
            <a:extLst>
              <a:ext uri="{FF2B5EF4-FFF2-40B4-BE49-F238E27FC236}">
                <a16:creationId xmlns:a16="http://schemas.microsoft.com/office/drawing/2014/main" id="{A1C3FCDF-0AF3-1046-6400-BF98E08AC63F}"/>
              </a:ext>
            </a:extLst>
          </p:cNvPr>
          <p:cNvSpPr txBox="1"/>
          <p:nvPr/>
        </p:nvSpPr>
        <p:spPr>
          <a:xfrm>
            <a:off x="1589315" y="5332181"/>
            <a:ext cx="5094514" cy="400110"/>
          </a:xfrm>
          <a:prstGeom prst="rect">
            <a:avLst/>
          </a:prstGeom>
          <a:noFill/>
        </p:spPr>
        <p:txBody>
          <a:bodyPr wrap="square" rtlCol="0">
            <a:spAutoFit/>
          </a:bodyPr>
          <a:lstStyle/>
          <a:p>
            <a:r>
              <a:rPr lang="en-US" sz="2000" b="1">
                <a:latin typeface="Times New Roman" panose="02020603050405020304" pitchFamily="18" charset="0"/>
                <a:cs typeface="Times New Roman" panose="02020603050405020304" pitchFamily="18" charset="0"/>
              </a:rPr>
              <a:t>Calculate Weights</a:t>
            </a:r>
            <a:endParaRPr lang="en-US" sz="2000" b="1" dirty="0">
              <a:latin typeface="Times New Roman" panose="02020603050405020304" pitchFamily="18" charset="0"/>
              <a:cs typeface="Times New Roman" panose="02020603050405020304" pitchFamily="18" charset="0"/>
            </a:endParaRPr>
          </a:p>
        </p:txBody>
      </p:sp>
      <p:pic>
        <p:nvPicPr>
          <p:cNvPr id="1026" name="Picture 2" descr="Question Mark Clipart Images | Free Download | PNG ...">
            <a:extLst>
              <a:ext uri="{FF2B5EF4-FFF2-40B4-BE49-F238E27FC236}">
                <a16:creationId xmlns:a16="http://schemas.microsoft.com/office/drawing/2014/main" id="{18C3E2FA-F6A6-5C69-FF5F-F7FAC5FCA0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52304" y="2687276"/>
            <a:ext cx="1485900" cy="14097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25704600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80">
                                          <p:stCondLst>
                                            <p:cond delay="0"/>
                                          </p:stCondLst>
                                        </p:cTn>
                                        <p:tgtEl>
                                          <p:spTgt spid="1026"/>
                                        </p:tgtEl>
                                      </p:cBhvr>
                                    </p:animEffect>
                                    <p:anim calcmode="lin" valueType="num">
                                      <p:cBhvr>
                                        <p:cTn id="8"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6"/>
                                        </p:tgtEl>
                                      </p:cBhvr>
                                      <p:to x="100000" y="60000"/>
                                    </p:animScale>
                                    <p:animScale>
                                      <p:cBhvr>
                                        <p:cTn id="14" dur="166" decel="50000">
                                          <p:stCondLst>
                                            <p:cond delay="676"/>
                                          </p:stCondLst>
                                        </p:cTn>
                                        <p:tgtEl>
                                          <p:spTgt spid="1026"/>
                                        </p:tgtEl>
                                      </p:cBhvr>
                                      <p:to x="100000" y="100000"/>
                                    </p:animScale>
                                    <p:animScale>
                                      <p:cBhvr>
                                        <p:cTn id="15" dur="26">
                                          <p:stCondLst>
                                            <p:cond delay="1312"/>
                                          </p:stCondLst>
                                        </p:cTn>
                                        <p:tgtEl>
                                          <p:spTgt spid="1026"/>
                                        </p:tgtEl>
                                      </p:cBhvr>
                                      <p:to x="100000" y="80000"/>
                                    </p:animScale>
                                    <p:animScale>
                                      <p:cBhvr>
                                        <p:cTn id="16" dur="166" decel="50000">
                                          <p:stCondLst>
                                            <p:cond delay="1338"/>
                                          </p:stCondLst>
                                        </p:cTn>
                                        <p:tgtEl>
                                          <p:spTgt spid="1026"/>
                                        </p:tgtEl>
                                      </p:cBhvr>
                                      <p:to x="100000" y="100000"/>
                                    </p:animScale>
                                    <p:animScale>
                                      <p:cBhvr>
                                        <p:cTn id="17" dur="26">
                                          <p:stCondLst>
                                            <p:cond delay="1642"/>
                                          </p:stCondLst>
                                        </p:cTn>
                                        <p:tgtEl>
                                          <p:spTgt spid="1026"/>
                                        </p:tgtEl>
                                      </p:cBhvr>
                                      <p:to x="100000" y="90000"/>
                                    </p:animScale>
                                    <p:animScale>
                                      <p:cBhvr>
                                        <p:cTn id="18" dur="166" decel="50000">
                                          <p:stCondLst>
                                            <p:cond delay="1668"/>
                                          </p:stCondLst>
                                        </p:cTn>
                                        <p:tgtEl>
                                          <p:spTgt spid="1026"/>
                                        </p:tgtEl>
                                      </p:cBhvr>
                                      <p:to x="100000" y="100000"/>
                                    </p:animScale>
                                    <p:animScale>
                                      <p:cBhvr>
                                        <p:cTn id="19" dur="26">
                                          <p:stCondLst>
                                            <p:cond delay="1808"/>
                                          </p:stCondLst>
                                        </p:cTn>
                                        <p:tgtEl>
                                          <p:spTgt spid="1026"/>
                                        </p:tgtEl>
                                      </p:cBhvr>
                                      <p:to x="100000" y="95000"/>
                                    </p:animScale>
                                    <p:animScale>
                                      <p:cBhvr>
                                        <p:cTn id="20" dur="166" decel="50000">
                                          <p:stCondLst>
                                            <p:cond delay="1834"/>
                                          </p:stCondLst>
                                        </p:cTn>
                                        <p:tgtEl>
                                          <p:spTgt spid="10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F3F608-0D73-A730-7A4F-0EF88F8C604B}"/>
              </a:ext>
            </a:extLst>
          </p:cNvPr>
          <p:cNvSpPr>
            <a:spLocks noGrp="1"/>
          </p:cNvSpPr>
          <p:nvPr>
            <p:ph type="title"/>
          </p:nvPr>
        </p:nvSpPr>
        <p:spPr/>
        <p:txBody>
          <a:bodyPr/>
          <a:lstStyle/>
          <a:p>
            <a:r>
              <a:rPr lang="en-US" dirty="0"/>
              <a:t>Perceptron learning algorithm</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BCFF687-C40D-8A5F-FBBC-4AB645959819}"/>
                  </a:ext>
                </a:extLst>
              </p:cNvPr>
              <p:cNvSpPr>
                <a:spLocks noGrp="1"/>
              </p:cNvSpPr>
              <p:nvPr>
                <p:ph idx="1"/>
              </p:nvPr>
            </p:nvSpPr>
            <p:spPr/>
            <p:txBody>
              <a:bodyPr>
                <a:normAutofit/>
              </a:bodyPr>
              <a:lstStyle/>
              <a:p>
                <a:pPr algn="just">
                  <a:lnSpc>
                    <a:spcPct val="120000"/>
                  </a:lnSpc>
                </a:pPr>
                <a:r>
                  <a:rPr lang="en-US" kern="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 Calculate Weighted Sum: multiply all input values with corresponding weight values and then add them to determine the weighted sum. Mathematically, we can calculate the weighted sum as follows: </a:t>
                </a:r>
              </a:p>
              <a:p>
                <a:pPr algn="just">
                  <a:lnSpc>
                    <a:spcPct val="120000"/>
                  </a:lnSpc>
                </a:pPr>
                <a14:m>
                  <m:oMath xmlns:m="http://schemas.openxmlformats.org/officeDocument/2006/math">
                    <m:r>
                      <a:rPr lang="en-US" i="1" kern="0" dirty="0" smtClean="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i="1" kern="0" dirty="0" err="1" smtClean="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𝑤𝑖</m:t>
                    </m:r>
                    <m:r>
                      <a:rPr lang="en-US" i="1" kern="0" dirty="0" smtClean="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i="1" kern="0" dirty="0" smtClean="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𝑥𝑖</m:t>
                    </m:r>
                    <m:r>
                      <a:rPr lang="en-US" i="1" kern="0" dirty="0" smtClean="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i="1" kern="0" dirty="0" smtClean="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𝑥</m:t>
                    </m:r>
                    <m:r>
                      <a:rPr lang="en-US" i="1" kern="0" dirty="0" smtClean="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1​∗</m:t>
                    </m:r>
                    <m:r>
                      <a:rPr lang="en-US" i="1" kern="0" dirty="0" smtClean="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𝑤</m:t>
                    </m:r>
                    <m:r>
                      <a:rPr lang="en-US" i="1" kern="0" dirty="0" smtClean="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1​+</m:t>
                    </m:r>
                    <m:r>
                      <a:rPr lang="en-US" i="1" kern="0" dirty="0" smtClean="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𝑥</m:t>
                    </m:r>
                    <m:r>
                      <a:rPr lang="en-US" i="1" kern="0" dirty="0" smtClean="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2​∗</m:t>
                    </m:r>
                    <m:r>
                      <a:rPr lang="en-US" i="1" kern="0" dirty="0" smtClean="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𝑤</m:t>
                    </m:r>
                    <m:r>
                      <a:rPr lang="en-US" i="1" kern="0" dirty="0" smtClean="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2​+…+</m:t>
                    </m:r>
                    <m:r>
                      <a:rPr lang="en-US" i="1" kern="0" dirty="0" err="1" smtClean="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𝑤</m:t>
                    </m:r>
                    <m:r>
                      <a:rPr lang="en-US" b="0" i="1" kern="0" dirty="0" smtClean="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𝑚</m:t>
                    </m:r>
                    <m:r>
                      <a:rPr lang="en-US" i="1" kern="0" dirty="0" smtClean="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i="1" kern="0" dirty="0" err="1" smtClean="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𝑥𝑚</m:t>
                    </m:r>
                  </m:oMath>
                </a14:m>
                <a:r>
                  <a:rPr lang="en-US" kern="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Add another term called bias 'b' to the weighted sum to improve the model performance. </a:t>
                </a:r>
              </a:p>
              <a:p>
                <a:pPr algn="just">
                  <a:lnSpc>
                    <a:spcPct val="120000"/>
                  </a:lnSpc>
                </a:pPr>
                <a:endParaRPr lang="en-US"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BBCFF687-C40D-8A5F-FBBC-4AB645959819}"/>
                  </a:ext>
                </a:extLst>
              </p:cNvPr>
              <p:cNvSpPr>
                <a:spLocks noGrp="1" noRot="1" noChangeAspect="1" noMove="1" noResize="1" noEditPoints="1" noAdjustHandles="1" noChangeArrowheads="1" noChangeShapeType="1" noTextEdit="1"/>
              </p:cNvSpPr>
              <p:nvPr>
                <p:ph idx="1"/>
              </p:nvPr>
            </p:nvSpPr>
            <p:spPr>
              <a:blipFill>
                <a:blip r:embed="rId4"/>
                <a:stretch>
                  <a:fillRect l="-543" r="-1140"/>
                </a:stretch>
              </a:blipFill>
            </p:spPr>
            <p:txBody>
              <a:bodyPr/>
              <a:lstStyle/>
              <a:p>
                <a:r>
                  <a:rPr lang="en-US">
                    <a:noFill/>
                  </a:rPr>
                  <a:t> </a:t>
                </a:r>
              </a:p>
            </p:txBody>
          </p:sp>
        </mc:Fallback>
      </mc:AlternateContent>
      <p:pic>
        <p:nvPicPr>
          <p:cNvPr id="7" name="Picture 6">
            <a:extLst>
              <a:ext uri="{FF2B5EF4-FFF2-40B4-BE49-F238E27FC236}">
                <a16:creationId xmlns:a16="http://schemas.microsoft.com/office/drawing/2014/main" id="{1401ACBE-F3DA-0E4B-4F8E-B43782A7C551}"/>
              </a:ext>
            </a:extLst>
          </p:cNvPr>
          <p:cNvPicPr>
            <a:picLocks noChangeAspect="1"/>
          </p:cNvPicPr>
          <p:nvPr/>
        </p:nvPicPr>
        <p:blipFill rotWithShape="1">
          <a:blip r:embed="rId5"/>
          <a:srcRect t="3381"/>
          <a:stretch/>
        </p:blipFill>
        <p:spPr>
          <a:xfrm>
            <a:off x="6096000" y="4229267"/>
            <a:ext cx="2509642" cy="1556016"/>
          </a:xfrm>
          <a:prstGeom prst="rect">
            <a:avLst/>
          </a:prstGeom>
        </p:spPr>
      </p:pic>
      <p:pic>
        <p:nvPicPr>
          <p:cNvPr id="37" name="Content Placeholder 5" descr="A diagram of a function&#10;&#10;Description automatically generated">
            <a:extLst>
              <a:ext uri="{FF2B5EF4-FFF2-40B4-BE49-F238E27FC236}">
                <a16:creationId xmlns:a16="http://schemas.microsoft.com/office/drawing/2014/main" id="{22D05C03-CD61-6703-93ED-8DB30FB0CA2B}"/>
              </a:ext>
            </a:extLst>
          </p:cNvPr>
          <p:cNvPicPr>
            <a:picLocks noChangeAspect="1"/>
          </p:cNvPicPr>
          <p:nvPr/>
        </p:nvPicPr>
        <p:blipFill rotWithShape="1">
          <a:blip r:embed="rId6"/>
          <a:srcRect l="17360" t="12598" r="17959" b="29581"/>
          <a:stretch/>
        </p:blipFill>
        <p:spPr>
          <a:xfrm>
            <a:off x="962028" y="4191782"/>
            <a:ext cx="5759660" cy="2190146"/>
          </a:xfrm>
          <a:prstGeom prst="rect">
            <a:avLst/>
          </a:prstGeom>
          <a:noFill/>
          <a:ln>
            <a:noFill/>
          </a:ln>
        </p:spPr>
      </p:pic>
    </p:spTree>
    <p:extLst>
      <p:ext uri="{BB962C8B-B14F-4D97-AF65-F5344CB8AC3E}">
        <p14:creationId xmlns:p14="http://schemas.microsoft.com/office/powerpoint/2010/main" val="2475870144"/>
      </p:ext>
    </p:extLst>
  </p:cSld>
  <p:clrMapOvr>
    <a:masterClrMapping/>
  </p:clrMapOvr>
  <p:transition spd="slow">
    <p:wip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F3F608-0D73-A730-7A4F-0EF88F8C604B}"/>
              </a:ext>
            </a:extLst>
          </p:cNvPr>
          <p:cNvSpPr>
            <a:spLocks noGrp="1"/>
          </p:cNvSpPr>
          <p:nvPr>
            <p:ph type="title"/>
          </p:nvPr>
        </p:nvSpPr>
        <p:spPr/>
        <p:txBody>
          <a:bodyPr/>
          <a:lstStyle/>
          <a:p>
            <a:r>
              <a:rPr lang="en-US" dirty="0"/>
              <a:t>Perceptron learning algorithm</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BCFF687-C40D-8A5F-FBBC-4AB645959819}"/>
                  </a:ext>
                </a:extLst>
              </p:cNvPr>
              <p:cNvSpPr>
                <a:spLocks noGrp="1"/>
              </p:cNvSpPr>
              <p:nvPr>
                <p:ph idx="1"/>
              </p:nvPr>
            </p:nvSpPr>
            <p:spPr/>
            <p:txBody>
              <a:bodyPr/>
              <a:lstStyle/>
              <a:p>
                <a:pPr>
                  <a:lnSpc>
                    <a:spcPct val="150000"/>
                  </a:lnSpc>
                </a:pPr>
                <a:r>
                  <a:rPr lang="en-US" dirty="0">
                    <a:latin typeface="Times New Roman" panose="02020603050405020304" pitchFamily="18" charset="0"/>
                    <a:cs typeface="Times New Roman" panose="02020603050405020304" pitchFamily="18" charset="0"/>
                  </a:rPr>
                  <a:t>(2) an activation function is applied to this weighed sum, producing a binary or a continuous-valued output.  </a:t>
                </a:r>
                <a14:m>
                  <m:oMath xmlns:m="http://schemas.openxmlformats.org/officeDocument/2006/math">
                    <m:r>
                      <a:rPr lang="en-US" i="1" dirty="0" smtClean="0">
                        <a:latin typeface="Cambria Math" panose="02040503050406030204" pitchFamily="18" charset="0"/>
                      </a:rPr>
                      <m:t>𝑌</m:t>
                    </m:r>
                    <m:r>
                      <a:rPr lang="en-US" i="1" dirty="0" smtClean="0">
                        <a:latin typeface="Cambria Math" panose="02040503050406030204" pitchFamily="18" charset="0"/>
                      </a:rPr>
                      <m:t>=</m:t>
                    </m:r>
                    <m:r>
                      <a:rPr lang="en-US" i="1" dirty="0" smtClean="0">
                        <a:latin typeface="Cambria Math" panose="02040503050406030204" pitchFamily="18" charset="0"/>
                      </a:rPr>
                      <m:t>𝑓</m:t>
                    </m:r>
                    <m:r>
                      <a:rPr lang="en-US" i="1" dirty="0" smtClean="0">
                        <a:latin typeface="Cambria Math" panose="02040503050406030204" pitchFamily="18" charset="0"/>
                      </a:rPr>
                      <m:t>(</m:t>
                    </m:r>
                    <m:nary>
                      <m:naryPr>
                        <m:chr m:val="∑"/>
                        <m:ctrlPr>
                          <a:rPr lang="en-US" i="1" dirty="0" smtClean="0">
                            <a:latin typeface="Cambria Math" panose="02040503050406030204" pitchFamily="18" charset="0"/>
                            <a:cs typeface="Times New Roman" panose="02020603050405020304" pitchFamily="18" charset="0"/>
                          </a:rPr>
                        </m:ctrlPr>
                      </m:naryPr>
                      <m:sub>
                        <m:r>
                          <m:rPr>
                            <m:brk m:alnAt="23"/>
                          </m:rPr>
                          <a:rPr lang="en-US" b="0" i="1" dirty="0" smtClean="0">
                            <a:latin typeface="Cambria Math" panose="02040503050406030204" pitchFamily="18" charset="0"/>
                            <a:cs typeface="Times New Roman" panose="02020603050405020304" pitchFamily="18" charset="0"/>
                          </a:rPr>
                          <m:t>𝑖</m:t>
                        </m:r>
                        <m:r>
                          <a:rPr lang="en-US" b="0" i="1" dirty="0" smtClean="0">
                            <a:latin typeface="Cambria Math" panose="02040503050406030204" pitchFamily="18" charset="0"/>
                            <a:cs typeface="Times New Roman" panose="02020603050405020304" pitchFamily="18" charset="0"/>
                          </a:rPr>
                          <m:t>=0</m:t>
                        </m:r>
                      </m:sub>
                      <m:sup>
                        <m:r>
                          <a:rPr lang="en-US" b="0" i="1" dirty="0" smtClean="0">
                            <a:latin typeface="Cambria Math" panose="02040503050406030204" pitchFamily="18" charset="0"/>
                          </a:rPr>
                          <m:t>𝑚</m:t>
                        </m:r>
                      </m:sup>
                      <m:e>
                        <m:sSub>
                          <m:sSubPr>
                            <m:ctrlPr>
                              <a:rPr lang="en-US" i="1" dirty="0" smtClean="0">
                                <a:latin typeface="Cambria Math" panose="02040503050406030204" pitchFamily="18" charset="0"/>
                              </a:rPr>
                            </m:ctrlPr>
                          </m:sSubPr>
                          <m:e>
                            <m:r>
                              <a:rPr lang="en-US" b="0" i="1" dirty="0" smtClean="0">
                                <a:latin typeface="Cambria Math" panose="02040503050406030204" pitchFamily="18" charset="0"/>
                              </a:rPr>
                              <m:t>𝑤</m:t>
                            </m:r>
                          </m:e>
                          <m:sub>
                            <m:r>
                              <a:rPr lang="en-US" b="0" i="1" dirty="0" smtClean="0">
                                <a:latin typeface="Cambria Math" panose="02040503050406030204" pitchFamily="18" charset="0"/>
                              </a:rPr>
                              <m:t>𝑖</m:t>
                            </m:r>
                          </m:sub>
                        </m:sSub>
                        <m:sSub>
                          <m:sSubPr>
                            <m:ctrlPr>
                              <a:rPr lang="en-US" i="1" dirty="0">
                                <a:latin typeface="Cambria Math" panose="02040503050406030204" pitchFamily="18" charset="0"/>
                              </a:rPr>
                            </m:ctrlPr>
                          </m:sSubPr>
                          <m:e>
                            <m:r>
                              <a:rPr lang="en-US" b="0" i="1" dirty="0" smtClean="0">
                                <a:latin typeface="Cambria Math" panose="02040503050406030204" pitchFamily="18" charset="0"/>
                              </a:rPr>
                              <m:t>𝑥</m:t>
                            </m:r>
                          </m:e>
                          <m:sub>
                            <m:r>
                              <a:rPr lang="en-US" i="1" dirty="0">
                                <a:latin typeface="Cambria Math" panose="02040503050406030204" pitchFamily="18" charset="0"/>
                              </a:rPr>
                              <m:t>𝑖</m:t>
                            </m:r>
                          </m:sub>
                        </m:sSub>
                      </m:e>
                    </m:nary>
                    <m:r>
                      <a:rPr lang="en-US" i="1" dirty="0" smtClean="0">
                        <a:latin typeface="Cambria Math" panose="02040503050406030204" pitchFamily="18" charset="0"/>
                      </a:rPr>
                      <m:t>)</m:t>
                    </m:r>
                  </m:oMath>
                </a14:m>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BBCFF687-C40D-8A5F-FBBC-4AB645959819}"/>
                  </a:ext>
                </a:extLst>
              </p:cNvPr>
              <p:cNvSpPr>
                <a:spLocks noGrp="1" noRot="1" noChangeAspect="1" noMove="1" noResize="1" noEditPoints="1" noAdjustHandles="1" noChangeArrowheads="1" noChangeShapeType="1" noTextEdit="1"/>
              </p:cNvSpPr>
              <p:nvPr>
                <p:ph idx="1"/>
              </p:nvPr>
            </p:nvSpPr>
            <p:spPr>
              <a:blipFill>
                <a:blip r:embed="rId5"/>
                <a:stretch>
                  <a:fillRect l="-543"/>
                </a:stretch>
              </a:blipFill>
            </p:spPr>
            <p:txBody>
              <a:bodyPr/>
              <a:lstStyle/>
              <a:p>
                <a:r>
                  <a:rPr lang="en-US">
                    <a:noFill/>
                  </a:rPr>
                  <a:t> </a:t>
                </a:r>
              </a:p>
            </p:txBody>
          </p:sp>
        </mc:Fallback>
      </mc:AlternateContent>
      <p:pic>
        <p:nvPicPr>
          <p:cNvPr id="6" name="Content Placeholder 5" descr="A diagram of a function&#10;&#10;Description automatically generated">
            <a:extLst>
              <a:ext uri="{FF2B5EF4-FFF2-40B4-BE49-F238E27FC236}">
                <a16:creationId xmlns:a16="http://schemas.microsoft.com/office/drawing/2014/main" id="{BAEEB63A-9E2B-9CAB-B416-5393896FEE9E}"/>
              </a:ext>
            </a:extLst>
          </p:cNvPr>
          <p:cNvPicPr>
            <a:picLocks noChangeAspect="1"/>
          </p:cNvPicPr>
          <p:nvPr/>
        </p:nvPicPr>
        <p:blipFill rotWithShape="1">
          <a:blip r:embed="rId6"/>
          <a:srcRect l="17360" t="12598" r="17959" b="29581"/>
          <a:stretch/>
        </p:blipFill>
        <p:spPr>
          <a:xfrm>
            <a:off x="832520" y="2695540"/>
            <a:ext cx="5698909" cy="2830478"/>
          </a:xfrm>
          <a:prstGeom prst="rect">
            <a:avLst/>
          </a:prstGeom>
          <a:noFill/>
          <a:ln>
            <a:noFill/>
          </a:ln>
        </p:spPr>
      </p:pic>
      <p:pic>
        <p:nvPicPr>
          <p:cNvPr id="27" name="Picture 26" descr="A graph of a line with a red line&#10;&#10;Description automatically generated">
            <a:extLst>
              <a:ext uri="{FF2B5EF4-FFF2-40B4-BE49-F238E27FC236}">
                <a16:creationId xmlns:a16="http://schemas.microsoft.com/office/drawing/2014/main" id="{A33C33CE-035B-6F09-2C94-3E3D666C5DFF}"/>
              </a:ext>
            </a:extLst>
          </p:cNvPr>
          <p:cNvPicPr>
            <a:picLocks noChangeAspect="1"/>
          </p:cNvPicPr>
          <p:nvPr/>
        </p:nvPicPr>
        <p:blipFill>
          <a:blip r:embed="rId7"/>
          <a:stretch>
            <a:fillRect/>
          </a:stretch>
        </p:blipFill>
        <p:spPr>
          <a:xfrm>
            <a:off x="7144625" y="3468618"/>
            <a:ext cx="3254432" cy="2057400"/>
          </a:xfrm>
          <a:prstGeom prst="rect">
            <a:avLst/>
          </a:prstGeom>
        </p:spPr>
      </p:pic>
    </p:spTree>
    <p:custDataLst>
      <p:tags r:id="rId1"/>
    </p:custDataLst>
    <p:extLst>
      <p:ext uri="{BB962C8B-B14F-4D97-AF65-F5344CB8AC3E}">
        <p14:creationId xmlns:p14="http://schemas.microsoft.com/office/powerpoint/2010/main" val="92990294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barn(inVertical)">
                                      <p:cBhvr>
                                        <p:cTn id="1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F3F608-0D73-A730-7A4F-0EF88F8C604B}"/>
              </a:ext>
            </a:extLst>
          </p:cNvPr>
          <p:cNvSpPr>
            <a:spLocks noGrp="1"/>
          </p:cNvSpPr>
          <p:nvPr>
            <p:ph type="title"/>
          </p:nvPr>
        </p:nvSpPr>
        <p:spPr/>
        <p:txBody>
          <a:bodyPr/>
          <a:lstStyle/>
          <a:p>
            <a:r>
              <a:rPr lang="en-US" dirty="0"/>
              <a:t>Perceptron learning algorithm</a:t>
            </a:r>
          </a:p>
        </p:txBody>
      </p:sp>
      <p:sp>
        <p:nvSpPr>
          <p:cNvPr id="3" name="Content Placeholder 2">
            <a:extLst>
              <a:ext uri="{FF2B5EF4-FFF2-40B4-BE49-F238E27FC236}">
                <a16:creationId xmlns:a16="http://schemas.microsoft.com/office/drawing/2014/main" id="{BBCFF687-C40D-8A5F-FBBC-4AB645959819}"/>
              </a:ext>
            </a:extLst>
          </p:cNvPr>
          <p:cNvSpPr>
            <a:spLocks noGrp="1"/>
          </p:cNvSpPr>
          <p:nvPr>
            <p:ph idx="1"/>
          </p:nvPr>
        </p:nvSpPr>
        <p:spPr/>
        <p:txBody>
          <a:bodyPr/>
          <a:lstStyle/>
          <a:p>
            <a:pPr>
              <a:lnSpc>
                <a:spcPct val="150000"/>
              </a:lnSpc>
            </a:pPr>
            <a:r>
              <a:rPr lang="en-US" sz="2200" kern="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(3) Evaluate</a:t>
            </a:r>
          </a:p>
          <a:p>
            <a:pPr lvl="1">
              <a:lnSpc>
                <a:spcPct val="120000"/>
              </a:lnSpc>
            </a:pP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a:t>
            </a:r>
            <a:r>
              <a:rPr lang="en-US" sz="2200" kern="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he difference between this output and the actual target value is computed to get the error term, E, generally in terms of mean squared error. The steps up to this form the forward propagation part of the algorithm(Predicted -</a:t>
            </a:r>
            <a:r>
              <a:rPr lang="en-US" sz="2200" kern="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Acual</a:t>
            </a:r>
            <a:r>
              <a:rPr lang="en-US" sz="2200" kern="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 </a:t>
            </a:r>
            <a:endParaRPr lang="en-US" dirty="0"/>
          </a:p>
        </p:txBody>
      </p:sp>
      <p:pic>
        <p:nvPicPr>
          <p:cNvPr id="5" name="Content Placeholder 5" descr="A diagram of a function&#10;&#10;Description automatically generated">
            <a:extLst>
              <a:ext uri="{FF2B5EF4-FFF2-40B4-BE49-F238E27FC236}">
                <a16:creationId xmlns:a16="http://schemas.microsoft.com/office/drawing/2014/main" id="{DFD9ACFC-C3DF-6792-F326-C6B28DA4C292}"/>
              </a:ext>
            </a:extLst>
          </p:cNvPr>
          <p:cNvPicPr>
            <a:picLocks noChangeAspect="1"/>
          </p:cNvPicPr>
          <p:nvPr/>
        </p:nvPicPr>
        <p:blipFill rotWithShape="1">
          <a:blip r:embed="rId3"/>
          <a:srcRect l="17360" t="12598" r="17959" b="29581"/>
          <a:stretch/>
        </p:blipFill>
        <p:spPr>
          <a:xfrm>
            <a:off x="1681606" y="3391417"/>
            <a:ext cx="5698909" cy="2830478"/>
          </a:xfrm>
          <a:prstGeom prst="rect">
            <a:avLst/>
          </a:prstGeom>
          <a:noFill/>
          <a:ln>
            <a:noFill/>
          </a:ln>
        </p:spPr>
      </p:pic>
    </p:spTree>
    <p:custDataLst>
      <p:tags r:id="rId1"/>
    </p:custDataLst>
    <p:extLst>
      <p:ext uri="{BB962C8B-B14F-4D97-AF65-F5344CB8AC3E}">
        <p14:creationId xmlns:p14="http://schemas.microsoft.com/office/powerpoint/2010/main" val="343839971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DE6E81-C3D3-BE7D-8559-5DFCEC0996E7}"/>
              </a:ext>
            </a:extLst>
          </p:cNvPr>
          <p:cNvSpPr>
            <a:spLocks noGrp="1"/>
          </p:cNvSpPr>
          <p:nvPr>
            <p:ph type="title"/>
          </p:nvPr>
        </p:nvSpPr>
        <p:spPr/>
        <p:txBody>
          <a:bodyPr/>
          <a:lstStyle/>
          <a:p>
            <a:r>
              <a:rPr lang="en-US" dirty="0"/>
              <a:t>Perceptron learning algorithm</a:t>
            </a:r>
          </a:p>
        </p:txBody>
      </p:sp>
      <p:sp>
        <p:nvSpPr>
          <p:cNvPr id="3" name="Content Placeholder 2">
            <a:extLst>
              <a:ext uri="{FF2B5EF4-FFF2-40B4-BE49-F238E27FC236}">
                <a16:creationId xmlns:a16="http://schemas.microsoft.com/office/drawing/2014/main" id="{7D94BDFD-60B1-67F7-9C28-335DBC5719FB}"/>
              </a:ext>
            </a:extLst>
          </p:cNvPr>
          <p:cNvSpPr>
            <a:spLocks noGrp="1"/>
          </p:cNvSpPr>
          <p:nvPr>
            <p:ph idx="1"/>
          </p:nvPr>
        </p:nvSpPr>
        <p:spPr/>
        <p:txBody>
          <a:bodyPr/>
          <a:lstStyle/>
          <a:p>
            <a:endParaRPr lang="en-US"/>
          </a:p>
        </p:txBody>
      </p:sp>
      <p:pic>
        <p:nvPicPr>
          <p:cNvPr id="4" name="Content Placeholder 5" descr="A diagram of a function&#10;&#10;Description automatically generated">
            <a:extLst>
              <a:ext uri="{FF2B5EF4-FFF2-40B4-BE49-F238E27FC236}">
                <a16:creationId xmlns:a16="http://schemas.microsoft.com/office/drawing/2014/main" id="{373E5D73-46C2-44B3-DA1C-412442D8D4CA}"/>
              </a:ext>
            </a:extLst>
          </p:cNvPr>
          <p:cNvPicPr>
            <a:picLocks noChangeAspect="1"/>
          </p:cNvPicPr>
          <p:nvPr/>
        </p:nvPicPr>
        <p:blipFill rotWithShape="1">
          <a:blip r:embed="rId3"/>
          <a:srcRect l="17360" t="12598" r="17959" b="29581"/>
          <a:stretch/>
        </p:blipFill>
        <p:spPr>
          <a:xfrm>
            <a:off x="1899320" y="1932730"/>
            <a:ext cx="8224394" cy="4084811"/>
          </a:xfrm>
          <a:prstGeom prst="rect">
            <a:avLst/>
          </a:prstGeom>
          <a:noFill/>
          <a:ln>
            <a:noFill/>
          </a:ln>
        </p:spPr>
      </p:pic>
    </p:spTree>
    <p:custDataLst>
      <p:tags r:id="rId1"/>
    </p:custDataLst>
    <p:extLst>
      <p:ext uri="{BB962C8B-B14F-4D97-AF65-F5344CB8AC3E}">
        <p14:creationId xmlns:p14="http://schemas.microsoft.com/office/powerpoint/2010/main" val="154461585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9B466-2C4E-E3D8-0CBE-0534FB8425FF}"/>
              </a:ext>
            </a:extLst>
          </p:cNvPr>
          <p:cNvSpPr>
            <a:spLocks noGrp="1"/>
          </p:cNvSpPr>
          <p:nvPr>
            <p:ph type="title"/>
          </p:nvPr>
        </p:nvSpPr>
        <p:spPr/>
        <p:txBody>
          <a:bodyPr/>
          <a:lstStyle/>
          <a:p>
            <a:r>
              <a:rPr lang="en-US" dirty="0"/>
              <a:t>Matrix Operations</a:t>
            </a:r>
          </a:p>
        </p:txBody>
      </p:sp>
      <p:sp>
        <p:nvSpPr>
          <p:cNvPr id="3" name="Content Placeholder 2">
            <a:extLst>
              <a:ext uri="{FF2B5EF4-FFF2-40B4-BE49-F238E27FC236}">
                <a16:creationId xmlns:a16="http://schemas.microsoft.com/office/drawing/2014/main" id="{254D0C52-2AFF-ACAB-0C7F-9129DC99B678}"/>
              </a:ext>
            </a:extLst>
          </p:cNvPr>
          <p:cNvSpPr>
            <a:spLocks noGrp="1"/>
          </p:cNvSpPr>
          <p:nvPr>
            <p:ph idx="1"/>
          </p:nvPr>
        </p:nvSpPr>
        <p:spPr/>
        <p:txBody>
          <a:bodyPr/>
          <a:lstStyle/>
          <a:p>
            <a:endParaRPr lang="en-US" dirty="0"/>
          </a:p>
        </p:txBody>
      </p:sp>
      <p:pic>
        <p:nvPicPr>
          <p:cNvPr id="5" name="Picture 4">
            <a:extLst>
              <a:ext uri="{FF2B5EF4-FFF2-40B4-BE49-F238E27FC236}">
                <a16:creationId xmlns:a16="http://schemas.microsoft.com/office/drawing/2014/main" id="{2B0E3252-E37E-C916-862A-D5C207676293}"/>
              </a:ext>
            </a:extLst>
          </p:cNvPr>
          <p:cNvPicPr>
            <a:picLocks noChangeAspect="1"/>
          </p:cNvPicPr>
          <p:nvPr/>
        </p:nvPicPr>
        <p:blipFill>
          <a:blip r:embed="rId2"/>
          <a:stretch>
            <a:fillRect/>
          </a:stretch>
        </p:blipFill>
        <p:spPr>
          <a:xfrm>
            <a:off x="5106141" y="1717357"/>
            <a:ext cx="6464632" cy="3911801"/>
          </a:xfrm>
          <a:prstGeom prst="rect">
            <a:avLst/>
          </a:prstGeom>
        </p:spPr>
      </p:pic>
      <mc:AlternateContent xmlns:mc="http://schemas.openxmlformats.org/markup-compatibility/2006" xmlns:a14="http://schemas.microsoft.com/office/drawing/2010/main">
        <mc:Choice Requires="a14">
          <p:sp>
            <p:nvSpPr>
              <p:cNvPr id="8" name="Rectangle 7">
                <a:extLst>
                  <a:ext uri="{FF2B5EF4-FFF2-40B4-BE49-F238E27FC236}">
                    <a16:creationId xmlns:a16="http://schemas.microsoft.com/office/drawing/2014/main" id="{CB83F0F1-42B1-AF78-9503-4906B3FF11E0}"/>
                  </a:ext>
                </a:extLst>
              </p:cNvPr>
              <p:cNvSpPr/>
              <p:nvPr/>
            </p:nvSpPr>
            <p:spPr>
              <a:xfrm>
                <a:off x="892629" y="2068286"/>
                <a:ext cx="4822371" cy="66402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14:m>
                  <m:oMathPara xmlns:m="http://schemas.openxmlformats.org/officeDocument/2006/math">
                    <m:oMathParaPr>
                      <m:jc m:val="centerGroup"/>
                    </m:oMathParaPr>
                    <m:oMath xmlns:m="http://schemas.openxmlformats.org/officeDocument/2006/math">
                      <m:sSub>
                        <m:sSubPr>
                          <m:ctrlPr>
                            <a:rPr lang="en-US" sz="2400" i="1" smtClean="0">
                              <a:latin typeface="Cambria Math" panose="02040503050406030204" pitchFamily="18" charset="0"/>
                            </a:rPr>
                          </m:ctrlPr>
                        </m:sSubPr>
                        <m:e>
                          <m:r>
                            <a:rPr lang="en-US" sz="2400" b="0" i="1" smtClean="0">
                              <a:latin typeface="Cambria Math" panose="02040503050406030204" pitchFamily="18" charset="0"/>
                            </a:rPr>
                            <m:t>𝑤</m:t>
                          </m:r>
                        </m:e>
                        <m:sub>
                          <m:r>
                            <a:rPr lang="en-US" sz="2400" b="0" i="1" smtClean="0">
                              <a:latin typeface="Cambria Math" panose="02040503050406030204" pitchFamily="18" charset="0"/>
                            </a:rPr>
                            <m:t>1</m:t>
                          </m:r>
                        </m:sub>
                      </m:sSub>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𝑤</m:t>
                          </m:r>
                        </m:e>
                        <m:sub>
                          <m:r>
                            <a:rPr lang="en-US" sz="2400" b="0" i="1" smtClean="0">
                              <a:latin typeface="Cambria Math" panose="02040503050406030204" pitchFamily="18" charset="0"/>
                            </a:rPr>
                            <m:t>2</m:t>
                          </m:r>
                        </m:sub>
                      </m:sSub>
                      <m:r>
                        <a:rPr lang="en-US" sz="2400" b="0" i="1" smtClean="0">
                          <a:latin typeface="Cambria Math" panose="02040503050406030204" pitchFamily="18" charset="0"/>
                        </a:rPr>
                        <m:t>,</m:t>
                      </m:r>
                      <m:sSub>
                        <m:sSubPr>
                          <m:ctrlPr>
                            <a:rPr lang="en-US" sz="2400" i="1" smtClean="0">
                              <a:latin typeface="Cambria Math" panose="02040503050406030204" pitchFamily="18" charset="0"/>
                            </a:rPr>
                          </m:ctrlPr>
                        </m:sSubPr>
                        <m:e>
                          <m:r>
                            <a:rPr lang="en-US" sz="2400" i="1">
                              <a:latin typeface="Cambria Math" panose="02040503050406030204" pitchFamily="18" charset="0"/>
                            </a:rPr>
                            <m:t>𝑤</m:t>
                          </m:r>
                        </m:e>
                        <m:sub>
                          <m:r>
                            <a:rPr lang="en-US" sz="2400" b="0" i="1" smtClean="0">
                              <a:latin typeface="Cambria Math" panose="02040503050406030204" pitchFamily="18" charset="0"/>
                            </a:rPr>
                            <m:t>3</m:t>
                          </m:r>
                        </m:sub>
                      </m:sSub>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𝑤</m:t>
                          </m:r>
                        </m:e>
                        <m:sub>
                          <m:r>
                            <a:rPr lang="en-US" sz="2400" b="0" i="1" smtClean="0">
                              <a:latin typeface="Cambria Math" panose="02040503050406030204" pitchFamily="18" charset="0"/>
                            </a:rPr>
                            <m:t>𝑚</m:t>
                          </m:r>
                        </m:sub>
                      </m:sSub>
                    </m:oMath>
                  </m:oMathPara>
                </a14:m>
                <a:endParaRPr lang="en-US" sz="2400" dirty="0"/>
              </a:p>
            </p:txBody>
          </p:sp>
        </mc:Choice>
        <mc:Fallback xmlns="">
          <p:sp>
            <p:nvSpPr>
              <p:cNvPr id="8" name="Rectangle 7">
                <a:extLst>
                  <a:ext uri="{FF2B5EF4-FFF2-40B4-BE49-F238E27FC236}">
                    <a16:creationId xmlns:a16="http://schemas.microsoft.com/office/drawing/2014/main" id="{CB83F0F1-42B1-AF78-9503-4906B3FF11E0}"/>
                  </a:ext>
                </a:extLst>
              </p:cNvPr>
              <p:cNvSpPr>
                <a:spLocks noRot="1" noChangeAspect="1" noMove="1" noResize="1" noEditPoints="1" noAdjustHandles="1" noChangeArrowheads="1" noChangeShapeType="1" noTextEdit="1"/>
              </p:cNvSpPr>
              <p:nvPr/>
            </p:nvSpPr>
            <p:spPr>
              <a:xfrm>
                <a:off x="892629" y="2068286"/>
                <a:ext cx="4822371" cy="664028"/>
              </a:xfrm>
              <a:prstGeom prst="rect">
                <a:avLst/>
              </a:prstGeom>
              <a:blipFill>
                <a:blip r:embed="rId5"/>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2673030281"/>
      </p:ext>
    </p:extLst>
  </p:cSld>
  <p:clrMapOvr>
    <a:masterClrMapping/>
  </p:clrMapOvr>
  <p:transition spd="slow">
    <p:wip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9B466-2C4E-E3D8-0CBE-0534FB8425FF}"/>
              </a:ext>
            </a:extLst>
          </p:cNvPr>
          <p:cNvSpPr>
            <a:spLocks noGrp="1"/>
          </p:cNvSpPr>
          <p:nvPr>
            <p:ph type="title"/>
          </p:nvPr>
        </p:nvSpPr>
        <p:spPr/>
        <p:txBody>
          <a:bodyPr/>
          <a:lstStyle/>
          <a:p>
            <a:r>
              <a:rPr lang="en-US" dirty="0"/>
              <a:t>Matrix Operations</a:t>
            </a:r>
          </a:p>
        </p:txBody>
      </p:sp>
      <p:sp>
        <p:nvSpPr>
          <p:cNvPr id="3" name="Content Placeholder 2">
            <a:extLst>
              <a:ext uri="{FF2B5EF4-FFF2-40B4-BE49-F238E27FC236}">
                <a16:creationId xmlns:a16="http://schemas.microsoft.com/office/drawing/2014/main" id="{254D0C52-2AFF-ACAB-0C7F-9129DC99B678}"/>
              </a:ext>
            </a:extLst>
          </p:cNvPr>
          <p:cNvSpPr>
            <a:spLocks noGrp="1"/>
          </p:cNvSpPr>
          <p:nvPr>
            <p:ph idx="1"/>
          </p:nvPr>
        </p:nvSpPr>
        <p:spPr/>
        <p:txBody>
          <a:bodyPr/>
          <a:lstStyle/>
          <a:p>
            <a:endParaRPr lang="en-US" dirty="0"/>
          </a:p>
        </p:txBody>
      </p:sp>
      <p:pic>
        <p:nvPicPr>
          <p:cNvPr id="5" name="Picture 4">
            <a:extLst>
              <a:ext uri="{FF2B5EF4-FFF2-40B4-BE49-F238E27FC236}">
                <a16:creationId xmlns:a16="http://schemas.microsoft.com/office/drawing/2014/main" id="{2B0E3252-E37E-C916-862A-D5C207676293}"/>
              </a:ext>
            </a:extLst>
          </p:cNvPr>
          <p:cNvPicPr>
            <a:picLocks noChangeAspect="1"/>
          </p:cNvPicPr>
          <p:nvPr/>
        </p:nvPicPr>
        <p:blipFill>
          <a:blip r:embed="rId2"/>
          <a:stretch>
            <a:fillRect/>
          </a:stretch>
        </p:blipFill>
        <p:spPr>
          <a:xfrm>
            <a:off x="5106141" y="1717357"/>
            <a:ext cx="6464632" cy="3911801"/>
          </a:xfrm>
          <a:prstGeom prst="rect">
            <a:avLst/>
          </a:prstGeom>
        </p:spPr>
      </p:pic>
      <mc:AlternateContent xmlns:mc="http://schemas.openxmlformats.org/markup-compatibility/2006" xmlns:a14="http://schemas.microsoft.com/office/drawing/2010/main">
        <mc:Choice Requires="a14">
          <p:sp>
            <p:nvSpPr>
              <p:cNvPr id="8" name="Rectangle 7">
                <a:extLst>
                  <a:ext uri="{FF2B5EF4-FFF2-40B4-BE49-F238E27FC236}">
                    <a16:creationId xmlns:a16="http://schemas.microsoft.com/office/drawing/2014/main" id="{CB83F0F1-42B1-AF78-9503-4906B3FF11E0}"/>
                  </a:ext>
                </a:extLst>
              </p:cNvPr>
              <p:cNvSpPr/>
              <p:nvPr/>
            </p:nvSpPr>
            <p:spPr>
              <a:xfrm>
                <a:off x="892629" y="2068286"/>
                <a:ext cx="4822371" cy="66402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14:m>
                  <m:oMathPara xmlns:m="http://schemas.openxmlformats.org/officeDocument/2006/math">
                    <m:oMathParaPr>
                      <m:jc m:val="centerGroup"/>
                    </m:oMathParaPr>
                    <m:oMath xmlns:m="http://schemas.openxmlformats.org/officeDocument/2006/math">
                      <m:sSub>
                        <m:sSubPr>
                          <m:ctrlPr>
                            <a:rPr lang="en-US" sz="2400" i="1" smtClean="0">
                              <a:latin typeface="Cambria Math" panose="02040503050406030204" pitchFamily="18" charset="0"/>
                            </a:rPr>
                          </m:ctrlPr>
                        </m:sSubPr>
                        <m:e>
                          <m:r>
                            <a:rPr lang="en-US" sz="2400" b="0" i="1" smtClean="0">
                              <a:latin typeface="Cambria Math" panose="02040503050406030204" pitchFamily="18" charset="0"/>
                            </a:rPr>
                            <m:t>𝑤</m:t>
                          </m:r>
                        </m:e>
                        <m:sub>
                          <m:r>
                            <a:rPr lang="en-US" sz="2400" b="0" i="1" smtClean="0">
                              <a:latin typeface="Cambria Math" panose="02040503050406030204" pitchFamily="18" charset="0"/>
                            </a:rPr>
                            <m:t>1</m:t>
                          </m:r>
                        </m:sub>
                      </m:sSub>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𝑤</m:t>
                          </m:r>
                        </m:e>
                        <m:sub>
                          <m:r>
                            <a:rPr lang="en-US" sz="2400" b="0" i="1" smtClean="0">
                              <a:latin typeface="Cambria Math" panose="02040503050406030204" pitchFamily="18" charset="0"/>
                            </a:rPr>
                            <m:t>2</m:t>
                          </m:r>
                        </m:sub>
                      </m:sSub>
                      <m:r>
                        <a:rPr lang="en-US" sz="2400" b="0" i="1" smtClean="0">
                          <a:latin typeface="Cambria Math" panose="02040503050406030204" pitchFamily="18" charset="0"/>
                        </a:rPr>
                        <m:t>,</m:t>
                      </m:r>
                      <m:sSub>
                        <m:sSubPr>
                          <m:ctrlPr>
                            <a:rPr lang="en-US" sz="2400" i="1" smtClean="0">
                              <a:latin typeface="Cambria Math" panose="02040503050406030204" pitchFamily="18" charset="0"/>
                            </a:rPr>
                          </m:ctrlPr>
                        </m:sSubPr>
                        <m:e>
                          <m:r>
                            <a:rPr lang="en-US" sz="2400" i="1">
                              <a:latin typeface="Cambria Math" panose="02040503050406030204" pitchFamily="18" charset="0"/>
                            </a:rPr>
                            <m:t>𝑤</m:t>
                          </m:r>
                        </m:e>
                        <m:sub>
                          <m:r>
                            <a:rPr lang="en-US" sz="2400" b="0" i="1" smtClean="0">
                              <a:latin typeface="Cambria Math" panose="02040503050406030204" pitchFamily="18" charset="0"/>
                            </a:rPr>
                            <m:t>3</m:t>
                          </m:r>
                        </m:sub>
                      </m:sSub>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𝑤</m:t>
                          </m:r>
                        </m:e>
                        <m:sub>
                          <m:r>
                            <a:rPr lang="en-US" sz="2400" b="0" i="1" smtClean="0">
                              <a:latin typeface="Cambria Math" panose="02040503050406030204" pitchFamily="18" charset="0"/>
                            </a:rPr>
                            <m:t>𝑚</m:t>
                          </m:r>
                        </m:sub>
                      </m:sSub>
                    </m:oMath>
                  </m:oMathPara>
                </a14:m>
                <a:endParaRPr lang="en-US" sz="2400" dirty="0"/>
              </a:p>
            </p:txBody>
          </p:sp>
        </mc:Choice>
        <mc:Fallback xmlns="">
          <p:sp>
            <p:nvSpPr>
              <p:cNvPr id="8" name="Rectangle 7">
                <a:extLst>
                  <a:ext uri="{FF2B5EF4-FFF2-40B4-BE49-F238E27FC236}">
                    <a16:creationId xmlns:a16="http://schemas.microsoft.com/office/drawing/2014/main" id="{CB83F0F1-42B1-AF78-9503-4906B3FF11E0}"/>
                  </a:ext>
                </a:extLst>
              </p:cNvPr>
              <p:cNvSpPr>
                <a:spLocks noRot="1" noChangeAspect="1" noMove="1" noResize="1" noEditPoints="1" noAdjustHandles="1" noChangeArrowheads="1" noChangeShapeType="1" noTextEdit="1"/>
              </p:cNvSpPr>
              <p:nvPr/>
            </p:nvSpPr>
            <p:spPr>
              <a:xfrm>
                <a:off x="892629" y="2068286"/>
                <a:ext cx="4822371" cy="664028"/>
              </a:xfrm>
              <a:prstGeom prst="rect">
                <a:avLst/>
              </a:prstGeom>
              <a:blipFill>
                <a:blip r:embed="rId5"/>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2818762156"/>
      </p:ext>
    </p:extLst>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06523-9CAC-2DF6-1784-B8FCA7EFF226}"/>
              </a:ext>
            </a:extLst>
          </p:cNvPr>
          <p:cNvSpPr>
            <a:spLocks noGrp="1"/>
          </p:cNvSpPr>
          <p:nvPr>
            <p:ph type="title"/>
          </p:nvPr>
        </p:nvSpPr>
        <p:spPr/>
        <p:txBody>
          <a:bodyPr/>
          <a:lstStyle/>
          <a:p>
            <a:r>
              <a:rPr lang="en-US" dirty="0"/>
              <a:t>Matrix Operation</a:t>
            </a:r>
          </a:p>
        </p:txBody>
      </p:sp>
      <p:sp>
        <p:nvSpPr>
          <p:cNvPr id="3" name="Content Placeholder 2">
            <a:extLst>
              <a:ext uri="{FF2B5EF4-FFF2-40B4-BE49-F238E27FC236}">
                <a16:creationId xmlns:a16="http://schemas.microsoft.com/office/drawing/2014/main" id="{D3E96CB3-FD48-4364-315A-A858AB4CCF87}"/>
              </a:ext>
            </a:extLst>
          </p:cNvPr>
          <p:cNvSpPr>
            <a:spLocks noGrp="1"/>
          </p:cNvSpPr>
          <p:nvPr>
            <p:ph idx="1"/>
          </p:nvPr>
        </p:nvSpPr>
        <p:spPr/>
        <p:txBody>
          <a:bodyPr/>
          <a:lstStyle/>
          <a:p>
            <a:r>
              <a:rPr lang="en-US" b="0" i="0" dirty="0">
                <a:solidFill>
                  <a:srgbClr val="21242C"/>
                </a:solidFill>
                <a:effectLst/>
                <a:latin typeface="Lato" panose="020F0502020204030203" pitchFamily="34" charset="0"/>
              </a:rPr>
              <a:t>The </a:t>
            </a:r>
            <a:r>
              <a:rPr lang="en-US" b="1" i="0" dirty="0">
                <a:solidFill>
                  <a:srgbClr val="21242C"/>
                </a:solidFill>
                <a:effectLst/>
                <a:latin typeface="Lato" panose="020F0502020204030203" pitchFamily="34" charset="0"/>
              </a:rPr>
              <a:t>dimensions</a:t>
            </a:r>
            <a:r>
              <a:rPr lang="en-US" b="0" i="0" dirty="0">
                <a:solidFill>
                  <a:srgbClr val="21242C"/>
                </a:solidFill>
                <a:effectLst/>
                <a:latin typeface="Lato" panose="020F0502020204030203" pitchFamily="34" charset="0"/>
              </a:rPr>
              <a:t> of a matrix give the number of rows and columns of the matrix </a:t>
            </a:r>
            <a:r>
              <a:rPr lang="en-US" b="0" i="1" dirty="0">
                <a:solidFill>
                  <a:srgbClr val="21242C"/>
                </a:solidFill>
                <a:effectLst/>
                <a:latin typeface="Lato" panose="020F0502020204030203" pitchFamily="34" charset="0"/>
              </a:rPr>
              <a:t>in that order</a:t>
            </a:r>
            <a:r>
              <a:rPr lang="en-US" b="0" i="0" dirty="0">
                <a:solidFill>
                  <a:srgbClr val="21242C"/>
                </a:solidFill>
                <a:effectLst/>
                <a:latin typeface="Lato" panose="020F0502020204030203" pitchFamily="34" charset="0"/>
              </a:rPr>
              <a:t>.</a:t>
            </a:r>
          </a:p>
          <a:p>
            <a:endParaRPr lang="en-US" dirty="0">
              <a:solidFill>
                <a:srgbClr val="21242C"/>
              </a:solidFill>
              <a:latin typeface="Lato" panose="020F0502020204030203" pitchFamily="34" charset="0"/>
            </a:endParaRPr>
          </a:p>
          <a:p>
            <a:endParaRPr lang="en-US" dirty="0">
              <a:solidFill>
                <a:srgbClr val="21242C"/>
              </a:solidFill>
              <a:latin typeface="Lato" panose="020F0502020204030203" pitchFamily="34" charset="0"/>
            </a:endParaRPr>
          </a:p>
          <a:p>
            <a:endParaRPr lang="en-US" dirty="0">
              <a:solidFill>
                <a:srgbClr val="21242C"/>
              </a:solidFill>
              <a:latin typeface="Lato" panose="020F0502020204030203" pitchFamily="34" charset="0"/>
            </a:endParaRPr>
          </a:p>
          <a:p>
            <a:endParaRPr lang="en-US" dirty="0">
              <a:solidFill>
                <a:srgbClr val="21242C"/>
              </a:solidFill>
              <a:latin typeface="Lato" panose="020F0502020204030203" pitchFamily="34" charset="0"/>
            </a:endParaRPr>
          </a:p>
          <a:p>
            <a:endParaRPr lang="en-US" dirty="0">
              <a:solidFill>
                <a:srgbClr val="21242C"/>
              </a:solidFill>
              <a:latin typeface="Lato" panose="020F0502020204030203" pitchFamily="34" charset="0"/>
            </a:endParaRPr>
          </a:p>
          <a:p>
            <a:endParaRPr lang="en-US" dirty="0">
              <a:solidFill>
                <a:srgbClr val="21242C"/>
              </a:solidFill>
              <a:latin typeface="Lato" panose="020F0502020204030203" pitchFamily="34" charset="0"/>
            </a:endParaRPr>
          </a:p>
          <a:p>
            <a:endParaRPr lang="en-US" dirty="0">
              <a:solidFill>
                <a:srgbClr val="21242C"/>
              </a:solidFill>
              <a:latin typeface="Lato" panose="020F0502020204030203" pitchFamily="34" charset="0"/>
            </a:endParaRPr>
          </a:p>
          <a:p>
            <a:endParaRPr lang="en-US" dirty="0"/>
          </a:p>
        </p:txBody>
      </p:sp>
      <p:sp>
        <p:nvSpPr>
          <p:cNvPr id="5" name="TextBox 4">
            <a:extLst>
              <a:ext uri="{FF2B5EF4-FFF2-40B4-BE49-F238E27FC236}">
                <a16:creationId xmlns:a16="http://schemas.microsoft.com/office/drawing/2014/main" id="{0D749387-FEA7-CA0D-B6F9-1C9E0EF36CD8}"/>
              </a:ext>
            </a:extLst>
          </p:cNvPr>
          <p:cNvSpPr txBox="1"/>
          <p:nvPr/>
        </p:nvSpPr>
        <p:spPr>
          <a:xfrm>
            <a:off x="479148" y="6068006"/>
            <a:ext cx="6096000" cy="230832"/>
          </a:xfrm>
          <a:prstGeom prst="rect">
            <a:avLst/>
          </a:prstGeom>
          <a:noFill/>
        </p:spPr>
        <p:txBody>
          <a:bodyPr wrap="square">
            <a:spAutoFit/>
          </a:bodyPr>
          <a:lstStyle/>
          <a:p>
            <a:r>
              <a:rPr lang="en-US" sz="900" dirty="0"/>
              <a:t>https://www.khanacademy.org/</a:t>
            </a:r>
          </a:p>
        </p:txBody>
      </p:sp>
      <p:pic>
        <p:nvPicPr>
          <p:cNvPr id="7" name="Picture 6">
            <a:extLst>
              <a:ext uri="{FF2B5EF4-FFF2-40B4-BE49-F238E27FC236}">
                <a16:creationId xmlns:a16="http://schemas.microsoft.com/office/drawing/2014/main" id="{32429870-9E4B-BEEF-E728-95D2EEDCABE9}"/>
              </a:ext>
            </a:extLst>
          </p:cNvPr>
          <p:cNvPicPr>
            <a:picLocks noChangeAspect="1"/>
          </p:cNvPicPr>
          <p:nvPr/>
        </p:nvPicPr>
        <p:blipFill rotWithShape="1">
          <a:blip r:embed="rId3"/>
          <a:srcRect t="52856" r="45005" b="3036"/>
          <a:stretch/>
        </p:blipFill>
        <p:spPr>
          <a:xfrm>
            <a:off x="1202051" y="2529840"/>
            <a:ext cx="3993743" cy="1991360"/>
          </a:xfrm>
          <a:prstGeom prst="rect">
            <a:avLst/>
          </a:prstGeom>
        </p:spPr>
      </p:pic>
      <p:pic>
        <p:nvPicPr>
          <p:cNvPr id="8" name="Picture 7">
            <a:extLst>
              <a:ext uri="{FF2B5EF4-FFF2-40B4-BE49-F238E27FC236}">
                <a16:creationId xmlns:a16="http://schemas.microsoft.com/office/drawing/2014/main" id="{AB3EAD51-8B10-2DA1-0FA0-6D87B319D8AC}"/>
              </a:ext>
            </a:extLst>
          </p:cNvPr>
          <p:cNvPicPr>
            <a:picLocks noChangeAspect="1"/>
          </p:cNvPicPr>
          <p:nvPr/>
        </p:nvPicPr>
        <p:blipFill>
          <a:blip r:embed="rId3"/>
          <a:stretch>
            <a:fillRect/>
          </a:stretch>
        </p:blipFill>
        <p:spPr>
          <a:xfrm>
            <a:off x="1087271" y="2093542"/>
            <a:ext cx="5146993" cy="3199818"/>
          </a:xfrm>
          <a:prstGeom prst="rect">
            <a:avLst/>
          </a:prstGeom>
        </p:spPr>
      </p:pic>
      <p:sp>
        <p:nvSpPr>
          <p:cNvPr id="9" name="Oval 8">
            <a:extLst>
              <a:ext uri="{FF2B5EF4-FFF2-40B4-BE49-F238E27FC236}">
                <a16:creationId xmlns:a16="http://schemas.microsoft.com/office/drawing/2014/main" id="{2B82FADF-291F-B412-CDCB-B974D99082EE}"/>
              </a:ext>
            </a:extLst>
          </p:cNvPr>
          <p:cNvSpPr/>
          <p:nvPr/>
        </p:nvSpPr>
        <p:spPr>
          <a:xfrm>
            <a:off x="7609840" y="3693451"/>
            <a:ext cx="2214880" cy="97536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800" dirty="0"/>
              <a:t>2*3 Matrix</a:t>
            </a:r>
          </a:p>
        </p:txBody>
      </p:sp>
    </p:spTree>
    <p:custDataLst>
      <p:tags r:id="rId1"/>
    </p:custDataLst>
    <p:extLst>
      <p:ext uri="{BB962C8B-B14F-4D97-AF65-F5344CB8AC3E}">
        <p14:creationId xmlns:p14="http://schemas.microsoft.com/office/powerpoint/2010/main" val="418662370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nodeType="clickEffect">
                                  <p:stCondLst>
                                    <p:cond delay="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arn(inVertical)">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ppt_w</p:attrName>
                                        </p:attrNameLst>
                                      </p:cBhvr>
                                      <p:tavLst>
                                        <p:tav tm="0">
                                          <p:val>
                                            <p:fltVal val="0"/>
                                          </p:val>
                                        </p:tav>
                                        <p:tav tm="100000">
                                          <p:val>
                                            <p:strVal val="#ppt_w"/>
                                          </p:val>
                                        </p:tav>
                                      </p:tavLst>
                                    </p:anim>
                                    <p:anim calcmode="lin" valueType="num">
                                      <p:cBhvr>
                                        <p:cTn id="21" dur="500" fill="hold"/>
                                        <p:tgtEl>
                                          <p:spTgt spid="9"/>
                                        </p:tgtEl>
                                        <p:attrNameLst>
                                          <p:attrName>ppt_h</p:attrName>
                                        </p:attrNameLst>
                                      </p:cBhvr>
                                      <p:tavLst>
                                        <p:tav tm="0">
                                          <p:val>
                                            <p:fltVal val="0"/>
                                          </p:val>
                                        </p:tav>
                                        <p:tav tm="100000">
                                          <p:val>
                                            <p:strVal val="#ppt_h"/>
                                          </p:val>
                                        </p:tav>
                                      </p:tavLst>
                                    </p:anim>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0901C3-E3E8-58CC-2312-FB057B2673DA}"/>
              </a:ext>
            </a:extLst>
          </p:cNvPr>
          <p:cNvSpPr>
            <a:spLocks noGrp="1"/>
          </p:cNvSpPr>
          <p:nvPr>
            <p:ph type="title"/>
          </p:nvPr>
        </p:nvSpPr>
        <p:spPr/>
        <p:txBody>
          <a:bodyPr/>
          <a:lstStyle/>
          <a:p>
            <a:r>
              <a:rPr lang="en-US" dirty="0"/>
              <a:t>Matrix Operation</a:t>
            </a:r>
          </a:p>
        </p:txBody>
      </p:sp>
      <p:pic>
        <p:nvPicPr>
          <p:cNvPr id="5" name="Content Placeholder 4">
            <a:extLst>
              <a:ext uri="{FF2B5EF4-FFF2-40B4-BE49-F238E27FC236}">
                <a16:creationId xmlns:a16="http://schemas.microsoft.com/office/drawing/2014/main" id="{F30B133B-EB8C-1D53-AC19-7479C4B92264}"/>
              </a:ext>
            </a:extLst>
          </p:cNvPr>
          <p:cNvPicPr>
            <a:picLocks noGrp="1" noChangeAspect="1"/>
          </p:cNvPicPr>
          <p:nvPr>
            <p:ph idx="1"/>
          </p:nvPr>
        </p:nvPicPr>
        <p:blipFill>
          <a:blip r:embed="rId3"/>
          <a:stretch>
            <a:fillRect/>
          </a:stretch>
        </p:blipFill>
        <p:spPr>
          <a:xfrm>
            <a:off x="1309285" y="1462217"/>
            <a:ext cx="4163146" cy="1443543"/>
          </a:xfrm>
        </p:spPr>
      </p:pic>
      <p:pic>
        <p:nvPicPr>
          <p:cNvPr id="9" name="Picture 8">
            <a:extLst>
              <a:ext uri="{FF2B5EF4-FFF2-40B4-BE49-F238E27FC236}">
                <a16:creationId xmlns:a16="http://schemas.microsoft.com/office/drawing/2014/main" id="{D55172FB-8CB8-0EB3-F7A9-862514F84C25}"/>
              </a:ext>
            </a:extLst>
          </p:cNvPr>
          <p:cNvPicPr>
            <a:picLocks noChangeAspect="1"/>
          </p:cNvPicPr>
          <p:nvPr/>
        </p:nvPicPr>
        <p:blipFill>
          <a:blip r:embed="rId4"/>
          <a:stretch>
            <a:fillRect/>
          </a:stretch>
        </p:blipFill>
        <p:spPr>
          <a:xfrm>
            <a:off x="1309285" y="2752690"/>
            <a:ext cx="4055195" cy="1569488"/>
          </a:xfrm>
          <a:prstGeom prst="rect">
            <a:avLst/>
          </a:prstGeom>
        </p:spPr>
      </p:pic>
      <p:pic>
        <p:nvPicPr>
          <p:cNvPr id="11" name="Picture 10">
            <a:extLst>
              <a:ext uri="{FF2B5EF4-FFF2-40B4-BE49-F238E27FC236}">
                <a16:creationId xmlns:a16="http://schemas.microsoft.com/office/drawing/2014/main" id="{26BE46B7-2991-3C7A-0FC2-DDA745C3BECF}"/>
              </a:ext>
            </a:extLst>
          </p:cNvPr>
          <p:cNvPicPr>
            <a:picLocks noChangeAspect="1"/>
          </p:cNvPicPr>
          <p:nvPr/>
        </p:nvPicPr>
        <p:blipFill>
          <a:blip r:embed="rId5"/>
          <a:stretch>
            <a:fillRect/>
          </a:stretch>
        </p:blipFill>
        <p:spPr>
          <a:xfrm>
            <a:off x="1420415" y="4255864"/>
            <a:ext cx="4163146" cy="2137139"/>
          </a:xfrm>
          <a:prstGeom prst="rect">
            <a:avLst/>
          </a:prstGeom>
        </p:spPr>
      </p:pic>
      <p:pic>
        <p:nvPicPr>
          <p:cNvPr id="21" name="Picture 20">
            <a:extLst>
              <a:ext uri="{FF2B5EF4-FFF2-40B4-BE49-F238E27FC236}">
                <a16:creationId xmlns:a16="http://schemas.microsoft.com/office/drawing/2014/main" id="{86A4903C-28D0-F3A7-32FF-57AFDDBBA3D0}"/>
              </a:ext>
            </a:extLst>
          </p:cNvPr>
          <p:cNvPicPr>
            <a:picLocks noChangeAspect="1"/>
          </p:cNvPicPr>
          <p:nvPr/>
        </p:nvPicPr>
        <p:blipFill>
          <a:blip r:embed="rId6"/>
          <a:stretch>
            <a:fillRect/>
          </a:stretch>
        </p:blipFill>
        <p:spPr>
          <a:xfrm>
            <a:off x="6719571" y="1302517"/>
            <a:ext cx="5017468" cy="2609083"/>
          </a:xfrm>
          <a:prstGeom prst="rect">
            <a:avLst/>
          </a:prstGeom>
        </p:spPr>
      </p:pic>
    </p:spTree>
    <p:custDataLst>
      <p:tags r:id="rId1"/>
    </p:custDataLst>
    <p:extLst>
      <p:ext uri="{BB962C8B-B14F-4D97-AF65-F5344CB8AC3E}">
        <p14:creationId xmlns:p14="http://schemas.microsoft.com/office/powerpoint/2010/main" val="275360466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23AAAD-F979-71E7-231D-5C00DB4F4E4B}"/>
              </a:ext>
            </a:extLst>
          </p:cNvPr>
          <p:cNvSpPr>
            <a:spLocks noGrp="1"/>
          </p:cNvSpPr>
          <p:nvPr>
            <p:ph type="title"/>
          </p:nvPr>
        </p:nvSpPr>
        <p:spPr/>
        <p:txBody>
          <a:bodyPr/>
          <a:lstStyle/>
          <a:p>
            <a:r>
              <a:rPr lang="en-US" dirty="0"/>
              <a:t>Matrix Operation</a:t>
            </a:r>
          </a:p>
        </p:txBody>
      </p:sp>
      <p:pic>
        <p:nvPicPr>
          <p:cNvPr id="7" name="Content Placeholder 6">
            <a:extLst>
              <a:ext uri="{FF2B5EF4-FFF2-40B4-BE49-F238E27FC236}">
                <a16:creationId xmlns:a16="http://schemas.microsoft.com/office/drawing/2014/main" id="{E9201FE9-EBD7-2328-C64B-64D4A9E44231}"/>
              </a:ext>
            </a:extLst>
          </p:cNvPr>
          <p:cNvPicPr>
            <a:picLocks noGrp="1" noChangeAspect="1"/>
          </p:cNvPicPr>
          <p:nvPr>
            <p:ph idx="1"/>
          </p:nvPr>
        </p:nvPicPr>
        <p:blipFill>
          <a:blip r:embed="rId2"/>
          <a:stretch>
            <a:fillRect/>
          </a:stretch>
        </p:blipFill>
        <p:spPr>
          <a:xfrm>
            <a:off x="636187" y="2925266"/>
            <a:ext cx="5808078" cy="1514655"/>
          </a:xfrm>
        </p:spPr>
      </p:pic>
      <p:pic>
        <p:nvPicPr>
          <p:cNvPr id="9" name="Picture 8">
            <a:extLst>
              <a:ext uri="{FF2B5EF4-FFF2-40B4-BE49-F238E27FC236}">
                <a16:creationId xmlns:a16="http://schemas.microsoft.com/office/drawing/2014/main" id="{CD50391C-AE83-6F62-E33E-CB2F9565C12B}"/>
              </a:ext>
            </a:extLst>
          </p:cNvPr>
          <p:cNvPicPr>
            <a:picLocks noChangeAspect="1"/>
          </p:cNvPicPr>
          <p:nvPr/>
        </p:nvPicPr>
        <p:blipFill>
          <a:blip r:embed="rId3"/>
          <a:stretch>
            <a:fillRect/>
          </a:stretch>
        </p:blipFill>
        <p:spPr>
          <a:xfrm>
            <a:off x="636187" y="1648281"/>
            <a:ext cx="2084111" cy="683589"/>
          </a:xfrm>
          <a:prstGeom prst="rect">
            <a:avLst/>
          </a:prstGeom>
        </p:spPr>
      </p:pic>
      <p:sp>
        <p:nvSpPr>
          <p:cNvPr id="17" name="TextBox 16">
            <a:extLst>
              <a:ext uri="{FF2B5EF4-FFF2-40B4-BE49-F238E27FC236}">
                <a16:creationId xmlns:a16="http://schemas.microsoft.com/office/drawing/2014/main" id="{6FE64AE2-1B91-26A5-0A5A-4511D5E40118}"/>
              </a:ext>
            </a:extLst>
          </p:cNvPr>
          <p:cNvSpPr txBox="1"/>
          <p:nvPr/>
        </p:nvSpPr>
        <p:spPr>
          <a:xfrm>
            <a:off x="843280" y="5648960"/>
            <a:ext cx="1666240" cy="307777"/>
          </a:xfrm>
          <a:prstGeom prst="rect">
            <a:avLst/>
          </a:prstGeom>
          <a:noFill/>
        </p:spPr>
        <p:txBody>
          <a:bodyPr wrap="square" rtlCol="0">
            <a:spAutoFit/>
          </a:bodyPr>
          <a:lstStyle/>
          <a:p>
            <a:r>
              <a:rPr lang="en-US" dirty="0"/>
              <a:t>CD </a:t>
            </a:r>
            <a:r>
              <a:rPr lang="en-US" dirty="0" err="1"/>
              <a:t>UnDefined</a:t>
            </a:r>
            <a:endParaRPr lang="en-US" dirty="0"/>
          </a:p>
        </p:txBody>
      </p:sp>
    </p:spTree>
    <p:extLst>
      <p:ext uri="{BB962C8B-B14F-4D97-AF65-F5344CB8AC3E}">
        <p14:creationId xmlns:p14="http://schemas.microsoft.com/office/powerpoint/2010/main" val="13511168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E1C33-24F8-1B8B-BD9E-B793F5075FFB}"/>
              </a:ext>
            </a:extLst>
          </p:cNvPr>
          <p:cNvSpPr>
            <a:spLocks noGrp="1"/>
          </p:cNvSpPr>
          <p:nvPr>
            <p:ph type="title"/>
          </p:nvPr>
        </p:nvSpPr>
        <p:spPr/>
        <p:txBody>
          <a:bodyPr/>
          <a:lstStyle/>
          <a:p>
            <a:r>
              <a:rPr lang="en-US" dirty="0"/>
              <a:t>Matrix Operation</a:t>
            </a:r>
          </a:p>
        </p:txBody>
      </p:sp>
      <p:pic>
        <p:nvPicPr>
          <p:cNvPr id="9" name="Content Placeholder 8">
            <a:extLst>
              <a:ext uri="{FF2B5EF4-FFF2-40B4-BE49-F238E27FC236}">
                <a16:creationId xmlns:a16="http://schemas.microsoft.com/office/drawing/2014/main" id="{B2F90259-0665-752F-3AFF-EB2160788879}"/>
              </a:ext>
            </a:extLst>
          </p:cNvPr>
          <p:cNvPicPr>
            <a:picLocks noGrp="1" noChangeAspect="1"/>
          </p:cNvPicPr>
          <p:nvPr>
            <p:ph idx="1"/>
          </p:nvPr>
        </p:nvPicPr>
        <p:blipFill>
          <a:blip r:embed="rId2"/>
          <a:stretch>
            <a:fillRect/>
          </a:stretch>
        </p:blipFill>
        <p:spPr>
          <a:xfrm>
            <a:off x="995591" y="1426676"/>
            <a:ext cx="6004649" cy="673316"/>
          </a:xfrm>
        </p:spPr>
      </p:pic>
      <p:sp>
        <p:nvSpPr>
          <p:cNvPr id="10" name="TextBox 9">
            <a:extLst>
              <a:ext uri="{FF2B5EF4-FFF2-40B4-BE49-F238E27FC236}">
                <a16:creationId xmlns:a16="http://schemas.microsoft.com/office/drawing/2014/main" id="{DFABFF51-75B4-A820-DA8B-E87BA547A20D}"/>
              </a:ext>
            </a:extLst>
          </p:cNvPr>
          <p:cNvSpPr txBox="1"/>
          <p:nvPr/>
        </p:nvSpPr>
        <p:spPr>
          <a:xfrm>
            <a:off x="812800" y="2560320"/>
            <a:ext cx="5283200" cy="1133965"/>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IS AB Defined?</a:t>
            </a:r>
          </a:p>
          <a:p>
            <a:pPr marL="342900" indent="-34290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IS BA Defined?</a:t>
            </a:r>
          </a:p>
        </p:txBody>
      </p:sp>
      <p:sp>
        <p:nvSpPr>
          <p:cNvPr id="23" name="TextBox 22">
            <a:extLst>
              <a:ext uri="{FF2B5EF4-FFF2-40B4-BE49-F238E27FC236}">
                <a16:creationId xmlns:a16="http://schemas.microsoft.com/office/drawing/2014/main" id="{D8B766E4-C781-655C-551C-3751B038598A}"/>
              </a:ext>
            </a:extLst>
          </p:cNvPr>
          <p:cNvSpPr txBox="1"/>
          <p:nvPr/>
        </p:nvSpPr>
        <p:spPr>
          <a:xfrm>
            <a:off x="650240" y="5429520"/>
            <a:ext cx="6096000" cy="960328"/>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IS AB </a:t>
            </a:r>
            <a:r>
              <a:rPr lang="en-US" sz="2000" dirty="0" err="1">
                <a:latin typeface="Times New Roman" panose="02020603050405020304" pitchFamily="18" charset="0"/>
                <a:cs typeface="Times New Roman" panose="02020603050405020304" pitchFamily="18" charset="0"/>
              </a:rPr>
              <a:t>Defined?Yes</a:t>
            </a:r>
            <a:endParaRPr lang="en-US" sz="2000" dirty="0">
              <a:latin typeface="Times New Roman" panose="02020603050405020304" pitchFamily="18" charset="0"/>
              <a:cs typeface="Times New Roman" panose="02020603050405020304" pitchFamily="18" charset="0"/>
            </a:endParaRP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IS BA </a:t>
            </a:r>
            <a:r>
              <a:rPr lang="en-US" sz="2000" dirty="0" err="1">
                <a:latin typeface="Times New Roman" panose="02020603050405020304" pitchFamily="18" charset="0"/>
                <a:cs typeface="Times New Roman" panose="02020603050405020304" pitchFamily="18" charset="0"/>
              </a:rPr>
              <a:t>Defined?NO</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547390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9B466-2C4E-E3D8-0CBE-0534FB8425FF}"/>
              </a:ext>
            </a:extLst>
          </p:cNvPr>
          <p:cNvSpPr>
            <a:spLocks noGrp="1"/>
          </p:cNvSpPr>
          <p:nvPr>
            <p:ph type="title"/>
          </p:nvPr>
        </p:nvSpPr>
        <p:spPr/>
        <p:txBody>
          <a:bodyPr/>
          <a:lstStyle/>
          <a:p>
            <a:r>
              <a:rPr lang="en-US" dirty="0"/>
              <a:t>Matrix Operations</a:t>
            </a:r>
          </a:p>
        </p:txBody>
      </p:sp>
      <p:sp>
        <p:nvSpPr>
          <p:cNvPr id="3" name="Content Placeholder 2">
            <a:extLst>
              <a:ext uri="{FF2B5EF4-FFF2-40B4-BE49-F238E27FC236}">
                <a16:creationId xmlns:a16="http://schemas.microsoft.com/office/drawing/2014/main" id="{254D0C52-2AFF-ACAB-0C7F-9129DC99B678}"/>
              </a:ext>
            </a:extLst>
          </p:cNvPr>
          <p:cNvSpPr>
            <a:spLocks noGrp="1"/>
          </p:cNvSpPr>
          <p:nvPr>
            <p:ph idx="1"/>
          </p:nvPr>
        </p:nvSpPr>
        <p:spPr/>
        <p:txBody>
          <a:bodyPr/>
          <a:lstStyle/>
          <a:p>
            <a:endParaRPr lang="en-US" dirty="0"/>
          </a:p>
        </p:txBody>
      </p:sp>
      <p:pic>
        <p:nvPicPr>
          <p:cNvPr id="5" name="Picture 4">
            <a:extLst>
              <a:ext uri="{FF2B5EF4-FFF2-40B4-BE49-F238E27FC236}">
                <a16:creationId xmlns:a16="http://schemas.microsoft.com/office/drawing/2014/main" id="{2B0E3252-E37E-C916-862A-D5C207676293}"/>
              </a:ext>
            </a:extLst>
          </p:cNvPr>
          <p:cNvPicPr>
            <a:picLocks noChangeAspect="1"/>
          </p:cNvPicPr>
          <p:nvPr/>
        </p:nvPicPr>
        <p:blipFill>
          <a:blip r:embed="rId3"/>
          <a:stretch>
            <a:fillRect/>
          </a:stretch>
        </p:blipFill>
        <p:spPr>
          <a:xfrm>
            <a:off x="5106141" y="1717357"/>
            <a:ext cx="6464632" cy="3911801"/>
          </a:xfrm>
          <a:prstGeom prst="rect">
            <a:avLst/>
          </a:prstGeom>
        </p:spPr>
      </p:pic>
      <mc:AlternateContent xmlns:mc="http://schemas.openxmlformats.org/markup-compatibility/2006" xmlns:a14="http://schemas.microsoft.com/office/drawing/2010/main">
        <mc:Choice Requires="a14">
          <p:sp>
            <p:nvSpPr>
              <p:cNvPr id="8" name="Rectangle 7">
                <a:extLst>
                  <a:ext uri="{FF2B5EF4-FFF2-40B4-BE49-F238E27FC236}">
                    <a16:creationId xmlns:a16="http://schemas.microsoft.com/office/drawing/2014/main" id="{CB83F0F1-42B1-AF78-9503-4906B3FF11E0}"/>
                  </a:ext>
                </a:extLst>
              </p:cNvPr>
              <p:cNvSpPr/>
              <p:nvPr/>
            </p:nvSpPr>
            <p:spPr>
              <a:xfrm>
                <a:off x="892629" y="2068286"/>
                <a:ext cx="4822371" cy="66402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14:m>
                  <m:oMathPara xmlns:m="http://schemas.openxmlformats.org/officeDocument/2006/math">
                    <m:oMathParaPr>
                      <m:jc m:val="centerGroup"/>
                    </m:oMathParaPr>
                    <m:oMath xmlns:m="http://schemas.openxmlformats.org/officeDocument/2006/math">
                      <m:sSub>
                        <m:sSubPr>
                          <m:ctrlPr>
                            <a:rPr lang="en-US" sz="2400" i="1" smtClean="0">
                              <a:latin typeface="Cambria Math" panose="02040503050406030204" pitchFamily="18" charset="0"/>
                            </a:rPr>
                          </m:ctrlPr>
                        </m:sSubPr>
                        <m:e>
                          <m:r>
                            <a:rPr lang="en-US" sz="2400" b="0" i="1" smtClean="0">
                              <a:latin typeface="Cambria Math" panose="02040503050406030204" pitchFamily="18" charset="0"/>
                            </a:rPr>
                            <m:t>𝑤</m:t>
                          </m:r>
                        </m:e>
                        <m:sub>
                          <m:r>
                            <a:rPr lang="en-US" sz="2400" b="0" i="1" smtClean="0">
                              <a:latin typeface="Cambria Math" panose="02040503050406030204" pitchFamily="18" charset="0"/>
                            </a:rPr>
                            <m:t>1</m:t>
                          </m:r>
                        </m:sub>
                      </m:sSub>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𝑤</m:t>
                          </m:r>
                        </m:e>
                        <m:sub>
                          <m:r>
                            <a:rPr lang="en-US" sz="2400" b="0" i="1" smtClean="0">
                              <a:latin typeface="Cambria Math" panose="02040503050406030204" pitchFamily="18" charset="0"/>
                            </a:rPr>
                            <m:t>2</m:t>
                          </m:r>
                        </m:sub>
                      </m:sSub>
                      <m:r>
                        <a:rPr lang="en-US" sz="2400" b="0" i="1" smtClean="0">
                          <a:latin typeface="Cambria Math" panose="02040503050406030204" pitchFamily="18" charset="0"/>
                        </a:rPr>
                        <m:t>,</m:t>
                      </m:r>
                      <m:sSub>
                        <m:sSubPr>
                          <m:ctrlPr>
                            <a:rPr lang="en-US" sz="2400" i="1" smtClean="0">
                              <a:latin typeface="Cambria Math" panose="02040503050406030204" pitchFamily="18" charset="0"/>
                            </a:rPr>
                          </m:ctrlPr>
                        </m:sSubPr>
                        <m:e>
                          <m:r>
                            <a:rPr lang="en-US" sz="2400" i="1">
                              <a:latin typeface="Cambria Math" panose="02040503050406030204" pitchFamily="18" charset="0"/>
                            </a:rPr>
                            <m:t>𝑤</m:t>
                          </m:r>
                        </m:e>
                        <m:sub>
                          <m:r>
                            <a:rPr lang="en-US" sz="2400" b="0" i="1" smtClean="0">
                              <a:latin typeface="Cambria Math" panose="02040503050406030204" pitchFamily="18" charset="0"/>
                            </a:rPr>
                            <m:t>3</m:t>
                          </m:r>
                        </m:sub>
                      </m:sSub>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𝑤</m:t>
                          </m:r>
                        </m:e>
                        <m:sub>
                          <m:r>
                            <a:rPr lang="en-US" sz="2400" b="0" i="1" smtClean="0">
                              <a:latin typeface="Cambria Math" panose="02040503050406030204" pitchFamily="18" charset="0"/>
                            </a:rPr>
                            <m:t>𝑚</m:t>
                          </m:r>
                        </m:sub>
                      </m:sSub>
                    </m:oMath>
                  </m:oMathPara>
                </a14:m>
                <a:endParaRPr lang="en-US" sz="2400" dirty="0"/>
              </a:p>
            </p:txBody>
          </p:sp>
        </mc:Choice>
        <mc:Fallback xmlns="">
          <p:sp>
            <p:nvSpPr>
              <p:cNvPr id="8" name="Rectangle 7">
                <a:extLst>
                  <a:ext uri="{FF2B5EF4-FFF2-40B4-BE49-F238E27FC236}">
                    <a16:creationId xmlns:a16="http://schemas.microsoft.com/office/drawing/2014/main" id="{CB83F0F1-42B1-AF78-9503-4906B3FF11E0}"/>
                  </a:ext>
                </a:extLst>
              </p:cNvPr>
              <p:cNvSpPr>
                <a:spLocks noRot="1" noChangeAspect="1" noMove="1" noResize="1" noEditPoints="1" noAdjustHandles="1" noChangeArrowheads="1" noChangeShapeType="1" noTextEdit="1"/>
              </p:cNvSpPr>
              <p:nvPr/>
            </p:nvSpPr>
            <p:spPr>
              <a:xfrm>
                <a:off x="892629" y="2068286"/>
                <a:ext cx="4822371" cy="664028"/>
              </a:xfrm>
              <a:prstGeom prst="rect">
                <a:avLst/>
              </a:prstGeom>
              <a:blipFill>
                <a:blip r:embed="rId6"/>
                <a:stretch>
                  <a:fillRect/>
                </a:stretch>
              </a:blipFill>
            </p:spPr>
            <p:txBody>
              <a:bodyPr/>
              <a:lstStyle/>
              <a:p>
                <a:r>
                  <a:rPr lang="en-US">
                    <a:noFill/>
                  </a:rPr>
                  <a:t> </a:t>
                </a:r>
              </a:p>
            </p:txBody>
          </p:sp>
        </mc:Fallback>
      </mc:AlternateContent>
      <p:sp>
        <p:nvSpPr>
          <p:cNvPr id="4" name="Rectangle: Rounded Corners 3">
            <a:extLst>
              <a:ext uri="{FF2B5EF4-FFF2-40B4-BE49-F238E27FC236}">
                <a16:creationId xmlns:a16="http://schemas.microsoft.com/office/drawing/2014/main" id="{BB5F126F-5CD2-7CC0-96D9-3B3C8D5B518A}"/>
              </a:ext>
            </a:extLst>
          </p:cNvPr>
          <p:cNvSpPr/>
          <p:nvPr/>
        </p:nvSpPr>
        <p:spPr>
          <a:xfrm>
            <a:off x="1259840" y="3088640"/>
            <a:ext cx="1778000" cy="58928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dirty="0"/>
              <a:t>1*m</a:t>
            </a:r>
          </a:p>
        </p:txBody>
      </p:sp>
      <p:sp>
        <p:nvSpPr>
          <p:cNvPr id="6" name="Rectangle: Rounded Corners 5">
            <a:extLst>
              <a:ext uri="{FF2B5EF4-FFF2-40B4-BE49-F238E27FC236}">
                <a16:creationId xmlns:a16="http://schemas.microsoft.com/office/drawing/2014/main" id="{D707D5A0-1E1D-27B7-C5AF-D21098DF9FBE}"/>
              </a:ext>
            </a:extLst>
          </p:cNvPr>
          <p:cNvSpPr/>
          <p:nvPr/>
        </p:nvSpPr>
        <p:spPr>
          <a:xfrm>
            <a:off x="7449457" y="5350711"/>
            <a:ext cx="1778000" cy="58928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dirty="0"/>
              <a:t>n*m</a:t>
            </a:r>
          </a:p>
        </p:txBody>
      </p:sp>
    </p:spTree>
    <p:custDataLst>
      <p:tags r:id="rId1"/>
    </p:custDataLst>
    <p:extLst>
      <p:ext uri="{BB962C8B-B14F-4D97-AF65-F5344CB8AC3E}">
        <p14:creationId xmlns:p14="http://schemas.microsoft.com/office/powerpoint/2010/main" val="295502185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9B466-2C4E-E3D8-0CBE-0534FB8425FF}"/>
              </a:ext>
            </a:extLst>
          </p:cNvPr>
          <p:cNvSpPr>
            <a:spLocks noGrp="1"/>
          </p:cNvSpPr>
          <p:nvPr>
            <p:ph type="title"/>
          </p:nvPr>
        </p:nvSpPr>
        <p:spPr/>
        <p:txBody>
          <a:bodyPr/>
          <a:lstStyle/>
          <a:p>
            <a:r>
              <a:rPr lang="en-US" dirty="0"/>
              <a:t>Matrix Operations</a:t>
            </a:r>
          </a:p>
        </p:txBody>
      </p:sp>
      <p:sp>
        <p:nvSpPr>
          <p:cNvPr id="3" name="Content Placeholder 2">
            <a:extLst>
              <a:ext uri="{FF2B5EF4-FFF2-40B4-BE49-F238E27FC236}">
                <a16:creationId xmlns:a16="http://schemas.microsoft.com/office/drawing/2014/main" id="{254D0C52-2AFF-ACAB-0C7F-9129DC99B678}"/>
              </a:ext>
            </a:extLst>
          </p:cNvPr>
          <p:cNvSpPr>
            <a:spLocks noGrp="1"/>
          </p:cNvSpPr>
          <p:nvPr>
            <p:ph idx="1"/>
          </p:nvPr>
        </p:nvSpPr>
        <p:spPr/>
        <p:txBody>
          <a:bodyPr/>
          <a:lstStyle/>
          <a:p>
            <a:endParaRPr lang="en-US" dirty="0"/>
          </a:p>
        </p:txBody>
      </p:sp>
      <p:pic>
        <p:nvPicPr>
          <p:cNvPr id="5" name="Picture 4">
            <a:extLst>
              <a:ext uri="{FF2B5EF4-FFF2-40B4-BE49-F238E27FC236}">
                <a16:creationId xmlns:a16="http://schemas.microsoft.com/office/drawing/2014/main" id="{2B0E3252-E37E-C916-862A-D5C207676293}"/>
              </a:ext>
            </a:extLst>
          </p:cNvPr>
          <p:cNvPicPr>
            <a:picLocks noChangeAspect="1"/>
          </p:cNvPicPr>
          <p:nvPr/>
        </p:nvPicPr>
        <p:blipFill>
          <a:blip r:embed="rId3"/>
          <a:stretch>
            <a:fillRect/>
          </a:stretch>
        </p:blipFill>
        <p:spPr>
          <a:xfrm>
            <a:off x="5106141" y="1722019"/>
            <a:ext cx="6464632" cy="3911801"/>
          </a:xfrm>
          <a:prstGeom prst="rect">
            <a:avLst/>
          </a:prstGeom>
        </p:spPr>
      </p:pic>
      <mc:AlternateContent xmlns:mc="http://schemas.openxmlformats.org/markup-compatibility/2006" xmlns:a14="http://schemas.microsoft.com/office/drawing/2010/main">
        <mc:Choice Requires="a14">
          <p:sp>
            <p:nvSpPr>
              <p:cNvPr id="8" name="Rectangle 7">
                <a:extLst>
                  <a:ext uri="{FF2B5EF4-FFF2-40B4-BE49-F238E27FC236}">
                    <a16:creationId xmlns:a16="http://schemas.microsoft.com/office/drawing/2014/main" id="{CB83F0F1-42B1-AF78-9503-4906B3FF11E0}"/>
                  </a:ext>
                </a:extLst>
              </p:cNvPr>
              <p:cNvSpPr/>
              <p:nvPr/>
            </p:nvSpPr>
            <p:spPr>
              <a:xfrm>
                <a:off x="917640" y="3346432"/>
                <a:ext cx="692331" cy="257831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14:m>
                  <m:oMathPara xmlns:m="http://schemas.openxmlformats.org/officeDocument/2006/math">
                    <m:oMathParaPr>
                      <m:jc m:val="centerGroup"/>
                    </m:oMathParaPr>
                    <m:oMath xmlns:m="http://schemas.openxmlformats.org/officeDocument/2006/math">
                      <m:sSub>
                        <m:sSubPr>
                          <m:ctrlPr>
                            <a:rPr lang="en-US" sz="2400" i="1" smtClean="0">
                              <a:latin typeface="Cambria Math" panose="02040503050406030204" pitchFamily="18" charset="0"/>
                            </a:rPr>
                          </m:ctrlPr>
                        </m:sSubPr>
                        <m:e>
                          <m:r>
                            <a:rPr lang="en-US" sz="2400" b="0" i="1" smtClean="0">
                              <a:latin typeface="Cambria Math" panose="02040503050406030204" pitchFamily="18" charset="0"/>
                            </a:rPr>
                            <m:t>𝑤</m:t>
                          </m:r>
                        </m:e>
                        <m:sub>
                          <m:r>
                            <a:rPr lang="en-US" sz="2400" b="0" i="1" smtClean="0">
                              <a:latin typeface="Cambria Math" panose="02040503050406030204" pitchFamily="18" charset="0"/>
                            </a:rPr>
                            <m:t>1</m:t>
                          </m:r>
                        </m:sub>
                      </m:sSub>
                    </m:oMath>
                  </m:oMathPara>
                </a14:m>
                <a:endParaRPr lang="en-US" sz="2400" b="0" i="1" dirty="0">
                  <a:latin typeface="Cambria Math" panose="02040503050406030204" pitchFamily="18" charset="0"/>
                </a:endParaRPr>
              </a:p>
              <a:p>
                <a:pPr algn="ctr"/>
                <a14:m>
                  <m:oMathPara xmlns:m="http://schemas.openxmlformats.org/officeDocument/2006/math">
                    <m:oMathParaPr>
                      <m:jc m:val="centerGroup"/>
                    </m:oMathParaPr>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𝑤</m:t>
                          </m:r>
                        </m:e>
                        <m:sub>
                          <m:r>
                            <a:rPr lang="en-US" sz="2400" b="0" i="1" smtClean="0">
                              <a:latin typeface="Cambria Math" panose="02040503050406030204" pitchFamily="18" charset="0"/>
                            </a:rPr>
                            <m:t>2</m:t>
                          </m:r>
                        </m:sub>
                      </m:sSub>
                    </m:oMath>
                  </m:oMathPara>
                </a14:m>
                <a:endParaRPr lang="en-US" sz="2400" b="0" i="1" dirty="0">
                  <a:latin typeface="Cambria Math" panose="02040503050406030204" pitchFamily="18" charset="0"/>
                </a:endParaRPr>
              </a:p>
              <a:p>
                <a:pPr algn="ctr"/>
                <a14:m>
                  <m:oMathPara xmlns:m="http://schemas.openxmlformats.org/officeDocument/2006/math">
                    <m:oMathParaPr>
                      <m:jc m:val="centerGroup"/>
                    </m:oMathParaPr>
                    <m:oMath xmlns:m="http://schemas.openxmlformats.org/officeDocument/2006/math">
                      <m:sSub>
                        <m:sSubPr>
                          <m:ctrlPr>
                            <a:rPr lang="en-US" sz="2400" i="1" smtClean="0">
                              <a:latin typeface="Cambria Math" panose="02040503050406030204" pitchFamily="18" charset="0"/>
                            </a:rPr>
                          </m:ctrlPr>
                        </m:sSubPr>
                        <m:e>
                          <m:r>
                            <a:rPr lang="en-US" sz="2400" i="1">
                              <a:latin typeface="Cambria Math" panose="02040503050406030204" pitchFamily="18" charset="0"/>
                            </a:rPr>
                            <m:t>𝑤</m:t>
                          </m:r>
                        </m:e>
                        <m:sub>
                          <m:r>
                            <a:rPr lang="en-US" sz="2400" b="0" i="1" smtClean="0">
                              <a:latin typeface="Cambria Math" panose="02040503050406030204" pitchFamily="18" charset="0"/>
                            </a:rPr>
                            <m:t>3</m:t>
                          </m:r>
                        </m:sub>
                      </m:sSub>
                    </m:oMath>
                  </m:oMathPara>
                </a14:m>
                <a:endParaRPr lang="en-US" sz="2400" i="1" dirty="0">
                  <a:latin typeface="Cambria Math" panose="02040503050406030204" pitchFamily="18" charset="0"/>
                </a:endParaRPr>
              </a:p>
              <a:p>
                <a:pPr algn="ctr"/>
                <a:endParaRPr lang="en-US" sz="2400" i="1" dirty="0">
                  <a:latin typeface="Cambria Math" panose="02040503050406030204" pitchFamily="18" charset="0"/>
                </a:endParaRPr>
              </a:p>
              <a:p>
                <a:pPr algn="ctr"/>
                <a:endParaRPr lang="en-US" sz="2400" i="1" dirty="0">
                  <a:latin typeface="Cambria Math" panose="02040503050406030204" pitchFamily="18" charset="0"/>
                </a:endParaRPr>
              </a:p>
              <a:p>
                <a:pPr algn="ctr"/>
                <a14:m>
                  <m:oMathPara xmlns:m="http://schemas.openxmlformats.org/officeDocument/2006/math">
                    <m:oMathParaPr>
                      <m:jc m:val="centerGroup"/>
                    </m:oMathParaPr>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𝑤</m:t>
                          </m:r>
                        </m:e>
                        <m:sub>
                          <m:r>
                            <a:rPr lang="en-US" sz="2400" b="0" i="1" smtClean="0">
                              <a:latin typeface="Cambria Math" panose="02040503050406030204" pitchFamily="18" charset="0"/>
                            </a:rPr>
                            <m:t>𝑚</m:t>
                          </m:r>
                        </m:sub>
                      </m:sSub>
                    </m:oMath>
                  </m:oMathPara>
                </a14:m>
                <a:endParaRPr lang="en-US" sz="2400" dirty="0"/>
              </a:p>
            </p:txBody>
          </p:sp>
        </mc:Choice>
        <mc:Fallback xmlns="">
          <p:sp>
            <p:nvSpPr>
              <p:cNvPr id="8" name="Rectangle 7">
                <a:extLst>
                  <a:ext uri="{FF2B5EF4-FFF2-40B4-BE49-F238E27FC236}">
                    <a16:creationId xmlns:a16="http://schemas.microsoft.com/office/drawing/2014/main" id="{CB83F0F1-42B1-AF78-9503-4906B3FF11E0}"/>
                  </a:ext>
                </a:extLst>
              </p:cNvPr>
              <p:cNvSpPr>
                <a:spLocks noRot="1" noChangeAspect="1" noMove="1" noResize="1" noEditPoints="1" noAdjustHandles="1" noChangeArrowheads="1" noChangeShapeType="1" noTextEdit="1"/>
              </p:cNvSpPr>
              <p:nvPr/>
            </p:nvSpPr>
            <p:spPr>
              <a:xfrm>
                <a:off x="917640" y="3346432"/>
                <a:ext cx="692331" cy="2578319"/>
              </a:xfrm>
              <a:prstGeom prst="rect">
                <a:avLst/>
              </a:prstGeom>
              <a:blipFill>
                <a:blip r:embed="rId6"/>
                <a:stretch>
                  <a:fillRect/>
                </a:stretch>
              </a:blipFill>
            </p:spPr>
            <p:txBody>
              <a:bodyPr/>
              <a:lstStyle/>
              <a:p>
                <a:r>
                  <a:rPr lang="en-US">
                    <a:noFill/>
                  </a:rPr>
                  <a:t> </a:t>
                </a:r>
              </a:p>
            </p:txBody>
          </p:sp>
        </mc:Fallback>
      </mc:AlternateContent>
      <p:sp>
        <p:nvSpPr>
          <p:cNvPr id="4" name="Rectangle: Rounded Corners 3">
            <a:extLst>
              <a:ext uri="{FF2B5EF4-FFF2-40B4-BE49-F238E27FC236}">
                <a16:creationId xmlns:a16="http://schemas.microsoft.com/office/drawing/2014/main" id="{BB5F126F-5CD2-7CC0-96D9-3B3C8D5B518A}"/>
              </a:ext>
            </a:extLst>
          </p:cNvPr>
          <p:cNvSpPr/>
          <p:nvPr/>
        </p:nvSpPr>
        <p:spPr>
          <a:xfrm>
            <a:off x="1908725" y="2962306"/>
            <a:ext cx="1612759" cy="466694"/>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dirty="0"/>
              <a:t>1*m</a:t>
            </a:r>
          </a:p>
        </p:txBody>
      </p:sp>
      <p:sp>
        <p:nvSpPr>
          <p:cNvPr id="6" name="Rectangle: Rounded Corners 5">
            <a:extLst>
              <a:ext uri="{FF2B5EF4-FFF2-40B4-BE49-F238E27FC236}">
                <a16:creationId xmlns:a16="http://schemas.microsoft.com/office/drawing/2014/main" id="{D707D5A0-1E1D-27B7-C5AF-D21098DF9FBE}"/>
              </a:ext>
            </a:extLst>
          </p:cNvPr>
          <p:cNvSpPr/>
          <p:nvPr/>
        </p:nvSpPr>
        <p:spPr>
          <a:xfrm>
            <a:off x="7449457" y="5350711"/>
            <a:ext cx="1778000" cy="58928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dirty="0"/>
              <a:t>n*m</a:t>
            </a:r>
          </a:p>
        </p:txBody>
      </p:sp>
      <mc:AlternateContent xmlns:mc="http://schemas.openxmlformats.org/markup-compatibility/2006" xmlns:a14="http://schemas.microsoft.com/office/drawing/2010/main">
        <mc:Choice Requires="a14">
          <p:sp>
            <p:nvSpPr>
              <p:cNvPr id="10" name="Rectangle 9">
                <a:extLst>
                  <a:ext uri="{FF2B5EF4-FFF2-40B4-BE49-F238E27FC236}">
                    <a16:creationId xmlns:a16="http://schemas.microsoft.com/office/drawing/2014/main" id="{DCBD025D-D60E-9660-D0C0-154B7D305A1B}"/>
                  </a:ext>
                </a:extLst>
              </p:cNvPr>
              <p:cNvSpPr/>
              <p:nvPr/>
            </p:nvSpPr>
            <p:spPr>
              <a:xfrm>
                <a:off x="892629" y="2176897"/>
                <a:ext cx="4822371" cy="66402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14:m>
                  <m:oMathPara xmlns:m="http://schemas.openxmlformats.org/officeDocument/2006/math">
                    <m:oMathParaPr>
                      <m:jc m:val="centerGroup"/>
                    </m:oMathParaPr>
                    <m:oMath xmlns:m="http://schemas.openxmlformats.org/officeDocument/2006/math">
                      <m:sSub>
                        <m:sSubPr>
                          <m:ctrlPr>
                            <a:rPr lang="en-US" sz="2400" i="1" smtClean="0">
                              <a:latin typeface="Cambria Math" panose="02040503050406030204" pitchFamily="18" charset="0"/>
                            </a:rPr>
                          </m:ctrlPr>
                        </m:sSubPr>
                        <m:e>
                          <m:r>
                            <a:rPr lang="en-US" sz="2400" b="0" i="1" smtClean="0">
                              <a:latin typeface="Cambria Math" panose="02040503050406030204" pitchFamily="18" charset="0"/>
                            </a:rPr>
                            <m:t>𝑤</m:t>
                          </m:r>
                        </m:e>
                        <m:sub>
                          <m:r>
                            <a:rPr lang="en-US" sz="2400" b="0" i="1" smtClean="0">
                              <a:latin typeface="Cambria Math" panose="02040503050406030204" pitchFamily="18" charset="0"/>
                            </a:rPr>
                            <m:t>1</m:t>
                          </m:r>
                        </m:sub>
                      </m:sSub>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𝑤</m:t>
                          </m:r>
                        </m:e>
                        <m:sub>
                          <m:r>
                            <a:rPr lang="en-US" sz="2400" b="0" i="1" smtClean="0">
                              <a:latin typeface="Cambria Math" panose="02040503050406030204" pitchFamily="18" charset="0"/>
                            </a:rPr>
                            <m:t>2</m:t>
                          </m:r>
                        </m:sub>
                      </m:sSub>
                      <m:r>
                        <a:rPr lang="en-US" sz="2400" b="0" i="1" smtClean="0">
                          <a:latin typeface="Cambria Math" panose="02040503050406030204" pitchFamily="18" charset="0"/>
                        </a:rPr>
                        <m:t>,</m:t>
                      </m:r>
                      <m:sSub>
                        <m:sSubPr>
                          <m:ctrlPr>
                            <a:rPr lang="en-US" sz="2400" i="1" smtClean="0">
                              <a:latin typeface="Cambria Math" panose="02040503050406030204" pitchFamily="18" charset="0"/>
                            </a:rPr>
                          </m:ctrlPr>
                        </m:sSubPr>
                        <m:e>
                          <m:r>
                            <a:rPr lang="en-US" sz="2400" i="1">
                              <a:latin typeface="Cambria Math" panose="02040503050406030204" pitchFamily="18" charset="0"/>
                            </a:rPr>
                            <m:t>𝑤</m:t>
                          </m:r>
                        </m:e>
                        <m:sub>
                          <m:r>
                            <a:rPr lang="en-US" sz="2400" b="0" i="1" smtClean="0">
                              <a:latin typeface="Cambria Math" panose="02040503050406030204" pitchFamily="18" charset="0"/>
                            </a:rPr>
                            <m:t>3</m:t>
                          </m:r>
                        </m:sub>
                      </m:sSub>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𝑤</m:t>
                          </m:r>
                        </m:e>
                        <m:sub>
                          <m:r>
                            <a:rPr lang="en-US" sz="2400" b="0" i="1" smtClean="0">
                              <a:latin typeface="Cambria Math" panose="02040503050406030204" pitchFamily="18" charset="0"/>
                            </a:rPr>
                            <m:t>𝑚</m:t>
                          </m:r>
                        </m:sub>
                      </m:sSub>
                    </m:oMath>
                  </m:oMathPara>
                </a14:m>
                <a:endParaRPr lang="en-US" sz="2400" dirty="0"/>
              </a:p>
            </p:txBody>
          </p:sp>
        </mc:Choice>
        <mc:Fallback xmlns="">
          <p:sp>
            <p:nvSpPr>
              <p:cNvPr id="10" name="Rectangle 9">
                <a:extLst>
                  <a:ext uri="{FF2B5EF4-FFF2-40B4-BE49-F238E27FC236}">
                    <a16:creationId xmlns:a16="http://schemas.microsoft.com/office/drawing/2014/main" id="{DCBD025D-D60E-9660-D0C0-154B7D305A1B}"/>
                  </a:ext>
                </a:extLst>
              </p:cNvPr>
              <p:cNvSpPr>
                <a:spLocks noRot="1" noChangeAspect="1" noMove="1" noResize="1" noEditPoints="1" noAdjustHandles="1" noChangeArrowheads="1" noChangeShapeType="1" noTextEdit="1"/>
              </p:cNvSpPr>
              <p:nvPr/>
            </p:nvSpPr>
            <p:spPr>
              <a:xfrm>
                <a:off x="892629" y="2176897"/>
                <a:ext cx="4822371" cy="664028"/>
              </a:xfrm>
              <a:prstGeom prst="rect">
                <a:avLst/>
              </a:prstGeom>
              <a:blipFill>
                <a:blip r:embed="rId7"/>
                <a:stretch>
                  <a:fillRect/>
                </a:stretch>
              </a:blipFill>
            </p:spPr>
            <p:txBody>
              <a:bodyPr/>
              <a:lstStyle/>
              <a:p>
                <a:r>
                  <a:rPr lang="en-US">
                    <a:noFill/>
                  </a:rPr>
                  <a:t> </a:t>
                </a:r>
              </a:p>
            </p:txBody>
          </p:sp>
        </mc:Fallback>
      </mc:AlternateContent>
      <p:sp>
        <p:nvSpPr>
          <p:cNvPr id="11" name="Rectangle: Rounded Corners 10">
            <a:extLst>
              <a:ext uri="{FF2B5EF4-FFF2-40B4-BE49-F238E27FC236}">
                <a16:creationId xmlns:a16="http://schemas.microsoft.com/office/drawing/2014/main" id="{9C6379FA-97C7-D04B-0501-31E213F9D918}"/>
              </a:ext>
            </a:extLst>
          </p:cNvPr>
          <p:cNvSpPr/>
          <p:nvPr/>
        </p:nvSpPr>
        <p:spPr>
          <a:xfrm>
            <a:off x="1908725" y="4364386"/>
            <a:ext cx="1612759" cy="466694"/>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dirty="0"/>
              <a:t>m*1</a:t>
            </a:r>
          </a:p>
        </p:txBody>
      </p:sp>
    </p:spTree>
    <p:custDataLst>
      <p:tags r:id="rId1"/>
    </p:custDataLst>
    <p:extLst>
      <p:ext uri="{BB962C8B-B14F-4D97-AF65-F5344CB8AC3E}">
        <p14:creationId xmlns:p14="http://schemas.microsoft.com/office/powerpoint/2010/main" val="101223929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xit" presetSubtype="0" fill="hold" grpId="0" nodeType="clickEffect">
                                  <p:stCondLst>
                                    <p:cond delay="0"/>
                                  </p:stCondLst>
                                  <p:childTnLst>
                                    <p:anim calcmode="lin" valueType="num">
                                      <p:cBhvr>
                                        <p:cTn id="12" dur="1000"/>
                                        <p:tgtEl>
                                          <p:spTgt spid="4"/>
                                        </p:tgtEl>
                                        <p:attrNameLst>
                                          <p:attrName>ppt_w</p:attrName>
                                        </p:attrNameLst>
                                      </p:cBhvr>
                                      <p:tavLst>
                                        <p:tav tm="0">
                                          <p:val>
                                            <p:strVal val="ppt_w"/>
                                          </p:val>
                                        </p:tav>
                                        <p:tav tm="100000">
                                          <p:val>
                                            <p:fltVal val="0"/>
                                          </p:val>
                                        </p:tav>
                                      </p:tavLst>
                                    </p:anim>
                                    <p:anim calcmode="lin" valueType="num">
                                      <p:cBhvr>
                                        <p:cTn id="13" dur="1000"/>
                                        <p:tgtEl>
                                          <p:spTgt spid="4"/>
                                        </p:tgtEl>
                                        <p:attrNameLst>
                                          <p:attrName>ppt_h</p:attrName>
                                        </p:attrNameLst>
                                      </p:cBhvr>
                                      <p:tavLst>
                                        <p:tav tm="0">
                                          <p:val>
                                            <p:strVal val="ppt_h"/>
                                          </p:val>
                                        </p:tav>
                                        <p:tav tm="100000">
                                          <p:val>
                                            <p:fltVal val="0"/>
                                          </p:val>
                                        </p:tav>
                                      </p:tavLst>
                                    </p:anim>
                                    <p:anim calcmode="lin" valueType="num">
                                      <p:cBhvr>
                                        <p:cTn id="14" dur="1000"/>
                                        <p:tgtEl>
                                          <p:spTgt spid="4"/>
                                        </p:tgtEl>
                                        <p:attrNameLst>
                                          <p:attrName>style.rotation</p:attrName>
                                        </p:attrNameLst>
                                      </p:cBhvr>
                                      <p:tavLst>
                                        <p:tav tm="0">
                                          <p:val>
                                            <p:fltVal val="0"/>
                                          </p:val>
                                        </p:tav>
                                        <p:tav tm="100000">
                                          <p:val>
                                            <p:fltVal val="90"/>
                                          </p:val>
                                        </p:tav>
                                      </p:tavLst>
                                    </p:anim>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par>
                                <p:cTn id="24" presetID="31" presetClass="exit" presetSubtype="0" fill="hold" grpId="0" nodeType="withEffect">
                                  <p:stCondLst>
                                    <p:cond delay="0"/>
                                  </p:stCondLst>
                                  <p:childTnLst>
                                    <p:anim calcmode="lin" valueType="num">
                                      <p:cBhvr>
                                        <p:cTn id="25" dur="1000"/>
                                        <p:tgtEl>
                                          <p:spTgt spid="10"/>
                                        </p:tgtEl>
                                        <p:attrNameLst>
                                          <p:attrName>ppt_w</p:attrName>
                                        </p:attrNameLst>
                                      </p:cBhvr>
                                      <p:tavLst>
                                        <p:tav tm="0">
                                          <p:val>
                                            <p:strVal val="ppt_w"/>
                                          </p:val>
                                        </p:tav>
                                        <p:tav tm="100000">
                                          <p:val>
                                            <p:fltVal val="0"/>
                                          </p:val>
                                        </p:tav>
                                      </p:tavLst>
                                    </p:anim>
                                    <p:anim calcmode="lin" valueType="num">
                                      <p:cBhvr>
                                        <p:cTn id="26" dur="1000"/>
                                        <p:tgtEl>
                                          <p:spTgt spid="10"/>
                                        </p:tgtEl>
                                        <p:attrNameLst>
                                          <p:attrName>ppt_h</p:attrName>
                                        </p:attrNameLst>
                                      </p:cBhvr>
                                      <p:tavLst>
                                        <p:tav tm="0">
                                          <p:val>
                                            <p:strVal val="ppt_h"/>
                                          </p:val>
                                        </p:tav>
                                        <p:tav tm="100000">
                                          <p:val>
                                            <p:fltVal val="0"/>
                                          </p:val>
                                        </p:tav>
                                      </p:tavLst>
                                    </p:anim>
                                    <p:anim calcmode="lin" valueType="num">
                                      <p:cBhvr>
                                        <p:cTn id="27" dur="1000"/>
                                        <p:tgtEl>
                                          <p:spTgt spid="10"/>
                                        </p:tgtEl>
                                        <p:attrNameLst>
                                          <p:attrName>style.rotation</p:attrName>
                                        </p:attrNameLst>
                                      </p:cBhvr>
                                      <p:tavLst>
                                        <p:tav tm="0">
                                          <p:val>
                                            <p:fltVal val="0"/>
                                          </p:val>
                                        </p:tav>
                                        <p:tav tm="100000">
                                          <p:val>
                                            <p:fltVal val="90"/>
                                          </p:val>
                                        </p:tav>
                                      </p:tavLst>
                                    </p:anim>
                                    <p:animEffect transition="out" filter="fade">
                                      <p:cBhvr>
                                        <p:cTn id="28" dur="1000"/>
                                        <p:tgtEl>
                                          <p:spTgt spid="10"/>
                                        </p:tgtEl>
                                      </p:cBhvr>
                                    </p:animEffect>
                                    <p:set>
                                      <p:cBhvr>
                                        <p:cTn id="29" dur="1" fill="hold">
                                          <p:stCondLst>
                                            <p:cond delay="999"/>
                                          </p:stCondLst>
                                        </p:cTn>
                                        <p:tgtEl>
                                          <p:spTgt spid="10"/>
                                        </p:tgtEl>
                                        <p:attrNameLst>
                                          <p:attrName>style.visibility</p:attrName>
                                        </p:attrNameLst>
                                      </p:cBhvr>
                                      <p:to>
                                        <p:strVal val="hidden"/>
                                      </p:to>
                                    </p:set>
                                  </p:childTnLst>
                                </p:cTn>
                              </p:par>
                              <p:par>
                                <p:cTn id="30" presetID="53" presetClass="entr" presetSubtype="16"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 grpId="0" animBg="1"/>
      <p:bldP spid="6" grpId="0" animBg="1"/>
      <p:bldP spid="10" grpId="0" animBg="1"/>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8F0E4-F58E-C6E5-4EDE-DAEE4869889D}"/>
              </a:ext>
            </a:extLst>
          </p:cNvPr>
          <p:cNvSpPr>
            <a:spLocks noGrp="1"/>
          </p:cNvSpPr>
          <p:nvPr>
            <p:ph type="title"/>
          </p:nvPr>
        </p:nvSpPr>
        <p:spPr/>
        <p:txBody>
          <a:bodyPr/>
          <a:lstStyle/>
          <a:p>
            <a:r>
              <a:rPr lang="en-US" dirty="0"/>
              <a:t>Matrix Operations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9F93E81-E582-FFEB-2A07-27F4191C1771}"/>
                  </a:ext>
                </a:extLst>
              </p:cNvPr>
              <p:cNvSpPr>
                <a:spLocks noGrp="1"/>
              </p:cNvSpPr>
              <p:nvPr>
                <p:ph idx="1"/>
              </p:nvPr>
            </p:nvSpPr>
            <p:spPr/>
            <p:txBody>
              <a:bodyPr/>
              <a:lstStyle/>
              <a:p>
                <a:pPr>
                  <a:lnSpc>
                    <a:spcPct val="150000"/>
                  </a:lnSpc>
                </a:pPr>
                <a:r>
                  <a:rPr lang="en-US" sz="4000" dirty="0">
                    <a:latin typeface="Times New Roman" panose="02020603050405020304" pitchFamily="18" charset="0"/>
                    <a:cs typeface="Times New Roman" panose="02020603050405020304" pitchFamily="18" charset="0"/>
                  </a:rPr>
                  <a:t>Weighted Sum</a:t>
                </a:r>
              </a:p>
              <a:p>
                <a:pPr lvl="1">
                  <a:lnSpc>
                    <a:spcPct val="150000"/>
                  </a:lnSpc>
                </a:pPr>
                <a14:m>
                  <m:oMath xmlns:m="http://schemas.openxmlformats.org/officeDocument/2006/math">
                    <m:nary>
                      <m:naryPr>
                        <m:chr m:val="∑"/>
                        <m:ctrlPr>
                          <a:rPr lang="en-US" sz="3600" i="1" smtClean="0">
                            <a:latin typeface="Cambria Math" panose="02040503050406030204" pitchFamily="18" charset="0"/>
                          </a:rPr>
                        </m:ctrlPr>
                      </m:naryPr>
                      <m:sub>
                        <m:r>
                          <m:rPr>
                            <m:brk m:alnAt="23"/>
                          </m:rPr>
                          <a:rPr lang="en-US" sz="3600" b="0" i="1" smtClean="0">
                            <a:latin typeface="Cambria Math" panose="02040503050406030204" pitchFamily="18" charset="0"/>
                          </a:rPr>
                          <m:t>𝑖</m:t>
                        </m:r>
                        <m:r>
                          <a:rPr lang="en-US" sz="3600" b="0" i="1" smtClean="0">
                            <a:latin typeface="Cambria Math" panose="02040503050406030204" pitchFamily="18" charset="0"/>
                          </a:rPr>
                          <m:t>=</m:t>
                        </m:r>
                        <m:r>
                          <a:rPr lang="en-US" sz="3600" b="0" i="1" smtClean="0">
                            <a:latin typeface="Cambria Math" panose="02040503050406030204" pitchFamily="18" charset="0"/>
                          </a:rPr>
                          <m:t>1</m:t>
                        </m:r>
                      </m:sub>
                      <m:sup>
                        <m:r>
                          <a:rPr lang="en-US" sz="3600" b="0" i="1" smtClean="0">
                            <a:latin typeface="Cambria Math" panose="02040503050406030204" pitchFamily="18" charset="0"/>
                          </a:rPr>
                          <m:t>𝑚</m:t>
                        </m:r>
                      </m:sup>
                      <m:e>
                        <m:sSub>
                          <m:sSubPr>
                            <m:ctrlPr>
                              <a:rPr lang="en-US" sz="3600" i="1" smtClean="0">
                                <a:latin typeface="Cambria Math" panose="02040503050406030204" pitchFamily="18" charset="0"/>
                              </a:rPr>
                            </m:ctrlPr>
                          </m:sSubPr>
                          <m:e>
                            <m:r>
                              <a:rPr lang="en-US" sz="3600" b="0" i="1" smtClean="0">
                                <a:latin typeface="Cambria Math" panose="02040503050406030204" pitchFamily="18" charset="0"/>
                              </a:rPr>
                              <m:t>𝑤</m:t>
                            </m:r>
                          </m:e>
                          <m:sub>
                            <m:r>
                              <a:rPr lang="en-US" sz="3600" b="0" i="1" smtClean="0">
                                <a:latin typeface="Cambria Math" panose="02040503050406030204" pitchFamily="18" charset="0"/>
                              </a:rPr>
                              <m:t>𝑖</m:t>
                            </m:r>
                          </m:sub>
                        </m:sSub>
                        <m:sSub>
                          <m:sSubPr>
                            <m:ctrlPr>
                              <a:rPr lang="en-US" sz="3600" i="1" smtClean="0">
                                <a:latin typeface="Cambria Math" panose="02040503050406030204" pitchFamily="18" charset="0"/>
                              </a:rPr>
                            </m:ctrlPr>
                          </m:sSubPr>
                          <m:e>
                            <m:r>
                              <a:rPr lang="en-US" sz="3600" b="0" i="1" smtClean="0">
                                <a:latin typeface="Cambria Math" panose="02040503050406030204" pitchFamily="18" charset="0"/>
                              </a:rPr>
                              <m:t>𝑥</m:t>
                            </m:r>
                          </m:e>
                          <m:sub>
                            <m:r>
                              <a:rPr lang="en-US" sz="3600" b="0" i="1" smtClean="0">
                                <a:latin typeface="Cambria Math" panose="02040503050406030204" pitchFamily="18" charset="0"/>
                              </a:rPr>
                              <m:t>𝑖</m:t>
                            </m:r>
                          </m:sub>
                        </m:sSub>
                      </m:e>
                    </m:nary>
                    <m:r>
                      <a:rPr lang="en-US" sz="3600" b="0" i="1" smtClean="0">
                        <a:latin typeface="Cambria Math" panose="02040503050406030204" pitchFamily="18" charset="0"/>
                      </a:rPr>
                      <m:t>+</m:t>
                    </m:r>
                    <m:r>
                      <a:rPr lang="en-US" sz="3600" b="0" i="1" smtClean="0">
                        <a:latin typeface="Cambria Math" panose="02040503050406030204" pitchFamily="18" charset="0"/>
                      </a:rPr>
                      <m:t>𝑏</m:t>
                    </m:r>
                  </m:oMath>
                </a14:m>
                <a:endParaRPr lang="en-US" sz="3600" b="0" dirty="0"/>
              </a:p>
              <a:p>
                <a:pPr lvl="1">
                  <a:lnSpc>
                    <a:spcPct val="150000"/>
                  </a:lnSpc>
                </a:pPr>
                <a14:m>
                  <m:oMath xmlns:m="http://schemas.openxmlformats.org/officeDocument/2006/math">
                    <m:nary>
                      <m:naryPr>
                        <m:chr m:val="∑"/>
                        <m:ctrlPr>
                          <a:rPr lang="en-US" sz="3200" i="1" smtClean="0">
                            <a:latin typeface="Cambria Math" panose="02040503050406030204" pitchFamily="18" charset="0"/>
                          </a:rPr>
                        </m:ctrlPr>
                      </m:naryPr>
                      <m:sub>
                        <m:r>
                          <m:rPr>
                            <m:brk m:alnAt="23"/>
                          </m:rPr>
                          <a:rPr lang="en-US" sz="3200" b="0" i="1" smtClean="0">
                            <a:latin typeface="Cambria Math" panose="02040503050406030204" pitchFamily="18" charset="0"/>
                          </a:rPr>
                          <m:t>𝑖</m:t>
                        </m:r>
                        <m:r>
                          <a:rPr lang="en-US" sz="3200" b="0" i="1" smtClean="0">
                            <a:latin typeface="Cambria Math" panose="02040503050406030204" pitchFamily="18" charset="0"/>
                          </a:rPr>
                          <m:t>=</m:t>
                        </m:r>
                        <m:r>
                          <a:rPr lang="en-US" sz="3200" b="0" i="1" smtClean="0">
                            <a:latin typeface="Cambria Math" panose="02040503050406030204" pitchFamily="18" charset="0"/>
                          </a:rPr>
                          <m:t>0</m:t>
                        </m:r>
                      </m:sub>
                      <m:sup>
                        <m:r>
                          <a:rPr lang="en-US" sz="3200" b="0" i="1" smtClean="0">
                            <a:latin typeface="Cambria Math" panose="02040503050406030204" pitchFamily="18" charset="0"/>
                          </a:rPr>
                          <m:t>𝑚</m:t>
                        </m:r>
                      </m:sup>
                      <m:e>
                        <m:sSub>
                          <m:sSubPr>
                            <m:ctrlPr>
                              <a:rPr lang="en-US" sz="3200" i="1" smtClean="0">
                                <a:latin typeface="Cambria Math" panose="02040503050406030204" pitchFamily="18" charset="0"/>
                              </a:rPr>
                            </m:ctrlPr>
                          </m:sSubPr>
                          <m:e>
                            <m:r>
                              <a:rPr lang="en-US" sz="3200" b="0" i="1" smtClean="0">
                                <a:latin typeface="Cambria Math" panose="02040503050406030204" pitchFamily="18" charset="0"/>
                              </a:rPr>
                              <m:t>𝑤</m:t>
                            </m:r>
                          </m:e>
                          <m:sub>
                            <m:r>
                              <a:rPr lang="en-US" sz="3200" b="0" i="1" smtClean="0">
                                <a:latin typeface="Cambria Math" panose="02040503050406030204" pitchFamily="18" charset="0"/>
                              </a:rPr>
                              <m:t>𝑖</m:t>
                            </m:r>
                          </m:sub>
                        </m:sSub>
                        <m:sSub>
                          <m:sSubPr>
                            <m:ctrlPr>
                              <a:rPr lang="en-US" sz="3200" i="1" smtClean="0">
                                <a:latin typeface="Cambria Math" panose="02040503050406030204" pitchFamily="18" charset="0"/>
                              </a:rPr>
                            </m:ctrlPr>
                          </m:sSubPr>
                          <m:e>
                            <m:r>
                              <a:rPr lang="en-US" sz="3200" b="0" i="1" smtClean="0">
                                <a:latin typeface="Cambria Math" panose="02040503050406030204" pitchFamily="18" charset="0"/>
                              </a:rPr>
                              <m:t>𝑥</m:t>
                            </m:r>
                          </m:e>
                          <m:sub>
                            <m:r>
                              <a:rPr lang="en-US" sz="3200" b="0" i="1" smtClean="0">
                                <a:latin typeface="Cambria Math" panose="02040503050406030204" pitchFamily="18" charset="0"/>
                              </a:rPr>
                              <m:t>𝑖</m:t>
                            </m:r>
                          </m:sub>
                        </m:sSub>
                      </m:e>
                    </m:nary>
                  </m:oMath>
                </a14:m>
                <a:endParaRPr lang="en-US" sz="2000" dirty="0"/>
              </a:p>
              <a:p>
                <a:pPr lvl="1">
                  <a:lnSpc>
                    <a:spcPct val="150000"/>
                  </a:lnSpc>
                </a:pPr>
                <a14:m>
                  <m:oMath xmlns:m="http://schemas.openxmlformats.org/officeDocument/2006/math">
                    <m:sSubSup>
                      <m:sSubSupPr>
                        <m:ctrlPr>
                          <a:rPr lang="en-US" sz="3600" b="1" i="1" smtClean="0">
                            <a:solidFill>
                              <a:schemeClr val="accent1">
                                <a:lumMod val="75000"/>
                              </a:schemeClr>
                            </a:solidFill>
                            <a:latin typeface="Cambria Math" panose="02040503050406030204" pitchFamily="18" charset="0"/>
                          </a:rPr>
                        </m:ctrlPr>
                      </m:sSubSupPr>
                      <m:e>
                        <m:r>
                          <a:rPr lang="en-US" sz="3600" b="1" i="1">
                            <a:solidFill>
                              <a:schemeClr val="accent1">
                                <a:lumMod val="75000"/>
                              </a:schemeClr>
                            </a:solidFill>
                            <a:latin typeface="Cambria Math" panose="02040503050406030204" pitchFamily="18" charset="0"/>
                          </a:rPr>
                          <m:t>𝒘</m:t>
                        </m:r>
                      </m:e>
                      <m:sub/>
                      <m:sup>
                        <m:r>
                          <a:rPr lang="en-US" sz="3600" b="1" i="1">
                            <a:solidFill>
                              <a:schemeClr val="accent1">
                                <a:lumMod val="75000"/>
                              </a:schemeClr>
                            </a:solidFill>
                            <a:latin typeface="Cambria Math" panose="02040503050406030204" pitchFamily="18" charset="0"/>
                          </a:rPr>
                          <m:t>𝑻</m:t>
                        </m:r>
                      </m:sup>
                    </m:sSubSup>
                    <m:sSub>
                      <m:sSubPr>
                        <m:ctrlPr>
                          <a:rPr lang="en-US" sz="3600" b="1" i="1">
                            <a:solidFill>
                              <a:schemeClr val="accent1">
                                <a:lumMod val="75000"/>
                              </a:schemeClr>
                            </a:solidFill>
                            <a:latin typeface="Cambria Math" panose="02040503050406030204" pitchFamily="18" charset="0"/>
                          </a:rPr>
                        </m:ctrlPr>
                      </m:sSubPr>
                      <m:e>
                        <m:r>
                          <a:rPr lang="en-US" sz="3600" b="1" i="1">
                            <a:solidFill>
                              <a:schemeClr val="accent1">
                                <a:lumMod val="75000"/>
                              </a:schemeClr>
                            </a:solidFill>
                            <a:latin typeface="Cambria Math" panose="02040503050406030204" pitchFamily="18" charset="0"/>
                          </a:rPr>
                          <m:t>𝒙</m:t>
                        </m:r>
                      </m:e>
                      <m:sub/>
                    </m:sSub>
                  </m:oMath>
                </a14:m>
                <a:endParaRPr lang="en-US" b="1" dirty="0"/>
              </a:p>
            </p:txBody>
          </p:sp>
        </mc:Choice>
        <mc:Fallback xmlns="">
          <p:sp>
            <p:nvSpPr>
              <p:cNvPr id="3" name="Content Placeholder 2">
                <a:extLst>
                  <a:ext uri="{FF2B5EF4-FFF2-40B4-BE49-F238E27FC236}">
                    <a16:creationId xmlns:a16="http://schemas.microsoft.com/office/drawing/2014/main" id="{29F93E81-E582-FFEB-2A07-27F4191C1771}"/>
                  </a:ext>
                </a:extLst>
              </p:cNvPr>
              <p:cNvSpPr>
                <a:spLocks noGrp="1" noRot="1" noChangeAspect="1" noMove="1" noResize="1" noEditPoints="1" noAdjustHandles="1" noChangeArrowheads="1" noChangeShapeType="1" noTextEdit="1"/>
              </p:cNvSpPr>
              <p:nvPr>
                <p:ph idx="1"/>
              </p:nvPr>
            </p:nvSpPr>
            <p:spPr>
              <a:blipFill>
                <a:blip r:embed="rId5"/>
                <a:stretch>
                  <a:fillRect l="-543"/>
                </a:stretch>
              </a:blipFill>
            </p:spPr>
            <p:txBody>
              <a:bodyPr/>
              <a:lstStyle/>
              <a:p>
                <a:r>
                  <a:rPr lang="en-US">
                    <a:noFill/>
                  </a:rPr>
                  <a:t> </a:t>
                </a:r>
              </a:p>
            </p:txBody>
          </p:sp>
        </mc:Fallback>
      </mc:AlternateContent>
      <p:pic>
        <p:nvPicPr>
          <p:cNvPr id="56" name="Picture 2">
            <a:extLst>
              <a:ext uri="{FF2B5EF4-FFF2-40B4-BE49-F238E27FC236}">
                <a16:creationId xmlns:a16="http://schemas.microsoft.com/office/drawing/2014/main" id="{483BCFC6-6A19-4955-7A25-9074A52C588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3905" y="1012862"/>
            <a:ext cx="6297295" cy="4577056"/>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57" name="Picture 2">
            <a:extLst>
              <a:ext uri="{FF2B5EF4-FFF2-40B4-BE49-F238E27FC236}">
                <a16:creationId xmlns:a16="http://schemas.microsoft.com/office/drawing/2014/main" id="{96AD5EB7-3236-A156-B83B-5162ABF49F01}"/>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44691"/>
          <a:stretch/>
        </p:blipFill>
        <p:spPr bwMode="auto">
          <a:xfrm>
            <a:off x="5013961" y="1793845"/>
            <a:ext cx="2361248" cy="3102969"/>
          </a:xfrm>
          <a:prstGeom prst="rect">
            <a:avLst/>
          </a:prstGeom>
          <a:noFill/>
          <a:ln>
            <a:noFill/>
          </a:ln>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15910054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nodeType="clickEffect">
                                  <p:stCondLst>
                                    <p:cond delay="0"/>
                                  </p:stCondLst>
                                  <p:childTnLst>
                                    <p:anim calcmode="lin" valueType="num">
                                      <p:cBhvr>
                                        <p:cTn id="6" dur="1000"/>
                                        <p:tgtEl>
                                          <p:spTgt spid="56"/>
                                        </p:tgtEl>
                                        <p:attrNameLst>
                                          <p:attrName>ppt_w</p:attrName>
                                        </p:attrNameLst>
                                      </p:cBhvr>
                                      <p:tavLst>
                                        <p:tav tm="0">
                                          <p:val>
                                            <p:strVal val="ppt_w"/>
                                          </p:val>
                                        </p:tav>
                                        <p:tav tm="100000">
                                          <p:val>
                                            <p:fltVal val="0"/>
                                          </p:val>
                                        </p:tav>
                                      </p:tavLst>
                                    </p:anim>
                                    <p:anim calcmode="lin" valueType="num">
                                      <p:cBhvr>
                                        <p:cTn id="7" dur="1000"/>
                                        <p:tgtEl>
                                          <p:spTgt spid="56"/>
                                        </p:tgtEl>
                                        <p:attrNameLst>
                                          <p:attrName>ppt_h</p:attrName>
                                        </p:attrNameLst>
                                      </p:cBhvr>
                                      <p:tavLst>
                                        <p:tav tm="0">
                                          <p:val>
                                            <p:strVal val="ppt_h"/>
                                          </p:val>
                                        </p:tav>
                                        <p:tav tm="100000">
                                          <p:val>
                                            <p:fltVal val="0"/>
                                          </p:val>
                                        </p:tav>
                                      </p:tavLst>
                                    </p:anim>
                                    <p:anim calcmode="lin" valueType="num">
                                      <p:cBhvr>
                                        <p:cTn id="8" dur="1000"/>
                                        <p:tgtEl>
                                          <p:spTgt spid="56"/>
                                        </p:tgtEl>
                                        <p:attrNameLst>
                                          <p:attrName>style.rotation</p:attrName>
                                        </p:attrNameLst>
                                      </p:cBhvr>
                                      <p:tavLst>
                                        <p:tav tm="0">
                                          <p:val>
                                            <p:fltVal val="0"/>
                                          </p:val>
                                        </p:tav>
                                        <p:tav tm="100000">
                                          <p:val>
                                            <p:fltVal val="90"/>
                                          </p:val>
                                        </p:tav>
                                      </p:tavLst>
                                    </p:anim>
                                    <p:animEffect transition="out" filter="fade">
                                      <p:cBhvr>
                                        <p:cTn id="9" dur="1000"/>
                                        <p:tgtEl>
                                          <p:spTgt spid="56"/>
                                        </p:tgtEl>
                                      </p:cBhvr>
                                    </p:animEffect>
                                    <p:set>
                                      <p:cBhvr>
                                        <p:cTn id="10" dur="1" fill="hold">
                                          <p:stCondLst>
                                            <p:cond delay="999"/>
                                          </p:stCondLst>
                                        </p:cTn>
                                        <p:tgtEl>
                                          <p:spTgt spid="56"/>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57"/>
                                        </p:tgtEl>
                                        <p:attrNameLst>
                                          <p:attrName>style.visibility</p:attrName>
                                        </p:attrNameLst>
                                      </p:cBhvr>
                                      <p:to>
                                        <p:strVal val="visible"/>
                                      </p:to>
                                    </p:set>
                                    <p:anim calcmode="lin" valueType="num">
                                      <p:cBhvr>
                                        <p:cTn id="15" dur="500" fill="hold"/>
                                        <p:tgtEl>
                                          <p:spTgt spid="57"/>
                                        </p:tgtEl>
                                        <p:attrNameLst>
                                          <p:attrName>ppt_w</p:attrName>
                                        </p:attrNameLst>
                                      </p:cBhvr>
                                      <p:tavLst>
                                        <p:tav tm="0">
                                          <p:val>
                                            <p:fltVal val="0"/>
                                          </p:val>
                                        </p:tav>
                                        <p:tav tm="100000">
                                          <p:val>
                                            <p:strVal val="#ppt_w"/>
                                          </p:val>
                                        </p:tav>
                                      </p:tavLst>
                                    </p:anim>
                                    <p:anim calcmode="lin" valueType="num">
                                      <p:cBhvr>
                                        <p:cTn id="16" dur="500" fill="hold"/>
                                        <p:tgtEl>
                                          <p:spTgt spid="57"/>
                                        </p:tgtEl>
                                        <p:attrNameLst>
                                          <p:attrName>ppt_h</p:attrName>
                                        </p:attrNameLst>
                                      </p:cBhvr>
                                      <p:tavLst>
                                        <p:tav tm="0">
                                          <p:val>
                                            <p:fltVal val="0"/>
                                          </p:val>
                                        </p:tav>
                                        <p:tav tm="100000">
                                          <p:val>
                                            <p:strVal val="#ppt_h"/>
                                          </p:val>
                                        </p:tav>
                                      </p:tavLst>
                                    </p:anim>
                                    <p:animEffect transition="in" filter="fade">
                                      <p:cBhvr>
                                        <p:cTn id="17" dur="500"/>
                                        <p:tgtEl>
                                          <p:spTgt spid="57"/>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mph" presetSubtype="0" fill="hold" nodeType="clickEffect">
                                  <p:stCondLst>
                                    <p:cond delay="0"/>
                                  </p:stCondLst>
                                  <p:childTnLst>
                                    <p:animScale>
                                      <p:cBhvr>
                                        <p:cTn id="21" dur="2000" fill="hold"/>
                                        <p:tgtEl>
                                          <p:spTgt spid="57"/>
                                        </p:tgtEl>
                                      </p:cBhvr>
                                      <p:by x="150000" y="150000"/>
                                    </p:animScale>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0" end="0"/>
                                            </p:txEl>
                                          </p:spTgt>
                                        </p:tgtEl>
                                        <p:attrNameLst>
                                          <p:attrName>style.visibility</p:attrName>
                                        </p:attrNameLst>
                                      </p:cBhvr>
                                      <p:to>
                                        <p:strVal val="visible"/>
                                      </p:to>
                                    </p:set>
                                    <p:animEffect transition="in" filter="fade">
                                      <p:cBhvr>
                                        <p:cTn id="26" dur="1000"/>
                                        <p:tgtEl>
                                          <p:spTgt spid="3">
                                            <p:txEl>
                                              <p:pRg st="0" end="0"/>
                                            </p:txEl>
                                          </p:spTgt>
                                        </p:tgtEl>
                                      </p:cBhvr>
                                    </p:animEffect>
                                    <p:anim calcmode="lin" valueType="num">
                                      <p:cBhvr>
                                        <p:cTn id="2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3">
                                            <p:txEl>
                                              <p:pRg st="1" end="1"/>
                                            </p:txEl>
                                          </p:spTgt>
                                        </p:tgtEl>
                                        <p:attrNameLst>
                                          <p:attrName>style.visibility</p:attrName>
                                        </p:attrNameLst>
                                      </p:cBhvr>
                                      <p:to>
                                        <p:strVal val="visible"/>
                                      </p:to>
                                    </p:set>
                                    <p:animEffect transition="in" filter="fade">
                                      <p:cBhvr>
                                        <p:cTn id="33" dur="1000"/>
                                        <p:tgtEl>
                                          <p:spTgt spid="3">
                                            <p:txEl>
                                              <p:pRg st="1" end="1"/>
                                            </p:txEl>
                                          </p:spTgt>
                                        </p:tgtEl>
                                      </p:cBhvr>
                                    </p:animEffect>
                                    <p:anim calcmode="lin" valueType="num">
                                      <p:cBhvr>
                                        <p:cTn id="3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3">
                                            <p:txEl>
                                              <p:pRg st="2" end="2"/>
                                            </p:txEl>
                                          </p:spTgt>
                                        </p:tgtEl>
                                        <p:attrNameLst>
                                          <p:attrName>style.visibility</p:attrName>
                                        </p:attrNameLst>
                                      </p:cBhvr>
                                      <p:to>
                                        <p:strVal val="visible"/>
                                      </p:to>
                                    </p:set>
                                    <p:animEffect transition="in" filter="fade">
                                      <p:cBhvr>
                                        <p:cTn id="40" dur="1000"/>
                                        <p:tgtEl>
                                          <p:spTgt spid="3">
                                            <p:txEl>
                                              <p:pRg st="2" end="2"/>
                                            </p:txEl>
                                          </p:spTgt>
                                        </p:tgtEl>
                                      </p:cBhvr>
                                    </p:animEffect>
                                    <p:anim calcmode="lin" valueType="num">
                                      <p:cBhvr>
                                        <p:cTn id="41"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3">
                                            <p:txEl>
                                              <p:pRg st="3" end="3"/>
                                            </p:txEl>
                                          </p:spTgt>
                                        </p:tgtEl>
                                        <p:attrNameLst>
                                          <p:attrName>style.visibility</p:attrName>
                                        </p:attrNameLst>
                                      </p:cBhvr>
                                      <p:to>
                                        <p:strVal val="visible"/>
                                      </p:to>
                                    </p:set>
                                    <p:animEffect transition="in" filter="fade">
                                      <p:cBhvr>
                                        <p:cTn id="47" dur="1000"/>
                                        <p:tgtEl>
                                          <p:spTgt spid="3">
                                            <p:txEl>
                                              <p:pRg st="3" end="3"/>
                                            </p:txEl>
                                          </p:spTgt>
                                        </p:tgtEl>
                                      </p:cBhvr>
                                    </p:animEffect>
                                    <p:anim calcmode="lin" valueType="num">
                                      <p:cBhvr>
                                        <p:cTn id="4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A16199-CF37-14C5-72E3-E523EB129BD0}"/>
              </a:ext>
            </a:extLst>
          </p:cNvPr>
          <p:cNvSpPr>
            <a:spLocks noGrp="1"/>
          </p:cNvSpPr>
          <p:nvPr>
            <p:ph type="title"/>
          </p:nvPr>
        </p:nvSpPr>
        <p:spPr/>
        <p:txBody>
          <a:bodyPr/>
          <a:lstStyle/>
          <a:p>
            <a:r>
              <a:rPr lang="en-US" dirty="0"/>
              <a:t>Learning the Network</a:t>
            </a:r>
          </a:p>
        </p:txBody>
      </p:sp>
    </p:spTree>
    <p:extLst>
      <p:ext uri="{BB962C8B-B14F-4D97-AF65-F5344CB8AC3E}">
        <p14:creationId xmlns:p14="http://schemas.microsoft.com/office/powerpoint/2010/main" val="1920151676"/>
      </p:ext>
    </p:extLst>
  </p:cSld>
  <p:clrMapOvr>
    <a:masterClrMapping/>
  </p:clrMapOvr>
  <p:transition spd="slow">
    <p:wip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D8DEA51-AF5C-EE4A-338B-2220D3A17120}"/>
              </a:ext>
            </a:extLst>
          </p:cNvPr>
          <p:cNvSpPr>
            <a:spLocks noGrp="1"/>
          </p:cNvSpPr>
          <p:nvPr>
            <p:ph type="title"/>
          </p:nvPr>
        </p:nvSpPr>
        <p:spPr/>
        <p:txBody>
          <a:bodyPr/>
          <a:lstStyle/>
          <a:p>
            <a:r>
              <a:rPr lang="en-US" dirty="0"/>
              <a:t>Limitation of Perceptron</a:t>
            </a:r>
          </a:p>
        </p:txBody>
      </p:sp>
      <p:sp>
        <p:nvSpPr>
          <p:cNvPr id="4" name="Content Placeholder 3">
            <a:extLst>
              <a:ext uri="{FF2B5EF4-FFF2-40B4-BE49-F238E27FC236}">
                <a16:creationId xmlns:a16="http://schemas.microsoft.com/office/drawing/2014/main" id="{505F9EE8-7251-8720-9BA4-364AD91BDE03}"/>
              </a:ext>
            </a:extLst>
          </p:cNvPr>
          <p:cNvSpPr>
            <a:spLocks noGrp="1"/>
          </p:cNvSpPr>
          <p:nvPr>
            <p:ph idx="1"/>
          </p:nvPr>
        </p:nvSpPr>
        <p:spPr/>
        <p:txBody>
          <a:bodyPr/>
          <a:lstStyle/>
          <a:p>
            <a:pPr>
              <a:lnSpc>
                <a:spcPct val="150000"/>
              </a:lnSpc>
            </a:pPr>
            <a:r>
              <a:rPr lang="en-US" dirty="0">
                <a:latin typeface="Times New Roman" panose="02020603050405020304" pitchFamily="18" charset="0"/>
                <a:cs typeface="Times New Roman" panose="02020603050405020304" pitchFamily="18" charset="0"/>
              </a:rPr>
              <a:t>A perceptron model’s output can only be a binary number i.e. “0” or “1” because of activation function.</a:t>
            </a:r>
          </a:p>
          <a:p>
            <a:pPr>
              <a:lnSpc>
                <a:spcPct val="150000"/>
              </a:lnSpc>
            </a:pPr>
            <a:r>
              <a:rPr lang="en-US" dirty="0">
                <a:latin typeface="Times New Roman" panose="02020603050405020304" pitchFamily="18" charset="0"/>
                <a:cs typeface="Times New Roman" panose="02020603050405020304" pitchFamily="18" charset="0"/>
              </a:rPr>
              <a:t>The perceptron model can only be used to categorize the input vectors’ linearly separable sets. If input vectors are non-linear, they can’t be properly classified</a:t>
            </a:r>
            <a:r>
              <a:rPr lang="en-US" dirty="0"/>
              <a:t>.</a:t>
            </a:r>
          </a:p>
          <a:p>
            <a:pPr marL="50800" indent="0">
              <a:buNone/>
            </a:pPr>
            <a:endParaRPr lang="en-US" dirty="0"/>
          </a:p>
        </p:txBody>
      </p:sp>
    </p:spTree>
    <p:extLst>
      <p:ext uri="{BB962C8B-B14F-4D97-AF65-F5344CB8AC3E}">
        <p14:creationId xmlns:p14="http://schemas.microsoft.com/office/powerpoint/2010/main" val="422360605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A9377-83D8-313E-B776-412F2FA32D73}"/>
              </a:ext>
            </a:extLst>
          </p:cNvPr>
          <p:cNvSpPr>
            <a:spLocks noGrp="1"/>
          </p:cNvSpPr>
          <p:nvPr>
            <p:ph type="title"/>
          </p:nvPr>
        </p:nvSpPr>
        <p:spPr/>
        <p:txBody>
          <a:bodyPr/>
          <a:lstStyle/>
          <a:p>
            <a:r>
              <a:rPr lang="en-US" dirty="0"/>
              <a:t>The multi-layer perceptron</a:t>
            </a:r>
          </a:p>
        </p:txBody>
      </p:sp>
      <p:sp>
        <p:nvSpPr>
          <p:cNvPr id="3" name="Content Placeholder 2">
            <a:extLst>
              <a:ext uri="{FF2B5EF4-FFF2-40B4-BE49-F238E27FC236}">
                <a16:creationId xmlns:a16="http://schemas.microsoft.com/office/drawing/2014/main" id="{97EBA1F4-D5A8-723E-AEB9-75F0085C9F8D}"/>
              </a:ext>
            </a:extLst>
          </p:cNvPr>
          <p:cNvSpPr>
            <a:spLocks noGrp="1"/>
          </p:cNvSpPr>
          <p:nvPr>
            <p:ph idx="1"/>
          </p:nvPr>
        </p:nvSpPr>
        <p:spPr>
          <a:xfrm>
            <a:off x="479148" y="1144942"/>
            <a:ext cx="11233704" cy="5097273"/>
          </a:xfrm>
        </p:spPr>
        <p:txBody>
          <a:bodyPr/>
          <a:lstStyle/>
          <a:p>
            <a:endParaRPr lang="en-US" dirty="0"/>
          </a:p>
          <a:p>
            <a:endParaRPr lang="en-US" dirty="0"/>
          </a:p>
          <a:p>
            <a:endParaRPr lang="en-US" dirty="0"/>
          </a:p>
          <a:p>
            <a:endParaRPr lang="en-US" dirty="0"/>
          </a:p>
          <a:p>
            <a:endParaRPr lang="en-US" dirty="0"/>
          </a:p>
          <a:p>
            <a:endParaRPr lang="en-US" dirty="0"/>
          </a:p>
          <a:p>
            <a:r>
              <a:rPr lang="en-US" dirty="0"/>
              <a:t>A network of </a:t>
            </a:r>
            <a:r>
              <a:rPr lang="en-US" dirty="0" err="1"/>
              <a:t>perceptrons</a:t>
            </a:r>
            <a:r>
              <a:rPr lang="en-US" dirty="0"/>
              <a:t> </a:t>
            </a:r>
          </a:p>
          <a:p>
            <a:pPr marL="800100" lvl="1" indent="-342900">
              <a:buFont typeface="Arial" panose="020B0604020202020204" pitchFamily="34" charset="0"/>
              <a:buChar char="•"/>
            </a:pPr>
            <a:r>
              <a:rPr lang="en-US" dirty="0" err="1"/>
              <a:t>Perceptrons</a:t>
            </a:r>
            <a:r>
              <a:rPr lang="en-US" dirty="0"/>
              <a:t> “feed” other </a:t>
            </a:r>
            <a:r>
              <a:rPr lang="en-US" dirty="0" err="1"/>
              <a:t>perceptrons</a:t>
            </a:r>
            <a:r>
              <a:rPr lang="en-US" dirty="0"/>
              <a:t>.</a:t>
            </a:r>
          </a:p>
        </p:txBody>
      </p:sp>
      <p:pic>
        <p:nvPicPr>
          <p:cNvPr id="5" name="Picture 4">
            <a:extLst>
              <a:ext uri="{FF2B5EF4-FFF2-40B4-BE49-F238E27FC236}">
                <a16:creationId xmlns:a16="http://schemas.microsoft.com/office/drawing/2014/main" id="{891DB861-2B73-7C0F-ED08-E02C375D6C8E}"/>
              </a:ext>
            </a:extLst>
          </p:cNvPr>
          <p:cNvPicPr>
            <a:picLocks noChangeAspect="1"/>
          </p:cNvPicPr>
          <p:nvPr/>
        </p:nvPicPr>
        <p:blipFill>
          <a:blip r:embed="rId2"/>
          <a:stretch>
            <a:fillRect/>
          </a:stretch>
        </p:blipFill>
        <p:spPr>
          <a:xfrm>
            <a:off x="5846974" y="1272439"/>
            <a:ext cx="5556539" cy="3048101"/>
          </a:xfrm>
          <a:prstGeom prst="rect">
            <a:avLst/>
          </a:prstGeom>
        </p:spPr>
      </p:pic>
      <p:sp>
        <p:nvSpPr>
          <p:cNvPr id="6" name="TextBox 5">
            <a:extLst>
              <a:ext uri="{FF2B5EF4-FFF2-40B4-BE49-F238E27FC236}">
                <a16:creationId xmlns:a16="http://schemas.microsoft.com/office/drawing/2014/main" id="{220ABD50-4721-B43C-B511-A93E0CE9920B}"/>
              </a:ext>
            </a:extLst>
          </p:cNvPr>
          <p:cNvSpPr txBox="1"/>
          <p:nvPr/>
        </p:nvSpPr>
        <p:spPr>
          <a:xfrm>
            <a:off x="552839" y="6486499"/>
            <a:ext cx="6125546" cy="261610"/>
          </a:xfrm>
          <a:prstGeom prst="rect">
            <a:avLst/>
          </a:prstGeom>
          <a:noFill/>
        </p:spPr>
        <p:txBody>
          <a:bodyPr wrap="square">
            <a:spAutoFit/>
          </a:bodyPr>
          <a:lstStyle/>
          <a:p>
            <a:r>
              <a:rPr lang="en-US" sz="1100" dirty="0"/>
              <a:t>https://deeplearning.cs.cmu.edu/S23/document/slides/lec2.universal.pdf</a:t>
            </a:r>
          </a:p>
        </p:txBody>
      </p:sp>
    </p:spTree>
    <p:extLst>
      <p:ext uri="{BB962C8B-B14F-4D97-AF65-F5344CB8AC3E}">
        <p14:creationId xmlns:p14="http://schemas.microsoft.com/office/powerpoint/2010/main" val="1552124772"/>
      </p:ext>
    </p:extLst>
  </p:cSld>
  <p:clrMapOvr>
    <a:masterClrMapping/>
  </p:clrMapOvr>
  <p:transition spd="slow">
    <p:wip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13"/>
          <p:cNvSpPr txBox="1">
            <a:spLocks noGrp="1"/>
          </p:cNvSpPr>
          <p:nvPr>
            <p:ph type="sldNum" sz="quarter" idx="12"/>
          </p:nvPr>
        </p:nvSpPr>
        <p:spPr>
          <a:prstGeom prst="rect">
            <a:avLst/>
          </a:prstGeom>
        </p:spPr>
        <p:txBody>
          <a:bodyPr vert="horz" wrap="square" lIns="0" tIns="0" rIns="0" bIns="0" rtlCol="0">
            <a:spAutoFit/>
          </a:bodyPr>
          <a:lstStyle>
            <a:defPPr>
              <a:defRPr lang="en-US"/>
            </a:defPPr>
            <a:lvl1pPr marL="0" algn="l" defTabSz="914400" rtl="0" eaLnBrk="1" latinLnBrk="0" hangingPunct="1">
              <a:defRPr sz="1300" b="0" i="0" kern="1200">
                <a:solidFill>
                  <a:srgbClr val="898989"/>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a:lnSpc>
                <a:spcPts val="1350"/>
              </a:lnSpc>
            </a:pPr>
            <a:r>
              <a:rPr lang="en-US" spc="10"/>
              <a:t>1</a:t>
            </a:r>
            <a:fld id="{81D60167-4931-47E6-BA6A-407CBD079E47}" type="slidenum">
              <a:rPr spc="10" smtClean="0"/>
              <a:pPr marL="12700">
                <a:lnSpc>
                  <a:spcPts val="1350"/>
                </a:lnSpc>
              </a:pPr>
              <a:t>44</a:t>
            </a:fld>
            <a:endParaRPr spc="9" dirty="0"/>
          </a:p>
        </p:txBody>
      </p:sp>
      <p:sp>
        <p:nvSpPr>
          <p:cNvPr id="2" name="object 2"/>
          <p:cNvSpPr txBox="1">
            <a:spLocks noGrp="1"/>
          </p:cNvSpPr>
          <p:nvPr>
            <p:ph type="title"/>
          </p:nvPr>
        </p:nvSpPr>
        <p:spPr>
          <a:xfrm>
            <a:off x="234044" y="108056"/>
            <a:ext cx="9456608" cy="679945"/>
          </a:xfrm>
          <a:prstGeom prst="rect">
            <a:avLst/>
          </a:prstGeom>
        </p:spPr>
        <p:txBody>
          <a:bodyPr spcFirstLastPara="1" vert="horz" wrap="square" lIns="0" tIns="15128" rIns="0" bIns="0" rtlCol="0" anchor="ctr" anchorCtr="0">
            <a:spAutoFit/>
          </a:bodyPr>
          <a:lstStyle/>
          <a:p>
            <a:pPr marL="11206">
              <a:lnSpc>
                <a:spcPct val="100000"/>
              </a:lnSpc>
              <a:spcBef>
                <a:spcPts val="119"/>
              </a:spcBef>
              <a:tabLst>
                <a:tab pos="2362886" algn="l"/>
              </a:tabLst>
            </a:pPr>
            <a:r>
              <a:rPr sz="4236" spc="9" dirty="0"/>
              <a:t>Option</a:t>
            </a:r>
            <a:r>
              <a:rPr sz="4236" dirty="0"/>
              <a:t> </a:t>
            </a:r>
            <a:r>
              <a:rPr sz="4236" spc="18" dirty="0"/>
              <a:t>1:	</a:t>
            </a:r>
            <a:r>
              <a:rPr sz="4236" spc="4" dirty="0"/>
              <a:t>Construct</a:t>
            </a:r>
            <a:r>
              <a:rPr sz="4236" spc="-26" dirty="0"/>
              <a:t> </a:t>
            </a:r>
            <a:r>
              <a:rPr sz="4236" dirty="0"/>
              <a:t>by</a:t>
            </a:r>
            <a:r>
              <a:rPr sz="4236" spc="26" dirty="0"/>
              <a:t> </a:t>
            </a:r>
            <a:r>
              <a:rPr sz="4236" spc="4" dirty="0"/>
              <a:t>hand</a:t>
            </a:r>
            <a:endParaRPr sz="4236" dirty="0"/>
          </a:p>
        </p:txBody>
      </p:sp>
      <p:sp>
        <p:nvSpPr>
          <p:cNvPr id="3" name="object 3"/>
          <p:cNvSpPr txBox="1"/>
          <p:nvPr/>
        </p:nvSpPr>
        <p:spPr>
          <a:xfrm>
            <a:off x="2179736" y="4840097"/>
            <a:ext cx="8681299" cy="893337"/>
          </a:xfrm>
          <a:prstGeom prst="rect">
            <a:avLst/>
          </a:prstGeom>
        </p:spPr>
        <p:txBody>
          <a:bodyPr vert="horz" wrap="square" lIns="0" tIns="53228" rIns="0" bIns="0" rtlCol="0">
            <a:spAutoFit/>
          </a:bodyPr>
          <a:lstStyle/>
          <a:p>
            <a:pPr marL="344599" indent="-333953">
              <a:spcBef>
                <a:spcPts val="419"/>
              </a:spcBef>
              <a:buFont typeface="Arial MT"/>
              <a:buChar char="•"/>
              <a:tabLst>
                <a:tab pos="344599" algn="l"/>
                <a:tab pos="345160" algn="l"/>
              </a:tabLst>
            </a:pPr>
            <a:r>
              <a:rPr sz="2603" spc="4" dirty="0">
                <a:latin typeface="Times New Roman" panose="02020603050405020304" pitchFamily="18" charset="0"/>
                <a:cs typeface="Times New Roman" panose="02020603050405020304" pitchFamily="18" charset="0"/>
              </a:rPr>
              <a:t>Given</a:t>
            </a:r>
            <a:r>
              <a:rPr sz="2603" spc="-31"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a</a:t>
            </a:r>
            <a:r>
              <a:rPr sz="2603" spc="18" dirty="0">
                <a:latin typeface="Times New Roman" panose="02020603050405020304" pitchFamily="18" charset="0"/>
                <a:cs typeface="Times New Roman" panose="02020603050405020304" pitchFamily="18" charset="0"/>
              </a:rPr>
              <a:t> </a:t>
            </a:r>
            <a:r>
              <a:rPr sz="2603" spc="4" dirty="0">
                <a:latin typeface="Times New Roman" panose="02020603050405020304" pitchFamily="18" charset="0"/>
                <a:cs typeface="Times New Roman" panose="02020603050405020304" pitchFamily="18" charset="0"/>
              </a:rPr>
              <a:t>function,</a:t>
            </a:r>
            <a:r>
              <a:rPr sz="2603" spc="-31" dirty="0">
                <a:latin typeface="Times New Roman" panose="02020603050405020304" pitchFamily="18" charset="0"/>
                <a:cs typeface="Times New Roman" panose="02020603050405020304" pitchFamily="18" charset="0"/>
              </a:rPr>
              <a:t> </a:t>
            </a:r>
            <a:r>
              <a:rPr sz="2603" i="1" spc="9" dirty="0">
                <a:latin typeface="Times New Roman" panose="02020603050405020304" pitchFamily="18" charset="0"/>
                <a:cs typeface="Times New Roman" panose="02020603050405020304" pitchFamily="18" charset="0"/>
              </a:rPr>
              <a:t>handcraft</a:t>
            </a:r>
            <a:r>
              <a:rPr sz="2603" i="1" spc="-40"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a</a:t>
            </a:r>
            <a:r>
              <a:rPr sz="2603" spc="-13" dirty="0">
                <a:latin typeface="Times New Roman" panose="02020603050405020304" pitchFamily="18" charset="0"/>
                <a:cs typeface="Times New Roman" panose="02020603050405020304" pitchFamily="18" charset="0"/>
              </a:rPr>
              <a:t> </a:t>
            </a:r>
            <a:r>
              <a:rPr sz="2603" dirty="0">
                <a:latin typeface="Times New Roman" panose="02020603050405020304" pitchFamily="18" charset="0"/>
                <a:cs typeface="Times New Roman" panose="02020603050405020304" pitchFamily="18" charset="0"/>
              </a:rPr>
              <a:t>network</a:t>
            </a:r>
            <a:r>
              <a:rPr sz="2603" spc="-26" dirty="0">
                <a:latin typeface="Times New Roman" panose="02020603050405020304" pitchFamily="18" charset="0"/>
                <a:cs typeface="Times New Roman" panose="02020603050405020304" pitchFamily="18" charset="0"/>
              </a:rPr>
              <a:t> </a:t>
            </a:r>
            <a:r>
              <a:rPr sz="2603" dirty="0">
                <a:latin typeface="Times New Roman" panose="02020603050405020304" pitchFamily="18" charset="0"/>
                <a:cs typeface="Times New Roman" panose="02020603050405020304" pitchFamily="18" charset="0"/>
              </a:rPr>
              <a:t>to</a:t>
            </a:r>
            <a:r>
              <a:rPr sz="2603" spc="-9" dirty="0">
                <a:latin typeface="Times New Roman" panose="02020603050405020304" pitchFamily="18" charset="0"/>
                <a:cs typeface="Times New Roman" panose="02020603050405020304" pitchFamily="18" charset="0"/>
              </a:rPr>
              <a:t> </a:t>
            </a:r>
            <a:r>
              <a:rPr sz="2603" dirty="0">
                <a:latin typeface="Times New Roman" panose="02020603050405020304" pitchFamily="18" charset="0"/>
                <a:cs typeface="Times New Roman" panose="02020603050405020304" pitchFamily="18" charset="0"/>
              </a:rPr>
              <a:t>satisfy</a:t>
            </a:r>
            <a:r>
              <a:rPr sz="2603" spc="-18" dirty="0">
                <a:latin typeface="Times New Roman" panose="02020603050405020304" pitchFamily="18" charset="0"/>
                <a:cs typeface="Times New Roman" panose="02020603050405020304" pitchFamily="18" charset="0"/>
              </a:rPr>
              <a:t> </a:t>
            </a:r>
            <a:r>
              <a:rPr sz="2603" spc="4" dirty="0">
                <a:latin typeface="Times New Roman" panose="02020603050405020304" pitchFamily="18" charset="0"/>
                <a:cs typeface="Times New Roman" panose="02020603050405020304" pitchFamily="18" charset="0"/>
              </a:rPr>
              <a:t>it</a:t>
            </a:r>
            <a:endParaRPr sz="2603" dirty="0">
              <a:latin typeface="Times New Roman" panose="02020603050405020304" pitchFamily="18" charset="0"/>
              <a:cs typeface="Times New Roman" panose="02020603050405020304" pitchFamily="18" charset="0"/>
            </a:endParaRPr>
          </a:p>
          <a:p>
            <a:pPr marL="344599" indent="-333953">
              <a:spcBef>
                <a:spcPts val="340"/>
              </a:spcBef>
              <a:buFont typeface="Arial MT"/>
              <a:buChar char="•"/>
              <a:tabLst>
                <a:tab pos="344599" algn="l"/>
                <a:tab pos="345160" algn="l"/>
                <a:tab pos="1078063" algn="l"/>
              </a:tabLst>
            </a:pPr>
            <a:r>
              <a:rPr sz="2603" spc="13" dirty="0">
                <a:latin typeface="Times New Roman" panose="02020603050405020304" pitchFamily="18" charset="0"/>
                <a:cs typeface="Times New Roman" panose="02020603050405020304" pitchFamily="18" charset="0"/>
              </a:rPr>
              <a:t>E.g.:	</a:t>
            </a:r>
            <a:r>
              <a:rPr sz="2603" spc="4" dirty="0">
                <a:latin typeface="Times New Roman" panose="02020603050405020304" pitchFamily="18" charset="0"/>
                <a:cs typeface="Times New Roman" panose="02020603050405020304" pitchFamily="18" charset="0"/>
              </a:rPr>
              <a:t>Build</a:t>
            </a:r>
            <a:r>
              <a:rPr sz="2603" spc="-31"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an</a:t>
            </a:r>
            <a:r>
              <a:rPr sz="2603" spc="-26" dirty="0">
                <a:latin typeface="Times New Roman" panose="02020603050405020304" pitchFamily="18" charset="0"/>
                <a:cs typeface="Times New Roman" panose="02020603050405020304" pitchFamily="18" charset="0"/>
              </a:rPr>
              <a:t> </a:t>
            </a:r>
            <a:r>
              <a:rPr sz="2603" spc="13" dirty="0">
                <a:latin typeface="Times New Roman" panose="02020603050405020304" pitchFamily="18" charset="0"/>
                <a:cs typeface="Times New Roman" panose="02020603050405020304" pitchFamily="18" charset="0"/>
              </a:rPr>
              <a:t>MLP</a:t>
            </a:r>
            <a:r>
              <a:rPr sz="2603" spc="-4" dirty="0">
                <a:latin typeface="Times New Roman" panose="02020603050405020304" pitchFamily="18" charset="0"/>
                <a:cs typeface="Times New Roman" panose="02020603050405020304" pitchFamily="18" charset="0"/>
              </a:rPr>
              <a:t> </a:t>
            </a:r>
            <a:r>
              <a:rPr sz="2603" dirty="0">
                <a:latin typeface="Times New Roman" panose="02020603050405020304" pitchFamily="18" charset="0"/>
                <a:cs typeface="Times New Roman" panose="02020603050405020304" pitchFamily="18" charset="0"/>
              </a:rPr>
              <a:t>to</a:t>
            </a:r>
            <a:r>
              <a:rPr sz="2603" spc="-4"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classify</a:t>
            </a:r>
            <a:r>
              <a:rPr sz="2603" spc="-49" dirty="0">
                <a:latin typeface="Times New Roman" panose="02020603050405020304" pitchFamily="18" charset="0"/>
                <a:cs typeface="Times New Roman" panose="02020603050405020304" pitchFamily="18" charset="0"/>
              </a:rPr>
              <a:t> </a:t>
            </a:r>
            <a:r>
              <a:rPr sz="2603" spc="4" dirty="0">
                <a:latin typeface="Times New Roman" panose="02020603050405020304" pitchFamily="18" charset="0"/>
                <a:cs typeface="Times New Roman" panose="02020603050405020304" pitchFamily="18" charset="0"/>
              </a:rPr>
              <a:t>this</a:t>
            </a:r>
            <a:r>
              <a:rPr sz="2603" spc="-18"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decision</a:t>
            </a:r>
            <a:r>
              <a:rPr sz="2603" spc="-53"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boundary</a:t>
            </a:r>
            <a:endParaRPr sz="2603" dirty="0">
              <a:latin typeface="Times New Roman" panose="02020603050405020304" pitchFamily="18" charset="0"/>
              <a:cs typeface="Times New Roman" panose="02020603050405020304" pitchFamily="18" charset="0"/>
            </a:endParaRPr>
          </a:p>
        </p:txBody>
      </p:sp>
      <p:grpSp>
        <p:nvGrpSpPr>
          <p:cNvPr id="4" name="object 4"/>
          <p:cNvGrpSpPr/>
          <p:nvPr/>
        </p:nvGrpSpPr>
        <p:grpSpPr>
          <a:xfrm>
            <a:off x="3063688" y="1727946"/>
            <a:ext cx="6212541" cy="2810435"/>
            <a:chOff x="1592580" y="1958339"/>
            <a:chExt cx="7040880" cy="3185160"/>
          </a:xfrm>
        </p:grpSpPr>
        <p:sp>
          <p:nvSpPr>
            <p:cNvPr id="5" name="object 5"/>
            <p:cNvSpPr/>
            <p:nvPr/>
          </p:nvSpPr>
          <p:spPr>
            <a:xfrm>
              <a:off x="3604259" y="2278379"/>
              <a:ext cx="2598420" cy="2598420"/>
            </a:xfrm>
            <a:custGeom>
              <a:avLst/>
              <a:gdLst/>
              <a:ahLst/>
              <a:cxnLst/>
              <a:rect l="l" t="t" r="r" b="b"/>
              <a:pathLst>
                <a:path w="2598420" h="2598420">
                  <a:moveTo>
                    <a:pt x="1299972" y="2598420"/>
                  </a:moveTo>
                  <a:lnTo>
                    <a:pt x="0" y="1299971"/>
                  </a:lnTo>
                  <a:lnTo>
                    <a:pt x="1299972" y="0"/>
                  </a:lnTo>
                  <a:lnTo>
                    <a:pt x="2598420" y="1299971"/>
                  </a:lnTo>
                  <a:lnTo>
                    <a:pt x="1299972" y="2598420"/>
                  </a:lnTo>
                  <a:close/>
                </a:path>
              </a:pathLst>
            </a:custGeom>
            <a:solidFill>
              <a:srgbClr val="FFFF00"/>
            </a:solidFill>
          </p:spPr>
          <p:txBody>
            <a:bodyPr wrap="square" lIns="0" tIns="0" rIns="0" bIns="0" rtlCol="0"/>
            <a:lstStyle/>
            <a:p>
              <a:endParaRPr sz="1235"/>
            </a:p>
          </p:txBody>
        </p:sp>
        <p:sp>
          <p:nvSpPr>
            <p:cNvPr id="6" name="object 6"/>
            <p:cNvSpPr/>
            <p:nvPr/>
          </p:nvSpPr>
          <p:spPr>
            <a:xfrm>
              <a:off x="3604259" y="2278379"/>
              <a:ext cx="2598420" cy="2598420"/>
            </a:xfrm>
            <a:custGeom>
              <a:avLst/>
              <a:gdLst/>
              <a:ahLst/>
              <a:cxnLst/>
              <a:rect l="l" t="t" r="r" b="b"/>
              <a:pathLst>
                <a:path w="2598420" h="2598420">
                  <a:moveTo>
                    <a:pt x="0" y="1299971"/>
                  </a:moveTo>
                  <a:lnTo>
                    <a:pt x="1299972" y="0"/>
                  </a:lnTo>
                  <a:lnTo>
                    <a:pt x="2598420" y="1299971"/>
                  </a:lnTo>
                  <a:lnTo>
                    <a:pt x="1299972" y="2598420"/>
                  </a:lnTo>
                  <a:lnTo>
                    <a:pt x="0" y="1299971"/>
                  </a:lnTo>
                  <a:close/>
                </a:path>
              </a:pathLst>
            </a:custGeom>
            <a:ln w="27432">
              <a:solidFill>
                <a:srgbClr val="385D89"/>
              </a:solidFill>
            </a:ln>
          </p:spPr>
          <p:txBody>
            <a:bodyPr wrap="square" lIns="0" tIns="0" rIns="0" bIns="0" rtlCol="0"/>
            <a:lstStyle/>
            <a:p>
              <a:endParaRPr sz="1235"/>
            </a:p>
          </p:txBody>
        </p:sp>
        <p:sp>
          <p:nvSpPr>
            <p:cNvPr id="7" name="object 7"/>
            <p:cNvSpPr/>
            <p:nvPr/>
          </p:nvSpPr>
          <p:spPr>
            <a:xfrm>
              <a:off x="4904232" y="1958339"/>
              <a:ext cx="0" cy="3185160"/>
            </a:xfrm>
            <a:custGeom>
              <a:avLst/>
              <a:gdLst/>
              <a:ahLst/>
              <a:cxnLst/>
              <a:rect l="l" t="t" r="r" b="b"/>
              <a:pathLst>
                <a:path h="3185160">
                  <a:moveTo>
                    <a:pt x="0" y="0"/>
                  </a:moveTo>
                  <a:lnTo>
                    <a:pt x="0" y="3185159"/>
                  </a:lnTo>
                </a:path>
              </a:pathLst>
            </a:custGeom>
            <a:ln w="13716">
              <a:solidFill>
                <a:srgbClr val="000000"/>
              </a:solidFill>
            </a:ln>
          </p:spPr>
          <p:txBody>
            <a:bodyPr wrap="square" lIns="0" tIns="0" rIns="0" bIns="0" rtlCol="0"/>
            <a:lstStyle/>
            <a:p>
              <a:endParaRPr sz="1235"/>
            </a:p>
          </p:txBody>
        </p:sp>
        <p:sp>
          <p:nvSpPr>
            <p:cNvPr id="8" name="object 8"/>
            <p:cNvSpPr/>
            <p:nvPr/>
          </p:nvSpPr>
          <p:spPr>
            <a:xfrm>
              <a:off x="1592580" y="3578351"/>
              <a:ext cx="7040880" cy="0"/>
            </a:xfrm>
            <a:custGeom>
              <a:avLst/>
              <a:gdLst/>
              <a:ahLst/>
              <a:cxnLst/>
              <a:rect l="l" t="t" r="r" b="b"/>
              <a:pathLst>
                <a:path w="7040880">
                  <a:moveTo>
                    <a:pt x="0" y="0"/>
                  </a:moveTo>
                  <a:lnTo>
                    <a:pt x="7040880" y="0"/>
                  </a:lnTo>
                </a:path>
              </a:pathLst>
            </a:custGeom>
            <a:ln w="21336">
              <a:solidFill>
                <a:srgbClr val="000000"/>
              </a:solidFill>
            </a:ln>
          </p:spPr>
          <p:txBody>
            <a:bodyPr wrap="square" lIns="0" tIns="0" rIns="0" bIns="0" rtlCol="0"/>
            <a:lstStyle/>
            <a:p>
              <a:endParaRPr sz="1235"/>
            </a:p>
          </p:txBody>
        </p:sp>
      </p:grpSp>
      <p:sp>
        <p:nvSpPr>
          <p:cNvPr id="9" name="object 9"/>
          <p:cNvSpPr txBox="1"/>
          <p:nvPr/>
        </p:nvSpPr>
        <p:spPr>
          <a:xfrm>
            <a:off x="4312477" y="2853022"/>
            <a:ext cx="372596"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r>
              <a:rPr sz="1721" spc="9" dirty="0">
                <a:latin typeface="Calibri"/>
                <a:cs typeface="Calibri"/>
              </a:rPr>
              <a:t>,0</a:t>
            </a:r>
            <a:endParaRPr sz="1721">
              <a:latin typeface="Calibri"/>
              <a:cs typeface="Calibri"/>
            </a:endParaRPr>
          </a:p>
        </p:txBody>
      </p:sp>
      <p:sp>
        <p:nvSpPr>
          <p:cNvPr id="10" name="object 10"/>
          <p:cNvSpPr txBox="1"/>
          <p:nvPr/>
        </p:nvSpPr>
        <p:spPr>
          <a:xfrm>
            <a:off x="6006769" y="1757080"/>
            <a:ext cx="303679"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0</a:t>
            </a:r>
            <a:r>
              <a:rPr sz="1721" spc="9" dirty="0">
                <a:latin typeface="Calibri"/>
                <a:cs typeface="Calibri"/>
              </a:rPr>
              <a:t>,1</a:t>
            </a:r>
            <a:endParaRPr sz="1721">
              <a:latin typeface="Calibri"/>
              <a:cs typeface="Calibri"/>
            </a:endParaRPr>
          </a:p>
        </p:txBody>
      </p:sp>
      <p:sp>
        <p:nvSpPr>
          <p:cNvPr id="11" name="object 11"/>
          <p:cNvSpPr txBox="1"/>
          <p:nvPr/>
        </p:nvSpPr>
        <p:spPr>
          <a:xfrm>
            <a:off x="6006769" y="4197709"/>
            <a:ext cx="372596"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0</a:t>
            </a:r>
            <a:r>
              <a:rPr sz="1721" spc="4" dirty="0">
                <a:latin typeface="Calibri"/>
                <a:cs typeface="Calibri"/>
              </a:rPr>
              <a:t>,</a:t>
            </a: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12" name="object 12"/>
          <p:cNvSpPr txBox="1"/>
          <p:nvPr/>
        </p:nvSpPr>
        <p:spPr>
          <a:xfrm>
            <a:off x="7133587" y="2853022"/>
            <a:ext cx="303679"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1</a:t>
            </a:r>
            <a:r>
              <a:rPr sz="1721" spc="9" dirty="0">
                <a:latin typeface="Calibri"/>
                <a:cs typeface="Calibri"/>
              </a:rPr>
              <a:t>,0</a:t>
            </a:r>
            <a:endParaRPr sz="1721">
              <a:latin typeface="Calibri"/>
              <a:cs typeface="Calibri"/>
            </a:endParaRPr>
          </a:p>
        </p:txBody>
      </p:sp>
      <p:pic>
        <p:nvPicPr>
          <p:cNvPr id="16" name="Picture 15">
            <a:extLst>
              <a:ext uri="{FF2B5EF4-FFF2-40B4-BE49-F238E27FC236}">
                <a16:creationId xmlns:a16="http://schemas.microsoft.com/office/drawing/2014/main" id="{B818D3B3-D86D-FD5A-0C0A-2F337165E5D6}"/>
              </a:ext>
            </a:extLst>
          </p:cNvPr>
          <p:cNvPicPr>
            <a:picLocks noChangeAspect="1"/>
          </p:cNvPicPr>
          <p:nvPr/>
        </p:nvPicPr>
        <p:blipFill rotWithShape="1">
          <a:blip r:embed="rId2"/>
          <a:srcRect l="1334" t="7324" r="1273" b="1"/>
          <a:stretch/>
        </p:blipFill>
        <p:spPr>
          <a:xfrm>
            <a:off x="6765662" y="1060679"/>
            <a:ext cx="4735455" cy="898719"/>
          </a:xfrm>
          <a:prstGeom prst="rect">
            <a:avLst/>
          </a:prstGeom>
        </p:spPr>
      </p:pic>
      <p:sp>
        <p:nvSpPr>
          <p:cNvPr id="18" name="TextBox 17">
            <a:extLst>
              <a:ext uri="{FF2B5EF4-FFF2-40B4-BE49-F238E27FC236}">
                <a16:creationId xmlns:a16="http://schemas.microsoft.com/office/drawing/2014/main" id="{C26DB09F-0AC1-67AD-DE7C-772A90BABC1A}"/>
              </a:ext>
            </a:extLst>
          </p:cNvPr>
          <p:cNvSpPr txBox="1"/>
          <p:nvPr/>
        </p:nvSpPr>
        <p:spPr>
          <a:xfrm>
            <a:off x="721360" y="6006074"/>
            <a:ext cx="6136640" cy="230832"/>
          </a:xfrm>
          <a:prstGeom prst="rect">
            <a:avLst/>
          </a:prstGeom>
          <a:noFill/>
        </p:spPr>
        <p:txBody>
          <a:bodyPr wrap="square">
            <a:spAutoFit/>
          </a:bodyPr>
          <a:lstStyle/>
          <a:p>
            <a:r>
              <a:rPr lang="en-US" sz="900" dirty="0"/>
              <a:t>https://deeplearning.cs.cmu.edu/S23/</a:t>
            </a:r>
          </a:p>
        </p:txBody>
      </p:sp>
    </p:spTree>
  </p:cSld>
  <p:clrMapOvr>
    <a:masterClrMapping/>
  </p:clrMapOvr>
  <p:transition spd="slow">
    <p:wip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13"/>
          <p:cNvSpPr txBox="1">
            <a:spLocks noGrp="1"/>
          </p:cNvSpPr>
          <p:nvPr>
            <p:ph type="sldNum" sz="quarter" idx="12"/>
          </p:nvPr>
        </p:nvSpPr>
        <p:spPr>
          <a:prstGeom prst="rect">
            <a:avLst/>
          </a:prstGeom>
        </p:spPr>
        <p:txBody>
          <a:bodyPr vert="horz" wrap="square" lIns="0" tIns="0" rIns="0" bIns="0" rtlCol="0">
            <a:spAutoFit/>
          </a:bodyPr>
          <a:lstStyle>
            <a:defPPr>
              <a:defRPr lang="en-US"/>
            </a:defPPr>
            <a:lvl1pPr marL="0" algn="l" defTabSz="914400" rtl="0" eaLnBrk="1" latinLnBrk="0" hangingPunct="1">
              <a:defRPr sz="1300" b="0" i="0" kern="1200">
                <a:solidFill>
                  <a:srgbClr val="898989"/>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a:lnSpc>
                <a:spcPts val="1350"/>
              </a:lnSpc>
            </a:pPr>
            <a:r>
              <a:rPr lang="en-US" spc="10"/>
              <a:t>1</a:t>
            </a:r>
            <a:fld id="{81D60167-4931-47E6-BA6A-407CBD079E47}" type="slidenum">
              <a:rPr spc="10" smtClean="0"/>
              <a:pPr marL="12700">
                <a:lnSpc>
                  <a:spcPts val="1350"/>
                </a:lnSpc>
              </a:pPr>
              <a:t>45</a:t>
            </a:fld>
            <a:endParaRPr spc="9" dirty="0"/>
          </a:p>
        </p:txBody>
      </p:sp>
      <p:sp>
        <p:nvSpPr>
          <p:cNvPr id="2" name="object 2"/>
          <p:cNvSpPr txBox="1">
            <a:spLocks noGrp="1"/>
          </p:cNvSpPr>
          <p:nvPr>
            <p:ph type="title"/>
          </p:nvPr>
        </p:nvSpPr>
        <p:spPr>
          <a:xfrm>
            <a:off x="234044" y="108056"/>
            <a:ext cx="9456608" cy="679945"/>
          </a:xfrm>
          <a:prstGeom prst="rect">
            <a:avLst/>
          </a:prstGeom>
        </p:spPr>
        <p:txBody>
          <a:bodyPr spcFirstLastPara="1" vert="horz" wrap="square" lIns="0" tIns="15128" rIns="0" bIns="0" rtlCol="0" anchor="ctr" anchorCtr="0">
            <a:spAutoFit/>
          </a:bodyPr>
          <a:lstStyle/>
          <a:p>
            <a:pPr marL="11206">
              <a:lnSpc>
                <a:spcPct val="100000"/>
              </a:lnSpc>
              <a:spcBef>
                <a:spcPts val="119"/>
              </a:spcBef>
              <a:tabLst>
                <a:tab pos="2362886" algn="l"/>
              </a:tabLst>
            </a:pPr>
            <a:r>
              <a:rPr sz="4236" spc="9" dirty="0"/>
              <a:t>Option</a:t>
            </a:r>
            <a:r>
              <a:rPr sz="4236" dirty="0"/>
              <a:t> </a:t>
            </a:r>
            <a:r>
              <a:rPr sz="4236" spc="18" dirty="0"/>
              <a:t>1:	</a:t>
            </a:r>
            <a:r>
              <a:rPr sz="4236" spc="4" dirty="0"/>
              <a:t>Construct</a:t>
            </a:r>
            <a:r>
              <a:rPr sz="4236" spc="-26" dirty="0"/>
              <a:t> </a:t>
            </a:r>
            <a:r>
              <a:rPr sz="4236" dirty="0"/>
              <a:t>by</a:t>
            </a:r>
            <a:r>
              <a:rPr sz="4236" spc="26" dirty="0"/>
              <a:t> </a:t>
            </a:r>
            <a:r>
              <a:rPr sz="4236" spc="4" dirty="0"/>
              <a:t>hand</a:t>
            </a:r>
            <a:endParaRPr sz="4236" dirty="0"/>
          </a:p>
        </p:txBody>
      </p:sp>
      <p:sp>
        <p:nvSpPr>
          <p:cNvPr id="3" name="object 3"/>
          <p:cNvSpPr txBox="1"/>
          <p:nvPr/>
        </p:nvSpPr>
        <p:spPr>
          <a:xfrm>
            <a:off x="2179736" y="4840097"/>
            <a:ext cx="8681299" cy="893337"/>
          </a:xfrm>
          <a:prstGeom prst="rect">
            <a:avLst/>
          </a:prstGeom>
        </p:spPr>
        <p:txBody>
          <a:bodyPr vert="horz" wrap="square" lIns="0" tIns="53228" rIns="0" bIns="0" rtlCol="0">
            <a:spAutoFit/>
          </a:bodyPr>
          <a:lstStyle/>
          <a:p>
            <a:pPr marL="344599" indent="-333953">
              <a:spcBef>
                <a:spcPts val="419"/>
              </a:spcBef>
              <a:buFont typeface="Arial MT"/>
              <a:buChar char="•"/>
              <a:tabLst>
                <a:tab pos="344599" algn="l"/>
                <a:tab pos="345160" algn="l"/>
              </a:tabLst>
            </a:pPr>
            <a:r>
              <a:rPr sz="2603" spc="4" dirty="0">
                <a:latin typeface="Times New Roman" panose="02020603050405020304" pitchFamily="18" charset="0"/>
                <a:cs typeface="Times New Roman" panose="02020603050405020304" pitchFamily="18" charset="0"/>
              </a:rPr>
              <a:t>Given</a:t>
            </a:r>
            <a:r>
              <a:rPr sz="2603" spc="-31"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a</a:t>
            </a:r>
            <a:r>
              <a:rPr sz="2603" spc="18" dirty="0">
                <a:latin typeface="Times New Roman" panose="02020603050405020304" pitchFamily="18" charset="0"/>
                <a:cs typeface="Times New Roman" panose="02020603050405020304" pitchFamily="18" charset="0"/>
              </a:rPr>
              <a:t> </a:t>
            </a:r>
            <a:r>
              <a:rPr sz="2603" spc="4" dirty="0">
                <a:latin typeface="Times New Roman" panose="02020603050405020304" pitchFamily="18" charset="0"/>
                <a:cs typeface="Times New Roman" panose="02020603050405020304" pitchFamily="18" charset="0"/>
              </a:rPr>
              <a:t>function,</a:t>
            </a:r>
            <a:r>
              <a:rPr sz="2603" spc="-31" dirty="0">
                <a:latin typeface="Times New Roman" panose="02020603050405020304" pitchFamily="18" charset="0"/>
                <a:cs typeface="Times New Roman" panose="02020603050405020304" pitchFamily="18" charset="0"/>
              </a:rPr>
              <a:t> </a:t>
            </a:r>
            <a:r>
              <a:rPr sz="2603" i="1" spc="9" dirty="0">
                <a:latin typeface="Times New Roman" panose="02020603050405020304" pitchFamily="18" charset="0"/>
                <a:cs typeface="Times New Roman" panose="02020603050405020304" pitchFamily="18" charset="0"/>
              </a:rPr>
              <a:t>handcraft</a:t>
            </a:r>
            <a:r>
              <a:rPr sz="2603" i="1" spc="-40"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a</a:t>
            </a:r>
            <a:r>
              <a:rPr sz="2603" spc="-13" dirty="0">
                <a:latin typeface="Times New Roman" panose="02020603050405020304" pitchFamily="18" charset="0"/>
                <a:cs typeface="Times New Roman" panose="02020603050405020304" pitchFamily="18" charset="0"/>
              </a:rPr>
              <a:t> </a:t>
            </a:r>
            <a:r>
              <a:rPr sz="2603" dirty="0">
                <a:latin typeface="Times New Roman" panose="02020603050405020304" pitchFamily="18" charset="0"/>
                <a:cs typeface="Times New Roman" panose="02020603050405020304" pitchFamily="18" charset="0"/>
              </a:rPr>
              <a:t>network</a:t>
            </a:r>
            <a:r>
              <a:rPr sz="2603" spc="-26" dirty="0">
                <a:latin typeface="Times New Roman" panose="02020603050405020304" pitchFamily="18" charset="0"/>
                <a:cs typeface="Times New Roman" panose="02020603050405020304" pitchFamily="18" charset="0"/>
              </a:rPr>
              <a:t> </a:t>
            </a:r>
            <a:r>
              <a:rPr sz="2603" dirty="0">
                <a:latin typeface="Times New Roman" panose="02020603050405020304" pitchFamily="18" charset="0"/>
                <a:cs typeface="Times New Roman" panose="02020603050405020304" pitchFamily="18" charset="0"/>
              </a:rPr>
              <a:t>to</a:t>
            </a:r>
            <a:r>
              <a:rPr sz="2603" spc="-9" dirty="0">
                <a:latin typeface="Times New Roman" panose="02020603050405020304" pitchFamily="18" charset="0"/>
                <a:cs typeface="Times New Roman" panose="02020603050405020304" pitchFamily="18" charset="0"/>
              </a:rPr>
              <a:t> </a:t>
            </a:r>
            <a:r>
              <a:rPr sz="2603" dirty="0">
                <a:latin typeface="Times New Roman" panose="02020603050405020304" pitchFamily="18" charset="0"/>
                <a:cs typeface="Times New Roman" panose="02020603050405020304" pitchFamily="18" charset="0"/>
              </a:rPr>
              <a:t>satisfy</a:t>
            </a:r>
            <a:r>
              <a:rPr sz="2603" spc="-18" dirty="0">
                <a:latin typeface="Times New Roman" panose="02020603050405020304" pitchFamily="18" charset="0"/>
                <a:cs typeface="Times New Roman" panose="02020603050405020304" pitchFamily="18" charset="0"/>
              </a:rPr>
              <a:t> </a:t>
            </a:r>
            <a:r>
              <a:rPr sz="2603" spc="4" dirty="0">
                <a:latin typeface="Times New Roman" panose="02020603050405020304" pitchFamily="18" charset="0"/>
                <a:cs typeface="Times New Roman" panose="02020603050405020304" pitchFamily="18" charset="0"/>
              </a:rPr>
              <a:t>it</a:t>
            </a:r>
            <a:endParaRPr sz="2603" dirty="0">
              <a:latin typeface="Times New Roman" panose="02020603050405020304" pitchFamily="18" charset="0"/>
              <a:cs typeface="Times New Roman" panose="02020603050405020304" pitchFamily="18" charset="0"/>
            </a:endParaRPr>
          </a:p>
          <a:p>
            <a:pPr marL="344599" indent="-333953">
              <a:spcBef>
                <a:spcPts val="340"/>
              </a:spcBef>
              <a:buFont typeface="Arial MT"/>
              <a:buChar char="•"/>
              <a:tabLst>
                <a:tab pos="344599" algn="l"/>
                <a:tab pos="345160" algn="l"/>
                <a:tab pos="1078063" algn="l"/>
              </a:tabLst>
            </a:pPr>
            <a:r>
              <a:rPr sz="2603" spc="13" dirty="0">
                <a:latin typeface="Times New Roman" panose="02020603050405020304" pitchFamily="18" charset="0"/>
                <a:cs typeface="Times New Roman" panose="02020603050405020304" pitchFamily="18" charset="0"/>
              </a:rPr>
              <a:t>E.g.:	</a:t>
            </a:r>
            <a:r>
              <a:rPr sz="2603" spc="4" dirty="0">
                <a:latin typeface="Times New Roman" panose="02020603050405020304" pitchFamily="18" charset="0"/>
                <a:cs typeface="Times New Roman" panose="02020603050405020304" pitchFamily="18" charset="0"/>
              </a:rPr>
              <a:t>Build</a:t>
            </a:r>
            <a:r>
              <a:rPr sz="2603" spc="-31"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an</a:t>
            </a:r>
            <a:r>
              <a:rPr sz="2603" spc="-26" dirty="0">
                <a:latin typeface="Times New Roman" panose="02020603050405020304" pitchFamily="18" charset="0"/>
                <a:cs typeface="Times New Roman" panose="02020603050405020304" pitchFamily="18" charset="0"/>
              </a:rPr>
              <a:t> </a:t>
            </a:r>
            <a:r>
              <a:rPr sz="2603" spc="13" dirty="0">
                <a:latin typeface="Times New Roman" panose="02020603050405020304" pitchFamily="18" charset="0"/>
                <a:cs typeface="Times New Roman" panose="02020603050405020304" pitchFamily="18" charset="0"/>
              </a:rPr>
              <a:t>MLP</a:t>
            </a:r>
            <a:r>
              <a:rPr sz="2603" spc="-4" dirty="0">
                <a:latin typeface="Times New Roman" panose="02020603050405020304" pitchFamily="18" charset="0"/>
                <a:cs typeface="Times New Roman" panose="02020603050405020304" pitchFamily="18" charset="0"/>
              </a:rPr>
              <a:t> </a:t>
            </a:r>
            <a:r>
              <a:rPr sz="2603" dirty="0">
                <a:latin typeface="Times New Roman" panose="02020603050405020304" pitchFamily="18" charset="0"/>
                <a:cs typeface="Times New Roman" panose="02020603050405020304" pitchFamily="18" charset="0"/>
              </a:rPr>
              <a:t>to</a:t>
            </a:r>
            <a:r>
              <a:rPr sz="2603" spc="-4"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classify</a:t>
            </a:r>
            <a:r>
              <a:rPr sz="2603" spc="-49" dirty="0">
                <a:latin typeface="Times New Roman" panose="02020603050405020304" pitchFamily="18" charset="0"/>
                <a:cs typeface="Times New Roman" panose="02020603050405020304" pitchFamily="18" charset="0"/>
              </a:rPr>
              <a:t> </a:t>
            </a:r>
            <a:r>
              <a:rPr sz="2603" spc="4" dirty="0">
                <a:latin typeface="Times New Roman" panose="02020603050405020304" pitchFamily="18" charset="0"/>
                <a:cs typeface="Times New Roman" panose="02020603050405020304" pitchFamily="18" charset="0"/>
              </a:rPr>
              <a:t>this</a:t>
            </a:r>
            <a:r>
              <a:rPr sz="2603" spc="-18"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decision</a:t>
            </a:r>
            <a:r>
              <a:rPr sz="2603" spc="-53"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boundary</a:t>
            </a:r>
            <a:endParaRPr sz="2603" dirty="0">
              <a:latin typeface="Times New Roman" panose="02020603050405020304" pitchFamily="18" charset="0"/>
              <a:cs typeface="Times New Roman" panose="02020603050405020304" pitchFamily="18" charset="0"/>
            </a:endParaRPr>
          </a:p>
        </p:txBody>
      </p:sp>
      <p:grpSp>
        <p:nvGrpSpPr>
          <p:cNvPr id="4" name="object 4"/>
          <p:cNvGrpSpPr/>
          <p:nvPr/>
        </p:nvGrpSpPr>
        <p:grpSpPr>
          <a:xfrm>
            <a:off x="3063688" y="1727946"/>
            <a:ext cx="6212541" cy="2810435"/>
            <a:chOff x="1592580" y="1958339"/>
            <a:chExt cx="7040880" cy="3185160"/>
          </a:xfrm>
        </p:grpSpPr>
        <p:sp>
          <p:nvSpPr>
            <p:cNvPr id="5" name="object 5"/>
            <p:cNvSpPr/>
            <p:nvPr/>
          </p:nvSpPr>
          <p:spPr>
            <a:xfrm>
              <a:off x="3604259" y="2278379"/>
              <a:ext cx="2598420" cy="2598420"/>
            </a:xfrm>
            <a:custGeom>
              <a:avLst/>
              <a:gdLst/>
              <a:ahLst/>
              <a:cxnLst/>
              <a:rect l="l" t="t" r="r" b="b"/>
              <a:pathLst>
                <a:path w="2598420" h="2598420">
                  <a:moveTo>
                    <a:pt x="1299972" y="2598420"/>
                  </a:moveTo>
                  <a:lnTo>
                    <a:pt x="0" y="1299971"/>
                  </a:lnTo>
                  <a:lnTo>
                    <a:pt x="1299972" y="0"/>
                  </a:lnTo>
                  <a:lnTo>
                    <a:pt x="2598420" y="1299971"/>
                  </a:lnTo>
                  <a:lnTo>
                    <a:pt x="1299972" y="2598420"/>
                  </a:lnTo>
                  <a:close/>
                </a:path>
              </a:pathLst>
            </a:custGeom>
            <a:solidFill>
              <a:srgbClr val="FFFF00"/>
            </a:solidFill>
          </p:spPr>
          <p:txBody>
            <a:bodyPr wrap="square" lIns="0" tIns="0" rIns="0" bIns="0" rtlCol="0"/>
            <a:lstStyle/>
            <a:p>
              <a:endParaRPr sz="1235"/>
            </a:p>
          </p:txBody>
        </p:sp>
        <p:sp>
          <p:nvSpPr>
            <p:cNvPr id="6" name="object 6"/>
            <p:cNvSpPr/>
            <p:nvPr/>
          </p:nvSpPr>
          <p:spPr>
            <a:xfrm>
              <a:off x="3604259" y="2278379"/>
              <a:ext cx="2598420" cy="2598420"/>
            </a:xfrm>
            <a:custGeom>
              <a:avLst/>
              <a:gdLst/>
              <a:ahLst/>
              <a:cxnLst/>
              <a:rect l="l" t="t" r="r" b="b"/>
              <a:pathLst>
                <a:path w="2598420" h="2598420">
                  <a:moveTo>
                    <a:pt x="0" y="1299971"/>
                  </a:moveTo>
                  <a:lnTo>
                    <a:pt x="1299972" y="0"/>
                  </a:lnTo>
                  <a:lnTo>
                    <a:pt x="2598420" y="1299971"/>
                  </a:lnTo>
                  <a:lnTo>
                    <a:pt x="1299972" y="2598420"/>
                  </a:lnTo>
                  <a:lnTo>
                    <a:pt x="0" y="1299971"/>
                  </a:lnTo>
                  <a:close/>
                </a:path>
              </a:pathLst>
            </a:custGeom>
            <a:ln w="27432">
              <a:solidFill>
                <a:srgbClr val="385D89"/>
              </a:solidFill>
            </a:ln>
          </p:spPr>
          <p:txBody>
            <a:bodyPr wrap="square" lIns="0" tIns="0" rIns="0" bIns="0" rtlCol="0"/>
            <a:lstStyle/>
            <a:p>
              <a:endParaRPr sz="1235"/>
            </a:p>
          </p:txBody>
        </p:sp>
        <p:sp>
          <p:nvSpPr>
            <p:cNvPr id="7" name="object 7"/>
            <p:cNvSpPr/>
            <p:nvPr/>
          </p:nvSpPr>
          <p:spPr>
            <a:xfrm>
              <a:off x="4904232" y="1958339"/>
              <a:ext cx="0" cy="3185160"/>
            </a:xfrm>
            <a:custGeom>
              <a:avLst/>
              <a:gdLst/>
              <a:ahLst/>
              <a:cxnLst/>
              <a:rect l="l" t="t" r="r" b="b"/>
              <a:pathLst>
                <a:path h="3185160">
                  <a:moveTo>
                    <a:pt x="0" y="0"/>
                  </a:moveTo>
                  <a:lnTo>
                    <a:pt x="0" y="3185159"/>
                  </a:lnTo>
                </a:path>
              </a:pathLst>
            </a:custGeom>
            <a:ln w="13716">
              <a:solidFill>
                <a:srgbClr val="000000"/>
              </a:solidFill>
            </a:ln>
          </p:spPr>
          <p:txBody>
            <a:bodyPr wrap="square" lIns="0" tIns="0" rIns="0" bIns="0" rtlCol="0"/>
            <a:lstStyle/>
            <a:p>
              <a:endParaRPr sz="1235"/>
            </a:p>
          </p:txBody>
        </p:sp>
        <p:sp>
          <p:nvSpPr>
            <p:cNvPr id="8" name="object 8"/>
            <p:cNvSpPr/>
            <p:nvPr/>
          </p:nvSpPr>
          <p:spPr>
            <a:xfrm>
              <a:off x="1592580" y="3578351"/>
              <a:ext cx="7040880" cy="0"/>
            </a:xfrm>
            <a:custGeom>
              <a:avLst/>
              <a:gdLst/>
              <a:ahLst/>
              <a:cxnLst/>
              <a:rect l="l" t="t" r="r" b="b"/>
              <a:pathLst>
                <a:path w="7040880">
                  <a:moveTo>
                    <a:pt x="0" y="0"/>
                  </a:moveTo>
                  <a:lnTo>
                    <a:pt x="7040880" y="0"/>
                  </a:lnTo>
                </a:path>
              </a:pathLst>
            </a:custGeom>
            <a:ln w="21336">
              <a:solidFill>
                <a:srgbClr val="000000"/>
              </a:solidFill>
            </a:ln>
          </p:spPr>
          <p:txBody>
            <a:bodyPr wrap="square" lIns="0" tIns="0" rIns="0" bIns="0" rtlCol="0"/>
            <a:lstStyle/>
            <a:p>
              <a:endParaRPr sz="1235"/>
            </a:p>
          </p:txBody>
        </p:sp>
      </p:grpSp>
      <p:sp>
        <p:nvSpPr>
          <p:cNvPr id="9" name="object 9"/>
          <p:cNvSpPr txBox="1"/>
          <p:nvPr/>
        </p:nvSpPr>
        <p:spPr>
          <a:xfrm>
            <a:off x="4312477" y="2853022"/>
            <a:ext cx="372596"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r>
              <a:rPr sz="1721" spc="9" dirty="0">
                <a:latin typeface="Calibri"/>
                <a:cs typeface="Calibri"/>
              </a:rPr>
              <a:t>,0</a:t>
            </a:r>
            <a:endParaRPr sz="1721">
              <a:latin typeface="Calibri"/>
              <a:cs typeface="Calibri"/>
            </a:endParaRPr>
          </a:p>
        </p:txBody>
      </p:sp>
      <p:sp>
        <p:nvSpPr>
          <p:cNvPr id="10" name="object 10"/>
          <p:cNvSpPr txBox="1"/>
          <p:nvPr/>
        </p:nvSpPr>
        <p:spPr>
          <a:xfrm>
            <a:off x="6006769" y="1757080"/>
            <a:ext cx="303679"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0</a:t>
            </a:r>
            <a:r>
              <a:rPr sz="1721" spc="9" dirty="0">
                <a:latin typeface="Calibri"/>
                <a:cs typeface="Calibri"/>
              </a:rPr>
              <a:t>,1</a:t>
            </a:r>
            <a:endParaRPr sz="1721">
              <a:latin typeface="Calibri"/>
              <a:cs typeface="Calibri"/>
            </a:endParaRPr>
          </a:p>
        </p:txBody>
      </p:sp>
      <p:sp>
        <p:nvSpPr>
          <p:cNvPr id="11" name="object 11"/>
          <p:cNvSpPr txBox="1"/>
          <p:nvPr/>
        </p:nvSpPr>
        <p:spPr>
          <a:xfrm>
            <a:off x="6006769" y="4197709"/>
            <a:ext cx="372596"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0</a:t>
            </a:r>
            <a:r>
              <a:rPr sz="1721" spc="4" dirty="0">
                <a:latin typeface="Calibri"/>
                <a:cs typeface="Calibri"/>
              </a:rPr>
              <a:t>,</a:t>
            </a: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12" name="object 12"/>
          <p:cNvSpPr txBox="1"/>
          <p:nvPr/>
        </p:nvSpPr>
        <p:spPr>
          <a:xfrm>
            <a:off x="7133587" y="2853022"/>
            <a:ext cx="303679"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1</a:t>
            </a:r>
            <a:r>
              <a:rPr sz="1721" spc="9" dirty="0">
                <a:latin typeface="Calibri"/>
                <a:cs typeface="Calibri"/>
              </a:rPr>
              <a:t>,0</a:t>
            </a:r>
            <a:endParaRPr sz="1721">
              <a:latin typeface="Calibri"/>
              <a:cs typeface="Calibri"/>
            </a:endParaRPr>
          </a:p>
        </p:txBody>
      </p:sp>
      <p:sp>
        <p:nvSpPr>
          <p:cNvPr id="104" name="TextBox 103">
            <a:extLst>
              <a:ext uri="{FF2B5EF4-FFF2-40B4-BE49-F238E27FC236}">
                <a16:creationId xmlns:a16="http://schemas.microsoft.com/office/drawing/2014/main" id="{5063C479-61FC-4817-8684-E7AA76BEC673}"/>
              </a:ext>
            </a:extLst>
          </p:cNvPr>
          <p:cNvSpPr txBox="1"/>
          <p:nvPr/>
        </p:nvSpPr>
        <p:spPr>
          <a:xfrm>
            <a:off x="721360" y="6006074"/>
            <a:ext cx="6136640" cy="230832"/>
          </a:xfrm>
          <a:prstGeom prst="rect">
            <a:avLst/>
          </a:prstGeom>
          <a:noFill/>
        </p:spPr>
        <p:txBody>
          <a:bodyPr wrap="square">
            <a:spAutoFit/>
          </a:bodyPr>
          <a:lstStyle/>
          <a:p>
            <a:r>
              <a:rPr lang="en-US" sz="900" dirty="0"/>
              <a:t>https://deeplearning.cs.cmu.edu/S23/</a:t>
            </a:r>
          </a:p>
        </p:txBody>
      </p:sp>
    </p:spTree>
    <p:custDataLst>
      <p:tags r:id="rId1"/>
    </p:custDataLst>
    <p:extLst>
      <p:ext uri="{BB962C8B-B14F-4D97-AF65-F5344CB8AC3E}">
        <p14:creationId xmlns:p14="http://schemas.microsoft.com/office/powerpoint/2010/main" val="1345695513"/>
      </p:ext>
    </p:extLst>
  </p:cSld>
  <p:clrMapOvr>
    <a:masterClrMapping/>
  </p:clrMapOvr>
  <p:transition spd="slow">
    <p:wip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13"/>
          <p:cNvSpPr txBox="1">
            <a:spLocks noGrp="1"/>
          </p:cNvSpPr>
          <p:nvPr>
            <p:ph type="sldNum" sz="quarter" idx="12"/>
          </p:nvPr>
        </p:nvSpPr>
        <p:spPr>
          <a:prstGeom prst="rect">
            <a:avLst/>
          </a:prstGeom>
        </p:spPr>
        <p:txBody>
          <a:bodyPr vert="horz" wrap="square" lIns="0" tIns="0" rIns="0" bIns="0" rtlCol="0">
            <a:spAutoFit/>
          </a:bodyPr>
          <a:lstStyle>
            <a:defPPr>
              <a:defRPr lang="en-US"/>
            </a:defPPr>
            <a:lvl1pPr marL="0" algn="l" defTabSz="914400" rtl="0" eaLnBrk="1" latinLnBrk="0" hangingPunct="1">
              <a:defRPr sz="1300" b="0" i="0" kern="1200">
                <a:solidFill>
                  <a:srgbClr val="898989"/>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a:lnSpc>
                <a:spcPts val="1350"/>
              </a:lnSpc>
            </a:pPr>
            <a:r>
              <a:rPr lang="en-US" spc="10"/>
              <a:t>1</a:t>
            </a:r>
            <a:fld id="{81D60167-4931-47E6-BA6A-407CBD079E47}" type="slidenum">
              <a:rPr spc="10" smtClean="0"/>
              <a:pPr marL="12700">
                <a:lnSpc>
                  <a:spcPts val="1350"/>
                </a:lnSpc>
              </a:pPr>
              <a:t>46</a:t>
            </a:fld>
            <a:endParaRPr spc="9" dirty="0"/>
          </a:p>
        </p:txBody>
      </p:sp>
      <p:sp>
        <p:nvSpPr>
          <p:cNvPr id="2" name="object 2"/>
          <p:cNvSpPr txBox="1">
            <a:spLocks noGrp="1"/>
          </p:cNvSpPr>
          <p:nvPr>
            <p:ph type="title"/>
          </p:nvPr>
        </p:nvSpPr>
        <p:spPr>
          <a:xfrm>
            <a:off x="234044" y="108056"/>
            <a:ext cx="9456608" cy="679945"/>
          </a:xfrm>
          <a:prstGeom prst="rect">
            <a:avLst/>
          </a:prstGeom>
        </p:spPr>
        <p:txBody>
          <a:bodyPr spcFirstLastPara="1" vert="horz" wrap="square" lIns="0" tIns="15128" rIns="0" bIns="0" rtlCol="0" anchor="ctr" anchorCtr="0">
            <a:spAutoFit/>
          </a:bodyPr>
          <a:lstStyle/>
          <a:p>
            <a:pPr marL="11206">
              <a:lnSpc>
                <a:spcPct val="100000"/>
              </a:lnSpc>
              <a:spcBef>
                <a:spcPts val="119"/>
              </a:spcBef>
              <a:tabLst>
                <a:tab pos="2362886" algn="l"/>
              </a:tabLst>
            </a:pPr>
            <a:r>
              <a:rPr sz="4236" spc="9" dirty="0"/>
              <a:t>Option</a:t>
            </a:r>
            <a:r>
              <a:rPr sz="4236" dirty="0"/>
              <a:t> </a:t>
            </a:r>
            <a:r>
              <a:rPr sz="4236" spc="18" dirty="0"/>
              <a:t>1:	</a:t>
            </a:r>
            <a:r>
              <a:rPr sz="4236" spc="4" dirty="0"/>
              <a:t>Construct</a:t>
            </a:r>
            <a:r>
              <a:rPr sz="4236" spc="-26" dirty="0"/>
              <a:t> </a:t>
            </a:r>
            <a:r>
              <a:rPr sz="4236" dirty="0"/>
              <a:t>by</a:t>
            </a:r>
            <a:r>
              <a:rPr sz="4236" spc="26" dirty="0"/>
              <a:t> </a:t>
            </a:r>
            <a:r>
              <a:rPr sz="4236" spc="4" dirty="0"/>
              <a:t>hand</a:t>
            </a:r>
            <a:endParaRPr sz="4236" dirty="0"/>
          </a:p>
        </p:txBody>
      </p:sp>
      <p:sp>
        <p:nvSpPr>
          <p:cNvPr id="3" name="object 3"/>
          <p:cNvSpPr txBox="1"/>
          <p:nvPr/>
        </p:nvSpPr>
        <p:spPr>
          <a:xfrm>
            <a:off x="2179736" y="4840097"/>
            <a:ext cx="8681299" cy="893337"/>
          </a:xfrm>
          <a:prstGeom prst="rect">
            <a:avLst/>
          </a:prstGeom>
        </p:spPr>
        <p:txBody>
          <a:bodyPr vert="horz" wrap="square" lIns="0" tIns="53228" rIns="0" bIns="0" rtlCol="0">
            <a:spAutoFit/>
          </a:bodyPr>
          <a:lstStyle/>
          <a:p>
            <a:pPr marL="344599" indent="-333953">
              <a:spcBef>
                <a:spcPts val="419"/>
              </a:spcBef>
              <a:buFont typeface="Arial MT"/>
              <a:buChar char="•"/>
              <a:tabLst>
                <a:tab pos="344599" algn="l"/>
                <a:tab pos="345160" algn="l"/>
              </a:tabLst>
            </a:pPr>
            <a:r>
              <a:rPr sz="2603" spc="4" dirty="0">
                <a:latin typeface="Times New Roman" panose="02020603050405020304" pitchFamily="18" charset="0"/>
                <a:cs typeface="Times New Roman" panose="02020603050405020304" pitchFamily="18" charset="0"/>
              </a:rPr>
              <a:t>Given</a:t>
            </a:r>
            <a:r>
              <a:rPr sz="2603" spc="-31"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a</a:t>
            </a:r>
            <a:r>
              <a:rPr sz="2603" spc="18" dirty="0">
                <a:latin typeface="Times New Roman" panose="02020603050405020304" pitchFamily="18" charset="0"/>
                <a:cs typeface="Times New Roman" panose="02020603050405020304" pitchFamily="18" charset="0"/>
              </a:rPr>
              <a:t> </a:t>
            </a:r>
            <a:r>
              <a:rPr sz="2603" spc="4" dirty="0">
                <a:latin typeface="Times New Roman" panose="02020603050405020304" pitchFamily="18" charset="0"/>
                <a:cs typeface="Times New Roman" panose="02020603050405020304" pitchFamily="18" charset="0"/>
              </a:rPr>
              <a:t>function,</a:t>
            </a:r>
            <a:r>
              <a:rPr sz="2603" spc="-31" dirty="0">
                <a:latin typeface="Times New Roman" panose="02020603050405020304" pitchFamily="18" charset="0"/>
                <a:cs typeface="Times New Roman" panose="02020603050405020304" pitchFamily="18" charset="0"/>
              </a:rPr>
              <a:t> </a:t>
            </a:r>
            <a:r>
              <a:rPr sz="2603" i="1" spc="9" dirty="0">
                <a:latin typeface="Times New Roman" panose="02020603050405020304" pitchFamily="18" charset="0"/>
                <a:cs typeface="Times New Roman" panose="02020603050405020304" pitchFamily="18" charset="0"/>
              </a:rPr>
              <a:t>handcraft</a:t>
            </a:r>
            <a:r>
              <a:rPr sz="2603" i="1" spc="-40"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a</a:t>
            </a:r>
            <a:r>
              <a:rPr sz="2603" spc="-13" dirty="0">
                <a:latin typeface="Times New Roman" panose="02020603050405020304" pitchFamily="18" charset="0"/>
                <a:cs typeface="Times New Roman" panose="02020603050405020304" pitchFamily="18" charset="0"/>
              </a:rPr>
              <a:t> </a:t>
            </a:r>
            <a:r>
              <a:rPr sz="2603" dirty="0">
                <a:latin typeface="Times New Roman" panose="02020603050405020304" pitchFamily="18" charset="0"/>
                <a:cs typeface="Times New Roman" panose="02020603050405020304" pitchFamily="18" charset="0"/>
              </a:rPr>
              <a:t>network</a:t>
            </a:r>
            <a:r>
              <a:rPr sz="2603" spc="-26" dirty="0">
                <a:latin typeface="Times New Roman" panose="02020603050405020304" pitchFamily="18" charset="0"/>
                <a:cs typeface="Times New Roman" panose="02020603050405020304" pitchFamily="18" charset="0"/>
              </a:rPr>
              <a:t> </a:t>
            </a:r>
            <a:r>
              <a:rPr sz="2603" dirty="0">
                <a:latin typeface="Times New Roman" panose="02020603050405020304" pitchFamily="18" charset="0"/>
                <a:cs typeface="Times New Roman" panose="02020603050405020304" pitchFamily="18" charset="0"/>
              </a:rPr>
              <a:t>to</a:t>
            </a:r>
            <a:r>
              <a:rPr sz="2603" spc="-9" dirty="0">
                <a:latin typeface="Times New Roman" panose="02020603050405020304" pitchFamily="18" charset="0"/>
                <a:cs typeface="Times New Roman" panose="02020603050405020304" pitchFamily="18" charset="0"/>
              </a:rPr>
              <a:t> </a:t>
            </a:r>
            <a:r>
              <a:rPr sz="2603" dirty="0">
                <a:latin typeface="Times New Roman" panose="02020603050405020304" pitchFamily="18" charset="0"/>
                <a:cs typeface="Times New Roman" panose="02020603050405020304" pitchFamily="18" charset="0"/>
              </a:rPr>
              <a:t>satisfy</a:t>
            </a:r>
            <a:r>
              <a:rPr sz="2603" spc="-18" dirty="0">
                <a:latin typeface="Times New Roman" panose="02020603050405020304" pitchFamily="18" charset="0"/>
                <a:cs typeface="Times New Roman" panose="02020603050405020304" pitchFamily="18" charset="0"/>
              </a:rPr>
              <a:t> </a:t>
            </a:r>
            <a:r>
              <a:rPr sz="2603" spc="4" dirty="0">
                <a:latin typeface="Times New Roman" panose="02020603050405020304" pitchFamily="18" charset="0"/>
                <a:cs typeface="Times New Roman" panose="02020603050405020304" pitchFamily="18" charset="0"/>
              </a:rPr>
              <a:t>it</a:t>
            </a:r>
            <a:endParaRPr sz="2603" dirty="0">
              <a:latin typeface="Times New Roman" panose="02020603050405020304" pitchFamily="18" charset="0"/>
              <a:cs typeface="Times New Roman" panose="02020603050405020304" pitchFamily="18" charset="0"/>
            </a:endParaRPr>
          </a:p>
          <a:p>
            <a:pPr marL="344599" indent="-333953">
              <a:spcBef>
                <a:spcPts val="340"/>
              </a:spcBef>
              <a:buFont typeface="Arial MT"/>
              <a:buChar char="•"/>
              <a:tabLst>
                <a:tab pos="344599" algn="l"/>
                <a:tab pos="345160" algn="l"/>
                <a:tab pos="1078063" algn="l"/>
              </a:tabLst>
            </a:pPr>
            <a:r>
              <a:rPr sz="2603" spc="13" dirty="0">
                <a:latin typeface="Times New Roman" panose="02020603050405020304" pitchFamily="18" charset="0"/>
                <a:cs typeface="Times New Roman" panose="02020603050405020304" pitchFamily="18" charset="0"/>
              </a:rPr>
              <a:t>E.g.:	</a:t>
            </a:r>
            <a:r>
              <a:rPr sz="2603" spc="4" dirty="0">
                <a:latin typeface="Times New Roman" panose="02020603050405020304" pitchFamily="18" charset="0"/>
                <a:cs typeface="Times New Roman" panose="02020603050405020304" pitchFamily="18" charset="0"/>
              </a:rPr>
              <a:t>Build</a:t>
            </a:r>
            <a:r>
              <a:rPr sz="2603" spc="-31"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an</a:t>
            </a:r>
            <a:r>
              <a:rPr sz="2603" spc="-26" dirty="0">
                <a:latin typeface="Times New Roman" panose="02020603050405020304" pitchFamily="18" charset="0"/>
                <a:cs typeface="Times New Roman" panose="02020603050405020304" pitchFamily="18" charset="0"/>
              </a:rPr>
              <a:t> </a:t>
            </a:r>
            <a:r>
              <a:rPr sz="2603" spc="13" dirty="0">
                <a:latin typeface="Times New Roman" panose="02020603050405020304" pitchFamily="18" charset="0"/>
                <a:cs typeface="Times New Roman" panose="02020603050405020304" pitchFamily="18" charset="0"/>
              </a:rPr>
              <a:t>MLP</a:t>
            </a:r>
            <a:r>
              <a:rPr sz="2603" spc="-4" dirty="0">
                <a:latin typeface="Times New Roman" panose="02020603050405020304" pitchFamily="18" charset="0"/>
                <a:cs typeface="Times New Roman" panose="02020603050405020304" pitchFamily="18" charset="0"/>
              </a:rPr>
              <a:t> </a:t>
            </a:r>
            <a:r>
              <a:rPr sz="2603" dirty="0">
                <a:latin typeface="Times New Roman" panose="02020603050405020304" pitchFamily="18" charset="0"/>
                <a:cs typeface="Times New Roman" panose="02020603050405020304" pitchFamily="18" charset="0"/>
              </a:rPr>
              <a:t>to</a:t>
            </a:r>
            <a:r>
              <a:rPr sz="2603" spc="-4"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classify</a:t>
            </a:r>
            <a:r>
              <a:rPr sz="2603" spc="-49" dirty="0">
                <a:latin typeface="Times New Roman" panose="02020603050405020304" pitchFamily="18" charset="0"/>
                <a:cs typeface="Times New Roman" panose="02020603050405020304" pitchFamily="18" charset="0"/>
              </a:rPr>
              <a:t> </a:t>
            </a:r>
            <a:r>
              <a:rPr sz="2603" spc="4" dirty="0">
                <a:latin typeface="Times New Roman" panose="02020603050405020304" pitchFamily="18" charset="0"/>
                <a:cs typeface="Times New Roman" panose="02020603050405020304" pitchFamily="18" charset="0"/>
              </a:rPr>
              <a:t>this</a:t>
            </a:r>
            <a:r>
              <a:rPr sz="2603" spc="-18"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decision</a:t>
            </a:r>
            <a:r>
              <a:rPr sz="2603" spc="-53"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boundary</a:t>
            </a:r>
            <a:endParaRPr sz="2603" dirty="0">
              <a:latin typeface="Times New Roman" panose="02020603050405020304" pitchFamily="18" charset="0"/>
              <a:cs typeface="Times New Roman" panose="02020603050405020304" pitchFamily="18" charset="0"/>
            </a:endParaRPr>
          </a:p>
        </p:txBody>
      </p:sp>
      <p:grpSp>
        <p:nvGrpSpPr>
          <p:cNvPr id="4" name="object 4"/>
          <p:cNvGrpSpPr/>
          <p:nvPr/>
        </p:nvGrpSpPr>
        <p:grpSpPr>
          <a:xfrm>
            <a:off x="3063688" y="1727946"/>
            <a:ext cx="6212541" cy="2810435"/>
            <a:chOff x="1592580" y="1958339"/>
            <a:chExt cx="7040880" cy="3185160"/>
          </a:xfrm>
        </p:grpSpPr>
        <p:sp>
          <p:nvSpPr>
            <p:cNvPr id="5" name="object 5"/>
            <p:cNvSpPr/>
            <p:nvPr/>
          </p:nvSpPr>
          <p:spPr>
            <a:xfrm>
              <a:off x="3604259" y="2278379"/>
              <a:ext cx="2598420" cy="2598420"/>
            </a:xfrm>
            <a:custGeom>
              <a:avLst/>
              <a:gdLst/>
              <a:ahLst/>
              <a:cxnLst/>
              <a:rect l="l" t="t" r="r" b="b"/>
              <a:pathLst>
                <a:path w="2598420" h="2598420">
                  <a:moveTo>
                    <a:pt x="1299972" y="2598420"/>
                  </a:moveTo>
                  <a:lnTo>
                    <a:pt x="0" y="1299971"/>
                  </a:lnTo>
                  <a:lnTo>
                    <a:pt x="1299972" y="0"/>
                  </a:lnTo>
                  <a:lnTo>
                    <a:pt x="2598420" y="1299971"/>
                  </a:lnTo>
                  <a:lnTo>
                    <a:pt x="1299972" y="2598420"/>
                  </a:lnTo>
                  <a:close/>
                </a:path>
              </a:pathLst>
            </a:custGeom>
            <a:solidFill>
              <a:srgbClr val="FFFF00"/>
            </a:solidFill>
          </p:spPr>
          <p:txBody>
            <a:bodyPr wrap="square" lIns="0" tIns="0" rIns="0" bIns="0" rtlCol="0"/>
            <a:lstStyle/>
            <a:p>
              <a:endParaRPr sz="1235"/>
            </a:p>
          </p:txBody>
        </p:sp>
        <p:sp>
          <p:nvSpPr>
            <p:cNvPr id="6" name="object 6"/>
            <p:cNvSpPr/>
            <p:nvPr/>
          </p:nvSpPr>
          <p:spPr>
            <a:xfrm>
              <a:off x="3604259" y="2278379"/>
              <a:ext cx="2598420" cy="2598420"/>
            </a:xfrm>
            <a:custGeom>
              <a:avLst/>
              <a:gdLst/>
              <a:ahLst/>
              <a:cxnLst/>
              <a:rect l="l" t="t" r="r" b="b"/>
              <a:pathLst>
                <a:path w="2598420" h="2598420">
                  <a:moveTo>
                    <a:pt x="0" y="1299971"/>
                  </a:moveTo>
                  <a:lnTo>
                    <a:pt x="1299972" y="0"/>
                  </a:lnTo>
                  <a:lnTo>
                    <a:pt x="2598420" y="1299971"/>
                  </a:lnTo>
                  <a:lnTo>
                    <a:pt x="1299972" y="2598420"/>
                  </a:lnTo>
                  <a:lnTo>
                    <a:pt x="0" y="1299971"/>
                  </a:lnTo>
                  <a:close/>
                </a:path>
              </a:pathLst>
            </a:custGeom>
            <a:ln w="27432">
              <a:solidFill>
                <a:srgbClr val="385D89"/>
              </a:solidFill>
            </a:ln>
          </p:spPr>
          <p:txBody>
            <a:bodyPr wrap="square" lIns="0" tIns="0" rIns="0" bIns="0" rtlCol="0"/>
            <a:lstStyle/>
            <a:p>
              <a:endParaRPr sz="1235"/>
            </a:p>
          </p:txBody>
        </p:sp>
        <p:sp>
          <p:nvSpPr>
            <p:cNvPr id="7" name="object 7"/>
            <p:cNvSpPr/>
            <p:nvPr/>
          </p:nvSpPr>
          <p:spPr>
            <a:xfrm>
              <a:off x="4904232" y="1958339"/>
              <a:ext cx="0" cy="3185160"/>
            </a:xfrm>
            <a:custGeom>
              <a:avLst/>
              <a:gdLst/>
              <a:ahLst/>
              <a:cxnLst/>
              <a:rect l="l" t="t" r="r" b="b"/>
              <a:pathLst>
                <a:path h="3185160">
                  <a:moveTo>
                    <a:pt x="0" y="0"/>
                  </a:moveTo>
                  <a:lnTo>
                    <a:pt x="0" y="3185159"/>
                  </a:lnTo>
                </a:path>
              </a:pathLst>
            </a:custGeom>
            <a:ln w="13716">
              <a:solidFill>
                <a:srgbClr val="000000"/>
              </a:solidFill>
            </a:ln>
          </p:spPr>
          <p:txBody>
            <a:bodyPr wrap="square" lIns="0" tIns="0" rIns="0" bIns="0" rtlCol="0"/>
            <a:lstStyle/>
            <a:p>
              <a:endParaRPr sz="1235"/>
            </a:p>
          </p:txBody>
        </p:sp>
        <p:sp>
          <p:nvSpPr>
            <p:cNvPr id="8" name="object 8"/>
            <p:cNvSpPr/>
            <p:nvPr/>
          </p:nvSpPr>
          <p:spPr>
            <a:xfrm>
              <a:off x="1592580" y="3578351"/>
              <a:ext cx="7040880" cy="0"/>
            </a:xfrm>
            <a:custGeom>
              <a:avLst/>
              <a:gdLst/>
              <a:ahLst/>
              <a:cxnLst/>
              <a:rect l="l" t="t" r="r" b="b"/>
              <a:pathLst>
                <a:path w="7040880">
                  <a:moveTo>
                    <a:pt x="0" y="0"/>
                  </a:moveTo>
                  <a:lnTo>
                    <a:pt x="7040880" y="0"/>
                  </a:lnTo>
                </a:path>
              </a:pathLst>
            </a:custGeom>
            <a:ln w="21336">
              <a:solidFill>
                <a:srgbClr val="000000"/>
              </a:solidFill>
            </a:ln>
          </p:spPr>
          <p:txBody>
            <a:bodyPr wrap="square" lIns="0" tIns="0" rIns="0" bIns="0" rtlCol="0"/>
            <a:lstStyle/>
            <a:p>
              <a:endParaRPr sz="1235"/>
            </a:p>
          </p:txBody>
        </p:sp>
      </p:grpSp>
      <p:sp>
        <p:nvSpPr>
          <p:cNvPr id="9" name="object 9"/>
          <p:cNvSpPr txBox="1"/>
          <p:nvPr/>
        </p:nvSpPr>
        <p:spPr>
          <a:xfrm>
            <a:off x="4312477" y="2853022"/>
            <a:ext cx="372596"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r>
              <a:rPr sz="1721" spc="9" dirty="0">
                <a:latin typeface="Calibri"/>
                <a:cs typeface="Calibri"/>
              </a:rPr>
              <a:t>,0</a:t>
            </a:r>
            <a:endParaRPr sz="1721">
              <a:latin typeface="Calibri"/>
              <a:cs typeface="Calibri"/>
            </a:endParaRPr>
          </a:p>
        </p:txBody>
      </p:sp>
      <p:sp>
        <p:nvSpPr>
          <p:cNvPr id="10" name="object 10"/>
          <p:cNvSpPr txBox="1"/>
          <p:nvPr/>
        </p:nvSpPr>
        <p:spPr>
          <a:xfrm>
            <a:off x="6006769" y="1757080"/>
            <a:ext cx="303679"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0</a:t>
            </a:r>
            <a:r>
              <a:rPr sz="1721" spc="9" dirty="0">
                <a:latin typeface="Calibri"/>
                <a:cs typeface="Calibri"/>
              </a:rPr>
              <a:t>,1</a:t>
            </a:r>
            <a:endParaRPr sz="1721">
              <a:latin typeface="Calibri"/>
              <a:cs typeface="Calibri"/>
            </a:endParaRPr>
          </a:p>
        </p:txBody>
      </p:sp>
      <p:sp>
        <p:nvSpPr>
          <p:cNvPr id="11" name="object 11"/>
          <p:cNvSpPr txBox="1"/>
          <p:nvPr/>
        </p:nvSpPr>
        <p:spPr>
          <a:xfrm>
            <a:off x="6006769" y="4197709"/>
            <a:ext cx="372596"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0</a:t>
            </a:r>
            <a:r>
              <a:rPr sz="1721" spc="4" dirty="0">
                <a:latin typeface="Calibri"/>
                <a:cs typeface="Calibri"/>
              </a:rPr>
              <a:t>,</a:t>
            </a: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12" name="object 12"/>
          <p:cNvSpPr txBox="1"/>
          <p:nvPr/>
        </p:nvSpPr>
        <p:spPr>
          <a:xfrm>
            <a:off x="7133587" y="2853022"/>
            <a:ext cx="303679"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1</a:t>
            </a:r>
            <a:r>
              <a:rPr sz="1721" spc="9" dirty="0">
                <a:latin typeface="Calibri"/>
                <a:cs typeface="Calibri"/>
              </a:rPr>
              <a:t>,0</a:t>
            </a:r>
            <a:endParaRPr sz="1721">
              <a:latin typeface="Calibri"/>
              <a:cs typeface="Calibri"/>
            </a:endParaRPr>
          </a:p>
        </p:txBody>
      </p:sp>
      <p:pic>
        <p:nvPicPr>
          <p:cNvPr id="15" name="Picture 14">
            <a:extLst>
              <a:ext uri="{FF2B5EF4-FFF2-40B4-BE49-F238E27FC236}">
                <a16:creationId xmlns:a16="http://schemas.microsoft.com/office/drawing/2014/main" id="{2BD3E957-7D1C-8597-3E07-2AFC375C5EFA}"/>
              </a:ext>
            </a:extLst>
          </p:cNvPr>
          <p:cNvPicPr>
            <a:picLocks noChangeAspect="1"/>
          </p:cNvPicPr>
          <p:nvPr/>
        </p:nvPicPr>
        <p:blipFill>
          <a:blip r:embed="rId3"/>
          <a:stretch>
            <a:fillRect/>
          </a:stretch>
        </p:blipFill>
        <p:spPr>
          <a:xfrm>
            <a:off x="2448370" y="1059954"/>
            <a:ext cx="1314518" cy="1219263"/>
          </a:xfrm>
          <a:prstGeom prst="rect">
            <a:avLst/>
          </a:prstGeom>
        </p:spPr>
      </p:pic>
      <p:cxnSp>
        <p:nvCxnSpPr>
          <p:cNvPr id="17" name="Straight Arrow Connector 16">
            <a:extLst>
              <a:ext uri="{FF2B5EF4-FFF2-40B4-BE49-F238E27FC236}">
                <a16:creationId xmlns:a16="http://schemas.microsoft.com/office/drawing/2014/main" id="{52F40C67-3CB2-4FEF-A080-6C5A05F6A219}"/>
              </a:ext>
            </a:extLst>
          </p:cNvPr>
          <p:cNvCxnSpPr/>
          <p:nvPr/>
        </p:nvCxnSpPr>
        <p:spPr>
          <a:xfrm>
            <a:off x="3693012" y="1896843"/>
            <a:ext cx="1471748" cy="85651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xmlns:a14="http://schemas.microsoft.com/office/drawing/2010/main">
        <mc:Choice Requires="a14">
          <p:sp>
            <p:nvSpPr>
              <p:cNvPr id="51" name="TextBox 50">
                <a:extLst>
                  <a:ext uri="{FF2B5EF4-FFF2-40B4-BE49-F238E27FC236}">
                    <a16:creationId xmlns:a16="http://schemas.microsoft.com/office/drawing/2014/main" id="{94598F68-F3E9-6096-425A-3F5A8EA8E122}"/>
                  </a:ext>
                </a:extLst>
              </p:cNvPr>
              <p:cNvSpPr txBox="1"/>
              <p:nvPr/>
            </p:nvSpPr>
            <p:spPr>
              <a:xfrm>
                <a:off x="1159153" y="2775359"/>
                <a:ext cx="1883501" cy="307777"/>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sz="2000" i="1" smtClean="0">
                              <a:latin typeface="Cambria Math" panose="02040503050406030204" pitchFamily="18" charset="0"/>
                            </a:rPr>
                          </m:ctrlPr>
                        </m:sSubPr>
                        <m:e>
                          <m:r>
                            <a:rPr lang="en-US" sz="2000" b="0" i="1" smtClean="0">
                              <a:latin typeface="Cambria Math" panose="02040503050406030204" pitchFamily="18" charset="0"/>
                            </a:rPr>
                            <m:t>𝑥</m:t>
                          </m:r>
                        </m:e>
                        <m:sub>
                          <m:r>
                            <a:rPr lang="en-US" sz="2000" b="0" i="1" smtClean="0">
                              <a:latin typeface="Cambria Math" panose="02040503050406030204" pitchFamily="18" charset="0"/>
                            </a:rPr>
                            <m:t>1</m:t>
                          </m:r>
                        </m:sub>
                      </m:sSub>
                      <m:r>
                        <a:rPr lang="en-US" sz="2000" b="0" i="1" smtClean="0">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𝑥</m:t>
                          </m:r>
                        </m:e>
                        <m:sub>
                          <m:r>
                            <a:rPr lang="en-US" sz="2000" b="0" i="1" smtClean="0">
                              <a:latin typeface="Cambria Math" panose="02040503050406030204" pitchFamily="18" charset="0"/>
                            </a:rPr>
                            <m:t>2</m:t>
                          </m:r>
                        </m:sub>
                      </m:sSub>
                      <m:r>
                        <a:rPr lang="en-US" sz="2000" b="0" i="1" smtClean="0">
                          <a:latin typeface="Cambria Math" panose="02040503050406030204" pitchFamily="18" charset="0"/>
                        </a:rPr>
                        <m:t>+1</m:t>
                      </m:r>
                    </m:oMath>
                  </m:oMathPara>
                </a14:m>
                <a:endParaRPr lang="en-US" sz="2000" dirty="0"/>
              </a:p>
            </p:txBody>
          </p:sp>
        </mc:Choice>
        <mc:Fallback xmlns="">
          <p:sp>
            <p:nvSpPr>
              <p:cNvPr id="51" name="TextBox 50">
                <a:extLst>
                  <a:ext uri="{FF2B5EF4-FFF2-40B4-BE49-F238E27FC236}">
                    <a16:creationId xmlns:a16="http://schemas.microsoft.com/office/drawing/2014/main" id="{94598F68-F3E9-6096-425A-3F5A8EA8E122}"/>
                  </a:ext>
                </a:extLst>
              </p:cNvPr>
              <p:cNvSpPr txBox="1">
                <a:spLocks noRot="1" noChangeAspect="1" noMove="1" noResize="1" noEditPoints="1" noAdjustHandles="1" noChangeArrowheads="1" noChangeShapeType="1" noTextEdit="1"/>
              </p:cNvSpPr>
              <p:nvPr/>
            </p:nvSpPr>
            <p:spPr>
              <a:xfrm>
                <a:off x="1159153" y="2775359"/>
                <a:ext cx="1883501" cy="307777"/>
              </a:xfrm>
              <a:prstGeom prst="rect">
                <a:avLst/>
              </a:prstGeom>
              <a:blipFill>
                <a:blip r:embed="rId7"/>
                <a:stretch>
                  <a:fillRect b="-19608"/>
                </a:stretch>
              </a:blipFill>
            </p:spPr>
            <p:txBody>
              <a:bodyPr/>
              <a:lstStyle/>
              <a:p>
                <a:r>
                  <a:rPr lang="en-US">
                    <a:noFill/>
                  </a:rPr>
                  <a:t> </a:t>
                </a:r>
              </a:p>
            </p:txBody>
          </p:sp>
        </mc:Fallback>
      </mc:AlternateContent>
      <p:sp>
        <p:nvSpPr>
          <p:cNvPr id="58" name="TextBox 57">
            <a:extLst>
              <a:ext uri="{FF2B5EF4-FFF2-40B4-BE49-F238E27FC236}">
                <a16:creationId xmlns:a16="http://schemas.microsoft.com/office/drawing/2014/main" id="{FBEB7E7E-949E-2B45-4B6B-8ED24F6B38FE}"/>
              </a:ext>
            </a:extLst>
          </p:cNvPr>
          <p:cNvSpPr txBox="1"/>
          <p:nvPr/>
        </p:nvSpPr>
        <p:spPr>
          <a:xfrm>
            <a:off x="721360" y="6006074"/>
            <a:ext cx="6136640" cy="230832"/>
          </a:xfrm>
          <a:prstGeom prst="rect">
            <a:avLst/>
          </a:prstGeom>
          <a:noFill/>
        </p:spPr>
        <p:txBody>
          <a:bodyPr wrap="square">
            <a:spAutoFit/>
          </a:bodyPr>
          <a:lstStyle/>
          <a:p>
            <a:r>
              <a:rPr lang="en-US" sz="900" dirty="0"/>
              <a:t>https://deeplearning.cs.cmu.edu/S23/</a:t>
            </a:r>
          </a:p>
        </p:txBody>
      </p:sp>
    </p:spTree>
    <p:custDataLst>
      <p:tags r:id="rId1"/>
    </p:custDataLst>
    <p:extLst>
      <p:ext uri="{BB962C8B-B14F-4D97-AF65-F5344CB8AC3E}">
        <p14:creationId xmlns:p14="http://schemas.microsoft.com/office/powerpoint/2010/main" val="293373022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1"/>
                                        </p:tgtEl>
                                        <p:attrNameLst>
                                          <p:attrName>style.visibility</p:attrName>
                                        </p:attrNameLst>
                                      </p:cBhvr>
                                      <p:to>
                                        <p:strVal val="visible"/>
                                      </p:to>
                                    </p:set>
                                    <p:anim calcmode="lin" valueType="num">
                                      <p:cBhvr additive="base">
                                        <p:cTn id="11" dur="500" fill="hold"/>
                                        <p:tgtEl>
                                          <p:spTgt spid="51"/>
                                        </p:tgtEl>
                                        <p:attrNameLst>
                                          <p:attrName>ppt_x</p:attrName>
                                        </p:attrNameLst>
                                      </p:cBhvr>
                                      <p:tavLst>
                                        <p:tav tm="0">
                                          <p:val>
                                            <p:strVal val="#ppt_x"/>
                                          </p:val>
                                        </p:tav>
                                        <p:tav tm="100000">
                                          <p:val>
                                            <p:strVal val="#ppt_x"/>
                                          </p:val>
                                        </p:tav>
                                      </p:tavLst>
                                    </p:anim>
                                    <p:anim calcmode="lin" valueType="num">
                                      <p:cBhvr additive="base">
                                        <p:cTn id="12" dur="500" fill="hold"/>
                                        <p:tgtEl>
                                          <p:spTgt spid="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13"/>
          <p:cNvSpPr txBox="1">
            <a:spLocks noGrp="1"/>
          </p:cNvSpPr>
          <p:nvPr>
            <p:ph type="sldNum" sz="quarter" idx="12"/>
          </p:nvPr>
        </p:nvSpPr>
        <p:spPr>
          <a:prstGeom prst="rect">
            <a:avLst/>
          </a:prstGeom>
        </p:spPr>
        <p:txBody>
          <a:bodyPr vert="horz" wrap="square" lIns="0" tIns="0" rIns="0" bIns="0" rtlCol="0">
            <a:spAutoFit/>
          </a:bodyPr>
          <a:lstStyle>
            <a:defPPr>
              <a:defRPr lang="en-US"/>
            </a:defPPr>
            <a:lvl1pPr marL="0" algn="l" defTabSz="914400" rtl="0" eaLnBrk="1" latinLnBrk="0" hangingPunct="1">
              <a:defRPr sz="1300" b="0" i="0" kern="1200">
                <a:solidFill>
                  <a:srgbClr val="898989"/>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a:lnSpc>
                <a:spcPts val="1350"/>
              </a:lnSpc>
            </a:pPr>
            <a:r>
              <a:rPr lang="en-US" spc="10"/>
              <a:t>1</a:t>
            </a:r>
            <a:fld id="{81D60167-4931-47E6-BA6A-407CBD079E47}" type="slidenum">
              <a:rPr spc="10" smtClean="0"/>
              <a:pPr marL="12700">
                <a:lnSpc>
                  <a:spcPts val="1350"/>
                </a:lnSpc>
              </a:pPr>
              <a:t>47</a:t>
            </a:fld>
            <a:endParaRPr spc="9" dirty="0"/>
          </a:p>
        </p:txBody>
      </p:sp>
      <p:sp>
        <p:nvSpPr>
          <p:cNvPr id="2" name="object 2"/>
          <p:cNvSpPr txBox="1">
            <a:spLocks noGrp="1"/>
          </p:cNvSpPr>
          <p:nvPr>
            <p:ph type="title"/>
          </p:nvPr>
        </p:nvSpPr>
        <p:spPr>
          <a:xfrm>
            <a:off x="234044" y="108056"/>
            <a:ext cx="9456608" cy="679945"/>
          </a:xfrm>
          <a:prstGeom prst="rect">
            <a:avLst/>
          </a:prstGeom>
        </p:spPr>
        <p:txBody>
          <a:bodyPr spcFirstLastPara="1" vert="horz" wrap="square" lIns="0" tIns="15128" rIns="0" bIns="0" rtlCol="0" anchor="ctr" anchorCtr="0">
            <a:spAutoFit/>
          </a:bodyPr>
          <a:lstStyle/>
          <a:p>
            <a:pPr marL="11206">
              <a:lnSpc>
                <a:spcPct val="100000"/>
              </a:lnSpc>
              <a:spcBef>
                <a:spcPts val="119"/>
              </a:spcBef>
              <a:tabLst>
                <a:tab pos="2362886" algn="l"/>
              </a:tabLst>
            </a:pPr>
            <a:r>
              <a:rPr lang="en-US" sz="4236" spc="9" dirty="0"/>
              <a:t>Option</a:t>
            </a:r>
            <a:r>
              <a:rPr lang="en-US" sz="4236" dirty="0"/>
              <a:t> </a:t>
            </a:r>
            <a:r>
              <a:rPr lang="en-US" sz="4236" spc="18" dirty="0"/>
              <a:t>1:	</a:t>
            </a:r>
            <a:r>
              <a:rPr lang="en-US" sz="4236" spc="4" dirty="0"/>
              <a:t>Construct</a:t>
            </a:r>
            <a:r>
              <a:rPr lang="en-US" sz="4236" spc="-26" dirty="0"/>
              <a:t> </a:t>
            </a:r>
            <a:r>
              <a:rPr lang="en-US" sz="4236" dirty="0"/>
              <a:t>by</a:t>
            </a:r>
            <a:r>
              <a:rPr lang="en-US" sz="4236" spc="26" dirty="0"/>
              <a:t> </a:t>
            </a:r>
            <a:r>
              <a:rPr lang="en-US" sz="4236" spc="4" dirty="0"/>
              <a:t>hand</a:t>
            </a:r>
            <a:endParaRPr lang="en-US" sz="4236" dirty="0"/>
          </a:p>
        </p:txBody>
      </p:sp>
      <p:sp>
        <p:nvSpPr>
          <p:cNvPr id="3" name="object 3"/>
          <p:cNvSpPr txBox="1"/>
          <p:nvPr/>
        </p:nvSpPr>
        <p:spPr>
          <a:xfrm>
            <a:off x="2179737" y="4840098"/>
            <a:ext cx="8681299" cy="893337"/>
          </a:xfrm>
          <a:prstGeom prst="rect">
            <a:avLst/>
          </a:prstGeom>
        </p:spPr>
        <p:txBody>
          <a:bodyPr vert="horz" wrap="square" lIns="0" tIns="53228" rIns="0" bIns="0" rtlCol="0">
            <a:spAutoFit/>
          </a:bodyPr>
          <a:lstStyle/>
          <a:p>
            <a:pPr marL="344599" indent="-333953">
              <a:spcBef>
                <a:spcPts val="419"/>
              </a:spcBef>
              <a:buFont typeface="Arial MT"/>
              <a:buChar char="•"/>
              <a:tabLst>
                <a:tab pos="344599" algn="l"/>
                <a:tab pos="345160" algn="l"/>
              </a:tabLst>
            </a:pPr>
            <a:r>
              <a:rPr sz="2603" spc="4" dirty="0">
                <a:latin typeface="Times New Roman" panose="02020603050405020304" pitchFamily="18" charset="0"/>
                <a:cs typeface="Times New Roman" panose="02020603050405020304" pitchFamily="18" charset="0"/>
              </a:rPr>
              <a:t>Given</a:t>
            </a:r>
            <a:r>
              <a:rPr sz="2603" spc="-31"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a</a:t>
            </a:r>
            <a:r>
              <a:rPr sz="2603" spc="18" dirty="0">
                <a:latin typeface="Times New Roman" panose="02020603050405020304" pitchFamily="18" charset="0"/>
                <a:cs typeface="Times New Roman" panose="02020603050405020304" pitchFamily="18" charset="0"/>
              </a:rPr>
              <a:t> </a:t>
            </a:r>
            <a:r>
              <a:rPr sz="2603" spc="4" dirty="0">
                <a:latin typeface="Times New Roman" panose="02020603050405020304" pitchFamily="18" charset="0"/>
                <a:cs typeface="Times New Roman" panose="02020603050405020304" pitchFamily="18" charset="0"/>
              </a:rPr>
              <a:t>function,</a:t>
            </a:r>
            <a:r>
              <a:rPr sz="2603" spc="-31" dirty="0">
                <a:latin typeface="Times New Roman" panose="02020603050405020304" pitchFamily="18" charset="0"/>
                <a:cs typeface="Times New Roman" panose="02020603050405020304" pitchFamily="18" charset="0"/>
              </a:rPr>
              <a:t> </a:t>
            </a:r>
            <a:r>
              <a:rPr sz="2603" i="1" spc="9" dirty="0">
                <a:latin typeface="Times New Roman" panose="02020603050405020304" pitchFamily="18" charset="0"/>
                <a:cs typeface="Times New Roman" panose="02020603050405020304" pitchFamily="18" charset="0"/>
              </a:rPr>
              <a:t>handcraft</a:t>
            </a:r>
            <a:r>
              <a:rPr sz="2603" i="1" spc="-40"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a</a:t>
            </a:r>
            <a:r>
              <a:rPr sz="2603" spc="-13" dirty="0">
                <a:latin typeface="Times New Roman" panose="02020603050405020304" pitchFamily="18" charset="0"/>
                <a:cs typeface="Times New Roman" panose="02020603050405020304" pitchFamily="18" charset="0"/>
              </a:rPr>
              <a:t> </a:t>
            </a:r>
            <a:r>
              <a:rPr sz="2603" dirty="0">
                <a:latin typeface="Times New Roman" panose="02020603050405020304" pitchFamily="18" charset="0"/>
                <a:cs typeface="Times New Roman" panose="02020603050405020304" pitchFamily="18" charset="0"/>
              </a:rPr>
              <a:t>network</a:t>
            </a:r>
            <a:r>
              <a:rPr sz="2603" spc="-26" dirty="0">
                <a:latin typeface="Times New Roman" panose="02020603050405020304" pitchFamily="18" charset="0"/>
                <a:cs typeface="Times New Roman" panose="02020603050405020304" pitchFamily="18" charset="0"/>
              </a:rPr>
              <a:t> </a:t>
            </a:r>
            <a:r>
              <a:rPr sz="2603" dirty="0">
                <a:latin typeface="Times New Roman" panose="02020603050405020304" pitchFamily="18" charset="0"/>
                <a:cs typeface="Times New Roman" panose="02020603050405020304" pitchFamily="18" charset="0"/>
              </a:rPr>
              <a:t>to</a:t>
            </a:r>
            <a:r>
              <a:rPr sz="2603" spc="-9" dirty="0">
                <a:latin typeface="Times New Roman" panose="02020603050405020304" pitchFamily="18" charset="0"/>
                <a:cs typeface="Times New Roman" panose="02020603050405020304" pitchFamily="18" charset="0"/>
              </a:rPr>
              <a:t> </a:t>
            </a:r>
            <a:r>
              <a:rPr sz="2603" dirty="0">
                <a:latin typeface="Times New Roman" panose="02020603050405020304" pitchFamily="18" charset="0"/>
                <a:cs typeface="Times New Roman" panose="02020603050405020304" pitchFamily="18" charset="0"/>
              </a:rPr>
              <a:t>satisfy</a:t>
            </a:r>
            <a:r>
              <a:rPr sz="2603" spc="-18" dirty="0">
                <a:latin typeface="Times New Roman" panose="02020603050405020304" pitchFamily="18" charset="0"/>
                <a:cs typeface="Times New Roman" panose="02020603050405020304" pitchFamily="18" charset="0"/>
              </a:rPr>
              <a:t> </a:t>
            </a:r>
            <a:r>
              <a:rPr sz="2603" spc="4" dirty="0">
                <a:latin typeface="Times New Roman" panose="02020603050405020304" pitchFamily="18" charset="0"/>
                <a:cs typeface="Times New Roman" panose="02020603050405020304" pitchFamily="18" charset="0"/>
              </a:rPr>
              <a:t>it</a:t>
            </a:r>
            <a:endParaRPr sz="2603" dirty="0">
              <a:latin typeface="Times New Roman" panose="02020603050405020304" pitchFamily="18" charset="0"/>
              <a:cs typeface="Times New Roman" panose="02020603050405020304" pitchFamily="18" charset="0"/>
            </a:endParaRPr>
          </a:p>
          <a:p>
            <a:pPr marL="344599" indent="-333953">
              <a:spcBef>
                <a:spcPts val="340"/>
              </a:spcBef>
              <a:buFont typeface="Arial MT"/>
              <a:buChar char="•"/>
              <a:tabLst>
                <a:tab pos="344599" algn="l"/>
                <a:tab pos="345160" algn="l"/>
                <a:tab pos="1078063" algn="l"/>
              </a:tabLst>
            </a:pPr>
            <a:r>
              <a:rPr sz="2603" spc="13" dirty="0">
                <a:latin typeface="Times New Roman" panose="02020603050405020304" pitchFamily="18" charset="0"/>
                <a:cs typeface="Times New Roman" panose="02020603050405020304" pitchFamily="18" charset="0"/>
              </a:rPr>
              <a:t>E.g.:	</a:t>
            </a:r>
            <a:r>
              <a:rPr sz="2603" spc="4" dirty="0">
                <a:latin typeface="Times New Roman" panose="02020603050405020304" pitchFamily="18" charset="0"/>
                <a:cs typeface="Times New Roman" panose="02020603050405020304" pitchFamily="18" charset="0"/>
              </a:rPr>
              <a:t>Build</a:t>
            </a:r>
            <a:r>
              <a:rPr sz="2603" spc="-31"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an</a:t>
            </a:r>
            <a:r>
              <a:rPr sz="2603" spc="-26" dirty="0">
                <a:latin typeface="Times New Roman" panose="02020603050405020304" pitchFamily="18" charset="0"/>
                <a:cs typeface="Times New Roman" panose="02020603050405020304" pitchFamily="18" charset="0"/>
              </a:rPr>
              <a:t> </a:t>
            </a:r>
            <a:r>
              <a:rPr sz="2603" spc="13" dirty="0">
                <a:latin typeface="Times New Roman" panose="02020603050405020304" pitchFamily="18" charset="0"/>
                <a:cs typeface="Times New Roman" panose="02020603050405020304" pitchFamily="18" charset="0"/>
              </a:rPr>
              <a:t>MLP</a:t>
            </a:r>
            <a:r>
              <a:rPr sz="2603" spc="-4" dirty="0">
                <a:latin typeface="Times New Roman" panose="02020603050405020304" pitchFamily="18" charset="0"/>
                <a:cs typeface="Times New Roman" panose="02020603050405020304" pitchFamily="18" charset="0"/>
              </a:rPr>
              <a:t> </a:t>
            </a:r>
            <a:r>
              <a:rPr sz="2603" dirty="0">
                <a:latin typeface="Times New Roman" panose="02020603050405020304" pitchFamily="18" charset="0"/>
                <a:cs typeface="Times New Roman" panose="02020603050405020304" pitchFamily="18" charset="0"/>
              </a:rPr>
              <a:t>to</a:t>
            </a:r>
            <a:r>
              <a:rPr sz="2603" spc="-4"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classify</a:t>
            </a:r>
            <a:r>
              <a:rPr sz="2603" spc="-49" dirty="0">
                <a:latin typeface="Times New Roman" panose="02020603050405020304" pitchFamily="18" charset="0"/>
                <a:cs typeface="Times New Roman" panose="02020603050405020304" pitchFamily="18" charset="0"/>
              </a:rPr>
              <a:t> </a:t>
            </a:r>
            <a:r>
              <a:rPr sz="2603" spc="4" dirty="0">
                <a:latin typeface="Times New Roman" panose="02020603050405020304" pitchFamily="18" charset="0"/>
                <a:cs typeface="Times New Roman" panose="02020603050405020304" pitchFamily="18" charset="0"/>
              </a:rPr>
              <a:t>this</a:t>
            </a:r>
            <a:r>
              <a:rPr sz="2603" spc="-18"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decision</a:t>
            </a:r>
            <a:r>
              <a:rPr sz="2603" spc="-53"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boundary</a:t>
            </a:r>
            <a:endParaRPr sz="2603" dirty="0">
              <a:latin typeface="Times New Roman" panose="02020603050405020304" pitchFamily="18" charset="0"/>
              <a:cs typeface="Times New Roman" panose="02020603050405020304" pitchFamily="18" charset="0"/>
            </a:endParaRPr>
          </a:p>
        </p:txBody>
      </p:sp>
      <p:grpSp>
        <p:nvGrpSpPr>
          <p:cNvPr id="4" name="object 4"/>
          <p:cNvGrpSpPr/>
          <p:nvPr/>
        </p:nvGrpSpPr>
        <p:grpSpPr>
          <a:xfrm>
            <a:off x="3063688" y="1727946"/>
            <a:ext cx="6212541" cy="2810435"/>
            <a:chOff x="1592580" y="1958339"/>
            <a:chExt cx="7040880" cy="3185160"/>
          </a:xfrm>
        </p:grpSpPr>
        <p:sp>
          <p:nvSpPr>
            <p:cNvPr id="5" name="object 5"/>
            <p:cNvSpPr/>
            <p:nvPr/>
          </p:nvSpPr>
          <p:spPr>
            <a:xfrm>
              <a:off x="3604259" y="2278379"/>
              <a:ext cx="2598420" cy="2598420"/>
            </a:xfrm>
            <a:custGeom>
              <a:avLst/>
              <a:gdLst/>
              <a:ahLst/>
              <a:cxnLst/>
              <a:rect l="l" t="t" r="r" b="b"/>
              <a:pathLst>
                <a:path w="2598420" h="2598420">
                  <a:moveTo>
                    <a:pt x="1299972" y="2598420"/>
                  </a:moveTo>
                  <a:lnTo>
                    <a:pt x="0" y="1299971"/>
                  </a:lnTo>
                  <a:lnTo>
                    <a:pt x="1299972" y="0"/>
                  </a:lnTo>
                  <a:lnTo>
                    <a:pt x="2598420" y="1299971"/>
                  </a:lnTo>
                  <a:lnTo>
                    <a:pt x="1299972" y="2598420"/>
                  </a:lnTo>
                  <a:close/>
                </a:path>
              </a:pathLst>
            </a:custGeom>
            <a:solidFill>
              <a:srgbClr val="FFFF00"/>
            </a:solidFill>
          </p:spPr>
          <p:txBody>
            <a:bodyPr wrap="square" lIns="0" tIns="0" rIns="0" bIns="0" rtlCol="0"/>
            <a:lstStyle/>
            <a:p>
              <a:endParaRPr sz="1235"/>
            </a:p>
          </p:txBody>
        </p:sp>
        <p:sp>
          <p:nvSpPr>
            <p:cNvPr id="6" name="object 6"/>
            <p:cNvSpPr/>
            <p:nvPr/>
          </p:nvSpPr>
          <p:spPr>
            <a:xfrm>
              <a:off x="3604259" y="2278379"/>
              <a:ext cx="2598420" cy="2598420"/>
            </a:xfrm>
            <a:custGeom>
              <a:avLst/>
              <a:gdLst/>
              <a:ahLst/>
              <a:cxnLst/>
              <a:rect l="l" t="t" r="r" b="b"/>
              <a:pathLst>
                <a:path w="2598420" h="2598420">
                  <a:moveTo>
                    <a:pt x="0" y="1299971"/>
                  </a:moveTo>
                  <a:lnTo>
                    <a:pt x="1299972" y="0"/>
                  </a:lnTo>
                  <a:lnTo>
                    <a:pt x="2598420" y="1299971"/>
                  </a:lnTo>
                  <a:lnTo>
                    <a:pt x="1299972" y="2598420"/>
                  </a:lnTo>
                  <a:lnTo>
                    <a:pt x="0" y="1299971"/>
                  </a:lnTo>
                  <a:close/>
                </a:path>
              </a:pathLst>
            </a:custGeom>
            <a:ln w="27432">
              <a:solidFill>
                <a:srgbClr val="385D89"/>
              </a:solidFill>
            </a:ln>
          </p:spPr>
          <p:txBody>
            <a:bodyPr wrap="square" lIns="0" tIns="0" rIns="0" bIns="0" rtlCol="0"/>
            <a:lstStyle/>
            <a:p>
              <a:endParaRPr sz="1235"/>
            </a:p>
          </p:txBody>
        </p:sp>
        <p:sp>
          <p:nvSpPr>
            <p:cNvPr id="7" name="object 7"/>
            <p:cNvSpPr/>
            <p:nvPr/>
          </p:nvSpPr>
          <p:spPr>
            <a:xfrm>
              <a:off x="4904232" y="1958339"/>
              <a:ext cx="0" cy="3185160"/>
            </a:xfrm>
            <a:custGeom>
              <a:avLst/>
              <a:gdLst/>
              <a:ahLst/>
              <a:cxnLst/>
              <a:rect l="l" t="t" r="r" b="b"/>
              <a:pathLst>
                <a:path h="3185160">
                  <a:moveTo>
                    <a:pt x="0" y="0"/>
                  </a:moveTo>
                  <a:lnTo>
                    <a:pt x="0" y="3185159"/>
                  </a:lnTo>
                </a:path>
              </a:pathLst>
            </a:custGeom>
            <a:ln w="13716">
              <a:solidFill>
                <a:srgbClr val="000000"/>
              </a:solidFill>
            </a:ln>
          </p:spPr>
          <p:txBody>
            <a:bodyPr wrap="square" lIns="0" tIns="0" rIns="0" bIns="0" rtlCol="0"/>
            <a:lstStyle/>
            <a:p>
              <a:endParaRPr sz="1235"/>
            </a:p>
          </p:txBody>
        </p:sp>
        <p:sp>
          <p:nvSpPr>
            <p:cNvPr id="8" name="object 8"/>
            <p:cNvSpPr/>
            <p:nvPr/>
          </p:nvSpPr>
          <p:spPr>
            <a:xfrm>
              <a:off x="1592580" y="3578351"/>
              <a:ext cx="7040880" cy="0"/>
            </a:xfrm>
            <a:custGeom>
              <a:avLst/>
              <a:gdLst/>
              <a:ahLst/>
              <a:cxnLst/>
              <a:rect l="l" t="t" r="r" b="b"/>
              <a:pathLst>
                <a:path w="7040880">
                  <a:moveTo>
                    <a:pt x="0" y="0"/>
                  </a:moveTo>
                  <a:lnTo>
                    <a:pt x="7040880" y="0"/>
                  </a:lnTo>
                </a:path>
              </a:pathLst>
            </a:custGeom>
            <a:ln w="21336">
              <a:solidFill>
                <a:srgbClr val="000000"/>
              </a:solidFill>
            </a:ln>
          </p:spPr>
          <p:txBody>
            <a:bodyPr wrap="square" lIns="0" tIns="0" rIns="0" bIns="0" rtlCol="0"/>
            <a:lstStyle/>
            <a:p>
              <a:endParaRPr sz="1235"/>
            </a:p>
          </p:txBody>
        </p:sp>
      </p:grpSp>
      <p:sp>
        <p:nvSpPr>
          <p:cNvPr id="9" name="object 9"/>
          <p:cNvSpPr txBox="1"/>
          <p:nvPr/>
        </p:nvSpPr>
        <p:spPr>
          <a:xfrm>
            <a:off x="4312477" y="2853022"/>
            <a:ext cx="372596"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r>
              <a:rPr sz="1721" spc="9" dirty="0">
                <a:latin typeface="Calibri"/>
                <a:cs typeface="Calibri"/>
              </a:rPr>
              <a:t>,0</a:t>
            </a:r>
            <a:endParaRPr sz="1721">
              <a:latin typeface="Calibri"/>
              <a:cs typeface="Calibri"/>
            </a:endParaRPr>
          </a:p>
        </p:txBody>
      </p:sp>
      <p:sp>
        <p:nvSpPr>
          <p:cNvPr id="10" name="object 10"/>
          <p:cNvSpPr txBox="1"/>
          <p:nvPr/>
        </p:nvSpPr>
        <p:spPr>
          <a:xfrm>
            <a:off x="6006769" y="1757080"/>
            <a:ext cx="303679"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0</a:t>
            </a:r>
            <a:r>
              <a:rPr sz="1721" spc="9" dirty="0">
                <a:latin typeface="Calibri"/>
                <a:cs typeface="Calibri"/>
              </a:rPr>
              <a:t>,1</a:t>
            </a:r>
            <a:endParaRPr sz="1721">
              <a:latin typeface="Calibri"/>
              <a:cs typeface="Calibri"/>
            </a:endParaRPr>
          </a:p>
        </p:txBody>
      </p:sp>
      <p:sp>
        <p:nvSpPr>
          <p:cNvPr id="11" name="object 11"/>
          <p:cNvSpPr txBox="1"/>
          <p:nvPr/>
        </p:nvSpPr>
        <p:spPr>
          <a:xfrm>
            <a:off x="6006769" y="4197709"/>
            <a:ext cx="372596"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0</a:t>
            </a:r>
            <a:r>
              <a:rPr sz="1721" spc="4" dirty="0">
                <a:latin typeface="Calibri"/>
                <a:cs typeface="Calibri"/>
              </a:rPr>
              <a:t>,</a:t>
            </a: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12" name="object 12"/>
          <p:cNvSpPr txBox="1"/>
          <p:nvPr/>
        </p:nvSpPr>
        <p:spPr>
          <a:xfrm>
            <a:off x="7133587" y="2853022"/>
            <a:ext cx="303679"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1</a:t>
            </a:r>
            <a:r>
              <a:rPr sz="1721" spc="9" dirty="0">
                <a:latin typeface="Calibri"/>
                <a:cs typeface="Calibri"/>
              </a:rPr>
              <a:t>,0</a:t>
            </a:r>
            <a:endParaRPr sz="1721">
              <a:latin typeface="Calibri"/>
              <a:cs typeface="Calibri"/>
            </a:endParaRPr>
          </a:p>
        </p:txBody>
      </p:sp>
      <p:pic>
        <p:nvPicPr>
          <p:cNvPr id="15" name="Picture 14">
            <a:extLst>
              <a:ext uri="{FF2B5EF4-FFF2-40B4-BE49-F238E27FC236}">
                <a16:creationId xmlns:a16="http://schemas.microsoft.com/office/drawing/2014/main" id="{2BD3E957-7D1C-8597-3E07-2AFC375C5EFA}"/>
              </a:ext>
            </a:extLst>
          </p:cNvPr>
          <p:cNvPicPr>
            <a:picLocks noChangeAspect="1"/>
          </p:cNvPicPr>
          <p:nvPr/>
        </p:nvPicPr>
        <p:blipFill>
          <a:blip r:embed="rId3"/>
          <a:stretch>
            <a:fillRect/>
          </a:stretch>
        </p:blipFill>
        <p:spPr>
          <a:xfrm>
            <a:off x="2448370" y="1059954"/>
            <a:ext cx="1314518" cy="1219263"/>
          </a:xfrm>
          <a:prstGeom prst="rect">
            <a:avLst/>
          </a:prstGeom>
        </p:spPr>
      </p:pic>
      <p:cxnSp>
        <p:nvCxnSpPr>
          <p:cNvPr id="17" name="Straight Arrow Connector 16">
            <a:extLst>
              <a:ext uri="{FF2B5EF4-FFF2-40B4-BE49-F238E27FC236}">
                <a16:creationId xmlns:a16="http://schemas.microsoft.com/office/drawing/2014/main" id="{52F40C67-3CB2-4FEF-A080-6C5A05F6A219}"/>
              </a:ext>
            </a:extLst>
          </p:cNvPr>
          <p:cNvCxnSpPr/>
          <p:nvPr/>
        </p:nvCxnSpPr>
        <p:spPr>
          <a:xfrm>
            <a:off x="3693012" y="1896843"/>
            <a:ext cx="1471748" cy="85651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21" name="Picture 20">
            <a:extLst>
              <a:ext uri="{FF2B5EF4-FFF2-40B4-BE49-F238E27FC236}">
                <a16:creationId xmlns:a16="http://schemas.microsoft.com/office/drawing/2014/main" id="{BCC4A384-50F1-B644-B3C6-26D6F607598C}"/>
              </a:ext>
            </a:extLst>
          </p:cNvPr>
          <p:cNvPicPr>
            <a:picLocks noChangeAspect="1"/>
          </p:cNvPicPr>
          <p:nvPr/>
        </p:nvPicPr>
        <p:blipFill>
          <a:blip r:embed="rId4"/>
          <a:stretch>
            <a:fillRect/>
          </a:stretch>
        </p:blipFill>
        <p:spPr>
          <a:xfrm>
            <a:off x="7651347" y="1342635"/>
            <a:ext cx="1104957" cy="997001"/>
          </a:xfrm>
          <a:prstGeom prst="ellipse">
            <a:avLst/>
          </a:prstGeom>
        </p:spPr>
      </p:pic>
      <p:sp>
        <p:nvSpPr>
          <p:cNvPr id="22" name="Oval 21">
            <a:extLst>
              <a:ext uri="{FF2B5EF4-FFF2-40B4-BE49-F238E27FC236}">
                <a16:creationId xmlns:a16="http://schemas.microsoft.com/office/drawing/2014/main" id="{4762977D-3870-B6CC-BAD7-94E108725B50}"/>
              </a:ext>
            </a:extLst>
          </p:cNvPr>
          <p:cNvSpPr/>
          <p:nvPr/>
        </p:nvSpPr>
        <p:spPr>
          <a:xfrm>
            <a:off x="7518403" y="1192009"/>
            <a:ext cx="1237901" cy="1278720"/>
          </a:xfrm>
          <a:prstGeom prst="ellipse">
            <a:avLst/>
          </a:prstGeom>
          <a:noFill/>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cxnSp>
        <p:nvCxnSpPr>
          <p:cNvPr id="23" name="Straight Arrow Connector 22">
            <a:extLst>
              <a:ext uri="{FF2B5EF4-FFF2-40B4-BE49-F238E27FC236}">
                <a16:creationId xmlns:a16="http://schemas.microsoft.com/office/drawing/2014/main" id="{0B6D0948-8BF3-2D6A-A52F-C376D194D8E2}"/>
              </a:ext>
            </a:extLst>
          </p:cNvPr>
          <p:cNvCxnSpPr>
            <a:cxnSpLocks/>
          </p:cNvCxnSpPr>
          <p:nvPr/>
        </p:nvCxnSpPr>
        <p:spPr>
          <a:xfrm flipH="1">
            <a:off x="6740728" y="2019182"/>
            <a:ext cx="832043" cy="65090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xmlns:a14="http://schemas.microsoft.com/office/drawing/2010/main">
        <mc:Choice Requires="a14">
          <p:sp>
            <p:nvSpPr>
              <p:cNvPr id="27" name="TextBox 26">
                <a:extLst>
                  <a:ext uri="{FF2B5EF4-FFF2-40B4-BE49-F238E27FC236}">
                    <a16:creationId xmlns:a16="http://schemas.microsoft.com/office/drawing/2014/main" id="{0D8D77B5-A963-9703-B328-522F5D8E9F6C}"/>
                  </a:ext>
                </a:extLst>
              </p:cNvPr>
              <p:cNvSpPr txBox="1"/>
              <p:nvPr/>
            </p:nvSpPr>
            <p:spPr>
              <a:xfrm>
                <a:off x="9063633" y="2590419"/>
                <a:ext cx="1883501" cy="307777"/>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sz="2000" i="1" smtClean="0">
                              <a:latin typeface="Cambria Math" panose="02040503050406030204" pitchFamily="18" charset="0"/>
                            </a:rPr>
                          </m:ctrlPr>
                        </m:sSubPr>
                        <m:e>
                          <m:r>
                            <a:rPr lang="en-US" sz="2000" b="0" i="1" smtClean="0">
                              <a:latin typeface="Cambria Math" panose="02040503050406030204" pitchFamily="18" charset="0"/>
                            </a:rPr>
                            <m:t>−</m:t>
                          </m:r>
                          <m:r>
                            <a:rPr lang="en-US" sz="2000" b="0" i="1" smtClean="0">
                              <a:latin typeface="Cambria Math" panose="02040503050406030204" pitchFamily="18" charset="0"/>
                            </a:rPr>
                            <m:t>𝑥</m:t>
                          </m:r>
                        </m:e>
                        <m:sub>
                          <m:r>
                            <a:rPr lang="en-US" sz="2000" b="0" i="1" smtClean="0">
                              <a:latin typeface="Cambria Math" panose="02040503050406030204" pitchFamily="18" charset="0"/>
                            </a:rPr>
                            <m:t>1</m:t>
                          </m:r>
                        </m:sub>
                      </m:sSub>
                      <m:r>
                        <a:rPr lang="en-US" sz="2000" b="0" i="1" smtClean="0">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𝑥</m:t>
                          </m:r>
                        </m:e>
                        <m:sub>
                          <m:r>
                            <a:rPr lang="en-US" sz="2000" b="0" i="1" smtClean="0">
                              <a:latin typeface="Cambria Math" panose="02040503050406030204" pitchFamily="18" charset="0"/>
                            </a:rPr>
                            <m:t>2</m:t>
                          </m:r>
                        </m:sub>
                      </m:sSub>
                      <m:r>
                        <a:rPr lang="en-US" sz="2000" b="0" i="1" smtClean="0">
                          <a:latin typeface="Cambria Math" panose="02040503050406030204" pitchFamily="18" charset="0"/>
                        </a:rPr>
                        <m:t>+</m:t>
                      </m:r>
                      <m:r>
                        <a:rPr lang="en-US" sz="2000" b="0" i="1" smtClean="0">
                          <a:latin typeface="Cambria Math" panose="02040503050406030204" pitchFamily="18" charset="0"/>
                        </a:rPr>
                        <m:t>1</m:t>
                      </m:r>
                    </m:oMath>
                  </m:oMathPara>
                </a14:m>
                <a:endParaRPr lang="en-US" sz="2000" dirty="0"/>
              </a:p>
            </p:txBody>
          </p:sp>
        </mc:Choice>
        <mc:Fallback xmlns="">
          <p:sp>
            <p:nvSpPr>
              <p:cNvPr id="27" name="TextBox 26">
                <a:extLst>
                  <a:ext uri="{FF2B5EF4-FFF2-40B4-BE49-F238E27FC236}">
                    <a16:creationId xmlns:a16="http://schemas.microsoft.com/office/drawing/2014/main" id="{0D8D77B5-A963-9703-B328-522F5D8E9F6C}"/>
                  </a:ext>
                </a:extLst>
              </p:cNvPr>
              <p:cNvSpPr txBox="1">
                <a:spLocks noRot="1" noChangeAspect="1" noMove="1" noResize="1" noEditPoints="1" noAdjustHandles="1" noChangeArrowheads="1" noChangeShapeType="1" noTextEdit="1"/>
              </p:cNvSpPr>
              <p:nvPr/>
            </p:nvSpPr>
            <p:spPr>
              <a:xfrm>
                <a:off x="9063633" y="2590419"/>
                <a:ext cx="1883501" cy="307777"/>
              </a:xfrm>
              <a:prstGeom prst="rect">
                <a:avLst/>
              </a:prstGeom>
              <a:blipFill>
                <a:blip r:embed="rId7"/>
                <a:stretch>
                  <a:fillRect b="-2000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8" name="TextBox 27">
                <a:extLst>
                  <a:ext uri="{FF2B5EF4-FFF2-40B4-BE49-F238E27FC236}">
                    <a16:creationId xmlns:a16="http://schemas.microsoft.com/office/drawing/2014/main" id="{172AE1E2-C651-D915-5AEC-77D28400CBE3}"/>
                  </a:ext>
                </a:extLst>
              </p:cNvPr>
              <p:cNvSpPr txBox="1"/>
              <p:nvPr/>
            </p:nvSpPr>
            <p:spPr>
              <a:xfrm>
                <a:off x="1159153" y="2775359"/>
                <a:ext cx="1883501" cy="307777"/>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sz="2000" i="1" smtClean="0">
                              <a:latin typeface="Cambria Math" panose="02040503050406030204" pitchFamily="18" charset="0"/>
                            </a:rPr>
                          </m:ctrlPr>
                        </m:sSubPr>
                        <m:e>
                          <m:r>
                            <a:rPr lang="en-US" sz="2000" b="0" i="1" smtClean="0">
                              <a:latin typeface="Cambria Math" panose="02040503050406030204" pitchFamily="18" charset="0"/>
                            </a:rPr>
                            <m:t>𝑥</m:t>
                          </m:r>
                        </m:e>
                        <m:sub>
                          <m:r>
                            <a:rPr lang="en-US" sz="2000" b="0" i="1" smtClean="0">
                              <a:latin typeface="Cambria Math" panose="02040503050406030204" pitchFamily="18" charset="0"/>
                            </a:rPr>
                            <m:t>1</m:t>
                          </m:r>
                        </m:sub>
                      </m:sSub>
                      <m:r>
                        <a:rPr lang="en-US" sz="2000" b="0" i="1" smtClean="0">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𝑥</m:t>
                          </m:r>
                        </m:e>
                        <m:sub>
                          <m:r>
                            <a:rPr lang="en-US" sz="2000" b="0" i="1" smtClean="0">
                              <a:latin typeface="Cambria Math" panose="02040503050406030204" pitchFamily="18" charset="0"/>
                            </a:rPr>
                            <m:t>2</m:t>
                          </m:r>
                        </m:sub>
                      </m:sSub>
                      <m:r>
                        <a:rPr lang="en-US" sz="2000" b="0" i="1" smtClean="0">
                          <a:latin typeface="Cambria Math" panose="02040503050406030204" pitchFamily="18" charset="0"/>
                        </a:rPr>
                        <m:t>+</m:t>
                      </m:r>
                      <m:r>
                        <a:rPr lang="en-US" sz="2000" b="0" i="1" smtClean="0">
                          <a:latin typeface="Cambria Math" panose="02040503050406030204" pitchFamily="18" charset="0"/>
                        </a:rPr>
                        <m:t>1</m:t>
                      </m:r>
                    </m:oMath>
                  </m:oMathPara>
                </a14:m>
                <a:endParaRPr lang="en-US" sz="2000" dirty="0"/>
              </a:p>
            </p:txBody>
          </p:sp>
        </mc:Choice>
        <mc:Fallback xmlns="">
          <p:sp>
            <p:nvSpPr>
              <p:cNvPr id="28" name="TextBox 27">
                <a:extLst>
                  <a:ext uri="{FF2B5EF4-FFF2-40B4-BE49-F238E27FC236}">
                    <a16:creationId xmlns:a16="http://schemas.microsoft.com/office/drawing/2014/main" id="{172AE1E2-C651-D915-5AEC-77D28400CBE3}"/>
                  </a:ext>
                </a:extLst>
              </p:cNvPr>
              <p:cNvSpPr txBox="1">
                <a:spLocks noRot="1" noChangeAspect="1" noMove="1" noResize="1" noEditPoints="1" noAdjustHandles="1" noChangeArrowheads="1" noChangeShapeType="1" noTextEdit="1"/>
              </p:cNvSpPr>
              <p:nvPr/>
            </p:nvSpPr>
            <p:spPr>
              <a:xfrm>
                <a:off x="1159153" y="2775359"/>
                <a:ext cx="1883501" cy="307777"/>
              </a:xfrm>
              <a:prstGeom prst="rect">
                <a:avLst/>
              </a:prstGeom>
              <a:blipFill>
                <a:blip r:embed="rId8"/>
                <a:stretch>
                  <a:fillRect b="-19608"/>
                </a:stretch>
              </a:blipFill>
            </p:spPr>
            <p:txBody>
              <a:bodyPr/>
              <a:lstStyle/>
              <a:p>
                <a:r>
                  <a:rPr lang="en-US">
                    <a:noFill/>
                  </a:rPr>
                  <a:t> </a:t>
                </a:r>
              </a:p>
            </p:txBody>
          </p:sp>
        </mc:Fallback>
      </mc:AlternateContent>
      <p:pic>
        <p:nvPicPr>
          <p:cNvPr id="106" name="Picture 105">
            <a:extLst>
              <a:ext uri="{FF2B5EF4-FFF2-40B4-BE49-F238E27FC236}">
                <a16:creationId xmlns:a16="http://schemas.microsoft.com/office/drawing/2014/main" id="{DFAF9AD0-42DF-476B-8882-AA54E1AE9AF2}"/>
              </a:ext>
            </a:extLst>
          </p:cNvPr>
          <p:cNvPicPr>
            <a:picLocks noChangeAspect="1"/>
          </p:cNvPicPr>
          <p:nvPr/>
        </p:nvPicPr>
        <p:blipFill rotWithShape="1">
          <a:blip r:embed="rId9"/>
          <a:srcRect r="64367"/>
          <a:stretch/>
        </p:blipFill>
        <p:spPr>
          <a:xfrm>
            <a:off x="7952396" y="3365560"/>
            <a:ext cx="1233215" cy="1339919"/>
          </a:xfrm>
          <a:prstGeom prst="rect">
            <a:avLst/>
          </a:prstGeom>
        </p:spPr>
      </p:pic>
      <p:sp>
        <p:nvSpPr>
          <p:cNvPr id="113" name="TextBox 112">
            <a:extLst>
              <a:ext uri="{FF2B5EF4-FFF2-40B4-BE49-F238E27FC236}">
                <a16:creationId xmlns:a16="http://schemas.microsoft.com/office/drawing/2014/main" id="{E8664694-AEDF-7C38-7589-E5883D26F317}"/>
              </a:ext>
            </a:extLst>
          </p:cNvPr>
          <p:cNvSpPr txBox="1"/>
          <p:nvPr/>
        </p:nvSpPr>
        <p:spPr>
          <a:xfrm>
            <a:off x="721360" y="6006074"/>
            <a:ext cx="6136640" cy="230832"/>
          </a:xfrm>
          <a:prstGeom prst="rect">
            <a:avLst/>
          </a:prstGeom>
          <a:noFill/>
        </p:spPr>
        <p:txBody>
          <a:bodyPr wrap="square">
            <a:spAutoFit/>
          </a:bodyPr>
          <a:lstStyle/>
          <a:p>
            <a:r>
              <a:rPr lang="en-US" sz="900" dirty="0"/>
              <a:t>https://deeplearning.cs.cmu.edu/S23/</a:t>
            </a:r>
          </a:p>
        </p:txBody>
      </p:sp>
    </p:spTree>
    <p:custDataLst>
      <p:tags r:id="rId1"/>
    </p:custDataLst>
    <p:extLst>
      <p:ext uri="{BB962C8B-B14F-4D97-AF65-F5344CB8AC3E}">
        <p14:creationId xmlns:p14="http://schemas.microsoft.com/office/powerpoint/2010/main" val="125389556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ppt_x"/>
                                          </p:val>
                                        </p:tav>
                                        <p:tav tm="100000">
                                          <p:val>
                                            <p:strVal val="#ppt_x"/>
                                          </p:val>
                                        </p:tav>
                                      </p:tavLst>
                                    </p:anim>
                                    <p:anim calcmode="lin" valueType="num">
                                      <p:cBhvr additive="base">
                                        <p:cTn id="14" dur="500" fill="hold"/>
                                        <p:tgtEl>
                                          <p:spTgt spid="21"/>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ppt_x"/>
                                          </p:val>
                                        </p:tav>
                                        <p:tav tm="100000">
                                          <p:val>
                                            <p:strVal val="#ppt_x"/>
                                          </p:val>
                                        </p:tav>
                                      </p:tavLst>
                                    </p:anim>
                                    <p:anim calcmode="lin" valueType="num">
                                      <p:cBhvr additive="base">
                                        <p:cTn id="18" dur="500" fill="hold"/>
                                        <p:tgtEl>
                                          <p:spTgt spid="1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ppt_x"/>
                                          </p:val>
                                        </p:tav>
                                        <p:tav tm="100000">
                                          <p:val>
                                            <p:strVal val="#ppt_x"/>
                                          </p:val>
                                        </p:tav>
                                      </p:tavLst>
                                    </p:anim>
                                    <p:anim calcmode="lin" valueType="num">
                                      <p:cBhvr additive="base">
                                        <p:cTn id="2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13"/>
          <p:cNvSpPr txBox="1">
            <a:spLocks noGrp="1"/>
          </p:cNvSpPr>
          <p:nvPr>
            <p:ph type="sldNum" sz="quarter" idx="12"/>
          </p:nvPr>
        </p:nvSpPr>
        <p:spPr>
          <a:prstGeom prst="rect">
            <a:avLst/>
          </a:prstGeom>
        </p:spPr>
        <p:txBody>
          <a:bodyPr vert="horz" wrap="square" lIns="0" tIns="0" rIns="0" bIns="0" rtlCol="0">
            <a:spAutoFit/>
          </a:bodyPr>
          <a:lstStyle>
            <a:defPPr>
              <a:defRPr lang="en-US"/>
            </a:defPPr>
            <a:lvl1pPr marL="0" algn="l" defTabSz="914400" rtl="0" eaLnBrk="1" latinLnBrk="0" hangingPunct="1">
              <a:defRPr sz="1300" b="0" i="0" kern="1200">
                <a:solidFill>
                  <a:srgbClr val="898989"/>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a:lnSpc>
                <a:spcPts val="1350"/>
              </a:lnSpc>
            </a:pPr>
            <a:r>
              <a:rPr lang="en-US" spc="10"/>
              <a:t>1</a:t>
            </a:r>
            <a:fld id="{81D60167-4931-47E6-BA6A-407CBD079E47}" type="slidenum">
              <a:rPr spc="10" smtClean="0"/>
              <a:pPr marL="12700">
                <a:lnSpc>
                  <a:spcPts val="1350"/>
                </a:lnSpc>
              </a:pPr>
              <a:t>48</a:t>
            </a:fld>
            <a:endParaRPr spc="9" dirty="0"/>
          </a:p>
        </p:txBody>
      </p:sp>
      <p:sp>
        <p:nvSpPr>
          <p:cNvPr id="2" name="object 2"/>
          <p:cNvSpPr txBox="1">
            <a:spLocks noGrp="1"/>
          </p:cNvSpPr>
          <p:nvPr>
            <p:ph type="title"/>
          </p:nvPr>
        </p:nvSpPr>
        <p:spPr>
          <a:xfrm>
            <a:off x="234044" y="108056"/>
            <a:ext cx="9456608" cy="679945"/>
          </a:xfrm>
          <a:prstGeom prst="rect">
            <a:avLst/>
          </a:prstGeom>
        </p:spPr>
        <p:txBody>
          <a:bodyPr spcFirstLastPara="1" vert="horz" wrap="square" lIns="0" tIns="15128" rIns="0" bIns="0" rtlCol="0" anchor="ctr" anchorCtr="0">
            <a:spAutoFit/>
          </a:bodyPr>
          <a:lstStyle/>
          <a:p>
            <a:pPr marL="11206">
              <a:lnSpc>
                <a:spcPct val="100000"/>
              </a:lnSpc>
              <a:spcBef>
                <a:spcPts val="119"/>
              </a:spcBef>
              <a:tabLst>
                <a:tab pos="2362886" algn="l"/>
              </a:tabLst>
            </a:pPr>
            <a:r>
              <a:rPr sz="4236" spc="9" dirty="0"/>
              <a:t>Option</a:t>
            </a:r>
            <a:r>
              <a:rPr sz="4236" dirty="0"/>
              <a:t> </a:t>
            </a:r>
            <a:r>
              <a:rPr sz="4236" spc="18" dirty="0"/>
              <a:t>1:	</a:t>
            </a:r>
            <a:r>
              <a:rPr sz="4236" spc="4" dirty="0"/>
              <a:t>Construct</a:t>
            </a:r>
            <a:r>
              <a:rPr sz="4236" spc="-26" dirty="0"/>
              <a:t> </a:t>
            </a:r>
            <a:r>
              <a:rPr sz="4236" dirty="0"/>
              <a:t>by</a:t>
            </a:r>
            <a:r>
              <a:rPr sz="4236" spc="26" dirty="0"/>
              <a:t> </a:t>
            </a:r>
            <a:r>
              <a:rPr sz="4236" spc="4" dirty="0"/>
              <a:t>hand</a:t>
            </a:r>
            <a:endParaRPr sz="4236" dirty="0"/>
          </a:p>
        </p:txBody>
      </p:sp>
      <p:sp>
        <p:nvSpPr>
          <p:cNvPr id="3" name="object 3"/>
          <p:cNvSpPr txBox="1"/>
          <p:nvPr/>
        </p:nvSpPr>
        <p:spPr>
          <a:xfrm>
            <a:off x="2179736" y="4840097"/>
            <a:ext cx="8681299" cy="893337"/>
          </a:xfrm>
          <a:prstGeom prst="rect">
            <a:avLst/>
          </a:prstGeom>
        </p:spPr>
        <p:txBody>
          <a:bodyPr vert="horz" wrap="square" lIns="0" tIns="53228" rIns="0" bIns="0" rtlCol="0">
            <a:spAutoFit/>
          </a:bodyPr>
          <a:lstStyle/>
          <a:p>
            <a:pPr marL="344599" indent="-333953">
              <a:spcBef>
                <a:spcPts val="419"/>
              </a:spcBef>
              <a:buFont typeface="Arial MT"/>
              <a:buChar char="•"/>
              <a:tabLst>
                <a:tab pos="344599" algn="l"/>
                <a:tab pos="345160" algn="l"/>
              </a:tabLst>
            </a:pPr>
            <a:r>
              <a:rPr sz="2603" spc="4" dirty="0">
                <a:latin typeface="Times New Roman" panose="02020603050405020304" pitchFamily="18" charset="0"/>
                <a:cs typeface="Times New Roman" panose="02020603050405020304" pitchFamily="18" charset="0"/>
              </a:rPr>
              <a:t>Given</a:t>
            </a:r>
            <a:r>
              <a:rPr sz="2603" spc="-31"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a</a:t>
            </a:r>
            <a:r>
              <a:rPr sz="2603" spc="18" dirty="0">
                <a:latin typeface="Times New Roman" panose="02020603050405020304" pitchFamily="18" charset="0"/>
                <a:cs typeface="Times New Roman" panose="02020603050405020304" pitchFamily="18" charset="0"/>
              </a:rPr>
              <a:t> </a:t>
            </a:r>
            <a:r>
              <a:rPr sz="2603" spc="4" dirty="0">
                <a:latin typeface="Times New Roman" panose="02020603050405020304" pitchFamily="18" charset="0"/>
                <a:cs typeface="Times New Roman" panose="02020603050405020304" pitchFamily="18" charset="0"/>
              </a:rPr>
              <a:t>function,</a:t>
            </a:r>
            <a:r>
              <a:rPr sz="2603" spc="-31" dirty="0">
                <a:latin typeface="Times New Roman" panose="02020603050405020304" pitchFamily="18" charset="0"/>
                <a:cs typeface="Times New Roman" panose="02020603050405020304" pitchFamily="18" charset="0"/>
              </a:rPr>
              <a:t> </a:t>
            </a:r>
            <a:r>
              <a:rPr sz="2603" i="1" spc="9" dirty="0">
                <a:latin typeface="Times New Roman" panose="02020603050405020304" pitchFamily="18" charset="0"/>
                <a:cs typeface="Times New Roman" panose="02020603050405020304" pitchFamily="18" charset="0"/>
              </a:rPr>
              <a:t>handcraft</a:t>
            </a:r>
            <a:r>
              <a:rPr sz="2603" i="1" spc="-40"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a</a:t>
            </a:r>
            <a:r>
              <a:rPr sz="2603" spc="-13" dirty="0">
                <a:latin typeface="Times New Roman" panose="02020603050405020304" pitchFamily="18" charset="0"/>
                <a:cs typeface="Times New Roman" panose="02020603050405020304" pitchFamily="18" charset="0"/>
              </a:rPr>
              <a:t> </a:t>
            </a:r>
            <a:r>
              <a:rPr sz="2603" dirty="0">
                <a:latin typeface="Times New Roman" panose="02020603050405020304" pitchFamily="18" charset="0"/>
                <a:cs typeface="Times New Roman" panose="02020603050405020304" pitchFamily="18" charset="0"/>
              </a:rPr>
              <a:t>network</a:t>
            </a:r>
            <a:r>
              <a:rPr sz="2603" spc="-26" dirty="0">
                <a:latin typeface="Times New Roman" panose="02020603050405020304" pitchFamily="18" charset="0"/>
                <a:cs typeface="Times New Roman" panose="02020603050405020304" pitchFamily="18" charset="0"/>
              </a:rPr>
              <a:t> </a:t>
            </a:r>
            <a:r>
              <a:rPr sz="2603" dirty="0">
                <a:latin typeface="Times New Roman" panose="02020603050405020304" pitchFamily="18" charset="0"/>
                <a:cs typeface="Times New Roman" panose="02020603050405020304" pitchFamily="18" charset="0"/>
              </a:rPr>
              <a:t>to</a:t>
            </a:r>
            <a:r>
              <a:rPr sz="2603" spc="-9" dirty="0">
                <a:latin typeface="Times New Roman" panose="02020603050405020304" pitchFamily="18" charset="0"/>
                <a:cs typeface="Times New Roman" panose="02020603050405020304" pitchFamily="18" charset="0"/>
              </a:rPr>
              <a:t> </a:t>
            </a:r>
            <a:r>
              <a:rPr sz="2603" dirty="0">
                <a:latin typeface="Times New Roman" panose="02020603050405020304" pitchFamily="18" charset="0"/>
                <a:cs typeface="Times New Roman" panose="02020603050405020304" pitchFamily="18" charset="0"/>
              </a:rPr>
              <a:t>satisfy</a:t>
            </a:r>
            <a:r>
              <a:rPr sz="2603" spc="-18" dirty="0">
                <a:latin typeface="Times New Roman" panose="02020603050405020304" pitchFamily="18" charset="0"/>
                <a:cs typeface="Times New Roman" panose="02020603050405020304" pitchFamily="18" charset="0"/>
              </a:rPr>
              <a:t> </a:t>
            </a:r>
            <a:r>
              <a:rPr sz="2603" spc="4" dirty="0">
                <a:latin typeface="Times New Roman" panose="02020603050405020304" pitchFamily="18" charset="0"/>
                <a:cs typeface="Times New Roman" panose="02020603050405020304" pitchFamily="18" charset="0"/>
              </a:rPr>
              <a:t>it</a:t>
            </a:r>
            <a:endParaRPr sz="2603" dirty="0">
              <a:latin typeface="Times New Roman" panose="02020603050405020304" pitchFamily="18" charset="0"/>
              <a:cs typeface="Times New Roman" panose="02020603050405020304" pitchFamily="18" charset="0"/>
            </a:endParaRPr>
          </a:p>
          <a:p>
            <a:pPr marL="344599" indent="-333953">
              <a:spcBef>
                <a:spcPts val="340"/>
              </a:spcBef>
              <a:buFont typeface="Arial MT"/>
              <a:buChar char="•"/>
              <a:tabLst>
                <a:tab pos="344599" algn="l"/>
                <a:tab pos="345160" algn="l"/>
                <a:tab pos="1078063" algn="l"/>
              </a:tabLst>
            </a:pPr>
            <a:r>
              <a:rPr sz="2603" spc="13" dirty="0">
                <a:latin typeface="Times New Roman" panose="02020603050405020304" pitchFamily="18" charset="0"/>
                <a:cs typeface="Times New Roman" panose="02020603050405020304" pitchFamily="18" charset="0"/>
              </a:rPr>
              <a:t>E.g.:	</a:t>
            </a:r>
            <a:r>
              <a:rPr sz="2603" spc="4" dirty="0">
                <a:latin typeface="Times New Roman" panose="02020603050405020304" pitchFamily="18" charset="0"/>
                <a:cs typeface="Times New Roman" panose="02020603050405020304" pitchFamily="18" charset="0"/>
              </a:rPr>
              <a:t>Build</a:t>
            </a:r>
            <a:r>
              <a:rPr sz="2603" spc="-31"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an</a:t>
            </a:r>
            <a:r>
              <a:rPr sz="2603" spc="-26" dirty="0">
                <a:latin typeface="Times New Roman" panose="02020603050405020304" pitchFamily="18" charset="0"/>
                <a:cs typeface="Times New Roman" panose="02020603050405020304" pitchFamily="18" charset="0"/>
              </a:rPr>
              <a:t> </a:t>
            </a:r>
            <a:r>
              <a:rPr sz="2603" spc="13" dirty="0">
                <a:latin typeface="Times New Roman" panose="02020603050405020304" pitchFamily="18" charset="0"/>
                <a:cs typeface="Times New Roman" panose="02020603050405020304" pitchFamily="18" charset="0"/>
              </a:rPr>
              <a:t>MLP</a:t>
            </a:r>
            <a:r>
              <a:rPr sz="2603" spc="-4" dirty="0">
                <a:latin typeface="Times New Roman" panose="02020603050405020304" pitchFamily="18" charset="0"/>
                <a:cs typeface="Times New Roman" panose="02020603050405020304" pitchFamily="18" charset="0"/>
              </a:rPr>
              <a:t> </a:t>
            </a:r>
            <a:r>
              <a:rPr sz="2603" dirty="0">
                <a:latin typeface="Times New Roman" panose="02020603050405020304" pitchFamily="18" charset="0"/>
                <a:cs typeface="Times New Roman" panose="02020603050405020304" pitchFamily="18" charset="0"/>
              </a:rPr>
              <a:t>to</a:t>
            </a:r>
            <a:r>
              <a:rPr sz="2603" spc="-4"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classify</a:t>
            </a:r>
            <a:r>
              <a:rPr sz="2603" spc="-49" dirty="0">
                <a:latin typeface="Times New Roman" panose="02020603050405020304" pitchFamily="18" charset="0"/>
                <a:cs typeface="Times New Roman" panose="02020603050405020304" pitchFamily="18" charset="0"/>
              </a:rPr>
              <a:t> </a:t>
            </a:r>
            <a:r>
              <a:rPr sz="2603" spc="4" dirty="0">
                <a:latin typeface="Times New Roman" panose="02020603050405020304" pitchFamily="18" charset="0"/>
                <a:cs typeface="Times New Roman" panose="02020603050405020304" pitchFamily="18" charset="0"/>
              </a:rPr>
              <a:t>this</a:t>
            </a:r>
            <a:r>
              <a:rPr sz="2603" spc="-18"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decision</a:t>
            </a:r>
            <a:r>
              <a:rPr sz="2603" spc="-53"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boundary</a:t>
            </a:r>
            <a:endParaRPr sz="2603" dirty="0">
              <a:latin typeface="Times New Roman" panose="02020603050405020304" pitchFamily="18" charset="0"/>
              <a:cs typeface="Times New Roman" panose="02020603050405020304" pitchFamily="18" charset="0"/>
            </a:endParaRPr>
          </a:p>
        </p:txBody>
      </p:sp>
      <p:grpSp>
        <p:nvGrpSpPr>
          <p:cNvPr id="4" name="object 4"/>
          <p:cNvGrpSpPr/>
          <p:nvPr/>
        </p:nvGrpSpPr>
        <p:grpSpPr>
          <a:xfrm>
            <a:off x="3063688" y="1727946"/>
            <a:ext cx="6212541" cy="2810435"/>
            <a:chOff x="1592580" y="1958339"/>
            <a:chExt cx="7040880" cy="3185160"/>
          </a:xfrm>
        </p:grpSpPr>
        <p:sp>
          <p:nvSpPr>
            <p:cNvPr id="5" name="object 5"/>
            <p:cNvSpPr/>
            <p:nvPr/>
          </p:nvSpPr>
          <p:spPr>
            <a:xfrm>
              <a:off x="3604259" y="2278379"/>
              <a:ext cx="2598420" cy="2598420"/>
            </a:xfrm>
            <a:custGeom>
              <a:avLst/>
              <a:gdLst/>
              <a:ahLst/>
              <a:cxnLst/>
              <a:rect l="l" t="t" r="r" b="b"/>
              <a:pathLst>
                <a:path w="2598420" h="2598420">
                  <a:moveTo>
                    <a:pt x="1299972" y="2598420"/>
                  </a:moveTo>
                  <a:lnTo>
                    <a:pt x="0" y="1299971"/>
                  </a:lnTo>
                  <a:lnTo>
                    <a:pt x="1299972" y="0"/>
                  </a:lnTo>
                  <a:lnTo>
                    <a:pt x="2598420" y="1299971"/>
                  </a:lnTo>
                  <a:lnTo>
                    <a:pt x="1299972" y="2598420"/>
                  </a:lnTo>
                  <a:close/>
                </a:path>
              </a:pathLst>
            </a:custGeom>
            <a:solidFill>
              <a:srgbClr val="FFFF00"/>
            </a:solidFill>
          </p:spPr>
          <p:txBody>
            <a:bodyPr wrap="square" lIns="0" tIns="0" rIns="0" bIns="0" rtlCol="0"/>
            <a:lstStyle/>
            <a:p>
              <a:endParaRPr sz="1235"/>
            </a:p>
          </p:txBody>
        </p:sp>
        <p:sp>
          <p:nvSpPr>
            <p:cNvPr id="6" name="object 6"/>
            <p:cNvSpPr/>
            <p:nvPr/>
          </p:nvSpPr>
          <p:spPr>
            <a:xfrm>
              <a:off x="3604259" y="2278379"/>
              <a:ext cx="2598420" cy="2598420"/>
            </a:xfrm>
            <a:custGeom>
              <a:avLst/>
              <a:gdLst/>
              <a:ahLst/>
              <a:cxnLst/>
              <a:rect l="l" t="t" r="r" b="b"/>
              <a:pathLst>
                <a:path w="2598420" h="2598420">
                  <a:moveTo>
                    <a:pt x="0" y="1299971"/>
                  </a:moveTo>
                  <a:lnTo>
                    <a:pt x="1299972" y="0"/>
                  </a:lnTo>
                  <a:lnTo>
                    <a:pt x="2598420" y="1299971"/>
                  </a:lnTo>
                  <a:lnTo>
                    <a:pt x="1299972" y="2598420"/>
                  </a:lnTo>
                  <a:lnTo>
                    <a:pt x="0" y="1299971"/>
                  </a:lnTo>
                  <a:close/>
                </a:path>
              </a:pathLst>
            </a:custGeom>
            <a:ln w="27432">
              <a:solidFill>
                <a:srgbClr val="385D89"/>
              </a:solidFill>
            </a:ln>
          </p:spPr>
          <p:txBody>
            <a:bodyPr wrap="square" lIns="0" tIns="0" rIns="0" bIns="0" rtlCol="0"/>
            <a:lstStyle/>
            <a:p>
              <a:endParaRPr sz="1235"/>
            </a:p>
          </p:txBody>
        </p:sp>
        <p:sp>
          <p:nvSpPr>
            <p:cNvPr id="7" name="object 7"/>
            <p:cNvSpPr/>
            <p:nvPr/>
          </p:nvSpPr>
          <p:spPr>
            <a:xfrm>
              <a:off x="4904232" y="1958339"/>
              <a:ext cx="0" cy="3185160"/>
            </a:xfrm>
            <a:custGeom>
              <a:avLst/>
              <a:gdLst/>
              <a:ahLst/>
              <a:cxnLst/>
              <a:rect l="l" t="t" r="r" b="b"/>
              <a:pathLst>
                <a:path h="3185160">
                  <a:moveTo>
                    <a:pt x="0" y="0"/>
                  </a:moveTo>
                  <a:lnTo>
                    <a:pt x="0" y="3185159"/>
                  </a:lnTo>
                </a:path>
              </a:pathLst>
            </a:custGeom>
            <a:ln w="13716">
              <a:solidFill>
                <a:srgbClr val="000000"/>
              </a:solidFill>
            </a:ln>
          </p:spPr>
          <p:txBody>
            <a:bodyPr wrap="square" lIns="0" tIns="0" rIns="0" bIns="0" rtlCol="0"/>
            <a:lstStyle/>
            <a:p>
              <a:endParaRPr sz="1235"/>
            </a:p>
          </p:txBody>
        </p:sp>
        <p:sp>
          <p:nvSpPr>
            <p:cNvPr id="8" name="object 8"/>
            <p:cNvSpPr/>
            <p:nvPr/>
          </p:nvSpPr>
          <p:spPr>
            <a:xfrm>
              <a:off x="1592580" y="3578351"/>
              <a:ext cx="7040880" cy="0"/>
            </a:xfrm>
            <a:custGeom>
              <a:avLst/>
              <a:gdLst/>
              <a:ahLst/>
              <a:cxnLst/>
              <a:rect l="l" t="t" r="r" b="b"/>
              <a:pathLst>
                <a:path w="7040880">
                  <a:moveTo>
                    <a:pt x="0" y="0"/>
                  </a:moveTo>
                  <a:lnTo>
                    <a:pt x="7040880" y="0"/>
                  </a:lnTo>
                </a:path>
              </a:pathLst>
            </a:custGeom>
            <a:ln w="21336">
              <a:solidFill>
                <a:srgbClr val="000000"/>
              </a:solidFill>
            </a:ln>
          </p:spPr>
          <p:txBody>
            <a:bodyPr wrap="square" lIns="0" tIns="0" rIns="0" bIns="0" rtlCol="0"/>
            <a:lstStyle/>
            <a:p>
              <a:endParaRPr sz="1235"/>
            </a:p>
          </p:txBody>
        </p:sp>
      </p:grpSp>
      <p:sp>
        <p:nvSpPr>
          <p:cNvPr id="9" name="object 9"/>
          <p:cNvSpPr txBox="1"/>
          <p:nvPr/>
        </p:nvSpPr>
        <p:spPr>
          <a:xfrm>
            <a:off x="4312477" y="2853022"/>
            <a:ext cx="372596"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r>
              <a:rPr sz="1721" spc="9" dirty="0">
                <a:latin typeface="Calibri"/>
                <a:cs typeface="Calibri"/>
              </a:rPr>
              <a:t>,0</a:t>
            </a:r>
            <a:endParaRPr sz="1721">
              <a:latin typeface="Calibri"/>
              <a:cs typeface="Calibri"/>
            </a:endParaRPr>
          </a:p>
        </p:txBody>
      </p:sp>
      <p:sp>
        <p:nvSpPr>
          <p:cNvPr id="10" name="object 10"/>
          <p:cNvSpPr txBox="1"/>
          <p:nvPr/>
        </p:nvSpPr>
        <p:spPr>
          <a:xfrm>
            <a:off x="6006769" y="1757080"/>
            <a:ext cx="303679"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0</a:t>
            </a:r>
            <a:r>
              <a:rPr sz="1721" spc="9" dirty="0">
                <a:latin typeface="Calibri"/>
                <a:cs typeface="Calibri"/>
              </a:rPr>
              <a:t>,1</a:t>
            </a:r>
            <a:endParaRPr sz="1721">
              <a:latin typeface="Calibri"/>
              <a:cs typeface="Calibri"/>
            </a:endParaRPr>
          </a:p>
        </p:txBody>
      </p:sp>
      <p:sp>
        <p:nvSpPr>
          <p:cNvPr id="11" name="object 11"/>
          <p:cNvSpPr txBox="1"/>
          <p:nvPr/>
        </p:nvSpPr>
        <p:spPr>
          <a:xfrm>
            <a:off x="6006769" y="4197709"/>
            <a:ext cx="372596"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0</a:t>
            </a:r>
            <a:r>
              <a:rPr sz="1721" spc="4" dirty="0">
                <a:latin typeface="Calibri"/>
                <a:cs typeface="Calibri"/>
              </a:rPr>
              <a:t>,</a:t>
            </a: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12" name="object 12"/>
          <p:cNvSpPr txBox="1"/>
          <p:nvPr/>
        </p:nvSpPr>
        <p:spPr>
          <a:xfrm>
            <a:off x="7133587" y="2853022"/>
            <a:ext cx="303679"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1</a:t>
            </a:r>
            <a:r>
              <a:rPr sz="1721" spc="9" dirty="0">
                <a:latin typeface="Calibri"/>
                <a:cs typeface="Calibri"/>
              </a:rPr>
              <a:t>,0</a:t>
            </a:r>
            <a:endParaRPr sz="1721">
              <a:latin typeface="Calibri"/>
              <a:cs typeface="Calibri"/>
            </a:endParaRPr>
          </a:p>
        </p:txBody>
      </p:sp>
      <p:pic>
        <p:nvPicPr>
          <p:cNvPr id="15" name="Picture 14">
            <a:extLst>
              <a:ext uri="{FF2B5EF4-FFF2-40B4-BE49-F238E27FC236}">
                <a16:creationId xmlns:a16="http://schemas.microsoft.com/office/drawing/2014/main" id="{2BD3E957-7D1C-8597-3E07-2AFC375C5EFA}"/>
              </a:ext>
            </a:extLst>
          </p:cNvPr>
          <p:cNvPicPr>
            <a:picLocks noChangeAspect="1"/>
          </p:cNvPicPr>
          <p:nvPr/>
        </p:nvPicPr>
        <p:blipFill>
          <a:blip r:embed="rId3"/>
          <a:stretch>
            <a:fillRect/>
          </a:stretch>
        </p:blipFill>
        <p:spPr>
          <a:xfrm>
            <a:off x="2448370" y="1059954"/>
            <a:ext cx="1314518" cy="1219263"/>
          </a:xfrm>
          <a:prstGeom prst="rect">
            <a:avLst/>
          </a:prstGeom>
        </p:spPr>
      </p:pic>
      <p:cxnSp>
        <p:nvCxnSpPr>
          <p:cNvPr id="17" name="Straight Arrow Connector 16">
            <a:extLst>
              <a:ext uri="{FF2B5EF4-FFF2-40B4-BE49-F238E27FC236}">
                <a16:creationId xmlns:a16="http://schemas.microsoft.com/office/drawing/2014/main" id="{52F40C67-3CB2-4FEF-A080-6C5A05F6A219}"/>
              </a:ext>
            </a:extLst>
          </p:cNvPr>
          <p:cNvCxnSpPr/>
          <p:nvPr/>
        </p:nvCxnSpPr>
        <p:spPr>
          <a:xfrm>
            <a:off x="3693012" y="1896843"/>
            <a:ext cx="1471748" cy="85651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21" name="Picture 20">
            <a:extLst>
              <a:ext uri="{FF2B5EF4-FFF2-40B4-BE49-F238E27FC236}">
                <a16:creationId xmlns:a16="http://schemas.microsoft.com/office/drawing/2014/main" id="{BCC4A384-50F1-B644-B3C6-26D6F607598C}"/>
              </a:ext>
            </a:extLst>
          </p:cNvPr>
          <p:cNvPicPr>
            <a:picLocks noChangeAspect="1"/>
          </p:cNvPicPr>
          <p:nvPr/>
        </p:nvPicPr>
        <p:blipFill>
          <a:blip r:embed="rId4"/>
          <a:stretch>
            <a:fillRect/>
          </a:stretch>
        </p:blipFill>
        <p:spPr>
          <a:xfrm>
            <a:off x="7651347" y="1342635"/>
            <a:ext cx="1104957" cy="997001"/>
          </a:xfrm>
          <a:prstGeom prst="ellipse">
            <a:avLst/>
          </a:prstGeom>
        </p:spPr>
      </p:pic>
      <p:sp>
        <p:nvSpPr>
          <p:cNvPr id="22" name="Oval 21">
            <a:extLst>
              <a:ext uri="{FF2B5EF4-FFF2-40B4-BE49-F238E27FC236}">
                <a16:creationId xmlns:a16="http://schemas.microsoft.com/office/drawing/2014/main" id="{4762977D-3870-B6CC-BAD7-94E108725B50}"/>
              </a:ext>
            </a:extLst>
          </p:cNvPr>
          <p:cNvSpPr/>
          <p:nvPr/>
        </p:nvSpPr>
        <p:spPr>
          <a:xfrm>
            <a:off x="7518403" y="1192009"/>
            <a:ext cx="1237901" cy="1278720"/>
          </a:xfrm>
          <a:prstGeom prst="ellipse">
            <a:avLst/>
          </a:prstGeom>
          <a:noFill/>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cxnSp>
        <p:nvCxnSpPr>
          <p:cNvPr id="23" name="Straight Arrow Connector 22">
            <a:extLst>
              <a:ext uri="{FF2B5EF4-FFF2-40B4-BE49-F238E27FC236}">
                <a16:creationId xmlns:a16="http://schemas.microsoft.com/office/drawing/2014/main" id="{0B6D0948-8BF3-2D6A-A52F-C376D194D8E2}"/>
              </a:ext>
            </a:extLst>
          </p:cNvPr>
          <p:cNvCxnSpPr>
            <a:cxnSpLocks/>
          </p:cNvCxnSpPr>
          <p:nvPr/>
        </p:nvCxnSpPr>
        <p:spPr>
          <a:xfrm flipH="1">
            <a:off x="6740728" y="2019182"/>
            <a:ext cx="832043" cy="65090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xmlns:a14="http://schemas.microsoft.com/office/drawing/2010/main">
        <mc:Choice Requires="a14">
          <p:sp>
            <p:nvSpPr>
              <p:cNvPr id="27" name="TextBox 26">
                <a:extLst>
                  <a:ext uri="{FF2B5EF4-FFF2-40B4-BE49-F238E27FC236}">
                    <a16:creationId xmlns:a16="http://schemas.microsoft.com/office/drawing/2014/main" id="{0D8D77B5-A963-9703-B328-522F5D8E9F6C}"/>
                  </a:ext>
                </a:extLst>
              </p:cNvPr>
              <p:cNvSpPr txBox="1"/>
              <p:nvPr/>
            </p:nvSpPr>
            <p:spPr>
              <a:xfrm>
                <a:off x="9063633" y="2590419"/>
                <a:ext cx="1883501" cy="307777"/>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sz="2000" i="1" smtClean="0">
                              <a:latin typeface="Cambria Math" panose="02040503050406030204" pitchFamily="18" charset="0"/>
                            </a:rPr>
                          </m:ctrlPr>
                        </m:sSubPr>
                        <m:e>
                          <m:r>
                            <a:rPr lang="en-US" sz="2000" b="0" i="1" smtClean="0">
                              <a:latin typeface="Cambria Math" panose="02040503050406030204" pitchFamily="18" charset="0"/>
                            </a:rPr>
                            <m:t>−</m:t>
                          </m:r>
                          <m:r>
                            <a:rPr lang="en-US" sz="2000" b="0" i="1" smtClean="0">
                              <a:latin typeface="Cambria Math" panose="02040503050406030204" pitchFamily="18" charset="0"/>
                            </a:rPr>
                            <m:t>𝑥</m:t>
                          </m:r>
                        </m:e>
                        <m:sub>
                          <m:r>
                            <a:rPr lang="en-US" sz="2000" b="0" i="1" smtClean="0">
                              <a:latin typeface="Cambria Math" panose="02040503050406030204" pitchFamily="18" charset="0"/>
                            </a:rPr>
                            <m:t>1</m:t>
                          </m:r>
                        </m:sub>
                      </m:sSub>
                      <m:r>
                        <a:rPr lang="en-US" sz="2000" b="0" i="1" smtClean="0">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𝑥</m:t>
                          </m:r>
                        </m:e>
                        <m:sub>
                          <m:r>
                            <a:rPr lang="en-US" sz="2000" b="0" i="1" smtClean="0">
                              <a:latin typeface="Cambria Math" panose="02040503050406030204" pitchFamily="18" charset="0"/>
                            </a:rPr>
                            <m:t>2</m:t>
                          </m:r>
                        </m:sub>
                      </m:sSub>
                      <m:r>
                        <a:rPr lang="en-US" sz="2000" b="0" i="1" smtClean="0">
                          <a:latin typeface="Cambria Math" panose="02040503050406030204" pitchFamily="18" charset="0"/>
                        </a:rPr>
                        <m:t>+1</m:t>
                      </m:r>
                    </m:oMath>
                  </m:oMathPara>
                </a14:m>
                <a:endParaRPr lang="en-US" sz="2000" dirty="0"/>
              </a:p>
            </p:txBody>
          </p:sp>
        </mc:Choice>
        <mc:Fallback xmlns="">
          <p:sp>
            <p:nvSpPr>
              <p:cNvPr id="27" name="TextBox 26">
                <a:extLst>
                  <a:ext uri="{FF2B5EF4-FFF2-40B4-BE49-F238E27FC236}">
                    <a16:creationId xmlns:a16="http://schemas.microsoft.com/office/drawing/2014/main" id="{0D8D77B5-A963-9703-B328-522F5D8E9F6C}"/>
                  </a:ext>
                </a:extLst>
              </p:cNvPr>
              <p:cNvSpPr txBox="1">
                <a:spLocks noRot="1" noChangeAspect="1" noMove="1" noResize="1" noEditPoints="1" noAdjustHandles="1" noChangeArrowheads="1" noChangeShapeType="1" noTextEdit="1"/>
              </p:cNvSpPr>
              <p:nvPr/>
            </p:nvSpPr>
            <p:spPr>
              <a:xfrm>
                <a:off x="9063633" y="2590419"/>
                <a:ext cx="1883501" cy="307777"/>
              </a:xfrm>
              <a:prstGeom prst="rect">
                <a:avLst/>
              </a:prstGeom>
              <a:blipFill>
                <a:blip r:embed="rId7"/>
                <a:stretch>
                  <a:fillRect b="-2000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8" name="TextBox 27">
                <a:extLst>
                  <a:ext uri="{FF2B5EF4-FFF2-40B4-BE49-F238E27FC236}">
                    <a16:creationId xmlns:a16="http://schemas.microsoft.com/office/drawing/2014/main" id="{172AE1E2-C651-D915-5AEC-77D28400CBE3}"/>
                  </a:ext>
                </a:extLst>
              </p:cNvPr>
              <p:cNvSpPr txBox="1"/>
              <p:nvPr/>
            </p:nvSpPr>
            <p:spPr>
              <a:xfrm>
                <a:off x="1159153" y="2775359"/>
                <a:ext cx="1883501" cy="307777"/>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sz="2000" i="1" smtClean="0">
                              <a:latin typeface="Cambria Math" panose="02040503050406030204" pitchFamily="18" charset="0"/>
                            </a:rPr>
                          </m:ctrlPr>
                        </m:sSubPr>
                        <m:e>
                          <m:r>
                            <a:rPr lang="en-US" sz="2000" b="0" i="1" smtClean="0">
                              <a:latin typeface="Cambria Math" panose="02040503050406030204" pitchFamily="18" charset="0"/>
                            </a:rPr>
                            <m:t>𝑥</m:t>
                          </m:r>
                        </m:e>
                        <m:sub>
                          <m:r>
                            <a:rPr lang="en-US" sz="2000" b="0" i="1" smtClean="0">
                              <a:latin typeface="Cambria Math" panose="02040503050406030204" pitchFamily="18" charset="0"/>
                            </a:rPr>
                            <m:t>1</m:t>
                          </m:r>
                        </m:sub>
                      </m:sSub>
                      <m:r>
                        <a:rPr lang="en-US" sz="2000" b="0" i="1" smtClean="0">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𝑥</m:t>
                          </m:r>
                        </m:e>
                        <m:sub>
                          <m:r>
                            <a:rPr lang="en-US" sz="2000" b="0" i="1" smtClean="0">
                              <a:latin typeface="Cambria Math" panose="02040503050406030204" pitchFamily="18" charset="0"/>
                            </a:rPr>
                            <m:t>2</m:t>
                          </m:r>
                        </m:sub>
                      </m:sSub>
                      <m:r>
                        <a:rPr lang="en-US" sz="2000" b="0" i="1" smtClean="0">
                          <a:latin typeface="Cambria Math" panose="02040503050406030204" pitchFamily="18" charset="0"/>
                        </a:rPr>
                        <m:t>+1</m:t>
                      </m:r>
                    </m:oMath>
                  </m:oMathPara>
                </a14:m>
                <a:endParaRPr lang="en-US" sz="2000" dirty="0"/>
              </a:p>
            </p:txBody>
          </p:sp>
        </mc:Choice>
        <mc:Fallback xmlns="">
          <p:sp>
            <p:nvSpPr>
              <p:cNvPr id="28" name="TextBox 27">
                <a:extLst>
                  <a:ext uri="{FF2B5EF4-FFF2-40B4-BE49-F238E27FC236}">
                    <a16:creationId xmlns:a16="http://schemas.microsoft.com/office/drawing/2014/main" id="{172AE1E2-C651-D915-5AEC-77D28400CBE3}"/>
                  </a:ext>
                </a:extLst>
              </p:cNvPr>
              <p:cNvSpPr txBox="1">
                <a:spLocks noRot="1" noChangeAspect="1" noMove="1" noResize="1" noEditPoints="1" noAdjustHandles="1" noChangeArrowheads="1" noChangeShapeType="1" noTextEdit="1"/>
              </p:cNvSpPr>
              <p:nvPr/>
            </p:nvSpPr>
            <p:spPr>
              <a:xfrm>
                <a:off x="1159153" y="2775359"/>
                <a:ext cx="1883501" cy="307777"/>
              </a:xfrm>
              <a:prstGeom prst="rect">
                <a:avLst/>
              </a:prstGeom>
              <a:blipFill>
                <a:blip r:embed="rId8"/>
                <a:stretch>
                  <a:fillRect b="-19608"/>
                </a:stretch>
              </a:blipFill>
            </p:spPr>
            <p:txBody>
              <a:bodyPr/>
              <a:lstStyle/>
              <a:p>
                <a:r>
                  <a:rPr lang="en-US">
                    <a:noFill/>
                  </a:rPr>
                  <a:t> </a:t>
                </a:r>
              </a:p>
            </p:txBody>
          </p:sp>
        </mc:Fallback>
      </mc:AlternateContent>
      <p:pic>
        <p:nvPicPr>
          <p:cNvPr id="24" name="Picture 23">
            <a:extLst>
              <a:ext uri="{FF2B5EF4-FFF2-40B4-BE49-F238E27FC236}">
                <a16:creationId xmlns:a16="http://schemas.microsoft.com/office/drawing/2014/main" id="{B6A98850-55BD-F354-A371-19A2A3593037}"/>
              </a:ext>
            </a:extLst>
          </p:cNvPr>
          <p:cNvPicPr>
            <a:picLocks noChangeAspect="1"/>
          </p:cNvPicPr>
          <p:nvPr/>
        </p:nvPicPr>
        <p:blipFill rotWithShape="1">
          <a:blip r:embed="rId9"/>
          <a:srcRect r="64367"/>
          <a:stretch/>
        </p:blipFill>
        <p:spPr>
          <a:xfrm>
            <a:off x="7952396" y="3365560"/>
            <a:ext cx="1233215" cy="1339919"/>
          </a:xfrm>
          <a:prstGeom prst="rect">
            <a:avLst/>
          </a:prstGeom>
        </p:spPr>
      </p:pic>
      <p:pic>
        <p:nvPicPr>
          <p:cNvPr id="26" name="Picture 25">
            <a:extLst>
              <a:ext uri="{FF2B5EF4-FFF2-40B4-BE49-F238E27FC236}">
                <a16:creationId xmlns:a16="http://schemas.microsoft.com/office/drawing/2014/main" id="{585CB7D7-DB3E-6020-F826-2B123A8A9FE9}"/>
              </a:ext>
            </a:extLst>
          </p:cNvPr>
          <p:cNvPicPr>
            <a:picLocks noChangeAspect="1"/>
          </p:cNvPicPr>
          <p:nvPr/>
        </p:nvPicPr>
        <p:blipFill>
          <a:blip r:embed="rId10"/>
          <a:stretch>
            <a:fillRect/>
          </a:stretch>
        </p:blipFill>
        <p:spPr>
          <a:xfrm>
            <a:off x="3221137" y="3365560"/>
            <a:ext cx="1187511" cy="1282766"/>
          </a:xfrm>
          <a:prstGeom prst="rect">
            <a:avLst/>
          </a:prstGeom>
        </p:spPr>
      </p:pic>
    </p:spTree>
    <p:custDataLst>
      <p:tags r:id="rId1"/>
    </p:custDataLst>
    <p:extLst>
      <p:ext uri="{BB962C8B-B14F-4D97-AF65-F5344CB8AC3E}">
        <p14:creationId xmlns:p14="http://schemas.microsoft.com/office/powerpoint/2010/main" val="3539236908"/>
      </p:ext>
    </p:extLst>
  </p:cSld>
  <p:clrMapOvr>
    <a:masterClrMapping/>
  </p:clrMapOvr>
  <p:transition spd="slow">
    <p:wip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4044" y="108056"/>
            <a:ext cx="9456608" cy="679945"/>
          </a:xfrm>
          <a:prstGeom prst="rect">
            <a:avLst/>
          </a:prstGeom>
        </p:spPr>
        <p:txBody>
          <a:bodyPr spcFirstLastPara="1" vert="horz" wrap="square" lIns="0" tIns="15128" rIns="0" bIns="0" rtlCol="0" anchor="ctr" anchorCtr="0">
            <a:spAutoFit/>
          </a:bodyPr>
          <a:lstStyle/>
          <a:p>
            <a:pPr marL="11206">
              <a:lnSpc>
                <a:spcPct val="100000"/>
              </a:lnSpc>
              <a:spcBef>
                <a:spcPts val="119"/>
              </a:spcBef>
              <a:tabLst>
                <a:tab pos="2362886" algn="l"/>
              </a:tabLst>
            </a:pPr>
            <a:r>
              <a:rPr sz="4236" spc="9" dirty="0"/>
              <a:t>Option</a:t>
            </a:r>
            <a:r>
              <a:rPr sz="4236" dirty="0"/>
              <a:t> </a:t>
            </a:r>
            <a:r>
              <a:rPr sz="4236" spc="18" dirty="0"/>
              <a:t>1:	</a:t>
            </a:r>
            <a:r>
              <a:rPr sz="4236" spc="4" dirty="0"/>
              <a:t>Construct</a:t>
            </a:r>
            <a:r>
              <a:rPr sz="4236" spc="-26" dirty="0"/>
              <a:t> </a:t>
            </a:r>
            <a:r>
              <a:rPr sz="4236" dirty="0"/>
              <a:t>by</a:t>
            </a:r>
            <a:r>
              <a:rPr sz="4236" spc="26" dirty="0"/>
              <a:t> </a:t>
            </a:r>
            <a:r>
              <a:rPr sz="4236" spc="4" dirty="0"/>
              <a:t>hand</a:t>
            </a:r>
            <a:endParaRPr sz="4236" dirty="0"/>
          </a:p>
        </p:txBody>
      </p:sp>
      <p:sp>
        <p:nvSpPr>
          <p:cNvPr id="125" name="Content Placeholder 124">
            <a:extLst>
              <a:ext uri="{FF2B5EF4-FFF2-40B4-BE49-F238E27FC236}">
                <a16:creationId xmlns:a16="http://schemas.microsoft.com/office/drawing/2014/main" id="{D15C08B9-EDC6-11E4-9391-13EA0BF90FC0}"/>
              </a:ext>
            </a:extLst>
          </p:cNvPr>
          <p:cNvSpPr>
            <a:spLocks noGrp="1"/>
          </p:cNvSpPr>
          <p:nvPr>
            <p:ph idx="1"/>
          </p:nvPr>
        </p:nvSpPr>
        <p:spPr/>
        <p:txBody>
          <a:bodyPr/>
          <a:lstStyle/>
          <a:p>
            <a:endParaRPr lang="en-US" dirty="0"/>
          </a:p>
        </p:txBody>
      </p:sp>
      <p:sp>
        <p:nvSpPr>
          <p:cNvPr id="3" name="object 3"/>
          <p:cNvSpPr txBox="1"/>
          <p:nvPr/>
        </p:nvSpPr>
        <p:spPr>
          <a:xfrm>
            <a:off x="9837862" y="6338508"/>
            <a:ext cx="173131" cy="190102"/>
          </a:xfrm>
          <a:prstGeom prst="rect">
            <a:avLst/>
          </a:prstGeom>
        </p:spPr>
        <p:txBody>
          <a:bodyPr vert="horz" wrap="square" lIns="0" tIns="13447" rIns="0" bIns="0" rtlCol="0">
            <a:spAutoFit/>
          </a:bodyPr>
          <a:lstStyle/>
          <a:p>
            <a:pPr marL="11206">
              <a:spcBef>
                <a:spcPts val="106"/>
              </a:spcBef>
            </a:pPr>
            <a:r>
              <a:rPr sz="1147" spc="9" dirty="0">
                <a:solidFill>
                  <a:srgbClr val="898989"/>
                </a:solidFill>
                <a:latin typeface="Calibri"/>
                <a:cs typeface="Calibri"/>
              </a:rPr>
              <a:t>19</a:t>
            </a:r>
            <a:endParaRPr sz="1147">
              <a:latin typeface="Calibri"/>
              <a:cs typeface="Calibri"/>
            </a:endParaRPr>
          </a:p>
        </p:txBody>
      </p:sp>
      <p:grpSp>
        <p:nvGrpSpPr>
          <p:cNvPr id="4" name="object 4"/>
          <p:cNvGrpSpPr/>
          <p:nvPr/>
        </p:nvGrpSpPr>
        <p:grpSpPr>
          <a:xfrm>
            <a:off x="3054162" y="1721784"/>
            <a:ext cx="6231591" cy="2822762"/>
            <a:chOff x="1581784" y="1951355"/>
            <a:chExt cx="7062470" cy="3199130"/>
          </a:xfrm>
        </p:grpSpPr>
        <p:sp>
          <p:nvSpPr>
            <p:cNvPr id="5" name="object 5"/>
            <p:cNvSpPr/>
            <p:nvPr/>
          </p:nvSpPr>
          <p:spPr>
            <a:xfrm>
              <a:off x="3604259" y="2278380"/>
              <a:ext cx="2598420" cy="2598420"/>
            </a:xfrm>
            <a:custGeom>
              <a:avLst/>
              <a:gdLst/>
              <a:ahLst/>
              <a:cxnLst/>
              <a:rect l="l" t="t" r="r" b="b"/>
              <a:pathLst>
                <a:path w="2598420" h="2598420">
                  <a:moveTo>
                    <a:pt x="1299972" y="2598420"/>
                  </a:moveTo>
                  <a:lnTo>
                    <a:pt x="0" y="1299971"/>
                  </a:lnTo>
                  <a:lnTo>
                    <a:pt x="1299972" y="0"/>
                  </a:lnTo>
                  <a:lnTo>
                    <a:pt x="2598420" y="1299971"/>
                  </a:lnTo>
                  <a:lnTo>
                    <a:pt x="1299972" y="2598420"/>
                  </a:lnTo>
                  <a:close/>
                </a:path>
              </a:pathLst>
            </a:custGeom>
            <a:solidFill>
              <a:srgbClr val="FFFF00"/>
            </a:solidFill>
          </p:spPr>
          <p:txBody>
            <a:bodyPr wrap="square" lIns="0" tIns="0" rIns="0" bIns="0" rtlCol="0"/>
            <a:lstStyle/>
            <a:p>
              <a:endParaRPr sz="1235"/>
            </a:p>
          </p:txBody>
        </p:sp>
        <p:sp>
          <p:nvSpPr>
            <p:cNvPr id="6" name="object 6"/>
            <p:cNvSpPr/>
            <p:nvPr/>
          </p:nvSpPr>
          <p:spPr>
            <a:xfrm>
              <a:off x="3604259" y="2278380"/>
              <a:ext cx="2598420" cy="2598420"/>
            </a:xfrm>
            <a:custGeom>
              <a:avLst/>
              <a:gdLst/>
              <a:ahLst/>
              <a:cxnLst/>
              <a:rect l="l" t="t" r="r" b="b"/>
              <a:pathLst>
                <a:path w="2598420" h="2598420">
                  <a:moveTo>
                    <a:pt x="0" y="1299971"/>
                  </a:moveTo>
                  <a:lnTo>
                    <a:pt x="1299972" y="0"/>
                  </a:lnTo>
                  <a:lnTo>
                    <a:pt x="2598420" y="1299971"/>
                  </a:lnTo>
                  <a:lnTo>
                    <a:pt x="1299972" y="2598420"/>
                  </a:lnTo>
                  <a:lnTo>
                    <a:pt x="0" y="1299971"/>
                  </a:lnTo>
                  <a:close/>
                </a:path>
              </a:pathLst>
            </a:custGeom>
            <a:ln w="27432">
              <a:solidFill>
                <a:srgbClr val="385D89"/>
              </a:solidFill>
            </a:ln>
          </p:spPr>
          <p:txBody>
            <a:bodyPr wrap="square" lIns="0" tIns="0" rIns="0" bIns="0" rtlCol="0"/>
            <a:lstStyle/>
            <a:p>
              <a:endParaRPr sz="1235"/>
            </a:p>
          </p:txBody>
        </p:sp>
        <p:sp>
          <p:nvSpPr>
            <p:cNvPr id="7" name="object 7"/>
            <p:cNvSpPr/>
            <p:nvPr/>
          </p:nvSpPr>
          <p:spPr>
            <a:xfrm>
              <a:off x="4904232" y="1958340"/>
              <a:ext cx="0" cy="3185160"/>
            </a:xfrm>
            <a:custGeom>
              <a:avLst/>
              <a:gdLst/>
              <a:ahLst/>
              <a:cxnLst/>
              <a:rect l="l" t="t" r="r" b="b"/>
              <a:pathLst>
                <a:path h="3185160">
                  <a:moveTo>
                    <a:pt x="0" y="0"/>
                  </a:moveTo>
                  <a:lnTo>
                    <a:pt x="0" y="3185159"/>
                  </a:lnTo>
                </a:path>
              </a:pathLst>
            </a:custGeom>
            <a:ln w="13716">
              <a:solidFill>
                <a:srgbClr val="000000"/>
              </a:solidFill>
            </a:ln>
          </p:spPr>
          <p:txBody>
            <a:bodyPr wrap="square" lIns="0" tIns="0" rIns="0" bIns="0" rtlCol="0"/>
            <a:lstStyle/>
            <a:p>
              <a:endParaRPr sz="1235"/>
            </a:p>
          </p:txBody>
        </p:sp>
        <p:sp>
          <p:nvSpPr>
            <p:cNvPr id="8" name="object 8"/>
            <p:cNvSpPr/>
            <p:nvPr/>
          </p:nvSpPr>
          <p:spPr>
            <a:xfrm>
              <a:off x="1592579" y="3578351"/>
              <a:ext cx="7040880" cy="0"/>
            </a:xfrm>
            <a:custGeom>
              <a:avLst/>
              <a:gdLst/>
              <a:ahLst/>
              <a:cxnLst/>
              <a:rect l="l" t="t" r="r" b="b"/>
              <a:pathLst>
                <a:path w="7040880">
                  <a:moveTo>
                    <a:pt x="0" y="0"/>
                  </a:moveTo>
                  <a:lnTo>
                    <a:pt x="7040880" y="0"/>
                  </a:lnTo>
                </a:path>
              </a:pathLst>
            </a:custGeom>
            <a:ln w="21336">
              <a:solidFill>
                <a:srgbClr val="000000"/>
              </a:solidFill>
            </a:ln>
          </p:spPr>
          <p:txBody>
            <a:bodyPr wrap="square" lIns="0" tIns="0" rIns="0" bIns="0" rtlCol="0"/>
            <a:lstStyle/>
            <a:p>
              <a:endParaRPr sz="1235"/>
            </a:p>
          </p:txBody>
        </p:sp>
      </p:grpSp>
      <p:sp>
        <p:nvSpPr>
          <p:cNvPr id="9" name="object 9"/>
          <p:cNvSpPr txBox="1"/>
          <p:nvPr/>
        </p:nvSpPr>
        <p:spPr>
          <a:xfrm>
            <a:off x="4312477" y="2853022"/>
            <a:ext cx="372596"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r>
              <a:rPr sz="1721" spc="9" dirty="0">
                <a:latin typeface="Calibri"/>
                <a:cs typeface="Calibri"/>
              </a:rPr>
              <a:t>,0</a:t>
            </a:r>
            <a:endParaRPr sz="1721">
              <a:latin typeface="Calibri"/>
              <a:cs typeface="Calibri"/>
            </a:endParaRPr>
          </a:p>
        </p:txBody>
      </p:sp>
      <p:sp>
        <p:nvSpPr>
          <p:cNvPr id="10" name="object 10"/>
          <p:cNvSpPr txBox="1"/>
          <p:nvPr/>
        </p:nvSpPr>
        <p:spPr>
          <a:xfrm>
            <a:off x="6006769" y="1757080"/>
            <a:ext cx="303679"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0</a:t>
            </a:r>
            <a:r>
              <a:rPr sz="1721" spc="9" dirty="0">
                <a:latin typeface="Calibri"/>
                <a:cs typeface="Calibri"/>
              </a:rPr>
              <a:t>,1</a:t>
            </a:r>
            <a:endParaRPr sz="1721">
              <a:latin typeface="Calibri"/>
              <a:cs typeface="Calibri"/>
            </a:endParaRPr>
          </a:p>
        </p:txBody>
      </p:sp>
      <p:sp>
        <p:nvSpPr>
          <p:cNvPr id="11" name="object 11"/>
          <p:cNvSpPr txBox="1"/>
          <p:nvPr/>
        </p:nvSpPr>
        <p:spPr>
          <a:xfrm>
            <a:off x="6006769" y="4197709"/>
            <a:ext cx="372596"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0</a:t>
            </a:r>
            <a:r>
              <a:rPr sz="1721" spc="4" dirty="0">
                <a:latin typeface="Calibri"/>
                <a:cs typeface="Calibri"/>
              </a:rPr>
              <a:t>,</a:t>
            </a: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12" name="object 12"/>
          <p:cNvSpPr txBox="1"/>
          <p:nvPr/>
        </p:nvSpPr>
        <p:spPr>
          <a:xfrm>
            <a:off x="7133587" y="2853022"/>
            <a:ext cx="303679"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1</a:t>
            </a:r>
            <a:r>
              <a:rPr sz="1721" spc="9" dirty="0">
                <a:latin typeface="Calibri"/>
                <a:cs typeface="Calibri"/>
              </a:rPr>
              <a:t>,0</a:t>
            </a:r>
            <a:endParaRPr sz="1721">
              <a:latin typeface="Calibri"/>
              <a:cs typeface="Calibri"/>
            </a:endParaRPr>
          </a:p>
        </p:txBody>
      </p:sp>
      <p:grpSp>
        <p:nvGrpSpPr>
          <p:cNvPr id="13" name="object 13"/>
          <p:cNvGrpSpPr/>
          <p:nvPr/>
        </p:nvGrpSpPr>
        <p:grpSpPr>
          <a:xfrm>
            <a:off x="2502721" y="1453402"/>
            <a:ext cx="5307106" cy="5242112"/>
            <a:chOff x="956817" y="1647189"/>
            <a:chExt cx="6014720" cy="5941060"/>
          </a:xfrm>
        </p:grpSpPr>
        <p:pic>
          <p:nvPicPr>
            <p:cNvPr id="14" name="object 14"/>
            <p:cNvPicPr/>
            <p:nvPr/>
          </p:nvPicPr>
          <p:blipFill>
            <a:blip r:embed="rId2" cstate="print"/>
            <a:stretch>
              <a:fillRect/>
            </a:stretch>
          </p:blipFill>
          <p:spPr>
            <a:xfrm>
              <a:off x="1725167" y="2421635"/>
              <a:ext cx="251459" cy="251459"/>
            </a:xfrm>
            <a:prstGeom prst="rect">
              <a:avLst/>
            </a:prstGeom>
          </p:spPr>
        </p:pic>
        <p:sp>
          <p:nvSpPr>
            <p:cNvPr id="15" name="object 15"/>
            <p:cNvSpPr/>
            <p:nvPr/>
          </p:nvSpPr>
          <p:spPr>
            <a:xfrm>
              <a:off x="1725167" y="2421635"/>
              <a:ext cx="251460" cy="251460"/>
            </a:xfrm>
            <a:custGeom>
              <a:avLst/>
              <a:gdLst/>
              <a:ahLst/>
              <a:cxnLst/>
              <a:rect l="l" t="t" r="r" b="b"/>
              <a:pathLst>
                <a:path w="251460" h="251460">
                  <a:moveTo>
                    <a:pt x="0" y="126491"/>
                  </a:moveTo>
                  <a:lnTo>
                    <a:pt x="9905" y="77152"/>
                  </a:lnTo>
                  <a:lnTo>
                    <a:pt x="36956" y="36956"/>
                  </a:lnTo>
                  <a:lnTo>
                    <a:pt x="77152" y="9905"/>
                  </a:lnTo>
                  <a:lnTo>
                    <a:pt x="126491" y="0"/>
                  </a:lnTo>
                  <a:lnTo>
                    <a:pt x="174950" y="9905"/>
                  </a:lnTo>
                  <a:lnTo>
                    <a:pt x="214693" y="36956"/>
                  </a:lnTo>
                  <a:lnTo>
                    <a:pt x="241577" y="77152"/>
                  </a:lnTo>
                  <a:lnTo>
                    <a:pt x="251459" y="126491"/>
                  </a:lnTo>
                  <a:lnTo>
                    <a:pt x="241577" y="174950"/>
                  </a:lnTo>
                  <a:lnTo>
                    <a:pt x="214693" y="214693"/>
                  </a:lnTo>
                  <a:lnTo>
                    <a:pt x="174950" y="241577"/>
                  </a:lnTo>
                  <a:lnTo>
                    <a:pt x="126491" y="251459"/>
                  </a:lnTo>
                  <a:lnTo>
                    <a:pt x="77152" y="241577"/>
                  </a:lnTo>
                  <a:lnTo>
                    <a:pt x="36956" y="214693"/>
                  </a:lnTo>
                  <a:lnTo>
                    <a:pt x="9905" y="174950"/>
                  </a:lnTo>
                  <a:lnTo>
                    <a:pt x="0" y="126491"/>
                  </a:lnTo>
                </a:path>
              </a:pathLst>
            </a:custGeom>
            <a:ln w="27432">
              <a:solidFill>
                <a:srgbClr val="385D89"/>
              </a:solidFill>
            </a:ln>
          </p:spPr>
          <p:txBody>
            <a:bodyPr wrap="square" lIns="0" tIns="0" rIns="0" bIns="0" rtlCol="0"/>
            <a:lstStyle/>
            <a:p>
              <a:endParaRPr sz="1235"/>
            </a:p>
          </p:txBody>
        </p:sp>
        <p:pic>
          <p:nvPicPr>
            <p:cNvPr id="16" name="object 16"/>
            <p:cNvPicPr/>
            <p:nvPr/>
          </p:nvPicPr>
          <p:blipFill>
            <a:blip r:embed="rId3" cstate="print"/>
            <a:stretch>
              <a:fillRect/>
            </a:stretch>
          </p:blipFill>
          <p:spPr>
            <a:xfrm>
              <a:off x="1286255" y="1661159"/>
              <a:ext cx="251459" cy="251459"/>
            </a:xfrm>
            <a:prstGeom prst="rect">
              <a:avLst/>
            </a:prstGeom>
          </p:spPr>
        </p:pic>
        <p:sp>
          <p:nvSpPr>
            <p:cNvPr id="17" name="object 17"/>
            <p:cNvSpPr/>
            <p:nvPr/>
          </p:nvSpPr>
          <p:spPr>
            <a:xfrm>
              <a:off x="1286255" y="1661159"/>
              <a:ext cx="251460" cy="251460"/>
            </a:xfrm>
            <a:custGeom>
              <a:avLst/>
              <a:gdLst/>
              <a:ahLst/>
              <a:cxnLst/>
              <a:rect l="l" t="t" r="r" b="b"/>
              <a:pathLst>
                <a:path w="251459" h="251460">
                  <a:moveTo>
                    <a:pt x="0" y="124967"/>
                  </a:moveTo>
                  <a:lnTo>
                    <a:pt x="9882" y="76509"/>
                  </a:lnTo>
                  <a:lnTo>
                    <a:pt x="36766" y="36766"/>
                  </a:lnTo>
                  <a:lnTo>
                    <a:pt x="76509" y="9882"/>
                  </a:lnTo>
                  <a:lnTo>
                    <a:pt x="124968" y="0"/>
                  </a:lnTo>
                  <a:lnTo>
                    <a:pt x="174307" y="9882"/>
                  </a:lnTo>
                  <a:lnTo>
                    <a:pt x="214503" y="36766"/>
                  </a:lnTo>
                  <a:lnTo>
                    <a:pt x="241554" y="76509"/>
                  </a:lnTo>
                  <a:lnTo>
                    <a:pt x="251459" y="124967"/>
                  </a:lnTo>
                  <a:lnTo>
                    <a:pt x="241553" y="174307"/>
                  </a:lnTo>
                  <a:lnTo>
                    <a:pt x="214502" y="214502"/>
                  </a:lnTo>
                  <a:lnTo>
                    <a:pt x="174307" y="241553"/>
                  </a:lnTo>
                  <a:lnTo>
                    <a:pt x="124968" y="251459"/>
                  </a:lnTo>
                  <a:lnTo>
                    <a:pt x="76509" y="241553"/>
                  </a:lnTo>
                  <a:lnTo>
                    <a:pt x="36766" y="214502"/>
                  </a:lnTo>
                  <a:lnTo>
                    <a:pt x="9882" y="174307"/>
                  </a:lnTo>
                  <a:lnTo>
                    <a:pt x="0" y="124967"/>
                  </a:lnTo>
                </a:path>
              </a:pathLst>
            </a:custGeom>
            <a:ln w="27432">
              <a:solidFill>
                <a:srgbClr val="385D89"/>
              </a:solidFill>
            </a:ln>
          </p:spPr>
          <p:txBody>
            <a:bodyPr wrap="square" lIns="0" tIns="0" rIns="0" bIns="0" rtlCol="0"/>
            <a:lstStyle/>
            <a:p>
              <a:endParaRPr sz="1235"/>
            </a:p>
          </p:txBody>
        </p:sp>
        <p:sp>
          <p:nvSpPr>
            <p:cNvPr id="18" name="object 18"/>
            <p:cNvSpPr/>
            <p:nvPr/>
          </p:nvSpPr>
          <p:spPr>
            <a:xfrm>
              <a:off x="1411223" y="1912619"/>
              <a:ext cx="445134" cy="513715"/>
            </a:xfrm>
            <a:custGeom>
              <a:avLst/>
              <a:gdLst/>
              <a:ahLst/>
              <a:cxnLst/>
              <a:rect l="l" t="t" r="r" b="b"/>
              <a:pathLst>
                <a:path w="445135" h="513714">
                  <a:moveTo>
                    <a:pt x="22859" y="89915"/>
                  </a:moveTo>
                  <a:lnTo>
                    <a:pt x="0" y="0"/>
                  </a:lnTo>
                  <a:lnTo>
                    <a:pt x="86867" y="35051"/>
                  </a:lnTo>
                  <a:lnTo>
                    <a:pt x="70865" y="48767"/>
                  </a:lnTo>
                  <a:lnTo>
                    <a:pt x="50291" y="48767"/>
                  </a:lnTo>
                  <a:lnTo>
                    <a:pt x="41147" y="56387"/>
                  </a:lnTo>
                  <a:lnTo>
                    <a:pt x="50005" y="66648"/>
                  </a:lnTo>
                  <a:lnTo>
                    <a:pt x="22859" y="89915"/>
                  </a:lnTo>
                  <a:close/>
                </a:path>
                <a:path w="445135" h="513714">
                  <a:moveTo>
                    <a:pt x="50005" y="66648"/>
                  </a:moveTo>
                  <a:lnTo>
                    <a:pt x="41147" y="56387"/>
                  </a:lnTo>
                  <a:lnTo>
                    <a:pt x="50291" y="48767"/>
                  </a:lnTo>
                  <a:lnTo>
                    <a:pt x="59041" y="58902"/>
                  </a:lnTo>
                  <a:lnTo>
                    <a:pt x="50005" y="66648"/>
                  </a:lnTo>
                  <a:close/>
                </a:path>
                <a:path w="445135" h="513714">
                  <a:moveTo>
                    <a:pt x="59041" y="58902"/>
                  </a:moveTo>
                  <a:lnTo>
                    <a:pt x="50291" y="48767"/>
                  </a:lnTo>
                  <a:lnTo>
                    <a:pt x="70865" y="48767"/>
                  </a:lnTo>
                  <a:lnTo>
                    <a:pt x="59041" y="58902"/>
                  </a:lnTo>
                  <a:close/>
                </a:path>
                <a:path w="445135" h="513714">
                  <a:moveTo>
                    <a:pt x="435863" y="513587"/>
                  </a:moveTo>
                  <a:lnTo>
                    <a:pt x="50005" y="66648"/>
                  </a:lnTo>
                  <a:lnTo>
                    <a:pt x="59041" y="58902"/>
                  </a:lnTo>
                  <a:lnTo>
                    <a:pt x="445007" y="505967"/>
                  </a:lnTo>
                  <a:lnTo>
                    <a:pt x="435863" y="513587"/>
                  </a:lnTo>
                  <a:close/>
                </a:path>
              </a:pathLst>
            </a:custGeom>
            <a:solidFill>
              <a:srgbClr val="497EBA"/>
            </a:solidFill>
          </p:spPr>
          <p:txBody>
            <a:bodyPr wrap="square" lIns="0" tIns="0" rIns="0" bIns="0" rtlCol="0"/>
            <a:lstStyle/>
            <a:p>
              <a:endParaRPr sz="1235"/>
            </a:p>
          </p:txBody>
        </p:sp>
        <p:pic>
          <p:nvPicPr>
            <p:cNvPr id="19" name="object 19"/>
            <p:cNvPicPr/>
            <p:nvPr/>
          </p:nvPicPr>
          <p:blipFill>
            <a:blip r:embed="rId2" cstate="print"/>
            <a:stretch>
              <a:fillRect/>
            </a:stretch>
          </p:blipFill>
          <p:spPr>
            <a:xfrm>
              <a:off x="970787" y="2421635"/>
              <a:ext cx="251459" cy="251459"/>
            </a:xfrm>
            <a:prstGeom prst="rect">
              <a:avLst/>
            </a:prstGeom>
          </p:spPr>
        </p:pic>
        <p:sp>
          <p:nvSpPr>
            <p:cNvPr id="20" name="object 20"/>
            <p:cNvSpPr/>
            <p:nvPr/>
          </p:nvSpPr>
          <p:spPr>
            <a:xfrm>
              <a:off x="970787" y="2421635"/>
              <a:ext cx="251460" cy="251460"/>
            </a:xfrm>
            <a:custGeom>
              <a:avLst/>
              <a:gdLst/>
              <a:ahLst/>
              <a:cxnLst/>
              <a:rect l="l" t="t" r="r" b="b"/>
              <a:pathLst>
                <a:path w="251459" h="251460">
                  <a:moveTo>
                    <a:pt x="0" y="126491"/>
                  </a:moveTo>
                  <a:lnTo>
                    <a:pt x="9905" y="77152"/>
                  </a:lnTo>
                  <a:lnTo>
                    <a:pt x="36956" y="36956"/>
                  </a:lnTo>
                  <a:lnTo>
                    <a:pt x="77152" y="9905"/>
                  </a:lnTo>
                  <a:lnTo>
                    <a:pt x="126491" y="0"/>
                  </a:lnTo>
                  <a:lnTo>
                    <a:pt x="174950" y="9905"/>
                  </a:lnTo>
                  <a:lnTo>
                    <a:pt x="214693" y="36956"/>
                  </a:lnTo>
                  <a:lnTo>
                    <a:pt x="241577" y="77152"/>
                  </a:lnTo>
                  <a:lnTo>
                    <a:pt x="251459" y="126491"/>
                  </a:lnTo>
                  <a:lnTo>
                    <a:pt x="241577" y="174950"/>
                  </a:lnTo>
                  <a:lnTo>
                    <a:pt x="214693" y="214693"/>
                  </a:lnTo>
                  <a:lnTo>
                    <a:pt x="174950" y="241577"/>
                  </a:lnTo>
                  <a:lnTo>
                    <a:pt x="126491" y="251459"/>
                  </a:lnTo>
                  <a:lnTo>
                    <a:pt x="77152" y="241577"/>
                  </a:lnTo>
                  <a:lnTo>
                    <a:pt x="36956" y="214693"/>
                  </a:lnTo>
                  <a:lnTo>
                    <a:pt x="9905" y="174950"/>
                  </a:lnTo>
                  <a:lnTo>
                    <a:pt x="0" y="126491"/>
                  </a:lnTo>
                </a:path>
              </a:pathLst>
            </a:custGeom>
            <a:ln w="27432">
              <a:solidFill>
                <a:srgbClr val="385D89"/>
              </a:solidFill>
            </a:ln>
          </p:spPr>
          <p:txBody>
            <a:bodyPr wrap="square" lIns="0" tIns="0" rIns="0" bIns="0" rtlCol="0"/>
            <a:lstStyle/>
            <a:p>
              <a:endParaRPr sz="1235"/>
            </a:p>
          </p:txBody>
        </p:sp>
        <p:sp>
          <p:nvSpPr>
            <p:cNvPr id="21" name="object 21"/>
            <p:cNvSpPr/>
            <p:nvPr/>
          </p:nvSpPr>
          <p:spPr>
            <a:xfrm>
              <a:off x="1092707" y="1912619"/>
              <a:ext cx="318770" cy="512445"/>
            </a:xfrm>
            <a:custGeom>
              <a:avLst/>
              <a:gdLst/>
              <a:ahLst/>
              <a:cxnLst/>
              <a:rect l="l" t="t" r="r" b="b"/>
              <a:pathLst>
                <a:path w="318769" h="512444">
                  <a:moveTo>
                    <a:pt x="270285" y="67906"/>
                  </a:moveTo>
                  <a:lnTo>
                    <a:pt x="239268" y="48767"/>
                  </a:lnTo>
                  <a:lnTo>
                    <a:pt x="318516" y="0"/>
                  </a:lnTo>
                  <a:lnTo>
                    <a:pt x="313894" y="56387"/>
                  </a:lnTo>
                  <a:lnTo>
                    <a:pt x="277368" y="56387"/>
                  </a:lnTo>
                  <a:lnTo>
                    <a:pt x="270285" y="67906"/>
                  </a:lnTo>
                  <a:close/>
                </a:path>
                <a:path w="318769" h="512444">
                  <a:moveTo>
                    <a:pt x="279615" y="73663"/>
                  </a:moveTo>
                  <a:lnTo>
                    <a:pt x="270285" y="67906"/>
                  </a:lnTo>
                  <a:lnTo>
                    <a:pt x="277368" y="56387"/>
                  </a:lnTo>
                  <a:lnTo>
                    <a:pt x="286512" y="62483"/>
                  </a:lnTo>
                  <a:lnTo>
                    <a:pt x="279615" y="73663"/>
                  </a:lnTo>
                  <a:close/>
                </a:path>
                <a:path w="318769" h="512444">
                  <a:moveTo>
                    <a:pt x="310896" y="92963"/>
                  </a:moveTo>
                  <a:lnTo>
                    <a:pt x="279615" y="73663"/>
                  </a:lnTo>
                  <a:lnTo>
                    <a:pt x="286512" y="62483"/>
                  </a:lnTo>
                  <a:lnTo>
                    <a:pt x="277368" y="56387"/>
                  </a:lnTo>
                  <a:lnTo>
                    <a:pt x="313894" y="56387"/>
                  </a:lnTo>
                  <a:lnTo>
                    <a:pt x="310896" y="92963"/>
                  </a:lnTo>
                  <a:close/>
                </a:path>
                <a:path w="318769" h="512444">
                  <a:moveTo>
                    <a:pt x="9144" y="512063"/>
                  </a:moveTo>
                  <a:lnTo>
                    <a:pt x="0" y="507491"/>
                  </a:lnTo>
                  <a:lnTo>
                    <a:pt x="270285" y="67906"/>
                  </a:lnTo>
                  <a:lnTo>
                    <a:pt x="279615" y="73663"/>
                  </a:lnTo>
                  <a:lnTo>
                    <a:pt x="9144" y="512063"/>
                  </a:lnTo>
                  <a:close/>
                </a:path>
              </a:pathLst>
            </a:custGeom>
            <a:solidFill>
              <a:srgbClr val="497EBA"/>
            </a:solidFill>
          </p:spPr>
          <p:txBody>
            <a:bodyPr wrap="square" lIns="0" tIns="0" rIns="0" bIns="0" rtlCol="0"/>
            <a:lstStyle/>
            <a:p>
              <a:endParaRPr sz="1235"/>
            </a:p>
          </p:txBody>
        </p:sp>
        <p:sp>
          <p:nvSpPr>
            <p:cNvPr id="22" name="object 22"/>
            <p:cNvSpPr/>
            <p:nvPr/>
          </p:nvSpPr>
          <p:spPr>
            <a:xfrm>
              <a:off x="4610100" y="7322820"/>
              <a:ext cx="251460" cy="251460"/>
            </a:xfrm>
            <a:custGeom>
              <a:avLst/>
              <a:gdLst/>
              <a:ahLst/>
              <a:cxnLst/>
              <a:rect l="l" t="t" r="r" b="b"/>
              <a:pathLst>
                <a:path w="251460" h="251459">
                  <a:moveTo>
                    <a:pt x="0" y="126492"/>
                  </a:moveTo>
                  <a:lnTo>
                    <a:pt x="9905" y="77152"/>
                  </a:lnTo>
                  <a:lnTo>
                    <a:pt x="36956" y="36957"/>
                  </a:lnTo>
                  <a:lnTo>
                    <a:pt x="77152" y="9906"/>
                  </a:lnTo>
                  <a:lnTo>
                    <a:pt x="126491" y="0"/>
                  </a:lnTo>
                  <a:lnTo>
                    <a:pt x="175593" y="9906"/>
                  </a:lnTo>
                  <a:lnTo>
                    <a:pt x="215264" y="36957"/>
                  </a:lnTo>
                  <a:lnTo>
                    <a:pt x="241792" y="77152"/>
                  </a:lnTo>
                  <a:lnTo>
                    <a:pt x="251459" y="126492"/>
                  </a:lnTo>
                  <a:lnTo>
                    <a:pt x="241792" y="175593"/>
                  </a:lnTo>
                  <a:lnTo>
                    <a:pt x="215264" y="215265"/>
                  </a:lnTo>
                  <a:lnTo>
                    <a:pt x="175593" y="241792"/>
                  </a:lnTo>
                  <a:lnTo>
                    <a:pt x="126491" y="251460"/>
                  </a:lnTo>
                  <a:lnTo>
                    <a:pt x="77152" y="241792"/>
                  </a:lnTo>
                  <a:lnTo>
                    <a:pt x="36956" y="215265"/>
                  </a:lnTo>
                  <a:lnTo>
                    <a:pt x="9905" y="175593"/>
                  </a:lnTo>
                  <a:lnTo>
                    <a:pt x="0" y="126492"/>
                  </a:lnTo>
                </a:path>
              </a:pathLst>
            </a:custGeom>
            <a:ln w="27432">
              <a:solidFill>
                <a:srgbClr val="385D89"/>
              </a:solidFill>
            </a:ln>
          </p:spPr>
          <p:txBody>
            <a:bodyPr wrap="square" lIns="0" tIns="0" rIns="0" bIns="0" rtlCol="0"/>
            <a:lstStyle/>
            <a:p>
              <a:endParaRPr sz="1235"/>
            </a:p>
          </p:txBody>
        </p:sp>
        <p:pic>
          <p:nvPicPr>
            <p:cNvPr id="23" name="object 23"/>
            <p:cNvPicPr/>
            <p:nvPr/>
          </p:nvPicPr>
          <p:blipFill>
            <a:blip r:embed="rId4" cstate="print"/>
            <a:stretch>
              <a:fillRect/>
            </a:stretch>
          </p:blipFill>
          <p:spPr>
            <a:xfrm>
              <a:off x="3185159" y="6149339"/>
              <a:ext cx="251459" cy="251459"/>
            </a:xfrm>
            <a:prstGeom prst="rect">
              <a:avLst/>
            </a:prstGeom>
          </p:spPr>
        </p:pic>
        <p:sp>
          <p:nvSpPr>
            <p:cNvPr id="24" name="object 24"/>
            <p:cNvSpPr/>
            <p:nvPr/>
          </p:nvSpPr>
          <p:spPr>
            <a:xfrm>
              <a:off x="3185159" y="6149339"/>
              <a:ext cx="251460" cy="251460"/>
            </a:xfrm>
            <a:custGeom>
              <a:avLst/>
              <a:gdLst/>
              <a:ahLst/>
              <a:cxnLst/>
              <a:rect l="l" t="t" r="r" b="b"/>
              <a:pathLst>
                <a:path w="251460" h="251460">
                  <a:moveTo>
                    <a:pt x="0" y="126491"/>
                  </a:moveTo>
                  <a:lnTo>
                    <a:pt x="9905" y="77152"/>
                  </a:lnTo>
                  <a:lnTo>
                    <a:pt x="36956" y="36956"/>
                  </a:lnTo>
                  <a:lnTo>
                    <a:pt x="77152" y="9905"/>
                  </a:lnTo>
                  <a:lnTo>
                    <a:pt x="126491" y="0"/>
                  </a:lnTo>
                  <a:lnTo>
                    <a:pt x="175593" y="9905"/>
                  </a:lnTo>
                  <a:lnTo>
                    <a:pt x="215264" y="36956"/>
                  </a:lnTo>
                  <a:lnTo>
                    <a:pt x="241792" y="77152"/>
                  </a:lnTo>
                  <a:lnTo>
                    <a:pt x="251459" y="126491"/>
                  </a:lnTo>
                  <a:lnTo>
                    <a:pt x="241792" y="175593"/>
                  </a:lnTo>
                  <a:lnTo>
                    <a:pt x="215264" y="215264"/>
                  </a:lnTo>
                  <a:lnTo>
                    <a:pt x="175593" y="241792"/>
                  </a:lnTo>
                  <a:lnTo>
                    <a:pt x="126491" y="251459"/>
                  </a:lnTo>
                  <a:lnTo>
                    <a:pt x="77152" y="241792"/>
                  </a:lnTo>
                  <a:lnTo>
                    <a:pt x="36956" y="215264"/>
                  </a:lnTo>
                  <a:lnTo>
                    <a:pt x="9905" y="175593"/>
                  </a:lnTo>
                  <a:lnTo>
                    <a:pt x="0" y="126491"/>
                  </a:lnTo>
                </a:path>
              </a:pathLst>
            </a:custGeom>
            <a:ln w="27432">
              <a:solidFill>
                <a:srgbClr val="385D89"/>
              </a:solidFill>
            </a:ln>
          </p:spPr>
          <p:txBody>
            <a:bodyPr wrap="square" lIns="0" tIns="0" rIns="0" bIns="0" rtlCol="0"/>
            <a:lstStyle/>
            <a:p>
              <a:endParaRPr sz="1235"/>
            </a:p>
          </p:txBody>
        </p:sp>
        <p:pic>
          <p:nvPicPr>
            <p:cNvPr id="25" name="object 25"/>
            <p:cNvPicPr/>
            <p:nvPr/>
          </p:nvPicPr>
          <p:blipFill>
            <a:blip r:embed="rId4" cstate="print"/>
            <a:stretch>
              <a:fillRect/>
            </a:stretch>
          </p:blipFill>
          <p:spPr>
            <a:xfrm>
              <a:off x="4358640" y="6149339"/>
              <a:ext cx="251460" cy="251459"/>
            </a:xfrm>
            <a:prstGeom prst="rect">
              <a:avLst/>
            </a:prstGeom>
          </p:spPr>
        </p:pic>
        <p:sp>
          <p:nvSpPr>
            <p:cNvPr id="26" name="object 26"/>
            <p:cNvSpPr/>
            <p:nvPr/>
          </p:nvSpPr>
          <p:spPr>
            <a:xfrm>
              <a:off x="4358640" y="6149339"/>
              <a:ext cx="251460" cy="251460"/>
            </a:xfrm>
            <a:custGeom>
              <a:avLst/>
              <a:gdLst/>
              <a:ahLst/>
              <a:cxnLst/>
              <a:rect l="l" t="t" r="r" b="b"/>
              <a:pathLst>
                <a:path w="251460" h="251460">
                  <a:moveTo>
                    <a:pt x="0" y="126491"/>
                  </a:moveTo>
                  <a:lnTo>
                    <a:pt x="9905" y="77152"/>
                  </a:lnTo>
                  <a:lnTo>
                    <a:pt x="36956" y="36956"/>
                  </a:lnTo>
                  <a:lnTo>
                    <a:pt x="77152" y="9905"/>
                  </a:lnTo>
                  <a:lnTo>
                    <a:pt x="126491" y="0"/>
                  </a:lnTo>
                  <a:lnTo>
                    <a:pt x="175593" y="9905"/>
                  </a:lnTo>
                  <a:lnTo>
                    <a:pt x="215264" y="36956"/>
                  </a:lnTo>
                  <a:lnTo>
                    <a:pt x="241792" y="77152"/>
                  </a:lnTo>
                  <a:lnTo>
                    <a:pt x="251459" y="126491"/>
                  </a:lnTo>
                  <a:lnTo>
                    <a:pt x="241792" y="175593"/>
                  </a:lnTo>
                  <a:lnTo>
                    <a:pt x="215264" y="215264"/>
                  </a:lnTo>
                  <a:lnTo>
                    <a:pt x="175593" y="241792"/>
                  </a:lnTo>
                  <a:lnTo>
                    <a:pt x="126491" y="251459"/>
                  </a:lnTo>
                  <a:lnTo>
                    <a:pt x="77152" y="241792"/>
                  </a:lnTo>
                  <a:lnTo>
                    <a:pt x="36956" y="215264"/>
                  </a:lnTo>
                  <a:lnTo>
                    <a:pt x="9905" y="175593"/>
                  </a:lnTo>
                  <a:lnTo>
                    <a:pt x="0" y="126491"/>
                  </a:lnTo>
                </a:path>
              </a:pathLst>
            </a:custGeom>
            <a:ln w="27432">
              <a:solidFill>
                <a:srgbClr val="385D89"/>
              </a:solidFill>
            </a:ln>
          </p:spPr>
          <p:txBody>
            <a:bodyPr wrap="square" lIns="0" tIns="0" rIns="0" bIns="0" rtlCol="0"/>
            <a:lstStyle/>
            <a:p>
              <a:endParaRPr sz="1235"/>
            </a:p>
          </p:txBody>
        </p:sp>
        <p:sp>
          <p:nvSpPr>
            <p:cNvPr id="27" name="object 27"/>
            <p:cNvSpPr/>
            <p:nvPr/>
          </p:nvSpPr>
          <p:spPr>
            <a:xfrm>
              <a:off x="3400043" y="6364224"/>
              <a:ext cx="1339850" cy="963294"/>
            </a:xfrm>
            <a:custGeom>
              <a:avLst/>
              <a:gdLst/>
              <a:ahLst/>
              <a:cxnLst/>
              <a:rect l="l" t="t" r="r" b="b"/>
              <a:pathLst>
                <a:path w="1339850" h="963295">
                  <a:moveTo>
                    <a:pt x="44195" y="83820"/>
                  </a:moveTo>
                  <a:lnTo>
                    <a:pt x="0" y="0"/>
                  </a:lnTo>
                  <a:lnTo>
                    <a:pt x="92963" y="15240"/>
                  </a:lnTo>
                  <a:lnTo>
                    <a:pt x="77791" y="36576"/>
                  </a:lnTo>
                  <a:lnTo>
                    <a:pt x="60959" y="36576"/>
                  </a:lnTo>
                  <a:lnTo>
                    <a:pt x="54863" y="45720"/>
                  </a:lnTo>
                  <a:lnTo>
                    <a:pt x="65739" y="53523"/>
                  </a:lnTo>
                  <a:lnTo>
                    <a:pt x="44195" y="83820"/>
                  </a:lnTo>
                  <a:close/>
                </a:path>
                <a:path w="1339850" h="963295">
                  <a:moveTo>
                    <a:pt x="65739" y="53523"/>
                  </a:moveTo>
                  <a:lnTo>
                    <a:pt x="54863" y="45720"/>
                  </a:lnTo>
                  <a:lnTo>
                    <a:pt x="60959" y="36576"/>
                  </a:lnTo>
                  <a:lnTo>
                    <a:pt x="72098" y="44581"/>
                  </a:lnTo>
                  <a:lnTo>
                    <a:pt x="65739" y="53523"/>
                  </a:lnTo>
                  <a:close/>
                </a:path>
                <a:path w="1339850" h="963295">
                  <a:moveTo>
                    <a:pt x="72098" y="44581"/>
                  </a:moveTo>
                  <a:lnTo>
                    <a:pt x="60959" y="36576"/>
                  </a:lnTo>
                  <a:lnTo>
                    <a:pt x="77791" y="36576"/>
                  </a:lnTo>
                  <a:lnTo>
                    <a:pt x="72098" y="44581"/>
                  </a:lnTo>
                  <a:close/>
                </a:path>
                <a:path w="1339850" h="963295">
                  <a:moveTo>
                    <a:pt x="1333500" y="963168"/>
                  </a:moveTo>
                  <a:lnTo>
                    <a:pt x="65739" y="53523"/>
                  </a:lnTo>
                  <a:lnTo>
                    <a:pt x="72098" y="44581"/>
                  </a:lnTo>
                  <a:lnTo>
                    <a:pt x="1339596" y="955548"/>
                  </a:lnTo>
                  <a:lnTo>
                    <a:pt x="1333500" y="963168"/>
                  </a:lnTo>
                  <a:close/>
                </a:path>
              </a:pathLst>
            </a:custGeom>
            <a:solidFill>
              <a:srgbClr val="497EBA"/>
            </a:solidFill>
          </p:spPr>
          <p:txBody>
            <a:bodyPr wrap="square" lIns="0" tIns="0" rIns="0" bIns="0" rtlCol="0"/>
            <a:lstStyle/>
            <a:p>
              <a:endParaRPr sz="1235"/>
            </a:p>
          </p:txBody>
        </p:sp>
        <p:sp>
          <p:nvSpPr>
            <p:cNvPr id="28" name="object 28"/>
            <p:cNvSpPr/>
            <p:nvPr/>
          </p:nvSpPr>
          <p:spPr>
            <a:xfrm>
              <a:off x="5364479" y="7322820"/>
              <a:ext cx="251460" cy="251460"/>
            </a:xfrm>
            <a:custGeom>
              <a:avLst/>
              <a:gdLst/>
              <a:ahLst/>
              <a:cxnLst/>
              <a:rect l="l" t="t" r="r" b="b"/>
              <a:pathLst>
                <a:path w="251460" h="251459">
                  <a:moveTo>
                    <a:pt x="0" y="126492"/>
                  </a:moveTo>
                  <a:lnTo>
                    <a:pt x="9905" y="77152"/>
                  </a:lnTo>
                  <a:lnTo>
                    <a:pt x="36956" y="36957"/>
                  </a:lnTo>
                  <a:lnTo>
                    <a:pt x="77152" y="9906"/>
                  </a:lnTo>
                  <a:lnTo>
                    <a:pt x="126491" y="0"/>
                  </a:lnTo>
                  <a:lnTo>
                    <a:pt x="175593" y="9906"/>
                  </a:lnTo>
                  <a:lnTo>
                    <a:pt x="215264" y="36957"/>
                  </a:lnTo>
                  <a:lnTo>
                    <a:pt x="241792" y="77152"/>
                  </a:lnTo>
                  <a:lnTo>
                    <a:pt x="251459" y="126492"/>
                  </a:lnTo>
                  <a:lnTo>
                    <a:pt x="241792" y="175593"/>
                  </a:lnTo>
                  <a:lnTo>
                    <a:pt x="215264" y="215265"/>
                  </a:lnTo>
                  <a:lnTo>
                    <a:pt x="175593" y="241792"/>
                  </a:lnTo>
                  <a:lnTo>
                    <a:pt x="126491" y="251460"/>
                  </a:lnTo>
                  <a:lnTo>
                    <a:pt x="77152" y="241792"/>
                  </a:lnTo>
                  <a:lnTo>
                    <a:pt x="36956" y="215265"/>
                  </a:lnTo>
                  <a:lnTo>
                    <a:pt x="9905" y="175593"/>
                  </a:lnTo>
                  <a:lnTo>
                    <a:pt x="0" y="126492"/>
                  </a:lnTo>
                </a:path>
              </a:pathLst>
            </a:custGeom>
            <a:ln w="27432">
              <a:solidFill>
                <a:srgbClr val="385D89"/>
              </a:solidFill>
            </a:ln>
          </p:spPr>
          <p:txBody>
            <a:bodyPr wrap="square" lIns="0" tIns="0" rIns="0" bIns="0" rtlCol="0"/>
            <a:lstStyle/>
            <a:p>
              <a:endParaRPr sz="1235"/>
            </a:p>
          </p:txBody>
        </p:sp>
        <p:pic>
          <p:nvPicPr>
            <p:cNvPr id="29" name="object 29"/>
            <p:cNvPicPr/>
            <p:nvPr/>
          </p:nvPicPr>
          <p:blipFill>
            <a:blip r:embed="rId5" cstate="print"/>
            <a:stretch>
              <a:fillRect/>
            </a:stretch>
          </p:blipFill>
          <p:spPr>
            <a:xfrm>
              <a:off x="5532119" y="6149339"/>
              <a:ext cx="251460" cy="251459"/>
            </a:xfrm>
            <a:prstGeom prst="rect">
              <a:avLst/>
            </a:prstGeom>
          </p:spPr>
        </p:pic>
        <p:sp>
          <p:nvSpPr>
            <p:cNvPr id="30" name="object 30"/>
            <p:cNvSpPr/>
            <p:nvPr/>
          </p:nvSpPr>
          <p:spPr>
            <a:xfrm>
              <a:off x="5532119" y="6149339"/>
              <a:ext cx="251460" cy="251460"/>
            </a:xfrm>
            <a:custGeom>
              <a:avLst/>
              <a:gdLst/>
              <a:ahLst/>
              <a:cxnLst/>
              <a:rect l="l" t="t" r="r" b="b"/>
              <a:pathLst>
                <a:path w="251460" h="251460">
                  <a:moveTo>
                    <a:pt x="0" y="126491"/>
                  </a:moveTo>
                  <a:lnTo>
                    <a:pt x="9905" y="77152"/>
                  </a:lnTo>
                  <a:lnTo>
                    <a:pt x="36956" y="36956"/>
                  </a:lnTo>
                  <a:lnTo>
                    <a:pt x="77152" y="9905"/>
                  </a:lnTo>
                  <a:lnTo>
                    <a:pt x="126491" y="0"/>
                  </a:lnTo>
                  <a:lnTo>
                    <a:pt x="175593" y="9905"/>
                  </a:lnTo>
                  <a:lnTo>
                    <a:pt x="215264" y="36956"/>
                  </a:lnTo>
                  <a:lnTo>
                    <a:pt x="241792" y="77152"/>
                  </a:lnTo>
                  <a:lnTo>
                    <a:pt x="251459" y="126491"/>
                  </a:lnTo>
                  <a:lnTo>
                    <a:pt x="241792" y="175593"/>
                  </a:lnTo>
                  <a:lnTo>
                    <a:pt x="215264" y="215264"/>
                  </a:lnTo>
                  <a:lnTo>
                    <a:pt x="175593" y="241792"/>
                  </a:lnTo>
                  <a:lnTo>
                    <a:pt x="126491" y="251459"/>
                  </a:lnTo>
                  <a:lnTo>
                    <a:pt x="77152" y="241792"/>
                  </a:lnTo>
                  <a:lnTo>
                    <a:pt x="36956" y="215264"/>
                  </a:lnTo>
                  <a:lnTo>
                    <a:pt x="9905" y="175593"/>
                  </a:lnTo>
                  <a:lnTo>
                    <a:pt x="0" y="126491"/>
                  </a:lnTo>
                </a:path>
              </a:pathLst>
            </a:custGeom>
            <a:ln w="27432">
              <a:solidFill>
                <a:srgbClr val="385D89"/>
              </a:solidFill>
            </a:ln>
          </p:spPr>
          <p:txBody>
            <a:bodyPr wrap="square" lIns="0" tIns="0" rIns="0" bIns="0" rtlCol="0"/>
            <a:lstStyle/>
            <a:p>
              <a:endParaRPr sz="1235"/>
            </a:p>
          </p:txBody>
        </p:sp>
        <p:pic>
          <p:nvPicPr>
            <p:cNvPr id="31" name="object 31"/>
            <p:cNvPicPr/>
            <p:nvPr/>
          </p:nvPicPr>
          <p:blipFill>
            <a:blip r:embed="rId6" cstate="print"/>
            <a:stretch>
              <a:fillRect/>
            </a:stretch>
          </p:blipFill>
          <p:spPr>
            <a:xfrm>
              <a:off x="6705600" y="6149339"/>
              <a:ext cx="251459" cy="251459"/>
            </a:xfrm>
            <a:prstGeom prst="rect">
              <a:avLst/>
            </a:prstGeom>
          </p:spPr>
        </p:pic>
        <p:sp>
          <p:nvSpPr>
            <p:cNvPr id="32" name="object 32"/>
            <p:cNvSpPr/>
            <p:nvPr/>
          </p:nvSpPr>
          <p:spPr>
            <a:xfrm>
              <a:off x="6705600" y="6149339"/>
              <a:ext cx="251460" cy="251460"/>
            </a:xfrm>
            <a:custGeom>
              <a:avLst/>
              <a:gdLst/>
              <a:ahLst/>
              <a:cxnLst/>
              <a:rect l="l" t="t" r="r" b="b"/>
              <a:pathLst>
                <a:path w="251459" h="251460">
                  <a:moveTo>
                    <a:pt x="0" y="126491"/>
                  </a:moveTo>
                  <a:lnTo>
                    <a:pt x="9905" y="77152"/>
                  </a:lnTo>
                  <a:lnTo>
                    <a:pt x="36956" y="36956"/>
                  </a:lnTo>
                  <a:lnTo>
                    <a:pt x="77152" y="9905"/>
                  </a:lnTo>
                  <a:lnTo>
                    <a:pt x="126491" y="0"/>
                  </a:lnTo>
                  <a:lnTo>
                    <a:pt x="175593" y="9905"/>
                  </a:lnTo>
                  <a:lnTo>
                    <a:pt x="215264" y="36956"/>
                  </a:lnTo>
                  <a:lnTo>
                    <a:pt x="241792" y="77152"/>
                  </a:lnTo>
                  <a:lnTo>
                    <a:pt x="251459" y="126491"/>
                  </a:lnTo>
                  <a:lnTo>
                    <a:pt x="241792" y="175593"/>
                  </a:lnTo>
                  <a:lnTo>
                    <a:pt x="215264" y="215264"/>
                  </a:lnTo>
                  <a:lnTo>
                    <a:pt x="175593" y="241792"/>
                  </a:lnTo>
                  <a:lnTo>
                    <a:pt x="126491" y="251459"/>
                  </a:lnTo>
                  <a:lnTo>
                    <a:pt x="77152" y="241792"/>
                  </a:lnTo>
                  <a:lnTo>
                    <a:pt x="36956" y="215264"/>
                  </a:lnTo>
                  <a:lnTo>
                    <a:pt x="9905" y="175593"/>
                  </a:lnTo>
                  <a:lnTo>
                    <a:pt x="0" y="126491"/>
                  </a:lnTo>
                </a:path>
              </a:pathLst>
            </a:custGeom>
            <a:ln w="27432">
              <a:solidFill>
                <a:srgbClr val="385D89"/>
              </a:solidFill>
            </a:ln>
          </p:spPr>
          <p:txBody>
            <a:bodyPr wrap="square" lIns="0" tIns="0" rIns="0" bIns="0" rtlCol="0"/>
            <a:lstStyle/>
            <a:p>
              <a:endParaRPr sz="1235"/>
            </a:p>
          </p:txBody>
        </p:sp>
        <p:sp>
          <p:nvSpPr>
            <p:cNvPr id="33" name="object 33"/>
            <p:cNvSpPr/>
            <p:nvPr/>
          </p:nvSpPr>
          <p:spPr>
            <a:xfrm>
              <a:off x="3400031" y="6361188"/>
              <a:ext cx="3432175" cy="967740"/>
            </a:xfrm>
            <a:custGeom>
              <a:avLst/>
              <a:gdLst/>
              <a:ahLst/>
              <a:cxnLst/>
              <a:rect l="l" t="t" r="r" b="b"/>
              <a:pathLst>
                <a:path w="3432175" h="967740">
                  <a:moveTo>
                    <a:pt x="3432060" y="39611"/>
                  </a:moveTo>
                  <a:lnTo>
                    <a:pt x="3360064" y="36080"/>
                  </a:lnTo>
                  <a:lnTo>
                    <a:pt x="3360064" y="83781"/>
                  </a:lnTo>
                  <a:lnTo>
                    <a:pt x="2097544" y="951953"/>
                  </a:lnTo>
                  <a:lnTo>
                    <a:pt x="2160651" y="605523"/>
                  </a:lnTo>
                  <a:lnTo>
                    <a:pt x="3356648" y="78841"/>
                  </a:lnTo>
                  <a:lnTo>
                    <a:pt x="3360064" y="83781"/>
                  </a:lnTo>
                  <a:lnTo>
                    <a:pt x="3360064" y="36080"/>
                  </a:lnTo>
                  <a:lnTo>
                    <a:pt x="3339096" y="35052"/>
                  </a:lnTo>
                  <a:lnTo>
                    <a:pt x="3346513" y="52247"/>
                  </a:lnTo>
                  <a:lnTo>
                    <a:pt x="3339084" y="53340"/>
                  </a:lnTo>
                  <a:lnTo>
                    <a:pt x="3351098" y="70789"/>
                  </a:lnTo>
                  <a:lnTo>
                    <a:pt x="2162911" y="593128"/>
                  </a:lnTo>
                  <a:lnTo>
                    <a:pt x="2248293" y="124358"/>
                  </a:lnTo>
                  <a:lnTo>
                    <a:pt x="2284488" y="131064"/>
                  </a:lnTo>
                  <a:lnTo>
                    <a:pt x="2278011" y="108204"/>
                  </a:lnTo>
                  <a:lnTo>
                    <a:pt x="2258580" y="39624"/>
                  </a:lnTo>
                  <a:lnTo>
                    <a:pt x="2237727" y="46824"/>
                  </a:lnTo>
                  <a:lnTo>
                    <a:pt x="2237727" y="122402"/>
                  </a:lnTo>
                  <a:lnTo>
                    <a:pt x="2151951" y="597941"/>
                  </a:lnTo>
                  <a:lnTo>
                    <a:pt x="2149729" y="598919"/>
                  </a:lnTo>
                  <a:lnTo>
                    <a:pt x="2149729" y="610323"/>
                  </a:lnTo>
                  <a:lnTo>
                    <a:pt x="2087905" y="953046"/>
                  </a:lnTo>
                  <a:lnTo>
                    <a:pt x="2063280" y="930465"/>
                  </a:lnTo>
                  <a:lnTo>
                    <a:pt x="2063280" y="943711"/>
                  </a:lnTo>
                  <a:lnTo>
                    <a:pt x="1734807" y="793038"/>
                  </a:lnTo>
                  <a:lnTo>
                    <a:pt x="1845475" y="744308"/>
                  </a:lnTo>
                  <a:lnTo>
                    <a:pt x="2063280" y="943711"/>
                  </a:lnTo>
                  <a:lnTo>
                    <a:pt x="2063280" y="930465"/>
                  </a:lnTo>
                  <a:lnTo>
                    <a:pt x="1855470" y="739902"/>
                  </a:lnTo>
                  <a:lnTo>
                    <a:pt x="2149729" y="610323"/>
                  </a:lnTo>
                  <a:lnTo>
                    <a:pt x="2149729" y="598919"/>
                  </a:lnTo>
                  <a:lnTo>
                    <a:pt x="1846897" y="732053"/>
                  </a:lnTo>
                  <a:lnTo>
                    <a:pt x="1836889" y="722884"/>
                  </a:lnTo>
                  <a:lnTo>
                    <a:pt x="1836889" y="736447"/>
                  </a:lnTo>
                  <a:lnTo>
                    <a:pt x="1721764" y="787057"/>
                  </a:lnTo>
                  <a:lnTo>
                    <a:pt x="1708340" y="780910"/>
                  </a:lnTo>
                  <a:lnTo>
                    <a:pt x="1708340" y="792962"/>
                  </a:lnTo>
                  <a:lnTo>
                    <a:pt x="1359496" y="946327"/>
                  </a:lnTo>
                  <a:lnTo>
                    <a:pt x="1574317" y="731507"/>
                  </a:lnTo>
                  <a:lnTo>
                    <a:pt x="1708340" y="792962"/>
                  </a:lnTo>
                  <a:lnTo>
                    <a:pt x="1708340" y="780910"/>
                  </a:lnTo>
                  <a:lnTo>
                    <a:pt x="1582585" y="723239"/>
                  </a:lnTo>
                  <a:lnTo>
                    <a:pt x="1697228" y="608596"/>
                  </a:lnTo>
                  <a:lnTo>
                    <a:pt x="1836889" y="736447"/>
                  </a:lnTo>
                  <a:lnTo>
                    <a:pt x="1836889" y="722884"/>
                  </a:lnTo>
                  <a:lnTo>
                    <a:pt x="1704416" y="601408"/>
                  </a:lnTo>
                  <a:lnTo>
                    <a:pt x="2202954" y="102870"/>
                  </a:lnTo>
                  <a:lnTo>
                    <a:pt x="2208022" y="107950"/>
                  </a:lnTo>
                  <a:lnTo>
                    <a:pt x="2202192" y="115824"/>
                  </a:lnTo>
                  <a:lnTo>
                    <a:pt x="2219020" y="118948"/>
                  </a:lnTo>
                  <a:lnTo>
                    <a:pt x="2229624" y="129540"/>
                  </a:lnTo>
                  <a:lnTo>
                    <a:pt x="2232241" y="121399"/>
                  </a:lnTo>
                  <a:lnTo>
                    <a:pt x="2237727" y="122402"/>
                  </a:lnTo>
                  <a:lnTo>
                    <a:pt x="2237727" y="46824"/>
                  </a:lnTo>
                  <a:lnTo>
                    <a:pt x="2170188" y="70104"/>
                  </a:lnTo>
                  <a:lnTo>
                    <a:pt x="2195334" y="95250"/>
                  </a:lnTo>
                  <a:lnTo>
                    <a:pt x="1696935" y="594537"/>
                  </a:lnTo>
                  <a:lnTo>
                    <a:pt x="1689747" y="587946"/>
                  </a:lnTo>
                  <a:lnTo>
                    <a:pt x="1689747" y="601738"/>
                  </a:lnTo>
                  <a:lnTo>
                    <a:pt x="1572895" y="718794"/>
                  </a:lnTo>
                  <a:lnTo>
                    <a:pt x="1564640" y="715010"/>
                  </a:lnTo>
                  <a:lnTo>
                    <a:pt x="1564640" y="727062"/>
                  </a:lnTo>
                  <a:lnTo>
                    <a:pt x="1338821" y="953274"/>
                  </a:lnTo>
                  <a:lnTo>
                    <a:pt x="1236040" y="576351"/>
                  </a:lnTo>
                  <a:lnTo>
                    <a:pt x="1564640" y="727062"/>
                  </a:lnTo>
                  <a:lnTo>
                    <a:pt x="1564640" y="715010"/>
                  </a:lnTo>
                  <a:lnTo>
                    <a:pt x="1232281" y="562559"/>
                  </a:lnTo>
                  <a:lnTo>
                    <a:pt x="1111567" y="119913"/>
                  </a:lnTo>
                  <a:lnTo>
                    <a:pt x="1115148" y="118910"/>
                  </a:lnTo>
                  <a:lnTo>
                    <a:pt x="1118616" y="128016"/>
                  </a:lnTo>
                  <a:lnTo>
                    <a:pt x="1130846" y="114465"/>
                  </a:lnTo>
                  <a:lnTo>
                    <a:pt x="1147572" y="109728"/>
                  </a:lnTo>
                  <a:lnTo>
                    <a:pt x="1144866" y="106680"/>
                  </a:lnTo>
                  <a:lnTo>
                    <a:pt x="1141387" y="102781"/>
                  </a:lnTo>
                  <a:lnTo>
                    <a:pt x="1142898" y="101104"/>
                  </a:lnTo>
                  <a:lnTo>
                    <a:pt x="1689747" y="601738"/>
                  </a:lnTo>
                  <a:lnTo>
                    <a:pt x="1689747" y="587946"/>
                  </a:lnTo>
                  <a:lnTo>
                    <a:pt x="1150112" y="93116"/>
                  </a:lnTo>
                  <a:lnTo>
                    <a:pt x="1158506" y="83820"/>
                  </a:lnTo>
                  <a:lnTo>
                    <a:pt x="1175004" y="65532"/>
                  </a:lnTo>
                  <a:lnTo>
                    <a:pt x="1085088" y="39624"/>
                  </a:lnTo>
                  <a:lnTo>
                    <a:pt x="1066800" y="132588"/>
                  </a:lnTo>
                  <a:lnTo>
                    <a:pt x="1102309" y="122529"/>
                  </a:lnTo>
                  <a:lnTo>
                    <a:pt x="1221117" y="557441"/>
                  </a:lnTo>
                  <a:lnTo>
                    <a:pt x="79032" y="33616"/>
                  </a:lnTo>
                  <a:lnTo>
                    <a:pt x="81876" y="27419"/>
                  </a:lnTo>
                  <a:lnTo>
                    <a:pt x="94488" y="0"/>
                  </a:lnTo>
                  <a:lnTo>
                    <a:pt x="0" y="3035"/>
                  </a:lnTo>
                  <a:lnTo>
                    <a:pt x="59448" y="76200"/>
                  </a:lnTo>
                  <a:lnTo>
                    <a:pt x="74447" y="43573"/>
                  </a:lnTo>
                  <a:lnTo>
                    <a:pt x="1224889" y="571233"/>
                  </a:lnTo>
                  <a:lnTo>
                    <a:pt x="1331976" y="963168"/>
                  </a:lnTo>
                  <a:lnTo>
                    <a:pt x="1336548" y="962406"/>
                  </a:lnTo>
                  <a:lnTo>
                    <a:pt x="1338084" y="967740"/>
                  </a:lnTo>
                  <a:lnTo>
                    <a:pt x="1721383" y="798957"/>
                  </a:lnTo>
                  <a:lnTo>
                    <a:pt x="2089416" y="967740"/>
                  </a:lnTo>
                  <a:lnTo>
                    <a:pt x="2090928" y="962418"/>
                  </a:lnTo>
                  <a:lnTo>
                    <a:pt x="2093976" y="966216"/>
                  </a:lnTo>
                  <a:lnTo>
                    <a:pt x="3364026" y="92875"/>
                  </a:lnTo>
                  <a:lnTo>
                    <a:pt x="3372624" y="112763"/>
                  </a:lnTo>
                  <a:lnTo>
                    <a:pt x="3376625" y="107835"/>
                  </a:lnTo>
                  <a:lnTo>
                    <a:pt x="3386328" y="121920"/>
                  </a:lnTo>
                  <a:lnTo>
                    <a:pt x="3411728" y="76200"/>
                  </a:lnTo>
                  <a:lnTo>
                    <a:pt x="3432035" y="39636"/>
                  </a:lnTo>
                  <a:close/>
                </a:path>
              </a:pathLst>
            </a:custGeom>
            <a:solidFill>
              <a:srgbClr val="497EBA"/>
            </a:solidFill>
          </p:spPr>
          <p:txBody>
            <a:bodyPr wrap="square" lIns="0" tIns="0" rIns="0" bIns="0" rtlCol="0"/>
            <a:lstStyle/>
            <a:p>
              <a:endParaRPr sz="1235"/>
            </a:p>
          </p:txBody>
        </p:sp>
        <p:pic>
          <p:nvPicPr>
            <p:cNvPr id="34" name="object 34"/>
            <p:cNvPicPr/>
            <p:nvPr/>
          </p:nvPicPr>
          <p:blipFill>
            <a:blip r:embed="rId6" cstate="print"/>
            <a:stretch>
              <a:fillRect/>
            </a:stretch>
          </p:blipFill>
          <p:spPr>
            <a:xfrm>
              <a:off x="4861559" y="5394960"/>
              <a:ext cx="251460" cy="251460"/>
            </a:xfrm>
            <a:prstGeom prst="rect">
              <a:avLst/>
            </a:prstGeom>
          </p:spPr>
        </p:pic>
        <p:sp>
          <p:nvSpPr>
            <p:cNvPr id="35" name="object 35"/>
            <p:cNvSpPr/>
            <p:nvPr/>
          </p:nvSpPr>
          <p:spPr>
            <a:xfrm>
              <a:off x="4861559" y="5394960"/>
              <a:ext cx="251460" cy="251460"/>
            </a:xfrm>
            <a:custGeom>
              <a:avLst/>
              <a:gdLst/>
              <a:ahLst/>
              <a:cxnLst/>
              <a:rect l="l" t="t" r="r" b="b"/>
              <a:pathLst>
                <a:path w="251460" h="251460">
                  <a:moveTo>
                    <a:pt x="0" y="126491"/>
                  </a:moveTo>
                  <a:lnTo>
                    <a:pt x="9905" y="77152"/>
                  </a:lnTo>
                  <a:lnTo>
                    <a:pt x="36956" y="36956"/>
                  </a:lnTo>
                  <a:lnTo>
                    <a:pt x="77152" y="9905"/>
                  </a:lnTo>
                  <a:lnTo>
                    <a:pt x="126491" y="0"/>
                  </a:lnTo>
                  <a:lnTo>
                    <a:pt x="175593" y="9905"/>
                  </a:lnTo>
                  <a:lnTo>
                    <a:pt x="215264" y="36956"/>
                  </a:lnTo>
                  <a:lnTo>
                    <a:pt x="241792" y="77152"/>
                  </a:lnTo>
                  <a:lnTo>
                    <a:pt x="251459" y="126491"/>
                  </a:lnTo>
                  <a:lnTo>
                    <a:pt x="241792" y="175593"/>
                  </a:lnTo>
                  <a:lnTo>
                    <a:pt x="215264" y="215264"/>
                  </a:lnTo>
                  <a:lnTo>
                    <a:pt x="175593" y="241792"/>
                  </a:lnTo>
                  <a:lnTo>
                    <a:pt x="126491" y="251459"/>
                  </a:lnTo>
                  <a:lnTo>
                    <a:pt x="77152" y="241792"/>
                  </a:lnTo>
                  <a:lnTo>
                    <a:pt x="36956" y="215264"/>
                  </a:lnTo>
                  <a:lnTo>
                    <a:pt x="9905" y="175593"/>
                  </a:lnTo>
                  <a:lnTo>
                    <a:pt x="0" y="126491"/>
                  </a:lnTo>
                </a:path>
              </a:pathLst>
            </a:custGeom>
            <a:ln w="27432">
              <a:solidFill>
                <a:srgbClr val="385D89"/>
              </a:solidFill>
            </a:ln>
          </p:spPr>
          <p:txBody>
            <a:bodyPr wrap="square" lIns="0" tIns="0" rIns="0" bIns="0" rtlCol="0"/>
            <a:lstStyle/>
            <a:p>
              <a:endParaRPr sz="1235"/>
            </a:p>
          </p:txBody>
        </p:sp>
        <p:sp>
          <p:nvSpPr>
            <p:cNvPr id="36" name="object 36"/>
            <p:cNvSpPr/>
            <p:nvPr/>
          </p:nvSpPr>
          <p:spPr>
            <a:xfrm>
              <a:off x="3310115" y="5628131"/>
              <a:ext cx="3523615" cy="527685"/>
            </a:xfrm>
            <a:custGeom>
              <a:avLst/>
              <a:gdLst/>
              <a:ahLst/>
              <a:cxnLst/>
              <a:rect l="l" t="t" r="r" b="b"/>
              <a:pathLst>
                <a:path w="3523615" h="527685">
                  <a:moveTo>
                    <a:pt x="1677936" y="18300"/>
                  </a:moveTo>
                  <a:lnTo>
                    <a:pt x="1584972" y="3048"/>
                  </a:lnTo>
                  <a:lnTo>
                    <a:pt x="1595424" y="37719"/>
                  </a:lnTo>
                  <a:lnTo>
                    <a:pt x="0" y="516636"/>
                  </a:lnTo>
                  <a:lnTo>
                    <a:pt x="3048" y="527304"/>
                  </a:lnTo>
                  <a:lnTo>
                    <a:pt x="1591297" y="50546"/>
                  </a:lnTo>
                  <a:lnTo>
                    <a:pt x="1602765" y="62014"/>
                  </a:lnTo>
                  <a:lnTo>
                    <a:pt x="1608302" y="80365"/>
                  </a:lnTo>
                  <a:lnTo>
                    <a:pt x="1171968" y="518172"/>
                  </a:lnTo>
                  <a:lnTo>
                    <a:pt x="1178064" y="525792"/>
                  </a:lnTo>
                  <a:lnTo>
                    <a:pt x="1622310" y="81546"/>
                  </a:lnTo>
                  <a:lnTo>
                    <a:pt x="1648980" y="108216"/>
                  </a:lnTo>
                  <a:lnTo>
                    <a:pt x="1663204" y="64020"/>
                  </a:lnTo>
                  <a:lnTo>
                    <a:pt x="1677936" y="18300"/>
                  </a:lnTo>
                  <a:close/>
                </a:path>
                <a:path w="3523615" h="527685">
                  <a:moveTo>
                    <a:pt x="3523488" y="516636"/>
                  </a:moveTo>
                  <a:lnTo>
                    <a:pt x="1767395" y="37706"/>
                  </a:lnTo>
                  <a:lnTo>
                    <a:pt x="1769376" y="35064"/>
                  </a:lnTo>
                  <a:lnTo>
                    <a:pt x="1760537" y="33451"/>
                  </a:lnTo>
                  <a:lnTo>
                    <a:pt x="1760918" y="32004"/>
                  </a:lnTo>
                  <a:lnTo>
                    <a:pt x="1769364" y="0"/>
                  </a:lnTo>
                  <a:lnTo>
                    <a:pt x="1677924" y="18288"/>
                  </a:lnTo>
                  <a:lnTo>
                    <a:pt x="1719084" y="102120"/>
                  </a:lnTo>
                  <a:lnTo>
                    <a:pt x="1740268" y="73863"/>
                  </a:lnTo>
                  <a:lnTo>
                    <a:pt x="1748028" y="80772"/>
                  </a:lnTo>
                  <a:lnTo>
                    <a:pt x="1748612" y="78536"/>
                  </a:lnTo>
                  <a:lnTo>
                    <a:pt x="2345448" y="525792"/>
                  </a:lnTo>
                  <a:lnTo>
                    <a:pt x="2351544" y="518172"/>
                  </a:lnTo>
                  <a:lnTo>
                    <a:pt x="1751634" y="67132"/>
                  </a:lnTo>
                  <a:lnTo>
                    <a:pt x="1755076" y="54140"/>
                  </a:lnTo>
                  <a:lnTo>
                    <a:pt x="1760232" y="47256"/>
                  </a:lnTo>
                  <a:lnTo>
                    <a:pt x="3520440" y="527304"/>
                  </a:lnTo>
                  <a:lnTo>
                    <a:pt x="3523488" y="516636"/>
                  </a:lnTo>
                  <a:close/>
                </a:path>
              </a:pathLst>
            </a:custGeom>
            <a:solidFill>
              <a:srgbClr val="497EBA"/>
            </a:solidFill>
          </p:spPr>
          <p:txBody>
            <a:bodyPr wrap="square" lIns="0" tIns="0" rIns="0" bIns="0" rtlCol="0"/>
            <a:lstStyle/>
            <a:p>
              <a:endParaRPr sz="1235"/>
            </a:p>
          </p:txBody>
        </p:sp>
      </p:grpSp>
      <p:sp>
        <p:nvSpPr>
          <p:cNvPr id="37" name="object 37"/>
          <p:cNvSpPr txBox="1"/>
          <p:nvPr/>
        </p:nvSpPr>
        <p:spPr>
          <a:xfrm>
            <a:off x="2650362" y="1664343"/>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38" name="object 38"/>
          <p:cNvSpPr txBox="1"/>
          <p:nvPr/>
        </p:nvSpPr>
        <p:spPr>
          <a:xfrm>
            <a:off x="3091512" y="1654918"/>
            <a:ext cx="203947" cy="279526"/>
          </a:xfrm>
          <a:prstGeom prst="rect">
            <a:avLst/>
          </a:prstGeom>
        </p:spPr>
        <p:txBody>
          <a:bodyPr vert="horz" wrap="square" lIns="0" tIns="14568" rIns="0" bIns="0" rtlCol="0">
            <a:spAutoFit/>
          </a:bodyPr>
          <a:lstStyle/>
          <a:p>
            <a:pPr marL="11206">
              <a:spcBef>
                <a:spcPts val="115"/>
              </a:spcBef>
            </a:pP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39" name="object 39"/>
          <p:cNvSpPr/>
          <p:nvPr/>
        </p:nvSpPr>
        <p:spPr>
          <a:xfrm>
            <a:off x="2548655" y="1545066"/>
            <a:ext cx="5037604" cy="4046444"/>
          </a:xfrm>
          <a:custGeom>
            <a:avLst/>
            <a:gdLst/>
            <a:ahLst/>
            <a:cxnLst/>
            <a:rect l="l" t="t" r="r" b="b"/>
            <a:pathLst>
              <a:path w="5709284" h="4585970">
                <a:moveTo>
                  <a:pt x="265176" y="42672"/>
                </a:moveTo>
                <a:lnTo>
                  <a:pt x="253212" y="36576"/>
                </a:lnTo>
                <a:lnTo>
                  <a:pt x="181356" y="0"/>
                </a:lnTo>
                <a:lnTo>
                  <a:pt x="181356" y="36576"/>
                </a:lnTo>
                <a:lnTo>
                  <a:pt x="0" y="36576"/>
                </a:lnTo>
                <a:lnTo>
                  <a:pt x="0" y="47244"/>
                </a:lnTo>
                <a:lnTo>
                  <a:pt x="181356" y="47244"/>
                </a:lnTo>
                <a:lnTo>
                  <a:pt x="181356" y="83820"/>
                </a:lnTo>
                <a:lnTo>
                  <a:pt x="255866" y="47244"/>
                </a:lnTo>
                <a:lnTo>
                  <a:pt x="265176" y="42672"/>
                </a:lnTo>
                <a:close/>
              </a:path>
              <a:path w="5709284" h="4585970">
                <a:moveTo>
                  <a:pt x="2176272" y="4524768"/>
                </a:moveTo>
                <a:lnTo>
                  <a:pt x="2167293" y="4520196"/>
                </a:lnTo>
                <a:lnTo>
                  <a:pt x="2092452" y="4482096"/>
                </a:lnTo>
                <a:lnTo>
                  <a:pt x="2092452" y="4520196"/>
                </a:lnTo>
                <a:lnTo>
                  <a:pt x="1911096" y="4520196"/>
                </a:lnTo>
                <a:lnTo>
                  <a:pt x="1911096" y="4529340"/>
                </a:lnTo>
                <a:lnTo>
                  <a:pt x="2092452" y="4529340"/>
                </a:lnTo>
                <a:lnTo>
                  <a:pt x="2092452" y="4565916"/>
                </a:lnTo>
                <a:lnTo>
                  <a:pt x="2166963" y="4529340"/>
                </a:lnTo>
                <a:lnTo>
                  <a:pt x="2176272" y="4524768"/>
                </a:lnTo>
                <a:close/>
              </a:path>
              <a:path w="5709284" h="4585970">
                <a:moveTo>
                  <a:pt x="3349764" y="4544580"/>
                </a:moveTo>
                <a:lnTo>
                  <a:pt x="3337788" y="4538484"/>
                </a:lnTo>
                <a:lnTo>
                  <a:pt x="3265944" y="4501908"/>
                </a:lnTo>
                <a:lnTo>
                  <a:pt x="3265944" y="4538484"/>
                </a:lnTo>
                <a:lnTo>
                  <a:pt x="3084588" y="4538484"/>
                </a:lnTo>
                <a:lnTo>
                  <a:pt x="3084588" y="4549152"/>
                </a:lnTo>
                <a:lnTo>
                  <a:pt x="3265944" y="4549152"/>
                </a:lnTo>
                <a:lnTo>
                  <a:pt x="3265944" y="4585728"/>
                </a:lnTo>
                <a:lnTo>
                  <a:pt x="3340443" y="4549152"/>
                </a:lnTo>
                <a:lnTo>
                  <a:pt x="3349764" y="4544580"/>
                </a:lnTo>
                <a:close/>
              </a:path>
              <a:path w="5709284" h="4585970">
                <a:moveTo>
                  <a:pt x="3852672" y="3761232"/>
                </a:moveTo>
                <a:lnTo>
                  <a:pt x="3843363" y="3756660"/>
                </a:lnTo>
                <a:lnTo>
                  <a:pt x="3768852" y="3720084"/>
                </a:lnTo>
                <a:lnTo>
                  <a:pt x="3768852" y="3756660"/>
                </a:lnTo>
                <a:lnTo>
                  <a:pt x="3587496" y="3756660"/>
                </a:lnTo>
                <a:lnTo>
                  <a:pt x="3587496" y="3767328"/>
                </a:lnTo>
                <a:lnTo>
                  <a:pt x="3768852" y="3767328"/>
                </a:lnTo>
                <a:lnTo>
                  <a:pt x="3768852" y="3803904"/>
                </a:lnTo>
                <a:lnTo>
                  <a:pt x="3840708" y="3767328"/>
                </a:lnTo>
                <a:lnTo>
                  <a:pt x="3852672" y="3761232"/>
                </a:lnTo>
                <a:close/>
              </a:path>
              <a:path w="5709284" h="4585970">
                <a:moveTo>
                  <a:pt x="4512576" y="4527804"/>
                </a:moveTo>
                <a:lnTo>
                  <a:pt x="4500600" y="4521708"/>
                </a:lnTo>
                <a:lnTo>
                  <a:pt x="4428756" y="4485132"/>
                </a:lnTo>
                <a:lnTo>
                  <a:pt x="4428756" y="4521708"/>
                </a:lnTo>
                <a:lnTo>
                  <a:pt x="4247400" y="4521708"/>
                </a:lnTo>
                <a:lnTo>
                  <a:pt x="4247400" y="4532376"/>
                </a:lnTo>
                <a:lnTo>
                  <a:pt x="4428756" y="4532376"/>
                </a:lnTo>
                <a:lnTo>
                  <a:pt x="4428756" y="4568952"/>
                </a:lnTo>
                <a:lnTo>
                  <a:pt x="4503255" y="4532376"/>
                </a:lnTo>
                <a:lnTo>
                  <a:pt x="4512576" y="4527804"/>
                </a:lnTo>
                <a:close/>
              </a:path>
              <a:path w="5709284" h="4585970">
                <a:moveTo>
                  <a:pt x="5708916" y="4515624"/>
                </a:moveTo>
                <a:lnTo>
                  <a:pt x="5699595" y="4511052"/>
                </a:lnTo>
                <a:lnTo>
                  <a:pt x="5625096" y="4474476"/>
                </a:lnTo>
                <a:lnTo>
                  <a:pt x="5625096" y="4511052"/>
                </a:lnTo>
                <a:lnTo>
                  <a:pt x="5443740" y="4511052"/>
                </a:lnTo>
                <a:lnTo>
                  <a:pt x="5443740" y="4521720"/>
                </a:lnTo>
                <a:lnTo>
                  <a:pt x="5625096" y="4521720"/>
                </a:lnTo>
                <a:lnTo>
                  <a:pt x="5625096" y="4558296"/>
                </a:lnTo>
                <a:lnTo>
                  <a:pt x="5696940" y="4521720"/>
                </a:lnTo>
                <a:lnTo>
                  <a:pt x="5708916" y="4515624"/>
                </a:lnTo>
                <a:close/>
              </a:path>
            </a:pathLst>
          </a:custGeom>
          <a:solidFill>
            <a:srgbClr val="BF0000"/>
          </a:solidFill>
        </p:spPr>
        <p:txBody>
          <a:bodyPr wrap="square" lIns="0" tIns="0" rIns="0" bIns="0" rtlCol="0"/>
          <a:lstStyle/>
          <a:p>
            <a:endParaRPr sz="1235"/>
          </a:p>
        </p:txBody>
      </p:sp>
      <p:sp>
        <p:nvSpPr>
          <p:cNvPr id="40" name="object 40"/>
          <p:cNvSpPr txBox="1"/>
          <p:nvPr/>
        </p:nvSpPr>
        <p:spPr>
          <a:xfrm>
            <a:off x="2407036" y="1420908"/>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41" name="object 41"/>
          <p:cNvSpPr txBox="1"/>
          <p:nvPr/>
        </p:nvSpPr>
        <p:spPr>
          <a:xfrm>
            <a:off x="9402611" y="3003612"/>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1</a:t>
            </a:r>
            <a:endParaRPr sz="1721" baseline="-21367">
              <a:latin typeface="Calibri"/>
              <a:cs typeface="Calibri"/>
            </a:endParaRPr>
          </a:p>
        </p:txBody>
      </p:sp>
      <p:sp>
        <p:nvSpPr>
          <p:cNvPr id="42" name="object 42"/>
          <p:cNvSpPr txBox="1"/>
          <p:nvPr/>
        </p:nvSpPr>
        <p:spPr>
          <a:xfrm>
            <a:off x="5855327" y="1376490"/>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2</a:t>
            </a:r>
            <a:endParaRPr sz="1721" baseline="-21367">
              <a:latin typeface="Calibri"/>
              <a:cs typeface="Calibri"/>
            </a:endParaRPr>
          </a:p>
        </p:txBody>
      </p:sp>
      <p:sp>
        <p:nvSpPr>
          <p:cNvPr id="43" name="object 43"/>
          <p:cNvSpPr txBox="1"/>
          <p:nvPr/>
        </p:nvSpPr>
        <p:spPr>
          <a:xfrm>
            <a:off x="2536513" y="2356837"/>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1</a:t>
            </a:r>
            <a:endParaRPr sz="1721" baseline="-21367">
              <a:latin typeface="Calibri"/>
              <a:cs typeface="Calibri"/>
            </a:endParaRPr>
          </a:p>
        </p:txBody>
      </p:sp>
      <p:sp>
        <p:nvSpPr>
          <p:cNvPr id="44" name="object 44"/>
          <p:cNvSpPr txBox="1"/>
          <p:nvPr/>
        </p:nvSpPr>
        <p:spPr>
          <a:xfrm>
            <a:off x="3216981" y="2331270"/>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2</a:t>
            </a:r>
            <a:endParaRPr sz="1721" baseline="-21367">
              <a:latin typeface="Calibri"/>
              <a:cs typeface="Calibri"/>
            </a:endParaRPr>
          </a:p>
        </p:txBody>
      </p:sp>
      <p:grpSp>
        <p:nvGrpSpPr>
          <p:cNvPr id="45" name="object 45"/>
          <p:cNvGrpSpPr/>
          <p:nvPr/>
        </p:nvGrpSpPr>
        <p:grpSpPr>
          <a:xfrm>
            <a:off x="2497343" y="3664100"/>
            <a:ext cx="912159" cy="918882"/>
            <a:chOff x="950722" y="4152646"/>
            <a:chExt cx="1033780" cy="1041400"/>
          </a:xfrm>
        </p:grpSpPr>
        <p:pic>
          <p:nvPicPr>
            <p:cNvPr id="46" name="object 46"/>
            <p:cNvPicPr/>
            <p:nvPr/>
          </p:nvPicPr>
          <p:blipFill>
            <a:blip r:embed="rId7" cstate="print"/>
            <a:stretch>
              <a:fillRect/>
            </a:stretch>
          </p:blipFill>
          <p:spPr>
            <a:xfrm>
              <a:off x="964692" y="4928616"/>
              <a:ext cx="251459" cy="251460"/>
            </a:xfrm>
            <a:prstGeom prst="rect">
              <a:avLst/>
            </a:prstGeom>
          </p:spPr>
        </p:pic>
        <p:sp>
          <p:nvSpPr>
            <p:cNvPr id="47" name="object 47"/>
            <p:cNvSpPr/>
            <p:nvPr/>
          </p:nvSpPr>
          <p:spPr>
            <a:xfrm>
              <a:off x="964692" y="4928616"/>
              <a:ext cx="251460" cy="251460"/>
            </a:xfrm>
            <a:custGeom>
              <a:avLst/>
              <a:gdLst/>
              <a:ahLst/>
              <a:cxnLst/>
              <a:rect l="l" t="t" r="r" b="b"/>
              <a:pathLst>
                <a:path w="251459" h="251460">
                  <a:moveTo>
                    <a:pt x="0" y="124967"/>
                  </a:moveTo>
                  <a:lnTo>
                    <a:pt x="9905" y="76509"/>
                  </a:lnTo>
                  <a:lnTo>
                    <a:pt x="36956" y="36766"/>
                  </a:lnTo>
                  <a:lnTo>
                    <a:pt x="77152" y="9882"/>
                  </a:lnTo>
                  <a:lnTo>
                    <a:pt x="126491" y="0"/>
                  </a:lnTo>
                  <a:lnTo>
                    <a:pt x="175593" y="9882"/>
                  </a:lnTo>
                  <a:lnTo>
                    <a:pt x="215264" y="36766"/>
                  </a:lnTo>
                  <a:lnTo>
                    <a:pt x="241792" y="76509"/>
                  </a:lnTo>
                  <a:lnTo>
                    <a:pt x="251459" y="124967"/>
                  </a:lnTo>
                  <a:lnTo>
                    <a:pt x="241792" y="174307"/>
                  </a:lnTo>
                  <a:lnTo>
                    <a:pt x="215264" y="214502"/>
                  </a:lnTo>
                  <a:lnTo>
                    <a:pt x="175593" y="241553"/>
                  </a:lnTo>
                  <a:lnTo>
                    <a:pt x="126491" y="251459"/>
                  </a:lnTo>
                  <a:lnTo>
                    <a:pt x="77152" y="241553"/>
                  </a:lnTo>
                  <a:lnTo>
                    <a:pt x="36956" y="214502"/>
                  </a:lnTo>
                  <a:lnTo>
                    <a:pt x="9905" y="174307"/>
                  </a:lnTo>
                  <a:lnTo>
                    <a:pt x="0" y="124967"/>
                  </a:lnTo>
                </a:path>
              </a:pathLst>
            </a:custGeom>
            <a:ln w="27432">
              <a:solidFill>
                <a:srgbClr val="385D89"/>
              </a:solidFill>
            </a:ln>
          </p:spPr>
          <p:txBody>
            <a:bodyPr wrap="square" lIns="0" tIns="0" rIns="0" bIns="0" rtlCol="0"/>
            <a:lstStyle/>
            <a:p>
              <a:endParaRPr sz="1235"/>
            </a:p>
          </p:txBody>
        </p:sp>
        <p:pic>
          <p:nvPicPr>
            <p:cNvPr id="48" name="object 48"/>
            <p:cNvPicPr/>
            <p:nvPr/>
          </p:nvPicPr>
          <p:blipFill>
            <a:blip r:embed="rId8" cstate="print"/>
            <a:stretch>
              <a:fillRect/>
            </a:stretch>
          </p:blipFill>
          <p:spPr>
            <a:xfrm>
              <a:off x="1719071" y="4928616"/>
              <a:ext cx="251459" cy="251460"/>
            </a:xfrm>
            <a:prstGeom prst="rect">
              <a:avLst/>
            </a:prstGeom>
          </p:spPr>
        </p:pic>
        <p:sp>
          <p:nvSpPr>
            <p:cNvPr id="49" name="object 49"/>
            <p:cNvSpPr/>
            <p:nvPr/>
          </p:nvSpPr>
          <p:spPr>
            <a:xfrm>
              <a:off x="1719071" y="4928616"/>
              <a:ext cx="251460" cy="251460"/>
            </a:xfrm>
            <a:custGeom>
              <a:avLst/>
              <a:gdLst/>
              <a:ahLst/>
              <a:cxnLst/>
              <a:rect l="l" t="t" r="r" b="b"/>
              <a:pathLst>
                <a:path w="251460" h="251460">
                  <a:moveTo>
                    <a:pt x="0" y="124967"/>
                  </a:moveTo>
                  <a:lnTo>
                    <a:pt x="9905" y="76509"/>
                  </a:lnTo>
                  <a:lnTo>
                    <a:pt x="36956" y="36766"/>
                  </a:lnTo>
                  <a:lnTo>
                    <a:pt x="77152" y="9882"/>
                  </a:lnTo>
                  <a:lnTo>
                    <a:pt x="126491" y="0"/>
                  </a:lnTo>
                  <a:lnTo>
                    <a:pt x="175593" y="9882"/>
                  </a:lnTo>
                  <a:lnTo>
                    <a:pt x="215264" y="36766"/>
                  </a:lnTo>
                  <a:lnTo>
                    <a:pt x="241792" y="76509"/>
                  </a:lnTo>
                  <a:lnTo>
                    <a:pt x="251459" y="124967"/>
                  </a:lnTo>
                  <a:lnTo>
                    <a:pt x="241792" y="174307"/>
                  </a:lnTo>
                  <a:lnTo>
                    <a:pt x="215264" y="214502"/>
                  </a:lnTo>
                  <a:lnTo>
                    <a:pt x="175593" y="241553"/>
                  </a:lnTo>
                  <a:lnTo>
                    <a:pt x="126491" y="251459"/>
                  </a:lnTo>
                  <a:lnTo>
                    <a:pt x="77152" y="241553"/>
                  </a:lnTo>
                  <a:lnTo>
                    <a:pt x="36956" y="214502"/>
                  </a:lnTo>
                  <a:lnTo>
                    <a:pt x="9905" y="174307"/>
                  </a:lnTo>
                  <a:lnTo>
                    <a:pt x="0" y="124967"/>
                  </a:lnTo>
                </a:path>
              </a:pathLst>
            </a:custGeom>
            <a:ln w="27432">
              <a:solidFill>
                <a:srgbClr val="385D89"/>
              </a:solidFill>
            </a:ln>
          </p:spPr>
          <p:txBody>
            <a:bodyPr wrap="square" lIns="0" tIns="0" rIns="0" bIns="0" rtlCol="0"/>
            <a:lstStyle/>
            <a:p>
              <a:endParaRPr sz="1235"/>
            </a:p>
          </p:txBody>
        </p:sp>
        <p:pic>
          <p:nvPicPr>
            <p:cNvPr id="50" name="object 50"/>
            <p:cNvPicPr/>
            <p:nvPr/>
          </p:nvPicPr>
          <p:blipFill>
            <a:blip r:embed="rId9" cstate="print"/>
            <a:stretch>
              <a:fillRect/>
            </a:stretch>
          </p:blipFill>
          <p:spPr>
            <a:xfrm>
              <a:off x="1280159" y="4166616"/>
              <a:ext cx="251459" cy="251459"/>
            </a:xfrm>
            <a:prstGeom prst="rect">
              <a:avLst/>
            </a:prstGeom>
          </p:spPr>
        </p:pic>
        <p:sp>
          <p:nvSpPr>
            <p:cNvPr id="51" name="object 51"/>
            <p:cNvSpPr/>
            <p:nvPr/>
          </p:nvSpPr>
          <p:spPr>
            <a:xfrm>
              <a:off x="1280159" y="4166616"/>
              <a:ext cx="251460" cy="251460"/>
            </a:xfrm>
            <a:custGeom>
              <a:avLst/>
              <a:gdLst/>
              <a:ahLst/>
              <a:cxnLst/>
              <a:rect l="l" t="t" r="r" b="b"/>
              <a:pathLst>
                <a:path w="251459" h="251460">
                  <a:moveTo>
                    <a:pt x="0" y="126491"/>
                  </a:moveTo>
                  <a:lnTo>
                    <a:pt x="9882" y="77152"/>
                  </a:lnTo>
                  <a:lnTo>
                    <a:pt x="36766" y="36956"/>
                  </a:lnTo>
                  <a:lnTo>
                    <a:pt x="76509" y="9905"/>
                  </a:lnTo>
                  <a:lnTo>
                    <a:pt x="124968" y="0"/>
                  </a:lnTo>
                  <a:lnTo>
                    <a:pt x="174307" y="9905"/>
                  </a:lnTo>
                  <a:lnTo>
                    <a:pt x="214503" y="36956"/>
                  </a:lnTo>
                  <a:lnTo>
                    <a:pt x="241554" y="77152"/>
                  </a:lnTo>
                  <a:lnTo>
                    <a:pt x="251459" y="126491"/>
                  </a:lnTo>
                  <a:lnTo>
                    <a:pt x="241553" y="174950"/>
                  </a:lnTo>
                  <a:lnTo>
                    <a:pt x="214502" y="214693"/>
                  </a:lnTo>
                  <a:lnTo>
                    <a:pt x="174307" y="241577"/>
                  </a:lnTo>
                  <a:lnTo>
                    <a:pt x="124968" y="251459"/>
                  </a:lnTo>
                  <a:lnTo>
                    <a:pt x="76509" y="241577"/>
                  </a:lnTo>
                  <a:lnTo>
                    <a:pt x="36766" y="214693"/>
                  </a:lnTo>
                  <a:lnTo>
                    <a:pt x="9882" y="174950"/>
                  </a:lnTo>
                  <a:lnTo>
                    <a:pt x="0" y="126491"/>
                  </a:lnTo>
                </a:path>
              </a:pathLst>
            </a:custGeom>
            <a:ln w="27432">
              <a:solidFill>
                <a:srgbClr val="385D89"/>
              </a:solidFill>
            </a:ln>
          </p:spPr>
          <p:txBody>
            <a:bodyPr wrap="square" lIns="0" tIns="0" rIns="0" bIns="0" rtlCol="0"/>
            <a:lstStyle/>
            <a:p>
              <a:endParaRPr sz="1235"/>
            </a:p>
          </p:txBody>
        </p:sp>
        <p:sp>
          <p:nvSpPr>
            <p:cNvPr id="52" name="object 52"/>
            <p:cNvSpPr/>
            <p:nvPr/>
          </p:nvSpPr>
          <p:spPr>
            <a:xfrm>
              <a:off x="1086612" y="4418101"/>
              <a:ext cx="763905" cy="513715"/>
            </a:xfrm>
            <a:custGeom>
              <a:avLst/>
              <a:gdLst/>
              <a:ahLst/>
              <a:cxnLst/>
              <a:rect l="l" t="t" r="r" b="b"/>
              <a:pathLst>
                <a:path w="763905" h="513714">
                  <a:moveTo>
                    <a:pt x="763511" y="507479"/>
                  </a:moveTo>
                  <a:lnTo>
                    <a:pt x="377545" y="60413"/>
                  </a:lnTo>
                  <a:lnTo>
                    <a:pt x="389369" y="50279"/>
                  </a:lnTo>
                  <a:lnTo>
                    <a:pt x="405371" y="36563"/>
                  </a:lnTo>
                  <a:lnTo>
                    <a:pt x="318503" y="0"/>
                  </a:lnTo>
                  <a:lnTo>
                    <a:pt x="239268" y="50279"/>
                  </a:lnTo>
                  <a:lnTo>
                    <a:pt x="269887" y="68516"/>
                  </a:lnTo>
                  <a:lnTo>
                    <a:pt x="0" y="507479"/>
                  </a:lnTo>
                  <a:lnTo>
                    <a:pt x="9144" y="513575"/>
                  </a:lnTo>
                  <a:lnTo>
                    <a:pt x="279323" y="74142"/>
                  </a:lnTo>
                  <a:lnTo>
                    <a:pt x="310896" y="92951"/>
                  </a:lnTo>
                  <a:lnTo>
                    <a:pt x="313893" y="56375"/>
                  </a:lnTo>
                  <a:lnTo>
                    <a:pt x="318503" y="38"/>
                  </a:lnTo>
                  <a:lnTo>
                    <a:pt x="341363" y="91427"/>
                  </a:lnTo>
                  <a:lnTo>
                    <a:pt x="370128" y="66776"/>
                  </a:lnTo>
                  <a:lnTo>
                    <a:pt x="754367" y="513575"/>
                  </a:lnTo>
                  <a:lnTo>
                    <a:pt x="763511" y="507479"/>
                  </a:lnTo>
                  <a:close/>
                </a:path>
              </a:pathLst>
            </a:custGeom>
            <a:solidFill>
              <a:srgbClr val="497EBA"/>
            </a:solidFill>
          </p:spPr>
          <p:txBody>
            <a:bodyPr wrap="square" lIns="0" tIns="0" rIns="0" bIns="0" rtlCol="0"/>
            <a:lstStyle/>
            <a:p>
              <a:endParaRPr sz="1235"/>
            </a:p>
          </p:txBody>
        </p:sp>
      </p:grpSp>
      <p:sp>
        <p:nvSpPr>
          <p:cNvPr id="53" name="object 53"/>
          <p:cNvSpPr txBox="1"/>
          <p:nvPr/>
        </p:nvSpPr>
        <p:spPr>
          <a:xfrm>
            <a:off x="2626203" y="3876271"/>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54" name="object 54"/>
          <p:cNvSpPr txBox="1"/>
          <p:nvPr/>
        </p:nvSpPr>
        <p:spPr>
          <a:xfrm>
            <a:off x="3086096" y="3865545"/>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55" name="object 55"/>
          <p:cNvSpPr/>
          <p:nvPr/>
        </p:nvSpPr>
        <p:spPr>
          <a:xfrm>
            <a:off x="2543286" y="3757107"/>
            <a:ext cx="234203" cy="73959"/>
          </a:xfrm>
          <a:custGeom>
            <a:avLst/>
            <a:gdLst/>
            <a:ahLst/>
            <a:cxnLst/>
            <a:rect l="l" t="t" r="r" b="b"/>
            <a:pathLst>
              <a:path w="265430" h="83820">
                <a:moveTo>
                  <a:pt x="181356" y="83820"/>
                </a:moveTo>
                <a:lnTo>
                  <a:pt x="181356" y="0"/>
                </a:lnTo>
                <a:lnTo>
                  <a:pt x="255862" y="36576"/>
                </a:lnTo>
                <a:lnTo>
                  <a:pt x="196595" y="36576"/>
                </a:lnTo>
                <a:lnTo>
                  <a:pt x="196595" y="45720"/>
                </a:lnTo>
                <a:lnTo>
                  <a:pt x="256195" y="45720"/>
                </a:lnTo>
                <a:lnTo>
                  <a:pt x="181356" y="83820"/>
                </a:lnTo>
                <a:close/>
              </a:path>
              <a:path w="265430" h="83820">
                <a:moveTo>
                  <a:pt x="181356" y="45720"/>
                </a:moveTo>
                <a:lnTo>
                  <a:pt x="0" y="45720"/>
                </a:lnTo>
                <a:lnTo>
                  <a:pt x="0" y="36576"/>
                </a:lnTo>
                <a:lnTo>
                  <a:pt x="181356" y="36576"/>
                </a:lnTo>
                <a:lnTo>
                  <a:pt x="181356" y="45720"/>
                </a:lnTo>
                <a:close/>
              </a:path>
              <a:path w="265430" h="83820">
                <a:moveTo>
                  <a:pt x="256195" y="45720"/>
                </a:moveTo>
                <a:lnTo>
                  <a:pt x="196595" y="45720"/>
                </a:lnTo>
                <a:lnTo>
                  <a:pt x="196595" y="36576"/>
                </a:lnTo>
                <a:lnTo>
                  <a:pt x="255862" y="36576"/>
                </a:lnTo>
                <a:lnTo>
                  <a:pt x="265176" y="41148"/>
                </a:lnTo>
                <a:lnTo>
                  <a:pt x="256195" y="45720"/>
                </a:lnTo>
                <a:close/>
              </a:path>
            </a:pathLst>
          </a:custGeom>
          <a:solidFill>
            <a:srgbClr val="BF0000"/>
          </a:solidFill>
        </p:spPr>
        <p:txBody>
          <a:bodyPr wrap="square" lIns="0" tIns="0" rIns="0" bIns="0" rtlCol="0"/>
          <a:lstStyle/>
          <a:p>
            <a:endParaRPr sz="1235"/>
          </a:p>
        </p:txBody>
      </p:sp>
      <p:sp>
        <p:nvSpPr>
          <p:cNvPr id="56" name="object 56"/>
          <p:cNvSpPr txBox="1"/>
          <p:nvPr/>
        </p:nvSpPr>
        <p:spPr>
          <a:xfrm>
            <a:off x="2401620" y="3632945"/>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57" name="object 57"/>
          <p:cNvSpPr txBox="1"/>
          <p:nvPr/>
        </p:nvSpPr>
        <p:spPr>
          <a:xfrm>
            <a:off x="2531205" y="4567465"/>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1</a:t>
            </a:r>
            <a:endParaRPr sz="1721" baseline="-21367">
              <a:latin typeface="Calibri"/>
              <a:cs typeface="Calibri"/>
            </a:endParaRPr>
          </a:p>
        </p:txBody>
      </p:sp>
      <p:sp>
        <p:nvSpPr>
          <p:cNvPr id="58" name="object 58"/>
          <p:cNvSpPr txBox="1"/>
          <p:nvPr/>
        </p:nvSpPr>
        <p:spPr>
          <a:xfrm>
            <a:off x="3211565" y="4541897"/>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2</a:t>
            </a:r>
            <a:endParaRPr sz="1721" baseline="-21367">
              <a:latin typeface="Calibri"/>
              <a:cs typeface="Calibri"/>
            </a:endParaRPr>
          </a:p>
        </p:txBody>
      </p:sp>
      <p:grpSp>
        <p:nvGrpSpPr>
          <p:cNvPr id="59" name="object 59"/>
          <p:cNvGrpSpPr/>
          <p:nvPr/>
        </p:nvGrpSpPr>
        <p:grpSpPr>
          <a:xfrm>
            <a:off x="8245961" y="1445334"/>
            <a:ext cx="912159" cy="918882"/>
            <a:chOff x="7465822" y="1638045"/>
            <a:chExt cx="1033780" cy="1041400"/>
          </a:xfrm>
        </p:grpSpPr>
        <p:pic>
          <p:nvPicPr>
            <p:cNvPr id="60" name="object 60"/>
            <p:cNvPicPr/>
            <p:nvPr/>
          </p:nvPicPr>
          <p:blipFill>
            <a:blip r:embed="rId10" cstate="print"/>
            <a:stretch>
              <a:fillRect/>
            </a:stretch>
          </p:blipFill>
          <p:spPr>
            <a:xfrm>
              <a:off x="7479792" y="2414015"/>
              <a:ext cx="251459" cy="251459"/>
            </a:xfrm>
            <a:prstGeom prst="rect">
              <a:avLst/>
            </a:prstGeom>
          </p:spPr>
        </p:pic>
        <p:sp>
          <p:nvSpPr>
            <p:cNvPr id="61" name="object 61"/>
            <p:cNvSpPr/>
            <p:nvPr/>
          </p:nvSpPr>
          <p:spPr>
            <a:xfrm>
              <a:off x="7479792" y="2414015"/>
              <a:ext cx="251460" cy="251460"/>
            </a:xfrm>
            <a:custGeom>
              <a:avLst/>
              <a:gdLst/>
              <a:ahLst/>
              <a:cxnLst/>
              <a:rect l="l" t="t" r="r" b="b"/>
              <a:pathLst>
                <a:path w="251459" h="251460">
                  <a:moveTo>
                    <a:pt x="0" y="124967"/>
                  </a:moveTo>
                  <a:lnTo>
                    <a:pt x="9667" y="76509"/>
                  </a:lnTo>
                  <a:lnTo>
                    <a:pt x="36195" y="36766"/>
                  </a:lnTo>
                  <a:lnTo>
                    <a:pt x="75866" y="9882"/>
                  </a:lnTo>
                  <a:lnTo>
                    <a:pt x="124968" y="0"/>
                  </a:lnTo>
                  <a:lnTo>
                    <a:pt x="174307" y="9882"/>
                  </a:lnTo>
                  <a:lnTo>
                    <a:pt x="214503" y="36766"/>
                  </a:lnTo>
                  <a:lnTo>
                    <a:pt x="241554" y="76509"/>
                  </a:lnTo>
                  <a:lnTo>
                    <a:pt x="251459" y="124967"/>
                  </a:lnTo>
                  <a:lnTo>
                    <a:pt x="241553" y="174307"/>
                  </a:lnTo>
                  <a:lnTo>
                    <a:pt x="214502" y="214502"/>
                  </a:lnTo>
                  <a:lnTo>
                    <a:pt x="174307" y="241553"/>
                  </a:lnTo>
                  <a:lnTo>
                    <a:pt x="124968" y="251459"/>
                  </a:lnTo>
                  <a:lnTo>
                    <a:pt x="75866" y="241553"/>
                  </a:lnTo>
                  <a:lnTo>
                    <a:pt x="36194" y="214502"/>
                  </a:lnTo>
                  <a:lnTo>
                    <a:pt x="9667" y="174307"/>
                  </a:lnTo>
                  <a:lnTo>
                    <a:pt x="0" y="124967"/>
                  </a:lnTo>
                </a:path>
              </a:pathLst>
            </a:custGeom>
            <a:ln w="27432">
              <a:solidFill>
                <a:srgbClr val="385D89"/>
              </a:solidFill>
            </a:ln>
          </p:spPr>
          <p:txBody>
            <a:bodyPr wrap="square" lIns="0" tIns="0" rIns="0" bIns="0" rtlCol="0"/>
            <a:lstStyle/>
            <a:p>
              <a:endParaRPr sz="1235"/>
            </a:p>
          </p:txBody>
        </p:sp>
        <p:pic>
          <p:nvPicPr>
            <p:cNvPr id="62" name="object 62"/>
            <p:cNvPicPr/>
            <p:nvPr/>
          </p:nvPicPr>
          <p:blipFill>
            <a:blip r:embed="rId11" cstate="print"/>
            <a:stretch>
              <a:fillRect/>
            </a:stretch>
          </p:blipFill>
          <p:spPr>
            <a:xfrm>
              <a:off x="8234172" y="2414015"/>
              <a:ext cx="251459" cy="251459"/>
            </a:xfrm>
            <a:prstGeom prst="rect">
              <a:avLst/>
            </a:prstGeom>
          </p:spPr>
        </p:pic>
        <p:sp>
          <p:nvSpPr>
            <p:cNvPr id="63" name="object 63"/>
            <p:cNvSpPr/>
            <p:nvPr/>
          </p:nvSpPr>
          <p:spPr>
            <a:xfrm>
              <a:off x="8234172" y="2414015"/>
              <a:ext cx="251460" cy="251460"/>
            </a:xfrm>
            <a:custGeom>
              <a:avLst/>
              <a:gdLst/>
              <a:ahLst/>
              <a:cxnLst/>
              <a:rect l="l" t="t" r="r" b="b"/>
              <a:pathLst>
                <a:path w="251459" h="251460">
                  <a:moveTo>
                    <a:pt x="0" y="124967"/>
                  </a:moveTo>
                  <a:lnTo>
                    <a:pt x="9667" y="76509"/>
                  </a:lnTo>
                  <a:lnTo>
                    <a:pt x="36195" y="36766"/>
                  </a:lnTo>
                  <a:lnTo>
                    <a:pt x="75866" y="9882"/>
                  </a:lnTo>
                  <a:lnTo>
                    <a:pt x="124968" y="0"/>
                  </a:lnTo>
                  <a:lnTo>
                    <a:pt x="174307" y="9882"/>
                  </a:lnTo>
                  <a:lnTo>
                    <a:pt x="214503" y="36766"/>
                  </a:lnTo>
                  <a:lnTo>
                    <a:pt x="241554" y="76509"/>
                  </a:lnTo>
                  <a:lnTo>
                    <a:pt x="251459" y="124967"/>
                  </a:lnTo>
                  <a:lnTo>
                    <a:pt x="241553" y="174307"/>
                  </a:lnTo>
                  <a:lnTo>
                    <a:pt x="214502" y="214502"/>
                  </a:lnTo>
                  <a:lnTo>
                    <a:pt x="174307" y="241553"/>
                  </a:lnTo>
                  <a:lnTo>
                    <a:pt x="124968" y="251459"/>
                  </a:lnTo>
                  <a:lnTo>
                    <a:pt x="75866" y="241553"/>
                  </a:lnTo>
                  <a:lnTo>
                    <a:pt x="36194" y="214502"/>
                  </a:lnTo>
                  <a:lnTo>
                    <a:pt x="9667" y="174307"/>
                  </a:lnTo>
                  <a:lnTo>
                    <a:pt x="0" y="124967"/>
                  </a:lnTo>
                </a:path>
              </a:pathLst>
            </a:custGeom>
            <a:ln w="27432">
              <a:solidFill>
                <a:srgbClr val="385D89"/>
              </a:solidFill>
            </a:ln>
          </p:spPr>
          <p:txBody>
            <a:bodyPr wrap="square" lIns="0" tIns="0" rIns="0" bIns="0" rtlCol="0"/>
            <a:lstStyle/>
            <a:p>
              <a:endParaRPr sz="1235"/>
            </a:p>
          </p:txBody>
        </p:sp>
        <p:pic>
          <p:nvPicPr>
            <p:cNvPr id="64" name="object 64"/>
            <p:cNvPicPr/>
            <p:nvPr/>
          </p:nvPicPr>
          <p:blipFill>
            <a:blip r:embed="rId9" cstate="print"/>
            <a:stretch>
              <a:fillRect/>
            </a:stretch>
          </p:blipFill>
          <p:spPr>
            <a:xfrm>
              <a:off x="7793736" y="1652015"/>
              <a:ext cx="251459" cy="251459"/>
            </a:xfrm>
            <a:prstGeom prst="rect">
              <a:avLst/>
            </a:prstGeom>
          </p:spPr>
        </p:pic>
        <p:sp>
          <p:nvSpPr>
            <p:cNvPr id="65" name="object 65"/>
            <p:cNvSpPr/>
            <p:nvPr/>
          </p:nvSpPr>
          <p:spPr>
            <a:xfrm>
              <a:off x="7793736" y="1652015"/>
              <a:ext cx="251460" cy="251460"/>
            </a:xfrm>
            <a:custGeom>
              <a:avLst/>
              <a:gdLst/>
              <a:ahLst/>
              <a:cxnLst/>
              <a:rect l="l" t="t" r="r" b="b"/>
              <a:pathLst>
                <a:path w="251459" h="251460">
                  <a:moveTo>
                    <a:pt x="0" y="126491"/>
                  </a:moveTo>
                  <a:lnTo>
                    <a:pt x="9882" y="77152"/>
                  </a:lnTo>
                  <a:lnTo>
                    <a:pt x="36766" y="36956"/>
                  </a:lnTo>
                  <a:lnTo>
                    <a:pt x="76509" y="9905"/>
                  </a:lnTo>
                  <a:lnTo>
                    <a:pt x="124968" y="0"/>
                  </a:lnTo>
                  <a:lnTo>
                    <a:pt x="174307" y="9905"/>
                  </a:lnTo>
                  <a:lnTo>
                    <a:pt x="214503" y="36956"/>
                  </a:lnTo>
                  <a:lnTo>
                    <a:pt x="241554" y="77152"/>
                  </a:lnTo>
                  <a:lnTo>
                    <a:pt x="251459" y="126491"/>
                  </a:lnTo>
                  <a:lnTo>
                    <a:pt x="241553" y="174950"/>
                  </a:lnTo>
                  <a:lnTo>
                    <a:pt x="214502" y="214693"/>
                  </a:lnTo>
                  <a:lnTo>
                    <a:pt x="174307" y="241577"/>
                  </a:lnTo>
                  <a:lnTo>
                    <a:pt x="124968" y="251459"/>
                  </a:lnTo>
                  <a:lnTo>
                    <a:pt x="76509" y="241577"/>
                  </a:lnTo>
                  <a:lnTo>
                    <a:pt x="36766" y="214693"/>
                  </a:lnTo>
                  <a:lnTo>
                    <a:pt x="9882" y="174950"/>
                  </a:lnTo>
                  <a:lnTo>
                    <a:pt x="0" y="126491"/>
                  </a:lnTo>
                </a:path>
              </a:pathLst>
            </a:custGeom>
            <a:ln w="27432">
              <a:solidFill>
                <a:srgbClr val="385D89"/>
              </a:solidFill>
            </a:ln>
          </p:spPr>
          <p:txBody>
            <a:bodyPr wrap="square" lIns="0" tIns="0" rIns="0" bIns="0" rtlCol="0"/>
            <a:lstStyle/>
            <a:p>
              <a:endParaRPr sz="1235"/>
            </a:p>
          </p:txBody>
        </p:sp>
        <p:sp>
          <p:nvSpPr>
            <p:cNvPr id="66" name="object 66"/>
            <p:cNvSpPr/>
            <p:nvPr/>
          </p:nvSpPr>
          <p:spPr>
            <a:xfrm>
              <a:off x="7600188" y="1903488"/>
              <a:ext cx="763905" cy="513715"/>
            </a:xfrm>
            <a:custGeom>
              <a:avLst/>
              <a:gdLst/>
              <a:ahLst/>
              <a:cxnLst/>
              <a:rect l="l" t="t" r="r" b="b"/>
              <a:pathLst>
                <a:path w="763904" h="513714">
                  <a:moveTo>
                    <a:pt x="763511" y="507479"/>
                  </a:moveTo>
                  <a:lnTo>
                    <a:pt x="377545" y="60426"/>
                  </a:lnTo>
                  <a:lnTo>
                    <a:pt x="389369" y="50279"/>
                  </a:lnTo>
                  <a:lnTo>
                    <a:pt x="405371" y="36563"/>
                  </a:lnTo>
                  <a:lnTo>
                    <a:pt x="318503" y="0"/>
                  </a:lnTo>
                  <a:lnTo>
                    <a:pt x="239268" y="50279"/>
                  </a:lnTo>
                  <a:lnTo>
                    <a:pt x="269887" y="68529"/>
                  </a:lnTo>
                  <a:lnTo>
                    <a:pt x="0" y="507479"/>
                  </a:lnTo>
                  <a:lnTo>
                    <a:pt x="9144" y="513575"/>
                  </a:lnTo>
                  <a:lnTo>
                    <a:pt x="279323" y="74155"/>
                  </a:lnTo>
                  <a:lnTo>
                    <a:pt x="310896" y="92951"/>
                  </a:lnTo>
                  <a:lnTo>
                    <a:pt x="313893" y="56375"/>
                  </a:lnTo>
                  <a:lnTo>
                    <a:pt x="318503" y="38"/>
                  </a:lnTo>
                  <a:lnTo>
                    <a:pt x="341363" y="91427"/>
                  </a:lnTo>
                  <a:lnTo>
                    <a:pt x="370128" y="66789"/>
                  </a:lnTo>
                  <a:lnTo>
                    <a:pt x="754367" y="513575"/>
                  </a:lnTo>
                  <a:lnTo>
                    <a:pt x="763511" y="507479"/>
                  </a:lnTo>
                  <a:close/>
                </a:path>
              </a:pathLst>
            </a:custGeom>
            <a:solidFill>
              <a:srgbClr val="497EBA"/>
            </a:solidFill>
          </p:spPr>
          <p:txBody>
            <a:bodyPr wrap="square" lIns="0" tIns="0" rIns="0" bIns="0" rtlCol="0"/>
            <a:lstStyle/>
            <a:p>
              <a:endParaRPr sz="1235"/>
            </a:p>
          </p:txBody>
        </p:sp>
      </p:grpSp>
      <p:sp>
        <p:nvSpPr>
          <p:cNvPr id="67" name="object 67"/>
          <p:cNvSpPr txBox="1"/>
          <p:nvPr/>
        </p:nvSpPr>
        <p:spPr>
          <a:xfrm>
            <a:off x="8318367" y="1657518"/>
            <a:ext cx="203947" cy="279526"/>
          </a:xfrm>
          <a:prstGeom prst="rect">
            <a:avLst/>
          </a:prstGeom>
        </p:spPr>
        <p:txBody>
          <a:bodyPr vert="horz" wrap="square" lIns="0" tIns="14568" rIns="0" bIns="0" rtlCol="0">
            <a:spAutoFit/>
          </a:bodyPr>
          <a:lstStyle/>
          <a:p>
            <a:pPr marL="11206">
              <a:spcBef>
                <a:spcPts val="115"/>
              </a:spcBef>
            </a:pP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68" name="object 68"/>
          <p:cNvSpPr txBox="1"/>
          <p:nvPr/>
        </p:nvSpPr>
        <p:spPr>
          <a:xfrm>
            <a:off x="8833295" y="1646792"/>
            <a:ext cx="203947" cy="279526"/>
          </a:xfrm>
          <a:prstGeom prst="rect">
            <a:avLst/>
          </a:prstGeom>
        </p:spPr>
        <p:txBody>
          <a:bodyPr vert="horz" wrap="square" lIns="0" tIns="14568" rIns="0" bIns="0" rtlCol="0">
            <a:spAutoFit/>
          </a:bodyPr>
          <a:lstStyle/>
          <a:p>
            <a:pPr marL="11206">
              <a:spcBef>
                <a:spcPts val="115"/>
              </a:spcBef>
            </a:pP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69" name="object 69"/>
          <p:cNvSpPr/>
          <p:nvPr/>
        </p:nvSpPr>
        <p:spPr>
          <a:xfrm>
            <a:off x="8290559" y="1538343"/>
            <a:ext cx="234203" cy="73959"/>
          </a:xfrm>
          <a:custGeom>
            <a:avLst/>
            <a:gdLst/>
            <a:ahLst/>
            <a:cxnLst/>
            <a:rect l="l" t="t" r="r" b="b"/>
            <a:pathLst>
              <a:path w="265429" h="83819">
                <a:moveTo>
                  <a:pt x="181356" y="83820"/>
                </a:moveTo>
                <a:lnTo>
                  <a:pt x="181356" y="0"/>
                </a:lnTo>
                <a:lnTo>
                  <a:pt x="255862" y="36576"/>
                </a:lnTo>
                <a:lnTo>
                  <a:pt x="196595" y="36576"/>
                </a:lnTo>
                <a:lnTo>
                  <a:pt x="196595" y="45720"/>
                </a:lnTo>
                <a:lnTo>
                  <a:pt x="256195" y="45720"/>
                </a:lnTo>
                <a:lnTo>
                  <a:pt x="181356" y="83820"/>
                </a:lnTo>
                <a:close/>
              </a:path>
              <a:path w="265429" h="83819">
                <a:moveTo>
                  <a:pt x="181356" y="45720"/>
                </a:moveTo>
                <a:lnTo>
                  <a:pt x="0" y="45720"/>
                </a:lnTo>
                <a:lnTo>
                  <a:pt x="0" y="36576"/>
                </a:lnTo>
                <a:lnTo>
                  <a:pt x="181356" y="36576"/>
                </a:lnTo>
                <a:lnTo>
                  <a:pt x="181356" y="45720"/>
                </a:lnTo>
                <a:close/>
              </a:path>
              <a:path w="265429" h="83819">
                <a:moveTo>
                  <a:pt x="256195" y="45720"/>
                </a:moveTo>
                <a:lnTo>
                  <a:pt x="196595" y="45720"/>
                </a:lnTo>
                <a:lnTo>
                  <a:pt x="196595" y="36576"/>
                </a:lnTo>
                <a:lnTo>
                  <a:pt x="255862" y="36576"/>
                </a:lnTo>
                <a:lnTo>
                  <a:pt x="265176" y="41148"/>
                </a:lnTo>
                <a:lnTo>
                  <a:pt x="256195" y="45720"/>
                </a:lnTo>
                <a:close/>
              </a:path>
            </a:pathLst>
          </a:custGeom>
          <a:solidFill>
            <a:srgbClr val="BF0000"/>
          </a:solidFill>
        </p:spPr>
        <p:txBody>
          <a:bodyPr wrap="square" lIns="0" tIns="0" rIns="0" bIns="0" rtlCol="0"/>
          <a:lstStyle/>
          <a:p>
            <a:endParaRPr sz="1235"/>
          </a:p>
        </p:txBody>
      </p:sp>
      <p:sp>
        <p:nvSpPr>
          <p:cNvPr id="70" name="object 70"/>
          <p:cNvSpPr txBox="1"/>
          <p:nvPr/>
        </p:nvSpPr>
        <p:spPr>
          <a:xfrm>
            <a:off x="8173087" y="1414192"/>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71" name="object 71"/>
          <p:cNvSpPr txBox="1"/>
          <p:nvPr/>
        </p:nvSpPr>
        <p:spPr>
          <a:xfrm>
            <a:off x="8278405" y="2348712"/>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1</a:t>
            </a:r>
            <a:endParaRPr sz="1721" baseline="-21367">
              <a:latin typeface="Calibri"/>
              <a:cs typeface="Calibri"/>
            </a:endParaRPr>
          </a:p>
        </p:txBody>
      </p:sp>
      <p:sp>
        <p:nvSpPr>
          <p:cNvPr id="72" name="object 72"/>
          <p:cNvSpPr txBox="1"/>
          <p:nvPr/>
        </p:nvSpPr>
        <p:spPr>
          <a:xfrm>
            <a:off x="8958900" y="2323144"/>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2</a:t>
            </a:r>
            <a:endParaRPr sz="1721" baseline="-21367">
              <a:latin typeface="Calibri"/>
              <a:cs typeface="Calibri"/>
            </a:endParaRPr>
          </a:p>
        </p:txBody>
      </p:sp>
      <p:grpSp>
        <p:nvGrpSpPr>
          <p:cNvPr id="73" name="object 73"/>
          <p:cNvGrpSpPr/>
          <p:nvPr/>
        </p:nvGrpSpPr>
        <p:grpSpPr>
          <a:xfrm>
            <a:off x="8266130" y="3885975"/>
            <a:ext cx="912159" cy="918882"/>
            <a:chOff x="7488681" y="4404105"/>
            <a:chExt cx="1033780" cy="1041400"/>
          </a:xfrm>
        </p:grpSpPr>
        <p:pic>
          <p:nvPicPr>
            <p:cNvPr id="74" name="object 74"/>
            <p:cNvPicPr/>
            <p:nvPr/>
          </p:nvPicPr>
          <p:blipFill>
            <a:blip r:embed="rId12" cstate="print"/>
            <a:stretch>
              <a:fillRect/>
            </a:stretch>
          </p:blipFill>
          <p:spPr>
            <a:xfrm>
              <a:off x="7502651" y="5180076"/>
              <a:ext cx="251459" cy="251460"/>
            </a:xfrm>
            <a:prstGeom prst="rect">
              <a:avLst/>
            </a:prstGeom>
          </p:spPr>
        </p:pic>
        <p:sp>
          <p:nvSpPr>
            <p:cNvPr id="75" name="object 75"/>
            <p:cNvSpPr/>
            <p:nvPr/>
          </p:nvSpPr>
          <p:spPr>
            <a:xfrm>
              <a:off x="7502651" y="5180076"/>
              <a:ext cx="251460" cy="251460"/>
            </a:xfrm>
            <a:custGeom>
              <a:avLst/>
              <a:gdLst/>
              <a:ahLst/>
              <a:cxnLst/>
              <a:rect l="l" t="t" r="r" b="b"/>
              <a:pathLst>
                <a:path w="251459" h="251460">
                  <a:moveTo>
                    <a:pt x="0" y="124967"/>
                  </a:moveTo>
                  <a:lnTo>
                    <a:pt x="9905" y="76509"/>
                  </a:lnTo>
                  <a:lnTo>
                    <a:pt x="36956" y="36766"/>
                  </a:lnTo>
                  <a:lnTo>
                    <a:pt x="77152" y="9882"/>
                  </a:lnTo>
                  <a:lnTo>
                    <a:pt x="126491" y="0"/>
                  </a:lnTo>
                  <a:lnTo>
                    <a:pt x="175593" y="9882"/>
                  </a:lnTo>
                  <a:lnTo>
                    <a:pt x="215264" y="36766"/>
                  </a:lnTo>
                  <a:lnTo>
                    <a:pt x="241792" y="76509"/>
                  </a:lnTo>
                  <a:lnTo>
                    <a:pt x="251459" y="124967"/>
                  </a:lnTo>
                  <a:lnTo>
                    <a:pt x="241792" y="174307"/>
                  </a:lnTo>
                  <a:lnTo>
                    <a:pt x="215264" y="214502"/>
                  </a:lnTo>
                  <a:lnTo>
                    <a:pt x="175593" y="241553"/>
                  </a:lnTo>
                  <a:lnTo>
                    <a:pt x="126491" y="251459"/>
                  </a:lnTo>
                  <a:lnTo>
                    <a:pt x="77152" y="241553"/>
                  </a:lnTo>
                  <a:lnTo>
                    <a:pt x="36956" y="214502"/>
                  </a:lnTo>
                  <a:lnTo>
                    <a:pt x="9905" y="174307"/>
                  </a:lnTo>
                  <a:lnTo>
                    <a:pt x="0" y="124967"/>
                  </a:lnTo>
                </a:path>
              </a:pathLst>
            </a:custGeom>
            <a:ln w="27432">
              <a:solidFill>
                <a:srgbClr val="385D89"/>
              </a:solidFill>
            </a:ln>
          </p:spPr>
          <p:txBody>
            <a:bodyPr wrap="square" lIns="0" tIns="0" rIns="0" bIns="0" rtlCol="0"/>
            <a:lstStyle/>
            <a:p>
              <a:endParaRPr sz="1235"/>
            </a:p>
          </p:txBody>
        </p:sp>
        <p:pic>
          <p:nvPicPr>
            <p:cNvPr id="76" name="object 76"/>
            <p:cNvPicPr/>
            <p:nvPr/>
          </p:nvPicPr>
          <p:blipFill>
            <a:blip r:embed="rId12" cstate="print"/>
            <a:stretch>
              <a:fillRect/>
            </a:stretch>
          </p:blipFill>
          <p:spPr>
            <a:xfrm>
              <a:off x="8257031" y="5180076"/>
              <a:ext cx="251459" cy="251460"/>
            </a:xfrm>
            <a:prstGeom prst="rect">
              <a:avLst/>
            </a:prstGeom>
          </p:spPr>
        </p:pic>
        <p:sp>
          <p:nvSpPr>
            <p:cNvPr id="77" name="object 77"/>
            <p:cNvSpPr/>
            <p:nvPr/>
          </p:nvSpPr>
          <p:spPr>
            <a:xfrm>
              <a:off x="8257031" y="5180076"/>
              <a:ext cx="251460" cy="251460"/>
            </a:xfrm>
            <a:custGeom>
              <a:avLst/>
              <a:gdLst/>
              <a:ahLst/>
              <a:cxnLst/>
              <a:rect l="l" t="t" r="r" b="b"/>
              <a:pathLst>
                <a:path w="251459" h="251460">
                  <a:moveTo>
                    <a:pt x="0" y="124967"/>
                  </a:moveTo>
                  <a:lnTo>
                    <a:pt x="9905" y="76509"/>
                  </a:lnTo>
                  <a:lnTo>
                    <a:pt x="36956" y="36766"/>
                  </a:lnTo>
                  <a:lnTo>
                    <a:pt x="77152" y="9882"/>
                  </a:lnTo>
                  <a:lnTo>
                    <a:pt x="126491" y="0"/>
                  </a:lnTo>
                  <a:lnTo>
                    <a:pt x="175593" y="9882"/>
                  </a:lnTo>
                  <a:lnTo>
                    <a:pt x="215264" y="36766"/>
                  </a:lnTo>
                  <a:lnTo>
                    <a:pt x="241792" y="76509"/>
                  </a:lnTo>
                  <a:lnTo>
                    <a:pt x="251459" y="124967"/>
                  </a:lnTo>
                  <a:lnTo>
                    <a:pt x="241792" y="174307"/>
                  </a:lnTo>
                  <a:lnTo>
                    <a:pt x="215264" y="214502"/>
                  </a:lnTo>
                  <a:lnTo>
                    <a:pt x="175593" y="241553"/>
                  </a:lnTo>
                  <a:lnTo>
                    <a:pt x="126491" y="251459"/>
                  </a:lnTo>
                  <a:lnTo>
                    <a:pt x="77152" y="241553"/>
                  </a:lnTo>
                  <a:lnTo>
                    <a:pt x="36956" y="214502"/>
                  </a:lnTo>
                  <a:lnTo>
                    <a:pt x="9905" y="174307"/>
                  </a:lnTo>
                  <a:lnTo>
                    <a:pt x="0" y="124967"/>
                  </a:lnTo>
                </a:path>
              </a:pathLst>
            </a:custGeom>
            <a:ln w="27432">
              <a:solidFill>
                <a:srgbClr val="385D89"/>
              </a:solidFill>
            </a:ln>
          </p:spPr>
          <p:txBody>
            <a:bodyPr wrap="square" lIns="0" tIns="0" rIns="0" bIns="0" rtlCol="0"/>
            <a:lstStyle/>
            <a:p>
              <a:endParaRPr sz="1235"/>
            </a:p>
          </p:txBody>
        </p:sp>
        <p:pic>
          <p:nvPicPr>
            <p:cNvPr id="78" name="object 78"/>
            <p:cNvPicPr/>
            <p:nvPr/>
          </p:nvPicPr>
          <p:blipFill>
            <a:blip r:embed="rId13" cstate="print"/>
            <a:stretch>
              <a:fillRect/>
            </a:stretch>
          </p:blipFill>
          <p:spPr>
            <a:xfrm>
              <a:off x="7818119" y="4418075"/>
              <a:ext cx="251459" cy="251459"/>
            </a:xfrm>
            <a:prstGeom prst="rect">
              <a:avLst/>
            </a:prstGeom>
          </p:spPr>
        </p:pic>
        <p:sp>
          <p:nvSpPr>
            <p:cNvPr id="79" name="object 79"/>
            <p:cNvSpPr/>
            <p:nvPr/>
          </p:nvSpPr>
          <p:spPr>
            <a:xfrm>
              <a:off x="7818119" y="4418075"/>
              <a:ext cx="251460" cy="251460"/>
            </a:xfrm>
            <a:custGeom>
              <a:avLst/>
              <a:gdLst/>
              <a:ahLst/>
              <a:cxnLst/>
              <a:rect l="l" t="t" r="r" b="b"/>
              <a:pathLst>
                <a:path w="251459" h="251460">
                  <a:moveTo>
                    <a:pt x="0" y="126491"/>
                  </a:moveTo>
                  <a:lnTo>
                    <a:pt x="9882" y="77152"/>
                  </a:lnTo>
                  <a:lnTo>
                    <a:pt x="36766" y="36956"/>
                  </a:lnTo>
                  <a:lnTo>
                    <a:pt x="76509" y="9905"/>
                  </a:lnTo>
                  <a:lnTo>
                    <a:pt x="124968" y="0"/>
                  </a:lnTo>
                  <a:lnTo>
                    <a:pt x="174307" y="9905"/>
                  </a:lnTo>
                  <a:lnTo>
                    <a:pt x="214503" y="36956"/>
                  </a:lnTo>
                  <a:lnTo>
                    <a:pt x="241554" y="77152"/>
                  </a:lnTo>
                  <a:lnTo>
                    <a:pt x="251459" y="126491"/>
                  </a:lnTo>
                  <a:lnTo>
                    <a:pt x="241553" y="174950"/>
                  </a:lnTo>
                  <a:lnTo>
                    <a:pt x="214502" y="214693"/>
                  </a:lnTo>
                  <a:lnTo>
                    <a:pt x="174307" y="241577"/>
                  </a:lnTo>
                  <a:lnTo>
                    <a:pt x="124968" y="251459"/>
                  </a:lnTo>
                  <a:lnTo>
                    <a:pt x="76509" y="241577"/>
                  </a:lnTo>
                  <a:lnTo>
                    <a:pt x="36766" y="214693"/>
                  </a:lnTo>
                  <a:lnTo>
                    <a:pt x="9882" y="174950"/>
                  </a:lnTo>
                  <a:lnTo>
                    <a:pt x="0" y="126491"/>
                  </a:lnTo>
                </a:path>
              </a:pathLst>
            </a:custGeom>
            <a:ln w="27432">
              <a:solidFill>
                <a:srgbClr val="385D89"/>
              </a:solidFill>
            </a:ln>
          </p:spPr>
          <p:txBody>
            <a:bodyPr wrap="square" lIns="0" tIns="0" rIns="0" bIns="0" rtlCol="0"/>
            <a:lstStyle/>
            <a:p>
              <a:endParaRPr sz="1235"/>
            </a:p>
          </p:txBody>
        </p:sp>
        <p:sp>
          <p:nvSpPr>
            <p:cNvPr id="80" name="object 80"/>
            <p:cNvSpPr/>
            <p:nvPr/>
          </p:nvSpPr>
          <p:spPr>
            <a:xfrm>
              <a:off x="7624572" y="4669548"/>
              <a:ext cx="763905" cy="513715"/>
            </a:xfrm>
            <a:custGeom>
              <a:avLst/>
              <a:gdLst/>
              <a:ahLst/>
              <a:cxnLst/>
              <a:rect l="l" t="t" r="r" b="b"/>
              <a:pathLst>
                <a:path w="763904" h="513714">
                  <a:moveTo>
                    <a:pt x="763511" y="507479"/>
                  </a:moveTo>
                  <a:lnTo>
                    <a:pt x="377545" y="60426"/>
                  </a:lnTo>
                  <a:lnTo>
                    <a:pt x="389369" y="50279"/>
                  </a:lnTo>
                  <a:lnTo>
                    <a:pt x="405371" y="36563"/>
                  </a:lnTo>
                  <a:lnTo>
                    <a:pt x="318503" y="0"/>
                  </a:lnTo>
                  <a:lnTo>
                    <a:pt x="239268" y="50279"/>
                  </a:lnTo>
                  <a:lnTo>
                    <a:pt x="269887" y="68529"/>
                  </a:lnTo>
                  <a:lnTo>
                    <a:pt x="0" y="507479"/>
                  </a:lnTo>
                  <a:lnTo>
                    <a:pt x="9144" y="513575"/>
                  </a:lnTo>
                  <a:lnTo>
                    <a:pt x="279323" y="74155"/>
                  </a:lnTo>
                  <a:lnTo>
                    <a:pt x="310896" y="92951"/>
                  </a:lnTo>
                  <a:lnTo>
                    <a:pt x="313893" y="56375"/>
                  </a:lnTo>
                  <a:lnTo>
                    <a:pt x="318503" y="38"/>
                  </a:lnTo>
                  <a:lnTo>
                    <a:pt x="341363" y="91427"/>
                  </a:lnTo>
                  <a:lnTo>
                    <a:pt x="370128" y="66789"/>
                  </a:lnTo>
                  <a:lnTo>
                    <a:pt x="754367" y="513575"/>
                  </a:lnTo>
                  <a:lnTo>
                    <a:pt x="763511" y="507479"/>
                  </a:lnTo>
                  <a:close/>
                </a:path>
              </a:pathLst>
            </a:custGeom>
            <a:solidFill>
              <a:srgbClr val="497EBA"/>
            </a:solidFill>
          </p:spPr>
          <p:txBody>
            <a:bodyPr wrap="square" lIns="0" tIns="0" rIns="0" bIns="0" rtlCol="0"/>
            <a:lstStyle/>
            <a:p>
              <a:endParaRPr sz="1235"/>
            </a:p>
          </p:txBody>
        </p:sp>
      </p:grpSp>
      <p:sp>
        <p:nvSpPr>
          <p:cNvPr id="81" name="object 81"/>
          <p:cNvSpPr txBox="1"/>
          <p:nvPr/>
        </p:nvSpPr>
        <p:spPr>
          <a:xfrm>
            <a:off x="8252389" y="4098147"/>
            <a:ext cx="203947" cy="279526"/>
          </a:xfrm>
          <a:prstGeom prst="rect">
            <a:avLst/>
          </a:prstGeom>
        </p:spPr>
        <p:txBody>
          <a:bodyPr vert="horz" wrap="square" lIns="0" tIns="14568" rIns="0" bIns="0" rtlCol="0">
            <a:spAutoFit/>
          </a:bodyPr>
          <a:lstStyle/>
          <a:p>
            <a:pPr marL="11206">
              <a:spcBef>
                <a:spcPts val="115"/>
              </a:spcBef>
            </a:pP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82" name="object 82"/>
          <p:cNvSpPr txBox="1"/>
          <p:nvPr/>
        </p:nvSpPr>
        <p:spPr>
          <a:xfrm>
            <a:off x="8854828" y="4087421"/>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83" name="object 83"/>
          <p:cNvSpPr/>
          <p:nvPr/>
        </p:nvSpPr>
        <p:spPr>
          <a:xfrm>
            <a:off x="8312075" y="3978984"/>
            <a:ext cx="234203" cy="73959"/>
          </a:xfrm>
          <a:custGeom>
            <a:avLst/>
            <a:gdLst/>
            <a:ahLst/>
            <a:cxnLst/>
            <a:rect l="l" t="t" r="r" b="b"/>
            <a:pathLst>
              <a:path w="265429" h="83820">
                <a:moveTo>
                  <a:pt x="181356" y="83820"/>
                </a:moveTo>
                <a:lnTo>
                  <a:pt x="181356" y="0"/>
                </a:lnTo>
                <a:lnTo>
                  <a:pt x="255862" y="36576"/>
                </a:lnTo>
                <a:lnTo>
                  <a:pt x="196595" y="36576"/>
                </a:lnTo>
                <a:lnTo>
                  <a:pt x="196595" y="45720"/>
                </a:lnTo>
                <a:lnTo>
                  <a:pt x="256195" y="45720"/>
                </a:lnTo>
                <a:lnTo>
                  <a:pt x="181356" y="83820"/>
                </a:lnTo>
                <a:close/>
              </a:path>
              <a:path w="265429" h="83820">
                <a:moveTo>
                  <a:pt x="181356" y="45720"/>
                </a:moveTo>
                <a:lnTo>
                  <a:pt x="0" y="45720"/>
                </a:lnTo>
                <a:lnTo>
                  <a:pt x="0" y="36576"/>
                </a:lnTo>
                <a:lnTo>
                  <a:pt x="181356" y="36576"/>
                </a:lnTo>
                <a:lnTo>
                  <a:pt x="181356" y="45720"/>
                </a:lnTo>
                <a:close/>
              </a:path>
              <a:path w="265429" h="83820">
                <a:moveTo>
                  <a:pt x="256195" y="45720"/>
                </a:moveTo>
                <a:lnTo>
                  <a:pt x="196595" y="45720"/>
                </a:lnTo>
                <a:lnTo>
                  <a:pt x="196595" y="36576"/>
                </a:lnTo>
                <a:lnTo>
                  <a:pt x="255862" y="36576"/>
                </a:lnTo>
                <a:lnTo>
                  <a:pt x="265176" y="41148"/>
                </a:lnTo>
                <a:lnTo>
                  <a:pt x="256195" y="45720"/>
                </a:lnTo>
                <a:close/>
              </a:path>
            </a:pathLst>
          </a:custGeom>
          <a:solidFill>
            <a:srgbClr val="BF0000"/>
          </a:solidFill>
        </p:spPr>
        <p:txBody>
          <a:bodyPr wrap="square" lIns="0" tIns="0" rIns="0" bIns="0" rtlCol="0"/>
          <a:lstStyle/>
          <a:p>
            <a:endParaRPr sz="1235"/>
          </a:p>
        </p:txBody>
      </p:sp>
      <p:sp>
        <p:nvSpPr>
          <p:cNvPr id="84" name="object 84"/>
          <p:cNvSpPr txBox="1"/>
          <p:nvPr/>
        </p:nvSpPr>
        <p:spPr>
          <a:xfrm>
            <a:off x="8096492" y="3854820"/>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85" name="object 85"/>
          <p:cNvSpPr txBox="1"/>
          <p:nvPr/>
        </p:nvSpPr>
        <p:spPr>
          <a:xfrm>
            <a:off x="8299964" y="4789341"/>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1</a:t>
            </a:r>
            <a:endParaRPr sz="1721" baseline="-21367">
              <a:latin typeface="Calibri"/>
              <a:cs typeface="Calibri"/>
            </a:endParaRPr>
          </a:p>
        </p:txBody>
      </p:sp>
      <p:sp>
        <p:nvSpPr>
          <p:cNvPr id="86" name="object 86"/>
          <p:cNvSpPr txBox="1"/>
          <p:nvPr/>
        </p:nvSpPr>
        <p:spPr>
          <a:xfrm>
            <a:off x="8980297" y="4763773"/>
            <a:ext cx="258296" cy="279526"/>
          </a:xfrm>
          <a:prstGeom prst="rect">
            <a:avLst/>
          </a:prstGeom>
        </p:spPr>
        <p:txBody>
          <a:bodyPr vert="horz" wrap="square" lIns="0" tIns="14568" rIns="0" bIns="0" rtlCol="0">
            <a:spAutoFit/>
          </a:bodyPr>
          <a:lstStyle/>
          <a:p>
            <a:pPr marL="33619">
              <a:spcBef>
                <a:spcPts val="115"/>
              </a:spcBef>
            </a:pPr>
            <a:r>
              <a:rPr sz="1721" spc="13" dirty="0">
                <a:latin typeface="Calibri"/>
                <a:cs typeface="Calibri"/>
              </a:rPr>
              <a:t>X</a:t>
            </a:r>
            <a:r>
              <a:rPr sz="1721" spc="19" baseline="-21367" dirty="0">
                <a:latin typeface="Calibri"/>
                <a:cs typeface="Calibri"/>
              </a:rPr>
              <a:t>2</a:t>
            </a:r>
            <a:endParaRPr sz="1721" baseline="-21367">
              <a:latin typeface="Calibri"/>
              <a:cs typeface="Calibri"/>
            </a:endParaRPr>
          </a:p>
        </p:txBody>
      </p:sp>
      <p:grpSp>
        <p:nvGrpSpPr>
          <p:cNvPr id="87" name="object 87"/>
          <p:cNvGrpSpPr/>
          <p:nvPr/>
        </p:nvGrpSpPr>
        <p:grpSpPr>
          <a:xfrm>
            <a:off x="1653709" y="1134708"/>
            <a:ext cx="7930963" cy="5627594"/>
            <a:chOff x="-5397" y="1286002"/>
            <a:chExt cx="8988425" cy="6377940"/>
          </a:xfrm>
        </p:grpSpPr>
        <p:sp>
          <p:nvSpPr>
            <p:cNvPr id="88" name="object 88"/>
            <p:cNvSpPr/>
            <p:nvPr/>
          </p:nvSpPr>
          <p:spPr>
            <a:xfrm>
              <a:off x="399287" y="1309115"/>
              <a:ext cx="2011680" cy="2011680"/>
            </a:xfrm>
            <a:custGeom>
              <a:avLst/>
              <a:gdLst/>
              <a:ahLst/>
              <a:cxnLst/>
              <a:rect l="l" t="t" r="r" b="b"/>
              <a:pathLst>
                <a:path w="2011680" h="2011679">
                  <a:moveTo>
                    <a:pt x="0" y="1005839"/>
                  </a:moveTo>
                  <a:lnTo>
                    <a:pt x="1161" y="957043"/>
                  </a:lnTo>
                  <a:lnTo>
                    <a:pt x="4612" y="908853"/>
                  </a:lnTo>
                  <a:lnTo>
                    <a:pt x="10297" y="861321"/>
                  </a:lnTo>
                  <a:lnTo>
                    <a:pt x="18165" y="814500"/>
                  </a:lnTo>
                  <a:lnTo>
                    <a:pt x="28162" y="768442"/>
                  </a:lnTo>
                  <a:lnTo>
                    <a:pt x="40235" y="723200"/>
                  </a:lnTo>
                  <a:lnTo>
                    <a:pt x="54331" y="678825"/>
                  </a:lnTo>
                  <a:lnTo>
                    <a:pt x="70397" y="635371"/>
                  </a:lnTo>
                  <a:lnTo>
                    <a:pt x="88380" y="592889"/>
                  </a:lnTo>
                  <a:lnTo>
                    <a:pt x="108227" y="551431"/>
                  </a:lnTo>
                  <a:lnTo>
                    <a:pt x="129886" y="511051"/>
                  </a:lnTo>
                  <a:lnTo>
                    <a:pt x="153302" y="471800"/>
                  </a:lnTo>
                  <a:lnTo>
                    <a:pt x="178422" y="433732"/>
                  </a:lnTo>
                  <a:lnTo>
                    <a:pt x="205195" y="396897"/>
                  </a:lnTo>
                  <a:lnTo>
                    <a:pt x="233567" y="361349"/>
                  </a:lnTo>
                  <a:lnTo>
                    <a:pt x="263484" y="327140"/>
                  </a:lnTo>
                  <a:lnTo>
                    <a:pt x="294894" y="294322"/>
                  </a:lnTo>
                  <a:lnTo>
                    <a:pt x="327743" y="262948"/>
                  </a:lnTo>
                  <a:lnTo>
                    <a:pt x="361979" y="233069"/>
                  </a:lnTo>
                  <a:lnTo>
                    <a:pt x="397549" y="204739"/>
                  </a:lnTo>
                  <a:lnTo>
                    <a:pt x="434399" y="178010"/>
                  </a:lnTo>
                  <a:lnTo>
                    <a:pt x="472476" y="152933"/>
                  </a:lnTo>
                  <a:lnTo>
                    <a:pt x="511728" y="129562"/>
                  </a:lnTo>
                  <a:lnTo>
                    <a:pt x="552101" y="107948"/>
                  </a:lnTo>
                  <a:lnTo>
                    <a:pt x="593543" y="88145"/>
                  </a:lnTo>
                  <a:lnTo>
                    <a:pt x="636000" y="70203"/>
                  </a:lnTo>
                  <a:lnTo>
                    <a:pt x="679419" y="54177"/>
                  </a:lnTo>
                  <a:lnTo>
                    <a:pt x="723747" y="40117"/>
                  </a:lnTo>
                  <a:lnTo>
                    <a:pt x="768932" y="28077"/>
                  </a:lnTo>
                  <a:lnTo>
                    <a:pt x="814919" y="18109"/>
                  </a:lnTo>
                  <a:lnTo>
                    <a:pt x="861657" y="10265"/>
                  </a:lnTo>
                  <a:lnTo>
                    <a:pt x="909091" y="4597"/>
                  </a:lnTo>
                  <a:lnTo>
                    <a:pt x="957170" y="1158"/>
                  </a:lnTo>
                  <a:lnTo>
                    <a:pt x="1005839" y="0"/>
                  </a:lnTo>
                  <a:lnTo>
                    <a:pt x="1054636" y="1158"/>
                  </a:lnTo>
                  <a:lnTo>
                    <a:pt x="1102826" y="4597"/>
                  </a:lnTo>
                  <a:lnTo>
                    <a:pt x="1150358" y="10265"/>
                  </a:lnTo>
                  <a:lnTo>
                    <a:pt x="1197179" y="18109"/>
                  </a:lnTo>
                  <a:lnTo>
                    <a:pt x="1243236" y="28077"/>
                  </a:lnTo>
                  <a:lnTo>
                    <a:pt x="1288479" y="40117"/>
                  </a:lnTo>
                  <a:lnTo>
                    <a:pt x="1332854" y="54177"/>
                  </a:lnTo>
                  <a:lnTo>
                    <a:pt x="1376308" y="70203"/>
                  </a:lnTo>
                  <a:lnTo>
                    <a:pt x="1418790" y="88145"/>
                  </a:lnTo>
                  <a:lnTo>
                    <a:pt x="1460248" y="107948"/>
                  </a:lnTo>
                  <a:lnTo>
                    <a:pt x="1500628" y="129562"/>
                  </a:lnTo>
                  <a:lnTo>
                    <a:pt x="1539878" y="152933"/>
                  </a:lnTo>
                  <a:lnTo>
                    <a:pt x="1577947" y="178010"/>
                  </a:lnTo>
                  <a:lnTo>
                    <a:pt x="1614782" y="204739"/>
                  </a:lnTo>
                  <a:lnTo>
                    <a:pt x="1650330" y="233069"/>
                  </a:lnTo>
                  <a:lnTo>
                    <a:pt x="1684539" y="262948"/>
                  </a:lnTo>
                  <a:lnTo>
                    <a:pt x="1717357" y="294322"/>
                  </a:lnTo>
                  <a:lnTo>
                    <a:pt x="1748731" y="327140"/>
                  </a:lnTo>
                  <a:lnTo>
                    <a:pt x="1778610" y="361349"/>
                  </a:lnTo>
                  <a:lnTo>
                    <a:pt x="1806940" y="396897"/>
                  </a:lnTo>
                  <a:lnTo>
                    <a:pt x="1833669" y="433732"/>
                  </a:lnTo>
                  <a:lnTo>
                    <a:pt x="1858746" y="471800"/>
                  </a:lnTo>
                  <a:lnTo>
                    <a:pt x="1882117" y="511051"/>
                  </a:lnTo>
                  <a:lnTo>
                    <a:pt x="1903731" y="551431"/>
                  </a:lnTo>
                  <a:lnTo>
                    <a:pt x="1923534" y="592889"/>
                  </a:lnTo>
                  <a:lnTo>
                    <a:pt x="1941476" y="635371"/>
                  </a:lnTo>
                  <a:lnTo>
                    <a:pt x="1957502" y="678825"/>
                  </a:lnTo>
                  <a:lnTo>
                    <a:pt x="1971562" y="723200"/>
                  </a:lnTo>
                  <a:lnTo>
                    <a:pt x="1983602" y="768442"/>
                  </a:lnTo>
                  <a:lnTo>
                    <a:pt x="1993570" y="814500"/>
                  </a:lnTo>
                  <a:lnTo>
                    <a:pt x="2001414" y="861321"/>
                  </a:lnTo>
                  <a:lnTo>
                    <a:pt x="2007082" y="908853"/>
                  </a:lnTo>
                  <a:lnTo>
                    <a:pt x="2010521" y="957043"/>
                  </a:lnTo>
                  <a:lnTo>
                    <a:pt x="2011679" y="1005839"/>
                  </a:lnTo>
                  <a:lnTo>
                    <a:pt x="2010521" y="1054509"/>
                  </a:lnTo>
                  <a:lnTo>
                    <a:pt x="2007082" y="1102588"/>
                  </a:lnTo>
                  <a:lnTo>
                    <a:pt x="2001414" y="1150022"/>
                  </a:lnTo>
                  <a:lnTo>
                    <a:pt x="1993570" y="1196760"/>
                  </a:lnTo>
                  <a:lnTo>
                    <a:pt x="1983602" y="1242747"/>
                  </a:lnTo>
                  <a:lnTo>
                    <a:pt x="1971562" y="1287932"/>
                  </a:lnTo>
                  <a:lnTo>
                    <a:pt x="1957502" y="1332260"/>
                  </a:lnTo>
                  <a:lnTo>
                    <a:pt x="1941476" y="1375679"/>
                  </a:lnTo>
                  <a:lnTo>
                    <a:pt x="1923534" y="1418136"/>
                  </a:lnTo>
                  <a:lnTo>
                    <a:pt x="1903731" y="1459578"/>
                  </a:lnTo>
                  <a:lnTo>
                    <a:pt x="1882117" y="1499951"/>
                  </a:lnTo>
                  <a:lnTo>
                    <a:pt x="1858746" y="1539203"/>
                  </a:lnTo>
                  <a:lnTo>
                    <a:pt x="1833669" y="1577280"/>
                  </a:lnTo>
                  <a:lnTo>
                    <a:pt x="1806940" y="1614130"/>
                  </a:lnTo>
                  <a:lnTo>
                    <a:pt x="1778610" y="1649700"/>
                  </a:lnTo>
                  <a:lnTo>
                    <a:pt x="1748731" y="1683936"/>
                  </a:lnTo>
                  <a:lnTo>
                    <a:pt x="1717357" y="1716785"/>
                  </a:lnTo>
                  <a:lnTo>
                    <a:pt x="1684539" y="1748195"/>
                  </a:lnTo>
                  <a:lnTo>
                    <a:pt x="1650330" y="1778112"/>
                  </a:lnTo>
                  <a:lnTo>
                    <a:pt x="1614782" y="1806484"/>
                  </a:lnTo>
                  <a:lnTo>
                    <a:pt x="1577947" y="1833257"/>
                  </a:lnTo>
                  <a:lnTo>
                    <a:pt x="1539878" y="1858377"/>
                  </a:lnTo>
                  <a:lnTo>
                    <a:pt x="1500628" y="1881793"/>
                  </a:lnTo>
                  <a:lnTo>
                    <a:pt x="1460248" y="1903452"/>
                  </a:lnTo>
                  <a:lnTo>
                    <a:pt x="1418790" y="1923299"/>
                  </a:lnTo>
                  <a:lnTo>
                    <a:pt x="1376308" y="1941282"/>
                  </a:lnTo>
                  <a:lnTo>
                    <a:pt x="1332854" y="1957348"/>
                  </a:lnTo>
                  <a:lnTo>
                    <a:pt x="1288479" y="1971444"/>
                  </a:lnTo>
                  <a:lnTo>
                    <a:pt x="1243236" y="1983517"/>
                  </a:lnTo>
                  <a:lnTo>
                    <a:pt x="1197179" y="1993514"/>
                  </a:lnTo>
                  <a:lnTo>
                    <a:pt x="1150358" y="2001382"/>
                  </a:lnTo>
                  <a:lnTo>
                    <a:pt x="1102826" y="2007067"/>
                  </a:lnTo>
                  <a:lnTo>
                    <a:pt x="1054636" y="2010518"/>
                  </a:lnTo>
                  <a:lnTo>
                    <a:pt x="1005839" y="2011679"/>
                  </a:lnTo>
                  <a:lnTo>
                    <a:pt x="957170" y="2010518"/>
                  </a:lnTo>
                  <a:lnTo>
                    <a:pt x="909091" y="2007067"/>
                  </a:lnTo>
                  <a:lnTo>
                    <a:pt x="861657" y="2001382"/>
                  </a:lnTo>
                  <a:lnTo>
                    <a:pt x="814919" y="1993514"/>
                  </a:lnTo>
                  <a:lnTo>
                    <a:pt x="768932" y="1983517"/>
                  </a:lnTo>
                  <a:lnTo>
                    <a:pt x="723747" y="1971444"/>
                  </a:lnTo>
                  <a:lnTo>
                    <a:pt x="679419" y="1957348"/>
                  </a:lnTo>
                  <a:lnTo>
                    <a:pt x="636000" y="1941282"/>
                  </a:lnTo>
                  <a:lnTo>
                    <a:pt x="593543" y="1923299"/>
                  </a:lnTo>
                  <a:lnTo>
                    <a:pt x="552101" y="1903452"/>
                  </a:lnTo>
                  <a:lnTo>
                    <a:pt x="511728" y="1881793"/>
                  </a:lnTo>
                  <a:lnTo>
                    <a:pt x="472476" y="1858377"/>
                  </a:lnTo>
                  <a:lnTo>
                    <a:pt x="434399" y="1833257"/>
                  </a:lnTo>
                  <a:lnTo>
                    <a:pt x="397549" y="1806484"/>
                  </a:lnTo>
                  <a:lnTo>
                    <a:pt x="361979" y="1778112"/>
                  </a:lnTo>
                  <a:lnTo>
                    <a:pt x="327743" y="1748195"/>
                  </a:lnTo>
                  <a:lnTo>
                    <a:pt x="294894" y="1716785"/>
                  </a:lnTo>
                  <a:lnTo>
                    <a:pt x="263484" y="1683936"/>
                  </a:lnTo>
                  <a:lnTo>
                    <a:pt x="233567" y="1649700"/>
                  </a:lnTo>
                  <a:lnTo>
                    <a:pt x="205195" y="1614130"/>
                  </a:lnTo>
                  <a:lnTo>
                    <a:pt x="178422" y="1577280"/>
                  </a:lnTo>
                  <a:lnTo>
                    <a:pt x="153302" y="1539203"/>
                  </a:lnTo>
                  <a:lnTo>
                    <a:pt x="129886" y="1499951"/>
                  </a:lnTo>
                  <a:lnTo>
                    <a:pt x="108227" y="1459578"/>
                  </a:lnTo>
                  <a:lnTo>
                    <a:pt x="88380" y="1418136"/>
                  </a:lnTo>
                  <a:lnTo>
                    <a:pt x="70397" y="1375679"/>
                  </a:lnTo>
                  <a:lnTo>
                    <a:pt x="54331" y="1332260"/>
                  </a:lnTo>
                  <a:lnTo>
                    <a:pt x="40235" y="1287932"/>
                  </a:lnTo>
                  <a:lnTo>
                    <a:pt x="28162" y="1242747"/>
                  </a:lnTo>
                  <a:lnTo>
                    <a:pt x="18165" y="1196760"/>
                  </a:lnTo>
                  <a:lnTo>
                    <a:pt x="10297" y="1150022"/>
                  </a:lnTo>
                  <a:lnTo>
                    <a:pt x="4612" y="1102588"/>
                  </a:lnTo>
                  <a:lnTo>
                    <a:pt x="1161" y="1054509"/>
                  </a:lnTo>
                  <a:lnTo>
                    <a:pt x="0" y="1005839"/>
                  </a:lnTo>
                </a:path>
              </a:pathLst>
            </a:custGeom>
            <a:ln w="27432">
              <a:solidFill>
                <a:srgbClr val="385D89"/>
              </a:solidFill>
            </a:ln>
          </p:spPr>
          <p:txBody>
            <a:bodyPr wrap="square" lIns="0" tIns="0" rIns="0" bIns="0" rtlCol="0"/>
            <a:lstStyle/>
            <a:p>
              <a:endParaRPr sz="1235"/>
            </a:p>
          </p:txBody>
        </p:sp>
        <p:sp>
          <p:nvSpPr>
            <p:cNvPr id="89" name="object 89"/>
            <p:cNvSpPr/>
            <p:nvPr/>
          </p:nvSpPr>
          <p:spPr>
            <a:xfrm>
              <a:off x="2409444" y="2310383"/>
              <a:ext cx="1949450" cy="562610"/>
            </a:xfrm>
            <a:custGeom>
              <a:avLst/>
              <a:gdLst/>
              <a:ahLst/>
              <a:cxnLst/>
              <a:rect l="l" t="t" r="r" b="b"/>
              <a:pathLst>
                <a:path w="1949450" h="562610">
                  <a:moveTo>
                    <a:pt x="1867817" y="526804"/>
                  </a:moveTo>
                  <a:lnTo>
                    <a:pt x="0" y="9144"/>
                  </a:lnTo>
                  <a:lnTo>
                    <a:pt x="3048" y="0"/>
                  </a:lnTo>
                  <a:lnTo>
                    <a:pt x="1870836" y="516139"/>
                  </a:lnTo>
                  <a:lnTo>
                    <a:pt x="1867817" y="526804"/>
                  </a:lnTo>
                  <a:close/>
                </a:path>
                <a:path w="1949450" h="562610">
                  <a:moveTo>
                    <a:pt x="1934141" y="530352"/>
                  </a:moveTo>
                  <a:lnTo>
                    <a:pt x="1880616" y="530352"/>
                  </a:lnTo>
                  <a:lnTo>
                    <a:pt x="1883664" y="519684"/>
                  </a:lnTo>
                  <a:lnTo>
                    <a:pt x="1870836" y="516139"/>
                  </a:lnTo>
                  <a:lnTo>
                    <a:pt x="1880616" y="481584"/>
                  </a:lnTo>
                  <a:lnTo>
                    <a:pt x="1934141" y="530352"/>
                  </a:lnTo>
                  <a:close/>
                </a:path>
                <a:path w="1949450" h="562610">
                  <a:moveTo>
                    <a:pt x="1880616" y="530352"/>
                  </a:moveTo>
                  <a:lnTo>
                    <a:pt x="1867817" y="526804"/>
                  </a:lnTo>
                  <a:lnTo>
                    <a:pt x="1870836" y="516139"/>
                  </a:lnTo>
                  <a:lnTo>
                    <a:pt x="1883664" y="519684"/>
                  </a:lnTo>
                  <a:lnTo>
                    <a:pt x="1880616" y="530352"/>
                  </a:lnTo>
                  <a:close/>
                </a:path>
                <a:path w="1949450" h="562610">
                  <a:moveTo>
                    <a:pt x="1857756" y="562356"/>
                  </a:moveTo>
                  <a:lnTo>
                    <a:pt x="1867817" y="526804"/>
                  </a:lnTo>
                  <a:lnTo>
                    <a:pt x="1880616" y="530352"/>
                  </a:lnTo>
                  <a:lnTo>
                    <a:pt x="1934141" y="530352"/>
                  </a:lnTo>
                  <a:lnTo>
                    <a:pt x="1949196" y="544068"/>
                  </a:lnTo>
                  <a:lnTo>
                    <a:pt x="1857756" y="562356"/>
                  </a:lnTo>
                  <a:close/>
                </a:path>
              </a:pathLst>
            </a:custGeom>
            <a:solidFill>
              <a:srgbClr val="497EBA"/>
            </a:solidFill>
          </p:spPr>
          <p:txBody>
            <a:bodyPr wrap="square" lIns="0" tIns="0" rIns="0" bIns="0" rtlCol="0"/>
            <a:lstStyle/>
            <a:p>
              <a:endParaRPr sz="1235"/>
            </a:p>
          </p:txBody>
        </p:sp>
        <p:sp>
          <p:nvSpPr>
            <p:cNvPr id="90" name="object 90"/>
            <p:cNvSpPr/>
            <p:nvPr/>
          </p:nvSpPr>
          <p:spPr>
            <a:xfrm>
              <a:off x="6957060" y="1299972"/>
              <a:ext cx="2011680" cy="2011680"/>
            </a:xfrm>
            <a:custGeom>
              <a:avLst/>
              <a:gdLst/>
              <a:ahLst/>
              <a:cxnLst/>
              <a:rect l="l" t="t" r="r" b="b"/>
              <a:pathLst>
                <a:path w="2011679" h="2011679">
                  <a:moveTo>
                    <a:pt x="0" y="1005839"/>
                  </a:moveTo>
                  <a:lnTo>
                    <a:pt x="1161" y="957170"/>
                  </a:lnTo>
                  <a:lnTo>
                    <a:pt x="4612" y="909091"/>
                  </a:lnTo>
                  <a:lnTo>
                    <a:pt x="10297" y="861657"/>
                  </a:lnTo>
                  <a:lnTo>
                    <a:pt x="18165" y="814919"/>
                  </a:lnTo>
                  <a:lnTo>
                    <a:pt x="28162" y="768932"/>
                  </a:lnTo>
                  <a:lnTo>
                    <a:pt x="40235" y="723747"/>
                  </a:lnTo>
                  <a:lnTo>
                    <a:pt x="54331" y="679419"/>
                  </a:lnTo>
                  <a:lnTo>
                    <a:pt x="70397" y="636000"/>
                  </a:lnTo>
                  <a:lnTo>
                    <a:pt x="88380" y="593543"/>
                  </a:lnTo>
                  <a:lnTo>
                    <a:pt x="108227" y="552101"/>
                  </a:lnTo>
                  <a:lnTo>
                    <a:pt x="129886" y="511728"/>
                  </a:lnTo>
                  <a:lnTo>
                    <a:pt x="153302" y="472476"/>
                  </a:lnTo>
                  <a:lnTo>
                    <a:pt x="178422" y="434399"/>
                  </a:lnTo>
                  <a:lnTo>
                    <a:pt x="205195" y="397549"/>
                  </a:lnTo>
                  <a:lnTo>
                    <a:pt x="233567" y="361979"/>
                  </a:lnTo>
                  <a:lnTo>
                    <a:pt x="263484" y="327743"/>
                  </a:lnTo>
                  <a:lnTo>
                    <a:pt x="294894" y="294893"/>
                  </a:lnTo>
                  <a:lnTo>
                    <a:pt x="327743" y="263484"/>
                  </a:lnTo>
                  <a:lnTo>
                    <a:pt x="361979" y="233567"/>
                  </a:lnTo>
                  <a:lnTo>
                    <a:pt x="397549" y="205195"/>
                  </a:lnTo>
                  <a:lnTo>
                    <a:pt x="434399" y="178422"/>
                  </a:lnTo>
                  <a:lnTo>
                    <a:pt x="472476" y="153302"/>
                  </a:lnTo>
                  <a:lnTo>
                    <a:pt x="511728" y="129886"/>
                  </a:lnTo>
                  <a:lnTo>
                    <a:pt x="552101" y="108227"/>
                  </a:lnTo>
                  <a:lnTo>
                    <a:pt x="593543" y="88380"/>
                  </a:lnTo>
                  <a:lnTo>
                    <a:pt x="636000" y="70397"/>
                  </a:lnTo>
                  <a:lnTo>
                    <a:pt x="679419" y="54331"/>
                  </a:lnTo>
                  <a:lnTo>
                    <a:pt x="723747" y="40235"/>
                  </a:lnTo>
                  <a:lnTo>
                    <a:pt x="768932" y="28162"/>
                  </a:lnTo>
                  <a:lnTo>
                    <a:pt x="814919" y="18165"/>
                  </a:lnTo>
                  <a:lnTo>
                    <a:pt x="861657" y="10297"/>
                  </a:lnTo>
                  <a:lnTo>
                    <a:pt x="909091" y="4612"/>
                  </a:lnTo>
                  <a:lnTo>
                    <a:pt x="957170" y="1161"/>
                  </a:lnTo>
                  <a:lnTo>
                    <a:pt x="1005839" y="0"/>
                  </a:lnTo>
                  <a:lnTo>
                    <a:pt x="1054636" y="1161"/>
                  </a:lnTo>
                  <a:lnTo>
                    <a:pt x="1102826" y="4612"/>
                  </a:lnTo>
                  <a:lnTo>
                    <a:pt x="1150358" y="10297"/>
                  </a:lnTo>
                  <a:lnTo>
                    <a:pt x="1197179" y="18165"/>
                  </a:lnTo>
                  <a:lnTo>
                    <a:pt x="1243236" y="28162"/>
                  </a:lnTo>
                  <a:lnTo>
                    <a:pt x="1288479" y="40235"/>
                  </a:lnTo>
                  <a:lnTo>
                    <a:pt x="1332854" y="54331"/>
                  </a:lnTo>
                  <a:lnTo>
                    <a:pt x="1376308" y="70397"/>
                  </a:lnTo>
                  <a:lnTo>
                    <a:pt x="1418790" y="88380"/>
                  </a:lnTo>
                  <a:lnTo>
                    <a:pt x="1460248" y="108227"/>
                  </a:lnTo>
                  <a:lnTo>
                    <a:pt x="1500628" y="129886"/>
                  </a:lnTo>
                  <a:lnTo>
                    <a:pt x="1539878" y="153302"/>
                  </a:lnTo>
                  <a:lnTo>
                    <a:pt x="1577947" y="178422"/>
                  </a:lnTo>
                  <a:lnTo>
                    <a:pt x="1614782" y="205195"/>
                  </a:lnTo>
                  <a:lnTo>
                    <a:pt x="1650330" y="233567"/>
                  </a:lnTo>
                  <a:lnTo>
                    <a:pt x="1684539" y="263484"/>
                  </a:lnTo>
                  <a:lnTo>
                    <a:pt x="1717357" y="294893"/>
                  </a:lnTo>
                  <a:lnTo>
                    <a:pt x="1748731" y="327743"/>
                  </a:lnTo>
                  <a:lnTo>
                    <a:pt x="1778610" y="361979"/>
                  </a:lnTo>
                  <a:lnTo>
                    <a:pt x="1806940" y="397549"/>
                  </a:lnTo>
                  <a:lnTo>
                    <a:pt x="1833669" y="434399"/>
                  </a:lnTo>
                  <a:lnTo>
                    <a:pt x="1858746" y="472476"/>
                  </a:lnTo>
                  <a:lnTo>
                    <a:pt x="1882117" y="511728"/>
                  </a:lnTo>
                  <a:lnTo>
                    <a:pt x="1903731" y="552101"/>
                  </a:lnTo>
                  <a:lnTo>
                    <a:pt x="1923534" y="593543"/>
                  </a:lnTo>
                  <a:lnTo>
                    <a:pt x="1941476" y="636000"/>
                  </a:lnTo>
                  <a:lnTo>
                    <a:pt x="1957502" y="679419"/>
                  </a:lnTo>
                  <a:lnTo>
                    <a:pt x="1971562" y="723747"/>
                  </a:lnTo>
                  <a:lnTo>
                    <a:pt x="1983602" y="768932"/>
                  </a:lnTo>
                  <a:lnTo>
                    <a:pt x="1993570" y="814919"/>
                  </a:lnTo>
                  <a:lnTo>
                    <a:pt x="2001414" y="861657"/>
                  </a:lnTo>
                  <a:lnTo>
                    <a:pt x="2007082" y="909091"/>
                  </a:lnTo>
                  <a:lnTo>
                    <a:pt x="2010521" y="957170"/>
                  </a:lnTo>
                  <a:lnTo>
                    <a:pt x="2011679" y="1005839"/>
                  </a:lnTo>
                  <a:lnTo>
                    <a:pt x="2010521" y="1054636"/>
                  </a:lnTo>
                  <a:lnTo>
                    <a:pt x="2007082" y="1102826"/>
                  </a:lnTo>
                  <a:lnTo>
                    <a:pt x="2001414" y="1150358"/>
                  </a:lnTo>
                  <a:lnTo>
                    <a:pt x="1993570" y="1197179"/>
                  </a:lnTo>
                  <a:lnTo>
                    <a:pt x="1983602" y="1243236"/>
                  </a:lnTo>
                  <a:lnTo>
                    <a:pt x="1971562" y="1288479"/>
                  </a:lnTo>
                  <a:lnTo>
                    <a:pt x="1957502" y="1332854"/>
                  </a:lnTo>
                  <a:lnTo>
                    <a:pt x="1941476" y="1376308"/>
                  </a:lnTo>
                  <a:lnTo>
                    <a:pt x="1923534" y="1418790"/>
                  </a:lnTo>
                  <a:lnTo>
                    <a:pt x="1903731" y="1460248"/>
                  </a:lnTo>
                  <a:lnTo>
                    <a:pt x="1882117" y="1500628"/>
                  </a:lnTo>
                  <a:lnTo>
                    <a:pt x="1858746" y="1539878"/>
                  </a:lnTo>
                  <a:lnTo>
                    <a:pt x="1833669" y="1577947"/>
                  </a:lnTo>
                  <a:lnTo>
                    <a:pt x="1806940" y="1614782"/>
                  </a:lnTo>
                  <a:lnTo>
                    <a:pt x="1778610" y="1650330"/>
                  </a:lnTo>
                  <a:lnTo>
                    <a:pt x="1748731" y="1684539"/>
                  </a:lnTo>
                  <a:lnTo>
                    <a:pt x="1717357" y="1717357"/>
                  </a:lnTo>
                  <a:lnTo>
                    <a:pt x="1684539" y="1748731"/>
                  </a:lnTo>
                  <a:lnTo>
                    <a:pt x="1650330" y="1778610"/>
                  </a:lnTo>
                  <a:lnTo>
                    <a:pt x="1614782" y="1806940"/>
                  </a:lnTo>
                  <a:lnTo>
                    <a:pt x="1577947" y="1833669"/>
                  </a:lnTo>
                  <a:lnTo>
                    <a:pt x="1539878" y="1858746"/>
                  </a:lnTo>
                  <a:lnTo>
                    <a:pt x="1500628" y="1882117"/>
                  </a:lnTo>
                  <a:lnTo>
                    <a:pt x="1460248" y="1903731"/>
                  </a:lnTo>
                  <a:lnTo>
                    <a:pt x="1418790" y="1923534"/>
                  </a:lnTo>
                  <a:lnTo>
                    <a:pt x="1376308" y="1941476"/>
                  </a:lnTo>
                  <a:lnTo>
                    <a:pt x="1332854" y="1957502"/>
                  </a:lnTo>
                  <a:lnTo>
                    <a:pt x="1288479" y="1971562"/>
                  </a:lnTo>
                  <a:lnTo>
                    <a:pt x="1243236" y="1983602"/>
                  </a:lnTo>
                  <a:lnTo>
                    <a:pt x="1197179" y="1993570"/>
                  </a:lnTo>
                  <a:lnTo>
                    <a:pt x="1150358" y="2001414"/>
                  </a:lnTo>
                  <a:lnTo>
                    <a:pt x="1102826" y="2007082"/>
                  </a:lnTo>
                  <a:lnTo>
                    <a:pt x="1054636" y="2010521"/>
                  </a:lnTo>
                  <a:lnTo>
                    <a:pt x="1005839" y="2011679"/>
                  </a:lnTo>
                  <a:lnTo>
                    <a:pt x="957170" y="2010521"/>
                  </a:lnTo>
                  <a:lnTo>
                    <a:pt x="909091" y="2007082"/>
                  </a:lnTo>
                  <a:lnTo>
                    <a:pt x="861657" y="2001414"/>
                  </a:lnTo>
                  <a:lnTo>
                    <a:pt x="814919" y="1993570"/>
                  </a:lnTo>
                  <a:lnTo>
                    <a:pt x="768932" y="1983602"/>
                  </a:lnTo>
                  <a:lnTo>
                    <a:pt x="723747" y="1971562"/>
                  </a:lnTo>
                  <a:lnTo>
                    <a:pt x="679419" y="1957502"/>
                  </a:lnTo>
                  <a:lnTo>
                    <a:pt x="636000" y="1941476"/>
                  </a:lnTo>
                  <a:lnTo>
                    <a:pt x="593543" y="1923534"/>
                  </a:lnTo>
                  <a:lnTo>
                    <a:pt x="552101" y="1903731"/>
                  </a:lnTo>
                  <a:lnTo>
                    <a:pt x="511728" y="1882117"/>
                  </a:lnTo>
                  <a:lnTo>
                    <a:pt x="472476" y="1858746"/>
                  </a:lnTo>
                  <a:lnTo>
                    <a:pt x="434399" y="1833669"/>
                  </a:lnTo>
                  <a:lnTo>
                    <a:pt x="397549" y="1806940"/>
                  </a:lnTo>
                  <a:lnTo>
                    <a:pt x="361979" y="1778610"/>
                  </a:lnTo>
                  <a:lnTo>
                    <a:pt x="327743" y="1748731"/>
                  </a:lnTo>
                  <a:lnTo>
                    <a:pt x="294894" y="1717357"/>
                  </a:lnTo>
                  <a:lnTo>
                    <a:pt x="263484" y="1684539"/>
                  </a:lnTo>
                  <a:lnTo>
                    <a:pt x="233567" y="1650330"/>
                  </a:lnTo>
                  <a:lnTo>
                    <a:pt x="205195" y="1614782"/>
                  </a:lnTo>
                  <a:lnTo>
                    <a:pt x="178422" y="1577947"/>
                  </a:lnTo>
                  <a:lnTo>
                    <a:pt x="153302" y="1539878"/>
                  </a:lnTo>
                  <a:lnTo>
                    <a:pt x="129886" y="1500628"/>
                  </a:lnTo>
                  <a:lnTo>
                    <a:pt x="108227" y="1460248"/>
                  </a:lnTo>
                  <a:lnTo>
                    <a:pt x="88380" y="1418790"/>
                  </a:lnTo>
                  <a:lnTo>
                    <a:pt x="70397" y="1376308"/>
                  </a:lnTo>
                  <a:lnTo>
                    <a:pt x="54331" y="1332854"/>
                  </a:lnTo>
                  <a:lnTo>
                    <a:pt x="40235" y="1288479"/>
                  </a:lnTo>
                  <a:lnTo>
                    <a:pt x="28162" y="1243236"/>
                  </a:lnTo>
                  <a:lnTo>
                    <a:pt x="18165" y="1197179"/>
                  </a:lnTo>
                  <a:lnTo>
                    <a:pt x="10297" y="1150358"/>
                  </a:lnTo>
                  <a:lnTo>
                    <a:pt x="4612" y="1102826"/>
                  </a:lnTo>
                  <a:lnTo>
                    <a:pt x="1161" y="1054636"/>
                  </a:lnTo>
                  <a:lnTo>
                    <a:pt x="0" y="1005839"/>
                  </a:lnTo>
                </a:path>
              </a:pathLst>
            </a:custGeom>
            <a:ln w="27432">
              <a:solidFill>
                <a:srgbClr val="385D89"/>
              </a:solidFill>
            </a:ln>
          </p:spPr>
          <p:txBody>
            <a:bodyPr wrap="square" lIns="0" tIns="0" rIns="0" bIns="0" rtlCol="0"/>
            <a:lstStyle/>
            <a:p>
              <a:endParaRPr sz="1235"/>
            </a:p>
          </p:txBody>
        </p:sp>
        <p:sp>
          <p:nvSpPr>
            <p:cNvPr id="91" name="object 91"/>
            <p:cNvSpPr/>
            <p:nvPr/>
          </p:nvSpPr>
          <p:spPr>
            <a:xfrm>
              <a:off x="396239" y="3979163"/>
              <a:ext cx="2011680" cy="2011680"/>
            </a:xfrm>
            <a:custGeom>
              <a:avLst/>
              <a:gdLst/>
              <a:ahLst/>
              <a:cxnLst/>
              <a:rect l="l" t="t" r="r" b="b"/>
              <a:pathLst>
                <a:path w="2011680" h="2011679">
                  <a:moveTo>
                    <a:pt x="0" y="1005839"/>
                  </a:moveTo>
                  <a:lnTo>
                    <a:pt x="1158" y="957043"/>
                  </a:lnTo>
                  <a:lnTo>
                    <a:pt x="4597" y="908853"/>
                  </a:lnTo>
                  <a:lnTo>
                    <a:pt x="10265" y="861321"/>
                  </a:lnTo>
                  <a:lnTo>
                    <a:pt x="18109" y="814500"/>
                  </a:lnTo>
                  <a:lnTo>
                    <a:pt x="28077" y="768442"/>
                  </a:lnTo>
                  <a:lnTo>
                    <a:pt x="40117" y="723200"/>
                  </a:lnTo>
                  <a:lnTo>
                    <a:pt x="54177" y="678825"/>
                  </a:lnTo>
                  <a:lnTo>
                    <a:pt x="70203" y="635371"/>
                  </a:lnTo>
                  <a:lnTo>
                    <a:pt x="88145" y="592889"/>
                  </a:lnTo>
                  <a:lnTo>
                    <a:pt x="107948" y="551431"/>
                  </a:lnTo>
                  <a:lnTo>
                    <a:pt x="129562" y="511051"/>
                  </a:lnTo>
                  <a:lnTo>
                    <a:pt x="152933" y="471800"/>
                  </a:lnTo>
                  <a:lnTo>
                    <a:pt x="178010" y="433732"/>
                  </a:lnTo>
                  <a:lnTo>
                    <a:pt x="204739" y="396897"/>
                  </a:lnTo>
                  <a:lnTo>
                    <a:pt x="233069" y="361349"/>
                  </a:lnTo>
                  <a:lnTo>
                    <a:pt x="262948" y="327140"/>
                  </a:lnTo>
                  <a:lnTo>
                    <a:pt x="294322" y="294322"/>
                  </a:lnTo>
                  <a:lnTo>
                    <a:pt x="327140" y="262948"/>
                  </a:lnTo>
                  <a:lnTo>
                    <a:pt x="361349" y="233069"/>
                  </a:lnTo>
                  <a:lnTo>
                    <a:pt x="396897" y="204739"/>
                  </a:lnTo>
                  <a:lnTo>
                    <a:pt x="433732" y="178010"/>
                  </a:lnTo>
                  <a:lnTo>
                    <a:pt x="471800" y="152933"/>
                  </a:lnTo>
                  <a:lnTo>
                    <a:pt x="511051" y="129562"/>
                  </a:lnTo>
                  <a:lnTo>
                    <a:pt x="551431" y="107948"/>
                  </a:lnTo>
                  <a:lnTo>
                    <a:pt x="592889" y="88145"/>
                  </a:lnTo>
                  <a:lnTo>
                    <a:pt x="635371" y="70203"/>
                  </a:lnTo>
                  <a:lnTo>
                    <a:pt x="678825" y="54177"/>
                  </a:lnTo>
                  <a:lnTo>
                    <a:pt x="723200" y="40117"/>
                  </a:lnTo>
                  <a:lnTo>
                    <a:pt x="768442" y="28077"/>
                  </a:lnTo>
                  <a:lnTo>
                    <a:pt x="814500" y="18109"/>
                  </a:lnTo>
                  <a:lnTo>
                    <a:pt x="861321" y="10265"/>
                  </a:lnTo>
                  <a:lnTo>
                    <a:pt x="908853" y="4597"/>
                  </a:lnTo>
                  <a:lnTo>
                    <a:pt x="957043" y="1158"/>
                  </a:lnTo>
                  <a:lnTo>
                    <a:pt x="1005839" y="0"/>
                  </a:lnTo>
                  <a:lnTo>
                    <a:pt x="1054509" y="1158"/>
                  </a:lnTo>
                  <a:lnTo>
                    <a:pt x="1102588" y="4597"/>
                  </a:lnTo>
                  <a:lnTo>
                    <a:pt x="1150022" y="10265"/>
                  </a:lnTo>
                  <a:lnTo>
                    <a:pt x="1196760" y="18109"/>
                  </a:lnTo>
                  <a:lnTo>
                    <a:pt x="1242747" y="28077"/>
                  </a:lnTo>
                  <a:lnTo>
                    <a:pt x="1287932" y="40117"/>
                  </a:lnTo>
                  <a:lnTo>
                    <a:pt x="1332260" y="54177"/>
                  </a:lnTo>
                  <a:lnTo>
                    <a:pt x="1375679" y="70203"/>
                  </a:lnTo>
                  <a:lnTo>
                    <a:pt x="1418136" y="88145"/>
                  </a:lnTo>
                  <a:lnTo>
                    <a:pt x="1459578" y="107948"/>
                  </a:lnTo>
                  <a:lnTo>
                    <a:pt x="1499951" y="129562"/>
                  </a:lnTo>
                  <a:lnTo>
                    <a:pt x="1539203" y="152933"/>
                  </a:lnTo>
                  <a:lnTo>
                    <a:pt x="1577280" y="178010"/>
                  </a:lnTo>
                  <a:lnTo>
                    <a:pt x="1614130" y="204739"/>
                  </a:lnTo>
                  <a:lnTo>
                    <a:pt x="1649700" y="233069"/>
                  </a:lnTo>
                  <a:lnTo>
                    <a:pt x="1683936" y="262948"/>
                  </a:lnTo>
                  <a:lnTo>
                    <a:pt x="1716785" y="294322"/>
                  </a:lnTo>
                  <a:lnTo>
                    <a:pt x="1748195" y="327140"/>
                  </a:lnTo>
                  <a:lnTo>
                    <a:pt x="1778112" y="361349"/>
                  </a:lnTo>
                  <a:lnTo>
                    <a:pt x="1806484" y="396897"/>
                  </a:lnTo>
                  <a:lnTo>
                    <a:pt x="1833257" y="433732"/>
                  </a:lnTo>
                  <a:lnTo>
                    <a:pt x="1858377" y="471800"/>
                  </a:lnTo>
                  <a:lnTo>
                    <a:pt x="1881793" y="511051"/>
                  </a:lnTo>
                  <a:lnTo>
                    <a:pt x="1903452" y="551431"/>
                  </a:lnTo>
                  <a:lnTo>
                    <a:pt x="1923299" y="592889"/>
                  </a:lnTo>
                  <a:lnTo>
                    <a:pt x="1941282" y="635371"/>
                  </a:lnTo>
                  <a:lnTo>
                    <a:pt x="1957348" y="678825"/>
                  </a:lnTo>
                  <a:lnTo>
                    <a:pt x="1971444" y="723200"/>
                  </a:lnTo>
                  <a:lnTo>
                    <a:pt x="1983517" y="768442"/>
                  </a:lnTo>
                  <a:lnTo>
                    <a:pt x="1993514" y="814500"/>
                  </a:lnTo>
                  <a:lnTo>
                    <a:pt x="2001382" y="861321"/>
                  </a:lnTo>
                  <a:lnTo>
                    <a:pt x="2007067" y="908853"/>
                  </a:lnTo>
                  <a:lnTo>
                    <a:pt x="2010518" y="957043"/>
                  </a:lnTo>
                  <a:lnTo>
                    <a:pt x="2011679" y="1005839"/>
                  </a:lnTo>
                  <a:lnTo>
                    <a:pt x="2010518" y="1054509"/>
                  </a:lnTo>
                  <a:lnTo>
                    <a:pt x="2007067" y="1102588"/>
                  </a:lnTo>
                  <a:lnTo>
                    <a:pt x="2001382" y="1150022"/>
                  </a:lnTo>
                  <a:lnTo>
                    <a:pt x="1993514" y="1196760"/>
                  </a:lnTo>
                  <a:lnTo>
                    <a:pt x="1983517" y="1242747"/>
                  </a:lnTo>
                  <a:lnTo>
                    <a:pt x="1971444" y="1287932"/>
                  </a:lnTo>
                  <a:lnTo>
                    <a:pt x="1957348" y="1332260"/>
                  </a:lnTo>
                  <a:lnTo>
                    <a:pt x="1941282" y="1375679"/>
                  </a:lnTo>
                  <a:lnTo>
                    <a:pt x="1923299" y="1418136"/>
                  </a:lnTo>
                  <a:lnTo>
                    <a:pt x="1903452" y="1459578"/>
                  </a:lnTo>
                  <a:lnTo>
                    <a:pt x="1881793" y="1499951"/>
                  </a:lnTo>
                  <a:lnTo>
                    <a:pt x="1858377" y="1539203"/>
                  </a:lnTo>
                  <a:lnTo>
                    <a:pt x="1833257" y="1577280"/>
                  </a:lnTo>
                  <a:lnTo>
                    <a:pt x="1806484" y="1614130"/>
                  </a:lnTo>
                  <a:lnTo>
                    <a:pt x="1778112" y="1649700"/>
                  </a:lnTo>
                  <a:lnTo>
                    <a:pt x="1748195" y="1683936"/>
                  </a:lnTo>
                  <a:lnTo>
                    <a:pt x="1716785" y="1716785"/>
                  </a:lnTo>
                  <a:lnTo>
                    <a:pt x="1683936" y="1748195"/>
                  </a:lnTo>
                  <a:lnTo>
                    <a:pt x="1649700" y="1778112"/>
                  </a:lnTo>
                  <a:lnTo>
                    <a:pt x="1614130" y="1806484"/>
                  </a:lnTo>
                  <a:lnTo>
                    <a:pt x="1577280" y="1833257"/>
                  </a:lnTo>
                  <a:lnTo>
                    <a:pt x="1539203" y="1858377"/>
                  </a:lnTo>
                  <a:lnTo>
                    <a:pt x="1499951" y="1881793"/>
                  </a:lnTo>
                  <a:lnTo>
                    <a:pt x="1459578" y="1903452"/>
                  </a:lnTo>
                  <a:lnTo>
                    <a:pt x="1418136" y="1923299"/>
                  </a:lnTo>
                  <a:lnTo>
                    <a:pt x="1375679" y="1941282"/>
                  </a:lnTo>
                  <a:lnTo>
                    <a:pt x="1332260" y="1957348"/>
                  </a:lnTo>
                  <a:lnTo>
                    <a:pt x="1287932" y="1971444"/>
                  </a:lnTo>
                  <a:lnTo>
                    <a:pt x="1242747" y="1983517"/>
                  </a:lnTo>
                  <a:lnTo>
                    <a:pt x="1196760" y="1993514"/>
                  </a:lnTo>
                  <a:lnTo>
                    <a:pt x="1150022" y="2001382"/>
                  </a:lnTo>
                  <a:lnTo>
                    <a:pt x="1102588" y="2007067"/>
                  </a:lnTo>
                  <a:lnTo>
                    <a:pt x="1054509" y="2010518"/>
                  </a:lnTo>
                  <a:lnTo>
                    <a:pt x="1005839" y="2011679"/>
                  </a:lnTo>
                  <a:lnTo>
                    <a:pt x="957043" y="2010518"/>
                  </a:lnTo>
                  <a:lnTo>
                    <a:pt x="908853" y="2007067"/>
                  </a:lnTo>
                  <a:lnTo>
                    <a:pt x="861321" y="2001382"/>
                  </a:lnTo>
                  <a:lnTo>
                    <a:pt x="814500" y="1993514"/>
                  </a:lnTo>
                  <a:lnTo>
                    <a:pt x="768442" y="1983517"/>
                  </a:lnTo>
                  <a:lnTo>
                    <a:pt x="723200" y="1971444"/>
                  </a:lnTo>
                  <a:lnTo>
                    <a:pt x="678825" y="1957348"/>
                  </a:lnTo>
                  <a:lnTo>
                    <a:pt x="635371" y="1941282"/>
                  </a:lnTo>
                  <a:lnTo>
                    <a:pt x="592889" y="1923299"/>
                  </a:lnTo>
                  <a:lnTo>
                    <a:pt x="551431" y="1903452"/>
                  </a:lnTo>
                  <a:lnTo>
                    <a:pt x="511051" y="1881793"/>
                  </a:lnTo>
                  <a:lnTo>
                    <a:pt x="471800" y="1858377"/>
                  </a:lnTo>
                  <a:lnTo>
                    <a:pt x="433732" y="1833257"/>
                  </a:lnTo>
                  <a:lnTo>
                    <a:pt x="396897" y="1806484"/>
                  </a:lnTo>
                  <a:lnTo>
                    <a:pt x="361349" y="1778112"/>
                  </a:lnTo>
                  <a:lnTo>
                    <a:pt x="327140" y="1748195"/>
                  </a:lnTo>
                  <a:lnTo>
                    <a:pt x="294322" y="1716785"/>
                  </a:lnTo>
                  <a:lnTo>
                    <a:pt x="262948" y="1683936"/>
                  </a:lnTo>
                  <a:lnTo>
                    <a:pt x="233069" y="1649700"/>
                  </a:lnTo>
                  <a:lnTo>
                    <a:pt x="204739" y="1614130"/>
                  </a:lnTo>
                  <a:lnTo>
                    <a:pt x="178010" y="1577280"/>
                  </a:lnTo>
                  <a:lnTo>
                    <a:pt x="152933" y="1539203"/>
                  </a:lnTo>
                  <a:lnTo>
                    <a:pt x="129562" y="1499951"/>
                  </a:lnTo>
                  <a:lnTo>
                    <a:pt x="107948" y="1459578"/>
                  </a:lnTo>
                  <a:lnTo>
                    <a:pt x="88145" y="1418136"/>
                  </a:lnTo>
                  <a:lnTo>
                    <a:pt x="70203" y="1375679"/>
                  </a:lnTo>
                  <a:lnTo>
                    <a:pt x="54177" y="1332260"/>
                  </a:lnTo>
                  <a:lnTo>
                    <a:pt x="40117" y="1287932"/>
                  </a:lnTo>
                  <a:lnTo>
                    <a:pt x="28077" y="1242747"/>
                  </a:lnTo>
                  <a:lnTo>
                    <a:pt x="18109" y="1196760"/>
                  </a:lnTo>
                  <a:lnTo>
                    <a:pt x="10265" y="1150022"/>
                  </a:lnTo>
                  <a:lnTo>
                    <a:pt x="4597" y="1102588"/>
                  </a:lnTo>
                  <a:lnTo>
                    <a:pt x="1158" y="1054509"/>
                  </a:lnTo>
                  <a:lnTo>
                    <a:pt x="0" y="1005839"/>
                  </a:lnTo>
                </a:path>
              </a:pathLst>
            </a:custGeom>
            <a:ln w="27432">
              <a:solidFill>
                <a:srgbClr val="385D89"/>
              </a:solidFill>
            </a:ln>
          </p:spPr>
          <p:txBody>
            <a:bodyPr wrap="square" lIns="0" tIns="0" rIns="0" bIns="0" rtlCol="0"/>
            <a:lstStyle/>
            <a:p>
              <a:endParaRPr sz="1235"/>
            </a:p>
          </p:txBody>
        </p:sp>
        <p:sp>
          <p:nvSpPr>
            <p:cNvPr id="92" name="object 92"/>
            <p:cNvSpPr/>
            <p:nvPr/>
          </p:nvSpPr>
          <p:spPr>
            <a:xfrm>
              <a:off x="6954011" y="3970020"/>
              <a:ext cx="2011680" cy="2011680"/>
            </a:xfrm>
            <a:custGeom>
              <a:avLst/>
              <a:gdLst/>
              <a:ahLst/>
              <a:cxnLst/>
              <a:rect l="l" t="t" r="r" b="b"/>
              <a:pathLst>
                <a:path w="2011679" h="2011679">
                  <a:moveTo>
                    <a:pt x="0" y="1005839"/>
                  </a:moveTo>
                  <a:lnTo>
                    <a:pt x="1158" y="957170"/>
                  </a:lnTo>
                  <a:lnTo>
                    <a:pt x="4597" y="909091"/>
                  </a:lnTo>
                  <a:lnTo>
                    <a:pt x="10265" y="861657"/>
                  </a:lnTo>
                  <a:lnTo>
                    <a:pt x="18109" y="814919"/>
                  </a:lnTo>
                  <a:lnTo>
                    <a:pt x="28077" y="768932"/>
                  </a:lnTo>
                  <a:lnTo>
                    <a:pt x="40117" y="723747"/>
                  </a:lnTo>
                  <a:lnTo>
                    <a:pt x="54177" y="679419"/>
                  </a:lnTo>
                  <a:lnTo>
                    <a:pt x="70203" y="636000"/>
                  </a:lnTo>
                  <a:lnTo>
                    <a:pt x="88145" y="593543"/>
                  </a:lnTo>
                  <a:lnTo>
                    <a:pt x="107948" y="552101"/>
                  </a:lnTo>
                  <a:lnTo>
                    <a:pt x="129562" y="511728"/>
                  </a:lnTo>
                  <a:lnTo>
                    <a:pt x="152933" y="472476"/>
                  </a:lnTo>
                  <a:lnTo>
                    <a:pt x="178010" y="434399"/>
                  </a:lnTo>
                  <a:lnTo>
                    <a:pt x="204739" y="397549"/>
                  </a:lnTo>
                  <a:lnTo>
                    <a:pt x="233069" y="361979"/>
                  </a:lnTo>
                  <a:lnTo>
                    <a:pt x="262948" y="327743"/>
                  </a:lnTo>
                  <a:lnTo>
                    <a:pt x="294322" y="294893"/>
                  </a:lnTo>
                  <a:lnTo>
                    <a:pt x="327140" y="263484"/>
                  </a:lnTo>
                  <a:lnTo>
                    <a:pt x="361349" y="233567"/>
                  </a:lnTo>
                  <a:lnTo>
                    <a:pt x="396897" y="205195"/>
                  </a:lnTo>
                  <a:lnTo>
                    <a:pt x="433732" y="178422"/>
                  </a:lnTo>
                  <a:lnTo>
                    <a:pt x="471800" y="153302"/>
                  </a:lnTo>
                  <a:lnTo>
                    <a:pt x="511051" y="129886"/>
                  </a:lnTo>
                  <a:lnTo>
                    <a:pt x="551431" y="108227"/>
                  </a:lnTo>
                  <a:lnTo>
                    <a:pt x="592889" y="88380"/>
                  </a:lnTo>
                  <a:lnTo>
                    <a:pt x="635371" y="70397"/>
                  </a:lnTo>
                  <a:lnTo>
                    <a:pt x="678825" y="54331"/>
                  </a:lnTo>
                  <a:lnTo>
                    <a:pt x="723200" y="40235"/>
                  </a:lnTo>
                  <a:lnTo>
                    <a:pt x="768442" y="28162"/>
                  </a:lnTo>
                  <a:lnTo>
                    <a:pt x="814500" y="18165"/>
                  </a:lnTo>
                  <a:lnTo>
                    <a:pt x="861321" y="10297"/>
                  </a:lnTo>
                  <a:lnTo>
                    <a:pt x="908853" y="4612"/>
                  </a:lnTo>
                  <a:lnTo>
                    <a:pt x="957043" y="1161"/>
                  </a:lnTo>
                  <a:lnTo>
                    <a:pt x="1005839" y="0"/>
                  </a:lnTo>
                  <a:lnTo>
                    <a:pt x="1054636" y="1161"/>
                  </a:lnTo>
                  <a:lnTo>
                    <a:pt x="1102826" y="4612"/>
                  </a:lnTo>
                  <a:lnTo>
                    <a:pt x="1150358" y="10297"/>
                  </a:lnTo>
                  <a:lnTo>
                    <a:pt x="1197179" y="18165"/>
                  </a:lnTo>
                  <a:lnTo>
                    <a:pt x="1243236" y="28162"/>
                  </a:lnTo>
                  <a:lnTo>
                    <a:pt x="1288479" y="40235"/>
                  </a:lnTo>
                  <a:lnTo>
                    <a:pt x="1332854" y="54331"/>
                  </a:lnTo>
                  <a:lnTo>
                    <a:pt x="1376308" y="70397"/>
                  </a:lnTo>
                  <a:lnTo>
                    <a:pt x="1418790" y="88380"/>
                  </a:lnTo>
                  <a:lnTo>
                    <a:pt x="1460248" y="108227"/>
                  </a:lnTo>
                  <a:lnTo>
                    <a:pt x="1500628" y="129886"/>
                  </a:lnTo>
                  <a:lnTo>
                    <a:pt x="1539878" y="153302"/>
                  </a:lnTo>
                  <a:lnTo>
                    <a:pt x="1577947" y="178422"/>
                  </a:lnTo>
                  <a:lnTo>
                    <a:pt x="1614782" y="205195"/>
                  </a:lnTo>
                  <a:lnTo>
                    <a:pt x="1650330" y="233567"/>
                  </a:lnTo>
                  <a:lnTo>
                    <a:pt x="1684539" y="263484"/>
                  </a:lnTo>
                  <a:lnTo>
                    <a:pt x="1717357" y="294893"/>
                  </a:lnTo>
                  <a:lnTo>
                    <a:pt x="1748731" y="327743"/>
                  </a:lnTo>
                  <a:lnTo>
                    <a:pt x="1778610" y="361979"/>
                  </a:lnTo>
                  <a:lnTo>
                    <a:pt x="1806940" y="397549"/>
                  </a:lnTo>
                  <a:lnTo>
                    <a:pt x="1833669" y="434399"/>
                  </a:lnTo>
                  <a:lnTo>
                    <a:pt x="1858746" y="472476"/>
                  </a:lnTo>
                  <a:lnTo>
                    <a:pt x="1882117" y="511728"/>
                  </a:lnTo>
                  <a:lnTo>
                    <a:pt x="1903731" y="552101"/>
                  </a:lnTo>
                  <a:lnTo>
                    <a:pt x="1923534" y="593543"/>
                  </a:lnTo>
                  <a:lnTo>
                    <a:pt x="1941476" y="636000"/>
                  </a:lnTo>
                  <a:lnTo>
                    <a:pt x="1957502" y="679419"/>
                  </a:lnTo>
                  <a:lnTo>
                    <a:pt x="1971562" y="723747"/>
                  </a:lnTo>
                  <a:lnTo>
                    <a:pt x="1983602" y="768932"/>
                  </a:lnTo>
                  <a:lnTo>
                    <a:pt x="1993570" y="814919"/>
                  </a:lnTo>
                  <a:lnTo>
                    <a:pt x="2001414" y="861657"/>
                  </a:lnTo>
                  <a:lnTo>
                    <a:pt x="2007082" y="909091"/>
                  </a:lnTo>
                  <a:lnTo>
                    <a:pt x="2010521" y="957170"/>
                  </a:lnTo>
                  <a:lnTo>
                    <a:pt x="2011679" y="1005839"/>
                  </a:lnTo>
                  <a:lnTo>
                    <a:pt x="2010521" y="1054636"/>
                  </a:lnTo>
                  <a:lnTo>
                    <a:pt x="2007082" y="1102826"/>
                  </a:lnTo>
                  <a:lnTo>
                    <a:pt x="2001414" y="1150358"/>
                  </a:lnTo>
                  <a:lnTo>
                    <a:pt x="1993570" y="1197179"/>
                  </a:lnTo>
                  <a:lnTo>
                    <a:pt x="1983602" y="1243236"/>
                  </a:lnTo>
                  <a:lnTo>
                    <a:pt x="1971562" y="1288479"/>
                  </a:lnTo>
                  <a:lnTo>
                    <a:pt x="1957502" y="1332854"/>
                  </a:lnTo>
                  <a:lnTo>
                    <a:pt x="1941476" y="1376308"/>
                  </a:lnTo>
                  <a:lnTo>
                    <a:pt x="1923534" y="1418790"/>
                  </a:lnTo>
                  <a:lnTo>
                    <a:pt x="1903731" y="1460248"/>
                  </a:lnTo>
                  <a:lnTo>
                    <a:pt x="1882117" y="1500628"/>
                  </a:lnTo>
                  <a:lnTo>
                    <a:pt x="1858746" y="1539878"/>
                  </a:lnTo>
                  <a:lnTo>
                    <a:pt x="1833669" y="1577947"/>
                  </a:lnTo>
                  <a:lnTo>
                    <a:pt x="1806940" y="1614782"/>
                  </a:lnTo>
                  <a:lnTo>
                    <a:pt x="1778610" y="1650330"/>
                  </a:lnTo>
                  <a:lnTo>
                    <a:pt x="1748731" y="1684539"/>
                  </a:lnTo>
                  <a:lnTo>
                    <a:pt x="1717357" y="1717357"/>
                  </a:lnTo>
                  <a:lnTo>
                    <a:pt x="1684539" y="1748731"/>
                  </a:lnTo>
                  <a:lnTo>
                    <a:pt x="1650330" y="1778610"/>
                  </a:lnTo>
                  <a:lnTo>
                    <a:pt x="1614782" y="1806940"/>
                  </a:lnTo>
                  <a:lnTo>
                    <a:pt x="1577947" y="1833669"/>
                  </a:lnTo>
                  <a:lnTo>
                    <a:pt x="1539878" y="1858746"/>
                  </a:lnTo>
                  <a:lnTo>
                    <a:pt x="1500628" y="1882117"/>
                  </a:lnTo>
                  <a:lnTo>
                    <a:pt x="1460248" y="1903731"/>
                  </a:lnTo>
                  <a:lnTo>
                    <a:pt x="1418790" y="1923534"/>
                  </a:lnTo>
                  <a:lnTo>
                    <a:pt x="1376308" y="1941476"/>
                  </a:lnTo>
                  <a:lnTo>
                    <a:pt x="1332854" y="1957502"/>
                  </a:lnTo>
                  <a:lnTo>
                    <a:pt x="1288479" y="1971562"/>
                  </a:lnTo>
                  <a:lnTo>
                    <a:pt x="1243236" y="1983602"/>
                  </a:lnTo>
                  <a:lnTo>
                    <a:pt x="1197179" y="1993570"/>
                  </a:lnTo>
                  <a:lnTo>
                    <a:pt x="1150358" y="2001414"/>
                  </a:lnTo>
                  <a:lnTo>
                    <a:pt x="1102826" y="2007082"/>
                  </a:lnTo>
                  <a:lnTo>
                    <a:pt x="1054636" y="2010521"/>
                  </a:lnTo>
                  <a:lnTo>
                    <a:pt x="1005839" y="2011679"/>
                  </a:lnTo>
                  <a:lnTo>
                    <a:pt x="957043" y="2010521"/>
                  </a:lnTo>
                  <a:lnTo>
                    <a:pt x="908853" y="2007082"/>
                  </a:lnTo>
                  <a:lnTo>
                    <a:pt x="861321" y="2001414"/>
                  </a:lnTo>
                  <a:lnTo>
                    <a:pt x="814500" y="1993570"/>
                  </a:lnTo>
                  <a:lnTo>
                    <a:pt x="768442" y="1983602"/>
                  </a:lnTo>
                  <a:lnTo>
                    <a:pt x="723200" y="1971562"/>
                  </a:lnTo>
                  <a:lnTo>
                    <a:pt x="678825" y="1957502"/>
                  </a:lnTo>
                  <a:lnTo>
                    <a:pt x="635371" y="1941476"/>
                  </a:lnTo>
                  <a:lnTo>
                    <a:pt x="592889" y="1923534"/>
                  </a:lnTo>
                  <a:lnTo>
                    <a:pt x="551431" y="1903731"/>
                  </a:lnTo>
                  <a:lnTo>
                    <a:pt x="511051" y="1882117"/>
                  </a:lnTo>
                  <a:lnTo>
                    <a:pt x="471800" y="1858746"/>
                  </a:lnTo>
                  <a:lnTo>
                    <a:pt x="433732" y="1833669"/>
                  </a:lnTo>
                  <a:lnTo>
                    <a:pt x="396897" y="1806940"/>
                  </a:lnTo>
                  <a:lnTo>
                    <a:pt x="361349" y="1778610"/>
                  </a:lnTo>
                  <a:lnTo>
                    <a:pt x="327140" y="1748731"/>
                  </a:lnTo>
                  <a:lnTo>
                    <a:pt x="294322" y="1717357"/>
                  </a:lnTo>
                  <a:lnTo>
                    <a:pt x="262948" y="1684539"/>
                  </a:lnTo>
                  <a:lnTo>
                    <a:pt x="233069" y="1650330"/>
                  </a:lnTo>
                  <a:lnTo>
                    <a:pt x="204739" y="1614782"/>
                  </a:lnTo>
                  <a:lnTo>
                    <a:pt x="178010" y="1577947"/>
                  </a:lnTo>
                  <a:lnTo>
                    <a:pt x="152933" y="1539878"/>
                  </a:lnTo>
                  <a:lnTo>
                    <a:pt x="129562" y="1500628"/>
                  </a:lnTo>
                  <a:lnTo>
                    <a:pt x="107948" y="1460248"/>
                  </a:lnTo>
                  <a:lnTo>
                    <a:pt x="88145" y="1418790"/>
                  </a:lnTo>
                  <a:lnTo>
                    <a:pt x="70203" y="1376308"/>
                  </a:lnTo>
                  <a:lnTo>
                    <a:pt x="54177" y="1332854"/>
                  </a:lnTo>
                  <a:lnTo>
                    <a:pt x="40117" y="1288479"/>
                  </a:lnTo>
                  <a:lnTo>
                    <a:pt x="28077" y="1243236"/>
                  </a:lnTo>
                  <a:lnTo>
                    <a:pt x="18109" y="1197179"/>
                  </a:lnTo>
                  <a:lnTo>
                    <a:pt x="10265" y="1150358"/>
                  </a:lnTo>
                  <a:lnTo>
                    <a:pt x="4597" y="1102826"/>
                  </a:lnTo>
                  <a:lnTo>
                    <a:pt x="1158" y="1054636"/>
                  </a:lnTo>
                  <a:lnTo>
                    <a:pt x="0" y="1005839"/>
                  </a:lnTo>
                </a:path>
              </a:pathLst>
            </a:custGeom>
            <a:ln w="27432">
              <a:solidFill>
                <a:srgbClr val="385D89"/>
              </a:solidFill>
            </a:ln>
          </p:spPr>
          <p:txBody>
            <a:bodyPr wrap="square" lIns="0" tIns="0" rIns="0" bIns="0" rtlCol="0"/>
            <a:lstStyle/>
            <a:p>
              <a:endParaRPr sz="1235"/>
            </a:p>
          </p:txBody>
        </p:sp>
        <p:sp>
          <p:nvSpPr>
            <p:cNvPr id="93" name="object 93"/>
            <p:cNvSpPr/>
            <p:nvPr/>
          </p:nvSpPr>
          <p:spPr>
            <a:xfrm>
              <a:off x="2404872" y="2301252"/>
              <a:ext cx="4845050" cy="2688590"/>
            </a:xfrm>
            <a:custGeom>
              <a:avLst/>
              <a:gdLst/>
              <a:ahLst/>
              <a:cxnLst/>
              <a:rect l="l" t="t" r="r" b="b"/>
              <a:pathLst>
                <a:path w="4845050" h="2688590">
                  <a:moveTo>
                    <a:pt x="1664208" y="1795272"/>
                  </a:moveTo>
                  <a:lnTo>
                    <a:pt x="1569720" y="1798320"/>
                  </a:lnTo>
                  <a:lnTo>
                    <a:pt x="1587436" y="1831035"/>
                  </a:lnTo>
                  <a:lnTo>
                    <a:pt x="0" y="2679192"/>
                  </a:lnTo>
                  <a:lnTo>
                    <a:pt x="4572" y="2688336"/>
                  </a:lnTo>
                  <a:lnTo>
                    <a:pt x="1592300" y="1840026"/>
                  </a:lnTo>
                  <a:lnTo>
                    <a:pt x="1609344" y="1871472"/>
                  </a:lnTo>
                  <a:lnTo>
                    <a:pt x="1643354" y="1824228"/>
                  </a:lnTo>
                  <a:lnTo>
                    <a:pt x="1664208" y="1795272"/>
                  </a:lnTo>
                  <a:close/>
                </a:path>
                <a:path w="4845050" h="2688590">
                  <a:moveTo>
                    <a:pt x="4555223" y="9144"/>
                  </a:moveTo>
                  <a:lnTo>
                    <a:pt x="4550651" y="0"/>
                  </a:lnTo>
                  <a:lnTo>
                    <a:pt x="3302292" y="564553"/>
                  </a:lnTo>
                  <a:lnTo>
                    <a:pt x="3287255" y="531876"/>
                  </a:lnTo>
                  <a:lnTo>
                    <a:pt x="3227819" y="603504"/>
                  </a:lnTo>
                  <a:lnTo>
                    <a:pt x="3322307" y="608076"/>
                  </a:lnTo>
                  <a:lnTo>
                    <a:pt x="3309696" y="580644"/>
                  </a:lnTo>
                  <a:lnTo>
                    <a:pt x="3307143" y="575081"/>
                  </a:lnTo>
                  <a:lnTo>
                    <a:pt x="4555223" y="9144"/>
                  </a:lnTo>
                  <a:close/>
                </a:path>
                <a:path w="4845050" h="2688590">
                  <a:moveTo>
                    <a:pt x="4844796" y="1958340"/>
                  </a:moveTo>
                  <a:lnTo>
                    <a:pt x="3426790" y="1749933"/>
                  </a:lnTo>
                  <a:lnTo>
                    <a:pt x="3427069" y="1748028"/>
                  </a:lnTo>
                  <a:lnTo>
                    <a:pt x="3432048" y="1714500"/>
                  </a:lnTo>
                  <a:lnTo>
                    <a:pt x="3343656" y="1743456"/>
                  </a:lnTo>
                  <a:lnTo>
                    <a:pt x="3419856" y="1796796"/>
                  </a:lnTo>
                  <a:lnTo>
                    <a:pt x="3425215" y="1760601"/>
                  </a:lnTo>
                  <a:lnTo>
                    <a:pt x="4843272" y="1969008"/>
                  </a:lnTo>
                  <a:lnTo>
                    <a:pt x="4844796" y="1958340"/>
                  </a:lnTo>
                  <a:close/>
                </a:path>
              </a:pathLst>
            </a:custGeom>
            <a:solidFill>
              <a:srgbClr val="497EBA"/>
            </a:solidFill>
          </p:spPr>
          <p:txBody>
            <a:bodyPr wrap="square" lIns="0" tIns="0" rIns="0" bIns="0" rtlCol="0"/>
            <a:lstStyle/>
            <a:p>
              <a:endParaRPr sz="1235"/>
            </a:p>
          </p:txBody>
        </p:sp>
        <p:sp>
          <p:nvSpPr>
            <p:cNvPr id="94" name="object 94"/>
            <p:cNvSpPr/>
            <p:nvPr/>
          </p:nvSpPr>
          <p:spPr>
            <a:xfrm>
              <a:off x="0" y="6947916"/>
              <a:ext cx="4037329" cy="710565"/>
            </a:xfrm>
            <a:custGeom>
              <a:avLst/>
              <a:gdLst/>
              <a:ahLst/>
              <a:cxnLst/>
              <a:rect l="l" t="t" r="r" b="b"/>
              <a:pathLst>
                <a:path w="4037329" h="710565">
                  <a:moveTo>
                    <a:pt x="4037075" y="710183"/>
                  </a:moveTo>
                  <a:lnTo>
                    <a:pt x="0" y="710183"/>
                  </a:lnTo>
                  <a:lnTo>
                    <a:pt x="0" y="0"/>
                  </a:lnTo>
                  <a:lnTo>
                    <a:pt x="4037075" y="0"/>
                  </a:lnTo>
                  <a:lnTo>
                    <a:pt x="4037075" y="710183"/>
                  </a:lnTo>
                  <a:close/>
                </a:path>
              </a:pathLst>
            </a:custGeom>
            <a:solidFill>
              <a:srgbClr val="EDEBE1"/>
            </a:solidFill>
          </p:spPr>
          <p:txBody>
            <a:bodyPr wrap="square" lIns="0" tIns="0" rIns="0" bIns="0" rtlCol="0"/>
            <a:lstStyle/>
            <a:p>
              <a:endParaRPr sz="1235"/>
            </a:p>
          </p:txBody>
        </p:sp>
        <p:sp>
          <p:nvSpPr>
            <p:cNvPr id="95" name="object 95"/>
            <p:cNvSpPr/>
            <p:nvPr/>
          </p:nvSpPr>
          <p:spPr>
            <a:xfrm>
              <a:off x="0" y="6947916"/>
              <a:ext cx="4037329" cy="710565"/>
            </a:xfrm>
            <a:custGeom>
              <a:avLst/>
              <a:gdLst/>
              <a:ahLst/>
              <a:cxnLst/>
              <a:rect l="l" t="t" r="r" b="b"/>
              <a:pathLst>
                <a:path w="4037329" h="710565">
                  <a:moveTo>
                    <a:pt x="0" y="0"/>
                  </a:moveTo>
                  <a:lnTo>
                    <a:pt x="4037075" y="0"/>
                  </a:lnTo>
                  <a:lnTo>
                    <a:pt x="4037075" y="710183"/>
                  </a:lnTo>
                  <a:lnTo>
                    <a:pt x="0" y="710183"/>
                  </a:lnTo>
                  <a:lnTo>
                    <a:pt x="0" y="0"/>
                  </a:lnTo>
                  <a:close/>
                </a:path>
              </a:pathLst>
            </a:custGeom>
            <a:ln w="10668">
              <a:solidFill>
                <a:srgbClr val="BF0000"/>
              </a:solidFill>
            </a:ln>
          </p:spPr>
          <p:txBody>
            <a:bodyPr wrap="square" lIns="0" tIns="0" rIns="0" bIns="0" rtlCol="0"/>
            <a:lstStyle/>
            <a:p>
              <a:endParaRPr sz="1235"/>
            </a:p>
          </p:txBody>
        </p:sp>
      </p:grpSp>
      <p:sp>
        <p:nvSpPr>
          <p:cNvPr id="96" name="object 96"/>
          <p:cNvSpPr txBox="1"/>
          <p:nvPr/>
        </p:nvSpPr>
        <p:spPr>
          <a:xfrm>
            <a:off x="5732929" y="6452794"/>
            <a:ext cx="214592" cy="219049"/>
          </a:xfrm>
          <a:prstGeom prst="rect">
            <a:avLst/>
          </a:prstGeom>
        </p:spPr>
        <p:txBody>
          <a:bodyPr vert="horz" wrap="square" lIns="0" tIns="15128" rIns="0" bIns="0" rtlCol="0">
            <a:spAutoFit/>
          </a:bodyPr>
          <a:lstStyle/>
          <a:p>
            <a:pPr marL="33619">
              <a:spcBef>
                <a:spcPts val="119"/>
              </a:spcBef>
            </a:pPr>
            <a:r>
              <a:rPr sz="1324" spc="9" dirty="0">
                <a:latin typeface="Calibri"/>
                <a:cs typeface="Calibri"/>
              </a:rPr>
              <a:t>X</a:t>
            </a:r>
            <a:r>
              <a:rPr sz="1324" spc="13" baseline="-19444" dirty="0">
                <a:latin typeface="Calibri"/>
                <a:cs typeface="Calibri"/>
              </a:rPr>
              <a:t>1</a:t>
            </a:r>
            <a:endParaRPr sz="1324" baseline="-19444">
              <a:latin typeface="Calibri"/>
              <a:cs typeface="Calibri"/>
            </a:endParaRPr>
          </a:p>
        </p:txBody>
      </p:sp>
      <p:sp>
        <p:nvSpPr>
          <p:cNvPr id="97" name="object 97"/>
          <p:cNvSpPr txBox="1"/>
          <p:nvPr/>
        </p:nvSpPr>
        <p:spPr>
          <a:xfrm>
            <a:off x="6413350" y="6427266"/>
            <a:ext cx="214592" cy="219049"/>
          </a:xfrm>
          <a:prstGeom prst="rect">
            <a:avLst/>
          </a:prstGeom>
        </p:spPr>
        <p:txBody>
          <a:bodyPr vert="horz" wrap="square" lIns="0" tIns="15128" rIns="0" bIns="0" rtlCol="0">
            <a:spAutoFit/>
          </a:bodyPr>
          <a:lstStyle/>
          <a:p>
            <a:pPr marL="33619">
              <a:spcBef>
                <a:spcPts val="119"/>
              </a:spcBef>
            </a:pPr>
            <a:r>
              <a:rPr sz="1324" spc="9" dirty="0">
                <a:latin typeface="Calibri"/>
                <a:cs typeface="Calibri"/>
              </a:rPr>
              <a:t>X</a:t>
            </a:r>
            <a:r>
              <a:rPr sz="1324" spc="13" baseline="-19444" dirty="0">
                <a:latin typeface="Calibri"/>
                <a:cs typeface="Calibri"/>
              </a:rPr>
              <a:t>2</a:t>
            </a:r>
            <a:endParaRPr sz="1324" baseline="-19444">
              <a:latin typeface="Calibri"/>
              <a:cs typeface="Calibri"/>
            </a:endParaRPr>
          </a:p>
        </p:txBody>
      </p:sp>
      <p:sp>
        <p:nvSpPr>
          <p:cNvPr id="98" name="object 98"/>
          <p:cNvSpPr txBox="1"/>
          <p:nvPr/>
        </p:nvSpPr>
        <p:spPr>
          <a:xfrm>
            <a:off x="4697076" y="5613681"/>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99" name="object 99"/>
          <p:cNvSpPr txBox="1"/>
          <p:nvPr/>
        </p:nvSpPr>
        <p:spPr>
          <a:xfrm>
            <a:off x="4050192" y="5370247"/>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100" name="object 100"/>
          <p:cNvSpPr txBox="1"/>
          <p:nvPr/>
        </p:nvSpPr>
        <p:spPr>
          <a:xfrm>
            <a:off x="5072248" y="5370246"/>
            <a:ext cx="203947" cy="527671"/>
          </a:xfrm>
          <a:prstGeom prst="rect">
            <a:avLst/>
          </a:prstGeom>
        </p:spPr>
        <p:txBody>
          <a:bodyPr vert="horz" wrap="square" lIns="0" tIns="14568" rIns="0" bIns="0" rtlCol="0">
            <a:spAutoFit/>
          </a:bodyPr>
          <a:lstStyle/>
          <a:p>
            <a:pPr marL="76204">
              <a:lnSpc>
                <a:spcPts val="1950"/>
              </a:lnSpc>
              <a:spcBef>
                <a:spcPts val="115"/>
              </a:spcBef>
            </a:pPr>
            <a:r>
              <a:rPr sz="1721" spc="13" dirty="0">
                <a:latin typeface="Calibri"/>
                <a:cs typeface="Calibri"/>
              </a:rPr>
              <a:t>1</a:t>
            </a:r>
            <a:endParaRPr sz="1721">
              <a:latin typeface="Calibri"/>
              <a:cs typeface="Calibri"/>
            </a:endParaRPr>
          </a:p>
          <a:p>
            <a:pPr marL="11206">
              <a:lnSpc>
                <a:spcPts val="1950"/>
              </a:lnSpc>
            </a:pP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101" name="object 101"/>
          <p:cNvSpPr txBox="1"/>
          <p:nvPr/>
        </p:nvSpPr>
        <p:spPr>
          <a:xfrm>
            <a:off x="5540159" y="5761562"/>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102" name="object 102"/>
          <p:cNvSpPr txBox="1"/>
          <p:nvPr/>
        </p:nvSpPr>
        <p:spPr>
          <a:xfrm>
            <a:off x="6619959" y="5666116"/>
            <a:ext cx="203947" cy="279526"/>
          </a:xfrm>
          <a:prstGeom prst="rect">
            <a:avLst/>
          </a:prstGeom>
        </p:spPr>
        <p:txBody>
          <a:bodyPr vert="horz" wrap="square" lIns="0" tIns="14568" rIns="0" bIns="0" rtlCol="0">
            <a:spAutoFit/>
          </a:bodyPr>
          <a:lstStyle/>
          <a:p>
            <a:pPr marL="11206">
              <a:spcBef>
                <a:spcPts val="115"/>
              </a:spcBef>
            </a:pP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103" name="object 103"/>
          <p:cNvSpPr txBox="1"/>
          <p:nvPr/>
        </p:nvSpPr>
        <p:spPr>
          <a:xfrm>
            <a:off x="7176867" y="5370247"/>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104" name="object 104"/>
          <p:cNvSpPr txBox="1"/>
          <p:nvPr/>
        </p:nvSpPr>
        <p:spPr>
          <a:xfrm>
            <a:off x="6989715" y="5675542"/>
            <a:ext cx="203947" cy="279526"/>
          </a:xfrm>
          <a:prstGeom prst="rect">
            <a:avLst/>
          </a:prstGeom>
        </p:spPr>
        <p:txBody>
          <a:bodyPr vert="horz" wrap="square" lIns="0" tIns="14568" rIns="0" bIns="0" rtlCol="0">
            <a:spAutoFit/>
          </a:bodyPr>
          <a:lstStyle/>
          <a:p>
            <a:pPr marL="11206">
              <a:spcBef>
                <a:spcPts val="115"/>
              </a:spcBef>
            </a:pP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105" name="object 105"/>
          <p:cNvSpPr txBox="1"/>
          <p:nvPr/>
        </p:nvSpPr>
        <p:spPr>
          <a:xfrm>
            <a:off x="7507461" y="5666116"/>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106" name="object 106"/>
          <p:cNvSpPr txBox="1"/>
          <p:nvPr/>
        </p:nvSpPr>
        <p:spPr>
          <a:xfrm>
            <a:off x="5433987" y="4704620"/>
            <a:ext cx="203947" cy="279526"/>
          </a:xfrm>
          <a:prstGeom prst="rect">
            <a:avLst/>
          </a:prstGeom>
        </p:spPr>
        <p:txBody>
          <a:bodyPr vert="horz" wrap="square" lIns="0" tIns="14568" rIns="0" bIns="0" rtlCol="0">
            <a:spAutoFit/>
          </a:bodyPr>
          <a:lstStyle/>
          <a:p>
            <a:pPr marL="11206">
              <a:spcBef>
                <a:spcPts val="115"/>
              </a:spcBef>
            </a:pPr>
            <a:r>
              <a:rPr sz="1721" spc="9" dirty="0">
                <a:latin typeface="Calibri"/>
                <a:cs typeface="Calibri"/>
              </a:rPr>
              <a:t>-</a:t>
            </a:r>
            <a:r>
              <a:rPr sz="1721" spc="13" dirty="0">
                <a:latin typeface="Calibri"/>
                <a:cs typeface="Calibri"/>
              </a:rPr>
              <a:t>4</a:t>
            </a:r>
            <a:endParaRPr sz="1721">
              <a:latin typeface="Calibri"/>
              <a:cs typeface="Calibri"/>
            </a:endParaRPr>
          </a:p>
        </p:txBody>
      </p:sp>
      <p:sp>
        <p:nvSpPr>
          <p:cNvPr id="107" name="object 107"/>
          <p:cNvSpPr txBox="1"/>
          <p:nvPr/>
        </p:nvSpPr>
        <p:spPr>
          <a:xfrm>
            <a:off x="4992837" y="5000490"/>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108" name="object 108"/>
          <p:cNvSpPr txBox="1"/>
          <p:nvPr/>
        </p:nvSpPr>
        <p:spPr>
          <a:xfrm>
            <a:off x="5658464" y="5011215"/>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109" name="object 109"/>
          <p:cNvSpPr txBox="1"/>
          <p:nvPr/>
        </p:nvSpPr>
        <p:spPr>
          <a:xfrm>
            <a:off x="5937338" y="5066424"/>
            <a:ext cx="462243" cy="891948"/>
          </a:xfrm>
          <a:prstGeom prst="rect">
            <a:avLst/>
          </a:prstGeom>
        </p:spPr>
        <p:txBody>
          <a:bodyPr vert="horz" wrap="square" lIns="0" tIns="33057" rIns="0" bIns="0" rtlCol="0">
            <a:spAutoFit/>
          </a:bodyPr>
          <a:lstStyle/>
          <a:p>
            <a:pPr marL="249905">
              <a:spcBef>
                <a:spcPts val="260"/>
              </a:spcBef>
            </a:pPr>
            <a:r>
              <a:rPr sz="1721" spc="13" dirty="0">
                <a:latin typeface="Calibri"/>
                <a:cs typeface="Calibri"/>
              </a:rPr>
              <a:t>1</a:t>
            </a:r>
            <a:endParaRPr sz="1721">
              <a:latin typeface="Calibri"/>
              <a:cs typeface="Calibri"/>
            </a:endParaRPr>
          </a:p>
          <a:p>
            <a:pPr marL="249905">
              <a:spcBef>
                <a:spcPts val="180"/>
              </a:spcBef>
            </a:pPr>
            <a:r>
              <a:rPr sz="1721" spc="13" dirty="0">
                <a:latin typeface="Calibri"/>
                <a:cs typeface="Calibri"/>
              </a:rPr>
              <a:t>1</a:t>
            </a:r>
            <a:endParaRPr sz="1721">
              <a:latin typeface="Calibri"/>
              <a:cs typeface="Calibri"/>
            </a:endParaRPr>
          </a:p>
          <a:p>
            <a:pPr marL="33619">
              <a:spcBef>
                <a:spcPts val="340"/>
              </a:spcBef>
            </a:pPr>
            <a:r>
              <a:rPr sz="2581" spc="19" baseline="-18518" dirty="0">
                <a:latin typeface="Calibri"/>
                <a:cs typeface="Calibri"/>
              </a:rPr>
              <a:t>1</a:t>
            </a:r>
            <a:r>
              <a:rPr sz="2581" spc="516" baseline="-18518" dirty="0">
                <a:latin typeface="Calibri"/>
                <a:cs typeface="Calibri"/>
              </a:rPr>
              <a:t> </a:t>
            </a:r>
            <a:r>
              <a:rPr sz="1721" spc="9" dirty="0">
                <a:latin typeface="Calibri"/>
                <a:cs typeface="Calibri"/>
              </a:rPr>
              <a:t>-1</a:t>
            </a:r>
            <a:endParaRPr sz="1721">
              <a:latin typeface="Calibri"/>
              <a:cs typeface="Calibri"/>
            </a:endParaRPr>
          </a:p>
        </p:txBody>
      </p:sp>
      <p:sp>
        <p:nvSpPr>
          <p:cNvPr id="110" name="object 110"/>
          <p:cNvSpPr txBox="1"/>
          <p:nvPr/>
        </p:nvSpPr>
        <p:spPr>
          <a:xfrm>
            <a:off x="6693954" y="4926495"/>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111" name="object 111"/>
          <p:cNvSpPr txBox="1"/>
          <p:nvPr/>
        </p:nvSpPr>
        <p:spPr>
          <a:xfrm>
            <a:off x="1747199" y="6147569"/>
            <a:ext cx="2724710" cy="279526"/>
          </a:xfrm>
          <a:prstGeom prst="rect">
            <a:avLst/>
          </a:prstGeom>
        </p:spPr>
        <p:txBody>
          <a:bodyPr vert="horz" wrap="square" lIns="0" tIns="14568" rIns="0" bIns="0" rtlCol="0">
            <a:spAutoFit/>
          </a:bodyPr>
          <a:lstStyle/>
          <a:p>
            <a:pPr>
              <a:spcBef>
                <a:spcPts val="115"/>
              </a:spcBef>
            </a:pPr>
            <a:r>
              <a:rPr sz="1721" spc="9" dirty="0">
                <a:latin typeface="Calibri"/>
                <a:cs typeface="Calibri"/>
              </a:rPr>
              <a:t>Assuming</a:t>
            </a:r>
            <a:r>
              <a:rPr sz="1721" spc="-22" dirty="0">
                <a:latin typeface="Calibri"/>
                <a:cs typeface="Calibri"/>
              </a:rPr>
              <a:t> </a:t>
            </a:r>
            <a:r>
              <a:rPr sz="1721" spc="9" dirty="0">
                <a:latin typeface="Calibri"/>
                <a:cs typeface="Calibri"/>
              </a:rPr>
              <a:t>simple</a:t>
            </a:r>
            <a:r>
              <a:rPr sz="1721" spc="-18" dirty="0">
                <a:latin typeface="Calibri"/>
                <a:cs typeface="Calibri"/>
              </a:rPr>
              <a:t> </a:t>
            </a:r>
            <a:r>
              <a:rPr sz="1721" spc="4" dirty="0">
                <a:latin typeface="Calibri"/>
                <a:cs typeface="Calibri"/>
              </a:rPr>
              <a:t>perceptrons:</a:t>
            </a:r>
            <a:endParaRPr sz="1721">
              <a:latin typeface="Calibri"/>
              <a:cs typeface="Calibri"/>
            </a:endParaRPr>
          </a:p>
        </p:txBody>
      </p:sp>
      <p:sp>
        <p:nvSpPr>
          <p:cNvPr id="112" name="object 112"/>
          <p:cNvSpPr txBox="1"/>
          <p:nvPr/>
        </p:nvSpPr>
        <p:spPr>
          <a:xfrm>
            <a:off x="1747199" y="6415162"/>
            <a:ext cx="1122269" cy="279526"/>
          </a:xfrm>
          <a:prstGeom prst="rect">
            <a:avLst/>
          </a:prstGeom>
        </p:spPr>
        <p:txBody>
          <a:bodyPr vert="horz" wrap="square" lIns="0" tIns="14568" rIns="0" bIns="0" rtlCol="0">
            <a:spAutoFit/>
          </a:bodyPr>
          <a:lstStyle/>
          <a:p>
            <a:pPr>
              <a:spcBef>
                <a:spcPts val="115"/>
              </a:spcBef>
            </a:pPr>
            <a:r>
              <a:rPr sz="1721" spc="9" dirty="0">
                <a:latin typeface="Calibri"/>
                <a:cs typeface="Calibri"/>
              </a:rPr>
              <a:t>output</a:t>
            </a:r>
            <a:r>
              <a:rPr sz="1721" spc="-4" dirty="0">
                <a:latin typeface="Calibri"/>
                <a:cs typeface="Calibri"/>
              </a:rPr>
              <a:t> </a:t>
            </a:r>
            <a:r>
              <a:rPr sz="1721" spc="9" dirty="0">
                <a:latin typeface="Calibri"/>
                <a:cs typeface="Calibri"/>
              </a:rPr>
              <a:t>=</a:t>
            </a:r>
            <a:r>
              <a:rPr sz="1721" spc="-26" dirty="0">
                <a:latin typeface="Calibri"/>
                <a:cs typeface="Calibri"/>
              </a:rPr>
              <a:t> </a:t>
            </a:r>
            <a:r>
              <a:rPr sz="1721" spc="13" dirty="0">
                <a:latin typeface="Calibri"/>
                <a:cs typeface="Calibri"/>
              </a:rPr>
              <a:t>1</a:t>
            </a:r>
            <a:r>
              <a:rPr sz="1721" dirty="0">
                <a:latin typeface="Calibri"/>
                <a:cs typeface="Calibri"/>
              </a:rPr>
              <a:t> </a:t>
            </a:r>
            <a:r>
              <a:rPr sz="1721" spc="4" dirty="0">
                <a:latin typeface="Calibri"/>
                <a:cs typeface="Calibri"/>
              </a:rPr>
              <a:t>if</a:t>
            </a:r>
            <a:endParaRPr sz="1721">
              <a:latin typeface="Calibri"/>
              <a:cs typeface="Calibri"/>
            </a:endParaRPr>
          </a:p>
        </p:txBody>
      </p:sp>
      <p:grpSp>
        <p:nvGrpSpPr>
          <p:cNvPr id="113" name="object 113"/>
          <p:cNvGrpSpPr/>
          <p:nvPr/>
        </p:nvGrpSpPr>
        <p:grpSpPr>
          <a:xfrm>
            <a:off x="2911736" y="6484172"/>
            <a:ext cx="1043268" cy="201706"/>
            <a:chOff x="1420368" y="7348728"/>
            <a:chExt cx="1182370" cy="228600"/>
          </a:xfrm>
        </p:grpSpPr>
        <p:pic>
          <p:nvPicPr>
            <p:cNvPr id="114" name="object 114"/>
            <p:cNvPicPr/>
            <p:nvPr/>
          </p:nvPicPr>
          <p:blipFill>
            <a:blip r:embed="rId14" cstate="print"/>
            <a:stretch>
              <a:fillRect/>
            </a:stretch>
          </p:blipFill>
          <p:spPr>
            <a:xfrm>
              <a:off x="1420368" y="7348728"/>
              <a:ext cx="160020" cy="228599"/>
            </a:xfrm>
            <a:prstGeom prst="rect">
              <a:avLst/>
            </a:prstGeom>
          </p:spPr>
        </p:pic>
        <p:pic>
          <p:nvPicPr>
            <p:cNvPr id="115" name="object 115"/>
            <p:cNvPicPr/>
            <p:nvPr/>
          </p:nvPicPr>
          <p:blipFill>
            <a:blip r:embed="rId15" cstate="print"/>
            <a:stretch>
              <a:fillRect/>
            </a:stretch>
          </p:blipFill>
          <p:spPr>
            <a:xfrm>
              <a:off x="1715166" y="7417308"/>
              <a:ext cx="175450" cy="118872"/>
            </a:xfrm>
            <a:prstGeom prst="rect">
              <a:avLst/>
            </a:prstGeom>
          </p:spPr>
        </p:pic>
        <p:pic>
          <p:nvPicPr>
            <p:cNvPr id="116" name="object 116"/>
            <p:cNvPicPr/>
            <p:nvPr/>
          </p:nvPicPr>
          <p:blipFill>
            <a:blip r:embed="rId16" cstate="print"/>
            <a:stretch>
              <a:fillRect/>
            </a:stretch>
          </p:blipFill>
          <p:spPr>
            <a:xfrm>
              <a:off x="1971103" y="7415784"/>
              <a:ext cx="126492" cy="120396"/>
            </a:xfrm>
            <a:prstGeom prst="rect">
              <a:avLst/>
            </a:prstGeom>
          </p:spPr>
        </p:pic>
        <p:sp>
          <p:nvSpPr>
            <p:cNvPr id="117" name="object 117"/>
            <p:cNvSpPr/>
            <p:nvPr/>
          </p:nvSpPr>
          <p:spPr>
            <a:xfrm>
              <a:off x="2253996" y="7384300"/>
              <a:ext cx="151765" cy="156210"/>
            </a:xfrm>
            <a:custGeom>
              <a:avLst/>
              <a:gdLst/>
              <a:ahLst/>
              <a:cxnLst/>
              <a:rect l="l" t="t" r="r" b="b"/>
              <a:pathLst>
                <a:path w="151764" h="156209">
                  <a:moveTo>
                    <a:pt x="151257" y="69850"/>
                  </a:moveTo>
                  <a:lnTo>
                    <a:pt x="84289" y="69850"/>
                  </a:lnTo>
                  <a:lnTo>
                    <a:pt x="84289" y="0"/>
                  </a:lnTo>
                  <a:lnTo>
                    <a:pt x="66865" y="0"/>
                  </a:lnTo>
                  <a:lnTo>
                    <a:pt x="66865" y="69850"/>
                  </a:lnTo>
                  <a:lnTo>
                    <a:pt x="0" y="69850"/>
                  </a:lnTo>
                  <a:lnTo>
                    <a:pt x="0" y="86360"/>
                  </a:lnTo>
                  <a:lnTo>
                    <a:pt x="66865" y="86360"/>
                  </a:lnTo>
                  <a:lnTo>
                    <a:pt x="66865" y="156210"/>
                  </a:lnTo>
                  <a:lnTo>
                    <a:pt x="84289" y="156210"/>
                  </a:lnTo>
                  <a:lnTo>
                    <a:pt x="84289" y="86360"/>
                  </a:lnTo>
                  <a:lnTo>
                    <a:pt x="151257" y="86360"/>
                  </a:lnTo>
                  <a:lnTo>
                    <a:pt x="151257" y="69850"/>
                  </a:lnTo>
                  <a:close/>
                </a:path>
              </a:pathLst>
            </a:custGeom>
            <a:solidFill>
              <a:srgbClr val="000000"/>
            </a:solidFill>
          </p:spPr>
          <p:txBody>
            <a:bodyPr wrap="square" lIns="0" tIns="0" rIns="0" bIns="0" rtlCol="0"/>
            <a:lstStyle/>
            <a:p>
              <a:endParaRPr sz="1235"/>
            </a:p>
          </p:txBody>
        </p:sp>
        <p:pic>
          <p:nvPicPr>
            <p:cNvPr id="118" name="object 118"/>
            <p:cNvPicPr/>
            <p:nvPr/>
          </p:nvPicPr>
          <p:blipFill>
            <a:blip r:embed="rId17" cstate="print"/>
            <a:stretch>
              <a:fillRect/>
            </a:stretch>
          </p:blipFill>
          <p:spPr>
            <a:xfrm>
              <a:off x="2490787" y="7359396"/>
              <a:ext cx="111347" cy="176784"/>
            </a:xfrm>
            <a:prstGeom prst="rect">
              <a:avLst/>
            </a:prstGeom>
          </p:spPr>
        </p:pic>
      </p:grpSp>
      <p:sp>
        <p:nvSpPr>
          <p:cNvPr id="119" name="object 119"/>
          <p:cNvSpPr txBox="1"/>
          <p:nvPr/>
        </p:nvSpPr>
        <p:spPr>
          <a:xfrm>
            <a:off x="3066399" y="6530780"/>
            <a:ext cx="960904" cy="207097"/>
          </a:xfrm>
          <a:prstGeom prst="rect">
            <a:avLst/>
          </a:prstGeom>
        </p:spPr>
        <p:txBody>
          <a:bodyPr vert="horz" wrap="square" lIns="0" tIns="10085" rIns="0" bIns="0" rtlCol="0">
            <a:spAutoFit/>
          </a:bodyPr>
          <a:lstStyle/>
          <a:p>
            <a:pPr>
              <a:spcBef>
                <a:spcPts val="79"/>
              </a:spcBef>
              <a:tabLst>
                <a:tab pos="256628" algn="l"/>
                <a:tab pos="443215" algn="l"/>
                <a:tab pos="892596" algn="l"/>
              </a:tabLst>
            </a:pPr>
            <a:r>
              <a:rPr sz="1279" spc="88" dirty="0">
                <a:latin typeface="Cambria Math"/>
                <a:cs typeface="Cambria Math"/>
              </a:rPr>
              <a:t>i	</a:t>
            </a:r>
            <a:r>
              <a:rPr sz="1919" spc="132" baseline="3831" dirty="0">
                <a:latin typeface="Cambria Math"/>
                <a:cs typeface="Cambria Math"/>
              </a:rPr>
              <a:t>i	i	i</a:t>
            </a:r>
            <a:endParaRPr sz="1919" baseline="3831">
              <a:latin typeface="Cambria Math"/>
              <a:cs typeface="Cambria Math"/>
            </a:endParaRPr>
          </a:p>
        </p:txBody>
      </p:sp>
      <p:grpSp>
        <p:nvGrpSpPr>
          <p:cNvPr id="120" name="object 120"/>
          <p:cNvGrpSpPr/>
          <p:nvPr/>
        </p:nvGrpSpPr>
        <p:grpSpPr>
          <a:xfrm>
            <a:off x="4109868" y="6493585"/>
            <a:ext cx="972671" cy="184337"/>
            <a:chOff x="2778251" y="7359396"/>
            <a:chExt cx="1102360" cy="208915"/>
          </a:xfrm>
        </p:grpSpPr>
        <p:pic>
          <p:nvPicPr>
            <p:cNvPr id="121" name="object 121"/>
            <p:cNvPicPr/>
            <p:nvPr/>
          </p:nvPicPr>
          <p:blipFill>
            <a:blip r:embed="rId18" cstate="print"/>
            <a:stretch>
              <a:fillRect/>
            </a:stretch>
          </p:blipFill>
          <p:spPr>
            <a:xfrm>
              <a:off x="2778251" y="7377970"/>
              <a:ext cx="151733" cy="170402"/>
            </a:xfrm>
            <a:prstGeom prst="rect">
              <a:avLst/>
            </a:prstGeom>
          </p:spPr>
        </p:pic>
        <p:pic>
          <p:nvPicPr>
            <p:cNvPr id="122" name="object 122"/>
            <p:cNvPicPr/>
            <p:nvPr/>
          </p:nvPicPr>
          <p:blipFill>
            <a:blip r:embed="rId19" cstate="print"/>
            <a:stretch>
              <a:fillRect/>
            </a:stretch>
          </p:blipFill>
          <p:spPr>
            <a:xfrm>
              <a:off x="3032826" y="7365492"/>
              <a:ext cx="108133" cy="170688"/>
            </a:xfrm>
            <a:prstGeom prst="rect">
              <a:avLst/>
            </a:prstGeom>
          </p:spPr>
        </p:pic>
        <p:sp>
          <p:nvSpPr>
            <p:cNvPr id="123" name="object 123"/>
            <p:cNvSpPr/>
            <p:nvPr/>
          </p:nvSpPr>
          <p:spPr>
            <a:xfrm>
              <a:off x="3160763" y="7359408"/>
              <a:ext cx="525145" cy="208915"/>
            </a:xfrm>
            <a:custGeom>
              <a:avLst/>
              <a:gdLst/>
              <a:ahLst/>
              <a:cxnLst/>
              <a:rect l="l" t="t" r="r" b="b"/>
              <a:pathLst>
                <a:path w="525145" h="208915">
                  <a:moveTo>
                    <a:pt x="36576" y="157822"/>
                  </a:moveTo>
                  <a:lnTo>
                    <a:pt x="36004" y="152196"/>
                  </a:lnTo>
                  <a:lnTo>
                    <a:pt x="34772" y="146291"/>
                  </a:lnTo>
                  <a:lnTo>
                    <a:pt x="12192" y="146291"/>
                  </a:lnTo>
                  <a:lnTo>
                    <a:pt x="13246" y="152488"/>
                  </a:lnTo>
                  <a:lnTo>
                    <a:pt x="13716" y="158673"/>
                  </a:lnTo>
                  <a:lnTo>
                    <a:pt x="13716" y="170967"/>
                  </a:lnTo>
                  <a:lnTo>
                    <a:pt x="13335" y="175920"/>
                  </a:lnTo>
                  <a:lnTo>
                    <a:pt x="0" y="201345"/>
                  </a:lnTo>
                  <a:lnTo>
                    <a:pt x="6578" y="208775"/>
                  </a:lnTo>
                  <a:lnTo>
                    <a:pt x="35623" y="174396"/>
                  </a:lnTo>
                  <a:lnTo>
                    <a:pt x="36576" y="169151"/>
                  </a:lnTo>
                  <a:lnTo>
                    <a:pt x="36576" y="157822"/>
                  </a:lnTo>
                  <a:close/>
                </a:path>
                <a:path w="525145" h="208915">
                  <a:moveTo>
                    <a:pt x="204495" y="72529"/>
                  </a:moveTo>
                  <a:lnTo>
                    <a:pt x="202107" y="66573"/>
                  </a:lnTo>
                  <a:lnTo>
                    <a:pt x="201993" y="66344"/>
                  </a:lnTo>
                  <a:lnTo>
                    <a:pt x="200964" y="65532"/>
                  </a:lnTo>
                  <a:lnTo>
                    <a:pt x="197078" y="62382"/>
                  </a:lnTo>
                  <a:lnTo>
                    <a:pt x="192125" y="58483"/>
                  </a:lnTo>
                  <a:lnTo>
                    <a:pt x="184696" y="56476"/>
                  </a:lnTo>
                  <a:lnTo>
                    <a:pt x="184226" y="56476"/>
                  </a:lnTo>
                  <a:lnTo>
                    <a:pt x="184226" y="76479"/>
                  </a:lnTo>
                  <a:lnTo>
                    <a:pt x="184226" y="88671"/>
                  </a:lnTo>
                  <a:lnTo>
                    <a:pt x="182029" y="94576"/>
                  </a:lnTo>
                  <a:lnTo>
                    <a:pt x="177647" y="98869"/>
                  </a:lnTo>
                  <a:lnTo>
                    <a:pt x="173266" y="103251"/>
                  </a:lnTo>
                  <a:lnTo>
                    <a:pt x="128879" y="111252"/>
                  </a:lnTo>
                  <a:lnTo>
                    <a:pt x="132283" y="101333"/>
                  </a:lnTo>
                  <a:lnTo>
                    <a:pt x="158191" y="68681"/>
                  </a:lnTo>
                  <a:lnTo>
                    <a:pt x="170319" y="65532"/>
                  </a:lnTo>
                  <a:lnTo>
                    <a:pt x="174980" y="65620"/>
                  </a:lnTo>
                  <a:lnTo>
                    <a:pt x="178498" y="67056"/>
                  </a:lnTo>
                  <a:lnTo>
                    <a:pt x="180797" y="69811"/>
                  </a:lnTo>
                  <a:lnTo>
                    <a:pt x="183083" y="72669"/>
                  </a:lnTo>
                  <a:lnTo>
                    <a:pt x="184226" y="76479"/>
                  </a:lnTo>
                  <a:lnTo>
                    <a:pt x="184226" y="56476"/>
                  </a:lnTo>
                  <a:lnTo>
                    <a:pt x="146316" y="62953"/>
                  </a:lnTo>
                  <a:lnTo>
                    <a:pt x="114998" y="94005"/>
                  </a:lnTo>
                  <a:lnTo>
                    <a:pt x="104305" y="136017"/>
                  </a:lnTo>
                  <a:lnTo>
                    <a:pt x="104927" y="145173"/>
                  </a:lnTo>
                  <a:lnTo>
                    <a:pt x="133273" y="176123"/>
                  </a:lnTo>
                  <a:lnTo>
                    <a:pt x="141643" y="176784"/>
                  </a:lnTo>
                  <a:lnTo>
                    <a:pt x="149517" y="176364"/>
                  </a:lnTo>
                  <a:lnTo>
                    <a:pt x="188277" y="155536"/>
                  </a:lnTo>
                  <a:lnTo>
                    <a:pt x="194221" y="148971"/>
                  </a:lnTo>
                  <a:lnTo>
                    <a:pt x="186601" y="141732"/>
                  </a:lnTo>
                  <a:lnTo>
                    <a:pt x="179844" y="148590"/>
                  </a:lnTo>
                  <a:lnTo>
                    <a:pt x="173367" y="153543"/>
                  </a:lnTo>
                  <a:lnTo>
                    <a:pt x="161175" y="160020"/>
                  </a:lnTo>
                  <a:lnTo>
                    <a:pt x="154406" y="161632"/>
                  </a:lnTo>
                  <a:lnTo>
                    <a:pt x="146786" y="161531"/>
                  </a:lnTo>
                  <a:lnTo>
                    <a:pt x="139166" y="161632"/>
                  </a:lnTo>
                  <a:lnTo>
                    <a:pt x="133743" y="159727"/>
                  </a:lnTo>
                  <a:lnTo>
                    <a:pt x="126974" y="152209"/>
                  </a:lnTo>
                  <a:lnTo>
                    <a:pt x="125260" y="146113"/>
                  </a:lnTo>
                  <a:lnTo>
                    <a:pt x="125260" y="132016"/>
                  </a:lnTo>
                  <a:lnTo>
                    <a:pt x="125831" y="126873"/>
                  </a:lnTo>
                  <a:lnTo>
                    <a:pt x="126784" y="121920"/>
                  </a:lnTo>
                  <a:lnTo>
                    <a:pt x="144894" y="121323"/>
                  </a:lnTo>
                  <a:lnTo>
                    <a:pt x="160629" y="119430"/>
                  </a:lnTo>
                  <a:lnTo>
                    <a:pt x="174002" y="116217"/>
                  </a:lnTo>
                  <a:lnTo>
                    <a:pt x="184988" y="111721"/>
                  </a:lnTo>
                  <a:lnTo>
                    <a:pt x="185686" y="111252"/>
                  </a:lnTo>
                  <a:lnTo>
                    <a:pt x="193535" y="105994"/>
                  </a:lnTo>
                  <a:lnTo>
                    <a:pt x="199644" y="98933"/>
                  </a:lnTo>
                  <a:lnTo>
                    <a:pt x="203288" y="90563"/>
                  </a:lnTo>
                  <a:lnTo>
                    <a:pt x="204444" y="81343"/>
                  </a:lnTo>
                  <a:lnTo>
                    <a:pt x="204495" y="72529"/>
                  </a:lnTo>
                  <a:close/>
                </a:path>
                <a:path w="525145" h="208915">
                  <a:moveTo>
                    <a:pt x="287185" y="156298"/>
                  </a:moveTo>
                  <a:lnTo>
                    <a:pt x="280238" y="149352"/>
                  </a:lnTo>
                  <a:lnTo>
                    <a:pt x="275183" y="154876"/>
                  </a:lnTo>
                  <a:lnTo>
                    <a:pt x="271284" y="158496"/>
                  </a:lnTo>
                  <a:lnTo>
                    <a:pt x="268414" y="160299"/>
                  </a:lnTo>
                  <a:lnTo>
                    <a:pt x="265658" y="162204"/>
                  </a:lnTo>
                  <a:lnTo>
                    <a:pt x="263093" y="163156"/>
                  </a:lnTo>
                  <a:lnTo>
                    <a:pt x="260616" y="163068"/>
                  </a:lnTo>
                  <a:lnTo>
                    <a:pt x="258330" y="163156"/>
                  </a:lnTo>
                  <a:lnTo>
                    <a:pt x="256705" y="162496"/>
                  </a:lnTo>
                  <a:lnTo>
                    <a:pt x="254520" y="159537"/>
                  </a:lnTo>
                  <a:lnTo>
                    <a:pt x="253949" y="157162"/>
                  </a:lnTo>
                  <a:lnTo>
                    <a:pt x="254038" y="149352"/>
                  </a:lnTo>
                  <a:lnTo>
                    <a:pt x="254901" y="143827"/>
                  </a:lnTo>
                  <a:lnTo>
                    <a:pt x="256616" y="135636"/>
                  </a:lnTo>
                  <a:lnTo>
                    <a:pt x="286905" y="0"/>
                  </a:lnTo>
                  <a:lnTo>
                    <a:pt x="279565" y="0"/>
                  </a:lnTo>
                  <a:lnTo>
                    <a:pt x="248704" y="1524"/>
                  </a:lnTo>
                  <a:lnTo>
                    <a:pt x="247180" y="7620"/>
                  </a:lnTo>
                  <a:lnTo>
                    <a:pt x="251561" y="8001"/>
                  </a:lnTo>
                  <a:lnTo>
                    <a:pt x="254609" y="8382"/>
                  </a:lnTo>
                  <a:lnTo>
                    <a:pt x="256235" y="8953"/>
                  </a:lnTo>
                  <a:lnTo>
                    <a:pt x="257949" y="9525"/>
                  </a:lnTo>
                  <a:lnTo>
                    <a:pt x="259181" y="10477"/>
                  </a:lnTo>
                  <a:lnTo>
                    <a:pt x="260134" y="11709"/>
                  </a:lnTo>
                  <a:lnTo>
                    <a:pt x="261086" y="13042"/>
                  </a:lnTo>
                  <a:lnTo>
                    <a:pt x="261467" y="14859"/>
                  </a:lnTo>
                  <a:lnTo>
                    <a:pt x="261467" y="19431"/>
                  </a:lnTo>
                  <a:lnTo>
                    <a:pt x="261277" y="21907"/>
                  </a:lnTo>
                  <a:lnTo>
                    <a:pt x="260896" y="24384"/>
                  </a:lnTo>
                  <a:lnTo>
                    <a:pt x="260515" y="27051"/>
                  </a:lnTo>
                  <a:lnTo>
                    <a:pt x="259753" y="30480"/>
                  </a:lnTo>
                  <a:lnTo>
                    <a:pt x="258711" y="34671"/>
                  </a:lnTo>
                  <a:lnTo>
                    <a:pt x="236804" y="132486"/>
                  </a:lnTo>
                  <a:lnTo>
                    <a:pt x="234518" y="142963"/>
                  </a:lnTo>
                  <a:lnTo>
                    <a:pt x="233375" y="150876"/>
                  </a:lnTo>
                  <a:lnTo>
                    <a:pt x="233426" y="162496"/>
                  </a:lnTo>
                  <a:lnTo>
                    <a:pt x="234988" y="167259"/>
                  </a:lnTo>
                  <a:lnTo>
                    <a:pt x="241376" y="174967"/>
                  </a:lnTo>
                  <a:lnTo>
                    <a:pt x="245567" y="176784"/>
                  </a:lnTo>
                  <a:lnTo>
                    <a:pt x="257187" y="176784"/>
                  </a:lnTo>
                  <a:lnTo>
                    <a:pt x="262801" y="175348"/>
                  </a:lnTo>
                  <a:lnTo>
                    <a:pt x="267754" y="172491"/>
                  </a:lnTo>
                  <a:lnTo>
                    <a:pt x="272808" y="169633"/>
                  </a:lnTo>
                  <a:lnTo>
                    <a:pt x="279285" y="164299"/>
                  </a:lnTo>
                  <a:lnTo>
                    <a:pt x="280403" y="163156"/>
                  </a:lnTo>
                  <a:lnTo>
                    <a:pt x="287185" y="156298"/>
                  </a:lnTo>
                  <a:close/>
                </a:path>
                <a:path w="525145" h="208915">
                  <a:moveTo>
                    <a:pt x="403682" y="62484"/>
                  </a:moveTo>
                  <a:lnTo>
                    <a:pt x="364147" y="56388"/>
                  </a:lnTo>
                  <a:lnTo>
                    <a:pt x="355574" y="56476"/>
                  </a:lnTo>
                  <a:lnTo>
                    <a:pt x="323189" y="76581"/>
                  </a:lnTo>
                  <a:lnTo>
                    <a:pt x="321373" y="82194"/>
                  </a:lnTo>
                  <a:lnTo>
                    <a:pt x="321373" y="93433"/>
                  </a:lnTo>
                  <a:lnTo>
                    <a:pt x="322338" y="97624"/>
                  </a:lnTo>
                  <a:lnTo>
                    <a:pt x="324142" y="101244"/>
                  </a:lnTo>
                  <a:lnTo>
                    <a:pt x="325958" y="104952"/>
                  </a:lnTo>
                  <a:lnTo>
                    <a:pt x="328625" y="108394"/>
                  </a:lnTo>
                  <a:lnTo>
                    <a:pt x="335762" y="114579"/>
                  </a:lnTo>
                  <a:lnTo>
                    <a:pt x="340715" y="118008"/>
                  </a:lnTo>
                  <a:lnTo>
                    <a:pt x="347103" y="121729"/>
                  </a:lnTo>
                  <a:lnTo>
                    <a:pt x="353199" y="125539"/>
                  </a:lnTo>
                  <a:lnTo>
                    <a:pt x="357581" y="128587"/>
                  </a:lnTo>
                  <a:lnTo>
                    <a:pt x="363194" y="133438"/>
                  </a:lnTo>
                  <a:lnTo>
                    <a:pt x="365201" y="135915"/>
                  </a:lnTo>
                  <a:lnTo>
                    <a:pt x="366331" y="138493"/>
                  </a:lnTo>
                  <a:lnTo>
                    <a:pt x="367576" y="141160"/>
                  </a:lnTo>
                  <a:lnTo>
                    <a:pt x="368147" y="144297"/>
                  </a:lnTo>
                  <a:lnTo>
                    <a:pt x="368147" y="154305"/>
                  </a:lnTo>
                  <a:lnTo>
                    <a:pt x="366052" y="159156"/>
                  </a:lnTo>
                  <a:lnTo>
                    <a:pt x="357289" y="166014"/>
                  </a:lnTo>
                  <a:lnTo>
                    <a:pt x="351193" y="167728"/>
                  </a:lnTo>
                  <a:lnTo>
                    <a:pt x="343382" y="167640"/>
                  </a:lnTo>
                  <a:lnTo>
                    <a:pt x="334530" y="167728"/>
                  </a:lnTo>
                  <a:lnTo>
                    <a:pt x="328053" y="165735"/>
                  </a:lnTo>
                  <a:lnTo>
                    <a:pt x="323951" y="161531"/>
                  </a:lnTo>
                  <a:lnTo>
                    <a:pt x="319862" y="157543"/>
                  </a:lnTo>
                  <a:lnTo>
                    <a:pt x="317665" y="151447"/>
                  </a:lnTo>
                  <a:lnTo>
                    <a:pt x="317284" y="143256"/>
                  </a:lnTo>
                  <a:lnTo>
                    <a:pt x="307670" y="143256"/>
                  </a:lnTo>
                  <a:lnTo>
                    <a:pt x="301752" y="170014"/>
                  </a:lnTo>
                  <a:lnTo>
                    <a:pt x="309753" y="172593"/>
                  </a:lnTo>
                  <a:lnTo>
                    <a:pt x="317093" y="174307"/>
                  </a:lnTo>
                  <a:lnTo>
                    <a:pt x="323672" y="175260"/>
                  </a:lnTo>
                  <a:lnTo>
                    <a:pt x="330238" y="176301"/>
                  </a:lnTo>
                  <a:lnTo>
                    <a:pt x="336905" y="176784"/>
                  </a:lnTo>
                  <a:lnTo>
                    <a:pt x="352247" y="176784"/>
                  </a:lnTo>
                  <a:lnTo>
                    <a:pt x="359765" y="175641"/>
                  </a:lnTo>
                  <a:lnTo>
                    <a:pt x="373100" y="170688"/>
                  </a:lnTo>
                  <a:lnTo>
                    <a:pt x="377228" y="167728"/>
                  </a:lnTo>
                  <a:lnTo>
                    <a:pt x="378434" y="166865"/>
                  </a:lnTo>
                  <a:lnTo>
                    <a:pt x="382244" y="161734"/>
                  </a:lnTo>
                  <a:lnTo>
                    <a:pt x="386156" y="156591"/>
                  </a:lnTo>
                  <a:lnTo>
                    <a:pt x="388048" y="150495"/>
                  </a:lnTo>
                  <a:lnTo>
                    <a:pt x="372529" y="115252"/>
                  </a:lnTo>
                  <a:lnTo>
                    <a:pt x="356628" y="105346"/>
                  </a:lnTo>
                  <a:lnTo>
                    <a:pt x="351764" y="102006"/>
                  </a:lnTo>
                  <a:lnTo>
                    <a:pt x="348716" y="99250"/>
                  </a:lnTo>
                  <a:lnTo>
                    <a:pt x="345668" y="96583"/>
                  </a:lnTo>
                  <a:lnTo>
                    <a:pt x="343573" y="94005"/>
                  </a:lnTo>
                  <a:lnTo>
                    <a:pt x="342519" y="91719"/>
                  </a:lnTo>
                  <a:lnTo>
                    <a:pt x="341477" y="89535"/>
                  </a:lnTo>
                  <a:lnTo>
                    <a:pt x="340906" y="86868"/>
                  </a:lnTo>
                  <a:lnTo>
                    <a:pt x="340906" y="78486"/>
                  </a:lnTo>
                  <a:lnTo>
                    <a:pt x="343001" y="74104"/>
                  </a:lnTo>
                  <a:lnTo>
                    <a:pt x="347002" y="70675"/>
                  </a:lnTo>
                  <a:lnTo>
                    <a:pt x="351002" y="67335"/>
                  </a:lnTo>
                  <a:lnTo>
                    <a:pt x="356247" y="65620"/>
                  </a:lnTo>
                  <a:lnTo>
                    <a:pt x="362623" y="65532"/>
                  </a:lnTo>
                  <a:lnTo>
                    <a:pt x="371005" y="65620"/>
                  </a:lnTo>
                  <a:lnTo>
                    <a:pt x="377202" y="67627"/>
                  </a:lnTo>
                  <a:lnTo>
                    <a:pt x="384911" y="75336"/>
                  </a:lnTo>
                  <a:lnTo>
                    <a:pt x="387299" y="80962"/>
                  </a:lnTo>
                  <a:lnTo>
                    <a:pt x="388251" y="88392"/>
                  </a:lnTo>
                  <a:lnTo>
                    <a:pt x="398157" y="88392"/>
                  </a:lnTo>
                  <a:lnTo>
                    <a:pt x="403021" y="65532"/>
                  </a:lnTo>
                  <a:lnTo>
                    <a:pt x="403682" y="62484"/>
                  </a:lnTo>
                  <a:close/>
                </a:path>
                <a:path w="525145" h="208915">
                  <a:moveTo>
                    <a:pt x="524535" y="72529"/>
                  </a:moveTo>
                  <a:lnTo>
                    <a:pt x="522147" y="66573"/>
                  </a:lnTo>
                  <a:lnTo>
                    <a:pt x="522033" y="66344"/>
                  </a:lnTo>
                  <a:lnTo>
                    <a:pt x="521004" y="65532"/>
                  </a:lnTo>
                  <a:lnTo>
                    <a:pt x="517118" y="62382"/>
                  </a:lnTo>
                  <a:lnTo>
                    <a:pt x="512165" y="58483"/>
                  </a:lnTo>
                  <a:lnTo>
                    <a:pt x="504736" y="56476"/>
                  </a:lnTo>
                  <a:lnTo>
                    <a:pt x="504266" y="56476"/>
                  </a:lnTo>
                  <a:lnTo>
                    <a:pt x="504266" y="76479"/>
                  </a:lnTo>
                  <a:lnTo>
                    <a:pt x="504266" y="88671"/>
                  </a:lnTo>
                  <a:lnTo>
                    <a:pt x="502069" y="94576"/>
                  </a:lnTo>
                  <a:lnTo>
                    <a:pt x="497687" y="98869"/>
                  </a:lnTo>
                  <a:lnTo>
                    <a:pt x="493306" y="103251"/>
                  </a:lnTo>
                  <a:lnTo>
                    <a:pt x="448919" y="111252"/>
                  </a:lnTo>
                  <a:lnTo>
                    <a:pt x="452323" y="101333"/>
                  </a:lnTo>
                  <a:lnTo>
                    <a:pt x="478231" y="68681"/>
                  </a:lnTo>
                  <a:lnTo>
                    <a:pt x="490359" y="65532"/>
                  </a:lnTo>
                  <a:lnTo>
                    <a:pt x="495020" y="65620"/>
                  </a:lnTo>
                  <a:lnTo>
                    <a:pt x="498551" y="67056"/>
                  </a:lnTo>
                  <a:lnTo>
                    <a:pt x="500837" y="69811"/>
                  </a:lnTo>
                  <a:lnTo>
                    <a:pt x="503123" y="72669"/>
                  </a:lnTo>
                  <a:lnTo>
                    <a:pt x="504266" y="76479"/>
                  </a:lnTo>
                  <a:lnTo>
                    <a:pt x="504266" y="56476"/>
                  </a:lnTo>
                  <a:lnTo>
                    <a:pt x="466344" y="62953"/>
                  </a:lnTo>
                  <a:lnTo>
                    <a:pt x="435038" y="94005"/>
                  </a:lnTo>
                  <a:lnTo>
                    <a:pt x="424345" y="136017"/>
                  </a:lnTo>
                  <a:lnTo>
                    <a:pt x="424967" y="145173"/>
                  </a:lnTo>
                  <a:lnTo>
                    <a:pt x="453313" y="176123"/>
                  </a:lnTo>
                  <a:lnTo>
                    <a:pt x="461683" y="176784"/>
                  </a:lnTo>
                  <a:lnTo>
                    <a:pt x="469557" y="176364"/>
                  </a:lnTo>
                  <a:lnTo>
                    <a:pt x="508317" y="155536"/>
                  </a:lnTo>
                  <a:lnTo>
                    <a:pt x="514261" y="148971"/>
                  </a:lnTo>
                  <a:lnTo>
                    <a:pt x="506641" y="141732"/>
                  </a:lnTo>
                  <a:lnTo>
                    <a:pt x="499884" y="148590"/>
                  </a:lnTo>
                  <a:lnTo>
                    <a:pt x="493407" y="153543"/>
                  </a:lnTo>
                  <a:lnTo>
                    <a:pt x="481203" y="160020"/>
                  </a:lnTo>
                  <a:lnTo>
                    <a:pt x="474446" y="161632"/>
                  </a:lnTo>
                  <a:lnTo>
                    <a:pt x="466826" y="161531"/>
                  </a:lnTo>
                  <a:lnTo>
                    <a:pt x="459206" y="161632"/>
                  </a:lnTo>
                  <a:lnTo>
                    <a:pt x="453783" y="159727"/>
                  </a:lnTo>
                  <a:lnTo>
                    <a:pt x="447014" y="152209"/>
                  </a:lnTo>
                  <a:lnTo>
                    <a:pt x="445300" y="146113"/>
                  </a:lnTo>
                  <a:lnTo>
                    <a:pt x="445300" y="132016"/>
                  </a:lnTo>
                  <a:lnTo>
                    <a:pt x="445871" y="126873"/>
                  </a:lnTo>
                  <a:lnTo>
                    <a:pt x="446824" y="121920"/>
                  </a:lnTo>
                  <a:lnTo>
                    <a:pt x="464934" y="121323"/>
                  </a:lnTo>
                  <a:lnTo>
                    <a:pt x="480669" y="119430"/>
                  </a:lnTo>
                  <a:lnTo>
                    <a:pt x="519684" y="98933"/>
                  </a:lnTo>
                  <a:lnTo>
                    <a:pt x="524484" y="81343"/>
                  </a:lnTo>
                  <a:lnTo>
                    <a:pt x="524535" y="72529"/>
                  </a:lnTo>
                  <a:close/>
                </a:path>
              </a:pathLst>
            </a:custGeom>
            <a:solidFill>
              <a:srgbClr val="000000"/>
            </a:solidFill>
          </p:spPr>
          <p:txBody>
            <a:bodyPr wrap="square" lIns="0" tIns="0" rIns="0" bIns="0" rtlCol="0"/>
            <a:lstStyle/>
            <a:p>
              <a:endParaRPr sz="1235"/>
            </a:p>
          </p:txBody>
        </p:sp>
        <p:pic>
          <p:nvPicPr>
            <p:cNvPr id="124" name="object 124"/>
            <p:cNvPicPr/>
            <p:nvPr/>
          </p:nvPicPr>
          <p:blipFill>
            <a:blip r:embed="rId20" cstate="print"/>
            <a:stretch>
              <a:fillRect/>
            </a:stretch>
          </p:blipFill>
          <p:spPr>
            <a:xfrm>
              <a:off x="3771966" y="7365492"/>
              <a:ext cx="108133" cy="170688"/>
            </a:xfrm>
            <a:prstGeom prst="rect">
              <a:avLst/>
            </a:prstGeom>
          </p:spPr>
        </p:pic>
      </p:grpSp>
      <p:sp>
        <p:nvSpPr>
          <p:cNvPr id="140" name="TextBox 139">
            <a:extLst>
              <a:ext uri="{FF2B5EF4-FFF2-40B4-BE49-F238E27FC236}">
                <a16:creationId xmlns:a16="http://schemas.microsoft.com/office/drawing/2014/main" id="{E246B73B-1CE0-AECA-8E81-79E88B38B9F5}"/>
              </a:ext>
            </a:extLst>
          </p:cNvPr>
          <p:cNvSpPr txBox="1"/>
          <p:nvPr/>
        </p:nvSpPr>
        <p:spPr>
          <a:xfrm>
            <a:off x="721360" y="5985754"/>
            <a:ext cx="6136640" cy="230832"/>
          </a:xfrm>
          <a:prstGeom prst="rect">
            <a:avLst/>
          </a:prstGeom>
          <a:noFill/>
        </p:spPr>
        <p:txBody>
          <a:bodyPr wrap="square">
            <a:spAutoFit/>
          </a:bodyPr>
          <a:lstStyle/>
          <a:p>
            <a:r>
              <a:rPr lang="en-US" sz="900" dirty="0"/>
              <a:t>https://deeplearning.cs.cmu.edu/S23/</a:t>
            </a:r>
          </a:p>
        </p:txBody>
      </p:sp>
      <p:sp>
        <p:nvSpPr>
          <p:cNvPr id="141" name="TextBox 140">
            <a:extLst>
              <a:ext uri="{FF2B5EF4-FFF2-40B4-BE49-F238E27FC236}">
                <a16:creationId xmlns:a16="http://schemas.microsoft.com/office/drawing/2014/main" id="{B8BA480D-4217-7930-3498-766EABF5CC2E}"/>
              </a:ext>
            </a:extLst>
          </p:cNvPr>
          <p:cNvSpPr txBox="1"/>
          <p:nvPr/>
        </p:nvSpPr>
        <p:spPr>
          <a:xfrm>
            <a:off x="721360" y="6006074"/>
            <a:ext cx="6136640" cy="230832"/>
          </a:xfrm>
          <a:prstGeom prst="rect">
            <a:avLst/>
          </a:prstGeom>
          <a:noFill/>
        </p:spPr>
        <p:txBody>
          <a:bodyPr wrap="square">
            <a:spAutoFit/>
          </a:bodyPr>
          <a:lstStyle/>
          <a:p>
            <a:r>
              <a:rPr lang="en-US" sz="900" dirty="0"/>
              <a:t>https://deeplearning.cs.cmu.edu/S23/</a:t>
            </a:r>
          </a:p>
        </p:txBody>
      </p:sp>
    </p:spTree>
  </p:cSld>
  <p:clrMapOvr>
    <a:masterClrMapping/>
  </p:clrMapOvr>
  <p:transition spd="slow">
    <p:wip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4044" y="108056"/>
            <a:ext cx="9456608" cy="679945"/>
          </a:xfrm>
          <a:prstGeom prst="rect">
            <a:avLst/>
          </a:prstGeom>
        </p:spPr>
        <p:txBody>
          <a:bodyPr spcFirstLastPara="1" vert="horz" wrap="square" lIns="0" tIns="15128" rIns="0" bIns="0" rtlCol="0" anchor="ctr" anchorCtr="0">
            <a:spAutoFit/>
          </a:bodyPr>
          <a:lstStyle/>
          <a:p>
            <a:pPr marL="11206">
              <a:lnSpc>
                <a:spcPct val="100000"/>
              </a:lnSpc>
              <a:spcBef>
                <a:spcPts val="119"/>
              </a:spcBef>
              <a:tabLst>
                <a:tab pos="2362886" algn="l"/>
              </a:tabLst>
            </a:pPr>
            <a:r>
              <a:rPr sz="4236" spc="9" dirty="0"/>
              <a:t>Option</a:t>
            </a:r>
            <a:r>
              <a:rPr sz="4236" dirty="0"/>
              <a:t> </a:t>
            </a:r>
            <a:r>
              <a:rPr sz="4236" spc="18" dirty="0"/>
              <a:t>1:	</a:t>
            </a:r>
            <a:r>
              <a:rPr sz="4236" spc="4" dirty="0"/>
              <a:t>Construct</a:t>
            </a:r>
            <a:r>
              <a:rPr sz="4236" spc="-26" dirty="0"/>
              <a:t> </a:t>
            </a:r>
            <a:r>
              <a:rPr sz="4236" dirty="0"/>
              <a:t>by</a:t>
            </a:r>
            <a:r>
              <a:rPr sz="4236" spc="26" dirty="0"/>
              <a:t> </a:t>
            </a:r>
            <a:r>
              <a:rPr sz="4236" spc="4" dirty="0"/>
              <a:t>hand</a:t>
            </a:r>
            <a:endParaRPr sz="4236" dirty="0"/>
          </a:p>
        </p:txBody>
      </p:sp>
      <p:sp>
        <p:nvSpPr>
          <p:cNvPr id="125" name="Content Placeholder 124">
            <a:extLst>
              <a:ext uri="{FF2B5EF4-FFF2-40B4-BE49-F238E27FC236}">
                <a16:creationId xmlns:a16="http://schemas.microsoft.com/office/drawing/2014/main" id="{D15C08B9-EDC6-11E4-9391-13EA0BF90FC0}"/>
              </a:ext>
            </a:extLst>
          </p:cNvPr>
          <p:cNvSpPr>
            <a:spLocks noGrp="1"/>
          </p:cNvSpPr>
          <p:nvPr>
            <p:ph idx="1"/>
          </p:nvPr>
        </p:nvSpPr>
        <p:spPr/>
        <p:txBody>
          <a:bodyPr/>
          <a:lstStyle/>
          <a:p>
            <a:endParaRPr lang="en-US" dirty="0"/>
          </a:p>
        </p:txBody>
      </p:sp>
      <p:sp>
        <p:nvSpPr>
          <p:cNvPr id="3" name="object 3"/>
          <p:cNvSpPr txBox="1"/>
          <p:nvPr/>
        </p:nvSpPr>
        <p:spPr>
          <a:xfrm>
            <a:off x="9837862" y="6338508"/>
            <a:ext cx="173131" cy="190102"/>
          </a:xfrm>
          <a:prstGeom prst="rect">
            <a:avLst/>
          </a:prstGeom>
        </p:spPr>
        <p:txBody>
          <a:bodyPr vert="horz" wrap="square" lIns="0" tIns="13447" rIns="0" bIns="0" rtlCol="0">
            <a:spAutoFit/>
          </a:bodyPr>
          <a:lstStyle/>
          <a:p>
            <a:pPr marL="11206">
              <a:spcBef>
                <a:spcPts val="106"/>
              </a:spcBef>
            </a:pPr>
            <a:r>
              <a:rPr sz="1147" spc="9" dirty="0">
                <a:solidFill>
                  <a:srgbClr val="898989"/>
                </a:solidFill>
                <a:latin typeface="Calibri"/>
                <a:cs typeface="Calibri"/>
              </a:rPr>
              <a:t>19</a:t>
            </a:r>
            <a:endParaRPr sz="1147">
              <a:latin typeface="Calibri"/>
              <a:cs typeface="Calibri"/>
            </a:endParaRPr>
          </a:p>
        </p:txBody>
      </p:sp>
      <p:grpSp>
        <p:nvGrpSpPr>
          <p:cNvPr id="4" name="object 4"/>
          <p:cNvGrpSpPr/>
          <p:nvPr/>
        </p:nvGrpSpPr>
        <p:grpSpPr>
          <a:xfrm>
            <a:off x="3054162" y="1721784"/>
            <a:ext cx="6231591" cy="2822762"/>
            <a:chOff x="1581784" y="1951355"/>
            <a:chExt cx="7062470" cy="3199130"/>
          </a:xfrm>
        </p:grpSpPr>
        <p:sp>
          <p:nvSpPr>
            <p:cNvPr id="5" name="object 5"/>
            <p:cNvSpPr/>
            <p:nvPr/>
          </p:nvSpPr>
          <p:spPr>
            <a:xfrm>
              <a:off x="3604259" y="2278380"/>
              <a:ext cx="2598420" cy="2598420"/>
            </a:xfrm>
            <a:custGeom>
              <a:avLst/>
              <a:gdLst/>
              <a:ahLst/>
              <a:cxnLst/>
              <a:rect l="l" t="t" r="r" b="b"/>
              <a:pathLst>
                <a:path w="2598420" h="2598420">
                  <a:moveTo>
                    <a:pt x="1299972" y="2598420"/>
                  </a:moveTo>
                  <a:lnTo>
                    <a:pt x="0" y="1299971"/>
                  </a:lnTo>
                  <a:lnTo>
                    <a:pt x="1299972" y="0"/>
                  </a:lnTo>
                  <a:lnTo>
                    <a:pt x="2598420" y="1299971"/>
                  </a:lnTo>
                  <a:lnTo>
                    <a:pt x="1299972" y="2598420"/>
                  </a:lnTo>
                  <a:close/>
                </a:path>
              </a:pathLst>
            </a:custGeom>
            <a:solidFill>
              <a:srgbClr val="FFFF00"/>
            </a:solidFill>
          </p:spPr>
          <p:txBody>
            <a:bodyPr wrap="square" lIns="0" tIns="0" rIns="0" bIns="0" rtlCol="0"/>
            <a:lstStyle/>
            <a:p>
              <a:endParaRPr sz="1235"/>
            </a:p>
          </p:txBody>
        </p:sp>
        <p:sp>
          <p:nvSpPr>
            <p:cNvPr id="6" name="object 6"/>
            <p:cNvSpPr/>
            <p:nvPr/>
          </p:nvSpPr>
          <p:spPr>
            <a:xfrm>
              <a:off x="3604259" y="2278380"/>
              <a:ext cx="2598420" cy="2598420"/>
            </a:xfrm>
            <a:custGeom>
              <a:avLst/>
              <a:gdLst/>
              <a:ahLst/>
              <a:cxnLst/>
              <a:rect l="l" t="t" r="r" b="b"/>
              <a:pathLst>
                <a:path w="2598420" h="2598420">
                  <a:moveTo>
                    <a:pt x="0" y="1299971"/>
                  </a:moveTo>
                  <a:lnTo>
                    <a:pt x="1299972" y="0"/>
                  </a:lnTo>
                  <a:lnTo>
                    <a:pt x="2598420" y="1299971"/>
                  </a:lnTo>
                  <a:lnTo>
                    <a:pt x="1299972" y="2598420"/>
                  </a:lnTo>
                  <a:lnTo>
                    <a:pt x="0" y="1299971"/>
                  </a:lnTo>
                  <a:close/>
                </a:path>
              </a:pathLst>
            </a:custGeom>
            <a:ln w="27432">
              <a:solidFill>
                <a:srgbClr val="385D89"/>
              </a:solidFill>
            </a:ln>
          </p:spPr>
          <p:txBody>
            <a:bodyPr wrap="square" lIns="0" tIns="0" rIns="0" bIns="0" rtlCol="0"/>
            <a:lstStyle/>
            <a:p>
              <a:endParaRPr sz="1235"/>
            </a:p>
          </p:txBody>
        </p:sp>
        <p:sp>
          <p:nvSpPr>
            <p:cNvPr id="7" name="object 7"/>
            <p:cNvSpPr/>
            <p:nvPr/>
          </p:nvSpPr>
          <p:spPr>
            <a:xfrm>
              <a:off x="4904232" y="1958340"/>
              <a:ext cx="0" cy="3185160"/>
            </a:xfrm>
            <a:custGeom>
              <a:avLst/>
              <a:gdLst/>
              <a:ahLst/>
              <a:cxnLst/>
              <a:rect l="l" t="t" r="r" b="b"/>
              <a:pathLst>
                <a:path h="3185160">
                  <a:moveTo>
                    <a:pt x="0" y="0"/>
                  </a:moveTo>
                  <a:lnTo>
                    <a:pt x="0" y="3185159"/>
                  </a:lnTo>
                </a:path>
              </a:pathLst>
            </a:custGeom>
            <a:ln w="13716">
              <a:solidFill>
                <a:srgbClr val="000000"/>
              </a:solidFill>
            </a:ln>
          </p:spPr>
          <p:txBody>
            <a:bodyPr wrap="square" lIns="0" tIns="0" rIns="0" bIns="0" rtlCol="0"/>
            <a:lstStyle/>
            <a:p>
              <a:endParaRPr sz="1235"/>
            </a:p>
          </p:txBody>
        </p:sp>
        <p:sp>
          <p:nvSpPr>
            <p:cNvPr id="8" name="object 8"/>
            <p:cNvSpPr/>
            <p:nvPr/>
          </p:nvSpPr>
          <p:spPr>
            <a:xfrm>
              <a:off x="1592579" y="3578351"/>
              <a:ext cx="7040880" cy="0"/>
            </a:xfrm>
            <a:custGeom>
              <a:avLst/>
              <a:gdLst/>
              <a:ahLst/>
              <a:cxnLst/>
              <a:rect l="l" t="t" r="r" b="b"/>
              <a:pathLst>
                <a:path w="7040880">
                  <a:moveTo>
                    <a:pt x="0" y="0"/>
                  </a:moveTo>
                  <a:lnTo>
                    <a:pt x="7040880" y="0"/>
                  </a:lnTo>
                </a:path>
              </a:pathLst>
            </a:custGeom>
            <a:ln w="21336">
              <a:solidFill>
                <a:srgbClr val="000000"/>
              </a:solidFill>
            </a:ln>
          </p:spPr>
          <p:txBody>
            <a:bodyPr wrap="square" lIns="0" tIns="0" rIns="0" bIns="0" rtlCol="0"/>
            <a:lstStyle/>
            <a:p>
              <a:endParaRPr sz="1235"/>
            </a:p>
          </p:txBody>
        </p:sp>
      </p:grpSp>
      <p:sp>
        <p:nvSpPr>
          <p:cNvPr id="9" name="object 9"/>
          <p:cNvSpPr txBox="1"/>
          <p:nvPr/>
        </p:nvSpPr>
        <p:spPr>
          <a:xfrm>
            <a:off x="4312477" y="2853022"/>
            <a:ext cx="372596"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r>
              <a:rPr sz="1721" spc="9" dirty="0">
                <a:latin typeface="Calibri"/>
                <a:cs typeface="Calibri"/>
              </a:rPr>
              <a:t>,0</a:t>
            </a:r>
            <a:endParaRPr sz="1721">
              <a:latin typeface="Calibri"/>
              <a:cs typeface="Calibri"/>
            </a:endParaRPr>
          </a:p>
        </p:txBody>
      </p:sp>
      <p:sp>
        <p:nvSpPr>
          <p:cNvPr id="10" name="object 10"/>
          <p:cNvSpPr txBox="1"/>
          <p:nvPr/>
        </p:nvSpPr>
        <p:spPr>
          <a:xfrm>
            <a:off x="6006769" y="1757080"/>
            <a:ext cx="303679"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0</a:t>
            </a:r>
            <a:r>
              <a:rPr sz="1721" spc="9" dirty="0">
                <a:latin typeface="Calibri"/>
                <a:cs typeface="Calibri"/>
              </a:rPr>
              <a:t>,1</a:t>
            </a:r>
            <a:endParaRPr sz="1721">
              <a:latin typeface="Calibri"/>
              <a:cs typeface="Calibri"/>
            </a:endParaRPr>
          </a:p>
        </p:txBody>
      </p:sp>
      <p:sp>
        <p:nvSpPr>
          <p:cNvPr id="11" name="object 11"/>
          <p:cNvSpPr txBox="1"/>
          <p:nvPr/>
        </p:nvSpPr>
        <p:spPr>
          <a:xfrm>
            <a:off x="6006769" y="4197709"/>
            <a:ext cx="372596"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0</a:t>
            </a:r>
            <a:r>
              <a:rPr sz="1721" spc="4" dirty="0">
                <a:latin typeface="Calibri"/>
                <a:cs typeface="Calibri"/>
              </a:rPr>
              <a:t>,</a:t>
            </a: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12" name="object 12"/>
          <p:cNvSpPr txBox="1"/>
          <p:nvPr/>
        </p:nvSpPr>
        <p:spPr>
          <a:xfrm>
            <a:off x="7133587" y="2853022"/>
            <a:ext cx="303679"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1</a:t>
            </a:r>
            <a:r>
              <a:rPr sz="1721" spc="9" dirty="0">
                <a:latin typeface="Calibri"/>
                <a:cs typeface="Calibri"/>
              </a:rPr>
              <a:t>,0</a:t>
            </a:r>
            <a:endParaRPr sz="1721">
              <a:latin typeface="Calibri"/>
              <a:cs typeface="Calibri"/>
            </a:endParaRPr>
          </a:p>
        </p:txBody>
      </p:sp>
      <p:grpSp>
        <p:nvGrpSpPr>
          <p:cNvPr id="13" name="object 13"/>
          <p:cNvGrpSpPr/>
          <p:nvPr/>
        </p:nvGrpSpPr>
        <p:grpSpPr>
          <a:xfrm>
            <a:off x="2502721" y="1453402"/>
            <a:ext cx="5307106" cy="5242112"/>
            <a:chOff x="956817" y="1647189"/>
            <a:chExt cx="6014720" cy="5941060"/>
          </a:xfrm>
        </p:grpSpPr>
        <p:pic>
          <p:nvPicPr>
            <p:cNvPr id="14" name="object 14"/>
            <p:cNvPicPr/>
            <p:nvPr/>
          </p:nvPicPr>
          <p:blipFill>
            <a:blip r:embed="rId2" cstate="print"/>
            <a:stretch>
              <a:fillRect/>
            </a:stretch>
          </p:blipFill>
          <p:spPr>
            <a:xfrm>
              <a:off x="1725167" y="2421635"/>
              <a:ext cx="251459" cy="251459"/>
            </a:xfrm>
            <a:prstGeom prst="rect">
              <a:avLst/>
            </a:prstGeom>
          </p:spPr>
        </p:pic>
        <p:sp>
          <p:nvSpPr>
            <p:cNvPr id="15" name="object 15"/>
            <p:cNvSpPr/>
            <p:nvPr/>
          </p:nvSpPr>
          <p:spPr>
            <a:xfrm>
              <a:off x="1725167" y="2421635"/>
              <a:ext cx="251460" cy="251460"/>
            </a:xfrm>
            <a:custGeom>
              <a:avLst/>
              <a:gdLst/>
              <a:ahLst/>
              <a:cxnLst/>
              <a:rect l="l" t="t" r="r" b="b"/>
              <a:pathLst>
                <a:path w="251460" h="251460">
                  <a:moveTo>
                    <a:pt x="0" y="126491"/>
                  </a:moveTo>
                  <a:lnTo>
                    <a:pt x="9905" y="77152"/>
                  </a:lnTo>
                  <a:lnTo>
                    <a:pt x="36956" y="36956"/>
                  </a:lnTo>
                  <a:lnTo>
                    <a:pt x="77152" y="9905"/>
                  </a:lnTo>
                  <a:lnTo>
                    <a:pt x="126491" y="0"/>
                  </a:lnTo>
                  <a:lnTo>
                    <a:pt x="174950" y="9905"/>
                  </a:lnTo>
                  <a:lnTo>
                    <a:pt x="214693" y="36956"/>
                  </a:lnTo>
                  <a:lnTo>
                    <a:pt x="241577" y="77152"/>
                  </a:lnTo>
                  <a:lnTo>
                    <a:pt x="251459" y="126491"/>
                  </a:lnTo>
                  <a:lnTo>
                    <a:pt x="241577" y="174950"/>
                  </a:lnTo>
                  <a:lnTo>
                    <a:pt x="214693" y="214693"/>
                  </a:lnTo>
                  <a:lnTo>
                    <a:pt x="174950" y="241577"/>
                  </a:lnTo>
                  <a:lnTo>
                    <a:pt x="126491" y="251459"/>
                  </a:lnTo>
                  <a:lnTo>
                    <a:pt x="77152" y="241577"/>
                  </a:lnTo>
                  <a:lnTo>
                    <a:pt x="36956" y="214693"/>
                  </a:lnTo>
                  <a:lnTo>
                    <a:pt x="9905" y="174950"/>
                  </a:lnTo>
                  <a:lnTo>
                    <a:pt x="0" y="126491"/>
                  </a:lnTo>
                </a:path>
              </a:pathLst>
            </a:custGeom>
            <a:ln w="27432">
              <a:solidFill>
                <a:srgbClr val="385D89"/>
              </a:solidFill>
            </a:ln>
          </p:spPr>
          <p:txBody>
            <a:bodyPr wrap="square" lIns="0" tIns="0" rIns="0" bIns="0" rtlCol="0"/>
            <a:lstStyle/>
            <a:p>
              <a:endParaRPr sz="1235"/>
            </a:p>
          </p:txBody>
        </p:sp>
        <p:pic>
          <p:nvPicPr>
            <p:cNvPr id="16" name="object 16"/>
            <p:cNvPicPr/>
            <p:nvPr/>
          </p:nvPicPr>
          <p:blipFill>
            <a:blip r:embed="rId3" cstate="print"/>
            <a:stretch>
              <a:fillRect/>
            </a:stretch>
          </p:blipFill>
          <p:spPr>
            <a:xfrm>
              <a:off x="1286255" y="1661159"/>
              <a:ext cx="251459" cy="251459"/>
            </a:xfrm>
            <a:prstGeom prst="rect">
              <a:avLst/>
            </a:prstGeom>
          </p:spPr>
        </p:pic>
        <p:sp>
          <p:nvSpPr>
            <p:cNvPr id="17" name="object 17"/>
            <p:cNvSpPr/>
            <p:nvPr/>
          </p:nvSpPr>
          <p:spPr>
            <a:xfrm>
              <a:off x="1286255" y="1661159"/>
              <a:ext cx="251460" cy="251460"/>
            </a:xfrm>
            <a:custGeom>
              <a:avLst/>
              <a:gdLst/>
              <a:ahLst/>
              <a:cxnLst/>
              <a:rect l="l" t="t" r="r" b="b"/>
              <a:pathLst>
                <a:path w="251459" h="251460">
                  <a:moveTo>
                    <a:pt x="0" y="124967"/>
                  </a:moveTo>
                  <a:lnTo>
                    <a:pt x="9882" y="76509"/>
                  </a:lnTo>
                  <a:lnTo>
                    <a:pt x="36766" y="36766"/>
                  </a:lnTo>
                  <a:lnTo>
                    <a:pt x="76509" y="9882"/>
                  </a:lnTo>
                  <a:lnTo>
                    <a:pt x="124968" y="0"/>
                  </a:lnTo>
                  <a:lnTo>
                    <a:pt x="174307" y="9882"/>
                  </a:lnTo>
                  <a:lnTo>
                    <a:pt x="214503" y="36766"/>
                  </a:lnTo>
                  <a:lnTo>
                    <a:pt x="241554" y="76509"/>
                  </a:lnTo>
                  <a:lnTo>
                    <a:pt x="251459" y="124967"/>
                  </a:lnTo>
                  <a:lnTo>
                    <a:pt x="241553" y="174307"/>
                  </a:lnTo>
                  <a:lnTo>
                    <a:pt x="214502" y="214502"/>
                  </a:lnTo>
                  <a:lnTo>
                    <a:pt x="174307" y="241553"/>
                  </a:lnTo>
                  <a:lnTo>
                    <a:pt x="124968" y="251459"/>
                  </a:lnTo>
                  <a:lnTo>
                    <a:pt x="76509" y="241553"/>
                  </a:lnTo>
                  <a:lnTo>
                    <a:pt x="36766" y="214502"/>
                  </a:lnTo>
                  <a:lnTo>
                    <a:pt x="9882" y="174307"/>
                  </a:lnTo>
                  <a:lnTo>
                    <a:pt x="0" y="124967"/>
                  </a:lnTo>
                </a:path>
              </a:pathLst>
            </a:custGeom>
            <a:ln w="27432">
              <a:solidFill>
                <a:srgbClr val="385D89"/>
              </a:solidFill>
            </a:ln>
          </p:spPr>
          <p:txBody>
            <a:bodyPr wrap="square" lIns="0" tIns="0" rIns="0" bIns="0" rtlCol="0"/>
            <a:lstStyle/>
            <a:p>
              <a:endParaRPr sz="1235"/>
            </a:p>
          </p:txBody>
        </p:sp>
        <p:sp>
          <p:nvSpPr>
            <p:cNvPr id="18" name="object 18"/>
            <p:cNvSpPr/>
            <p:nvPr/>
          </p:nvSpPr>
          <p:spPr>
            <a:xfrm>
              <a:off x="1411223" y="1912619"/>
              <a:ext cx="445134" cy="513715"/>
            </a:xfrm>
            <a:custGeom>
              <a:avLst/>
              <a:gdLst/>
              <a:ahLst/>
              <a:cxnLst/>
              <a:rect l="l" t="t" r="r" b="b"/>
              <a:pathLst>
                <a:path w="445135" h="513714">
                  <a:moveTo>
                    <a:pt x="22859" y="89915"/>
                  </a:moveTo>
                  <a:lnTo>
                    <a:pt x="0" y="0"/>
                  </a:lnTo>
                  <a:lnTo>
                    <a:pt x="86867" y="35051"/>
                  </a:lnTo>
                  <a:lnTo>
                    <a:pt x="70865" y="48767"/>
                  </a:lnTo>
                  <a:lnTo>
                    <a:pt x="50291" y="48767"/>
                  </a:lnTo>
                  <a:lnTo>
                    <a:pt x="41147" y="56387"/>
                  </a:lnTo>
                  <a:lnTo>
                    <a:pt x="50005" y="66648"/>
                  </a:lnTo>
                  <a:lnTo>
                    <a:pt x="22859" y="89915"/>
                  </a:lnTo>
                  <a:close/>
                </a:path>
                <a:path w="445135" h="513714">
                  <a:moveTo>
                    <a:pt x="50005" y="66648"/>
                  </a:moveTo>
                  <a:lnTo>
                    <a:pt x="41147" y="56387"/>
                  </a:lnTo>
                  <a:lnTo>
                    <a:pt x="50291" y="48767"/>
                  </a:lnTo>
                  <a:lnTo>
                    <a:pt x="59041" y="58902"/>
                  </a:lnTo>
                  <a:lnTo>
                    <a:pt x="50005" y="66648"/>
                  </a:lnTo>
                  <a:close/>
                </a:path>
                <a:path w="445135" h="513714">
                  <a:moveTo>
                    <a:pt x="59041" y="58902"/>
                  </a:moveTo>
                  <a:lnTo>
                    <a:pt x="50291" y="48767"/>
                  </a:lnTo>
                  <a:lnTo>
                    <a:pt x="70865" y="48767"/>
                  </a:lnTo>
                  <a:lnTo>
                    <a:pt x="59041" y="58902"/>
                  </a:lnTo>
                  <a:close/>
                </a:path>
                <a:path w="445135" h="513714">
                  <a:moveTo>
                    <a:pt x="435863" y="513587"/>
                  </a:moveTo>
                  <a:lnTo>
                    <a:pt x="50005" y="66648"/>
                  </a:lnTo>
                  <a:lnTo>
                    <a:pt x="59041" y="58902"/>
                  </a:lnTo>
                  <a:lnTo>
                    <a:pt x="445007" y="505967"/>
                  </a:lnTo>
                  <a:lnTo>
                    <a:pt x="435863" y="513587"/>
                  </a:lnTo>
                  <a:close/>
                </a:path>
              </a:pathLst>
            </a:custGeom>
            <a:solidFill>
              <a:srgbClr val="497EBA"/>
            </a:solidFill>
          </p:spPr>
          <p:txBody>
            <a:bodyPr wrap="square" lIns="0" tIns="0" rIns="0" bIns="0" rtlCol="0"/>
            <a:lstStyle/>
            <a:p>
              <a:endParaRPr sz="1235"/>
            </a:p>
          </p:txBody>
        </p:sp>
        <p:pic>
          <p:nvPicPr>
            <p:cNvPr id="19" name="object 19"/>
            <p:cNvPicPr/>
            <p:nvPr/>
          </p:nvPicPr>
          <p:blipFill>
            <a:blip r:embed="rId2" cstate="print"/>
            <a:stretch>
              <a:fillRect/>
            </a:stretch>
          </p:blipFill>
          <p:spPr>
            <a:xfrm>
              <a:off x="970787" y="2421635"/>
              <a:ext cx="251459" cy="251459"/>
            </a:xfrm>
            <a:prstGeom prst="rect">
              <a:avLst/>
            </a:prstGeom>
          </p:spPr>
        </p:pic>
        <p:sp>
          <p:nvSpPr>
            <p:cNvPr id="20" name="object 20"/>
            <p:cNvSpPr/>
            <p:nvPr/>
          </p:nvSpPr>
          <p:spPr>
            <a:xfrm>
              <a:off x="970787" y="2421635"/>
              <a:ext cx="251460" cy="251460"/>
            </a:xfrm>
            <a:custGeom>
              <a:avLst/>
              <a:gdLst/>
              <a:ahLst/>
              <a:cxnLst/>
              <a:rect l="l" t="t" r="r" b="b"/>
              <a:pathLst>
                <a:path w="251459" h="251460">
                  <a:moveTo>
                    <a:pt x="0" y="126491"/>
                  </a:moveTo>
                  <a:lnTo>
                    <a:pt x="9905" y="77152"/>
                  </a:lnTo>
                  <a:lnTo>
                    <a:pt x="36956" y="36956"/>
                  </a:lnTo>
                  <a:lnTo>
                    <a:pt x="77152" y="9905"/>
                  </a:lnTo>
                  <a:lnTo>
                    <a:pt x="126491" y="0"/>
                  </a:lnTo>
                  <a:lnTo>
                    <a:pt x="174950" y="9905"/>
                  </a:lnTo>
                  <a:lnTo>
                    <a:pt x="214693" y="36956"/>
                  </a:lnTo>
                  <a:lnTo>
                    <a:pt x="241577" y="77152"/>
                  </a:lnTo>
                  <a:lnTo>
                    <a:pt x="251459" y="126491"/>
                  </a:lnTo>
                  <a:lnTo>
                    <a:pt x="241577" y="174950"/>
                  </a:lnTo>
                  <a:lnTo>
                    <a:pt x="214693" y="214693"/>
                  </a:lnTo>
                  <a:lnTo>
                    <a:pt x="174950" y="241577"/>
                  </a:lnTo>
                  <a:lnTo>
                    <a:pt x="126491" y="251459"/>
                  </a:lnTo>
                  <a:lnTo>
                    <a:pt x="77152" y="241577"/>
                  </a:lnTo>
                  <a:lnTo>
                    <a:pt x="36956" y="214693"/>
                  </a:lnTo>
                  <a:lnTo>
                    <a:pt x="9905" y="174950"/>
                  </a:lnTo>
                  <a:lnTo>
                    <a:pt x="0" y="126491"/>
                  </a:lnTo>
                </a:path>
              </a:pathLst>
            </a:custGeom>
            <a:ln w="27432">
              <a:solidFill>
                <a:srgbClr val="385D89"/>
              </a:solidFill>
            </a:ln>
          </p:spPr>
          <p:txBody>
            <a:bodyPr wrap="square" lIns="0" tIns="0" rIns="0" bIns="0" rtlCol="0"/>
            <a:lstStyle/>
            <a:p>
              <a:endParaRPr sz="1235"/>
            </a:p>
          </p:txBody>
        </p:sp>
        <p:sp>
          <p:nvSpPr>
            <p:cNvPr id="21" name="object 21"/>
            <p:cNvSpPr/>
            <p:nvPr/>
          </p:nvSpPr>
          <p:spPr>
            <a:xfrm>
              <a:off x="1092707" y="1912619"/>
              <a:ext cx="318770" cy="512445"/>
            </a:xfrm>
            <a:custGeom>
              <a:avLst/>
              <a:gdLst/>
              <a:ahLst/>
              <a:cxnLst/>
              <a:rect l="l" t="t" r="r" b="b"/>
              <a:pathLst>
                <a:path w="318769" h="512444">
                  <a:moveTo>
                    <a:pt x="270285" y="67906"/>
                  </a:moveTo>
                  <a:lnTo>
                    <a:pt x="239268" y="48767"/>
                  </a:lnTo>
                  <a:lnTo>
                    <a:pt x="318516" y="0"/>
                  </a:lnTo>
                  <a:lnTo>
                    <a:pt x="313894" y="56387"/>
                  </a:lnTo>
                  <a:lnTo>
                    <a:pt x="277368" y="56387"/>
                  </a:lnTo>
                  <a:lnTo>
                    <a:pt x="270285" y="67906"/>
                  </a:lnTo>
                  <a:close/>
                </a:path>
                <a:path w="318769" h="512444">
                  <a:moveTo>
                    <a:pt x="279615" y="73663"/>
                  </a:moveTo>
                  <a:lnTo>
                    <a:pt x="270285" y="67906"/>
                  </a:lnTo>
                  <a:lnTo>
                    <a:pt x="277368" y="56387"/>
                  </a:lnTo>
                  <a:lnTo>
                    <a:pt x="286512" y="62483"/>
                  </a:lnTo>
                  <a:lnTo>
                    <a:pt x="279615" y="73663"/>
                  </a:lnTo>
                  <a:close/>
                </a:path>
                <a:path w="318769" h="512444">
                  <a:moveTo>
                    <a:pt x="310896" y="92963"/>
                  </a:moveTo>
                  <a:lnTo>
                    <a:pt x="279615" y="73663"/>
                  </a:lnTo>
                  <a:lnTo>
                    <a:pt x="286512" y="62483"/>
                  </a:lnTo>
                  <a:lnTo>
                    <a:pt x="277368" y="56387"/>
                  </a:lnTo>
                  <a:lnTo>
                    <a:pt x="313894" y="56387"/>
                  </a:lnTo>
                  <a:lnTo>
                    <a:pt x="310896" y="92963"/>
                  </a:lnTo>
                  <a:close/>
                </a:path>
                <a:path w="318769" h="512444">
                  <a:moveTo>
                    <a:pt x="9144" y="512063"/>
                  </a:moveTo>
                  <a:lnTo>
                    <a:pt x="0" y="507491"/>
                  </a:lnTo>
                  <a:lnTo>
                    <a:pt x="270285" y="67906"/>
                  </a:lnTo>
                  <a:lnTo>
                    <a:pt x="279615" y="73663"/>
                  </a:lnTo>
                  <a:lnTo>
                    <a:pt x="9144" y="512063"/>
                  </a:lnTo>
                  <a:close/>
                </a:path>
              </a:pathLst>
            </a:custGeom>
            <a:solidFill>
              <a:srgbClr val="497EBA"/>
            </a:solidFill>
          </p:spPr>
          <p:txBody>
            <a:bodyPr wrap="square" lIns="0" tIns="0" rIns="0" bIns="0" rtlCol="0"/>
            <a:lstStyle/>
            <a:p>
              <a:endParaRPr sz="1235"/>
            </a:p>
          </p:txBody>
        </p:sp>
        <p:sp>
          <p:nvSpPr>
            <p:cNvPr id="22" name="object 22"/>
            <p:cNvSpPr/>
            <p:nvPr/>
          </p:nvSpPr>
          <p:spPr>
            <a:xfrm>
              <a:off x="4610100" y="7322820"/>
              <a:ext cx="251460" cy="251460"/>
            </a:xfrm>
            <a:custGeom>
              <a:avLst/>
              <a:gdLst/>
              <a:ahLst/>
              <a:cxnLst/>
              <a:rect l="l" t="t" r="r" b="b"/>
              <a:pathLst>
                <a:path w="251460" h="251459">
                  <a:moveTo>
                    <a:pt x="0" y="126492"/>
                  </a:moveTo>
                  <a:lnTo>
                    <a:pt x="9905" y="77152"/>
                  </a:lnTo>
                  <a:lnTo>
                    <a:pt x="36956" y="36957"/>
                  </a:lnTo>
                  <a:lnTo>
                    <a:pt x="77152" y="9906"/>
                  </a:lnTo>
                  <a:lnTo>
                    <a:pt x="126491" y="0"/>
                  </a:lnTo>
                  <a:lnTo>
                    <a:pt x="175593" y="9906"/>
                  </a:lnTo>
                  <a:lnTo>
                    <a:pt x="215264" y="36957"/>
                  </a:lnTo>
                  <a:lnTo>
                    <a:pt x="241792" y="77152"/>
                  </a:lnTo>
                  <a:lnTo>
                    <a:pt x="251459" y="126492"/>
                  </a:lnTo>
                  <a:lnTo>
                    <a:pt x="241792" y="175593"/>
                  </a:lnTo>
                  <a:lnTo>
                    <a:pt x="215264" y="215265"/>
                  </a:lnTo>
                  <a:lnTo>
                    <a:pt x="175593" y="241792"/>
                  </a:lnTo>
                  <a:lnTo>
                    <a:pt x="126491" y="251460"/>
                  </a:lnTo>
                  <a:lnTo>
                    <a:pt x="77152" y="241792"/>
                  </a:lnTo>
                  <a:lnTo>
                    <a:pt x="36956" y="215265"/>
                  </a:lnTo>
                  <a:lnTo>
                    <a:pt x="9905" y="175593"/>
                  </a:lnTo>
                  <a:lnTo>
                    <a:pt x="0" y="126492"/>
                  </a:lnTo>
                </a:path>
              </a:pathLst>
            </a:custGeom>
            <a:ln w="27432">
              <a:solidFill>
                <a:srgbClr val="385D89"/>
              </a:solidFill>
            </a:ln>
          </p:spPr>
          <p:txBody>
            <a:bodyPr wrap="square" lIns="0" tIns="0" rIns="0" bIns="0" rtlCol="0"/>
            <a:lstStyle/>
            <a:p>
              <a:endParaRPr sz="1235"/>
            </a:p>
          </p:txBody>
        </p:sp>
        <p:pic>
          <p:nvPicPr>
            <p:cNvPr id="23" name="object 23"/>
            <p:cNvPicPr/>
            <p:nvPr/>
          </p:nvPicPr>
          <p:blipFill>
            <a:blip r:embed="rId4" cstate="print"/>
            <a:stretch>
              <a:fillRect/>
            </a:stretch>
          </p:blipFill>
          <p:spPr>
            <a:xfrm>
              <a:off x="3185159" y="6149339"/>
              <a:ext cx="251459" cy="251459"/>
            </a:xfrm>
            <a:prstGeom prst="rect">
              <a:avLst/>
            </a:prstGeom>
          </p:spPr>
        </p:pic>
        <p:sp>
          <p:nvSpPr>
            <p:cNvPr id="24" name="object 24"/>
            <p:cNvSpPr/>
            <p:nvPr/>
          </p:nvSpPr>
          <p:spPr>
            <a:xfrm>
              <a:off x="3185159" y="6149339"/>
              <a:ext cx="251460" cy="251460"/>
            </a:xfrm>
            <a:custGeom>
              <a:avLst/>
              <a:gdLst/>
              <a:ahLst/>
              <a:cxnLst/>
              <a:rect l="l" t="t" r="r" b="b"/>
              <a:pathLst>
                <a:path w="251460" h="251460">
                  <a:moveTo>
                    <a:pt x="0" y="126491"/>
                  </a:moveTo>
                  <a:lnTo>
                    <a:pt x="9905" y="77152"/>
                  </a:lnTo>
                  <a:lnTo>
                    <a:pt x="36956" y="36956"/>
                  </a:lnTo>
                  <a:lnTo>
                    <a:pt x="77152" y="9905"/>
                  </a:lnTo>
                  <a:lnTo>
                    <a:pt x="126491" y="0"/>
                  </a:lnTo>
                  <a:lnTo>
                    <a:pt x="175593" y="9905"/>
                  </a:lnTo>
                  <a:lnTo>
                    <a:pt x="215264" y="36956"/>
                  </a:lnTo>
                  <a:lnTo>
                    <a:pt x="241792" y="77152"/>
                  </a:lnTo>
                  <a:lnTo>
                    <a:pt x="251459" y="126491"/>
                  </a:lnTo>
                  <a:lnTo>
                    <a:pt x="241792" y="175593"/>
                  </a:lnTo>
                  <a:lnTo>
                    <a:pt x="215264" y="215264"/>
                  </a:lnTo>
                  <a:lnTo>
                    <a:pt x="175593" y="241792"/>
                  </a:lnTo>
                  <a:lnTo>
                    <a:pt x="126491" y="251459"/>
                  </a:lnTo>
                  <a:lnTo>
                    <a:pt x="77152" y="241792"/>
                  </a:lnTo>
                  <a:lnTo>
                    <a:pt x="36956" y="215264"/>
                  </a:lnTo>
                  <a:lnTo>
                    <a:pt x="9905" y="175593"/>
                  </a:lnTo>
                  <a:lnTo>
                    <a:pt x="0" y="126491"/>
                  </a:lnTo>
                </a:path>
              </a:pathLst>
            </a:custGeom>
            <a:ln w="27432">
              <a:solidFill>
                <a:srgbClr val="385D89"/>
              </a:solidFill>
            </a:ln>
          </p:spPr>
          <p:txBody>
            <a:bodyPr wrap="square" lIns="0" tIns="0" rIns="0" bIns="0" rtlCol="0"/>
            <a:lstStyle/>
            <a:p>
              <a:endParaRPr sz="1235"/>
            </a:p>
          </p:txBody>
        </p:sp>
        <p:pic>
          <p:nvPicPr>
            <p:cNvPr id="25" name="object 25"/>
            <p:cNvPicPr/>
            <p:nvPr/>
          </p:nvPicPr>
          <p:blipFill>
            <a:blip r:embed="rId4" cstate="print"/>
            <a:stretch>
              <a:fillRect/>
            </a:stretch>
          </p:blipFill>
          <p:spPr>
            <a:xfrm>
              <a:off x="4358640" y="6149339"/>
              <a:ext cx="251460" cy="251459"/>
            </a:xfrm>
            <a:prstGeom prst="rect">
              <a:avLst/>
            </a:prstGeom>
          </p:spPr>
        </p:pic>
        <p:sp>
          <p:nvSpPr>
            <p:cNvPr id="26" name="object 26"/>
            <p:cNvSpPr/>
            <p:nvPr/>
          </p:nvSpPr>
          <p:spPr>
            <a:xfrm>
              <a:off x="4358640" y="6149339"/>
              <a:ext cx="251460" cy="251460"/>
            </a:xfrm>
            <a:custGeom>
              <a:avLst/>
              <a:gdLst/>
              <a:ahLst/>
              <a:cxnLst/>
              <a:rect l="l" t="t" r="r" b="b"/>
              <a:pathLst>
                <a:path w="251460" h="251460">
                  <a:moveTo>
                    <a:pt x="0" y="126491"/>
                  </a:moveTo>
                  <a:lnTo>
                    <a:pt x="9905" y="77152"/>
                  </a:lnTo>
                  <a:lnTo>
                    <a:pt x="36956" y="36956"/>
                  </a:lnTo>
                  <a:lnTo>
                    <a:pt x="77152" y="9905"/>
                  </a:lnTo>
                  <a:lnTo>
                    <a:pt x="126491" y="0"/>
                  </a:lnTo>
                  <a:lnTo>
                    <a:pt x="175593" y="9905"/>
                  </a:lnTo>
                  <a:lnTo>
                    <a:pt x="215264" y="36956"/>
                  </a:lnTo>
                  <a:lnTo>
                    <a:pt x="241792" y="77152"/>
                  </a:lnTo>
                  <a:lnTo>
                    <a:pt x="251459" y="126491"/>
                  </a:lnTo>
                  <a:lnTo>
                    <a:pt x="241792" y="175593"/>
                  </a:lnTo>
                  <a:lnTo>
                    <a:pt x="215264" y="215264"/>
                  </a:lnTo>
                  <a:lnTo>
                    <a:pt x="175593" y="241792"/>
                  </a:lnTo>
                  <a:lnTo>
                    <a:pt x="126491" y="251459"/>
                  </a:lnTo>
                  <a:lnTo>
                    <a:pt x="77152" y="241792"/>
                  </a:lnTo>
                  <a:lnTo>
                    <a:pt x="36956" y="215264"/>
                  </a:lnTo>
                  <a:lnTo>
                    <a:pt x="9905" y="175593"/>
                  </a:lnTo>
                  <a:lnTo>
                    <a:pt x="0" y="126491"/>
                  </a:lnTo>
                </a:path>
              </a:pathLst>
            </a:custGeom>
            <a:ln w="27432">
              <a:solidFill>
                <a:srgbClr val="385D89"/>
              </a:solidFill>
            </a:ln>
          </p:spPr>
          <p:txBody>
            <a:bodyPr wrap="square" lIns="0" tIns="0" rIns="0" bIns="0" rtlCol="0"/>
            <a:lstStyle/>
            <a:p>
              <a:endParaRPr sz="1235"/>
            </a:p>
          </p:txBody>
        </p:sp>
        <p:sp>
          <p:nvSpPr>
            <p:cNvPr id="27" name="object 27"/>
            <p:cNvSpPr/>
            <p:nvPr/>
          </p:nvSpPr>
          <p:spPr>
            <a:xfrm>
              <a:off x="3400043" y="6364224"/>
              <a:ext cx="1339850" cy="963294"/>
            </a:xfrm>
            <a:custGeom>
              <a:avLst/>
              <a:gdLst/>
              <a:ahLst/>
              <a:cxnLst/>
              <a:rect l="l" t="t" r="r" b="b"/>
              <a:pathLst>
                <a:path w="1339850" h="963295">
                  <a:moveTo>
                    <a:pt x="44195" y="83820"/>
                  </a:moveTo>
                  <a:lnTo>
                    <a:pt x="0" y="0"/>
                  </a:lnTo>
                  <a:lnTo>
                    <a:pt x="92963" y="15240"/>
                  </a:lnTo>
                  <a:lnTo>
                    <a:pt x="77791" y="36576"/>
                  </a:lnTo>
                  <a:lnTo>
                    <a:pt x="60959" y="36576"/>
                  </a:lnTo>
                  <a:lnTo>
                    <a:pt x="54863" y="45720"/>
                  </a:lnTo>
                  <a:lnTo>
                    <a:pt x="65739" y="53523"/>
                  </a:lnTo>
                  <a:lnTo>
                    <a:pt x="44195" y="83820"/>
                  </a:lnTo>
                  <a:close/>
                </a:path>
                <a:path w="1339850" h="963295">
                  <a:moveTo>
                    <a:pt x="65739" y="53523"/>
                  </a:moveTo>
                  <a:lnTo>
                    <a:pt x="54863" y="45720"/>
                  </a:lnTo>
                  <a:lnTo>
                    <a:pt x="60959" y="36576"/>
                  </a:lnTo>
                  <a:lnTo>
                    <a:pt x="72098" y="44581"/>
                  </a:lnTo>
                  <a:lnTo>
                    <a:pt x="65739" y="53523"/>
                  </a:lnTo>
                  <a:close/>
                </a:path>
                <a:path w="1339850" h="963295">
                  <a:moveTo>
                    <a:pt x="72098" y="44581"/>
                  </a:moveTo>
                  <a:lnTo>
                    <a:pt x="60959" y="36576"/>
                  </a:lnTo>
                  <a:lnTo>
                    <a:pt x="77791" y="36576"/>
                  </a:lnTo>
                  <a:lnTo>
                    <a:pt x="72098" y="44581"/>
                  </a:lnTo>
                  <a:close/>
                </a:path>
                <a:path w="1339850" h="963295">
                  <a:moveTo>
                    <a:pt x="1333500" y="963168"/>
                  </a:moveTo>
                  <a:lnTo>
                    <a:pt x="65739" y="53523"/>
                  </a:lnTo>
                  <a:lnTo>
                    <a:pt x="72098" y="44581"/>
                  </a:lnTo>
                  <a:lnTo>
                    <a:pt x="1339596" y="955548"/>
                  </a:lnTo>
                  <a:lnTo>
                    <a:pt x="1333500" y="963168"/>
                  </a:lnTo>
                  <a:close/>
                </a:path>
              </a:pathLst>
            </a:custGeom>
            <a:solidFill>
              <a:srgbClr val="497EBA"/>
            </a:solidFill>
          </p:spPr>
          <p:txBody>
            <a:bodyPr wrap="square" lIns="0" tIns="0" rIns="0" bIns="0" rtlCol="0"/>
            <a:lstStyle/>
            <a:p>
              <a:endParaRPr sz="1235"/>
            </a:p>
          </p:txBody>
        </p:sp>
        <p:sp>
          <p:nvSpPr>
            <p:cNvPr id="28" name="object 28"/>
            <p:cNvSpPr/>
            <p:nvPr/>
          </p:nvSpPr>
          <p:spPr>
            <a:xfrm>
              <a:off x="5364479" y="7322820"/>
              <a:ext cx="251460" cy="251460"/>
            </a:xfrm>
            <a:custGeom>
              <a:avLst/>
              <a:gdLst/>
              <a:ahLst/>
              <a:cxnLst/>
              <a:rect l="l" t="t" r="r" b="b"/>
              <a:pathLst>
                <a:path w="251460" h="251459">
                  <a:moveTo>
                    <a:pt x="0" y="126492"/>
                  </a:moveTo>
                  <a:lnTo>
                    <a:pt x="9905" y="77152"/>
                  </a:lnTo>
                  <a:lnTo>
                    <a:pt x="36956" y="36957"/>
                  </a:lnTo>
                  <a:lnTo>
                    <a:pt x="77152" y="9906"/>
                  </a:lnTo>
                  <a:lnTo>
                    <a:pt x="126491" y="0"/>
                  </a:lnTo>
                  <a:lnTo>
                    <a:pt x="175593" y="9906"/>
                  </a:lnTo>
                  <a:lnTo>
                    <a:pt x="215264" y="36957"/>
                  </a:lnTo>
                  <a:lnTo>
                    <a:pt x="241792" y="77152"/>
                  </a:lnTo>
                  <a:lnTo>
                    <a:pt x="251459" y="126492"/>
                  </a:lnTo>
                  <a:lnTo>
                    <a:pt x="241792" y="175593"/>
                  </a:lnTo>
                  <a:lnTo>
                    <a:pt x="215264" y="215265"/>
                  </a:lnTo>
                  <a:lnTo>
                    <a:pt x="175593" y="241792"/>
                  </a:lnTo>
                  <a:lnTo>
                    <a:pt x="126491" y="251460"/>
                  </a:lnTo>
                  <a:lnTo>
                    <a:pt x="77152" y="241792"/>
                  </a:lnTo>
                  <a:lnTo>
                    <a:pt x="36956" y="215265"/>
                  </a:lnTo>
                  <a:lnTo>
                    <a:pt x="9905" y="175593"/>
                  </a:lnTo>
                  <a:lnTo>
                    <a:pt x="0" y="126492"/>
                  </a:lnTo>
                </a:path>
              </a:pathLst>
            </a:custGeom>
            <a:ln w="27432">
              <a:solidFill>
                <a:srgbClr val="385D89"/>
              </a:solidFill>
            </a:ln>
          </p:spPr>
          <p:txBody>
            <a:bodyPr wrap="square" lIns="0" tIns="0" rIns="0" bIns="0" rtlCol="0"/>
            <a:lstStyle/>
            <a:p>
              <a:endParaRPr sz="1235"/>
            </a:p>
          </p:txBody>
        </p:sp>
        <p:pic>
          <p:nvPicPr>
            <p:cNvPr id="29" name="object 29"/>
            <p:cNvPicPr/>
            <p:nvPr/>
          </p:nvPicPr>
          <p:blipFill>
            <a:blip r:embed="rId5" cstate="print"/>
            <a:stretch>
              <a:fillRect/>
            </a:stretch>
          </p:blipFill>
          <p:spPr>
            <a:xfrm>
              <a:off x="5532119" y="6149339"/>
              <a:ext cx="251460" cy="251459"/>
            </a:xfrm>
            <a:prstGeom prst="rect">
              <a:avLst/>
            </a:prstGeom>
          </p:spPr>
        </p:pic>
        <p:sp>
          <p:nvSpPr>
            <p:cNvPr id="30" name="object 30"/>
            <p:cNvSpPr/>
            <p:nvPr/>
          </p:nvSpPr>
          <p:spPr>
            <a:xfrm>
              <a:off x="5532119" y="6149339"/>
              <a:ext cx="251460" cy="251460"/>
            </a:xfrm>
            <a:custGeom>
              <a:avLst/>
              <a:gdLst/>
              <a:ahLst/>
              <a:cxnLst/>
              <a:rect l="l" t="t" r="r" b="b"/>
              <a:pathLst>
                <a:path w="251460" h="251460">
                  <a:moveTo>
                    <a:pt x="0" y="126491"/>
                  </a:moveTo>
                  <a:lnTo>
                    <a:pt x="9905" y="77152"/>
                  </a:lnTo>
                  <a:lnTo>
                    <a:pt x="36956" y="36956"/>
                  </a:lnTo>
                  <a:lnTo>
                    <a:pt x="77152" y="9905"/>
                  </a:lnTo>
                  <a:lnTo>
                    <a:pt x="126491" y="0"/>
                  </a:lnTo>
                  <a:lnTo>
                    <a:pt x="175593" y="9905"/>
                  </a:lnTo>
                  <a:lnTo>
                    <a:pt x="215264" y="36956"/>
                  </a:lnTo>
                  <a:lnTo>
                    <a:pt x="241792" y="77152"/>
                  </a:lnTo>
                  <a:lnTo>
                    <a:pt x="251459" y="126491"/>
                  </a:lnTo>
                  <a:lnTo>
                    <a:pt x="241792" y="175593"/>
                  </a:lnTo>
                  <a:lnTo>
                    <a:pt x="215264" y="215264"/>
                  </a:lnTo>
                  <a:lnTo>
                    <a:pt x="175593" y="241792"/>
                  </a:lnTo>
                  <a:lnTo>
                    <a:pt x="126491" y="251459"/>
                  </a:lnTo>
                  <a:lnTo>
                    <a:pt x="77152" y="241792"/>
                  </a:lnTo>
                  <a:lnTo>
                    <a:pt x="36956" y="215264"/>
                  </a:lnTo>
                  <a:lnTo>
                    <a:pt x="9905" y="175593"/>
                  </a:lnTo>
                  <a:lnTo>
                    <a:pt x="0" y="126491"/>
                  </a:lnTo>
                </a:path>
              </a:pathLst>
            </a:custGeom>
            <a:ln w="27432">
              <a:solidFill>
                <a:srgbClr val="385D89"/>
              </a:solidFill>
            </a:ln>
          </p:spPr>
          <p:txBody>
            <a:bodyPr wrap="square" lIns="0" tIns="0" rIns="0" bIns="0" rtlCol="0"/>
            <a:lstStyle/>
            <a:p>
              <a:endParaRPr sz="1235"/>
            </a:p>
          </p:txBody>
        </p:sp>
        <p:pic>
          <p:nvPicPr>
            <p:cNvPr id="31" name="object 31"/>
            <p:cNvPicPr/>
            <p:nvPr/>
          </p:nvPicPr>
          <p:blipFill>
            <a:blip r:embed="rId6" cstate="print"/>
            <a:stretch>
              <a:fillRect/>
            </a:stretch>
          </p:blipFill>
          <p:spPr>
            <a:xfrm>
              <a:off x="6705600" y="6149339"/>
              <a:ext cx="251459" cy="251459"/>
            </a:xfrm>
            <a:prstGeom prst="rect">
              <a:avLst/>
            </a:prstGeom>
          </p:spPr>
        </p:pic>
        <p:sp>
          <p:nvSpPr>
            <p:cNvPr id="32" name="object 32"/>
            <p:cNvSpPr/>
            <p:nvPr/>
          </p:nvSpPr>
          <p:spPr>
            <a:xfrm>
              <a:off x="6705600" y="6149339"/>
              <a:ext cx="251460" cy="251460"/>
            </a:xfrm>
            <a:custGeom>
              <a:avLst/>
              <a:gdLst/>
              <a:ahLst/>
              <a:cxnLst/>
              <a:rect l="l" t="t" r="r" b="b"/>
              <a:pathLst>
                <a:path w="251459" h="251460">
                  <a:moveTo>
                    <a:pt x="0" y="126491"/>
                  </a:moveTo>
                  <a:lnTo>
                    <a:pt x="9905" y="77152"/>
                  </a:lnTo>
                  <a:lnTo>
                    <a:pt x="36956" y="36956"/>
                  </a:lnTo>
                  <a:lnTo>
                    <a:pt x="77152" y="9905"/>
                  </a:lnTo>
                  <a:lnTo>
                    <a:pt x="126491" y="0"/>
                  </a:lnTo>
                  <a:lnTo>
                    <a:pt x="175593" y="9905"/>
                  </a:lnTo>
                  <a:lnTo>
                    <a:pt x="215264" y="36956"/>
                  </a:lnTo>
                  <a:lnTo>
                    <a:pt x="241792" y="77152"/>
                  </a:lnTo>
                  <a:lnTo>
                    <a:pt x="251459" y="126491"/>
                  </a:lnTo>
                  <a:lnTo>
                    <a:pt x="241792" y="175593"/>
                  </a:lnTo>
                  <a:lnTo>
                    <a:pt x="215264" y="215264"/>
                  </a:lnTo>
                  <a:lnTo>
                    <a:pt x="175593" y="241792"/>
                  </a:lnTo>
                  <a:lnTo>
                    <a:pt x="126491" y="251459"/>
                  </a:lnTo>
                  <a:lnTo>
                    <a:pt x="77152" y="241792"/>
                  </a:lnTo>
                  <a:lnTo>
                    <a:pt x="36956" y="215264"/>
                  </a:lnTo>
                  <a:lnTo>
                    <a:pt x="9905" y="175593"/>
                  </a:lnTo>
                  <a:lnTo>
                    <a:pt x="0" y="126491"/>
                  </a:lnTo>
                </a:path>
              </a:pathLst>
            </a:custGeom>
            <a:ln w="27432">
              <a:solidFill>
                <a:srgbClr val="385D89"/>
              </a:solidFill>
            </a:ln>
          </p:spPr>
          <p:txBody>
            <a:bodyPr wrap="square" lIns="0" tIns="0" rIns="0" bIns="0" rtlCol="0"/>
            <a:lstStyle/>
            <a:p>
              <a:endParaRPr sz="1235"/>
            </a:p>
          </p:txBody>
        </p:sp>
        <p:sp>
          <p:nvSpPr>
            <p:cNvPr id="33" name="object 33"/>
            <p:cNvSpPr/>
            <p:nvPr/>
          </p:nvSpPr>
          <p:spPr>
            <a:xfrm>
              <a:off x="3400031" y="6361188"/>
              <a:ext cx="3432175" cy="967740"/>
            </a:xfrm>
            <a:custGeom>
              <a:avLst/>
              <a:gdLst/>
              <a:ahLst/>
              <a:cxnLst/>
              <a:rect l="l" t="t" r="r" b="b"/>
              <a:pathLst>
                <a:path w="3432175" h="967740">
                  <a:moveTo>
                    <a:pt x="3432060" y="39611"/>
                  </a:moveTo>
                  <a:lnTo>
                    <a:pt x="3360064" y="36080"/>
                  </a:lnTo>
                  <a:lnTo>
                    <a:pt x="3360064" y="83781"/>
                  </a:lnTo>
                  <a:lnTo>
                    <a:pt x="2097544" y="951953"/>
                  </a:lnTo>
                  <a:lnTo>
                    <a:pt x="2160651" y="605523"/>
                  </a:lnTo>
                  <a:lnTo>
                    <a:pt x="3356648" y="78841"/>
                  </a:lnTo>
                  <a:lnTo>
                    <a:pt x="3360064" y="83781"/>
                  </a:lnTo>
                  <a:lnTo>
                    <a:pt x="3360064" y="36080"/>
                  </a:lnTo>
                  <a:lnTo>
                    <a:pt x="3339096" y="35052"/>
                  </a:lnTo>
                  <a:lnTo>
                    <a:pt x="3346513" y="52247"/>
                  </a:lnTo>
                  <a:lnTo>
                    <a:pt x="3339084" y="53340"/>
                  </a:lnTo>
                  <a:lnTo>
                    <a:pt x="3351098" y="70789"/>
                  </a:lnTo>
                  <a:lnTo>
                    <a:pt x="2162911" y="593128"/>
                  </a:lnTo>
                  <a:lnTo>
                    <a:pt x="2248293" y="124358"/>
                  </a:lnTo>
                  <a:lnTo>
                    <a:pt x="2284488" y="131064"/>
                  </a:lnTo>
                  <a:lnTo>
                    <a:pt x="2278011" y="108204"/>
                  </a:lnTo>
                  <a:lnTo>
                    <a:pt x="2258580" y="39624"/>
                  </a:lnTo>
                  <a:lnTo>
                    <a:pt x="2237727" y="46824"/>
                  </a:lnTo>
                  <a:lnTo>
                    <a:pt x="2237727" y="122402"/>
                  </a:lnTo>
                  <a:lnTo>
                    <a:pt x="2151951" y="597941"/>
                  </a:lnTo>
                  <a:lnTo>
                    <a:pt x="2149729" y="598919"/>
                  </a:lnTo>
                  <a:lnTo>
                    <a:pt x="2149729" y="610323"/>
                  </a:lnTo>
                  <a:lnTo>
                    <a:pt x="2087905" y="953046"/>
                  </a:lnTo>
                  <a:lnTo>
                    <a:pt x="2063280" y="930465"/>
                  </a:lnTo>
                  <a:lnTo>
                    <a:pt x="2063280" y="943711"/>
                  </a:lnTo>
                  <a:lnTo>
                    <a:pt x="1734807" y="793038"/>
                  </a:lnTo>
                  <a:lnTo>
                    <a:pt x="1845475" y="744308"/>
                  </a:lnTo>
                  <a:lnTo>
                    <a:pt x="2063280" y="943711"/>
                  </a:lnTo>
                  <a:lnTo>
                    <a:pt x="2063280" y="930465"/>
                  </a:lnTo>
                  <a:lnTo>
                    <a:pt x="1855470" y="739902"/>
                  </a:lnTo>
                  <a:lnTo>
                    <a:pt x="2149729" y="610323"/>
                  </a:lnTo>
                  <a:lnTo>
                    <a:pt x="2149729" y="598919"/>
                  </a:lnTo>
                  <a:lnTo>
                    <a:pt x="1846897" y="732053"/>
                  </a:lnTo>
                  <a:lnTo>
                    <a:pt x="1836889" y="722884"/>
                  </a:lnTo>
                  <a:lnTo>
                    <a:pt x="1836889" y="736447"/>
                  </a:lnTo>
                  <a:lnTo>
                    <a:pt x="1721764" y="787057"/>
                  </a:lnTo>
                  <a:lnTo>
                    <a:pt x="1708340" y="780910"/>
                  </a:lnTo>
                  <a:lnTo>
                    <a:pt x="1708340" y="792962"/>
                  </a:lnTo>
                  <a:lnTo>
                    <a:pt x="1359496" y="946327"/>
                  </a:lnTo>
                  <a:lnTo>
                    <a:pt x="1574317" y="731507"/>
                  </a:lnTo>
                  <a:lnTo>
                    <a:pt x="1708340" y="792962"/>
                  </a:lnTo>
                  <a:lnTo>
                    <a:pt x="1708340" y="780910"/>
                  </a:lnTo>
                  <a:lnTo>
                    <a:pt x="1582585" y="723239"/>
                  </a:lnTo>
                  <a:lnTo>
                    <a:pt x="1697228" y="608596"/>
                  </a:lnTo>
                  <a:lnTo>
                    <a:pt x="1836889" y="736447"/>
                  </a:lnTo>
                  <a:lnTo>
                    <a:pt x="1836889" y="722884"/>
                  </a:lnTo>
                  <a:lnTo>
                    <a:pt x="1704416" y="601408"/>
                  </a:lnTo>
                  <a:lnTo>
                    <a:pt x="2202954" y="102870"/>
                  </a:lnTo>
                  <a:lnTo>
                    <a:pt x="2208022" y="107950"/>
                  </a:lnTo>
                  <a:lnTo>
                    <a:pt x="2202192" y="115824"/>
                  </a:lnTo>
                  <a:lnTo>
                    <a:pt x="2219020" y="118948"/>
                  </a:lnTo>
                  <a:lnTo>
                    <a:pt x="2229624" y="129540"/>
                  </a:lnTo>
                  <a:lnTo>
                    <a:pt x="2232241" y="121399"/>
                  </a:lnTo>
                  <a:lnTo>
                    <a:pt x="2237727" y="122402"/>
                  </a:lnTo>
                  <a:lnTo>
                    <a:pt x="2237727" y="46824"/>
                  </a:lnTo>
                  <a:lnTo>
                    <a:pt x="2170188" y="70104"/>
                  </a:lnTo>
                  <a:lnTo>
                    <a:pt x="2195334" y="95250"/>
                  </a:lnTo>
                  <a:lnTo>
                    <a:pt x="1696935" y="594537"/>
                  </a:lnTo>
                  <a:lnTo>
                    <a:pt x="1689747" y="587946"/>
                  </a:lnTo>
                  <a:lnTo>
                    <a:pt x="1689747" y="601738"/>
                  </a:lnTo>
                  <a:lnTo>
                    <a:pt x="1572895" y="718794"/>
                  </a:lnTo>
                  <a:lnTo>
                    <a:pt x="1564640" y="715010"/>
                  </a:lnTo>
                  <a:lnTo>
                    <a:pt x="1564640" y="727062"/>
                  </a:lnTo>
                  <a:lnTo>
                    <a:pt x="1338821" y="953274"/>
                  </a:lnTo>
                  <a:lnTo>
                    <a:pt x="1236040" y="576351"/>
                  </a:lnTo>
                  <a:lnTo>
                    <a:pt x="1564640" y="727062"/>
                  </a:lnTo>
                  <a:lnTo>
                    <a:pt x="1564640" y="715010"/>
                  </a:lnTo>
                  <a:lnTo>
                    <a:pt x="1232281" y="562559"/>
                  </a:lnTo>
                  <a:lnTo>
                    <a:pt x="1111567" y="119913"/>
                  </a:lnTo>
                  <a:lnTo>
                    <a:pt x="1115148" y="118910"/>
                  </a:lnTo>
                  <a:lnTo>
                    <a:pt x="1118616" y="128016"/>
                  </a:lnTo>
                  <a:lnTo>
                    <a:pt x="1130846" y="114465"/>
                  </a:lnTo>
                  <a:lnTo>
                    <a:pt x="1147572" y="109728"/>
                  </a:lnTo>
                  <a:lnTo>
                    <a:pt x="1144866" y="106680"/>
                  </a:lnTo>
                  <a:lnTo>
                    <a:pt x="1141387" y="102781"/>
                  </a:lnTo>
                  <a:lnTo>
                    <a:pt x="1142898" y="101104"/>
                  </a:lnTo>
                  <a:lnTo>
                    <a:pt x="1689747" y="601738"/>
                  </a:lnTo>
                  <a:lnTo>
                    <a:pt x="1689747" y="587946"/>
                  </a:lnTo>
                  <a:lnTo>
                    <a:pt x="1150112" y="93116"/>
                  </a:lnTo>
                  <a:lnTo>
                    <a:pt x="1158506" y="83820"/>
                  </a:lnTo>
                  <a:lnTo>
                    <a:pt x="1175004" y="65532"/>
                  </a:lnTo>
                  <a:lnTo>
                    <a:pt x="1085088" y="39624"/>
                  </a:lnTo>
                  <a:lnTo>
                    <a:pt x="1066800" y="132588"/>
                  </a:lnTo>
                  <a:lnTo>
                    <a:pt x="1102309" y="122529"/>
                  </a:lnTo>
                  <a:lnTo>
                    <a:pt x="1221117" y="557441"/>
                  </a:lnTo>
                  <a:lnTo>
                    <a:pt x="79032" y="33616"/>
                  </a:lnTo>
                  <a:lnTo>
                    <a:pt x="81876" y="27419"/>
                  </a:lnTo>
                  <a:lnTo>
                    <a:pt x="94488" y="0"/>
                  </a:lnTo>
                  <a:lnTo>
                    <a:pt x="0" y="3035"/>
                  </a:lnTo>
                  <a:lnTo>
                    <a:pt x="59448" y="76200"/>
                  </a:lnTo>
                  <a:lnTo>
                    <a:pt x="74447" y="43573"/>
                  </a:lnTo>
                  <a:lnTo>
                    <a:pt x="1224889" y="571233"/>
                  </a:lnTo>
                  <a:lnTo>
                    <a:pt x="1331976" y="963168"/>
                  </a:lnTo>
                  <a:lnTo>
                    <a:pt x="1336548" y="962406"/>
                  </a:lnTo>
                  <a:lnTo>
                    <a:pt x="1338084" y="967740"/>
                  </a:lnTo>
                  <a:lnTo>
                    <a:pt x="1721383" y="798957"/>
                  </a:lnTo>
                  <a:lnTo>
                    <a:pt x="2089416" y="967740"/>
                  </a:lnTo>
                  <a:lnTo>
                    <a:pt x="2090928" y="962418"/>
                  </a:lnTo>
                  <a:lnTo>
                    <a:pt x="2093976" y="966216"/>
                  </a:lnTo>
                  <a:lnTo>
                    <a:pt x="3364026" y="92875"/>
                  </a:lnTo>
                  <a:lnTo>
                    <a:pt x="3372624" y="112763"/>
                  </a:lnTo>
                  <a:lnTo>
                    <a:pt x="3376625" y="107835"/>
                  </a:lnTo>
                  <a:lnTo>
                    <a:pt x="3386328" y="121920"/>
                  </a:lnTo>
                  <a:lnTo>
                    <a:pt x="3411728" y="76200"/>
                  </a:lnTo>
                  <a:lnTo>
                    <a:pt x="3432035" y="39636"/>
                  </a:lnTo>
                  <a:close/>
                </a:path>
              </a:pathLst>
            </a:custGeom>
            <a:solidFill>
              <a:srgbClr val="497EBA"/>
            </a:solidFill>
          </p:spPr>
          <p:txBody>
            <a:bodyPr wrap="square" lIns="0" tIns="0" rIns="0" bIns="0" rtlCol="0"/>
            <a:lstStyle/>
            <a:p>
              <a:endParaRPr sz="1235"/>
            </a:p>
          </p:txBody>
        </p:sp>
        <p:pic>
          <p:nvPicPr>
            <p:cNvPr id="34" name="object 34"/>
            <p:cNvPicPr/>
            <p:nvPr/>
          </p:nvPicPr>
          <p:blipFill>
            <a:blip r:embed="rId6" cstate="print"/>
            <a:stretch>
              <a:fillRect/>
            </a:stretch>
          </p:blipFill>
          <p:spPr>
            <a:xfrm>
              <a:off x="4861559" y="5394960"/>
              <a:ext cx="251460" cy="251460"/>
            </a:xfrm>
            <a:prstGeom prst="rect">
              <a:avLst/>
            </a:prstGeom>
          </p:spPr>
        </p:pic>
        <p:sp>
          <p:nvSpPr>
            <p:cNvPr id="35" name="object 35"/>
            <p:cNvSpPr/>
            <p:nvPr/>
          </p:nvSpPr>
          <p:spPr>
            <a:xfrm>
              <a:off x="4861559" y="5394960"/>
              <a:ext cx="251460" cy="251460"/>
            </a:xfrm>
            <a:custGeom>
              <a:avLst/>
              <a:gdLst/>
              <a:ahLst/>
              <a:cxnLst/>
              <a:rect l="l" t="t" r="r" b="b"/>
              <a:pathLst>
                <a:path w="251460" h="251460">
                  <a:moveTo>
                    <a:pt x="0" y="126491"/>
                  </a:moveTo>
                  <a:lnTo>
                    <a:pt x="9905" y="77152"/>
                  </a:lnTo>
                  <a:lnTo>
                    <a:pt x="36956" y="36956"/>
                  </a:lnTo>
                  <a:lnTo>
                    <a:pt x="77152" y="9905"/>
                  </a:lnTo>
                  <a:lnTo>
                    <a:pt x="126491" y="0"/>
                  </a:lnTo>
                  <a:lnTo>
                    <a:pt x="175593" y="9905"/>
                  </a:lnTo>
                  <a:lnTo>
                    <a:pt x="215264" y="36956"/>
                  </a:lnTo>
                  <a:lnTo>
                    <a:pt x="241792" y="77152"/>
                  </a:lnTo>
                  <a:lnTo>
                    <a:pt x="251459" y="126491"/>
                  </a:lnTo>
                  <a:lnTo>
                    <a:pt x="241792" y="175593"/>
                  </a:lnTo>
                  <a:lnTo>
                    <a:pt x="215264" y="215264"/>
                  </a:lnTo>
                  <a:lnTo>
                    <a:pt x="175593" y="241792"/>
                  </a:lnTo>
                  <a:lnTo>
                    <a:pt x="126491" y="251459"/>
                  </a:lnTo>
                  <a:lnTo>
                    <a:pt x="77152" y="241792"/>
                  </a:lnTo>
                  <a:lnTo>
                    <a:pt x="36956" y="215264"/>
                  </a:lnTo>
                  <a:lnTo>
                    <a:pt x="9905" y="175593"/>
                  </a:lnTo>
                  <a:lnTo>
                    <a:pt x="0" y="126491"/>
                  </a:lnTo>
                </a:path>
              </a:pathLst>
            </a:custGeom>
            <a:ln w="27432">
              <a:solidFill>
                <a:srgbClr val="385D89"/>
              </a:solidFill>
            </a:ln>
          </p:spPr>
          <p:txBody>
            <a:bodyPr wrap="square" lIns="0" tIns="0" rIns="0" bIns="0" rtlCol="0"/>
            <a:lstStyle/>
            <a:p>
              <a:endParaRPr sz="1235"/>
            </a:p>
          </p:txBody>
        </p:sp>
        <p:sp>
          <p:nvSpPr>
            <p:cNvPr id="36" name="object 36"/>
            <p:cNvSpPr/>
            <p:nvPr/>
          </p:nvSpPr>
          <p:spPr>
            <a:xfrm>
              <a:off x="3310115" y="5628131"/>
              <a:ext cx="3523615" cy="527685"/>
            </a:xfrm>
            <a:custGeom>
              <a:avLst/>
              <a:gdLst/>
              <a:ahLst/>
              <a:cxnLst/>
              <a:rect l="l" t="t" r="r" b="b"/>
              <a:pathLst>
                <a:path w="3523615" h="527685">
                  <a:moveTo>
                    <a:pt x="1677936" y="18300"/>
                  </a:moveTo>
                  <a:lnTo>
                    <a:pt x="1584972" y="3048"/>
                  </a:lnTo>
                  <a:lnTo>
                    <a:pt x="1595424" y="37719"/>
                  </a:lnTo>
                  <a:lnTo>
                    <a:pt x="0" y="516636"/>
                  </a:lnTo>
                  <a:lnTo>
                    <a:pt x="3048" y="527304"/>
                  </a:lnTo>
                  <a:lnTo>
                    <a:pt x="1591297" y="50546"/>
                  </a:lnTo>
                  <a:lnTo>
                    <a:pt x="1602765" y="62014"/>
                  </a:lnTo>
                  <a:lnTo>
                    <a:pt x="1608302" y="80365"/>
                  </a:lnTo>
                  <a:lnTo>
                    <a:pt x="1171968" y="518172"/>
                  </a:lnTo>
                  <a:lnTo>
                    <a:pt x="1178064" y="525792"/>
                  </a:lnTo>
                  <a:lnTo>
                    <a:pt x="1622310" y="81546"/>
                  </a:lnTo>
                  <a:lnTo>
                    <a:pt x="1648980" y="108216"/>
                  </a:lnTo>
                  <a:lnTo>
                    <a:pt x="1663204" y="64020"/>
                  </a:lnTo>
                  <a:lnTo>
                    <a:pt x="1677936" y="18300"/>
                  </a:lnTo>
                  <a:close/>
                </a:path>
                <a:path w="3523615" h="527685">
                  <a:moveTo>
                    <a:pt x="3523488" y="516636"/>
                  </a:moveTo>
                  <a:lnTo>
                    <a:pt x="1767395" y="37706"/>
                  </a:lnTo>
                  <a:lnTo>
                    <a:pt x="1769376" y="35064"/>
                  </a:lnTo>
                  <a:lnTo>
                    <a:pt x="1760537" y="33451"/>
                  </a:lnTo>
                  <a:lnTo>
                    <a:pt x="1760918" y="32004"/>
                  </a:lnTo>
                  <a:lnTo>
                    <a:pt x="1769364" y="0"/>
                  </a:lnTo>
                  <a:lnTo>
                    <a:pt x="1677924" y="18288"/>
                  </a:lnTo>
                  <a:lnTo>
                    <a:pt x="1719084" y="102120"/>
                  </a:lnTo>
                  <a:lnTo>
                    <a:pt x="1740268" y="73863"/>
                  </a:lnTo>
                  <a:lnTo>
                    <a:pt x="1748028" y="80772"/>
                  </a:lnTo>
                  <a:lnTo>
                    <a:pt x="1748612" y="78536"/>
                  </a:lnTo>
                  <a:lnTo>
                    <a:pt x="2345448" y="525792"/>
                  </a:lnTo>
                  <a:lnTo>
                    <a:pt x="2351544" y="518172"/>
                  </a:lnTo>
                  <a:lnTo>
                    <a:pt x="1751634" y="67132"/>
                  </a:lnTo>
                  <a:lnTo>
                    <a:pt x="1755076" y="54140"/>
                  </a:lnTo>
                  <a:lnTo>
                    <a:pt x="1760232" y="47256"/>
                  </a:lnTo>
                  <a:lnTo>
                    <a:pt x="3520440" y="527304"/>
                  </a:lnTo>
                  <a:lnTo>
                    <a:pt x="3523488" y="516636"/>
                  </a:lnTo>
                  <a:close/>
                </a:path>
              </a:pathLst>
            </a:custGeom>
            <a:solidFill>
              <a:srgbClr val="497EBA"/>
            </a:solidFill>
          </p:spPr>
          <p:txBody>
            <a:bodyPr wrap="square" lIns="0" tIns="0" rIns="0" bIns="0" rtlCol="0"/>
            <a:lstStyle/>
            <a:p>
              <a:endParaRPr sz="1235"/>
            </a:p>
          </p:txBody>
        </p:sp>
      </p:grpSp>
      <p:sp>
        <p:nvSpPr>
          <p:cNvPr id="37" name="object 37"/>
          <p:cNvSpPr txBox="1"/>
          <p:nvPr/>
        </p:nvSpPr>
        <p:spPr>
          <a:xfrm>
            <a:off x="2650362" y="1664343"/>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38" name="object 38"/>
          <p:cNvSpPr txBox="1"/>
          <p:nvPr/>
        </p:nvSpPr>
        <p:spPr>
          <a:xfrm>
            <a:off x="3091512" y="1654918"/>
            <a:ext cx="203947" cy="279526"/>
          </a:xfrm>
          <a:prstGeom prst="rect">
            <a:avLst/>
          </a:prstGeom>
        </p:spPr>
        <p:txBody>
          <a:bodyPr vert="horz" wrap="square" lIns="0" tIns="14568" rIns="0" bIns="0" rtlCol="0">
            <a:spAutoFit/>
          </a:bodyPr>
          <a:lstStyle/>
          <a:p>
            <a:pPr marL="11206">
              <a:spcBef>
                <a:spcPts val="115"/>
              </a:spcBef>
            </a:pP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39" name="object 39"/>
          <p:cNvSpPr/>
          <p:nvPr/>
        </p:nvSpPr>
        <p:spPr>
          <a:xfrm>
            <a:off x="2548655" y="1545066"/>
            <a:ext cx="5037604" cy="4046444"/>
          </a:xfrm>
          <a:custGeom>
            <a:avLst/>
            <a:gdLst/>
            <a:ahLst/>
            <a:cxnLst/>
            <a:rect l="l" t="t" r="r" b="b"/>
            <a:pathLst>
              <a:path w="5709284" h="4585970">
                <a:moveTo>
                  <a:pt x="265176" y="42672"/>
                </a:moveTo>
                <a:lnTo>
                  <a:pt x="253212" y="36576"/>
                </a:lnTo>
                <a:lnTo>
                  <a:pt x="181356" y="0"/>
                </a:lnTo>
                <a:lnTo>
                  <a:pt x="181356" y="36576"/>
                </a:lnTo>
                <a:lnTo>
                  <a:pt x="0" y="36576"/>
                </a:lnTo>
                <a:lnTo>
                  <a:pt x="0" y="47244"/>
                </a:lnTo>
                <a:lnTo>
                  <a:pt x="181356" y="47244"/>
                </a:lnTo>
                <a:lnTo>
                  <a:pt x="181356" y="83820"/>
                </a:lnTo>
                <a:lnTo>
                  <a:pt x="255866" y="47244"/>
                </a:lnTo>
                <a:lnTo>
                  <a:pt x="265176" y="42672"/>
                </a:lnTo>
                <a:close/>
              </a:path>
              <a:path w="5709284" h="4585970">
                <a:moveTo>
                  <a:pt x="2176272" y="4524768"/>
                </a:moveTo>
                <a:lnTo>
                  <a:pt x="2167293" y="4520196"/>
                </a:lnTo>
                <a:lnTo>
                  <a:pt x="2092452" y="4482096"/>
                </a:lnTo>
                <a:lnTo>
                  <a:pt x="2092452" y="4520196"/>
                </a:lnTo>
                <a:lnTo>
                  <a:pt x="1911096" y="4520196"/>
                </a:lnTo>
                <a:lnTo>
                  <a:pt x="1911096" y="4529340"/>
                </a:lnTo>
                <a:lnTo>
                  <a:pt x="2092452" y="4529340"/>
                </a:lnTo>
                <a:lnTo>
                  <a:pt x="2092452" y="4565916"/>
                </a:lnTo>
                <a:lnTo>
                  <a:pt x="2166963" y="4529340"/>
                </a:lnTo>
                <a:lnTo>
                  <a:pt x="2176272" y="4524768"/>
                </a:lnTo>
                <a:close/>
              </a:path>
              <a:path w="5709284" h="4585970">
                <a:moveTo>
                  <a:pt x="3349764" y="4544580"/>
                </a:moveTo>
                <a:lnTo>
                  <a:pt x="3337788" y="4538484"/>
                </a:lnTo>
                <a:lnTo>
                  <a:pt x="3265944" y="4501908"/>
                </a:lnTo>
                <a:lnTo>
                  <a:pt x="3265944" y="4538484"/>
                </a:lnTo>
                <a:lnTo>
                  <a:pt x="3084588" y="4538484"/>
                </a:lnTo>
                <a:lnTo>
                  <a:pt x="3084588" y="4549152"/>
                </a:lnTo>
                <a:lnTo>
                  <a:pt x="3265944" y="4549152"/>
                </a:lnTo>
                <a:lnTo>
                  <a:pt x="3265944" y="4585728"/>
                </a:lnTo>
                <a:lnTo>
                  <a:pt x="3340443" y="4549152"/>
                </a:lnTo>
                <a:lnTo>
                  <a:pt x="3349764" y="4544580"/>
                </a:lnTo>
                <a:close/>
              </a:path>
              <a:path w="5709284" h="4585970">
                <a:moveTo>
                  <a:pt x="3852672" y="3761232"/>
                </a:moveTo>
                <a:lnTo>
                  <a:pt x="3843363" y="3756660"/>
                </a:lnTo>
                <a:lnTo>
                  <a:pt x="3768852" y="3720084"/>
                </a:lnTo>
                <a:lnTo>
                  <a:pt x="3768852" y="3756660"/>
                </a:lnTo>
                <a:lnTo>
                  <a:pt x="3587496" y="3756660"/>
                </a:lnTo>
                <a:lnTo>
                  <a:pt x="3587496" y="3767328"/>
                </a:lnTo>
                <a:lnTo>
                  <a:pt x="3768852" y="3767328"/>
                </a:lnTo>
                <a:lnTo>
                  <a:pt x="3768852" y="3803904"/>
                </a:lnTo>
                <a:lnTo>
                  <a:pt x="3840708" y="3767328"/>
                </a:lnTo>
                <a:lnTo>
                  <a:pt x="3852672" y="3761232"/>
                </a:lnTo>
                <a:close/>
              </a:path>
              <a:path w="5709284" h="4585970">
                <a:moveTo>
                  <a:pt x="4512576" y="4527804"/>
                </a:moveTo>
                <a:lnTo>
                  <a:pt x="4500600" y="4521708"/>
                </a:lnTo>
                <a:lnTo>
                  <a:pt x="4428756" y="4485132"/>
                </a:lnTo>
                <a:lnTo>
                  <a:pt x="4428756" y="4521708"/>
                </a:lnTo>
                <a:lnTo>
                  <a:pt x="4247400" y="4521708"/>
                </a:lnTo>
                <a:lnTo>
                  <a:pt x="4247400" y="4532376"/>
                </a:lnTo>
                <a:lnTo>
                  <a:pt x="4428756" y="4532376"/>
                </a:lnTo>
                <a:lnTo>
                  <a:pt x="4428756" y="4568952"/>
                </a:lnTo>
                <a:lnTo>
                  <a:pt x="4503255" y="4532376"/>
                </a:lnTo>
                <a:lnTo>
                  <a:pt x="4512576" y="4527804"/>
                </a:lnTo>
                <a:close/>
              </a:path>
              <a:path w="5709284" h="4585970">
                <a:moveTo>
                  <a:pt x="5708916" y="4515624"/>
                </a:moveTo>
                <a:lnTo>
                  <a:pt x="5699595" y="4511052"/>
                </a:lnTo>
                <a:lnTo>
                  <a:pt x="5625096" y="4474476"/>
                </a:lnTo>
                <a:lnTo>
                  <a:pt x="5625096" y="4511052"/>
                </a:lnTo>
                <a:lnTo>
                  <a:pt x="5443740" y="4511052"/>
                </a:lnTo>
                <a:lnTo>
                  <a:pt x="5443740" y="4521720"/>
                </a:lnTo>
                <a:lnTo>
                  <a:pt x="5625096" y="4521720"/>
                </a:lnTo>
                <a:lnTo>
                  <a:pt x="5625096" y="4558296"/>
                </a:lnTo>
                <a:lnTo>
                  <a:pt x="5696940" y="4521720"/>
                </a:lnTo>
                <a:lnTo>
                  <a:pt x="5708916" y="4515624"/>
                </a:lnTo>
                <a:close/>
              </a:path>
            </a:pathLst>
          </a:custGeom>
          <a:solidFill>
            <a:srgbClr val="BF0000"/>
          </a:solidFill>
        </p:spPr>
        <p:txBody>
          <a:bodyPr wrap="square" lIns="0" tIns="0" rIns="0" bIns="0" rtlCol="0"/>
          <a:lstStyle/>
          <a:p>
            <a:endParaRPr sz="1235"/>
          </a:p>
        </p:txBody>
      </p:sp>
      <p:sp>
        <p:nvSpPr>
          <p:cNvPr id="40" name="object 40"/>
          <p:cNvSpPr txBox="1"/>
          <p:nvPr/>
        </p:nvSpPr>
        <p:spPr>
          <a:xfrm>
            <a:off x="2407036" y="1420908"/>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41" name="object 41"/>
          <p:cNvSpPr txBox="1"/>
          <p:nvPr/>
        </p:nvSpPr>
        <p:spPr>
          <a:xfrm>
            <a:off x="9402611" y="3003612"/>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1</a:t>
            </a:r>
            <a:endParaRPr sz="1721" baseline="-21367">
              <a:latin typeface="Calibri"/>
              <a:cs typeface="Calibri"/>
            </a:endParaRPr>
          </a:p>
        </p:txBody>
      </p:sp>
      <p:sp>
        <p:nvSpPr>
          <p:cNvPr id="42" name="object 42"/>
          <p:cNvSpPr txBox="1"/>
          <p:nvPr/>
        </p:nvSpPr>
        <p:spPr>
          <a:xfrm>
            <a:off x="5855327" y="1376490"/>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2</a:t>
            </a:r>
            <a:endParaRPr sz="1721" baseline="-21367">
              <a:latin typeface="Calibri"/>
              <a:cs typeface="Calibri"/>
            </a:endParaRPr>
          </a:p>
        </p:txBody>
      </p:sp>
      <p:sp>
        <p:nvSpPr>
          <p:cNvPr id="43" name="object 43"/>
          <p:cNvSpPr txBox="1"/>
          <p:nvPr/>
        </p:nvSpPr>
        <p:spPr>
          <a:xfrm>
            <a:off x="2536513" y="2356837"/>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1</a:t>
            </a:r>
            <a:endParaRPr sz="1721" baseline="-21367">
              <a:latin typeface="Calibri"/>
              <a:cs typeface="Calibri"/>
            </a:endParaRPr>
          </a:p>
        </p:txBody>
      </p:sp>
      <p:sp>
        <p:nvSpPr>
          <p:cNvPr id="44" name="object 44"/>
          <p:cNvSpPr txBox="1"/>
          <p:nvPr/>
        </p:nvSpPr>
        <p:spPr>
          <a:xfrm>
            <a:off x="3216981" y="2331270"/>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2</a:t>
            </a:r>
            <a:endParaRPr sz="1721" baseline="-21367">
              <a:latin typeface="Calibri"/>
              <a:cs typeface="Calibri"/>
            </a:endParaRPr>
          </a:p>
        </p:txBody>
      </p:sp>
      <p:grpSp>
        <p:nvGrpSpPr>
          <p:cNvPr id="45" name="object 45"/>
          <p:cNvGrpSpPr/>
          <p:nvPr/>
        </p:nvGrpSpPr>
        <p:grpSpPr>
          <a:xfrm>
            <a:off x="2497343" y="3664100"/>
            <a:ext cx="912159" cy="918882"/>
            <a:chOff x="950722" y="4152646"/>
            <a:chExt cx="1033780" cy="1041400"/>
          </a:xfrm>
        </p:grpSpPr>
        <p:pic>
          <p:nvPicPr>
            <p:cNvPr id="46" name="object 46"/>
            <p:cNvPicPr/>
            <p:nvPr/>
          </p:nvPicPr>
          <p:blipFill>
            <a:blip r:embed="rId7" cstate="print"/>
            <a:stretch>
              <a:fillRect/>
            </a:stretch>
          </p:blipFill>
          <p:spPr>
            <a:xfrm>
              <a:off x="964692" y="4928616"/>
              <a:ext cx="251459" cy="251460"/>
            </a:xfrm>
            <a:prstGeom prst="rect">
              <a:avLst/>
            </a:prstGeom>
          </p:spPr>
        </p:pic>
        <p:sp>
          <p:nvSpPr>
            <p:cNvPr id="47" name="object 47"/>
            <p:cNvSpPr/>
            <p:nvPr/>
          </p:nvSpPr>
          <p:spPr>
            <a:xfrm>
              <a:off x="964692" y="4928616"/>
              <a:ext cx="251460" cy="251460"/>
            </a:xfrm>
            <a:custGeom>
              <a:avLst/>
              <a:gdLst/>
              <a:ahLst/>
              <a:cxnLst/>
              <a:rect l="l" t="t" r="r" b="b"/>
              <a:pathLst>
                <a:path w="251459" h="251460">
                  <a:moveTo>
                    <a:pt x="0" y="124967"/>
                  </a:moveTo>
                  <a:lnTo>
                    <a:pt x="9905" y="76509"/>
                  </a:lnTo>
                  <a:lnTo>
                    <a:pt x="36956" y="36766"/>
                  </a:lnTo>
                  <a:lnTo>
                    <a:pt x="77152" y="9882"/>
                  </a:lnTo>
                  <a:lnTo>
                    <a:pt x="126491" y="0"/>
                  </a:lnTo>
                  <a:lnTo>
                    <a:pt x="175593" y="9882"/>
                  </a:lnTo>
                  <a:lnTo>
                    <a:pt x="215264" y="36766"/>
                  </a:lnTo>
                  <a:lnTo>
                    <a:pt x="241792" y="76509"/>
                  </a:lnTo>
                  <a:lnTo>
                    <a:pt x="251459" y="124967"/>
                  </a:lnTo>
                  <a:lnTo>
                    <a:pt x="241792" y="174307"/>
                  </a:lnTo>
                  <a:lnTo>
                    <a:pt x="215264" y="214502"/>
                  </a:lnTo>
                  <a:lnTo>
                    <a:pt x="175593" y="241553"/>
                  </a:lnTo>
                  <a:lnTo>
                    <a:pt x="126491" y="251459"/>
                  </a:lnTo>
                  <a:lnTo>
                    <a:pt x="77152" y="241553"/>
                  </a:lnTo>
                  <a:lnTo>
                    <a:pt x="36956" y="214502"/>
                  </a:lnTo>
                  <a:lnTo>
                    <a:pt x="9905" y="174307"/>
                  </a:lnTo>
                  <a:lnTo>
                    <a:pt x="0" y="124967"/>
                  </a:lnTo>
                </a:path>
              </a:pathLst>
            </a:custGeom>
            <a:ln w="27432">
              <a:solidFill>
                <a:srgbClr val="385D89"/>
              </a:solidFill>
            </a:ln>
          </p:spPr>
          <p:txBody>
            <a:bodyPr wrap="square" lIns="0" tIns="0" rIns="0" bIns="0" rtlCol="0"/>
            <a:lstStyle/>
            <a:p>
              <a:endParaRPr sz="1235"/>
            </a:p>
          </p:txBody>
        </p:sp>
        <p:pic>
          <p:nvPicPr>
            <p:cNvPr id="48" name="object 48"/>
            <p:cNvPicPr/>
            <p:nvPr/>
          </p:nvPicPr>
          <p:blipFill>
            <a:blip r:embed="rId8" cstate="print"/>
            <a:stretch>
              <a:fillRect/>
            </a:stretch>
          </p:blipFill>
          <p:spPr>
            <a:xfrm>
              <a:off x="1719071" y="4928616"/>
              <a:ext cx="251459" cy="251460"/>
            </a:xfrm>
            <a:prstGeom prst="rect">
              <a:avLst/>
            </a:prstGeom>
          </p:spPr>
        </p:pic>
        <p:sp>
          <p:nvSpPr>
            <p:cNvPr id="49" name="object 49"/>
            <p:cNvSpPr/>
            <p:nvPr/>
          </p:nvSpPr>
          <p:spPr>
            <a:xfrm>
              <a:off x="1719071" y="4928616"/>
              <a:ext cx="251460" cy="251460"/>
            </a:xfrm>
            <a:custGeom>
              <a:avLst/>
              <a:gdLst/>
              <a:ahLst/>
              <a:cxnLst/>
              <a:rect l="l" t="t" r="r" b="b"/>
              <a:pathLst>
                <a:path w="251460" h="251460">
                  <a:moveTo>
                    <a:pt x="0" y="124967"/>
                  </a:moveTo>
                  <a:lnTo>
                    <a:pt x="9905" y="76509"/>
                  </a:lnTo>
                  <a:lnTo>
                    <a:pt x="36956" y="36766"/>
                  </a:lnTo>
                  <a:lnTo>
                    <a:pt x="77152" y="9882"/>
                  </a:lnTo>
                  <a:lnTo>
                    <a:pt x="126491" y="0"/>
                  </a:lnTo>
                  <a:lnTo>
                    <a:pt x="175593" y="9882"/>
                  </a:lnTo>
                  <a:lnTo>
                    <a:pt x="215264" y="36766"/>
                  </a:lnTo>
                  <a:lnTo>
                    <a:pt x="241792" y="76509"/>
                  </a:lnTo>
                  <a:lnTo>
                    <a:pt x="251459" y="124967"/>
                  </a:lnTo>
                  <a:lnTo>
                    <a:pt x="241792" y="174307"/>
                  </a:lnTo>
                  <a:lnTo>
                    <a:pt x="215264" y="214502"/>
                  </a:lnTo>
                  <a:lnTo>
                    <a:pt x="175593" y="241553"/>
                  </a:lnTo>
                  <a:lnTo>
                    <a:pt x="126491" y="251459"/>
                  </a:lnTo>
                  <a:lnTo>
                    <a:pt x="77152" y="241553"/>
                  </a:lnTo>
                  <a:lnTo>
                    <a:pt x="36956" y="214502"/>
                  </a:lnTo>
                  <a:lnTo>
                    <a:pt x="9905" y="174307"/>
                  </a:lnTo>
                  <a:lnTo>
                    <a:pt x="0" y="124967"/>
                  </a:lnTo>
                </a:path>
              </a:pathLst>
            </a:custGeom>
            <a:ln w="27432">
              <a:solidFill>
                <a:srgbClr val="385D89"/>
              </a:solidFill>
            </a:ln>
          </p:spPr>
          <p:txBody>
            <a:bodyPr wrap="square" lIns="0" tIns="0" rIns="0" bIns="0" rtlCol="0"/>
            <a:lstStyle/>
            <a:p>
              <a:endParaRPr sz="1235"/>
            </a:p>
          </p:txBody>
        </p:sp>
        <p:pic>
          <p:nvPicPr>
            <p:cNvPr id="50" name="object 50"/>
            <p:cNvPicPr/>
            <p:nvPr/>
          </p:nvPicPr>
          <p:blipFill>
            <a:blip r:embed="rId9" cstate="print"/>
            <a:stretch>
              <a:fillRect/>
            </a:stretch>
          </p:blipFill>
          <p:spPr>
            <a:xfrm>
              <a:off x="1280159" y="4166616"/>
              <a:ext cx="251459" cy="251459"/>
            </a:xfrm>
            <a:prstGeom prst="rect">
              <a:avLst/>
            </a:prstGeom>
          </p:spPr>
        </p:pic>
        <p:sp>
          <p:nvSpPr>
            <p:cNvPr id="51" name="object 51"/>
            <p:cNvSpPr/>
            <p:nvPr/>
          </p:nvSpPr>
          <p:spPr>
            <a:xfrm>
              <a:off x="1280159" y="4166616"/>
              <a:ext cx="251460" cy="251460"/>
            </a:xfrm>
            <a:custGeom>
              <a:avLst/>
              <a:gdLst/>
              <a:ahLst/>
              <a:cxnLst/>
              <a:rect l="l" t="t" r="r" b="b"/>
              <a:pathLst>
                <a:path w="251459" h="251460">
                  <a:moveTo>
                    <a:pt x="0" y="126491"/>
                  </a:moveTo>
                  <a:lnTo>
                    <a:pt x="9882" y="77152"/>
                  </a:lnTo>
                  <a:lnTo>
                    <a:pt x="36766" y="36956"/>
                  </a:lnTo>
                  <a:lnTo>
                    <a:pt x="76509" y="9905"/>
                  </a:lnTo>
                  <a:lnTo>
                    <a:pt x="124968" y="0"/>
                  </a:lnTo>
                  <a:lnTo>
                    <a:pt x="174307" y="9905"/>
                  </a:lnTo>
                  <a:lnTo>
                    <a:pt x="214503" y="36956"/>
                  </a:lnTo>
                  <a:lnTo>
                    <a:pt x="241554" y="77152"/>
                  </a:lnTo>
                  <a:lnTo>
                    <a:pt x="251459" y="126491"/>
                  </a:lnTo>
                  <a:lnTo>
                    <a:pt x="241553" y="174950"/>
                  </a:lnTo>
                  <a:lnTo>
                    <a:pt x="214502" y="214693"/>
                  </a:lnTo>
                  <a:lnTo>
                    <a:pt x="174307" y="241577"/>
                  </a:lnTo>
                  <a:lnTo>
                    <a:pt x="124968" y="251459"/>
                  </a:lnTo>
                  <a:lnTo>
                    <a:pt x="76509" y="241577"/>
                  </a:lnTo>
                  <a:lnTo>
                    <a:pt x="36766" y="214693"/>
                  </a:lnTo>
                  <a:lnTo>
                    <a:pt x="9882" y="174950"/>
                  </a:lnTo>
                  <a:lnTo>
                    <a:pt x="0" y="126491"/>
                  </a:lnTo>
                </a:path>
              </a:pathLst>
            </a:custGeom>
            <a:ln w="27432">
              <a:solidFill>
                <a:srgbClr val="385D89"/>
              </a:solidFill>
            </a:ln>
          </p:spPr>
          <p:txBody>
            <a:bodyPr wrap="square" lIns="0" tIns="0" rIns="0" bIns="0" rtlCol="0"/>
            <a:lstStyle/>
            <a:p>
              <a:endParaRPr sz="1235"/>
            </a:p>
          </p:txBody>
        </p:sp>
        <p:sp>
          <p:nvSpPr>
            <p:cNvPr id="52" name="object 52"/>
            <p:cNvSpPr/>
            <p:nvPr/>
          </p:nvSpPr>
          <p:spPr>
            <a:xfrm>
              <a:off x="1086612" y="4418101"/>
              <a:ext cx="763905" cy="513715"/>
            </a:xfrm>
            <a:custGeom>
              <a:avLst/>
              <a:gdLst/>
              <a:ahLst/>
              <a:cxnLst/>
              <a:rect l="l" t="t" r="r" b="b"/>
              <a:pathLst>
                <a:path w="763905" h="513714">
                  <a:moveTo>
                    <a:pt x="763511" y="507479"/>
                  </a:moveTo>
                  <a:lnTo>
                    <a:pt x="377545" y="60413"/>
                  </a:lnTo>
                  <a:lnTo>
                    <a:pt x="389369" y="50279"/>
                  </a:lnTo>
                  <a:lnTo>
                    <a:pt x="405371" y="36563"/>
                  </a:lnTo>
                  <a:lnTo>
                    <a:pt x="318503" y="0"/>
                  </a:lnTo>
                  <a:lnTo>
                    <a:pt x="239268" y="50279"/>
                  </a:lnTo>
                  <a:lnTo>
                    <a:pt x="269887" y="68516"/>
                  </a:lnTo>
                  <a:lnTo>
                    <a:pt x="0" y="507479"/>
                  </a:lnTo>
                  <a:lnTo>
                    <a:pt x="9144" y="513575"/>
                  </a:lnTo>
                  <a:lnTo>
                    <a:pt x="279323" y="74142"/>
                  </a:lnTo>
                  <a:lnTo>
                    <a:pt x="310896" y="92951"/>
                  </a:lnTo>
                  <a:lnTo>
                    <a:pt x="313893" y="56375"/>
                  </a:lnTo>
                  <a:lnTo>
                    <a:pt x="318503" y="38"/>
                  </a:lnTo>
                  <a:lnTo>
                    <a:pt x="341363" y="91427"/>
                  </a:lnTo>
                  <a:lnTo>
                    <a:pt x="370128" y="66776"/>
                  </a:lnTo>
                  <a:lnTo>
                    <a:pt x="754367" y="513575"/>
                  </a:lnTo>
                  <a:lnTo>
                    <a:pt x="763511" y="507479"/>
                  </a:lnTo>
                  <a:close/>
                </a:path>
              </a:pathLst>
            </a:custGeom>
            <a:solidFill>
              <a:srgbClr val="497EBA"/>
            </a:solidFill>
          </p:spPr>
          <p:txBody>
            <a:bodyPr wrap="square" lIns="0" tIns="0" rIns="0" bIns="0" rtlCol="0"/>
            <a:lstStyle/>
            <a:p>
              <a:endParaRPr sz="1235"/>
            </a:p>
          </p:txBody>
        </p:sp>
      </p:grpSp>
      <p:sp>
        <p:nvSpPr>
          <p:cNvPr id="53" name="object 53"/>
          <p:cNvSpPr txBox="1"/>
          <p:nvPr/>
        </p:nvSpPr>
        <p:spPr>
          <a:xfrm>
            <a:off x="2626203" y="3876271"/>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54" name="object 54"/>
          <p:cNvSpPr txBox="1"/>
          <p:nvPr/>
        </p:nvSpPr>
        <p:spPr>
          <a:xfrm>
            <a:off x="3086096" y="3865545"/>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55" name="object 55"/>
          <p:cNvSpPr/>
          <p:nvPr/>
        </p:nvSpPr>
        <p:spPr>
          <a:xfrm>
            <a:off x="2543286" y="3757107"/>
            <a:ext cx="234203" cy="73959"/>
          </a:xfrm>
          <a:custGeom>
            <a:avLst/>
            <a:gdLst/>
            <a:ahLst/>
            <a:cxnLst/>
            <a:rect l="l" t="t" r="r" b="b"/>
            <a:pathLst>
              <a:path w="265430" h="83820">
                <a:moveTo>
                  <a:pt x="181356" y="83820"/>
                </a:moveTo>
                <a:lnTo>
                  <a:pt x="181356" y="0"/>
                </a:lnTo>
                <a:lnTo>
                  <a:pt x="255862" y="36576"/>
                </a:lnTo>
                <a:lnTo>
                  <a:pt x="196595" y="36576"/>
                </a:lnTo>
                <a:lnTo>
                  <a:pt x="196595" y="45720"/>
                </a:lnTo>
                <a:lnTo>
                  <a:pt x="256195" y="45720"/>
                </a:lnTo>
                <a:lnTo>
                  <a:pt x="181356" y="83820"/>
                </a:lnTo>
                <a:close/>
              </a:path>
              <a:path w="265430" h="83820">
                <a:moveTo>
                  <a:pt x="181356" y="45720"/>
                </a:moveTo>
                <a:lnTo>
                  <a:pt x="0" y="45720"/>
                </a:lnTo>
                <a:lnTo>
                  <a:pt x="0" y="36576"/>
                </a:lnTo>
                <a:lnTo>
                  <a:pt x="181356" y="36576"/>
                </a:lnTo>
                <a:lnTo>
                  <a:pt x="181356" y="45720"/>
                </a:lnTo>
                <a:close/>
              </a:path>
              <a:path w="265430" h="83820">
                <a:moveTo>
                  <a:pt x="256195" y="45720"/>
                </a:moveTo>
                <a:lnTo>
                  <a:pt x="196595" y="45720"/>
                </a:lnTo>
                <a:lnTo>
                  <a:pt x="196595" y="36576"/>
                </a:lnTo>
                <a:lnTo>
                  <a:pt x="255862" y="36576"/>
                </a:lnTo>
                <a:lnTo>
                  <a:pt x="265176" y="41148"/>
                </a:lnTo>
                <a:lnTo>
                  <a:pt x="256195" y="45720"/>
                </a:lnTo>
                <a:close/>
              </a:path>
            </a:pathLst>
          </a:custGeom>
          <a:solidFill>
            <a:srgbClr val="BF0000"/>
          </a:solidFill>
        </p:spPr>
        <p:txBody>
          <a:bodyPr wrap="square" lIns="0" tIns="0" rIns="0" bIns="0" rtlCol="0"/>
          <a:lstStyle/>
          <a:p>
            <a:endParaRPr sz="1235"/>
          </a:p>
        </p:txBody>
      </p:sp>
      <p:sp>
        <p:nvSpPr>
          <p:cNvPr id="56" name="object 56"/>
          <p:cNvSpPr txBox="1"/>
          <p:nvPr/>
        </p:nvSpPr>
        <p:spPr>
          <a:xfrm>
            <a:off x="2401620" y="3632945"/>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57" name="object 57"/>
          <p:cNvSpPr txBox="1"/>
          <p:nvPr/>
        </p:nvSpPr>
        <p:spPr>
          <a:xfrm>
            <a:off x="2531205" y="4567465"/>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1</a:t>
            </a:r>
            <a:endParaRPr sz="1721" baseline="-21367">
              <a:latin typeface="Calibri"/>
              <a:cs typeface="Calibri"/>
            </a:endParaRPr>
          </a:p>
        </p:txBody>
      </p:sp>
      <p:sp>
        <p:nvSpPr>
          <p:cNvPr id="58" name="object 58"/>
          <p:cNvSpPr txBox="1"/>
          <p:nvPr/>
        </p:nvSpPr>
        <p:spPr>
          <a:xfrm>
            <a:off x="3211565" y="4541897"/>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2</a:t>
            </a:r>
            <a:endParaRPr sz="1721" baseline="-21367">
              <a:latin typeface="Calibri"/>
              <a:cs typeface="Calibri"/>
            </a:endParaRPr>
          </a:p>
        </p:txBody>
      </p:sp>
      <p:grpSp>
        <p:nvGrpSpPr>
          <p:cNvPr id="59" name="object 59"/>
          <p:cNvGrpSpPr/>
          <p:nvPr/>
        </p:nvGrpSpPr>
        <p:grpSpPr>
          <a:xfrm>
            <a:off x="8245961" y="1445334"/>
            <a:ext cx="912159" cy="918882"/>
            <a:chOff x="7465822" y="1638045"/>
            <a:chExt cx="1033780" cy="1041400"/>
          </a:xfrm>
        </p:grpSpPr>
        <p:pic>
          <p:nvPicPr>
            <p:cNvPr id="60" name="object 60"/>
            <p:cNvPicPr/>
            <p:nvPr/>
          </p:nvPicPr>
          <p:blipFill>
            <a:blip r:embed="rId10" cstate="print"/>
            <a:stretch>
              <a:fillRect/>
            </a:stretch>
          </p:blipFill>
          <p:spPr>
            <a:xfrm>
              <a:off x="7479792" y="2414015"/>
              <a:ext cx="251459" cy="251459"/>
            </a:xfrm>
            <a:prstGeom prst="rect">
              <a:avLst/>
            </a:prstGeom>
          </p:spPr>
        </p:pic>
        <p:sp>
          <p:nvSpPr>
            <p:cNvPr id="61" name="object 61"/>
            <p:cNvSpPr/>
            <p:nvPr/>
          </p:nvSpPr>
          <p:spPr>
            <a:xfrm>
              <a:off x="7479792" y="2414015"/>
              <a:ext cx="251460" cy="251460"/>
            </a:xfrm>
            <a:custGeom>
              <a:avLst/>
              <a:gdLst/>
              <a:ahLst/>
              <a:cxnLst/>
              <a:rect l="l" t="t" r="r" b="b"/>
              <a:pathLst>
                <a:path w="251459" h="251460">
                  <a:moveTo>
                    <a:pt x="0" y="124967"/>
                  </a:moveTo>
                  <a:lnTo>
                    <a:pt x="9667" y="76509"/>
                  </a:lnTo>
                  <a:lnTo>
                    <a:pt x="36195" y="36766"/>
                  </a:lnTo>
                  <a:lnTo>
                    <a:pt x="75866" y="9882"/>
                  </a:lnTo>
                  <a:lnTo>
                    <a:pt x="124968" y="0"/>
                  </a:lnTo>
                  <a:lnTo>
                    <a:pt x="174307" y="9882"/>
                  </a:lnTo>
                  <a:lnTo>
                    <a:pt x="214503" y="36766"/>
                  </a:lnTo>
                  <a:lnTo>
                    <a:pt x="241554" y="76509"/>
                  </a:lnTo>
                  <a:lnTo>
                    <a:pt x="251459" y="124967"/>
                  </a:lnTo>
                  <a:lnTo>
                    <a:pt x="241553" y="174307"/>
                  </a:lnTo>
                  <a:lnTo>
                    <a:pt x="214502" y="214502"/>
                  </a:lnTo>
                  <a:lnTo>
                    <a:pt x="174307" y="241553"/>
                  </a:lnTo>
                  <a:lnTo>
                    <a:pt x="124968" y="251459"/>
                  </a:lnTo>
                  <a:lnTo>
                    <a:pt x="75866" y="241553"/>
                  </a:lnTo>
                  <a:lnTo>
                    <a:pt x="36194" y="214502"/>
                  </a:lnTo>
                  <a:lnTo>
                    <a:pt x="9667" y="174307"/>
                  </a:lnTo>
                  <a:lnTo>
                    <a:pt x="0" y="124967"/>
                  </a:lnTo>
                </a:path>
              </a:pathLst>
            </a:custGeom>
            <a:ln w="27432">
              <a:solidFill>
                <a:srgbClr val="385D89"/>
              </a:solidFill>
            </a:ln>
          </p:spPr>
          <p:txBody>
            <a:bodyPr wrap="square" lIns="0" tIns="0" rIns="0" bIns="0" rtlCol="0"/>
            <a:lstStyle/>
            <a:p>
              <a:endParaRPr sz="1235"/>
            </a:p>
          </p:txBody>
        </p:sp>
        <p:pic>
          <p:nvPicPr>
            <p:cNvPr id="62" name="object 62"/>
            <p:cNvPicPr/>
            <p:nvPr/>
          </p:nvPicPr>
          <p:blipFill>
            <a:blip r:embed="rId11" cstate="print"/>
            <a:stretch>
              <a:fillRect/>
            </a:stretch>
          </p:blipFill>
          <p:spPr>
            <a:xfrm>
              <a:off x="8234172" y="2414015"/>
              <a:ext cx="251459" cy="251459"/>
            </a:xfrm>
            <a:prstGeom prst="rect">
              <a:avLst/>
            </a:prstGeom>
          </p:spPr>
        </p:pic>
        <p:sp>
          <p:nvSpPr>
            <p:cNvPr id="63" name="object 63"/>
            <p:cNvSpPr/>
            <p:nvPr/>
          </p:nvSpPr>
          <p:spPr>
            <a:xfrm>
              <a:off x="8234172" y="2414015"/>
              <a:ext cx="251460" cy="251460"/>
            </a:xfrm>
            <a:custGeom>
              <a:avLst/>
              <a:gdLst/>
              <a:ahLst/>
              <a:cxnLst/>
              <a:rect l="l" t="t" r="r" b="b"/>
              <a:pathLst>
                <a:path w="251459" h="251460">
                  <a:moveTo>
                    <a:pt x="0" y="124967"/>
                  </a:moveTo>
                  <a:lnTo>
                    <a:pt x="9667" y="76509"/>
                  </a:lnTo>
                  <a:lnTo>
                    <a:pt x="36195" y="36766"/>
                  </a:lnTo>
                  <a:lnTo>
                    <a:pt x="75866" y="9882"/>
                  </a:lnTo>
                  <a:lnTo>
                    <a:pt x="124968" y="0"/>
                  </a:lnTo>
                  <a:lnTo>
                    <a:pt x="174307" y="9882"/>
                  </a:lnTo>
                  <a:lnTo>
                    <a:pt x="214503" y="36766"/>
                  </a:lnTo>
                  <a:lnTo>
                    <a:pt x="241554" y="76509"/>
                  </a:lnTo>
                  <a:lnTo>
                    <a:pt x="251459" y="124967"/>
                  </a:lnTo>
                  <a:lnTo>
                    <a:pt x="241553" y="174307"/>
                  </a:lnTo>
                  <a:lnTo>
                    <a:pt x="214502" y="214502"/>
                  </a:lnTo>
                  <a:lnTo>
                    <a:pt x="174307" y="241553"/>
                  </a:lnTo>
                  <a:lnTo>
                    <a:pt x="124968" y="251459"/>
                  </a:lnTo>
                  <a:lnTo>
                    <a:pt x="75866" y="241553"/>
                  </a:lnTo>
                  <a:lnTo>
                    <a:pt x="36194" y="214502"/>
                  </a:lnTo>
                  <a:lnTo>
                    <a:pt x="9667" y="174307"/>
                  </a:lnTo>
                  <a:lnTo>
                    <a:pt x="0" y="124967"/>
                  </a:lnTo>
                </a:path>
              </a:pathLst>
            </a:custGeom>
            <a:ln w="27432">
              <a:solidFill>
                <a:srgbClr val="385D89"/>
              </a:solidFill>
            </a:ln>
          </p:spPr>
          <p:txBody>
            <a:bodyPr wrap="square" lIns="0" tIns="0" rIns="0" bIns="0" rtlCol="0"/>
            <a:lstStyle/>
            <a:p>
              <a:endParaRPr sz="1235"/>
            </a:p>
          </p:txBody>
        </p:sp>
        <p:pic>
          <p:nvPicPr>
            <p:cNvPr id="64" name="object 64"/>
            <p:cNvPicPr/>
            <p:nvPr/>
          </p:nvPicPr>
          <p:blipFill>
            <a:blip r:embed="rId9" cstate="print"/>
            <a:stretch>
              <a:fillRect/>
            </a:stretch>
          </p:blipFill>
          <p:spPr>
            <a:xfrm>
              <a:off x="7793736" y="1652015"/>
              <a:ext cx="251459" cy="251459"/>
            </a:xfrm>
            <a:prstGeom prst="rect">
              <a:avLst/>
            </a:prstGeom>
          </p:spPr>
        </p:pic>
        <p:sp>
          <p:nvSpPr>
            <p:cNvPr id="65" name="object 65"/>
            <p:cNvSpPr/>
            <p:nvPr/>
          </p:nvSpPr>
          <p:spPr>
            <a:xfrm>
              <a:off x="7793736" y="1652015"/>
              <a:ext cx="251460" cy="251460"/>
            </a:xfrm>
            <a:custGeom>
              <a:avLst/>
              <a:gdLst/>
              <a:ahLst/>
              <a:cxnLst/>
              <a:rect l="l" t="t" r="r" b="b"/>
              <a:pathLst>
                <a:path w="251459" h="251460">
                  <a:moveTo>
                    <a:pt x="0" y="126491"/>
                  </a:moveTo>
                  <a:lnTo>
                    <a:pt x="9882" y="77152"/>
                  </a:lnTo>
                  <a:lnTo>
                    <a:pt x="36766" y="36956"/>
                  </a:lnTo>
                  <a:lnTo>
                    <a:pt x="76509" y="9905"/>
                  </a:lnTo>
                  <a:lnTo>
                    <a:pt x="124968" y="0"/>
                  </a:lnTo>
                  <a:lnTo>
                    <a:pt x="174307" y="9905"/>
                  </a:lnTo>
                  <a:lnTo>
                    <a:pt x="214503" y="36956"/>
                  </a:lnTo>
                  <a:lnTo>
                    <a:pt x="241554" y="77152"/>
                  </a:lnTo>
                  <a:lnTo>
                    <a:pt x="251459" y="126491"/>
                  </a:lnTo>
                  <a:lnTo>
                    <a:pt x="241553" y="174950"/>
                  </a:lnTo>
                  <a:lnTo>
                    <a:pt x="214502" y="214693"/>
                  </a:lnTo>
                  <a:lnTo>
                    <a:pt x="174307" y="241577"/>
                  </a:lnTo>
                  <a:lnTo>
                    <a:pt x="124968" y="251459"/>
                  </a:lnTo>
                  <a:lnTo>
                    <a:pt x="76509" y="241577"/>
                  </a:lnTo>
                  <a:lnTo>
                    <a:pt x="36766" y="214693"/>
                  </a:lnTo>
                  <a:lnTo>
                    <a:pt x="9882" y="174950"/>
                  </a:lnTo>
                  <a:lnTo>
                    <a:pt x="0" y="126491"/>
                  </a:lnTo>
                </a:path>
              </a:pathLst>
            </a:custGeom>
            <a:ln w="27432">
              <a:solidFill>
                <a:srgbClr val="385D89"/>
              </a:solidFill>
            </a:ln>
          </p:spPr>
          <p:txBody>
            <a:bodyPr wrap="square" lIns="0" tIns="0" rIns="0" bIns="0" rtlCol="0"/>
            <a:lstStyle/>
            <a:p>
              <a:endParaRPr sz="1235"/>
            </a:p>
          </p:txBody>
        </p:sp>
        <p:sp>
          <p:nvSpPr>
            <p:cNvPr id="66" name="object 66"/>
            <p:cNvSpPr/>
            <p:nvPr/>
          </p:nvSpPr>
          <p:spPr>
            <a:xfrm>
              <a:off x="7600188" y="1903488"/>
              <a:ext cx="763905" cy="513715"/>
            </a:xfrm>
            <a:custGeom>
              <a:avLst/>
              <a:gdLst/>
              <a:ahLst/>
              <a:cxnLst/>
              <a:rect l="l" t="t" r="r" b="b"/>
              <a:pathLst>
                <a:path w="763904" h="513714">
                  <a:moveTo>
                    <a:pt x="763511" y="507479"/>
                  </a:moveTo>
                  <a:lnTo>
                    <a:pt x="377545" y="60426"/>
                  </a:lnTo>
                  <a:lnTo>
                    <a:pt x="389369" y="50279"/>
                  </a:lnTo>
                  <a:lnTo>
                    <a:pt x="405371" y="36563"/>
                  </a:lnTo>
                  <a:lnTo>
                    <a:pt x="318503" y="0"/>
                  </a:lnTo>
                  <a:lnTo>
                    <a:pt x="239268" y="50279"/>
                  </a:lnTo>
                  <a:lnTo>
                    <a:pt x="269887" y="68529"/>
                  </a:lnTo>
                  <a:lnTo>
                    <a:pt x="0" y="507479"/>
                  </a:lnTo>
                  <a:lnTo>
                    <a:pt x="9144" y="513575"/>
                  </a:lnTo>
                  <a:lnTo>
                    <a:pt x="279323" y="74155"/>
                  </a:lnTo>
                  <a:lnTo>
                    <a:pt x="310896" y="92951"/>
                  </a:lnTo>
                  <a:lnTo>
                    <a:pt x="313893" y="56375"/>
                  </a:lnTo>
                  <a:lnTo>
                    <a:pt x="318503" y="38"/>
                  </a:lnTo>
                  <a:lnTo>
                    <a:pt x="341363" y="91427"/>
                  </a:lnTo>
                  <a:lnTo>
                    <a:pt x="370128" y="66789"/>
                  </a:lnTo>
                  <a:lnTo>
                    <a:pt x="754367" y="513575"/>
                  </a:lnTo>
                  <a:lnTo>
                    <a:pt x="763511" y="507479"/>
                  </a:lnTo>
                  <a:close/>
                </a:path>
              </a:pathLst>
            </a:custGeom>
            <a:solidFill>
              <a:srgbClr val="497EBA"/>
            </a:solidFill>
          </p:spPr>
          <p:txBody>
            <a:bodyPr wrap="square" lIns="0" tIns="0" rIns="0" bIns="0" rtlCol="0"/>
            <a:lstStyle/>
            <a:p>
              <a:endParaRPr sz="1235"/>
            </a:p>
          </p:txBody>
        </p:sp>
      </p:grpSp>
      <p:sp>
        <p:nvSpPr>
          <p:cNvPr id="67" name="object 67"/>
          <p:cNvSpPr txBox="1"/>
          <p:nvPr/>
        </p:nvSpPr>
        <p:spPr>
          <a:xfrm>
            <a:off x="8318367" y="1657518"/>
            <a:ext cx="203947" cy="279526"/>
          </a:xfrm>
          <a:prstGeom prst="rect">
            <a:avLst/>
          </a:prstGeom>
        </p:spPr>
        <p:txBody>
          <a:bodyPr vert="horz" wrap="square" lIns="0" tIns="14568" rIns="0" bIns="0" rtlCol="0">
            <a:spAutoFit/>
          </a:bodyPr>
          <a:lstStyle/>
          <a:p>
            <a:pPr marL="11206">
              <a:spcBef>
                <a:spcPts val="115"/>
              </a:spcBef>
            </a:pP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68" name="object 68"/>
          <p:cNvSpPr txBox="1"/>
          <p:nvPr/>
        </p:nvSpPr>
        <p:spPr>
          <a:xfrm>
            <a:off x="8833295" y="1646792"/>
            <a:ext cx="203947" cy="279526"/>
          </a:xfrm>
          <a:prstGeom prst="rect">
            <a:avLst/>
          </a:prstGeom>
        </p:spPr>
        <p:txBody>
          <a:bodyPr vert="horz" wrap="square" lIns="0" tIns="14568" rIns="0" bIns="0" rtlCol="0">
            <a:spAutoFit/>
          </a:bodyPr>
          <a:lstStyle/>
          <a:p>
            <a:pPr marL="11206">
              <a:spcBef>
                <a:spcPts val="115"/>
              </a:spcBef>
            </a:pP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69" name="object 69"/>
          <p:cNvSpPr/>
          <p:nvPr/>
        </p:nvSpPr>
        <p:spPr>
          <a:xfrm>
            <a:off x="8290559" y="1538343"/>
            <a:ext cx="234203" cy="73959"/>
          </a:xfrm>
          <a:custGeom>
            <a:avLst/>
            <a:gdLst/>
            <a:ahLst/>
            <a:cxnLst/>
            <a:rect l="l" t="t" r="r" b="b"/>
            <a:pathLst>
              <a:path w="265429" h="83819">
                <a:moveTo>
                  <a:pt x="181356" y="83820"/>
                </a:moveTo>
                <a:lnTo>
                  <a:pt x="181356" y="0"/>
                </a:lnTo>
                <a:lnTo>
                  <a:pt x="255862" y="36576"/>
                </a:lnTo>
                <a:lnTo>
                  <a:pt x="196595" y="36576"/>
                </a:lnTo>
                <a:lnTo>
                  <a:pt x="196595" y="45720"/>
                </a:lnTo>
                <a:lnTo>
                  <a:pt x="256195" y="45720"/>
                </a:lnTo>
                <a:lnTo>
                  <a:pt x="181356" y="83820"/>
                </a:lnTo>
                <a:close/>
              </a:path>
              <a:path w="265429" h="83819">
                <a:moveTo>
                  <a:pt x="181356" y="45720"/>
                </a:moveTo>
                <a:lnTo>
                  <a:pt x="0" y="45720"/>
                </a:lnTo>
                <a:lnTo>
                  <a:pt x="0" y="36576"/>
                </a:lnTo>
                <a:lnTo>
                  <a:pt x="181356" y="36576"/>
                </a:lnTo>
                <a:lnTo>
                  <a:pt x="181356" y="45720"/>
                </a:lnTo>
                <a:close/>
              </a:path>
              <a:path w="265429" h="83819">
                <a:moveTo>
                  <a:pt x="256195" y="45720"/>
                </a:moveTo>
                <a:lnTo>
                  <a:pt x="196595" y="45720"/>
                </a:lnTo>
                <a:lnTo>
                  <a:pt x="196595" y="36576"/>
                </a:lnTo>
                <a:lnTo>
                  <a:pt x="255862" y="36576"/>
                </a:lnTo>
                <a:lnTo>
                  <a:pt x="265176" y="41148"/>
                </a:lnTo>
                <a:lnTo>
                  <a:pt x="256195" y="45720"/>
                </a:lnTo>
                <a:close/>
              </a:path>
            </a:pathLst>
          </a:custGeom>
          <a:solidFill>
            <a:srgbClr val="BF0000"/>
          </a:solidFill>
        </p:spPr>
        <p:txBody>
          <a:bodyPr wrap="square" lIns="0" tIns="0" rIns="0" bIns="0" rtlCol="0"/>
          <a:lstStyle/>
          <a:p>
            <a:endParaRPr sz="1235"/>
          </a:p>
        </p:txBody>
      </p:sp>
      <p:sp>
        <p:nvSpPr>
          <p:cNvPr id="70" name="object 70"/>
          <p:cNvSpPr txBox="1"/>
          <p:nvPr/>
        </p:nvSpPr>
        <p:spPr>
          <a:xfrm>
            <a:off x="8173087" y="1414192"/>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71" name="object 71"/>
          <p:cNvSpPr txBox="1"/>
          <p:nvPr/>
        </p:nvSpPr>
        <p:spPr>
          <a:xfrm>
            <a:off x="8278405" y="2348712"/>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1</a:t>
            </a:r>
            <a:endParaRPr sz="1721" baseline="-21367">
              <a:latin typeface="Calibri"/>
              <a:cs typeface="Calibri"/>
            </a:endParaRPr>
          </a:p>
        </p:txBody>
      </p:sp>
      <p:sp>
        <p:nvSpPr>
          <p:cNvPr id="72" name="object 72"/>
          <p:cNvSpPr txBox="1"/>
          <p:nvPr/>
        </p:nvSpPr>
        <p:spPr>
          <a:xfrm>
            <a:off x="8958900" y="2323144"/>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2</a:t>
            </a:r>
            <a:endParaRPr sz="1721" baseline="-21367">
              <a:latin typeface="Calibri"/>
              <a:cs typeface="Calibri"/>
            </a:endParaRPr>
          </a:p>
        </p:txBody>
      </p:sp>
      <p:grpSp>
        <p:nvGrpSpPr>
          <p:cNvPr id="73" name="object 73"/>
          <p:cNvGrpSpPr/>
          <p:nvPr/>
        </p:nvGrpSpPr>
        <p:grpSpPr>
          <a:xfrm>
            <a:off x="8266130" y="3885975"/>
            <a:ext cx="912159" cy="918882"/>
            <a:chOff x="7488681" y="4404105"/>
            <a:chExt cx="1033780" cy="1041400"/>
          </a:xfrm>
        </p:grpSpPr>
        <p:pic>
          <p:nvPicPr>
            <p:cNvPr id="74" name="object 74"/>
            <p:cNvPicPr/>
            <p:nvPr/>
          </p:nvPicPr>
          <p:blipFill>
            <a:blip r:embed="rId12" cstate="print"/>
            <a:stretch>
              <a:fillRect/>
            </a:stretch>
          </p:blipFill>
          <p:spPr>
            <a:xfrm>
              <a:off x="7502651" y="5180076"/>
              <a:ext cx="251459" cy="251460"/>
            </a:xfrm>
            <a:prstGeom prst="rect">
              <a:avLst/>
            </a:prstGeom>
          </p:spPr>
        </p:pic>
        <p:sp>
          <p:nvSpPr>
            <p:cNvPr id="75" name="object 75"/>
            <p:cNvSpPr/>
            <p:nvPr/>
          </p:nvSpPr>
          <p:spPr>
            <a:xfrm>
              <a:off x="7502651" y="5180076"/>
              <a:ext cx="251460" cy="251460"/>
            </a:xfrm>
            <a:custGeom>
              <a:avLst/>
              <a:gdLst/>
              <a:ahLst/>
              <a:cxnLst/>
              <a:rect l="l" t="t" r="r" b="b"/>
              <a:pathLst>
                <a:path w="251459" h="251460">
                  <a:moveTo>
                    <a:pt x="0" y="124967"/>
                  </a:moveTo>
                  <a:lnTo>
                    <a:pt x="9905" y="76509"/>
                  </a:lnTo>
                  <a:lnTo>
                    <a:pt x="36956" y="36766"/>
                  </a:lnTo>
                  <a:lnTo>
                    <a:pt x="77152" y="9882"/>
                  </a:lnTo>
                  <a:lnTo>
                    <a:pt x="126491" y="0"/>
                  </a:lnTo>
                  <a:lnTo>
                    <a:pt x="175593" y="9882"/>
                  </a:lnTo>
                  <a:lnTo>
                    <a:pt x="215264" y="36766"/>
                  </a:lnTo>
                  <a:lnTo>
                    <a:pt x="241792" y="76509"/>
                  </a:lnTo>
                  <a:lnTo>
                    <a:pt x="251459" y="124967"/>
                  </a:lnTo>
                  <a:lnTo>
                    <a:pt x="241792" y="174307"/>
                  </a:lnTo>
                  <a:lnTo>
                    <a:pt x="215264" y="214502"/>
                  </a:lnTo>
                  <a:lnTo>
                    <a:pt x="175593" y="241553"/>
                  </a:lnTo>
                  <a:lnTo>
                    <a:pt x="126491" y="251459"/>
                  </a:lnTo>
                  <a:lnTo>
                    <a:pt x="77152" y="241553"/>
                  </a:lnTo>
                  <a:lnTo>
                    <a:pt x="36956" y="214502"/>
                  </a:lnTo>
                  <a:lnTo>
                    <a:pt x="9905" y="174307"/>
                  </a:lnTo>
                  <a:lnTo>
                    <a:pt x="0" y="124967"/>
                  </a:lnTo>
                </a:path>
              </a:pathLst>
            </a:custGeom>
            <a:ln w="27432">
              <a:solidFill>
                <a:srgbClr val="385D89"/>
              </a:solidFill>
            </a:ln>
          </p:spPr>
          <p:txBody>
            <a:bodyPr wrap="square" lIns="0" tIns="0" rIns="0" bIns="0" rtlCol="0"/>
            <a:lstStyle/>
            <a:p>
              <a:endParaRPr sz="1235"/>
            </a:p>
          </p:txBody>
        </p:sp>
        <p:pic>
          <p:nvPicPr>
            <p:cNvPr id="76" name="object 76"/>
            <p:cNvPicPr/>
            <p:nvPr/>
          </p:nvPicPr>
          <p:blipFill>
            <a:blip r:embed="rId12" cstate="print"/>
            <a:stretch>
              <a:fillRect/>
            </a:stretch>
          </p:blipFill>
          <p:spPr>
            <a:xfrm>
              <a:off x="8257031" y="5180076"/>
              <a:ext cx="251459" cy="251460"/>
            </a:xfrm>
            <a:prstGeom prst="rect">
              <a:avLst/>
            </a:prstGeom>
          </p:spPr>
        </p:pic>
        <p:sp>
          <p:nvSpPr>
            <p:cNvPr id="77" name="object 77"/>
            <p:cNvSpPr/>
            <p:nvPr/>
          </p:nvSpPr>
          <p:spPr>
            <a:xfrm>
              <a:off x="8257031" y="5180076"/>
              <a:ext cx="251460" cy="251460"/>
            </a:xfrm>
            <a:custGeom>
              <a:avLst/>
              <a:gdLst/>
              <a:ahLst/>
              <a:cxnLst/>
              <a:rect l="l" t="t" r="r" b="b"/>
              <a:pathLst>
                <a:path w="251459" h="251460">
                  <a:moveTo>
                    <a:pt x="0" y="124967"/>
                  </a:moveTo>
                  <a:lnTo>
                    <a:pt x="9905" y="76509"/>
                  </a:lnTo>
                  <a:lnTo>
                    <a:pt x="36956" y="36766"/>
                  </a:lnTo>
                  <a:lnTo>
                    <a:pt x="77152" y="9882"/>
                  </a:lnTo>
                  <a:lnTo>
                    <a:pt x="126491" y="0"/>
                  </a:lnTo>
                  <a:lnTo>
                    <a:pt x="175593" y="9882"/>
                  </a:lnTo>
                  <a:lnTo>
                    <a:pt x="215264" y="36766"/>
                  </a:lnTo>
                  <a:lnTo>
                    <a:pt x="241792" y="76509"/>
                  </a:lnTo>
                  <a:lnTo>
                    <a:pt x="251459" y="124967"/>
                  </a:lnTo>
                  <a:lnTo>
                    <a:pt x="241792" y="174307"/>
                  </a:lnTo>
                  <a:lnTo>
                    <a:pt x="215264" y="214502"/>
                  </a:lnTo>
                  <a:lnTo>
                    <a:pt x="175593" y="241553"/>
                  </a:lnTo>
                  <a:lnTo>
                    <a:pt x="126491" y="251459"/>
                  </a:lnTo>
                  <a:lnTo>
                    <a:pt x="77152" y="241553"/>
                  </a:lnTo>
                  <a:lnTo>
                    <a:pt x="36956" y="214502"/>
                  </a:lnTo>
                  <a:lnTo>
                    <a:pt x="9905" y="174307"/>
                  </a:lnTo>
                  <a:lnTo>
                    <a:pt x="0" y="124967"/>
                  </a:lnTo>
                </a:path>
              </a:pathLst>
            </a:custGeom>
            <a:ln w="27432">
              <a:solidFill>
                <a:srgbClr val="385D89"/>
              </a:solidFill>
            </a:ln>
          </p:spPr>
          <p:txBody>
            <a:bodyPr wrap="square" lIns="0" tIns="0" rIns="0" bIns="0" rtlCol="0"/>
            <a:lstStyle/>
            <a:p>
              <a:endParaRPr sz="1235"/>
            </a:p>
          </p:txBody>
        </p:sp>
        <p:pic>
          <p:nvPicPr>
            <p:cNvPr id="78" name="object 78"/>
            <p:cNvPicPr/>
            <p:nvPr/>
          </p:nvPicPr>
          <p:blipFill>
            <a:blip r:embed="rId13" cstate="print"/>
            <a:stretch>
              <a:fillRect/>
            </a:stretch>
          </p:blipFill>
          <p:spPr>
            <a:xfrm>
              <a:off x="7818119" y="4418075"/>
              <a:ext cx="251459" cy="251459"/>
            </a:xfrm>
            <a:prstGeom prst="rect">
              <a:avLst/>
            </a:prstGeom>
          </p:spPr>
        </p:pic>
        <p:sp>
          <p:nvSpPr>
            <p:cNvPr id="79" name="object 79"/>
            <p:cNvSpPr/>
            <p:nvPr/>
          </p:nvSpPr>
          <p:spPr>
            <a:xfrm>
              <a:off x="7818119" y="4418075"/>
              <a:ext cx="251460" cy="251460"/>
            </a:xfrm>
            <a:custGeom>
              <a:avLst/>
              <a:gdLst/>
              <a:ahLst/>
              <a:cxnLst/>
              <a:rect l="l" t="t" r="r" b="b"/>
              <a:pathLst>
                <a:path w="251459" h="251460">
                  <a:moveTo>
                    <a:pt x="0" y="126491"/>
                  </a:moveTo>
                  <a:lnTo>
                    <a:pt x="9882" y="77152"/>
                  </a:lnTo>
                  <a:lnTo>
                    <a:pt x="36766" y="36956"/>
                  </a:lnTo>
                  <a:lnTo>
                    <a:pt x="76509" y="9905"/>
                  </a:lnTo>
                  <a:lnTo>
                    <a:pt x="124968" y="0"/>
                  </a:lnTo>
                  <a:lnTo>
                    <a:pt x="174307" y="9905"/>
                  </a:lnTo>
                  <a:lnTo>
                    <a:pt x="214503" y="36956"/>
                  </a:lnTo>
                  <a:lnTo>
                    <a:pt x="241554" y="77152"/>
                  </a:lnTo>
                  <a:lnTo>
                    <a:pt x="251459" y="126491"/>
                  </a:lnTo>
                  <a:lnTo>
                    <a:pt x="241553" y="174950"/>
                  </a:lnTo>
                  <a:lnTo>
                    <a:pt x="214502" y="214693"/>
                  </a:lnTo>
                  <a:lnTo>
                    <a:pt x="174307" y="241577"/>
                  </a:lnTo>
                  <a:lnTo>
                    <a:pt x="124968" y="251459"/>
                  </a:lnTo>
                  <a:lnTo>
                    <a:pt x="76509" y="241577"/>
                  </a:lnTo>
                  <a:lnTo>
                    <a:pt x="36766" y="214693"/>
                  </a:lnTo>
                  <a:lnTo>
                    <a:pt x="9882" y="174950"/>
                  </a:lnTo>
                  <a:lnTo>
                    <a:pt x="0" y="126491"/>
                  </a:lnTo>
                </a:path>
              </a:pathLst>
            </a:custGeom>
            <a:ln w="27432">
              <a:solidFill>
                <a:srgbClr val="385D89"/>
              </a:solidFill>
            </a:ln>
          </p:spPr>
          <p:txBody>
            <a:bodyPr wrap="square" lIns="0" tIns="0" rIns="0" bIns="0" rtlCol="0"/>
            <a:lstStyle/>
            <a:p>
              <a:endParaRPr sz="1235"/>
            </a:p>
          </p:txBody>
        </p:sp>
        <p:sp>
          <p:nvSpPr>
            <p:cNvPr id="80" name="object 80"/>
            <p:cNvSpPr/>
            <p:nvPr/>
          </p:nvSpPr>
          <p:spPr>
            <a:xfrm>
              <a:off x="7624572" y="4669548"/>
              <a:ext cx="763905" cy="513715"/>
            </a:xfrm>
            <a:custGeom>
              <a:avLst/>
              <a:gdLst/>
              <a:ahLst/>
              <a:cxnLst/>
              <a:rect l="l" t="t" r="r" b="b"/>
              <a:pathLst>
                <a:path w="763904" h="513714">
                  <a:moveTo>
                    <a:pt x="763511" y="507479"/>
                  </a:moveTo>
                  <a:lnTo>
                    <a:pt x="377545" y="60426"/>
                  </a:lnTo>
                  <a:lnTo>
                    <a:pt x="389369" y="50279"/>
                  </a:lnTo>
                  <a:lnTo>
                    <a:pt x="405371" y="36563"/>
                  </a:lnTo>
                  <a:lnTo>
                    <a:pt x="318503" y="0"/>
                  </a:lnTo>
                  <a:lnTo>
                    <a:pt x="239268" y="50279"/>
                  </a:lnTo>
                  <a:lnTo>
                    <a:pt x="269887" y="68529"/>
                  </a:lnTo>
                  <a:lnTo>
                    <a:pt x="0" y="507479"/>
                  </a:lnTo>
                  <a:lnTo>
                    <a:pt x="9144" y="513575"/>
                  </a:lnTo>
                  <a:lnTo>
                    <a:pt x="279323" y="74155"/>
                  </a:lnTo>
                  <a:lnTo>
                    <a:pt x="310896" y="92951"/>
                  </a:lnTo>
                  <a:lnTo>
                    <a:pt x="313893" y="56375"/>
                  </a:lnTo>
                  <a:lnTo>
                    <a:pt x="318503" y="38"/>
                  </a:lnTo>
                  <a:lnTo>
                    <a:pt x="341363" y="91427"/>
                  </a:lnTo>
                  <a:lnTo>
                    <a:pt x="370128" y="66789"/>
                  </a:lnTo>
                  <a:lnTo>
                    <a:pt x="754367" y="513575"/>
                  </a:lnTo>
                  <a:lnTo>
                    <a:pt x="763511" y="507479"/>
                  </a:lnTo>
                  <a:close/>
                </a:path>
              </a:pathLst>
            </a:custGeom>
            <a:solidFill>
              <a:srgbClr val="497EBA"/>
            </a:solidFill>
          </p:spPr>
          <p:txBody>
            <a:bodyPr wrap="square" lIns="0" tIns="0" rIns="0" bIns="0" rtlCol="0"/>
            <a:lstStyle/>
            <a:p>
              <a:endParaRPr sz="1235"/>
            </a:p>
          </p:txBody>
        </p:sp>
      </p:grpSp>
      <p:sp>
        <p:nvSpPr>
          <p:cNvPr id="81" name="object 81"/>
          <p:cNvSpPr txBox="1"/>
          <p:nvPr/>
        </p:nvSpPr>
        <p:spPr>
          <a:xfrm>
            <a:off x="8252389" y="4098147"/>
            <a:ext cx="203947" cy="279526"/>
          </a:xfrm>
          <a:prstGeom prst="rect">
            <a:avLst/>
          </a:prstGeom>
        </p:spPr>
        <p:txBody>
          <a:bodyPr vert="horz" wrap="square" lIns="0" tIns="14568" rIns="0" bIns="0" rtlCol="0">
            <a:spAutoFit/>
          </a:bodyPr>
          <a:lstStyle/>
          <a:p>
            <a:pPr marL="11206">
              <a:spcBef>
                <a:spcPts val="115"/>
              </a:spcBef>
            </a:pP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82" name="object 82"/>
          <p:cNvSpPr txBox="1"/>
          <p:nvPr/>
        </p:nvSpPr>
        <p:spPr>
          <a:xfrm>
            <a:off x="8854828" y="4087421"/>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83" name="object 83"/>
          <p:cNvSpPr/>
          <p:nvPr/>
        </p:nvSpPr>
        <p:spPr>
          <a:xfrm>
            <a:off x="8312075" y="3978984"/>
            <a:ext cx="234203" cy="73959"/>
          </a:xfrm>
          <a:custGeom>
            <a:avLst/>
            <a:gdLst/>
            <a:ahLst/>
            <a:cxnLst/>
            <a:rect l="l" t="t" r="r" b="b"/>
            <a:pathLst>
              <a:path w="265429" h="83820">
                <a:moveTo>
                  <a:pt x="181356" y="83820"/>
                </a:moveTo>
                <a:lnTo>
                  <a:pt x="181356" y="0"/>
                </a:lnTo>
                <a:lnTo>
                  <a:pt x="255862" y="36576"/>
                </a:lnTo>
                <a:lnTo>
                  <a:pt x="196595" y="36576"/>
                </a:lnTo>
                <a:lnTo>
                  <a:pt x="196595" y="45720"/>
                </a:lnTo>
                <a:lnTo>
                  <a:pt x="256195" y="45720"/>
                </a:lnTo>
                <a:lnTo>
                  <a:pt x="181356" y="83820"/>
                </a:lnTo>
                <a:close/>
              </a:path>
              <a:path w="265429" h="83820">
                <a:moveTo>
                  <a:pt x="181356" y="45720"/>
                </a:moveTo>
                <a:lnTo>
                  <a:pt x="0" y="45720"/>
                </a:lnTo>
                <a:lnTo>
                  <a:pt x="0" y="36576"/>
                </a:lnTo>
                <a:lnTo>
                  <a:pt x="181356" y="36576"/>
                </a:lnTo>
                <a:lnTo>
                  <a:pt x="181356" y="45720"/>
                </a:lnTo>
                <a:close/>
              </a:path>
              <a:path w="265429" h="83820">
                <a:moveTo>
                  <a:pt x="256195" y="45720"/>
                </a:moveTo>
                <a:lnTo>
                  <a:pt x="196595" y="45720"/>
                </a:lnTo>
                <a:lnTo>
                  <a:pt x="196595" y="36576"/>
                </a:lnTo>
                <a:lnTo>
                  <a:pt x="255862" y="36576"/>
                </a:lnTo>
                <a:lnTo>
                  <a:pt x="265176" y="41148"/>
                </a:lnTo>
                <a:lnTo>
                  <a:pt x="256195" y="45720"/>
                </a:lnTo>
                <a:close/>
              </a:path>
            </a:pathLst>
          </a:custGeom>
          <a:solidFill>
            <a:srgbClr val="BF0000"/>
          </a:solidFill>
        </p:spPr>
        <p:txBody>
          <a:bodyPr wrap="square" lIns="0" tIns="0" rIns="0" bIns="0" rtlCol="0"/>
          <a:lstStyle/>
          <a:p>
            <a:endParaRPr sz="1235"/>
          </a:p>
        </p:txBody>
      </p:sp>
      <p:sp>
        <p:nvSpPr>
          <p:cNvPr id="84" name="object 84"/>
          <p:cNvSpPr txBox="1"/>
          <p:nvPr/>
        </p:nvSpPr>
        <p:spPr>
          <a:xfrm>
            <a:off x="8096492" y="3854820"/>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85" name="object 85"/>
          <p:cNvSpPr txBox="1"/>
          <p:nvPr/>
        </p:nvSpPr>
        <p:spPr>
          <a:xfrm>
            <a:off x="8299964" y="4789341"/>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1</a:t>
            </a:r>
            <a:endParaRPr sz="1721" baseline="-21367">
              <a:latin typeface="Calibri"/>
              <a:cs typeface="Calibri"/>
            </a:endParaRPr>
          </a:p>
        </p:txBody>
      </p:sp>
      <p:sp>
        <p:nvSpPr>
          <p:cNvPr id="86" name="object 86"/>
          <p:cNvSpPr txBox="1"/>
          <p:nvPr/>
        </p:nvSpPr>
        <p:spPr>
          <a:xfrm>
            <a:off x="8980297" y="4763773"/>
            <a:ext cx="258296" cy="279526"/>
          </a:xfrm>
          <a:prstGeom prst="rect">
            <a:avLst/>
          </a:prstGeom>
        </p:spPr>
        <p:txBody>
          <a:bodyPr vert="horz" wrap="square" lIns="0" tIns="14568" rIns="0" bIns="0" rtlCol="0">
            <a:spAutoFit/>
          </a:bodyPr>
          <a:lstStyle/>
          <a:p>
            <a:pPr marL="33619">
              <a:spcBef>
                <a:spcPts val="115"/>
              </a:spcBef>
            </a:pPr>
            <a:r>
              <a:rPr sz="1721" spc="13" dirty="0">
                <a:latin typeface="Calibri"/>
                <a:cs typeface="Calibri"/>
              </a:rPr>
              <a:t>X</a:t>
            </a:r>
            <a:r>
              <a:rPr sz="1721" spc="19" baseline="-21367" dirty="0">
                <a:latin typeface="Calibri"/>
                <a:cs typeface="Calibri"/>
              </a:rPr>
              <a:t>2</a:t>
            </a:r>
            <a:endParaRPr sz="1721" baseline="-21367">
              <a:latin typeface="Calibri"/>
              <a:cs typeface="Calibri"/>
            </a:endParaRPr>
          </a:p>
        </p:txBody>
      </p:sp>
      <p:grpSp>
        <p:nvGrpSpPr>
          <p:cNvPr id="87" name="object 87"/>
          <p:cNvGrpSpPr/>
          <p:nvPr/>
        </p:nvGrpSpPr>
        <p:grpSpPr>
          <a:xfrm>
            <a:off x="1653709" y="1134708"/>
            <a:ext cx="7930963" cy="5627594"/>
            <a:chOff x="-5397" y="1286002"/>
            <a:chExt cx="8988425" cy="6377940"/>
          </a:xfrm>
        </p:grpSpPr>
        <p:sp>
          <p:nvSpPr>
            <p:cNvPr id="88" name="object 88"/>
            <p:cNvSpPr/>
            <p:nvPr/>
          </p:nvSpPr>
          <p:spPr>
            <a:xfrm>
              <a:off x="399287" y="1309115"/>
              <a:ext cx="2011680" cy="2011680"/>
            </a:xfrm>
            <a:custGeom>
              <a:avLst/>
              <a:gdLst/>
              <a:ahLst/>
              <a:cxnLst/>
              <a:rect l="l" t="t" r="r" b="b"/>
              <a:pathLst>
                <a:path w="2011680" h="2011679">
                  <a:moveTo>
                    <a:pt x="0" y="1005839"/>
                  </a:moveTo>
                  <a:lnTo>
                    <a:pt x="1161" y="957043"/>
                  </a:lnTo>
                  <a:lnTo>
                    <a:pt x="4612" y="908853"/>
                  </a:lnTo>
                  <a:lnTo>
                    <a:pt x="10297" y="861321"/>
                  </a:lnTo>
                  <a:lnTo>
                    <a:pt x="18165" y="814500"/>
                  </a:lnTo>
                  <a:lnTo>
                    <a:pt x="28162" y="768442"/>
                  </a:lnTo>
                  <a:lnTo>
                    <a:pt x="40235" y="723200"/>
                  </a:lnTo>
                  <a:lnTo>
                    <a:pt x="54331" y="678825"/>
                  </a:lnTo>
                  <a:lnTo>
                    <a:pt x="70397" y="635371"/>
                  </a:lnTo>
                  <a:lnTo>
                    <a:pt x="88380" y="592889"/>
                  </a:lnTo>
                  <a:lnTo>
                    <a:pt x="108227" y="551431"/>
                  </a:lnTo>
                  <a:lnTo>
                    <a:pt x="129886" y="511051"/>
                  </a:lnTo>
                  <a:lnTo>
                    <a:pt x="153302" y="471800"/>
                  </a:lnTo>
                  <a:lnTo>
                    <a:pt x="178422" y="433732"/>
                  </a:lnTo>
                  <a:lnTo>
                    <a:pt x="205195" y="396897"/>
                  </a:lnTo>
                  <a:lnTo>
                    <a:pt x="233567" y="361349"/>
                  </a:lnTo>
                  <a:lnTo>
                    <a:pt x="263484" y="327140"/>
                  </a:lnTo>
                  <a:lnTo>
                    <a:pt x="294894" y="294322"/>
                  </a:lnTo>
                  <a:lnTo>
                    <a:pt x="327743" y="262948"/>
                  </a:lnTo>
                  <a:lnTo>
                    <a:pt x="361979" y="233069"/>
                  </a:lnTo>
                  <a:lnTo>
                    <a:pt x="397549" y="204739"/>
                  </a:lnTo>
                  <a:lnTo>
                    <a:pt x="434399" y="178010"/>
                  </a:lnTo>
                  <a:lnTo>
                    <a:pt x="472476" y="152933"/>
                  </a:lnTo>
                  <a:lnTo>
                    <a:pt x="511728" y="129562"/>
                  </a:lnTo>
                  <a:lnTo>
                    <a:pt x="552101" y="107948"/>
                  </a:lnTo>
                  <a:lnTo>
                    <a:pt x="593543" y="88145"/>
                  </a:lnTo>
                  <a:lnTo>
                    <a:pt x="636000" y="70203"/>
                  </a:lnTo>
                  <a:lnTo>
                    <a:pt x="679419" y="54177"/>
                  </a:lnTo>
                  <a:lnTo>
                    <a:pt x="723747" y="40117"/>
                  </a:lnTo>
                  <a:lnTo>
                    <a:pt x="768932" y="28077"/>
                  </a:lnTo>
                  <a:lnTo>
                    <a:pt x="814919" y="18109"/>
                  </a:lnTo>
                  <a:lnTo>
                    <a:pt x="861657" y="10265"/>
                  </a:lnTo>
                  <a:lnTo>
                    <a:pt x="909091" y="4597"/>
                  </a:lnTo>
                  <a:lnTo>
                    <a:pt x="957170" y="1158"/>
                  </a:lnTo>
                  <a:lnTo>
                    <a:pt x="1005839" y="0"/>
                  </a:lnTo>
                  <a:lnTo>
                    <a:pt x="1054636" y="1158"/>
                  </a:lnTo>
                  <a:lnTo>
                    <a:pt x="1102826" y="4597"/>
                  </a:lnTo>
                  <a:lnTo>
                    <a:pt x="1150358" y="10265"/>
                  </a:lnTo>
                  <a:lnTo>
                    <a:pt x="1197179" y="18109"/>
                  </a:lnTo>
                  <a:lnTo>
                    <a:pt x="1243236" y="28077"/>
                  </a:lnTo>
                  <a:lnTo>
                    <a:pt x="1288479" y="40117"/>
                  </a:lnTo>
                  <a:lnTo>
                    <a:pt x="1332854" y="54177"/>
                  </a:lnTo>
                  <a:lnTo>
                    <a:pt x="1376308" y="70203"/>
                  </a:lnTo>
                  <a:lnTo>
                    <a:pt x="1418790" y="88145"/>
                  </a:lnTo>
                  <a:lnTo>
                    <a:pt x="1460248" y="107948"/>
                  </a:lnTo>
                  <a:lnTo>
                    <a:pt x="1500628" y="129562"/>
                  </a:lnTo>
                  <a:lnTo>
                    <a:pt x="1539878" y="152933"/>
                  </a:lnTo>
                  <a:lnTo>
                    <a:pt x="1577947" y="178010"/>
                  </a:lnTo>
                  <a:lnTo>
                    <a:pt x="1614782" y="204739"/>
                  </a:lnTo>
                  <a:lnTo>
                    <a:pt x="1650330" y="233069"/>
                  </a:lnTo>
                  <a:lnTo>
                    <a:pt x="1684539" y="262948"/>
                  </a:lnTo>
                  <a:lnTo>
                    <a:pt x="1717357" y="294322"/>
                  </a:lnTo>
                  <a:lnTo>
                    <a:pt x="1748731" y="327140"/>
                  </a:lnTo>
                  <a:lnTo>
                    <a:pt x="1778610" y="361349"/>
                  </a:lnTo>
                  <a:lnTo>
                    <a:pt x="1806940" y="396897"/>
                  </a:lnTo>
                  <a:lnTo>
                    <a:pt x="1833669" y="433732"/>
                  </a:lnTo>
                  <a:lnTo>
                    <a:pt x="1858746" y="471800"/>
                  </a:lnTo>
                  <a:lnTo>
                    <a:pt x="1882117" y="511051"/>
                  </a:lnTo>
                  <a:lnTo>
                    <a:pt x="1903731" y="551431"/>
                  </a:lnTo>
                  <a:lnTo>
                    <a:pt x="1923534" y="592889"/>
                  </a:lnTo>
                  <a:lnTo>
                    <a:pt x="1941476" y="635371"/>
                  </a:lnTo>
                  <a:lnTo>
                    <a:pt x="1957502" y="678825"/>
                  </a:lnTo>
                  <a:lnTo>
                    <a:pt x="1971562" y="723200"/>
                  </a:lnTo>
                  <a:lnTo>
                    <a:pt x="1983602" y="768442"/>
                  </a:lnTo>
                  <a:lnTo>
                    <a:pt x="1993570" y="814500"/>
                  </a:lnTo>
                  <a:lnTo>
                    <a:pt x="2001414" y="861321"/>
                  </a:lnTo>
                  <a:lnTo>
                    <a:pt x="2007082" y="908853"/>
                  </a:lnTo>
                  <a:lnTo>
                    <a:pt x="2010521" y="957043"/>
                  </a:lnTo>
                  <a:lnTo>
                    <a:pt x="2011679" y="1005839"/>
                  </a:lnTo>
                  <a:lnTo>
                    <a:pt x="2010521" y="1054509"/>
                  </a:lnTo>
                  <a:lnTo>
                    <a:pt x="2007082" y="1102588"/>
                  </a:lnTo>
                  <a:lnTo>
                    <a:pt x="2001414" y="1150022"/>
                  </a:lnTo>
                  <a:lnTo>
                    <a:pt x="1993570" y="1196760"/>
                  </a:lnTo>
                  <a:lnTo>
                    <a:pt x="1983602" y="1242747"/>
                  </a:lnTo>
                  <a:lnTo>
                    <a:pt x="1971562" y="1287932"/>
                  </a:lnTo>
                  <a:lnTo>
                    <a:pt x="1957502" y="1332260"/>
                  </a:lnTo>
                  <a:lnTo>
                    <a:pt x="1941476" y="1375679"/>
                  </a:lnTo>
                  <a:lnTo>
                    <a:pt x="1923534" y="1418136"/>
                  </a:lnTo>
                  <a:lnTo>
                    <a:pt x="1903731" y="1459578"/>
                  </a:lnTo>
                  <a:lnTo>
                    <a:pt x="1882117" y="1499951"/>
                  </a:lnTo>
                  <a:lnTo>
                    <a:pt x="1858746" y="1539203"/>
                  </a:lnTo>
                  <a:lnTo>
                    <a:pt x="1833669" y="1577280"/>
                  </a:lnTo>
                  <a:lnTo>
                    <a:pt x="1806940" y="1614130"/>
                  </a:lnTo>
                  <a:lnTo>
                    <a:pt x="1778610" y="1649700"/>
                  </a:lnTo>
                  <a:lnTo>
                    <a:pt x="1748731" y="1683936"/>
                  </a:lnTo>
                  <a:lnTo>
                    <a:pt x="1717357" y="1716785"/>
                  </a:lnTo>
                  <a:lnTo>
                    <a:pt x="1684539" y="1748195"/>
                  </a:lnTo>
                  <a:lnTo>
                    <a:pt x="1650330" y="1778112"/>
                  </a:lnTo>
                  <a:lnTo>
                    <a:pt x="1614782" y="1806484"/>
                  </a:lnTo>
                  <a:lnTo>
                    <a:pt x="1577947" y="1833257"/>
                  </a:lnTo>
                  <a:lnTo>
                    <a:pt x="1539878" y="1858377"/>
                  </a:lnTo>
                  <a:lnTo>
                    <a:pt x="1500628" y="1881793"/>
                  </a:lnTo>
                  <a:lnTo>
                    <a:pt x="1460248" y="1903452"/>
                  </a:lnTo>
                  <a:lnTo>
                    <a:pt x="1418790" y="1923299"/>
                  </a:lnTo>
                  <a:lnTo>
                    <a:pt x="1376308" y="1941282"/>
                  </a:lnTo>
                  <a:lnTo>
                    <a:pt x="1332854" y="1957348"/>
                  </a:lnTo>
                  <a:lnTo>
                    <a:pt x="1288479" y="1971444"/>
                  </a:lnTo>
                  <a:lnTo>
                    <a:pt x="1243236" y="1983517"/>
                  </a:lnTo>
                  <a:lnTo>
                    <a:pt x="1197179" y="1993514"/>
                  </a:lnTo>
                  <a:lnTo>
                    <a:pt x="1150358" y="2001382"/>
                  </a:lnTo>
                  <a:lnTo>
                    <a:pt x="1102826" y="2007067"/>
                  </a:lnTo>
                  <a:lnTo>
                    <a:pt x="1054636" y="2010518"/>
                  </a:lnTo>
                  <a:lnTo>
                    <a:pt x="1005839" y="2011679"/>
                  </a:lnTo>
                  <a:lnTo>
                    <a:pt x="957170" y="2010518"/>
                  </a:lnTo>
                  <a:lnTo>
                    <a:pt x="909091" y="2007067"/>
                  </a:lnTo>
                  <a:lnTo>
                    <a:pt x="861657" y="2001382"/>
                  </a:lnTo>
                  <a:lnTo>
                    <a:pt x="814919" y="1993514"/>
                  </a:lnTo>
                  <a:lnTo>
                    <a:pt x="768932" y="1983517"/>
                  </a:lnTo>
                  <a:lnTo>
                    <a:pt x="723747" y="1971444"/>
                  </a:lnTo>
                  <a:lnTo>
                    <a:pt x="679419" y="1957348"/>
                  </a:lnTo>
                  <a:lnTo>
                    <a:pt x="636000" y="1941282"/>
                  </a:lnTo>
                  <a:lnTo>
                    <a:pt x="593543" y="1923299"/>
                  </a:lnTo>
                  <a:lnTo>
                    <a:pt x="552101" y="1903452"/>
                  </a:lnTo>
                  <a:lnTo>
                    <a:pt x="511728" y="1881793"/>
                  </a:lnTo>
                  <a:lnTo>
                    <a:pt x="472476" y="1858377"/>
                  </a:lnTo>
                  <a:lnTo>
                    <a:pt x="434399" y="1833257"/>
                  </a:lnTo>
                  <a:lnTo>
                    <a:pt x="397549" y="1806484"/>
                  </a:lnTo>
                  <a:lnTo>
                    <a:pt x="361979" y="1778112"/>
                  </a:lnTo>
                  <a:lnTo>
                    <a:pt x="327743" y="1748195"/>
                  </a:lnTo>
                  <a:lnTo>
                    <a:pt x="294894" y="1716785"/>
                  </a:lnTo>
                  <a:lnTo>
                    <a:pt x="263484" y="1683936"/>
                  </a:lnTo>
                  <a:lnTo>
                    <a:pt x="233567" y="1649700"/>
                  </a:lnTo>
                  <a:lnTo>
                    <a:pt x="205195" y="1614130"/>
                  </a:lnTo>
                  <a:lnTo>
                    <a:pt x="178422" y="1577280"/>
                  </a:lnTo>
                  <a:lnTo>
                    <a:pt x="153302" y="1539203"/>
                  </a:lnTo>
                  <a:lnTo>
                    <a:pt x="129886" y="1499951"/>
                  </a:lnTo>
                  <a:lnTo>
                    <a:pt x="108227" y="1459578"/>
                  </a:lnTo>
                  <a:lnTo>
                    <a:pt x="88380" y="1418136"/>
                  </a:lnTo>
                  <a:lnTo>
                    <a:pt x="70397" y="1375679"/>
                  </a:lnTo>
                  <a:lnTo>
                    <a:pt x="54331" y="1332260"/>
                  </a:lnTo>
                  <a:lnTo>
                    <a:pt x="40235" y="1287932"/>
                  </a:lnTo>
                  <a:lnTo>
                    <a:pt x="28162" y="1242747"/>
                  </a:lnTo>
                  <a:lnTo>
                    <a:pt x="18165" y="1196760"/>
                  </a:lnTo>
                  <a:lnTo>
                    <a:pt x="10297" y="1150022"/>
                  </a:lnTo>
                  <a:lnTo>
                    <a:pt x="4612" y="1102588"/>
                  </a:lnTo>
                  <a:lnTo>
                    <a:pt x="1161" y="1054509"/>
                  </a:lnTo>
                  <a:lnTo>
                    <a:pt x="0" y="1005839"/>
                  </a:lnTo>
                </a:path>
              </a:pathLst>
            </a:custGeom>
            <a:ln w="27432">
              <a:solidFill>
                <a:srgbClr val="385D89"/>
              </a:solidFill>
            </a:ln>
          </p:spPr>
          <p:txBody>
            <a:bodyPr wrap="square" lIns="0" tIns="0" rIns="0" bIns="0" rtlCol="0"/>
            <a:lstStyle/>
            <a:p>
              <a:endParaRPr sz="1235"/>
            </a:p>
          </p:txBody>
        </p:sp>
        <p:sp>
          <p:nvSpPr>
            <p:cNvPr id="89" name="object 89"/>
            <p:cNvSpPr/>
            <p:nvPr/>
          </p:nvSpPr>
          <p:spPr>
            <a:xfrm>
              <a:off x="2409444" y="2310383"/>
              <a:ext cx="1949450" cy="562610"/>
            </a:xfrm>
            <a:custGeom>
              <a:avLst/>
              <a:gdLst/>
              <a:ahLst/>
              <a:cxnLst/>
              <a:rect l="l" t="t" r="r" b="b"/>
              <a:pathLst>
                <a:path w="1949450" h="562610">
                  <a:moveTo>
                    <a:pt x="1867817" y="526804"/>
                  </a:moveTo>
                  <a:lnTo>
                    <a:pt x="0" y="9144"/>
                  </a:lnTo>
                  <a:lnTo>
                    <a:pt x="3048" y="0"/>
                  </a:lnTo>
                  <a:lnTo>
                    <a:pt x="1870836" y="516139"/>
                  </a:lnTo>
                  <a:lnTo>
                    <a:pt x="1867817" y="526804"/>
                  </a:lnTo>
                  <a:close/>
                </a:path>
                <a:path w="1949450" h="562610">
                  <a:moveTo>
                    <a:pt x="1934141" y="530352"/>
                  </a:moveTo>
                  <a:lnTo>
                    <a:pt x="1880616" y="530352"/>
                  </a:lnTo>
                  <a:lnTo>
                    <a:pt x="1883664" y="519684"/>
                  </a:lnTo>
                  <a:lnTo>
                    <a:pt x="1870836" y="516139"/>
                  </a:lnTo>
                  <a:lnTo>
                    <a:pt x="1880616" y="481584"/>
                  </a:lnTo>
                  <a:lnTo>
                    <a:pt x="1934141" y="530352"/>
                  </a:lnTo>
                  <a:close/>
                </a:path>
                <a:path w="1949450" h="562610">
                  <a:moveTo>
                    <a:pt x="1880616" y="530352"/>
                  </a:moveTo>
                  <a:lnTo>
                    <a:pt x="1867817" y="526804"/>
                  </a:lnTo>
                  <a:lnTo>
                    <a:pt x="1870836" y="516139"/>
                  </a:lnTo>
                  <a:lnTo>
                    <a:pt x="1883664" y="519684"/>
                  </a:lnTo>
                  <a:lnTo>
                    <a:pt x="1880616" y="530352"/>
                  </a:lnTo>
                  <a:close/>
                </a:path>
                <a:path w="1949450" h="562610">
                  <a:moveTo>
                    <a:pt x="1857756" y="562356"/>
                  </a:moveTo>
                  <a:lnTo>
                    <a:pt x="1867817" y="526804"/>
                  </a:lnTo>
                  <a:lnTo>
                    <a:pt x="1880616" y="530352"/>
                  </a:lnTo>
                  <a:lnTo>
                    <a:pt x="1934141" y="530352"/>
                  </a:lnTo>
                  <a:lnTo>
                    <a:pt x="1949196" y="544068"/>
                  </a:lnTo>
                  <a:lnTo>
                    <a:pt x="1857756" y="562356"/>
                  </a:lnTo>
                  <a:close/>
                </a:path>
              </a:pathLst>
            </a:custGeom>
            <a:solidFill>
              <a:srgbClr val="497EBA"/>
            </a:solidFill>
          </p:spPr>
          <p:txBody>
            <a:bodyPr wrap="square" lIns="0" tIns="0" rIns="0" bIns="0" rtlCol="0"/>
            <a:lstStyle/>
            <a:p>
              <a:endParaRPr sz="1235"/>
            </a:p>
          </p:txBody>
        </p:sp>
        <p:sp>
          <p:nvSpPr>
            <p:cNvPr id="90" name="object 90"/>
            <p:cNvSpPr/>
            <p:nvPr/>
          </p:nvSpPr>
          <p:spPr>
            <a:xfrm>
              <a:off x="6957060" y="1299972"/>
              <a:ext cx="2011680" cy="2011680"/>
            </a:xfrm>
            <a:custGeom>
              <a:avLst/>
              <a:gdLst/>
              <a:ahLst/>
              <a:cxnLst/>
              <a:rect l="l" t="t" r="r" b="b"/>
              <a:pathLst>
                <a:path w="2011679" h="2011679">
                  <a:moveTo>
                    <a:pt x="0" y="1005839"/>
                  </a:moveTo>
                  <a:lnTo>
                    <a:pt x="1161" y="957170"/>
                  </a:lnTo>
                  <a:lnTo>
                    <a:pt x="4612" y="909091"/>
                  </a:lnTo>
                  <a:lnTo>
                    <a:pt x="10297" y="861657"/>
                  </a:lnTo>
                  <a:lnTo>
                    <a:pt x="18165" y="814919"/>
                  </a:lnTo>
                  <a:lnTo>
                    <a:pt x="28162" y="768932"/>
                  </a:lnTo>
                  <a:lnTo>
                    <a:pt x="40235" y="723747"/>
                  </a:lnTo>
                  <a:lnTo>
                    <a:pt x="54331" y="679419"/>
                  </a:lnTo>
                  <a:lnTo>
                    <a:pt x="70397" y="636000"/>
                  </a:lnTo>
                  <a:lnTo>
                    <a:pt x="88380" y="593543"/>
                  </a:lnTo>
                  <a:lnTo>
                    <a:pt x="108227" y="552101"/>
                  </a:lnTo>
                  <a:lnTo>
                    <a:pt x="129886" y="511728"/>
                  </a:lnTo>
                  <a:lnTo>
                    <a:pt x="153302" y="472476"/>
                  </a:lnTo>
                  <a:lnTo>
                    <a:pt x="178422" y="434399"/>
                  </a:lnTo>
                  <a:lnTo>
                    <a:pt x="205195" y="397549"/>
                  </a:lnTo>
                  <a:lnTo>
                    <a:pt x="233567" y="361979"/>
                  </a:lnTo>
                  <a:lnTo>
                    <a:pt x="263484" y="327743"/>
                  </a:lnTo>
                  <a:lnTo>
                    <a:pt x="294894" y="294893"/>
                  </a:lnTo>
                  <a:lnTo>
                    <a:pt x="327743" y="263484"/>
                  </a:lnTo>
                  <a:lnTo>
                    <a:pt x="361979" y="233567"/>
                  </a:lnTo>
                  <a:lnTo>
                    <a:pt x="397549" y="205195"/>
                  </a:lnTo>
                  <a:lnTo>
                    <a:pt x="434399" y="178422"/>
                  </a:lnTo>
                  <a:lnTo>
                    <a:pt x="472476" y="153302"/>
                  </a:lnTo>
                  <a:lnTo>
                    <a:pt x="511728" y="129886"/>
                  </a:lnTo>
                  <a:lnTo>
                    <a:pt x="552101" y="108227"/>
                  </a:lnTo>
                  <a:lnTo>
                    <a:pt x="593543" y="88380"/>
                  </a:lnTo>
                  <a:lnTo>
                    <a:pt x="636000" y="70397"/>
                  </a:lnTo>
                  <a:lnTo>
                    <a:pt x="679419" y="54331"/>
                  </a:lnTo>
                  <a:lnTo>
                    <a:pt x="723747" y="40235"/>
                  </a:lnTo>
                  <a:lnTo>
                    <a:pt x="768932" y="28162"/>
                  </a:lnTo>
                  <a:lnTo>
                    <a:pt x="814919" y="18165"/>
                  </a:lnTo>
                  <a:lnTo>
                    <a:pt x="861657" y="10297"/>
                  </a:lnTo>
                  <a:lnTo>
                    <a:pt x="909091" y="4612"/>
                  </a:lnTo>
                  <a:lnTo>
                    <a:pt x="957170" y="1161"/>
                  </a:lnTo>
                  <a:lnTo>
                    <a:pt x="1005839" y="0"/>
                  </a:lnTo>
                  <a:lnTo>
                    <a:pt x="1054636" y="1161"/>
                  </a:lnTo>
                  <a:lnTo>
                    <a:pt x="1102826" y="4612"/>
                  </a:lnTo>
                  <a:lnTo>
                    <a:pt x="1150358" y="10297"/>
                  </a:lnTo>
                  <a:lnTo>
                    <a:pt x="1197179" y="18165"/>
                  </a:lnTo>
                  <a:lnTo>
                    <a:pt x="1243236" y="28162"/>
                  </a:lnTo>
                  <a:lnTo>
                    <a:pt x="1288479" y="40235"/>
                  </a:lnTo>
                  <a:lnTo>
                    <a:pt x="1332854" y="54331"/>
                  </a:lnTo>
                  <a:lnTo>
                    <a:pt x="1376308" y="70397"/>
                  </a:lnTo>
                  <a:lnTo>
                    <a:pt x="1418790" y="88380"/>
                  </a:lnTo>
                  <a:lnTo>
                    <a:pt x="1460248" y="108227"/>
                  </a:lnTo>
                  <a:lnTo>
                    <a:pt x="1500628" y="129886"/>
                  </a:lnTo>
                  <a:lnTo>
                    <a:pt x="1539878" y="153302"/>
                  </a:lnTo>
                  <a:lnTo>
                    <a:pt x="1577947" y="178422"/>
                  </a:lnTo>
                  <a:lnTo>
                    <a:pt x="1614782" y="205195"/>
                  </a:lnTo>
                  <a:lnTo>
                    <a:pt x="1650330" y="233567"/>
                  </a:lnTo>
                  <a:lnTo>
                    <a:pt x="1684539" y="263484"/>
                  </a:lnTo>
                  <a:lnTo>
                    <a:pt x="1717357" y="294893"/>
                  </a:lnTo>
                  <a:lnTo>
                    <a:pt x="1748731" y="327743"/>
                  </a:lnTo>
                  <a:lnTo>
                    <a:pt x="1778610" y="361979"/>
                  </a:lnTo>
                  <a:lnTo>
                    <a:pt x="1806940" y="397549"/>
                  </a:lnTo>
                  <a:lnTo>
                    <a:pt x="1833669" y="434399"/>
                  </a:lnTo>
                  <a:lnTo>
                    <a:pt x="1858746" y="472476"/>
                  </a:lnTo>
                  <a:lnTo>
                    <a:pt x="1882117" y="511728"/>
                  </a:lnTo>
                  <a:lnTo>
                    <a:pt x="1903731" y="552101"/>
                  </a:lnTo>
                  <a:lnTo>
                    <a:pt x="1923534" y="593543"/>
                  </a:lnTo>
                  <a:lnTo>
                    <a:pt x="1941476" y="636000"/>
                  </a:lnTo>
                  <a:lnTo>
                    <a:pt x="1957502" y="679419"/>
                  </a:lnTo>
                  <a:lnTo>
                    <a:pt x="1971562" y="723747"/>
                  </a:lnTo>
                  <a:lnTo>
                    <a:pt x="1983602" y="768932"/>
                  </a:lnTo>
                  <a:lnTo>
                    <a:pt x="1993570" y="814919"/>
                  </a:lnTo>
                  <a:lnTo>
                    <a:pt x="2001414" y="861657"/>
                  </a:lnTo>
                  <a:lnTo>
                    <a:pt x="2007082" y="909091"/>
                  </a:lnTo>
                  <a:lnTo>
                    <a:pt x="2010521" y="957170"/>
                  </a:lnTo>
                  <a:lnTo>
                    <a:pt x="2011679" y="1005839"/>
                  </a:lnTo>
                  <a:lnTo>
                    <a:pt x="2010521" y="1054636"/>
                  </a:lnTo>
                  <a:lnTo>
                    <a:pt x="2007082" y="1102826"/>
                  </a:lnTo>
                  <a:lnTo>
                    <a:pt x="2001414" y="1150358"/>
                  </a:lnTo>
                  <a:lnTo>
                    <a:pt x="1993570" y="1197179"/>
                  </a:lnTo>
                  <a:lnTo>
                    <a:pt x="1983602" y="1243236"/>
                  </a:lnTo>
                  <a:lnTo>
                    <a:pt x="1971562" y="1288479"/>
                  </a:lnTo>
                  <a:lnTo>
                    <a:pt x="1957502" y="1332854"/>
                  </a:lnTo>
                  <a:lnTo>
                    <a:pt x="1941476" y="1376308"/>
                  </a:lnTo>
                  <a:lnTo>
                    <a:pt x="1923534" y="1418790"/>
                  </a:lnTo>
                  <a:lnTo>
                    <a:pt x="1903731" y="1460248"/>
                  </a:lnTo>
                  <a:lnTo>
                    <a:pt x="1882117" y="1500628"/>
                  </a:lnTo>
                  <a:lnTo>
                    <a:pt x="1858746" y="1539878"/>
                  </a:lnTo>
                  <a:lnTo>
                    <a:pt x="1833669" y="1577947"/>
                  </a:lnTo>
                  <a:lnTo>
                    <a:pt x="1806940" y="1614782"/>
                  </a:lnTo>
                  <a:lnTo>
                    <a:pt x="1778610" y="1650330"/>
                  </a:lnTo>
                  <a:lnTo>
                    <a:pt x="1748731" y="1684539"/>
                  </a:lnTo>
                  <a:lnTo>
                    <a:pt x="1717357" y="1717357"/>
                  </a:lnTo>
                  <a:lnTo>
                    <a:pt x="1684539" y="1748731"/>
                  </a:lnTo>
                  <a:lnTo>
                    <a:pt x="1650330" y="1778610"/>
                  </a:lnTo>
                  <a:lnTo>
                    <a:pt x="1614782" y="1806940"/>
                  </a:lnTo>
                  <a:lnTo>
                    <a:pt x="1577947" y="1833669"/>
                  </a:lnTo>
                  <a:lnTo>
                    <a:pt x="1539878" y="1858746"/>
                  </a:lnTo>
                  <a:lnTo>
                    <a:pt x="1500628" y="1882117"/>
                  </a:lnTo>
                  <a:lnTo>
                    <a:pt x="1460248" y="1903731"/>
                  </a:lnTo>
                  <a:lnTo>
                    <a:pt x="1418790" y="1923534"/>
                  </a:lnTo>
                  <a:lnTo>
                    <a:pt x="1376308" y="1941476"/>
                  </a:lnTo>
                  <a:lnTo>
                    <a:pt x="1332854" y="1957502"/>
                  </a:lnTo>
                  <a:lnTo>
                    <a:pt x="1288479" y="1971562"/>
                  </a:lnTo>
                  <a:lnTo>
                    <a:pt x="1243236" y="1983602"/>
                  </a:lnTo>
                  <a:lnTo>
                    <a:pt x="1197179" y="1993570"/>
                  </a:lnTo>
                  <a:lnTo>
                    <a:pt x="1150358" y="2001414"/>
                  </a:lnTo>
                  <a:lnTo>
                    <a:pt x="1102826" y="2007082"/>
                  </a:lnTo>
                  <a:lnTo>
                    <a:pt x="1054636" y="2010521"/>
                  </a:lnTo>
                  <a:lnTo>
                    <a:pt x="1005839" y="2011679"/>
                  </a:lnTo>
                  <a:lnTo>
                    <a:pt x="957170" y="2010521"/>
                  </a:lnTo>
                  <a:lnTo>
                    <a:pt x="909091" y="2007082"/>
                  </a:lnTo>
                  <a:lnTo>
                    <a:pt x="861657" y="2001414"/>
                  </a:lnTo>
                  <a:lnTo>
                    <a:pt x="814919" y="1993570"/>
                  </a:lnTo>
                  <a:lnTo>
                    <a:pt x="768932" y="1983602"/>
                  </a:lnTo>
                  <a:lnTo>
                    <a:pt x="723747" y="1971562"/>
                  </a:lnTo>
                  <a:lnTo>
                    <a:pt x="679419" y="1957502"/>
                  </a:lnTo>
                  <a:lnTo>
                    <a:pt x="636000" y="1941476"/>
                  </a:lnTo>
                  <a:lnTo>
                    <a:pt x="593543" y="1923534"/>
                  </a:lnTo>
                  <a:lnTo>
                    <a:pt x="552101" y="1903731"/>
                  </a:lnTo>
                  <a:lnTo>
                    <a:pt x="511728" y="1882117"/>
                  </a:lnTo>
                  <a:lnTo>
                    <a:pt x="472476" y="1858746"/>
                  </a:lnTo>
                  <a:lnTo>
                    <a:pt x="434399" y="1833669"/>
                  </a:lnTo>
                  <a:lnTo>
                    <a:pt x="397549" y="1806940"/>
                  </a:lnTo>
                  <a:lnTo>
                    <a:pt x="361979" y="1778610"/>
                  </a:lnTo>
                  <a:lnTo>
                    <a:pt x="327743" y="1748731"/>
                  </a:lnTo>
                  <a:lnTo>
                    <a:pt x="294894" y="1717357"/>
                  </a:lnTo>
                  <a:lnTo>
                    <a:pt x="263484" y="1684539"/>
                  </a:lnTo>
                  <a:lnTo>
                    <a:pt x="233567" y="1650330"/>
                  </a:lnTo>
                  <a:lnTo>
                    <a:pt x="205195" y="1614782"/>
                  </a:lnTo>
                  <a:lnTo>
                    <a:pt x="178422" y="1577947"/>
                  </a:lnTo>
                  <a:lnTo>
                    <a:pt x="153302" y="1539878"/>
                  </a:lnTo>
                  <a:lnTo>
                    <a:pt x="129886" y="1500628"/>
                  </a:lnTo>
                  <a:lnTo>
                    <a:pt x="108227" y="1460248"/>
                  </a:lnTo>
                  <a:lnTo>
                    <a:pt x="88380" y="1418790"/>
                  </a:lnTo>
                  <a:lnTo>
                    <a:pt x="70397" y="1376308"/>
                  </a:lnTo>
                  <a:lnTo>
                    <a:pt x="54331" y="1332854"/>
                  </a:lnTo>
                  <a:lnTo>
                    <a:pt x="40235" y="1288479"/>
                  </a:lnTo>
                  <a:lnTo>
                    <a:pt x="28162" y="1243236"/>
                  </a:lnTo>
                  <a:lnTo>
                    <a:pt x="18165" y="1197179"/>
                  </a:lnTo>
                  <a:lnTo>
                    <a:pt x="10297" y="1150358"/>
                  </a:lnTo>
                  <a:lnTo>
                    <a:pt x="4612" y="1102826"/>
                  </a:lnTo>
                  <a:lnTo>
                    <a:pt x="1161" y="1054636"/>
                  </a:lnTo>
                  <a:lnTo>
                    <a:pt x="0" y="1005839"/>
                  </a:lnTo>
                </a:path>
              </a:pathLst>
            </a:custGeom>
            <a:ln w="27432">
              <a:solidFill>
                <a:srgbClr val="385D89"/>
              </a:solidFill>
            </a:ln>
          </p:spPr>
          <p:txBody>
            <a:bodyPr wrap="square" lIns="0" tIns="0" rIns="0" bIns="0" rtlCol="0"/>
            <a:lstStyle/>
            <a:p>
              <a:endParaRPr sz="1235"/>
            </a:p>
          </p:txBody>
        </p:sp>
        <p:sp>
          <p:nvSpPr>
            <p:cNvPr id="91" name="object 91"/>
            <p:cNvSpPr/>
            <p:nvPr/>
          </p:nvSpPr>
          <p:spPr>
            <a:xfrm>
              <a:off x="396239" y="3979163"/>
              <a:ext cx="2011680" cy="2011680"/>
            </a:xfrm>
            <a:custGeom>
              <a:avLst/>
              <a:gdLst/>
              <a:ahLst/>
              <a:cxnLst/>
              <a:rect l="l" t="t" r="r" b="b"/>
              <a:pathLst>
                <a:path w="2011680" h="2011679">
                  <a:moveTo>
                    <a:pt x="0" y="1005839"/>
                  </a:moveTo>
                  <a:lnTo>
                    <a:pt x="1158" y="957043"/>
                  </a:lnTo>
                  <a:lnTo>
                    <a:pt x="4597" y="908853"/>
                  </a:lnTo>
                  <a:lnTo>
                    <a:pt x="10265" y="861321"/>
                  </a:lnTo>
                  <a:lnTo>
                    <a:pt x="18109" y="814500"/>
                  </a:lnTo>
                  <a:lnTo>
                    <a:pt x="28077" y="768442"/>
                  </a:lnTo>
                  <a:lnTo>
                    <a:pt x="40117" y="723200"/>
                  </a:lnTo>
                  <a:lnTo>
                    <a:pt x="54177" y="678825"/>
                  </a:lnTo>
                  <a:lnTo>
                    <a:pt x="70203" y="635371"/>
                  </a:lnTo>
                  <a:lnTo>
                    <a:pt x="88145" y="592889"/>
                  </a:lnTo>
                  <a:lnTo>
                    <a:pt x="107948" y="551431"/>
                  </a:lnTo>
                  <a:lnTo>
                    <a:pt x="129562" y="511051"/>
                  </a:lnTo>
                  <a:lnTo>
                    <a:pt x="152933" y="471800"/>
                  </a:lnTo>
                  <a:lnTo>
                    <a:pt x="178010" y="433732"/>
                  </a:lnTo>
                  <a:lnTo>
                    <a:pt x="204739" y="396897"/>
                  </a:lnTo>
                  <a:lnTo>
                    <a:pt x="233069" y="361349"/>
                  </a:lnTo>
                  <a:lnTo>
                    <a:pt x="262948" y="327140"/>
                  </a:lnTo>
                  <a:lnTo>
                    <a:pt x="294322" y="294322"/>
                  </a:lnTo>
                  <a:lnTo>
                    <a:pt x="327140" y="262948"/>
                  </a:lnTo>
                  <a:lnTo>
                    <a:pt x="361349" y="233069"/>
                  </a:lnTo>
                  <a:lnTo>
                    <a:pt x="396897" y="204739"/>
                  </a:lnTo>
                  <a:lnTo>
                    <a:pt x="433732" y="178010"/>
                  </a:lnTo>
                  <a:lnTo>
                    <a:pt x="471800" y="152933"/>
                  </a:lnTo>
                  <a:lnTo>
                    <a:pt x="511051" y="129562"/>
                  </a:lnTo>
                  <a:lnTo>
                    <a:pt x="551431" y="107948"/>
                  </a:lnTo>
                  <a:lnTo>
                    <a:pt x="592889" y="88145"/>
                  </a:lnTo>
                  <a:lnTo>
                    <a:pt x="635371" y="70203"/>
                  </a:lnTo>
                  <a:lnTo>
                    <a:pt x="678825" y="54177"/>
                  </a:lnTo>
                  <a:lnTo>
                    <a:pt x="723200" y="40117"/>
                  </a:lnTo>
                  <a:lnTo>
                    <a:pt x="768442" y="28077"/>
                  </a:lnTo>
                  <a:lnTo>
                    <a:pt x="814500" y="18109"/>
                  </a:lnTo>
                  <a:lnTo>
                    <a:pt x="861321" y="10265"/>
                  </a:lnTo>
                  <a:lnTo>
                    <a:pt x="908853" y="4597"/>
                  </a:lnTo>
                  <a:lnTo>
                    <a:pt x="957043" y="1158"/>
                  </a:lnTo>
                  <a:lnTo>
                    <a:pt x="1005839" y="0"/>
                  </a:lnTo>
                  <a:lnTo>
                    <a:pt x="1054509" y="1158"/>
                  </a:lnTo>
                  <a:lnTo>
                    <a:pt x="1102588" y="4597"/>
                  </a:lnTo>
                  <a:lnTo>
                    <a:pt x="1150022" y="10265"/>
                  </a:lnTo>
                  <a:lnTo>
                    <a:pt x="1196760" y="18109"/>
                  </a:lnTo>
                  <a:lnTo>
                    <a:pt x="1242747" y="28077"/>
                  </a:lnTo>
                  <a:lnTo>
                    <a:pt x="1287932" y="40117"/>
                  </a:lnTo>
                  <a:lnTo>
                    <a:pt x="1332260" y="54177"/>
                  </a:lnTo>
                  <a:lnTo>
                    <a:pt x="1375679" y="70203"/>
                  </a:lnTo>
                  <a:lnTo>
                    <a:pt x="1418136" y="88145"/>
                  </a:lnTo>
                  <a:lnTo>
                    <a:pt x="1459578" y="107948"/>
                  </a:lnTo>
                  <a:lnTo>
                    <a:pt x="1499951" y="129562"/>
                  </a:lnTo>
                  <a:lnTo>
                    <a:pt x="1539203" y="152933"/>
                  </a:lnTo>
                  <a:lnTo>
                    <a:pt x="1577280" y="178010"/>
                  </a:lnTo>
                  <a:lnTo>
                    <a:pt x="1614130" y="204739"/>
                  </a:lnTo>
                  <a:lnTo>
                    <a:pt x="1649700" y="233069"/>
                  </a:lnTo>
                  <a:lnTo>
                    <a:pt x="1683936" y="262948"/>
                  </a:lnTo>
                  <a:lnTo>
                    <a:pt x="1716785" y="294322"/>
                  </a:lnTo>
                  <a:lnTo>
                    <a:pt x="1748195" y="327140"/>
                  </a:lnTo>
                  <a:lnTo>
                    <a:pt x="1778112" y="361349"/>
                  </a:lnTo>
                  <a:lnTo>
                    <a:pt x="1806484" y="396897"/>
                  </a:lnTo>
                  <a:lnTo>
                    <a:pt x="1833257" y="433732"/>
                  </a:lnTo>
                  <a:lnTo>
                    <a:pt x="1858377" y="471800"/>
                  </a:lnTo>
                  <a:lnTo>
                    <a:pt x="1881793" y="511051"/>
                  </a:lnTo>
                  <a:lnTo>
                    <a:pt x="1903452" y="551431"/>
                  </a:lnTo>
                  <a:lnTo>
                    <a:pt x="1923299" y="592889"/>
                  </a:lnTo>
                  <a:lnTo>
                    <a:pt x="1941282" y="635371"/>
                  </a:lnTo>
                  <a:lnTo>
                    <a:pt x="1957348" y="678825"/>
                  </a:lnTo>
                  <a:lnTo>
                    <a:pt x="1971444" y="723200"/>
                  </a:lnTo>
                  <a:lnTo>
                    <a:pt x="1983517" y="768442"/>
                  </a:lnTo>
                  <a:lnTo>
                    <a:pt x="1993514" y="814500"/>
                  </a:lnTo>
                  <a:lnTo>
                    <a:pt x="2001382" y="861321"/>
                  </a:lnTo>
                  <a:lnTo>
                    <a:pt x="2007067" y="908853"/>
                  </a:lnTo>
                  <a:lnTo>
                    <a:pt x="2010518" y="957043"/>
                  </a:lnTo>
                  <a:lnTo>
                    <a:pt x="2011679" y="1005839"/>
                  </a:lnTo>
                  <a:lnTo>
                    <a:pt x="2010518" y="1054509"/>
                  </a:lnTo>
                  <a:lnTo>
                    <a:pt x="2007067" y="1102588"/>
                  </a:lnTo>
                  <a:lnTo>
                    <a:pt x="2001382" y="1150022"/>
                  </a:lnTo>
                  <a:lnTo>
                    <a:pt x="1993514" y="1196760"/>
                  </a:lnTo>
                  <a:lnTo>
                    <a:pt x="1983517" y="1242747"/>
                  </a:lnTo>
                  <a:lnTo>
                    <a:pt x="1971444" y="1287932"/>
                  </a:lnTo>
                  <a:lnTo>
                    <a:pt x="1957348" y="1332260"/>
                  </a:lnTo>
                  <a:lnTo>
                    <a:pt x="1941282" y="1375679"/>
                  </a:lnTo>
                  <a:lnTo>
                    <a:pt x="1923299" y="1418136"/>
                  </a:lnTo>
                  <a:lnTo>
                    <a:pt x="1903452" y="1459578"/>
                  </a:lnTo>
                  <a:lnTo>
                    <a:pt x="1881793" y="1499951"/>
                  </a:lnTo>
                  <a:lnTo>
                    <a:pt x="1858377" y="1539203"/>
                  </a:lnTo>
                  <a:lnTo>
                    <a:pt x="1833257" y="1577280"/>
                  </a:lnTo>
                  <a:lnTo>
                    <a:pt x="1806484" y="1614130"/>
                  </a:lnTo>
                  <a:lnTo>
                    <a:pt x="1778112" y="1649700"/>
                  </a:lnTo>
                  <a:lnTo>
                    <a:pt x="1748195" y="1683936"/>
                  </a:lnTo>
                  <a:lnTo>
                    <a:pt x="1716785" y="1716785"/>
                  </a:lnTo>
                  <a:lnTo>
                    <a:pt x="1683936" y="1748195"/>
                  </a:lnTo>
                  <a:lnTo>
                    <a:pt x="1649700" y="1778112"/>
                  </a:lnTo>
                  <a:lnTo>
                    <a:pt x="1614130" y="1806484"/>
                  </a:lnTo>
                  <a:lnTo>
                    <a:pt x="1577280" y="1833257"/>
                  </a:lnTo>
                  <a:lnTo>
                    <a:pt x="1539203" y="1858377"/>
                  </a:lnTo>
                  <a:lnTo>
                    <a:pt x="1499951" y="1881793"/>
                  </a:lnTo>
                  <a:lnTo>
                    <a:pt x="1459578" y="1903452"/>
                  </a:lnTo>
                  <a:lnTo>
                    <a:pt x="1418136" y="1923299"/>
                  </a:lnTo>
                  <a:lnTo>
                    <a:pt x="1375679" y="1941282"/>
                  </a:lnTo>
                  <a:lnTo>
                    <a:pt x="1332260" y="1957348"/>
                  </a:lnTo>
                  <a:lnTo>
                    <a:pt x="1287932" y="1971444"/>
                  </a:lnTo>
                  <a:lnTo>
                    <a:pt x="1242747" y="1983517"/>
                  </a:lnTo>
                  <a:lnTo>
                    <a:pt x="1196760" y="1993514"/>
                  </a:lnTo>
                  <a:lnTo>
                    <a:pt x="1150022" y="2001382"/>
                  </a:lnTo>
                  <a:lnTo>
                    <a:pt x="1102588" y="2007067"/>
                  </a:lnTo>
                  <a:lnTo>
                    <a:pt x="1054509" y="2010518"/>
                  </a:lnTo>
                  <a:lnTo>
                    <a:pt x="1005839" y="2011679"/>
                  </a:lnTo>
                  <a:lnTo>
                    <a:pt x="957043" y="2010518"/>
                  </a:lnTo>
                  <a:lnTo>
                    <a:pt x="908853" y="2007067"/>
                  </a:lnTo>
                  <a:lnTo>
                    <a:pt x="861321" y="2001382"/>
                  </a:lnTo>
                  <a:lnTo>
                    <a:pt x="814500" y="1993514"/>
                  </a:lnTo>
                  <a:lnTo>
                    <a:pt x="768442" y="1983517"/>
                  </a:lnTo>
                  <a:lnTo>
                    <a:pt x="723200" y="1971444"/>
                  </a:lnTo>
                  <a:lnTo>
                    <a:pt x="678825" y="1957348"/>
                  </a:lnTo>
                  <a:lnTo>
                    <a:pt x="635371" y="1941282"/>
                  </a:lnTo>
                  <a:lnTo>
                    <a:pt x="592889" y="1923299"/>
                  </a:lnTo>
                  <a:lnTo>
                    <a:pt x="551431" y="1903452"/>
                  </a:lnTo>
                  <a:lnTo>
                    <a:pt x="511051" y="1881793"/>
                  </a:lnTo>
                  <a:lnTo>
                    <a:pt x="471800" y="1858377"/>
                  </a:lnTo>
                  <a:lnTo>
                    <a:pt x="433732" y="1833257"/>
                  </a:lnTo>
                  <a:lnTo>
                    <a:pt x="396897" y="1806484"/>
                  </a:lnTo>
                  <a:lnTo>
                    <a:pt x="361349" y="1778112"/>
                  </a:lnTo>
                  <a:lnTo>
                    <a:pt x="327140" y="1748195"/>
                  </a:lnTo>
                  <a:lnTo>
                    <a:pt x="294322" y="1716785"/>
                  </a:lnTo>
                  <a:lnTo>
                    <a:pt x="262948" y="1683936"/>
                  </a:lnTo>
                  <a:lnTo>
                    <a:pt x="233069" y="1649700"/>
                  </a:lnTo>
                  <a:lnTo>
                    <a:pt x="204739" y="1614130"/>
                  </a:lnTo>
                  <a:lnTo>
                    <a:pt x="178010" y="1577280"/>
                  </a:lnTo>
                  <a:lnTo>
                    <a:pt x="152933" y="1539203"/>
                  </a:lnTo>
                  <a:lnTo>
                    <a:pt x="129562" y="1499951"/>
                  </a:lnTo>
                  <a:lnTo>
                    <a:pt x="107948" y="1459578"/>
                  </a:lnTo>
                  <a:lnTo>
                    <a:pt x="88145" y="1418136"/>
                  </a:lnTo>
                  <a:lnTo>
                    <a:pt x="70203" y="1375679"/>
                  </a:lnTo>
                  <a:lnTo>
                    <a:pt x="54177" y="1332260"/>
                  </a:lnTo>
                  <a:lnTo>
                    <a:pt x="40117" y="1287932"/>
                  </a:lnTo>
                  <a:lnTo>
                    <a:pt x="28077" y="1242747"/>
                  </a:lnTo>
                  <a:lnTo>
                    <a:pt x="18109" y="1196760"/>
                  </a:lnTo>
                  <a:lnTo>
                    <a:pt x="10265" y="1150022"/>
                  </a:lnTo>
                  <a:lnTo>
                    <a:pt x="4597" y="1102588"/>
                  </a:lnTo>
                  <a:lnTo>
                    <a:pt x="1158" y="1054509"/>
                  </a:lnTo>
                  <a:lnTo>
                    <a:pt x="0" y="1005839"/>
                  </a:lnTo>
                </a:path>
              </a:pathLst>
            </a:custGeom>
            <a:ln w="27432">
              <a:solidFill>
                <a:srgbClr val="385D89"/>
              </a:solidFill>
            </a:ln>
          </p:spPr>
          <p:txBody>
            <a:bodyPr wrap="square" lIns="0" tIns="0" rIns="0" bIns="0" rtlCol="0"/>
            <a:lstStyle/>
            <a:p>
              <a:endParaRPr sz="1235"/>
            </a:p>
          </p:txBody>
        </p:sp>
        <p:sp>
          <p:nvSpPr>
            <p:cNvPr id="92" name="object 92"/>
            <p:cNvSpPr/>
            <p:nvPr/>
          </p:nvSpPr>
          <p:spPr>
            <a:xfrm>
              <a:off x="6954011" y="3970020"/>
              <a:ext cx="2011680" cy="2011680"/>
            </a:xfrm>
            <a:custGeom>
              <a:avLst/>
              <a:gdLst/>
              <a:ahLst/>
              <a:cxnLst/>
              <a:rect l="l" t="t" r="r" b="b"/>
              <a:pathLst>
                <a:path w="2011679" h="2011679">
                  <a:moveTo>
                    <a:pt x="0" y="1005839"/>
                  </a:moveTo>
                  <a:lnTo>
                    <a:pt x="1158" y="957170"/>
                  </a:lnTo>
                  <a:lnTo>
                    <a:pt x="4597" y="909091"/>
                  </a:lnTo>
                  <a:lnTo>
                    <a:pt x="10265" y="861657"/>
                  </a:lnTo>
                  <a:lnTo>
                    <a:pt x="18109" y="814919"/>
                  </a:lnTo>
                  <a:lnTo>
                    <a:pt x="28077" y="768932"/>
                  </a:lnTo>
                  <a:lnTo>
                    <a:pt x="40117" y="723747"/>
                  </a:lnTo>
                  <a:lnTo>
                    <a:pt x="54177" y="679419"/>
                  </a:lnTo>
                  <a:lnTo>
                    <a:pt x="70203" y="636000"/>
                  </a:lnTo>
                  <a:lnTo>
                    <a:pt x="88145" y="593543"/>
                  </a:lnTo>
                  <a:lnTo>
                    <a:pt x="107948" y="552101"/>
                  </a:lnTo>
                  <a:lnTo>
                    <a:pt x="129562" y="511728"/>
                  </a:lnTo>
                  <a:lnTo>
                    <a:pt x="152933" y="472476"/>
                  </a:lnTo>
                  <a:lnTo>
                    <a:pt x="178010" y="434399"/>
                  </a:lnTo>
                  <a:lnTo>
                    <a:pt x="204739" y="397549"/>
                  </a:lnTo>
                  <a:lnTo>
                    <a:pt x="233069" y="361979"/>
                  </a:lnTo>
                  <a:lnTo>
                    <a:pt x="262948" y="327743"/>
                  </a:lnTo>
                  <a:lnTo>
                    <a:pt x="294322" y="294893"/>
                  </a:lnTo>
                  <a:lnTo>
                    <a:pt x="327140" y="263484"/>
                  </a:lnTo>
                  <a:lnTo>
                    <a:pt x="361349" y="233567"/>
                  </a:lnTo>
                  <a:lnTo>
                    <a:pt x="396897" y="205195"/>
                  </a:lnTo>
                  <a:lnTo>
                    <a:pt x="433732" y="178422"/>
                  </a:lnTo>
                  <a:lnTo>
                    <a:pt x="471800" y="153302"/>
                  </a:lnTo>
                  <a:lnTo>
                    <a:pt x="511051" y="129886"/>
                  </a:lnTo>
                  <a:lnTo>
                    <a:pt x="551431" y="108227"/>
                  </a:lnTo>
                  <a:lnTo>
                    <a:pt x="592889" y="88380"/>
                  </a:lnTo>
                  <a:lnTo>
                    <a:pt x="635371" y="70397"/>
                  </a:lnTo>
                  <a:lnTo>
                    <a:pt x="678825" y="54331"/>
                  </a:lnTo>
                  <a:lnTo>
                    <a:pt x="723200" y="40235"/>
                  </a:lnTo>
                  <a:lnTo>
                    <a:pt x="768442" y="28162"/>
                  </a:lnTo>
                  <a:lnTo>
                    <a:pt x="814500" y="18165"/>
                  </a:lnTo>
                  <a:lnTo>
                    <a:pt x="861321" y="10297"/>
                  </a:lnTo>
                  <a:lnTo>
                    <a:pt x="908853" y="4612"/>
                  </a:lnTo>
                  <a:lnTo>
                    <a:pt x="957043" y="1161"/>
                  </a:lnTo>
                  <a:lnTo>
                    <a:pt x="1005839" y="0"/>
                  </a:lnTo>
                  <a:lnTo>
                    <a:pt x="1054636" y="1161"/>
                  </a:lnTo>
                  <a:lnTo>
                    <a:pt x="1102826" y="4612"/>
                  </a:lnTo>
                  <a:lnTo>
                    <a:pt x="1150358" y="10297"/>
                  </a:lnTo>
                  <a:lnTo>
                    <a:pt x="1197179" y="18165"/>
                  </a:lnTo>
                  <a:lnTo>
                    <a:pt x="1243236" y="28162"/>
                  </a:lnTo>
                  <a:lnTo>
                    <a:pt x="1288479" y="40235"/>
                  </a:lnTo>
                  <a:lnTo>
                    <a:pt x="1332854" y="54331"/>
                  </a:lnTo>
                  <a:lnTo>
                    <a:pt x="1376308" y="70397"/>
                  </a:lnTo>
                  <a:lnTo>
                    <a:pt x="1418790" y="88380"/>
                  </a:lnTo>
                  <a:lnTo>
                    <a:pt x="1460248" y="108227"/>
                  </a:lnTo>
                  <a:lnTo>
                    <a:pt x="1500628" y="129886"/>
                  </a:lnTo>
                  <a:lnTo>
                    <a:pt x="1539878" y="153302"/>
                  </a:lnTo>
                  <a:lnTo>
                    <a:pt x="1577947" y="178422"/>
                  </a:lnTo>
                  <a:lnTo>
                    <a:pt x="1614782" y="205195"/>
                  </a:lnTo>
                  <a:lnTo>
                    <a:pt x="1650330" y="233567"/>
                  </a:lnTo>
                  <a:lnTo>
                    <a:pt x="1684539" y="263484"/>
                  </a:lnTo>
                  <a:lnTo>
                    <a:pt x="1717357" y="294893"/>
                  </a:lnTo>
                  <a:lnTo>
                    <a:pt x="1748731" y="327743"/>
                  </a:lnTo>
                  <a:lnTo>
                    <a:pt x="1778610" y="361979"/>
                  </a:lnTo>
                  <a:lnTo>
                    <a:pt x="1806940" y="397549"/>
                  </a:lnTo>
                  <a:lnTo>
                    <a:pt x="1833669" y="434399"/>
                  </a:lnTo>
                  <a:lnTo>
                    <a:pt x="1858746" y="472476"/>
                  </a:lnTo>
                  <a:lnTo>
                    <a:pt x="1882117" y="511728"/>
                  </a:lnTo>
                  <a:lnTo>
                    <a:pt x="1903731" y="552101"/>
                  </a:lnTo>
                  <a:lnTo>
                    <a:pt x="1923534" y="593543"/>
                  </a:lnTo>
                  <a:lnTo>
                    <a:pt x="1941476" y="636000"/>
                  </a:lnTo>
                  <a:lnTo>
                    <a:pt x="1957502" y="679419"/>
                  </a:lnTo>
                  <a:lnTo>
                    <a:pt x="1971562" y="723747"/>
                  </a:lnTo>
                  <a:lnTo>
                    <a:pt x="1983602" y="768932"/>
                  </a:lnTo>
                  <a:lnTo>
                    <a:pt x="1993570" y="814919"/>
                  </a:lnTo>
                  <a:lnTo>
                    <a:pt x="2001414" y="861657"/>
                  </a:lnTo>
                  <a:lnTo>
                    <a:pt x="2007082" y="909091"/>
                  </a:lnTo>
                  <a:lnTo>
                    <a:pt x="2010521" y="957170"/>
                  </a:lnTo>
                  <a:lnTo>
                    <a:pt x="2011679" y="1005839"/>
                  </a:lnTo>
                  <a:lnTo>
                    <a:pt x="2010521" y="1054636"/>
                  </a:lnTo>
                  <a:lnTo>
                    <a:pt x="2007082" y="1102826"/>
                  </a:lnTo>
                  <a:lnTo>
                    <a:pt x="2001414" y="1150358"/>
                  </a:lnTo>
                  <a:lnTo>
                    <a:pt x="1993570" y="1197179"/>
                  </a:lnTo>
                  <a:lnTo>
                    <a:pt x="1983602" y="1243236"/>
                  </a:lnTo>
                  <a:lnTo>
                    <a:pt x="1971562" y="1288479"/>
                  </a:lnTo>
                  <a:lnTo>
                    <a:pt x="1957502" y="1332854"/>
                  </a:lnTo>
                  <a:lnTo>
                    <a:pt x="1941476" y="1376308"/>
                  </a:lnTo>
                  <a:lnTo>
                    <a:pt x="1923534" y="1418790"/>
                  </a:lnTo>
                  <a:lnTo>
                    <a:pt x="1903731" y="1460248"/>
                  </a:lnTo>
                  <a:lnTo>
                    <a:pt x="1882117" y="1500628"/>
                  </a:lnTo>
                  <a:lnTo>
                    <a:pt x="1858746" y="1539878"/>
                  </a:lnTo>
                  <a:lnTo>
                    <a:pt x="1833669" y="1577947"/>
                  </a:lnTo>
                  <a:lnTo>
                    <a:pt x="1806940" y="1614782"/>
                  </a:lnTo>
                  <a:lnTo>
                    <a:pt x="1778610" y="1650330"/>
                  </a:lnTo>
                  <a:lnTo>
                    <a:pt x="1748731" y="1684539"/>
                  </a:lnTo>
                  <a:lnTo>
                    <a:pt x="1717357" y="1717357"/>
                  </a:lnTo>
                  <a:lnTo>
                    <a:pt x="1684539" y="1748731"/>
                  </a:lnTo>
                  <a:lnTo>
                    <a:pt x="1650330" y="1778610"/>
                  </a:lnTo>
                  <a:lnTo>
                    <a:pt x="1614782" y="1806940"/>
                  </a:lnTo>
                  <a:lnTo>
                    <a:pt x="1577947" y="1833669"/>
                  </a:lnTo>
                  <a:lnTo>
                    <a:pt x="1539878" y="1858746"/>
                  </a:lnTo>
                  <a:lnTo>
                    <a:pt x="1500628" y="1882117"/>
                  </a:lnTo>
                  <a:lnTo>
                    <a:pt x="1460248" y="1903731"/>
                  </a:lnTo>
                  <a:lnTo>
                    <a:pt x="1418790" y="1923534"/>
                  </a:lnTo>
                  <a:lnTo>
                    <a:pt x="1376308" y="1941476"/>
                  </a:lnTo>
                  <a:lnTo>
                    <a:pt x="1332854" y="1957502"/>
                  </a:lnTo>
                  <a:lnTo>
                    <a:pt x="1288479" y="1971562"/>
                  </a:lnTo>
                  <a:lnTo>
                    <a:pt x="1243236" y="1983602"/>
                  </a:lnTo>
                  <a:lnTo>
                    <a:pt x="1197179" y="1993570"/>
                  </a:lnTo>
                  <a:lnTo>
                    <a:pt x="1150358" y="2001414"/>
                  </a:lnTo>
                  <a:lnTo>
                    <a:pt x="1102826" y="2007082"/>
                  </a:lnTo>
                  <a:lnTo>
                    <a:pt x="1054636" y="2010521"/>
                  </a:lnTo>
                  <a:lnTo>
                    <a:pt x="1005839" y="2011679"/>
                  </a:lnTo>
                  <a:lnTo>
                    <a:pt x="957043" y="2010521"/>
                  </a:lnTo>
                  <a:lnTo>
                    <a:pt x="908853" y="2007082"/>
                  </a:lnTo>
                  <a:lnTo>
                    <a:pt x="861321" y="2001414"/>
                  </a:lnTo>
                  <a:lnTo>
                    <a:pt x="814500" y="1993570"/>
                  </a:lnTo>
                  <a:lnTo>
                    <a:pt x="768442" y="1983602"/>
                  </a:lnTo>
                  <a:lnTo>
                    <a:pt x="723200" y="1971562"/>
                  </a:lnTo>
                  <a:lnTo>
                    <a:pt x="678825" y="1957502"/>
                  </a:lnTo>
                  <a:lnTo>
                    <a:pt x="635371" y="1941476"/>
                  </a:lnTo>
                  <a:lnTo>
                    <a:pt x="592889" y="1923534"/>
                  </a:lnTo>
                  <a:lnTo>
                    <a:pt x="551431" y="1903731"/>
                  </a:lnTo>
                  <a:lnTo>
                    <a:pt x="511051" y="1882117"/>
                  </a:lnTo>
                  <a:lnTo>
                    <a:pt x="471800" y="1858746"/>
                  </a:lnTo>
                  <a:lnTo>
                    <a:pt x="433732" y="1833669"/>
                  </a:lnTo>
                  <a:lnTo>
                    <a:pt x="396897" y="1806940"/>
                  </a:lnTo>
                  <a:lnTo>
                    <a:pt x="361349" y="1778610"/>
                  </a:lnTo>
                  <a:lnTo>
                    <a:pt x="327140" y="1748731"/>
                  </a:lnTo>
                  <a:lnTo>
                    <a:pt x="294322" y="1717357"/>
                  </a:lnTo>
                  <a:lnTo>
                    <a:pt x="262948" y="1684539"/>
                  </a:lnTo>
                  <a:lnTo>
                    <a:pt x="233069" y="1650330"/>
                  </a:lnTo>
                  <a:lnTo>
                    <a:pt x="204739" y="1614782"/>
                  </a:lnTo>
                  <a:lnTo>
                    <a:pt x="178010" y="1577947"/>
                  </a:lnTo>
                  <a:lnTo>
                    <a:pt x="152933" y="1539878"/>
                  </a:lnTo>
                  <a:lnTo>
                    <a:pt x="129562" y="1500628"/>
                  </a:lnTo>
                  <a:lnTo>
                    <a:pt x="107948" y="1460248"/>
                  </a:lnTo>
                  <a:lnTo>
                    <a:pt x="88145" y="1418790"/>
                  </a:lnTo>
                  <a:lnTo>
                    <a:pt x="70203" y="1376308"/>
                  </a:lnTo>
                  <a:lnTo>
                    <a:pt x="54177" y="1332854"/>
                  </a:lnTo>
                  <a:lnTo>
                    <a:pt x="40117" y="1288479"/>
                  </a:lnTo>
                  <a:lnTo>
                    <a:pt x="28077" y="1243236"/>
                  </a:lnTo>
                  <a:lnTo>
                    <a:pt x="18109" y="1197179"/>
                  </a:lnTo>
                  <a:lnTo>
                    <a:pt x="10265" y="1150358"/>
                  </a:lnTo>
                  <a:lnTo>
                    <a:pt x="4597" y="1102826"/>
                  </a:lnTo>
                  <a:lnTo>
                    <a:pt x="1158" y="1054636"/>
                  </a:lnTo>
                  <a:lnTo>
                    <a:pt x="0" y="1005839"/>
                  </a:lnTo>
                </a:path>
              </a:pathLst>
            </a:custGeom>
            <a:ln w="27432">
              <a:solidFill>
                <a:srgbClr val="385D89"/>
              </a:solidFill>
            </a:ln>
          </p:spPr>
          <p:txBody>
            <a:bodyPr wrap="square" lIns="0" tIns="0" rIns="0" bIns="0" rtlCol="0"/>
            <a:lstStyle/>
            <a:p>
              <a:endParaRPr sz="1235"/>
            </a:p>
          </p:txBody>
        </p:sp>
        <p:sp>
          <p:nvSpPr>
            <p:cNvPr id="93" name="object 93"/>
            <p:cNvSpPr/>
            <p:nvPr/>
          </p:nvSpPr>
          <p:spPr>
            <a:xfrm>
              <a:off x="2404872" y="2301252"/>
              <a:ext cx="4845050" cy="2688590"/>
            </a:xfrm>
            <a:custGeom>
              <a:avLst/>
              <a:gdLst/>
              <a:ahLst/>
              <a:cxnLst/>
              <a:rect l="l" t="t" r="r" b="b"/>
              <a:pathLst>
                <a:path w="4845050" h="2688590">
                  <a:moveTo>
                    <a:pt x="1664208" y="1795272"/>
                  </a:moveTo>
                  <a:lnTo>
                    <a:pt x="1569720" y="1798320"/>
                  </a:lnTo>
                  <a:lnTo>
                    <a:pt x="1587436" y="1831035"/>
                  </a:lnTo>
                  <a:lnTo>
                    <a:pt x="0" y="2679192"/>
                  </a:lnTo>
                  <a:lnTo>
                    <a:pt x="4572" y="2688336"/>
                  </a:lnTo>
                  <a:lnTo>
                    <a:pt x="1592300" y="1840026"/>
                  </a:lnTo>
                  <a:lnTo>
                    <a:pt x="1609344" y="1871472"/>
                  </a:lnTo>
                  <a:lnTo>
                    <a:pt x="1643354" y="1824228"/>
                  </a:lnTo>
                  <a:lnTo>
                    <a:pt x="1664208" y="1795272"/>
                  </a:lnTo>
                  <a:close/>
                </a:path>
                <a:path w="4845050" h="2688590">
                  <a:moveTo>
                    <a:pt x="4555223" y="9144"/>
                  </a:moveTo>
                  <a:lnTo>
                    <a:pt x="4550651" y="0"/>
                  </a:lnTo>
                  <a:lnTo>
                    <a:pt x="3302292" y="564553"/>
                  </a:lnTo>
                  <a:lnTo>
                    <a:pt x="3287255" y="531876"/>
                  </a:lnTo>
                  <a:lnTo>
                    <a:pt x="3227819" y="603504"/>
                  </a:lnTo>
                  <a:lnTo>
                    <a:pt x="3322307" y="608076"/>
                  </a:lnTo>
                  <a:lnTo>
                    <a:pt x="3309696" y="580644"/>
                  </a:lnTo>
                  <a:lnTo>
                    <a:pt x="3307143" y="575081"/>
                  </a:lnTo>
                  <a:lnTo>
                    <a:pt x="4555223" y="9144"/>
                  </a:lnTo>
                  <a:close/>
                </a:path>
                <a:path w="4845050" h="2688590">
                  <a:moveTo>
                    <a:pt x="4844796" y="1958340"/>
                  </a:moveTo>
                  <a:lnTo>
                    <a:pt x="3426790" y="1749933"/>
                  </a:lnTo>
                  <a:lnTo>
                    <a:pt x="3427069" y="1748028"/>
                  </a:lnTo>
                  <a:lnTo>
                    <a:pt x="3432048" y="1714500"/>
                  </a:lnTo>
                  <a:lnTo>
                    <a:pt x="3343656" y="1743456"/>
                  </a:lnTo>
                  <a:lnTo>
                    <a:pt x="3419856" y="1796796"/>
                  </a:lnTo>
                  <a:lnTo>
                    <a:pt x="3425215" y="1760601"/>
                  </a:lnTo>
                  <a:lnTo>
                    <a:pt x="4843272" y="1969008"/>
                  </a:lnTo>
                  <a:lnTo>
                    <a:pt x="4844796" y="1958340"/>
                  </a:lnTo>
                  <a:close/>
                </a:path>
              </a:pathLst>
            </a:custGeom>
            <a:solidFill>
              <a:srgbClr val="497EBA"/>
            </a:solidFill>
          </p:spPr>
          <p:txBody>
            <a:bodyPr wrap="square" lIns="0" tIns="0" rIns="0" bIns="0" rtlCol="0"/>
            <a:lstStyle/>
            <a:p>
              <a:endParaRPr sz="1235"/>
            </a:p>
          </p:txBody>
        </p:sp>
        <p:sp>
          <p:nvSpPr>
            <p:cNvPr id="94" name="object 94"/>
            <p:cNvSpPr/>
            <p:nvPr/>
          </p:nvSpPr>
          <p:spPr>
            <a:xfrm>
              <a:off x="0" y="6947916"/>
              <a:ext cx="4037329" cy="710565"/>
            </a:xfrm>
            <a:custGeom>
              <a:avLst/>
              <a:gdLst/>
              <a:ahLst/>
              <a:cxnLst/>
              <a:rect l="l" t="t" r="r" b="b"/>
              <a:pathLst>
                <a:path w="4037329" h="710565">
                  <a:moveTo>
                    <a:pt x="4037075" y="710183"/>
                  </a:moveTo>
                  <a:lnTo>
                    <a:pt x="0" y="710183"/>
                  </a:lnTo>
                  <a:lnTo>
                    <a:pt x="0" y="0"/>
                  </a:lnTo>
                  <a:lnTo>
                    <a:pt x="4037075" y="0"/>
                  </a:lnTo>
                  <a:lnTo>
                    <a:pt x="4037075" y="710183"/>
                  </a:lnTo>
                  <a:close/>
                </a:path>
              </a:pathLst>
            </a:custGeom>
            <a:solidFill>
              <a:srgbClr val="EDEBE1"/>
            </a:solidFill>
          </p:spPr>
          <p:txBody>
            <a:bodyPr wrap="square" lIns="0" tIns="0" rIns="0" bIns="0" rtlCol="0"/>
            <a:lstStyle/>
            <a:p>
              <a:endParaRPr sz="1235"/>
            </a:p>
          </p:txBody>
        </p:sp>
        <p:sp>
          <p:nvSpPr>
            <p:cNvPr id="95" name="object 95"/>
            <p:cNvSpPr/>
            <p:nvPr/>
          </p:nvSpPr>
          <p:spPr>
            <a:xfrm>
              <a:off x="0" y="6947916"/>
              <a:ext cx="4037329" cy="710565"/>
            </a:xfrm>
            <a:custGeom>
              <a:avLst/>
              <a:gdLst/>
              <a:ahLst/>
              <a:cxnLst/>
              <a:rect l="l" t="t" r="r" b="b"/>
              <a:pathLst>
                <a:path w="4037329" h="710565">
                  <a:moveTo>
                    <a:pt x="0" y="0"/>
                  </a:moveTo>
                  <a:lnTo>
                    <a:pt x="4037075" y="0"/>
                  </a:lnTo>
                  <a:lnTo>
                    <a:pt x="4037075" y="710183"/>
                  </a:lnTo>
                  <a:lnTo>
                    <a:pt x="0" y="710183"/>
                  </a:lnTo>
                  <a:lnTo>
                    <a:pt x="0" y="0"/>
                  </a:lnTo>
                  <a:close/>
                </a:path>
              </a:pathLst>
            </a:custGeom>
            <a:ln w="10668">
              <a:solidFill>
                <a:srgbClr val="BF0000"/>
              </a:solidFill>
            </a:ln>
          </p:spPr>
          <p:txBody>
            <a:bodyPr wrap="square" lIns="0" tIns="0" rIns="0" bIns="0" rtlCol="0"/>
            <a:lstStyle/>
            <a:p>
              <a:endParaRPr sz="1235"/>
            </a:p>
          </p:txBody>
        </p:sp>
      </p:grpSp>
      <p:sp>
        <p:nvSpPr>
          <p:cNvPr id="96" name="object 96"/>
          <p:cNvSpPr txBox="1"/>
          <p:nvPr/>
        </p:nvSpPr>
        <p:spPr>
          <a:xfrm>
            <a:off x="5732929" y="6452794"/>
            <a:ext cx="214592" cy="219049"/>
          </a:xfrm>
          <a:prstGeom prst="rect">
            <a:avLst/>
          </a:prstGeom>
        </p:spPr>
        <p:txBody>
          <a:bodyPr vert="horz" wrap="square" lIns="0" tIns="15128" rIns="0" bIns="0" rtlCol="0">
            <a:spAutoFit/>
          </a:bodyPr>
          <a:lstStyle/>
          <a:p>
            <a:pPr marL="33619">
              <a:spcBef>
                <a:spcPts val="119"/>
              </a:spcBef>
            </a:pPr>
            <a:r>
              <a:rPr sz="1324" spc="9" dirty="0">
                <a:latin typeface="Calibri"/>
                <a:cs typeface="Calibri"/>
              </a:rPr>
              <a:t>X</a:t>
            </a:r>
            <a:r>
              <a:rPr sz="1324" spc="13" baseline="-19444" dirty="0">
                <a:latin typeface="Calibri"/>
                <a:cs typeface="Calibri"/>
              </a:rPr>
              <a:t>1</a:t>
            </a:r>
            <a:endParaRPr sz="1324" baseline="-19444">
              <a:latin typeface="Calibri"/>
              <a:cs typeface="Calibri"/>
            </a:endParaRPr>
          </a:p>
        </p:txBody>
      </p:sp>
      <p:sp>
        <p:nvSpPr>
          <p:cNvPr id="97" name="object 97"/>
          <p:cNvSpPr txBox="1"/>
          <p:nvPr/>
        </p:nvSpPr>
        <p:spPr>
          <a:xfrm>
            <a:off x="6413350" y="6427266"/>
            <a:ext cx="214592" cy="219049"/>
          </a:xfrm>
          <a:prstGeom prst="rect">
            <a:avLst/>
          </a:prstGeom>
        </p:spPr>
        <p:txBody>
          <a:bodyPr vert="horz" wrap="square" lIns="0" tIns="15128" rIns="0" bIns="0" rtlCol="0">
            <a:spAutoFit/>
          </a:bodyPr>
          <a:lstStyle/>
          <a:p>
            <a:pPr marL="33619">
              <a:spcBef>
                <a:spcPts val="119"/>
              </a:spcBef>
            </a:pPr>
            <a:r>
              <a:rPr sz="1324" spc="9" dirty="0">
                <a:latin typeface="Calibri"/>
                <a:cs typeface="Calibri"/>
              </a:rPr>
              <a:t>X</a:t>
            </a:r>
            <a:r>
              <a:rPr sz="1324" spc="13" baseline="-19444" dirty="0">
                <a:latin typeface="Calibri"/>
                <a:cs typeface="Calibri"/>
              </a:rPr>
              <a:t>2</a:t>
            </a:r>
            <a:endParaRPr sz="1324" baseline="-19444">
              <a:latin typeface="Calibri"/>
              <a:cs typeface="Calibri"/>
            </a:endParaRPr>
          </a:p>
        </p:txBody>
      </p:sp>
      <p:sp>
        <p:nvSpPr>
          <p:cNvPr id="98" name="object 98"/>
          <p:cNvSpPr txBox="1"/>
          <p:nvPr/>
        </p:nvSpPr>
        <p:spPr>
          <a:xfrm>
            <a:off x="4697076" y="5613681"/>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99" name="object 99"/>
          <p:cNvSpPr txBox="1"/>
          <p:nvPr/>
        </p:nvSpPr>
        <p:spPr>
          <a:xfrm>
            <a:off x="4050192" y="5370247"/>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100" name="object 100"/>
          <p:cNvSpPr txBox="1"/>
          <p:nvPr/>
        </p:nvSpPr>
        <p:spPr>
          <a:xfrm>
            <a:off x="5072248" y="5370246"/>
            <a:ext cx="203947" cy="527671"/>
          </a:xfrm>
          <a:prstGeom prst="rect">
            <a:avLst/>
          </a:prstGeom>
        </p:spPr>
        <p:txBody>
          <a:bodyPr vert="horz" wrap="square" lIns="0" tIns="14568" rIns="0" bIns="0" rtlCol="0">
            <a:spAutoFit/>
          </a:bodyPr>
          <a:lstStyle/>
          <a:p>
            <a:pPr marL="76204">
              <a:lnSpc>
                <a:spcPts val="1950"/>
              </a:lnSpc>
              <a:spcBef>
                <a:spcPts val="115"/>
              </a:spcBef>
            </a:pPr>
            <a:r>
              <a:rPr sz="1721" spc="13" dirty="0">
                <a:latin typeface="Calibri"/>
                <a:cs typeface="Calibri"/>
              </a:rPr>
              <a:t>1</a:t>
            </a:r>
            <a:endParaRPr sz="1721">
              <a:latin typeface="Calibri"/>
              <a:cs typeface="Calibri"/>
            </a:endParaRPr>
          </a:p>
          <a:p>
            <a:pPr marL="11206">
              <a:lnSpc>
                <a:spcPts val="1950"/>
              </a:lnSpc>
            </a:pP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101" name="object 101"/>
          <p:cNvSpPr txBox="1"/>
          <p:nvPr/>
        </p:nvSpPr>
        <p:spPr>
          <a:xfrm>
            <a:off x="5540159" y="5761562"/>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102" name="object 102"/>
          <p:cNvSpPr txBox="1"/>
          <p:nvPr/>
        </p:nvSpPr>
        <p:spPr>
          <a:xfrm>
            <a:off x="6619959" y="5666116"/>
            <a:ext cx="203947" cy="279526"/>
          </a:xfrm>
          <a:prstGeom prst="rect">
            <a:avLst/>
          </a:prstGeom>
        </p:spPr>
        <p:txBody>
          <a:bodyPr vert="horz" wrap="square" lIns="0" tIns="14568" rIns="0" bIns="0" rtlCol="0">
            <a:spAutoFit/>
          </a:bodyPr>
          <a:lstStyle/>
          <a:p>
            <a:pPr marL="11206">
              <a:spcBef>
                <a:spcPts val="115"/>
              </a:spcBef>
            </a:pP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103" name="object 103"/>
          <p:cNvSpPr txBox="1"/>
          <p:nvPr/>
        </p:nvSpPr>
        <p:spPr>
          <a:xfrm>
            <a:off x="7176867" y="5370247"/>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104" name="object 104"/>
          <p:cNvSpPr txBox="1"/>
          <p:nvPr/>
        </p:nvSpPr>
        <p:spPr>
          <a:xfrm>
            <a:off x="6989715" y="5675542"/>
            <a:ext cx="203947" cy="279526"/>
          </a:xfrm>
          <a:prstGeom prst="rect">
            <a:avLst/>
          </a:prstGeom>
        </p:spPr>
        <p:txBody>
          <a:bodyPr vert="horz" wrap="square" lIns="0" tIns="14568" rIns="0" bIns="0" rtlCol="0">
            <a:spAutoFit/>
          </a:bodyPr>
          <a:lstStyle/>
          <a:p>
            <a:pPr marL="11206">
              <a:spcBef>
                <a:spcPts val="115"/>
              </a:spcBef>
            </a:pP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105" name="object 105"/>
          <p:cNvSpPr txBox="1"/>
          <p:nvPr/>
        </p:nvSpPr>
        <p:spPr>
          <a:xfrm>
            <a:off x="7507461" y="5666116"/>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106" name="object 106"/>
          <p:cNvSpPr txBox="1"/>
          <p:nvPr/>
        </p:nvSpPr>
        <p:spPr>
          <a:xfrm>
            <a:off x="5433987" y="4704620"/>
            <a:ext cx="203947" cy="279526"/>
          </a:xfrm>
          <a:prstGeom prst="rect">
            <a:avLst/>
          </a:prstGeom>
        </p:spPr>
        <p:txBody>
          <a:bodyPr vert="horz" wrap="square" lIns="0" tIns="14568" rIns="0" bIns="0" rtlCol="0">
            <a:spAutoFit/>
          </a:bodyPr>
          <a:lstStyle/>
          <a:p>
            <a:pPr marL="11206">
              <a:spcBef>
                <a:spcPts val="115"/>
              </a:spcBef>
            </a:pPr>
            <a:r>
              <a:rPr sz="1721" spc="9" dirty="0">
                <a:latin typeface="Calibri"/>
                <a:cs typeface="Calibri"/>
              </a:rPr>
              <a:t>-</a:t>
            </a:r>
            <a:r>
              <a:rPr sz="1721" spc="13" dirty="0">
                <a:latin typeface="Calibri"/>
                <a:cs typeface="Calibri"/>
              </a:rPr>
              <a:t>4</a:t>
            </a:r>
            <a:endParaRPr sz="1721">
              <a:latin typeface="Calibri"/>
              <a:cs typeface="Calibri"/>
            </a:endParaRPr>
          </a:p>
        </p:txBody>
      </p:sp>
      <p:sp>
        <p:nvSpPr>
          <p:cNvPr id="107" name="object 107"/>
          <p:cNvSpPr txBox="1"/>
          <p:nvPr/>
        </p:nvSpPr>
        <p:spPr>
          <a:xfrm>
            <a:off x="4992837" y="5000490"/>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108" name="object 108"/>
          <p:cNvSpPr txBox="1"/>
          <p:nvPr/>
        </p:nvSpPr>
        <p:spPr>
          <a:xfrm>
            <a:off x="5658464" y="5011215"/>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109" name="object 109"/>
          <p:cNvSpPr txBox="1"/>
          <p:nvPr/>
        </p:nvSpPr>
        <p:spPr>
          <a:xfrm>
            <a:off x="5937338" y="5066424"/>
            <a:ext cx="462243" cy="891948"/>
          </a:xfrm>
          <a:prstGeom prst="rect">
            <a:avLst/>
          </a:prstGeom>
        </p:spPr>
        <p:txBody>
          <a:bodyPr vert="horz" wrap="square" lIns="0" tIns="33057" rIns="0" bIns="0" rtlCol="0">
            <a:spAutoFit/>
          </a:bodyPr>
          <a:lstStyle/>
          <a:p>
            <a:pPr marL="249905">
              <a:spcBef>
                <a:spcPts val="260"/>
              </a:spcBef>
            </a:pPr>
            <a:r>
              <a:rPr sz="1721" spc="13" dirty="0">
                <a:latin typeface="Calibri"/>
                <a:cs typeface="Calibri"/>
              </a:rPr>
              <a:t>1</a:t>
            </a:r>
            <a:endParaRPr sz="1721">
              <a:latin typeface="Calibri"/>
              <a:cs typeface="Calibri"/>
            </a:endParaRPr>
          </a:p>
          <a:p>
            <a:pPr marL="249905">
              <a:spcBef>
                <a:spcPts val="180"/>
              </a:spcBef>
            </a:pPr>
            <a:r>
              <a:rPr sz="1721" spc="13" dirty="0">
                <a:latin typeface="Calibri"/>
                <a:cs typeface="Calibri"/>
              </a:rPr>
              <a:t>1</a:t>
            </a:r>
            <a:endParaRPr sz="1721">
              <a:latin typeface="Calibri"/>
              <a:cs typeface="Calibri"/>
            </a:endParaRPr>
          </a:p>
          <a:p>
            <a:pPr marL="33619">
              <a:spcBef>
                <a:spcPts val="340"/>
              </a:spcBef>
            </a:pPr>
            <a:r>
              <a:rPr sz="2581" spc="19" baseline="-18518" dirty="0">
                <a:latin typeface="Calibri"/>
                <a:cs typeface="Calibri"/>
              </a:rPr>
              <a:t>1</a:t>
            </a:r>
            <a:r>
              <a:rPr sz="2581" spc="516" baseline="-18518" dirty="0">
                <a:latin typeface="Calibri"/>
                <a:cs typeface="Calibri"/>
              </a:rPr>
              <a:t> </a:t>
            </a:r>
            <a:r>
              <a:rPr sz="1721" spc="9" dirty="0">
                <a:latin typeface="Calibri"/>
                <a:cs typeface="Calibri"/>
              </a:rPr>
              <a:t>-1</a:t>
            </a:r>
            <a:endParaRPr sz="1721">
              <a:latin typeface="Calibri"/>
              <a:cs typeface="Calibri"/>
            </a:endParaRPr>
          </a:p>
        </p:txBody>
      </p:sp>
      <p:sp>
        <p:nvSpPr>
          <p:cNvPr id="110" name="object 110"/>
          <p:cNvSpPr txBox="1"/>
          <p:nvPr/>
        </p:nvSpPr>
        <p:spPr>
          <a:xfrm>
            <a:off x="6693954" y="4926495"/>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111" name="object 111"/>
          <p:cNvSpPr txBox="1"/>
          <p:nvPr/>
        </p:nvSpPr>
        <p:spPr>
          <a:xfrm>
            <a:off x="1747199" y="6147569"/>
            <a:ext cx="2724710" cy="279526"/>
          </a:xfrm>
          <a:prstGeom prst="rect">
            <a:avLst/>
          </a:prstGeom>
        </p:spPr>
        <p:txBody>
          <a:bodyPr vert="horz" wrap="square" lIns="0" tIns="14568" rIns="0" bIns="0" rtlCol="0">
            <a:spAutoFit/>
          </a:bodyPr>
          <a:lstStyle/>
          <a:p>
            <a:pPr>
              <a:spcBef>
                <a:spcPts val="115"/>
              </a:spcBef>
            </a:pPr>
            <a:r>
              <a:rPr sz="1721" spc="9" dirty="0">
                <a:latin typeface="Calibri"/>
                <a:cs typeface="Calibri"/>
              </a:rPr>
              <a:t>Assuming</a:t>
            </a:r>
            <a:r>
              <a:rPr sz="1721" spc="-22" dirty="0">
                <a:latin typeface="Calibri"/>
                <a:cs typeface="Calibri"/>
              </a:rPr>
              <a:t> </a:t>
            </a:r>
            <a:r>
              <a:rPr sz="1721" spc="9" dirty="0">
                <a:latin typeface="Calibri"/>
                <a:cs typeface="Calibri"/>
              </a:rPr>
              <a:t>simple</a:t>
            </a:r>
            <a:r>
              <a:rPr sz="1721" spc="-18" dirty="0">
                <a:latin typeface="Calibri"/>
                <a:cs typeface="Calibri"/>
              </a:rPr>
              <a:t> </a:t>
            </a:r>
            <a:r>
              <a:rPr sz="1721" spc="4" dirty="0">
                <a:latin typeface="Calibri"/>
                <a:cs typeface="Calibri"/>
              </a:rPr>
              <a:t>perceptrons:</a:t>
            </a:r>
            <a:endParaRPr sz="1721">
              <a:latin typeface="Calibri"/>
              <a:cs typeface="Calibri"/>
            </a:endParaRPr>
          </a:p>
        </p:txBody>
      </p:sp>
      <p:sp>
        <p:nvSpPr>
          <p:cNvPr id="112" name="object 112"/>
          <p:cNvSpPr txBox="1"/>
          <p:nvPr/>
        </p:nvSpPr>
        <p:spPr>
          <a:xfrm>
            <a:off x="1747199" y="6415162"/>
            <a:ext cx="1122269" cy="279526"/>
          </a:xfrm>
          <a:prstGeom prst="rect">
            <a:avLst/>
          </a:prstGeom>
        </p:spPr>
        <p:txBody>
          <a:bodyPr vert="horz" wrap="square" lIns="0" tIns="14568" rIns="0" bIns="0" rtlCol="0">
            <a:spAutoFit/>
          </a:bodyPr>
          <a:lstStyle/>
          <a:p>
            <a:pPr>
              <a:spcBef>
                <a:spcPts val="115"/>
              </a:spcBef>
            </a:pPr>
            <a:r>
              <a:rPr sz="1721" spc="9" dirty="0">
                <a:latin typeface="Calibri"/>
                <a:cs typeface="Calibri"/>
              </a:rPr>
              <a:t>output</a:t>
            </a:r>
            <a:r>
              <a:rPr sz="1721" spc="-4" dirty="0">
                <a:latin typeface="Calibri"/>
                <a:cs typeface="Calibri"/>
              </a:rPr>
              <a:t> </a:t>
            </a:r>
            <a:r>
              <a:rPr sz="1721" spc="9" dirty="0">
                <a:latin typeface="Calibri"/>
                <a:cs typeface="Calibri"/>
              </a:rPr>
              <a:t>=</a:t>
            </a:r>
            <a:r>
              <a:rPr sz="1721" spc="-26" dirty="0">
                <a:latin typeface="Calibri"/>
                <a:cs typeface="Calibri"/>
              </a:rPr>
              <a:t> </a:t>
            </a:r>
            <a:r>
              <a:rPr sz="1721" spc="13" dirty="0">
                <a:latin typeface="Calibri"/>
                <a:cs typeface="Calibri"/>
              </a:rPr>
              <a:t>1</a:t>
            </a:r>
            <a:r>
              <a:rPr sz="1721" dirty="0">
                <a:latin typeface="Calibri"/>
                <a:cs typeface="Calibri"/>
              </a:rPr>
              <a:t> </a:t>
            </a:r>
            <a:r>
              <a:rPr sz="1721" spc="4" dirty="0">
                <a:latin typeface="Calibri"/>
                <a:cs typeface="Calibri"/>
              </a:rPr>
              <a:t>if</a:t>
            </a:r>
            <a:endParaRPr sz="1721">
              <a:latin typeface="Calibri"/>
              <a:cs typeface="Calibri"/>
            </a:endParaRPr>
          </a:p>
        </p:txBody>
      </p:sp>
      <p:grpSp>
        <p:nvGrpSpPr>
          <p:cNvPr id="113" name="object 113"/>
          <p:cNvGrpSpPr/>
          <p:nvPr/>
        </p:nvGrpSpPr>
        <p:grpSpPr>
          <a:xfrm>
            <a:off x="2911736" y="6484172"/>
            <a:ext cx="1043268" cy="201706"/>
            <a:chOff x="1420368" y="7348728"/>
            <a:chExt cx="1182370" cy="228600"/>
          </a:xfrm>
        </p:grpSpPr>
        <p:pic>
          <p:nvPicPr>
            <p:cNvPr id="114" name="object 114"/>
            <p:cNvPicPr/>
            <p:nvPr/>
          </p:nvPicPr>
          <p:blipFill>
            <a:blip r:embed="rId14" cstate="print"/>
            <a:stretch>
              <a:fillRect/>
            </a:stretch>
          </p:blipFill>
          <p:spPr>
            <a:xfrm>
              <a:off x="1420368" y="7348728"/>
              <a:ext cx="160020" cy="228599"/>
            </a:xfrm>
            <a:prstGeom prst="rect">
              <a:avLst/>
            </a:prstGeom>
          </p:spPr>
        </p:pic>
        <p:pic>
          <p:nvPicPr>
            <p:cNvPr id="115" name="object 115"/>
            <p:cNvPicPr/>
            <p:nvPr/>
          </p:nvPicPr>
          <p:blipFill>
            <a:blip r:embed="rId15" cstate="print"/>
            <a:stretch>
              <a:fillRect/>
            </a:stretch>
          </p:blipFill>
          <p:spPr>
            <a:xfrm>
              <a:off x="1715166" y="7417308"/>
              <a:ext cx="175450" cy="118872"/>
            </a:xfrm>
            <a:prstGeom prst="rect">
              <a:avLst/>
            </a:prstGeom>
          </p:spPr>
        </p:pic>
        <p:pic>
          <p:nvPicPr>
            <p:cNvPr id="116" name="object 116"/>
            <p:cNvPicPr/>
            <p:nvPr/>
          </p:nvPicPr>
          <p:blipFill>
            <a:blip r:embed="rId16" cstate="print"/>
            <a:stretch>
              <a:fillRect/>
            </a:stretch>
          </p:blipFill>
          <p:spPr>
            <a:xfrm>
              <a:off x="1971103" y="7415784"/>
              <a:ext cx="126492" cy="120396"/>
            </a:xfrm>
            <a:prstGeom prst="rect">
              <a:avLst/>
            </a:prstGeom>
          </p:spPr>
        </p:pic>
        <p:sp>
          <p:nvSpPr>
            <p:cNvPr id="117" name="object 117"/>
            <p:cNvSpPr/>
            <p:nvPr/>
          </p:nvSpPr>
          <p:spPr>
            <a:xfrm>
              <a:off x="2253996" y="7384300"/>
              <a:ext cx="151765" cy="156210"/>
            </a:xfrm>
            <a:custGeom>
              <a:avLst/>
              <a:gdLst/>
              <a:ahLst/>
              <a:cxnLst/>
              <a:rect l="l" t="t" r="r" b="b"/>
              <a:pathLst>
                <a:path w="151764" h="156209">
                  <a:moveTo>
                    <a:pt x="151257" y="69850"/>
                  </a:moveTo>
                  <a:lnTo>
                    <a:pt x="84289" y="69850"/>
                  </a:lnTo>
                  <a:lnTo>
                    <a:pt x="84289" y="0"/>
                  </a:lnTo>
                  <a:lnTo>
                    <a:pt x="66865" y="0"/>
                  </a:lnTo>
                  <a:lnTo>
                    <a:pt x="66865" y="69850"/>
                  </a:lnTo>
                  <a:lnTo>
                    <a:pt x="0" y="69850"/>
                  </a:lnTo>
                  <a:lnTo>
                    <a:pt x="0" y="86360"/>
                  </a:lnTo>
                  <a:lnTo>
                    <a:pt x="66865" y="86360"/>
                  </a:lnTo>
                  <a:lnTo>
                    <a:pt x="66865" y="156210"/>
                  </a:lnTo>
                  <a:lnTo>
                    <a:pt x="84289" y="156210"/>
                  </a:lnTo>
                  <a:lnTo>
                    <a:pt x="84289" y="86360"/>
                  </a:lnTo>
                  <a:lnTo>
                    <a:pt x="151257" y="86360"/>
                  </a:lnTo>
                  <a:lnTo>
                    <a:pt x="151257" y="69850"/>
                  </a:lnTo>
                  <a:close/>
                </a:path>
              </a:pathLst>
            </a:custGeom>
            <a:solidFill>
              <a:srgbClr val="000000"/>
            </a:solidFill>
          </p:spPr>
          <p:txBody>
            <a:bodyPr wrap="square" lIns="0" tIns="0" rIns="0" bIns="0" rtlCol="0"/>
            <a:lstStyle/>
            <a:p>
              <a:endParaRPr sz="1235"/>
            </a:p>
          </p:txBody>
        </p:sp>
        <p:pic>
          <p:nvPicPr>
            <p:cNvPr id="118" name="object 118"/>
            <p:cNvPicPr/>
            <p:nvPr/>
          </p:nvPicPr>
          <p:blipFill>
            <a:blip r:embed="rId17" cstate="print"/>
            <a:stretch>
              <a:fillRect/>
            </a:stretch>
          </p:blipFill>
          <p:spPr>
            <a:xfrm>
              <a:off x="2490787" y="7359396"/>
              <a:ext cx="111347" cy="176784"/>
            </a:xfrm>
            <a:prstGeom prst="rect">
              <a:avLst/>
            </a:prstGeom>
          </p:spPr>
        </p:pic>
      </p:grpSp>
      <p:sp>
        <p:nvSpPr>
          <p:cNvPr id="119" name="object 119"/>
          <p:cNvSpPr txBox="1"/>
          <p:nvPr/>
        </p:nvSpPr>
        <p:spPr>
          <a:xfrm>
            <a:off x="3066399" y="6530780"/>
            <a:ext cx="960904" cy="207097"/>
          </a:xfrm>
          <a:prstGeom prst="rect">
            <a:avLst/>
          </a:prstGeom>
        </p:spPr>
        <p:txBody>
          <a:bodyPr vert="horz" wrap="square" lIns="0" tIns="10085" rIns="0" bIns="0" rtlCol="0">
            <a:spAutoFit/>
          </a:bodyPr>
          <a:lstStyle/>
          <a:p>
            <a:pPr>
              <a:spcBef>
                <a:spcPts val="79"/>
              </a:spcBef>
              <a:tabLst>
                <a:tab pos="256628" algn="l"/>
                <a:tab pos="443215" algn="l"/>
                <a:tab pos="892596" algn="l"/>
              </a:tabLst>
            </a:pPr>
            <a:r>
              <a:rPr sz="1279" spc="88" dirty="0">
                <a:latin typeface="Cambria Math"/>
                <a:cs typeface="Cambria Math"/>
              </a:rPr>
              <a:t>i	</a:t>
            </a:r>
            <a:r>
              <a:rPr sz="1919" spc="132" baseline="3831" dirty="0">
                <a:latin typeface="Cambria Math"/>
                <a:cs typeface="Cambria Math"/>
              </a:rPr>
              <a:t>i	i	i</a:t>
            </a:r>
            <a:endParaRPr sz="1919" baseline="3831">
              <a:latin typeface="Cambria Math"/>
              <a:cs typeface="Cambria Math"/>
            </a:endParaRPr>
          </a:p>
        </p:txBody>
      </p:sp>
      <p:grpSp>
        <p:nvGrpSpPr>
          <p:cNvPr id="120" name="object 120"/>
          <p:cNvGrpSpPr/>
          <p:nvPr/>
        </p:nvGrpSpPr>
        <p:grpSpPr>
          <a:xfrm>
            <a:off x="4109868" y="6493585"/>
            <a:ext cx="972671" cy="184337"/>
            <a:chOff x="2778251" y="7359396"/>
            <a:chExt cx="1102360" cy="208915"/>
          </a:xfrm>
        </p:grpSpPr>
        <p:pic>
          <p:nvPicPr>
            <p:cNvPr id="121" name="object 121"/>
            <p:cNvPicPr/>
            <p:nvPr/>
          </p:nvPicPr>
          <p:blipFill>
            <a:blip r:embed="rId18" cstate="print"/>
            <a:stretch>
              <a:fillRect/>
            </a:stretch>
          </p:blipFill>
          <p:spPr>
            <a:xfrm>
              <a:off x="2778251" y="7377970"/>
              <a:ext cx="151733" cy="170402"/>
            </a:xfrm>
            <a:prstGeom prst="rect">
              <a:avLst/>
            </a:prstGeom>
          </p:spPr>
        </p:pic>
        <p:pic>
          <p:nvPicPr>
            <p:cNvPr id="122" name="object 122"/>
            <p:cNvPicPr/>
            <p:nvPr/>
          </p:nvPicPr>
          <p:blipFill>
            <a:blip r:embed="rId19" cstate="print"/>
            <a:stretch>
              <a:fillRect/>
            </a:stretch>
          </p:blipFill>
          <p:spPr>
            <a:xfrm>
              <a:off x="3032826" y="7365492"/>
              <a:ext cx="108133" cy="170688"/>
            </a:xfrm>
            <a:prstGeom prst="rect">
              <a:avLst/>
            </a:prstGeom>
          </p:spPr>
        </p:pic>
        <p:sp>
          <p:nvSpPr>
            <p:cNvPr id="123" name="object 123"/>
            <p:cNvSpPr/>
            <p:nvPr/>
          </p:nvSpPr>
          <p:spPr>
            <a:xfrm>
              <a:off x="3160763" y="7359408"/>
              <a:ext cx="525145" cy="208915"/>
            </a:xfrm>
            <a:custGeom>
              <a:avLst/>
              <a:gdLst/>
              <a:ahLst/>
              <a:cxnLst/>
              <a:rect l="l" t="t" r="r" b="b"/>
              <a:pathLst>
                <a:path w="525145" h="208915">
                  <a:moveTo>
                    <a:pt x="36576" y="157822"/>
                  </a:moveTo>
                  <a:lnTo>
                    <a:pt x="36004" y="152196"/>
                  </a:lnTo>
                  <a:lnTo>
                    <a:pt x="34772" y="146291"/>
                  </a:lnTo>
                  <a:lnTo>
                    <a:pt x="12192" y="146291"/>
                  </a:lnTo>
                  <a:lnTo>
                    <a:pt x="13246" y="152488"/>
                  </a:lnTo>
                  <a:lnTo>
                    <a:pt x="13716" y="158673"/>
                  </a:lnTo>
                  <a:lnTo>
                    <a:pt x="13716" y="170967"/>
                  </a:lnTo>
                  <a:lnTo>
                    <a:pt x="13335" y="175920"/>
                  </a:lnTo>
                  <a:lnTo>
                    <a:pt x="0" y="201345"/>
                  </a:lnTo>
                  <a:lnTo>
                    <a:pt x="6578" y="208775"/>
                  </a:lnTo>
                  <a:lnTo>
                    <a:pt x="35623" y="174396"/>
                  </a:lnTo>
                  <a:lnTo>
                    <a:pt x="36576" y="169151"/>
                  </a:lnTo>
                  <a:lnTo>
                    <a:pt x="36576" y="157822"/>
                  </a:lnTo>
                  <a:close/>
                </a:path>
                <a:path w="525145" h="208915">
                  <a:moveTo>
                    <a:pt x="204495" y="72529"/>
                  </a:moveTo>
                  <a:lnTo>
                    <a:pt x="202107" y="66573"/>
                  </a:lnTo>
                  <a:lnTo>
                    <a:pt x="201993" y="66344"/>
                  </a:lnTo>
                  <a:lnTo>
                    <a:pt x="200964" y="65532"/>
                  </a:lnTo>
                  <a:lnTo>
                    <a:pt x="197078" y="62382"/>
                  </a:lnTo>
                  <a:lnTo>
                    <a:pt x="192125" y="58483"/>
                  </a:lnTo>
                  <a:lnTo>
                    <a:pt x="184696" y="56476"/>
                  </a:lnTo>
                  <a:lnTo>
                    <a:pt x="184226" y="56476"/>
                  </a:lnTo>
                  <a:lnTo>
                    <a:pt x="184226" y="76479"/>
                  </a:lnTo>
                  <a:lnTo>
                    <a:pt x="184226" y="88671"/>
                  </a:lnTo>
                  <a:lnTo>
                    <a:pt x="182029" y="94576"/>
                  </a:lnTo>
                  <a:lnTo>
                    <a:pt x="177647" y="98869"/>
                  </a:lnTo>
                  <a:lnTo>
                    <a:pt x="173266" y="103251"/>
                  </a:lnTo>
                  <a:lnTo>
                    <a:pt x="128879" y="111252"/>
                  </a:lnTo>
                  <a:lnTo>
                    <a:pt x="132283" y="101333"/>
                  </a:lnTo>
                  <a:lnTo>
                    <a:pt x="158191" y="68681"/>
                  </a:lnTo>
                  <a:lnTo>
                    <a:pt x="170319" y="65532"/>
                  </a:lnTo>
                  <a:lnTo>
                    <a:pt x="174980" y="65620"/>
                  </a:lnTo>
                  <a:lnTo>
                    <a:pt x="178498" y="67056"/>
                  </a:lnTo>
                  <a:lnTo>
                    <a:pt x="180797" y="69811"/>
                  </a:lnTo>
                  <a:lnTo>
                    <a:pt x="183083" y="72669"/>
                  </a:lnTo>
                  <a:lnTo>
                    <a:pt x="184226" y="76479"/>
                  </a:lnTo>
                  <a:lnTo>
                    <a:pt x="184226" y="56476"/>
                  </a:lnTo>
                  <a:lnTo>
                    <a:pt x="146316" y="62953"/>
                  </a:lnTo>
                  <a:lnTo>
                    <a:pt x="114998" y="94005"/>
                  </a:lnTo>
                  <a:lnTo>
                    <a:pt x="104305" y="136017"/>
                  </a:lnTo>
                  <a:lnTo>
                    <a:pt x="104927" y="145173"/>
                  </a:lnTo>
                  <a:lnTo>
                    <a:pt x="133273" y="176123"/>
                  </a:lnTo>
                  <a:lnTo>
                    <a:pt x="141643" y="176784"/>
                  </a:lnTo>
                  <a:lnTo>
                    <a:pt x="149517" y="176364"/>
                  </a:lnTo>
                  <a:lnTo>
                    <a:pt x="188277" y="155536"/>
                  </a:lnTo>
                  <a:lnTo>
                    <a:pt x="194221" y="148971"/>
                  </a:lnTo>
                  <a:lnTo>
                    <a:pt x="186601" y="141732"/>
                  </a:lnTo>
                  <a:lnTo>
                    <a:pt x="179844" y="148590"/>
                  </a:lnTo>
                  <a:lnTo>
                    <a:pt x="173367" y="153543"/>
                  </a:lnTo>
                  <a:lnTo>
                    <a:pt x="161175" y="160020"/>
                  </a:lnTo>
                  <a:lnTo>
                    <a:pt x="154406" y="161632"/>
                  </a:lnTo>
                  <a:lnTo>
                    <a:pt x="146786" y="161531"/>
                  </a:lnTo>
                  <a:lnTo>
                    <a:pt x="139166" y="161632"/>
                  </a:lnTo>
                  <a:lnTo>
                    <a:pt x="133743" y="159727"/>
                  </a:lnTo>
                  <a:lnTo>
                    <a:pt x="126974" y="152209"/>
                  </a:lnTo>
                  <a:lnTo>
                    <a:pt x="125260" y="146113"/>
                  </a:lnTo>
                  <a:lnTo>
                    <a:pt x="125260" y="132016"/>
                  </a:lnTo>
                  <a:lnTo>
                    <a:pt x="125831" y="126873"/>
                  </a:lnTo>
                  <a:lnTo>
                    <a:pt x="126784" y="121920"/>
                  </a:lnTo>
                  <a:lnTo>
                    <a:pt x="144894" y="121323"/>
                  </a:lnTo>
                  <a:lnTo>
                    <a:pt x="160629" y="119430"/>
                  </a:lnTo>
                  <a:lnTo>
                    <a:pt x="174002" y="116217"/>
                  </a:lnTo>
                  <a:lnTo>
                    <a:pt x="184988" y="111721"/>
                  </a:lnTo>
                  <a:lnTo>
                    <a:pt x="185686" y="111252"/>
                  </a:lnTo>
                  <a:lnTo>
                    <a:pt x="193535" y="105994"/>
                  </a:lnTo>
                  <a:lnTo>
                    <a:pt x="199644" y="98933"/>
                  </a:lnTo>
                  <a:lnTo>
                    <a:pt x="203288" y="90563"/>
                  </a:lnTo>
                  <a:lnTo>
                    <a:pt x="204444" y="81343"/>
                  </a:lnTo>
                  <a:lnTo>
                    <a:pt x="204495" y="72529"/>
                  </a:lnTo>
                  <a:close/>
                </a:path>
                <a:path w="525145" h="208915">
                  <a:moveTo>
                    <a:pt x="287185" y="156298"/>
                  </a:moveTo>
                  <a:lnTo>
                    <a:pt x="280238" y="149352"/>
                  </a:lnTo>
                  <a:lnTo>
                    <a:pt x="275183" y="154876"/>
                  </a:lnTo>
                  <a:lnTo>
                    <a:pt x="271284" y="158496"/>
                  </a:lnTo>
                  <a:lnTo>
                    <a:pt x="268414" y="160299"/>
                  </a:lnTo>
                  <a:lnTo>
                    <a:pt x="265658" y="162204"/>
                  </a:lnTo>
                  <a:lnTo>
                    <a:pt x="263093" y="163156"/>
                  </a:lnTo>
                  <a:lnTo>
                    <a:pt x="260616" y="163068"/>
                  </a:lnTo>
                  <a:lnTo>
                    <a:pt x="258330" y="163156"/>
                  </a:lnTo>
                  <a:lnTo>
                    <a:pt x="256705" y="162496"/>
                  </a:lnTo>
                  <a:lnTo>
                    <a:pt x="254520" y="159537"/>
                  </a:lnTo>
                  <a:lnTo>
                    <a:pt x="253949" y="157162"/>
                  </a:lnTo>
                  <a:lnTo>
                    <a:pt x="254038" y="149352"/>
                  </a:lnTo>
                  <a:lnTo>
                    <a:pt x="254901" y="143827"/>
                  </a:lnTo>
                  <a:lnTo>
                    <a:pt x="256616" y="135636"/>
                  </a:lnTo>
                  <a:lnTo>
                    <a:pt x="286905" y="0"/>
                  </a:lnTo>
                  <a:lnTo>
                    <a:pt x="279565" y="0"/>
                  </a:lnTo>
                  <a:lnTo>
                    <a:pt x="248704" y="1524"/>
                  </a:lnTo>
                  <a:lnTo>
                    <a:pt x="247180" y="7620"/>
                  </a:lnTo>
                  <a:lnTo>
                    <a:pt x="251561" y="8001"/>
                  </a:lnTo>
                  <a:lnTo>
                    <a:pt x="254609" y="8382"/>
                  </a:lnTo>
                  <a:lnTo>
                    <a:pt x="256235" y="8953"/>
                  </a:lnTo>
                  <a:lnTo>
                    <a:pt x="257949" y="9525"/>
                  </a:lnTo>
                  <a:lnTo>
                    <a:pt x="259181" y="10477"/>
                  </a:lnTo>
                  <a:lnTo>
                    <a:pt x="260134" y="11709"/>
                  </a:lnTo>
                  <a:lnTo>
                    <a:pt x="261086" y="13042"/>
                  </a:lnTo>
                  <a:lnTo>
                    <a:pt x="261467" y="14859"/>
                  </a:lnTo>
                  <a:lnTo>
                    <a:pt x="261467" y="19431"/>
                  </a:lnTo>
                  <a:lnTo>
                    <a:pt x="261277" y="21907"/>
                  </a:lnTo>
                  <a:lnTo>
                    <a:pt x="260896" y="24384"/>
                  </a:lnTo>
                  <a:lnTo>
                    <a:pt x="260515" y="27051"/>
                  </a:lnTo>
                  <a:lnTo>
                    <a:pt x="259753" y="30480"/>
                  </a:lnTo>
                  <a:lnTo>
                    <a:pt x="258711" y="34671"/>
                  </a:lnTo>
                  <a:lnTo>
                    <a:pt x="236804" y="132486"/>
                  </a:lnTo>
                  <a:lnTo>
                    <a:pt x="234518" y="142963"/>
                  </a:lnTo>
                  <a:lnTo>
                    <a:pt x="233375" y="150876"/>
                  </a:lnTo>
                  <a:lnTo>
                    <a:pt x="233426" y="162496"/>
                  </a:lnTo>
                  <a:lnTo>
                    <a:pt x="234988" y="167259"/>
                  </a:lnTo>
                  <a:lnTo>
                    <a:pt x="241376" y="174967"/>
                  </a:lnTo>
                  <a:lnTo>
                    <a:pt x="245567" y="176784"/>
                  </a:lnTo>
                  <a:lnTo>
                    <a:pt x="257187" y="176784"/>
                  </a:lnTo>
                  <a:lnTo>
                    <a:pt x="262801" y="175348"/>
                  </a:lnTo>
                  <a:lnTo>
                    <a:pt x="267754" y="172491"/>
                  </a:lnTo>
                  <a:lnTo>
                    <a:pt x="272808" y="169633"/>
                  </a:lnTo>
                  <a:lnTo>
                    <a:pt x="279285" y="164299"/>
                  </a:lnTo>
                  <a:lnTo>
                    <a:pt x="280403" y="163156"/>
                  </a:lnTo>
                  <a:lnTo>
                    <a:pt x="287185" y="156298"/>
                  </a:lnTo>
                  <a:close/>
                </a:path>
                <a:path w="525145" h="208915">
                  <a:moveTo>
                    <a:pt x="403682" y="62484"/>
                  </a:moveTo>
                  <a:lnTo>
                    <a:pt x="364147" y="56388"/>
                  </a:lnTo>
                  <a:lnTo>
                    <a:pt x="355574" y="56476"/>
                  </a:lnTo>
                  <a:lnTo>
                    <a:pt x="323189" y="76581"/>
                  </a:lnTo>
                  <a:lnTo>
                    <a:pt x="321373" y="82194"/>
                  </a:lnTo>
                  <a:lnTo>
                    <a:pt x="321373" y="93433"/>
                  </a:lnTo>
                  <a:lnTo>
                    <a:pt x="322338" y="97624"/>
                  </a:lnTo>
                  <a:lnTo>
                    <a:pt x="324142" y="101244"/>
                  </a:lnTo>
                  <a:lnTo>
                    <a:pt x="325958" y="104952"/>
                  </a:lnTo>
                  <a:lnTo>
                    <a:pt x="328625" y="108394"/>
                  </a:lnTo>
                  <a:lnTo>
                    <a:pt x="335762" y="114579"/>
                  </a:lnTo>
                  <a:lnTo>
                    <a:pt x="340715" y="118008"/>
                  </a:lnTo>
                  <a:lnTo>
                    <a:pt x="347103" y="121729"/>
                  </a:lnTo>
                  <a:lnTo>
                    <a:pt x="353199" y="125539"/>
                  </a:lnTo>
                  <a:lnTo>
                    <a:pt x="357581" y="128587"/>
                  </a:lnTo>
                  <a:lnTo>
                    <a:pt x="363194" y="133438"/>
                  </a:lnTo>
                  <a:lnTo>
                    <a:pt x="365201" y="135915"/>
                  </a:lnTo>
                  <a:lnTo>
                    <a:pt x="366331" y="138493"/>
                  </a:lnTo>
                  <a:lnTo>
                    <a:pt x="367576" y="141160"/>
                  </a:lnTo>
                  <a:lnTo>
                    <a:pt x="368147" y="144297"/>
                  </a:lnTo>
                  <a:lnTo>
                    <a:pt x="368147" y="154305"/>
                  </a:lnTo>
                  <a:lnTo>
                    <a:pt x="366052" y="159156"/>
                  </a:lnTo>
                  <a:lnTo>
                    <a:pt x="357289" y="166014"/>
                  </a:lnTo>
                  <a:lnTo>
                    <a:pt x="351193" y="167728"/>
                  </a:lnTo>
                  <a:lnTo>
                    <a:pt x="343382" y="167640"/>
                  </a:lnTo>
                  <a:lnTo>
                    <a:pt x="334530" y="167728"/>
                  </a:lnTo>
                  <a:lnTo>
                    <a:pt x="328053" y="165735"/>
                  </a:lnTo>
                  <a:lnTo>
                    <a:pt x="323951" y="161531"/>
                  </a:lnTo>
                  <a:lnTo>
                    <a:pt x="319862" y="157543"/>
                  </a:lnTo>
                  <a:lnTo>
                    <a:pt x="317665" y="151447"/>
                  </a:lnTo>
                  <a:lnTo>
                    <a:pt x="317284" y="143256"/>
                  </a:lnTo>
                  <a:lnTo>
                    <a:pt x="307670" y="143256"/>
                  </a:lnTo>
                  <a:lnTo>
                    <a:pt x="301752" y="170014"/>
                  </a:lnTo>
                  <a:lnTo>
                    <a:pt x="309753" y="172593"/>
                  </a:lnTo>
                  <a:lnTo>
                    <a:pt x="317093" y="174307"/>
                  </a:lnTo>
                  <a:lnTo>
                    <a:pt x="323672" y="175260"/>
                  </a:lnTo>
                  <a:lnTo>
                    <a:pt x="330238" y="176301"/>
                  </a:lnTo>
                  <a:lnTo>
                    <a:pt x="336905" y="176784"/>
                  </a:lnTo>
                  <a:lnTo>
                    <a:pt x="352247" y="176784"/>
                  </a:lnTo>
                  <a:lnTo>
                    <a:pt x="359765" y="175641"/>
                  </a:lnTo>
                  <a:lnTo>
                    <a:pt x="373100" y="170688"/>
                  </a:lnTo>
                  <a:lnTo>
                    <a:pt x="377228" y="167728"/>
                  </a:lnTo>
                  <a:lnTo>
                    <a:pt x="378434" y="166865"/>
                  </a:lnTo>
                  <a:lnTo>
                    <a:pt x="382244" y="161734"/>
                  </a:lnTo>
                  <a:lnTo>
                    <a:pt x="386156" y="156591"/>
                  </a:lnTo>
                  <a:lnTo>
                    <a:pt x="388048" y="150495"/>
                  </a:lnTo>
                  <a:lnTo>
                    <a:pt x="372529" y="115252"/>
                  </a:lnTo>
                  <a:lnTo>
                    <a:pt x="356628" y="105346"/>
                  </a:lnTo>
                  <a:lnTo>
                    <a:pt x="351764" y="102006"/>
                  </a:lnTo>
                  <a:lnTo>
                    <a:pt x="348716" y="99250"/>
                  </a:lnTo>
                  <a:lnTo>
                    <a:pt x="345668" y="96583"/>
                  </a:lnTo>
                  <a:lnTo>
                    <a:pt x="343573" y="94005"/>
                  </a:lnTo>
                  <a:lnTo>
                    <a:pt x="342519" y="91719"/>
                  </a:lnTo>
                  <a:lnTo>
                    <a:pt x="341477" y="89535"/>
                  </a:lnTo>
                  <a:lnTo>
                    <a:pt x="340906" y="86868"/>
                  </a:lnTo>
                  <a:lnTo>
                    <a:pt x="340906" y="78486"/>
                  </a:lnTo>
                  <a:lnTo>
                    <a:pt x="343001" y="74104"/>
                  </a:lnTo>
                  <a:lnTo>
                    <a:pt x="347002" y="70675"/>
                  </a:lnTo>
                  <a:lnTo>
                    <a:pt x="351002" y="67335"/>
                  </a:lnTo>
                  <a:lnTo>
                    <a:pt x="356247" y="65620"/>
                  </a:lnTo>
                  <a:lnTo>
                    <a:pt x="362623" y="65532"/>
                  </a:lnTo>
                  <a:lnTo>
                    <a:pt x="371005" y="65620"/>
                  </a:lnTo>
                  <a:lnTo>
                    <a:pt x="377202" y="67627"/>
                  </a:lnTo>
                  <a:lnTo>
                    <a:pt x="384911" y="75336"/>
                  </a:lnTo>
                  <a:lnTo>
                    <a:pt x="387299" y="80962"/>
                  </a:lnTo>
                  <a:lnTo>
                    <a:pt x="388251" y="88392"/>
                  </a:lnTo>
                  <a:lnTo>
                    <a:pt x="398157" y="88392"/>
                  </a:lnTo>
                  <a:lnTo>
                    <a:pt x="403021" y="65532"/>
                  </a:lnTo>
                  <a:lnTo>
                    <a:pt x="403682" y="62484"/>
                  </a:lnTo>
                  <a:close/>
                </a:path>
                <a:path w="525145" h="208915">
                  <a:moveTo>
                    <a:pt x="524535" y="72529"/>
                  </a:moveTo>
                  <a:lnTo>
                    <a:pt x="522147" y="66573"/>
                  </a:lnTo>
                  <a:lnTo>
                    <a:pt x="522033" y="66344"/>
                  </a:lnTo>
                  <a:lnTo>
                    <a:pt x="521004" y="65532"/>
                  </a:lnTo>
                  <a:lnTo>
                    <a:pt x="517118" y="62382"/>
                  </a:lnTo>
                  <a:lnTo>
                    <a:pt x="512165" y="58483"/>
                  </a:lnTo>
                  <a:lnTo>
                    <a:pt x="504736" y="56476"/>
                  </a:lnTo>
                  <a:lnTo>
                    <a:pt x="504266" y="56476"/>
                  </a:lnTo>
                  <a:lnTo>
                    <a:pt x="504266" y="76479"/>
                  </a:lnTo>
                  <a:lnTo>
                    <a:pt x="504266" y="88671"/>
                  </a:lnTo>
                  <a:lnTo>
                    <a:pt x="502069" y="94576"/>
                  </a:lnTo>
                  <a:lnTo>
                    <a:pt x="497687" y="98869"/>
                  </a:lnTo>
                  <a:lnTo>
                    <a:pt x="493306" y="103251"/>
                  </a:lnTo>
                  <a:lnTo>
                    <a:pt x="448919" y="111252"/>
                  </a:lnTo>
                  <a:lnTo>
                    <a:pt x="452323" y="101333"/>
                  </a:lnTo>
                  <a:lnTo>
                    <a:pt x="478231" y="68681"/>
                  </a:lnTo>
                  <a:lnTo>
                    <a:pt x="490359" y="65532"/>
                  </a:lnTo>
                  <a:lnTo>
                    <a:pt x="495020" y="65620"/>
                  </a:lnTo>
                  <a:lnTo>
                    <a:pt x="498551" y="67056"/>
                  </a:lnTo>
                  <a:lnTo>
                    <a:pt x="500837" y="69811"/>
                  </a:lnTo>
                  <a:lnTo>
                    <a:pt x="503123" y="72669"/>
                  </a:lnTo>
                  <a:lnTo>
                    <a:pt x="504266" y="76479"/>
                  </a:lnTo>
                  <a:lnTo>
                    <a:pt x="504266" y="56476"/>
                  </a:lnTo>
                  <a:lnTo>
                    <a:pt x="466344" y="62953"/>
                  </a:lnTo>
                  <a:lnTo>
                    <a:pt x="435038" y="94005"/>
                  </a:lnTo>
                  <a:lnTo>
                    <a:pt x="424345" y="136017"/>
                  </a:lnTo>
                  <a:lnTo>
                    <a:pt x="424967" y="145173"/>
                  </a:lnTo>
                  <a:lnTo>
                    <a:pt x="453313" y="176123"/>
                  </a:lnTo>
                  <a:lnTo>
                    <a:pt x="461683" y="176784"/>
                  </a:lnTo>
                  <a:lnTo>
                    <a:pt x="469557" y="176364"/>
                  </a:lnTo>
                  <a:lnTo>
                    <a:pt x="508317" y="155536"/>
                  </a:lnTo>
                  <a:lnTo>
                    <a:pt x="514261" y="148971"/>
                  </a:lnTo>
                  <a:lnTo>
                    <a:pt x="506641" y="141732"/>
                  </a:lnTo>
                  <a:lnTo>
                    <a:pt x="499884" y="148590"/>
                  </a:lnTo>
                  <a:lnTo>
                    <a:pt x="493407" y="153543"/>
                  </a:lnTo>
                  <a:lnTo>
                    <a:pt x="481203" y="160020"/>
                  </a:lnTo>
                  <a:lnTo>
                    <a:pt x="474446" y="161632"/>
                  </a:lnTo>
                  <a:lnTo>
                    <a:pt x="466826" y="161531"/>
                  </a:lnTo>
                  <a:lnTo>
                    <a:pt x="459206" y="161632"/>
                  </a:lnTo>
                  <a:lnTo>
                    <a:pt x="453783" y="159727"/>
                  </a:lnTo>
                  <a:lnTo>
                    <a:pt x="447014" y="152209"/>
                  </a:lnTo>
                  <a:lnTo>
                    <a:pt x="445300" y="146113"/>
                  </a:lnTo>
                  <a:lnTo>
                    <a:pt x="445300" y="132016"/>
                  </a:lnTo>
                  <a:lnTo>
                    <a:pt x="445871" y="126873"/>
                  </a:lnTo>
                  <a:lnTo>
                    <a:pt x="446824" y="121920"/>
                  </a:lnTo>
                  <a:lnTo>
                    <a:pt x="464934" y="121323"/>
                  </a:lnTo>
                  <a:lnTo>
                    <a:pt x="480669" y="119430"/>
                  </a:lnTo>
                  <a:lnTo>
                    <a:pt x="519684" y="98933"/>
                  </a:lnTo>
                  <a:lnTo>
                    <a:pt x="524484" y="81343"/>
                  </a:lnTo>
                  <a:lnTo>
                    <a:pt x="524535" y="72529"/>
                  </a:lnTo>
                  <a:close/>
                </a:path>
              </a:pathLst>
            </a:custGeom>
            <a:solidFill>
              <a:srgbClr val="000000"/>
            </a:solidFill>
          </p:spPr>
          <p:txBody>
            <a:bodyPr wrap="square" lIns="0" tIns="0" rIns="0" bIns="0" rtlCol="0"/>
            <a:lstStyle/>
            <a:p>
              <a:endParaRPr sz="1235"/>
            </a:p>
          </p:txBody>
        </p:sp>
        <p:pic>
          <p:nvPicPr>
            <p:cNvPr id="124" name="object 124"/>
            <p:cNvPicPr/>
            <p:nvPr/>
          </p:nvPicPr>
          <p:blipFill>
            <a:blip r:embed="rId20" cstate="print"/>
            <a:stretch>
              <a:fillRect/>
            </a:stretch>
          </p:blipFill>
          <p:spPr>
            <a:xfrm>
              <a:off x="3771966" y="7365492"/>
              <a:ext cx="108133" cy="170688"/>
            </a:xfrm>
            <a:prstGeom prst="rect">
              <a:avLst/>
            </a:prstGeom>
          </p:spPr>
        </p:pic>
      </p:grpSp>
      <p:sp>
        <p:nvSpPr>
          <p:cNvPr id="140" name="TextBox 139">
            <a:extLst>
              <a:ext uri="{FF2B5EF4-FFF2-40B4-BE49-F238E27FC236}">
                <a16:creationId xmlns:a16="http://schemas.microsoft.com/office/drawing/2014/main" id="{E246B73B-1CE0-AECA-8E81-79E88B38B9F5}"/>
              </a:ext>
            </a:extLst>
          </p:cNvPr>
          <p:cNvSpPr txBox="1"/>
          <p:nvPr/>
        </p:nvSpPr>
        <p:spPr>
          <a:xfrm>
            <a:off x="721360" y="5985754"/>
            <a:ext cx="6136640" cy="230832"/>
          </a:xfrm>
          <a:prstGeom prst="rect">
            <a:avLst/>
          </a:prstGeom>
          <a:noFill/>
        </p:spPr>
        <p:txBody>
          <a:bodyPr wrap="square">
            <a:spAutoFit/>
          </a:bodyPr>
          <a:lstStyle/>
          <a:p>
            <a:r>
              <a:rPr lang="en-US" sz="900" dirty="0"/>
              <a:t>https://deeplearning.cs.cmu.edu/S23/</a:t>
            </a:r>
          </a:p>
        </p:txBody>
      </p:sp>
      <p:sp>
        <p:nvSpPr>
          <p:cNvPr id="141" name="TextBox 140">
            <a:extLst>
              <a:ext uri="{FF2B5EF4-FFF2-40B4-BE49-F238E27FC236}">
                <a16:creationId xmlns:a16="http://schemas.microsoft.com/office/drawing/2014/main" id="{B8BA480D-4217-7930-3498-766EABF5CC2E}"/>
              </a:ext>
            </a:extLst>
          </p:cNvPr>
          <p:cNvSpPr txBox="1"/>
          <p:nvPr/>
        </p:nvSpPr>
        <p:spPr>
          <a:xfrm>
            <a:off x="721360" y="6006074"/>
            <a:ext cx="6136640" cy="230832"/>
          </a:xfrm>
          <a:prstGeom prst="rect">
            <a:avLst/>
          </a:prstGeom>
          <a:noFill/>
        </p:spPr>
        <p:txBody>
          <a:bodyPr wrap="square">
            <a:spAutoFit/>
          </a:bodyPr>
          <a:lstStyle/>
          <a:p>
            <a:r>
              <a:rPr lang="en-US" sz="900" dirty="0"/>
              <a:t>https://deeplearning.cs.cmu.edu/S23/</a:t>
            </a:r>
          </a:p>
        </p:txBody>
      </p:sp>
    </p:spTree>
    <p:extLst>
      <p:ext uri="{BB962C8B-B14F-4D97-AF65-F5344CB8AC3E}">
        <p14:creationId xmlns:p14="http://schemas.microsoft.com/office/powerpoint/2010/main" val="600484284"/>
      </p:ext>
    </p:extLst>
  </p:cSld>
  <p:clrMapOvr>
    <a:masterClrMapping/>
  </p:clrMapOvr>
  <p:transition spd="slow">
    <p:wip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4044" y="108056"/>
            <a:ext cx="9456608" cy="679945"/>
          </a:xfrm>
          <a:prstGeom prst="rect">
            <a:avLst/>
          </a:prstGeom>
        </p:spPr>
        <p:txBody>
          <a:bodyPr spcFirstLastPara="1" vert="horz" wrap="square" lIns="0" tIns="15128" rIns="0" bIns="0" rtlCol="0" anchor="ctr" anchorCtr="0">
            <a:spAutoFit/>
          </a:bodyPr>
          <a:lstStyle/>
          <a:p>
            <a:pPr marL="11206">
              <a:lnSpc>
                <a:spcPct val="100000"/>
              </a:lnSpc>
              <a:spcBef>
                <a:spcPts val="119"/>
              </a:spcBef>
              <a:tabLst>
                <a:tab pos="2362886" algn="l"/>
              </a:tabLst>
            </a:pPr>
            <a:r>
              <a:rPr sz="4236" spc="9" dirty="0"/>
              <a:t>Option</a:t>
            </a:r>
            <a:r>
              <a:rPr sz="4236" dirty="0"/>
              <a:t> </a:t>
            </a:r>
            <a:r>
              <a:rPr sz="4236" spc="18" dirty="0"/>
              <a:t>1:	</a:t>
            </a:r>
            <a:r>
              <a:rPr sz="4236" spc="4" dirty="0"/>
              <a:t>Construct</a:t>
            </a:r>
            <a:r>
              <a:rPr sz="4236" spc="-26" dirty="0"/>
              <a:t> </a:t>
            </a:r>
            <a:r>
              <a:rPr sz="4236" dirty="0"/>
              <a:t>by</a:t>
            </a:r>
            <a:r>
              <a:rPr sz="4236" spc="26" dirty="0"/>
              <a:t> </a:t>
            </a:r>
            <a:r>
              <a:rPr sz="4236" spc="4" dirty="0"/>
              <a:t>hand</a:t>
            </a:r>
            <a:endParaRPr sz="4236" dirty="0"/>
          </a:p>
        </p:txBody>
      </p:sp>
      <p:sp>
        <p:nvSpPr>
          <p:cNvPr id="15" name="Content Placeholder 14">
            <a:extLst>
              <a:ext uri="{FF2B5EF4-FFF2-40B4-BE49-F238E27FC236}">
                <a16:creationId xmlns:a16="http://schemas.microsoft.com/office/drawing/2014/main" id="{DE50E0B1-57B4-5F4B-6F52-7CBC3B021E23}"/>
              </a:ext>
            </a:extLst>
          </p:cNvPr>
          <p:cNvSpPr>
            <a:spLocks noGrp="1"/>
          </p:cNvSpPr>
          <p:nvPr>
            <p:ph idx="1"/>
          </p:nvPr>
        </p:nvSpPr>
        <p:spPr/>
        <p:txBody>
          <a:bodyPr/>
          <a:lstStyle/>
          <a:p>
            <a:endParaRPr lang="en-US"/>
          </a:p>
        </p:txBody>
      </p:sp>
      <p:sp>
        <p:nvSpPr>
          <p:cNvPr id="3" name="object 3"/>
          <p:cNvSpPr txBox="1"/>
          <p:nvPr/>
        </p:nvSpPr>
        <p:spPr>
          <a:xfrm>
            <a:off x="2181040" y="4840096"/>
            <a:ext cx="7386918" cy="1332368"/>
          </a:xfrm>
          <a:prstGeom prst="rect">
            <a:avLst/>
          </a:prstGeom>
        </p:spPr>
        <p:txBody>
          <a:bodyPr vert="horz" wrap="square" lIns="0" tIns="53228" rIns="0" bIns="0" rtlCol="0">
            <a:spAutoFit/>
          </a:bodyPr>
          <a:lstStyle/>
          <a:p>
            <a:pPr marL="344599" indent="-333953">
              <a:spcBef>
                <a:spcPts val="419"/>
              </a:spcBef>
              <a:buFont typeface="Arial MT"/>
              <a:buChar char="•"/>
              <a:tabLst>
                <a:tab pos="344599" algn="l"/>
                <a:tab pos="345160" algn="l"/>
              </a:tabLst>
            </a:pPr>
            <a:r>
              <a:rPr sz="2603" spc="4" dirty="0">
                <a:latin typeface="Calibri"/>
                <a:cs typeface="Calibri"/>
              </a:rPr>
              <a:t>Given</a:t>
            </a:r>
            <a:r>
              <a:rPr sz="2603" spc="-31" dirty="0">
                <a:latin typeface="Calibri"/>
                <a:cs typeface="Calibri"/>
              </a:rPr>
              <a:t> </a:t>
            </a:r>
            <a:r>
              <a:rPr sz="2603" spc="9" dirty="0">
                <a:latin typeface="Calibri"/>
                <a:cs typeface="Calibri"/>
              </a:rPr>
              <a:t>a</a:t>
            </a:r>
            <a:r>
              <a:rPr sz="2603" spc="18" dirty="0">
                <a:latin typeface="Calibri"/>
                <a:cs typeface="Calibri"/>
              </a:rPr>
              <a:t> </a:t>
            </a:r>
            <a:r>
              <a:rPr sz="2603" spc="4" dirty="0">
                <a:latin typeface="Calibri"/>
                <a:cs typeface="Calibri"/>
              </a:rPr>
              <a:t>function,</a:t>
            </a:r>
            <a:r>
              <a:rPr sz="2603" spc="-31" dirty="0">
                <a:latin typeface="Calibri"/>
                <a:cs typeface="Calibri"/>
              </a:rPr>
              <a:t> </a:t>
            </a:r>
            <a:r>
              <a:rPr sz="2603" i="1" spc="9" dirty="0">
                <a:latin typeface="Calibri"/>
                <a:cs typeface="Calibri"/>
              </a:rPr>
              <a:t>handcraft</a:t>
            </a:r>
            <a:r>
              <a:rPr sz="2603" i="1" spc="-40" dirty="0">
                <a:latin typeface="Calibri"/>
                <a:cs typeface="Calibri"/>
              </a:rPr>
              <a:t> </a:t>
            </a:r>
            <a:r>
              <a:rPr sz="2603" spc="9" dirty="0">
                <a:latin typeface="Calibri"/>
                <a:cs typeface="Calibri"/>
              </a:rPr>
              <a:t>a</a:t>
            </a:r>
            <a:r>
              <a:rPr sz="2603" spc="-13" dirty="0">
                <a:latin typeface="Calibri"/>
                <a:cs typeface="Calibri"/>
              </a:rPr>
              <a:t> </a:t>
            </a:r>
            <a:r>
              <a:rPr sz="2603" dirty="0">
                <a:latin typeface="Calibri"/>
                <a:cs typeface="Calibri"/>
              </a:rPr>
              <a:t>network</a:t>
            </a:r>
            <a:r>
              <a:rPr sz="2603" spc="-26" dirty="0">
                <a:latin typeface="Calibri"/>
                <a:cs typeface="Calibri"/>
              </a:rPr>
              <a:t> </a:t>
            </a:r>
            <a:r>
              <a:rPr sz="2603" dirty="0">
                <a:latin typeface="Calibri"/>
                <a:cs typeface="Calibri"/>
              </a:rPr>
              <a:t>to</a:t>
            </a:r>
            <a:r>
              <a:rPr sz="2603" spc="-9" dirty="0">
                <a:latin typeface="Calibri"/>
                <a:cs typeface="Calibri"/>
              </a:rPr>
              <a:t> </a:t>
            </a:r>
            <a:r>
              <a:rPr sz="2603" dirty="0">
                <a:latin typeface="Calibri"/>
                <a:cs typeface="Calibri"/>
              </a:rPr>
              <a:t>satisfy</a:t>
            </a:r>
            <a:r>
              <a:rPr sz="2603" spc="-18" dirty="0">
                <a:latin typeface="Calibri"/>
                <a:cs typeface="Calibri"/>
              </a:rPr>
              <a:t> </a:t>
            </a:r>
            <a:r>
              <a:rPr sz="2603" spc="4" dirty="0">
                <a:latin typeface="Calibri"/>
                <a:cs typeface="Calibri"/>
              </a:rPr>
              <a:t>it</a:t>
            </a:r>
            <a:endParaRPr sz="2603">
              <a:latin typeface="Calibri"/>
              <a:cs typeface="Calibri"/>
            </a:endParaRPr>
          </a:p>
          <a:p>
            <a:pPr marL="344599" indent="-333953">
              <a:spcBef>
                <a:spcPts val="340"/>
              </a:spcBef>
              <a:buFont typeface="Arial MT"/>
              <a:buChar char="•"/>
              <a:tabLst>
                <a:tab pos="344599" algn="l"/>
                <a:tab pos="345160" algn="l"/>
                <a:tab pos="1078063" algn="l"/>
              </a:tabLst>
            </a:pPr>
            <a:r>
              <a:rPr sz="2603" spc="13" dirty="0">
                <a:latin typeface="Calibri"/>
                <a:cs typeface="Calibri"/>
              </a:rPr>
              <a:t>E.g.:	</a:t>
            </a:r>
            <a:r>
              <a:rPr sz="2603" spc="4" dirty="0">
                <a:latin typeface="Calibri"/>
                <a:cs typeface="Calibri"/>
              </a:rPr>
              <a:t>Build</a:t>
            </a:r>
            <a:r>
              <a:rPr sz="2603" spc="-31" dirty="0">
                <a:latin typeface="Calibri"/>
                <a:cs typeface="Calibri"/>
              </a:rPr>
              <a:t> </a:t>
            </a:r>
            <a:r>
              <a:rPr sz="2603" spc="9" dirty="0">
                <a:latin typeface="Calibri"/>
                <a:cs typeface="Calibri"/>
              </a:rPr>
              <a:t>an</a:t>
            </a:r>
            <a:r>
              <a:rPr sz="2603" spc="-26" dirty="0">
                <a:latin typeface="Calibri"/>
                <a:cs typeface="Calibri"/>
              </a:rPr>
              <a:t> </a:t>
            </a:r>
            <a:r>
              <a:rPr sz="2603" spc="13" dirty="0">
                <a:latin typeface="Calibri"/>
                <a:cs typeface="Calibri"/>
              </a:rPr>
              <a:t>MLP</a:t>
            </a:r>
            <a:r>
              <a:rPr sz="2603" spc="-4" dirty="0">
                <a:latin typeface="Calibri"/>
                <a:cs typeface="Calibri"/>
              </a:rPr>
              <a:t> </a:t>
            </a:r>
            <a:r>
              <a:rPr sz="2603" dirty="0">
                <a:latin typeface="Calibri"/>
                <a:cs typeface="Calibri"/>
              </a:rPr>
              <a:t>to</a:t>
            </a:r>
            <a:r>
              <a:rPr sz="2603" spc="-4" dirty="0">
                <a:latin typeface="Calibri"/>
                <a:cs typeface="Calibri"/>
              </a:rPr>
              <a:t> </a:t>
            </a:r>
            <a:r>
              <a:rPr sz="2603" spc="9" dirty="0">
                <a:latin typeface="Calibri"/>
                <a:cs typeface="Calibri"/>
              </a:rPr>
              <a:t>classify</a:t>
            </a:r>
            <a:r>
              <a:rPr sz="2603" spc="-49" dirty="0">
                <a:latin typeface="Calibri"/>
                <a:cs typeface="Calibri"/>
              </a:rPr>
              <a:t> </a:t>
            </a:r>
            <a:r>
              <a:rPr sz="2603" spc="4" dirty="0">
                <a:latin typeface="Calibri"/>
                <a:cs typeface="Calibri"/>
              </a:rPr>
              <a:t>this</a:t>
            </a:r>
            <a:r>
              <a:rPr sz="2603" spc="-18" dirty="0">
                <a:latin typeface="Calibri"/>
                <a:cs typeface="Calibri"/>
              </a:rPr>
              <a:t> </a:t>
            </a:r>
            <a:r>
              <a:rPr sz="2603" spc="9" dirty="0">
                <a:latin typeface="Calibri"/>
                <a:cs typeface="Calibri"/>
              </a:rPr>
              <a:t>decision</a:t>
            </a:r>
            <a:r>
              <a:rPr sz="2603" spc="-53" dirty="0">
                <a:latin typeface="Calibri"/>
                <a:cs typeface="Calibri"/>
              </a:rPr>
              <a:t> </a:t>
            </a:r>
            <a:r>
              <a:rPr sz="2603" spc="9" dirty="0">
                <a:latin typeface="Calibri"/>
                <a:cs typeface="Calibri"/>
              </a:rPr>
              <a:t>boundary</a:t>
            </a:r>
            <a:endParaRPr sz="2603">
              <a:latin typeface="Calibri"/>
              <a:cs typeface="Calibri"/>
            </a:endParaRPr>
          </a:p>
          <a:p>
            <a:pPr marL="344599" indent="-333953">
              <a:spcBef>
                <a:spcPts val="326"/>
              </a:spcBef>
              <a:buFont typeface="Arial MT"/>
              <a:buChar char="•"/>
              <a:tabLst>
                <a:tab pos="344599" algn="l"/>
                <a:tab pos="345160" algn="l"/>
              </a:tabLst>
            </a:pPr>
            <a:r>
              <a:rPr sz="2603" spc="4" dirty="0">
                <a:solidFill>
                  <a:srgbClr val="BF0000"/>
                </a:solidFill>
                <a:latin typeface="Calibri"/>
                <a:cs typeface="Calibri"/>
              </a:rPr>
              <a:t>Not</a:t>
            </a:r>
            <a:r>
              <a:rPr sz="2603" dirty="0">
                <a:solidFill>
                  <a:srgbClr val="BF0000"/>
                </a:solidFill>
                <a:latin typeface="Calibri"/>
                <a:cs typeface="Calibri"/>
              </a:rPr>
              <a:t> </a:t>
            </a:r>
            <a:r>
              <a:rPr sz="2603" spc="4" dirty="0">
                <a:solidFill>
                  <a:srgbClr val="BF0000"/>
                </a:solidFill>
                <a:latin typeface="Calibri"/>
                <a:cs typeface="Calibri"/>
              </a:rPr>
              <a:t>possible</a:t>
            </a:r>
            <a:r>
              <a:rPr sz="2603" spc="-26" dirty="0">
                <a:solidFill>
                  <a:srgbClr val="BF0000"/>
                </a:solidFill>
                <a:latin typeface="Calibri"/>
                <a:cs typeface="Calibri"/>
              </a:rPr>
              <a:t> </a:t>
            </a:r>
            <a:r>
              <a:rPr sz="2603" spc="-13" dirty="0">
                <a:solidFill>
                  <a:srgbClr val="BF0000"/>
                </a:solidFill>
                <a:latin typeface="Calibri"/>
                <a:cs typeface="Calibri"/>
              </a:rPr>
              <a:t>for</a:t>
            </a:r>
            <a:r>
              <a:rPr sz="2603" spc="-4" dirty="0">
                <a:solidFill>
                  <a:srgbClr val="BF0000"/>
                </a:solidFill>
                <a:latin typeface="Calibri"/>
                <a:cs typeface="Calibri"/>
              </a:rPr>
              <a:t> </a:t>
            </a:r>
            <a:r>
              <a:rPr sz="2603" spc="4" dirty="0">
                <a:solidFill>
                  <a:srgbClr val="BF0000"/>
                </a:solidFill>
                <a:latin typeface="Calibri"/>
                <a:cs typeface="Calibri"/>
              </a:rPr>
              <a:t>all</a:t>
            </a:r>
            <a:r>
              <a:rPr sz="2603" spc="18" dirty="0">
                <a:solidFill>
                  <a:srgbClr val="BF0000"/>
                </a:solidFill>
                <a:latin typeface="Calibri"/>
                <a:cs typeface="Calibri"/>
              </a:rPr>
              <a:t> </a:t>
            </a:r>
            <a:r>
              <a:rPr sz="2603" spc="-4" dirty="0">
                <a:solidFill>
                  <a:srgbClr val="BF0000"/>
                </a:solidFill>
                <a:latin typeface="Calibri"/>
                <a:cs typeface="Calibri"/>
              </a:rPr>
              <a:t>but</a:t>
            </a:r>
            <a:r>
              <a:rPr sz="2603" spc="4" dirty="0">
                <a:solidFill>
                  <a:srgbClr val="BF0000"/>
                </a:solidFill>
                <a:latin typeface="Calibri"/>
                <a:cs typeface="Calibri"/>
              </a:rPr>
              <a:t> </a:t>
            </a:r>
            <a:r>
              <a:rPr sz="2603" spc="9" dirty="0">
                <a:solidFill>
                  <a:srgbClr val="BF0000"/>
                </a:solidFill>
                <a:latin typeface="Calibri"/>
                <a:cs typeface="Calibri"/>
              </a:rPr>
              <a:t>the</a:t>
            </a:r>
            <a:r>
              <a:rPr sz="2603" spc="-26" dirty="0">
                <a:solidFill>
                  <a:srgbClr val="BF0000"/>
                </a:solidFill>
                <a:latin typeface="Calibri"/>
                <a:cs typeface="Calibri"/>
              </a:rPr>
              <a:t> </a:t>
            </a:r>
            <a:r>
              <a:rPr sz="2603" dirty="0">
                <a:solidFill>
                  <a:srgbClr val="BF0000"/>
                </a:solidFill>
                <a:latin typeface="Calibri"/>
                <a:cs typeface="Calibri"/>
              </a:rPr>
              <a:t>simplest</a:t>
            </a:r>
            <a:r>
              <a:rPr sz="2603" spc="-22" dirty="0">
                <a:solidFill>
                  <a:srgbClr val="BF0000"/>
                </a:solidFill>
                <a:latin typeface="Calibri"/>
                <a:cs typeface="Calibri"/>
              </a:rPr>
              <a:t> </a:t>
            </a:r>
            <a:r>
              <a:rPr sz="2603" dirty="0">
                <a:solidFill>
                  <a:srgbClr val="BF0000"/>
                </a:solidFill>
                <a:latin typeface="Calibri"/>
                <a:cs typeface="Calibri"/>
              </a:rPr>
              <a:t>problems..</a:t>
            </a:r>
            <a:endParaRPr sz="2603">
              <a:latin typeface="Calibri"/>
              <a:cs typeface="Calibri"/>
            </a:endParaRPr>
          </a:p>
        </p:txBody>
      </p:sp>
      <p:sp>
        <p:nvSpPr>
          <p:cNvPr id="4" name="object 4"/>
          <p:cNvSpPr txBox="1"/>
          <p:nvPr/>
        </p:nvSpPr>
        <p:spPr>
          <a:xfrm>
            <a:off x="9839216" y="6338508"/>
            <a:ext cx="173131" cy="190102"/>
          </a:xfrm>
          <a:prstGeom prst="rect">
            <a:avLst/>
          </a:prstGeom>
        </p:spPr>
        <p:txBody>
          <a:bodyPr vert="horz" wrap="square" lIns="0" tIns="13447" rIns="0" bIns="0" rtlCol="0">
            <a:spAutoFit/>
          </a:bodyPr>
          <a:lstStyle/>
          <a:p>
            <a:pPr marL="11206">
              <a:spcBef>
                <a:spcPts val="106"/>
              </a:spcBef>
            </a:pPr>
            <a:r>
              <a:rPr sz="1147" spc="9" dirty="0">
                <a:solidFill>
                  <a:srgbClr val="898989"/>
                </a:solidFill>
                <a:latin typeface="Calibri"/>
                <a:cs typeface="Calibri"/>
              </a:rPr>
              <a:t>20</a:t>
            </a:r>
            <a:endParaRPr sz="1147">
              <a:latin typeface="Calibri"/>
              <a:cs typeface="Calibri"/>
            </a:endParaRPr>
          </a:p>
        </p:txBody>
      </p:sp>
      <p:grpSp>
        <p:nvGrpSpPr>
          <p:cNvPr id="5" name="object 5"/>
          <p:cNvGrpSpPr/>
          <p:nvPr/>
        </p:nvGrpSpPr>
        <p:grpSpPr>
          <a:xfrm>
            <a:off x="3054162" y="1721784"/>
            <a:ext cx="6231591" cy="2822762"/>
            <a:chOff x="1581784" y="1951355"/>
            <a:chExt cx="7062470" cy="3199130"/>
          </a:xfrm>
        </p:grpSpPr>
        <p:sp>
          <p:nvSpPr>
            <p:cNvPr id="6" name="object 6"/>
            <p:cNvSpPr/>
            <p:nvPr/>
          </p:nvSpPr>
          <p:spPr>
            <a:xfrm>
              <a:off x="3604259" y="2278380"/>
              <a:ext cx="2598420" cy="2598420"/>
            </a:xfrm>
            <a:custGeom>
              <a:avLst/>
              <a:gdLst/>
              <a:ahLst/>
              <a:cxnLst/>
              <a:rect l="l" t="t" r="r" b="b"/>
              <a:pathLst>
                <a:path w="2598420" h="2598420">
                  <a:moveTo>
                    <a:pt x="1299972" y="2598420"/>
                  </a:moveTo>
                  <a:lnTo>
                    <a:pt x="0" y="1299971"/>
                  </a:lnTo>
                  <a:lnTo>
                    <a:pt x="1299972" y="0"/>
                  </a:lnTo>
                  <a:lnTo>
                    <a:pt x="2598420" y="1299971"/>
                  </a:lnTo>
                  <a:lnTo>
                    <a:pt x="1299972" y="2598420"/>
                  </a:lnTo>
                  <a:close/>
                </a:path>
              </a:pathLst>
            </a:custGeom>
            <a:solidFill>
              <a:srgbClr val="FFFF00"/>
            </a:solidFill>
          </p:spPr>
          <p:txBody>
            <a:bodyPr wrap="square" lIns="0" tIns="0" rIns="0" bIns="0" rtlCol="0"/>
            <a:lstStyle/>
            <a:p>
              <a:endParaRPr sz="1235"/>
            </a:p>
          </p:txBody>
        </p:sp>
        <p:sp>
          <p:nvSpPr>
            <p:cNvPr id="7" name="object 7"/>
            <p:cNvSpPr/>
            <p:nvPr/>
          </p:nvSpPr>
          <p:spPr>
            <a:xfrm>
              <a:off x="3604259" y="2278380"/>
              <a:ext cx="2598420" cy="2598420"/>
            </a:xfrm>
            <a:custGeom>
              <a:avLst/>
              <a:gdLst/>
              <a:ahLst/>
              <a:cxnLst/>
              <a:rect l="l" t="t" r="r" b="b"/>
              <a:pathLst>
                <a:path w="2598420" h="2598420">
                  <a:moveTo>
                    <a:pt x="0" y="1299971"/>
                  </a:moveTo>
                  <a:lnTo>
                    <a:pt x="1299972" y="0"/>
                  </a:lnTo>
                  <a:lnTo>
                    <a:pt x="2598420" y="1299971"/>
                  </a:lnTo>
                  <a:lnTo>
                    <a:pt x="1299972" y="2598420"/>
                  </a:lnTo>
                  <a:lnTo>
                    <a:pt x="0" y="1299971"/>
                  </a:lnTo>
                  <a:close/>
                </a:path>
              </a:pathLst>
            </a:custGeom>
            <a:ln w="27432">
              <a:solidFill>
                <a:srgbClr val="385D89"/>
              </a:solidFill>
            </a:ln>
          </p:spPr>
          <p:txBody>
            <a:bodyPr wrap="square" lIns="0" tIns="0" rIns="0" bIns="0" rtlCol="0"/>
            <a:lstStyle/>
            <a:p>
              <a:endParaRPr sz="1235"/>
            </a:p>
          </p:txBody>
        </p:sp>
        <p:sp>
          <p:nvSpPr>
            <p:cNvPr id="8" name="object 8"/>
            <p:cNvSpPr/>
            <p:nvPr/>
          </p:nvSpPr>
          <p:spPr>
            <a:xfrm>
              <a:off x="4904232" y="1958340"/>
              <a:ext cx="0" cy="3185160"/>
            </a:xfrm>
            <a:custGeom>
              <a:avLst/>
              <a:gdLst/>
              <a:ahLst/>
              <a:cxnLst/>
              <a:rect l="l" t="t" r="r" b="b"/>
              <a:pathLst>
                <a:path h="3185160">
                  <a:moveTo>
                    <a:pt x="0" y="0"/>
                  </a:moveTo>
                  <a:lnTo>
                    <a:pt x="0" y="3185159"/>
                  </a:lnTo>
                </a:path>
              </a:pathLst>
            </a:custGeom>
            <a:ln w="13716">
              <a:solidFill>
                <a:srgbClr val="000000"/>
              </a:solidFill>
            </a:ln>
          </p:spPr>
          <p:txBody>
            <a:bodyPr wrap="square" lIns="0" tIns="0" rIns="0" bIns="0" rtlCol="0"/>
            <a:lstStyle/>
            <a:p>
              <a:endParaRPr sz="1235"/>
            </a:p>
          </p:txBody>
        </p:sp>
        <p:sp>
          <p:nvSpPr>
            <p:cNvPr id="9" name="object 9"/>
            <p:cNvSpPr/>
            <p:nvPr/>
          </p:nvSpPr>
          <p:spPr>
            <a:xfrm>
              <a:off x="1592579" y="3578351"/>
              <a:ext cx="7040880" cy="0"/>
            </a:xfrm>
            <a:custGeom>
              <a:avLst/>
              <a:gdLst/>
              <a:ahLst/>
              <a:cxnLst/>
              <a:rect l="l" t="t" r="r" b="b"/>
              <a:pathLst>
                <a:path w="7040880">
                  <a:moveTo>
                    <a:pt x="0" y="0"/>
                  </a:moveTo>
                  <a:lnTo>
                    <a:pt x="7040880" y="0"/>
                  </a:lnTo>
                </a:path>
              </a:pathLst>
            </a:custGeom>
            <a:ln w="21336">
              <a:solidFill>
                <a:srgbClr val="000000"/>
              </a:solidFill>
            </a:ln>
          </p:spPr>
          <p:txBody>
            <a:bodyPr wrap="square" lIns="0" tIns="0" rIns="0" bIns="0" rtlCol="0"/>
            <a:lstStyle/>
            <a:p>
              <a:endParaRPr sz="1235"/>
            </a:p>
          </p:txBody>
        </p:sp>
      </p:grpSp>
      <p:sp>
        <p:nvSpPr>
          <p:cNvPr id="10" name="object 10"/>
          <p:cNvSpPr txBox="1"/>
          <p:nvPr/>
        </p:nvSpPr>
        <p:spPr>
          <a:xfrm>
            <a:off x="4313777" y="2853022"/>
            <a:ext cx="372596"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r>
              <a:rPr sz="1721" spc="9" dirty="0">
                <a:latin typeface="Calibri"/>
                <a:cs typeface="Calibri"/>
              </a:rPr>
              <a:t>,0</a:t>
            </a:r>
            <a:endParaRPr sz="1721">
              <a:latin typeface="Calibri"/>
              <a:cs typeface="Calibri"/>
            </a:endParaRPr>
          </a:p>
        </p:txBody>
      </p:sp>
      <p:sp>
        <p:nvSpPr>
          <p:cNvPr id="11" name="object 11"/>
          <p:cNvSpPr txBox="1"/>
          <p:nvPr/>
        </p:nvSpPr>
        <p:spPr>
          <a:xfrm>
            <a:off x="6008177" y="1757080"/>
            <a:ext cx="303679"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0</a:t>
            </a:r>
            <a:r>
              <a:rPr sz="1721" spc="9" dirty="0">
                <a:latin typeface="Calibri"/>
                <a:cs typeface="Calibri"/>
              </a:rPr>
              <a:t>,1</a:t>
            </a:r>
            <a:endParaRPr sz="1721">
              <a:latin typeface="Calibri"/>
              <a:cs typeface="Calibri"/>
            </a:endParaRPr>
          </a:p>
        </p:txBody>
      </p:sp>
      <p:sp>
        <p:nvSpPr>
          <p:cNvPr id="12" name="object 12"/>
          <p:cNvSpPr txBox="1"/>
          <p:nvPr/>
        </p:nvSpPr>
        <p:spPr>
          <a:xfrm>
            <a:off x="6008177" y="4197709"/>
            <a:ext cx="372596"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0</a:t>
            </a:r>
            <a:r>
              <a:rPr sz="1721" spc="4" dirty="0">
                <a:latin typeface="Calibri"/>
                <a:cs typeface="Calibri"/>
              </a:rPr>
              <a:t>,</a:t>
            </a: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13" name="object 13"/>
          <p:cNvSpPr txBox="1"/>
          <p:nvPr/>
        </p:nvSpPr>
        <p:spPr>
          <a:xfrm>
            <a:off x="7134996" y="2853022"/>
            <a:ext cx="303679"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1</a:t>
            </a:r>
            <a:r>
              <a:rPr sz="1721" spc="9" dirty="0">
                <a:latin typeface="Calibri"/>
                <a:cs typeface="Calibri"/>
              </a:rPr>
              <a:t>,0</a:t>
            </a:r>
            <a:endParaRPr sz="1721">
              <a:latin typeface="Calibri"/>
              <a:cs typeface="Calibri"/>
            </a:endParaRPr>
          </a:p>
        </p:txBody>
      </p:sp>
      <p:pic>
        <p:nvPicPr>
          <p:cNvPr id="14" name="object 14"/>
          <p:cNvPicPr/>
          <p:nvPr/>
        </p:nvPicPr>
        <p:blipFill>
          <a:blip r:embed="rId2" cstate="print"/>
          <a:stretch>
            <a:fillRect/>
          </a:stretch>
        </p:blipFill>
        <p:spPr>
          <a:xfrm>
            <a:off x="7391547" y="1366099"/>
            <a:ext cx="2555690" cy="1356930"/>
          </a:xfrm>
          <a:prstGeom prst="rect">
            <a:avLst/>
          </a:prstGeom>
        </p:spPr>
      </p:pic>
      <p:sp>
        <p:nvSpPr>
          <p:cNvPr id="21" name="TextBox 20">
            <a:extLst>
              <a:ext uri="{FF2B5EF4-FFF2-40B4-BE49-F238E27FC236}">
                <a16:creationId xmlns:a16="http://schemas.microsoft.com/office/drawing/2014/main" id="{87853DDA-3D3F-29ED-CCB4-1E59BFE59D9E}"/>
              </a:ext>
            </a:extLst>
          </p:cNvPr>
          <p:cNvSpPr txBox="1"/>
          <p:nvPr/>
        </p:nvSpPr>
        <p:spPr>
          <a:xfrm>
            <a:off x="721360" y="6006074"/>
            <a:ext cx="6136640" cy="230832"/>
          </a:xfrm>
          <a:prstGeom prst="rect">
            <a:avLst/>
          </a:prstGeom>
          <a:noFill/>
        </p:spPr>
        <p:txBody>
          <a:bodyPr wrap="square">
            <a:spAutoFit/>
          </a:bodyPr>
          <a:lstStyle/>
          <a:p>
            <a:r>
              <a:rPr lang="en-US" sz="900" dirty="0"/>
              <a:t>https://deeplearning.cs.cmu.edu/S23/</a:t>
            </a:r>
          </a:p>
        </p:txBody>
      </p:sp>
    </p:spTree>
  </p:cSld>
  <p:clrMapOvr>
    <a:masterClrMapping/>
  </p:clrMapOvr>
  <p:transition spd="slow">
    <p:wip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B62F6-5869-9720-72C5-27692E5E3E81}"/>
              </a:ext>
            </a:extLst>
          </p:cNvPr>
          <p:cNvSpPr>
            <a:spLocks noGrp="1"/>
          </p:cNvSpPr>
          <p:nvPr>
            <p:ph type="title"/>
          </p:nvPr>
        </p:nvSpPr>
        <p:spPr/>
        <p:txBody>
          <a:bodyPr/>
          <a:lstStyle/>
          <a:p>
            <a:r>
              <a:rPr lang="en-US" dirty="0"/>
              <a:t>Summary</a:t>
            </a:r>
          </a:p>
        </p:txBody>
      </p:sp>
      <p:sp>
        <p:nvSpPr>
          <p:cNvPr id="3" name="Content Placeholder 2">
            <a:extLst>
              <a:ext uri="{FF2B5EF4-FFF2-40B4-BE49-F238E27FC236}">
                <a16:creationId xmlns:a16="http://schemas.microsoft.com/office/drawing/2014/main" id="{40593FD0-BAE6-2230-A5D8-402FE5B1A60C}"/>
              </a:ext>
            </a:extLst>
          </p:cNvPr>
          <p:cNvSpPr>
            <a:spLocks noGrp="1"/>
          </p:cNvSpPr>
          <p:nvPr>
            <p:ph idx="1"/>
          </p:nvPr>
        </p:nvSpPr>
        <p:spPr/>
        <p:txBody>
          <a:bodyPr/>
          <a:lstStyle/>
          <a:p>
            <a:r>
              <a:rPr lang="en-US" dirty="0">
                <a:solidFill>
                  <a:schemeClr val="tx1"/>
                </a:solidFill>
                <a:latin typeface="Times New Roman" panose="02020603050405020304" pitchFamily="18" charset="0"/>
                <a:cs typeface="Times New Roman" panose="02020603050405020304" pitchFamily="18" charset="0"/>
              </a:rPr>
              <a:t>Vectorization</a:t>
            </a:r>
          </a:p>
          <a:p>
            <a:r>
              <a:rPr lang="en-US" dirty="0">
                <a:solidFill>
                  <a:schemeClr val="tx1"/>
                </a:solidFill>
                <a:latin typeface="Times New Roman" panose="02020603050405020304" pitchFamily="18" charset="0"/>
                <a:cs typeface="Times New Roman" panose="02020603050405020304" pitchFamily="18" charset="0"/>
              </a:rPr>
              <a:t>Advantages of Vectorized Implementation</a:t>
            </a:r>
          </a:p>
          <a:p>
            <a:r>
              <a:rPr lang="en-US" dirty="0">
                <a:solidFill>
                  <a:schemeClr val="tx1"/>
                </a:solidFill>
                <a:latin typeface="Times New Roman" panose="02020603050405020304" pitchFamily="18" charset="0"/>
                <a:cs typeface="Times New Roman" panose="02020603050405020304" pitchFamily="18" charset="0"/>
              </a:rPr>
              <a:t>Single vs Multilayer perceptron</a:t>
            </a:r>
          </a:p>
          <a:p>
            <a:r>
              <a:rPr lang="en-US" dirty="0">
                <a:solidFill>
                  <a:schemeClr val="tx1"/>
                </a:solidFill>
                <a:latin typeface="Times New Roman" panose="02020603050405020304" pitchFamily="18" charset="0"/>
                <a:cs typeface="Times New Roman" panose="02020603050405020304" pitchFamily="18" charset="0"/>
                <a:sym typeface="Wingdings" panose="05000000000000000000" pitchFamily="2" charset="2"/>
              </a:rPr>
              <a:t>Training Network by hand</a:t>
            </a:r>
            <a:endParaRPr lang="en-US" dirty="0">
              <a:solidFill>
                <a:schemeClr val="tx1"/>
              </a:solidFill>
              <a:latin typeface="Times New Roman" panose="02020603050405020304" pitchFamily="18" charset="0"/>
              <a:cs typeface="Times New Roman" panose="02020603050405020304" pitchFamily="18" charset="0"/>
            </a:endParaRPr>
          </a:p>
          <a:p>
            <a:endParaRPr lang="en-US"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6114181"/>
      </p:ext>
    </p:extLst>
  </p:cSld>
  <p:clrMapOvr>
    <a:masterClrMapping/>
  </p:clrMapOvr>
  <p:transition spd="slow">
    <p:wip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57113781"/>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TIMING" val="|113.8"/>
</p:tagLst>
</file>

<file path=ppt/tags/tag2.xml><?xml version="1.0" encoding="utf-8"?>
<p:tagLst xmlns:a="http://schemas.openxmlformats.org/drawingml/2006/main" xmlns:r="http://schemas.openxmlformats.org/officeDocument/2006/relationships" xmlns:p="http://schemas.openxmlformats.org/presentationml/2006/main">
  <p:tag name="TIMING" val="|11.7|1.7"/>
</p:tagLst>
</file>

<file path=ppt/tags/tag3.xml><?xml version="1.0" encoding="utf-8"?>
<p:tagLst xmlns:a="http://schemas.openxmlformats.org/drawingml/2006/main" xmlns:r="http://schemas.openxmlformats.org/officeDocument/2006/relationships" xmlns:p="http://schemas.openxmlformats.org/presentationml/2006/main">
  <p:tag name="TIMING" val="|3.2"/>
</p:tagLst>
</file>

<file path=ppt/tags/tag4.xml><?xml version="1.0" encoding="utf-8"?>
<p:tagLst xmlns:a="http://schemas.openxmlformats.org/drawingml/2006/main" xmlns:r="http://schemas.openxmlformats.org/officeDocument/2006/relationships" xmlns:p="http://schemas.openxmlformats.org/presentationml/2006/main">
  <p:tag name="TIMING" val="|2.4"/>
</p:tagLst>
</file>

<file path=ppt/tags/tag5.xml><?xml version="1.0" encoding="utf-8"?>
<p:tagLst xmlns:a="http://schemas.openxmlformats.org/drawingml/2006/main" xmlns:r="http://schemas.openxmlformats.org/officeDocument/2006/relationships" xmlns:p="http://schemas.openxmlformats.org/presentationml/2006/main">
  <p:tag name="TIMING" val="|25.5|1.1|7.3"/>
</p:tagLst>
</file>

<file path=ppt/tags/tag6.xml><?xml version="1.0" encoding="utf-8"?>
<p:tagLst xmlns:a="http://schemas.openxmlformats.org/drawingml/2006/main" xmlns:r="http://schemas.openxmlformats.org/officeDocument/2006/relationships" xmlns:p="http://schemas.openxmlformats.org/presentationml/2006/main">
  <p:tag name="TIMING" val="|79.3"/>
</p:tagLst>
</file>

<file path=ppt/tags/tag7.xml><?xml version="1.0" encoding="utf-8"?>
<p:tagLst xmlns:a="http://schemas.openxmlformats.org/drawingml/2006/main" xmlns:r="http://schemas.openxmlformats.org/officeDocument/2006/relationships" xmlns:p="http://schemas.openxmlformats.org/presentationml/2006/main">
  <p:tag name="TIMING" val="|324.4"/>
</p:tagLst>
</file>

<file path=ppt/tags/tag8.xml><?xml version="1.0" encoding="utf-8"?>
<p:tagLst xmlns:a="http://schemas.openxmlformats.org/drawingml/2006/main" xmlns:r="http://schemas.openxmlformats.org/officeDocument/2006/relationships" xmlns:p="http://schemas.openxmlformats.org/presentationml/2006/main">
  <p:tag name="TIMING" val="|8.2|1.1|1.4"/>
</p:tagLst>
</file>

<file path=ppt/tags/tag9.xml><?xml version="1.0" encoding="utf-8"?>
<p:tagLst xmlns:a="http://schemas.openxmlformats.org/drawingml/2006/main" xmlns:r="http://schemas.openxmlformats.org/officeDocument/2006/relationships" xmlns:p="http://schemas.openxmlformats.org/presentationml/2006/main">
  <p:tag name="TIMING" val="|8.3|0.7|2.2|3.6|1.6|12.3|27.1"/>
</p:tagLst>
</file>

<file path=ppt/tags/tag10.xml><?xml version="1.0" encoding="utf-8"?>
<p:tagLst xmlns:a="http://schemas.openxmlformats.org/drawingml/2006/main" xmlns:r="http://schemas.openxmlformats.org/officeDocument/2006/relationships" xmlns:p="http://schemas.openxmlformats.org/presentationml/2006/main">
  <p:tag name="TIMING" val="|178.4"/>
</p:tagLst>
</file>

<file path=ppt/tags/tag11.xml><?xml version="1.0" encoding="utf-8"?>
<p:tagLst xmlns:a="http://schemas.openxmlformats.org/drawingml/2006/main" xmlns:r="http://schemas.openxmlformats.org/officeDocument/2006/relationships" xmlns:p="http://schemas.openxmlformats.org/presentationml/2006/main">
  <p:tag name="TIMING" val="|5.8"/>
</p:tagLst>
</file>

<file path=ppt/tags/tag12.xml><?xml version="1.0" encoding="utf-8"?>
<p:tagLst xmlns:a="http://schemas.openxmlformats.org/drawingml/2006/main" xmlns:r="http://schemas.openxmlformats.org/officeDocument/2006/relationships" xmlns:p="http://schemas.openxmlformats.org/presentationml/2006/main">
  <p:tag name="TIMING" val="|2.8|1.9"/>
</p:tagLst>
</file>

<file path=ppt/tags/tag13.xml><?xml version="1.0" encoding="utf-8"?>
<p:tagLst xmlns:a="http://schemas.openxmlformats.org/drawingml/2006/main" xmlns:r="http://schemas.openxmlformats.org/officeDocument/2006/relationships" xmlns:p="http://schemas.openxmlformats.org/presentationml/2006/main">
  <p:tag name="TIMING" val="|2.7|0.4"/>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3327</TotalTime>
  <Words>1707</Words>
  <Application>Microsoft Office PowerPoint</Application>
  <PresentationFormat>Widescreen</PresentationFormat>
  <Paragraphs>334</Paragraphs>
  <Slides>53</Slides>
  <Notes>2</Notes>
  <HiddenSlides>1</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53</vt:i4>
      </vt:variant>
    </vt:vector>
  </HeadingPairs>
  <TitlesOfParts>
    <vt:vector size="61" baseType="lpstr">
      <vt:lpstr>Arial</vt:lpstr>
      <vt:lpstr>Arial MT</vt:lpstr>
      <vt:lpstr>Brush Script MT</vt:lpstr>
      <vt:lpstr>Calibri</vt:lpstr>
      <vt:lpstr>Cambria Math</vt:lpstr>
      <vt:lpstr>Lato</vt:lpstr>
      <vt:lpstr>Times New Roman</vt:lpstr>
      <vt:lpstr>Office Theme</vt:lpstr>
      <vt:lpstr>PowerPoint Presentation</vt:lpstr>
      <vt:lpstr>PowerPoint Presentation</vt:lpstr>
      <vt:lpstr>Lecture Outline</vt:lpstr>
      <vt:lpstr>Linear Algebra Review</vt:lpstr>
      <vt:lpstr>Linear Algebra Review</vt:lpstr>
      <vt:lpstr>Linear Algebra Review</vt:lpstr>
      <vt:lpstr>Linear Algebra Review</vt:lpstr>
      <vt:lpstr>Linear Algebra Review</vt:lpstr>
      <vt:lpstr>Linear Algebra Review</vt:lpstr>
      <vt:lpstr>Dot Product</vt:lpstr>
      <vt:lpstr>Dot Product</vt:lpstr>
      <vt:lpstr>Outer Product</vt:lpstr>
      <vt:lpstr>Element wise Product</vt:lpstr>
      <vt:lpstr>Transpose</vt:lpstr>
      <vt:lpstr>What is Vectorization?</vt:lpstr>
      <vt:lpstr>Why Vectorization</vt:lpstr>
      <vt:lpstr>Why Vectorization?</vt:lpstr>
      <vt:lpstr>Why Vectorization?</vt:lpstr>
      <vt:lpstr>Why Vectorization</vt:lpstr>
      <vt:lpstr>CPU vs GPU vs TPU</vt:lpstr>
      <vt:lpstr>CPU vs GPU vs TPU</vt:lpstr>
      <vt:lpstr>CPU vs GPU vs TPU</vt:lpstr>
      <vt:lpstr>CPU vs GPU vs TPU</vt:lpstr>
      <vt:lpstr>Recap: the perceptron</vt:lpstr>
      <vt:lpstr>Recap: the perceptron</vt:lpstr>
      <vt:lpstr>Recap : Nnets and the brain</vt:lpstr>
      <vt:lpstr>Learning the Network</vt:lpstr>
      <vt:lpstr>Perceptron learning algorithm</vt:lpstr>
      <vt:lpstr>Perceptron learning algorithm</vt:lpstr>
      <vt:lpstr>Perceptron learning algorithm</vt:lpstr>
      <vt:lpstr>Perceptron learning algorithm</vt:lpstr>
      <vt:lpstr>Matrix Operations</vt:lpstr>
      <vt:lpstr>Matrix Operations</vt:lpstr>
      <vt:lpstr>Matrix Operation</vt:lpstr>
      <vt:lpstr>Matrix Operation</vt:lpstr>
      <vt:lpstr>Matrix Operation</vt:lpstr>
      <vt:lpstr>Matrix Operation</vt:lpstr>
      <vt:lpstr>Matrix Operations</vt:lpstr>
      <vt:lpstr>Matrix Operations</vt:lpstr>
      <vt:lpstr>Matrix Operations</vt:lpstr>
      <vt:lpstr>Learning the Network</vt:lpstr>
      <vt:lpstr>Limitation of Perceptron</vt:lpstr>
      <vt:lpstr>The multi-layer perceptron</vt:lpstr>
      <vt:lpstr>Option 1: Construct by hand</vt:lpstr>
      <vt:lpstr>Option 1: Construct by hand</vt:lpstr>
      <vt:lpstr>Option 1: Construct by hand</vt:lpstr>
      <vt:lpstr>Option 1: Construct by hand</vt:lpstr>
      <vt:lpstr>Option 1: Construct by hand</vt:lpstr>
      <vt:lpstr>Option 1: Construct by hand</vt:lpstr>
      <vt:lpstr>Option 1: Construct by hand</vt:lpstr>
      <vt:lpstr>Option 1: Construct by hand</vt:lpstr>
      <vt:lpstr>Summary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Shahira azazy</cp:lastModifiedBy>
  <cp:revision>113</cp:revision>
  <dcterms:created xsi:type="dcterms:W3CDTF">2023-04-29T09:08:23Z</dcterms:created>
  <dcterms:modified xsi:type="dcterms:W3CDTF">2023-10-20T13:34:27Z</dcterms:modified>
</cp:coreProperties>
</file>