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6"/>
  </p:notesMasterIdLst>
  <p:sldIdLst>
    <p:sldId id="256" r:id="rId2"/>
    <p:sldId id="257" r:id="rId3"/>
    <p:sldId id="315" r:id="rId4"/>
    <p:sldId id="294" r:id="rId5"/>
    <p:sldId id="542" r:id="rId6"/>
    <p:sldId id="308" r:id="rId7"/>
    <p:sldId id="508" r:id="rId8"/>
    <p:sldId id="527" r:id="rId9"/>
    <p:sldId id="295" r:id="rId10"/>
    <p:sldId id="297" r:id="rId11"/>
    <p:sldId id="528" r:id="rId12"/>
    <p:sldId id="343" r:id="rId13"/>
    <p:sldId id="530" r:id="rId14"/>
    <p:sldId id="552" r:id="rId15"/>
    <p:sldId id="532" r:id="rId16"/>
    <p:sldId id="543" r:id="rId17"/>
    <p:sldId id="531" r:id="rId18"/>
    <p:sldId id="544" r:id="rId19"/>
    <p:sldId id="298" r:id="rId20"/>
    <p:sldId id="299" r:id="rId21"/>
    <p:sldId id="545" r:id="rId22"/>
    <p:sldId id="533" r:id="rId23"/>
    <p:sldId id="534" r:id="rId24"/>
    <p:sldId id="548" r:id="rId25"/>
    <p:sldId id="535" r:id="rId26"/>
    <p:sldId id="546" r:id="rId27"/>
    <p:sldId id="547" r:id="rId28"/>
    <p:sldId id="537" r:id="rId29"/>
    <p:sldId id="539" r:id="rId30"/>
    <p:sldId id="538" r:id="rId31"/>
    <p:sldId id="306" r:id="rId32"/>
    <p:sldId id="318" r:id="rId33"/>
    <p:sldId id="324" r:id="rId34"/>
    <p:sldId id="325" r:id="rId35"/>
    <p:sldId id="326" r:id="rId36"/>
    <p:sldId id="329" r:id="rId37"/>
    <p:sldId id="328" r:id="rId38"/>
    <p:sldId id="330" r:id="rId39"/>
    <p:sldId id="331" r:id="rId40"/>
    <p:sldId id="341" r:id="rId41"/>
    <p:sldId id="332" r:id="rId42"/>
    <p:sldId id="333" r:id="rId43"/>
    <p:sldId id="348" r:id="rId44"/>
    <p:sldId id="349" r:id="rId45"/>
    <p:sldId id="356" r:id="rId46"/>
    <p:sldId id="357" r:id="rId47"/>
    <p:sldId id="358" r:id="rId48"/>
    <p:sldId id="549" r:id="rId49"/>
    <p:sldId id="556" r:id="rId50"/>
    <p:sldId id="557" r:id="rId51"/>
    <p:sldId id="558" r:id="rId52"/>
    <p:sldId id="553" r:id="rId53"/>
    <p:sldId id="555" r:id="rId54"/>
    <p:sldId id="559" r:id="rId55"/>
    <p:sldId id="560" r:id="rId56"/>
    <p:sldId id="554" r:id="rId57"/>
    <p:sldId id="561" r:id="rId58"/>
    <p:sldId id="562" r:id="rId59"/>
    <p:sldId id="563" r:id="rId60"/>
    <p:sldId id="564" r:id="rId61"/>
    <p:sldId id="565" r:id="rId62"/>
    <p:sldId id="567" r:id="rId63"/>
    <p:sldId id="566" r:id="rId64"/>
    <p:sldId id="568" r:id="rId65"/>
    <p:sldId id="569" r:id="rId66"/>
    <p:sldId id="572" r:id="rId67"/>
    <p:sldId id="570" r:id="rId68"/>
    <p:sldId id="573" r:id="rId69"/>
    <p:sldId id="574" r:id="rId70"/>
    <p:sldId id="575" r:id="rId71"/>
    <p:sldId id="576" r:id="rId72"/>
    <p:sldId id="571" r:id="rId73"/>
    <p:sldId id="550" r:id="rId74"/>
    <p:sldId id="494" r:id="rId7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8"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720" y="36"/>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customschemas.google.com/relationships/presentationmetadata" Target="meta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8BF437-77E1-4F61-834D-089EDC6DB6C4}" type="doc">
      <dgm:prSet loTypeId="urn:microsoft.com/office/officeart/2005/8/layout/venn2" loCatId="relationship" qsTypeId="urn:microsoft.com/office/officeart/2005/8/quickstyle/simple1" qsCatId="simple" csTypeId="urn:microsoft.com/office/officeart/2005/8/colors/accent1_4" csCatId="accent1" phldr="1"/>
      <dgm:spPr/>
    </dgm:pt>
    <dgm:pt modelId="{EA78369F-CC4B-4D73-AC59-64E0E3138766}">
      <dgm:prSet phldrT="[Text]"/>
      <dgm:spPr/>
      <dgm:t>
        <a:bodyPr/>
        <a:lstStyle/>
        <a:p>
          <a:r>
            <a:rPr lang="en-US" dirty="0"/>
            <a:t>Relations</a:t>
          </a:r>
        </a:p>
      </dgm:t>
    </dgm:pt>
    <dgm:pt modelId="{DE8C49BF-DC04-4FE8-A82A-BCCE92EEFB14}" type="parTrans" cxnId="{D7FC94B8-3E5F-4A45-8501-1DEFCF14434B}">
      <dgm:prSet/>
      <dgm:spPr/>
      <dgm:t>
        <a:bodyPr/>
        <a:lstStyle/>
        <a:p>
          <a:endParaRPr lang="en-US"/>
        </a:p>
      </dgm:t>
    </dgm:pt>
    <dgm:pt modelId="{20591118-174B-4756-834E-C72DC7BA1F86}" type="sibTrans" cxnId="{D7FC94B8-3E5F-4A45-8501-1DEFCF14434B}">
      <dgm:prSet/>
      <dgm:spPr/>
      <dgm:t>
        <a:bodyPr/>
        <a:lstStyle/>
        <a:p>
          <a:endParaRPr lang="en-US"/>
        </a:p>
      </dgm:t>
    </dgm:pt>
    <dgm:pt modelId="{07714F88-204D-4313-8DD6-7C4906D02774}">
      <dgm:prSet phldrT="[Text]"/>
      <dgm:spPr/>
      <dgm:t>
        <a:bodyPr/>
        <a:lstStyle/>
        <a:p>
          <a:r>
            <a:rPr lang="en-US" dirty="0"/>
            <a:t>Functions</a:t>
          </a:r>
        </a:p>
      </dgm:t>
    </dgm:pt>
    <dgm:pt modelId="{D10D6F35-E44F-4240-B465-7DF2F017E75F}" type="parTrans" cxnId="{8FDA8AF5-72C9-46E4-8F64-E4487E1B640C}">
      <dgm:prSet/>
      <dgm:spPr/>
      <dgm:t>
        <a:bodyPr/>
        <a:lstStyle/>
        <a:p>
          <a:endParaRPr lang="en-US"/>
        </a:p>
      </dgm:t>
    </dgm:pt>
    <dgm:pt modelId="{52CAD0EB-1036-4E70-B169-EA82406CC0F5}" type="sibTrans" cxnId="{8FDA8AF5-72C9-46E4-8F64-E4487E1B640C}">
      <dgm:prSet/>
      <dgm:spPr/>
      <dgm:t>
        <a:bodyPr/>
        <a:lstStyle/>
        <a:p>
          <a:endParaRPr lang="en-US"/>
        </a:p>
      </dgm:t>
    </dgm:pt>
    <dgm:pt modelId="{64E93ED3-367F-4089-BCCE-B74B324D069D}" type="pres">
      <dgm:prSet presAssocID="{908BF437-77E1-4F61-834D-089EDC6DB6C4}" presName="Name0" presStyleCnt="0">
        <dgm:presLayoutVars>
          <dgm:chMax val="7"/>
          <dgm:resizeHandles val="exact"/>
        </dgm:presLayoutVars>
      </dgm:prSet>
      <dgm:spPr/>
    </dgm:pt>
    <dgm:pt modelId="{FBC06007-3282-4B3A-89E1-3FDCB7B31D16}" type="pres">
      <dgm:prSet presAssocID="{908BF437-77E1-4F61-834D-089EDC6DB6C4}" presName="comp1" presStyleCnt="0"/>
      <dgm:spPr/>
    </dgm:pt>
    <dgm:pt modelId="{928413BC-91AB-4223-BE4E-A3896624E4BE}" type="pres">
      <dgm:prSet presAssocID="{908BF437-77E1-4F61-834D-089EDC6DB6C4}" presName="circle1" presStyleLbl="node1" presStyleIdx="0" presStyleCnt="2"/>
      <dgm:spPr/>
    </dgm:pt>
    <dgm:pt modelId="{54995A4F-1296-4A31-8C36-2F6A113F6790}" type="pres">
      <dgm:prSet presAssocID="{908BF437-77E1-4F61-834D-089EDC6DB6C4}" presName="c1text" presStyleLbl="node1" presStyleIdx="0" presStyleCnt="2">
        <dgm:presLayoutVars>
          <dgm:bulletEnabled val="1"/>
        </dgm:presLayoutVars>
      </dgm:prSet>
      <dgm:spPr/>
    </dgm:pt>
    <dgm:pt modelId="{CB56E6F0-8569-4DDB-8910-FB6F37B61E0A}" type="pres">
      <dgm:prSet presAssocID="{908BF437-77E1-4F61-834D-089EDC6DB6C4}" presName="comp2" presStyleCnt="0"/>
      <dgm:spPr/>
    </dgm:pt>
    <dgm:pt modelId="{8B7F476C-70AA-4C9C-8723-2DBB4FC8AEFA}" type="pres">
      <dgm:prSet presAssocID="{908BF437-77E1-4F61-834D-089EDC6DB6C4}" presName="circle2" presStyleLbl="node1" presStyleIdx="1" presStyleCnt="2"/>
      <dgm:spPr/>
    </dgm:pt>
    <dgm:pt modelId="{0D6854F3-BCF2-4E76-9FEF-F10BFF17AAAC}" type="pres">
      <dgm:prSet presAssocID="{908BF437-77E1-4F61-834D-089EDC6DB6C4}" presName="c2text" presStyleLbl="node1" presStyleIdx="1" presStyleCnt="2">
        <dgm:presLayoutVars>
          <dgm:bulletEnabled val="1"/>
        </dgm:presLayoutVars>
      </dgm:prSet>
      <dgm:spPr/>
    </dgm:pt>
  </dgm:ptLst>
  <dgm:cxnLst>
    <dgm:cxn modelId="{F4428916-EF14-4D99-924B-5F48849FC099}" type="presOf" srcId="{908BF437-77E1-4F61-834D-089EDC6DB6C4}" destId="{64E93ED3-367F-4089-BCCE-B74B324D069D}" srcOrd="0" destOrd="0" presId="urn:microsoft.com/office/officeart/2005/8/layout/venn2"/>
    <dgm:cxn modelId="{79761E1C-D804-4E2A-849C-90B7F6A6721A}" type="presOf" srcId="{07714F88-204D-4313-8DD6-7C4906D02774}" destId="{0D6854F3-BCF2-4E76-9FEF-F10BFF17AAAC}" srcOrd="1" destOrd="0" presId="urn:microsoft.com/office/officeart/2005/8/layout/venn2"/>
    <dgm:cxn modelId="{49DC293E-F83F-4792-BD48-C0DF5C82EC9E}" type="presOf" srcId="{EA78369F-CC4B-4D73-AC59-64E0E3138766}" destId="{928413BC-91AB-4223-BE4E-A3896624E4BE}" srcOrd="0" destOrd="0" presId="urn:microsoft.com/office/officeart/2005/8/layout/venn2"/>
    <dgm:cxn modelId="{91E8B36A-7B7F-4B28-AD37-8778F6352C1D}" type="presOf" srcId="{EA78369F-CC4B-4D73-AC59-64E0E3138766}" destId="{54995A4F-1296-4A31-8C36-2F6A113F6790}" srcOrd="1" destOrd="0" presId="urn:microsoft.com/office/officeart/2005/8/layout/venn2"/>
    <dgm:cxn modelId="{F65C4E93-427E-439C-BD65-C78C295CB4E4}" type="presOf" srcId="{07714F88-204D-4313-8DD6-7C4906D02774}" destId="{8B7F476C-70AA-4C9C-8723-2DBB4FC8AEFA}" srcOrd="0" destOrd="0" presId="urn:microsoft.com/office/officeart/2005/8/layout/venn2"/>
    <dgm:cxn modelId="{D7FC94B8-3E5F-4A45-8501-1DEFCF14434B}" srcId="{908BF437-77E1-4F61-834D-089EDC6DB6C4}" destId="{EA78369F-CC4B-4D73-AC59-64E0E3138766}" srcOrd="0" destOrd="0" parTransId="{DE8C49BF-DC04-4FE8-A82A-BCCE92EEFB14}" sibTransId="{20591118-174B-4756-834E-C72DC7BA1F86}"/>
    <dgm:cxn modelId="{8FDA8AF5-72C9-46E4-8F64-E4487E1B640C}" srcId="{908BF437-77E1-4F61-834D-089EDC6DB6C4}" destId="{07714F88-204D-4313-8DD6-7C4906D02774}" srcOrd="1" destOrd="0" parTransId="{D10D6F35-E44F-4240-B465-7DF2F017E75F}" sibTransId="{52CAD0EB-1036-4E70-B169-EA82406CC0F5}"/>
    <dgm:cxn modelId="{59384068-3730-409E-9280-CB28C15019A3}" type="presParOf" srcId="{64E93ED3-367F-4089-BCCE-B74B324D069D}" destId="{FBC06007-3282-4B3A-89E1-3FDCB7B31D16}" srcOrd="0" destOrd="0" presId="urn:microsoft.com/office/officeart/2005/8/layout/venn2"/>
    <dgm:cxn modelId="{B80E11C7-C0E9-40AF-B75D-75E02BC86697}" type="presParOf" srcId="{FBC06007-3282-4B3A-89E1-3FDCB7B31D16}" destId="{928413BC-91AB-4223-BE4E-A3896624E4BE}" srcOrd="0" destOrd="0" presId="urn:microsoft.com/office/officeart/2005/8/layout/venn2"/>
    <dgm:cxn modelId="{99A0E974-F033-4EB7-86A5-B617CCC2BA00}" type="presParOf" srcId="{FBC06007-3282-4B3A-89E1-3FDCB7B31D16}" destId="{54995A4F-1296-4A31-8C36-2F6A113F6790}" srcOrd="1" destOrd="0" presId="urn:microsoft.com/office/officeart/2005/8/layout/venn2"/>
    <dgm:cxn modelId="{0BD89808-1FF7-4B34-AD90-91E146684602}" type="presParOf" srcId="{64E93ED3-367F-4089-BCCE-B74B324D069D}" destId="{CB56E6F0-8569-4DDB-8910-FB6F37B61E0A}" srcOrd="1" destOrd="0" presId="urn:microsoft.com/office/officeart/2005/8/layout/venn2"/>
    <dgm:cxn modelId="{B8E992FB-71B8-4344-94DE-ABF15FF43689}" type="presParOf" srcId="{CB56E6F0-8569-4DDB-8910-FB6F37B61E0A}" destId="{8B7F476C-70AA-4C9C-8723-2DBB4FC8AEFA}" srcOrd="0" destOrd="0" presId="urn:microsoft.com/office/officeart/2005/8/layout/venn2"/>
    <dgm:cxn modelId="{6C14B463-CFBD-4CB3-87B4-565B5227781C}" type="presParOf" srcId="{CB56E6F0-8569-4DDB-8910-FB6F37B61E0A}" destId="{0D6854F3-BCF2-4E76-9FEF-F10BFF17AAAC}"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413BC-91AB-4223-BE4E-A3896624E4BE}">
      <dsp:nvSpPr>
        <dsp:cNvPr id="0" name=""/>
        <dsp:cNvSpPr/>
      </dsp:nvSpPr>
      <dsp:spPr>
        <a:xfrm>
          <a:off x="807961" y="0"/>
          <a:ext cx="3776134" cy="3776134"/>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Relations</a:t>
          </a:r>
        </a:p>
      </dsp:txBody>
      <dsp:txXfrm>
        <a:off x="1704793" y="283210"/>
        <a:ext cx="1982470" cy="641942"/>
      </dsp:txXfrm>
    </dsp:sp>
    <dsp:sp modelId="{8B7F476C-70AA-4C9C-8723-2DBB4FC8AEFA}">
      <dsp:nvSpPr>
        <dsp:cNvPr id="0" name=""/>
        <dsp:cNvSpPr/>
      </dsp:nvSpPr>
      <dsp:spPr>
        <a:xfrm>
          <a:off x="1279978" y="944033"/>
          <a:ext cx="2832100" cy="2832100"/>
        </a:xfrm>
        <a:prstGeom prst="ellipse">
          <a:avLst/>
        </a:prstGeom>
        <a:solidFill>
          <a:schemeClr val="accent1">
            <a:shade val="50000"/>
            <a:hueOff val="402493"/>
            <a:satOff val="-9802"/>
            <a:lumOff val="428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dirty="0"/>
            <a:t>Functions</a:t>
          </a:r>
        </a:p>
      </dsp:txBody>
      <dsp:txXfrm>
        <a:off x="1694729" y="1652058"/>
        <a:ext cx="2002597" cy="141605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6B134D-0EB3-42CB-9322-AA369738187D}" type="slidenum">
              <a:rPr lang="en-US" smtClean="0"/>
              <a:pPr/>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07898" y="2785710"/>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4" name="Google Shape;119;p2">
            <a:extLst>
              <a:ext uri="{FF2B5EF4-FFF2-40B4-BE49-F238E27FC236}">
                <a16:creationId xmlns:a16="http://schemas.microsoft.com/office/drawing/2014/main" id="{9000D9A4-26CA-A8F0-5815-420037D4A6E8}"/>
              </a:ext>
            </a:extLst>
          </p:cNvPr>
          <p:cNvSpPr/>
          <p:nvPr userDrawn="1"/>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1</a:t>
            </a:r>
            <a:endParaRPr dirty="0"/>
          </a:p>
        </p:txBody>
      </p:sp>
      <p:sp>
        <p:nvSpPr>
          <p:cNvPr id="5" name="Google Shape;120;p2">
            <a:extLst>
              <a:ext uri="{FF2B5EF4-FFF2-40B4-BE49-F238E27FC236}">
                <a16:creationId xmlns:a16="http://schemas.microsoft.com/office/drawing/2014/main" id="{1A58D19B-AD4F-D0D3-B31B-0C282A8913DE}"/>
              </a:ext>
            </a:extLst>
          </p:cNvPr>
          <p:cNvSpPr txBox="1"/>
          <p:nvPr userDrawn="1"/>
        </p:nvSpPr>
        <p:spPr>
          <a:xfrm>
            <a:off x="6370224" y="4802552"/>
            <a:ext cx="2820003"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Sets</a:t>
            </a:r>
            <a:endParaRPr b="1"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userDrawn="1">
  <p:cSld name="Contents">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Thank You">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15220D-0BB5-4C71-B862-812B075D02FE}" type="datetimeFigureOut">
              <a:rPr lang="en-US" smtClean="0"/>
              <a:pPr/>
              <a:t>10/12/2023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3550039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74223539-C274-414E-836E-21403C9CE2AE}" type="datetimeFigureOut">
              <a:rPr lang="en-US" smtClean="0"/>
              <a:pPr/>
              <a:t>10/12/2023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8CD41AC4-40F7-4FE0-8905-74C6698904F3}" type="slidenum">
              <a:rPr lang="en-US" smtClean="0"/>
              <a:pPr/>
              <a:t>‹#›</a:t>
            </a:fld>
            <a:endParaRPr lang="en-US"/>
          </a:p>
        </p:txBody>
      </p:sp>
    </p:spTree>
    <p:extLst>
      <p:ext uri="{BB962C8B-B14F-4D97-AF65-F5344CB8AC3E}">
        <p14:creationId xmlns:p14="http://schemas.microsoft.com/office/powerpoint/2010/main" val="2616332178"/>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50" r:id="rId1"/>
    <p:sldLayoutId id="2147483668" r:id="rId2"/>
    <p:sldLayoutId id="2147483651" r:id="rId3"/>
    <p:sldLayoutId id="2147483662" r:id="rId4"/>
    <p:sldLayoutId id="2147483658" r:id="rId5"/>
    <p:sldLayoutId id="2147483659" r:id="rId6"/>
    <p:sldLayoutId id="2147483660" r:id="rId7"/>
    <p:sldLayoutId id="2147483661" r:id="rId8"/>
    <p:sldLayoutId id="2147483663" r:id="rId9"/>
    <p:sldLayoutId id="2147483664" r:id="rId10"/>
    <p:sldLayoutId id="2147483665" r:id="rId11"/>
    <p:sldLayoutId id="2147483666" r:id="rId12"/>
    <p:sldLayoutId id="2147483667"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xml"/><Relationship Id="rId5" Type="http://schemas.openxmlformats.org/officeDocument/2006/relationships/image" Target="../media/image30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8.xml"/><Relationship Id="rId1" Type="http://schemas.openxmlformats.org/officeDocument/2006/relationships/tags" Target="../tags/tag17.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3.xml"/><Relationship Id="rId1" Type="http://schemas.openxmlformats.org/officeDocument/2006/relationships/tags" Target="../tags/tag21.xml"/><Relationship Id="rId4" Type="http://schemas.openxmlformats.org/officeDocument/2006/relationships/image" Target="../media/image15.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6.png"/><Relationship Id="rId4" Type="http://schemas.openxmlformats.org/officeDocument/2006/relationships/notesSlide" Target="../notesSlides/notesSlide3.xml"/></Relationships>
</file>

<file path=ppt/slides/_rels/slide3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5.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3.xml"/><Relationship Id="rId1" Type="http://schemas.openxmlformats.org/officeDocument/2006/relationships/tags" Target="../tags/tag3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4" Type="http://schemas.openxmlformats.org/officeDocument/2006/relationships/image" Target="../media/image5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3.xml"/><Relationship Id="rId1" Type="http://schemas.openxmlformats.org/officeDocument/2006/relationships/tags" Target="../tags/tag32.xml"/></Relationships>
</file>

<file path=ppt/slides/_rels/slide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t>Lecture 2</a:t>
            </a:r>
            <a:endParaRPr b="1"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97973"/>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118" name="Google Shape;118;p2"/>
          <p:cNvSpPr txBox="1"/>
          <p:nvPr/>
        </p:nvSpPr>
        <p:spPr>
          <a:xfrm>
            <a:off x="6246476" y="2087216"/>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19" name="Google Shape;119;p2"/>
          <p:cNvSpPr/>
          <p:nvPr/>
        </p:nvSpPr>
        <p:spPr>
          <a:xfrm>
            <a:off x="6246476" y="3721727"/>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2</a:t>
            </a:r>
            <a:endParaRPr dirty="0"/>
          </a:p>
        </p:txBody>
      </p:sp>
      <p:sp>
        <p:nvSpPr>
          <p:cNvPr id="120" name="Google Shape;120;p2"/>
          <p:cNvSpPr txBox="1"/>
          <p:nvPr/>
        </p:nvSpPr>
        <p:spPr>
          <a:xfrm>
            <a:off x="6246476" y="4438896"/>
            <a:ext cx="3611202"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Relations &amp; Functions</a:t>
            </a:r>
            <a:endParaRPr b="1" dirty="0"/>
          </a:p>
        </p:txBody>
      </p:sp>
      <p:pic>
        <p:nvPicPr>
          <p:cNvPr id="123" name="Google Shape;123;p2"/>
          <p:cNvPicPr preferRelativeResize="0"/>
          <p:nvPr/>
        </p:nvPicPr>
        <p:blipFill rotWithShape="1">
          <a:blip r:embed="rId3">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pic>
        <p:nvPicPr>
          <p:cNvPr id="4" name="Google Shape;117;p2">
            <a:extLst>
              <a:ext uri="{FF2B5EF4-FFF2-40B4-BE49-F238E27FC236}">
                <a16:creationId xmlns:a16="http://schemas.microsoft.com/office/drawing/2014/main" id="{765D1437-2724-0F72-0E59-9BA4640BD8A8}"/>
              </a:ext>
            </a:extLst>
          </p:cNvPr>
          <p:cNvPicPr preferRelativeResize="0">
            <a:picLocks/>
          </p:cNvPicPr>
          <p:nvPr/>
        </p:nvPicPr>
        <p:blipFill rotWithShape="1">
          <a:blip r:embed="rId5">
            <a:alphaModFix/>
          </a:blip>
          <a:srcRect l="4175" r="4175"/>
          <a:stretch/>
        </p:blipFill>
        <p:spPr>
          <a:xfrm>
            <a:off x="165211" y="1414509"/>
            <a:ext cx="5780314" cy="3820885"/>
          </a:xfrm>
          <a:prstGeom prst="rect">
            <a:avLst/>
          </a:prstGeom>
          <a:solidFill>
            <a:srgbClr val="D8D8D8">
              <a:alpha val="49803"/>
            </a:srgbClr>
          </a:solidFill>
          <a:ln>
            <a:noFill/>
          </a:ln>
        </p:spPr>
      </p:pic>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Outline</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Relations and Their Properties</a:t>
            </a:r>
          </a:p>
          <a:p>
            <a:r>
              <a:rPr lang="en-US" i="1" dirty="0">
                <a:latin typeface="Times New Roman" panose="02020603050405020304" pitchFamily="18" charset="0"/>
                <a:cs typeface="Times New Roman" panose="02020603050405020304" pitchFamily="18" charset="0"/>
              </a:rPr>
              <a:t>Binary </a:t>
            </a:r>
            <a:r>
              <a:rPr lang="en-US" dirty="0">
                <a:latin typeface="Times New Roman" panose="02020603050405020304" pitchFamily="18" charset="0"/>
                <a:cs typeface="Times New Roman" panose="02020603050405020304" pitchFamily="18" charset="0"/>
              </a:rPr>
              <a:t>Relations</a:t>
            </a:r>
          </a:p>
          <a:p>
            <a:r>
              <a:rPr lang="en-US" dirty="0">
                <a:latin typeface="Times New Roman" panose="02020603050405020304" pitchFamily="18" charset="0"/>
                <a:cs typeface="Times New Roman" panose="02020603050405020304" pitchFamily="18" charset="0"/>
              </a:rPr>
              <a:t>Representing Relations</a:t>
            </a:r>
          </a:p>
          <a:p>
            <a:r>
              <a:rPr lang="en-US" dirty="0">
                <a:latin typeface="Times New Roman" panose="02020603050405020304" pitchFamily="18" charset="0"/>
                <a:cs typeface="Times New Roman" panose="02020603050405020304" pitchFamily="18" charset="0"/>
              </a:rPr>
              <a:t>Equivalence Relations</a:t>
            </a:r>
          </a:p>
          <a:p>
            <a:r>
              <a:rPr lang="en-US" dirty="0">
                <a:latin typeface="Times New Roman" panose="02020603050405020304" pitchFamily="18" charset="0"/>
                <a:cs typeface="Times New Roman" panose="02020603050405020304" pitchFamily="18" charset="0"/>
              </a:rPr>
              <a:t>Partial Orderings</a:t>
            </a:r>
          </a:p>
          <a:p>
            <a:r>
              <a:rPr lang="en-US" dirty="0">
                <a:latin typeface="Times New Roman" panose="02020603050405020304" pitchFamily="18" charset="0"/>
                <a:cs typeface="Times New Roman" panose="02020603050405020304" pitchFamily="18" charset="0"/>
              </a:rPr>
              <a:t>Functions</a:t>
            </a:r>
          </a:p>
          <a:p>
            <a:pPr lvl="1">
              <a:buNone/>
            </a:pPr>
            <a:endParaRPr lang="en-US" dirty="0">
              <a:latin typeface="Times New Roman" panose="02020603050405020304" pitchFamily="18" charset="0"/>
              <a:cs typeface="Times New Roman" panose="02020603050405020304" pitchFamily="18" charset="0"/>
            </a:endParaRPr>
          </a:p>
          <a:p>
            <a:endParaRPr lang="en-US" dirty="0"/>
          </a:p>
          <a:p>
            <a:pPr lvl="1">
              <a:buNone/>
            </a:pPr>
            <a:endParaRPr lang="en-US" dirty="0"/>
          </a:p>
          <a:p>
            <a:endParaRPr lang="en-US" dirty="0"/>
          </a:p>
        </p:txBody>
      </p:sp>
      <p:sp>
        <p:nvSpPr>
          <p:cNvPr id="4" name="Slide Number Placeholder 3">
            <a:extLst>
              <a:ext uri="{FF2B5EF4-FFF2-40B4-BE49-F238E27FC236}">
                <a16:creationId xmlns:a16="http://schemas.microsoft.com/office/drawing/2014/main" id="{F731DF24-3C89-46BF-6B76-2E996367213D}"/>
              </a:ext>
            </a:extLst>
          </p:cNvPr>
          <p:cNvSpPr>
            <a:spLocks noGrp="1"/>
          </p:cNvSpPr>
          <p:nvPr>
            <p:ph type="sldNum" sz="quarter" idx="12"/>
          </p:nvPr>
        </p:nvSpPr>
        <p:spPr/>
        <p:txBody>
          <a:bodyPr/>
          <a:lstStyle/>
          <a:p>
            <a:fld id="{6BDBACC2-E59C-4C76-9B43-ACFA72B85B74}" type="slidenum">
              <a:rPr lang="en-US" smtClean="0"/>
              <a:pPr/>
              <a:t>3</a:t>
            </a:fld>
            <a:endParaRPr lang="en-US"/>
          </a:p>
        </p:txBody>
      </p: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Relations and Their Properties</a:t>
            </a:r>
          </a:p>
        </p:txBody>
      </p:sp>
      <p:sp>
        <p:nvSpPr>
          <p:cNvPr id="3" name="Subtitle 2"/>
          <p:cNvSpPr>
            <a:spLocks noGrp="1"/>
          </p:cNvSpPr>
          <p:nvPr>
            <p:ph idx="4294967295"/>
          </p:nvPr>
        </p:nvSpPr>
        <p:spPr>
          <a:xfrm>
            <a:off x="0" y="1123950"/>
            <a:ext cx="11233150" cy="5097463"/>
          </a:xfrm>
        </p:spPr>
        <p:txBody>
          <a:bodyPr/>
          <a:lstStyle/>
          <a:p>
            <a:pPr marL="50800" indent="0">
              <a:buNone/>
            </a:pPr>
            <a:endParaRPr lang="en-US" dirty="0"/>
          </a:p>
        </p:txBody>
      </p:sp>
    </p:spTree>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Cartesian Product</a:t>
            </a:r>
          </a:p>
        </p:txBody>
      </p:sp>
      <p:sp>
        <p:nvSpPr>
          <p:cNvPr id="3" name="Content Placeholder 2"/>
          <p:cNvSpPr>
            <a:spLocks noGrp="1"/>
          </p:cNvSpPr>
          <p:nvPr>
            <p:ph idx="4294967295"/>
          </p:nvPr>
        </p:nvSpPr>
        <p:spPr>
          <a:xfrm>
            <a:off x="400050" y="1284052"/>
            <a:ext cx="11171464" cy="4899034"/>
          </a:xfrm>
        </p:spPr>
        <p:txBody>
          <a:bodyPr>
            <a:normAutofit fontScale="62500" lnSpcReduction="20000"/>
          </a:bodyPr>
          <a:lstStyle/>
          <a:p>
            <a:pPr>
              <a:lnSpc>
                <a:spcPct val="150000"/>
              </a:lnSpc>
              <a:buNone/>
            </a:pPr>
            <a:r>
              <a:rPr lang="en-US" sz="4500" b="1" dirty="0">
                <a:latin typeface="Times New Roman" panose="02020603050405020304" pitchFamily="18" charset="0"/>
                <a:ea typeface="Cambria Math" pitchFamily="18" charset="0"/>
                <a:cs typeface="Times New Roman" panose="02020603050405020304" pitchFamily="18" charset="0"/>
              </a:rPr>
              <a:t>   Definition</a:t>
            </a:r>
            <a:r>
              <a:rPr lang="en-US" sz="4500" dirty="0">
                <a:latin typeface="Times New Roman" panose="02020603050405020304" pitchFamily="18" charset="0"/>
                <a:ea typeface="Cambria Math" pitchFamily="18" charset="0"/>
                <a:cs typeface="Times New Roman" panose="02020603050405020304" pitchFamily="18" charset="0"/>
              </a:rPr>
              <a:t>:  The </a:t>
            </a:r>
            <a:r>
              <a:rPr lang="en-US" sz="4500" i="1" dirty="0">
                <a:latin typeface="Times New Roman" panose="02020603050405020304" pitchFamily="18" charset="0"/>
                <a:ea typeface="Cambria Math" pitchFamily="18" charset="0"/>
                <a:cs typeface="Times New Roman" panose="02020603050405020304" pitchFamily="18" charset="0"/>
              </a:rPr>
              <a:t>Cartesian Product </a:t>
            </a:r>
            <a:r>
              <a:rPr lang="en-US" sz="4500" dirty="0">
                <a:latin typeface="Times New Roman" panose="02020603050405020304" pitchFamily="18" charset="0"/>
                <a:ea typeface="Cambria Math" pitchFamily="18" charset="0"/>
                <a:cs typeface="Times New Roman" panose="02020603050405020304" pitchFamily="18" charset="0"/>
              </a:rPr>
              <a:t>of two sets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b="1" dirty="0">
                <a:latin typeface="Times New Roman" panose="02020603050405020304" pitchFamily="18" charset="0"/>
                <a:ea typeface="Cambria Math" pitchFamily="18" charset="0"/>
                <a:cs typeface="Times New Roman" panose="02020603050405020304" pitchFamily="18" charset="0"/>
              </a:rPr>
              <a:t> </a:t>
            </a:r>
            <a:r>
              <a:rPr lang="en-US" sz="4500" dirty="0">
                <a:latin typeface="Times New Roman" panose="02020603050405020304" pitchFamily="18" charset="0"/>
                <a:ea typeface="Cambria Math" pitchFamily="18" charset="0"/>
                <a:cs typeface="Times New Roman" panose="02020603050405020304" pitchFamily="18" charset="0"/>
              </a:rPr>
              <a:t>and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denoted by   </a:t>
            </a:r>
          </a:p>
          <a:p>
            <a:pPr>
              <a:lnSpc>
                <a:spcPct val="150000"/>
              </a:lnSpc>
              <a:buNone/>
            </a:pPr>
            <a:r>
              <a:rPr lang="en-US" sz="4500" i="1" dirty="0">
                <a:latin typeface="Times New Roman" panose="02020603050405020304" pitchFamily="18" charset="0"/>
                <a:ea typeface="Cambria Math" pitchFamily="18" charset="0"/>
                <a:cs typeface="Times New Roman" panose="02020603050405020304" pitchFamily="18" charset="0"/>
              </a:rPr>
              <a:t>          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is the set of ordered pairs (</a:t>
            </a:r>
            <a:r>
              <a:rPr lang="en-US" sz="4500" dirty="0" err="1">
                <a:latin typeface="Times New Roman" panose="02020603050405020304" pitchFamily="18" charset="0"/>
                <a:ea typeface="Cambria Math" pitchFamily="18" charset="0"/>
                <a:cs typeface="Times New Roman" panose="02020603050405020304" pitchFamily="18" charset="0"/>
              </a:rPr>
              <a:t>a,b</a:t>
            </a:r>
            <a:r>
              <a:rPr lang="en-US" sz="4500" dirty="0">
                <a:latin typeface="Times New Roman" panose="02020603050405020304" pitchFamily="18" charset="0"/>
                <a:ea typeface="Cambria Math" pitchFamily="18" charset="0"/>
                <a:cs typeface="Times New Roman" panose="02020603050405020304" pitchFamily="18" charset="0"/>
              </a:rPr>
              <a:t>) where    </a:t>
            </a:r>
            <a:r>
              <a:rPr lang="en-US" sz="4500" i="1" dirty="0">
                <a:latin typeface="Times New Roman" panose="02020603050405020304" pitchFamily="18" charset="0"/>
                <a:ea typeface="Cambria Math" pitchFamily="18" charset="0"/>
                <a:cs typeface="Times New Roman" panose="02020603050405020304" pitchFamily="18" charset="0"/>
              </a:rPr>
              <a:t>a </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and </a:t>
            </a:r>
            <a:r>
              <a:rPr lang="en-US" sz="4500" i="1" dirty="0">
                <a:latin typeface="Times New Roman" panose="02020603050405020304" pitchFamily="18" charset="0"/>
                <a:ea typeface="Cambria Math" pitchFamily="18" charset="0"/>
                <a:cs typeface="Times New Roman" panose="02020603050405020304" pitchFamily="18" charset="0"/>
              </a:rPr>
              <a:t>b </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a:t>
            </a:r>
          </a:p>
          <a:p>
            <a:pPr>
              <a:lnSpc>
                <a:spcPct val="150000"/>
              </a:lnSpc>
              <a:buNone/>
            </a:pPr>
            <a:endParaRPr lang="en-US" sz="4500" dirty="0">
              <a:latin typeface="Times New Roman" panose="02020603050405020304" pitchFamily="18" charset="0"/>
              <a:ea typeface="Cambria Math" pitchFamily="18" charset="0"/>
              <a:cs typeface="Times New Roman" panose="02020603050405020304" pitchFamily="18" charset="0"/>
            </a:endParaRPr>
          </a:p>
          <a:p>
            <a:pPr>
              <a:lnSpc>
                <a:spcPct val="150000"/>
              </a:lnSpc>
              <a:buNone/>
            </a:pPr>
            <a:r>
              <a:rPr lang="en-US" sz="4500" b="1" dirty="0">
                <a:latin typeface="Times New Roman" panose="02020603050405020304" pitchFamily="18" charset="0"/>
                <a:ea typeface="Cambria Math" pitchFamily="18" charset="0"/>
                <a:cs typeface="Times New Roman" panose="02020603050405020304" pitchFamily="18" charset="0"/>
              </a:rPr>
              <a:t>   Example</a:t>
            </a:r>
            <a:r>
              <a:rPr lang="en-US" sz="4500" dirty="0">
                <a:latin typeface="Times New Roman" panose="02020603050405020304" pitchFamily="18" charset="0"/>
                <a:ea typeface="Cambria Math" pitchFamily="18" charset="0"/>
                <a:cs typeface="Times New Roman" panose="02020603050405020304" pitchFamily="18" charset="0"/>
              </a:rPr>
              <a:t>:</a:t>
            </a:r>
          </a:p>
          <a:p>
            <a:pPr>
              <a:lnSpc>
                <a:spcPct val="150000"/>
              </a:lnSpc>
              <a:buNone/>
            </a:pP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err="1">
                <a:latin typeface="Times New Roman" panose="02020603050405020304" pitchFamily="18" charset="0"/>
                <a:ea typeface="Cambria Math" pitchFamily="18" charset="0"/>
                <a:cs typeface="Times New Roman" panose="02020603050405020304" pitchFamily="18" charset="0"/>
              </a:rPr>
              <a:t>a,b</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 {1,2,3}</a:t>
            </a:r>
          </a:p>
          <a:p>
            <a:pPr>
              <a:lnSpc>
                <a:spcPct val="150000"/>
              </a:lnSpc>
              <a:buNone/>
            </a:pP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,1),(</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,2),(</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,3),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,1),(</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2),(</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3)}</a:t>
            </a:r>
          </a:p>
        </p:txBody>
      </p:sp>
      <p:pic>
        <p:nvPicPr>
          <p:cNvPr id="8" name="Picture 7" descr="addin_tmp.png"/>
          <p:cNvPicPr>
            <a:picLocks noChangeAspect="1"/>
          </p:cNvPicPr>
          <p:nvPr>
            <p:custDataLst>
              <p:tags r:id="rId1"/>
            </p:custDataLst>
          </p:nvPr>
        </p:nvPicPr>
        <p:blipFill>
          <a:blip r:embed="rId3" cstate="print"/>
          <a:stretch>
            <a:fillRect/>
          </a:stretch>
        </p:blipFill>
        <p:spPr>
          <a:xfrm>
            <a:off x="3058885" y="2772783"/>
            <a:ext cx="5143500" cy="382905"/>
          </a:xfrm>
          <a:prstGeom prst="rect">
            <a:avLst/>
          </a:prstGeom>
        </p:spPr>
      </p:pic>
    </p:spTree>
    <p:extLst>
      <p:ext uri="{BB962C8B-B14F-4D97-AF65-F5344CB8AC3E}">
        <p14:creationId xmlns:p14="http://schemas.microsoft.com/office/powerpoint/2010/main" val="372891528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Cartesian Product</a:t>
            </a:r>
          </a:p>
        </p:txBody>
      </p:sp>
      <p:sp>
        <p:nvSpPr>
          <p:cNvPr id="3" name="Content Placeholder 2"/>
          <p:cNvSpPr>
            <a:spLocks noGrp="1"/>
          </p:cNvSpPr>
          <p:nvPr>
            <p:ph idx="4294967295"/>
          </p:nvPr>
        </p:nvSpPr>
        <p:spPr>
          <a:xfrm>
            <a:off x="400050" y="1284052"/>
            <a:ext cx="11171464" cy="4899034"/>
          </a:xfrm>
        </p:spPr>
        <p:txBody>
          <a:bodyPr>
            <a:normAutofit fontScale="62500" lnSpcReduction="20000"/>
          </a:bodyPr>
          <a:lstStyle/>
          <a:p>
            <a:pPr>
              <a:lnSpc>
                <a:spcPct val="150000"/>
              </a:lnSpc>
              <a:buNone/>
            </a:pPr>
            <a:r>
              <a:rPr lang="en-US" sz="4500" b="1" dirty="0">
                <a:latin typeface="Times New Roman" panose="02020603050405020304" pitchFamily="18" charset="0"/>
                <a:ea typeface="Cambria Math" pitchFamily="18" charset="0"/>
                <a:cs typeface="Times New Roman" panose="02020603050405020304" pitchFamily="18" charset="0"/>
              </a:rPr>
              <a:t>   Definition</a:t>
            </a:r>
            <a:r>
              <a:rPr lang="en-US" sz="4500" dirty="0">
                <a:latin typeface="Times New Roman" panose="02020603050405020304" pitchFamily="18" charset="0"/>
                <a:ea typeface="Cambria Math" pitchFamily="18" charset="0"/>
                <a:cs typeface="Times New Roman" panose="02020603050405020304" pitchFamily="18" charset="0"/>
              </a:rPr>
              <a:t>:  The </a:t>
            </a:r>
            <a:r>
              <a:rPr lang="en-US" sz="4500" i="1" dirty="0">
                <a:latin typeface="Times New Roman" panose="02020603050405020304" pitchFamily="18" charset="0"/>
                <a:ea typeface="Cambria Math" pitchFamily="18" charset="0"/>
                <a:cs typeface="Times New Roman" panose="02020603050405020304" pitchFamily="18" charset="0"/>
              </a:rPr>
              <a:t>Cartesian Product </a:t>
            </a:r>
            <a:r>
              <a:rPr lang="en-US" sz="4500" dirty="0">
                <a:latin typeface="Times New Roman" panose="02020603050405020304" pitchFamily="18" charset="0"/>
                <a:ea typeface="Cambria Math" pitchFamily="18" charset="0"/>
                <a:cs typeface="Times New Roman" panose="02020603050405020304" pitchFamily="18" charset="0"/>
              </a:rPr>
              <a:t>of two sets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b="1" dirty="0">
                <a:latin typeface="Times New Roman" panose="02020603050405020304" pitchFamily="18" charset="0"/>
                <a:ea typeface="Cambria Math" pitchFamily="18" charset="0"/>
                <a:cs typeface="Times New Roman" panose="02020603050405020304" pitchFamily="18" charset="0"/>
              </a:rPr>
              <a:t> </a:t>
            </a:r>
            <a:r>
              <a:rPr lang="en-US" sz="4500" dirty="0">
                <a:latin typeface="Times New Roman" panose="02020603050405020304" pitchFamily="18" charset="0"/>
                <a:ea typeface="Cambria Math" pitchFamily="18" charset="0"/>
                <a:cs typeface="Times New Roman" panose="02020603050405020304" pitchFamily="18" charset="0"/>
              </a:rPr>
              <a:t>and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denoted by   </a:t>
            </a:r>
          </a:p>
          <a:p>
            <a:pPr>
              <a:lnSpc>
                <a:spcPct val="150000"/>
              </a:lnSpc>
              <a:buNone/>
            </a:pPr>
            <a:r>
              <a:rPr lang="en-US" sz="4500" i="1" dirty="0">
                <a:latin typeface="Times New Roman" panose="02020603050405020304" pitchFamily="18" charset="0"/>
                <a:ea typeface="Cambria Math" pitchFamily="18" charset="0"/>
                <a:cs typeface="Times New Roman" panose="02020603050405020304" pitchFamily="18" charset="0"/>
              </a:rPr>
              <a:t>          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is the set of ordered pairs (</a:t>
            </a:r>
            <a:r>
              <a:rPr lang="en-US" sz="4500" dirty="0" err="1">
                <a:latin typeface="Times New Roman" panose="02020603050405020304" pitchFamily="18" charset="0"/>
                <a:ea typeface="Cambria Math" pitchFamily="18" charset="0"/>
                <a:cs typeface="Times New Roman" panose="02020603050405020304" pitchFamily="18" charset="0"/>
              </a:rPr>
              <a:t>a,b</a:t>
            </a:r>
            <a:r>
              <a:rPr lang="en-US" sz="4500" dirty="0">
                <a:latin typeface="Times New Roman" panose="02020603050405020304" pitchFamily="18" charset="0"/>
                <a:ea typeface="Cambria Math" pitchFamily="18" charset="0"/>
                <a:cs typeface="Times New Roman" panose="02020603050405020304" pitchFamily="18" charset="0"/>
              </a:rPr>
              <a:t>) where    </a:t>
            </a:r>
            <a:r>
              <a:rPr lang="en-US" sz="4500" i="1" dirty="0">
                <a:latin typeface="Times New Roman" panose="02020603050405020304" pitchFamily="18" charset="0"/>
                <a:ea typeface="Cambria Math" pitchFamily="18" charset="0"/>
                <a:cs typeface="Times New Roman" panose="02020603050405020304" pitchFamily="18" charset="0"/>
              </a:rPr>
              <a:t>a </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and </a:t>
            </a:r>
            <a:r>
              <a:rPr lang="en-US" sz="4500" i="1" dirty="0">
                <a:latin typeface="Times New Roman" panose="02020603050405020304" pitchFamily="18" charset="0"/>
                <a:ea typeface="Cambria Math" pitchFamily="18" charset="0"/>
                <a:cs typeface="Times New Roman" panose="02020603050405020304" pitchFamily="18" charset="0"/>
              </a:rPr>
              <a:t>b </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a:t>
            </a:r>
          </a:p>
          <a:p>
            <a:pPr>
              <a:lnSpc>
                <a:spcPct val="150000"/>
              </a:lnSpc>
              <a:buNone/>
            </a:pPr>
            <a:endParaRPr lang="en-US" sz="4500" dirty="0">
              <a:latin typeface="Times New Roman" panose="02020603050405020304" pitchFamily="18" charset="0"/>
              <a:ea typeface="Cambria Math" pitchFamily="18" charset="0"/>
              <a:cs typeface="Times New Roman" panose="02020603050405020304" pitchFamily="18" charset="0"/>
            </a:endParaRPr>
          </a:p>
          <a:p>
            <a:pPr>
              <a:lnSpc>
                <a:spcPct val="150000"/>
              </a:lnSpc>
              <a:buNone/>
            </a:pPr>
            <a:r>
              <a:rPr lang="en-US" sz="4500" b="1" dirty="0">
                <a:latin typeface="Times New Roman" panose="02020603050405020304" pitchFamily="18" charset="0"/>
                <a:ea typeface="Cambria Math" pitchFamily="18" charset="0"/>
                <a:cs typeface="Times New Roman" panose="02020603050405020304" pitchFamily="18" charset="0"/>
              </a:rPr>
              <a:t>   Example</a:t>
            </a:r>
            <a:r>
              <a:rPr lang="en-US" sz="4500" dirty="0">
                <a:latin typeface="Times New Roman" panose="02020603050405020304" pitchFamily="18" charset="0"/>
                <a:ea typeface="Cambria Math" pitchFamily="18" charset="0"/>
                <a:cs typeface="Times New Roman" panose="02020603050405020304" pitchFamily="18" charset="0"/>
              </a:rPr>
              <a:t>:</a:t>
            </a:r>
          </a:p>
          <a:p>
            <a:pPr>
              <a:lnSpc>
                <a:spcPct val="150000"/>
              </a:lnSpc>
              <a:buNone/>
            </a:pP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err="1">
                <a:latin typeface="Times New Roman" panose="02020603050405020304" pitchFamily="18" charset="0"/>
                <a:ea typeface="Cambria Math" pitchFamily="18" charset="0"/>
                <a:cs typeface="Times New Roman" panose="02020603050405020304" pitchFamily="18" charset="0"/>
              </a:rPr>
              <a:t>a,b</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 {1,2,3}</a:t>
            </a:r>
          </a:p>
          <a:p>
            <a:pPr>
              <a:lnSpc>
                <a:spcPct val="150000"/>
              </a:lnSpc>
              <a:buNone/>
            </a:pP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,1),(</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,2),(</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,3),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,1),(</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2),(</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3)}</a:t>
            </a:r>
          </a:p>
          <a:p>
            <a:pPr>
              <a:lnSpc>
                <a:spcPct val="150000"/>
              </a:lnSpc>
              <a:buNone/>
            </a:pP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B</a:t>
            </a:r>
            <a:r>
              <a:rPr lang="en-US" sz="4500" dirty="0">
                <a:latin typeface="Times New Roman" panose="02020603050405020304" pitchFamily="18" charset="0"/>
                <a:ea typeface="Cambria Math" pitchFamily="18" charset="0"/>
                <a:cs typeface="Times New Roman" panose="02020603050405020304" pitchFamily="18" charset="0"/>
              </a:rPr>
              <a:t>× </a:t>
            </a:r>
            <a:r>
              <a:rPr lang="en-US" sz="4500" i="1" dirty="0">
                <a:latin typeface="Times New Roman" panose="02020603050405020304" pitchFamily="18" charset="0"/>
                <a:ea typeface="Cambria Math" pitchFamily="18" charset="0"/>
                <a:cs typeface="Times New Roman" panose="02020603050405020304" pitchFamily="18" charset="0"/>
              </a:rPr>
              <a:t>A</a:t>
            </a:r>
            <a:r>
              <a:rPr lang="en-US" sz="4500" dirty="0">
                <a:latin typeface="Times New Roman" panose="02020603050405020304" pitchFamily="18" charset="0"/>
                <a:ea typeface="Cambria Math" pitchFamily="18" charset="0"/>
                <a:cs typeface="Times New Roman" panose="02020603050405020304" pitchFamily="18" charset="0"/>
              </a:rPr>
              <a:t> = {(1,a),(2,a),(3,a), (1,b),(2,b),(3,b)}</a:t>
            </a:r>
          </a:p>
        </p:txBody>
      </p:sp>
      <p:pic>
        <p:nvPicPr>
          <p:cNvPr id="8" name="Picture 7" descr="addin_tmp.png"/>
          <p:cNvPicPr>
            <a:picLocks noChangeAspect="1"/>
          </p:cNvPicPr>
          <p:nvPr>
            <p:custDataLst>
              <p:tags r:id="rId1"/>
            </p:custDataLst>
          </p:nvPr>
        </p:nvPicPr>
        <p:blipFill>
          <a:blip r:embed="rId3" cstate="print"/>
          <a:stretch>
            <a:fillRect/>
          </a:stretch>
        </p:blipFill>
        <p:spPr>
          <a:xfrm>
            <a:off x="3058885" y="2772783"/>
            <a:ext cx="5143500" cy="382905"/>
          </a:xfrm>
          <a:prstGeom prst="rect">
            <a:avLst/>
          </a:prstGeom>
        </p:spPr>
      </p:pic>
    </p:spTree>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AE23A-977A-5127-E95F-D315BD744034}"/>
              </a:ext>
            </a:extLst>
          </p:cNvPr>
          <p:cNvSpPr>
            <a:spLocks noGrp="1"/>
          </p:cNvSpPr>
          <p:nvPr>
            <p:ph type="title"/>
          </p:nvPr>
        </p:nvSpPr>
        <p:spPr/>
        <p:txBody>
          <a:bodyPr/>
          <a:lstStyle/>
          <a:p>
            <a:r>
              <a:rPr lang="en-US" dirty="0"/>
              <a:t>Cartesian Product</a:t>
            </a:r>
          </a:p>
        </p:txBody>
      </p:sp>
      <p:sp>
        <p:nvSpPr>
          <p:cNvPr id="3" name="Content Placeholder 2">
            <a:extLst>
              <a:ext uri="{FF2B5EF4-FFF2-40B4-BE49-F238E27FC236}">
                <a16:creationId xmlns:a16="http://schemas.microsoft.com/office/drawing/2014/main" id="{6A59A7D2-E8F1-1F9D-D5F3-A0A8B43CC027}"/>
              </a:ext>
            </a:extLst>
          </p:cNvPr>
          <p:cNvSpPr>
            <a:spLocks noGrp="1"/>
          </p:cNvSpPr>
          <p:nvPr>
            <p:ph idx="1"/>
          </p:nvPr>
        </p:nvSpPr>
        <p:spPr/>
        <p:style>
          <a:lnRef idx="2">
            <a:schemeClr val="accent6"/>
          </a:lnRef>
          <a:fillRef idx="1">
            <a:schemeClr val="lt1"/>
          </a:fillRef>
          <a:effectRef idx="0">
            <a:schemeClr val="accent6"/>
          </a:effectRef>
          <a:fontRef idx="minor">
            <a:schemeClr val="dk1"/>
          </a:fontRef>
        </p:style>
        <p:txBody>
          <a:bodyPr/>
          <a:lstStyle/>
          <a:p>
            <a:pPr marL="50800" indent="0">
              <a:buNone/>
            </a:pPr>
            <a:r>
              <a:rPr lang="en-US" dirty="0">
                <a:latin typeface="Times New Roman" panose="02020603050405020304" pitchFamily="18" charset="0"/>
                <a:cs typeface="Times New Roman" panose="02020603050405020304" pitchFamily="18" charset="0"/>
              </a:rPr>
              <a:t>Suppose that A = {1, 2}</a:t>
            </a:r>
          </a:p>
          <a:p>
            <a:pPr marL="50800" indent="0">
              <a:buNone/>
            </a:pPr>
            <a:r>
              <a:rPr lang="en-US"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ea typeface="Cambria Math" pitchFamily="18" charset="0"/>
                <a:cs typeface="Times New Roman" panose="02020603050405020304" pitchFamily="18" charset="0"/>
              </a:rPr>
              <a:t> ×A</a:t>
            </a:r>
          </a:p>
          <a:p>
            <a:pPr marL="50800" indent="0">
              <a:buNone/>
            </a:pPr>
            <a:r>
              <a:rPr lang="en-US" dirty="0">
                <a:latin typeface="Times New Roman" panose="02020603050405020304" pitchFamily="18" charset="0"/>
                <a:ea typeface="Cambria Math" pitchFamily="18" charset="0"/>
                <a:cs typeface="Times New Roman" panose="02020603050405020304" pitchFamily="18" charset="0"/>
              </a:rPr>
              <a:t>Solution</a:t>
            </a:r>
          </a:p>
          <a:p>
            <a:pPr marL="50800" indent="0">
              <a:buNone/>
            </a:pPr>
            <a:r>
              <a:rPr lang="en-US" dirty="0">
                <a:latin typeface="Times New Roman" panose="02020603050405020304" pitchFamily="18" charset="0"/>
                <a:cs typeface="Times New Roman" panose="02020603050405020304" pitchFamily="18" charset="0"/>
              </a:rPr>
              <a:t>{1, 2}</a:t>
            </a:r>
            <a:r>
              <a:rPr lang="en-US" dirty="0">
                <a:latin typeface="Times New Roman" panose="02020603050405020304" pitchFamily="18" charset="0"/>
                <a:ea typeface="Cambria Math"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{1, 2}</a:t>
            </a:r>
          </a:p>
          <a:p>
            <a:pPr marL="50800" indent="0">
              <a:buNone/>
            </a:pPr>
            <a:endParaRPr lang="en-US" dirty="0">
              <a:latin typeface="Times New Roman" panose="02020603050405020304" pitchFamily="18" charset="0"/>
              <a:ea typeface="Cambria Math" pitchFamily="18" charset="0"/>
              <a:cs typeface="Times New Roman" panose="02020603050405020304" pitchFamily="18" charset="0"/>
            </a:endParaRPr>
          </a:p>
          <a:p>
            <a:pPr marL="50800" indent="0">
              <a:buNone/>
            </a:pPr>
            <a:r>
              <a:rPr lang="en-US" dirty="0">
                <a:latin typeface="Times New Roman" panose="02020603050405020304" pitchFamily="18" charset="0"/>
                <a:ea typeface="Cambria Math" pitchFamily="18" charset="0"/>
                <a:cs typeface="Times New Roman" panose="02020603050405020304" pitchFamily="18" charset="0"/>
              </a:rPr>
              <a:t>{(1,1), (1,2), (2,1), (2,2)}</a:t>
            </a:r>
            <a:endParaRPr lang="en-US"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7" name="Oval 36">
                <a:extLst>
                  <a:ext uri="{FF2B5EF4-FFF2-40B4-BE49-F238E27FC236}">
                    <a16:creationId xmlns:a16="http://schemas.microsoft.com/office/drawing/2014/main" id="{A3E80554-6D82-F001-B4B7-F5522C15A71B}"/>
                  </a:ext>
                </a:extLst>
              </p:cNvPr>
              <p:cNvSpPr/>
              <p:nvPr/>
            </p:nvSpPr>
            <p:spPr>
              <a:xfrm>
                <a:off x="9141839" y="4559579"/>
                <a:ext cx="914400"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p>
                        <m:sSupPr>
                          <m:ctrlPr>
                            <a:rPr lang="en-US" sz="5400" i="1" smtClean="0">
                              <a:latin typeface="Cambria Math" panose="02040503050406030204" pitchFamily="18" charset="0"/>
                            </a:rPr>
                          </m:ctrlPr>
                        </m:sSupPr>
                        <m:e>
                          <m:r>
                            <a:rPr lang="en-US" sz="5400" b="0" i="1" smtClean="0">
                              <a:latin typeface="Cambria Math" panose="02040503050406030204" pitchFamily="18" charset="0"/>
                            </a:rPr>
                            <m:t>𝐴</m:t>
                          </m:r>
                        </m:e>
                        <m:sup>
                          <m:r>
                            <a:rPr lang="en-US" sz="5400" b="0" i="1" smtClean="0">
                              <a:latin typeface="Cambria Math" panose="02040503050406030204" pitchFamily="18" charset="0"/>
                            </a:rPr>
                            <m:t>2</m:t>
                          </m:r>
                        </m:sup>
                      </m:sSup>
                    </m:oMath>
                  </m:oMathPara>
                </a14:m>
                <a:endParaRPr lang="en-US" sz="5400" dirty="0"/>
              </a:p>
            </p:txBody>
          </p:sp>
        </mc:Choice>
        <mc:Fallback xmlns="">
          <p:sp>
            <p:nvSpPr>
              <p:cNvPr id="37" name="Oval 36">
                <a:extLst>
                  <a:ext uri="{FF2B5EF4-FFF2-40B4-BE49-F238E27FC236}">
                    <a16:creationId xmlns:a16="http://schemas.microsoft.com/office/drawing/2014/main" id="{A3E80554-6D82-F001-B4B7-F5522C15A71B}"/>
                  </a:ext>
                </a:extLst>
              </p:cNvPr>
              <p:cNvSpPr>
                <a:spLocks noRot="1" noChangeAspect="1" noMove="1" noResize="1" noEditPoints="1" noAdjustHandles="1" noChangeArrowheads="1" noChangeShapeType="1" noTextEdit="1"/>
              </p:cNvSpPr>
              <p:nvPr/>
            </p:nvSpPr>
            <p:spPr>
              <a:xfrm>
                <a:off x="9141839" y="4559579"/>
                <a:ext cx="914400" cy="914400"/>
              </a:xfrm>
              <a:prstGeom prst="ellipse">
                <a:avLst/>
              </a:prstGeom>
              <a:blipFill>
                <a:blip r:embed="rId5"/>
                <a:stretch>
                  <a:fillRect l="-649"/>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11539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8E7A1-1D03-C0D6-D2CC-7A3D28E32539}"/>
              </a:ext>
            </a:extLst>
          </p:cNvPr>
          <p:cNvSpPr>
            <a:spLocks noGrp="1"/>
          </p:cNvSpPr>
          <p:nvPr>
            <p:ph type="title"/>
          </p:nvPr>
        </p:nvSpPr>
        <p:spPr/>
        <p:txBody>
          <a:bodyPr/>
          <a:lstStyle/>
          <a:p>
            <a:r>
              <a:rPr lang="en-US" dirty="0">
                <a:latin typeface="Times New Roman" panose="02020603050405020304" pitchFamily="18" charset="0"/>
                <a:ea typeface="Tahoma" panose="020B0604030504040204" pitchFamily="34" charset="0"/>
                <a:cs typeface="Times New Roman" panose="02020603050405020304" pitchFamily="18" charset="0"/>
              </a:rPr>
              <a:t>Relationships</a:t>
            </a:r>
            <a:endParaRPr lang="en-US" dirty="0"/>
          </a:p>
        </p:txBody>
      </p:sp>
      <p:sp>
        <p:nvSpPr>
          <p:cNvPr id="3" name="Content Placeholder 2">
            <a:extLst>
              <a:ext uri="{FF2B5EF4-FFF2-40B4-BE49-F238E27FC236}">
                <a16:creationId xmlns:a16="http://schemas.microsoft.com/office/drawing/2014/main" id="{84AEA73A-109C-5127-9349-97F3E09FD9E0}"/>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Relationships between elements of sets occur in many contexts. Every day we deal with relationships such :</a:t>
            </a:r>
          </a:p>
          <a:p>
            <a:pPr lvl="1">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a business and its telephone number,</a:t>
            </a:r>
          </a:p>
          <a:p>
            <a:pPr lvl="1">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an employee and his or her salary,</a:t>
            </a:r>
          </a:p>
          <a:p>
            <a:pPr lvl="1">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a person and a relative.</a:t>
            </a:r>
          </a:p>
        </p:txBody>
      </p:sp>
      <p:sp>
        <p:nvSpPr>
          <p:cNvPr id="4" name="Slide Number Placeholder 3">
            <a:extLst>
              <a:ext uri="{FF2B5EF4-FFF2-40B4-BE49-F238E27FC236}">
                <a16:creationId xmlns:a16="http://schemas.microsoft.com/office/drawing/2014/main" id="{E454F6B2-523E-582C-16FF-DC3F874F4252}"/>
              </a:ext>
            </a:extLst>
          </p:cNvPr>
          <p:cNvSpPr>
            <a:spLocks noGrp="1"/>
          </p:cNvSpPr>
          <p:nvPr>
            <p:ph type="sldNum" sz="quarter" idx="12"/>
          </p:nvPr>
        </p:nvSpPr>
        <p:spPr/>
        <p:txBody>
          <a:bodyPr/>
          <a:lstStyle/>
          <a:p>
            <a:fld id="{6BDBACC2-E59C-4C76-9B43-ACFA72B85B74}" type="slidenum">
              <a:rPr lang="en-US" smtClean="0"/>
              <a:pPr/>
              <a:t>8</a:t>
            </a:fld>
            <a:endParaRPr lang="en-US"/>
          </a:p>
        </p:txBody>
      </p:sp>
    </p:spTree>
    <p:extLst>
      <p:ext uri="{BB962C8B-B14F-4D97-AF65-F5344CB8AC3E}">
        <p14:creationId xmlns:p14="http://schemas.microsoft.com/office/powerpoint/2010/main" val="3925045338"/>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Binary Relations</a:t>
            </a:r>
          </a:p>
        </p:txBody>
      </p:sp>
      <p:sp>
        <p:nvSpPr>
          <p:cNvPr id="3" name="Content Placeholder 2"/>
          <p:cNvSpPr>
            <a:spLocks noGrp="1"/>
          </p:cNvSpPr>
          <p:nvPr>
            <p:ph idx="1"/>
          </p:nvPr>
        </p:nvSpPr>
        <p:spPr/>
        <p:txBody>
          <a:bodyPr/>
          <a:lstStyle/>
          <a:p>
            <a:pPr>
              <a:buNone/>
            </a:pPr>
            <a:r>
              <a:rPr lang="en-US" b="1" dirty="0"/>
              <a:t>   </a:t>
            </a:r>
            <a:r>
              <a:rPr lang="en-US" sz="2500" b="1" dirty="0">
                <a:latin typeface="Times New Roman" panose="02020603050405020304" pitchFamily="18" charset="0"/>
                <a:cs typeface="Times New Roman" panose="02020603050405020304" pitchFamily="18" charset="0"/>
              </a:rPr>
              <a:t>Definition: A </a:t>
            </a:r>
            <a:r>
              <a:rPr lang="en-US" sz="2500" b="1" i="1" dirty="0">
                <a:latin typeface="Times New Roman" panose="02020603050405020304" pitchFamily="18" charset="0"/>
                <a:cs typeface="Times New Roman" panose="02020603050405020304" pitchFamily="18" charset="0"/>
              </a:rPr>
              <a:t>binary relation R</a:t>
            </a:r>
            <a:r>
              <a:rPr lang="en-US" sz="2500" b="1" dirty="0">
                <a:latin typeface="Times New Roman" panose="02020603050405020304" pitchFamily="18" charset="0"/>
                <a:cs typeface="Times New Roman" panose="02020603050405020304" pitchFamily="18" charset="0"/>
              </a:rPr>
              <a:t> from a set </a:t>
            </a:r>
            <a:r>
              <a:rPr lang="en-US" sz="2500" b="1" i="1" dirty="0">
                <a:latin typeface="Times New Roman" panose="02020603050405020304" pitchFamily="18" charset="0"/>
                <a:cs typeface="Times New Roman" panose="02020603050405020304" pitchFamily="18" charset="0"/>
              </a:rPr>
              <a:t>A</a:t>
            </a:r>
            <a:r>
              <a:rPr lang="en-US" sz="2500" b="1" dirty="0">
                <a:latin typeface="Times New Roman" panose="02020603050405020304" pitchFamily="18" charset="0"/>
                <a:cs typeface="Times New Roman" panose="02020603050405020304" pitchFamily="18" charset="0"/>
              </a:rPr>
              <a:t> to a set </a:t>
            </a:r>
            <a:r>
              <a:rPr lang="en-US" sz="2500" b="1" i="1" dirty="0">
                <a:latin typeface="Times New Roman" panose="02020603050405020304" pitchFamily="18" charset="0"/>
                <a:cs typeface="Times New Roman" panose="02020603050405020304" pitchFamily="18" charset="0"/>
              </a:rPr>
              <a:t>B</a:t>
            </a:r>
            <a:r>
              <a:rPr lang="en-US" sz="2500" b="1" dirty="0">
                <a:latin typeface="Times New Roman" panose="02020603050405020304" pitchFamily="18" charset="0"/>
                <a:cs typeface="Times New Roman" panose="02020603050405020304" pitchFamily="18" charset="0"/>
              </a:rPr>
              <a:t> is a subset </a:t>
            </a:r>
            <a:r>
              <a:rPr lang="en-US" sz="2500" b="1" i="1" dirty="0">
                <a:latin typeface="Times New Roman" panose="02020603050405020304" pitchFamily="18" charset="0"/>
                <a:cs typeface="Times New Roman" panose="02020603050405020304" pitchFamily="18" charset="0"/>
              </a:rPr>
              <a:t>R </a:t>
            </a:r>
            <a:r>
              <a:rPr lang="en-US" sz="2500" b="1" dirty="0">
                <a:latin typeface="Times New Roman" panose="02020603050405020304" pitchFamily="18" charset="0"/>
                <a:ea typeface="Cambria Math"/>
                <a:cs typeface="Times New Roman" panose="02020603050405020304" pitchFamily="18" charset="0"/>
              </a:rPr>
              <a:t>⊆</a:t>
            </a:r>
            <a:r>
              <a:rPr lang="en-US" sz="2500" b="1" i="1" dirty="0">
                <a:latin typeface="Times New Roman" panose="02020603050405020304" pitchFamily="18" charset="0"/>
                <a:ea typeface="Cambria Math"/>
                <a:cs typeface="Times New Roman" panose="02020603050405020304" pitchFamily="18" charset="0"/>
              </a:rPr>
              <a:t> A </a:t>
            </a:r>
            <a:r>
              <a:rPr lang="en-US" sz="2500" b="1" dirty="0">
                <a:latin typeface="Times New Roman" panose="02020603050405020304" pitchFamily="18" charset="0"/>
                <a:ea typeface="Cambria Math"/>
                <a:cs typeface="Times New Roman" panose="02020603050405020304" pitchFamily="18" charset="0"/>
              </a:rPr>
              <a:t>×</a:t>
            </a:r>
            <a:r>
              <a:rPr lang="en-US" sz="2500" b="1" i="1" dirty="0">
                <a:latin typeface="Times New Roman" panose="02020603050405020304" pitchFamily="18" charset="0"/>
                <a:ea typeface="Cambria Math"/>
                <a:cs typeface="Times New Roman" panose="02020603050405020304" pitchFamily="18" charset="0"/>
              </a:rPr>
              <a:t> B.</a:t>
            </a:r>
          </a:p>
          <a:p>
            <a:pPr>
              <a:buNone/>
            </a:pPr>
            <a:r>
              <a:rPr lang="en-US" b="1" dirty="0">
                <a:latin typeface="Times New Roman" panose="02020603050405020304" pitchFamily="18" charset="0"/>
                <a:ea typeface="Cambria Math"/>
                <a:cs typeface="Times New Roman" panose="02020603050405020304" pitchFamily="18" charset="0"/>
              </a:rPr>
              <a:t>    Example</a:t>
            </a:r>
            <a:r>
              <a:rPr lang="en-US" dirty="0">
                <a:latin typeface="Times New Roman" panose="02020603050405020304" pitchFamily="18" charset="0"/>
                <a:ea typeface="Cambria Math"/>
                <a:cs typeface="Times New Roman" panose="02020603050405020304" pitchFamily="18" charset="0"/>
              </a:rPr>
              <a:t>:</a:t>
            </a:r>
          </a:p>
          <a:p>
            <a:pPr lvl="1"/>
            <a:r>
              <a:rPr lang="en-US" dirty="0">
                <a:latin typeface="Times New Roman" panose="02020603050405020304" pitchFamily="18" charset="0"/>
                <a:ea typeface="Cambria Math"/>
                <a:cs typeface="Times New Roman" panose="02020603050405020304" pitchFamily="18" charset="0"/>
              </a:rPr>
              <a:t>Let </a:t>
            </a:r>
            <a:r>
              <a:rPr lang="en-US" i="1" dirty="0">
                <a:latin typeface="Times New Roman" panose="02020603050405020304" pitchFamily="18" charset="0"/>
                <a:ea typeface="Cambria Math"/>
                <a:cs typeface="Times New Roman" panose="02020603050405020304" pitchFamily="18" charset="0"/>
              </a:rPr>
              <a:t>A =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0</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1,2</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a:t>
            </a:r>
            <a:r>
              <a:rPr lang="en-US" i="1" dirty="0">
                <a:latin typeface="Times New Roman" panose="02020603050405020304" pitchFamily="18" charset="0"/>
                <a:ea typeface="Cambria Math"/>
                <a:cs typeface="Times New Roman" panose="02020603050405020304" pitchFamily="18" charset="0"/>
              </a:rPr>
              <a:t> B = </a:t>
            </a:r>
            <a:r>
              <a:rPr lang="en-US" dirty="0">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a,b</a:t>
            </a:r>
            <a:r>
              <a:rPr lang="en-US" dirty="0">
                <a:latin typeface="Times New Roman" panose="02020603050405020304" pitchFamily="18" charset="0"/>
                <a:ea typeface="Cambria Math"/>
                <a:cs typeface="Times New Roman" panose="02020603050405020304" pitchFamily="18" charset="0"/>
              </a:rPr>
              <a:t>} </a:t>
            </a:r>
          </a:p>
          <a:p>
            <a:pPr lvl="1"/>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0,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0,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is a relation from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to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t>
            </a:r>
          </a:p>
          <a:p>
            <a:pPr lvl="1"/>
            <a:r>
              <a:rPr lang="en-US" dirty="0">
                <a:latin typeface="Times New Roman" panose="02020603050405020304" pitchFamily="18" charset="0"/>
                <a:ea typeface="Cambria Math"/>
                <a:cs typeface="Times New Roman" panose="02020603050405020304" pitchFamily="18" charset="0"/>
              </a:rPr>
              <a:t>We can represent relations from a set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to a set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graphically or using a table:</a:t>
            </a:r>
          </a:p>
          <a:p>
            <a:endParaRPr lang="en-US" dirty="0">
              <a:latin typeface="+mj-lt"/>
            </a:endParaRPr>
          </a:p>
        </p:txBody>
      </p:sp>
      <p:pic>
        <p:nvPicPr>
          <p:cNvPr id="4" name="Picture 3" descr="0801.jpg"/>
          <p:cNvPicPr>
            <a:picLocks noChangeAspect="1"/>
          </p:cNvPicPr>
          <p:nvPr/>
        </p:nvPicPr>
        <p:blipFill>
          <a:blip r:embed="rId2" cstate="print"/>
          <a:stretch>
            <a:fillRect/>
          </a:stretch>
        </p:blipFill>
        <p:spPr>
          <a:xfrm>
            <a:off x="2209148" y="3673258"/>
            <a:ext cx="6891310" cy="2596096"/>
          </a:xfrm>
          <a:prstGeom prst="rect">
            <a:avLst/>
          </a:prstGeom>
        </p:spPr>
      </p:pic>
      <p:sp>
        <p:nvSpPr>
          <p:cNvPr id="6" name="Slide Number Placeholder 5">
            <a:extLst>
              <a:ext uri="{FF2B5EF4-FFF2-40B4-BE49-F238E27FC236}">
                <a16:creationId xmlns:a16="http://schemas.microsoft.com/office/drawing/2014/main" id="{F92FE72F-38A9-4198-F70C-29BFE620ADA6}"/>
              </a:ext>
            </a:extLst>
          </p:cNvPr>
          <p:cNvSpPr>
            <a:spLocks noGrp="1"/>
          </p:cNvSpPr>
          <p:nvPr>
            <p:ph type="sldNum" sz="quarter" idx="12"/>
          </p:nvPr>
        </p:nvSpPr>
        <p:spPr/>
        <p:txBody>
          <a:bodyPr/>
          <a:lstStyle/>
          <a:p>
            <a:fld id="{6BDBACC2-E59C-4C76-9B43-ACFA72B85B74}" type="slidenum">
              <a:rPr lang="en-US" smtClean="0"/>
              <a:pPr/>
              <a:t>9</a:t>
            </a:fld>
            <a:endParaRPr lang="en-US"/>
          </a:p>
        </p:txBody>
      </p:sp>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Binary Relation on a Set</a:t>
            </a:r>
          </a:p>
        </p:txBody>
      </p:sp>
      <p:sp>
        <p:nvSpPr>
          <p:cNvPr id="3" name="Content Placeholder 2"/>
          <p:cNvSpPr>
            <a:spLocks noGrp="1"/>
          </p:cNvSpPr>
          <p:nvPr>
            <p:ph idx="1"/>
          </p:nvPr>
        </p:nvSpPr>
        <p:spPr/>
        <p:txBody>
          <a:bodyPr>
            <a:normAutofit/>
          </a:bodyPr>
          <a:lstStyle/>
          <a:p>
            <a:pPr>
              <a:lnSpc>
                <a:spcPct val="150000"/>
              </a:lnSpc>
              <a:buNone/>
            </a:pPr>
            <a:r>
              <a:rPr lang="en-US" b="1" dirty="0"/>
              <a:t>   </a:t>
            </a:r>
            <a:r>
              <a:rPr lang="en-US" sz="2400" b="1" dirty="0">
                <a:latin typeface="Times New Roman" panose="02020603050405020304" pitchFamily="18" charset="0"/>
                <a:cs typeface="Times New Roman" panose="02020603050405020304" pitchFamily="18" charset="0"/>
              </a:rPr>
              <a:t>Definition:</a:t>
            </a:r>
            <a:r>
              <a:rPr lang="en-US" sz="2400" dirty="0">
                <a:latin typeface="Times New Roman" panose="02020603050405020304" pitchFamily="18" charset="0"/>
                <a:cs typeface="Times New Roman" panose="02020603050405020304" pitchFamily="18" charset="0"/>
              </a:rPr>
              <a:t> A binary relation </a:t>
            </a:r>
            <a:r>
              <a:rPr lang="en-US" sz="2400" i="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on a set A</a:t>
            </a:r>
            <a:r>
              <a:rPr lang="en-US" sz="2400" dirty="0">
                <a:latin typeface="Times New Roman" panose="02020603050405020304" pitchFamily="18" charset="0"/>
                <a:cs typeface="Times New Roman" panose="02020603050405020304" pitchFamily="18" charset="0"/>
              </a:rPr>
              <a:t> is a subset of </a:t>
            </a:r>
            <a:r>
              <a:rPr lang="en-US" sz="2400" i="1"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ea typeface="Cambria Math"/>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 </a:t>
            </a:r>
            <a:r>
              <a:rPr lang="en-US" sz="2400" dirty="0">
                <a:latin typeface="Times New Roman" panose="02020603050405020304" pitchFamily="18" charset="0"/>
                <a:cs typeface="Times New Roman" panose="02020603050405020304" pitchFamily="18" charset="0"/>
              </a:rPr>
              <a:t>or a relation from </a:t>
            </a:r>
            <a:r>
              <a:rPr lang="en-US" sz="2400" i="1"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p>
          <a:p>
            <a:pPr>
              <a:lnSpc>
                <a:spcPct val="150000"/>
              </a:lnSpc>
              <a:buNone/>
            </a:pPr>
            <a:r>
              <a:rPr lang="en-US" sz="2400" b="1" dirty="0">
                <a:latin typeface="Times New Roman" panose="02020603050405020304" pitchFamily="18" charset="0"/>
                <a:cs typeface="Times New Roman" panose="02020603050405020304" pitchFamily="18" charset="0"/>
              </a:rPr>
              <a:t>   Example</a:t>
            </a:r>
            <a:r>
              <a:rPr lang="en-US" sz="2400" dirty="0">
                <a:latin typeface="Times New Roman" panose="02020603050405020304" pitchFamily="18" charset="0"/>
                <a:cs typeface="Times New Roman" panose="02020603050405020304" pitchFamily="18" charset="0"/>
              </a:rPr>
              <a:t>:</a:t>
            </a:r>
          </a:p>
          <a:p>
            <a:pPr lvl="1">
              <a:lnSpc>
                <a:spcPct val="150000"/>
              </a:lnSpc>
            </a:pPr>
            <a:r>
              <a:rPr lang="en-US" dirty="0">
                <a:latin typeface="Times New Roman" panose="02020603050405020304" pitchFamily="18" charset="0"/>
                <a:cs typeface="Times New Roman" panose="02020603050405020304" pitchFamily="18" charset="0"/>
              </a:rPr>
              <a:t>Suppose that </a:t>
            </a:r>
            <a:r>
              <a:rPr lang="en-US" i="1" dirty="0">
                <a:latin typeface="Times New Roman" panose="02020603050405020304" pitchFamily="18" charset="0"/>
                <a:cs typeface="Times New Roman" panose="02020603050405020304" pitchFamily="18" charset="0"/>
              </a:rPr>
              <a:t>   A =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a,b,c</a:t>
            </a:r>
            <a:r>
              <a:rPr lang="en-US" dirty="0">
                <a:latin typeface="Times New Roman" panose="02020603050405020304" pitchFamily="18" charset="0"/>
                <a:cs typeface="Times New Roman" panose="02020603050405020304" pitchFamily="18" charset="0"/>
              </a:rPr>
              <a:t>}. Then</a:t>
            </a:r>
            <a:r>
              <a:rPr lang="en-US" i="1" dirty="0">
                <a:latin typeface="Times New Roman" panose="02020603050405020304" pitchFamily="18" charset="0"/>
                <a:cs typeface="Times New Roman" panose="02020603050405020304" pitchFamily="18" charset="0"/>
              </a:rPr>
              <a:t> R =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a,a</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a,b</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a,c</a:t>
            </a:r>
            <a:r>
              <a:rPr lang="en-US" dirty="0">
                <a:latin typeface="Times New Roman" panose="02020603050405020304" pitchFamily="18" charset="0"/>
                <a:cs typeface="Times New Roman" panose="02020603050405020304" pitchFamily="18" charset="0"/>
              </a:rPr>
              <a:t>)} is a relation on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p>
          <a:p>
            <a:pPr lvl="1">
              <a:lnSpc>
                <a:spcPct val="150000"/>
              </a:lnSpc>
            </a:pPr>
            <a:r>
              <a:rPr lang="en-US" dirty="0">
                <a:latin typeface="Times New Roman" panose="02020603050405020304" pitchFamily="18" charset="0"/>
                <a:cs typeface="Times New Roman" panose="02020603050405020304" pitchFamily="18" charset="0"/>
              </a:rPr>
              <a:t>Let  </a:t>
            </a:r>
            <a:r>
              <a:rPr lang="en-US" i="1" dirty="0">
                <a:latin typeface="Times New Roman" panose="02020603050405020304" pitchFamily="18" charset="0"/>
                <a:cs typeface="Times New Roman" panose="02020603050405020304" pitchFamily="18" charset="0"/>
              </a:rPr>
              <a:t>A = </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1, 2, 3, 4</a:t>
            </a:r>
            <a:r>
              <a:rPr lang="en-US" dirty="0">
                <a:latin typeface="Times New Roman" panose="02020603050405020304" pitchFamily="18" charset="0"/>
                <a:cs typeface="Times New Roman" panose="02020603050405020304" pitchFamily="18" charset="0"/>
              </a:rPr>
              <a:t>}. The ordered pairs in the relation</a:t>
            </a:r>
          </a:p>
          <a:p>
            <a:pPr marL="533400" lvl="1" indent="0">
              <a:lnSpc>
                <a:spcPct val="150000"/>
              </a:lnSpc>
              <a:buNone/>
            </a:pPr>
            <a:r>
              <a:rPr lang="en-US" dirty="0">
                <a:latin typeface="Times New Roman" panose="02020603050405020304" pitchFamily="18" charset="0"/>
                <a:cs typeface="Times New Roman" panose="02020603050405020304" pitchFamily="18" charset="0"/>
              </a:rPr>
              <a:t>      R </a:t>
            </a:r>
            <a:r>
              <a:rPr lang="en-US" baseline="-25000" dirty="0">
                <a:latin typeface="Times New Roman" panose="02020603050405020304" pitchFamily="18" charset="0"/>
                <a:ea typeface="Cambria Math"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divides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are</a:t>
            </a:r>
          </a:p>
          <a:p>
            <a:pPr lvl="1">
              <a:lnSpc>
                <a:spcPct val="150000"/>
              </a:lnSpc>
              <a:buNone/>
            </a:pPr>
            <a:r>
              <a:rPr lang="en-US" dirty="0">
                <a:latin typeface="Times New Roman" panose="02020603050405020304" pitchFamily="18" charset="0"/>
                <a:ea typeface="Cambria Math"/>
                <a:cs typeface="Times New Roman" panose="02020603050405020304" pitchFamily="18" charset="0"/>
              </a:rPr>
              <a:t>     (1,1), (1, 2), (1,3), (1, 4), (2, 2), (2, 4), (3, 3), and  (4, 4).</a:t>
            </a:r>
            <a:endParaRPr lang="en-US" i="1"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59F7122-877D-BD18-B620-7D76B035B576}"/>
              </a:ext>
            </a:extLst>
          </p:cNvPr>
          <p:cNvSpPr>
            <a:spLocks noGrp="1"/>
          </p:cNvSpPr>
          <p:nvPr>
            <p:ph type="sldNum" sz="quarter" idx="12"/>
          </p:nvPr>
        </p:nvSpPr>
        <p:spPr/>
        <p:txBody>
          <a:bodyPr/>
          <a:lstStyle/>
          <a:p>
            <a:fld id="{6BDBACC2-E59C-4C76-9B43-ACFA72B85B74}" type="slidenum">
              <a:rPr lang="en-US" smtClean="0"/>
              <a:pPr/>
              <a:t>10</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cs typeface="Times New Roman" panose="02020603050405020304" pitchFamily="18" charset="0"/>
              </a:rPr>
              <a:t>Consider these relations on the set of integers:</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or</a:t>
            </a:r>
            <a:r>
              <a:rPr lang="en-US" i="1" dirty="0">
                <a:latin typeface="Times New Roman" panose="02020603050405020304" pitchFamily="18" charset="0"/>
                <a:ea typeface="Cambria Math"/>
                <a:cs typeface="Times New Roman" panose="02020603050405020304" pitchFamily="18" charset="0"/>
              </a:rPr>
              <a:t> a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−b</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lnSpc>
                <a:spcPct val="150000"/>
              </a:lnSpc>
              <a:buNone/>
            </a:pPr>
            <a:endParaRPr lang="en-US" dirty="0">
              <a:latin typeface="Times New Roman" panose="02020603050405020304" pitchFamily="18" charset="0"/>
              <a:cs typeface="Times New Roman" panose="02020603050405020304" pitchFamily="18" charset="0"/>
            </a:endParaRPr>
          </a:p>
          <a:p>
            <a:pPr lvl="1">
              <a:lnSpc>
                <a:spcPct val="150000"/>
              </a:lnSpc>
              <a:buNone/>
            </a:pPr>
            <a:endParaRPr lang="en-US" dirty="0">
              <a:latin typeface="Times New Roman" panose="02020603050405020304" pitchFamily="18" charset="0"/>
              <a:cs typeface="Times New Roman" panose="02020603050405020304" pitchFamily="18" charset="0"/>
            </a:endParaRPr>
          </a:p>
          <a:p>
            <a:pPr lvl="1">
              <a:buNone/>
            </a:pPr>
            <a:endParaRPr lang="en-US" dirty="0">
              <a:latin typeface="Times New Roman" panose="02020603050405020304" pitchFamily="18" charset="0"/>
              <a:ea typeface="Cambria Math"/>
              <a:cs typeface="Times New Roman" panose="02020603050405020304" pitchFamily="18" charset="0"/>
            </a:endParaRPr>
          </a:p>
        </p:txBody>
      </p:sp>
      <p:sp>
        <p:nvSpPr>
          <p:cNvPr id="4" name="TextBox 3"/>
          <p:cNvSpPr txBox="1"/>
          <p:nvPr/>
        </p:nvSpPr>
        <p:spPr>
          <a:xfrm>
            <a:off x="1647647" y="5388429"/>
            <a:ext cx="8737323" cy="707886"/>
          </a:xfrm>
          <a:prstGeom prst="rect">
            <a:avLst/>
          </a:prstGeom>
          <a:noFill/>
          <a:ln>
            <a:solidFill>
              <a:schemeClr val="accent1"/>
            </a:solidFill>
          </a:ln>
        </p:spPr>
        <p:txBody>
          <a:bodyPr wrap="square" rtlCol="0">
            <a:spAutoFit/>
          </a:bodyPr>
          <a:lstStyle/>
          <a:p>
            <a:r>
              <a:rPr lang="en-US" sz="2000" dirty="0"/>
              <a:t>Note that these relations are on an infinite set and each of these relations is an infinite set.</a:t>
            </a:r>
          </a:p>
        </p:txBody>
      </p:sp>
      <p:sp>
        <p:nvSpPr>
          <p:cNvPr id="5" name="Slide Number Placeholder 4">
            <a:extLst>
              <a:ext uri="{FF2B5EF4-FFF2-40B4-BE49-F238E27FC236}">
                <a16:creationId xmlns:a16="http://schemas.microsoft.com/office/drawing/2014/main" id="{01EE1F22-B66F-6AEE-F0E5-FF6576146B3A}"/>
              </a:ext>
            </a:extLst>
          </p:cNvPr>
          <p:cNvSpPr>
            <a:spLocks noGrp="1"/>
          </p:cNvSpPr>
          <p:nvPr>
            <p:ph type="sldNum" sz="quarter" idx="12"/>
          </p:nvPr>
        </p:nvSpPr>
        <p:spPr/>
        <p:txBody>
          <a:bodyPr/>
          <a:lstStyle/>
          <a:p>
            <a:fld id="{6BDBACC2-E59C-4C76-9B43-ACFA72B85B74}" type="slidenum">
              <a:rPr lang="en-US" smtClean="0"/>
              <a:pPr/>
              <a:t>11</a:t>
            </a:fld>
            <a:endParaRPr lang="en-US"/>
          </a:p>
        </p:txBody>
      </p:sp>
    </p:spTree>
    <p:extLst>
      <p:ext uri="{BB962C8B-B14F-4D97-AF65-F5344CB8AC3E}">
        <p14:creationId xmlns:p14="http://schemas.microsoft.com/office/powerpoint/2010/main" val="2333747886"/>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    Consider these relations on the set of integers:</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endParaRPr lang="en-US" dirty="0">
              <a:latin typeface="Times New Roman" panose="02020603050405020304" pitchFamily="18" charset="0"/>
              <a:cs typeface="Times New Roman" panose="02020603050405020304" pitchFamily="18" charset="0"/>
            </a:endParaRPr>
          </a:p>
          <a:p>
            <a:pPr lvl="1">
              <a:buNone/>
            </a:pP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buNone/>
            </a:pPr>
            <a:endParaRPr lang="en-US" dirty="0">
              <a:latin typeface="Times New Roman" panose="02020603050405020304" pitchFamily="18" charset="0"/>
              <a:cs typeface="Times New Roman" panose="02020603050405020304" pitchFamily="18" charset="0"/>
            </a:endParaRPr>
          </a:p>
          <a:p>
            <a:pPr lvl="1">
              <a:lnSpc>
                <a:spcPct val="120000"/>
              </a:lnSpc>
              <a:spcBef>
                <a:spcPts val="0"/>
              </a:spcBef>
              <a:buNone/>
            </a:pPr>
            <a:r>
              <a:rPr lang="en-US" dirty="0">
                <a:latin typeface="Times New Roman" panose="02020603050405020304" pitchFamily="18" charset="0"/>
                <a:ea typeface="Cambria Math"/>
                <a:cs typeface="Times New Roman" panose="02020603050405020304" pitchFamily="18" charset="0"/>
              </a:rPr>
              <a:t>Which of these relations contain each of the pairs              </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(1,1)</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(1, 2)</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(2, 1)</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 −1) </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(2, 2)</a:t>
            </a:r>
          </a:p>
          <a:p>
            <a:pPr lvl="1">
              <a:lnSpc>
                <a:spcPct val="120000"/>
              </a:lnSpc>
              <a:spcBef>
                <a:spcPts val="0"/>
              </a:spcBef>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F9EB3E2-92AE-AC47-C2C7-3AB56EE8F3A6}"/>
              </a:ext>
            </a:extLst>
          </p:cNvPr>
          <p:cNvSpPr>
            <a:spLocks noGrp="1"/>
          </p:cNvSpPr>
          <p:nvPr>
            <p:ph type="sldNum" sz="quarter" idx="12"/>
          </p:nvPr>
        </p:nvSpPr>
        <p:spPr/>
        <p:txBody>
          <a:bodyPr/>
          <a:lstStyle/>
          <a:p>
            <a:fld id="{6BDBACC2-E59C-4C76-9B43-ACFA72B85B74}" type="slidenum">
              <a:rPr lang="en-US" smtClean="0"/>
              <a:pPr/>
              <a:t>12</a:t>
            </a:fld>
            <a:endParaRPr lang="en-US"/>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Consider these relations on the set of integers:</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endParaRPr lang="en-US" dirty="0">
              <a:latin typeface="Times New Roman" panose="02020603050405020304" pitchFamily="18" charset="0"/>
              <a:cs typeface="Times New Roman" panose="02020603050405020304" pitchFamily="18" charset="0"/>
            </a:endParaRPr>
          </a:p>
          <a:p>
            <a:pPr lvl="1">
              <a:buNone/>
            </a:pP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buNone/>
            </a:pPr>
            <a:endParaRPr lang="en-US" dirty="0">
              <a:latin typeface="Times New Roman" panose="02020603050405020304" pitchFamily="18" charset="0"/>
              <a:cs typeface="Times New Roman" panose="02020603050405020304" pitchFamily="18" charset="0"/>
            </a:endParaRPr>
          </a:p>
          <a:p>
            <a:pPr lvl="1">
              <a:lnSpc>
                <a:spcPct val="120000"/>
              </a:lnSpc>
              <a:spcBef>
                <a:spcPts val="0"/>
              </a:spcBef>
              <a:buNone/>
            </a:pPr>
            <a:r>
              <a:rPr lang="en-US" dirty="0">
                <a:latin typeface="Times New Roman" panose="02020603050405020304" pitchFamily="18" charset="0"/>
                <a:ea typeface="Cambria Math"/>
                <a:cs typeface="Times New Roman" panose="02020603050405020304" pitchFamily="18" charset="0"/>
              </a:rPr>
              <a:t>Which of these relations contain each of the pairs              </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(1,1) in</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pP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(2, 1)</a:t>
            </a:r>
            <a:r>
              <a:rPr lang="en-US" i="1" dirty="0">
                <a:latin typeface="Times New Roman" panose="02020603050405020304" pitchFamily="18" charset="0"/>
                <a:cs typeface="Times New Roman" panose="02020603050405020304" pitchFamily="18" charset="0"/>
              </a:rPr>
              <a:t> is R</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BC7C269-04D1-EC10-CBF3-4194380E18E9}"/>
              </a:ext>
            </a:extLst>
          </p:cNvPr>
          <p:cNvSpPr>
            <a:spLocks noGrp="1"/>
          </p:cNvSpPr>
          <p:nvPr>
            <p:ph type="sldNum" sz="quarter" idx="12"/>
          </p:nvPr>
        </p:nvSpPr>
        <p:spPr/>
        <p:txBody>
          <a:bodyPr/>
          <a:lstStyle/>
          <a:p>
            <a:fld id="{6BDBACC2-E59C-4C76-9B43-ACFA72B85B74}" type="slidenum">
              <a:rPr lang="en-US" smtClean="0"/>
              <a:pPr/>
              <a:t>13</a:t>
            </a:fld>
            <a:endParaRPr lang="en-US"/>
          </a:p>
        </p:txBody>
      </p:sp>
    </p:spTree>
    <p:custDataLst>
      <p:tags r:id="rId1"/>
    </p:custDataLst>
    <p:extLst>
      <p:ext uri="{BB962C8B-B14F-4D97-AF65-F5344CB8AC3E}">
        <p14:creationId xmlns:p14="http://schemas.microsoft.com/office/powerpoint/2010/main" val="31800577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Consider these relations on the set of integers:</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endParaRPr lang="en-US" dirty="0">
              <a:latin typeface="Times New Roman" panose="02020603050405020304" pitchFamily="18" charset="0"/>
              <a:cs typeface="Times New Roman" panose="02020603050405020304" pitchFamily="18" charset="0"/>
            </a:endParaRPr>
          </a:p>
          <a:p>
            <a:pPr lvl="1">
              <a:buNone/>
            </a:pP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buNone/>
            </a:pPr>
            <a:endParaRPr lang="en-US" dirty="0">
              <a:latin typeface="Times New Roman" panose="02020603050405020304" pitchFamily="18" charset="0"/>
              <a:cs typeface="Times New Roman" panose="02020603050405020304" pitchFamily="18" charset="0"/>
            </a:endParaRPr>
          </a:p>
          <a:p>
            <a:pPr lvl="1">
              <a:lnSpc>
                <a:spcPct val="120000"/>
              </a:lnSpc>
              <a:spcBef>
                <a:spcPts val="0"/>
              </a:spcBef>
              <a:buNone/>
            </a:pPr>
            <a:r>
              <a:rPr lang="en-US" dirty="0">
                <a:latin typeface="Times New Roman" panose="02020603050405020304" pitchFamily="18" charset="0"/>
                <a:ea typeface="Cambria Math"/>
                <a:cs typeface="Times New Roman" panose="02020603050405020304" pitchFamily="18" charset="0"/>
              </a:rPr>
              <a:t>Which of these relations contain each of the pairs              </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(1,1) in</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 2) in</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ea typeface="Cambria Math"/>
                <a:cs typeface="Times New Roman" panose="02020603050405020304" pitchFamily="18" charset="0"/>
              </a:rPr>
              <a:t>:</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(2, 1)</a:t>
            </a:r>
            <a:r>
              <a:rPr lang="en-US" i="1" dirty="0">
                <a:latin typeface="Times New Roman" panose="02020603050405020304" pitchFamily="18" charset="0"/>
                <a:cs typeface="Times New Roman" panose="02020603050405020304" pitchFamily="18" charset="0"/>
              </a:rPr>
              <a:t> is R</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(1, −1) in</a:t>
            </a: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ea typeface="Cambria Math"/>
                <a:cs typeface="Times New Roman" panose="02020603050405020304" pitchFamily="18" charset="0"/>
              </a:rPr>
              <a:t> </a:t>
            </a:r>
          </a:p>
          <a:p>
            <a:pPr lvl="1">
              <a:lnSpc>
                <a:spcPct val="120000"/>
              </a:lnSpc>
              <a:spcBef>
                <a:spcPts val="0"/>
              </a:spcBef>
            </a:pPr>
            <a:r>
              <a:rPr lang="en-US" dirty="0">
                <a:latin typeface="Times New Roman" panose="02020603050405020304" pitchFamily="18" charset="0"/>
                <a:ea typeface="Cambria Math"/>
                <a:cs typeface="Times New Roman" panose="02020603050405020304" pitchFamily="18" charset="0"/>
              </a:rPr>
              <a:t>(2, 2)  in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a:t>
            </a:r>
            <a:endParaRPr lang="en-US" dirty="0">
              <a:latin typeface="Times New Roman" panose="02020603050405020304" pitchFamily="18" charset="0"/>
              <a:ea typeface="Cambria Math"/>
              <a:cs typeface="Times New Roman" panose="02020603050405020304" pitchFamily="18" charset="0"/>
            </a:endParaRPr>
          </a:p>
          <a:p>
            <a:pPr lvl="1">
              <a:lnSpc>
                <a:spcPct val="120000"/>
              </a:lnSpc>
              <a:spcBef>
                <a:spcPts val="0"/>
              </a:spcBef>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BC7C269-04D1-EC10-CBF3-4194380E18E9}"/>
              </a:ext>
            </a:extLst>
          </p:cNvPr>
          <p:cNvSpPr>
            <a:spLocks noGrp="1"/>
          </p:cNvSpPr>
          <p:nvPr>
            <p:ph type="sldNum" sz="quarter" idx="12"/>
          </p:nvPr>
        </p:nvSpPr>
        <p:spPr/>
        <p:txBody>
          <a:bodyPr/>
          <a:lstStyle/>
          <a:p>
            <a:fld id="{6BDBACC2-E59C-4C76-9B43-ACFA72B85B74}" type="slidenum">
              <a:rPr lang="en-US" smtClean="0"/>
              <a:pPr/>
              <a:t>14</a:t>
            </a:fld>
            <a:endParaRPr lang="en-US"/>
          </a:p>
        </p:txBody>
      </p:sp>
    </p:spTree>
    <p:custDataLst>
      <p:tags r:id="rId1"/>
    </p:custDataLst>
    <p:extLst>
      <p:ext uri="{BB962C8B-B14F-4D97-AF65-F5344CB8AC3E}">
        <p14:creationId xmlns:p14="http://schemas.microsoft.com/office/powerpoint/2010/main" val="16828135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7" end="7"/>
                                            </p:txEl>
                                          </p:spTgt>
                                        </p:tgtEl>
                                        <p:attrNameLst>
                                          <p:attrName>style.visibility</p:attrName>
                                        </p:attrNameLst>
                                      </p:cBhvr>
                                      <p:to>
                                        <p:strVal val="visible"/>
                                      </p:to>
                                    </p:set>
                                    <p:anim calcmode="lin" valueType="num">
                                      <p:cBhvr additive="base">
                                        <p:cTn id="1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7" end="7"/>
                                            </p:txEl>
                                          </p:spTgt>
                                        </p:tgtEl>
                                        <p:attrNameLst>
                                          <p:attrName>ppt_y</p:attrName>
                                        </p:attrNameLst>
                                      </p:cBhvr>
                                      <p:tavLst>
                                        <p:tav tm="0">
                                          <p:val>
                                            <p:strVal val="1+#ppt_h/2"/>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9" end="9"/>
                                            </p:txEl>
                                          </p:spTgt>
                                        </p:tgtEl>
                                        <p:attrNameLst>
                                          <p:attrName>style.visibility</p:attrName>
                                        </p:attrNameLst>
                                      </p:cBhvr>
                                      <p:to>
                                        <p:strVal val="visible"/>
                                      </p:to>
                                    </p:set>
                                    <p:animEffect transition="in" filter="fade">
                                      <p:cBhvr>
                                        <p:cTn id="18" dur="1000"/>
                                        <p:tgtEl>
                                          <p:spTgt spid="3">
                                            <p:txEl>
                                              <p:pRg st="9" end="9"/>
                                            </p:txEl>
                                          </p:spTgt>
                                        </p:tgtEl>
                                      </p:cBhvr>
                                    </p:animEffect>
                                    <p:anim calcmode="lin" valueType="num">
                                      <p:cBhvr>
                                        <p:cTn id="1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9" end="9"/>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animEffect transition="in" filter="fade">
                                      <p:cBhvr>
                                        <p:cTn id="23" dur="1000"/>
                                        <p:tgtEl>
                                          <p:spTgt spid="3">
                                            <p:txEl>
                                              <p:pRg st="10" end="10"/>
                                            </p:txEl>
                                          </p:spTgt>
                                        </p:tgtEl>
                                      </p:cBhvr>
                                    </p:animEffect>
                                    <p:anim calcmode="lin" valueType="num">
                                      <p:cBhvr>
                                        <p:cTn id="2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Reflexive Relations</a:t>
            </a:r>
          </a:p>
        </p:txBody>
      </p:sp>
      <p:sp>
        <p:nvSpPr>
          <p:cNvPr id="3" name="Content Placeholder 2"/>
          <p:cNvSpPr>
            <a:spLocks noGrp="1"/>
          </p:cNvSpPr>
          <p:nvPr>
            <p:ph idx="1"/>
          </p:nvPr>
        </p:nvSpPr>
        <p:spPr/>
        <p:txBody>
          <a:bodyPr>
            <a:normAutofit/>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Definition: </a:t>
            </a:r>
            <a:r>
              <a:rPr lang="en-US" i="1" dirty="0">
                <a:latin typeface="Times New Roman" panose="02020603050405020304" pitchFamily="18" charset="0"/>
                <a:cs typeface="Times New Roman" panose="02020603050405020304" pitchFamily="18" charset="0"/>
              </a:rPr>
              <a:t>R</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t>
            </a:r>
            <a:r>
              <a:rPr lang="en-US" i="1" dirty="0">
                <a:latin typeface="Times New Roman" panose="02020603050405020304" pitchFamily="18" charset="0"/>
                <a:cs typeface="Times New Roman" panose="02020603050405020304" pitchFamily="18" charset="0"/>
              </a:rPr>
              <a:t>reflexive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iff</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 </a:t>
            </a:r>
            <a:r>
              <a:rPr lang="en-US" dirty="0">
                <a:latin typeface="Times New Roman" panose="02020603050405020304" pitchFamily="18" charset="0"/>
                <a:ea typeface="Cambria Math"/>
                <a:cs typeface="Times New Roman" panose="02020603050405020304" pitchFamily="18" charset="0"/>
              </a:rPr>
              <a:t>for every element       </a:t>
            </a:r>
            <a:r>
              <a:rPr lang="en-US" i="1" dirty="0">
                <a:latin typeface="Times New Roman" panose="02020603050405020304" pitchFamily="18" charset="0"/>
                <a:ea typeface="Cambria Math"/>
                <a:cs typeface="Times New Roman" panose="02020603050405020304" pitchFamily="18" charset="0"/>
              </a:rPr>
              <a:t>a </a:t>
            </a:r>
            <a:r>
              <a:rPr lang="en-US" dirty="0">
                <a:latin typeface="Times New Roman" panose="02020603050405020304" pitchFamily="18" charset="0"/>
                <a:ea typeface="Cambria Math"/>
                <a:cs typeface="Times New Roman" panose="02020603050405020304" pitchFamily="18" charset="0"/>
              </a:rPr>
              <a:t>∊ A. Written symbolically, R is reflexive if and only if </a:t>
            </a:r>
          </a:p>
          <a:p>
            <a:pPr>
              <a:lnSpc>
                <a:spcPct val="150000"/>
              </a:lnSpc>
              <a:buNone/>
            </a:pP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a:t>
            </a:r>
            <a:r>
              <a:rPr lang="en-US" dirty="0" err="1">
                <a:latin typeface="Times New Roman" panose="02020603050405020304" pitchFamily="18" charset="0"/>
                <a:ea typeface="Cambria Math"/>
                <a:cs typeface="Times New Roman" panose="02020603050405020304" pitchFamily="18" charset="0"/>
              </a:rPr>
              <a:t>x∊</a:t>
            </a:r>
            <a:r>
              <a:rPr lang="en-US" i="1" dirty="0" err="1">
                <a:latin typeface="Times New Roman" panose="02020603050405020304" pitchFamily="18" charset="0"/>
                <a:ea typeface="Cambria Math"/>
                <a:cs typeface="Times New Roman" panose="02020603050405020304" pitchFamily="18" charset="0"/>
              </a:rPr>
              <a:t>U</a:t>
            </a:r>
            <a:r>
              <a:rPr lang="en-US" dirty="0">
                <a:latin typeface="Times New Roman" panose="02020603050405020304" pitchFamily="18" charset="0"/>
                <a:ea typeface="Cambria Math"/>
                <a:cs typeface="Times New Roman" panose="02020603050405020304" pitchFamily="18" charset="0"/>
              </a:rPr>
              <a:t> ⟶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a:t>
            </a:r>
          </a:p>
          <a:p>
            <a:pPr>
              <a:lnSpc>
                <a:spcPct val="150000"/>
              </a:lnSpc>
              <a:buNone/>
            </a:pPr>
            <a:r>
              <a:rPr lang="en-US" b="1" dirty="0">
                <a:ea typeface="Cambria Math"/>
              </a:rPr>
              <a:t>   </a:t>
            </a:r>
            <a:endParaRPr lang="en-US" dirty="0">
              <a:latin typeface="Cambria Math"/>
              <a:ea typeface="Cambria Math"/>
            </a:endParaRPr>
          </a:p>
          <a:p>
            <a:pPr lvl="1">
              <a:buNone/>
            </a:pPr>
            <a:endParaRPr lang="en-US" dirty="0"/>
          </a:p>
          <a:p>
            <a:pPr>
              <a:buNone/>
            </a:pPr>
            <a:endParaRPr lang="en-US" dirty="0">
              <a:ea typeface="Cambria Math"/>
            </a:endParaRPr>
          </a:p>
        </p:txBody>
      </p:sp>
      <p:sp>
        <p:nvSpPr>
          <p:cNvPr id="5" name="TextBox 4"/>
          <p:cNvSpPr txBox="1"/>
          <p:nvPr/>
        </p:nvSpPr>
        <p:spPr>
          <a:xfrm>
            <a:off x="4962348" y="3886200"/>
            <a:ext cx="5400852" cy="646331"/>
          </a:xfrm>
          <a:prstGeom prst="rect">
            <a:avLst/>
          </a:prstGeom>
          <a:noFill/>
          <a:ln>
            <a:solidFill>
              <a:schemeClr val="accent1"/>
            </a:solidFill>
          </a:ln>
        </p:spPr>
        <p:txBody>
          <a:bodyPr wrap="square" rtlCol="0">
            <a:spAutoFit/>
          </a:bodyPr>
          <a:lstStyle/>
          <a:p>
            <a:r>
              <a:rPr lang="en-US" sz="1800" dirty="0">
                <a:latin typeface="Times New Roman" panose="02020603050405020304" pitchFamily="18" charset="0"/>
                <a:ea typeface="Cambria Math"/>
                <a:cs typeface="Times New Roman" panose="02020603050405020304" pitchFamily="18" charset="0"/>
              </a:rPr>
              <a:t>If </a:t>
            </a:r>
            <a:r>
              <a:rPr lang="en-US" sz="1800" i="1" dirty="0">
                <a:latin typeface="Times New Roman" panose="02020603050405020304" pitchFamily="18" charset="0"/>
                <a:ea typeface="Cambria Math"/>
                <a:cs typeface="Times New Roman" panose="02020603050405020304" pitchFamily="18" charset="0"/>
              </a:rPr>
              <a:t>A</a:t>
            </a:r>
            <a:r>
              <a:rPr lang="en-US" sz="1800" dirty="0">
                <a:latin typeface="Times New Roman" panose="02020603050405020304" pitchFamily="18" charset="0"/>
                <a:ea typeface="Cambria Math"/>
                <a:cs typeface="Times New Roman" panose="02020603050405020304" pitchFamily="18" charset="0"/>
              </a:rPr>
              <a:t> = ∅  then the empty relation is reflexive vacuously. That is the empty relation on an empty set is reflexive! </a:t>
            </a:r>
          </a:p>
        </p:txBody>
      </p:sp>
      <p:sp>
        <p:nvSpPr>
          <p:cNvPr id="4" name="Slide Number Placeholder 3">
            <a:extLst>
              <a:ext uri="{FF2B5EF4-FFF2-40B4-BE49-F238E27FC236}">
                <a16:creationId xmlns:a16="http://schemas.microsoft.com/office/drawing/2014/main" id="{4C258CAB-A4D7-6F3F-2774-8F07CFD19365}"/>
              </a:ext>
            </a:extLst>
          </p:cNvPr>
          <p:cNvSpPr>
            <a:spLocks noGrp="1"/>
          </p:cNvSpPr>
          <p:nvPr>
            <p:ph type="sldNum" sz="quarter" idx="12"/>
          </p:nvPr>
        </p:nvSpPr>
        <p:spPr/>
        <p:txBody>
          <a:bodyPr/>
          <a:lstStyle/>
          <a:p>
            <a:fld id="{6BDBACC2-E59C-4C76-9B43-ACFA72B85B74}" type="slidenum">
              <a:rPr lang="en-US" smtClean="0"/>
              <a:pPr/>
              <a:t>15</a:t>
            </a:fld>
            <a:endParaRPr lang="en-US"/>
          </a:p>
        </p:txBody>
      </p:sp>
    </p:spTree>
    <p:extLst>
      <p:ext uri="{BB962C8B-B14F-4D97-AF65-F5344CB8AC3E}">
        <p14:creationId xmlns:p14="http://schemas.microsoft.com/office/powerpoint/2010/main" val="332603591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E658F7-2CFF-59A6-8EC4-BF5BDCFDF86E}"/>
              </a:ext>
            </a:extLst>
          </p:cNvPr>
          <p:cNvSpPr>
            <a:spLocks noGrp="1"/>
          </p:cNvSpPr>
          <p:nvPr>
            <p:ph type="sldNum" sz="quarter" idx="12"/>
          </p:nvPr>
        </p:nvSpPr>
        <p:spPr/>
        <p:txBody>
          <a:bodyPr/>
          <a:lstStyle/>
          <a:p>
            <a:fld id="{6BDBACC2-E59C-4C76-9B43-ACFA72B85B74}" type="slidenum">
              <a:rPr lang="en-US" smtClean="0"/>
              <a:pPr/>
              <a:t>16</a:t>
            </a:fld>
            <a:endParaRPr lang="en-US"/>
          </a:p>
        </p:txBody>
      </p:sp>
      <p:sp>
        <p:nvSpPr>
          <p:cNvPr id="3" name="Title 2">
            <a:extLst>
              <a:ext uri="{FF2B5EF4-FFF2-40B4-BE49-F238E27FC236}">
                <a16:creationId xmlns:a16="http://schemas.microsoft.com/office/drawing/2014/main" id="{6228F60F-0799-1433-362C-6F371F0BD7D6}"/>
              </a:ext>
            </a:extLst>
          </p:cNvPr>
          <p:cNvSpPr>
            <a:spLocks noGrp="1"/>
          </p:cNvSpPr>
          <p:nvPr>
            <p:ph type="title"/>
          </p:nvPr>
        </p:nvSpPr>
        <p:spPr/>
        <p:txBody>
          <a:bodyPr/>
          <a:lstStyle/>
          <a:p>
            <a:r>
              <a:rPr lang="en-US" dirty="0"/>
              <a:t>Reflexive Relation</a:t>
            </a:r>
          </a:p>
        </p:txBody>
      </p:sp>
      <p:sp>
        <p:nvSpPr>
          <p:cNvPr id="4" name="Content Placeholder 3">
            <a:extLst>
              <a:ext uri="{FF2B5EF4-FFF2-40B4-BE49-F238E27FC236}">
                <a16:creationId xmlns:a16="http://schemas.microsoft.com/office/drawing/2014/main" id="{A50D342D-86D2-39BC-35CE-34B8BF50B4B8}"/>
              </a:ext>
            </a:extLst>
          </p:cNvPr>
          <p:cNvSpPr>
            <a:spLocks noGrp="1"/>
          </p:cNvSpPr>
          <p:nvPr>
            <p:ph idx="1"/>
          </p:nvPr>
        </p:nvSpPr>
        <p:spPr/>
        <p:txBody>
          <a:bodyPr/>
          <a:lstStyle/>
          <a:p>
            <a:pPr marL="50800" indent="0">
              <a:lnSpc>
                <a:spcPct val="200000"/>
              </a:lnSpc>
              <a:buNone/>
            </a:pPr>
            <a:r>
              <a:rPr lang="en-US" sz="2400" b="1" dirty="0">
                <a:latin typeface="Times New Roman" panose="02020603050405020304" pitchFamily="18" charset="0"/>
                <a:ea typeface="Cambria Math"/>
                <a:cs typeface="Times New Roman" panose="02020603050405020304" pitchFamily="18" charset="0"/>
              </a:rPr>
              <a:t>The following relations  are reflexive?</a:t>
            </a:r>
            <a:endParaRPr lang="en-US" sz="2400" b="1" dirty="0">
              <a:latin typeface="Times New Roman" panose="02020603050405020304" pitchFamily="18" charset="0"/>
              <a:cs typeface="Times New Roman" panose="02020603050405020304" pitchFamily="18" charset="0"/>
            </a:endParaRP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A={</a:t>
            </a:r>
            <a:r>
              <a:rPr lang="en-US" b="1" dirty="0" err="1">
                <a:latin typeface="Times New Roman" panose="02020603050405020304" pitchFamily="18" charset="0"/>
                <a:cs typeface="Times New Roman" panose="02020603050405020304" pitchFamily="18" charset="0"/>
              </a:rPr>
              <a:t>a,b,c</a:t>
            </a:r>
            <a:r>
              <a:rPr lang="en-US" b="1" dirty="0">
                <a:latin typeface="Times New Roman" panose="02020603050405020304" pitchFamily="18" charset="0"/>
                <a:cs typeface="Times New Roman" panose="02020603050405020304" pitchFamily="18" charset="0"/>
              </a:rPr>
              <a:t>}, R</a:t>
            </a:r>
            <a:r>
              <a:rPr lang="en-US" b="1" baseline="-25000" dirty="0">
                <a:latin typeface="Times New Roman" panose="02020603050405020304" pitchFamily="18" charset="0"/>
                <a:cs typeface="Times New Roman" panose="02020603050405020304" pitchFamily="18" charset="0"/>
              </a:rPr>
              <a:t>1 </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b,c</a:t>
            </a:r>
            <a:r>
              <a:rPr lang="en-US" b="1" dirty="0">
                <a:latin typeface="Times New Roman" panose="02020603050405020304" pitchFamily="18" charset="0"/>
                <a:cs typeface="Times New Roman" panose="02020603050405020304" pitchFamily="18" charset="0"/>
              </a:rPr>
              <a:t>)}</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B={1,2,3},  R</a:t>
            </a:r>
            <a:r>
              <a:rPr lang="en-US" b="1" baseline="-25000" dirty="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={(1,1), (1,2), (2,2),(3,3),(2,1)}</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C={1,2,3,4},R</a:t>
            </a:r>
            <a:r>
              <a:rPr lang="en-US" b="1" baseline="-25000"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={(1,1), (1,2), (2,2),(3,3),(3,1)}</a:t>
            </a:r>
          </a:p>
          <a:p>
            <a:pPr>
              <a:lnSpc>
                <a:spcPct val="200000"/>
              </a:lnSpc>
            </a:pPr>
            <a:r>
              <a:rPr lang="en-US" sz="2400" b="1" dirty="0">
                <a:latin typeface="Times New Roman" panose="02020603050405020304" pitchFamily="18" charset="0"/>
                <a:cs typeface="Times New Roman" panose="02020603050405020304" pitchFamily="18" charset="0"/>
              </a:rPr>
              <a:t>Solution 1,2</a:t>
            </a:r>
          </a:p>
          <a:p>
            <a:pPr lvl="1"/>
            <a:endParaRPr lang="en-US" b="1" dirty="0"/>
          </a:p>
        </p:txBody>
      </p:sp>
    </p:spTree>
    <p:custDataLst>
      <p:tags r:id="rId1"/>
    </p:custDataLst>
    <p:extLst>
      <p:ext uri="{BB962C8B-B14F-4D97-AF65-F5344CB8AC3E}">
        <p14:creationId xmlns:p14="http://schemas.microsoft.com/office/powerpoint/2010/main" val="40000913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ea typeface="Cambria Math"/>
                <a:cs typeface="Times New Roman" panose="02020603050405020304" pitchFamily="18" charset="0"/>
              </a:rPr>
              <a:t>The following relations  on the integers are reflexive?</a:t>
            </a:r>
          </a:p>
          <a:p>
            <a:pPr lvl="1">
              <a:buNone/>
            </a:pPr>
            <a:endParaRPr lang="en-US" dirty="0"/>
          </a:p>
          <a:p>
            <a:pPr>
              <a:buNone/>
            </a:pPr>
            <a:endParaRPr lang="en-US" dirty="0">
              <a:ea typeface="Cambria Math"/>
            </a:endParaRPr>
          </a:p>
        </p:txBody>
      </p:sp>
      <p:sp>
        <p:nvSpPr>
          <p:cNvPr id="4" name="Slide Number Placeholder 3">
            <a:extLst>
              <a:ext uri="{FF2B5EF4-FFF2-40B4-BE49-F238E27FC236}">
                <a16:creationId xmlns:a16="http://schemas.microsoft.com/office/drawing/2014/main" id="{1EA7E9E2-F6C1-5BE4-F7F0-0ECFAF913469}"/>
              </a:ext>
            </a:extLst>
          </p:cNvPr>
          <p:cNvSpPr>
            <a:spLocks noGrp="1"/>
          </p:cNvSpPr>
          <p:nvPr>
            <p:ph type="sldNum" sz="quarter" idx="12"/>
          </p:nvPr>
        </p:nvSpPr>
        <p:spPr/>
        <p:txBody>
          <a:bodyPr/>
          <a:lstStyle/>
          <a:p>
            <a:fld id="{6BDBACC2-E59C-4C76-9B43-ACFA72B85B74}" type="slidenum">
              <a:rPr lang="en-US" smtClean="0"/>
              <a:pPr/>
              <a:t>17</a:t>
            </a:fld>
            <a:endParaRPr lang="en-US"/>
          </a:p>
        </p:txBody>
      </p:sp>
      <p:sp>
        <p:nvSpPr>
          <p:cNvPr id="10" name="TextBox 9">
            <a:extLst>
              <a:ext uri="{FF2B5EF4-FFF2-40B4-BE49-F238E27FC236}">
                <a16:creationId xmlns:a16="http://schemas.microsoft.com/office/drawing/2014/main" id="{D5AAC3CF-9DBF-6CF8-6C21-7E7C20EFDD61}"/>
              </a:ext>
            </a:extLst>
          </p:cNvPr>
          <p:cNvSpPr txBox="1"/>
          <p:nvPr/>
        </p:nvSpPr>
        <p:spPr>
          <a:xfrm>
            <a:off x="5452205" y="2677885"/>
            <a:ext cx="5400852" cy="646331"/>
          </a:xfrm>
          <a:prstGeom prst="rect">
            <a:avLst/>
          </a:prstGeom>
          <a:noFill/>
          <a:ln>
            <a:solidFill>
              <a:schemeClr val="accent1"/>
            </a:solidFill>
          </a:ln>
        </p:spPr>
        <p:txBody>
          <a:bodyPr wrap="square" rtlCol="0">
            <a:spAutoFit/>
          </a:bodyPr>
          <a:lstStyle/>
          <a:p>
            <a:r>
              <a:rPr lang="en-US" sz="1800" dirty="0">
                <a:latin typeface="Times New Roman" panose="02020603050405020304" pitchFamily="18" charset="0"/>
                <a:ea typeface="Cambria Math"/>
                <a:cs typeface="Times New Roman" panose="02020603050405020304" pitchFamily="18" charset="0"/>
              </a:rPr>
              <a:t>If </a:t>
            </a:r>
            <a:r>
              <a:rPr lang="en-US" sz="1800" i="1" dirty="0">
                <a:latin typeface="Times New Roman" panose="02020603050405020304" pitchFamily="18" charset="0"/>
                <a:ea typeface="Cambria Math"/>
                <a:cs typeface="Times New Roman" panose="02020603050405020304" pitchFamily="18" charset="0"/>
              </a:rPr>
              <a:t>A</a:t>
            </a:r>
            <a:r>
              <a:rPr lang="en-US" sz="1800" dirty="0">
                <a:latin typeface="Times New Roman" panose="02020603050405020304" pitchFamily="18" charset="0"/>
                <a:ea typeface="Cambria Math"/>
                <a:cs typeface="Times New Roman" panose="02020603050405020304" pitchFamily="18" charset="0"/>
              </a:rPr>
              <a:t> = ∅  then the empty relation is reflexive vacuously. That is the empty relation on an empty set is reflexive! </a:t>
            </a:r>
          </a:p>
        </p:txBody>
      </p:sp>
    </p:spTree>
    <p:custDataLst>
      <p:tags r:id="rId1"/>
    </p:custDataLst>
    <p:extLst>
      <p:ext uri="{BB962C8B-B14F-4D97-AF65-F5344CB8AC3E}">
        <p14:creationId xmlns:p14="http://schemas.microsoft.com/office/powerpoint/2010/main" val="12611350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ea typeface="Cambria Math"/>
                <a:cs typeface="Times New Roman" panose="02020603050405020304" pitchFamily="18" charset="0"/>
              </a:rPr>
              <a:t>The following relations  on the integers are reflexive?</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or</a:t>
            </a:r>
            <a:r>
              <a:rPr lang="en-US" i="1" dirty="0">
                <a:latin typeface="Times New Roman" panose="02020603050405020304" pitchFamily="18" charset="0"/>
                <a:ea typeface="Cambria Math"/>
                <a:cs typeface="Times New Roman" panose="02020603050405020304" pitchFamily="18" charset="0"/>
              </a:rPr>
              <a:t> a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−b</a:t>
            </a:r>
            <a:r>
              <a:rPr lang="en-US" dirty="0">
                <a:latin typeface="Times New Roman" panose="02020603050405020304" pitchFamily="18" charset="0"/>
                <a:ea typeface="Cambria Math"/>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buNone/>
            </a:pPr>
            <a:endParaRPr lang="en-US" dirty="0">
              <a:latin typeface="Times New Roman" panose="02020603050405020304" pitchFamily="18" charset="0"/>
              <a:ea typeface="Cambria Math"/>
              <a:cs typeface="Times New Roman" panose="02020603050405020304" pitchFamily="18" charset="0"/>
            </a:endParaRPr>
          </a:p>
          <a:p>
            <a:pPr lvl="1">
              <a:buNone/>
            </a:pPr>
            <a:endParaRPr lang="en-US" dirty="0"/>
          </a:p>
          <a:p>
            <a:pPr>
              <a:buNone/>
            </a:pPr>
            <a:endParaRPr lang="en-US" dirty="0">
              <a:ea typeface="Cambria Math"/>
            </a:endParaRPr>
          </a:p>
        </p:txBody>
      </p:sp>
      <p:sp>
        <p:nvSpPr>
          <p:cNvPr id="4" name="Slide Number Placeholder 3">
            <a:extLst>
              <a:ext uri="{FF2B5EF4-FFF2-40B4-BE49-F238E27FC236}">
                <a16:creationId xmlns:a16="http://schemas.microsoft.com/office/drawing/2014/main" id="{1EA7E9E2-F6C1-5BE4-F7F0-0ECFAF913469}"/>
              </a:ext>
            </a:extLst>
          </p:cNvPr>
          <p:cNvSpPr>
            <a:spLocks noGrp="1"/>
          </p:cNvSpPr>
          <p:nvPr>
            <p:ph type="sldNum" sz="quarter" idx="12"/>
          </p:nvPr>
        </p:nvSpPr>
        <p:spPr/>
        <p:txBody>
          <a:bodyPr/>
          <a:lstStyle/>
          <a:p>
            <a:fld id="{6BDBACC2-E59C-4C76-9B43-ACFA72B85B74}" type="slidenum">
              <a:rPr lang="en-US" smtClean="0"/>
              <a:pPr/>
              <a:t>18</a:t>
            </a:fld>
            <a:endParaRPr lang="en-US"/>
          </a:p>
        </p:txBody>
      </p:sp>
    </p:spTree>
    <p:custDataLst>
      <p:tags r:id="rId1"/>
    </p:custDataLst>
    <p:extLst>
      <p:ext uri="{BB962C8B-B14F-4D97-AF65-F5344CB8AC3E}">
        <p14:creationId xmlns:p14="http://schemas.microsoft.com/office/powerpoint/2010/main" val="18680889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ea typeface="Cambria Math"/>
                <a:cs typeface="Times New Roman" panose="02020603050405020304" pitchFamily="18" charset="0"/>
              </a:rPr>
              <a:t>The following relations  on the integers are reflexive?</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True</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(note that  3 ≯ 3),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False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or</a:t>
            </a:r>
            <a:r>
              <a:rPr lang="en-US" i="1" dirty="0">
                <a:latin typeface="Times New Roman" panose="02020603050405020304" pitchFamily="18" charset="0"/>
                <a:ea typeface="Cambria Math"/>
                <a:cs typeface="Times New Roman" panose="02020603050405020304" pitchFamily="18" charset="0"/>
              </a:rPr>
              <a:t> a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−b</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True</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True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 (note that  3 ≠3 + 1),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False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  (note that 4  + 4 ≰ 3).False</a:t>
            </a:r>
          </a:p>
          <a:p>
            <a:pPr lvl="1">
              <a:buNone/>
            </a:pPr>
            <a:endParaRPr lang="en-US" dirty="0">
              <a:latin typeface="Cambria Math"/>
              <a:ea typeface="Cambria Math"/>
            </a:endParaRPr>
          </a:p>
          <a:p>
            <a:pPr lvl="1">
              <a:buNone/>
            </a:pPr>
            <a:endParaRPr lang="en-US" dirty="0"/>
          </a:p>
          <a:p>
            <a:pPr>
              <a:buNone/>
            </a:pPr>
            <a:endParaRPr lang="en-US" dirty="0">
              <a:ea typeface="Cambria Math"/>
            </a:endParaRPr>
          </a:p>
        </p:txBody>
      </p:sp>
      <p:sp>
        <p:nvSpPr>
          <p:cNvPr id="4" name="Slide Number Placeholder 3">
            <a:extLst>
              <a:ext uri="{FF2B5EF4-FFF2-40B4-BE49-F238E27FC236}">
                <a16:creationId xmlns:a16="http://schemas.microsoft.com/office/drawing/2014/main" id="{0BC66014-4BC6-FB00-9579-4CFCD5D8BBFE}"/>
              </a:ext>
            </a:extLst>
          </p:cNvPr>
          <p:cNvSpPr>
            <a:spLocks noGrp="1"/>
          </p:cNvSpPr>
          <p:nvPr>
            <p:ph type="sldNum" sz="quarter" idx="12"/>
          </p:nvPr>
        </p:nvSpPr>
        <p:spPr/>
        <p:txBody>
          <a:bodyPr/>
          <a:lstStyle/>
          <a:p>
            <a:fld id="{6BDBACC2-E59C-4C76-9B43-ACFA72B85B74}" type="slidenum">
              <a:rPr lang="en-US" smtClean="0"/>
              <a:pPr/>
              <a:t>19</a:t>
            </a:fld>
            <a:endParaRPr lang="en-US"/>
          </a:p>
        </p:txBody>
      </p:sp>
    </p:spTree>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Symmetric Relations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Definition: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a:t>
            </a:r>
            <a:r>
              <a:rPr lang="en-US" i="1" dirty="0">
                <a:latin typeface="Times New Roman" panose="02020603050405020304" pitchFamily="18" charset="0"/>
                <a:cs typeface="Times New Roman" panose="02020603050405020304" pitchFamily="18" charset="0"/>
              </a:rPr>
              <a:t>symmetric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iff</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b,a</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 </a:t>
            </a:r>
            <a:r>
              <a:rPr lang="en-US" dirty="0">
                <a:latin typeface="Times New Roman" panose="02020603050405020304" pitchFamily="18" charset="0"/>
                <a:ea typeface="Cambria Math"/>
                <a:cs typeface="Times New Roman" panose="02020603050405020304" pitchFamily="18" charset="0"/>
              </a:rPr>
              <a:t>whenever (</a:t>
            </a:r>
            <a:r>
              <a:rPr lang="en-US" i="1" dirty="0" err="1">
                <a:latin typeface="Times New Roman" panose="02020603050405020304" pitchFamily="18" charset="0"/>
                <a:ea typeface="Cambria Math"/>
                <a:cs typeface="Times New Roman" panose="02020603050405020304" pitchFamily="18" charset="0"/>
              </a:rPr>
              <a:t>a,b</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 </a:t>
            </a:r>
            <a:r>
              <a:rPr lang="en-US" dirty="0">
                <a:latin typeface="Times New Roman" panose="02020603050405020304" pitchFamily="18" charset="0"/>
                <a:ea typeface="Cambria Math"/>
                <a:cs typeface="Times New Roman" panose="02020603050405020304" pitchFamily="18" charset="0"/>
              </a:rPr>
              <a:t>for all </a:t>
            </a:r>
            <a:r>
              <a:rPr lang="en-US" i="1" dirty="0" err="1">
                <a:latin typeface="Times New Roman" panose="02020603050405020304" pitchFamily="18" charset="0"/>
                <a:ea typeface="Cambria Math"/>
                <a:cs typeface="Times New Roman" panose="02020603050405020304" pitchFamily="18" charset="0"/>
              </a:rPr>
              <a:t>a,b</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A.</a:t>
            </a:r>
            <a:r>
              <a:rPr lang="en-US" dirty="0">
                <a:latin typeface="Times New Roman" panose="02020603050405020304" pitchFamily="18" charset="0"/>
                <a:ea typeface="Cambria Math"/>
                <a:cs typeface="Times New Roman" panose="02020603050405020304" pitchFamily="18" charset="0"/>
              </a:rPr>
              <a:t> Written symbolically,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is symmetric if and only if </a:t>
            </a:r>
            <a:endParaRPr lang="en-US" i="1"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dirty="0">
                <a:latin typeface="Times New Roman" panose="02020603050405020304" pitchFamily="18" charset="0"/>
                <a:ea typeface="Cambria Math"/>
                <a:cs typeface="Times New Roman" panose="02020603050405020304" pitchFamily="18" charset="0"/>
              </a:rPr>
              <a:t>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 (</a:t>
            </a:r>
            <a:r>
              <a:rPr lang="en-US" i="1" dirty="0" err="1">
                <a:latin typeface="Times New Roman" panose="02020603050405020304" pitchFamily="18" charset="0"/>
                <a:ea typeface="Cambria Math"/>
                <a:cs typeface="Times New Roman" panose="02020603050405020304" pitchFamily="18" charset="0"/>
              </a:rPr>
              <a:t>y</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a:t>
            </a:r>
          </a:p>
          <a:p>
            <a:pPr>
              <a:lnSpc>
                <a:spcPct val="150000"/>
              </a:lnSpc>
              <a:buNone/>
            </a:pPr>
            <a:r>
              <a:rPr lang="en-US" b="1" dirty="0">
                <a:latin typeface="Times New Roman" panose="02020603050405020304" pitchFamily="18" charset="0"/>
                <a:ea typeface="Cambria Math"/>
                <a:cs typeface="Times New Roman" panose="02020603050405020304" pitchFamily="18" charset="0"/>
              </a:rPr>
              <a:t>   </a:t>
            </a: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a:buNone/>
            </a:pPr>
            <a:endParaRPr lang="en-US" dirty="0">
              <a:ea typeface="Cambria Math"/>
            </a:endParaRPr>
          </a:p>
          <a:p>
            <a:pPr lvl="1">
              <a:buNone/>
            </a:pPr>
            <a:endParaRPr lang="en-US" dirty="0"/>
          </a:p>
        </p:txBody>
      </p:sp>
      <p:sp>
        <p:nvSpPr>
          <p:cNvPr id="5" name="Slide Number Placeholder 4">
            <a:extLst>
              <a:ext uri="{FF2B5EF4-FFF2-40B4-BE49-F238E27FC236}">
                <a16:creationId xmlns:a16="http://schemas.microsoft.com/office/drawing/2014/main" id="{79B2B096-57AD-A45A-E190-FDAD89AE4571}"/>
              </a:ext>
            </a:extLst>
          </p:cNvPr>
          <p:cNvSpPr>
            <a:spLocks noGrp="1"/>
          </p:cNvSpPr>
          <p:nvPr>
            <p:ph type="sldNum" sz="quarter" idx="12"/>
          </p:nvPr>
        </p:nvSpPr>
        <p:spPr/>
        <p:txBody>
          <a:bodyPr/>
          <a:lstStyle/>
          <a:p>
            <a:fld id="{6BDBACC2-E59C-4C76-9B43-ACFA72B85B74}" type="slidenum">
              <a:rPr lang="en-US" smtClean="0"/>
              <a:pPr/>
              <a:t>20</a:t>
            </a:fld>
            <a:endParaRPr lang="en-US"/>
          </a:p>
        </p:txBody>
      </p:sp>
    </p:spTree>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E658F7-2CFF-59A6-8EC4-BF5BDCFDF86E}"/>
              </a:ext>
            </a:extLst>
          </p:cNvPr>
          <p:cNvSpPr>
            <a:spLocks noGrp="1"/>
          </p:cNvSpPr>
          <p:nvPr>
            <p:ph type="sldNum" sz="quarter" idx="12"/>
          </p:nvPr>
        </p:nvSpPr>
        <p:spPr/>
        <p:txBody>
          <a:bodyPr/>
          <a:lstStyle/>
          <a:p>
            <a:fld id="{6BDBACC2-E59C-4C76-9B43-ACFA72B85B74}" type="slidenum">
              <a:rPr lang="en-US" smtClean="0"/>
              <a:pPr/>
              <a:t>21</a:t>
            </a:fld>
            <a:endParaRPr lang="en-US"/>
          </a:p>
        </p:txBody>
      </p:sp>
      <p:sp>
        <p:nvSpPr>
          <p:cNvPr id="3" name="Title 2">
            <a:extLst>
              <a:ext uri="{FF2B5EF4-FFF2-40B4-BE49-F238E27FC236}">
                <a16:creationId xmlns:a16="http://schemas.microsoft.com/office/drawing/2014/main" id="{6228F60F-0799-1433-362C-6F371F0BD7D6}"/>
              </a:ext>
            </a:extLst>
          </p:cNvPr>
          <p:cNvSpPr>
            <a:spLocks noGrp="1"/>
          </p:cNvSpPr>
          <p:nvPr>
            <p:ph type="title"/>
          </p:nvPr>
        </p:nvSpPr>
        <p:spPr/>
        <p:txBody>
          <a:bodyPr/>
          <a:lstStyle/>
          <a:p>
            <a:r>
              <a:rPr lang="en-US" dirty="0"/>
              <a:t>Symmetric Relation</a:t>
            </a:r>
          </a:p>
        </p:txBody>
      </p:sp>
      <p:sp>
        <p:nvSpPr>
          <p:cNvPr id="4" name="Content Placeholder 3">
            <a:extLst>
              <a:ext uri="{FF2B5EF4-FFF2-40B4-BE49-F238E27FC236}">
                <a16:creationId xmlns:a16="http://schemas.microsoft.com/office/drawing/2014/main" id="{A50D342D-86D2-39BC-35CE-34B8BF50B4B8}"/>
              </a:ext>
            </a:extLst>
          </p:cNvPr>
          <p:cNvSpPr>
            <a:spLocks noGrp="1"/>
          </p:cNvSpPr>
          <p:nvPr>
            <p:ph idx="1"/>
          </p:nvPr>
        </p:nvSpPr>
        <p:spPr/>
        <p:txBody>
          <a:bodyPr/>
          <a:lstStyle/>
          <a:p>
            <a:pPr marL="50800" indent="0">
              <a:lnSpc>
                <a:spcPct val="200000"/>
              </a:lnSpc>
              <a:buNone/>
            </a:pPr>
            <a:r>
              <a:rPr lang="en-US" sz="2400" b="1" dirty="0">
                <a:latin typeface="Times New Roman" panose="02020603050405020304" pitchFamily="18" charset="0"/>
                <a:ea typeface="Cambria Math"/>
                <a:cs typeface="Times New Roman" panose="02020603050405020304" pitchFamily="18" charset="0"/>
              </a:rPr>
              <a:t>The following relations  are Symmetric?</a:t>
            </a:r>
            <a:endParaRPr lang="en-US" sz="2400" b="1" dirty="0">
              <a:latin typeface="Times New Roman" panose="02020603050405020304" pitchFamily="18" charset="0"/>
              <a:cs typeface="Times New Roman" panose="02020603050405020304" pitchFamily="18" charset="0"/>
            </a:endParaRP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A={</a:t>
            </a:r>
            <a:r>
              <a:rPr lang="en-US" b="1" dirty="0" err="1">
                <a:latin typeface="Times New Roman" panose="02020603050405020304" pitchFamily="18" charset="0"/>
                <a:cs typeface="Times New Roman" panose="02020603050405020304" pitchFamily="18" charset="0"/>
              </a:rPr>
              <a:t>a,b,c</a:t>
            </a:r>
            <a:r>
              <a:rPr lang="en-US" b="1" dirty="0">
                <a:latin typeface="Times New Roman" panose="02020603050405020304" pitchFamily="18" charset="0"/>
                <a:cs typeface="Times New Roman" panose="02020603050405020304" pitchFamily="18" charset="0"/>
              </a:rPr>
              <a:t>}, R</a:t>
            </a:r>
            <a:r>
              <a:rPr lang="en-US" b="1" baseline="-25000" dirty="0">
                <a:latin typeface="Times New Roman" panose="02020603050405020304" pitchFamily="18" charset="0"/>
                <a:cs typeface="Times New Roman" panose="02020603050405020304" pitchFamily="18" charset="0"/>
              </a:rPr>
              <a:t>1 </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b,c</a:t>
            </a:r>
            <a:r>
              <a:rPr lang="en-US" b="1" dirty="0">
                <a:latin typeface="Times New Roman" panose="02020603050405020304" pitchFamily="18" charset="0"/>
                <a:cs typeface="Times New Roman" panose="02020603050405020304" pitchFamily="18" charset="0"/>
              </a:rPr>
              <a:t>)}</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B={1,2,3},  R</a:t>
            </a:r>
            <a:r>
              <a:rPr lang="en-US" b="1" baseline="-25000" dirty="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={(1,1), (1,2), (2,2),(3,3),(2,1)}</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C={1,2,3,4},R</a:t>
            </a:r>
            <a:r>
              <a:rPr lang="en-US" b="1" baseline="-25000"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={(1,1), (1,2), (2,2),(3,3),(3,1)}</a:t>
            </a:r>
          </a:p>
          <a:p>
            <a:pPr>
              <a:lnSpc>
                <a:spcPct val="200000"/>
              </a:lnSpc>
            </a:pPr>
            <a:r>
              <a:rPr lang="en-US" sz="2400" b="1" dirty="0">
                <a:latin typeface="Times New Roman" panose="02020603050405020304" pitchFamily="18" charset="0"/>
                <a:cs typeface="Times New Roman" panose="02020603050405020304" pitchFamily="18" charset="0"/>
              </a:rPr>
              <a:t>Solution 2</a:t>
            </a:r>
          </a:p>
          <a:p>
            <a:pPr lvl="1"/>
            <a:endParaRPr lang="en-US" b="1" dirty="0"/>
          </a:p>
        </p:txBody>
      </p:sp>
    </p:spTree>
    <p:custDataLst>
      <p:tags r:id="rId1"/>
    </p:custDataLst>
    <p:extLst>
      <p:ext uri="{BB962C8B-B14F-4D97-AF65-F5344CB8AC3E}">
        <p14:creationId xmlns:p14="http://schemas.microsoft.com/office/powerpoint/2010/main" val="26833266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ea typeface="Cambria Math"/>
                <a:cs typeface="Times New Roman" panose="02020603050405020304" pitchFamily="18" charset="0"/>
              </a:rPr>
              <a:t>Example</a:t>
            </a:r>
            <a:r>
              <a:rPr lang="en-US" dirty="0">
                <a:latin typeface="Times New Roman" panose="02020603050405020304" pitchFamily="18" charset="0"/>
                <a:ea typeface="Cambria Math"/>
                <a:cs typeface="Times New Roman" panose="02020603050405020304" pitchFamily="18" charset="0"/>
              </a:rPr>
              <a:t>: The following relations  on the integers are symmetric?</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endParaRPr lang="en-US" i="1"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lnSpc>
                <a:spcPct val="150000"/>
              </a:lnSpc>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a:buNone/>
            </a:pPr>
            <a:endParaRPr lang="en-US" dirty="0">
              <a:ea typeface="Cambria Math"/>
            </a:endParaRPr>
          </a:p>
          <a:p>
            <a:pPr lvl="1">
              <a:buNone/>
            </a:pPr>
            <a:endParaRPr lang="en-US" dirty="0"/>
          </a:p>
        </p:txBody>
      </p:sp>
      <p:sp>
        <p:nvSpPr>
          <p:cNvPr id="4" name="Slide Number Placeholder 3">
            <a:extLst>
              <a:ext uri="{FF2B5EF4-FFF2-40B4-BE49-F238E27FC236}">
                <a16:creationId xmlns:a16="http://schemas.microsoft.com/office/drawing/2014/main" id="{A373D128-6087-64D7-BE21-49507B00989C}"/>
              </a:ext>
            </a:extLst>
          </p:cNvPr>
          <p:cNvSpPr>
            <a:spLocks noGrp="1"/>
          </p:cNvSpPr>
          <p:nvPr>
            <p:ph type="sldNum" sz="quarter" idx="12"/>
          </p:nvPr>
        </p:nvSpPr>
        <p:spPr/>
        <p:txBody>
          <a:bodyPr/>
          <a:lstStyle/>
          <a:p>
            <a:fld id="{6BDBACC2-E59C-4C76-9B43-ACFA72B85B74}" type="slidenum">
              <a:rPr lang="en-US" smtClean="0"/>
              <a:pPr/>
              <a:t>22</a:t>
            </a:fld>
            <a:endParaRPr lang="en-US"/>
          </a:p>
        </p:txBody>
      </p:sp>
    </p:spTree>
    <p:custDataLst>
      <p:tags r:id="rId1"/>
    </p:custDataLst>
    <p:extLst>
      <p:ext uri="{BB962C8B-B14F-4D97-AF65-F5344CB8AC3E}">
        <p14:creationId xmlns:p14="http://schemas.microsoft.com/office/powerpoint/2010/main" val="14377137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ea typeface="Cambria Math"/>
                <a:cs typeface="Times New Roman" panose="02020603050405020304" pitchFamily="18" charset="0"/>
              </a:rPr>
              <a:t>The following relations  on the integers are symmetric?</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(note that 3 ≤ 4, but 4 ≰ 3),</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False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  (note that 4 &gt; 3, but 3 ≯ 4),</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False</a:t>
            </a:r>
            <a:endParaRPr lang="en-US" i="1" dirty="0">
              <a:latin typeface="Times New Roman" panose="02020603050405020304" pitchFamily="18" charset="0"/>
              <a:cs typeface="Times New Roman" panose="02020603050405020304" pitchFamily="18" charset="0"/>
            </a:endParaRPr>
          </a:p>
          <a:p>
            <a:pPr lvl="1">
              <a:lnSpc>
                <a:spcPct val="150000"/>
              </a:lnSpc>
              <a:buNone/>
            </a:pP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True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 (note that 4 = 3 + 1, but 3 ≠4 + 1).</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False</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True</a:t>
            </a:r>
            <a:endParaRPr lang="en-US" dirty="0">
              <a:latin typeface="Times New Roman" panose="02020603050405020304" pitchFamily="18" charset="0"/>
              <a:ea typeface="Cambria Math"/>
              <a:cs typeface="Times New Roman" panose="02020603050405020304" pitchFamily="18" charset="0"/>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lvl="1">
              <a:buNone/>
            </a:pPr>
            <a:endParaRPr lang="en-US" dirty="0">
              <a:latin typeface="Cambria Math"/>
              <a:ea typeface="Cambria Math"/>
            </a:endParaRPr>
          </a:p>
          <a:p>
            <a:pPr>
              <a:buNone/>
            </a:pPr>
            <a:endParaRPr lang="en-US" dirty="0">
              <a:ea typeface="Cambria Math"/>
            </a:endParaRPr>
          </a:p>
          <a:p>
            <a:pPr lvl="1">
              <a:buNone/>
            </a:pPr>
            <a:endParaRPr lang="en-US" dirty="0"/>
          </a:p>
        </p:txBody>
      </p:sp>
      <p:sp>
        <p:nvSpPr>
          <p:cNvPr id="4" name="Slide Number Placeholder 3">
            <a:extLst>
              <a:ext uri="{FF2B5EF4-FFF2-40B4-BE49-F238E27FC236}">
                <a16:creationId xmlns:a16="http://schemas.microsoft.com/office/drawing/2014/main" id="{D8255661-8598-88BC-E4AD-EDE598AD7968}"/>
              </a:ext>
            </a:extLst>
          </p:cNvPr>
          <p:cNvSpPr>
            <a:spLocks noGrp="1"/>
          </p:cNvSpPr>
          <p:nvPr>
            <p:ph type="sldNum" sz="quarter" idx="12"/>
          </p:nvPr>
        </p:nvSpPr>
        <p:spPr/>
        <p:txBody>
          <a:bodyPr/>
          <a:lstStyle/>
          <a:p>
            <a:fld id="{6BDBACC2-E59C-4C76-9B43-ACFA72B85B74}" type="slidenum">
              <a:rPr lang="en-US" smtClean="0"/>
              <a:pPr/>
              <a:t>23</a:t>
            </a:fld>
            <a:endParaRPr lang="en-US"/>
          </a:p>
        </p:txBody>
      </p:sp>
    </p:spTree>
    <p:extLst>
      <p:ext uri="{BB962C8B-B14F-4D97-AF65-F5344CB8AC3E}">
        <p14:creationId xmlns:p14="http://schemas.microsoft.com/office/powerpoint/2010/main" val="2402880524"/>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E658F7-2CFF-59A6-8EC4-BF5BDCFDF86E}"/>
              </a:ext>
            </a:extLst>
          </p:cNvPr>
          <p:cNvSpPr>
            <a:spLocks noGrp="1"/>
          </p:cNvSpPr>
          <p:nvPr>
            <p:ph type="sldNum" sz="quarter" idx="12"/>
          </p:nvPr>
        </p:nvSpPr>
        <p:spPr/>
        <p:txBody>
          <a:bodyPr/>
          <a:lstStyle/>
          <a:p>
            <a:fld id="{6BDBACC2-E59C-4C76-9B43-ACFA72B85B74}" type="slidenum">
              <a:rPr lang="en-US" smtClean="0"/>
              <a:pPr/>
              <a:t>24</a:t>
            </a:fld>
            <a:endParaRPr lang="en-US"/>
          </a:p>
        </p:txBody>
      </p:sp>
      <p:sp>
        <p:nvSpPr>
          <p:cNvPr id="3" name="Title 2">
            <a:extLst>
              <a:ext uri="{FF2B5EF4-FFF2-40B4-BE49-F238E27FC236}">
                <a16:creationId xmlns:a16="http://schemas.microsoft.com/office/drawing/2014/main" id="{6228F60F-0799-1433-362C-6F371F0BD7D6}"/>
              </a:ext>
            </a:extLst>
          </p:cNvPr>
          <p:cNvSpPr>
            <a:spLocks noGrp="1"/>
          </p:cNvSpPr>
          <p:nvPr>
            <p:ph type="title"/>
          </p:nvPr>
        </p:nvSpPr>
        <p:spPr/>
        <p:txBody>
          <a:bodyPr/>
          <a:lstStyle/>
          <a:p>
            <a:r>
              <a:rPr lang="en-US" dirty="0"/>
              <a:t>Symmetric Relation</a:t>
            </a:r>
          </a:p>
        </p:txBody>
      </p:sp>
      <p:sp>
        <p:nvSpPr>
          <p:cNvPr id="4" name="Content Placeholder 3">
            <a:extLst>
              <a:ext uri="{FF2B5EF4-FFF2-40B4-BE49-F238E27FC236}">
                <a16:creationId xmlns:a16="http://schemas.microsoft.com/office/drawing/2014/main" id="{A50D342D-86D2-39BC-35CE-34B8BF50B4B8}"/>
              </a:ext>
            </a:extLst>
          </p:cNvPr>
          <p:cNvSpPr>
            <a:spLocks noGrp="1"/>
          </p:cNvSpPr>
          <p:nvPr>
            <p:ph idx="1"/>
          </p:nvPr>
        </p:nvSpPr>
        <p:spPr/>
        <p:txBody>
          <a:bodyPr/>
          <a:lstStyle/>
          <a:p>
            <a:pPr marL="50800" indent="0">
              <a:lnSpc>
                <a:spcPct val="200000"/>
              </a:lnSpc>
              <a:buNone/>
            </a:pPr>
            <a:r>
              <a:rPr lang="en-US" sz="2400" b="1" dirty="0">
                <a:latin typeface="Times New Roman" panose="02020603050405020304" pitchFamily="18" charset="0"/>
                <a:ea typeface="Cambria Math"/>
                <a:cs typeface="Times New Roman" panose="02020603050405020304" pitchFamily="18" charset="0"/>
              </a:rPr>
              <a:t>The following relations  are antisymmetric?</a:t>
            </a:r>
            <a:endParaRPr lang="en-US" sz="2400" b="1" dirty="0">
              <a:latin typeface="Times New Roman" panose="02020603050405020304" pitchFamily="18" charset="0"/>
              <a:cs typeface="Times New Roman" panose="02020603050405020304" pitchFamily="18" charset="0"/>
            </a:endParaRP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A={</a:t>
            </a:r>
            <a:r>
              <a:rPr lang="en-US" b="1" dirty="0" err="1">
                <a:latin typeface="Times New Roman" panose="02020603050405020304" pitchFamily="18" charset="0"/>
                <a:cs typeface="Times New Roman" panose="02020603050405020304" pitchFamily="18" charset="0"/>
              </a:rPr>
              <a:t>a,b,c</a:t>
            </a:r>
            <a:r>
              <a:rPr lang="en-US" b="1" dirty="0">
                <a:latin typeface="Times New Roman" panose="02020603050405020304" pitchFamily="18" charset="0"/>
                <a:cs typeface="Times New Roman" panose="02020603050405020304" pitchFamily="18" charset="0"/>
              </a:rPr>
              <a:t>}, R</a:t>
            </a:r>
            <a:r>
              <a:rPr lang="en-US" b="1" baseline="-25000" dirty="0">
                <a:latin typeface="Times New Roman" panose="02020603050405020304" pitchFamily="18" charset="0"/>
                <a:cs typeface="Times New Roman" panose="02020603050405020304" pitchFamily="18" charset="0"/>
              </a:rPr>
              <a:t>1 </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a,c</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b,c</a:t>
            </a:r>
            <a:r>
              <a:rPr lang="en-US" b="1" dirty="0">
                <a:latin typeface="Times New Roman" panose="02020603050405020304" pitchFamily="18" charset="0"/>
                <a:cs typeface="Times New Roman" panose="02020603050405020304" pitchFamily="18" charset="0"/>
              </a:rPr>
              <a:t>)}</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B={1,2,3},  R</a:t>
            </a:r>
            <a:r>
              <a:rPr lang="en-US" b="1" baseline="-25000" dirty="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={(1,1), (1,2), (2,2),(3,3),(2,1)}</a:t>
            </a:r>
          </a:p>
          <a:p>
            <a:pPr marL="990600" lvl="1" indent="-457200">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Set  C={1,2,3,4},R</a:t>
            </a:r>
            <a:r>
              <a:rPr lang="en-US" b="1" baseline="-25000" dirty="0">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={(1,1), (1,2), (2,2),(3,3),(3,1)}</a:t>
            </a:r>
          </a:p>
          <a:p>
            <a:pPr>
              <a:lnSpc>
                <a:spcPct val="200000"/>
              </a:lnSpc>
            </a:pPr>
            <a:r>
              <a:rPr lang="en-US" sz="2400" b="1" dirty="0">
                <a:latin typeface="Times New Roman" panose="02020603050405020304" pitchFamily="18" charset="0"/>
                <a:cs typeface="Times New Roman" panose="02020603050405020304" pitchFamily="18" charset="0"/>
              </a:rPr>
              <a:t>Solution 1,3</a:t>
            </a:r>
          </a:p>
          <a:p>
            <a:pPr lvl="1"/>
            <a:endParaRPr lang="en-US" b="1" dirty="0"/>
          </a:p>
        </p:txBody>
      </p:sp>
    </p:spTree>
    <p:custDataLst>
      <p:tags r:id="rId1"/>
    </p:custDataLst>
    <p:extLst>
      <p:ext uri="{BB962C8B-B14F-4D97-AF65-F5344CB8AC3E}">
        <p14:creationId xmlns:p14="http://schemas.microsoft.com/office/powerpoint/2010/main" val="4154609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Antisymmetric</a:t>
            </a:r>
            <a:r>
              <a:rPr lang="en-US" dirty="0"/>
              <a:t> Relations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Definition</a:t>
            </a:r>
            <a:r>
              <a:rPr lang="en-US" dirty="0" err="1">
                <a:latin typeface="Times New Roman" panose="02020603050405020304" pitchFamily="18" charset="0"/>
                <a:cs typeface="Times New Roman" panose="02020603050405020304" pitchFamily="18" charset="0"/>
              </a:rPr>
              <a:t>:such</a:t>
            </a:r>
            <a:r>
              <a:rPr lang="en-US" dirty="0">
                <a:latin typeface="Times New Roman" panose="02020603050405020304" pitchFamily="18" charset="0"/>
                <a:cs typeface="Times New Roman" panose="02020603050405020304" pitchFamily="18" charset="0"/>
              </a:rPr>
              <a:t> that for all</a:t>
            </a:r>
            <a:r>
              <a:rPr lang="en-US" i="1" dirty="0">
                <a:latin typeface="Times New Roman" panose="02020603050405020304" pitchFamily="18" charset="0"/>
                <a:ea typeface="Cambria Math"/>
                <a:cs typeface="Times New Roman" panose="02020603050405020304" pitchFamily="18" charset="0"/>
              </a:rPr>
              <a:t>   </a:t>
            </a:r>
            <a:r>
              <a:rPr lang="en-US" i="1" dirty="0" err="1">
                <a:latin typeface="Times New Roman" panose="02020603050405020304" pitchFamily="18" charset="0"/>
                <a:ea typeface="Cambria Math"/>
                <a:cs typeface="Times New Roman" panose="02020603050405020304" pitchFamily="18" charset="0"/>
              </a:rPr>
              <a:t>a,b</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if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then </a:t>
            </a:r>
            <a:r>
              <a:rPr lang="en-US" i="1" dirty="0">
                <a:latin typeface="Times New Roman" panose="02020603050405020304" pitchFamily="18" charset="0"/>
                <a:ea typeface="Cambria Math"/>
                <a:cs typeface="Times New Roman" panose="02020603050405020304" pitchFamily="18" charset="0"/>
              </a:rPr>
              <a:t>a = b  </a:t>
            </a:r>
            <a:r>
              <a:rPr lang="en-US" dirty="0">
                <a:latin typeface="Times New Roman" panose="02020603050405020304" pitchFamily="18" charset="0"/>
                <a:ea typeface="Cambria Math"/>
                <a:cs typeface="Times New Roman" panose="02020603050405020304" pitchFamily="18" charset="0"/>
              </a:rPr>
              <a:t>is called </a:t>
            </a:r>
            <a:r>
              <a:rPr lang="en-US" i="1" dirty="0">
                <a:latin typeface="Times New Roman" panose="02020603050405020304" pitchFamily="18" charset="0"/>
                <a:ea typeface="Cambria Math"/>
                <a:cs typeface="Times New Roman" panose="02020603050405020304" pitchFamily="18" charset="0"/>
              </a:rPr>
              <a:t>antisymmetric</a:t>
            </a:r>
            <a:r>
              <a:rPr lang="en-US" dirty="0">
                <a:latin typeface="Times New Roman" panose="02020603050405020304" pitchFamily="18" charset="0"/>
                <a:ea typeface="Cambria Math"/>
                <a:cs typeface="Times New Roman" panose="02020603050405020304" pitchFamily="18" charset="0"/>
              </a:rPr>
              <a:t>. Written symbolically,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is </a:t>
            </a:r>
            <a:r>
              <a:rPr lang="en-US" dirty="0" err="1">
                <a:latin typeface="Times New Roman" panose="02020603050405020304" pitchFamily="18" charset="0"/>
                <a:ea typeface="Cambria Math"/>
                <a:cs typeface="Times New Roman" panose="02020603050405020304" pitchFamily="18" charset="0"/>
              </a:rPr>
              <a:t>antisymmetric</a:t>
            </a:r>
            <a:r>
              <a:rPr lang="en-US" dirty="0">
                <a:latin typeface="Times New Roman" panose="02020603050405020304" pitchFamily="18" charset="0"/>
                <a:ea typeface="Cambria Math"/>
                <a:cs typeface="Times New Roman" panose="02020603050405020304" pitchFamily="18" charset="0"/>
              </a:rPr>
              <a:t> if and only if </a:t>
            </a:r>
          </a:p>
          <a:p>
            <a:pPr lvl="1">
              <a:lnSpc>
                <a:spcPct val="150000"/>
              </a:lnSpc>
              <a:buNone/>
            </a:pPr>
            <a:r>
              <a:rPr lang="en-US" dirty="0">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 (</a:t>
            </a:r>
            <a:r>
              <a:rPr lang="en-US" i="1" dirty="0" err="1">
                <a:latin typeface="Times New Roman" panose="02020603050405020304" pitchFamily="18" charset="0"/>
                <a:ea typeface="Cambria Math"/>
                <a:cs typeface="Times New Roman" panose="02020603050405020304" pitchFamily="18" charset="0"/>
              </a:rPr>
              <a:t>y</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 </a:t>
            </a:r>
            <a:r>
              <a:rPr lang="en-US" i="1" dirty="0">
                <a:latin typeface="Times New Roman" panose="02020603050405020304" pitchFamily="18" charset="0"/>
                <a:ea typeface="Cambria Math"/>
                <a:cs typeface="Times New Roman" panose="02020603050405020304" pitchFamily="18" charset="0"/>
              </a:rPr>
              <a:t>R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x</a:t>
            </a:r>
            <a:r>
              <a:rPr lang="en-US" dirty="0">
                <a:latin typeface="Times New Roman" panose="02020603050405020304" pitchFamily="18" charset="0"/>
                <a:ea typeface="Cambria Math"/>
                <a:cs typeface="Times New Roman" panose="02020603050405020304" pitchFamily="18" charset="0"/>
              </a:rPr>
              <a:t> = </a:t>
            </a:r>
            <a:r>
              <a:rPr lang="en-US" i="1" dirty="0">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a:t>
            </a:r>
          </a:p>
          <a:p>
            <a:endParaRPr lang="en-US" dirty="0"/>
          </a:p>
        </p:txBody>
      </p:sp>
      <p:sp>
        <p:nvSpPr>
          <p:cNvPr id="4" name="Slide Number Placeholder 3">
            <a:extLst>
              <a:ext uri="{FF2B5EF4-FFF2-40B4-BE49-F238E27FC236}">
                <a16:creationId xmlns:a16="http://schemas.microsoft.com/office/drawing/2014/main" id="{7EA70BE1-9D37-F1D5-3CAD-D98A5BB4FA93}"/>
              </a:ext>
            </a:extLst>
          </p:cNvPr>
          <p:cNvSpPr>
            <a:spLocks noGrp="1"/>
          </p:cNvSpPr>
          <p:nvPr>
            <p:ph type="sldNum" sz="quarter" idx="12"/>
          </p:nvPr>
        </p:nvSpPr>
        <p:spPr/>
        <p:txBody>
          <a:bodyPr/>
          <a:lstStyle/>
          <a:p>
            <a:fld id="{6BDBACC2-E59C-4C76-9B43-ACFA72B85B74}" type="slidenum">
              <a:rPr lang="en-US" smtClean="0"/>
              <a:pPr/>
              <a:t>25</a:t>
            </a:fld>
            <a:endParaRPr lang="en-US"/>
          </a:p>
        </p:txBody>
      </p:sp>
    </p:spTree>
    <p:extLst>
      <p:ext uri="{BB962C8B-B14F-4D97-AF65-F5344CB8AC3E}">
        <p14:creationId xmlns:p14="http://schemas.microsoft.com/office/powerpoint/2010/main" val="346369326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Antisymmetric</a:t>
            </a:r>
            <a:r>
              <a:rPr lang="en-US" dirty="0"/>
              <a:t> Relations</a:t>
            </a:r>
          </a:p>
        </p:txBody>
      </p:sp>
      <p:sp>
        <p:nvSpPr>
          <p:cNvPr id="3" name="Content Placeholder 2"/>
          <p:cNvSpPr>
            <a:spLocks noGrp="1"/>
          </p:cNvSpPr>
          <p:nvPr>
            <p:ph idx="1"/>
          </p:nvPr>
        </p:nvSpPr>
        <p:spPr/>
        <p:txBody>
          <a:bodyPr>
            <a:normAutofit/>
          </a:bodyPr>
          <a:lstStyle/>
          <a:p>
            <a:r>
              <a:rPr lang="en-US" b="1" dirty="0">
                <a:ea typeface="Cambria Math"/>
              </a:rPr>
              <a:t>Example</a:t>
            </a:r>
            <a:r>
              <a:rPr lang="en-US" dirty="0">
                <a:ea typeface="Cambria Math"/>
              </a:rPr>
              <a:t>: The following relations  on the integers are antisymmetric?</a:t>
            </a:r>
          </a:p>
          <a:p>
            <a:pPr lvl="1">
              <a:buNone/>
            </a:pPr>
            <a:r>
              <a:rPr lang="en-US" i="1" dirty="0"/>
              <a:t>R</a:t>
            </a:r>
            <a:r>
              <a:rPr lang="en-US" baseline="-25000" dirty="0">
                <a:latin typeface="Cambria Math" pitchFamily="18" charset="0"/>
                <a:ea typeface="Cambria Math" pitchFamily="18" charset="0"/>
              </a:rPr>
              <a:t>1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a:t>
            </a:r>
            <a:r>
              <a:rPr lang="en-US" dirty="0">
                <a:latin typeface="Cambria Math"/>
                <a:ea typeface="Cambria Math"/>
              </a:rPr>
              <a:t>},</a:t>
            </a:r>
          </a:p>
          <a:p>
            <a:pPr lvl="1">
              <a:buNone/>
            </a:pPr>
            <a:r>
              <a:rPr lang="en-US" i="1" dirty="0"/>
              <a:t>R</a:t>
            </a:r>
            <a:r>
              <a:rPr lang="en-US" baseline="-25000" dirty="0">
                <a:latin typeface="Cambria Math" pitchFamily="18" charset="0"/>
                <a:ea typeface="Cambria Math" pitchFamily="18" charset="0"/>
              </a:rPr>
              <a:t>2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&gt; </a:t>
            </a:r>
            <a:r>
              <a:rPr lang="en-US" i="1" dirty="0">
                <a:latin typeface="Cambria Math"/>
                <a:ea typeface="Cambria Math"/>
              </a:rPr>
              <a:t>b</a:t>
            </a:r>
            <a:r>
              <a:rPr lang="en-US" dirty="0">
                <a:latin typeface="Cambria Math"/>
                <a:ea typeface="Cambria Math"/>
              </a:rPr>
              <a:t>},</a:t>
            </a:r>
          </a:p>
          <a:p>
            <a:pPr lvl="1">
              <a:buNone/>
            </a:pPr>
            <a:endParaRPr lang="en-US" dirty="0"/>
          </a:p>
          <a:p>
            <a:pPr lvl="1">
              <a:buNone/>
            </a:pPr>
            <a:endParaRPr lang="en-US" dirty="0"/>
          </a:p>
          <a:p>
            <a:pPr lvl="1">
              <a:buNone/>
            </a:pPr>
            <a:r>
              <a:rPr lang="en-US" i="1" dirty="0"/>
              <a:t>R</a:t>
            </a:r>
            <a:r>
              <a:rPr lang="en-US" baseline="-25000" dirty="0">
                <a:latin typeface="Cambria Math" pitchFamily="18" charset="0"/>
                <a:ea typeface="Cambria Math" pitchFamily="18" charset="0"/>
              </a:rPr>
              <a:t>4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a:t>
            </a:r>
            <a:r>
              <a:rPr lang="en-US" dirty="0">
                <a:latin typeface="Cambria Math"/>
                <a:ea typeface="Cambria Math"/>
              </a:rPr>
              <a:t>},</a:t>
            </a:r>
            <a:endParaRPr lang="en-US" dirty="0"/>
          </a:p>
          <a:p>
            <a:pPr lvl="1">
              <a:buNone/>
            </a:pPr>
            <a:r>
              <a:rPr lang="en-US" i="1" dirty="0"/>
              <a:t>R</a:t>
            </a:r>
            <a:r>
              <a:rPr lang="en-US" baseline="-25000" dirty="0">
                <a:latin typeface="Cambria Math" pitchFamily="18" charset="0"/>
                <a:ea typeface="Cambria Math" pitchFamily="18" charset="0"/>
              </a:rPr>
              <a:t>5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 </a:t>
            </a:r>
            <a:r>
              <a:rPr lang="en-US" dirty="0">
                <a:latin typeface="Cambria Math"/>
                <a:ea typeface="Cambria Math"/>
              </a:rPr>
              <a:t>+ 1}.</a:t>
            </a:r>
          </a:p>
          <a:p>
            <a:pPr lvl="1">
              <a:buNone/>
            </a:pPr>
            <a:r>
              <a:rPr lang="en-US" i="1" dirty="0"/>
              <a:t>R</a:t>
            </a:r>
            <a:r>
              <a:rPr lang="en-US" baseline="-25000" dirty="0">
                <a:latin typeface="Cambria Math" pitchFamily="18" charset="0"/>
                <a:ea typeface="Cambria Math" pitchFamily="18" charset="0"/>
              </a:rPr>
              <a:t>6 </a:t>
            </a:r>
            <a:r>
              <a:rPr lang="en-US" dirty="0"/>
              <a:t>= {(</a:t>
            </a:r>
            <a:r>
              <a:rPr lang="en-US" i="1" dirty="0" err="1"/>
              <a:t>a</a:t>
            </a:r>
            <a:r>
              <a:rPr lang="en-US" dirty="0" err="1"/>
              <a:t>,</a:t>
            </a:r>
            <a:r>
              <a:rPr lang="en-US" i="1" dirty="0" err="1"/>
              <a:t>b</a:t>
            </a:r>
            <a:r>
              <a:rPr lang="en-US" dirty="0"/>
              <a:t>) | </a:t>
            </a:r>
            <a:r>
              <a:rPr lang="en-US" i="1" dirty="0"/>
              <a:t>a</a:t>
            </a:r>
            <a:r>
              <a:rPr lang="en-US" dirty="0"/>
              <a:t> + </a:t>
            </a:r>
            <a:r>
              <a:rPr lang="en-US" i="1" dirty="0"/>
              <a:t>b</a:t>
            </a:r>
            <a:r>
              <a:rPr lang="en-US" dirty="0"/>
              <a:t> </a:t>
            </a:r>
            <a:r>
              <a:rPr lang="en-US" dirty="0">
                <a:latin typeface="Cambria Math"/>
                <a:ea typeface="Cambria Math"/>
              </a:rPr>
              <a:t>≤ 3}`</a:t>
            </a:r>
          </a:p>
          <a:p>
            <a:pPr lvl="1">
              <a:buNone/>
            </a:pPr>
            <a:endParaRPr lang="en-US" dirty="0"/>
          </a:p>
          <a:p>
            <a:pPr lvl="1">
              <a:buNone/>
            </a:pPr>
            <a:endParaRPr lang="en-US" dirty="0">
              <a:latin typeface="Cambria Math"/>
              <a:ea typeface="Cambria Math"/>
            </a:endParaRPr>
          </a:p>
          <a:p>
            <a:endParaRPr lang="en-US" dirty="0"/>
          </a:p>
        </p:txBody>
      </p:sp>
      <p:sp>
        <p:nvSpPr>
          <p:cNvPr id="4" name="Slide Number Placeholder 3">
            <a:extLst>
              <a:ext uri="{FF2B5EF4-FFF2-40B4-BE49-F238E27FC236}">
                <a16:creationId xmlns:a16="http://schemas.microsoft.com/office/drawing/2014/main" id="{A8088B70-A41E-C671-E48D-B86E5D08F11D}"/>
              </a:ext>
            </a:extLst>
          </p:cNvPr>
          <p:cNvSpPr>
            <a:spLocks noGrp="1"/>
          </p:cNvSpPr>
          <p:nvPr>
            <p:ph type="sldNum" sz="quarter" idx="12"/>
          </p:nvPr>
        </p:nvSpPr>
        <p:spPr/>
        <p:txBody>
          <a:bodyPr/>
          <a:lstStyle/>
          <a:p>
            <a:fld id="{6BDBACC2-E59C-4C76-9B43-ACFA72B85B74}" type="slidenum">
              <a:rPr lang="en-US" smtClean="0"/>
              <a:pPr/>
              <a:t>26</a:t>
            </a:fld>
            <a:endParaRPr lang="en-US"/>
          </a:p>
        </p:txBody>
      </p:sp>
    </p:spTree>
    <p:custDataLst>
      <p:tags r:id="rId1"/>
    </p:custDataLst>
    <p:extLst>
      <p:ext uri="{BB962C8B-B14F-4D97-AF65-F5344CB8AC3E}">
        <p14:creationId xmlns:p14="http://schemas.microsoft.com/office/powerpoint/2010/main" val="2293618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Antisymmetric</a:t>
            </a:r>
            <a:r>
              <a:rPr lang="en-US" dirty="0"/>
              <a:t> Relations</a:t>
            </a:r>
          </a:p>
        </p:txBody>
      </p:sp>
      <p:sp>
        <p:nvSpPr>
          <p:cNvPr id="3" name="Content Placeholder 2"/>
          <p:cNvSpPr>
            <a:spLocks noGrp="1"/>
          </p:cNvSpPr>
          <p:nvPr>
            <p:ph idx="1"/>
          </p:nvPr>
        </p:nvSpPr>
        <p:spPr/>
        <p:txBody>
          <a:bodyPr>
            <a:normAutofit/>
          </a:bodyPr>
          <a:lstStyle/>
          <a:p>
            <a:r>
              <a:rPr lang="en-US" b="1" dirty="0">
                <a:ea typeface="Cambria Math"/>
              </a:rPr>
              <a:t>Example</a:t>
            </a:r>
            <a:r>
              <a:rPr lang="en-US" dirty="0">
                <a:ea typeface="Cambria Math"/>
              </a:rPr>
              <a:t>: The following relations  on the integers are antisymmetric?</a:t>
            </a:r>
          </a:p>
          <a:p>
            <a:pPr lvl="1">
              <a:buNone/>
            </a:pPr>
            <a:r>
              <a:rPr lang="en-US" i="1" dirty="0"/>
              <a:t>R</a:t>
            </a:r>
            <a:r>
              <a:rPr lang="en-US" baseline="-25000" dirty="0">
                <a:latin typeface="Cambria Math" pitchFamily="18" charset="0"/>
                <a:ea typeface="Cambria Math" pitchFamily="18" charset="0"/>
              </a:rPr>
              <a:t>1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a:t>
            </a:r>
            <a:r>
              <a:rPr lang="en-US" dirty="0">
                <a:latin typeface="Cambria Math"/>
                <a:ea typeface="Cambria Math"/>
              </a:rPr>
              <a:t>},</a:t>
            </a:r>
            <a:r>
              <a:rPr lang="en-US" dirty="0">
                <a:latin typeface="Cambria Math"/>
                <a:ea typeface="Cambria Math"/>
                <a:sym typeface="Wingdings" panose="05000000000000000000" pitchFamily="2" charset="2"/>
              </a:rPr>
              <a:t>True</a:t>
            </a:r>
            <a:endParaRPr lang="en-US" dirty="0">
              <a:latin typeface="Cambria Math"/>
              <a:ea typeface="Cambria Math"/>
            </a:endParaRPr>
          </a:p>
          <a:p>
            <a:pPr lvl="1">
              <a:buNone/>
            </a:pPr>
            <a:r>
              <a:rPr lang="en-US" i="1" dirty="0"/>
              <a:t>R</a:t>
            </a:r>
            <a:r>
              <a:rPr lang="en-US" baseline="-25000" dirty="0">
                <a:latin typeface="Cambria Math" pitchFamily="18" charset="0"/>
                <a:ea typeface="Cambria Math" pitchFamily="18" charset="0"/>
              </a:rPr>
              <a:t>2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&gt; </a:t>
            </a:r>
            <a:r>
              <a:rPr lang="en-US" i="1" dirty="0">
                <a:latin typeface="Cambria Math"/>
                <a:ea typeface="Cambria Math"/>
              </a:rPr>
              <a:t>b</a:t>
            </a:r>
            <a:r>
              <a:rPr lang="en-US" dirty="0">
                <a:latin typeface="Cambria Math"/>
                <a:ea typeface="Cambria Math"/>
              </a:rPr>
              <a:t>},</a:t>
            </a:r>
            <a:r>
              <a:rPr lang="en-US" dirty="0">
                <a:latin typeface="Cambria Math"/>
                <a:ea typeface="Cambria Math"/>
                <a:sym typeface="Wingdings" panose="05000000000000000000" pitchFamily="2" charset="2"/>
              </a:rPr>
              <a:t> True</a:t>
            </a:r>
            <a:endParaRPr lang="en-US" dirty="0">
              <a:latin typeface="Cambria Math"/>
              <a:ea typeface="Cambria Math"/>
            </a:endParaRPr>
          </a:p>
          <a:p>
            <a:pPr lvl="1">
              <a:buNone/>
            </a:pPr>
            <a:endParaRPr lang="en-US" dirty="0"/>
          </a:p>
          <a:p>
            <a:pPr lvl="1">
              <a:buNone/>
            </a:pPr>
            <a:endParaRPr lang="en-US" dirty="0"/>
          </a:p>
          <a:p>
            <a:pPr lvl="1">
              <a:buNone/>
            </a:pPr>
            <a:r>
              <a:rPr lang="en-US" i="1" dirty="0"/>
              <a:t>R</a:t>
            </a:r>
            <a:r>
              <a:rPr lang="en-US" baseline="-25000" dirty="0">
                <a:latin typeface="Cambria Math" pitchFamily="18" charset="0"/>
                <a:ea typeface="Cambria Math" pitchFamily="18" charset="0"/>
              </a:rPr>
              <a:t>4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a:t>
            </a:r>
            <a:r>
              <a:rPr lang="en-US" dirty="0">
                <a:latin typeface="Cambria Math"/>
                <a:ea typeface="Cambria Math"/>
              </a:rPr>
              <a:t>},</a:t>
            </a:r>
            <a:r>
              <a:rPr lang="en-US" dirty="0">
                <a:latin typeface="Cambria Math"/>
                <a:ea typeface="Cambria Math"/>
                <a:sym typeface="Wingdings" panose="05000000000000000000" pitchFamily="2" charset="2"/>
              </a:rPr>
              <a:t> True</a:t>
            </a:r>
            <a:endParaRPr lang="en-US" dirty="0"/>
          </a:p>
          <a:p>
            <a:pPr lvl="1">
              <a:buNone/>
            </a:pPr>
            <a:r>
              <a:rPr lang="en-US" i="1" dirty="0"/>
              <a:t>R</a:t>
            </a:r>
            <a:r>
              <a:rPr lang="en-US" baseline="-25000" dirty="0">
                <a:latin typeface="Cambria Math" pitchFamily="18" charset="0"/>
                <a:ea typeface="Cambria Math" pitchFamily="18" charset="0"/>
              </a:rPr>
              <a:t>5 </a:t>
            </a:r>
            <a:r>
              <a:rPr lang="en-US" dirty="0"/>
              <a:t>= {(</a:t>
            </a:r>
            <a:r>
              <a:rPr lang="en-US" i="1" dirty="0" err="1"/>
              <a:t>a</a:t>
            </a:r>
            <a:r>
              <a:rPr lang="en-US" dirty="0" err="1"/>
              <a:t>,</a:t>
            </a:r>
            <a:r>
              <a:rPr lang="en-US" i="1" dirty="0" err="1"/>
              <a:t>b</a:t>
            </a:r>
            <a:r>
              <a:rPr lang="en-US" dirty="0"/>
              <a:t>) | </a:t>
            </a:r>
            <a:r>
              <a:rPr lang="en-US" i="1" dirty="0"/>
              <a:t>a</a:t>
            </a:r>
            <a:r>
              <a:rPr lang="en-US" dirty="0"/>
              <a:t> </a:t>
            </a:r>
            <a:r>
              <a:rPr lang="en-US" dirty="0">
                <a:latin typeface="Cambria Math"/>
                <a:ea typeface="Cambria Math"/>
              </a:rPr>
              <a:t>= </a:t>
            </a:r>
            <a:r>
              <a:rPr lang="en-US" i="1" dirty="0">
                <a:latin typeface="Cambria Math"/>
                <a:ea typeface="Cambria Math"/>
              </a:rPr>
              <a:t>b </a:t>
            </a:r>
            <a:r>
              <a:rPr lang="en-US" dirty="0">
                <a:latin typeface="Cambria Math"/>
                <a:ea typeface="Cambria Math"/>
              </a:rPr>
              <a:t>+ 1}.</a:t>
            </a:r>
            <a:r>
              <a:rPr lang="en-US" dirty="0">
                <a:latin typeface="Cambria Math"/>
                <a:ea typeface="Cambria Math"/>
                <a:sym typeface="Wingdings" panose="05000000000000000000" pitchFamily="2" charset="2"/>
              </a:rPr>
              <a:t> True</a:t>
            </a:r>
            <a:endParaRPr lang="en-US" dirty="0">
              <a:latin typeface="Cambria Math"/>
              <a:ea typeface="Cambria Math"/>
            </a:endParaRPr>
          </a:p>
          <a:p>
            <a:pPr lvl="1">
              <a:buNone/>
            </a:pPr>
            <a:r>
              <a:rPr lang="en-US" i="1" dirty="0"/>
              <a:t>R</a:t>
            </a:r>
            <a:r>
              <a:rPr lang="en-US" baseline="-25000" dirty="0">
                <a:latin typeface="Cambria Math" pitchFamily="18" charset="0"/>
                <a:ea typeface="Cambria Math" pitchFamily="18" charset="0"/>
              </a:rPr>
              <a:t>6 </a:t>
            </a:r>
            <a:r>
              <a:rPr lang="en-US" dirty="0"/>
              <a:t>= {(</a:t>
            </a:r>
            <a:r>
              <a:rPr lang="en-US" i="1" dirty="0" err="1"/>
              <a:t>a</a:t>
            </a:r>
            <a:r>
              <a:rPr lang="en-US" dirty="0" err="1"/>
              <a:t>,</a:t>
            </a:r>
            <a:r>
              <a:rPr lang="en-US" i="1" dirty="0" err="1"/>
              <a:t>b</a:t>
            </a:r>
            <a:r>
              <a:rPr lang="en-US" dirty="0"/>
              <a:t>) | </a:t>
            </a:r>
            <a:r>
              <a:rPr lang="en-US" i="1" dirty="0"/>
              <a:t>a</a:t>
            </a:r>
            <a:r>
              <a:rPr lang="en-US" dirty="0"/>
              <a:t> + </a:t>
            </a:r>
            <a:r>
              <a:rPr lang="en-US" i="1" dirty="0"/>
              <a:t>b</a:t>
            </a:r>
            <a:r>
              <a:rPr lang="en-US" dirty="0"/>
              <a:t> </a:t>
            </a:r>
            <a:r>
              <a:rPr lang="en-US" dirty="0">
                <a:latin typeface="Cambria Math"/>
                <a:ea typeface="Cambria Math"/>
              </a:rPr>
              <a:t>≤ 3}</a:t>
            </a:r>
            <a:r>
              <a:rPr lang="en-US" dirty="0">
                <a:latin typeface="Cambria Math"/>
                <a:ea typeface="Cambria Math"/>
                <a:sym typeface="Wingdings" panose="05000000000000000000" pitchFamily="2" charset="2"/>
              </a:rPr>
              <a:t> False</a:t>
            </a:r>
            <a:endParaRPr lang="en-US" dirty="0"/>
          </a:p>
          <a:p>
            <a:pPr lvl="1">
              <a:buNone/>
            </a:pPr>
            <a:endParaRPr lang="en-US" dirty="0">
              <a:latin typeface="Cambria Math"/>
              <a:ea typeface="Cambria Math"/>
            </a:endParaRPr>
          </a:p>
          <a:p>
            <a:endParaRPr lang="en-US" dirty="0"/>
          </a:p>
        </p:txBody>
      </p:sp>
      <p:sp>
        <p:nvSpPr>
          <p:cNvPr id="4" name="Slide Number Placeholder 3">
            <a:extLst>
              <a:ext uri="{FF2B5EF4-FFF2-40B4-BE49-F238E27FC236}">
                <a16:creationId xmlns:a16="http://schemas.microsoft.com/office/drawing/2014/main" id="{A8088B70-A41E-C671-E48D-B86E5D08F11D}"/>
              </a:ext>
            </a:extLst>
          </p:cNvPr>
          <p:cNvSpPr>
            <a:spLocks noGrp="1"/>
          </p:cNvSpPr>
          <p:nvPr>
            <p:ph type="sldNum" sz="quarter" idx="12"/>
          </p:nvPr>
        </p:nvSpPr>
        <p:spPr/>
        <p:txBody>
          <a:bodyPr/>
          <a:lstStyle/>
          <a:p>
            <a:fld id="{6BDBACC2-E59C-4C76-9B43-ACFA72B85B74}" type="slidenum">
              <a:rPr lang="en-US" smtClean="0"/>
              <a:pPr/>
              <a:t>27</a:t>
            </a:fld>
            <a:endParaRPr lang="en-US"/>
          </a:p>
        </p:txBody>
      </p:sp>
    </p:spTree>
    <p:custDataLst>
      <p:tags r:id="rId1"/>
    </p:custDataLst>
    <p:extLst>
      <p:ext uri="{BB962C8B-B14F-4D97-AF65-F5344CB8AC3E}">
        <p14:creationId xmlns:p14="http://schemas.microsoft.com/office/powerpoint/2010/main" val="523864835"/>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Transitive Relations</a:t>
            </a:r>
          </a:p>
        </p:txBody>
      </p:sp>
      <p:sp>
        <p:nvSpPr>
          <p:cNvPr id="3" name="Content Placeholder 2"/>
          <p:cNvSpPr>
            <a:spLocks noGrp="1"/>
          </p:cNvSpPr>
          <p:nvPr>
            <p:ph idx="1"/>
          </p:nvPr>
        </p:nvSpPr>
        <p:spPr/>
        <p:txBody>
          <a:bodyPr>
            <a:normAutofit/>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Definition: </a:t>
            </a:r>
            <a:r>
              <a:rPr lang="en-US" dirty="0">
                <a:latin typeface="Times New Roman" panose="02020603050405020304" pitchFamily="18" charset="0"/>
                <a:cs typeface="Times New Roman" panose="02020603050405020304" pitchFamily="18" charset="0"/>
              </a:rPr>
              <a:t>A relation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on a set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is called transitive if whenever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dirty="0">
                <a:latin typeface="Times New Roman" panose="02020603050405020304" pitchFamily="18" charset="0"/>
                <a:ea typeface="Cambria Math"/>
                <a:cs typeface="Times New Roman" panose="02020603050405020304" pitchFamily="18" charset="0"/>
              </a:rPr>
              <a:t>, then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dirty="0">
                <a:latin typeface="Times New Roman" panose="02020603050405020304" pitchFamily="18" charset="0"/>
                <a:ea typeface="Cambria Math"/>
                <a:cs typeface="Times New Roman" panose="02020603050405020304" pitchFamily="18" charset="0"/>
              </a:rPr>
              <a:t>, for all </a:t>
            </a:r>
            <a:r>
              <a:rPr lang="en-US" i="1" dirty="0" err="1">
                <a:latin typeface="Times New Roman" panose="02020603050405020304" pitchFamily="18" charset="0"/>
                <a:ea typeface="Cambria Math"/>
                <a:cs typeface="Times New Roman" panose="02020603050405020304" pitchFamily="18" charset="0"/>
              </a:rPr>
              <a:t>a</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b</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c</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 A</a:t>
            </a:r>
            <a:r>
              <a:rPr lang="en-US" dirty="0">
                <a:latin typeface="Times New Roman" panose="02020603050405020304" pitchFamily="18" charset="0"/>
                <a:ea typeface="Cambria Math"/>
                <a:cs typeface="Times New Roman" panose="02020603050405020304" pitchFamily="18" charset="0"/>
              </a:rPr>
              <a:t>. Written symbolically,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is transitive if and only if </a:t>
            </a:r>
          </a:p>
          <a:p>
            <a:pPr lvl="1">
              <a:lnSpc>
                <a:spcPct val="150000"/>
              </a:lnSpc>
              <a:buNone/>
            </a:pPr>
            <a:r>
              <a:rPr lang="en-US" dirty="0">
                <a:latin typeface="Times New Roman" panose="02020603050405020304" pitchFamily="18" charset="0"/>
                <a:ea typeface="Cambria Math"/>
                <a:cs typeface="Times New Roman" panose="02020603050405020304" pitchFamily="18" charset="0"/>
              </a:rPr>
              <a:t>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z</a:t>
            </a:r>
            <a:r>
              <a:rPr lang="en-US" dirty="0">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y</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 (</a:t>
            </a:r>
            <a:r>
              <a:rPr lang="en-US" i="1" dirty="0" err="1">
                <a:latin typeface="Times New Roman" panose="02020603050405020304" pitchFamily="18" charset="0"/>
                <a:ea typeface="Cambria Math"/>
                <a:cs typeface="Times New Roman" panose="02020603050405020304" pitchFamily="18" charset="0"/>
              </a:rPr>
              <a:t>y</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z</a:t>
            </a:r>
            <a:r>
              <a:rPr lang="en-US" dirty="0">
                <a:latin typeface="Times New Roman" panose="02020603050405020304" pitchFamily="18" charset="0"/>
                <a:ea typeface="Cambria Math"/>
                <a:cs typeface="Times New Roman" panose="02020603050405020304" pitchFamily="18" charset="0"/>
              </a:rPr>
              <a:t>) ∊ R ⟶ (</a:t>
            </a:r>
            <a:r>
              <a:rPr lang="en-US" i="1" dirty="0" err="1">
                <a:latin typeface="Times New Roman" panose="02020603050405020304" pitchFamily="18" charset="0"/>
                <a:ea typeface="Cambria Math"/>
                <a:cs typeface="Times New Roman" panose="02020603050405020304" pitchFamily="18" charset="0"/>
              </a:rPr>
              <a:t>x</a:t>
            </a:r>
            <a:r>
              <a:rPr lang="en-US" dirty="0" err="1">
                <a:latin typeface="Times New Roman" panose="02020603050405020304" pitchFamily="18" charset="0"/>
                <a:ea typeface="Cambria Math"/>
                <a:cs typeface="Times New Roman" panose="02020603050405020304" pitchFamily="18" charset="0"/>
              </a:rPr>
              <a:t>,</a:t>
            </a:r>
            <a:r>
              <a:rPr lang="en-US" i="1" dirty="0" err="1">
                <a:latin typeface="Times New Roman" panose="02020603050405020304" pitchFamily="18" charset="0"/>
                <a:ea typeface="Cambria Math"/>
                <a:cs typeface="Times New Roman" panose="02020603050405020304" pitchFamily="18" charset="0"/>
              </a:rPr>
              <a:t>z</a:t>
            </a:r>
            <a:r>
              <a:rPr lang="en-US" dirty="0">
                <a:latin typeface="Times New Roman" panose="02020603050405020304" pitchFamily="18" charset="0"/>
                <a:ea typeface="Cambria Math"/>
                <a:cs typeface="Times New Roman" panose="02020603050405020304" pitchFamily="18" charset="0"/>
              </a:rPr>
              <a:t>) ∊ </a:t>
            </a:r>
            <a:r>
              <a:rPr lang="en-US" i="1" dirty="0">
                <a:latin typeface="Times New Roman" panose="02020603050405020304" pitchFamily="18" charset="0"/>
                <a:ea typeface="Cambria Math"/>
                <a:cs typeface="Times New Roman" panose="02020603050405020304" pitchFamily="18" charset="0"/>
              </a:rPr>
              <a:t>R</a:t>
            </a:r>
            <a:r>
              <a:rPr lang="en-US" dirty="0">
                <a:latin typeface="Times New Roman" panose="02020603050405020304" pitchFamily="18" charset="0"/>
                <a:ea typeface="Cambria Math"/>
                <a:cs typeface="Times New Roman" panose="02020603050405020304" pitchFamily="18" charset="0"/>
              </a:rPr>
              <a:t> ]</a:t>
            </a:r>
          </a:p>
          <a:p>
            <a:pPr lvl="1">
              <a:lnSpc>
                <a:spcPct val="150000"/>
              </a:lnSpc>
              <a:buNone/>
            </a:pPr>
            <a:endParaRPr lang="en-US" dirty="0">
              <a:latin typeface="Times New Roman" panose="02020603050405020304" pitchFamily="18" charset="0"/>
              <a:ea typeface="Cambria Math"/>
              <a:cs typeface="Times New Roman" panose="02020603050405020304" pitchFamily="18" charset="0"/>
            </a:endParaRPr>
          </a:p>
          <a:p>
            <a:pPr lvl="1">
              <a:buNone/>
            </a:pPr>
            <a:endParaRPr lang="en-US" dirty="0">
              <a:latin typeface="Times New Roman" panose="02020603050405020304" pitchFamily="18" charset="0"/>
              <a:cs typeface="Times New Roman" panose="02020603050405020304" pitchFamily="18" charset="0"/>
            </a:endParaRPr>
          </a:p>
          <a:p>
            <a:pPr>
              <a:buNone/>
            </a:pPr>
            <a:endParaRPr lang="en-US" b="1" dirty="0">
              <a:ea typeface="Cambria Math"/>
            </a:endParaRPr>
          </a:p>
        </p:txBody>
      </p:sp>
      <p:sp>
        <p:nvSpPr>
          <p:cNvPr id="5" name="Slide Number Placeholder 4">
            <a:extLst>
              <a:ext uri="{FF2B5EF4-FFF2-40B4-BE49-F238E27FC236}">
                <a16:creationId xmlns:a16="http://schemas.microsoft.com/office/drawing/2014/main" id="{011D3FAA-3ABB-5804-3918-02EC8AE4623A}"/>
              </a:ext>
            </a:extLst>
          </p:cNvPr>
          <p:cNvSpPr>
            <a:spLocks noGrp="1"/>
          </p:cNvSpPr>
          <p:nvPr>
            <p:ph type="sldNum" sz="quarter" idx="12"/>
          </p:nvPr>
        </p:nvSpPr>
        <p:spPr/>
        <p:txBody>
          <a:bodyPr/>
          <a:lstStyle/>
          <a:p>
            <a:fld id="{6BDBACC2-E59C-4C76-9B43-ACFA72B85B74}" type="slidenum">
              <a:rPr lang="en-US" smtClean="0"/>
              <a:pPr/>
              <a:t>28</a:t>
            </a:fld>
            <a:endParaRPr lang="en-US"/>
          </a:p>
        </p:txBody>
      </p:sp>
    </p:spTree>
    <p:extLst>
      <p:ext uri="{BB962C8B-B14F-4D97-AF65-F5344CB8AC3E}">
        <p14:creationId xmlns:p14="http://schemas.microsoft.com/office/powerpoint/2010/main" val="2080567457"/>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ea typeface="Cambria Math"/>
                <a:cs typeface="Times New Roman" panose="02020603050405020304" pitchFamily="18" charset="0"/>
              </a:rPr>
              <a:t>The following relations  on the integers are transitive?</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a:t>
            </a:r>
          </a:p>
          <a:p>
            <a:pPr lvl="1">
              <a:lnSpc>
                <a:spcPct val="150000"/>
              </a:lnSpc>
              <a:buNone/>
            </a:pP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p>
          <a:p>
            <a:pPr lvl="1">
              <a:buNone/>
            </a:pPr>
            <a:endParaRPr lang="en-US" dirty="0">
              <a:latin typeface="Times New Roman" panose="02020603050405020304" pitchFamily="18" charset="0"/>
              <a:ea typeface="Cambria Math"/>
              <a:cs typeface="Times New Roman" panose="02020603050405020304" pitchFamily="18" charset="0"/>
            </a:endParaRPr>
          </a:p>
          <a:p>
            <a:pPr lvl="1">
              <a:buNone/>
            </a:pPr>
            <a:endParaRPr lang="en-US" dirty="0">
              <a:latin typeface="Times New Roman" panose="02020603050405020304" pitchFamily="18" charset="0"/>
              <a:cs typeface="Times New Roman" panose="02020603050405020304" pitchFamily="18" charset="0"/>
            </a:endParaRPr>
          </a:p>
          <a:p>
            <a:pPr>
              <a:buNone/>
            </a:pPr>
            <a:endParaRPr lang="en-US" b="1" dirty="0">
              <a:ea typeface="Cambria Math"/>
            </a:endParaRPr>
          </a:p>
        </p:txBody>
      </p:sp>
      <p:sp>
        <p:nvSpPr>
          <p:cNvPr id="4" name="Slide Number Placeholder 3">
            <a:extLst>
              <a:ext uri="{FF2B5EF4-FFF2-40B4-BE49-F238E27FC236}">
                <a16:creationId xmlns:a16="http://schemas.microsoft.com/office/drawing/2014/main" id="{D77FA4CE-79D6-A89C-D567-17CEFE3799CD}"/>
              </a:ext>
            </a:extLst>
          </p:cNvPr>
          <p:cNvSpPr>
            <a:spLocks noGrp="1"/>
          </p:cNvSpPr>
          <p:nvPr>
            <p:ph type="sldNum" sz="quarter" idx="12"/>
          </p:nvPr>
        </p:nvSpPr>
        <p:spPr/>
        <p:txBody>
          <a:bodyPr/>
          <a:lstStyle/>
          <a:p>
            <a:fld id="{6BDBACC2-E59C-4C76-9B43-ACFA72B85B74}" type="slidenum">
              <a:rPr lang="en-US" smtClean="0"/>
              <a:pPr/>
              <a:t>29</a:t>
            </a:fld>
            <a:endParaRPr lang="en-US"/>
          </a:p>
        </p:txBody>
      </p:sp>
    </p:spTree>
    <p:extLst>
      <p:ext uri="{BB962C8B-B14F-4D97-AF65-F5344CB8AC3E}">
        <p14:creationId xmlns:p14="http://schemas.microsoft.com/office/powerpoint/2010/main" val="1915061072"/>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ea typeface="Cambria Math"/>
                <a:cs typeface="Times New Roman" panose="02020603050405020304" pitchFamily="18" charset="0"/>
              </a:rPr>
              <a:t>The following relations  on the integers are transitive?</a:t>
            </a: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True</a:t>
            </a:r>
            <a:endParaRPr lang="en-US" dirty="0">
              <a:latin typeface="Times New Roman" panose="02020603050405020304" pitchFamily="18" charset="0"/>
              <a:ea typeface="Cambria Math"/>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&gt; </a:t>
            </a:r>
            <a:r>
              <a:rPr lang="en-US" i="1" dirty="0">
                <a:latin typeface="Times New Roman" panose="02020603050405020304" pitchFamily="18" charset="0"/>
                <a:ea typeface="Cambria Math"/>
                <a:cs typeface="Times New Roman" panose="02020603050405020304" pitchFamily="18" charset="0"/>
              </a:rPr>
              <a:t>b</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True</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or</a:t>
            </a:r>
            <a:r>
              <a:rPr lang="en-US" i="1" dirty="0">
                <a:latin typeface="Times New Roman" panose="02020603050405020304" pitchFamily="18" charset="0"/>
                <a:ea typeface="Cambria Math"/>
                <a:cs typeface="Times New Roman" panose="02020603050405020304" pitchFamily="18" charset="0"/>
              </a:rPr>
              <a:t> a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−b</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True</a:t>
            </a:r>
            <a:endParaRPr lang="en-US" dirty="0">
              <a:latin typeface="Times New Roman" panose="02020603050405020304" pitchFamily="18" charset="0"/>
              <a:cs typeface="Times New Roman" panose="02020603050405020304" pitchFamily="18" charset="0"/>
            </a:endParaRPr>
          </a:p>
          <a:p>
            <a:pPr lvl="1">
              <a:lnSpc>
                <a:spcPct val="150000"/>
              </a:lnSpc>
              <a:buNone/>
            </a:pP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b </a:t>
            </a:r>
            <a:r>
              <a:rPr lang="en-US" dirty="0">
                <a:latin typeface="Times New Roman" panose="02020603050405020304" pitchFamily="18" charset="0"/>
                <a:ea typeface="Cambria Math"/>
                <a:cs typeface="Times New Roman" panose="02020603050405020304" pitchFamily="18" charset="0"/>
              </a:rPr>
              <a:t>+ 1} </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False</a:t>
            </a:r>
            <a:r>
              <a:rPr lang="en-US" dirty="0">
                <a:latin typeface="Times New Roman" panose="02020603050405020304" pitchFamily="18" charset="0"/>
                <a:ea typeface="Cambria Math"/>
                <a:cs typeface="Times New Roman" panose="02020603050405020304" pitchFamily="18" charset="0"/>
              </a:rPr>
              <a:t>(note that both (3,2) and (4,3) belong to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ea typeface="Cambria Math"/>
                <a:cs typeface="Times New Roman" panose="02020603050405020304" pitchFamily="18" charset="0"/>
              </a:rPr>
              <a:t>, but not (3,3)),</a:t>
            </a:r>
          </a:p>
          <a:p>
            <a:pPr lvl="1">
              <a:lnSpc>
                <a:spcPct val="150000"/>
              </a:lnSpc>
              <a:buNone/>
            </a:pPr>
            <a:r>
              <a:rPr lang="en-US" i="1" dirty="0">
                <a:latin typeface="Times New Roman" panose="02020603050405020304" pitchFamily="18" charset="0"/>
                <a:cs typeface="Times New Roman" panose="02020603050405020304" pitchFamily="18" charset="0"/>
              </a:rPr>
              <a:t> R</a:t>
            </a:r>
            <a:r>
              <a:rPr lang="en-US" baseline="-25000" dirty="0">
                <a:latin typeface="Times New Roman" panose="02020603050405020304" pitchFamily="18" charset="0"/>
                <a:ea typeface="Cambria Math" pitchFamily="18" charset="0"/>
                <a:cs typeface="Times New Roman" panose="02020603050405020304" pitchFamily="18" charset="0"/>
              </a:rPr>
              <a:t>6 </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3}</a:t>
            </a:r>
            <a:r>
              <a:rPr lang="en-US" dirty="0">
                <a:latin typeface="Times New Roman" panose="02020603050405020304" pitchFamily="18" charset="0"/>
                <a:ea typeface="Cambria Math"/>
                <a:cs typeface="Times New Roman" panose="02020603050405020304" pitchFamily="18" charset="0"/>
                <a:sym typeface="Wingdings" panose="05000000000000000000" pitchFamily="2" charset="2"/>
              </a:rPr>
              <a:t>  False</a:t>
            </a:r>
            <a:r>
              <a:rPr lang="en-US" dirty="0">
                <a:latin typeface="Times New Roman" panose="02020603050405020304" pitchFamily="18" charset="0"/>
                <a:ea typeface="Cambria Math"/>
                <a:cs typeface="Times New Roman" panose="02020603050405020304" pitchFamily="18" charset="0"/>
              </a:rPr>
              <a:t> (note that both (2,1) and (1,2) belong to </a:t>
            </a:r>
            <a:r>
              <a:rPr lang="en-US" i="1"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ea typeface="Cambria Math"/>
                <a:cs typeface="Times New Roman" panose="02020603050405020304" pitchFamily="18" charset="0"/>
              </a:rPr>
              <a:t>, but not (2,2)).</a:t>
            </a:r>
          </a:p>
          <a:p>
            <a:pPr lvl="1">
              <a:buNone/>
            </a:pPr>
            <a:endParaRPr lang="en-US" dirty="0">
              <a:latin typeface="Times New Roman" panose="02020603050405020304" pitchFamily="18" charset="0"/>
              <a:ea typeface="Cambria Math"/>
              <a:cs typeface="Times New Roman" panose="02020603050405020304" pitchFamily="18" charset="0"/>
            </a:endParaRPr>
          </a:p>
          <a:p>
            <a:pPr lvl="1">
              <a:buNone/>
            </a:pPr>
            <a:endParaRPr lang="en-US" dirty="0">
              <a:latin typeface="Times New Roman" panose="02020603050405020304" pitchFamily="18" charset="0"/>
              <a:cs typeface="Times New Roman" panose="02020603050405020304" pitchFamily="18" charset="0"/>
            </a:endParaRPr>
          </a:p>
          <a:p>
            <a:pPr>
              <a:buNone/>
            </a:pPr>
            <a:endParaRPr lang="en-US" b="1" dirty="0">
              <a:ea typeface="Cambria Math"/>
            </a:endParaRPr>
          </a:p>
        </p:txBody>
      </p:sp>
      <p:sp>
        <p:nvSpPr>
          <p:cNvPr id="4" name="Slide Number Placeholder 3">
            <a:extLst>
              <a:ext uri="{FF2B5EF4-FFF2-40B4-BE49-F238E27FC236}">
                <a16:creationId xmlns:a16="http://schemas.microsoft.com/office/drawing/2014/main" id="{275C7676-12AF-4C56-3BB4-3E3FEF251424}"/>
              </a:ext>
            </a:extLst>
          </p:cNvPr>
          <p:cNvSpPr>
            <a:spLocks noGrp="1"/>
          </p:cNvSpPr>
          <p:nvPr>
            <p:ph type="sldNum" sz="quarter" idx="12"/>
          </p:nvPr>
        </p:nvSpPr>
        <p:spPr/>
        <p:txBody>
          <a:bodyPr/>
          <a:lstStyle/>
          <a:p>
            <a:fld id="{6BDBACC2-E59C-4C76-9B43-ACFA72B85B74}" type="slidenum">
              <a:rPr lang="en-US" smtClean="0"/>
              <a:pPr/>
              <a:t>30</a:t>
            </a:fld>
            <a:endParaRPr lang="en-US"/>
          </a:p>
        </p:txBody>
      </p:sp>
    </p:spTree>
    <p:extLst>
      <p:ext uri="{BB962C8B-B14F-4D97-AF65-F5344CB8AC3E}">
        <p14:creationId xmlns:p14="http://schemas.microsoft.com/office/powerpoint/2010/main" val="1742421823"/>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Combining Relations</a:t>
            </a:r>
          </a:p>
        </p:txBody>
      </p:sp>
      <p:sp>
        <p:nvSpPr>
          <p:cNvPr id="3" name="Content Placeholder 2"/>
          <p:cNvSpPr>
            <a:spLocks noGrp="1"/>
          </p:cNvSpPr>
          <p:nvPr>
            <p:ph idx="1"/>
          </p:nvPr>
        </p:nvSpPr>
        <p:spPr/>
        <p:txBody>
          <a:bodyPr/>
          <a:lstStyle/>
          <a:p>
            <a:r>
              <a:rPr lang="en-US" dirty="0"/>
              <a:t>Given two relations </a:t>
            </a:r>
            <a:r>
              <a:rPr lang="en-US" i="1" dirty="0"/>
              <a:t>R</a:t>
            </a:r>
            <a:r>
              <a:rPr lang="en-US" baseline="-25000" dirty="0">
                <a:latin typeface="Cambria Math" pitchFamily="18" charset="0"/>
                <a:ea typeface="Cambria Math" pitchFamily="18" charset="0"/>
              </a:rPr>
              <a:t>1</a:t>
            </a:r>
            <a:r>
              <a:rPr lang="en-US" dirty="0"/>
              <a:t> and </a:t>
            </a:r>
            <a:r>
              <a:rPr lang="en-US" i="1" dirty="0"/>
              <a:t>R</a:t>
            </a:r>
            <a:r>
              <a:rPr lang="en-US" baseline="-25000" dirty="0">
                <a:latin typeface="Cambria Math" pitchFamily="18" charset="0"/>
                <a:ea typeface="Cambria Math" pitchFamily="18" charset="0"/>
              </a:rPr>
              <a:t>2</a:t>
            </a:r>
            <a:r>
              <a:rPr lang="en-US" dirty="0"/>
              <a:t>, we can combine them using basic set operations to form new relations such as </a:t>
            </a:r>
            <a:r>
              <a:rPr lang="en-US" i="1" dirty="0"/>
              <a:t>R</a:t>
            </a:r>
            <a:r>
              <a:rPr lang="en-US" baseline="-25000" dirty="0">
                <a:latin typeface="Cambria Math" pitchFamily="18" charset="0"/>
                <a:ea typeface="Cambria Math" pitchFamily="18" charset="0"/>
              </a:rPr>
              <a:t>1</a:t>
            </a:r>
            <a:r>
              <a:rPr lang="en-US" dirty="0"/>
              <a:t> </a:t>
            </a:r>
            <a:r>
              <a:rPr lang="en-US" dirty="0">
                <a:latin typeface="Cambria Math"/>
                <a:ea typeface="Cambria Math"/>
              </a:rPr>
              <a:t>∪</a:t>
            </a:r>
            <a:r>
              <a:rPr lang="en-US" dirty="0"/>
              <a:t> </a:t>
            </a:r>
            <a:r>
              <a:rPr lang="en-US" i="1" dirty="0"/>
              <a:t>R</a:t>
            </a:r>
            <a:r>
              <a:rPr lang="en-US" baseline="-25000" dirty="0">
                <a:latin typeface="Cambria Math" pitchFamily="18" charset="0"/>
                <a:ea typeface="Cambria Math" pitchFamily="18" charset="0"/>
              </a:rPr>
              <a:t>2</a:t>
            </a:r>
            <a:r>
              <a:rPr lang="en-US" dirty="0"/>
              <a:t>, </a:t>
            </a:r>
            <a:r>
              <a:rPr lang="en-US" i="1" dirty="0"/>
              <a:t>R</a:t>
            </a:r>
            <a:r>
              <a:rPr lang="en-US" baseline="-25000" dirty="0">
                <a:latin typeface="Cambria Math" pitchFamily="18" charset="0"/>
                <a:ea typeface="Cambria Math" pitchFamily="18" charset="0"/>
              </a:rPr>
              <a:t>1</a:t>
            </a:r>
            <a:r>
              <a:rPr lang="en-US" dirty="0"/>
              <a:t> </a:t>
            </a:r>
            <a:r>
              <a:rPr lang="en-US" dirty="0">
                <a:latin typeface="Cambria Math"/>
                <a:ea typeface="Cambria Math"/>
              </a:rPr>
              <a:t>∩</a:t>
            </a:r>
            <a:r>
              <a:rPr lang="en-US" dirty="0"/>
              <a:t> </a:t>
            </a:r>
            <a:r>
              <a:rPr lang="en-US" i="1" dirty="0"/>
              <a:t>R</a:t>
            </a:r>
            <a:r>
              <a:rPr lang="en-US" baseline="-25000" dirty="0">
                <a:latin typeface="Cambria Math" pitchFamily="18" charset="0"/>
                <a:ea typeface="Cambria Math" pitchFamily="18" charset="0"/>
              </a:rPr>
              <a:t>2</a:t>
            </a:r>
            <a:r>
              <a:rPr lang="en-US" dirty="0"/>
              <a:t>, </a:t>
            </a:r>
            <a:r>
              <a:rPr lang="en-US" i="1" dirty="0"/>
              <a:t>R</a:t>
            </a:r>
            <a:r>
              <a:rPr lang="en-US" baseline="-25000" dirty="0">
                <a:latin typeface="Cambria Math" pitchFamily="18" charset="0"/>
                <a:ea typeface="Cambria Math" pitchFamily="18" charset="0"/>
              </a:rPr>
              <a:t>1</a:t>
            </a:r>
            <a:r>
              <a:rPr lang="en-US" dirty="0"/>
              <a:t> </a:t>
            </a:r>
            <a:r>
              <a:rPr lang="en-US" dirty="0">
                <a:latin typeface="Cambria Math"/>
                <a:ea typeface="Cambria Math"/>
              </a:rPr>
              <a:t>− </a:t>
            </a:r>
            <a:r>
              <a:rPr lang="en-US" i="1" dirty="0"/>
              <a:t>R</a:t>
            </a:r>
            <a:r>
              <a:rPr lang="en-US" baseline="-25000" dirty="0">
                <a:latin typeface="Cambria Math" pitchFamily="18" charset="0"/>
                <a:ea typeface="Cambria Math" pitchFamily="18" charset="0"/>
              </a:rPr>
              <a:t>2</a:t>
            </a:r>
            <a:r>
              <a:rPr lang="en-US" dirty="0"/>
              <a:t>, and</a:t>
            </a:r>
            <a:r>
              <a:rPr lang="en-US" i="1" dirty="0"/>
              <a:t> R</a:t>
            </a:r>
            <a:r>
              <a:rPr lang="en-US" baseline="-25000" dirty="0">
                <a:latin typeface="Cambria Math" pitchFamily="18" charset="0"/>
                <a:ea typeface="Cambria Math" pitchFamily="18" charset="0"/>
              </a:rPr>
              <a:t>2</a:t>
            </a:r>
            <a:r>
              <a:rPr lang="en-US" dirty="0"/>
              <a:t> </a:t>
            </a:r>
            <a:r>
              <a:rPr lang="en-US" dirty="0">
                <a:latin typeface="Cambria Math"/>
                <a:ea typeface="Cambria Math"/>
              </a:rPr>
              <a:t>−</a:t>
            </a:r>
            <a:r>
              <a:rPr lang="en-US" dirty="0"/>
              <a:t> </a:t>
            </a:r>
            <a:r>
              <a:rPr lang="en-US" i="1" dirty="0"/>
              <a:t>R</a:t>
            </a:r>
            <a:r>
              <a:rPr lang="en-US" baseline="-25000" dirty="0">
                <a:latin typeface="Cambria Math" pitchFamily="18" charset="0"/>
                <a:ea typeface="Cambria Math" pitchFamily="18" charset="0"/>
              </a:rPr>
              <a:t>1</a:t>
            </a:r>
            <a:r>
              <a:rPr lang="en-US" dirty="0"/>
              <a:t>.</a:t>
            </a:r>
          </a:p>
          <a:p>
            <a:r>
              <a:rPr lang="en-US" b="1" dirty="0"/>
              <a:t>Example</a:t>
            </a:r>
            <a:r>
              <a:rPr lang="en-US" dirty="0"/>
              <a:t>: Let </a:t>
            </a:r>
            <a:r>
              <a:rPr lang="en-US" i="1" dirty="0"/>
              <a:t>A</a:t>
            </a:r>
            <a:r>
              <a:rPr lang="en-US" dirty="0"/>
              <a:t> = {</a:t>
            </a:r>
            <a:r>
              <a:rPr lang="en-US" dirty="0">
                <a:latin typeface="Cambria Math" pitchFamily="18" charset="0"/>
                <a:ea typeface="Cambria Math" pitchFamily="18" charset="0"/>
              </a:rPr>
              <a:t>1,2,3</a:t>
            </a:r>
            <a:r>
              <a:rPr lang="en-US" dirty="0"/>
              <a:t>}</a:t>
            </a:r>
            <a:r>
              <a:rPr lang="en-US" i="1" dirty="0"/>
              <a:t> </a:t>
            </a:r>
            <a:r>
              <a:rPr lang="en-US" dirty="0"/>
              <a:t>and </a:t>
            </a:r>
            <a:r>
              <a:rPr lang="en-US" i="1" dirty="0"/>
              <a:t>B</a:t>
            </a:r>
            <a:r>
              <a:rPr lang="en-US" dirty="0"/>
              <a:t> </a:t>
            </a:r>
            <a:r>
              <a:rPr lang="en-US" i="1" dirty="0"/>
              <a:t>= </a:t>
            </a:r>
            <a:r>
              <a:rPr lang="en-US" dirty="0"/>
              <a:t>{</a:t>
            </a:r>
            <a:r>
              <a:rPr lang="en-US" dirty="0">
                <a:latin typeface="Cambria Math" pitchFamily="18" charset="0"/>
                <a:ea typeface="Cambria Math" pitchFamily="18" charset="0"/>
              </a:rPr>
              <a:t>1,2,3,4</a:t>
            </a:r>
            <a:r>
              <a:rPr lang="en-US" dirty="0"/>
              <a:t>}. </a:t>
            </a:r>
            <a:endParaRPr lang="ar-EG" dirty="0"/>
          </a:p>
          <a:p>
            <a:pPr lvl="1"/>
            <a:r>
              <a:rPr lang="en-US" dirty="0"/>
              <a:t>The relations </a:t>
            </a:r>
            <a:r>
              <a:rPr lang="en-US" i="1" dirty="0"/>
              <a:t>R</a:t>
            </a:r>
            <a:r>
              <a:rPr lang="en-US" baseline="-25000" dirty="0">
                <a:latin typeface="Cambria Math" pitchFamily="18" charset="0"/>
                <a:ea typeface="Cambria Math" pitchFamily="18" charset="0"/>
              </a:rPr>
              <a:t>1</a:t>
            </a:r>
            <a:r>
              <a:rPr lang="en-US" dirty="0"/>
              <a:t> = {(</a:t>
            </a:r>
            <a:r>
              <a:rPr lang="en-US" dirty="0">
                <a:latin typeface="Cambria Math" pitchFamily="18" charset="0"/>
                <a:ea typeface="Cambria Math" pitchFamily="18" charset="0"/>
              </a:rPr>
              <a:t>1,1</a:t>
            </a:r>
            <a:r>
              <a:rPr lang="en-US" dirty="0"/>
              <a:t>),(</a:t>
            </a:r>
            <a:r>
              <a:rPr lang="en-US" dirty="0">
                <a:latin typeface="Cambria Math" pitchFamily="18" charset="0"/>
                <a:ea typeface="Cambria Math" pitchFamily="18" charset="0"/>
              </a:rPr>
              <a:t>2,2</a:t>
            </a:r>
            <a:r>
              <a:rPr lang="en-US" dirty="0"/>
              <a:t>),(</a:t>
            </a:r>
            <a:r>
              <a:rPr lang="en-US" dirty="0">
                <a:latin typeface="Cambria Math" pitchFamily="18" charset="0"/>
                <a:ea typeface="Cambria Math" pitchFamily="18" charset="0"/>
              </a:rPr>
              <a:t>3,3</a:t>
            </a:r>
            <a:r>
              <a:rPr lang="en-US" dirty="0"/>
              <a:t>)} and                        </a:t>
            </a:r>
            <a:endParaRPr lang="ar-EG" dirty="0"/>
          </a:p>
          <a:p>
            <a:pPr lvl="1"/>
            <a:r>
              <a:rPr lang="en-US" i="1" dirty="0"/>
              <a:t>R</a:t>
            </a:r>
            <a:r>
              <a:rPr lang="en-US" baseline="-25000" dirty="0">
                <a:latin typeface="Cambria Math" pitchFamily="18" charset="0"/>
                <a:ea typeface="Cambria Math" pitchFamily="18" charset="0"/>
              </a:rPr>
              <a:t>2</a:t>
            </a:r>
            <a:r>
              <a:rPr lang="en-US" dirty="0"/>
              <a:t> = {(</a:t>
            </a:r>
            <a:r>
              <a:rPr lang="en-US" dirty="0">
                <a:latin typeface="Cambria Math" pitchFamily="18" charset="0"/>
                <a:ea typeface="Cambria Math" pitchFamily="18" charset="0"/>
              </a:rPr>
              <a:t>1,1</a:t>
            </a:r>
            <a:r>
              <a:rPr lang="en-US" dirty="0"/>
              <a:t>),(</a:t>
            </a:r>
            <a:r>
              <a:rPr lang="en-US" dirty="0">
                <a:latin typeface="Cambria Math" pitchFamily="18" charset="0"/>
                <a:ea typeface="Cambria Math" pitchFamily="18" charset="0"/>
              </a:rPr>
              <a:t>1,2</a:t>
            </a:r>
            <a:r>
              <a:rPr lang="en-US" dirty="0"/>
              <a:t>),(</a:t>
            </a:r>
            <a:r>
              <a:rPr lang="en-US" dirty="0">
                <a:latin typeface="Cambria Math" pitchFamily="18" charset="0"/>
                <a:ea typeface="Cambria Math" pitchFamily="18" charset="0"/>
              </a:rPr>
              <a:t>1,3</a:t>
            </a:r>
            <a:r>
              <a:rPr lang="en-US" dirty="0"/>
              <a:t>),(</a:t>
            </a:r>
            <a:r>
              <a:rPr lang="en-US" dirty="0">
                <a:latin typeface="Cambria Math" pitchFamily="18" charset="0"/>
                <a:ea typeface="Cambria Math" pitchFamily="18" charset="0"/>
              </a:rPr>
              <a:t>1,4</a:t>
            </a:r>
            <a:r>
              <a:rPr lang="en-US" dirty="0"/>
              <a:t>)}</a:t>
            </a:r>
            <a:endParaRPr lang="ar-EG" dirty="0"/>
          </a:p>
          <a:p>
            <a:pPr lvl="1"/>
            <a:r>
              <a:rPr lang="en-US" dirty="0"/>
              <a:t>can be combined using basic set operations to form new relations:</a:t>
            </a:r>
          </a:p>
          <a:p>
            <a:endParaRPr lang="en-US" dirty="0"/>
          </a:p>
        </p:txBody>
      </p:sp>
      <p:sp>
        <p:nvSpPr>
          <p:cNvPr id="8" name="TextBox 7"/>
          <p:cNvSpPr txBox="1"/>
          <p:nvPr/>
        </p:nvSpPr>
        <p:spPr>
          <a:xfrm>
            <a:off x="2514600" y="4201886"/>
            <a:ext cx="7086600" cy="523220"/>
          </a:xfrm>
          <a:prstGeom prst="rect">
            <a:avLst/>
          </a:prstGeom>
          <a:noFill/>
        </p:spPr>
        <p:txBody>
          <a:bodyPr wrap="square" rtlCol="0">
            <a:spAutoFit/>
          </a:bodyPr>
          <a:lstStyle/>
          <a:p>
            <a:r>
              <a:rPr lang="en-US" sz="2800" i="1" dirty="0"/>
              <a:t>R</a:t>
            </a:r>
            <a:r>
              <a:rPr lang="en-US" sz="2800" baseline="-25000" dirty="0">
                <a:latin typeface="Cambria Math" pitchFamily="18" charset="0"/>
                <a:ea typeface="Cambria Math" pitchFamily="18" charset="0"/>
              </a:rPr>
              <a:t>1</a:t>
            </a:r>
            <a:r>
              <a:rPr lang="en-US" sz="2800" dirty="0"/>
              <a:t> </a:t>
            </a:r>
            <a:r>
              <a:rPr lang="en-US" sz="2800" dirty="0">
                <a:latin typeface="Cambria Math"/>
                <a:ea typeface="Cambria Math"/>
              </a:rPr>
              <a:t>∪</a:t>
            </a:r>
            <a:r>
              <a:rPr lang="en-US" sz="2800" dirty="0"/>
              <a:t> </a:t>
            </a:r>
            <a:r>
              <a:rPr lang="en-US" sz="2800" i="1" dirty="0"/>
              <a:t>R</a:t>
            </a:r>
            <a:r>
              <a:rPr lang="en-US" sz="2800" baseline="-25000" dirty="0">
                <a:latin typeface="Cambria Math" pitchFamily="18" charset="0"/>
                <a:ea typeface="Cambria Math" pitchFamily="18" charset="0"/>
              </a:rPr>
              <a:t>2 </a:t>
            </a:r>
            <a:r>
              <a:rPr lang="en-US" sz="2800" dirty="0"/>
              <a:t>={(</a:t>
            </a:r>
            <a:r>
              <a:rPr lang="en-US" sz="2800" dirty="0">
                <a:latin typeface="Cambria Math" pitchFamily="18" charset="0"/>
                <a:ea typeface="Cambria Math" pitchFamily="18" charset="0"/>
              </a:rPr>
              <a:t>1,1</a:t>
            </a:r>
            <a:r>
              <a:rPr lang="en-US" sz="2800" dirty="0"/>
              <a:t>),(</a:t>
            </a:r>
            <a:r>
              <a:rPr lang="en-US" sz="2800" dirty="0">
                <a:latin typeface="Cambria Math" pitchFamily="18" charset="0"/>
                <a:ea typeface="Cambria Math" pitchFamily="18" charset="0"/>
              </a:rPr>
              <a:t>1,2</a:t>
            </a:r>
            <a:r>
              <a:rPr lang="en-US" sz="2800" dirty="0"/>
              <a:t>),(</a:t>
            </a:r>
            <a:r>
              <a:rPr lang="en-US" sz="2800" dirty="0">
                <a:latin typeface="Cambria Math" pitchFamily="18" charset="0"/>
                <a:ea typeface="Cambria Math" pitchFamily="18" charset="0"/>
              </a:rPr>
              <a:t>1,3</a:t>
            </a:r>
            <a:r>
              <a:rPr lang="en-US" sz="2800" dirty="0"/>
              <a:t>),(</a:t>
            </a:r>
            <a:r>
              <a:rPr lang="en-US" sz="2800" dirty="0">
                <a:latin typeface="Cambria Math" pitchFamily="18" charset="0"/>
                <a:ea typeface="Cambria Math" pitchFamily="18" charset="0"/>
              </a:rPr>
              <a:t>1,4</a:t>
            </a:r>
            <a:r>
              <a:rPr lang="en-US" sz="2800" dirty="0"/>
              <a:t>),(</a:t>
            </a:r>
            <a:r>
              <a:rPr lang="en-US" sz="2800" dirty="0">
                <a:latin typeface="Cambria Math" pitchFamily="18" charset="0"/>
                <a:ea typeface="Cambria Math" pitchFamily="18" charset="0"/>
              </a:rPr>
              <a:t>2,2</a:t>
            </a:r>
            <a:r>
              <a:rPr lang="en-US" sz="2800" dirty="0"/>
              <a:t>),(</a:t>
            </a:r>
            <a:r>
              <a:rPr lang="en-US" sz="2800" dirty="0">
                <a:latin typeface="Cambria Math" pitchFamily="18" charset="0"/>
                <a:ea typeface="Cambria Math" pitchFamily="18" charset="0"/>
              </a:rPr>
              <a:t>3,3</a:t>
            </a:r>
            <a:r>
              <a:rPr lang="en-US" sz="2800" dirty="0"/>
              <a:t>)} </a:t>
            </a:r>
          </a:p>
        </p:txBody>
      </p:sp>
      <p:sp>
        <p:nvSpPr>
          <p:cNvPr id="9" name="TextBox 8"/>
          <p:cNvSpPr txBox="1"/>
          <p:nvPr/>
        </p:nvSpPr>
        <p:spPr>
          <a:xfrm>
            <a:off x="2590799" y="4725106"/>
            <a:ext cx="5061857" cy="523220"/>
          </a:xfrm>
          <a:prstGeom prst="rect">
            <a:avLst/>
          </a:prstGeom>
          <a:noFill/>
        </p:spPr>
        <p:txBody>
          <a:bodyPr wrap="square" rtlCol="0">
            <a:spAutoFit/>
          </a:bodyPr>
          <a:lstStyle/>
          <a:p>
            <a:r>
              <a:rPr lang="en-US" sz="2800" i="1" dirty="0"/>
              <a:t>R</a:t>
            </a:r>
            <a:r>
              <a:rPr lang="en-US" sz="2800" baseline="-25000" dirty="0">
                <a:latin typeface="Cambria Math" pitchFamily="18" charset="0"/>
                <a:ea typeface="Cambria Math" pitchFamily="18" charset="0"/>
              </a:rPr>
              <a:t>1</a:t>
            </a:r>
            <a:r>
              <a:rPr lang="en-US" sz="2800" dirty="0"/>
              <a:t> </a:t>
            </a:r>
            <a:r>
              <a:rPr lang="en-US" sz="2800" dirty="0">
                <a:latin typeface="Cambria Math"/>
                <a:ea typeface="Cambria Math"/>
              </a:rPr>
              <a:t>∩</a:t>
            </a:r>
            <a:r>
              <a:rPr lang="en-US" sz="2800" dirty="0"/>
              <a:t> </a:t>
            </a:r>
            <a:r>
              <a:rPr lang="en-US" sz="2800" i="1" dirty="0"/>
              <a:t>R</a:t>
            </a:r>
            <a:r>
              <a:rPr lang="en-US" sz="2800" baseline="-25000" dirty="0">
                <a:latin typeface="Cambria Math" pitchFamily="18" charset="0"/>
                <a:ea typeface="Cambria Math" pitchFamily="18" charset="0"/>
              </a:rPr>
              <a:t>2 </a:t>
            </a:r>
            <a:r>
              <a:rPr lang="en-US" sz="2800" dirty="0"/>
              <a:t>={(</a:t>
            </a:r>
            <a:r>
              <a:rPr lang="en-US" sz="2800" dirty="0">
                <a:latin typeface="Cambria Math" pitchFamily="18" charset="0"/>
                <a:ea typeface="Cambria Math" pitchFamily="18" charset="0"/>
              </a:rPr>
              <a:t>1,1</a:t>
            </a:r>
            <a:r>
              <a:rPr lang="en-US" sz="2800" dirty="0"/>
              <a:t>)} </a:t>
            </a:r>
          </a:p>
        </p:txBody>
      </p:sp>
      <p:sp>
        <p:nvSpPr>
          <p:cNvPr id="10" name="TextBox 9"/>
          <p:cNvSpPr txBox="1"/>
          <p:nvPr/>
        </p:nvSpPr>
        <p:spPr>
          <a:xfrm>
            <a:off x="2514600" y="5248326"/>
            <a:ext cx="3733800" cy="523220"/>
          </a:xfrm>
          <a:prstGeom prst="rect">
            <a:avLst/>
          </a:prstGeom>
          <a:noFill/>
        </p:spPr>
        <p:txBody>
          <a:bodyPr wrap="square" rtlCol="0">
            <a:spAutoFit/>
          </a:bodyPr>
          <a:lstStyle/>
          <a:p>
            <a:r>
              <a:rPr lang="en-US" sz="2800" i="1" dirty="0"/>
              <a:t>R</a:t>
            </a:r>
            <a:r>
              <a:rPr lang="en-US" sz="2800" baseline="-25000" dirty="0">
                <a:latin typeface="Cambria Math" pitchFamily="18" charset="0"/>
                <a:ea typeface="Cambria Math" pitchFamily="18" charset="0"/>
              </a:rPr>
              <a:t>1</a:t>
            </a:r>
            <a:r>
              <a:rPr lang="en-US" sz="2800" dirty="0"/>
              <a:t> </a:t>
            </a:r>
            <a:r>
              <a:rPr lang="en-US" sz="2800" dirty="0">
                <a:latin typeface="Cambria Math"/>
                <a:ea typeface="Cambria Math"/>
              </a:rPr>
              <a:t>− </a:t>
            </a:r>
            <a:r>
              <a:rPr lang="en-US" sz="2800" i="1" dirty="0"/>
              <a:t>R</a:t>
            </a:r>
            <a:r>
              <a:rPr lang="en-US" sz="2800" baseline="-25000" dirty="0">
                <a:latin typeface="Cambria Math" pitchFamily="18" charset="0"/>
                <a:ea typeface="Cambria Math" pitchFamily="18" charset="0"/>
              </a:rPr>
              <a:t>2 </a:t>
            </a:r>
            <a:r>
              <a:rPr lang="en-US" sz="2800" dirty="0"/>
              <a:t>={(</a:t>
            </a:r>
            <a:r>
              <a:rPr lang="en-US" sz="2800" dirty="0">
                <a:latin typeface="Cambria Math" pitchFamily="18" charset="0"/>
                <a:ea typeface="Cambria Math" pitchFamily="18" charset="0"/>
              </a:rPr>
              <a:t>2,2</a:t>
            </a:r>
            <a:r>
              <a:rPr lang="en-US" sz="2800" dirty="0"/>
              <a:t>),(</a:t>
            </a:r>
            <a:r>
              <a:rPr lang="en-US" sz="2800" dirty="0">
                <a:latin typeface="Cambria Math" pitchFamily="18" charset="0"/>
                <a:ea typeface="Cambria Math" pitchFamily="18" charset="0"/>
              </a:rPr>
              <a:t>3,3</a:t>
            </a:r>
            <a:r>
              <a:rPr lang="en-US" sz="2800" dirty="0"/>
              <a:t>)} </a:t>
            </a:r>
          </a:p>
        </p:txBody>
      </p:sp>
      <p:sp>
        <p:nvSpPr>
          <p:cNvPr id="11" name="TextBox 10"/>
          <p:cNvSpPr txBox="1"/>
          <p:nvPr/>
        </p:nvSpPr>
        <p:spPr>
          <a:xfrm>
            <a:off x="2514600" y="5698675"/>
            <a:ext cx="6019800" cy="523220"/>
          </a:xfrm>
          <a:prstGeom prst="rect">
            <a:avLst/>
          </a:prstGeom>
          <a:noFill/>
        </p:spPr>
        <p:txBody>
          <a:bodyPr wrap="square" rtlCol="0">
            <a:spAutoFit/>
          </a:bodyPr>
          <a:lstStyle/>
          <a:p>
            <a:r>
              <a:rPr lang="en-US" sz="2800" i="1" dirty="0"/>
              <a:t>R</a:t>
            </a:r>
            <a:r>
              <a:rPr lang="en-US" sz="2800" baseline="-25000" dirty="0">
                <a:latin typeface="Cambria Math" pitchFamily="18" charset="0"/>
                <a:ea typeface="Cambria Math" pitchFamily="18" charset="0"/>
              </a:rPr>
              <a:t>2</a:t>
            </a:r>
            <a:r>
              <a:rPr lang="en-US" sz="2800" dirty="0"/>
              <a:t> </a:t>
            </a:r>
            <a:r>
              <a:rPr lang="en-US" sz="2800" dirty="0">
                <a:latin typeface="Cambria Math"/>
                <a:ea typeface="Cambria Math"/>
              </a:rPr>
              <a:t>−</a:t>
            </a:r>
            <a:r>
              <a:rPr lang="en-US" sz="2800" dirty="0"/>
              <a:t> </a:t>
            </a:r>
            <a:r>
              <a:rPr lang="en-US" sz="2800" i="1" dirty="0"/>
              <a:t>R</a:t>
            </a:r>
            <a:r>
              <a:rPr lang="en-US" sz="2800" baseline="-25000" dirty="0">
                <a:latin typeface="Cambria Math" pitchFamily="18" charset="0"/>
                <a:ea typeface="Cambria Math" pitchFamily="18" charset="0"/>
              </a:rPr>
              <a:t>1 </a:t>
            </a:r>
            <a:r>
              <a:rPr lang="en-US" sz="2800" dirty="0"/>
              <a:t>={(</a:t>
            </a:r>
            <a:r>
              <a:rPr lang="en-US" sz="2800" dirty="0">
                <a:latin typeface="Cambria Math" pitchFamily="18" charset="0"/>
                <a:ea typeface="Cambria Math" pitchFamily="18" charset="0"/>
              </a:rPr>
              <a:t>1,2</a:t>
            </a:r>
            <a:r>
              <a:rPr lang="en-US" sz="2800" dirty="0"/>
              <a:t>),(</a:t>
            </a:r>
            <a:r>
              <a:rPr lang="en-US" sz="2800" dirty="0">
                <a:latin typeface="Cambria Math" pitchFamily="18" charset="0"/>
                <a:ea typeface="Cambria Math" pitchFamily="18" charset="0"/>
              </a:rPr>
              <a:t>1,3</a:t>
            </a:r>
            <a:r>
              <a:rPr lang="en-US" sz="2800" dirty="0"/>
              <a:t>),(</a:t>
            </a:r>
            <a:r>
              <a:rPr lang="en-US" sz="2800" dirty="0">
                <a:latin typeface="Cambria Math" pitchFamily="18" charset="0"/>
                <a:ea typeface="Cambria Math" pitchFamily="18" charset="0"/>
              </a:rPr>
              <a:t>1,4</a:t>
            </a:r>
            <a:r>
              <a:rPr lang="en-US" sz="2800" dirty="0"/>
              <a:t>)} </a:t>
            </a:r>
          </a:p>
        </p:txBody>
      </p:sp>
      <p:sp>
        <p:nvSpPr>
          <p:cNvPr id="4" name="Slide Number Placeholder 3">
            <a:extLst>
              <a:ext uri="{FF2B5EF4-FFF2-40B4-BE49-F238E27FC236}">
                <a16:creationId xmlns:a16="http://schemas.microsoft.com/office/drawing/2014/main" id="{6C845E3D-60A4-76B4-C744-04A9B382BF42}"/>
              </a:ext>
            </a:extLst>
          </p:cNvPr>
          <p:cNvSpPr>
            <a:spLocks noGrp="1"/>
          </p:cNvSpPr>
          <p:nvPr>
            <p:ph type="sldNum" sz="quarter" idx="12"/>
          </p:nvPr>
        </p:nvSpPr>
        <p:spPr/>
        <p:txBody>
          <a:bodyPr/>
          <a:lstStyle/>
          <a:p>
            <a:fld id="{6BDBACC2-E59C-4C76-9B43-ACFA72B85B74}" type="slidenum">
              <a:rPr lang="en-US" smtClean="0"/>
              <a:pPr/>
              <a:t>31</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Representing Relations</a:t>
            </a:r>
          </a:p>
        </p:txBody>
      </p:sp>
      <p:sp>
        <p:nvSpPr>
          <p:cNvPr id="3" name="Subtitle 2"/>
          <p:cNvSpPr>
            <a:spLocks noGrp="1"/>
          </p:cNvSpPr>
          <p:nvPr>
            <p:ph idx="4294967295"/>
          </p:nvPr>
        </p:nvSpPr>
        <p:spPr>
          <a:xfrm>
            <a:off x="0" y="1123950"/>
            <a:ext cx="11233150" cy="5097463"/>
          </a:xfrm>
        </p:spPr>
        <p:txBody>
          <a:bodyPr/>
          <a:lstStyle/>
          <a:p>
            <a:pPr marL="50800" indent="0">
              <a:buNone/>
            </a:pPr>
            <a:endParaRPr lang="en-US" dirty="0"/>
          </a:p>
        </p:txBody>
      </p:sp>
    </p:spTree>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Representing Relations Using Matrices</a:t>
            </a:r>
          </a:p>
        </p:txBody>
      </p:sp>
      <p:sp>
        <p:nvSpPr>
          <p:cNvPr id="3" name="Content Placeholder 2"/>
          <p:cNvSpPr>
            <a:spLocks noGrp="1"/>
          </p:cNvSpPr>
          <p:nvPr>
            <p:ph idx="1"/>
          </p:nvPr>
        </p:nvSpPr>
        <p:spPr/>
        <p:txBody>
          <a:bodyPr>
            <a:normAutofit/>
          </a:bodyPr>
          <a:lstStyle/>
          <a:p>
            <a:r>
              <a:rPr lang="en-US" dirty="0"/>
              <a:t>The relation </a:t>
            </a:r>
            <a:r>
              <a:rPr lang="en-US" i="1" dirty="0"/>
              <a:t>R</a:t>
            </a:r>
            <a:r>
              <a:rPr lang="en-US" dirty="0"/>
              <a:t> is represented by the matrix                                        </a:t>
            </a:r>
          </a:p>
          <a:p>
            <a:r>
              <a:rPr lang="en-US" dirty="0"/>
              <a:t> </a:t>
            </a:r>
            <a:r>
              <a:rPr lang="en-US" i="1" dirty="0"/>
              <a:t>M</a:t>
            </a:r>
            <a:r>
              <a:rPr lang="en-US" i="1" baseline="-25000" dirty="0"/>
              <a:t>R</a:t>
            </a:r>
            <a:r>
              <a:rPr lang="en-US" dirty="0"/>
              <a:t> = [</a:t>
            </a:r>
            <a:r>
              <a:rPr lang="en-US" i="1" dirty="0" err="1"/>
              <a:t>m</a:t>
            </a:r>
            <a:r>
              <a:rPr lang="en-US" i="1" baseline="-25000" dirty="0" err="1"/>
              <a:t>ij</a:t>
            </a:r>
            <a:r>
              <a:rPr lang="en-US" dirty="0"/>
              <a:t>], where</a:t>
            </a:r>
          </a:p>
          <a:p>
            <a:endParaRPr lang="en-US" dirty="0"/>
          </a:p>
          <a:p>
            <a:endParaRPr lang="en-US" dirty="0"/>
          </a:p>
          <a:p>
            <a:pPr>
              <a:buNone/>
            </a:pPr>
            <a:endParaRPr lang="en-US" dirty="0"/>
          </a:p>
        </p:txBody>
      </p:sp>
      <p:pic>
        <p:nvPicPr>
          <p:cNvPr id="5" name="Picture 4" descr="addin_tmp.png"/>
          <p:cNvPicPr>
            <a:picLocks noChangeAspect="1"/>
          </p:cNvPicPr>
          <p:nvPr>
            <p:custDataLst>
              <p:tags r:id="rId1"/>
            </p:custDataLst>
          </p:nvPr>
        </p:nvPicPr>
        <p:blipFill>
          <a:blip r:embed="rId3" cstate="print"/>
          <a:stretch>
            <a:fillRect/>
          </a:stretch>
        </p:blipFill>
        <p:spPr>
          <a:xfrm>
            <a:off x="3476898" y="2542901"/>
            <a:ext cx="4298255" cy="949235"/>
          </a:xfrm>
          <a:prstGeom prst="rect">
            <a:avLst/>
          </a:prstGeom>
        </p:spPr>
      </p:pic>
      <p:sp>
        <p:nvSpPr>
          <p:cNvPr id="4" name="Slide Number Placeholder 3">
            <a:extLst>
              <a:ext uri="{FF2B5EF4-FFF2-40B4-BE49-F238E27FC236}">
                <a16:creationId xmlns:a16="http://schemas.microsoft.com/office/drawing/2014/main" id="{FCB2F96E-F345-FD4F-F4F2-A97B0A980744}"/>
              </a:ext>
            </a:extLst>
          </p:cNvPr>
          <p:cNvSpPr>
            <a:spLocks noGrp="1"/>
          </p:cNvSpPr>
          <p:nvPr>
            <p:ph type="sldNum" sz="quarter" idx="12"/>
          </p:nvPr>
        </p:nvSpPr>
        <p:spPr/>
        <p:txBody>
          <a:bodyPr/>
          <a:lstStyle/>
          <a:p>
            <a:fld id="{6BDBACC2-E59C-4C76-9B43-ACFA72B85B74}" type="slidenum">
              <a:rPr lang="en-US" smtClean="0"/>
              <a:pPr/>
              <a:t>33</a:t>
            </a:fld>
            <a:endParaRPr lang="en-US"/>
          </a:p>
        </p:txBody>
      </p:sp>
    </p:spTree>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Representing Relations Using Matrices</a:t>
            </a:r>
          </a:p>
        </p:txBody>
      </p:sp>
      <p:sp>
        <p:nvSpPr>
          <p:cNvPr id="3" name="Content Placeholder 2"/>
          <p:cNvSpPr>
            <a:spLocks noGrp="1"/>
          </p:cNvSpPr>
          <p:nvPr>
            <p:ph idx="1"/>
          </p:nvPr>
        </p:nvSpPr>
        <p:spPr/>
        <p:txBody>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Example </a:t>
            </a:r>
            <a:r>
              <a:rPr lang="en-US" b="1"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Suppose that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1,2,3</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1,2</a:t>
            </a:r>
            <a:r>
              <a:rPr lang="en-US" dirty="0">
                <a:latin typeface="Times New Roman" panose="02020603050405020304" pitchFamily="18" charset="0"/>
                <a:cs typeface="Times New Roman" panose="02020603050405020304" pitchFamily="18" charset="0"/>
              </a:rPr>
              <a:t>}. Let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be  the relation from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to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containing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if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&gt;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What is the matrix representing </a:t>
            </a:r>
            <a:r>
              <a:rPr lang="en-US" i="1" dirty="0">
                <a:latin typeface="Times New Roman" panose="02020603050405020304" pitchFamily="18" charset="0"/>
                <a:cs typeface="Times New Roman" panose="02020603050405020304" pitchFamily="18" charset="0"/>
              </a:rPr>
              <a:t>R </a:t>
            </a:r>
            <a:r>
              <a:rPr lang="en-US" dirty="0">
                <a:latin typeface="Times New Roman" panose="02020603050405020304" pitchFamily="18" charset="0"/>
                <a:cs typeface="Times New Roman" panose="02020603050405020304" pitchFamily="18" charset="0"/>
              </a:rPr>
              <a:t> (assuming the ordering of elements is the same as the increasing numerical order)?</a:t>
            </a:r>
          </a:p>
          <a:p>
            <a:pPr>
              <a:lnSpc>
                <a:spcPct val="150000"/>
              </a:lnSpc>
              <a:buNone/>
            </a:pPr>
            <a:r>
              <a:rPr lang="en-US" b="1" dirty="0">
                <a:latin typeface="Times New Roman" panose="02020603050405020304" pitchFamily="18" charset="0"/>
                <a:cs typeface="Times New Roman" panose="02020603050405020304" pitchFamily="18" charset="0"/>
              </a:rPr>
              <a:t>   Solution: </a:t>
            </a:r>
            <a:r>
              <a:rPr lang="en-US" dirty="0">
                <a:latin typeface="Times New Roman" panose="02020603050405020304" pitchFamily="18" charset="0"/>
                <a:cs typeface="Times New Roman" panose="02020603050405020304" pitchFamily="18" charset="0"/>
              </a:rPr>
              <a:t>Because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2,1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3,1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3,2</a:t>
            </a:r>
            <a:r>
              <a:rPr lang="en-US" dirty="0">
                <a:latin typeface="Times New Roman" panose="02020603050405020304" pitchFamily="18" charset="0"/>
                <a:cs typeface="Times New Roman" panose="02020603050405020304" pitchFamily="18" charset="0"/>
              </a:rPr>
              <a:t>)}, the matrix is</a:t>
            </a:r>
          </a:p>
        </p:txBody>
      </p:sp>
      <p:pic>
        <p:nvPicPr>
          <p:cNvPr id="7" name="Picture 6" descr="addin_tmp.png"/>
          <p:cNvPicPr>
            <a:picLocks noChangeAspect="1"/>
          </p:cNvPicPr>
          <p:nvPr>
            <p:custDataLst>
              <p:tags r:id="rId2"/>
            </p:custDataLst>
          </p:nvPr>
        </p:nvPicPr>
        <p:blipFill>
          <a:blip r:embed="rId4" cstate="print"/>
          <a:stretch>
            <a:fillRect/>
          </a:stretch>
        </p:blipFill>
        <p:spPr>
          <a:xfrm>
            <a:off x="8305845" y="4676504"/>
            <a:ext cx="2769614" cy="1310914"/>
          </a:xfrm>
          <a:prstGeom prst="rect">
            <a:avLst/>
          </a:prstGeom>
        </p:spPr>
      </p:pic>
      <p:sp>
        <p:nvSpPr>
          <p:cNvPr id="4" name="Slide Number Placeholder 3">
            <a:extLst>
              <a:ext uri="{FF2B5EF4-FFF2-40B4-BE49-F238E27FC236}">
                <a16:creationId xmlns:a16="http://schemas.microsoft.com/office/drawing/2014/main" id="{7DA33F06-C827-3230-AAA9-1DC92CA5004E}"/>
              </a:ext>
            </a:extLst>
          </p:cNvPr>
          <p:cNvSpPr>
            <a:spLocks noGrp="1"/>
          </p:cNvSpPr>
          <p:nvPr>
            <p:ph type="sldNum" sz="quarter" idx="12"/>
          </p:nvPr>
        </p:nvSpPr>
        <p:spPr/>
        <p:txBody>
          <a:bodyPr/>
          <a:lstStyle/>
          <a:p>
            <a:fld id="{6BDBACC2-E59C-4C76-9B43-ACFA72B85B74}" type="slidenum">
              <a:rPr lang="en-US" smtClean="0"/>
              <a:pPr/>
              <a:t>34</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Examples of Representing Relations Using Matrices (</a:t>
            </a:r>
            <a:r>
              <a:rPr lang="en-US" i="1" dirty="0"/>
              <a:t>cont.</a:t>
            </a:r>
            <a:r>
              <a:rPr lang="en-US" dirty="0"/>
              <a:t>)</a:t>
            </a:r>
          </a:p>
        </p:txBody>
      </p:sp>
      <p:sp>
        <p:nvSpPr>
          <p:cNvPr id="3" name="Content Placeholder 2"/>
          <p:cNvSpPr>
            <a:spLocks noGrp="1"/>
          </p:cNvSpPr>
          <p:nvPr>
            <p:ph idx="1"/>
          </p:nvPr>
        </p:nvSpPr>
        <p:spPr/>
        <p:txBody>
          <a:bodyPr>
            <a:normAutofit/>
          </a:bodyPr>
          <a:lstStyle/>
          <a:p>
            <a:pPr>
              <a:buNone/>
            </a:pPr>
            <a:r>
              <a:rPr lang="en-US" b="1" dirty="0">
                <a:latin typeface="Times New Roman" panose="02020603050405020304" pitchFamily="18" charset="0"/>
                <a:cs typeface="Times New Roman" panose="02020603050405020304" pitchFamily="18" charset="0"/>
              </a:rPr>
              <a:t>   Example </a:t>
            </a:r>
            <a:r>
              <a:rPr lang="en-US" b="1"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Let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b</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b</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b</a:t>
            </a:r>
            <a:r>
              <a:rPr lang="en-US" baseline="-25000"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ea typeface="Cambria Math"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b</a:t>
            </a:r>
            <a:r>
              <a:rPr lang="en-US" baseline="-25000"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cs typeface="Times New Roman" panose="02020603050405020304" pitchFamily="18" charset="0"/>
              </a:rPr>
              <a:t>}. Which ordered pairs are in the relation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represented by the matrix</a:t>
            </a: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r>
              <a:rPr lang="en-US" b="1" dirty="0">
                <a:latin typeface="Times New Roman" panose="02020603050405020304" pitchFamily="18" charset="0"/>
                <a:cs typeface="Times New Roman" panose="02020603050405020304" pitchFamily="18" charset="0"/>
              </a:rPr>
              <a:t>    Solution: </a:t>
            </a:r>
            <a:r>
              <a:rPr lang="en-US" dirty="0">
                <a:latin typeface="Times New Roman" panose="02020603050405020304" pitchFamily="18" charset="0"/>
                <a:cs typeface="Times New Roman" panose="02020603050405020304" pitchFamily="18" charset="0"/>
              </a:rPr>
              <a:t>Because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consists of those ordered pairs (</a:t>
            </a:r>
            <a:r>
              <a:rPr lang="en-US" i="1" dirty="0" err="1">
                <a:latin typeface="Times New Roman" panose="02020603050405020304" pitchFamily="18" charset="0"/>
                <a:cs typeface="Times New Roman" panose="02020603050405020304" pitchFamily="18" charset="0"/>
              </a:rPr>
              <a:t>a</a:t>
            </a:r>
            <a:r>
              <a:rPr lang="en-US" i="1" baseline="-25000" dirty="0" err="1">
                <a:latin typeface="Times New Roman" panose="02020603050405020304" pitchFamily="18" charset="0"/>
                <a:cs typeface="Times New Roman" panose="02020603050405020304" pitchFamily="18" charset="0"/>
              </a:rPr>
              <a:t>i</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i="1" baseline="-25000" dirty="0" err="1">
                <a:latin typeface="Times New Roman" panose="02020603050405020304" pitchFamily="18" charset="0"/>
                <a:cs typeface="Times New Roman" panose="02020603050405020304" pitchFamily="18" charset="0"/>
              </a:rPr>
              <a:t>j</a:t>
            </a:r>
            <a:r>
              <a:rPr lang="en-US" dirty="0">
                <a:latin typeface="Times New Roman" panose="02020603050405020304" pitchFamily="18" charset="0"/>
                <a:cs typeface="Times New Roman" panose="02020603050405020304" pitchFamily="18" charset="0"/>
              </a:rPr>
              <a:t>) with </a:t>
            </a:r>
            <a:r>
              <a:rPr lang="en-US" i="1" dirty="0" err="1">
                <a:latin typeface="Times New Roman" panose="02020603050405020304" pitchFamily="18" charset="0"/>
                <a:cs typeface="Times New Roman" panose="02020603050405020304" pitchFamily="18" charset="0"/>
              </a:rPr>
              <a:t>m</a:t>
            </a:r>
            <a:r>
              <a:rPr lang="en-US" i="1" baseline="-25000" dirty="0" err="1">
                <a:latin typeface="Times New Roman" panose="02020603050405020304" pitchFamily="18" charset="0"/>
                <a:cs typeface="Times New Roman" panose="02020603050405020304" pitchFamily="18" charset="0"/>
              </a:rPr>
              <a:t>ij</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it follows that:</a:t>
            </a:r>
          </a:p>
          <a:p>
            <a:pPr>
              <a:buNone/>
            </a:pPr>
            <a:endParaRPr lang="en-US" dirty="0">
              <a:latin typeface="Times New Roman" panose="02020603050405020304" pitchFamily="18" charset="0"/>
              <a:cs typeface="Times New Roman" panose="02020603050405020304" pitchFamily="18" charset="0"/>
            </a:endParaRPr>
          </a:p>
          <a:p>
            <a:pPr>
              <a:buNone/>
            </a:pPr>
            <a:r>
              <a:rPr lang="en-US" i="1" dirty="0">
                <a:latin typeface="Times New Roman" panose="02020603050405020304" pitchFamily="18" charset="0"/>
                <a:cs typeface="Times New Roman" panose="02020603050405020304" pitchFamily="18" charset="0"/>
              </a:rPr>
              <a:t>          R </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a</a:t>
            </a:r>
            <a:r>
              <a:rPr lang="en-US" baseline="-25000"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b</a:t>
            </a:r>
            <a:r>
              <a:rPr lang="en-US" baseline="-25000"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cs typeface="Times New Roman" panose="02020603050405020304" pitchFamily="18" charset="0"/>
              </a:rPr>
              <a:t>)}. </a:t>
            </a:r>
          </a:p>
        </p:txBody>
      </p:sp>
      <p:pic>
        <p:nvPicPr>
          <p:cNvPr id="6" name="Picture 5" descr="addin_tmp.png"/>
          <p:cNvPicPr>
            <a:picLocks noChangeAspect="1"/>
          </p:cNvPicPr>
          <p:nvPr>
            <p:custDataLst>
              <p:tags r:id="rId2"/>
            </p:custDataLst>
          </p:nvPr>
        </p:nvPicPr>
        <p:blipFill>
          <a:blip r:embed="rId4" cstate="print"/>
          <a:stretch>
            <a:fillRect/>
          </a:stretch>
        </p:blipFill>
        <p:spPr>
          <a:xfrm>
            <a:off x="4962348" y="2231573"/>
            <a:ext cx="3082290" cy="912495"/>
          </a:xfrm>
          <a:prstGeom prst="rect">
            <a:avLst/>
          </a:prstGeom>
        </p:spPr>
      </p:pic>
      <p:sp>
        <p:nvSpPr>
          <p:cNvPr id="4" name="Slide Number Placeholder 3">
            <a:extLst>
              <a:ext uri="{FF2B5EF4-FFF2-40B4-BE49-F238E27FC236}">
                <a16:creationId xmlns:a16="http://schemas.microsoft.com/office/drawing/2014/main" id="{4755EDE6-CF08-C3F8-1F30-11F2CEC7E57E}"/>
              </a:ext>
            </a:extLst>
          </p:cNvPr>
          <p:cNvSpPr>
            <a:spLocks noGrp="1"/>
          </p:cNvSpPr>
          <p:nvPr>
            <p:ph type="sldNum" sz="quarter" idx="12"/>
          </p:nvPr>
        </p:nvSpPr>
        <p:spPr/>
        <p:txBody>
          <a:bodyPr/>
          <a:lstStyle/>
          <a:p>
            <a:fld id="{6BDBACC2-E59C-4C76-9B43-ACFA72B85B74}" type="slidenum">
              <a:rPr lang="en-US" smtClean="0"/>
              <a:pPr/>
              <a:t>35</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Matrices of Relations on Sets</a:t>
            </a: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a reflexive relation, all the elements on the main diagonal of </a:t>
            </a:r>
            <a:r>
              <a:rPr lang="en-US" i="1" dirty="0">
                <a:latin typeface="Times New Roman" panose="02020603050405020304" pitchFamily="18" charset="0"/>
                <a:cs typeface="Times New Roman" panose="02020603050405020304" pitchFamily="18" charset="0"/>
              </a:rPr>
              <a:t>M</a:t>
            </a:r>
            <a:r>
              <a:rPr lang="en-US" i="1" baseline="-25000"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are equal to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a symmetric relation, if and only if </a:t>
            </a:r>
            <a:r>
              <a:rPr lang="en-US" i="1" dirty="0" err="1">
                <a:latin typeface="Times New Roman" panose="02020603050405020304" pitchFamily="18" charset="0"/>
                <a:cs typeface="Times New Roman" panose="02020603050405020304" pitchFamily="18" charset="0"/>
              </a:rPr>
              <a:t>m</a:t>
            </a:r>
            <a:r>
              <a:rPr lang="en-US" i="1" baseline="-25000" dirty="0" err="1">
                <a:latin typeface="Times New Roman" panose="02020603050405020304" pitchFamily="18" charset="0"/>
                <a:cs typeface="Times New Roman" panose="02020603050405020304" pitchFamily="18" charset="0"/>
              </a:rPr>
              <a:t>ij</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whenever </a:t>
            </a:r>
            <a:r>
              <a:rPr lang="en-US" i="1" dirty="0" err="1">
                <a:latin typeface="Times New Roman" panose="02020603050405020304" pitchFamily="18" charset="0"/>
                <a:cs typeface="Times New Roman" panose="02020603050405020304" pitchFamily="18" charset="0"/>
              </a:rPr>
              <a:t>m</a:t>
            </a:r>
            <a:r>
              <a:rPr lang="en-US" i="1" baseline="-25000" dirty="0" err="1">
                <a:latin typeface="Times New Roman" panose="02020603050405020304" pitchFamily="18" charset="0"/>
                <a:cs typeface="Times New Roman" panose="02020603050405020304" pitchFamily="18" charset="0"/>
              </a:rPr>
              <a:t>ji</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an </a:t>
            </a:r>
            <a:r>
              <a:rPr lang="en-US" dirty="0" err="1">
                <a:latin typeface="Times New Roman" panose="02020603050405020304" pitchFamily="18" charset="0"/>
                <a:cs typeface="Times New Roman" panose="02020603050405020304" pitchFamily="18" charset="0"/>
              </a:rPr>
              <a:t>antisymmetric</a:t>
            </a:r>
            <a:r>
              <a:rPr lang="en-US" dirty="0">
                <a:latin typeface="Times New Roman" panose="02020603050405020304" pitchFamily="18" charset="0"/>
                <a:cs typeface="Times New Roman" panose="02020603050405020304" pitchFamily="18" charset="0"/>
              </a:rPr>
              <a:t> relation, if and only if </a:t>
            </a:r>
            <a:r>
              <a:rPr lang="en-US" i="1" dirty="0" err="1">
                <a:latin typeface="Times New Roman" panose="02020603050405020304" pitchFamily="18" charset="0"/>
                <a:cs typeface="Times New Roman" panose="02020603050405020304" pitchFamily="18" charset="0"/>
              </a:rPr>
              <a:t>m</a:t>
            </a:r>
            <a:r>
              <a:rPr lang="en-US" i="1" baseline="-25000" dirty="0" err="1">
                <a:latin typeface="Times New Roman" panose="02020603050405020304" pitchFamily="18" charset="0"/>
                <a:cs typeface="Times New Roman" panose="02020603050405020304" pitchFamily="18" charset="0"/>
              </a:rPr>
              <a:t>ij</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0  or </a:t>
            </a:r>
            <a:r>
              <a:rPr lang="en-US" i="1" dirty="0" err="1">
                <a:latin typeface="Times New Roman" panose="02020603050405020304" pitchFamily="18" charset="0"/>
                <a:cs typeface="Times New Roman" panose="02020603050405020304" pitchFamily="18" charset="0"/>
              </a:rPr>
              <a:t>m</a:t>
            </a:r>
            <a:r>
              <a:rPr lang="en-US" i="1" baseline="-25000" dirty="0" err="1">
                <a:latin typeface="Times New Roman" panose="02020603050405020304" pitchFamily="18" charset="0"/>
                <a:cs typeface="Times New Roman" panose="02020603050405020304" pitchFamily="18" charset="0"/>
              </a:rPr>
              <a:t>ji</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0 when  </a:t>
            </a:r>
            <a:r>
              <a:rPr lang="en-US" i="1" dirty="0" err="1">
                <a:latin typeface="Times New Roman" panose="02020603050405020304" pitchFamily="18" charset="0"/>
                <a:ea typeface="Cambria Math" pitchFamily="18" charset="0"/>
                <a:cs typeface="Times New Roman" panose="02020603050405020304" pitchFamily="18" charset="0"/>
              </a:rPr>
              <a:t>i</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 j</a:t>
            </a:r>
            <a:r>
              <a:rPr lang="en-US" dirty="0">
                <a:latin typeface="Times New Roman" panose="02020603050405020304" pitchFamily="18" charset="0"/>
                <a:cs typeface="Times New Roman" panose="02020603050405020304" pitchFamily="18" charset="0"/>
              </a:rPr>
              <a:t>. </a:t>
            </a:r>
          </a:p>
          <a:p>
            <a:endParaRPr lang="en-US" dirty="0"/>
          </a:p>
        </p:txBody>
      </p:sp>
      <p:pic>
        <p:nvPicPr>
          <p:cNvPr id="4" name="Content Placeholder 3" descr="0803.jpg"/>
          <p:cNvPicPr>
            <a:picLocks noChangeAspect="1"/>
          </p:cNvPicPr>
          <p:nvPr/>
        </p:nvPicPr>
        <p:blipFill>
          <a:blip r:embed="rId3" cstate="print"/>
          <a:stretch>
            <a:fillRect/>
          </a:stretch>
        </p:blipFill>
        <p:spPr>
          <a:xfrm>
            <a:off x="7428411" y="1727247"/>
            <a:ext cx="1385208" cy="1407114"/>
          </a:xfrm>
          <a:prstGeom prst="rect">
            <a:avLst/>
          </a:prstGeom>
        </p:spPr>
      </p:pic>
      <p:pic>
        <p:nvPicPr>
          <p:cNvPr id="5" name="Content Placeholder 5" descr="0804.jpg"/>
          <p:cNvPicPr>
            <a:picLocks noChangeAspect="1"/>
          </p:cNvPicPr>
          <p:nvPr/>
        </p:nvPicPr>
        <p:blipFill>
          <a:blip r:embed="rId4" cstate="print"/>
          <a:stretch>
            <a:fillRect/>
          </a:stretch>
        </p:blipFill>
        <p:spPr>
          <a:xfrm>
            <a:off x="4841966" y="4164453"/>
            <a:ext cx="4257838" cy="2145669"/>
          </a:xfrm>
          <a:prstGeom prst="rect">
            <a:avLst/>
          </a:prstGeom>
        </p:spPr>
      </p:pic>
      <p:sp>
        <p:nvSpPr>
          <p:cNvPr id="6" name="Slide Number Placeholder 5">
            <a:extLst>
              <a:ext uri="{FF2B5EF4-FFF2-40B4-BE49-F238E27FC236}">
                <a16:creationId xmlns:a16="http://schemas.microsoft.com/office/drawing/2014/main" id="{732E6988-DDBC-54E1-FE79-E5DB95AEC40D}"/>
              </a:ext>
            </a:extLst>
          </p:cNvPr>
          <p:cNvSpPr>
            <a:spLocks noGrp="1"/>
          </p:cNvSpPr>
          <p:nvPr>
            <p:ph type="sldNum" sz="quarter" idx="12"/>
          </p:nvPr>
        </p:nvSpPr>
        <p:spPr/>
        <p:txBody>
          <a:bodyPr/>
          <a:lstStyle/>
          <a:p>
            <a:fld id="{6BDBACC2-E59C-4C76-9B43-ACFA72B85B74}" type="slidenum">
              <a:rPr lang="en-US" smtClean="0"/>
              <a:pPr/>
              <a:t>36</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a Relation on a Set</a:t>
            </a:r>
          </a:p>
        </p:txBody>
      </p:sp>
      <p:sp>
        <p:nvSpPr>
          <p:cNvPr id="7" name="Content Placeholder 6"/>
          <p:cNvSpPr>
            <a:spLocks noGrp="1"/>
          </p:cNvSpPr>
          <p:nvPr>
            <p:ph idx="1"/>
          </p:nvPr>
        </p:nvSpPr>
        <p:spPr/>
        <p:txBody>
          <a:bodyPr/>
          <a:lstStyle/>
          <a:p>
            <a:pPr>
              <a:buNone/>
            </a:pPr>
            <a:r>
              <a:rPr lang="en-US" dirty="0">
                <a:latin typeface="Times New Roman" panose="02020603050405020304" pitchFamily="18" charset="0"/>
                <a:cs typeface="Times New Roman" panose="02020603050405020304" pitchFamily="18" charset="0"/>
              </a:rPr>
              <a:t>Suppose that the relation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on a set is represented by the matrix</a:t>
            </a: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   Is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reflexive, symmetric, and/or </a:t>
            </a:r>
            <a:r>
              <a:rPr lang="en-US" dirty="0" err="1">
                <a:latin typeface="Times New Roman" panose="02020603050405020304" pitchFamily="18" charset="0"/>
                <a:cs typeface="Times New Roman" panose="02020603050405020304" pitchFamily="18" charset="0"/>
              </a:rPr>
              <a:t>antisymmetric</a:t>
            </a:r>
            <a:r>
              <a:rPr lang="en-US" dirty="0">
                <a:latin typeface="Times New Roman" panose="02020603050405020304" pitchFamily="18" charset="0"/>
                <a:cs typeface="Times New Roman" panose="02020603050405020304" pitchFamily="18" charset="0"/>
              </a:rPr>
              <a:t>?</a:t>
            </a: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Because all the diagonal elements are equal to</a:t>
            </a:r>
            <a:r>
              <a:rPr lang="en-US" dirty="0">
                <a:latin typeface="Times New Roman" panose="02020603050405020304" pitchFamily="18" charset="0"/>
                <a:ea typeface="Cambria Math" pitchFamily="18" charset="0"/>
                <a:cs typeface="Times New Roman" panose="02020603050405020304" pitchFamily="18" charset="0"/>
              </a:rPr>
              <a:t> 1</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reflexive.</a:t>
            </a:r>
          </a:p>
          <a:p>
            <a:r>
              <a:rPr lang="en-US" dirty="0">
                <a:latin typeface="Times New Roman" panose="02020603050405020304" pitchFamily="18" charset="0"/>
                <a:cs typeface="Times New Roman" panose="02020603050405020304" pitchFamily="18" charset="0"/>
              </a:rPr>
              <a:t> Because </a:t>
            </a:r>
            <a:r>
              <a:rPr lang="en-US" i="1" dirty="0">
                <a:latin typeface="Times New Roman" panose="02020603050405020304" pitchFamily="18" charset="0"/>
                <a:cs typeface="Times New Roman" panose="02020603050405020304" pitchFamily="18" charset="0"/>
              </a:rPr>
              <a:t>M</a:t>
            </a:r>
            <a:r>
              <a:rPr lang="en-US" i="1" baseline="-25000"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symmetric.</a:t>
            </a:r>
          </a:p>
          <a:p>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is symmetric and not antisymmetric because both </a:t>
            </a:r>
            <a:r>
              <a:rPr lang="en-US" i="1" dirty="0">
                <a:latin typeface="Times New Roman" panose="02020603050405020304" pitchFamily="18" charset="0"/>
                <a:cs typeface="Times New Roman" panose="02020603050405020304" pitchFamily="18" charset="0"/>
              </a:rPr>
              <a:t>m</a:t>
            </a:r>
            <a:r>
              <a:rPr lang="en-US" baseline="-25000" dirty="0">
                <a:latin typeface="Times New Roman" panose="02020603050405020304" pitchFamily="18" charset="0"/>
                <a:cs typeface="Times New Roman" panose="02020603050405020304" pitchFamily="18" charset="0"/>
              </a:rPr>
              <a:t>1,2</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m</a:t>
            </a:r>
            <a:r>
              <a:rPr lang="en-US" baseline="-25000" dirty="0">
                <a:latin typeface="Times New Roman" panose="02020603050405020304" pitchFamily="18" charset="0"/>
                <a:ea typeface="Cambria Math" pitchFamily="18" charset="0"/>
                <a:cs typeface="Times New Roman" panose="02020603050405020304" pitchFamily="18" charset="0"/>
              </a:rPr>
              <a:t>2,1</a:t>
            </a:r>
            <a:r>
              <a:rPr lang="en-US" dirty="0">
                <a:latin typeface="Times New Roman" panose="02020603050405020304" pitchFamily="18" charset="0"/>
                <a:cs typeface="Times New Roman" panose="02020603050405020304" pitchFamily="18" charset="0"/>
              </a:rPr>
              <a:t> are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p>
        </p:txBody>
      </p:sp>
      <p:pic>
        <p:nvPicPr>
          <p:cNvPr id="10" name="Picture 9" descr="addin_tmp.png"/>
          <p:cNvPicPr>
            <a:picLocks noChangeAspect="1"/>
          </p:cNvPicPr>
          <p:nvPr>
            <p:custDataLst>
              <p:tags r:id="rId2"/>
            </p:custDataLst>
          </p:nvPr>
        </p:nvPicPr>
        <p:blipFill>
          <a:blip r:embed="rId5" cstate="print"/>
          <a:stretch>
            <a:fillRect/>
          </a:stretch>
        </p:blipFill>
        <p:spPr>
          <a:xfrm>
            <a:off x="6629399" y="1763486"/>
            <a:ext cx="2932611" cy="1159010"/>
          </a:xfrm>
          <a:prstGeom prst="rect">
            <a:avLst/>
          </a:prstGeom>
        </p:spPr>
      </p:pic>
      <p:sp>
        <p:nvSpPr>
          <p:cNvPr id="3" name="Slide Number Placeholder 2">
            <a:extLst>
              <a:ext uri="{FF2B5EF4-FFF2-40B4-BE49-F238E27FC236}">
                <a16:creationId xmlns:a16="http://schemas.microsoft.com/office/drawing/2014/main" id="{400209A7-A767-64CC-0AC7-3FC8A71378E3}"/>
              </a:ext>
            </a:extLst>
          </p:cNvPr>
          <p:cNvSpPr>
            <a:spLocks noGrp="1"/>
          </p:cNvSpPr>
          <p:nvPr>
            <p:ph type="sldNum" sz="quarter" idx="12"/>
          </p:nvPr>
        </p:nvSpPr>
        <p:spPr/>
        <p:txBody>
          <a:bodyPr/>
          <a:lstStyle/>
          <a:p>
            <a:fld id="{6BDBACC2-E59C-4C76-9B43-ACFA72B85B74}" type="slidenum">
              <a:rPr lang="en-US" smtClean="0"/>
              <a:pPr/>
              <a:t>37</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additive="base">
                                        <p:cTn id="31"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 calcmode="lin" valueType="num">
                                      <p:cBhvr additive="base">
                                        <p:cTn id="3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additive="base">
                                        <p:cTn id="43"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xEl>
                                              <p:pRg st="7" end="7"/>
                                            </p:txEl>
                                          </p:spTgt>
                                        </p:tgtEl>
                                        <p:attrNameLst>
                                          <p:attrName>style.visibility</p:attrName>
                                        </p:attrNameLst>
                                      </p:cBhvr>
                                      <p:to>
                                        <p:strVal val="visible"/>
                                      </p:to>
                                    </p:set>
                                    <p:anim calcmode="lin" valueType="num">
                                      <p:cBhvr additive="base">
                                        <p:cTn id="49"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Representing Relations Using Digraphs</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A drawing of the directed graph with </a:t>
            </a:r>
            <a:r>
              <a:rPr lang="en-US" b="1" dirty="0">
                <a:solidFill>
                  <a:schemeClr val="accent1">
                    <a:lumMod val="60000"/>
                    <a:lumOff val="40000"/>
                  </a:schemeClr>
                </a:solidFill>
                <a:latin typeface="Times New Roman" panose="02020603050405020304" pitchFamily="18" charset="0"/>
                <a:cs typeface="Times New Roman" panose="02020603050405020304" pitchFamily="18" charset="0"/>
              </a:rPr>
              <a:t>vertices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and </a:t>
            </a:r>
            <a:r>
              <a:rPr lang="en-US" dirty="0">
                <a:solidFill>
                  <a:schemeClr val="accent1">
                    <a:lumMod val="60000"/>
                    <a:lumOff val="40000"/>
                  </a:schemeClr>
                </a:solidFill>
                <a:latin typeface="Times New Roman" panose="02020603050405020304" pitchFamily="18" charset="0"/>
                <a:cs typeface="Times New Roman" panose="02020603050405020304" pitchFamily="18" charset="0"/>
              </a:rPr>
              <a:t>edges</a:t>
            </a:r>
            <a:r>
              <a:rPr lang="en-US" dirty="0">
                <a:latin typeface="Times New Roman" panose="02020603050405020304" pitchFamily="18" charset="0"/>
                <a:cs typeface="Times New Roman" panose="02020603050405020304" pitchFamily="18" charset="0"/>
              </a:rPr>
              <a:t> </a:t>
            </a:r>
          </a:p>
          <a:p>
            <a:pPr>
              <a:buNone/>
            </a:pP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is shown here.</a:t>
            </a: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p>
          <a:p>
            <a:pPr>
              <a:buNone/>
            </a:pPr>
            <a:endParaRPr lang="en-US" dirty="0"/>
          </a:p>
          <a:p>
            <a:pPr>
              <a:buNone/>
            </a:pPr>
            <a:r>
              <a:rPr lang="en-US" dirty="0"/>
              <a:t>   </a:t>
            </a:r>
          </a:p>
          <a:p>
            <a:pPr>
              <a:buNone/>
            </a:pPr>
            <a:endParaRPr lang="en-US" dirty="0"/>
          </a:p>
          <a:p>
            <a:pPr>
              <a:buNone/>
            </a:pPr>
            <a:endParaRPr lang="en-US" dirty="0"/>
          </a:p>
          <a:p>
            <a:pPr>
              <a:buNone/>
            </a:pPr>
            <a:endParaRPr lang="en-US" dirty="0"/>
          </a:p>
        </p:txBody>
      </p:sp>
      <p:pic>
        <p:nvPicPr>
          <p:cNvPr id="4" name="Content Placeholder 3" descr="0805.jpg"/>
          <p:cNvPicPr>
            <a:picLocks noChangeAspect="1"/>
          </p:cNvPicPr>
          <p:nvPr/>
        </p:nvPicPr>
        <p:blipFill>
          <a:blip r:embed="rId2" cstate="print"/>
          <a:stretch>
            <a:fillRect/>
          </a:stretch>
        </p:blipFill>
        <p:spPr>
          <a:xfrm>
            <a:off x="4200525" y="3000871"/>
            <a:ext cx="3257550" cy="2520363"/>
          </a:xfrm>
          <a:prstGeom prst="rect">
            <a:avLst/>
          </a:prstGeom>
        </p:spPr>
      </p:pic>
      <p:sp>
        <p:nvSpPr>
          <p:cNvPr id="5" name="Slide Number Placeholder 4">
            <a:extLst>
              <a:ext uri="{FF2B5EF4-FFF2-40B4-BE49-F238E27FC236}">
                <a16:creationId xmlns:a16="http://schemas.microsoft.com/office/drawing/2014/main" id="{FCD82E07-C7E8-8A18-ED33-1CC935A86953}"/>
              </a:ext>
            </a:extLst>
          </p:cNvPr>
          <p:cNvSpPr>
            <a:spLocks noGrp="1"/>
          </p:cNvSpPr>
          <p:nvPr>
            <p:ph type="sldNum" sz="quarter" idx="12"/>
          </p:nvPr>
        </p:nvSpPr>
        <p:spPr/>
        <p:txBody>
          <a:bodyPr/>
          <a:lstStyle/>
          <a:p>
            <a:fld id="{6BDBACC2-E59C-4C76-9B43-ACFA72B85B74}" type="slidenum">
              <a:rPr lang="en-US" smtClean="0"/>
              <a:pPr/>
              <a:t>38</a:t>
            </a:fld>
            <a:endParaRPr lang="en-US"/>
          </a:p>
        </p:txBody>
      </p:sp>
    </p:spTree>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Digraphs Representing Relations</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What are the ordered pairs in the relation </a:t>
            </a:r>
            <a:endParaRPr lang="en-US" i="1" dirty="0">
              <a:latin typeface="Times New Roman" panose="02020603050405020304" pitchFamily="18" charset="0"/>
              <a:cs typeface="Times New Roman" panose="02020603050405020304" pitchFamily="18" charset="0"/>
            </a:endParaRPr>
          </a:p>
          <a:p>
            <a:pPr>
              <a:buNone/>
            </a:pP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represented by this directed graph?</a:t>
            </a:r>
          </a:p>
          <a:p>
            <a:pPr>
              <a:buNone/>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The ordered pairs in the relation are</a:t>
            </a:r>
          </a:p>
          <a:p>
            <a:pPr>
              <a:buNone/>
            </a:pP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1, 3</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1, 4</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2, 1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2, 2</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2, 3</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3, 1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3, 3</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4, 1</a:t>
            </a:r>
            <a:r>
              <a:rPr lang="en-US" dirty="0">
                <a:latin typeface="Times New Roman" panose="02020603050405020304" pitchFamily="18" charset="0"/>
                <a:cs typeface="Times New Roman" panose="02020603050405020304" pitchFamily="18" charset="0"/>
              </a:rPr>
              <a:t>),  and (</a:t>
            </a:r>
            <a:r>
              <a:rPr lang="en-US" dirty="0">
                <a:latin typeface="Times New Roman" panose="02020603050405020304" pitchFamily="18" charset="0"/>
                <a:ea typeface="Cambria Math" pitchFamily="18" charset="0"/>
                <a:cs typeface="Times New Roman" panose="02020603050405020304" pitchFamily="18" charset="0"/>
              </a:rPr>
              <a:t>4, 3</a:t>
            </a:r>
            <a:r>
              <a:rPr lang="en-US" dirty="0">
                <a:latin typeface="Times New Roman" panose="02020603050405020304" pitchFamily="18" charset="0"/>
                <a:cs typeface="Times New Roman" panose="02020603050405020304" pitchFamily="18" charset="0"/>
              </a:rPr>
              <a:t>)</a:t>
            </a:r>
          </a:p>
          <a:p>
            <a:endParaRPr lang="en-US" dirty="0"/>
          </a:p>
        </p:txBody>
      </p:sp>
      <p:pic>
        <p:nvPicPr>
          <p:cNvPr id="6" name="Content Placeholder 5" descr="0807.jpg"/>
          <p:cNvPicPr>
            <a:picLocks noChangeAspect="1"/>
          </p:cNvPicPr>
          <p:nvPr/>
        </p:nvPicPr>
        <p:blipFill>
          <a:blip r:embed="rId3" cstate="print"/>
          <a:stretch>
            <a:fillRect/>
          </a:stretch>
        </p:blipFill>
        <p:spPr>
          <a:xfrm>
            <a:off x="8001000" y="3177477"/>
            <a:ext cx="2960914" cy="3174191"/>
          </a:xfrm>
          <a:prstGeom prst="rect">
            <a:avLst/>
          </a:prstGeom>
        </p:spPr>
      </p:pic>
      <p:sp>
        <p:nvSpPr>
          <p:cNvPr id="4" name="Slide Number Placeholder 3">
            <a:extLst>
              <a:ext uri="{FF2B5EF4-FFF2-40B4-BE49-F238E27FC236}">
                <a16:creationId xmlns:a16="http://schemas.microsoft.com/office/drawing/2014/main" id="{5E4428F4-B8A2-4A29-8088-33794A723DF3}"/>
              </a:ext>
            </a:extLst>
          </p:cNvPr>
          <p:cNvSpPr>
            <a:spLocks noGrp="1"/>
          </p:cNvSpPr>
          <p:nvPr>
            <p:ph type="sldNum" sz="quarter" idx="12"/>
          </p:nvPr>
        </p:nvSpPr>
        <p:spPr/>
        <p:txBody>
          <a:bodyPr/>
          <a:lstStyle/>
          <a:p>
            <a:fld id="{6BDBACC2-E59C-4C76-9B43-ACFA72B85B74}" type="slidenum">
              <a:rPr lang="en-US" smtClean="0"/>
              <a:pPr/>
              <a:t>39</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Determining which Properties a Relation has from its Digraph</a:t>
            </a:r>
          </a:p>
        </p:txBody>
      </p:sp>
      <p:sp>
        <p:nvSpPr>
          <p:cNvPr id="3" name="Content Placeholder 2"/>
          <p:cNvSpPr>
            <a:spLocks noGrp="1"/>
          </p:cNvSpPr>
          <p:nvPr>
            <p:ph idx="1"/>
          </p:nvPr>
        </p:nvSpPr>
        <p:spPr/>
        <p:txBody>
          <a:bodyPr>
            <a:normAutofit/>
          </a:bodyPr>
          <a:lstStyle/>
          <a:p>
            <a:pPr>
              <a:lnSpc>
                <a:spcPct val="200000"/>
              </a:lnSpc>
            </a:pPr>
            <a:r>
              <a:rPr lang="en-US" i="1" dirty="0">
                <a:latin typeface="Times New Roman" panose="02020603050405020304" pitchFamily="18" charset="0"/>
                <a:ea typeface="Cambria Math"/>
                <a:cs typeface="Times New Roman" panose="02020603050405020304" pitchFamily="18" charset="0"/>
              </a:rPr>
              <a:t>Reflexivity</a:t>
            </a:r>
            <a:r>
              <a:rPr lang="en-US" dirty="0">
                <a:latin typeface="Times New Roman" panose="02020603050405020304" pitchFamily="18" charset="0"/>
                <a:ea typeface="Cambria Math"/>
                <a:cs typeface="Times New Roman" panose="02020603050405020304" pitchFamily="18" charset="0"/>
              </a:rPr>
              <a:t>: A loop must be present at all vertices in the graph.</a:t>
            </a:r>
          </a:p>
          <a:p>
            <a:pPr>
              <a:lnSpc>
                <a:spcPct val="200000"/>
              </a:lnSpc>
            </a:pPr>
            <a:r>
              <a:rPr lang="en-US" i="1" dirty="0">
                <a:latin typeface="Times New Roman" panose="02020603050405020304" pitchFamily="18" charset="0"/>
                <a:ea typeface="Cambria Math"/>
                <a:cs typeface="Times New Roman" panose="02020603050405020304" pitchFamily="18" charset="0"/>
              </a:rPr>
              <a:t>Symmetry</a:t>
            </a:r>
            <a:r>
              <a:rPr lang="en-US" dirty="0">
                <a:latin typeface="Times New Roman" panose="02020603050405020304" pitchFamily="18" charset="0"/>
                <a:ea typeface="Cambria Math"/>
                <a:cs typeface="Times New Roman" panose="02020603050405020304" pitchFamily="18" charset="0"/>
              </a:rPr>
              <a:t>: If  (</a:t>
            </a:r>
            <a:r>
              <a:rPr lang="en-US" i="1" dirty="0" err="1">
                <a:latin typeface="Times New Roman" panose="02020603050405020304" pitchFamily="18" charset="0"/>
                <a:ea typeface="Cambria Math"/>
                <a:cs typeface="Times New Roman" panose="02020603050405020304" pitchFamily="18" charset="0"/>
              </a:rPr>
              <a:t>x,y</a:t>
            </a:r>
            <a:r>
              <a:rPr lang="en-US" dirty="0">
                <a:latin typeface="Times New Roman" panose="02020603050405020304" pitchFamily="18" charset="0"/>
                <a:ea typeface="Cambria Math"/>
                <a:cs typeface="Times New Roman" panose="02020603050405020304" pitchFamily="18" charset="0"/>
              </a:rPr>
              <a:t>) is an edge,</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then so is (</a:t>
            </a:r>
            <a:r>
              <a:rPr lang="en-US" i="1" dirty="0" err="1">
                <a:latin typeface="Times New Roman" panose="02020603050405020304" pitchFamily="18" charset="0"/>
                <a:ea typeface="Cambria Math"/>
                <a:cs typeface="Times New Roman" panose="02020603050405020304" pitchFamily="18" charset="0"/>
              </a:rPr>
              <a:t>y,x</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a:t>
            </a:r>
          </a:p>
          <a:p>
            <a:pPr>
              <a:lnSpc>
                <a:spcPct val="200000"/>
              </a:lnSpc>
            </a:pPr>
            <a:r>
              <a:rPr lang="en-US" i="1" dirty="0" err="1">
                <a:latin typeface="Times New Roman" panose="02020603050405020304" pitchFamily="18" charset="0"/>
                <a:ea typeface="Cambria Math"/>
                <a:cs typeface="Times New Roman" panose="02020603050405020304" pitchFamily="18" charset="0"/>
              </a:rPr>
              <a:t>Antisymmetry</a:t>
            </a:r>
            <a:r>
              <a:rPr lang="en-US" dirty="0">
                <a:latin typeface="Times New Roman" panose="02020603050405020304" pitchFamily="18" charset="0"/>
                <a:ea typeface="Cambria Math"/>
                <a:cs typeface="Times New Roman" panose="02020603050405020304" pitchFamily="18" charset="0"/>
              </a:rPr>
              <a:t>: If (</a:t>
            </a:r>
            <a:r>
              <a:rPr lang="en-US" i="1" dirty="0" err="1">
                <a:latin typeface="Times New Roman" panose="02020603050405020304" pitchFamily="18" charset="0"/>
                <a:ea typeface="Cambria Math"/>
                <a:cs typeface="Times New Roman" panose="02020603050405020304" pitchFamily="18" charset="0"/>
              </a:rPr>
              <a:t>x,y</a:t>
            </a:r>
            <a:r>
              <a:rPr lang="en-US" dirty="0">
                <a:latin typeface="Times New Roman" panose="02020603050405020304" pitchFamily="18" charset="0"/>
                <a:ea typeface="Cambria Math"/>
                <a:cs typeface="Times New Roman" panose="02020603050405020304" pitchFamily="18" charset="0"/>
              </a:rPr>
              <a:t>) with </a:t>
            </a:r>
            <a:r>
              <a:rPr lang="en-US" i="1" dirty="0">
                <a:latin typeface="Times New Roman" panose="02020603050405020304" pitchFamily="18" charset="0"/>
                <a:ea typeface="Cambria Math"/>
                <a:cs typeface="Times New Roman" panose="02020603050405020304" pitchFamily="18" charset="0"/>
              </a:rPr>
              <a:t>x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y</a:t>
            </a:r>
            <a:r>
              <a:rPr lang="en-US" dirty="0">
                <a:latin typeface="Times New Roman" panose="02020603050405020304" pitchFamily="18" charset="0"/>
                <a:ea typeface="Cambria Math"/>
                <a:cs typeface="Times New Roman" panose="02020603050405020304" pitchFamily="18" charset="0"/>
              </a:rPr>
              <a:t> is an edge, then (</a:t>
            </a:r>
            <a:r>
              <a:rPr lang="en-US" i="1" dirty="0" err="1">
                <a:latin typeface="Times New Roman" panose="02020603050405020304" pitchFamily="18" charset="0"/>
                <a:ea typeface="Cambria Math"/>
                <a:cs typeface="Times New Roman" panose="02020603050405020304" pitchFamily="18" charset="0"/>
              </a:rPr>
              <a:t>y,x</a:t>
            </a:r>
            <a:r>
              <a:rPr lang="en-US" dirty="0">
                <a:latin typeface="Times New Roman" panose="02020603050405020304" pitchFamily="18" charset="0"/>
                <a:ea typeface="Cambria Math"/>
                <a:cs typeface="Times New Roman" panose="02020603050405020304" pitchFamily="18" charset="0"/>
              </a:rPr>
              <a:t>) is not an edge. </a:t>
            </a:r>
          </a:p>
          <a:p>
            <a:pPr>
              <a:lnSpc>
                <a:spcPct val="200000"/>
              </a:lnSpc>
            </a:pPr>
            <a:r>
              <a:rPr lang="en-US" i="1" dirty="0">
                <a:latin typeface="Times New Roman" panose="02020603050405020304" pitchFamily="18" charset="0"/>
                <a:ea typeface="Cambria Math"/>
                <a:cs typeface="Times New Roman" panose="02020603050405020304" pitchFamily="18" charset="0"/>
              </a:rPr>
              <a:t>Transitivity</a:t>
            </a:r>
            <a:r>
              <a:rPr lang="en-US" dirty="0">
                <a:latin typeface="Times New Roman" panose="02020603050405020304" pitchFamily="18" charset="0"/>
                <a:ea typeface="Cambria Math"/>
                <a:cs typeface="Times New Roman" panose="02020603050405020304" pitchFamily="18" charset="0"/>
              </a:rPr>
              <a:t>: If (</a:t>
            </a:r>
            <a:r>
              <a:rPr lang="en-US" i="1" dirty="0" err="1">
                <a:latin typeface="Times New Roman" panose="02020603050405020304" pitchFamily="18" charset="0"/>
                <a:ea typeface="Cambria Math"/>
                <a:cs typeface="Times New Roman" panose="02020603050405020304" pitchFamily="18" charset="0"/>
              </a:rPr>
              <a:t>x,y</a:t>
            </a:r>
            <a:r>
              <a:rPr lang="en-US" dirty="0">
                <a:latin typeface="Times New Roman" panose="02020603050405020304" pitchFamily="18" charset="0"/>
                <a:ea typeface="Cambria Math"/>
                <a:cs typeface="Times New Roman" panose="02020603050405020304" pitchFamily="18" charset="0"/>
              </a:rPr>
              <a:t>) and (</a:t>
            </a:r>
            <a:r>
              <a:rPr lang="en-US" i="1" dirty="0" err="1">
                <a:latin typeface="Times New Roman" panose="02020603050405020304" pitchFamily="18" charset="0"/>
                <a:ea typeface="Cambria Math"/>
                <a:cs typeface="Times New Roman" panose="02020603050405020304" pitchFamily="18" charset="0"/>
              </a:rPr>
              <a:t>y,z</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are edges, then so is (</a:t>
            </a:r>
            <a:r>
              <a:rPr lang="en-US" i="1" dirty="0" err="1">
                <a:latin typeface="Times New Roman" panose="02020603050405020304" pitchFamily="18" charset="0"/>
                <a:ea typeface="Cambria Math"/>
                <a:cs typeface="Times New Roman" panose="02020603050405020304" pitchFamily="18" charset="0"/>
              </a:rPr>
              <a:t>x,z</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endParaRPr lang="en-US" dirty="0">
              <a:latin typeface="Times New Roman" panose="02020603050405020304" pitchFamily="18" charset="0"/>
              <a:ea typeface="Cambria Math"/>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pPr lvl="1"/>
            <a:endParaRPr lang="en-US" i="1" dirty="0">
              <a:latin typeface="Times New Roman" panose="02020603050405020304" pitchFamily="18" charset="0"/>
              <a:cs typeface="Times New Roman" panose="02020603050405020304" pitchFamily="18" charset="0"/>
            </a:endParaRPr>
          </a:p>
          <a:p>
            <a:pPr lvl="1"/>
            <a:endParaRPr lang="en-US" i="1" dirty="0"/>
          </a:p>
          <a:p>
            <a:pPr lvl="1"/>
            <a:endParaRPr lang="en-US" i="1" dirty="0"/>
          </a:p>
        </p:txBody>
      </p:sp>
      <p:sp>
        <p:nvSpPr>
          <p:cNvPr id="4" name="Slide Number Placeholder 3">
            <a:extLst>
              <a:ext uri="{FF2B5EF4-FFF2-40B4-BE49-F238E27FC236}">
                <a16:creationId xmlns:a16="http://schemas.microsoft.com/office/drawing/2014/main" id="{1E4E9D4D-3816-DC48-DC7A-E43A84E64BCD}"/>
              </a:ext>
            </a:extLst>
          </p:cNvPr>
          <p:cNvSpPr>
            <a:spLocks noGrp="1"/>
          </p:cNvSpPr>
          <p:nvPr>
            <p:ph type="sldNum" sz="quarter" idx="12"/>
          </p:nvPr>
        </p:nvSpPr>
        <p:spPr/>
        <p:txBody>
          <a:bodyPr/>
          <a:lstStyle/>
          <a:p>
            <a:fld id="{6BDBACC2-E59C-4C76-9B43-ACFA72B85B74}" type="slidenum">
              <a:rPr lang="en-US" smtClean="0"/>
              <a:pPr/>
              <a:t>40</a:t>
            </a:fld>
            <a:endParaRPr lang="en-US"/>
          </a:p>
        </p:txBody>
      </p:sp>
    </p:spTree>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 Quiz</a:t>
            </a:r>
          </a:p>
        </p:txBody>
      </p:sp>
      <p:sp>
        <p:nvSpPr>
          <p:cNvPr id="3" name="Content Placeholder 2">
            <a:extLst>
              <a:ext uri="{FF2B5EF4-FFF2-40B4-BE49-F238E27FC236}">
                <a16:creationId xmlns:a16="http://schemas.microsoft.com/office/drawing/2014/main" id="{8AB1EA2F-8F8E-673C-50AE-4E6107DF45B3}"/>
              </a:ext>
            </a:extLst>
          </p:cNvPr>
          <p:cNvSpPr>
            <a:spLocks noGrp="1"/>
          </p:cNvSpPr>
          <p:nvPr>
            <p:ph idx="1"/>
          </p:nvPr>
        </p:nvSpPr>
        <p:spPr/>
        <p:txBody>
          <a:bodyPr>
            <a:normAutofit fontScale="85000" lnSpcReduction="20000"/>
          </a:bodyPr>
          <a:lstStyle/>
          <a:p>
            <a:r>
              <a:rPr lang="en-US" dirty="0"/>
              <a:t>Determining which Properties a Relation has from its Digraph</a:t>
            </a:r>
          </a:p>
          <a:p>
            <a:endParaRPr lang="en-US" dirty="0"/>
          </a:p>
          <a:p>
            <a:endParaRPr lang="en-US" dirty="0"/>
          </a:p>
          <a:p>
            <a:endParaRPr lang="en-US" dirty="0"/>
          </a:p>
          <a:p>
            <a:endParaRPr lang="en-US" dirty="0"/>
          </a:p>
          <a:p>
            <a:endParaRPr lang="en-US" dirty="0"/>
          </a:p>
          <a:p>
            <a:endParaRPr lang="en-US" dirty="0"/>
          </a:p>
          <a:p>
            <a:endParaRPr lang="en-US" dirty="0"/>
          </a:p>
          <a:p>
            <a:pPr>
              <a:buFont typeface="Arial" pitchFamily="34" charset="0"/>
              <a:buChar char="•"/>
            </a:pPr>
            <a:r>
              <a:rPr lang="en-US" i="1" dirty="0">
                <a:latin typeface="Times New Roman" panose="02020603050405020304" pitchFamily="18" charset="0"/>
                <a:cs typeface="Times New Roman" panose="02020603050405020304" pitchFamily="18" charset="0"/>
              </a:rPr>
              <a:t>Reflexive?</a:t>
            </a:r>
            <a:r>
              <a:rPr lang="en-US" dirty="0">
                <a:latin typeface="Times New Roman" panose="02020603050405020304" pitchFamily="18" charset="0"/>
                <a:cs typeface="Times New Roman" panose="02020603050405020304" pitchFamily="18" charset="0"/>
              </a:rPr>
              <a:t> No, not every vertex has a loop</a:t>
            </a:r>
          </a:p>
          <a:p>
            <a:pPr>
              <a:buFont typeface="Arial" pitchFamily="34" charset="0"/>
              <a:buChar char="•"/>
            </a:pP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Symmetric?</a:t>
            </a:r>
            <a:r>
              <a:rPr lang="en-US" dirty="0">
                <a:latin typeface="Times New Roman" panose="02020603050405020304" pitchFamily="18" charset="0"/>
                <a:cs typeface="Times New Roman" panose="02020603050405020304" pitchFamily="18" charset="0"/>
              </a:rPr>
              <a:t> Yes  (trivially), there is no edge from  one vertex to another</a:t>
            </a:r>
          </a:p>
          <a:p>
            <a:pPr>
              <a:buFont typeface="Arial" pitchFamily="34" charset="0"/>
              <a:buChar char="•"/>
            </a:pP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Antisymmetric?</a:t>
            </a:r>
            <a:r>
              <a:rPr lang="en-US" dirty="0">
                <a:latin typeface="Times New Roman" panose="02020603050405020304" pitchFamily="18" charset="0"/>
                <a:cs typeface="Times New Roman" panose="02020603050405020304" pitchFamily="18" charset="0"/>
              </a:rPr>
              <a:t> Yes  (trivially), there is no edge from one vertex to another</a:t>
            </a:r>
          </a:p>
          <a:p>
            <a:pPr>
              <a:buFont typeface="Arial" pitchFamily="34" charset="0"/>
              <a:buChar char="•"/>
            </a:pP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Transitive?</a:t>
            </a:r>
            <a:r>
              <a:rPr lang="en-US" dirty="0">
                <a:latin typeface="Times New Roman" panose="02020603050405020304" pitchFamily="18" charset="0"/>
                <a:cs typeface="Times New Roman" panose="02020603050405020304" pitchFamily="18" charset="0"/>
              </a:rPr>
              <a:t> Yes, (trivially) since there is no edge from one vertex to another</a:t>
            </a:r>
            <a:r>
              <a:rPr lang="en-US" dirty="0"/>
              <a:t> </a:t>
            </a:r>
          </a:p>
        </p:txBody>
      </p:sp>
      <p:sp>
        <p:nvSpPr>
          <p:cNvPr id="4" name="Oval 3"/>
          <p:cNvSpPr/>
          <p:nvPr/>
        </p:nvSpPr>
        <p:spPr>
          <a:xfrm>
            <a:off x="4288971" y="1962822"/>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6346371" y="1962822"/>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6422571" y="3486822"/>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4365171" y="3563022"/>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4141388" y="1771191"/>
            <a:ext cx="382419" cy="353085"/>
          </a:xfrm>
          <a:custGeom>
            <a:avLst/>
            <a:gdLst>
              <a:gd name="connsiteX0" fmla="*/ 127968 w 382419"/>
              <a:gd name="connsiteY0" fmla="*/ 353085 h 353085"/>
              <a:gd name="connsiteX1" fmla="*/ 37434 w 382419"/>
              <a:gd name="connsiteY1" fmla="*/ 280658 h 353085"/>
              <a:gd name="connsiteX2" fmla="*/ 19327 w 382419"/>
              <a:gd name="connsiteY2" fmla="*/ 253497 h 353085"/>
              <a:gd name="connsiteX3" fmla="*/ 1220 w 382419"/>
              <a:gd name="connsiteY3" fmla="*/ 226337 h 353085"/>
              <a:gd name="connsiteX4" fmla="*/ 10273 w 382419"/>
              <a:gd name="connsiteY4" fmla="*/ 99588 h 353085"/>
              <a:gd name="connsiteX5" fmla="*/ 73647 w 382419"/>
              <a:gd name="connsiteY5" fmla="*/ 27161 h 353085"/>
              <a:gd name="connsiteX6" fmla="*/ 164182 w 382419"/>
              <a:gd name="connsiteY6" fmla="*/ 0 h 353085"/>
              <a:gd name="connsiteX7" fmla="*/ 290931 w 382419"/>
              <a:gd name="connsiteY7" fmla="*/ 18107 h 353085"/>
              <a:gd name="connsiteX8" fmla="*/ 318091 w 382419"/>
              <a:gd name="connsiteY8" fmla="*/ 36214 h 353085"/>
              <a:gd name="connsiteX9" fmla="*/ 327144 w 382419"/>
              <a:gd name="connsiteY9" fmla="*/ 63375 h 353085"/>
              <a:gd name="connsiteX10" fmla="*/ 345251 w 382419"/>
              <a:gd name="connsiteY10" fmla="*/ 90535 h 353085"/>
              <a:gd name="connsiteX11" fmla="*/ 363358 w 382419"/>
              <a:gd name="connsiteY11" fmla="*/ 144856 h 353085"/>
              <a:gd name="connsiteX12" fmla="*/ 372412 w 382419"/>
              <a:gd name="connsiteY12" fmla="*/ 172016 h 353085"/>
              <a:gd name="connsiteX13" fmla="*/ 381465 w 382419"/>
              <a:gd name="connsiteY13" fmla="*/ 208230 h 353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2419" h="353085">
                <a:moveTo>
                  <a:pt x="127968" y="353085"/>
                </a:moveTo>
                <a:cubicBezTo>
                  <a:pt x="53002" y="328098"/>
                  <a:pt x="84234" y="350860"/>
                  <a:pt x="37434" y="280658"/>
                </a:cubicBezTo>
                <a:lnTo>
                  <a:pt x="19327" y="253497"/>
                </a:lnTo>
                <a:lnTo>
                  <a:pt x="1220" y="226337"/>
                </a:lnTo>
                <a:cubicBezTo>
                  <a:pt x="4238" y="184087"/>
                  <a:pt x="0" y="140681"/>
                  <a:pt x="10273" y="99588"/>
                </a:cubicBezTo>
                <a:cubicBezTo>
                  <a:pt x="17157" y="72052"/>
                  <a:pt x="46063" y="39421"/>
                  <a:pt x="73647" y="27161"/>
                </a:cubicBezTo>
                <a:cubicBezTo>
                  <a:pt x="101983" y="14567"/>
                  <a:pt x="134087" y="7524"/>
                  <a:pt x="164182" y="0"/>
                </a:cubicBezTo>
                <a:cubicBezTo>
                  <a:pt x="189615" y="2312"/>
                  <a:pt x="256099" y="691"/>
                  <a:pt x="290931" y="18107"/>
                </a:cubicBezTo>
                <a:cubicBezTo>
                  <a:pt x="300663" y="22973"/>
                  <a:pt x="309038" y="30178"/>
                  <a:pt x="318091" y="36214"/>
                </a:cubicBezTo>
                <a:cubicBezTo>
                  <a:pt x="321109" y="45268"/>
                  <a:pt x="322876" y="54839"/>
                  <a:pt x="327144" y="63375"/>
                </a:cubicBezTo>
                <a:cubicBezTo>
                  <a:pt x="332010" y="73107"/>
                  <a:pt x="340832" y="80592"/>
                  <a:pt x="345251" y="90535"/>
                </a:cubicBezTo>
                <a:cubicBezTo>
                  <a:pt x="353003" y="107976"/>
                  <a:pt x="357322" y="126749"/>
                  <a:pt x="363358" y="144856"/>
                </a:cubicBezTo>
                <a:lnTo>
                  <a:pt x="372412" y="172016"/>
                </a:lnTo>
                <a:cubicBezTo>
                  <a:pt x="382419" y="202038"/>
                  <a:pt x="381465" y="189634"/>
                  <a:pt x="381465" y="208230"/>
                </a:cubicBezTo>
              </a:path>
            </a:pathLst>
          </a:custGeom>
          <a:ln>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1" name="TextBox 40"/>
          <p:cNvSpPr txBox="1"/>
          <p:nvPr/>
        </p:nvSpPr>
        <p:spPr>
          <a:xfrm>
            <a:off x="3831771" y="2115222"/>
            <a:ext cx="381000" cy="523220"/>
          </a:xfrm>
          <a:prstGeom prst="rect">
            <a:avLst/>
          </a:prstGeom>
          <a:noFill/>
        </p:spPr>
        <p:txBody>
          <a:bodyPr wrap="square" rtlCol="0">
            <a:spAutoFit/>
          </a:bodyPr>
          <a:lstStyle/>
          <a:p>
            <a:r>
              <a:rPr lang="en-US" sz="2800" i="1" dirty="0"/>
              <a:t>a</a:t>
            </a:r>
          </a:p>
        </p:txBody>
      </p:sp>
      <p:sp>
        <p:nvSpPr>
          <p:cNvPr id="42" name="TextBox 41"/>
          <p:cNvSpPr txBox="1"/>
          <p:nvPr/>
        </p:nvSpPr>
        <p:spPr>
          <a:xfrm>
            <a:off x="5965371" y="3410622"/>
            <a:ext cx="381000" cy="523220"/>
          </a:xfrm>
          <a:prstGeom prst="rect">
            <a:avLst/>
          </a:prstGeom>
          <a:noFill/>
        </p:spPr>
        <p:txBody>
          <a:bodyPr wrap="square" rtlCol="0">
            <a:spAutoFit/>
          </a:bodyPr>
          <a:lstStyle/>
          <a:p>
            <a:r>
              <a:rPr lang="en-US" sz="2800" i="1" dirty="0"/>
              <a:t>d</a:t>
            </a:r>
          </a:p>
        </p:txBody>
      </p:sp>
      <p:sp>
        <p:nvSpPr>
          <p:cNvPr id="43" name="TextBox 42"/>
          <p:cNvSpPr txBox="1"/>
          <p:nvPr/>
        </p:nvSpPr>
        <p:spPr>
          <a:xfrm>
            <a:off x="3984171" y="3486822"/>
            <a:ext cx="381000" cy="523220"/>
          </a:xfrm>
          <a:prstGeom prst="rect">
            <a:avLst/>
          </a:prstGeom>
          <a:noFill/>
        </p:spPr>
        <p:txBody>
          <a:bodyPr wrap="square" rtlCol="0">
            <a:spAutoFit/>
          </a:bodyPr>
          <a:lstStyle/>
          <a:p>
            <a:r>
              <a:rPr lang="en-US" sz="2800" i="1" dirty="0"/>
              <a:t>c</a:t>
            </a:r>
          </a:p>
        </p:txBody>
      </p:sp>
      <p:sp>
        <p:nvSpPr>
          <p:cNvPr id="44" name="TextBox 43"/>
          <p:cNvSpPr txBox="1"/>
          <p:nvPr/>
        </p:nvSpPr>
        <p:spPr>
          <a:xfrm>
            <a:off x="5965371" y="2039022"/>
            <a:ext cx="381000" cy="523220"/>
          </a:xfrm>
          <a:prstGeom prst="rect">
            <a:avLst/>
          </a:prstGeom>
          <a:noFill/>
        </p:spPr>
        <p:txBody>
          <a:bodyPr wrap="square" rtlCol="0">
            <a:spAutoFit/>
          </a:bodyPr>
          <a:lstStyle/>
          <a:p>
            <a:r>
              <a:rPr lang="en-US" sz="2800" i="1" dirty="0"/>
              <a:t>b</a:t>
            </a:r>
          </a:p>
        </p:txBody>
      </p:sp>
      <p:sp>
        <p:nvSpPr>
          <p:cNvPr id="14" name="Title 1"/>
          <p:cNvSpPr txBox="1">
            <a:spLocks/>
          </p:cNvSpPr>
          <p:nvPr/>
        </p:nvSpPr>
        <p:spPr>
          <a:xfrm>
            <a:off x="2133600" y="856488"/>
            <a:ext cx="8229600" cy="1143000"/>
          </a:xfrm>
          <a:prstGeom prst="rect">
            <a:avLst/>
          </a:prstGeom>
        </p:spPr>
        <p:txBody>
          <a:bodyPr vert="horz" lIns="0" rIns="0" bIns="0" anchor="b">
            <a:normAutofit fontScale="97500"/>
          </a:bodyPr>
          <a:lstStyle/>
          <a:p>
            <a:pPr>
              <a:spcBef>
                <a:spcPct val="0"/>
              </a:spcBef>
              <a:buClrTx/>
              <a:defRPr/>
            </a:pPr>
            <a:endParaRPr lang="en-US" sz="5000" kern="1200" dirty="0">
              <a:solidFill>
                <a:schemeClr val="tx2"/>
              </a:solidFill>
              <a:latin typeface="+mj-lt"/>
              <a:ea typeface="+mj-ea"/>
              <a:cs typeface="+mj-cs"/>
            </a:endParaRPr>
          </a:p>
        </p:txBody>
      </p:sp>
      <p:sp>
        <p:nvSpPr>
          <p:cNvPr id="5" name="Slide Number Placeholder 4">
            <a:extLst>
              <a:ext uri="{FF2B5EF4-FFF2-40B4-BE49-F238E27FC236}">
                <a16:creationId xmlns:a16="http://schemas.microsoft.com/office/drawing/2014/main" id="{539D47B2-A303-2E10-B353-0446DC9572C7}"/>
              </a:ext>
            </a:extLst>
          </p:cNvPr>
          <p:cNvSpPr>
            <a:spLocks noGrp="1"/>
          </p:cNvSpPr>
          <p:nvPr>
            <p:ph type="sldNum" sz="quarter" idx="12"/>
          </p:nvPr>
        </p:nvSpPr>
        <p:spPr/>
        <p:txBody>
          <a:bodyPr/>
          <a:lstStyle/>
          <a:p>
            <a:fld id="{6BDBACC2-E59C-4C76-9B43-ACFA72B85B74}" type="slidenum">
              <a:rPr lang="en-US" smtClean="0"/>
              <a:pPr/>
              <a:t>41</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 calcmode="lin" valueType="num">
                                      <p:cBhvr additive="base">
                                        <p:cTn id="1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anim calcmode="lin" valueType="num">
                                      <p:cBhvr additive="base">
                                        <p:cTn id="2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3810000" y="2590800"/>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6248400" y="2590800"/>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p:cNvCxnSpPr/>
          <p:nvPr/>
        </p:nvCxnSpPr>
        <p:spPr>
          <a:xfrm>
            <a:off x="4191000" y="2743200"/>
            <a:ext cx="1981200" cy="158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429000" y="2667000"/>
            <a:ext cx="381000" cy="523220"/>
          </a:xfrm>
          <a:prstGeom prst="rect">
            <a:avLst/>
          </a:prstGeom>
          <a:noFill/>
        </p:spPr>
        <p:txBody>
          <a:bodyPr wrap="square" rtlCol="0">
            <a:spAutoFit/>
          </a:bodyPr>
          <a:lstStyle/>
          <a:p>
            <a:r>
              <a:rPr lang="en-US" sz="2800" i="1" dirty="0"/>
              <a:t>a</a:t>
            </a:r>
          </a:p>
        </p:txBody>
      </p:sp>
      <p:sp>
        <p:nvSpPr>
          <p:cNvPr id="31" name="TextBox 30"/>
          <p:cNvSpPr txBox="1"/>
          <p:nvPr/>
        </p:nvSpPr>
        <p:spPr>
          <a:xfrm>
            <a:off x="5791200" y="2895600"/>
            <a:ext cx="381000" cy="523220"/>
          </a:xfrm>
          <a:prstGeom prst="rect">
            <a:avLst/>
          </a:prstGeom>
          <a:noFill/>
        </p:spPr>
        <p:txBody>
          <a:bodyPr wrap="square" rtlCol="0">
            <a:spAutoFit/>
          </a:bodyPr>
          <a:lstStyle/>
          <a:p>
            <a:r>
              <a:rPr lang="en-US" sz="2800" i="1" dirty="0"/>
              <a:t>b</a:t>
            </a:r>
          </a:p>
        </p:txBody>
      </p:sp>
      <p:sp>
        <p:nvSpPr>
          <p:cNvPr id="32" name="TextBox 31"/>
          <p:cNvSpPr txBox="1"/>
          <p:nvPr/>
        </p:nvSpPr>
        <p:spPr>
          <a:xfrm>
            <a:off x="3429000" y="4038600"/>
            <a:ext cx="381000" cy="523220"/>
          </a:xfrm>
          <a:prstGeom prst="rect">
            <a:avLst/>
          </a:prstGeom>
          <a:noFill/>
        </p:spPr>
        <p:txBody>
          <a:bodyPr wrap="square" rtlCol="0">
            <a:spAutoFit/>
          </a:bodyPr>
          <a:lstStyle/>
          <a:p>
            <a:r>
              <a:rPr lang="en-US" sz="2800" i="1" dirty="0"/>
              <a:t>c</a:t>
            </a:r>
          </a:p>
        </p:txBody>
      </p:sp>
      <p:sp>
        <p:nvSpPr>
          <p:cNvPr id="33" name="TextBox 32"/>
          <p:cNvSpPr txBox="1"/>
          <p:nvPr/>
        </p:nvSpPr>
        <p:spPr>
          <a:xfrm>
            <a:off x="5715000" y="4038600"/>
            <a:ext cx="381000" cy="523220"/>
          </a:xfrm>
          <a:prstGeom prst="rect">
            <a:avLst/>
          </a:prstGeom>
          <a:noFill/>
        </p:spPr>
        <p:txBody>
          <a:bodyPr wrap="square" rtlCol="0">
            <a:spAutoFit/>
          </a:bodyPr>
          <a:lstStyle/>
          <a:p>
            <a:r>
              <a:rPr lang="en-US" sz="2800" i="1" dirty="0"/>
              <a:t>d</a:t>
            </a:r>
          </a:p>
        </p:txBody>
      </p:sp>
      <p:sp>
        <p:nvSpPr>
          <p:cNvPr id="34" name="Oval 33"/>
          <p:cNvSpPr/>
          <p:nvPr/>
        </p:nvSpPr>
        <p:spPr>
          <a:xfrm>
            <a:off x="3886200" y="4114800"/>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6248400" y="4191000"/>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7" name="Straight Arrow Connector 36"/>
          <p:cNvCxnSpPr/>
          <p:nvPr/>
        </p:nvCxnSpPr>
        <p:spPr>
          <a:xfrm flipV="1">
            <a:off x="6248400" y="2971800"/>
            <a:ext cx="0" cy="1143000"/>
          </a:xfrm>
          <a:prstGeom prst="straightConnector1">
            <a:avLst/>
          </a:prstGeom>
          <a:ln>
            <a:solidFill>
              <a:schemeClr val="accent1">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p:nvPr/>
        </p:nvCxnSpPr>
        <p:spPr>
          <a:xfrm>
            <a:off x="6553200" y="2895600"/>
            <a:ext cx="0" cy="1295400"/>
          </a:xfrm>
          <a:prstGeom prst="straightConnector1">
            <a:avLst/>
          </a:prstGeom>
          <a:ln>
            <a:solidFill>
              <a:schemeClr val="accent1">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6" name="Title 1"/>
          <p:cNvSpPr txBox="1">
            <a:spLocks/>
          </p:cNvSpPr>
          <p:nvPr/>
        </p:nvSpPr>
        <p:spPr>
          <a:xfrm>
            <a:off x="1981200" y="685800"/>
            <a:ext cx="8229600" cy="1143000"/>
          </a:xfrm>
          <a:prstGeom prst="rect">
            <a:avLst/>
          </a:prstGeom>
        </p:spPr>
        <p:txBody>
          <a:bodyPr vert="horz" lIns="0" rIns="0" bIns="0" anchor="b">
            <a:normAutofit fontScale="97500"/>
          </a:bodyPr>
          <a:lstStyle/>
          <a:p>
            <a:pPr>
              <a:spcBef>
                <a:spcPct val="0"/>
              </a:spcBef>
              <a:buClrTx/>
              <a:defRPr/>
            </a:pPr>
            <a:endParaRPr lang="en-US" sz="5000" kern="1200" dirty="0">
              <a:solidFill>
                <a:schemeClr val="tx2"/>
              </a:solidFill>
              <a:latin typeface="+mj-lt"/>
              <a:ea typeface="+mj-ea"/>
              <a:cs typeface="+mj-cs"/>
            </a:endParaRPr>
          </a:p>
        </p:txBody>
      </p:sp>
      <p:sp>
        <p:nvSpPr>
          <p:cNvPr id="2" name="Title 1">
            <a:extLst>
              <a:ext uri="{FF2B5EF4-FFF2-40B4-BE49-F238E27FC236}">
                <a16:creationId xmlns:a16="http://schemas.microsoft.com/office/drawing/2014/main" id="{C50BED73-9A58-DDF1-277E-59D1C094C6D4}"/>
              </a:ext>
            </a:extLst>
          </p:cNvPr>
          <p:cNvSpPr>
            <a:spLocks noGrp="1"/>
          </p:cNvSpPr>
          <p:nvPr>
            <p:ph type="title"/>
          </p:nvPr>
        </p:nvSpPr>
        <p:spPr/>
        <p:txBody>
          <a:bodyPr>
            <a:normAutofit/>
          </a:bodyPr>
          <a:lstStyle/>
          <a:p>
            <a:r>
              <a:rPr lang="en-US" dirty="0"/>
              <a:t>Quiz</a:t>
            </a:r>
          </a:p>
        </p:txBody>
      </p:sp>
      <p:sp>
        <p:nvSpPr>
          <p:cNvPr id="3" name="Content Placeholder 2">
            <a:extLst>
              <a:ext uri="{FF2B5EF4-FFF2-40B4-BE49-F238E27FC236}">
                <a16:creationId xmlns:a16="http://schemas.microsoft.com/office/drawing/2014/main" id="{C036A2C4-1CE9-A8AE-C414-0DAD321070CF}"/>
              </a:ext>
            </a:extLst>
          </p:cNvPr>
          <p:cNvSpPr>
            <a:spLocks noGrp="1"/>
          </p:cNvSpPr>
          <p:nvPr>
            <p:ph idx="1"/>
          </p:nvPr>
        </p:nvSpPr>
        <p:spPr>
          <a:xfrm>
            <a:off x="479148" y="1175657"/>
            <a:ext cx="11233704" cy="5148943"/>
          </a:xfrm>
        </p:spPr>
        <p:txBody>
          <a:bodyPr>
            <a:normAutofit fontScale="92500" lnSpcReduction="20000"/>
          </a:bodyPr>
          <a:lstStyle/>
          <a:p>
            <a:r>
              <a:rPr lang="en-US" dirty="0"/>
              <a:t>Determining which Properties a Relation has from its</a:t>
            </a:r>
          </a:p>
          <a:p>
            <a:endParaRPr lang="en-US" dirty="0"/>
          </a:p>
          <a:p>
            <a:endParaRPr lang="en-US" dirty="0"/>
          </a:p>
          <a:p>
            <a:endParaRPr lang="en-US" dirty="0"/>
          </a:p>
          <a:p>
            <a:endParaRPr lang="en-US" dirty="0"/>
          </a:p>
          <a:p>
            <a:endParaRPr lang="en-US" dirty="0"/>
          </a:p>
          <a:p>
            <a:endParaRPr lang="en-US" dirty="0"/>
          </a:p>
          <a:p>
            <a:endParaRPr lang="en-US" dirty="0"/>
          </a:p>
          <a:p>
            <a:pPr>
              <a:buFont typeface="Arial" pitchFamily="34" charset="0"/>
              <a:buChar char="•"/>
            </a:pPr>
            <a:r>
              <a:rPr lang="en-US" dirty="0"/>
              <a:t> </a:t>
            </a:r>
            <a:r>
              <a:rPr lang="en-US" sz="2400" i="1" dirty="0">
                <a:latin typeface="Times New Roman" panose="02020603050405020304" pitchFamily="18" charset="0"/>
                <a:cs typeface="Times New Roman" panose="02020603050405020304" pitchFamily="18" charset="0"/>
              </a:rPr>
              <a:t>Reflexive?</a:t>
            </a:r>
            <a:r>
              <a:rPr lang="en-US" sz="2400" dirty="0">
                <a:latin typeface="Times New Roman" panose="02020603050405020304" pitchFamily="18" charset="0"/>
                <a:cs typeface="Times New Roman" panose="02020603050405020304" pitchFamily="18" charset="0"/>
              </a:rPr>
              <a:t> No, there are no loops</a:t>
            </a:r>
          </a:p>
          <a:p>
            <a:pPr>
              <a:buFont typeface="Arial" pitchFamily="34" charset="0"/>
              <a:buChar char="•"/>
            </a:pP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Symmetric?</a:t>
            </a:r>
            <a:r>
              <a:rPr lang="en-US" sz="2400" dirty="0">
                <a:latin typeface="Times New Roman" panose="02020603050405020304" pitchFamily="18" charset="0"/>
                <a:cs typeface="Times New Roman" panose="02020603050405020304" pitchFamily="18" charset="0"/>
              </a:rPr>
              <a:t> No, there is an edge from </a:t>
            </a:r>
            <a:r>
              <a:rPr lang="en-US" sz="2400" i="1"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but not from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a</a:t>
            </a:r>
            <a:endParaRPr lang="en-US" sz="2400" dirty="0">
              <a:latin typeface="Times New Roman" panose="02020603050405020304" pitchFamily="18" charset="0"/>
              <a:cs typeface="Times New Roman" panose="02020603050405020304" pitchFamily="18" charset="0"/>
            </a:endParaRPr>
          </a:p>
          <a:p>
            <a:pPr>
              <a:buFont typeface="Arial" pitchFamily="34" charset="0"/>
              <a:buChar char="•"/>
            </a:pP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Antisymmetric?</a:t>
            </a:r>
            <a:r>
              <a:rPr lang="en-US" sz="2400" dirty="0">
                <a:latin typeface="Times New Roman" panose="02020603050405020304" pitchFamily="18" charset="0"/>
                <a:cs typeface="Times New Roman" panose="02020603050405020304" pitchFamily="18" charset="0"/>
              </a:rPr>
              <a:t> No, there is an edge from </a:t>
            </a:r>
            <a:r>
              <a:rPr lang="en-US" sz="2400" i="1"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and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a:t>
            </a:r>
          </a:p>
          <a:p>
            <a:pPr>
              <a:buFont typeface="Arial" pitchFamily="34" charset="0"/>
              <a:buChar char="•"/>
            </a:pP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Transitive?</a:t>
            </a:r>
            <a:r>
              <a:rPr lang="en-US" sz="2400" dirty="0">
                <a:latin typeface="Times New Roman" panose="02020603050405020304" pitchFamily="18" charset="0"/>
                <a:cs typeface="Times New Roman" panose="02020603050405020304" pitchFamily="18" charset="0"/>
              </a:rPr>
              <a:t> No, there are edges from </a:t>
            </a:r>
            <a:r>
              <a:rPr lang="en-US" sz="2400" i="1"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and from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but  there is no edge from </a:t>
            </a:r>
            <a:r>
              <a:rPr lang="en-US" sz="2400" i="1"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to </a:t>
            </a:r>
            <a:r>
              <a:rPr lang="en-US" sz="2400" i="1" dirty="0">
                <a:latin typeface="Times New Roman" panose="02020603050405020304" pitchFamily="18" charset="0"/>
                <a:cs typeface="Times New Roman" panose="02020603050405020304" pitchFamily="18" charset="0"/>
              </a:rPr>
              <a:t>d</a:t>
            </a:r>
            <a:endParaRPr lang="en-US" sz="24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958B84CC-BD9E-9B30-F966-185564AB4A62}"/>
              </a:ext>
            </a:extLst>
          </p:cNvPr>
          <p:cNvSpPr>
            <a:spLocks noGrp="1"/>
          </p:cNvSpPr>
          <p:nvPr>
            <p:ph type="sldNum" sz="quarter" idx="12"/>
          </p:nvPr>
        </p:nvSpPr>
        <p:spPr/>
        <p:txBody>
          <a:bodyPr/>
          <a:lstStyle/>
          <a:p>
            <a:fld id="{6BDBACC2-E59C-4C76-9B43-ACFA72B85B74}" type="slidenum">
              <a:rPr lang="en-US" smtClean="0"/>
              <a:pPr/>
              <a:t>42</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500"/>
                                        <p:tgtEl>
                                          <p:spTgt spid="3">
                                            <p:txEl>
                                              <p:pRg st="8"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9" end="9"/>
                                            </p:txEl>
                                          </p:spTgt>
                                        </p:tgtEl>
                                        <p:attrNameLst>
                                          <p:attrName>style.visibility</p:attrName>
                                        </p:attrNameLst>
                                      </p:cBhvr>
                                      <p:to>
                                        <p:strVal val="visible"/>
                                      </p:to>
                                    </p:set>
                                    <p:animEffect transition="in" filter="fade">
                                      <p:cBhvr>
                                        <p:cTn id="12" dur="500"/>
                                        <p:tgtEl>
                                          <p:spTgt spid="3">
                                            <p:txEl>
                                              <p:pRg st="9" end="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animEffect transition="in" filter="fade">
                                      <p:cBhvr>
                                        <p:cTn id="17" dur="500"/>
                                        <p:tgtEl>
                                          <p:spTgt spid="3">
                                            <p:txEl>
                                              <p:pRg st="10" end="1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11" end="11"/>
                                            </p:txEl>
                                          </p:spTgt>
                                        </p:tgtEl>
                                        <p:attrNameLst>
                                          <p:attrName>style.visibility</p:attrName>
                                        </p:attrNameLst>
                                      </p:cBhvr>
                                      <p:to>
                                        <p:strVal val="visible"/>
                                      </p:to>
                                    </p:set>
                                    <p:animEffect transition="in" filter="fade">
                                      <p:cBhvr>
                                        <p:cTn id="2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Equivalence Relations</a:t>
            </a:r>
          </a:p>
        </p:txBody>
      </p:sp>
      <p:sp>
        <p:nvSpPr>
          <p:cNvPr id="3" name="Content Placeholder 2"/>
          <p:cNvSpPr>
            <a:spLocks noGrp="1"/>
          </p:cNvSpPr>
          <p:nvPr>
            <p:ph idx="1"/>
          </p:nvPr>
        </p:nvSpPr>
        <p:spPr/>
        <p:txBody>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Definition </a:t>
            </a:r>
            <a:r>
              <a:rPr lang="en-US" b="1"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 relation on a set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is called an </a:t>
            </a:r>
            <a:r>
              <a:rPr lang="en-US" i="1" dirty="0">
                <a:latin typeface="Times New Roman" panose="02020603050405020304" pitchFamily="18" charset="0"/>
                <a:cs typeface="Times New Roman" panose="02020603050405020304" pitchFamily="18" charset="0"/>
              </a:rPr>
              <a:t>equivalence relation </a:t>
            </a:r>
            <a:r>
              <a:rPr lang="en-US" dirty="0">
                <a:latin typeface="Times New Roman" panose="02020603050405020304" pitchFamily="18" charset="0"/>
                <a:cs typeface="Times New Roman" panose="02020603050405020304" pitchFamily="18" charset="0"/>
              </a:rPr>
              <a:t>if it is </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reflexive, </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symmetric, </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transitive. </a:t>
            </a:r>
          </a:p>
          <a:p>
            <a:pPr>
              <a:lnSpc>
                <a:spcPct val="150000"/>
              </a:lnSpc>
              <a:buNone/>
            </a:pPr>
            <a:endParaRPr lang="en-US" dirty="0">
              <a:latin typeface="Times New Roman" panose="02020603050405020304" pitchFamily="18" charset="0"/>
              <a:cs typeface="Times New Roman" panose="02020603050405020304" pitchFamily="18" charset="0"/>
            </a:endParaRPr>
          </a:p>
          <a:p>
            <a:pPr>
              <a:buNone/>
            </a:pPr>
            <a:r>
              <a:rPr lang="en-US" b="1" dirty="0"/>
              <a:t>   </a:t>
            </a:r>
            <a:endParaRPr lang="en-US" dirty="0"/>
          </a:p>
        </p:txBody>
      </p:sp>
      <p:sp>
        <p:nvSpPr>
          <p:cNvPr id="4" name="Slide Number Placeholder 3">
            <a:extLst>
              <a:ext uri="{FF2B5EF4-FFF2-40B4-BE49-F238E27FC236}">
                <a16:creationId xmlns:a16="http://schemas.microsoft.com/office/drawing/2014/main" id="{E6D8E003-9C17-32CE-8E9E-16C8CDF981B1}"/>
              </a:ext>
            </a:extLst>
          </p:cNvPr>
          <p:cNvSpPr>
            <a:spLocks noGrp="1"/>
          </p:cNvSpPr>
          <p:nvPr>
            <p:ph type="sldNum" sz="quarter" idx="12"/>
          </p:nvPr>
        </p:nvSpPr>
        <p:spPr/>
        <p:txBody>
          <a:bodyPr/>
          <a:lstStyle/>
          <a:p>
            <a:fld id="{6BDBACC2-E59C-4C76-9B43-ACFA72B85B74}" type="slidenum">
              <a:rPr lang="en-US" smtClean="0"/>
              <a:pPr/>
              <a:t>43</a:t>
            </a:fld>
            <a:endParaRPr lang="en-US"/>
          </a:p>
        </p:txBody>
      </p:sp>
    </p:spTree>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Divides</a:t>
            </a:r>
          </a:p>
        </p:txBody>
      </p:sp>
      <p:sp>
        <p:nvSpPr>
          <p:cNvPr id="3" name="Content Placeholder 2"/>
          <p:cNvSpPr>
            <a:spLocks noGrp="1"/>
          </p:cNvSpPr>
          <p:nvPr>
            <p:ph idx="1"/>
          </p:nvPr>
        </p:nvSpPr>
        <p:spPr/>
        <p:txBody>
          <a:bodyPr>
            <a:normAutofit/>
          </a:bodyPr>
          <a:lstStyle/>
          <a:p>
            <a:pPr>
              <a:lnSpc>
                <a:spcPct val="160000"/>
              </a:lnSpc>
              <a:buNone/>
            </a:pPr>
            <a:r>
              <a:rPr lang="en-US" dirty="0">
                <a:latin typeface="Times New Roman" panose="02020603050405020304" pitchFamily="18" charset="0"/>
                <a:cs typeface="Times New Roman" panose="02020603050405020304" pitchFamily="18" charset="0"/>
              </a:rPr>
              <a:t>    Show that the “divides” relation on the set of positive integers is not an equivalence relation.</a:t>
            </a:r>
          </a:p>
          <a:p>
            <a:pPr>
              <a:lnSpc>
                <a:spcPct val="160000"/>
              </a:lnSpc>
              <a:buNone/>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Solution</a:t>
            </a:r>
            <a:endParaRPr lang="en-US" dirty="0">
              <a:latin typeface="Times New Roman" panose="02020603050405020304" pitchFamily="18" charset="0"/>
              <a:cs typeface="Times New Roman" panose="02020603050405020304" pitchFamily="18" charset="0"/>
            </a:endParaRPr>
          </a:p>
          <a:p>
            <a:pPr lvl="1">
              <a:lnSpc>
                <a:spcPct val="160000"/>
              </a:lnSpc>
            </a:pPr>
            <a:r>
              <a:rPr lang="en-US" i="1" dirty="0">
                <a:latin typeface="Times New Roman" panose="02020603050405020304" pitchFamily="18" charset="0"/>
                <a:cs typeface="Times New Roman" panose="02020603050405020304" pitchFamily="18" charset="0"/>
              </a:rPr>
              <a:t>Reflexivity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for all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lvl="1">
              <a:lnSpc>
                <a:spcPct val="160000"/>
              </a:lnSpc>
            </a:pPr>
            <a:r>
              <a:rPr lang="en-US" i="1" dirty="0">
                <a:latin typeface="Times New Roman" panose="02020603050405020304" pitchFamily="18" charset="0"/>
                <a:cs typeface="Times New Roman" panose="02020603050405020304" pitchFamily="18" charset="0"/>
              </a:rPr>
              <a:t>Not Symmetric</a:t>
            </a:r>
            <a:r>
              <a:rPr lang="en-US" dirty="0">
                <a:latin typeface="Times New Roman" panose="02020603050405020304" pitchFamily="18" charset="0"/>
                <a:cs typeface="Times New Roman" panose="02020603050405020304" pitchFamily="18" charset="0"/>
              </a:rPr>
              <a:t>: For example, </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but </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 Hence, the relation is not symmetric. </a:t>
            </a:r>
            <a:endParaRPr lang="en-US" dirty="0">
              <a:latin typeface="Times New Roman" panose="02020603050405020304" pitchFamily="18" charset="0"/>
              <a:cs typeface="Times New Roman" panose="02020603050405020304" pitchFamily="18" charset="0"/>
            </a:endParaRPr>
          </a:p>
          <a:p>
            <a:pPr lvl="1">
              <a:lnSpc>
                <a:spcPct val="160000"/>
              </a:lnSpc>
            </a:pPr>
            <a:r>
              <a:rPr lang="en-US" i="1" dirty="0">
                <a:latin typeface="Times New Roman" panose="02020603050405020304" pitchFamily="18" charset="0"/>
                <a:cs typeface="Times New Roman" panose="02020603050405020304" pitchFamily="18" charset="0"/>
              </a:rPr>
              <a:t>Transitivity</a:t>
            </a:r>
            <a:r>
              <a:rPr lang="en-US" dirty="0">
                <a:latin typeface="Times New Roman" panose="02020603050405020304" pitchFamily="18" charset="0"/>
                <a:cs typeface="Times New Roman" panose="02020603050405020304" pitchFamily="18" charset="0"/>
              </a:rPr>
              <a:t>:  the relation is transitive. </a:t>
            </a:r>
          </a:p>
          <a:p>
            <a:pPr>
              <a:buNone/>
            </a:pPr>
            <a:endParaRPr lang="en-US" dirty="0"/>
          </a:p>
        </p:txBody>
      </p:sp>
      <p:sp>
        <p:nvSpPr>
          <p:cNvPr id="4" name="Slide Number Placeholder 3">
            <a:extLst>
              <a:ext uri="{FF2B5EF4-FFF2-40B4-BE49-F238E27FC236}">
                <a16:creationId xmlns:a16="http://schemas.microsoft.com/office/drawing/2014/main" id="{8288771C-FFA9-CE84-4BBE-A4C795EB6417}"/>
              </a:ext>
            </a:extLst>
          </p:cNvPr>
          <p:cNvSpPr>
            <a:spLocks noGrp="1"/>
          </p:cNvSpPr>
          <p:nvPr>
            <p:ph type="sldNum" sz="quarter" idx="12"/>
          </p:nvPr>
        </p:nvSpPr>
        <p:spPr/>
        <p:txBody>
          <a:bodyPr/>
          <a:lstStyle/>
          <a:p>
            <a:fld id="{6BDBACC2-E59C-4C76-9B43-ACFA72B85B74}" type="slidenum">
              <a:rPr lang="en-US" smtClean="0"/>
              <a:pPr/>
              <a:t>44</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Partial Orderings</a:t>
            </a:r>
          </a:p>
        </p:txBody>
      </p:sp>
      <p:sp>
        <p:nvSpPr>
          <p:cNvPr id="3" name="Content Placeholder 2"/>
          <p:cNvSpPr>
            <a:spLocks noGrp="1"/>
          </p:cNvSpPr>
          <p:nvPr>
            <p:ph idx="1"/>
          </p:nvPr>
        </p:nvSpPr>
        <p:spPr/>
        <p:txBody>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Definition </a:t>
            </a:r>
            <a:r>
              <a:rPr lang="en-US" dirty="0">
                <a:latin typeface="Times New Roman" panose="02020603050405020304" pitchFamily="18" charset="0"/>
                <a:cs typeface="Times New Roman" panose="02020603050405020304" pitchFamily="18" charset="0"/>
              </a:rPr>
              <a:t>: A relation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on a set S is called a </a:t>
            </a:r>
            <a:r>
              <a:rPr lang="en-US" i="1" dirty="0">
                <a:latin typeface="Times New Roman" panose="02020603050405020304" pitchFamily="18" charset="0"/>
                <a:cs typeface="Times New Roman" panose="02020603050405020304" pitchFamily="18" charset="0"/>
              </a:rPr>
              <a:t>partial ordering,</a:t>
            </a:r>
            <a:r>
              <a:rPr lang="en-US" dirty="0">
                <a:latin typeface="Times New Roman" panose="02020603050405020304" pitchFamily="18" charset="0"/>
                <a:cs typeface="Times New Roman" panose="02020603050405020304" pitchFamily="18" charset="0"/>
              </a:rPr>
              <a:t> or </a:t>
            </a:r>
            <a:r>
              <a:rPr lang="en-US" i="1" dirty="0">
                <a:latin typeface="Times New Roman" panose="02020603050405020304" pitchFamily="18" charset="0"/>
                <a:cs typeface="Times New Roman" panose="02020603050405020304" pitchFamily="18" charset="0"/>
              </a:rPr>
              <a:t>partial order</a:t>
            </a:r>
          </a:p>
          <a:p>
            <a:pPr lvl="1">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Reflexive</a:t>
            </a:r>
          </a:p>
          <a:p>
            <a:pPr lvl="1">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 antisymmetric</a:t>
            </a:r>
          </a:p>
          <a:p>
            <a:pPr lvl="1">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transitive. </a:t>
            </a:r>
          </a:p>
        </p:txBody>
      </p:sp>
      <p:sp>
        <p:nvSpPr>
          <p:cNvPr id="4" name="Slide Number Placeholder 3">
            <a:extLst>
              <a:ext uri="{FF2B5EF4-FFF2-40B4-BE49-F238E27FC236}">
                <a16:creationId xmlns:a16="http://schemas.microsoft.com/office/drawing/2014/main" id="{4CDA9A98-E63C-F819-DF35-E819A45BB851}"/>
              </a:ext>
            </a:extLst>
          </p:cNvPr>
          <p:cNvSpPr>
            <a:spLocks noGrp="1"/>
          </p:cNvSpPr>
          <p:nvPr>
            <p:ph type="sldNum" sz="quarter" idx="12"/>
          </p:nvPr>
        </p:nvSpPr>
        <p:spPr/>
        <p:txBody>
          <a:bodyPr/>
          <a:lstStyle/>
          <a:p>
            <a:fld id="{6BDBACC2-E59C-4C76-9B43-ACFA72B85B74}" type="slidenum">
              <a:rPr lang="en-US" smtClean="0"/>
              <a:pPr/>
              <a:t>45</a:t>
            </a:fld>
            <a:endParaRPr lang="en-US"/>
          </a:p>
        </p:txBody>
      </p:sp>
    </p:spTree>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lstStyle/>
          <a:p>
            <a:pPr>
              <a:lnSpc>
                <a:spcPct val="150000"/>
              </a:lnSpc>
              <a:buNone/>
            </a:pPr>
            <a:r>
              <a:rPr lang="en-US" dirty="0"/>
              <a:t>	</a:t>
            </a:r>
            <a:r>
              <a:rPr lang="en-US"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“greater than or equal” relation (</a:t>
            </a:r>
            <a:r>
              <a:rPr lang="en-US" sz="3200" dirty="0">
                <a:latin typeface="Times New Roman" panose="02020603050405020304" pitchFamily="18" charset="0"/>
                <a:ea typeface="Cambria Math"/>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is a partial ordering on the set of integers”</a:t>
            </a:r>
          </a:p>
          <a:p>
            <a:pPr lvl="1">
              <a:lnSpc>
                <a:spcPct val="150000"/>
              </a:lnSpc>
            </a:pPr>
            <a:r>
              <a:rPr lang="en-US" sz="2800" i="1" dirty="0">
                <a:latin typeface="Times New Roman" panose="02020603050405020304" pitchFamily="18" charset="0"/>
                <a:cs typeface="Times New Roman" panose="02020603050405020304" pitchFamily="18" charset="0"/>
              </a:rPr>
              <a:t>Reflexivity</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for every integer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a:t>
            </a:r>
          </a:p>
          <a:p>
            <a:pPr lvl="1">
              <a:lnSpc>
                <a:spcPct val="150000"/>
              </a:lnSpc>
            </a:pPr>
            <a:r>
              <a:rPr lang="en-US" sz="2800" i="1" dirty="0" err="1">
                <a:latin typeface="Times New Roman" panose="02020603050405020304" pitchFamily="18" charset="0"/>
                <a:cs typeface="Times New Roman" panose="02020603050405020304" pitchFamily="18" charset="0"/>
              </a:rPr>
              <a:t>Antisymmetry</a:t>
            </a:r>
            <a:r>
              <a:rPr lang="en-US" sz="2800" dirty="0">
                <a:latin typeface="Times New Roman" panose="02020603050405020304" pitchFamily="18" charset="0"/>
                <a:cs typeface="Times New Roman" panose="02020603050405020304" pitchFamily="18" charset="0"/>
              </a:rPr>
              <a:t>: If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 then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b.</a:t>
            </a:r>
          </a:p>
          <a:p>
            <a:pPr lvl="1">
              <a:lnSpc>
                <a:spcPct val="150000"/>
              </a:lnSpc>
            </a:pPr>
            <a:r>
              <a:rPr lang="en-US" sz="2800" i="1" dirty="0">
                <a:latin typeface="Times New Roman" panose="02020603050405020304" pitchFamily="18" charset="0"/>
                <a:cs typeface="Times New Roman" panose="02020603050405020304" pitchFamily="18" charset="0"/>
              </a:rPr>
              <a:t>Transitivity</a:t>
            </a:r>
            <a:r>
              <a:rPr lang="en-US" sz="2800" dirty="0">
                <a:latin typeface="Times New Roman" panose="02020603050405020304" pitchFamily="18" charset="0"/>
                <a:cs typeface="Times New Roman" panose="02020603050405020304" pitchFamily="18" charset="0"/>
              </a:rPr>
              <a:t>: If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 , then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mbria Math"/>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c.</a:t>
            </a:r>
          </a:p>
          <a:p>
            <a:pPr lvl="1">
              <a:lnSpc>
                <a:spcPct val="150000"/>
              </a:lnSpc>
            </a:pPr>
            <a:endParaRPr lang="en-US" sz="2800" i="1" dirty="0">
              <a:latin typeface="Times New Roman" panose="02020603050405020304" pitchFamily="18" charset="0"/>
              <a:cs typeface="Times New Roman" panose="02020603050405020304" pitchFamily="18" charset="0"/>
            </a:endParaRPr>
          </a:p>
          <a:p>
            <a:pPr lvl="1">
              <a:buNone/>
            </a:pPr>
            <a:endParaRPr lang="en-US" dirty="0"/>
          </a:p>
        </p:txBody>
      </p:sp>
      <p:sp>
        <p:nvSpPr>
          <p:cNvPr id="5" name="Slide Number Placeholder 4">
            <a:extLst>
              <a:ext uri="{FF2B5EF4-FFF2-40B4-BE49-F238E27FC236}">
                <a16:creationId xmlns:a16="http://schemas.microsoft.com/office/drawing/2014/main" id="{7B3C5B65-2ECA-E96D-D02B-B54718935136}"/>
              </a:ext>
            </a:extLst>
          </p:cNvPr>
          <p:cNvSpPr>
            <a:spLocks noGrp="1"/>
          </p:cNvSpPr>
          <p:nvPr>
            <p:ph type="sldNum" sz="quarter" idx="12"/>
          </p:nvPr>
        </p:nvSpPr>
        <p:spPr/>
        <p:txBody>
          <a:bodyPr/>
          <a:lstStyle/>
          <a:p>
            <a:fld id="{6BDBACC2-E59C-4C76-9B43-ACFA72B85B74}" type="slidenum">
              <a:rPr lang="en-US" smtClean="0"/>
              <a:pPr/>
              <a:t>46</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cs typeface="Times New Roman" panose="02020603050405020304" pitchFamily="18" charset="0"/>
              </a:rPr>
              <a:t>         The divisibility relation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is a partial ordering on the set of integers.</a:t>
            </a:r>
            <a:endParaRPr lang="ar-EG" dirty="0">
              <a:latin typeface="Times New Roman" panose="02020603050405020304" pitchFamily="18" charset="0"/>
              <a:cs typeface="Times New Roman" panose="02020603050405020304" pitchFamily="18" charset="0"/>
            </a:endParaRPr>
          </a:p>
          <a:p>
            <a:pPr>
              <a:lnSpc>
                <a:spcPct val="150000"/>
              </a:lnSpc>
              <a:buNone/>
            </a:pPr>
            <a:r>
              <a:rPr lang="en-US" dirty="0">
                <a:latin typeface="Times New Roman" panose="02020603050405020304" pitchFamily="18" charset="0"/>
                <a:cs typeface="Times New Roman" panose="02020603050405020304" pitchFamily="18" charset="0"/>
              </a:rPr>
              <a:t>Solution</a:t>
            </a:r>
          </a:p>
          <a:p>
            <a:pPr lvl="1">
              <a:lnSpc>
                <a:spcPct val="150000"/>
              </a:lnSpc>
            </a:pPr>
            <a:r>
              <a:rPr lang="en-US" i="1" dirty="0">
                <a:latin typeface="Times New Roman" panose="02020603050405020304" pitchFamily="18" charset="0"/>
                <a:cs typeface="Times New Roman" panose="02020603050405020304" pitchFamily="18" charset="0"/>
              </a:rPr>
              <a:t>Reflexivity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a</a:t>
            </a:r>
            <a:r>
              <a:rPr lang="en-US" dirty="0">
                <a:latin typeface="Times New Roman" panose="02020603050405020304" pitchFamily="18" charset="0"/>
                <a:ea typeface="Cambria Math"/>
                <a:cs typeface="Times New Roman" panose="02020603050405020304" pitchFamily="18" charset="0"/>
              </a:rPr>
              <a:t> for all integers </a:t>
            </a:r>
            <a:r>
              <a:rPr lang="en-US" i="1" dirty="0">
                <a:latin typeface="Times New Roman" panose="02020603050405020304" pitchFamily="18" charset="0"/>
                <a:ea typeface="Cambria Math"/>
                <a:cs typeface="Times New Roman" panose="02020603050405020304" pitchFamily="18" charset="0"/>
              </a:rPr>
              <a:t>a</a:t>
            </a:r>
            <a:r>
              <a:rPr lang="ar-EG" i="1" dirty="0">
                <a:latin typeface="Times New Roman" panose="02020603050405020304" pitchFamily="18" charset="0"/>
                <a:ea typeface="Cambria Math"/>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1">
              <a:lnSpc>
                <a:spcPct val="150000"/>
              </a:lnSpc>
            </a:pPr>
            <a:r>
              <a:rPr lang="en-US" i="1" dirty="0" err="1">
                <a:latin typeface="Times New Roman" panose="02020603050405020304" pitchFamily="18" charset="0"/>
                <a:cs typeface="Times New Roman" panose="02020603050405020304" pitchFamily="18" charset="0"/>
              </a:rPr>
              <a:t>Antisymmetry</a:t>
            </a:r>
            <a:r>
              <a:rPr lang="en-US" dirty="0">
                <a:latin typeface="Times New Roman" panose="02020603050405020304" pitchFamily="18" charset="0"/>
                <a:cs typeface="Times New Roman" panose="02020603050405020304" pitchFamily="18" charset="0"/>
              </a:rPr>
              <a:t>: If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are positive integers with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then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endParaRPr lang="en-US" i="1" dirty="0">
              <a:latin typeface="Times New Roman" panose="02020603050405020304" pitchFamily="18" charset="0"/>
              <a:cs typeface="Times New Roman" panose="02020603050405020304" pitchFamily="18" charset="0"/>
            </a:endParaRPr>
          </a:p>
          <a:p>
            <a:pPr lvl="1">
              <a:lnSpc>
                <a:spcPct val="150000"/>
              </a:lnSpc>
            </a:pPr>
            <a:r>
              <a:rPr lang="en-US" i="1" dirty="0">
                <a:latin typeface="Times New Roman" panose="02020603050405020304" pitchFamily="18" charset="0"/>
                <a:cs typeface="Times New Roman" panose="02020603050405020304" pitchFamily="18" charset="0"/>
              </a:rPr>
              <a:t>Transitivity</a:t>
            </a:r>
            <a:r>
              <a:rPr lang="en-US" dirty="0">
                <a:latin typeface="Times New Roman" panose="02020603050405020304" pitchFamily="18" charset="0"/>
                <a:cs typeface="Times New Roman" panose="02020603050405020304" pitchFamily="18" charset="0"/>
              </a:rPr>
              <a:t>: Suppose that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divides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divides </a:t>
            </a:r>
            <a:r>
              <a:rPr lang="en-US" i="1" dirty="0">
                <a:latin typeface="Times New Roman" panose="02020603050405020304" pitchFamily="18" charset="0"/>
                <a:cs typeface="Times New Roman" panose="02020603050405020304" pitchFamily="18" charset="0"/>
              </a:rPr>
              <a:t>c</a:t>
            </a:r>
            <a:r>
              <a:rPr lang="en-US" i="1" dirty="0">
                <a:latin typeface="Times New Roman" panose="02020603050405020304" pitchFamily="18" charset="0"/>
                <a:cs typeface="Times New Roman" panose="02020603050405020304" pitchFamily="18" charset="0"/>
                <a:sym typeface="Wingdings" panose="05000000000000000000" pitchFamily="2" charset="2"/>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so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divides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Therefore, the relation is transitive. </a:t>
            </a:r>
            <a:endParaRPr lang="en-US" i="1"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FD2AA21F-91A8-12EC-4F9D-3596547AE877}"/>
              </a:ext>
            </a:extLst>
          </p:cNvPr>
          <p:cNvSpPr>
            <a:spLocks noGrp="1"/>
          </p:cNvSpPr>
          <p:nvPr>
            <p:ph type="sldNum" sz="quarter" idx="12"/>
          </p:nvPr>
        </p:nvSpPr>
        <p:spPr/>
        <p:txBody>
          <a:bodyPr/>
          <a:lstStyle/>
          <a:p>
            <a:fld id="{6BDBACC2-E59C-4C76-9B43-ACFA72B85B74}" type="slidenum">
              <a:rPr lang="en-US" smtClean="0"/>
              <a:pPr/>
              <a:t>47</a:t>
            </a:fld>
            <a:endParaRPr 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F8A2655-C95E-05CE-A5BD-C85DF5D4D4A4}"/>
              </a:ext>
            </a:extLst>
          </p:cNvPr>
          <p:cNvSpPr>
            <a:spLocks noGrp="1"/>
          </p:cNvSpPr>
          <p:nvPr>
            <p:ph type="sldNum" sz="quarter" idx="12"/>
          </p:nvPr>
        </p:nvSpPr>
        <p:spPr/>
        <p:txBody>
          <a:bodyPr/>
          <a:lstStyle/>
          <a:p>
            <a:fld id="{6BDBACC2-E59C-4C76-9B43-ACFA72B85B74}" type="slidenum">
              <a:rPr lang="en-US" smtClean="0"/>
              <a:pPr/>
              <a:t>48</a:t>
            </a:fld>
            <a:endParaRPr lang="en-US"/>
          </a:p>
        </p:txBody>
      </p:sp>
      <p:sp>
        <p:nvSpPr>
          <p:cNvPr id="3" name="Title 2">
            <a:extLst>
              <a:ext uri="{FF2B5EF4-FFF2-40B4-BE49-F238E27FC236}">
                <a16:creationId xmlns:a16="http://schemas.microsoft.com/office/drawing/2014/main" id="{AD16D224-1040-CCA9-1A8F-89926E5F8ABF}"/>
              </a:ext>
            </a:extLst>
          </p:cNvPr>
          <p:cNvSpPr>
            <a:spLocks noGrp="1"/>
          </p:cNvSpPr>
          <p:nvPr>
            <p:ph type="title"/>
          </p:nvPr>
        </p:nvSpPr>
        <p:spPr/>
        <p:txBody>
          <a:bodyPr/>
          <a:lstStyle/>
          <a:p>
            <a:r>
              <a:rPr lang="en-US" dirty="0"/>
              <a:t>Relations vs Functions</a:t>
            </a:r>
          </a:p>
        </p:txBody>
      </p:sp>
      <p:sp>
        <p:nvSpPr>
          <p:cNvPr id="4" name="Content Placeholder 3">
            <a:extLst>
              <a:ext uri="{FF2B5EF4-FFF2-40B4-BE49-F238E27FC236}">
                <a16:creationId xmlns:a16="http://schemas.microsoft.com/office/drawing/2014/main" id="{B160C50F-DB8D-95D4-5FBB-00DEB87F6E39}"/>
              </a:ext>
            </a:extLst>
          </p:cNvPr>
          <p:cNvSpPr>
            <a:spLocks noGrp="1"/>
          </p:cNvSpPr>
          <p:nvPr>
            <p:ph idx="1"/>
          </p:nvPr>
        </p:nvSpPr>
        <p:spPr/>
        <p:txBody>
          <a:bodyPr>
            <a:normAutofit/>
          </a:bodyPr>
          <a:lstStyle/>
          <a:p>
            <a:r>
              <a:rPr lang="en-US" sz="2800" dirty="0"/>
              <a:t>A function is a relation where exactly one element of </a:t>
            </a:r>
            <a:r>
              <a:rPr lang="en-US" sz="2800" i="1" dirty="0"/>
              <a:t>B</a:t>
            </a:r>
            <a:r>
              <a:rPr lang="en-US" sz="2800" dirty="0"/>
              <a:t> is related to each element of </a:t>
            </a:r>
            <a:r>
              <a:rPr lang="en-US" sz="2800" i="1" dirty="0"/>
              <a:t>A.</a:t>
            </a:r>
          </a:p>
          <a:p>
            <a:pPr marL="50800" indent="0">
              <a:buNone/>
            </a:pPr>
            <a:endParaRPr lang="en-US" i="1" dirty="0"/>
          </a:p>
          <a:p>
            <a:pPr marL="50800" indent="0">
              <a:buNone/>
            </a:pPr>
            <a:endParaRPr lang="en-US" i="1" dirty="0"/>
          </a:p>
          <a:p>
            <a:pPr marL="50800" indent="0">
              <a:buNone/>
            </a:pPr>
            <a:endParaRPr lang="en-US" i="1" dirty="0"/>
          </a:p>
          <a:p>
            <a:r>
              <a:rPr lang="en-US" dirty="0"/>
              <a:t>Example R={(</a:t>
            </a:r>
            <a:r>
              <a:rPr lang="es-ES" dirty="0"/>
              <a:t>2, 1),(3,6),(2,3),(5, 8)}</a:t>
            </a:r>
            <a:r>
              <a:rPr lang="es-ES" dirty="0" err="1"/>
              <a:t>is</a:t>
            </a:r>
            <a:r>
              <a:rPr lang="es-ES" dirty="0"/>
              <a:t> a </a:t>
            </a:r>
            <a:r>
              <a:rPr lang="es-ES" dirty="0" err="1"/>
              <a:t>function</a:t>
            </a:r>
            <a:r>
              <a:rPr lang="es-ES" dirty="0"/>
              <a:t>?</a:t>
            </a:r>
          </a:p>
          <a:p>
            <a:r>
              <a:rPr lang="en-US" dirty="0"/>
              <a:t> Solution False</a:t>
            </a:r>
          </a:p>
          <a:p>
            <a:endParaRPr lang="en-US" dirty="0"/>
          </a:p>
        </p:txBody>
      </p:sp>
      <p:graphicFrame>
        <p:nvGraphicFramePr>
          <p:cNvPr id="6" name="Diagram 5">
            <a:extLst>
              <a:ext uri="{FF2B5EF4-FFF2-40B4-BE49-F238E27FC236}">
                <a16:creationId xmlns:a16="http://schemas.microsoft.com/office/drawing/2014/main" id="{F70D3795-4FD5-5462-2B69-51E0148B5B29}"/>
              </a:ext>
            </a:extLst>
          </p:cNvPr>
          <p:cNvGraphicFramePr/>
          <p:nvPr/>
        </p:nvGraphicFramePr>
        <p:xfrm>
          <a:off x="7246258" y="1957244"/>
          <a:ext cx="5392057" cy="37761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8448252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down)">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ipe(down)">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9A1320-95B0-D38B-7C43-FFDB771ED417}"/>
              </a:ext>
            </a:extLst>
          </p:cNvPr>
          <p:cNvSpPr>
            <a:spLocks noGrp="1"/>
          </p:cNvSpPr>
          <p:nvPr>
            <p:ph type="sldNum" sz="quarter" idx="12"/>
          </p:nvPr>
        </p:nvSpPr>
        <p:spPr/>
        <p:txBody>
          <a:bodyPr/>
          <a:lstStyle/>
          <a:p>
            <a:fld id="{6BDBACC2-E59C-4C76-9B43-ACFA72B85B74}" type="slidenum">
              <a:rPr lang="en-US" smtClean="0"/>
              <a:pPr/>
              <a:t>49</a:t>
            </a:fld>
            <a:endParaRPr lang="en-US"/>
          </a:p>
        </p:txBody>
      </p:sp>
      <p:sp>
        <p:nvSpPr>
          <p:cNvPr id="3" name="Title 2">
            <a:extLst>
              <a:ext uri="{FF2B5EF4-FFF2-40B4-BE49-F238E27FC236}">
                <a16:creationId xmlns:a16="http://schemas.microsoft.com/office/drawing/2014/main" id="{8C4463B6-FD64-ECD7-353A-EE6462C2AD98}"/>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000DBD56-6AB1-6FD1-A9BA-D7B47D897B8D}"/>
                  </a:ext>
                </a:extLst>
              </p:cNvPr>
              <p:cNvSpPr>
                <a:spLocks noGrp="1"/>
              </p:cNvSpPr>
              <p:nvPr>
                <p:ph idx="1"/>
              </p:nvPr>
            </p:nvSpPr>
            <p:spPr/>
            <p:txBody>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R from A to B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𝐶𝑎𝑟𝑡𝑒𝑠𝑖𝑎𝑛</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𝑃𝑟𝑜𝑑𝑢𝑐𝑡</m:t>
                    </m:r>
                  </m:oMath>
                </a14:m>
                <a:endParaRPr lang="en-US" b="0" dirty="0">
                  <a:latin typeface="Times New Roman" panose="02020603050405020304" pitchFamily="18" charset="0"/>
                  <a:ea typeface="Cambria Math" panose="020405030504060302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endParaRPr lang="en-US" dirty="0">
                  <a:latin typeface="Times New Roman" panose="02020603050405020304" pitchFamily="18" charset="0"/>
                  <a:cs typeface="Times New Roman" panose="02020603050405020304" pitchFamily="18" charset="0"/>
                </a:endParaRPr>
              </a:p>
              <a:p>
                <a:pPr marL="533400" lvl="1" indent="0">
                  <a:lnSpc>
                    <a:spcPct val="150000"/>
                  </a:lnSpc>
                  <a:buNone/>
                </a:pPr>
                <a:r>
                  <a:rPr lang="en-US" dirty="0">
                    <a:latin typeface="Times New Roman" panose="02020603050405020304" pitchFamily="18" charset="0"/>
                    <a:cs typeface="Times New Roman" panose="02020603050405020304" pitchFamily="18" charset="0"/>
                  </a:rPr>
                  <a:t>Solution b</a:t>
                </a:r>
              </a:p>
              <a:p>
                <a:pPr lvl="1"/>
                <a:endParaRPr lang="en-US" dirty="0"/>
              </a:p>
            </p:txBody>
          </p:sp>
        </mc:Choice>
        <mc:Fallback xmlns="">
          <p:sp>
            <p:nvSpPr>
              <p:cNvPr id="4" name="Content Placeholder 3">
                <a:extLst>
                  <a:ext uri="{FF2B5EF4-FFF2-40B4-BE49-F238E27FC236}">
                    <a16:creationId xmlns:a16="http://schemas.microsoft.com/office/drawing/2014/main" id="{000DBD56-6AB1-6FD1-A9BA-D7B47D897B8D}"/>
                  </a:ext>
                </a:extLst>
              </p:cNvPr>
              <p:cNvSpPr>
                <a:spLocks noGrp="1" noRot="1" noChangeAspect="1" noMove="1" noResize="1" noEditPoints="1" noAdjustHandles="1" noChangeArrowheads="1" noChangeShapeType="1" noTextEdit="1"/>
              </p:cNvSpPr>
              <p:nvPr>
                <p:ph idx="1"/>
              </p:nvPr>
            </p:nvSpPr>
            <p:spPr>
              <a:blipFill>
                <a:blip r:embed="rId4"/>
                <a:stretch>
                  <a:fillRect l="-706"/>
                </a:stretch>
              </a:blipFill>
            </p:spPr>
            <p:txBody>
              <a:bodyPr/>
              <a:lstStyle/>
              <a:p>
                <a:r>
                  <a:rPr lang="en-US">
                    <a:noFill/>
                  </a:rPr>
                  <a:t> </a:t>
                </a:r>
              </a:p>
            </p:txBody>
          </p:sp>
        </mc:Fallback>
      </mc:AlternateContent>
    </p:spTree>
    <p:extLst>
      <p:ext uri="{BB962C8B-B14F-4D97-AF65-F5344CB8AC3E}">
        <p14:creationId xmlns:p14="http://schemas.microsoft.com/office/powerpoint/2010/main" val="2185655795"/>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9A1320-95B0-D38B-7C43-FFDB771ED417}"/>
              </a:ext>
            </a:extLst>
          </p:cNvPr>
          <p:cNvSpPr>
            <a:spLocks noGrp="1"/>
          </p:cNvSpPr>
          <p:nvPr>
            <p:ph type="sldNum" sz="quarter" idx="12"/>
          </p:nvPr>
        </p:nvSpPr>
        <p:spPr/>
        <p:txBody>
          <a:bodyPr/>
          <a:lstStyle/>
          <a:p>
            <a:fld id="{6BDBACC2-E59C-4C76-9B43-ACFA72B85B74}" type="slidenum">
              <a:rPr lang="en-US" smtClean="0"/>
              <a:pPr/>
              <a:t>50</a:t>
            </a:fld>
            <a:endParaRPr lang="en-US"/>
          </a:p>
        </p:txBody>
      </p:sp>
      <p:sp>
        <p:nvSpPr>
          <p:cNvPr id="3" name="Title 2">
            <a:extLst>
              <a:ext uri="{FF2B5EF4-FFF2-40B4-BE49-F238E27FC236}">
                <a16:creationId xmlns:a16="http://schemas.microsoft.com/office/drawing/2014/main" id="{8C4463B6-FD64-ECD7-353A-EE6462C2AD98}"/>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000DBD56-6AB1-6FD1-A9BA-D7B47D897B8D}"/>
                  </a:ext>
                </a:extLst>
              </p:cNvPr>
              <p:cNvSpPr>
                <a:spLocks noGrp="1"/>
              </p:cNvSpPr>
              <p:nvPr>
                <p:ph idx="1"/>
              </p:nvPr>
            </p:nvSpPr>
            <p:spPr/>
            <p:txBody>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R from B to A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𝐶𝑎𝑟𝑡𝑒𝑠𝑖𝑎𝑛</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𝑃𝑟𝑜𝑑𝑢𝑐𝑡</m:t>
                    </m:r>
                  </m:oMath>
                </a14:m>
                <a:endParaRPr lang="en-US" b="0" dirty="0">
                  <a:latin typeface="Times New Roman" panose="02020603050405020304" pitchFamily="18" charset="0"/>
                  <a:ea typeface="Cambria Math" panose="020405030504060302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endParaRPr lang="en-US" dirty="0">
                  <a:latin typeface="Times New Roman" panose="02020603050405020304" pitchFamily="18" charset="0"/>
                  <a:cs typeface="Times New Roman" panose="02020603050405020304" pitchFamily="18" charset="0"/>
                </a:endParaRPr>
              </a:p>
              <a:p>
                <a:pPr marL="533400" lvl="1" indent="0">
                  <a:lnSpc>
                    <a:spcPct val="150000"/>
                  </a:lnSpc>
                  <a:buNone/>
                </a:pPr>
                <a:r>
                  <a:rPr lang="en-US" dirty="0">
                    <a:latin typeface="Times New Roman" panose="02020603050405020304" pitchFamily="18" charset="0"/>
                    <a:cs typeface="Times New Roman" panose="02020603050405020304" pitchFamily="18" charset="0"/>
                  </a:rPr>
                  <a:t>Solution C</a:t>
                </a:r>
              </a:p>
              <a:p>
                <a:pPr lvl="1"/>
                <a:endParaRPr lang="en-US" dirty="0"/>
              </a:p>
            </p:txBody>
          </p:sp>
        </mc:Choice>
        <mc:Fallback xmlns="">
          <p:sp>
            <p:nvSpPr>
              <p:cNvPr id="4" name="Content Placeholder 3">
                <a:extLst>
                  <a:ext uri="{FF2B5EF4-FFF2-40B4-BE49-F238E27FC236}">
                    <a16:creationId xmlns:a16="http://schemas.microsoft.com/office/drawing/2014/main" id="{000DBD56-6AB1-6FD1-A9BA-D7B47D897B8D}"/>
                  </a:ext>
                </a:extLst>
              </p:cNvPr>
              <p:cNvSpPr>
                <a:spLocks noGrp="1" noRot="1" noChangeAspect="1" noMove="1" noResize="1" noEditPoints="1" noAdjustHandles="1" noChangeArrowheads="1" noChangeShapeType="1" noTextEdit="1"/>
              </p:cNvSpPr>
              <p:nvPr>
                <p:ph idx="1"/>
              </p:nvPr>
            </p:nvSpPr>
            <p:spPr>
              <a:blipFill>
                <a:blip r:embed="rId4"/>
                <a:stretch>
                  <a:fillRect l="-706"/>
                </a:stretch>
              </a:blipFill>
            </p:spPr>
            <p:txBody>
              <a:bodyPr/>
              <a:lstStyle/>
              <a:p>
                <a:r>
                  <a:rPr lang="en-US">
                    <a:noFill/>
                  </a:rPr>
                  <a:t> </a:t>
                </a:r>
              </a:p>
            </p:txBody>
          </p:sp>
        </mc:Fallback>
      </mc:AlternateContent>
    </p:spTree>
    <p:extLst>
      <p:ext uri="{BB962C8B-B14F-4D97-AF65-F5344CB8AC3E}">
        <p14:creationId xmlns:p14="http://schemas.microsoft.com/office/powerpoint/2010/main" val="1660538929"/>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9A1320-95B0-D38B-7C43-FFDB771ED417}"/>
              </a:ext>
            </a:extLst>
          </p:cNvPr>
          <p:cNvSpPr>
            <a:spLocks noGrp="1"/>
          </p:cNvSpPr>
          <p:nvPr>
            <p:ph type="sldNum" sz="quarter" idx="12"/>
          </p:nvPr>
        </p:nvSpPr>
        <p:spPr/>
        <p:txBody>
          <a:bodyPr/>
          <a:lstStyle/>
          <a:p>
            <a:fld id="{6BDBACC2-E59C-4C76-9B43-ACFA72B85B74}" type="slidenum">
              <a:rPr lang="en-US" smtClean="0"/>
              <a:pPr/>
              <a:t>51</a:t>
            </a:fld>
            <a:endParaRPr lang="en-US"/>
          </a:p>
        </p:txBody>
      </p:sp>
      <p:sp>
        <p:nvSpPr>
          <p:cNvPr id="3" name="Title 2">
            <a:extLst>
              <a:ext uri="{FF2B5EF4-FFF2-40B4-BE49-F238E27FC236}">
                <a16:creationId xmlns:a16="http://schemas.microsoft.com/office/drawing/2014/main" id="{8C4463B6-FD64-ECD7-353A-EE6462C2AD98}"/>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000DBD56-6AB1-6FD1-A9BA-D7B47D897B8D}"/>
                  </a:ext>
                </a:extLst>
              </p:cNvPr>
              <p:cNvSpPr>
                <a:spLocks noGrp="1"/>
              </p:cNvSpPr>
              <p:nvPr>
                <p:ph idx="1"/>
              </p:nvPr>
            </p:nvSpPr>
            <p:spPr/>
            <p:txBody>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R o</a:t>
                </a:r>
                <a14:m>
                  <m:oMath xmlns:m="http://schemas.openxmlformats.org/officeDocument/2006/math">
                    <m:r>
                      <m:rPr>
                        <m:sty m:val="p"/>
                      </m:rPr>
                      <a:rPr lang="en-US" b="0" i="0" smtClean="0">
                        <a:latin typeface="Cambria Math" panose="02040503050406030204" pitchFamily="18" charset="0"/>
                        <a:ea typeface="Cambria Math" panose="02040503050406030204" pitchFamily="18" charset="0"/>
                      </a:rPr>
                      <m:t>n</m:t>
                    </m:r>
                    <m:r>
                      <a:rPr lang="en-US" b="0" i="0"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a</m:t>
                    </m:r>
                    <m:r>
                      <a:rPr lang="en-US" b="0" i="0"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set</m:t>
                    </m:r>
                    <m:r>
                      <a:rPr lang="en-US" b="0" i="0"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A</m:t>
                    </m:r>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𝐶𝑎𝑟𝑡𝑒𝑠𝑖𝑎𝑛</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𝑃𝑟𝑜𝑑𝑢𝑐𝑡</m:t>
                    </m:r>
                  </m:oMath>
                </a14:m>
                <a:endParaRPr lang="en-US" b="0" dirty="0">
                  <a:latin typeface="Times New Roman" panose="02020603050405020304" pitchFamily="18" charset="0"/>
                  <a:ea typeface="Cambria Math" panose="020405030504060302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AxB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BxA</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r>
                  <a:rPr lang="en-US" dirty="0" err="1">
                    <a:latin typeface="Times New Roman" panose="02020603050405020304" pitchFamily="18" charset="0"/>
                    <a:cs typeface="Times New Roman" panose="02020603050405020304" pitchFamily="18" charset="0"/>
                  </a:rPr>
                  <a:t>BxB</a:t>
                </a: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lphaLcParenR"/>
                </a:pPr>
                <a:endParaRPr lang="en-US" dirty="0">
                  <a:latin typeface="Times New Roman" panose="02020603050405020304" pitchFamily="18" charset="0"/>
                  <a:cs typeface="Times New Roman" panose="02020603050405020304" pitchFamily="18" charset="0"/>
                </a:endParaRPr>
              </a:p>
              <a:p>
                <a:pPr marL="533400" lvl="1" indent="0">
                  <a:lnSpc>
                    <a:spcPct val="150000"/>
                  </a:lnSpc>
                  <a:buNone/>
                </a:pPr>
                <a:r>
                  <a:rPr lang="en-US" dirty="0">
                    <a:latin typeface="Times New Roman" panose="02020603050405020304" pitchFamily="18" charset="0"/>
                    <a:cs typeface="Times New Roman" panose="02020603050405020304" pitchFamily="18" charset="0"/>
                  </a:rPr>
                  <a:t>Solution a</a:t>
                </a:r>
              </a:p>
              <a:p>
                <a:pPr lvl="1"/>
                <a:endParaRPr lang="en-US" dirty="0"/>
              </a:p>
            </p:txBody>
          </p:sp>
        </mc:Choice>
        <mc:Fallback xmlns="">
          <p:sp>
            <p:nvSpPr>
              <p:cNvPr id="4" name="Content Placeholder 3">
                <a:extLst>
                  <a:ext uri="{FF2B5EF4-FFF2-40B4-BE49-F238E27FC236}">
                    <a16:creationId xmlns:a16="http://schemas.microsoft.com/office/drawing/2014/main" id="{000DBD56-6AB1-6FD1-A9BA-D7B47D897B8D}"/>
                  </a:ext>
                </a:extLst>
              </p:cNvPr>
              <p:cNvSpPr>
                <a:spLocks noGrp="1" noRot="1" noChangeAspect="1" noMove="1" noResize="1" noEditPoints="1" noAdjustHandles="1" noChangeArrowheads="1" noChangeShapeType="1" noTextEdit="1"/>
              </p:cNvSpPr>
              <p:nvPr>
                <p:ph idx="1"/>
              </p:nvPr>
            </p:nvSpPr>
            <p:spPr>
              <a:blipFill>
                <a:blip r:embed="rId4"/>
                <a:stretch>
                  <a:fillRect l="-706"/>
                </a:stretch>
              </a:blipFill>
            </p:spPr>
            <p:txBody>
              <a:bodyPr/>
              <a:lstStyle/>
              <a:p>
                <a:r>
                  <a:rPr lang="en-US">
                    <a:noFill/>
                  </a:rPr>
                  <a:t> </a:t>
                </a:r>
              </a:p>
            </p:txBody>
          </p:sp>
        </mc:Fallback>
      </mc:AlternateContent>
    </p:spTree>
    <p:extLst>
      <p:ext uri="{BB962C8B-B14F-4D97-AF65-F5344CB8AC3E}">
        <p14:creationId xmlns:p14="http://schemas.microsoft.com/office/powerpoint/2010/main" val="31869076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Effect transition="in" filter="fade">
                                      <p:cBhvr>
                                        <p:cTn id="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EB194D-4882-52F2-E3F4-037A3B31121D}"/>
              </a:ext>
            </a:extLst>
          </p:cNvPr>
          <p:cNvSpPr>
            <a:spLocks noGrp="1"/>
          </p:cNvSpPr>
          <p:nvPr>
            <p:ph type="sldNum" sz="quarter" idx="12"/>
          </p:nvPr>
        </p:nvSpPr>
        <p:spPr/>
        <p:txBody>
          <a:bodyPr/>
          <a:lstStyle/>
          <a:p>
            <a:fld id="{6BDBACC2-E59C-4C76-9B43-ACFA72B85B74}" type="slidenum">
              <a:rPr lang="en-US" smtClean="0"/>
              <a:pPr/>
              <a:t>52</a:t>
            </a:fld>
            <a:endParaRPr lang="en-US"/>
          </a:p>
        </p:txBody>
      </p:sp>
      <p:sp>
        <p:nvSpPr>
          <p:cNvPr id="3" name="Title 2">
            <a:extLst>
              <a:ext uri="{FF2B5EF4-FFF2-40B4-BE49-F238E27FC236}">
                <a16:creationId xmlns:a16="http://schemas.microsoft.com/office/drawing/2014/main" id="{1FCDFDE8-4DEA-4F01-C998-106BF7478AA6}"/>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8DDC2FC8-4217-3B2F-9724-5A9527BBB549}"/>
              </a:ext>
            </a:extLst>
          </p:cNvPr>
          <p:cNvSpPr>
            <a:spLocks noGrp="1"/>
          </p:cNvSpPr>
          <p:nvPr>
            <p:ph idx="1"/>
          </p:nvPr>
        </p:nvSpPr>
        <p:spPr/>
        <p:txBody>
          <a:bodyPr/>
          <a:lstStyle/>
          <a:p>
            <a:pPr marL="50800" indent="0">
              <a:lnSpc>
                <a:spcPct val="150000"/>
              </a:lnSpc>
              <a:buNone/>
            </a:pPr>
            <a:r>
              <a:rPr lang="en-US" sz="2200" dirty="0">
                <a:latin typeface="Times New Roman" panose="02020603050405020304" pitchFamily="18" charset="0"/>
                <a:cs typeface="Times New Roman" panose="02020603050405020304" pitchFamily="18" charset="0"/>
              </a:rPr>
              <a:t>List the ordered pairs in the relation R from</a:t>
            </a:r>
          </a:p>
          <a:p>
            <a:pPr marL="50800" indent="0">
              <a:lnSpc>
                <a:spcPct val="150000"/>
              </a:lnSpc>
              <a:buNone/>
            </a:pPr>
            <a:r>
              <a:rPr lang="en-US" sz="2200" dirty="0">
                <a:latin typeface="Times New Roman" panose="02020603050405020304" pitchFamily="18" charset="0"/>
                <a:cs typeface="Times New Roman" panose="02020603050405020304" pitchFamily="18" charset="0"/>
              </a:rPr>
              <a:t>A = {0, 1, 2, 3, 4} to B = {0, 1, 2, 3}, where (a, b) ∈ R</a:t>
            </a:r>
          </a:p>
          <a:p>
            <a:pPr marL="50800" indent="0">
              <a:lnSpc>
                <a:spcPct val="150000"/>
              </a:lnSpc>
              <a:buNone/>
            </a:pPr>
            <a:r>
              <a:rPr lang="en-US" sz="2200" dirty="0">
                <a:latin typeface="Times New Roman" panose="02020603050405020304" pitchFamily="18" charset="0"/>
                <a:cs typeface="Times New Roman" panose="02020603050405020304" pitchFamily="18" charset="0"/>
              </a:rPr>
              <a:t>if and only if</a:t>
            </a:r>
          </a:p>
          <a:p>
            <a:pPr>
              <a:lnSpc>
                <a:spcPct val="150000"/>
              </a:lnSpc>
              <a:buFont typeface="Wingdings" panose="05000000000000000000" pitchFamily="2" charset="2"/>
              <a:buChar char="Ø"/>
            </a:pPr>
            <a:r>
              <a:rPr lang="en-US" sz="2200" kern="100" dirty="0">
                <a:latin typeface="Times New Roman" panose="02020603050405020304" pitchFamily="18" charset="0"/>
                <a:ea typeface="Calibri" panose="020F0502020204030204" pitchFamily="34" charset="0"/>
                <a:cs typeface="Times New Roman" panose="02020603050405020304" pitchFamily="18" charset="0"/>
              </a:rPr>
              <a:t>a) a = b. </a:t>
            </a:r>
          </a:p>
          <a:p>
            <a:pPr marL="285750" marR="0" indent="-285750">
              <a:lnSpc>
                <a:spcPct val="150000"/>
              </a:lnSpc>
              <a:spcBef>
                <a:spcPts val="0"/>
              </a:spcBef>
              <a:spcAft>
                <a:spcPts val="800"/>
              </a:spcAft>
              <a:buFont typeface="Wingdings" panose="05000000000000000000" pitchFamily="2" charset="2"/>
              <a:buChar char="Ø"/>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 b) a + b = 4.</a:t>
            </a:r>
          </a:p>
          <a:p>
            <a:pPr marL="285750" marR="0" indent="-285750">
              <a:lnSpc>
                <a:spcPct val="150000"/>
              </a:lnSpc>
              <a:spcBef>
                <a:spcPts val="0"/>
              </a:spcBef>
              <a:spcAft>
                <a:spcPts val="800"/>
              </a:spcAft>
              <a:buFont typeface="Wingdings" panose="05000000000000000000" pitchFamily="2" charset="2"/>
              <a:buChar char="Ø"/>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 c) a &gt; b.</a:t>
            </a:r>
          </a:p>
          <a:p>
            <a:endParaRPr lang="en-US" dirty="0"/>
          </a:p>
        </p:txBody>
      </p:sp>
    </p:spTree>
    <p:extLst>
      <p:ext uri="{BB962C8B-B14F-4D97-AF65-F5344CB8AC3E}">
        <p14:creationId xmlns:p14="http://schemas.microsoft.com/office/powerpoint/2010/main" val="2257473207"/>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EB194D-4882-52F2-E3F4-037A3B31121D}"/>
              </a:ext>
            </a:extLst>
          </p:cNvPr>
          <p:cNvSpPr>
            <a:spLocks noGrp="1"/>
          </p:cNvSpPr>
          <p:nvPr>
            <p:ph type="sldNum" sz="quarter" idx="12"/>
          </p:nvPr>
        </p:nvSpPr>
        <p:spPr/>
        <p:txBody>
          <a:bodyPr/>
          <a:lstStyle/>
          <a:p>
            <a:fld id="{6BDBACC2-E59C-4C76-9B43-ACFA72B85B74}" type="slidenum">
              <a:rPr lang="en-US" smtClean="0"/>
              <a:pPr/>
              <a:t>53</a:t>
            </a:fld>
            <a:endParaRPr lang="en-US"/>
          </a:p>
        </p:txBody>
      </p:sp>
      <p:sp>
        <p:nvSpPr>
          <p:cNvPr id="3" name="Title 2">
            <a:extLst>
              <a:ext uri="{FF2B5EF4-FFF2-40B4-BE49-F238E27FC236}">
                <a16:creationId xmlns:a16="http://schemas.microsoft.com/office/drawing/2014/main" id="{1FCDFDE8-4DEA-4F01-C998-106BF7478AA6}"/>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8DDC2FC8-4217-3B2F-9724-5A9527BBB549}"/>
              </a:ext>
            </a:extLst>
          </p:cNvPr>
          <p:cNvSpPr>
            <a:spLocks noGrp="1"/>
          </p:cNvSpPr>
          <p:nvPr>
            <p:ph idx="1"/>
          </p:nvPr>
        </p:nvSpPr>
        <p:spPr/>
        <p:txBody>
          <a:bodyPr>
            <a:normAutofit lnSpcReduction="10000"/>
          </a:bodyPr>
          <a:lstStyle/>
          <a:p>
            <a:pPr marL="50800" indent="0">
              <a:lnSpc>
                <a:spcPct val="150000"/>
              </a:lnSpc>
              <a:buNone/>
            </a:pPr>
            <a:r>
              <a:rPr lang="en-US" sz="2200" dirty="0">
                <a:latin typeface="Times New Roman" panose="02020603050405020304" pitchFamily="18" charset="0"/>
                <a:cs typeface="Times New Roman" panose="02020603050405020304" pitchFamily="18" charset="0"/>
              </a:rPr>
              <a:t>List the ordered pairs in the relation R from</a:t>
            </a:r>
          </a:p>
          <a:p>
            <a:pPr marL="50800" indent="0">
              <a:lnSpc>
                <a:spcPct val="150000"/>
              </a:lnSpc>
              <a:buNone/>
            </a:pPr>
            <a:r>
              <a:rPr lang="en-US" sz="2200" dirty="0">
                <a:latin typeface="Times New Roman" panose="02020603050405020304" pitchFamily="18" charset="0"/>
                <a:cs typeface="Times New Roman" panose="02020603050405020304" pitchFamily="18" charset="0"/>
              </a:rPr>
              <a:t>A = {0, 1, 2, 3, 4} to B = {0, 1, 2, 3}, where (a, b) ∈ R</a:t>
            </a:r>
          </a:p>
          <a:p>
            <a:pPr marL="50800" indent="0">
              <a:lnSpc>
                <a:spcPct val="150000"/>
              </a:lnSpc>
              <a:buNone/>
            </a:pPr>
            <a:r>
              <a:rPr lang="en-US" sz="2200" dirty="0">
                <a:latin typeface="Times New Roman" panose="02020603050405020304" pitchFamily="18" charset="0"/>
                <a:cs typeface="Times New Roman" panose="02020603050405020304" pitchFamily="18" charset="0"/>
              </a:rPr>
              <a:t>if and only if</a:t>
            </a:r>
          </a:p>
          <a:p>
            <a:pPr>
              <a:lnSpc>
                <a:spcPct val="150000"/>
              </a:lnSpc>
              <a:buFont typeface="Wingdings" panose="05000000000000000000" pitchFamily="2" charset="2"/>
              <a:buChar char="Ø"/>
            </a:pPr>
            <a:r>
              <a:rPr lang="en-US" sz="2200" kern="100" dirty="0">
                <a:latin typeface="Times New Roman" panose="02020603050405020304" pitchFamily="18" charset="0"/>
                <a:ea typeface="Calibri" panose="020F0502020204030204" pitchFamily="34" charset="0"/>
                <a:cs typeface="Times New Roman" panose="02020603050405020304" pitchFamily="18" charset="0"/>
              </a:rPr>
              <a:t>a) a = b. </a:t>
            </a:r>
          </a:p>
          <a:p>
            <a:pPr marL="285750" marR="0" indent="-285750">
              <a:lnSpc>
                <a:spcPct val="150000"/>
              </a:lnSpc>
              <a:spcBef>
                <a:spcPts val="0"/>
              </a:spcBef>
              <a:spcAft>
                <a:spcPts val="800"/>
              </a:spcAft>
              <a:buFont typeface="Wingdings" panose="05000000000000000000" pitchFamily="2" charset="2"/>
              <a:buChar char="Ø"/>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 b) a + b = 4.</a:t>
            </a:r>
          </a:p>
          <a:p>
            <a:pPr marL="285750" marR="0" indent="-285750">
              <a:lnSpc>
                <a:spcPct val="150000"/>
              </a:lnSpc>
              <a:spcBef>
                <a:spcPts val="0"/>
              </a:spcBef>
              <a:spcAft>
                <a:spcPts val="800"/>
              </a:spcAft>
              <a:buFont typeface="Wingdings" panose="05000000000000000000" pitchFamily="2" charset="2"/>
              <a:buChar char="Ø"/>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 c) a &gt; b.</a:t>
            </a:r>
          </a:p>
          <a:p>
            <a:pPr marL="565150" indent="-514350">
              <a:buFont typeface="+mj-lt"/>
              <a:buAutoNum type="alphaLcParenR"/>
            </a:pPr>
            <a:r>
              <a:rPr lang="en-US" dirty="0"/>
              <a:t>{(0, 0), (1, 1), (2, 2), (3, 3)} </a:t>
            </a:r>
          </a:p>
          <a:p>
            <a:pPr marL="565150" indent="-514350">
              <a:buFont typeface="+mj-lt"/>
              <a:buAutoNum type="alphaLcParenR"/>
            </a:pPr>
            <a:r>
              <a:rPr lang="en-US" dirty="0"/>
              <a:t>{(1, 3), (2, 2),(3, 1), (4, 0)} </a:t>
            </a:r>
          </a:p>
          <a:p>
            <a:pPr marL="565150" indent="-514350">
              <a:buFont typeface="+mj-lt"/>
              <a:buAutoNum type="alphaLcParenR"/>
            </a:pPr>
            <a:r>
              <a:rPr lang="en-US" dirty="0"/>
              <a:t>{(1, 0), (2, 0), (2, 1), (3, 0), (3, 1), (3, 2), (4, 0), (4, 1), (4, 2), (4, 3)}</a:t>
            </a:r>
          </a:p>
        </p:txBody>
      </p:sp>
    </p:spTree>
    <p:custDataLst>
      <p:tags r:id="rId1"/>
    </p:custDataLst>
    <p:extLst>
      <p:ext uri="{BB962C8B-B14F-4D97-AF65-F5344CB8AC3E}">
        <p14:creationId xmlns:p14="http://schemas.microsoft.com/office/powerpoint/2010/main" val="1363444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 calcmode="lin" valueType="num">
                                      <p:cBhvr additive="base">
                                        <p:cTn id="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anim calcmode="lin" valueType="num">
                                      <p:cBhvr additive="base">
                                        <p:cTn id="13"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anim calcmode="lin" valueType="num">
                                      <p:cBhvr additive="base">
                                        <p:cTn id="1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F471908-EA56-34AD-E6BB-8E69C9D20534}"/>
              </a:ext>
            </a:extLst>
          </p:cNvPr>
          <p:cNvSpPr>
            <a:spLocks noGrp="1"/>
          </p:cNvSpPr>
          <p:nvPr>
            <p:ph type="sldNum" sz="quarter" idx="12"/>
          </p:nvPr>
        </p:nvSpPr>
        <p:spPr/>
        <p:txBody>
          <a:bodyPr/>
          <a:lstStyle/>
          <a:p>
            <a:fld id="{6BDBACC2-E59C-4C76-9B43-ACFA72B85B74}" type="slidenum">
              <a:rPr lang="en-US" smtClean="0"/>
              <a:pPr/>
              <a:t>54</a:t>
            </a:fld>
            <a:endParaRPr lang="en-US"/>
          </a:p>
        </p:txBody>
      </p:sp>
      <p:sp>
        <p:nvSpPr>
          <p:cNvPr id="3" name="Title 2">
            <a:extLst>
              <a:ext uri="{FF2B5EF4-FFF2-40B4-BE49-F238E27FC236}">
                <a16:creationId xmlns:a16="http://schemas.microsoft.com/office/drawing/2014/main" id="{41102BEE-0BE7-3607-C75F-E3421166DE59}"/>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77CFBEAF-B427-E2D2-36E6-0F889805043D}"/>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Find The property of Relation</a:t>
            </a:r>
          </a:p>
          <a:p>
            <a:pPr marL="990600" lvl="1" indent="-457200">
              <a:lnSpc>
                <a:spcPct val="15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a) ∈ R, for every a ∈ A</a:t>
            </a:r>
          </a:p>
          <a:p>
            <a:pPr marL="990600" lvl="1" indent="-457200">
              <a:lnSpc>
                <a:spcPct val="15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for every a ∈ A |a=b.</a:t>
            </a:r>
          </a:p>
          <a:p>
            <a:pPr marL="990600" lvl="1" indent="-457200">
              <a:lnSpc>
                <a:spcPct val="15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and (b, c) ∈ R, then (a, c) ∈ R</a:t>
            </a:r>
          </a:p>
          <a:p>
            <a:pPr marL="990600" lvl="1" indent="-457200">
              <a:lnSpc>
                <a:spcPct val="15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then (b, a) ∈ R</a:t>
            </a:r>
          </a:p>
          <a:p>
            <a:pPr marL="990600" lvl="1" indent="-457200">
              <a:lnSpc>
                <a:spcPct val="150000"/>
              </a:lnSpc>
              <a:buFont typeface="+mj-lt"/>
              <a:buAutoNum type="alphaLcParenR"/>
            </a:pPr>
            <a:r>
              <a:rPr lang="en-US" i="1" dirty="0" err="1">
                <a:latin typeface="Times New Roman" panose="02020603050405020304" pitchFamily="18" charset="0"/>
                <a:ea typeface="Cambria Math"/>
                <a:cs typeface="Times New Roman" panose="02020603050405020304" pitchFamily="18" charset="0"/>
              </a:rPr>
              <a:t>a,b</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if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then </a:t>
            </a:r>
            <a:r>
              <a:rPr lang="en-US" i="1" dirty="0">
                <a:latin typeface="Times New Roman" panose="02020603050405020304" pitchFamily="18" charset="0"/>
                <a:ea typeface="Cambria Math"/>
                <a:cs typeface="Times New Roman" panose="02020603050405020304" pitchFamily="18" charset="0"/>
              </a:rPr>
              <a:t>a = b</a:t>
            </a:r>
            <a:endParaRPr lang="en-US" b="0" i="0" dirty="0">
              <a:solidFill>
                <a:srgbClr val="212121"/>
              </a:solidFill>
              <a:effectLst/>
              <a:latin typeface="Times New Roman" panose="02020603050405020304" pitchFamily="18" charset="0"/>
              <a:cs typeface="Times New Roman" panose="02020603050405020304" pitchFamily="18" charset="0"/>
            </a:endParaRPr>
          </a:p>
          <a:p>
            <a:pPr algn="l">
              <a:lnSpc>
                <a:spcPct val="150000"/>
              </a:lnSpc>
            </a:pPr>
            <a:endParaRPr lang="en-US" b="0" i="0" dirty="0">
              <a:solidFill>
                <a:srgbClr val="212121"/>
              </a:solidFill>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417219"/>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F471908-EA56-34AD-E6BB-8E69C9D20534}"/>
              </a:ext>
            </a:extLst>
          </p:cNvPr>
          <p:cNvSpPr>
            <a:spLocks noGrp="1"/>
          </p:cNvSpPr>
          <p:nvPr>
            <p:ph type="sldNum" sz="quarter" idx="12"/>
          </p:nvPr>
        </p:nvSpPr>
        <p:spPr/>
        <p:txBody>
          <a:bodyPr/>
          <a:lstStyle/>
          <a:p>
            <a:fld id="{6BDBACC2-E59C-4C76-9B43-ACFA72B85B74}" type="slidenum">
              <a:rPr lang="en-US" smtClean="0"/>
              <a:pPr/>
              <a:t>55</a:t>
            </a:fld>
            <a:endParaRPr lang="en-US"/>
          </a:p>
        </p:txBody>
      </p:sp>
      <p:sp>
        <p:nvSpPr>
          <p:cNvPr id="3" name="Title 2">
            <a:extLst>
              <a:ext uri="{FF2B5EF4-FFF2-40B4-BE49-F238E27FC236}">
                <a16:creationId xmlns:a16="http://schemas.microsoft.com/office/drawing/2014/main" id="{41102BEE-0BE7-3607-C75F-E3421166DE59}"/>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77CFBEAF-B427-E2D2-36E6-0F889805043D}"/>
              </a:ext>
            </a:extLst>
          </p:cNvPr>
          <p:cNvSpPr>
            <a:spLocks noGrp="1"/>
          </p:cNvSpPr>
          <p:nvPr>
            <p:ph idx="1"/>
          </p:nvPr>
        </p:nvSpPr>
        <p:spPr/>
        <p:txBody>
          <a:bodyPr>
            <a:normAutofit fontScale="92500" lnSpcReduction="10000"/>
          </a:bodyPr>
          <a:lstStyle/>
          <a:p>
            <a:pPr>
              <a:lnSpc>
                <a:spcPct val="120000"/>
              </a:lnSpc>
            </a:pPr>
            <a:r>
              <a:rPr lang="en-US" dirty="0">
                <a:latin typeface="Times New Roman" panose="02020603050405020304" pitchFamily="18" charset="0"/>
                <a:cs typeface="Times New Roman" panose="02020603050405020304" pitchFamily="18" charset="0"/>
              </a:rPr>
              <a:t>Find The property of Relation</a:t>
            </a:r>
          </a:p>
          <a:p>
            <a:pPr marL="1447800" lvl="2" indent="-457200">
              <a:lnSpc>
                <a:spcPct val="12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a) ∈ R, for every a ∈ A</a:t>
            </a:r>
          </a:p>
          <a:p>
            <a:pPr marL="1447800" lvl="2" indent="-457200">
              <a:lnSpc>
                <a:spcPct val="12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for every </a:t>
            </a:r>
            <a:r>
              <a:rPr lang="en-US" b="0" i="0" dirty="0" err="1">
                <a:solidFill>
                  <a:srgbClr val="212121"/>
                </a:solidFill>
                <a:effectLst/>
                <a:latin typeface="Times New Roman" panose="02020603050405020304" pitchFamily="18" charset="0"/>
                <a:cs typeface="Times New Roman" panose="02020603050405020304" pitchFamily="18" charset="0"/>
              </a:rPr>
              <a:t>a,b</a:t>
            </a:r>
            <a:r>
              <a:rPr lang="en-US" b="0" i="0" dirty="0">
                <a:solidFill>
                  <a:srgbClr val="212121"/>
                </a:solidFill>
                <a:effectLst/>
                <a:latin typeface="Times New Roman" panose="02020603050405020304" pitchFamily="18" charset="0"/>
                <a:cs typeface="Times New Roman" panose="02020603050405020304" pitchFamily="18" charset="0"/>
              </a:rPr>
              <a:t> ∈ A |a=b.</a:t>
            </a:r>
          </a:p>
          <a:p>
            <a:pPr marL="1447800" lvl="2" indent="-457200">
              <a:lnSpc>
                <a:spcPct val="12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and (b, c) ∈ R, then (a, c) ∈ R</a:t>
            </a:r>
          </a:p>
          <a:p>
            <a:pPr marL="1447800" lvl="2" indent="-457200">
              <a:lnSpc>
                <a:spcPct val="120000"/>
              </a:lnSpc>
              <a:buFont typeface="+mj-lt"/>
              <a:buAutoNum type="alphaLcParenR"/>
            </a:pPr>
            <a:r>
              <a:rPr lang="en-US" b="0" i="0" dirty="0">
                <a:solidFill>
                  <a:srgbClr val="212121"/>
                </a:solidFill>
                <a:effectLst/>
                <a:latin typeface="Times New Roman" panose="02020603050405020304" pitchFamily="18" charset="0"/>
                <a:cs typeface="Times New Roman" panose="02020603050405020304" pitchFamily="18" charset="0"/>
              </a:rPr>
              <a:t>(a, b) ∈ R, then (b, a) ∈ R</a:t>
            </a:r>
          </a:p>
          <a:p>
            <a:pPr marL="1447800" lvl="2" indent="-457200">
              <a:lnSpc>
                <a:spcPct val="120000"/>
              </a:lnSpc>
              <a:buFont typeface="+mj-lt"/>
              <a:buAutoNum type="alphaLcParenR"/>
            </a:pPr>
            <a:r>
              <a:rPr lang="en-US" i="1" dirty="0" err="1">
                <a:latin typeface="Times New Roman" panose="02020603050405020304" pitchFamily="18" charset="0"/>
                <a:ea typeface="Cambria Math"/>
                <a:cs typeface="Times New Roman" panose="02020603050405020304" pitchFamily="18" charset="0"/>
              </a:rPr>
              <a:t>a,b</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if (</a:t>
            </a:r>
            <a:r>
              <a:rPr lang="en-US" i="1" dirty="0" err="1">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b</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a:t>
            </a:r>
            <a:r>
              <a:rPr lang="en-US" i="1" dirty="0">
                <a:latin typeface="Times New Roman" panose="02020603050405020304" pitchFamily="18" charset="0"/>
                <a:ea typeface="Cambria Math"/>
                <a:cs typeface="Times New Roman" panose="02020603050405020304" pitchFamily="18" charset="0"/>
              </a:rPr>
              <a:t>R</a:t>
            </a:r>
            <a:r>
              <a:rPr lang="en-US" b="1"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then </a:t>
            </a:r>
            <a:r>
              <a:rPr lang="en-US" i="1" dirty="0">
                <a:latin typeface="Times New Roman" panose="02020603050405020304" pitchFamily="18" charset="0"/>
                <a:ea typeface="Cambria Math"/>
                <a:cs typeface="Times New Roman" panose="02020603050405020304" pitchFamily="18" charset="0"/>
              </a:rPr>
              <a:t>a = b</a:t>
            </a:r>
          </a:p>
          <a:p>
            <a:pPr marL="533400" lvl="1" indent="0">
              <a:lnSpc>
                <a:spcPct val="120000"/>
              </a:lnSpc>
              <a:buNone/>
            </a:pPr>
            <a:r>
              <a:rPr lang="en-US" b="0" i="1" dirty="0">
                <a:solidFill>
                  <a:srgbClr val="212121"/>
                </a:solidFill>
                <a:effectLst/>
                <a:latin typeface="Times New Roman" panose="02020603050405020304" pitchFamily="18" charset="0"/>
                <a:ea typeface="Cambria Math"/>
                <a:cs typeface="Times New Roman" panose="02020603050405020304" pitchFamily="18" charset="0"/>
              </a:rPr>
              <a:t>Solution</a:t>
            </a:r>
          </a:p>
          <a:p>
            <a:pPr marL="1447800" lvl="2" indent="-457200">
              <a:lnSpc>
                <a:spcPct val="120000"/>
              </a:lnSpc>
              <a:buFont typeface="+mj-lt"/>
              <a:buAutoNum type="alphaLcParenR"/>
            </a:pPr>
            <a:r>
              <a:rPr lang="en-US" i="1" dirty="0">
                <a:solidFill>
                  <a:srgbClr val="212121"/>
                </a:solidFill>
                <a:latin typeface="Times New Roman" panose="02020603050405020304" pitchFamily="18" charset="0"/>
                <a:ea typeface="Cambria Math"/>
                <a:cs typeface="Times New Roman" panose="02020603050405020304" pitchFamily="18" charset="0"/>
              </a:rPr>
              <a:t>Reflexive</a:t>
            </a:r>
          </a:p>
          <a:p>
            <a:pPr marL="1447800" lvl="2" indent="-457200">
              <a:lnSpc>
                <a:spcPct val="120000"/>
              </a:lnSpc>
              <a:buFont typeface="+mj-lt"/>
              <a:buAutoNum type="alphaLcParenR"/>
            </a:pPr>
            <a:r>
              <a:rPr lang="en-US" b="0" i="1" dirty="0">
                <a:solidFill>
                  <a:srgbClr val="212121"/>
                </a:solidFill>
                <a:effectLst/>
                <a:latin typeface="Times New Roman" panose="02020603050405020304" pitchFamily="18" charset="0"/>
                <a:ea typeface="Cambria Math"/>
                <a:cs typeface="Times New Roman" panose="02020603050405020304" pitchFamily="18" charset="0"/>
              </a:rPr>
              <a:t>Reflexive</a:t>
            </a:r>
          </a:p>
          <a:p>
            <a:pPr marL="1447800" lvl="2" indent="-457200">
              <a:lnSpc>
                <a:spcPct val="120000"/>
              </a:lnSpc>
              <a:buFont typeface="+mj-lt"/>
              <a:buAutoNum type="alphaLcParenR"/>
            </a:pPr>
            <a:r>
              <a:rPr lang="en-US" i="1" dirty="0">
                <a:solidFill>
                  <a:srgbClr val="212121"/>
                </a:solidFill>
                <a:latin typeface="Times New Roman" panose="02020603050405020304" pitchFamily="18" charset="0"/>
                <a:ea typeface="Cambria Math"/>
                <a:cs typeface="Times New Roman" panose="02020603050405020304" pitchFamily="18" charset="0"/>
              </a:rPr>
              <a:t>Transitive</a:t>
            </a:r>
          </a:p>
          <a:p>
            <a:pPr marL="1447800" lvl="2" indent="-457200">
              <a:lnSpc>
                <a:spcPct val="120000"/>
              </a:lnSpc>
              <a:buFont typeface="+mj-lt"/>
              <a:buAutoNum type="alphaLcParenR"/>
            </a:pPr>
            <a:r>
              <a:rPr lang="en-US" b="0" i="1" dirty="0">
                <a:solidFill>
                  <a:srgbClr val="212121"/>
                </a:solidFill>
                <a:effectLst/>
                <a:latin typeface="Times New Roman" panose="02020603050405020304" pitchFamily="18" charset="0"/>
                <a:ea typeface="Cambria Math"/>
                <a:cs typeface="Times New Roman" panose="02020603050405020304" pitchFamily="18" charset="0"/>
              </a:rPr>
              <a:t>Symmetric</a:t>
            </a:r>
          </a:p>
          <a:p>
            <a:pPr marL="1447800" lvl="2" indent="-457200">
              <a:lnSpc>
                <a:spcPct val="120000"/>
              </a:lnSpc>
              <a:buFont typeface="+mj-lt"/>
              <a:buAutoNum type="alphaLcParenR"/>
            </a:pPr>
            <a:r>
              <a:rPr lang="en-US" i="1" dirty="0" err="1">
                <a:solidFill>
                  <a:srgbClr val="212121"/>
                </a:solidFill>
                <a:latin typeface="Times New Roman" panose="02020603050405020304" pitchFamily="18" charset="0"/>
                <a:ea typeface="Cambria Math"/>
                <a:cs typeface="Times New Roman" panose="02020603050405020304" pitchFamily="18" charset="0"/>
              </a:rPr>
              <a:t>AntiSymmstric</a:t>
            </a:r>
            <a:endParaRPr lang="en-US" b="0" i="1" dirty="0">
              <a:solidFill>
                <a:srgbClr val="212121"/>
              </a:solidFill>
              <a:effectLst/>
              <a:latin typeface="Times New Roman" panose="02020603050405020304" pitchFamily="18" charset="0"/>
              <a:ea typeface="Cambria Math"/>
              <a:cs typeface="Times New Roman" panose="02020603050405020304" pitchFamily="18" charset="0"/>
            </a:endParaRPr>
          </a:p>
          <a:p>
            <a:pPr marL="533400" lvl="1" indent="0">
              <a:lnSpc>
                <a:spcPct val="150000"/>
              </a:lnSpc>
              <a:buNone/>
            </a:pPr>
            <a:endParaRPr lang="en-US" b="0" i="0" dirty="0">
              <a:solidFill>
                <a:srgbClr val="212121"/>
              </a:solidFill>
              <a:effectLst/>
              <a:latin typeface="Times New Roman" panose="02020603050405020304" pitchFamily="18" charset="0"/>
              <a:cs typeface="Times New Roman" panose="02020603050405020304" pitchFamily="18" charset="0"/>
            </a:endParaRPr>
          </a:p>
          <a:p>
            <a:pPr algn="l">
              <a:lnSpc>
                <a:spcPct val="150000"/>
              </a:lnSpc>
            </a:pPr>
            <a:endParaRPr lang="en-US" b="0" i="0" dirty="0">
              <a:solidFill>
                <a:srgbClr val="212121"/>
              </a:solidFill>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860819"/>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FA965F-684D-321F-0822-B7D5018B1AED}"/>
              </a:ext>
            </a:extLst>
          </p:cNvPr>
          <p:cNvSpPr>
            <a:spLocks noGrp="1"/>
          </p:cNvSpPr>
          <p:nvPr>
            <p:ph type="sldNum" sz="quarter" idx="12"/>
          </p:nvPr>
        </p:nvSpPr>
        <p:spPr/>
        <p:txBody>
          <a:bodyPr/>
          <a:lstStyle/>
          <a:p>
            <a:fld id="{6BDBACC2-E59C-4C76-9B43-ACFA72B85B74}" type="slidenum">
              <a:rPr lang="en-US" smtClean="0"/>
              <a:pPr/>
              <a:t>56</a:t>
            </a:fld>
            <a:endParaRPr lang="en-US"/>
          </a:p>
        </p:txBody>
      </p:sp>
      <p:sp>
        <p:nvSpPr>
          <p:cNvPr id="3" name="Title 2">
            <a:extLst>
              <a:ext uri="{FF2B5EF4-FFF2-40B4-BE49-F238E27FC236}">
                <a16:creationId xmlns:a16="http://schemas.microsoft.com/office/drawing/2014/main" id="{A3EB1B1A-2DA2-1960-4CD9-411426FF039E}"/>
              </a:ext>
            </a:extLst>
          </p:cNvPr>
          <p:cNvSpPr>
            <a:spLocks noGrp="1"/>
          </p:cNvSpPr>
          <p:nvPr>
            <p:ph type="title"/>
          </p:nvPr>
        </p:nvSpPr>
        <p:spPr/>
        <p:txBody>
          <a:bodyPr>
            <a:normAutofit/>
          </a:bodyPr>
          <a:lstStyle/>
          <a:p>
            <a:r>
              <a:rPr lang="en-US" dirty="0"/>
              <a:t>Quiz</a:t>
            </a:r>
          </a:p>
        </p:txBody>
      </p:sp>
      <p:sp>
        <p:nvSpPr>
          <p:cNvPr id="4" name="Content Placeholder 3">
            <a:extLst>
              <a:ext uri="{FF2B5EF4-FFF2-40B4-BE49-F238E27FC236}">
                <a16:creationId xmlns:a16="http://schemas.microsoft.com/office/drawing/2014/main" id="{DD63BB26-F8F1-3CD0-B789-31384D89D5E1}"/>
              </a:ext>
            </a:extLst>
          </p:cNvPr>
          <p:cNvSpPr>
            <a:spLocks noGrp="1"/>
          </p:cNvSpPr>
          <p:nvPr>
            <p:ph idx="1"/>
          </p:nvPr>
        </p:nvSpPr>
        <p:spPr/>
        <p:txBody>
          <a:bodyPr/>
          <a:lstStyle/>
          <a:p>
            <a:pPr marL="0" indent="0">
              <a:lnSpc>
                <a:spcPct val="150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each of these relations on the set {1, 2, 3, 4}, decide whether it is reflexive, whether it is symmetric, whether it is antisymmetric, and whether it is transitive.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{(2, 2), (2, 3), (2, 4), (3, 2), (3, 3), (3,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(1, 2), (2, 1), (2, 2), (3, 3), (4,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 {(2, 4), (4, 2)}</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2), (2, 3), (3,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(2, 2), (3, 3),(4,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3), (1,4), (2, 3), (2, 4), (3, 1), (3, 4)}</a:t>
            </a:r>
          </a:p>
          <a:p>
            <a:endParaRPr lang="en-US" dirty="0"/>
          </a:p>
        </p:txBody>
      </p:sp>
    </p:spTree>
    <p:extLst>
      <p:ext uri="{BB962C8B-B14F-4D97-AF65-F5344CB8AC3E}">
        <p14:creationId xmlns:p14="http://schemas.microsoft.com/office/powerpoint/2010/main" val="2705836720"/>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FA965F-684D-321F-0822-B7D5018B1AED}"/>
              </a:ext>
            </a:extLst>
          </p:cNvPr>
          <p:cNvSpPr>
            <a:spLocks noGrp="1"/>
          </p:cNvSpPr>
          <p:nvPr>
            <p:ph type="sldNum" sz="quarter" idx="12"/>
          </p:nvPr>
        </p:nvSpPr>
        <p:spPr/>
        <p:txBody>
          <a:bodyPr/>
          <a:lstStyle/>
          <a:p>
            <a:fld id="{6BDBACC2-E59C-4C76-9B43-ACFA72B85B74}" type="slidenum">
              <a:rPr lang="en-US" smtClean="0"/>
              <a:pPr/>
              <a:t>57</a:t>
            </a:fld>
            <a:endParaRPr lang="en-US"/>
          </a:p>
        </p:txBody>
      </p:sp>
      <p:sp>
        <p:nvSpPr>
          <p:cNvPr id="3" name="Title 2">
            <a:extLst>
              <a:ext uri="{FF2B5EF4-FFF2-40B4-BE49-F238E27FC236}">
                <a16:creationId xmlns:a16="http://schemas.microsoft.com/office/drawing/2014/main" id="{A3EB1B1A-2DA2-1960-4CD9-411426FF039E}"/>
              </a:ext>
            </a:extLst>
          </p:cNvPr>
          <p:cNvSpPr>
            <a:spLocks noGrp="1"/>
          </p:cNvSpPr>
          <p:nvPr>
            <p:ph type="title"/>
          </p:nvPr>
        </p:nvSpPr>
        <p:spPr/>
        <p:txBody>
          <a:bodyPr>
            <a:normAutofit/>
          </a:bodyPr>
          <a:lstStyle/>
          <a:p>
            <a:r>
              <a:rPr lang="en-US" dirty="0"/>
              <a:t>Quiz</a:t>
            </a:r>
          </a:p>
        </p:txBody>
      </p:sp>
      <p:sp>
        <p:nvSpPr>
          <p:cNvPr id="4" name="Content Placeholder 3">
            <a:extLst>
              <a:ext uri="{FF2B5EF4-FFF2-40B4-BE49-F238E27FC236}">
                <a16:creationId xmlns:a16="http://schemas.microsoft.com/office/drawing/2014/main" id="{DD63BB26-F8F1-3CD0-B789-31384D89D5E1}"/>
              </a:ext>
            </a:extLst>
          </p:cNvPr>
          <p:cNvSpPr>
            <a:spLocks noGrp="1"/>
          </p:cNvSpPr>
          <p:nvPr>
            <p:ph idx="1"/>
          </p:nvPr>
        </p:nvSpPr>
        <p:spPr/>
        <p:txBody>
          <a:bodyPr/>
          <a:lstStyle/>
          <a:p>
            <a:pPr marL="0" indent="0">
              <a:lnSpc>
                <a:spcPct val="150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each of these relations on the set {1, 2, 3, 4}, decide whether it is reflexive, whether it is symmetric, whether it is antisymmetric, and whether it is transitive.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{(2, 2), (2, 3), (2, 4), (3, 2), (3, 3), (3,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(1, 2), (2, 1), (2, 2), (3, 3), (4,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 {(2, 4), (4, 2)}</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2), (2, 3), (3,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(2, 2), (3, 3),(4,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3), (1,4), (2, 3), (2, 4), (3, 1), (3, 4)}</a:t>
            </a:r>
          </a:p>
          <a:p>
            <a:endParaRPr lang="en-US" dirty="0"/>
          </a:p>
        </p:txBody>
      </p:sp>
    </p:spTree>
    <p:extLst>
      <p:ext uri="{BB962C8B-B14F-4D97-AF65-F5344CB8AC3E}">
        <p14:creationId xmlns:p14="http://schemas.microsoft.com/office/powerpoint/2010/main" val="1606531330"/>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FA965F-684D-321F-0822-B7D5018B1AED}"/>
              </a:ext>
            </a:extLst>
          </p:cNvPr>
          <p:cNvSpPr>
            <a:spLocks noGrp="1"/>
          </p:cNvSpPr>
          <p:nvPr>
            <p:ph type="sldNum" sz="quarter" idx="12"/>
          </p:nvPr>
        </p:nvSpPr>
        <p:spPr/>
        <p:txBody>
          <a:bodyPr/>
          <a:lstStyle/>
          <a:p>
            <a:fld id="{6BDBACC2-E59C-4C76-9B43-ACFA72B85B74}" type="slidenum">
              <a:rPr lang="en-US" smtClean="0"/>
              <a:pPr/>
              <a:t>58</a:t>
            </a:fld>
            <a:endParaRPr lang="en-US"/>
          </a:p>
        </p:txBody>
      </p:sp>
      <p:sp>
        <p:nvSpPr>
          <p:cNvPr id="3" name="Title 2">
            <a:extLst>
              <a:ext uri="{FF2B5EF4-FFF2-40B4-BE49-F238E27FC236}">
                <a16:creationId xmlns:a16="http://schemas.microsoft.com/office/drawing/2014/main" id="{A3EB1B1A-2DA2-1960-4CD9-411426FF039E}"/>
              </a:ext>
            </a:extLst>
          </p:cNvPr>
          <p:cNvSpPr>
            <a:spLocks noGrp="1"/>
          </p:cNvSpPr>
          <p:nvPr>
            <p:ph type="title"/>
          </p:nvPr>
        </p:nvSpPr>
        <p:spPr/>
        <p:txBody>
          <a:bodyPr>
            <a:normAutofit/>
          </a:bodyPr>
          <a:lstStyle/>
          <a:p>
            <a:r>
              <a:rPr lang="en-US" dirty="0"/>
              <a:t>Quiz</a:t>
            </a:r>
          </a:p>
        </p:txBody>
      </p:sp>
      <p:sp>
        <p:nvSpPr>
          <p:cNvPr id="4" name="Content Placeholder 3">
            <a:extLst>
              <a:ext uri="{FF2B5EF4-FFF2-40B4-BE49-F238E27FC236}">
                <a16:creationId xmlns:a16="http://schemas.microsoft.com/office/drawing/2014/main" id="{DD63BB26-F8F1-3CD0-B789-31384D89D5E1}"/>
              </a:ext>
            </a:extLst>
          </p:cNvPr>
          <p:cNvSpPr>
            <a:spLocks noGrp="1"/>
          </p:cNvSpPr>
          <p:nvPr>
            <p:ph idx="1"/>
          </p:nvPr>
        </p:nvSpPr>
        <p:spPr/>
        <p:txBody>
          <a:bodyPr/>
          <a:lstStyle/>
          <a:p>
            <a:pPr marL="0" indent="0">
              <a:lnSpc>
                <a:spcPct val="150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each of these relations on the set {1, 2, 3, 4}, decide whether it is reflexive, whether it is symmetric, whether it is antisymmetric, and whether it is transitive.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{(2, 2), (2, 3), (2, 4), (3, 2), (3, 3), (3,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(1, 2), (2, 1), (2, 2), (3, 3), (4,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 {(2, 4), (4, 2)}</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2), (2, 3), (3,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(2, 2), (3, 3),(4,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3), (1,4), (2, 3), (2, 4), (3, 1), (3, 4)}</a:t>
            </a:r>
          </a:p>
          <a:p>
            <a:endParaRPr lang="en-US" dirty="0"/>
          </a:p>
        </p:txBody>
      </p:sp>
    </p:spTree>
    <p:extLst>
      <p:ext uri="{BB962C8B-B14F-4D97-AF65-F5344CB8AC3E}">
        <p14:creationId xmlns:p14="http://schemas.microsoft.com/office/powerpoint/2010/main" val="2804791460"/>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FA965F-684D-321F-0822-B7D5018B1AED}"/>
              </a:ext>
            </a:extLst>
          </p:cNvPr>
          <p:cNvSpPr>
            <a:spLocks noGrp="1"/>
          </p:cNvSpPr>
          <p:nvPr>
            <p:ph type="sldNum" sz="quarter" idx="12"/>
          </p:nvPr>
        </p:nvSpPr>
        <p:spPr/>
        <p:txBody>
          <a:bodyPr/>
          <a:lstStyle/>
          <a:p>
            <a:fld id="{6BDBACC2-E59C-4C76-9B43-ACFA72B85B74}" type="slidenum">
              <a:rPr lang="en-US" smtClean="0"/>
              <a:pPr/>
              <a:t>59</a:t>
            </a:fld>
            <a:endParaRPr lang="en-US"/>
          </a:p>
        </p:txBody>
      </p:sp>
      <p:sp>
        <p:nvSpPr>
          <p:cNvPr id="3" name="Title 2">
            <a:extLst>
              <a:ext uri="{FF2B5EF4-FFF2-40B4-BE49-F238E27FC236}">
                <a16:creationId xmlns:a16="http://schemas.microsoft.com/office/drawing/2014/main" id="{A3EB1B1A-2DA2-1960-4CD9-411426FF039E}"/>
              </a:ext>
            </a:extLst>
          </p:cNvPr>
          <p:cNvSpPr>
            <a:spLocks noGrp="1"/>
          </p:cNvSpPr>
          <p:nvPr>
            <p:ph type="title"/>
          </p:nvPr>
        </p:nvSpPr>
        <p:spPr/>
        <p:txBody>
          <a:bodyPr>
            <a:normAutofit/>
          </a:bodyPr>
          <a:lstStyle/>
          <a:p>
            <a:r>
              <a:rPr lang="en-US" dirty="0"/>
              <a:t>Quiz</a:t>
            </a:r>
          </a:p>
        </p:txBody>
      </p:sp>
      <p:sp>
        <p:nvSpPr>
          <p:cNvPr id="4" name="Content Placeholder 3">
            <a:extLst>
              <a:ext uri="{FF2B5EF4-FFF2-40B4-BE49-F238E27FC236}">
                <a16:creationId xmlns:a16="http://schemas.microsoft.com/office/drawing/2014/main" id="{DD63BB26-F8F1-3CD0-B789-31384D89D5E1}"/>
              </a:ext>
            </a:extLst>
          </p:cNvPr>
          <p:cNvSpPr>
            <a:spLocks noGrp="1"/>
          </p:cNvSpPr>
          <p:nvPr>
            <p:ph idx="1"/>
          </p:nvPr>
        </p:nvSpPr>
        <p:spPr/>
        <p:txBody>
          <a:bodyPr/>
          <a:lstStyle/>
          <a:p>
            <a:pPr marL="0" indent="0">
              <a:lnSpc>
                <a:spcPct val="150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each of these relations on the set {1, 2, 3, 4}, decide whether it is reflexive, whether it is symmetric, whether it is antisymmetric, and whether it is transitive.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{(2, 2), (2, 3), (2, 4), (3, 2), (3, 3), (3,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(1, 2), (2, 1), (2, 2), (3, 3), (4, 4)}</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 {(2, 4), (4, 2)}</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2), (2, 3), (3,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1), (2, 2), (3, 3),(4, 4)} </a:t>
            </a:r>
          </a:p>
          <a:p>
            <a:pPr marL="50800" marR="0" indent="-457200">
              <a:lnSpc>
                <a:spcPct val="150000"/>
              </a:lnSpc>
              <a:spcBef>
                <a:spcPts val="0"/>
              </a:spcBef>
              <a:spcAft>
                <a:spcPts val="800"/>
              </a:spcAft>
              <a:buFont typeface="+mj-lt"/>
              <a:buAutoNum type="alphaLcParenR"/>
            </a:pPr>
            <a:r>
              <a:rPr lang="en-US" sz="2100" kern="100" dirty="0">
                <a:effectLst/>
                <a:latin typeface="Times New Roman" panose="02020603050405020304" pitchFamily="18" charset="0"/>
                <a:ea typeface="Calibri" panose="020F0502020204030204" pitchFamily="34" charset="0"/>
                <a:cs typeface="Times New Roman" panose="02020603050405020304" pitchFamily="18" charset="0"/>
              </a:rPr>
              <a:t>{(1, 3), (1,4), (2, 3), (2, 4), (3, 1), (3, 4)}</a:t>
            </a:r>
          </a:p>
          <a:p>
            <a:endParaRPr lang="en-US" dirty="0"/>
          </a:p>
        </p:txBody>
      </p:sp>
    </p:spTree>
    <p:extLst>
      <p:ext uri="{BB962C8B-B14F-4D97-AF65-F5344CB8AC3E}">
        <p14:creationId xmlns:p14="http://schemas.microsoft.com/office/powerpoint/2010/main" val="2783964853"/>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FA965F-684D-321F-0822-B7D5018B1AED}"/>
              </a:ext>
            </a:extLst>
          </p:cNvPr>
          <p:cNvSpPr>
            <a:spLocks noGrp="1"/>
          </p:cNvSpPr>
          <p:nvPr>
            <p:ph type="sldNum" sz="quarter" idx="12"/>
          </p:nvPr>
        </p:nvSpPr>
        <p:spPr/>
        <p:txBody>
          <a:bodyPr/>
          <a:lstStyle/>
          <a:p>
            <a:fld id="{6BDBACC2-E59C-4C76-9B43-ACFA72B85B74}" type="slidenum">
              <a:rPr lang="en-US" smtClean="0"/>
              <a:pPr/>
              <a:t>60</a:t>
            </a:fld>
            <a:endParaRPr lang="en-US"/>
          </a:p>
        </p:txBody>
      </p:sp>
      <p:sp>
        <p:nvSpPr>
          <p:cNvPr id="3" name="Title 2">
            <a:extLst>
              <a:ext uri="{FF2B5EF4-FFF2-40B4-BE49-F238E27FC236}">
                <a16:creationId xmlns:a16="http://schemas.microsoft.com/office/drawing/2014/main" id="{A3EB1B1A-2DA2-1960-4CD9-411426FF039E}"/>
              </a:ext>
            </a:extLst>
          </p:cNvPr>
          <p:cNvSpPr>
            <a:spLocks noGrp="1"/>
          </p:cNvSpPr>
          <p:nvPr>
            <p:ph type="title"/>
          </p:nvPr>
        </p:nvSpPr>
        <p:spPr/>
        <p:txBody>
          <a:bodyPr>
            <a:normAutofit/>
          </a:bodyPr>
          <a:lstStyle/>
          <a:p>
            <a:r>
              <a:rPr lang="en-US" dirty="0"/>
              <a:t>Quiz</a:t>
            </a:r>
          </a:p>
        </p:txBody>
      </p:sp>
      <p:sp>
        <p:nvSpPr>
          <p:cNvPr id="4" name="Content Placeholder 3">
            <a:extLst>
              <a:ext uri="{FF2B5EF4-FFF2-40B4-BE49-F238E27FC236}">
                <a16:creationId xmlns:a16="http://schemas.microsoft.com/office/drawing/2014/main" id="{DD63BB26-F8F1-3CD0-B789-31384D89D5E1}"/>
              </a:ext>
            </a:extLst>
          </p:cNvPr>
          <p:cNvSpPr>
            <a:spLocks noGrp="1"/>
          </p:cNvSpPr>
          <p:nvPr>
            <p:ph idx="1"/>
          </p:nvPr>
        </p:nvSpPr>
        <p:spPr/>
        <p:txBody>
          <a:bodyPr>
            <a:normAutofit lnSpcReduction="10000"/>
          </a:bodyPr>
          <a:lstStyle/>
          <a:p>
            <a:pPr marL="0" indent="0">
              <a:lnSpc>
                <a:spcPct val="150000"/>
              </a:lnSpc>
              <a:spcBef>
                <a:spcPts val="0"/>
              </a:spcBef>
              <a:spcAft>
                <a:spcPts val="800"/>
              </a:spcAft>
              <a:buNone/>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For each of these relations on the set {1, 2, 3, 4}, decide whether it is reflexive, whether it is symmetric, whether it is antisymmetric, and whether it is transitive.  </a:t>
            </a:r>
          </a:p>
          <a:p>
            <a:pPr marL="457200" lvl="1" indent="0">
              <a:lnSpc>
                <a:spcPct val="150000"/>
              </a:lnSpc>
              <a:spcBef>
                <a:spcPts val="0"/>
              </a:spcBef>
              <a:spcAft>
                <a:spcPts val="800"/>
              </a:spcAft>
              <a:buNone/>
            </a:pPr>
            <a:r>
              <a:rPr lang="en-US" sz="1800" dirty="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Transitive</a:t>
            </a:r>
          </a:p>
          <a:p>
            <a:pPr marL="457200" lvl="1" indent="0">
              <a:lnSpc>
                <a:spcPct val="150000"/>
              </a:lnSpc>
              <a:spcBef>
                <a:spcPts val="0"/>
              </a:spcBef>
              <a:spcAft>
                <a:spcPts val="800"/>
              </a:spcAft>
              <a:buNone/>
            </a:pPr>
            <a:r>
              <a:rPr lang="en-US" dirty="0">
                <a:latin typeface="Times New Roman" panose="02020603050405020304" pitchFamily="18" charset="0"/>
                <a:cs typeface="Times New Roman" panose="02020603050405020304" pitchFamily="18" charset="0"/>
              </a:rPr>
              <a:t> b) Reflexive, symmetric, transitive </a:t>
            </a:r>
          </a:p>
          <a:p>
            <a:pPr marL="457200" lvl="1" indent="0">
              <a:lnSpc>
                <a:spcPct val="150000"/>
              </a:lnSpc>
              <a:spcBef>
                <a:spcPts val="0"/>
              </a:spcBef>
              <a:spcAft>
                <a:spcPts val="800"/>
              </a:spcAft>
              <a:buNone/>
            </a:pPr>
            <a:r>
              <a:rPr lang="en-US" dirty="0">
                <a:latin typeface="Times New Roman" panose="02020603050405020304" pitchFamily="18" charset="0"/>
                <a:cs typeface="Times New Roman" panose="02020603050405020304" pitchFamily="18" charset="0"/>
              </a:rPr>
              <a:t>c) Symmetric</a:t>
            </a:r>
          </a:p>
          <a:p>
            <a:pPr marL="457200" lvl="1" indent="0">
              <a:lnSpc>
                <a:spcPct val="150000"/>
              </a:lnSpc>
              <a:spcBef>
                <a:spcPts val="0"/>
              </a:spcBef>
              <a:spcAft>
                <a:spcPts val="800"/>
              </a:spcAft>
              <a:buNone/>
            </a:pPr>
            <a:r>
              <a:rPr lang="en-US" dirty="0">
                <a:latin typeface="Times New Roman" panose="02020603050405020304" pitchFamily="18" charset="0"/>
                <a:cs typeface="Times New Roman" panose="02020603050405020304" pitchFamily="18" charset="0"/>
              </a:rPr>
              <a:t> d) Antisymmetric </a:t>
            </a:r>
          </a:p>
          <a:p>
            <a:pPr marL="457200" lvl="1" indent="0">
              <a:lnSpc>
                <a:spcPct val="150000"/>
              </a:lnSpc>
              <a:spcBef>
                <a:spcPts val="0"/>
              </a:spcBef>
              <a:spcAft>
                <a:spcPts val="800"/>
              </a:spcAft>
              <a:buNone/>
            </a:pPr>
            <a:r>
              <a:rPr lang="en-US" dirty="0">
                <a:latin typeface="Times New Roman" panose="02020603050405020304" pitchFamily="18" charset="0"/>
                <a:cs typeface="Times New Roman" panose="02020603050405020304" pitchFamily="18" charset="0"/>
              </a:rPr>
              <a:t>e) Reflexive, symmetric, antisymmetric, transitive</a:t>
            </a:r>
          </a:p>
          <a:p>
            <a:pPr marL="457200" lvl="1" indent="0">
              <a:lnSpc>
                <a:spcPct val="150000"/>
              </a:lnSpc>
              <a:spcBef>
                <a:spcPts val="0"/>
              </a:spcBef>
              <a:spcAft>
                <a:spcPts val="800"/>
              </a:spcAft>
              <a:buNone/>
            </a:pPr>
            <a:r>
              <a:rPr lang="en-US" dirty="0">
                <a:latin typeface="Times New Roman" panose="02020603050405020304" pitchFamily="18" charset="0"/>
                <a:cs typeface="Times New Roman" panose="02020603050405020304" pitchFamily="18" charset="0"/>
              </a:rPr>
              <a:t> f) None of these properties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0800" marR="0" indent="-457200">
              <a:lnSpc>
                <a:spcPct val="150000"/>
              </a:lnSpc>
              <a:spcBef>
                <a:spcPts val="0"/>
              </a:spcBef>
              <a:spcAft>
                <a:spcPts val="800"/>
              </a:spcAft>
              <a:buFont typeface="+mj-lt"/>
              <a:buAutoNum type="alphaLcParenR"/>
            </a:pPr>
            <a:endParaRPr lang="en-US" sz="22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857855"/>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84B6E5E-0C30-C9F9-BBB7-BFB60748FE13}"/>
              </a:ext>
            </a:extLst>
          </p:cNvPr>
          <p:cNvSpPr>
            <a:spLocks noGrp="1"/>
          </p:cNvSpPr>
          <p:nvPr>
            <p:ph type="sldNum" sz="quarter" idx="12"/>
          </p:nvPr>
        </p:nvSpPr>
        <p:spPr/>
        <p:txBody>
          <a:bodyPr/>
          <a:lstStyle/>
          <a:p>
            <a:fld id="{6BDBACC2-E59C-4C76-9B43-ACFA72B85B74}" type="slidenum">
              <a:rPr lang="en-US" smtClean="0"/>
              <a:pPr/>
              <a:t>61</a:t>
            </a:fld>
            <a:endParaRPr lang="en-US"/>
          </a:p>
        </p:txBody>
      </p:sp>
      <p:sp>
        <p:nvSpPr>
          <p:cNvPr id="3" name="Title 2">
            <a:extLst>
              <a:ext uri="{FF2B5EF4-FFF2-40B4-BE49-F238E27FC236}">
                <a16:creationId xmlns:a16="http://schemas.microsoft.com/office/drawing/2014/main" id="{7F44CA6D-0F84-42F0-1C06-8D05D612165C}"/>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76025DAE-DAF5-FCB2-3DC5-079144D25101}"/>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Suppose that A = {1, 2, 3} and B = {1, 2}. Let R be the relation from A to B containing (a, b) if a ∈ A, b ∈ B, and a &gt; b. What is the matrix representing R?</a:t>
            </a:r>
          </a:p>
          <a:p>
            <a:endParaRPr lang="en-US" dirty="0"/>
          </a:p>
        </p:txBody>
      </p:sp>
    </p:spTree>
    <p:extLst>
      <p:ext uri="{BB962C8B-B14F-4D97-AF65-F5344CB8AC3E}">
        <p14:creationId xmlns:p14="http://schemas.microsoft.com/office/powerpoint/2010/main" val="3296076300"/>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84B6E5E-0C30-C9F9-BBB7-BFB60748FE13}"/>
              </a:ext>
            </a:extLst>
          </p:cNvPr>
          <p:cNvSpPr>
            <a:spLocks noGrp="1"/>
          </p:cNvSpPr>
          <p:nvPr>
            <p:ph type="sldNum" sz="quarter" idx="12"/>
          </p:nvPr>
        </p:nvSpPr>
        <p:spPr/>
        <p:txBody>
          <a:bodyPr/>
          <a:lstStyle/>
          <a:p>
            <a:fld id="{6BDBACC2-E59C-4C76-9B43-ACFA72B85B74}" type="slidenum">
              <a:rPr lang="en-US" smtClean="0"/>
              <a:pPr/>
              <a:t>62</a:t>
            </a:fld>
            <a:endParaRPr lang="en-US"/>
          </a:p>
        </p:txBody>
      </p:sp>
      <p:sp>
        <p:nvSpPr>
          <p:cNvPr id="3" name="Title 2">
            <a:extLst>
              <a:ext uri="{FF2B5EF4-FFF2-40B4-BE49-F238E27FC236}">
                <a16:creationId xmlns:a16="http://schemas.microsoft.com/office/drawing/2014/main" id="{7F44CA6D-0F84-42F0-1C06-8D05D612165C}"/>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76025DAE-DAF5-FCB2-3DC5-079144D25101}"/>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Suppose that A = {1, 2, 3} and B = {1, 2}. Let R be the relation from A to B containing (a, b) if a ∈ A, b ∈ B, and a &gt; b. What is the matrix representing R?</a:t>
            </a:r>
          </a:p>
          <a:p>
            <a:r>
              <a:rPr lang="en-US" dirty="0"/>
              <a:t>Solution</a:t>
            </a:r>
          </a:p>
          <a:p>
            <a:pPr marL="50800" indent="0">
              <a:buNone/>
            </a:pPr>
            <a:r>
              <a:rPr lang="en-US" dirty="0"/>
              <a:t>	R = {(2, 1), (3, 1), (3, 2)}, the matrix for R is</a:t>
            </a:r>
          </a:p>
        </p:txBody>
      </p:sp>
      <p:pic>
        <p:nvPicPr>
          <p:cNvPr id="6" name="Picture 5">
            <a:extLst>
              <a:ext uri="{FF2B5EF4-FFF2-40B4-BE49-F238E27FC236}">
                <a16:creationId xmlns:a16="http://schemas.microsoft.com/office/drawing/2014/main" id="{642E6884-1173-EA12-F7F8-171E2AEDC7A2}"/>
              </a:ext>
            </a:extLst>
          </p:cNvPr>
          <p:cNvPicPr>
            <a:picLocks noChangeAspect="1"/>
          </p:cNvPicPr>
          <p:nvPr/>
        </p:nvPicPr>
        <p:blipFill>
          <a:blip r:embed="rId2"/>
          <a:stretch>
            <a:fillRect/>
          </a:stretch>
        </p:blipFill>
        <p:spPr>
          <a:xfrm>
            <a:off x="5935395" y="3869342"/>
            <a:ext cx="3252147" cy="1864036"/>
          </a:xfrm>
          <a:prstGeom prst="rect">
            <a:avLst/>
          </a:prstGeom>
        </p:spPr>
      </p:pic>
    </p:spTree>
    <p:extLst>
      <p:ext uri="{BB962C8B-B14F-4D97-AF65-F5344CB8AC3E}">
        <p14:creationId xmlns:p14="http://schemas.microsoft.com/office/powerpoint/2010/main" val="700730130"/>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77BE82A-42E1-59C3-8D52-DEB7A65A5748}"/>
              </a:ext>
            </a:extLst>
          </p:cNvPr>
          <p:cNvSpPr>
            <a:spLocks noGrp="1"/>
          </p:cNvSpPr>
          <p:nvPr>
            <p:ph type="sldNum" sz="quarter" idx="12"/>
          </p:nvPr>
        </p:nvSpPr>
        <p:spPr/>
        <p:txBody>
          <a:bodyPr/>
          <a:lstStyle/>
          <a:p>
            <a:fld id="{6BDBACC2-E59C-4C76-9B43-ACFA72B85B74}" type="slidenum">
              <a:rPr lang="en-US" smtClean="0"/>
              <a:pPr/>
              <a:t>63</a:t>
            </a:fld>
            <a:endParaRPr lang="en-US"/>
          </a:p>
        </p:txBody>
      </p:sp>
      <p:sp>
        <p:nvSpPr>
          <p:cNvPr id="3" name="Title 2">
            <a:extLst>
              <a:ext uri="{FF2B5EF4-FFF2-40B4-BE49-F238E27FC236}">
                <a16:creationId xmlns:a16="http://schemas.microsoft.com/office/drawing/2014/main" id="{906FF5B9-E90F-0D57-66E5-0FE061A40D08}"/>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C97D3622-D05E-01A7-DB41-1823543E2E9D}"/>
              </a:ext>
            </a:extLst>
          </p:cNvPr>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Let A = {a1, a2, a3} and B = {b1, b2, b3, b4, b5}. Which ordered pairs are in the relation R represented by the </a:t>
            </a:r>
            <a:r>
              <a:rPr lang="en-US" dirty="0" err="1">
                <a:latin typeface="Times New Roman" panose="02020603050405020304" pitchFamily="18" charset="0"/>
                <a:cs typeface="Times New Roman" panose="02020603050405020304" pitchFamily="18" charset="0"/>
              </a:rPr>
              <a:t>matrix.Are</a:t>
            </a:r>
            <a:r>
              <a:rPr lang="en-US" dirty="0">
                <a:latin typeface="Times New Roman" panose="02020603050405020304" pitchFamily="18" charset="0"/>
                <a:cs typeface="Times New Roman" panose="02020603050405020304" pitchFamily="18" charset="0"/>
              </a:rPr>
              <a:t> the following pain in the relation</a:t>
            </a:r>
          </a:p>
          <a:p>
            <a:endParaRPr lang="en-US" dirty="0">
              <a:latin typeface="Times New Roman" panose="02020603050405020304" pitchFamily="18" charset="0"/>
              <a:cs typeface="Times New Roman" panose="02020603050405020304" pitchFamily="18" charset="0"/>
            </a:endParaRPr>
          </a:p>
          <a:p>
            <a:pPr marL="565150" indent="-514350">
              <a:buFont typeface="+mj-lt"/>
              <a:buAutoNum type="alphaLcParenR"/>
            </a:pPr>
            <a:r>
              <a:rPr lang="pt-BR" dirty="0">
                <a:latin typeface="Times New Roman" panose="02020603050405020304" pitchFamily="18" charset="0"/>
                <a:cs typeface="Times New Roman" panose="02020603050405020304" pitchFamily="18" charset="0"/>
              </a:rPr>
              <a:t> (a1, b2)</a:t>
            </a:r>
          </a:p>
          <a:p>
            <a:pPr marL="565150" indent="-514350">
              <a:buFont typeface="+mj-lt"/>
              <a:buAutoNum type="alphaLcParenR"/>
            </a:pPr>
            <a:r>
              <a:rPr lang="pt-BR" dirty="0">
                <a:latin typeface="Times New Roman" panose="02020603050405020304" pitchFamily="18" charset="0"/>
                <a:cs typeface="Times New Roman" panose="02020603050405020304" pitchFamily="18" charset="0"/>
              </a:rPr>
              <a:t> (a2, b1) </a:t>
            </a:r>
          </a:p>
          <a:p>
            <a:pPr marL="565150" indent="-514350">
              <a:buFont typeface="+mj-lt"/>
              <a:buAutoNum type="alphaLcParenR"/>
            </a:pPr>
            <a:r>
              <a:rPr lang="pt-BR" dirty="0">
                <a:latin typeface="Times New Roman" panose="02020603050405020304" pitchFamily="18" charset="0"/>
                <a:cs typeface="Times New Roman" panose="02020603050405020304" pitchFamily="18" charset="0"/>
              </a:rPr>
              <a:t> (a3, b3)</a:t>
            </a:r>
          </a:p>
          <a:p>
            <a:pPr marL="565150" indent="-514350">
              <a:buFont typeface="+mj-lt"/>
              <a:buAutoNum type="alphaLcParenR"/>
            </a:pPr>
            <a:r>
              <a:rPr lang="pt-BR" dirty="0">
                <a:latin typeface="Times New Roman" panose="02020603050405020304" pitchFamily="18" charset="0"/>
                <a:cs typeface="Times New Roman" panose="02020603050405020304" pitchFamily="18" charset="0"/>
              </a:rPr>
              <a:t> (a1,b1)</a:t>
            </a:r>
          </a:p>
          <a:p>
            <a:pPr marL="50800" indent="0">
              <a:buNone/>
            </a:pPr>
            <a:r>
              <a:rPr lang="pt-BR" dirty="0" err="1">
                <a:latin typeface="Times New Roman" panose="02020603050405020304" pitchFamily="18" charset="0"/>
                <a:cs typeface="Times New Roman" panose="02020603050405020304" pitchFamily="18" charset="0"/>
              </a:rPr>
              <a:t>Solution</a:t>
            </a:r>
            <a:endParaRPr lang="pt-BR" dirty="0">
              <a:latin typeface="Times New Roman" panose="02020603050405020304" pitchFamily="18" charset="0"/>
              <a:cs typeface="Times New Roman" panose="02020603050405020304" pitchFamily="18" charset="0"/>
            </a:endParaRPr>
          </a:p>
          <a:p>
            <a:pPr marL="1022350" lvl="1" indent="-514350">
              <a:buFont typeface="+mj-lt"/>
              <a:buAutoNum type="alphaLcParenR"/>
            </a:pPr>
            <a:r>
              <a:rPr lang="pt-BR" dirty="0" err="1">
                <a:latin typeface="Times New Roman" panose="02020603050405020304" pitchFamily="18" charset="0"/>
                <a:cs typeface="Times New Roman" panose="02020603050405020304" pitchFamily="18" charset="0"/>
              </a:rPr>
              <a:t>True</a:t>
            </a:r>
            <a:endParaRPr lang="pt-BR" dirty="0">
              <a:latin typeface="Times New Roman" panose="02020603050405020304" pitchFamily="18" charset="0"/>
              <a:cs typeface="Times New Roman" panose="02020603050405020304" pitchFamily="18" charset="0"/>
            </a:endParaRPr>
          </a:p>
          <a:p>
            <a:pPr marL="1022350" lvl="1" indent="-514350">
              <a:buFont typeface="+mj-lt"/>
              <a:buAutoNum type="alphaLcParenR"/>
            </a:pPr>
            <a:r>
              <a:rPr lang="pt-BR" dirty="0" err="1">
                <a:latin typeface="Times New Roman" panose="02020603050405020304" pitchFamily="18" charset="0"/>
                <a:cs typeface="Times New Roman" panose="02020603050405020304" pitchFamily="18" charset="0"/>
              </a:rPr>
              <a:t>True</a:t>
            </a:r>
            <a:endParaRPr lang="pt-BR" dirty="0">
              <a:latin typeface="Times New Roman" panose="02020603050405020304" pitchFamily="18" charset="0"/>
              <a:cs typeface="Times New Roman" panose="02020603050405020304" pitchFamily="18" charset="0"/>
            </a:endParaRPr>
          </a:p>
          <a:p>
            <a:pPr marL="1022350" lvl="1" indent="-514350">
              <a:buFont typeface="+mj-lt"/>
              <a:buAutoNum type="alphaLcParenR"/>
            </a:pPr>
            <a:r>
              <a:rPr lang="pt-BR" dirty="0" err="1">
                <a:latin typeface="Times New Roman" panose="02020603050405020304" pitchFamily="18" charset="0"/>
                <a:cs typeface="Times New Roman" panose="02020603050405020304" pitchFamily="18" charset="0"/>
              </a:rPr>
              <a:t>True</a:t>
            </a:r>
            <a:endParaRPr lang="pt-BR" dirty="0">
              <a:latin typeface="Times New Roman" panose="02020603050405020304" pitchFamily="18" charset="0"/>
              <a:cs typeface="Times New Roman" panose="02020603050405020304" pitchFamily="18" charset="0"/>
            </a:endParaRPr>
          </a:p>
          <a:p>
            <a:pPr marL="1022350" lvl="1" indent="-514350">
              <a:buFont typeface="+mj-lt"/>
              <a:buAutoNum type="alphaLcParenR"/>
            </a:pPr>
            <a:r>
              <a:rPr lang="pt-BR" dirty="0">
                <a:latin typeface="Times New Roman" panose="02020603050405020304" pitchFamily="18" charset="0"/>
                <a:cs typeface="Times New Roman" panose="02020603050405020304" pitchFamily="18" charset="0"/>
              </a:rPr>
              <a:t>False</a:t>
            </a: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B662FA2-46AC-87DD-101E-C2B647E0F83B}"/>
              </a:ext>
            </a:extLst>
          </p:cNvPr>
          <p:cNvPicPr>
            <a:picLocks noChangeAspect="1"/>
          </p:cNvPicPr>
          <p:nvPr/>
        </p:nvPicPr>
        <p:blipFill rotWithShape="1">
          <a:blip r:embed="rId2"/>
          <a:srcRect t="6072"/>
          <a:stretch/>
        </p:blipFill>
        <p:spPr>
          <a:xfrm>
            <a:off x="5104894" y="2449286"/>
            <a:ext cx="4839761" cy="2094831"/>
          </a:xfrm>
          <a:prstGeom prst="rect">
            <a:avLst/>
          </a:prstGeom>
        </p:spPr>
      </p:pic>
    </p:spTree>
    <p:extLst>
      <p:ext uri="{BB962C8B-B14F-4D97-AF65-F5344CB8AC3E}">
        <p14:creationId xmlns:p14="http://schemas.microsoft.com/office/powerpoint/2010/main" val="37302486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Effect transition="in" filter="barn(inVertical)">
                                      <p:cBhvr>
                                        <p:cTn id="7" dur="500"/>
                                        <p:tgtEl>
                                          <p:spTgt spid="4">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7" end="7"/>
                                            </p:txEl>
                                          </p:spTgt>
                                        </p:tgtEl>
                                        <p:attrNameLst>
                                          <p:attrName>style.visibility</p:attrName>
                                        </p:attrNameLst>
                                      </p:cBhvr>
                                      <p:to>
                                        <p:strVal val="visible"/>
                                      </p:to>
                                    </p:set>
                                    <p:animEffect transition="in" filter="barn(inVertical)">
                                      <p:cBhvr>
                                        <p:cTn id="10" dur="500"/>
                                        <p:tgtEl>
                                          <p:spTgt spid="4">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animEffect transition="in" filter="barn(inVertical)">
                                      <p:cBhvr>
                                        <p:cTn id="13" dur="500"/>
                                        <p:tgtEl>
                                          <p:spTgt spid="4">
                                            <p:txEl>
                                              <p:pRg st="8" end="8"/>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4">
                                            <p:txEl>
                                              <p:pRg st="9" end="9"/>
                                            </p:txEl>
                                          </p:spTgt>
                                        </p:tgtEl>
                                        <p:attrNameLst>
                                          <p:attrName>style.visibility</p:attrName>
                                        </p:attrNameLst>
                                      </p:cBhvr>
                                      <p:to>
                                        <p:strVal val="visible"/>
                                      </p:to>
                                    </p:set>
                                    <p:animEffect transition="in" filter="barn(inVertical)">
                                      <p:cBhvr>
                                        <p:cTn id="16" dur="500"/>
                                        <p:tgtEl>
                                          <p:spTgt spid="4">
                                            <p:txEl>
                                              <p:pRg st="9" end="9"/>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4">
                                            <p:txEl>
                                              <p:pRg st="10" end="10"/>
                                            </p:txEl>
                                          </p:spTgt>
                                        </p:tgtEl>
                                        <p:attrNameLst>
                                          <p:attrName>style.visibility</p:attrName>
                                        </p:attrNameLst>
                                      </p:cBhvr>
                                      <p:to>
                                        <p:strVal val="visible"/>
                                      </p:to>
                                    </p:set>
                                    <p:animEffect transition="in" filter="barn(inVertical)">
                                      <p:cBhvr>
                                        <p:cTn id="19"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B238D2A-551C-B6C2-CB7A-035EE8F6629C}"/>
              </a:ext>
            </a:extLst>
          </p:cNvPr>
          <p:cNvSpPr>
            <a:spLocks noGrp="1"/>
          </p:cNvSpPr>
          <p:nvPr>
            <p:ph type="sldNum" sz="quarter" idx="12"/>
          </p:nvPr>
        </p:nvSpPr>
        <p:spPr/>
        <p:txBody>
          <a:bodyPr/>
          <a:lstStyle/>
          <a:p>
            <a:fld id="{6BDBACC2-E59C-4C76-9B43-ACFA72B85B74}" type="slidenum">
              <a:rPr lang="en-US" smtClean="0"/>
              <a:pPr/>
              <a:t>64</a:t>
            </a:fld>
            <a:endParaRPr lang="en-US"/>
          </a:p>
        </p:txBody>
      </p:sp>
      <p:sp>
        <p:nvSpPr>
          <p:cNvPr id="3" name="Title 2">
            <a:extLst>
              <a:ext uri="{FF2B5EF4-FFF2-40B4-BE49-F238E27FC236}">
                <a16:creationId xmlns:a16="http://schemas.microsoft.com/office/drawing/2014/main" id="{02BDD020-3C1B-A286-7624-3FC2E36EBFF6}"/>
              </a:ext>
            </a:extLst>
          </p:cNvPr>
          <p:cNvSpPr>
            <a:spLocks noGrp="1"/>
          </p:cNvSpPr>
          <p:nvPr>
            <p:ph type="title"/>
          </p:nvPr>
        </p:nvSpPr>
        <p:spPr/>
        <p:txBody>
          <a:bodyPr/>
          <a:lstStyle/>
          <a:p>
            <a:r>
              <a:rPr lang="en-US" dirty="0"/>
              <a:t>Quiz</a:t>
            </a:r>
          </a:p>
        </p:txBody>
      </p:sp>
      <p:pic>
        <p:nvPicPr>
          <p:cNvPr id="6" name="Picture 5">
            <a:extLst>
              <a:ext uri="{FF2B5EF4-FFF2-40B4-BE49-F238E27FC236}">
                <a16:creationId xmlns:a16="http://schemas.microsoft.com/office/drawing/2014/main" id="{932001C0-410C-F453-3F1F-E946C17127F3}"/>
              </a:ext>
            </a:extLst>
          </p:cNvPr>
          <p:cNvPicPr>
            <a:picLocks noChangeAspect="1"/>
          </p:cNvPicPr>
          <p:nvPr/>
        </p:nvPicPr>
        <p:blipFill>
          <a:blip r:embed="rId2"/>
          <a:stretch>
            <a:fillRect/>
          </a:stretch>
        </p:blipFill>
        <p:spPr>
          <a:xfrm>
            <a:off x="7334249" y="2261394"/>
            <a:ext cx="3812721" cy="3960501"/>
          </a:xfrm>
          <a:prstGeom prst="rect">
            <a:avLst/>
          </a:prstGeom>
        </p:spPr>
      </p:pic>
      <p:sp>
        <p:nvSpPr>
          <p:cNvPr id="4" name="Content Placeholder 3">
            <a:extLst>
              <a:ext uri="{FF2B5EF4-FFF2-40B4-BE49-F238E27FC236}">
                <a16:creationId xmlns:a16="http://schemas.microsoft.com/office/drawing/2014/main" id="{60C85941-5B9E-FD5D-8202-1007A93100CF}"/>
              </a:ext>
            </a:extLst>
          </p:cNvPr>
          <p:cNvSpPr>
            <a:spLocks noGrp="1"/>
          </p:cNvSpPr>
          <p:nvPr>
            <p:ph idx="1"/>
          </p:nvPr>
        </p:nvSpPr>
        <p:spPr/>
        <p:txBody>
          <a:bodyPr/>
          <a:lstStyle/>
          <a:p>
            <a:pPr marL="50800" indent="0">
              <a:buNone/>
            </a:pPr>
            <a:r>
              <a:rPr lang="en-US" dirty="0">
                <a:latin typeface="Times New Roman" panose="02020603050405020304" pitchFamily="18" charset="0"/>
                <a:cs typeface="Times New Roman" panose="02020603050405020304" pitchFamily="18" charset="0"/>
              </a:rPr>
              <a:t>List the ordered pairs in R?</a:t>
            </a: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{(1, 1), (1, 3), (2, 1), (2, 3), (2, 4), (3, 1), (3, 2), (4, 1)}</a:t>
            </a:r>
          </a:p>
        </p:txBody>
      </p:sp>
    </p:spTree>
    <p:extLst>
      <p:ext uri="{BB962C8B-B14F-4D97-AF65-F5344CB8AC3E}">
        <p14:creationId xmlns:p14="http://schemas.microsoft.com/office/powerpoint/2010/main" val="6377168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B238D2A-551C-B6C2-CB7A-035EE8F6629C}"/>
              </a:ext>
            </a:extLst>
          </p:cNvPr>
          <p:cNvSpPr>
            <a:spLocks noGrp="1"/>
          </p:cNvSpPr>
          <p:nvPr>
            <p:ph type="sldNum" sz="quarter" idx="12"/>
          </p:nvPr>
        </p:nvSpPr>
        <p:spPr/>
        <p:txBody>
          <a:bodyPr/>
          <a:lstStyle/>
          <a:p>
            <a:fld id="{6BDBACC2-E59C-4C76-9B43-ACFA72B85B74}" type="slidenum">
              <a:rPr lang="en-US" smtClean="0"/>
              <a:pPr/>
              <a:t>65</a:t>
            </a:fld>
            <a:endParaRPr lang="en-US"/>
          </a:p>
        </p:txBody>
      </p:sp>
      <p:sp>
        <p:nvSpPr>
          <p:cNvPr id="3" name="Title 2">
            <a:extLst>
              <a:ext uri="{FF2B5EF4-FFF2-40B4-BE49-F238E27FC236}">
                <a16:creationId xmlns:a16="http://schemas.microsoft.com/office/drawing/2014/main" id="{02BDD020-3C1B-A286-7624-3FC2E36EBFF6}"/>
              </a:ext>
            </a:extLst>
          </p:cNvPr>
          <p:cNvSpPr>
            <a:spLocks noGrp="1"/>
          </p:cNvSpPr>
          <p:nvPr>
            <p:ph type="title"/>
          </p:nvPr>
        </p:nvSpPr>
        <p:spPr/>
        <p:txBody>
          <a:bodyPr/>
          <a:lstStyle/>
          <a:p>
            <a:r>
              <a:rPr lang="en-US" dirty="0"/>
              <a:t>Quiz</a:t>
            </a:r>
          </a:p>
        </p:txBody>
      </p:sp>
      <p:pic>
        <p:nvPicPr>
          <p:cNvPr id="6" name="Picture 5">
            <a:extLst>
              <a:ext uri="{FF2B5EF4-FFF2-40B4-BE49-F238E27FC236}">
                <a16:creationId xmlns:a16="http://schemas.microsoft.com/office/drawing/2014/main" id="{932001C0-410C-F453-3F1F-E946C17127F3}"/>
              </a:ext>
            </a:extLst>
          </p:cNvPr>
          <p:cNvPicPr>
            <a:picLocks noChangeAspect="1"/>
          </p:cNvPicPr>
          <p:nvPr/>
        </p:nvPicPr>
        <p:blipFill>
          <a:blip r:embed="rId3"/>
          <a:stretch>
            <a:fillRect/>
          </a:stretch>
        </p:blipFill>
        <p:spPr>
          <a:xfrm>
            <a:off x="7334249" y="2261394"/>
            <a:ext cx="3812721" cy="3960501"/>
          </a:xfrm>
          <a:prstGeom prst="rect">
            <a:avLst/>
          </a:prstGeom>
        </p:spPr>
      </p:pic>
      <p:sp>
        <p:nvSpPr>
          <p:cNvPr id="4" name="Content Placeholder 3">
            <a:extLst>
              <a:ext uri="{FF2B5EF4-FFF2-40B4-BE49-F238E27FC236}">
                <a16:creationId xmlns:a16="http://schemas.microsoft.com/office/drawing/2014/main" id="{60C85941-5B9E-FD5D-8202-1007A93100CF}"/>
              </a:ext>
            </a:extLst>
          </p:cNvPr>
          <p:cNvSpPr>
            <a:spLocks noGrp="1"/>
          </p:cNvSpPr>
          <p:nvPr>
            <p:ph idx="1"/>
          </p:nvPr>
        </p:nvSpPr>
        <p:spPr/>
        <p:txBody>
          <a:bodyPr>
            <a:normAutofit lnSpcReduction="10000"/>
          </a:bodyPr>
          <a:lstStyle/>
          <a:p>
            <a:pPr marL="50800" indent="0">
              <a:buNone/>
            </a:pPr>
            <a:r>
              <a:rPr lang="en-US" dirty="0"/>
              <a:t>Are the Following the ordered pairs in R?</a:t>
            </a:r>
          </a:p>
          <a:p>
            <a:pPr marL="50800" indent="0">
              <a:buNone/>
            </a:pPr>
            <a:endParaRPr lang="en-US" dirty="0"/>
          </a:p>
          <a:p>
            <a:pPr marL="565150" indent="-514350">
              <a:buFont typeface="+mj-lt"/>
              <a:buAutoNum type="alphaLcParenR"/>
            </a:pPr>
            <a:r>
              <a:rPr lang="en-US" dirty="0"/>
              <a:t>(1, 1)</a:t>
            </a:r>
          </a:p>
          <a:p>
            <a:pPr marL="565150" indent="-514350">
              <a:buFont typeface="+mj-lt"/>
              <a:buAutoNum type="alphaLcParenR"/>
            </a:pPr>
            <a:r>
              <a:rPr lang="en-US" dirty="0"/>
              <a:t> (1, 3)</a:t>
            </a:r>
          </a:p>
          <a:p>
            <a:pPr marL="565150" indent="-514350">
              <a:buFont typeface="+mj-lt"/>
              <a:buAutoNum type="alphaLcParenR"/>
            </a:pPr>
            <a:r>
              <a:rPr lang="en-US" dirty="0"/>
              <a:t> (2, 1)</a:t>
            </a:r>
          </a:p>
          <a:p>
            <a:pPr marL="565150" indent="-514350">
              <a:buFont typeface="+mj-lt"/>
              <a:buAutoNum type="alphaLcParenR"/>
            </a:pPr>
            <a:r>
              <a:rPr lang="en-US" dirty="0"/>
              <a:t> (4, 3)</a:t>
            </a:r>
          </a:p>
          <a:p>
            <a:pPr marL="565150" indent="-514350">
              <a:buFont typeface="+mj-lt"/>
              <a:buAutoNum type="alphaLcParenR"/>
            </a:pPr>
            <a:r>
              <a:rPr lang="en-US" dirty="0"/>
              <a:t>(4,4)</a:t>
            </a:r>
          </a:p>
          <a:p>
            <a:pPr marL="565150" indent="-514350">
              <a:buFont typeface="+mj-lt"/>
              <a:buAutoNum type="alphaLcParenR"/>
            </a:pPr>
            <a:r>
              <a:rPr lang="en-US" dirty="0"/>
              <a:t>(4,2)</a:t>
            </a:r>
          </a:p>
          <a:p>
            <a:pPr marL="565150" indent="-514350">
              <a:buFont typeface="+mj-lt"/>
              <a:buAutoNum type="alphaLcParenR"/>
            </a:pPr>
            <a:endParaRPr lang="en-US" dirty="0"/>
          </a:p>
          <a:p>
            <a:pPr marL="50800" indent="0">
              <a:buNone/>
            </a:pPr>
            <a:r>
              <a:rPr lang="en-US" dirty="0"/>
              <a:t>Solution </a:t>
            </a:r>
            <a:r>
              <a:rPr lang="en-US" dirty="0" err="1"/>
              <a:t>a,b,c</a:t>
            </a:r>
            <a:endParaRPr lang="en-US" dirty="0"/>
          </a:p>
        </p:txBody>
      </p:sp>
    </p:spTree>
    <p:custDataLst>
      <p:tags r:id="rId1"/>
    </p:custDataLst>
    <p:extLst>
      <p:ext uri="{BB962C8B-B14F-4D97-AF65-F5344CB8AC3E}">
        <p14:creationId xmlns:p14="http://schemas.microsoft.com/office/powerpoint/2010/main" val="21096609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 calcmode="lin" valueType="num">
                                      <p:cBhvr additive="base">
                                        <p:cTn id="3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anim calcmode="lin" valueType="num">
                                      <p:cBhvr additive="base">
                                        <p:cTn id="43"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67A209-27F8-1551-A0C6-B64FB48B84C4}"/>
              </a:ext>
            </a:extLst>
          </p:cNvPr>
          <p:cNvSpPr>
            <a:spLocks noGrp="1"/>
          </p:cNvSpPr>
          <p:nvPr>
            <p:ph type="sldNum" sz="quarter" idx="12"/>
          </p:nvPr>
        </p:nvSpPr>
        <p:spPr/>
        <p:txBody>
          <a:bodyPr/>
          <a:lstStyle/>
          <a:p>
            <a:fld id="{6BDBACC2-E59C-4C76-9B43-ACFA72B85B74}" type="slidenum">
              <a:rPr lang="en-US" smtClean="0"/>
              <a:pPr/>
              <a:t>66</a:t>
            </a:fld>
            <a:endParaRPr lang="en-US"/>
          </a:p>
        </p:txBody>
      </p:sp>
      <p:sp>
        <p:nvSpPr>
          <p:cNvPr id="3" name="Title 2">
            <a:extLst>
              <a:ext uri="{FF2B5EF4-FFF2-40B4-BE49-F238E27FC236}">
                <a16:creationId xmlns:a16="http://schemas.microsoft.com/office/drawing/2014/main" id="{8BCD0DD8-E64F-AEE1-18C5-30F88778444A}"/>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51FC5CB3-7FCA-47DF-00F6-81E3244AD027}"/>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Reflexive?</a:t>
            </a:r>
          </a:p>
          <a:p>
            <a:r>
              <a:rPr lang="en-US" dirty="0">
                <a:latin typeface="Times New Roman" panose="02020603050405020304" pitchFamily="18" charset="0"/>
                <a:cs typeface="Times New Roman" panose="02020603050405020304" pitchFamily="18" charset="0"/>
              </a:rPr>
              <a:t>Symmetric?</a:t>
            </a:r>
          </a:p>
          <a:p>
            <a:r>
              <a:rPr lang="en-US" dirty="0">
                <a:latin typeface="Times New Roman" panose="02020603050405020304" pitchFamily="18" charset="0"/>
                <a:cs typeface="Times New Roman" panose="02020603050405020304" pitchFamily="18" charset="0"/>
              </a:rPr>
              <a:t>antisymmetric?</a:t>
            </a:r>
          </a:p>
          <a:p>
            <a:r>
              <a:rPr lang="en-US" dirty="0">
                <a:latin typeface="Times New Roman" panose="02020603050405020304" pitchFamily="18" charset="0"/>
                <a:cs typeface="Times New Roman" panose="02020603050405020304" pitchFamily="18" charset="0"/>
              </a:rPr>
              <a:t>Transitive?</a:t>
            </a:r>
          </a:p>
        </p:txBody>
      </p:sp>
      <p:pic>
        <p:nvPicPr>
          <p:cNvPr id="8" name="Picture 7">
            <a:extLst>
              <a:ext uri="{FF2B5EF4-FFF2-40B4-BE49-F238E27FC236}">
                <a16:creationId xmlns:a16="http://schemas.microsoft.com/office/drawing/2014/main" id="{0232D738-5530-0353-01BC-2B60BDFAD553}"/>
              </a:ext>
            </a:extLst>
          </p:cNvPr>
          <p:cNvPicPr>
            <a:picLocks noChangeAspect="1"/>
          </p:cNvPicPr>
          <p:nvPr/>
        </p:nvPicPr>
        <p:blipFill>
          <a:blip r:embed="rId2"/>
          <a:stretch>
            <a:fillRect/>
          </a:stretch>
        </p:blipFill>
        <p:spPr>
          <a:xfrm>
            <a:off x="6843891" y="1513281"/>
            <a:ext cx="4324851" cy="4220097"/>
          </a:xfrm>
          <a:prstGeom prst="rect">
            <a:avLst/>
          </a:prstGeom>
        </p:spPr>
      </p:pic>
    </p:spTree>
    <p:extLst>
      <p:ext uri="{BB962C8B-B14F-4D97-AF65-F5344CB8AC3E}">
        <p14:creationId xmlns:p14="http://schemas.microsoft.com/office/powerpoint/2010/main" val="932534170"/>
      </p:ext>
    </p:extLst>
  </p:cSld>
  <p:clrMapOvr>
    <a:masterClrMapping/>
  </p:clrMapOvr>
  <p:transition spd="slow">
    <p:wip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67A209-27F8-1551-A0C6-B64FB48B84C4}"/>
              </a:ext>
            </a:extLst>
          </p:cNvPr>
          <p:cNvSpPr>
            <a:spLocks noGrp="1"/>
          </p:cNvSpPr>
          <p:nvPr>
            <p:ph type="sldNum" sz="quarter" idx="12"/>
          </p:nvPr>
        </p:nvSpPr>
        <p:spPr/>
        <p:txBody>
          <a:bodyPr/>
          <a:lstStyle/>
          <a:p>
            <a:fld id="{6BDBACC2-E59C-4C76-9B43-ACFA72B85B74}" type="slidenum">
              <a:rPr lang="en-US" smtClean="0"/>
              <a:pPr/>
              <a:t>67</a:t>
            </a:fld>
            <a:endParaRPr lang="en-US"/>
          </a:p>
        </p:txBody>
      </p:sp>
      <p:sp>
        <p:nvSpPr>
          <p:cNvPr id="3" name="Title 2">
            <a:extLst>
              <a:ext uri="{FF2B5EF4-FFF2-40B4-BE49-F238E27FC236}">
                <a16:creationId xmlns:a16="http://schemas.microsoft.com/office/drawing/2014/main" id="{8BCD0DD8-E64F-AEE1-18C5-30F88778444A}"/>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51FC5CB3-7FCA-47DF-00F6-81E3244AD027}"/>
              </a:ext>
            </a:extLst>
          </p:cNvPr>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Reflexive?</a:t>
            </a:r>
          </a:p>
          <a:p>
            <a:r>
              <a:rPr lang="en-US" dirty="0">
                <a:latin typeface="Times New Roman" panose="02020603050405020304" pitchFamily="18" charset="0"/>
                <a:cs typeface="Times New Roman" panose="02020603050405020304" pitchFamily="18" charset="0"/>
              </a:rPr>
              <a:t>Symmetric?</a:t>
            </a:r>
          </a:p>
          <a:p>
            <a:r>
              <a:rPr lang="en-US" dirty="0">
                <a:latin typeface="Times New Roman" panose="02020603050405020304" pitchFamily="18" charset="0"/>
                <a:cs typeface="Times New Roman" panose="02020603050405020304" pitchFamily="18" charset="0"/>
              </a:rPr>
              <a:t>antisymmetric?</a:t>
            </a:r>
          </a:p>
          <a:p>
            <a:r>
              <a:rPr lang="en-US" dirty="0">
                <a:latin typeface="Times New Roman" panose="02020603050405020304" pitchFamily="18" charset="0"/>
                <a:cs typeface="Times New Roman" panose="02020603050405020304" pitchFamily="18" charset="0"/>
              </a:rPr>
              <a:t>Transitive?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t>Because there are loops at every vertex of the directed graph of S1, it is reflexive. The relation S1 is neither symmetric nor antisymmetric because there is an edge from a to b but not one from b to a, but there are edges in both directions connecting b and c. Finally, S1 is not transitive because there is an edge from a to b and an edge from b to c, but no edge from a to c.</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0232D738-5530-0353-01BC-2B60BDFAD553}"/>
              </a:ext>
            </a:extLst>
          </p:cNvPr>
          <p:cNvPicPr>
            <a:picLocks noChangeAspect="1"/>
          </p:cNvPicPr>
          <p:nvPr/>
        </p:nvPicPr>
        <p:blipFill>
          <a:blip r:embed="rId2"/>
          <a:stretch>
            <a:fillRect/>
          </a:stretch>
        </p:blipFill>
        <p:spPr>
          <a:xfrm>
            <a:off x="7707086" y="1047524"/>
            <a:ext cx="2858447" cy="2789211"/>
          </a:xfrm>
          <a:prstGeom prst="rect">
            <a:avLst/>
          </a:prstGeom>
        </p:spPr>
      </p:pic>
    </p:spTree>
    <p:extLst>
      <p:ext uri="{BB962C8B-B14F-4D97-AF65-F5344CB8AC3E}">
        <p14:creationId xmlns:p14="http://schemas.microsoft.com/office/powerpoint/2010/main" val="4093415905"/>
      </p:ext>
    </p:extLst>
  </p:cSld>
  <p:clrMapOvr>
    <a:masterClrMapping/>
  </p:clrMapOvr>
  <p:transition spd="slow">
    <p:wip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67A209-27F8-1551-A0C6-B64FB48B84C4}"/>
              </a:ext>
            </a:extLst>
          </p:cNvPr>
          <p:cNvSpPr>
            <a:spLocks noGrp="1"/>
          </p:cNvSpPr>
          <p:nvPr>
            <p:ph type="sldNum" sz="quarter" idx="12"/>
          </p:nvPr>
        </p:nvSpPr>
        <p:spPr/>
        <p:txBody>
          <a:bodyPr/>
          <a:lstStyle/>
          <a:p>
            <a:fld id="{6BDBACC2-E59C-4C76-9B43-ACFA72B85B74}" type="slidenum">
              <a:rPr lang="en-US" smtClean="0"/>
              <a:pPr/>
              <a:t>68</a:t>
            </a:fld>
            <a:endParaRPr lang="en-US"/>
          </a:p>
        </p:txBody>
      </p:sp>
      <p:sp>
        <p:nvSpPr>
          <p:cNvPr id="3" name="Title 2">
            <a:extLst>
              <a:ext uri="{FF2B5EF4-FFF2-40B4-BE49-F238E27FC236}">
                <a16:creationId xmlns:a16="http://schemas.microsoft.com/office/drawing/2014/main" id="{8BCD0DD8-E64F-AEE1-18C5-30F88778444A}"/>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51FC5CB3-7FCA-47DF-00F6-81E3244AD027}"/>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Reflexive?</a:t>
            </a:r>
          </a:p>
          <a:p>
            <a:r>
              <a:rPr lang="en-US" dirty="0">
                <a:latin typeface="Times New Roman" panose="02020603050405020304" pitchFamily="18" charset="0"/>
                <a:cs typeface="Times New Roman" panose="02020603050405020304" pitchFamily="18" charset="0"/>
              </a:rPr>
              <a:t>Symmetric?</a:t>
            </a:r>
          </a:p>
          <a:p>
            <a:r>
              <a:rPr lang="en-US" dirty="0">
                <a:latin typeface="Times New Roman" panose="02020603050405020304" pitchFamily="18" charset="0"/>
                <a:cs typeface="Times New Roman" panose="02020603050405020304" pitchFamily="18" charset="0"/>
              </a:rPr>
              <a:t>antisymmetric?</a:t>
            </a:r>
          </a:p>
          <a:p>
            <a:r>
              <a:rPr lang="en-US" dirty="0">
                <a:latin typeface="Times New Roman" panose="02020603050405020304" pitchFamily="18" charset="0"/>
                <a:cs typeface="Times New Roman" panose="02020603050405020304" pitchFamily="18" charset="0"/>
              </a:rPr>
              <a:t>Transitive?</a:t>
            </a:r>
          </a:p>
        </p:txBody>
      </p:sp>
      <p:pic>
        <p:nvPicPr>
          <p:cNvPr id="6" name="Picture 5">
            <a:extLst>
              <a:ext uri="{FF2B5EF4-FFF2-40B4-BE49-F238E27FC236}">
                <a16:creationId xmlns:a16="http://schemas.microsoft.com/office/drawing/2014/main" id="{E08A9DD0-C897-DABC-6814-76E015179580}"/>
              </a:ext>
            </a:extLst>
          </p:cNvPr>
          <p:cNvPicPr>
            <a:picLocks noChangeAspect="1"/>
          </p:cNvPicPr>
          <p:nvPr/>
        </p:nvPicPr>
        <p:blipFill>
          <a:blip r:embed="rId2"/>
          <a:stretch>
            <a:fillRect/>
          </a:stretch>
        </p:blipFill>
        <p:spPr>
          <a:xfrm>
            <a:off x="4636804" y="1781803"/>
            <a:ext cx="4912747" cy="4440092"/>
          </a:xfrm>
          <a:prstGeom prst="rect">
            <a:avLst/>
          </a:prstGeom>
        </p:spPr>
      </p:pic>
    </p:spTree>
    <p:extLst>
      <p:ext uri="{BB962C8B-B14F-4D97-AF65-F5344CB8AC3E}">
        <p14:creationId xmlns:p14="http://schemas.microsoft.com/office/powerpoint/2010/main" val="2704217422"/>
      </p:ext>
    </p:extLst>
  </p:cSld>
  <p:clrMapOvr>
    <a:masterClrMapping/>
  </p:clrMapOvr>
  <p:transition spd="slow">
    <p:wip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67A209-27F8-1551-A0C6-B64FB48B84C4}"/>
              </a:ext>
            </a:extLst>
          </p:cNvPr>
          <p:cNvSpPr>
            <a:spLocks noGrp="1"/>
          </p:cNvSpPr>
          <p:nvPr>
            <p:ph type="sldNum" sz="quarter" idx="12"/>
          </p:nvPr>
        </p:nvSpPr>
        <p:spPr/>
        <p:txBody>
          <a:bodyPr/>
          <a:lstStyle/>
          <a:p>
            <a:fld id="{6BDBACC2-E59C-4C76-9B43-ACFA72B85B74}" type="slidenum">
              <a:rPr lang="en-US" smtClean="0"/>
              <a:pPr/>
              <a:t>69</a:t>
            </a:fld>
            <a:endParaRPr lang="en-US"/>
          </a:p>
        </p:txBody>
      </p:sp>
      <p:sp>
        <p:nvSpPr>
          <p:cNvPr id="3" name="Title 2">
            <a:extLst>
              <a:ext uri="{FF2B5EF4-FFF2-40B4-BE49-F238E27FC236}">
                <a16:creationId xmlns:a16="http://schemas.microsoft.com/office/drawing/2014/main" id="{8BCD0DD8-E64F-AEE1-18C5-30F88778444A}"/>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51FC5CB3-7FCA-47DF-00F6-81E3244AD027}"/>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Reflexive?</a:t>
            </a:r>
          </a:p>
          <a:p>
            <a:r>
              <a:rPr lang="en-US" dirty="0">
                <a:latin typeface="Times New Roman" panose="02020603050405020304" pitchFamily="18" charset="0"/>
                <a:cs typeface="Times New Roman" panose="02020603050405020304" pitchFamily="18" charset="0"/>
              </a:rPr>
              <a:t>Symmetric?</a:t>
            </a:r>
          </a:p>
          <a:p>
            <a:r>
              <a:rPr lang="en-US" dirty="0">
                <a:latin typeface="Times New Roman" panose="02020603050405020304" pitchFamily="18" charset="0"/>
                <a:cs typeface="Times New Roman" panose="02020603050405020304" pitchFamily="18" charset="0"/>
              </a:rPr>
              <a:t>antisymmetric?</a:t>
            </a:r>
          </a:p>
          <a:p>
            <a:r>
              <a:rPr lang="en-US" dirty="0">
                <a:latin typeface="Times New Roman" panose="02020603050405020304" pitchFamily="18" charset="0"/>
                <a:cs typeface="Times New Roman" panose="02020603050405020304" pitchFamily="18" charset="0"/>
              </a:rPr>
              <a:t>Transitive?</a:t>
            </a: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Because loops are not present at all the vertices of the directed graph of S2, this relation is not reflexive. It is symmetric and not antisymmetric, because every edge between distinct vertices is accompanied by an edge in the opposite direction. It is also not hard to see from the directed graph that S2 is not transitive, because (c, a) and (a, b) belong to S2, but (c, b) does not belong to S2</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08A9DD0-C897-DABC-6814-76E015179580}"/>
              </a:ext>
            </a:extLst>
          </p:cNvPr>
          <p:cNvPicPr>
            <a:picLocks noChangeAspect="1"/>
          </p:cNvPicPr>
          <p:nvPr/>
        </p:nvPicPr>
        <p:blipFill>
          <a:blip r:embed="rId2"/>
          <a:stretch>
            <a:fillRect/>
          </a:stretch>
        </p:blipFill>
        <p:spPr>
          <a:xfrm>
            <a:off x="7504538" y="1453212"/>
            <a:ext cx="2186114" cy="1975788"/>
          </a:xfrm>
          <a:prstGeom prst="rect">
            <a:avLst/>
          </a:prstGeom>
        </p:spPr>
      </p:pic>
    </p:spTree>
    <p:extLst>
      <p:ext uri="{BB962C8B-B14F-4D97-AF65-F5344CB8AC3E}">
        <p14:creationId xmlns:p14="http://schemas.microsoft.com/office/powerpoint/2010/main" val="632047787"/>
      </p:ext>
    </p:extLst>
  </p:cSld>
  <p:clrMapOvr>
    <a:masterClrMapping/>
  </p:clrMapOvr>
  <p:transition spd="slow">
    <p:wip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B9EC18-9D7E-F14D-D4CE-EC0981E488AF}"/>
              </a:ext>
            </a:extLst>
          </p:cNvPr>
          <p:cNvSpPr>
            <a:spLocks noGrp="1"/>
          </p:cNvSpPr>
          <p:nvPr>
            <p:ph type="sldNum" sz="quarter" idx="12"/>
          </p:nvPr>
        </p:nvSpPr>
        <p:spPr/>
        <p:txBody>
          <a:bodyPr/>
          <a:lstStyle/>
          <a:p>
            <a:fld id="{6BDBACC2-E59C-4C76-9B43-ACFA72B85B74}" type="slidenum">
              <a:rPr lang="en-US" smtClean="0"/>
              <a:pPr/>
              <a:t>70</a:t>
            </a:fld>
            <a:endParaRPr lang="en-US"/>
          </a:p>
        </p:txBody>
      </p:sp>
      <p:sp>
        <p:nvSpPr>
          <p:cNvPr id="3" name="Title 2">
            <a:extLst>
              <a:ext uri="{FF2B5EF4-FFF2-40B4-BE49-F238E27FC236}">
                <a16:creationId xmlns:a16="http://schemas.microsoft.com/office/drawing/2014/main" id="{5F4BF569-AB4F-5AB8-9B85-5EF5950C8D23}"/>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8B7037C3-85AB-E0E8-AD84-8065A9C383DF}"/>
              </a:ext>
            </a:extLst>
          </p:cNvPr>
          <p:cNvSpPr>
            <a:spLocks noGrp="1"/>
          </p:cNvSpPr>
          <p:nvPr>
            <p:ph idx="1"/>
          </p:nvPr>
        </p:nvSpPr>
        <p:spPr/>
        <p:txBody>
          <a:bodyPr/>
          <a:lstStyle/>
          <a:p>
            <a:pPr marL="50800" indent="0">
              <a:buNone/>
            </a:pPr>
            <a:r>
              <a:rPr lang="en-US" sz="2800" kern="100" dirty="0">
                <a:solidFill>
                  <a:srgbClr val="040C28"/>
                </a:solidFill>
                <a:effectLst/>
                <a:latin typeface="Times New Roman" panose="02020603050405020304" pitchFamily="18" charset="0"/>
                <a:ea typeface="Calibri" panose="020F0502020204030204" pitchFamily="34" charset="0"/>
                <a:cs typeface="+mj-cs"/>
              </a:rPr>
              <a:t>True or False</a:t>
            </a:r>
          </a:p>
          <a:p>
            <a:pPr marL="508000" indent="-457200">
              <a:lnSpc>
                <a:spcPct val="200000"/>
              </a:lnSpc>
              <a:buFont typeface="+mj-lt"/>
              <a:buAutoNum type="arabicParenR"/>
            </a:pPr>
            <a:r>
              <a:rPr lang="en-US" sz="2200" kern="100" dirty="0">
                <a:solidFill>
                  <a:srgbClr val="040C28"/>
                </a:solidFill>
                <a:effectLst/>
                <a:latin typeface="Times New Roman" panose="02020603050405020304" pitchFamily="18" charset="0"/>
                <a:ea typeface="Calibri" panose="020F0502020204030204" pitchFamily="34" charset="0"/>
                <a:cs typeface="+mj-cs"/>
              </a:rPr>
              <a:t>A relation R is reflexive if the matrix diagonal elements are all </a:t>
            </a:r>
            <a:r>
              <a:rPr lang="en-US" sz="2200" kern="100" dirty="0">
                <a:solidFill>
                  <a:srgbClr val="202124"/>
                </a:solidFill>
                <a:latin typeface="Times New Roman" panose="02020603050405020304" pitchFamily="18" charset="0"/>
                <a:ea typeface="Calibri" panose="020F0502020204030204" pitchFamily="34" charset="0"/>
                <a:cs typeface="+mj-cs"/>
              </a:rPr>
              <a:t>0</a:t>
            </a:r>
            <a:endParaRPr lang="ar-EG" sz="2200" kern="100" dirty="0">
              <a:solidFill>
                <a:srgbClr val="202124"/>
              </a:solidFill>
              <a:latin typeface="Times New Roman" panose="02020603050405020304" pitchFamily="18" charset="0"/>
              <a:ea typeface="Calibri" panose="020F0502020204030204" pitchFamily="34" charset="0"/>
              <a:cs typeface="+mj-cs"/>
            </a:endParaRPr>
          </a:p>
          <a:p>
            <a:pPr marR="0" lvl="0" indent="-457200" rtl="0">
              <a:lnSpc>
                <a:spcPct val="200000"/>
              </a:lnSpc>
              <a:spcBef>
                <a:spcPts val="0"/>
              </a:spcBef>
              <a:spcAft>
                <a:spcPts val="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equal on the set of all integers is Symmetric</a:t>
            </a:r>
          </a:p>
          <a:p>
            <a:pPr marR="0" lvl="0" indent="-457200">
              <a:lnSpc>
                <a:spcPct val="200000"/>
              </a:lnSpc>
              <a:spcBef>
                <a:spcPts val="0"/>
              </a:spcBef>
              <a:spcAft>
                <a:spcPts val="80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equal on the set of all integers is</a:t>
            </a:r>
            <a:r>
              <a:rPr lang="ar-SA" sz="2200" kern="100" dirty="0">
                <a:effectLst/>
                <a:latin typeface="Calibri" panose="020F0502020204030204" pitchFamily="34" charset="0"/>
                <a:ea typeface="Calibri" panose="020F0502020204030204" pitchFamily="34" charset="0"/>
                <a:cs typeface="+mj-cs"/>
              </a:rPr>
              <a:t>   </a:t>
            </a:r>
            <a:r>
              <a:rPr lang="en-US" sz="2200" kern="100" dirty="0">
                <a:effectLst/>
                <a:latin typeface="Calibri" panose="020F0502020204030204" pitchFamily="34" charset="0"/>
                <a:ea typeface="Calibri" panose="020F0502020204030204" pitchFamily="34" charset="0"/>
                <a:cs typeface="+mj-cs"/>
              </a:rPr>
              <a:t> Reflexive</a:t>
            </a:r>
          </a:p>
          <a:p>
            <a:pPr marR="0" lvl="0" indent="-457200" rtl="0">
              <a:lnSpc>
                <a:spcPct val="200000"/>
              </a:lnSpc>
              <a:spcBef>
                <a:spcPts val="0"/>
              </a:spcBef>
              <a:spcAft>
                <a:spcPts val="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not equal on the set of all integers is Symmetric</a:t>
            </a:r>
          </a:p>
          <a:p>
            <a:pPr marR="0" lvl="0" indent="-457200">
              <a:lnSpc>
                <a:spcPct val="200000"/>
              </a:lnSpc>
              <a:spcBef>
                <a:spcPts val="0"/>
              </a:spcBef>
              <a:spcAft>
                <a:spcPts val="80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not equal on the set of all integers is</a:t>
            </a:r>
            <a:r>
              <a:rPr lang="ar-SA" sz="2200" kern="100" dirty="0">
                <a:effectLst/>
                <a:latin typeface="Calibri" panose="020F0502020204030204" pitchFamily="34" charset="0"/>
                <a:ea typeface="Calibri" panose="020F0502020204030204" pitchFamily="34" charset="0"/>
                <a:cs typeface="+mj-cs"/>
              </a:rPr>
              <a:t>   </a:t>
            </a:r>
            <a:r>
              <a:rPr lang="en-US" sz="2200" kern="100" dirty="0">
                <a:effectLst/>
                <a:latin typeface="Calibri" panose="020F0502020204030204" pitchFamily="34" charset="0"/>
                <a:ea typeface="Calibri" panose="020F0502020204030204" pitchFamily="34" charset="0"/>
                <a:cs typeface="+mj-cs"/>
              </a:rPr>
              <a:t> Reflexive</a:t>
            </a:r>
          </a:p>
          <a:p>
            <a:endParaRPr lang="en-US" dirty="0"/>
          </a:p>
        </p:txBody>
      </p:sp>
    </p:spTree>
    <p:extLst>
      <p:ext uri="{BB962C8B-B14F-4D97-AF65-F5344CB8AC3E}">
        <p14:creationId xmlns:p14="http://schemas.microsoft.com/office/powerpoint/2010/main" val="1824679225"/>
      </p:ext>
    </p:extLst>
  </p:cSld>
  <p:clrMapOvr>
    <a:masterClrMapping/>
  </p:clrMapOvr>
  <p:transition spd="slow">
    <p:wip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B9EC18-9D7E-F14D-D4CE-EC0981E488AF}"/>
              </a:ext>
            </a:extLst>
          </p:cNvPr>
          <p:cNvSpPr>
            <a:spLocks noGrp="1"/>
          </p:cNvSpPr>
          <p:nvPr>
            <p:ph type="sldNum" sz="quarter" idx="12"/>
          </p:nvPr>
        </p:nvSpPr>
        <p:spPr/>
        <p:txBody>
          <a:bodyPr/>
          <a:lstStyle/>
          <a:p>
            <a:fld id="{6BDBACC2-E59C-4C76-9B43-ACFA72B85B74}" type="slidenum">
              <a:rPr lang="en-US" smtClean="0"/>
              <a:pPr/>
              <a:t>71</a:t>
            </a:fld>
            <a:endParaRPr lang="en-US"/>
          </a:p>
        </p:txBody>
      </p:sp>
      <p:sp>
        <p:nvSpPr>
          <p:cNvPr id="3" name="Title 2">
            <a:extLst>
              <a:ext uri="{FF2B5EF4-FFF2-40B4-BE49-F238E27FC236}">
                <a16:creationId xmlns:a16="http://schemas.microsoft.com/office/drawing/2014/main" id="{5F4BF569-AB4F-5AB8-9B85-5EF5950C8D23}"/>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8B7037C3-85AB-E0E8-AD84-8065A9C383DF}"/>
              </a:ext>
            </a:extLst>
          </p:cNvPr>
          <p:cNvSpPr>
            <a:spLocks noGrp="1"/>
          </p:cNvSpPr>
          <p:nvPr>
            <p:ph idx="1"/>
          </p:nvPr>
        </p:nvSpPr>
        <p:spPr/>
        <p:txBody>
          <a:bodyPr/>
          <a:lstStyle/>
          <a:p>
            <a:pPr marL="50800" indent="0">
              <a:buNone/>
            </a:pPr>
            <a:r>
              <a:rPr lang="en-US" sz="2800" kern="100" dirty="0">
                <a:solidFill>
                  <a:srgbClr val="040C28"/>
                </a:solidFill>
                <a:effectLst/>
                <a:latin typeface="Times New Roman" panose="02020603050405020304" pitchFamily="18" charset="0"/>
                <a:ea typeface="Calibri" panose="020F0502020204030204" pitchFamily="34" charset="0"/>
                <a:cs typeface="+mj-cs"/>
              </a:rPr>
              <a:t>True or False</a:t>
            </a:r>
          </a:p>
          <a:p>
            <a:pPr marL="508000" indent="-457200">
              <a:lnSpc>
                <a:spcPct val="200000"/>
              </a:lnSpc>
              <a:buFont typeface="+mj-lt"/>
              <a:buAutoNum type="arabicParenR"/>
            </a:pPr>
            <a:r>
              <a:rPr lang="en-US" sz="2200" kern="100" dirty="0">
                <a:solidFill>
                  <a:srgbClr val="040C28"/>
                </a:solidFill>
                <a:effectLst/>
                <a:latin typeface="Times New Roman" panose="02020603050405020304" pitchFamily="18" charset="0"/>
                <a:ea typeface="Calibri" panose="020F0502020204030204" pitchFamily="34" charset="0"/>
                <a:cs typeface="+mj-cs"/>
              </a:rPr>
              <a:t>A relation R is reflexive if the matrix diagonal elements are all </a:t>
            </a:r>
            <a:r>
              <a:rPr lang="en-US" sz="2200" kern="100" dirty="0">
                <a:solidFill>
                  <a:srgbClr val="202124"/>
                </a:solidFill>
                <a:latin typeface="Times New Roman" panose="02020603050405020304" pitchFamily="18" charset="0"/>
                <a:ea typeface="Calibri" panose="020F0502020204030204" pitchFamily="34" charset="0"/>
                <a:cs typeface="+mj-cs"/>
              </a:rPr>
              <a:t>0</a:t>
            </a:r>
            <a:endParaRPr lang="ar-EG" sz="2200" kern="100" dirty="0">
              <a:solidFill>
                <a:srgbClr val="202124"/>
              </a:solidFill>
              <a:latin typeface="Times New Roman" panose="02020603050405020304" pitchFamily="18" charset="0"/>
              <a:ea typeface="Calibri" panose="020F0502020204030204" pitchFamily="34" charset="0"/>
              <a:cs typeface="+mj-cs"/>
            </a:endParaRPr>
          </a:p>
          <a:p>
            <a:pPr marR="0" lvl="0" indent="-457200" rtl="0">
              <a:lnSpc>
                <a:spcPct val="200000"/>
              </a:lnSpc>
              <a:spcBef>
                <a:spcPts val="0"/>
              </a:spcBef>
              <a:spcAft>
                <a:spcPts val="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equal on the set of all integers is Symmetric</a:t>
            </a:r>
          </a:p>
          <a:p>
            <a:pPr marR="0" lvl="0" indent="-457200">
              <a:lnSpc>
                <a:spcPct val="200000"/>
              </a:lnSpc>
              <a:spcBef>
                <a:spcPts val="0"/>
              </a:spcBef>
              <a:spcAft>
                <a:spcPts val="80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equal on the set of all integers is</a:t>
            </a:r>
            <a:r>
              <a:rPr lang="ar-SA" sz="2200" kern="100" dirty="0">
                <a:effectLst/>
                <a:latin typeface="Calibri" panose="020F0502020204030204" pitchFamily="34" charset="0"/>
                <a:ea typeface="Calibri" panose="020F0502020204030204" pitchFamily="34" charset="0"/>
                <a:cs typeface="+mj-cs"/>
              </a:rPr>
              <a:t>   </a:t>
            </a:r>
            <a:r>
              <a:rPr lang="en-US" sz="2200" kern="100" dirty="0">
                <a:effectLst/>
                <a:latin typeface="Calibri" panose="020F0502020204030204" pitchFamily="34" charset="0"/>
                <a:ea typeface="Calibri" panose="020F0502020204030204" pitchFamily="34" charset="0"/>
                <a:cs typeface="+mj-cs"/>
              </a:rPr>
              <a:t> Reflexive</a:t>
            </a:r>
          </a:p>
          <a:p>
            <a:pPr marR="0" lvl="0" indent="-457200" rtl="0">
              <a:lnSpc>
                <a:spcPct val="200000"/>
              </a:lnSpc>
              <a:spcBef>
                <a:spcPts val="0"/>
              </a:spcBef>
              <a:spcAft>
                <a:spcPts val="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not equal on the set of all integers is Symmetric</a:t>
            </a:r>
          </a:p>
          <a:p>
            <a:pPr marR="0" lvl="0" indent="-457200">
              <a:lnSpc>
                <a:spcPct val="200000"/>
              </a:lnSpc>
              <a:spcBef>
                <a:spcPts val="0"/>
              </a:spcBef>
              <a:spcAft>
                <a:spcPts val="800"/>
              </a:spcAft>
              <a:buFont typeface="+mj-lt"/>
              <a:buAutoNum type="arabicParenR"/>
            </a:pPr>
            <a:r>
              <a:rPr lang="en-US" sz="2200" kern="100" dirty="0">
                <a:effectLst/>
                <a:latin typeface="Calibri" panose="020F0502020204030204" pitchFamily="34" charset="0"/>
                <a:ea typeface="Calibri" panose="020F0502020204030204" pitchFamily="34" charset="0"/>
                <a:cs typeface="+mj-cs"/>
              </a:rPr>
              <a:t>The binary relation R  not equal on the set of all integers is</a:t>
            </a:r>
            <a:r>
              <a:rPr lang="ar-SA" sz="2200" kern="100" dirty="0">
                <a:effectLst/>
                <a:latin typeface="Calibri" panose="020F0502020204030204" pitchFamily="34" charset="0"/>
                <a:ea typeface="Calibri" panose="020F0502020204030204" pitchFamily="34" charset="0"/>
                <a:cs typeface="+mj-cs"/>
              </a:rPr>
              <a:t>   </a:t>
            </a:r>
            <a:r>
              <a:rPr lang="en-US" sz="2200" kern="100" dirty="0">
                <a:effectLst/>
                <a:latin typeface="Calibri" panose="020F0502020204030204" pitchFamily="34" charset="0"/>
                <a:ea typeface="Calibri" panose="020F0502020204030204" pitchFamily="34" charset="0"/>
                <a:cs typeface="+mj-cs"/>
              </a:rPr>
              <a:t> Reflexive</a:t>
            </a:r>
          </a:p>
          <a:p>
            <a:pPr marL="0" marR="0" lvl="0" indent="0">
              <a:lnSpc>
                <a:spcPct val="200000"/>
              </a:lnSpc>
              <a:spcBef>
                <a:spcPts val="0"/>
              </a:spcBef>
              <a:spcAft>
                <a:spcPts val="800"/>
              </a:spcAft>
              <a:buNone/>
            </a:pPr>
            <a:r>
              <a:rPr lang="en-US" sz="2200" kern="100" dirty="0">
                <a:latin typeface="Calibri" panose="020F0502020204030204" pitchFamily="34" charset="0"/>
                <a:ea typeface="Calibri" panose="020F0502020204030204" pitchFamily="34" charset="0"/>
                <a:cs typeface="+mj-cs"/>
              </a:rPr>
              <a:t>Solution </a:t>
            </a:r>
            <a:r>
              <a:rPr lang="en-US" sz="2200" kern="100" dirty="0" err="1">
                <a:latin typeface="Calibri" panose="020F0502020204030204" pitchFamily="34" charset="0"/>
                <a:ea typeface="Calibri" panose="020F0502020204030204" pitchFamily="34" charset="0"/>
                <a:cs typeface="+mj-cs"/>
              </a:rPr>
              <a:t>False,True,True,True,False</a:t>
            </a:r>
            <a:endParaRPr lang="en-US" sz="2200" kern="100" dirty="0">
              <a:effectLst/>
              <a:latin typeface="Calibri" panose="020F0502020204030204" pitchFamily="34" charset="0"/>
              <a:ea typeface="Calibri" panose="020F0502020204030204" pitchFamily="34" charset="0"/>
              <a:cs typeface="+mj-cs"/>
            </a:endParaRPr>
          </a:p>
          <a:p>
            <a:endParaRPr lang="en-US" dirty="0"/>
          </a:p>
        </p:txBody>
      </p:sp>
    </p:spTree>
    <p:extLst>
      <p:ext uri="{BB962C8B-B14F-4D97-AF65-F5344CB8AC3E}">
        <p14:creationId xmlns:p14="http://schemas.microsoft.com/office/powerpoint/2010/main" val="2658152257"/>
      </p:ext>
    </p:extLst>
  </p:cSld>
  <p:clrMapOvr>
    <a:masterClrMapping/>
  </p:clrMapOvr>
  <p:transition spd="slow">
    <p:wip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A42809-5F2A-8EC8-1B3C-F48CE42F13D2}"/>
              </a:ext>
            </a:extLst>
          </p:cNvPr>
          <p:cNvSpPr>
            <a:spLocks noGrp="1"/>
          </p:cNvSpPr>
          <p:nvPr>
            <p:ph type="sldNum" sz="quarter" idx="12"/>
          </p:nvPr>
        </p:nvSpPr>
        <p:spPr/>
        <p:txBody>
          <a:bodyPr/>
          <a:lstStyle/>
          <a:p>
            <a:fld id="{6BDBACC2-E59C-4C76-9B43-ACFA72B85B74}" type="slidenum">
              <a:rPr lang="en-US" smtClean="0"/>
              <a:pPr/>
              <a:t>72</a:t>
            </a:fld>
            <a:endParaRPr lang="en-US"/>
          </a:p>
        </p:txBody>
      </p:sp>
      <p:sp>
        <p:nvSpPr>
          <p:cNvPr id="3" name="Title 2">
            <a:extLst>
              <a:ext uri="{FF2B5EF4-FFF2-40B4-BE49-F238E27FC236}">
                <a16:creationId xmlns:a16="http://schemas.microsoft.com/office/drawing/2014/main" id="{1CA00416-286E-D139-CD6B-EB48A9386607}"/>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EBA2EE17-6F1D-E3A9-1B1B-B5FF702EE361}"/>
              </a:ext>
            </a:extLst>
          </p:cNvPr>
          <p:cNvSpPr>
            <a:spLocks noGrp="1"/>
          </p:cNvSpPr>
          <p:nvPr>
            <p:ph idx="1"/>
          </p:nvPr>
        </p:nvSpPr>
        <p:spPr/>
        <p:txBody>
          <a:bodyPr>
            <a:normAutofit lnSpcReduction="10000"/>
          </a:bodyPr>
          <a:lstStyle/>
          <a:p>
            <a:pPr marL="0" marR="0" lvl="0" indent="0">
              <a:lnSpc>
                <a:spcPct val="107000"/>
              </a:lnSpc>
              <a:spcBef>
                <a:spcPts val="0"/>
              </a:spcBef>
              <a:spcAft>
                <a:spcPts val="800"/>
              </a:spcAft>
              <a:buNone/>
            </a:pPr>
            <a:r>
              <a:rPr lang="en-US" dirty="0">
                <a:latin typeface="Times New Roman" panose="02020603050405020304" pitchFamily="18" charset="0"/>
                <a:cs typeface="Times New Roman" panose="02020603050405020304" pitchFamily="18" charset="0"/>
              </a:rPr>
              <a:t>True or false</a:t>
            </a:r>
          </a:p>
          <a:p>
            <a:pPr marL="342900" marR="0" lvl="0" indent="-342900">
              <a:lnSpc>
                <a:spcPct val="107000"/>
              </a:lnSpc>
              <a:spcBef>
                <a:spcPts val="0"/>
              </a:spcBef>
              <a:spcAft>
                <a:spcPts val="800"/>
              </a:spcAft>
              <a:buFont typeface="+mj-lt"/>
              <a:buAutoNum type="arabicPeriod"/>
            </a:pPr>
            <a:r>
              <a:rPr lang="en-US" dirty="0">
                <a:latin typeface="Times New Roman" panose="02020603050405020304" pitchFamily="18" charset="0"/>
                <a:cs typeface="Times New Roman" panose="02020603050405020304" pitchFamily="18" charset="0"/>
              </a:rPr>
              <a:t>A relation on a set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is called an </a:t>
            </a:r>
            <a:r>
              <a:rPr lang="en-US" i="1" dirty="0">
                <a:latin typeface="Times New Roman" panose="02020603050405020304" pitchFamily="18" charset="0"/>
                <a:cs typeface="Times New Roman" panose="02020603050405020304" pitchFamily="18" charset="0"/>
              </a:rPr>
              <a:t>equivalence relation </a:t>
            </a:r>
            <a:r>
              <a:rPr lang="en-US" dirty="0">
                <a:latin typeface="Times New Roman" panose="02020603050405020304" pitchFamily="18" charset="0"/>
                <a:cs typeface="Times New Roman" panose="02020603050405020304" pitchFamily="18" charset="0"/>
              </a:rPr>
              <a:t>if it is Reflexive, symmetric, antisymmetric</a:t>
            </a:r>
          </a:p>
          <a:p>
            <a:pPr>
              <a:lnSpc>
                <a:spcPct val="150000"/>
              </a:lnSpc>
              <a:buNone/>
            </a:pPr>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A relation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on a set S is called a </a:t>
            </a:r>
            <a:r>
              <a:rPr lang="en-US" i="1" dirty="0">
                <a:latin typeface="Times New Roman" panose="02020603050405020304" pitchFamily="18" charset="0"/>
                <a:cs typeface="Times New Roman" panose="02020603050405020304" pitchFamily="18" charset="0"/>
              </a:rPr>
              <a:t>partial ordering,</a:t>
            </a:r>
            <a:r>
              <a:rPr lang="en-US" dirty="0">
                <a:latin typeface="Times New Roman" panose="02020603050405020304" pitchFamily="18" charset="0"/>
                <a:cs typeface="Times New Roman" panose="02020603050405020304" pitchFamily="18" charset="0"/>
              </a:rPr>
              <a:t> or </a:t>
            </a:r>
            <a:r>
              <a:rPr lang="en-US" i="1" dirty="0">
                <a:latin typeface="Times New Roman" panose="02020603050405020304" pitchFamily="18" charset="0"/>
                <a:cs typeface="Times New Roman" panose="02020603050405020304" pitchFamily="18" charset="0"/>
              </a:rPr>
              <a:t>partial order if it is </a:t>
            </a:r>
            <a:r>
              <a:rPr lang="en-US" sz="2800" dirty="0">
                <a:latin typeface="Times New Roman" panose="02020603050405020304" pitchFamily="18" charset="0"/>
                <a:cs typeface="Times New Roman" panose="02020603050405020304" pitchFamily="18" charset="0"/>
              </a:rPr>
              <a:t>Reflexive, antisymmetric</a:t>
            </a:r>
            <a:r>
              <a:rPr lang="en-US"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transitive. </a:t>
            </a:r>
          </a:p>
          <a:p>
            <a:pPr>
              <a:lnSpc>
                <a:spcPct val="150000"/>
              </a:lnSpc>
              <a:buNone/>
            </a:pPr>
            <a:r>
              <a:rPr lang="en-US" dirty="0">
                <a:latin typeface="Times New Roman" panose="02020603050405020304" pitchFamily="18" charset="0"/>
                <a:cs typeface="Times New Roman" panose="02020603050405020304" pitchFamily="18" charset="0"/>
              </a:rPr>
              <a:t>Solution</a:t>
            </a:r>
          </a:p>
          <a:p>
            <a:pPr>
              <a:lnSpc>
                <a:spcPct val="150000"/>
              </a:lnSpc>
              <a:buNone/>
            </a:pPr>
            <a:r>
              <a:rPr lang="en-US" sz="2800" dirty="0">
                <a:latin typeface="Times New Roman" panose="02020603050405020304" pitchFamily="18" charset="0"/>
                <a:cs typeface="Times New Roman" panose="02020603050405020304" pitchFamily="18" charset="0"/>
              </a:rPr>
              <a:t>False</a:t>
            </a:r>
          </a:p>
          <a:p>
            <a:pPr>
              <a:lnSpc>
                <a:spcPct val="150000"/>
              </a:lnSpc>
              <a:buNone/>
            </a:pPr>
            <a:r>
              <a:rPr lang="en-US" dirty="0">
                <a:latin typeface="Times New Roman" panose="02020603050405020304" pitchFamily="18" charset="0"/>
                <a:cs typeface="Times New Roman" panose="02020603050405020304" pitchFamily="18" charset="0"/>
              </a:rPr>
              <a:t>True</a:t>
            </a:r>
            <a:endParaRPr lang="en-US" sz="2800" dirty="0">
              <a:latin typeface="Times New Roman" panose="02020603050405020304" pitchFamily="18" charset="0"/>
              <a:cs typeface="Times New Roman" panose="02020603050405020304" pitchFamily="18" charset="0"/>
            </a:endParaRPr>
          </a:p>
          <a:p>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5566006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1000"/>
                                        <p:tgtEl>
                                          <p:spTgt spid="4">
                                            <p:txEl>
                                              <p:pRg st="3" end="3"/>
                                            </p:txEl>
                                          </p:spTgt>
                                        </p:tgtEl>
                                      </p:cBhvr>
                                    </p:animEffect>
                                    <p:anim calcmode="lin" valueType="num">
                                      <p:cBhvr>
                                        <p:cTn id="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1000"/>
                                        <p:tgtEl>
                                          <p:spTgt spid="4">
                                            <p:txEl>
                                              <p:pRg st="4" end="4"/>
                                            </p:txEl>
                                          </p:spTgt>
                                        </p:tgtEl>
                                      </p:cBhvr>
                                    </p:animEffect>
                                    <p:anim calcmode="lin" valueType="num">
                                      <p:cBhvr>
                                        <p:cTn id="1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fade">
                                      <p:cBhvr>
                                        <p:cTn id="17" dur="1000"/>
                                        <p:tgtEl>
                                          <p:spTgt spid="4">
                                            <p:txEl>
                                              <p:pRg st="5" end="5"/>
                                            </p:txEl>
                                          </p:spTgt>
                                        </p:tgtEl>
                                      </p:cBhvr>
                                    </p:animEffect>
                                    <p:anim calcmode="lin" valueType="num">
                                      <p:cBhvr>
                                        <p:cTn id="18"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1C56C97-BA5E-020E-AE2B-283BAEFBEB8C}"/>
              </a:ext>
            </a:extLst>
          </p:cNvPr>
          <p:cNvSpPr>
            <a:spLocks noGrp="1"/>
          </p:cNvSpPr>
          <p:nvPr>
            <p:ph type="sldNum" sz="quarter" idx="12"/>
          </p:nvPr>
        </p:nvSpPr>
        <p:spPr/>
        <p:txBody>
          <a:bodyPr/>
          <a:lstStyle/>
          <a:p>
            <a:fld id="{6BDBACC2-E59C-4C76-9B43-ACFA72B85B74}" type="slidenum">
              <a:rPr lang="en-US" smtClean="0"/>
              <a:pPr/>
              <a:t>73</a:t>
            </a:fld>
            <a:endParaRPr lang="en-US"/>
          </a:p>
        </p:txBody>
      </p:sp>
      <p:sp>
        <p:nvSpPr>
          <p:cNvPr id="3" name="Title 2">
            <a:extLst>
              <a:ext uri="{FF2B5EF4-FFF2-40B4-BE49-F238E27FC236}">
                <a16:creationId xmlns:a16="http://schemas.microsoft.com/office/drawing/2014/main" id="{6318DD16-3F3F-6219-428E-E920F672A0DF}"/>
              </a:ext>
            </a:extLst>
          </p:cNvPr>
          <p:cNvSpPr>
            <a:spLocks noGrp="1"/>
          </p:cNvSpPr>
          <p:nvPr>
            <p:ph type="title"/>
          </p:nvPr>
        </p:nvSpPr>
        <p:spPr/>
        <p:txBody>
          <a:bodyPr/>
          <a:lstStyle/>
          <a:p>
            <a:r>
              <a:rPr lang="en-US" dirty="0"/>
              <a:t>Summary</a:t>
            </a:r>
          </a:p>
        </p:txBody>
      </p:sp>
      <p:sp>
        <p:nvSpPr>
          <p:cNvPr id="4" name="Content Placeholder 3">
            <a:extLst>
              <a:ext uri="{FF2B5EF4-FFF2-40B4-BE49-F238E27FC236}">
                <a16:creationId xmlns:a16="http://schemas.microsoft.com/office/drawing/2014/main" id="{2373FC84-D307-83FF-3DB7-55338FCCD826}"/>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Relations</a:t>
            </a:r>
          </a:p>
          <a:p>
            <a:pPr lvl="1"/>
            <a:r>
              <a:rPr lang="en-US" dirty="0">
                <a:latin typeface="Times New Roman" panose="02020603050405020304" pitchFamily="18" charset="0"/>
                <a:cs typeface="Times New Roman" panose="02020603050405020304" pitchFamily="18" charset="0"/>
              </a:rPr>
              <a:t>Reflexive</a:t>
            </a:r>
          </a:p>
          <a:p>
            <a:pPr lvl="1"/>
            <a:r>
              <a:rPr lang="en-US" dirty="0">
                <a:latin typeface="Times New Roman" panose="02020603050405020304" pitchFamily="18" charset="0"/>
                <a:cs typeface="Times New Roman" panose="02020603050405020304" pitchFamily="18" charset="0"/>
              </a:rPr>
              <a:t>Symmetric</a:t>
            </a:r>
          </a:p>
          <a:p>
            <a:pPr lvl="1"/>
            <a:r>
              <a:rPr lang="en-US" dirty="0">
                <a:latin typeface="Times New Roman" panose="02020603050405020304" pitchFamily="18" charset="0"/>
                <a:cs typeface="Times New Roman" panose="02020603050405020304" pitchFamily="18" charset="0"/>
              </a:rPr>
              <a:t>Antisymmetric</a:t>
            </a:r>
          </a:p>
          <a:p>
            <a:pPr lvl="1"/>
            <a:r>
              <a:rPr lang="en-US" dirty="0">
                <a:latin typeface="Times New Roman" panose="02020603050405020304" pitchFamily="18" charset="0"/>
                <a:cs typeface="Times New Roman" panose="02020603050405020304" pitchFamily="18" charset="0"/>
              </a:rPr>
              <a:t>Transitive</a:t>
            </a:r>
          </a:p>
          <a:p>
            <a:r>
              <a:rPr lang="en-US" dirty="0">
                <a:latin typeface="Times New Roman" panose="02020603050405020304" pitchFamily="18" charset="0"/>
                <a:cs typeface="Times New Roman" panose="02020603050405020304" pitchFamily="18" charset="0"/>
              </a:rPr>
              <a:t>Representation of Relations</a:t>
            </a:r>
          </a:p>
          <a:p>
            <a:r>
              <a:rPr lang="en-US" dirty="0">
                <a:latin typeface="Times New Roman" panose="02020603050405020304" pitchFamily="18" charset="0"/>
                <a:cs typeface="Times New Roman" panose="02020603050405020304" pitchFamily="18" charset="0"/>
              </a:rPr>
              <a:t>Equivalence</a:t>
            </a:r>
          </a:p>
          <a:p>
            <a:r>
              <a:rPr lang="en-US" dirty="0">
                <a:latin typeface="Times New Roman" panose="02020603050405020304" pitchFamily="18" charset="0"/>
                <a:cs typeface="Times New Roman" panose="02020603050405020304" pitchFamily="18" charset="0"/>
              </a:rPr>
              <a:t>Partial ordering</a:t>
            </a:r>
          </a:p>
          <a:p>
            <a:r>
              <a:rPr lang="en-US" dirty="0">
                <a:latin typeface="Times New Roman" panose="02020603050405020304" pitchFamily="18" charset="0"/>
                <a:cs typeface="Times New Roman" panose="02020603050405020304" pitchFamily="18" charset="0"/>
              </a:rPr>
              <a:t>Function</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475224"/>
      </p:ext>
    </p:extLst>
  </p:cSld>
  <p:clrMapOvr>
    <a:masterClrMapping/>
  </p:clrMapOvr>
  <p:transition spd="slow">
    <p:wip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A \times B = \{(a,b) | a \in A \wedge b \in B\}$&#10;&#10;&#10;\end{document}"/>
  <p:tag name="IGUANATEXSIZE" val="30"/>
</p:tagLst>
</file>

<file path=ppt/tags/tag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A \times B = \{(a,b) | a \in A \wedge b \in B\}$&#10;&#10;&#10;\end{document}"/>
  <p:tag name="IGUANATEXSIZE" val="30"/>
</p:tagLst>
</file>

<file path=ppt/tags/tag3.xml><?xml version="1.0" encoding="utf-8"?>
<p:tagLst xmlns:a="http://schemas.openxmlformats.org/drawingml/2006/main" xmlns:r="http://schemas.openxmlformats.org/officeDocument/2006/relationships" xmlns:p="http://schemas.openxmlformats.org/presentationml/2006/main">
  <p:tag name="TIMING" val="|3|5.2|2.4|1.1|2.3|2.2"/>
</p:tagLst>
</file>

<file path=ppt/tags/tag4.xml><?xml version="1.0" encoding="utf-8"?>
<p:tagLst xmlns:a="http://schemas.openxmlformats.org/drawingml/2006/main" xmlns:r="http://schemas.openxmlformats.org/officeDocument/2006/relationships" xmlns:p="http://schemas.openxmlformats.org/presentationml/2006/main">
  <p:tag name="TIMING" val="|8.4|52.7|0.9|13.3|8.9|18.3"/>
</p:tagLst>
</file>

<file path=ppt/tags/tag5.xml><?xml version="1.0" encoding="utf-8"?>
<p:tagLst xmlns:a="http://schemas.openxmlformats.org/drawingml/2006/main" xmlns:r="http://schemas.openxmlformats.org/officeDocument/2006/relationships" xmlns:p="http://schemas.openxmlformats.org/presentationml/2006/main">
  <p:tag name="TIMING" val="|3.1"/>
</p:tagLst>
</file>

<file path=ppt/tags/tag6.xml><?xml version="1.0" encoding="utf-8"?>
<p:tagLst xmlns:a="http://schemas.openxmlformats.org/drawingml/2006/main" xmlns:r="http://schemas.openxmlformats.org/officeDocument/2006/relationships" xmlns:p="http://schemas.openxmlformats.org/presentationml/2006/main">
  <p:tag name="TIMING" val="|1.6|1.4"/>
</p:tagLst>
</file>

<file path=ppt/tags/tag7.xml><?xml version="1.0" encoding="utf-8"?>
<p:tagLst xmlns:a="http://schemas.openxmlformats.org/drawingml/2006/main" xmlns:r="http://schemas.openxmlformats.org/officeDocument/2006/relationships" xmlns:p="http://schemas.openxmlformats.org/presentationml/2006/main">
  <p:tag name="TIMING" val="|3.8|3.9|37.9|26.3|18.8"/>
</p:tagLst>
</file>

<file path=ppt/tags/tag8.xml><?xml version="1.0" encoding="utf-8"?>
<p:tagLst xmlns:a="http://schemas.openxmlformats.org/drawingml/2006/main" xmlns:r="http://schemas.openxmlformats.org/officeDocument/2006/relationships" xmlns:p="http://schemas.openxmlformats.org/presentationml/2006/main">
  <p:tag name="TIMING" val="|59.3|10.5|26.7"/>
</p:tagLst>
</file>

<file path=ppt/tags/tag9.xml><?xml version="1.0" encoding="utf-8"?>
<p:tagLst xmlns:a="http://schemas.openxmlformats.org/drawingml/2006/main" xmlns:r="http://schemas.openxmlformats.org/officeDocument/2006/relationships" xmlns:p="http://schemas.openxmlformats.org/presentationml/2006/main">
  <p:tag name="TIMING" val="|1.7|33.1|85.5|65.9|63.5|16.9|19.7"/>
</p:tagLst>
</file>

<file path=ppt/tags/tag10.xml><?xml version="1.0" encoding="utf-8"?>
<p:tagLst xmlns:a="http://schemas.openxmlformats.org/drawingml/2006/main" xmlns:r="http://schemas.openxmlformats.org/officeDocument/2006/relationships" xmlns:p="http://schemas.openxmlformats.org/presentationml/2006/main">
  <p:tag name="TIMING" val="|2.3|2.5|0.7|0.4|62.8"/>
</p:tagLst>
</file>

<file path=ppt/tags/tag11.xml><?xml version="1.0" encoding="utf-8"?>
<p:tagLst xmlns:a="http://schemas.openxmlformats.org/drawingml/2006/main" xmlns:r="http://schemas.openxmlformats.org/officeDocument/2006/relationships" xmlns:p="http://schemas.openxmlformats.org/presentationml/2006/main">
  <p:tag name="TIMING" val="|4|6.5|85.7|74.4|1.5|63.4|105.9"/>
</p:tagLst>
</file>

<file path=ppt/tags/tag12.xml><?xml version="1.0" encoding="utf-8"?>
<p:tagLst xmlns:a="http://schemas.openxmlformats.org/drawingml/2006/main" xmlns:r="http://schemas.openxmlformats.org/officeDocument/2006/relationships" xmlns:p="http://schemas.openxmlformats.org/presentationml/2006/main">
  <p:tag name="TIMING" val="|1.8|4.2|23.1|22.2"/>
</p:tagLst>
</file>

<file path=ppt/tags/tag13.xml><?xml version="1.0" encoding="utf-8"?>
<p:tagLst xmlns:a="http://schemas.openxmlformats.org/drawingml/2006/main" xmlns:r="http://schemas.openxmlformats.org/officeDocument/2006/relationships" xmlns:p="http://schemas.openxmlformats.org/presentationml/2006/main">
  <p:tag name="TIMING" val="|2.7|2|59.1|35.8|24.4|42.4"/>
</p:tagLst>
</file>

<file path=ppt/tags/tag14.xml><?xml version="1.0" encoding="utf-8"?>
<p:tagLst xmlns:a="http://schemas.openxmlformats.org/drawingml/2006/main" xmlns:r="http://schemas.openxmlformats.org/officeDocument/2006/relationships" xmlns:p="http://schemas.openxmlformats.org/presentationml/2006/main">
  <p:tag name="TIMING" val="|1.8|0.4|0.2|0.1|0.1"/>
</p:tagLst>
</file>

<file path=ppt/tags/tag15.xml><?xml version="1.0" encoding="utf-8"?>
<p:tagLst xmlns:a="http://schemas.openxmlformats.org/drawingml/2006/main" xmlns:r="http://schemas.openxmlformats.org/officeDocument/2006/relationships" xmlns:p="http://schemas.openxmlformats.org/presentationml/2006/main">
  <p:tag name="TIMING" val="|28.9|29.6|13.9|14.3"/>
</p:tagLst>
</file>

<file path=ppt/tags/tag1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 m_{ij} = \left\{ \begin{array}{l}&#10; 1\; \mbox{if} \;(a_i, b_j) \in R,\\&#10;0\; \mbox{if}\; (a_i,b_j) \not\in R.\end{array}\right.&#10;$$&#10;&#10;&#10;\end{document}"/>
  <p:tag name="IGUANATEXSIZE" val="20"/>
</p:tagLst>
</file>

<file path=ppt/tags/tag17.xml><?xml version="1.0" encoding="utf-8"?>
<p:tagLst xmlns:a="http://schemas.openxmlformats.org/drawingml/2006/main" xmlns:r="http://schemas.openxmlformats.org/officeDocument/2006/relationships" xmlns:p="http://schemas.openxmlformats.org/presentationml/2006/main">
  <p:tag name="TIMING" val="|91.4|2.5"/>
</p:tagLst>
</file>

<file path=ppt/tags/tag18.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M_{R} =\left[\begin{array}{ll}&#10;0 &amp; 0\\&#10;1 &amp;0\\&#10;1&amp; 1&#10;\end{array}&#10;\right].&#10;$$&#10;&#10;\end{document}"/>
  <p:tag name="IGUANATEXSIZE" val="20"/>
</p:tagLst>
</file>

<file path=ppt/tags/tag19.xml><?xml version="1.0" encoding="utf-8"?>
<p:tagLst xmlns:a="http://schemas.openxmlformats.org/drawingml/2006/main" xmlns:r="http://schemas.openxmlformats.org/officeDocument/2006/relationships" xmlns:p="http://schemas.openxmlformats.org/presentationml/2006/main">
  <p:tag name="TIMING" val="|80.9"/>
</p:tagLst>
</file>

<file path=ppt/tags/tag20.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M_{R} =\left[\begin{array}{lllll}&#10;0&amp;1 &amp; 0&amp; 0 &amp; 0\\&#10;1 &amp;0&amp; 1 &amp; 1 &amp; 0\\&#10;1&amp; 0 &amp; 1 &amp; 0 &amp; 1&#10;\end{array}&#10;\right]?&#10;$$&#10;&#10;\end{document}"/>
  <p:tag name="IGUANATEXSIZE" val="20"/>
</p:tagLst>
</file>

<file path=ppt/tags/tag21.xml><?xml version="1.0" encoding="utf-8"?>
<p:tagLst xmlns:a="http://schemas.openxmlformats.org/drawingml/2006/main" xmlns:r="http://schemas.openxmlformats.org/officeDocument/2006/relationships" xmlns:p="http://schemas.openxmlformats.org/presentationml/2006/main">
  <p:tag name="TIMING" val="|34.7|64.1"/>
</p:tagLst>
</file>

<file path=ppt/tags/tag22.xml><?xml version="1.0" encoding="utf-8"?>
<p:tagLst xmlns:a="http://schemas.openxmlformats.org/drawingml/2006/main" xmlns:r="http://schemas.openxmlformats.org/officeDocument/2006/relationships" xmlns:p="http://schemas.openxmlformats.org/presentationml/2006/main">
  <p:tag name="TIMING" val="|2.9|1|2.9|11.9|0.9|24.9|17.3|8.2"/>
</p:tagLst>
</file>

<file path=ppt/tags/tag2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M_{R} =\left[\begin{array}{lll}&#10;1 &amp;1&amp; 0\\&#10;1 &amp;1 &amp; 1\\&#10;0&amp; 1 &amp; 1&#10;\end{array}&#10;\right].&#10;$$&#10;&#10;\end{document}"/>
  <p:tag name="IGUANATEXSIZE" val="20"/>
</p:tagLst>
</file>

<file path=ppt/tags/tag24.xml><?xml version="1.0" encoding="utf-8"?>
<p:tagLst xmlns:a="http://schemas.openxmlformats.org/drawingml/2006/main" xmlns:r="http://schemas.openxmlformats.org/officeDocument/2006/relationships" xmlns:p="http://schemas.openxmlformats.org/presentationml/2006/main">
  <p:tag name="TIMING" val="|68.3"/>
</p:tagLst>
</file>

<file path=ppt/tags/tag25.xml><?xml version="1.0" encoding="utf-8"?>
<p:tagLst xmlns:a="http://schemas.openxmlformats.org/drawingml/2006/main" xmlns:r="http://schemas.openxmlformats.org/officeDocument/2006/relationships" xmlns:p="http://schemas.openxmlformats.org/presentationml/2006/main">
  <p:tag name="TIMING" val="|22.7|26.1|30|17.6"/>
</p:tagLst>
</file>

<file path=ppt/tags/tag26.xml><?xml version="1.0" encoding="utf-8"?>
<p:tagLst xmlns:a="http://schemas.openxmlformats.org/drawingml/2006/main" xmlns:r="http://schemas.openxmlformats.org/officeDocument/2006/relationships" xmlns:p="http://schemas.openxmlformats.org/presentationml/2006/main">
  <p:tag name="TIMING" val="|24.7|95.8|47.5|23.5"/>
</p:tagLst>
</file>

<file path=ppt/tags/tag27.xml><?xml version="1.0" encoding="utf-8"?>
<p:tagLst xmlns:a="http://schemas.openxmlformats.org/drawingml/2006/main" xmlns:r="http://schemas.openxmlformats.org/officeDocument/2006/relationships" xmlns:p="http://schemas.openxmlformats.org/presentationml/2006/main">
  <p:tag name="TIMING" val="|5.9|40.4|1.4|47.8|67.3"/>
</p:tagLst>
</file>

<file path=ppt/tags/tag28.xml><?xml version="1.0" encoding="utf-8"?>
<p:tagLst xmlns:a="http://schemas.openxmlformats.org/drawingml/2006/main" xmlns:r="http://schemas.openxmlformats.org/officeDocument/2006/relationships" xmlns:p="http://schemas.openxmlformats.org/presentationml/2006/main">
  <p:tag name="TIMING" val="|3|34.9|59|11.2"/>
</p:tagLst>
</file>

<file path=ppt/tags/tag29.xml><?xml version="1.0" encoding="utf-8"?>
<p:tagLst xmlns:a="http://schemas.openxmlformats.org/drawingml/2006/main" xmlns:r="http://schemas.openxmlformats.org/officeDocument/2006/relationships" xmlns:p="http://schemas.openxmlformats.org/presentationml/2006/main">
  <p:tag name="TIMING" val="|2.1|32.2|0.7|39.3|57.7"/>
</p:tagLst>
</file>

<file path=ppt/tags/tag30.xml><?xml version="1.0" encoding="utf-8"?>
<p:tagLst xmlns:a="http://schemas.openxmlformats.org/drawingml/2006/main" xmlns:r="http://schemas.openxmlformats.org/officeDocument/2006/relationships" xmlns:p="http://schemas.openxmlformats.org/presentationml/2006/main">
  <p:tag name="TIMING" val="|3.5|34.9|24.8|18.9"/>
</p:tagLst>
</file>

<file path=ppt/tags/tag31.xml><?xml version="1.0" encoding="utf-8"?>
<p:tagLst xmlns:a="http://schemas.openxmlformats.org/drawingml/2006/main" xmlns:r="http://schemas.openxmlformats.org/officeDocument/2006/relationships" xmlns:p="http://schemas.openxmlformats.org/presentationml/2006/main">
  <p:tag name="TIMING" val="|0.9|1.2|1"/>
</p:tagLst>
</file>

<file path=ppt/tags/tag32.xml><?xml version="1.0" encoding="utf-8"?>
<p:tagLst xmlns:a="http://schemas.openxmlformats.org/drawingml/2006/main" xmlns:r="http://schemas.openxmlformats.org/officeDocument/2006/relationships" xmlns:p="http://schemas.openxmlformats.org/presentationml/2006/main">
  <p:tag name="TIMING" val="|4.8|9.2|0.3|12|6.2|6.2"/>
</p:tagLst>
</file>

<file path=ppt/tags/tag33.xml><?xml version="1.0" encoding="utf-8"?>
<p:tagLst xmlns:a="http://schemas.openxmlformats.org/drawingml/2006/main" xmlns:r="http://schemas.openxmlformats.org/officeDocument/2006/relationships" xmlns:p="http://schemas.openxmlformats.org/presentationml/2006/main">
  <p:tag name="TIMING" val="|65.1"/>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2009</TotalTime>
  <Words>5632</Words>
  <Application>Microsoft Office PowerPoint</Application>
  <PresentationFormat>Widescreen</PresentationFormat>
  <Paragraphs>627</Paragraphs>
  <Slides>74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74</vt:i4>
      </vt:variant>
    </vt:vector>
  </HeadingPairs>
  <TitlesOfParts>
    <vt:vector size="81" baseType="lpstr">
      <vt:lpstr>Arial</vt:lpstr>
      <vt:lpstr>Brush Script MT</vt:lpstr>
      <vt:lpstr>Calibri</vt:lpstr>
      <vt:lpstr>Cambria Math</vt:lpstr>
      <vt:lpstr>Times New Roman</vt:lpstr>
      <vt:lpstr>Wingdings</vt:lpstr>
      <vt:lpstr>Office Theme</vt:lpstr>
      <vt:lpstr>PowerPoint Presentation</vt:lpstr>
      <vt:lpstr>PowerPoint Presentation</vt:lpstr>
      <vt:lpstr>Lecture Outline</vt:lpstr>
      <vt:lpstr>Relations and Their Properties</vt:lpstr>
      <vt:lpstr>Cartesian Product</vt:lpstr>
      <vt:lpstr>Cartesian Product</vt:lpstr>
      <vt:lpstr>Cartesian Product</vt:lpstr>
      <vt:lpstr>Relationships</vt:lpstr>
      <vt:lpstr>Binary Relations</vt:lpstr>
      <vt:lpstr>Binary Relation on a Set</vt:lpstr>
      <vt:lpstr>Quiz</vt:lpstr>
      <vt:lpstr>Quiz</vt:lpstr>
      <vt:lpstr>Quiz</vt:lpstr>
      <vt:lpstr>Quiz</vt:lpstr>
      <vt:lpstr>Reflexive Relations</vt:lpstr>
      <vt:lpstr>Reflexive Relation</vt:lpstr>
      <vt:lpstr>Quiz</vt:lpstr>
      <vt:lpstr>Quiz</vt:lpstr>
      <vt:lpstr>Quiz</vt:lpstr>
      <vt:lpstr>Symmetric Relations</vt:lpstr>
      <vt:lpstr>Symmetric Relation</vt:lpstr>
      <vt:lpstr>Quiz</vt:lpstr>
      <vt:lpstr>Quiz</vt:lpstr>
      <vt:lpstr>Symmetric Relation</vt:lpstr>
      <vt:lpstr>Antisymmetric Relations</vt:lpstr>
      <vt:lpstr>Antisymmetric Relations</vt:lpstr>
      <vt:lpstr>Antisymmetric Relations</vt:lpstr>
      <vt:lpstr>Transitive Relations</vt:lpstr>
      <vt:lpstr>Quiz</vt:lpstr>
      <vt:lpstr>Quiz</vt:lpstr>
      <vt:lpstr>Combining Relations</vt:lpstr>
      <vt:lpstr>Representing Relations</vt:lpstr>
      <vt:lpstr>Representing Relations Using Matrices</vt:lpstr>
      <vt:lpstr>Examples of Representing Relations Using Matrices</vt:lpstr>
      <vt:lpstr>Examples of Representing Relations Using Matrices (cont.)</vt:lpstr>
      <vt:lpstr>Matrices of Relations on Sets</vt:lpstr>
      <vt:lpstr>Example of a Relation on a Set</vt:lpstr>
      <vt:lpstr>Representing Relations Using Digraphs</vt:lpstr>
      <vt:lpstr>Examples of Digraphs Representing Relations</vt:lpstr>
      <vt:lpstr>Determining which Properties a Relation has from its Digraph</vt:lpstr>
      <vt:lpstr> Quiz</vt:lpstr>
      <vt:lpstr>Quiz</vt:lpstr>
      <vt:lpstr>Equivalence Relations</vt:lpstr>
      <vt:lpstr>Divides</vt:lpstr>
      <vt:lpstr>Partial Orderings</vt:lpstr>
      <vt:lpstr>Quiz</vt:lpstr>
      <vt:lpstr>Quiz</vt:lpstr>
      <vt:lpstr>Relations vs Functions</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Quiz</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68</cp:revision>
  <dcterms:created xsi:type="dcterms:W3CDTF">2023-04-29T09:08:23Z</dcterms:created>
  <dcterms:modified xsi:type="dcterms:W3CDTF">2023-10-12T12:55:34Z</dcterms:modified>
</cp:coreProperties>
</file>