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handoutMasterIdLst>
    <p:handoutMasterId r:id="rId52"/>
  </p:handoutMasterIdLst>
  <p:sldIdLst>
    <p:sldId id="303" r:id="rId5"/>
    <p:sldId id="1008" r:id="rId6"/>
    <p:sldId id="1093" r:id="rId7"/>
    <p:sldId id="903" r:id="rId8"/>
    <p:sldId id="1053" r:id="rId9"/>
    <p:sldId id="1054" r:id="rId10"/>
    <p:sldId id="1055" r:id="rId11"/>
    <p:sldId id="1056" r:id="rId12"/>
    <p:sldId id="1057" r:id="rId13"/>
    <p:sldId id="1058" r:id="rId14"/>
    <p:sldId id="1059" r:id="rId15"/>
    <p:sldId id="1096" r:id="rId16"/>
    <p:sldId id="1060" r:id="rId17"/>
    <p:sldId id="1061" r:id="rId18"/>
    <p:sldId id="1097" r:id="rId19"/>
    <p:sldId id="1063" r:id="rId20"/>
    <p:sldId id="1064" r:id="rId21"/>
    <p:sldId id="1065" r:id="rId22"/>
    <p:sldId id="1066" r:id="rId23"/>
    <p:sldId id="1067" r:id="rId24"/>
    <p:sldId id="1068" r:id="rId25"/>
    <p:sldId id="1069" r:id="rId26"/>
    <p:sldId id="1070" r:id="rId27"/>
    <p:sldId id="1071" r:id="rId28"/>
    <p:sldId id="1072" r:id="rId29"/>
    <p:sldId id="1073" r:id="rId30"/>
    <p:sldId id="1074" r:id="rId31"/>
    <p:sldId id="1075" r:id="rId32"/>
    <p:sldId id="1076" r:id="rId33"/>
    <p:sldId id="1077" r:id="rId34"/>
    <p:sldId id="1078" r:id="rId35"/>
    <p:sldId id="1079" r:id="rId36"/>
    <p:sldId id="1080" r:id="rId37"/>
    <p:sldId id="1081" r:id="rId38"/>
    <p:sldId id="1082" r:id="rId39"/>
    <p:sldId id="1083" r:id="rId40"/>
    <p:sldId id="1084" r:id="rId41"/>
    <p:sldId id="1085" r:id="rId42"/>
    <p:sldId id="1086" r:id="rId43"/>
    <p:sldId id="1087" r:id="rId44"/>
    <p:sldId id="1088" r:id="rId45"/>
    <p:sldId id="1089" r:id="rId46"/>
    <p:sldId id="1090" r:id="rId47"/>
    <p:sldId id="1091" r:id="rId48"/>
    <p:sldId id="1092"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1008"/>
            <p14:sldId id="1093"/>
            <p14:sldId id="903"/>
            <p14:sldId id="1053"/>
            <p14:sldId id="1054"/>
            <p14:sldId id="1055"/>
            <p14:sldId id="1056"/>
            <p14:sldId id="1057"/>
            <p14:sldId id="1058"/>
            <p14:sldId id="1059"/>
            <p14:sldId id="1096"/>
            <p14:sldId id="1060"/>
            <p14:sldId id="1061"/>
            <p14:sldId id="1097"/>
            <p14:sldId id="1063"/>
            <p14:sldId id="1064"/>
            <p14:sldId id="1065"/>
            <p14:sldId id="1066"/>
            <p14:sldId id="1067"/>
            <p14:sldId id="1068"/>
            <p14:sldId id="1069"/>
            <p14:sldId id="1070"/>
            <p14:sldId id="1071"/>
            <p14:sldId id="1072"/>
            <p14:sldId id="1073"/>
            <p14:sldId id="1074"/>
            <p14:sldId id="1075"/>
            <p14:sldId id="1076"/>
            <p14:sldId id="1077"/>
            <p14:sldId id="1078"/>
            <p14:sldId id="1079"/>
            <p14:sldId id="1080"/>
            <p14:sldId id="1081"/>
            <p14:sldId id="1082"/>
            <p14:sldId id="1083"/>
            <p14:sldId id="1084"/>
            <p14:sldId id="1085"/>
            <p14:sldId id="1086"/>
            <p14:sldId id="1087"/>
            <p14:sldId id="1088"/>
            <p14:sldId id="1089"/>
            <p14:sldId id="1090"/>
            <p14:sldId id="1091"/>
            <p14:sldId id="109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D3956"/>
    <a:srgbClr val="FAC748"/>
    <a:srgbClr val="F58221"/>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70" d="100"/>
          <a:sy n="70" d="100"/>
        </p:scale>
        <p:origin x="564" y="6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72" Type="http://schemas.microsoft.com/office/2015/10/relationships/revisionInfo" Target="revisionInfo.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22/09/1447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64919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312218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544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6823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5" r:id="rId13"/>
    <p:sldLayoutId id="2147483666" r:id="rId14"/>
    <p:sldLayoutId id="2147483668" r:id="rId15"/>
    <p:sldLayoutId id="2147483669"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76115" y="2180548"/>
            <a:ext cx="438825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PRESENTATION AND WRITING SKILLS </a:t>
            </a:r>
          </a:p>
        </p:txBody>
      </p:sp>
      <p:sp>
        <p:nvSpPr>
          <p:cNvPr id="10" name="Rectangle: Rounded Corners 9"/>
          <p:cNvSpPr/>
          <p:nvPr/>
        </p:nvSpPr>
        <p:spPr>
          <a:xfrm>
            <a:off x="5345648" y="3825537"/>
            <a:ext cx="3314016"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a:t>
            </a:r>
            <a:r>
              <a:rPr lang="en-US" sz="2800" b="1" dirty="0">
                <a:solidFill>
                  <a:schemeClr val="bg1"/>
                </a:solidFill>
                <a:latin typeface="Alexandria" charset="0"/>
                <a:cs typeface="Alexandria" charset="0"/>
              </a:rPr>
              <a:t>6</a:t>
            </a:r>
          </a:p>
        </p:txBody>
      </p:sp>
      <p:sp>
        <p:nvSpPr>
          <p:cNvPr id="11" name="TextBox 10"/>
          <p:cNvSpPr txBox="1"/>
          <p:nvPr/>
        </p:nvSpPr>
        <p:spPr>
          <a:xfrm>
            <a:off x="7450847" y="3281131"/>
            <a:ext cx="3531122" cy="400110"/>
          </a:xfrm>
          <a:prstGeom prst="rect">
            <a:avLst/>
          </a:prstGeom>
          <a:noFill/>
        </p:spPr>
        <p:txBody>
          <a:bodyPr wrap="square" rtlCol="0">
            <a:spAutoFit/>
          </a:bodyPr>
          <a:lstStyle/>
          <a:p>
            <a:r>
              <a:rPr lang="en-US" sz="2000" dirty="0">
                <a:latin typeface="Alexandria" charset="0"/>
                <a:cs typeface="Alexandria" charset="0"/>
              </a:rPr>
              <a:t>MGM223</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t>
            </a:r>
            <a:r>
              <a:rPr lang="en-US" sz="2400" b="1" dirty="0" err="1">
                <a:solidFill>
                  <a:srgbClr val="00B0F0"/>
                </a:solidFill>
                <a:latin typeface="Alexandria" charset="0"/>
                <a:cs typeface="Alexandria" charset="0"/>
              </a:rPr>
              <a:t>Nagwan</a:t>
            </a:r>
            <a:r>
              <a:rPr lang="en-US" sz="2400" b="1" dirty="0">
                <a:solidFill>
                  <a:srgbClr val="00B0F0"/>
                </a:solidFill>
                <a:latin typeface="Alexandria" charset="0"/>
                <a:cs typeface="Alexandria" charset="0"/>
              </a:rPr>
              <a:t> Al-</a:t>
            </a:r>
            <a:r>
              <a:rPr lang="en-US" sz="2400" b="1" dirty="0" err="1">
                <a:solidFill>
                  <a:srgbClr val="00B0F0"/>
                </a:solidFill>
                <a:latin typeface="Alexandria" charset="0"/>
                <a:cs typeface="Alexandria" charset="0"/>
              </a:rPr>
              <a:t>Qershi</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345648" y="4449136"/>
            <a:ext cx="5636321" cy="1121150"/>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cs typeface="+mn-cs"/>
              </a:rPr>
              <a:t>Writing routine, positive, and negative messages</a:t>
            </a:r>
            <a:endParaRPr lang="ar-EG" sz="2400" b="1" dirty="0" smtClean="0">
              <a:latin typeface="+mn-lt"/>
              <a:cs typeface="+mn-cs"/>
            </a:endParaRPr>
          </a:p>
          <a:p>
            <a:pPr rtl="1"/>
            <a:r>
              <a:rPr lang="ar-EG" sz="2400" b="1" dirty="0" smtClean="0">
                <a:latin typeface="+mn-lt"/>
                <a:cs typeface="+mn-cs"/>
              </a:rPr>
              <a:t>كتابة </a:t>
            </a:r>
            <a:r>
              <a:rPr lang="ar-EG" sz="2400" b="1" dirty="0">
                <a:latin typeface="+mn-lt"/>
                <a:cs typeface="+mn-cs"/>
              </a:rPr>
              <a:t>الرسائل الروتينية والإيجابية والسلبية</a:t>
            </a:r>
          </a:p>
        </p:txBody>
      </p:sp>
    </p:spTree>
  </p:cSld>
  <p:clrMapOvr>
    <a:masterClrMapping/>
  </p:clrMapOvr>
  <mc:AlternateContent xmlns:mc="http://schemas.openxmlformats.org/markup-compatibility/2006" xmlns:p14="http://schemas.microsoft.com/office/powerpoint/2010/main">
    <mc:Choice Requires="p14">
      <p:transition spd="slow" p14:dur="2000" advTm="146268"/>
    </mc:Choice>
    <mc:Fallback xmlns="">
      <p:transition spd="slow" advTm="1462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54897"/>
            <a:ext cx="7038285"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Learning Objectives</a:t>
            </a:r>
          </a:p>
          <a:p>
            <a:r>
              <a:rPr lang="ar-EG" sz="2400" b="1" dirty="0">
                <a:solidFill>
                  <a:srgbClr val="00B0F0"/>
                </a:solidFill>
                <a:latin typeface="Alexandria" charset="0"/>
                <a:cs typeface="Alexandria" charset="0"/>
              </a:rPr>
              <a:t>أهداف التعلُّم</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noProof="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4" name="Group 13"/>
          <p:cNvGrpSpPr/>
          <p:nvPr/>
        </p:nvGrpSpPr>
        <p:grpSpPr>
          <a:xfrm>
            <a:off x="3208949" y="1344695"/>
            <a:ext cx="1545775" cy="1064712"/>
            <a:chOff x="880289" y="925712"/>
            <a:chExt cx="1545775" cy="1064712"/>
          </a:xfrm>
        </p:grpSpPr>
        <p:sp>
          <p:nvSpPr>
            <p:cNvPr id="15" name="TextBox 14">
              <a:extLst>
                <a:ext uri="{FF2B5EF4-FFF2-40B4-BE49-F238E27FC236}">
                  <a16:creationId xmlns:a16="http://schemas.microsoft.com/office/drawing/2014/main" id="{0E60CDC8-0D61-E7A2-E68E-EA312F894101}"/>
                </a:ext>
              </a:extLst>
            </p:cNvPr>
            <p:cNvSpPr txBox="1"/>
            <p:nvPr/>
          </p:nvSpPr>
          <p:spPr>
            <a:xfrm>
              <a:off x="880289" y="925712"/>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8" name="TextBox 17">
              <a:extLst>
                <a:ext uri="{FF2B5EF4-FFF2-40B4-BE49-F238E27FC236}">
                  <a16:creationId xmlns:a16="http://schemas.microsoft.com/office/drawing/2014/main" id="{BE96D580-C02A-6B6E-F9C2-75EEA7614C0E}"/>
                </a:ext>
              </a:extLst>
            </p:cNvPr>
            <p:cNvSpPr txBox="1"/>
            <p:nvPr/>
          </p:nvSpPr>
          <p:spPr>
            <a:xfrm>
              <a:off x="981698" y="1159427"/>
              <a:ext cx="128605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graphicFrame>
        <p:nvGraphicFramePr>
          <p:cNvPr id="16" name="Table 15">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79493921"/>
              </p:ext>
            </p:extLst>
          </p:nvPr>
        </p:nvGraphicFramePr>
        <p:xfrm>
          <a:off x="3450565" y="2330036"/>
          <a:ext cx="8054111" cy="4434840"/>
        </p:xfrm>
        <a:graphic>
          <a:graphicData uri="http://schemas.openxmlformats.org/drawingml/2006/table">
            <a:tbl>
              <a:tblPr firstRow="1" firstCol="1" bandRow="1">
                <a:tableStyleId>{2D5ABB26-0587-4C30-8999-92F81FD0307C}</a:tableStyleId>
              </a:tblPr>
              <a:tblGrid>
                <a:gridCol w="4669853">
                  <a:extLst>
                    <a:ext uri="{9D8B030D-6E8A-4147-A177-3AD203B41FA5}">
                      <a16:colId xmlns:a16="http://schemas.microsoft.com/office/drawing/2014/main" val="1232974083"/>
                    </a:ext>
                  </a:extLst>
                </a:gridCol>
                <a:gridCol w="3384258">
                  <a:extLst>
                    <a:ext uri="{9D8B030D-6E8A-4147-A177-3AD203B41FA5}">
                      <a16:colId xmlns:a16="http://schemas.microsoft.com/office/drawing/2014/main" val="1444719435"/>
                    </a:ext>
                  </a:extLst>
                </a:gridCol>
              </a:tblGrid>
              <a:tr h="3826900">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Outline an effective strategy for writing routine business</a:t>
                      </a:r>
                      <a:r>
                        <a:rPr lang="en-US" sz="1600" kern="0" baseline="0" dirty="0" smtClean="0">
                          <a:solidFill>
                            <a:schemeClr val="tx1"/>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Describe three common types of routine requests.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Outline an effective strategy for writing routine replies,</a:t>
                      </a:r>
                      <a:r>
                        <a:rPr lang="en-US" sz="1600" kern="0" baseline="0" dirty="0" smtClean="0">
                          <a:solidFill>
                            <a:schemeClr val="tx1"/>
                          </a:solidFill>
                          <a:effectLst/>
                          <a:latin typeface="+mn-lt"/>
                          <a:ea typeface="+mn-ea"/>
                          <a:cs typeface="Times New Roman" panose="02020603050405020304" pitchFamily="18" charset="0"/>
                        </a:rPr>
                        <a:t> </a:t>
                      </a:r>
                      <a:r>
                        <a:rPr lang="en-US" sz="1600" kern="0" dirty="0" smtClean="0">
                          <a:solidFill>
                            <a:schemeClr val="tx1"/>
                          </a:solidFill>
                          <a:effectLst/>
                          <a:latin typeface="+mn-lt"/>
                          <a:ea typeface="+mn-ea"/>
                          <a:cs typeface="Times New Roman" panose="02020603050405020304" pitchFamily="18" charset="0"/>
                        </a:rPr>
                        <a:t>routine messages, and positive messages.</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Apply the three-step writing process to negative messages.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Explain how to use the 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Explain how to use the indirect approach effectively when conveying negative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Describe successful strategies for sending negative messages on routine business matters.</a:t>
                      </a:r>
                      <a:endParaRPr lang="ar-EG" sz="1600" kern="0" dirty="0" smtClean="0">
                        <a:solidFill>
                          <a:schemeClr val="tx1"/>
                        </a:solidFill>
                        <a:effectLst/>
                        <a:latin typeface="+mn-lt"/>
                        <a:ea typeface="+mn-ea"/>
                        <a:cs typeface="Times New Roman" panose="02020603050405020304" pitchFamily="18" charset="0"/>
                      </a:endParaRP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1600" kern="0" dirty="0" smtClean="0">
                          <a:solidFill>
                            <a:schemeClr val="tx1"/>
                          </a:solidFill>
                          <a:effectLst/>
                          <a:latin typeface="+mn-lt"/>
                          <a:ea typeface="+mn-ea"/>
                          <a:cs typeface="Times New Roman" panose="02020603050405020304" pitchFamily="18" charset="0"/>
                        </a:rPr>
                        <a:t> Describe successful strategies for sending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تحديد استراتيجية فعّالة لكتابة طلبات العمل الروتينية.</a:t>
                      </a: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وصف ثلاثة أنواع شائعة من الطلبات الروتينية.</a:t>
                      </a:r>
                      <a:endParaRPr lang="en-US" sz="1600" kern="0" dirty="0" smtClean="0">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تحديد استراتيجية فعّالة لكتابة الردود الروتينية، والرسائل الروتينية، والرسائل الإيجابية.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تطبيق عملية الكتابة المكونة من ثلاث خطوات على الرسائل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شرح كيفية استخدام الأسلوب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شرح كيفية استخدام الأسلوب غير المباشر بفعالية عند نقل الأخبار السلبية.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وصف استراتيجيات ناجحة لإرسال رسائل سلبية في مسائل العمل الروتينية.</a:t>
                      </a: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1600" kern="0" dirty="0" smtClean="0">
                          <a:effectLst/>
                          <a:latin typeface="+mn-lt"/>
                          <a:cs typeface="+mn-cs"/>
                        </a:rPr>
                        <a:t>وصف استراتيجيات ناجحة لإرسال</a:t>
                      </a:r>
                      <a:endParaRPr lang="en-US" sz="1600" kern="0" dirty="0" smtClean="0">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Tree>
    <p:extLst>
      <p:ext uri="{BB962C8B-B14F-4D97-AF65-F5344CB8AC3E}">
        <p14:creationId xmlns:p14="http://schemas.microsoft.com/office/powerpoint/2010/main" val="750776421"/>
      </p:ext>
    </p:extLst>
  </p:cSld>
  <p:clrMapOvr>
    <a:masterClrMapping/>
  </p:clrMapOvr>
  <mc:AlternateContent xmlns:mc="http://schemas.openxmlformats.org/markup-compatibility/2006" xmlns:p14="http://schemas.microsoft.com/office/powerpoint/2010/main">
    <mc:Choice Requires="p14">
      <p:transition spd="slow" p14:dur="2000" advTm="176041"/>
    </mc:Choice>
    <mc:Fallback xmlns="">
      <p:transition spd="slow" advTm="17604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778572"/>
            <a:ext cx="4946913" cy="1200329"/>
          </a:xfrm>
          <a:prstGeom prst="rect">
            <a:avLst/>
          </a:prstGeom>
          <a:noFill/>
        </p:spPr>
        <p:txBody>
          <a:bodyPr wrap="square" rtlCol="0">
            <a:spAutoFit/>
          </a:bodyPr>
          <a:lstStyle/>
          <a:p>
            <a:r>
              <a:rPr lang="en-US" sz="2400" b="1" dirty="0">
                <a:solidFill>
                  <a:srgbClr val="00B0F0"/>
                </a:solidFill>
                <a:cs typeface="Alexandria" charset="0"/>
              </a:rPr>
              <a:t>Writing Routine and Positive </a:t>
            </a:r>
            <a:r>
              <a:rPr lang="en-US" sz="2400" b="1" dirty="0" smtClean="0">
                <a:solidFill>
                  <a:srgbClr val="00B0F0"/>
                </a:solidFill>
                <a:cs typeface="Alexandria" charset="0"/>
              </a:rPr>
              <a:t>Messages</a:t>
            </a:r>
          </a:p>
          <a:p>
            <a:r>
              <a:rPr lang="ar-EG" sz="2400" b="1" dirty="0">
                <a:solidFill>
                  <a:srgbClr val="00B0F0"/>
                </a:solidFill>
                <a:cs typeface="Alexandria" charset="0"/>
              </a:rPr>
              <a:t>كتابة </a:t>
            </a:r>
            <a:r>
              <a:rPr lang="ar-EG" sz="2400" b="1" dirty="0" smtClean="0">
                <a:solidFill>
                  <a:srgbClr val="00B0F0"/>
                </a:solidFill>
                <a:cs typeface="Alexandria" charset="0"/>
              </a:rPr>
              <a:t>الرسائل الروتينية والإيجابية</a:t>
            </a:r>
            <a:endParaRPr lang="ar-EG" sz="2400" b="1" dirty="0">
              <a:solidFill>
                <a:srgbClr val="00B0F0"/>
              </a:solidFill>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06</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2845899"/>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01703497"/>
              </p:ext>
            </p:extLst>
          </p:nvPr>
        </p:nvGraphicFramePr>
        <p:xfrm>
          <a:off x="981697" y="2205918"/>
          <a:ext cx="10100286" cy="3505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Routine messages fall into routine requests, in which you ask for information or action from another party, and a variety of routine and positive messages.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With most routine requests, your audience will be inclined to respond as you ask, so the direct approach is fine. For unusual, unexpected, or unwelcome requests, the indirect approach with a strong element of persuasion is a better choice.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تنقسم الرسائل الروتينية </a:t>
                      </a:r>
                      <a:r>
                        <a:rPr lang="ar-EG" sz="2200" kern="0" smtClean="0">
                          <a:solidFill>
                            <a:schemeClr val="tx1"/>
                          </a:solidFill>
                          <a:effectLst/>
                          <a:latin typeface="+mn-lt"/>
                          <a:cs typeface="+mn-cs"/>
                        </a:rPr>
                        <a:t>إلى الطلبات </a:t>
                      </a:r>
                      <a:r>
                        <a:rPr lang="ar-EG" sz="2200" kern="0" dirty="0" smtClean="0">
                          <a:solidFill>
                            <a:schemeClr val="tx1"/>
                          </a:solidFill>
                          <a:effectLst/>
                          <a:latin typeface="+mn-lt"/>
                          <a:cs typeface="+mn-cs"/>
                        </a:rPr>
                        <a:t>الروتينية، التي تطلب فيها معلومات أو إجراءً من الطرف الآخر، ومجموعة متنوعة من الرسائل الروتينية والإيجابية.</a:t>
                      </a:r>
                      <a:endParaRPr lang="en-US" sz="2200"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في معظم الطلبات الروتينية، يميل جمهورك إلى الاستجابة لطلبك، لذا يُعدّ الأسلوب المباشر مناسبًا. أما بالنسبة للطلبات غير العادية أو غير المتوقعة أو غير المرغوب فيها، فيُعدّ الأسلوب غير المباشر الذي يعتمد على عنصر إقناع قوي خيارًا أفضل.</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Strategy for Routine Requests</a:t>
            </a:r>
          </a:p>
          <a:p>
            <a:pPr rtl="1"/>
            <a:r>
              <a:rPr lang="ar-EG" sz="2800" b="1" dirty="0" smtClean="0">
                <a:solidFill>
                  <a:srgbClr val="00B0F0"/>
                </a:solidFill>
                <a:cs typeface="Alexandria" charset="0"/>
              </a:rPr>
              <a:t> </a:t>
            </a:r>
            <a:r>
              <a:rPr lang="ar-EG" sz="2800" b="1" dirty="0">
                <a:solidFill>
                  <a:srgbClr val="00B0F0"/>
                </a:solidFill>
                <a:cs typeface="Alexandria" charset="0"/>
              </a:rPr>
              <a:t>استراتيجية الطلبات الروتينية</a:t>
            </a:r>
          </a:p>
        </p:txBody>
      </p:sp>
    </p:spTree>
    <p:extLst>
      <p:ext uri="{BB962C8B-B14F-4D97-AF65-F5344CB8AC3E}">
        <p14:creationId xmlns:p14="http://schemas.microsoft.com/office/powerpoint/2010/main" val="9962723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474761185"/>
              </p:ext>
            </p:extLst>
          </p:nvPr>
        </p:nvGraphicFramePr>
        <p:xfrm>
          <a:off x="981697" y="2205918"/>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Like all other business messages, a routine request has three parts: an opening, a body, and a close.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Using the direct approach, open with your main idea, which is a clear statement of your request. Use the body to give details and justify your request. Finally, close by requesting specific action.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وكما هو الحال في جميع رسائل الأعمال الأخرى، يتكون الطلب الروتيني من ثلاثة أجزاء: افتتاحية، وموضوع، وخاتمة. </a:t>
                      </a: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باستخدام الأسلوب المباشر، ابدأ بفكرتك الرئيسية، وهي عبارة واضحة عن طلبك. استخدم الموضوع لتقديم التفاصيل وتبرير طلبك. وأخيرًا، اختتم بطلب إجراء محدد.</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Strategy for Routine Requests</a:t>
            </a:r>
          </a:p>
          <a:p>
            <a:pPr rtl="1"/>
            <a:r>
              <a:rPr lang="ar-EG" sz="2800" b="1" dirty="0" smtClean="0">
                <a:solidFill>
                  <a:srgbClr val="00B0F0"/>
                </a:solidFill>
                <a:cs typeface="Alexandria" charset="0"/>
              </a:rPr>
              <a:t> </a:t>
            </a:r>
            <a:r>
              <a:rPr lang="ar-EG" sz="2800" b="1" dirty="0">
                <a:solidFill>
                  <a:srgbClr val="00B0F0"/>
                </a:solidFill>
                <a:cs typeface="Alexandria" charset="0"/>
              </a:rPr>
              <a:t>استراتيجية الطلبات الروتينية</a:t>
            </a:r>
          </a:p>
        </p:txBody>
      </p:sp>
    </p:spTree>
    <p:extLst>
      <p:ext uri="{BB962C8B-B14F-4D97-AF65-F5344CB8AC3E}">
        <p14:creationId xmlns:p14="http://schemas.microsoft.com/office/powerpoint/2010/main" val="303684882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65493801"/>
              </p:ext>
            </p:extLst>
          </p:nvPr>
        </p:nvGraphicFramePr>
        <p:xfrm>
          <a:off x="981697" y="2205918"/>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With routine requests, you can make your request at the beginning of the message. Of course, getting right to the point should not be interpreted as license to be abrupt or tactless: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Pay attention to tone. </a:t>
                      </a:r>
                      <a:r>
                        <a:rPr lang="en-US" sz="2000" kern="0" dirty="0" smtClean="0">
                          <a:solidFill>
                            <a:schemeClr val="tx1"/>
                          </a:solidFill>
                          <a:effectLst/>
                          <a:latin typeface="+mn-lt"/>
                          <a:ea typeface="+mn-ea"/>
                          <a:cs typeface="Times New Roman" panose="02020603050405020304" pitchFamily="18" charset="0"/>
                        </a:rPr>
                        <a:t>Instead of demanding action (“Send me the latest version of the budget spreadsheet”), show respect by using words such as please and I would appreciate.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في الطلبات الروتينية، يمكنك تقديم طلبك في بداية الرسالة. بالطبع، لا ينبغي تفسير الدخول في صلب الموضوع على أنه تصريح بالاختصار أو عدم اللباقة</a:t>
                      </a:r>
                      <a:br>
                        <a:rPr lang="ar-EG"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انتبه إلى نبرة الصوت. </a:t>
                      </a:r>
                      <a:r>
                        <a:rPr lang="ar-EG" sz="2000" kern="0" dirty="0" smtClean="0">
                          <a:solidFill>
                            <a:schemeClr val="tx1"/>
                          </a:solidFill>
                          <a:effectLst/>
                          <a:latin typeface="+mn-lt"/>
                          <a:cs typeface="+mn-cs"/>
                        </a:rPr>
                        <a:t>بدلاً من المطالبة باتخاذ إجراء ("أرسل لي أحدث نسخة من جدول بيانات الميزانية")، أظهر الاحترام باستخدام كلمات مثل "من فضلك" و"سأكون ممتنًا".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smtClean="0">
                <a:solidFill>
                  <a:srgbClr val="00B0F0"/>
                </a:solidFill>
                <a:cs typeface="Alexandria" charset="0"/>
              </a:rPr>
              <a:t>Open with your request</a:t>
            </a:r>
          </a:p>
          <a:p>
            <a:pPr rtl="1"/>
            <a:r>
              <a:rPr lang="ar-EG" sz="2800" b="1" dirty="0" smtClean="0">
                <a:solidFill>
                  <a:srgbClr val="00B0F0"/>
                </a:solidFill>
                <a:cs typeface="Alexandria" charset="0"/>
              </a:rPr>
              <a:t>ابدأ </a:t>
            </a:r>
            <a:r>
              <a:rPr lang="ar-EG" sz="2800" b="1" dirty="0">
                <a:solidFill>
                  <a:srgbClr val="00B0F0"/>
                </a:solidFill>
                <a:cs typeface="Alexandria" charset="0"/>
              </a:rPr>
              <a:t>بطلبك</a:t>
            </a:r>
          </a:p>
        </p:txBody>
      </p:sp>
    </p:spTree>
    <p:extLst>
      <p:ext uri="{BB962C8B-B14F-4D97-AF65-F5344CB8AC3E}">
        <p14:creationId xmlns:p14="http://schemas.microsoft.com/office/powerpoint/2010/main" val="131684659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55783112"/>
              </p:ext>
            </p:extLst>
          </p:nvPr>
        </p:nvGraphicFramePr>
        <p:xfrm>
          <a:off x="981697" y="2205918"/>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 </a:t>
                      </a:r>
                      <a:r>
                        <a:rPr lang="en-US" sz="2200" b="1" kern="0" dirty="0" smtClean="0">
                          <a:solidFill>
                            <a:schemeClr val="tx1"/>
                          </a:solidFill>
                          <a:effectLst/>
                          <a:latin typeface="+mn-lt"/>
                          <a:ea typeface="+mn-ea"/>
                          <a:cs typeface="Times New Roman" panose="02020603050405020304" pitchFamily="18" charset="0"/>
                        </a:rPr>
                        <a:t>If appropriate, </a:t>
                      </a:r>
                      <a:r>
                        <a:rPr lang="en-US" sz="2200" kern="0" dirty="0" smtClean="0">
                          <a:solidFill>
                            <a:schemeClr val="tx1"/>
                          </a:solidFill>
                          <a:effectLst/>
                          <a:latin typeface="+mn-lt"/>
                          <a:ea typeface="+mn-ea"/>
                          <a:cs typeface="Times New Roman" panose="02020603050405020304" pitchFamily="18" charset="0"/>
                        </a:rPr>
                        <a:t>acknowledge that you are asking for someone’s time and effort. Even if responding to your request is part of someone’s job responsibilities, a few words of acknowledgment help maintain a positive relationship.</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Be specific. </a:t>
                      </a:r>
                      <a:r>
                        <a:rPr lang="en-US" sz="2200" kern="0" dirty="0" smtClean="0">
                          <a:solidFill>
                            <a:schemeClr val="tx1"/>
                          </a:solidFill>
                          <a:effectLst/>
                          <a:latin typeface="+mn-lt"/>
                          <a:ea typeface="+mn-ea"/>
                          <a:cs typeface="Times New Roman" panose="02020603050405020304" pitchFamily="18" charset="0"/>
                        </a:rPr>
                        <a:t>Don’t expect the reader to figure out what you need. For example, if you request the latest market data from your research department, be sure to say whether you want a one-page summary or 100 pages of raw data.</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إذا كان ذلك مناسبًا، </a:t>
                      </a:r>
                      <a:r>
                        <a:rPr lang="ar-EG" sz="2200" kern="0" dirty="0" smtClean="0">
                          <a:solidFill>
                            <a:schemeClr val="tx1"/>
                          </a:solidFill>
                          <a:effectLst/>
                          <a:latin typeface="+mn-lt"/>
                          <a:cs typeface="+mn-cs"/>
                        </a:rPr>
                        <a:t>فأقرّ بأنك تطلب من شخص ما وقته وجهده. حتى لو كان الرد على طلبك جزءًا من مسؤوليات وظيفته، فإن بضع كلمات شكر تُساعد في الحفاظ على علاقة إيجابية.</a:t>
                      </a:r>
                      <a:r>
                        <a:rPr lang="en-US" sz="2200" kern="0" dirty="0" smtClean="0">
                          <a:solidFill>
                            <a:schemeClr val="tx1"/>
                          </a:solidFill>
                          <a:effectLst/>
                          <a:latin typeface="+mn-lt"/>
                          <a:cs typeface="+mn-cs"/>
                        </a:rPr>
                        <a:t>      </a:t>
                      </a:r>
                      <a:br>
                        <a:rPr lang="en-US" sz="2200" kern="0" dirty="0" smtClean="0">
                          <a:solidFill>
                            <a:schemeClr val="tx1"/>
                          </a:solidFill>
                          <a:effectLst/>
                          <a:latin typeface="+mn-lt"/>
                          <a:cs typeface="+mn-cs"/>
                        </a:rPr>
                      </a:b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كن مُحددًا. </a:t>
                      </a:r>
                      <a:r>
                        <a:rPr lang="ar-EG" sz="2200" kern="0" dirty="0" smtClean="0">
                          <a:solidFill>
                            <a:schemeClr val="tx1"/>
                          </a:solidFill>
                          <a:effectLst/>
                          <a:latin typeface="+mn-lt"/>
                          <a:cs typeface="+mn-cs"/>
                        </a:rPr>
                        <a:t>لا تتوقع من القارئ أن يفهم ما تحتاجه. على سبيل المثال، إذا طلبت أحدث بيانات السوق من قسم الأبحاث، فتأكد من تحديد ما إذا كنت تريد ملخصًا من صفحة واحدة أو 100 صفحة من البيانات الخام.</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Open with your request</a:t>
            </a:r>
          </a:p>
          <a:p>
            <a:pPr rtl="1"/>
            <a:r>
              <a:rPr lang="ar-EG" sz="2800" b="1" dirty="0">
                <a:solidFill>
                  <a:srgbClr val="00B0F0"/>
                </a:solidFill>
                <a:cs typeface="Alexandria" charset="0"/>
              </a:rPr>
              <a:t>ابدأ بطلبك</a:t>
            </a:r>
          </a:p>
        </p:txBody>
      </p:sp>
    </p:spTree>
    <p:extLst>
      <p:ext uri="{BB962C8B-B14F-4D97-AF65-F5344CB8AC3E}">
        <p14:creationId xmlns:p14="http://schemas.microsoft.com/office/powerpoint/2010/main" val="173903246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84863360"/>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617094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6678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The most common types of routine messages are asking for information or action, asking for recommendations, and making claims and requesting adjustments.</a:t>
                      </a:r>
                    </a:p>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Asking for information or action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Most of your routine requests will involve asking someone to provide information or take some specific action. As you plan your message, think about what you can do to make responding to the request as easy as possible.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أكثر أنواع الرسائل الروتينية شيوعًا هي طلب معلومات أو اتخاذ إجراء، وطلب توصيات، وتقديم مطالبات وطلب تعديلات.</a:t>
                      </a:r>
                      <a:r>
                        <a:rPr lang="en-US" sz="2000" kern="0" dirty="0" smtClean="0">
                          <a:solidFill>
                            <a:schemeClr val="tx1"/>
                          </a:solidFill>
                          <a:effectLst/>
                          <a:latin typeface="+mn-lt"/>
                          <a:cs typeface="+mn-cs"/>
                        </a:rPr>
                        <a:t>           </a:t>
                      </a:r>
                    </a:p>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طلب معلومات أو اتخاذ إجراء</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تتضمن معظم طلباتك الروتينية طلب معلومات أو اتخاذ إجراء محدد. أثناء تخطيط رسالتك، فكّر فيما يمكنك فعله لتسهيل الاستجابة للطلب قدر الإمكان.</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Common Examples of Routine Requests</a:t>
            </a:r>
          </a:p>
          <a:p>
            <a:pPr rtl="1"/>
            <a:r>
              <a:rPr lang="ar-EG" sz="2800" b="1" dirty="0" smtClean="0">
                <a:solidFill>
                  <a:srgbClr val="00B0F0"/>
                </a:solidFill>
                <a:cs typeface="Alexandria" charset="0"/>
              </a:rPr>
              <a:t>أمثلة </a:t>
            </a:r>
            <a:r>
              <a:rPr lang="ar-EG" sz="2800" b="1" dirty="0">
                <a:solidFill>
                  <a:srgbClr val="00B0F0"/>
                </a:solidFill>
                <a:cs typeface="Alexandria" charset="0"/>
              </a:rPr>
              <a:t>شائعة على الطلبات الروتينية</a:t>
            </a:r>
          </a:p>
        </p:txBody>
      </p:sp>
    </p:spTree>
    <p:extLst>
      <p:ext uri="{BB962C8B-B14F-4D97-AF65-F5344CB8AC3E}">
        <p14:creationId xmlns:p14="http://schemas.microsoft.com/office/powerpoint/2010/main" val="285194383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12163059"/>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622553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1219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Asking for recommendations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At various stages of your career, you may need to ask people who know you in a professional or personal capacity to provide you with a recommendation or serve as a reference. A recommendation usually takes the form of a brief letter or email message that expresses someone’s confidence in your ability to perform a job, fulfill the terms of a contract, or do whatever the situation entails.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طلب توصيات</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في مراحل مختلفة من مسيرتك المهنية، قد تحتاج إلى طلب توصية أو مرجع من أشخاص يعرفونك مهنيًا أو شخصيًا. عادةً ما تكون التوصية على شكل رسالة موجزة أو رسالة بريد إلكتروني تُعبّر عن ثقة شخص ما في قدرتك على أداء وظيفة، أو الوفاء بشروط عقد، أو القيام بأي شيء يتطلبه الموقف.</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Common Examples of Routine Requests</a:t>
            </a:r>
          </a:p>
          <a:p>
            <a:pPr rtl="1"/>
            <a:r>
              <a:rPr lang="ar-EG" sz="2800" b="1" dirty="0" smtClean="0">
                <a:solidFill>
                  <a:srgbClr val="00B0F0"/>
                </a:solidFill>
                <a:cs typeface="Alexandria" charset="0"/>
              </a:rPr>
              <a:t>أمثلة </a:t>
            </a:r>
            <a:r>
              <a:rPr lang="ar-EG" sz="2800" b="1" dirty="0">
                <a:solidFill>
                  <a:srgbClr val="00B0F0"/>
                </a:solidFill>
                <a:cs typeface="Alexandria" charset="0"/>
              </a:rPr>
              <a:t>شائعة على الطلبات الروتينية</a:t>
            </a:r>
          </a:p>
        </p:txBody>
      </p:sp>
    </p:spTree>
    <p:extLst>
      <p:ext uri="{BB962C8B-B14F-4D97-AF65-F5344CB8AC3E}">
        <p14:creationId xmlns:p14="http://schemas.microsoft.com/office/powerpoint/2010/main" val="349916411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25619993"/>
              </p:ext>
            </p:extLst>
          </p:nvPr>
        </p:nvGraphicFramePr>
        <p:xfrm>
          <a:off x="973057" y="2142340"/>
          <a:ext cx="10100286" cy="3950208"/>
        </p:xfrm>
        <a:graphic>
          <a:graphicData uri="http://schemas.openxmlformats.org/drawingml/2006/table">
            <a:tbl>
              <a:tblPr firstRow="1" firstCol="1" bandRow="1">
                <a:tableStyleId>{2D5ABB26-0587-4C30-8999-92F81FD0307C}</a:tableStyleId>
              </a:tblPr>
              <a:tblGrid>
                <a:gridCol w="611013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82759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20" b="1" kern="0" dirty="0" smtClean="0">
                          <a:solidFill>
                            <a:schemeClr val="tx1"/>
                          </a:solidFill>
                          <a:effectLst/>
                          <a:latin typeface="+mn-lt"/>
                          <a:ea typeface="+mn-ea"/>
                          <a:cs typeface="Times New Roman" panose="02020603050405020304" pitchFamily="18" charset="0"/>
                        </a:rPr>
                        <a:t>Making claims and requesting adjustments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20" kern="0" dirty="0" smtClean="0">
                          <a:solidFill>
                            <a:schemeClr val="tx1"/>
                          </a:solidFill>
                          <a:effectLst/>
                          <a:latin typeface="+mn-lt"/>
                          <a:ea typeface="+mn-ea"/>
                          <a:cs typeface="Times New Roman" panose="02020603050405020304" pitchFamily="18" charset="0"/>
                        </a:rPr>
                        <a:t>If you’re dissatisfied with a company’s product or service, you can opt to make a claim (a formal complaint) or request an adjustment (a settlement of a claim). Open with a clear and calm statement of the problem along with your request. In the body, give a complete, specific explanation of the details. Provide any information the recipient needs to verify your complaint. In your close, politely request specific action or convey a sincere desire to find a solution.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2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20" b="1" kern="0" dirty="0" smtClean="0">
                          <a:solidFill>
                            <a:schemeClr val="tx1"/>
                          </a:solidFill>
                          <a:effectLst/>
                          <a:latin typeface="+mn-lt"/>
                          <a:cs typeface="+mn-cs"/>
                        </a:rPr>
                        <a:t>تقديم المطالبات وطلب التعديلات</a:t>
                      </a:r>
                      <a:endParaRPr lang="en-US" sz="192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20" kern="0" dirty="0" smtClean="0">
                          <a:solidFill>
                            <a:schemeClr val="tx1"/>
                          </a:solidFill>
                          <a:effectLst/>
                          <a:latin typeface="+mn-lt"/>
                          <a:cs typeface="+mn-cs"/>
                        </a:rPr>
                        <a:t>إذا كنت غير راضٍ عن منتج أو خدمة شركة ما، يمكنك تقديم مطالبة (شكوى رسمية) أو طلب تعديل (تسوية مطالبة). ابدأ ببيان واضح وهادئ للمشكلة مع طلبك. في متن الرسالة، قدم شرحًا وافيًا ومحددًا للتفاصيل. قدّم أي معلومات يحتاجها المتلقي للتحقق من شكواك. في خاتمتك، اطلب بأدب اتخاذ إجراء محدد أو عبّر عن رغبتك الصادقة في إيجاد حل.</a:t>
                      </a:r>
                      <a:endParaRPr lang="ar-SA" sz="192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94392"/>
            <a:ext cx="7452328" cy="954107"/>
          </a:xfrm>
          <a:prstGeom prst="rect">
            <a:avLst/>
          </a:prstGeom>
          <a:noFill/>
        </p:spPr>
        <p:txBody>
          <a:bodyPr wrap="square" rtlCol="0">
            <a:spAutoFit/>
          </a:bodyPr>
          <a:lstStyle/>
          <a:p>
            <a:r>
              <a:rPr lang="en-US" sz="2800" b="1" dirty="0">
                <a:solidFill>
                  <a:srgbClr val="00B0F0"/>
                </a:solidFill>
                <a:cs typeface="Alexandria" charset="0"/>
              </a:rPr>
              <a:t>Common Examples of Routine Requests</a:t>
            </a:r>
          </a:p>
          <a:p>
            <a:pPr rtl="1"/>
            <a:r>
              <a:rPr lang="ar-EG" sz="2800" b="1" dirty="0" smtClean="0">
                <a:solidFill>
                  <a:srgbClr val="00B0F0"/>
                </a:solidFill>
                <a:cs typeface="Alexandria" charset="0"/>
              </a:rPr>
              <a:t>أمثلة </a:t>
            </a:r>
            <a:r>
              <a:rPr lang="ar-EG" sz="2800" b="1" dirty="0">
                <a:solidFill>
                  <a:srgbClr val="00B0F0"/>
                </a:solidFill>
                <a:cs typeface="Alexandria" charset="0"/>
              </a:rPr>
              <a:t>شائعة على الطلبات الروتينية</a:t>
            </a:r>
          </a:p>
        </p:txBody>
      </p:sp>
    </p:spTree>
    <p:extLst>
      <p:ext uri="{BB962C8B-B14F-4D97-AF65-F5344CB8AC3E}">
        <p14:creationId xmlns:p14="http://schemas.microsoft.com/office/powerpoint/2010/main" val="39559105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56965503"/>
              </p:ext>
            </p:extLst>
          </p:nvPr>
        </p:nvGraphicFramePr>
        <p:xfrm>
          <a:off x="981697" y="2205918"/>
          <a:ext cx="10100286" cy="2743200"/>
        </p:xfrm>
        <a:graphic>
          <a:graphicData uri="http://schemas.openxmlformats.org/drawingml/2006/table">
            <a:tbl>
              <a:tblPr firstRow="1" firstCol="1" bandRow="1">
                <a:tableStyleId>{2D5ABB26-0587-4C30-8999-92F81FD0307C}</a:tableStyleId>
              </a:tblPr>
              <a:tblGrid>
                <a:gridCol w="53918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545919">
                  <a:extLst>
                    <a:ext uri="{9D8B030D-6E8A-4147-A177-3AD203B41FA5}">
                      <a16:colId xmlns:a16="http://schemas.microsoft.com/office/drawing/2014/main" val="1444719435"/>
                    </a:ext>
                  </a:extLst>
                </a:gridCol>
              </a:tblGrid>
              <a:tr h="661778">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400" kern="0" dirty="0" smtClean="0">
                          <a:solidFill>
                            <a:schemeClr val="tx1"/>
                          </a:solidFill>
                          <a:effectLst/>
                          <a:latin typeface="+mn-lt"/>
                          <a:ea typeface="+mn-ea"/>
                          <a:cs typeface="Times New Roman" panose="02020603050405020304" pitchFamily="18" charset="0"/>
                        </a:rPr>
                        <a:t>Most routine and positive messages fall into categories: answers to requests for information and action, grants of claims and requests for adjustment, recommendations.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4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457200" marR="0" indent="-4572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400" kern="0" dirty="0" smtClean="0">
                          <a:solidFill>
                            <a:schemeClr val="tx1"/>
                          </a:solidFill>
                          <a:effectLst/>
                          <a:latin typeface="+mn-lt"/>
                          <a:cs typeface="+mn-cs"/>
                        </a:rPr>
                        <a:t>تنقسم معظم الرسائل الروتينية والإيجابية إلى فئات: إجابات على طلبات المعلومات والإجراءات، ومنح المطالبات وطلبات التعديل، والتوصيات.</a:t>
                      </a:r>
                      <a:endParaRPr lang="en-US" sz="24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46765" y="622397"/>
            <a:ext cx="7332086" cy="1015663"/>
          </a:xfrm>
          <a:prstGeom prst="rect">
            <a:avLst/>
          </a:prstGeom>
          <a:noFill/>
        </p:spPr>
        <p:txBody>
          <a:bodyPr wrap="square" rtlCol="0">
            <a:spAutoFit/>
          </a:bodyPr>
          <a:lstStyle/>
          <a:p>
            <a:r>
              <a:rPr lang="en-US" sz="2000" b="1" dirty="0">
                <a:solidFill>
                  <a:srgbClr val="00B0F0"/>
                </a:solidFill>
                <a:cs typeface="Alexandria" charset="0"/>
              </a:rPr>
              <a:t>Common Examples of Routine Replies, Routine Messages, and Positive Messages</a:t>
            </a:r>
          </a:p>
          <a:p>
            <a:pPr rtl="1"/>
            <a:r>
              <a:rPr lang="ar-EG" sz="2000" b="1" dirty="0" smtClean="0">
                <a:solidFill>
                  <a:srgbClr val="00B0F0"/>
                </a:solidFill>
                <a:cs typeface="Alexandria" charset="0"/>
              </a:rPr>
              <a:t>أمثلة </a:t>
            </a:r>
            <a:r>
              <a:rPr lang="ar-EG" sz="2000" b="1" dirty="0">
                <a:solidFill>
                  <a:srgbClr val="00B0F0"/>
                </a:solidFill>
                <a:cs typeface="Alexandria" charset="0"/>
              </a:rPr>
              <a:t>شائعة على الردود الروتينية والرسائل الروتينية والرسائل الإيجابية</a:t>
            </a:r>
          </a:p>
        </p:txBody>
      </p:sp>
    </p:spTree>
    <p:extLst>
      <p:ext uri="{BB962C8B-B14F-4D97-AF65-F5344CB8AC3E}">
        <p14:creationId xmlns:p14="http://schemas.microsoft.com/office/powerpoint/2010/main" val="115385651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305229057"/>
              </p:ext>
            </p:extLst>
          </p:nvPr>
        </p:nvGraphicFramePr>
        <p:xfrm>
          <a:off x="981697" y="2205918"/>
          <a:ext cx="10100286" cy="35204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200" kern="0" dirty="0" smtClean="0">
                          <a:solidFill>
                            <a:schemeClr val="tx1"/>
                          </a:solidFill>
                          <a:effectLst/>
                          <a:latin typeface="+mn-lt"/>
                          <a:ea typeface="+mn-ea"/>
                          <a:cs typeface="Times New Roman" panose="02020603050405020304" pitchFamily="18" charset="0"/>
                        </a:rPr>
                        <a:t>Every professional answers requests for information or action from time to time. If the response is straightforward, the direct approach is appropriate. Keep the message brief and confirm any expectations, such as when you will provide information or perform a task.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200" kern="0" dirty="0" smtClean="0">
                          <a:solidFill>
                            <a:schemeClr val="tx1"/>
                          </a:solidFill>
                          <a:effectLst/>
                          <a:latin typeface="+mn-lt"/>
                          <a:cs typeface="+mn-cs"/>
                        </a:rPr>
                        <a:t>يجيب كل متخصص على طلبات المعلومات أو الإجراءات من وقت لآخر. إذا كانت الإجابة واضحة ومباشرة، فإن النهج المباشر هو الأنسب. اجعل الرسالة موجزة، وأكد أي توقعات، مثل موعد تقديم المعلومات أو تنفيذ المهمة.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4061" y="676989"/>
            <a:ext cx="7332086" cy="954107"/>
          </a:xfrm>
          <a:prstGeom prst="rect">
            <a:avLst/>
          </a:prstGeom>
          <a:noFill/>
        </p:spPr>
        <p:txBody>
          <a:bodyPr wrap="square" rtlCol="0">
            <a:spAutoFit/>
          </a:bodyPr>
          <a:lstStyle/>
          <a:p>
            <a:r>
              <a:rPr lang="en-US" sz="2800" b="1" dirty="0" smtClean="0">
                <a:solidFill>
                  <a:srgbClr val="00B0F0"/>
                </a:solidFill>
                <a:cs typeface="Alexandria" charset="0"/>
              </a:rPr>
              <a:t>Answering requests for information and action</a:t>
            </a:r>
          </a:p>
          <a:p>
            <a:r>
              <a:rPr lang="ar-EG" sz="2800" b="1" dirty="0" smtClean="0">
                <a:solidFill>
                  <a:srgbClr val="00B0F0"/>
                </a:solidFill>
                <a:cs typeface="Alexandria" charset="0"/>
              </a:rPr>
              <a:t>الإجابة </a:t>
            </a:r>
            <a:r>
              <a:rPr lang="ar-EG" sz="2800" b="1" dirty="0">
                <a:solidFill>
                  <a:srgbClr val="00B0F0"/>
                </a:solidFill>
                <a:cs typeface="Alexandria" charset="0"/>
              </a:rPr>
              <a:t>على طلبات المعلومات </a:t>
            </a:r>
            <a:r>
              <a:rPr lang="ar-EG" sz="2800" b="1" dirty="0" smtClean="0">
                <a:solidFill>
                  <a:srgbClr val="00B0F0"/>
                </a:solidFill>
                <a:cs typeface="Alexandria" charset="0"/>
              </a:rPr>
              <a:t>والإجراءات</a:t>
            </a:r>
            <a:endParaRPr lang="en-US" sz="2800" b="1" dirty="0">
              <a:solidFill>
                <a:srgbClr val="00B0F0"/>
              </a:solidFill>
              <a:cs typeface="Alexandria" charset="0"/>
            </a:endParaRPr>
          </a:p>
        </p:txBody>
      </p:sp>
    </p:spTree>
    <p:extLst>
      <p:ext uri="{BB962C8B-B14F-4D97-AF65-F5344CB8AC3E}">
        <p14:creationId xmlns:p14="http://schemas.microsoft.com/office/powerpoint/2010/main" val="42872422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03179544"/>
              </p:ext>
            </p:extLst>
          </p:nvPr>
        </p:nvGraphicFramePr>
        <p:xfrm>
          <a:off x="981697" y="2178622"/>
          <a:ext cx="10100286" cy="4114800"/>
        </p:xfrm>
        <a:graphic>
          <a:graphicData uri="http://schemas.openxmlformats.org/drawingml/2006/table">
            <a:tbl>
              <a:tblPr firstRow="1" firstCol="1" bandRow="1">
                <a:tableStyleId>{2D5ABB26-0587-4C30-8999-92F81FD0307C}</a:tableStyleId>
              </a:tblPr>
              <a:tblGrid>
                <a:gridCol w="570691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3080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kern="0" dirty="0" smtClean="0">
                          <a:solidFill>
                            <a:schemeClr val="tx1"/>
                          </a:solidFill>
                          <a:effectLst/>
                          <a:latin typeface="+mn-lt"/>
                          <a:ea typeface="+mn-ea"/>
                          <a:cs typeface="Times New Roman" panose="02020603050405020304" pitchFamily="18" charset="0"/>
                        </a:rPr>
                        <a:t>Even the best-run companies make mistakes, and each of these events represents a turning point in your relationship with your customer. If you handle the situation well, your customer is likely to be even more loyal than before because you’ve proven that you’re serious about customer satisfaction. However, if a customer believes that you mishandled a complaint, the situation could get even worse.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kern="0" dirty="0" smtClean="0">
                          <a:solidFill>
                            <a:schemeClr val="tx1"/>
                          </a:solidFill>
                          <a:effectLst/>
                          <a:latin typeface="+mn-lt"/>
                          <a:cs typeface="+mn-cs"/>
                        </a:rPr>
                        <a:t>حتى أفضل الشركات إدارةً ترتكب أخطاءً، ويمثل كل حدث من هذه الأحداث نقطة تحول في علاقتك مع عميلك. إذا تعاملت مع الموقف بشكل جيد، فمن المرجح أن يكون عميلك أكثر ولاءً من ذي قبل لأنك أثبتت جديتك في رضا العملاء. ومع ذلك، إذا اعتقد العميل أنك أسأت التعامل مع الشكوى، فقد يزداد الوضع سوءًا.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4061" y="676989"/>
            <a:ext cx="7332086" cy="954107"/>
          </a:xfrm>
          <a:prstGeom prst="rect">
            <a:avLst/>
          </a:prstGeom>
          <a:noFill/>
        </p:spPr>
        <p:txBody>
          <a:bodyPr wrap="square" rtlCol="0">
            <a:spAutoFit/>
          </a:bodyPr>
          <a:lstStyle/>
          <a:p>
            <a:r>
              <a:rPr lang="en-US" sz="2800" b="1" dirty="0" smtClean="0">
                <a:solidFill>
                  <a:srgbClr val="00B0F0"/>
                </a:solidFill>
                <a:cs typeface="Alexandria" charset="0"/>
              </a:rPr>
              <a:t>Granting claims and requests for adjustment</a:t>
            </a:r>
          </a:p>
          <a:p>
            <a:r>
              <a:rPr lang="ar-EG" sz="2800" b="1" dirty="0">
                <a:solidFill>
                  <a:srgbClr val="00B0F0"/>
                </a:solidFill>
                <a:cs typeface="Alexandria" charset="0"/>
              </a:rPr>
              <a:t>الإجابة على المطالبات وطلبات التعديل</a:t>
            </a:r>
            <a:endParaRPr lang="en-US" sz="2800" b="1" dirty="0">
              <a:solidFill>
                <a:srgbClr val="00B0F0"/>
              </a:solidFill>
              <a:cs typeface="Alexandria" charset="0"/>
            </a:endParaRPr>
          </a:p>
        </p:txBody>
      </p:sp>
    </p:spTree>
    <p:extLst>
      <p:ext uri="{BB962C8B-B14F-4D97-AF65-F5344CB8AC3E}">
        <p14:creationId xmlns:p14="http://schemas.microsoft.com/office/powerpoint/2010/main" val="3607559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52679664"/>
              </p:ext>
            </p:extLst>
          </p:nvPr>
        </p:nvGraphicFramePr>
        <p:xfrm>
          <a:off x="981697" y="2205918"/>
          <a:ext cx="10100286" cy="3909060"/>
        </p:xfrm>
        <a:graphic>
          <a:graphicData uri="http://schemas.openxmlformats.org/drawingml/2006/table">
            <a:tbl>
              <a:tblPr firstRow="1" firstCol="1" bandRow="1">
                <a:tableStyleId>{2D5ABB26-0587-4C30-8999-92F81FD0307C}</a:tableStyleId>
              </a:tblPr>
              <a:tblGrid>
                <a:gridCol w="5883127">
                  <a:extLst>
                    <a:ext uri="{9D8B030D-6E8A-4147-A177-3AD203B41FA5}">
                      <a16:colId xmlns:a16="http://schemas.microsoft.com/office/drawing/2014/main" val="1232974083"/>
                    </a:ext>
                  </a:extLst>
                </a:gridCol>
                <a:gridCol w="218364">
                  <a:extLst>
                    <a:ext uri="{9D8B030D-6E8A-4147-A177-3AD203B41FA5}">
                      <a16:colId xmlns:a16="http://schemas.microsoft.com/office/drawing/2014/main" val="3974403134"/>
                    </a:ext>
                  </a:extLst>
                </a:gridCol>
                <a:gridCol w="399879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1900" kern="0" dirty="0" smtClean="0">
                          <a:solidFill>
                            <a:schemeClr val="tx1"/>
                          </a:solidFill>
                          <a:effectLst/>
                          <a:latin typeface="+mn-lt"/>
                          <a:ea typeface="+mn-ea"/>
                          <a:cs typeface="Times New Roman" panose="02020603050405020304" pitchFamily="18" charset="0"/>
                        </a:rPr>
                        <a:t>Letters of recommendation used to be a fairly routine matter, but employment recommendations and references have raised some complex legal issues in recent years. Employees have sued employers and individual managers for providing negative information or refusing to provide letters of recommendation, and employers have sued other employers for failing to disclose negative information about job candidates.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1900" kern="0" dirty="0" smtClean="0">
                          <a:solidFill>
                            <a:schemeClr val="tx1"/>
                          </a:solidFill>
                          <a:effectLst/>
                          <a:latin typeface="+mn-lt"/>
                          <a:cs typeface="+mn-cs"/>
                        </a:rPr>
                        <a:t>كانت خطابات التوصية أمرًا روتينيًا إلى حد ما، إلا أن توصيات ومراجع التوظيف أثارت بعض القضايا القانونية المعقدة في السنوات الأخيرة. فقد رفع الموظفون دعاوى قضائية ضد أصحاب العمل والمديرين لتقديمهم معلومات سلبية أو رفضهم تقديم خطابات التوصية، كما رفع أصحاب العمل دعاوى قضائية ضد جهات أخرى لعدم إفصاحها عن معلومات سلبية عن المرشحين للوظائف.</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4061" y="676989"/>
            <a:ext cx="7332086" cy="954107"/>
          </a:xfrm>
          <a:prstGeom prst="rect">
            <a:avLst/>
          </a:prstGeom>
          <a:noFill/>
        </p:spPr>
        <p:txBody>
          <a:bodyPr wrap="square" rtlCol="0">
            <a:spAutoFit/>
          </a:bodyPr>
          <a:lstStyle/>
          <a:p>
            <a:r>
              <a:rPr lang="en-US" sz="2800" b="1" dirty="0" smtClean="0">
                <a:solidFill>
                  <a:srgbClr val="00B0F0"/>
                </a:solidFill>
                <a:cs typeface="Alexandria" charset="0"/>
              </a:rPr>
              <a:t>Providing recommendations and references </a:t>
            </a:r>
          </a:p>
          <a:p>
            <a:r>
              <a:rPr lang="ar-EG" sz="2800" b="1" dirty="0">
                <a:solidFill>
                  <a:srgbClr val="00B0F0"/>
                </a:solidFill>
                <a:cs typeface="Alexandria" charset="0"/>
              </a:rPr>
              <a:t>تقديم التوصيات والمراجع</a:t>
            </a:r>
            <a:endParaRPr lang="en-US" sz="2800" b="1" dirty="0">
              <a:solidFill>
                <a:srgbClr val="00B0F0"/>
              </a:solidFill>
              <a:cs typeface="Alexandria" charset="0"/>
            </a:endParaRPr>
          </a:p>
        </p:txBody>
      </p:sp>
    </p:spTree>
    <p:extLst>
      <p:ext uri="{BB962C8B-B14F-4D97-AF65-F5344CB8AC3E}">
        <p14:creationId xmlns:p14="http://schemas.microsoft.com/office/powerpoint/2010/main" val="267208991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98979" y="1024229"/>
            <a:ext cx="4946913" cy="954107"/>
          </a:xfrm>
          <a:prstGeom prst="rect">
            <a:avLst/>
          </a:prstGeom>
          <a:noFill/>
        </p:spPr>
        <p:txBody>
          <a:bodyPr wrap="square" rtlCol="0">
            <a:spAutoFit/>
          </a:bodyPr>
          <a:lstStyle/>
          <a:p>
            <a:r>
              <a:rPr lang="en-US" sz="2800" b="1" dirty="0">
                <a:solidFill>
                  <a:srgbClr val="00B0F0"/>
                </a:solidFill>
                <a:cs typeface="Alexandria" charset="0"/>
              </a:rPr>
              <a:t>Writing Negative </a:t>
            </a:r>
            <a:r>
              <a:rPr lang="en-US" sz="2800" b="1" dirty="0" smtClean="0">
                <a:solidFill>
                  <a:srgbClr val="00B0F0"/>
                </a:solidFill>
                <a:cs typeface="Alexandria" charset="0"/>
              </a:rPr>
              <a:t>Messages</a:t>
            </a:r>
          </a:p>
          <a:p>
            <a:r>
              <a:rPr lang="ar-EG" sz="2800" b="1" dirty="0" smtClean="0">
                <a:solidFill>
                  <a:srgbClr val="00B0F0"/>
                </a:solidFill>
                <a:cs typeface="Alexandria" charset="0"/>
              </a:rPr>
              <a:t>كتابة </a:t>
            </a:r>
            <a:r>
              <a:rPr lang="ar-EG" sz="2800" b="1" dirty="0">
                <a:solidFill>
                  <a:srgbClr val="00B0F0"/>
                </a:solidFill>
                <a:cs typeface="Alexandria" charset="0"/>
              </a:rPr>
              <a:t>الرسائل السلبية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cs typeface="Times New Roman" panose="02020603050405020304" pitchFamily="18" charset="0"/>
              </a:rPr>
              <a:t>Lecture</a:t>
            </a:r>
            <a:endParaRPr lang="en-US" sz="2800" dirty="0">
              <a:solidFill>
                <a:schemeClr val="bg1"/>
              </a:solidFill>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smtClean="0">
                <a:solidFill>
                  <a:schemeClr val="bg1"/>
                </a:solidFill>
                <a:cs typeface="Times New Roman" panose="02020603050405020304" pitchFamily="18" charset="0"/>
              </a:rPr>
              <a:t>06</a:t>
            </a:r>
            <a:endParaRPr lang="en-US" sz="1200" b="1" dirty="0">
              <a:solidFill>
                <a:schemeClr val="bg1"/>
              </a:solidFill>
              <a:cs typeface="Times New Roman" panose="02020603050405020304" pitchFamily="18" charset="0"/>
            </a:endParaRPr>
          </a:p>
        </p:txBody>
      </p:sp>
      <p:sp>
        <p:nvSpPr>
          <p:cNvPr id="12" name="Rectangle 11"/>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smtClean="0">
                <a:solidFill>
                  <a:srgbClr val="44546A"/>
                </a:solidFill>
              </a:rPr>
              <a:t>6</a:t>
            </a: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31287D71-76E6-4654-A9EC-3EEBE933B3F8}"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76469656"/>
      </p:ext>
    </p:extLst>
  </p:cSld>
  <p:clrMapOvr>
    <a:masterClrMapping/>
  </p:clrMapOvr>
  <mc:AlternateContent xmlns:mc="http://schemas.openxmlformats.org/markup-compatibility/2006" xmlns:p14="http://schemas.microsoft.com/office/powerpoint/2010/main">
    <mc:Choice Requires="p14">
      <p:transition spd="slow" p14:dur="2000" advTm="3906"/>
    </mc:Choice>
    <mc:Fallback xmlns="">
      <p:transition spd="slow" advTm="3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79300156"/>
              </p:ext>
            </p:extLst>
          </p:nvPr>
        </p:nvGraphicFramePr>
        <p:xfrm>
          <a:off x="981697" y="2205918"/>
          <a:ext cx="10100286" cy="40233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Communicating negative information is a fact of life for all business professionals, whether it’s saying no to a request, sharing unpleasant or unwelcome information, or issuing a public apology. With the techniques you’ll learn in this chapter, however, you can communicate unwelcome news successfully while minimizing unnecessary stress for everyone involved.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يُعد إيصال المعلومات السلبية أمرًا واقعًا لجميع رواد الأعمال، سواءً كان ذلك رفض طلب، أو مشاركة معلومات غير سارة أو غير مرغوب فيها، أو تقديم اعتذار علني. ومع ذلك، باستخدام الأساليب التي ستتعلمها في هذا الفصل، يمكنك إيصال الأخبار غير المرغوب فيها بنجاح مع تقليل التوتر غير الضروري لجميع المعنيين.</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41540638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80897664"/>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92528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1244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Step 1: planning a negative message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To minimize further damage to business relationships and to encourage the acceptance of your message, start with a clear purpose and your audience’s needs in mind. Think about the information your audience will need to understand and accept your message. Negative messages can be intensely personal to recipients, who often have a right to  expect a thorough explanation of your answer.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b="1" kern="0" dirty="0" smtClean="0">
                          <a:solidFill>
                            <a:schemeClr val="tx1"/>
                          </a:solidFill>
                          <a:effectLst/>
                          <a:latin typeface="+mn-lt"/>
                          <a:cs typeface="+mn-cs"/>
                        </a:rPr>
                        <a:t>الخطوة الأولى: تخطيط رسالة سلبية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000" kern="0" dirty="0" smtClean="0">
                          <a:solidFill>
                            <a:schemeClr val="tx1"/>
                          </a:solidFill>
                          <a:effectLst/>
                          <a:latin typeface="+mn-lt"/>
                          <a:cs typeface="+mn-cs"/>
                        </a:rPr>
                        <a:t>للحد من إلحاق المزيد من الضرر بالعلاقات التجارية وتشجيع قبول رسالتك، ابدأ بهدف واضح واحتياجات جمهورك. فكّر في المعلومات التي سيحتاجها جمهورك لفهم رسالتك وقبولها. قد تكون الرسائل السلبية شخصية للغاية بالنسبة للمتلقي، والذي غالبًا ما يكون من حقه توقع شرح وافٍ لإجابتك.</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29477075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216228733"/>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Selecting the best combination of medium and channel is critical. If you’re delivering bad news to employees, for instance, sharing it in person shows respect for them and gives them an opportunity to ask questions. Handling the situation live and in person can be uncomfortable, to be sure, but doing so is often the best way to clear the air and prevent the spread of rumors. In-person conversation isn’t always possible, however, and many negative messages will need to be delivered via print or digital channels.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1800" kern="0" dirty="0" smtClean="0">
                          <a:solidFill>
                            <a:schemeClr val="tx1"/>
                          </a:solidFill>
                          <a:effectLst/>
                          <a:latin typeface="+mn-lt"/>
                          <a:cs typeface="+mn-cs"/>
                        </a:rPr>
                        <a:t>يُعد اختيار المزيج الأمثل من الوسيلة وقناة الاتصال أمرًا بالغ الأهمية. على سبيل المثال، إذا كنت تنقل أخبارًا سيئة للموظفين، فإن مشاركتها وجهًا لوجه تُظهر احترامًا لهم وتمنحهم فرصة لطرح الأسئلة. قد يكون التعامل مع الموقف بشكل مباشر وشخصي أمرًا غير مريح، ولكنه غالبًا ما يكون أفضل طريقة لتصفية الأجواء ومنع انتشار الشائعات. مع ذلك، ليس من الممكن دائمًا إجراء محادثة شخصية، وسيلزم إيصال العديد من الرسائل السلبية عبر القنوات المطبوعة أو الرقمية.</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41284546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449095563"/>
              </p:ext>
            </p:extLst>
          </p:nvPr>
        </p:nvGraphicFramePr>
        <p:xfrm>
          <a:off x="968049" y="2001198"/>
          <a:ext cx="10100286" cy="4526280"/>
        </p:xfrm>
        <a:graphic>
          <a:graphicData uri="http://schemas.openxmlformats.org/drawingml/2006/table">
            <a:tbl>
              <a:tblPr firstRow="1" firstCol="1" bandRow="1">
                <a:tableStyleId>{2D5ABB26-0587-4C30-8999-92F81FD0307C}</a:tableStyleId>
              </a:tblPr>
              <a:tblGrid>
                <a:gridCol w="5734215">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203511">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Step 2 : writing negative messages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By writing clearly and sensitively, you can take some of the sting out of bad news and help your reader accept the decision and move on. If your credibility hasn’t already been established with an audience, clarify your qualifications so recipients won’t question your authority or ability.</a:t>
                      </a:r>
                      <a:r>
                        <a:rPr lang="ar-EG" sz="1800" kern="0" baseline="0" dirty="0" smtClean="0">
                          <a:solidFill>
                            <a:schemeClr val="tx1"/>
                          </a:solidFill>
                          <a:effectLst/>
                          <a:latin typeface="+mn-lt"/>
                          <a:ea typeface="+mn-ea"/>
                          <a:cs typeface="Times New Roman" panose="02020603050405020304" pitchFamily="18" charset="0"/>
                        </a:rPr>
                        <a:t> </a:t>
                      </a:r>
                      <a:r>
                        <a:rPr lang="en-US" sz="1800" kern="0" dirty="0" smtClean="0">
                          <a:solidFill>
                            <a:schemeClr val="tx1"/>
                          </a:solidFill>
                          <a:effectLst/>
                          <a:latin typeface="+mn-lt"/>
                          <a:ea typeface="+mn-ea"/>
                          <a:cs typeface="Times New Roman" panose="02020603050405020304" pitchFamily="18" charset="0"/>
                        </a:rPr>
                        <a:t>When you use language that conveys respect and avoids an accusing tone, you but it demands special care with negative messages. Moreover, you can ease the sense of disappointment by using positive words rather than negative, counterproductive ones.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smtClean="0">
                          <a:solidFill>
                            <a:schemeClr val="tx1"/>
                          </a:solidFill>
                          <a:effectLst/>
                          <a:latin typeface="+mn-lt"/>
                          <a:cs typeface="+mn-cs"/>
                        </a:rPr>
                        <a:t>الخطوة الثانية: كتابة الرسائل السلبية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بالكتابة الواضحة والحساسة، يمكنك تخفيف حدة الأخبار السيئة ومساعدة القارئ على تقبّل القرار والمضي قدمًا. إذا لم تكن مصداقيتك قد رسخت لدى الجمهور، وضّح مؤهلاتك حتى لا يشكّك المتلقون في سلطتك أو قدراتك.عندما تستخدم لغةً تُظهر الاحترام وتتجنب نبرة الاتهام، فإنّك تتطلّب عنايةً خاصة في الرسائل السلبية. علاوةً على ذلك، يمكنك تخفيف الشعور بخيبة الأمل باستخدام كلمات إيجابية بدلًا من الكلمات السلبية التي تُؤدّي إلى نتائج عكسية.</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397312963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01330753"/>
              </p:ext>
            </p:extLst>
          </p:nvPr>
        </p:nvGraphicFramePr>
        <p:xfrm>
          <a:off x="981697" y="2205918"/>
          <a:ext cx="10100286" cy="4114800"/>
        </p:xfrm>
        <a:graphic>
          <a:graphicData uri="http://schemas.openxmlformats.org/drawingml/2006/table">
            <a:tbl>
              <a:tblPr firstRow="1" firstCol="1" bandRow="1">
                <a:tableStyleId>{2D5ABB26-0587-4C30-8999-92F81FD0307C}</a:tableStyleId>
              </a:tblPr>
              <a:tblGrid>
                <a:gridCol w="585704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8068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b="1" kern="0" dirty="0" smtClean="0">
                          <a:solidFill>
                            <a:schemeClr val="tx1"/>
                          </a:solidFill>
                          <a:effectLst/>
                          <a:latin typeface="+mn-lt"/>
                          <a:ea typeface="+mn-ea"/>
                          <a:cs typeface="Times New Roman" panose="02020603050405020304" pitchFamily="18" charset="0"/>
                        </a:rPr>
                        <a:t>Step 3 : completing negative messages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Even small flaws in a message are likely to be magnified in readers’ minds as they react to the negative news because these errors can create the impression that you are careless or incompetent. Revise your content to make sure everything is clear, complete, and concise. Produce clean, professional-looking digital messages or printed documents, and proofread carefully to eliminate mistakes. Finally, be sure to deliver messages promptly. Withholding or delaying bad news can be unethical—even illegal, in some cases.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b="1" kern="0" dirty="0" smtClean="0">
                          <a:solidFill>
                            <a:schemeClr val="tx1"/>
                          </a:solidFill>
                          <a:effectLst/>
                          <a:latin typeface="+mn-lt"/>
                          <a:cs typeface="+mn-cs"/>
                        </a:rPr>
                        <a:t>الخطوة الثالثة: إكمال الرسائل السلبية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حتى العيوب البسيطة في الرسالة قد تتضخم في أذهان القراء عند تفاعلهم مع الأخبار السلبية، لأن هذه الأخطاء قد تُعطي انطباعًا بالإهمال أو عدم الكفاءة. راجع محتواك للتأكد من وضوحه واكتماله وإيجازه. أنشئ رسائل رقمية أو مطبوعة أنيقة وذات مظهر احترافي، وراجعها بدقة لتجنب الأخطاء. وأخيرًا، تأكد من تسليم الرسائل في الوقت المحدد. قد يكون حجب أو تأخير نشر الأخبار السيئة غير أخلاقي، بل وغير قانوني في بعض الحالات.</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3" y="431046"/>
            <a:ext cx="7301337" cy="1200329"/>
          </a:xfrm>
          <a:prstGeom prst="rect">
            <a:avLst/>
          </a:prstGeom>
          <a:noFill/>
        </p:spPr>
        <p:txBody>
          <a:bodyPr wrap="square" rtlCol="0">
            <a:spAutoFit/>
          </a:bodyPr>
          <a:lstStyle/>
          <a:p>
            <a:r>
              <a:rPr lang="en-US" sz="2400" b="1" dirty="0">
                <a:solidFill>
                  <a:srgbClr val="00B0F0"/>
                </a:solidFill>
                <a:cs typeface="Alexandria" charset="0"/>
              </a:rPr>
              <a:t>Using the Three-Step Writing Process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عملية الكتابة ثلاثية الخطوات للرسائل السلبية</a:t>
            </a:r>
          </a:p>
        </p:txBody>
      </p:sp>
    </p:spTree>
    <p:extLst>
      <p:ext uri="{BB962C8B-B14F-4D97-AF65-F5344CB8AC3E}">
        <p14:creationId xmlns:p14="http://schemas.microsoft.com/office/powerpoint/2010/main" val="131198034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015062516"/>
              </p:ext>
            </p:extLst>
          </p:nvPr>
        </p:nvGraphicFramePr>
        <p:xfrm>
          <a:off x="973057" y="2101396"/>
          <a:ext cx="10100286" cy="4023360"/>
        </p:xfrm>
        <a:graphic>
          <a:graphicData uri="http://schemas.openxmlformats.org/drawingml/2006/table">
            <a:tbl>
              <a:tblPr firstRow="1" firstCol="1" bandRow="1">
                <a:tableStyleId>{2D5ABB26-0587-4C30-8999-92F81FD0307C}</a:tableStyleId>
              </a:tblPr>
              <a:tblGrid>
                <a:gridCol w="6015810">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21916">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Open with a clear statement of the bad news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If you’ve chosen the direct approach to convey bad news, use the introductory paragraph of your message to share that information. you can open with a few words that are the equivalent of in-person “socializing” before moving to the negative news. If necessary, remind the reader why you’re writing.</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ابدأ ببيان واضح للأخبار السيئة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إذا اخترت الأسلوب المباشر لنقل الأخبار السيئة، فاستخدم الفقرة التمهيدية لرسالتك لمشاركة تلك المعلومات. يمكنك البدء ببضع كلمات تُشبه "التواصل الاجتماعي" المباشر قبل الانتقال إلى الأخبار السلبية. إذا لزم الأمر، ذكّر القارئ بسبب كتابتك.</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87709" y="803576"/>
            <a:ext cx="7291141" cy="830997"/>
          </a:xfrm>
          <a:prstGeom prst="rect">
            <a:avLst/>
          </a:prstGeom>
          <a:noFill/>
        </p:spPr>
        <p:txBody>
          <a:bodyPr wrap="square" rtlCol="0">
            <a:spAutoFit/>
          </a:bodyPr>
          <a:lstStyle/>
          <a:p>
            <a:r>
              <a:rPr lang="en-US" sz="2400" b="1" dirty="0">
                <a:solidFill>
                  <a:srgbClr val="00B0F0"/>
                </a:solidFill>
                <a:cs typeface="Alexandria" charset="0"/>
              </a:rPr>
              <a:t>Using the Direct Approach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الأسلوب المباشر في الرسائل السلبية</a:t>
            </a:r>
          </a:p>
        </p:txBody>
      </p:sp>
    </p:spTree>
    <p:extLst>
      <p:ext uri="{BB962C8B-B14F-4D97-AF65-F5344CB8AC3E}">
        <p14:creationId xmlns:p14="http://schemas.microsoft.com/office/powerpoint/2010/main" val="189765440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35035726"/>
              </p:ext>
            </p:extLst>
          </p:nvPr>
        </p:nvGraphicFramePr>
        <p:xfrm>
          <a:off x="942308" y="2097947"/>
          <a:ext cx="10100286" cy="4343400"/>
        </p:xfrm>
        <a:graphic>
          <a:graphicData uri="http://schemas.openxmlformats.org/drawingml/2006/table">
            <a:tbl>
              <a:tblPr firstRow="1" firstCol="1" bandRow="1">
                <a:tableStyleId>{2D5ABB26-0587-4C30-8999-92F81FD0307C}</a:tableStyleId>
              </a:tblPr>
              <a:tblGrid>
                <a:gridCol w="6060207">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877519">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900" b="1" kern="0" dirty="0" smtClean="0">
                          <a:solidFill>
                            <a:schemeClr val="tx1"/>
                          </a:solidFill>
                          <a:effectLst/>
                          <a:latin typeface="+mn-lt"/>
                          <a:ea typeface="+mn-ea"/>
                          <a:cs typeface="Times New Roman" panose="02020603050405020304" pitchFamily="18" charset="0"/>
                        </a:rPr>
                        <a:t>Provide reasons and additional information</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900" kern="0" dirty="0" smtClean="0">
                          <a:solidFill>
                            <a:schemeClr val="tx1"/>
                          </a:solidFill>
                          <a:effectLst/>
                          <a:latin typeface="+mn-lt"/>
                          <a:ea typeface="+mn-ea"/>
                          <a:cs typeface="Times New Roman" panose="02020603050405020304" pitchFamily="18" charset="0"/>
                        </a:rPr>
                        <a:t>In most cases, follow the direct opening with an explanation of how the negative situation came to be or whatever information your readers need to grasp and accept the main idea. The extent of your explanation depends on the nature of the news and your relationship with the reader. For example, if you want to preserve a long-standing relationship with an important customer, a detailed explanation could well be worth the extra effort such a message would require.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9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900" b="1" kern="0" dirty="0" smtClean="0">
                          <a:solidFill>
                            <a:schemeClr val="tx1"/>
                          </a:solidFill>
                          <a:effectLst/>
                          <a:latin typeface="+mn-lt"/>
                          <a:cs typeface="+mn-cs"/>
                        </a:rPr>
                        <a:t>قدّم الأسباب والمعلومات الإضافية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900" kern="0" dirty="0" smtClean="0">
                          <a:solidFill>
                            <a:schemeClr val="tx1"/>
                          </a:solidFill>
                          <a:effectLst/>
                          <a:latin typeface="+mn-lt"/>
                          <a:cs typeface="+mn-cs"/>
                        </a:rPr>
                        <a:t>في معظم الحالات، أتبع الافتتاحية المباشرة بشرح لكيفية نشوء الموقف السلبي أو أي معلومات يحتاجها قراؤك لفهم الفكرة الرئيسية وقبولها. يعتمد مدى شرحك على طبيعة الخبر وعلاقتك بالقارئ. على سبيل المثال، إذا كنت ترغب في الحفاظ على علاقة طويلة الأمد مع عميل مهم، فقد يكون الشرح المفصل جديرًا بالجهد الإضافي الذي تتطلبه هذه الرسالة.</a:t>
                      </a:r>
                      <a:endParaRPr lang="ar-SA" sz="19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87709" y="803576"/>
            <a:ext cx="7291141" cy="830997"/>
          </a:xfrm>
          <a:prstGeom prst="rect">
            <a:avLst/>
          </a:prstGeom>
          <a:noFill/>
        </p:spPr>
        <p:txBody>
          <a:bodyPr wrap="square" rtlCol="0">
            <a:spAutoFit/>
          </a:bodyPr>
          <a:lstStyle/>
          <a:p>
            <a:r>
              <a:rPr lang="en-US" sz="2400" b="1" dirty="0">
                <a:solidFill>
                  <a:srgbClr val="00B0F0"/>
                </a:solidFill>
                <a:cs typeface="Alexandria" charset="0"/>
              </a:rPr>
              <a:t>Using the Direct Approach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الأسلوب المباشر في الرسائل السلبية</a:t>
            </a:r>
          </a:p>
        </p:txBody>
      </p:sp>
    </p:spTree>
    <p:extLst>
      <p:ext uri="{BB962C8B-B14F-4D97-AF65-F5344CB8AC3E}">
        <p14:creationId xmlns:p14="http://schemas.microsoft.com/office/powerpoint/2010/main" val="155821367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849110482"/>
              </p:ext>
            </p:extLst>
          </p:nvPr>
        </p:nvGraphicFramePr>
        <p:xfrm>
          <a:off x="942308" y="2155949"/>
          <a:ext cx="10100286" cy="4114800"/>
        </p:xfrm>
        <a:graphic>
          <a:graphicData uri="http://schemas.openxmlformats.org/drawingml/2006/table">
            <a:tbl>
              <a:tblPr firstRow="1" firstCol="1" bandRow="1">
                <a:tableStyleId>{2D5ABB26-0587-4C30-8999-92F81FD0307C}</a:tableStyleId>
              </a:tblPr>
              <a:tblGrid>
                <a:gridCol w="6292219">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645507">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Close on a respectful note</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After you have explained the negative news, close the message in a manner that respects the impact the news is likely to have on the recipient. If it’s possible and appropriate, offer your readers an alternative solution, but only if doing so is a smart use of your time. Look for opportunities to include positive statements, but avoid creating false hopes or writing in a way that seems to suggest that something negative didn’t happen. Ending on a false positive can leave readers feeling “disrespected, disregarded, or deceived.”</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اختم بملاحظة محترمة</a:t>
                      </a: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بعد شرح الخبر السلبي، اختتم رسالتك بطريقة تراعي تأثير الخبر المحتمل على المتلقي. إذا كان ذلك ممكنًا ومناسبًا، فاعرض على قرائك حلاً بديلاً، ولكن فقط إذا كان ذلك استغلالًا ذكيًا لوقتك. ابحث عن فرص لإضافة عبارات إيجابية، ولكن تجنب خلق آمال زائفة أو الكتابة بطريقة توحي بأن شيئًا سلبيًا لم يحدث. قد يؤدي إنهاء الرسالة برسالة إيجابية خاطئة إلى شعور القراء "بعدم الاحترام أو التجاهل أو الخداع".</a:t>
                      </a:r>
                      <a:endParaRPr lang="ar-SA"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87709" y="803576"/>
            <a:ext cx="7291141" cy="830997"/>
          </a:xfrm>
          <a:prstGeom prst="rect">
            <a:avLst/>
          </a:prstGeom>
          <a:noFill/>
        </p:spPr>
        <p:txBody>
          <a:bodyPr wrap="square" rtlCol="0">
            <a:spAutoFit/>
          </a:bodyPr>
          <a:lstStyle/>
          <a:p>
            <a:r>
              <a:rPr lang="en-US" sz="2400" b="1" dirty="0">
                <a:solidFill>
                  <a:srgbClr val="00B0F0"/>
                </a:solidFill>
                <a:cs typeface="Alexandria" charset="0"/>
              </a:rPr>
              <a:t>Using the Direct Approach for Negative Messages</a:t>
            </a:r>
          </a:p>
          <a:p>
            <a:pPr rtl="1"/>
            <a:r>
              <a:rPr lang="ar-EG" sz="2400" b="1" dirty="0" smtClean="0">
                <a:solidFill>
                  <a:srgbClr val="00B0F0"/>
                </a:solidFill>
                <a:cs typeface="Alexandria" charset="0"/>
              </a:rPr>
              <a:t>استخدام </a:t>
            </a:r>
            <a:r>
              <a:rPr lang="ar-EG" sz="2400" b="1" dirty="0">
                <a:solidFill>
                  <a:srgbClr val="00B0F0"/>
                </a:solidFill>
                <a:cs typeface="Alexandria" charset="0"/>
              </a:rPr>
              <a:t>الأسلوب المباشر في الرسائل السلبية</a:t>
            </a:r>
          </a:p>
        </p:txBody>
      </p:sp>
    </p:spTree>
    <p:extLst>
      <p:ext uri="{BB962C8B-B14F-4D97-AF65-F5344CB8AC3E}">
        <p14:creationId xmlns:p14="http://schemas.microsoft.com/office/powerpoint/2010/main" val="376995541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558912553"/>
              </p:ext>
            </p:extLst>
          </p:nvPr>
        </p:nvGraphicFramePr>
        <p:xfrm>
          <a:off x="942308" y="2101357"/>
          <a:ext cx="10100286" cy="41757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The indirect approach helps readers prepare for the bad news by outlining the  reasons for the situation before presenting the bad news itself.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This approach is not meant to obscure bad news, delay it, or limit your responsibility. Its purpose is to ease the blow and help readers accept the news.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يساعد الأسلوب غير المباشر القراء على الاستعداد للأخبار السيئة من خلال توضيح أسباب الموقف قبل عرضه.</a:t>
                      </a:r>
                      <a:r>
                        <a:rPr lang="en-US" sz="2200" kern="0" dirty="0" smtClean="0">
                          <a:solidFill>
                            <a:schemeClr val="tx1"/>
                          </a:solidFill>
                          <a:effectLst/>
                          <a:latin typeface="+mn-lt"/>
                          <a:cs typeface="+mn-cs"/>
                        </a:rPr>
                        <a:t>          </a:t>
                      </a:r>
                      <a:r>
                        <a:rPr lang="ar-EG" sz="2200" kern="0" dirty="0" smtClean="0">
                          <a:solidFill>
                            <a:schemeClr val="tx1"/>
                          </a:solidFill>
                          <a:effectLst/>
                          <a:latin typeface="+mn-lt"/>
                          <a:cs typeface="+mn-cs"/>
                        </a:rPr>
                        <a:t>  </a:t>
                      </a:r>
                      <a:r>
                        <a:rPr lang="en-US" sz="2200" kern="0" dirty="0" smtClean="0">
                          <a:solidFill>
                            <a:schemeClr val="tx1"/>
                          </a:solidFill>
                          <a:effectLst/>
                          <a:latin typeface="+mn-lt"/>
                          <a:cs typeface="+mn-cs"/>
                        </a:rPr>
                        <a:t/>
                      </a:r>
                      <a:br>
                        <a:rPr lang="en-US" sz="2200" kern="0" dirty="0" smtClean="0">
                          <a:solidFill>
                            <a:schemeClr val="tx1"/>
                          </a:solidFill>
                          <a:effectLst/>
                          <a:latin typeface="+mn-lt"/>
                          <a:cs typeface="+mn-cs"/>
                        </a:rPr>
                      </a:br>
                      <a:endParaRPr lang="en-US" sz="22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لا يهدف هذا الأسلوب إلى إخفاء الأخبار السيئة أو تأخيرها أو الحد من مسؤوليتك، بل يهدف إلى تخفيف وطأة الصدمة ومساعدة القراء على تقبّلها. </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3995349853"/>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368486234"/>
              </p:ext>
            </p:extLst>
          </p:nvPr>
        </p:nvGraphicFramePr>
        <p:xfrm>
          <a:off x="942308" y="2169597"/>
          <a:ext cx="10100286" cy="36728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When done poorly, the indirect approach can be disrespectful and even unethical. </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But when done well, it is a good example of audience-oriented communication crafted with attention to both ethics and etiquette. Showing consideration for the feelings of others is never dishonest.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عند استخدامه بشكل سيء، قد يكون الأسلوب غير المباشر غير محترم، بل وغير أخلاقي. </a:t>
                      </a:r>
                      <a:endParaRPr lang="en-US" sz="22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أما عند استخدامه بشكل جيد، فهو مثال جيد على التواصل الموجه للجمهور، المصمم مع مراعاة الأخلاقيات وآداب السلوك. إن مراعاة مشاعر الآخرين لا يُعدّ خيانةً أبدًا.</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79478555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905012085"/>
              </p:ext>
            </p:extLst>
          </p:nvPr>
        </p:nvGraphicFramePr>
        <p:xfrm>
          <a:off x="942308" y="2101357"/>
          <a:ext cx="10100286" cy="4267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Open with a buffer</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Messages using the indirect approach open with a buffer, which is a neutral, noncontroversial statement that is closely related to the point of the message but doesn’t convey the bad news. The purposes of a buffer are to ease the reader into the message by establishing common ground and to create space for a transition into the reasoning and evidence that you are going to lay out next.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افتتح بفاصل</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تبدأ الرسائل التي تستخدم الأسلوب غير المباشر بفاصل، وهو عبارة محايدة وغير مثيرة للجدل، وثيقة الصلة بموضوع الرسالة، لكنها لا تنقل الأخبار السيئة. الغرض من الفاصل هو تسهيل فهم القارئ للرسالة من خلال إرساء أرضية مشتركة، وإفساح المجال للانتقال إلى المنطق والأدلة التي ستطرحها لاحقًا.</a:t>
                      </a:r>
                      <a:endParaRPr lang="ar-SA"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300178650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652182042"/>
              </p:ext>
            </p:extLst>
          </p:nvPr>
        </p:nvGraphicFramePr>
        <p:xfrm>
          <a:off x="942308" y="2183245"/>
          <a:ext cx="10100286" cy="38100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Provide reasons and additional information</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An effective buffer serves as a transition to the next part of the message, in which you build up the explanations and information that will culminate in the negative news. An ideal explanation section leads readers to the conclusion before you come right out and say it. The reader has followed your line of reasoning and is ready for the answer.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قدّم الأسباب والمعلومات الإضافية</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يُعدّ الشرح الفعّال بمثابة انتقال إلى الجزء التالي من الرسالة، حيث تُكوّن التفسيرات والمعلومات التي تُفضي إلى الأخبار السلبية. يُوصل قسم الشرح المثالي القراء إلى الخاتمة قبل أن تُصرّح بها مباشرةً. يكون القارئ قد اتبع منطقك وهو مُستعدّ للإجابة. </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7" name="TextBox 16"/>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46266808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559566742"/>
              </p:ext>
            </p:extLst>
          </p:nvPr>
        </p:nvGraphicFramePr>
        <p:xfrm>
          <a:off x="942308" y="2101357"/>
          <a:ext cx="10100286" cy="30175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By laying out your reasons first, you help maintain focus on the issues at hand and defuse the emotions that accompany significantly bad news. An effective approach is to start with positive or neutral points and move through progressively negative points.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بعرض أسبابك أولًا، تُساعد في الحفاظ على التركيز على القضايا المطروحة وتخفيف حدة المشاعر المُصاحبة للأخبار السيئة. من الأساليب الفعّالة البدء بالنقاط الإيجابية أو المحايدة والانتقال تدريجيًا إلى النقاط السلبية.</a:t>
                      </a:r>
                      <a:endParaRPr lang="ar-SA"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45690214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62120190"/>
              </p:ext>
            </p:extLst>
          </p:nvPr>
        </p:nvGraphicFramePr>
        <p:xfrm>
          <a:off x="973057" y="2177452"/>
          <a:ext cx="10100286" cy="4175760"/>
        </p:xfrm>
        <a:graphic>
          <a:graphicData uri="http://schemas.openxmlformats.org/drawingml/2006/table">
            <a:tbl>
              <a:tblPr firstRow="1" firstCol="1" bandRow="1">
                <a:tableStyleId>{2D5ABB26-0587-4C30-8999-92F81FD0307C}</a:tableStyleId>
              </a:tblPr>
              <a:tblGrid>
                <a:gridCol w="5947571">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90155">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Continue with a clear statement of the bad news</a:t>
                      </a:r>
                    </a:p>
                    <a:p>
                      <a:pPr marL="0" marR="0" indent="0" algn="just" defTabSz="914400" rtl="0" eaLnBrk="1" fontAlgn="auto" latinLnBrk="0" hangingPunct="1">
                        <a:lnSpc>
                          <a:spcPct val="100000"/>
                        </a:lnSpc>
                        <a:spcBef>
                          <a:spcPts val="600"/>
                        </a:spcBef>
                        <a:spcAft>
                          <a:spcPts val="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After you’ve thoughtfully and logically established your reasons and readers are prepared to receive the bad news, you can use three techniques to convey the negative information as clearly and as kindly as possible. First, make sure you don’t overemphasize the bad news:</a:t>
                      </a:r>
                    </a:p>
                    <a:p>
                      <a:pPr marL="342900" marR="0" indent="-342900" algn="just" defTabSz="914400" rtl="0" eaLnBrk="1" fontAlgn="auto" latinLnBrk="0" hangingPunct="1">
                        <a:lnSpc>
                          <a:spcPct val="100000"/>
                        </a:lnSpc>
                        <a:spcBef>
                          <a:spcPts val="600"/>
                        </a:spcBef>
                        <a:spcAft>
                          <a:spcPts val="0"/>
                        </a:spcAft>
                        <a:buClrTx/>
                        <a:buSzTx/>
                        <a:buFont typeface="Wingdings" panose="05000000000000000000" pitchFamily="2" charset="2"/>
                        <a:buChar char="Ø"/>
                        <a:tabLst/>
                        <a:defRPr/>
                      </a:pPr>
                      <a:r>
                        <a:rPr lang="en-US" sz="2200" kern="0" dirty="0" smtClean="0">
                          <a:solidFill>
                            <a:schemeClr val="tx1"/>
                          </a:solidFill>
                          <a:effectLst/>
                          <a:latin typeface="+mn-lt"/>
                          <a:ea typeface="+mn-ea"/>
                          <a:cs typeface="Times New Roman" panose="02020603050405020304" pitchFamily="18" charset="0"/>
                        </a:rPr>
                        <a:t>Minimize the space or time devoted to the bad news without trivializing it. Don’t withhold important information, but don’t repeat or belabor the bad news.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تابع ببيان واضح للأخبار السيئة</a:t>
                      </a:r>
                      <a:r>
                        <a:rPr lang="en-US" sz="2200" b="1" kern="0" dirty="0" smtClean="0">
                          <a:solidFill>
                            <a:schemeClr val="tx1"/>
                          </a:solidFill>
                          <a:effectLst/>
                          <a:latin typeface="+mn-lt"/>
                          <a:cs typeface="+mn-cs"/>
                        </a:rPr>
                        <a:t/>
                      </a:r>
                      <a:br>
                        <a:rPr lang="en-US" sz="2200" b="1" kern="0" dirty="0" smtClean="0">
                          <a:solidFill>
                            <a:schemeClr val="tx1"/>
                          </a:solidFill>
                          <a:effectLst/>
                          <a:latin typeface="+mn-lt"/>
                          <a:cs typeface="+mn-cs"/>
                        </a:rPr>
                      </a:br>
                      <a:endParaRPr lang="ar-EG" sz="2200" b="1"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0"/>
                        </a:spcAft>
                        <a:buClrTx/>
                        <a:buSzTx/>
                        <a:buFont typeface="Wingdings" panose="05000000000000000000" pitchFamily="2" charset="2"/>
                        <a:buNone/>
                        <a:tabLst/>
                        <a:defRPr/>
                      </a:pPr>
                      <a:r>
                        <a:rPr lang="ar-EG" sz="2200" kern="0" dirty="0" smtClean="0">
                          <a:solidFill>
                            <a:schemeClr val="tx1"/>
                          </a:solidFill>
                          <a:effectLst/>
                          <a:latin typeface="+mn-lt"/>
                          <a:cs typeface="+mn-cs"/>
                        </a:rPr>
                        <a:t>بعد أن تُحدّد أسبابك بعناية ومنطق، ويكون القراء مُستعدّين لتلقّي الأخبار السيئة، يُمكنك استخدام ثلاث أساليب لنقل المعلومات السلبية بأكبر قدر ممكن من الوضوح واللطف. أولًا، تأكّد من عدم المبالغة في أهمية الأخبار السيئة:</a:t>
                      </a: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0"/>
                        </a:spcAft>
                        <a:buClrTx/>
                        <a:buSzTx/>
                        <a:buFont typeface="Wingdings" panose="05000000000000000000" pitchFamily="2" charset="2"/>
                        <a:buChar char="Ø"/>
                        <a:tabLst/>
                        <a:defRPr/>
                      </a:pPr>
                      <a:r>
                        <a:rPr lang="ar-EG" sz="2200" kern="0" dirty="0" smtClean="0">
                          <a:solidFill>
                            <a:schemeClr val="tx1"/>
                          </a:solidFill>
                          <a:effectLst/>
                          <a:latin typeface="+mn-lt"/>
                          <a:cs typeface="+mn-cs"/>
                        </a:rPr>
                        <a:t>قلّل المساحة أو الوقت المُخصّص للأخبار السيئة دون التقليل من أهميتها. لا تحجب المعلومات المهمة، ولكن لا تُكرر أو تُكثر من ذكر الأخبار السيئة.</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220028839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21930362"/>
              </p:ext>
            </p:extLst>
          </p:nvPr>
        </p:nvGraphicFramePr>
        <p:xfrm>
          <a:off x="973057" y="2150156"/>
          <a:ext cx="10100286" cy="36576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200" b="1" kern="0" dirty="0" smtClean="0">
                          <a:solidFill>
                            <a:schemeClr val="tx1"/>
                          </a:solidFill>
                          <a:effectLst/>
                          <a:latin typeface="+mn-lt"/>
                          <a:ea typeface="+mn-ea"/>
                          <a:cs typeface="Times New Roman" panose="02020603050405020304" pitchFamily="18" charset="0"/>
                        </a:rPr>
                        <a:t>Continue with a clear statement of the bad news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2200" kern="0" dirty="0" smtClean="0">
                          <a:solidFill>
                            <a:schemeClr val="tx1"/>
                          </a:solidFill>
                          <a:effectLst/>
                          <a:latin typeface="+mn-lt"/>
                          <a:ea typeface="+mn-ea"/>
                          <a:cs typeface="Times New Roman" panose="02020603050405020304" pitchFamily="18" charset="0"/>
                        </a:rPr>
                        <a:t>Subordinate bad news within a complex or compound sentence (“My department is already shorthanded, so I’ll need all my staff for at least the next two months”).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en-US" sz="2200" kern="0" dirty="0" smtClean="0">
                          <a:solidFill>
                            <a:schemeClr val="tx1"/>
                          </a:solidFill>
                          <a:effectLst/>
                          <a:latin typeface="+mn-lt"/>
                          <a:ea typeface="+mn-ea"/>
                          <a:cs typeface="Times New Roman" panose="02020603050405020304" pitchFamily="18" charset="0"/>
                        </a:rPr>
                        <a:t>Embed bad news in the middle of a paragraph or use parenthetical expressions (“Our profits, which are down, are only part of the picture”).</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200" b="1" kern="0" dirty="0" smtClean="0">
                          <a:solidFill>
                            <a:schemeClr val="tx1"/>
                          </a:solidFill>
                          <a:effectLst/>
                          <a:latin typeface="+mn-lt"/>
                          <a:cs typeface="+mn-cs"/>
                        </a:rPr>
                        <a:t>تابع ببيان واضح للأخبار السيئة</a:t>
                      </a:r>
                      <a:r>
                        <a:rPr lang="en-US" sz="2200" b="1" kern="0" dirty="0" smtClean="0">
                          <a:solidFill>
                            <a:schemeClr val="tx1"/>
                          </a:solidFill>
                          <a:effectLst/>
                          <a:latin typeface="+mn-lt"/>
                          <a:cs typeface="+mn-cs"/>
                        </a:rPr>
                        <a:t/>
                      </a:r>
                      <a:br>
                        <a:rPr lang="en-US" sz="2200" b="1" kern="0" dirty="0" smtClean="0">
                          <a:solidFill>
                            <a:schemeClr val="tx1"/>
                          </a:solidFill>
                          <a:effectLst/>
                          <a:latin typeface="+mn-lt"/>
                          <a:cs typeface="+mn-cs"/>
                        </a:rPr>
                      </a:br>
                      <a:endParaRPr lang="ar-EG" sz="2200" b="1"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2200" kern="0" dirty="0" smtClean="0">
                          <a:solidFill>
                            <a:schemeClr val="tx1"/>
                          </a:solidFill>
                          <a:effectLst/>
                          <a:latin typeface="+mn-lt"/>
                          <a:cs typeface="+mn-cs"/>
                        </a:rPr>
                        <a:t>أدرج الأخبار السيئة ضمن جملة مُعقدة أو مُركبة ("يعاني قسمي بالفعل من نقص في الموظفين، لذا سأحتاج إلى جميع موظفيّ لمدة الشهرين المُقبلين على الأقل").</a:t>
                      </a:r>
                      <a:endParaRPr lang="en-US" sz="22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Ø"/>
                        <a:tabLst/>
                        <a:defRPr/>
                      </a:pPr>
                      <a:r>
                        <a:rPr lang="ar-EG" sz="2200" kern="0" dirty="0" smtClean="0">
                          <a:solidFill>
                            <a:schemeClr val="tx1"/>
                          </a:solidFill>
                          <a:effectLst/>
                          <a:latin typeface="+mn-lt"/>
                          <a:cs typeface="+mn-cs"/>
                        </a:rPr>
                        <a:t>أدرج الأخبار السيئة في منتصف الفقرة أو استخدم عبارات بين قوسين ("أرباحنا، التي انخفضت، ليست سوى جزء من الصورة").</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4" y="803681"/>
            <a:ext cx="7301336" cy="830997"/>
          </a:xfrm>
          <a:prstGeom prst="rect">
            <a:avLst/>
          </a:prstGeom>
          <a:noFill/>
        </p:spPr>
        <p:txBody>
          <a:bodyPr wrap="square" rtlCol="0">
            <a:spAutoFit/>
          </a:bodyPr>
          <a:lstStyle/>
          <a:p>
            <a:r>
              <a:rPr lang="en-US" sz="2400" b="1" dirty="0">
                <a:solidFill>
                  <a:srgbClr val="00B0F0"/>
                </a:solidFill>
                <a:cs typeface="Alexandria" charset="0"/>
              </a:rPr>
              <a:t>Using the Indirect Approach for Negative </a:t>
            </a:r>
            <a:r>
              <a:rPr lang="en-US" sz="2400" b="1" dirty="0" smtClean="0">
                <a:solidFill>
                  <a:srgbClr val="00B0F0"/>
                </a:solidFill>
                <a:cs typeface="Alexandria" charset="0"/>
              </a:rPr>
              <a:t>Messages</a:t>
            </a:r>
          </a:p>
          <a:p>
            <a:r>
              <a:rPr lang="ar-EG" sz="2400" b="1" dirty="0">
                <a:solidFill>
                  <a:srgbClr val="00B0F0"/>
                </a:solidFill>
                <a:cs typeface="Alexandria" charset="0"/>
              </a:rPr>
              <a:t>استخدام الأسلوب غير المباشر في الرسائل السلبية</a:t>
            </a:r>
          </a:p>
        </p:txBody>
      </p:sp>
    </p:spTree>
    <p:extLst>
      <p:ext uri="{BB962C8B-B14F-4D97-AF65-F5344CB8AC3E}">
        <p14:creationId xmlns:p14="http://schemas.microsoft.com/office/powerpoint/2010/main" val="2802320651"/>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282134357"/>
              </p:ext>
            </p:extLst>
          </p:nvPr>
        </p:nvGraphicFramePr>
        <p:xfrm>
          <a:off x="973057" y="2013676"/>
          <a:ext cx="10100286" cy="4526280"/>
        </p:xfrm>
        <a:graphic>
          <a:graphicData uri="http://schemas.openxmlformats.org/drawingml/2006/table">
            <a:tbl>
              <a:tblPr firstRow="1" firstCol="1" bandRow="1">
                <a:tableStyleId>{2D5ABB26-0587-4C30-8999-92F81FD0307C}</a:tableStyleId>
              </a:tblPr>
              <a:tblGrid>
                <a:gridCol w="602945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908268">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200" kern="0" dirty="0" smtClean="0">
                          <a:solidFill>
                            <a:schemeClr val="tx1"/>
                          </a:solidFill>
                          <a:effectLst/>
                          <a:latin typeface="+mn-lt"/>
                          <a:ea typeface="+mn-ea"/>
                          <a:cs typeface="Times New Roman" panose="02020603050405020304" pitchFamily="18" charset="0"/>
                        </a:rPr>
                        <a:t>Professionals and companies receive a wide variety of requests and cannot respond positively to every single one. In addition, mistakes and unforeseen circumstances can lead to delays and other minor problems that occur in the course of business. Whatever the purpose, crafting routine negative responses and messages quickly and graciously is an important skill for every businessperson.</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200" kern="0" dirty="0" smtClean="0">
                          <a:solidFill>
                            <a:schemeClr val="tx1"/>
                          </a:solidFill>
                          <a:effectLst/>
                          <a:latin typeface="+mn-lt"/>
                          <a:cs typeface="+mn-cs"/>
                        </a:rPr>
                        <a:t>يتلقى المهنيون والشركات مجموعة واسعة من الطلبات، ولا يمكنهم الرد عليها جميعًا بشكل إيجابي. إضافةً إلى ذلك، قد تؤدي الأخطاء والظروف غير المتوقعة إلى تأخيرات ومشاكل بسيطة أخرى تحدث أثناء سير العمل. مهما كان الغرض، فإن صياغة الردود والرسائل السلبية الروتينية بسرعة ولباقة مهارة مهمة لكل رجل أعمال.</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38214897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291447463"/>
              </p:ext>
            </p:extLst>
          </p:nvPr>
        </p:nvGraphicFramePr>
        <p:xfrm>
          <a:off x="973057" y="2177452"/>
          <a:ext cx="10100286" cy="4145280"/>
        </p:xfrm>
        <a:graphic>
          <a:graphicData uri="http://schemas.openxmlformats.org/drawingml/2006/table">
            <a:tbl>
              <a:tblPr firstRow="1" firstCol="1" bandRow="1">
                <a:tableStyleId>{2D5ABB26-0587-4C30-8999-92F81FD0307C}</a:tableStyleId>
              </a:tblPr>
              <a:tblGrid>
                <a:gridCol w="5811093">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26633">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Consider the following points whenever you write routine negative messages:</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Manage your time carefully; focus on the most important relationships and requests.</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If the matter is closed, don’t imply that it’s still open by using phrases such as “Let me think about it and get back to you” as a way to delay saying no.</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Offer alternative ideas if you can, particularly if the relationship is important. </a:t>
                      </a:r>
                    </a:p>
                    <a:p>
                      <a:pPr marL="342900" marR="0" indent="-342900" algn="just" defTabSz="914400" rtl="0" eaLnBrk="1" fontAlgn="auto" latinLnBrk="0" hangingPunct="1">
                        <a:lnSpc>
                          <a:spcPct val="100000"/>
                        </a:lnSpc>
                        <a:spcBef>
                          <a:spcPts val="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Don’t imply that other assistance or information might be available if it isn’t.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ضع في اعتبارك النقاط التالية عند كتابة رسائل سلبية روتينية:</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أدر وقتك بعناية؛ ركز على العلاقات والطلبات الأكثر أهمية.</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إذا أُغلق الأمر، فلا تُلمّح إلى أنه لا يزال مفتوحًا باستخدام عبارات مثل "دعني أفكر في الأمر وأعود إليك" كوسيلة لتأجيل الرفض.</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قدّم أفكارًا بديلة إن أمكن، خاصةً إذا كانت العلاقة مهمة.</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لا تُلمّح إلى أن مساعدة أو معلومات أخرى قد تكون متاحة إذا لم يكن الأمر كذلك.</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1110533399"/>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31802680"/>
              </p:ext>
            </p:extLst>
          </p:nvPr>
        </p:nvGraphicFramePr>
        <p:xfrm>
          <a:off x="973057" y="2177452"/>
          <a:ext cx="10100286" cy="4114800"/>
        </p:xfrm>
        <a:graphic>
          <a:graphicData uri="http://schemas.openxmlformats.org/drawingml/2006/table">
            <a:tbl>
              <a:tblPr firstRow="1" firstCol="1" bandRow="1">
                <a:tableStyleId>{2D5ABB26-0587-4C30-8999-92F81FD0307C}</a:tableStyleId>
              </a:tblPr>
              <a:tblGrid>
                <a:gridCol w="5906628">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31098">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Making negative announcements on routine business matters</a:t>
                      </a:r>
                    </a:p>
                    <a:p>
                      <a:pPr marL="0" marR="0" indent="0" algn="just" defTabSz="914400" rtl="0" eaLnBrk="1" fontAlgn="auto" latinLnBrk="0" hangingPunct="1">
                        <a:lnSpc>
                          <a:spcPct val="150000"/>
                        </a:lnSpc>
                        <a:spcBef>
                          <a:spcPts val="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On occasion managers need to make unexpected negative announcements. Because the news is unexpected, the indirect approach is usually the better choice. Follow the steps outlined for indirect messages: Open with a buffer that establishes some mutual ground between you and the reader, advance your reasoning, announce the change, and close with as much positive information and sentiment as appropriate under the circumstances.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إصدار إعلانات سلبية حول أمور العمل الروتينية</a:t>
                      </a:r>
                      <a:br>
                        <a:rPr lang="ar-EG" sz="1800" b="1" kern="0" dirty="0" smtClean="0">
                          <a:solidFill>
                            <a:schemeClr val="tx1"/>
                          </a:solidFill>
                          <a:effectLst/>
                          <a:latin typeface="+mn-lt"/>
                          <a:cs typeface="+mn-cs"/>
                        </a:rPr>
                      </a:br>
                      <a:endParaRPr lang="en-US" sz="18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في بعض الأحيان، قد يضطر المدراء إلى إصدار إعلانات سلبية غير متوقعة. ولأن الأخبار غير متوقعة، فإن الأسلوب غير المباشر هو الخيار الأفضل عادةً. اتبع الخطوات الموضحة للرسائل غير المباشرة: ابدأ بفاصل زمني يُرسي أرضية مشتركة بينك وبين القارئ، ثم قدّم مبرراتك، وأعلن عن التغيير، واختتم بأكبر قدر ممكن من المعلومات والمشاعر الإيجابية حسب الظروف.</a:t>
                      </a:r>
                      <a:endParaRPr lang="en-US"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117696428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643447570"/>
              </p:ext>
            </p:extLst>
          </p:nvPr>
        </p:nvGraphicFramePr>
        <p:xfrm>
          <a:off x="973057" y="2204748"/>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Rejecting suggestions and proposals</a:t>
                      </a:r>
                    </a:p>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Managers receive a variety of suggestions and proposals, both solicited and unsolicited, from internal and external sources. For an unsolicited proposal from an external source, you may not need to respond if you don’t already have a working relationship with the sender. If you need to reject a proposal you solicited, however, you owe the sender an explanation, and because the news may be unexpected, the indirect approach is better. In general, the closer your working relationship, the more thoughtful and complete you need to be in your response.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رفض الاقتراحات والمقترحات </a:t>
                      </a: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يتلقى المدراء مجموعة متنوعة من الاقتراحات والمقترحات، سواءً كانت مطلوبة أو غير مطلوبة، من مصادر داخلية وخارجية. بالنسبة للاقتراحات غير المطلوبة من مصدر خارجي، قد لا تحتاج إلى الرد إذا لم تكن لديك علاقة عمل مسبقة مع المُرسِل. أما إذا كنت بحاجة إلى رفض اقتراح طلبته، فعليك تقديم تفسير للمُرسِل، ولأن الأخبار قد تكون غير متوقعة، فإن الأسلوب غير المباشر هو الأفضل. بشكل عام، كلما كانت علاقة العمل بينكما وثيقة، كلما احتجت إلى أن تكون ردك أكثر عمقًا وشمولًا.</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1970372852"/>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198506005"/>
              </p:ext>
            </p:extLst>
          </p:nvPr>
        </p:nvGraphicFramePr>
        <p:xfrm>
          <a:off x="973057" y="2122860"/>
          <a:ext cx="10100286" cy="4191000"/>
        </p:xfrm>
        <a:graphic>
          <a:graphicData uri="http://schemas.openxmlformats.org/drawingml/2006/table">
            <a:tbl>
              <a:tblPr firstRow="1" firstCol="1" bandRow="1">
                <a:tableStyleId>{2D5ABB26-0587-4C30-8999-92F81FD0307C}</a:tableStyleId>
              </a:tblPr>
              <a:tblGrid>
                <a:gridCol w="579744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en-US" sz="1800" b="1" kern="0" dirty="0" smtClean="0">
                          <a:solidFill>
                            <a:schemeClr val="tx1"/>
                          </a:solidFill>
                          <a:effectLst/>
                          <a:latin typeface="+mn-lt"/>
                          <a:ea typeface="+mn-ea"/>
                          <a:cs typeface="Times New Roman" panose="02020603050405020304" pitchFamily="18" charset="0"/>
                        </a:rPr>
                        <a:t>Refusing routine requests</a:t>
                      </a:r>
                    </a:p>
                    <a:p>
                      <a:pPr marL="0" marR="0" indent="0" algn="just" defTabSz="914400" rtl="0" eaLnBrk="1" fontAlgn="auto" latinLnBrk="0" hangingPunct="1">
                        <a:lnSpc>
                          <a:spcPct val="150000"/>
                        </a:lnSpc>
                        <a:spcBef>
                          <a:spcPts val="600"/>
                        </a:spcBef>
                        <a:spcAft>
                          <a:spcPts val="0"/>
                        </a:spcAft>
                        <a:buClrTx/>
                        <a:buSzTx/>
                        <a:buFont typeface="Wingdings" panose="05000000000000000000" pitchFamily="2" charset="2"/>
                        <a:buNone/>
                        <a:tabLst/>
                        <a:defRPr/>
                      </a:pPr>
                      <a:r>
                        <a:rPr lang="en-US" sz="1800" kern="0" dirty="0" smtClean="0">
                          <a:solidFill>
                            <a:schemeClr val="tx1"/>
                          </a:solidFill>
                          <a:effectLst/>
                          <a:latin typeface="+mn-lt"/>
                          <a:ea typeface="+mn-ea"/>
                          <a:cs typeface="Times New Roman" panose="02020603050405020304" pitchFamily="18" charset="0"/>
                        </a:rPr>
                        <a:t>When you are unable to meet a routine request, your primary communication challenge is to give a clear negative response without generating negative feelings or damaging either your personal reputation or the company’s. The direct approach works best for most routine negative responses because it is simpler and more efficient. The indirect approach works best when the stakes are high for you or for the receiver, when you or your company has an established relationship with the person making the request.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0"/>
                        </a:spcAft>
                        <a:buClrTx/>
                        <a:buSzTx/>
                        <a:buFont typeface="Wingdings" panose="05000000000000000000" pitchFamily="2" charset="2"/>
                        <a:buChar char="q"/>
                        <a:tabLst/>
                        <a:defRPr/>
                      </a:pPr>
                      <a:endParaRPr lang="en-US" sz="18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0"/>
                        </a:spcAft>
                        <a:buClrTx/>
                        <a:buSzTx/>
                        <a:buFont typeface="Wingdings" panose="05000000000000000000" pitchFamily="2" charset="2"/>
                        <a:buChar char="q"/>
                        <a:tabLst/>
                        <a:defRPr/>
                      </a:pPr>
                      <a:r>
                        <a:rPr lang="ar-EG" sz="1800" b="1" kern="0" dirty="0" smtClean="0">
                          <a:solidFill>
                            <a:schemeClr val="tx1"/>
                          </a:solidFill>
                          <a:effectLst/>
                          <a:latin typeface="+mn-lt"/>
                          <a:cs typeface="+mn-cs"/>
                        </a:rPr>
                        <a:t>رفض الطلبات الروتينية</a:t>
                      </a:r>
                    </a:p>
                    <a:p>
                      <a:pPr marL="0" marR="0" indent="0" algn="justLow" defTabSz="914400" rtl="1" eaLnBrk="1" fontAlgn="auto" latinLnBrk="0" hangingPunct="1">
                        <a:lnSpc>
                          <a:spcPct val="150000"/>
                        </a:lnSpc>
                        <a:spcBef>
                          <a:spcPts val="600"/>
                        </a:spcBef>
                        <a:spcAft>
                          <a:spcPts val="0"/>
                        </a:spcAft>
                        <a:buClrTx/>
                        <a:buSzTx/>
                        <a:buFont typeface="Wingdings" panose="05000000000000000000" pitchFamily="2" charset="2"/>
                        <a:buNone/>
                        <a:tabLst/>
                        <a:defRPr/>
                      </a:pPr>
                      <a:r>
                        <a:rPr lang="ar-EG" sz="1800" kern="0" dirty="0" smtClean="0">
                          <a:solidFill>
                            <a:schemeClr val="tx1"/>
                          </a:solidFill>
                          <a:effectLst/>
                          <a:latin typeface="+mn-lt"/>
                          <a:cs typeface="+mn-cs"/>
                        </a:rPr>
                        <a:t>عندما لا تتمكن من تلبية طلب روتيني، فإن التحدي الرئيسي للتواصل هو تقديم رد سلبي واضح دون إثارة مشاعر سلبية أو الإضرار بسمعتك الشخصية أو سمعة الشركة. يُعدّ الأسلوب المباشر هو الأنسب لمعظم الردود السلبية الروتينية لأنه أبسط وأكثر فعالية. أما الأسلوب غير المباشر فيُجدي نفعًا عندما تكون المخاطر كبيرة عليك أو على المتلقي، عندما تكون لديك أو لشركتك علاقة وطيدة مع الشخص الذي يقدم الطلب.</a:t>
                      </a:r>
                      <a:endParaRPr lang="en-US" sz="18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79"/>
            <a:ext cx="7499671" cy="830997"/>
          </a:xfrm>
          <a:prstGeom prst="rect">
            <a:avLst/>
          </a:prstGeom>
          <a:noFill/>
        </p:spPr>
        <p:txBody>
          <a:bodyPr wrap="square" rtlCol="0">
            <a:spAutoFit/>
          </a:bodyPr>
          <a:lstStyle/>
          <a:p>
            <a:r>
              <a:rPr lang="en-US" sz="2400" b="1" dirty="0">
                <a:solidFill>
                  <a:srgbClr val="00B0F0"/>
                </a:solidFill>
                <a:cs typeface="Alexandria" charset="0"/>
              </a:rPr>
              <a:t>Sending Negative Messages on Routine Business Matters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حول أمور العمل الروتينية</a:t>
            </a:r>
          </a:p>
        </p:txBody>
      </p:sp>
    </p:spTree>
    <p:extLst>
      <p:ext uri="{BB962C8B-B14F-4D97-AF65-F5344CB8AC3E}">
        <p14:creationId xmlns:p14="http://schemas.microsoft.com/office/powerpoint/2010/main" val="7236655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820400168"/>
              </p:ext>
            </p:extLst>
          </p:nvPr>
        </p:nvGraphicFramePr>
        <p:xfrm>
          <a:off x="973057" y="2040972"/>
          <a:ext cx="10100286" cy="42672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As a manager, you will find yourself in a variety of situations in which you have to convey bad news to individual employees or potential employees. Even if you’re not in a supervisory role, you may need to reject requests for recommendations.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Recipients have an emotional stake in these messages, so the indirect approach is usually your best choice. In addition, use great care in selecting the medium and channel for each situation.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بصفتك مديرًا، ستجد نفسك في مواقف متنوعة تتطلب منك نقل أخبار سيئة إلى الموظفين الأفراد أو الموظفين المحتملين. حتى لو لم تكن في منصب إشرافي، فقد تضطر إلى رفض طلبات التوصيات.</a:t>
                      </a:r>
                      <a:r>
                        <a:rPr lang="en-US" sz="2000" kern="0" dirty="0" smtClean="0">
                          <a:solidFill>
                            <a:schemeClr val="tx1"/>
                          </a:solidFill>
                          <a:effectLst/>
                          <a:latin typeface="+mn-lt"/>
                          <a:cs typeface="+mn-cs"/>
                        </a:rPr>
                        <a:t/>
                      </a:r>
                      <a:br>
                        <a:rPr lang="en-US" sz="2000" kern="0" dirty="0" smtClean="0">
                          <a:solidFill>
                            <a:schemeClr val="tx1"/>
                          </a:solidFill>
                          <a:effectLst/>
                          <a:latin typeface="+mn-lt"/>
                          <a:cs typeface="+mn-cs"/>
                        </a:rPr>
                      </a:br>
                      <a:endParaRPr lang="en-US" sz="2000"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لدى متلقي هذه الرسائل مصلحة عاطفية، لذا عادةً ما يكون الأسلوب غير المباشر هو الخيار الأمثل لك. بالإضافة إلى ذلك، توخَّ الحذر الشديد في اختيار الوسيلة والقناة المناسبة لكل موقف.</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15241000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79705191"/>
              </p:ext>
            </p:extLst>
          </p:nvPr>
        </p:nvGraphicFramePr>
        <p:xfrm>
          <a:off x="973057" y="2218396"/>
          <a:ext cx="10100286" cy="3810000"/>
        </p:xfrm>
        <a:graphic>
          <a:graphicData uri="http://schemas.openxmlformats.org/drawingml/2006/table">
            <a:tbl>
              <a:tblPr firstRow="1" firstCol="1" bandRow="1">
                <a:tableStyleId>{2D5ABB26-0587-4C30-8999-92F81FD0307C}</a:tableStyleId>
              </a:tblPr>
              <a:tblGrid>
                <a:gridCol w="622052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371720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en-US" sz="2000" b="1" kern="0" dirty="0" smtClean="0">
                          <a:solidFill>
                            <a:schemeClr val="tx1"/>
                          </a:solidFill>
                          <a:effectLst/>
                          <a:latin typeface="+mn-lt"/>
                          <a:ea typeface="+mn-ea"/>
                          <a:cs typeface="Times New Roman" panose="02020603050405020304" pitchFamily="18" charset="0"/>
                        </a:rPr>
                        <a:t>Refusing requests for recommendations and references</a:t>
                      </a:r>
                    </a:p>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Saying no when someone asks you to write a recommendation or serve as a reference is an unpleasant but sometimes necessary task. Remind yourself of two points. First, you’re never under any obligation to provide a recommendation or serve as a reference. Second, if you have legitimate reasons to refuse the request.</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q"/>
                        <a:tabLst/>
                        <a:defRPr/>
                      </a:pPr>
                      <a:r>
                        <a:rPr lang="ar-EG" sz="2000" b="1" kern="0" dirty="0" smtClean="0">
                          <a:solidFill>
                            <a:schemeClr val="tx1"/>
                          </a:solidFill>
                          <a:effectLst/>
                          <a:latin typeface="+mn-lt"/>
                          <a:cs typeface="+mn-cs"/>
                        </a:rPr>
                        <a:t>رفض طلبات التوصيات والمراجع</a:t>
                      </a:r>
                      <a:br>
                        <a:rPr lang="ar-EG" sz="2000" b="1" kern="0" dirty="0" smtClean="0">
                          <a:solidFill>
                            <a:schemeClr val="tx1"/>
                          </a:solidFill>
                          <a:effectLst/>
                          <a:latin typeface="+mn-lt"/>
                          <a:cs typeface="+mn-cs"/>
                        </a:rPr>
                      </a:br>
                      <a:endParaRPr lang="en-US" sz="2000" b="1" kern="0" dirty="0" smtClean="0">
                        <a:solidFill>
                          <a:schemeClr val="tx1"/>
                        </a:solidFill>
                        <a:effectLst/>
                        <a:latin typeface="+mn-lt"/>
                        <a:cs typeface="+mn-cs"/>
                      </a:endParaRPr>
                    </a:p>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إن رفض طلب كتابة توصية أو تقديمها كمرجع أمرٌ مزعج، ولكنه ضروري في بعض الأحيان. ذكّر نفسك بنقطتين: أولاً، لستَ مُلزمًا بتقديم توصية أو تقديمها كمرجع. ثانيًا، إذا كانت لديك أسباب مشروعة لرفض الطلب.</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31610794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4015745848"/>
              </p:ext>
            </p:extLst>
          </p:nvPr>
        </p:nvGraphicFramePr>
        <p:xfrm>
          <a:off x="973057" y="2136508"/>
          <a:ext cx="10100286" cy="4267200"/>
        </p:xfrm>
        <a:graphic>
          <a:graphicData uri="http://schemas.openxmlformats.org/drawingml/2006/table">
            <a:tbl>
              <a:tblPr firstRow="1" firstCol="1" bandRow="1">
                <a:tableStyleId>{2D5ABB26-0587-4C30-8999-92F81FD0307C}</a:tableStyleId>
              </a:tblPr>
              <a:tblGrid>
                <a:gridCol w="5879332">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058394">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b="1" kern="0" dirty="0" smtClean="0">
                          <a:solidFill>
                            <a:schemeClr val="tx1"/>
                          </a:solidFill>
                          <a:effectLst/>
                          <a:latin typeface="+mn-lt"/>
                          <a:ea typeface="+mn-ea"/>
                          <a:cs typeface="Times New Roman" panose="02020603050405020304" pitchFamily="18" charset="0"/>
                        </a:rPr>
                        <a:t>If you are in a position to write a recommendation but choose not to, here are several options:</a:t>
                      </a:r>
                    </a:p>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000" b="1" kern="0" dirty="0" smtClean="0">
                          <a:solidFill>
                            <a:schemeClr val="tx1"/>
                          </a:solidFill>
                          <a:effectLst/>
                          <a:latin typeface="+mn-lt"/>
                          <a:ea typeface="+mn-ea"/>
                          <a:cs typeface="Times New Roman" panose="02020603050405020304" pitchFamily="18" charset="0"/>
                        </a:rPr>
                        <a:t>Disqualify yourself. </a:t>
                      </a:r>
                      <a:r>
                        <a:rPr lang="en-US" sz="2000" kern="0" dirty="0" smtClean="0">
                          <a:solidFill>
                            <a:schemeClr val="tx1"/>
                          </a:solidFill>
                          <a:effectLst/>
                          <a:latin typeface="+mn-lt"/>
                          <a:ea typeface="+mn-ea"/>
                          <a:cs typeface="Times New Roman" panose="02020603050405020304" pitchFamily="18" charset="0"/>
                        </a:rPr>
                        <a:t>With this approach, you simply say something along the lines of “I’m not in a good position to offer an objective assessment” or “I’m not the best person to be giving you a recommendation for this opportunity.” This approach will feel most natural in situations where you didn’t have a close working relationship.</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b="1" kern="0" dirty="0" smtClean="0">
                          <a:solidFill>
                            <a:schemeClr val="tx1"/>
                          </a:solidFill>
                          <a:effectLst/>
                          <a:latin typeface="+mn-lt"/>
                          <a:cs typeface="+mn-cs"/>
                        </a:rPr>
                        <a:t>إذا كنتَ قادرًا على كتابة توصية ولكنك اخترتَ عدم القيام بذلك، فإليك عدة خيارات:</a:t>
                      </a:r>
                      <a:endParaRPr lang="en-US" sz="2000" b="1" kern="0" dirty="0" smtClean="0">
                        <a:solidFill>
                          <a:schemeClr val="tx1"/>
                        </a:solidFill>
                        <a:effectLst/>
                        <a:latin typeface="+mn-lt"/>
                        <a:cs typeface="+mn-cs"/>
                      </a:endParaRPr>
                    </a:p>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000" b="1" kern="0" dirty="0" smtClean="0">
                          <a:solidFill>
                            <a:schemeClr val="tx1"/>
                          </a:solidFill>
                          <a:effectLst/>
                          <a:latin typeface="+mn-lt"/>
                          <a:cs typeface="+mn-cs"/>
                        </a:rPr>
                        <a:t>استبعاد نفسك. </a:t>
                      </a:r>
                      <a:r>
                        <a:rPr lang="ar-EG" sz="2000" kern="0" dirty="0" smtClean="0">
                          <a:solidFill>
                            <a:schemeClr val="tx1"/>
                          </a:solidFill>
                          <a:effectLst/>
                          <a:latin typeface="+mn-lt"/>
                          <a:cs typeface="+mn-cs"/>
                        </a:rPr>
                        <a:t>بهذا النهج، ما عليك سوى قول شيء مثل "لستُ في وضع جيد لتقديم تقييم موضوعي" أو "لستُ الشخص الأنسب لتوصيتك بهذه الفرصة". سيبدو هذا النهج أكثر طبيعية في المواقف التي لم تكن تربطك بها علاقة عمل وثيقة.</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291089702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736638437"/>
              </p:ext>
            </p:extLst>
          </p:nvPr>
        </p:nvGraphicFramePr>
        <p:xfrm>
          <a:off x="973057" y="2218396"/>
          <a:ext cx="10100286" cy="288036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100" b="1" kern="0" dirty="0" smtClean="0">
                          <a:solidFill>
                            <a:schemeClr val="tx1"/>
                          </a:solidFill>
                          <a:effectLst/>
                          <a:latin typeface="+mn-lt"/>
                          <a:ea typeface="+mn-ea"/>
                          <a:cs typeface="Times New Roman" panose="02020603050405020304" pitchFamily="18" charset="0"/>
                        </a:rPr>
                        <a:t>Suggest an alternative. </a:t>
                      </a:r>
                      <a:r>
                        <a:rPr lang="en-US" sz="2100" kern="0" dirty="0" smtClean="0">
                          <a:solidFill>
                            <a:schemeClr val="tx1"/>
                          </a:solidFill>
                          <a:effectLst/>
                          <a:latin typeface="+mn-lt"/>
                          <a:ea typeface="+mn-ea"/>
                          <a:cs typeface="Times New Roman" panose="02020603050405020304" pitchFamily="18" charset="0"/>
                        </a:rPr>
                        <a:t>If you believe the person is qualified but you don’t want to provide the reference, you can suggest someone else. You don’t have to name anyone in particular, but perhaps suggest he or she ask another former supervisor.</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100" b="1" kern="0" dirty="0" smtClean="0">
                          <a:solidFill>
                            <a:schemeClr val="tx1"/>
                          </a:solidFill>
                          <a:effectLst/>
                          <a:latin typeface="+mn-lt"/>
                          <a:cs typeface="+mn-cs"/>
                        </a:rPr>
                        <a:t>اقترح بديلاً. </a:t>
                      </a:r>
                      <a:r>
                        <a:rPr lang="ar-EG" sz="2100" kern="0" dirty="0" smtClean="0">
                          <a:solidFill>
                            <a:schemeClr val="tx1"/>
                          </a:solidFill>
                          <a:effectLst/>
                          <a:latin typeface="+mn-lt"/>
                          <a:cs typeface="+mn-cs"/>
                        </a:rPr>
                        <a:t>إذا كنت تعتقد أن الشخص مؤهل ولكنك لا ترغب في تقديم المرجع، يمكنك اقتراح شخص آخر. لستَ مُلزمًا بتسمية أي شخص على وجه التحديد، ولكن ربما تقترح عليه أن يسأل مشرفًا سابقًا آخر.</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103371531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05021152"/>
              </p:ext>
            </p:extLst>
          </p:nvPr>
        </p:nvGraphicFramePr>
        <p:xfrm>
          <a:off x="973057" y="2109212"/>
          <a:ext cx="10100286" cy="4320540"/>
        </p:xfrm>
        <a:graphic>
          <a:graphicData uri="http://schemas.openxmlformats.org/drawingml/2006/table">
            <a:tbl>
              <a:tblPr firstRow="1" firstCol="1" bandRow="1">
                <a:tableStyleId>{2D5ABB26-0587-4C30-8999-92F81FD0307C}</a:tableStyleId>
              </a:tblPr>
              <a:tblGrid>
                <a:gridCol w="5797446">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140280">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100" b="1" kern="0" dirty="0" smtClean="0">
                          <a:solidFill>
                            <a:schemeClr val="tx1"/>
                          </a:solidFill>
                          <a:effectLst/>
                          <a:latin typeface="+mn-lt"/>
                          <a:ea typeface="+mn-ea"/>
                          <a:cs typeface="Times New Roman" panose="02020603050405020304" pitchFamily="18" charset="0"/>
                        </a:rPr>
                        <a:t>Take a mentoring approach. </a:t>
                      </a:r>
                      <a:r>
                        <a:rPr lang="en-US" sz="2100" kern="0" dirty="0" smtClean="0">
                          <a:solidFill>
                            <a:schemeClr val="tx1"/>
                          </a:solidFill>
                          <a:effectLst/>
                          <a:latin typeface="+mn-lt"/>
                          <a:ea typeface="+mn-ea"/>
                          <a:cs typeface="Times New Roman" panose="02020603050405020304" pitchFamily="18" charset="0"/>
                        </a:rPr>
                        <a:t>Remember that being asked to provide a recommendation is a reflection of the respect the person has for you and your position. If you have had a formal or informal mentoring relationship and want to help, you can respectfully explain why you don’t think this opportunity is a good path to follow and perhaps offer some guidance about how to find the right opportunity.</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100" b="1" kern="0" dirty="0" smtClean="0">
                          <a:solidFill>
                            <a:schemeClr val="tx1"/>
                          </a:solidFill>
                          <a:effectLst/>
                          <a:latin typeface="+mn-lt"/>
                          <a:cs typeface="+mn-cs"/>
                        </a:rPr>
                        <a:t>اتبع نهج الإرشاد. </a:t>
                      </a:r>
                      <a:r>
                        <a:rPr lang="ar-EG" sz="2100" kern="0" dirty="0" smtClean="0">
                          <a:solidFill>
                            <a:schemeClr val="tx1"/>
                          </a:solidFill>
                          <a:effectLst/>
                          <a:latin typeface="+mn-lt"/>
                          <a:cs typeface="+mn-cs"/>
                        </a:rPr>
                        <a:t>تذكر أن طلب التوصية هو انعكاس لاحترام الشخص لك ولمنصبك. إذا كانت لديك علاقة إرشاد رسمية أو غير رسمية وترغب في المساعدة، فيمكنك شرح سبب عدم اعتقادك أن هذه الفرصة ليست مسارًا جيدًا للمتابعة، وربما تقديم بعض الإرشادات حول كيفية العثور على الفرصة المناسبة.</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2076380956"/>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879964677"/>
              </p:ext>
            </p:extLst>
          </p:nvPr>
        </p:nvGraphicFramePr>
        <p:xfrm>
          <a:off x="973057" y="2218396"/>
          <a:ext cx="10100286" cy="301752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en-US" sz="2200" b="1" kern="0" dirty="0" smtClean="0">
                          <a:solidFill>
                            <a:schemeClr val="tx1"/>
                          </a:solidFill>
                          <a:effectLst/>
                          <a:latin typeface="+mn-lt"/>
                          <a:ea typeface="+mn-ea"/>
                          <a:cs typeface="Times New Roman" panose="02020603050405020304" pitchFamily="18" charset="0"/>
                        </a:rPr>
                        <a:t>Explain your personal policy. </a:t>
                      </a:r>
                      <a:r>
                        <a:rPr lang="en-US" sz="2200" kern="0" dirty="0" smtClean="0">
                          <a:solidFill>
                            <a:schemeClr val="tx1"/>
                          </a:solidFill>
                          <a:effectLst/>
                          <a:latin typeface="+mn-lt"/>
                          <a:ea typeface="+mn-ea"/>
                          <a:cs typeface="Times New Roman" panose="02020603050405020304" pitchFamily="18" charset="0"/>
                        </a:rPr>
                        <a:t>If you haven’t had a close working relationship or aren’t motivated to continue one into the future, you can say that “in the interest of simplicity, I’ve opted not to provide recommendations.”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50000"/>
                        </a:lnSpc>
                        <a:spcBef>
                          <a:spcPts val="600"/>
                        </a:spcBef>
                        <a:spcAft>
                          <a:spcPts val="600"/>
                        </a:spcAft>
                        <a:buClrTx/>
                        <a:buSzTx/>
                        <a:buFont typeface="Wingdings" panose="05000000000000000000" pitchFamily="2" charset="2"/>
                        <a:buChar char="ü"/>
                        <a:tabLst/>
                        <a:defRPr/>
                      </a:pPr>
                      <a:r>
                        <a:rPr lang="ar-EG" sz="2200" b="1" kern="0" dirty="0" smtClean="0">
                          <a:solidFill>
                            <a:schemeClr val="tx1"/>
                          </a:solidFill>
                          <a:effectLst/>
                          <a:latin typeface="+mn-lt"/>
                          <a:cs typeface="+mn-cs"/>
                        </a:rPr>
                        <a:t>اشرح سياستك الشخصية. </a:t>
                      </a:r>
                      <a:r>
                        <a:rPr lang="ar-EG" sz="2200" kern="0" dirty="0" smtClean="0">
                          <a:solidFill>
                            <a:schemeClr val="tx1"/>
                          </a:solidFill>
                          <a:effectLst/>
                          <a:latin typeface="+mn-lt"/>
                          <a:cs typeface="+mn-cs"/>
                        </a:rPr>
                        <a:t>إذا لم تكن لديك علاقة عمل وثيقة أو لم تكن لديك الرغبة في مواصلة علاقة في المستقبل، فيمكنك أن تقول "من أجل البساطة، اخترت عدم تقديم توصيات".</a:t>
                      </a:r>
                      <a:endParaRPr lang="en-US" sz="22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803682"/>
            <a:ext cx="7301337" cy="830997"/>
          </a:xfrm>
          <a:prstGeom prst="rect">
            <a:avLst/>
          </a:prstGeom>
          <a:noFill/>
        </p:spPr>
        <p:txBody>
          <a:bodyPr wrap="square" rtlCol="0">
            <a:spAutoFit/>
          </a:bodyPr>
          <a:lstStyle/>
          <a:p>
            <a:r>
              <a:rPr lang="en-US" sz="2400" b="1" dirty="0">
                <a:solidFill>
                  <a:srgbClr val="00B0F0"/>
                </a:solidFill>
                <a:cs typeface="Alexandria" charset="0"/>
              </a:rPr>
              <a:t>Sending Negative Employment Messages</a:t>
            </a:r>
          </a:p>
          <a:p>
            <a:r>
              <a:rPr lang="ar-EG" sz="2400" b="1" dirty="0" smtClean="0">
                <a:solidFill>
                  <a:srgbClr val="00B0F0"/>
                </a:solidFill>
                <a:cs typeface="Alexandria" charset="0"/>
              </a:rPr>
              <a:t>إرسال </a:t>
            </a:r>
            <a:r>
              <a:rPr lang="ar-EG" sz="2400" b="1" dirty="0">
                <a:solidFill>
                  <a:srgbClr val="00B0F0"/>
                </a:solidFill>
                <a:cs typeface="Alexandria" charset="0"/>
              </a:rPr>
              <a:t>رسائل سلبية بشأن التوظيف</a:t>
            </a:r>
          </a:p>
        </p:txBody>
      </p:sp>
    </p:spTree>
    <p:extLst>
      <p:ext uri="{BB962C8B-B14F-4D97-AF65-F5344CB8AC3E}">
        <p14:creationId xmlns:p14="http://schemas.microsoft.com/office/powerpoint/2010/main" val="37829614"/>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2171633543"/>
              </p:ext>
            </p:extLst>
          </p:nvPr>
        </p:nvGraphicFramePr>
        <p:xfrm>
          <a:off x="973057" y="2177452"/>
          <a:ext cx="10100286" cy="411480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50000"/>
                        </a:lnSpc>
                        <a:spcBef>
                          <a:spcPts val="600"/>
                        </a:spcBef>
                        <a:spcAft>
                          <a:spcPts val="600"/>
                        </a:spcAft>
                        <a:buClrTx/>
                        <a:buSzTx/>
                        <a:buFont typeface="Wingdings" panose="05000000000000000000" pitchFamily="2" charset="2"/>
                        <a:buNone/>
                        <a:tabLst/>
                        <a:defRPr/>
                      </a:pPr>
                      <a:r>
                        <a:rPr lang="en-US" sz="2000" kern="0" dirty="0" smtClean="0">
                          <a:solidFill>
                            <a:schemeClr val="tx1"/>
                          </a:solidFill>
                          <a:effectLst/>
                          <a:latin typeface="+mn-lt"/>
                          <a:ea typeface="+mn-ea"/>
                          <a:cs typeface="Times New Roman" panose="02020603050405020304" pitchFamily="18" charset="0"/>
                        </a:rPr>
                        <a:t>If an employee’s performance cannot be brought up to company standards or if other factors, such as declining sales, cause a reduction in the workforce, a company often has no choice but to terminate employment. As with other negative employment messages, termination is fraught with emotions and legal ramifications, so careful planning, complete documentation, and sensitive writing and conversational skills are essential.</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0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50000"/>
                        </a:lnSpc>
                        <a:spcBef>
                          <a:spcPts val="600"/>
                        </a:spcBef>
                        <a:spcAft>
                          <a:spcPts val="600"/>
                        </a:spcAft>
                        <a:buClrTx/>
                        <a:buSzTx/>
                        <a:buFont typeface="Wingdings" panose="05000000000000000000" pitchFamily="2" charset="2"/>
                        <a:buNone/>
                        <a:tabLst/>
                        <a:defRPr/>
                      </a:pPr>
                      <a:r>
                        <a:rPr lang="ar-EG" sz="2000" kern="0" dirty="0" smtClean="0">
                          <a:solidFill>
                            <a:schemeClr val="tx1"/>
                          </a:solidFill>
                          <a:effectLst/>
                          <a:latin typeface="+mn-lt"/>
                          <a:cs typeface="+mn-cs"/>
                        </a:rPr>
                        <a:t>إذا لم يرقَ أداء الموظف إلى مستوى معايير الشركة، أو إذا تسببت عوامل أخرى، مثل انخفاض المبيعات، في انخفاض عدد القوى العاملة، فغالبًا ما تضطر الشركة إلى إنهاء الخدمة. وكما هو الحال مع رسائل التوظيف السلبية الأخرى، فإن إنهاء الخدمة محفوف بالمشاعر والتبعات القانونية، لذا فإن التخطيط الدقيق والتوثيق الكامل ومهارات الكتابة والحوار الحساسة أمور أساسية.</a:t>
                      </a:r>
                      <a:endParaRPr lang="en-US" sz="20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0" name="TextBox 9"/>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183448658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3976624958"/>
              </p:ext>
            </p:extLst>
          </p:nvPr>
        </p:nvGraphicFramePr>
        <p:xfrm>
          <a:off x="973057" y="2163804"/>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0" marR="0" indent="0" algn="just" defTabSz="914400" rtl="0" eaLnBrk="1" fontAlgn="auto" latinLnBrk="0" hangingPunct="1">
                        <a:lnSpc>
                          <a:spcPct val="100000"/>
                        </a:lnSpc>
                        <a:spcBef>
                          <a:spcPts val="600"/>
                        </a:spcBef>
                        <a:spcAft>
                          <a:spcPts val="600"/>
                        </a:spcAft>
                        <a:buClrTx/>
                        <a:buSzTx/>
                        <a:buFont typeface="Wingdings" panose="05000000000000000000" pitchFamily="2" charset="2"/>
                        <a:buNone/>
                        <a:tabLst/>
                        <a:defRPr/>
                      </a:pPr>
                      <a:r>
                        <a:rPr lang="en-US" sz="2100" kern="0" dirty="0" smtClean="0">
                          <a:solidFill>
                            <a:schemeClr val="tx1"/>
                          </a:solidFill>
                          <a:effectLst/>
                          <a:latin typeface="+mn-lt"/>
                          <a:ea typeface="+mn-ea"/>
                          <a:cs typeface="Times New Roman" panose="02020603050405020304" pitchFamily="18" charset="0"/>
                        </a:rPr>
                        <a:t>Termination messages should always be written with input from the company’s legal staff, but here are general guidelines to bear in mind:</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Whatever the reasons for the decision, present them clearly and objectively using calm language. For performance-related terminations, provide the company’s evidence for making the decision.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If the termination is related to an individual’s performance, avoid framing these problems as personality conflicts or other vague issues.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justLow" defTabSz="914400" rtl="1" eaLnBrk="1" fontAlgn="auto" latinLnBrk="0" hangingPunct="1">
                        <a:lnSpc>
                          <a:spcPct val="100000"/>
                        </a:lnSpc>
                        <a:spcBef>
                          <a:spcPts val="600"/>
                        </a:spcBef>
                        <a:spcAft>
                          <a:spcPts val="600"/>
                        </a:spcAft>
                        <a:buClrTx/>
                        <a:buSzTx/>
                        <a:buFont typeface="Wingdings" panose="05000000000000000000" pitchFamily="2" charset="2"/>
                        <a:buNone/>
                        <a:tabLst/>
                        <a:defRPr/>
                      </a:pPr>
                      <a:r>
                        <a:rPr lang="ar-EG" sz="2100" kern="0" dirty="0" smtClean="0">
                          <a:solidFill>
                            <a:schemeClr val="tx1"/>
                          </a:solidFill>
                          <a:effectLst/>
                          <a:latin typeface="+mn-lt"/>
                          <a:cs typeface="+mn-cs"/>
                        </a:rPr>
                        <a:t>يجب دائمًا كتابة رسائل إنهاء الخدمة مع مراعاة آراء الموظفين القانونيين في الشركة، ولكن إليك بعض الإرشادات العامة التي يجب مراعاتها:</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مهما كانت أسباب القرار، اعرضها بوضوح وموضوعية باستخدام لغة هادئة. في حالات إنهاء الخدمة المتعلقة بالأداء، قدِّم أدلة الشركة على اتخاذ القرار.</a:t>
                      </a:r>
                      <a:r>
                        <a:rPr lang="en-US" sz="2100" kern="0" dirty="0" smtClean="0">
                          <a:solidFill>
                            <a:schemeClr val="tx1"/>
                          </a:solidFill>
                          <a:effectLst/>
                          <a:latin typeface="+mn-lt"/>
                          <a:cs typeface="+mn-cs"/>
                        </a:rPr>
                        <a:t>       </a:t>
                      </a:r>
                      <a:r>
                        <a:rPr lang="ar-EG" sz="2100" kern="0" dirty="0" smtClean="0">
                          <a:solidFill>
                            <a:schemeClr val="tx1"/>
                          </a:solidFill>
                          <a:effectLst/>
                          <a:latin typeface="+mn-lt"/>
                          <a:cs typeface="+mn-cs"/>
                        </a:rPr>
                        <a:t/>
                      </a:r>
                      <a:br>
                        <a:rPr lang="ar-EG"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إذا كان إنهاء الخدمة مرتبطًا بأداء الموظف، فتجنب اعتبار هذه المشكلات صراعات شخصية أو مسائل غامضة أخرى.</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620001138"/>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045930877"/>
              </p:ext>
            </p:extLst>
          </p:nvPr>
        </p:nvGraphicFramePr>
        <p:xfrm>
          <a:off x="973057" y="2191100"/>
          <a:ext cx="10100286" cy="382524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Avoid any suggestion that someone else was behind the decision or that you don’t agree with it. Otherwise, you could create the impression that the firing decision is unfair or open to negotiation.</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Follow all company policies, contractual requirements, and applicable state and federal laws.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Deliver the termination letter in person if possible. Arrange a meeting that will ensure privacy and freedom from interruptions.</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تجنب أي تلميح إلى أن شخصًا آخر كان وراء القرار أو أنك لا توافق عليه. وإلا، فقد تُعطي انطباعًا بأن قرار الفصل غير عادل أو قابل للتفاوض.</a:t>
                      </a:r>
                      <a:r>
                        <a:rPr lang="en-US" sz="2100" kern="0" dirty="0" smtClean="0">
                          <a:solidFill>
                            <a:schemeClr val="tx1"/>
                          </a:solidFill>
                          <a:effectLst/>
                          <a:latin typeface="+mn-lt"/>
                          <a:cs typeface="+mn-cs"/>
                        </a:rPr>
                        <a:t>     </a:t>
                      </a:r>
                      <a:br>
                        <a:rPr lang="en-US"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التزم بجميع سياسات الشركة، ومتطلبات العقود، والقوانين الفيدرالية والولائية المعمول بها.</a:t>
                      </a: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سلّم خطاب الفصل شخصيًا إن أمكن. رتّب اجتماعًا يضمن الخصوصية ويمنع المقاطعات.</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371294677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573738"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292115" y="6323076"/>
            <a:ext cx="89683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smtClean="0">
                <a:ln>
                  <a:noFill/>
                </a:ln>
                <a:solidFill>
                  <a:srgbClr val="44546A"/>
                </a:solidFill>
                <a:effectLst/>
                <a:uLnTx/>
                <a:uFillTx/>
                <a:latin typeface="Arial" panose="020B0604020202020204" pitchFamily="34" charset="0"/>
                <a:ea typeface="+mn-ea"/>
                <a:cs typeface="+mn-cs"/>
              </a:rPr>
              <a:t>6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 </a:t>
            </a:r>
            <a:fld id="{5243D4E2-DDE0-4C06-B5FB-826A4756DCAD}"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aphicFrame>
        <p:nvGraphicFramePr>
          <p:cNvPr id="4" name="Table 3">
            <a:extLst>
              <a:ext uri="{FF2B5EF4-FFF2-40B4-BE49-F238E27FC236}">
                <a16:creationId xmlns:a16="http://schemas.microsoft.com/office/drawing/2014/main" id="{8DB13582-4598-4AED-7A1E-5233436EFD30}"/>
              </a:ext>
            </a:extLst>
          </p:cNvPr>
          <p:cNvGraphicFramePr>
            <a:graphicFrameLocks noGrp="1"/>
          </p:cNvGraphicFramePr>
          <p:nvPr>
            <p:extLst>
              <p:ext uri="{D42A27DB-BD31-4B8C-83A1-F6EECF244321}">
                <p14:modId xmlns:p14="http://schemas.microsoft.com/office/powerpoint/2010/main" val="1505676705"/>
              </p:ext>
            </p:extLst>
          </p:nvPr>
        </p:nvGraphicFramePr>
        <p:xfrm>
          <a:off x="973057" y="2150156"/>
          <a:ext cx="10100286" cy="4145280"/>
        </p:xfrm>
        <a:graphic>
          <a:graphicData uri="http://schemas.openxmlformats.org/drawingml/2006/table">
            <a:tbl>
              <a:tblPr firstRow="1" firstCol="1" bandRow="1">
                <a:tableStyleId>{2D5ABB26-0587-4C30-8999-92F81FD0307C}</a:tableStyleId>
              </a:tblPr>
              <a:tblGrid>
                <a:gridCol w="5556794">
                  <a:extLst>
                    <a:ext uri="{9D8B030D-6E8A-4147-A177-3AD203B41FA5}">
                      <a16:colId xmlns:a16="http://schemas.microsoft.com/office/drawing/2014/main" val="1232974083"/>
                    </a:ext>
                  </a:extLst>
                </a:gridCol>
                <a:gridCol w="162560">
                  <a:extLst>
                    <a:ext uri="{9D8B030D-6E8A-4147-A177-3AD203B41FA5}">
                      <a16:colId xmlns:a16="http://schemas.microsoft.com/office/drawing/2014/main" val="3974403134"/>
                    </a:ext>
                  </a:extLst>
                </a:gridCol>
                <a:gridCol w="4380932">
                  <a:extLst>
                    <a:ext uri="{9D8B030D-6E8A-4147-A177-3AD203B41FA5}">
                      <a16:colId xmlns:a16="http://schemas.microsoft.com/office/drawing/2014/main" val="1444719435"/>
                    </a:ext>
                  </a:extLst>
                </a:gridCol>
              </a:tblGrid>
              <a:tr h="661778">
                <a:tc>
                  <a:txBody>
                    <a:bodyPr/>
                    <a:lstStyle/>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Be prepared for questions that the employee is likely to have, such as what will happen to his or her retirement benefits.</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Avoid surprises. Unless an employee exhibited some unexpected behavior that warrants immediate termination, firing shouldn’t come as a surprise. Through regular and honest feedback, underperforming employees should be made aware of their shortcomings and given opportunities to improve.</a:t>
                      </a:r>
                    </a:p>
                    <a:p>
                      <a:pPr marL="342900" marR="0" indent="-342900" algn="just" defTabSz="914400" rtl="0"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en-US" sz="2100" kern="0" dirty="0" smtClean="0">
                          <a:solidFill>
                            <a:schemeClr val="tx1"/>
                          </a:solidFill>
                          <a:effectLst/>
                          <a:latin typeface="+mn-lt"/>
                          <a:ea typeface="+mn-ea"/>
                          <a:cs typeface="Times New Roman" panose="02020603050405020304" pitchFamily="18" charset="0"/>
                        </a:rPr>
                        <a:t>If there are legitimately positive aspects to the decision, share those with the employee. </a:t>
                      </a: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 defTabSz="914400" rtl="0" eaLnBrk="1" fontAlgn="auto" latinLnBrk="0" hangingPunct="1">
                        <a:lnSpc>
                          <a:spcPct val="150000"/>
                        </a:lnSpc>
                        <a:spcBef>
                          <a:spcPts val="600"/>
                        </a:spcBef>
                        <a:spcAft>
                          <a:spcPts val="600"/>
                        </a:spcAft>
                        <a:buClrTx/>
                        <a:buSzTx/>
                        <a:buFont typeface="Wingdings" panose="05000000000000000000" pitchFamily="2" charset="2"/>
                        <a:buChar char="q"/>
                        <a:tabLst/>
                        <a:defRPr/>
                      </a:pPr>
                      <a:endParaRPr lang="en-US" sz="2200" kern="0" dirty="0" smtClean="0">
                        <a:solidFill>
                          <a:schemeClr val="tx1"/>
                        </a:solidFill>
                        <a:effectLst/>
                        <a:latin typeface="+mn-lt"/>
                        <a:ea typeface="+mn-ea"/>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كن مستعدًا للأسئلة التي قد يطرحها الموظف، مثل مصير مستحقاته التقاعدية.</a:t>
                      </a:r>
                      <a:r>
                        <a:rPr lang="en-US" sz="2100" kern="0" dirty="0" smtClean="0">
                          <a:solidFill>
                            <a:schemeClr val="tx1"/>
                          </a:solidFill>
                          <a:effectLst/>
                          <a:latin typeface="+mn-lt"/>
                          <a:cs typeface="+mn-cs"/>
                        </a:rPr>
                        <a:t>          </a:t>
                      </a:r>
                      <a:br>
                        <a:rPr lang="en-US"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تجنّب المفاجآت. ما لم يُظهر الموظف سلوكًا غير متوقع يستدعي الفصل الفوري، فلا ينبغي أن يكون الفصل مفاجئًا. من خلال التقييم المنتظم والصادق، يجب توعية الموظفين ذوي الأداء الضعيف بأوجه قصورهم وإعطائهم فرصًا للتحسين.</a:t>
                      </a:r>
                      <a:r>
                        <a:rPr lang="en-US" sz="2100" kern="0" dirty="0" smtClean="0">
                          <a:solidFill>
                            <a:schemeClr val="tx1"/>
                          </a:solidFill>
                          <a:effectLst/>
                          <a:latin typeface="+mn-lt"/>
                          <a:cs typeface="+mn-cs"/>
                        </a:rPr>
                        <a:t>       </a:t>
                      </a:r>
                      <a:r>
                        <a:rPr lang="ar-EG" sz="2100" kern="0" dirty="0" smtClean="0">
                          <a:solidFill>
                            <a:schemeClr val="tx1"/>
                          </a:solidFill>
                          <a:effectLst/>
                          <a:latin typeface="+mn-lt"/>
                          <a:cs typeface="+mn-cs"/>
                        </a:rPr>
                        <a:t/>
                      </a:r>
                      <a:br>
                        <a:rPr lang="ar-EG" sz="2100" kern="0" dirty="0" smtClean="0">
                          <a:solidFill>
                            <a:schemeClr val="tx1"/>
                          </a:solidFill>
                          <a:effectLst/>
                          <a:latin typeface="+mn-lt"/>
                          <a:cs typeface="+mn-cs"/>
                        </a:rPr>
                      </a:br>
                      <a:endParaRPr lang="en-US" sz="2100" kern="0" dirty="0" smtClean="0">
                        <a:solidFill>
                          <a:schemeClr val="tx1"/>
                        </a:solidFill>
                        <a:effectLst/>
                        <a:latin typeface="+mn-lt"/>
                        <a:cs typeface="+mn-cs"/>
                      </a:endParaRPr>
                    </a:p>
                    <a:p>
                      <a:pPr marL="342900" marR="0" indent="-342900" algn="justLow" defTabSz="914400" rtl="1" eaLnBrk="1" fontAlgn="auto" latinLnBrk="0" hangingPunct="1">
                        <a:lnSpc>
                          <a:spcPct val="100000"/>
                        </a:lnSpc>
                        <a:spcBef>
                          <a:spcPts val="600"/>
                        </a:spcBef>
                        <a:spcAft>
                          <a:spcPts val="600"/>
                        </a:spcAft>
                        <a:buClrTx/>
                        <a:buSzTx/>
                        <a:buFont typeface="Wingdings" panose="05000000000000000000" pitchFamily="2" charset="2"/>
                        <a:buChar char="§"/>
                        <a:tabLst/>
                        <a:defRPr/>
                      </a:pPr>
                      <a:r>
                        <a:rPr lang="ar-EG" sz="2100" kern="0" dirty="0" smtClean="0">
                          <a:solidFill>
                            <a:schemeClr val="tx1"/>
                          </a:solidFill>
                          <a:effectLst/>
                          <a:latin typeface="+mn-lt"/>
                          <a:cs typeface="+mn-cs"/>
                        </a:rPr>
                        <a:t>إذا كانت هناك جوانب إيجابية مشروعة للقرار، فأطلع الموظف عليها.</a:t>
                      </a:r>
                      <a:endParaRPr lang="en-US" sz="2100" kern="0" dirty="0" smtClean="0">
                        <a:solidFill>
                          <a:schemeClr val="tx1"/>
                        </a:solidFill>
                        <a:effectLst/>
                        <a:latin typeface="+mn-lt"/>
                        <a:cs typeface="+mn-cs"/>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3707037"/>
                  </a:ext>
                </a:extLst>
              </a:tr>
            </a:tbl>
          </a:graphicData>
        </a:graphic>
      </p:graphicFrame>
      <p:sp>
        <p:nvSpPr>
          <p:cNvPr id="15" name="Rectangle 1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grpSp>
        <p:nvGrpSpPr>
          <p:cNvPr id="11" name="Group 10"/>
          <p:cNvGrpSpPr/>
          <p:nvPr/>
        </p:nvGrpSpPr>
        <p:grpSpPr>
          <a:xfrm>
            <a:off x="942308" y="1007777"/>
            <a:ext cx="1404457" cy="1105656"/>
            <a:chOff x="937301" y="871120"/>
            <a:chExt cx="1404457" cy="1105656"/>
          </a:xfrm>
        </p:grpSpPr>
        <p:sp>
          <p:nvSpPr>
            <p:cNvPr id="12" name="TextBox 11">
              <a:extLst>
                <a:ext uri="{FF2B5EF4-FFF2-40B4-BE49-F238E27FC236}">
                  <a16:creationId xmlns:a16="http://schemas.microsoft.com/office/drawing/2014/main" id="{0E60CDC8-0D61-E7A2-E68E-EA312F894101}"/>
                </a:ext>
              </a:extLst>
            </p:cNvPr>
            <p:cNvSpPr txBox="1"/>
            <p:nvPr/>
          </p:nvSpPr>
          <p:spPr>
            <a:xfrm>
              <a:off x="937301" y="871120"/>
              <a:ext cx="1404457"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Lecture</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68050" y="1145779"/>
              <a:ext cx="1360060" cy="830997"/>
            </a:xfrm>
            <a:prstGeom prst="rect">
              <a:avLst/>
            </a:prstGeom>
            <a:noFill/>
          </p:spPr>
          <p:txBody>
            <a:bodyPr wrap="square" rtlCol="0">
              <a:spAutoFit/>
            </a:bodyPr>
            <a:lstStyle/>
            <a:p>
              <a:pPr algn="ctr"/>
              <a:r>
                <a:rPr lang="en-US" sz="4800" b="1" dirty="0" smtClean="0">
                  <a:solidFill>
                    <a:schemeClr val="bg1"/>
                  </a:solidFill>
                  <a:cs typeface="Times New Roman" panose="02020603050405020304" pitchFamily="18" charset="0"/>
                </a:rPr>
                <a:t>06</a:t>
              </a:r>
              <a:endParaRPr lang="en-US" sz="1400" b="1" dirty="0">
                <a:solidFill>
                  <a:schemeClr val="bg1"/>
                </a:solidFill>
                <a:cs typeface="Times New Roman" panose="02020603050405020304" pitchFamily="18" charset="0"/>
              </a:endParaRPr>
            </a:p>
          </p:txBody>
        </p:sp>
      </p:grpSp>
      <p:sp>
        <p:nvSpPr>
          <p:cNvPr id="16" name="TextBox 15"/>
          <p:cNvSpPr txBox="1"/>
          <p:nvPr/>
        </p:nvSpPr>
        <p:spPr>
          <a:xfrm>
            <a:off x="2377513" y="680851"/>
            <a:ext cx="7301337" cy="954107"/>
          </a:xfrm>
          <a:prstGeom prst="rect">
            <a:avLst/>
          </a:prstGeom>
          <a:noFill/>
        </p:spPr>
        <p:txBody>
          <a:bodyPr wrap="square" rtlCol="0">
            <a:spAutoFit/>
          </a:bodyPr>
          <a:lstStyle/>
          <a:p>
            <a:r>
              <a:rPr lang="en-US" sz="2800" b="1" dirty="0" smtClean="0">
                <a:solidFill>
                  <a:srgbClr val="00B0F0"/>
                </a:solidFill>
                <a:cs typeface="Alexandria" charset="0"/>
              </a:rPr>
              <a:t>Terminating employment</a:t>
            </a:r>
          </a:p>
          <a:p>
            <a:r>
              <a:rPr lang="ar-EG" sz="2800" b="1" dirty="0" smtClean="0">
                <a:solidFill>
                  <a:srgbClr val="00B0F0"/>
                </a:solidFill>
                <a:cs typeface="Alexandria" charset="0"/>
              </a:rPr>
              <a:t>إنهاء </a:t>
            </a:r>
            <a:r>
              <a:rPr lang="ar-EG" sz="2800" b="1" dirty="0">
                <a:solidFill>
                  <a:srgbClr val="00B0F0"/>
                </a:solidFill>
                <a:cs typeface="Alexandria" charset="0"/>
              </a:rPr>
              <a:t>الخدمة</a:t>
            </a:r>
          </a:p>
        </p:txBody>
      </p:sp>
    </p:spTree>
    <p:extLst>
      <p:ext uri="{BB962C8B-B14F-4D97-AF65-F5344CB8AC3E}">
        <p14:creationId xmlns:p14="http://schemas.microsoft.com/office/powerpoint/2010/main" val="1896897187"/>
      </p:ext>
    </p:extLst>
  </p:cSld>
  <p:clrMapOvr>
    <a:masterClrMapping/>
  </p:clrMapOvr>
  <mc:AlternateContent xmlns:mc="http://schemas.openxmlformats.org/markup-compatibility/2006" xmlns:p14="http://schemas.microsoft.com/office/powerpoint/2010/main">
    <mc:Choice Requires="p14">
      <p:transition spd="slow" p14:dur="2000" advTm="230351"/>
    </mc:Choice>
    <mc:Fallback xmlns="">
      <p:transition spd="slow" advTm="230351"/>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cc6f09b39ca7bb66c461db6bfdf4f58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ba412c865aa50ebcb457dc13e7b89d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71A11E2-D73B-40B6-BBE9-149071D641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elements/1.1/"/>
    <ds:schemaRef ds:uri="http://schemas.microsoft.com/office/2006/documentManagement/types"/>
    <ds:schemaRef ds:uri="http://purl.org/dc/terms/"/>
    <ds:schemaRef ds:uri="http://schemas.microsoft.com/office/2006/metadata/properties"/>
    <ds:schemaRef ds:uri="http://schemas.openxmlformats.org/package/2006/metadata/core-properties"/>
    <ds:schemaRef ds:uri="http://purl.org/dc/dcmitype/"/>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16440</TotalTime>
  <Words>5854</Words>
  <Application>Microsoft Office PowerPoint</Application>
  <PresentationFormat>Widescreen</PresentationFormat>
  <Paragraphs>404</Paragraphs>
  <Slides>46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1143</cp:revision>
  <dcterms:created xsi:type="dcterms:W3CDTF">2023-04-29T09:08:00Z</dcterms:created>
  <dcterms:modified xsi:type="dcterms:W3CDTF">2026-03-10T19:03:59Z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