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0.xml" ContentType="application/vnd.openxmlformats-officedocument.presentationml.notesSlide+xml"/>
  <Override PartName="/ppt/notesSlides/notesSlide2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quickStyle1.xml" ContentType="application/vnd.openxmlformats-officedocument.drawingml.diagramStyle+xml"/>
  <Override PartName="/ppt/theme/theme2.xml" ContentType="application/vnd.openxmlformats-officedocument.theme+xml"/>
  <Override PartName="/ppt/diagrams/layout1.xml" ContentType="application/vnd.openxmlformats-officedocument.drawingml.diagramLayout+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303" r:id="rId3"/>
    <p:sldId id="271" r:id="rId4"/>
    <p:sldId id="624" r:id="rId5"/>
    <p:sldId id="625" r:id="rId6"/>
    <p:sldId id="626" r:id="rId7"/>
    <p:sldId id="627" r:id="rId8"/>
    <p:sldId id="547" r:id="rId9"/>
    <p:sldId id="568" r:id="rId10"/>
    <p:sldId id="496" r:id="rId11"/>
    <p:sldId id="555" r:id="rId12"/>
    <p:sldId id="607" r:id="rId13"/>
    <p:sldId id="608" r:id="rId14"/>
    <p:sldId id="609" r:id="rId15"/>
    <p:sldId id="557" r:id="rId16"/>
    <p:sldId id="574" r:id="rId17"/>
    <p:sldId id="575" r:id="rId18"/>
    <p:sldId id="610" r:id="rId19"/>
    <p:sldId id="611" r:id="rId20"/>
    <p:sldId id="614" r:id="rId21"/>
    <p:sldId id="612" r:id="rId22"/>
    <p:sldId id="613" r:id="rId23"/>
    <p:sldId id="617" r:id="rId24"/>
    <p:sldId id="618" r:id="rId25"/>
    <p:sldId id="616" r:id="rId26"/>
    <p:sldId id="619" r:id="rId27"/>
    <p:sldId id="620" r:id="rId28"/>
    <p:sldId id="623" r:id="rId29"/>
    <p:sldId id="621" r:id="rId30"/>
    <p:sldId id="622" r:id="rId31"/>
    <p:sldId id="628" r:id="rId32"/>
    <p:sldId id="587" r:id="rId33"/>
    <p:sldId id="598" r:id="rId34"/>
    <p:sldId id="601" r:id="rId35"/>
    <p:sldId id="589" r:id="rId36"/>
    <p:sldId id="629" r:id="rId37"/>
    <p:sldId id="630" r:id="rId38"/>
    <p:sldId id="546" r:id="rId39"/>
    <p:sldId id="602" r:id="rId40"/>
    <p:sldId id="500" r:id="rId41"/>
    <p:sldId id="631" r:id="rId42"/>
    <p:sldId id="60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624"/>
            <p14:sldId id="625"/>
            <p14:sldId id="626"/>
            <p14:sldId id="627"/>
            <p14:sldId id="547"/>
            <p14:sldId id="568"/>
            <p14:sldId id="496"/>
            <p14:sldId id="555"/>
            <p14:sldId id="607"/>
            <p14:sldId id="608"/>
            <p14:sldId id="609"/>
            <p14:sldId id="557"/>
            <p14:sldId id="574"/>
            <p14:sldId id="575"/>
            <p14:sldId id="610"/>
            <p14:sldId id="611"/>
            <p14:sldId id="614"/>
            <p14:sldId id="612"/>
            <p14:sldId id="613"/>
            <p14:sldId id="617"/>
            <p14:sldId id="618"/>
            <p14:sldId id="616"/>
            <p14:sldId id="619"/>
            <p14:sldId id="620"/>
            <p14:sldId id="623"/>
            <p14:sldId id="621"/>
            <p14:sldId id="622"/>
            <p14:sldId id="628"/>
            <p14:sldId id="587"/>
            <p14:sldId id="598"/>
            <p14:sldId id="601"/>
            <p14:sldId id="589"/>
            <p14:sldId id="629"/>
            <p14:sldId id="630"/>
            <p14:sldId id="546"/>
            <p14:sldId id="602"/>
            <p14:sldId id="500"/>
            <p14:sldId id="631"/>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53" autoAdjust="0"/>
    <p:restoredTop sz="92523" autoAdjust="0"/>
  </p:normalViewPr>
  <p:slideViewPr>
    <p:cSldViewPr snapToGrid="0">
      <p:cViewPr varScale="1">
        <p:scale>
          <a:sx n="66" d="100"/>
          <a:sy n="66" d="100"/>
        </p:scale>
        <p:origin x="70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80549B-0579-41DB-9653-BEA06FEFCDB8}"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CA"/>
        </a:p>
      </dgm:t>
    </dgm:pt>
    <dgm:pt modelId="{FBB95247-570E-49DC-A5AB-64E1CB3C7A50}">
      <dgm:prSet phldrT="[Text]"/>
      <dgm:spPr/>
      <dgm:t>
        <a:bodyPr/>
        <a:lstStyle/>
        <a:p>
          <a:r>
            <a:rPr lang="en-US" b="1" dirty="0">
              <a:latin typeface="Times New Roman" panose="02020603050405020304" pitchFamily="18" charset="0"/>
              <a:cs typeface="Times New Roman" panose="02020603050405020304" pitchFamily="18" charset="0"/>
            </a:rPr>
            <a:t>Assigning a senior line executive the primary responsibility of </a:t>
          </a:r>
          <a:r>
            <a:rPr lang="en-CA" b="1" dirty="0">
              <a:latin typeface="Times New Roman" panose="02020603050405020304" pitchFamily="18" charset="0"/>
              <a:cs typeface="Times New Roman" panose="02020603050405020304" pitchFamily="18" charset="0"/>
            </a:rPr>
            <a:t>managing the system</a:t>
          </a:r>
        </a:p>
      </dgm:t>
    </dgm:pt>
    <dgm:pt modelId="{EC5B2EFF-673D-4795-A380-D308876E0432}" type="parTrans" cxnId="{792433DB-FBCF-48AD-827F-0F4C90037347}">
      <dgm:prSet/>
      <dgm:spPr/>
      <dgm:t>
        <a:bodyPr/>
        <a:lstStyle/>
        <a:p>
          <a:endParaRPr lang="en-CA"/>
        </a:p>
      </dgm:t>
    </dgm:pt>
    <dgm:pt modelId="{4A5BC262-3DE7-4AE8-86E6-32D9AE8A9B9D}" type="sibTrans" cxnId="{792433DB-FBCF-48AD-827F-0F4C90037347}">
      <dgm:prSet/>
      <dgm:spPr/>
      <dgm:t>
        <a:bodyPr/>
        <a:lstStyle/>
        <a:p>
          <a:endParaRPr lang="en-CA"/>
        </a:p>
      </dgm:t>
    </dgm:pt>
    <dgm:pt modelId="{8EAD2F00-46DA-47F8-ABC7-052DA55B1708}">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solidFill>
              <a:latin typeface="Times New Roman" panose="02020603050405020304" pitchFamily="18" charset="0"/>
              <a:ea typeface="+mn-ea"/>
              <a:cs typeface="Times New Roman" panose="02020603050405020304" pitchFamily="18" charset="0"/>
            </a:rPr>
            <a:t>Identifying high potential (Hi-Po) personnel as far down the </a:t>
          </a:r>
          <a:r>
            <a:rPr lang="en-CA" sz="1800" b="1" kern="1200" dirty="0">
              <a:solidFill>
                <a:prstClr val="black"/>
              </a:solidFill>
              <a:latin typeface="Times New Roman" panose="02020603050405020304" pitchFamily="18" charset="0"/>
              <a:ea typeface="+mn-ea"/>
              <a:cs typeface="Times New Roman" panose="02020603050405020304" pitchFamily="18" charset="0"/>
            </a:rPr>
            <a:t>organization as possible</a:t>
          </a:r>
        </a:p>
      </dgm:t>
    </dgm:pt>
    <dgm:pt modelId="{163611B6-6F72-4B0C-8AEC-7E9086D02ACD}" type="parTrans" cxnId="{2E00700D-B833-4DAE-B06B-A72FB1358A9C}">
      <dgm:prSet/>
      <dgm:spPr/>
      <dgm:t>
        <a:bodyPr/>
        <a:lstStyle/>
        <a:p>
          <a:endParaRPr lang="en-CA"/>
        </a:p>
      </dgm:t>
    </dgm:pt>
    <dgm:pt modelId="{1CBD0338-F38D-4077-BCE0-1DC4CC449E0A}" type="sibTrans" cxnId="{2E00700D-B833-4DAE-B06B-A72FB1358A9C}">
      <dgm:prSet/>
      <dgm:spPr/>
      <dgm:t>
        <a:bodyPr/>
        <a:lstStyle/>
        <a:p>
          <a:endParaRPr lang="en-CA"/>
        </a:p>
      </dgm:t>
    </dgm:pt>
    <dgm:pt modelId="{9DF92746-852B-441F-8665-583853C695C0}">
      <dgm:prSet phldrT="[Text]" custT="1"/>
      <dgm:spPr/>
      <dgm:t>
        <a:bodyPr/>
        <a:lstStyle/>
        <a:p>
          <a:r>
            <a:rPr lang="en-US" sz="1800" kern="1200" dirty="0"/>
            <a:t> </a:t>
          </a:r>
          <a:r>
            <a:rPr lang="en-US" sz="1800" b="1" kern="1200" dirty="0">
              <a:solidFill>
                <a:prstClr val="black"/>
              </a:solidFill>
              <a:latin typeface="Times New Roman" panose="02020603050405020304" pitchFamily="18" charset="0"/>
              <a:ea typeface="+mn-ea"/>
              <a:cs typeface="Times New Roman" panose="02020603050405020304" pitchFamily="18" charset="0"/>
            </a:rPr>
            <a:t>Designing personal growth programs and reviewing and updating the Hi-Po list at least annually</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gm:t>
    </dgm:pt>
    <dgm:pt modelId="{D800FC59-3C13-4D93-A991-57255EA3871C}" type="parTrans" cxnId="{4958A069-7A04-4A65-9E79-76696AD1675C}">
      <dgm:prSet/>
      <dgm:spPr/>
      <dgm:t>
        <a:bodyPr/>
        <a:lstStyle/>
        <a:p>
          <a:endParaRPr lang="en-CA"/>
        </a:p>
      </dgm:t>
    </dgm:pt>
    <dgm:pt modelId="{6730951F-FA74-4C01-AB57-CA4482740431}" type="sibTrans" cxnId="{4958A069-7A04-4A65-9E79-76696AD1675C}">
      <dgm:prSet/>
      <dgm:spPr/>
      <dgm:t>
        <a:bodyPr/>
        <a:lstStyle/>
        <a:p>
          <a:endParaRPr lang="en-CA"/>
        </a:p>
      </dgm:t>
    </dgm:pt>
    <dgm:pt modelId="{556021C1-357E-45BE-9749-81870317CB9F}">
      <dgm:prSet phldrT="[Text]" custT="1"/>
      <dgm:spPr/>
      <dgm:t>
        <a:bodyPr/>
        <a:lstStyle/>
        <a:p>
          <a:r>
            <a:rPr lang="en-US" sz="1800" kern="1200" dirty="0"/>
            <a:t> </a:t>
          </a:r>
          <a:r>
            <a:rPr lang="en-US" sz="1800" b="1" kern="1200" dirty="0">
              <a:solidFill>
                <a:prstClr val="black"/>
              </a:solidFill>
              <a:latin typeface="Times New Roman" panose="02020603050405020304" pitchFamily="18" charset="0"/>
              <a:ea typeface="+mn-ea"/>
              <a:cs typeface="Times New Roman" panose="02020603050405020304" pitchFamily="18" charset="0"/>
            </a:rPr>
            <a:t>Monitoring advancements and their effect on mission accomplishment  and revenue growth</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gm:t>
    </dgm:pt>
    <dgm:pt modelId="{2F9ACAAB-5C2C-4E1F-93BB-E5D2D3654B18}" type="parTrans" cxnId="{420B650B-676C-42AF-A68F-1DE527BDBE6D}">
      <dgm:prSet/>
      <dgm:spPr/>
      <dgm:t>
        <a:bodyPr/>
        <a:lstStyle/>
        <a:p>
          <a:endParaRPr lang="en-CA"/>
        </a:p>
      </dgm:t>
    </dgm:pt>
    <dgm:pt modelId="{7CEFC49D-786D-4D28-AA5A-03504D8BCA10}" type="sibTrans" cxnId="{420B650B-676C-42AF-A68F-1DE527BDBE6D}">
      <dgm:prSet/>
      <dgm:spPr/>
      <dgm:t>
        <a:bodyPr/>
        <a:lstStyle/>
        <a:p>
          <a:endParaRPr lang="en-CA"/>
        </a:p>
      </dgm:t>
    </dgm:pt>
    <dgm:pt modelId="{841B7E2F-60AB-43B9-8285-5A96E01740C8}">
      <dgm:prSet custT="1"/>
      <dgm:spPr/>
      <dgm:t>
        <a:bodyPr/>
        <a:lstStyle/>
        <a:p>
          <a:r>
            <a:rPr lang="en-US" sz="1800" b="1" kern="1200" dirty="0">
              <a:solidFill>
                <a:prstClr val="black"/>
              </a:solidFill>
              <a:latin typeface="Times New Roman" panose="02020603050405020304" pitchFamily="18" charset="0"/>
              <a:ea typeface="+mn-ea"/>
              <a:cs typeface="Times New Roman" panose="02020603050405020304" pitchFamily="18" charset="0"/>
            </a:rPr>
            <a:t>Ensuring the development plans are aligned with strategic business plan and corporate KPIs</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gm:t>
    </dgm:pt>
    <dgm:pt modelId="{95EC2D13-5DAE-49CB-9BAA-A7914CEE7ADA}" type="parTrans" cxnId="{5CFEFA51-1225-4AA0-94BA-75F355A61B2A}">
      <dgm:prSet/>
      <dgm:spPr/>
      <dgm:t>
        <a:bodyPr/>
        <a:lstStyle/>
        <a:p>
          <a:endParaRPr lang="en-CA"/>
        </a:p>
      </dgm:t>
    </dgm:pt>
    <dgm:pt modelId="{42765D01-03DE-4181-B2E8-A280755A3AD0}" type="sibTrans" cxnId="{5CFEFA51-1225-4AA0-94BA-75F355A61B2A}">
      <dgm:prSet/>
      <dgm:spPr/>
      <dgm:t>
        <a:bodyPr/>
        <a:lstStyle/>
        <a:p>
          <a:endParaRPr lang="en-CA"/>
        </a:p>
      </dgm:t>
    </dgm:pt>
    <dgm:pt modelId="{B5620B66-F437-41DE-9FF9-6F51002E14C3}" type="pres">
      <dgm:prSet presAssocID="{6080549B-0579-41DB-9653-BEA06FEFCDB8}" presName="Name0" presStyleCnt="0">
        <dgm:presLayoutVars>
          <dgm:dir/>
          <dgm:resizeHandles val="exact"/>
        </dgm:presLayoutVars>
      </dgm:prSet>
      <dgm:spPr/>
    </dgm:pt>
    <dgm:pt modelId="{8326059D-8807-463D-B89C-D8B8DC51CD6F}" type="pres">
      <dgm:prSet presAssocID="{FBB95247-570E-49DC-A5AB-64E1CB3C7A50}" presName="Name5" presStyleLbl="vennNode1" presStyleIdx="0" presStyleCnt="5">
        <dgm:presLayoutVars>
          <dgm:bulletEnabled val="1"/>
        </dgm:presLayoutVars>
      </dgm:prSet>
      <dgm:spPr/>
    </dgm:pt>
    <dgm:pt modelId="{951A1005-C102-45CB-901D-6D67E2546F45}" type="pres">
      <dgm:prSet presAssocID="{4A5BC262-3DE7-4AE8-86E6-32D9AE8A9B9D}" presName="space" presStyleCnt="0"/>
      <dgm:spPr/>
    </dgm:pt>
    <dgm:pt modelId="{7998A753-B57A-4AA1-9BEC-89243AA6DEF2}" type="pres">
      <dgm:prSet presAssocID="{8EAD2F00-46DA-47F8-ABC7-052DA55B1708}" presName="Name5" presStyleLbl="vennNode1" presStyleIdx="1" presStyleCnt="5">
        <dgm:presLayoutVars>
          <dgm:bulletEnabled val="1"/>
        </dgm:presLayoutVars>
      </dgm:prSet>
      <dgm:spPr/>
    </dgm:pt>
    <dgm:pt modelId="{CA83FE32-87F5-4CF4-82A4-8E5C5FBDEF42}" type="pres">
      <dgm:prSet presAssocID="{1CBD0338-F38D-4077-BCE0-1DC4CC449E0A}" presName="space" presStyleCnt="0"/>
      <dgm:spPr/>
    </dgm:pt>
    <dgm:pt modelId="{7F7CDD9D-324C-42CE-A995-0419F7DEC915}" type="pres">
      <dgm:prSet presAssocID="{9DF92746-852B-441F-8665-583853C695C0}" presName="Name5" presStyleLbl="vennNode1" presStyleIdx="2" presStyleCnt="5">
        <dgm:presLayoutVars>
          <dgm:bulletEnabled val="1"/>
        </dgm:presLayoutVars>
      </dgm:prSet>
      <dgm:spPr/>
    </dgm:pt>
    <dgm:pt modelId="{AE04580D-099B-40BD-8D0A-9CC76E54E8ED}" type="pres">
      <dgm:prSet presAssocID="{6730951F-FA74-4C01-AB57-CA4482740431}" presName="space" presStyleCnt="0"/>
      <dgm:spPr/>
    </dgm:pt>
    <dgm:pt modelId="{D5B78022-6F1A-4F68-B009-8D94EBDDD01B}" type="pres">
      <dgm:prSet presAssocID="{556021C1-357E-45BE-9749-81870317CB9F}" presName="Name5" presStyleLbl="vennNode1" presStyleIdx="3" presStyleCnt="5" custScaleX="109595" custScaleY="102307">
        <dgm:presLayoutVars>
          <dgm:bulletEnabled val="1"/>
        </dgm:presLayoutVars>
      </dgm:prSet>
      <dgm:spPr/>
    </dgm:pt>
    <dgm:pt modelId="{CF609FB0-BE30-4375-A2FA-3409E74B86B2}" type="pres">
      <dgm:prSet presAssocID="{7CEFC49D-786D-4D28-AA5A-03504D8BCA10}" presName="space" presStyleCnt="0"/>
      <dgm:spPr/>
    </dgm:pt>
    <dgm:pt modelId="{0260DA4B-86F9-4AD6-9E27-CB2A321C0F63}" type="pres">
      <dgm:prSet presAssocID="{841B7E2F-60AB-43B9-8285-5A96E01740C8}" presName="Name5" presStyleLbl="vennNode1" presStyleIdx="4" presStyleCnt="5">
        <dgm:presLayoutVars>
          <dgm:bulletEnabled val="1"/>
        </dgm:presLayoutVars>
      </dgm:prSet>
      <dgm:spPr/>
    </dgm:pt>
  </dgm:ptLst>
  <dgm:cxnLst>
    <dgm:cxn modelId="{61069D09-0D61-47D2-833A-CE825276FB6A}" type="presOf" srcId="{FBB95247-570E-49DC-A5AB-64E1CB3C7A50}" destId="{8326059D-8807-463D-B89C-D8B8DC51CD6F}" srcOrd="0" destOrd="0" presId="urn:microsoft.com/office/officeart/2005/8/layout/venn3"/>
    <dgm:cxn modelId="{420B650B-676C-42AF-A68F-1DE527BDBE6D}" srcId="{6080549B-0579-41DB-9653-BEA06FEFCDB8}" destId="{556021C1-357E-45BE-9749-81870317CB9F}" srcOrd="3" destOrd="0" parTransId="{2F9ACAAB-5C2C-4E1F-93BB-E5D2D3654B18}" sibTransId="{7CEFC49D-786D-4D28-AA5A-03504D8BCA10}"/>
    <dgm:cxn modelId="{2E00700D-B833-4DAE-B06B-A72FB1358A9C}" srcId="{6080549B-0579-41DB-9653-BEA06FEFCDB8}" destId="{8EAD2F00-46DA-47F8-ABC7-052DA55B1708}" srcOrd="1" destOrd="0" parTransId="{163611B6-6F72-4B0C-8AEC-7E9086D02ACD}" sibTransId="{1CBD0338-F38D-4077-BCE0-1DC4CC449E0A}"/>
    <dgm:cxn modelId="{DF44CC3F-F177-4774-989A-5E758D03CA0F}" type="presOf" srcId="{8EAD2F00-46DA-47F8-ABC7-052DA55B1708}" destId="{7998A753-B57A-4AA1-9BEC-89243AA6DEF2}" srcOrd="0" destOrd="0" presId="urn:microsoft.com/office/officeart/2005/8/layout/venn3"/>
    <dgm:cxn modelId="{AB37455B-5BF8-4DAB-9F07-FE9914187BEB}" type="presOf" srcId="{841B7E2F-60AB-43B9-8285-5A96E01740C8}" destId="{0260DA4B-86F9-4AD6-9E27-CB2A321C0F63}" srcOrd="0" destOrd="0" presId="urn:microsoft.com/office/officeart/2005/8/layout/venn3"/>
    <dgm:cxn modelId="{D1BBB647-717D-40F1-A893-985A12BAA4A7}" type="presOf" srcId="{9DF92746-852B-441F-8665-583853C695C0}" destId="{7F7CDD9D-324C-42CE-A995-0419F7DEC915}" srcOrd="0" destOrd="0" presId="urn:microsoft.com/office/officeart/2005/8/layout/venn3"/>
    <dgm:cxn modelId="{4958A069-7A04-4A65-9E79-76696AD1675C}" srcId="{6080549B-0579-41DB-9653-BEA06FEFCDB8}" destId="{9DF92746-852B-441F-8665-583853C695C0}" srcOrd="2" destOrd="0" parTransId="{D800FC59-3C13-4D93-A991-57255EA3871C}" sibTransId="{6730951F-FA74-4C01-AB57-CA4482740431}"/>
    <dgm:cxn modelId="{5CFEFA51-1225-4AA0-94BA-75F355A61B2A}" srcId="{6080549B-0579-41DB-9653-BEA06FEFCDB8}" destId="{841B7E2F-60AB-43B9-8285-5A96E01740C8}" srcOrd="4" destOrd="0" parTransId="{95EC2D13-5DAE-49CB-9BAA-A7914CEE7ADA}" sibTransId="{42765D01-03DE-4181-B2E8-A280755A3AD0}"/>
    <dgm:cxn modelId="{5B5F0ABE-C622-4591-8AC3-4825F4BA6A86}" type="presOf" srcId="{556021C1-357E-45BE-9749-81870317CB9F}" destId="{D5B78022-6F1A-4F68-B009-8D94EBDDD01B}" srcOrd="0" destOrd="0" presId="urn:microsoft.com/office/officeart/2005/8/layout/venn3"/>
    <dgm:cxn modelId="{792433DB-FBCF-48AD-827F-0F4C90037347}" srcId="{6080549B-0579-41DB-9653-BEA06FEFCDB8}" destId="{FBB95247-570E-49DC-A5AB-64E1CB3C7A50}" srcOrd="0" destOrd="0" parTransId="{EC5B2EFF-673D-4795-A380-D308876E0432}" sibTransId="{4A5BC262-3DE7-4AE8-86E6-32D9AE8A9B9D}"/>
    <dgm:cxn modelId="{CA9CAAE1-0A6E-4680-8885-086021DF13E9}" type="presOf" srcId="{6080549B-0579-41DB-9653-BEA06FEFCDB8}" destId="{B5620B66-F437-41DE-9FF9-6F51002E14C3}" srcOrd="0" destOrd="0" presId="urn:microsoft.com/office/officeart/2005/8/layout/venn3"/>
    <dgm:cxn modelId="{053BFEF2-BC77-4F20-9DAE-BE6CAF2A496D}" type="presParOf" srcId="{B5620B66-F437-41DE-9FF9-6F51002E14C3}" destId="{8326059D-8807-463D-B89C-D8B8DC51CD6F}" srcOrd="0" destOrd="0" presId="urn:microsoft.com/office/officeart/2005/8/layout/venn3"/>
    <dgm:cxn modelId="{ECE0C6AE-C896-45DB-9BD7-07F588586C1A}" type="presParOf" srcId="{B5620B66-F437-41DE-9FF9-6F51002E14C3}" destId="{951A1005-C102-45CB-901D-6D67E2546F45}" srcOrd="1" destOrd="0" presId="urn:microsoft.com/office/officeart/2005/8/layout/venn3"/>
    <dgm:cxn modelId="{81C1D154-6739-45CC-8029-8BA805099593}" type="presParOf" srcId="{B5620B66-F437-41DE-9FF9-6F51002E14C3}" destId="{7998A753-B57A-4AA1-9BEC-89243AA6DEF2}" srcOrd="2" destOrd="0" presId="urn:microsoft.com/office/officeart/2005/8/layout/venn3"/>
    <dgm:cxn modelId="{A1540962-94A3-4ADE-8D57-BCB82A196ED2}" type="presParOf" srcId="{B5620B66-F437-41DE-9FF9-6F51002E14C3}" destId="{CA83FE32-87F5-4CF4-82A4-8E5C5FBDEF42}" srcOrd="3" destOrd="0" presId="urn:microsoft.com/office/officeart/2005/8/layout/venn3"/>
    <dgm:cxn modelId="{C0BCE069-BA0F-4306-A774-8726570D074C}" type="presParOf" srcId="{B5620B66-F437-41DE-9FF9-6F51002E14C3}" destId="{7F7CDD9D-324C-42CE-A995-0419F7DEC915}" srcOrd="4" destOrd="0" presId="urn:microsoft.com/office/officeart/2005/8/layout/venn3"/>
    <dgm:cxn modelId="{129004C6-6D07-4225-81FB-849E655D1A23}" type="presParOf" srcId="{B5620B66-F437-41DE-9FF9-6F51002E14C3}" destId="{AE04580D-099B-40BD-8D0A-9CC76E54E8ED}" srcOrd="5" destOrd="0" presId="urn:microsoft.com/office/officeart/2005/8/layout/venn3"/>
    <dgm:cxn modelId="{3D6D4540-0BF6-447C-A09A-6BEEEA5C9F61}" type="presParOf" srcId="{B5620B66-F437-41DE-9FF9-6F51002E14C3}" destId="{D5B78022-6F1A-4F68-B009-8D94EBDDD01B}" srcOrd="6" destOrd="0" presId="urn:microsoft.com/office/officeart/2005/8/layout/venn3"/>
    <dgm:cxn modelId="{349C9B8E-121C-4762-87A6-874D22C53C16}" type="presParOf" srcId="{B5620B66-F437-41DE-9FF9-6F51002E14C3}" destId="{CF609FB0-BE30-4375-A2FA-3409E74B86B2}" srcOrd="7" destOrd="0" presId="urn:microsoft.com/office/officeart/2005/8/layout/venn3"/>
    <dgm:cxn modelId="{A1FB231E-EA94-4E10-85E4-550E854548B1}" type="presParOf" srcId="{B5620B66-F437-41DE-9FF9-6F51002E14C3}" destId="{0260DA4B-86F9-4AD6-9E27-CB2A321C0F63}" srcOrd="8"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E8158A-49A6-4150-AE26-EF0D07BD2313}" type="doc">
      <dgm:prSet loTypeId="urn:microsoft.com/office/officeart/2005/8/layout/hChevron3" loCatId="process" qsTypeId="urn:microsoft.com/office/officeart/2005/8/quickstyle/simple1" qsCatId="simple" csTypeId="urn:microsoft.com/office/officeart/2005/8/colors/colorful1" csCatId="colorful" phldr="1"/>
      <dgm:spPr/>
      <dgm:t>
        <a:bodyPr/>
        <a:lstStyle/>
        <a:p>
          <a:endParaRPr lang="en-CA"/>
        </a:p>
      </dgm:t>
    </dgm:pt>
    <dgm:pt modelId="{3E6A2DA0-C6DA-4EF2-BDBE-A32656417E96}">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Corporate Objectives, by Function </a:t>
          </a:r>
          <a:r>
            <a:rPr lang="en-CA" sz="2000" b="1" dirty="0">
              <a:solidFill>
                <a:srgbClr val="C00000"/>
              </a:solidFill>
              <a:latin typeface="Times New Roman" panose="02020603050405020304" pitchFamily="18" charset="0"/>
              <a:cs typeface="Times New Roman" panose="02020603050405020304" pitchFamily="18" charset="0"/>
            </a:rPr>
            <a:t>or Department</a:t>
          </a:r>
        </a:p>
      </dgm:t>
    </dgm:pt>
    <dgm:pt modelId="{B891305C-6A35-4F91-9432-B49FA72F56C9}" type="parTrans" cxnId="{7966A41D-4B99-444A-868A-80B5A362368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B8468621-E651-4559-B469-3622983E987A}" type="sibTrans" cxnId="{7966A41D-4B99-444A-868A-80B5A362368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A81F6996-1C93-45DE-8DA1-52106CF94089}">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Key Goals for Function or </a:t>
          </a:r>
          <a:r>
            <a:rPr lang="en-CA" sz="2000" b="1" dirty="0">
              <a:solidFill>
                <a:srgbClr val="C00000"/>
              </a:solidFill>
              <a:latin typeface="Times New Roman" panose="02020603050405020304" pitchFamily="18" charset="0"/>
              <a:cs typeface="Times New Roman" panose="02020603050405020304" pitchFamily="18" charset="0"/>
            </a:rPr>
            <a:t>Department</a:t>
          </a:r>
        </a:p>
      </dgm:t>
    </dgm:pt>
    <dgm:pt modelId="{A51910E2-E3A6-4805-BCAD-C5B847EBA58E}" type="parTrans" cxnId="{A6D68F3C-2CDD-4AFC-81EF-6CF64533086E}">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792C76D2-7193-4EDC-9660-5409E0C02F17}" type="sibTrans" cxnId="{A6D68F3C-2CDD-4AFC-81EF-6CF64533086E}">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D80FA4FE-90E5-49C0-8D80-4DEDE99E5EEA}">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Related Department Goals</a:t>
          </a:r>
          <a:endParaRPr lang="en-CA" sz="2000" b="1" dirty="0">
            <a:solidFill>
              <a:srgbClr val="C00000"/>
            </a:solidFill>
            <a:latin typeface="Times New Roman" panose="02020603050405020304" pitchFamily="18" charset="0"/>
            <a:cs typeface="Times New Roman" panose="02020603050405020304" pitchFamily="18" charset="0"/>
          </a:endParaRPr>
        </a:p>
      </dgm:t>
    </dgm:pt>
    <dgm:pt modelId="{B05CB686-C51B-4840-A1F0-BEE91EDCF643}" type="parTrans" cxnId="{119FF1ED-4BA8-4DDD-8966-3E802ADC609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D73CF49E-90C3-4126-96FC-595882EDA0F1}" type="sibTrans" cxnId="{119FF1ED-4BA8-4DDD-8966-3E802ADC609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2C16EEA1-7DA2-415B-B518-1A06E80781B6}" type="pres">
      <dgm:prSet presAssocID="{A8E8158A-49A6-4150-AE26-EF0D07BD2313}" presName="Name0" presStyleCnt="0">
        <dgm:presLayoutVars>
          <dgm:dir/>
          <dgm:resizeHandles val="exact"/>
        </dgm:presLayoutVars>
      </dgm:prSet>
      <dgm:spPr/>
    </dgm:pt>
    <dgm:pt modelId="{99A402E3-D3AC-4B16-868C-13B8BE9EC0FA}" type="pres">
      <dgm:prSet presAssocID="{3E6A2DA0-C6DA-4EF2-BDBE-A32656417E96}" presName="parTxOnly" presStyleLbl="node1" presStyleIdx="0" presStyleCnt="3" custScaleX="93418">
        <dgm:presLayoutVars>
          <dgm:bulletEnabled val="1"/>
        </dgm:presLayoutVars>
      </dgm:prSet>
      <dgm:spPr/>
    </dgm:pt>
    <dgm:pt modelId="{A8F85BF6-F31A-4017-8E7A-08A56EB7A2CC}" type="pres">
      <dgm:prSet presAssocID="{B8468621-E651-4559-B469-3622983E987A}" presName="parSpace" presStyleCnt="0"/>
      <dgm:spPr/>
    </dgm:pt>
    <dgm:pt modelId="{513492B5-171F-49E5-B72B-D1ACD8786320}" type="pres">
      <dgm:prSet presAssocID="{A81F6996-1C93-45DE-8DA1-52106CF94089}" presName="parTxOnly" presStyleLbl="node1" presStyleIdx="1" presStyleCnt="3">
        <dgm:presLayoutVars>
          <dgm:bulletEnabled val="1"/>
        </dgm:presLayoutVars>
      </dgm:prSet>
      <dgm:spPr/>
    </dgm:pt>
    <dgm:pt modelId="{927B55A7-8547-4331-8CCF-B13CF5401701}" type="pres">
      <dgm:prSet presAssocID="{792C76D2-7193-4EDC-9660-5409E0C02F17}" presName="parSpace" presStyleCnt="0"/>
      <dgm:spPr/>
    </dgm:pt>
    <dgm:pt modelId="{B8F54114-AC9E-4767-AD74-7CE21F7C124A}" type="pres">
      <dgm:prSet presAssocID="{D80FA4FE-90E5-49C0-8D80-4DEDE99E5EEA}" presName="parTxOnly" presStyleLbl="node1" presStyleIdx="2" presStyleCnt="3">
        <dgm:presLayoutVars>
          <dgm:bulletEnabled val="1"/>
        </dgm:presLayoutVars>
      </dgm:prSet>
      <dgm:spPr/>
    </dgm:pt>
  </dgm:ptLst>
  <dgm:cxnLst>
    <dgm:cxn modelId="{FA43DD00-968C-443A-BD87-268BE7F42D78}" type="presOf" srcId="{A8E8158A-49A6-4150-AE26-EF0D07BD2313}" destId="{2C16EEA1-7DA2-415B-B518-1A06E80781B6}" srcOrd="0" destOrd="0" presId="urn:microsoft.com/office/officeart/2005/8/layout/hChevron3"/>
    <dgm:cxn modelId="{7966A41D-4B99-444A-868A-80B5A3623687}" srcId="{A8E8158A-49A6-4150-AE26-EF0D07BD2313}" destId="{3E6A2DA0-C6DA-4EF2-BDBE-A32656417E96}" srcOrd="0" destOrd="0" parTransId="{B891305C-6A35-4F91-9432-B49FA72F56C9}" sibTransId="{B8468621-E651-4559-B469-3622983E987A}"/>
    <dgm:cxn modelId="{4BA0CF34-F455-4922-93E8-DC12FCD66C5F}" type="presOf" srcId="{D80FA4FE-90E5-49C0-8D80-4DEDE99E5EEA}" destId="{B8F54114-AC9E-4767-AD74-7CE21F7C124A}" srcOrd="0" destOrd="0" presId="urn:microsoft.com/office/officeart/2005/8/layout/hChevron3"/>
    <dgm:cxn modelId="{A6D68F3C-2CDD-4AFC-81EF-6CF64533086E}" srcId="{A8E8158A-49A6-4150-AE26-EF0D07BD2313}" destId="{A81F6996-1C93-45DE-8DA1-52106CF94089}" srcOrd="1" destOrd="0" parTransId="{A51910E2-E3A6-4805-BCAD-C5B847EBA58E}" sibTransId="{792C76D2-7193-4EDC-9660-5409E0C02F17}"/>
    <dgm:cxn modelId="{0AD77155-47DD-41E7-9A72-273EF5340307}" type="presOf" srcId="{A81F6996-1C93-45DE-8DA1-52106CF94089}" destId="{513492B5-171F-49E5-B72B-D1ACD8786320}" srcOrd="0" destOrd="0" presId="urn:microsoft.com/office/officeart/2005/8/layout/hChevron3"/>
    <dgm:cxn modelId="{6B37B3D6-38C9-45F5-BB54-3345D9ECB2BD}" type="presOf" srcId="{3E6A2DA0-C6DA-4EF2-BDBE-A32656417E96}" destId="{99A402E3-D3AC-4B16-868C-13B8BE9EC0FA}" srcOrd="0" destOrd="0" presId="urn:microsoft.com/office/officeart/2005/8/layout/hChevron3"/>
    <dgm:cxn modelId="{119FF1ED-4BA8-4DDD-8966-3E802ADC6097}" srcId="{A8E8158A-49A6-4150-AE26-EF0D07BD2313}" destId="{D80FA4FE-90E5-49C0-8D80-4DEDE99E5EEA}" srcOrd="2" destOrd="0" parTransId="{B05CB686-C51B-4840-A1F0-BEE91EDCF643}" sibTransId="{D73CF49E-90C3-4126-96FC-595882EDA0F1}"/>
    <dgm:cxn modelId="{1DD68DB8-58EA-47D9-A5A9-7CDC37969C73}" type="presParOf" srcId="{2C16EEA1-7DA2-415B-B518-1A06E80781B6}" destId="{99A402E3-D3AC-4B16-868C-13B8BE9EC0FA}" srcOrd="0" destOrd="0" presId="urn:microsoft.com/office/officeart/2005/8/layout/hChevron3"/>
    <dgm:cxn modelId="{9EC4743F-CACF-4220-93E6-86D9D265B8F5}" type="presParOf" srcId="{2C16EEA1-7DA2-415B-B518-1A06E80781B6}" destId="{A8F85BF6-F31A-4017-8E7A-08A56EB7A2CC}" srcOrd="1" destOrd="0" presId="urn:microsoft.com/office/officeart/2005/8/layout/hChevron3"/>
    <dgm:cxn modelId="{0D111FE1-CE00-496E-8EA0-A803E648EC5D}" type="presParOf" srcId="{2C16EEA1-7DA2-415B-B518-1A06E80781B6}" destId="{513492B5-171F-49E5-B72B-D1ACD8786320}" srcOrd="2" destOrd="0" presId="urn:microsoft.com/office/officeart/2005/8/layout/hChevron3"/>
    <dgm:cxn modelId="{B65BB38B-3083-48B5-AD5C-EB3A05BA3E3E}" type="presParOf" srcId="{2C16EEA1-7DA2-415B-B518-1A06E80781B6}" destId="{927B55A7-8547-4331-8CCF-B13CF5401701}" srcOrd="3" destOrd="0" presId="urn:microsoft.com/office/officeart/2005/8/layout/hChevron3"/>
    <dgm:cxn modelId="{DC3C5673-9A3D-4787-898C-3FEE14674971}" type="presParOf" srcId="{2C16EEA1-7DA2-415B-B518-1A06E80781B6}" destId="{B8F54114-AC9E-4767-AD74-7CE21F7C124A}"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26059D-8807-463D-B89C-D8B8DC51CD6F}">
      <dsp:nvSpPr>
        <dsp:cNvPr id="0" name=""/>
        <dsp:cNvSpPr/>
      </dsp:nvSpPr>
      <dsp:spPr>
        <a:xfrm>
          <a:off x="2656" y="924651"/>
          <a:ext cx="2583603" cy="258360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4130" rIns="142184" bIns="2413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Assigning a senior line executive the primary responsibility of </a:t>
          </a:r>
          <a:r>
            <a:rPr lang="en-CA" sz="1900" b="1" kern="1200" dirty="0">
              <a:latin typeface="Times New Roman" panose="02020603050405020304" pitchFamily="18" charset="0"/>
              <a:cs typeface="Times New Roman" panose="02020603050405020304" pitchFamily="18" charset="0"/>
            </a:rPr>
            <a:t>managing the system</a:t>
          </a:r>
        </a:p>
      </dsp:txBody>
      <dsp:txXfrm>
        <a:off x="381016" y="1303011"/>
        <a:ext cx="1826883" cy="1826883"/>
      </dsp:txXfrm>
    </dsp:sp>
    <dsp:sp modelId="{7998A753-B57A-4AA1-9BEC-89243AA6DEF2}">
      <dsp:nvSpPr>
        <dsp:cNvPr id="0" name=""/>
        <dsp:cNvSpPr/>
      </dsp:nvSpPr>
      <dsp:spPr>
        <a:xfrm>
          <a:off x="2069539" y="924651"/>
          <a:ext cx="2583603" cy="258360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2860" rIns="142184"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solidFill>
              <a:latin typeface="Times New Roman" panose="02020603050405020304" pitchFamily="18" charset="0"/>
              <a:ea typeface="+mn-ea"/>
              <a:cs typeface="Times New Roman" panose="02020603050405020304" pitchFamily="18" charset="0"/>
            </a:rPr>
            <a:t>Identifying high potential (Hi-Po) personnel as far down the </a:t>
          </a:r>
          <a:r>
            <a:rPr lang="en-CA" sz="1800" b="1" kern="1200" dirty="0">
              <a:solidFill>
                <a:prstClr val="black"/>
              </a:solidFill>
              <a:latin typeface="Times New Roman" panose="02020603050405020304" pitchFamily="18" charset="0"/>
              <a:ea typeface="+mn-ea"/>
              <a:cs typeface="Times New Roman" panose="02020603050405020304" pitchFamily="18" charset="0"/>
            </a:rPr>
            <a:t>organization as possible</a:t>
          </a:r>
        </a:p>
      </dsp:txBody>
      <dsp:txXfrm>
        <a:off x="2447899" y="1303011"/>
        <a:ext cx="1826883" cy="1826883"/>
      </dsp:txXfrm>
    </dsp:sp>
    <dsp:sp modelId="{7F7CDD9D-324C-42CE-A995-0419F7DEC915}">
      <dsp:nvSpPr>
        <dsp:cNvPr id="0" name=""/>
        <dsp:cNvSpPr/>
      </dsp:nvSpPr>
      <dsp:spPr>
        <a:xfrm>
          <a:off x="4136421" y="924651"/>
          <a:ext cx="2583603" cy="258360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2860" rIns="142184" bIns="22860" numCol="1" spcCol="1270" anchor="ctr" anchorCtr="0">
          <a:noAutofit/>
        </a:bodyPr>
        <a:lstStyle/>
        <a:p>
          <a:pPr marL="0" lvl="0" indent="0" algn="ctr" defTabSz="800100">
            <a:lnSpc>
              <a:spcPct val="90000"/>
            </a:lnSpc>
            <a:spcBef>
              <a:spcPct val="0"/>
            </a:spcBef>
            <a:spcAft>
              <a:spcPct val="35000"/>
            </a:spcAft>
            <a:buNone/>
          </a:pPr>
          <a:r>
            <a:rPr lang="en-US" sz="1800" kern="1200" dirty="0"/>
            <a:t> </a:t>
          </a:r>
          <a:r>
            <a:rPr lang="en-US" sz="1800" b="1" kern="1200" dirty="0">
              <a:solidFill>
                <a:prstClr val="black"/>
              </a:solidFill>
              <a:latin typeface="Times New Roman" panose="02020603050405020304" pitchFamily="18" charset="0"/>
              <a:ea typeface="+mn-ea"/>
              <a:cs typeface="Times New Roman" panose="02020603050405020304" pitchFamily="18" charset="0"/>
            </a:rPr>
            <a:t>Designing personal growth programs and reviewing and updating the Hi-Po list at least annually</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sp:txBody>
      <dsp:txXfrm>
        <a:off x="4514781" y="1303011"/>
        <a:ext cx="1826883" cy="1826883"/>
      </dsp:txXfrm>
    </dsp:sp>
    <dsp:sp modelId="{D5B78022-6F1A-4F68-B009-8D94EBDDD01B}">
      <dsp:nvSpPr>
        <dsp:cNvPr id="0" name=""/>
        <dsp:cNvSpPr/>
      </dsp:nvSpPr>
      <dsp:spPr>
        <a:xfrm>
          <a:off x="6203304" y="894849"/>
          <a:ext cx="2831500" cy="264320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2860" rIns="142184" bIns="22860" numCol="1" spcCol="1270" anchor="ctr" anchorCtr="0">
          <a:noAutofit/>
        </a:bodyPr>
        <a:lstStyle/>
        <a:p>
          <a:pPr marL="0" lvl="0" indent="0" algn="ctr" defTabSz="800100">
            <a:lnSpc>
              <a:spcPct val="90000"/>
            </a:lnSpc>
            <a:spcBef>
              <a:spcPct val="0"/>
            </a:spcBef>
            <a:spcAft>
              <a:spcPct val="35000"/>
            </a:spcAft>
            <a:buNone/>
          </a:pPr>
          <a:r>
            <a:rPr lang="en-US" sz="1800" kern="1200" dirty="0"/>
            <a:t> </a:t>
          </a:r>
          <a:r>
            <a:rPr lang="en-US" sz="1800" b="1" kern="1200" dirty="0">
              <a:solidFill>
                <a:prstClr val="black"/>
              </a:solidFill>
              <a:latin typeface="Times New Roman" panose="02020603050405020304" pitchFamily="18" charset="0"/>
              <a:ea typeface="+mn-ea"/>
              <a:cs typeface="Times New Roman" panose="02020603050405020304" pitchFamily="18" charset="0"/>
            </a:rPr>
            <a:t>Monitoring advancements and their effect on mission accomplishment  and revenue growth</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sp:txBody>
      <dsp:txXfrm>
        <a:off x="6617968" y="1281938"/>
        <a:ext cx="2002172" cy="1869029"/>
      </dsp:txXfrm>
    </dsp:sp>
    <dsp:sp modelId="{0260DA4B-86F9-4AD6-9E27-CB2A321C0F63}">
      <dsp:nvSpPr>
        <dsp:cNvPr id="0" name=""/>
        <dsp:cNvSpPr/>
      </dsp:nvSpPr>
      <dsp:spPr>
        <a:xfrm>
          <a:off x="8518084" y="924651"/>
          <a:ext cx="2583603" cy="258360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2184" tIns="22860" rIns="142184"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solidFill>
              <a:latin typeface="Times New Roman" panose="02020603050405020304" pitchFamily="18" charset="0"/>
              <a:ea typeface="+mn-ea"/>
              <a:cs typeface="Times New Roman" panose="02020603050405020304" pitchFamily="18" charset="0"/>
            </a:rPr>
            <a:t>Ensuring the development plans are aligned with strategic business plan and corporate KPIs</a:t>
          </a:r>
          <a:endParaRPr lang="en-CA" sz="1800" b="1" kern="1200" dirty="0">
            <a:solidFill>
              <a:prstClr val="black"/>
            </a:solidFill>
            <a:latin typeface="Times New Roman" panose="02020603050405020304" pitchFamily="18" charset="0"/>
            <a:ea typeface="+mn-ea"/>
            <a:cs typeface="Times New Roman" panose="02020603050405020304" pitchFamily="18" charset="0"/>
          </a:endParaRPr>
        </a:p>
      </dsp:txBody>
      <dsp:txXfrm>
        <a:off x="8896444" y="1303011"/>
        <a:ext cx="1826883" cy="18268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402E3-D3AC-4B16-868C-13B8BE9EC0FA}">
      <dsp:nvSpPr>
        <dsp:cNvPr id="0" name=""/>
        <dsp:cNvSpPr/>
      </dsp:nvSpPr>
      <dsp:spPr>
        <a:xfrm>
          <a:off x="902" y="718173"/>
          <a:ext cx="3562222" cy="1525283"/>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Corporate Objectives, by Function </a:t>
          </a:r>
          <a:r>
            <a:rPr lang="en-CA" sz="2000" b="1" kern="1200" dirty="0">
              <a:solidFill>
                <a:srgbClr val="C00000"/>
              </a:solidFill>
              <a:latin typeface="Times New Roman" panose="02020603050405020304" pitchFamily="18" charset="0"/>
              <a:cs typeface="Times New Roman" panose="02020603050405020304" pitchFamily="18" charset="0"/>
            </a:rPr>
            <a:t>or Department</a:t>
          </a:r>
        </a:p>
      </dsp:txBody>
      <dsp:txXfrm>
        <a:off x="902" y="718173"/>
        <a:ext cx="3180901" cy="1525283"/>
      </dsp:txXfrm>
    </dsp:sp>
    <dsp:sp modelId="{513492B5-171F-49E5-B72B-D1ACD8786320}">
      <dsp:nvSpPr>
        <dsp:cNvPr id="0" name=""/>
        <dsp:cNvSpPr/>
      </dsp:nvSpPr>
      <dsp:spPr>
        <a:xfrm>
          <a:off x="2800483" y="718173"/>
          <a:ext cx="3813207" cy="1525283"/>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Key Goals for Function or </a:t>
          </a:r>
          <a:r>
            <a:rPr lang="en-CA" sz="2000" b="1" kern="1200" dirty="0">
              <a:solidFill>
                <a:srgbClr val="C00000"/>
              </a:solidFill>
              <a:latin typeface="Times New Roman" panose="02020603050405020304" pitchFamily="18" charset="0"/>
              <a:cs typeface="Times New Roman" panose="02020603050405020304" pitchFamily="18" charset="0"/>
            </a:rPr>
            <a:t>Department</a:t>
          </a:r>
        </a:p>
      </dsp:txBody>
      <dsp:txXfrm>
        <a:off x="3563125" y="718173"/>
        <a:ext cx="2287924" cy="1525283"/>
      </dsp:txXfrm>
    </dsp:sp>
    <dsp:sp modelId="{B8F54114-AC9E-4767-AD74-7CE21F7C124A}">
      <dsp:nvSpPr>
        <dsp:cNvPr id="0" name=""/>
        <dsp:cNvSpPr/>
      </dsp:nvSpPr>
      <dsp:spPr>
        <a:xfrm>
          <a:off x="5851049" y="718173"/>
          <a:ext cx="3813207" cy="1525283"/>
        </a:xfrm>
        <a:prstGeom prst="chevron">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Related Department Goals</a:t>
          </a:r>
          <a:endParaRPr lang="en-CA" sz="2000" b="1" kern="1200" dirty="0">
            <a:solidFill>
              <a:srgbClr val="C00000"/>
            </a:solidFill>
            <a:latin typeface="Times New Roman" panose="02020603050405020304" pitchFamily="18" charset="0"/>
            <a:cs typeface="Times New Roman" panose="02020603050405020304" pitchFamily="18" charset="0"/>
          </a:endParaRPr>
        </a:p>
      </dsp:txBody>
      <dsp:txXfrm>
        <a:off x="6613691" y="718173"/>
        <a:ext cx="2287924" cy="1525283"/>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6452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68590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247906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56443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58090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4696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69592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280128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82950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826493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54566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25115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79507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64246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097439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1194997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909792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666828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2704842"/>
            <a:ext cx="6081229" cy="1569660"/>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SUMMARY AND SAMPLES:</a:t>
            </a:r>
          </a:p>
          <a:p>
            <a:pPr algn="ctr"/>
            <a:r>
              <a:rPr lang="en-US" sz="3200" b="1" dirty="0">
                <a:solidFill>
                  <a:srgbClr val="00B0F0"/>
                </a:solidFill>
                <a:latin typeface="Times New Roman" panose="02020603050405020304" pitchFamily="18" charset="0"/>
                <a:cs typeface="Times New Roman" panose="02020603050405020304" pitchFamily="18" charset="0"/>
              </a:rPr>
              <a:t>HUMAN CAPITAL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917796"/>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99210" y="4930026"/>
            <a:ext cx="5406504" cy="1060547"/>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What We Know About Tomorrow?—What Analytics Can Deliver For Your Organization?—Summary And Samples —Steps Of HCM:21 Model</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76068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911212"/>
            <a:ext cx="8420215"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What We Know About Tomorrow?</a:t>
            </a:r>
          </a:p>
        </p:txBody>
      </p:sp>
      <p:sp>
        <p:nvSpPr>
          <p:cNvPr id="8" name="TextBox 7">
            <a:extLst>
              <a:ext uri="{FF2B5EF4-FFF2-40B4-BE49-F238E27FC236}">
                <a16:creationId xmlns:a16="http://schemas.microsoft.com/office/drawing/2014/main" id="{DAC9CAD0-82A2-41EC-A9E3-1982CC1965BA}"/>
              </a:ext>
            </a:extLst>
          </p:cNvPr>
          <p:cNvSpPr txBox="1"/>
          <p:nvPr/>
        </p:nvSpPr>
        <p:spPr>
          <a:xfrm>
            <a:off x="771494" y="2096374"/>
            <a:ext cx="7452664"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market of intense competition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workforce quite different from that of the last quarter of the twentieth century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Technological advances that hit at a speed you will find difficult to assimilate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Political upheavals that will affect business in many parts of the world</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continuation of terrorism threats that raise the general level of tension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Structural changes in the way corporations are organized</a:t>
            </a:r>
          </a:p>
        </p:txBody>
      </p:sp>
      <p:pic>
        <p:nvPicPr>
          <p:cNvPr id="1028" name="Picture 4" descr="Digital Media : Final Animation Gif">
            <a:extLst>
              <a:ext uri="{FF2B5EF4-FFF2-40B4-BE49-F238E27FC236}">
                <a16:creationId xmlns:a16="http://schemas.microsoft.com/office/drawing/2014/main" id="{017B0B84-881B-41E0-82A4-E1DD524F8AF3}"/>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78373" y="2678975"/>
            <a:ext cx="3196348" cy="2237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8057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241437" y="1083696"/>
            <a:ext cx="842021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What Analytics Can Deliver for Your Organization?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942308" y="2338120"/>
            <a:ext cx="10161121"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Software vendor SPSS points out the advantages of predictive analytics:</a:t>
            </a:r>
          </a:p>
          <a:p>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Get a higher return on your data investment. </a:t>
            </a:r>
            <a:r>
              <a:rPr lang="en-US" sz="2400" dirty="0">
                <a:latin typeface="Times New Roman" panose="02020603050405020304" pitchFamily="18" charset="0"/>
                <a:cs typeface="Times New Roman" panose="02020603050405020304" pitchFamily="18" charset="0"/>
              </a:rPr>
              <a:t>Predictive analytics</a:t>
            </a:r>
          </a:p>
          <a:p>
            <a:r>
              <a:rPr lang="en-US" sz="2400" dirty="0">
                <a:latin typeface="Times New Roman" panose="02020603050405020304" pitchFamily="18" charset="0"/>
                <a:cs typeface="Times New Roman" panose="02020603050405020304" pitchFamily="18" charset="0"/>
              </a:rPr>
              <a:t>combines information on what has happened in the past, what is happening now, and what’s likely to happen in the future to give you a complete</a:t>
            </a:r>
          </a:p>
          <a:p>
            <a:r>
              <a:rPr lang="en-US" sz="2400" dirty="0">
                <a:latin typeface="Times New Roman" panose="02020603050405020304" pitchFamily="18" charset="0"/>
                <a:cs typeface="Times New Roman" panose="02020603050405020304" pitchFamily="18" charset="0"/>
              </a:rPr>
              <a:t>picture of your situation.</a:t>
            </a:r>
          </a:p>
          <a:p>
            <a:r>
              <a:rPr lang="en-US" sz="2400" b="1" dirty="0">
                <a:latin typeface="Times New Roman" panose="02020603050405020304" pitchFamily="18" charset="0"/>
                <a:cs typeface="Times New Roman" panose="02020603050405020304" pitchFamily="18" charset="0"/>
              </a:rPr>
              <a:t>2. Find hidden meaning in your data. </a:t>
            </a:r>
            <a:r>
              <a:rPr lang="en-US" sz="2400" dirty="0">
                <a:latin typeface="Times New Roman" panose="02020603050405020304" pitchFamily="18" charset="0"/>
                <a:cs typeface="Times New Roman" panose="02020603050405020304" pitchFamily="18" charset="0"/>
              </a:rPr>
              <a:t>Predictive analytics enables you</a:t>
            </a:r>
          </a:p>
          <a:p>
            <a:r>
              <a:rPr lang="en-US" sz="2400" dirty="0">
                <a:latin typeface="Times New Roman" panose="02020603050405020304" pitchFamily="18" charset="0"/>
                <a:cs typeface="Times New Roman" panose="02020603050405020304" pitchFamily="18" charset="0"/>
              </a:rPr>
              <a:t>to uncover hidden patterns, trends, and relationships and transform</a:t>
            </a:r>
          </a:p>
          <a:p>
            <a:r>
              <a:rPr lang="en-US" sz="2400" dirty="0">
                <a:latin typeface="Times New Roman" panose="02020603050405020304" pitchFamily="18" charset="0"/>
                <a:cs typeface="Times New Roman" panose="02020603050405020304" pitchFamily="18" charset="0"/>
              </a:rPr>
              <a:t>these into action.</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37764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180407" y="992181"/>
            <a:ext cx="842021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What Analytics Can Deliver for Your Organization?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984154" y="2495308"/>
            <a:ext cx="9248418"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Look forward, not backward. </a:t>
            </a:r>
            <a:r>
              <a:rPr lang="en-US" sz="2400" dirty="0">
                <a:latin typeface="Times New Roman" panose="02020603050405020304" pitchFamily="18" charset="0"/>
                <a:cs typeface="Times New Roman" panose="02020603050405020304" pitchFamily="18" charset="0"/>
              </a:rPr>
              <a:t>Use the data you already have to help</a:t>
            </a:r>
          </a:p>
          <a:p>
            <a:r>
              <a:rPr lang="en-US" sz="2400" dirty="0">
                <a:latin typeface="Times New Roman" panose="02020603050405020304" pitchFamily="18" charset="0"/>
                <a:cs typeface="Times New Roman" panose="02020603050405020304" pitchFamily="18" charset="0"/>
              </a:rPr>
              <a:t>you anticipate future events, and be predictive rather than reactive.</a:t>
            </a:r>
          </a:p>
          <a:p>
            <a:r>
              <a:rPr lang="en-US" sz="2400" b="1"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Deliver intelligence in real time. </a:t>
            </a:r>
            <a:r>
              <a:rPr lang="en-US" sz="2400" dirty="0">
                <a:latin typeface="Times New Roman" panose="02020603050405020304" pitchFamily="18" charset="0"/>
                <a:cs typeface="Times New Roman" panose="02020603050405020304" pitchFamily="18" charset="0"/>
              </a:rPr>
              <a:t>With predictive analytics, you can</a:t>
            </a:r>
          </a:p>
          <a:p>
            <a:r>
              <a:rPr lang="en-US" sz="2400" dirty="0">
                <a:latin typeface="Times New Roman" panose="02020603050405020304" pitchFamily="18" charset="0"/>
                <a:cs typeface="Times New Roman" panose="02020603050405020304" pitchFamily="18" charset="0"/>
              </a:rPr>
              <a:t>automatically deploy analytical results and act as changes occur.</a:t>
            </a:r>
          </a:p>
          <a:p>
            <a:r>
              <a:rPr lang="en-US" sz="2400" b="1" dirty="0">
                <a:latin typeface="Times New Roman" panose="02020603050405020304" pitchFamily="18" charset="0"/>
                <a:cs typeface="Times New Roman" panose="02020603050405020304" pitchFamily="18" charset="0"/>
              </a:rPr>
              <a:t>5</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See your assumptions in action. </a:t>
            </a:r>
            <a:r>
              <a:rPr lang="en-US" sz="2400" dirty="0">
                <a:latin typeface="Times New Roman" panose="02020603050405020304" pitchFamily="18" charset="0"/>
                <a:cs typeface="Times New Roman" panose="02020603050405020304" pitchFamily="18" charset="0"/>
              </a:rPr>
              <a:t>Advanced analytics tools help you</a:t>
            </a:r>
          </a:p>
          <a:p>
            <a:r>
              <a:rPr lang="en-US" sz="2400" dirty="0">
                <a:latin typeface="Times New Roman" panose="02020603050405020304" pitchFamily="18" charset="0"/>
                <a:cs typeface="Times New Roman" panose="02020603050405020304" pitchFamily="18" charset="0"/>
              </a:rPr>
              <a:t>develop hypotheses, test them, and choose the scenario most likely to</a:t>
            </a:r>
          </a:p>
          <a:p>
            <a:r>
              <a:rPr lang="en-US" sz="2400" dirty="0">
                <a:latin typeface="Times New Roman" panose="02020603050405020304" pitchFamily="18" charset="0"/>
                <a:cs typeface="Times New Roman" panose="02020603050405020304" pitchFamily="18" charset="0"/>
              </a:rPr>
              <a:t>give you the desired results.</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95010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249001" y="975974"/>
            <a:ext cx="842021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What Analytics Can Deliver for Your Organization?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771494" y="2096374"/>
            <a:ext cx="10206328"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Mitigate risk. </a:t>
            </a:r>
            <a:r>
              <a:rPr lang="en-US" sz="2400" dirty="0">
                <a:latin typeface="Times New Roman" panose="02020603050405020304" pitchFamily="18" charset="0"/>
                <a:cs typeface="Times New Roman" panose="02020603050405020304" pitchFamily="18" charset="0"/>
              </a:rPr>
              <a:t>Predictive analytics helps you evaluate risk using a</a:t>
            </a:r>
          </a:p>
          <a:p>
            <a:r>
              <a:rPr lang="en-US" sz="2400" dirty="0">
                <a:latin typeface="Times New Roman" panose="02020603050405020304" pitchFamily="18" charset="0"/>
                <a:cs typeface="Times New Roman" panose="02020603050405020304" pitchFamily="18" charset="0"/>
              </a:rPr>
              <a:t>combination of business rules, predictive models, and past employee</a:t>
            </a:r>
          </a:p>
          <a:p>
            <a:r>
              <a:rPr lang="en-US" sz="2400" dirty="0">
                <a:latin typeface="Times New Roman" panose="02020603050405020304" pitchFamily="18" charset="0"/>
                <a:cs typeface="Times New Roman" panose="02020603050405020304" pitchFamily="18" charset="0"/>
              </a:rPr>
              <a:t>actions, thus minimizing exposure to unforeseen events.</a:t>
            </a:r>
          </a:p>
          <a:p>
            <a:r>
              <a:rPr lang="en-US" sz="2400" b="1" dirty="0">
                <a:latin typeface="Times New Roman" panose="02020603050405020304" pitchFamily="18" charset="0"/>
                <a:cs typeface="Times New Roman" panose="02020603050405020304" pitchFamily="18" charset="0"/>
              </a:rPr>
              <a:t>7. Discover unexpected opportunities. </a:t>
            </a:r>
            <a:r>
              <a:rPr lang="en-US" sz="2400" dirty="0">
                <a:latin typeface="Times New Roman" panose="02020603050405020304" pitchFamily="18" charset="0"/>
                <a:cs typeface="Times New Roman" panose="02020603050405020304" pitchFamily="18" charset="0"/>
              </a:rPr>
              <a:t>You can use predictive analytics to respond with greater speed and certainty to emerging challenges and opportunities.</a:t>
            </a:r>
          </a:p>
          <a:p>
            <a:r>
              <a:rPr lang="en-US" sz="2400" b="1" dirty="0">
                <a:latin typeface="Times New Roman" panose="02020603050405020304" pitchFamily="18" charset="0"/>
                <a:cs typeface="Times New Roman" panose="02020603050405020304" pitchFamily="18" charset="0"/>
              </a:rPr>
              <a:t>8. Guarantee your organization’s competitive advantage</a:t>
            </a:r>
            <a:r>
              <a:rPr lang="en-US" sz="2400" dirty="0">
                <a:latin typeface="Times New Roman" panose="02020603050405020304" pitchFamily="18" charset="0"/>
                <a:cs typeface="Times New Roman" panose="02020603050405020304" pitchFamily="18" charset="0"/>
              </a:rPr>
              <a:t>. With predictive analytics, you drive improved performance in all operational areas.</a:t>
            </a:r>
          </a:p>
          <a:p>
            <a:r>
              <a:rPr lang="en-US" sz="2400" dirty="0">
                <a:latin typeface="Times New Roman" panose="02020603050405020304" pitchFamily="18" charset="0"/>
                <a:cs typeface="Times New Roman" panose="02020603050405020304" pitchFamily="18" charset="0"/>
              </a:rPr>
              <a:t>When your organization runs more efficiently, you have what it takes to</a:t>
            </a:r>
          </a:p>
          <a:p>
            <a:r>
              <a:rPr lang="en-US" sz="2400" dirty="0">
                <a:latin typeface="Times New Roman" panose="02020603050405020304" pitchFamily="18" charset="0"/>
                <a:cs typeface="Times New Roman" panose="02020603050405020304" pitchFamily="18" charset="0"/>
              </a:rPr>
              <a:t>outthink and outperform your competitors.</a:t>
            </a:r>
          </a:p>
        </p:txBody>
      </p:sp>
    </p:spTree>
    <p:extLst>
      <p:ext uri="{BB962C8B-B14F-4D97-AF65-F5344CB8AC3E}">
        <p14:creationId xmlns:p14="http://schemas.microsoft.com/office/powerpoint/2010/main" val="12535089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A0BDD94F-D86A-4C49-B7D6-9EF50E0F215F}"/>
              </a:ext>
            </a:extLst>
          </p:cNvPr>
          <p:cNvSpPr txBox="1"/>
          <p:nvPr/>
        </p:nvSpPr>
        <p:spPr>
          <a:xfrm>
            <a:off x="928914" y="791308"/>
            <a:ext cx="854891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Figure 12.1. Data integration: linkages and feedback.</a:t>
            </a:r>
          </a:p>
        </p:txBody>
      </p:sp>
      <p:pic>
        <p:nvPicPr>
          <p:cNvPr id="8" name="Picture 7">
            <a:extLst>
              <a:ext uri="{FF2B5EF4-FFF2-40B4-BE49-F238E27FC236}">
                <a16:creationId xmlns:a16="http://schemas.microsoft.com/office/drawing/2014/main" id="{00FFE2E4-0927-4893-B61E-DC03BF356B7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97602" y="1314528"/>
            <a:ext cx="8747884" cy="5220429"/>
          </a:xfrm>
          <a:prstGeom prst="rect">
            <a:avLst/>
          </a:prstGeom>
        </p:spPr>
      </p:pic>
    </p:spTree>
    <p:extLst>
      <p:ext uri="{BB962C8B-B14F-4D97-AF65-F5344CB8AC3E}">
        <p14:creationId xmlns:p14="http://schemas.microsoft.com/office/powerpoint/2010/main" val="719475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SUMMARY AND SAMPLES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10934"/>
            <a:ext cx="10460291"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Presented the model  of HCM:21, or human capital management for the twenty-first century.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breakthrough model was developed over a period of eighteen months by the Predictive Initiative, a consortium of major corporations, vendors, and management associations committed to transforming HR into a strategic function. </a:t>
            </a:r>
          </a:p>
          <a:p>
            <a:pPr marL="342900" indent="-3429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180407" y="1075497"/>
            <a:ext cx="908323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SUMMARY AND SAMPLES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9794" y="2151146"/>
            <a:ext cx="10650206"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HCM:21 is not a human resources program. It is both a management model and an operating system.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model identifies mission-critical organizational issues and entities.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Then it operationalizes how they align, are interdependent, and need to be integrated.</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An outline of the model is shown in Figure A.1.</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896" y="1292286"/>
            <a:ext cx="6096000" cy="4150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Times New Roman" panose="02020603050405020304" pitchFamily="18" charset="0"/>
              <a:cs typeface="Times New Roman" panose="02020603050405020304" pitchFamily="18" charset="0"/>
            </a:endParaRPr>
          </a:p>
        </p:txBody>
      </p:sp>
      <p:sp>
        <p:nvSpPr>
          <p:cNvPr id="6" name="Rectangle 5"/>
          <p:cNvSpPr/>
          <p:nvPr/>
        </p:nvSpPr>
        <p:spPr>
          <a:xfrm>
            <a:off x="503743" y="1629372"/>
            <a:ext cx="5852398" cy="3082190"/>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Following are The Steps Essential To This Model:</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A. The Strategic Scan</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B. Capability Planning</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C. Process Optimization</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D. Integrated Delivery</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E. Predictive Measurement</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F. Analytics</a:t>
            </a:r>
          </a:p>
        </p:txBody>
      </p:sp>
      <p:sp>
        <p:nvSpPr>
          <p:cNvPr id="17" name="TextBox 16"/>
          <p:cNvSpPr txBox="1"/>
          <p:nvPr/>
        </p:nvSpPr>
        <p:spPr>
          <a:xfrm>
            <a:off x="1281239" y="672146"/>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 STEPS OF HCM:21 MODEL</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D13D1447-AEEF-4467-A55E-43F033B93822}"/>
              </a:ext>
            </a:extLst>
          </p:cNvPr>
          <p:cNvSpPr txBox="1"/>
          <p:nvPr/>
        </p:nvSpPr>
        <p:spPr>
          <a:xfrm>
            <a:off x="6453683" y="1116009"/>
            <a:ext cx="6096000" cy="395749"/>
          </a:xfrm>
          <a:prstGeom prst="rect">
            <a:avLst/>
          </a:prstGeom>
          <a:noFill/>
        </p:spPr>
        <p:txBody>
          <a:bodyPr wrap="square">
            <a:spAutoFit/>
          </a:bodyPr>
          <a:lstStyle/>
          <a:p>
            <a:pPr>
              <a:lnSpc>
                <a:spcPct val="120000"/>
              </a:lnSpc>
            </a:pPr>
            <a:r>
              <a:rPr lang="en-US" sz="1800" dirty="0">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1FA6CED4-3C9F-409B-ACB4-CAC5F150E39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453683" y="1426418"/>
            <a:ext cx="5733513" cy="4759435"/>
          </a:xfrm>
          <a:prstGeom prst="rect">
            <a:avLst/>
          </a:prstGeom>
        </p:spPr>
      </p:pic>
    </p:spTree>
    <p:extLst>
      <p:ext uri="{BB962C8B-B14F-4D97-AF65-F5344CB8AC3E}">
        <p14:creationId xmlns:p14="http://schemas.microsoft.com/office/powerpoint/2010/main" val="384647561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trends, 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6925" y="2278537"/>
            <a:ext cx="10418149"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Human capital management typically starts with workforce planning. Planning compares business plan staffing requirements with internal and external labor pools.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From there a strategy is developed for filling gaps in the workforce. Although the marketplace is continually undergoing radical change, quite often there is no change from past practices.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Before you can plan future human capital investments, you need to understand all aspects of the market. </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585151"/>
            <a:ext cx="8019143"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A. THE STRATEGIC SCAN</a:t>
            </a:r>
          </a:p>
        </p:txBody>
      </p:sp>
    </p:spTree>
    <p:extLst>
      <p:ext uri="{BB962C8B-B14F-4D97-AF65-F5344CB8AC3E}">
        <p14:creationId xmlns:p14="http://schemas.microsoft.com/office/powerpoint/2010/main" val="3409131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trends, technology) that are given weights based on their</a:t>
            </a:r>
          </a:p>
          <a:p>
            <a:pPr algn="ctr"/>
            <a:r>
              <a:rPr lang="en-US" dirty="0"/>
              <a:t>estimated strengths</a:t>
            </a:r>
          </a:p>
          <a:p>
            <a:pPr algn="ctr"/>
            <a:r>
              <a:rPr lang="en-US" dirty="0"/>
              <a:t>I  various internal factors (state of finances, development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98493"/>
            <a:ext cx="10270317"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includes competition, technology advancements, and regulations, as well as economic, political, and human capital trends.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is why the external and internal scan is essential. HCM:21 is launched with a strategic scan of external forces and internal factors that might affect the three fundamentals of the organization: </a:t>
            </a:r>
            <a:r>
              <a:rPr lang="en-US" sz="2800" b="1" i="1" dirty="0">
                <a:latin typeface="Times New Roman" panose="02020603050405020304" pitchFamily="18" charset="0"/>
                <a:cs typeface="Times New Roman" panose="02020603050405020304" pitchFamily="18" charset="0"/>
              </a:rPr>
              <a:t>human</a:t>
            </a:r>
            <a:r>
              <a:rPr lang="en-US" sz="2800" dirty="0">
                <a:latin typeface="Times New Roman" panose="02020603050405020304" pitchFamily="18" charset="0"/>
                <a:cs typeface="Times New Roman" panose="02020603050405020304" pitchFamily="18" charset="0"/>
              </a:rPr>
              <a:t>, </a:t>
            </a:r>
            <a:r>
              <a:rPr lang="en-US" sz="2800" b="1" i="1" dirty="0">
                <a:latin typeface="Times New Roman" panose="02020603050405020304" pitchFamily="18" charset="0"/>
                <a:cs typeface="Times New Roman" panose="02020603050405020304" pitchFamily="18" charset="0"/>
              </a:rPr>
              <a:t>relational</a:t>
            </a:r>
            <a:r>
              <a:rPr lang="en-US" sz="2800" dirty="0">
                <a:latin typeface="Times New Roman" panose="02020603050405020304" pitchFamily="18" charset="0"/>
                <a:cs typeface="Times New Roman" panose="02020603050405020304" pitchFamily="18" charset="0"/>
              </a:rPr>
              <a:t>, and </a:t>
            </a:r>
            <a:r>
              <a:rPr lang="en-US" sz="2800" b="1" i="1" dirty="0">
                <a:latin typeface="Times New Roman" panose="02020603050405020304" pitchFamily="18" charset="0"/>
                <a:cs typeface="Times New Roman" panose="02020603050405020304" pitchFamily="18" charset="0"/>
              </a:rPr>
              <a:t>structural capital</a:t>
            </a:r>
            <a:r>
              <a:rPr lang="en-US" sz="2800" dirty="0">
                <a:latin typeface="Times New Roman" panose="02020603050405020304" pitchFamily="18" charset="0"/>
                <a:cs typeface="Times New Roman" panose="02020603050405020304" pitchFamily="18" charset="0"/>
              </a:rPr>
              <a:t>, shown in Figure A.2.</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585151"/>
            <a:ext cx="8019143"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A. THE STRATEGIC SCAN</a:t>
            </a:r>
          </a:p>
        </p:txBody>
      </p:sp>
    </p:spTree>
    <p:extLst>
      <p:ext uri="{BB962C8B-B14F-4D97-AF65-F5344CB8AC3E}">
        <p14:creationId xmlns:p14="http://schemas.microsoft.com/office/powerpoint/2010/main" val="7366842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0BD09B9-2E75-420F-8DE3-B191A79B586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959430" y="131831"/>
            <a:ext cx="8447313" cy="6733167"/>
          </a:xfrm>
          <a:prstGeom prst="rect">
            <a:avLst/>
          </a:prstGeom>
        </p:spPr>
      </p:pic>
      <p:sp>
        <p:nvSpPr>
          <p:cNvPr id="7" name="TextBox 6">
            <a:extLst>
              <a:ext uri="{FF2B5EF4-FFF2-40B4-BE49-F238E27FC236}">
                <a16:creationId xmlns:a16="http://schemas.microsoft.com/office/drawing/2014/main" id="{B13BC7FF-6D84-4C53-ABD5-83ACB00C2E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99564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103601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933548" y="2128181"/>
            <a:ext cx="10641172" cy="3666645"/>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Samples of how and where these forces and factors might affect your organization follow as Forms A-1 through A-6.</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Most important, they remind you that problems in one of the sectors of the organization usually affect the other sectors. </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Technology investments usually require training of operators. </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Economic downturns and upturns change the interactions between human and relational capital and often demand structural investments.</a:t>
            </a:r>
            <a:endParaRPr lang="en-US" sz="32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17285C4C-AEFA-489A-BB73-F274D936CB92}"/>
              </a:ext>
            </a:extLst>
          </p:cNvPr>
          <p:cNvSpPr txBox="1"/>
          <p:nvPr/>
        </p:nvSpPr>
        <p:spPr>
          <a:xfrm>
            <a:off x="2590876" y="1008595"/>
            <a:ext cx="838694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A. THE STRATEGIC SCAN</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393687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50B9200-A6DD-4703-B672-1E327038CACD}"/>
              </a:ext>
            </a:extLst>
          </p:cNvPr>
          <p:cNvSpPr/>
          <p:nvPr/>
        </p:nvSpPr>
        <p:spPr>
          <a:xfrm>
            <a:off x="6985576" y="1544887"/>
            <a:ext cx="5039693" cy="39093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Rectangle 1"/>
          <p:cNvSpPr/>
          <p:nvPr/>
        </p:nvSpPr>
        <p:spPr>
          <a:xfrm>
            <a:off x="957844" y="1530019"/>
            <a:ext cx="4937225" cy="3535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p:cNvSpPr/>
          <p:nvPr/>
        </p:nvSpPr>
        <p:spPr>
          <a:xfrm>
            <a:off x="1019885" y="1690191"/>
            <a:ext cx="4752945" cy="3156057"/>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Strategic Scanner is a series of six forms or templates to use in completing the strategic scan</a:t>
            </a:r>
            <a:r>
              <a:rPr lang="en-US" sz="2400" dirty="0">
                <a:latin typeface="Times New Roman" panose="02020603050405020304" pitchFamily="18" charset="0"/>
                <a:cs typeface="Times New Roman" panose="02020603050405020304" pitchFamily="18" charset="0"/>
              </a:rPr>
              <a:t>. </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There are basically four types: </a:t>
            </a:r>
          </a:p>
          <a:p>
            <a:pPr marL="457200" indent="-457200">
              <a:lnSpc>
                <a:spcPct val="120000"/>
              </a:lnSpc>
              <a:buAutoNum type="arabicParenBoth"/>
            </a:pPr>
            <a:r>
              <a:rPr lang="en-US" sz="2400" dirty="0">
                <a:latin typeface="Times New Roman" panose="02020603050405020304" pitchFamily="18" charset="0"/>
                <a:cs typeface="Times New Roman" panose="02020603050405020304" pitchFamily="18" charset="0"/>
              </a:rPr>
              <a:t>a detailed corporate-wide survey and identification of external and internal factors.</a:t>
            </a:r>
          </a:p>
        </p:txBody>
      </p:sp>
      <p:sp>
        <p:nvSpPr>
          <p:cNvPr id="17" name="TextBox 16"/>
          <p:cNvSpPr txBox="1"/>
          <p:nvPr/>
        </p:nvSpPr>
        <p:spPr>
          <a:xfrm>
            <a:off x="0" y="539113"/>
            <a:ext cx="1240971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Scanner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4A261F2B-7648-436F-AA62-72B5A2C5261B}"/>
              </a:ext>
            </a:extLst>
          </p:cNvPr>
          <p:cNvSpPr/>
          <p:nvPr/>
        </p:nvSpPr>
        <p:spPr>
          <a:xfrm>
            <a:off x="6825789" y="1722802"/>
            <a:ext cx="5079383" cy="3599255"/>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(2) An equivalent survey and identification performed on a function or department level and covering both external and internal factors</a:t>
            </a:r>
          </a:p>
          <a:p>
            <a:pPr>
              <a:lnSpc>
                <a:spcPct val="120000"/>
              </a:lnSpc>
            </a:pPr>
            <a:r>
              <a:rPr lang="en-US" sz="2400" dirty="0">
                <a:latin typeface="Times New Roman" panose="02020603050405020304" pitchFamily="18" charset="0"/>
                <a:cs typeface="Times New Roman" panose="02020603050405020304" pitchFamily="18" charset="0"/>
              </a:rPr>
              <a:t>(3) An identification and review of the corporate vision, mission, and values</a:t>
            </a:r>
          </a:p>
          <a:p>
            <a:pPr>
              <a:lnSpc>
                <a:spcPct val="120000"/>
              </a:lnSpc>
            </a:pPr>
            <a:r>
              <a:rPr lang="en-US" sz="2400" dirty="0">
                <a:latin typeface="Times New Roman" panose="02020603050405020304" pitchFamily="18" charset="0"/>
                <a:cs typeface="Times New Roman" panose="02020603050405020304" pitchFamily="18" charset="0"/>
              </a:rPr>
              <a:t>(4) an analysis of corporate objectives and initiatives.</a:t>
            </a:r>
          </a:p>
        </p:txBody>
      </p:sp>
    </p:spTree>
    <p:extLst>
      <p:ext uri="{BB962C8B-B14F-4D97-AF65-F5344CB8AC3E}">
        <p14:creationId xmlns:p14="http://schemas.microsoft.com/office/powerpoint/2010/main" val="15588692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738" y="16490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trends, technology) that are given weights based on their</a:t>
            </a:r>
          </a:p>
          <a:p>
            <a:pPr algn="ctr"/>
            <a:r>
              <a:rPr lang="en-US" dirty="0"/>
              <a:t>estimated strengths</a:t>
            </a:r>
          </a:p>
          <a:p>
            <a:pPr algn="ctr"/>
            <a:r>
              <a:rPr lang="en-US" dirty="0"/>
              <a:t>I  various internal factors (state of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7504" y="1968371"/>
            <a:ext cx="10678954" cy="4524315"/>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External Forces </a:t>
            </a:r>
            <a:r>
              <a:rPr lang="en-US" sz="2400" dirty="0">
                <a:latin typeface="Times New Roman" panose="02020603050405020304" pitchFamily="18" charset="0"/>
                <a:cs typeface="Times New Roman" panose="02020603050405020304" pitchFamily="18" charset="0"/>
              </a:rPr>
              <a:t>are elements outside your company that you believe will have a present or future effect on your organization. This template sample has a general starter set of External Forces, and you may delete these and/or add others as you see fit.</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First,</a:t>
            </a:r>
            <a:r>
              <a:rPr lang="en-US" sz="2400" dirty="0">
                <a:latin typeface="Times New Roman" panose="02020603050405020304" pitchFamily="18" charset="0"/>
                <a:cs typeface="Times New Roman" panose="02020603050405020304" pitchFamily="18" charset="0"/>
              </a:rPr>
              <a:t> identify issues that will arise as a result of External Forces.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Describe them in a few key words or phrases and enter onto the spreadsheet templates provided here.</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All key issues should be clearly identified, but not all impact cells have to be filled in.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primarily those significant issues or forces that will demand attention across the entire organization. </a:t>
            </a:r>
          </a:p>
          <a:p>
            <a:pPr marL="457200" indent="-4572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1030617"/>
            <a:ext cx="8019143"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Strategic Scanner</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738" y="16490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trends, technology) that are given weights based on their</a:t>
            </a:r>
          </a:p>
          <a:p>
            <a:pPr algn="ctr"/>
            <a:r>
              <a:rPr lang="en-US" dirty="0"/>
              <a:t>estimated strengths</a:t>
            </a:r>
          </a:p>
          <a:p>
            <a:pPr algn="ctr"/>
            <a:r>
              <a:rPr lang="en-US" dirty="0"/>
              <a:t>I  various internal factors (state of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573738" y="2264603"/>
            <a:ext cx="10812720" cy="3416320"/>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Second,</a:t>
            </a:r>
            <a:r>
              <a:rPr lang="en-US" sz="2400" dirty="0">
                <a:latin typeface="Times New Roman" panose="02020603050405020304" pitchFamily="18" charset="0"/>
                <a:cs typeface="Times New Roman" panose="02020603050405020304" pitchFamily="18" charset="0"/>
              </a:rPr>
              <a:t> to give the scan consistent structure, link the issues to your organization’s three forms of capital: human, structural, and relational:</a:t>
            </a:r>
          </a:p>
          <a:p>
            <a:pPr marL="342900" indent="-3429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 Human capital </a:t>
            </a:r>
            <a:r>
              <a:rPr lang="en-US" sz="2400" dirty="0">
                <a:latin typeface="Times New Roman" panose="02020603050405020304" pitchFamily="18" charset="0"/>
                <a:cs typeface="Times New Roman" panose="02020603050405020304" pitchFamily="18" charset="0"/>
              </a:rPr>
              <a:t>is your employees and active contingent workers.</a:t>
            </a:r>
          </a:p>
          <a:p>
            <a:pPr marL="342900" indent="-3429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 Structural capital </a:t>
            </a:r>
            <a:r>
              <a:rPr lang="en-US" sz="2400" dirty="0">
                <a:latin typeface="Times New Roman" panose="02020603050405020304" pitchFamily="18" charset="0"/>
                <a:cs typeface="Times New Roman" panose="02020603050405020304" pitchFamily="18" charset="0"/>
              </a:rPr>
              <a:t>is essentially things that you own, ranging from facilities and equipment to intellectual materials, codified processes, patents and copyrights, and IT software.</a:t>
            </a:r>
          </a:p>
          <a:p>
            <a:pPr marL="342900" indent="-3429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Relational capital </a:t>
            </a:r>
            <a:r>
              <a:rPr lang="en-US" sz="2400" dirty="0">
                <a:latin typeface="Times New Roman" panose="02020603050405020304" pitchFamily="18" charset="0"/>
                <a:cs typeface="Times New Roman" panose="02020603050405020304" pitchFamily="18" charset="0"/>
              </a:rPr>
              <a:t>is working knowledge of and relationships with outsiders including customers, suppliers, competitors, regulators, and communities in which you do business</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407795" y="991608"/>
            <a:ext cx="8019143"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Strategic Scanner</a:t>
            </a:r>
          </a:p>
        </p:txBody>
      </p:sp>
    </p:spTree>
    <p:extLst>
      <p:ext uri="{BB962C8B-B14F-4D97-AF65-F5344CB8AC3E}">
        <p14:creationId xmlns:p14="http://schemas.microsoft.com/office/powerpoint/2010/main" val="41766668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Strategic Scanner</a:t>
            </a:r>
          </a:p>
          <a:p>
            <a:pPr algn="ct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61999" y="2410934"/>
            <a:ext cx="10668001"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corporate-level scan forms the basis for subsequent forms at the departmental or functional levels to link consistent plans and objectives throughout the company.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Each level must react to these forces and issues in ways that keep the organization aligned and internally integrated. </a:t>
            </a:r>
          </a:p>
        </p:txBody>
      </p:sp>
    </p:spTree>
    <p:extLst>
      <p:ext uri="{BB962C8B-B14F-4D97-AF65-F5344CB8AC3E}">
        <p14:creationId xmlns:p14="http://schemas.microsoft.com/office/powerpoint/2010/main" val="21021939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459842" y="825005"/>
            <a:ext cx="797242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Strategic Scanner</a:t>
            </a:r>
          </a:p>
          <a:p>
            <a:pPr algn="ct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410934"/>
            <a:ext cx="10544630"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corporate-level scan of internal forces follows the same directions as those for the external scan.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is a general starter set of forces; you may delete some of these and/or add others as fits your situation.</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When this strategic scan is completed at the corporate level, it can be recreated at the divisional or department level as appropriate.</a:t>
            </a:r>
          </a:p>
        </p:txBody>
      </p:sp>
    </p:spTree>
    <p:extLst>
      <p:ext uri="{BB962C8B-B14F-4D97-AF65-F5344CB8AC3E}">
        <p14:creationId xmlns:p14="http://schemas.microsoft.com/office/powerpoint/2010/main" val="36842381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A4255E-4BB9-4B91-AB96-7BF43B364D0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47061" y="453571"/>
            <a:ext cx="9225664" cy="5950858"/>
          </a:xfrm>
          <a:prstGeom prst="rect">
            <a:avLst/>
          </a:prstGeom>
        </p:spPr>
      </p:pic>
      <p:sp>
        <p:nvSpPr>
          <p:cNvPr id="5" name="TextBox 4">
            <a:extLst>
              <a:ext uri="{FF2B5EF4-FFF2-40B4-BE49-F238E27FC236}">
                <a16:creationId xmlns:a16="http://schemas.microsoft.com/office/drawing/2014/main" id="{FE0FCB9E-2FF0-4822-9A1B-4CBDE39E5E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65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6B4183-2E62-48C3-B47C-C6DA12A90B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493A8AC8-B7F5-49FB-9BBB-7E2521DE518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32114" y="466469"/>
            <a:ext cx="9826172" cy="5864426"/>
          </a:xfrm>
          <a:prstGeom prst="rect">
            <a:avLst/>
          </a:prstGeom>
        </p:spPr>
      </p:pic>
    </p:spTree>
    <p:extLst>
      <p:ext uri="{BB962C8B-B14F-4D97-AF65-F5344CB8AC3E}">
        <p14:creationId xmlns:p14="http://schemas.microsoft.com/office/powerpoint/2010/main" val="6910448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7B66C9-0115-4AD3-8077-ED5AE3E4403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749737" y="165259"/>
            <a:ext cx="7941349" cy="3263741"/>
          </a:xfrm>
          <a:prstGeom prst="rect">
            <a:avLst/>
          </a:prstGeom>
        </p:spPr>
      </p:pic>
      <p:sp>
        <p:nvSpPr>
          <p:cNvPr id="5" name="TextBox 4">
            <a:extLst>
              <a:ext uri="{FF2B5EF4-FFF2-40B4-BE49-F238E27FC236}">
                <a16:creationId xmlns:a16="http://schemas.microsoft.com/office/drawing/2014/main" id="{C3581943-96A5-4E93-A0BB-8553D73650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4384197D-F509-4C78-A75C-D5673E949766}"/>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939439" y="3277448"/>
            <a:ext cx="7561943" cy="3415293"/>
          </a:xfrm>
          <a:prstGeom prst="rect">
            <a:avLst/>
          </a:prstGeom>
        </p:spPr>
      </p:pic>
    </p:spTree>
    <p:extLst>
      <p:ext uri="{BB962C8B-B14F-4D97-AF65-F5344CB8AC3E}">
        <p14:creationId xmlns:p14="http://schemas.microsoft.com/office/powerpoint/2010/main" val="209625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CBE7FB-68B4-4DA9-BA0B-316A6D8A3F4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57858" y="566058"/>
            <a:ext cx="8188579" cy="3429000"/>
          </a:xfrm>
          <a:prstGeom prst="rect">
            <a:avLst/>
          </a:prstGeom>
        </p:spPr>
      </p:pic>
      <p:pic>
        <p:nvPicPr>
          <p:cNvPr id="6" name="Picture 5">
            <a:extLst>
              <a:ext uri="{FF2B5EF4-FFF2-40B4-BE49-F238E27FC236}">
                <a16:creationId xmlns:a16="http://schemas.microsoft.com/office/drawing/2014/main" id="{C5B9CAF8-493C-421C-A0B3-4F91C928B07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849859" y="3854403"/>
            <a:ext cx="8188579" cy="3003597"/>
          </a:xfrm>
          <a:prstGeom prst="rect">
            <a:avLst/>
          </a:prstGeom>
        </p:spPr>
      </p:pic>
      <p:sp>
        <p:nvSpPr>
          <p:cNvPr id="5" name="TextBox 4">
            <a:extLst>
              <a:ext uri="{FF2B5EF4-FFF2-40B4-BE49-F238E27FC236}">
                <a16:creationId xmlns:a16="http://schemas.microsoft.com/office/drawing/2014/main" id="{E5B9584A-4DC0-4DA6-B9CE-CABFA665CD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70284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Instructions and Comments: Internal Factors (A-4)</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812721" cy="3170099"/>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Obtain current or revised corporate statements from the Vision, Mission, and Values sheet (Form A-5) and insert in Form A-4, as done for the external forces.</a:t>
            </a:r>
          </a:p>
          <a:p>
            <a:r>
              <a:rPr lang="en-US" sz="2000" b="1" dirty="0">
                <a:latin typeface="Times New Roman" panose="02020603050405020304" pitchFamily="18" charset="0"/>
                <a:cs typeface="Times New Roman" panose="02020603050405020304" pitchFamily="18" charset="0"/>
              </a:rPr>
              <a:t>                                       Corporate Vision, Mission, and Values</a:t>
            </a:r>
          </a:p>
          <a:p>
            <a:r>
              <a:rPr lang="en-US" sz="2000" dirty="0">
                <a:latin typeface="Times New Roman" panose="02020603050405020304" pitchFamily="18" charset="0"/>
                <a:cs typeface="Times New Roman" panose="02020603050405020304" pitchFamily="18" charset="0"/>
              </a:rPr>
              <a:t>                                                  Instructions and Comments</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Form A-5 should be completed by the </a:t>
            </a:r>
            <a:r>
              <a:rPr lang="en-US" sz="2000" dirty="0">
                <a:solidFill>
                  <a:srgbClr val="FF0000"/>
                </a:solidFill>
                <a:latin typeface="Times New Roman" panose="02020603050405020304" pitchFamily="18" charset="0"/>
                <a:cs typeface="Times New Roman" panose="02020603050405020304" pitchFamily="18" charset="0"/>
              </a:rPr>
              <a:t>Chief Executive Officer </a:t>
            </a:r>
            <a:r>
              <a:rPr lang="en-US" sz="2000" dirty="0">
                <a:latin typeface="Times New Roman" panose="02020603050405020304" pitchFamily="18" charset="0"/>
                <a:cs typeface="Times New Roman" panose="02020603050405020304" pitchFamily="18" charset="0"/>
              </a:rPr>
              <a:t>or </a:t>
            </a:r>
            <a:r>
              <a:rPr lang="en-US" sz="2000" dirty="0">
                <a:solidFill>
                  <a:srgbClr val="FF0000"/>
                </a:solidFill>
                <a:latin typeface="Times New Roman" panose="02020603050405020304" pitchFamily="18" charset="0"/>
                <a:cs typeface="Times New Roman" panose="02020603050405020304" pitchFamily="18" charset="0"/>
              </a:rPr>
              <a:t>Senior Leadership Team</a:t>
            </a:r>
            <a:r>
              <a:rPr lang="en-US" sz="2000" dirty="0">
                <a:latin typeface="Times New Roman" panose="02020603050405020304" pitchFamily="18" charset="0"/>
                <a:cs typeface="Times New Roman" panose="02020603050405020304" pitchFamily="18" charset="0"/>
              </a:rPr>
              <a:t>.</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Review these current vision, mission, and values statements and amend or modify as needed.</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Determine what current or future actions may be taken at corporate level to better commit to, communicate, and implant these positions in the corporate culture.</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When completed, provide copies to the functions or departments for their individual organizational analyses and responses.</a:t>
            </a:r>
          </a:p>
        </p:txBody>
      </p:sp>
    </p:spTree>
    <p:extLst>
      <p:ext uri="{BB962C8B-B14F-4D97-AF65-F5344CB8AC3E}">
        <p14:creationId xmlns:p14="http://schemas.microsoft.com/office/powerpoint/2010/main" val="368639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2A7C84-5334-4C02-8A53-99DE5BE8171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610320" y="367206"/>
            <a:ext cx="7504652" cy="3061794"/>
          </a:xfrm>
          <a:prstGeom prst="rect">
            <a:avLst/>
          </a:prstGeom>
        </p:spPr>
      </p:pic>
      <p:pic>
        <p:nvPicPr>
          <p:cNvPr id="6" name="Picture 5">
            <a:extLst>
              <a:ext uri="{FF2B5EF4-FFF2-40B4-BE49-F238E27FC236}">
                <a16:creationId xmlns:a16="http://schemas.microsoft.com/office/drawing/2014/main" id="{8BC48FA0-FE82-4D7B-A63E-1EF338B781D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815003" y="3437365"/>
            <a:ext cx="7095286" cy="3053429"/>
          </a:xfrm>
          <a:prstGeom prst="rect">
            <a:avLst/>
          </a:prstGeom>
        </p:spPr>
      </p:pic>
      <p:sp>
        <p:nvSpPr>
          <p:cNvPr id="5" name="TextBox 4">
            <a:extLst>
              <a:ext uri="{FF2B5EF4-FFF2-40B4-BE49-F238E27FC236}">
                <a16:creationId xmlns:a16="http://schemas.microsoft.com/office/drawing/2014/main" id="{6C11A811-5C4A-4356-9CE4-D5B124950A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83738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Corporate Objectives and Initiatives</a:t>
            </a:r>
          </a:p>
          <a:p>
            <a:pPr algn="ctr"/>
            <a:r>
              <a:rPr lang="en-US" sz="2800" b="1" dirty="0">
                <a:latin typeface="Times New Roman" panose="02020603050405020304" pitchFamily="18" charset="0"/>
                <a:cs typeface="Times New Roman" panose="02020603050405020304" pitchFamily="18" charset="0"/>
              </a:rPr>
              <a:t>Instructions and Comments</a:t>
            </a: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812721"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Form A-6 should be completed by the </a:t>
            </a:r>
            <a:r>
              <a:rPr lang="en-US" sz="2400" dirty="0">
                <a:solidFill>
                  <a:srgbClr val="FF0000"/>
                </a:solidFill>
                <a:latin typeface="Times New Roman" panose="02020603050405020304" pitchFamily="18" charset="0"/>
                <a:cs typeface="Times New Roman" panose="02020603050405020304" pitchFamily="18" charset="0"/>
              </a:rPr>
              <a:t>Officer Or Senior Leadership Team</a:t>
            </a:r>
            <a:r>
              <a:rPr lang="en-US" sz="2400" dirty="0">
                <a:latin typeface="Times New Roman" panose="02020603050405020304" pitchFamily="18" charset="0"/>
                <a:cs typeface="Times New Roman" panose="02020603050405020304" pitchFamily="18" charset="0"/>
              </a:rPr>
              <a: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are key initiatives described at the corporate level.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More detailed goals and objectives are covered in the function- or department level form. See B-1.</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Review current corporate objectives and initiatives, and amend or modify as needed.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is recommended that you limit this to five key strategic objectives.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After the form is completed, provide this review of corporate objectives to the function/department groups to obtain information that will be used in the delivery planner that follows in step D</a:t>
            </a:r>
          </a:p>
        </p:txBody>
      </p:sp>
    </p:spTree>
    <p:extLst>
      <p:ext uri="{BB962C8B-B14F-4D97-AF65-F5344CB8AC3E}">
        <p14:creationId xmlns:p14="http://schemas.microsoft.com/office/powerpoint/2010/main" val="3410933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F48D6B-8A75-4E7C-86EC-1D5DE23D297C}"/>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27940" y="866417"/>
            <a:ext cx="10536120" cy="5125165"/>
          </a:xfrm>
          <a:prstGeom prst="rect">
            <a:avLst/>
          </a:prstGeom>
        </p:spPr>
      </p:pic>
      <p:sp>
        <p:nvSpPr>
          <p:cNvPr id="3" name="TextBox 2">
            <a:extLst>
              <a:ext uri="{FF2B5EF4-FFF2-40B4-BE49-F238E27FC236}">
                <a16:creationId xmlns:a16="http://schemas.microsoft.com/office/drawing/2014/main" id="{39218C6C-9016-4F62-AA1B-22737BFDF4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1225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B. CAPABILITY PLANNING</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812721"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Once the scan is completed, you have the foundation for an advanced workforce-planning process. Rather than continue to apply an industrial era model, filling holes with interchangeable bodies, now you can think in terms of building capability for the intelligence age in which we function. The strategic scan told you who and what you have to compete with and where your internal process and structures might need recalibration.</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Now, you can start building capabilities across essential functions.</a:t>
            </a:r>
          </a:p>
        </p:txBody>
      </p:sp>
    </p:spTree>
    <p:extLst>
      <p:ext uri="{BB962C8B-B14F-4D97-AF65-F5344CB8AC3E}">
        <p14:creationId xmlns:p14="http://schemas.microsoft.com/office/powerpoint/2010/main" val="2833135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Capability Planning Worksheet</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478199" cy="3046988"/>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Instructions and Comments (B-1)</a:t>
            </a:r>
          </a:p>
          <a:p>
            <a:r>
              <a:rPr lang="en-US" sz="2400" dirty="0">
                <a:latin typeface="Times New Roman" panose="02020603050405020304" pitchFamily="18" charset="0"/>
                <a:cs typeface="Times New Roman" panose="02020603050405020304" pitchFamily="18" charset="0"/>
              </a:rPr>
              <a:t>This section begins the workforce analysis process, both current and future. The first step is to divide the workforce into four categories in terms of their valued capabilities:</a:t>
            </a:r>
          </a:p>
          <a:p>
            <a:r>
              <a:rPr lang="en-US" sz="2400" b="1" dirty="0">
                <a:latin typeface="Times New Roman" panose="02020603050405020304" pitchFamily="18" charset="0"/>
                <a:cs typeface="Times New Roman" panose="02020603050405020304" pitchFamily="18" charset="0"/>
              </a:rPr>
              <a:t>1. Mission critical—essential to survival</a:t>
            </a:r>
          </a:p>
          <a:p>
            <a:r>
              <a:rPr lang="en-US" sz="2400" b="1" dirty="0">
                <a:latin typeface="Times New Roman" panose="02020603050405020304" pitchFamily="18" charset="0"/>
                <a:cs typeface="Times New Roman" panose="02020603050405020304" pitchFamily="18" charset="0"/>
              </a:rPr>
              <a:t>2. Unique—market differentiators</a:t>
            </a:r>
          </a:p>
          <a:p>
            <a:r>
              <a:rPr lang="en-US" sz="2400" b="1" dirty="0">
                <a:latin typeface="Times New Roman" panose="02020603050405020304" pitchFamily="18" charset="0"/>
                <a:cs typeface="Times New Roman" panose="02020603050405020304" pitchFamily="18" charset="0"/>
              </a:rPr>
              <a:t>3. Important—operational necessities</a:t>
            </a:r>
          </a:p>
          <a:p>
            <a:r>
              <a:rPr lang="en-US" sz="2400" b="1" dirty="0">
                <a:latin typeface="Times New Roman" panose="02020603050405020304" pitchFamily="18" charset="0"/>
                <a:cs typeface="Times New Roman" panose="02020603050405020304" pitchFamily="18" charset="0"/>
              </a:rPr>
              <a:t>4. Movable—outsource or eliminate</a:t>
            </a:r>
          </a:p>
        </p:txBody>
      </p:sp>
    </p:spTree>
    <p:extLst>
      <p:ext uri="{BB962C8B-B14F-4D97-AF65-F5344CB8AC3E}">
        <p14:creationId xmlns:p14="http://schemas.microsoft.com/office/powerpoint/2010/main" val="636792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A9807C2-84EF-45C0-9384-E55EB71BF654}"/>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11175" y="847364"/>
            <a:ext cx="11091466" cy="5445267"/>
          </a:xfrm>
          <a:prstGeom prst="rect">
            <a:avLst/>
          </a:prstGeom>
        </p:spPr>
      </p:pic>
      <p:sp>
        <p:nvSpPr>
          <p:cNvPr id="5" name="TextBox 4">
            <a:extLst>
              <a:ext uri="{FF2B5EF4-FFF2-40B4-BE49-F238E27FC236}">
                <a16:creationId xmlns:a16="http://schemas.microsoft.com/office/drawing/2014/main" id="{4616CEC4-CAED-4715-BC8D-014213B8A3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8881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3313178" y="303759"/>
            <a:ext cx="353756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Succession Planning</a:t>
            </a:r>
          </a:p>
        </p:txBody>
      </p:sp>
      <p:sp>
        <p:nvSpPr>
          <p:cNvPr id="8" name="TextBox 7">
            <a:extLst>
              <a:ext uri="{FF2B5EF4-FFF2-40B4-BE49-F238E27FC236}">
                <a16:creationId xmlns:a16="http://schemas.microsoft.com/office/drawing/2014/main" id="{DAC9CAD0-82A2-41EC-A9E3-1982CC1965BA}"/>
              </a:ext>
            </a:extLst>
          </p:cNvPr>
          <p:cNvSpPr txBox="1"/>
          <p:nvPr/>
        </p:nvSpPr>
        <p:spPr>
          <a:xfrm>
            <a:off x="499368" y="826979"/>
            <a:ext cx="11293948" cy="1384995"/>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solidFill>
                  <a:srgbClr val="FF0000"/>
                </a:solidFill>
                <a:latin typeface="Times New Roman" panose="02020603050405020304" pitchFamily="18" charset="0"/>
                <a:cs typeface="Times New Roman" panose="02020603050405020304" pitchFamily="18" charset="0"/>
              </a:rPr>
              <a:t>Once the capability planning is completed, you follow the advanced</a:t>
            </a:r>
          </a:p>
          <a:p>
            <a:r>
              <a:rPr lang="en-US" sz="2800" dirty="0">
                <a:solidFill>
                  <a:srgbClr val="FF0000"/>
                </a:solidFill>
                <a:latin typeface="Times New Roman" panose="02020603050405020304" pitchFamily="18" charset="0"/>
                <a:cs typeface="Times New Roman" panose="02020603050405020304" pitchFamily="18" charset="0"/>
              </a:rPr>
              <a:t>succession planning system. This system is built around five principles:</a:t>
            </a:r>
          </a:p>
          <a:p>
            <a:endParaRPr lang="en-US" sz="2800" dirty="0">
              <a:latin typeface="Times New Roman" panose="02020603050405020304" pitchFamily="18" charset="0"/>
              <a:cs typeface="Times New Roman" panose="02020603050405020304" pitchFamily="18" charset="0"/>
            </a:endParaRPr>
          </a:p>
        </p:txBody>
      </p:sp>
      <p:graphicFrame>
        <p:nvGraphicFramePr>
          <p:cNvPr id="3" name="Diagram 2">
            <a:extLst>
              <a:ext uri="{FF2B5EF4-FFF2-40B4-BE49-F238E27FC236}">
                <a16:creationId xmlns:a16="http://schemas.microsoft.com/office/drawing/2014/main" id="{7B639D55-CEA5-4298-8484-05ED9D3722EB}"/>
              </a:ext>
            </a:extLst>
          </p:cNvPr>
          <p:cNvGraphicFramePr/>
          <p:nvPr>
            <p:extLst>
              <p:ext uri="{D42A27DB-BD31-4B8C-83A1-F6EECF244321}">
                <p14:modId xmlns:p14="http://schemas.microsoft.com/office/powerpoint/2010/main" val="1053738675"/>
              </p:ext>
            </p:extLst>
          </p:nvPr>
        </p:nvGraphicFramePr>
        <p:xfrm>
          <a:off x="543828" y="1456766"/>
          <a:ext cx="11104344" cy="44329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a:extLst>
              <a:ext uri="{FF2B5EF4-FFF2-40B4-BE49-F238E27FC236}">
                <a16:creationId xmlns:a16="http://schemas.microsoft.com/office/drawing/2014/main" id="{A25E2FE9-AF44-446A-AF1B-C82C87B3C538}"/>
              </a:ext>
            </a:extLst>
          </p:cNvPr>
          <p:cNvSpPr txBox="1"/>
          <p:nvPr/>
        </p:nvSpPr>
        <p:spPr>
          <a:xfrm>
            <a:off x="319315" y="5075488"/>
            <a:ext cx="11561510"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When you have at least 75 percent of your Hi-Po candidates’ development programs fully operational and their replacements ready, you should see a rise in revenue growth per FTE and mission fulfillment. The reason for this is that your Hi-Pos are the key people who drive overall performance.</a:t>
            </a:r>
          </a:p>
        </p:txBody>
      </p:sp>
    </p:spTree>
    <p:extLst>
      <p:ext uri="{BB962C8B-B14F-4D97-AF65-F5344CB8AC3E}">
        <p14:creationId xmlns:p14="http://schemas.microsoft.com/office/powerpoint/2010/main" val="1108022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02126FE-CBB5-41E0-BAE0-4AFD61B006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970179"/>
            <a:ext cx="623256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 PROCESS OPTIMIZATION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689640" y="2466740"/>
            <a:ext cx="10370246" cy="3170099"/>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Periodic process analyses can greatly increase both efficiency and effectiveness.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This can be used in any process analysis, in any function.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In human resources, it can be applied to hiring, compensation, development, or retention.</a:t>
            </a:r>
          </a:p>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In staffing :</a:t>
            </a:r>
          </a:p>
          <a:p>
            <a:pPr marL="457200" indent="-457200">
              <a:buFont typeface="+mj-lt"/>
              <a:buAutoNum type="arabicPeriod"/>
            </a:pPr>
            <a:r>
              <a:rPr lang="en-US" sz="2000" b="1" dirty="0">
                <a:solidFill>
                  <a:srgbClr val="C00000"/>
                </a:solidFill>
                <a:latin typeface="Times New Roman" panose="02020603050405020304" pitchFamily="18" charset="0"/>
                <a:cs typeface="Times New Roman" panose="02020603050405020304" pitchFamily="18" charset="0"/>
              </a:rPr>
              <a:t>The inputs </a:t>
            </a:r>
            <a:r>
              <a:rPr lang="en-US" sz="2000" dirty="0">
                <a:latin typeface="Times New Roman" panose="02020603050405020304" pitchFamily="18" charset="0"/>
                <a:cs typeface="Times New Roman" panose="02020603050405020304" pitchFamily="18" charset="0"/>
              </a:rPr>
              <a:t>are job applicants who come through a variety of sources, such as advertising, job boards, agencies, and employee referrals; </a:t>
            </a:r>
          </a:p>
          <a:p>
            <a:pPr marL="457200" indent="-457200">
              <a:buFont typeface="+mj-lt"/>
              <a:buAutoNum type="arabicPeriod"/>
            </a:pPr>
            <a:r>
              <a:rPr lang="en-US" sz="2000" b="1" dirty="0">
                <a:solidFill>
                  <a:srgbClr val="C00000"/>
                </a:solidFill>
                <a:latin typeface="Times New Roman" panose="02020603050405020304" pitchFamily="18" charset="0"/>
                <a:cs typeface="Times New Roman" panose="02020603050405020304" pitchFamily="18" charset="0"/>
              </a:rPr>
              <a:t>The throughputs </a:t>
            </a:r>
            <a:r>
              <a:rPr lang="en-US" sz="2000" dirty="0">
                <a:latin typeface="Times New Roman" panose="02020603050405020304" pitchFamily="18" charset="0"/>
                <a:cs typeface="Times New Roman" panose="02020603050405020304" pitchFamily="18" charset="0"/>
              </a:rPr>
              <a:t>are the selection and orientation methods you use, such as individual and group interviews, testing, assessment, or onboarding;</a:t>
            </a:r>
          </a:p>
          <a:p>
            <a:pPr marL="457200" indent="-457200">
              <a:buFont typeface="+mj-lt"/>
              <a:buAutoNum type="arabicPeriod"/>
            </a:pPr>
            <a:r>
              <a:rPr lang="en-US" sz="2000" b="1" dirty="0">
                <a:solidFill>
                  <a:srgbClr val="C00000"/>
                </a:solidFill>
                <a:latin typeface="Times New Roman" panose="02020603050405020304" pitchFamily="18" charset="0"/>
                <a:cs typeface="Times New Roman" panose="02020603050405020304" pitchFamily="18" charset="0"/>
              </a:rPr>
              <a:t>The outputs </a:t>
            </a:r>
            <a:r>
              <a:rPr lang="en-US" sz="2000" dirty="0">
                <a:latin typeface="Times New Roman" panose="02020603050405020304" pitchFamily="18" charset="0"/>
                <a:cs typeface="Times New Roman" panose="02020603050405020304" pitchFamily="18" charset="0"/>
              </a:rPr>
              <a:t>are new hires who can be evaluated in terms of performance (B), salary progression (C), growth potential (P), tenure (T), or other outcomes</a:t>
            </a:r>
          </a:p>
        </p:txBody>
      </p:sp>
      <p:sp>
        <p:nvSpPr>
          <p:cNvPr id="9" name="Rectangle 8">
            <a:extLst>
              <a:ext uri="{FF2B5EF4-FFF2-40B4-BE49-F238E27FC236}">
                <a16:creationId xmlns:a16="http://schemas.microsoft.com/office/drawing/2014/main" id="{7E82E806-FFC5-41FB-A9C8-EA49A61FD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C20A5C7-AC63-45E8-BA11-4FA71AA0FB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5C6A565-E80E-4CD4-89EA-30C454D24EE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57114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C824B7F-2948-4929-B0EE-F7A97236A5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D2298EBF-5C8D-46C7-A540-BE976215A08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830286" y="405189"/>
            <a:ext cx="6434339" cy="6155267"/>
          </a:xfrm>
          <a:prstGeom prst="rect">
            <a:avLst/>
          </a:prstGeom>
        </p:spPr>
      </p:pic>
    </p:spTree>
    <p:extLst>
      <p:ext uri="{BB962C8B-B14F-4D97-AF65-F5344CB8AC3E}">
        <p14:creationId xmlns:p14="http://schemas.microsoft.com/office/powerpoint/2010/main" val="18377633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935396"/>
            <a:ext cx="797242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 INTEGRATED DELIVERY</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942308" y="2099572"/>
            <a:ext cx="10812721" cy="1261884"/>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This Step Has Three Sections In Integrated Delivery Planner.</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DBAD87DF-24A2-43D2-9D6E-B5161C262A5D}"/>
              </a:ext>
            </a:extLst>
          </p:cNvPr>
          <p:cNvGraphicFramePr/>
          <p:nvPr>
            <p:extLst>
              <p:ext uri="{D42A27DB-BD31-4B8C-83A1-F6EECF244321}">
                <p14:modId xmlns:p14="http://schemas.microsoft.com/office/powerpoint/2010/main" val="2461809418"/>
              </p:ext>
            </p:extLst>
          </p:nvPr>
        </p:nvGraphicFramePr>
        <p:xfrm>
          <a:off x="1263420" y="2730514"/>
          <a:ext cx="9665160" cy="29616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21057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67F8E9-D6C3-4BC6-99ED-A7F019A44BA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04124" y="980733"/>
            <a:ext cx="10931052" cy="5057210"/>
          </a:xfrm>
          <a:prstGeom prst="rect">
            <a:avLst/>
          </a:prstGeom>
        </p:spPr>
      </p:pic>
      <p:sp>
        <p:nvSpPr>
          <p:cNvPr id="5" name="TextBox 4">
            <a:extLst>
              <a:ext uri="{FF2B5EF4-FFF2-40B4-BE49-F238E27FC236}">
                <a16:creationId xmlns:a16="http://schemas.microsoft.com/office/drawing/2014/main" id="{53643B67-347F-4952-A6FB-CCDE134971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529062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2DBCF2F-26B8-4160-A007-B13E00CA786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628151" y="1233181"/>
            <a:ext cx="9953478" cy="4891848"/>
          </a:xfrm>
          <a:prstGeom prst="rect">
            <a:avLst/>
          </a:prstGeom>
        </p:spPr>
      </p:pic>
      <p:sp>
        <p:nvSpPr>
          <p:cNvPr id="5" name="TextBox 4">
            <a:extLst>
              <a:ext uri="{FF2B5EF4-FFF2-40B4-BE49-F238E27FC236}">
                <a16:creationId xmlns:a16="http://schemas.microsoft.com/office/drawing/2014/main" id="{A295426F-98E5-4569-8958-B1B5C2FB73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475230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 PREDICTIVE MEASUREMENT</a:t>
            </a:r>
          </a:p>
        </p:txBody>
      </p:sp>
      <p:pic>
        <p:nvPicPr>
          <p:cNvPr id="3" name="Picture 2">
            <a:extLst>
              <a:ext uri="{FF2B5EF4-FFF2-40B4-BE49-F238E27FC236}">
                <a16:creationId xmlns:a16="http://schemas.microsoft.com/office/drawing/2014/main" id="{4DF72EB1-90F8-459C-A17C-C3117A70812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618636" y="1345306"/>
            <a:ext cx="6180793" cy="5147380"/>
          </a:xfrm>
          <a:prstGeom prst="rect">
            <a:avLst/>
          </a:prstGeom>
        </p:spPr>
      </p:pic>
    </p:spTree>
    <p:extLst>
      <p:ext uri="{BB962C8B-B14F-4D97-AF65-F5344CB8AC3E}">
        <p14:creationId xmlns:p14="http://schemas.microsoft.com/office/powerpoint/2010/main" val="160978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62149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4020"/>
            <a:ext cx="10457543"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Business intelligence tools have been adopted by finance and marketing, but they are seldom applied to human capital management.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With the HCM:21 model you can statistically analyze connections across various human capital functions and outcomes.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In the past scanning, planning, processing, and measuring were distinct functions.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6921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893082"/>
            <a:ext cx="9420983"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Barriers to Achieving a New Human Capital Management</a:t>
            </a:r>
          </a:p>
          <a:p>
            <a:pPr algn="ctr"/>
            <a:r>
              <a:rPr lang="en-US" sz="2800" b="1" dirty="0">
                <a:latin typeface="Times New Roman" panose="02020603050405020304" pitchFamily="18" charset="0"/>
                <a:cs typeface="Times New Roman" panose="02020603050405020304" pitchFamily="18" charset="0"/>
              </a:rPr>
              <a:t>Approach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4314" y="2215969"/>
            <a:ext cx="10285229"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logic has always been there. Operationally, the barrier to HR change has been the weak alignment across functions relationships that were either never truly established or quickly broke down.</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Also, within units, services have not been integrated well.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Siloed subdivisions are inherently not only inefficient but also obscure natural connections and breed parochialism</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With predictive management, you have a tested, practical, strategic model and operating system.</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Making connections, finding value, and calculating return on investment are simple operations with HCM:21. Figure A.4 illustrates the concept.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6FBF1E-5D1D-4631-8A77-4EC0454BC597}"/>
              </a:ext>
            </a:extLst>
          </p:cNvPr>
          <p:cNvSpPr txBox="1"/>
          <p:nvPr/>
        </p:nvSpPr>
        <p:spPr>
          <a:xfrm>
            <a:off x="3396344" y="530225"/>
            <a:ext cx="51525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Changing the Game Approach</a:t>
            </a:r>
          </a:p>
        </p:txBody>
      </p:sp>
      <p:sp>
        <p:nvSpPr>
          <p:cNvPr id="5" name="TextBox 4">
            <a:extLst>
              <a:ext uri="{FF2B5EF4-FFF2-40B4-BE49-F238E27FC236}">
                <a16:creationId xmlns:a16="http://schemas.microsoft.com/office/drawing/2014/main" id="{8FF17169-44A1-4249-9990-3CBE6D73930E}"/>
              </a:ext>
            </a:extLst>
          </p:cNvPr>
          <p:cNvSpPr txBox="1"/>
          <p:nvPr/>
        </p:nvSpPr>
        <p:spPr>
          <a:xfrm>
            <a:off x="493487" y="1206864"/>
            <a:ext cx="10827656" cy="1015663"/>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Continually working on process improvements and making additional investments in disconnected software can only keep you far back in the pack. The only way to break out, take the lead, and drive top line growth</a:t>
            </a:r>
            <a:endParaRPr lang="en-CA" sz="2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2B7AB30-C293-4089-AA79-2A87080526A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396345" y="1923361"/>
            <a:ext cx="4717142" cy="4708053"/>
          </a:xfrm>
          <a:prstGeom prst="rect">
            <a:avLst/>
          </a:prstGeom>
        </p:spPr>
      </p:pic>
      <p:sp>
        <p:nvSpPr>
          <p:cNvPr id="8" name="TextBox 7">
            <a:extLst>
              <a:ext uri="{FF2B5EF4-FFF2-40B4-BE49-F238E27FC236}">
                <a16:creationId xmlns:a16="http://schemas.microsoft.com/office/drawing/2014/main" id="{2B48BB9D-A077-45EB-9DE7-9C3D36A4A2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83057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97E808-740F-4434-A73E-821C5AE4992D}"/>
</file>

<file path=customXml/itemProps2.xml><?xml version="1.0" encoding="utf-8"?>
<ds:datastoreItem xmlns:ds="http://schemas.openxmlformats.org/officeDocument/2006/customXml" ds:itemID="{07AD9001-AB1E-466D-B94B-793265B13488}"/>
</file>

<file path=customXml/itemProps3.xml><?xml version="1.0" encoding="utf-8"?>
<ds:datastoreItem xmlns:ds="http://schemas.openxmlformats.org/officeDocument/2006/customXml" ds:itemID="{08046C7D-CB57-4289-B597-CDB25922F18E}"/>
</file>

<file path=docProps/app.xml><?xml version="1.0" encoding="utf-8"?>
<Properties xmlns="http://schemas.openxmlformats.org/officeDocument/2006/extended-properties" xmlns:vt="http://schemas.openxmlformats.org/officeDocument/2006/docPropsVTypes">
  <Template/>
  <TotalTime>5869</TotalTime>
  <Words>2617</Words>
  <Application>Microsoft Office PowerPoint</Application>
  <PresentationFormat>Widescreen</PresentationFormat>
  <Paragraphs>313</Paragraphs>
  <Slides>42</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169</cp:revision>
  <dcterms:created xsi:type="dcterms:W3CDTF">2023-04-29T09:08:00Z</dcterms:created>
  <dcterms:modified xsi:type="dcterms:W3CDTF">2024-03-28T00:52:48Z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