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1.xml" ContentType="application/vnd.openxmlformats-officedocument.presentationml.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7" r:id="rId2"/>
    <p:sldId id="258" r:id="rId3"/>
    <p:sldId id="342" r:id="rId4"/>
    <p:sldId id="400" r:id="rId5"/>
    <p:sldId id="401" r:id="rId6"/>
    <p:sldId id="353" r:id="rId7"/>
    <p:sldId id="356" r:id="rId8"/>
    <p:sldId id="360" r:id="rId9"/>
    <p:sldId id="358" r:id="rId10"/>
    <p:sldId id="369" r:id="rId11"/>
    <p:sldId id="367" r:id="rId12"/>
    <p:sldId id="366" r:id="rId13"/>
    <p:sldId id="408" r:id="rId14"/>
    <p:sldId id="365" r:id="rId15"/>
    <p:sldId id="372" r:id="rId16"/>
    <p:sldId id="371" r:id="rId17"/>
    <p:sldId id="388" r:id="rId18"/>
    <p:sldId id="387" r:id="rId19"/>
    <p:sldId id="386" r:id="rId20"/>
    <p:sldId id="385" r:id="rId21"/>
    <p:sldId id="384" r:id="rId22"/>
    <p:sldId id="383" r:id="rId23"/>
    <p:sldId id="382" r:id="rId24"/>
    <p:sldId id="381" r:id="rId25"/>
    <p:sldId id="380" r:id="rId26"/>
    <p:sldId id="378" r:id="rId27"/>
    <p:sldId id="376" r:id="rId28"/>
    <p:sldId id="397" r:id="rId29"/>
    <p:sldId id="409" r:id="rId30"/>
    <p:sldId id="415" r:id="rId31"/>
    <p:sldId id="414" r:id="rId32"/>
    <p:sldId id="413" r:id="rId33"/>
    <p:sldId id="412" r:id="rId34"/>
    <p:sldId id="411" r:id="rId35"/>
    <p:sldId id="410" r:id="rId36"/>
    <p:sldId id="395" r:id="rId37"/>
    <p:sldId id="418" r:id="rId38"/>
    <p:sldId id="419" r:id="rId39"/>
    <p:sldId id="27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400"/>
            <p14:sldId id="401"/>
            <p14:sldId id="353"/>
            <p14:sldId id="356"/>
            <p14:sldId id="360"/>
            <p14:sldId id="358"/>
            <p14:sldId id="369"/>
            <p14:sldId id="367"/>
            <p14:sldId id="366"/>
            <p14:sldId id="408"/>
            <p14:sldId id="365"/>
            <p14:sldId id="372"/>
            <p14:sldId id="371"/>
            <p14:sldId id="388"/>
            <p14:sldId id="387"/>
            <p14:sldId id="386"/>
            <p14:sldId id="385"/>
            <p14:sldId id="384"/>
            <p14:sldId id="383"/>
            <p14:sldId id="382"/>
            <p14:sldId id="381"/>
            <p14:sldId id="380"/>
            <p14:sldId id="378"/>
            <p14:sldId id="376"/>
            <p14:sldId id="397"/>
            <p14:sldId id="409"/>
            <p14:sldId id="415"/>
            <p14:sldId id="414"/>
            <p14:sldId id="413"/>
            <p14:sldId id="412"/>
            <p14:sldId id="411"/>
            <p14:sldId id="410"/>
            <p14:sldId id="395"/>
            <p14:sldId id="418"/>
            <p14:sldId id="419"/>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0" autoAdjust="0"/>
  </p:normalViewPr>
  <p:slideViewPr>
    <p:cSldViewPr snapToGrid="0">
      <p:cViewPr varScale="1">
        <p:scale>
          <a:sx n="96" d="100"/>
          <a:sy n="96" d="100"/>
        </p:scale>
        <p:origin x="106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11/5/24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11/5/24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11/5/24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11/5/24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11/5/24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11/5/24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11/5/24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11/5/24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11/5/24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11/5/24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11/5/24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95607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3218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43850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11/5/24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hyperlink" Target="http://www.forbes.com/sites/glennllopis/2014/07/29/leadership-is-about-enabling-the-full-potential-in-others/" TargetMode="External"/><Relationship Id="rId2" Type="http://schemas.openxmlformats.org/officeDocument/2006/relationships/hyperlink" Target="http://www.forbes.com/sites/glennllopis/2013/07/22/5-ways-leaders-earn-respect-from-their-employees/" TargetMode="Externa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5.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28.sv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5.pn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5504"/>
    </mc:Choice>
    <mc:Fallback xmlns="">
      <p:transition spd="slow" advTm="55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a:p>
            <a:pPr algn="ctr"/>
            <a:r>
              <a:rPr lang="en-US" sz="2800" b="1" dirty="0">
                <a:solidFill>
                  <a:schemeClr val="tx1"/>
                </a:solidFill>
                <a:latin typeface="Alexandria" charset="0"/>
              </a:rPr>
              <a:t>Leadership and Resolving Conflict</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15104"/>
    </mc:Choice>
    <mc:Fallback xmlns="">
      <p:transition spd="slow" advTm="151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Definition of Conflicts.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Organizational Conflict Is Beneficial Or Not?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Definition of Conflict resolution.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How Leaders Effectively Manage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Sources Of Project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What Causes Team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Conflicts Arise from Differing Needs.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Symptoms of Team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Conflict-resolution Techniques.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Thomas-Kilmann Conflict Mode Instrument.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Leaders’ Keys To Resolving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74528"/>
    </mc:Choice>
    <mc:Fallback xmlns="">
      <p:transition spd="slow" advTm="7452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 of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136;p4">
            <a:extLst>
              <a:ext uri="{FF2B5EF4-FFF2-40B4-BE49-F238E27FC236}">
                <a16:creationId xmlns:a16="http://schemas.microsoft.com/office/drawing/2014/main" id="{35C3E99F-AB29-DD4C-9C78-D9DDE8829191}"/>
              </a:ext>
            </a:extLst>
          </p:cNvPr>
          <p:cNvPicPr preferRelativeResize="0"/>
          <p:nvPr/>
        </p:nvPicPr>
        <p:blipFill rotWithShape="1">
          <a:blip r:embed="rId3">
            <a:alphaModFix/>
          </a:blip>
          <a:srcRect/>
          <a:stretch/>
        </p:blipFill>
        <p:spPr>
          <a:xfrm>
            <a:off x="1981200" y="2441585"/>
            <a:ext cx="8229600" cy="2667000"/>
          </a:xfrm>
          <a:prstGeom prst="rect">
            <a:avLst/>
          </a:prstGeom>
          <a:noFill/>
          <a:ln>
            <a:noFill/>
          </a:ln>
        </p:spPr>
      </p:pic>
    </p:spTree>
    <p:extLst>
      <p:ext uri="{BB962C8B-B14F-4D97-AF65-F5344CB8AC3E}">
        <p14:creationId xmlns:p14="http://schemas.microsoft.com/office/powerpoint/2010/main" val="509295513"/>
      </p:ext>
    </p:extLst>
  </p:cSld>
  <p:clrMapOvr>
    <a:masterClrMapping/>
  </p:clrMapOvr>
  <mc:AlternateContent xmlns:mc="http://schemas.openxmlformats.org/markup-compatibility/2006" xmlns:p14="http://schemas.microsoft.com/office/powerpoint/2010/main">
    <mc:Choice Requires="p14">
      <p:transition p14:dur="10" advTm="87008"/>
    </mc:Choice>
    <mc:Fallback xmlns="">
      <p:transition advTm="870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Conflict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is a natural ingredient in every organization.</a:t>
            </a: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ability to manage conflict is considered to be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core leadership competence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and can help project teams to grow and advance. However, </a:t>
            </a:r>
            <a:r>
              <a:rPr kumimoji="0" lang="en-US" sz="24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conflict management is one of the most difficult soft skills that someone can master and develop.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46;p5" descr="9 Effective Tips on How to Resolve Conflict in the Workplace - Elevate  Corporate Training">
            <a:extLst>
              <a:ext uri="{FF2B5EF4-FFF2-40B4-BE49-F238E27FC236}">
                <a16:creationId xmlns:a16="http://schemas.microsoft.com/office/drawing/2014/main" id="{F2F3B3AF-4F2C-3CC7-FCBB-3ABD4239CD96}"/>
              </a:ext>
            </a:extLst>
          </p:cNvPr>
          <p:cNvPicPr preferRelativeResize="0"/>
          <p:nvPr/>
        </p:nvPicPr>
        <p:blipFill rotWithShape="1">
          <a:blip r:embed="rId3">
            <a:alphaModFix/>
          </a:blip>
          <a:srcRect/>
          <a:stretch/>
        </p:blipFill>
        <p:spPr>
          <a:xfrm>
            <a:off x="8662282" y="1826329"/>
            <a:ext cx="2587410" cy="2212271"/>
          </a:xfrm>
          <a:prstGeom prst="rect">
            <a:avLst/>
          </a:prstGeom>
          <a:noFill/>
          <a:ln>
            <a:noFill/>
          </a:ln>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advTm="120096"/>
    </mc:Choice>
    <mc:Fallback xmlns="">
      <p:transition advTm="1200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endPar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is normal and healthy (if managed appropriately).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arises from differences.</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can either stimulate or hinder progress, growth, and productivity.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that is mismanaged can derail leaders and limit their efficacy.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can not and should not be avoided forever.</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Leaders have ways in which they prefer to handle or resolve conflict.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Conflict</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69856"/>
    </mc:Choice>
    <mc:Fallback xmlns="">
      <p:transition advTm="16985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171;p8">
            <a:extLst>
              <a:ext uri="{FF2B5EF4-FFF2-40B4-BE49-F238E27FC236}">
                <a16:creationId xmlns:a16="http://schemas.microsoft.com/office/drawing/2014/main" id="{4EDD1E95-998F-EF09-87F1-6F72E11C9A08}"/>
              </a:ext>
            </a:extLst>
          </p:cNvPr>
          <p:cNvSpPr/>
          <p:nvPr/>
        </p:nvSpPr>
        <p:spPr>
          <a:xfrm>
            <a:off x="942308" y="2022542"/>
            <a:ext cx="4550666" cy="3462446"/>
          </a:xfrm>
          <a:prstGeom prst="rect">
            <a:avLst/>
          </a:prstGeom>
          <a:noFill/>
          <a:ln>
            <a:noFill/>
          </a:ln>
        </p:spPr>
        <p:txBody>
          <a:bodyPr spcFirstLastPara="1" wrap="square" lIns="91425" tIns="45700" rIns="91425" bIns="45700" anchor="t" anchorCtr="0">
            <a:spAutoFit/>
          </a:bodyPr>
          <a:lstStyle/>
          <a:p>
            <a:pPr>
              <a:spcAft>
                <a:spcPts val="600"/>
              </a:spcAft>
              <a:buClr>
                <a:srgbClr val="000000"/>
              </a:buClr>
              <a:buFont typeface="Arial"/>
              <a:buNone/>
            </a:pPr>
            <a:r>
              <a:rPr lang="en-US"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rPr>
              <a:t>GOOD conflict:</a:t>
            </a:r>
            <a:endParaRPr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Produces new ideas.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Solves continuous problems.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Gives opportunity for people to expand skills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Allows creativity, and</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Improves performance.</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a:buClr>
                <a:srgbClr val="000000"/>
              </a:buClr>
              <a:buFont typeface="Arial"/>
              <a:buNone/>
            </a:pPr>
            <a:endParaRPr kern="0" dirty="0">
              <a:solidFill>
                <a:srgbClr val="002060"/>
              </a:solidFill>
              <a:latin typeface="Helvetica Neue"/>
              <a:ea typeface="Helvetica Neue"/>
              <a:cs typeface="Helvetica Neue"/>
              <a:sym typeface="Helvetica Neue"/>
            </a:endParaRPr>
          </a:p>
        </p:txBody>
      </p:sp>
      <p:sp>
        <p:nvSpPr>
          <p:cNvPr id="8" name="Google Shape;172;p8">
            <a:extLst>
              <a:ext uri="{FF2B5EF4-FFF2-40B4-BE49-F238E27FC236}">
                <a16:creationId xmlns:a16="http://schemas.microsoft.com/office/drawing/2014/main" id="{2030B9EA-6D6F-E1EA-C02A-FB674D8E3951}"/>
              </a:ext>
            </a:extLst>
          </p:cNvPr>
          <p:cNvSpPr/>
          <p:nvPr/>
        </p:nvSpPr>
        <p:spPr>
          <a:xfrm>
            <a:off x="6431098" y="1868654"/>
            <a:ext cx="5253735" cy="2754560"/>
          </a:xfrm>
          <a:prstGeom prst="rect">
            <a:avLst/>
          </a:prstGeom>
          <a:noFill/>
          <a:ln>
            <a:noFill/>
          </a:ln>
        </p:spPr>
        <p:txBody>
          <a:bodyPr spcFirstLastPara="1" wrap="square" lIns="91425" tIns="45700" rIns="91425" bIns="45700" anchor="t" anchorCtr="0">
            <a:spAutoFit/>
          </a:bodyPr>
          <a:lstStyle/>
          <a:p>
            <a:pPr>
              <a:spcAft>
                <a:spcPts val="600"/>
              </a:spcAft>
              <a:buClr>
                <a:srgbClr val="000000"/>
              </a:buClr>
              <a:buFont typeface="Arial"/>
              <a:buNone/>
            </a:pPr>
            <a:r>
              <a:rPr lang="en-US" b="1" u="sng" kern="0" dirty="0">
                <a:solidFill>
                  <a:srgbClr val="002060"/>
                </a:solidFill>
                <a:latin typeface="Helvetica Neue"/>
                <a:ea typeface="Helvetica Neue"/>
                <a:cs typeface="Helvetica Neue"/>
                <a:sym typeface="Helvetica Neue"/>
              </a:rPr>
              <a:t> </a:t>
            </a:r>
            <a:r>
              <a:rPr lang="en-US"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rPr>
              <a:t>BAD conflict:</a:t>
            </a:r>
            <a:endParaRPr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Lowers team energy or morale.</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Reduces productivity.</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Prevents job accomplishment.</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Creates destructive behavior, and</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Fosters poor performance.</a:t>
            </a:r>
            <a:endParaRPr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3833978506"/>
      </p:ext>
    </p:extLst>
  </p:cSld>
  <p:clrMapOvr>
    <a:masterClrMapping/>
  </p:clrMapOvr>
  <mc:AlternateContent xmlns:mc="http://schemas.openxmlformats.org/markup-compatibility/2006" xmlns:p14="http://schemas.microsoft.com/office/powerpoint/2010/main">
    <mc:Choice Requires="p14">
      <p:transition p14:dur="10" advTm="175648"/>
    </mc:Choice>
    <mc:Fallback xmlns="">
      <p:transition advTm="17564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resolution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is a daily occurrence at work that can either propel or disrupt the momentum for a leader, a team or the entire organization.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The workplace can become a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toxic environment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when leaders allow conflict to fester rather than confront it head-on.  Managing conflict can </a:t>
            </a:r>
            <a:r>
              <a:rPr kumimoji="0" lang="en-US" sz="2400" b="1" i="0" u="none" strike="noStrike" kern="0" cap="none" spc="0" normalizeH="0" baseline="0" noProof="0" dirty="0">
                <a:ln>
                  <a:noFill/>
                </a:ln>
                <a:solidFill>
                  <a:srgbClr val="002060"/>
                </a:solidFill>
                <a:effectLst/>
                <a:highlight>
                  <a:srgbClr val="FFFF00"/>
                </a:highlight>
                <a:uLnTx/>
                <a:uFillTx/>
                <a:latin typeface="Times New Roman" panose="02020603050405020304" pitchFamily="18" charset="0"/>
                <a:ea typeface="Century Gothic"/>
                <a:cs typeface="Times New Roman" panose="02020603050405020304" pitchFamily="18" charset="0"/>
                <a:sym typeface="Century Gothic"/>
              </a:rPr>
              <a:t>be a tricky thing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especially when you are not familiar with the larger </a:t>
            </a:r>
            <a:r>
              <a:rPr kumimoji="0" lang="en-US" sz="2400" b="1" i="0" u="none" strike="noStrike" kern="0" cap="none" spc="0" normalizeH="0" baseline="0" noProof="0" dirty="0">
                <a:ln>
                  <a:noFill/>
                </a:ln>
                <a:solidFill>
                  <a:srgbClr val="002060"/>
                </a:solidFill>
                <a:effectLst/>
                <a:highlight>
                  <a:srgbClr val="FFFF00"/>
                </a:highlight>
                <a:uLnTx/>
                <a:uFillTx/>
                <a:latin typeface="Times New Roman" panose="02020603050405020304" pitchFamily="18" charset="0"/>
                <a:ea typeface="Century Gothic"/>
                <a:cs typeface="Times New Roman" panose="02020603050405020304" pitchFamily="18" charset="0"/>
                <a:sym typeface="Century Gothic"/>
              </a:rPr>
              <a:t>ecosystem</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in which the particular individual or department creating the conflict, and how efforts to resolve conflict will reverberate throughout that ecosystem. </a:t>
            </a: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83696"/>
            <a:ext cx="66103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Conflict Resolution?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247488"/>
    </mc:Choice>
    <mc:Fallback xmlns="">
      <p:transition advTm="24748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An effective leader </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builds teams that work well together.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As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leader</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he facilitate the resolution of conflicts that distract the team members, decrease productivity, destroy motivation and lead frustration and anger.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739347"/>
            <a:ext cx="5019764"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Effectively Can Manage Employee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19;p13" descr="Conflict Within Teams | Principles of Management">
            <a:extLst>
              <a:ext uri="{FF2B5EF4-FFF2-40B4-BE49-F238E27FC236}">
                <a16:creationId xmlns:a16="http://schemas.microsoft.com/office/drawing/2014/main" id="{1818F071-E4F8-9507-9C32-EF7F908294F5}"/>
              </a:ext>
            </a:extLst>
          </p:cNvPr>
          <p:cNvPicPr preferRelativeResize="0"/>
          <p:nvPr/>
        </p:nvPicPr>
        <p:blipFill rotWithShape="1">
          <a:blip r:embed="rId3">
            <a:alphaModFix/>
          </a:blip>
          <a:srcRect/>
          <a:stretch/>
        </p:blipFill>
        <p:spPr>
          <a:xfrm>
            <a:off x="7550125" y="4206686"/>
            <a:ext cx="3429000" cy="1682485"/>
          </a:xfrm>
          <a:prstGeom prst="rect">
            <a:avLst/>
          </a:prstGeom>
          <a:noFill/>
          <a:ln>
            <a:noFill/>
          </a:ln>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advTm="101408"/>
    </mc:Choice>
    <mc:Fallback xmlns="">
      <p:transition advTm="1014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227;p14">
            <a:extLst>
              <a:ext uri="{FF2B5EF4-FFF2-40B4-BE49-F238E27FC236}">
                <a16:creationId xmlns:a16="http://schemas.microsoft.com/office/drawing/2014/main" id="{A7F7FF36-9969-D4AC-4099-39FC79C10D0F}"/>
              </a:ext>
            </a:extLst>
          </p:cNvPr>
          <p:cNvSpPr/>
          <p:nvPr/>
        </p:nvSpPr>
        <p:spPr>
          <a:xfrm>
            <a:off x="876355" y="2072701"/>
            <a:ext cx="10248845" cy="954067"/>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r>
              <a:rPr lang="en-US" sz="2800" kern="0" dirty="0">
                <a:solidFill>
                  <a:srgbClr val="002060"/>
                </a:solidFill>
                <a:latin typeface="Times New Roman" panose="02020603050405020304" pitchFamily="18" charset="0"/>
                <a:cs typeface="Times New Roman" panose="02020603050405020304" pitchFamily="18" charset="0"/>
                <a:sym typeface="Century Gothic"/>
              </a:rPr>
              <a:t>To understand team members’, leaders need to </a:t>
            </a:r>
            <a:r>
              <a:rPr lang="en-US" sz="2800" kern="0" dirty="0">
                <a:solidFill>
                  <a:srgbClr val="002060"/>
                </a:solidFill>
                <a:latin typeface="Times New Roman" panose="02020603050405020304" pitchFamily="18" charset="0"/>
                <a:cs typeface="Times New Roman" panose="02020603050405020304" pitchFamily="18" charset="0"/>
                <a:sym typeface="Helvetica Neue"/>
              </a:rPr>
              <a:t>differentiate between a motivational/situation model and a behavioral model of </a:t>
            </a:r>
            <a:r>
              <a:rPr lang="en-US" sz="2800" kern="0" dirty="0">
                <a:solidFill>
                  <a:srgbClr val="002060"/>
                </a:solidFill>
                <a:latin typeface="Times New Roman" panose="02020603050405020304" pitchFamily="18" charset="0"/>
                <a:ea typeface="Helvetica Neue"/>
                <a:cs typeface="Times New Roman" panose="02020603050405020304" pitchFamily="18" charset="0"/>
                <a:sym typeface="Helvetica Neue"/>
              </a:rPr>
              <a:t>each member.</a:t>
            </a: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 </a:t>
            </a:r>
            <a:endParaRPr sz="36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8" name="Google Shape;228;p14">
            <a:extLst>
              <a:ext uri="{FF2B5EF4-FFF2-40B4-BE49-F238E27FC236}">
                <a16:creationId xmlns:a16="http://schemas.microsoft.com/office/drawing/2014/main" id="{8A5B3B82-7A8B-D445-E4BC-5DB1F7F2272E}"/>
              </a:ext>
            </a:extLst>
          </p:cNvPr>
          <p:cNvSpPr/>
          <p:nvPr/>
        </p:nvSpPr>
        <p:spPr>
          <a:xfrm>
            <a:off x="876355" y="3614320"/>
            <a:ext cx="10466559" cy="2308284"/>
          </a:xfrm>
          <a:prstGeom prst="rect">
            <a:avLst/>
          </a:prstGeom>
          <a:noFill/>
          <a:ln>
            <a:noFill/>
          </a:ln>
        </p:spPr>
        <p:txBody>
          <a:bodyPr spcFirstLastPara="1" wrap="square" lIns="91425" tIns="45700" rIns="91425" bIns="45700" anchor="t" anchorCtr="0">
            <a:spAutoFit/>
          </a:bodyPr>
          <a:lstStyle/>
          <a:p>
            <a:pPr indent="-152400">
              <a:buClr>
                <a:srgbClr val="FF0000"/>
              </a:buClr>
              <a:buSzPts val="2400"/>
              <a:buFont typeface="Arial"/>
              <a:buChar char="•"/>
            </a:pPr>
            <a:r>
              <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rPr>
              <a:t>The behavioral model </a:t>
            </a:r>
            <a:r>
              <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rPr>
              <a:t>focuses on patterns of behavior and characteristic traits that define a specific type of personality—this model is recognizing what someone does based on his or her personality.</a:t>
            </a:r>
            <a:endParaRPr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52400">
              <a:buClr>
                <a:srgbClr val="FF0000"/>
              </a:buClr>
              <a:buSzPts val="2400"/>
              <a:buFont typeface="Arial"/>
              <a:buChar char="•"/>
            </a:pPr>
            <a:r>
              <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rPr>
              <a:t>The motivational / situation model </a:t>
            </a:r>
            <a:r>
              <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rPr>
              <a:t>looks behind behavior to understand what are the factors that drive behavior (situation)—this model is recognizing why someone is likely to do something based on his motivational value.</a:t>
            </a:r>
            <a:endParaRPr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advTm="131328"/>
    </mc:Choice>
    <mc:Fallback xmlns="">
      <p:transition advTm="13132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242;p16">
            <a:extLst>
              <a:ext uri="{FF2B5EF4-FFF2-40B4-BE49-F238E27FC236}">
                <a16:creationId xmlns:a16="http://schemas.microsoft.com/office/drawing/2014/main" id="{AE2CF9C8-D5E7-EE67-DC96-23757FFA9AA3}"/>
              </a:ext>
            </a:extLst>
          </p:cNvPr>
          <p:cNvSpPr txBox="1">
            <a:spLocks/>
          </p:cNvSpPr>
          <p:nvPr/>
        </p:nvSpPr>
        <p:spPr>
          <a:xfrm>
            <a:off x="208009" y="1213836"/>
            <a:ext cx="11573706" cy="1049235"/>
          </a:xfrm>
          <a:prstGeom prst="rect">
            <a:avLst/>
          </a:prstGeom>
          <a:noFill/>
          <a:ln>
            <a:noFill/>
          </a:ln>
        </p:spPr>
        <p:txBody>
          <a:bodyPr spcFirstLastPara="1" wrap="square" lIns="91425" tIns="45700" rIns="91425" bIns="45700" anchor="t" anchorCtr="0">
            <a:normAutofit fontScale="9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457200" marR="0" lvl="0" indent="-457200" algn="just" defTabSz="914400" rtl="0" eaLnBrk="1" fontAlgn="auto" latinLnBrk="0" hangingPunct="1">
              <a:lnSpc>
                <a:spcPct val="90000"/>
              </a:lnSpc>
              <a:spcBef>
                <a:spcPts val="0"/>
              </a:spcBef>
              <a:spcAft>
                <a:spcPts val="0"/>
              </a:spcAft>
              <a:buClr>
                <a:srgbClr val="E80C96"/>
              </a:buClr>
              <a:buSzPct val="100000"/>
              <a:buFont typeface="Arial" panose="020B0604020202020204" pitchFamily="34" charset="0"/>
              <a:buChar char="•"/>
              <a:tabLst/>
              <a:defRPr/>
            </a:pP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According to </a:t>
            </a:r>
            <a:r>
              <a:rPr kumimoji="0" lang="en-US" sz="3200" b="0" i="0" u="none" strike="noStrike" kern="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Thamhain</a:t>
            </a: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and </a:t>
            </a:r>
            <a:r>
              <a:rPr kumimoji="0" lang="en-US" sz="3200" b="0" i="0" u="none" strike="noStrike" kern="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sym typeface="Century Gothic"/>
              </a:rPr>
              <a:t>Wilemon</a:t>
            </a: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(1975), the seven major sources of project conflict and team disagreements are (sorted by significance are)</a:t>
            </a:r>
          </a:p>
        </p:txBody>
      </p:sp>
      <p:pic>
        <p:nvPicPr>
          <p:cNvPr id="8" name="Google Shape;245;p16" descr="Seven major sources of project conflict and team disagreements">
            <a:extLst>
              <a:ext uri="{FF2B5EF4-FFF2-40B4-BE49-F238E27FC236}">
                <a16:creationId xmlns:a16="http://schemas.microsoft.com/office/drawing/2014/main" id="{F75CA13F-5C62-8DBE-0402-8F850A24788A}"/>
              </a:ext>
            </a:extLst>
          </p:cNvPr>
          <p:cNvPicPr preferRelativeResize="0"/>
          <p:nvPr/>
        </p:nvPicPr>
        <p:blipFill rotWithShape="1">
          <a:blip r:embed="rId3">
            <a:alphaModFix/>
          </a:blip>
          <a:srcRect/>
          <a:stretch/>
        </p:blipFill>
        <p:spPr>
          <a:xfrm>
            <a:off x="1780400" y="2263071"/>
            <a:ext cx="8064207" cy="4119536"/>
          </a:xfrm>
          <a:prstGeom prst="rect">
            <a:avLst/>
          </a:prstGeom>
          <a:noFill/>
          <a:ln>
            <a:noFill/>
          </a:ln>
        </p:spPr>
      </p:pic>
    </p:spTree>
    <p:extLst>
      <p:ext uri="{BB962C8B-B14F-4D97-AF65-F5344CB8AC3E}">
        <p14:creationId xmlns:p14="http://schemas.microsoft.com/office/powerpoint/2010/main" val="1107396430"/>
      </p:ext>
    </p:extLst>
  </p:cSld>
  <p:clrMapOvr>
    <a:masterClrMapping/>
  </p:clrMapOvr>
  <mc:AlternateContent xmlns:mc="http://schemas.openxmlformats.org/markup-compatibility/2006" xmlns:p14="http://schemas.microsoft.com/office/powerpoint/2010/main">
    <mc:Choice Requires="p14">
      <p:transition p14:dur="10" advTm="30336"/>
    </mc:Choice>
    <mc:Fallback xmlns="">
      <p:transition advTm="3033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Based on research by </a:t>
            </a:r>
            <a:r>
              <a:rPr kumimoji="0" lang="en-US" sz="2400" b="1"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Thamhain</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a:t>
            </a:r>
            <a:r>
              <a:rPr kumimoji="0" lang="en-US" sz="2400" b="1"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Wilemon</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(1975), there are </a:t>
            </a: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seven major sources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of project conflict and team disagreements are: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Personalities.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Project costs.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Administrative policies and procedures.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Technical beliefs and performance trade-offs.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Manpower resources.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Project Priorities.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Schedules.</a:t>
            </a:r>
            <a:b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br>
            <a:endPar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54;p17" descr="2014, Term 4 Protective Behaviours, Lesson 3 Conflict Resolution - Lessons  - Blendspace">
            <a:extLst>
              <a:ext uri="{FF2B5EF4-FFF2-40B4-BE49-F238E27FC236}">
                <a16:creationId xmlns:a16="http://schemas.microsoft.com/office/drawing/2014/main" id="{5D00CB68-CBB8-64BA-6057-414EFCBACF60}"/>
              </a:ext>
            </a:extLst>
          </p:cNvPr>
          <p:cNvPicPr preferRelativeResize="0"/>
          <p:nvPr/>
        </p:nvPicPr>
        <p:blipFill rotWithShape="1">
          <a:blip r:embed="rId3">
            <a:alphaModFix/>
          </a:blip>
          <a:srcRect/>
          <a:stretch/>
        </p:blipFill>
        <p:spPr>
          <a:xfrm>
            <a:off x="7977050" y="3429000"/>
            <a:ext cx="3403600" cy="2400300"/>
          </a:xfrm>
          <a:prstGeom prst="rect">
            <a:avLst/>
          </a:prstGeom>
          <a:noFill/>
          <a:ln>
            <a:noFill/>
          </a:ln>
        </p:spPr>
      </p:pic>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160864"/>
    </mc:Choice>
    <mc:Fallback xmlns="">
      <p:transition advTm="16086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In the organizational set up, there seems to be conflict among the managers, subordinates, team members and others also.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Sources of interpersonal conflict: </a:t>
            </a:r>
            <a:endParaRPr kumimoji="0" lang="en-US" sz="4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 differences: Everyone is unique. Family background, culture, values and so many indicators vary from one person to another. So, conflict may arise. There exists individual difference where intelligence, ability, attitude, motivation vary from one person to others.</a:t>
            </a: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Information deficiency: There seems to be indication of communication gap and also there seems to be indication of misinformation. </a:t>
            </a: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Role incompatibility: This type of interpersonal conflict mainly draws from both intra-individual role conflict and inter-group conflict.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advTm="150784"/>
    </mc:Choice>
    <mc:Fallback xmlns="">
      <p:transition advTm="1507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Environmental stress: This is mainly due to stressful environmental condition. Here downsizing, competition, uncertainty.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158750" algn="just" defTabSz="914400" rtl="0" eaLnBrk="1" fontAlgn="auto" latinLnBrk="0" hangingPunct="1">
              <a:lnSpc>
                <a:spcPct val="100000"/>
              </a:lnSpc>
              <a:spcBef>
                <a:spcPts val="0"/>
              </a:spcBef>
              <a:spcAft>
                <a:spcPts val="0"/>
              </a:spcAft>
              <a:buClr>
                <a:srgbClr val="000000"/>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Besides this there exists inter-group conflict in any organizational set up. The reasons are mainly as follows: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Competition for resources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Task interdependence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Status struggle</a:t>
            </a:r>
            <a:endPar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240576"/>
    </mc:Choice>
    <mc:Fallback xmlns="">
      <p:transition advTm="24057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conflict can be cause by various factors. Some of these factors include: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Poor communication or no communication;</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problem-solving skills or getting to “root cause”;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clarity in purpose, goals, objectives, team &amp; individual roles;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Uncertainty/lack of resources and sources for help and support;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Poor time management;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leadership and management;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members bored, not challenged, not really interested;</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skills and abilities in team members;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Personality conflicts;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 problems; and</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High turnover rates.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Causes Team Conflict?</a:t>
            </a:r>
          </a:p>
        </p:txBody>
      </p:sp>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advTm="301952"/>
    </mc:Choice>
    <mc:Fallback xmlns="">
      <p:transition advTm="3019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
                <a:srgbClr val="FF0000"/>
              </a:buClr>
              <a:buSzPts val="18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Everyone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needs to feel understood, and supported, but the ways in which these needs are met vary widely. </a:t>
            </a:r>
          </a:p>
          <a:p>
            <a:pPr marL="285750" marR="0" lvl="0" indent="-28575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Differing needs for feeling comfortable and safe create some of the </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most severe challenges in our personal and professional relationships. </a:t>
            </a:r>
          </a:p>
          <a:p>
            <a:pPr marL="285750" marR="0" lvl="0" indent="-28575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It is important to acknowledge that both parties’ needs to play important roles in the long-term success of team members relationships, a lack of understanding about differing needs can result in distance, arguments, and conflicts. </a:t>
            </a:r>
          </a:p>
          <a:p>
            <a:pPr marL="0" marR="0" lvl="0" indent="-11430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Build a trust,  To feel secure.</a:t>
            </a:r>
            <a:endParaRPr kumimoji="0" lang="en-US" sz="1800" b="0"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134464"/>
    </mc:Choice>
    <mc:Fallback xmlns="">
      <p:transition advTm="13446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0"/>
              </a:spcBef>
              <a:spcAft>
                <a:spcPts val="0"/>
              </a:spcAft>
              <a:buClr>
                <a:srgbClr val="415588"/>
              </a:buClr>
              <a:buSzPts val="2000"/>
              <a:buFont typeface="Arial"/>
              <a:buNone/>
              <a:tabLst/>
              <a:defRPr/>
            </a:pPr>
            <a:r>
              <a:rPr kumimoji="0" lang="en-US" sz="22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typical symptoms of team conflict are the following:</a:t>
            </a: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Absenteeism</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Complaining</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Filing lawsuits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Finger pointing</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Gossiping </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Hiding information that should be shared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Symptoms of Team Conflict</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159712"/>
    </mc:Choice>
    <mc:Fallback xmlns="">
      <p:transition advTm="15971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attending required meetings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completing work on-time or to quality goals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responding to requests for information</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returning phone calls or e-mails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Passive/aggressive behavior</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Physical violence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Verbal abuse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1CD5228-F0BD-CDD1-2A02-1C1CDB49A991}"/>
              </a:ext>
            </a:extLst>
          </p:cNvPr>
          <p:cNvSpPr txBox="1"/>
          <p:nvPr/>
        </p:nvSpPr>
        <p:spPr>
          <a:xfrm>
            <a:off x="2459842" y="1048836"/>
            <a:ext cx="640112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Symptoms of Team Conflict</a:t>
            </a:r>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advTm="170898"/>
    </mc:Choice>
    <mc:Fallback xmlns="">
      <p:transition advTm="17089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0"/>
              </a:spcBef>
              <a:spcAft>
                <a:spcPts val="0"/>
              </a:spcAft>
              <a:buClr>
                <a:srgbClr val="415588"/>
              </a:buClr>
              <a:buSzPts val="2000"/>
              <a:tabLst/>
              <a:defRPr/>
            </a:pPr>
            <a:endParaRPr kumimoji="0" lang="en-US" sz="2000" b="0" i="0" u="none" strike="noStrike" kern="0" cap="none" spc="0" normalizeH="0" baseline="0" noProof="0" dirty="0">
              <a:ln>
                <a:noFill/>
              </a:ln>
              <a:solidFill>
                <a:srgbClr val="002060"/>
              </a:solidFill>
              <a:effectLst/>
              <a:uLnTx/>
              <a:uFillTx/>
              <a:latin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375;p29">
            <a:extLst>
              <a:ext uri="{FF2B5EF4-FFF2-40B4-BE49-F238E27FC236}">
                <a16:creationId xmlns:a16="http://schemas.microsoft.com/office/drawing/2014/main" id="{F1FEAD86-2381-CEE1-2618-10D19B403853}"/>
              </a:ext>
            </a:extLst>
          </p:cNvPr>
          <p:cNvPicPr preferRelativeResize="0"/>
          <p:nvPr/>
        </p:nvPicPr>
        <p:blipFill rotWithShape="1">
          <a:blip r:embed="rId3">
            <a:alphaModFix/>
          </a:blip>
          <a:srcRect/>
          <a:stretch/>
        </p:blipFill>
        <p:spPr>
          <a:xfrm>
            <a:off x="8294914" y="2337270"/>
            <a:ext cx="2940715" cy="721616"/>
          </a:xfrm>
          <a:prstGeom prst="rect">
            <a:avLst/>
          </a:prstGeom>
          <a:noFill/>
          <a:ln>
            <a:noFill/>
          </a:ln>
        </p:spPr>
      </p:pic>
      <p:pic>
        <p:nvPicPr>
          <p:cNvPr id="9" name="Picture 8">
            <a:extLst>
              <a:ext uri="{FF2B5EF4-FFF2-40B4-BE49-F238E27FC236}">
                <a16:creationId xmlns:a16="http://schemas.microsoft.com/office/drawing/2014/main" id="{5AF31951-66C2-55BC-6C0E-E13845BEA62B}"/>
              </a:ext>
            </a:extLst>
          </p:cNvPr>
          <p:cNvPicPr>
            <a:picLocks noChangeAspect="1"/>
          </p:cNvPicPr>
          <p:nvPr/>
        </p:nvPicPr>
        <p:blipFill>
          <a:blip r:embed="rId4"/>
          <a:stretch>
            <a:fillRect/>
          </a:stretch>
        </p:blipFill>
        <p:spPr>
          <a:xfrm>
            <a:off x="1639438" y="2155119"/>
            <a:ext cx="8913124" cy="3994306"/>
          </a:xfrm>
          <a:prstGeom prst="rect">
            <a:avLst/>
          </a:prstGeom>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58374"/>
    </mc:Choice>
    <mc:Fallback xmlns="">
      <p:transition advTm="5837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optimal solution, following a standard problem-solving process:</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Define the real/root problem</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Analyze the problem</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Identify solutions</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Choose a solution (this can be difficult)</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Implement a solution</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Review the solution, and confirm that it solved the problem and repeat if necessary</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takes the longest – not appropriate if deadlines are tight.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Confronting/Problem-solving</a:t>
            </a:r>
          </a:p>
        </p:txBody>
      </p:sp>
      <p:pic>
        <p:nvPicPr>
          <p:cNvPr id="8" name="Google Shape;354;p29">
            <a:extLst>
              <a:ext uri="{FF2B5EF4-FFF2-40B4-BE49-F238E27FC236}">
                <a16:creationId xmlns:a16="http://schemas.microsoft.com/office/drawing/2014/main" id="{67A9584B-54EA-D113-CE89-E6157B9283D4}"/>
              </a:ext>
            </a:extLst>
          </p:cNvPr>
          <p:cNvPicPr preferRelativeResize="0">
            <a:picLocks/>
          </p:cNvPicPr>
          <p:nvPr/>
        </p:nvPicPr>
        <p:blipFill rotWithShape="1">
          <a:blip r:embed="rId3">
            <a:alphaModFix/>
          </a:blip>
          <a:srcRect/>
          <a:stretch/>
        </p:blipFill>
        <p:spPr>
          <a:xfrm>
            <a:off x="8608410" y="2634342"/>
            <a:ext cx="2821590" cy="2035629"/>
          </a:xfrm>
          <a:prstGeom prst="rect">
            <a:avLst/>
          </a:prstGeom>
          <a:noFill/>
          <a:ln>
            <a:noFill/>
          </a:ln>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251878"/>
    </mc:Choice>
    <mc:Fallback xmlns="">
      <p:transition advTm="25187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Each party makes concessions to the other, and a mutually-accepted conclusion is reached.</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Works best with issues that can be divided.</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Is often the quickest solution.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result in a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‘lose-lose’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situation because everyone gets only a subset of what they want.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Compromising</a:t>
            </a:r>
          </a:p>
        </p:txBody>
      </p:sp>
      <p:pic>
        <p:nvPicPr>
          <p:cNvPr id="9" name="Google Shape;365;p30">
            <a:extLst>
              <a:ext uri="{FF2B5EF4-FFF2-40B4-BE49-F238E27FC236}">
                <a16:creationId xmlns:a16="http://schemas.microsoft.com/office/drawing/2014/main" id="{A9E3BF7B-004A-9EC6-06A9-170CB97D4103}"/>
              </a:ext>
            </a:extLst>
          </p:cNvPr>
          <p:cNvPicPr preferRelativeResize="0">
            <a:picLocks/>
          </p:cNvPicPr>
          <p:nvPr/>
        </p:nvPicPr>
        <p:blipFill rotWithShape="1">
          <a:blip r:embed="rId3">
            <a:alphaModFix/>
          </a:blip>
          <a:srcRect/>
          <a:stretch/>
        </p:blipFill>
        <p:spPr>
          <a:xfrm>
            <a:off x="8522433" y="2852057"/>
            <a:ext cx="2821591" cy="1643743"/>
          </a:xfrm>
          <a:prstGeom prst="rect">
            <a:avLst/>
          </a:prstGeom>
          <a:noFill/>
          <a:ln>
            <a:noFill/>
          </a:ln>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123518"/>
    </mc:Choice>
    <mc:Fallback xmlns="">
      <p:transition advTm="12351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One or more parties choose to withdraw from or avoid the other to end or delay the conflict.</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Useful when debate is trivial or emotions are high.</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be needed until an authority can intervene.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doesn’t directly solve the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4C8666-AE0D-250B-2BD7-268F9FD441D8}"/>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Withdrawal/Avoidance</a:t>
            </a:r>
          </a:p>
        </p:txBody>
      </p:sp>
      <p:pic>
        <p:nvPicPr>
          <p:cNvPr id="8" name="Google Shape;376;p31">
            <a:extLst>
              <a:ext uri="{FF2B5EF4-FFF2-40B4-BE49-F238E27FC236}">
                <a16:creationId xmlns:a16="http://schemas.microsoft.com/office/drawing/2014/main" id="{C632360B-7EA0-DC13-D34B-E79D35F019A2}"/>
              </a:ext>
            </a:extLst>
          </p:cNvPr>
          <p:cNvPicPr preferRelativeResize="0">
            <a:picLocks/>
          </p:cNvPicPr>
          <p:nvPr/>
        </p:nvPicPr>
        <p:blipFill rotWithShape="1">
          <a:blip r:embed="rId3">
            <a:alphaModFix/>
          </a:blip>
          <a:srcRect/>
          <a:stretch/>
        </p:blipFill>
        <p:spPr>
          <a:xfrm>
            <a:off x="8458199" y="3429000"/>
            <a:ext cx="2821591" cy="2042886"/>
          </a:xfrm>
          <a:prstGeom prst="rect">
            <a:avLst/>
          </a:prstGeom>
          <a:noFill/>
          <a:ln>
            <a:noFill/>
          </a:ln>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advTm="73862"/>
    </mc:Choice>
    <mc:Fallback xmlns="">
      <p:transition advTm="7386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One party concedes, giving the other the ‘win’.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Useful when the issue is clearly more important to one party or satisfying one party is important to the overall success of the project.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Can delay conflict, as the accommodating party may change their mind and the disagreement still is in place.</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Potential for abuse of the situation is present.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Smoothing/Accommodating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87;p32">
            <a:extLst>
              <a:ext uri="{FF2B5EF4-FFF2-40B4-BE49-F238E27FC236}">
                <a16:creationId xmlns:a16="http://schemas.microsoft.com/office/drawing/2014/main" id="{3D15D432-B96E-33D4-3FA0-B5C039AAE0DE}"/>
              </a:ext>
            </a:extLst>
          </p:cNvPr>
          <p:cNvPicPr preferRelativeResize="0">
            <a:picLocks/>
          </p:cNvPicPr>
          <p:nvPr/>
        </p:nvPicPr>
        <p:blipFill rotWithShape="1">
          <a:blip r:embed="rId3">
            <a:alphaModFix/>
          </a:blip>
          <a:srcRect/>
          <a:stretch/>
        </p:blipFill>
        <p:spPr>
          <a:xfrm>
            <a:off x="8434238" y="4266799"/>
            <a:ext cx="2821591" cy="1811412"/>
          </a:xfrm>
          <a:prstGeom prst="rect">
            <a:avLst/>
          </a:prstGeom>
          <a:noFill/>
          <a:ln>
            <a:noFill/>
          </a:ln>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advTm="81258"/>
    </mc:Choice>
    <mc:Fallback xmlns="">
      <p:transition advTm="8125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Parties work together to find a mutually-acceptable solution, often a previously-unconsidered third option.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Considered to be an optimal solution to most conflicts.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Takes longer than most techniques.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If parties don’t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trust</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each other, collaborating is nearly impossible.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AB927DA-E845-6AE6-D3E1-2FF3A37B6CDE}"/>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5- Collaborating</a:t>
            </a:r>
          </a:p>
        </p:txBody>
      </p:sp>
      <p:pic>
        <p:nvPicPr>
          <p:cNvPr id="8" name="Google Shape;398;p33">
            <a:extLst>
              <a:ext uri="{FF2B5EF4-FFF2-40B4-BE49-F238E27FC236}">
                <a16:creationId xmlns:a16="http://schemas.microsoft.com/office/drawing/2014/main" id="{D8D98027-0266-2DC6-5274-12820A0F0D5D}"/>
              </a:ext>
            </a:extLst>
          </p:cNvPr>
          <p:cNvPicPr preferRelativeResize="0">
            <a:picLocks/>
          </p:cNvPicPr>
          <p:nvPr/>
        </p:nvPicPr>
        <p:blipFill rotWithShape="1">
          <a:blip r:embed="rId3">
            <a:alphaModFix/>
          </a:blip>
          <a:srcRect/>
          <a:stretch/>
        </p:blipFill>
        <p:spPr>
          <a:xfrm>
            <a:off x="8668809" y="3151391"/>
            <a:ext cx="2821591" cy="2021114"/>
          </a:xfrm>
          <a:prstGeom prst="rect">
            <a:avLst/>
          </a:prstGeom>
          <a:noFill/>
          <a:ln>
            <a:noFill/>
          </a:ln>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91707"/>
    </mc:Choice>
    <mc:Fallback xmlns="">
      <p:transition advTm="9170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8300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Authority figure resolves the conflict/makes the decision, forcing all parties to end their conflict.</a:t>
            </a:r>
          </a:p>
          <a:p>
            <a:pPr marL="228600" marR="0" lvl="0" indent="-228600"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Effective when the conflict is petty, unimportant, or one party’s opinion is unethical.</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used as a last-resort.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not resolve the conflict, which can reappear at another time in the future.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14AD2E6-15B7-5204-54F6-FF84F371DBAB}"/>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6- Forcing</a:t>
            </a:r>
          </a:p>
        </p:txBody>
      </p:sp>
      <p:pic>
        <p:nvPicPr>
          <p:cNvPr id="9" name="Google Shape;409;p34">
            <a:extLst>
              <a:ext uri="{FF2B5EF4-FFF2-40B4-BE49-F238E27FC236}">
                <a16:creationId xmlns:a16="http://schemas.microsoft.com/office/drawing/2014/main" id="{6E49FE21-B8B4-FF19-BCF6-46C87ECDB56C}"/>
              </a:ext>
            </a:extLst>
          </p:cNvPr>
          <p:cNvPicPr preferRelativeResize="0">
            <a:picLocks/>
          </p:cNvPicPr>
          <p:nvPr/>
        </p:nvPicPr>
        <p:blipFill rotWithShape="1">
          <a:blip r:embed="rId3">
            <a:alphaModFix/>
          </a:blip>
          <a:srcRect/>
          <a:stretch/>
        </p:blipFill>
        <p:spPr>
          <a:xfrm>
            <a:off x="8753130" y="3004457"/>
            <a:ext cx="2821590" cy="2413000"/>
          </a:xfrm>
          <a:prstGeom prst="rect">
            <a:avLst/>
          </a:prstGeom>
          <a:noFill/>
          <a:ln>
            <a:noFill/>
          </a:ln>
        </p:spPr>
      </p:pic>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advTm="157628"/>
    </mc:Choice>
    <mc:Fallback xmlns="">
      <p:transition advTm="15762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0"/>
              </a:spcBef>
              <a:spcAft>
                <a:spcPts val="0"/>
              </a:spcAft>
              <a:buClr>
                <a:srgbClr val="415588"/>
              </a:buClr>
              <a:buSzPts val="2000"/>
              <a:tabLst/>
              <a:defRPr/>
            </a:pPr>
            <a:endParaRPr kumimoji="0" lang="en-US" sz="2400" b="0" i="0" u="none" strike="noStrike" kern="0" cap="none" spc="0" normalizeH="0" baseline="0" noProof="0" dirty="0">
              <a:ln>
                <a:noFill/>
              </a:ln>
              <a:solidFill>
                <a:srgbClr val="002060"/>
              </a:solidFill>
              <a:effectLst/>
              <a:uLnTx/>
              <a:uFillTx/>
              <a:latin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462;p37" descr="C:\Users\sam\Dropbox\Books\Project Team Leadership and Communication\curriculum\images\TeamNeedsResults.png">
            <a:extLst>
              <a:ext uri="{FF2B5EF4-FFF2-40B4-BE49-F238E27FC236}">
                <a16:creationId xmlns:a16="http://schemas.microsoft.com/office/drawing/2014/main" id="{33EDCD1F-658F-8F03-9EF2-76CB6318A887}"/>
              </a:ext>
            </a:extLst>
          </p:cNvPr>
          <p:cNvPicPr preferRelativeResize="0"/>
          <p:nvPr/>
        </p:nvPicPr>
        <p:blipFill rotWithShape="1">
          <a:blip r:embed="rId3">
            <a:alphaModFix/>
          </a:blip>
          <a:srcRect/>
          <a:stretch/>
        </p:blipFill>
        <p:spPr>
          <a:xfrm>
            <a:off x="10572725" y="2642752"/>
            <a:ext cx="1554214" cy="1097280"/>
          </a:xfrm>
          <a:prstGeom prst="rect">
            <a:avLst/>
          </a:prstGeom>
          <a:noFill/>
          <a:ln>
            <a:noFill/>
          </a:ln>
        </p:spPr>
      </p:pic>
      <p:pic>
        <p:nvPicPr>
          <p:cNvPr id="9" name="Picture 8">
            <a:extLst>
              <a:ext uri="{FF2B5EF4-FFF2-40B4-BE49-F238E27FC236}">
                <a16:creationId xmlns:a16="http://schemas.microsoft.com/office/drawing/2014/main" id="{362167B6-FD52-CCF4-92EA-19C851F1A689}"/>
              </a:ext>
            </a:extLst>
          </p:cNvPr>
          <p:cNvPicPr>
            <a:picLocks noChangeAspect="1"/>
          </p:cNvPicPr>
          <p:nvPr/>
        </p:nvPicPr>
        <p:blipFill>
          <a:blip r:embed="rId4"/>
          <a:stretch>
            <a:fillRect/>
          </a:stretch>
        </p:blipFill>
        <p:spPr>
          <a:xfrm>
            <a:off x="1328515" y="2141974"/>
            <a:ext cx="9534970" cy="4073769"/>
          </a:xfrm>
          <a:prstGeom prst="rect">
            <a:avLst/>
          </a:prstGeom>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92647"/>
    </mc:Choice>
    <mc:Fallback xmlns="">
      <p:transition advTm="9264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97280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Thomas-Kilmann conflict mode instrument was developed by K. W. Thomas and R. H. Kilmann (1974, 2000).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According to Thomas-Kilmann conflict mode instrument: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Competing/ Forcing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win-lose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Collaborating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win-win </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Compromising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Avoiding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Accommodating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lose-win</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106997"/>
    </mc:Choice>
    <mc:Fallback xmlns="">
      <p:transition advTm="10699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8673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Conflict Resolutions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763039"/>
          </a:xfrm>
          <a:prstGeom prst="rect">
            <a:avLst/>
          </a:prstGeom>
          <a:noFill/>
          <a:ln>
            <a:noFill/>
          </a:ln>
        </p:spPr>
        <p:txBody>
          <a:bodyPr spcFirstLastPara="1" wrap="square" lIns="91425" tIns="45700" rIns="91425" bIns="45700" anchor="t" anchorCtr="0">
            <a:normAutofit fontScale="92500" lnSpcReduction="2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100000"/>
              </a:lnSpc>
              <a:buClr>
                <a:srgbClr val="775CFF"/>
              </a:buClr>
              <a:buSzPts val="3600"/>
            </a:pPr>
            <a:r>
              <a:rPr lang="en-US" sz="2800" b="1" kern="0" dirty="0">
                <a:solidFill>
                  <a:srgbClr val="002060"/>
                </a:solidFill>
                <a:latin typeface="Times New Roman" panose="02020603050405020304" pitchFamily="18" charset="0"/>
                <a:ea typeface="Helvetica Neue"/>
                <a:cs typeface="Times New Roman" panose="02020603050405020304" pitchFamily="18" charset="0"/>
                <a:sym typeface="Helvetica Neue"/>
              </a:rPr>
              <a:t>Whatever conflict we have, there are only th</a:t>
            </a:r>
            <a:r>
              <a:rPr lang="en-US" sz="2800" b="1" kern="0" dirty="0">
                <a:solidFill>
                  <a:srgbClr val="002060"/>
                </a:solidFill>
                <a:latin typeface="Helvetica Neue"/>
                <a:ea typeface="Helvetica Neue"/>
                <a:cs typeface="Helvetica Neue"/>
                <a:sym typeface="Helvetica Neue"/>
              </a:rPr>
              <a:t>ree types of conflict </a:t>
            </a:r>
            <a:r>
              <a:rPr lang="en-US" sz="2800" b="1" kern="0" dirty="0">
                <a:solidFill>
                  <a:srgbClr val="002060"/>
                </a:solidFill>
                <a:latin typeface="Times New Roman" panose="02020603050405020304" pitchFamily="18" charset="0"/>
                <a:cs typeface="Times New Roman" panose="02020603050405020304" pitchFamily="18" charset="0"/>
                <a:sym typeface="Helvetica Neue"/>
              </a:rPr>
              <a:t>resolutions:</a:t>
            </a:r>
            <a:endParaRPr lang="en-US" sz="2800" b="1" kern="0" dirty="0">
              <a:solidFill>
                <a:srgbClr val="002060"/>
              </a:solidFill>
              <a:latin typeface="Times New Roman" panose="02020603050405020304" pitchFamily="18" charset="0"/>
              <a:cs typeface="Times New Roman" panose="02020603050405020304" pitchFamily="18" charset="0"/>
              <a:sym typeface="Arial"/>
            </a:endParaRPr>
          </a:p>
        </p:txBody>
      </p:sp>
      <p:graphicFrame>
        <p:nvGraphicFramePr>
          <p:cNvPr id="8" name="Google Shape;445;p38">
            <a:extLst>
              <a:ext uri="{FF2B5EF4-FFF2-40B4-BE49-F238E27FC236}">
                <a16:creationId xmlns:a16="http://schemas.microsoft.com/office/drawing/2014/main" id="{AFAFB66E-084F-107F-883A-600FB7BB0FC5}"/>
              </a:ext>
            </a:extLst>
          </p:cNvPr>
          <p:cNvGraphicFramePr/>
          <p:nvPr>
            <p:extLst>
              <p:ext uri="{D42A27DB-BD31-4B8C-83A1-F6EECF244321}">
                <p14:modId xmlns:p14="http://schemas.microsoft.com/office/powerpoint/2010/main" val="239707792"/>
              </p:ext>
            </p:extLst>
          </p:nvPr>
        </p:nvGraphicFramePr>
        <p:xfrm>
          <a:off x="1496782" y="3216281"/>
          <a:ext cx="9413998" cy="2750044"/>
        </p:xfrm>
        <a:graphic>
          <a:graphicData uri="http://schemas.openxmlformats.org/drawingml/2006/table">
            <a:tbl>
              <a:tblPr>
                <a:noFill/>
              </a:tblPr>
              <a:tblGrid>
                <a:gridCol w="4706999">
                  <a:extLst>
                    <a:ext uri="{9D8B030D-6E8A-4147-A177-3AD203B41FA5}">
                      <a16:colId xmlns:a16="http://schemas.microsoft.com/office/drawing/2014/main" val="20000"/>
                    </a:ext>
                  </a:extLst>
                </a:gridCol>
                <a:gridCol w="4706999">
                  <a:extLst>
                    <a:ext uri="{9D8B030D-6E8A-4147-A177-3AD203B41FA5}">
                      <a16:colId xmlns:a16="http://schemas.microsoft.com/office/drawing/2014/main" val="20001"/>
                    </a:ext>
                  </a:extLst>
                </a:gridCol>
              </a:tblGrid>
              <a:tr h="10674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Win-Win</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a:solidFill>
                            <a:srgbClr val="002060"/>
                          </a:solidFill>
                          <a:latin typeface="Times New Roman" panose="02020603050405020304" pitchFamily="18" charset="0"/>
                          <a:cs typeface="Times New Roman" panose="02020603050405020304" pitchFamily="18" charset="0"/>
                        </a:rPr>
                        <a:t>To reach a solution acceptable to anyone</a:t>
                      </a:r>
                      <a:endParaRPr>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784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Lose-Lose</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a:solidFill>
                            <a:srgbClr val="002060"/>
                          </a:solidFill>
                          <a:latin typeface="Times New Roman" panose="02020603050405020304" pitchFamily="18" charset="0"/>
                          <a:cs typeface="Times New Roman" panose="02020603050405020304" pitchFamily="18" charset="0"/>
                        </a:rPr>
                        <a:t>Everyone gets something that does not accomplish the goals</a:t>
                      </a:r>
                      <a:endParaRPr>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7784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Win-Lose</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dirty="0">
                          <a:solidFill>
                            <a:srgbClr val="002060"/>
                          </a:solidFill>
                          <a:latin typeface="Times New Roman" panose="02020603050405020304" pitchFamily="18" charset="0"/>
                          <a:cs typeface="Times New Roman" panose="02020603050405020304" pitchFamily="18" charset="0"/>
                        </a:rPr>
                        <a:t>Power struggle where one party wins</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advTm="36443"/>
    </mc:Choice>
    <mc:Fallback xmlns="">
      <p:transition advTm="364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451;p39">
            <a:extLst>
              <a:ext uri="{FF2B5EF4-FFF2-40B4-BE49-F238E27FC236}">
                <a16:creationId xmlns:a16="http://schemas.microsoft.com/office/drawing/2014/main" id="{771D4CDC-0439-369A-1CD4-7E127DD3A948}"/>
              </a:ext>
            </a:extLst>
          </p:cNvPr>
          <p:cNvSpPr txBox="1">
            <a:spLocks/>
          </p:cNvSpPr>
          <p:nvPr/>
        </p:nvSpPr>
        <p:spPr>
          <a:xfrm>
            <a:off x="463914" y="1217414"/>
            <a:ext cx="10781029" cy="872643"/>
          </a:xfrm>
          <a:prstGeom prst="rect">
            <a:avLst/>
          </a:prstGeom>
          <a:noFill/>
          <a:ln>
            <a:noFill/>
          </a:ln>
        </p:spPr>
        <p:txBody>
          <a:bodyPr spcFirstLastPara="1" wrap="square" lIns="91425" tIns="45700" rIns="91425" bIns="45700" anchor="t" anchorCtr="0">
            <a:normAutofit fontScale="975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R="0" lvl="0" algn="just" defTabSz="914400" rtl="0" eaLnBrk="1" fontAlgn="auto" latinLnBrk="0" hangingPunct="1">
              <a:lnSpc>
                <a:spcPct val="90000"/>
              </a:lnSpc>
              <a:spcBef>
                <a:spcPts val="0"/>
              </a:spcBef>
              <a:spcAft>
                <a:spcPts val="0"/>
              </a:spcAft>
              <a:buClr>
                <a:srgbClr val="775CFF"/>
              </a:buClr>
              <a:buSzPts val="3200"/>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Comparing the conflict strategies from the one side and the conflict resolutions from the other side, we have the following two-dimensions table:</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pic>
        <p:nvPicPr>
          <p:cNvPr id="11" name="Google Shape;454;p39" descr="Conflict strategies and solutions">
            <a:extLst>
              <a:ext uri="{FF2B5EF4-FFF2-40B4-BE49-F238E27FC236}">
                <a16:creationId xmlns:a16="http://schemas.microsoft.com/office/drawing/2014/main" id="{B6EFCD8F-AA01-339E-215E-6B50A035A4C7}"/>
              </a:ext>
            </a:extLst>
          </p:cNvPr>
          <p:cNvPicPr preferRelativeResize="0">
            <a:picLocks/>
          </p:cNvPicPr>
          <p:nvPr/>
        </p:nvPicPr>
        <p:blipFill rotWithShape="1">
          <a:blip r:embed="rId3">
            <a:alphaModFix/>
          </a:blip>
          <a:srcRect/>
          <a:stretch/>
        </p:blipFill>
        <p:spPr>
          <a:xfrm>
            <a:off x="1727408" y="2249400"/>
            <a:ext cx="9104012" cy="4118837"/>
          </a:xfrm>
          <a:prstGeom prst="rect">
            <a:avLst/>
          </a:prstGeom>
          <a:noFill/>
          <a:ln>
            <a:noFill/>
          </a:ln>
        </p:spPr>
      </p:pic>
    </p:spTree>
    <p:extLst>
      <p:ext uri="{BB962C8B-B14F-4D97-AF65-F5344CB8AC3E}">
        <p14:creationId xmlns:p14="http://schemas.microsoft.com/office/powerpoint/2010/main" val="1786610912"/>
      </p:ext>
    </p:extLst>
  </p:cSld>
  <p:clrMapOvr>
    <a:masterClrMapping/>
  </p:clrMapOvr>
  <mc:AlternateContent xmlns:mc="http://schemas.openxmlformats.org/markup-compatibility/2006" xmlns:p14="http://schemas.microsoft.com/office/powerpoint/2010/main">
    <mc:Choice Requires="p14">
      <p:transition p14:dur="10" advTm="80828"/>
    </mc:Choice>
    <mc:Fallback xmlns="">
      <p:transition advTm="8082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Arial"/>
              <a:ea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noProof="0"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Leaders</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must ensure they continuously communicate with their team as well as articulate a vision.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val="tx"/>
                    </a:ext>
                  </a:extLst>
                </a:hlinkClick>
              </a:rPr>
              <a:t>Leaders</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val="tx"/>
                    </a:ext>
                  </a:extLst>
                </a:hlinkClick>
              </a:rPr>
              <a:t> must act responsibly to be respected</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Leadership</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is not a popularity contest; it is a serious responsibility that primarily </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3">
                  <a:extLst>
                    <a:ext uri="{A12FA001-AC4F-418D-AE19-62706E023703}">
                      <ahyp:hlinkClr xmlns:ahyp="http://schemas.microsoft.com/office/drawing/2018/hyperlinkcolor" val="tx"/>
                    </a:ext>
                  </a:extLst>
                </a:hlinkClick>
              </a:rPr>
              <a:t>involves developing and guiding the full potential in people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teams and the organization at-large.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An important part in the process of developing potential is knowing how to see conflict and when to seize the opportunity within the conflict before healthy tension turns into overly disruptive matter.</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206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Effectively Can Manage Any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advTm="96444"/>
    </mc:Choice>
    <mc:Fallback xmlns="">
      <p:transition advTm="9644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Act Responsibly.</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leader must act responsibly when handling conflict. If the leader is not responsible, respect for the leader may be affected.</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Good self-control: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This is an important prerequisite in resolving conflicts. Though one may be highly tensed up and unwilling to listen to anybody other than having their own way during a conflict.</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advTm="100864"/>
    </mc:Choice>
    <mc:Fallback xmlns="">
      <p:transition advTm="10086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Patient listener:</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Another good qualification is to be a patient listener and assess the problem realistically without getting emotional or biased. </a:t>
            </a: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To have a give and take attitude:</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If you are really interested in resolving a conflict and having lasting peace, as happens a good conflict resolution strategies.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advTm="97384"/>
    </mc:Choice>
    <mc:Fallback xmlns="">
      <p:transition advTm="9738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Right Timing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 who avoid conflict at all cost will find themselves regretting it later. Timing is everything when it comes to managing conflict, and the best time to take action is when there is hard evidence/proof that an employee has a track record of wrongdoing that is negatively impacting the performance of others.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Know Your Boundaries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Conflict can become something much more complicated and unmanageable if you don’t know the limitations and boundaries of your employees. </a:t>
            </a:r>
            <a:r>
              <a:rPr kumimoji="0" lang="en-US" sz="2400" b="0" i="0" u="none" strike="noStrike" kern="0" cap="none" spc="0" normalizeH="0" baseline="0" noProof="0" dirty="0">
                <a:ln>
                  <a:noFill/>
                </a:ln>
                <a:solidFill>
                  <a:srgbClr val="002060"/>
                </a:solidFill>
                <a:effectLst/>
                <a:uLnTx/>
                <a:uFillTx/>
                <a:latin typeface="Century Gothic"/>
                <a:sym typeface="Century Gothic"/>
              </a:rPr>
              <a:t> </a:t>
            </a:r>
            <a:endParaRPr kumimoji="0" lang="en-US" sz="2800" b="0" i="0" u="none" strike="noStrike" kern="0" cap="none" spc="0" normalizeH="0" baseline="0" noProof="0" dirty="0">
              <a:ln>
                <a:noFill/>
              </a:ln>
              <a:solidFill>
                <a:srgbClr val="002060"/>
              </a:solidFill>
              <a:effectLst/>
              <a:highlight>
                <a:srgbClr val="F5FAA4"/>
              </a:highlight>
              <a:uLnTx/>
              <a:uFillTx/>
              <a:latin typeface="Century Gothic"/>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advTm="144718"/>
    </mc:Choice>
    <mc:Fallback xmlns="">
      <p:transition advTm="14471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a:lnSpc>
                <a:spcPct val="120000"/>
              </a:lnSpc>
              <a:spcBef>
                <a:spcPts val="1000"/>
              </a:spcBef>
              <a:buClr>
                <a:srgbClr val="415588"/>
              </a:buClr>
              <a:buSzPts val="2000"/>
              <a:buFont typeface="Arial"/>
              <a:buChar char="•"/>
              <a:defRPr/>
            </a:pPr>
            <a:endParaRPr lang="en-US" sz="2400" b="1" kern="0" dirty="0">
              <a:solidFill>
                <a:srgbClr val="002060"/>
              </a:solidFill>
              <a:latin typeface="Times New Roman" panose="02020603050405020304" pitchFamily="18" charset="0"/>
              <a:cs typeface="Times New Roman" panose="02020603050405020304" pitchFamily="18" charset="0"/>
              <a:sym typeface="Century Gothic"/>
            </a:endParaRPr>
          </a:p>
          <a:p>
            <a:pPr marL="228600" lvl="0" indent="-228600" algn="just">
              <a:lnSpc>
                <a:spcPct val="120000"/>
              </a:lnSpc>
              <a:spcBef>
                <a:spcPts val="1000"/>
              </a:spcBef>
              <a:buClr>
                <a:srgbClr val="415588"/>
              </a:buClr>
              <a:buSzPts val="2000"/>
              <a:buFont typeface="Arial"/>
              <a:buChar char="•"/>
              <a:defRPr/>
            </a:pPr>
            <a:r>
              <a:rPr lang="en-US" sz="2400" b="1" kern="0" dirty="0">
                <a:solidFill>
                  <a:srgbClr val="002060"/>
                </a:solidFill>
                <a:latin typeface="Times New Roman" panose="02020603050405020304" pitchFamily="18" charset="0"/>
                <a:cs typeface="Times New Roman" panose="02020603050405020304" pitchFamily="18" charset="0"/>
                <a:sym typeface="Century Gothic"/>
              </a:rPr>
              <a:t>Respect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Differences</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600"/>
              </a:spcBef>
              <a:spcAft>
                <a:spcPts val="0"/>
              </a:spcAft>
              <a:buClr>
                <a:srgbClr val="415588"/>
              </a:buClr>
              <a:buSzPts val="2000"/>
              <a:buFont typeface="Arial"/>
              <a:buNone/>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Rather than impose your influence, hierarchy or rank – respect the unique differences in people and learn to see things from differing points of view   </a:t>
            </a:r>
            <a:r>
              <a:rPr kumimoji="0" lang="en-US" sz="22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Conflict resolution is rarely black and white.   In fact, there are more and more grey areas.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Confront the Tension</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600"/>
              </a:spcBef>
              <a:spcAft>
                <a:spcPts val="0"/>
              </a:spcAft>
              <a:buClr>
                <a:srgbClr val="415588"/>
              </a:buClr>
              <a:buSzPts val="2000"/>
              <a:buFont typeface="Arial"/>
              <a:buNone/>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Leadership is often about doing the things that most other people don’t like doing. Conflict resolution is one of those things – but as leaders we must confront the tension head-on. Don’t wait, but rather activate your leadership to address the conflict before circumstances force your hand.</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advTm="124052"/>
    </mc:Choice>
    <mc:Fallback xmlns="">
      <p:transition advTm="12405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ts val="24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Identify a Goal</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l"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leader must be careful when addressing only one person’s point of view. The leader must gather information, develop their own self-awareness, and be ready for the unexpected.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advTm="68545"/>
    </mc:Choice>
    <mc:Fallback xmlns="">
      <p:transition advTm="6854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20000"/>
              </a:lnSpc>
              <a:spcBef>
                <a:spcPts val="1000"/>
              </a:spcBef>
              <a:spcAft>
                <a:spcPts val="0"/>
              </a:spcAft>
              <a:buClr>
                <a:srgbClr val="415588"/>
              </a:buClr>
              <a:buSzPts val="2000"/>
              <a:buFont typeface="Arial" panose="020B0604020202020204" pitchFamily="34" charset="0"/>
              <a:buChar char="•"/>
              <a:tabLst/>
              <a:defRPr/>
            </a:pPr>
            <a:r>
              <a:rPr lang="en-US" sz="2800" b="1" kern="0" dirty="0">
                <a:solidFill>
                  <a:srgbClr val="002060"/>
                </a:solidFill>
                <a:latin typeface="Times New Roman" panose="02020603050405020304" pitchFamily="18" charset="0"/>
                <a:cs typeface="Times New Roman" panose="02020603050405020304" pitchFamily="18" charset="0"/>
                <a:sym typeface="Century Gothic"/>
              </a:rPr>
              <a:t>Make Conflict Resolution the Priority Rather Than Winning Or “Being Right”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Maintaining and strengthening the relationship, rather than “winning” the argument, should always be your first priority. </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Focus on the present, focus on what you can do in the here and how to solve the problem. </a:t>
            </a: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 name="Audio 12">
            <a:extLst>
              <a:ext uri="{FF2B5EF4-FFF2-40B4-BE49-F238E27FC236}">
                <a16:creationId xmlns:a16="http://schemas.microsoft.com/office/drawing/2014/main" id="{B90ACB2F-483C-7657-D514-75C7C964C38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advTm="109458"/>
    </mc:Choice>
    <mc:Fallback xmlns="">
      <p:transition advTm="1094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is a natural ingredient in every organization.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ability to manage conflict is considered to be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core leadership competence</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can help project teams to grow and advance.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workplace can become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toxic environment when leaders allow conflict to fester rather than confront it head-on.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Based on research by </a:t>
            </a:r>
            <a:r>
              <a:rPr kumimoji="0" lang="en-US" sz="2000" b="0"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Thamhain</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a:t>
            </a:r>
            <a:r>
              <a:rPr kumimoji="0" lang="en-US" sz="2000" b="0"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Wilemon</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(1975), there are seven major sources of project conflict and team disagreements.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conflict-resolution techniques.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Leaders’ Keys To Resolving Conflict.</a:t>
            </a: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advTm="47032"/>
    </mc:Choice>
    <mc:Fallback xmlns="">
      <p:transition advTm="4703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mc:AlternateContent xmlns:mc="http://schemas.openxmlformats.org/markup-compatibility/2006" xmlns:p14="http://schemas.microsoft.com/office/powerpoint/2010/main">
    <mc:Choice Requires="p14">
      <p:transition spd="slow" p14:dur="2000" advTm="9880"/>
    </mc:Choice>
    <mc:Fallback xmlns="">
      <p:transition spd="slow" advTm="988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id="{C581195E-D972-C136-379C-9CF0944212BF}"/>
              </a:ext>
            </a:extLst>
          </p:cNvPr>
          <p:cNvPicPr>
            <a:picLocks noChangeAspect="1"/>
          </p:cNvPicPr>
          <p:nvPr/>
        </p:nvPicPr>
        <p:blipFill>
          <a:blip r:embed="rId4"/>
          <a:stretch>
            <a:fillRect/>
          </a:stretch>
        </p:blipFill>
        <p:spPr>
          <a:xfrm>
            <a:off x="3328827" y="1212351"/>
            <a:ext cx="4366517" cy="4849401"/>
          </a:xfrm>
          <a:prstGeom prst="rect">
            <a:avLst/>
          </a:prstGeom>
        </p:spPr>
      </p:pic>
      <p:pic>
        <p:nvPicPr>
          <p:cNvPr id="5" name="Audio 4">
            <a:extLst>
              <a:ext uri="{FF2B5EF4-FFF2-40B4-BE49-F238E27FC236}">
                <a16:creationId xmlns:a16="http://schemas.microsoft.com/office/drawing/2014/main" id="{C0DC26C1-3AAD-E730-5434-458C0D92064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254647076"/>
      </p:ext>
    </p:extLst>
  </p:cSld>
  <p:clrMapOvr>
    <a:masterClrMapping/>
  </p:clrMapOvr>
  <mc:AlternateContent xmlns:mc="http://schemas.openxmlformats.org/markup-compatibility/2006" xmlns:p14="http://schemas.microsoft.com/office/powerpoint/2010/main">
    <mc:Choice Requires="p14">
      <p:transition spd="slow" p14:dur="2000" advTm="4899"/>
    </mc:Choice>
    <mc:Fallback xmlns="">
      <p:transition spd="slow" advTm="48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6B9F7B1-36FC-4DFB-AFAF-004C2CC7C6D8}"/>
</file>

<file path=customXml/itemProps2.xml><?xml version="1.0" encoding="utf-8"?>
<ds:datastoreItem xmlns:ds="http://schemas.openxmlformats.org/officeDocument/2006/customXml" ds:itemID="{29D7415A-ED8D-4901-B13A-BF62BED7309E}"/>
</file>

<file path=customXml/itemProps3.xml><?xml version="1.0" encoding="utf-8"?>
<ds:datastoreItem xmlns:ds="http://schemas.openxmlformats.org/officeDocument/2006/customXml" ds:itemID="{1D42429B-3251-4714-8534-ED35D24522DA}"/>
</file>

<file path=docProps/app.xml><?xml version="1.0" encoding="utf-8"?>
<Properties xmlns="http://schemas.openxmlformats.org/officeDocument/2006/extended-properties" xmlns:vt="http://schemas.openxmlformats.org/officeDocument/2006/docPropsVTypes">
  <TotalTime>1783</TotalTime>
  <Words>2324</Words>
  <Application>Microsoft Macintosh PowerPoint</Application>
  <PresentationFormat>Widescreen</PresentationFormat>
  <Paragraphs>320</Paragraphs>
  <Slides>39</Slides>
  <Notes>3</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Alexandria</vt:lpstr>
      <vt:lpstr>Arial</vt:lpstr>
      <vt:lpstr>Calibri</vt:lpstr>
      <vt:lpstr>Calibri Light</vt:lpstr>
      <vt:lpstr>Century Gothic</vt:lpstr>
      <vt:lpstr>Helvetica Neue</vt:lpstr>
      <vt:lpstr>Noto Sans Symbols</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151</cp:revision>
  <dcterms:created xsi:type="dcterms:W3CDTF">2023-04-29T09:08:23Z</dcterms:created>
  <dcterms:modified xsi:type="dcterms:W3CDTF">2024-11-05T10:22:03Z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