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  <p:sldMasterId id="2147483974" r:id="rId2"/>
    <p:sldMasterId id="2147483993" r:id="rId3"/>
    <p:sldMasterId id="2147484012" r:id="rId4"/>
  </p:sldMasterIdLst>
  <p:notesMasterIdLst>
    <p:notesMasterId r:id="rId19"/>
  </p:notesMasterIdLst>
  <p:handoutMasterIdLst>
    <p:handoutMasterId r:id="rId20"/>
  </p:handoutMasterIdLst>
  <p:sldIdLst>
    <p:sldId id="382" r:id="rId5"/>
    <p:sldId id="383" r:id="rId6"/>
    <p:sldId id="385" r:id="rId7"/>
    <p:sldId id="386" r:id="rId8"/>
    <p:sldId id="384" r:id="rId9"/>
    <p:sldId id="387" r:id="rId10"/>
    <p:sldId id="389" r:id="rId11"/>
    <p:sldId id="390" r:id="rId12"/>
    <p:sldId id="395" r:id="rId13"/>
    <p:sldId id="394" r:id="rId14"/>
    <p:sldId id="391" r:id="rId15"/>
    <p:sldId id="392" r:id="rId16"/>
    <p:sldId id="393" r:id="rId17"/>
    <p:sldId id="388" r:id="rId1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83"/>
            <p14:sldId id="385"/>
            <p14:sldId id="386"/>
            <p14:sldId id="384"/>
            <p14:sldId id="387"/>
            <p14:sldId id="389"/>
            <p14:sldId id="390"/>
            <p14:sldId id="395"/>
            <p14:sldId id="394"/>
            <p14:sldId id="391"/>
            <p14:sldId id="392"/>
            <p14:sldId id="393"/>
            <p14:sldId id="3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3457" autoAdjust="0"/>
  </p:normalViewPr>
  <p:slideViewPr>
    <p:cSldViewPr>
      <p:cViewPr varScale="1">
        <p:scale>
          <a:sx n="57" d="100"/>
          <a:sy n="57" d="100"/>
        </p:scale>
        <p:origin x="956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" loCatId="hierarchy" qsTypeId="urn:microsoft.com/office/officeart/2005/8/quickstyle/3d7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ar-YE" sz="2400" b="1" cap="none" spc="0" dirty="0" smtClean="0">
              <a:ln w="22225">
                <a:prstDash val="solid"/>
              </a:ln>
              <a:effectLst/>
            </a:rPr>
            <a:t>منهجية التدريس</a:t>
          </a:r>
          <a:endParaRPr lang="en-US" sz="2400" b="1" cap="none" spc="0" dirty="0">
            <a:ln w="22225">
              <a:prstDash val="solid"/>
            </a:ln>
            <a:effectLst/>
          </a:endParaRP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 smtClean="0"/>
            <a:t>Recorded Lectures</a:t>
          </a:r>
          <a:endParaRPr lang="ar-YE" b="0" i="0" dirty="0" smtClean="0"/>
        </a:p>
        <a:p>
          <a:r>
            <a:rPr lang="ar-YE" b="0" i="0" dirty="0" smtClean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 smtClean="0"/>
            <a:t>Live Sessions</a:t>
          </a:r>
        </a:p>
        <a:p>
          <a:r>
            <a:rPr lang="ar-YE" dirty="0" smtClean="0"/>
            <a:t>جلسات وحلقات النقاش</a:t>
          </a:r>
          <a:endParaRPr lang="en-US" dirty="0"/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 smtClean="0"/>
            <a:t>References</a:t>
          </a:r>
        </a:p>
        <a:p>
          <a:r>
            <a:rPr lang="ar-YE" b="0" i="0" dirty="0" smtClean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 smtClean="0"/>
            <a:t>Virtual Labs</a:t>
          </a:r>
        </a:p>
        <a:p>
          <a:r>
            <a:rPr lang="ar-YE" dirty="0" smtClean="0"/>
            <a:t>المعامل الأفتراضية</a:t>
          </a:r>
          <a:endParaRPr lang="en-US" dirty="0"/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17C4BD-C6CE-44FC-8186-F00569759BA7}" type="pres">
      <dgm:prSet presAssocID="{44794207-5E69-47A4-AD67-454AF432E973}" presName="root1" presStyleCnt="0"/>
      <dgm:spPr/>
      <dgm:t>
        <a:bodyPr/>
        <a:lstStyle/>
        <a:p>
          <a:endParaRPr lang="en-US"/>
        </a:p>
      </dgm:t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4C93E0-A40C-44B1-AA2C-51C1D4F7D050}" type="pres">
      <dgm:prSet presAssocID="{44794207-5E69-47A4-AD67-454AF432E973}" presName="level2hierChild" presStyleCnt="0"/>
      <dgm:spPr/>
      <dgm:t>
        <a:bodyPr/>
        <a:lstStyle/>
        <a:p>
          <a:endParaRPr lang="en-US"/>
        </a:p>
      </dgm:t>
    </dgm:pt>
    <dgm:pt modelId="{582D9359-9842-4AD2-BD60-0B9FE490382A}" type="pres">
      <dgm:prSet presAssocID="{CCF1A764-97DF-414E-ABCE-4913CDCEA346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38BB9844-FF1C-4843-8284-BA91FBF43398}" type="pres">
      <dgm:prSet presAssocID="{CCF1A764-97DF-414E-ABCE-4913CDCEA346}" presName="connTx" presStyleLbl="parChTrans1D2" presStyleIdx="0" presStyleCnt="4"/>
      <dgm:spPr/>
      <dgm:t>
        <a:bodyPr/>
        <a:lstStyle/>
        <a:p>
          <a:endParaRPr lang="en-US"/>
        </a:p>
      </dgm:t>
    </dgm:pt>
    <dgm:pt modelId="{398C11BE-CFDF-4EC6-ADBF-62C346E19B1E}" type="pres">
      <dgm:prSet presAssocID="{1A72CA0C-6613-4E5A-9557-D7BEB53749CB}" presName="root2" presStyleCnt="0"/>
      <dgm:spPr/>
      <dgm:t>
        <a:bodyPr/>
        <a:lstStyle/>
        <a:p>
          <a:endParaRPr lang="en-US"/>
        </a:p>
      </dgm:t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B924978-F416-4432-85F4-0D3C4096EC22}" type="pres">
      <dgm:prSet presAssocID="{1A72CA0C-6613-4E5A-9557-D7BEB53749CB}" presName="level3hierChild" presStyleCnt="0"/>
      <dgm:spPr/>
      <dgm:t>
        <a:bodyPr/>
        <a:lstStyle/>
        <a:p>
          <a:endParaRPr lang="en-US"/>
        </a:p>
      </dgm:t>
    </dgm:pt>
    <dgm:pt modelId="{29E7E036-1C61-4D18-9E8C-068BA41AEE2B}" type="pres">
      <dgm:prSet presAssocID="{5B314EAA-C495-4C03-B109-803617D6CE0E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3A08AB6F-2C8C-4822-B7B7-11545A1E527F}" type="pres">
      <dgm:prSet presAssocID="{5B314EAA-C495-4C03-B109-803617D6CE0E}" presName="connTx" presStyleLbl="parChTrans1D2" presStyleIdx="1" presStyleCnt="4"/>
      <dgm:spPr/>
      <dgm:t>
        <a:bodyPr/>
        <a:lstStyle/>
        <a:p>
          <a:endParaRPr lang="en-US"/>
        </a:p>
      </dgm:t>
    </dgm:pt>
    <dgm:pt modelId="{D84940B2-FEAA-4783-9286-25555E40E204}" type="pres">
      <dgm:prSet presAssocID="{9843EC4B-4989-4250-82F0-3FD9ED55AD72}" presName="root2" presStyleCnt="0"/>
      <dgm:spPr/>
      <dgm:t>
        <a:bodyPr/>
        <a:lstStyle/>
        <a:p>
          <a:endParaRPr lang="en-US"/>
        </a:p>
      </dgm:t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7D5AEE-6A95-45D5-A12C-F3757BA29A9F}" type="pres">
      <dgm:prSet presAssocID="{9843EC4B-4989-4250-82F0-3FD9ED55AD72}" presName="level3hierChild" presStyleCnt="0"/>
      <dgm:spPr/>
      <dgm:t>
        <a:bodyPr/>
        <a:lstStyle/>
        <a:p>
          <a:endParaRPr lang="en-US"/>
        </a:p>
      </dgm:t>
    </dgm:pt>
    <dgm:pt modelId="{9525D300-5EDE-4059-8B37-30ABB1A46D6D}" type="pres">
      <dgm:prSet presAssocID="{9425F74C-F035-432F-9EFF-2EB90D992300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F2ACF9E4-7B5A-4F1F-87F0-75515655BCD6}" type="pres">
      <dgm:prSet presAssocID="{9425F74C-F035-432F-9EFF-2EB90D992300}" presName="connTx" presStyleLbl="parChTrans1D2" presStyleIdx="2" presStyleCnt="4"/>
      <dgm:spPr/>
      <dgm:t>
        <a:bodyPr/>
        <a:lstStyle/>
        <a:p>
          <a:endParaRPr lang="en-US"/>
        </a:p>
      </dgm:t>
    </dgm:pt>
    <dgm:pt modelId="{0A5C7AEE-7B9C-45C3-922E-6F6D120640AF}" type="pres">
      <dgm:prSet presAssocID="{3928D867-6458-4F92-B529-97AF55BFB3AE}" presName="root2" presStyleCnt="0"/>
      <dgm:spPr/>
      <dgm:t>
        <a:bodyPr/>
        <a:lstStyle/>
        <a:p>
          <a:endParaRPr lang="en-US"/>
        </a:p>
      </dgm:t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D05DB3-2B21-4F68-899C-B0DB2D47145F}" type="pres">
      <dgm:prSet presAssocID="{3928D867-6458-4F92-B529-97AF55BFB3AE}" presName="level3hierChild" presStyleCnt="0"/>
      <dgm:spPr/>
      <dgm:t>
        <a:bodyPr/>
        <a:lstStyle/>
        <a:p>
          <a:endParaRPr lang="en-US"/>
        </a:p>
      </dgm:t>
    </dgm:pt>
    <dgm:pt modelId="{C736588E-BE99-4DDD-A1C0-77011391B415}" type="pres">
      <dgm:prSet presAssocID="{661CAD9E-2349-4B65-B94C-0B1ADD3260CB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0D6FE296-2797-418D-AA52-177CBDE9AA11}" type="pres">
      <dgm:prSet presAssocID="{661CAD9E-2349-4B65-B94C-0B1ADD3260CB}" presName="connTx" presStyleLbl="parChTrans1D2" presStyleIdx="3" presStyleCnt="4"/>
      <dgm:spPr/>
      <dgm:t>
        <a:bodyPr/>
        <a:lstStyle/>
        <a:p>
          <a:endParaRPr lang="en-US"/>
        </a:p>
      </dgm:t>
    </dgm:pt>
    <dgm:pt modelId="{32A3EAAF-1EAF-4A86-A109-CE8BDA20B3FA}" type="pres">
      <dgm:prSet presAssocID="{72242A28-98F5-4BF4-A940-CF85FEF56F71}" presName="root2" presStyleCnt="0"/>
      <dgm:spPr/>
      <dgm:t>
        <a:bodyPr/>
        <a:lstStyle/>
        <a:p>
          <a:endParaRPr lang="en-US"/>
        </a:p>
      </dgm:t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9BADAA3-7A91-4A62-8DCA-2CDD65B41C56}" type="pres">
      <dgm:prSet presAssocID="{72242A28-98F5-4BF4-A940-CF85FEF56F71}" presName="level3hierChild" presStyleCnt="0"/>
      <dgm:spPr/>
      <dgm:t>
        <a:bodyPr/>
        <a:lstStyle/>
        <a:p>
          <a:endParaRPr lang="en-US"/>
        </a:p>
      </dgm:t>
    </dgm:pt>
  </dgm:ptLst>
  <dgm:cxnLst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"/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2400" b="1" kern="1200" cap="none" spc="0" dirty="0" smtClean="0">
              <a:ln w="22225">
                <a:prstDash val="solid"/>
              </a:ln>
              <a:effectLst/>
            </a:rPr>
            <a:t>منهجية التدريس</a:t>
          </a:r>
          <a:endParaRPr lang="en-US" sz="2400" b="1" kern="1200" cap="none" spc="0" dirty="0">
            <a:ln w="22225">
              <a:prstDash val="solid"/>
            </a:ln>
            <a:effectLst/>
          </a:endParaRP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Recorded Lectures</a:t>
          </a:r>
          <a:endParaRPr lang="ar-YE" sz="1800" b="0" i="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b="0" i="0" kern="1200" dirty="0" smtClean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Live Sessions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kern="1200" dirty="0" smtClean="0"/>
            <a:t>جلسات وحلقات النقاش</a:t>
          </a:r>
          <a:endParaRPr lang="en-US" sz="1800" kern="1200" dirty="0"/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Virtual Labs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kern="1200" dirty="0" smtClean="0"/>
            <a:t>المعامل الأفتراضية</a:t>
          </a:r>
          <a:endParaRPr lang="en-US" sz="1800" kern="1200" dirty="0"/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References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b="0" i="0" kern="1200" dirty="0" smtClean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823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2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7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7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1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22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4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93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8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89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6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6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46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20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3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991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8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74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9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31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788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06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80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0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02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0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19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75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7249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385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110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0119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1786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1387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270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8559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8588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1168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8585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792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674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425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843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893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612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690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666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717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75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1243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36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461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148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410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640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945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77211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2531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4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51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784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5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8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98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9/27/2023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50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  <p:sldLayoutId id="21474839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9/27/2023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46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9/27/2023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7453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  <p:sldLayoutId id="2147484005" r:id="rId12"/>
    <p:sldLayoutId id="2147484006" r:id="rId13"/>
    <p:sldLayoutId id="2147484007" r:id="rId14"/>
    <p:sldLayoutId id="2147484008" r:id="rId15"/>
    <p:sldLayoutId id="2147484009" r:id="rId16"/>
    <p:sldLayoutId id="2147484010" r:id="rId17"/>
    <p:sldLayoutId id="214748401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9/27/2023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7467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  <p:sldLayoutId id="2147484025" r:id="rId13"/>
    <p:sldLayoutId id="2147484026" r:id="rId14"/>
    <p:sldLayoutId id="2147484027" r:id="rId15"/>
    <p:sldLayoutId id="2147484028" r:id="rId16"/>
    <p:sldLayoutId id="2147484029" r:id="rId17"/>
    <p:sldLayoutId id="21474840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6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orcid.org/0000-0001-7241-9327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scholar.google.com.my/citations?user=4CFExCUAAAAJ&amp;hl=en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hyperlink" Target="https://www.scopus.com/authid/detail.uri?authorId=5610554560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0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3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Redhwan </a:t>
            </a:r>
            <a:r>
              <a:rPr lang="en-US" sz="2800" b="1" i="1" dirty="0" smtClean="0">
                <a:solidFill>
                  <a:srgbClr val="35A8E0"/>
                </a:solidFill>
                <a:latin typeface="Calibri" panose="020F0502020204030204"/>
              </a:rPr>
              <a:t>M. A. </a:t>
            </a:r>
            <a:r>
              <a:rPr lang="en-US" sz="2800" b="1" i="1" dirty="0" err="1" smtClean="0">
                <a:solidFill>
                  <a:srgbClr val="35A8E0"/>
                </a:solidFill>
                <a:latin typeface="Calibri" panose="020F0502020204030204"/>
              </a:rPr>
              <a:t>Saad</a:t>
            </a:r>
            <a:endParaRPr lang="en-US" sz="2800" b="1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Head of </a:t>
            </a:r>
            <a:r>
              <a:rPr lang="en-US" sz="1400" b="1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Cybersecurity</a:t>
            </a: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Department</a:t>
            </a:r>
            <a:endParaRPr lang="ar-YE" sz="1400" b="1" i="1" dirty="0">
              <a:solidFill>
                <a:srgbClr val="35A8E0"/>
              </a:solidFill>
              <a:latin typeface="Calibri" panose="020F0502020204030204"/>
              <a:ea typeface="Majalla UI"/>
              <a:cs typeface="Majalla UI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University  </a:t>
            </a:r>
          </a:p>
        </p:txBody>
      </p:sp>
      <p:pic>
        <p:nvPicPr>
          <p:cNvPr id="15" name="صورة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2294793"/>
            <a:ext cx="6008804" cy="2156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</a:t>
            </a:r>
            <a:r>
              <a:rPr lang="en-US" sz="2400" dirty="0" smtClean="0">
                <a:solidFill>
                  <a:srgbClr val="35A8E0"/>
                </a:solidFill>
                <a:cs typeface="+mj-cs"/>
              </a:rPr>
              <a:t>show</a:t>
            </a:r>
            <a:r>
              <a:rPr lang="ar-YE" sz="2400" dirty="0" smtClean="0">
                <a:solidFill>
                  <a:srgbClr val="35A8E0"/>
                </a:solidFill>
                <a:cs typeface="+mj-cs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err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CyberSecurity</a:t>
            </a:r>
            <a:r>
              <a:rPr lang="en-US" sz="3200" b="1" dirty="0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Fundamentals</a:t>
            </a: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</a:t>
            </a:r>
            <a:r>
              <a:rPr lang="ar-YE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7</a:t>
            </a:r>
            <a:r>
              <a:rPr lang="en-US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0)</a:t>
            </a:r>
            <a:r>
              <a:rPr lang="en-US" sz="2400" dirty="0" smtClean="0">
                <a:solidFill>
                  <a:srgbClr val="00B0F0"/>
                </a:solidFill>
              </a:rPr>
              <a:t/>
            </a:r>
            <a:br>
              <a:rPr lang="en-US" sz="2400" dirty="0" smtClean="0">
                <a:solidFill>
                  <a:srgbClr val="00B0F0"/>
                </a:solidFill>
              </a:rPr>
            </a:br>
            <a:r>
              <a:rPr lang="en-US" sz="1400" dirty="0" smtClean="0">
                <a:solidFill>
                  <a:srgbClr val="00B0F0"/>
                </a:solidFill>
              </a:rPr>
              <a:t>Master of Science in </a:t>
            </a:r>
            <a:r>
              <a:rPr lang="en-US" sz="1400" dirty="0" err="1" smtClean="0">
                <a:solidFill>
                  <a:srgbClr val="00B0F0"/>
                </a:solidFill>
              </a:rPr>
              <a:t>Cybersecurity</a:t>
            </a:r>
            <a:r>
              <a:rPr lang="en-US" sz="1400" dirty="0" smtClean="0">
                <a:solidFill>
                  <a:srgbClr val="00B0F0"/>
                </a:solidFill>
              </a:rPr>
              <a:t>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0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6397" y="1600719"/>
            <a:ext cx="8138681" cy="2818881"/>
          </a:xfrm>
          <a:prstGeom prst="rect">
            <a:avLst/>
          </a:prstGeom>
        </p:spPr>
      </p:pic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946505" y="4355826"/>
            <a:ext cx="8426096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dirty="0" smtClean="0">
                <a:solidFill>
                  <a:srgbClr val="0070C0"/>
                </a:solidFill>
              </a:rPr>
              <a:t>Assistant </a:t>
            </a:r>
            <a:r>
              <a:rPr lang="en-US" dirty="0">
                <a:solidFill>
                  <a:srgbClr val="0070C0"/>
                </a:solidFill>
              </a:rPr>
              <a:t>Professor in Internet Infrastructure Security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 err="1"/>
              <a:t>Ph.D</a:t>
            </a:r>
            <a:r>
              <a:rPr lang="en-US" dirty="0"/>
              <a:t> from USM, Malaysia, April. 2016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Thesis: “</a:t>
            </a:r>
            <a:r>
              <a:rPr lang="en-US" sz="1600" dirty="0"/>
              <a:t>ICMPv6  Echo  Request  </a:t>
            </a:r>
            <a:r>
              <a:rPr lang="en-US" sz="1600" dirty="0" err="1"/>
              <a:t>DDoS</a:t>
            </a:r>
            <a:r>
              <a:rPr lang="en-US" sz="1600" dirty="0"/>
              <a:t>  Attack  Detection  Framework using a Back-propagation Neural Network”.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 </a:t>
            </a:r>
            <a:r>
              <a:rPr lang="en-US" dirty="0" err="1"/>
              <a:t>M.Sc</a:t>
            </a:r>
            <a:r>
              <a:rPr lang="en-US" dirty="0"/>
              <a:t> from “LETI”, RUSSIA, Sep.2007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 </a:t>
            </a:r>
            <a:r>
              <a:rPr lang="en-US" dirty="0" err="1"/>
              <a:t>B.Sc</a:t>
            </a:r>
            <a:r>
              <a:rPr lang="en-US" dirty="0"/>
              <a:t> from “LETI”, RUSSIA, Sep.2004</a:t>
            </a:r>
          </a:p>
          <a:p>
            <a:pPr marL="914400" lvl="2" indent="0">
              <a:defRPr/>
            </a:pPr>
            <a:endParaRPr lang="en-US" dirty="0"/>
          </a:p>
        </p:txBody>
      </p:sp>
      <p:sp>
        <p:nvSpPr>
          <p:cNvPr id="27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41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solidFill>
                  <a:prstClr val="white"/>
                </a:solidFill>
                <a:latin typeface="Agency FB" panose="020B0503020202020204" pitchFamily="34" charset="0"/>
              </a:rPr>
              <a:t>My Contact Information</a:t>
            </a:r>
            <a:endParaRPr lang="en-US" sz="2400" b="1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8800" y="1404878"/>
            <a:ext cx="851113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 smtClean="0">
                <a:solidFill>
                  <a:srgbClr val="0B06D0"/>
                </a:solidFill>
              </a:rPr>
              <a:t>redhwan@midocean.ae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</a:t>
            </a:r>
            <a:r>
              <a:rPr lang="en-US" sz="2000" dirty="0" smtClean="0"/>
              <a:t>“Cybersecurity Fundamentals”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smtClean="0"/>
              <a:t>Discussion Time (Tuesday at 9:00 PM) every week</a:t>
            </a:r>
            <a:endParaRPr lang="en-US" sz="2000" dirty="0"/>
          </a:p>
          <a:p>
            <a:pPr marL="801688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35A8E0"/>
                </a:solidFill>
              </a:rPr>
              <a:t>More about me:</a:t>
            </a:r>
            <a:endParaRPr lang="en-US" sz="2000" dirty="0">
              <a:solidFill>
                <a:srgbClr val="35A8E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204594" y="4038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C:\Users\Redhwan\Downloads\ClipartKey_124284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4055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le 13"/>
          <p:cNvSpPr/>
          <p:nvPr/>
        </p:nvSpPr>
        <p:spPr>
          <a:xfrm>
            <a:off x="1226184" y="4724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5" name="Picture 14" descr="Scopus Indexed Journals - I -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733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ounded Rectangle 15"/>
          <p:cNvSpPr/>
          <p:nvPr/>
        </p:nvSpPr>
        <p:spPr>
          <a:xfrm>
            <a:off x="1219199" y="5435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7" name="Picture 16" descr="المعرف المفتوح للباحثين والمساهمين - ويكيبيديا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434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 Box 84"/>
          <p:cNvSpPr txBox="1"/>
          <p:nvPr/>
        </p:nvSpPr>
        <p:spPr>
          <a:xfrm>
            <a:off x="1810510" y="4122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7"/>
              </a:rPr>
              <a:t>https://scholar.google.com.my/citations?user=4CFExCUAAAAJ&amp;hl=en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9" name="Text Box 90"/>
          <p:cNvSpPr txBox="1"/>
          <p:nvPr/>
        </p:nvSpPr>
        <p:spPr>
          <a:xfrm>
            <a:off x="1994162" y="5532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8"/>
              </a:rPr>
              <a:t>https://orcid.org/0000-0001-7241-9327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0" name="Text Box 87"/>
          <p:cNvSpPr txBox="1"/>
          <p:nvPr/>
        </p:nvSpPr>
        <p:spPr>
          <a:xfrm>
            <a:off x="1903479" y="4813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  <a:hlinkClick r:id="rId9"/>
              </a:rPr>
              <a:t>https://www.scopus.com/authid/detail.uri?authorId=56105545600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036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2" descr="What’s the real Problem with COVID-19 and Cyber Security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2804769"/>
            <a:ext cx="7235825" cy="28340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12" name="مستطيل 14"/>
          <p:cNvSpPr/>
          <p:nvPr/>
        </p:nvSpPr>
        <p:spPr>
          <a:xfrm>
            <a:off x="3793068" y="1890133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gency FB" panose="020B0503020202020204" pitchFamily="34" charset="0"/>
              </a:rPr>
              <a:t>Cybersecurity Fundamentals </a:t>
            </a:r>
            <a:endParaRPr lang="en-US" sz="20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</a:t>
            </a:r>
            <a:r>
              <a:rPr lang="en-US" sz="24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</a:t>
            </a:r>
            <a:r>
              <a:rPr lang="ar-YE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الأمن السيبراني وأهميته </a:t>
            </a:r>
            <a:endParaRPr lang="ar-YE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725" y="2640077"/>
            <a:ext cx="2730263" cy="42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مربع نص 8"/>
          <p:cNvSpPr txBox="1"/>
          <p:nvPr/>
        </p:nvSpPr>
        <p:spPr>
          <a:xfrm>
            <a:off x="3755611" y="1798104"/>
            <a:ext cx="74740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ar-YE" sz="20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يُعرّف الأمن السيبراني </a:t>
            </a:r>
            <a:r>
              <a:rPr lang="ar-YE" sz="2000" b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بأنّه </a:t>
            </a:r>
            <a:r>
              <a:rPr lang="ar-YE" sz="20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عملية حماية الأنظمة، والشبكات، وأجهزة الكمبيوتر، وما تحتويه من برامج من جميع أنواع الهجمات الرقمية والإلكترونية، ومنع الوصول إلى </a:t>
            </a:r>
            <a:r>
              <a:rPr lang="ar-YE" sz="2000" b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البيانات</a:t>
            </a:r>
            <a:r>
              <a:rPr lang="ar-YE" sz="2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618" y="3288361"/>
            <a:ext cx="3157733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52" y="3680570"/>
            <a:ext cx="2880040" cy="30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588" y="5097862"/>
            <a:ext cx="3963161" cy="32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173" y="4038707"/>
            <a:ext cx="2192684" cy="31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475" y="5509670"/>
            <a:ext cx="2830040" cy="28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371" y="4737946"/>
            <a:ext cx="3075956" cy="23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450" y="4367892"/>
            <a:ext cx="1572175" cy="329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1" descr="An Introduction to Application Security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5"/>
          <a:stretch/>
        </p:blipFill>
        <p:spPr bwMode="auto">
          <a:xfrm>
            <a:off x="806671" y="2006828"/>
            <a:ext cx="4001592" cy="388372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448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60085" y="1873686"/>
            <a:ext cx="8884115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000" dirty="0" smtClean="0"/>
              <a:t>This </a:t>
            </a:r>
            <a:r>
              <a:rPr lang="en-US" sz="2000" dirty="0"/>
              <a:t>course has been designed to give students an extensive overview of </a:t>
            </a:r>
            <a:r>
              <a:rPr lang="en-US" sz="2000" dirty="0" err="1"/>
              <a:t>cybersecurity</a:t>
            </a:r>
            <a:r>
              <a:rPr lang="en-US" sz="2000" dirty="0"/>
              <a:t> issues, tools,  and  techniques  that  are  critical  in  solving  problems  in  </a:t>
            </a:r>
            <a:r>
              <a:rPr lang="en-US" sz="2000" dirty="0" err="1"/>
              <a:t>cybersecurity</a:t>
            </a:r>
            <a:r>
              <a:rPr lang="en-US" sz="2000" dirty="0"/>
              <a:t>  domains.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ar-YE" sz="2400" b="1" i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 smtClean="0">
                <a:solidFill>
                  <a:srgbClr val="FF0000"/>
                </a:solidFill>
              </a:rPr>
              <a:t>This </a:t>
            </a:r>
            <a:r>
              <a:rPr lang="en-US" sz="2400" b="1" i="1" dirty="0">
                <a:solidFill>
                  <a:srgbClr val="FF0000"/>
                </a:solidFill>
              </a:rPr>
              <a:t>course aims to</a:t>
            </a:r>
            <a:r>
              <a:rPr lang="en-US" sz="2400" b="1" i="1" dirty="0" smtClean="0">
                <a:solidFill>
                  <a:srgbClr val="FF0000"/>
                </a:solidFill>
              </a:rPr>
              <a:t>:</a:t>
            </a:r>
          </a:p>
          <a:p>
            <a:pPr lvl="1"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Provide </a:t>
            </a:r>
            <a:r>
              <a:rPr lang="en-US" sz="2000" dirty="0">
                <a:solidFill>
                  <a:srgbClr val="0070C0"/>
                </a:solidFill>
              </a:rPr>
              <a:t>students with concepts of </a:t>
            </a:r>
            <a:endParaRPr lang="en-US" sz="2000" dirty="0" smtClean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Computer security,</a:t>
            </a: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Cryptography, </a:t>
            </a: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Secure  protocols</a:t>
            </a:r>
            <a:r>
              <a:rPr lang="en-US" sz="2000" dirty="0">
                <a:solidFill>
                  <a:srgbClr val="0070C0"/>
                </a:solidFill>
              </a:rPr>
              <a:t>,  </a:t>
            </a:r>
            <a:endParaRPr lang="en-US" sz="2000" dirty="0" smtClean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Detection and Prevention,  </a:t>
            </a: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and  </a:t>
            </a:r>
            <a:r>
              <a:rPr lang="en-US" sz="2000" dirty="0">
                <a:solidFill>
                  <a:srgbClr val="0070C0"/>
                </a:solidFill>
              </a:rPr>
              <a:t>other  </a:t>
            </a:r>
            <a:r>
              <a:rPr lang="en-US" sz="2000" dirty="0" smtClean="0">
                <a:solidFill>
                  <a:srgbClr val="0070C0"/>
                </a:solidFill>
              </a:rPr>
              <a:t>Security  Techniques.</a:t>
            </a:r>
            <a:endParaRPr lang="ar-YE" sz="2000" dirty="0">
              <a:solidFill>
                <a:srgbClr val="0070C0"/>
              </a:solidFill>
            </a:endParaRPr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1301" y="1949732"/>
            <a:ext cx="9936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gauge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in essential techniques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ar-YE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Protecting information 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systems,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 infrastructure,  </a:t>
            </a: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Analyzing  and  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 potential threats </a:t>
            </a: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attacks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Devising  security architecture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Implementing  security  solutions.  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Units of Course Contents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679784"/>
              </p:ext>
            </p:extLst>
          </p:nvPr>
        </p:nvGraphicFramePr>
        <p:xfrm>
          <a:off x="608397" y="1600197"/>
          <a:ext cx="10897803" cy="4495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803"/>
                <a:gridCol w="6553200"/>
                <a:gridCol w="1676400"/>
                <a:gridCol w="1676400"/>
              </a:tblGrid>
              <a:tr h="517219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Module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Course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Unit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No.of</a:t>
                      </a:r>
                      <a:r>
                        <a:rPr lang="en-US" sz="1800" dirty="0" smtClean="0"/>
                        <a:t>. Weeks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Contact Hours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1: Introduction to Networks Concepts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r>
                        <a:rPr lang="en-US" sz="1800" baseline="30000" dirty="0" smtClean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 2: Introduction to Cyber Security Concepts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/>
                        <a:t>2</a:t>
                      </a:r>
                      <a:r>
                        <a:rPr lang="en-US" sz="1800" baseline="30000" dirty="0" smtClean="0"/>
                        <a:t>nd</a:t>
                      </a:r>
                      <a:r>
                        <a:rPr lang="en-US" sz="1800" baseline="0" dirty="0" smtClean="0"/>
                        <a:t>  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4786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3: Hackers and Cyber Crime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r>
                        <a:rPr lang="en-US" sz="1800" baseline="30000" dirty="0" smtClean="0"/>
                        <a:t>rd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 4: Malware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5: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Attacks Type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63531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6: Securing Your Computers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7: Password Management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7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 8: Prevention from </a:t>
                      </a:r>
                      <a:r>
                        <a:rPr lang="en-US" sz="1800" dirty="0" err="1" smtClean="0"/>
                        <a:t>Cyberattacks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ar-YE" sz="1800" baseline="0" dirty="0" smtClean="0"/>
                        <a:t> </a:t>
                      </a:r>
                      <a:r>
                        <a:rPr lang="en-US" sz="1800" dirty="0" smtClean="0"/>
                        <a:t>9</a:t>
                      </a:r>
                      <a:r>
                        <a:rPr lang="ar-YE" sz="1800" dirty="0" smtClean="0"/>
                        <a:t>: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Wireless Network Security and Mobile Device Security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9</a:t>
                      </a:r>
                      <a:r>
                        <a:rPr lang="en-US" sz="1800" baseline="30000" dirty="0" smtClean="0"/>
                        <a:t>th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10: Secure Online Shopping and Cybersecurity Standards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87348" y="992506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Teaching </a:t>
            </a:r>
            <a:r>
              <a:rPr lang="en-US" sz="2800" dirty="0" smtClean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Methodology</a:t>
            </a:r>
            <a:endParaRPr lang="ar-YE" sz="2800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75871" y="1017588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84813660"/>
              </p:ext>
            </p:extLst>
          </p:nvPr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2925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Study S</a:t>
            </a:r>
            <a:r>
              <a:rPr lang="en-US" sz="2800" dirty="0" smtClean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ystem</a:t>
            </a:r>
            <a:endParaRPr lang="en-US" sz="2800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05" b="4963"/>
          <a:stretch/>
        </p:blipFill>
        <p:spPr>
          <a:xfrm>
            <a:off x="2648924" y="1794482"/>
            <a:ext cx="6858000" cy="414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66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Course Information - Evaluation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>
                <a:solidFill>
                  <a:srgbClr val="00B0F0"/>
                </a:solidFill>
              </a:rPr>
              <a:t>Short Exam</a:t>
            </a:r>
            <a:endParaRPr lang="en-GB" sz="2400" dirty="0">
              <a:solidFill>
                <a:srgbClr val="00B0F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b="1" dirty="0" smtClean="0"/>
              <a:t>80</a:t>
            </a:r>
            <a:r>
              <a:rPr lang="en-GB" sz="2000" b="1" dirty="0" smtClean="0"/>
              <a:t>% mark</a:t>
            </a:r>
            <a:r>
              <a:rPr lang="en-US" sz="2000" b="1" dirty="0" smtClean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Count of short Exam 10 (Weekly)</a:t>
            </a:r>
            <a:endParaRPr lang="en-GB" sz="18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 smtClean="0"/>
              <a:t>20</a:t>
            </a:r>
            <a:r>
              <a:rPr lang="en-GB" sz="2000" b="1" dirty="0" smtClean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 smtClean="0"/>
              <a:t>Final Examination</a:t>
            </a:r>
            <a:endParaRPr lang="en-GB" sz="2000" dirty="0"/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8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b="1" dirty="0">
                <a:solidFill>
                  <a:schemeClr val="accent6"/>
                </a:solidFill>
              </a:rPr>
              <a:t>After completion of this course, the students should be able to: </a:t>
            </a:r>
          </a:p>
          <a:p>
            <a:pPr algn="just"/>
            <a:r>
              <a:rPr lang="en-US" dirty="0" smtClean="0"/>
              <a:t>Understand</a:t>
            </a:r>
            <a:r>
              <a:rPr lang="en-US" dirty="0"/>
              <a:t>, and identify various network technologies and cyber-attacks and its issues. </a:t>
            </a:r>
          </a:p>
          <a:p>
            <a:pPr algn="just"/>
            <a:r>
              <a:rPr lang="en-US" dirty="0" smtClean="0"/>
              <a:t>Understand </a:t>
            </a:r>
            <a:r>
              <a:rPr lang="en-US" dirty="0"/>
              <a:t>the Cyber Crimes and origin of Malware, and its security. </a:t>
            </a:r>
          </a:p>
          <a:p>
            <a:pPr algn="just"/>
            <a:r>
              <a:rPr lang="en-US" dirty="0" smtClean="0"/>
              <a:t>Identify </a:t>
            </a:r>
            <a:r>
              <a:rPr lang="en-US" dirty="0"/>
              <a:t>&amp; Evaluate Information security threats and vulnerabilities in information system and apply security measures to real time </a:t>
            </a:r>
            <a:r>
              <a:rPr lang="en-US" dirty="0" smtClean="0"/>
              <a:t>scenarios. </a:t>
            </a:r>
            <a:endParaRPr lang="en-US" dirty="0"/>
          </a:p>
          <a:p>
            <a:pPr algn="just"/>
            <a:r>
              <a:rPr lang="en-US" dirty="0" smtClean="0"/>
              <a:t>Identify </a:t>
            </a:r>
            <a:r>
              <a:rPr lang="en-US" dirty="0"/>
              <a:t>and learn of Security Protocols for avoiding basic level threat. </a:t>
            </a:r>
          </a:p>
          <a:p>
            <a:pPr algn="just"/>
            <a:r>
              <a:rPr lang="en-US" dirty="0" smtClean="0"/>
              <a:t>Demonstrate </a:t>
            </a:r>
            <a:r>
              <a:rPr lang="en-US" dirty="0"/>
              <a:t>the use of standards to enhance information security in the development process and infrastructure protection. </a:t>
            </a:r>
          </a:p>
          <a:p>
            <a:pPr algn="just"/>
            <a:r>
              <a:rPr lang="en-US" dirty="0" smtClean="0"/>
              <a:t>Recognize </a:t>
            </a:r>
            <a:r>
              <a:rPr lang="en-US" dirty="0"/>
              <a:t>the appropriate steps for information security risk, response, and recovery. </a:t>
            </a:r>
          </a:p>
          <a:p>
            <a:pPr algn="just"/>
            <a:r>
              <a:rPr lang="en-US" dirty="0" smtClean="0"/>
              <a:t>Demonstrate </a:t>
            </a:r>
            <a:r>
              <a:rPr lang="en-US" dirty="0"/>
              <a:t>the ability to assess and implement access </a:t>
            </a:r>
            <a:r>
              <a:rPr lang="en-US" dirty="0" smtClean="0"/>
              <a:t>controls.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1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Learning Resources: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438547" y="1945984"/>
            <a:ext cx="6600480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</a:rPr>
              <a:t>Credit </a:t>
            </a:r>
            <a:r>
              <a:rPr lang="en-US" sz="2000" b="1" i="1" dirty="0">
                <a:solidFill>
                  <a:srgbClr val="FF0000"/>
                </a:solidFill>
              </a:rPr>
              <a:t>Hours</a:t>
            </a:r>
            <a:r>
              <a:rPr lang="en-US" sz="2000" dirty="0"/>
              <a:t>: </a:t>
            </a:r>
            <a:endParaRPr lang="ar-YE" sz="2000" dirty="0" smtClean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 smtClean="0"/>
              <a:t>3 </a:t>
            </a:r>
            <a:r>
              <a:rPr lang="en-US" sz="2000" dirty="0"/>
              <a:t>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</a:t>
            </a:r>
            <a:r>
              <a:rPr lang="en-US" sz="2000" b="1" i="1" dirty="0" smtClean="0">
                <a:solidFill>
                  <a:schemeClr val="accent6"/>
                </a:solidFill>
              </a:rPr>
              <a:t>Textbook: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 marL="514350" lvl="1" indent="-514350" algn="just">
              <a:buAutoNum type="arabicPeriod"/>
              <a:defRPr/>
            </a:pPr>
            <a:r>
              <a:rPr lang="en-US" dirty="0" smtClean="0"/>
              <a:t>ISACA</a:t>
            </a:r>
            <a:r>
              <a:rPr lang="en-US" dirty="0"/>
              <a:t>, C. (2015). Cybersecurity Fundamentals: ISACA Rolling Meadows</a:t>
            </a:r>
            <a:r>
              <a:rPr lang="en-US" dirty="0" smtClean="0"/>
              <a:t>.</a:t>
            </a:r>
          </a:p>
          <a:p>
            <a:pPr marL="514350" lvl="1" indent="-514350" algn="just">
              <a:buAutoNum type="arabicPeriod"/>
              <a:defRPr/>
            </a:pPr>
            <a:r>
              <a:rPr lang="en-US" dirty="0" smtClean="0"/>
              <a:t>Graham</a:t>
            </a:r>
            <a:r>
              <a:rPr lang="en-US" dirty="0"/>
              <a:t>, J., Olson, R., &amp; Howard, R. (Eds.). (2016). Cyber security essentials. CRC Press.  </a:t>
            </a:r>
            <a:endParaRPr lang="en-US" dirty="0" smtClean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461963" lvl="1" algn="just">
              <a:defRPr/>
            </a:pPr>
            <a:r>
              <a:rPr lang="en-US" b="1" dirty="0"/>
              <a:t>Thakur, K., &amp; </a:t>
            </a:r>
            <a:r>
              <a:rPr lang="en-US" b="1" dirty="0" err="1"/>
              <a:t>Pathan</a:t>
            </a:r>
            <a:r>
              <a:rPr lang="en-US" b="1" dirty="0"/>
              <a:t>, A. S. K. (2020). </a:t>
            </a:r>
            <a:r>
              <a:rPr lang="en-US" b="1" i="1" dirty="0" err="1"/>
              <a:t>Cybersecurity</a:t>
            </a:r>
            <a:r>
              <a:rPr lang="en-US" b="1" i="1" dirty="0"/>
              <a:t> Fundamentals: A Real-World Perspective</a:t>
            </a:r>
            <a:r>
              <a:rPr lang="en-US" b="1" dirty="0"/>
              <a:t>. CRC Press</a:t>
            </a:r>
            <a:r>
              <a:rPr lang="en-US" b="1" dirty="0" smtClean="0"/>
              <a:t>.</a:t>
            </a:r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9027" y="2149681"/>
            <a:ext cx="2260218" cy="3409033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382630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6578" y="1457244"/>
            <a:ext cx="9200444" cy="417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6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7108</TotalTime>
  <Words>738</Words>
  <Application>Microsoft Office PowerPoint</Application>
  <PresentationFormat>Widescreen</PresentationFormat>
  <Paragraphs>162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9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Wingdings</vt:lpstr>
      <vt:lpstr>Wingdings 3</vt:lpstr>
      <vt:lpstr>1_Office Theme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Redhwan</cp:lastModifiedBy>
  <cp:revision>173</cp:revision>
  <dcterms:created xsi:type="dcterms:W3CDTF">2012-10-04T04:34:07Z</dcterms:created>
  <dcterms:modified xsi:type="dcterms:W3CDTF">2023-09-27T20:24:10Z</dcterms:modified>
</cp:coreProperties>
</file>