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60"/>
  </p:notesMasterIdLst>
  <p:handoutMasterIdLst>
    <p:handoutMasterId r:id="rId61"/>
  </p:handoutMasterIdLst>
  <p:sldIdLst>
    <p:sldId id="648" r:id="rId5"/>
    <p:sldId id="649" r:id="rId6"/>
    <p:sldId id="257" r:id="rId7"/>
    <p:sldId id="630" r:id="rId8"/>
    <p:sldId id="616" r:id="rId9"/>
    <p:sldId id="482" r:id="rId10"/>
    <p:sldId id="596" r:id="rId11"/>
    <p:sldId id="605" r:id="rId12"/>
    <p:sldId id="615" r:id="rId13"/>
    <p:sldId id="256" r:id="rId14"/>
    <p:sldId id="527" r:id="rId15"/>
    <p:sldId id="604" r:id="rId16"/>
    <p:sldId id="597" r:id="rId17"/>
    <p:sldId id="621" r:id="rId18"/>
    <p:sldId id="620" r:id="rId19"/>
    <p:sldId id="608" r:id="rId20"/>
    <p:sldId id="606" r:id="rId21"/>
    <p:sldId id="622" r:id="rId22"/>
    <p:sldId id="598" r:id="rId23"/>
    <p:sldId id="623" r:id="rId24"/>
    <p:sldId id="609" r:id="rId25"/>
    <p:sldId id="625" r:id="rId26"/>
    <p:sldId id="631" r:id="rId27"/>
    <p:sldId id="613" r:id="rId28"/>
    <p:sldId id="626" r:id="rId29"/>
    <p:sldId id="627" r:id="rId30"/>
    <p:sldId id="628" r:id="rId31"/>
    <p:sldId id="629" r:id="rId32"/>
    <p:sldId id="632" r:id="rId33"/>
    <p:sldId id="624" r:id="rId34"/>
    <p:sldId id="651" r:id="rId35"/>
    <p:sldId id="599" r:id="rId36"/>
    <p:sldId id="633" r:id="rId37"/>
    <p:sldId id="600" r:id="rId38"/>
    <p:sldId id="614" r:id="rId39"/>
    <p:sldId id="528" r:id="rId40"/>
    <p:sldId id="601" r:id="rId41"/>
    <p:sldId id="610" r:id="rId42"/>
    <p:sldId id="486" r:id="rId43"/>
    <p:sldId id="635" r:id="rId44"/>
    <p:sldId id="611" r:id="rId45"/>
    <p:sldId id="652" r:id="rId46"/>
    <p:sldId id="612" r:id="rId47"/>
    <p:sldId id="636" r:id="rId48"/>
    <p:sldId id="637" r:id="rId49"/>
    <p:sldId id="638" r:id="rId50"/>
    <p:sldId id="639" r:id="rId51"/>
    <p:sldId id="642" r:id="rId52"/>
    <p:sldId id="643" r:id="rId53"/>
    <p:sldId id="644" r:id="rId54"/>
    <p:sldId id="640" r:id="rId55"/>
    <p:sldId id="641" r:id="rId56"/>
    <p:sldId id="544" r:id="rId57"/>
    <p:sldId id="653" r:id="rId58"/>
    <p:sldId id="654"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8"/>
            <p14:sldId id="649"/>
            <p14:sldId id="257"/>
            <p14:sldId id="630"/>
            <p14:sldId id="616"/>
            <p14:sldId id="482"/>
            <p14:sldId id="596"/>
            <p14:sldId id="605"/>
            <p14:sldId id="615"/>
            <p14:sldId id="256"/>
            <p14:sldId id="527"/>
            <p14:sldId id="604"/>
            <p14:sldId id="597"/>
            <p14:sldId id="621"/>
            <p14:sldId id="620"/>
            <p14:sldId id="608"/>
            <p14:sldId id="606"/>
            <p14:sldId id="622"/>
            <p14:sldId id="598"/>
            <p14:sldId id="623"/>
            <p14:sldId id="609"/>
            <p14:sldId id="625"/>
            <p14:sldId id="631"/>
            <p14:sldId id="613"/>
            <p14:sldId id="626"/>
            <p14:sldId id="627"/>
            <p14:sldId id="628"/>
            <p14:sldId id="629"/>
            <p14:sldId id="632"/>
            <p14:sldId id="624"/>
            <p14:sldId id="651"/>
            <p14:sldId id="599"/>
            <p14:sldId id="633"/>
            <p14:sldId id="600"/>
            <p14:sldId id="614"/>
            <p14:sldId id="528"/>
            <p14:sldId id="601"/>
            <p14:sldId id="610"/>
            <p14:sldId id="486"/>
            <p14:sldId id="635"/>
            <p14:sldId id="611"/>
            <p14:sldId id="652"/>
            <p14:sldId id="612"/>
            <p14:sldId id="636"/>
            <p14:sldId id="637"/>
            <p14:sldId id="638"/>
            <p14:sldId id="639"/>
            <p14:sldId id="642"/>
            <p14:sldId id="643"/>
            <p14:sldId id="644"/>
            <p14:sldId id="640"/>
            <p14:sldId id="641"/>
            <p14:sldId id="544"/>
            <p14:sldId id="653"/>
            <p14:sldId id="65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93738" autoAdjust="0"/>
  </p:normalViewPr>
  <p:slideViewPr>
    <p:cSldViewPr snapToGrid="0">
      <p:cViewPr>
        <p:scale>
          <a:sx n="75" d="100"/>
          <a:sy n="75" d="100"/>
        </p:scale>
        <p:origin x="1962" y="100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9" d="100"/>
          <a:sy n="89" d="100"/>
        </p:scale>
        <p:origin x="3798" y="7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handoutMaster" Target="handoutMasters/handout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AB290E1-0273-4E7C-46A0-057B8C67A86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31AFED-9770-B1B7-DCB9-B1ECCDD430B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EC57B7-A5D8-47EE-AF2B-8EB292DC4B9E}" type="datetimeFigureOut">
              <a:rPr lang="en-US" smtClean="0"/>
              <a:t>9/28/2024</a:t>
            </a:fld>
            <a:endParaRPr lang="en-US"/>
          </a:p>
        </p:txBody>
      </p:sp>
      <p:sp>
        <p:nvSpPr>
          <p:cNvPr id="4" name="Footer Placeholder 3">
            <a:extLst>
              <a:ext uri="{FF2B5EF4-FFF2-40B4-BE49-F238E27FC236}">
                <a16:creationId xmlns:a16="http://schemas.microsoft.com/office/drawing/2014/main" id="{6F2D00D3-1615-0824-6DB9-577E4F52F2A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961DB9C-7571-AAE6-D5CA-273743CA1C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3B0DDB-9CDC-450C-A6AD-421CE3CF6D38}" type="slidenum">
              <a:rPr lang="en-US" smtClean="0"/>
              <a:t>‹#›</a:t>
            </a:fld>
            <a:endParaRPr lang="en-US"/>
          </a:p>
        </p:txBody>
      </p:sp>
    </p:spTree>
    <p:extLst>
      <p:ext uri="{BB962C8B-B14F-4D97-AF65-F5344CB8AC3E}">
        <p14:creationId xmlns:p14="http://schemas.microsoft.com/office/powerpoint/2010/main" val="8646956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75724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14688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0930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60192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63531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90604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0569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93671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4391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92430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087492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7292903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15007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803399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9668286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3857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363360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55295437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9.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6</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329832" y="2737143"/>
            <a:ext cx="7547939" cy="2271648"/>
          </a:xfrm>
          <a:prstGeom prst="rect">
            <a:avLst/>
          </a:prstGeom>
          <a:noFill/>
        </p:spPr>
        <p:txBody>
          <a:bodyPr wrap="square" rtlCol="1">
            <a:spAutoFit/>
          </a:bodyPr>
          <a:lstStyle/>
          <a:p>
            <a:pPr algn="ctr" rtl="1">
              <a:lnSpc>
                <a:spcPct val="250000"/>
              </a:lnSpc>
            </a:pPr>
            <a:r>
              <a:rPr lang="ar-JO" sz="2000" b="1" dirty="0">
                <a:solidFill>
                  <a:srgbClr val="00B0F0"/>
                </a:solidFill>
                <a:latin typeface="Alexandria" pitchFamily="2" charset="-78"/>
                <a:cs typeface="Alexandria" pitchFamily="2" charset="-78"/>
              </a:rPr>
              <a:t>أساليب البحث</a:t>
            </a:r>
          </a:p>
          <a:p>
            <a:pPr algn="ctr" rtl="1">
              <a:lnSpc>
                <a:spcPct val="250000"/>
              </a:lnSpc>
            </a:pPr>
            <a:r>
              <a:rPr lang="ar-JO" sz="2000" b="1" dirty="0">
                <a:latin typeface="Alexandria" pitchFamily="2" charset="-78"/>
                <a:cs typeface="Alexandria" pitchFamily="2" charset="-78"/>
              </a:rPr>
              <a:t>(البحوث الاستقرائية والارتباطية, البحوث الكمية والنوعية, البحوث الأساسية والتطبيقية)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846009" y="1731056"/>
            <a:ext cx="4513709" cy="3046948"/>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المنهج الاستقرائي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المنهج الكمي والمنهج النوعي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المناهج الأساسية والتطبيقية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المنهج الارتباطي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4161" y="1731056"/>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232806"/>
            <a:ext cx="11934865" cy="4253594"/>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207931" y="1249134"/>
            <a:ext cx="11531208" cy="3933834"/>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تعد كلمة "المناهج" نتاجاً للمناقشات الفلسفية وتأتي من المنطق. ولهذا السبب، قيل أن مناهج العلوم تشكل جزء هاماً من المنطق وميدانه الأساسي. وقد اهتم البعض، مثل ديكارت، بالمنهج ووصفه بأنه "طريقة للحكم بالعقل". ويهدف المنهج الديكارتي إلى البحث عن الحقيقة في العلوم، وهو منهج صارم يركز على معالجة المشاكل بطريقة تتشابه مع معالجة المهندسين لمسائلهم باستخدام المبادئ المسلم بها ومن ثم التوصل إلى الاتفاقات وتأكيدها على القضايا المؤكدة. يعتمد هذا المنهج على أربعة قواعد، الوضوح والتمييز أو قاعدة اليقين فلا تقبل فكرة ما أو قضية على أنها حل مالم تكن واضحة ومتميزة بحيث لا توضع موضع الشك. ثم قاعدة التحليل التي بمقتضاها تُجزأ الظاهرة وتحلل تحليلاً دقيقاً. ثم قاعدة التركيب ومعناه التدرج من الأبسط والايسر في تغير القضايا الى القضايا الأكثر تركيباً. وأخيراً قاعدة الاحصاء ومعناه المراجعة الشاملة والاحصاء الكامل لجزيئات المسألة.</a:t>
            </a:r>
          </a:p>
          <a:p>
            <a:pPr algn="just" rtl="1">
              <a:lnSpc>
                <a:spcPct val="150000"/>
              </a:lnSpc>
            </a:pPr>
            <a:r>
              <a:rPr lang="ar-SA" sz="1400" dirty="0">
                <a:latin typeface="Alexandria" pitchFamily="2" charset="-78"/>
                <a:cs typeface="Alexandria" pitchFamily="2" charset="-78"/>
              </a:rPr>
              <a:t>تُعرف مناهج البحث كمجموعة من المبادئ العامة والطرق العملية التي يستخدمها الباحث في حل مشاكل بحثه، بهدف الكشف عن جوهر الحقيقة. يعتبر المنهج العلمي وسيلة العلم ووسيلة البحث العلمي في الكشف عن المعرفة والحقائق والقوانين التي يسعى إلى الوصول إليها وتحقيقها. غالباً ما يعتمد تقييم أي بحث على صحة وسلامة النتائج على صحة وسلامة المنهج المتبع. فالمنهج هو الوسيلة التي يمكننا بها الوصول إلى الحقيقة أو مجموعة من الحقائق ومحاولة اختبارها وتعميمها في سعينا نحو النظرية، وهو هدف كل بحث علمي. أو يعتبر المنهج الطريقة التي يتم من خلالها كشف الحقيقة باستخدام مجموعة من القواعد التي تهيمن على تفكيرنا وتحديد عملياتنا حتى نصل إلى النتائج.</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2261617-3A87-C498-3424-F09D5126CA4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CF9B70B-EBD9-527A-6AF7-03C43C03A84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03330" y="1970308"/>
            <a:ext cx="10751126" cy="3959482"/>
          </a:xfrm>
          <a:prstGeom prst="rect">
            <a:avLst/>
          </a:prstGeom>
          <a:noFill/>
        </p:spPr>
        <p:txBody>
          <a:bodyPr wrap="square" rtlCol="1">
            <a:spAutoFit/>
          </a:bodyPr>
          <a:lstStyle/>
          <a:p>
            <a:pPr indent="457200" algn="r" rtl="1">
              <a:lnSpc>
                <a:spcPct val="200000"/>
              </a:lnSpc>
            </a:pPr>
            <a:r>
              <a:rPr lang="ar-SA" sz="1600" dirty="0">
                <a:latin typeface="Alexandria" pitchFamily="2" charset="-78"/>
                <a:cs typeface="Alexandria" pitchFamily="2" charset="-78"/>
              </a:rPr>
              <a:t>يعود مفهوم النهج في البحوث الأكاديمية إلى مجموعة الخطط والإجراءات البحثية، التي تستند الخطوات فيها على الافتراضات وجمع البيانات التي يتم تحليلها وتفسيرها، والتي تتضمن العديد من القرارات، من أجل تنظيمها، ترتيبها، وعرضها. وينطوي القرار على المنهج الذي ينبغي استخدامه لدراسة موضوع البحث وإجراءات التحقيق وهو ما يطلق عليه مسمى (تصميم البحوث) والتي هي عبارة عن خطة تبين الكيفية التي سيتم بها جمع البيانات والمعلومات. و</a:t>
            </a:r>
            <a:r>
              <a:rPr lang="ar-JO" sz="1600" dirty="0">
                <a:latin typeface="Alexandria" pitchFamily="2" charset="-78"/>
                <a:cs typeface="Alexandria" pitchFamily="2" charset="-78"/>
              </a:rPr>
              <a:t>من أهم </a:t>
            </a:r>
            <a:r>
              <a:rPr lang="ar-SA" sz="1600" dirty="0">
                <a:latin typeface="Alexandria" pitchFamily="2" charset="-78"/>
                <a:cs typeface="Alexandria" pitchFamily="2" charset="-78"/>
              </a:rPr>
              <a:t>تعريفات مفهوم المناهج في البحث العلمي ومن أهمها، أن المناهج هي: " هي الترتيب الصائب للعمليات العقلية التي نقوم بها بصدد الكشف عن الحقيقة والبرهنة عليها. إذ يستند اختيار نهج البحث أو الدراسة على </a:t>
            </a:r>
            <a:r>
              <a:rPr lang="ar-SA" sz="1600" u="sng" dirty="0">
                <a:latin typeface="Alexandria" pitchFamily="2" charset="-78"/>
                <a:cs typeface="Alexandria" pitchFamily="2" charset="-78"/>
              </a:rPr>
              <a:t>طبيعة مشكلة البحث </a:t>
            </a:r>
            <a:r>
              <a:rPr lang="ar-SA" sz="1600" dirty="0">
                <a:latin typeface="Alexandria" pitchFamily="2" charset="-78"/>
                <a:cs typeface="Alexandria" pitchFamily="2" charset="-78"/>
              </a:rPr>
              <a:t>أو المسألة التي يجري تناولها، </a:t>
            </a:r>
            <a:r>
              <a:rPr lang="ar-SA" sz="1600" u="sng" dirty="0">
                <a:latin typeface="Alexandria" pitchFamily="2" charset="-78"/>
                <a:cs typeface="Alexandria" pitchFamily="2" charset="-78"/>
              </a:rPr>
              <a:t>والتجارب الشخصية للباحث</a:t>
            </a:r>
            <a:r>
              <a:rPr lang="ar-SA" sz="1600" dirty="0">
                <a:latin typeface="Alexandria" pitchFamily="2" charset="-78"/>
                <a:cs typeface="Alexandria" pitchFamily="2" charset="-78"/>
              </a:rPr>
              <a:t>، بالإضافة إلى طبيعة </a:t>
            </a:r>
            <a:r>
              <a:rPr lang="ar-SA" sz="1600" u="sng" dirty="0">
                <a:latin typeface="Alexandria" pitchFamily="2" charset="-78"/>
                <a:cs typeface="Alexandria" pitchFamily="2" charset="-78"/>
              </a:rPr>
              <a:t>وخصوصيات مجتمع الدراسة</a:t>
            </a:r>
            <a:r>
              <a:rPr lang="ar-SA" sz="1600" dirty="0">
                <a:latin typeface="Alexandria" pitchFamily="2" charset="-78"/>
                <a:cs typeface="Alexandria" pitchFamily="2" charset="-78"/>
              </a:rPr>
              <a:t>. لذا فإنه من المتفق عليه أن المناهج أو طرق البحث عن الحقيقة تختلف باختلاف المواضيع. </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9F4FB09-C82A-B573-4372-9A28B756C3A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09168E0-00F2-F58E-34C1-959FC2FEAC2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08365" y="2188478"/>
            <a:ext cx="10405072" cy="2954014"/>
          </a:xfrm>
          <a:prstGeom prst="rect">
            <a:avLst/>
          </a:prstGeom>
          <a:noFill/>
        </p:spPr>
        <p:txBody>
          <a:bodyPr wrap="square" rtlCol="1">
            <a:spAutoFit/>
          </a:bodyPr>
          <a:lstStyle/>
          <a:p>
            <a:pPr algn="r" rtl="1">
              <a:lnSpc>
                <a:spcPct val="150000"/>
              </a:lnSpc>
            </a:pP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هنالك العديد من الاجتهادات في تصنيف البحوث العلمية. </a:t>
            </a:r>
            <a:r>
              <a:rPr lang="ar-JO" dirty="0">
                <a:latin typeface="Alexandria" pitchFamily="2" charset="-78"/>
                <a:cs typeface="Alexandria" pitchFamily="2" charset="-78"/>
              </a:rPr>
              <a:t>وسنتناول منها في هذه المحاضرة ما يلي:</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المنهج الكمي والمنهج النوعي</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المناهج الأساسية والتطبيقية</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المنهج الارتباطي</a:t>
            </a:r>
          </a:p>
          <a:p>
            <a:pPr marL="285750" indent="-285750" algn="r" rtl="1">
              <a:lnSpc>
                <a:spcPct val="150000"/>
              </a:lnSpc>
              <a:buFont typeface="Wingdings" panose="05000000000000000000" pitchFamily="2" charset="2"/>
              <a:buChar char="v"/>
            </a:pPr>
            <a:endParaRPr lang="ar-JO"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EAC8B770-B56A-743C-1CAF-BD0193AD7718}"/>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المناهج</a:t>
            </a:r>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2CCEA37-99BD-92DE-5E4D-77AE88DDA1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0756A0B-C769-0994-F258-1DA8ABF27E1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40BC048-DE3F-A58D-2681-C11BE15A4F10}"/>
              </a:ext>
            </a:extLst>
          </p:cNvPr>
          <p:cNvSpPr txBox="1"/>
          <p:nvPr/>
        </p:nvSpPr>
        <p:spPr>
          <a:xfrm>
            <a:off x="4294455" y="360418"/>
            <a:ext cx="2841208"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الاستقرائي</a:t>
            </a:r>
          </a:p>
        </p:txBody>
      </p:sp>
      <p:sp>
        <p:nvSpPr>
          <p:cNvPr id="2" name="مربع نص 1"/>
          <p:cNvSpPr txBox="1"/>
          <p:nvPr/>
        </p:nvSpPr>
        <p:spPr>
          <a:xfrm>
            <a:off x="1075620" y="1626481"/>
            <a:ext cx="10806545" cy="4616007"/>
          </a:xfrm>
          <a:prstGeom prst="rect">
            <a:avLst/>
          </a:prstGeom>
          <a:noFill/>
        </p:spPr>
        <p:txBody>
          <a:bodyPr wrap="square" rtlCol="1">
            <a:spAutoFit/>
          </a:bodyPr>
          <a:lstStyle/>
          <a:p>
            <a:pPr algn="ctr" rtl="1">
              <a:lnSpc>
                <a:spcPct val="150000"/>
              </a:lnSpc>
            </a:pPr>
            <a:endParaRPr lang="ar-JO" b="1" dirty="0">
              <a:latin typeface="Alexandria" pitchFamily="2" charset="-78"/>
              <a:cs typeface="Alexandria" pitchFamily="2" charset="-78"/>
            </a:endParaRPr>
          </a:p>
          <a:p>
            <a:pPr algn="just" rtl="1" fontAlgn="t">
              <a:lnSpc>
                <a:spcPct val="150000"/>
              </a:lnSpc>
            </a:pPr>
            <a:r>
              <a:rPr lang="ar-JO" dirty="0">
                <a:latin typeface="Alexandria" pitchFamily="2" charset="-78"/>
                <a:cs typeface="Alexandria" pitchFamily="2" charset="-78"/>
              </a:rPr>
              <a:t>الاستقراء هو مصطلح يوناني يعني القيادة، ويعني أن العقل هو الذي يقود الإنسان للقيام بالتجارب والاختبارات التي تؤدي إلى اكتشاف القوانين وفقًا لتعريفها اليوناني.</a:t>
            </a:r>
          </a:p>
          <a:p>
            <a:pPr algn="just" rtl="1" fontAlgn="t">
              <a:lnSpc>
                <a:spcPct val="150000"/>
              </a:lnSpc>
            </a:pPr>
            <a:r>
              <a:rPr lang="ar-JO" dirty="0">
                <a:latin typeface="Alexandria" pitchFamily="2" charset="-78"/>
                <a:cs typeface="Alexandria" pitchFamily="2" charset="-78"/>
              </a:rPr>
              <a:t>يهدف المنهج الاستقرائي إلى جمع البيانات والعلاقات المترابطة بدقة لربطها بعلاقات عامة شاملة. يتميز هذا المنهج بتحرك الباحث من الخاص إلى العام، حيث ينقل الباحث في بحثه من الجزء إلى الكل في بداية الأمر، يعمم الباحث النتائج على الجزء وبعد التأكد من صحتها، يعممها على الكل. </a:t>
            </a:r>
          </a:p>
          <a:p>
            <a:pPr algn="just" rtl="1" fontAlgn="t">
              <a:lnSpc>
                <a:spcPct val="150000"/>
              </a:lnSpc>
            </a:pPr>
            <a:r>
              <a:rPr lang="ar-JO" dirty="0">
                <a:latin typeface="Alexandria" pitchFamily="2" charset="-78"/>
                <a:cs typeface="Alexandria" pitchFamily="2" charset="-78"/>
              </a:rPr>
              <a:t>يستخدم الباحث المنهج الاستقرائي لتعميم الدراسة الخاصة التي أجراها على الدراسة العامة المتعلقة بالموضوع.</a:t>
            </a:r>
          </a:p>
          <a:p>
            <a:pPr algn="just" rtl="1">
              <a:lnSpc>
                <a:spcPct val="150000"/>
              </a:lnSpc>
            </a:pPr>
            <a:r>
              <a:rPr lang="ar-JO" dirty="0">
                <a:latin typeface="Alexandria" pitchFamily="2" charset="-78"/>
                <a:cs typeface="Alexandria" pitchFamily="2" charset="-78"/>
              </a:rPr>
              <a:t>الاستقراء :</a:t>
            </a:r>
            <a:r>
              <a:rPr lang="ar-SA" dirty="0">
                <a:latin typeface="Alexandria" pitchFamily="2" charset="-78"/>
                <a:cs typeface="Alexandria" pitchFamily="2" charset="-78"/>
              </a:rPr>
              <a:t>وهو أسلوب يعتمد على الانتقال من الجزئيات للوصول إلى أحكام عامة، وملاحظة الأحكام الجزئية لوضع أحكام للكل</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237080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4C287C4-6280-D8C8-76D8-48036DF0A53B}"/>
              </a:ext>
            </a:extLst>
          </p:cNvPr>
          <p:cNvSpPr/>
          <p:nvPr/>
        </p:nvSpPr>
        <p:spPr>
          <a:xfrm>
            <a:off x="456892" y="1068304"/>
            <a:ext cx="4128422" cy="542927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5DB527A-8BCE-5E23-D98D-7BB8A46A87A0}"/>
              </a:ext>
            </a:extLst>
          </p:cNvPr>
          <p:cNvSpPr/>
          <p:nvPr/>
        </p:nvSpPr>
        <p:spPr>
          <a:xfrm>
            <a:off x="901053" y="1284000"/>
            <a:ext cx="11155680" cy="5015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C18522E-F96A-325E-AF04-299BE90B6618}"/>
              </a:ext>
            </a:extLst>
          </p:cNvPr>
          <p:cNvSpPr txBox="1"/>
          <p:nvPr/>
        </p:nvSpPr>
        <p:spPr>
          <a:xfrm>
            <a:off x="3635153" y="360418"/>
            <a:ext cx="4159813"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تعريف المنهج الاستقرائي</a:t>
            </a:r>
          </a:p>
        </p:txBody>
      </p:sp>
      <p:sp>
        <p:nvSpPr>
          <p:cNvPr id="2" name="مربع نص 1"/>
          <p:cNvSpPr txBox="1"/>
          <p:nvPr/>
        </p:nvSpPr>
        <p:spPr>
          <a:xfrm>
            <a:off x="1006348" y="1293595"/>
            <a:ext cx="10945090" cy="5221301"/>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المنهج الاستقرائي هو أسلوب بحثي يعتمد على جمع البيانات وتحليلها للوصول إلى استنتاجات عامة ومفاهيم عامة</a:t>
            </a:r>
            <a:r>
              <a:rPr lang="ru-RU" sz="1600" dirty="0">
                <a:cs typeface="Alexandria" pitchFamily="2" charset="-78"/>
              </a:rPr>
              <a:t>. </a:t>
            </a:r>
            <a:r>
              <a:rPr lang="ar-SA" sz="1600" dirty="0">
                <a:latin typeface="Alexandria" pitchFamily="2" charset="-78"/>
                <a:cs typeface="Alexandria" pitchFamily="2" charset="-78"/>
              </a:rPr>
              <a:t>يعتمد هذا المنهج على استخدام الدلائل والأدلة المتاحة لفهم الظواهر وتفسيرها</a:t>
            </a:r>
            <a:r>
              <a:rPr lang="ru-RU" sz="1600" dirty="0">
                <a:cs typeface="Alexandria" pitchFamily="2" charset="-78"/>
              </a:rPr>
              <a:t>. </a:t>
            </a:r>
            <a:r>
              <a:rPr lang="ar-SA" sz="1600" dirty="0">
                <a:latin typeface="Alexandria" pitchFamily="2" charset="-78"/>
                <a:cs typeface="Alexandria" pitchFamily="2" charset="-78"/>
              </a:rPr>
              <a:t>يستخدم الباحثون هذا النوع من المنهج في مجالات مختلفة مثل العلوم الاجتماعية وعلم النفس والفلسفة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يقوم على استنتاج معالم وحقائق عامة من واقع مفردات معين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أ</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 يتجه الباحث من الخاص الى العام، فيلاحظ الباحث ظاهرة معين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ويحاول من ملاحظاته استقراء بعض القواعد أو النظريات العامة التي تفسر سلوك الظاهرة وذلك بالحصول على معلومات او ملاحظات يمكن تحليلها واكتشاف العلاقات التي تربطها والتعرف على أوجه التشابه بينها ثم يستخلص من ذلك نتائج عامة الت</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 اذا اختبرت وثبت صحتها صارت </a:t>
            </a:r>
            <a:r>
              <a:rPr lang="ar-SA" sz="1600" dirty="0" err="1">
                <a:latin typeface="Alexandria" pitchFamily="2" charset="-78"/>
                <a:cs typeface="Alexandria" pitchFamily="2" charset="-78"/>
              </a:rPr>
              <a:t>نظریات</a:t>
            </a:r>
            <a:r>
              <a:rPr lang="ar-SA" sz="1600" dirty="0">
                <a:latin typeface="Alexandria" pitchFamily="2" charset="-78"/>
                <a:cs typeface="Alexandria" pitchFamily="2" charset="-78"/>
              </a:rPr>
              <a:t> او تعميمات مقبولة .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وتتوقف سلامة هذا الاسلوب على مدى شمول الاستقرار لجميع العوامل والظروف المحيطة بالظواهر محل البحث ولضمان صلاحية هذه الفروض يجب ان تشمل ملاحظات الباحث كافة العوامل بالمشكلة وهى الت</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 يطلق عليها المتغيرات حيث يختلف مقدارها وتتفاوت قوتها الى التأثير على المشكلة من وقت لآخر . وعند المقارن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بين النتائج المتعلقة بظاهرتين أو أكثر بتعين تثبيت هذه المتغيرات في كل حالة حتى يكون الاجراء صحيحاً حيث تتم المقارن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في ظل ظروف موحده ويلاحظ ان اختيار احد هذين الاسلوبين الاستنباطي أو الاستقرائي ) يتوقف على طبيعة البحث ، وليس هناك مجال للمفاضلة بينهما حيث لا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يمكن اعتبار احدهما بديلاً للأخر بل كل منهما مكملا للثاني</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F8A4CCB-B2A2-6470-4C17-E0CEBF65C0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9B34DA7-AB37-525D-E526-A2F41F1E8941}"/>
              </a:ext>
            </a:extLst>
          </p:cNvPr>
          <p:cNvSpPr/>
          <p:nvPr/>
        </p:nvSpPr>
        <p:spPr>
          <a:xfrm>
            <a:off x="871450"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4AA70DA-39C1-F83D-21EF-7BA1B6A5B259}"/>
              </a:ext>
            </a:extLst>
          </p:cNvPr>
          <p:cNvSpPr txBox="1"/>
          <p:nvPr/>
        </p:nvSpPr>
        <p:spPr>
          <a:xfrm>
            <a:off x="3824235" y="360418"/>
            <a:ext cx="3781648"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مراحل المنهج الاستقرائي</a:t>
            </a:r>
          </a:p>
        </p:txBody>
      </p:sp>
      <p:sp>
        <p:nvSpPr>
          <p:cNvPr id="2" name="مربع نص 1"/>
          <p:cNvSpPr txBox="1"/>
          <p:nvPr/>
        </p:nvSpPr>
        <p:spPr>
          <a:xfrm>
            <a:off x="871450" y="2094755"/>
            <a:ext cx="11015749" cy="3746667"/>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تتضمن مراحل المنهج الاستقرائي</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b="1" dirty="0">
                <a:latin typeface="Alexandria" pitchFamily="2" charset="-78"/>
                <a:cs typeface="Alexandria" pitchFamily="2" charset="-78"/>
              </a:rPr>
              <a:t>ملاحظة الظاهرة</a:t>
            </a:r>
            <a:r>
              <a:rPr lang="ru-RU" sz="1600" b="1" dirty="0">
                <a:cs typeface="Alexandria" pitchFamily="2" charset="-78"/>
              </a:rPr>
              <a:t>:</a:t>
            </a:r>
            <a:r>
              <a:rPr lang="ar-JO" sz="1600" b="1" dirty="0">
                <a:latin typeface="Alexandria" pitchFamily="2" charset="-78"/>
                <a:cs typeface="Alexandria" pitchFamily="2" charset="-78"/>
              </a:rPr>
              <a:t> </a:t>
            </a:r>
            <a:r>
              <a:rPr lang="ar-SA" sz="1600" dirty="0">
                <a:latin typeface="Alexandria" pitchFamily="2" charset="-78"/>
                <a:cs typeface="Alexandria" pitchFamily="2" charset="-78"/>
              </a:rPr>
              <a:t>يتطلب المنهج الاستقرائي ملاحظة الظاهرة التي ترغب في دراستها بعناية وتسجيل الملاحظات المهمة</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b="1" dirty="0">
                <a:latin typeface="Alexandria" pitchFamily="2" charset="-78"/>
                <a:cs typeface="Alexandria" pitchFamily="2" charset="-78"/>
              </a:rPr>
              <a:t>تجميع البيانات</a:t>
            </a:r>
            <a:r>
              <a:rPr lang="ru-RU" sz="1600" b="1" dirty="0">
                <a:cs typeface="Alexandria" pitchFamily="2" charset="-78"/>
              </a:rPr>
              <a:t>:</a:t>
            </a:r>
            <a:r>
              <a:rPr lang="ar-JO" sz="1600" b="1" dirty="0">
                <a:latin typeface="Alexandria" pitchFamily="2" charset="-78"/>
                <a:cs typeface="Alexandria" pitchFamily="2" charset="-78"/>
              </a:rPr>
              <a:t> </a:t>
            </a:r>
            <a:r>
              <a:rPr lang="ar-SA" sz="1600" dirty="0">
                <a:latin typeface="Alexandria" pitchFamily="2" charset="-78"/>
                <a:cs typeface="Alexandria" pitchFamily="2" charset="-78"/>
              </a:rPr>
              <a:t>يجب جمع البيانات اللازمة لتحليل الظاهرة المراد دراستها، مثل المقابلات والملاحظات الميدانية والوثائق</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b="1" dirty="0">
                <a:latin typeface="Alexandria" pitchFamily="2" charset="-78"/>
                <a:cs typeface="Alexandria" pitchFamily="2" charset="-78"/>
              </a:rPr>
              <a:t>تحليل البيانات</a:t>
            </a:r>
            <a:r>
              <a:rPr lang="ru-RU" sz="1600" b="1" dirty="0">
                <a:cs typeface="Alexandria" pitchFamily="2" charset="-78"/>
              </a:rPr>
              <a:t>:</a:t>
            </a:r>
            <a:r>
              <a:rPr lang="ar-JO" sz="1600" b="1" dirty="0">
                <a:latin typeface="Alexandria" pitchFamily="2" charset="-78"/>
                <a:cs typeface="Alexandria" pitchFamily="2" charset="-78"/>
              </a:rPr>
              <a:t> </a:t>
            </a:r>
            <a:r>
              <a:rPr lang="ar-SA" sz="1600" dirty="0">
                <a:latin typeface="Alexandria" pitchFamily="2" charset="-78"/>
                <a:cs typeface="Alexandria" pitchFamily="2" charset="-78"/>
              </a:rPr>
              <a:t>يجب تحليل البيانات المجمعة بعناية لاستخدامها في استنتاجاتك النهائية</a:t>
            </a:r>
            <a:r>
              <a:rPr lang="ru-RU" sz="1600" dirty="0">
                <a:cs typeface="Alexandria" pitchFamily="2" charset="-78"/>
              </a:rPr>
              <a:t>. </a:t>
            </a:r>
            <a:r>
              <a:rPr lang="ar-SA" sz="1600" dirty="0">
                <a:latin typeface="Alexandria" pitchFamily="2" charset="-78"/>
                <a:cs typeface="Alexandria" pitchFamily="2" charset="-78"/>
              </a:rPr>
              <a:t>يمكن استخدام أدوات التحليل المختلفة مثل التصنيف والتفسير والمقارنة</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b="1" dirty="0">
                <a:latin typeface="Alexandria" pitchFamily="2" charset="-78"/>
                <a:cs typeface="Alexandria" pitchFamily="2" charset="-78"/>
              </a:rPr>
              <a:t>استنتاجات عامة</a:t>
            </a:r>
            <a:r>
              <a:rPr lang="ar-JO" sz="1600" b="1" dirty="0">
                <a:latin typeface="Alexandria" pitchFamily="2" charset="-78"/>
                <a:cs typeface="Alexandria" pitchFamily="2" charset="-78"/>
              </a:rPr>
              <a:t> </a:t>
            </a:r>
            <a:r>
              <a:rPr lang="ru-RU" sz="1600" b="1" dirty="0">
                <a:cs typeface="Alexandria" pitchFamily="2" charset="-78"/>
              </a:rPr>
              <a:t>:</a:t>
            </a:r>
            <a:r>
              <a:rPr lang="ar-SA" sz="1600" dirty="0">
                <a:latin typeface="Alexandria" pitchFamily="2" charset="-78"/>
                <a:cs typeface="Alexandria" pitchFamily="2" charset="-78"/>
              </a:rPr>
              <a:t>بناءً على تحليل البيانات، يمكنك وضع استنتاجات عامة ومفاهيم عامة حول الظاهرة التي تم دراستها</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b="1" dirty="0">
                <a:latin typeface="Alexandria" pitchFamily="2" charset="-78"/>
                <a:cs typeface="Alexandria" pitchFamily="2" charset="-78"/>
              </a:rPr>
              <a:t>التحقق والتثبت</a:t>
            </a:r>
            <a:r>
              <a:rPr lang="ru-RU" sz="1600" b="1" dirty="0">
                <a:cs typeface="Alexandria" pitchFamily="2" charset="-78"/>
              </a:rPr>
              <a:t>:</a:t>
            </a:r>
            <a:r>
              <a:rPr lang="ar-JO" sz="1600" b="1" dirty="0">
                <a:latin typeface="Alexandria" pitchFamily="2" charset="-78"/>
                <a:cs typeface="Alexandria" pitchFamily="2" charset="-78"/>
              </a:rPr>
              <a:t> </a:t>
            </a:r>
            <a:r>
              <a:rPr lang="ar-SA" sz="1600" dirty="0">
                <a:latin typeface="Alexandria" pitchFamily="2" charset="-78"/>
                <a:cs typeface="Alexandria" pitchFamily="2" charset="-78"/>
              </a:rPr>
              <a:t>بعد وضع استنتاجاتك، من الضروري التحقق من صحتها وتثبتها من خلال إجراء المزيد من البحوث والدراسات</a:t>
            </a:r>
            <a:r>
              <a:rPr lang="ru-RU" sz="1600" dirty="0">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72111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81BBE75-156A-E7D1-1231-745AAFE06C0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62F3C66-1DCF-B4E4-FC14-C7A390B33813}"/>
              </a:ext>
            </a:extLst>
          </p:cNvPr>
          <p:cNvSpPr/>
          <p:nvPr/>
        </p:nvSpPr>
        <p:spPr>
          <a:xfrm>
            <a:off x="871450"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B48A40F-DFAD-587F-87C9-FE42A6C06712}"/>
              </a:ext>
            </a:extLst>
          </p:cNvPr>
          <p:cNvSpPr txBox="1"/>
          <p:nvPr/>
        </p:nvSpPr>
        <p:spPr>
          <a:xfrm>
            <a:off x="3824235" y="360418"/>
            <a:ext cx="3781648"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فوائد المنهج الاستقرائي</a:t>
            </a:r>
          </a:p>
        </p:txBody>
      </p:sp>
      <p:sp>
        <p:nvSpPr>
          <p:cNvPr id="2" name="مربع نص 1"/>
          <p:cNvSpPr txBox="1"/>
          <p:nvPr/>
        </p:nvSpPr>
        <p:spPr>
          <a:xfrm>
            <a:off x="1735282" y="2577676"/>
            <a:ext cx="9788390" cy="2780826"/>
          </a:xfrm>
          <a:prstGeom prst="rect">
            <a:avLst/>
          </a:prstGeom>
          <a:noFill/>
        </p:spPr>
        <p:txBody>
          <a:bodyPr wrap="square" rtlCol="1">
            <a:spAutoFit/>
          </a:bodyPr>
          <a:lstStyle/>
          <a:p>
            <a:pPr algn="just" rtl="1">
              <a:lnSpc>
                <a:spcPct val="200000"/>
              </a:lnSpc>
            </a:pPr>
            <a:r>
              <a:rPr lang="ar-SA" dirty="0">
                <a:latin typeface="Alexandria" pitchFamily="2" charset="-78"/>
                <a:cs typeface="Alexandria" pitchFamily="2" charset="-78"/>
              </a:rPr>
              <a:t>يوفر المنهج الاستقرائي العديد من الفوائد، بما في ذلك</a:t>
            </a:r>
            <a:r>
              <a:rPr lang="ru-RU" dirty="0">
                <a:cs typeface="Alexandria" pitchFamily="2" charset="-78"/>
              </a:rPr>
              <a:t>:</a:t>
            </a:r>
            <a:endParaRPr lang="en-US"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Ø"/>
            </a:pPr>
            <a:r>
              <a:rPr lang="ar-SA" dirty="0">
                <a:latin typeface="Alexandria" pitchFamily="2" charset="-78"/>
                <a:cs typeface="Alexandria" pitchFamily="2" charset="-78"/>
              </a:rPr>
              <a:t>يساعد في فهم الظواهر وتفسيرها في سياقها الاجتماعي والثقافي</a:t>
            </a:r>
            <a:r>
              <a:rPr lang="ru-RU" dirty="0">
                <a:cs typeface="Alexandria" pitchFamily="2" charset="-78"/>
              </a:rPr>
              <a:t>.</a:t>
            </a:r>
            <a:endParaRPr lang="en-US"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Ø"/>
            </a:pPr>
            <a:r>
              <a:rPr lang="ar-SA" dirty="0">
                <a:latin typeface="Alexandria" pitchFamily="2" charset="-78"/>
                <a:cs typeface="Alexandria" pitchFamily="2" charset="-78"/>
              </a:rPr>
              <a:t>يسمح بتحليل البيانات ضمن سياق شامل وبشكل مستفيض</a:t>
            </a:r>
            <a:r>
              <a:rPr lang="ru-RU" dirty="0">
                <a:cs typeface="Alexandria" pitchFamily="2" charset="-78"/>
              </a:rPr>
              <a:t>.</a:t>
            </a:r>
            <a:endParaRPr lang="en-US"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Ø"/>
            </a:pPr>
            <a:r>
              <a:rPr lang="ar-SA" dirty="0">
                <a:latin typeface="Alexandria" pitchFamily="2" charset="-78"/>
                <a:cs typeface="Alexandria" pitchFamily="2" charset="-78"/>
              </a:rPr>
              <a:t>يعزز التفكير النقدي وقدرة الباحث على استنتاج الأسباب والنتائج</a:t>
            </a:r>
            <a:r>
              <a:rPr lang="ru-RU" dirty="0">
                <a:cs typeface="Alexandria" pitchFamily="2" charset="-78"/>
              </a:rPr>
              <a:t>.</a:t>
            </a:r>
            <a:endParaRPr lang="en-US" dirty="0">
              <a:latin typeface="Alexandria" pitchFamily="2" charset="-78"/>
              <a:cs typeface="Alexandria" pitchFamily="2" charset="-78"/>
            </a:endParaRPr>
          </a:p>
          <a:p>
            <a:pPr algn="just" rtl="1">
              <a:lnSpc>
                <a:spcPct val="20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B99E79A-79CE-E3DE-AE5D-677E26C94A7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F04D9FE-CB9C-5A6F-9C57-6C2A36E52DC6}"/>
              </a:ext>
            </a:extLst>
          </p:cNvPr>
          <p:cNvSpPr/>
          <p:nvPr/>
        </p:nvSpPr>
        <p:spPr>
          <a:xfrm>
            <a:off x="871450"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10EFE0E-8B93-00AB-0FC4-162778B3C970}"/>
              </a:ext>
            </a:extLst>
          </p:cNvPr>
          <p:cNvSpPr txBox="1"/>
          <p:nvPr/>
        </p:nvSpPr>
        <p:spPr>
          <a:xfrm>
            <a:off x="2669869" y="360418"/>
            <a:ext cx="609038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استخدام المنهج الاستقرائي في البحث العلمي</a:t>
            </a:r>
          </a:p>
        </p:txBody>
      </p:sp>
      <p:sp>
        <p:nvSpPr>
          <p:cNvPr id="2" name="مربع نص 1"/>
          <p:cNvSpPr txBox="1"/>
          <p:nvPr/>
        </p:nvSpPr>
        <p:spPr>
          <a:xfrm>
            <a:off x="1052945" y="2097496"/>
            <a:ext cx="10682163" cy="503144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يستخدم المنهج الاستقرائي في العديد من مجالات البحث العلمي، بما في ذلك</a:t>
            </a:r>
            <a:r>
              <a:rPr lang="ru-RU" dirty="0">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العلوم الاجتماعية</a:t>
            </a:r>
            <a:r>
              <a:rPr lang="ru-RU" dirty="0">
                <a:cs typeface="Alexandria" pitchFamily="2" charset="-78"/>
              </a:rPr>
              <a:t>: </a:t>
            </a:r>
            <a:r>
              <a:rPr lang="ar-SA" dirty="0">
                <a:latin typeface="Alexandria" pitchFamily="2" charset="-78"/>
                <a:cs typeface="Alexandria" pitchFamily="2" charset="-78"/>
              </a:rPr>
              <a:t>يستخدم المنهج الاستقرائي في دراسة الظواهر الاجتماعية مثل السلوك البشري والثقافة والعلاقات الاجتماعية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علم النفس</a:t>
            </a:r>
            <a:r>
              <a:rPr lang="ru-RU" dirty="0">
                <a:cs typeface="Alexandria" pitchFamily="2" charset="-78"/>
              </a:rPr>
              <a:t>: </a:t>
            </a:r>
            <a:r>
              <a:rPr lang="ar-SA" dirty="0">
                <a:latin typeface="Alexandria" pitchFamily="2" charset="-78"/>
                <a:cs typeface="Alexandria" pitchFamily="2" charset="-78"/>
              </a:rPr>
              <a:t>يستخدم المنهج الاستقرائي لفهم العوامل التي تؤثر على السلوك البشري والعواطف والعقلية البشرية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الفلسفة</a:t>
            </a:r>
            <a:r>
              <a:rPr lang="ru-RU" dirty="0">
                <a:cs typeface="Alexandria" pitchFamily="2" charset="-78"/>
              </a:rPr>
              <a:t>: </a:t>
            </a:r>
            <a:r>
              <a:rPr lang="ar-SA" dirty="0">
                <a:latin typeface="Alexandria" pitchFamily="2" charset="-78"/>
                <a:cs typeface="Alexandria" pitchFamily="2" charset="-78"/>
              </a:rPr>
              <a:t>يستخدم المنهج الاستقرائي في تطوير النظريات الفلسفية واستنتاج القوانين العامة التي تحكم الواقع</a:t>
            </a:r>
            <a:r>
              <a:rPr lang="ru-RU" dirty="0">
                <a:cs typeface="Alexandria" pitchFamily="2" charset="-78"/>
              </a:rPr>
              <a:t>.</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باختصار، يمثل المنهج الاستقرائي نهجًا بحثيًا مهمًا يتطلب القدرة على جمع وتحليل البيانات بعناية للوصول إلى استنتاجات عامة ومفاهيم عامة حول الظواهر المراد دراستها</a:t>
            </a:r>
            <a:r>
              <a:rPr lang="ru-RU" dirty="0">
                <a:cs typeface="Alexandria" pitchFamily="2" charset="-78"/>
              </a:rPr>
              <a:t>.</a:t>
            </a:r>
            <a:endParaRPr lang="en-US" dirty="0">
              <a:latin typeface="Alexandria" pitchFamily="2" charset="-78"/>
              <a:cs typeface="Alexandria" pitchFamily="2" charset="-78"/>
            </a:endParaRPr>
          </a:p>
          <a:p>
            <a:pPr lvl="0"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945622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9800CB5-F7DC-FE15-48E2-A74EC28A07D0}"/>
              </a:ext>
            </a:extLst>
          </p:cNvPr>
          <p:cNvSpPr/>
          <p:nvPr/>
        </p:nvSpPr>
        <p:spPr>
          <a:xfrm>
            <a:off x="456892" y="1339273"/>
            <a:ext cx="4128422" cy="49543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0CB790F-7F3D-7EF8-AE7B-AA4B76289637}"/>
              </a:ext>
            </a:extLst>
          </p:cNvPr>
          <p:cNvSpPr/>
          <p:nvPr/>
        </p:nvSpPr>
        <p:spPr>
          <a:xfrm>
            <a:off x="871450" y="1549890"/>
            <a:ext cx="11155680" cy="44826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C4112DC-23F8-8450-C757-381C0EDFE0D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الكمي والمنهج النوعي</a:t>
            </a:r>
          </a:p>
        </p:txBody>
      </p:sp>
      <p:sp>
        <p:nvSpPr>
          <p:cNvPr id="2" name="مربع نص 1"/>
          <p:cNvSpPr txBox="1"/>
          <p:nvPr/>
        </p:nvSpPr>
        <p:spPr>
          <a:xfrm>
            <a:off x="1006901" y="1810953"/>
            <a:ext cx="10884778" cy="4482637"/>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تنقسم مناهج البحث في علم الاجتماع إلى نوعين رئيسين: كمية وكيفية. وتستخدم المناهج الكمية في انتاج بيانات عددية أو إحصائية، أي يرتبط مفهوم هذا المنهج بالكم أو الوصف ومدى قابلية الظواهر محل الدراسة للقياس. بينما المناهج الكيفية بصفة أساسية في إنتاج بيانات حول الخبرات والمعاني الشخصية للفاعلين الاجتماعيين. وتعتمد هذه المناهج في العادة على لغة ال</a:t>
            </a:r>
            <a:r>
              <a:rPr lang="ar-JO" sz="1600" dirty="0">
                <a:latin typeface="Alexandria" pitchFamily="2" charset="-78"/>
                <a:cs typeface="Alexandria" pitchFamily="2" charset="-78"/>
              </a:rPr>
              <a:t>ت</a:t>
            </a:r>
            <a:r>
              <a:rPr lang="ar-SA" sz="1600" dirty="0">
                <a:latin typeface="Alexandria" pitchFamily="2" charset="-78"/>
                <a:cs typeface="Alexandria" pitchFamily="2" charset="-78"/>
              </a:rPr>
              <a:t>فاعل الاجتماعي أو على ملاحظة </a:t>
            </a:r>
            <a:r>
              <a:rPr lang="ar-JO" sz="1600" dirty="0">
                <a:latin typeface="Alexandria" pitchFamily="2" charset="-78"/>
                <a:cs typeface="Alexandria" pitchFamily="2" charset="-78"/>
              </a:rPr>
              <a:t>ال</a:t>
            </a:r>
            <a:r>
              <a:rPr lang="ar-SA" sz="1600" dirty="0">
                <a:latin typeface="Alexandria" pitchFamily="2" charset="-78"/>
                <a:cs typeface="Alexandria" pitchFamily="2" charset="-78"/>
              </a:rPr>
              <a:t>سلوك</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يقع المنهج الكيفي عمومًا في إطار المنهج التحليلي المتسم بالعمومية والشمولية، على اعتبار أنه يمكننا القول بوجود تحليل كيفي وآخر كمي.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فالبحث الكمي: هو البحث الذي يهدف إلى جمع بيانات حول ظاهرة معينة، باستخدام أدوات قياس كمية تطبق على عينة من المجتمع لكنها تمثله، وتتم معالجة البيانات التي يتم جمعها بطريقة إحصائية للوصول إلى نتائج علمية قابلة للتعميم على مجتمع البحث كاملاً.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كما ويبحث البحث الكمي عن الأسباب والحقائق من منظور أوسع وأشمل، والأبحاث الكمية هي تلك التي يمكن استخدام القياس الكمي في التعامل مع مادتها أو موضوعاتها كما تحويل النتائج التي يجري بلوغها إلى معادلات كمية وتحديداً رياضية رقمية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ct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119414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AF4D2B2-1505-B922-EE4F-824BD97204D7}"/>
              </a:ext>
            </a:extLst>
          </p:cNvPr>
          <p:cNvSpPr/>
          <p:nvPr/>
        </p:nvSpPr>
        <p:spPr>
          <a:xfrm>
            <a:off x="456892" y="1339273"/>
            <a:ext cx="4128422" cy="49543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F6446DC-A71E-AC65-BDAE-3DDEC3851C9A}"/>
              </a:ext>
            </a:extLst>
          </p:cNvPr>
          <p:cNvSpPr/>
          <p:nvPr/>
        </p:nvSpPr>
        <p:spPr>
          <a:xfrm>
            <a:off x="871450" y="1549890"/>
            <a:ext cx="11155680" cy="44826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5FC5A9C-D641-7DBC-C5CD-6EB76A56069C}"/>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تعريف البحوث الكمية والنوعية</a:t>
            </a:r>
          </a:p>
        </p:txBody>
      </p:sp>
      <p:sp>
        <p:nvSpPr>
          <p:cNvPr id="2" name="مربع نص 1"/>
          <p:cNvSpPr txBox="1"/>
          <p:nvPr/>
        </p:nvSpPr>
        <p:spPr>
          <a:xfrm>
            <a:off x="1062182" y="1733208"/>
            <a:ext cx="10672926" cy="4115999"/>
          </a:xfrm>
          <a:prstGeom prst="rect">
            <a:avLst/>
          </a:prstGeom>
          <a:noFill/>
        </p:spPr>
        <p:txBody>
          <a:bodyPr wrap="square" rtlCol="1">
            <a:spAutoFit/>
          </a:bodyPr>
          <a:lstStyle/>
          <a:p>
            <a:pPr lvl="0" algn="just" rtl="1">
              <a:lnSpc>
                <a:spcPct val="150000"/>
              </a:lnSpc>
            </a:pPr>
            <a:r>
              <a:rPr lang="ar-SA" sz="1600" b="1" dirty="0">
                <a:solidFill>
                  <a:srgbClr val="00B0F0"/>
                </a:solidFill>
                <a:latin typeface="Alexandria" pitchFamily="2" charset="-78"/>
                <a:cs typeface="Alexandria" pitchFamily="2" charset="-78"/>
              </a:rPr>
              <a:t>البحوث الكمية </a:t>
            </a:r>
            <a:r>
              <a:rPr lang="ar-SA" sz="1600" dirty="0">
                <a:latin typeface="Alexandria" pitchFamily="2" charset="-78"/>
                <a:cs typeface="Alexandria" pitchFamily="2" charset="-78"/>
              </a:rPr>
              <a:t>هي نهج يستخدم الأساليب الإحصائية والرياضية لجمع وتحليل البيانات الكمية</a:t>
            </a:r>
            <a:r>
              <a:rPr lang="ru-RU" sz="1600" dirty="0">
                <a:cs typeface="Alexandria" pitchFamily="2" charset="-78"/>
              </a:rPr>
              <a:t>. </a:t>
            </a:r>
            <a:r>
              <a:rPr lang="ar-SA" sz="1600" dirty="0">
                <a:latin typeface="Alexandria" pitchFamily="2" charset="-78"/>
                <a:cs typeface="Alexandria" pitchFamily="2" charset="-78"/>
              </a:rPr>
              <a:t>تهدف البحوث الكمية إلى قياس الظواهر والعلاقات بين المتغيرات باستخدام الأرقام والإحصاءات</a:t>
            </a:r>
            <a:r>
              <a:rPr lang="ru-RU" sz="1600" dirty="0">
                <a:cs typeface="Alexandria" pitchFamily="2" charset="-78"/>
              </a:rPr>
              <a:t>. </a:t>
            </a:r>
            <a:r>
              <a:rPr lang="ar-SA" sz="1600" dirty="0">
                <a:latin typeface="Alexandria" pitchFamily="2" charset="-78"/>
                <a:cs typeface="Alexandria" pitchFamily="2" charset="-78"/>
              </a:rPr>
              <a:t>يتم استخدام الاستبانات والمسوح والتجارب الكمية كأدوات لجمع البيانات في البحوث الكمية</a:t>
            </a:r>
            <a:r>
              <a:rPr lang="ru-RU" sz="1600" dirty="0">
                <a:cs typeface="Alexandria" pitchFamily="2" charset="-78"/>
              </a:rPr>
              <a:t>.</a:t>
            </a:r>
            <a:r>
              <a:rPr lang="ar-SA" sz="1600" dirty="0">
                <a:latin typeface="Alexandria" pitchFamily="2" charset="-78"/>
                <a:cs typeface="Alexandria" pitchFamily="2" charset="-78"/>
              </a:rPr>
              <a:t> </a:t>
            </a:r>
            <a:r>
              <a:rPr lang="ar-JO" sz="1600" dirty="0">
                <a:latin typeface="Alexandria" pitchFamily="2" charset="-78"/>
                <a:cs typeface="Alexandria" pitchFamily="2" charset="-78"/>
              </a:rPr>
              <a:t> كما تعرف بأنها: </a:t>
            </a:r>
            <a:r>
              <a:rPr lang="ar-SA" sz="1600" dirty="0">
                <a:latin typeface="Alexandria" pitchFamily="2" charset="-78"/>
                <a:cs typeface="Alexandria" pitchFamily="2" charset="-78"/>
              </a:rPr>
              <a:t>نوع من البحوث العلمية التي تفترض وجود حقائق اجتماعية موضوعية، منفردة ومعزولة عن مشاعر ومعتقدات الأفراد، وتعتمد غالباً الأساليب الإحصائية، في جمعها للبيانات وتحليلها. </a:t>
            </a:r>
            <a:endParaRPr lang="en-US" sz="1600" dirty="0">
              <a:latin typeface="Alexandria" pitchFamily="2" charset="-78"/>
              <a:cs typeface="Alexandria" pitchFamily="2" charset="-78"/>
            </a:endParaRPr>
          </a:p>
          <a:p>
            <a:pPr lvl="0" algn="just" rtl="1">
              <a:lnSpc>
                <a:spcPct val="150000"/>
              </a:lnSpc>
            </a:pPr>
            <a:r>
              <a:rPr lang="ar-SA" sz="1600" b="1" dirty="0">
                <a:solidFill>
                  <a:srgbClr val="00B0F0"/>
                </a:solidFill>
                <a:latin typeface="Alexandria" pitchFamily="2" charset="-78"/>
                <a:cs typeface="Alexandria" pitchFamily="2" charset="-78"/>
              </a:rPr>
              <a:t>البحوث النوعية</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هي نهج يستخدم الاستبيانات والمقابلات والمشاركة المراقبة والتحليل النصي لجمع وتحليل البيانات النوعية</a:t>
            </a:r>
            <a:r>
              <a:rPr lang="ru-RU" sz="1600" dirty="0">
                <a:cs typeface="Alexandria" pitchFamily="2" charset="-78"/>
              </a:rPr>
              <a:t>. </a:t>
            </a:r>
            <a:r>
              <a:rPr lang="ar-JO" sz="1600" dirty="0">
                <a:latin typeface="Alexandria" pitchFamily="2" charset="-78"/>
                <a:cs typeface="Alexandria" pitchFamily="2" charset="-78"/>
              </a:rPr>
              <a:t>و</a:t>
            </a:r>
            <a:r>
              <a:rPr lang="ar-SA" sz="1600" dirty="0">
                <a:latin typeface="Alexandria" pitchFamily="2" charset="-78"/>
                <a:cs typeface="Alexandria" pitchFamily="2" charset="-78"/>
              </a:rPr>
              <a:t>تهدف البحوث النوعية إلى فهم الظواهر والعمليات والتفاعلات المجتمعية من خلال الاستماع إلى آراء وتجارب الأفراد وتحليل محتوى النصوص والمحادثات</a:t>
            </a:r>
            <a:r>
              <a:rPr lang="ru-RU" sz="1600" dirty="0">
                <a:cs typeface="Alexandria" pitchFamily="2" charset="-78"/>
              </a:rPr>
              <a:t>.</a:t>
            </a:r>
            <a:r>
              <a:rPr lang="ar-SA" sz="1600" dirty="0">
                <a:latin typeface="Alexandria" pitchFamily="2" charset="-78"/>
                <a:cs typeface="Alexandria" pitchFamily="2" charset="-78"/>
              </a:rPr>
              <a:t> </a:t>
            </a:r>
            <a:r>
              <a:rPr lang="ar-JO" sz="1600" dirty="0">
                <a:latin typeface="Alexandria" pitchFamily="2" charset="-78"/>
                <a:cs typeface="Alexandria" pitchFamily="2" charset="-78"/>
              </a:rPr>
              <a:t>كما تعرف بأنها </a:t>
            </a:r>
            <a:r>
              <a:rPr lang="ar-SA" sz="1600" dirty="0">
                <a:latin typeface="Alexandria" pitchFamily="2" charset="-78"/>
                <a:cs typeface="Alexandria" pitchFamily="2" charset="-78"/>
              </a:rPr>
              <a:t>نـوع من البحوث العلمية التي تفترض وجود حقائق وظواهر اجتماعية يتم بناءها من خلال وجهات نظر الأفراد والجماعات المشاركة في البحث</a:t>
            </a:r>
            <a:r>
              <a:rPr lang="en-US" sz="1600" dirty="0">
                <a:latin typeface="Alexandria" pitchFamily="2" charset="-78"/>
                <a:cs typeface="Alexandria" pitchFamily="2" charset="-78"/>
              </a:rPr>
              <a:t>.</a:t>
            </a:r>
          </a:p>
          <a:p>
            <a:pPr algn="just" rtl="1">
              <a:lnSpc>
                <a:spcPct val="150000"/>
              </a:lnSpc>
            </a:pPr>
            <a:r>
              <a:rPr lang="ar-SA" sz="1600" dirty="0">
                <a:latin typeface="Alexandria" pitchFamily="2" charset="-78"/>
                <a:cs typeface="Alexandria" pitchFamily="2" charset="-78"/>
              </a:rPr>
              <a:t>تعتبر البحوث الكمية والنوعية مكملة لبعضها البعض ويمكن استخدامهما معا لفهم أكثر شمولية للمواضيع الاجتماعية والإنسانية</a:t>
            </a:r>
            <a:r>
              <a:rPr lang="ru-RU" sz="1600" dirty="0">
                <a:cs typeface="Alexandria" pitchFamily="2" charset="-78"/>
              </a:rPr>
              <a:t>.</a:t>
            </a:r>
          </a:p>
        </p:txBody>
      </p:sp>
    </p:spTree>
    <p:extLst>
      <p:ext uri="{BB962C8B-B14F-4D97-AF65-F5344CB8AC3E}">
        <p14:creationId xmlns:p14="http://schemas.microsoft.com/office/powerpoint/2010/main" val="3812562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7E96FD3-0CB4-31FF-0577-3BBABE8A23CF}"/>
              </a:ext>
            </a:extLst>
          </p:cNvPr>
          <p:cNvSpPr/>
          <p:nvPr/>
        </p:nvSpPr>
        <p:spPr>
          <a:xfrm>
            <a:off x="456892" y="951345"/>
            <a:ext cx="4128422" cy="53422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81F8325-E45D-D540-4F12-A7C030C3CE10}"/>
              </a:ext>
            </a:extLst>
          </p:cNvPr>
          <p:cNvSpPr/>
          <p:nvPr/>
        </p:nvSpPr>
        <p:spPr>
          <a:xfrm>
            <a:off x="871450" y="1209964"/>
            <a:ext cx="11155680" cy="48225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3690" y="1339273"/>
            <a:ext cx="10871200" cy="4485330"/>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ويتوجه الباحث في البحث النوعي عادة نحو عينة </a:t>
            </a:r>
            <a:r>
              <a:rPr lang="ar-SA" sz="1600" u="sng" dirty="0">
                <a:latin typeface="Alexandria" pitchFamily="2" charset="-78"/>
                <a:cs typeface="Alexandria" pitchFamily="2" charset="-78"/>
              </a:rPr>
              <a:t>غير عشوائية، أي عينة مقصودة </a:t>
            </a:r>
            <a:r>
              <a:rPr lang="ar-SA" sz="1600" dirty="0">
                <a:latin typeface="Alexandria" pitchFamily="2" charset="-78"/>
                <a:cs typeface="Alexandria" pitchFamily="2" charset="-78"/>
              </a:rPr>
              <a:t>في جمع البيانات لتحقيق أهداف البحث، مـن خــلال أدوات فعالة، غير محكمة البناء ، مثل الملاحظة المشاركة، والمقابلات المعمقة، والوثائق والسجلات الأولية المرتبطة بالموضوع. ويكون دور الباحث فيها دوراً اجتماعياً متفاعلاً، لكنه يعتمد على الذاتية المنضبطة، للابتعاد عن التحيز في جمع البيانات وتفسيرها. </a:t>
            </a:r>
            <a:r>
              <a:rPr lang="ar-SA" sz="1600" u="sng" dirty="0">
                <a:latin typeface="Alexandria" pitchFamily="2" charset="-78"/>
                <a:cs typeface="Alexandria" pitchFamily="2" charset="-78"/>
              </a:rPr>
              <a:t>ولا يهدف البحث النوعي عادة إلى تعميم النتائج</a:t>
            </a:r>
            <a:r>
              <a:rPr lang="ar-SA" sz="1600" dirty="0">
                <a:latin typeface="Alexandria" pitchFamily="2" charset="-78"/>
                <a:cs typeface="Alexandria" pitchFamily="2" charset="-78"/>
              </a:rPr>
              <a:t>، بل إلى توسيع نتائج الحالة </a:t>
            </a:r>
            <a:r>
              <a:rPr lang="ar-SA" sz="1600" dirty="0" err="1">
                <a:latin typeface="Alexandria" pitchFamily="2" charset="-78"/>
                <a:cs typeface="Alexandria" pitchFamily="2" charset="-78"/>
              </a:rPr>
              <a:t>المبحوثة</a:t>
            </a:r>
            <a:r>
              <a:rPr lang="ar-SA" sz="1600" dirty="0">
                <a:latin typeface="Alexandria" pitchFamily="2" charset="-78"/>
                <a:cs typeface="Alexandria" pitchFamily="2" charset="-78"/>
              </a:rPr>
              <a:t> لاحتمالات الاستفادة منها في مواقف وحالات أخرى. وهو منهجية في البحث، في مختلف أنواع العلوم، تركز على وصف الظواهر والفهم والأعمق لها، ويختلف عن البحث الكمي في كونه </a:t>
            </a:r>
            <a:r>
              <a:rPr lang="ar-SA" sz="1600" u="sng" dirty="0">
                <a:latin typeface="Alexandria" pitchFamily="2" charset="-78"/>
                <a:cs typeface="Alexandria" pitchFamily="2" charset="-78"/>
              </a:rPr>
              <a:t>لا يركز عادة على التجريب وعلى الكشف عن السبب أو النتيجة بالاعتماد على المعطيات العددية</a:t>
            </a:r>
            <a:r>
              <a:rPr lang="ar-SA" sz="1600" dirty="0">
                <a:latin typeface="Alexandria" pitchFamily="2" charset="-78"/>
                <a:cs typeface="Alexandria" pitchFamily="2" charset="-78"/>
              </a:rPr>
              <a:t>. فالسؤال المطروح في </a:t>
            </a:r>
            <a:r>
              <a:rPr lang="ar-SA" sz="1600" u="sng" dirty="0">
                <a:latin typeface="Alexandria" pitchFamily="2" charset="-78"/>
                <a:cs typeface="Alexandria" pitchFamily="2" charset="-78"/>
              </a:rPr>
              <a:t>البحث النوعي هو سؤال مفتوح النهاية، ويهتم بالعملية والمعنى أكثر من اهتمامه بالسبب والنتيجة</a:t>
            </a:r>
            <a:r>
              <a:rPr lang="ar-SA" sz="1600" dirty="0">
                <a:latin typeface="Alexandria" pitchFamily="2" charset="-78"/>
                <a:cs typeface="Alexandria" pitchFamily="2" charset="-78"/>
              </a:rPr>
              <a:t>. فالبحث النوعي إذن عبارة عن منهجية أساسية في البحث العلمي، في مختلف أنواع العلوم. وهو يركز عادة على وصف الظواهر والأحداث، وعلى الفهم الأعمق لها. فبينما </a:t>
            </a:r>
            <a:r>
              <a:rPr lang="ar-SA" sz="1600" u="sng" dirty="0">
                <a:latin typeface="Alexandria" pitchFamily="2" charset="-78"/>
                <a:cs typeface="Alexandria" pitchFamily="2" charset="-78"/>
              </a:rPr>
              <a:t>البحث الكمي يركز على التجريب، وعلى الكشف عن السبب </a:t>
            </a:r>
            <a:r>
              <a:rPr lang="ar-SA" sz="1600" dirty="0">
                <a:latin typeface="Alexandria" pitchFamily="2" charset="-78"/>
                <a:cs typeface="Alexandria" pitchFamily="2" charset="-78"/>
              </a:rPr>
              <a:t>أو النتيجة بالاعتماد على المعطيات الرقمية والعددية. فإن مشكلة البحث، أو السؤال المطروح في البحث النوعي ، هي مشكلة أو هو سؤال مفتوح النهاية، يهتم بالعملية والمعنى والدلالات أكثر من اهتمامه بالسبب والنتيجة</a:t>
            </a:r>
            <a:r>
              <a:rPr lang="en-US" sz="1600" dirty="0">
                <a:latin typeface="Alexandria" pitchFamily="2" charset="-78"/>
                <a:cs typeface="Alexandria" pitchFamily="2" charset="-78"/>
              </a:rPr>
              <a:t>.</a:t>
            </a:r>
            <a:endParaRPr lang="ru-RU" sz="1600" dirty="0">
              <a:cs typeface="Alexandria" pitchFamily="2" charset="-78"/>
            </a:endParaRPr>
          </a:p>
        </p:txBody>
      </p:sp>
    </p:spTree>
    <p:extLst>
      <p:ext uri="{BB962C8B-B14F-4D97-AF65-F5344CB8AC3E}">
        <p14:creationId xmlns:p14="http://schemas.microsoft.com/office/powerpoint/2010/main" val="3488459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B17960F-20DD-BBAD-5306-B4F3D6215353}"/>
              </a:ext>
            </a:extLst>
          </p:cNvPr>
          <p:cNvSpPr/>
          <p:nvPr/>
        </p:nvSpPr>
        <p:spPr>
          <a:xfrm>
            <a:off x="456892" y="951345"/>
            <a:ext cx="4128422" cy="53422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29411FC-1380-4A5E-07C6-693339774DC6}"/>
              </a:ext>
            </a:extLst>
          </p:cNvPr>
          <p:cNvSpPr/>
          <p:nvPr/>
        </p:nvSpPr>
        <p:spPr>
          <a:xfrm>
            <a:off x="871450" y="1209964"/>
            <a:ext cx="11155680" cy="48225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42816" y="1564592"/>
            <a:ext cx="10212947" cy="4113306"/>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البحوث الكمية والنوعية</a:t>
            </a:r>
            <a:r>
              <a:rPr lang="ar-SA" sz="1600" dirty="0">
                <a:latin typeface="Alexandria" pitchFamily="2" charset="-78"/>
                <a:cs typeface="Alexandria" pitchFamily="2" charset="-78"/>
              </a:rPr>
              <a:t>: هي منهجان مهمان في العلوم الاجتماعية والإنسانية يستخدمان لجمع وتحليل البيانات والمعلومات</a:t>
            </a:r>
            <a:r>
              <a:rPr lang="ru-RU" sz="1600" dirty="0">
                <a:cs typeface="Alexandria" pitchFamily="2" charset="-78"/>
              </a:rPr>
              <a:t>. </a:t>
            </a:r>
            <a:r>
              <a:rPr lang="ar-SA" sz="1600" dirty="0">
                <a:latin typeface="Alexandria" pitchFamily="2" charset="-78"/>
                <a:cs typeface="Alexandria" pitchFamily="2" charset="-78"/>
              </a:rPr>
              <a:t>على الرغم من أنهما يتناولان نفس الموضوع، إلا أنهما يختلفان في الطرق والأدوات المستخدمة والأهداف المسعى إليها</a:t>
            </a:r>
            <a:r>
              <a:rPr lang="ru-RU" sz="1600" dirty="0">
                <a:cs typeface="Alexandria" pitchFamily="2" charset="-78"/>
              </a:rPr>
              <a:t>.</a:t>
            </a:r>
            <a:endParaRPr lang="ar-JO" sz="1600" b="1" dirty="0">
              <a:latin typeface="Alexandria" pitchFamily="2" charset="-78"/>
              <a:cs typeface="Alexandria" pitchFamily="2" charset="-78"/>
            </a:endParaRPr>
          </a:p>
          <a:p>
            <a:pPr algn="ctr" rtl="1">
              <a:lnSpc>
                <a:spcPct val="150000"/>
              </a:lnSpc>
            </a:pPr>
            <a:r>
              <a:rPr lang="ar-SA" sz="1600" b="1" dirty="0">
                <a:solidFill>
                  <a:srgbClr val="00B0F0"/>
                </a:solidFill>
                <a:latin typeface="Alexandria" pitchFamily="2" charset="-78"/>
                <a:cs typeface="Alexandria" pitchFamily="2" charset="-78"/>
              </a:rPr>
              <a:t>مميزات البحث الكمي</a:t>
            </a:r>
            <a:endParaRPr lang="ar-JO" sz="1600" b="1" dirty="0">
              <a:solidFill>
                <a:srgbClr val="00B0F0"/>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يتميز المنهج الكمي بأنه مناسب لعدد كبير من العلوم والمجالات كعلم النفس، والاقتصاد، والتسويق، وغير ذلك المجالات. من تختبر البحوث الكمية المتغيرات التجريبية، كما تحد من ظهور المتغيرات الاعتراضية. يعد المنهج الكمي المنهج الأفضل لدى كثير من الباحثين في حال توفر معلومات عديدة عن الموضوع الذي يجب دراسته. </a:t>
            </a:r>
            <a:endParaRPr lang="ar-JO" sz="1600" dirty="0">
              <a:latin typeface="Alexandria" pitchFamily="2" charset="-78"/>
              <a:cs typeface="Alexandria" pitchFamily="2" charset="-78"/>
            </a:endParaRPr>
          </a:p>
          <a:p>
            <a:pPr algn="ctr" rtl="1">
              <a:lnSpc>
                <a:spcPct val="150000"/>
              </a:lnSpc>
            </a:pPr>
            <a:r>
              <a:rPr lang="ar-SA" sz="1600" b="1" dirty="0">
                <a:solidFill>
                  <a:srgbClr val="00B0F0"/>
                </a:solidFill>
                <a:latin typeface="Alexandria" pitchFamily="2" charset="-78"/>
                <a:cs typeface="Alexandria" pitchFamily="2" charset="-78"/>
              </a:rPr>
              <a:t>عيوب المنهج الكمي</a:t>
            </a:r>
            <a:endParaRPr lang="ar-JO" sz="1600" b="1" dirty="0">
              <a:solidFill>
                <a:srgbClr val="00B0F0"/>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من أهم عيوب المنهج الكمي التحيز والبعد عن الحياد، حيث يعد المنهج الكمي من المناهج التي قد يتحيز الباحث خلالها إلى الظاهرة التي يقوم بدراستها، كما أنه قد يتعرض لأخطاء في القياس والمعاينة</a:t>
            </a:r>
            <a:r>
              <a:rPr lang="ar-JO"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59162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4726659-BB25-99D3-B65A-B4E84ECAF4DE}"/>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243C7CB-19D8-0243-B89D-226AD93DED34}"/>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3E47F6D-D236-FE80-8C81-7F0349E4CA56}"/>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البحوث الكمية</a:t>
            </a:r>
          </a:p>
        </p:txBody>
      </p:sp>
      <p:sp>
        <p:nvSpPr>
          <p:cNvPr id="2" name="مربع نص 1"/>
          <p:cNvSpPr txBox="1"/>
          <p:nvPr/>
        </p:nvSpPr>
        <p:spPr>
          <a:xfrm>
            <a:off x="995217" y="1416309"/>
            <a:ext cx="10908146" cy="4259436"/>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في الباحث الكمية، يتم استخدام أساليب وتقنيات لقياس الظواهر بشكل كمي وتحليل البيانات العددية</a:t>
            </a:r>
            <a:r>
              <a:rPr lang="ru-RU" sz="1400" dirty="0">
                <a:cs typeface="Alexandria" pitchFamily="2" charset="-78"/>
              </a:rPr>
              <a:t>. </a:t>
            </a:r>
            <a:r>
              <a:rPr lang="ar-SA" sz="1400" dirty="0">
                <a:latin typeface="Alexandria" pitchFamily="2" charset="-78"/>
                <a:cs typeface="Alexandria" pitchFamily="2" charset="-78"/>
              </a:rPr>
              <a:t>هنا بعض الخصائص الرئيسية للبحوث الكمية</a:t>
            </a:r>
            <a:r>
              <a:rPr lang="ru-RU" sz="1400" dirty="0">
                <a:cs typeface="Alexandria" pitchFamily="2" charset="-78"/>
              </a:rPr>
              <a:t>:</a:t>
            </a:r>
            <a:endParaRPr lang="en-US" sz="1400" dirty="0">
              <a:latin typeface="Alexandria" pitchFamily="2" charset="-78"/>
              <a:cs typeface="Alexandria" pitchFamily="2" charset="-78"/>
            </a:endParaRPr>
          </a:p>
          <a:p>
            <a:pPr lvl="0" algn="r" rtl="1">
              <a:lnSpc>
                <a:spcPct val="150000"/>
              </a:lnSpc>
            </a:pPr>
            <a:r>
              <a:rPr lang="ar-SA" sz="1400" b="1" dirty="0">
                <a:latin typeface="Alexandria" pitchFamily="2" charset="-78"/>
                <a:cs typeface="Alexandria" pitchFamily="2" charset="-78"/>
              </a:rPr>
              <a:t>التصميم الكمي في البحث</a:t>
            </a:r>
            <a:r>
              <a:rPr lang="ru-RU" sz="1400" b="1" dirty="0">
                <a:cs typeface="Alexandria" pitchFamily="2" charset="-78"/>
              </a:rPr>
              <a:t>:</a:t>
            </a:r>
            <a:endParaRPr lang="en-US" sz="1400" b="1" dirty="0">
              <a:latin typeface="Alexandria" pitchFamily="2" charset="-78"/>
              <a:cs typeface="Alexandria" pitchFamily="2" charset="-78"/>
            </a:endParaRPr>
          </a:p>
          <a:p>
            <a:pPr lvl="1" algn="r" rtl="1">
              <a:lnSpc>
                <a:spcPct val="150000"/>
              </a:lnSpc>
            </a:pPr>
            <a:r>
              <a:rPr lang="ar-SA" sz="1400" dirty="0">
                <a:latin typeface="Alexandria" pitchFamily="2" charset="-78"/>
                <a:cs typeface="Alexandria" pitchFamily="2" charset="-78"/>
              </a:rPr>
              <a:t>يتم تصميم البحوث الكمية بشكل منهجي ومنظم، حيث يتم تحديد الأهداف وصياغة الأسئلة البحثية واختيار العينة</a:t>
            </a:r>
            <a:r>
              <a:rPr lang="ru-RU" sz="1400" dirty="0">
                <a:cs typeface="Alexandria" pitchFamily="2" charset="-78"/>
              </a:rPr>
              <a:t>.</a:t>
            </a:r>
            <a:endParaRPr lang="en-US" sz="1400" dirty="0">
              <a:latin typeface="Alexandria" pitchFamily="2" charset="-78"/>
              <a:cs typeface="Alexandria" pitchFamily="2" charset="-78"/>
            </a:endParaRPr>
          </a:p>
          <a:p>
            <a:pPr lvl="1" algn="r" rtl="1">
              <a:lnSpc>
                <a:spcPct val="150000"/>
              </a:lnSpc>
            </a:pPr>
            <a:r>
              <a:rPr lang="ar-SA" sz="1400" dirty="0">
                <a:latin typeface="Alexandria" pitchFamily="2" charset="-78"/>
                <a:cs typeface="Alexandria" pitchFamily="2" charset="-78"/>
              </a:rPr>
              <a:t>يهدف التصميم الكمي إلى إجراء قياسات دقيقة وتحليل البيانات العددية بشكل معمق</a:t>
            </a:r>
            <a:r>
              <a:rPr lang="ru-RU" sz="1400" dirty="0">
                <a:cs typeface="Alexandria" pitchFamily="2" charset="-78"/>
              </a:rPr>
              <a:t>.</a:t>
            </a:r>
            <a:endParaRPr lang="en-US" sz="1400" dirty="0">
              <a:latin typeface="Alexandria" pitchFamily="2" charset="-78"/>
              <a:cs typeface="Alexandria" pitchFamily="2" charset="-78"/>
            </a:endParaRPr>
          </a:p>
          <a:p>
            <a:pPr lvl="0" algn="r" rtl="1">
              <a:lnSpc>
                <a:spcPct val="150000"/>
              </a:lnSpc>
            </a:pPr>
            <a:r>
              <a:rPr lang="ar-SA" sz="1400" b="1" dirty="0">
                <a:latin typeface="Alexandria" pitchFamily="2" charset="-78"/>
                <a:cs typeface="Alexandria" pitchFamily="2" charset="-78"/>
              </a:rPr>
              <a:t>جمع البيانات الكمية في البحث</a:t>
            </a:r>
            <a:r>
              <a:rPr lang="ru-RU" sz="1400" dirty="0">
                <a:cs typeface="Alexandria" pitchFamily="2" charset="-78"/>
              </a:rPr>
              <a:t>:</a:t>
            </a:r>
            <a:endParaRPr lang="en-US" sz="1400" dirty="0">
              <a:latin typeface="Alexandria" pitchFamily="2" charset="-78"/>
              <a:cs typeface="Alexandria" pitchFamily="2" charset="-78"/>
            </a:endParaRPr>
          </a:p>
          <a:p>
            <a:pPr lvl="1" algn="r" rtl="1">
              <a:lnSpc>
                <a:spcPct val="150000"/>
              </a:lnSpc>
            </a:pPr>
            <a:r>
              <a:rPr lang="ar-SA" sz="1400" dirty="0">
                <a:latin typeface="Alexandria" pitchFamily="2" charset="-78"/>
                <a:cs typeface="Alexandria" pitchFamily="2" charset="-78"/>
              </a:rPr>
              <a:t>يتم جمع البيانات الكمية عبر استخدام أدوات مثل الاستبانات، المقابلات </a:t>
            </a:r>
            <a:r>
              <a:rPr lang="ar-SA" sz="1400" dirty="0" err="1">
                <a:latin typeface="Alexandria" pitchFamily="2" charset="-78"/>
                <a:cs typeface="Alexandria" pitchFamily="2" charset="-78"/>
              </a:rPr>
              <a:t>المهيكلة</a:t>
            </a:r>
            <a:r>
              <a:rPr lang="ar-SA" sz="1400" dirty="0">
                <a:latin typeface="Alexandria" pitchFamily="2" charset="-78"/>
                <a:cs typeface="Alexandria" pitchFamily="2" charset="-78"/>
              </a:rPr>
              <a:t>، والملاحظات المنهجية</a:t>
            </a:r>
            <a:r>
              <a:rPr lang="ru-RU" sz="1400" dirty="0">
                <a:cs typeface="Alexandria" pitchFamily="2" charset="-78"/>
              </a:rPr>
              <a:t>.</a:t>
            </a:r>
            <a:endParaRPr lang="en-US" sz="1400" dirty="0">
              <a:latin typeface="Alexandria" pitchFamily="2" charset="-78"/>
              <a:cs typeface="Alexandria" pitchFamily="2" charset="-78"/>
            </a:endParaRPr>
          </a:p>
          <a:p>
            <a:pPr lvl="1" algn="r" rtl="1">
              <a:lnSpc>
                <a:spcPct val="150000"/>
              </a:lnSpc>
            </a:pPr>
            <a:r>
              <a:rPr lang="ar-SA" sz="1400" dirty="0">
                <a:latin typeface="Alexandria" pitchFamily="2" charset="-78"/>
                <a:cs typeface="Alexandria" pitchFamily="2" charset="-78"/>
              </a:rPr>
              <a:t>يهدف جمع البيانات الكمية إلى الحصول على أرقام ومقاييس قابلة للتحليل والمقارنة</a:t>
            </a:r>
            <a:r>
              <a:rPr lang="ru-RU" sz="1400" dirty="0">
                <a:cs typeface="Alexandria" pitchFamily="2" charset="-78"/>
              </a:rPr>
              <a:t>.</a:t>
            </a:r>
            <a:endParaRPr lang="en-US" sz="1400" dirty="0">
              <a:latin typeface="Alexandria" pitchFamily="2" charset="-78"/>
              <a:cs typeface="Alexandria" pitchFamily="2" charset="-78"/>
            </a:endParaRPr>
          </a:p>
          <a:p>
            <a:pPr lvl="0" algn="r" rtl="1">
              <a:lnSpc>
                <a:spcPct val="150000"/>
              </a:lnSpc>
            </a:pPr>
            <a:r>
              <a:rPr lang="ar-SA" sz="1400" b="1" dirty="0">
                <a:latin typeface="Alexandria" pitchFamily="2" charset="-78"/>
                <a:cs typeface="Alexandria" pitchFamily="2" charset="-78"/>
              </a:rPr>
              <a:t>تحليل البيانات الكمية في البحث</a:t>
            </a:r>
            <a:r>
              <a:rPr lang="ru-RU" sz="1400" b="1" dirty="0">
                <a:cs typeface="Alexandria" pitchFamily="2" charset="-78"/>
              </a:rPr>
              <a:t>:</a:t>
            </a:r>
            <a:endParaRPr lang="en-US" sz="1400" b="1" dirty="0">
              <a:latin typeface="Alexandria" pitchFamily="2" charset="-78"/>
              <a:cs typeface="Alexandria" pitchFamily="2" charset="-78"/>
            </a:endParaRPr>
          </a:p>
          <a:p>
            <a:pPr lvl="1" algn="r" rtl="1">
              <a:lnSpc>
                <a:spcPct val="150000"/>
              </a:lnSpc>
            </a:pPr>
            <a:r>
              <a:rPr lang="ar-SA" sz="1400" dirty="0">
                <a:latin typeface="Alexandria" pitchFamily="2" charset="-78"/>
                <a:cs typeface="Alexandria" pitchFamily="2" charset="-78"/>
              </a:rPr>
              <a:t>بعد جمع البيانات، يتم تحليلها باستخدام تقنيات إحصائية مثل التجزئة، التحليل العاملي، واختبارات الفرضيات</a:t>
            </a:r>
            <a:r>
              <a:rPr lang="ru-RU" sz="1400" dirty="0">
                <a:cs typeface="Alexandria" pitchFamily="2" charset="-78"/>
              </a:rPr>
              <a:t>.</a:t>
            </a:r>
            <a:endParaRPr lang="en-US" sz="1400" dirty="0">
              <a:latin typeface="Alexandria" pitchFamily="2" charset="-78"/>
              <a:cs typeface="Alexandria" pitchFamily="2" charset="-78"/>
            </a:endParaRPr>
          </a:p>
          <a:p>
            <a:pPr lvl="1" algn="r" rtl="1">
              <a:lnSpc>
                <a:spcPct val="150000"/>
              </a:lnSpc>
            </a:pPr>
            <a:r>
              <a:rPr lang="ar-SA" sz="1400" dirty="0">
                <a:latin typeface="Alexandria" pitchFamily="2" charset="-78"/>
                <a:cs typeface="Alexandria" pitchFamily="2" charset="-78"/>
              </a:rPr>
              <a:t>يهدف تحليل البيانات الكمية إلى استنتاجات قوية وموثوقة حول العلاقات والتأثيرات الموجودة في البيانات</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تستخدم البحوث الكمية في مجموعة متنوعة من المجالات مثل علوم الاجتماع، وعلم النفس، والصحة، والتربية</a:t>
            </a:r>
            <a:r>
              <a:rPr lang="ar-JO" sz="1400" dirty="0">
                <a:latin typeface="Alexandria" pitchFamily="2" charset="-78"/>
                <a:cs typeface="Alexandria" pitchFamily="2" charset="-78"/>
              </a:rPr>
              <a:t>، </a:t>
            </a:r>
            <a:r>
              <a:rPr lang="ar-SA" sz="1400" dirty="0">
                <a:latin typeface="Alexandria" pitchFamily="2" charset="-78"/>
                <a:cs typeface="Alexandria" pitchFamily="2" charset="-78"/>
              </a:rPr>
              <a:t>إنها توفر نتائج ملموسة ومبنية على الأدلة العددية، مما يساعد في اتخاذ القرارات وتحقيق التغيير</a:t>
            </a:r>
            <a:r>
              <a:rPr lang="ru-RU" sz="1400" dirty="0">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46853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97036BB-6075-15A1-E928-6745E95528DA}"/>
              </a:ext>
            </a:extLst>
          </p:cNvPr>
          <p:cNvSpPr/>
          <p:nvPr/>
        </p:nvSpPr>
        <p:spPr>
          <a:xfrm>
            <a:off x="456892" y="942109"/>
            <a:ext cx="4128422" cy="555547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4FD387B-E681-DDD0-B05D-19A5872D408A}"/>
              </a:ext>
            </a:extLst>
          </p:cNvPr>
          <p:cNvSpPr/>
          <p:nvPr/>
        </p:nvSpPr>
        <p:spPr>
          <a:xfrm>
            <a:off x="871450" y="1209964"/>
            <a:ext cx="11155680" cy="50153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D175AEA-5137-18D8-F82A-B231112337F1}"/>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البحوث النوعية</a:t>
            </a:r>
          </a:p>
        </p:txBody>
      </p:sp>
      <p:sp>
        <p:nvSpPr>
          <p:cNvPr id="2" name="مربع نص 1"/>
          <p:cNvSpPr txBox="1"/>
          <p:nvPr/>
        </p:nvSpPr>
        <p:spPr>
          <a:xfrm>
            <a:off x="1006765" y="1209964"/>
            <a:ext cx="10931544" cy="4905767"/>
          </a:xfrm>
          <a:prstGeom prst="rect">
            <a:avLst/>
          </a:prstGeom>
          <a:noFill/>
        </p:spPr>
        <p:txBody>
          <a:bodyPr wrap="square" rtlCol="1">
            <a:spAutoFit/>
          </a:bodyPr>
          <a:lstStyle/>
          <a:p>
            <a:pPr algn="r" rtl="1">
              <a:lnSpc>
                <a:spcPct val="150000"/>
              </a:lnSpc>
            </a:pPr>
            <a:r>
              <a:rPr lang="ar-SA" sz="1400" b="1" dirty="0">
                <a:latin typeface="Alexandria" pitchFamily="2" charset="-78"/>
                <a:cs typeface="Alexandria" pitchFamily="2" charset="-78"/>
              </a:rPr>
              <a:t>التصميم النوعي في البحث</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يستخدم البحث النوعي تصميمًا يركز على فهم المفاهيم والمعنى والظواهر المجتمعية بدقة</a:t>
            </a:r>
            <a:r>
              <a:rPr lang="ru-RU" sz="1400" dirty="0">
                <a:cs typeface="Alexandria" pitchFamily="2" charset="-78"/>
              </a:rPr>
              <a:t>. </a:t>
            </a:r>
            <a:r>
              <a:rPr lang="ar-SA" sz="1400" dirty="0">
                <a:latin typeface="Alexandria" pitchFamily="2" charset="-78"/>
                <a:cs typeface="Alexandria" pitchFamily="2" charset="-78"/>
              </a:rPr>
              <a:t>يتميز البحث النوعي بالتركيز على تعميق الفهم والاستكشاف واستكشاف العلاقات المعقدة بين المتغيرات</a:t>
            </a:r>
            <a:r>
              <a:rPr lang="ru-RU" sz="1400" dirty="0">
                <a:cs typeface="Alexandria" pitchFamily="2" charset="-78"/>
              </a:rPr>
              <a:t> </a:t>
            </a:r>
            <a:r>
              <a:rPr lang="ar-SA" sz="1400" dirty="0">
                <a:latin typeface="Alexandria" pitchFamily="2" charset="-78"/>
                <a:cs typeface="Alexandria" pitchFamily="2" charset="-78"/>
              </a:rPr>
              <a:t>يهدف هذا النهج إلى تحليل البيانات بشكل معمق وفهم السياق الاجتماعي وتفاعلاته</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جمع البيانات النوعية في البحث</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في البحوث النوعية، يجمع الباحثون البيانات من خلال الاستماع لآراء وتجارب الأفراد والمشاركين</a:t>
            </a:r>
            <a:r>
              <a:rPr lang="ru-RU" sz="1400" dirty="0">
                <a:cs typeface="Alexandria" pitchFamily="2" charset="-78"/>
              </a:rPr>
              <a:t>. </a:t>
            </a:r>
            <a:r>
              <a:rPr lang="ar-SA" sz="1400" dirty="0">
                <a:latin typeface="Alexandria" pitchFamily="2" charset="-78"/>
                <a:cs typeface="Alexandria" pitchFamily="2" charset="-78"/>
              </a:rPr>
              <a:t>قد يشمل جمع البيانات النوعية المقابلات الشخصية والمراجعات النصية والمشاركة في الملاحظة</a:t>
            </a:r>
            <a:r>
              <a:rPr lang="ru-RU" sz="1400" dirty="0">
                <a:cs typeface="Alexandria" pitchFamily="2" charset="-78"/>
              </a:rPr>
              <a:t>. </a:t>
            </a:r>
            <a:r>
              <a:rPr lang="ar-SA" sz="1400" dirty="0">
                <a:latin typeface="Alexandria" pitchFamily="2" charset="-78"/>
                <a:cs typeface="Alexandria" pitchFamily="2" charset="-78"/>
              </a:rPr>
              <a:t>يهدف جمع البيانات إلى جمع تفصيلات غنية ومفصلة عن السياق الاجتماعي والثقافي للمشاركين</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تحليل البيانات النوعية في البحث</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عند تحليل البيانات النوعية، يُعتبر التفسير والتحليل العميق مهمًا</a:t>
            </a:r>
            <a:r>
              <a:rPr lang="ru-RU" sz="1400" dirty="0">
                <a:cs typeface="Alexandria" pitchFamily="2" charset="-78"/>
              </a:rPr>
              <a:t>. </a:t>
            </a:r>
            <a:r>
              <a:rPr lang="ar-SA" sz="1400" dirty="0">
                <a:latin typeface="Alexandria" pitchFamily="2" charset="-78"/>
                <a:cs typeface="Alexandria" pitchFamily="2" charset="-78"/>
              </a:rPr>
              <a:t>يتم التحليل عن طريق تحليل المحتوى الموجود في البيانات النوعية واستخلاص الأنماط والمواضيع الرئيسية</a:t>
            </a:r>
            <a:r>
              <a:rPr lang="ar-JO" sz="1400" dirty="0">
                <a:latin typeface="Alexandria" pitchFamily="2" charset="-78"/>
                <a:cs typeface="Alexandria" pitchFamily="2" charset="-78"/>
              </a:rPr>
              <a:t>، </a:t>
            </a:r>
            <a:r>
              <a:rPr lang="ar-SA" sz="1400" dirty="0">
                <a:latin typeface="Alexandria" pitchFamily="2" charset="-78"/>
                <a:cs typeface="Alexandria" pitchFamily="2" charset="-78"/>
              </a:rPr>
              <a:t>يتم تحليل البيانات باستخدام أساليب متنوعة مثل التحليل </a:t>
            </a:r>
            <a:r>
              <a:rPr lang="ar-SA" sz="1400" dirty="0" err="1">
                <a:latin typeface="Alexandria" pitchFamily="2" charset="-78"/>
                <a:cs typeface="Alexandria" pitchFamily="2" charset="-78"/>
              </a:rPr>
              <a:t>الثيماتي</a:t>
            </a:r>
            <a:r>
              <a:rPr lang="ar-SA" sz="1400" dirty="0">
                <a:latin typeface="Alexandria" pitchFamily="2" charset="-78"/>
                <a:cs typeface="Alexandria" pitchFamily="2" charset="-78"/>
              </a:rPr>
              <a:t> والتحليل النصي والتحليل الظاهري</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قد يختلف تصميم وجمع وتحليل البحوث النوعية عن البحوث الكمية</a:t>
            </a:r>
            <a:r>
              <a:rPr lang="ar-JO" sz="1400" dirty="0">
                <a:latin typeface="Alexandria" pitchFamily="2" charset="-78"/>
                <a:cs typeface="Alexandria" pitchFamily="2" charset="-78"/>
              </a:rPr>
              <a:t>، ي</a:t>
            </a:r>
            <a:r>
              <a:rPr lang="ar-SA" sz="1400" dirty="0">
                <a:latin typeface="Alexandria" pitchFamily="2" charset="-78"/>
                <a:cs typeface="Alexandria" pitchFamily="2" charset="-78"/>
              </a:rPr>
              <a:t>هدف البحث الكمي إلى تحديد العلاقات القائمة بين المتغيرات المجهولة، بينما يهدف البحث النوعي إلى استكشاف العلاقات وتوليد الفرضيات</a:t>
            </a:r>
            <a:r>
              <a:rPr lang="ar-JO" sz="1400" dirty="0">
                <a:latin typeface="Alexandria" pitchFamily="2" charset="-78"/>
                <a:cs typeface="Alexandria" pitchFamily="2" charset="-78"/>
              </a:rPr>
              <a:t>، </a:t>
            </a:r>
            <a:r>
              <a:rPr lang="ar-SA" sz="1400" dirty="0">
                <a:latin typeface="Alexandria" pitchFamily="2" charset="-78"/>
                <a:cs typeface="Alexandria" pitchFamily="2" charset="-78"/>
              </a:rPr>
              <a:t>إن استخدام البحثين الكمي والنوعي معًا يساهم في فهم شامل وعميق للموضوع المبحوث</a:t>
            </a:r>
            <a:r>
              <a:rPr lang="ru-RU" sz="1400" dirty="0">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82312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8;p7">
            <a:extLst>
              <a:ext uri="{FF2B5EF4-FFF2-40B4-BE49-F238E27FC236}">
                <a16:creationId xmlns:a16="http://schemas.microsoft.com/office/drawing/2014/main" id="{09F207F0-A4ED-08DF-D1CF-0ACA53F72B21}"/>
              </a:ext>
            </a:extLst>
          </p:cNvPr>
          <p:cNvSpPr/>
          <p:nvPr/>
        </p:nvSpPr>
        <p:spPr>
          <a:xfrm>
            <a:off x="133351" y="960583"/>
            <a:ext cx="11893780" cy="57735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1B7FFDE-22F1-58C1-C019-F5F14EB4075C}"/>
              </a:ext>
            </a:extLst>
          </p:cNvPr>
          <p:cNvSpPr txBox="1"/>
          <p:nvPr/>
        </p:nvSpPr>
        <p:spPr>
          <a:xfrm>
            <a:off x="3050810"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السمات العامة للبحث النوعي</a:t>
            </a:r>
          </a:p>
        </p:txBody>
      </p:sp>
      <p:sp>
        <p:nvSpPr>
          <p:cNvPr id="2" name="مربع نص 1"/>
          <p:cNvSpPr txBox="1"/>
          <p:nvPr/>
        </p:nvSpPr>
        <p:spPr>
          <a:xfrm>
            <a:off x="269645" y="1024284"/>
            <a:ext cx="11652710" cy="5593262"/>
          </a:xfrm>
          <a:prstGeom prst="rect">
            <a:avLst/>
          </a:prstGeom>
          <a:noFill/>
        </p:spPr>
        <p:txBody>
          <a:bodyPr wrap="square" rtlCol="1">
            <a:spAutoFit/>
          </a:bodyPr>
          <a:lstStyle/>
          <a:p>
            <a:pPr algn="r" rtl="1">
              <a:lnSpc>
                <a:spcPct val="150000"/>
              </a:lnSpc>
            </a:pPr>
            <a:r>
              <a:rPr lang="ar-SA" sz="1500" dirty="0">
                <a:latin typeface="Alexandria" pitchFamily="2" charset="-78"/>
                <a:cs typeface="Alexandria" pitchFamily="2" charset="-78"/>
              </a:rPr>
              <a:t>لقد انتشر اللجوء والانتباه إلى البحث النوعي في أواخر الستينيات وبدايــة السبعينيات من القرن الماضي، عندما ازداد اهتمام الباحثين والمعنيين بتعدديــة منهجية البحث العلمي، واعتقاد البعض أن البحوث العلمية، وخاصة الاجتماعية، لم تعد تتناول الحقائق اليومية لأفراد المجتمع، وضرورة الاقتراب من الظواهر المختلفة، التي تحيط بنا وبحثها في سياقها، وفي البيئة الطبيعية التي يتواجد بها الأفراد والجماعات. وهذا يتطلب التحول من البحوث الكمية هو البحث النوعي. والبحوث المختبرية إلى نوع جديد يتطلب منظوراً جديداً، وبغرض إعطاء صورة أوضح عن البحث النوعي، نستطيع تحديد أهم السمات والمعالم الأساسية له بالآتي: </a:t>
            </a:r>
            <a:endParaRPr lang="en-US" sz="15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500" dirty="0">
                <a:latin typeface="Alexandria" pitchFamily="2" charset="-78"/>
                <a:cs typeface="Alexandria" pitchFamily="2" charset="-78"/>
              </a:rPr>
              <a:t> البحث النوعي ينطوي ويركز بشكل أساس على العمل الميداني </a:t>
            </a:r>
            <a:r>
              <a:rPr lang="en-US" sz="15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ü"/>
            </a:pPr>
            <a:r>
              <a:rPr lang="ar-SA" sz="1500" dirty="0">
                <a:latin typeface="Alexandria" pitchFamily="2" charset="-78"/>
                <a:cs typeface="Alexandria" pitchFamily="2" charset="-78"/>
              </a:rPr>
              <a:t>يؤكد البحث النوعي على الإجراءات أكثر من تأكيده وتركيزه على المخرجات والنتائج</a:t>
            </a:r>
            <a:r>
              <a:rPr lang="en-US" sz="15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ü"/>
            </a:pPr>
            <a:r>
              <a:rPr lang="ar-SA" sz="1500" dirty="0">
                <a:latin typeface="Alexandria" pitchFamily="2" charset="-78"/>
                <a:cs typeface="Alexandria" pitchFamily="2" charset="-78"/>
              </a:rPr>
              <a:t>يهتم الباحث النوعي بالمعاني المتعلقة بكيفية جعـل معنـى لحيات الناس، وتجاربهم، وبنيتهم الحياتية</a:t>
            </a:r>
            <a:r>
              <a:rPr lang="en-US" sz="15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ü"/>
            </a:pPr>
            <a:r>
              <a:rPr lang="ar-SA" sz="1500" dirty="0">
                <a:latin typeface="Alexandria" pitchFamily="2" charset="-78"/>
                <a:cs typeface="Alexandria" pitchFamily="2" charset="-78"/>
              </a:rPr>
              <a:t>الباحث في البحث النوعي هو الأداة الرئيسية الجمع البيانات وتحليلها. ومن خلاله ومن خلال هذه الأداة البشرية يتم جمع البيانات وتحليلها، وليس من خلال الاستبيانات والأدوات الأخرى المماثلة</a:t>
            </a:r>
            <a:r>
              <a:rPr lang="en-US" sz="15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ü"/>
            </a:pPr>
            <a:r>
              <a:rPr lang="ar-SA" sz="1500" dirty="0">
                <a:latin typeface="Alexandria" pitchFamily="2" charset="-78"/>
                <a:cs typeface="Alexandria" pitchFamily="2" charset="-78"/>
              </a:rPr>
              <a:t>الباحث يذهب شخصياً وبنفسه إلى الأفراد والجماعات المعنية بالبحث ويحدد المواقع، ومؤسسات المعنية بالبحث والملاحظة والمراقبة، أو تسجيل البيانات المتعلقة بالسلوك في المحيط الطبيعي لها. </a:t>
            </a:r>
            <a:endParaRPr lang="en-US" sz="15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500" dirty="0">
                <a:latin typeface="Alexandria" pitchFamily="2" charset="-78"/>
                <a:cs typeface="Alexandria" pitchFamily="2" charset="-78"/>
              </a:rPr>
              <a:t>البحث النوعي وصفي بمعنى أن الباحث يهتم في الإجراءات والعمليات والمعاني المكتسبة، وفهمها، من خلال الكلمات والتصرفات الصور </a:t>
            </a:r>
            <a:r>
              <a:rPr lang="ar-SA" sz="1500" dirty="0" err="1">
                <a:latin typeface="Alexandria" pitchFamily="2" charset="-78"/>
                <a:cs typeface="Alexandria" pitchFamily="2" charset="-78"/>
              </a:rPr>
              <a:t>المستوحات</a:t>
            </a:r>
            <a:r>
              <a:rPr lang="ar-SA" sz="1500" dirty="0">
                <a:latin typeface="Alexandria" pitchFamily="2" charset="-78"/>
                <a:cs typeface="Alexandria" pitchFamily="2" charset="-78"/>
              </a:rPr>
              <a:t> عن مجتمع الدراسة. </a:t>
            </a:r>
            <a:endParaRPr lang="en-US" sz="15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500" dirty="0">
                <a:latin typeface="Alexandria" pitchFamily="2" charset="-78"/>
                <a:cs typeface="Alexandria" pitchFamily="2" charset="-78"/>
              </a:rPr>
              <a:t>البحث النوعي استقرائي</a:t>
            </a:r>
            <a:r>
              <a:rPr lang="en-US" sz="1500" dirty="0">
                <a:latin typeface="Alexandria" pitchFamily="2" charset="-78"/>
                <a:cs typeface="Alexandria" pitchFamily="2" charset="-78"/>
              </a:rPr>
              <a:t> : </a:t>
            </a:r>
            <a:r>
              <a:rPr lang="ar-SA" sz="1500" dirty="0">
                <a:latin typeface="Alexandria" pitchFamily="2" charset="-78"/>
                <a:cs typeface="Alexandria" pitchFamily="2" charset="-78"/>
              </a:rPr>
              <a:t>حيث يستقرئ الباحث ويبني مستخلصاته ومفاهيمه وافتراضاته ونظرياته من خلال التفاصيل التي يحصل عليها. فالبحث النوعي يعد بمثابة أداة تستخدم لاستكشاف موضوع ما أو مشكلة لم يسبق بحثها</a:t>
            </a:r>
            <a:r>
              <a:rPr lang="en-US" sz="1500" dirty="0">
                <a:latin typeface="Alexandria" pitchFamily="2" charset="-78"/>
                <a:cs typeface="Alexandria" pitchFamily="2" charset="-78"/>
              </a:rPr>
              <a:t>.</a:t>
            </a:r>
          </a:p>
        </p:txBody>
      </p:sp>
    </p:spTree>
    <p:extLst>
      <p:ext uri="{BB962C8B-B14F-4D97-AF65-F5344CB8AC3E}">
        <p14:creationId xmlns:p14="http://schemas.microsoft.com/office/powerpoint/2010/main" val="3237278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AEBC386-84CB-D8B0-DA2E-C0769199FB78}"/>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50BD976-D1F5-304D-F40D-289687EAE786}"/>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BACF7E9-E3DF-9D81-8F52-FFD3D9CCF2C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الاختلافات بين البحوث الكمية والنوعية</a:t>
            </a:r>
          </a:p>
        </p:txBody>
      </p:sp>
      <p:sp>
        <p:nvSpPr>
          <p:cNvPr id="2" name="مربع نص 1"/>
          <p:cNvSpPr txBox="1"/>
          <p:nvPr/>
        </p:nvSpPr>
        <p:spPr>
          <a:xfrm>
            <a:off x="1064490" y="1548544"/>
            <a:ext cx="10769600" cy="41133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البحوث الكمية والنوعية هما نهجان مختلفان في البحث العلمي والاستقصاء، ولكل نهج مميزاته ومجالاته الخاصة</a:t>
            </a:r>
            <a:r>
              <a:rPr lang="ru-RU" sz="1600" dirty="0">
                <a:cs typeface="Alexandria" pitchFamily="2" charset="-78"/>
              </a:rPr>
              <a:t>. </a:t>
            </a:r>
            <a:r>
              <a:rPr lang="ar-SA" sz="1600" dirty="0">
                <a:latin typeface="Alexandria" pitchFamily="2" charset="-78"/>
                <a:cs typeface="Alexandria" pitchFamily="2" charset="-78"/>
              </a:rPr>
              <a:t>فيما يلي بعض الاختلافات الرئيسية بين البحوث الكمية والنوعية</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البحث الكمي يركز على تجميع البيانات القابلة للقياس بشكل كمي وتحليلها بواسطة الأرقام والإحصاءات</a:t>
            </a:r>
            <a:r>
              <a:rPr lang="ru-RU" sz="1600" dirty="0">
                <a:cs typeface="Alexandria" pitchFamily="2" charset="-78"/>
              </a:rPr>
              <a:t>. </a:t>
            </a:r>
            <a:r>
              <a:rPr lang="ar-SA" sz="1600" dirty="0">
                <a:latin typeface="Alexandria" pitchFamily="2" charset="-78"/>
                <a:cs typeface="Alexandria" pitchFamily="2" charset="-78"/>
              </a:rPr>
              <a:t>بينما يهتم البحث النوعي بفهم وتفسير الظواهر والسياقات من خلال التحليل العميق للنصوص والشهادات وصور السلوك</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البحث الكمي غالبا ما يكون مبنيا على عينات كبيرة من السكان ويهدف إلى تعميم النتائج على المجتمع بأكمله</a:t>
            </a:r>
            <a:r>
              <a:rPr lang="ru-RU" sz="1600" dirty="0">
                <a:cs typeface="Alexandria" pitchFamily="2" charset="-78"/>
              </a:rPr>
              <a:t>. </a:t>
            </a:r>
            <a:r>
              <a:rPr lang="ar-SA" sz="1600" dirty="0">
                <a:latin typeface="Alexandria" pitchFamily="2" charset="-78"/>
                <a:cs typeface="Alexandria" pitchFamily="2" charset="-78"/>
              </a:rPr>
              <a:t>بينما يقوم البحث النوعي بدراسة عينات صغيرة ومحددة تهدف إلى فهم عميق للحالات الفردية والمواضيع المحددة</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البحث الكمي يستخدم أدوات القياس الموحدة والاحتمالية لجمع البيانات وتحليلها، مثل الاستبانات والتجارب التجريبية</a:t>
            </a:r>
            <a:r>
              <a:rPr lang="ru-RU" sz="1600" dirty="0">
                <a:cs typeface="Alexandria" pitchFamily="2" charset="-78"/>
              </a:rPr>
              <a:t> </a:t>
            </a:r>
            <a:r>
              <a:rPr lang="ar-SA" sz="1600" dirty="0">
                <a:latin typeface="Alexandria" pitchFamily="2" charset="-78"/>
                <a:cs typeface="Alexandria" pitchFamily="2" charset="-78"/>
              </a:rPr>
              <a:t>بالمقابل، يستخدم البحث النوعي أدوات تجميع البيانات غير القياسية مثل المقابلات والملاحظات وتحليل المحتوى</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البحث الكمي يسعى إلى تقييم العلاقات القائمة بين المتغيرات عن طريق استخدام التحليل الإحصائي</a:t>
            </a:r>
            <a:r>
              <a:rPr lang="ru-RU" sz="1600" dirty="0">
                <a:cs typeface="Alexandria" pitchFamily="2" charset="-78"/>
              </a:rPr>
              <a:t>. </a:t>
            </a:r>
            <a:r>
              <a:rPr lang="ar-SA" sz="1600" dirty="0">
                <a:latin typeface="Alexandria" pitchFamily="2" charset="-78"/>
                <a:cs typeface="Alexandria" pitchFamily="2" charset="-78"/>
              </a:rPr>
              <a:t>بينما يسعى البحث النوعي إلى تفسير ومفهومة الظواهر والسياقات بشكل عميق للوصول إلى معانٍ وأفهم أكثر تعمقا</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95965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510AE33-B7DF-F5FF-E78B-F42F243FC388}"/>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9A6554D-734A-A415-63D2-957877B8ECAE}"/>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E44BCE3-9A40-6708-8F96-2B2EEF0D3FFA}"/>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الاختلافات بين البحوث الكمية والنوعية</a:t>
            </a:r>
          </a:p>
        </p:txBody>
      </p:sp>
      <p:sp>
        <p:nvSpPr>
          <p:cNvPr id="2" name="مربع نص 1"/>
          <p:cNvSpPr txBox="1"/>
          <p:nvPr/>
        </p:nvSpPr>
        <p:spPr>
          <a:xfrm>
            <a:off x="1033725" y="1284679"/>
            <a:ext cx="10831130" cy="4482637"/>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مقارنة بين البحوث الكمية والبحوث النوعية ونستطيع تحديد عدد من الفروق التي ينبغي الإشارة إليها بين البحوث النوعية والبحوث الكمية، وهي:</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 </a:t>
            </a:r>
            <a:r>
              <a:rPr lang="ar-SA" sz="1600" b="1" dirty="0">
                <a:latin typeface="Alexandria" pitchFamily="2" charset="-78"/>
                <a:cs typeface="Alexandria" pitchFamily="2" charset="-78"/>
              </a:rPr>
              <a:t>الاختلاف في المنطلقات والدوافع الاجتماعية: </a:t>
            </a:r>
            <a:r>
              <a:rPr lang="ar-SA" sz="1600" dirty="0">
                <a:latin typeface="Alexandria" pitchFamily="2" charset="-78"/>
                <a:cs typeface="Alexandria" pitchFamily="2" charset="-78"/>
              </a:rPr>
              <a:t>حيث يتبنى البحث الكمي نظرة تفترض وجود حقائق اجتماعية موضوعية معزولة عن مشاعر ومعتقدات الأفراد، ويتم قياسها بأدوات مناسبة تتوفر فيها الخصائص الأساسية من صدق وثبات إلا أن البحث النوعي يفترض وجود مؤثرات عدة، يتم بناؤها اجتماعياً من خلال وجهات نظر الأفراد والجماعات للموقف. فهنالك دوافع اجتماعية وثقافية وعرقية ودينية...) تؤثر في المواقف، لذا يحاول الباحث في البحث النوعي فهم الظاهرة وهي في ظروفها التي تمت وحدثت فيها</a:t>
            </a:r>
            <a:r>
              <a:rPr lang="en-US"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ويستخدم البحث النوعي في المجالات التي يتبين للباحث أن الأساليب والمقاييس الكمية لا تستطيع وصف أو تفسير المشكلة أو الحالة المعروضة. فالبحث النوعي ينظر إلى سلوك الإنسان على انه من التعقيد بحيث يصعب فهمه بتلك الطريقة. من جانب آخر يسلم البحث النوعي بأن السلوك الإنساني يكون مرتبط بالبيئة التي تجري بها نشاطات ومعالم البحث، ويعيش فيها </a:t>
            </a:r>
            <a:r>
              <a:rPr lang="ar-SA" sz="1600" dirty="0" err="1">
                <a:latin typeface="Alexandria" pitchFamily="2" charset="-78"/>
                <a:cs typeface="Alexandria" pitchFamily="2" charset="-78"/>
              </a:rPr>
              <a:t>المبحوثين</a:t>
            </a:r>
            <a:r>
              <a:rPr lang="ar-SA" sz="1600" dirty="0">
                <a:latin typeface="Alexandria" pitchFamily="2" charset="-78"/>
                <a:cs typeface="Alexandria" pitchFamily="2" charset="-78"/>
              </a:rPr>
              <a:t>. وهنالك تأثيرات اجتماعية وثقافية وتاريخية على الخبرات الإنسانية. بينما تدعو البحوث الكمية إلى عزل السلوك الإنساني عن المحيط الذي يتواجد فيه الأفراد المعنيين بالبحث.</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36796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6E286FD-FE9D-35E7-B99F-4694CA4D6116}"/>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0B32F46-49EA-095E-9D57-DAEEFDDAD2F8}"/>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20408" y="1795816"/>
            <a:ext cx="10553936" cy="3662541"/>
          </a:xfrm>
          <a:prstGeom prst="rect">
            <a:avLst/>
          </a:prstGeom>
          <a:noFill/>
        </p:spPr>
        <p:txBody>
          <a:bodyPr wrap="square" rtlCol="1">
            <a:spAutoFit/>
          </a:bodyPr>
          <a:lstStyle/>
          <a:p>
            <a:pPr marL="342900" indent="-342900" algn="just" rtl="1">
              <a:lnSpc>
                <a:spcPct val="150000"/>
              </a:lnSpc>
              <a:buFontTx/>
              <a:buChar char="-"/>
            </a:pPr>
            <a:r>
              <a:rPr lang="ar-SA" sz="1600" b="1" dirty="0">
                <a:latin typeface="Alexandria" pitchFamily="2" charset="-78"/>
                <a:cs typeface="Alexandria" pitchFamily="2" charset="-78"/>
              </a:rPr>
              <a:t>هدف البحث الكمي يختلف عن هدف البحث النوعي</a:t>
            </a:r>
            <a:r>
              <a:rPr lang="ar-SA" sz="1600" dirty="0">
                <a:latin typeface="Alexandria" pitchFamily="2" charset="-78"/>
                <a:cs typeface="Alexandria" pitchFamily="2" charset="-78"/>
              </a:rPr>
              <a:t>: تهدف البحوث الكمية إلى اختبار بعض الفرضيات التي تتعلق بوصف واقع معين من اخلال بناء علاقات </a:t>
            </a:r>
            <a:r>
              <a:rPr lang="ar-SA" sz="1600" dirty="0" err="1">
                <a:latin typeface="Alexandria" pitchFamily="2" charset="-78"/>
                <a:cs typeface="Alexandria" pitchFamily="2" charset="-78"/>
              </a:rPr>
              <a:t>وقیاس</a:t>
            </a:r>
            <a:r>
              <a:rPr lang="ar-SA" sz="1600" dirty="0">
                <a:latin typeface="Alexandria" pitchFamily="2" charset="-78"/>
                <a:cs typeface="Alexandria" pitchFamily="2" charset="-78"/>
              </a:rPr>
              <a:t> بعض المتغيرات، واستخدام البيانات المتوافرة لإيجاد علاقة ارتباطية أو سببية. كذلك تحاول الدراسات الكمية التوصل إلى عموميات غير مرتبطة بالسياق الذي تنفذ فيه الدراسة. كما ويهدف إلى تعميم نتائج البحث على حالات أخرى</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342900" indent="-342900" algn="just" rtl="1">
              <a:lnSpc>
                <a:spcPct val="150000"/>
              </a:lnSpc>
              <a:buFontTx/>
              <a:buChar char="-"/>
            </a:pPr>
            <a:r>
              <a:rPr lang="ar-SA" sz="1600" b="1" dirty="0">
                <a:latin typeface="Alexandria" pitchFamily="2" charset="-78"/>
                <a:cs typeface="Alexandria" pitchFamily="2" charset="-78"/>
              </a:rPr>
              <a:t>المعاينة والعينات العشوائية في البحث الكمي والمقصودة في البحث النوعي: </a:t>
            </a:r>
            <a:r>
              <a:rPr lang="ar-SA" sz="1600" dirty="0">
                <a:latin typeface="Alexandria" pitchFamily="2" charset="-78"/>
                <a:cs typeface="Alexandria" pitchFamily="2" charset="-78"/>
              </a:rPr>
              <a:t>عينات البحث الكمي تكون عشوائية أو احتمالية في الغالب، لتمثل مجتمع الدراسة بعدد مناسب وكبير نوعاً ما قياساً بعينات البحث النوعي. أما عينات البحث النوعي تكون مقصود، عددها محدود أقل من الاحتمالية عادة، ولكنها تؤمن غزارة وافية في البيانات والمعلومات. ويكون المشاركون في الدراسات النوعية عادة أفراد تتوافر فيهم خصائص الحالة المدروسة، ويتم اختيارهم بصورة هادفة من موقع ما. </a:t>
            </a:r>
            <a:endParaRPr lang="en-US" sz="1600" dirty="0">
              <a:latin typeface="Alexandria" pitchFamily="2" charset="-78"/>
              <a:cs typeface="Alexandria" pitchFamily="2" charset="-78"/>
            </a:endParaRPr>
          </a:p>
          <a:p>
            <a:pPr marL="342900" indent="-342900" algn="just" rtl="1">
              <a:buFontTx/>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217248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24BC548-7B65-93E0-B272-2CCAED4F3A72}"/>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D802C07-0308-195C-7A29-84F06291CB3F}"/>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42136" y="2226272"/>
            <a:ext cx="10414308" cy="3374642"/>
          </a:xfrm>
          <a:prstGeom prst="rect">
            <a:avLst/>
          </a:prstGeom>
          <a:noFill/>
        </p:spPr>
        <p:txBody>
          <a:bodyPr wrap="square" rtlCol="1">
            <a:spAutoFit/>
          </a:bodyPr>
          <a:lstStyle/>
          <a:p>
            <a:pPr marL="342900" indent="-342900" algn="just" rtl="1">
              <a:lnSpc>
                <a:spcPct val="150000"/>
              </a:lnSpc>
              <a:buFontTx/>
              <a:buChar char="-"/>
            </a:pPr>
            <a:r>
              <a:rPr lang="ar-SA" sz="1600" b="1" dirty="0">
                <a:latin typeface="Alexandria" pitchFamily="2" charset="-78"/>
                <a:cs typeface="Alexandria" pitchFamily="2" charset="-78"/>
              </a:rPr>
              <a:t>الاستبيان في الغالب يستخدم في جمع البيانات في البحث الكمي والملاحظة والمقابلة المعمقة في النوعي</a:t>
            </a:r>
            <a:r>
              <a:rPr lang="ar-SA" sz="1600" dirty="0">
                <a:latin typeface="Alexandria" pitchFamily="2" charset="-78"/>
                <a:cs typeface="Alexandria" pitchFamily="2" charset="-78"/>
              </a:rPr>
              <a:t>: </a:t>
            </a: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جمع البيانات في البحث الكمي يركز على أداة الاستبيان، وكذلك المقابلات أو الملاحظات المبنية بناء محكماً، مسبقاً أما في البحث النوعي فتستخدم المقابلة المعمقة غير النمطية، أو الملاحظة المشاركة المبنية بناء محكما مسبقاً، أو الوثائق الرسمية والشخصية ذات العلاقة وقد تختلف طريقة وأسئلة المقابلة في البحث النوعي بين فرد وآخر من أفراد مجتمع الدراسة، أو عينته، بخلاف الباحث الكمي الذي تكون فيه أسئلة المقابلة، مثل الاستبيان، نمطية، ومعدة مسبقاً. </a:t>
            </a:r>
            <a:endParaRPr lang="en-US" sz="1600" dirty="0">
              <a:latin typeface="Alexandria" pitchFamily="2" charset="-78"/>
              <a:cs typeface="Alexandria" pitchFamily="2" charset="-78"/>
            </a:endParaRPr>
          </a:p>
          <a:p>
            <a:pPr marL="342900" indent="-342900" algn="just" rtl="1">
              <a:lnSpc>
                <a:spcPct val="150000"/>
              </a:lnSpc>
              <a:buFontTx/>
              <a:buChar char="-"/>
            </a:pPr>
            <a:endParaRPr lang="ar-JO" sz="1600" b="1" dirty="0">
              <a:latin typeface="Alexandria" pitchFamily="2" charset="-78"/>
              <a:cs typeface="Alexandria" pitchFamily="2" charset="-78"/>
            </a:endParaRPr>
          </a:p>
          <a:p>
            <a:pPr marL="342900" indent="-342900" algn="just" rtl="1">
              <a:lnSpc>
                <a:spcPct val="150000"/>
              </a:lnSpc>
              <a:buFontTx/>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075890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007F79D-FACD-6F4B-9671-7D212EB6D28B}"/>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A561D64-EE86-0419-2B8B-F29A419C12AF}"/>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62506" y="1469157"/>
            <a:ext cx="10818319" cy="4113306"/>
          </a:xfrm>
          <a:prstGeom prst="rect">
            <a:avLst/>
          </a:prstGeom>
          <a:noFill/>
        </p:spPr>
        <p:txBody>
          <a:bodyPr wrap="square" rtlCol="1">
            <a:spAutoFit/>
          </a:bodyPr>
          <a:lstStyle/>
          <a:p>
            <a:pPr algn="just" rtl="1">
              <a:lnSpc>
                <a:spcPct val="150000"/>
              </a:lnSpc>
            </a:pPr>
            <a:r>
              <a:rPr lang="ar-JO" sz="1600" b="1" dirty="0">
                <a:latin typeface="Alexandria" pitchFamily="2" charset="-78"/>
                <a:cs typeface="Alexandria" pitchFamily="2" charset="-78"/>
              </a:rPr>
              <a:t>منهجية وخطوات البحث </a:t>
            </a:r>
            <a:r>
              <a:rPr lang="ar-JO" sz="1600" dirty="0">
                <a:latin typeface="Alexandria" pitchFamily="2" charset="-78"/>
                <a:cs typeface="Alexandria" pitchFamily="2" charset="-78"/>
              </a:rPr>
              <a:t>حيث تجري البحوث الكمية بإجراءات وخطوات تتابعية، ومخطط معد أعداداً محكماً مسبقاً، أما الدراسات النوعية فهنالك قدر أكبر من المرونة فيما يتعلق بخطة البحث. فالباحث النوعي يستخدم </a:t>
            </a:r>
            <a:r>
              <a:rPr lang="ar-JO" sz="1600" dirty="0" err="1">
                <a:latin typeface="Alexandria" pitchFamily="2" charset="-78"/>
                <a:cs typeface="Alexandria" pitchFamily="2" charset="-78"/>
              </a:rPr>
              <a:t>تصمياً</a:t>
            </a:r>
            <a:r>
              <a:rPr lang="ar-JO" sz="1600" dirty="0">
                <a:latin typeface="Alexandria" pitchFamily="2" charset="-78"/>
                <a:cs typeface="Alexandria" pitchFamily="2" charset="-78"/>
              </a:rPr>
              <a:t> ناشئاً أو طارئاً خلال عملية جمع البيانات. فالباحث في البحث النوعي لا يستطيع وضع فرضية أو فرضيات مسبقة، كما هو الحال في البحوث والدراسات </a:t>
            </a:r>
            <a:r>
              <a:rPr lang="ar-JO" sz="1600" dirty="0" err="1">
                <a:latin typeface="Alexandria" pitchFamily="2" charset="-78"/>
                <a:cs typeface="Alexandria" pitchFamily="2" charset="-78"/>
              </a:rPr>
              <a:t>الأثنوغرافية</a:t>
            </a:r>
            <a:r>
              <a:rPr lang="ar-JO" sz="1600" dirty="0">
                <a:latin typeface="Alexandria" pitchFamily="2" charset="-78"/>
                <a:cs typeface="Alexandria" pitchFamily="2" charset="-78"/>
              </a:rPr>
              <a:t> وبحوث النظرية المتجذرة أو </a:t>
            </a:r>
            <a:r>
              <a:rPr lang="ar-JO" sz="1600" dirty="0" err="1">
                <a:latin typeface="Alexandria" pitchFamily="2" charset="-78"/>
                <a:cs typeface="Alexandria" pitchFamily="2" charset="-78"/>
              </a:rPr>
              <a:t>المتأسسة</a:t>
            </a:r>
            <a:r>
              <a:rPr lang="en-US" sz="1600" dirty="0">
                <a:latin typeface="Alexandria" pitchFamily="2" charset="-78"/>
                <a:cs typeface="Alexandria" pitchFamily="2" charset="-78"/>
              </a:rPr>
              <a:t>، </a:t>
            </a:r>
            <a:r>
              <a:rPr lang="ar-JO" sz="1600" dirty="0">
                <a:latin typeface="Alexandria" pitchFamily="2" charset="-78"/>
                <a:cs typeface="Alexandria" pitchFamily="2" charset="-78"/>
              </a:rPr>
              <a:t>لأن الباحث النوعي يعكـف عـلـى دراسة موضوع من دون تصورات مسبقة وراسخة عنه، مما يتعلق بأي من المتغيرات المستقلة والمتغيرات التابعة، والربط بينهما. وعلى هذا الأساس فإن الباحث في البحث النوعي لا يستطيع أن يتحدد البحث النوعي بفرضية معدة مسبقاً، أو يختبر علاقة بين متغيرات تكون معدة مسبقاً. بل أنه يدرس جميع العوامل والمؤثرات في موقف معين، أي الخبرة الإنسانية بشكل كلي أولاً، لذا فإن الباحث يأخذ ويشتق من المقابلات الاستطلاعية الأولى، أو الملاحظة الأولى معنى ومغزى ما يسمع، أو يرى، ثم يضع في ضوءه تخمينات تتطور لاحقاً إلى فرضيات، يعمل على تأكيدها أو نفيها، من خلال بقية معلومات مقابلاته وملاحظاته اللاحقة ثم يخرج بالتفسيرات والنتائج.</a:t>
            </a:r>
            <a:endParaRPr lang="ar-JO" sz="1600" b="1" dirty="0">
              <a:latin typeface="Alexandria" pitchFamily="2" charset="-78"/>
              <a:cs typeface="Alexandria" pitchFamily="2" charset="-78"/>
            </a:endParaRPr>
          </a:p>
          <a:p>
            <a:pPr marL="342900" indent="-342900" algn="just" rtl="1">
              <a:lnSpc>
                <a:spcPct val="150000"/>
              </a:lnSpc>
              <a:buFontTx/>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87561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772F622-372E-2DCB-E368-72845A3C7E04}"/>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44C31A4-6DB7-5E9A-8A52-30E149465715}"/>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99899" y="1476665"/>
            <a:ext cx="10498781" cy="4257063"/>
          </a:xfrm>
          <a:prstGeom prst="rect">
            <a:avLst/>
          </a:prstGeom>
          <a:noFill/>
        </p:spPr>
        <p:txBody>
          <a:bodyPr wrap="square" rtlCol="1">
            <a:spAutoFit/>
          </a:bodyPr>
          <a:lstStyle/>
          <a:p>
            <a:pPr algn="just" rtl="1">
              <a:lnSpc>
                <a:spcPct val="150000"/>
              </a:lnSpc>
            </a:pPr>
            <a:r>
              <a:rPr lang="ar-SA" sz="1400" b="1" dirty="0">
                <a:latin typeface="Alexandria" pitchFamily="2" charset="-78"/>
                <a:cs typeface="Alexandria" pitchFamily="2" charset="-78"/>
              </a:rPr>
              <a:t>دور الباحث منفصل في البحث الكمي ودوره مرن في البحث النوعي</a:t>
            </a:r>
            <a:r>
              <a:rPr lang="ar-SA" sz="1400" dirty="0">
                <a:latin typeface="Alexandria" pitchFamily="2" charset="-78"/>
                <a:cs typeface="Alexandria" pitchFamily="2" charset="-78"/>
              </a:rPr>
              <a:t>: يكون دور الباحث في الدراسات الكمية منفصلاً عن الدراسة لكي يبتعد عن التحيز، في حين ينغمس الباحث في الدراسات النوعية في الموقف أو الظاهرة موضوع الدراسة. من جانب آخر لا يكون الباحث محايداً، في البحث النوعي، بل تكون لديه مرونة في التغيير في خطة البحث، وفق مجريات البحث والبيانات المجمعة، أو المطلوب تجميعها . بينما يستخدم الباحثون الكميون أدوات جمع البيانات بصورة موضوعية، بينما يؤكد الباحثون النوعيون على أهمية البيانات التي يتم جمعها من قبل شخص ماهر، ومـن خلال الدور التفاعلي والاجتماعي الذي يشارك فيه</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فبينما يسعى الباحث الكمي إلى التخلص من الذاتية من خلال التصميم المخطط له مسبقاً، يعمل الباحث النوعي على اعتماد الذاتية المنضبطة للبعد عن التحيز عند جمع البيانات وتحليلها وتفسيرها. ويحكم على مصداقية البحث النوعي من خلال قناعة ورأي القارئ أو المشرف ولجنة المناقشة في الآراء والاستنتاجات التي توصل إليها الباحث، وليس من خلال العمليات الإحصائية والمعادلات المستخدمة في البحث الكمي.</a:t>
            </a: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وتعزز المصداقية في البحث النوعي عادة ب</a:t>
            </a:r>
            <a:r>
              <a:rPr lang="ar-JO" sz="1400" dirty="0">
                <a:latin typeface="Alexandria" pitchFamily="2" charset="-78"/>
                <a:cs typeface="Alexandria" pitchFamily="2" charset="-78"/>
              </a:rPr>
              <a:t>ا</a:t>
            </a:r>
            <a:r>
              <a:rPr lang="ar-SA" sz="1400" dirty="0" err="1">
                <a:latin typeface="Alexandria" pitchFamily="2" charset="-78"/>
                <a:cs typeface="Alexandria" pitchFamily="2" charset="-78"/>
              </a:rPr>
              <a:t>ستراتيجيات</a:t>
            </a:r>
            <a:r>
              <a:rPr lang="ar-SA" sz="1400" dirty="0">
                <a:latin typeface="Alexandria" pitchFamily="2" charset="-78"/>
                <a:cs typeface="Alexandria" pitchFamily="2" charset="-78"/>
              </a:rPr>
              <a:t> مشتركة مثل المطاولة في العمل الميداني، والطرق المركبة في جمع البيانات، والاعتبارات المهنية وتوصيفات الاستدلالات القانونية، والباحثون المساعدون أو المشاركون وتسجيل البيانات بشكل آلي وفحص وتدقيق الأعضاء المشاركون</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321661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F8E9458-9BC1-0DA0-6CF2-0EAC91D3CD3A}"/>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C2342C3-174A-415A-B1E8-AA4A2FAAD96E}"/>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49504" y="1557013"/>
            <a:ext cx="10399571" cy="3743974"/>
          </a:xfrm>
          <a:prstGeom prst="rect">
            <a:avLst/>
          </a:prstGeom>
          <a:noFill/>
        </p:spPr>
        <p:txBody>
          <a:bodyPr wrap="square" rtlCol="1">
            <a:spAutoFit/>
          </a:bodyPr>
          <a:lstStyle/>
          <a:p>
            <a:pPr algn="just" rtl="1">
              <a:lnSpc>
                <a:spcPct val="150000"/>
              </a:lnSpc>
            </a:pPr>
            <a:r>
              <a:rPr lang="ar-SA" sz="1600" b="1" dirty="0">
                <a:latin typeface="Alexandria" pitchFamily="2" charset="-78"/>
                <a:cs typeface="Alexandria" pitchFamily="2" charset="-78"/>
              </a:rPr>
              <a:t>تصاميم البحث الكمي تختلف عن تصاميم البحث النوعي</a:t>
            </a:r>
            <a:r>
              <a:rPr lang="ar-SA" sz="1600" dirty="0">
                <a:latin typeface="Alexandria" pitchFamily="2" charset="-78"/>
                <a:cs typeface="Alexandria" pitchFamily="2" charset="-78"/>
              </a:rPr>
              <a:t>: ونعني بتصميم البحث الخطة والإجراءات المستخدمة للحصول على الأدلة. حيث تصنف البحوث الكمية عادة إلى بحوث تجريبية وأخرى غير تجريبية. ويكون لدى الباحث في التجريبية نوع من السيطرة على ما يحدث للأشخاص، من خلال فرض أو حجب ظروف محددة بطريقة منظمة. ثم يقوم الباحث بمقارنة أشخاص الدراسة الذين خضعوا للظروف المفروضة والذين لم يخضعوا لمثل تلك الظروف، أو بين الأشخاص الذين مروا بظروف مختلفة. وللتصاميم التجريبية هدف آخر، هو دراسة العلاقة السببية بين الظروف التي جرى التحكم بها، أي المتغير المستقل في الدراسة، وبين النواتج المقاسة، أي المتغير التابع. أما في تصاميم البحوث الكمية الوصفية غير التجريبية فلا يوجد تحكم بالظروف التي يمر بها الأشخاص موضوع البحث، وبدلاً مـن ذلـك يـقــوم الباحث بالملاحظة أو الحصول على قياسات من الأشخاص لوصف شيء ما أو حدث ما. وتصاميم البحث النوعي أقل تنظيماً من تصاميم البحث الكمي. ففي البحث النوعي يتم تحديد الإجراءات من خلال تنفيذ عملية البحث بدلاً من تحديدها مسبقاً. وتعتمد كل خطوة على البيانات السابقة التي تم جمعها في الدراسة</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13716448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585A792-9A35-F03F-2A37-6F706EF48650}"/>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0EFA487-FFA5-DA60-A8D1-D20F664E8A75}"/>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49504" y="1536494"/>
            <a:ext cx="10399571" cy="3785011"/>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تحليل البيانات وتفسيرها: </a:t>
            </a:r>
            <a:r>
              <a:rPr lang="ar-SA" dirty="0">
                <a:latin typeface="Alexandria" pitchFamily="2" charset="-78"/>
                <a:cs typeface="Alexandria" pitchFamily="2" charset="-78"/>
              </a:rPr>
              <a:t>تحليل البيانات في البحث الكمـي يـتـم بـعـد الانتهاء من جمع كل البيانات بينما يتم تحليل البيانات في البحث النوعي أثناء جمعها. ويساعد هذا النوع من التحليل على تحديد الخطوة التالية للباحث، في مقابلاته وطبيعة أسئلته، أو في مقابلاته وطبيعة تحركاته. وكذلك في تحديد الوثائق الرسمية والشخصية التي قد يحتاج إلى مراجعتها. وإضافة إلى التحليل أثناء جمع البيانات، في البحث النوعي، هنالك تحليل شامل في نهاية جمع البيانات. لذا </a:t>
            </a:r>
            <a:r>
              <a:rPr lang="ar-SA" u="sng" dirty="0">
                <a:latin typeface="Alexandria" pitchFamily="2" charset="-78"/>
                <a:cs typeface="Alexandria" pitchFamily="2" charset="-78"/>
              </a:rPr>
              <a:t>يستغرق تحليل البيانات في البحث النوعي، وقتاً أطول من تحليل البيانات في البحث الكمي. </a:t>
            </a:r>
            <a:r>
              <a:rPr lang="ar-SA" dirty="0">
                <a:latin typeface="Alexandria" pitchFamily="2" charset="-78"/>
                <a:cs typeface="Alexandria" pitchFamily="2" charset="-78"/>
              </a:rPr>
              <a:t>من جانب آخر لا تركز البحوث النوعية على الطرق الرقمية والإحصائية في تفسير البيانات المجمعة والنتائج، كما في البحوث الكمية، بل تعمل على تفسير الظواهر </a:t>
            </a:r>
            <a:r>
              <a:rPr lang="ar-SA" dirty="0" err="1">
                <a:latin typeface="Alexandria" pitchFamily="2" charset="-78"/>
                <a:cs typeface="Alexandria" pitchFamily="2" charset="-78"/>
              </a:rPr>
              <a:t>المبحوثة</a:t>
            </a:r>
            <a:r>
              <a:rPr lang="ar-SA" dirty="0">
                <a:latin typeface="Alexandria" pitchFamily="2" charset="-78"/>
                <a:cs typeface="Alexandria" pitchFamily="2" charset="-78"/>
              </a:rPr>
              <a:t> بأسلوب سردي إنشائي يعتمد التعبير بعبارات وجمل توضح ماهية وطبيعة تلك الظواهر، وعلاقاتها المتداخلة مع بعضها.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009077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1243B84-21D3-54AC-FC8F-1CCBE41D6885}"/>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E9D7F5C-5F9E-CDBD-6875-9F68868627C0}"/>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49504" y="1363878"/>
            <a:ext cx="10399571" cy="4482637"/>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مكونات وأجزاء تقارير البحث الكمي والبحث النوعي مختلفة</a:t>
            </a:r>
            <a:r>
              <a:rPr lang="ar-SA" sz="1600" dirty="0">
                <a:latin typeface="Alexandria" pitchFamily="2" charset="-78"/>
                <a:cs typeface="Alexandria" pitchFamily="2" charset="-78"/>
              </a:rPr>
              <a:t>: يقدم تقرير البحث تصور شامل للبحث وإجراءات تنفيذه، ويتم ذلك بأسلوب متفق عليه من قبل جهات النشر، مع اختلاف في أشكال التقارير المستخدمة. ومن المهم الحكم على مصداقية البحث بشكل عام عند تقديم تقرير البحث. ويعتمد هذا الحكم على تقييم لأجزاء التقرير الرئيسية. فكل جزء يساهم في المصداقية الكلية للبحث وهنالك بعض الاختلافات بين أشكال تقارير البحوث الكمية وتقارير البحوث النوعية، فبالرغم من عدم وجود شكل متفق عليه عالمياً لتقديم تقارير البحوث الكمية، تلتزم معظم الدراسات بنسق الاستقصاء العلمي. ومع وجود تنوع واختلاف في المصطلحات المستخدمة، فإن معظم الدراسات تشمل التسلسل في المكونات التالية: الملخص المقدمة مشكلة البحث، مراجعة الأدب والدراسات السابقة صياغة فرضيات أو أسئلة البحث المنهجية وتشمل الأشخاص، والأدوات، والإجراءات، النتائج ، المناقشة والاستنتاجات، وأخيراً المراجع.</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من جانب آخر تتنوع الأشكال المستخدمة في تقارير البحوث النوعية بدرجة أكبر من تقارير البحوث الكمية. والسبب هو تعدد أنماط الدراسات النوعية. فبعض تقارير البحوث النوعية لا تشتمل على ملخص البحث، كما في البحوث الكمية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أضف إلى ذلك إن الدوريات العربية والأدبيات العربية تفتقر إلى تقارير البحوث النوعية، مقارنة بتقارير البحوث الكمية المنشورة فيها</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164474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427CB49-FDAB-1ED7-4983-81C64703A928}"/>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7B972EE-C464-6551-16D9-1AE95AEAFFE9}"/>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65382" y="2575240"/>
            <a:ext cx="10469726" cy="1707519"/>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البحث الكمي والبحث التجريبي يتطلبان التعريف مسبقاً بالمتغيرات المناسبة المستقلة والتابعة، أي التنبؤ المسبق بالاستنتاجات. بينما البحوث الاستقرائية التي تعتمد الأسلوب النوعي، توجه الباحث نحو دراسة موضوع معين من دون سابق تصورات راسخة أو افتراضية فيها يتعلق بأي من المتغيرات التي ستكون مهمة، وكيفية الربط بين هذه المتغيرات المستقلة منها والتابعة</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981531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6E27534-2C5B-4427-00B4-B26A193197BD}"/>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3C2150C-E37C-F638-58E0-9D61DE68724B}"/>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7461" y="1522953"/>
            <a:ext cx="10863658" cy="4208268"/>
          </a:xfrm>
          <a:prstGeom prst="rect">
            <a:avLst/>
          </a:prstGeom>
          <a:noFill/>
        </p:spPr>
        <p:txBody>
          <a:bodyPr wrap="square" rtlCol="1">
            <a:spAutoFit/>
          </a:bodyPr>
          <a:lstStyle/>
          <a:p>
            <a:pPr algn="r" rtl="1">
              <a:lnSpc>
                <a:spcPct val="150000"/>
              </a:lnSpc>
            </a:pPr>
            <a:r>
              <a:rPr lang="ar-SA" sz="1500" dirty="0">
                <a:latin typeface="Alexandria" pitchFamily="2" charset="-78"/>
                <a:cs typeface="Alexandria" pitchFamily="2" charset="-78"/>
              </a:rPr>
              <a:t>ولقد أصبح بالإمكان الدمج بين البحث الكمي والبحث النوعي، والاستعانة بمعطياتهما والاستفادة من </a:t>
            </a:r>
            <a:r>
              <a:rPr lang="ar-JO" sz="1500" dirty="0">
                <a:latin typeface="Alexandria" pitchFamily="2" charset="-78"/>
                <a:cs typeface="Alexandria" pitchFamily="2" charset="-78"/>
              </a:rPr>
              <a:t>ا</a:t>
            </a:r>
            <a:r>
              <a:rPr lang="ar-SA" sz="1500" dirty="0" err="1">
                <a:latin typeface="Alexandria" pitchFamily="2" charset="-78"/>
                <a:cs typeface="Alexandria" pitchFamily="2" charset="-78"/>
              </a:rPr>
              <a:t>يجابياتهما</a:t>
            </a:r>
            <a:r>
              <a:rPr lang="ar-SA" sz="1500" dirty="0">
                <a:latin typeface="Alexandria" pitchFamily="2" charset="-78"/>
                <a:cs typeface="Alexandria" pitchFamily="2" charset="-78"/>
              </a:rPr>
              <a:t>، في حالتين: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500" dirty="0">
                <a:latin typeface="Alexandria" pitchFamily="2" charset="-78"/>
                <a:cs typeface="Alexandria" pitchFamily="2" charset="-78"/>
              </a:rPr>
              <a:t>وجود ضرورة لذلك، أي في البحوث العلمية التي تتطلب مثل ذلك الدمج في المنهجية وفي الأدوات.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500" dirty="0">
                <a:latin typeface="Alexandria" pitchFamily="2" charset="-78"/>
                <a:cs typeface="Alexandria" pitchFamily="2" charset="-78"/>
              </a:rPr>
              <a:t>توفر الشروط المطلوبة والمناخ الملائم لمثل هذا الدمج. بما في ذلك شروط التخصص الموضوعي، والتكييف المنهجي.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500" dirty="0">
                <a:latin typeface="Alexandria" pitchFamily="2" charset="-78"/>
                <a:cs typeface="Alexandria" pitchFamily="2" charset="-78"/>
              </a:rPr>
              <a:t>وجود إمكانات وتفهم كاف، وإدراك عند الباحث لمناهج وأدوات كــلا النوعين من البحث الكمي والنوعي، وطرق استخدامهما بشكل مؤثر وهكذا فإنه بالإمكان توجه الباحث نحو الآتي: </a:t>
            </a:r>
            <a:endParaRPr lang="ar-JO"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500" dirty="0">
                <a:latin typeface="Alexandria" pitchFamily="2" charset="-78"/>
                <a:cs typeface="Alexandria" pitchFamily="2" charset="-78"/>
              </a:rPr>
              <a:t> الاستعانة بأداة الاستبيان التي هي من أدوات البحث الكمي الأساسية، إلى جانب المقابلات المعمقة الطويلة، والملاحظات النوعية، المستخدمة في البحث النوعي. </a:t>
            </a:r>
            <a:endParaRPr lang="ar-JO"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500" dirty="0">
                <a:latin typeface="Alexandria" pitchFamily="2" charset="-78"/>
                <a:cs typeface="Alexandria" pitchFamily="2" charset="-78"/>
              </a:rPr>
              <a:t> بالإمكان أن تكون البيانات المجمعة رقمية إحصائية، وكذلك الاستنتاجات، الأخرى تكون رقمية إحصائية، مثل تلك المستخدمة في هي البحوث الكمية. وإلى جانب ذلك بالإمكان أن تكون نتائج وصفية إنشائية، معمقة، أيضاً، كما هو الحال في البحوث النوعية. </a:t>
            </a:r>
            <a:endParaRPr lang="ar-JO"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500" dirty="0">
                <a:latin typeface="Alexandria" pitchFamily="2" charset="-78"/>
                <a:cs typeface="Alexandria" pitchFamily="2" charset="-78"/>
              </a:rPr>
              <a:t> المرونة في دور الباحث واندماجه في الموقف، كما هو الحال في البحوث النوعية، إلى جانب الأخذ بالاعتبار الحذر والابتعاد عن التحيز، كما هو الحال في البحوث الكمية</a:t>
            </a:r>
            <a:r>
              <a:rPr lang="en-US" sz="1500" dirty="0">
                <a:latin typeface="Alexandria" pitchFamily="2" charset="-78"/>
                <a:cs typeface="Alexandria" pitchFamily="2" charset="-78"/>
              </a:rPr>
              <a:t>.</a:t>
            </a:r>
          </a:p>
        </p:txBody>
      </p:sp>
    </p:spTree>
    <p:extLst>
      <p:ext uri="{BB962C8B-B14F-4D97-AF65-F5344CB8AC3E}">
        <p14:creationId xmlns:p14="http://schemas.microsoft.com/office/powerpoint/2010/main" val="32897724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441C687-8C3A-B122-1B84-C2F0984E9CFA}"/>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C16E792-09DA-A374-6BAC-26F95AB3DC65}"/>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86622" y="1694134"/>
            <a:ext cx="10553936" cy="3469732"/>
          </a:xfrm>
          <a:prstGeom prst="rect">
            <a:avLst/>
          </a:prstGeom>
          <a:noFill/>
        </p:spPr>
        <p:txBody>
          <a:bodyPr wrap="square" rtlCol="1">
            <a:spAutoFit/>
          </a:bodyPr>
          <a:lstStyle/>
          <a:p>
            <a:pPr algn="ctr" rtl="1">
              <a:lnSpc>
                <a:spcPct val="200000"/>
              </a:lnSpc>
            </a:pPr>
            <a:r>
              <a:rPr lang="ar-SA" sz="1600" b="1" dirty="0">
                <a:latin typeface="Alexandria" pitchFamily="2" charset="-78"/>
                <a:cs typeface="Alexandria" pitchFamily="2" charset="-78"/>
              </a:rPr>
              <a:t>أمثلة للبحوث </a:t>
            </a:r>
            <a:r>
              <a:rPr lang="ar-SA" sz="1600" b="1" dirty="0">
                <a:solidFill>
                  <a:srgbClr val="00B0F0"/>
                </a:solidFill>
                <a:latin typeface="Alexandria" pitchFamily="2" charset="-78"/>
                <a:cs typeface="Alexandria" pitchFamily="2" charset="-78"/>
              </a:rPr>
              <a:t>الكمية</a:t>
            </a:r>
            <a:endParaRPr lang="en-US" sz="1600" dirty="0">
              <a:solidFill>
                <a:srgbClr val="00B0F0"/>
              </a:solidFill>
              <a:latin typeface="Alexandria" pitchFamily="2" charset="-78"/>
              <a:cs typeface="Alexandria" pitchFamily="2" charset="-78"/>
            </a:endParaRPr>
          </a:p>
          <a:p>
            <a:pPr algn="just" rtl="1">
              <a:lnSpc>
                <a:spcPct val="200000"/>
              </a:lnSpc>
            </a:pPr>
            <a:r>
              <a:rPr lang="ar-SA" sz="1600" b="1" dirty="0">
                <a:latin typeface="Alexandria" pitchFamily="2" charset="-78"/>
                <a:cs typeface="Alexandria" pitchFamily="2" charset="-78"/>
              </a:rPr>
              <a:t>دراسة تحليلية لأثر الإعلانات التلفزيونية على زيادة المبيعات</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تتضمن هذه الدراسة جمع البيانات الكمية من شركة معينة حول إنفاقها على الإعلانات التلفزيونية ومبيعاتها خلال فترة زمنية محددة</a:t>
            </a:r>
            <a:r>
              <a:rPr lang="ru-RU" sz="1600" dirty="0">
                <a:cs typeface="Alexandria" pitchFamily="2" charset="-78"/>
              </a:rPr>
              <a:t>. </a:t>
            </a:r>
            <a:r>
              <a:rPr lang="ar-SA" sz="1600" dirty="0">
                <a:latin typeface="Alexandria" pitchFamily="2" charset="-78"/>
                <a:cs typeface="Alexandria" pitchFamily="2" charset="-78"/>
              </a:rPr>
              <a:t>يتم تحليل هذه البيانات لتحديد ما إذا كانت الإعلانات التلفزيونية لها تأثير إيجابي على زيادة المبيعات</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200000"/>
              </a:lnSpc>
            </a:pPr>
            <a:r>
              <a:rPr lang="ar-SA" sz="1600" b="1" dirty="0">
                <a:latin typeface="Alexandria" pitchFamily="2" charset="-78"/>
                <a:cs typeface="Alexandria" pitchFamily="2" charset="-78"/>
              </a:rPr>
              <a:t>استطلاع رأي لقياس مستوى رضا العملاء</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يمكن أن تتضمن هذه الدراسة أسئلة مغلقة تعبر عن اراء العملاء بأداء المنتج أو الخدمة المقدمة</a:t>
            </a:r>
            <a:r>
              <a:rPr lang="ru-RU" sz="1600" dirty="0">
                <a:cs typeface="Alexandria" pitchFamily="2" charset="-78"/>
              </a:rPr>
              <a:t>. </a:t>
            </a:r>
            <a:r>
              <a:rPr lang="ar-SA" sz="1600" dirty="0">
                <a:latin typeface="Alexandria" pitchFamily="2" charset="-78"/>
                <a:cs typeface="Alexandria" pitchFamily="2" charset="-78"/>
              </a:rPr>
              <a:t>يتم تحليل البيانات المجمعة للحصول على نسبة الارضاء والاستدلالات الهامة حول المجالات التي يمكن تحسينها</a:t>
            </a:r>
            <a:r>
              <a:rPr lang="ru-RU" sz="1600" dirty="0">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224232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441C687-8C3A-B122-1B84-C2F0984E9CFA}"/>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C16E792-09DA-A374-6BAC-26F95AB3DC65}"/>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72322" y="1694134"/>
            <a:ext cx="10553936" cy="3469732"/>
          </a:xfrm>
          <a:prstGeom prst="rect">
            <a:avLst/>
          </a:prstGeom>
          <a:noFill/>
        </p:spPr>
        <p:txBody>
          <a:bodyPr wrap="square" rtlCol="1">
            <a:spAutoFit/>
          </a:bodyPr>
          <a:lstStyle/>
          <a:p>
            <a:pPr marL="0" algn="ctr" rtl="1" eaLnBrk="1" latinLnBrk="0" hangingPunct="1">
              <a:lnSpc>
                <a:spcPct val="200000"/>
              </a:lnSpc>
              <a:spcBef>
                <a:spcPts val="0"/>
              </a:spcBef>
              <a:spcAft>
                <a:spcPts val="0"/>
              </a:spcAft>
            </a:pPr>
            <a:r>
              <a:rPr lang="ar-SA" sz="1600" b="1" kern="1200" dirty="0">
                <a:solidFill>
                  <a:srgbClr val="000000"/>
                </a:solidFill>
                <a:effectLst/>
                <a:latin typeface="Alexandria" pitchFamily="2" charset="-78"/>
                <a:ea typeface="+mn-ea"/>
                <a:cs typeface="Alexandria" pitchFamily="2" charset="-78"/>
              </a:rPr>
              <a:t>أمثلة للبحوث </a:t>
            </a:r>
            <a:r>
              <a:rPr lang="ar-SA" sz="1600" b="1" kern="1200" dirty="0">
                <a:solidFill>
                  <a:srgbClr val="00B0F0"/>
                </a:solidFill>
                <a:effectLst/>
                <a:latin typeface="Alexandria" pitchFamily="2" charset="-78"/>
                <a:ea typeface="+mn-ea"/>
                <a:cs typeface="Alexandria" pitchFamily="2" charset="-78"/>
              </a:rPr>
              <a:t>النوعية</a:t>
            </a:r>
            <a:endParaRPr lang="en-US" sz="1600" dirty="0">
              <a:solidFill>
                <a:srgbClr val="00B0F0"/>
              </a:solidFill>
              <a:effectLst/>
            </a:endParaRPr>
          </a:p>
          <a:p>
            <a:pPr marL="0" algn="just" rtl="1" eaLnBrk="1" latinLnBrk="0" hangingPunct="1">
              <a:lnSpc>
                <a:spcPct val="200000"/>
              </a:lnSpc>
              <a:spcBef>
                <a:spcPts val="0"/>
              </a:spcBef>
              <a:spcAft>
                <a:spcPts val="0"/>
              </a:spcAft>
            </a:pPr>
            <a:r>
              <a:rPr lang="ar-SA" sz="1600" b="1" kern="1200" dirty="0">
                <a:solidFill>
                  <a:srgbClr val="000000"/>
                </a:solidFill>
                <a:effectLst/>
                <a:latin typeface="Alexandria" pitchFamily="2" charset="-78"/>
                <a:ea typeface="+mn-ea"/>
                <a:cs typeface="Alexandria" pitchFamily="2" charset="-78"/>
              </a:rPr>
              <a:t>مقابلات شخصية مع العملاء لفهم تجاربهم الشخصية</a:t>
            </a:r>
            <a:r>
              <a:rPr lang="ru-RU" sz="1600" b="1" kern="1200" dirty="0">
                <a:solidFill>
                  <a:srgbClr val="000000"/>
                </a:solidFill>
                <a:effectLst/>
                <a:latin typeface="Calibri" panose="020F0502020204030204" pitchFamily="34" charset="0"/>
                <a:ea typeface="+mn-ea"/>
                <a:cs typeface="Alexandria" pitchFamily="2" charset="-78"/>
              </a:rPr>
              <a:t>:</a:t>
            </a:r>
            <a:r>
              <a:rPr lang="ru-RU" sz="1600" kern="1200" dirty="0">
                <a:solidFill>
                  <a:srgbClr val="000000"/>
                </a:solidFill>
                <a:effectLst/>
                <a:latin typeface="Calibri" panose="020F0502020204030204" pitchFamily="34" charset="0"/>
                <a:ea typeface="+mn-ea"/>
                <a:cs typeface="Alexandria" pitchFamily="2" charset="-78"/>
              </a:rPr>
              <a:t> </a:t>
            </a:r>
            <a:r>
              <a:rPr lang="ar-SA" sz="1600" kern="1200" dirty="0">
                <a:solidFill>
                  <a:srgbClr val="000000"/>
                </a:solidFill>
                <a:effectLst/>
                <a:latin typeface="Alexandria" pitchFamily="2" charset="-78"/>
                <a:ea typeface="+mn-ea"/>
                <a:cs typeface="Alexandria" pitchFamily="2" charset="-78"/>
              </a:rPr>
              <a:t>يهدف هذا النوع من البحث إلى فهم تجارب العملاء الفردية وقصص النجاح أو التحديات التي واجهوها عند استخدام منتجات أو خدمات معينة</a:t>
            </a:r>
            <a:r>
              <a:rPr lang="ru-RU" sz="1600" kern="1200" dirty="0">
                <a:solidFill>
                  <a:srgbClr val="000000"/>
                </a:solidFill>
                <a:effectLst/>
                <a:latin typeface="Calibri" panose="020F0502020204030204" pitchFamily="34" charset="0"/>
                <a:ea typeface="+mn-ea"/>
                <a:cs typeface="Alexandria" pitchFamily="2" charset="-78"/>
              </a:rPr>
              <a:t>. </a:t>
            </a:r>
            <a:r>
              <a:rPr lang="ar-SA" sz="1600" kern="1200" dirty="0">
                <a:solidFill>
                  <a:srgbClr val="000000"/>
                </a:solidFill>
                <a:effectLst/>
                <a:latin typeface="Alexandria" pitchFamily="2" charset="-78"/>
                <a:ea typeface="+mn-ea"/>
                <a:cs typeface="Alexandria" pitchFamily="2" charset="-78"/>
              </a:rPr>
              <a:t>تتم مقابلة العملاء للحصول على تفاصيل مفصلة حول تجاربهم وملاحظاتهم</a:t>
            </a:r>
            <a:r>
              <a:rPr lang="ru-RU" sz="1600" kern="1200" dirty="0">
                <a:solidFill>
                  <a:srgbClr val="000000"/>
                </a:solidFill>
                <a:effectLst/>
                <a:latin typeface="Calibri" panose="020F0502020204030204" pitchFamily="34" charset="0"/>
                <a:ea typeface="+mn-ea"/>
                <a:cs typeface="Alexandria" pitchFamily="2" charset="-78"/>
              </a:rPr>
              <a:t>.</a:t>
            </a:r>
            <a:endParaRPr lang="en-US" sz="1600" dirty="0">
              <a:effectLst/>
            </a:endParaRPr>
          </a:p>
          <a:p>
            <a:pPr marL="0" algn="just" rtl="1" eaLnBrk="1" latinLnBrk="0" hangingPunct="1">
              <a:lnSpc>
                <a:spcPct val="200000"/>
              </a:lnSpc>
              <a:spcBef>
                <a:spcPts val="0"/>
              </a:spcBef>
              <a:spcAft>
                <a:spcPts val="0"/>
              </a:spcAft>
            </a:pPr>
            <a:r>
              <a:rPr lang="ar-SA" sz="1600" b="1" kern="1200" dirty="0">
                <a:solidFill>
                  <a:srgbClr val="000000"/>
                </a:solidFill>
                <a:effectLst/>
                <a:latin typeface="Alexandria" pitchFamily="2" charset="-78"/>
                <a:ea typeface="+mn-ea"/>
                <a:cs typeface="Alexandria" pitchFamily="2" charset="-78"/>
              </a:rPr>
              <a:t>مشاهدة ميدانية لفهم السلوك الاجتماعي</a:t>
            </a:r>
            <a:r>
              <a:rPr lang="ru-RU" sz="1600" b="1" kern="1200" dirty="0">
                <a:solidFill>
                  <a:srgbClr val="000000"/>
                </a:solidFill>
                <a:effectLst/>
                <a:latin typeface="Calibri" panose="020F0502020204030204" pitchFamily="34" charset="0"/>
                <a:ea typeface="+mn-ea"/>
                <a:cs typeface="Alexandria" pitchFamily="2" charset="-78"/>
              </a:rPr>
              <a:t>:</a:t>
            </a:r>
            <a:r>
              <a:rPr lang="ru-RU" sz="1600" kern="1200" dirty="0">
                <a:solidFill>
                  <a:srgbClr val="000000"/>
                </a:solidFill>
                <a:effectLst/>
                <a:latin typeface="Calibri" panose="020F0502020204030204" pitchFamily="34" charset="0"/>
                <a:ea typeface="+mn-ea"/>
                <a:cs typeface="Alexandria" pitchFamily="2" charset="-78"/>
              </a:rPr>
              <a:t> </a:t>
            </a:r>
            <a:r>
              <a:rPr lang="ar-SA" sz="1600" kern="1200" dirty="0">
                <a:solidFill>
                  <a:srgbClr val="000000"/>
                </a:solidFill>
                <a:effectLst/>
                <a:latin typeface="Alexandria" pitchFamily="2" charset="-78"/>
                <a:ea typeface="+mn-ea"/>
                <a:cs typeface="Alexandria" pitchFamily="2" charset="-78"/>
              </a:rPr>
              <a:t>يعتمد هذا النوع من البحث على المشاهدة المباشرة للأفراد في بيئاتهم اليومية لفهم سلوكهم الاجتماعي وردود أفعالهم</a:t>
            </a:r>
            <a:r>
              <a:rPr lang="ru-RU" sz="1600" kern="1200" dirty="0">
                <a:solidFill>
                  <a:srgbClr val="000000"/>
                </a:solidFill>
                <a:effectLst/>
                <a:latin typeface="Calibri" panose="020F0502020204030204" pitchFamily="34" charset="0"/>
                <a:ea typeface="+mn-ea"/>
                <a:cs typeface="Alexandria" pitchFamily="2" charset="-78"/>
              </a:rPr>
              <a:t>. </a:t>
            </a:r>
            <a:r>
              <a:rPr lang="ar-SA" sz="1600" kern="1200" dirty="0">
                <a:solidFill>
                  <a:srgbClr val="000000"/>
                </a:solidFill>
                <a:effectLst/>
                <a:latin typeface="Alexandria" pitchFamily="2" charset="-78"/>
                <a:ea typeface="+mn-ea"/>
                <a:cs typeface="Alexandria" pitchFamily="2" charset="-78"/>
              </a:rPr>
              <a:t>يمكن أن تتضمن هذه المشاهدة مراقبة العملاء في المتاجر أو المشاهدة المباشرة للمجموعات الاجتماعية في الحياة اليومية</a:t>
            </a:r>
            <a:r>
              <a:rPr lang="ru-RU" sz="1600" kern="1200" dirty="0">
                <a:solidFill>
                  <a:srgbClr val="000000"/>
                </a:solidFill>
                <a:effectLst/>
                <a:latin typeface="Calibri" panose="020F0502020204030204" pitchFamily="34" charset="0"/>
                <a:ea typeface="+mn-ea"/>
                <a:cs typeface="Alexandria" pitchFamily="2" charset="-78"/>
              </a:rPr>
              <a:t>.</a:t>
            </a:r>
            <a:endParaRPr lang="en-US" sz="1600" dirty="0">
              <a:effectLst/>
            </a:endParaRPr>
          </a:p>
        </p:txBody>
      </p:sp>
    </p:spTree>
    <p:extLst>
      <p:ext uri="{BB962C8B-B14F-4D97-AF65-F5344CB8AC3E}">
        <p14:creationId xmlns:p14="http://schemas.microsoft.com/office/powerpoint/2010/main" val="37039804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8B0D501-3CD7-D47F-DCAD-A32A79321BE5}"/>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29D7FB1-B560-186F-5A2E-5D9CEA5C1818}"/>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6000" y="1476665"/>
            <a:ext cx="10719108" cy="4257063"/>
          </a:xfrm>
          <a:prstGeom prst="rect">
            <a:avLst/>
          </a:prstGeom>
          <a:noFill/>
        </p:spPr>
        <p:txBody>
          <a:bodyPr wrap="square" rtlCol="1">
            <a:spAutoFit/>
          </a:bodyPr>
          <a:lstStyle/>
          <a:p>
            <a:pPr algn="r" rtl="1">
              <a:lnSpc>
                <a:spcPct val="150000"/>
              </a:lnSpc>
            </a:pPr>
            <a:r>
              <a:rPr lang="ar-SA" sz="1400" b="1" dirty="0">
                <a:latin typeface="Alexandria" pitchFamily="2" charset="-78"/>
                <a:cs typeface="Alexandria" pitchFamily="2" charset="-78"/>
              </a:rPr>
              <a:t>تصنيفات أخرى للبحوث العلمية</a:t>
            </a:r>
            <a:endParaRPr lang="en-US" sz="1400" b="1"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يذهب العديد من الكتاب إلى تصنيفات أخرى للبحوث العلمية. فيقسمونها إلى بحوث أساسية، وأخرى تطبيقية، وثالثة تخص بالبحوث ال</a:t>
            </a:r>
            <a:r>
              <a:rPr lang="ar-JO" sz="1400" dirty="0">
                <a:latin typeface="Alexandria" pitchFamily="2" charset="-78"/>
                <a:cs typeface="Alexandria" pitchFamily="2" charset="-78"/>
              </a:rPr>
              <a:t>ارتباطية</a:t>
            </a:r>
            <a:r>
              <a:rPr lang="ar-SA" sz="1400" dirty="0">
                <a:latin typeface="Alexandria" pitchFamily="2" charset="-78"/>
                <a:cs typeface="Alexandria" pitchFamily="2" charset="-78"/>
              </a:rPr>
              <a:t> وهكذا. وفيما يأتي توضيح موجز لكل نوع من هذه الأنواع. </a:t>
            </a:r>
            <a:endParaRPr lang="en-US" sz="1400" dirty="0">
              <a:latin typeface="Alexandria" pitchFamily="2" charset="-78"/>
              <a:cs typeface="Alexandria" pitchFamily="2" charset="-78"/>
            </a:endParaRPr>
          </a:p>
          <a:p>
            <a:pPr lvl="0" algn="r" rtl="1">
              <a:lnSpc>
                <a:spcPct val="150000"/>
              </a:lnSpc>
            </a:pPr>
            <a:r>
              <a:rPr lang="ar-SA" sz="1400" b="1" dirty="0">
                <a:latin typeface="Alexandria" pitchFamily="2" charset="-78"/>
                <a:cs typeface="Alexandria" pitchFamily="2" charset="-78"/>
              </a:rPr>
              <a:t>البحوث الأساسية: </a:t>
            </a:r>
            <a:r>
              <a:rPr lang="ar-SA" sz="1400" dirty="0">
                <a:latin typeface="Alexandria" pitchFamily="2" charset="-78"/>
                <a:cs typeface="Alexandria" pitchFamily="2" charset="-78"/>
              </a:rPr>
              <a:t>وهي بحوث أصيلة تؤمن مستجدات واكتشافات تضيف إلى الحقائق العلمية المعروفة. ويهدف هذا النوع من البحوث إلى إضافات وامتدادات متقدمة للمعارف العلمية في مجالات التخصص المختلفة. وتكون الجامعات ومؤسسات البحث العلمي هي : نقاط الانطلاق لمثل هذه البحوث. وهي ضرورية لأنها تقود إلى إنشاء قاعدة وأساس للبناء الصناعي والتكنولوجي في البلد المعني بها. </a:t>
            </a:r>
            <a:endParaRPr lang="en-US" sz="1400" dirty="0">
              <a:latin typeface="Alexandria" pitchFamily="2" charset="-78"/>
              <a:cs typeface="Alexandria" pitchFamily="2" charset="-78"/>
            </a:endParaRPr>
          </a:p>
          <a:p>
            <a:pPr lvl="0" algn="r" rtl="1">
              <a:lnSpc>
                <a:spcPct val="150000"/>
              </a:lnSpc>
            </a:pPr>
            <a:r>
              <a:rPr lang="ar-SA" sz="1400" b="1" dirty="0">
                <a:latin typeface="Alexandria" pitchFamily="2" charset="-78"/>
                <a:cs typeface="Alexandria" pitchFamily="2" charset="-78"/>
              </a:rPr>
              <a:t>البحوث التطبيقية </a:t>
            </a:r>
            <a:r>
              <a:rPr lang="ar-SA" sz="1400" dirty="0">
                <a:latin typeface="Alexandria" pitchFamily="2" charset="-78"/>
                <a:cs typeface="Alexandria" pitchFamily="2" charset="-78"/>
              </a:rPr>
              <a:t>عندما يتم تطبيق البحوث الأساسية ويتم استثمار نتائجها فإنها تتحول إلى بحوث تطبيقية، وذلك بغرض تحسين بيئة الإنسان، وذلك بالاتجاهات والأغراض الصناعية، حيث يتم التعاون عادة بين الجامعات ممثلة في أقسامها العلمية وتخصصاتها المعنية، من جهة، وبين أقسام البحوث في المؤسسات والمراكز الصناعية. </a:t>
            </a:r>
            <a:endParaRPr lang="ar-JO" sz="1400" dirty="0">
              <a:latin typeface="Alexandria" pitchFamily="2" charset="-78"/>
              <a:cs typeface="Alexandria" pitchFamily="2" charset="-78"/>
            </a:endParaRPr>
          </a:p>
          <a:p>
            <a:pPr algn="r" rtl="1">
              <a:lnSpc>
                <a:spcPct val="150000"/>
              </a:lnSpc>
            </a:pPr>
            <a:r>
              <a:rPr lang="ar-JO" sz="1400" dirty="0" err="1">
                <a:latin typeface="Alexandria" pitchFamily="2" charset="-78"/>
                <a:cs typeface="Alexandria" pitchFamily="2" charset="-78"/>
              </a:rPr>
              <a:t>وت</a:t>
            </a:r>
            <a:r>
              <a:rPr lang="ar-SA" sz="1400" dirty="0">
                <a:latin typeface="Alexandria" pitchFamily="2" charset="-78"/>
                <a:cs typeface="Alexandria" pitchFamily="2" charset="-78"/>
              </a:rPr>
              <a:t>عد أداة قوية وفعّالة في البحث العلمي</a:t>
            </a:r>
            <a:r>
              <a:rPr lang="ar-JO" sz="1400" dirty="0">
                <a:latin typeface="Alexandria" pitchFamily="2" charset="-78"/>
                <a:cs typeface="Alexandria" pitchFamily="2" charset="-78"/>
              </a:rPr>
              <a:t> ت</a:t>
            </a:r>
            <a:r>
              <a:rPr lang="ar-SA" sz="1400" dirty="0">
                <a:latin typeface="Alexandria" pitchFamily="2" charset="-78"/>
                <a:cs typeface="Alexandria" pitchFamily="2" charset="-78"/>
              </a:rPr>
              <a:t>تيح للباحثين فهمًا أفضل للمفاهيم النظرية من خلال التطبيق العملي والتجارب العملية</a:t>
            </a:r>
            <a:r>
              <a:rPr lang="ru-RU" sz="1400" dirty="0">
                <a:cs typeface="Alexandria" pitchFamily="2" charset="-78"/>
              </a:rPr>
              <a:t>. </a:t>
            </a:r>
            <a:r>
              <a:rPr lang="ar-SA" sz="1400" dirty="0">
                <a:latin typeface="Alexandria" pitchFamily="2" charset="-78"/>
                <a:cs typeface="Alexandria" pitchFamily="2" charset="-78"/>
              </a:rPr>
              <a:t>يمكن أن يوفر بيانات قوية ودقيقة تدعم النتائج والتوصيات</a:t>
            </a:r>
            <a:r>
              <a:rPr lang="ru-RU" sz="1400" dirty="0">
                <a:cs typeface="Alexandria" pitchFamily="2" charset="-78"/>
              </a:rPr>
              <a:t>. </a:t>
            </a:r>
            <a:r>
              <a:rPr lang="ar-SA" sz="1400" dirty="0">
                <a:latin typeface="Alexandria" pitchFamily="2" charset="-78"/>
                <a:cs typeface="Alexandria" pitchFamily="2" charset="-78"/>
              </a:rPr>
              <a:t>بالإضافة إلى ذلك، يمكن أن يوجه البحث العلمي نحو حلول عملية وتطبيقات عملية في مجالات متنوعة مثل العلوم الطبية والهندسة والزراعة وغيرها</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362287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E0422B2-0A21-8EF0-5628-DC6A848A3623}"/>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0C0DD2E-08F8-D24A-48A0-E2D18343A7D4}"/>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88175" y="1498155"/>
            <a:ext cx="10922230" cy="4181979"/>
          </a:xfrm>
          <a:prstGeom prst="rect">
            <a:avLst/>
          </a:prstGeom>
          <a:noFill/>
        </p:spPr>
        <p:txBody>
          <a:bodyPr wrap="square" rtlCol="1">
            <a:spAutoFit/>
          </a:bodyPr>
          <a:lstStyle/>
          <a:p>
            <a:pPr algn="just" rtl="1">
              <a:lnSpc>
                <a:spcPct val="200000"/>
              </a:lnSpc>
            </a:pPr>
            <a:r>
              <a:rPr lang="ar-SA" sz="1500" b="1" dirty="0">
                <a:latin typeface="Alexandria" pitchFamily="2" charset="-78"/>
                <a:cs typeface="Alexandria" pitchFamily="2" charset="-78"/>
              </a:rPr>
              <a:t>البحوث الأساسية </a:t>
            </a:r>
            <a:r>
              <a:rPr lang="ar-SA" sz="1500" dirty="0">
                <a:latin typeface="Alexandria" pitchFamily="2" charset="-78"/>
                <a:cs typeface="Alexandria" pitchFamily="2" charset="-78"/>
              </a:rPr>
              <a:t>هي الدراسات العلمية التي تهدف إلى توسيع المعرفة العلمية وفهم الظواهر الأساسية في المجالات المختلفة تركز هذه الأبحاث على رصد الوقائع وتحليلها لاكتشاف قوانين ومفاهيم جديدة تساهم في تطور العلم والتكنولوجيا تتم عادة البحوث الأساسية على مستوى المختبرات العلمية وتشمل التجارب والتحاليل لفهم الأسس النظرية للظواهر</a:t>
            </a:r>
            <a:r>
              <a:rPr lang="ru-RU" sz="1500" dirty="0">
                <a:cs typeface="Alexandria" pitchFamily="2" charset="-78"/>
              </a:rPr>
              <a:t>.</a:t>
            </a:r>
            <a:endParaRPr lang="en-US" sz="1500" dirty="0">
              <a:latin typeface="Alexandria" pitchFamily="2" charset="-78"/>
              <a:cs typeface="Alexandria" pitchFamily="2" charset="-78"/>
            </a:endParaRPr>
          </a:p>
          <a:p>
            <a:pPr algn="just" rtl="1">
              <a:lnSpc>
                <a:spcPct val="200000"/>
              </a:lnSpc>
            </a:pPr>
            <a:r>
              <a:rPr lang="ar-SA" sz="1500" b="1" dirty="0">
                <a:latin typeface="Alexandria" pitchFamily="2" charset="-78"/>
                <a:cs typeface="Alexandria" pitchFamily="2" charset="-78"/>
              </a:rPr>
              <a:t>البحوث التطبيقية</a:t>
            </a:r>
            <a:r>
              <a:rPr lang="ar-SA" sz="1500" dirty="0">
                <a:latin typeface="Alexandria" pitchFamily="2" charset="-78"/>
                <a:cs typeface="Alexandria" pitchFamily="2" charset="-78"/>
              </a:rPr>
              <a:t> هي الدراسات العلمية التي تهدف إلى حل المشكلات العملية وتحقيق التقدم التكنولوجي والاجتماعي</a:t>
            </a:r>
            <a:r>
              <a:rPr lang="ru-RU" sz="1500" dirty="0">
                <a:cs typeface="Alexandria" pitchFamily="2" charset="-78"/>
              </a:rPr>
              <a:t>. </a:t>
            </a:r>
            <a:r>
              <a:rPr lang="ar-SA" sz="1500" dirty="0">
                <a:latin typeface="Alexandria" pitchFamily="2" charset="-78"/>
                <a:cs typeface="Alexandria" pitchFamily="2" charset="-78"/>
              </a:rPr>
              <a:t>تستخدم هذه الأبحاث معارف البحوث الأساسية لتطبيقها على واقع الحياة وتطوير منتجات وتقنيات جديدة لتلبية احتياجات المجتمع ومساعدته في التطور والتقدم</a:t>
            </a:r>
            <a:r>
              <a:rPr lang="ru-RU" sz="1500" dirty="0">
                <a:cs typeface="Alexandria" pitchFamily="2" charset="-78"/>
              </a:rPr>
              <a:t>.</a:t>
            </a:r>
            <a:endParaRPr lang="ar-JO" sz="1500" dirty="0">
              <a:latin typeface="Alexandria" pitchFamily="2" charset="-78"/>
              <a:cs typeface="Alexandria" pitchFamily="2" charset="-78"/>
            </a:endParaRPr>
          </a:p>
          <a:p>
            <a:pPr algn="just" rtl="1">
              <a:lnSpc>
                <a:spcPct val="200000"/>
              </a:lnSpc>
            </a:pPr>
            <a:r>
              <a:rPr lang="ar-SA" sz="1500" dirty="0">
                <a:latin typeface="Alexandria" pitchFamily="2" charset="-78"/>
                <a:cs typeface="Alexandria" pitchFamily="2" charset="-78"/>
              </a:rPr>
              <a:t>يعتبر المنهج التطبيقي أداة قوية للبحث العلمي، ولكن يجب مراعاة القيود والتحديات المحتملة عند استخدامه</a:t>
            </a:r>
            <a:r>
              <a:rPr lang="ar-JO" sz="1500" dirty="0">
                <a:latin typeface="Alexandria" pitchFamily="2" charset="-78"/>
                <a:cs typeface="Alexandria" pitchFamily="2" charset="-78"/>
              </a:rPr>
              <a:t>.</a:t>
            </a:r>
            <a:endParaRPr lang="en-US" sz="1500" dirty="0">
              <a:latin typeface="Alexandria" pitchFamily="2" charset="-78"/>
              <a:cs typeface="Alexandria" pitchFamily="2" charset="-78"/>
            </a:endParaRPr>
          </a:p>
          <a:p>
            <a:pPr algn="just" rtl="1">
              <a:lnSpc>
                <a:spcPct val="200000"/>
              </a:lnSpc>
            </a:pPr>
            <a:r>
              <a:rPr lang="ar-JO" sz="1500" b="1" dirty="0">
                <a:latin typeface="Alexandria" pitchFamily="2" charset="-78"/>
                <a:cs typeface="Alexandria" pitchFamily="2" charset="-78"/>
              </a:rPr>
              <a:t>البحث</a:t>
            </a:r>
            <a:r>
              <a:rPr lang="ar-SA" sz="1500" b="1" dirty="0">
                <a:latin typeface="Alexandria" pitchFamily="2" charset="-78"/>
                <a:cs typeface="Alexandria" pitchFamily="2" charset="-78"/>
              </a:rPr>
              <a:t> التطبيقي </a:t>
            </a:r>
            <a:r>
              <a:rPr lang="ar-SA" sz="1500" dirty="0">
                <a:latin typeface="Alexandria" pitchFamily="2" charset="-78"/>
                <a:cs typeface="Alexandria" pitchFamily="2" charset="-78"/>
              </a:rPr>
              <a:t>هو أسلوب بحثي يقوم على تطبيق المعرفة والنتائج العلمية على الواقع العملي</a:t>
            </a:r>
            <a:r>
              <a:rPr lang="ru-RU" sz="1500" dirty="0">
                <a:cs typeface="Alexandria" pitchFamily="2" charset="-78"/>
              </a:rPr>
              <a:t>. </a:t>
            </a:r>
            <a:r>
              <a:rPr lang="ar-SA" sz="1500" dirty="0">
                <a:latin typeface="Alexandria" pitchFamily="2" charset="-78"/>
                <a:cs typeface="Alexandria" pitchFamily="2" charset="-78"/>
              </a:rPr>
              <a:t>يهدف إلى حل المشكلات العملية وتحقيق الفوائد العملية بناءً على النتائج التي تم الوصول إليها من الأبحاث النظرية</a:t>
            </a:r>
            <a:r>
              <a:rPr lang="ru-RU" sz="1500" dirty="0">
                <a:cs typeface="Alexandria" pitchFamily="2" charset="-78"/>
              </a:rPr>
              <a:t>.</a:t>
            </a:r>
            <a:endParaRPr lang="en-US" sz="1500" dirty="0">
              <a:latin typeface="Alexandria" pitchFamily="2" charset="-78"/>
              <a:cs typeface="Alexandria" pitchFamily="2" charset="-78"/>
            </a:endParaRPr>
          </a:p>
        </p:txBody>
      </p:sp>
    </p:spTree>
    <p:extLst>
      <p:ext uri="{BB962C8B-B14F-4D97-AF65-F5344CB8AC3E}">
        <p14:creationId xmlns:p14="http://schemas.microsoft.com/office/powerpoint/2010/main" val="6870052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4154E38-29CD-77CE-9502-52D00730C959}"/>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2232E50-9014-FEE2-A709-63898F2F095A}"/>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436339" y="1734581"/>
            <a:ext cx="10025902" cy="3785011"/>
          </a:xfrm>
          <a:prstGeom prst="rect">
            <a:avLst/>
          </a:prstGeom>
          <a:noFill/>
        </p:spPr>
        <p:txBody>
          <a:bodyPr wrap="square" rtlCol="1">
            <a:spAutoFit/>
          </a:bodyPr>
          <a:lstStyle/>
          <a:p>
            <a:pPr algn="r" rtl="1">
              <a:lnSpc>
                <a:spcPct val="150000"/>
              </a:lnSpc>
            </a:pP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التفكير هو الشكل الذهني الذي يرشد العلماء في تنفيذ البحوث الأساسية والتطبيقية هو اختصار للكلمات التالية</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محددة: تحديد هدف البحث بوضوح وتحديد الظروف والمتغيرات المتوقعة</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قابلة للقياس</a:t>
            </a:r>
            <a:r>
              <a:rPr lang="ar-JO" dirty="0">
                <a:latin typeface="Alexandria" pitchFamily="2" charset="-78"/>
                <a:cs typeface="Alexandria" pitchFamily="2" charset="-78"/>
              </a:rPr>
              <a:t>: </a:t>
            </a:r>
            <a:r>
              <a:rPr lang="ar-SA" dirty="0">
                <a:latin typeface="Alexandria" pitchFamily="2" charset="-78"/>
                <a:cs typeface="Alexandria" pitchFamily="2" charset="-78"/>
              </a:rPr>
              <a:t>تحديد كيفية قياس النتائج والتقدم المحرز في البحث</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ممكنة</a:t>
            </a:r>
            <a:r>
              <a:rPr lang="ar-JO" dirty="0">
                <a:latin typeface="Alexandria" pitchFamily="2" charset="-78"/>
                <a:cs typeface="Alexandria" pitchFamily="2" charset="-78"/>
              </a:rPr>
              <a:t>:</a:t>
            </a:r>
            <a:r>
              <a:rPr lang="ar-SA" dirty="0">
                <a:latin typeface="Alexandria" pitchFamily="2" charset="-78"/>
                <a:cs typeface="Alexandria" pitchFamily="2" charset="-78"/>
              </a:rPr>
              <a:t> التأكد من أن الهدف قابل للتحقيق ويمكن تحقيقه من خلال الموارد المتاحة</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مناسبة</a:t>
            </a:r>
            <a:r>
              <a:rPr lang="ar-JO" dirty="0">
                <a:latin typeface="Alexandria" pitchFamily="2" charset="-78"/>
                <a:cs typeface="Alexandria" pitchFamily="2" charset="-78"/>
              </a:rPr>
              <a:t>: </a:t>
            </a:r>
            <a:r>
              <a:rPr lang="ar-SA" dirty="0">
                <a:latin typeface="Alexandria" pitchFamily="2" charset="-78"/>
                <a:cs typeface="Alexandria" pitchFamily="2" charset="-78"/>
              </a:rPr>
              <a:t>التأكد من أن البحث له أهمية وفائدة للمجتمع وللتخصص العلمي</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ru-RU" dirty="0">
                <a:cs typeface="Alexandria" pitchFamily="2" charset="-78"/>
              </a:rPr>
              <a:t> </a:t>
            </a:r>
            <a:r>
              <a:rPr lang="ar-SA" dirty="0">
                <a:latin typeface="Alexandria" pitchFamily="2" charset="-78"/>
                <a:cs typeface="Alexandria" pitchFamily="2" charset="-78"/>
              </a:rPr>
              <a:t>ذات مهلة</a:t>
            </a:r>
            <a:r>
              <a:rPr lang="ru-RU" dirty="0">
                <a:cs typeface="Alexandria" pitchFamily="2" charset="-78"/>
              </a:rPr>
              <a:t>: </a:t>
            </a:r>
            <a:r>
              <a:rPr lang="ar-JO" dirty="0">
                <a:latin typeface="Alexandria" pitchFamily="2" charset="-78"/>
                <a:cs typeface="Alexandria" pitchFamily="2" charset="-78"/>
              </a:rPr>
              <a:t> </a:t>
            </a:r>
            <a:r>
              <a:rPr lang="ar-SA" dirty="0">
                <a:latin typeface="Alexandria" pitchFamily="2" charset="-78"/>
                <a:cs typeface="Alexandria" pitchFamily="2" charset="-78"/>
              </a:rPr>
              <a:t>تحديد الجدول الزمني لتنفيذ البحث وتحقيق النتائج المتوقعة في وقت محدد</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endParaRPr lang="en-US"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BF45513F-5BEB-FC3D-1CE2-2AE1552AA7D4}"/>
              </a:ext>
            </a:extLst>
          </p:cNvPr>
          <p:cNvSpPr txBox="1"/>
          <p:nvPr/>
        </p:nvSpPr>
        <p:spPr>
          <a:xfrm>
            <a:off x="2946704" y="360418"/>
            <a:ext cx="5536710" cy="1323439"/>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فهم أساسيات البحوث الأساسية والتطبيقية</a:t>
            </a:r>
          </a:p>
        </p:txBody>
      </p:sp>
    </p:spTree>
    <p:extLst>
      <p:ext uri="{BB962C8B-B14F-4D97-AF65-F5344CB8AC3E}">
        <p14:creationId xmlns:p14="http://schemas.microsoft.com/office/powerpoint/2010/main" val="10493423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4CC565B-3F21-A0C1-0E0C-FDC2BE130E30}"/>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B2BC9E9-B4A8-0D1F-909F-8270287A56B3}"/>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D1921C3-0824-021B-694F-0751ECFBD548}"/>
              </a:ext>
            </a:extLst>
          </p:cNvPr>
          <p:cNvSpPr txBox="1"/>
          <p:nvPr/>
        </p:nvSpPr>
        <p:spPr>
          <a:xfrm>
            <a:off x="2946704"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الفرق بين البحوث الأساسية والتطبيقية</a:t>
            </a:r>
          </a:p>
        </p:txBody>
      </p:sp>
      <p:sp>
        <p:nvSpPr>
          <p:cNvPr id="2" name="مربع نص 1"/>
          <p:cNvSpPr txBox="1"/>
          <p:nvPr/>
        </p:nvSpPr>
        <p:spPr>
          <a:xfrm>
            <a:off x="1286163" y="1885372"/>
            <a:ext cx="10326254" cy="3087255"/>
          </a:xfrm>
          <a:prstGeom prst="rect">
            <a:avLst/>
          </a:prstGeom>
          <a:noFill/>
        </p:spPr>
        <p:txBody>
          <a:bodyPr wrap="square" rtlCol="1">
            <a:spAutoFit/>
          </a:bodyPr>
          <a:lstStyle/>
          <a:p>
            <a:pPr algn="just" rtl="1">
              <a:lnSpc>
                <a:spcPct val="150000"/>
              </a:lnSpc>
            </a:pPr>
            <a:endParaRPr lang="en-US" sz="2000"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الفرق الرئيسي بين البحوث الأساسية والتطبيقية هو الهدف والتوجه العام لكل نوع من الأبحاث</a:t>
            </a:r>
            <a:r>
              <a:rPr lang="ru-RU" dirty="0">
                <a:cs typeface="Alexandria" pitchFamily="2" charset="-78"/>
              </a:rPr>
              <a:t>:</a:t>
            </a:r>
            <a:endParaRPr lang="ar-JO" dirty="0">
              <a:cs typeface="Alexandria" pitchFamily="2" charset="-78"/>
            </a:endParaRPr>
          </a:p>
          <a:p>
            <a:pPr algn="just" rtl="1">
              <a:lnSpc>
                <a:spcPct val="150000"/>
              </a:lnSpc>
            </a:pPr>
            <a:endParaRPr lang="en-US" dirty="0">
              <a:latin typeface="Alexandria" pitchFamily="2" charset="-78"/>
              <a:cs typeface="Alexandria" pitchFamily="2" charset="-78"/>
            </a:endParaRPr>
          </a:p>
          <a:p>
            <a:pPr marL="457200" lvl="0" indent="-457200" algn="just" rtl="1">
              <a:lnSpc>
                <a:spcPct val="150000"/>
              </a:lnSpc>
              <a:buFont typeface="+mj-lt"/>
              <a:buAutoNum type="arabicPeriod"/>
            </a:pPr>
            <a:r>
              <a:rPr lang="ar-SA" dirty="0">
                <a:latin typeface="Alexandria" pitchFamily="2" charset="-78"/>
                <a:cs typeface="Alexandria" pitchFamily="2" charset="-78"/>
              </a:rPr>
              <a:t>البحث الأساسي</a:t>
            </a:r>
            <a:r>
              <a:rPr lang="ar-JO" dirty="0">
                <a:latin typeface="Alexandria" pitchFamily="2" charset="-78"/>
                <a:cs typeface="Alexandria" pitchFamily="2" charset="-78"/>
              </a:rPr>
              <a:t>:</a:t>
            </a:r>
            <a:r>
              <a:rPr lang="ru-RU" dirty="0">
                <a:cs typeface="Alexandria" pitchFamily="2" charset="-78"/>
              </a:rPr>
              <a:t>  </a:t>
            </a:r>
            <a:r>
              <a:rPr lang="ar-SA" dirty="0">
                <a:latin typeface="Alexandria" pitchFamily="2" charset="-78"/>
                <a:cs typeface="Alexandria" pitchFamily="2" charset="-78"/>
              </a:rPr>
              <a:t>يهدف إلى توسيع المعرفة العلمية وفهم الأسس النظرية للظواهر</a:t>
            </a:r>
            <a:r>
              <a:rPr lang="ru-RU" dirty="0">
                <a:cs typeface="Alexandria" pitchFamily="2" charset="-78"/>
              </a:rPr>
              <a:t>.</a:t>
            </a:r>
            <a:endParaRPr lang="en-US" dirty="0">
              <a:latin typeface="Alexandria" pitchFamily="2" charset="-78"/>
              <a:cs typeface="Alexandria" pitchFamily="2" charset="-78"/>
            </a:endParaRPr>
          </a:p>
          <a:p>
            <a:pPr marL="457200" lvl="0" indent="-457200" algn="just" rtl="1">
              <a:lnSpc>
                <a:spcPct val="150000"/>
              </a:lnSpc>
              <a:buFont typeface="+mj-lt"/>
              <a:buAutoNum type="arabicPeriod"/>
            </a:pPr>
            <a:r>
              <a:rPr lang="ar-SA" dirty="0">
                <a:latin typeface="Alexandria" pitchFamily="2" charset="-78"/>
                <a:cs typeface="Alexandria" pitchFamily="2" charset="-78"/>
              </a:rPr>
              <a:t>البحث التطبيقي</a:t>
            </a:r>
            <a:r>
              <a:rPr lang="ar-JO" dirty="0">
                <a:latin typeface="Alexandria" pitchFamily="2" charset="-78"/>
                <a:cs typeface="Alexandria" pitchFamily="2" charset="-78"/>
              </a:rPr>
              <a:t>:</a:t>
            </a:r>
            <a:r>
              <a:rPr lang="ru-RU" dirty="0">
                <a:cs typeface="Alexandria" pitchFamily="2" charset="-78"/>
              </a:rPr>
              <a:t> </a:t>
            </a:r>
            <a:r>
              <a:rPr lang="ar-SA" dirty="0">
                <a:latin typeface="Alexandria" pitchFamily="2" charset="-78"/>
                <a:cs typeface="Alexandria" pitchFamily="2" charset="-78"/>
              </a:rPr>
              <a:t>يهدف إلى استخدام المعرفة العلمية وتطبيقها لحل مشكلات عملية وتحقيق التقدم التكنولوجي والاجتماعي</a:t>
            </a:r>
            <a:r>
              <a:rPr lang="ru-RU" sz="2000" dirty="0">
                <a:cs typeface="Alexandria" pitchFamily="2" charset="-78"/>
              </a:rPr>
              <a:t>.</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3190278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2AD095A-C293-C636-FD2F-4E49E4FDBB73}"/>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67E16EE-E6E6-B8DC-28AC-200B47BB7C1D}"/>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09996" y="1430444"/>
            <a:ext cx="10725112" cy="4249690"/>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أهمية البحوث الأساسية في توسيع المعرفة العلمية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البحوث الأساسية تساهم في توسيع المعرفة العلمية من خلال</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اكتشاف القوانين والظواهر الجديدة</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فهم الأسس النظرية والمفاهيم الأساسية</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إنتاج النتائج الأولية التي يمكن استخدامها في البحوث التطبيقية وتطوير التكنولوجيا</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endParaRPr lang="ar-JO" sz="1600" b="1"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أهمية البحوث التطبيقية في حل المشاكل العملية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البحوث التطبيقية تساهم في حل المشاكل العملية من خلال</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توفير الحلول العملية للمشكلات الموجودة في المجتمع</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تطوير منتجات وتقنيات جديدة تلبي احتياجات المجتمع</a:t>
            </a:r>
            <a:r>
              <a:rPr lang="ru-RU" sz="1600" dirty="0">
                <a:cs typeface="Alexandria" pitchFamily="2" charset="-78"/>
              </a:rPr>
              <a:t>.</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تحسين الأداء والكفاءة في مجالات مختلفة مثل الطب والهندسة والزراعة</a:t>
            </a:r>
            <a:r>
              <a:rPr lang="ru-RU" sz="1600" dirty="0">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917336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FE90290-2DB8-7A23-5445-4CB7A7435182}"/>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3CB0FF3-869A-ACC5-E6F5-24DC7C2D4A49}"/>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521103" y="1732039"/>
            <a:ext cx="8718390" cy="2954014"/>
          </a:xfrm>
          <a:prstGeom prst="rect">
            <a:avLst/>
          </a:prstGeom>
          <a:noFill/>
        </p:spPr>
        <p:txBody>
          <a:bodyPr wrap="square" rtlCol="1">
            <a:spAutoFit/>
          </a:bodyPr>
          <a:lstStyle/>
          <a:p>
            <a:pPr algn="r" rtl="1">
              <a:lnSpc>
                <a:spcPct val="150000"/>
              </a:lnSpc>
            </a:pP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تنفذ البحوث الأساسية والتطبيقية عادة باستخدام الطرق العلمية التالية</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SA" dirty="0">
                <a:latin typeface="Alexandria" pitchFamily="2" charset="-78"/>
                <a:cs typeface="Alexandria" pitchFamily="2" charset="-78"/>
              </a:rPr>
              <a:t>جمع البيانات والمعلومات ذات الصلة</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SA" dirty="0">
                <a:latin typeface="Alexandria" pitchFamily="2" charset="-78"/>
                <a:cs typeface="Alexandria" pitchFamily="2" charset="-78"/>
              </a:rPr>
              <a:t>تصميم التجارب وإجراء الاختبارات والتحاليل</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SA" dirty="0">
                <a:latin typeface="Alexandria" pitchFamily="2" charset="-78"/>
                <a:cs typeface="Alexandria" pitchFamily="2" charset="-78"/>
              </a:rPr>
              <a:t>تحليل النتائج واستخلاص الاستنتاجات</a:t>
            </a:r>
            <a:r>
              <a:rPr lang="ru-RU" dirty="0">
                <a:cs typeface="Alexandria" pitchFamily="2" charset="-78"/>
              </a:rPr>
              <a:t>.</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SA" dirty="0">
                <a:latin typeface="Alexandria" pitchFamily="2" charset="-78"/>
                <a:cs typeface="Alexandria" pitchFamily="2" charset="-78"/>
              </a:rPr>
              <a:t>توثيق البحث من خلال الكتابة العلمية والنشر في المجلات العلمية</a:t>
            </a:r>
            <a:r>
              <a:rPr lang="ru-RU" dirty="0">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ACFC5F91-D03F-6508-BE3F-7295EB7D7FD9}"/>
              </a:ext>
            </a:extLst>
          </p:cNvPr>
          <p:cNvSpPr txBox="1"/>
          <p:nvPr/>
        </p:nvSpPr>
        <p:spPr>
          <a:xfrm>
            <a:off x="2946704" y="360418"/>
            <a:ext cx="5536710" cy="1323439"/>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تنفيذ البحوث الأساسية والتطبيقية</a:t>
            </a:r>
          </a:p>
        </p:txBody>
      </p:sp>
    </p:spTree>
    <p:extLst>
      <p:ext uri="{BB962C8B-B14F-4D97-AF65-F5344CB8AC3E}">
        <p14:creationId xmlns:p14="http://schemas.microsoft.com/office/powerpoint/2010/main" val="33523794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7CF4E46-DBA5-68B9-EC5F-16E8AAB04AF7}"/>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F55C7E4-59D5-99E7-B207-C64B731D03DF}"/>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5862420-47F5-DB3C-43D9-FC8C379A1459}"/>
              </a:ext>
            </a:extLst>
          </p:cNvPr>
          <p:cNvSpPr txBox="1"/>
          <p:nvPr/>
        </p:nvSpPr>
        <p:spPr>
          <a:xfrm>
            <a:off x="2365350" y="360418"/>
            <a:ext cx="6699419"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الاختلافات بين البحوث الأساسية والبحوث التطبيقية</a:t>
            </a:r>
          </a:p>
        </p:txBody>
      </p:sp>
      <p:sp>
        <p:nvSpPr>
          <p:cNvPr id="2" name="مربع نص 1"/>
          <p:cNvSpPr txBox="1"/>
          <p:nvPr/>
        </p:nvSpPr>
        <p:spPr>
          <a:xfrm>
            <a:off x="1186116" y="1285587"/>
            <a:ext cx="10664138" cy="4580228"/>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في مجال البحوث العلمية، هناك اختلاف كبير بين البحوث الأساسية والبحوث التطبيقية</a:t>
            </a:r>
            <a:r>
              <a:rPr lang="ru-RU" sz="1400" dirty="0">
                <a:cs typeface="Alexandria" pitchFamily="2" charset="-78"/>
              </a:rPr>
              <a:t>. </a:t>
            </a:r>
            <a:r>
              <a:rPr lang="ar-SA" sz="1400" dirty="0">
                <a:latin typeface="Alexandria" pitchFamily="2" charset="-78"/>
                <a:cs typeface="Alexandria" pitchFamily="2" charset="-78"/>
              </a:rPr>
              <a:t>يتم تنفيذ كل نوع من هذه البحوث بهدف تحقيق أهداف محددة وتوسيع المعرفة في المجالات المختلفة</a:t>
            </a:r>
            <a:r>
              <a:rPr lang="ru-RU" sz="1400" dirty="0">
                <a:cs typeface="Alexandria" pitchFamily="2" charset="-78"/>
              </a:rPr>
              <a:t>. </a:t>
            </a:r>
            <a:r>
              <a:rPr lang="ar-SA" sz="1400" dirty="0">
                <a:latin typeface="Alexandria" pitchFamily="2" charset="-78"/>
                <a:cs typeface="Alexandria" pitchFamily="2" charset="-78"/>
              </a:rPr>
              <a:t>إليك بعض الاختلافات الرئيسية بين البحوث الأساسية والبحوث التطبيقية</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مجالات تطبيق البحث</a:t>
            </a:r>
            <a:r>
              <a:rPr lang="ru-RU" sz="1400" b="1"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يهدف إلى فهم واكتشاف المبادئ العامة والنظريات في مجال معين، ولا يعتبر التطبيق العملي للنتائج واحدًا من أهدافه الأساسية</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يهدف إلى تطوير التقنيات والحلول العملية لمشاكل الحياة اليومية والصناعية، وتطبيق النتائج على الواقع</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طرق البحث</a:t>
            </a:r>
            <a:r>
              <a:rPr lang="ru-RU" sz="1400" b="1"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يعتمد على الاستقصاء والتجارب في المختبر والتحليل النظري للمبادئ والنظريات</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يعتمد على التطبيق العملي والاختبار على نماذج ونظرية العمل</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الغايات والفوائد</a:t>
            </a:r>
            <a:r>
              <a:rPr lang="ru-RU" sz="1400" b="1"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يساهم في توسيع المعرفة العلمية وفهم أساسية الظواهر والنظريات في مجال معين</a:t>
            </a:r>
            <a:r>
              <a:rPr lang="ru-RU" sz="1400" dirty="0">
                <a:cs typeface="Alexandria" pitchFamily="2" charset="-78"/>
              </a:rPr>
              <a:t>.</a:t>
            </a:r>
            <a:endParaRPr lang="en-US" sz="1400" dirty="0">
              <a:latin typeface="Alexandria" pitchFamily="2" charset="-78"/>
              <a:cs typeface="Alexandria" pitchFamily="2" charset="-78"/>
            </a:endParaRPr>
          </a:p>
          <a:p>
            <a:pPr lvl="0" algn="r" rtl="1">
              <a:lnSpc>
                <a:spcPct val="150000"/>
              </a:lnSpc>
            </a:pPr>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يعمل على تطوير تطبيقات عملية في الحياة اليومية والصناعية ومعالجة المشكلات الحقيقية</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هذه هي بعض الاختلافات الرئيسية بين البحوث الأساسية والبحوث التطبيقية</a:t>
            </a:r>
            <a:r>
              <a:rPr lang="ru-RU" sz="1400" dirty="0">
                <a:cs typeface="Alexandria" pitchFamily="2" charset="-78"/>
              </a:rPr>
              <a:t>. </a:t>
            </a:r>
            <a:r>
              <a:rPr lang="ar-SA" sz="1400" dirty="0">
                <a:latin typeface="Alexandria" pitchFamily="2" charset="-78"/>
                <a:cs typeface="Alexandria" pitchFamily="2" charset="-78"/>
              </a:rPr>
              <a:t>البحوث الأساسية تساهم في بناء الأسس النظرية للمجتمع العلمي، بينما تعمل البحوث التطبيقية على توظيف هذه الأسس في إيجاد حلول عملية للمشكلات الحقيقية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7579871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D026B7F-033E-A5DA-264D-C6C89EC00521}"/>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04F3A26-DB1D-78F0-C665-EE7109092A2D}"/>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21C798E-40BC-82CF-873A-24678B2F13C1}"/>
              </a:ext>
            </a:extLst>
          </p:cNvPr>
          <p:cNvSpPr txBox="1"/>
          <p:nvPr/>
        </p:nvSpPr>
        <p:spPr>
          <a:xfrm>
            <a:off x="2365350" y="360418"/>
            <a:ext cx="6699419"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البحوث الأساسية</a:t>
            </a: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032132" y="1511904"/>
            <a:ext cx="10477158" cy="3834191"/>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تلعب البحوث الأساسية دورًا حيويًا في تقدم المعرفة والتطور العلمي</a:t>
            </a:r>
            <a:r>
              <a:rPr lang="ru-RU" sz="1600" dirty="0">
                <a:cs typeface="Alexandria" pitchFamily="2" charset="-78"/>
              </a:rPr>
              <a:t>. </a:t>
            </a:r>
            <a:r>
              <a:rPr lang="ar-SA" sz="1600" dirty="0">
                <a:latin typeface="Alexandria" pitchFamily="2" charset="-78"/>
                <a:cs typeface="Alexandria" pitchFamily="2" charset="-78"/>
              </a:rPr>
              <a:t>إليك بعض أهمية البحوث الأساسية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توسيع المعرفة العلمية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تساهم البحوث الأساسية في توسيع مجال المعرفة العلمية من خلال استكشاف مواضيع جديدة وغير مستكشفة</a:t>
            </a:r>
            <a:r>
              <a:rPr lang="ru-RU" sz="1600" dirty="0">
                <a:cs typeface="Alexandria" pitchFamily="2" charset="-78"/>
              </a:rPr>
              <a:t>. </a:t>
            </a:r>
            <a:r>
              <a:rPr lang="ar-SA" sz="1600" dirty="0">
                <a:latin typeface="Alexandria" pitchFamily="2" charset="-78"/>
                <a:cs typeface="Alexandria" pitchFamily="2" charset="-78"/>
              </a:rPr>
              <a:t>تساعد هذه الأبحاث على فهم أسس العلوم واكتشاف الظواهر الجديدة التي تسهم في تقدم البشرية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تطوير النظريات والمفاهيم</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تساهم البحوث الأساسية في تطور النظريات والمفاهيم العلمية عن طريق إثراء الأدلة القائمة واختبار الفرضيات المطروحة</a:t>
            </a:r>
            <a:r>
              <a:rPr lang="ru-RU" sz="1600" dirty="0">
                <a:cs typeface="Alexandria" pitchFamily="2" charset="-78"/>
              </a:rPr>
              <a:t>. </a:t>
            </a:r>
            <a:r>
              <a:rPr lang="ar-SA" sz="1600" dirty="0">
                <a:latin typeface="Alexandria" pitchFamily="2" charset="-78"/>
                <a:cs typeface="Alexandria" pitchFamily="2" charset="-78"/>
              </a:rPr>
              <a:t>يساهم هذا التطوير في تحسين فهمنا للعالم وكيفية عمله</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تأسيس قاعدة علمية قوية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تعمل البحوث الأساسية على تأسيس قاعدة علمية قوية من خلال تطوير الأدلة العلمية وتقنيات القياس والتحليل</a:t>
            </a:r>
            <a:r>
              <a:rPr lang="ru-RU" sz="1600" dirty="0">
                <a:cs typeface="Alexandria" pitchFamily="2" charset="-78"/>
              </a:rPr>
              <a:t>. </a:t>
            </a:r>
            <a:r>
              <a:rPr lang="ar-SA" sz="1600" dirty="0">
                <a:latin typeface="Alexandria" pitchFamily="2" charset="-78"/>
                <a:cs typeface="Alexandria" pitchFamily="2" charset="-78"/>
              </a:rPr>
              <a:t>تساهم هذه القواعد القوية في توجيه البحوث التطبيقية وتحسين العمليات والتكنولوجيا</a:t>
            </a:r>
            <a:r>
              <a:rPr lang="ru-RU" sz="1600" dirty="0">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05337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2E6017C-6A62-4764-162E-4D47985C040A}"/>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A987144-5465-40AB-CC3E-6D05DDDE5F98}"/>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24BD91D-F1C3-517D-9A76-643296A388A9}"/>
              </a:ext>
            </a:extLst>
          </p:cNvPr>
          <p:cNvSpPr txBox="1"/>
          <p:nvPr/>
        </p:nvSpPr>
        <p:spPr>
          <a:xfrm>
            <a:off x="2365350" y="360418"/>
            <a:ext cx="6699419"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المنهج التطبيقي</a:t>
            </a:r>
          </a:p>
          <a:p>
            <a:pPr algn="ctr" rtl="1"/>
            <a:endParaRPr lang="ar-SA" sz="2000" b="1" dirty="0">
              <a:solidFill>
                <a:srgbClr val="00AEEF"/>
              </a:solidFill>
              <a:latin typeface="Alexandria" pitchFamily="2" charset="-78"/>
              <a:ea typeface="Calibri"/>
              <a:cs typeface="Alexandria" pitchFamily="2" charset="-78"/>
              <a:sym typeface="Calibri"/>
            </a:endParaRP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108364" y="1376081"/>
            <a:ext cx="10626744" cy="4401205"/>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يعتبر المنهج التطبيقي أحد أهم الأساليب في البحث العلمي، وذلك لعدة أسباب</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حل المشكلات العملية</a:t>
            </a:r>
            <a:r>
              <a:rPr lang="ar-SA" sz="1600" dirty="0">
                <a:latin typeface="Alexandria" pitchFamily="2" charset="-78"/>
                <a:cs typeface="Alexandria" pitchFamily="2" charset="-78"/>
              </a:rPr>
              <a:t>: يساعد المنهج التطبيقي في حل المشكلات العملية والتحديات التي تواجهها المجتمعات والصناعات</a:t>
            </a:r>
            <a:r>
              <a:rPr lang="ru-RU" sz="1600" dirty="0">
                <a:cs typeface="Alexandria" pitchFamily="2" charset="-78"/>
              </a:rPr>
              <a:t>. </a:t>
            </a:r>
            <a:r>
              <a:rPr lang="ar-SA" sz="1600" dirty="0">
                <a:latin typeface="Alexandria" pitchFamily="2" charset="-78"/>
                <a:cs typeface="Alexandria" pitchFamily="2" charset="-78"/>
              </a:rPr>
              <a:t>يمكن استخدام النتائج والتوصيات العلمية لتطوير سلع وخدمات جديدة، وتحسين العمليات الصناعية، وتعزيز الجودة والكفاءة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تحسين القرارات الإدارية</a:t>
            </a:r>
            <a:r>
              <a:rPr lang="ar-SA" sz="1600" dirty="0">
                <a:latin typeface="Alexandria" pitchFamily="2" charset="-78"/>
                <a:cs typeface="Alexandria" pitchFamily="2" charset="-78"/>
              </a:rPr>
              <a:t>: يقدم المنهج التطبيقي تحليلًا علميًا للبيانات والمعلومات لاتخاذ القرارات الإدارية الأفضل</a:t>
            </a:r>
            <a:r>
              <a:rPr lang="ru-RU" sz="1600" dirty="0">
                <a:cs typeface="Alexandria" pitchFamily="2" charset="-78"/>
              </a:rPr>
              <a:t>. </a:t>
            </a:r>
            <a:r>
              <a:rPr lang="ar-SA" sz="1600" dirty="0">
                <a:latin typeface="Alexandria" pitchFamily="2" charset="-78"/>
                <a:cs typeface="Alexandria" pitchFamily="2" charset="-78"/>
              </a:rPr>
              <a:t>يمكن استخدام النتائج العلمية لتحسين إدارة المشاريع وتخطيط الموارد واتخاذ قرارات استراتيجية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التطوير التكنولوجي</a:t>
            </a:r>
            <a:r>
              <a:rPr lang="ar-SA" sz="1600" dirty="0">
                <a:latin typeface="Alexandria" pitchFamily="2" charset="-78"/>
                <a:cs typeface="Alexandria" pitchFamily="2" charset="-78"/>
              </a:rPr>
              <a:t>: يسهم المنهج التطبيقي في تقدم التكنولوجيا والابتكار من خلال توجيه الأبحاث العلمية نحو حلول فعالة وتطبيقها على الصناعة والتكنولوجيا</a:t>
            </a:r>
            <a:r>
              <a:rPr lang="ru-RU" sz="1600" dirty="0">
                <a:cs typeface="Alexandria" pitchFamily="2" charset="-78"/>
              </a:rPr>
              <a:t>. </a:t>
            </a:r>
            <a:r>
              <a:rPr lang="ar-SA" sz="1600" dirty="0">
                <a:latin typeface="Alexandria" pitchFamily="2" charset="-78"/>
                <a:cs typeface="Alexandria" pitchFamily="2" charset="-78"/>
              </a:rPr>
              <a:t>يمكن أن تؤدي البحوث التطبيقية إلى اكتشافات وتحسينات تقنية جديدة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تعزيز التعاون بين الجهات المختلفة</a:t>
            </a:r>
            <a:r>
              <a:rPr lang="ar-SA" sz="1600" dirty="0">
                <a:latin typeface="Alexandria" pitchFamily="2" charset="-78"/>
                <a:cs typeface="Alexandria" pitchFamily="2" charset="-78"/>
              </a:rPr>
              <a:t>: يشجع المنهج التطبيقي على التعاون بين الأكاديميين والصناعيين والحكومة والمجتمعات المحلية</a:t>
            </a:r>
            <a:r>
              <a:rPr lang="ru-RU" sz="1600" dirty="0">
                <a:cs typeface="Alexandria" pitchFamily="2" charset="-78"/>
              </a:rPr>
              <a:t>. </a:t>
            </a:r>
            <a:r>
              <a:rPr lang="ar-SA" sz="1600" dirty="0">
                <a:latin typeface="Alexandria" pitchFamily="2" charset="-78"/>
                <a:cs typeface="Alexandria" pitchFamily="2" charset="-78"/>
              </a:rPr>
              <a:t>يمكن للجهات المختلفة الاستفادة من النتائج العلمية لتحقيق تقدم في مجالات مختلفة</a:t>
            </a:r>
            <a:r>
              <a:rPr lang="ru-RU" sz="1600" dirty="0">
                <a:cs typeface="Alexandria" pitchFamily="2" charset="-78"/>
              </a:rPr>
              <a:t>.</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2653894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2510DB6-090C-C6AE-C068-984BC76F0EC8}"/>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1AD436E-C2BF-1B2D-7DC9-F318F8D0B90C}"/>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A8EE2F8-6299-4EC1-C8E8-B1B38DC9F078}"/>
              </a:ext>
            </a:extLst>
          </p:cNvPr>
          <p:cNvSpPr txBox="1"/>
          <p:nvPr/>
        </p:nvSpPr>
        <p:spPr>
          <a:xfrm>
            <a:off x="3635153" y="406584"/>
            <a:ext cx="4159813" cy="92333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البحوث التطبيقية</a:t>
            </a:r>
          </a:p>
          <a:p>
            <a:pPr algn="ctr" rtl="1"/>
            <a:endParaRPr lang="ar-SA" sz="2000" b="1" dirty="0">
              <a:solidFill>
                <a:srgbClr val="00AEEF"/>
              </a:solidFill>
              <a:latin typeface="Alexandria" pitchFamily="2" charset="-78"/>
              <a:ea typeface="Calibri"/>
              <a:cs typeface="Alexandria" pitchFamily="2" charset="-78"/>
              <a:sym typeface="Calibri"/>
            </a:endParaRP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904332" y="1569087"/>
            <a:ext cx="10805375" cy="4115999"/>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تطوير التكنولوجيا والابتكار</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تلعب البحوث التطبيقية دورًا حيويًا في تطوير التكنولوجيا وتعزيز الابتكار</a:t>
            </a:r>
            <a:r>
              <a:rPr lang="ru-RU" sz="1600" dirty="0">
                <a:cs typeface="Alexandria" pitchFamily="2" charset="-78"/>
              </a:rPr>
              <a:t>. </a:t>
            </a:r>
            <a:r>
              <a:rPr lang="ar-SA" sz="1600" dirty="0">
                <a:latin typeface="Alexandria" pitchFamily="2" charset="-78"/>
                <a:cs typeface="Alexandria" pitchFamily="2" charset="-78"/>
              </a:rPr>
              <a:t>حيث تُجرى البحوث التطبيقية لحل المشكلات والتحديات العملية التي </a:t>
            </a:r>
            <a:r>
              <a:rPr lang="ar-SA" sz="1600" dirty="0" err="1">
                <a:latin typeface="Alexandria" pitchFamily="2" charset="-78"/>
                <a:cs typeface="Alexandria" pitchFamily="2" charset="-78"/>
              </a:rPr>
              <a:t>يواجهها</a:t>
            </a:r>
            <a:r>
              <a:rPr lang="ar-SA" sz="1600" dirty="0">
                <a:latin typeface="Alexandria" pitchFamily="2" charset="-78"/>
                <a:cs typeface="Alexandria" pitchFamily="2" charset="-78"/>
              </a:rPr>
              <a:t> الناس والصناعات</a:t>
            </a:r>
            <a:r>
              <a:rPr lang="ru-RU" sz="1600" dirty="0">
                <a:cs typeface="Alexandria" pitchFamily="2" charset="-78"/>
              </a:rPr>
              <a:t>. </a:t>
            </a:r>
            <a:r>
              <a:rPr lang="ar-SA" sz="1600" dirty="0">
                <a:latin typeface="Alexandria" pitchFamily="2" charset="-78"/>
                <a:cs typeface="Alexandria" pitchFamily="2" charset="-78"/>
              </a:rPr>
              <a:t>وباستخدام المنهج العلمي والأدوات والتقنيات المتاحة، يعمل الباحثون على تحويل النتائج والاكتشافات العلمية إلى حلول وتطبيقات عملية تستخدم في مجالات متنوعة مثل التكنولوجيا، الطب، الزراعة، والصناعة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فوائد البحوث التطبيقية في تطوير التكنولوجيا والابتكار تشمل</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تحسين الأداء وتطوير المنتجات والخدمات لتلبية احتياجات السوق وتقديم تجارب جديدة ومبتكرة للمستخدمين</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زيادة الكفاءة وتقليل التكاليف في العمليات الإنتاجية والخدماتية بفضل تطبيق التقنيات الجديدة والمحسنة</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توفير حلول فعالة للمشكلات التقنية والتحديات التي تواجهها الصناعات والشركات</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تعزيز التنافسية وزيادة الابتكار في السوق المحلية والعالمية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ru-RU" sz="1600" dirty="0">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099967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2510DB6-090C-C6AE-C068-984BC76F0EC8}"/>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1AD436E-C2BF-1B2D-7DC9-F318F8D0B90C}"/>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A8EE2F8-6299-4EC1-C8E8-B1B38DC9F078}"/>
              </a:ext>
            </a:extLst>
          </p:cNvPr>
          <p:cNvSpPr txBox="1"/>
          <p:nvPr/>
        </p:nvSpPr>
        <p:spPr>
          <a:xfrm>
            <a:off x="3635153" y="406584"/>
            <a:ext cx="4159813" cy="92333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البحوث التطبيقية</a:t>
            </a:r>
          </a:p>
          <a:p>
            <a:pPr algn="ctr" rtl="1"/>
            <a:endParaRPr lang="ar-SA" sz="2000" b="1" dirty="0">
              <a:solidFill>
                <a:srgbClr val="00AEEF"/>
              </a:solidFill>
              <a:latin typeface="Alexandria" pitchFamily="2" charset="-78"/>
              <a:ea typeface="Calibri"/>
              <a:cs typeface="Alexandria" pitchFamily="2" charset="-78"/>
              <a:sym typeface="Calibri"/>
            </a:endParaRP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929733" y="1926345"/>
            <a:ext cx="10805375" cy="3005310"/>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حل المشكلات العملية وتحسين العمليات</a:t>
            </a:r>
          </a:p>
          <a:p>
            <a:pPr algn="r" rtl="1">
              <a:lnSpc>
                <a:spcPct val="150000"/>
              </a:lnSpc>
            </a:pPr>
            <a:r>
              <a:rPr lang="ar-SA" sz="1600" dirty="0">
                <a:latin typeface="Alexandria" pitchFamily="2" charset="-78"/>
                <a:cs typeface="Alexandria" pitchFamily="2" charset="-78"/>
              </a:rPr>
              <a:t>تساهم البحوث التطبيقية في حل المشكلات العملية وتحسين العمليات في مختلف المجالات. فعندما يكون لدينا أدوات وتقنيات مطورة بناءً على البحوث التطبيقية، يصبح من الممكن تحسين العمليات وتحقيق تغييرات إيجابية في النظم والعمليات القائمة. وفيما يلي بعض فوائد البحوث التطبيقية في حل المشكلات وتحسين العمليات:</a:t>
            </a: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تحليل الأسباب الجذرية للمشكلات وتوجيه التغييرات والتحسينات الضرورية للتصدي لها.</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توفير مجموعة متنوعة من الخيارات والحلول للتحسين، مع تقديم تقديرات دقيقة لآثارها وفوائدها.</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تطبيق أفضل الممارسات والتقنيات في مجال معين لتحقيق أقصى قدر من الكفاءة والجودة.</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600" dirty="0">
                <a:latin typeface="Alexandria" pitchFamily="2" charset="-78"/>
                <a:cs typeface="Alexandria" pitchFamily="2" charset="-78"/>
              </a:rPr>
              <a:t>توفير معايير جديدة وطرق عمل محسنة لتحقيق أهداف الأعمال وزيادة الإنتاجية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874832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093AD4C-20D1-E374-A61C-0B53561E09EA}"/>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85F5BD7-3ED2-79E4-AF80-C0E644ECB8AF}"/>
              </a:ext>
            </a:extLst>
          </p:cNvPr>
          <p:cNvSpPr/>
          <p:nvPr/>
        </p:nvSpPr>
        <p:spPr>
          <a:xfrm>
            <a:off x="871450" y="1177866"/>
            <a:ext cx="11155680" cy="4854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A311007-3353-844F-DC34-21B61D43378D}"/>
              </a:ext>
            </a:extLst>
          </p:cNvPr>
          <p:cNvSpPr txBox="1"/>
          <p:nvPr/>
        </p:nvSpPr>
        <p:spPr>
          <a:xfrm>
            <a:off x="2669869" y="332256"/>
            <a:ext cx="6090381" cy="85654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البدء في البحث الأساسي والتطبيقي</a:t>
            </a:r>
          </a:p>
        </p:txBody>
      </p:sp>
      <p:sp>
        <p:nvSpPr>
          <p:cNvPr id="2" name="مربع نص 1"/>
          <p:cNvSpPr txBox="1"/>
          <p:nvPr/>
        </p:nvSpPr>
        <p:spPr>
          <a:xfrm>
            <a:off x="871450" y="1404594"/>
            <a:ext cx="10682162" cy="4401205"/>
          </a:xfrm>
          <a:prstGeom prst="rect">
            <a:avLst/>
          </a:prstGeom>
          <a:noFill/>
        </p:spPr>
        <p:txBody>
          <a:bodyPr wrap="square" rtlCol="1">
            <a:spAutoFit/>
          </a:bodyPr>
          <a:lstStyle/>
          <a:p>
            <a:pPr algn="r" rtl="1">
              <a:lnSpc>
                <a:spcPct val="150000"/>
              </a:lnSpc>
            </a:pP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b="1" dirty="0">
                <a:latin typeface="Alexandria" pitchFamily="2" charset="-78"/>
                <a:cs typeface="Alexandria" pitchFamily="2" charset="-78"/>
              </a:rPr>
              <a:t>تحديد موضوع البحث</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بتحديد مجال البحث الذي ترغب في استكشافه وتوسيع المعرفة فيه</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b="1" dirty="0">
                <a:latin typeface="Alexandria" pitchFamily="2" charset="-78"/>
                <a:cs typeface="Alexandria" pitchFamily="2" charset="-78"/>
              </a:rPr>
              <a:t>دراسة الأدبيات الحالية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بمراجعة الدراسات والأبحاث الحالية في مجالك لفهم التطورات والثغرات القائمة</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b="1" dirty="0">
                <a:latin typeface="Alexandria" pitchFamily="2" charset="-78"/>
                <a:cs typeface="Alexandria" pitchFamily="2" charset="-78"/>
              </a:rPr>
              <a:t>وضع الأهداف والاستراتيجية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بتحديد أهدافك البحثية ووضع استراتيجية لتحقيقها، سواء كان ذلك من خلال البحث الأساسي أو التطبيقي</a:t>
            </a:r>
            <a:r>
              <a:rPr lang="ru-RU" sz="1600" dirty="0">
                <a:cs typeface="Alexandria" pitchFamily="2" charset="-78"/>
              </a:rPr>
              <a:t>.</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SA" sz="1600" b="1" dirty="0">
                <a:latin typeface="Alexandria" pitchFamily="2" charset="-78"/>
                <a:cs typeface="Alexandria" pitchFamily="2" charset="-78"/>
              </a:rPr>
              <a:t>تجنب الانفصال عن الواقعية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تأكد من أن أهدافك البحثية واستراتيجيتك قابلة للتحقيق وتتوافق مع الموارد المتاحة</a:t>
            </a:r>
            <a:r>
              <a:rPr lang="ru-RU" sz="1600" dirty="0">
                <a:cs typeface="Alexandria" pitchFamily="2" charset="-78"/>
              </a:rPr>
              <a:t>.</a:t>
            </a:r>
            <a:endParaRPr lang="ar-JO"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قبل أن تبدأ في البحث الأساسي والتطبيقي، تأكد من فهمك للأصول والمبادئ المشتركة للبحث، وضع أهدافك واستراتيجيتك، واستخدام الأدوات المتاحة بفعالية لتحقيق نجاح البحث</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881388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B760169-3DD2-0ED5-A97B-D4B1058B8520}"/>
              </a:ext>
            </a:extLst>
          </p:cNvPr>
          <p:cNvSpPr/>
          <p:nvPr/>
        </p:nvSpPr>
        <p:spPr>
          <a:xfrm>
            <a:off x="456892" y="960583"/>
            <a:ext cx="4128422" cy="53330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83783E1-D511-1FBF-700C-C42D9ADF84FA}"/>
              </a:ext>
            </a:extLst>
          </p:cNvPr>
          <p:cNvSpPr/>
          <p:nvPr/>
        </p:nvSpPr>
        <p:spPr>
          <a:xfrm>
            <a:off x="871450" y="1129134"/>
            <a:ext cx="11155680" cy="490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A1C990F-8041-2D7B-E030-E8F44F433F16}"/>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المنهج التطبيقي </a:t>
            </a:r>
          </a:p>
        </p:txBody>
      </p:sp>
      <p:sp>
        <p:nvSpPr>
          <p:cNvPr id="2" name="مربع نص 1"/>
          <p:cNvSpPr txBox="1"/>
          <p:nvPr/>
        </p:nvSpPr>
        <p:spPr>
          <a:xfrm>
            <a:off x="1013690" y="1177866"/>
            <a:ext cx="10871200" cy="4903394"/>
          </a:xfrm>
          <a:prstGeom prst="rect">
            <a:avLst/>
          </a:prstGeom>
          <a:noFill/>
        </p:spPr>
        <p:txBody>
          <a:bodyPr wrap="square" rtlCol="1">
            <a:spAutoFit/>
          </a:bodyPr>
          <a:lstStyle/>
          <a:p>
            <a:pPr algn="r" rtl="1">
              <a:lnSpc>
                <a:spcPct val="150000"/>
              </a:lnSpc>
            </a:pPr>
            <a:r>
              <a:rPr lang="ar-SA" sz="1400" b="1" dirty="0">
                <a:latin typeface="Alexandria" pitchFamily="2" charset="-78"/>
                <a:cs typeface="Alexandria" pitchFamily="2" charset="-78"/>
              </a:rPr>
              <a:t>مرحلة وضع الفرضية</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في هذه المرحلة، يتم وضع فرضية أو فرضيات تهدف إلى إيجاد إجابة للمشكلة التي تم تحديدها في البحث العلمي</a:t>
            </a:r>
            <a:r>
              <a:rPr lang="ru-RU" sz="1400" dirty="0">
                <a:cs typeface="Alexandria" pitchFamily="2" charset="-78"/>
              </a:rPr>
              <a:t>. </a:t>
            </a:r>
            <a:r>
              <a:rPr lang="ar-SA" sz="1400" dirty="0">
                <a:latin typeface="Alexandria" pitchFamily="2" charset="-78"/>
                <a:cs typeface="Alexandria" pitchFamily="2" charset="-78"/>
              </a:rPr>
              <a:t>تعتبر الفرضية عبارة عن افتراض يتم تجربته واختباره من خلال جمع البيانات وتحليلها</a:t>
            </a:r>
            <a:r>
              <a:rPr lang="ru-RU" sz="1400" dirty="0">
                <a:cs typeface="Alexandria" pitchFamily="2" charset="-78"/>
              </a:rPr>
              <a:t>. </a:t>
            </a:r>
            <a:r>
              <a:rPr lang="ar-SA" sz="1400" dirty="0">
                <a:latin typeface="Alexandria" pitchFamily="2" charset="-78"/>
                <a:cs typeface="Alexandria" pitchFamily="2" charset="-78"/>
              </a:rPr>
              <a:t>تكون الفرضية مبنية على الأسس النظرية والمعرفية الموجودة حاليًا في المجال البحثي المختار</a:t>
            </a:r>
            <a:r>
              <a:rPr lang="ru-RU" sz="1400" dirty="0">
                <a:cs typeface="Alexandria" pitchFamily="2" charset="-78"/>
              </a:rPr>
              <a:t>. </a:t>
            </a:r>
            <a:r>
              <a:rPr lang="ar-SA" sz="1400" dirty="0">
                <a:latin typeface="Alexandria" pitchFamily="2" charset="-78"/>
                <a:cs typeface="Alexandria" pitchFamily="2" charset="-78"/>
              </a:rPr>
              <a:t>يجب أن تكون الفرضية صحيحة قابلة للتحقق وتتناسب مع سياق البحث والأهداف المرجوة</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مرحلة جمع البيانات</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في هذه المرحلة، يتم جمع البيانات المطلوبة لاختبار الفرضية والوصول إلى النتائج المرجوة</a:t>
            </a:r>
            <a:r>
              <a:rPr lang="ru-RU" sz="1400" dirty="0">
                <a:cs typeface="Alexandria" pitchFamily="2" charset="-78"/>
              </a:rPr>
              <a:t>. </a:t>
            </a:r>
            <a:r>
              <a:rPr lang="ar-SA" sz="1400" dirty="0">
                <a:latin typeface="Alexandria" pitchFamily="2" charset="-78"/>
                <a:cs typeface="Alexandria" pitchFamily="2" charset="-78"/>
              </a:rPr>
              <a:t>يمكن جمع البيانات من خلال مجموعة متنوعة من المصادر مثل الاستبيانات، المقابلات، الملاحظات، البيانات الإحصائية، والتجارب</a:t>
            </a:r>
            <a:r>
              <a:rPr lang="ru-RU" sz="1400" dirty="0">
                <a:cs typeface="Alexandria" pitchFamily="2" charset="-78"/>
              </a:rPr>
              <a:t>. </a:t>
            </a:r>
            <a:r>
              <a:rPr lang="ar-SA" sz="1400" dirty="0">
                <a:latin typeface="Alexandria" pitchFamily="2" charset="-78"/>
                <a:cs typeface="Alexandria" pitchFamily="2" charset="-78"/>
              </a:rPr>
              <a:t>يجب أن تكون عملية جمع البيانات مدققة وموثوقة للحصول على نتائج دقيقة وقابلة للتفسير</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مرحلة تحليل البيانات واستنتاج النتائج</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بعد جمع البيانات، يتم تحليلها باستخدام أدوات وتقنيات تحليلية مناسبة</a:t>
            </a:r>
            <a:r>
              <a:rPr lang="ru-RU" sz="1400" dirty="0">
                <a:cs typeface="Alexandria" pitchFamily="2" charset="-78"/>
              </a:rPr>
              <a:t>. </a:t>
            </a:r>
            <a:r>
              <a:rPr lang="ar-SA" sz="1400" dirty="0">
                <a:latin typeface="Alexandria" pitchFamily="2" charset="-78"/>
                <a:cs typeface="Alexandria" pitchFamily="2" charset="-78"/>
              </a:rPr>
              <a:t>يهدف تحليل البيانات إلى استنتاج النتائج وإيجاد إجابات عن الفرضية المطروحة</a:t>
            </a:r>
            <a:r>
              <a:rPr lang="ru-RU" sz="1400" dirty="0">
                <a:cs typeface="Alexandria" pitchFamily="2" charset="-78"/>
              </a:rPr>
              <a:t>. </a:t>
            </a:r>
            <a:r>
              <a:rPr lang="ar-SA" sz="1400" dirty="0">
                <a:latin typeface="Alexandria" pitchFamily="2" charset="-78"/>
                <a:cs typeface="Alexandria" pitchFamily="2" charset="-78"/>
              </a:rPr>
              <a:t>يمكن استخدام العديد من الأساليب التحليلية مثل التحليل الإحصائي، تحليل المضمون، وتحليل العلاقات</a:t>
            </a:r>
            <a:r>
              <a:rPr lang="ru-RU" sz="1400" dirty="0">
                <a:cs typeface="Alexandria" pitchFamily="2" charset="-78"/>
              </a:rPr>
              <a:t>. </a:t>
            </a:r>
            <a:r>
              <a:rPr lang="ar-SA" sz="1400" dirty="0">
                <a:latin typeface="Alexandria" pitchFamily="2" charset="-78"/>
                <a:cs typeface="Alexandria" pitchFamily="2" charset="-78"/>
              </a:rPr>
              <a:t>يجب أن يكون تحليل البيانات شاملاً ودقيقًا لتوفير إجابات مفهومة وقابلة للتفسير</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هذه هي الخطوات الرئيسية للمنهج التطبيقي في البحث العلمي</a:t>
            </a:r>
            <a:r>
              <a:rPr lang="ru-RU" sz="1400" dirty="0">
                <a:cs typeface="Alexandria" pitchFamily="2" charset="-78"/>
              </a:rPr>
              <a:t>. </a:t>
            </a:r>
            <a:r>
              <a:rPr lang="ar-SA" sz="1400" dirty="0">
                <a:latin typeface="Alexandria" pitchFamily="2" charset="-78"/>
                <a:cs typeface="Alexandria" pitchFamily="2" charset="-78"/>
              </a:rPr>
              <a:t>يمكن أن تختلف تفاصيل هذه الخطوات حسب طبيعة ومجال البحث العلمي الذي يتم تنفيذه</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25954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C315DCF-1A6F-AE4F-F1E8-7C4C2BDF292E}"/>
              </a:ext>
            </a:extLst>
          </p:cNvPr>
          <p:cNvSpPr/>
          <p:nvPr/>
        </p:nvSpPr>
        <p:spPr>
          <a:xfrm>
            <a:off x="456892" y="820072"/>
            <a:ext cx="4128422" cy="57056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6153474-7BBD-6A0F-2C7F-670A644B5292}"/>
              </a:ext>
            </a:extLst>
          </p:cNvPr>
          <p:cNvSpPr/>
          <p:nvPr/>
        </p:nvSpPr>
        <p:spPr>
          <a:xfrm>
            <a:off x="871450" y="1067031"/>
            <a:ext cx="11155680" cy="52265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3481C69-07C7-8C34-914C-375C68599247}"/>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التحديات والمشاكل التي تواجه المنهج التطبيقي</a:t>
            </a:r>
          </a:p>
        </p:txBody>
      </p:sp>
      <p:sp>
        <p:nvSpPr>
          <p:cNvPr id="2" name="مربع نص 1"/>
          <p:cNvSpPr txBox="1"/>
          <p:nvPr/>
        </p:nvSpPr>
        <p:spPr>
          <a:xfrm>
            <a:off x="1016359" y="1154737"/>
            <a:ext cx="10718749" cy="5226559"/>
          </a:xfrm>
          <a:prstGeom prst="rect">
            <a:avLst/>
          </a:prstGeom>
          <a:noFill/>
        </p:spPr>
        <p:txBody>
          <a:bodyPr wrap="square" rtlCol="1">
            <a:spAutoFit/>
          </a:bodyPr>
          <a:lstStyle/>
          <a:p>
            <a:pPr algn="r" rtl="1">
              <a:lnSpc>
                <a:spcPct val="150000"/>
              </a:lnSpc>
            </a:pPr>
            <a:r>
              <a:rPr lang="ar-SA" sz="1400" b="1" dirty="0">
                <a:latin typeface="Alexandria" pitchFamily="2" charset="-78"/>
                <a:cs typeface="Alexandria" pitchFamily="2" charset="-78"/>
              </a:rPr>
              <a:t>صعوبات جمع البيانات العملية</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قد يواجه الباحثين العديد من التحديات عند جمع البيانات العملية في المنهج التطبيقي، بما في ذلك</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lnSpc>
                <a:spcPct val="150000"/>
              </a:lnSpc>
              <a:buFont typeface="+mj-lt"/>
              <a:buAutoNum type="arabicPeriod"/>
            </a:pPr>
            <a:r>
              <a:rPr lang="ar-SA" sz="1400" dirty="0">
                <a:latin typeface="Alexandria" pitchFamily="2" charset="-78"/>
                <a:cs typeface="Alexandria" pitchFamily="2" charset="-78"/>
              </a:rPr>
              <a:t>صعوبة الوصول إلى المشاركين</a:t>
            </a:r>
            <a:r>
              <a:rPr lang="ru-RU" sz="1400" dirty="0">
                <a:cs typeface="Alexandria" pitchFamily="2" charset="-78"/>
              </a:rPr>
              <a:t>: </a:t>
            </a:r>
            <a:r>
              <a:rPr lang="ar-SA" sz="1400" dirty="0">
                <a:latin typeface="Alexandria" pitchFamily="2" charset="-78"/>
                <a:cs typeface="Alexandria" pitchFamily="2" charset="-78"/>
              </a:rPr>
              <a:t>قد يكون من الصعب العثور على عينة مناسبة وممثلة للمجتمع الذي يتم دراسته، مما يؤثر على النتائج والتطبيقات المستقبلية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lnSpc>
                <a:spcPct val="150000"/>
              </a:lnSpc>
              <a:buFont typeface="+mj-lt"/>
              <a:buAutoNum type="arabicPeriod"/>
            </a:pPr>
            <a:r>
              <a:rPr lang="ar-SA" sz="1400" dirty="0">
                <a:latin typeface="Alexandria" pitchFamily="2" charset="-78"/>
                <a:cs typeface="Alexandria" pitchFamily="2" charset="-78"/>
              </a:rPr>
              <a:t>مشكلات الاعتبار الأخلاقية</a:t>
            </a:r>
            <a:r>
              <a:rPr lang="ru-RU" sz="1400" dirty="0">
                <a:cs typeface="Alexandria" pitchFamily="2" charset="-78"/>
              </a:rPr>
              <a:t>: </a:t>
            </a:r>
            <a:r>
              <a:rPr lang="ar-SA" sz="1400" dirty="0">
                <a:latin typeface="Alexandria" pitchFamily="2" charset="-78"/>
                <a:cs typeface="Alexandria" pitchFamily="2" charset="-78"/>
              </a:rPr>
              <a:t>في بعض الأحيان يمكن أن تنشأ مشكلات أخلاقية عند جمع البيانات العملية، مثل الحفاظ على سرية المعلومات الشخصية للمشاركين أو الحفاظ على سلامتهم أثناء الدراسة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lnSpc>
                <a:spcPct val="150000"/>
              </a:lnSpc>
              <a:buFont typeface="+mj-lt"/>
              <a:buAutoNum type="arabicPeriod"/>
            </a:pPr>
            <a:r>
              <a:rPr lang="ar-SA" sz="1400" dirty="0">
                <a:latin typeface="Alexandria" pitchFamily="2" charset="-78"/>
                <a:cs typeface="Alexandria" pitchFamily="2" charset="-78"/>
              </a:rPr>
              <a:t>قيود المناطق الجغرافية</a:t>
            </a:r>
            <a:r>
              <a:rPr lang="ru-RU" sz="1400" dirty="0">
                <a:cs typeface="Alexandria" pitchFamily="2" charset="-78"/>
              </a:rPr>
              <a:t>: </a:t>
            </a:r>
            <a:r>
              <a:rPr lang="ar-SA" sz="1400" dirty="0">
                <a:latin typeface="Alexandria" pitchFamily="2" charset="-78"/>
                <a:cs typeface="Alexandria" pitchFamily="2" charset="-78"/>
              </a:rPr>
              <a:t>قد تواجه الدراسات التطبيقية قيودًا جغرافية، مثل الحصول على الصلاحيات اللازمة للتواجد في مناطق معينة أو الوصول إلى موارد معينة</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تحديات تحليل البيانات</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عند تحليل البيانات في المنهج التطبيقي، يمكن أن تواجه التحديات التالية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lnSpc>
                <a:spcPct val="150000"/>
              </a:lnSpc>
              <a:buFont typeface="+mj-lt"/>
              <a:buAutoNum type="arabicPeriod"/>
            </a:pPr>
            <a:r>
              <a:rPr lang="ar-SA" sz="1400" dirty="0">
                <a:latin typeface="Alexandria" pitchFamily="2" charset="-78"/>
                <a:cs typeface="Alexandria" pitchFamily="2" charset="-78"/>
              </a:rPr>
              <a:t>تعقيد البيانات</a:t>
            </a:r>
            <a:r>
              <a:rPr lang="ru-RU" sz="1400" dirty="0">
                <a:cs typeface="Alexandria" pitchFamily="2" charset="-78"/>
              </a:rPr>
              <a:t>: </a:t>
            </a:r>
            <a:r>
              <a:rPr lang="ar-SA" sz="1400" dirty="0">
                <a:latin typeface="Alexandria" pitchFamily="2" charset="-78"/>
                <a:cs typeface="Alexandria" pitchFamily="2" charset="-78"/>
              </a:rPr>
              <a:t>يمكن أن تكون البيانات العملية معقدة ولها عوامل متعددة، مما يتطلب استخدام تقنيات تحليلية متقدمة وتفاعلية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lnSpc>
                <a:spcPct val="150000"/>
              </a:lnSpc>
              <a:buFont typeface="+mj-lt"/>
              <a:buAutoNum type="arabicPeriod"/>
            </a:pPr>
            <a:r>
              <a:rPr lang="ar-SA" sz="1400" dirty="0">
                <a:latin typeface="Alexandria" pitchFamily="2" charset="-78"/>
                <a:cs typeface="Alexandria" pitchFamily="2" charset="-78"/>
              </a:rPr>
              <a:t>عدم الدقة والموثوقية</a:t>
            </a:r>
            <a:r>
              <a:rPr lang="ru-RU" sz="1400" dirty="0">
                <a:cs typeface="Alexandria" pitchFamily="2" charset="-78"/>
              </a:rPr>
              <a:t>: </a:t>
            </a:r>
            <a:r>
              <a:rPr lang="ar-SA" sz="1400" dirty="0">
                <a:latin typeface="Alexandria" pitchFamily="2" charset="-78"/>
                <a:cs typeface="Alexandria" pitchFamily="2" charset="-78"/>
              </a:rPr>
              <a:t>قد يحدث خطأ في جمع البيانات أو قد تكون البيانات غير موثوقة، مما يؤدي إلى صعوبة في استخلاص نتائج صحيحة وقابلة للتكرار</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lnSpc>
                <a:spcPct val="150000"/>
              </a:lnSpc>
              <a:buFont typeface="+mj-lt"/>
              <a:buAutoNum type="arabicPeriod"/>
            </a:pPr>
            <a:r>
              <a:rPr lang="ar-SA" sz="1400" dirty="0">
                <a:latin typeface="Alexandria" pitchFamily="2" charset="-78"/>
                <a:cs typeface="Alexandria" pitchFamily="2" charset="-78"/>
              </a:rPr>
              <a:t>قرارات التشغيل</a:t>
            </a:r>
            <a:r>
              <a:rPr lang="ru-RU" sz="1400" dirty="0">
                <a:cs typeface="Alexandria" pitchFamily="2" charset="-78"/>
              </a:rPr>
              <a:t>: </a:t>
            </a:r>
            <a:r>
              <a:rPr lang="ar-SA" sz="1400" dirty="0">
                <a:latin typeface="Alexandria" pitchFamily="2" charset="-78"/>
                <a:cs typeface="Alexandria" pitchFamily="2" charset="-78"/>
              </a:rPr>
              <a:t>قد يواجه الباحثون صعوبة في اتخاذ قرارات عملية استنادًا إلى النتائج المستخلصة من تحليل البيانات، حيث يجب توفير التوازن بين النظرية والواقعية والعوامل الاقتصادية والاجتماعية</a:t>
            </a:r>
            <a:r>
              <a:rPr lang="ru-RU" sz="1400" dirty="0">
                <a:cs typeface="Alexandria" pitchFamily="2" charset="-78"/>
              </a:rPr>
              <a:t>.</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1785584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8B0500A-21D4-A4A3-A8B6-A80D04608A01}"/>
              </a:ext>
            </a:extLst>
          </p:cNvPr>
          <p:cNvSpPr/>
          <p:nvPr/>
        </p:nvSpPr>
        <p:spPr>
          <a:xfrm>
            <a:off x="456892" y="1062181"/>
            <a:ext cx="4128422" cy="49506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B7E7256-7E0A-1F94-D1B7-BC954BDFDE16}"/>
              </a:ext>
            </a:extLst>
          </p:cNvPr>
          <p:cNvSpPr/>
          <p:nvPr/>
        </p:nvSpPr>
        <p:spPr>
          <a:xfrm>
            <a:off x="871450" y="1321030"/>
            <a:ext cx="11155680" cy="43454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53836" y="1696908"/>
            <a:ext cx="10390908" cy="4200509"/>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هناك أيضًا بعض العيوب التي يجب مراعاتها عند استخدام المنهج التطبيقي</a:t>
            </a:r>
            <a:r>
              <a:rPr lang="ru-RU" dirty="0">
                <a:cs typeface="Alexandria" pitchFamily="2" charset="-78"/>
              </a:rPr>
              <a:t>. </a:t>
            </a:r>
            <a:r>
              <a:rPr lang="ar-SA" dirty="0">
                <a:latin typeface="Alexandria" pitchFamily="2" charset="-78"/>
                <a:cs typeface="Alexandria" pitchFamily="2" charset="-78"/>
              </a:rPr>
              <a:t>من بين هذه العيوب</a:t>
            </a:r>
            <a:r>
              <a:rPr lang="ru-RU" dirty="0">
                <a:cs typeface="Alexandria" pitchFamily="2" charset="-78"/>
              </a:rPr>
              <a:t>:</a:t>
            </a:r>
            <a:endParaRPr lang="ar-JO" dirty="0">
              <a:cs typeface="Alexandria" pitchFamily="2" charset="-78"/>
            </a:endParaRPr>
          </a:p>
          <a:p>
            <a:pPr algn="just" rtl="1">
              <a:lnSpc>
                <a:spcPct val="150000"/>
              </a:lnSpc>
            </a:pP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q"/>
            </a:pPr>
            <a:r>
              <a:rPr lang="ar-SA" b="1" dirty="0">
                <a:latin typeface="Alexandria" pitchFamily="2" charset="-78"/>
                <a:cs typeface="Alexandria" pitchFamily="2" charset="-78"/>
              </a:rPr>
              <a:t>القيود في التحكم</a:t>
            </a:r>
            <a:r>
              <a:rPr lang="ru-RU" b="1" dirty="0">
                <a:cs typeface="Alexandria" pitchFamily="2" charset="-78"/>
              </a:rPr>
              <a:t>:</a:t>
            </a:r>
            <a:r>
              <a:rPr lang="ar-JO" b="1" dirty="0">
                <a:latin typeface="Alexandria" pitchFamily="2" charset="-78"/>
                <a:cs typeface="Alexandria" pitchFamily="2" charset="-78"/>
              </a:rPr>
              <a:t> </a:t>
            </a:r>
            <a:r>
              <a:rPr lang="ar-SA" dirty="0">
                <a:latin typeface="Alexandria" pitchFamily="2" charset="-78"/>
                <a:cs typeface="Alexandria" pitchFamily="2" charset="-78"/>
              </a:rPr>
              <a:t>يصعب التحكم في جميع عوامل الدراسة في التجارب التطبيقية، مما يعني أنه قد يكون من الصعب الحصول على نتائج دقيقة وموثوقة</a:t>
            </a:r>
            <a:r>
              <a:rPr lang="ru-RU" dirty="0">
                <a:cs typeface="Alexandria" pitchFamily="2" charset="-78"/>
              </a:rPr>
              <a:t>.</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q"/>
            </a:pPr>
            <a:r>
              <a:rPr lang="ar-SA" b="1" dirty="0">
                <a:latin typeface="Alexandria" pitchFamily="2" charset="-78"/>
                <a:cs typeface="Alexandria" pitchFamily="2" charset="-78"/>
              </a:rPr>
              <a:t>قيود الوقت والتكلفة</a:t>
            </a:r>
            <a:r>
              <a:rPr lang="ru-RU" b="1" dirty="0">
                <a:cs typeface="Alexandria" pitchFamily="2" charset="-78"/>
              </a:rPr>
              <a:t>:</a:t>
            </a:r>
            <a:r>
              <a:rPr lang="ar-JO" b="1" dirty="0">
                <a:latin typeface="Alexandria" pitchFamily="2" charset="-78"/>
                <a:cs typeface="Alexandria" pitchFamily="2" charset="-78"/>
              </a:rPr>
              <a:t> </a:t>
            </a:r>
            <a:r>
              <a:rPr lang="ar-SA" dirty="0">
                <a:latin typeface="Alexandria" pitchFamily="2" charset="-78"/>
                <a:cs typeface="Alexandria" pitchFamily="2" charset="-78"/>
              </a:rPr>
              <a:t>قد يتطلب المنهج التطبيقي موارد كبيرة من حيث الوقت والمال لتنفيذ التجارب وجمع البيانات، وهو ما قد يكون غير متاح لبعض الباحثين</a:t>
            </a:r>
            <a:r>
              <a:rPr lang="ru-RU" dirty="0">
                <a:cs typeface="Alexandria" pitchFamily="2" charset="-78"/>
              </a:rPr>
              <a:t>.</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q"/>
            </a:pPr>
            <a:r>
              <a:rPr lang="ar-SA" b="1" dirty="0">
                <a:latin typeface="Alexandria" pitchFamily="2" charset="-78"/>
                <a:cs typeface="Alexandria" pitchFamily="2" charset="-78"/>
              </a:rPr>
              <a:t>التكرار والتعميم</a:t>
            </a:r>
            <a:r>
              <a:rPr lang="ar-JO" b="1" dirty="0">
                <a:latin typeface="Alexandria" pitchFamily="2" charset="-78"/>
                <a:cs typeface="Alexandria" pitchFamily="2" charset="-78"/>
              </a:rPr>
              <a:t>: </a:t>
            </a:r>
            <a:r>
              <a:rPr lang="ar-SA" dirty="0">
                <a:latin typeface="Alexandria" pitchFamily="2" charset="-78"/>
                <a:cs typeface="Alexandria" pitchFamily="2" charset="-78"/>
              </a:rPr>
              <a:t>تتطلب الدراسات التطبيقية غالبًا مزيدًا من التكرار للتأكد من صحة النتائج وتعميمها على سياقات أخرى، وهو ما قد يزيد من التحدي والتكلفة</a:t>
            </a:r>
            <a:r>
              <a:rPr lang="ru-RU" dirty="0">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5212158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9E865E-96E7-E187-C8E9-074200658EF6}"/>
              </a:ext>
            </a:extLst>
          </p:cNvPr>
          <p:cNvSpPr/>
          <p:nvPr/>
        </p:nvSpPr>
        <p:spPr>
          <a:xfrm>
            <a:off x="456892" y="820072"/>
            <a:ext cx="4128422" cy="57056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8CD581E-67AF-5572-16C3-07B8DF6D3734}"/>
              </a:ext>
            </a:extLst>
          </p:cNvPr>
          <p:cNvSpPr/>
          <p:nvPr/>
        </p:nvSpPr>
        <p:spPr>
          <a:xfrm>
            <a:off x="871450" y="1067031"/>
            <a:ext cx="11155680" cy="52265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51D8CE3-04AA-B4BD-F4D5-FCBEACF3DC63}"/>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الارتباطي</a:t>
            </a:r>
          </a:p>
        </p:txBody>
      </p:sp>
      <p:sp>
        <p:nvSpPr>
          <p:cNvPr id="2" name="مربع نص 1"/>
          <p:cNvSpPr txBox="1"/>
          <p:nvPr/>
        </p:nvSpPr>
        <p:spPr>
          <a:xfrm>
            <a:off x="1098972" y="1183108"/>
            <a:ext cx="10700635" cy="5226559"/>
          </a:xfrm>
          <a:prstGeom prst="rect">
            <a:avLst/>
          </a:prstGeom>
          <a:noFill/>
        </p:spPr>
        <p:txBody>
          <a:bodyPr wrap="square" rtlCol="1">
            <a:spAutoFit/>
          </a:bodyPr>
          <a:lstStyle/>
          <a:p>
            <a:pPr algn="ctr" rtl="1">
              <a:lnSpc>
                <a:spcPct val="150000"/>
              </a:lnSpc>
            </a:pPr>
            <a:endParaRPr lang="ar-JO" sz="1400" b="1"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المنهج الارتباطي هو نهج يركز على توجيه ال</a:t>
            </a:r>
            <a:r>
              <a:rPr lang="ar-JO" sz="1400" dirty="0">
                <a:latin typeface="Alexandria" pitchFamily="2" charset="-78"/>
                <a:cs typeface="Alexandria" pitchFamily="2" charset="-78"/>
              </a:rPr>
              <a:t>باحثين</a:t>
            </a:r>
            <a:r>
              <a:rPr lang="ar-SA" sz="1400" dirty="0">
                <a:latin typeface="Alexandria" pitchFamily="2" charset="-78"/>
                <a:cs typeface="Alexandria" pitchFamily="2" charset="-78"/>
              </a:rPr>
              <a:t> لاحتراف </a:t>
            </a:r>
            <a:r>
              <a:rPr lang="ar-JO" sz="1400" dirty="0">
                <a:latin typeface="Alexandria" pitchFamily="2" charset="-78"/>
                <a:cs typeface="Alexandria" pitchFamily="2" charset="-78"/>
              </a:rPr>
              <a:t>معرفة العلاقة بين موضوعين </a:t>
            </a:r>
            <a:r>
              <a:rPr lang="ar-SA" sz="1400" dirty="0">
                <a:latin typeface="Alexandria" pitchFamily="2" charset="-78"/>
                <a:cs typeface="Alexandria" pitchFamily="2" charset="-78"/>
              </a:rPr>
              <a:t>من خلال ربطها بالحياة الواقعية والتطبيقات العملية</a:t>
            </a:r>
            <a:r>
              <a:rPr lang="ru-RU" sz="1400" dirty="0">
                <a:cs typeface="Alexandria" pitchFamily="2" charset="-78"/>
              </a:rPr>
              <a:t>. </a:t>
            </a:r>
            <a:r>
              <a:rPr lang="ar-SA" sz="1400" dirty="0">
                <a:latin typeface="Alexandria" pitchFamily="2" charset="-78"/>
                <a:cs typeface="Alexandria" pitchFamily="2" charset="-78"/>
              </a:rPr>
              <a:t>يتم تصميم هذا النهج بطريقة تتيح فهم كيفية تطبيق المفاهيم النظرية والمعرفة في الواقع وحل المشكلات العملية</a:t>
            </a:r>
            <a:r>
              <a:rPr lang="ru-RU" sz="1400" dirty="0">
                <a:cs typeface="Alexandria" pitchFamily="2" charset="-78"/>
              </a:rPr>
              <a:t>. </a:t>
            </a:r>
            <a:r>
              <a:rPr lang="ar-SA" sz="1400" dirty="0">
                <a:latin typeface="Alexandria" pitchFamily="2" charset="-78"/>
                <a:cs typeface="Alexandria" pitchFamily="2" charset="-78"/>
              </a:rPr>
              <a:t>بالإضافة إلى ذلك، يشجع المنهج الارتباطي التفكير النقدي والتحليلي والابتكار، مما يساعد الطلاب على تطوير مهارات الحياة العملية</a:t>
            </a:r>
            <a:r>
              <a:rPr lang="ru-RU" sz="1400" dirty="0">
                <a:cs typeface="Alexandria" pitchFamily="2" charset="-78"/>
              </a:rPr>
              <a:t>.</a:t>
            </a:r>
            <a:endParaRPr lang="ar-JO" sz="1400" dirty="0">
              <a:cs typeface="Alexandria" pitchFamily="2" charset="-78"/>
            </a:endParaRPr>
          </a:p>
          <a:p>
            <a:pPr algn="r" rtl="1">
              <a:lnSpc>
                <a:spcPct val="150000"/>
              </a:lnSpc>
            </a:pP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هنا بعض المبادئ الأساسية للمنهج الارتباطي</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lnSpc>
                <a:spcPct val="150000"/>
              </a:lnSpc>
              <a:buFont typeface="+mj-lt"/>
              <a:buAutoNum type="arabicPeriod"/>
            </a:pPr>
            <a:r>
              <a:rPr lang="ar-SA" sz="1400" dirty="0">
                <a:latin typeface="Alexandria" pitchFamily="2" charset="-78"/>
                <a:cs typeface="Alexandria" pitchFamily="2" charset="-78"/>
              </a:rPr>
              <a:t>المزيج بين المعرفة النظرية والتطبيق العملي</a:t>
            </a:r>
            <a:r>
              <a:rPr lang="ru-RU" sz="1400" dirty="0">
                <a:cs typeface="Alexandria" pitchFamily="2" charset="-78"/>
              </a:rPr>
              <a:t>: </a:t>
            </a:r>
            <a:r>
              <a:rPr lang="ar-SA" sz="1400" dirty="0">
                <a:latin typeface="Alexandria" pitchFamily="2" charset="-78"/>
                <a:cs typeface="Alexandria" pitchFamily="2" charset="-78"/>
              </a:rPr>
              <a:t>يهدف المنهج الارتباطي إلى تطوير فهم عميق وشامل </a:t>
            </a:r>
            <a:r>
              <a:rPr lang="ar-JO" sz="1400" dirty="0">
                <a:latin typeface="Alexandria" pitchFamily="2" charset="-78"/>
                <a:cs typeface="Alexandria" pitchFamily="2" charset="-78"/>
              </a:rPr>
              <a:t>للمواضيع العلمية</a:t>
            </a:r>
            <a:r>
              <a:rPr lang="ar-SA" sz="1400" dirty="0">
                <a:latin typeface="Alexandria" pitchFamily="2" charset="-78"/>
                <a:cs typeface="Alexandria" pitchFamily="2" charset="-78"/>
              </a:rPr>
              <a:t> من خلال ربطها بالتطبيقات الواقعية والمشكلات العملية</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lnSpc>
                <a:spcPct val="150000"/>
              </a:lnSpc>
              <a:buFont typeface="+mj-lt"/>
              <a:buAutoNum type="arabicPeriod"/>
            </a:pPr>
            <a:r>
              <a:rPr lang="ar-SA" sz="1400" dirty="0">
                <a:latin typeface="Alexandria" pitchFamily="2" charset="-78"/>
                <a:cs typeface="Alexandria" pitchFamily="2" charset="-78"/>
              </a:rPr>
              <a:t>التعلم النشط والمشاركة الفعّالة</a:t>
            </a:r>
            <a:r>
              <a:rPr lang="ru-RU" sz="1400" dirty="0">
                <a:cs typeface="Alexandria" pitchFamily="2" charset="-78"/>
              </a:rPr>
              <a:t>: </a:t>
            </a:r>
            <a:r>
              <a:rPr lang="ar-SA" sz="1400" dirty="0">
                <a:latin typeface="Alexandria" pitchFamily="2" charset="-78"/>
                <a:cs typeface="Alexandria" pitchFamily="2" charset="-78"/>
              </a:rPr>
              <a:t>يكون في المنهج الارتباطي في قلب عملية التعلم</a:t>
            </a:r>
            <a:r>
              <a:rPr lang="ru-RU" sz="1400" dirty="0">
                <a:cs typeface="Alexandria" pitchFamily="2" charset="-78"/>
              </a:rPr>
              <a:t>. </a:t>
            </a:r>
            <a:r>
              <a:rPr lang="ar-SA" sz="1400" dirty="0">
                <a:latin typeface="Alexandria" pitchFamily="2" charset="-78"/>
                <a:cs typeface="Alexandria" pitchFamily="2" charset="-78"/>
              </a:rPr>
              <a:t>يشجع المنهج على المشاركة الفعّالة والتفاعل مع </a:t>
            </a:r>
            <a:r>
              <a:rPr lang="ar-JO" sz="1400" dirty="0">
                <a:latin typeface="Alexandria" pitchFamily="2" charset="-78"/>
                <a:cs typeface="Alexandria" pitchFamily="2" charset="-78"/>
              </a:rPr>
              <a:t>المواضيع</a:t>
            </a:r>
            <a:r>
              <a:rPr lang="ar-SA" sz="1400" dirty="0">
                <a:latin typeface="Alexandria" pitchFamily="2" charset="-78"/>
                <a:cs typeface="Alexandria" pitchFamily="2" charset="-78"/>
              </a:rPr>
              <a:t>من خلال المناقشات والأنشطة العملية والمشروعات</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lnSpc>
                <a:spcPct val="150000"/>
              </a:lnSpc>
              <a:buFont typeface="+mj-lt"/>
              <a:buAutoNum type="arabicPeriod"/>
            </a:pPr>
            <a:r>
              <a:rPr lang="ar-SA" sz="1400" dirty="0">
                <a:latin typeface="Alexandria" pitchFamily="2" charset="-78"/>
                <a:cs typeface="Alexandria" pitchFamily="2" charset="-78"/>
              </a:rPr>
              <a:t>الاتساق والاستمرارية</a:t>
            </a:r>
            <a:r>
              <a:rPr lang="ru-RU" sz="1400" dirty="0">
                <a:cs typeface="Alexandria" pitchFamily="2" charset="-78"/>
              </a:rPr>
              <a:t>: </a:t>
            </a:r>
            <a:r>
              <a:rPr lang="ar-SA" sz="1400" dirty="0">
                <a:latin typeface="Alexandria" pitchFamily="2" charset="-78"/>
                <a:cs typeface="Alexandria" pitchFamily="2" charset="-78"/>
              </a:rPr>
              <a:t>يعتمد المنهج الارتباطي على تكامل معرفي ومنهجي بين المواد الدراسية</a:t>
            </a:r>
            <a:r>
              <a:rPr lang="ru-RU" sz="1400" dirty="0">
                <a:cs typeface="Alexandria" pitchFamily="2" charset="-78"/>
              </a:rPr>
              <a:t>. </a:t>
            </a:r>
            <a:r>
              <a:rPr lang="ar-SA" sz="1400" dirty="0">
                <a:latin typeface="Alexandria" pitchFamily="2" charset="-78"/>
                <a:cs typeface="Alexandria" pitchFamily="2" charset="-78"/>
              </a:rPr>
              <a:t>يتم توجيه </a:t>
            </a:r>
            <a:r>
              <a:rPr lang="ar-JO" sz="1400" dirty="0">
                <a:latin typeface="Alexandria" pitchFamily="2" charset="-78"/>
                <a:cs typeface="Alexandria" pitchFamily="2" charset="-78"/>
              </a:rPr>
              <a:t>الباحثين</a:t>
            </a:r>
            <a:r>
              <a:rPr lang="ar-SA" sz="1400" dirty="0">
                <a:latin typeface="Alexandria" pitchFamily="2" charset="-78"/>
                <a:cs typeface="Alexandria" pitchFamily="2" charset="-78"/>
              </a:rPr>
              <a:t> لربط المفاهيم والمعرفة من </a:t>
            </a:r>
            <a:r>
              <a:rPr lang="ar-JO" sz="1400" dirty="0">
                <a:latin typeface="Alexandria" pitchFamily="2" charset="-78"/>
                <a:cs typeface="Alexandria" pitchFamily="2" charset="-78"/>
              </a:rPr>
              <a:t>موضوع </a:t>
            </a:r>
            <a:r>
              <a:rPr lang="ar-SA" sz="1400" dirty="0">
                <a:latin typeface="Alexandria" pitchFamily="2" charset="-78"/>
                <a:cs typeface="Alexandria" pitchFamily="2" charset="-78"/>
              </a:rPr>
              <a:t>إلى أخر، مما يعزز الترابط والاستدامة في التعلم</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lnSpc>
                <a:spcPct val="150000"/>
              </a:lnSpc>
              <a:buFont typeface="+mj-lt"/>
              <a:buAutoNum type="arabicPeriod"/>
            </a:pPr>
            <a:r>
              <a:rPr lang="ar-SA" sz="1400" dirty="0">
                <a:latin typeface="Alexandria" pitchFamily="2" charset="-78"/>
                <a:cs typeface="Alexandria" pitchFamily="2" charset="-78"/>
              </a:rPr>
              <a:t>التنمية الشاملة للطالب</a:t>
            </a:r>
            <a:r>
              <a:rPr lang="ru-RU" sz="1400" dirty="0">
                <a:cs typeface="Alexandria" pitchFamily="2" charset="-78"/>
              </a:rPr>
              <a:t>: </a:t>
            </a:r>
            <a:r>
              <a:rPr lang="ar-SA" sz="1400" dirty="0">
                <a:latin typeface="Alexandria" pitchFamily="2" charset="-78"/>
                <a:cs typeface="Alexandria" pitchFamily="2" charset="-78"/>
              </a:rPr>
              <a:t>يسعى المنهج الارتباطي إلى تطوير الجوانب الشخصية والاجتماعية والعقلية والجسدية </a:t>
            </a:r>
            <a:r>
              <a:rPr lang="ar-SA" sz="1400" dirty="0" err="1">
                <a:latin typeface="Alexandria" pitchFamily="2" charset="-78"/>
                <a:cs typeface="Alexandria" pitchFamily="2" charset="-78"/>
              </a:rPr>
              <a:t>لل</a:t>
            </a:r>
            <a:r>
              <a:rPr lang="ar-JO" sz="1400" dirty="0">
                <a:latin typeface="Alexandria" pitchFamily="2" charset="-78"/>
                <a:cs typeface="Alexandria" pitchFamily="2" charset="-78"/>
              </a:rPr>
              <a:t>باحث</a:t>
            </a:r>
            <a:r>
              <a:rPr lang="ru-RU" sz="1400" dirty="0">
                <a:cs typeface="Alexandria" pitchFamily="2" charset="-78"/>
              </a:rPr>
              <a:t>. </a:t>
            </a:r>
            <a:r>
              <a:rPr lang="ar-SA" sz="1400" dirty="0">
                <a:latin typeface="Alexandria" pitchFamily="2" charset="-78"/>
                <a:cs typeface="Alexandria" pitchFamily="2" charset="-78"/>
              </a:rPr>
              <a:t>يتم تشجيع</a:t>
            </a:r>
            <a:r>
              <a:rPr lang="ar-JO" sz="1400" dirty="0">
                <a:latin typeface="Alexandria" pitchFamily="2" charset="-78"/>
                <a:cs typeface="Alexandria" pitchFamily="2" charset="-78"/>
              </a:rPr>
              <a:t>هم </a:t>
            </a:r>
            <a:r>
              <a:rPr lang="ar-SA" sz="1400" dirty="0">
                <a:latin typeface="Alexandria" pitchFamily="2" charset="-78"/>
                <a:cs typeface="Alexandria" pitchFamily="2" charset="-78"/>
              </a:rPr>
              <a:t>على تنمية المهارات الحياتية العملية، مثل التفكير النقدي وحل المشكلات والتعاون والتواصل الفعّال</a:t>
            </a:r>
            <a:r>
              <a:rPr lang="ru-RU" sz="1400" dirty="0">
                <a:cs typeface="Alexandria" pitchFamily="2" charset="-78"/>
              </a:rPr>
              <a:t>.</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547992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1B73203-E728-94AD-9F71-8CF8A5AC019D}"/>
              </a:ext>
            </a:extLst>
          </p:cNvPr>
          <p:cNvSpPr/>
          <p:nvPr/>
        </p:nvSpPr>
        <p:spPr>
          <a:xfrm>
            <a:off x="456892" y="1025236"/>
            <a:ext cx="4128422" cy="49784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EBFA817-6C52-33B0-2E43-2CA9BB052120}"/>
              </a:ext>
            </a:extLst>
          </p:cNvPr>
          <p:cNvSpPr/>
          <p:nvPr/>
        </p:nvSpPr>
        <p:spPr>
          <a:xfrm>
            <a:off x="871449" y="1366981"/>
            <a:ext cx="11155680" cy="423013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05BAB8B-7D35-B56F-DB60-8F850D228C96}"/>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المنهج الارتباطي</a:t>
            </a:r>
          </a:p>
        </p:txBody>
      </p:sp>
      <p:sp>
        <p:nvSpPr>
          <p:cNvPr id="2" name="مربع نص 1"/>
          <p:cNvSpPr txBox="1"/>
          <p:nvPr/>
        </p:nvSpPr>
        <p:spPr>
          <a:xfrm>
            <a:off x="1112827" y="1951993"/>
            <a:ext cx="10672925" cy="2954014"/>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معظم علماء المنهجية يعدون المنهج الإرتباطي أحد أنواع المنهج الوصفي وأسلوب من أساليب تطبيقه، إلا أن كثرة تطبيقه في البحوث السلوكية جعل بعضهم يعرضونه مفصلا في كتاباتهم ، وبعضهم عده منهجا قائما بذاته ، ولم يعرضه كفرع من المنهج الوصفی.</a:t>
            </a:r>
            <a:r>
              <a:rPr lang="ar-SA" baseline="30000"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تحاول البحوث الارتباطية دراسة العلاقة الممكنة بين المتغيرات دون محاولة التأثير على تلك المتغيرات , وبالرغم من أن البحوث الارتباطية لا تستطيع تحديد أسباب العلاقات إلا أنها تستطيع أن تقترح الأسباب, وهذ الاقتراحات تفتح الطريق لدراسات تجريبية مستقبلية.</a:t>
            </a:r>
            <a:r>
              <a:rPr lang="ar-SA" baseline="30000" dirty="0">
                <a:latin typeface="Alexandria" pitchFamily="2" charset="-78"/>
                <a:cs typeface="Alexandria" pitchFamily="2" charset="-78"/>
              </a:rPr>
              <a:t> </a:t>
            </a:r>
            <a:r>
              <a:rPr lang="ar-SA" dirty="0">
                <a:latin typeface="Alexandria" pitchFamily="2" charset="-78"/>
                <a:cs typeface="Alexandria" pitchFamily="2" charset="-78"/>
              </a:rPr>
              <a:t>فالبحوث الارتباطي</a:t>
            </a:r>
            <a:r>
              <a:rPr lang="ar-JO" dirty="0">
                <a:latin typeface="Alexandria" pitchFamily="2" charset="-78"/>
                <a:cs typeface="Alexandria" pitchFamily="2" charset="-78"/>
              </a:rPr>
              <a:t>ة</a:t>
            </a:r>
            <a:r>
              <a:rPr lang="ar-SA" dirty="0">
                <a:latin typeface="Alexandria" pitchFamily="2" charset="-78"/>
                <a:cs typeface="Alexandria" pitchFamily="2" charset="-78"/>
              </a:rPr>
              <a:t> تهدف إلى اكتشاف ووصف قوة الارتباط بين المتغيرات المختلفة .</a:t>
            </a:r>
            <a:endParaRPr lang="ar-JO" dirty="0">
              <a:latin typeface="Alexandria" pitchFamily="2" charset="-78"/>
              <a:cs typeface="Alexandria" pitchFamily="2" charset="-78"/>
            </a:endParaRPr>
          </a:p>
        </p:txBody>
      </p:sp>
    </p:spTree>
    <p:extLst>
      <p:ext uri="{BB962C8B-B14F-4D97-AF65-F5344CB8AC3E}">
        <p14:creationId xmlns:p14="http://schemas.microsoft.com/office/powerpoint/2010/main" val="26639694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FACF381-62C4-FDBD-BD5F-E2409BDB4B9A}"/>
              </a:ext>
            </a:extLst>
          </p:cNvPr>
          <p:cNvSpPr/>
          <p:nvPr/>
        </p:nvSpPr>
        <p:spPr>
          <a:xfrm>
            <a:off x="456892" y="820072"/>
            <a:ext cx="4128422" cy="57056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F273E4E-B3FC-BD33-1272-60DECB969720}"/>
              </a:ext>
            </a:extLst>
          </p:cNvPr>
          <p:cNvSpPr/>
          <p:nvPr/>
        </p:nvSpPr>
        <p:spPr>
          <a:xfrm>
            <a:off x="871450" y="1067031"/>
            <a:ext cx="11155680" cy="52265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BBCACDB-9064-1715-CE61-3B8555B387DD}"/>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الارتباط </a:t>
            </a:r>
          </a:p>
        </p:txBody>
      </p:sp>
      <p:sp>
        <p:nvSpPr>
          <p:cNvPr id="2" name="مربع نص 1"/>
          <p:cNvSpPr txBox="1"/>
          <p:nvPr/>
        </p:nvSpPr>
        <p:spPr>
          <a:xfrm>
            <a:off x="983218" y="1572653"/>
            <a:ext cx="10650827" cy="4200509"/>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بناء على عدد المتغيرات التي تدخل في حساب الارتباط فان يمكن تحديد الانواع </a:t>
            </a:r>
            <a:r>
              <a:rPr lang="ar-JO" b="1" dirty="0">
                <a:latin typeface="Alexandria" pitchFamily="2" charset="-78"/>
                <a:cs typeface="Alexandria" pitchFamily="2" charset="-78"/>
              </a:rPr>
              <a:t>للارتباط الثنائي </a:t>
            </a:r>
            <a:r>
              <a:rPr lang="ar-JO" dirty="0">
                <a:latin typeface="Alexandria" pitchFamily="2" charset="-78"/>
                <a:cs typeface="Alexandria" pitchFamily="2" charset="-78"/>
              </a:rPr>
              <a:t>بناء على نوعين:</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أ- الارتباط البسيط : </a:t>
            </a:r>
            <a:r>
              <a:rPr lang="ar-SA" dirty="0">
                <a:latin typeface="Alexandria" pitchFamily="2" charset="-78"/>
                <a:cs typeface="Alexandria" pitchFamily="2" charset="-78"/>
              </a:rPr>
              <a:t>هو الذي يبحث في العلاقة بين متغيرين اثنين فقط,</a:t>
            </a:r>
            <a:r>
              <a:rPr lang="ar-JO" dirty="0">
                <a:latin typeface="Alexandria" pitchFamily="2" charset="-78"/>
                <a:cs typeface="Alexandria" pitchFamily="2" charset="-78"/>
              </a:rPr>
              <a:t> </a:t>
            </a:r>
            <a:r>
              <a:rPr lang="ar-SA" dirty="0">
                <a:latin typeface="Alexandria" pitchFamily="2" charset="-78"/>
                <a:cs typeface="Alexandria" pitchFamily="2" charset="-78"/>
              </a:rPr>
              <a:t>دون اعتبار متغيرات </a:t>
            </a:r>
            <a:r>
              <a:rPr lang="ar-JO" dirty="0">
                <a:latin typeface="Alexandria" pitchFamily="2" charset="-78"/>
                <a:cs typeface="Alexandria" pitchFamily="2" charset="-78"/>
              </a:rPr>
              <a:t>أ</a:t>
            </a:r>
            <a:r>
              <a:rPr lang="ar-SA" dirty="0">
                <a:latin typeface="Alexandria" pitchFamily="2" charset="-78"/>
                <a:cs typeface="Alexandria" pitchFamily="2" charset="-78"/>
              </a:rPr>
              <a:t>خرى يمكن </a:t>
            </a:r>
            <a:r>
              <a:rPr lang="ar-JO" dirty="0">
                <a:latin typeface="Alexandria" pitchFamily="2" charset="-78"/>
                <a:cs typeface="Alexandria" pitchFamily="2" charset="-78"/>
              </a:rPr>
              <a:t>أ</a:t>
            </a:r>
            <a:r>
              <a:rPr lang="ar-SA" dirty="0">
                <a:latin typeface="Alexandria" pitchFamily="2" charset="-78"/>
                <a:cs typeface="Alexandria" pitchFamily="2" charset="-78"/>
              </a:rPr>
              <a:t>ن ترتبط بهما .</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ب- الارتباط الجزئي : </a:t>
            </a:r>
            <a:r>
              <a:rPr lang="ar-SA" dirty="0">
                <a:latin typeface="Alexandria" pitchFamily="2" charset="-78"/>
                <a:cs typeface="Alexandria" pitchFamily="2" charset="-78"/>
              </a:rPr>
              <a:t>هو الذي يبحث في علاقة بين متغيرين اثنين من بين عدة متغيرات بافتراض ثبات هذ</a:t>
            </a:r>
            <a:r>
              <a:rPr lang="ar-JO" dirty="0">
                <a:latin typeface="Alexandria" pitchFamily="2" charset="-78"/>
                <a:cs typeface="Alexandria" pitchFamily="2" charset="-78"/>
              </a:rPr>
              <a:t>ه</a:t>
            </a:r>
            <a:r>
              <a:rPr lang="ar-SA" dirty="0">
                <a:latin typeface="Alexandria" pitchFamily="2" charset="-78"/>
                <a:cs typeface="Alexandria" pitchFamily="2" charset="-78"/>
              </a:rPr>
              <a:t> المتغيرات</a:t>
            </a:r>
            <a:r>
              <a:rPr lang="ar-SA" b="1" dirty="0">
                <a:latin typeface="Alexandria" pitchFamily="2" charset="-78"/>
                <a:cs typeface="Alexandria" pitchFamily="2" charset="-78"/>
              </a:rPr>
              <a:t>.</a:t>
            </a: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فارتباط الذكاء بالتحصيل مثلا ربما يرجع الى ارتباط كل من الذكاء والتحصيل بمتغير ثالث كالعمر مثلا او الظروف المعيشية للفرد. وحتى نحدد العلاقة او الارتباط بين الذكاء والتحصيل فأننا نلجأ الى ايقاف اثر العمر على كل منهما.</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6787099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9D47E62-24AB-C56B-6B69-78E098ED1B23}"/>
              </a:ext>
            </a:extLst>
          </p:cNvPr>
          <p:cNvSpPr/>
          <p:nvPr/>
        </p:nvSpPr>
        <p:spPr>
          <a:xfrm>
            <a:off x="456892" y="820072"/>
            <a:ext cx="4128422" cy="519280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4B34927-5401-57BC-D5A0-F15C93DAD5AF}"/>
              </a:ext>
            </a:extLst>
          </p:cNvPr>
          <p:cNvSpPr/>
          <p:nvPr/>
        </p:nvSpPr>
        <p:spPr>
          <a:xfrm>
            <a:off x="871449" y="1182370"/>
            <a:ext cx="11155680" cy="44932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CDD0B81-015D-DFD4-B367-B553AD809C62}"/>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انواع معاملات الارتباط </a:t>
            </a:r>
          </a:p>
        </p:txBody>
      </p:sp>
      <p:sp>
        <p:nvSpPr>
          <p:cNvPr id="2" name="مربع نص 1"/>
          <p:cNvSpPr txBox="1"/>
          <p:nvPr/>
        </p:nvSpPr>
        <p:spPr>
          <a:xfrm>
            <a:off x="1123876" y="1836655"/>
            <a:ext cx="10650827" cy="2954014"/>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1- معامل ارتباط بيرسون:</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يعتبر معامل ارتباط بيرسون من اكثر المعاملات الارتباط شيوعا واستعمالا عندما يكون كلا المتغيرين متغير كميا متصلا ,</a:t>
            </a:r>
            <a:r>
              <a:rPr lang="ar-JO" dirty="0">
                <a:latin typeface="Alexandria" pitchFamily="2" charset="-78"/>
                <a:cs typeface="Alexandria" pitchFamily="2" charset="-78"/>
              </a:rPr>
              <a:t> </a:t>
            </a:r>
            <a:r>
              <a:rPr lang="ar-SA" dirty="0">
                <a:latin typeface="Alexandria" pitchFamily="2" charset="-78"/>
                <a:cs typeface="Alexandria" pitchFamily="2" charset="-78"/>
              </a:rPr>
              <a:t>كالذكاء والتحصيل مثلا </a:t>
            </a:r>
            <a:r>
              <a:rPr lang="ar-JO" dirty="0">
                <a:latin typeface="Alexandria" pitchFamily="2" charset="-78"/>
                <a:cs typeface="Alexandria" pitchFamily="2" charset="-78"/>
              </a:rPr>
              <a:t>أ</a:t>
            </a:r>
            <a:r>
              <a:rPr lang="ar-SA" dirty="0">
                <a:latin typeface="Alexandria" pitchFamily="2" charset="-78"/>
                <a:cs typeface="Alexandria" pitchFamily="2" charset="-78"/>
              </a:rPr>
              <a:t>و الطول والوزن .</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2- معامل ارتباط الرتب </a:t>
            </a:r>
            <a:r>
              <a:rPr lang="ar-SA" b="1" dirty="0" err="1">
                <a:latin typeface="Alexandria" pitchFamily="2" charset="-78"/>
                <a:cs typeface="Alexandria" pitchFamily="2" charset="-78"/>
              </a:rPr>
              <a:t>سبيرمان</a:t>
            </a:r>
            <a:r>
              <a:rPr lang="ar-SA" b="1" dirty="0">
                <a:latin typeface="Alexandria" pitchFamily="2" charset="-78"/>
                <a:cs typeface="Alexandria" pitchFamily="2" charset="-78"/>
              </a:rPr>
              <a:t> :</a:t>
            </a: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هو من المقاييس المهمة والشائعة الاستخدام لسهولته من جهة ودقته من جهة اخرى ولا سيما للمتغيرات التي هي بهيئة صفات ولا يمكن قياسها كميا وتعطي تلك المتغيرات رتبا لتحل محل القياس الكمي ويلزم لحسابه ترتيب هذه القيم تصاعديا او تنازلي</a:t>
            </a:r>
            <a:r>
              <a:rPr lang="ar-JO" dirty="0">
                <a:latin typeface="Alexandria" pitchFamily="2" charset="-78"/>
                <a:cs typeface="Alexandria" pitchFamily="2" charset="-78"/>
              </a:rPr>
              <a:t>ًا.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674938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6814BEA-0533-3868-7E61-F22AAED7A8C6}"/>
              </a:ext>
            </a:extLst>
          </p:cNvPr>
          <p:cNvSpPr/>
          <p:nvPr/>
        </p:nvSpPr>
        <p:spPr>
          <a:xfrm>
            <a:off x="456892" y="820072"/>
            <a:ext cx="4128422" cy="57056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13F5466-9815-DC3C-E2BC-273C49ED4752}"/>
              </a:ext>
            </a:extLst>
          </p:cNvPr>
          <p:cNvSpPr/>
          <p:nvPr/>
        </p:nvSpPr>
        <p:spPr>
          <a:xfrm>
            <a:off x="871450" y="1067031"/>
            <a:ext cx="11155680" cy="52265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FD32439-8449-EEB7-BAC4-B19F9DFD7DCD}"/>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تحليل مزايا المنهج الارتباطي</a:t>
            </a:r>
          </a:p>
        </p:txBody>
      </p:sp>
      <p:sp>
        <p:nvSpPr>
          <p:cNvPr id="2" name="مربع نص 1"/>
          <p:cNvSpPr txBox="1"/>
          <p:nvPr/>
        </p:nvSpPr>
        <p:spPr>
          <a:xfrm>
            <a:off x="1213519" y="1325699"/>
            <a:ext cx="10471542" cy="5447004"/>
          </a:xfrm>
          <a:prstGeom prst="rect">
            <a:avLst/>
          </a:prstGeom>
          <a:noFill/>
        </p:spPr>
        <p:txBody>
          <a:bodyPr wrap="square" rtlCol="1">
            <a:spAutoFit/>
          </a:bodyPr>
          <a:lstStyle/>
          <a:p>
            <a:pPr algn="r" rtl="1">
              <a:lnSpc>
                <a:spcPct val="150000"/>
              </a:lnSpc>
            </a:pPr>
            <a:r>
              <a:rPr lang="ar-JO" dirty="0">
                <a:latin typeface="Alexandria" pitchFamily="2" charset="-78"/>
                <a:cs typeface="Alexandria" pitchFamily="2" charset="-78"/>
              </a:rPr>
              <a:t>1. </a:t>
            </a:r>
            <a:r>
              <a:rPr lang="ar-SA" dirty="0">
                <a:latin typeface="Alexandria" pitchFamily="2" charset="-78"/>
                <a:cs typeface="Alexandria" pitchFamily="2" charset="-78"/>
              </a:rPr>
              <a:t>بالبحث الارتباطي يمكن دراسة عدد من المشكلات ذات العلاقة بالسلوك البشري التي قد لا يمكن دراستها بواسطة مناهج البحث الأخرى.</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2- على الرغم من أن البحث الارتباطي لا يطبق بغرض معرفة السبب والنتيجة إلا أنه يمكن تطبيقه لدراسة العلاقة بين عدد كبير من المتغيرات في دراسة واحدة. و هذه ميزه لها أثر كبير في دراسة السلوك الإنساني حيث أن ذلك السلوك غالباً لا يرتبط بمتغير واحد فقط، و إنما بمجموعة من المتغيرات و هذا يساعد على معرفة السبب والنتيجة. و تبدوا أهمية هذه الميزة للبحث الارتباطي </a:t>
            </a:r>
            <a:r>
              <a:rPr lang="ar-JO" dirty="0">
                <a:latin typeface="Alexandria" pitchFamily="2" charset="-78"/>
                <a:cs typeface="Alexandria" pitchFamily="2" charset="-78"/>
              </a:rPr>
              <a:t>مقارنة </a:t>
            </a:r>
            <a:r>
              <a:rPr lang="ar-SA" dirty="0">
                <a:latin typeface="Alexandria" pitchFamily="2" charset="-78"/>
                <a:cs typeface="Alexandria" pitchFamily="2" charset="-78"/>
              </a:rPr>
              <a:t>بالمنهج التجريبي الذي قد يطبق لدراسة أثر متغير واحد فقط.</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3- يمتاز البحث الارتباطي عن البحث السببي المقارن بأنه يمكن بواسطته معرفة درجة العلاقة بين المتغيرات المدروسة. وهذا لا يأتي مع تطبيق البحث السببي المقارن.</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4- أن البحث الارتباطي يساعد على حصر المتغيرات ذات العلاقة، واستبعاد المتغيرات التي ليس لها علاقة، حتى لا يتبدد الجهد و يتوزع في دراسة أثر متغيرات ليس بينها وبين الظاهرة المدروسة أية علاقة</a:t>
            </a:r>
            <a:r>
              <a:rPr lang="ru-RU" dirty="0">
                <a:cs typeface="Alexandria" pitchFamily="2" charset="-78"/>
              </a:rPr>
              <a:t>.</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691334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A7B6C17-0841-B936-03BC-65D26667FC2F}"/>
              </a:ext>
            </a:extLst>
          </p:cNvPr>
          <p:cNvSpPr/>
          <p:nvPr/>
        </p:nvSpPr>
        <p:spPr>
          <a:xfrm>
            <a:off x="456892" y="1043709"/>
            <a:ext cx="4128422" cy="50061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DC6CB54-C316-E264-F0CA-1CB9F334C2AA}"/>
              </a:ext>
            </a:extLst>
          </p:cNvPr>
          <p:cNvSpPr/>
          <p:nvPr/>
        </p:nvSpPr>
        <p:spPr>
          <a:xfrm>
            <a:off x="871449" y="1334769"/>
            <a:ext cx="11155680" cy="4188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03C98B0-44F2-CA72-0544-DA90471FAAD7}"/>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المنهج الارتباطي </a:t>
            </a:r>
          </a:p>
        </p:txBody>
      </p:sp>
      <p:sp>
        <p:nvSpPr>
          <p:cNvPr id="2" name="مربع نص 1"/>
          <p:cNvSpPr txBox="1"/>
          <p:nvPr/>
        </p:nvSpPr>
        <p:spPr>
          <a:xfrm>
            <a:off x="1117445" y="2159742"/>
            <a:ext cx="10663689"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أنه يساعد على معرفة العلاقة بين المتغيرات ودرجتها،  </a:t>
            </a:r>
            <a:r>
              <a:rPr lang="ar-JO" dirty="0">
                <a:latin typeface="Alexandria" pitchFamily="2" charset="-78"/>
                <a:cs typeface="Alexandria" pitchFamily="2" charset="-78"/>
              </a:rPr>
              <a:t>و</a:t>
            </a:r>
            <a:r>
              <a:rPr lang="ar-SA" dirty="0">
                <a:latin typeface="Alexandria" pitchFamily="2" charset="-78"/>
                <a:cs typeface="Alexandria" pitchFamily="2" charset="-78"/>
              </a:rPr>
              <a:t>لكنه لا يوضح السبب والنتيجة. </a:t>
            </a:r>
            <a:endParaRPr lang="en-US" dirty="0">
              <a:latin typeface="Alexandria" pitchFamily="2" charset="-78"/>
              <a:cs typeface="Alexandria" pitchFamily="2" charset="-78"/>
            </a:endParaRPr>
          </a:p>
          <a:p>
            <a:pPr marL="457200" indent="-457200" algn="r" rtl="1">
              <a:lnSpc>
                <a:spcPct val="150000"/>
              </a:lnSpc>
              <a:buFont typeface="+mj-lt"/>
              <a:buAutoNum type="arabicPeriod"/>
            </a:pPr>
            <a:r>
              <a:rPr lang="ar-SA" dirty="0">
                <a:latin typeface="Alexandria" pitchFamily="2" charset="-78"/>
                <a:cs typeface="Alexandria" pitchFamily="2" charset="-78"/>
              </a:rPr>
              <a:t>الظاهرة الإنسانية ظاهرة معقدة تتأثر بعوامل متعددة، منها ما يمكن دراسته، و منها ما يخفى على الباحث. والبحث الارتباطي يصورها و كأنها طبيعية. فيقيس العلاقة و درجتها بين سلوك إنساني ومتغير آخر، علماً بأن ما يتوصل إليه من نتائج قد تتغير كلياً أو جزئياً إذا أجريت الدراسة في ظروف مغايرة.</a:t>
            </a:r>
            <a:endParaRPr lang="en-US" dirty="0">
              <a:latin typeface="Alexandria" pitchFamily="2" charset="-78"/>
              <a:cs typeface="Alexandria" pitchFamily="2" charset="-78"/>
            </a:endParaRPr>
          </a:p>
          <a:p>
            <a:pPr marL="457200" indent="-457200" algn="r" rtl="1">
              <a:lnSpc>
                <a:spcPct val="150000"/>
              </a:lnSpc>
              <a:buFont typeface="+mj-lt"/>
              <a:buAutoNum type="arabicPeriod"/>
            </a:pPr>
            <a:r>
              <a:rPr lang="ar-SA" dirty="0">
                <a:latin typeface="Alexandria" pitchFamily="2" charset="-78"/>
                <a:cs typeface="Alexandria" pitchFamily="2" charset="-78"/>
              </a:rPr>
              <a:t> المنهج الارتباطي عرضة لتحديد علاقة بين متغيرين و هي غير صحيحة في الواقع، أو غير ثابتة وغير صادقة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1485604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22A3968-5A3B-1137-5212-C5A0652B5353}"/>
              </a:ext>
            </a:extLst>
          </p:cNvPr>
          <p:cNvSpPr/>
          <p:nvPr/>
        </p:nvSpPr>
        <p:spPr>
          <a:xfrm>
            <a:off x="1075729" y="1256144"/>
            <a:ext cx="3320781" cy="439651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ADD5644-7461-7583-5780-753DA9541C6F}"/>
              </a:ext>
            </a:extLst>
          </p:cNvPr>
          <p:cNvSpPr/>
          <p:nvPr/>
        </p:nvSpPr>
        <p:spPr>
          <a:xfrm>
            <a:off x="1459345" y="1584152"/>
            <a:ext cx="10604730" cy="36896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FB8A897-97BF-6F95-484D-9D8FE1CB461B}"/>
              </a:ext>
            </a:extLst>
          </p:cNvPr>
          <p:cNvSpPr txBox="1"/>
          <p:nvPr/>
        </p:nvSpPr>
        <p:spPr>
          <a:xfrm>
            <a:off x="2669869" y="332256"/>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1865293" y="2161737"/>
            <a:ext cx="9792833" cy="2585323"/>
          </a:xfrm>
          <a:prstGeom prst="rect">
            <a:avLst/>
          </a:prstGeom>
          <a:noFill/>
        </p:spPr>
        <p:txBody>
          <a:bodyPr wrap="square" rtlCol="1">
            <a:spAutoFit/>
          </a:bodyPr>
          <a:lstStyle/>
          <a:p>
            <a:pPr algn="ctr" rtl="1"/>
            <a:endParaRPr lang="ar-JO" b="1"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أهمية تصنيف أنواع البحث العلمي تثير مشكلة لا يوجد اتفاق حولها، وتستخدم أسس مختلفة كمعايير للتصنيف، ينتج عنها أنظمة تصنيفية متعددة، ويضع أي نظام للتصنيف إطارًا لفهم المبادئ الأساسية في عملية البحث، ولذلك فإن نظام التصنيف ليس مهما في حد ذاته، إلا بقدر ما يخدم تحليل عمليات البحث وخطواته بطريقة واضحة ومفهومة.</a:t>
            </a:r>
            <a:endParaRPr lang="ar-JO" b="1" dirty="0">
              <a:latin typeface="Alexandria" pitchFamily="2" charset="-78"/>
              <a:cs typeface="Alexandria" pitchFamily="2" charset="-78"/>
            </a:endParaRPr>
          </a:p>
          <a:p>
            <a:pPr algn="ctr" rtl="1"/>
            <a:endParaRPr lang="ar-JO" b="1" dirty="0">
              <a:latin typeface="Alexandria" pitchFamily="2" charset="-78"/>
              <a:cs typeface="Alexandria" pitchFamily="2" charset="-78"/>
            </a:endParaRPr>
          </a:p>
          <a:p>
            <a:pPr algn="ctr" rtl="1"/>
            <a:endParaRPr lang="ar-JO" b="1" dirty="0">
              <a:latin typeface="Alexandria" pitchFamily="2" charset="-78"/>
              <a:cs typeface="Alexandria" pitchFamily="2" charset="-78"/>
            </a:endParaRPr>
          </a:p>
        </p:txBody>
      </p:sp>
    </p:spTree>
    <p:extLst>
      <p:ext uri="{BB962C8B-B14F-4D97-AF65-F5344CB8AC3E}">
        <p14:creationId xmlns:p14="http://schemas.microsoft.com/office/powerpoint/2010/main" val="37196156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260072" y="2281459"/>
            <a:ext cx="8490450" cy="2226828"/>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أنواع البحوث التربوية أسس تصنيفها ( البحوث التاريخية, الوصفية والمسحية, البحوث التجريبية, الدراسات التطويرية) </a:t>
            </a:r>
            <a:endParaRPr lang="ar-EG" dirty="0">
              <a:solidFill>
                <a:schemeClr val="bg1"/>
              </a:solidFill>
              <a:latin typeface="Alexandria" pitchFamily="2" charset="-78"/>
              <a:cs typeface="Alexandria" pitchFamily="2" charset="-78"/>
            </a:endParaRP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B392B7-8F3D-40F8-9F16-9A87B3A6272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BA83C05D-E1A3-4FCD-9B8B-BFC61B3819CD}">
  <ds:schemaRefs>
    <ds:schemaRef ds:uri="http://schemas.microsoft.com/sharepoint/v3/contenttype/forms"/>
  </ds:schemaRefs>
</ds:datastoreItem>
</file>

<file path=customXml/itemProps3.xml><?xml version="1.0" encoding="utf-8"?>
<ds:datastoreItem xmlns:ds="http://schemas.openxmlformats.org/officeDocument/2006/customXml" ds:itemID="{B0D91033-7F8A-4284-B54B-D4A7E185CDF4}"/>
</file>

<file path=docProps/app.xml><?xml version="1.0" encoding="utf-8"?>
<Properties xmlns="http://schemas.openxmlformats.org/officeDocument/2006/extended-properties" xmlns:vt="http://schemas.openxmlformats.org/officeDocument/2006/docPropsVTypes">
  <Template>نسق1</Template>
  <TotalTime>11426</TotalTime>
  <Words>7091</Words>
  <Application>Microsoft Office PowerPoint</Application>
  <PresentationFormat>Widescreen</PresentationFormat>
  <Paragraphs>291</Paragraphs>
  <Slides>55</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Alexandria</vt:lpstr>
      <vt:lpstr>Aptos</vt:lpstr>
      <vt:lpstr>Arial</vt:lpstr>
      <vt:lpstr>Calibri</vt:lpstr>
      <vt:lpstr>Calibri Light</vt:lpstr>
      <vt:lpstr>Noto Sans Symbols</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346</cp:revision>
  <dcterms:created xsi:type="dcterms:W3CDTF">2023-04-29T09:08:23Z</dcterms:created>
  <dcterms:modified xsi:type="dcterms:W3CDTF">2024-09-28T01:11:35Z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