
<file path=[Content_Types].xml><?xml version="1.0" encoding="utf-8"?>
<Types xmlns="http://schemas.openxmlformats.org/package/2006/content-types">
  <Default Extension="xml" ContentType="application/xml"/>
  <Default Extension="jpeg" ContentType="image/jpeg"/>
  <Default Extension="JPG" ContentType="image/.jpg"/>
  <Default Extension="png" ContentType="image/png"/>
  <Default Extension="rels" ContentType="application/vnd.openxmlformats-package.relationshi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media/image10.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4" r:id="rId3"/>
  </p:sldMasterIdLst>
  <p:notesMasterIdLst>
    <p:notesMasterId r:id="rId5"/>
  </p:notesMasterIdLst>
  <p:sldIdLst>
    <p:sldId id="541" r:id="rId4"/>
    <p:sldId id="542" r:id="rId6"/>
    <p:sldId id="313" r:id="rId7"/>
    <p:sldId id="580" r:id="rId8"/>
    <p:sldId id="581" r:id="rId9"/>
    <p:sldId id="582" r:id="rId10"/>
    <p:sldId id="583" r:id="rId11"/>
    <p:sldId id="584" r:id="rId12"/>
    <p:sldId id="585" r:id="rId13"/>
    <p:sldId id="586" r:id="rId14"/>
    <p:sldId id="540" r:id="rId15"/>
    <p:sldId id="587" r:id="rId16"/>
    <p:sldId id="588" r:id="rId17"/>
    <p:sldId id="589" r:id="rId18"/>
    <p:sldId id="590" r:id="rId19"/>
    <p:sldId id="591" r:id="rId20"/>
    <p:sldId id="592" r:id="rId21"/>
    <p:sldId id="550" r:id="rId22"/>
    <p:sldId id="551" r:id="rId23"/>
    <p:sldId id="593" r:id="rId24"/>
    <p:sldId id="594" r:id="rId25"/>
    <p:sldId id="554" r:id="rId26"/>
    <p:sldId id="595" r:id="rId27"/>
    <p:sldId id="556" r:id="rId28"/>
    <p:sldId id="596" r:id="rId29"/>
    <p:sldId id="558" r:id="rId30"/>
    <p:sldId id="559" r:id="rId31"/>
    <p:sldId id="560" r:id="rId32"/>
    <p:sldId id="597" r:id="rId33"/>
    <p:sldId id="598" r:id="rId34"/>
    <p:sldId id="566" r:id="rId35"/>
    <p:sldId id="599" r:id="rId36"/>
    <p:sldId id="568" r:id="rId37"/>
    <p:sldId id="600" r:id="rId38"/>
    <p:sldId id="570" r:id="rId39"/>
    <p:sldId id="601" r:id="rId40"/>
    <p:sldId id="602" r:id="rId41"/>
    <p:sldId id="603" r:id="rId42"/>
    <p:sldId id="604" r:id="rId43"/>
    <p:sldId id="576" r:id="rId44"/>
    <p:sldId id="577" r:id="rId45"/>
    <p:sldId id="578" r:id="rId46"/>
    <p:sldId id="539" r:id="rId47"/>
    <p:sldId id="555"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0"/>
            <p14:sldId id="581"/>
            <p14:sldId id="582"/>
            <p14:sldId id="583"/>
            <p14:sldId id="584"/>
            <p14:sldId id="585"/>
            <p14:sldId id="586"/>
            <p14:sldId id="540"/>
            <p14:sldId id="587"/>
            <p14:sldId id="588"/>
            <p14:sldId id="589"/>
            <p14:sldId id="590"/>
            <p14:sldId id="591"/>
            <p14:sldId id="592"/>
            <p14:sldId id="550"/>
            <p14:sldId id="551"/>
            <p14:sldId id="593"/>
            <p14:sldId id="594"/>
            <p14:sldId id="554"/>
            <p14:sldId id="595"/>
            <p14:sldId id="556"/>
            <p14:sldId id="596"/>
            <p14:sldId id="558"/>
            <p14:sldId id="559"/>
            <p14:sldId id="560"/>
            <p14:sldId id="597"/>
            <p14:sldId id="598"/>
            <p14:sldId id="566"/>
            <p14:sldId id="599"/>
            <p14:sldId id="568"/>
            <p14:sldId id="600"/>
            <p14:sldId id="570"/>
            <p14:sldId id="601"/>
            <p14:sldId id="602"/>
            <p14:sldId id="603"/>
            <p14:sldId id="604"/>
            <p14:sldId id="576"/>
            <p14:sldId id="577"/>
            <p14:sldId id="578"/>
            <p14:sldId id="539"/>
            <p14:sldId id="555"/>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5" Type="http://schemas.openxmlformats.org/officeDocument/2006/relationships/customXml" Target="../customXml/item3.xml"/><Relationship Id="rId54" Type="http://schemas.openxmlformats.org/officeDocument/2006/relationships/customXml" Target="../customXml/item2.xml"/><Relationship Id="rId53" Type="http://schemas.openxmlformats.org/officeDocument/2006/relationships/customXml" Target="../customXml/item1.xml"/><Relationship Id="rId52" Type="http://schemas.openxmlformats.org/officeDocument/2006/relationships/tableStyles" Target="tableStyles.xml"/><Relationship Id="rId51" Type="http://schemas.openxmlformats.org/officeDocument/2006/relationships/viewProps" Target="viewProps.xml"/><Relationship Id="rId50" Type="http://schemas.openxmlformats.org/officeDocument/2006/relationships/presProps" Target="presProps.xml"/><Relationship Id="rId5" Type="http://schemas.openxmlformats.org/officeDocument/2006/relationships/notesMaster" Target="notesMasters/notesMaster1.xml"/><Relationship Id="rId49" Type="http://schemas.openxmlformats.org/officeDocument/2006/relationships/slide" Target="slides/slide45.xml"/><Relationship Id="rId48" Type="http://schemas.openxmlformats.org/officeDocument/2006/relationships/slide" Target="slides/slide44.xml"/><Relationship Id="rId47" Type="http://schemas.openxmlformats.org/officeDocument/2006/relationships/slide" Target="slides/slide43.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lvl1pPr defTabSz="967105" eaLnBrk="0" hangingPunct="0">
              <a:defRPr>
                <a:solidFill>
                  <a:schemeClr val="tx1"/>
                </a:solidFill>
                <a:latin typeface="Verdana" panose="020B0604030504040204" pitchFamily="34" charset="0"/>
                <a:cs typeface="Arial" panose="020B0604020202020204" pitchFamily="34" charset="0"/>
              </a:defRPr>
            </a:lvl1pPr>
            <a:lvl2pPr marL="742950" indent="-285750" defTabSz="967105" eaLnBrk="0" hangingPunct="0">
              <a:defRPr>
                <a:solidFill>
                  <a:schemeClr val="tx1"/>
                </a:solidFill>
                <a:latin typeface="Verdana" panose="020B0604030504040204" pitchFamily="34" charset="0"/>
                <a:cs typeface="Arial" panose="020B0604020202020204" pitchFamily="34" charset="0"/>
              </a:defRPr>
            </a:lvl2pPr>
            <a:lvl3pPr marL="1143000" indent="-228600" defTabSz="967105" eaLnBrk="0" hangingPunct="0">
              <a:defRPr>
                <a:solidFill>
                  <a:schemeClr val="tx1"/>
                </a:solidFill>
                <a:latin typeface="Verdana" panose="020B0604030504040204" pitchFamily="34" charset="0"/>
                <a:cs typeface="Arial" panose="020B0604020202020204" pitchFamily="34" charset="0"/>
              </a:defRPr>
            </a:lvl3pPr>
            <a:lvl4pPr marL="1600200" indent="-228600" defTabSz="967105" eaLnBrk="0" hangingPunct="0">
              <a:defRPr>
                <a:solidFill>
                  <a:schemeClr val="tx1"/>
                </a:solidFill>
                <a:latin typeface="Verdana" panose="020B0604030504040204" pitchFamily="34" charset="0"/>
                <a:cs typeface="Arial" panose="020B0604020202020204" pitchFamily="34" charset="0"/>
              </a:defRPr>
            </a:lvl4pPr>
            <a:lvl5pPr marL="2057400" indent="-228600" defTabSz="967105" eaLnBrk="0" hangingPunct="0">
              <a:defRPr>
                <a:solidFill>
                  <a:schemeClr val="tx1"/>
                </a:solidFill>
                <a:latin typeface="Verdana" panose="020B0604030504040204" pitchFamily="34" charset="0"/>
                <a:cs typeface="Arial" panose="020B0604020202020204" pitchFamily="34" charset="0"/>
              </a:defRPr>
            </a:lvl5pPr>
            <a:lvl6pPr marL="2514600" indent="-228600" defTabSz="967105"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defTabSz="967105"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defTabSz="967105"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defTabSz="967105"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l" defTabSz="967105" rtl="0" eaLnBrk="1" fontAlgn="auto" latinLnBrk="0" hangingPunct="1">
              <a:lnSpc>
                <a:spcPct val="100000"/>
              </a:lnSpc>
              <a:spcBef>
                <a:spcPts val="0"/>
              </a:spcBef>
              <a:spcAft>
                <a:spcPts val="0"/>
              </a:spcAft>
              <a:buClrTx/>
              <a:buSzTx/>
              <a:buFontTx/>
              <a:buNone/>
              <a:defRPr/>
            </a:pPr>
            <a:fld id="{E7527E38-C0F9-4803-80DE-9384FE67CD56}" type="slidenum">
              <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fld>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4579" name="Rectangle 2"/>
          <p:cNvSpPr>
            <a:spLocks noGrp="1" noRot="1" noChangeAspect="1" noChangeArrowheads="1" noTextEdit="1"/>
          </p:cNvSpPr>
          <p:nvPr>
            <p:ph type="sldImg"/>
          </p:nvPr>
        </p:nvSpPr>
        <p:spPr/>
      </p:sp>
      <p:sp>
        <p:nvSpPr>
          <p:cNvPr id="24580" name="Rectangle 3"/>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lvl1pPr defTabSz="967105" eaLnBrk="0" hangingPunct="0">
              <a:defRPr>
                <a:solidFill>
                  <a:schemeClr val="tx1"/>
                </a:solidFill>
                <a:latin typeface="Verdana" panose="020B0604030504040204" pitchFamily="34" charset="0"/>
                <a:cs typeface="Arial" panose="020B0604020202020204" pitchFamily="34" charset="0"/>
              </a:defRPr>
            </a:lvl1pPr>
            <a:lvl2pPr marL="742950" indent="-285750" defTabSz="967105" eaLnBrk="0" hangingPunct="0">
              <a:defRPr>
                <a:solidFill>
                  <a:schemeClr val="tx1"/>
                </a:solidFill>
                <a:latin typeface="Verdana" panose="020B0604030504040204" pitchFamily="34" charset="0"/>
                <a:cs typeface="Arial" panose="020B0604020202020204" pitchFamily="34" charset="0"/>
              </a:defRPr>
            </a:lvl2pPr>
            <a:lvl3pPr marL="1143000" indent="-228600" defTabSz="967105" eaLnBrk="0" hangingPunct="0">
              <a:defRPr>
                <a:solidFill>
                  <a:schemeClr val="tx1"/>
                </a:solidFill>
                <a:latin typeface="Verdana" panose="020B0604030504040204" pitchFamily="34" charset="0"/>
                <a:cs typeface="Arial" panose="020B0604020202020204" pitchFamily="34" charset="0"/>
              </a:defRPr>
            </a:lvl3pPr>
            <a:lvl4pPr marL="1600200" indent="-228600" defTabSz="967105" eaLnBrk="0" hangingPunct="0">
              <a:defRPr>
                <a:solidFill>
                  <a:schemeClr val="tx1"/>
                </a:solidFill>
                <a:latin typeface="Verdana" panose="020B0604030504040204" pitchFamily="34" charset="0"/>
                <a:cs typeface="Arial" panose="020B0604020202020204" pitchFamily="34" charset="0"/>
              </a:defRPr>
            </a:lvl4pPr>
            <a:lvl5pPr marL="2057400" indent="-228600" defTabSz="967105" eaLnBrk="0" hangingPunct="0">
              <a:defRPr>
                <a:solidFill>
                  <a:schemeClr val="tx1"/>
                </a:solidFill>
                <a:latin typeface="Verdana" panose="020B0604030504040204" pitchFamily="34" charset="0"/>
                <a:cs typeface="Arial" panose="020B0604020202020204" pitchFamily="34" charset="0"/>
              </a:defRPr>
            </a:lvl5pPr>
            <a:lvl6pPr marL="2514600" indent="-228600" defTabSz="967105"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defTabSz="967105"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defTabSz="967105"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defTabSz="967105"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l" defTabSz="967105" rtl="0" eaLnBrk="1" fontAlgn="auto" latinLnBrk="0" hangingPunct="1">
              <a:lnSpc>
                <a:spcPct val="100000"/>
              </a:lnSpc>
              <a:spcBef>
                <a:spcPts val="0"/>
              </a:spcBef>
              <a:spcAft>
                <a:spcPts val="0"/>
              </a:spcAft>
              <a:buClrTx/>
              <a:buSzTx/>
              <a:buFontTx/>
              <a:buNone/>
              <a:defRPr/>
            </a:pPr>
            <a:fld id="{79488697-EDE9-4EF4-9D5C-13C2EEB4618F}" type="slidenum">
              <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fld>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6627" name="Rectangle 2"/>
          <p:cNvSpPr>
            <a:spLocks noGrp="1" noRot="1" noChangeAspect="1" noChangeArrowheads="1" noTextEdit="1"/>
          </p:cNvSpPr>
          <p:nvPr>
            <p:ph type="sldImg"/>
          </p:nvPr>
        </p:nvSpPr>
        <p:spPr>
          <a:xfrm>
            <a:off x="469900" y="727075"/>
            <a:ext cx="6375400" cy="3586163"/>
          </a:xfrm>
        </p:spPr>
      </p:sp>
      <p:sp>
        <p:nvSpPr>
          <p:cNvPr id="26628" name="Rectangle 3"/>
          <p:cNvSpPr>
            <a:spLocks noGrp="1" noChangeArrowheads="1"/>
          </p:cNvSpPr>
          <p:nvPr>
            <p:ph type="body" idx="1"/>
          </p:nvPr>
        </p:nvSpPr>
        <p:spPr>
          <a:xfrm>
            <a:off x="974725" y="4560888"/>
            <a:ext cx="5365750" cy="4319587"/>
          </a:xfrm>
          <a:noFill/>
        </p:spPr>
        <p:txBody>
          <a:bodyPr/>
          <a:lstStyle/>
          <a:p>
            <a:pPr eaLnBrk="1" hangingPunct="1"/>
            <a:endParaRPr lang="en-GB"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lvl1pPr defTabSz="967105" eaLnBrk="0" hangingPunct="0">
              <a:defRPr>
                <a:solidFill>
                  <a:schemeClr val="tx1"/>
                </a:solidFill>
                <a:latin typeface="Verdana" panose="020B0604030504040204" pitchFamily="34" charset="0"/>
                <a:cs typeface="Arial" panose="020B0604020202020204" pitchFamily="34" charset="0"/>
              </a:defRPr>
            </a:lvl1pPr>
            <a:lvl2pPr marL="742950" indent="-285750" defTabSz="967105" eaLnBrk="0" hangingPunct="0">
              <a:defRPr>
                <a:solidFill>
                  <a:schemeClr val="tx1"/>
                </a:solidFill>
                <a:latin typeface="Verdana" panose="020B0604030504040204" pitchFamily="34" charset="0"/>
                <a:cs typeface="Arial" panose="020B0604020202020204" pitchFamily="34" charset="0"/>
              </a:defRPr>
            </a:lvl2pPr>
            <a:lvl3pPr marL="1143000" indent="-228600" defTabSz="967105" eaLnBrk="0" hangingPunct="0">
              <a:defRPr>
                <a:solidFill>
                  <a:schemeClr val="tx1"/>
                </a:solidFill>
                <a:latin typeface="Verdana" panose="020B0604030504040204" pitchFamily="34" charset="0"/>
                <a:cs typeface="Arial" panose="020B0604020202020204" pitchFamily="34" charset="0"/>
              </a:defRPr>
            </a:lvl3pPr>
            <a:lvl4pPr marL="1600200" indent="-228600" defTabSz="967105" eaLnBrk="0" hangingPunct="0">
              <a:defRPr>
                <a:solidFill>
                  <a:schemeClr val="tx1"/>
                </a:solidFill>
                <a:latin typeface="Verdana" panose="020B0604030504040204" pitchFamily="34" charset="0"/>
                <a:cs typeface="Arial" panose="020B0604020202020204" pitchFamily="34" charset="0"/>
              </a:defRPr>
            </a:lvl4pPr>
            <a:lvl5pPr marL="2057400" indent="-228600" defTabSz="967105" eaLnBrk="0" hangingPunct="0">
              <a:defRPr>
                <a:solidFill>
                  <a:schemeClr val="tx1"/>
                </a:solidFill>
                <a:latin typeface="Verdana" panose="020B0604030504040204" pitchFamily="34" charset="0"/>
                <a:cs typeface="Arial" panose="020B0604020202020204" pitchFamily="34" charset="0"/>
              </a:defRPr>
            </a:lvl5pPr>
            <a:lvl6pPr marL="2514600" indent="-228600" defTabSz="967105"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defTabSz="967105"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defTabSz="967105"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defTabSz="967105"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l" defTabSz="967105" rtl="0" eaLnBrk="1" fontAlgn="auto" latinLnBrk="0" hangingPunct="1">
              <a:lnSpc>
                <a:spcPct val="100000"/>
              </a:lnSpc>
              <a:spcBef>
                <a:spcPts val="0"/>
              </a:spcBef>
              <a:spcAft>
                <a:spcPts val="0"/>
              </a:spcAft>
              <a:buClrTx/>
              <a:buSzTx/>
              <a:buFontTx/>
              <a:buNone/>
              <a:defRPr/>
            </a:pPr>
            <a:fld id="{B5B45008-C2EE-4E4A-80BD-F7CC7F7EF771}" type="slidenum">
              <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fld>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51" name="Rectangle 2"/>
          <p:cNvSpPr>
            <a:spLocks noGrp="1" noRot="1" noChangeAspect="1" noChangeArrowheads="1" noTextEdit="1"/>
          </p:cNvSpPr>
          <p:nvPr>
            <p:ph type="sldImg"/>
          </p:nvPr>
        </p:nvSpPr>
        <p:spPr>
          <a:xfrm>
            <a:off x="469900" y="727075"/>
            <a:ext cx="6375400" cy="3586163"/>
          </a:xfrm>
        </p:spPr>
      </p:sp>
      <p:sp>
        <p:nvSpPr>
          <p:cNvPr id="27652" name="Rectangle 3"/>
          <p:cNvSpPr>
            <a:spLocks noGrp="1" noChangeArrowheads="1"/>
          </p:cNvSpPr>
          <p:nvPr>
            <p:ph type="body" idx="1"/>
          </p:nvPr>
        </p:nvSpPr>
        <p:spPr>
          <a:xfrm>
            <a:off x="974725" y="4560888"/>
            <a:ext cx="5365750" cy="4319587"/>
          </a:xfrm>
          <a:noFill/>
        </p:spPr>
        <p:txBody>
          <a:bodyPr/>
          <a:lstStyle/>
          <a:p>
            <a:pPr eaLnBrk="1" hangingPunct="1"/>
            <a:endParaRPr lang="en-GB"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5"/>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5825">
              <a:defRPr sz="3600">
                <a:solidFill>
                  <a:schemeClr val="tx1"/>
                </a:solidFill>
                <a:latin typeface="Times New Roman" panose="02020603050405020304" pitchFamily="18" charset="0"/>
              </a:defRPr>
            </a:lvl1pPr>
            <a:lvl2pPr marL="742950" indent="-285750" defTabSz="885825">
              <a:defRPr sz="3600">
                <a:solidFill>
                  <a:schemeClr val="tx1"/>
                </a:solidFill>
                <a:latin typeface="Times New Roman" panose="02020603050405020304" pitchFamily="18" charset="0"/>
              </a:defRPr>
            </a:lvl2pPr>
            <a:lvl3pPr marL="1143000" indent="-228600" defTabSz="885825">
              <a:defRPr sz="3600">
                <a:solidFill>
                  <a:schemeClr val="tx1"/>
                </a:solidFill>
                <a:latin typeface="Times New Roman" panose="02020603050405020304" pitchFamily="18" charset="0"/>
              </a:defRPr>
            </a:lvl3pPr>
            <a:lvl4pPr marL="1600200" indent="-228600" defTabSz="885825">
              <a:defRPr sz="3600">
                <a:solidFill>
                  <a:schemeClr val="tx1"/>
                </a:solidFill>
                <a:latin typeface="Times New Roman" panose="02020603050405020304" pitchFamily="18" charset="0"/>
              </a:defRPr>
            </a:lvl4pPr>
            <a:lvl5pPr marL="2057400" indent="-228600" defTabSz="885825">
              <a:defRPr sz="3600">
                <a:solidFill>
                  <a:schemeClr val="tx1"/>
                </a:solidFill>
                <a:latin typeface="Times New Roman" panose="02020603050405020304" pitchFamily="18" charset="0"/>
              </a:defRPr>
            </a:lvl5pPr>
            <a:lvl6pPr marL="2514600" indent="-228600" defTabSz="885825" eaLnBrk="0" fontAlgn="base" hangingPunct="0">
              <a:spcBef>
                <a:spcPct val="0"/>
              </a:spcBef>
              <a:spcAft>
                <a:spcPct val="0"/>
              </a:spcAft>
              <a:defRPr sz="3600">
                <a:solidFill>
                  <a:schemeClr val="tx1"/>
                </a:solidFill>
                <a:latin typeface="Times New Roman" panose="02020603050405020304" pitchFamily="18" charset="0"/>
              </a:defRPr>
            </a:lvl6pPr>
            <a:lvl7pPr marL="2971800" indent="-228600" defTabSz="885825" eaLnBrk="0" fontAlgn="base" hangingPunct="0">
              <a:spcBef>
                <a:spcPct val="0"/>
              </a:spcBef>
              <a:spcAft>
                <a:spcPct val="0"/>
              </a:spcAft>
              <a:defRPr sz="3600">
                <a:solidFill>
                  <a:schemeClr val="tx1"/>
                </a:solidFill>
                <a:latin typeface="Times New Roman" panose="02020603050405020304" pitchFamily="18" charset="0"/>
              </a:defRPr>
            </a:lvl7pPr>
            <a:lvl8pPr marL="3429000" indent="-228600" defTabSz="885825" eaLnBrk="0" fontAlgn="base" hangingPunct="0">
              <a:spcBef>
                <a:spcPct val="0"/>
              </a:spcBef>
              <a:spcAft>
                <a:spcPct val="0"/>
              </a:spcAft>
              <a:defRPr sz="3600">
                <a:solidFill>
                  <a:schemeClr val="tx1"/>
                </a:solidFill>
                <a:latin typeface="Times New Roman" panose="02020603050405020304" pitchFamily="18" charset="0"/>
              </a:defRPr>
            </a:lvl8pPr>
            <a:lvl9pPr marL="3886200" indent="-228600" defTabSz="885825" eaLnBrk="0" fontAlgn="base" hangingPunct="0">
              <a:spcBef>
                <a:spcPct val="0"/>
              </a:spcBef>
              <a:spcAft>
                <a:spcPct val="0"/>
              </a:spcAft>
              <a:defRPr sz="3600">
                <a:solidFill>
                  <a:schemeClr val="tx1"/>
                </a:solidFill>
                <a:latin typeface="Times New Roman" panose="02020603050405020304" pitchFamily="18" charset="0"/>
              </a:defRPr>
            </a:lvl9pPr>
          </a:lstStyle>
          <a:p>
            <a:pPr marL="0" marR="0" lvl="0" indent="0" algn="l" defTabSz="885825" rtl="0" eaLnBrk="1" fontAlgn="auto" latinLnBrk="0" hangingPunct="1">
              <a:lnSpc>
                <a:spcPct val="100000"/>
              </a:lnSpc>
              <a:spcBef>
                <a:spcPts val="0"/>
              </a:spcBef>
              <a:spcAft>
                <a:spcPts val="0"/>
              </a:spcAft>
              <a:buClrTx/>
              <a:buSzTx/>
              <a:buFontTx/>
              <a:buNone/>
              <a:defRPr/>
            </a:pPr>
            <a:fld id="{DC024C29-4C71-436A-A53E-C8DEA2201BFC}" type="slidenum">
              <a:rPr kumimoji="0" lang="en-US" altLang="en-US" sz="11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rPr>
            </a:fld>
            <a:endParaRPr kumimoji="0" lang="en-US" altLang="en-US" sz="11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160771" name="Rectangle 2"/>
          <p:cNvSpPr>
            <a:spLocks noGrp="1" noRot="1" noChangeAspect="1" noChangeArrowheads="1" noTextEdit="1"/>
          </p:cNvSpPr>
          <p:nvPr>
            <p:ph type="sldImg"/>
          </p:nvPr>
        </p:nvSpPr>
        <p:spPr>
          <a:xfrm>
            <a:off x="409575" y="695325"/>
            <a:ext cx="6178550" cy="3476625"/>
          </a:xfr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p>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endParaRPr lang="en-US"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7" Type="http://schemas.openxmlformats.org/officeDocument/2006/relationships/theme" Target="../theme/theme1.xml"/><Relationship Id="rId16" Type="http://schemas.openxmlformats.org/officeDocument/2006/relationships/image" Target="../media/image1.png"/><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4.xml"/><Relationship Id="rId8" Type="http://schemas.openxmlformats.org/officeDocument/2006/relationships/slideLayout" Target="../slideLayouts/slideLayout23.xml"/><Relationship Id="rId7" Type="http://schemas.openxmlformats.org/officeDocument/2006/relationships/slideLayout" Target="../slideLayouts/slideLayout22.xml"/><Relationship Id="rId6" Type="http://schemas.openxmlformats.org/officeDocument/2006/relationships/slideLayout" Target="../slideLayouts/slideLayout21.xml"/><Relationship Id="rId5" Type="http://schemas.openxmlformats.org/officeDocument/2006/relationships/slideLayout" Target="../slideLayouts/slideLayout20.xml"/><Relationship Id="rId4" Type="http://schemas.openxmlformats.org/officeDocument/2006/relationships/slideLayout" Target="../slideLayouts/slideLayout19.xml"/><Relationship Id="rId3" Type="http://schemas.openxmlformats.org/officeDocument/2006/relationships/slideLayout" Target="../slideLayouts/slideLayout18.xml"/><Relationship Id="rId2" Type="http://schemas.openxmlformats.org/officeDocument/2006/relationships/slideLayout" Target="../slideLayouts/slideLayout17.xml"/><Relationship Id="rId19" Type="http://schemas.openxmlformats.org/officeDocument/2006/relationships/theme" Target="../theme/theme2.xml"/><Relationship Id="rId18" Type="http://schemas.openxmlformats.org/officeDocument/2006/relationships/image" Target="../media/image1.png"/><Relationship Id="rId17" Type="http://schemas.openxmlformats.org/officeDocument/2006/relationships/slideLayout" Target="../slideLayouts/slideLayout32.xml"/><Relationship Id="rId16" Type="http://schemas.openxmlformats.org/officeDocument/2006/relationships/slideLayout" Target="../slideLayouts/slideLayout31.xml"/><Relationship Id="rId15" Type="http://schemas.openxmlformats.org/officeDocument/2006/relationships/slideLayout" Target="../slideLayouts/slideLayout30.xml"/><Relationship Id="rId14" Type="http://schemas.openxmlformats.org/officeDocument/2006/relationships/slideLayout" Target="../slideLayouts/slideLayout29.xml"/><Relationship Id="rId13" Type="http://schemas.openxmlformats.org/officeDocument/2006/relationships/slideLayout" Target="../slideLayouts/slideLayout28.xml"/><Relationship Id="rId12" Type="http://schemas.openxmlformats.org/officeDocument/2006/relationships/slideLayout" Target="../slideLayouts/slideLayout27.xml"/><Relationship Id="rId11" Type="http://schemas.openxmlformats.org/officeDocument/2006/relationships/slideLayout" Target="../slideLayouts/slideLayout26.xml"/><Relationship Id="rId10" Type="http://schemas.openxmlformats.org/officeDocument/2006/relationships/slideLayout" Target="../slideLayouts/slideLayout25.xml"/><Relationship Id="rId1"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fld>
            <a:endParaRPr lang="en-US" dirty="0"/>
          </a:p>
        </p:txBody>
      </p:sp>
    </p:spTree>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 id="2147483681"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2.xml"/><Relationship Id="rId2" Type="http://schemas.openxmlformats.org/officeDocument/2006/relationships/image" Target="../media/image3.png"/><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13.xml"/><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image" Target="../media/image4.png"/></Relationships>
</file>

<file path=ppt/slides/_rels/slide3.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14.xml"/><Relationship Id="rId2" Type="http://schemas.openxmlformats.org/officeDocument/2006/relationships/image" Target="../media/image3.png"/><Relationship Id="rId1"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image" Target="../media/image3.png"/><Relationship Id="rId1"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1.xml"/><Relationship Id="rId1"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1.xml"/><Relationship Id="rId1" Type="http://schemas.openxmlformats.org/officeDocument/2006/relationships/image" Target="../media/image3.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image" Target="../media/image3.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image" Target="../media/image3.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image" Target="../media/image3.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image" Target="../media/image3.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image" Target="../media/image3.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image" Target="../media/image3.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image" Target="../media/image3.pn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image" Target="../media/image3.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image" Target="../media/image3.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image" Target="../media/image3.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image" Target="../media/image3.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image" Target="../media/image3.pn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43.xml.rels><?xml version="1.0" encoding="UTF-8" standalone="yes"?>
<Relationships xmlns="http://schemas.openxmlformats.org/package/2006/relationships"><Relationship Id="rId4" Type="http://schemas.openxmlformats.org/officeDocument/2006/relationships/notesSlide" Target="../notesSlides/notesSlide8.xml"/><Relationship Id="rId3" Type="http://schemas.openxmlformats.org/officeDocument/2006/relationships/slideLayout" Target="../slideLayouts/slideLayout14.xml"/><Relationship Id="rId2" Type="http://schemas.openxmlformats.org/officeDocument/2006/relationships/image" Target="../media/image3.png"/><Relationship Id="rId1" Type="http://schemas.openxmlformats.org/officeDocument/2006/relationships/image" Target="../media/image6.jpeg"/></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45.xml.rels><?xml version="1.0" encoding="UTF-8" standalone="yes"?>
<Relationships xmlns="http://schemas.openxmlformats.org/package/2006/relationships"><Relationship Id="rId5" Type="http://schemas.openxmlformats.org/officeDocument/2006/relationships/slideLayout" Target="../slideLayouts/slideLayout15.xml"/><Relationship Id="rId4" Type="http://schemas.openxmlformats.org/officeDocument/2006/relationships/image" Target="../media/image3.png"/><Relationship Id="rId3" Type="http://schemas.openxmlformats.org/officeDocument/2006/relationships/image" Target="../media/image10.svg"/><Relationship Id="rId2" Type="http://schemas.openxmlformats.org/officeDocument/2006/relationships/image" Target="../media/image9.jpeg"/><Relationship Id="rId1"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endParaRPr lang="en-US" sz="2800"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329267" y="2128122"/>
            <a:ext cx="7006253" cy="1138773"/>
          </a:xfrm>
          <a:prstGeom prst="rect">
            <a:avLst/>
          </a:prstGeom>
          <a:noFill/>
        </p:spPr>
        <p:txBody>
          <a:bodyPr wrap="square" rtlCol="0">
            <a:spAutoFit/>
          </a:bodyPr>
          <a:lstStyle/>
          <a:p>
            <a:r>
              <a:rPr lang="en-US" sz="3400" b="1" dirty="0">
                <a:solidFill>
                  <a:srgbClr val="00B0F0"/>
                </a:solidFill>
                <a:latin typeface="Times New Roman" panose="02020603050405020304" pitchFamily="18" charset="0"/>
                <a:cs typeface="Times New Roman" panose="02020603050405020304" pitchFamily="18" charset="0"/>
              </a:rPr>
              <a:t>Procurement and </a:t>
            </a:r>
            <a:endParaRPr lang="en-US" sz="3400" b="1" dirty="0">
              <a:solidFill>
                <a:srgbClr val="00B0F0"/>
              </a:solidFill>
              <a:latin typeface="Times New Roman" panose="02020603050405020304" pitchFamily="18" charset="0"/>
              <a:cs typeface="Times New Roman" panose="02020603050405020304" pitchFamily="18" charset="0"/>
            </a:endParaRPr>
          </a:p>
          <a:p>
            <a:r>
              <a:rPr lang="en-US" sz="3400" b="1" dirty="0">
                <a:solidFill>
                  <a:srgbClr val="00B0F0"/>
                </a:solidFill>
                <a:latin typeface="Times New Roman" panose="02020603050405020304" pitchFamily="18" charset="0"/>
                <a:cs typeface="Times New Roman" panose="02020603050405020304" pitchFamily="18" charset="0"/>
              </a:rPr>
              <a:t>Supply Chain</a:t>
            </a:r>
            <a:endParaRPr lang="en-US" sz="3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Lecture 6</a:t>
            </a:r>
            <a:endParaRPr lang="en-US" sz="2800" dirty="0"/>
          </a:p>
        </p:txBody>
      </p:sp>
      <p:sp>
        <p:nvSpPr>
          <p:cNvPr id="46" name="TextBox 45"/>
          <p:cNvSpPr txBox="1"/>
          <p:nvPr/>
        </p:nvSpPr>
        <p:spPr>
          <a:xfrm>
            <a:off x="329269" y="5104240"/>
            <a:ext cx="1768433" cy="523220"/>
          </a:xfrm>
          <a:prstGeom prst="rect">
            <a:avLst/>
          </a:prstGeom>
          <a:noFill/>
        </p:spPr>
        <p:txBody>
          <a:bodyPr wrap="none" rtlCol="0">
            <a:spAutoFit/>
          </a:bodyPr>
          <a:lstStyle/>
          <a:p>
            <a:pPr lvl="0"/>
            <a:r>
              <a:rPr lang="en-US" sz="2800" b="1" dirty="0">
                <a:latin typeface="Times New Roman" panose="02020603050405020304"/>
                <a:ea typeface="Times New Roman" panose="02020603050405020304"/>
                <a:cs typeface="Times New Roman" panose="02020603050405020304"/>
                <a:sym typeface="Times New Roman" panose="02020603050405020304"/>
              </a:rPr>
              <a:t>MGM 431</a:t>
            </a:r>
            <a:endParaRPr lang="en-US" sz="2800" dirty="0"/>
          </a:p>
        </p:txBody>
      </p:sp>
      <p:sp>
        <p:nvSpPr>
          <p:cNvPr id="14" name="Oval 13"/>
          <p:cNvSpPr/>
          <p:nvPr/>
        </p:nvSpPr>
        <p:spPr>
          <a:xfrm>
            <a:off x="6831873" y="-320675"/>
            <a:ext cx="6778919" cy="7410450"/>
          </a:xfrm>
          <a:prstGeom prst="ellipse">
            <a:avLst/>
          </a:prstGeom>
          <a:blipFill>
            <a:blip r:embed="rId1"/>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l="4175" r="4175"/>
          <a:stretch>
            <a:fillRect/>
          </a:stretch>
        </p:blipFill>
        <p:spPr>
          <a:xfrm>
            <a:off x="103860" y="-248358"/>
            <a:ext cx="7680160" cy="5300798"/>
          </a:xfrm>
        </p:spPr>
      </p:pic>
      <p:sp>
        <p:nvSpPr>
          <p:cNvPr id="9" name="TextBox 8"/>
          <p:cNvSpPr txBox="1"/>
          <p:nvPr/>
        </p:nvSpPr>
        <p:spPr>
          <a:xfrm>
            <a:off x="3847387" y="3515740"/>
            <a:ext cx="8050089" cy="83099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24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 Procurement: Process overview and emerging</a:t>
            </a:r>
            <a:endParaRPr kumimoji="0" lang="en-US" sz="24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en-US" sz="24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 project management techniques</a:t>
            </a:r>
            <a:endParaRPr kumimoji="0" lang="en-US" sz="24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endParaRPr>
          </a:p>
        </p:txBody>
      </p:sp>
      <p:sp>
        <p:nvSpPr>
          <p:cNvPr id="10" name="Rectangle: Rounded Corners 9"/>
          <p:cNvSpPr/>
          <p:nvPr/>
        </p:nvSpPr>
        <p:spPr>
          <a:xfrm>
            <a:off x="3975384" y="4435005"/>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Lecture 6</a:t>
            </a:r>
            <a:endParaRPr lang="en-US" sz="2800" dirty="0"/>
          </a:p>
        </p:txBody>
      </p:sp>
      <p:sp>
        <p:nvSpPr>
          <p:cNvPr id="11" name="TextBox 10"/>
          <p:cNvSpPr txBox="1"/>
          <p:nvPr/>
        </p:nvSpPr>
        <p:spPr>
          <a:xfrm>
            <a:off x="3946392" y="5052440"/>
            <a:ext cx="1768433" cy="523220"/>
          </a:xfrm>
          <a:prstGeom prst="rect">
            <a:avLst/>
          </a:prstGeom>
          <a:noFill/>
        </p:spPr>
        <p:txBody>
          <a:bodyPr wrap="none" rtlCol="0">
            <a:spAutoFit/>
          </a:bodyPr>
          <a:lstStyle/>
          <a:p>
            <a:pPr lvl="0"/>
            <a:r>
              <a:rPr lang="en-US" sz="2800" b="1" dirty="0">
                <a:latin typeface="Times New Roman" panose="02020603050405020304"/>
                <a:ea typeface="Times New Roman" panose="02020603050405020304"/>
                <a:cs typeface="Times New Roman" panose="02020603050405020304"/>
                <a:sym typeface="Times New Roman" panose="02020603050405020304"/>
              </a:rPr>
              <a:t>MGM 431</a:t>
            </a:r>
            <a:endParaRPr lang="en-US" sz="2800" dirty="0"/>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endParaRPr lang="en-US" sz="2400" dirty="0">
              <a:solidFill>
                <a:srgbClr val="00B0F0"/>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endParaRPr lang="en-US" sz="2000" b="1" dirty="0">
              <a:solidFill>
                <a:schemeClr val="bg1"/>
              </a:solidFill>
            </a:endParaRPr>
          </a:p>
        </p:txBody>
      </p:sp>
      <p:pic>
        <p:nvPicPr>
          <p:cNvPr id="6" name="Graphic 2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1" cstate="hqprint">
            <a:extLst>
              <a:ext uri="{28A0092B-C50C-407E-A947-70E740481C1C}">
                <a14:useLocalDpi xmlns:a14="http://schemas.microsoft.com/office/drawing/2010/main" val="0"/>
              </a:ext>
            </a:extLst>
          </a:blip>
          <a:srcRect l="13924" r="13924"/>
          <a:stretch>
            <a:fillRect/>
          </a:stretch>
        </p:blipFill>
        <p:spPr>
          <a:xfrm>
            <a:off x="1" y="219629"/>
            <a:ext cx="4528442"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5780000" flipV="1">
            <a:off x="-337820" y="3615055"/>
            <a:ext cx="4115435" cy="236982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911817" y="961025"/>
            <a:ext cx="4113898" cy="615553"/>
          </a:xfrm>
          <a:prstGeom prst="rect">
            <a:avLst/>
          </a:prstGeom>
          <a:noFill/>
        </p:spPr>
        <p:txBody>
          <a:bodyPr wrap="square" rtlCol="0">
            <a:spAutoFit/>
          </a:bodyPr>
          <a:lstStyle/>
          <a:p>
            <a:pPr lvl="0" algn="ctr"/>
            <a:r>
              <a:rPr lang="en-US" sz="34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Course Agenda</a:t>
            </a:r>
            <a:endParaRPr lang="en-US" sz="3400" dirty="0"/>
          </a:p>
        </p:txBody>
      </p:sp>
      <p:sp>
        <p:nvSpPr>
          <p:cNvPr id="31" name="TextBox 30"/>
          <p:cNvSpPr txBox="1"/>
          <p:nvPr/>
        </p:nvSpPr>
        <p:spPr>
          <a:xfrm>
            <a:off x="3078781" y="2430178"/>
            <a:ext cx="8691620" cy="4832092"/>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r>
              <a:rPr kumimoji="0" lang="en-US" sz="28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To explain more about the scope of procurement.</a:t>
            </a:r>
            <a:endParaRPr kumimoji="0" lang="en-US" sz="28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r>
              <a:rPr kumimoji="0" lang="en-US" sz="28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To overview the project procurement management processes.</a:t>
            </a:r>
            <a:endParaRPr kumimoji="0" lang="en-US" sz="28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r>
              <a:rPr kumimoji="0" lang="en-US" sz="28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To explain the procurement planning steps.</a:t>
            </a:r>
            <a:endParaRPr kumimoji="0" lang="en-US" sz="28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r>
              <a:rPr kumimoji="0" lang="en-US" sz="28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To differentiate between the RFP and RFQ and RFI</a:t>
            </a:r>
            <a:endParaRPr kumimoji="0" lang="en-US" sz="28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6"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type="body" idx="1"/>
          </p:nvPr>
        </p:nvSpPr>
        <p:spPr>
          <a:xfrm>
            <a:off x="406857" y="1391995"/>
            <a:ext cx="9874605" cy="4495800"/>
          </a:xfrm>
        </p:spPr>
        <p:txBody>
          <a:bodyPr>
            <a:noAutofit/>
          </a:bodyPr>
          <a:lstStyle/>
          <a:p>
            <a:pPr algn="just">
              <a:lnSpc>
                <a:spcPct val="90000"/>
              </a:lnSpc>
              <a:buFont typeface="Monotype Sorts" pitchFamily="2" charset="2"/>
              <a:buNone/>
            </a:pPr>
            <a:endParaRPr lang="en-US" altLang="en-US" dirty="0"/>
          </a:p>
          <a:p>
            <a:pPr marL="342900" lvl="0" indent="-342900" algn="just" fontAlgn="base">
              <a:spcBef>
                <a:spcPct val="20000"/>
              </a:spcBef>
              <a:spcAft>
                <a:spcPct val="0"/>
              </a:spcAft>
              <a:buClr>
                <a:srgbClr val="3333CC"/>
              </a:buClr>
              <a:buSzPct val="60000"/>
              <a:buFont typeface="Wingdings" panose="05000000000000000000" pitchFamily="2" charset="2"/>
              <a:buChar char="n"/>
            </a:pPr>
            <a:r>
              <a:rPr lang="en-US" altLang="en-US" b="1" kern="0" dirty="0">
                <a:solidFill>
                  <a:srgbClr val="00B0F0"/>
                </a:solidFill>
              </a:rPr>
              <a:t>Procurement</a:t>
            </a:r>
            <a:r>
              <a:rPr lang="en-US" altLang="en-US" kern="0" dirty="0">
                <a:solidFill>
                  <a:srgbClr val="000000"/>
                </a:solidFill>
              </a:rPr>
              <a:t> – The process of acquiring and evaluating goods and services beginning with determining needs through product utilization, conclusion of contracted service, or until the end of the useful life of a capital equipment item.</a:t>
            </a:r>
            <a:endParaRPr lang="en-US" altLang="en-US" kern="0" dirty="0">
              <a:solidFill>
                <a:srgbClr val="000000"/>
              </a:solidFill>
            </a:endParaRPr>
          </a:p>
          <a:p>
            <a:pPr marL="0" lvl="0" indent="0" algn="just" fontAlgn="base">
              <a:spcBef>
                <a:spcPct val="20000"/>
              </a:spcBef>
              <a:spcAft>
                <a:spcPct val="0"/>
              </a:spcAft>
              <a:buClr>
                <a:srgbClr val="3333CC"/>
              </a:buClr>
              <a:buSzPct val="60000"/>
              <a:buNone/>
            </a:pPr>
            <a:endParaRPr lang="en-US" altLang="en-US" kern="0" dirty="0">
              <a:solidFill>
                <a:srgbClr val="000000"/>
              </a:solidFill>
            </a:endParaRPr>
          </a:p>
          <a:p>
            <a:pPr algn="just">
              <a:buFont typeface="Wingdings" panose="05000000000000000000" pitchFamily="2" charset="2"/>
              <a:buChar char="§"/>
            </a:pPr>
            <a:r>
              <a:rPr lang="en-US" altLang="en-US" b="1" dirty="0">
                <a:solidFill>
                  <a:srgbClr val="00B0F0"/>
                </a:solidFill>
              </a:rPr>
              <a:t>Procurement</a:t>
            </a:r>
            <a:r>
              <a:rPr lang="en-US" altLang="en-US" dirty="0"/>
              <a:t> means acquiring goods and/or services from an outside source. </a:t>
            </a:r>
            <a:endParaRPr lang="en-US" altLang="en-US" dirty="0"/>
          </a:p>
          <a:p>
            <a:pPr marL="0" lvl="0" indent="0" algn="just" fontAlgn="base">
              <a:spcBef>
                <a:spcPct val="20000"/>
              </a:spcBef>
              <a:spcAft>
                <a:spcPct val="0"/>
              </a:spcAft>
              <a:buClr>
                <a:srgbClr val="3333CC"/>
              </a:buClr>
              <a:buSzPct val="60000"/>
              <a:buNone/>
            </a:pPr>
            <a:endParaRPr lang="en-US" altLang="en-US" kern="0" dirty="0">
              <a:solidFill>
                <a:srgbClr val="000000"/>
              </a:solidFill>
            </a:endParaRPr>
          </a:p>
          <a:p>
            <a:pPr marL="342900" lvl="0" indent="-342900" algn="just" fontAlgn="base">
              <a:spcBef>
                <a:spcPct val="20000"/>
              </a:spcBef>
              <a:spcAft>
                <a:spcPct val="0"/>
              </a:spcAft>
              <a:buClr>
                <a:srgbClr val="3333CC"/>
              </a:buClr>
              <a:buSzPct val="60000"/>
              <a:buFont typeface="Wingdings" panose="05000000000000000000" pitchFamily="2" charset="2"/>
              <a:buChar char="n"/>
            </a:pPr>
            <a:r>
              <a:rPr lang="en-US" altLang="en-US" b="1" kern="0" dirty="0">
                <a:solidFill>
                  <a:srgbClr val="00B0F0"/>
                </a:solidFill>
              </a:rPr>
              <a:t>Purchasing</a:t>
            </a:r>
            <a:r>
              <a:rPr lang="en-US" altLang="en-US" kern="0" dirty="0">
                <a:solidFill>
                  <a:srgbClr val="000000"/>
                </a:solidFill>
              </a:rPr>
              <a:t> – The process of “buying:” placing an order, receiving a product or service, and paying the supplier.</a:t>
            </a:r>
            <a:endParaRPr lang="en-US" altLang="en-US" kern="0" dirty="0">
              <a:solidFill>
                <a:srgbClr val="000000"/>
              </a:solidFill>
            </a:endParaRPr>
          </a:p>
          <a:p>
            <a:pPr algn="just">
              <a:lnSpc>
                <a:spcPct val="90000"/>
              </a:lnSpc>
              <a:buFont typeface="Monotype Sorts" pitchFamily="2" charset="2"/>
              <a:buNone/>
            </a:pPr>
            <a:endParaRPr lang="en-US" altLang="en-US" dirty="0"/>
          </a:p>
        </p:txBody>
      </p:sp>
      <p:sp>
        <p:nvSpPr>
          <p:cNvPr id="3075" name="Rectangle 5"/>
          <p:cNvSpPr>
            <a:spLocks noGrp="1" noChangeArrowheads="1"/>
          </p:cNvSpPr>
          <p:nvPr>
            <p:ph type="title"/>
          </p:nvPr>
        </p:nvSpPr>
        <p:spPr>
          <a:xfrm>
            <a:off x="914400" y="228600"/>
            <a:ext cx="9753600" cy="822278"/>
          </a:xfrm>
          <a:noFill/>
        </p:spPr>
        <p:txBody>
          <a:bodyPr>
            <a:normAutofit/>
          </a:bodyPr>
          <a:lstStyle/>
          <a:p>
            <a:pPr algn="ctr"/>
            <a:r>
              <a:rPr lang="en-GB" altLang="en-US" sz="3200" b="1" dirty="0">
                <a:solidFill>
                  <a:srgbClr val="00B0F0"/>
                </a:solidFill>
              </a:rPr>
              <a:t>PROCUREMENT</a:t>
            </a:r>
            <a:endParaRPr lang="en-US" altLang="en-US" sz="3200" dirty="0">
              <a:solidFill>
                <a:srgbClr val="00B0F0"/>
              </a:solidFill>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panose="02020603050405020304"/>
                <a:ea typeface="+mn-ea"/>
                <a:cs typeface="Times New Roman" panose="02020603050405020304"/>
              </a:rPr>
            </a:fld>
            <a:endParaRPr kumimoji="0" lang="en-US" sz="1200" b="0" i="0" u="none" strike="noStrike" kern="1200" cap="none" spc="0" normalizeH="0" baseline="0" noProof="0" dirty="0">
              <a:ln>
                <a:noFill/>
              </a:ln>
              <a:solidFill>
                <a:prstClr val="black">
                  <a:tint val="75000"/>
                </a:prstClr>
              </a:solidFill>
              <a:effectLst/>
              <a:uLnTx/>
              <a:uFillTx/>
              <a:latin typeface="Times New Roman" panose="02020603050405020304"/>
              <a:ea typeface="+mn-ea"/>
              <a:cs typeface="Times New Roman" panose="02020603050405020304"/>
            </a:endParaRPr>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86288"/>
            <a:ext cx="2954655" cy="964590"/>
          </a:xfrm>
          <a:prstGeom prst="rect">
            <a:avLst/>
          </a:prstGeom>
        </p:spPr>
      </p:pic>
      <p:sp>
        <p:nvSpPr>
          <p:cNvPr id="6" name="Rectangle: Rounded Corners 5"/>
          <p:cNvSpPr/>
          <p:nvPr/>
        </p:nvSpPr>
        <p:spPr>
          <a:xfrm>
            <a:off x="10281462" y="1292685"/>
            <a:ext cx="183606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2005083" y="0"/>
            <a:ext cx="8458200" cy="726743"/>
          </a:xfrm>
        </p:spPr>
        <p:txBody>
          <a:bodyPr>
            <a:noAutofit/>
          </a:bodyPr>
          <a:lstStyle/>
          <a:p>
            <a:pPr algn="ctr"/>
            <a:br>
              <a:rPr lang="en-GB" altLang="en-US" sz="3600" b="1" dirty="0">
                <a:solidFill>
                  <a:srgbClr val="00B0F0"/>
                </a:solidFill>
              </a:rPr>
            </a:br>
            <a:r>
              <a:rPr lang="en-US" altLang="en-US" sz="3600" b="1" dirty="0">
                <a:solidFill>
                  <a:srgbClr val="00B0F0"/>
                </a:solidFill>
              </a:rPr>
              <a:t>Why Outsource?</a:t>
            </a:r>
            <a:endParaRPr lang="en-US" altLang="en-US" sz="3600" dirty="0">
              <a:solidFill>
                <a:srgbClr val="00B0F0"/>
              </a:solidFill>
            </a:endParaRPr>
          </a:p>
        </p:txBody>
      </p:sp>
      <p:sp>
        <p:nvSpPr>
          <p:cNvPr id="4099" name="Rectangle 3"/>
          <p:cNvSpPr>
            <a:spLocks noGrp="1" noChangeArrowheads="1"/>
          </p:cNvSpPr>
          <p:nvPr>
            <p:ph type="body" idx="1"/>
          </p:nvPr>
        </p:nvSpPr>
        <p:spPr>
          <a:xfrm>
            <a:off x="535623" y="1652109"/>
            <a:ext cx="10167557" cy="4495800"/>
          </a:xfrm>
        </p:spPr>
        <p:txBody>
          <a:bodyPr/>
          <a:lstStyle/>
          <a:p>
            <a:pPr algn="just">
              <a:buFont typeface="Monotype Sorts" pitchFamily="2" charset="2"/>
              <a:buNone/>
            </a:pPr>
            <a:r>
              <a:rPr lang="en-US" altLang="en-US" b="1" dirty="0">
                <a:solidFill>
                  <a:srgbClr val="00B0F0"/>
                </a:solidFill>
              </a:rPr>
              <a:t>Outsourcing</a:t>
            </a:r>
            <a:r>
              <a:rPr lang="en-US" altLang="en-US" dirty="0"/>
              <a:t> is a growing practice within the IT industry, and it is</a:t>
            </a:r>
            <a:endParaRPr lang="en-US" altLang="en-US" dirty="0"/>
          </a:p>
          <a:p>
            <a:pPr algn="just">
              <a:buFont typeface="Monotype Sorts" pitchFamily="2" charset="2"/>
              <a:buNone/>
            </a:pPr>
            <a:r>
              <a:rPr lang="en-US" altLang="en-US" dirty="0"/>
              <a:t>important to appreciate the reasons it is adopted:</a:t>
            </a:r>
            <a:endParaRPr lang="en-US" altLang="en-US" dirty="0"/>
          </a:p>
          <a:p>
            <a:pPr algn="just">
              <a:buFont typeface="Monotype Sorts" pitchFamily="2" charset="2"/>
              <a:buNone/>
            </a:pPr>
            <a:endParaRPr lang="en-US" altLang="en-US" dirty="0"/>
          </a:p>
          <a:p>
            <a:pPr lvl="1" algn="just"/>
            <a:r>
              <a:rPr lang="en-US" altLang="en-US" sz="2800" b="1" dirty="0">
                <a:solidFill>
                  <a:srgbClr val="C00000"/>
                </a:solidFill>
              </a:rPr>
              <a:t>To reduce both fixed and recurrent costs.</a:t>
            </a:r>
            <a:endParaRPr lang="en-US" altLang="en-US" sz="2800" b="1" dirty="0">
              <a:solidFill>
                <a:srgbClr val="C00000"/>
              </a:solidFill>
            </a:endParaRPr>
          </a:p>
          <a:p>
            <a:pPr lvl="1" algn="just"/>
            <a:r>
              <a:rPr lang="en-US" altLang="en-US" sz="2800" b="1" dirty="0">
                <a:solidFill>
                  <a:srgbClr val="C00000"/>
                </a:solidFill>
              </a:rPr>
              <a:t>To allow the client organization to focus on its core business.</a:t>
            </a:r>
            <a:endParaRPr lang="en-US" altLang="en-US" sz="2800" b="1" dirty="0">
              <a:solidFill>
                <a:srgbClr val="C00000"/>
              </a:solidFill>
            </a:endParaRPr>
          </a:p>
          <a:p>
            <a:pPr lvl="1" algn="just"/>
            <a:r>
              <a:rPr lang="en-US" altLang="en-US" sz="2800" b="1" dirty="0">
                <a:solidFill>
                  <a:srgbClr val="C00000"/>
                </a:solidFill>
              </a:rPr>
              <a:t>To access skills and technologies.</a:t>
            </a:r>
            <a:endParaRPr lang="en-US" altLang="en-US" sz="2800" b="1" dirty="0">
              <a:solidFill>
                <a:srgbClr val="C00000"/>
              </a:solidFill>
            </a:endParaRPr>
          </a:p>
          <a:p>
            <a:pPr lvl="1" algn="just"/>
            <a:r>
              <a:rPr lang="en-US" altLang="en-US" sz="2800" b="1" dirty="0">
                <a:solidFill>
                  <a:srgbClr val="C00000"/>
                </a:solidFill>
              </a:rPr>
              <a:t>To provide flexibility.</a:t>
            </a:r>
            <a:endParaRPr lang="en-US" altLang="en-US" sz="2800" b="1" dirty="0">
              <a:solidFill>
                <a:srgbClr val="C00000"/>
              </a:solidFill>
            </a:endParaRPr>
          </a:p>
          <a:p>
            <a:pPr lvl="1" algn="just"/>
            <a:r>
              <a:rPr lang="en-US" altLang="en-US" sz="2800" b="1" dirty="0">
                <a:solidFill>
                  <a:srgbClr val="C00000"/>
                </a:solidFill>
              </a:rPr>
              <a:t>To increase accountability.</a:t>
            </a:r>
            <a:endParaRPr lang="en-US" altLang="en-US" sz="2800" b="1" dirty="0">
              <a:solidFill>
                <a:srgbClr val="C00000"/>
              </a:solidFill>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panose="02020603050405020304"/>
                <a:ea typeface="+mn-ea"/>
                <a:cs typeface="Times New Roman" panose="02020603050405020304"/>
              </a:rPr>
            </a:fld>
            <a:endParaRPr kumimoji="0" lang="en-US" sz="1200" b="0" i="0" u="none" strike="noStrike" kern="1200" cap="none" spc="0" normalizeH="0" baseline="0" noProof="0" dirty="0">
              <a:ln>
                <a:noFill/>
              </a:ln>
              <a:solidFill>
                <a:prstClr val="black">
                  <a:tint val="75000"/>
                </a:prstClr>
              </a:solidFill>
              <a:effectLst/>
              <a:uLnTx/>
              <a:uFillTx/>
              <a:latin typeface="Times New Roman" panose="02020603050405020304"/>
              <a:ea typeface="+mn-ea"/>
              <a:cs typeface="Times New Roman" panose="02020603050405020304"/>
            </a:endParaRPr>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017" y="44466"/>
            <a:ext cx="2954655" cy="1006412"/>
          </a:xfrm>
          <a:prstGeom prst="rect">
            <a:avLst/>
          </a:prstGeom>
        </p:spPr>
      </p:pic>
      <p:sp>
        <p:nvSpPr>
          <p:cNvPr id="4" name="Rectangle: Rounded Corners 3"/>
          <p:cNvSpPr/>
          <p:nvPr/>
        </p:nvSpPr>
        <p:spPr>
          <a:xfrm>
            <a:off x="10607040" y="1195600"/>
            <a:ext cx="14241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2388845" y="72887"/>
            <a:ext cx="8458200" cy="658504"/>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Procurement Management Processes</a:t>
            </a:r>
            <a:endParaRPr lang="en-US" altLang="en-US" sz="3600" dirty="0">
              <a:solidFill>
                <a:srgbClr val="00B0F0"/>
              </a:solidFill>
            </a:endParaRPr>
          </a:p>
        </p:txBody>
      </p:sp>
      <p:sp>
        <p:nvSpPr>
          <p:cNvPr id="5123" name="Rectangle 3"/>
          <p:cNvSpPr>
            <a:spLocks noGrp="1" noChangeArrowheads="1"/>
          </p:cNvSpPr>
          <p:nvPr>
            <p:ph type="body" idx="1"/>
          </p:nvPr>
        </p:nvSpPr>
        <p:spPr>
          <a:xfrm>
            <a:off x="243841" y="1219200"/>
            <a:ext cx="10281920" cy="4114800"/>
          </a:xfrm>
        </p:spPr>
        <p:txBody>
          <a:bodyPr>
            <a:noAutofit/>
          </a:bodyPr>
          <a:lstStyle/>
          <a:p>
            <a:pPr algn="just">
              <a:lnSpc>
                <a:spcPct val="90000"/>
              </a:lnSpc>
              <a:buFont typeface="Monotype Sorts" pitchFamily="2" charset="2"/>
              <a:buNone/>
            </a:pPr>
            <a:r>
              <a:rPr lang="en-US" altLang="en-US" b="1" dirty="0">
                <a:solidFill>
                  <a:srgbClr val="00B0F0"/>
                </a:solidFill>
              </a:rPr>
              <a:t>Project procurement management</a:t>
            </a:r>
            <a:r>
              <a:rPr lang="en-US" altLang="en-US" dirty="0">
                <a:solidFill>
                  <a:srgbClr val="00B0F0"/>
                </a:solidFill>
              </a:rPr>
              <a:t> </a:t>
            </a:r>
            <a:r>
              <a:rPr lang="en-US" altLang="en-US" dirty="0"/>
              <a:t>includes the following</a:t>
            </a:r>
            <a:endParaRPr lang="en-US" altLang="en-US" dirty="0"/>
          </a:p>
          <a:p>
            <a:pPr algn="just">
              <a:lnSpc>
                <a:spcPct val="90000"/>
              </a:lnSpc>
              <a:buFont typeface="Monotype Sorts" pitchFamily="2" charset="2"/>
              <a:buNone/>
            </a:pPr>
            <a:r>
              <a:rPr lang="en-US" altLang="en-US" b="1" dirty="0"/>
              <a:t>processes</a:t>
            </a:r>
            <a:r>
              <a:rPr lang="en-US" altLang="en-US" dirty="0"/>
              <a:t> for acquiring goods and services from outside the project</a:t>
            </a:r>
            <a:endParaRPr lang="en-US" altLang="en-US" dirty="0"/>
          </a:p>
          <a:p>
            <a:pPr algn="just">
              <a:lnSpc>
                <a:spcPct val="90000"/>
              </a:lnSpc>
              <a:buFont typeface="Monotype Sorts" pitchFamily="2" charset="2"/>
              <a:buNone/>
            </a:pPr>
            <a:r>
              <a:rPr lang="en-US" altLang="en-US" dirty="0"/>
              <a:t>organisation:</a:t>
            </a:r>
            <a:endParaRPr lang="en-US" altLang="en-US" dirty="0"/>
          </a:p>
          <a:p>
            <a:pPr lvl="1" algn="just">
              <a:lnSpc>
                <a:spcPct val="90000"/>
              </a:lnSpc>
            </a:pPr>
            <a:r>
              <a:rPr lang="en-US" altLang="en-US" sz="2800" b="1" dirty="0">
                <a:solidFill>
                  <a:srgbClr val="C00000"/>
                </a:solidFill>
              </a:rPr>
              <a:t>Procurement planning</a:t>
            </a:r>
            <a:r>
              <a:rPr lang="en-US" altLang="en-US" sz="2800" dirty="0"/>
              <a:t>: determining what to procure and when.</a:t>
            </a:r>
            <a:endParaRPr lang="en-US" altLang="en-US" sz="2800" dirty="0"/>
          </a:p>
          <a:p>
            <a:pPr lvl="1" algn="just">
              <a:lnSpc>
                <a:spcPct val="90000"/>
              </a:lnSpc>
            </a:pPr>
            <a:r>
              <a:rPr lang="en-US" altLang="en-US" sz="2800" b="1" dirty="0">
                <a:solidFill>
                  <a:srgbClr val="C00000"/>
                </a:solidFill>
              </a:rPr>
              <a:t>Solicitation planning</a:t>
            </a:r>
            <a:r>
              <a:rPr lang="en-US" altLang="en-US" sz="2800" dirty="0"/>
              <a:t>: documenting product requirements and identifying potential sources.</a:t>
            </a:r>
            <a:endParaRPr lang="en-US" altLang="en-US" sz="2800" dirty="0"/>
          </a:p>
          <a:p>
            <a:pPr lvl="1" algn="just">
              <a:lnSpc>
                <a:spcPct val="90000"/>
              </a:lnSpc>
            </a:pPr>
            <a:r>
              <a:rPr lang="en-US" altLang="en-US" sz="2800" b="1" dirty="0">
                <a:solidFill>
                  <a:srgbClr val="C00000"/>
                </a:solidFill>
              </a:rPr>
              <a:t>Solicitation</a:t>
            </a:r>
            <a:r>
              <a:rPr lang="en-US" altLang="en-US" sz="2800" dirty="0"/>
              <a:t>: obtaining quotations, bids, offers, or proposals as appropriate.</a:t>
            </a:r>
            <a:endParaRPr lang="en-US" altLang="en-US" sz="2800" dirty="0"/>
          </a:p>
          <a:p>
            <a:pPr lvl="1" algn="just">
              <a:lnSpc>
                <a:spcPct val="90000"/>
              </a:lnSpc>
            </a:pPr>
            <a:r>
              <a:rPr lang="en-US" altLang="en-US" sz="2800" b="1" dirty="0">
                <a:solidFill>
                  <a:srgbClr val="C00000"/>
                </a:solidFill>
              </a:rPr>
              <a:t>Source selection</a:t>
            </a:r>
            <a:r>
              <a:rPr lang="en-US" altLang="en-US" sz="2800" dirty="0"/>
              <a:t>: choosing from among potential vendors.</a:t>
            </a:r>
            <a:endParaRPr lang="en-US" altLang="en-US" sz="2800" dirty="0"/>
          </a:p>
          <a:p>
            <a:pPr lvl="1" algn="just">
              <a:lnSpc>
                <a:spcPct val="90000"/>
              </a:lnSpc>
            </a:pPr>
            <a:r>
              <a:rPr lang="en-US" altLang="en-US" sz="2800" b="1" dirty="0">
                <a:solidFill>
                  <a:srgbClr val="C00000"/>
                </a:solidFill>
              </a:rPr>
              <a:t>Contract administration</a:t>
            </a:r>
            <a:r>
              <a:rPr lang="en-US" altLang="en-US" sz="2800" dirty="0"/>
              <a:t>: managing the relationship with the vendor.</a:t>
            </a:r>
            <a:endParaRPr lang="en-US" altLang="en-US" sz="2800" dirty="0"/>
          </a:p>
          <a:p>
            <a:pPr lvl="1" algn="just">
              <a:lnSpc>
                <a:spcPct val="90000"/>
              </a:lnSpc>
            </a:pPr>
            <a:r>
              <a:rPr lang="en-US" altLang="en-US" sz="2800" b="1" dirty="0">
                <a:solidFill>
                  <a:srgbClr val="C00000"/>
                </a:solidFill>
              </a:rPr>
              <a:t>Contract close-out</a:t>
            </a:r>
            <a:r>
              <a:rPr lang="en-US" altLang="en-US" sz="2800" dirty="0"/>
              <a:t>: completion and settlement of the contract.</a:t>
            </a:r>
            <a:endParaRPr lang="en-US" altLang="en-US" sz="2800" dirty="0"/>
          </a:p>
        </p:txBody>
      </p:sp>
      <p:sp>
        <p:nvSpPr>
          <p:cNvPr id="5" name="TextBox 4"/>
          <p:cNvSpPr txBox="1"/>
          <p:nvPr/>
        </p:nvSpPr>
        <p:spPr>
          <a:xfrm>
            <a:off x="9575800" y="640151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Slide Number Placeholder 1"/>
          <p:cNvSpPr>
            <a:spLocks noGrp="1"/>
          </p:cNvSpPr>
          <p:nvPr>
            <p:ph type="sldNum" sz="quarter" idx="12"/>
          </p:nvPr>
        </p:nvSpPr>
        <p:spPr>
          <a:xfrm>
            <a:off x="8844280" y="6356349"/>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panose="02020603050405020304"/>
                <a:ea typeface="+mn-ea"/>
                <a:cs typeface="Times New Roman" panose="02020603050405020304"/>
              </a:rPr>
            </a:fld>
            <a:endParaRPr kumimoji="0" lang="en-US" sz="1200" b="0" i="0" u="none" strike="noStrike" kern="1200" cap="none" spc="0" normalizeH="0" baseline="0" noProof="0" dirty="0">
              <a:ln>
                <a:noFill/>
              </a:ln>
              <a:solidFill>
                <a:prstClr val="black">
                  <a:tint val="75000"/>
                </a:prstClr>
              </a:solidFill>
              <a:effectLst/>
              <a:uLnTx/>
              <a:uFillTx/>
              <a:latin typeface="Times New Roman" panose="02020603050405020304"/>
              <a:ea typeface="+mn-ea"/>
              <a:cs typeface="Times New Roman" panose="02020603050405020304"/>
            </a:endParaRPr>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817" y="87445"/>
            <a:ext cx="2761943" cy="771065"/>
          </a:xfrm>
          <a:prstGeom prst="rect">
            <a:avLst/>
          </a:prstGeom>
        </p:spPr>
      </p:pic>
      <p:sp>
        <p:nvSpPr>
          <p:cNvPr id="4" name="Rectangle: Rounded Corners 3"/>
          <p:cNvSpPr/>
          <p:nvPr/>
        </p:nvSpPr>
        <p:spPr>
          <a:xfrm>
            <a:off x="10739120" y="1061038"/>
            <a:ext cx="1302210" cy="516894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2474106" y="300386"/>
            <a:ext cx="9406719" cy="685800"/>
          </a:xfrm>
        </p:spPr>
        <p:txBody>
          <a:bodyPr>
            <a:noAutofit/>
          </a:bodyPr>
          <a:lstStyle/>
          <a:p>
            <a:pPr algn="l"/>
            <a:r>
              <a:rPr lang="en-US" altLang="en-US" sz="3200" b="1" dirty="0">
                <a:solidFill>
                  <a:srgbClr val="00B0F0"/>
                </a:solidFill>
              </a:rPr>
              <a:t>Procurement Management Processes &amp; Key Outputs</a:t>
            </a:r>
            <a:endParaRPr lang="en-US" altLang="en-US" sz="3200" dirty="0">
              <a:solidFill>
                <a:srgbClr val="00B0F0"/>
              </a:solidFill>
            </a:endParaRPr>
          </a:p>
        </p:txBody>
      </p:sp>
      <p:pic>
        <p:nvPicPr>
          <p:cNvPr id="6147" name="Picture 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958824" y="4056572"/>
            <a:ext cx="9028455" cy="2371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148" name="Text Box 4"/>
          <p:cNvSpPr txBox="1">
            <a:spLocks noChangeArrowheads="1"/>
          </p:cNvSpPr>
          <p:nvPr/>
        </p:nvSpPr>
        <p:spPr bwMode="auto">
          <a:xfrm>
            <a:off x="941049" y="1378916"/>
            <a:ext cx="8860809"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just" defTabSz="914400" rtl="0" eaLnBrk="1" fontAlgn="auto" latinLnBrk="0" hangingPunct="1">
              <a:lnSpc>
                <a:spcPct val="100000"/>
              </a:lnSpc>
              <a:spcBef>
                <a:spcPts val="0"/>
              </a:spcBef>
              <a:spcAft>
                <a:spcPts val="0"/>
              </a:spcAft>
              <a:buClrTx/>
              <a:buSzTx/>
              <a:buFontTx/>
              <a:buNone/>
              <a:defRPr/>
            </a:pPr>
            <a:r>
              <a:rPr kumimoji="0" lang="en-GB" altLang="en-US" sz="2800" b="0"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The figure below summarises the major processes involved in procurement management, and identifies important milestones associated with each stage.</a:t>
            </a:r>
            <a:endParaRPr kumimoji="0" lang="en-GB" altLang="en-US" sz="2800" b="0"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0" marR="0" lvl="0" indent="0" algn="just" defTabSz="914400" rtl="0" eaLnBrk="1" fontAlgn="auto" latinLnBrk="0" hangingPunct="1">
              <a:lnSpc>
                <a:spcPct val="100000"/>
              </a:lnSpc>
              <a:spcBef>
                <a:spcPts val="0"/>
              </a:spcBef>
              <a:spcAft>
                <a:spcPts val="0"/>
              </a:spcAft>
              <a:buClrTx/>
              <a:buSzTx/>
              <a:buFontTx/>
              <a:buNone/>
              <a:defRPr/>
            </a:pPr>
            <a:r>
              <a:rPr kumimoji="0" lang="en-GB" altLang="en-US" sz="28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For example</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 after procurement planning the key milestone is the “</a:t>
            </a:r>
            <a:r>
              <a:rPr kumimoji="0" lang="en-GB" altLang="en-US" sz="28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make or buy decision</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 This will determine if further procurement management processes are required.</a:t>
            </a:r>
            <a:endParaRPr kumimoji="0" lang="en-GB" altLang="en-US" sz="2800" b="0"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panose="02020603050405020304"/>
                <a:ea typeface="+mn-ea"/>
                <a:cs typeface="Times New Roman" panose="02020603050405020304"/>
              </a:rPr>
            </a:fld>
            <a:endParaRPr kumimoji="0" lang="en-US" sz="1200" b="0" i="0" u="none" strike="noStrike" kern="1200" cap="none" spc="0" normalizeH="0" baseline="0" noProof="0" dirty="0">
              <a:ln>
                <a:noFill/>
              </a:ln>
              <a:solidFill>
                <a:prstClr val="black">
                  <a:tint val="75000"/>
                </a:prstClr>
              </a:solidFill>
              <a:effectLst/>
              <a:uLnTx/>
              <a:uFillTx/>
              <a:latin typeface="Times New Roman" panose="02020603050405020304"/>
              <a:ea typeface="+mn-ea"/>
              <a:cs typeface="Times New Roman" panose="02020603050405020304"/>
            </a:endParaRPr>
          </a:p>
        </p:txBody>
      </p:sp>
      <p:pic>
        <p:nvPicPr>
          <p:cNvPr id="3"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2540000" cy="1078530"/>
          </a:xfrm>
          <a:prstGeom prst="rect">
            <a:avLst/>
          </a:prstGeom>
        </p:spPr>
      </p:pic>
      <p:sp>
        <p:nvSpPr>
          <p:cNvPr id="4" name="Rectangle: Rounded Corners 3"/>
          <p:cNvSpPr/>
          <p:nvPr/>
        </p:nvSpPr>
        <p:spPr>
          <a:xfrm>
            <a:off x="10160000" y="1163254"/>
            <a:ext cx="183561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978047" y="0"/>
            <a:ext cx="8458200" cy="481084"/>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Procurement Planning</a:t>
            </a:r>
            <a:endParaRPr lang="en-US" altLang="en-US" sz="3600" dirty="0">
              <a:solidFill>
                <a:srgbClr val="00B0F0"/>
              </a:solidFill>
            </a:endParaRPr>
          </a:p>
        </p:txBody>
      </p:sp>
      <p:sp>
        <p:nvSpPr>
          <p:cNvPr id="7171" name="Rectangle 3"/>
          <p:cNvSpPr>
            <a:spLocks noGrp="1" noChangeArrowheads="1"/>
          </p:cNvSpPr>
          <p:nvPr>
            <p:ph type="body" idx="1"/>
          </p:nvPr>
        </p:nvSpPr>
        <p:spPr>
          <a:xfrm>
            <a:off x="147636" y="1356574"/>
            <a:ext cx="11943308" cy="4714875"/>
          </a:xfrm>
        </p:spPr>
        <p:txBody>
          <a:bodyPr>
            <a:noAutofit/>
          </a:bodyPr>
          <a:lstStyle/>
          <a:p>
            <a:pPr algn="just">
              <a:lnSpc>
                <a:spcPct val="90000"/>
              </a:lnSpc>
              <a:buFont typeface="Wingdings" panose="05000000000000000000" pitchFamily="2" charset="2"/>
              <a:buChar char="q"/>
            </a:pPr>
            <a:r>
              <a:rPr lang="en-US" altLang="en-US" b="1" dirty="0">
                <a:solidFill>
                  <a:srgbClr val="00B0F0"/>
                </a:solidFill>
              </a:rPr>
              <a:t>Procurement planning </a:t>
            </a:r>
            <a:r>
              <a:rPr lang="en-US" altLang="en-US" dirty="0"/>
              <a:t>involves identifying which project needs</a:t>
            </a:r>
            <a:endParaRPr lang="en-US" altLang="en-US" dirty="0"/>
          </a:p>
          <a:p>
            <a:pPr algn="just">
              <a:lnSpc>
                <a:spcPct val="90000"/>
              </a:lnSpc>
              <a:buFont typeface="Monotype Sorts" pitchFamily="2" charset="2"/>
              <a:buNone/>
            </a:pPr>
            <a:r>
              <a:rPr lang="en-US" altLang="en-US" dirty="0"/>
              <a:t>    can be best met by using products or services outside the organization. </a:t>
            </a:r>
            <a:endParaRPr lang="en-US" altLang="en-US" dirty="0"/>
          </a:p>
          <a:p>
            <a:pPr algn="just">
              <a:lnSpc>
                <a:spcPct val="90000"/>
              </a:lnSpc>
              <a:buFont typeface="Monotype Sorts" pitchFamily="2" charset="2"/>
              <a:buNone/>
            </a:pPr>
            <a:r>
              <a:rPr lang="en-US" altLang="en-US" b="1" dirty="0"/>
              <a:t>    It includes deciding</a:t>
            </a:r>
            <a:r>
              <a:rPr lang="en-US" altLang="en-US" dirty="0"/>
              <a:t>:</a:t>
            </a:r>
            <a:endParaRPr lang="en-US" altLang="en-US" dirty="0"/>
          </a:p>
          <a:p>
            <a:pPr lvl="1" algn="just">
              <a:lnSpc>
                <a:spcPct val="90000"/>
              </a:lnSpc>
            </a:pPr>
            <a:r>
              <a:rPr lang="en-US" altLang="en-US" sz="2800" b="1" dirty="0">
                <a:solidFill>
                  <a:srgbClr val="C00000"/>
                </a:solidFill>
              </a:rPr>
              <a:t>Whether</a:t>
            </a:r>
            <a:r>
              <a:rPr lang="en-US" altLang="en-US" sz="2800" dirty="0"/>
              <a:t> to procure.</a:t>
            </a:r>
            <a:endParaRPr lang="en-US" altLang="en-US" sz="2800" dirty="0"/>
          </a:p>
          <a:p>
            <a:pPr lvl="1" algn="just">
              <a:lnSpc>
                <a:spcPct val="90000"/>
              </a:lnSpc>
            </a:pPr>
            <a:r>
              <a:rPr lang="en-US" altLang="en-US" sz="2800" b="1" dirty="0">
                <a:solidFill>
                  <a:srgbClr val="C00000"/>
                </a:solidFill>
              </a:rPr>
              <a:t>How</a:t>
            </a:r>
            <a:r>
              <a:rPr lang="en-US" altLang="en-US" sz="2800" dirty="0"/>
              <a:t> to procure.</a:t>
            </a:r>
            <a:endParaRPr lang="en-US" altLang="en-US" sz="2800" dirty="0"/>
          </a:p>
          <a:p>
            <a:pPr lvl="1" algn="just">
              <a:lnSpc>
                <a:spcPct val="90000"/>
              </a:lnSpc>
            </a:pPr>
            <a:r>
              <a:rPr lang="en-US" altLang="en-US" sz="2800" b="1" dirty="0">
                <a:solidFill>
                  <a:srgbClr val="C00000"/>
                </a:solidFill>
              </a:rPr>
              <a:t>What</a:t>
            </a:r>
            <a:r>
              <a:rPr lang="en-US" altLang="en-US" sz="2800" dirty="0"/>
              <a:t> to procure.</a:t>
            </a:r>
            <a:endParaRPr lang="en-US" altLang="en-US" sz="2800" dirty="0"/>
          </a:p>
          <a:p>
            <a:pPr lvl="1" algn="just">
              <a:lnSpc>
                <a:spcPct val="90000"/>
              </a:lnSpc>
            </a:pPr>
            <a:r>
              <a:rPr lang="en-US" altLang="en-US" sz="2800" b="1" dirty="0">
                <a:solidFill>
                  <a:srgbClr val="C00000"/>
                </a:solidFill>
              </a:rPr>
              <a:t>How much</a:t>
            </a:r>
            <a:r>
              <a:rPr lang="en-US" altLang="en-US" sz="2800" dirty="0">
                <a:solidFill>
                  <a:srgbClr val="C00000"/>
                </a:solidFill>
              </a:rPr>
              <a:t> </a:t>
            </a:r>
            <a:r>
              <a:rPr lang="en-US" altLang="en-US" sz="2800" dirty="0"/>
              <a:t>to procure.</a:t>
            </a:r>
            <a:endParaRPr lang="en-US" altLang="en-US" sz="2800" dirty="0"/>
          </a:p>
          <a:p>
            <a:pPr lvl="1" algn="just">
              <a:lnSpc>
                <a:spcPct val="90000"/>
              </a:lnSpc>
            </a:pPr>
            <a:r>
              <a:rPr lang="en-US" altLang="en-US" sz="2800" b="1" dirty="0">
                <a:solidFill>
                  <a:srgbClr val="C00000"/>
                </a:solidFill>
              </a:rPr>
              <a:t>When</a:t>
            </a:r>
            <a:r>
              <a:rPr lang="en-US" altLang="en-US" sz="2800" dirty="0"/>
              <a:t> to procure.</a:t>
            </a:r>
            <a:endParaRPr lang="en-US" altLang="en-US" sz="2800" dirty="0"/>
          </a:p>
          <a:p>
            <a:pPr algn="just">
              <a:lnSpc>
                <a:spcPct val="90000"/>
              </a:lnSpc>
              <a:buFont typeface="Wingdings" panose="05000000000000000000" pitchFamily="2" charset="2"/>
              <a:buChar char="q"/>
            </a:pPr>
            <a:r>
              <a:rPr lang="en-US" altLang="en-US" dirty="0"/>
              <a:t>It is essential to be creative when planning procurement.</a:t>
            </a:r>
            <a:endParaRPr lang="en-US" altLang="en-US" dirty="0"/>
          </a:p>
          <a:p>
            <a:pPr algn="just">
              <a:lnSpc>
                <a:spcPct val="90000"/>
              </a:lnSpc>
              <a:buFont typeface="Wingdings" panose="05000000000000000000" pitchFamily="2" charset="2"/>
              <a:buChar char="q"/>
            </a:pPr>
            <a:r>
              <a:rPr lang="en-US" altLang="en-US" dirty="0"/>
              <a:t>Even though a company may be viewed as a competitor, it will often be</a:t>
            </a:r>
            <a:endParaRPr lang="en-US" altLang="en-US" dirty="0"/>
          </a:p>
          <a:p>
            <a:pPr algn="just">
              <a:lnSpc>
                <a:spcPct val="90000"/>
              </a:lnSpc>
              <a:buFont typeface="Monotype Sorts" pitchFamily="2" charset="2"/>
              <a:buNone/>
            </a:pPr>
            <a:r>
              <a:rPr lang="en-US" altLang="en-US" dirty="0"/>
              <a:t>    advantageous to collaborate on some projects.</a:t>
            </a:r>
            <a:endParaRPr lang="en-US" altLang="en-US" dirty="0"/>
          </a:p>
        </p:txBody>
      </p:sp>
      <p:sp>
        <p:nvSpPr>
          <p:cNvPr id="5" name="TextBox 4"/>
          <p:cNvSpPr txBox="1"/>
          <p:nvPr/>
        </p:nvSpPr>
        <p:spPr>
          <a:xfrm>
            <a:off x="9264625" y="639312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panose="02020603050405020304"/>
                <a:ea typeface="+mn-ea"/>
                <a:cs typeface="Times New Roman" panose="02020603050405020304"/>
              </a:rPr>
            </a:fld>
            <a:endParaRPr kumimoji="0" lang="en-US" sz="1200" b="0" i="0" u="none" strike="noStrike" kern="1200" cap="none" spc="0" normalizeH="0" baseline="0" noProof="0" dirty="0">
              <a:ln>
                <a:noFill/>
              </a:ln>
              <a:solidFill>
                <a:prstClr val="black">
                  <a:tint val="75000"/>
                </a:prstClr>
              </a:solidFill>
              <a:effectLst/>
              <a:uLnTx/>
              <a:uFillTx/>
              <a:latin typeface="Times New Roman" panose="02020603050405020304"/>
              <a:ea typeface="+mn-ea"/>
              <a:cs typeface="Times New Roman" panose="02020603050405020304"/>
            </a:endParaRPr>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337" y="90471"/>
            <a:ext cx="2954655" cy="781225"/>
          </a:xfrm>
          <a:prstGeom prst="rect">
            <a:avLst/>
          </a:prstGeom>
        </p:spPr>
      </p:pic>
      <p:sp>
        <p:nvSpPr>
          <p:cNvPr id="4" name="Rectangle: Rounded Corners 3"/>
          <p:cNvSpPr/>
          <p:nvPr/>
        </p:nvSpPr>
        <p:spPr>
          <a:xfrm>
            <a:off x="10850880" y="1119140"/>
            <a:ext cx="119348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2209800" y="72806"/>
            <a:ext cx="8458200" cy="453788"/>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Inputs to Procurement Planning</a:t>
            </a:r>
            <a:endParaRPr lang="en-US" altLang="en-US" sz="3600" dirty="0">
              <a:solidFill>
                <a:srgbClr val="00B0F0"/>
              </a:solidFill>
            </a:endParaRPr>
          </a:p>
        </p:txBody>
      </p:sp>
      <p:sp>
        <p:nvSpPr>
          <p:cNvPr id="8195" name="Rectangle 3"/>
          <p:cNvSpPr>
            <a:spLocks noGrp="1" noChangeArrowheads="1"/>
          </p:cNvSpPr>
          <p:nvPr>
            <p:ph type="body" idx="1"/>
          </p:nvPr>
        </p:nvSpPr>
        <p:spPr>
          <a:xfrm>
            <a:off x="1004247" y="1431187"/>
            <a:ext cx="9663753" cy="4572000"/>
          </a:xfrm>
        </p:spPr>
        <p:txBody>
          <a:bodyPr>
            <a:noAutofit/>
          </a:bodyPr>
          <a:lstStyle/>
          <a:p>
            <a:pPr algn="just">
              <a:buFont typeface="Wingdings" panose="05000000000000000000" pitchFamily="2" charset="2"/>
              <a:buChar char="q"/>
            </a:pPr>
            <a:r>
              <a:rPr lang="en-US" altLang="en-US" dirty="0"/>
              <a:t>The inputs needed for procurement planning include:</a:t>
            </a:r>
            <a:endParaRPr lang="en-US" altLang="en-US" dirty="0"/>
          </a:p>
          <a:p>
            <a:pPr algn="just">
              <a:buFont typeface="Monotype Sorts" pitchFamily="2" charset="2"/>
              <a:buNone/>
            </a:pPr>
            <a:endParaRPr lang="en-US" altLang="en-US" dirty="0"/>
          </a:p>
          <a:p>
            <a:pPr algn="just"/>
            <a:r>
              <a:rPr lang="en-US" altLang="en-US" b="1" dirty="0">
                <a:solidFill>
                  <a:srgbClr val="C00000"/>
                </a:solidFill>
              </a:rPr>
              <a:t>The project scope statement.</a:t>
            </a:r>
            <a:endParaRPr lang="en-US" altLang="en-US" b="1" dirty="0">
              <a:solidFill>
                <a:srgbClr val="C00000"/>
              </a:solidFill>
            </a:endParaRPr>
          </a:p>
          <a:p>
            <a:pPr algn="just"/>
            <a:r>
              <a:rPr lang="en-US" altLang="en-US" b="1" dirty="0">
                <a:solidFill>
                  <a:srgbClr val="C00000"/>
                </a:solidFill>
              </a:rPr>
              <a:t>Product description.</a:t>
            </a:r>
            <a:endParaRPr lang="en-US" altLang="en-US" b="1" dirty="0">
              <a:solidFill>
                <a:srgbClr val="C00000"/>
              </a:solidFill>
            </a:endParaRPr>
          </a:p>
          <a:p>
            <a:pPr algn="just"/>
            <a:r>
              <a:rPr lang="en-US" altLang="en-US" b="1" dirty="0">
                <a:solidFill>
                  <a:srgbClr val="C00000"/>
                </a:solidFill>
              </a:rPr>
              <a:t>Market conditions.</a:t>
            </a:r>
            <a:endParaRPr lang="en-US" altLang="en-US" b="1" dirty="0">
              <a:solidFill>
                <a:srgbClr val="C00000"/>
              </a:solidFill>
            </a:endParaRPr>
          </a:p>
          <a:p>
            <a:pPr algn="just"/>
            <a:r>
              <a:rPr lang="en-US" altLang="en-US" b="1" dirty="0">
                <a:solidFill>
                  <a:srgbClr val="C00000"/>
                </a:solidFill>
              </a:rPr>
              <a:t>Constraints and assumptions</a:t>
            </a:r>
            <a:r>
              <a:rPr lang="en-US" altLang="en-US" dirty="0"/>
              <a:t>.</a:t>
            </a:r>
            <a:endParaRPr lang="en-US" altLang="en-US" dirty="0"/>
          </a:p>
          <a:p>
            <a:pPr algn="just">
              <a:buFont typeface="Wingdings" panose="05000000000000000000" pitchFamily="2" charset="2"/>
              <a:buChar char="q"/>
            </a:pPr>
            <a:r>
              <a:rPr lang="en-US" altLang="en-US" dirty="0"/>
              <a:t>It is important to define the scope of the project, the products,</a:t>
            </a:r>
            <a:endParaRPr lang="en-US" altLang="en-US" dirty="0"/>
          </a:p>
          <a:p>
            <a:pPr algn="just">
              <a:buFont typeface="Monotype Sorts" pitchFamily="2" charset="2"/>
              <a:buNone/>
            </a:pPr>
            <a:r>
              <a:rPr lang="en-US" altLang="en-US" dirty="0"/>
              <a:t>    market conditions, and constraints and assumptions.</a:t>
            </a:r>
            <a:endParaRPr lang="en-US" altLang="en-US" dirty="0"/>
          </a:p>
          <a:p>
            <a:pPr algn="just">
              <a:buFont typeface="Wingdings" panose="05000000000000000000" pitchFamily="2" charset="2"/>
              <a:buChar char="q"/>
            </a:pPr>
            <a:r>
              <a:rPr lang="en-US" altLang="en-US" dirty="0"/>
              <a:t>However, it is also essential to know exactly </a:t>
            </a:r>
            <a:r>
              <a:rPr lang="en-US" altLang="en-US" b="1" dirty="0"/>
              <a:t>why</a:t>
            </a:r>
            <a:r>
              <a:rPr lang="en-US" altLang="en-US" dirty="0"/>
              <a:t> you want</a:t>
            </a:r>
            <a:endParaRPr lang="en-US" altLang="en-US" dirty="0"/>
          </a:p>
          <a:p>
            <a:pPr algn="just">
              <a:buFont typeface="Monotype Sorts" pitchFamily="2" charset="2"/>
              <a:buNone/>
            </a:pPr>
            <a:r>
              <a:rPr lang="en-US" altLang="en-US" dirty="0"/>
              <a:t>    to procure goods or services.</a:t>
            </a:r>
            <a:endParaRPr lang="en-US" altLang="en-US" dirty="0"/>
          </a:p>
        </p:txBody>
      </p:sp>
      <p:sp>
        <p:nvSpPr>
          <p:cNvPr id="5" name="TextBox 4"/>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panose="02020603050405020304"/>
                <a:ea typeface="+mn-ea"/>
                <a:cs typeface="Times New Roman" panose="02020603050405020304"/>
              </a:rPr>
            </a:fld>
            <a:endParaRPr kumimoji="0" lang="en-US" sz="1200" b="0" i="0" u="none" strike="noStrike" kern="1200" cap="none" spc="0" normalizeH="0" baseline="0" noProof="0" dirty="0">
              <a:ln>
                <a:noFill/>
              </a:ln>
              <a:solidFill>
                <a:prstClr val="black">
                  <a:tint val="75000"/>
                </a:prstClr>
              </a:solidFill>
              <a:effectLst/>
              <a:uLnTx/>
              <a:uFillTx/>
              <a:latin typeface="Times New Roman" panose="02020603050405020304"/>
              <a:ea typeface="+mn-ea"/>
              <a:cs typeface="Times New Roman" panose="02020603050405020304"/>
            </a:endParaRPr>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817" y="197066"/>
            <a:ext cx="2579063" cy="781225"/>
          </a:xfrm>
          <a:prstGeom prst="rect">
            <a:avLst/>
          </a:prstGeom>
        </p:spPr>
      </p:pic>
      <p:sp>
        <p:nvSpPr>
          <p:cNvPr id="4" name="Rectangle: Rounded Corners 3"/>
          <p:cNvSpPr/>
          <p:nvPr/>
        </p:nvSpPr>
        <p:spPr>
          <a:xfrm>
            <a:off x="10342880" y="879757"/>
            <a:ext cx="168498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2114525" y="160361"/>
            <a:ext cx="8458200" cy="535675"/>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Tools and Techniques</a:t>
            </a:r>
            <a:endParaRPr lang="en-US" altLang="en-US" sz="3600" dirty="0">
              <a:solidFill>
                <a:srgbClr val="00B0F0"/>
              </a:solidFill>
            </a:endParaRPr>
          </a:p>
        </p:txBody>
      </p:sp>
      <p:sp>
        <p:nvSpPr>
          <p:cNvPr id="9219" name="Rectangle 3"/>
          <p:cNvSpPr>
            <a:spLocks noGrp="1" noChangeArrowheads="1"/>
          </p:cNvSpPr>
          <p:nvPr>
            <p:ph type="body" idx="1"/>
          </p:nvPr>
        </p:nvSpPr>
        <p:spPr>
          <a:xfrm>
            <a:off x="489306" y="1415831"/>
            <a:ext cx="9983761" cy="4876800"/>
          </a:xfrm>
        </p:spPr>
        <p:txBody>
          <a:bodyPr>
            <a:noAutofit/>
          </a:bodyPr>
          <a:lstStyle/>
          <a:p>
            <a:pPr algn="just">
              <a:buFont typeface="Monotype Sorts" pitchFamily="2" charset="2"/>
              <a:buNone/>
            </a:pPr>
            <a:r>
              <a:rPr lang="en-US" altLang="en-US" b="1" dirty="0">
                <a:solidFill>
                  <a:srgbClr val="00B0F0"/>
                </a:solidFill>
              </a:rPr>
              <a:t>Procurement management </a:t>
            </a:r>
            <a:r>
              <a:rPr lang="en-US" altLang="en-US" dirty="0"/>
              <a:t>will often incorporate the following:</a:t>
            </a:r>
            <a:endParaRPr lang="en-US" altLang="en-US" dirty="0"/>
          </a:p>
          <a:p>
            <a:pPr algn="just">
              <a:buFont typeface="Monotype Sorts" pitchFamily="2" charset="2"/>
              <a:buNone/>
            </a:pPr>
            <a:endParaRPr lang="en-US" altLang="en-US" dirty="0"/>
          </a:p>
          <a:p>
            <a:pPr marL="401955" lvl="1" indent="-231775" algn="just"/>
            <a:r>
              <a:rPr lang="en-US" altLang="en-US" sz="2800" b="1" dirty="0">
                <a:solidFill>
                  <a:srgbClr val="C00000"/>
                </a:solidFill>
              </a:rPr>
              <a:t>Make-or-buy analysis</a:t>
            </a:r>
            <a:r>
              <a:rPr lang="en-US" altLang="en-US" sz="2800" dirty="0"/>
              <a:t>: determining whether a particular product or service should be made or performed inside the organization or purchased from someone else.  Often involves financial analysis.</a:t>
            </a:r>
            <a:endParaRPr lang="en-US" altLang="en-US" sz="2800" dirty="0"/>
          </a:p>
          <a:p>
            <a:pPr marL="401955" lvl="1" indent="-231775" algn="just"/>
            <a:r>
              <a:rPr lang="en-US" altLang="en-US" sz="2800" b="1" dirty="0">
                <a:solidFill>
                  <a:srgbClr val="C00000"/>
                </a:solidFill>
              </a:rPr>
              <a:t>Experts</a:t>
            </a:r>
            <a:r>
              <a:rPr lang="en-US" altLang="en-US" sz="2800" dirty="0"/>
              <a:t>, both internal and external, are valuable assets in procurement decisions.</a:t>
            </a:r>
            <a:endParaRPr lang="en-US" altLang="en-US" sz="2800" dirty="0"/>
          </a:p>
          <a:p>
            <a:pPr marL="865505" lvl="2" indent="-273050" algn="just"/>
            <a:r>
              <a:rPr lang="en-US" altLang="en-US" sz="2800" b="1" dirty="0">
                <a:solidFill>
                  <a:srgbClr val="C00000"/>
                </a:solidFill>
              </a:rPr>
              <a:t>Internal experts </a:t>
            </a:r>
            <a:r>
              <a:rPr lang="en-US" altLang="en-US" sz="2800" dirty="0"/>
              <a:t>are particularly useful in providing knowledge of organisational and personnel issues.</a:t>
            </a:r>
            <a:endParaRPr lang="en-US" altLang="en-US" sz="2800" dirty="0"/>
          </a:p>
          <a:p>
            <a:pPr marL="865505" lvl="2" indent="-273050" algn="just"/>
            <a:r>
              <a:rPr lang="en-US" altLang="en-US" sz="2800" b="1" dirty="0">
                <a:solidFill>
                  <a:srgbClr val="C00000"/>
                </a:solidFill>
              </a:rPr>
              <a:t>External experts </a:t>
            </a:r>
            <a:r>
              <a:rPr lang="en-US" altLang="en-US" sz="2800" dirty="0"/>
              <a:t>can provide expert judgement, especially with regard to vendors and technology issues.</a:t>
            </a:r>
            <a:endParaRPr lang="en-US" altLang="en-US" sz="2800" dirty="0"/>
          </a:p>
        </p:txBody>
      </p:sp>
      <p:sp>
        <p:nvSpPr>
          <p:cNvPr id="5" name="TextBox 4"/>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panose="02020603050405020304"/>
                <a:ea typeface="+mn-ea"/>
                <a:cs typeface="Times New Roman" panose="02020603050405020304"/>
              </a:rPr>
            </a:fld>
            <a:endParaRPr kumimoji="0" lang="en-US" sz="1200" b="0" i="0" u="none" strike="noStrike" kern="1200" cap="none" spc="0" normalizeH="0" baseline="0" noProof="0" dirty="0">
              <a:ln>
                <a:noFill/>
              </a:ln>
              <a:solidFill>
                <a:prstClr val="black">
                  <a:tint val="75000"/>
                </a:prstClr>
              </a:solidFill>
              <a:effectLst/>
              <a:uLnTx/>
              <a:uFillTx/>
              <a:latin typeface="Times New Roman" panose="02020603050405020304"/>
              <a:ea typeface="+mn-ea"/>
              <a:cs typeface="Times New Roman" panose="02020603050405020304"/>
            </a:endParaRPr>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947" y="253780"/>
            <a:ext cx="2954655" cy="791336"/>
          </a:xfrm>
          <a:prstGeom prst="rect">
            <a:avLst/>
          </a:prstGeom>
        </p:spPr>
      </p:pic>
      <p:sp>
        <p:nvSpPr>
          <p:cNvPr id="4" name="Rectangle: Rounded Corners 3"/>
          <p:cNvSpPr/>
          <p:nvPr/>
        </p:nvSpPr>
        <p:spPr>
          <a:xfrm>
            <a:off x="10572726" y="1045116"/>
            <a:ext cx="147732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838200" y="727294"/>
            <a:ext cx="9144000" cy="2387600"/>
          </a:xfrm>
        </p:spPr>
        <p:txBody>
          <a:bodyPr/>
          <a:lstStyle/>
          <a:p>
            <a:r>
              <a:rPr lang="en-US" altLang="en-US" b="1" i="1" dirty="0"/>
              <a:t>Procurement Plan</a:t>
            </a:r>
            <a:endParaRPr lang="en-US" altLang="en-US" b="1" i="1" dirty="0"/>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panose="02020603050405020304"/>
                <a:ea typeface="+mn-ea"/>
                <a:cs typeface="Times New Roman" panose="02020603050405020304"/>
              </a:rPr>
            </a:fld>
            <a:endParaRPr kumimoji="0" lang="en-US" sz="1200" b="0" i="0" u="none" strike="noStrike" kern="1200" cap="none" spc="0" normalizeH="0" baseline="0" noProof="0" dirty="0">
              <a:ln>
                <a:noFill/>
              </a:ln>
              <a:solidFill>
                <a:prstClr val="black">
                  <a:tint val="75000"/>
                </a:prstClr>
              </a:solidFill>
              <a:effectLst/>
              <a:uLnTx/>
              <a:uFillTx/>
              <a:latin typeface="Times New Roman" panose="02020603050405020304"/>
              <a:ea typeface="+mn-ea"/>
              <a:cs typeface="Times New Roman" panose="02020603050405020304"/>
            </a:endParaRPr>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142240"/>
            <a:ext cx="2731463" cy="980123"/>
          </a:xfrm>
          <a:prstGeom prst="rect">
            <a:avLst/>
          </a:prstGeom>
        </p:spPr>
      </p:pic>
      <p:sp>
        <p:nvSpPr>
          <p:cNvPr id="5" name="Rectangle: Rounded Corners 4"/>
          <p:cNvSpPr/>
          <p:nvPr/>
        </p:nvSpPr>
        <p:spPr>
          <a:xfrm>
            <a:off x="9862052" y="103380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a:spLocks noGrp="1" noChangeArrowheads="1"/>
          </p:cNvSpPr>
          <p:nvPr>
            <p:ph type="title"/>
          </p:nvPr>
        </p:nvSpPr>
        <p:spPr>
          <a:xfrm>
            <a:off x="2902268" y="136525"/>
            <a:ext cx="6946900" cy="894102"/>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200" b="1" dirty="0"/>
              <a:t>Procurement Planning (cont.)</a:t>
            </a:r>
            <a:endParaRPr lang="en-GB" altLang="en-US" sz="3200" b="1" dirty="0"/>
          </a:p>
        </p:txBody>
      </p:sp>
      <p:sp>
        <p:nvSpPr>
          <p:cNvPr id="409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E875B211-4474-4D15-B605-561111E3DAB1}"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4100" name="Rectangle 2"/>
          <p:cNvSpPr>
            <a:spLocks noChangeArrowheads="1"/>
          </p:cNvSpPr>
          <p:nvPr/>
        </p:nvSpPr>
        <p:spPr bwMode="auto">
          <a:xfrm>
            <a:off x="382592" y="1911462"/>
            <a:ext cx="10072048" cy="35640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39750" indent="-539750" eaLnBrk="0" hangingPunct="0">
              <a:defRPr>
                <a:solidFill>
                  <a:schemeClr val="tx1"/>
                </a:solidFill>
                <a:latin typeface="Verdana" panose="020B0604030504040204" pitchFamily="34" charset="0"/>
                <a:cs typeface="Arial" panose="020B0604020202020204" pitchFamily="34" charset="0"/>
              </a:defRPr>
            </a:lvl1pPr>
            <a:lvl2pPr marL="1259205" indent="-539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p"/>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a:ea typeface="+mn-ea"/>
                <a:cs typeface="Segoe UI Light" panose="020B0502040204020203" pitchFamily="34" charset="0"/>
              </a:rPr>
              <a:t>Procurement plan linked to project implementation schedule</a:t>
            </a:r>
            <a:r>
              <a:rPr kumimoji="0" lang="en-GB" altLang="en-US" sz="2800" b="0" i="0" u="none" strike="noStrike" kern="1200" cap="none" spc="0" normalizeH="0" baseline="0" noProof="0" dirty="0">
                <a:ln>
                  <a:noFill/>
                </a:ln>
                <a:solidFill>
                  <a:srgbClr val="00B0F0"/>
                </a:solidFill>
                <a:effectLst/>
                <a:uLnTx/>
                <a:uFillTx/>
                <a:latin typeface="Times New Roman" panose="02020603050405020304"/>
                <a:ea typeface="+mn-ea"/>
                <a:cs typeface="Segoe UI Light" panose="020B0502040204020203" pitchFamily="34" charset="0"/>
              </a:rPr>
              <a:t>:</a:t>
            </a:r>
            <a:endParaRPr kumimoji="0" lang="en-GB" altLang="en-US" sz="2800" b="0" i="0" u="none" strike="noStrike" kern="1200" cap="none" spc="0" normalizeH="0" baseline="0" noProof="0" dirty="0">
              <a:ln>
                <a:noFill/>
              </a:ln>
              <a:solidFill>
                <a:srgbClr val="00B0F0"/>
              </a:solidFill>
              <a:effectLst/>
              <a:uLnTx/>
              <a:uFillTx/>
              <a:latin typeface="Times New Roman" panose="02020603050405020304"/>
              <a:ea typeface="+mn-ea"/>
              <a:cs typeface="Segoe UI Light" panose="020B0502040204020203" pitchFamily="34" charset="0"/>
            </a:endParaRP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Segoe UI Light" panose="020B0502040204020203" pitchFamily="34" charset="0"/>
              </a:rPr>
              <a:t>Consulting services</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Segoe UI Light" panose="020B0502040204020203" pitchFamily="34" charset="0"/>
            </a:endParaRP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Segoe UI Light" panose="020B0502040204020203" pitchFamily="34" charset="0"/>
              </a:rPr>
              <a:t>Goods and / or works</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Segoe UI Light" panose="020B0502040204020203" pitchFamily="34" charset="0"/>
            </a:endParaRP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Segoe UI Light" panose="020B0502040204020203" pitchFamily="34" charset="0"/>
              </a:rPr>
              <a:t>Major contracts</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Segoe UI Light" panose="020B0502040204020203" pitchFamily="34" charset="0"/>
            </a:endParaRP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Segoe UI Light" panose="020B0502040204020203" pitchFamily="34" charset="0"/>
              </a:rPr>
              <a:t>Phasing of contracts</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Segoe UI Light" panose="020B0502040204020203" pitchFamily="34" charset="0"/>
            </a:endParaRP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Segoe UI Light" panose="020B0502040204020203" pitchFamily="34" charset="0"/>
              </a:rPr>
              <a:t>Critical path</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Segoe UI Light" panose="020B0502040204020203" pitchFamily="34" charset="0"/>
            </a:endParaRPr>
          </a:p>
          <a:p>
            <a:pPr marL="1259205" marR="0" lvl="1"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defRPr/>
            </a:pPr>
            <a:endParaRPr kumimoji="0" lang="en-GB" altLang="en-US" sz="2400" b="0" i="0" u="none" strike="noStrike" kern="1200" cap="none" spc="0" normalizeH="0" baseline="0" noProof="0" dirty="0">
              <a:ln>
                <a:noFill/>
              </a:ln>
              <a:solidFill>
                <a:srgbClr val="333399"/>
              </a:solidFill>
              <a:effectLst/>
              <a:uLnTx/>
              <a:uFillTx/>
              <a:latin typeface="Times New Roman" panose="02020603050405020304"/>
              <a:ea typeface="+mn-ea"/>
              <a:cs typeface="Segoe UI Light" panose="020B0502040204020203" pitchFamily="34" charset="0"/>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73328"/>
            <a:ext cx="2954655" cy="1313807"/>
          </a:xfrm>
          <a:prstGeom prst="rect">
            <a:avLst/>
          </a:prstGeom>
        </p:spPr>
      </p:pic>
      <p:sp>
        <p:nvSpPr>
          <p:cNvPr id="3" name="Rectangle: Rounded Corners 2"/>
          <p:cNvSpPr/>
          <p:nvPr/>
        </p:nvSpPr>
        <p:spPr>
          <a:xfrm>
            <a:off x="10454640" y="1094346"/>
            <a:ext cx="15298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p:cNvSpPr>
            <a:spLocks noGrp="1" noChangeArrowheads="1"/>
          </p:cNvSpPr>
          <p:nvPr>
            <p:ph type="title"/>
          </p:nvPr>
        </p:nvSpPr>
        <p:spPr>
          <a:xfrm>
            <a:off x="2711451" y="350838"/>
            <a:ext cx="7674495" cy="508971"/>
          </a:xfrm>
        </p:spPr>
        <p:txBody>
          <a:bodyPr rtlCol="0">
            <a:normAutofit fontScale="90000"/>
          </a:bodyPr>
          <a:lstStyle/>
          <a:p>
            <a:pPr algn="ctr">
              <a:defRPr/>
            </a:pPr>
            <a:r>
              <a:rPr lang="en-GB" sz="3600" b="1" dirty="0"/>
              <a:t>Procurement Planning </a:t>
            </a:r>
            <a:r>
              <a:rPr lang="en-GB" sz="3600" b="1" dirty="0">
                <a:solidFill>
                  <a:srgbClr val="00B0F0"/>
                </a:solidFill>
              </a:rPr>
              <a:t>Packaging</a:t>
            </a:r>
            <a:endParaRPr lang="en-GB" sz="3600" b="1" dirty="0">
              <a:solidFill>
                <a:srgbClr val="00B0F0"/>
              </a:solidFill>
            </a:endParaRPr>
          </a:p>
        </p:txBody>
      </p:sp>
      <p:sp>
        <p:nvSpPr>
          <p:cNvPr id="614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D85B6FBC-23D4-4F35-B404-7D995FD9C165}"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2" name="Text Box 2"/>
          <p:cNvSpPr txBox="1">
            <a:spLocks noChangeArrowheads="1"/>
          </p:cNvSpPr>
          <p:nvPr/>
        </p:nvSpPr>
        <p:spPr bwMode="auto">
          <a:xfrm>
            <a:off x="2651125" y="5429250"/>
            <a:ext cx="1841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0" fontAlgn="auto" latinLnBrk="0" hangingPunct="0">
              <a:lnSpc>
                <a:spcPct val="100000"/>
              </a:lnSpc>
              <a:spcBef>
                <a:spcPts val="0"/>
              </a:spcBef>
              <a:spcAft>
                <a:spcPts val="0"/>
              </a:spcAft>
              <a:buClrTx/>
              <a:buSzTx/>
              <a:buFontTx/>
              <a:buNone/>
              <a:defRPr/>
            </a:pPr>
            <a:endParaRPr kumimoji="0" lang="en-GB" altLang="en-US" sz="3200" b="0" i="0" u="none" strike="noStrike" kern="1200" cap="none" spc="0" normalizeH="0" baseline="0" noProof="0">
              <a:ln>
                <a:noFill/>
              </a:ln>
              <a:solidFill>
                <a:srgbClr val="438E00"/>
              </a:solidFill>
              <a:effectLst/>
              <a:uLnTx/>
              <a:uFillTx/>
              <a:latin typeface="Times New Roman" panose="02020603050405020304" pitchFamily="18" charset="0"/>
              <a:ea typeface="+mn-ea"/>
              <a:cs typeface="Arial" panose="020B0604020202020204" pitchFamily="34" charset="0"/>
            </a:endParaRPr>
          </a:p>
        </p:txBody>
      </p:sp>
      <p:sp>
        <p:nvSpPr>
          <p:cNvPr id="6149" name="Text Box 4"/>
          <p:cNvSpPr txBox="1">
            <a:spLocks noChangeArrowheads="1"/>
          </p:cNvSpPr>
          <p:nvPr/>
        </p:nvSpPr>
        <p:spPr bwMode="auto">
          <a:xfrm>
            <a:off x="1152207" y="1716959"/>
            <a:ext cx="8707271" cy="4358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65150" indent="-56515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9pPr>
          </a:lstStyle>
          <a:p>
            <a:pPr marL="565150" marR="0" lvl="0" indent="-565150" algn="l" defTabSz="914400" rtl="0" eaLnBrk="0" fontAlgn="auto" latinLnBrk="0" hangingPunct="0">
              <a:lnSpc>
                <a:spcPct val="90000"/>
              </a:lnSpc>
              <a:spcBef>
                <a:spcPts val="0"/>
              </a:spcBef>
              <a:spcAft>
                <a:spcPct val="45000"/>
              </a:spcAft>
              <a:buClr>
                <a:srgbClr val="063DE8"/>
              </a:buClr>
              <a:buSzTx/>
              <a:buFont typeface="Monotype Sorts" pitchFamily="2" charset="2"/>
              <a:buNone/>
              <a:tabLst>
                <a:tab pos="476250" algn="l"/>
                <a:tab pos="1619250" algn="l"/>
                <a:tab pos="1905000" algn="l"/>
              </a:tabLst>
              <a:defRPr/>
            </a:pPr>
            <a:r>
              <a:rPr kumimoji="0" lang="en-GB" altLang="en-US" sz="2800" b="1" i="0" u="none" strike="noStrike" kern="1200" cap="none" spc="0" normalizeH="0" baseline="0" noProof="0" dirty="0">
                <a:ln>
                  <a:noFill/>
                </a:ln>
                <a:solidFill>
                  <a:srgbClr val="339966"/>
                </a:solidFill>
                <a:effectLst/>
                <a:uLnTx/>
                <a:uFillTx/>
                <a:latin typeface="Times New Roman" panose="02020603050405020304"/>
                <a:ea typeface="+mn-ea"/>
                <a:cs typeface="Arial" panose="020B0604020202020204" pitchFamily="34" charset="0"/>
              </a:rPr>
              <a:t>Decide contract packages</a:t>
            </a:r>
            <a:endParaRPr kumimoji="0" lang="en-GB" altLang="en-US" sz="2800" b="1" i="0" u="none" strike="noStrike" kern="1200" cap="none" spc="0" normalizeH="0" baseline="0" noProof="0" dirty="0">
              <a:ln>
                <a:noFill/>
              </a:ln>
              <a:solidFill>
                <a:srgbClr val="339966"/>
              </a:solidFill>
              <a:effectLst/>
              <a:uLnTx/>
              <a:uFillTx/>
              <a:latin typeface="Times New Roman" panose="02020603050405020304"/>
              <a:ea typeface="+mn-ea"/>
              <a:cs typeface="Arial" panose="020B0604020202020204" pitchFamily="34" charset="0"/>
            </a:endParaRPr>
          </a:p>
          <a:p>
            <a:pPr marL="565150" marR="0" lvl="0" indent="-565150" algn="l" defTabSz="914400" rtl="0" eaLnBrk="0" fontAlgn="auto" latinLnBrk="0" hangingPunct="0">
              <a:lnSpc>
                <a:spcPct val="90000"/>
              </a:lnSpc>
              <a:spcBef>
                <a:spcPts val="0"/>
              </a:spcBef>
              <a:spcAft>
                <a:spcPct val="45000"/>
              </a:spcAft>
              <a:buClr>
                <a:srgbClr val="339966"/>
              </a:buClr>
              <a:buSzPct val="80000"/>
              <a:buFont typeface="Wingdings" panose="05000000000000000000" pitchFamily="2" charset="2"/>
              <a:buChar char="p"/>
              <a:tabLst>
                <a:tab pos="476250" algn="l"/>
                <a:tab pos="1619250" algn="l"/>
                <a:tab pos="1905000" algn="l"/>
              </a:tabLst>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WHAT</a:t>
            </a:r>
            <a:br>
              <a:rPr kumimoji="0" lang="en-GB" altLang="en-US" sz="2800" b="1"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b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(like items, large, small, values slice and packages)</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65150" marR="0" lvl="0" indent="-565150" algn="l" defTabSz="914400" rtl="0" eaLnBrk="0" fontAlgn="auto" latinLnBrk="0" hangingPunct="0">
              <a:lnSpc>
                <a:spcPct val="90000"/>
              </a:lnSpc>
              <a:spcBef>
                <a:spcPts val="0"/>
              </a:spcBef>
              <a:spcAft>
                <a:spcPct val="45000"/>
              </a:spcAft>
              <a:buClr>
                <a:srgbClr val="339966"/>
              </a:buClr>
              <a:buSzPct val="80000"/>
              <a:buFont typeface="Wingdings" panose="05000000000000000000" pitchFamily="2" charset="2"/>
              <a:buChar char="p"/>
              <a:tabLst>
                <a:tab pos="476250" algn="l"/>
                <a:tab pos="1619250" algn="l"/>
                <a:tab pos="1905000" algn="l"/>
              </a:tabLst>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HOW</a:t>
            </a:r>
            <a:br>
              <a:rPr kumimoji="0" lang="en-GB" altLang="en-US" sz="2800" b="1"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b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(ICB, NCB, other, co-financing)</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65150" marR="0" lvl="0" indent="-565150" algn="l" defTabSz="914400" rtl="0" eaLnBrk="0" fontAlgn="auto" latinLnBrk="0" hangingPunct="0">
              <a:lnSpc>
                <a:spcPct val="90000"/>
              </a:lnSpc>
              <a:spcBef>
                <a:spcPts val="0"/>
              </a:spcBef>
              <a:spcAft>
                <a:spcPct val="45000"/>
              </a:spcAft>
              <a:buClr>
                <a:srgbClr val="339966"/>
              </a:buClr>
              <a:buSzPct val="80000"/>
              <a:buFont typeface="Wingdings" panose="05000000000000000000" pitchFamily="2" charset="2"/>
              <a:buChar char="p"/>
              <a:tabLst>
                <a:tab pos="476250" algn="l"/>
                <a:tab pos="1619250" algn="l"/>
                <a:tab pos="1905000" algn="l"/>
              </a:tabLst>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WHEN</a:t>
            </a:r>
            <a:br>
              <a:rPr kumimoji="0" lang="en-GB" altLang="en-US" sz="2800" b="1"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b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(each step, each package)</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65150" marR="0" lvl="0" indent="-565150" algn="l" defTabSz="914400" rtl="0" eaLnBrk="0" fontAlgn="auto" latinLnBrk="0" hangingPunct="0">
              <a:lnSpc>
                <a:spcPct val="90000"/>
              </a:lnSpc>
              <a:spcBef>
                <a:spcPts val="0"/>
              </a:spcBef>
              <a:spcAft>
                <a:spcPts val="0"/>
              </a:spcAft>
              <a:buClr>
                <a:srgbClr val="339966"/>
              </a:buClr>
              <a:buSzPct val="80000"/>
              <a:buFont typeface="Wingdings" panose="05000000000000000000" pitchFamily="2" charset="2"/>
              <a:buChar char="p"/>
              <a:tabLst>
                <a:tab pos="476250" algn="l"/>
                <a:tab pos="1619250" algn="l"/>
                <a:tab pos="1905000" algn="l"/>
              </a:tabLst>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WHO</a:t>
            </a:r>
            <a:br>
              <a:rPr kumimoji="0" lang="en-GB" altLang="en-US" sz="2800" b="1"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b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(to do, to review)</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p:txBody>
      </p:sp>
      <p:sp>
        <p:nvSpPr>
          <p:cNvPr id="7" name="TextBox 6"/>
          <p:cNvSpPr txBox="1"/>
          <p:nvPr/>
        </p:nvSpPr>
        <p:spPr>
          <a:xfrm>
            <a:off x="9279139" y="628446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72152"/>
            <a:ext cx="2954655" cy="1379622"/>
          </a:xfrm>
          <a:prstGeom prst="rect">
            <a:avLst/>
          </a:prstGeom>
        </p:spPr>
      </p:pic>
      <p:sp>
        <p:nvSpPr>
          <p:cNvPr id="4" name="Rectangle: Rounded Corners 3"/>
          <p:cNvSpPr/>
          <p:nvPr/>
        </p:nvSpPr>
        <p:spPr>
          <a:xfrm>
            <a:off x="9859478" y="1141084"/>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title"/>
          </p:nvPr>
        </p:nvSpPr>
        <p:spPr>
          <a:xfrm>
            <a:off x="2855914" y="122238"/>
            <a:ext cx="8267011" cy="946808"/>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200" b="1" dirty="0"/>
              <a:t>Procurement Planning: </a:t>
            </a:r>
            <a:r>
              <a:rPr lang="en-GB" altLang="en-US" sz="3200" b="1" dirty="0">
                <a:solidFill>
                  <a:srgbClr val="00B0F0"/>
                </a:solidFill>
              </a:rPr>
              <a:t>Timing</a:t>
            </a:r>
            <a:endParaRPr lang="en-GB" altLang="en-US" sz="3200" b="1" dirty="0">
              <a:solidFill>
                <a:srgbClr val="00B0F0"/>
              </a:solidFill>
            </a:endParaRPr>
          </a:p>
        </p:txBody>
      </p:sp>
      <p:sp>
        <p:nvSpPr>
          <p:cNvPr id="71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A60B1254-1EF5-4495-AEA6-6AF7C0381B69}"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7172" name="Text Box 2"/>
          <p:cNvSpPr txBox="1">
            <a:spLocks noChangeArrowheads="1"/>
          </p:cNvSpPr>
          <p:nvPr/>
        </p:nvSpPr>
        <p:spPr bwMode="auto">
          <a:xfrm>
            <a:off x="1266165" y="1484299"/>
            <a:ext cx="8229600" cy="4745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9580" indent="-449580" eaLnBrk="0" hangingPunct="0">
              <a:defRPr>
                <a:solidFill>
                  <a:schemeClr val="tx1"/>
                </a:solidFill>
                <a:latin typeface="Verdana" panose="020B0604030504040204" pitchFamily="34" charset="0"/>
                <a:cs typeface="Arial" panose="020B0604020202020204" pitchFamily="34" charset="0"/>
              </a:defRPr>
            </a:lvl1pPr>
            <a:lvl2pPr marL="1079500" indent="-4508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449580" marR="0" lvl="0" indent="-44958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TIMING</a:t>
            </a:r>
            <a:br>
              <a:rPr kumimoji="0" lang="en-GB" altLang="en-US" sz="2800" b="0" i="0" u="none" strike="noStrike" kern="1200" cap="none" spc="0" normalizeH="0" baseline="0" noProof="0" dirty="0">
                <a:ln>
                  <a:noFill/>
                </a:ln>
                <a:solidFill>
                  <a:srgbClr val="33335A"/>
                </a:solidFill>
                <a:effectLst/>
                <a:uLnTx/>
                <a:uFillTx/>
                <a:latin typeface="Times New Roman" panose="02020603050405020304"/>
                <a:ea typeface="+mn-ea"/>
                <a:cs typeface="Arial" panose="020B0604020202020204" pitchFamily="34" charset="0"/>
              </a:rPr>
            </a:b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(Preparation, approvals, delays)</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449580" marR="0" lvl="0" indent="-44958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CONSTRAINTS</a:t>
            </a:r>
            <a:r>
              <a:rPr kumimoji="0" lang="en-GB" altLang="en-US" sz="2800" b="0" i="0" u="none" strike="noStrike" kern="1200" cap="none" spc="0" normalizeH="0" baseline="0" noProof="0" dirty="0">
                <a:ln>
                  <a:noFill/>
                </a:ln>
                <a:solidFill>
                  <a:srgbClr val="33335A"/>
                </a:solidFill>
                <a:effectLst/>
                <a:uLnTx/>
                <a:uFillTx/>
                <a:latin typeface="Times New Roman" panose="02020603050405020304"/>
                <a:ea typeface="+mn-ea"/>
                <a:cs typeface="Arial" panose="020B0604020202020204" pitchFamily="34" charset="0"/>
              </a:rPr>
              <a:t>	</a:t>
            </a:r>
            <a:endParaRPr kumimoji="0" lang="en-GB" altLang="en-US" sz="2800" b="0" i="0" u="none" strike="noStrike" kern="1200" cap="none" spc="0" normalizeH="0" baseline="0" noProof="0" dirty="0">
              <a:ln>
                <a:noFill/>
              </a:ln>
              <a:solidFill>
                <a:srgbClr val="33335A"/>
              </a:solidFill>
              <a:effectLst/>
              <a:uLnTx/>
              <a:uFillTx/>
              <a:latin typeface="Times New Roman" panose="02020603050405020304"/>
              <a:ea typeface="+mn-ea"/>
              <a:cs typeface="Arial" panose="020B0604020202020204" pitchFamily="34" charset="0"/>
            </a:endParaRPr>
          </a:p>
          <a:p>
            <a:pPr marL="449580" marR="0" lvl="0" indent="-449580" algn="l" defTabSz="914400" rtl="0" eaLnBrk="0" fontAlgn="auto" latinLnBrk="0" hangingPunct="0">
              <a:lnSpc>
                <a:spcPct val="100000"/>
              </a:lnSpc>
              <a:spcBef>
                <a:spcPts val="0"/>
              </a:spcBef>
              <a:spcAft>
                <a:spcPts val="0"/>
              </a:spcAft>
              <a:buClr>
                <a:srgbClr val="339966"/>
              </a:buClr>
              <a:buSzPct val="80000"/>
              <a:buFont typeface="Wingdings" panose="05000000000000000000" pitchFamily="2" charset="2"/>
              <a:buNone/>
              <a:defRPr/>
            </a:pPr>
            <a:r>
              <a:rPr kumimoji="0" lang="en-GB" altLang="en-US" sz="2800" b="0" i="0" u="none" strike="noStrike" kern="1200" cap="none" spc="0" normalizeH="0" baseline="0" noProof="0" dirty="0">
                <a:ln>
                  <a:noFill/>
                </a:ln>
                <a:solidFill>
                  <a:srgbClr val="33335A"/>
                </a:solidFill>
                <a:effectLst/>
                <a:uLnTx/>
                <a:uFillTx/>
                <a:latin typeface="Times New Roman" panose="02020603050405020304"/>
                <a:ea typeface="+mn-ea"/>
                <a:cs typeface="Arial" panose="020B0604020202020204" pitchFamily="34" charset="0"/>
              </a:rPr>
              <a:t>	</a:t>
            </a: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(Technical, PIU staffing, legal, training, other)</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449580" marR="0" lvl="0" indent="-44958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DETERMINE LEAD TIME</a:t>
            </a:r>
            <a:endParaRPr kumimoji="0" lang="en-GB"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endParaRPr>
          </a:p>
          <a:p>
            <a:pPr marL="1079500" marR="0" lvl="1" indent="-45085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Administrative</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1079500" marR="0" lvl="1" indent="-45085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Manufacture</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1079500" marR="0" lvl="1" indent="-45085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Delivery</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1079500" marR="0" lvl="1" indent="-45085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Construction period</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p:txBody>
      </p:sp>
      <p:sp>
        <p:nvSpPr>
          <p:cNvPr id="6" name="TextBox 5"/>
          <p:cNvSpPr txBox="1"/>
          <p:nvPr/>
        </p:nvSpPr>
        <p:spPr>
          <a:xfrm>
            <a:off x="9370974" y="623021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93015"/>
            <a:ext cx="2954655" cy="1379622"/>
          </a:xfrm>
          <a:prstGeom prst="rect">
            <a:avLst/>
          </a:prstGeom>
        </p:spPr>
      </p:pic>
      <p:sp>
        <p:nvSpPr>
          <p:cNvPr id="3" name="Rectangle: Rounded Corners 2"/>
          <p:cNvSpPr/>
          <p:nvPr/>
        </p:nvSpPr>
        <p:spPr>
          <a:xfrm>
            <a:off x="9858169" y="112342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561079" y="72274"/>
            <a:ext cx="7645400" cy="1139825"/>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r>
              <a:rPr lang="en-GB" altLang="en-US" sz="3200" b="1" dirty="0"/>
              <a:t>Procurement Planning: </a:t>
            </a:r>
            <a:r>
              <a:rPr lang="en-GB" altLang="en-US" sz="3200" b="1" dirty="0">
                <a:solidFill>
                  <a:srgbClr val="00B0F0"/>
                </a:solidFill>
              </a:rPr>
              <a:t>Schedule</a:t>
            </a:r>
            <a:endParaRPr lang="en-GB" altLang="en-US" sz="3200" b="1" dirty="0">
              <a:solidFill>
                <a:srgbClr val="00B0F0"/>
              </a:solidFill>
            </a:endParaRPr>
          </a:p>
        </p:txBody>
      </p:sp>
      <p:sp>
        <p:nvSpPr>
          <p:cNvPr id="921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D6CC579B-F3D2-47ED-B1F9-2C458536FB8B}"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9220" name="Text Box 3"/>
          <p:cNvSpPr txBox="1">
            <a:spLocks noChangeArrowheads="1"/>
          </p:cNvSpPr>
          <p:nvPr/>
        </p:nvSpPr>
        <p:spPr bwMode="auto">
          <a:xfrm>
            <a:off x="6080125" y="3524250"/>
            <a:ext cx="1841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GB" altLang="en-US" sz="3200" b="0" i="0" u="none" strike="noStrike" kern="1200" cap="none" spc="0" normalizeH="0" baseline="0" noProof="0">
              <a:ln>
                <a:noFill/>
              </a:ln>
              <a:solidFill>
                <a:srgbClr val="438E00"/>
              </a:solidFill>
              <a:effectLst/>
              <a:uLnTx/>
              <a:uFillTx/>
              <a:latin typeface="Times New Roman" panose="02020603050405020304" pitchFamily="18" charset="0"/>
              <a:ea typeface="+mn-ea"/>
              <a:cs typeface="Arial" panose="020B0604020202020204" pitchFamily="34" charset="0"/>
            </a:endParaRPr>
          </a:p>
        </p:txBody>
      </p:sp>
      <p:sp>
        <p:nvSpPr>
          <p:cNvPr id="9221" name="Text Box 4"/>
          <p:cNvSpPr txBox="1">
            <a:spLocks noChangeArrowheads="1"/>
          </p:cNvSpPr>
          <p:nvPr/>
        </p:nvSpPr>
        <p:spPr bwMode="auto">
          <a:xfrm>
            <a:off x="1622869" y="2143919"/>
            <a:ext cx="7397087" cy="2570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7675" indent="-447675" eaLnBrk="0" hangingPunct="0">
              <a:tabLst>
                <a:tab pos="571500" algn="l"/>
                <a:tab pos="85852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 pos="85852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 pos="85852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 pos="85852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 pos="85852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 pos="85852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 pos="85852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 pos="85852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 pos="858520" algn="l"/>
              </a:tabLst>
              <a:defRPr>
                <a:solidFill>
                  <a:schemeClr val="tx1"/>
                </a:solidFill>
                <a:latin typeface="Verdana" panose="020B0604030504040204" pitchFamily="34" charset="0"/>
                <a:cs typeface="Arial" panose="020B0604020202020204" pitchFamily="34" charset="0"/>
              </a:defRPr>
            </a:lvl9pPr>
          </a:lstStyle>
          <a:p>
            <a:pPr marL="447675" marR="0" lvl="0" indent="-447675" algn="l" defTabSz="914400" rtl="0" eaLnBrk="0" fontAlgn="auto" latinLnBrk="0" hangingPunct="0">
              <a:lnSpc>
                <a:spcPct val="100000"/>
              </a:lnSpc>
              <a:spcBef>
                <a:spcPct val="30000"/>
              </a:spcBef>
              <a:spcAft>
                <a:spcPct val="30000"/>
              </a:spcAft>
              <a:buClr>
                <a:srgbClr val="339966"/>
              </a:buClr>
              <a:buSzPct val="80000"/>
              <a:buFont typeface="Wingdings" panose="05000000000000000000" pitchFamily="2" charset="2"/>
              <a:buChar char="p"/>
              <a:tabLst>
                <a:tab pos="571500" algn="l"/>
                <a:tab pos="858520" algn="l"/>
              </a:tabLst>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Critical dates for each package</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447675" marR="0" lvl="0" indent="-447675" algn="l" defTabSz="914400" rtl="0" eaLnBrk="0" fontAlgn="auto" latinLnBrk="0" hangingPunct="0">
              <a:lnSpc>
                <a:spcPct val="100000"/>
              </a:lnSpc>
              <a:spcBef>
                <a:spcPct val="30000"/>
              </a:spcBef>
              <a:spcAft>
                <a:spcPct val="30000"/>
              </a:spcAft>
              <a:buClr>
                <a:srgbClr val="339966"/>
              </a:buClr>
              <a:buSzPct val="80000"/>
              <a:buFont typeface="Wingdings" panose="05000000000000000000" pitchFamily="2" charset="2"/>
              <a:buChar char="p"/>
              <a:tabLst>
                <a:tab pos="571500" algn="l"/>
                <a:tab pos="858520" algn="l"/>
              </a:tabLst>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Tabulate / prepare bar chart</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447675" marR="0" lvl="0" indent="-447675" algn="l" defTabSz="914400" rtl="0" eaLnBrk="0" fontAlgn="auto" latinLnBrk="0" hangingPunct="0">
              <a:lnSpc>
                <a:spcPct val="100000"/>
              </a:lnSpc>
              <a:spcBef>
                <a:spcPct val="30000"/>
              </a:spcBef>
              <a:spcAft>
                <a:spcPct val="30000"/>
              </a:spcAft>
              <a:buClr>
                <a:srgbClr val="339966"/>
              </a:buClr>
              <a:buSzPct val="80000"/>
              <a:buFont typeface="Wingdings" panose="05000000000000000000" pitchFamily="2" charset="2"/>
              <a:buChar char="p"/>
              <a:tabLst>
                <a:tab pos="571500" algn="l"/>
                <a:tab pos="858520" algn="l"/>
              </a:tabLst>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Periodically update</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447675" marR="0" lvl="0" indent="-447675" algn="l" defTabSz="914400" rtl="0" eaLnBrk="0" fontAlgn="auto" latinLnBrk="0" hangingPunct="0">
              <a:lnSpc>
                <a:spcPct val="100000"/>
              </a:lnSpc>
              <a:spcBef>
                <a:spcPct val="30000"/>
              </a:spcBef>
              <a:spcAft>
                <a:spcPct val="30000"/>
              </a:spcAft>
              <a:buClr>
                <a:srgbClr val="339966"/>
              </a:buClr>
              <a:buSzPct val="80000"/>
              <a:buFont typeface="Wingdings" panose="05000000000000000000" pitchFamily="2" charset="2"/>
              <a:buChar char="p"/>
              <a:tabLst>
                <a:tab pos="571500" algn="l"/>
                <a:tab pos="858520" algn="l"/>
              </a:tabLst>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Use of monitoring system</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67523"/>
            <a:ext cx="2954655" cy="1379622"/>
          </a:xfrm>
          <a:prstGeom prst="rect">
            <a:avLst/>
          </a:prstGeom>
        </p:spPr>
      </p:pic>
      <p:sp>
        <p:nvSpPr>
          <p:cNvPr id="3" name="Rectangle: Rounded Corners 2"/>
          <p:cNvSpPr/>
          <p:nvPr/>
        </p:nvSpPr>
        <p:spPr>
          <a:xfrm>
            <a:off x="9885679" y="95284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2"/>
          <p:cNvSpPr>
            <a:spLocks noGrp="1" noChangeArrowheads="1"/>
          </p:cNvSpPr>
          <p:nvPr>
            <p:ph type="title"/>
          </p:nvPr>
        </p:nvSpPr>
        <p:spPr>
          <a:xfrm>
            <a:off x="1244600" y="331295"/>
            <a:ext cx="10515600" cy="658456"/>
          </a:xfrm>
        </p:spPr>
        <p:txBody>
          <a:bodyPr rtlCol="0">
            <a:normAutofit/>
          </a:bodyPr>
          <a:lstStyle/>
          <a:p>
            <a:pPr algn="ctr">
              <a:defRPr/>
            </a:pPr>
            <a:r>
              <a:rPr lang="en-US" sz="3200" b="1" dirty="0"/>
              <a:t>Procurement Process </a:t>
            </a:r>
            <a:r>
              <a:rPr lang="en-US" sz="3200" b="1" dirty="0">
                <a:solidFill>
                  <a:srgbClr val="00B0F0"/>
                </a:solidFill>
              </a:rPr>
              <a:t>Definition</a:t>
            </a:r>
            <a:endParaRPr lang="en-US" sz="3200" b="1" dirty="0">
              <a:solidFill>
                <a:srgbClr val="00B0F0"/>
              </a:solidFill>
            </a:endParaRPr>
          </a:p>
        </p:txBody>
      </p:sp>
      <p:sp>
        <p:nvSpPr>
          <p:cNvPr id="2" name="Rectangle 3"/>
          <p:cNvSpPr>
            <a:spLocks noGrp="1" noChangeArrowheads="1"/>
          </p:cNvSpPr>
          <p:nvPr>
            <p:ph idx="1"/>
          </p:nvPr>
        </p:nvSpPr>
        <p:spPr>
          <a:xfrm>
            <a:off x="592540" y="2201069"/>
            <a:ext cx="9389660" cy="2455862"/>
          </a:xfrm>
        </p:spPr>
        <p:txBody>
          <a:bodyPr>
            <a:normAutofit/>
          </a:bodyPr>
          <a:lstStyle/>
          <a:p>
            <a:pPr marL="0" indent="0" algn="just">
              <a:buNone/>
            </a:pPr>
            <a:r>
              <a:rPr lang="en-US" altLang="en-US" sz="3200" dirty="0"/>
              <a:t>The Procurement Process consists of the full cycle of activities (steps) to undertake to </a:t>
            </a:r>
            <a:r>
              <a:rPr lang="en-US" altLang="en-US" sz="3200" b="1" dirty="0">
                <a:latin typeface="+mj-lt"/>
              </a:rPr>
              <a:t>fulfill</a:t>
            </a:r>
            <a:r>
              <a:rPr lang="en-US" altLang="en-US" sz="3200" dirty="0"/>
              <a:t> a specified need, starting from identification of the said need</a:t>
            </a:r>
            <a:endParaRPr lang="en-US" altLang="en-US" sz="3200" dirty="0"/>
          </a:p>
          <a:p>
            <a:pPr marL="0" indent="0" algn="just"/>
            <a:endParaRPr lang="en-US" altLang="en-US" sz="3200" dirty="0"/>
          </a:p>
        </p:txBody>
      </p:sp>
      <p:sp>
        <p:nvSpPr>
          <p:cNvPr id="1024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38389841-4F70-4FC1-BF4F-4CBB9143D731}"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3657" y="128026"/>
            <a:ext cx="2954655" cy="929227"/>
          </a:xfrm>
          <a:prstGeom prst="rect">
            <a:avLst/>
          </a:prstGeom>
        </p:spPr>
      </p:pic>
      <p:sp>
        <p:nvSpPr>
          <p:cNvPr id="4" name="Rectangle: Rounded Corners 3"/>
          <p:cNvSpPr/>
          <p:nvPr/>
        </p:nvSpPr>
        <p:spPr>
          <a:xfrm>
            <a:off x="10313310" y="1165036"/>
            <a:ext cx="16772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2273300" y="411163"/>
            <a:ext cx="7645400" cy="641350"/>
          </a:xfrm>
        </p:spPr>
        <p:txBody>
          <a:bodyPr>
            <a:normAutofit/>
          </a:bodyPr>
          <a:lstStyle/>
          <a:p>
            <a:pPr algn="ctr"/>
            <a:r>
              <a:rPr lang="en-GB" altLang="en-US" sz="3200" b="1" dirty="0"/>
              <a:t>Procurement Steps</a:t>
            </a:r>
            <a:endParaRPr lang="en-US" altLang="en-US" sz="3200" b="1" dirty="0"/>
          </a:p>
        </p:txBody>
      </p:sp>
      <p:sp>
        <p:nvSpPr>
          <p:cNvPr id="1126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CF013281-69A2-4284-962F-F39FA2371C22}"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1268" name="Text Box 3"/>
          <p:cNvSpPr txBox="1">
            <a:spLocks noChangeArrowheads="1"/>
          </p:cNvSpPr>
          <p:nvPr/>
        </p:nvSpPr>
        <p:spPr bwMode="auto">
          <a:xfrm>
            <a:off x="138455" y="1980248"/>
            <a:ext cx="10986448" cy="23329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1pPr>
            <a:lvl2pPr marL="901700" indent="-4445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Identification of needs</a:t>
            </a:r>
            <a:endParaRPr kumimoji="0" lang="en-GB"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endParaRP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List of goods (e.g. equipment, materials, plant, IT systems)</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Types of works (large, small, very small)</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Associated services: transport, distribution, training, maintenance </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1437" y="-216676"/>
            <a:ext cx="2954655" cy="1379622"/>
          </a:xfrm>
          <a:prstGeom prst="rect">
            <a:avLst/>
          </a:prstGeom>
        </p:spPr>
      </p:pic>
      <p:sp>
        <p:nvSpPr>
          <p:cNvPr id="3" name="Rectangle: Rounded Corners 2"/>
          <p:cNvSpPr/>
          <p:nvPr/>
        </p:nvSpPr>
        <p:spPr>
          <a:xfrm>
            <a:off x="10474960" y="952845"/>
            <a:ext cx="157858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2"/>
          <p:cNvSpPr>
            <a:spLocks noGrp="1" noChangeArrowheads="1"/>
          </p:cNvSpPr>
          <p:nvPr>
            <p:ph type="title"/>
          </p:nvPr>
        </p:nvSpPr>
        <p:spPr>
          <a:xfrm>
            <a:off x="3803967" y="287103"/>
            <a:ext cx="6553200" cy="609600"/>
          </a:xfrm>
        </p:spPr>
        <p:txBody>
          <a:bodyPr rtlCol="0">
            <a:normAutofit/>
          </a:bodyPr>
          <a:lstStyle/>
          <a:p>
            <a:pPr>
              <a:defRPr/>
            </a:pPr>
            <a:r>
              <a:rPr lang="en-GB" sz="3200" b="1" dirty="0"/>
              <a:t>Procurement Steps (cont.)</a:t>
            </a:r>
            <a:endParaRPr lang="en-US" sz="3200" b="1" dirty="0"/>
          </a:p>
        </p:txBody>
      </p:sp>
      <p:sp>
        <p:nvSpPr>
          <p:cNvPr id="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74E79F85-5791-43F0-B565-0AC3071A5795}"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2292" name="Text Box 3"/>
          <p:cNvSpPr txBox="1">
            <a:spLocks noChangeArrowheads="1"/>
          </p:cNvSpPr>
          <p:nvPr/>
        </p:nvSpPr>
        <p:spPr bwMode="auto">
          <a:xfrm>
            <a:off x="690880" y="1520182"/>
            <a:ext cx="9536752" cy="4745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1pPr>
            <a:lvl2pPr marL="901700" indent="-4445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5A"/>
                </a:solidFill>
                <a:effectLst/>
                <a:uLnTx/>
                <a:uFillTx/>
                <a:latin typeface="Times New Roman" panose="02020603050405020304"/>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Project implementation plan</a:t>
            </a:r>
            <a:endParaRPr kumimoji="0" lang="en-GB"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endParaRP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Design and specification</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Packaging: organizational implementation</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Schedule: time frame of implementation</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0" marR="0" lvl="0" indent="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Bidding methods and documents</a:t>
            </a:r>
            <a:endParaRPr kumimoji="0" lang="en-GB"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endParaRP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Competitive methods</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Shopping methods</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Direct contracting</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p:txBody>
      </p:sp>
      <p:sp>
        <p:nvSpPr>
          <p:cNvPr id="6" name="TextBox 5"/>
          <p:cNvSpPr txBox="1"/>
          <p:nvPr/>
        </p:nvSpPr>
        <p:spPr>
          <a:xfrm>
            <a:off x="9374330" y="626609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1659"/>
            <a:ext cx="2954655" cy="1379622"/>
          </a:xfrm>
          <a:prstGeom prst="rect">
            <a:avLst/>
          </a:prstGeom>
        </p:spPr>
      </p:pic>
      <p:sp>
        <p:nvSpPr>
          <p:cNvPr id="4" name="Rectangle: Rounded Corners 3"/>
          <p:cNvSpPr/>
          <p:nvPr/>
        </p:nvSpPr>
        <p:spPr>
          <a:xfrm>
            <a:off x="10139680" y="896703"/>
            <a:ext cx="18508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noChangeArrowheads="1"/>
          </p:cNvSpPr>
          <p:nvPr>
            <p:ph type="title"/>
          </p:nvPr>
        </p:nvSpPr>
        <p:spPr>
          <a:xfrm>
            <a:off x="2519680" y="229804"/>
            <a:ext cx="8229600" cy="8763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200" b="1" dirty="0"/>
              <a:t>Procurement Steps (cont.)</a:t>
            </a:r>
            <a:endParaRPr lang="en-US" altLang="en-US" sz="3200" b="1" dirty="0"/>
          </a:p>
        </p:txBody>
      </p:sp>
      <p:sp>
        <p:nvSpPr>
          <p:cNvPr id="13315"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7231DA08-9DFD-4C2D-8766-201E4D255A2B}"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3316" name="Text Box 2"/>
          <p:cNvSpPr txBox="1">
            <a:spLocks noChangeArrowheads="1"/>
          </p:cNvSpPr>
          <p:nvPr/>
        </p:nvSpPr>
        <p:spPr bwMode="auto">
          <a:xfrm>
            <a:off x="508913" y="1856490"/>
            <a:ext cx="9751774" cy="2936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9580" indent="-449580" eaLnBrk="0" hangingPunct="0">
              <a:defRPr>
                <a:solidFill>
                  <a:schemeClr val="tx1"/>
                </a:solidFill>
                <a:latin typeface="Verdana" panose="020B0604030504040204" pitchFamily="34" charset="0"/>
                <a:cs typeface="Arial" panose="020B0604020202020204" pitchFamily="34" charset="0"/>
              </a:defRPr>
            </a:lvl1pPr>
            <a:lvl2pPr marL="1079500" indent="-4508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449580" marR="0" lvl="0" indent="-44958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Advertising</a:t>
            </a:r>
            <a:endParaRPr kumimoji="0" lang="en-GB"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endParaRPr>
          </a:p>
          <a:p>
            <a:pPr marL="449580" marR="0" lvl="0" indent="-44958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Bidding process</a:t>
            </a:r>
            <a:endParaRPr kumimoji="0" lang="en-GB"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endParaRPr>
          </a:p>
          <a:p>
            <a:pPr marL="1079500" marR="0" lvl="1" indent="-45085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Issuance of bidding documents or request for quotations</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1079500" marR="0" lvl="1" indent="-45085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Bid or quotations submission and opening</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1079500" marR="0" lvl="1" indent="-45085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Bid or quotation evaluation</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2857" y="-93228"/>
            <a:ext cx="2954655" cy="1144106"/>
          </a:xfrm>
          <a:prstGeom prst="rect">
            <a:avLst/>
          </a:prstGeom>
        </p:spPr>
      </p:pic>
      <p:sp>
        <p:nvSpPr>
          <p:cNvPr id="3" name="Rectangle: Rounded Corners 2"/>
          <p:cNvSpPr/>
          <p:nvPr/>
        </p:nvSpPr>
        <p:spPr>
          <a:xfrm>
            <a:off x="10260687" y="1106104"/>
            <a:ext cx="175016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title"/>
          </p:nvPr>
        </p:nvSpPr>
        <p:spPr>
          <a:xfrm>
            <a:off x="2781300" y="179817"/>
            <a:ext cx="7200900" cy="858838"/>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200" b="1" dirty="0"/>
              <a:t>Procurement Steps (cont.)</a:t>
            </a:r>
            <a:endParaRPr lang="en-US" altLang="en-US" sz="3200" b="1" dirty="0"/>
          </a:p>
        </p:txBody>
      </p:sp>
      <p:sp>
        <p:nvSpPr>
          <p:cNvPr id="1433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884D34B3-F0FF-4A63-AD8A-062568F3C778}"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4340" name="Text Box 2"/>
          <p:cNvSpPr txBox="1">
            <a:spLocks noChangeArrowheads="1"/>
          </p:cNvSpPr>
          <p:nvPr/>
        </p:nvSpPr>
        <p:spPr bwMode="auto">
          <a:xfrm>
            <a:off x="838200" y="1459272"/>
            <a:ext cx="9149081" cy="51768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1pPr>
            <a:lvl2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000000"/>
                </a:solidFill>
                <a:effectLst/>
                <a:uLnTx/>
                <a:uFillTx/>
                <a:latin typeface="Times New Roman" panose="02020603050405020304"/>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Contract and purchase order award</a:t>
            </a:r>
            <a:endParaRPr kumimoji="0" lang="en-GB"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endParaRP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 	Notification</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 	Signature</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 	Effectiveness</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0" marR="0" lvl="0"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Contract management</a:t>
            </a:r>
            <a:endParaRPr kumimoji="0" lang="en-GB"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endParaRP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 	Contract execution</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 	Delivery, commissioning, acceptance</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 	Warranty</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 	Maintenance period</a:t>
            </a:r>
            <a:endPar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0" marR="0" lvl="0"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Need fulfilled</a:t>
            </a:r>
            <a:endParaRPr kumimoji="0" lang="en-GB"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6053" y="-66717"/>
            <a:ext cx="2954655" cy="1117595"/>
          </a:xfrm>
          <a:prstGeom prst="rect">
            <a:avLst/>
          </a:prstGeom>
        </p:spPr>
      </p:pic>
      <p:sp>
        <p:nvSpPr>
          <p:cNvPr id="3" name="Rectangle: Rounded Corners 2"/>
          <p:cNvSpPr/>
          <p:nvPr/>
        </p:nvSpPr>
        <p:spPr>
          <a:xfrm>
            <a:off x="9866388" y="1130013"/>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2495550" y="121122"/>
            <a:ext cx="7486650" cy="1219200"/>
          </a:xfrm>
        </p:spPr>
        <p:txBody>
          <a:bodyPr>
            <a:normAutofit/>
          </a:bodyPr>
          <a:lstStyle/>
          <a:p>
            <a:pPr algn="ctr"/>
            <a:r>
              <a:rPr lang="en-US" altLang="en-US" sz="3200" b="1" dirty="0"/>
              <a:t>Competence Requirements</a:t>
            </a:r>
            <a:br>
              <a:rPr lang="en-US" altLang="en-US" sz="3200" b="1" dirty="0"/>
            </a:br>
            <a:r>
              <a:rPr lang="en-US" altLang="en-US" sz="3200" b="1" dirty="0"/>
              <a:t>in Procurement Process</a:t>
            </a:r>
            <a:endParaRPr lang="en-US" altLang="en-US" sz="3200" b="1" dirty="0"/>
          </a:p>
        </p:txBody>
      </p:sp>
      <p:sp>
        <p:nvSpPr>
          <p:cNvPr id="15363"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04A34C87-E051-43BD-9A0F-9E86787DDB2F}"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5364" name="Text Box 3"/>
          <p:cNvSpPr txBox="1">
            <a:spLocks noChangeArrowheads="1"/>
          </p:cNvSpPr>
          <p:nvPr/>
        </p:nvSpPr>
        <p:spPr bwMode="auto">
          <a:xfrm>
            <a:off x="518160" y="1634218"/>
            <a:ext cx="10436443" cy="4444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3810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3810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3810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3810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3810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100000"/>
              </a:lnSpc>
              <a:spcBef>
                <a:spcPct val="50000"/>
              </a:spcBef>
              <a:spcAft>
                <a:spcPts val="0"/>
              </a:spcAft>
              <a:buClrTx/>
              <a:buSzTx/>
              <a:buFontTx/>
              <a:buNone/>
              <a:tabLst>
                <a:tab pos="381000" algn="l"/>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DETERMINING NEEDS</a:t>
            </a:r>
            <a:endParaRPr kumimoji="0" lang="en-US"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endParaRP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1.	Forecasting Requirements</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2.	Acquisition (procurement), Planning and Packaging</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3.	Initiating Procurement (requisition, budget approval)</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0" marR="0" lvl="0" indent="0" algn="l" defTabSz="914400" rtl="0" eaLnBrk="0" fontAlgn="auto" latinLnBrk="0" hangingPunct="0">
              <a:lnSpc>
                <a:spcPct val="100000"/>
              </a:lnSpc>
              <a:spcBef>
                <a:spcPct val="100000"/>
              </a:spcBef>
              <a:spcAft>
                <a:spcPts val="0"/>
              </a:spcAft>
              <a:buClrTx/>
              <a:buSzTx/>
              <a:buFontTx/>
              <a:buNone/>
              <a:tabLst>
                <a:tab pos="381000" algn="l"/>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ANALYSIS OF REQUIREMENTS</a:t>
            </a:r>
            <a:endParaRPr kumimoji="0" lang="en-US"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endParaRP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4.	Preparation of Technical Specifications (goods / equipment)</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5.	Detailed Design and Drawings (Civil Works)</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6.	Terms of Reference (TOR) - (Services)</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28"/>
            <a:ext cx="2954655" cy="1052906"/>
          </a:xfrm>
          <a:prstGeom prst="rect">
            <a:avLst/>
          </a:prstGeom>
        </p:spPr>
      </p:pic>
      <p:sp>
        <p:nvSpPr>
          <p:cNvPr id="3" name="Rectangle: Rounded Corners 2"/>
          <p:cNvSpPr/>
          <p:nvPr/>
        </p:nvSpPr>
        <p:spPr>
          <a:xfrm>
            <a:off x="9886937" y="1126203"/>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noChangeArrowheads="1"/>
          </p:cNvSpPr>
          <p:nvPr>
            <p:ph type="title"/>
          </p:nvPr>
        </p:nvSpPr>
        <p:spPr>
          <a:xfrm>
            <a:off x="2183642" y="188913"/>
            <a:ext cx="8064500" cy="1116451"/>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US" altLang="en-US" sz="3200" b="1" dirty="0"/>
              <a:t>Competence Requirements</a:t>
            </a:r>
            <a:br>
              <a:rPr lang="en-US" altLang="en-US" sz="3200" b="1" dirty="0"/>
            </a:br>
            <a:r>
              <a:rPr lang="en-US" altLang="en-US" sz="3200" b="1" dirty="0"/>
              <a:t>in Procurement Process (cont.)</a:t>
            </a:r>
            <a:endParaRPr lang="en-US" altLang="en-US" sz="3200" b="1" dirty="0"/>
          </a:p>
        </p:txBody>
      </p:sp>
      <p:sp>
        <p:nvSpPr>
          <p:cNvPr id="1638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18110A3A-1682-4122-919F-EA4E4CE49A4F}"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6388" name="Text Box 2"/>
          <p:cNvSpPr txBox="1">
            <a:spLocks noChangeArrowheads="1"/>
          </p:cNvSpPr>
          <p:nvPr/>
        </p:nvSpPr>
        <p:spPr bwMode="auto">
          <a:xfrm>
            <a:off x="720602" y="2276585"/>
            <a:ext cx="9676261"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39750" indent="-53975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EXTENT OF COMPETITION</a:t>
            </a:r>
            <a:endParaRPr kumimoji="0" lang="en-US"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endParaRPr>
          </a:p>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7.	Sources of Supply (market research)</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8.	Lease vs. Purchase</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9.	Evaluation Factors (technical and commercial)</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10.	Method of Procurement (with or without pre-qualification)</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337" y="-74258"/>
            <a:ext cx="2954655" cy="1125136"/>
          </a:xfrm>
          <a:prstGeom prst="rect">
            <a:avLst/>
          </a:prstGeom>
        </p:spPr>
      </p:pic>
      <p:sp>
        <p:nvSpPr>
          <p:cNvPr id="3" name="Rectangle: Rounded Corners 2"/>
          <p:cNvSpPr/>
          <p:nvPr/>
        </p:nvSpPr>
        <p:spPr>
          <a:xfrm>
            <a:off x="9865359" y="918430"/>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992313" y="188913"/>
            <a:ext cx="8208962" cy="739135"/>
          </a:xfrm>
        </p:spPr>
        <p:txBody>
          <a:bodyPr>
            <a:normAutofit fontScale="90000"/>
          </a:bodyPr>
          <a:lstStyle/>
          <a:p>
            <a:pPr algn="ctr"/>
            <a:r>
              <a:rPr lang="en-US" altLang="en-US" sz="3200" b="1" dirty="0"/>
              <a:t>Competence Requirements</a:t>
            </a:r>
            <a:br>
              <a:rPr lang="en-US" altLang="en-US" sz="3200" b="1" dirty="0"/>
            </a:br>
            <a:r>
              <a:rPr lang="en-US" altLang="en-US" sz="3200" b="1" dirty="0"/>
              <a:t>in Procurement Process - </a:t>
            </a:r>
            <a:r>
              <a:rPr lang="en-US" altLang="en-US" sz="3200" b="1" dirty="0">
                <a:solidFill>
                  <a:srgbClr val="00B0F0"/>
                </a:solidFill>
              </a:rPr>
              <a:t>Bidding</a:t>
            </a:r>
            <a:endParaRPr lang="en-US" altLang="en-US" sz="3200" b="1" dirty="0">
              <a:solidFill>
                <a:srgbClr val="00B0F0"/>
              </a:solidFill>
            </a:endParaRPr>
          </a:p>
        </p:txBody>
      </p:sp>
      <p:sp>
        <p:nvSpPr>
          <p:cNvPr id="1741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04CCFEBB-CA1A-4214-84DB-1419724495D7}"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7412" name="Text Box 3"/>
          <p:cNvSpPr txBox="1">
            <a:spLocks noChangeArrowheads="1"/>
          </p:cNvSpPr>
          <p:nvPr/>
        </p:nvSpPr>
        <p:spPr bwMode="auto">
          <a:xfrm>
            <a:off x="1083860" y="1114218"/>
            <a:ext cx="8898340" cy="5952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TERMS AND CONDITIONS</a:t>
            </a:r>
            <a:endParaRPr kumimoji="0" lang="en-US" altLang="en-US" sz="27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endParaRP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11.	Contract Types</a:t>
            </a:r>
            <a:endPar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457200" marR="0" lvl="0" indent="-457200" algn="l" defTabSz="914400" rtl="0" eaLnBrk="0" fontAlgn="auto" latinLnBrk="0" hangingPunct="0">
              <a:lnSpc>
                <a:spcPct val="100000"/>
              </a:lnSpc>
              <a:spcBef>
                <a:spcPct val="40000"/>
              </a:spcBef>
              <a:spcAft>
                <a:spcPts val="0"/>
              </a:spcAft>
              <a:buClrTx/>
              <a:buSzTx/>
              <a:buFontTx/>
              <a:buAutoNum type="arabicPeriod" startAt="12"/>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Need for Securities (Bid and Performance)</a:t>
            </a:r>
            <a:endPar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457200" marR="0" lvl="0" indent="-457200" algn="l" defTabSz="914400" rtl="0" eaLnBrk="0" fontAlgn="auto" latinLnBrk="0" hangingPunct="0">
              <a:lnSpc>
                <a:spcPct val="100000"/>
              </a:lnSpc>
              <a:spcBef>
                <a:spcPct val="40000"/>
              </a:spcBef>
              <a:spcAft>
                <a:spcPts val="0"/>
              </a:spcAft>
              <a:buClrTx/>
              <a:buSzTx/>
              <a:buFontTx/>
              <a:buAutoNum type="arabicPeriod" startAt="12"/>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Selection of INCOTERM</a:t>
            </a:r>
            <a:endPar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457200" marR="0" lvl="0" indent="-457200" algn="l" defTabSz="914400" rtl="0" eaLnBrk="0" fontAlgn="auto" latinLnBrk="0" hangingPunct="0">
              <a:lnSpc>
                <a:spcPct val="100000"/>
              </a:lnSpc>
              <a:spcBef>
                <a:spcPct val="40000"/>
              </a:spcBef>
              <a:spcAft>
                <a:spcPts val="0"/>
              </a:spcAft>
              <a:buClrTx/>
              <a:buSzTx/>
              <a:buFontTx/>
              <a:buAutoNum type="arabicPeriod" startAt="13"/>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Preparation of Tender Documents</a:t>
            </a:r>
            <a:endPar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457200" marR="0" lvl="0" indent="-457200" algn="l" defTabSz="914400" rtl="0" eaLnBrk="0" fontAlgn="auto" latinLnBrk="0" hangingPunct="0">
              <a:lnSpc>
                <a:spcPct val="100000"/>
              </a:lnSpc>
              <a:spcBef>
                <a:spcPct val="40000"/>
              </a:spcBef>
              <a:spcAft>
                <a:spcPts val="0"/>
              </a:spcAft>
              <a:buClrTx/>
              <a:buSzTx/>
              <a:buFontTx/>
              <a:buAutoNum type="arabicPeriod" startAt="13"/>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Prescribing insurance requirements</a:t>
            </a:r>
            <a:endPar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14.	Publicizing Proposed Procurements</a:t>
            </a:r>
            <a:endPar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15.	Pre-bid / Pre-proposal Conferences</a:t>
            </a:r>
            <a:endPar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16.	Amending Bidding Documents</a:t>
            </a:r>
            <a:endPar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17.	Cancelling Tenders</a:t>
            </a:r>
            <a:endPar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31331"/>
            <a:ext cx="2954655" cy="1226920"/>
          </a:xfrm>
          <a:prstGeom prst="rect">
            <a:avLst/>
          </a:prstGeom>
        </p:spPr>
      </p:pic>
      <p:sp>
        <p:nvSpPr>
          <p:cNvPr id="3" name="Rectangle: Rounded Corners 2"/>
          <p:cNvSpPr/>
          <p:nvPr/>
        </p:nvSpPr>
        <p:spPr>
          <a:xfrm>
            <a:off x="9863847" y="1095589"/>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Grp="1" noChangeArrowheads="1"/>
          </p:cNvSpPr>
          <p:nvPr>
            <p:ph type="title"/>
          </p:nvPr>
        </p:nvSpPr>
        <p:spPr>
          <a:xfrm>
            <a:off x="2435200" y="46365"/>
            <a:ext cx="8137525" cy="1112005"/>
          </a:xfrm>
        </p:spPr>
        <p:txBody>
          <a:bodyPr/>
          <a:lstStyle/>
          <a:p>
            <a:pPr algn="ctr"/>
            <a:r>
              <a:rPr lang="en-US" altLang="en-US" sz="3200" b="1" dirty="0"/>
              <a:t>Competence Requirements</a:t>
            </a:r>
            <a:br>
              <a:rPr lang="en-US" altLang="en-US" sz="3200" b="1" dirty="0"/>
            </a:br>
            <a:r>
              <a:rPr lang="en-US" altLang="en-US" sz="3200" b="1" dirty="0"/>
              <a:t>in Procurement Process - </a:t>
            </a:r>
            <a:r>
              <a:rPr lang="en-US" altLang="en-US" sz="3200" b="1" dirty="0">
                <a:solidFill>
                  <a:srgbClr val="00B0F0"/>
                </a:solidFill>
              </a:rPr>
              <a:t>Bidding</a:t>
            </a:r>
            <a:endParaRPr lang="en-US" altLang="en-US" sz="3200" b="1" dirty="0">
              <a:solidFill>
                <a:srgbClr val="00B0F0"/>
              </a:solidFill>
            </a:endParaRPr>
          </a:p>
        </p:txBody>
      </p:sp>
      <p:sp>
        <p:nvSpPr>
          <p:cNvPr id="18435"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10C7E3E8-4921-4AA6-A792-CD8E27587980}"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8436" name="Text Box 2"/>
          <p:cNvSpPr txBox="1">
            <a:spLocks noChangeArrowheads="1"/>
          </p:cNvSpPr>
          <p:nvPr/>
        </p:nvSpPr>
        <p:spPr bwMode="auto">
          <a:xfrm>
            <a:off x="727458" y="1491376"/>
            <a:ext cx="9479507" cy="5047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71500" marR="0" lvl="0" indent="-57150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BID EVALUATION</a:t>
            </a:r>
            <a:endParaRPr kumimoji="0" lang="en-US"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endParaRP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Receiving Bids / Rejecting Late Bids</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Bid Opening</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Preliminary Examination / Determination of Responsiveness</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Technical Evaluation</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Cost Analysis</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Evaluation: Other Terms and Conditions</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Clarification of Issues before Contract Signing</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93665"/>
            <a:ext cx="2954655" cy="1144543"/>
          </a:xfrm>
          <a:prstGeom prst="rect">
            <a:avLst/>
          </a:prstGeom>
        </p:spPr>
      </p:pic>
      <p:sp>
        <p:nvSpPr>
          <p:cNvPr id="3" name="Rectangle: Rounded Corners 2"/>
          <p:cNvSpPr/>
          <p:nvPr/>
        </p:nvSpPr>
        <p:spPr>
          <a:xfrm>
            <a:off x="10363200" y="1249346"/>
            <a:ext cx="1754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760028" y="69267"/>
            <a:ext cx="6985000" cy="1045330"/>
          </a:xfrm>
        </p:spPr>
        <p:txBody>
          <a:bodyPr/>
          <a:lstStyle/>
          <a:p>
            <a:pPr algn="ctr"/>
            <a:r>
              <a:rPr lang="en-US" altLang="en-US" sz="3200" b="1" dirty="0"/>
              <a:t>Competence Requirements</a:t>
            </a:r>
            <a:br>
              <a:rPr lang="en-US" altLang="en-US" sz="3200" b="1" dirty="0"/>
            </a:br>
            <a:r>
              <a:rPr lang="en-US" altLang="en-US" sz="3200" b="1" dirty="0"/>
              <a:t>in Procurement Process - </a:t>
            </a:r>
            <a:r>
              <a:rPr lang="en-US" altLang="en-US" sz="3200" b="1" dirty="0">
                <a:solidFill>
                  <a:srgbClr val="00B0F0"/>
                </a:solidFill>
              </a:rPr>
              <a:t>Bidding</a:t>
            </a:r>
            <a:endParaRPr lang="en-US" altLang="en-US" sz="3200" b="1" dirty="0">
              <a:solidFill>
                <a:srgbClr val="00B0F0"/>
              </a:solidFill>
            </a:endParaRPr>
          </a:p>
        </p:txBody>
      </p:sp>
      <p:sp>
        <p:nvSpPr>
          <p:cNvPr id="1945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67FB538C-F4F6-4357-851F-A8FB6B3457B1}"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9460" name="Text Box 3"/>
          <p:cNvSpPr txBox="1">
            <a:spLocks noChangeArrowheads="1"/>
          </p:cNvSpPr>
          <p:nvPr/>
        </p:nvSpPr>
        <p:spPr bwMode="auto">
          <a:xfrm>
            <a:off x="838200" y="1491376"/>
            <a:ext cx="7599180" cy="5047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71500" marR="0" lvl="0" indent="-57150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SELECTION FOR AWARD</a:t>
            </a:r>
            <a:r>
              <a:rPr kumimoji="0" lang="en-US" altLang="en-US" sz="2800" b="1"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	</a:t>
            </a:r>
            <a:endParaRPr kumimoji="0" lang="en-US" altLang="en-US" sz="2800" b="1"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71500" marR="0" lvl="0" indent="-571500" algn="l" defTabSz="914400" rtl="0" eaLnBrk="0" fontAlgn="auto" latinLnBrk="0" hangingPunct="0">
              <a:lnSpc>
                <a:spcPct val="100000"/>
              </a:lnSpc>
              <a:spcBef>
                <a:spcPct val="50000"/>
              </a:spcBef>
              <a:spcAft>
                <a:spcPts val="0"/>
              </a:spcAft>
              <a:buClrTx/>
              <a:buSzTx/>
              <a:buFontTx/>
              <a:buAutoNum type="arabicPeriod" startAt="25"/>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Subcontracting Requirements</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71500" marR="0" lvl="0" indent="-571500" algn="l" defTabSz="914400" rtl="0" eaLnBrk="0" fontAlgn="auto" latinLnBrk="0" hangingPunct="0">
              <a:lnSpc>
                <a:spcPct val="100000"/>
              </a:lnSpc>
              <a:spcBef>
                <a:spcPct val="50000"/>
              </a:spcBef>
              <a:spcAft>
                <a:spcPts val="0"/>
              </a:spcAft>
              <a:buClrTx/>
              <a:buSzTx/>
              <a:buFontTx/>
              <a:buAutoNum type="arabicPeriod" startAt="25"/>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Post-Qualification</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71500" marR="0" lvl="0" indent="-57150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EXECUTING AWARD</a:t>
            </a:r>
            <a:r>
              <a:rPr kumimoji="0" lang="en-US" altLang="en-US" sz="2800" b="1" i="0" u="none" strike="noStrike" kern="1200" cap="none" spc="0" normalizeH="0" baseline="0" noProof="0" dirty="0">
                <a:ln>
                  <a:noFill/>
                </a:ln>
                <a:solidFill>
                  <a:srgbClr val="339966"/>
                </a:solidFill>
                <a:effectLst/>
                <a:uLnTx/>
                <a:uFillTx/>
                <a:latin typeface="Times New Roman" panose="02020603050405020304"/>
                <a:ea typeface="+mn-ea"/>
                <a:cs typeface="Arial" panose="020B0604020202020204" pitchFamily="34" charset="0"/>
              </a:rPr>
              <a:t>	</a:t>
            </a:r>
            <a:endParaRPr kumimoji="0" lang="en-US" altLang="en-US" sz="2800" b="1" i="0" u="none" strike="noStrike" kern="1200" cap="none" spc="0" normalizeH="0" baseline="0" noProof="0" dirty="0">
              <a:ln>
                <a:noFill/>
              </a:ln>
              <a:solidFill>
                <a:srgbClr val="339966"/>
              </a:solidFill>
              <a:effectLst/>
              <a:uLnTx/>
              <a:uFillTx/>
              <a:latin typeface="Times New Roman" panose="02020603050405020304"/>
              <a:ea typeface="+mn-ea"/>
              <a:cs typeface="Arial" panose="020B0604020202020204" pitchFamily="34" charset="0"/>
            </a:endParaRPr>
          </a:p>
          <a:p>
            <a:pPr marL="571500" marR="0" lvl="0" indent="-571500" algn="l" defTabSz="914400" rtl="0" eaLnBrk="0" fontAlgn="auto" latinLnBrk="0" hangingPunct="0">
              <a:lnSpc>
                <a:spcPct val="100000"/>
              </a:lnSpc>
              <a:spcBef>
                <a:spcPct val="50000"/>
              </a:spcBef>
              <a:spcAft>
                <a:spcPts val="0"/>
              </a:spcAft>
              <a:buClrTx/>
              <a:buSzTx/>
              <a:buFontTx/>
              <a:buAutoNum type="arabicPeriod" startAt="27"/>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Preparing Awards</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71500" marR="0" lvl="0" indent="-571500" algn="l" defTabSz="914400" rtl="0" eaLnBrk="0" fontAlgn="auto" latinLnBrk="0" hangingPunct="0">
              <a:lnSpc>
                <a:spcPct val="100000"/>
              </a:lnSpc>
              <a:spcBef>
                <a:spcPct val="50000"/>
              </a:spcBef>
              <a:spcAft>
                <a:spcPts val="0"/>
              </a:spcAft>
              <a:buClrTx/>
              <a:buSzTx/>
              <a:buFontTx/>
              <a:buAutoNum type="arabicPeriod" startAt="27"/>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Debriefing</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71500" marR="0" lvl="0" indent="-571500" algn="l" defTabSz="914400" rtl="0" eaLnBrk="0" fontAlgn="auto" latinLnBrk="0" hangingPunct="0">
              <a:lnSpc>
                <a:spcPct val="100000"/>
              </a:lnSpc>
              <a:spcBef>
                <a:spcPct val="50000"/>
              </a:spcBef>
              <a:spcAft>
                <a:spcPts val="0"/>
              </a:spcAft>
              <a:buClrTx/>
              <a:buSzTx/>
              <a:buFontTx/>
              <a:buAutoNum type="arabicPeriod" startAt="27"/>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Protests by Bidders</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71500" marR="0" lvl="0" indent="-571500" algn="l" defTabSz="914400" rtl="0" eaLnBrk="0" fontAlgn="auto" latinLnBrk="0" hangingPunct="0">
              <a:lnSpc>
                <a:spcPct val="100000"/>
              </a:lnSpc>
              <a:spcBef>
                <a:spcPct val="50000"/>
              </a:spcBef>
              <a:spcAft>
                <a:spcPts val="0"/>
              </a:spcAft>
              <a:buClrTx/>
              <a:buSzTx/>
              <a:buFontTx/>
              <a:buAutoNum type="arabicPeriod" startAt="27"/>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Dealing with Fraud &amp; Corruption</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697" y="-145379"/>
            <a:ext cx="2954655" cy="1196257"/>
          </a:xfrm>
          <a:prstGeom prst="rect">
            <a:avLst/>
          </a:prstGeom>
        </p:spPr>
      </p:pic>
      <p:sp>
        <p:nvSpPr>
          <p:cNvPr id="3" name="Rectangle: Rounded Corners 2"/>
          <p:cNvSpPr/>
          <p:nvPr/>
        </p:nvSpPr>
        <p:spPr>
          <a:xfrm>
            <a:off x="9834879" y="1195600"/>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2602548" y="136525"/>
            <a:ext cx="8064500" cy="812160"/>
          </a:xfrm>
        </p:spPr>
        <p:txBody>
          <a:bodyPr>
            <a:noAutofit/>
          </a:bodyPr>
          <a:lstStyle/>
          <a:p>
            <a:pPr algn="ctr">
              <a:spcAft>
                <a:spcPct val="20000"/>
              </a:spcAft>
            </a:pPr>
            <a:r>
              <a:rPr lang="en-US" altLang="en-US" sz="2800" b="1" dirty="0"/>
              <a:t>Competence Requirements in</a:t>
            </a:r>
            <a:br>
              <a:rPr lang="en-US" altLang="en-US" sz="2800" b="1" dirty="0"/>
            </a:br>
            <a:r>
              <a:rPr lang="en-US" altLang="en-US" sz="2800" b="1" dirty="0"/>
              <a:t>Procurement Process – </a:t>
            </a:r>
            <a:r>
              <a:rPr lang="en-US" altLang="en-US" sz="2800" b="1" dirty="0">
                <a:solidFill>
                  <a:srgbClr val="00B0F0"/>
                </a:solidFill>
              </a:rPr>
              <a:t>Contract Execution</a:t>
            </a:r>
            <a:endParaRPr lang="en-US" altLang="en-US" sz="2800" b="1" dirty="0">
              <a:solidFill>
                <a:srgbClr val="00B0F0"/>
              </a:solidFill>
            </a:endParaRPr>
          </a:p>
        </p:txBody>
      </p:sp>
      <p:sp>
        <p:nvSpPr>
          <p:cNvPr id="20483"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F007A6EB-8833-496D-AAB9-4051737C78F9}"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20484" name="Text Box 3"/>
          <p:cNvSpPr txBox="1">
            <a:spLocks noChangeArrowheads="1"/>
          </p:cNvSpPr>
          <p:nvPr/>
        </p:nvSpPr>
        <p:spPr bwMode="auto">
          <a:xfrm>
            <a:off x="599440" y="1195857"/>
            <a:ext cx="9263132" cy="55769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53975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39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39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39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39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90000"/>
              </a:lnSpc>
              <a:spcBef>
                <a:spcPct val="50000"/>
              </a:spcBef>
              <a:spcAft>
                <a:spcPts val="0"/>
              </a:spcAft>
              <a:buClrTx/>
              <a:buSzTx/>
              <a:buFontTx/>
              <a:buNone/>
              <a:tabLst>
                <a:tab pos="539750" algn="l"/>
              </a:tabLst>
              <a:defRPr/>
            </a:pPr>
            <a:r>
              <a:rPr kumimoji="0" lang="en-US" altLang="en-US" sz="27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ORGANIZATION</a:t>
            </a:r>
            <a:r>
              <a:rPr kumimoji="0" lang="en-US" altLang="en-US" sz="2700" b="1"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	</a:t>
            </a:r>
            <a:endParaRPr kumimoji="0" lang="en-US" altLang="en-US" sz="2700" b="1"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0" marR="0" lvl="0" indent="0" algn="l" defTabSz="914400" rtl="0" eaLnBrk="0" fontAlgn="auto" latinLnBrk="0" hangingPunct="0">
              <a:lnSpc>
                <a:spcPct val="90000"/>
              </a:lnSpc>
              <a:spcBef>
                <a:spcPct val="50000"/>
              </a:spcBef>
              <a:spcAft>
                <a:spcPts val="0"/>
              </a:spcAft>
              <a:buClrTx/>
              <a:buSzTx/>
              <a:buFontTx/>
              <a:buAutoNum type="arabicPeriod" startAt="31"/>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	Contract Administration Planning</a:t>
            </a:r>
            <a:endPar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0" marR="0" lvl="0" indent="0" algn="l" defTabSz="914400" rtl="0" eaLnBrk="0" fontAlgn="auto" latinLnBrk="0" hangingPunct="0">
              <a:lnSpc>
                <a:spcPct val="90000"/>
              </a:lnSpc>
              <a:spcBef>
                <a:spcPct val="50000"/>
              </a:spcBef>
              <a:spcAft>
                <a:spcPts val="0"/>
              </a:spcAft>
              <a:buClrTx/>
              <a:buSzTx/>
              <a:buFontTx/>
              <a:buAutoNum type="arabicPeriod" startAt="31"/>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	Consent to sub-contracts</a:t>
            </a:r>
            <a:endPar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0" marR="0" lvl="0" indent="0" algn="l" defTabSz="914400" rtl="0" eaLnBrk="0" fontAlgn="auto" latinLnBrk="0" hangingPunct="0">
              <a:lnSpc>
                <a:spcPct val="100000"/>
              </a:lnSpc>
              <a:spcBef>
                <a:spcPct val="50000"/>
              </a:spcBef>
              <a:spcAft>
                <a:spcPts val="0"/>
              </a:spcAft>
              <a:buClrTx/>
              <a:buSzTx/>
              <a:buFontTx/>
              <a:buNone/>
              <a:tabLst>
                <a:tab pos="539750" algn="l"/>
              </a:tabLst>
              <a:defRPr/>
            </a:pPr>
            <a:r>
              <a:rPr kumimoji="0" lang="en-US" altLang="en-US" sz="27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MONITORING AND RESOLUTION OF PERFORMANCE PROBLEMS</a:t>
            </a:r>
            <a:r>
              <a:rPr kumimoji="0" lang="en-US" altLang="en-US" sz="2700" b="1" i="0" u="none" strike="noStrike" kern="1200" cap="none" spc="0" normalizeH="0" baseline="0" noProof="0" dirty="0">
                <a:ln>
                  <a:noFill/>
                </a:ln>
                <a:solidFill>
                  <a:srgbClr val="339966"/>
                </a:solidFill>
                <a:effectLst/>
                <a:uLnTx/>
                <a:uFillTx/>
                <a:latin typeface="Times New Roman" panose="02020603050405020304"/>
                <a:ea typeface="+mn-ea"/>
                <a:cs typeface="Arial" panose="020B0604020202020204" pitchFamily="34" charset="0"/>
              </a:rPr>
              <a:t>	</a:t>
            </a:r>
            <a:endParaRPr kumimoji="0" lang="en-US" altLang="en-US" sz="2700" b="1" i="0" u="none" strike="noStrike" kern="1200" cap="none" spc="0" normalizeH="0" baseline="0" noProof="0" dirty="0">
              <a:ln>
                <a:noFill/>
              </a:ln>
              <a:solidFill>
                <a:srgbClr val="339966"/>
              </a:solidFill>
              <a:effectLst/>
              <a:uLnTx/>
              <a:uFillTx/>
              <a:latin typeface="Times New Roman" panose="02020603050405020304"/>
              <a:ea typeface="+mn-ea"/>
              <a:cs typeface="Arial" panose="020B0604020202020204" pitchFamily="34" charset="0"/>
            </a:endParaRP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	Monitoring, Inspection and Acceptance</a:t>
            </a:r>
            <a:endPar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	Delays</a:t>
            </a:r>
            <a:endPar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	Stop Works (Suspension of Works)</a:t>
            </a:r>
            <a:endPar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	Remedies</a:t>
            </a:r>
            <a:endPar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	Reporting Performance Problems / Contemporary record</a:t>
            </a:r>
            <a:endParaRPr kumimoji="0" lang="en-US" altLang="en-US" sz="27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p:txBody>
      </p:sp>
      <p:sp>
        <p:nvSpPr>
          <p:cNvPr id="6" name="TextBox 5"/>
          <p:cNvSpPr txBox="1"/>
          <p:nvPr/>
        </p:nvSpPr>
        <p:spPr>
          <a:xfrm>
            <a:off x="9278272" y="639638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3657" y="-167842"/>
            <a:ext cx="2954655" cy="1116528"/>
          </a:xfrm>
          <a:prstGeom prst="rect">
            <a:avLst/>
          </a:prstGeom>
        </p:spPr>
      </p:pic>
      <p:sp>
        <p:nvSpPr>
          <p:cNvPr id="3" name="Rectangle: Rounded Corners 2"/>
          <p:cNvSpPr/>
          <p:nvPr/>
        </p:nvSpPr>
        <p:spPr>
          <a:xfrm>
            <a:off x="9862572" y="1156869"/>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noChangeArrowheads="1"/>
          </p:cNvSpPr>
          <p:nvPr>
            <p:ph type="title"/>
          </p:nvPr>
        </p:nvSpPr>
        <p:spPr>
          <a:xfrm>
            <a:off x="2309813" y="11080"/>
            <a:ext cx="8686800" cy="1139825"/>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lnSpc>
                <a:spcPct val="110000"/>
              </a:lnSpc>
              <a:spcAft>
                <a:spcPct val="20000"/>
              </a:spcAft>
            </a:pPr>
            <a:r>
              <a:rPr lang="en-US" altLang="en-US" sz="2800" b="1" dirty="0"/>
              <a:t>Competence Requirements</a:t>
            </a:r>
            <a:br>
              <a:rPr lang="en-US" altLang="en-US" sz="2800" b="1" dirty="0"/>
            </a:br>
            <a:r>
              <a:rPr lang="en-US" altLang="en-US" sz="2800" b="1" dirty="0"/>
              <a:t>in Procurement Process – </a:t>
            </a:r>
            <a:r>
              <a:rPr lang="en-US" altLang="en-US" sz="2800" b="1" dirty="0">
                <a:solidFill>
                  <a:srgbClr val="00B0F0"/>
                </a:solidFill>
              </a:rPr>
              <a:t>Contract Execution</a:t>
            </a:r>
            <a:endParaRPr lang="en-US" altLang="en-US" sz="2800" b="1" dirty="0">
              <a:solidFill>
                <a:srgbClr val="00B0F0"/>
              </a:solidFill>
            </a:endParaRPr>
          </a:p>
        </p:txBody>
      </p:sp>
      <p:sp>
        <p:nvSpPr>
          <p:cNvPr id="2150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E27D560B-AB97-4096-9C8A-B9D8393C4158}"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21508" name="Text Box 2"/>
          <p:cNvSpPr txBox="1">
            <a:spLocks noChangeArrowheads="1"/>
          </p:cNvSpPr>
          <p:nvPr/>
        </p:nvSpPr>
        <p:spPr bwMode="auto">
          <a:xfrm>
            <a:off x="838200" y="1653524"/>
            <a:ext cx="8603443" cy="4702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 -</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 PAYMENT</a:t>
            </a:r>
            <a:r>
              <a:rPr kumimoji="0" lang="en-US" altLang="en-US" sz="2800" b="1" i="0" u="none" strike="noStrike" kern="1200" cap="none" spc="0" normalizeH="0" baseline="0" noProof="0" dirty="0">
                <a:ln>
                  <a:noFill/>
                </a:ln>
                <a:solidFill>
                  <a:srgbClr val="339966"/>
                </a:solidFill>
                <a:effectLst/>
                <a:uLnTx/>
                <a:uFillTx/>
                <a:latin typeface="Times New Roman" panose="02020603050405020304"/>
                <a:ea typeface="+mn-ea"/>
                <a:cs typeface="Arial" panose="020B0604020202020204" pitchFamily="34" charset="0"/>
              </a:rPr>
              <a:t>	</a:t>
            </a:r>
            <a:endParaRPr kumimoji="0" lang="en-US" altLang="en-US" sz="2800" b="1" i="0" u="none" strike="noStrike" kern="1200" cap="none" spc="0" normalizeH="0" baseline="0" noProof="0" dirty="0">
              <a:ln>
                <a:noFill/>
              </a:ln>
              <a:solidFill>
                <a:srgbClr val="339966"/>
              </a:solidFill>
              <a:effectLst/>
              <a:uLnTx/>
              <a:uFillTx/>
              <a:latin typeface="Times New Roman" panose="02020603050405020304"/>
              <a:ea typeface="+mn-ea"/>
              <a:cs typeface="Arial" panose="020B0604020202020204" pitchFamily="34" charset="0"/>
            </a:endParaRPr>
          </a:p>
          <a:p>
            <a:pPr marL="571500" marR="0" lvl="0" indent="-571500" algn="l" defTabSz="914400" rtl="0" eaLnBrk="0" fontAlgn="auto" latinLnBrk="0" hangingPunct="0">
              <a:lnSpc>
                <a:spcPct val="90000"/>
              </a:lnSpc>
              <a:spcBef>
                <a:spcPct val="50000"/>
              </a:spcBef>
              <a:spcAft>
                <a:spcPts val="0"/>
              </a:spcAft>
              <a:buClrTx/>
              <a:buSzTx/>
              <a:buFontTx/>
              <a:buAutoNum type="arabicPeriod" startAt="3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Variation Orders</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71500" marR="0" lvl="0" indent="-571500" algn="l" defTabSz="914400" rtl="0" eaLnBrk="0" fontAlgn="auto" latinLnBrk="0" hangingPunct="0">
              <a:lnSpc>
                <a:spcPct val="90000"/>
              </a:lnSpc>
              <a:spcBef>
                <a:spcPct val="50000"/>
              </a:spcBef>
              <a:spcAft>
                <a:spcPts val="0"/>
              </a:spcAft>
              <a:buClrTx/>
              <a:buSzTx/>
              <a:buFontTx/>
              <a:buAutoNum type="arabicPeriod" startAt="3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Progress Payment / Retention</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71500" marR="0" lvl="0" indent="-571500" algn="l" defTabSz="914400" rtl="0" eaLnBrk="0" fontAlgn="auto" latinLnBrk="0" hangingPunct="0">
              <a:lnSpc>
                <a:spcPct val="90000"/>
              </a:lnSpc>
              <a:spcBef>
                <a:spcPct val="50000"/>
              </a:spcBef>
              <a:spcAft>
                <a:spcPts val="0"/>
              </a:spcAft>
              <a:buClrTx/>
              <a:buSzTx/>
              <a:buFontTx/>
              <a:buAutoNum type="arabicPeriod" startAt="3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Price Adjustment</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 -</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 ACCOUNTING</a:t>
            </a:r>
            <a:r>
              <a:rPr kumimoji="0" lang="en-US" altLang="en-US" sz="2800" b="1"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	</a:t>
            </a:r>
            <a:endParaRPr kumimoji="0" lang="en-US" altLang="en-US" sz="2800" b="1"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41.	Cost Accounting Systems</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 - </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MODIFICATION / OPTIONS</a:t>
            </a:r>
            <a:endParaRPr kumimoji="0" lang="en-US"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endParaRP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42.	Contract Amendments</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p:txBody>
      </p:sp>
      <p:sp>
        <p:nvSpPr>
          <p:cNvPr id="6" name="TextBox 5"/>
          <p:cNvSpPr txBox="1"/>
          <p:nvPr/>
        </p:nvSpPr>
        <p:spPr>
          <a:xfrm>
            <a:off x="9190673" y="63245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4345" y="-123908"/>
            <a:ext cx="2954655" cy="1174786"/>
          </a:xfrm>
          <a:prstGeom prst="rect">
            <a:avLst/>
          </a:prstGeom>
        </p:spPr>
      </p:pic>
      <p:sp>
        <p:nvSpPr>
          <p:cNvPr id="3" name="Rectangle: Rounded Corners 2"/>
          <p:cNvSpPr/>
          <p:nvPr/>
        </p:nvSpPr>
        <p:spPr>
          <a:xfrm>
            <a:off x="9882187" y="115090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Grp="1" noChangeArrowheads="1"/>
          </p:cNvSpPr>
          <p:nvPr>
            <p:ph type="title"/>
          </p:nvPr>
        </p:nvSpPr>
        <p:spPr>
          <a:xfrm>
            <a:off x="2171065" y="136525"/>
            <a:ext cx="8820150" cy="11557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lnSpc>
                <a:spcPct val="110000"/>
              </a:lnSpc>
              <a:spcAft>
                <a:spcPct val="20000"/>
              </a:spcAft>
            </a:pPr>
            <a:r>
              <a:rPr lang="en-US" altLang="en-US" sz="2800" b="1" dirty="0"/>
              <a:t>Competence Requirements</a:t>
            </a:r>
            <a:br>
              <a:rPr lang="en-US" altLang="en-US" sz="2800" b="1" dirty="0"/>
            </a:br>
            <a:r>
              <a:rPr lang="en-US" altLang="en-US" sz="2800" b="1" dirty="0"/>
              <a:t>in Procurement Process – </a:t>
            </a:r>
            <a:r>
              <a:rPr lang="en-US" altLang="en-US" sz="2800" b="1" dirty="0">
                <a:solidFill>
                  <a:srgbClr val="00B0F0"/>
                </a:solidFill>
              </a:rPr>
              <a:t>Contract Execution</a:t>
            </a:r>
            <a:endParaRPr lang="en-US" altLang="en-US" sz="2800" b="1" dirty="0">
              <a:solidFill>
                <a:srgbClr val="00B0F0"/>
              </a:solidFill>
            </a:endParaRPr>
          </a:p>
        </p:txBody>
      </p:sp>
      <p:sp>
        <p:nvSpPr>
          <p:cNvPr id="2253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933DD558-9795-4DF6-A363-2C90CC8ACE04}"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22532" name="Text Box 2"/>
          <p:cNvSpPr txBox="1">
            <a:spLocks noChangeArrowheads="1"/>
          </p:cNvSpPr>
          <p:nvPr/>
        </p:nvSpPr>
        <p:spPr bwMode="auto">
          <a:xfrm>
            <a:off x="883920" y="1837109"/>
            <a:ext cx="8380705" cy="40995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 -</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 TERMINATION</a:t>
            </a:r>
            <a:r>
              <a:rPr kumimoji="0" lang="en-US" altLang="en-US" sz="2800" b="1"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	</a:t>
            </a:r>
            <a:endParaRPr kumimoji="0" lang="en-US" altLang="en-US" sz="2800" b="1"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71500" marR="0" lvl="0" indent="-571500" algn="l" defTabSz="914400" rtl="0" eaLnBrk="0" fontAlgn="auto" latinLnBrk="0" hangingPunct="0">
              <a:lnSpc>
                <a:spcPct val="90000"/>
              </a:lnSpc>
              <a:spcBef>
                <a:spcPct val="50000"/>
              </a:spcBef>
              <a:spcAft>
                <a:spcPts val="0"/>
              </a:spcAft>
              <a:buClrTx/>
              <a:buSzTx/>
              <a:buFontTx/>
              <a:buAutoNum type="arabicPeriod" startAt="43"/>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Termination for Default / Convenience</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71500" marR="0" lvl="0" indent="-571500" algn="l" defTabSz="914400" rtl="0" eaLnBrk="0" fontAlgn="auto" latinLnBrk="0" hangingPunct="0">
              <a:lnSpc>
                <a:spcPct val="90000"/>
              </a:lnSpc>
              <a:spcBef>
                <a:spcPct val="50000"/>
              </a:spcBef>
              <a:spcAft>
                <a:spcPts val="0"/>
              </a:spcAft>
              <a:buClrTx/>
              <a:buSzTx/>
              <a:buFontTx/>
              <a:buAutoNum type="arabicPeriod" startAt="43"/>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Warranty / Maintenance / Defects Notification Period</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71500" marR="0" lvl="0" indent="-571500" algn="l" defTabSz="914400" rtl="0" eaLnBrk="0" fontAlgn="auto" latinLnBrk="0" hangingPunct="0">
              <a:lnSpc>
                <a:spcPct val="90000"/>
              </a:lnSpc>
              <a:spcBef>
                <a:spcPct val="50000"/>
              </a:spcBef>
              <a:spcAft>
                <a:spcPts val="0"/>
              </a:spcAft>
              <a:buClrTx/>
              <a:buSzTx/>
              <a:buFontTx/>
              <a:buAutoNum type="arabicPeriod" startAt="43"/>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Contract close-out</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 -</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a:ea typeface="+mn-ea"/>
                <a:cs typeface="Arial" panose="020B0604020202020204" pitchFamily="34" charset="0"/>
              </a:rPr>
              <a:t> CLAIMS / DISPUTES</a:t>
            </a:r>
            <a:r>
              <a:rPr kumimoji="0" lang="en-US" altLang="en-US" sz="2800" b="1"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	</a:t>
            </a:r>
            <a:endParaRPr kumimoji="0" lang="en-US" altLang="en-US" sz="2800" b="1"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49.	Claims</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rPr>
              <a:t>50.	Dispute Settlement Procedures</a:t>
            </a:r>
            <a:endParaRPr kumimoji="0" lang="en-US" altLang="en-US" sz="2800" b="0" i="0" u="none" strike="noStrike" kern="1200" cap="none" spc="0" normalizeH="0" baseline="0" noProof="0" dirty="0">
              <a:ln>
                <a:noFill/>
              </a:ln>
              <a:solidFill>
                <a:srgbClr val="333399"/>
              </a:solidFill>
              <a:effectLst/>
              <a:uLnTx/>
              <a:uFillTx/>
              <a:latin typeface="Times New Roman" panose="02020603050405020304"/>
              <a:ea typeface="+mn-ea"/>
              <a:cs typeface="Arial" panose="020B0604020202020204" pitchFamily="34" charset="0"/>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7397"/>
            <a:ext cx="2954655" cy="1379622"/>
          </a:xfrm>
          <a:prstGeom prst="rect">
            <a:avLst/>
          </a:prstGeom>
        </p:spPr>
      </p:pic>
      <p:sp>
        <p:nvSpPr>
          <p:cNvPr id="3" name="Rectangle: Rounded Corners 2"/>
          <p:cNvSpPr/>
          <p:nvPr/>
        </p:nvSpPr>
        <p:spPr>
          <a:xfrm>
            <a:off x="9923549" y="1284414"/>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1339028" y="2569453"/>
            <a:ext cx="7664824" cy="672353"/>
          </a:xfrm>
        </p:spPr>
        <p:txBody>
          <a:bodyPr>
            <a:noAutofit/>
          </a:bodyPr>
          <a:lstStyle/>
          <a:p>
            <a:pPr algn="ctr"/>
            <a:r>
              <a:rPr lang="en-US" altLang="en-US" sz="3200" b="1" dirty="0">
                <a:solidFill>
                  <a:srgbClr val="00B0F0"/>
                </a:solidFill>
              </a:rPr>
              <a:t>RFP/RFQ Process</a:t>
            </a:r>
            <a:br>
              <a:rPr lang="en-US" altLang="en-US" sz="3200" b="1" dirty="0">
                <a:solidFill>
                  <a:srgbClr val="00B0F0"/>
                </a:solidFill>
              </a:rPr>
            </a:br>
            <a:br>
              <a:rPr lang="en-US" altLang="en-US" sz="3200" dirty="0">
                <a:solidFill>
                  <a:srgbClr val="00B0F0"/>
                </a:solidFill>
              </a:rPr>
            </a:br>
            <a:br>
              <a:rPr lang="en-US" altLang="en-US" sz="3200" dirty="0">
                <a:solidFill>
                  <a:srgbClr val="00B0F0"/>
                </a:solidFill>
              </a:rPr>
            </a:br>
            <a:br>
              <a:rPr lang="en-US" altLang="en-US" sz="3200" b="1" dirty="0">
                <a:solidFill>
                  <a:srgbClr val="00B0F0"/>
                </a:solidFill>
              </a:rPr>
            </a:br>
            <a:r>
              <a:rPr lang="en-US" altLang="en-US" sz="3200" b="1" dirty="0">
                <a:solidFill>
                  <a:srgbClr val="00B0F0"/>
                </a:solidFill>
              </a:rPr>
              <a:t>Difference of RFP and RFQ and RFI</a:t>
            </a:r>
            <a:endParaRPr lang="en-US" altLang="en-US" sz="3200" b="1" dirty="0">
              <a:solidFill>
                <a:srgbClr val="00B0F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panose="02020603050405020304"/>
                <a:ea typeface="+mn-ea"/>
                <a:cs typeface="Times New Roman" panose="02020603050405020304"/>
              </a:rPr>
            </a:fld>
            <a:endParaRPr kumimoji="0" lang="en-US" sz="1200" b="0" i="0" u="none" strike="noStrike" kern="1200" cap="none" spc="0" normalizeH="0" baseline="0" noProof="0" dirty="0">
              <a:ln>
                <a:noFill/>
              </a:ln>
              <a:solidFill>
                <a:prstClr val="black">
                  <a:tint val="75000"/>
                </a:prstClr>
              </a:solidFill>
              <a:effectLst/>
              <a:uLnTx/>
              <a:uFillTx/>
              <a:latin typeface="Times New Roman" panose="02020603050405020304"/>
              <a:ea typeface="+mn-ea"/>
              <a:cs typeface="Times New Roman" panose="02020603050405020304"/>
            </a:endParaRPr>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7867"/>
            <a:ext cx="2954655" cy="1379622"/>
          </a:xfrm>
          <a:prstGeom prst="rect">
            <a:avLst/>
          </a:prstGeom>
        </p:spPr>
      </p:pic>
      <p:sp>
        <p:nvSpPr>
          <p:cNvPr id="5" name="Rectangle: Rounded Corners 4"/>
          <p:cNvSpPr/>
          <p:nvPr/>
        </p:nvSpPr>
        <p:spPr>
          <a:xfrm>
            <a:off x="9928412" y="95284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1713096" y="365125"/>
            <a:ext cx="9640704" cy="753991"/>
          </a:xfrm>
        </p:spPr>
        <p:txBody>
          <a:bodyPr>
            <a:normAutofit/>
          </a:bodyPr>
          <a:lstStyle/>
          <a:p>
            <a:pPr algn="ctr"/>
            <a:r>
              <a:rPr lang="en-US" altLang="en-US" sz="3200" b="1" dirty="0">
                <a:solidFill>
                  <a:srgbClr val="00B0F0"/>
                </a:solidFill>
              </a:rPr>
              <a:t>Difference of RFP and RFQ and RFI </a:t>
            </a:r>
            <a:endParaRPr lang="en-US" altLang="en-US" sz="3200" b="1" dirty="0">
              <a:solidFill>
                <a:srgbClr val="00B0F0"/>
              </a:solidFill>
            </a:endParaRPr>
          </a:p>
        </p:txBody>
      </p:sp>
      <p:sp>
        <p:nvSpPr>
          <p:cNvPr id="75779" name="Rectangle 3"/>
          <p:cNvSpPr>
            <a:spLocks noGrp="1" noChangeArrowheads="1"/>
          </p:cNvSpPr>
          <p:nvPr>
            <p:ph type="body" idx="1"/>
          </p:nvPr>
        </p:nvSpPr>
        <p:spPr>
          <a:xfrm>
            <a:off x="1483359" y="2100749"/>
            <a:ext cx="8311487" cy="2225768"/>
          </a:xfrm>
        </p:spPr>
        <p:txBody>
          <a:bodyPr>
            <a:noAutofit/>
          </a:bodyPr>
          <a:lstStyle/>
          <a:p>
            <a:r>
              <a:rPr lang="en-US" altLang="en-US" b="1" u="sng" dirty="0">
                <a:solidFill>
                  <a:srgbClr val="C00000"/>
                </a:solidFill>
              </a:rPr>
              <a:t>Request for Proposal (RFP)</a:t>
            </a:r>
            <a:endParaRPr lang="en-US" altLang="en-US" b="1" u="sng" dirty="0">
              <a:solidFill>
                <a:srgbClr val="C00000"/>
              </a:solidFill>
            </a:endParaRPr>
          </a:p>
          <a:p>
            <a:pPr>
              <a:buFont typeface="Symbol" panose="05050102010706020507" pitchFamily="18" charset="2"/>
              <a:buNone/>
            </a:pPr>
            <a:endParaRPr lang="en-US" altLang="en-US" b="1" u="sng" dirty="0">
              <a:solidFill>
                <a:srgbClr val="C00000"/>
              </a:solidFill>
            </a:endParaRPr>
          </a:p>
          <a:p>
            <a:r>
              <a:rPr lang="en-US" altLang="en-US" b="1" u="sng" dirty="0">
                <a:solidFill>
                  <a:srgbClr val="C00000"/>
                </a:solidFill>
              </a:rPr>
              <a:t>Request for Quote (RFQ)</a:t>
            </a:r>
            <a:endParaRPr lang="en-US" altLang="en-US" b="1" u="sng" dirty="0">
              <a:solidFill>
                <a:srgbClr val="C00000"/>
              </a:solidFill>
            </a:endParaRPr>
          </a:p>
          <a:p>
            <a:pPr>
              <a:buFont typeface="Symbol" panose="05050102010706020507" pitchFamily="18" charset="2"/>
              <a:buNone/>
            </a:pPr>
            <a:endParaRPr lang="en-US" altLang="en-US" b="1" u="sng" dirty="0">
              <a:solidFill>
                <a:srgbClr val="C00000"/>
              </a:solidFill>
            </a:endParaRPr>
          </a:p>
          <a:p>
            <a:r>
              <a:rPr lang="en-US" altLang="en-US" b="1" u="sng" dirty="0">
                <a:solidFill>
                  <a:srgbClr val="C00000"/>
                </a:solidFill>
              </a:rPr>
              <a:t>Request for information (RFI)</a:t>
            </a:r>
            <a:endParaRPr lang="en-US" altLang="en-US" b="1" u="sng" dirty="0">
              <a:solidFill>
                <a:srgbClr val="C00000"/>
              </a:solidFill>
            </a:endParaRPr>
          </a:p>
          <a:p>
            <a:endParaRPr lang="en-US" altLang="en-US" b="1" u="sng" dirty="0"/>
          </a:p>
        </p:txBody>
      </p:sp>
      <p:sp>
        <p:nvSpPr>
          <p:cNvPr id="5" name="TextBox 4"/>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panose="02020603050405020304"/>
                <a:ea typeface="+mn-ea"/>
                <a:cs typeface="Times New Roman" panose="02020603050405020304"/>
              </a:rPr>
            </a:fld>
            <a:endParaRPr kumimoji="0" lang="en-US" sz="1200" b="0" i="0" u="none" strike="noStrike" kern="1200" cap="none" spc="0" normalizeH="0" baseline="0" noProof="0" dirty="0">
              <a:ln>
                <a:noFill/>
              </a:ln>
              <a:solidFill>
                <a:prstClr val="black">
                  <a:tint val="75000"/>
                </a:prstClr>
              </a:solidFill>
              <a:effectLst/>
              <a:uLnTx/>
              <a:uFillTx/>
              <a:latin typeface="Times New Roman" panose="02020603050405020304"/>
              <a:ea typeface="+mn-ea"/>
              <a:cs typeface="Times New Roman" panose="02020603050405020304"/>
            </a:endParaRPr>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177" y="0"/>
            <a:ext cx="2954655" cy="1119116"/>
          </a:xfrm>
          <a:prstGeom prst="rect">
            <a:avLst/>
          </a:prstGeom>
        </p:spPr>
      </p:pic>
      <p:sp>
        <p:nvSpPr>
          <p:cNvPr id="4" name="Rectangle: Rounded Corners 3"/>
          <p:cNvSpPr/>
          <p:nvPr/>
        </p:nvSpPr>
        <p:spPr>
          <a:xfrm>
            <a:off x="9794846" y="118283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1244600" y="319619"/>
            <a:ext cx="10515600" cy="699400"/>
          </a:xfrm>
        </p:spPr>
        <p:txBody>
          <a:bodyPr>
            <a:normAutofit/>
          </a:bodyPr>
          <a:lstStyle/>
          <a:p>
            <a:pPr algn="ctr"/>
            <a:r>
              <a:rPr lang="en-US" altLang="en-US" sz="3200" b="1" dirty="0">
                <a:solidFill>
                  <a:srgbClr val="00B0F0"/>
                </a:solidFill>
              </a:rPr>
              <a:t>Difference of RFP and RFQ and RFI </a:t>
            </a:r>
            <a:endParaRPr lang="en-US" altLang="en-US" sz="3200" b="1" dirty="0">
              <a:solidFill>
                <a:srgbClr val="00B0F0"/>
              </a:solidFill>
            </a:endParaRPr>
          </a:p>
        </p:txBody>
      </p:sp>
      <p:sp>
        <p:nvSpPr>
          <p:cNvPr id="76803" name="Rectangle 3"/>
          <p:cNvSpPr>
            <a:spLocks noGrp="1" noChangeArrowheads="1"/>
          </p:cNvSpPr>
          <p:nvPr>
            <p:ph type="body" idx="1"/>
          </p:nvPr>
        </p:nvSpPr>
        <p:spPr>
          <a:xfrm>
            <a:off x="560393" y="1914805"/>
            <a:ext cx="9157647" cy="3028390"/>
          </a:xfrm>
        </p:spPr>
        <p:txBody>
          <a:bodyPr>
            <a:noAutofit/>
          </a:bodyPr>
          <a:lstStyle/>
          <a:p>
            <a:pPr marL="302260" indent="-302260" algn="just" defTabSz="807085">
              <a:buNone/>
              <a:tabLst>
                <a:tab pos="2621915" algn="l"/>
              </a:tabLst>
            </a:pPr>
            <a:r>
              <a:rPr lang="en-US" altLang="en-US" b="1" dirty="0">
                <a:solidFill>
                  <a:srgbClr val="00B0F0"/>
                </a:solidFill>
              </a:rPr>
              <a:t>DEFINITION of RFP:</a:t>
            </a:r>
            <a:endParaRPr lang="en-US" altLang="en-US" b="1" dirty="0">
              <a:solidFill>
                <a:srgbClr val="00B0F0"/>
              </a:solidFill>
            </a:endParaRPr>
          </a:p>
          <a:p>
            <a:pPr marL="302260" indent="-302260" algn="just" defTabSz="807085">
              <a:buNone/>
              <a:tabLst>
                <a:tab pos="2621915" algn="l"/>
              </a:tabLst>
            </a:pPr>
            <a:endParaRPr lang="en-US" altLang="en-US" b="1" u="sng" dirty="0"/>
          </a:p>
          <a:p>
            <a:pPr marL="302260" indent="-302260" algn="just" defTabSz="807085">
              <a:tabLst>
                <a:tab pos="2621915" algn="l"/>
              </a:tabLst>
            </a:pPr>
            <a:r>
              <a:rPr lang="en-US" altLang="en-US" b="1" u="sng" dirty="0">
                <a:solidFill>
                  <a:srgbClr val="C00000"/>
                </a:solidFill>
              </a:rPr>
              <a:t>Request for Proposal (RFP)</a:t>
            </a:r>
            <a:r>
              <a:rPr lang="en-US" altLang="en-US" b="1" dirty="0">
                <a:solidFill>
                  <a:srgbClr val="C00000"/>
                </a:solidFill>
              </a:rPr>
              <a:t> </a:t>
            </a:r>
            <a:r>
              <a:rPr lang="en-US" altLang="en-US" dirty="0"/>
              <a:t>- A solicitation to prospective suppliers where the supplies and/or services described are highly complex, undeveloped products and/or services, requiring a response detailing technical and management expertise and a proposed design/development approach.</a:t>
            </a:r>
            <a:endParaRPr lang="en-US" altLang="en-US" dirty="0"/>
          </a:p>
        </p:txBody>
      </p:sp>
      <p:sp>
        <p:nvSpPr>
          <p:cNvPr id="5" name="TextBox 4"/>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panose="02020603050405020304"/>
                <a:ea typeface="+mn-ea"/>
                <a:cs typeface="Times New Roman" panose="02020603050405020304"/>
              </a:rPr>
            </a:fld>
            <a:endParaRPr kumimoji="0" lang="en-US" sz="1200" b="0" i="0" u="none" strike="noStrike" kern="1200" cap="none" spc="0" normalizeH="0" baseline="0" noProof="0" dirty="0">
              <a:ln>
                <a:noFill/>
              </a:ln>
              <a:solidFill>
                <a:prstClr val="black">
                  <a:tint val="75000"/>
                </a:prstClr>
              </a:solidFill>
              <a:effectLst/>
              <a:uLnTx/>
              <a:uFillTx/>
              <a:latin typeface="Times New Roman" panose="02020603050405020304"/>
              <a:ea typeface="+mn-ea"/>
              <a:cs typeface="Times New Roman" panose="02020603050405020304"/>
            </a:endParaRPr>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3497" y="118792"/>
            <a:ext cx="2954655" cy="898747"/>
          </a:xfrm>
          <a:prstGeom prst="rect">
            <a:avLst/>
          </a:prstGeom>
        </p:spPr>
      </p:pic>
      <p:sp>
        <p:nvSpPr>
          <p:cNvPr id="4" name="Rectangle: Rounded Corners 3"/>
          <p:cNvSpPr/>
          <p:nvPr/>
        </p:nvSpPr>
        <p:spPr>
          <a:xfrm>
            <a:off x="10241280" y="1082738"/>
            <a:ext cx="17695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1365225" y="260365"/>
            <a:ext cx="10515600" cy="753991"/>
          </a:xfrm>
        </p:spPr>
        <p:txBody>
          <a:bodyPr>
            <a:normAutofit/>
          </a:bodyPr>
          <a:lstStyle/>
          <a:p>
            <a:pPr algn="ctr"/>
            <a:r>
              <a:rPr lang="en-US" altLang="en-US" sz="3200" b="1" dirty="0">
                <a:solidFill>
                  <a:srgbClr val="00B0F0"/>
                </a:solidFill>
              </a:rPr>
              <a:t>Difference of RFP and RFQ and RFI</a:t>
            </a:r>
            <a:endParaRPr lang="en-US" altLang="en-US" sz="3200" b="1" dirty="0">
              <a:solidFill>
                <a:srgbClr val="00B0F0"/>
              </a:solidFill>
            </a:endParaRPr>
          </a:p>
        </p:txBody>
      </p:sp>
      <p:sp>
        <p:nvSpPr>
          <p:cNvPr id="77827" name="Rectangle 3"/>
          <p:cNvSpPr>
            <a:spLocks noGrp="1" noChangeArrowheads="1"/>
          </p:cNvSpPr>
          <p:nvPr>
            <p:ph type="body" idx="1"/>
          </p:nvPr>
        </p:nvSpPr>
        <p:spPr>
          <a:xfrm>
            <a:off x="349913" y="1907279"/>
            <a:ext cx="9225887" cy="2738438"/>
          </a:xfrm>
        </p:spPr>
        <p:txBody>
          <a:bodyPr>
            <a:noAutofit/>
          </a:bodyPr>
          <a:lstStyle/>
          <a:p>
            <a:pPr algn="just">
              <a:lnSpc>
                <a:spcPct val="90000"/>
              </a:lnSpc>
              <a:buFont typeface="Symbol" panose="05050102010706020507" pitchFamily="18" charset="2"/>
              <a:buNone/>
            </a:pPr>
            <a:r>
              <a:rPr lang="en-US" altLang="en-US" b="1" dirty="0">
                <a:solidFill>
                  <a:srgbClr val="00B0F0"/>
                </a:solidFill>
              </a:rPr>
              <a:t>DEFINITION of RFQ:</a:t>
            </a:r>
            <a:endParaRPr lang="en-US" altLang="en-US" b="1" dirty="0">
              <a:solidFill>
                <a:srgbClr val="00B0F0"/>
              </a:solidFill>
            </a:endParaRPr>
          </a:p>
          <a:p>
            <a:pPr algn="just">
              <a:lnSpc>
                <a:spcPct val="90000"/>
              </a:lnSpc>
              <a:buFont typeface="Symbol" panose="05050102010706020507" pitchFamily="18" charset="2"/>
              <a:buNone/>
            </a:pPr>
            <a:endParaRPr lang="en-US" altLang="en-US" b="1" dirty="0"/>
          </a:p>
          <a:p>
            <a:pPr algn="just">
              <a:lnSpc>
                <a:spcPct val="90000"/>
              </a:lnSpc>
            </a:pPr>
            <a:r>
              <a:rPr lang="en-US" altLang="en-US" b="1" u="sng" dirty="0">
                <a:solidFill>
                  <a:srgbClr val="C00000"/>
                </a:solidFill>
              </a:rPr>
              <a:t>Request for Quotation (RFQ)</a:t>
            </a:r>
            <a:r>
              <a:rPr lang="en-US" altLang="en-US" b="1" dirty="0">
                <a:solidFill>
                  <a:srgbClr val="C00000"/>
                </a:solidFill>
              </a:rPr>
              <a:t> </a:t>
            </a:r>
            <a:r>
              <a:rPr lang="en-US" altLang="en-US" dirty="0"/>
              <a:t>- A solicitation to prospective suppliers wherein the requirements described are existing, “off-the-shelf” equipment, build-to-print parts with known specifications, common services, or otherwise sufficiently defined so that the award can be made on the basis of price and past performance from the responsive bidders.</a:t>
            </a:r>
            <a:endParaRPr lang="en-US" altLang="en-US" dirty="0"/>
          </a:p>
        </p:txBody>
      </p:sp>
      <p:sp>
        <p:nvSpPr>
          <p:cNvPr id="5" name="TextBox 4"/>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panose="02020603050405020304"/>
                <a:ea typeface="+mn-ea"/>
                <a:cs typeface="Times New Roman" panose="02020603050405020304"/>
              </a:rPr>
            </a:fld>
            <a:endParaRPr kumimoji="0" lang="en-US" sz="1200" b="0" i="0" u="none" strike="noStrike" kern="1200" cap="none" spc="0" normalizeH="0" baseline="0" noProof="0" dirty="0">
              <a:ln>
                <a:noFill/>
              </a:ln>
              <a:solidFill>
                <a:prstClr val="black">
                  <a:tint val="75000"/>
                </a:prstClr>
              </a:solidFill>
              <a:effectLst/>
              <a:uLnTx/>
              <a:uFillTx/>
              <a:latin typeface="Times New Roman" panose="02020603050405020304"/>
              <a:ea typeface="+mn-ea"/>
              <a:cs typeface="Times New Roman" panose="02020603050405020304"/>
            </a:endParaRPr>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697" y="-59464"/>
            <a:ext cx="2954655" cy="1197893"/>
          </a:xfrm>
          <a:prstGeom prst="rect">
            <a:avLst/>
          </a:prstGeom>
        </p:spPr>
      </p:pic>
      <p:sp>
        <p:nvSpPr>
          <p:cNvPr id="4" name="Rectangle: Rounded Corners 3"/>
          <p:cNvSpPr/>
          <p:nvPr/>
        </p:nvSpPr>
        <p:spPr>
          <a:xfrm>
            <a:off x="9941560" y="121397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xfrm>
            <a:off x="2585732" y="-41971"/>
            <a:ext cx="7986993" cy="1295681"/>
          </a:xfrm>
        </p:spPr>
        <p:txBody>
          <a:bodyPr>
            <a:normAutofit/>
          </a:bodyPr>
          <a:lstStyle/>
          <a:p>
            <a:pPr algn="ctr"/>
            <a:r>
              <a:rPr lang="en-US" altLang="en-US" sz="3200" b="1" dirty="0">
                <a:solidFill>
                  <a:srgbClr val="00B0F0"/>
                </a:solidFill>
              </a:rPr>
              <a:t>Difference of RFP and RFQ and RFI</a:t>
            </a:r>
            <a:endParaRPr lang="en-US" altLang="en-US" sz="3200" b="1" dirty="0">
              <a:solidFill>
                <a:srgbClr val="00B0F0"/>
              </a:solidFill>
            </a:endParaRPr>
          </a:p>
        </p:txBody>
      </p:sp>
      <p:sp>
        <p:nvSpPr>
          <p:cNvPr id="78851" name="Rectangle 3"/>
          <p:cNvSpPr>
            <a:spLocks noGrp="1" noChangeArrowheads="1"/>
          </p:cNvSpPr>
          <p:nvPr>
            <p:ph type="body" idx="1"/>
          </p:nvPr>
        </p:nvSpPr>
        <p:spPr>
          <a:xfrm>
            <a:off x="74469" y="1605175"/>
            <a:ext cx="10588843" cy="4399710"/>
          </a:xfrm>
        </p:spPr>
        <p:txBody>
          <a:bodyPr>
            <a:noAutofit/>
          </a:bodyPr>
          <a:lstStyle/>
          <a:p>
            <a:pPr marL="298450" indent="-298450" algn="just">
              <a:spcBef>
                <a:spcPct val="55000"/>
              </a:spcBef>
              <a:buNone/>
            </a:pPr>
            <a:r>
              <a:rPr lang="en-US" altLang="en-US" b="1" dirty="0">
                <a:solidFill>
                  <a:srgbClr val="00B0F0"/>
                </a:solidFill>
              </a:rPr>
              <a:t>DEFINITION of RFI:</a:t>
            </a:r>
            <a:endParaRPr lang="en-US" altLang="en-US" b="1" dirty="0">
              <a:solidFill>
                <a:srgbClr val="00B0F0"/>
              </a:solidFill>
            </a:endParaRPr>
          </a:p>
          <a:p>
            <a:pPr marL="298450" indent="-298450" algn="just">
              <a:spcBef>
                <a:spcPct val="55000"/>
              </a:spcBef>
            </a:pPr>
            <a:r>
              <a:rPr lang="en-US" altLang="en-US" b="1" u="sng" dirty="0">
                <a:solidFill>
                  <a:srgbClr val="C00000"/>
                </a:solidFill>
              </a:rPr>
              <a:t>Request for information (RFI)</a:t>
            </a:r>
            <a:r>
              <a:rPr lang="en-US" altLang="en-US" b="1" dirty="0">
                <a:solidFill>
                  <a:srgbClr val="C00000"/>
                </a:solidFill>
              </a:rPr>
              <a:t> </a:t>
            </a:r>
            <a:r>
              <a:rPr lang="en-US" altLang="en-US" dirty="0"/>
              <a:t>- is a standard business process whose purpose is to collect written information about the capabilities of various suppliers. Normally it follows a format that can be used for comparative purposes. </a:t>
            </a:r>
            <a:endParaRPr lang="en-US" altLang="en-US" dirty="0"/>
          </a:p>
          <a:p>
            <a:pPr marL="298450" indent="-298450" algn="just">
              <a:spcBef>
                <a:spcPct val="55000"/>
              </a:spcBef>
            </a:pPr>
            <a:r>
              <a:rPr lang="en-US" altLang="en-US" dirty="0"/>
              <a:t>An </a:t>
            </a:r>
            <a:r>
              <a:rPr lang="en-US" altLang="en-US" b="1" dirty="0">
                <a:solidFill>
                  <a:srgbClr val="C00000"/>
                </a:solidFill>
              </a:rPr>
              <a:t>(RFI) </a:t>
            </a:r>
            <a:r>
              <a:rPr lang="en-US" altLang="en-US" dirty="0"/>
              <a:t>is primarily used to gather information to help decide on what steps to take next.. </a:t>
            </a:r>
            <a:endParaRPr lang="en-US" altLang="en-US" dirty="0"/>
          </a:p>
          <a:p>
            <a:pPr marL="298450" indent="-298450" algn="just">
              <a:spcBef>
                <a:spcPct val="55000"/>
              </a:spcBef>
            </a:pPr>
            <a:r>
              <a:rPr lang="en-US" altLang="en-US" b="1" dirty="0">
                <a:solidFill>
                  <a:srgbClr val="C00000"/>
                </a:solidFill>
              </a:rPr>
              <a:t>(RFIs)</a:t>
            </a:r>
            <a:r>
              <a:rPr lang="en-US" altLang="en-US" dirty="0"/>
              <a:t> are therefore seldom the final stage and are instead often used in combination with the following: request for proposal (RFP), and request for quotation (RFQ). </a:t>
            </a:r>
            <a:endParaRPr lang="en-US" altLang="en-US" dirty="0"/>
          </a:p>
        </p:txBody>
      </p:sp>
      <p:sp>
        <p:nvSpPr>
          <p:cNvPr id="5" name="TextBox 4"/>
          <p:cNvSpPr txBox="1"/>
          <p:nvPr/>
        </p:nvSpPr>
        <p:spPr>
          <a:xfrm>
            <a:off x="9264625" y="625492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panose="02020603050405020304"/>
                <a:ea typeface="+mn-ea"/>
                <a:cs typeface="Times New Roman" panose="02020603050405020304"/>
              </a:rPr>
            </a:fld>
            <a:endParaRPr kumimoji="0" lang="en-US" sz="1200" b="0" i="0" u="none" strike="noStrike" kern="1200" cap="none" spc="0" normalizeH="0" baseline="0" noProof="0" dirty="0">
              <a:ln>
                <a:noFill/>
              </a:ln>
              <a:solidFill>
                <a:prstClr val="black">
                  <a:tint val="75000"/>
                </a:prstClr>
              </a:solidFill>
              <a:effectLst/>
              <a:uLnTx/>
              <a:uFillTx/>
              <a:latin typeface="Times New Roman" panose="02020603050405020304"/>
              <a:ea typeface="+mn-ea"/>
              <a:cs typeface="Times New Roman" panose="02020603050405020304"/>
            </a:endParaRPr>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3941"/>
            <a:ext cx="2954655" cy="1211701"/>
          </a:xfrm>
          <a:prstGeom prst="rect">
            <a:avLst/>
          </a:prstGeom>
        </p:spPr>
      </p:pic>
      <p:sp>
        <p:nvSpPr>
          <p:cNvPr id="4" name="Rectangle: Rounded Corners 3"/>
          <p:cNvSpPr/>
          <p:nvPr/>
        </p:nvSpPr>
        <p:spPr>
          <a:xfrm>
            <a:off x="10663312" y="1127760"/>
            <a:ext cx="145421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1031240" y="222143"/>
            <a:ext cx="10515600" cy="562923"/>
          </a:xfrm>
        </p:spPr>
        <p:txBody>
          <a:bodyPr>
            <a:normAutofit/>
          </a:bodyPr>
          <a:lstStyle/>
          <a:p>
            <a:pPr algn="ctr"/>
            <a:r>
              <a:rPr lang="en-US" altLang="en-US" sz="3200" b="1" dirty="0">
                <a:solidFill>
                  <a:srgbClr val="00B0F0"/>
                </a:solidFill>
              </a:rPr>
              <a:t>Types of solicitations</a:t>
            </a:r>
            <a:endParaRPr lang="en-US" altLang="en-US" sz="3200" b="1" dirty="0">
              <a:solidFill>
                <a:srgbClr val="00B0F0"/>
              </a:solidFill>
            </a:endParaRPr>
          </a:p>
        </p:txBody>
      </p:sp>
      <p:sp>
        <p:nvSpPr>
          <p:cNvPr id="79875" name="Rectangle 3"/>
          <p:cNvSpPr>
            <a:spLocks noGrp="1" noChangeArrowheads="1"/>
          </p:cNvSpPr>
          <p:nvPr>
            <p:ph type="body" idx="1"/>
          </p:nvPr>
        </p:nvSpPr>
        <p:spPr>
          <a:xfrm>
            <a:off x="200016" y="1911894"/>
            <a:ext cx="10112384" cy="3253908"/>
          </a:xfrm>
        </p:spPr>
        <p:txBody>
          <a:bodyPr>
            <a:noAutofit/>
          </a:bodyPr>
          <a:lstStyle/>
          <a:p>
            <a:pPr algn="just">
              <a:lnSpc>
                <a:spcPct val="90000"/>
              </a:lnSpc>
              <a:spcBef>
                <a:spcPct val="50000"/>
              </a:spcBef>
            </a:pPr>
            <a:r>
              <a:rPr lang="en-US" altLang="en-US" dirty="0"/>
              <a:t>A solicitation is a document, sent to prospective contractors by a Government agency, requesting the submission of offers or information.  This is a generic term that includes the following types of solicitations:</a:t>
            </a:r>
            <a:endParaRPr lang="en-US" altLang="en-US" dirty="0"/>
          </a:p>
          <a:p>
            <a:pPr algn="just">
              <a:lnSpc>
                <a:spcPct val="90000"/>
              </a:lnSpc>
              <a:spcBef>
                <a:spcPct val="50000"/>
              </a:spcBef>
            </a:pPr>
            <a:r>
              <a:rPr lang="en-US" altLang="en-US" b="1" dirty="0">
                <a:solidFill>
                  <a:srgbClr val="00B0F0"/>
                </a:solidFill>
              </a:rPr>
              <a:t>Invitations for Bids (IFBs)</a:t>
            </a:r>
            <a:endParaRPr lang="en-US" altLang="en-US" b="1" dirty="0">
              <a:solidFill>
                <a:srgbClr val="00B0F0"/>
              </a:solidFill>
            </a:endParaRPr>
          </a:p>
          <a:p>
            <a:pPr algn="just">
              <a:lnSpc>
                <a:spcPct val="90000"/>
              </a:lnSpc>
              <a:spcBef>
                <a:spcPct val="50000"/>
              </a:spcBef>
            </a:pPr>
            <a:r>
              <a:rPr lang="en-US" altLang="en-US" b="1" dirty="0">
                <a:solidFill>
                  <a:srgbClr val="00B0F0"/>
                </a:solidFill>
              </a:rPr>
              <a:t>Requests for Proposals (RFPs)</a:t>
            </a:r>
            <a:endParaRPr lang="en-US" altLang="en-US" b="1" dirty="0">
              <a:solidFill>
                <a:srgbClr val="00B0F0"/>
              </a:solidFill>
            </a:endParaRPr>
          </a:p>
          <a:p>
            <a:pPr algn="just">
              <a:lnSpc>
                <a:spcPct val="90000"/>
              </a:lnSpc>
              <a:spcBef>
                <a:spcPct val="50000"/>
              </a:spcBef>
            </a:pPr>
            <a:r>
              <a:rPr lang="en-US" altLang="en-US" b="1" dirty="0">
                <a:solidFill>
                  <a:srgbClr val="00B0F0"/>
                </a:solidFill>
              </a:rPr>
              <a:t>Requests for Quotations (RFQs)</a:t>
            </a:r>
            <a:endParaRPr lang="en-US" altLang="en-US" b="1" dirty="0">
              <a:solidFill>
                <a:srgbClr val="00B0F0"/>
              </a:solidFill>
            </a:endParaRPr>
          </a:p>
          <a:p>
            <a:pPr algn="just">
              <a:lnSpc>
                <a:spcPct val="90000"/>
              </a:lnSpc>
            </a:pPr>
            <a:endParaRPr lang="en-US" altLang="en-US" dirty="0"/>
          </a:p>
        </p:txBody>
      </p:sp>
      <p:sp>
        <p:nvSpPr>
          <p:cNvPr id="5" name="TextBox 4"/>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panose="02020603050405020304"/>
                <a:ea typeface="+mn-ea"/>
                <a:cs typeface="Times New Roman" panose="02020603050405020304"/>
              </a:rPr>
            </a:fld>
            <a:endParaRPr kumimoji="0" lang="en-US" sz="1200" b="0" i="0" u="none" strike="noStrike" kern="1200" cap="none" spc="0" normalizeH="0" baseline="0" noProof="0" dirty="0">
              <a:ln>
                <a:noFill/>
              </a:ln>
              <a:solidFill>
                <a:prstClr val="black">
                  <a:tint val="75000"/>
                </a:prstClr>
              </a:solidFill>
              <a:effectLst/>
              <a:uLnTx/>
              <a:uFillTx/>
              <a:latin typeface="Times New Roman" panose="02020603050405020304"/>
              <a:ea typeface="+mn-ea"/>
              <a:cs typeface="Times New Roman" panose="02020603050405020304"/>
            </a:endParaRPr>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337" y="-15922"/>
            <a:ext cx="2954655" cy="1229948"/>
          </a:xfrm>
          <a:prstGeom prst="rect">
            <a:avLst/>
          </a:prstGeom>
        </p:spPr>
      </p:pic>
      <p:sp>
        <p:nvSpPr>
          <p:cNvPr id="4" name="Rectangle: Rounded Corners 3"/>
          <p:cNvSpPr/>
          <p:nvPr/>
        </p:nvSpPr>
        <p:spPr>
          <a:xfrm>
            <a:off x="10393680" y="1214026"/>
            <a:ext cx="168498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2456628" y="390104"/>
            <a:ext cx="7664824" cy="376798"/>
          </a:xfrm>
        </p:spPr>
        <p:txBody>
          <a:bodyPr>
            <a:noAutofit/>
          </a:bodyPr>
          <a:lstStyle/>
          <a:p>
            <a:pPr algn="ctr"/>
            <a:r>
              <a:rPr lang="en-US" altLang="en-US" sz="3200" b="1" dirty="0">
                <a:solidFill>
                  <a:srgbClr val="00B0F0"/>
                </a:solidFill>
              </a:rPr>
              <a:t>Invitation for Bids (IFB) </a:t>
            </a:r>
            <a:endParaRPr lang="en-US" altLang="en-US" sz="3200" b="1" dirty="0">
              <a:solidFill>
                <a:srgbClr val="00B0F0"/>
              </a:solidFill>
            </a:endParaRPr>
          </a:p>
        </p:txBody>
      </p:sp>
      <p:sp>
        <p:nvSpPr>
          <p:cNvPr id="80899" name="Rectangle 3"/>
          <p:cNvSpPr>
            <a:spLocks noGrp="1" noChangeArrowheads="1"/>
          </p:cNvSpPr>
          <p:nvPr>
            <p:ph type="body" idx="1"/>
          </p:nvPr>
        </p:nvSpPr>
        <p:spPr>
          <a:xfrm>
            <a:off x="746684" y="1460508"/>
            <a:ext cx="8761861" cy="4703669"/>
          </a:xfrm>
        </p:spPr>
        <p:txBody>
          <a:bodyPr>
            <a:noAutofit/>
          </a:bodyPr>
          <a:lstStyle/>
          <a:p>
            <a:pPr algn="just">
              <a:lnSpc>
                <a:spcPct val="90000"/>
              </a:lnSpc>
              <a:spcBef>
                <a:spcPct val="50000"/>
              </a:spcBef>
            </a:pPr>
            <a:r>
              <a:rPr lang="en-US" altLang="en-US" dirty="0"/>
              <a:t>The Invitation for Bid (IFB) is the solicitation document used in sealed bidding procurements. </a:t>
            </a:r>
            <a:endParaRPr lang="en-US" altLang="en-US" dirty="0"/>
          </a:p>
          <a:p>
            <a:pPr algn="just">
              <a:lnSpc>
                <a:spcPct val="90000"/>
              </a:lnSpc>
              <a:spcBef>
                <a:spcPct val="50000"/>
              </a:spcBef>
            </a:pPr>
            <a:endParaRPr lang="en-US" altLang="en-US" dirty="0"/>
          </a:p>
          <a:p>
            <a:pPr algn="just">
              <a:lnSpc>
                <a:spcPct val="90000"/>
              </a:lnSpc>
              <a:spcBef>
                <a:spcPct val="50000"/>
              </a:spcBef>
            </a:pPr>
            <a:r>
              <a:rPr lang="en-US" altLang="en-US" dirty="0"/>
              <a:t>IFBs must describe the government’s requirements clearly, accurately, and completely. </a:t>
            </a:r>
            <a:endParaRPr lang="en-US" altLang="en-US" dirty="0"/>
          </a:p>
          <a:p>
            <a:pPr marL="0" indent="0" algn="just">
              <a:lnSpc>
                <a:spcPct val="90000"/>
              </a:lnSpc>
              <a:spcBef>
                <a:spcPct val="50000"/>
              </a:spcBef>
              <a:buNone/>
            </a:pPr>
            <a:endParaRPr lang="en-US" altLang="en-US" dirty="0"/>
          </a:p>
          <a:p>
            <a:pPr algn="just">
              <a:lnSpc>
                <a:spcPct val="90000"/>
              </a:lnSpc>
              <a:spcBef>
                <a:spcPct val="50000"/>
              </a:spcBef>
            </a:pPr>
            <a:r>
              <a:rPr lang="en-US" altLang="en-US" dirty="0"/>
              <a:t>It includes all documents needed by prospective bidders for the purpose of bidding plus all terms and conditions of the prospective contract (except price) so that all bidders will submit bids on the same basis and award can be made solely on the basis of price and price-related factors. </a:t>
            </a:r>
            <a:endParaRPr lang="en-US" altLang="en-US" dirty="0"/>
          </a:p>
          <a:p>
            <a:pPr algn="just">
              <a:lnSpc>
                <a:spcPct val="90000"/>
              </a:lnSpc>
            </a:pPr>
            <a:endParaRPr lang="en-US" altLang="en-US" dirty="0"/>
          </a:p>
        </p:txBody>
      </p:sp>
      <p:sp>
        <p:nvSpPr>
          <p:cNvPr id="5" name="TextBox 4"/>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panose="02020603050405020304"/>
                <a:ea typeface="+mn-ea"/>
                <a:cs typeface="Times New Roman" panose="02020603050405020304"/>
              </a:rPr>
            </a:fld>
            <a:endParaRPr kumimoji="0" lang="en-US" sz="1200" b="0" i="0" u="none" strike="noStrike" kern="1200" cap="none" spc="0" normalizeH="0" baseline="0" noProof="0" dirty="0">
              <a:ln>
                <a:noFill/>
              </a:ln>
              <a:solidFill>
                <a:prstClr val="black">
                  <a:tint val="75000"/>
                </a:prstClr>
              </a:solidFill>
              <a:effectLst/>
              <a:uLnTx/>
              <a:uFillTx/>
              <a:latin typeface="Times New Roman" panose="02020603050405020304"/>
              <a:ea typeface="+mn-ea"/>
              <a:cs typeface="Times New Roman" panose="02020603050405020304"/>
            </a:endParaRPr>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39388"/>
            <a:ext cx="2954655" cy="878231"/>
          </a:xfrm>
          <a:prstGeom prst="rect">
            <a:avLst/>
          </a:prstGeom>
        </p:spPr>
      </p:pic>
      <p:sp>
        <p:nvSpPr>
          <p:cNvPr id="4" name="Rectangle: Rounded Corners 3"/>
          <p:cNvSpPr/>
          <p:nvPr/>
        </p:nvSpPr>
        <p:spPr>
          <a:xfrm>
            <a:off x="10121452" y="1195600"/>
            <a:ext cx="199607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1676400" y="291891"/>
            <a:ext cx="10515600" cy="562922"/>
          </a:xfrm>
        </p:spPr>
        <p:txBody>
          <a:bodyPr>
            <a:normAutofit/>
          </a:bodyPr>
          <a:lstStyle/>
          <a:p>
            <a:pPr algn="ctr"/>
            <a:r>
              <a:rPr lang="en-US" altLang="en-US" sz="3200" b="1" dirty="0">
                <a:solidFill>
                  <a:srgbClr val="00B0F0"/>
                </a:solidFill>
              </a:rPr>
              <a:t>Buyer’s Role in the RFQ/RFP Process</a:t>
            </a:r>
            <a:endParaRPr lang="en-US" altLang="en-US" sz="3200" b="1" dirty="0">
              <a:solidFill>
                <a:srgbClr val="00B0F0"/>
              </a:solidFill>
            </a:endParaRPr>
          </a:p>
        </p:txBody>
      </p:sp>
      <p:sp>
        <p:nvSpPr>
          <p:cNvPr id="81923" name="Rectangle 3"/>
          <p:cNvSpPr>
            <a:spLocks noGrp="1" noChangeArrowheads="1"/>
          </p:cNvSpPr>
          <p:nvPr>
            <p:ph type="body" idx="1"/>
          </p:nvPr>
        </p:nvSpPr>
        <p:spPr>
          <a:xfrm>
            <a:off x="304800" y="1671513"/>
            <a:ext cx="9942805" cy="3092824"/>
          </a:xfrm>
        </p:spPr>
        <p:txBody>
          <a:bodyPr>
            <a:noAutofit/>
          </a:bodyPr>
          <a:lstStyle/>
          <a:p>
            <a:pPr algn="just">
              <a:lnSpc>
                <a:spcPct val="90000"/>
              </a:lnSpc>
              <a:spcBef>
                <a:spcPct val="50000"/>
              </a:spcBef>
            </a:pPr>
            <a:r>
              <a:rPr lang="en-US" altLang="en-US" dirty="0"/>
              <a:t>Upon receipt of a requirement the Buyer reviews and determines if the originating organization(s) has furnished complete specifications, blueprints, statements of work (SOW), description of item(s) to be purchased, etc., so that requirements can be adequately defined in the RFQ/RFP and any resulting Purchase Order (PO). </a:t>
            </a:r>
            <a:endParaRPr lang="en-US" altLang="en-US" dirty="0"/>
          </a:p>
          <a:p>
            <a:pPr marL="0" indent="0" algn="just">
              <a:lnSpc>
                <a:spcPct val="90000"/>
              </a:lnSpc>
              <a:spcBef>
                <a:spcPct val="50000"/>
              </a:spcBef>
              <a:buNone/>
            </a:pPr>
            <a:endParaRPr lang="en-US" altLang="en-US" dirty="0"/>
          </a:p>
          <a:p>
            <a:pPr algn="just">
              <a:lnSpc>
                <a:spcPct val="90000"/>
              </a:lnSpc>
              <a:spcBef>
                <a:spcPct val="50000"/>
              </a:spcBef>
            </a:pPr>
            <a:r>
              <a:rPr lang="en-US" altLang="en-US" dirty="0"/>
              <a:t>The Buyer will contact originating organization(s) or Integrated Product Teams (IPTs) if additional data is required.</a:t>
            </a:r>
            <a:endParaRPr lang="en-US" altLang="en-US" dirty="0"/>
          </a:p>
        </p:txBody>
      </p:sp>
      <p:sp>
        <p:nvSpPr>
          <p:cNvPr id="5" name="TextBox 4"/>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panose="02020603050405020304"/>
                <a:ea typeface="+mn-ea"/>
                <a:cs typeface="Times New Roman" panose="02020603050405020304"/>
              </a:rPr>
            </a:fld>
            <a:endParaRPr kumimoji="0" lang="en-US" sz="1200" b="0" i="0" u="none" strike="noStrike" kern="1200" cap="none" spc="0" normalizeH="0" baseline="0" noProof="0" dirty="0">
              <a:ln>
                <a:noFill/>
              </a:ln>
              <a:solidFill>
                <a:prstClr val="black">
                  <a:tint val="75000"/>
                </a:prstClr>
              </a:solidFill>
              <a:effectLst/>
              <a:uLnTx/>
              <a:uFillTx/>
              <a:latin typeface="Times New Roman" panose="02020603050405020304"/>
              <a:ea typeface="+mn-ea"/>
              <a:cs typeface="Times New Roman" panose="02020603050405020304"/>
            </a:endParaRPr>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97" y="-184114"/>
            <a:ext cx="2954655" cy="1379622"/>
          </a:xfrm>
          <a:prstGeom prst="rect">
            <a:avLst/>
          </a:prstGeom>
        </p:spPr>
      </p:pic>
      <p:sp>
        <p:nvSpPr>
          <p:cNvPr id="4" name="Rectangle: Rounded Corners 3"/>
          <p:cNvSpPr/>
          <p:nvPr/>
        </p:nvSpPr>
        <p:spPr>
          <a:xfrm>
            <a:off x="10464800" y="952845"/>
            <a:ext cx="16527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a:xfrm>
            <a:off x="1000760" y="272379"/>
            <a:ext cx="10515600" cy="603866"/>
          </a:xfrm>
        </p:spPr>
        <p:txBody>
          <a:bodyPr>
            <a:normAutofit/>
          </a:bodyPr>
          <a:lstStyle/>
          <a:p>
            <a:pPr algn="ctr"/>
            <a:r>
              <a:rPr lang="en-US" altLang="en-US" sz="3200" b="1" dirty="0">
                <a:solidFill>
                  <a:srgbClr val="00B0F0"/>
                </a:solidFill>
              </a:rPr>
              <a:t>RFQ Structure</a:t>
            </a:r>
            <a:endParaRPr lang="en-US" altLang="en-US" sz="3200" b="1" dirty="0">
              <a:solidFill>
                <a:srgbClr val="00B0F0"/>
              </a:solidFill>
            </a:endParaRPr>
          </a:p>
        </p:txBody>
      </p:sp>
      <p:sp>
        <p:nvSpPr>
          <p:cNvPr id="82947" name="Rectangle 3"/>
          <p:cNvSpPr>
            <a:spLocks noGrp="1" noChangeArrowheads="1"/>
          </p:cNvSpPr>
          <p:nvPr>
            <p:ph type="body" idx="1"/>
          </p:nvPr>
        </p:nvSpPr>
        <p:spPr>
          <a:xfrm>
            <a:off x="240050" y="1725952"/>
            <a:ext cx="9950430" cy="3174066"/>
          </a:xfrm>
        </p:spPr>
        <p:txBody>
          <a:bodyPr>
            <a:noAutofit/>
          </a:bodyPr>
          <a:lstStyle/>
          <a:p>
            <a:pPr algn="just">
              <a:lnSpc>
                <a:spcPct val="90000"/>
              </a:lnSpc>
              <a:spcBef>
                <a:spcPct val="75000"/>
              </a:spcBef>
            </a:pPr>
            <a:r>
              <a:rPr lang="en-US" altLang="en-US" b="1" i="1" dirty="0">
                <a:solidFill>
                  <a:srgbClr val="00B0F0"/>
                </a:solidFill>
              </a:rPr>
              <a:t>The Buyer</a:t>
            </a:r>
            <a:r>
              <a:rPr lang="en-US" altLang="en-US" b="1" dirty="0">
                <a:solidFill>
                  <a:srgbClr val="00B0F0"/>
                </a:solidFill>
              </a:rPr>
              <a:t> </a:t>
            </a:r>
            <a:r>
              <a:rPr lang="en-US" altLang="en-US" dirty="0"/>
              <a:t>is responsible for the entire content of the RFQ. The RFQ should be structured in such a manner to assure that all requirements are clearly delineated on the RFQ, and that the supplier clearly understands the requirements.</a:t>
            </a:r>
            <a:endParaRPr lang="en-US" altLang="en-US" dirty="0"/>
          </a:p>
          <a:p>
            <a:pPr algn="just">
              <a:lnSpc>
                <a:spcPct val="90000"/>
              </a:lnSpc>
              <a:spcBef>
                <a:spcPct val="75000"/>
              </a:spcBef>
            </a:pPr>
            <a:endParaRPr lang="en-US" altLang="en-US" dirty="0"/>
          </a:p>
          <a:p>
            <a:pPr algn="just">
              <a:lnSpc>
                <a:spcPct val="90000"/>
              </a:lnSpc>
              <a:spcBef>
                <a:spcPct val="75000"/>
              </a:spcBef>
            </a:pPr>
            <a:r>
              <a:rPr lang="en-US" altLang="en-US" dirty="0"/>
              <a:t> In some cases, the Buyer may need to provide additional clarification of the requirements to assure complete understanding by the supplier.  In such cases, the Buyer is responsible for providing consistent information to all solicited suppliers. </a:t>
            </a:r>
            <a:endParaRPr lang="en-US" altLang="en-US" dirty="0"/>
          </a:p>
        </p:txBody>
      </p:sp>
      <p:sp>
        <p:nvSpPr>
          <p:cNvPr id="5" name="TextBox 4"/>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panose="02020603050405020304"/>
                <a:ea typeface="+mn-ea"/>
                <a:cs typeface="Times New Roman" panose="02020603050405020304"/>
              </a:rPr>
            </a:fld>
            <a:endParaRPr kumimoji="0" lang="en-US" sz="1200" b="0" i="0" u="none" strike="noStrike" kern="1200" cap="none" spc="0" normalizeH="0" baseline="0" noProof="0" dirty="0">
              <a:ln>
                <a:noFill/>
              </a:ln>
              <a:solidFill>
                <a:prstClr val="black">
                  <a:tint val="75000"/>
                </a:prstClr>
              </a:solidFill>
              <a:effectLst/>
              <a:uLnTx/>
              <a:uFillTx/>
              <a:latin typeface="Times New Roman" panose="02020603050405020304"/>
              <a:ea typeface="+mn-ea"/>
              <a:cs typeface="Times New Roman" panose="02020603050405020304"/>
            </a:endParaRPr>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177" y="-105111"/>
            <a:ext cx="2954655" cy="1074103"/>
          </a:xfrm>
          <a:prstGeom prst="rect">
            <a:avLst/>
          </a:prstGeom>
        </p:spPr>
      </p:pic>
      <p:sp>
        <p:nvSpPr>
          <p:cNvPr id="4" name="Rectangle: Rounded Corners 3"/>
          <p:cNvSpPr/>
          <p:nvPr/>
        </p:nvSpPr>
        <p:spPr>
          <a:xfrm>
            <a:off x="10424160" y="1149748"/>
            <a:ext cx="16476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2847191" y="0"/>
            <a:ext cx="8875059" cy="1026739"/>
          </a:xfrm>
        </p:spPr>
        <p:txBody>
          <a:bodyPr>
            <a:normAutofit/>
          </a:bodyPr>
          <a:lstStyle/>
          <a:p>
            <a:pPr algn="ctr"/>
            <a:r>
              <a:rPr lang="en-US" altLang="en-US" sz="3100" b="1" dirty="0">
                <a:solidFill>
                  <a:srgbClr val="00B0F0"/>
                </a:solidFill>
              </a:rPr>
              <a:t>Supplier Steps To Providing A Responsive Proposal</a:t>
            </a:r>
            <a:endParaRPr lang="en-US" altLang="en-US" sz="3100" b="1" dirty="0">
              <a:solidFill>
                <a:srgbClr val="00B0F0"/>
              </a:solidFill>
            </a:endParaRPr>
          </a:p>
        </p:txBody>
      </p:sp>
      <p:sp>
        <p:nvSpPr>
          <p:cNvPr id="84995" name="Rectangle 3"/>
          <p:cNvSpPr>
            <a:spLocks noGrp="1" noChangeArrowheads="1"/>
          </p:cNvSpPr>
          <p:nvPr>
            <p:ph type="body" idx="1"/>
          </p:nvPr>
        </p:nvSpPr>
        <p:spPr>
          <a:xfrm>
            <a:off x="443692" y="964742"/>
            <a:ext cx="9614580" cy="5038445"/>
          </a:xfrm>
        </p:spPr>
        <p:txBody>
          <a:bodyPr>
            <a:noAutofit/>
          </a:bodyPr>
          <a:lstStyle/>
          <a:p>
            <a:pPr lvl="1" algn="just">
              <a:lnSpc>
                <a:spcPct val="80000"/>
              </a:lnSpc>
              <a:spcBef>
                <a:spcPct val="45000"/>
              </a:spcBef>
            </a:pPr>
            <a:r>
              <a:rPr lang="en-US" altLang="en-US" sz="2800" b="1" u="sng" dirty="0">
                <a:solidFill>
                  <a:srgbClr val="00B0F0"/>
                </a:solidFill>
              </a:rPr>
              <a:t>Do’s</a:t>
            </a:r>
            <a:endParaRPr lang="en-US" altLang="en-US" sz="2800" b="1" u="sng" dirty="0">
              <a:solidFill>
                <a:srgbClr val="00B0F0"/>
              </a:solidFill>
            </a:endParaRPr>
          </a:p>
          <a:p>
            <a:pPr lvl="2" algn="just">
              <a:lnSpc>
                <a:spcPct val="80000"/>
              </a:lnSpc>
              <a:spcBef>
                <a:spcPct val="45000"/>
              </a:spcBef>
            </a:pPr>
            <a:r>
              <a:rPr lang="en-US" altLang="en-US" sz="2800" dirty="0"/>
              <a:t>Read the RFP Instructions</a:t>
            </a:r>
            <a:endParaRPr lang="en-US" altLang="en-US" sz="2800" dirty="0"/>
          </a:p>
          <a:p>
            <a:pPr lvl="2" algn="just">
              <a:lnSpc>
                <a:spcPct val="80000"/>
              </a:lnSpc>
              <a:spcBef>
                <a:spcPct val="45000"/>
              </a:spcBef>
            </a:pPr>
            <a:r>
              <a:rPr lang="en-US" altLang="en-US" sz="2800" dirty="0"/>
              <a:t>Contact the Buyer regarding RFP questions</a:t>
            </a:r>
            <a:endParaRPr lang="en-US" altLang="en-US" sz="2800" dirty="0"/>
          </a:p>
          <a:p>
            <a:pPr lvl="2" algn="just">
              <a:lnSpc>
                <a:spcPct val="80000"/>
              </a:lnSpc>
              <a:spcBef>
                <a:spcPct val="45000"/>
              </a:spcBef>
            </a:pPr>
            <a:r>
              <a:rPr lang="en-US" altLang="en-US" sz="2800" dirty="0"/>
              <a:t>Meet the RFP deadline and provide a Proposal which meets the RFP instructions</a:t>
            </a:r>
            <a:endParaRPr lang="en-US" altLang="en-US" sz="2800" dirty="0"/>
          </a:p>
          <a:p>
            <a:pPr lvl="2" algn="just">
              <a:lnSpc>
                <a:spcPct val="80000"/>
              </a:lnSpc>
              <a:spcBef>
                <a:spcPct val="45000"/>
              </a:spcBef>
            </a:pPr>
            <a:r>
              <a:rPr lang="en-US" altLang="en-US" sz="2800" dirty="0"/>
              <a:t>Protect PWR proprietary data</a:t>
            </a:r>
            <a:endParaRPr lang="en-US" altLang="en-US" sz="2800" dirty="0"/>
          </a:p>
          <a:p>
            <a:pPr lvl="2" algn="just">
              <a:lnSpc>
                <a:spcPct val="80000"/>
              </a:lnSpc>
              <a:spcBef>
                <a:spcPct val="45000"/>
              </a:spcBef>
            </a:pPr>
            <a:r>
              <a:rPr lang="en-US" altLang="en-US" sz="2800" dirty="0"/>
              <a:t>Protect Export controlled data</a:t>
            </a:r>
            <a:endParaRPr lang="en-US" altLang="en-US" sz="2800" dirty="0"/>
          </a:p>
          <a:p>
            <a:pPr lvl="1" algn="just">
              <a:lnSpc>
                <a:spcPct val="80000"/>
              </a:lnSpc>
              <a:spcBef>
                <a:spcPct val="45000"/>
              </a:spcBef>
            </a:pPr>
            <a:r>
              <a:rPr lang="en-US" altLang="en-US" sz="2800" b="1" u="sng" dirty="0">
                <a:solidFill>
                  <a:srgbClr val="00B0F0"/>
                </a:solidFill>
              </a:rPr>
              <a:t>Don’ts</a:t>
            </a:r>
            <a:endParaRPr lang="en-US" altLang="en-US" sz="2800" b="1" u="sng" dirty="0">
              <a:solidFill>
                <a:srgbClr val="00B0F0"/>
              </a:solidFill>
            </a:endParaRPr>
          </a:p>
          <a:p>
            <a:pPr lvl="2" algn="just">
              <a:lnSpc>
                <a:spcPct val="80000"/>
              </a:lnSpc>
              <a:spcBef>
                <a:spcPct val="45000"/>
              </a:spcBef>
            </a:pPr>
            <a:r>
              <a:rPr lang="en-US" altLang="en-US" sz="2800" dirty="0"/>
              <a:t>Contact technical personnel for questions during the proposal process unless Buyer instructed</a:t>
            </a:r>
            <a:endParaRPr lang="en-US" altLang="en-US" sz="2800" dirty="0"/>
          </a:p>
          <a:p>
            <a:pPr lvl="2" algn="just">
              <a:lnSpc>
                <a:spcPct val="80000"/>
              </a:lnSpc>
              <a:spcBef>
                <a:spcPct val="45000"/>
              </a:spcBef>
            </a:pPr>
            <a:r>
              <a:rPr lang="en-US" altLang="en-US" sz="2800" dirty="0"/>
              <a:t>Wait to the last minute to ask for an extension</a:t>
            </a:r>
            <a:endParaRPr lang="en-US" altLang="en-US" sz="2800" dirty="0"/>
          </a:p>
          <a:p>
            <a:pPr lvl="2" algn="just">
              <a:lnSpc>
                <a:spcPct val="80000"/>
              </a:lnSpc>
              <a:spcBef>
                <a:spcPct val="45000"/>
              </a:spcBef>
            </a:pPr>
            <a:r>
              <a:rPr lang="en-US" altLang="en-US" sz="2800" dirty="0"/>
              <a:t>Continually ask for extensions</a:t>
            </a:r>
            <a:endParaRPr lang="en-US" altLang="en-US" sz="2800" dirty="0"/>
          </a:p>
        </p:txBody>
      </p:sp>
      <p:sp>
        <p:nvSpPr>
          <p:cNvPr id="5" name="TextBox 4"/>
          <p:cNvSpPr txBox="1"/>
          <p:nvPr/>
        </p:nvSpPr>
        <p:spPr>
          <a:xfrm>
            <a:off x="9225430" y="61388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panose="02020603050405020304"/>
                <a:ea typeface="+mn-ea"/>
                <a:cs typeface="Times New Roman" panose="02020603050405020304"/>
              </a:rPr>
            </a:fld>
            <a:endParaRPr kumimoji="0" lang="en-US" sz="1200" b="0" i="0" u="none" strike="noStrike" kern="1200" cap="none" spc="0" normalizeH="0" baseline="0" noProof="0" dirty="0">
              <a:ln>
                <a:noFill/>
              </a:ln>
              <a:solidFill>
                <a:prstClr val="black">
                  <a:tint val="75000"/>
                </a:prstClr>
              </a:solidFill>
              <a:effectLst/>
              <a:uLnTx/>
              <a:uFillTx/>
              <a:latin typeface="Times New Roman" panose="02020603050405020304"/>
              <a:ea typeface="+mn-ea"/>
              <a:cs typeface="Times New Roman" panose="02020603050405020304"/>
            </a:endParaRPr>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464" y="-328744"/>
            <a:ext cx="2954655" cy="1379622"/>
          </a:xfrm>
          <a:prstGeom prst="rect">
            <a:avLst/>
          </a:prstGeom>
        </p:spPr>
      </p:pic>
      <p:sp>
        <p:nvSpPr>
          <p:cNvPr id="4" name="Rectangle: Rounded Corners 3"/>
          <p:cNvSpPr/>
          <p:nvPr/>
        </p:nvSpPr>
        <p:spPr>
          <a:xfrm>
            <a:off x="10180320" y="1007809"/>
            <a:ext cx="186695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2263588" y="425823"/>
            <a:ext cx="7664824" cy="331975"/>
          </a:xfrm>
        </p:spPr>
        <p:txBody>
          <a:bodyPr>
            <a:noAutofit/>
          </a:bodyPr>
          <a:lstStyle/>
          <a:p>
            <a:pPr algn="ctr"/>
            <a:r>
              <a:rPr lang="en-US" altLang="en-US" sz="3200" b="1" dirty="0">
                <a:solidFill>
                  <a:srgbClr val="00B0F0"/>
                </a:solidFill>
              </a:rPr>
              <a:t>Request for proposal </a:t>
            </a:r>
            <a:endParaRPr lang="en-US" altLang="en-US" sz="3200" b="1" dirty="0">
              <a:solidFill>
                <a:srgbClr val="00B0F0"/>
              </a:solidFill>
            </a:endParaRPr>
          </a:p>
        </p:txBody>
      </p:sp>
      <p:sp>
        <p:nvSpPr>
          <p:cNvPr id="86019" name="Rectangle 3"/>
          <p:cNvSpPr>
            <a:spLocks noGrp="1" noChangeArrowheads="1"/>
          </p:cNvSpPr>
          <p:nvPr>
            <p:ph type="body" idx="1"/>
          </p:nvPr>
        </p:nvSpPr>
        <p:spPr>
          <a:xfrm>
            <a:off x="153977" y="1832068"/>
            <a:ext cx="10120264" cy="3450011"/>
          </a:xfrm>
        </p:spPr>
        <p:txBody>
          <a:bodyPr>
            <a:noAutofit/>
          </a:bodyPr>
          <a:lstStyle/>
          <a:p>
            <a:pPr algn="just">
              <a:lnSpc>
                <a:spcPct val="90000"/>
              </a:lnSpc>
              <a:spcBef>
                <a:spcPct val="55000"/>
              </a:spcBef>
              <a:buFont typeface="Symbol" panose="05050102010706020507" pitchFamily="18" charset="2"/>
              <a:buNone/>
            </a:pPr>
            <a:r>
              <a:rPr lang="en-US" altLang="en-US" b="1" u="sng" dirty="0">
                <a:solidFill>
                  <a:srgbClr val="00B0F0"/>
                </a:solidFill>
                <a:latin typeface="+mj-lt"/>
              </a:rPr>
              <a:t>Key objectives</a:t>
            </a:r>
            <a:endParaRPr lang="en-US" altLang="en-US" b="1" u="sng" dirty="0">
              <a:solidFill>
                <a:srgbClr val="00B0F0"/>
              </a:solidFill>
              <a:latin typeface="+mj-lt"/>
            </a:endParaRPr>
          </a:p>
          <a:p>
            <a:pPr algn="just">
              <a:lnSpc>
                <a:spcPct val="90000"/>
              </a:lnSpc>
              <a:spcBef>
                <a:spcPct val="55000"/>
              </a:spcBef>
            </a:pPr>
            <a:r>
              <a:rPr lang="en-US" altLang="en-US" dirty="0">
                <a:latin typeface="+mj-lt"/>
              </a:rPr>
              <a:t>Obtain correct information to enable sound business decisions. </a:t>
            </a:r>
            <a:endParaRPr lang="en-US" altLang="en-US" dirty="0">
              <a:latin typeface="+mj-lt"/>
            </a:endParaRPr>
          </a:p>
          <a:p>
            <a:pPr algn="just">
              <a:lnSpc>
                <a:spcPct val="90000"/>
              </a:lnSpc>
              <a:spcBef>
                <a:spcPct val="55000"/>
              </a:spcBef>
            </a:pPr>
            <a:r>
              <a:rPr lang="en-US" altLang="en-US" dirty="0">
                <a:latin typeface="+mj-lt"/>
              </a:rPr>
              <a:t>Ensure that all suppliers have an equal understanding of the requirements. </a:t>
            </a:r>
            <a:endParaRPr lang="en-US" altLang="en-US" dirty="0">
              <a:latin typeface="+mj-lt"/>
            </a:endParaRPr>
          </a:p>
          <a:p>
            <a:pPr algn="just">
              <a:lnSpc>
                <a:spcPct val="90000"/>
              </a:lnSpc>
              <a:spcBef>
                <a:spcPct val="55000"/>
              </a:spcBef>
            </a:pPr>
            <a:r>
              <a:rPr lang="en-US" altLang="en-US" dirty="0">
                <a:latin typeface="+mj-lt"/>
              </a:rPr>
              <a:t>Enable a broader and creative range of solutions to be considered. </a:t>
            </a:r>
            <a:endParaRPr lang="en-US" altLang="en-US" dirty="0">
              <a:latin typeface="+mj-lt"/>
            </a:endParaRPr>
          </a:p>
          <a:p>
            <a:pPr algn="just">
              <a:lnSpc>
                <a:spcPct val="90000"/>
              </a:lnSpc>
              <a:spcBef>
                <a:spcPct val="55000"/>
              </a:spcBef>
            </a:pPr>
            <a:r>
              <a:rPr lang="en-US" altLang="en-US" dirty="0">
                <a:latin typeface="+mj-lt"/>
              </a:rPr>
              <a:t>Responsive Bids allow PWR purchasing to evaluate proposals to obtain a favorable deal.</a:t>
            </a:r>
            <a:endParaRPr lang="en-US" altLang="en-US" dirty="0">
              <a:latin typeface="+mj-lt"/>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panose="02020603050405020304"/>
                <a:ea typeface="+mn-ea"/>
                <a:cs typeface="Times New Roman" panose="02020603050405020304"/>
              </a:rPr>
            </a:fld>
            <a:endParaRPr kumimoji="0" lang="en-US" sz="1200" b="0" i="0" u="none" strike="noStrike" kern="1200" cap="none" spc="0" normalizeH="0" baseline="0" noProof="0" dirty="0">
              <a:ln>
                <a:noFill/>
              </a:ln>
              <a:solidFill>
                <a:prstClr val="black">
                  <a:tint val="75000"/>
                </a:prstClr>
              </a:solidFill>
              <a:effectLst/>
              <a:uLnTx/>
              <a:uFillTx/>
              <a:latin typeface="Times New Roman" panose="02020603050405020304"/>
              <a:ea typeface="+mn-ea"/>
              <a:cs typeface="Times New Roman" panose="02020603050405020304"/>
            </a:endParaRPr>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3977" y="-98001"/>
            <a:ext cx="2954655" cy="1225761"/>
          </a:xfrm>
          <a:prstGeom prst="rect">
            <a:avLst/>
          </a:prstGeom>
        </p:spPr>
      </p:pic>
      <p:sp>
        <p:nvSpPr>
          <p:cNvPr id="4" name="Rectangle: Rounded Corners 3"/>
          <p:cNvSpPr/>
          <p:nvPr/>
        </p:nvSpPr>
        <p:spPr>
          <a:xfrm>
            <a:off x="10274241" y="1128833"/>
            <a:ext cx="178950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2413467" y="260537"/>
            <a:ext cx="7664824" cy="672353"/>
          </a:xfrm>
        </p:spPr>
        <p:txBody>
          <a:bodyPr>
            <a:normAutofit/>
          </a:bodyPr>
          <a:lstStyle/>
          <a:p>
            <a:pPr algn="ctr"/>
            <a:r>
              <a:rPr lang="en-US" altLang="en-US" sz="3200" b="1" dirty="0">
                <a:solidFill>
                  <a:srgbClr val="00B0F0"/>
                </a:solidFill>
              </a:rPr>
              <a:t>Evaluation Criteria</a:t>
            </a:r>
            <a:endParaRPr lang="en-US" altLang="en-US" sz="3200" b="1" dirty="0">
              <a:solidFill>
                <a:srgbClr val="00B0F0"/>
              </a:solidFill>
            </a:endParaRPr>
          </a:p>
        </p:txBody>
      </p:sp>
      <p:sp>
        <p:nvSpPr>
          <p:cNvPr id="87043" name="Rectangle 3"/>
          <p:cNvSpPr>
            <a:spLocks noGrp="1" noChangeArrowheads="1"/>
          </p:cNvSpPr>
          <p:nvPr>
            <p:ph type="body" idx="1"/>
          </p:nvPr>
        </p:nvSpPr>
        <p:spPr>
          <a:xfrm>
            <a:off x="1321628" y="1815090"/>
            <a:ext cx="7942997" cy="2641787"/>
          </a:xfrm>
        </p:spPr>
        <p:txBody>
          <a:bodyPr>
            <a:noAutofit/>
          </a:bodyPr>
          <a:lstStyle/>
          <a:p>
            <a:r>
              <a:rPr lang="en-US" altLang="en-US" b="1" dirty="0"/>
              <a:t>Responsive Bid</a:t>
            </a:r>
            <a:endParaRPr lang="en-US" altLang="en-US" b="1" dirty="0"/>
          </a:p>
          <a:p>
            <a:r>
              <a:rPr lang="en-US" altLang="en-US" b="1" dirty="0"/>
              <a:t>Price</a:t>
            </a:r>
            <a:endParaRPr lang="en-US" altLang="en-US" b="1" dirty="0"/>
          </a:p>
          <a:p>
            <a:r>
              <a:rPr lang="en-US" altLang="en-US" b="1" dirty="0"/>
              <a:t>Delivery</a:t>
            </a:r>
            <a:endParaRPr lang="en-US" altLang="en-US" b="1" dirty="0"/>
          </a:p>
          <a:p>
            <a:r>
              <a:rPr lang="en-US" altLang="en-US" b="1" dirty="0"/>
              <a:t>Technical Solution</a:t>
            </a:r>
            <a:endParaRPr lang="en-US" altLang="en-US" b="1" dirty="0"/>
          </a:p>
          <a:p>
            <a:r>
              <a:rPr lang="en-US" altLang="en-US" b="1" dirty="0"/>
              <a:t>Past Performance (SPI)</a:t>
            </a:r>
            <a:endParaRPr lang="en-US" altLang="en-US" b="1" dirty="0"/>
          </a:p>
          <a:p>
            <a:r>
              <a:rPr lang="en-US" altLang="en-US" b="1" dirty="0"/>
              <a:t>Financial Stability</a:t>
            </a:r>
            <a:endParaRPr lang="en-US" altLang="en-US" b="1" dirty="0"/>
          </a:p>
          <a:p>
            <a:r>
              <a:rPr lang="en-US" altLang="en-US" b="1" dirty="0"/>
              <a:t>Agreed Upon Terms &amp; Conditions</a:t>
            </a:r>
            <a:endParaRPr lang="en-US" altLang="en-US" b="1" dirty="0"/>
          </a:p>
        </p:txBody>
      </p:sp>
      <p:sp>
        <p:nvSpPr>
          <p:cNvPr id="5" name="TextBox 4"/>
          <p:cNvSpPr txBox="1"/>
          <p:nvPr/>
        </p:nvSpPr>
        <p:spPr>
          <a:xfrm>
            <a:off x="9488145" y="629691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panose="02020603050405020304"/>
                <a:ea typeface="+mn-ea"/>
                <a:cs typeface="Times New Roman" panose="02020603050405020304"/>
              </a:rPr>
            </a:fld>
            <a:endParaRPr kumimoji="0" lang="en-US" sz="1200" b="0" i="0" u="none" strike="noStrike" kern="1200" cap="none" spc="0" normalizeH="0" baseline="0" noProof="0" dirty="0">
              <a:ln>
                <a:noFill/>
              </a:ln>
              <a:solidFill>
                <a:prstClr val="black">
                  <a:tint val="75000"/>
                </a:prstClr>
              </a:solidFill>
              <a:effectLst/>
              <a:uLnTx/>
              <a:uFillTx/>
              <a:latin typeface="Times New Roman" panose="02020603050405020304"/>
              <a:ea typeface="+mn-ea"/>
              <a:cs typeface="Times New Roman" panose="02020603050405020304"/>
            </a:endParaRPr>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5623" y="-93098"/>
            <a:ext cx="2954655" cy="1220858"/>
          </a:xfrm>
          <a:prstGeom prst="rect">
            <a:avLst/>
          </a:prstGeom>
        </p:spPr>
      </p:pic>
      <p:sp>
        <p:nvSpPr>
          <p:cNvPr id="4" name="Rectangle: Rounded Corners 3"/>
          <p:cNvSpPr/>
          <p:nvPr/>
        </p:nvSpPr>
        <p:spPr>
          <a:xfrm>
            <a:off x="9831046" y="1038916"/>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a:xfrm>
            <a:off x="1671944" y="331248"/>
            <a:ext cx="10515600" cy="549275"/>
          </a:xfrm>
        </p:spPr>
        <p:txBody>
          <a:bodyPr>
            <a:normAutofit/>
          </a:bodyPr>
          <a:lstStyle/>
          <a:p>
            <a:pPr algn="ctr"/>
            <a:r>
              <a:rPr lang="en-US" altLang="en-US" sz="3200" b="1" dirty="0">
                <a:solidFill>
                  <a:srgbClr val="00B0F0"/>
                </a:solidFill>
              </a:rPr>
              <a:t>Steps In The RFP Evaluation Process </a:t>
            </a:r>
            <a:endParaRPr lang="en-US" altLang="en-US" sz="3200" b="1" dirty="0">
              <a:solidFill>
                <a:srgbClr val="00B0F0"/>
              </a:solidFill>
            </a:endParaRPr>
          </a:p>
        </p:txBody>
      </p:sp>
      <p:sp>
        <p:nvSpPr>
          <p:cNvPr id="88067" name="Rectangle 3"/>
          <p:cNvSpPr>
            <a:spLocks noGrp="1" noChangeArrowheads="1"/>
          </p:cNvSpPr>
          <p:nvPr>
            <p:ph type="body" idx="1"/>
          </p:nvPr>
        </p:nvSpPr>
        <p:spPr>
          <a:xfrm>
            <a:off x="103572" y="1461866"/>
            <a:ext cx="10503468" cy="4478151"/>
          </a:xfrm>
        </p:spPr>
        <p:txBody>
          <a:bodyPr>
            <a:noAutofit/>
          </a:bodyPr>
          <a:lstStyle/>
          <a:p>
            <a:pPr algn="just">
              <a:lnSpc>
                <a:spcPct val="90000"/>
              </a:lnSpc>
              <a:spcBef>
                <a:spcPct val="60000"/>
              </a:spcBef>
            </a:pPr>
            <a:r>
              <a:rPr lang="en-US" altLang="en-US" b="1" dirty="0">
                <a:solidFill>
                  <a:srgbClr val="C00000"/>
                </a:solidFill>
              </a:rPr>
              <a:t>Step One</a:t>
            </a:r>
            <a:r>
              <a:rPr lang="en-US" altLang="en-US" dirty="0"/>
              <a:t>: Review All Proposals</a:t>
            </a:r>
            <a:endParaRPr lang="en-US" altLang="en-US" dirty="0"/>
          </a:p>
          <a:p>
            <a:pPr algn="just">
              <a:lnSpc>
                <a:spcPct val="90000"/>
              </a:lnSpc>
              <a:spcBef>
                <a:spcPct val="60000"/>
              </a:spcBef>
            </a:pPr>
            <a:r>
              <a:rPr lang="en-US" altLang="en-US" b="1" dirty="0">
                <a:solidFill>
                  <a:srgbClr val="C00000"/>
                </a:solidFill>
              </a:rPr>
              <a:t>Step Two</a:t>
            </a:r>
            <a:r>
              <a:rPr lang="en-US" altLang="en-US" dirty="0"/>
              <a:t>: Determine Status.  Determine if proposal is “responsive” or “non-responsive”</a:t>
            </a:r>
            <a:endParaRPr lang="en-US" altLang="en-US" dirty="0"/>
          </a:p>
          <a:p>
            <a:pPr algn="just">
              <a:lnSpc>
                <a:spcPct val="90000"/>
              </a:lnSpc>
              <a:spcBef>
                <a:spcPct val="60000"/>
              </a:spcBef>
            </a:pPr>
            <a:r>
              <a:rPr lang="en-US" altLang="en-US" b="1" dirty="0">
                <a:solidFill>
                  <a:srgbClr val="C00000"/>
                </a:solidFill>
              </a:rPr>
              <a:t>Step Three</a:t>
            </a:r>
            <a:r>
              <a:rPr lang="en-US" altLang="en-US" dirty="0"/>
              <a:t>: Score Proposals based on criteria established in the RFP</a:t>
            </a:r>
            <a:endParaRPr lang="en-US" altLang="en-US" dirty="0"/>
          </a:p>
          <a:p>
            <a:pPr algn="just">
              <a:lnSpc>
                <a:spcPct val="90000"/>
              </a:lnSpc>
              <a:spcBef>
                <a:spcPct val="60000"/>
              </a:spcBef>
            </a:pPr>
            <a:r>
              <a:rPr lang="en-US" altLang="en-US" b="1" dirty="0">
                <a:solidFill>
                  <a:srgbClr val="C00000"/>
                </a:solidFill>
              </a:rPr>
              <a:t>Step Four</a:t>
            </a:r>
            <a:r>
              <a:rPr lang="en-US" altLang="en-US" dirty="0"/>
              <a:t>: Discuss Proposals.  The evaluation committee reaches a “unified understanding” of the criteria and corresponding responses.  Individual scores may be adjusted at this point based on discussion.  Tally results.</a:t>
            </a:r>
            <a:endParaRPr lang="en-US" altLang="en-US" dirty="0"/>
          </a:p>
          <a:p>
            <a:pPr algn="just">
              <a:lnSpc>
                <a:spcPct val="90000"/>
              </a:lnSpc>
              <a:spcBef>
                <a:spcPct val="60000"/>
              </a:spcBef>
            </a:pPr>
            <a:r>
              <a:rPr lang="en-US" altLang="en-US" b="1" dirty="0">
                <a:solidFill>
                  <a:srgbClr val="C00000"/>
                </a:solidFill>
              </a:rPr>
              <a:t>Step Five</a:t>
            </a:r>
            <a:r>
              <a:rPr lang="en-US" altLang="en-US" dirty="0"/>
              <a:t>: Interview.  This step is optional. This is an opportunity for both sides to explain their viewpoints</a:t>
            </a:r>
            <a:endParaRPr lang="en-US" altLang="en-US" dirty="0"/>
          </a:p>
          <a:p>
            <a:pPr algn="just"/>
            <a:endParaRPr lang="en-US" altLang="en-US" dirty="0"/>
          </a:p>
        </p:txBody>
      </p:sp>
      <p:sp>
        <p:nvSpPr>
          <p:cNvPr id="5" name="TextBox 4"/>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panose="02020603050405020304"/>
                <a:ea typeface="+mn-ea"/>
                <a:cs typeface="Times New Roman" panose="02020603050405020304"/>
              </a:rPr>
            </a:fld>
            <a:endParaRPr kumimoji="0" lang="en-US" sz="1200" b="0" i="0" u="none" strike="noStrike" kern="1200" cap="none" spc="0" normalizeH="0" baseline="0" noProof="0" dirty="0">
              <a:ln>
                <a:noFill/>
              </a:ln>
              <a:solidFill>
                <a:prstClr val="black">
                  <a:tint val="75000"/>
                </a:prstClr>
              </a:solidFill>
              <a:effectLst/>
              <a:uLnTx/>
              <a:uFillTx/>
              <a:latin typeface="Times New Roman" panose="02020603050405020304"/>
              <a:ea typeface="+mn-ea"/>
              <a:cs typeface="Times New Roman" panose="02020603050405020304"/>
            </a:endParaRPr>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79740"/>
            <a:ext cx="2954655" cy="1130618"/>
          </a:xfrm>
          <a:prstGeom prst="rect">
            <a:avLst/>
          </a:prstGeom>
        </p:spPr>
      </p:pic>
      <p:sp>
        <p:nvSpPr>
          <p:cNvPr id="4" name="Rectangle: Rounded Corners 3"/>
          <p:cNvSpPr/>
          <p:nvPr/>
        </p:nvSpPr>
        <p:spPr>
          <a:xfrm>
            <a:off x="10607040" y="1154622"/>
            <a:ext cx="149438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2585732" y="-172537"/>
            <a:ext cx="7986993" cy="1340036"/>
          </a:xfrm>
        </p:spPr>
        <p:txBody>
          <a:bodyPr>
            <a:normAutofit/>
          </a:bodyPr>
          <a:lstStyle/>
          <a:p>
            <a:pPr algn="ctr"/>
            <a:r>
              <a:rPr lang="en-US" altLang="en-US" sz="3200" b="1" dirty="0">
                <a:solidFill>
                  <a:srgbClr val="00B0F0"/>
                </a:solidFill>
              </a:rPr>
              <a:t>Steps In The RFP Evaluation Process</a:t>
            </a:r>
            <a:endParaRPr lang="en-US" altLang="en-US" sz="3200" b="1" dirty="0">
              <a:solidFill>
                <a:srgbClr val="00B0F0"/>
              </a:solidFill>
            </a:endParaRPr>
          </a:p>
        </p:txBody>
      </p:sp>
      <p:sp>
        <p:nvSpPr>
          <p:cNvPr id="89091" name="Rectangle 3"/>
          <p:cNvSpPr>
            <a:spLocks noGrp="1" noChangeArrowheads="1"/>
          </p:cNvSpPr>
          <p:nvPr>
            <p:ph type="body" idx="1"/>
          </p:nvPr>
        </p:nvSpPr>
        <p:spPr>
          <a:xfrm>
            <a:off x="377891" y="1446633"/>
            <a:ext cx="9799094" cy="4566864"/>
          </a:xfrm>
        </p:spPr>
        <p:txBody>
          <a:bodyPr>
            <a:noAutofit/>
          </a:bodyPr>
          <a:lstStyle/>
          <a:p>
            <a:pPr algn="just">
              <a:lnSpc>
                <a:spcPct val="90000"/>
              </a:lnSpc>
              <a:spcBef>
                <a:spcPct val="60000"/>
              </a:spcBef>
            </a:pPr>
            <a:r>
              <a:rPr lang="en-US" altLang="en-US" b="1" u="sng" dirty="0">
                <a:solidFill>
                  <a:srgbClr val="C00000"/>
                </a:solidFill>
              </a:rPr>
              <a:t>Step Six</a:t>
            </a:r>
            <a:r>
              <a:rPr lang="en-US" altLang="en-US" u="sng" dirty="0"/>
              <a:t>:</a:t>
            </a:r>
            <a:r>
              <a:rPr lang="en-US" altLang="en-US" dirty="0"/>
              <a:t> Discussion/Negotiation. This step can be optional but may be required.</a:t>
            </a:r>
            <a:endParaRPr lang="en-US" altLang="en-US" dirty="0"/>
          </a:p>
          <a:p>
            <a:pPr algn="just">
              <a:lnSpc>
                <a:spcPct val="90000"/>
              </a:lnSpc>
              <a:spcBef>
                <a:spcPct val="60000"/>
              </a:spcBef>
            </a:pPr>
            <a:r>
              <a:rPr lang="en-US" altLang="en-US" b="1" u="sng" dirty="0">
                <a:solidFill>
                  <a:srgbClr val="C00000"/>
                </a:solidFill>
              </a:rPr>
              <a:t>Step Seven</a:t>
            </a:r>
            <a:r>
              <a:rPr lang="en-US" altLang="en-US" u="sng" dirty="0"/>
              <a:t>:</a:t>
            </a:r>
            <a:r>
              <a:rPr lang="en-US" altLang="en-US" dirty="0"/>
              <a:t> Best and Final Offer.  This is optional.  Once a BAFO is received the committee will evaluate it in the same manner as the original proposal.</a:t>
            </a:r>
            <a:endParaRPr lang="en-US" altLang="en-US" dirty="0"/>
          </a:p>
          <a:p>
            <a:pPr algn="just">
              <a:lnSpc>
                <a:spcPct val="90000"/>
              </a:lnSpc>
              <a:spcBef>
                <a:spcPct val="60000"/>
              </a:spcBef>
            </a:pPr>
            <a:r>
              <a:rPr lang="en-US" altLang="en-US" b="1" u="sng" dirty="0">
                <a:solidFill>
                  <a:srgbClr val="C00000"/>
                </a:solidFill>
              </a:rPr>
              <a:t>Step Eight</a:t>
            </a:r>
            <a:r>
              <a:rPr lang="en-US" altLang="en-US" u="sng" dirty="0"/>
              <a:t>:</a:t>
            </a:r>
            <a:r>
              <a:rPr lang="en-US" altLang="en-US" dirty="0"/>
              <a:t>  Recommendation.  Written recommendation includes scores, justification and rationale for the decision.</a:t>
            </a:r>
            <a:endParaRPr lang="en-US" altLang="en-US" dirty="0"/>
          </a:p>
          <a:p>
            <a:pPr algn="just">
              <a:lnSpc>
                <a:spcPct val="90000"/>
              </a:lnSpc>
              <a:spcBef>
                <a:spcPct val="60000"/>
              </a:spcBef>
            </a:pPr>
            <a:r>
              <a:rPr lang="en-US" altLang="en-US" b="1" u="sng" dirty="0">
                <a:solidFill>
                  <a:srgbClr val="C00000"/>
                </a:solidFill>
              </a:rPr>
              <a:t>Step Nine</a:t>
            </a:r>
            <a:r>
              <a:rPr lang="en-US" altLang="en-US" u="sng" dirty="0"/>
              <a:t>:</a:t>
            </a:r>
            <a:r>
              <a:rPr lang="en-US" altLang="en-US" dirty="0"/>
              <a:t> Management Review of committee scoring and justification.  If accepted, the winning proposal will be used to roll up in PWR proposal or award PO to supplier if using company funds or after PWR is awarded a contract.</a:t>
            </a:r>
            <a:endParaRPr lang="en-US" altLang="en-US" dirty="0"/>
          </a:p>
          <a:p>
            <a:pPr algn="just"/>
            <a:endParaRPr lang="en-US" altLang="en-US" dirty="0"/>
          </a:p>
        </p:txBody>
      </p:sp>
      <p:sp>
        <p:nvSpPr>
          <p:cNvPr id="5" name="TextBox 4"/>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panose="02020603050405020304"/>
                <a:ea typeface="+mn-ea"/>
                <a:cs typeface="Times New Roman" panose="02020603050405020304"/>
              </a:rPr>
            </a:fld>
            <a:endParaRPr kumimoji="0" lang="en-US" sz="1200" b="0" i="0" u="none" strike="noStrike" kern="1200" cap="none" spc="0" normalizeH="0" baseline="0" noProof="0" dirty="0">
              <a:ln>
                <a:noFill/>
              </a:ln>
              <a:solidFill>
                <a:prstClr val="black">
                  <a:tint val="75000"/>
                </a:prstClr>
              </a:solidFill>
              <a:effectLst/>
              <a:uLnTx/>
              <a:uFillTx/>
              <a:latin typeface="Times New Roman" panose="02020603050405020304"/>
              <a:ea typeface="+mn-ea"/>
              <a:cs typeface="Times New Roman" panose="02020603050405020304"/>
            </a:endParaRPr>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75842"/>
            <a:ext cx="2954655" cy="1379622"/>
          </a:xfrm>
          <a:prstGeom prst="rect">
            <a:avLst/>
          </a:prstGeom>
        </p:spPr>
      </p:pic>
      <p:sp>
        <p:nvSpPr>
          <p:cNvPr id="4" name="Rectangle: Rounded Corners 3"/>
          <p:cNvSpPr/>
          <p:nvPr/>
        </p:nvSpPr>
        <p:spPr>
          <a:xfrm>
            <a:off x="10441145" y="1132071"/>
            <a:ext cx="16763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1" cstate="hqprint">
            <a:extLst>
              <a:ext uri="{28A0092B-C50C-407E-A947-70E740481C1C}">
                <a14:useLocalDpi xmlns:a14="http://schemas.microsoft.com/office/drawing/2010/main" val="0"/>
              </a:ext>
            </a:extLst>
          </a:blip>
          <a:srcRect l="13924" r="13924"/>
          <a:stretch>
            <a:fillRect/>
          </a:stretch>
        </p:blipFill>
        <p:spPr>
          <a:xfrm>
            <a:off x="0" y="304800"/>
            <a:ext cx="4175760"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5660000" flipV="1">
            <a:off x="-379095" y="3718560"/>
            <a:ext cx="3759200" cy="227203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393440" y="933965"/>
            <a:ext cx="6082793" cy="553998"/>
          </a:xfrm>
          <a:prstGeom prst="rect">
            <a:avLst/>
          </a:prstGeom>
          <a:noFill/>
        </p:spPr>
        <p:txBody>
          <a:bodyPr wrap="square" rtlCol="0">
            <a:spAutoFit/>
          </a:bodyPr>
          <a:lstStyle/>
          <a:p>
            <a:pPr lvl="0" algn="ctr"/>
            <a:r>
              <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Summary of Learning Objectives</a:t>
            </a:r>
            <a:endPar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887184" y="1940889"/>
            <a:ext cx="8993641" cy="4832092"/>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r>
              <a:rPr kumimoji="0" lang="en-US" sz="28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To explain more about the scope of procurement.</a:t>
            </a:r>
            <a:endParaRPr kumimoji="0" lang="en-US" sz="28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r>
              <a:rPr kumimoji="0" lang="en-US" sz="28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To overview the project procurement management processes.</a:t>
            </a:r>
            <a:endParaRPr kumimoji="0" lang="en-US" sz="28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r>
              <a:rPr kumimoji="0" lang="en-US" sz="28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To explain the procurement planning steps.</a:t>
            </a:r>
            <a:endParaRPr kumimoji="0" lang="en-US" sz="28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r>
              <a:rPr kumimoji="0" lang="en-US" sz="28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To differentiate between the RFP and RFQ and RFI</a:t>
            </a:r>
            <a:endParaRPr kumimoji="0" lang="en-US" sz="28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6"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4014" y="127541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84216" y="1483204"/>
            <a:ext cx="1028047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endPar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r>
              <a:rPr kumimoji="0" lang="en-US" sz="2400" b="0"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panose="02020603050405020304"/>
              </a:rPr>
              <a:t>  </a:t>
            </a:r>
            <a:endParaRPr kumimoji="0" lang="en-US" sz="24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6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600" b="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6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endParaRPr kumimoji="0" lang="en-US" sz="26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endParaRPr>
          </a:p>
          <a:p>
            <a:pPr marL="457200" indent="-457200">
              <a:buClr>
                <a:srgbClr val="000000"/>
              </a:buClr>
              <a:buFont typeface="Wingdings" panose="05000000000000000000" pitchFamily="2" charset="2"/>
              <a:buChar char="Ø"/>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Chopra, S., &amp; Meindl, P. (2016). Global Edition. Pearson Education Limited</a:t>
            </a: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Morris, P. W., &amp; Pinto, J. K. (Eds.). (2007). The Wiley guide to project technology, supply chain, and procurement management (Vol. 4). John Wiley &amp; Sons.</a:t>
            </a: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Schwalbe, K. (2015). Information technology project management. Cengage Learning.</a:t>
            </a: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Supply Chain Council</a:t>
            </a: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panose="020B06040202020202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485572" y="562789"/>
            <a:ext cx="5940274" cy="584775"/>
          </a:xfrm>
          <a:prstGeom prst="rect">
            <a:avLst/>
          </a:prstGeom>
          <a:noFill/>
        </p:spPr>
        <p:txBody>
          <a:bodyPr wrap="square" rtlCol="0">
            <a:spAutoFit/>
          </a:bodyPr>
          <a:lstStyle/>
          <a:p>
            <a:pPr lvl="0" algn="ctr"/>
            <a:r>
              <a:rPr lang="en-US" sz="32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Essential Reference</a:t>
            </a:r>
            <a:endParaRPr lang="en-US" sz="32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3" name="Slide Number Placeholder 2"/>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1">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endParaRPr lang="en-US" sz="5400" b="1" dirty="0">
              <a:solidFill>
                <a:schemeClr val="bg1"/>
              </a:solidFill>
              <a:latin typeface="Times New Roman" panose="02020603050405020304" pitchFamily="18" charset="0"/>
              <a:cs typeface="Times New Roman" panose="02020603050405020304" pitchFamily="18" charset="0"/>
            </a:endParaRPr>
          </a:p>
        </p:txBody>
      </p:sp>
      <p:pic>
        <p:nvPicPr>
          <p:cNvPr id="13" name="Graphic 12"/>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
</file>

<file path=customXml/item2.xml>��
</file>

<file path=customXml/item3.xml>��
</file>

<file path=customXml/itemProps1.xml><?xml version="1.0" encoding="utf-8"?>
<ds:datastoreItem xmlns:ds="http://schemas.openxmlformats.org/officeDocument/2006/customXml" ds:itemID="{73D8ED35-E4BA-43A9-A20A-DA5975911450}">
  <ds:schemaRefs/>
</ds:datastoreItem>
</file>

<file path=customXml/itemProps2.xml><?xml version="1.0" encoding="utf-8"?>
<ds:datastoreItem xmlns:ds="http://schemas.openxmlformats.org/officeDocument/2006/customXml" ds:itemID="{41CB49C8-091E-4951-A614-A1DD74610D96}">
  <ds:schemaRefs/>
</ds:datastoreItem>
</file>

<file path=customXml/itemProps3.xml><?xml version="1.0" encoding="utf-8"?>
<ds:datastoreItem xmlns:ds="http://schemas.openxmlformats.org/officeDocument/2006/customXml" ds:itemID="{2C287299-5813-480A-AB51-27CCF9CCF819}">
  <ds:schemaRefs/>
</ds:datastoreItem>
</file>

<file path=docProps/app.xml><?xml version="1.0" encoding="utf-8"?>
<Properties xmlns="http://schemas.openxmlformats.org/officeDocument/2006/extended-properties" xmlns:vt="http://schemas.openxmlformats.org/officeDocument/2006/docPropsVTypes">
  <TotalTime>0</TotalTime>
  <Words>14191</Words>
  <Application>WPS Presentation</Application>
  <PresentationFormat>Widescreen</PresentationFormat>
  <Paragraphs>576</Paragraphs>
  <Slides>45</Slides>
  <Notes>8</Notes>
  <HiddenSlides>0</HiddenSlides>
  <MMClips>0</MMClips>
  <ScaleCrop>false</ScaleCrop>
  <HeadingPairs>
    <vt:vector size="6" baseType="variant">
      <vt:variant>
        <vt:lpstr>已用的字体</vt:lpstr>
      </vt:variant>
      <vt:variant>
        <vt:i4>16</vt:i4>
      </vt:variant>
      <vt:variant>
        <vt:lpstr>主题</vt:lpstr>
      </vt:variant>
      <vt:variant>
        <vt:i4>2</vt:i4>
      </vt:variant>
      <vt:variant>
        <vt:lpstr>幻灯片标题</vt:lpstr>
      </vt:variant>
      <vt:variant>
        <vt:i4>45</vt:i4>
      </vt:variant>
    </vt:vector>
  </HeadingPairs>
  <TitlesOfParts>
    <vt:vector size="63" baseType="lpstr">
      <vt:lpstr>Arial</vt:lpstr>
      <vt:lpstr>SimSun</vt:lpstr>
      <vt:lpstr>Wingdings</vt:lpstr>
      <vt:lpstr>Times New Roman</vt:lpstr>
      <vt:lpstr>Times New Roman</vt:lpstr>
      <vt:lpstr>Arial Black</vt:lpstr>
      <vt:lpstr>Monotype Sorts</vt:lpstr>
      <vt:lpstr>Wingdings</vt:lpstr>
      <vt:lpstr>Calibri</vt:lpstr>
      <vt:lpstr>Microsoft YaHei</vt:lpstr>
      <vt:lpstr>Arial Unicode MS</vt:lpstr>
      <vt:lpstr>Calibri Light</vt:lpstr>
      <vt:lpstr>Verdana</vt:lpstr>
      <vt:lpstr>Segoe UI Light</vt:lpstr>
      <vt:lpstr>Symbol</vt:lpstr>
      <vt:lpstr>Arial</vt:lpstr>
      <vt:lpstr>Office Theme</vt:lpstr>
      <vt:lpstr>1_Office Theme</vt:lpstr>
      <vt:lpstr>PowerPoint 演示文稿</vt:lpstr>
      <vt:lpstr>PowerPoint 演示文稿</vt:lpstr>
      <vt:lpstr>PowerPoint 演示文稿</vt:lpstr>
      <vt:lpstr>PROCUREMENT</vt:lpstr>
      <vt:lpstr> Why Outsource?</vt:lpstr>
      <vt:lpstr> Procurement Management Processes</vt:lpstr>
      <vt:lpstr>Procurement Management Processes &amp; Key Outputs</vt:lpstr>
      <vt:lpstr> Procurement Planning</vt:lpstr>
      <vt:lpstr> Inputs to Procurement Planning</vt:lpstr>
      <vt:lpstr> Tools and Techniques</vt:lpstr>
      <vt:lpstr>Procurement Plan</vt:lpstr>
      <vt:lpstr>Procurement Planning (cont.)</vt:lpstr>
      <vt:lpstr>Procurement Planning Packaging</vt:lpstr>
      <vt:lpstr>Procurement Planning: Timing</vt:lpstr>
      <vt:lpstr>Procurement Planning: Schedule</vt:lpstr>
      <vt:lpstr>Procurement Process Definition</vt:lpstr>
      <vt:lpstr>Procurement Steps</vt:lpstr>
      <vt:lpstr>Procurement Steps (cont.)</vt:lpstr>
      <vt:lpstr>Procurement Steps (cont.)</vt:lpstr>
      <vt:lpstr>Procurement Steps (cont.)</vt:lpstr>
      <vt:lpstr>Competence Requirements in Procurement Process</vt:lpstr>
      <vt:lpstr>Competence Requirements in Procurement Process (cont.)</vt:lpstr>
      <vt:lpstr>Competence Requirements in Procurement Process - Bidding</vt:lpstr>
      <vt:lpstr>Competence Requirements in Procurement Process - Bidding</vt:lpstr>
      <vt:lpstr>Competence Requirements in Procurement Process - Bidding</vt:lpstr>
      <vt:lpstr>Competence Requirements in Procurement Process – Contract Execution</vt:lpstr>
      <vt:lpstr>Competence Requirements in Procurement Process – Contract Execution</vt:lpstr>
      <vt:lpstr>Competence Requirements in Procurement Process – Contract Execution</vt:lpstr>
      <vt:lpstr>RFP/RFQ Process    Difference of RFP and RFQ and RFI</vt:lpstr>
      <vt:lpstr>Difference of RFP and RFQ and RFI </vt:lpstr>
      <vt:lpstr>Difference of RFP and RFQ and RFI </vt:lpstr>
      <vt:lpstr>Difference of RFP and RFQ and RFI</vt:lpstr>
      <vt:lpstr>Difference of RFP and RFQ and RFI</vt:lpstr>
      <vt:lpstr>Types of solicitations</vt:lpstr>
      <vt:lpstr>Invitation for Bids (IFB) </vt:lpstr>
      <vt:lpstr>Buyer’s Role in the RFQ/RFP Process</vt:lpstr>
      <vt:lpstr>RFQ Structure</vt:lpstr>
      <vt:lpstr>Supplier Steps To Providing A Responsive Proposal</vt:lpstr>
      <vt:lpstr>Request for proposal </vt:lpstr>
      <vt:lpstr>Evaluation Criteria</vt:lpstr>
      <vt:lpstr>Steps In The RFP Evaluation Process </vt:lpstr>
      <vt:lpstr>Steps In The RFP Evaluation Process</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177</cp:revision>
  <dcterms:created xsi:type="dcterms:W3CDTF">2023-04-29T09:08:00Z</dcterms:created>
  <dcterms:modified xsi:type="dcterms:W3CDTF">2024-07-16T18:29:05Z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ICV">
    <vt:lpwstr>F0C75E5024184C25BB517E74731A707E_12</vt:lpwstr>
  </property>
  <property fmtid="{D5CDD505-2E9C-101B-9397-08002B2CF9AE}" pid="4" name="KSOProductBuildVer">
    <vt:lpwstr>1033-12.2.0.17153</vt:lpwstr>
  </property>
</Properties>
</file>