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4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slideLayouts/slideLayout3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rawing4.xml" ContentType="application/vnd.ms-office.drawingml.diagramDrawing+xml"/>
  <Override PartName="/ppt/ink/ink1.xml" ContentType="application/inkml+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9"/>
  </p:notesMasterIdLst>
  <p:sldIdLst>
    <p:sldId id="598" r:id="rId2"/>
    <p:sldId id="303" r:id="rId3"/>
    <p:sldId id="584" r:id="rId4"/>
    <p:sldId id="484" r:id="rId5"/>
    <p:sldId id="498" r:id="rId6"/>
    <p:sldId id="586" r:id="rId7"/>
    <p:sldId id="559" r:id="rId8"/>
    <p:sldId id="557" r:id="rId9"/>
    <p:sldId id="597" r:id="rId10"/>
    <p:sldId id="556" r:id="rId11"/>
    <p:sldId id="600" r:id="rId12"/>
    <p:sldId id="553" r:id="rId13"/>
    <p:sldId id="554" r:id="rId14"/>
    <p:sldId id="525" r:id="rId15"/>
    <p:sldId id="501" r:id="rId16"/>
    <p:sldId id="568" r:id="rId17"/>
    <p:sldId id="528" r:id="rId18"/>
    <p:sldId id="575" r:id="rId19"/>
    <p:sldId id="548" r:id="rId20"/>
    <p:sldId id="529" r:id="rId21"/>
    <p:sldId id="569" r:id="rId22"/>
    <p:sldId id="527" r:id="rId23"/>
    <p:sldId id="542" r:id="rId24"/>
    <p:sldId id="541" r:id="rId25"/>
    <p:sldId id="549" r:id="rId26"/>
    <p:sldId id="550" r:id="rId27"/>
    <p:sldId id="587" r:id="rId28"/>
    <p:sldId id="577" r:id="rId29"/>
    <p:sldId id="578" r:id="rId30"/>
    <p:sldId id="579" r:id="rId31"/>
    <p:sldId id="580" r:id="rId32"/>
    <p:sldId id="581" r:id="rId33"/>
    <p:sldId id="582" r:id="rId34"/>
    <p:sldId id="589" r:id="rId35"/>
    <p:sldId id="588" r:id="rId36"/>
    <p:sldId id="590" r:id="rId37"/>
    <p:sldId id="591" r:id="rId38"/>
    <p:sldId id="593" r:id="rId39"/>
    <p:sldId id="592" r:id="rId40"/>
    <p:sldId id="594" r:id="rId41"/>
    <p:sldId id="540" r:id="rId42"/>
    <p:sldId id="595" r:id="rId43"/>
    <p:sldId id="601" r:id="rId44"/>
    <p:sldId id="514" r:id="rId45"/>
    <p:sldId id="573" r:id="rId46"/>
    <p:sldId id="599" r:id="rId47"/>
    <p:sldId id="56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8"/>
            <p14:sldId id="303"/>
            <p14:sldId id="584"/>
            <p14:sldId id="484"/>
            <p14:sldId id="498"/>
            <p14:sldId id="586"/>
            <p14:sldId id="559"/>
            <p14:sldId id="557"/>
            <p14:sldId id="597"/>
            <p14:sldId id="556"/>
            <p14:sldId id="600"/>
            <p14:sldId id="553"/>
            <p14:sldId id="554"/>
            <p14:sldId id="525"/>
            <p14:sldId id="501"/>
            <p14:sldId id="568"/>
            <p14:sldId id="528"/>
            <p14:sldId id="575"/>
            <p14:sldId id="548"/>
            <p14:sldId id="529"/>
            <p14:sldId id="569"/>
            <p14:sldId id="527"/>
            <p14:sldId id="542"/>
            <p14:sldId id="541"/>
            <p14:sldId id="549"/>
            <p14:sldId id="550"/>
            <p14:sldId id="587"/>
            <p14:sldId id="577"/>
            <p14:sldId id="578"/>
            <p14:sldId id="579"/>
            <p14:sldId id="580"/>
            <p14:sldId id="581"/>
            <p14:sldId id="582"/>
            <p14:sldId id="589"/>
            <p14:sldId id="588"/>
            <p14:sldId id="590"/>
            <p14:sldId id="591"/>
            <p14:sldId id="593"/>
            <p14:sldId id="592"/>
            <p14:sldId id="594"/>
            <p14:sldId id="540"/>
            <p14:sldId id="595"/>
            <p14:sldId id="601"/>
            <p14:sldId id="514"/>
            <p14:sldId id="573"/>
            <p14:sldId id="599"/>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62" d="100"/>
          <a:sy n="62" d="100"/>
        </p:scale>
        <p:origin x="10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Medium" pitchFamily="2" charset="-78"/>
              <a:cs typeface="Alexandria Medium" pitchFamily="2" charset="-78"/>
            </a:rPr>
            <a:t>مفهوم الخصخصة وخصخصة التعليم</a:t>
          </a:r>
          <a:endParaRPr lang="en-US" sz="2000" dirty="0">
            <a:latin typeface="Alexandria Medium" pitchFamily="2" charset="-78"/>
            <a:cs typeface="Alexandria Medium"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Medium" pitchFamily="2" charset="-78"/>
              <a:cs typeface="Alexandria Medium" pitchFamily="2" charset="-78"/>
            </a:rPr>
            <a:t>مبررات خصخصة التعليم</a:t>
          </a:r>
          <a:endParaRPr lang="en-US" sz="2000" dirty="0">
            <a:latin typeface="Alexandria Medium" pitchFamily="2" charset="-78"/>
            <a:cs typeface="Alexandria Medium"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000" dirty="0">
              <a:latin typeface="Alexandria Medium" pitchFamily="2" charset="-78"/>
              <a:cs typeface="Alexandria Medium" pitchFamily="2" charset="-78"/>
            </a:rPr>
            <a:t>إيجابيات وسلبيات خصخصة التعليم</a:t>
          </a:r>
          <a:endParaRPr lang="en-US" sz="2000" dirty="0">
            <a:latin typeface="Alexandria Medium" pitchFamily="2" charset="-78"/>
            <a:cs typeface="Alexandria Medium"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2000" dirty="0">
              <a:latin typeface="Alexandria Medium" pitchFamily="2" charset="-78"/>
              <a:cs typeface="Alexandria Medium" pitchFamily="2" charset="-78"/>
            </a:rPr>
            <a:t>معيقات خصخصة التعليم</a:t>
          </a:r>
          <a:endParaRPr lang="en-US" sz="2000" dirty="0">
            <a:latin typeface="Alexandria Medium" pitchFamily="2" charset="-78"/>
            <a:cs typeface="Alexandria Medium" pitchFamily="2" charset="-78"/>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0AA1A257-70F6-4237-AE50-3627E3CF4416}">
      <dgm:prSet custT="1"/>
      <dgm:spPr/>
      <dgm:t>
        <a:bodyPr/>
        <a:lstStyle/>
        <a:p>
          <a:r>
            <a:rPr lang="ar-JO" sz="2000" dirty="0">
              <a:latin typeface="Alexandria Medium" pitchFamily="2" charset="-78"/>
              <a:cs typeface="Alexandria Medium" pitchFamily="2" charset="-78"/>
            </a:rPr>
            <a:t>آليات مقترحة لتطبيق خصخصة التعليم</a:t>
          </a:r>
          <a:endParaRPr lang="en-US" sz="2000" dirty="0">
            <a:latin typeface="Alexandria Medium" pitchFamily="2" charset="-78"/>
            <a:cs typeface="Alexandria Medium" pitchFamily="2" charset="-78"/>
          </a:endParaRPr>
        </a:p>
      </dgm:t>
    </dgm:pt>
    <dgm:pt modelId="{12C928D5-DFEF-49FA-A5C5-2EFE01C01483}" type="parTrans" cxnId="{56286EFE-9716-414C-8624-C60707812D2E}">
      <dgm:prSet/>
      <dgm:spPr/>
    </dgm:pt>
    <dgm:pt modelId="{B109C57D-530E-4B9F-99C7-3AD372BA0DFE}" type="sibTrans" cxnId="{56286EFE-9716-414C-8624-C60707812D2E}">
      <dgm:prSet/>
      <dgm:spPr/>
    </dgm:pt>
    <dgm:pt modelId="{2F16497B-B6E2-4E4C-A94B-7FB662F0F485}">
      <dgm:prSet custT="1"/>
      <dgm:spPr/>
      <dgm:t>
        <a:bodyPr/>
        <a:lstStyle/>
        <a:p>
          <a:r>
            <a:rPr lang="ar-JO" sz="2000" dirty="0">
              <a:latin typeface="Alexandria Medium" pitchFamily="2" charset="-78"/>
              <a:cs typeface="Alexandria Medium" pitchFamily="2" charset="-78"/>
            </a:rPr>
            <a:t>أنواع خصخصة التعليم</a:t>
          </a:r>
          <a:endParaRPr lang="en-US" sz="2000" dirty="0">
            <a:latin typeface="Alexandria Medium" pitchFamily="2" charset="-78"/>
            <a:cs typeface="Alexandria Medium" pitchFamily="2" charset="-78"/>
          </a:endParaRPr>
        </a:p>
      </dgm:t>
    </dgm:pt>
    <dgm:pt modelId="{2B537CEF-3F93-411A-9C10-DFA1B36120DC}" type="parTrans" cxnId="{967101E0-1927-4CE9-8818-8B982139AE44}">
      <dgm:prSet/>
      <dgm:spPr/>
    </dgm:pt>
    <dgm:pt modelId="{A1FC2766-FC40-4C59-A661-B7EB96B23C37}" type="sibTrans" cxnId="{967101E0-1927-4CE9-8818-8B982139AE44}">
      <dgm:prSet/>
      <dgm:spPr/>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pt>
  </dgm:ptLst>
  <dgm:cxnLst>
    <dgm:cxn modelId="{85D04812-7649-4F18-A315-285FDAB8EE38}" type="presOf" srcId="{2F16497B-B6E2-4E4C-A94B-7FB662F0F485}" destId="{7EA8BD39-F44C-4E46-8ECE-677505BF0B99}"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0C892043-EEAA-4DA2-A1DF-F8C4A4EF9931}" type="presOf" srcId="{0AA1A257-70F6-4237-AE50-3627E3CF4416}" destId="{C52393F0-EE6C-4EB9-94BC-65A3FAE677CA}"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967101E0-1927-4CE9-8818-8B982139AE44}" srcId="{C77BC66A-AD09-4678-BB48-842329347B67}" destId="{2F16497B-B6E2-4E4C-A94B-7FB662F0F485}" srcOrd="4" destOrd="0" parTransId="{2B537CEF-3F93-411A-9C10-DFA1B36120DC}" sibTransId="{A1FC2766-FC40-4C59-A661-B7EB96B23C37}"/>
    <dgm:cxn modelId="{754C12E2-EBE9-4760-8AB1-990C24B27D89}" type="presOf" srcId="{ADB7FBE5-9773-47FC-95C6-31825596BC50}" destId="{992B107E-C6B8-46D8-B740-221E4A77A33C}" srcOrd="0" destOrd="0" presId="urn:microsoft.com/office/officeart/2005/8/layout/vList3"/>
    <dgm:cxn modelId="{56286EFE-9716-414C-8624-C60707812D2E}" srcId="{C77BC66A-AD09-4678-BB48-842329347B67}" destId="{0AA1A257-70F6-4237-AE50-3627E3CF4416}" srcOrd="5" destOrd="0" parTransId="{12C928D5-DFEF-49FA-A5C5-2EFE01C01483}" sibTransId="{B109C57D-530E-4B9F-99C7-3AD372BA0DFE}"/>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السياسات التعليمية في المملكة العربية السعودية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CECE28AE-5297-478E-BD5A-1F48579798D5}">
      <dgm:prSet/>
      <dgm:spPr/>
      <dgm:t>
        <a:bodyPr/>
        <a:lstStyle/>
        <a:p>
          <a:r>
            <a:rPr lang="ar-JO" dirty="0"/>
            <a:t>السياسات التعليمية في المملكة الأردنية الهاشمية</a:t>
          </a:r>
          <a:endParaRPr lang="en-US" dirty="0"/>
        </a:p>
      </dgm:t>
    </dgm:pt>
    <dgm:pt modelId="{505155CB-B848-415E-A6EC-B7ABB2899B72}" type="parTrans" cxnId="{BBA5A651-5634-49AD-8B16-8CF2E3BEB235}">
      <dgm:prSet/>
      <dgm:spPr/>
      <dgm:t>
        <a:bodyPr/>
        <a:lstStyle/>
        <a:p>
          <a:endParaRPr lang="en-US"/>
        </a:p>
      </dgm:t>
    </dgm:pt>
    <dgm:pt modelId="{0A276C37-598E-4A6B-80BD-A039C3FE2E00}" type="sibTrans" cxnId="{BBA5A651-5634-49AD-8B16-8CF2E3BEB235}">
      <dgm:prSet/>
      <dgm:spPr/>
      <dgm:t>
        <a:bodyPr/>
        <a:lstStyle/>
        <a:p>
          <a:endParaRPr lang="en-US"/>
        </a:p>
      </dgm:t>
    </dgm:pt>
    <dgm:pt modelId="{E2D4746D-B7E0-4EF1-87B3-EB3E0CF1FFC7}">
      <dgm:prSet/>
      <dgm:spPr/>
      <dgm:t>
        <a:bodyPr/>
        <a:lstStyle/>
        <a:p>
          <a:r>
            <a:rPr lang="ar-JO" dirty="0"/>
            <a:t>السياسات التعليمية في لبنان</a:t>
          </a:r>
          <a:endParaRPr lang="en-US" dirty="0"/>
        </a:p>
      </dgm:t>
    </dgm:pt>
    <dgm:pt modelId="{0BF7C523-0E0A-4C95-9295-FCAC937E004E}" type="parTrans" cxnId="{198D3D3E-F95D-49C2-B266-14D6EACEC598}">
      <dgm:prSet/>
      <dgm:spPr/>
      <dgm:t>
        <a:bodyPr/>
        <a:lstStyle/>
        <a:p>
          <a:endParaRPr lang="en-US"/>
        </a:p>
      </dgm:t>
    </dgm:pt>
    <dgm:pt modelId="{5918BF00-FD13-4D52-A0D5-89B0642D219B}" type="sibTrans" cxnId="{198D3D3E-F95D-49C2-B266-14D6EACEC598}">
      <dgm:prSet/>
      <dgm:spPr/>
      <dgm:t>
        <a:bodyPr/>
        <a:lstStyle/>
        <a:p>
          <a:endParaRPr lang="en-US"/>
        </a:p>
      </dgm:t>
    </dgm:pt>
    <dgm:pt modelId="{F69D4175-2CF3-4357-8262-629C2CEEFA6C}">
      <dgm:prSet/>
      <dgm:spPr/>
      <dgm:t>
        <a:bodyPr/>
        <a:lstStyle/>
        <a:p>
          <a:r>
            <a:rPr lang="ar-JO" dirty="0"/>
            <a:t>السياسات التعليمية في مصر</a:t>
          </a:r>
          <a:endParaRPr lang="en-US" dirty="0"/>
        </a:p>
      </dgm:t>
    </dgm:pt>
    <dgm:pt modelId="{9C69433E-96F9-471B-8DA4-C5823D456D45}" type="parTrans" cxnId="{3C3BD409-3E83-4EEE-A6D3-E28214BCFAC6}">
      <dgm:prSet/>
      <dgm:spPr/>
      <dgm:t>
        <a:bodyPr/>
        <a:lstStyle/>
        <a:p>
          <a:endParaRPr lang="en-US"/>
        </a:p>
      </dgm:t>
    </dgm:pt>
    <dgm:pt modelId="{97E3684E-546B-4C4E-8773-E23EAA89CBC0}" type="sibTrans" cxnId="{3C3BD409-3E83-4EEE-A6D3-E28214BCFAC6}">
      <dgm:prSet/>
      <dgm:spPr/>
      <dgm:t>
        <a:bodyPr/>
        <a:lstStyle/>
        <a:p>
          <a:endParaRPr lang="en-US"/>
        </a:p>
      </dgm:t>
    </dgm:pt>
    <dgm:pt modelId="{318CC98A-40B0-4392-9534-66E840FC7C1A}">
      <dgm:prSet/>
      <dgm:spPr/>
      <dgm:t>
        <a:bodyPr/>
        <a:lstStyle/>
        <a:p>
          <a:r>
            <a:rPr lang="ar-JO" dirty="0"/>
            <a:t>السياسات التعليمية في المملكة المغربية</a:t>
          </a:r>
          <a:endParaRPr lang="en-US" dirty="0"/>
        </a:p>
      </dgm:t>
    </dgm:pt>
    <dgm:pt modelId="{0D12C7AD-7851-41F4-92AC-B18372016265}" type="parTrans" cxnId="{9A8A2E9D-CB9A-4B31-BB99-62B83F72D2A7}">
      <dgm:prSet/>
      <dgm:spPr/>
      <dgm:t>
        <a:bodyPr/>
        <a:lstStyle/>
        <a:p>
          <a:endParaRPr lang="en-US"/>
        </a:p>
      </dgm:t>
    </dgm:pt>
    <dgm:pt modelId="{226795DC-76C1-4E99-AD06-35CE239D81B0}" type="sibTrans" cxnId="{9A8A2E9D-CB9A-4B31-BB99-62B83F72D2A7}">
      <dgm:prSet/>
      <dgm:spPr/>
      <dgm:t>
        <a:bodyPr/>
        <a:lstStyle/>
        <a:p>
          <a:endParaRPr lang="en-US"/>
        </a:p>
      </dgm:t>
    </dgm:pt>
    <dgm:pt modelId="{9E04C6D1-6D1C-48AF-BB9D-3828A00F133B}">
      <dgm:prSet/>
      <dgm:spPr/>
      <dgm:t>
        <a:bodyPr/>
        <a:lstStyle/>
        <a:p>
          <a:r>
            <a:rPr lang="ar-JO" dirty="0"/>
            <a:t>السياسات التعليمية في فنلندا</a:t>
          </a:r>
          <a:endParaRPr lang="en-US" dirty="0"/>
        </a:p>
      </dgm:t>
    </dgm:pt>
    <dgm:pt modelId="{6B312801-7503-4397-B9FA-255E2412F664}" type="parTrans" cxnId="{F18B9B76-E6D5-44BB-B69E-71A575ED63CF}">
      <dgm:prSet/>
      <dgm:spPr/>
      <dgm:t>
        <a:bodyPr/>
        <a:lstStyle/>
        <a:p>
          <a:endParaRPr lang="en-US"/>
        </a:p>
      </dgm:t>
    </dgm:pt>
    <dgm:pt modelId="{B2A4FA26-8EF9-47ED-999D-70019FD06C8E}" type="sibTrans" cxnId="{F18B9B76-E6D5-44BB-B69E-71A575ED63CF}">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FFF61965-415E-4712-B368-86B36E0EAA73}" type="pres">
      <dgm:prSet presAssocID="{CECE28AE-5297-478E-BD5A-1F48579798D5}" presName="composite" presStyleCnt="0"/>
      <dgm:spPr/>
    </dgm:pt>
    <dgm:pt modelId="{83790343-57E3-4AF7-8B63-5C517DE1804B}" type="pres">
      <dgm:prSet presAssocID="{CECE28AE-5297-478E-BD5A-1F48579798D5}" presName="imgShp" presStyleLbl="fgImgPlace1" presStyleIdx="1" presStyleCnt="6"/>
      <dgm:spPr/>
    </dgm:pt>
    <dgm:pt modelId="{FEB66551-55F2-4C88-B442-EEB89E2C91D6}" type="pres">
      <dgm:prSet presAssocID="{CECE28AE-5297-478E-BD5A-1F48579798D5}" presName="txShp" presStyleLbl="node1" presStyleIdx="1" presStyleCnt="6">
        <dgm:presLayoutVars>
          <dgm:bulletEnabled val="1"/>
        </dgm:presLayoutVars>
      </dgm:prSet>
      <dgm:spPr/>
    </dgm:pt>
    <dgm:pt modelId="{E602E495-41C9-4849-A665-E63413FC8D8B}" type="pres">
      <dgm:prSet presAssocID="{0A276C37-598E-4A6B-80BD-A039C3FE2E00}" presName="spacing" presStyleCnt="0"/>
      <dgm:spPr/>
    </dgm:pt>
    <dgm:pt modelId="{98E46FC8-C9D3-48CB-BDD5-5A5BD8B9450D}" type="pres">
      <dgm:prSet presAssocID="{E2D4746D-B7E0-4EF1-87B3-EB3E0CF1FFC7}" presName="composite" presStyleCnt="0"/>
      <dgm:spPr/>
    </dgm:pt>
    <dgm:pt modelId="{A329ADA3-2197-4EF7-83DF-27EB93B94478}" type="pres">
      <dgm:prSet presAssocID="{E2D4746D-B7E0-4EF1-87B3-EB3E0CF1FFC7}" presName="imgShp" presStyleLbl="fgImgPlace1" presStyleIdx="2" presStyleCnt="6"/>
      <dgm:spPr/>
    </dgm:pt>
    <dgm:pt modelId="{0E4633B2-C732-4A3B-9760-D13CE53D808F}" type="pres">
      <dgm:prSet presAssocID="{E2D4746D-B7E0-4EF1-87B3-EB3E0CF1FFC7}" presName="txShp" presStyleLbl="node1" presStyleIdx="2" presStyleCnt="6">
        <dgm:presLayoutVars>
          <dgm:bulletEnabled val="1"/>
        </dgm:presLayoutVars>
      </dgm:prSet>
      <dgm:spPr/>
    </dgm:pt>
    <dgm:pt modelId="{F566A4A9-6582-40DB-BBF0-0CE4FA6F8E03}" type="pres">
      <dgm:prSet presAssocID="{5918BF00-FD13-4D52-A0D5-89B0642D219B}" presName="spacing" presStyleCnt="0"/>
      <dgm:spPr/>
    </dgm:pt>
    <dgm:pt modelId="{EDF9C964-47A4-44BD-9F7D-E907C4C29543}" type="pres">
      <dgm:prSet presAssocID="{F69D4175-2CF3-4357-8262-629C2CEEFA6C}" presName="composite" presStyleCnt="0"/>
      <dgm:spPr/>
    </dgm:pt>
    <dgm:pt modelId="{416607EA-9A8F-4BBC-A7F9-FFE2194FE15B}" type="pres">
      <dgm:prSet presAssocID="{F69D4175-2CF3-4357-8262-629C2CEEFA6C}" presName="imgShp" presStyleLbl="fgImgPlace1" presStyleIdx="3" presStyleCnt="6"/>
      <dgm:spPr/>
    </dgm:pt>
    <dgm:pt modelId="{21039690-4CBD-4AC4-9133-CF256EF60350}" type="pres">
      <dgm:prSet presAssocID="{F69D4175-2CF3-4357-8262-629C2CEEFA6C}" presName="txShp" presStyleLbl="node1" presStyleIdx="3" presStyleCnt="6">
        <dgm:presLayoutVars>
          <dgm:bulletEnabled val="1"/>
        </dgm:presLayoutVars>
      </dgm:prSet>
      <dgm:spPr/>
    </dgm:pt>
    <dgm:pt modelId="{EC1D0939-5933-4359-913E-2446718FFFC0}" type="pres">
      <dgm:prSet presAssocID="{97E3684E-546B-4C4E-8773-E23EAA89CBC0}" presName="spacing" presStyleCnt="0"/>
      <dgm:spPr/>
    </dgm:pt>
    <dgm:pt modelId="{BB874F1E-3AE2-4671-96F8-2A6417441A5C}" type="pres">
      <dgm:prSet presAssocID="{318CC98A-40B0-4392-9534-66E840FC7C1A}" presName="composite" presStyleCnt="0"/>
      <dgm:spPr/>
    </dgm:pt>
    <dgm:pt modelId="{064E14EE-8411-4BE4-A791-FA2E1A801CF7}" type="pres">
      <dgm:prSet presAssocID="{318CC98A-40B0-4392-9534-66E840FC7C1A}" presName="imgShp" presStyleLbl="fgImgPlace1" presStyleIdx="4" presStyleCnt="6"/>
      <dgm:spPr/>
    </dgm:pt>
    <dgm:pt modelId="{FCFB28E3-31FC-4DAB-9836-387A1BD5B6B3}" type="pres">
      <dgm:prSet presAssocID="{318CC98A-40B0-4392-9534-66E840FC7C1A}" presName="txShp" presStyleLbl="node1" presStyleIdx="4" presStyleCnt="6">
        <dgm:presLayoutVars>
          <dgm:bulletEnabled val="1"/>
        </dgm:presLayoutVars>
      </dgm:prSet>
      <dgm:spPr/>
    </dgm:pt>
    <dgm:pt modelId="{16024F64-76BB-4D2A-8BC1-5D4FBDC12D71}" type="pres">
      <dgm:prSet presAssocID="{226795DC-76C1-4E99-AD06-35CE239D81B0}" presName="spacing" presStyleCnt="0"/>
      <dgm:spPr/>
    </dgm:pt>
    <dgm:pt modelId="{CCC19314-C052-4F18-9F9F-12DDE4E624FC}" type="pres">
      <dgm:prSet presAssocID="{9E04C6D1-6D1C-48AF-BB9D-3828A00F133B}" presName="composite" presStyleCnt="0"/>
      <dgm:spPr/>
    </dgm:pt>
    <dgm:pt modelId="{F3E19172-1777-4792-85E1-C210CB842064}" type="pres">
      <dgm:prSet presAssocID="{9E04C6D1-6D1C-48AF-BB9D-3828A00F133B}" presName="imgShp" presStyleLbl="fgImgPlace1" presStyleIdx="5" presStyleCnt="6"/>
      <dgm:spPr/>
    </dgm:pt>
    <dgm:pt modelId="{EF63ECC7-A98F-4D5D-A818-EAA5EB910E98}" type="pres">
      <dgm:prSet presAssocID="{9E04C6D1-6D1C-48AF-BB9D-3828A00F133B}" presName="txShp" presStyleLbl="node1" presStyleIdx="5" presStyleCnt="6">
        <dgm:presLayoutVars>
          <dgm:bulletEnabled val="1"/>
        </dgm:presLayoutVars>
      </dgm:prSet>
      <dgm:spPr/>
    </dgm:pt>
  </dgm:ptLst>
  <dgm:cxnLst>
    <dgm:cxn modelId="{3C3BD409-3E83-4EEE-A6D3-E28214BCFAC6}" srcId="{C77BC66A-AD09-4678-BB48-842329347B67}" destId="{F69D4175-2CF3-4357-8262-629C2CEEFA6C}" srcOrd="3" destOrd="0" parTransId="{9C69433E-96F9-471B-8DA4-C5823D456D45}" sibTransId="{97E3684E-546B-4C4E-8773-E23EAA89CBC0}"/>
    <dgm:cxn modelId="{90608014-1738-4278-8C13-C3FB6B572410}" type="presOf" srcId="{CECE28AE-5297-478E-BD5A-1F48579798D5}" destId="{FEB66551-55F2-4C88-B442-EEB89E2C91D6}" srcOrd="0" destOrd="0" presId="urn:microsoft.com/office/officeart/2005/8/layout/vList3"/>
    <dgm:cxn modelId="{D13BF718-32B9-4E46-BF8E-1B8FBD0C21A2}" type="presOf" srcId="{9E04C6D1-6D1C-48AF-BB9D-3828A00F133B}" destId="{EF63ECC7-A98F-4D5D-A818-EAA5EB910E98}" srcOrd="0" destOrd="0" presId="urn:microsoft.com/office/officeart/2005/8/layout/vList3"/>
    <dgm:cxn modelId="{2467962E-216B-4B92-B85C-DD20B6895EAB}" type="presOf" srcId="{E2D4746D-B7E0-4EF1-87B3-EB3E0CF1FFC7}" destId="{0E4633B2-C732-4A3B-9760-D13CE53D808F}"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198D3D3E-F95D-49C2-B266-14D6EACEC598}" srcId="{C77BC66A-AD09-4678-BB48-842329347B67}" destId="{E2D4746D-B7E0-4EF1-87B3-EB3E0CF1FFC7}" srcOrd="2" destOrd="0" parTransId="{0BF7C523-0E0A-4C95-9295-FCAC937E004E}" sibTransId="{5918BF00-FD13-4D52-A0D5-89B0642D219B}"/>
    <dgm:cxn modelId="{3323A844-A1C8-4641-AB29-E5C255E53F5F}" type="presOf" srcId="{C77BC66A-AD09-4678-BB48-842329347B67}" destId="{8B5F6B06-C4D3-4592-924A-14F7FC3BF82B}" srcOrd="0" destOrd="0" presId="urn:microsoft.com/office/officeart/2005/8/layout/vList3"/>
    <dgm:cxn modelId="{66A34B6C-9B43-4EFD-ADA3-A0BFBF0BEB45}" type="presOf" srcId="{318CC98A-40B0-4392-9534-66E840FC7C1A}" destId="{FCFB28E3-31FC-4DAB-9836-387A1BD5B6B3}" srcOrd="0" destOrd="0" presId="urn:microsoft.com/office/officeart/2005/8/layout/vList3"/>
    <dgm:cxn modelId="{BBA5A651-5634-49AD-8B16-8CF2E3BEB235}" srcId="{C77BC66A-AD09-4678-BB48-842329347B67}" destId="{CECE28AE-5297-478E-BD5A-1F48579798D5}" srcOrd="1" destOrd="0" parTransId="{505155CB-B848-415E-A6EC-B7ABB2899B72}" sibTransId="{0A276C37-598E-4A6B-80BD-A039C3FE2E00}"/>
    <dgm:cxn modelId="{F18B9B76-E6D5-44BB-B69E-71A575ED63CF}" srcId="{C77BC66A-AD09-4678-BB48-842329347B67}" destId="{9E04C6D1-6D1C-48AF-BB9D-3828A00F133B}" srcOrd="5" destOrd="0" parTransId="{6B312801-7503-4397-B9FA-255E2412F664}" sibTransId="{B2A4FA26-8EF9-47ED-999D-70019FD06C8E}"/>
    <dgm:cxn modelId="{EAF9CD7A-6F8B-4B2C-A9AA-12293C249405}" type="presOf" srcId="{F69D4175-2CF3-4357-8262-629C2CEEFA6C}" destId="{21039690-4CBD-4AC4-9133-CF256EF60350}" srcOrd="0" destOrd="0" presId="urn:microsoft.com/office/officeart/2005/8/layout/vList3"/>
    <dgm:cxn modelId="{9A8A2E9D-CB9A-4B31-BB99-62B83F72D2A7}" srcId="{C77BC66A-AD09-4678-BB48-842329347B67}" destId="{318CC98A-40B0-4392-9534-66E840FC7C1A}" srcOrd="4" destOrd="0" parTransId="{0D12C7AD-7851-41F4-92AC-B18372016265}" sibTransId="{226795DC-76C1-4E99-AD06-35CE239D81B0}"/>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5BE4D4AA-259A-44F7-A6D8-6BC45CF2AADA}" type="presParOf" srcId="{8B5F6B06-C4D3-4592-924A-14F7FC3BF82B}" destId="{FFF61965-415E-4712-B368-86B36E0EAA73}" srcOrd="2" destOrd="0" presId="urn:microsoft.com/office/officeart/2005/8/layout/vList3"/>
    <dgm:cxn modelId="{ED177D3A-DE0F-47E6-82D9-2DC7D055D630}" type="presParOf" srcId="{FFF61965-415E-4712-B368-86B36E0EAA73}" destId="{83790343-57E3-4AF7-8B63-5C517DE1804B}" srcOrd="0" destOrd="0" presId="urn:microsoft.com/office/officeart/2005/8/layout/vList3"/>
    <dgm:cxn modelId="{EFFFA91B-9C63-4E73-BA9C-6075F1288961}" type="presParOf" srcId="{FFF61965-415E-4712-B368-86B36E0EAA73}" destId="{FEB66551-55F2-4C88-B442-EEB89E2C91D6}" srcOrd="1" destOrd="0" presId="urn:microsoft.com/office/officeart/2005/8/layout/vList3"/>
    <dgm:cxn modelId="{AE5E1905-B5A2-4967-9A72-D4E418D19491}" type="presParOf" srcId="{8B5F6B06-C4D3-4592-924A-14F7FC3BF82B}" destId="{E602E495-41C9-4849-A665-E63413FC8D8B}" srcOrd="3" destOrd="0" presId="urn:microsoft.com/office/officeart/2005/8/layout/vList3"/>
    <dgm:cxn modelId="{CFA3A072-67F2-4CA7-A92F-7BCC5A74C1C9}" type="presParOf" srcId="{8B5F6B06-C4D3-4592-924A-14F7FC3BF82B}" destId="{98E46FC8-C9D3-48CB-BDD5-5A5BD8B9450D}" srcOrd="4" destOrd="0" presId="urn:microsoft.com/office/officeart/2005/8/layout/vList3"/>
    <dgm:cxn modelId="{B02D556D-BE85-4C7B-A8EB-B04E0A4C4D57}" type="presParOf" srcId="{98E46FC8-C9D3-48CB-BDD5-5A5BD8B9450D}" destId="{A329ADA3-2197-4EF7-83DF-27EB93B94478}" srcOrd="0" destOrd="0" presId="urn:microsoft.com/office/officeart/2005/8/layout/vList3"/>
    <dgm:cxn modelId="{1AC71548-FEF1-440D-90A6-E6613916757A}" type="presParOf" srcId="{98E46FC8-C9D3-48CB-BDD5-5A5BD8B9450D}" destId="{0E4633B2-C732-4A3B-9760-D13CE53D808F}" srcOrd="1" destOrd="0" presId="urn:microsoft.com/office/officeart/2005/8/layout/vList3"/>
    <dgm:cxn modelId="{EC591DDD-CA5B-4264-9702-A164EED9CE6A}" type="presParOf" srcId="{8B5F6B06-C4D3-4592-924A-14F7FC3BF82B}" destId="{F566A4A9-6582-40DB-BBF0-0CE4FA6F8E03}" srcOrd="5" destOrd="0" presId="urn:microsoft.com/office/officeart/2005/8/layout/vList3"/>
    <dgm:cxn modelId="{863F14CC-55AE-427D-A5F8-1A9EAA08879C}" type="presParOf" srcId="{8B5F6B06-C4D3-4592-924A-14F7FC3BF82B}" destId="{EDF9C964-47A4-44BD-9F7D-E907C4C29543}" srcOrd="6" destOrd="0" presId="urn:microsoft.com/office/officeart/2005/8/layout/vList3"/>
    <dgm:cxn modelId="{0198635E-50F2-42D6-A909-EBAF611B23AD}" type="presParOf" srcId="{EDF9C964-47A4-44BD-9F7D-E907C4C29543}" destId="{416607EA-9A8F-4BBC-A7F9-FFE2194FE15B}" srcOrd="0" destOrd="0" presId="urn:microsoft.com/office/officeart/2005/8/layout/vList3"/>
    <dgm:cxn modelId="{4FFF4DFF-2FB6-45E7-BC5D-397C27673365}" type="presParOf" srcId="{EDF9C964-47A4-44BD-9F7D-E907C4C29543}" destId="{21039690-4CBD-4AC4-9133-CF256EF60350}" srcOrd="1" destOrd="0" presId="urn:microsoft.com/office/officeart/2005/8/layout/vList3"/>
    <dgm:cxn modelId="{425F012F-7D03-47D2-BB75-4128130E5CD8}" type="presParOf" srcId="{8B5F6B06-C4D3-4592-924A-14F7FC3BF82B}" destId="{EC1D0939-5933-4359-913E-2446718FFFC0}" srcOrd="7" destOrd="0" presId="urn:microsoft.com/office/officeart/2005/8/layout/vList3"/>
    <dgm:cxn modelId="{51CB8AE2-252A-414B-AD53-A8F509A9B028}" type="presParOf" srcId="{8B5F6B06-C4D3-4592-924A-14F7FC3BF82B}" destId="{BB874F1E-3AE2-4671-96F8-2A6417441A5C}" srcOrd="8" destOrd="0" presId="urn:microsoft.com/office/officeart/2005/8/layout/vList3"/>
    <dgm:cxn modelId="{04082025-4117-49AA-80DF-9B45E1DAE4C8}" type="presParOf" srcId="{BB874F1E-3AE2-4671-96F8-2A6417441A5C}" destId="{064E14EE-8411-4BE4-A791-FA2E1A801CF7}" srcOrd="0" destOrd="0" presId="urn:microsoft.com/office/officeart/2005/8/layout/vList3"/>
    <dgm:cxn modelId="{079DD6D4-258B-4310-8B2C-1406E7A4CBC9}" type="presParOf" srcId="{BB874F1E-3AE2-4671-96F8-2A6417441A5C}" destId="{FCFB28E3-31FC-4DAB-9836-387A1BD5B6B3}" srcOrd="1" destOrd="0" presId="urn:microsoft.com/office/officeart/2005/8/layout/vList3"/>
    <dgm:cxn modelId="{2C0BBEB3-DB18-449F-9193-06C8C5C4563D}" type="presParOf" srcId="{8B5F6B06-C4D3-4592-924A-14F7FC3BF82B}" destId="{16024F64-76BB-4D2A-8BC1-5D4FBDC12D71}" srcOrd="9" destOrd="0" presId="urn:microsoft.com/office/officeart/2005/8/layout/vList3"/>
    <dgm:cxn modelId="{E1BD7B0F-183C-4543-A204-FC604242ABC5}" type="presParOf" srcId="{8B5F6B06-C4D3-4592-924A-14F7FC3BF82B}" destId="{CCC19314-C052-4F18-9F9F-12DDE4E624FC}" srcOrd="10" destOrd="0" presId="urn:microsoft.com/office/officeart/2005/8/layout/vList3"/>
    <dgm:cxn modelId="{3423618A-F724-4CA3-9F2C-AE155DA9D048}" type="presParOf" srcId="{CCC19314-C052-4F18-9F9F-12DDE4E624FC}" destId="{F3E19172-1777-4792-85E1-C210CB842064}" srcOrd="0" destOrd="0" presId="urn:microsoft.com/office/officeart/2005/8/layout/vList3"/>
    <dgm:cxn modelId="{83D2482E-5EA1-439F-84EC-4801D4F90C72}" type="presParOf" srcId="{CCC19314-C052-4F18-9F9F-12DDE4E624FC}" destId="{EF63ECC7-A98F-4D5D-A818-EAA5EB910E9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E1B548-FA71-47A6-8ABB-03E7E6B439A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91D452E-CCA5-45CE-8867-1847A1E65263}">
      <dgm:prSet phldrT="[Text]"/>
      <dgm:spPr/>
      <dgm:t>
        <a:bodyPr/>
        <a:lstStyle/>
        <a:p>
          <a:r>
            <a:rPr lang="ar-JO" dirty="0"/>
            <a:t>السعودية</a:t>
          </a:r>
          <a:endParaRPr lang="en-US" dirty="0"/>
        </a:p>
      </dgm:t>
    </dgm:pt>
    <dgm:pt modelId="{5891C6E2-FD5A-40A2-B1B3-3DE69A6728A4}" type="parTrans" cxnId="{3CCB1BF5-8D01-43B1-A87B-06B5FA09E3C3}">
      <dgm:prSet/>
      <dgm:spPr/>
      <dgm:t>
        <a:bodyPr/>
        <a:lstStyle/>
        <a:p>
          <a:endParaRPr lang="en-US"/>
        </a:p>
      </dgm:t>
    </dgm:pt>
    <dgm:pt modelId="{250FAF64-A791-4675-B3D5-D5A6AAF6C657}" type="sibTrans" cxnId="{3CCB1BF5-8D01-43B1-A87B-06B5FA09E3C3}">
      <dgm:prSet/>
      <dgm:spPr/>
      <dgm:t>
        <a:bodyPr/>
        <a:lstStyle/>
        <a:p>
          <a:endParaRPr lang="en-US"/>
        </a:p>
      </dgm:t>
    </dgm:pt>
    <dgm:pt modelId="{928A4B42-7F2C-4943-9C2A-47215CD0DFC0}">
      <dgm:prSet phldrT="[Text]"/>
      <dgm:spPr/>
      <dgm:t>
        <a:bodyPr/>
        <a:lstStyle/>
        <a:p>
          <a:r>
            <a:rPr lang="ar-JO" dirty="0"/>
            <a:t>الأردن</a:t>
          </a:r>
          <a:endParaRPr lang="en-US" dirty="0"/>
        </a:p>
      </dgm:t>
    </dgm:pt>
    <dgm:pt modelId="{89BB80A2-595F-4EC8-B3F6-D3FA6A08873D}" type="parTrans" cxnId="{D4D09543-8525-4CA1-9D5B-19834DF7E012}">
      <dgm:prSet/>
      <dgm:spPr/>
      <dgm:t>
        <a:bodyPr/>
        <a:lstStyle/>
        <a:p>
          <a:endParaRPr lang="en-US"/>
        </a:p>
      </dgm:t>
    </dgm:pt>
    <dgm:pt modelId="{C2196978-49C0-4694-A2A6-B2E43D4644EF}" type="sibTrans" cxnId="{D4D09543-8525-4CA1-9D5B-19834DF7E012}">
      <dgm:prSet/>
      <dgm:spPr/>
      <dgm:t>
        <a:bodyPr/>
        <a:lstStyle/>
        <a:p>
          <a:endParaRPr lang="en-US"/>
        </a:p>
      </dgm:t>
    </dgm:pt>
    <dgm:pt modelId="{AB49789F-D8D5-4A06-9207-2F72574963BA}">
      <dgm:prSet phldrT="[Text]"/>
      <dgm:spPr/>
      <dgm:t>
        <a:bodyPr/>
        <a:lstStyle/>
        <a:p>
          <a:r>
            <a:rPr lang="ar-JO" dirty="0"/>
            <a:t>مصر</a:t>
          </a:r>
          <a:endParaRPr lang="en-US" dirty="0"/>
        </a:p>
      </dgm:t>
    </dgm:pt>
    <dgm:pt modelId="{E48D14D5-CEEA-4E84-B3CB-1C468382EEA0}" type="parTrans" cxnId="{DE08AEEA-BAAE-4143-865E-06CCA48A3CE0}">
      <dgm:prSet/>
      <dgm:spPr/>
      <dgm:t>
        <a:bodyPr/>
        <a:lstStyle/>
        <a:p>
          <a:endParaRPr lang="en-US"/>
        </a:p>
      </dgm:t>
    </dgm:pt>
    <dgm:pt modelId="{47C57B82-2A6B-45F3-B34E-9A8CAC0FBB62}" type="sibTrans" cxnId="{DE08AEEA-BAAE-4143-865E-06CCA48A3CE0}">
      <dgm:prSet/>
      <dgm:spPr/>
      <dgm:t>
        <a:bodyPr/>
        <a:lstStyle/>
        <a:p>
          <a:endParaRPr lang="en-US"/>
        </a:p>
      </dgm:t>
    </dgm:pt>
    <dgm:pt modelId="{B597C609-33FD-4FA4-97F9-2D7FCEAA36B7}">
      <dgm:prSet phldrT="[Text]"/>
      <dgm:spPr/>
      <dgm:t>
        <a:bodyPr/>
        <a:lstStyle/>
        <a:p>
          <a:r>
            <a:rPr lang="ar-JO" dirty="0"/>
            <a:t>المغرب</a:t>
          </a:r>
          <a:endParaRPr lang="en-US" dirty="0"/>
        </a:p>
      </dgm:t>
    </dgm:pt>
    <dgm:pt modelId="{E12AE3A6-731C-41BD-AADC-8C131777FD5C}" type="parTrans" cxnId="{57328ED7-1DF3-4224-9CF3-39B18FE46976}">
      <dgm:prSet/>
      <dgm:spPr/>
      <dgm:t>
        <a:bodyPr/>
        <a:lstStyle/>
        <a:p>
          <a:endParaRPr lang="en-US"/>
        </a:p>
      </dgm:t>
    </dgm:pt>
    <dgm:pt modelId="{EE00856B-0114-409F-B094-F8D9A2A440B6}" type="sibTrans" cxnId="{57328ED7-1DF3-4224-9CF3-39B18FE46976}">
      <dgm:prSet/>
      <dgm:spPr/>
      <dgm:t>
        <a:bodyPr/>
        <a:lstStyle/>
        <a:p>
          <a:endParaRPr lang="en-US"/>
        </a:p>
      </dgm:t>
    </dgm:pt>
    <dgm:pt modelId="{6DF9B3ED-383A-4AA4-BFFA-7E945DE939A9}">
      <dgm:prSet phldrT="[Text]"/>
      <dgm:spPr/>
      <dgm:t>
        <a:bodyPr/>
        <a:lstStyle/>
        <a:p>
          <a:r>
            <a:rPr lang="ar-JO" dirty="0"/>
            <a:t>لبنان</a:t>
          </a:r>
          <a:endParaRPr lang="en-US" dirty="0"/>
        </a:p>
      </dgm:t>
    </dgm:pt>
    <dgm:pt modelId="{9C202BE5-D337-4174-80AB-8CC95E4CE4A4}" type="parTrans" cxnId="{F7161090-1B74-4DAF-87CD-46B59043BCA5}">
      <dgm:prSet/>
      <dgm:spPr/>
      <dgm:t>
        <a:bodyPr/>
        <a:lstStyle/>
        <a:p>
          <a:endParaRPr lang="en-US"/>
        </a:p>
      </dgm:t>
    </dgm:pt>
    <dgm:pt modelId="{46ABC632-5D38-4601-A348-EF79D10DF6D6}" type="sibTrans" cxnId="{F7161090-1B74-4DAF-87CD-46B59043BCA5}">
      <dgm:prSet/>
      <dgm:spPr/>
      <dgm:t>
        <a:bodyPr/>
        <a:lstStyle/>
        <a:p>
          <a:endParaRPr lang="en-US"/>
        </a:p>
      </dgm:t>
    </dgm:pt>
    <dgm:pt modelId="{07203FE5-2657-4495-974F-DF90E85A8643}" type="pres">
      <dgm:prSet presAssocID="{5DE1B548-FA71-47A6-8ABB-03E7E6B439A6}" presName="Name0" presStyleCnt="0">
        <dgm:presLayoutVars>
          <dgm:dir/>
          <dgm:resizeHandles val="exact"/>
        </dgm:presLayoutVars>
      </dgm:prSet>
      <dgm:spPr/>
    </dgm:pt>
    <dgm:pt modelId="{FF10E9EE-4421-439C-A5A3-6805FB88AFC7}" type="pres">
      <dgm:prSet presAssocID="{5DE1B548-FA71-47A6-8ABB-03E7E6B439A6}" presName="cycle" presStyleCnt="0"/>
      <dgm:spPr/>
    </dgm:pt>
    <dgm:pt modelId="{F15A5C03-BE84-47F7-8C4A-18B264F9BBD0}" type="pres">
      <dgm:prSet presAssocID="{191D452E-CCA5-45CE-8867-1847A1E65263}" presName="nodeFirstNode" presStyleLbl="node1" presStyleIdx="0" presStyleCnt="5">
        <dgm:presLayoutVars>
          <dgm:bulletEnabled val="1"/>
        </dgm:presLayoutVars>
      </dgm:prSet>
      <dgm:spPr/>
    </dgm:pt>
    <dgm:pt modelId="{51E10432-3B69-4405-9B24-348BF114E725}" type="pres">
      <dgm:prSet presAssocID="{250FAF64-A791-4675-B3D5-D5A6AAF6C657}" presName="sibTransFirstNode" presStyleLbl="bgShp" presStyleIdx="0" presStyleCnt="1"/>
      <dgm:spPr/>
    </dgm:pt>
    <dgm:pt modelId="{EDD6C310-406E-47E6-B3F8-0E47CDF98A30}" type="pres">
      <dgm:prSet presAssocID="{928A4B42-7F2C-4943-9C2A-47215CD0DFC0}" presName="nodeFollowingNodes" presStyleLbl="node1" presStyleIdx="1" presStyleCnt="5">
        <dgm:presLayoutVars>
          <dgm:bulletEnabled val="1"/>
        </dgm:presLayoutVars>
      </dgm:prSet>
      <dgm:spPr/>
    </dgm:pt>
    <dgm:pt modelId="{945517C6-ED9C-4A49-BAA5-B21C96BF11A3}" type="pres">
      <dgm:prSet presAssocID="{AB49789F-D8D5-4A06-9207-2F72574963BA}" presName="nodeFollowingNodes" presStyleLbl="node1" presStyleIdx="2" presStyleCnt="5">
        <dgm:presLayoutVars>
          <dgm:bulletEnabled val="1"/>
        </dgm:presLayoutVars>
      </dgm:prSet>
      <dgm:spPr/>
    </dgm:pt>
    <dgm:pt modelId="{0BC875E5-775A-4378-AFD9-7E758C4598B7}" type="pres">
      <dgm:prSet presAssocID="{B597C609-33FD-4FA4-97F9-2D7FCEAA36B7}" presName="nodeFollowingNodes" presStyleLbl="node1" presStyleIdx="3" presStyleCnt="5">
        <dgm:presLayoutVars>
          <dgm:bulletEnabled val="1"/>
        </dgm:presLayoutVars>
      </dgm:prSet>
      <dgm:spPr/>
    </dgm:pt>
    <dgm:pt modelId="{677C23AD-629C-4182-A45B-BC7148A6443A}" type="pres">
      <dgm:prSet presAssocID="{6DF9B3ED-383A-4AA4-BFFA-7E945DE939A9}" presName="nodeFollowingNodes" presStyleLbl="node1" presStyleIdx="4" presStyleCnt="5">
        <dgm:presLayoutVars>
          <dgm:bulletEnabled val="1"/>
        </dgm:presLayoutVars>
      </dgm:prSet>
      <dgm:spPr/>
    </dgm:pt>
  </dgm:ptLst>
  <dgm:cxnLst>
    <dgm:cxn modelId="{DE8C0F24-EE1B-4D52-851B-24B1C180AFB3}" type="presOf" srcId="{928A4B42-7F2C-4943-9C2A-47215CD0DFC0}" destId="{EDD6C310-406E-47E6-B3F8-0E47CDF98A30}" srcOrd="0" destOrd="0" presId="urn:microsoft.com/office/officeart/2005/8/layout/cycle3"/>
    <dgm:cxn modelId="{6B55703E-A382-4CFF-9507-BA07A1207115}" type="presOf" srcId="{250FAF64-A791-4675-B3D5-D5A6AAF6C657}" destId="{51E10432-3B69-4405-9B24-348BF114E725}" srcOrd="0" destOrd="0" presId="urn:microsoft.com/office/officeart/2005/8/layout/cycle3"/>
    <dgm:cxn modelId="{D4D09543-8525-4CA1-9D5B-19834DF7E012}" srcId="{5DE1B548-FA71-47A6-8ABB-03E7E6B439A6}" destId="{928A4B42-7F2C-4943-9C2A-47215CD0DFC0}" srcOrd="1" destOrd="0" parTransId="{89BB80A2-595F-4EC8-B3F6-D3FA6A08873D}" sibTransId="{C2196978-49C0-4694-A2A6-B2E43D4644EF}"/>
    <dgm:cxn modelId="{513B0B44-A493-4713-A6AE-857BEE768E66}" type="presOf" srcId="{191D452E-CCA5-45CE-8867-1847A1E65263}" destId="{F15A5C03-BE84-47F7-8C4A-18B264F9BBD0}" srcOrd="0" destOrd="0" presId="urn:microsoft.com/office/officeart/2005/8/layout/cycle3"/>
    <dgm:cxn modelId="{9D53A666-0218-4853-8BFA-4A0B96B51DF9}" type="presOf" srcId="{AB49789F-D8D5-4A06-9207-2F72574963BA}" destId="{945517C6-ED9C-4A49-BAA5-B21C96BF11A3}" srcOrd="0" destOrd="0" presId="urn:microsoft.com/office/officeart/2005/8/layout/cycle3"/>
    <dgm:cxn modelId="{42FBED46-197F-415D-AAA4-976703D7F28E}" type="presOf" srcId="{5DE1B548-FA71-47A6-8ABB-03E7E6B439A6}" destId="{07203FE5-2657-4495-974F-DF90E85A8643}" srcOrd="0" destOrd="0" presId="urn:microsoft.com/office/officeart/2005/8/layout/cycle3"/>
    <dgm:cxn modelId="{BDD0AA69-F0D9-40D1-9A48-A2ACB06D2232}" type="presOf" srcId="{B597C609-33FD-4FA4-97F9-2D7FCEAA36B7}" destId="{0BC875E5-775A-4378-AFD9-7E758C4598B7}" srcOrd="0" destOrd="0" presId="urn:microsoft.com/office/officeart/2005/8/layout/cycle3"/>
    <dgm:cxn modelId="{F7161090-1B74-4DAF-87CD-46B59043BCA5}" srcId="{5DE1B548-FA71-47A6-8ABB-03E7E6B439A6}" destId="{6DF9B3ED-383A-4AA4-BFFA-7E945DE939A9}" srcOrd="4" destOrd="0" parTransId="{9C202BE5-D337-4174-80AB-8CC95E4CE4A4}" sibTransId="{46ABC632-5D38-4601-A348-EF79D10DF6D6}"/>
    <dgm:cxn modelId="{4EC8C3B8-E20D-48E6-AB05-36CEA32D549A}" type="presOf" srcId="{6DF9B3ED-383A-4AA4-BFFA-7E945DE939A9}" destId="{677C23AD-629C-4182-A45B-BC7148A6443A}" srcOrd="0" destOrd="0" presId="urn:microsoft.com/office/officeart/2005/8/layout/cycle3"/>
    <dgm:cxn modelId="{57328ED7-1DF3-4224-9CF3-39B18FE46976}" srcId="{5DE1B548-FA71-47A6-8ABB-03E7E6B439A6}" destId="{B597C609-33FD-4FA4-97F9-2D7FCEAA36B7}" srcOrd="3" destOrd="0" parTransId="{E12AE3A6-731C-41BD-AADC-8C131777FD5C}" sibTransId="{EE00856B-0114-409F-B094-F8D9A2A440B6}"/>
    <dgm:cxn modelId="{DE08AEEA-BAAE-4143-865E-06CCA48A3CE0}" srcId="{5DE1B548-FA71-47A6-8ABB-03E7E6B439A6}" destId="{AB49789F-D8D5-4A06-9207-2F72574963BA}" srcOrd="2" destOrd="0" parTransId="{E48D14D5-CEEA-4E84-B3CB-1C468382EEA0}" sibTransId="{47C57B82-2A6B-45F3-B34E-9A8CAC0FBB62}"/>
    <dgm:cxn modelId="{3CCB1BF5-8D01-43B1-A87B-06B5FA09E3C3}" srcId="{5DE1B548-FA71-47A6-8ABB-03E7E6B439A6}" destId="{191D452E-CCA5-45CE-8867-1847A1E65263}" srcOrd="0" destOrd="0" parTransId="{5891C6E2-FD5A-40A2-B1B3-3DE69A6728A4}" sibTransId="{250FAF64-A791-4675-B3D5-D5A6AAF6C657}"/>
    <dgm:cxn modelId="{001943DE-C4CC-43F7-9439-433CCFB9C5F9}" type="presParOf" srcId="{07203FE5-2657-4495-974F-DF90E85A8643}" destId="{FF10E9EE-4421-439C-A5A3-6805FB88AFC7}" srcOrd="0" destOrd="0" presId="urn:microsoft.com/office/officeart/2005/8/layout/cycle3"/>
    <dgm:cxn modelId="{A88A7BCE-8D68-4781-B5FF-900757B8ECDC}" type="presParOf" srcId="{FF10E9EE-4421-439C-A5A3-6805FB88AFC7}" destId="{F15A5C03-BE84-47F7-8C4A-18B264F9BBD0}" srcOrd="0" destOrd="0" presId="urn:microsoft.com/office/officeart/2005/8/layout/cycle3"/>
    <dgm:cxn modelId="{9F14C104-9BFC-46C9-8CF7-DDAF4620FF3B}" type="presParOf" srcId="{FF10E9EE-4421-439C-A5A3-6805FB88AFC7}" destId="{51E10432-3B69-4405-9B24-348BF114E725}" srcOrd="1" destOrd="0" presId="urn:microsoft.com/office/officeart/2005/8/layout/cycle3"/>
    <dgm:cxn modelId="{0365D8DA-633B-42A2-91D0-1E902692A68D}" type="presParOf" srcId="{FF10E9EE-4421-439C-A5A3-6805FB88AFC7}" destId="{EDD6C310-406E-47E6-B3F8-0E47CDF98A30}" srcOrd="2" destOrd="0" presId="urn:microsoft.com/office/officeart/2005/8/layout/cycle3"/>
    <dgm:cxn modelId="{92B0C5FE-D079-4EAD-9543-B11DFE0818EC}" type="presParOf" srcId="{FF10E9EE-4421-439C-A5A3-6805FB88AFC7}" destId="{945517C6-ED9C-4A49-BAA5-B21C96BF11A3}" srcOrd="3" destOrd="0" presId="urn:microsoft.com/office/officeart/2005/8/layout/cycle3"/>
    <dgm:cxn modelId="{D5352D6B-30A9-4CA7-ADAF-F9197DA34133}" type="presParOf" srcId="{FF10E9EE-4421-439C-A5A3-6805FB88AFC7}" destId="{0BC875E5-775A-4378-AFD9-7E758C4598B7}" srcOrd="4" destOrd="0" presId="urn:microsoft.com/office/officeart/2005/8/layout/cycle3"/>
    <dgm:cxn modelId="{B03F2E31-E35E-45A5-B2A1-E2E25B0FD054}" type="presParOf" srcId="{FF10E9EE-4421-439C-A5A3-6805FB88AFC7}" destId="{677C23AD-629C-4182-A45B-BC7148A6443A}"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السياسات التعليمية في المملكة العربية السعودية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CECE28AE-5297-478E-BD5A-1F48579798D5}">
      <dgm:prSet/>
      <dgm:spPr/>
      <dgm:t>
        <a:bodyPr/>
        <a:lstStyle/>
        <a:p>
          <a:r>
            <a:rPr lang="ar-JO" dirty="0"/>
            <a:t>السياسات التعليمية في المملكة الأردنية الهاشمية</a:t>
          </a:r>
          <a:endParaRPr lang="en-US" dirty="0"/>
        </a:p>
      </dgm:t>
    </dgm:pt>
    <dgm:pt modelId="{505155CB-B848-415E-A6EC-B7ABB2899B72}" type="parTrans" cxnId="{BBA5A651-5634-49AD-8B16-8CF2E3BEB235}">
      <dgm:prSet/>
      <dgm:spPr/>
      <dgm:t>
        <a:bodyPr/>
        <a:lstStyle/>
        <a:p>
          <a:endParaRPr lang="en-US"/>
        </a:p>
      </dgm:t>
    </dgm:pt>
    <dgm:pt modelId="{0A276C37-598E-4A6B-80BD-A039C3FE2E00}" type="sibTrans" cxnId="{BBA5A651-5634-49AD-8B16-8CF2E3BEB235}">
      <dgm:prSet/>
      <dgm:spPr/>
      <dgm:t>
        <a:bodyPr/>
        <a:lstStyle/>
        <a:p>
          <a:endParaRPr lang="en-US"/>
        </a:p>
      </dgm:t>
    </dgm:pt>
    <dgm:pt modelId="{E2D4746D-B7E0-4EF1-87B3-EB3E0CF1FFC7}">
      <dgm:prSet/>
      <dgm:spPr/>
      <dgm:t>
        <a:bodyPr/>
        <a:lstStyle/>
        <a:p>
          <a:r>
            <a:rPr lang="ar-JO" dirty="0"/>
            <a:t>السياسات التعليمية في لبنان</a:t>
          </a:r>
          <a:endParaRPr lang="en-US" dirty="0"/>
        </a:p>
      </dgm:t>
    </dgm:pt>
    <dgm:pt modelId="{0BF7C523-0E0A-4C95-9295-FCAC937E004E}" type="parTrans" cxnId="{198D3D3E-F95D-49C2-B266-14D6EACEC598}">
      <dgm:prSet/>
      <dgm:spPr/>
      <dgm:t>
        <a:bodyPr/>
        <a:lstStyle/>
        <a:p>
          <a:endParaRPr lang="en-US"/>
        </a:p>
      </dgm:t>
    </dgm:pt>
    <dgm:pt modelId="{5918BF00-FD13-4D52-A0D5-89B0642D219B}" type="sibTrans" cxnId="{198D3D3E-F95D-49C2-B266-14D6EACEC598}">
      <dgm:prSet/>
      <dgm:spPr/>
      <dgm:t>
        <a:bodyPr/>
        <a:lstStyle/>
        <a:p>
          <a:endParaRPr lang="en-US"/>
        </a:p>
      </dgm:t>
    </dgm:pt>
    <dgm:pt modelId="{F69D4175-2CF3-4357-8262-629C2CEEFA6C}">
      <dgm:prSet/>
      <dgm:spPr/>
      <dgm:t>
        <a:bodyPr/>
        <a:lstStyle/>
        <a:p>
          <a:r>
            <a:rPr lang="ar-JO" dirty="0"/>
            <a:t>السياسات التعليمية في مصر</a:t>
          </a:r>
          <a:endParaRPr lang="en-US" dirty="0"/>
        </a:p>
      </dgm:t>
    </dgm:pt>
    <dgm:pt modelId="{9C69433E-96F9-471B-8DA4-C5823D456D45}" type="parTrans" cxnId="{3C3BD409-3E83-4EEE-A6D3-E28214BCFAC6}">
      <dgm:prSet/>
      <dgm:spPr/>
      <dgm:t>
        <a:bodyPr/>
        <a:lstStyle/>
        <a:p>
          <a:endParaRPr lang="en-US"/>
        </a:p>
      </dgm:t>
    </dgm:pt>
    <dgm:pt modelId="{97E3684E-546B-4C4E-8773-E23EAA89CBC0}" type="sibTrans" cxnId="{3C3BD409-3E83-4EEE-A6D3-E28214BCFAC6}">
      <dgm:prSet/>
      <dgm:spPr/>
      <dgm:t>
        <a:bodyPr/>
        <a:lstStyle/>
        <a:p>
          <a:endParaRPr lang="en-US"/>
        </a:p>
      </dgm:t>
    </dgm:pt>
    <dgm:pt modelId="{318CC98A-40B0-4392-9534-66E840FC7C1A}">
      <dgm:prSet/>
      <dgm:spPr/>
      <dgm:t>
        <a:bodyPr/>
        <a:lstStyle/>
        <a:p>
          <a:r>
            <a:rPr lang="ar-JO" dirty="0"/>
            <a:t>السياسات التعليمية في المملكة المغربية</a:t>
          </a:r>
          <a:endParaRPr lang="en-US" dirty="0"/>
        </a:p>
      </dgm:t>
    </dgm:pt>
    <dgm:pt modelId="{0D12C7AD-7851-41F4-92AC-B18372016265}" type="parTrans" cxnId="{9A8A2E9D-CB9A-4B31-BB99-62B83F72D2A7}">
      <dgm:prSet/>
      <dgm:spPr/>
      <dgm:t>
        <a:bodyPr/>
        <a:lstStyle/>
        <a:p>
          <a:endParaRPr lang="en-US"/>
        </a:p>
      </dgm:t>
    </dgm:pt>
    <dgm:pt modelId="{226795DC-76C1-4E99-AD06-35CE239D81B0}" type="sibTrans" cxnId="{9A8A2E9D-CB9A-4B31-BB99-62B83F72D2A7}">
      <dgm:prSet/>
      <dgm:spPr/>
      <dgm:t>
        <a:bodyPr/>
        <a:lstStyle/>
        <a:p>
          <a:endParaRPr lang="en-US"/>
        </a:p>
      </dgm:t>
    </dgm:pt>
    <dgm:pt modelId="{9E04C6D1-6D1C-48AF-BB9D-3828A00F133B}">
      <dgm:prSet/>
      <dgm:spPr/>
      <dgm:t>
        <a:bodyPr/>
        <a:lstStyle/>
        <a:p>
          <a:r>
            <a:rPr lang="ar-JO" dirty="0"/>
            <a:t>السياسات التعليمية في فنلندا</a:t>
          </a:r>
          <a:endParaRPr lang="en-US" dirty="0"/>
        </a:p>
      </dgm:t>
    </dgm:pt>
    <dgm:pt modelId="{6B312801-7503-4397-B9FA-255E2412F664}" type="parTrans" cxnId="{F18B9B76-E6D5-44BB-B69E-71A575ED63CF}">
      <dgm:prSet/>
      <dgm:spPr/>
      <dgm:t>
        <a:bodyPr/>
        <a:lstStyle/>
        <a:p>
          <a:endParaRPr lang="en-US"/>
        </a:p>
      </dgm:t>
    </dgm:pt>
    <dgm:pt modelId="{B2A4FA26-8EF9-47ED-999D-70019FD06C8E}" type="sibTrans" cxnId="{F18B9B76-E6D5-44BB-B69E-71A575ED63CF}">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FFF61965-415E-4712-B368-86B36E0EAA73}" type="pres">
      <dgm:prSet presAssocID="{CECE28AE-5297-478E-BD5A-1F48579798D5}" presName="composite" presStyleCnt="0"/>
      <dgm:spPr/>
    </dgm:pt>
    <dgm:pt modelId="{83790343-57E3-4AF7-8B63-5C517DE1804B}" type="pres">
      <dgm:prSet presAssocID="{CECE28AE-5297-478E-BD5A-1F48579798D5}" presName="imgShp" presStyleLbl="fgImgPlace1" presStyleIdx="1" presStyleCnt="6"/>
      <dgm:spPr/>
    </dgm:pt>
    <dgm:pt modelId="{FEB66551-55F2-4C88-B442-EEB89E2C91D6}" type="pres">
      <dgm:prSet presAssocID="{CECE28AE-5297-478E-BD5A-1F48579798D5}" presName="txShp" presStyleLbl="node1" presStyleIdx="1" presStyleCnt="6">
        <dgm:presLayoutVars>
          <dgm:bulletEnabled val="1"/>
        </dgm:presLayoutVars>
      </dgm:prSet>
      <dgm:spPr/>
    </dgm:pt>
    <dgm:pt modelId="{E602E495-41C9-4849-A665-E63413FC8D8B}" type="pres">
      <dgm:prSet presAssocID="{0A276C37-598E-4A6B-80BD-A039C3FE2E00}" presName="spacing" presStyleCnt="0"/>
      <dgm:spPr/>
    </dgm:pt>
    <dgm:pt modelId="{98E46FC8-C9D3-48CB-BDD5-5A5BD8B9450D}" type="pres">
      <dgm:prSet presAssocID="{E2D4746D-B7E0-4EF1-87B3-EB3E0CF1FFC7}" presName="composite" presStyleCnt="0"/>
      <dgm:spPr/>
    </dgm:pt>
    <dgm:pt modelId="{A329ADA3-2197-4EF7-83DF-27EB93B94478}" type="pres">
      <dgm:prSet presAssocID="{E2D4746D-B7E0-4EF1-87B3-EB3E0CF1FFC7}" presName="imgShp" presStyleLbl="fgImgPlace1" presStyleIdx="2" presStyleCnt="6"/>
      <dgm:spPr/>
    </dgm:pt>
    <dgm:pt modelId="{0E4633B2-C732-4A3B-9760-D13CE53D808F}" type="pres">
      <dgm:prSet presAssocID="{E2D4746D-B7E0-4EF1-87B3-EB3E0CF1FFC7}" presName="txShp" presStyleLbl="node1" presStyleIdx="2" presStyleCnt="6">
        <dgm:presLayoutVars>
          <dgm:bulletEnabled val="1"/>
        </dgm:presLayoutVars>
      </dgm:prSet>
      <dgm:spPr/>
    </dgm:pt>
    <dgm:pt modelId="{F566A4A9-6582-40DB-BBF0-0CE4FA6F8E03}" type="pres">
      <dgm:prSet presAssocID="{5918BF00-FD13-4D52-A0D5-89B0642D219B}" presName="spacing" presStyleCnt="0"/>
      <dgm:spPr/>
    </dgm:pt>
    <dgm:pt modelId="{EDF9C964-47A4-44BD-9F7D-E907C4C29543}" type="pres">
      <dgm:prSet presAssocID="{F69D4175-2CF3-4357-8262-629C2CEEFA6C}" presName="composite" presStyleCnt="0"/>
      <dgm:spPr/>
    </dgm:pt>
    <dgm:pt modelId="{416607EA-9A8F-4BBC-A7F9-FFE2194FE15B}" type="pres">
      <dgm:prSet presAssocID="{F69D4175-2CF3-4357-8262-629C2CEEFA6C}" presName="imgShp" presStyleLbl="fgImgPlace1" presStyleIdx="3" presStyleCnt="6"/>
      <dgm:spPr/>
    </dgm:pt>
    <dgm:pt modelId="{21039690-4CBD-4AC4-9133-CF256EF60350}" type="pres">
      <dgm:prSet presAssocID="{F69D4175-2CF3-4357-8262-629C2CEEFA6C}" presName="txShp" presStyleLbl="node1" presStyleIdx="3" presStyleCnt="6">
        <dgm:presLayoutVars>
          <dgm:bulletEnabled val="1"/>
        </dgm:presLayoutVars>
      </dgm:prSet>
      <dgm:spPr/>
    </dgm:pt>
    <dgm:pt modelId="{EC1D0939-5933-4359-913E-2446718FFFC0}" type="pres">
      <dgm:prSet presAssocID="{97E3684E-546B-4C4E-8773-E23EAA89CBC0}" presName="spacing" presStyleCnt="0"/>
      <dgm:spPr/>
    </dgm:pt>
    <dgm:pt modelId="{BB874F1E-3AE2-4671-96F8-2A6417441A5C}" type="pres">
      <dgm:prSet presAssocID="{318CC98A-40B0-4392-9534-66E840FC7C1A}" presName="composite" presStyleCnt="0"/>
      <dgm:spPr/>
    </dgm:pt>
    <dgm:pt modelId="{064E14EE-8411-4BE4-A791-FA2E1A801CF7}" type="pres">
      <dgm:prSet presAssocID="{318CC98A-40B0-4392-9534-66E840FC7C1A}" presName="imgShp" presStyleLbl="fgImgPlace1" presStyleIdx="4" presStyleCnt="6"/>
      <dgm:spPr/>
    </dgm:pt>
    <dgm:pt modelId="{FCFB28E3-31FC-4DAB-9836-387A1BD5B6B3}" type="pres">
      <dgm:prSet presAssocID="{318CC98A-40B0-4392-9534-66E840FC7C1A}" presName="txShp" presStyleLbl="node1" presStyleIdx="4" presStyleCnt="6">
        <dgm:presLayoutVars>
          <dgm:bulletEnabled val="1"/>
        </dgm:presLayoutVars>
      </dgm:prSet>
      <dgm:spPr/>
    </dgm:pt>
    <dgm:pt modelId="{16024F64-76BB-4D2A-8BC1-5D4FBDC12D71}" type="pres">
      <dgm:prSet presAssocID="{226795DC-76C1-4E99-AD06-35CE239D81B0}" presName="spacing" presStyleCnt="0"/>
      <dgm:spPr/>
    </dgm:pt>
    <dgm:pt modelId="{CCC19314-C052-4F18-9F9F-12DDE4E624FC}" type="pres">
      <dgm:prSet presAssocID="{9E04C6D1-6D1C-48AF-BB9D-3828A00F133B}" presName="composite" presStyleCnt="0"/>
      <dgm:spPr/>
    </dgm:pt>
    <dgm:pt modelId="{F3E19172-1777-4792-85E1-C210CB842064}" type="pres">
      <dgm:prSet presAssocID="{9E04C6D1-6D1C-48AF-BB9D-3828A00F133B}" presName="imgShp" presStyleLbl="fgImgPlace1" presStyleIdx="5" presStyleCnt="6"/>
      <dgm:spPr/>
    </dgm:pt>
    <dgm:pt modelId="{EF63ECC7-A98F-4D5D-A818-EAA5EB910E98}" type="pres">
      <dgm:prSet presAssocID="{9E04C6D1-6D1C-48AF-BB9D-3828A00F133B}" presName="txShp" presStyleLbl="node1" presStyleIdx="5" presStyleCnt="6">
        <dgm:presLayoutVars>
          <dgm:bulletEnabled val="1"/>
        </dgm:presLayoutVars>
      </dgm:prSet>
      <dgm:spPr/>
    </dgm:pt>
  </dgm:ptLst>
  <dgm:cxnLst>
    <dgm:cxn modelId="{3C3BD409-3E83-4EEE-A6D3-E28214BCFAC6}" srcId="{C77BC66A-AD09-4678-BB48-842329347B67}" destId="{F69D4175-2CF3-4357-8262-629C2CEEFA6C}" srcOrd="3" destOrd="0" parTransId="{9C69433E-96F9-471B-8DA4-C5823D456D45}" sibTransId="{97E3684E-546B-4C4E-8773-E23EAA89CBC0}"/>
    <dgm:cxn modelId="{90608014-1738-4278-8C13-C3FB6B572410}" type="presOf" srcId="{CECE28AE-5297-478E-BD5A-1F48579798D5}" destId="{FEB66551-55F2-4C88-B442-EEB89E2C91D6}" srcOrd="0" destOrd="0" presId="urn:microsoft.com/office/officeart/2005/8/layout/vList3"/>
    <dgm:cxn modelId="{D13BF718-32B9-4E46-BF8E-1B8FBD0C21A2}" type="presOf" srcId="{9E04C6D1-6D1C-48AF-BB9D-3828A00F133B}" destId="{EF63ECC7-A98F-4D5D-A818-EAA5EB910E98}" srcOrd="0" destOrd="0" presId="urn:microsoft.com/office/officeart/2005/8/layout/vList3"/>
    <dgm:cxn modelId="{2467962E-216B-4B92-B85C-DD20B6895EAB}" type="presOf" srcId="{E2D4746D-B7E0-4EF1-87B3-EB3E0CF1FFC7}" destId="{0E4633B2-C732-4A3B-9760-D13CE53D808F}"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198D3D3E-F95D-49C2-B266-14D6EACEC598}" srcId="{C77BC66A-AD09-4678-BB48-842329347B67}" destId="{E2D4746D-B7E0-4EF1-87B3-EB3E0CF1FFC7}" srcOrd="2" destOrd="0" parTransId="{0BF7C523-0E0A-4C95-9295-FCAC937E004E}" sibTransId="{5918BF00-FD13-4D52-A0D5-89B0642D219B}"/>
    <dgm:cxn modelId="{3323A844-A1C8-4641-AB29-E5C255E53F5F}" type="presOf" srcId="{C77BC66A-AD09-4678-BB48-842329347B67}" destId="{8B5F6B06-C4D3-4592-924A-14F7FC3BF82B}" srcOrd="0" destOrd="0" presId="urn:microsoft.com/office/officeart/2005/8/layout/vList3"/>
    <dgm:cxn modelId="{66A34B6C-9B43-4EFD-ADA3-A0BFBF0BEB45}" type="presOf" srcId="{318CC98A-40B0-4392-9534-66E840FC7C1A}" destId="{FCFB28E3-31FC-4DAB-9836-387A1BD5B6B3}" srcOrd="0" destOrd="0" presId="urn:microsoft.com/office/officeart/2005/8/layout/vList3"/>
    <dgm:cxn modelId="{BBA5A651-5634-49AD-8B16-8CF2E3BEB235}" srcId="{C77BC66A-AD09-4678-BB48-842329347B67}" destId="{CECE28AE-5297-478E-BD5A-1F48579798D5}" srcOrd="1" destOrd="0" parTransId="{505155CB-B848-415E-A6EC-B7ABB2899B72}" sibTransId="{0A276C37-598E-4A6B-80BD-A039C3FE2E00}"/>
    <dgm:cxn modelId="{F18B9B76-E6D5-44BB-B69E-71A575ED63CF}" srcId="{C77BC66A-AD09-4678-BB48-842329347B67}" destId="{9E04C6D1-6D1C-48AF-BB9D-3828A00F133B}" srcOrd="5" destOrd="0" parTransId="{6B312801-7503-4397-B9FA-255E2412F664}" sibTransId="{B2A4FA26-8EF9-47ED-999D-70019FD06C8E}"/>
    <dgm:cxn modelId="{EAF9CD7A-6F8B-4B2C-A9AA-12293C249405}" type="presOf" srcId="{F69D4175-2CF3-4357-8262-629C2CEEFA6C}" destId="{21039690-4CBD-4AC4-9133-CF256EF60350}" srcOrd="0" destOrd="0" presId="urn:microsoft.com/office/officeart/2005/8/layout/vList3"/>
    <dgm:cxn modelId="{9A8A2E9D-CB9A-4B31-BB99-62B83F72D2A7}" srcId="{C77BC66A-AD09-4678-BB48-842329347B67}" destId="{318CC98A-40B0-4392-9534-66E840FC7C1A}" srcOrd="4" destOrd="0" parTransId="{0D12C7AD-7851-41F4-92AC-B18372016265}" sibTransId="{226795DC-76C1-4E99-AD06-35CE239D81B0}"/>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5BE4D4AA-259A-44F7-A6D8-6BC45CF2AADA}" type="presParOf" srcId="{8B5F6B06-C4D3-4592-924A-14F7FC3BF82B}" destId="{FFF61965-415E-4712-B368-86B36E0EAA73}" srcOrd="2" destOrd="0" presId="urn:microsoft.com/office/officeart/2005/8/layout/vList3"/>
    <dgm:cxn modelId="{ED177D3A-DE0F-47E6-82D9-2DC7D055D630}" type="presParOf" srcId="{FFF61965-415E-4712-B368-86B36E0EAA73}" destId="{83790343-57E3-4AF7-8B63-5C517DE1804B}" srcOrd="0" destOrd="0" presId="urn:microsoft.com/office/officeart/2005/8/layout/vList3"/>
    <dgm:cxn modelId="{EFFFA91B-9C63-4E73-BA9C-6075F1288961}" type="presParOf" srcId="{FFF61965-415E-4712-B368-86B36E0EAA73}" destId="{FEB66551-55F2-4C88-B442-EEB89E2C91D6}" srcOrd="1" destOrd="0" presId="urn:microsoft.com/office/officeart/2005/8/layout/vList3"/>
    <dgm:cxn modelId="{AE5E1905-B5A2-4967-9A72-D4E418D19491}" type="presParOf" srcId="{8B5F6B06-C4D3-4592-924A-14F7FC3BF82B}" destId="{E602E495-41C9-4849-A665-E63413FC8D8B}" srcOrd="3" destOrd="0" presId="urn:microsoft.com/office/officeart/2005/8/layout/vList3"/>
    <dgm:cxn modelId="{CFA3A072-67F2-4CA7-A92F-7BCC5A74C1C9}" type="presParOf" srcId="{8B5F6B06-C4D3-4592-924A-14F7FC3BF82B}" destId="{98E46FC8-C9D3-48CB-BDD5-5A5BD8B9450D}" srcOrd="4" destOrd="0" presId="urn:microsoft.com/office/officeart/2005/8/layout/vList3"/>
    <dgm:cxn modelId="{B02D556D-BE85-4C7B-A8EB-B04E0A4C4D57}" type="presParOf" srcId="{98E46FC8-C9D3-48CB-BDD5-5A5BD8B9450D}" destId="{A329ADA3-2197-4EF7-83DF-27EB93B94478}" srcOrd="0" destOrd="0" presId="urn:microsoft.com/office/officeart/2005/8/layout/vList3"/>
    <dgm:cxn modelId="{1AC71548-FEF1-440D-90A6-E6613916757A}" type="presParOf" srcId="{98E46FC8-C9D3-48CB-BDD5-5A5BD8B9450D}" destId="{0E4633B2-C732-4A3B-9760-D13CE53D808F}" srcOrd="1" destOrd="0" presId="urn:microsoft.com/office/officeart/2005/8/layout/vList3"/>
    <dgm:cxn modelId="{EC591DDD-CA5B-4264-9702-A164EED9CE6A}" type="presParOf" srcId="{8B5F6B06-C4D3-4592-924A-14F7FC3BF82B}" destId="{F566A4A9-6582-40DB-BBF0-0CE4FA6F8E03}" srcOrd="5" destOrd="0" presId="urn:microsoft.com/office/officeart/2005/8/layout/vList3"/>
    <dgm:cxn modelId="{863F14CC-55AE-427D-A5F8-1A9EAA08879C}" type="presParOf" srcId="{8B5F6B06-C4D3-4592-924A-14F7FC3BF82B}" destId="{EDF9C964-47A4-44BD-9F7D-E907C4C29543}" srcOrd="6" destOrd="0" presId="urn:microsoft.com/office/officeart/2005/8/layout/vList3"/>
    <dgm:cxn modelId="{0198635E-50F2-42D6-A909-EBAF611B23AD}" type="presParOf" srcId="{EDF9C964-47A4-44BD-9F7D-E907C4C29543}" destId="{416607EA-9A8F-4BBC-A7F9-FFE2194FE15B}" srcOrd="0" destOrd="0" presId="urn:microsoft.com/office/officeart/2005/8/layout/vList3"/>
    <dgm:cxn modelId="{4FFF4DFF-2FB6-45E7-BC5D-397C27673365}" type="presParOf" srcId="{EDF9C964-47A4-44BD-9F7D-E907C4C29543}" destId="{21039690-4CBD-4AC4-9133-CF256EF60350}" srcOrd="1" destOrd="0" presId="urn:microsoft.com/office/officeart/2005/8/layout/vList3"/>
    <dgm:cxn modelId="{425F012F-7D03-47D2-BB75-4128130E5CD8}" type="presParOf" srcId="{8B5F6B06-C4D3-4592-924A-14F7FC3BF82B}" destId="{EC1D0939-5933-4359-913E-2446718FFFC0}" srcOrd="7" destOrd="0" presId="urn:microsoft.com/office/officeart/2005/8/layout/vList3"/>
    <dgm:cxn modelId="{51CB8AE2-252A-414B-AD53-A8F509A9B028}" type="presParOf" srcId="{8B5F6B06-C4D3-4592-924A-14F7FC3BF82B}" destId="{BB874F1E-3AE2-4671-96F8-2A6417441A5C}" srcOrd="8" destOrd="0" presId="urn:microsoft.com/office/officeart/2005/8/layout/vList3"/>
    <dgm:cxn modelId="{04082025-4117-49AA-80DF-9B45E1DAE4C8}" type="presParOf" srcId="{BB874F1E-3AE2-4671-96F8-2A6417441A5C}" destId="{064E14EE-8411-4BE4-A791-FA2E1A801CF7}" srcOrd="0" destOrd="0" presId="urn:microsoft.com/office/officeart/2005/8/layout/vList3"/>
    <dgm:cxn modelId="{079DD6D4-258B-4310-8B2C-1406E7A4CBC9}" type="presParOf" srcId="{BB874F1E-3AE2-4671-96F8-2A6417441A5C}" destId="{FCFB28E3-31FC-4DAB-9836-387A1BD5B6B3}" srcOrd="1" destOrd="0" presId="urn:microsoft.com/office/officeart/2005/8/layout/vList3"/>
    <dgm:cxn modelId="{2C0BBEB3-DB18-449F-9193-06C8C5C4563D}" type="presParOf" srcId="{8B5F6B06-C4D3-4592-924A-14F7FC3BF82B}" destId="{16024F64-76BB-4D2A-8BC1-5D4FBDC12D71}" srcOrd="9" destOrd="0" presId="urn:microsoft.com/office/officeart/2005/8/layout/vList3"/>
    <dgm:cxn modelId="{E1BD7B0F-183C-4543-A204-FC604242ABC5}" type="presParOf" srcId="{8B5F6B06-C4D3-4592-924A-14F7FC3BF82B}" destId="{CCC19314-C052-4F18-9F9F-12DDE4E624FC}" srcOrd="10" destOrd="0" presId="urn:microsoft.com/office/officeart/2005/8/layout/vList3"/>
    <dgm:cxn modelId="{3423618A-F724-4CA3-9F2C-AE155DA9D048}" type="presParOf" srcId="{CCC19314-C052-4F18-9F9F-12DDE4E624FC}" destId="{F3E19172-1777-4792-85E1-C210CB842064}" srcOrd="0" destOrd="0" presId="urn:microsoft.com/office/officeart/2005/8/layout/vList3"/>
    <dgm:cxn modelId="{83D2482E-5EA1-439F-84EC-4801D4F90C72}" type="presParOf" srcId="{CCC19314-C052-4F18-9F9F-12DDE4E624FC}" destId="{EF63ECC7-A98F-4D5D-A818-EAA5EB910E9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Medium" pitchFamily="2" charset="-78"/>
              <a:cs typeface="Alexandria Medium" pitchFamily="2" charset="-78"/>
            </a:rPr>
            <a:t>مفهوم الخصخصة وخصخصة التعليم</a:t>
          </a:r>
          <a:endParaRPr lang="en-US" sz="2000" kern="1200" dirty="0">
            <a:latin typeface="Alexandria Medium" pitchFamily="2" charset="-78"/>
            <a:cs typeface="Alexandria Medium" pitchFamily="2" charset="-78"/>
          </a:endParaRPr>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Medium" pitchFamily="2" charset="-78"/>
              <a:cs typeface="Alexandria Medium" pitchFamily="2" charset="-78"/>
            </a:rPr>
            <a:t>مبررات خصخصة التعليم</a:t>
          </a:r>
          <a:endParaRPr lang="en-US" sz="2000" kern="1200" dirty="0">
            <a:latin typeface="Alexandria Medium" pitchFamily="2" charset="-78"/>
            <a:cs typeface="Alexandria Medium" pitchFamily="2" charset="-78"/>
          </a:endParaRPr>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Medium" pitchFamily="2" charset="-78"/>
              <a:cs typeface="Alexandria Medium" pitchFamily="2" charset="-78"/>
            </a:rPr>
            <a:t>إيجابيات وسلبيات خصخصة التعليم</a:t>
          </a:r>
          <a:endParaRPr lang="en-US" sz="2000" kern="1200" dirty="0">
            <a:latin typeface="Alexandria Medium" pitchFamily="2" charset="-78"/>
            <a:cs typeface="Alexandria Medium" pitchFamily="2" charset="-78"/>
          </a:endParaRPr>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Medium" pitchFamily="2" charset="-78"/>
              <a:cs typeface="Alexandria Medium" pitchFamily="2" charset="-78"/>
            </a:rPr>
            <a:t>معيقات خصخصة التعليم</a:t>
          </a:r>
          <a:endParaRPr lang="en-US" sz="2000" kern="1200" dirty="0">
            <a:latin typeface="Alexandria Medium" pitchFamily="2" charset="-78"/>
            <a:cs typeface="Alexandria Medium" pitchFamily="2" charset="-78"/>
          </a:endParaRPr>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Medium" pitchFamily="2" charset="-78"/>
              <a:cs typeface="Alexandria Medium" pitchFamily="2" charset="-78"/>
            </a:rPr>
            <a:t>أنواع خصخصة التعليم</a:t>
          </a:r>
          <a:endParaRPr lang="en-US" sz="2000" kern="1200" dirty="0">
            <a:latin typeface="Alexandria Medium" pitchFamily="2" charset="-78"/>
            <a:cs typeface="Alexandria Medium" pitchFamily="2" charset="-78"/>
          </a:endParaRPr>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Medium" pitchFamily="2" charset="-78"/>
              <a:cs typeface="Alexandria Medium" pitchFamily="2" charset="-78"/>
            </a:rPr>
            <a:t>آليات مقترحة لتطبيق خصخصة التعليم</a:t>
          </a:r>
          <a:endParaRPr lang="en-US" sz="2000" kern="1200" dirty="0">
            <a:latin typeface="Alexandria Medium" pitchFamily="2" charset="-78"/>
            <a:cs typeface="Alexandria Medium" pitchFamily="2" charset="-78"/>
          </a:endParaRPr>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السياسات التعليمية في المملكة العربية السعودية</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B66551-55F2-4C88-B442-EEB89E2C91D6}">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الأردنية الهاشمية</a:t>
          </a:r>
          <a:endParaRPr lang="en-US" sz="2100" kern="1200" dirty="0"/>
        </a:p>
      </dsp:txBody>
      <dsp:txXfrm rot="10800000">
        <a:off x="1594772" y="607528"/>
        <a:ext cx="5288454" cy="466665"/>
      </dsp:txXfrm>
    </dsp:sp>
    <dsp:sp modelId="{83790343-57E3-4AF7-8B63-5C517DE1804B}">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633B2-C732-4A3B-9760-D13CE53D808F}">
      <dsp:nvSpPr>
        <dsp:cNvPr id="0" name=""/>
        <dsp:cNvSpPr/>
      </dsp:nvSpPr>
      <dsp:spPr>
        <a:xfrm rot="10800000">
          <a:off x="1478106" y="1213497"/>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لبنان</a:t>
          </a:r>
          <a:endParaRPr lang="en-US" sz="2100" kern="1200" dirty="0"/>
        </a:p>
      </dsp:txBody>
      <dsp:txXfrm rot="10800000">
        <a:off x="1594772" y="1213497"/>
        <a:ext cx="5288454" cy="466665"/>
      </dsp:txXfrm>
    </dsp:sp>
    <dsp:sp modelId="{A329ADA3-2197-4EF7-83DF-27EB93B94478}">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039690-4CBD-4AC4-9133-CF256EF60350}">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مصر</a:t>
          </a:r>
          <a:endParaRPr lang="en-US" sz="2100" kern="1200" dirty="0"/>
        </a:p>
      </dsp:txBody>
      <dsp:txXfrm rot="10800000">
        <a:off x="1594772" y="1819466"/>
        <a:ext cx="5288454" cy="466665"/>
      </dsp:txXfrm>
    </dsp:sp>
    <dsp:sp modelId="{416607EA-9A8F-4BBC-A7F9-FFE2194FE15B}">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B28E3-31FC-4DAB-9836-387A1BD5B6B3}">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المغربية</a:t>
          </a:r>
          <a:endParaRPr lang="en-US" sz="2100" kern="1200" dirty="0"/>
        </a:p>
      </dsp:txBody>
      <dsp:txXfrm rot="10800000">
        <a:off x="1594772" y="2425434"/>
        <a:ext cx="5288454" cy="466665"/>
      </dsp:txXfrm>
    </dsp:sp>
    <dsp:sp modelId="{064E14EE-8411-4BE4-A791-FA2E1A801CF7}">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3ECC7-A98F-4D5D-A818-EAA5EB910E98}">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فنلندا</a:t>
          </a:r>
          <a:endParaRPr lang="en-US" sz="2100" kern="1200" dirty="0"/>
        </a:p>
      </dsp:txBody>
      <dsp:txXfrm rot="10800000">
        <a:off x="1594772" y="3031403"/>
        <a:ext cx="5288454" cy="466665"/>
      </dsp:txXfrm>
    </dsp:sp>
    <dsp:sp modelId="{F3E19172-1777-4792-85E1-C210CB842064}">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E10432-3B69-4405-9B24-348BF114E725}">
      <dsp:nvSpPr>
        <dsp:cNvPr id="0" name=""/>
        <dsp:cNvSpPr/>
      </dsp:nvSpPr>
      <dsp:spPr>
        <a:xfrm>
          <a:off x="2613351" y="-17557"/>
          <a:ext cx="2901296" cy="2901296"/>
        </a:xfrm>
        <a:prstGeom prst="circularArrow">
          <a:avLst>
            <a:gd name="adj1" fmla="val 5544"/>
            <a:gd name="adj2" fmla="val 330680"/>
            <a:gd name="adj3" fmla="val 13771297"/>
            <a:gd name="adj4" fmla="val 17388781"/>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5A5C03-BE84-47F7-8C4A-18B264F9BBD0}">
      <dsp:nvSpPr>
        <dsp:cNvPr id="0" name=""/>
        <dsp:cNvSpPr/>
      </dsp:nvSpPr>
      <dsp:spPr>
        <a:xfrm>
          <a:off x="3383359" y="815"/>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السعودية</a:t>
          </a:r>
          <a:endParaRPr lang="en-US" sz="2800" kern="1200" dirty="0"/>
        </a:p>
      </dsp:txBody>
      <dsp:txXfrm>
        <a:off x="3416585" y="34041"/>
        <a:ext cx="1294829" cy="614188"/>
      </dsp:txXfrm>
    </dsp:sp>
    <dsp:sp modelId="{EDD6C310-406E-47E6-B3F8-0E47CDF98A30}">
      <dsp:nvSpPr>
        <dsp:cNvPr id="0" name=""/>
        <dsp:cNvSpPr/>
      </dsp:nvSpPr>
      <dsp:spPr>
        <a:xfrm>
          <a:off x="4560031" y="855717"/>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الأردن</a:t>
          </a:r>
          <a:endParaRPr lang="en-US" sz="2800" kern="1200" dirty="0"/>
        </a:p>
      </dsp:txBody>
      <dsp:txXfrm>
        <a:off x="4593257" y="888943"/>
        <a:ext cx="1294829" cy="614188"/>
      </dsp:txXfrm>
    </dsp:sp>
    <dsp:sp modelId="{945517C6-ED9C-4A49-BAA5-B21C96BF11A3}">
      <dsp:nvSpPr>
        <dsp:cNvPr id="0" name=""/>
        <dsp:cNvSpPr/>
      </dsp:nvSpPr>
      <dsp:spPr>
        <a:xfrm>
          <a:off x="4110582" y="2238979"/>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مصر</a:t>
          </a:r>
          <a:endParaRPr lang="en-US" sz="2800" kern="1200" dirty="0"/>
        </a:p>
      </dsp:txBody>
      <dsp:txXfrm>
        <a:off x="4143808" y="2272205"/>
        <a:ext cx="1294829" cy="614188"/>
      </dsp:txXfrm>
    </dsp:sp>
    <dsp:sp modelId="{0BC875E5-775A-4378-AFD9-7E758C4598B7}">
      <dsp:nvSpPr>
        <dsp:cNvPr id="0" name=""/>
        <dsp:cNvSpPr/>
      </dsp:nvSpPr>
      <dsp:spPr>
        <a:xfrm>
          <a:off x="2656135" y="2238979"/>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المغرب</a:t>
          </a:r>
          <a:endParaRPr lang="en-US" sz="2800" kern="1200" dirty="0"/>
        </a:p>
      </dsp:txBody>
      <dsp:txXfrm>
        <a:off x="2689361" y="2272205"/>
        <a:ext cx="1294829" cy="614188"/>
      </dsp:txXfrm>
    </dsp:sp>
    <dsp:sp modelId="{677C23AD-629C-4182-A45B-BC7148A6443A}">
      <dsp:nvSpPr>
        <dsp:cNvPr id="0" name=""/>
        <dsp:cNvSpPr/>
      </dsp:nvSpPr>
      <dsp:spPr>
        <a:xfrm>
          <a:off x="2206687" y="855717"/>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لبنان</a:t>
          </a:r>
          <a:endParaRPr lang="en-US" sz="2800" kern="1200" dirty="0"/>
        </a:p>
      </dsp:txBody>
      <dsp:txXfrm>
        <a:off x="2239913" y="888943"/>
        <a:ext cx="1294829" cy="6141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السياسات التعليمية في المملكة العربية السعودية</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B66551-55F2-4C88-B442-EEB89E2C91D6}">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الأردنية الهاشمية</a:t>
          </a:r>
          <a:endParaRPr lang="en-US" sz="2100" kern="1200" dirty="0"/>
        </a:p>
      </dsp:txBody>
      <dsp:txXfrm rot="10800000">
        <a:off x="1594772" y="607528"/>
        <a:ext cx="5288454" cy="466665"/>
      </dsp:txXfrm>
    </dsp:sp>
    <dsp:sp modelId="{83790343-57E3-4AF7-8B63-5C517DE1804B}">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633B2-C732-4A3B-9760-D13CE53D808F}">
      <dsp:nvSpPr>
        <dsp:cNvPr id="0" name=""/>
        <dsp:cNvSpPr/>
      </dsp:nvSpPr>
      <dsp:spPr>
        <a:xfrm rot="10800000">
          <a:off x="1478106" y="1213497"/>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لبنان</a:t>
          </a:r>
          <a:endParaRPr lang="en-US" sz="2100" kern="1200" dirty="0"/>
        </a:p>
      </dsp:txBody>
      <dsp:txXfrm rot="10800000">
        <a:off x="1594772" y="1213497"/>
        <a:ext cx="5288454" cy="466665"/>
      </dsp:txXfrm>
    </dsp:sp>
    <dsp:sp modelId="{A329ADA3-2197-4EF7-83DF-27EB93B94478}">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039690-4CBD-4AC4-9133-CF256EF60350}">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مصر</a:t>
          </a:r>
          <a:endParaRPr lang="en-US" sz="2100" kern="1200" dirty="0"/>
        </a:p>
      </dsp:txBody>
      <dsp:txXfrm rot="10800000">
        <a:off x="1594772" y="1819466"/>
        <a:ext cx="5288454" cy="466665"/>
      </dsp:txXfrm>
    </dsp:sp>
    <dsp:sp modelId="{416607EA-9A8F-4BBC-A7F9-FFE2194FE15B}">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B28E3-31FC-4DAB-9836-387A1BD5B6B3}">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المغربية</a:t>
          </a:r>
          <a:endParaRPr lang="en-US" sz="2100" kern="1200" dirty="0"/>
        </a:p>
      </dsp:txBody>
      <dsp:txXfrm rot="10800000">
        <a:off x="1594772" y="2425434"/>
        <a:ext cx="5288454" cy="466665"/>
      </dsp:txXfrm>
    </dsp:sp>
    <dsp:sp modelId="{064E14EE-8411-4BE4-A791-FA2E1A801CF7}">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3ECC7-A98F-4D5D-A818-EAA5EB910E98}">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فنلندا</a:t>
          </a:r>
          <a:endParaRPr lang="en-US" sz="2100" kern="1200" dirty="0"/>
        </a:p>
      </dsp:txBody>
      <dsp:txXfrm rot="10800000">
        <a:off x="1594772" y="3031403"/>
        <a:ext cx="5288454" cy="466665"/>
      </dsp:txXfrm>
    </dsp:sp>
    <dsp:sp modelId="{F3E19172-1777-4792-85E1-C210CB842064}">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8368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58168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7001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2247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3726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6668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9398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9493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3286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2941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3842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3823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7183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14247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1486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2867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9599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513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82466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6468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2223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332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7967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81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9395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8803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094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68708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711256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4148972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0135132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572530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1082976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4876967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828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553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39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72042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4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3316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41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64416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4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007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image" Target="../media/image1.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8341900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91" r:id="rId23"/>
    <p:sldLayoutId id="2147483692" r:id="rId24"/>
    <p:sldLayoutId id="2147483693" r:id="rId25"/>
    <p:sldLayoutId id="2147483694" r:id="rId26"/>
    <p:sldLayoutId id="2147483695" r:id="rId27"/>
    <p:sldLayoutId id="2147483696" r:id="rId28"/>
    <p:sldLayoutId id="2147483697" r:id="rId29"/>
    <p:sldLayoutId id="2147483698" r:id="rId30"/>
    <p:sldLayoutId id="2147483699" r:id="rId31"/>
    <p:sldLayoutId id="2147483700" r:id="rId32"/>
    <p:sldLayoutId id="2147483701" r:id="rId33"/>
    <p:sldLayoutId id="2147483702" r:id="rId34"/>
    <p:sldLayoutId id="2147483703" r:id="rId35"/>
    <p:sldLayoutId id="2147483704" r:id="rId36"/>
    <p:sldLayoutId id="2147483705" r:id="rId37"/>
    <p:sldLayoutId id="2147483706" r:id="rId38"/>
    <p:sldLayoutId id="2147483662" r:id="rId39"/>
    <p:sldLayoutId id="2147483664" r:id="rId4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0.pn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8" Type="http://schemas.openxmlformats.org/officeDocument/2006/relationships/hyperlink" Target="https://www.wikiwand.com/ar/%D9%86%D8%A7%D8%AA%D8%AC_%D9%85%D8%AD%D9%84%D9%8A_%D8%A5%D8%AC%D9%85%D8%A7%D9%84%D9%8A" TargetMode="External"/><Relationship Id="rId3" Type="http://schemas.openxmlformats.org/officeDocument/2006/relationships/hyperlink" Target="https://www.wikiwand.com/ar/%D8%A7%D9%84%D8%A5%D9%85%D8%A8%D8%B1%D8%A7%D8%B7%D9%88%D8%B1%D9%8A%D8%A9_%D8%A7%D9%84%D8%A7%D8%B3%D8%AA%D8%B9%D9%85%D8%A7%D8%B1%D9%8A%D8%A9_%D8%A7%D9%84%D9%81%D8%B1%D9%86%D8%B3%D9%8A%D8%A9" TargetMode="External"/><Relationship Id="rId7" Type="http://schemas.openxmlformats.org/officeDocument/2006/relationships/hyperlink" Target="https://www.wikiwand.com/ar/%D8%A7%D9%84%D9%82%D8%B1%D9%86_20" TargetMode="External"/><Relationship Id="rId12" Type="http://schemas.openxmlformats.org/officeDocument/2006/relationships/image" Target="../media/image2.png"/><Relationship Id="rId2" Type="http://schemas.openxmlformats.org/officeDocument/2006/relationships/hyperlink" Target="https://www.wikiwand.com/ar/%D8%A7%D9%84%D9%85%D8%BA%D8%B1%D8%A8" TargetMode="External"/><Relationship Id="rId1" Type="http://schemas.openxmlformats.org/officeDocument/2006/relationships/slideLayout" Target="../slideLayouts/slideLayout14.xml"/><Relationship Id="rId6" Type="http://schemas.openxmlformats.org/officeDocument/2006/relationships/hyperlink" Target="https://www.wikiwand.com/ar/%D8%AA%D8%B9%D9%84%D9%8A%D9%85" TargetMode="External"/><Relationship Id="rId11" Type="http://schemas.openxmlformats.org/officeDocument/2006/relationships/image" Target="../media/image12.png"/><Relationship Id="rId5" Type="http://schemas.openxmlformats.org/officeDocument/2006/relationships/hyperlink" Target="https://www.wikiwand.com/ar/%D8%AD%D9%83%D9%88%D9%85%D8%A9_%D8%A7%D9%84%D9%85%D8%BA%D8%B1%D8%A8" TargetMode="External"/><Relationship Id="rId10" Type="http://schemas.openxmlformats.org/officeDocument/2006/relationships/hyperlink" Target="https://www.wikiwand.com/ar/1990" TargetMode="External"/><Relationship Id="rId4" Type="http://schemas.openxmlformats.org/officeDocument/2006/relationships/hyperlink" Target="https://www.wikiwand.com/ar/1956" TargetMode="External"/><Relationship Id="rId9" Type="http://schemas.openxmlformats.org/officeDocument/2006/relationships/hyperlink" Target="https://www.wikiwand.com/ar/1963"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wikiwand.com/ar/%D9%85%D8%A7%D8%AC%D8%B3%D8%AA%D9%8A%D8%B1" TargetMode="External"/><Relationship Id="rId2" Type="http://schemas.openxmlformats.org/officeDocument/2006/relationships/hyperlink" Target="https://www.wikiwand.com/ar/%D8%A8%D9%83%D8%A7%D9%84%D9%88%D8%B1%D9%8A%D9%88%D8%B3"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1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4.xml.rels><?xml version="1.0" encoding="UTF-8" standalone="yes"?>
<Relationships xmlns="http://schemas.openxmlformats.org/package/2006/relationships"><Relationship Id="rId3" Type="http://schemas.openxmlformats.org/officeDocument/2006/relationships/hyperlink" Target="https://www.mehe.gov.lb/ar/about-the-ministry/mission/PolicyFramework" TargetMode="External"/><Relationship Id="rId2" Type="http://schemas.openxmlformats.org/officeDocument/2006/relationships/hyperlink" Target="https://www.aljazeera.net/opinions/2004/10/3/%D9%87%D9%84-%D9%8A%D8%AA%D8%BA%D9%8A%D8%B1-%D8%A7%D9%84%D8%AA%D8%B9%D9%84%D9%8A%D9%85-%D8%A7%D9%84%D8%B9%D8%B1%D8%A8%D9%8A-%D9%88%D9%85%D8%A4%D8%B3%D8%B3%D8%A7%D8%AA%D9%87" TargetMode="Externa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hyperlink" Target="https://moe.gov.sa/ar/education/educationinksa/Pages/EducationObjectives.aspx"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wikiwand.com/ar/%D8%A7%D9%84%D8%AA%D8%B9%D9%84%D9%8A%D9%85_%D9%81%D9%8A_%D8%A7%D9%84%D9%85%D8%BA%D8%B1%D8%A8#%D8%A7%D9%84%D8%AA%D8%B9%D9%84%D9%8A%D9%85_%D8%A7%D9%84%D8%B9%D8%A7%D9%84%D9%8A" TargetMode="External"/><Relationship Id="rId2" Type="http://schemas.openxmlformats.org/officeDocument/2006/relationships/hyperlink" Target="https://moe.gov.jo/node/15782" TargetMode="Externa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hyperlink" Target="https://www.oph.fi/sites/default/files/documents/154844_finnish_education_in_a_nutshell_in_arabic.pdf"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TextBox 45"/>
          <p:cNvSpPr txBox="1"/>
          <p:nvPr/>
        </p:nvSpPr>
        <p:spPr>
          <a:xfrm>
            <a:off x="1105122" y="5371453"/>
            <a:ext cx="114967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Eman</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المحاضرة  العاشرة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1856657" y="5109967"/>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15000"/>
              </a:lnSpc>
              <a:spcBef>
                <a:spcPts val="0"/>
              </a:spcBef>
              <a:spcAft>
                <a:spcPts val="0"/>
              </a:spcAft>
            </a:pPr>
            <a:r>
              <a:rPr lang="ar-JO" dirty="0">
                <a:solidFill>
                  <a:schemeClr val="tx1"/>
                </a:solidFill>
                <a:effectLst/>
                <a:latin typeface="Alexandria ExtraBold" pitchFamily="2" charset="-78"/>
                <a:cs typeface="Alexandria ExtraBold" pitchFamily="2" charset="-78"/>
              </a:rPr>
              <a:t>نماذج من السياسات التعليمية في الوطن العربي والعالم</a:t>
            </a:r>
            <a:endParaRPr lang="en-US" sz="1100" dirty="0">
              <a:solidFill>
                <a:schemeClr val="tx1"/>
              </a:solidFill>
              <a:effectLst/>
              <a:latin typeface="Alexandria ExtraBold" pitchFamily="2" charset="-78"/>
              <a:ea typeface="Times New Roman" panose="02020603050405020304" pitchFamily="18" charset="0"/>
              <a:cs typeface="Alexandria ExtraBold" pitchFamily="2" charset="-78"/>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646472" y="5189220"/>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ELD721 </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المحاضرة العاشرة</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7E5CE8C-DEB6-37C7-99A0-D7B82CCA6C7E}"/>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41607" y="622870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Alexandria Medium" pitchFamily="2" charset="-78"/>
                <a:cs typeface="Alexandria Medium" pitchFamily="2" charset="-78"/>
              </a:rPr>
              <a:t>نتاجات المحاضرة السابقة</a:t>
            </a:r>
            <a:endParaRPr lang="en-US" sz="2400" dirty="0">
              <a:latin typeface="Alexandria Medium" pitchFamily="2" charset="-78"/>
              <a:cs typeface="Alexandria Medium" pitchFamily="2" charset="-78"/>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extLst>
              <p:ext uri="{D42A27DB-BD31-4B8C-83A1-F6EECF244321}">
                <p14:modId xmlns:p14="http://schemas.microsoft.com/office/powerpoint/2010/main" val="2031758299"/>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26931BD5-453D-99CF-BB63-F81D7141AEC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33" y="-47639"/>
            <a:ext cx="2591822" cy="1210204"/>
          </a:xfrm>
          <a:prstGeom prst="rect">
            <a:avLst/>
          </a:prstGeom>
        </p:spPr>
      </p:pic>
    </p:spTree>
    <p:extLst>
      <p:ext uri="{BB962C8B-B14F-4D97-AF65-F5344CB8AC3E}">
        <p14:creationId xmlns:p14="http://schemas.microsoft.com/office/powerpoint/2010/main" val="918949239"/>
      </p:ext>
    </p:extLst>
  </p:cSld>
  <p:clrMapOvr>
    <a:masterClrMapping/>
  </p:clrMapOvr>
  <mc:AlternateContent xmlns:mc="http://schemas.openxmlformats.org/markup-compatibility/2006" xmlns:p14="http://schemas.microsoft.com/office/powerpoint/2010/main">
    <mc:Choice Requires="p14">
      <p:transition spd="slow" p14:dur="1600" advTm="49437">
        <p14:prism isInverted="1"/>
      </p:transition>
    </mc:Choice>
    <mc:Fallback xmlns="">
      <p:transition spd="slow" advTm="49437">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5FAA3E1-D4B7-D42C-49E1-47FD5B1690E8}"/>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11785" y="628710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373901" y="1357372"/>
            <a:ext cx="6370320" cy="400110"/>
          </a:xfrm>
          <a:prstGeom prst="rect">
            <a:avLst/>
          </a:prstGeom>
          <a:noFill/>
        </p:spPr>
        <p:txBody>
          <a:bodyPr wrap="square" rtlCol="0">
            <a:spAutoFit/>
          </a:bodyPr>
          <a:lstStyle/>
          <a:p>
            <a:r>
              <a:rPr lang="ar-JO" sz="2000" dirty="0">
                <a:latin typeface="Alexandria Medium" pitchFamily="2" charset="-78"/>
                <a:cs typeface="Alexandria Medium" pitchFamily="2" charset="-78"/>
              </a:rPr>
              <a:t>محتوى المادة الدراسية والجدول الزّمني</a:t>
            </a:r>
            <a:endParaRPr lang="en-US" sz="2000" dirty="0">
              <a:latin typeface="Alexandria Medium" pitchFamily="2" charset="-78"/>
              <a:cs typeface="Alexandria Medium"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2292354081"/>
              </p:ext>
            </p:extLst>
          </p:nvPr>
        </p:nvGraphicFramePr>
        <p:xfrm>
          <a:off x="2216438" y="1834355"/>
          <a:ext cx="7785920" cy="3948809"/>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الموضوع</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400" dirty="0">
                          <a:effectLst/>
                          <a:latin typeface="Alexandria Light" pitchFamily="2" charset="-78"/>
                          <a:cs typeface="Alexandria Light" pitchFamily="2" charset="-78"/>
                        </a:rPr>
                        <a:t>مفهوم السياسات التعليمية  </a:t>
                      </a:r>
                      <a:endParaRPr lang="en-US" sz="1100" dirty="0">
                        <a:effectLst/>
                        <a:latin typeface="Alexandria Light" pitchFamily="2" charset="-78"/>
                        <a:ea typeface="Calibri" panose="020F0502020204030204" pitchFamily="34" charset="0"/>
                        <a:cs typeface="Alexandria Light"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Light" pitchFamily="2" charset="-78"/>
                          <a:cs typeface="Alexandria Light" pitchFamily="2" charset="-78"/>
                        </a:rPr>
                        <a:t>خصائص السياسات التعليمية وأنواعها</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Light" pitchFamily="2" charset="-78"/>
                          <a:cs typeface="Alexandria Light" pitchFamily="2" charset="-78"/>
                        </a:rPr>
                        <a:t>التطورات التاريخية والحديثة والمنهجية للسياسات التعليمية</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Light" pitchFamily="2" charset="-78"/>
                          <a:cs typeface="Alexandria Light" pitchFamily="2" charset="-78"/>
                        </a:rPr>
                        <a:t>نظريات السياسات التعليمية</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Light" pitchFamily="2" charset="-78"/>
                          <a:cs typeface="Alexandria Light" pitchFamily="2" charset="-78"/>
                        </a:rPr>
                        <a:t>المداخل الاقتصادية لصنع السياسات التعليمية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dirty="0">
                          <a:effectLst/>
                          <a:latin typeface="Alexandria Light" pitchFamily="2" charset="-78"/>
                          <a:cs typeface="Alexandria Light" pitchFamily="2" charset="-78"/>
                        </a:rPr>
                        <a:t>مؤسسات صنع السياسات التعليمية</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dirty="0">
                          <a:effectLst/>
                          <a:latin typeface="Alexandria Light" pitchFamily="2" charset="-78"/>
                          <a:cs typeface="Alexandria Light" pitchFamily="2" charset="-78"/>
                        </a:rPr>
                        <a:t>صنع السياسات التعليمية والتخطيط التربوي</a:t>
                      </a:r>
                      <a:endParaRPr lang="en-US" sz="1100" dirty="0">
                        <a:effectLst/>
                        <a:latin typeface="Alexandria Light" pitchFamily="2" charset="-78"/>
                        <a:ea typeface="Calibri" panose="020F050202020403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400">
                          <a:effectLst/>
                          <a:latin typeface="Alexandria Light" pitchFamily="2" charset="-78"/>
                          <a:cs typeface="Alexandria Light" pitchFamily="2" charset="-78"/>
                        </a:rPr>
                        <a:t>تحليل السياسات التعليمية ودور البحث التربوي</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Alexandria Light" pitchFamily="2" charset="-78"/>
                          <a:cs typeface="Alexandria Light" pitchFamily="2" charset="-78"/>
                        </a:rPr>
                        <a:t>خصخصة التعليم</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20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Light" pitchFamily="2" charset="-78"/>
                          <a:cs typeface="Alexandria Light" pitchFamily="2" charset="-78"/>
                        </a:rPr>
                        <a:t>نماذج من السياسات التعليمية في الوطن العربي والعالم</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SA" sz="2000" b="1" dirty="0">
                          <a:effectLst/>
                        </a:rPr>
                        <a:t> </a:t>
                      </a:r>
                      <a:endParaRPr lang="en-US" sz="12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Light" pitchFamily="2" charset="-78"/>
                          <a:cs typeface="Alexandria Light" pitchFamily="2" charset="-78"/>
                        </a:rPr>
                        <a:t>الامتحان النهائي </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BD794B8F-5469-5B54-F727-699DD48CD2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518" y="25743"/>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22493">
        <p14:prism isInverted="1"/>
      </p:transition>
    </mc:Choice>
    <mc:Fallback xmlns="">
      <p:transition spd="slow" advTm="122493">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FBCA57F-4E45-7E0C-18ED-8F148F390B8D}"/>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760A6C-566F-B7E3-1EEE-CB29F0CF0113}"/>
              </a:ext>
            </a:extLst>
          </p:cNvPr>
          <p:cNvSpPr txBox="1"/>
          <p:nvPr/>
        </p:nvSpPr>
        <p:spPr>
          <a:xfrm>
            <a:off x="5547522" y="1370934"/>
            <a:ext cx="1220206" cy="461665"/>
          </a:xfrm>
          <a:prstGeom prst="rect">
            <a:avLst/>
          </a:prstGeom>
          <a:noFill/>
        </p:spPr>
        <p:txBody>
          <a:bodyPr wrap="none" rtlCol="0">
            <a:spAutoFit/>
          </a:bodyPr>
          <a:lstStyle/>
          <a:p>
            <a:r>
              <a:rPr lang="ar-JO" sz="2400" b="1" dirty="0">
                <a:solidFill>
                  <a:srgbClr val="00B0F0"/>
                </a:solidFill>
                <a:latin typeface="Alexandria Medium" pitchFamily="2" charset="-78"/>
                <a:cs typeface="Alexandria Medium" pitchFamily="2" charset="-78"/>
              </a:rPr>
              <a:t>مقدمة</a:t>
            </a:r>
            <a:endParaRPr lang="ar-JO" altLang="en-US" sz="2400" b="1" dirty="0">
              <a:solidFill>
                <a:srgbClr val="00B0F0"/>
              </a:solidFill>
              <a:latin typeface="Alexandria Medium" pitchFamily="2" charset="-78"/>
              <a:cs typeface="Alexandria Medium"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961035" y="5994625"/>
            <a:ext cx="2616200" cy="400110"/>
          </a:xfrm>
          <a:prstGeom prst="rect">
            <a:avLst/>
          </a:prstGeom>
          <a:noFill/>
        </p:spPr>
        <p:txBody>
          <a:bodyPr wrap="square" rtlCol="0">
            <a:spAutoFit/>
          </a:bodyPr>
          <a:lstStyle/>
          <a:p>
            <a:pPr algn="ctr"/>
            <a:r>
              <a:rPr lang="en-US" sz="2000" b="1" dirty="0"/>
              <a:t>www.midocean.ae</a:t>
            </a:r>
          </a:p>
        </p:txBody>
      </p:sp>
      <p:sp>
        <p:nvSpPr>
          <p:cNvPr id="6" name="Rectangle 2">
            <a:extLst>
              <a:ext uri="{FF2B5EF4-FFF2-40B4-BE49-F238E27FC236}">
                <a16:creationId xmlns:a16="http://schemas.microsoft.com/office/drawing/2014/main" id="{6B6EDF5D-7851-1156-1780-AE583F2D2C71}"/>
              </a:ext>
            </a:extLst>
          </p:cNvPr>
          <p:cNvSpPr>
            <a:spLocks noChangeArrowheads="1"/>
          </p:cNvSpPr>
          <p:nvPr/>
        </p:nvSpPr>
        <p:spPr bwMode="auto">
          <a:xfrm>
            <a:off x="1316334" y="2024981"/>
            <a:ext cx="9495692" cy="3374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ct val="150000"/>
              </a:lnSpc>
            </a:pPr>
            <a:r>
              <a:rPr lang="ar-JO" altLang="en-US" sz="1600" dirty="0">
                <a:solidFill>
                  <a:srgbClr val="000000"/>
                </a:solidFill>
                <a:latin typeface="Alexandria" pitchFamily="2" charset="-78"/>
                <a:cs typeface="Alexandria" pitchFamily="2" charset="-78"/>
              </a:rPr>
              <a:t> </a:t>
            </a:r>
            <a:r>
              <a:rPr lang="ar-YE" sz="1600" b="0" i="0" dirty="0">
                <a:solidFill>
                  <a:srgbClr val="000000"/>
                </a:solidFill>
                <a:effectLst/>
                <a:latin typeface="Alexandria" pitchFamily="2" charset="-78"/>
                <a:cs typeface="Alexandria" pitchFamily="2" charset="-78"/>
              </a:rPr>
              <a:t>يشكل التعليم القاسم المشترك في كل عمليات التنمية والنهضة المستهدفة والمرجوة، وتبدأ به كل البرامج والمشروعات الممكنة للعمل والنهوض، وتنتهي إليه أيضا باعتباره هدف</a:t>
            </a:r>
            <a:r>
              <a:rPr lang="ar-JO" sz="1600" b="0" i="0" dirty="0">
                <a:solidFill>
                  <a:srgbClr val="000000"/>
                </a:solidFill>
                <a:effectLst/>
                <a:latin typeface="Alexandria" pitchFamily="2" charset="-78"/>
                <a:cs typeface="Alexandria" pitchFamily="2" charset="-78"/>
              </a:rPr>
              <a:t>ً</a:t>
            </a:r>
            <a:r>
              <a:rPr lang="ar-YE" sz="1600" b="0" i="0" dirty="0">
                <a:solidFill>
                  <a:srgbClr val="000000"/>
                </a:solidFill>
                <a:effectLst/>
                <a:latin typeface="Alexandria" pitchFamily="2" charset="-78"/>
                <a:cs typeface="Alexandria" pitchFamily="2" charset="-78"/>
              </a:rPr>
              <a:t>ا ووسيلة في آن واحد. ويجد المشتغلون بالتنمية والتحديات التي تواجه </a:t>
            </a:r>
            <a:r>
              <a:rPr lang="ar-JO" sz="1600" b="0" i="0" dirty="0">
                <a:solidFill>
                  <a:srgbClr val="000000"/>
                </a:solidFill>
                <a:effectLst/>
                <a:latin typeface="Alexandria" pitchFamily="2" charset="-78"/>
                <a:cs typeface="Alexandria" pitchFamily="2" charset="-78"/>
              </a:rPr>
              <a:t>الدول ومجتمعاتها </a:t>
            </a:r>
            <a:r>
              <a:rPr lang="ar-YE" sz="1600" b="0" i="0" dirty="0">
                <a:solidFill>
                  <a:srgbClr val="000000"/>
                </a:solidFill>
                <a:effectLst/>
                <a:latin typeface="Alexandria" pitchFamily="2" charset="-78"/>
                <a:cs typeface="Alexandria" pitchFamily="2" charset="-78"/>
              </a:rPr>
              <a:t>أنهم بحاجة دائمة إلى تطوير العملية التعليمية وتنسيقها مع احتياجات التنمية وأولوياتها.</a:t>
            </a:r>
          </a:p>
          <a:p>
            <a:pPr algn="just" rtl="1">
              <a:lnSpc>
                <a:spcPct val="150000"/>
              </a:lnSpc>
            </a:pPr>
            <a:r>
              <a:rPr lang="ar-JO" sz="1600" b="0" i="0" dirty="0">
                <a:solidFill>
                  <a:srgbClr val="000000"/>
                </a:solidFill>
                <a:effectLst/>
                <a:latin typeface="Alexandria" pitchFamily="2" charset="-78"/>
                <a:cs typeface="Alexandria" pitchFamily="2" charset="-78"/>
              </a:rPr>
              <a:t>إن </a:t>
            </a:r>
            <a:r>
              <a:rPr lang="ar-YE" sz="1600" b="0" i="0" dirty="0">
                <a:solidFill>
                  <a:srgbClr val="000000"/>
                </a:solidFill>
                <a:effectLst/>
                <a:latin typeface="Alexandria" pitchFamily="2" charset="-78"/>
                <a:cs typeface="Alexandria" pitchFamily="2" charset="-78"/>
              </a:rPr>
              <a:t>اكتساب المعرفة هو أحد </a:t>
            </a:r>
            <a:r>
              <a:rPr lang="ar-JO" sz="1600" b="0" i="0" dirty="0">
                <a:solidFill>
                  <a:srgbClr val="000000"/>
                </a:solidFill>
                <a:effectLst/>
                <a:latin typeface="Alexandria" pitchFamily="2" charset="-78"/>
                <a:cs typeface="Alexandria" pitchFamily="2" charset="-78"/>
              </a:rPr>
              <a:t>الحقوق</a:t>
            </a:r>
            <a:r>
              <a:rPr lang="ar-YE" sz="1600" b="0" i="0" dirty="0">
                <a:solidFill>
                  <a:srgbClr val="000000"/>
                </a:solidFill>
                <a:effectLst/>
                <a:latin typeface="Alexandria" pitchFamily="2" charset="-78"/>
                <a:cs typeface="Alexandria" pitchFamily="2" charset="-78"/>
              </a:rPr>
              <a:t> الإنسانية الأساسية التي </a:t>
            </a:r>
            <a:r>
              <a:rPr lang="ar-JO" sz="1600" b="0" i="0" dirty="0">
                <a:solidFill>
                  <a:srgbClr val="000000"/>
                </a:solidFill>
                <a:effectLst/>
                <a:latin typeface="Alexandria" pitchFamily="2" charset="-78"/>
                <a:cs typeface="Alexandria" pitchFamily="2" charset="-78"/>
              </a:rPr>
              <a:t>تسعى الدول العربية إلى تجذيرها والاستثمار فيها من خلال سياساتها التعليمية التي تبنتها بعد استقلالها وكذلك عمدت إلى تطويرها بما يتماشى مع تطورات وتحديات العصر فهل تتشابه هذه السياسات في معظم الدول العربية والعالمية أم تختلف سنتعرف على ذلك من  خلال تناول مجموعة من</a:t>
            </a:r>
          </a:p>
          <a:p>
            <a:pPr algn="just" rtl="1">
              <a:lnSpc>
                <a:spcPct val="150000"/>
              </a:lnSpc>
            </a:pPr>
            <a:r>
              <a:rPr lang="ar-JO" sz="1600" b="0" i="0" dirty="0">
                <a:solidFill>
                  <a:srgbClr val="000000"/>
                </a:solidFill>
                <a:effectLst/>
                <a:latin typeface="Alexandria" pitchFamily="2" charset="-78"/>
                <a:cs typeface="Alexandria" pitchFamily="2" charset="-78"/>
              </a:rPr>
              <a:t> </a:t>
            </a:r>
            <a:r>
              <a:rPr lang="ar-JO" sz="1600" b="1" dirty="0">
                <a:solidFill>
                  <a:srgbClr val="00B0F0"/>
                </a:solidFill>
                <a:effectLst/>
                <a:latin typeface="Alexandria" pitchFamily="2" charset="-78"/>
                <a:cs typeface="Alexandria" pitchFamily="2" charset="-78"/>
              </a:rPr>
              <a:t>نماذج من السياسات التعليمية في الوطن العربي والعالم.</a:t>
            </a:r>
            <a:endParaRPr lang="en-US" sz="1600" b="1" dirty="0">
              <a:solidFill>
                <a:srgbClr val="00B0F0"/>
              </a:solidFill>
              <a:effectLst/>
              <a:latin typeface="Alexandria" pitchFamily="2" charset="-78"/>
              <a:ea typeface="Times New Roman" panose="02020603050405020304" pitchFamily="18" charset="0"/>
              <a:cs typeface="Alexandria" pitchFamily="2" charset="-78"/>
            </a:endParaRPr>
          </a:p>
        </p:txBody>
      </p:sp>
      <p:pic>
        <p:nvPicPr>
          <p:cNvPr id="8" name="Graphic 21">
            <a:extLst>
              <a:ext uri="{FF2B5EF4-FFF2-40B4-BE49-F238E27FC236}">
                <a16:creationId xmlns:a16="http://schemas.microsoft.com/office/drawing/2014/main" id="{4A3194FD-E159-1D93-290C-78A46073FF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106" y="0"/>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29305">
        <p14:prism isInverted="1"/>
      </p:transition>
    </mc:Choice>
    <mc:Fallback xmlns="">
      <p:transition spd="slow" advTm="12930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0F28C6E-46E1-8583-4EBB-3FF596569967}"/>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058042" y="602038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Alexandria Medium" pitchFamily="2" charset="-78"/>
                <a:cs typeface="Alexandria Medium" pitchFamily="2" charset="-78"/>
              </a:rPr>
              <a:t>نتاجات المحاضرة العاشرة</a:t>
            </a:r>
            <a:endParaRPr lang="en-US" sz="2400" dirty="0">
              <a:latin typeface="Alexandria Medium" pitchFamily="2" charset="-78"/>
              <a:cs typeface="Alexandria Medium" pitchFamily="2" charset="-78"/>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extLst>
              <p:ext uri="{D42A27DB-BD31-4B8C-83A1-F6EECF244321}">
                <p14:modId xmlns:p14="http://schemas.microsoft.com/office/powerpoint/2010/main" val="3407179912"/>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503A074E-4711-9E46-6711-706E6011571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2418"/>
            <a:ext cx="2591822" cy="1210204"/>
          </a:xfrm>
          <a:prstGeom prst="rect">
            <a:avLst/>
          </a:prstGeom>
        </p:spPr>
      </p:pic>
    </p:spTree>
    <p:extLst>
      <p:ext uri="{BB962C8B-B14F-4D97-AF65-F5344CB8AC3E}">
        <p14:creationId xmlns:p14="http://schemas.microsoft.com/office/powerpoint/2010/main" val="1503308910"/>
      </p:ext>
    </p:extLst>
  </p:cSld>
  <p:clrMapOvr>
    <a:masterClrMapping/>
  </p:clrMapOvr>
  <mc:AlternateContent xmlns:mc="http://schemas.openxmlformats.org/markup-compatibility/2006" xmlns:p14="http://schemas.microsoft.com/office/powerpoint/2010/main">
    <mc:Choice Requires="p14">
      <p:transition spd="slow" p14:dur="1600" advTm="60462">
        <p14:prism isInverted="1"/>
      </p:transition>
    </mc:Choice>
    <mc:Fallback xmlns="">
      <p:transition spd="slow" advTm="6046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51EF130-5576-E299-ECD5-142FD95DCF41}"/>
              </a:ext>
            </a:extLst>
          </p:cNvPr>
          <p:cNvSpPr/>
          <p:nvPr/>
        </p:nvSpPr>
        <p:spPr>
          <a:xfrm>
            <a:off x="784860" y="1247089"/>
            <a:ext cx="10383297"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44000" y="608272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212836" y="1448400"/>
            <a:ext cx="5527343" cy="400110"/>
          </a:xfrm>
          <a:prstGeom prst="rect">
            <a:avLst/>
          </a:prstGeom>
          <a:noFill/>
        </p:spPr>
        <p:txBody>
          <a:bodyPr wrap="square" rtlCol="0">
            <a:spAutoFit/>
          </a:bodyPr>
          <a:lstStyle/>
          <a:p>
            <a:pPr algn="ctr"/>
            <a:r>
              <a:rPr lang="ar-JO" sz="2000" b="1" dirty="0">
                <a:solidFill>
                  <a:srgbClr val="00B0F0"/>
                </a:solidFill>
                <a:latin typeface="Alexandria Medium" pitchFamily="2" charset="-78"/>
                <a:cs typeface="Alexandria Medium" pitchFamily="2" charset="-78"/>
              </a:rPr>
              <a:t>السياسات التعليمية في الوطن العربي</a:t>
            </a:r>
            <a:endParaRPr lang="en-US" sz="2000" b="1" dirty="0">
              <a:solidFill>
                <a:srgbClr val="00B0F0"/>
              </a:solidFill>
              <a:latin typeface="Alexandria Medium" pitchFamily="2" charset="-78"/>
              <a:cs typeface="Alexandria Medium" pitchFamily="2" charset="-78"/>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892018" y="1830709"/>
            <a:ext cx="10054904" cy="3784947"/>
          </a:xfrm>
          <a:prstGeom prst="rect">
            <a:avLst/>
          </a:prstGeom>
          <a:noFill/>
        </p:spPr>
        <p:txBody>
          <a:bodyPr wrap="square" rtlCol="0">
            <a:spAutoFit/>
          </a:bodyPr>
          <a:lstStyle/>
          <a:p>
            <a:pPr algn="just" rtl="1">
              <a:lnSpc>
                <a:spcPct val="150000"/>
              </a:lnSpc>
            </a:pPr>
            <a:r>
              <a:rPr lang="ar-JO" kern="0" dirty="0">
                <a:solidFill>
                  <a:srgbClr val="000000"/>
                </a:solidFill>
                <a:latin typeface="Alexandria" pitchFamily="2" charset="-78"/>
                <a:cs typeface="Alexandria" pitchFamily="2" charset="-78"/>
              </a:rPr>
              <a:t>    </a:t>
            </a:r>
            <a:r>
              <a:rPr lang="ar-JO" dirty="0">
                <a:latin typeface="Alexandria" pitchFamily="2" charset="-78"/>
                <a:cs typeface="Alexandria" pitchFamily="2" charset="-78"/>
              </a:rPr>
              <a:t>من الممكن أن تحيد</a:t>
            </a:r>
            <a:r>
              <a:rPr lang="ar-YE" dirty="0">
                <a:latin typeface="Alexandria" pitchFamily="2" charset="-78"/>
                <a:cs typeface="Alexandria" pitchFamily="2" charset="-78"/>
              </a:rPr>
              <a:t> مؤسسات التعليم رغم الإنفاق الهائل عليها والتفرغ التام لها من قبل أكثر من ثلث المجتمعات، عن أهدافها</a:t>
            </a:r>
            <a:r>
              <a:rPr lang="ar-JO" dirty="0">
                <a:latin typeface="Alexandria" pitchFamily="2" charset="-78"/>
                <a:cs typeface="Alexandria" pitchFamily="2" charset="-78"/>
              </a:rPr>
              <a:t> </a:t>
            </a:r>
            <a:r>
              <a:rPr lang="ar-YE" dirty="0">
                <a:latin typeface="Alexandria" pitchFamily="2" charset="-78"/>
                <a:cs typeface="Alexandria" pitchFamily="2" charset="-78"/>
              </a:rPr>
              <a:t>التي أنشئت من أجلها، وهي: أن نتعلم كيف نعرف، وكيف نعمل، وكيف نكون، وكيف نعيش مع</a:t>
            </a:r>
            <a:r>
              <a:rPr lang="ar-JO" dirty="0">
                <a:latin typeface="Alexandria" pitchFamily="2" charset="-78"/>
                <a:cs typeface="Alexandria" pitchFamily="2" charset="-78"/>
              </a:rPr>
              <a:t>ًا</a:t>
            </a:r>
            <a:r>
              <a:rPr lang="ar-YE" dirty="0">
                <a:latin typeface="Alexandria" pitchFamily="2" charset="-78"/>
                <a:cs typeface="Alexandria" pitchFamily="2" charset="-78"/>
              </a:rPr>
              <a:t>.</a:t>
            </a:r>
          </a:p>
          <a:p>
            <a:pPr algn="just" rtl="1">
              <a:lnSpc>
                <a:spcPct val="150000"/>
              </a:lnSpc>
            </a:pPr>
            <a:r>
              <a:rPr lang="ar-YE" dirty="0">
                <a:latin typeface="Alexandria" pitchFamily="2" charset="-78"/>
                <a:cs typeface="Alexandria" pitchFamily="2" charset="-78"/>
              </a:rPr>
              <a:t>لقد كانت المجتمعات تعلم أبناءها بتلقائية ودون تكاليف تذكر كيف يكونون صالحين ومفيدين لأنفسهم ومجتمعاتهم، فالبيئة المحيطة بالطفل كانت تمده بالثقافة والهوية والعادات والتقاليد ووسائل العمل والرزق، فيتعلم حرفة أو مهنة، ويتعلم كيف يبني بيته بنفسه، ويحقق جميع أو معظم احتياجاته بنفسه أو ضمن منظومة المجتمع المحيط به. ورغم أن المؤسسات التعليمية قد </a:t>
            </a:r>
            <a:r>
              <a:rPr lang="ar-JO" dirty="0">
                <a:latin typeface="Alexandria" pitchFamily="2" charset="-78"/>
                <a:cs typeface="Alexandria" pitchFamily="2" charset="-78"/>
              </a:rPr>
              <a:t>أُ</a:t>
            </a:r>
            <a:r>
              <a:rPr lang="ar-YE" dirty="0">
                <a:latin typeface="Alexandria" pitchFamily="2" charset="-78"/>
                <a:cs typeface="Alexandria" pitchFamily="2" charset="-78"/>
              </a:rPr>
              <a:t>نشئت لتطوير هذه المهارات وتفعيلها، </a:t>
            </a:r>
            <a:r>
              <a:rPr lang="ar-JO" dirty="0">
                <a:latin typeface="Alexandria" pitchFamily="2" charset="-78"/>
                <a:cs typeface="Alexandria" pitchFamily="2" charset="-78"/>
              </a:rPr>
              <a:t>إلا إن بعضها لم يسهم في تحقيق هذه الأهداف بالنسبة المرجوة</a:t>
            </a:r>
            <a:r>
              <a:rPr lang="ar-YE" dirty="0">
                <a:latin typeface="Alexandria" pitchFamily="2" charset="-78"/>
                <a:cs typeface="Alexandria" pitchFamily="2" charset="-78"/>
              </a:rPr>
              <a:t>.</a:t>
            </a:r>
          </a:p>
        </p:txBody>
      </p:sp>
      <p:pic>
        <p:nvPicPr>
          <p:cNvPr id="11" name="Graphic 21">
            <a:extLst>
              <a:ext uri="{FF2B5EF4-FFF2-40B4-BE49-F238E27FC236}">
                <a16:creationId xmlns:a16="http://schemas.microsoft.com/office/drawing/2014/main" id="{B01B3280-B172-D216-C693-BA51B7607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638" y="0"/>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3161">
        <p14:prism isInverted="1"/>
      </p:transition>
    </mc:Choice>
    <mc:Fallback xmlns="">
      <p:transition spd="slow" advTm="14316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DEB8241-98CC-E295-22F6-7101C3148670}"/>
              </a:ext>
            </a:extLst>
          </p:cNvPr>
          <p:cNvSpPr/>
          <p:nvPr/>
        </p:nvSpPr>
        <p:spPr>
          <a:xfrm>
            <a:off x="770206" y="1144167"/>
            <a:ext cx="1100464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11927" y="590348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965199" y="1708945"/>
            <a:ext cx="10614659" cy="2953950"/>
          </a:xfrm>
          <a:prstGeom prst="rect">
            <a:avLst/>
          </a:prstGeom>
          <a:noFill/>
        </p:spPr>
        <p:txBody>
          <a:bodyPr wrap="square" rtlCol="0">
            <a:spAutoFit/>
          </a:bodyPr>
          <a:lstStyle/>
          <a:p>
            <a:pPr algn="just" rtl="1">
              <a:lnSpc>
                <a:spcPct val="150000"/>
              </a:lnSpc>
            </a:pPr>
            <a:r>
              <a:rPr lang="ar-JO" dirty="0">
                <a:latin typeface="Alexandria" pitchFamily="2" charset="-78"/>
                <a:cs typeface="Alexandria" pitchFamily="2" charset="-78"/>
              </a:rPr>
              <a:t>   تبنت </a:t>
            </a:r>
            <a:r>
              <a:rPr lang="ar-YE" dirty="0">
                <a:latin typeface="Alexandria" pitchFamily="2" charset="-78"/>
                <a:cs typeface="Alexandria" pitchFamily="2" charset="-78"/>
              </a:rPr>
              <a:t>منظمة اليونيسكو عام 1976</a:t>
            </a:r>
            <a:r>
              <a:rPr lang="ar-JO" dirty="0">
                <a:latin typeface="Alexandria" pitchFamily="2" charset="-78"/>
                <a:cs typeface="Alexandria" pitchFamily="2" charset="-78"/>
              </a:rPr>
              <a:t> فكرة مجتمع المعرفة</a:t>
            </a:r>
            <a:r>
              <a:rPr lang="ar-YE" dirty="0">
                <a:latin typeface="Alexandria" pitchFamily="2" charset="-78"/>
                <a:cs typeface="Alexandria" pitchFamily="2" charset="-78"/>
              </a:rPr>
              <a:t>، فالتعليم ليس </a:t>
            </a:r>
            <a:r>
              <a:rPr lang="ar-JO" dirty="0">
                <a:latin typeface="Alexandria" pitchFamily="2" charset="-78"/>
                <a:cs typeface="Alexandria" pitchFamily="2" charset="-78"/>
              </a:rPr>
              <a:t>جزء من ثقافة </a:t>
            </a:r>
            <a:r>
              <a:rPr lang="ar-YE" dirty="0">
                <a:latin typeface="Alexandria" pitchFamily="2" charset="-78"/>
                <a:cs typeface="Alexandria" pitchFamily="2" charset="-78"/>
              </a:rPr>
              <a:t>المجتمع، ولم يعد ممكنا تقسيم الحياة إلى فترة تعليم وفترة عيش وعمل، ولم يعد التعليم مقصوراً على المدارس والجامعات، وإنما يمكن أن تقوم به جميع المؤسسات الخدماتية والاقتصادية والاجتماعية والمعلوماتية.</a:t>
            </a:r>
          </a:p>
          <a:p>
            <a:pPr algn="just" rtl="1">
              <a:lnSpc>
                <a:spcPct val="150000"/>
              </a:lnSpc>
            </a:pPr>
            <a:r>
              <a:rPr lang="ar-JO" dirty="0">
                <a:latin typeface="Alexandria" pitchFamily="2" charset="-78"/>
                <a:cs typeface="Alexandria" pitchFamily="2" charset="-78"/>
              </a:rPr>
              <a:t>    </a:t>
            </a:r>
            <a:r>
              <a:rPr lang="ar-YE" dirty="0">
                <a:latin typeface="Alexandria" pitchFamily="2" charset="-78"/>
                <a:cs typeface="Alexandria" pitchFamily="2" charset="-78"/>
              </a:rPr>
              <a:t>وربما تكون المشكلة الأساسية في التعليم المستقبلي هي القدرة على تحديد الاحتياجات والمهارات الناشئة التي يجب أن تتزود بها المجتمعات، إذ يبدو أن معظم الأفراد والمؤسسات غير مدركين لهذه الاحتياجات ولا يلاحظون الإمكانيات والفرص التي تتيحها </a:t>
            </a:r>
            <a:r>
              <a:rPr lang="ar-JO" dirty="0">
                <a:latin typeface="Alexandria" pitchFamily="2" charset="-78"/>
                <a:cs typeface="Alexandria" pitchFamily="2" charset="-78"/>
              </a:rPr>
              <a:t>الثورة التكنولوجية. فالمجتمعات العربية وضعت سياساتها التعليمية منذ قرون عديدة فهل هذه السياسات تلبي الطموحات.</a:t>
            </a:r>
            <a:endParaRPr lang="ar-YE"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3F87B5A5-DA1E-8DCB-241E-D72CF4C620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5152" y="4593614"/>
            <a:ext cx="2039532" cy="997482"/>
          </a:xfrm>
          <a:prstGeom prst="rect">
            <a:avLst/>
          </a:prstGeom>
        </p:spPr>
      </p:pic>
      <p:pic>
        <p:nvPicPr>
          <p:cNvPr id="12" name="Graphic 21">
            <a:extLst>
              <a:ext uri="{FF2B5EF4-FFF2-40B4-BE49-F238E27FC236}">
                <a16:creationId xmlns:a16="http://schemas.microsoft.com/office/drawing/2014/main" id="{374AD0A6-9A63-41A7-A6B5-1CC772F42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9241" y="0"/>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56899">
        <p14:prism isInverted="1"/>
      </p:transition>
    </mc:Choice>
    <mc:Fallback xmlns="">
      <p:transition spd="slow" advTm="156899">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42BE058-C0F5-1B06-7808-9083CBCF2315}"/>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13712" y="613638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3260033" y="1505337"/>
            <a:ext cx="5698730" cy="461024"/>
          </a:xfrm>
          <a:prstGeom prst="rect">
            <a:avLst/>
          </a:prstGeom>
          <a:noFill/>
        </p:spPr>
        <p:txBody>
          <a:bodyPr wrap="square" rtlCol="0">
            <a:spAutoFit/>
          </a:bodyPr>
          <a:lstStyle/>
          <a:p>
            <a:pPr algn="ctr" rtl="1">
              <a:lnSpc>
                <a:spcPct val="150000"/>
              </a:lnSpc>
            </a:pPr>
            <a:r>
              <a:rPr lang="ar-JO" b="1" dirty="0">
                <a:solidFill>
                  <a:srgbClr val="00B0F0"/>
                </a:solidFill>
                <a:latin typeface="Alexandria" pitchFamily="2" charset="-78"/>
                <a:cs typeface="Alexandria" pitchFamily="2" charset="-78"/>
              </a:rPr>
              <a:t>نماذج من السياسات التعليمية في الوطن العربي</a:t>
            </a:r>
          </a:p>
        </p:txBody>
      </p:sp>
      <p:graphicFrame>
        <p:nvGraphicFramePr>
          <p:cNvPr id="3" name="Diagram 2">
            <a:extLst>
              <a:ext uri="{FF2B5EF4-FFF2-40B4-BE49-F238E27FC236}">
                <a16:creationId xmlns:a16="http://schemas.microsoft.com/office/drawing/2014/main" id="{52D72FFF-100D-E94C-7837-FFEA249F7F39}"/>
              </a:ext>
            </a:extLst>
          </p:cNvPr>
          <p:cNvGraphicFramePr/>
          <p:nvPr>
            <p:extLst>
              <p:ext uri="{D42A27DB-BD31-4B8C-83A1-F6EECF244321}">
                <p14:modId xmlns:p14="http://schemas.microsoft.com/office/powerpoint/2010/main" val="3919932184"/>
              </p:ext>
            </p:extLst>
          </p:nvPr>
        </p:nvGraphicFramePr>
        <p:xfrm>
          <a:off x="2109155" y="2691181"/>
          <a:ext cx="8128000" cy="2920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a:extLst>
              <a:ext uri="{FF2B5EF4-FFF2-40B4-BE49-F238E27FC236}">
                <a16:creationId xmlns:a16="http://schemas.microsoft.com/office/drawing/2014/main" id="{668F192C-D77F-33E3-0547-02569177C19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520" y="30888"/>
            <a:ext cx="2591822" cy="1210204"/>
          </a:xfrm>
          <a:prstGeom prst="rect">
            <a:avLst/>
          </a:prstGeom>
        </p:spPr>
      </p:pic>
    </p:spTree>
    <p:extLst>
      <p:ext uri="{BB962C8B-B14F-4D97-AF65-F5344CB8AC3E}">
        <p14:creationId xmlns:p14="http://schemas.microsoft.com/office/powerpoint/2010/main" val="3718956245"/>
      </p:ext>
    </p:extLst>
  </p:cSld>
  <p:clrMapOvr>
    <a:masterClrMapping/>
  </p:clrMapOvr>
  <mc:AlternateContent xmlns:mc="http://schemas.openxmlformats.org/markup-compatibility/2006" xmlns:p14="http://schemas.microsoft.com/office/powerpoint/2010/main">
    <mc:Choice Requires="p14">
      <p:transition spd="slow" p14:dur="1600" advTm="30324">
        <p14:prism isInverted="1"/>
      </p:transition>
    </mc:Choice>
    <mc:Fallback xmlns="">
      <p:transition spd="slow" advTm="30324">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9BF4740-8010-6895-ADCB-E190AA1F4CA3}"/>
              </a:ext>
            </a:extLst>
          </p:cNvPr>
          <p:cNvSpPr/>
          <p:nvPr/>
        </p:nvSpPr>
        <p:spPr>
          <a:xfrm>
            <a:off x="713433" y="1235947"/>
            <a:ext cx="10828714"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25947" y="5967443"/>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3EE96C85-6F4E-5E24-0690-2F912C2E726A}"/>
              </a:ext>
            </a:extLst>
          </p:cNvPr>
          <p:cNvSpPr txBox="1"/>
          <p:nvPr/>
        </p:nvSpPr>
        <p:spPr>
          <a:xfrm>
            <a:off x="962125" y="1239800"/>
            <a:ext cx="10267749" cy="3877343"/>
          </a:xfrm>
          <a:prstGeom prst="rect">
            <a:avLst/>
          </a:prstGeom>
          <a:noFill/>
        </p:spPr>
        <p:txBody>
          <a:bodyPr wrap="square" rtlCol="0">
            <a:spAutoFit/>
          </a:bodyPr>
          <a:lstStyle/>
          <a:p>
            <a:pPr algn="ctr" rtl="1">
              <a:lnSpc>
                <a:spcPct val="150000"/>
              </a:lnSpc>
            </a:pPr>
            <a:r>
              <a:rPr lang="ar-SA" sz="2000" b="1" kern="0" dirty="0">
                <a:solidFill>
                  <a:srgbClr val="00B0F0"/>
                </a:solidFill>
                <a:effectLst/>
                <a:ea typeface="Times New Roman" panose="02020603050405020304" pitchFamily="18" charset="0"/>
                <a:cs typeface="Calibri" panose="020F0502020204030204" pitchFamily="34" charset="0"/>
              </a:rPr>
              <a:t>   </a:t>
            </a:r>
            <a:r>
              <a:rPr lang="ar-JO" sz="2000" b="1" kern="0" dirty="0">
                <a:solidFill>
                  <a:srgbClr val="00B0F0"/>
                </a:solidFill>
                <a:latin typeface="Alexandria Medium" pitchFamily="2" charset="-78"/>
                <a:cs typeface="Alexandria Medium" pitchFamily="2" charset="-78"/>
              </a:rPr>
              <a:t>السياسات التعليمية في المملكة العربية السعودية</a:t>
            </a:r>
            <a:endParaRPr lang="ar-JO" sz="2800" b="1" kern="0" dirty="0">
              <a:solidFill>
                <a:srgbClr val="00B0F0"/>
              </a:solidFill>
              <a:latin typeface="Alexandria Medium" pitchFamily="2" charset="-78"/>
              <a:cs typeface="Alexandria Medium" pitchFamily="2" charset="-78"/>
            </a:endParaRPr>
          </a:p>
          <a:p>
            <a:pPr algn="just" rtl="1" fontAlgn="base">
              <a:lnSpc>
                <a:spcPct val="150000"/>
              </a:lnSpc>
            </a:pPr>
            <a:r>
              <a:rPr lang="ar-JO" b="0" i="0" dirty="0">
                <a:effectLst/>
                <a:latin typeface="Alexandria" pitchFamily="2" charset="-78"/>
                <a:cs typeface="Alexandria" pitchFamily="2" charset="-78"/>
              </a:rPr>
              <a:t>* </a:t>
            </a:r>
            <a:r>
              <a:rPr lang="ar-JO" dirty="0">
                <a:latin typeface="Alexandria" pitchFamily="2" charset="-78"/>
                <a:cs typeface="Alexandria" pitchFamily="2" charset="-78"/>
              </a:rPr>
              <a:t>تتكون سياسات التعليم في المملكة العربية السعودية من (236) مادة مقسمة إلى تسعة أبواب.</a:t>
            </a:r>
          </a:p>
          <a:p>
            <a:pPr algn="just" rtl="1" fontAlgn="base">
              <a:lnSpc>
                <a:spcPct val="150000"/>
              </a:lnSpc>
            </a:pPr>
            <a:r>
              <a:rPr lang="ar-JO" dirty="0">
                <a:latin typeface="Alexandria" pitchFamily="2" charset="-78"/>
                <a:cs typeface="Alexandria" pitchFamily="2" charset="-78"/>
              </a:rPr>
              <a:t>*</a:t>
            </a:r>
            <a:r>
              <a:rPr lang="ar-YE" dirty="0">
                <a:latin typeface="Alexandria" pitchFamily="2" charset="-78"/>
                <a:cs typeface="Alexandria" pitchFamily="2" charset="-78"/>
              </a:rPr>
              <a:t>السياسة التعليم هي الخطوط العامة التي تقوم عليها عملية التربية والتعليم أداء للواجب في تعريف الفرد بربه ودينه وإقامة سلوكه على شرعه وتلبية لحاجات المجتمع وتحقيقا لأهداف الأمة وهي تشمل حقول التعليم ومراحله المختلفة ، والخطط والمناهج والوسائل التربوية والنظم الإدارية والأجهزة القائمة على التعليم وسائر ما يتصل به .</a:t>
            </a:r>
          </a:p>
          <a:p>
            <a:pPr algn="just" rtl="1" fontAlgn="base">
              <a:lnSpc>
                <a:spcPct val="150000"/>
              </a:lnSpc>
            </a:pPr>
            <a:r>
              <a:rPr lang="ar-JO" dirty="0">
                <a:latin typeface="Alexandria" pitchFamily="2" charset="-78"/>
                <a:cs typeface="Alexandria" pitchFamily="2" charset="-78"/>
              </a:rPr>
              <a:t>*</a:t>
            </a:r>
            <a:r>
              <a:rPr lang="ar-YE" dirty="0">
                <a:latin typeface="Alexandria" pitchFamily="2" charset="-78"/>
                <a:cs typeface="Alexandria" pitchFamily="2" charset="-78"/>
              </a:rPr>
              <a:t>والسياسة التعليمية  في المملكة العربية السعودية تنبثق من الإسلام الذي تدين به الأمة عقيدة وعبادة وخلق</a:t>
            </a:r>
            <a:r>
              <a:rPr lang="ar-JO" dirty="0">
                <a:latin typeface="Alexandria" pitchFamily="2" charset="-78"/>
                <a:cs typeface="Alexandria" pitchFamily="2" charset="-78"/>
              </a:rPr>
              <a:t>ً</a:t>
            </a:r>
            <a:r>
              <a:rPr lang="ar-YE" dirty="0">
                <a:latin typeface="Alexandria" pitchFamily="2" charset="-78"/>
                <a:cs typeface="Alexandria" pitchFamily="2" charset="-78"/>
              </a:rPr>
              <a:t>ا وشريعة وحكم</a:t>
            </a:r>
            <a:r>
              <a:rPr lang="ar-JO" dirty="0">
                <a:latin typeface="Alexandria" pitchFamily="2" charset="-78"/>
                <a:cs typeface="Alexandria" pitchFamily="2" charset="-78"/>
              </a:rPr>
              <a:t>ً</a:t>
            </a:r>
            <a:r>
              <a:rPr lang="ar-YE" dirty="0">
                <a:latin typeface="Alexandria" pitchFamily="2" charset="-78"/>
                <a:cs typeface="Alexandria" pitchFamily="2" charset="-78"/>
              </a:rPr>
              <a:t>ا ونظام</a:t>
            </a:r>
            <a:r>
              <a:rPr lang="ar-JO" dirty="0">
                <a:latin typeface="Alexandria" pitchFamily="2" charset="-78"/>
                <a:cs typeface="Alexandria" pitchFamily="2" charset="-78"/>
              </a:rPr>
              <a:t>ً</a:t>
            </a:r>
            <a:r>
              <a:rPr lang="ar-YE" dirty="0">
                <a:latin typeface="Alexandria" pitchFamily="2" charset="-78"/>
                <a:cs typeface="Alexandria" pitchFamily="2" charset="-78"/>
              </a:rPr>
              <a:t>ا متكامل</a:t>
            </a:r>
            <a:r>
              <a:rPr lang="ar-JO" dirty="0">
                <a:latin typeface="Alexandria" pitchFamily="2" charset="-78"/>
                <a:cs typeface="Alexandria" pitchFamily="2" charset="-78"/>
              </a:rPr>
              <a:t>ًا</a:t>
            </a:r>
            <a:r>
              <a:rPr lang="ar-YE" dirty="0">
                <a:latin typeface="Alexandria" pitchFamily="2" charset="-78"/>
                <a:cs typeface="Alexandria" pitchFamily="2" charset="-78"/>
              </a:rPr>
              <a:t> للحياة ، وهي جزء أساسي من السياسة العامة للدولة وفق التخطيط المفصل في</a:t>
            </a:r>
            <a:r>
              <a:rPr lang="ar-JO" dirty="0">
                <a:latin typeface="Alexandria" pitchFamily="2" charset="-78"/>
                <a:cs typeface="Alexandria" pitchFamily="2" charset="-78"/>
              </a:rPr>
              <a:t> </a:t>
            </a:r>
            <a:r>
              <a:rPr lang="ar-YE" dirty="0">
                <a:latin typeface="Alexandria" pitchFamily="2" charset="-78"/>
                <a:cs typeface="Alexandria" pitchFamily="2" charset="-78"/>
              </a:rPr>
              <a:t>ما يلي:</a:t>
            </a:r>
            <a:endParaRPr lang="ar-JO" b="1" kern="0" dirty="0">
              <a:solidFill>
                <a:srgbClr val="00B0F0"/>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BE03CD41-D64B-00CD-F50E-904AAFEFD9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6398" y="4932677"/>
            <a:ext cx="1952891" cy="995850"/>
          </a:xfrm>
          <a:prstGeom prst="rect">
            <a:avLst/>
          </a:prstGeom>
        </p:spPr>
      </p:pic>
      <p:pic>
        <p:nvPicPr>
          <p:cNvPr id="4" name="Graphic 21">
            <a:extLst>
              <a:ext uri="{FF2B5EF4-FFF2-40B4-BE49-F238E27FC236}">
                <a16:creationId xmlns:a16="http://schemas.microsoft.com/office/drawing/2014/main" id="{FBA235DD-E8C1-EF46-5E82-AC0208F279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53" y="-58736"/>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40436">
        <p14:prism isInverted="1"/>
      </p:transition>
    </mc:Choice>
    <mc:Fallback xmlns="">
      <p:transition spd="slow" advTm="14043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F67CB50-1034-2424-D7B2-CC526CE4D4C8}"/>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1711" y="6122294"/>
            <a:ext cx="2616200" cy="400110"/>
          </a:xfrm>
          <a:prstGeom prst="rect">
            <a:avLst/>
          </a:prstGeom>
          <a:noFill/>
        </p:spPr>
        <p:txBody>
          <a:bodyPr wrap="square" rtlCol="0">
            <a:spAutoFit/>
          </a:bodyPr>
          <a:lstStyle/>
          <a:p>
            <a:pPr algn="ctr"/>
            <a:r>
              <a:rPr lang="en-US" sz="2000" dirty="0"/>
              <a:t>www.midocean.ae</a:t>
            </a:r>
          </a:p>
        </p:txBody>
      </p:sp>
      <p:pic>
        <p:nvPicPr>
          <p:cNvPr id="4" name="Graphic 21">
            <a:extLst>
              <a:ext uri="{FF2B5EF4-FFF2-40B4-BE49-F238E27FC236}">
                <a16:creationId xmlns:a16="http://schemas.microsoft.com/office/drawing/2014/main" id="{FBA235DD-E8C1-EF46-5E82-AC0208F279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71" y="0"/>
            <a:ext cx="2591822" cy="1210204"/>
          </a:xfrm>
          <a:prstGeom prst="rect">
            <a:avLst/>
          </a:prstGeom>
        </p:spPr>
      </p:pic>
      <p:sp>
        <p:nvSpPr>
          <p:cNvPr id="8" name="TextBox 7">
            <a:extLst>
              <a:ext uri="{FF2B5EF4-FFF2-40B4-BE49-F238E27FC236}">
                <a16:creationId xmlns:a16="http://schemas.microsoft.com/office/drawing/2014/main" id="{E9282A6C-42AA-37B9-D9A0-C0B6CA891403}"/>
              </a:ext>
            </a:extLst>
          </p:cNvPr>
          <p:cNvSpPr txBox="1"/>
          <p:nvPr/>
        </p:nvSpPr>
        <p:spPr>
          <a:xfrm>
            <a:off x="1286189" y="1454213"/>
            <a:ext cx="9593622" cy="4477444"/>
          </a:xfrm>
          <a:prstGeom prst="rect">
            <a:avLst/>
          </a:prstGeom>
          <a:noFill/>
        </p:spPr>
        <p:txBody>
          <a:bodyPr wrap="square" rtlCol="0">
            <a:spAutoFit/>
          </a:bodyPr>
          <a:lstStyle/>
          <a:p>
            <a:pPr algn="just" rtl="1" fontAlgn="base"/>
            <a:r>
              <a:rPr lang="ar-YE" b="1" i="0" u="sng" dirty="0">
                <a:solidFill>
                  <a:srgbClr val="00B0F0"/>
                </a:solidFill>
                <a:effectLst/>
                <a:latin typeface="Alexandria" pitchFamily="2" charset="-78"/>
                <a:cs typeface="Alexandria" pitchFamily="2" charset="-78"/>
              </a:rPr>
              <a:t>الأسس العامة التي يقوم عليها التعليم</a:t>
            </a:r>
            <a:r>
              <a:rPr lang="ar-JO" b="1" i="0" u="sng" dirty="0">
                <a:solidFill>
                  <a:srgbClr val="00B0F0"/>
                </a:solidFill>
                <a:effectLst/>
                <a:latin typeface="Alexandria" pitchFamily="2" charset="-78"/>
                <a:cs typeface="Alexandria" pitchFamily="2" charset="-78"/>
              </a:rPr>
              <a:t>   ومنها</a:t>
            </a:r>
            <a:endParaRPr lang="ar-YE" b="1" i="0" dirty="0">
              <a:solidFill>
                <a:srgbClr val="00B0F0"/>
              </a:solidFill>
              <a:effectLst/>
              <a:latin typeface="Alexandria" pitchFamily="2" charset="-78"/>
              <a:cs typeface="Alexandria" pitchFamily="2" charset="-78"/>
            </a:endParaRPr>
          </a:p>
          <a:p>
            <a:pPr algn="just" rtl="1" fontAlgn="base">
              <a:lnSpc>
                <a:spcPct val="150000"/>
              </a:lnSpc>
            </a:pPr>
            <a:r>
              <a:rPr lang="ar-JO" b="0" i="0" dirty="0">
                <a:effectLst/>
                <a:latin typeface="Alexandria" pitchFamily="2" charset="-78"/>
                <a:cs typeface="Alexandria" pitchFamily="2" charset="-78"/>
              </a:rPr>
              <a:t>*</a:t>
            </a:r>
            <a:r>
              <a:rPr lang="ar-YE" b="0" i="0" dirty="0">
                <a:effectLst/>
                <a:latin typeface="Alexandria" pitchFamily="2" charset="-78"/>
                <a:cs typeface="Alexandria" pitchFamily="2" charset="-78"/>
              </a:rPr>
              <a:t> </a:t>
            </a:r>
            <a:r>
              <a:rPr lang="ar-YE" dirty="0">
                <a:latin typeface="Alexandria" pitchFamily="2" charset="-78"/>
                <a:cs typeface="Alexandria" pitchFamily="2" charset="-78"/>
              </a:rPr>
              <a:t>الإيمان بالله ربّا وبالإسلام دينا وبمحمد صلى اللّه عليه وسلم نبيًّا و رسولاً.</a:t>
            </a:r>
          </a:p>
          <a:p>
            <a:pPr algn="just" rtl="1" fontAlgn="base">
              <a:lnSpc>
                <a:spcPct val="150000"/>
              </a:lnSpc>
            </a:pPr>
            <a:r>
              <a:rPr lang="ar-YE" dirty="0">
                <a:latin typeface="Alexandria" pitchFamily="2" charset="-78"/>
                <a:cs typeface="Alexandria" pitchFamily="2" charset="-78"/>
              </a:rPr>
              <a:t> التصور الإسلامي الكامل للكون والإنسان والحياة، وأن الوجود كله خاضع لما سنَّه الله تعالى، ليقوم كل مخلوق بوظيفته دون خلل أو اضطراب.</a:t>
            </a:r>
          </a:p>
          <a:p>
            <a:pPr algn="just" rtl="1" fontAlgn="base">
              <a:lnSpc>
                <a:spcPct val="150000"/>
              </a:lnSpc>
            </a:pPr>
            <a:r>
              <a:rPr lang="ar-JO" dirty="0">
                <a:latin typeface="Alexandria" pitchFamily="2" charset="-78"/>
                <a:cs typeface="Alexandria" pitchFamily="2" charset="-78"/>
              </a:rPr>
              <a:t>* </a:t>
            </a:r>
            <a:r>
              <a:rPr lang="ar-YE" dirty="0">
                <a:latin typeface="Alexandria" pitchFamily="2" charset="-78"/>
                <a:cs typeface="Alexandria" pitchFamily="2" charset="-78"/>
              </a:rPr>
              <a:t>الحياة الدنيا مرحلة إنتاج وعمل، يستثمر فيها المسلم  طاقاته عن  إيمان وهدى للحياة الأبدية الخالدة في الدار الآخرة، فاليوم عمل ولا حساب، وغد</a:t>
            </a:r>
            <a:r>
              <a:rPr lang="ar-JO" dirty="0">
                <a:latin typeface="Alexandria" pitchFamily="2" charset="-78"/>
                <a:cs typeface="Alexandria" pitchFamily="2" charset="-78"/>
              </a:rPr>
              <a:t>ًا</a:t>
            </a:r>
            <a:r>
              <a:rPr lang="ar-YE" dirty="0">
                <a:latin typeface="Alexandria" pitchFamily="2" charset="-78"/>
                <a:cs typeface="Alexandria" pitchFamily="2" charset="-78"/>
              </a:rPr>
              <a:t> حساب ولا عمل.</a:t>
            </a:r>
          </a:p>
          <a:p>
            <a:pPr algn="just" rtl="1" fontAlgn="base">
              <a:lnSpc>
                <a:spcPct val="150000"/>
              </a:lnSpc>
            </a:pPr>
            <a:r>
              <a:rPr lang="ar-JO" dirty="0">
                <a:latin typeface="Alexandria" pitchFamily="2" charset="-78"/>
                <a:cs typeface="Alexandria" pitchFamily="2" charset="-78"/>
              </a:rPr>
              <a:t>* </a:t>
            </a:r>
            <a:r>
              <a:rPr lang="ar-YE" dirty="0">
                <a:latin typeface="Alexandria" pitchFamily="2" charset="-78"/>
                <a:cs typeface="Alexandria" pitchFamily="2" charset="-78"/>
              </a:rPr>
              <a:t>الرسالة المحمدية هي المنهج الأقوم للحياة الفاضلة التي تحقق السعادة لبني الإنسان، وتنقذ البشرية ممَّا تردت فيه من فساد وشقاء.</a:t>
            </a:r>
            <a:endParaRPr lang="ar-JO" dirty="0">
              <a:latin typeface="Alexandria" pitchFamily="2" charset="-78"/>
              <a:cs typeface="Alexandria" pitchFamily="2" charset="-78"/>
            </a:endParaRPr>
          </a:p>
          <a:p>
            <a:pPr algn="just" rtl="1" fontAlgn="base">
              <a:lnSpc>
                <a:spcPct val="150000"/>
              </a:lnSpc>
            </a:pPr>
            <a:r>
              <a:rPr lang="ar-JO" dirty="0">
                <a:latin typeface="Alexandria" pitchFamily="2" charset="-78"/>
                <a:cs typeface="Alexandria" pitchFamily="2" charset="-78"/>
              </a:rPr>
              <a:t>*</a:t>
            </a:r>
            <a:r>
              <a:rPr lang="ar-YE" dirty="0">
                <a:latin typeface="Alexandria" pitchFamily="2" charset="-78"/>
                <a:cs typeface="Alexandria" pitchFamily="2" charset="-78"/>
              </a:rPr>
              <a:t> الارتباط الوثيق بتاريخ أُمتنا وحضارة ديننا الإسلامي</a:t>
            </a:r>
            <a:endParaRPr lang="ar-JO" dirty="0">
              <a:latin typeface="Alexandria" pitchFamily="2" charset="-78"/>
              <a:cs typeface="Alexandria" pitchFamily="2" charset="-78"/>
            </a:endParaRPr>
          </a:p>
          <a:p>
            <a:pPr algn="just" rtl="1" fontAlgn="base">
              <a:lnSpc>
                <a:spcPct val="150000"/>
              </a:lnSpc>
            </a:pPr>
            <a:r>
              <a:rPr lang="ar-JO" dirty="0">
                <a:latin typeface="Alexandria" pitchFamily="2" charset="-78"/>
                <a:cs typeface="Alexandria" pitchFamily="2" charset="-78"/>
              </a:rPr>
              <a:t>* </a:t>
            </a:r>
            <a:r>
              <a:rPr lang="ar-YE" dirty="0">
                <a:latin typeface="Alexandria" pitchFamily="2" charset="-78"/>
                <a:cs typeface="Alexandria" pitchFamily="2" charset="-78"/>
              </a:rPr>
              <a:t> الأصل هو أن اللغة العربية لغة التعليم في كافة مواده وجميع مراحله إلا ما اقتضت الضرورة تعليمه بلغة أُخرى</a:t>
            </a:r>
          </a:p>
        </p:txBody>
      </p:sp>
    </p:spTree>
    <p:extLst>
      <p:ext uri="{BB962C8B-B14F-4D97-AF65-F5344CB8AC3E}">
        <p14:creationId xmlns:p14="http://schemas.microsoft.com/office/powerpoint/2010/main" val="3948428273"/>
      </p:ext>
    </p:extLst>
  </p:cSld>
  <p:clrMapOvr>
    <a:masterClrMapping/>
  </p:clrMapOvr>
  <mc:AlternateContent xmlns:mc="http://schemas.openxmlformats.org/markup-compatibility/2006" xmlns:p14="http://schemas.microsoft.com/office/powerpoint/2010/main">
    <mc:Choice Requires="p14">
      <p:transition spd="slow" p14:dur="1600" advTm="140436">
        <p14:prism isInverted="1"/>
      </p:transition>
    </mc:Choice>
    <mc:Fallback xmlns="">
      <p:transition spd="slow" advTm="140436">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52E84C1-AF71-731C-A01B-A9D37053F907}"/>
              </a:ext>
            </a:extLst>
          </p:cNvPr>
          <p:cNvSpPr/>
          <p:nvPr/>
        </p:nvSpPr>
        <p:spPr>
          <a:xfrm>
            <a:off x="515311" y="1235947"/>
            <a:ext cx="11281454"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72871" y="6229369"/>
            <a:ext cx="2616200" cy="400110"/>
          </a:xfrm>
          <a:prstGeom prst="rect">
            <a:avLst/>
          </a:prstGeom>
          <a:noFill/>
        </p:spPr>
        <p:txBody>
          <a:bodyPr wrap="square" rtlCol="0">
            <a:spAutoFit/>
          </a:bodyPr>
          <a:lstStyle/>
          <a:p>
            <a:pPr algn="ctr"/>
            <a:r>
              <a:rPr lang="en-US" sz="2000" dirty="0"/>
              <a:t>www.midocean.ae</a:t>
            </a:r>
          </a:p>
        </p:txBody>
      </p:sp>
      <p:sp>
        <p:nvSpPr>
          <p:cNvPr id="18" name="TextBox 17">
            <a:extLst>
              <a:ext uri="{FF2B5EF4-FFF2-40B4-BE49-F238E27FC236}">
                <a16:creationId xmlns:a16="http://schemas.microsoft.com/office/drawing/2014/main" id="{895D895A-C544-381F-36FD-E6E4DA144EED}"/>
              </a:ext>
            </a:extLst>
          </p:cNvPr>
          <p:cNvSpPr txBox="1"/>
          <p:nvPr/>
        </p:nvSpPr>
        <p:spPr>
          <a:xfrm>
            <a:off x="663191" y="1443444"/>
            <a:ext cx="10925880" cy="4077335"/>
          </a:xfrm>
          <a:prstGeom prst="rect">
            <a:avLst/>
          </a:prstGeom>
          <a:noFill/>
        </p:spPr>
        <p:txBody>
          <a:bodyPr wrap="square" rtlCol="0">
            <a:spAutoFit/>
          </a:bodyPr>
          <a:lstStyle/>
          <a:p>
            <a:pPr algn="r" rtl="1" fontAlgn="base"/>
            <a:r>
              <a:rPr lang="ar-YE" sz="1600" b="1" i="0" u="sng" dirty="0">
                <a:solidFill>
                  <a:srgbClr val="00B0F0"/>
                </a:solidFill>
                <a:effectLst/>
                <a:latin typeface="Alexandria" pitchFamily="2" charset="-78"/>
                <a:cs typeface="Alexandria" pitchFamily="2" charset="-78"/>
              </a:rPr>
              <a:t>غاية التعليم وأهدافه العامة</a:t>
            </a:r>
            <a:r>
              <a:rPr lang="ar-JO" sz="1600" b="1" i="0" u="sng" dirty="0">
                <a:solidFill>
                  <a:srgbClr val="00B0F0"/>
                </a:solidFill>
                <a:effectLst/>
                <a:latin typeface="Alexandria" pitchFamily="2" charset="-78"/>
                <a:cs typeface="Alexandria" pitchFamily="2" charset="-78"/>
              </a:rPr>
              <a:t>   </a:t>
            </a:r>
          </a:p>
          <a:p>
            <a:pPr algn="r" rtl="1" fontAlgn="base">
              <a:lnSpc>
                <a:spcPct val="150000"/>
              </a:lnSpc>
            </a:pPr>
            <a:r>
              <a:rPr lang="ar-YE" sz="1600" dirty="0">
                <a:latin typeface="Alexandria" pitchFamily="2" charset="-78"/>
                <a:cs typeface="Alexandria" pitchFamily="2" charset="-78"/>
              </a:rPr>
              <a:t>-  غاية التعليم فهم الإسلام فهما صحيح</a:t>
            </a:r>
            <a:r>
              <a:rPr lang="ar-JO" sz="1600" dirty="0">
                <a:latin typeface="Alexandria" pitchFamily="2" charset="-78"/>
                <a:cs typeface="Alexandria" pitchFamily="2" charset="-78"/>
              </a:rPr>
              <a:t>ً</a:t>
            </a:r>
            <a:r>
              <a:rPr lang="ar-YE" sz="1600" dirty="0">
                <a:latin typeface="Alexandria" pitchFamily="2" charset="-78"/>
                <a:cs typeface="Alexandria" pitchFamily="2" charset="-78"/>
              </a:rPr>
              <a:t>ا متكاملاً، وغرس العقيدة الإسلامية ونشرها، وتزويد الطالب بالقيم والتعاليم الإسلامية وبالمثل العليا، وإكسابه المعارف والمهارات المختلفة.</a:t>
            </a:r>
            <a:endParaRPr lang="ar-JO" sz="1600" dirty="0">
              <a:latin typeface="Alexandria" pitchFamily="2" charset="-78"/>
              <a:cs typeface="Alexandria" pitchFamily="2" charset="-78"/>
            </a:endParaRPr>
          </a:p>
          <a:p>
            <a:pPr algn="r" rtl="1" fontAlgn="base">
              <a:lnSpc>
                <a:spcPct val="150000"/>
              </a:lnSpc>
            </a:pPr>
            <a:r>
              <a:rPr lang="ar-YE" sz="1600" dirty="0">
                <a:latin typeface="Alexandria" pitchFamily="2" charset="-78"/>
                <a:cs typeface="Alexandria" pitchFamily="2" charset="-78"/>
              </a:rPr>
              <a:t>-  تربية المواطن المؤمن ليكون لبنة صالحة في بناء أُمته، ويشعر بمسؤولياته لخدمة بلاده والدفاع عنها.</a:t>
            </a:r>
          </a:p>
          <a:p>
            <a:pPr algn="r" rtl="1" fontAlgn="base">
              <a:lnSpc>
                <a:spcPct val="150000"/>
              </a:lnSpc>
            </a:pPr>
            <a:r>
              <a:rPr lang="ar-YE" sz="1600" dirty="0">
                <a:latin typeface="Alexandria" pitchFamily="2" charset="-78"/>
                <a:cs typeface="Alexandria" pitchFamily="2" charset="-78"/>
              </a:rPr>
              <a:t>-  تزويد الطالب </a:t>
            </a:r>
            <a:r>
              <a:rPr lang="ar-JO" sz="1600" dirty="0">
                <a:latin typeface="Alexandria" pitchFamily="2" charset="-78"/>
                <a:cs typeface="Alexandria" pitchFamily="2" charset="-78"/>
              </a:rPr>
              <a:t>ب</a:t>
            </a:r>
            <a:r>
              <a:rPr lang="ar-YE" sz="1600" dirty="0">
                <a:latin typeface="Alexandria" pitchFamily="2" charset="-78"/>
                <a:cs typeface="Alexandria" pitchFamily="2" charset="-78"/>
              </a:rPr>
              <a:t>قدر مناسب من المعلومات الثقافية والخبرات المختلفة </a:t>
            </a:r>
            <a:r>
              <a:rPr lang="ar-JO" sz="1600" dirty="0">
                <a:latin typeface="Alexandria" pitchFamily="2" charset="-78"/>
                <a:cs typeface="Alexandria" pitchFamily="2" charset="-78"/>
              </a:rPr>
              <a:t>ل</a:t>
            </a:r>
            <a:r>
              <a:rPr lang="ar-YE" sz="1600" dirty="0">
                <a:latin typeface="Alexandria" pitchFamily="2" charset="-78"/>
                <a:cs typeface="Alexandria" pitchFamily="2" charset="-78"/>
              </a:rPr>
              <a:t>تجعل منه عضواً عامل</a:t>
            </a:r>
            <a:r>
              <a:rPr lang="ar-JO" sz="1600" dirty="0">
                <a:latin typeface="Alexandria" pitchFamily="2" charset="-78"/>
                <a:cs typeface="Alexandria" pitchFamily="2" charset="-78"/>
              </a:rPr>
              <a:t>ًا</a:t>
            </a:r>
            <a:r>
              <a:rPr lang="ar-YE" sz="1600" dirty="0">
                <a:latin typeface="Alexandria" pitchFamily="2" charset="-78"/>
                <a:cs typeface="Alexandria" pitchFamily="2" charset="-78"/>
              </a:rPr>
              <a:t>  في المجتمع</a:t>
            </a:r>
          </a:p>
          <a:p>
            <a:pPr algn="r" rtl="1" fontAlgn="base">
              <a:lnSpc>
                <a:spcPct val="150000"/>
              </a:lnSpc>
            </a:pPr>
            <a:r>
              <a:rPr lang="ar-JO" sz="1600" dirty="0">
                <a:latin typeface="Alexandria" pitchFamily="2" charset="-78"/>
                <a:cs typeface="Alexandria" pitchFamily="2" charset="-78"/>
              </a:rPr>
              <a:t>- تنمية مهارات التفكير الرياضي والمهارات الحسابية والقراءة والتعبير والمهارات الحركية</a:t>
            </a:r>
          </a:p>
          <a:p>
            <a:pPr algn="r" rtl="1" fontAlgn="base">
              <a:lnSpc>
                <a:spcPct val="150000"/>
              </a:lnSpc>
            </a:pPr>
            <a:r>
              <a:rPr lang="ar-JO" sz="1600" dirty="0">
                <a:latin typeface="Alexandria" pitchFamily="2" charset="-78"/>
                <a:cs typeface="Alexandria" pitchFamily="2" charset="-78"/>
              </a:rPr>
              <a:t>- </a:t>
            </a:r>
            <a:r>
              <a:rPr lang="ar-YE" sz="1600" dirty="0">
                <a:latin typeface="Alexandria" pitchFamily="2" charset="-78"/>
                <a:cs typeface="Alexandria" pitchFamily="2" charset="-78"/>
              </a:rPr>
              <a:t>مسايرة خصائص مراحل النمو النفسي للناشئين في كل مرحلة، ومساعدة الفرد على النمو السوي: روحيًّا، وعقليا، وعاطفيًّا، واجتماعيًّا، والتأكيد على الناحية الروحية الإسلامية بحيث تكون هي الموجه الأول للسلوك الخاص والعام للفرد والمجتمع.</a:t>
            </a:r>
          </a:p>
          <a:p>
            <a:pPr algn="r" rtl="1" fontAlgn="base">
              <a:lnSpc>
                <a:spcPct val="150000"/>
              </a:lnSpc>
            </a:pPr>
            <a:r>
              <a:rPr lang="ar-YE" sz="1600" dirty="0">
                <a:latin typeface="Alexandria" pitchFamily="2" charset="-78"/>
                <a:cs typeface="Alexandria" pitchFamily="2" charset="-78"/>
              </a:rPr>
              <a:t>-  التعرف على الفروق الفردية بين الطلاب توطئة لحسن توجيههم، ومساعدتهم على النمو وفق قدراتهم واستعداداتهم  وميولهم.</a:t>
            </a:r>
          </a:p>
        </p:txBody>
      </p:sp>
      <p:pic>
        <p:nvPicPr>
          <p:cNvPr id="3" name="Graphic 21">
            <a:extLst>
              <a:ext uri="{FF2B5EF4-FFF2-40B4-BE49-F238E27FC236}">
                <a16:creationId xmlns:a16="http://schemas.microsoft.com/office/drawing/2014/main" id="{C55B9A5E-C1F6-BA59-989B-96EA9AF1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85" y="-55986"/>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48340">
        <p14:prism isInverted="1"/>
      </p:transition>
    </mc:Choice>
    <mc:Fallback xmlns="">
      <p:transition spd="slow" advTm="14834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DEC01F2-E4C1-E4B3-CEF9-AB158FE35031}"/>
              </a:ext>
            </a:extLst>
          </p:cNvPr>
          <p:cNvSpPr/>
          <p:nvPr/>
        </p:nvSpPr>
        <p:spPr>
          <a:xfrm>
            <a:off x="763674" y="1235947"/>
            <a:ext cx="10824967"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4860" y="608273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6278BDE9-38C4-8979-CE01-06C214593AAA}"/>
              </a:ext>
            </a:extLst>
          </p:cNvPr>
          <p:cNvSpPr txBox="1"/>
          <p:nvPr/>
        </p:nvSpPr>
        <p:spPr>
          <a:xfrm>
            <a:off x="1132460" y="1581850"/>
            <a:ext cx="10141700" cy="4524315"/>
          </a:xfrm>
          <a:prstGeom prst="rect">
            <a:avLst/>
          </a:prstGeom>
          <a:noFill/>
        </p:spPr>
        <p:txBody>
          <a:bodyPr wrap="square" rtlCol="0">
            <a:spAutoFit/>
          </a:bodyPr>
          <a:lstStyle/>
          <a:p>
            <a:pPr algn="r" rtl="1" fontAlgn="base">
              <a:lnSpc>
                <a:spcPct val="150000"/>
              </a:lnSpc>
            </a:pPr>
            <a:r>
              <a:rPr lang="ar-YE" sz="1600" b="1" i="0" u="sng" dirty="0">
                <a:solidFill>
                  <a:srgbClr val="00B0F0"/>
                </a:solidFill>
                <a:effectLst/>
                <a:latin typeface="Alexandria" pitchFamily="2" charset="-78"/>
                <a:cs typeface="Alexandria" pitchFamily="2" charset="-78"/>
              </a:rPr>
              <a:t>أهداف مراحل التعليم</a:t>
            </a:r>
            <a:r>
              <a:rPr lang="ar-JO" sz="1600" b="1" i="0" u="sng" dirty="0">
                <a:solidFill>
                  <a:srgbClr val="00B0F0"/>
                </a:solidFill>
                <a:effectLst/>
                <a:latin typeface="Alexandria" pitchFamily="2" charset="-78"/>
                <a:cs typeface="Alexandria" pitchFamily="2" charset="-78"/>
              </a:rPr>
              <a:t>   </a:t>
            </a:r>
          </a:p>
          <a:p>
            <a:pPr algn="r" rtl="1" fontAlgn="base">
              <a:lnSpc>
                <a:spcPct val="150000"/>
              </a:lnSpc>
            </a:pPr>
            <a:r>
              <a:rPr lang="ar-YE" sz="1600" dirty="0">
                <a:solidFill>
                  <a:srgbClr val="000000"/>
                </a:solidFill>
                <a:latin typeface="Alexandria" pitchFamily="2" charset="-78"/>
                <a:cs typeface="Alexandria" pitchFamily="2" charset="-78"/>
              </a:rPr>
              <a:t>الفصل الأول : دور الحضانة ورياض الأطفال وأهدافها</a:t>
            </a:r>
            <a:endParaRPr lang="ar-JO" sz="1600" dirty="0">
              <a:solidFill>
                <a:srgbClr val="000000"/>
              </a:solidFill>
              <a:latin typeface="Alexandria" pitchFamily="2" charset="-78"/>
              <a:cs typeface="Alexandria" pitchFamily="2" charset="-78"/>
            </a:endParaRPr>
          </a:p>
          <a:p>
            <a:pPr algn="r" rtl="1" fontAlgn="base">
              <a:lnSpc>
                <a:spcPct val="150000"/>
              </a:lnSpc>
            </a:pPr>
            <a:r>
              <a:rPr lang="ar-YE" sz="1600" dirty="0">
                <a:solidFill>
                  <a:srgbClr val="000000"/>
                </a:solidFill>
                <a:latin typeface="Alexandria" pitchFamily="2" charset="-78"/>
                <a:cs typeface="Alexandria" pitchFamily="2" charset="-78"/>
              </a:rPr>
              <a:t>الفصل الثاني: التخطيط للمرحلة الابتدائية</a:t>
            </a:r>
            <a:endParaRPr lang="ar-JO" sz="1600" dirty="0">
              <a:solidFill>
                <a:srgbClr val="000000"/>
              </a:solidFill>
              <a:latin typeface="Alexandria" pitchFamily="2" charset="-78"/>
              <a:cs typeface="Alexandria" pitchFamily="2" charset="-78"/>
            </a:endParaRPr>
          </a:p>
          <a:p>
            <a:pPr algn="r" rtl="1" fontAlgn="base">
              <a:lnSpc>
                <a:spcPct val="150000"/>
              </a:lnSpc>
            </a:pPr>
            <a:r>
              <a:rPr lang="ar-YE" sz="1600" dirty="0">
                <a:solidFill>
                  <a:srgbClr val="000000"/>
                </a:solidFill>
                <a:latin typeface="Alexandria" pitchFamily="2" charset="-78"/>
                <a:cs typeface="Alexandria" pitchFamily="2" charset="-78"/>
              </a:rPr>
              <a:t>الفصل الثالث: التخطيط للمرحلة المتوسطة</a:t>
            </a:r>
            <a:br>
              <a:rPr lang="ar-YE" sz="1600" dirty="0">
                <a:solidFill>
                  <a:srgbClr val="000000"/>
                </a:solidFill>
                <a:latin typeface="Alexandria" pitchFamily="2" charset="-78"/>
                <a:cs typeface="Alexandria" pitchFamily="2" charset="-78"/>
              </a:rPr>
            </a:br>
            <a:r>
              <a:rPr lang="ar-YE" sz="1600" dirty="0">
                <a:solidFill>
                  <a:srgbClr val="000000"/>
                </a:solidFill>
                <a:latin typeface="Alexandria" pitchFamily="2" charset="-78"/>
                <a:cs typeface="Alexandria" pitchFamily="2" charset="-78"/>
              </a:rPr>
              <a:t>الفصل الرابع: التخطيط للمرحلة الثانويّة</a:t>
            </a:r>
            <a:r>
              <a:rPr lang="ar-JO" sz="1600" dirty="0">
                <a:solidFill>
                  <a:srgbClr val="000000"/>
                </a:solidFill>
                <a:latin typeface="Alexandria" pitchFamily="2" charset="-78"/>
                <a:cs typeface="Alexandria" pitchFamily="2" charset="-78"/>
              </a:rPr>
              <a:t> </a:t>
            </a:r>
          </a:p>
          <a:p>
            <a:pPr algn="r" rtl="1" fontAlgn="base">
              <a:lnSpc>
                <a:spcPct val="150000"/>
              </a:lnSpc>
            </a:pPr>
            <a:r>
              <a:rPr lang="ar-JO" sz="1600" dirty="0">
                <a:solidFill>
                  <a:srgbClr val="000000"/>
                </a:solidFill>
                <a:latin typeface="Alexandria" pitchFamily="2" charset="-78"/>
                <a:cs typeface="Alexandria" pitchFamily="2" charset="-78"/>
              </a:rPr>
              <a:t>الفصل الخامس التخطيط للتعليم العالي ومن هذه السياسات</a:t>
            </a:r>
          </a:p>
          <a:p>
            <a:pPr algn="r" rtl="1" fontAlgn="base">
              <a:lnSpc>
                <a:spcPct val="150000"/>
              </a:lnSpc>
            </a:pPr>
            <a:r>
              <a:rPr lang="ar-JO" sz="1600" dirty="0">
                <a:solidFill>
                  <a:srgbClr val="000000"/>
                </a:solidFill>
                <a:latin typeface="Alexandria" pitchFamily="2" charset="-78"/>
                <a:cs typeface="Alexandria" pitchFamily="2" charset="-78"/>
              </a:rPr>
              <a:t>- </a:t>
            </a:r>
            <a:r>
              <a:rPr lang="ar-YE" sz="1600" dirty="0">
                <a:solidFill>
                  <a:srgbClr val="000000"/>
                </a:solidFill>
                <a:latin typeface="Alexandria" pitchFamily="2" charset="-78"/>
                <a:cs typeface="Alexandria" pitchFamily="2" charset="-78"/>
              </a:rPr>
              <a:t> تمثل دور الحضانة ورياض الأطفال الأولية من مراحل التربية وتتميز بالرفق في معاملة الطفولة وتوجيهها.</a:t>
            </a:r>
          </a:p>
          <a:p>
            <a:pPr algn="r" rtl="1" fontAlgn="base">
              <a:lnSpc>
                <a:spcPct val="150000"/>
              </a:lnSpc>
            </a:pPr>
            <a:r>
              <a:rPr lang="ar-YE" sz="1600" dirty="0">
                <a:solidFill>
                  <a:srgbClr val="000000"/>
                </a:solidFill>
                <a:latin typeface="Alexandria" pitchFamily="2" charset="-78"/>
                <a:cs typeface="Alexandria" pitchFamily="2" charset="-78"/>
              </a:rPr>
              <a:t>وهي تهيئ </a:t>
            </a:r>
            <a:r>
              <a:rPr lang="ar-JO" sz="1600" dirty="0">
                <a:solidFill>
                  <a:srgbClr val="000000"/>
                </a:solidFill>
                <a:latin typeface="Alexandria" pitchFamily="2" charset="-78"/>
                <a:cs typeface="Alexandria" pitchFamily="2" charset="-78"/>
              </a:rPr>
              <a:t> </a:t>
            </a:r>
            <a:r>
              <a:rPr lang="ar-YE" sz="1600" dirty="0">
                <a:solidFill>
                  <a:srgbClr val="000000"/>
                </a:solidFill>
                <a:latin typeface="Alexandria" pitchFamily="2" charset="-78"/>
                <a:cs typeface="Alexandria" pitchFamily="2" charset="-78"/>
              </a:rPr>
              <a:t>التنشئة الصالحة المبكرة الطفل لا ستقبال  أدوار الحياة التالية على أساس سليم .</a:t>
            </a:r>
            <a:endParaRPr lang="ar-JO" sz="1600" dirty="0">
              <a:solidFill>
                <a:srgbClr val="000000"/>
              </a:solidFill>
              <a:latin typeface="Alexandria" pitchFamily="2" charset="-78"/>
              <a:cs typeface="Alexandria" pitchFamily="2" charset="-78"/>
            </a:endParaRPr>
          </a:p>
          <a:p>
            <a:pPr algn="r" rtl="1" fontAlgn="base">
              <a:lnSpc>
                <a:spcPct val="150000"/>
              </a:lnSpc>
            </a:pPr>
            <a:r>
              <a:rPr lang="ar-JO" sz="1600" dirty="0">
                <a:solidFill>
                  <a:srgbClr val="000000"/>
                </a:solidFill>
                <a:latin typeface="Alexandria" pitchFamily="2" charset="-78"/>
                <a:cs typeface="Alexandria" pitchFamily="2" charset="-78"/>
              </a:rPr>
              <a:t>- </a:t>
            </a:r>
            <a:r>
              <a:rPr lang="ar-YE" sz="1600" dirty="0">
                <a:solidFill>
                  <a:srgbClr val="000000"/>
                </a:solidFill>
                <a:latin typeface="Alexandria" pitchFamily="2" charset="-78"/>
                <a:cs typeface="Alexandria" pitchFamily="2" charset="-78"/>
              </a:rPr>
              <a:t>المرحلة الابتدائية هي القاعدة التي يرتكز عليها إعداد الناشئين للمراحل التالية من حياتهم، وهي مرحلة عامة تشمل أبناء الأمة جميعا، وتزويدهم بالأساسيات من العقيدة الصحيحة، والاتجاهات السليمة، والخبرات والمعلومات والمهارات.</a:t>
            </a:r>
          </a:p>
          <a:p>
            <a:pPr algn="r" rtl="1" fontAlgn="base"/>
            <a:endParaRPr lang="ar-YE" sz="2400" dirty="0">
              <a:solidFill>
                <a:srgbClr val="000000"/>
              </a:solidFill>
              <a:cs typeface="Arial" panose="020B0604020202020204" pitchFamily="34" charset="0"/>
            </a:endParaRPr>
          </a:p>
        </p:txBody>
      </p:sp>
      <p:pic>
        <p:nvPicPr>
          <p:cNvPr id="4" name="Graphic 21">
            <a:extLst>
              <a:ext uri="{FF2B5EF4-FFF2-40B4-BE49-F238E27FC236}">
                <a16:creationId xmlns:a16="http://schemas.microsoft.com/office/drawing/2014/main" id="{1237F4AA-DAF3-3B19-B43A-22FE88784B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82" y="0"/>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58208">
        <p14:prism isInverted="1"/>
      </p:transition>
    </mc:Choice>
    <mc:Fallback xmlns="">
      <p:transition spd="slow" advTm="158208">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B64D06E-5A81-CB08-EBD3-423D3C57B920}"/>
              </a:ext>
            </a:extLst>
          </p:cNvPr>
          <p:cNvSpPr/>
          <p:nvPr/>
        </p:nvSpPr>
        <p:spPr>
          <a:xfrm>
            <a:off x="587860" y="1235947"/>
            <a:ext cx="11016280"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99439" y="6193101"/>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999911" y="1340886"/>
            <a:ext cx="10192178" cy="4482702"/>
          </a:xfrm>
          <a:prstGeom prst="rect">
            <a:avLst/>
          </a:prstGeom>
          <a:noFill/>
        </p:spPr>
        <p:txBody>
          <a:bodyPr wrap="square" rtlCol="0">
            <a:spAutoFit/>
          </a:bodyPr>
          <a:lstStyle/>
          <a:p>
            <a:pPr algn="r" rtl="1" fontAlgn="base">
              <a:lnSpc>
                <a:spcPct val="150000"/>
              </a:lnSpc>
            </a:pPr>
            <a:r>
              <a:rPr lang="ar-JO" sz="1600" b="0" i="0" dirty="0">
                <a:effectLst/>
                <a:latin typeface="Alexandria" pitchFamily="2" charset="-78"/>
                <a:cs typeface="Alexandria" pitchFamily="2" charset="-78"/>
              </a:rPr>
              <a:t>   - </a:t>
            </a:r>
            <a:r>
              <a:rPr lang="ar-JO" sz="1600" b="0" i="0" u="sng" dirty="0">
                <a:effectLst/>
                <a:latin typeface="Alexandria" pitchFamily="2" charset="-78"/>
                <a:cs typeface="Alexandria" pitchFamily="2" charset="-78"/>
              </a:rPr>
              <a:t>ا</a:t>
            </a:r>
            <a:r>
              <a:rPr lang="ar-YE" sz="1600" b="0" i="0" u="sng" dirty="0">
                <a:effectLst/>
                <a:latin typeface="Alexandria" pitchFamily="2" charset="-78"/>
                <a:cs typeface="Alexandria" pitchFamily="2" charset="-78"/>
              </a:rPr>
              <a:t>لمرحلة المتوسطة </a:t>
            </a:r>
            <a:r>
              <a:rPr lang="ar-YE" sz="1600" b="0" i="0" dirty="0">
                <a:effectLst/>
                <a:latin typeface="Alexandria" pitchFamily="2" charset="-78"/>
                <a:cs typeface="Alexandria" pitchFamily="2" charset="-78"/>
              </a:rPr>
              <a:t>مرحلة ثقافية عامة، غايتها تربية الناشئ تربية إسلامية شاملة لعقيدته وعقله وجسمه وخلقه، يراعى فيها نموُّه وخصائص الطور الذي يمرُّ به، وهي تشارك غيرها في تحقيق </a:t>
            </a:r>
            <a:r>
              <a:rPr lang="ar-JO" sz="1600" b="0" i="0" dirty="0">
                <a:effectLst/>
                <a:latin typeface="Alexandria" pitchFamily="2" charset="-78"/>
                <a:cs typeface="Alexandria" pitchFamily="2" charset="-78"/>
              </a:rPr>
              <a:t>أهداف التعليم</a:t>
            </a:r>
          </a:p>
          <a:p>
            <a:pPr algn="r" rtl="1" fontAlgn="base">
              <a:lnSpc>
                <a:spcPct val="150000"/>
              </a:lnSpc>
            </a:pPr>
            <a:r>
              <a:rPr lang="ar-JO" sz="1600" dirty="0">
                <a:latin typeface="Alexandria" pitchFamily="2" charset="-78"/>
                <a:cs typeface="Alexandria" pitchFamily="2" charset="-78"/>
              </a:rPr>
              <a:t>- </a:t>
            </a:r>
            <a:r>
              <a:rPr lang="ar-YE" sz="1600" b="0" i="0" u="sng" dirty="0">
                <a:effectLst/>
                <a:latin typeface="Alexandria" pitchFamily="2" charset="-78"/>
                <a:cs typeface="Alexandria" pitchFamily="2" charset="-78"/>
              </a:rPr>
              <a:t>للمرحلة الثانوية </a:t>
            </a:r>
            <a:r>
              <a:rPr lang="ar-YE" sz="1600" b="0" i="0" dirty="0">
                <a:effectLst/>
                <a:latin typeface="Alexandria" pitchFamily="2" charset="-78"/>
                <a:cs typeface="Alexandria" pitchFamily="2" charset="-78"/>
              </a:rPr>
              <a:t>طبيعتها الخاصة من حيث سن الطلاب وخصائص نموهم فيها، وهي تستدعي ألوان</a:t>
            </a:r>
            <a:r>
              <a:rPr lang="ar-JO" sz="1600" b="0" i="0" dirty="0">
                <a:effectLst/>
                <a:latin typeface="Alexandria" pitchFamily="2" charset="-78"/>
                <a:cs typeface="Alexandria" pitchFamily="2" charset="-78"/>
              </a:rPr>
              <a:t>ً</a:t>
            </a:r>
            <a:r>
              <a:rPr lang="ar-YE" sz="1600" b="0" i="0" dirty="0">
                <a:effectLst/>
                <a:latin typeface="Alexandria" pitchFamily="2" charset="-78"/>
                <a:cs typeface="Alexandria" pitchFamily="2" charset="-78"/>
              </a:rPr>
              <a:t>ا من التوجيه والإعداد، وتضمُّ فروعا مختلفة يلتحق بها حاملو الشهادة المتوسطة وفق الأنظمة التي تضعها الجهات المختصة، فتشمل: الثانوية العامة، وثانوية المعاهد العلمية، ودار التوحيد، والجامعة الإسلامية، ومعاهد إعداد المعلمين والمعلمات، والمعاهد المهنية بأنواعها المختلفة (من زراعية وصناعية وتجارية)، والمعاهد الفنية والرياضية، وما يستحدث في هذا المستوى.</a:t>
            </a:r>
          </a:p>
          <a:p>
            <a:pPr algn="r" rtl="1" fontAlgn="base">
              <a:lnSpc>
                <a:spcPct val="150000"/>
              </a:lnSpc>
            </a:pPr>
            <a:r>
              <a:rPr lang="ar-YE" sz="1600" b="0" i="0" dirty="0">
                <a:effectLst/>
                <a:latin typeface="Alexandria" pitchFamily="2" charset="-78"/>
                <a:cs typeface="Alexandria" pitchFamily="2" charset="-78"/>
              </a:rPr>
              <a:t>وهذه المرحلة تشارك غيرها من المراحل في تحقيق الأهداف العامة للتربية والتعليم، بالإضافة إلى ما تحققه من أهدافها الخاص</a:t>
            </a:r>
            <a:r>
              <a:rPr lang="ar-JO" sz="1600" dirty="0">
                <a:latin typeface="Alexandria" pitchFamily="2" charset="-78"/>
                <a:cs typeface="Alexandria" pitchFamily="2" charset="-78"/>
              </a:rPr>
              <a:t>.</a:t>
            </a:r>
          </a:p>
          <a:p>
            <a:pPr algn="r" rtl="1" fontAlgn="base">
              <a:lnSpc>
                <a:spcPct val="150000"/>
              </a:lnSpc>
            </a:pPr>
            <a:r>
              <a:rPr lang="ar-JO" sz="1600" b="0" i="0" dirty="0">
                <a:effectLst/>
                <a:latin typeface="Alexandria" pitchFamily="2" charset="-78"/>
                <a:cs typeface="Alexandria" pitchFamily="2" charset="-78"/>
              </a:rPr>
              <a:t>- </a:t>
            </a:r>
            <a:r>
              <a:rPr lang="ar-YE" sz="1600" b="0" i="0" u="sng" dirty="0">
                <a:solidFill>
                  <a:srgbClr val="343F64"/>
                </a:solidFill>
                <a:effectLst/>
                <a:latin typeface="Alexandria" pitchFamily="2" charset="-78"/>
                <a:cs typeface="Alexandria" pitchFamily="2" charset="-78"/>
              </a:rPr>
              <a:t>التعليم العالي </a:t>
            </a:r>
            <a:r>
              <a:rPr lang="ar-YE" sz="1600" b="0" i="0" dirty="0">
                <a:solidFill>
                  <a:srgbClr val="343F64"/>
                </a:solidFill>
                <a:effectLst/>
                <a:latin typeface="Alexandria" pitchFamily="2" charset="-78"/>
                <a:cs typeface="Alexandria" pitchFamily="2" charset="-78"/>
              </a:rPr>
              <a:t>هو مرحلة التخصص العل</a:t>
            </a:r>
            <a:r>
              <a:rPr lang="ar-JO" sz="1600" b="0" i="0" dirty="0">
                <a:solidFill>
                  <a:srgbClr val="343F64"/>
                </a:solidFill>
                <a:effectLst/>
                <a:latin typeface="Alexandria" pitchFamily="2" charset="-78"/>
                <a:cs typeface="Alexandria" pitchFamily="2" charset="-78"/>
              </a:rPr>
              <a:t>م</a:t>
            </a:r>
            <a:r>
              <a:rPr lang="ar-YE" sz="1600" b="0" i="0" dirty="0">
                <a:solidFill>
                  <a:srgbClr val="343F64"/>
                </a:solidFill>
                <a:effectLst/>
                <a:latin typeface="Alexandria" pitchFamily="2" charset="-78"/>
                <a:cs typeface="Alexandria" pitchFamily="2" charset="-78"/>
              </a:rPr>
              <a:t>ي في كافة أنواعه ومستوياته، </a:t>
            </a:r>
            <a:r>
              <a:rPr lang="ar-JO" sz="1600" b="0" i="0" dirty="0">
                <a:solidFill>
                  <a:srgbClr val="343F64"/>
                </a:solidFill>
                <a:effectLst/>
                <a:latin typeface="Alexandria" pitchFamily="2" charset="-78"/>
                <a:cs typeface="Alexandria" pitchFamily="2" charset="-78"/>
              </a:rPr>
              <a:t>ر</a:t>
            </a:r>
            <a:r>
              <a:rPr lang="ar-YE" sz="1600" b="0" i="0" dirty="0">
                <a:solidFill>
                  <a:srgbClr val="343F64"/>
                </a:solidFill>
                <a:effectLst/>
                <a:latin typeface="Alexandria" pitchFamily="2" charset="-78"/>
                <a:cs typeface="Alexandria" pitchFamily="2" charset="-78"/>
              </a:rPr>
              <a:t>عاية لذوي الكفاية والنبوغ، وتنمية لمواهبهم، وسدًّا لحاجات المجتمع المختلفة في حاضر</a:t>
            </a:r>
            <a:r>
              <a:rPr lang="ar-JO" sz="1600" b="0" i="0" dirty="0">
                <a:solidFill>
                  <a:srgbClr val="343F64"/>
                </a:solidFill>
                <a:effectLst/>
                <a:latin typeface="Alexandria" pitchFamily="2" charset="-78"/>
                <a:cs typeface="Alexandria" pitchFamily="2" charset="-78"/>
              </a:rPr>
              <a:t>ه</a:t>
            </a:r>
            <a:r>
              <a:rPr lang="ar-YE" sz="1600" b="0" i="0" dirty="0">
                <a:solidFill>
                  <a:srgbClr val="343F64"/>
                </a:solidFill>
                <a:effectLst/>
                <a:latin typeface="Alexandria" pitchFamily="2" charset="-78"/>
                <a:cs typeface="Alexandria" pitchFamily="2" charset="-78"/>
              </a:rPr>
              <a:t> ومستقبله، بما يساير التطور المفيد الذي يحقق أهداف الأمة وغايتها النبيلة.</a:t>
            </a:r>
            <a:endParaRPr lang="ar-YE" sz="1600" b="0" i="0" dirty="0">
              <a:effectLst/>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04D49A6A-E1FB-8E4E-90C0-E3F5767B9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9530" y="0"/>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45667">
        <p14:prism isInverted="1"/>
      </p:transition>
    </mc:Choice>
    <mc:Fallback xmlns="">
      <p:transition spd="slow" advTm="14566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351EC91-FFE3-D395-FF22-F1C39DDFDFFD}"/>
              </a:ext>
            </a:extLst>
          </p:cNvPr>
          <p:cNvSpPr/>
          <p:nvPr/>
        </p:nvSpPr>
        <p:spPr>
          <a:xfrm>
            <a:off x="572756" y="1235947"/>
            <a:ext cx="11056241"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27426" y="602410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713433" y="1467774"/>
            <a:ext cx="10905811" cy="4154279"/>
          </a:xfrm>
          <a:prstGeom prst="rect">
            <a:avLst/>
          </a:prstGeom>
          <a:noFill/>
        </p:spPr>
        <p:txBody>
          <a:bodyPr wrap="square" rtlCol="0">
            <a:spAutoFit/>
          </a:bodyPr>
          <a:lstStyle/>
          <a:p>
            <a:pPr marL="457200" marR="0" indent="-228600" algn="just" rtl="1">
              <a:lnSpc>
                <a:spcPct val="150000"/>
              </a:lnSpc>
              <a:spcBef>
                <a:spcPts val="0"/>
              </a:spcBef>
              <a:spcAft>
                <a:spcPts val="0"/>
              </a:spcAft>
              <a:tabLst>
                <a:tab pos="228600" algn="r"/>
              </a:tabLst>
            </a:pPr>
            <a:r>
              <a:rPr lang="ar-JO" sz="1600" dirty="0">
                <a:latin typeface="Alexandria" pitchFamily="2" charset="-78"/>
                <a:cs typeface="Alexandria" pitchFamily="2" charset="-78"/>
              </a:rPr>
              <a:t>- مدة الدراسة في المرحلة الابتدائية ست سنوات والمرحلة المتوسطة ثلاث سنوات والثانوي ثلاث سنوات</a:t>
            </a:r>
          </a:p>
          <a:p>
            <a:pPr algn="just" rtl="1" fontAlgn="base">
              <a:lnSpc>
                <a:spcPct val="150000"/>
              </a:lnSpc>
            </a:pPr>
            <a:r>
              <a:rPr lang="ar-JO" sz="1600" dirty="0">
                <a:latin typeface="Alexandria" pitchFamily="2" charset="-78"/>
                <a:cs typeface="Alexandria" pitchFamily="2" charset="-78"/>
              </a:rPr>
              <a:t>  - </a:t>
            </a:r>
            <a:r>
              <a:rPr lang="ar-YE" sz="1600" dirty="0">
                <a:latin typeface="Alexandria" pitchFamily="2" charset="-78"/>
                <a:cs typeface="Alexandria" pitchFamily="2" charset="-78"/>
              </a:rPr>
              <a:t> يخضع التعليم العالي- حكوميا كان أو أهليًّا- بمختلف فروعه للمجلس الأعلى للتعليم.</a:t>
            </a:r>
          </a:p>
          <a:p>
            <a:pPr algn="just" rtl="1" fontAlgn="base">
              <a:lnSpc>
                <a:spcPct val="150000"/>
              </a:lnSpc>
            </a:pPr>
            <a:r>
              <a:rPr lang="ar-JO" sz="1600" dirty="0">
                <a:latin typeface="Alexandria" pitchFamily="2" charset="-78"/>
                <a:cs typeface="Alexandria" pitchFamily="2" charset="-78"/>
              </a:rPr>
              <a:t>  </a:t>
            </a:r>
            <a:r>
              <a:rPr lang="ar-YE" sz="1600" dirty="0">
                <a:latin typeface="Alexandria" pitchFamily="2" charset="-78"/>
                <a:cs typeface="Alexandria" pitchFamily="2" charset="-78"/>
              </a:rPr>
              <a:t>- تُنشأ الجامعات والكليات في المملكة بما يلائم حاجة البلاد وإمكانياتها.</a:t>
            </a:r>
          </a:p>
          <a:p>
            <a:pPr marL="457200" marR="0" indent="-228600" algn="just" rtl="1">
              <a:lnSpc>
                <a:spcPct val="150000"/>
              </a:lnSpc>
              <a:spcBef>
                <a:spcPts val="0"/>
              </a:spcBef>
              <a:spcAft>
                <a:spcPts val="0"/>
              </a:spcAft>
              <a:tabLst>
                <a:tab pos="228600" algn="r"/>
              </a:tabLst>
            </a:pPr>
            <a:r>
              <a:rPr lang="ar-JO" sz="1600" u="sng" dirty="0">
                <a:latin typeface="Alexandria" pitchFamily="2" charset="-78"/>
                <a:cs typeface="Alexandria" pitchFamily="2" charset="-78"/>
              </a:rPr>
              <a:t>*</a:t>
            </a:r>
            <a:r>
              <a:rPr lang="ar-JO" sz="1600" b="1" u="sng" dirty="0">
                <a:latin typeface="Alexandria" pitchFamily="2" charset="-78"/>
                <a:cs typeface="Alexandria" pitchFamily="2" charset="-78"/>
              </a:rPr>
              <a:t>تعليم البنات</a:t>
            </a:r>
          </a:p>
          <a:p>
            <a:pPr algn="just" rtl="1" fontAlgn="base">
              <a:lnSpc>
                <a:spcPct val="150000"/>
              </a:lnSpc>
            </a:pPr>
            <a:r>
              <a:rPr lang="ar-JO" sz="1600" b="0" i="0" dirty="0">
                <a:effectLst/>
                <a:latin typeface="Alexandria" pitchFamily="2" charset="-78"/>
                <a:cs typeface="Alexandria" pitchFamily="2" charset="-78"/>
              </a:rPr>
              <a:t>- ي</a:t>
            </a:r>
            <a:r>
              <a:rPr lang="ar-YE" sz="1600" b="0" i="0" dirty="0">
                <a:effectLst/>
                <a:latin typeface="Alexandria" pitchFamily="2" charset="-78"/>
                <a:cs typeface="Alexandria" pitchFamily="2" charset="-78"/>
              </a:rPr>
              <a:t>ستهدف تعليم الفتاة تربيتها صحيحه إسلامية لتقوم بمهمتها في الحياة ، فتكون ربة بيت ناجحة وزوجة مثالية ، وأما صالحة ، ولإعدادها للقيام بما يناسب فطرتها : كالتدريس ، والتمريض ، والتطبيب .</a:t>
            </a:r>
          </a:p>
          <a:p>
            <a:pPr algn="just" rtl="1" fontAlgn="base">
              <a:lnSpc>
                <a:spcPct val="150000"/>
              </a:lnSpc>
            </a:pPr>
            <a:r>
              <a:rPr lang="ar-YE" sz="1600" b="0" i="0" dirty="0">
                <a:effectLst/>
                <a:latin typeface="Alexandria" pitchFamily="2" charset="-78"/>
                <a:cs typeface="Alexandria" pitchFamily="2" charset="-78"/>
              </a:rPr>
              <a:t>- تهتم الدولة بتعليم البنات ، وتوفر الإمكانيات اللازمة  ما أمكن لاستيعاب جميع من يصل منهن إلى سن التعليم، وإتاحة الفرصة لهن في أنواع التعليم الملائمة لطبيعة المرأة والوافية بحاجة البلاد.</a:t>
            </a:r>
          </a:p>
          <a:p>
            <a:pPr algn="just" rtl="1" fontAlgn="base">
              <a:lnSpc>
                <a:spcPct val="150000"/>
              </a:lnSpc>
            </a:pPr>
            <a:r>
              <a:rPr lang="ar-YE" sz="1600" b="0" i="0" dirty="0">
                <a:effectLst/>
                <a:latin typeface="Alexandria" pitchFamily="2" charset="-78"/>
                <a:cs typeface="Alexandria" pitchFamily="2" charset="-78"/>
              </a:rPr>
              <a:t>- يمنع الاختلاط بين البنين والبنات في جميع مراحل التعليم إلا في دور الحضانة ورياض الأطفال.</a:t>
            </a:r>
          </a:p>
          <a:p>
            <a:pPr marL="457200" marR="0" indent="-228600" algn="just" rtl="1">
              <a:lnSpc>
                <a:spcPct val="150000"/>
              </a:lnSpc>
              <a:spcBef>
                <a:spcPts val="0"/>
              </a:spcBef>
              <a:spcAft>
                <a:spcPts val="0"/>
              </a:spcAft>
              <a:tabLst>
                <a:tab pos="228600" algn="r"/>
              </a:tabLst>
            </a:pPr>
            <a:r>
              <a:rPr lang="ar-JO" sz="1600" dirty="0">
                <a:latin typeface="Alexandria" pitchFamily="2" charset="-78"/>
                <a:cs typeface="Alexandria" pitchFamily="2" charset="-78"/>
              </a:rPr>
              <a:t>*</a:t>
            </a:r>
            <a:r>
              <a:rPr lang="ar-JO" sz="1600" b="1" u="sng" dirty="0">
                <a:latin typeface="Alexandria" pitchFamily="2" charset="-78"/>
                <a:cs typeface="Alexandria" pitchFamily="2" charset="-78"/>
              </a:rPr>
              <a:t>تعليم الكبار ومحو الأمية </a:t>
            </a:r>
          </a:p>
          <a:p>
            <a:pPr marL="457200" marR="0" indent="-228600" algn="just" rtl="1">
              <a:lnSpc>
                <a:spcPct val="150000"/>
              </a:lnSpc>
              <a:spcBef>
                <a:spcPts val="0"/>
              </a:spcBef>
              <a:spcAft>
                <a:spcPts val="0"/>
              </a:spcAft>
              <a:tabLst>
                <a:tab pos="228600" algn="r"/>
              </a:tabLst>
            </a:pPr>
            <a:r>
              <a:rPr lang="ar-JO" sz="1600" dirty="0">
                <a:latin typeface="Alexandria" pitchFamily="2" charset="-78"/>
                <a:cs typeface="Alexandria" pitchFamily="2" charset="-78"/>
              </a:rPr>
              <a:t>ت</a:t>
            </a:r>
            <a:r>
              <a:rPr lang="ar-YE" sz="1600" dirty="0">
                <a:latin typeface="Alexandria" pitchFamily="2" charset="-78"/>
                <a:cs typeface="Alexandria" pitchFamily="2" charset="-78"/>
              </a:rPr>
              <a:t>هتم الدولة بمكافحة الأمية وتعليم الكبار، وتدعم هذا النوع من التعليم فنيًّا وماليا و إداريا، </a:t>
            </a:r>
            <a:endParaRPr lang="en-US" sz="16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8347F81-9532-41D7-EF9B-7435A8028C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141" y="-86254"/>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70887">
        <p14:prism isInverted="1"/>
      </p:transition>
    </mc:Choice>
    <mc:Fallback xmlns="">
      <p:transition spd="slow" advTm="170887">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4C77813-BCC5-66B1-21BB-89261730D8C2}"/>
              </a:ext>
            </a:extLst>
          </p:cNvPr>
          <p:cNvSpPr/>
          <p:nvPr/>
        </p:nvSpPr>
        <p:spPr>
          <a:xfrm>
            <a:off x="462224" y="1235947"/>
            <a:ext cx="1126420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63954" y="600141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F5A4C019-A807-89D1-EB1D-F884956BA4B6}"/>
              </a:ext>
            </a:extLst>
          </p:cNvPr>
          <p:cNvSpPr txBox="1"/>
          <p:nvPr/>
        </p:nvSpPr>
        <p:spPr>
          <a:xfrm>
            <a:off x="542612" y="1208231"/>
            <a:ext cx="10864670" cy="4718536"/>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b="1" i="0" u="sng" dirty="0">
                <a:solidFill>
                  <a:srgbClr val="00B0F0"/>
                </a:solidFill>
                <a:effectLst/>
                <a:latin typeface="Alexandria" pitchFamily="2" charset="-78"/>
                <a:cs typeface="Alexandria" pitchFamily="2" charset="-78"/>
              </a:rPr>
              <a:t>ا</a:t>
            </a:r>
            <a:r>
              <a:rPr lang="ar-YE" b="1" i="0" u="sng" dirty="0">
                <a:solidFill>
                  <a:srgbClr val="00B0F0"/>
                </a:solidFill>
                <a:effectLst/>
                <a:latin typeface="Alexandria" pitchFamily="2" charset="-78"/>
                <a:cs typeface="Alexandria" pitchFamily="2" charset="-78"/>
              </a:rPr>
              <a:t>لتعليم الخاص </a:t>
            </a:r>
            <a:r>
              <a:rPr lang="ar-JO" b="1" i="0" u="sng" dirty="0">
                <a:solidFill>
                  <a:srgbClr val="00B0F0"/>
                </a:solidFill>
                <a:effectLst/>
                <a:latin typeface="Alexandria" pitchFamily="2" charset="-78"/>
                <a:cs typeface="Alexandria" pitchFamily="2" charset="-78"/>
              </a:rPr>
              <a:t>بـِ(ذوي الاحتياجات الخاصة)</a:t>
            </a:r>
          </a:p>
          <a:p>
            <a:pPr algn="r" rtl="1" fontAlgn="base">
              <a:lnSpc>
                <a:spcPct val="150000"/>
              </a:lnSpc>
            </a:pPr>
            <a:r>
              <a:rPr lang="ar-YE" b="0" i="0" dirty="0">
                <a:effectLst/>
                <a:latin typeface="Alexandria" pitchFamily="2" charset="-78"/>
                <a:cs typeface="Alexandria" pitchFamily="2" charset="-78"/>
              </a:rPr>
              <a:t>- يهدف هذا النوع من التعليم إلى رعاية </a:t>
            </a:r>
            <a:r>
              <a:rPr lang="ar-JO" b="0" i="0" dirty="0">
                <a:effectLst/>
                <a:latin typeface="Alexandria" pitchFamily="2" charset="-78"/>
                <a:cs typeface="Alexandria" pitchFamily="2" charset="-78"/>
              </a:rPr>
              <a:t>ذوي الاحتياجات الخاصة</a:t>
            </a:r>
            <a:r>
              <a:rPr lang="ar-YE" b="0" i="0" dirty="0">
                <a:effectLst/>
                <a:latin typeface="Alexandria" pitchFamily="2" charset="-78"/>
                <a:cs typeface="Alexandria" pitchFamily="2" charset="-78"/>
              </a:rPr>
              <a:t>،</a:t>
            </a:r>
            <a:r>
              <a:rPr lang="ar-JO" b="0" i="0" dirty="0">
                <a:effectLst/>
                <a:latin typeface="Alexandria" pitchFamily="2" charset="-78"/>
                <a:cs typeface="Alexandria" pitchFamily="2" charset="-78"/>
              </a:rPr>
              <a:t> </a:t>
            </a:r>
            <a:r>
              <a:rPr lang="ar-YE" b="0" i="0" dirty="0">
                <a:effectLst/>
                <a:latin typeface="Alexandria" pitchFamily="2" charset="-78"/>
                <a:cs typeface="Alexandria" pitchFamily="2" charset="-78"/>
              </a:rPr>
              <a:t>وتزويدهم بالثقافة الإسلامية والثقافة العامة اللازمة لهم، وتدريبهم على المهارات اللائقة بالوسائل المناسبة في تعليمهم، للوصول بهم إلى أفضل مستوى يواف</a:t>
            </a:r>
            <a:r>
              <a:rPr lang="ar-JO" b="0" i="0" dirty="0">
                <a:effectLst/>
                <a:latin typeface="Alexandria" pitchFamily="2" charset="-78"/>
                <a:cs typeface="Alexandria" pitchFamily="2" charset="-78"/>
              </a:rPr>
              <a:t> </a:t>
            </a:r>
            <a:r>
              <a:rPr lang="ar-YE" b="0" i="0" dirty="0">
                <a:effectLst/>
                <a:latin typeface="Alexandria" pitchFamily="2" charset="-78"/>
                <a:cs typeface="Alexandria" pitchFamily="2" charset="-78"/>
              </a:rPr>
              <a:t>قدراتهم.</a:t>
            </a:r>
          </a:p>
          <a:p>
            <a:pPr algn="r" rtl="1" fontAlgn="base">
              <a:lnSpc>
                <a:spcPct val="150000"/>
              </a:lnSpc>
            </a:pPr>
            <a:r>
              <a:rPr lang="ar-YE" b="0" i="0" dirty="0">
                <a:effectLst/>
                <a:latin typeface="Alexandria" pitchFamily="2" charset="-78"/>
                <a:cs typeface="Alexandria" pitchFamily="2" charset="-78"/>
              </a:rPr>
              <a:t>- يُعنى في مناهج تعليم المكفوفين بالعلوم الدينية وعلوم اللغة العربية.</a:t>
            </a:r>
            <a:endParaRPr lang="ar-JO" b="0" i="0" dirty="0">
              <a:effectLst/>
              <a:latin typeface="Alexandria" pitchFamily="2" charset="-78"/>
              <a:cs typeface="Alexandria" pitchFamily="2" charset="-78"/>
            </a:endParaRPr>
          </a:p>
          <a:p>
            <a:pPr algn="r" rtl="1" fontAlgn="base">
              <a:lnSpc>
                <a:spcPct val="150000"/>
              </a:lnSpc>
            </a:pPr>
            <a:r>
              <a:rPr lang="ar-YE" b="1" i="0" u="sng" dirty="0">
                <a:effectLst/>
                <a:latin typeface="Alexandria" pitchFamily="2" charset="-78"/>
                <a:cs typeface="Alexandria" pitchFamily="2" charset="-78"/>
              </a:rPr>
              <a:t>رعاية النابغين</a:t>
            </a:r>
            <a:endParaRPr lang="ar-YE" b="0" i="0" dirty="0">
              <a:effectLst/>
              <a:latin typeface="Alexandria" pitchFamily="2" charset="-78"/>
              <a:cs typeface="Alexandria" pitchFamily="2" charset="-78"/>
            </a:endParaRPr>
          </a:p>
          <a:p>
            <a:pPr algn="r" rtl="1" fontAlgn="base">
              <a:lnSpc>
                <a:spcPct val="150000"/>
              </a:lnSpc>
            </a:pPr>
            <a:r>
              <a:rPr lang="ar-YE" b="0" i="0" dirty="0">
                <a:effectLst/>
                <a:latin typeface="Alexandria" pitchFamily="2" charset="-78"/>
                <a:cs typeface="Alexandria" pitchFamily="2" charset="-78"/>
              </a:rPr>
              <a:t>- ترعى الدولة النابغين رعاية خاصة لتنمية مواهبهم وتوجيهها، وإتاحة الفرصة أمامهم في مجال نبوغهم.</a:t>
            </a:r>
          </a:p>
          <a:p>
            <a:pPr algn="r" rtl="1" fontAlgn="base">
              <a:lnSpc>
                <a:spcPct val="150000"/>
              </a:lnSpc>
            </a:pPr>
            <a:r>
              <a:rPr lang="ar-YE" b="0" i="0" dirty="0">
                <a:effectLst/>
                <a:latin typeface="Alexandria" pitchFamily="2" charset="-78"/>
                <a:cs typeface="Alexandria" pitchFamily="2" charset="-78"/>
              </a:rPr>
              <a:t>- تضع الجهات المختصة وسائل اكتشافهم، وبرامج الدراسة الخاصة بهم، والمزايا التقديرية المشجعة لهم</a:t>
            </a:r>
          </a:p>
          <a:p>
            <a:pPr algn="r" rtl="1" fontAlgn="base">
              <a:lnSpc>
                <a:spcPct val="150000"/>
              </a:lnSpc>
            </a:pPr>
            <a:r>
              <a:rPr lang="ar-YE" b="1" i="0" u="sng" dirty="0">
                <a:effectLst/>
                <a:latin typeface="Alexandria" pitchFamily="2" charset="-78"/>
                <a:cs typeface="Alexandria" pitchFamily="2" charset="-78"/>
              </a:rPr>
              <a:t>تمويل العلم</a:t>
            </a:r>
            <a:endParaRPr lang="ar-YE" b="0" i="0" dirty="0">
              <a:effectLst/>
              <a:latin typeface="Alexandria" pitchFamily="2" charset="-78"/>
              <a:cs typeface="Alexandria" pitchFamily="2" charset="-78"/>
            </a:endParaRPr>
          </a:p>
          <a:p>
            <a:pPr algn="r" rtl="1" fontAlgn="base">
              <a:lnSpc>
                <a:spcPct val="150000"/>
              </a:lnSpc>
            </a:pP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ت</a:t>
            </a:r>
            <a:r>
              <a:rPr lang="ar-YE" b="0" i="0" dirty="0">
                <a:effectLst/>
                <a:latin typeface="Alexandria" pitchFamily="2" charset="-78"/>
                <a:cs typeface="Alexandria" pitchFamily="2" charset="-78"/>
              </a:rPr>
              <a:t>راعي الدولة زيادة نسبة ميزانية التعليم لتواجه حاجة البلاد التعليمية المتزايدة، وتنمو هذه النسبة مع نمو الميزانية العامة.  </a:t>
            </a:r>
          </a:p>
        </p:txBody>
      </p:sp>
      <p:pic>
        <p:nvPicPr>
          <p:cNvPr id="4" name="Graphic 21">
            <a:extLst>
              <a:ext uri="{FF2B5EF4-FFF2-40B4-BE49-F238E27FC236}">
                <a16:creationId xmlns:a16="http://schemas.microsoft.com/office/drawing/2014/main" id="{2C1DC8EE-722C-FA57-4E4A-C02711636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37" y="-127220"/>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16042">
        <p14:prism isInverted="1"/>
      </p:transition>
    </mc:Choice>
    <mc:Fallback xmlns="">
      <p:transition spd="slow" advTm="11604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0D31F6A-13E2-66A3-6135-F7B489ED64C0}"/>
              </a:ext>
            </a:extLst>
          </p:cNvPr>
          <p:cNvSpPr/>
          <p:nvPr/>
        </p:nvSpPr>
        <p:spPr>
          <a:xfrm>
            <a:off x="572756" y="1235947"/>
            <a:ext cx="11123525"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75497" y="599867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B3005F66-4963-5249-AF44-6666A630DE03}"/>
              </a:ext>
            </a:extLst>
          </p:cNvPr>
          <p:cNvSpPr txBox="1"/>
          <p:nvPr/>
        </p:nvSpPr>
        <p:spPr>
          <a:xfrm>
            <a:off x="1034980" y="1403334"/>
            <a:ext cx="10107851" cy="3922356"/>
          </a:xfrm>
          <a:prstGeom prst="rect">
            <a:avLst/>
          </a:prstGeom>
          <a:noFill/>
        </p:spPr>
        <p:txBody>
          <a:bodyPr wrap="square" rtlCol="0">
            <a:spAutoFit/>
          </a:bodyPr>
          <a:lstStyle/>
          <a:p>
            <a:pPr marR="0" lvl="0" algn="ctr" rtl="1">
              <a:lnSpc>
                <a:spcPct val="150000"/>
              </a:lnSpc>
              <a:spcBef>
                <a:spcPts val="0"/>
              </a:spcBef>
              <a:spcAft>
                <a:spcPts val="800"/>
              </a:spcAft>
              <a:tabLst>
                <a:tab pos="0" algn="r"/>
              </a:tabLst>
            </a:pPr>
            <a:r>
              <a:rPr lang="ar-JO" sz="2000" b="1" kern="0" dirty="0">
                <a:solidFill>
                  <a:srgbClr val="00B0F0"/>
                </a:solidFill>
                <a:latin typeface="Alexandria" pitchFamily="2" charset="-78"/>
                <a:cs typeface="Alexandria" pitchFamily="2" charset="-78"/>
              </a:rPr>
              <a:t>سياسات التعليم في المملكة الأردنية الهاشمية</a:t>
            </a:r>
          </a:p>
          <a:p>
            <a:pPr algn="r" rtl="1" fontAlgn="base">
              <a:lnSpc>
                <a:spcPct val="107000"/>
              </a:lnSpc>
              <a:spcAft>
                <a:spcPts val="800"/>
              </a:spcAft>
              <a:buSzPts val="1000"/>
              <a:tabLst>
                <a:tab pos="457200" algn="l"/>
              </a:tabLst>
            </a:pPr>
            <a:r>
              <a:rPr lang="ar-YE" b="1" kern="0" dirty="0">
                <a:solidFill>
                  <a:srgbClr val="2C2F34"/>
                </a:solidFill>
                <a:latin typeface="Alexandria" pitchFamily="2" charset="-78"/>
                <a:cs typeface="Alexandria" pitchFamily="2" charset="-78"/>
              </a:rPr>
              <a:t>فلسفة التربية وأهدافها:</a:t>
            </a:r>
          </a:p>
          <a:p>
            <a:pPr algn="r" rtl="1" fontAlgn="base">
              <a:lnSpc>
                <a:spcPct val="107000"/>
              </a:lnSpc>
              <a:spcAft>
                <a:spcPts val="800"/>
              </a:spcAft>
              <a:buSzPts val="1000"/>
              <a:tabLst>
                <a:tab pos="457200" algn="l"/>
              </a:tabLst>
            </a:pPr>
            <a:r>
              <a:rPr lang="ar-YE" kern="0" dirty="0">
                <a:solidFill>
                  <a:srgbClr val="2C2F34"/>
                </a:solidFill>
                <a:latin typeface="Alexandria" pitchFamily="2" charset="-78"/>
                <a:cs typeface="Alexandria" pitchFamily="2" charset="-78"/>
              </a:rPr>
              <a:t>تنبثق فلسفة التربية في المملكة من الدستور الأردني والحضارة العربية الإسلامية ومبادئ الثورة العربية الكبرى والتجربة الوطنية الأردنية وتتمثل هذه الفلسفة في الأسس التالية:-</a:t>
            </a:r>
          </a:p>
          <a:p>
            <a:pPr algn="r" rtl="1" fontAlgn="base">
              <a:lnSpc>
                <a:spcPct val="107000"/>
              </a:lnSpc>
              <a:spcAft>
                <a:spcPts val="800"/>
              </a:spcAft>
              <a:buSzPts val="1000"/>
              <a:tabLst>
                <a:tab pos="457200" algn="l"/>
              </a:tabLst>
            </a:pPr>
            <a:r>
              <a:rPr lang="ar-YE" u="sng" kern="0" dirty="0">
                <a:solidFill>
                  <a:srgbClr val="2C2F34"/>
                </a:solidFill>
                <a:latin typeface="Alexandria" pitchFamily="2" charset="-78"/>
                <a:cs typeface="Alexandria" pitchFamily="2" charset="-78"/>
              </a:rPr>
              <a:t>الأسس الفكرية:</a:t>
            </a:r>
          </a:p>
          <a:p>
            <a:pPr algn="r" rtl="1" fontAlgn="base">
              <a:lnSpc>
                <a:spcPct val="107000"/>
              </a:lnSpc>
              <a:spcAft>
                <a:spcPts val="800"/>
              </a:spcAft>
              <a:buSzPts val="1000"/>
              <a:tabLst>
                <a:tab pos="457200" algn="l"/>
              </a:tabLst>
            </a:pPr>
            <a:r>
              <a:rPr lang="ar-JO" kern="0" dirty="0">
                <a:solidFill>
                  <a:srgbClr val="2C2F34"/>
                </a:solidFill>
                <a:latin typeface="Alexandria" pitchFamily="2" charset="-78"/>
                <a:cs typeface="Alexandria" pitchFamily="2" charset="-78"/>
              </a:rPr>
              <a:t>1- </a:t>
            </a:r>
            <a:r>
              <a:rPr lang="ar-YE" kern="0" dirty="0">
                <a:solidFill>
                  <a:srgbClr val="2C2F34"/>
                </a:solidFill>
                <a:latin typeface="Alexandria" pitchFamily="2" charset="-78"/>
                <a:cs typeface="Alexandria" pitchFamily="2" charset="-78"/>
              </a:rPr>
              <a:t>الإيمان بالله تعالى</a:t>
            </a:r>
            <a:r>
              <a:rPr lang="ar-JO" kern="0" dirty="0">
                <a:solidFill>
                  <a:srgbClr val="2C2F34"/>
                </a:solidFill>
                <a:latin typeface="Alexandria" pitchFamily="2" charset="-78"/>
                <a:cs typeface="Alexandria" pitchFamily="2" charset="-78"/>
              </a:rPr>
              <a:t> 2- </a:t>
            </a:r>
            <a:r>
              <a:rPr lang="ar-YE" kern="0" dirty="0">
                <a:solidFill>
                  <a:srgbClr val="2C2F34"/>
                </a:solidFill>
                <a:latin typeface="Alexandria" pitchFamily="2" charset="-78"/>
                <a:cs typeface="Alexandria" pitchFamily="2" charset="-78"/>
              </a:rPr>
              <a:t>الإيمان بالمثل العليا لل</a:t>
            </a:r>
            <a:r>
              <a:rPr lang="ar-JO" kern="0" dirty="0">
                <a:solidFill>
                  <a:srgbClr val="2C2F34"/>
                </a:solidFill>
                <a:latin typeface="Alexandria" pitchFamily="2" charset="-78"/>
                <a:cs typeface="Alexandria" pitchFamily="2" charset="-78"/>
              </a:rPr>
              <a:t>أ</a:t>
            </a:r>
            <a:r>
              <a:rPr lang="ar-YE" kern="0" dirty="0">
                <a:solidFill>
                  <a:srgbClr val="2C2F34"/>
                </a:solidFill>
                <a:latin typeface="Alexandria" pitchFamily="2" charset="-78"/>
                <a:cs typeface="Alexandria" pitchFamily="2" charset="-78"/>
              </a:rPr>
              <a:t>مة العربية.</a:t>
            </a:r>
          </a:p>
          <a:p>
            <a:pPr algn="r" rtl="1" fontAlgn="base">
              <a:lnSpc>
                <a:spcPct val="107000"/>
              </a:lnSpc>
              <a:spcAft>
                <a:spcPts val="800"/>
              </a:spcAft>
              <a:buSzPts val="1000"/>
              <a:tabLst>
                <a:tab pos="457200" algn="l"/>
              </a:tabLst>
            </a:pPr>
            <a:r>
              <a:rPr lang="ar-JO" kern="0" dirty="0">
                <a:solidFill>
                  <a:srgbClr val="2C2F34"/>
                </a:solidFill>
                <a:latin typeface="Alexandria" pitchFamily="2" charset="-78"/>
                <a:cs typeface="Alexandria" pitchFamily="2" charset="-78"/>
              </a:rPr>
              <a:t>3- </a:t>
            </a:r>
            <a:r>
              <a:rPr lang="ar-YE" kern="0" dirty="0">
                <a:solidFill>
                  <a:srgbClr val="2C2F34"/>
                </a:solidFill>
                <a:latin typeface="Alexandria" pitchFamily="2" charset="-78"/>
                <a:cs typeface="Alexandria" pitchFamily="2" charset="-78"/>
              </a:rPr>
              <a:t>الإسلام نظام فكري سلوكي يحترم الإنسان ويعلي من مكانة العقل ويحض على العلم والعمل والخلق.</a:t>
            </a:r>
          </a:p>
          <a:p>
            <a:pPr algn="r" rtl="1" fontAlgn="base">
              <a:lnSpc>
                <a:spcPct val="107000"/>
              </a:lnSpc>
              <a:spcAft>
                <a:spcPts val="800"/>
              </a:spcAft>
              <a:buSzPts val="1000"/>
              <a:tabLst>
                <a:tab pos="457200" algn="l"/>
              </a:tabLst>
            </a:pPr>
            <a:r>
              <a:rPr lang="ar-JO" kern="0" dirty="0">
                <a:solidFill>
                  <a:srgbClr val="2C2F34"/>
                </a:solidFill>
                <a:latin typeface="Alexandria" pitchFamily="2" charset="-78"/>
                <a:cs typeface="Alexandria" pitchFamily="2" charset="-78"/>
              </a:rPr>
              <a:t>4-</a:t>
            </a:r>
            <a:r>
              <a:rPr lang="ar-YE" kern="0" dirty="0">
                <a:solidFill>
                  <a:srgbClr val="2C2F34"/>
                </a:solidFill>
                <a:latin typeface="Alexandria" pitchFamily="2" charset="-78"/>
                <a:cs typeface="Alexandria" pitchFamily="2" charset="-78"/>
              </a:rPr>
              <a:t>الإسلام نظام قيمي متكامل يوفر القيم والمبادىء الصالحة التي تشكل ضمير الفرد والجماعة.</a:t>
            </a:r>
          </a:p>
          <a:p>
            <a:pPr algn="r" rtl="1" fontAlgn="base">
              <a:lnSpc>
                <a:spcPct val="107000"/>
              </a:lnSpc>
              <a:spcAft>
                <a:spcPts val="800"/>
              </a:spcAft>
              <a:buSzPts val="1000"/>
              <a:tabLst>
                <a:tab pos="457200" algn="l"/>
              </a:tabLst>
            </a:pPr>
            <a:r>
              <a:rPr lang="ar-JO" kern="0" dirty="0">
                <a:solidFill>
                  <a:srgbClr val="2C2F34"/>
                </a:solidFill>
                <a:latin typeface="Alexandria" pitchFamily="2" charset="-78"/>
                <a:cs typeface="Alexandria" pitchFamily="2" charset="-78"/>
              </a:rPr>
              <a:t>5-</a:t>
            </a:r>
            <a:r>
              <a:rPr lang="ar-YE" kern="0" dirty="0">
                <a:solidFill>
                  <a:srgbClr val="2C2F34"/>
                </a:solidFill>
                <a:latin typeface="Alexandria" pitchFamily="2" charset="-78"/>
                <a:cs typeface="Alexandria" pitchFamily="2" charset="-78"/>
              </a:rPr>
              <a:t>العلاقة بين الإسلام والعروبة علاقة عضوية</a:t>
            </a:r>
          </a:p>
        </p:txBody>
      </p:sp>
      <p:pic>
        <p:nvPicPr>
          <p:cNvPr id="4" name="Picture 3">
            <a:extLst>
              <a:ext uri="{FF2B5EF4-FFF2-40B4-BE49-F238E27FC236}">
                <a16:creationId xmlns:a16="http://schemas.microsoft.com/office/drawing/2014/main" id="{7BEECCE9-78D8-A9D1-1420-5A03DF3FE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6005" y="1403334"/>
            <a:ext cx="1553591" cy="846051"/>
          </a:xfrm>
          <a:prstGeom prst="rect">
            <a:avLst/>
          </a:prstGeom>
        </p:spPr>
      </p:pic>
      <p:pic>
        <p:nvPicPr>
          <p:cNvPr id="10" name="Graphic 21">
            <a:extLst>
              <a:ext uri="{FF2B5EF4-FFF2-40B4-BE49-F238E27FC236}">
                <a16:creationId xmlns:a16="http://schemas.microsoft.com/office/drawing/2014/main" id="{D477CCD9-B2C6-ED94-78DA-7C2A9CB963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094" y="0"/>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11343">
        <p14:prism isInverted="1"/>
      </p:transition>
    </mc:Choice>
    <mc:Fallback xmlns="">
      <p:transition spd="slow" advTm="111343">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FD1A4F2-D492-1921-2F16-123BA48BFFE6}"/>
              </a:ext>
            </a:extLst>
          </p:cNvPr>
          <p:cNvSpPr/>
          <p:nvPr/>
        </p:nvSpPr>
        <p:spPr>
          <a:xfrm>
            <a:off x="422031" y="1235947"/>
            <a:ext cx="11374734"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82409" y="6181202"/>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834591" y="1382638"/>
            <a:ext cx="9699400" cy="4092723"/>
          </a:xfrm>
          <a:prstGeom prst="rect">
            <a:avLst/>
          </a:prstGeom>
          <a:noFill/>
        </p:spPr>
        <p:txBody>
          <a:bodyPr wrap="square" rtlCol="0">
            <a:spAutoFit/>
          </a:bodyPr>
          <a:lstStyle/>
          <a:p>
            <a:pPr algn="r" fontAlgn="base"/>
            <a:r>
              <a:rPr lang="ar-YE" b="1" u="sng" kern="0" dirty="0">
                <a:solidFill>
                  <a:srgbClr val="00B0F0"/>
                </a:solidFill>
                <a:latin typeface="Alexandria" pitchFamily="2" charset="-78"/>
                <a:cs typeface="Alexandria" pitchFamily="2" charset="-78"/>
              </a:rPr>
              <a:t>الأسس الوطنية والقومية والإنسانية:</a:t>
            </a:r>
            <a:endParaRPr lang="ar-YE" b="1" i="0" dirty="0">
              <a:solidFill>
                <a:srgbClr val="00B0F0"/>
              </a:solidFill>
              <a:effectLst/>
              <a:latin typeface="Alexandria" pitchFamily="2" charset="-78"/>
              <a:cs typeface="Alexandria" pitchFamily="2" charset="-78"/>
            </a:endParaRP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المملكة الأردنية الهاشمية دولة عربية ونظام الحكم فيها نيابي ملكي وراثي</a:t>
            </a: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الأردن جزء من الوطن العربي والشعب الأردني جزء لا يتجزأ من الأمة العربية والإسلامية.</a:t>
            </a: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اللغة العربية ركن أساسي في وجود الأمة العربية وعامل من عوامل وحدتها و نهضتها.</a:t>
            </a: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القضية الفلسطينية قضية مصيرية للشعب الأردني، والعدوان الصهيوني على فلسطين تحد سياسي وعسكري وحضاري للامة العربية الإسلامية بعامة والأردن بخاصة.</a:t>
            </a: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الأمة العربية حقيقة تاريخية راسخة والوحدة العربية ضرورة حيوية لوجودها وتقدمها.</a:t>
            </a:r>
          </a:p>
          <a:p>
            <a:pPr marL="285750" indent="-285750" algn="r" rtl="1" fontAlgn="base">
              <a:lnSpc>
                <a:spcPct val="150000"/>
              </a:lnSpc>
              <a:buFontTx/>
              <a:buChar char="-"/>
            </a:pPr>
            <a:r>
              <a:rPr lang="ar-YE" b="0" i="0" dirty="0">
                <a:solidFill>
                  <a:srgbClr val="4B4B4B"/>
                </a:solidFill>
                <a:effectLst/>
                <a:latin typeface="Alexandria" pitchFamily="2" charset="-78"/>
                <a:cs typeface="Alexandria" pitchFamily="2" charset="-78"/>
              </a:rPr>
              <a:t>التكيف مع متغيرات العصر وتوفير القدرة الذاتية لتلبية متطلباته.</a:t>
            </a:r>
            <a:endParaRPr lang="ar-JO" b="0" i="0" dirty="0">
              <a:solidFill>
                <a:srgbClr val="4B4B4B"/>
              </a:solidFill>
              <a:effectLst/>
              <a:latin typeface="Alexandria" pitchFamily="2" charset="-78"/>
              <a:cs typeface="Alexandria" pitchFamily="2" charset="-78"/>
            </a:endParaRP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التفاهم الدولي على أساس العدل والمساواة والحرية.</a:t>
            </a:r>
          </a:p>
          <a:p>
            <a:pPr algn="r" rtl="1" fontAlgn="base">
              <a:lnSpc>
                <a:spcPct val="150000"/>
              </a:lnSpc>
            </a:pPr>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المشاركة الإيجابية في الحضارة العالمية وتطويرها.</a:t>
            </a:r>
          </a:p>
        </p:txBody>
      </p:sp>
      <p:pic>
        <p:nvPicPr>
          <p:cNvPr id="4" name="Graphic 21">
            <a:extLst>
              <a:ext uri="{FF2B5EF4-FFF2-40B4-BE49-F238E27FC236}">
                <a16:creationId xmlns:a16="http://schemas.microsoft.com/office/drawing/2014/main" id="{D4340123-8718-DDE1-44FA-B031C3A2D3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992" y="-65110"/>
            <a:ext cx="2591822" cy="1210204"/>
          </a:xfrm>
          <a:prstGeom prst="rect">
            <a:avLst/>
          </a:prstGeom>
        </p:spPr>
      </p:pic>
    </p:spTree>
    <p:extLst>
      <p:ext uri="{BB962C8B-B14F-4D97-AF65-F5344CB8AC3E}">
        <p14:creationId xmlns:p14="http://schemas.microsoft.com/office/powerpoint/2010/main" val="832213104"/>
      </p:ext>
    </p:extLst>
  </p:cSld>
  <p:clrMapOvr>
    <a:masterClrMapping/>
  </p:clrMapOvr>
  <mc:AlternateContent xmlns:mc="http://schemas.openxmlformats.org/markup-compatibility/2006" xmlns:p14="http://schemas.microsoft.com/office/powerpoint/2010/main">
    <mc:Choice Requires="p14">
      <p:transition spd="slow" p14:dur="1600" advTm="138212">
        <p14:prism isInverted="1"/>
      </p:transition>
    </mc:Choice>
    <mc:Fallback xmlns="">
      <p:transition spd="slow" advTm="138212">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862A973-E461-DBE4-D25C-8C2E403F6768}"/>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37931" y="611344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534333" y="1723325"/>
            <a:ext cx="9388226" cy="3139321"/>
          </a:xfrm>
          <a:prstGeom prst="rect">
            <a:avLst/>
          </a:prstGeom>
          <a:noFill/>
        </p:spPr>
        <p:txBody>
          <a:bodyPr wrap="square" rtlCol="0">
            <a:spAutoFit/>
          </a:bodyPr>
          <a:lstStyle/>
          <a:p>
            <a:pPr algn="r" fontAlgn="base"/>
            <a:r>
              <a:rPr lang="ar-YE" b="1" u="sng" kern="0" dirty="0">
                <a:solidFill>
                  <a:srgbClr val="00B0F0"/>
                </a:solidFill>
                <a:latin typeface="Alexandria" pitchFamily="2" charset="-78"/>
                <a:cs typeface="Alexandria" pitchFamily="2" charset="-78"/>
              </a:rPr>
              <a:t>الأسس الاجتماعية:</a:t>
            </a:r>
          </a:p>
          <a:p>
            <a:pPr algn="r" rtl="1" fontAlgn="base"/>
            <a:endParaRPr lang="ar-JO" b="0" i="0" dirty="0">
              <a:solidFill>
                <a:srgbClr val="4B4B4B"/>
              </a:solidFill>
              <a:effectLst/>
              <a:latin typeface="Alexandria" pitchFamily="2" charset="-78"/>
              <a:cs typeface="Alexandria" pitchFamily="2" charset="-78"/>
            </a:endParaRPr>
          </a:p>
          <a:p>
            <a:pPr marL="342900" indent="-342900" algn="r" rtl="1" fontAlgn="base">
              <a:buFontTx/>
              <a:buChar char="-"/>
            </a:pPr>
            <a:r>
              <a:rPr lang="ar-YE" b="0" i="0" dirty="0">
                <a:solidFill>
                  <a:srgbClr val="4B4B4B"/>
                </a:solidFill>
                <a:effectLst/>
                <a:latin typeface="Alexandria" pitchFamily="2" charset="-78"/>
                <a:cs typeface="Alexandria" pitchFamily="2" charset="-78"/>
              </a:rPr>
              <a:t>الأردنيون متساوون في الحقوق والواجبات السياسية والاجتماعية والاقتصادية ويتفاضلون بمدى عطائهم لمجتمعهم وانتمائهم له.</a:t>
            </a:r>
            <a:endParaRPr lang="ar-JO" b="0" i="0" dirty="0">
              <a:solidFill>
                <a:srgbClr val="4B4B4B"/>
              </a:solidFill>
              <a:effectLst/>
              <a:latin typeface="Alexandria" pitchFamily="2" charset="-78"/>
              <a:cs typeface="Alexandria" pitchFamily="2" charset="-78"/>
            </a:endParaRPr>
          </a:p>
          <a:p>
            <a:pPr marL="342900" indent="-342900" algn="r" rtl="1" fontAlgn="base">
              <a:buFontTx/>
              <a:buChar char="-"/>
            </a:pPr>
            <a:endParaRPr lang="ar-YE" b="0" i="0" dirty="0">
              <a:solidFill>
                <a:srgbClr val="4B4B4B"/>
              </a:solidFill>
              <a:effectLst/>
              <a:latin typeface="Alexandria" pitchFamily="2" charset="-78"/>
              <a:cs typeface="Alexandria" pitchFamily="2" charset="-78"/>
            </a:endParaRPr>
          </a:p>
          <a:p>
            <a:pPr marL="342900" indent="-342900" algn="r" rtl="1" fontAlgn="base">
              <a:buFontTx/>
              <a:buChar char="-"/>
            </a:pPr>
            <a:r>
              <a:rPr lang="ar-YE" b="0" i="0" dirty="0">
                <a:solidFill>
                  <a:srgbClr val="4B4B4B"/>
                </a:solidFill>
                <a:effectLst/>
                <a:latin typeface="Alexandria" pitchFamily="2" charset="-78"/>
                <a:cs typeface="Alexandria" pitchFamily="2" charset="-78"/>
              </a:rPr>
              <a:t>احترام حرية الفرد وكرامته.</a:t>
            </a:r>
            <a:endParaRPr lang="ar-JO" b="0" i="0" dirty="0">
              <a:solidFill>
                <a:srgbClr val="4B4B4B"/>
              </a:solidFill>
              <a:effectLst/>
              <a:latin typeface="Alexandria" pitchFamily="2" charset="-78"/>
              <a:cs typeface="Alexandria" pitchFamily="2" charset="-78"/>
            </a:endParaRPr>
          </a:p>
          <a:p>
            <a:pPr marL="342900" indent="-342900" algn="r" rtl="1" fontAlgn="base">
              <a:buFontTx/>
              <a:buChar char="-"/>
            </a:pPr>
            <a:endParaRPr lang="ar-YE" b="0" i="0" dirty="0">
              <a:solidFill>
                <a:srgbClr val="4B4B4B"/>
              </a:solidFill>
              <a:effectLst/>
              <a:latin typeface="Alexandria" pitchFamily="2" charset="-78"/>
              <a:cs typeface="Alexandria" pitchFamily="2" charset="-78"/>
            </a:endParaRPr>
          </a:p>
          <a:p>
            <a:pPr marL="342900" indent="-342900" algn="r" rtl="1" fontAlgn="base">
              <a:buFontTx/>
              <a:buChar char="-"/>
            </a:pPr>
            <a:r>
              <a:rPr lang="ar-YE" b="0" i="0" dirty="0">
                <a:solidFill>
                  <a:srgbClr val="4B4B4B"/>
                </a:solidFill>
                <a:effectLst/>
                <a:latin typeface="Alexandria" pitchFamily="2" charset="-78"/>
                <a:cs typeface="Alexandria" pitchFamily="2" charset="-78"/>
              </a:rPr>
              <a:t>المشاركة السياسية والاجتماعية في إطار النظام الديمقراطي حق للفرد وواجب عليه إزاء مجتمعه.</a:t>
            </a:r>
            <a:endParaRPr lang="ar-JO" b="0" i="0" dirty="0">
              <a:solidFill>
                <a:srgbClr val="4B4B4B"/>
              </a:solidFill>
              <a:effectLst/>
              <a:latin typeface="Alexandria" pitchFamily="2" charset="-78"/>
              <a:cs typeface="Alexandria" pitchFamily="2" charset="-78"/>
            </a:endParaRPr>
          </a:p>
          <a:p>
            <a:pPr marL="342900" indent="-342900" algn="r" rtl="1" fontAlgn="base">
              <a:buFontTx/>
              <a:buChar char="-"/>
            </a:pPr>
            <a:endParaRPr lang="ar-YE" b="0" i="0" dirty="0">
              <a:solidFill>
                <a:srgbClr val="4B4B4B"/>
              </a:solidFill>
              <a:effectLst/>
              <a:latin typeface="Alexandria" pitchFamily="2" charset="-78"/>
              <a:cs typeface="Alexandria" pitchFamily="2" charset="-78"/>
            </a:endParaRPr>
          </a:p>
          <a:p>
            <a:pPr algn="r" rtl="1" fontAlgn="base"/>
            <a:r>
              <a:rPr lang="ar-JO" b="0" i="0" dirty="0">
                <a:solidFill>
                  <a:srgbClr val="4B4B4B"/>
                </a:solidFill>
                <a:effectLst/>
                <a:latin typeface="Alexandria" pitchFamily="2" charset="-78"/>
                <a:cs typeface="Alexandria" pitchFamily="2" charset="-78"/>
              </a:rPr>
              <a:t>- </a:t>
            </a:r>
            <a:r>
              <a:rPr lang="ar-YE" b="0" i="0" dirty="0">
                <a:solidFill>
                  <a:srgbClr val="4B4B4B"/>
                </a:solidFill>
                <a:effectLst/>
                <a:latin typeface="Alexandria" pitchFamily="2" charset="-78"/>
                <a:cs typeface="Alexandria" pitchFamily="2" charset="-78"/>
              </a:rPr>
              <a:t>التربية ضرورة اجتماعية والتعليم حق للجميع كل وفق قابلياته وقدراته الذاتية.</a:t>
            </a:r>
          </a:p>
        </p:txBody>
      </p:sp>
      <p:pic>
        <p:nvPicPr>
          <p:cNvPr id="11" name="Graphic 21">
            <a:extLst>
              <a:ext uri="{FF2B5EF4-FFF2-40B4-BE49-F238E27FC236}">
                <a16:creationId xmlns:a16="http://schemas.microsoft.com/office/drawing/2014/main" id="{3B47ED51-FDC8-DA5E-676D-4157D6A957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273" y="-20870"/>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67901">
        <p14:prism isInverted="1"/>
      </p:transition>
    </mc:Choice>
    <mc:Fallback xmlns="">
      <p:transition spd="slow" advTm="6790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3D8674-B02B-6916-2789-DB6453C28438}"/>
              </a:ext>
            </a:extLst>
          </p:cNvPr>
          <p:cNvSpPr/>
          <p:nvPr/>
        </p:nvSpPr>
        <p:spPr>
          <a:xfrm>
            <a:off x="713928" y="1421807"/>
            <a:ext cx="10751241"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04917" y="615017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26831" y="1509992"/>
            <a:ext cx="10572916" cy="3867149"/>
          </a:xfrm>
          <a:prstGeom prst="rect">
            <a:avLst/>
          </a:prstGeom>
          <a:noFill/>
        </p:spPr>
        <p:txBody>
          <a:bodyPr wrap="square" rtlCol="0">
            <a:spAutoFit/>
          </a:bodyPr>
          <a:lstStyle/>
          <a:p>
            <a:pPr algn="r" fontAlgn="base"/>
            <a:r>
              <a:rPr lang="ar-YE" sz="1600" b="1" u="sng" kern="0" dirty="0">
                <a:solidFill>
                  <a:srgbClr val="00B0F0"/>
                </a:solidFill>
                <a:latin typeface="Alexandria" pitchFamily="2" charset="-78"/>
                <a:cs typeface="Alexandria" pitchFamily="2" charset="-78"/>
              </a:rPr>
              <a:t>مبادئ السياسة التربوية:</a:t>
            </a:r>
          </a:p>
          <a:p>
            <a:pPr algn="r" fontAlgn="base"/>
            <a:r>
              <a:rPr lang="ar-YE" sz="1600" u="sng" kern="0" dirty="0">
                <a:solidFill>
                  <a:srgbClr val="2C2F34"/>
                </a:solidFill>
                <a:latin typeface="Alexandria" pitchFamily="2" charset="-78"/>
                <a:cs typeface="Alexandria" pitchFamily="2" charset="-78"/>
              </a:rPr>
              <a:t>تتمثل مبادئ السياسة التربوية فيما يلي:-</a:t>
            </a:r>
          </a:p>
          <a:p>
            <a:pPr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توجيه النظام التربوي ليكون أكثر مواءمة لحاجات الفرد والمجتمع وإقامة التوازن بينهما.</a:t>
            </a:r>
          </a:p>
          <a:p>
            <a:pPr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‌توفير الفرص لتحقيق مبدأ التربية المستديمة واستثمار أنماط التربية الموازية بالتنسيق مع الجهات المختصة.</a:t>
            </a:r>
          </a:p>
          <a:p>
            <a:pPr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‌تأكيد أهمية التربية السياسية في النظام التربوي وترسيخ مبادئ المشاركة والعدالة والديمقراطية وممارستها.</a:t>
            </a:r>
          </a:p>
          <a:p>
            <a:pPr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‌توجيه العملية التربوية توجيها يطور في شخصية المواطن القدرة على التحليل والنقد و المبادرة والإبداع والحوار الايجابي وتعزيز القيم المستمدة من الحضارة العربية والإسلامية والإنسانية.</a:t>
            </a:r>
          </a:p>
          <a:p>
            <a:pPr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ترسيخ المنهج العلمي في النظام التربوي تخطيطا وتنفيذا وتقويما وتطوير نظم البحث والتقويم والمتابعة.</a:t>
            </a:r>
          </a:p>
          <a:p>
            <a:pPr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توسيع أنماط التربية في المؤسسات التربوية لتشمل برامج التربية الخاصة والموهوبين وذوي الاحتياجات الخاصة.</a:t>
            </a:r>
          </a:p>
          <a:p>
            <a:pPr indent="-342900"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‌الاعتزاز بمكانة المعلم العلمية والاجتماعية لدوره المتميز في بناء الإنسان والمجتمع.</a:t>
            </a:r>
          </a:p>
          <a:p>
            <a:pPr indent="-342900" algn="r" rtl="1" fontAlgn="base">
              <a:lnSpc>
                <a:spcPct val="150000"/>
              </a:lnSpc>
              <a:buFont typeface="Arial" panose="020B0604020202020204" pitchFamily="34" charset="0"/>
              <a:buChar char="•"/>
            </a:pPr>
            <a:r>
              <a:rPr lang="ar-YE" sz="1600" dirty="0">
                <a:solidFill>
                  <a:srgbClr val="4B4B4B"/>
                </a:solidFill>
                <a:latin typeface="Alexandria" pitchFamily="2" charset="-78"/>
                <a:cs typeface="Alexandria" pitchFamily="2" charset="-78"/>
              </a:rPr>
              <a:t>تأكيد أهمية التربية العسكرية والثقافة البيئية</a:t>
            </a:r>
          </a:p>
        </p:txBody>
      </p:sp>
      <p:pic>
        <p:nvPicPr>
          <p:cNvPr id="3" name="Graphic 21">
            <a:extLst>
              <a:ext uri="{FF2B5EF4-FFF2-40B4-BE49-F238E27FC236}">
                <a16:creationId xmlns:a16="http://schemas.microsoft.com/office/drawing/2014/main" id="{9D08A0DF-BC06-8497-7E14-FE0AB315EE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386" y="0"/>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42146">
        <p14:prism isInverted="1"/>
      </p:transition>
    </mc:Choice>
    <mc:Fallback xmlns="">
      <p:transition spd="slow" advTm="14214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350BD83-78EB-34D3-D773-AF652180F1A7}"/>
              </a:ext>
            </a:extLst>
          </p:cNvPr>
          <p:cNvSpPr/>
          <p:nvPr/>
        </p:nvSpPr>
        <p:spPr>
          <a:xfrm>
            <a:off x="381837" y="1235947"/>
            <a:ext cx="11203912" cy="4863402"/>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31655" y="618361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494871" y="1471060"/>
            <a:ext cx="10870596" cy="4477444"/>
          </a:xfrm>
          <a:prstGeom prst="rect">
            <a:avLst/>
          </a:prstGeom>
          <a:noFill/>
        </p:spPr>
        <p:txBody>
          <a:bodyPr wrap="square" rtlCol="0">
            <a:spAutoFit/>
          </a:bodyPr>
          <a:lstStyle/>
          <a:p>
            <a:pPr algn="r" fontAlgn="base"/>
            <a:r>
              <a:rPr lang="ar-YE" b="1" u="sng" kern="0" dirty="0">
                <a:solidFill>
                  <a:srgbClr val="00B0F0"/>
                </a:solidFill>
                <a:latin typeface="Alexandria" pitchFamily="2" charset="-78"/>
                <a:cs typeface="Alexandria" pitchFamily="2" charset="-78"/>
              </a:rPr>
              <a:t>المراحل التعليمية وأهدافها</a:t>
            </a:r>
          </a:p>
          <a:p>
            <a:pPr algn="r" fontAlgn="base">
              <a:lnSpc>
                <a:spcPct val="150000"/>
              </a:lnSpc>
            </a:pPr>
            <a:r>
              <a:rPr lang="ar-YE" u="sng" kern="0" dirty="0">
                <a:solidFill>
                  <a:srgbClr val="2C2F34"/>
                </a:solidFill>
                <a:latin typeface="Alexandria" pitchFamily="2" charset="-78"/>
                <a:cs typeface="Alexandria" pitchFamily="2" charset="-78"/>
              </a:rPr>
              <a:t>‌تصنف المؤسسات التعليمية من حيث مراحلها إلى الأنواع التالية:</a:t>
            </a:r>
          </a:p>
          <a:p>
            <a:pPr algn="r" rtl="1" fontAlgn="base">
              <a:lnSpc>
                <a:spcPct val="150000"/>
              </a:lnSpc>
              <a:buFont typeface="Arial" panose="020B0604020202020204" pitchFamily="34" charset="0"/>
              <a:buChar char="•"/>
            </a:pPr>
            <a:r>
              <a:rPr lang="ar-YE" b="0" i="0" dirty="0">
                <a:solidFill>
                  <a:srgbClr val="4B4B4B"/>
                </a:solidFill>
                <a:effectLst/>
                <a:latin typeface="Alexandria" pitchFamily="2" charset="-78"/>
                <a:cs typeface="Alexandria" pitchFamily="2" charset="-78"/>
              </a:rPr>
              <a:t>مرحلة رياض الأطفال ومدتها سنتان على الأكثر.</a:t>
            </a:r>
          </a:p>
          <a:p>
            <a:pPr algn="r" rtl="1" fontAlgn="base">
              <a:lnSpc>
                <a:spcPct val="150000"/>
              </a:lnSpc>
              <a:buFont typeface="Arial" panose="020B0604020202020204" pitchFamily="34" charset="0"/>
              <a:buChar char="•"/>
            </a:pPr>
            <a:r>
              <a:rPr lang="ar-YE" b="0" i="0" dirty="0">
                <a:solidFill>
                  <a:srgbClr val="4B4B4B"/>
                </a:solidFill>
                <a:effectLst/>
                <a:latin typeface="Alexandria" pitchFamily="2" charset="-78"/>
                <a:cs typeface="Alexandria" pitchFamily="2" charset="-78"/>
              </a:rPr>
              <a:t>مرحلة التعليم الأساسي ومدتها عشر سنوات.</a:t>
            </a:r>
          </a:p>
          <a:p>
            <a:pPr algn="r" rtl="1" fontAlgn="base">
              <a:lnSpc>
                <a:spcPct val="150000"/>
              </a:lnSpc>
              <a:buFont typeface="Arial" panose="020B0604020202020204" pitchFamily="34" charset="0"/>
              <a:buChar char="•"/>
            </a:pPr>
            <a:r>
              <a:rPr lang="ar-YE" b="0" i="0" dirty="0">
                <a:solidFill>
                  <a:srgbClr val="4B4B4B"/>
                </a:solidFill>
                <a:effectLst/>
                <a:latin typeface="Alexandria" pitchFamily="2" charset="-78"/>
                <a:cs typeface="Alexandria" pitchFamily="2" charset="-78"/>
              </a:rPr>
              <a:t>مرحلة التعليم الثانوي ومدتها سنتان</a:t>
            </a:r>
            <a:endParaRPr lang="ar-JO" b="0" i="0" dirty="0">
              <a:solidFill>
                <a:srgbClr val="4B4B4B"/>
              </a:solidFill>
              <a:effectLst/>
              <a:latin typeface="Alexandria" pitchFamily="2" charset="-78"/>
              <a:cs typeface="Alexandria" pitchFamily="2" charset="-78"/>
            </a:endParaRPr>
          </a:p>
          <a:p>
            <a:pPr algn="r" rtl="1" fontAlgn="base">
              <a:lnSpc>
                <a:spcPct val="150000"/>
              </a:lnSpc>
              <a:buFont typeface="Arial" panose="020B0604020202020204" pitchFamily="34" charset="0"/>
              <a:buChar char="•"/>
            </a:pPr>
            <a:r>
              <a:rPr lang="ar-JO" dirty="0">
                <a:solidFill>
                  <a:srgbClr val="4B4B4B"/>
                </a:solidFill>
                <a:latin typeface="Alexandria" pitchFamily="2" charset="-78"/>
                <a:cs typeface="Alexandria" pitchFamily="2" charset="-78"/>
              </a:rPr>
              <a:t>مرحلة التعليم العالي ما بعد التعليم الثانوي.</a:t>
            </a:r>
          </a:p>
          <a:p>
            <a:pPr algn="r" rtl="1" fontAlgn="base">
              <a:lnSpc>
                <a:spcPct val="150000"/>
              </a:lnSpc>
            </a:pPr>
            <a:r>
              <a:rPr lang="ar-JO" b="1" i="0" u="none" strike="noStrike" dirty="0">
                <a:solidFill>
                  <a:srgbClr val="4B4B4B"/>
                </a:solidFill>
                <a:effectLst/>
                <a:latin typeface="Alexandria" pitchFamily="2" charset="-78"/>
                <a:cs typeface="Alexandria" pitchFamily="2" charset="-78"/>
              </a:rPr>
              <a:t>- </a:t>
            </a:r>
            <a:r>
              <a:rPr lang="ar-JO" dirty="0">
                <a:solidFill>
                  <a:srgbClr val="4B4B4B"/>
                </a:solidFill>
                <a:latin typeface="Alexandria" pitchFamily="2" charset="-78"/>
                <a:cs typeface="Alexandria" pitchFamily="2" charset="-78"/>
              </a:rPr>
              <a:t>ال</a:t>
            </a:r>
            <a:r>
              <a:rPr lang="ar-YE" dirty="0">
                <a:solidFill>
                  <a:srgbClr val="4B4B4B"/>
                </a:solidFill>
                <a:latin typeface="Alexandria" pitchFamily="2" charset="-78"/>
                <a:cs typeface="Alexandria" pitchFamily="2" charset="-78"/>
              </a:rPr>
              <a:t>تعليم الأساسي تعليم إلزامي ومجاني في المدارس الحكومية.</a:t>
            </a:r>
          </a:p>
          <a:p>
            <a:pPr algn="r" rtl="1" fontAlgn="base">
              <a:lnSpc>
                <a:spcPct val="150000"/>
              </a:lnSpc>
            </a:pPr>
            <a:r>
              <a:rPr lang="ar-YE" dirty="0">
                <a:solidFill>
                  <a:srgbClr val="4B4B4B"/>
                </a:solidFill>
                <a:latin typeface="Alexandria" pitchFamily="2" charset="-78"/>
                <a:cs typeface="Alexandria" pitchFamily="2" charset="-78"/>
              </a:rPr>
              <a:t>‌</a:t>
            </a:r>
            <a:r>
              <a:rPr lang="ar-JO" dirty="0">
                <a:solidFill>
                  <a:srgbClr val="4B4B4B"/>
                </a:solidFill>
                <a:latin typeface="Alexandria" pitchFamily="2" charset="-78"/>
                <a:cs typeface="Alexandria" pitchFamily="2" charset="-78"/>
              </a:rPr>
              <a:t>- </a:t>
            </a:r>
            <a:r>
              <a:rPr lang="ar-YE" dirty="0">
                <a:solidFill>
                  <a:srgbClr val="4B4B4B"/>
                </a:solidFill>
                <a:latin typeface="Alexandria" pitchFamily="2" charset="-78"/>
                <a:cs typeface="Alexandria" pitchFamily="2" charset="-78"/>
              </a:rPr>
              <a:t>يقبل الطالب في السنة الأولى من مرحلة التعليم الأساسي أذا أتم السنة السادسة من عمره في نهاية كانون الأول من العام الدراسي الذي يقبل فيه</a:t>
            </a:r>
            <a:r>
              <a:rPr lang="ar-JO" dirty="0">
                <a:solidFill>
                  <a:srgbClr val="4B4B4B"/>
                </a:solidFill>
                <a:latin typeface="Alexandria" pitchFamily="2" charset="-78"/>
                <a:cs typeface="Alexandria" pitchFamily="2" charset="-78"/>
              </a:rPr>
              <a:t>.</a:t>
            </a:r>
          </a:p>
          <a:p>
            <a:pPr algn="r" rtl="1" fontAlgn="base">
              <a:lnSpc>
                <a:spcPct val="150000"/>
              </a:lnSpc>
            </a:pPr>
            <a:r>
              <a:rPr lang="ar-JO" dirty="0">
                <a:solidFill>
                  <a:srgbClr val="4B4B4B"/>
                </a:solidFill>
                <a:latin typeface="Alexandria" pitchFamily="2" charset="-78"/>
                <a:cs typeface="Alexandria" pitchFamily="2" charset="-78"/>
              </a:rPr>
              <a:t>- </a:t>
            </a:r>
            <a:r>
              <a:rPr lang="ar-YE" dirty="0">
                <a:solidFill>
                  <a:srgbClr val="4B4B4B"/>
                </a:solidFill>
                <a:latin typeface="Alexandria" pitchFamily="2" charset="-78"/>
                <a:cs typeface="Alexandria" pitchFamily="2" charset="-78"/>
              </a:rPr>
              <a:t>التعليم الثانوي تعليم يلتحق به الطلبة وفق قدراتهم وميولهم ويقوم على تقديم خبرات ثقافية وعلمية ومهنية متخصصة تلبي حاجات المجتمع الأردني </a:t>
            </a:r>
            <a:r>
              <a:rPr lang="ar-JO" dirty="0">
                <a:solidFill>
                  <a:srgbClr val="4B4B4B"/>
                </a:solidFill>
                <a:latin typeface="Alexandria" pitchFamily="2" charset="-78"/>
                <a:cs typeface="Alexandria" pitchFamily="2" charset="-78"/>
              </a:rPr>
              <a:t>.</a:t>
            </a:r>
            <a:endParaRPr lang="ar-YE" dirty="0">
              <a:solidFill>
                <a:srgbClr val="4B4B4B"/>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24D2A9EF-2DD9-6943-ED78-4DED168931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134" y="1659796"/>
            <a:ext cx="3105150" cy="1789934"/>
          </a:xfrm>
          <a:prstGeom prst="rect">
            <a:avLst/>
          </a:prstGeom>
        </p:spPr>
      </p:pic>
      <p:pic>
        <p:nvPicPr>
          <p:cNvPr id="10" name="Graphic 21">
            <a:extLst>
              <a:ext uri="{FF2B5EF4-FFF2-40B4-BE49-F238E27FC236}">
                <a16:creationId xmlns:a16="http://schemas.microsoft.com/office/drawing/2014/main" id="{00978494-2DE5-E519-2D01-CAA691806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87" y="0"/>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03163">
        <p14:prism isInverted="1"/>
      </p:transition>
    </mc:Choice>
    <mc:Fallback xmlns="">
      <p:transition spd="slow" advTm="103163">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BF0C4B5-6DD8-7E30-E2C0-7578C4702E77}"/>
              </a:ext>
            </a:extLst>
          </p:cNvPr>
          <p:cNvSpPr/>
          <p:nvPr/>
        </p:nvSpPr>
        <p:spPr>
          <a:xfrm>
            <a:off x="550218" y="1235947"/>
            <a:ext cx="11166160" cy="499379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21750" y="6229737"/>
            <a:ext cx="2616200" cy="400110"/>
          </a:xfrm>
          <a:prstGeom prst="rect">
            <a:avLst/>
          </a:prstGeom>
          <a:noFill/>
        </p:spPr>
        <p:txBody>
          <a:bodyPr wrap="square" rtlCol="0">
            <a:spAutoFit/>
          </a:bodyPr>
          <a:lstStyle/>
          <a:p>
            <a:pPr algn="ctr"/>
            <a:r>
              <a:rPr lang="en-US" sz="2000" dirty="0"/>
              <a:t>www.midocean.ae</a:t>
            </a: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550218" y="1367561"/>
            <a:ext cx="10657436" cy="4738990"/>
          </a:xfrm>
          <a:prstGeom prst="rect">
            <a:avLst/>
          </a:prstGeom>
          <a:noFill/>
        </p:spPr>
        <p:txBody>
          <a:bodyPr wrap="square" rtlCol="0">
            <a:spAutoFit/>
          </a:bodyPr>
          <a:lstStyle/>
          <a:p>
            <a:pPr marL="0" marR="0" algn="ctr" rtl="1" fontAlgn="ctr">
              <a:lnSpc>
                <a:spcPts val="3000"/>
              </a:lnSpc>
              <a:spcBef>
                <a:spcPts val="0"/>
              </a:spcBef>
              <a:spcAft>
                <a:spcPts val="800"/>
              </a:spcAft>
            </a:pPr>
            <a:r>
              <a:rPr lang="ar-JO" b="1" kern="0" dirty="0">
                <a:solidFill>
                  <a:srgbClr val="00B0F0"/>
                </a:solidFill>
                <a:effectLst/>
                <a:latin typeface="Alexandria" pitchFamily="2" charset="-78"/>
                <a:ea typeface="Times New Roman" panose="02020603050405020304" pitchFamily="18" charset="0"/>
                <a:cs typeface="Alexandria" pitchFamily="2" charset="-78"/>
              </a:rPr>
              <a:t>سياسات التعليم في الجمهورية اللبنانية</a:t>
            </a:r>
          </a:p>
          <a:p>
            <a:pPr marL="0" marR="0" algn="r" rtl="1" fontAlgn="ctr">
              <a:lnSpc>
                <a:spcPct val="150000"/>
              </a:lnSpc>
              <a:spcBef>
                <a:spcPts val="0"/>
              </a:spcBef>
              <a:spcAft>
                <a:spcPts val="800"/>
              </a:spcAft>
            </a:pPr>
            <a:r>
              <a:rPr lang="ar-SA" b="1" u="sng" kern="0" dirty="0">
                <a:effectLst/>
                <a:latin typeface="Alexandria" pitchFamily="2" charset="-78"/>
                <a:ea typeface="Times New Roman" panose="02020603050405020304" pitchFamily="18" charset="0"/>
                <a:cs typeface="Alexandria" pitchFamily="2" charset="-78"/>
              </a:rPr>
              <a:t>أطر السياسة التربوية</a:t>
            </a:r>
            <a:r>
              <a:rPr lang="ar-JO" b="1" u="sng" kern="0" dirty="0">
                <a:effectLst/>
                <a:latin typeface="Alexandria" pitchFamily="2" charset="-78"/>
                <a:ea typeface="Times New Roman" panose="02020603050405020304" pitchFamily="18" charset="0"/>
                <a:cs typeface="Alexandria" pitchFamily="2" charset="-78"/>
              </a:rPr>
              <a:t> في دولة لبنان</a:t>
            </a:r>
            <a:endParaRPr lang="en-US" u="sng" kern="100" dirty="0">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750"/>
              </a:spcAft>
            </a:pPr>
            <a:r>
              <a:rPr lang="ar-SA" sz="2000" dirty="0">
                <a:latin typeface="Alexandria" pitchFamily="2" charset="-78"/>
                <a:cs typeface="Alexandria" pitchFamily="2" charset="-78"/>
              </a:rPr>
              <a:t>تتمحور أطر السياسة التربوية حول المبادئ التالية</a:t>
            </a:r>
            <a:r>
              <a:rPr lang="en-US" sz="2000" dirty="0">
                <a:latin typeface="Alexandria" pitchFamily="2" charset="-78"/>
                <a:cs typeface="Alexandria" pitchFamily="2" charset="-78"/>
              </a:rPr>
              <a:t>:</a:t>
            </a:r>
            <a:br>
              <a:rPr lang="en-US" sz="2000" dirty="0">
                <a:latin typeface="Alexandria" pitchFamily="2" charset="-78"/>
                <a:cs typeface="Alexandria" pitchFamily="2" charset="-78"/>
              </a:rPr>
            </a:br>
            <a:br>
              <a:rPr lang="en-US" sz="2000" dirty="0">
                <a:latin typeface="Alexandria" pitchFamily="2" charset="-78"/>
                <a:cs typeface="Alexandria" pitchFamily="2" charset="-78"/>
              </a:rPr>
            </a:br>
            <a:r>
              <a:rPr lang="ar-JO" sz="2000" dirty="0">
                <a:latin typeface="Alexandria" pitchFamily="2" charset="-78"/>
                <a:cs typeface="Alexandria" pitchFamily="2" charset="-78"/>
              </a:rPr>
              <a:t>1-</a:t>
            </a:r>
            <a:r>
              <a:rPr lang="ar-SA" sz="2000" dirty="0">
                <a:latin typeface="Alexandria" pitchFamily="2" charset="-78"/>
                <a:cs typeface="Alexandria" pitchFamily="2" charset="-78"/>
              </a:rPr>
              <a:t> التركيز على أن تربية الطفل مسؤولية مشتركة بين الأسرة والمجتمع والدولة</a:t>
            </a:r>
            <a:r>
              <a:rPr lang="en-US" sz="2000" dirty="0">
                <a:latin typeface="Alexandria" pitchFamily="2" charset="-78"/>
                <a:cs typeface="Alexandria" pitchFamily="2" charset="-78"/>
              </a:rPr>
              <a:t>.</a:t>
            </a:r>
            <a:br>
              <a:rPr lang="en-US" sz="2000" dirty="0">
                <a:latin typeface="Alexandria" pitchFamily="2" charset="-78"/>
                <a:cs typeface="Alexandria" pitchFamily="2" charset="-78"/>
              </a:rPr>
            </a:br>
            <a:r>
              <a:rPr lang="ar-JO" sz="2000" dirty="0">
                <a:latin typeface="Alexandria" pitchFamily="2" charset="-78"/>
                <a:cs typeface="Alexandria" pitchFamily="2" charset="-78"/>
              </a:rPr>
              <a:t>2-</a:t>
            </a:r>
            <a:r>
              <a:rPr lang="ar-SA" sz="2000" dirty="0">
                <a:latin typeface="Alexandria" pitchFamily="2" charset="-78"/>
                <a:cs typeface="Alexandria" pitchFamily="2" charset="-78"/>
              </a:rPr>
              <a:t> تعزيز التعليم الرسمي وذلك من خلال</a:t>
            </a:r>
            <a:r>
              <a:rPr lang="en-US" sz="2000" dirty="0">
                <a:latin typeface="Alexandria" pitchFamily="2" charset="-78"/>
                <a:cs typeface="Alexandria" pitchFamily="2" charset="-78"/>
              </a:rPr>
              <a:t>:</a:t>
            </a:r>
            <a:br>
              <a:rPr lang="en-US" sz="2000" dirty="0">
                <a:latin typeface="Alexandria" pitchFamily="2" charset="-78"/>
                <a:cs typeface="Alexandria" pitchFamily="2" charset="-78"/>
              </a:rPr>
            </a:br>
            <a:r>
              <a:rPr lang="ar-JO" sz="2000" dirty="0">
                <a:latin typeface="Alexandria" pitchFamily="2" charset="-78"/>
                <a:cs typeface="Alexandria" pitchFamily="2" charset="-78"/>
              </a:rPr>
              <a:t>أ- </a:t>
            </a:r>
            <a:r>
              <a:rPr lang="ar-SA" sz="2000" dirty="0">
                <a:latin typeface="Alexandria" pitchFamily="2" charset="-78"/>
                <a:cs typeface="Alexandria" pitchFamily="2" charset="-78"/>
              </a:rPr>
              <a:t>توفير إدارة تربوية متطورة تتمتع بالدينامية والمرونة، وتقوم على مركزية التخطيط العام والمتابعة من قبل الوزارات المعنية (وزارة التربية الوطنية والشباب والرياضة، وزارة التعليم المهني والتقني ووزارة الثقافة والتعليم العالي)، وعلى اللامركزية في التنفيذ والتقييم من جانب كل وزارة</a:t>
            </a:r>
            <a:r>
              <a:rPr lang="en-US" sz="2000" dirty="0">
                <a:latin typeface="Alexandria" pitchFamily="2" charset="-78"/>
                <a:cs typeface="Alexandria" pitchFamily="2" charset="-78"/>
              </a:rPr>
              <a:t>.</a:t>
            </a:r>
            <a:endParaRPr lang="en-US" sz="1800" b="1"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AC616B33-41BF-8CEB-4DA4-474917D55E4D}"/>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638" y="-25130"/>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07646">
        <p14:prism isInverted="1"/>
      </p:transition>
    </mc:Choice>
    <mc:Fallback xmlns="">
      <p:transition spd="slow" advTm="107646">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E190FB7-EE04-3175-FDC2-1FC75FB26096}"/>
              </a:ext>
            </a:extLst>
          </p:cNvPr>
          <p:cNvSpPr/>
          <p:nvPr/>
        </p:nvSpPr>
        <p:spPr>
          <a:xfrm>
            <a:off x="1115367" y="1235947"/>
            <a:ext cx="9988062"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78723" y="613604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340479" y="1744068"/>
            <a:ext cx="9646344" cy="3877985"/>
          </a:xfrm>
          <a:prstGeom prst="rect">
            <a:avLst/>
          </a:prstGeom>
          <a:noFill/>
        </p:spPr>
        <p:txBody>
          <a:bodyPr wrap="square" rtlCol="0">
            <a:spAutoFit/>
          </a:bodyPr>
          <a:lstStyle/>
          <a:p>
            <a:pPr algn="r" rtl="1"/>
            <a:r>
              <a:rPr lang="ar-JO" dirty="0">
                <a:latin typeface="Alexandria" pitchFamily="2" charset="-78"/>
                <a:cs typeface="Alexandria" pitchFamily="2" charset="-78"/>
              </a:rPr>
              <a:t>ب_ </a:t>
            </a:r>
            <a:r>
              <a:rPr lang="ar-SA" dirty="0">
                <a:latin typeface="Alexandria" pitchFamily="2" charset="-78"/>
                <a:cs typeface="Alexandria" pitchFamily="2" charset="-78"/>
              </a:rPr>
              <a:t>تشجيع المواطنين على القيام بدور فاعل يسهم في دعم هذا التعليم وفي توفير مستلزماته عند الضرورة</a:t>
            </a:r>
            <a:r>
              <a:rPr lang="en-US" dirty="0">
                <a:latin typeface="Alexandria" pitchFamily="2" charset="-78"/>
                <a:cs typeface="Alexandria" pitchFamily="2" charset="-78"/>
              </a:rPr>
              <a:t>.</a:t>
            </a:r>
            <a:br>
              <a:rPr lang="en-US" dirty="0">
                <a:latin typeface="Alexandria" pitchFamily="2" charset="-78"/>
                <a:cs typeface="Alexandria" pitchFamily="2" charset="-78"/>
              </a:rPr>
            </a:br>
            <a:r>
              <a:rPr lang="ar-JO" dirty="0">
                <a:latin typeface="Alexandria" pitchFamily="2" charset="-78"/>
                <a:cs typeface="Alexandria" pitchFamily="2" charset="-78"/>
              </a:rPr>
              <a:t>ج_</a:t>
            </a:r>
            <a:r>
              <a:rPr lang="en-US" dirty="0">
                <a:latin typeface="Alexandria" pitchFamily="2" charset="-78"/>
                <a:cs typeface="Alexandria" pitchFamily="2" charset="-78"/>
              </a:rPr>
              <a:t> </a:t>
            </a:r>
            <a:r>
              <a:rPr lang="ar-SA" dirty="0">
                <a:latin typeface="Alexandria" pitchFamily="2" charset="-78"/>
                <a:cs typeface="Alexandria" pitchFamily="2" charset="-78"/>
              </a:rPr>
              <a:t>توفير الوسائل الآيلة إلى النهوض بالتعليم الرسمي على الأراضي اللبنانية كافة وخصوصاً في المناطق النائية</a:t>
            </a:r>
            <a:r>
              <a:rPr lang="en-US" dirty="0">
                <a:latin typeface="Alexandria" pitchFamily="2" charset="-78"/>
                <a:cs typeface="Alexandria" pitchFamily="2" charset="-78"/>
              </a:rPr>
              <a:t>.</a:t>
            </a:r>
            <a:br>
              <a:rPr lang="en-US" dirty="0">
                <a:latin typeface="Alexandria" pitchFamily="2" charset="-78"/>
                <a:cs typeface="Alexandria" pitchFamily="2" charset="-78"/>
              </a:rPr>
            </a:br>
            <a:r>
              <a:rPr lang="ar-JO" dirty="0">
                <a:latin typeface="Alexandria" pitchFamily="2" charset="-78"/>
                <a:cs typeface="Alexandria" pitchFamily="2" charset="-78"/>
              </a:rPr>
              <a:t>د_</a:t>
            </a:r>
            <a:r>
              <a:rPr lang="en-US" dirty="0">
                <a:latin typeface="Alexandria" pitchFamily="2" charset="-78"/>
                <a:cs typeface="Alexandria" pitchFamily="2" charset="-78"/>
              </a:rPr>
              <a:t> </a:t>
            </a:r>
            <a:r>
              <a:rPr lang="ar-SA" dirty="0">
                <a:latin typeface="Alexandria" pitchFamily="2" charset="-78"/>
                <a:cs typeface="Alexandria" pitchFamily="2" charset="-78"/>
              </a:rPr>
              <a:t>تنفيذ</a:t>
            </a:r>
            <a:r>
              <a:rPr lang="ar-JO" dirty="0">
                <a:latin typeface="Alexandria" pitchFamily="2" charset="-78"/>
                <a:cs typeface="Alexandria" pitchFamily="2" charset="-78"/>
              </a:rPr>
              <a:t> </a:t>
            </a:r>
            <a:r>
              <a:rPr lang="ar-SA" dirty="0">
                <a:latin typeface="Alexandria" pitchFamily="2" charset="-78"/>
                <a:cs typeface="Alexandria" pitchFamily="2" charset="-78"/>
              </a:rPr>
              <a:t>بمشروع تجميع المدارس</a:t>
            </a:r>
            <a:endParaRPr lang="ar-JO" dirty="0">
              <a:latin typeface="Alexandria" pitchFamily="2" charset="-78"/>
              <a:cs typeface="Alexandria" pitchFamily="2" charset="-78"/>
            </a:endParaRPr>
          </a:p>
          <a:p>
            <a:pPr algn="r" rtl="1"/>
            <a:endParaRPr lang="ar-JO" dirty="0">
              <a:latin typeface="Alexandria" pitchFamily="2" charset="-78"/>
              <a:cs typeface="Alexandria" pitchFamily="2" charset="-78"/>
            </a:endParaRPr>
          </a:p>
          <a:p>
            <a:pPr algn="r" rtl="1"/>
            <a:r>
              <a:rPr lang="ar-JO" dirty="0">
                <a:latin typeface="Alexandria" pitchFamily="2" charset="-78"/>
                <a:cs typeface="Alexandria" pitchFamily="2" charset="-78"/>
              </a:rPr>
              <a:t>3-</a:t>
            </a:r>
            <a:r>
              <a:rPr lang="ar-YE" dirty="0">
                <a:latin typeface="Alexandria" pitchFamily="2" charset="-78"/>
                <a:cs typeface="Alexandria" pitchFamily="2" charset="-78"/>
              </a:rPr>
              <a:t>"حماية التعليم الخاص وتعزيز رقابة الدولة على المدارس الخاصة"</a:t>
            </a:r>
            <a:r>
              <a:rPr lang="ar-JO" dirty="0">
                <a:latin typeface="Alexandria" pitchFamily="2" charset="-78"/>
                <a:cs typeface="Alexandria" pitchFamily="2" charset="-78"/>
              </a:rPr>
              <a:t> </a:t>
            </a:r>
            <a:r>
              <a:rPr lang="ar-YE" dirty="0">
                <a:latin typeface="Alexandria" pitchFamily="2" charset="-78"/>
                <a:cs typeface="Alexandria" pitchFamily="2" charset="-78"/>
              </a:rPr>
              <a:t>وذلك انسجاماً مع أحكام المادة </a:t>
            </a:r>
            <a:r>
              <a:rPr lang="ar-JO" dirty="0">
                <a:latin typeface="Alexandria" pitchFamily="2" charset="-78"/>
                <a:cs typeface="Alexandria" pitchFamily="2" charset="-78"/>
              </a:rPr>
              <a:t>(10)</a:t>
            </a:r>
            <a:r>
              <a:rPr lang="ar-YE" dirty="0">
                <a:latin typeface="Alexandria" pitchFamily="2" charset="-78"/>
                <a:cs typeface="Alexandria" pitchFamily="2" charset="-78"/>
              </a:rPr>
              <a:t> من الدستور والقوانين والأنظمة النافذة، وبما يخدم مسيرة الوفاق الوطني من خلال المناخ التربوي العام ويساهم في عملية إنماء لبنان وأعماره.</a:t>
            </a:r>
            <a:br>
              <a:rPr lang="ar-YE" dirty="0">
                <a:latin typeface="Alexandria" pitchFamily="2" charset="-78"/>
                <a:cs typeface="Alexandria" pitchFamily="2" charset="-78"/>
              </a:rPr>
            </a:br>
            <a:br>
              <a:rPr lang="ar-YE" dirty="0">
                <a:latin typeface="Alexandria" pitchFamily="2" charset="-78"/>
                <a:cs typeface="Alexandria" pitchFamily="2" charset="-78"/>
              </a:rPr>
            </a:br>
            <a:r>
              <a:rPr lang="ar-JO" dirty="0">
                <a:latin typeface="Alexandria" pitchFamily="2" charset="-78"/>
                <a:cs typeface="Alexandria" pitchFamily="2" charset="-78"/>
              </a:rPr>
              <a:t>4-</a:t>
            </a:r>
            <a:r>
              <a:rPr lang="ar-YE" dirty="0">
                <a:latin typeface="Alexandria" pitchFamily="2" charset="-78"/>
                <a:cs typeface="Alexandria" pitchFamily="2" charset="-78"/>
              </a:rPr>
              <a:t>التأكيد على أهمية التكامل بين التعليم العام والتعليم المهني والتقني وتوثيق صلتهما بالتعليم العالي.</a:t>
            </a:r>
            <a:br>
              <a:rPr lang="ar-YE" sz="2400" dirty="0"/>
            </a:br>
            <a:endParaRPr lang="ar-JO" sz="2400" dirty="0">
              <a:latin typeface="Simplified Arabic" panose="02020603050405020304" pitchFamily="18" charset="-78"/>
              <a:cs typeface="Simplified Arabic" panose="02020603050405020304" pitchFamily="18" charset="-78"/>
            </a:endParaRPr>
          </a:p>
        </p:txBody>
      </p:sp>
      <p:pic>
        <p:nvPicPr>
          <p:cNvPr id="4" name="Graphic 21">
            <a:extLst>
              <a:ext uri="{FF2B5EF4-FFF2-40B4-BE49-F238E27FC236}">
                <a16:creationId xmlns:a16="http://schemas.microsoft.com/office/drawing/2014/main" id="{87A16E86-2DDE-6791-70F3-168060410F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627" y="0"/>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66661">
        <p14:prism isInverted="1"/>
      </p:transition>
    </mc:Choice>
    <mc:Fallback xmlns="">
      <p:transition spd="slow" advTm="66661">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74C5F31-9445-FBB3-3A80-67EB5419AAC8}"/>
              </a:ext>
            </a:extLst>
          </p:cNvPr>
          <p:cNvSpPr/>
          <p:nvPr/>
        </p:nvSpPr>
        <p:spPr>
          <a:xfrm>
            <a:off x="793820" y="1235947"/>
            <a:ext cx="10641203"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4260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530060" y="1573449"/>
            <a:ext cx="10769922" cy="3744038"/>
          </a:xfrm>
          <a:prstGeom prst="rect">
            <a:avLst/>
          </a:prstGeom>
          <a:noFill/>
        </p:spPr>
        <p:txBody>
          <a:bodyPr wrap="square" rtlCol="0">
            <a:spAutoFit/>
          </a:bodyPr>
          <a:lstStyle/>
          <a:p>
            <a:pPr algn="r" rtl="1">
              <a:lnSpc>
                <a:spcPct val="150000"/>
              </a:lnSpc>
            </a:pPr>
            <a:r>
              <a:rPr lang="ar-JO" sz="1600" dirty="0">
                <a:latin typeface="Alexandria" pitchFamily="2" charset="-78"/>
                <a:cs typeface="Alexandria" pitchFamily="2" charset="-78"/>
              </a:rPr>
              <a:t>5- </a:t>
            </a:r>
            <a:r>
              <a:rPr lang="ar-YE" sz="1600" dirty="0">
                <a:latin typeface="Alexandria" pitchFamily="2" charset="-78"/>
                <a:cs typeface="Alexandria" pitchFamily="2" charset="-78"/>
              </a:rPr>
              <a:t>تطوير المناهج التعليمية </a:t>
            </a:r>
            <a:endParaRPr lang="ar-JO" sz="1600" dirty="0">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6</a:t>
            </a:r>
            <a:r>
              <a:rPr lang="ar-YE" sz="1600" dirty="0">
                <a:latin typeface="Alexandria" pitchFamily="2" charset="-78"/>
                <a:cs typeface="Alexandria" pitchFamily="2" charset="-78"/>
              </a:rPr>
              <a:t> - تعزيز مهنة التعليم وإنصاف المعلم مادياً ومعنوياً، ومراقبته وإرشاده بما يكفل رفع مستوى عطائه التربوي.</a:t>
            </a:r>
            <a:br>
              <a:rPr lang="ar-YE" sz="1600" dirty="0">
                <a:latin typeface="Alexandria" pitchFamily="2" charset="-78"/>
                <a:cs typeface="Alexandria" pitchFamily="2" charset="-78"/>
              </a:rPr>
            </a:br>
            <a:r>
              <a:rPr lang="ar-JO" sz="1600" dirty="0">
                <a:latin typeface="Alexandria" pitchFamily="2" charset="-78"/>
                <a:cs typeface="Alexandria" pitchFamily="2" charset="-78"/>
              </a:rPr>
              <a:t>7</a:t>
            </a:r>
            <a:r>
              <a:rPr lang="ar-YE" sz="1600" dirty="0">
                <a:latin typeface="Alexandria" pitchFamily="2" charset="-78"/>
                <a:cs typeface="Alexandria" pitchFamily="2" charset="-78"/>
              </a:rPr>
              <a:t>- رفع مستوى مردود التعليم في جميع مراحله، بتطوير مناهج إعداد المعلمين وبرامج تدريبهم وذلك على اختلاف درجاتهم واختصاصاتهم، وتأهيل المعلمين الحاليين في القطاعين الرسمي والخاص.</a:t>
            </a:r>
            <a:br>
              <a:rPr lang="ar-YE" sz="1600" dirty="0">
                <a:latin typeface="Alexandria" pitchFamily="2" charset="-78"/>
                <a:cs typeface="Alexandria" pitchFamily="2" charset="-78"/>
              </a:rPr>
            </a:br>
            <a:r>
              <a:rPr lang="ar-JO" sz="1600" dirty="0">
                <a:latin typeface="Alexandria" pitchFamily="2" charset="-78"/>
                <a:cs typeface="Alexandria" pitchFamily="2" charset="-78"/>
              </a:rPr>
              <a:t>8</a:t>
            </a:r>
            <a:r>
              <a:rPr lang="ar-YE" sz="1600" dirty="0">
                <a:latin typeface="Alexandria" pitchFamily="2" charset="-78"/>
                <a:cs typeface="Alexandria" pitchFamily="2" charset="-78"/>
              </a:rPr>
              <a:t> - تكييف عدد من الأبنية المدرسية بما يتلاءم مع "المدرسة الشاملة اللبنانية"</a:t>
            </a:r>
            <a:br>
              <a:rPr lang="ar-YE" sz="1600" dirty="0">
                <a:latin typeface="Alexandria" pitchFamily="2" charset="-78"/>
                <a:cs typeface="Alexandria" pitchFamily="2" charset="-78"/>
              </a:rPr>
            </a:br>
            <a:r>
              <a:rPr lang="ar-JO" sz="1600" dirty="0">
                <a:latin typeface="Alexandria" pitchFamily="2" charset="-78"/>
                <a:cs typeface="Alexandria" pitchFamily="2" charset="-78"/>
              </a:rPr>
              <a:t>9</a:t>
            </a:r>
            <a:r>
              <a:rPr lang="ar-YE" sz="1600" dirty="0">
                <a:latin typeface="Alexandria" pitchFamily="2" charset="-78"/>
                <a:cs typeface="Alexandria" pitchFamily="2" charset="-78"/>
              </a:rPr>
              <a:t> - إعداد برامج خاصة للمتفوقين من التلاميذ في جميع مراحل التعليم</a:t>
            </a:r>
            <a:r>
              <a:rPr lang="ar-JO" sz="1600" dirty="0">
                <a:latin typeface="Alexandria" pitchFamily="2" charset="-78"/>
                <a:cs typeface="Alexandria" pitchFamily="2" charset="-78"/>
              </a:rPr>
              <a:t>.</a:t>
            </a:r>
          </a:p>
          <a:p>
            <a:pPr marL="0" marR="0" algn="just" rtl="1">
              <a:lnSpc>
                <a:spcPct val="150000"/>
              </a:lnSpc>
              <a:spcBef>
                <a:spcPts val="0"/>
              </a:spcBef>
              <a:spcAft>
                <a:spcPts val="0"/>
              </a:spcAft>
            </a:pPr>
            <a:r>
              <a:rPr lang="ar-JO" sz="1600" dirty="0">
                <a:latin typeface="Alexandria" pitchFamily="2" charset="-78"/>
                <a:cs typeface="Alexandria" pitchFamily="2" charset="-78"/>
              </a:rPr>
              <a:t>10- </a:t>
            </a:r>
            <a:r>
              <a:rPr lang="ar-YE" sz="1600" dirty="0">
                <a:latin typeface="Alexandria" pitchFamily="2" charset="-78"/>
                <a:cs typeface="Alexandria" pitchFamily="2" charset="-78"/>
              </a:rPr>
              <a:t>إيلاء مرحلة الروضة العناية والاهتمام الكافيين</a:t>
            </a:r>
            <a:endParaRPr lang="ar-JO" sz="1600" dirty="0">
              <a:latin typeface="Alexandria" pitchFamily="2" charset="-78"/>
              <a:cs typeface="Alexandria" pitchFamily="2" charset="-78"/>
            </a:endParaRPr>
          </a:p>
          <a:p>
            <a:pPr marL="0" marR="0" algn="r" rtl="1">
              <a:lnSpc>
                <a:spcPct val="150000"/>
              </a:lnSpc>
              <a:spcBef>
                <a:spcPts val="0"/>
              </a:spcBef>
              <a:spcAft>
                <a:spcPts val="0"/>
              </a:spcAft>
            </a:pPr>
            <a:r>
              <a:rPr lang="ar-JO" sz="1600" dirty="0">
                <a:latin typeface="Alexandria" pitchFamily="2" charset="-78"/>
                <a:cs typeface="Alexandria" pitchFamily="2" charset="-78"/>
              </a:rPr>
              <a:t>11- </a:t>
            </a:r>
            <a:r>
              <a:rPr lang="ar-YE" sz="1600" dirty="0">
                <a:latin typeface="Alexandria" pitchFamily="2" charset="-78"/>
                <a:cs typeface="Alexandria" pitchFamily="2" charset="-78"/>
              </a:rPr>
              <a:t>تأكيد التعاون والتنسيق مع هيئات عمل تطوعية في سبيل تعليم الكبار ومحو الأمية.</a:t>
            </a:r>
            <a:br>
              <a:rPr lang="ar-YE" sz="1600" dirty="0">
                <a:latin typeface="Alexandria" pitchFamily="2" charset="-78"/>
                <a:cs typeface="Alexandria" pitchFamily="2" charset="-78"/>
              </a:rPr>
            </a:br>
            <a:r>
              <a:rPr lang="ar-JO" sz="1600" dirty="0">
                <a:latin typeface="Alexandria" pitchFamily="2" charset="-78"/>
                <a:cs typeface="Alexandria" pitchFamily="2" charset="-78"/>
              </a:rPr>
              <a:t>12- </a:t>
            </a:r>
            <a:r>
              <a:rPr lang="ar-YE" sz="1600" dirty="0">
                <a:latin typeface="Alexandria" pitchFamily="2" charset="-78"/>
                <a:cs typeface="Alexandria" pitchFamily="2" charset="-78"/>
              </a:rPr>
              <a:t>تطوير الخدمات والنشاطات التربوية والشبابية والرياضية والفنية في المدارس وخارجها وتشجيع انفتاح المدرسة على محيطها بالتعاون المثمر بين الإدارة المدرسية والجمعيات الأهلية</a:t>
            </a: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EE4FA619-8BB3-86A6-3291-62C63DB42B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136" y="64830"/>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101259">
        <p14:prism isInverted="1"/>
      </p:transition>
    </mc:Choice>
    <mc:Fallback xmlns="">
      <p:transition spd="slow" advTm="10125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5CC5088-3B51-E73B-96B6-2BBE59034AE2}"/>
              </a:ext>
            </a:extLst>
          </p:cNvPr>
          <p:cNvSpPr/>
          <p:nvPr/>
        </p:nvSpPr>
        <p:spPr>
          <a:xfrm>
            <a:off x="1115366" y="1235947"/>
            <a:ext cx="10610173"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78257" y="6160479"/>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3068982" y="1479194"/>
            <a:ext cx="7099950" cy="402674"/>
          </a:xfrm>
          <a:prstGeom prst="rect">
            <a:avLst/>
          </a:prstGeom>
          <a:noFill/>
        </p:spPr>
        <p:txBody>
          <a:bodyPr wrap="square" rtlCol="0">
            <a:spAutoFit/>
          </a:bodyPr>
          <a:lstStyle/>
          <a:p>
            <a:pPr marL="0" marR="0" algn="ctr" rtl="1">
              <a:lnSpc>
                <a:spcPct val="107000"/>
              </a:lnSpc>
              <a:spcBef>
                <a:spcPts val="2250"/>
              </a:spcBef>
              <a:spcAft>
                <a:spcPts val="600"/>
              </a:spcAft>
            </a:pPr>
            <a:r>
              <a:rPr lang="ar-JO" sz="2000" b="1" kern="0" dirty="0">
                <a:solidFill>
                  <a:srgbClr val="00B0F0"/>
                </a:solidFill>
                <a:effectLst/>
                <a:latin typeface="Alexandria Medium" pitchFamily="2" charset="-78"/>
                <a:ea typeface="Times New Roman" panose="02020603050405020304" pitchFamily="18" charset="0"/>
                <a:cs typeface="Alexandria Medium" pitchFamily="2" charset="-78"/>
              </a:rPr>
              <a:t>سياسات التعليم في دولة جمهورية مصر</a:t>
            </a:r>
            <a:r>
              <a:rPr lang="ar-JO" sz="2000" b="1" kern="0" dirty="0">
                <a:solidFill>
                  <a:srgbClr val="00B0F0"/>
                </a:solidFill>
                <a:latin typeface="Alexandria Medium" pitchFamily="2" charset="-78"/>
                <a:ea typeface="Times New Roman" panose="02020603050405020304" pitchFamily="18" charset="0"/>
                <a:cs typeface="Alexandria Medium" pitchFamily="2" charset="-78"/>
              </a:rPr>
              <a:t> العربية</a:t>
            </a:r>
            <a:endParaRPr lang="en-US" sz="2000" kern="1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10" name="Rectangle 3">
            <a:extLst>
              <a:ext uri="{FF2B5EF4-FFF2-40B4-BE49-F238E27FC236}">
                <a16:creationId xmlns:a16="http://schemas.microsoft.com/office/drawing/2014/main" id="{27ED1C6B-DC61-05EA-B2C1-E3752470478C}"/>
              </a:ext>
            </a:extLst>
          </p:cNvPr>
          <p:cNvSpPr>
            <a:spLocks noChangeArrowheads="1"/>
          </p:cNvSpPr>
          <p:nvPr/>
        </p:nvSpPr>
        <p:spPr bwMode="auto">
          <a:xfrm>
            <a:off x="1400106" y="1861824"/>
            <a:ext cx="10028322" cy="389266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r>
              <a:rPr lang="ar-EG" altLang="en-US" sz="2000" u="sng" kern="0" dirty="0">
                <a:solidFill>
                  <a:srgbClr val="2C2F34"/>
                </a:solidFill>
                <a:latin typeface="Alexandria" pitchFamily="2" charset="-78"/>
                <a:cs typeface="Alexandria" pitchFamily="2" charset="-78"/>
              </a:rPr>
              <a:t>خلفية تاريخية عن نظام التعليم في مصر</a:t>
            </a:r>
            <a:endParaRPr lang="en-US" altLang="en-US" sz="2000" u="sng" kern="0" dirty="0">
              <a:solidFill>
                <a:srgbClr val="2C2F34"/>
              </a:solidFill>
              <a:latin typeface="Alexandria" pitchFamily="2" charset="-78"/>
              <a:cs typeface="Alexandria" pitchFamily="2" charset="-78"/>
            </a:endParaRPr>
          </a:p>
          <a:p>
            <a:pPr algn="r" rtl="1"/>
            <a:endParaRPr lang="en-US" altLang="en-US" sz="2000" u="sng" kern="0" dirty="0">
              <a:solidFill>
                <a:srgbClr val="2C2F34"/>
              </a:solidFill>
              <a:latin typeface="Alexandria" pitchFamily="2" charset="-78"/>
              <a:cs typeface="Alexandria"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22222"/>
                </a:solidFill>
                <a:effectLst/>
                <a:latin typeface="Alexandria" pitchFamily="2" charset="-78"/>
                <a:cs typeface="Alexandria" pitchFamily="2" charset="-78"/>
              </a:rPr>
              <a:t>       </a:t>
            </a:r>
            <a:r>
              <a:rPr kumimoji="0" lang="ar-EG" altLang="en-US" b="0" i="0" u="none" strike="noStrike" cap="none" normalizeH="0" baseline="0" dirty="0">
                <a:ln>
                  <a:noFill/>
                </a:ln>
                <a:solidFill>
                  <a:srgbClr val="222222"/>
                </a:solidFill>
                <a:effectLst/>
                <a:latin typeface="Alexandria" pitchFamily="2" charset="-78"/>
                <a:cs typeface="Alexandria" pitchFamily="2" charset="-78"/>
              </a:rPr>
              <a:t>لم يكن في مصر حتى أوائل القرن التاسع عشر سوى نظام تعليمي واحد متمثلا في الكتاتيب إلى جانب المساجد والمعاهد التي كانت تقدم التربية الدينية وقد قام هذا النظام بدور تاريخي هام في الحفاظ على الثقافة العربية الإسلامية ونشرها</a:t>
            </a:r>
            <a:r>
              <a:rPr kumimoji="0" lang="ar-JO" altLang="en-US" b="0" i="0" u="none" strike="noStrike" cap="none" normalizeH="0" baseline="0" dirty="0">
                <a:ln>
                  <a:noFill/>
                </a:ln>
                <a:solidFill>
                  <a:srgbClr val="222222"/>
                </a:solidFill>
                <a:effectLst/>
                <a:latin typeface="Alexandria" pitchFamily="2" charset="-78"/>
                <a:cs typeface="Alexandria" pitchFamily="2" charset="-78"/>
              </a:rPr>
              <a:t>.</a:t>
            </a:r>
            <a:r>
              <a:rPr kumimoji="0" lang="en-US" altLang="en-US" b="0" i="0" u="none" strike="noStrike" cap="none" normalizeH="0" baseline="0" dirty="0">
                <a:ln>
                  <a:noFill/>
                </a:ln>
                <a:solidFill>
                  <a:srgbClr val="222222"/>
                </a:solidFill>
                <a:effectLst/>
                <a:latin typeface="Alexandria" pitchFamily="2" charset="-78"/>
                <a:cs typeface="Alexandria" pitchFamily="2" charset="-78"/>
              </a:rPr>
              <a:t>.</a:t>
            </a:r>
            <a:endParaRPr kumimoji="0" lang="en-US" altLang="en-US" sz="16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ar-EG" altLang="en-US" b="0" i="0" u="none" strike="noStrike" cap="none" normalizeH="0" baseline="0" dirty="0">
                <a:ln>
                  <a:noFill/>
                </a:ln>
                <a:solidFill>
                  <a:srgbClr val="222222"/>
                </a:solidFill>
                <a:effectLst/>
                <a:latin typeface="Alexandria" pitchFamily="2" charset="-78"/>
                <a:cs typeface="Alexandria" pitchFamily="2" charset="-78"/>
              </a:rPr>
              <a:t>بدأت مسيرة التعليم في مصر في العقد الأول </a:t>
            </a:r>
            <a:r>
              <a:rPr kumimoji="0" lang="ar-JO" altLang="en-US" b="0" i="0" u="none" strike="noStrike" cap="none" normalizeH="0" baseline="0" dirty="0">
                <a:ln>
                  <a:noFill/>
                </a:ln>
                <a:solidFill>
                  <a:srgbClr val="222222"/>
                </a:solidFill>
                <a:effectLst/>
                <a:latin typeface="Alexandria" pitchFamily="2" charset="-78"/>
                <a:cs typeface="Alexandria" pitchFamily="2" charset="-78"/>
              </a:rPr>
              <a:t>من</a:t>
            </a:r>
            <a:r>
              <a:rPr kumimoji="0" lang="ar-EG" altLang="en-US" b="0" i="0" u="none" strike="noStrike" cap="none" normalizeH="0" baseline="0" dirty="0">
                <a:ln>
                  <a:noFill/>
                </a:ln>
                <a:solidFill>
                  <a:srgbClr val="222222"/>
                </a:solidFill>
                <a:effectLst/>
                <a:latin typeface="Alexandria" pitchFamily="2" charset="-78"/>
                <a:cs typeface="Alexandria" pitchFamily="2" charset="-78"/>
              </a:rPr>
              <a:t> القرن التاسع عشر حيث تم الربط بين السياسات التعليمية والتنمية ولأول مرة في التاريخ سنة 1805 أدخل النظام التعليمي وبدأ بإنشاء السلم التعليمي بشكل الهرم المقلوب بدء من المدارس العليا ثم باقي المراحل تتابعا وذلك لاحتياجات المجتمع في تلك الفترة</a:t>
            </a:r>
            <a:r>
              <a:rPr kumimoji="0" lang="ar-JO" altLang="en-US" b="0" i="0" u="none" strike="noStrike" cap="none" normalizeH="0" baseline="0" dirty="0">
                <a:ln>
                  <a:noFill/>
                </a:ln>
                <a:solidFill>
                  <a:srgbClr val="222222"/>
                </a:solidFill>
                <a:effectLst/>
                <a:latin typeface="Alexandria" pitchFamily="2" charset="-78"/>
                <a:cs typeface="Alexandria" pitchFamily="2" charset="-78"/>
              </a:rPr>
              <a:t>. وعندما جاء دستور (1923) جعل التعليم إلزاميًا وأنشئت الجامعة المصرية (1925) </a:t>
            </a:r>
          </a:p>
        </p:txBody>
      </p:sp>
      <p:sp>
        <p:nvSpPr>
          <p:cNvPr id="13" name="Rectangle 6">
            <a:extLst>
              <a:ext uri="{FF2B5EF4-FFF2-40B4-BE49-F238E27FC236}">
                <a16:creationId xmlns:a16="http://schemas.microsoft.com/office/drawing/2014/main" id="{E846D9B0-0425-79AE-B1E0-7D6A7F5ED3EC}"/>
              </a:ext>
            </a:extLst>
          </p:cNvPr>
          <p:cNvSpPr>
            <a:spLocks noChangeArrowheads="1"/>
          </p:cNvSpPr>
          <p:nvPr/>
        </p:nvSpPr>
        <p:spPr bwMode="auto">
          <a:xfrm>
            <a:off x="0" y="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en-US" sz="1200" b="0" i="0" u="none" strike="noStrike" cap="none" normalizeH="0" baseline="0">
                <a:ln>
                  <a:noFill/>
                </a:ln>
                <a:solidFill>
                  <a:srgbClr val="222222"/>
                </a:solidFill>
                <a:effectLst/>
                <a:latin typeface="Tajawal"/>
                <a:cs typeface="Arial" panose="020B0604020202020204" pitchFamily="34" charset="0"/>
              </a:rPr>
              <a:t>جاء دستور 1923 والذي نص على أن التعليم إلزامي للمصريين ثم ظهور الجامعة الحكومية "الجامعة المصرية" التي كانت فكرة عام 1908 في عهد الاحتلال – وهذا يذكر للمصريين أنة لأول مرة تظهر فكرة جامعة مع عدم استقرار سياسي وتحت استعمار – فعادة الجامعات تنشا مع وجود استقرار سياسي واقتصادي واجتماعي</a:t>
            </a:r>
            <a:r>
              <a:rPr kumimoji="0" lang="en-US" altLang="en-US" sz="1200" b="0" i="0" u="none" strike="noStrike" cap="none" normalizeH="0" baseline="0">
                <a:ln>
                  <a:noFill/>
                </a:ln>
                <a:solidFill>
                  <a:srgbClr val="222222"/>
                </a:solidFill>
                <a:effectLst/>
                <a:latin typeface="Tajawal"/>
                <a:cs typeface="Arial" panose="020B0604020202020204" pitchFamily="34" charset="0"/>
              </a:rPr>
              <a:t>.</a:t>
            </a:r>
            <a:endParaRPr kumimoji="0" lang="en-US"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FC9B89E7-7881-6FA3-C101-413C56DA0A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8002" y="1390712"/>
            <a:ext cx="1619880" cy="853492"/>
          </a:xfrm>
          <a:prstGeom prst="rect">
            <a:avLst/>
          </a:prstGeom>
        </p:spPr>
      </p:pic>
      <p:pic>
        <p:nvPicPr>
          <p:cNvPr id="11" name="Graphic 21">
            <a:extLst>
              <a:ext uri="{FF2B5EF4-FFF2-40B4-BE49-F238E27FC236}">
                <a16:creationId xmlns:a16="http://schemas.microsoft.com/office/drawing/2014/main" id="{80D5DC7A-EE6E-D5C7-6B38-1BBD5E1887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58" y="-5722"/>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81975">
        <p14:prism isInverted="1"/>
      </p:transition>
    </mc:Choice>
    <mc:Fallback xmlns="">
      <p:transition spd="slow" advTm="8197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F448606-5167-791B-8A5A-0A667AEA05C9}"/>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04264" y="6166650"/>
            <a:ext cx="2616200" cy="400110"/>
          </a:xfrm>
          <a:prstGeom prst="rect">
            <a:avLst/>
          </a:prstGeom>
          <a:noFill/>
        </p:spPr>
        <p:txBody>
          <a:bodyPr wrap="square" rtlCol="0">
            <a:spAutoFit/>
          </a:bodyPr>
          <a:lstStyle/>
          <a:p>
            <a:pPr algn="ctr"/>
            <a:r>
              <a:rPr lang="en-US" sz="2000" dirty="0"/>
              <a:t>www.midocean.ae</a:t>
            </a:r>
          </a:p>
        </p:txBody>
      </p:sp>
      <p:sp>
        <p:nvSpPr>
          <p:cNvPr id="3" name="Rectangle 2">
            <a:extLst>
              <a:ext uri="{FF2B5EF4-FFF2-40B4-BE49-F238E27FC236}">
                <a16:creationId xmlns:a16="http://schemas.microsoft.com/office/drawing/2014/main" id="{3F387BDB-4EB0-8CD0-EB68-231EB557B4B5}"/>
              </a:ext>
            </a:extLst>
          </p:cNvPr>
          <p:cNvSpPr>
            <a:spLocks noChangeArrowheads="1"/>
          </p:cNvSpPr>
          <p:nvPr/>
        </p:nvSpPr>
        <p:spPr bwMode="auto">
          <a:xfrm>
            <a:off x="1155560" y="1529146"/>
            <a:ext cx="10102621" cy="3956852"/>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sz="2400" i="0" u="none" strike="noStrike" cap="none" normalizeH="0" baseline="0" dirty="0">
                <a:ln>
                  <a:noFill/>
                </a:ln>
                <a:solidFill>
                  <a:srgbClr val="00B0F0"/>
                </a:solidFill>
                <a:effectLst/>
                <a:latin typeface="Tajawal"/>
                <a:cs typeface="Arial" panose="020B0604020202020204" pitchFamily="34" charset="0"/>
              </a:rPr>
              <a:t>   </a:t>
            </a:r>
            <a:r>
              <a:rPr lang="ar-EG" altLang="en-US" u="sng" kern="0" dirty="0">
                <a:solidFill>
                  <a:srgbClr val="00B0F0"/>
                </a:solidFill>
                <a:latin typeface="Alexandria" pitchFamily="2" charset="-78"/>
                <a:cs typeface="Alexandria" pitchFamily="2" charset="-78"/>
              </a:rPr>
              <a:t>مرحلة ما قبل المدرسة في نظام التعليم المصري</a:t>
            </a:r>
            <a:r>
              <a:rPr lang="en-US" altLang="en-US" u="sng" kern="0" dirty="0">
                <a:solidFill>
                  <a:srgbClr val="00B0F0"/>
                </a:solidFill>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222222"/>
                </a:solidFill>
                <a:effectLst/>
                <a:latin typeface="Alexandria" pitchFamily="2" charset="-78"/>
                <a:cs typeface="Alexandria" pitchFamily="2" charset="-78"/>
              </a:rPr>
              <a:t>  - </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تقوم فلسفة تعليم ما قبل المدرسة على النمو المتكامل للطفل في مرحلة الطفولة ال</a:t>
            </a:r>
            <a:r>
              <a:rPr kumimoji="0" lang="ar-JO" altLang="en-US" b="0" i="0" u="none" strike="noStrike" cap="none" normalizeH="0" baseline="0" dirty="0">
                <a:ln>
                  <a:noFill/>
                </a:ln>
                <a:solidFill>
                  <a:srgbClr val="222222"/>
                </a:solidFill>
                <a:effectLst/>
                <a:latin typeface="Alexandria" pitchFamily="2" charset="-78"/>
                <a:cs typeface="Alexandria" pitchFamily="2" charset="-78"/>
              </a:rPr>
              <a:t>م</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بكرة مع مراعاة الفروق </a:t>
            </a:r>
            <a:r>
              <a:rPr kumimoji="0" lang="ar-JO" altLang="en-US" b="0" i="0" u="none" strike="noStrike" cap="none" normalizeH="0" baseline="0" dirty="0">
                <a:ln>
                  <a:noFill/>
                </a:ln>
                <a:solidFill>
                  <a:srgbClr val="222222"/>
                </a:solidFill>
                <a:effectLst/>
                <a:latin typeface="Alexandria" pitchFamily="2" charset="-78"/>
                <a:cs typeface="Alexandria" pitchFamily="2" charset="-78"/>
              </a:rPr>
              <a:t>       </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الفردية في القدرات والاستعدادات والميول</a:t>
            </a:r>
            <a:r>
              <a:rPr kumimoji="0" lang="en-US" altLang="en-US" b="0" i="0" u="none" strike="noStrike" cap="none" normalizeH="0" baseline="0" dirty="0">
                <a:ln>
                  <a:noFill/>
                </a:ln>
                <a:solidFill>
                  <a:srgbClr val="222222"/>
                </a:solidFill>
                <a:effectLst/>
                <a:latin typeface="Alexandria" pitchFamily="2" charset="-78"/>
                <a:cs typeface="Alexandria" pitchFamily="2" charset="-78"/>
              </a:rPr>
              <a:t>.</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222222"/>
                </a:solidFill>
                <a:effectLst/>
                <a:latin typeface="Alexandria" pitchFamily="2" charset="-78"/>
                <a:cs typeface="Alexandria" pitchFamily="2" charset="-78"/>
              </a:rPr>
              <a:t>- </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تقع مؤسسات التعليم ما قبل المدرسة خارج السلم التعليمي ولهذا لا تتحمل الدولة مس</a:t>
            </a:r>
            <a:r>
              <a:rPr kumimoji="0" lang="ar-JO" altLang="en-US" b="0" i="0" u="none" strike="noStrike" cap="none" normalizeH="0" baseline="0" dirty="0">
                <a:ln>
                  <a:noFill/>
                </a:ln>
                <a:solidFill>
                  <a:srgbClr val="222222"/>
                </a:solidFill>
                <a:effectLst/>
                <a:latin typeface="Alexandria" pitchFamily="2" charset="-78"/>
                <a:cs typeface="Alexandria" pitchFamily="2" charset="-78"/>
              </a:rPr>
              <a:t>ؤ</a:t>
            </a:r>
            <a:r>
              <a:rPr kumimoji="0" lang="ar-EG" altLang="en-US" b="0" i="0" u="none" strike="noStrike" cap="none" normalizeH="0" baseline="0" dirty="0">
                <a:ln>
                  <a:noFill/>
                </a:ln>
                <a:solidFill>
                  <a:srgbClr val="222222"/>
                </a:solidFill>
                <a:effectLst/>
                <a:latin typeface="Alexandria" pitchFamily="2" charset="-78"/>
                <a:cs typeface="Alexandria" pitchFamily="2" charset="-78"/>
              </a:rPr>
              <a:t>ولية الإنفاق عليها إنما </a:t>
            </a:r>
            <a:r>
              <a:rPr kumimoji="0" lang="ar-JO" altLang="en-US" b="0" i="0" u="none" strike="noStrike" cap="none" normalizeH="0" baseline="0" dirty="0">
                <a:ln>
                  <a:noFill/>
                </a:ln>
                <a:solidFill>
                  <a:srgbClr val="222222"/>
                </a:solidFill>
                <a:effectLst/>
                <a:latin typeface="Alexandria" pitchFamily="2" charset="-78"/>
                <a:cs typeface="Alexandria" pitchFamily="2" charset="-78"/>
              </a:rPr>
              <a:t> </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تعتبر ضمن الخدمات الاجتماعية، وتنقسم إلى</a:t>
            </a:r>
            <a:r>
              <a:rPr kumimoji="0" lang="en-US" altLang="en-US" b="0" i="0" u="none" strike="noStrike" cap="none" normalizeH="0" baseline="0" dirty="0">
                <a:ln>
                  <a:noFill/>
                </a:ln>
                <a:solidFill>
                  <a:srgbClr val="222222"/>
                </a:solidFill>
                <a:effectLst/>
                <a:latin typeface="Alexandria" pitchFamily="2" charset="-78"/>
                <a:cs typeface="Alexandria" pitchFamily="2" charset="-78"/>
              </a:rPr>
              <a:t>:</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b="0" i="0" u="none" strike="noStrike" cap="none" normalizeH="0" baseline="0" dirty="0">
                <a:ln>
                  <a:noFill/>
                </a:ln>
                <a:solidFill>
                  <a:srgbClr val="222222"/>
                </a:solidFill>
                <a:effectLst/>
                <a:latin typeface="Alexandria" pitchFamily="2" charset="-78"/>
                <a:cs typeface="Alexandria" pitchFamily="2" charset="-78"/>
              </a:rPr>
              <a:t>* دور </a:t>
            </a:r>
            <a:r>
              <a:rPr kumimoji="0" lang="ar-JO" altLang="en-US" b="0" i="0" u="none" strike="noStrike" cap="none" normalizeH="0" baseline="0" dirty="0">
                <a:ln>
                  <a:noFill/>
                </a:ln>
                <a:solidFill>
                  <a:srgbClr val="222222"/>
                </a:solidFill>
                <a:effectLst/>
                <a:latin typeface="Alexandria" pitchFamily="2" charset="-78"/>
                <a:cs typeface="Alexandria" pitchFamily="2" charset="-78"/>
              </a:rPr>
              <a:t>ال</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حضانة وهى مكان يخصص لرعاية الأطفال الذين لم يبلغوا سن السادسة نظير اشتراك شهري</a:t>
            </a:r>
            <a:r>
              <a:rPr kumimoji="0" lang="en-US" altLang="en-US" b="0" i="0" u="none" strike="noStrike" cap="none" normalizeH="0" baseline="0" dirty="0">
                <a:ln>
                  <a:noFill/>
                </a:ln>
                <a:solidFill>
                  <a:srgbClr val="222222"/>
                </a:solidFill>
                <a:effectLst/>
                <a:latin typeface="Alexandria" pitchFamily="2" charset="-78"/>
                <a:cs typeface="Alexandria" pitchFamily="2" charset="-78"/>
              </a:rPr>
              <a:t>.</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b="0" i="0" u="none" strike="noStrike" cap="none" normalizeH="0" baseline="0" dirty="0">
                <a:ln>
                  <a:noFill/>
                </a:ln>
                <a:solidFill>
                  <a:srgbClr val="222222"/>
                </a:solidFill>
                <a:effectLst/>
                <a:latin typeface="Alexandria" pitchFamily="2" charset="-78"/>
                <a:cs typeface="Alexandria" pitchFamily="2" charset="-78"/>
              </a:rPr>
              <a:t>* رياض </a:t>
            </a:r>
            <a:r>
              <a:rPr kumimoji="0" lang="ar-JO" altLang="en-US" b="0" i="0" u="none" strike="noStrike" cap="none" normalizeH="0" baseline="0" dirty="0">
                <a:ln>
                  <a:noFill/>
                </a:ln>
                <a:solidFill>
                  <a:srgbClr val="222222"/>
                </a:solidFill>
                <a:effectLst/>
                <a:latin typeface="Alexandria" pitchFamily="2" charset="-78"/>
                <a:cs typeface="Alexandria" pitchFamily="2" charset="-78"/>
              </a:rPr>
              <a:t>ال</a:t>
            </a:r>
            <a:r>
              <a:rPr kumimoji="0" lang="ar-EG" altLang="en-US" b="0" i="0" u="none" strike="noStrike" cap="none" normalizeH="0" baseline="0" dirty="0">
                <a:ln>
                  <a:noFill/>
                </a:ln>
                <a:solidFill>
                  <a:srgbClr val="222222"/>
                </a:solidFill>
                <a:effectLst/>
                <a:latin typeface="Alexandria" pitchFamily="2" charset="-78"/>
                <a:cs typeface="Alexandria" pitchFamily="2" charset="-78"/>
              </a:rPr>
              <a:t>أطفال: نظام تربوي يلتحق بمدرسة رسمية أو خاصة وتقبل الأطفال من سن أربع حتى سن السادسة بمصروفات تختلف من مدرسة إلى أخرى</a:t>
            </a:r>
            <a:r>
              <a:rPr kumimoji="0" lang="en-US" altLang="en-US" b="0" i="0" u="none" strike="noStrike" cap="none" normalizeH="0" baseline="0" dirty="0">
                <a:ln>
                  <a:noFill/>
                </a:ln>
                <a:solidFill>
                  <a:srgbClr val="222222"/>
                </a:solidFill>
                <a:effectLst/>
                <a:latin typeface="Alexandria" pitchFamily="2" charset="-78"/>
                <a:cs typeface="Alexandria" pitchFamily="2" charset="-78"/>
              </a:rPr>
              <a:t>  </a:t>
            </a:r>
            <a:r>
              <a:rPr kumimoji="0" lang="ar-EG" altLang="en-US" b="0" i="0" u="none" strike="noStrike" cap="none" normalizeH="0" baseline="0" dirty="0">
                <a:ln>
                  <a:noFill/>
                </a:ln>
                <a:solidFill>
                  <a:srgbClr val="222222"/>
                </a:solidFill>
                <a:effectLst/>
                <a:latin typeface="Alexandria" pitchFamily="2" charset="-78"/>
                <a:cs typeface="Alexandria" pitchFamily="2" charset="-78"/>
              </a:rPr>
              <a:t>وتشرف وزارة التربية والتعليم على هذه المرحلة من خلال الإدارة العامة لرياض الأطفال من خلال وضع خطط دراسية ومناهج وتجهيزات ومتابعة العمل</a:t>
            </a:r>
            <a:r>
              <a:rPr kumimoji="0" lang="en-US" altLang="en-US" b="0" i="0" u="none" strike="noStrike" cap="none" normalizeH="0" baseline="0" dirty="0">
                <a:ln>
                  <a:noFill/>
                </a:ln>
                <a:solidFill>
                  <a:srgbClr val="222222"/>
                </a:solidFill>
                <a:effectLst/>
                <a:latin typeface="Alexandria" pitchFamily="2" charset="-78"/>
                <a:cs typeface="Alexandria" pitchFamily="2" charset="-78"/>
              </a:rPr>
              <a:t>.</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BC6AE6E6-E8C9-7039-6A60-D5DBE453AD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14" y="53321"/>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87124">
        <p14:prism isInverted="1"/>
      </p:transition>
    </mc:Choice>
    <mc:Fallback xmlns="">
      <p:transition spd="slow" advTm="87124">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BCA7F59-BD7E-40F5-35ED-268257E5E2E6}"/>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25185" y="610833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CBB4FDD1-EA3E-5AC8-7796-830150D14889}"/>
              </a:ext>
            </a:extLst>
          </p:cNvPr>
          <p:cNvSpPr>
            <a:spLocks noChangeArrowheads="1"/>
          </p:cNvSpPr>
          <p:nvPr/>
        </p:nvSpPr>
        <p:spPr bwMode="auto">
          <a:xfrm>
            <a:off x="1256045" y="1305574"/>
            <a:ext cx="9811324" cy="4446629"/>
          </a:xfrm>
          <a:prstGeom prst="rect">
            <a:avLst/>
          </a:prstGeom>
          <a:noFill/>
          <a:ln>
            <a:noFill/>
          </a:ln>
          <a:effectLst/>
        </p:spPr>
        <p:txBody>
          <a:bodyPr vert="horz" wrap="square" lIns="0" tIns="158700" rIns="0" bIns="15870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00000"/>
              </a:lnSpc>
              <a:spcBef>
                <a:spcPct val="0"/>
              </a:spcBef>
              <a:spcAft>
                <a:spcPct val="0"/>
              </a:spcAft>
              <a:buClrTx/>
              <a:buSzTx/>
              <a:buFontTx/>
              <a:buNone/>
              <a:tabLst/>
            </a:pPr>
            <a:r>
              <a:rPr lang="ar-JO" altLang="en-US" sz="2000" b="1" u="sng" kern="0" dirty="0">
                <a:solidFill>
                  <a:srgbClr val="00B0F0"/>
                </a:solidFill>
                <a:latin typeface="Alexandria Medium" pitchFamily="2" charset="-78"/>
                <a:cs typeface="Alexandria Medium" pitchFamily="2" charset="-78"/>
              </a:rPr>
              <a:t>   </a:t>
            </a:r>
            <a:r>
              <a:rPr lang="ar-JO" altLang="en-US" sz="2000" b="1" u="sng" kern="0" dirty="0">
                <a:solidFill>
                  <a:srgbClr val="00B0F0"/>
                </a:solidFill>
                <a:latin typeface="Alexandria" pitchFamily="2" charset="-78"/>
                <a:cs typeface="Alexandria" pitchFamily="2" charset="-78"/>
              </a:rPr>
              <a:t>ن</a:t>
            </a:r>
            <a:r>
              <a:rPr lang="ar-EG" altLang="en-US" sz="2000" b="1" u="sng" kern="0" dirty="0">
                <a:solidFill>
                  <a:srgbClr val="00B0F0"/>
                </a:solidFill>
                <a:latin typeface="Alexandria" pitchFamily="2" charset="-78"/>
                <a:cs typeface="Alexandria" pitchFamily="2" charset="-78"/>
              </a:rPr>
              <a:t>ظام التعليم الأساسي في مصر</a:t>
            </a:r>
            <a:r>
              <a:rPr lang="ar-JO" altLang="en-US" sz="2000" b="1" u="sng" kern="0" dirty="0">
                <a:solidFill>
                  <a:srgbClr val="00B0F0"/>
                </a:solidFill>
                <a:latin typeface="Alexandria" pitchFamily="2" charset="-78"/>
                <a:cs typeface="Alexandria" pitchFamily="2" charset="-78"/>
              </a:rPr>
              <a:t> </a:t>
            </a:r>
            <a:endParaRPr lang="en-US" altLang="en-US" sz="2000" b="1" u="sng" kern="0" dirty="0">
              <a:solidFill>
                <a:srgbClr val="00B0F0"/>
              </a:solidFill>
              <a:latin typeface="Alexandria" pitchFamily="2" charset="-78"/>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endParaRPr lang="en-US" altLang="en-US" sz="2000" u="sng" kern="0" dirty="0">
              <a:solidFill>
                <a:srgbClr val="2C2F34"/>
              </a:solidFill>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222222"/>
                </a:solidFill>
                <a:effectLst/>
                <a:latin typeface="Alexandria" pitchFamily="2" charset="-78"/>
                <a:cs typeface="Alexandria" pitchFamily="2" charset="-78"/>
              </a:rPr>
              <a:t>   </a:t>
            </a: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يعرف التعليم الأساسي في مصر على أنة مرحلة تعليمية تمثل التعليم الإلزامي والمجاني في المدارس الحكومية والذي يقدم لجميع المواطنين بنين وبنات في الريف والحظر، ويمثل الحد الضروري من التعليم الذي يتميز بقدر من المرونة ويعمل على تحقيق النمو المتكامل للتلميذ في جميع جوانب الشخصية ولذلك من خلال </a:t>
            </a:r>
            <a:r>
              <a:rPr kumimoji="0" lang="ar-JO" altLang="en-US" sz="1700" b="0" i="0" u="none" strike="noStrike" cap="none" normalizeH="0" baseline="0" dirty="0">
                <a:ln>
                  <a:noFill/>
                </a:ln>
                <a:solidFill>
                  <a:srgbClr val="222222"/>
                </a:solidFill>
                <a:effectLst/>
                <a:latin typeface="Alexandria" pitchFamily="2" charset="-78"/>
                <a:cs typeface="Alexandria" pitchFamily="2" charset="-78"/>
              </a:rPr>
              <a:t>ت</a:t>
            </a: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تزويده بأساسيات المعارف والمهارات والخبرات النظرية والتطبيقية والاتجاهات والسلوكيات</a:t>
            </a:r>
            <a:endParaRPr kumimoji="0" lang="en-US" altLang="en-US" sz="17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تلعب المرحلة الابتدائية دور</a:t>
            </a:r>
            <a:r>
              <a:rPr kumimoji="0" lang="ar-JO" altLang="en-US" sz="1700" b="0" i="0" u="none" strike="noStrike" cap="none" normalizeH="0" baseline="0" dirty="0">
                <a:ln>
                  <a:noFill/>
                </a:ln>
                <a:solidFill>
                  <a:srgbClr val="222222"/>
                </a:solidFill>
                <a:effectLst/>
                <a:latin typeface="Alexandria" pitchFamily="2" charset="-78"/>
                <a:cs typeface="Alexandria" pitchFamily="2" charset="-78"/>
              </a:rPr>
              <a:t>ً</a:t>
            </a: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ا هام</a:t>
            </a:r>
            <a:r>
              <a:rPr kumimoji="0" lang="ar-JO" altLang="en-US" sz="1700" b="0" i="0" u="none" strike="noStrike" cap="none" normalizeH="0" baseline="0" dirty="0">
                <a:ln>
                  <a:noFill/>
                </a:ln>
                <a:solidFill>
                  <a:srgbClr val="222222"/>
                </a:solidFill>
                <a:effectLst/>
                <a:latin typeface="Alexandria" pitchFamily="2" charset="-78"/>
                <a:cs typeface="Alexandria" pitchFamily="2" charset="-78"/>
              </a:rPr>
              <a:t>ً</a:t>
            </a: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ا في النظام التعليمي، فالفترة التي يقضيها الطفل في المدرسة تعد من </a:t>
            </a:r>
            <a:r>
              <a:rPr kumimoji="0" lang="ar-JO" altLang="en-US" sz="1700" b="0" i="0" u="none" strike="noStrike" cap="none" normalizeH="0" baseline="0" dirty="0">
                <a:ln>
                  <a:noFill/>
                </a:ln>
                <a:solidFill>
                  <a:srgbClr val="222222"/>
                </a:solidFill>
                <a:effectLst/>
                <a:latin typeface="Alexandria" pitchFamily="2" charset="-78"/>
                <a:cs typeface="Alexandria" pitchFamily="2" charset="-78"/>
              </a:rPr>
              <a:t>أ</a:t>
            </a: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خطر فترات حياته ، ففي تلك المرحلة العمرية ما يتعلمه ويكتسبه في أثناء وجود</a:t>
            </a:r>
            <a:r>
              <a:rPr kumimoji="0" lang="ar-JO" altLang="en-US" sz="1700" b="0" i="0" u="none" strike="noStrike" cap="none" normalizeH="0" baseline="0" dirty="0">
                <a:ln>
                  <a:noFill/>
                </a:ln>
                <a:solidFill>
                  <a:srgbClr val="222222"/>
                </a:solidFill>
                <a:effectLst/>
                <a:latin typeface="Alexandria" pitchFamily="2" charset="-78"/>
                <a:cs typeface="Alexandria" pitchFamily="2" charset="-78"/>
              </a:rPr>
              <a:t>ه</a:t>
            </a:r>
            <a:r>
              <a:rPr kumimoji="0" lang="ar-EG" altLang="en-US" sz="1700" b="0" i="0" u="none" strike="noStrike" cap="none" normalizeH="0" baseline="0" dirty="0">
                <a:ln>
                  <a:noFill/>
                </a:ln>
                <a:solidFill>
                  <a:srgbClr val="222222"/>
                </a:solidFill>
                <a:effectLst/>
                <a:latin typeface="Alexandria" pitchFamily="2" charset="-78"/>
                <a:cs typeface="Alexandria" pitchFamily="2" charset="-78"/>
              </a:rPr>
              <a:t> بالمدرسة يرسخ في ذهنه وتتكون لدية القدرة على مواجهة المجتمع والحياة العملية ومواصلة تعليمة إما على أساس صحيح أو على أساس خط</a:t>
            </a:r>
            <a:r>
              <a:rPr kumimoji="0" lang="ar-JO" altLang="en-US" sz="1700" b="0" i="0" u="none" strike="noStrike" cap="none" normalizeH="0" baseline="0" dirty="0">
                <a:ln>
                  <a:noFill/>
                </a:ln>
                <a:solidFill>
                  <a:srgbClr val="222222"/>
                </a:solidFill>
                <a:effectLst/>
                <a:latin typeface="Alexandria" pitchFamily="2" charset="-78"/>
                <a:cs typeface="Alexandria" pitchFamily="2" charset="-78"/>
              </a:rPr>
              <a:t>أ.</a:t>
            </a:r>
            <a:r>
              <a:rPr kumimoji="0" lang="en-US" altLang="en-US" sz="12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Graphic 21">
            <a:extLst>
              <a:ext uri="{FF2B5EF4-FFF2-40B4-BE49-F238E27FC236}">
                <a16:creationId xmlns:a16="http://schemas.microsoft.com/office/drawing/2014/main" id="{3904199B-E74E-DDE3-3D2C-25E20555F9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9434" y="0"/>
            <a:ext cx="2591822" cy="1210204"/>
          </a:xfrm>
          <a:prstGeom prst="rect">
            <a:avLst/>
          </a:prstGeom>
        </p:spPr>
      </p:pic>
    </p:spTree>
    <p:extLst>
      <p:ext uri="{BB962C8B-B14F-4D97-AF65-F5344CB8AC3E}">
        <p14:creationId xmlns:p14="http://schemas.microsoft.com/office/powerpoint/2010/main" val="245687310"/>
      </p:ext>
    </p:extLst>
  </p:cSld>
  <p:clrMapOvr>
    <a:masterClrMapping/>
  </p:clrMapOvr>
  <mc:AlternateContent xmlns:mc="http://schemas.openxmlformats.org/markup-compatibility/2006" xmlns:p14="http://schemas.microsoft.com/office/powerpoint/2010/main">
    <mc:Choice Requires="p14">
      <p:transition spd="slow" p14:dur="1600" advTm="74401">
        <p14:prism isInverted="1"/>
      </p:transition>
    </mc:Choice>
    <mc:Fallback xmlns="">
      <p:transition spd="slow" advTm="7440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54210CA-AC95-3A3E-7B8F-585AA0FFFE52}"/>
              </a:ext>
            </a:extLst>
          </p:cNvPr>
          <p:cNvSpPr/>
          <p:nvPr/>
        </p:nvSpPr>
        <p:spPr>
          <a:xfrm>
            <a:off x="681840" y="1263525"/>
            <a:ext cx="10900898"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11928" y="613243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362000"/>
            <a:ext cx="10618773" cy="4647426"/>
          </a:xfrm>
          <a:prstGeom prst="rect">
            <a:avLst/>
          </a:prstGeom>
          <a:noFill/>
        </p:spPr>
        <p:txBody>
          <a:bodyPr wrap="square" rtlCol="0">
            <a:spAutoFit/>
          </a:bodyPr>
          <a:lstStyle/>
          <a:p>
            <a:pPr algn="r" fontAlgn="base"/>
            <a:r>
              <a:rPr lang="ar-EG" sz="2000" b="1" u="sng" kern="0" dirty="0">
                <a:solidFill>
                  <a:srgbClr val="00B0F0"/>
                </a:solidFill>
                <a:latin typeface="Alexandria" pitchFamily="2" charset="-78"/>
                <a:cs typeface="Alexandria" pitchFamily="2" charset="-78"/>
              </a:rPr>
              <a:t>وينقسم التعليم الأساسي في مصر إلى:</a:t>
            </a:r>
            <a:endParaRPr lang="en-US" sz="2000" b="1" u="sng" kern="0" dirty="0">
              <a:solidFill>
                <a:srgbClr val="00B0F0"/>
              </a:solidFill>
              <a:latin typeface="Alexandria" pitchFamily="2" charset="-78"/>
              <a:cs typeface="Alexandria" pitchFamily="2" charset="-78"/>
            </a:endParaRPr>
          </a:p>
          <a:p>
            <a:pPr algn="r" fontAlgn="base"/>
            <a:endParaRPr lang="ar-EG" sz="2400" u="sng" kern="0" dirty="0">
              <a:solidFill>
                <a:srgbClr val="2C2F34"/>
              </a:solidFill>
              <a:latin typeface="Alexandria" pitchFamily="2" charset="-78"/>
              <a:cs typeface="Alexandria" pitchFamily="2" charset="-78"/>
            </a:endParaRPr>
          </a:p>
          <a:p>
            <a:pPr algn="just" rtl="1" fontAlgn="base"/>
            <a:r>
              <a:rPr lang="ar-EG" dirty="0">
                <a:solidFill>
                  <a:srgbClr val="222222"/>
                </a:solidFill>
                <a:latin typeface="Alexandria" pitchFamily="2" charset="-78"/>
                <a:cs typeface="Alexandria" pitchFamily="2" charset="-78"/>
              </a:rPr>
              <a:t>أولا: الحلقة الأولى (الابتدائي</a:t>
            </a:r>
            <a:r>
              <a:rPr lang="ar-JO" dirty="0">
                <a:solidFill>
                  <a:srgbClr val="222222"/>
                </a:solidFill>
                <a:latin typeface="Alexandria" pitchFamily="2" charset="-78"/>
                <a:cs typeface="Alexandria" pitchFamily="2" charset="-78"/>
              </a:rPr>
              <a:t> و</a:t>
            </a:r>
            <a:r>
              <a:rPr lang="ar-EG" dirty="0">
                <a:solidFill>
                  <a:srgbClr val="222222"/>
                </a:solidFill>
                <a:latin typeface="Alexandria" pitchFamily="2" charset="-78"/>
                <a:cs typeface="Alexandria" pitchFamily="2" charset="-78"/>
              </a:rPr>
              <a:t>مدتها ست سنوات إلزامية مجانية وتنقسم إلى:</a:t>
            </a:r>
            <a:endParaRPr lang="en-US" dirty="0">
              <a:solidFill>
                <a:srgbClr val="222222"/>
              </a:solidFill>
              <a:latin typeface="Alexandria" pitchFamily="2" charset="-78"/>
              <a:cs typeface="Alexandria" pitchFamily="2" charset="-78"/>
            </a:endParaRPr>
          </a:p>
          <a:p>
            <a:pPr algn="just" rtl="1" fontAlgn="base"/>
            <a:endParaRPr lang="ar-EG" dirty="0">
              <a:solidFill>
                <a:srgbClr val="222222"/>
              </a:solidFill>
              <a:latin typeface="Alexandria" pitchFamily="2" charset="-78"/>
              <a:cs typeface="Alexandria" pitchFamily="2" charset="-78"/>
            </a:endParaRPr>
          </a:p>
          <a:p>
            <a:pPr algn="just" rtl="1" fontAlgn="base">
              <a:buFont typeface="Arial" panose="020B0604020202020204" pitchFamily="34" charset="0"/>
              <a:buChar char="•"/>
            </a:pPr>
            <a:r>
              <a:rPr lang="ar-EG" dirty="0">
                <a:solidFill>
                  <a:srgbClr val="222222"/>
                </a:solidFill>
                <a:latin typeface="Alexandria" pitchFamily="2" charset="-78"/>
                <a:cs typeface="Alexandria" pitchFamily="2" charset="-78"/>
              </a:rPr>
              <a:t>الصفوف الأولى من الأول إلى </a:t>
            </a:r>
            <a:r>
              <a:rPr lang="ar-JO" dirty="0">
                <a:solidFill>
                  <a:srgbClr val="222222"/>
                </a:solidFill>
                <a:latin typeface="Alexandria" pitchFamily="2" charset="-78"/>
                <a:cs typeface="Alexandria" pitchFamily="2" charset="-78"/>
              </a:rPr>
              <a:t>ا</a:t>
            </a:r>
            <a:r>
              <a:rPr lang="ar-EG" dirty="0">
                <a:solidFill>
                  <a:srgbClr val="222222"/>
                </a:solidFill>
                <a:latin typeface="Alexandria" pitchFamily="2" charset="-78"/>
                <a:cs typeface="Alexandria" pitchFamily="2" charset="-78"/>
              </a:rPr>
              <a:t>لثالث: الهدف منها اكتساب الطفل المهارات الأساسية من قراءة وكتابة وحساب.</a:t>
            </a:r>
          </a:p>
          <a:p>
            <a:pPr algn="just" rtl="1" fontAlgn="base">
              <a:buFont typeface="Arial" panose="020B0604020202020204" pitchFamily="34" charset="0"/>
              <a:buChar char="•"/>
            </a:pPr>
            <a:r>
              <a:rPr lang="ar-EG" dirty="0">
                <a:solidFill>
                  <a:srgbClr val="222222"/>
                </a:solidFill>
                <a:latin typeface="Alexandria" pitchFamily="2" charset="-78"/>
                <a:cs typeface="Alexandria" pitchFamily="2" charset="-78"/>
              </a:rPr>
              <a:t>الصفوف الأخيرة من الرابع إلى السادس: تهدف إلى التأكد على المهارات الأساسية والتي سبق و</a:t>
            </a:r>
            <a:r>
              <a:rPr lang="ar-JO" dirty="0">
                <a:solidFill>
                  <a:srgbClr val="222222"/>
                </a:solidFill>
                <a:latin typeface="Alexandria" pitchFamily="2" charset="-78"/>
                <a:cs typeface="Alexandria" pitchFamily="2" charset="-78"/>
              </a:rPr>
              <a:t>أ</a:t>
            </a:r>
            <a:r>
              <a:rPr lang="ar-EG" dirty="0">
                <a:solidFill>
                  <a:srgbClr val="222222"/>
                </a:solidFill>
                <a:latin typeface="Alexandria" pitchFamily="2" charset="-78"/>
                <a:cs typeface="Alexandria" pitchFamily="2" charset="-78"/>
              </a:rPr>
              <a:t>ن حصل عليها الطفل في الصفوف الأولى.</a:t>
            </a:r>
          </a:p>
          <a:p>
            <a:pPr algn="just" rtl="1" fontAlgn="base"/>
            <a:r>
              <a:rPr lang="ar-EG" dirty="0">
                <a:solidFill>
                  <a:srgbClr val="222222"/>
                </a:solidFill>
                <a:latin typeface="Alexandria" pitchFamily="2" charset="-78"/>
                <a:cs typeface="Alexandria" pitchFamily="2" charset="-78"/>
              </a:rPr>
              <a:t>ثانيا: الحلقة الثانية (المرحلة الإعدادية) :لمدة ثلاث </a:t>
            </a:r>
            <a:r>
              <a:rPr lang="ar-JO" dirty="0">
                <a:solidFill>
                  <a:srgbClr val="222222"/>
                </a:solidFill>
                <a:latin typeface="Alexandria" pitchFamily="2" charset="-78"/>
                <a:cs typeface="Alexandria" pitchFamily="2" charset="-78"/>
              </a:rPr>
              <a:t>سنوات </a:t>
            </a:r>
            <a:r>
              <a:rPr lang="ar-EG" dirty="0">
                <a:solidFill>
                  <a:srgbClr val="222222"/>
                </a:solidFill>
                <a:latin typeface="Alexandria" pitchFamily="2" charset="-78"/>
                <a:cs typeface="Alexandria" pitchFamily="2" charset="-78"/>
              </a:rPr>
              <a:t>إلزامية مجانية وتنقسم إلى:</a:t>
            </a:r>
            <a:endParaRPr lang="en-US" dirty="0">
              <a:solidFill>
                <a:srgbClr val="222222"/>
              </a:solidFill>
              <a:latin typeface="Alexandria" pitchFamily="2" charset="-78"/>
              <a:cs typeface="Alexandria" pitchFamily="2" charset="-78"/>
            </a:endParaRPr>
          </a:p>
          <a:p>
            <a:pPr algn="just" rtl="1" fontAlgn="base"/>
            <a:endParaRPr lang="ar-EG" dirty="0">
              <a:solidFill>
                <a:srgbClr val="222222"/>
              </a:solidFill>
              <a:latin typeface="Alexandria" pitchFamily="2" charset="-78"/>
              <a:cs typeface="Alexandria" pitchFamily="2" charset="-78"/>
            </a:endParaRPr>
          </a:p>
          <a:p>
            <a:pPr algn="just" rtl="1" fontAlgn="base"/>
            <a:r>
              <a:rPr lang="ar-JO" dirty="0">
                <a:solidFill>
                  <a:srgbClr val="222222"/>
                </a:solidFill>
                <a:latin typeface="Alexandria" pitchFamily="2" charset="-78"/>
                <a:cs typeface="Alexandria" pitchFamily="2" charset="-78"/>
              </a:rPr>
              <a:t>*</a:t>
            </a:r>
            <a:r>
              <a:rPr lang="ar-EG" dirty="0">
                <a:solidFill>
                  <a:srgbClr val="222222"/>
                </a:solidFill>
                <a:latin typeface="Alexandria" pitchFamily="2" charset="-78"/>
                <a:cs typeface="Alexandria" pitchFamily="2" charset="-78"/>
              </a:rPr>
              <a:t>إعدادي عام: الهدف منها تزويد التلاميذ بالمعلومات العلمية والثقافية لمواصلة تعليمهم في المرحلة الثانوية.</a:t>
            </a:r>
          </a:p>
          <a:p>
            <a:pPr algn="just" rtl="1" fontAlgn="base"/>
            <a:r>
              <a:rPr lang="ar-JO" dirty="0">
                <a:solidFill>
                  <a:srgbClr val="222222"/>
                </a:solidFill>
                <a:latin typeface="Alexandria" pitchFamily="2" charset="-78"/>
                <a:cs typeface="Alexandria" pitchFamily="2" charset="-78"/>
              </a:rPr>
              <a:t>*</a:t>
            </a:r>
            <a:r>
              <a:rPr lang="ar-EG" dirty="0">
                <a:solidFill>
                  <a:srgbClr val="222222"/>
                </a:solidFill>
                <a:latin typeface="Alexandria" pitchFamily="2" charset="-78"/>
                <a:cs typeface="Alexandria" pitchFamily="2" charset="-78"/>
              </a:rPr>
              <a:t>إعدادي مهني: يهتم بتدريبات المهنية والعمل والإنتاج ويلتحق بهذه المدارس الذين تكرر رسوبهم في الصف الأول والثاني الإعدادي.</a:t>
            </a:r>
          </a:p>
          <a:p>
            <a:pPr algn="just" rtl="1" fontAlgn="base"/>
            <a:r>
              <a:rPr lang="ar-JO" dirty="0">
                <a:solidFill>
                  <a:srgbClr val="222222"/>
                </a:solidFill>
                <a:latin typeface="Alexandria" pitchFamily="2" charset="-78"/>
                <a:cs typeface="Alexandria" pitchFamily="2" charset="-78"/>
              </a:rPr>
              <a:t>*</a:t>
            </a:r>
            <a:r>
              <a:rPr lang="ar-EG" dirty="0">
                <a:solidFill>
                  <a:srgbClr val="222222"/>
                </a:solidFill>
                <a:latin typeface="Alexandria" pitchFamily="2" charset="-78"/>
                <a:cs typeface="Alexandria" pitchFamily="2" charset="-78"/>
              </a:rPr>
              <a:t>إعدادي التربية الخاصة</a:t>
            </a:r>
            <a:r>
              <a:rPr lang="ar-JO" dirty="0">
                <a:solidFill>
                  <a:srgbClr val="222222"/>
                </a:solidFill>
                <a:latin typeface="Alexandria" pitchFamily="2" charset="-78"/>
                <a:cs typeface="Alexandria" pitchFamily="2" charset="-78"/>
              </a:rPr>
              <a:t>:</a:t>
            </a:r>
            <a:r>
              <a:rPr lang="ar-EG" dirty="0">
                <a:solidFill>
                  <a:srgbClr val="222222"/>
                </a:solidFill>
                <a:latin typeface="Alexandria" pitchFamily="2" charset="-78"/>
                <a:cs typeface="Alexandria" pitchFamily="2" charset="-78"/>
              </a:rPr>
              <a:t> مثل مدارس النور للمكفوفين ومدارس المحافظة على البصر ، مدارس وفصول التربية الفكرية</a:t>
            </a:r>
          </a:p>
        </p:txBody>
      </p:sp>
      <p:pic>
        <p:nvPicPr>
          <p:cNvPr id="3" name="Graphic 21">
            <a:extLst>
              <a:ext uri="{FF2B5EF4-FFF2-40B4-BE49-F238E27FC236}">
                <a16:creationId xmlns:a16="http://schemas.microsoft.com/office/drawing/2014/main" id="{BBC7A969-2AC2-E984-79A9-59B9D5EA12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9530" y="0"/>
            <a:ext cx="2591822" cy="1210204"/>
          </a:xfrm>
          <a:prstGeom prst="rect">
            <a:avLst/>
          </a:prstGeom>
        </p:spPr>
      </p:pic>
    </p:spTree>
    <p:extLst>
      <p:ext uri="{BB962C8B-B14F-4D97-AF65-F5344CB8AC3E}">
        <p14:creationId xmlns:p14="http://schemas.microsoft.com/office/powerpoint/2010/main" val="2094074213"/>
      </p:ext>
    </p:extLst>
  </p:cSld>
  <p:clrMapOvr>
    <a:masterClrMapping/>
  </p:clrMapOvr>
  <mc:AlternateContent xmlns:mc="http://schemas.openxmlformats.org/markup-compatibility/2006" xmlns:p14="http://schemas.microsoft.com/office/powerpoint/2010/main">
    <mc:Choice Requires="p14">
      <p:transition spd="slow" p14:dur="1600" advTm="112573">
        <p14:prism isInverted="1"/>
      </p:transition>
    </mc:Choice>
    <mc:Fallback xmlns="">
      <p:transition spd="slow" advTm="112573">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A6B74D6-8D43-29B4-19A5-A10329BEB624}"/>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736147" y="6135799"/>
            <a:ext cx="2616200" cy="400110"/>
          </a:xfrm>
          <a:prstGeom prst="rect">
            <a:avLst/>
          </a:prstGeom>
          <a:noFill/>
        </p:spPr>
        <p:txBody>
          <a:bodyPr wrap="square" rtlCol="0">
            <a:spAutoFit/>
          </a:bodyPr>
          <a:lstStyle/>
          <a:p>
            <a:pPr algn="ctr"/>
            <a:r>
              <a:rPr lang="en-US" sz="2000" dirty="0"/>
              <a:t>www.midocean.ae</a:t>
            </a:r>
          </a:p>
        </p:txBody>
      </p:sp>
      <p:sp>
        <p:nvSpPr>
          <p:cNvPr id="3" name="Rectangle 2">
            <a:extLst>
              <a:ext uri="{FF2B5EF4-FFF2-40B4-BE49-F238E27FC236}">
                <a16:creationId xmlns:a16="http://schemas.microsoft.com/office/drawing/2014/main" id="{0A444F8A-663D-708F-D067-258201247E64}"/>
              </a:ext>
            </a:extLst>
          </p:cNvPr>
          <p:cNvSpPr>
            <a:spLocks noChangeArrowheads="1"/>
          </p:cNvSpPr>
          <p:nvPr/>
        </p:nvSpPr>
        <p:spPr bwMode="auto">
          <a:xfrm>
            <a:off x="978743" y="2043211"/>
            <a:ext cx="10456254" cy="2862322"/>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kumimoji="0" lang="ar-JO" altLang="en-US" sz="2400" b="1" i="0" u="none" strike="noStrike" cap="none" normalizeH="0" baseline="0" dirty="0">
                <a:ln>
                  <a:noFill/>
                </a:ln>
                <a:solidFill>
                  <a:srgbClr val="00B0F0"/>
                </a:solidFill>
                <a:effectLst/>
                <a:latin typeface="Alexandria Medium" pitchFamily="2" charset="-78"/>
                <a:cs typeface="Alexandria Medium" pitchFamily="2" charset="-78"/>
              </a:rPr>
              <a:t>   </a:t>
            </a:r>
            <a:r>
              <a:rPr lang="ar-JO" altLang="en-US" sz="2000" b="1" u="sng" kern="0" dirty="0">
                <a:solidFill>
                  <a:srgbClr val="00B0F0"/>
                </a:solidFill>
                <a:latin typeface="Alexandria" pitchFamily="2" charset="-78"/>
                <a:cs typeface="Alexandria" pitchFamily="2" charset="-78"/>
              </a:rPr>
              <a:t>أنواع المدارس في مصر</a:t>
            </a:r>
            <a:r>
              <a:rPr lang="en-US" altLang="en-US" sz="2000" b="1" u="sng" kern="0" dirty="0">
                <a:solidFill>
                  <a:srgbClr val="00B0F0"/>
                </a:solidFill>
                <a:latin typeface="Alexandria" pitchFamily="2" charset="-78"/>
                <a:cs typeface="Alexandria" pitchFamily="2" charset="-78"/>
              </a:rPr>
              <a:t>:</a:t>
            </a:r>
            <a:endParaRPr lang="ar-JO" altLang="en-US" sz="2000" b="1" u="sng" kern="0" dirty="0">
              <a:solidFill>
                <a:srgbClr val="00B0F0"/>
              </a:solidFill>
              <a:latin typeface="Alexandria" pitchFamily="2" charset="-78"/>
              <a:cs typeface="Alexandria" pitchFamily="2" charset="-78"/>
            </a:endParaRPr>
          </a:p>
          <a:p>
            <a:pPr lvl="0" algn="r" rtl="1"/>
            <a:endParaRPr lang="en-US" altLang="en-US" dirty="0">
              <a:solidFill>
                <a:srgbClr val="222222"/>
              </a:solidFill>
              <a:latin typeface="Alexandria" pitchFamily="2" charset="-78"/>
              <a:cs typeface="Alexandria" pitchFamily="2" charset="-78"/>
            </a:endParaRPr>
          </a:p>
          <a:p>
            <a:pPr lvl="0" algn="r" rtl="1"/>
            <a:r>
              <a:rPr lang="ar-JO" altLang="en-US" dirty="0">
                <a:solidFill>
                  <a:srgbClr val="222222"/>
                </a:solidFill>
                <a:latin typeface="Alexandria" pitchFamily="2" charset="-78"/>
                <a:cs typeface="Alexandria" pitchFamily="2" charset="-78"/>
              </a:rPr>
              <a:t>  1-</a:t>
            </a:r>
            <a:r>
              <a:rPr lang="en-US" altLang="en-US" dirty="0">
                <a:solidFill>
                  <a:srgbClr val="222222"/>
                </a:solidFill>
                <a:latin typeface="Alexandria" pitchFamily="2" charset="-78"/>
                <a:cs typeface="Alexandria" pitchFamily="2" charset="-78"/>
              </a:rPr>
              <a:t>-</a:t>
            </a:r>
            <a:r>
              <a:rPr lang="ar-EG" altLang="en-US" dirty="0">
                <a:solidFill>
                  <a:srgbClr val="222222"/>
                </a:solidFill>
                <a:latin typeface="Alexandria" pitchFamily="2" charset="-78"/>
                <a:cs typeface="Alexandria" pitchFamily="2" charset="-78"/>
              </a:rPr>
              <a:t>حكومية</a:t>
            </a:r>
            <a:r>
              <a:rPr lang="en-US" altLang="en-US" dirty="0">
                <a:solidFill>
                  <a:srgbClr val="222222"/>
                </a:solidFill>
                <a:latin typeface="Alexandria" pitchFamily="2" charset="-78"/>
                <a:cs typeface="Alexandria" pitchFamily="2" charset="-78"/>
              </a:rPr>
              <a:t>: </a:t>
            </a:r>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تتولى الحكومة الإشراف عليها وتمويلها وتنقسم إلى</a:t>
            </a:r>
            <a:r>
              <a:rPr lang="en-US" altLang="en-US" dirty="0">
                <a:solidFill>
                  <a:srgbClr val="222222"/>
                </a:solidFill>
                <a:latin typeface="Alexandria" pitchFamily="2" charset="-78"/>
                <a:cs typeface="Alexandria" pitchFamily="2" charset="-78"/>
              </a:rPr>
              <a:t>:</a:t>
            </a:r>
            <a:br>
              <a:rPr lang="en-US" altLang="en-US" dirty="0">
                <a:solidFill>
                  <a:srgbClr val="222222"/>
                </a:solidFill>
                <a:latin typeface="Alexandria" pitchFamily="2" charset="-78"/>
                <a:cs typeface="Alexandria" pitchFamily="2" charset="-78"/>
              </a:rPr>
            </a:br>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ا-</a:t>
            </a:r>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مدارس حكومية تدرس المناهج باللغة العربية</a:t>
            </a:r>
            <a:r>
              <a:rPr lang="en-US" altLang="en-US" dirty="0">
                <a:solidFill>
                  <a:srgbClr val="222222"/>
                </a:solidFill>
                <a:latin typeface="Alexandria" pitchFamily="2" charset="-78"/>
                <a:cs typeface="Alexandria" pitchFamily="2" charset="-78"/>
              </a:rPr>
              <a:t>.</a:t>
            </a:r>
          </a:p>
          <a:p>
            <a:pPr lvl="0" algn="r" rtl="1"/>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ب- مدارس لغات حكومية تدرس الرياضيات والعلوم بلغة أجنبية بالإضافة إلى تدريس اللغة الأجنبية</a:t>
            </a:r>
            <a:r>
              <a:rPr lang="en-US" altLang="en-US" dirty="0">
                <a:solidFill>
                  <a:srgbClr val="222222"/>
                </a:solidFill>
                <a:latin typeface="Alexandria" pitchFamily="2" charset="-78"/>
                <a:cs typeface="Alexandria" pitchFamily="2" charset="-78"/>
              </a:rPr>
              <a:t>.</a:t>
            </a:r>
          </a:p>
          <a:p>
            <a:pPr lvl="0" algn="r" rtl="1"/>
            <a:endParaRPr lang="en-US" altLang="en-US" dirty="0">
              <a:solidFill>
                <a:srgbClr val="222222"/>
              </a:solidFill>
              <a:latin typeface="Alexandria" pitchFamily="2" charset="-78"/>
              <a:cs typeface="Alexandria" pitchFamily="2" charset="-78"/>
            </a:endParaRPr>
          </a:p>
          <a:p>
            <a:pPr lvl="0" algn="r" rtl="1"/>
            <a:r>
              <a:rPr lang="ar-JO" altLang="en-US" dirty="0">
                <a:solidFill>
                  <a:srgbClr val="222222"/>
                </a:solidFill>
                <a:latin typeface="Alexandria" pitchFamily="2" charset="-78"/>
                <a:cs typeface="Alexandria" pitchFamily="2" charset="-78"/>
              </a:rPr>
              <a:t>  2</a:t>
            </a:r>
            <a:r>
              <a:rPr lang="en-US" altLang="en-US" dirty="0">
                <a:solidFill>
                  <a:srgbClr val="222222"/>
                </a:solidFill>
                <a:latin typeface="Alexandria" pitchFamily="2" charset="-78"/>
                <a:cs typeface="Alexandria" pitchFamily="2" charset="-78"/>
              </a:rPr>
              <a:t>-</a:t>
            </a:r>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مدارس خاصة</a:t>
            </a:r>
            <a:r>
              <a:rPr lang="en-US"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غير مجانية وملك لأفراد أو مؤسسات ولكن تشرف عليها وزارة التربية والتعليم إداريا</a:t>
            </a:r>
            <a:r>
              <a:rPr lang="en-US" altLang="en-US" dirty="0">
                <a:solidFill>
                  <a:srgbClr val="222222"/>
                </a:solidFill>
                <a:latin typeface="Alexandria" pitchFamily="2" charset="-78"/>
                <a:cs typeface="Alexandria" pitchFamily="2" charset="-78"/>
              </a:rPr>
              <a:t>.</a:t>
            </a:r>
          </a:p>
          <a:p>
            <a:pPr lvl="0" algn="r" rtl="1"/>
            <a:r>
              <a:rPr lang="ar-JO" altLang="en-US" dirty="0">
                <a:solidFill>
                  <a:srgbClr val="222222"/>
                </a:solidFill>
                <a:latin typeface="Alexandria" pitchFamily="2" charset="-78"/>
                <a:cs typeface="Alexandria" pitchFamily="2" charset="-78"/>
              </a:rPr>
              <a:t> </a:t>
            </a:r>
            <a:endParaRPr lang="en-US" altLang="en-US" dirty="0">
              <a:solidFill>
                <a:srgbClr val="222222"/>
              </a:solidFill>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lang="ar-JO" altLang="en-US" dirty="0">
                <a:solidFill>
                  <a:srgbClr val="222222"/>
                </a:solidFill>
                <a:latin typeface="Alexandria" pitchFamily="2" charset="-78"/>
                <a:cs typeface="Alexandria" pitchFamily="2" charset="-78"/>
              </a:rPr>
              <a:t>  3 </a:t>
            </a:r>
            <a:r>
              <a:rPr lang="en-US" altLang="en-US" dirty="0">
                <a:solidFill>
                  <a:srgbClr val="222222"/>
                </a:solidFill>
                <a:latin typeface="Alexandria" pitchFamily="2" charset="-78"/>
                <a:cs typeface="Alexandria" pitchFamily="2" charset="-78"/>
              </a:rPr>
              <a:t>-</a:t>
            </a:r>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مدارس أجنبية</a:t>
            </a:r>
            <a:r>
              <a:rPr lang="en-US" altLang="en-US" dirty="0">
                <a:solidFill>
                  <a:srgbClr val="222222"/>
                </a:solidFill>
                <a:latin typeface="Alexandria" pitchFamily="2" charset="-78"/>
                <a:cs typeface="Alexandria" pitchFamily="2" charset="-78"/>
              </a:rPr>
              <a:t>: </a:t>
            </a:r>
            <a:r>
              <a:rPr lang="ar-JO" altLang="en-US" dirty="0">
                <a:solidFill>
                  <a:srgbClr val="222222"/>
                </a:solidFill>
                <a:latin typeface="Alexandria" pitchFamily="2" charset="-78"/>
                <a:cs typeface="Alexandria" pitchFamily="2" charset="-78"/>
              </a:rPr>
              <a:t> </a:t>
            </a:r>
            <a:r>
              <a:rPr lang="ar-EG" altLang="en-US" dirty="0">
                <a:solidFill>
                  <a:srgbClr val="222222"/>
                </a:solidFill>
                <a:latin typeface="Alexandria" pitchFamily="2" charset="-78"/>
                <a:cs typeface="Alexandria" pitchFamily="2" charset="-78"/>
              </a:rPr>
              <a:t>تتبع سفارات الدول الأجنبية وغير تابعة لوزارة التربية والتعليم المصرية ومناهجها ومضمونا تابعة للدول الأجنبية</a:t>
            </a:r>
            <a:r>
              <a:rPr lang="en-US" altLang="en-US" dirty="0">
                <a:solidFill>
                  <a:srgbClr val="222222"/>
                </a:solidFill>
                <a:latin typeface="Alexandria" pitchFamily="2" charset="-78"/>
                <a:cs typeface="Alexandria" pitchFamily="2" charset="-78"/>
              </a:rPr>
              <a:t>.</a:t>
            </a:r>
          </a:p>
        </p:txBody>
      </p:sp>
      <p:pic>
        <p:nvPicPr>
          <p:cNvPr id="4" name="Graphic 21">
            <a:extLst>
              <a:ext uri="{FF2B5EF4-FFF2-40B4-BE49-F238E27FC236}">
                <a16:creationId xmlns:a16="http://schemas.microsoft.com/office/drawing/2014/main" id="{6F1AFA39-24C8-94D3-47A6-EFD0A0550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87" y="15326"/>
            <a:ext cx="2591822" cy="1210204"/>
          </a:xfrm>
          <a:prstGeom prst="rect">
            <a:avLst/>
          </a:prstGeom>
        </p:spPr>
      </p:pic>
    </p:spTree>
    <p:extLst>
      <p:ext uri="{BB962C8B-B14F-4D97-AF65-F5344CB8AC3E}">
        <p14:creationId xmlns:p14="http://schemas.microsoft.com/office/powerpoint/2010/main" val="946591286"/>
      </p:ext>
    </p:extLst>
  </p:cSld>
  <p:clrMapOvr>
    <a:masterClrMapping/>
  </p:clrMapOvr>
  <mc:AlternateContent xmlns:mc="http://schemas.openxmlformats.org/markup-compatibility/2006" xmlns:p14="http://schemas.microsoft.com/office/powerpoint/2010/main">
    <mc:Choice Requires="p14">
      <p:transition spd="slow" p14:dur="1600" advTm="72000">
        <p14:prism isInverted="1"/>
      </p:transition>
    </mc:Choice>
    <mc:Fallback xmlns="">
      <p:transition spd="slow" advTm="7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FC53E1B-3D03-E997-5F22-DD0FC0C6A93B}"/>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27426" y="5979670"/>
            <a:ext cx="2616200" cy="400110"/>
          </a:xfrm>
          <a:prstGeom prst="rect">
            <a:avLst/>
          </a:prstGeom>
          <a:noFill/>
        </p:spPr>
        <p:txBody>
          <a:bodyPr wrap="square" rtlCol="0">
            <a:spAutoFit/>
          </a:bodyPr>
          <a:lstStyle/>
          <a:p>
            <a:pPr algn="ctr"/>
            <a:r>
              <a:rPr lang="en-US" sz="2000" dirty="0"/>
              <a:t>www.midocean.ae</a:t>
            </a:r>
          </a:p>
        </p:txBody>
      </p:sp>
      <p:sp>
        <p:nvSpPr>
          <p:cNvPr id="10" name="Rectangle 3">
            <a:extLst>
              <a:ext uri="{FF2B5EF4-FFF2-40B4-BE49-F238E27FC236}">
                <a16:creationId xmlns:a16="http://schemas.microsoft.com/office/drawing/2014/main" id="{EADCAFC3-7F98-F9FB-2783-37D3BE25DE59}"/>
              </a:ext>
            </a:extLst>
          </p:cNvPr>
          <p:cNvSpPr>
            <a:spLocks noChangeArrowheads="1"/>
          </p:cNvSpPr>
          <p:nvPr/>
        </p:nvSpPr>
        <p:spPr bwMode="auto">
          <a:xfrm>
            <a:off x="1008063" y="1373333"/>
            <a:ext cx="10397613" cy="4472963"/>
          </a:xfrm>
          <a:prstGeom prst="rect">
            <a:avLst/>
          </a:prstGeom>
          <a:noFill/>
          <a:ln>
            <a:noFill/>
          </a:ln>
          <a:effectLst/>
        </p:spPr>
        <p:txBody>
          <a:bodyPr vert="horz" wrap="square" lIns="0" tIns="88872"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indent="0" algn="just" rtl="1">
              <a:lnSpc>
                <a:spcPct val="150000"/>
              </a:lnSpc>
              <a:buClrTx/>
              <a:buSzTx/>
              <a:buFontTx/>
              <a:buNone/>
              <a:tabLst/>
            </a:pPr>
            <a:r>
              <a:rPr kumimoji="0" lang="ar-JO" altLang="en-US" sz="1600" b="1" i="0" u="none" strike="noStrike" cap="none" normalizeH="0" baseline="0" dirty="0">
                <a:ln>
                  <a:noFill/>
                </a:ln>
                <a:solidFill>
                  <a:srgbClr val="00B0F0"/>
                </a:solidFill>
                <a:effectLst/>
                <a:latin typeface="Alexandria" pitchFamily="2" charset="-78"/>
                <a:cs typeface="Alexandria" pitchFamily="2" charset="-78"/>
              </a:rPr>
              <a:t>   </a:t>
            </a:r>
            <a:r>
              <a:rPr lang="ar-JO" altLang="en-US" sz="1600" b="1" u="sng" kern="0" dirty="0">
                <a:solidFill>
                  <a:srgbClr val="00B0F0"/>
                </a:solidFill>
                <a:latin typeface="Alexandria" pitchFamily="2" charset="-78"/>
                <a:cs typeface="Alexandria" pitchFamily="2" charset="-78"/>
              </a:rPr>
              <a:t>ن</a:t>
            </a:r>
            <a:r>
              <a:rPr lang="ar-EG" altLang="en-US" sz="1600" b="1" u="sng" kern="0" dirty="0">
                <a:solidFill>
                  <a:srgbClr val="00B0F0"/>
                </a:solidFill>
                <a:latin typeface="Alexandria" pitchFamily="2" charset="-78"/>
                <a:cs typeface="Alexandria" pitchFamily="2" charset="-78"/>
              </a:rPr>
              <a:t>ظام التعليم الثانوي في مصر</a:t>
            </a:r>
            <a:r>
              <a:rPr lang="en-US" altLang="en-US" sz="1600" b="1" u="sng" kern="0" dirty="0">
                <a:solidFill>
                  <a:srgbClr val="00B0F0"/>
                </a:solidFill>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JO" altLang="en-US" sz="1600" b="0" i="0" u="none" strike="noStrike" cap="none" normalizeH="0" baseline="0" dirty="0">
                <a:ln>
                  <a:noFill/>
                </a:ln>
                <a:solidFill>
                  <a:srgbClr val="222222"/>
                </a:solidFill>
                <a:effectLst/>
                <a:latin typeface="Alexandria" pitchFamily="2" charset="-78"/>
                <a:cs typeface="Alexandria" pitchFamily="2" charset="-78"/>
              </a:rPr>
              <a:t>  </a:t>
            </a:r>
            <a:r>
              <a:rPr lang="ar-EG" altLang="en-US" sz="1600" dirty="0">
                <a:solidFill>
                  <a:srgbClr val="222222"/>
                </a:solidFill>
                <a:latin typeface="Alexandria" pitchFamily="2" charset="-78"/>
                <a:cs typeface="Alexandria" pitchFamily="2" charset="-78"/>
              </a:rPr>
              <a:t>يطلق اسم التعليم الثانوي على المرحلة الوسطى في التعليم وهى المرحلة التي تلي المرحلة الأساسية (الابتدائي والإعدادي) وتسبق المرحلة العليا والجامعية، وهى معنية بشريحة عمرية هامة هي فترة الشباب المبكر فهم مستقبل اى مجتمع حيث القوة البشرية التي تعمل على نهضة المجتمع وهى الفترة التي تحدد مسار الفرد في المستقبل، لذلك تحتل مرتبة هامة وأهمية خاصة في السلم التعليمي وغالبا ما يتضمن التعليم نوعين أساسيين هما</a:t>
            </a:r>
            <a:r>
              <a:rPr lang="en-US" altLang="en-US" sz="1600" dirty="0">
                <a:solidFill>
                  <a:srgbClr val="222222"/>
                </a:solidFill>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lang="ar-EG" altLang="en-US" sz="1600" dirty="0">
                <a:solidFill>
                  <a:srgbClr val="222222"/>
                </a:solidFill>
                <a:latin typeface="Alexandria" pitchFamily="2" charset="-78"/>
                <a:cs typeface="Alexandria" pitchFamily="2" charset="-78"/>
              </a:rPr>
              <a:t>التعليم الثانوي العام الذي يهدف لإعداد الطلاب للالتحاق بالجامعات والمعاهد العليا</a:t>
            </a:r>
            <a:r>
              <a:rPr lang="en-US" altLang="en-US" sz="1600" dirty="0">
                <a:solidFill>
                  <a:srgbClr val="222222"/>
                </a:solidFill>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lang="ar-EG" altLang="en-US" sz="1600" dirty="0">
                <a:solidFill>
                  <a:srgbClr val="222222"/>
                </a:solidFill>
                <a:latin typeface="Alexandria" pitchFamily="2" charset="-78"/>
                <a:cs typeface="Alexandria" pitchFamily="2" charset="-78"/>
              </a:rPr>
              <a:t>التعليم الثانوي الفني الذي يهدف لإعداد العمال المهرة والفنيين اللازمين لتنمية المجتمع</a:t>
            </a:r>
            <a:r>
              <a:rPr lang="en-US" altLang="en-US" sz="1600" dirty="0">
                <a:solidFill>
                  <a:srgbClr val="222222"/>
                </a:solidFill>
                <a:latin typeface="Alexandria" pitchFamily="2" charset="-78"/>
                <a:cs typeface="Alexandria" pitchFamily="2" charset="-78"/>
              </a:rPr>
              <a:t>.</a:t>
            </a:r>
            <a:endParaRPr lang="ar-JO" altLang="en-US" sz="1600" dirty="0">
              <a:solidFill>
                <a:srgbClr val="222222"/>
              </a:solidFill>
              <a:latin typeface="Alexandria" pitchFamily="2" charset="-78"/>
              <a:cs typeface="Alexandria" pitchFamily="2" charset="-78"/>
            </a:endParaRPr>
          </a:p>
          <a:p>
            <a:pPr algn="just" rtl="1" fontAlgn="base">
              <a:lnSpc>
                <a:spcPct val="150000"/>
              </a:lnSpc>
            </a:pPr>
            <a:r>
              <a:rPr lang="ar-EG" sz="1600" b="1" dirty="0">
                <a:solidFill>
                  <a:srgbClr val="222222"/>
                </a:solidFill>
                <a:latin typeface="Alexandria" pitchFamily="2" charset="-78"/>
                <a:cs typeface="Alexandria" pitchFamily="2" charset="-78"/>
              </a:rPr>
              <a:t>ومن هنا فالتعليم الثانوي ينقسم إلى</a:t>
            </a:r>
            <a:r>
              <a:rPr lang="ar-EG" sz="1600" dirty="0">
                <a:solidFill>
                  <a:srgbClr val="222222"/>
                </a:solidFill>
                <a:latin typeface="Alexandria" pitchFamily="2" charset="-78"/>
                <a:cs typeface="Alexandria" pitchFamily="2" charset="-78"/>
              </a:rPr>
              <a:t>:</a:t>
            </a:r>
          </a:p>
          <a:p>
            <a:pPr algn="just" rtl="1" fontAlgn="base">
              <a:lnSpc>
                <a:spcPct val="150000"/>
              </a:lnSpc>
              <a:buFont typeface="+mj-lt"/>
              <a:buAutoNum type="arabicPeriod"/>
            </a:pPr>
            <a:r>
              <a:rPr lang="ar-EG" sz="1600" b="0" i="0" u="none" strike="noStrike" dirty="0">
                <a:solidFill>
                  <a:srgbClr val="222222"/>
                </a:solidFill>
                <a:effectLst/>
                <a:latin typeface="Alexandria" pitchFamily="2" charset="-78"/>
                <a:cs typeface="Alexandria" pitchFamily="2" charset="-78"/>
              </a:rPr>
              <a:t>ثانوي عام.</a:t>
            </a:r>
          </a:p>
          <a:p>
            <a:pPr algn="just" rtl="1" fontAlgn="base">
              <a:lnSpc>
                <a:spcPct val="150000"/>
              </a:lnSpc>
              <a:buFont typeface="+mj-lt"/>
              <a:buAutoNum type="arabicPeriod"/>
            </a:pPr>
            <a:r>
              <a:rPr lang="ar-EG" sz="1600" b="0" i="0" u="none" strike="noStrike" dirty="0">
                <a:solidFill>
                  <a:srgbClr val="222222"/>
                </a:solidFill>
                <a:effectLst/>
                <a:latin typeface="Alexandria" pitchFamily="2" charset="-78"/>
                <a:cs typeface="Alexandria" pitchFamily="2" charset="-78"/>
              </a:rPr>
              <a:t>ثانوي فني (صناعي –زراعي –تجارى- نظام خمس سنوات )</a:t>
            </a:r>
          </a:p>
          <a:p>
            <a:pPr algn="r" rtl="1" fontAlgn="base">
              <a:buFont typeface="+mj-lt"/>
              <a:buAutoNum type="arabicPeriod"/>
            </a:pPr>
            <a:r>
              <a:rPr lang="ar-EG" b="0" i="0" u="none" strike="noStrike" dirty="0">
                <a:solidFill>
                  <a:srgbClr val="222222"/>
                </a:solidFill>
                <a:effectLst/>
                <a:latin typeface="Alexandria Light" pitchFamily="2" charset="-78"/>
                <a:cs typeface="Alexandria Light" pitchFamily="2" charset="-78"/>
              </a:rPr>
              <a:t>ثانوي مهني</a:t>
            </a:r>
            <a:endParaRPr kumimoji="0" lang="en-US" altLang="en-US" b="0" i="0" u="none" strike="noStrike" cap="none" normalizeH="0" baseline="0" dirty="0">
              <a:ln>
                <a:noFill/>
              </a:ln>
              <a:solidFill>
                <a:srgbClr val="222222"/>
              </a:solidFill>
              <a:effectLst/>
              <a:latin typeface="Alexandria Light" pitchFamily="2" charset="-78"/>
              <a:cs typeface="Alexandria Light"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Graphic 21">
            <a:extLst>
              <a:ext uri="{FF2B5EF4-FFF2-40B4-BE49-F238E27FC236}">
                <a16:creationId xmlns:a16="http://schemas.microsoft.com/office/drawing/2014/main" id="{6A54A7F5-4D0E-A877-1DD9-899A545FCA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82" y="43629"/>
            <a:ext cx="2591822" cy="1210204"/>
          </a:xfrm>
          <a:prstGeom prst="rect">
            <a:avLst/>
          </a:prstGeom>
        </p:spPr>
      </p:pic>
    </p:spTree>
    <p:extLst>
      <p:ext uri="{BB962C8B-B14F-4D97-AF65-F5344CB8AC3E}">
        <p14:creationId xmlns:p14="http://schemas.microsoft.com/office/powerpoint/2010/main" val="3935625056"/>
      </p:ext>
    </p:extLst>
  </p:cSld>
  <p:clrMapOvr>
    <a:masterClrMapping/>
  </p:clrMapOvr>
  <mc:AlternateContent xmlns:mc="http://schemas.openxmlformats.org/markup-compatibility/2006" xmlns:p14="http://schemas.microsoft.com/office/powerpoint/2010/main">
    <mc:Choice Requires="p14">
      <p:transition spd="slow" p14:dur="1600" advTm="74267">
        <p14:prism isInverted="1"/>
      </p:transition>
    </mc:Choice>
    <mc:Fallback xmlns="">
      <p:transition spd="slow" advTm="74267">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1F1D142-714A-69B2-A202-E0D9F457F07D}"/>
              </a:ext>
            </a:extLst>
          </p:cNvPr>
          <p:cNvSpPr/>
          <p:nvPr/>
        </p:nvSpPr>
        <p:spPr>
          <a:xfrm>
            <a:off x="401934" y="1082710"/>
            <a:ext cx="11304396" cy="4815672"/>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74660" y="611235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640500" y="1296678"/>
            <a:ext cx="10778194" cy="4359591"/>
          </a:xfrm>
          <a:prstGeom prst="rect">
            <a:avLst/>
          </a:prstGeom>
          <a:noFill/>
        </p:spPr>
        <p:txBody>
          <a:bodyPr wrap="square" rtlCol="0">
            <a:spAutoFit/>
          </a:bodyPr>
          <a:lstStyle/>
          <a:p>
            <a:pPr algn="ctr" fontAlgn="base"/>
            <a:r>
              <a:rPr lang="ar-JO" sz="1600" b="1" i="0" dirty="0">
                <a:solidFill>
                  <a:srgbClr val="00B0F0"/>
                </a:solidFill>
                <a:effectLst/>
                <a:latin typeface="Alexandria" pitchFamily="2" charset="-78"/>
                <a:cs typeface="Alexandria" pitchFamily="2" charset="-78"/>
              </a:rPr>
              <a:t>سياسات التعليم في المملكة المغربية</a:t>
            </a:r>
          </a:p>
          <a:p>
            <a:pPr algn="r" fontAlgn="base">
              <a:lnSpc>
                <a:spcPct val="150000"/>
              </a:lnSpc>
            </a:pPr>
            <a:endParaRPr lang="ar-JO" sz="1600" dirty="0">
              <a:latin typeface="Alexandria" pitchFamily="2" charset="-78"/>
              <a:cs typeface="Alexandria" pitchFamily="2" charset="-78"/>
            </a:endParaRPr>
          </a:p>
          <a:p>
            <a:pPr algn="just" rtl="1" fontAlgn="base">
              <a:lnSpc>
                <a:spcPct val="150000"/>
              </a:lnSpc>
            </a:pPr>
            <a:r>
              <a:rPr lang="ar-JO" sz="1600" b="0" i="0" dirty="0">
                <a:effectLst/>
                <a:latin typeface="Alexandria" pitchFamily="2" charset="-78"/>
                <a:cs typeface="Alexandria" pitchFamily="2" charset="-78"/>
              </a:rPr>
              <a:t>*</a:t>
            </a:r>
            <a:r>
              <a:rPr lang="ar-YE" sz="1600" dirty="0">
                <a:solidFill>
                  <a:srgbClr val="222222"/>
                </a:solidFill>
                <a:latin typeface="Alexandria" pitchFamily="2" charset="-78"/>
                <a:cs typeface="Alexandria" pitchFamily="2" charset="-78"/>
              </a:rPr>
              <a:t>منذ أن أخذ </a:t>
            </a:r>
            <a:r>
              <a:rPr lang="ar-YE" sz="1600" dirty="0">
                <a:solidFill>
                  <a:srgbClr val="222222"/>
                </a:solidFill>
                <a:latin typeface="Alexandria" pitchFamily="2" charset="-78"/>
                <a:cs typeface="Alexandria" pitchFamily="2" charset="-78"/>
                <a:hlinkClick r:id="rId2" tooltip="المغرب">
                  <a:extLst>
                    <a:ext uri="{A12FA001-AC4F-418D-AE19-62706E023703}">
                      <ahyp:hlinkClr xmlns:ahyp="http://schemas.microsoft.com/office/drawing/2018/hyperlinkcolor" val="tx"/>
                    </a:ext>
                  </a:extLst>
                </a:hlinkClick>
              </a:rPr>
              <a:t>المغرب</a:t>
            </a:r>
            <a:r>
              <a:rPr lang="ar-YE" sz="1600" dirty="0">
                <a:solidFill>
                  <a:srgbClr val="222222"/>
                </a:solidFill>
                <a:latin typeface="Alexandria" pitchFamily="2" charset="-78"/>
                <a:cs typeface="Alexandria" pitchFamily="2" charset="-78"/>
              </a:rPr>
              <a:t> استقلاله وتخلص من </a:t>
            </a:r>
            <a:r>
              <a:rPr lang="ar-YE" sz="1600" dirty="0">
                <a:solidFill>
                  <a:srgbClr val="222222"/>
                </a:solidFill>
                <a:latin typeface="Alexandria" pitchFamily="2" charset="-78"/>
                <a:cs typeface="Alexandria" pitchFamily="2" charset="-78"/>
                <a:hlinkClick r:id="rId3" tooltip="الإمبراطورية الاستعمارية الفرنسية">
                  <a:extLst>
                    <a:ext uri="{A12FA001-AC4F-418D-AE19-62706E023703}">
                      <ahyp:hlinkClr xmlns:ahyp="http://schemas.microsoft.com/office/drawing/2018/hyperlinkcolor" val="tx"/>
                    </a:ext>
                  </a:extLst>
                </a:hlinkClick>
              </a:rPr>
              <a:t>الاستعمار الفرنسي</a:t>
            </a:r>
            <a:r>
              <a:rPr lang="ar-YE" sz="1600" dirty="0">
                <a:solidFill>
                  <a:srgbClr val="222222"/>
                </a:solidFill>
                <a:latin typeface="Alexandria" pitchFamily="2" charset="-78"/>
                <a:cs typeface="Alexandria" pitchFamily="2" charset="-78"/>
              </a:rPr>
              <a:t> عام </a:t>
            </a:r>
            <a:r>
              <a:rPr lang="ar-YE" sz="1600" dirty="0">
                <a:solidFill>
                  <a:srgbClr val="222222"/>
                </a:solidFill>
                <a:latin typeface="Alexandria" pitchFamily="2" charset="-78"/>
                <a:cs typeface="Alexandria" pitchFamily="2" charset="-78"/>
                <a:hlinkClick r:id="rId4" tooltip="1956">
                  <a:extLst>
                    <a:ext uri="{A12FA001-AC4F-418D-AE19-62706E023703}">
                      <ahyp:hlinkClr xmlns:ahyp="http://schemas.microsoft.com/office/drawing/2018/hyperlinkcolor" val="tx"/>
                    </a:ext>
                  </a:extLst>
                </a:hlinkClick>
              </a:rPr>
              <a:t>1956</a:t>
            </a:r>
            <a:r>
              <a:rPr lang="ar-YE" sz="1600" dirty="0">
                <a:solidFill>
                  <a:srgbClr val="222222"/>
                </a:solidFill>
                <a:latin typeface="Alexandria" pitchFamily="2" charset="-78"/>
                <a:cs typeface="Alexandria" pitchFamily="2" charset="-78"/>
              </a:rPr>
              <a:t>، أولت </a:t>
            </a:r>
            <a:r>
              <a:rPr lang="ar-YE" sz="1600" dirty="0">
                <a:solidFill>
                  <a:srgbClr val="222222"/>
                </a:solidFill>
                <a:latin typeface="Alexandria" pitchFamily="2" charset="-78"/>
                <a:cs typeface="Alexandria" pitchFamily="2" charset="-78"/>
                <a:hlinkClick r:id="rId5" tooltip="حكومة المغرب">
                  <a:extLst>
                    <a:ext uri="{A12FA001-AC4F-418D-AE19-62706E023703}">
                      <ahyp:hlinkClr xmlns:ahyp="http://schemas.microsoft.com/office/drawing/2018/hyperlinkcolor" val="tx"/>
                    </a:ext>
                  </a:extLst>
                </a:hlinkClick>
              </a:rPr>
              <a:t>الحكومة المغربية</a:t>
            </a:r>
            <a:r>
              <a:rPr lang="ar-YE" sz="1600" dirty="0">
                <a:solidFill>
                  <a:srgbClr val="222222"/>
                </a:solidFill>
                <a:latin typeface="Alexandria" pitchFamily="2" charset="-78"/>
                <a:cs typeface="Alexandria" pitchFamily="2" charset="-78"/>
              </a:rPr>
              <a:t> اهتماما كبيرا بمجال </a:t>
            </a:r>
            <a:r>
              <a:rPr lang="ar-YE" sz="1600" dirty="0">
                <a:solidFill>
                  <a:srgbClr val="222222"/>
                </a:solidFill>
                <a:latin typeface="Alexandria" pitchFamily="2" charset="-78"/>
                <a:cs typeface="Alexandria" pitchFamily="2" charset="-78"/>
                <a:hlinkClick r:id="rId6" tooltip="تعليم">
                  <a:extLst>
                    <a:ext uri="{A12FA001-AC4F-418D-AE19-62706E023703}">
                      <ahyp:hlinkClr xmlns:ahyp="http://schemas.microsoft.com/office/drawing/2018/hyperlinkcolor" val="tx"/>
                    </a:ext>
                  </a:extLst>
                </a:hlinkClick>
              </a:rPr>
              <a:t>التعليم</a:t>
            </a:r>
            <a:r>
              <a:rPr lang="ar-YE" sz="1600" dirty="0">
                <a:solidFill>
                  <a:srgbClr val="222222"/>
                </a:solidFill>
                <a:latin typeface="Alexandria" pitchFamily="2" charset="-78"/>
                <a:cs typeface="Alexandria" pitchFamily="2" charset="-78"/>
              </a:rPr>
              <a:t>. رغم الصعوبات الاقتصادية التي عانى منها المغرب في تسعينات </a:t>
            </a:r>
            <a:r>
              <a:rPr lang="ar-YE" sz="1600" dirty="0">
                <a:solidFill>
                  <a:srgbClr val="222222"/>
                </a:solidFill>
                <a:latin typeface="Alexandria" pitchFamily="2" charset="-78"/>
                <a:cs typeface="Alexandria" pitchFamily="2" charset="-78"/>
                <a:hlinkClick r:id="rId7" tooltip="القرن 20">
                  <a:extLst>
                    <a:ext uri="{A12FA001-AC4F-418D-AE19-62706E023703}">
                      <ahyp:hlinkClr xmlns:ahyp="http://schemas.microsoft.com/office/drawing/2018/hyperlinkcolor" val="tx"/>
                    </a:ext>
                  </a:extLst>
                </a:hlinkClick>
              </a:rPr>
              <a:t>القرن العشرين</a:t>
            </a:r>
            <a:r>
              <a:rPr lang="ar-YE" sz="1600" dirty="0">
                <a:solidFill>
                  <a:srgbClr val="222222"/>
                </a:solidFill>
                <a:latin typeface="Alexandria" pitchFamily="2" charset="-78"/>
                <a:cs typeface="Alexandria" pitchFamily="2" charset="-78"/>
              </a:rPr>
              <a:t> وبداية الألفية الثالثة، ما زالت الحكومة تبذل الجهود من أجل النهوض بقطاع </a:t>
            </a:r>
            <a:r>
              <a:rPr lang="ar-YE" sz="1600" dirty="0">
                <a:solidFill>
                  <a:srgbClr val="222222"/>
                </a:solidFill>
                <a:latin typeface="Alexandria" pitchFamily="2" charset="-78"/>
                <a:cs typeface="Alexandria" pitchFamily="2" charset="-78"/>
                <a:hlinkClick r:id="rId6" tooltip="تعليم">
                  <a:extLst>
                    <a:ext uri="{A12FA001-AC4F-418D-AE19-62706E023703}">
                      <ahyp:hlinkClr xmlns:ahyp="http://schemas.microsoft.com/office/drawing/2018/hyperlinkcolor" val="tx"/>
                    </a:ext>
                  </a:extLst>
                </a:hlinkClick>
              </a:rPr>
              <a:t>التعليم</a:t>
            </a:r>
            <a:r>
              <a:rPr lang="ar-YE" sz="1600" dirty="0">
                <a:solidFill>
                  <a:srgbClr val="222222"/>
                </a:solidFill>
                <a:latin typeface="Alexandria" pitchFamily="2" charset="-78"/>
                <a:cs typeface="Alexandria" pitchFamily="2" charset="-78"/>
              </a:rPr>
              <a:t>. وذلك ينعكس في حجم الاستثمارات المخصصة لهذا القطاع، حيث تخصص نسبة 26.3% من الميزانية العامة للتعليم. في عام 2006، بلغت ميزانية التعليم 5.5% من </a:t>
            </a:r>
            <a:r>
              <a:rPr lang="ar-YE" sz="1600" dirty="0">
                <a:solidFill>
                  <a:srgbClr val="222222"/>
                </a:solidFill>
                <a:latin typeface="Alexandria" pitchFamily="2" charset="-78"/>
                <a:cs typeface="Alexandria" pitchFamily="2" charset="-78"/>
                <a:hlinkClick r:id="rId8" tooltip="ناتج محلي إجمالي">
                  <a:extLst>
                    <a:ext uri="{A12FA001-AC4F-418D-AE19-62706E023703}">
                      <ahyp:hlinkClr xmlns:ahyp="http://schemas.microsoft.com/office/drawing/2018/hyperlinkcolor" val="tx"/>
                    </a:ext>
                  </a:extLst>
                </a:hlinkClick>
              </a:rPr>
              <a:t>الناتج المحلي الإجمالي</a:t>
            </a:r>
            <a:r>
              <a:rPr lang="ar-JO" sz="1600" dirty="0">
                <a:solidFill>
                  <a:srgbClr val="222222"/>
                </a:solidFill>
                <a:latin typeface="Alexandria" pitchFamily="2" charset="-78"/>
                <a:cs typeface="Alexandria" pitchFamily="2" charset="-78"/>
              </a:rPr>
              <a:t>.</a:t>
            </a:r>
            <a:r>
              <a:rPr lang="ar-YE" sz="1600" dirty="0">
                <a:solidFill>
                  <a:srgbClr val="222222"/>
                </a:solidFill>
                <a:latin typeface="Alexandria" pitchFamily="2" charset="-78"/>
                <a:cs typeface="Alexandria" pitchFamily="2" charset="-78"/>
              </a:rPr>
              <a:t> </a:t>
            </a:r>
            <a:endParaRPr lang="ar-JO" sz="1600" dirty="0">
              <a:solidFill>
                <a:srgbClr val="222222"/>
              </a:solidFill>
              <a:latin typeface="Alexandria" pitchFamily="2" charset="-78"/>
              <a:cs typeface="Alexandria" pitchFamily="2" charset="-78"/>
            </a:endParaRPr>
          </a:p>
          <a:p>
            <a:pPr algn="just" rtl="1" fontAlgn="base">
              <a:lnSpc>
                <a:spcPct val="150000"/>
              </a:lnSpc>
            </a:pPr>
            <a:endParaRPr lang="ar-YE" sz="1600" dirty="0">
              <a:solidFill>
                <a:srgbClr val="222222"/>
              </a:solidFill>
              <a:latin typeface="Alexandria" pitchFamily="2" charset="-78"/>
              <a:cs typeface="Alexandria" pitchFamily="2" charset="-78"/>
            </a:endParaRPr>
          </a:p>
          <a:p>
            <a:pPr algn="just" rtl="1" fontAlgn="base">
              <a:lnSpc>
                <a:spcPct val="150000"/>
              </a:lnSpc>
            </a:pPr>
            <a:r>
              <a:rPr lang="ar-JO" sz="1600" dirty="0">
                <a:solidFill>
                  <a:srgbClr val="222222"/>
                </a:solidFill>
                <a:latin typeface="Alexandria" pitchFamily="2" charset="-78"/>
                <a:cs typeface="Alexandria" pitchFamily="2" charset="-78"/>
              </a:rPr>
              <a:t>* </a:t>
            </a:r>
            <a:r>
              <a:rPr lang="ar-YE" sz="1600" dirty="0">
                <a:solidFill>
                  <a:srgbClr val="222222"/>
                </a:solidFill>
                <a:latin typeface="Alexandria" pitchFamily="2" charset="-78"/>
                <a:cs typeface="Alexandria" pitchFamily="2" charset="-78"/>
              </a:rPr>
              <a:t>مرالنظام التعليمي المغربي بعدة إصلاحات بهدف تقليص الفوارق الإقليمية وضمان نشر التعليم. في عام </a:t>
            </a:r>
            <a:r>
              <a:rPr lang="ar-YE" sz="1600" dirty="0">
                <a:solidFill>
                  <a:srgbClr val="222222"/>
                </a:solidFill>
                <a:latin typeface="Alexandria" pitchFamily="2" charset="-78"/>
                <a:cs typeface="Alexandria" pitchFamily="2" charset="-78"/>
                <a:hlinkClick r:id="rId9" tooltip="1963">
                  <a:extLst>
                    <a:ext uri="{A12FA001-AC4F-418D-AE19-62706E023703}">
                      <ahyp:hlinkClr xmlns:ahyp="http://schemas.microsoft.com/office/drawing/2018/hyperlinkcolor" val="tx"/>
                    </a:ext>
                  </a:extLst>
                </a:hlinkClick>
              </a:rPr>
              <a:t>1963</a:t>
            </a:r>
            <a:r>
              <a:rPr lang="ar-YE" sz="1600" dirty="0">
                <a:solidFill>
                  <a:srgbClr val="222222"/>
                </a:solidFill>
                <a:latin typeface="Alexandria" pitchFamily="2" charset="-78"/>
                <a:cs typeface="Alexandria" pitchFamily="2" charset="-78"/>
              </a:rPr>
              <a:t> أصبح التعليم إلزاميا للبنين والبنات المغاربة الذين تتراوح اعمارهم بين 7 و13 سنة.</a:t>
            </a:r>
          </a:p>
          <a:p>
            <a:pPr algn="just" rtl="1" fontAlgn="base">
              <a:lnSpc>
                <a:spcPct val="150000"/>
              </a:lnSpc>
            </a:pPr>
            <a:r>
              <a:rPr lang="ar-YE" sz="1600" dirty="0">
                <a:solidFill>
                  <a:srgbClr val="222222"/>
                </a:solidFill>
                <a:latin typeface="Alexandria" pitchFamily="2" charset="-78"/>
                <a:cs typeface="Alexandria" pitchFamily="2" charset="-78"/>
              </a:rPr>
              <a:t>وفي سبتمبر </a:t>
            </a:r>
            <a:r>
              <a:rPr lang="ar-YE" sz="1600" dirty="0">
                <a:solidFill>
                  <a:srgbClr val="222222"/>
                </a:solidFill>
                <a:latin typeface="Alexandria" pitchFamily="2" charset="-78"/>
                <a:cs typeface="Alexandria" pitchFamily="2" charset="-78"/>
                <a:hlinkClick r:id="rId10" tooltip="1990">
                  <a:extLst>
                    <a:ext uri="{A12FA001-AC4F-418D-AE19-62706E023703}">
                      <ahyp:hlinkClr xmlns:ahyp="http://schemas.microsoft.com/office/drawing/2018/hyperlinkcolor" val="tx"/>
                    </a:ext>
                  </a:extLst>
                </a:hlinkClick>
              </a:rPr>
              <a:t>1990</a:t>
            </a:r>
            <a:r>
              <a:rPr lang="ar-YE" sz="1600" dirty="0">
                <a:solidFill>
                  <a:srgbClr val="222222"/>
                </a:solidFill>
                <a:latin typeface="Alexandria" pitchFamily="2" charset="-78"/>
                <a:cs typeface="Alexandria" pitchFamily="2" charset="-78"/>
              </a:rPr>
              <a:t>، أعيدت هيكلة النظام التعليمي ليتكون من تسع سنوات من التعليم الأساسي و3 سنوات من التعليم الثانوي.</a:t>
            </a:r>
          </a:p>
        </p:txBody>
      </p:sp>
      <p:pic>
        <p:nvPicPr>
          <p:cNvPr id="3" name="Picture 2">
            <a:extLst>
              <a:ext uri="{FF2B5EF4-FFF2-40B4-BE49-F238E27FC236}">
                <a16:creationId xmlns:a16="http://schemas.microsoft.com/office/drawing/2014/main" id="{C876C40D-F756-2EF9-A5F9-3B5C525706D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0500" y="1082710"/>
            <a:ext cx="1815018" cy="764268"/>
          </a:xfrm>
          <a:prstGeom prst="rect">
            <a:avLst/>
          </a:prstGeom>
        </p:spPr>
      </p:pic>
      <p:pic>
        <p:nvPicPr>
          <p:cNvPr id="4" name="Graphic 21">
            <a:extLst>
              <a:ext uri="{FF2B5EF4-FFF2-40B4-BE49-F238E27FC236}">
                <a16:creationId xmlns:a16="http://schemas.microsoft.com/office/drawing/2014/main" id="{DB1418E0-9403-9314-0ADA-F6BD9862475A}"/>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29" y="0"/>
            <a:ext cx="2591822" cy="1210204"/>
          </a:xfrm>
          <a:prstGeom prst="rect">
            <a:avLst/>
          </a:prstGeom>
        </p:spPr>
      </p:pic>
    </p:spTree>
    <p:extLst>
      <p:ext uri="{BB962C8B-B14F-4D97-AF65-F5344CB8AC3E}">
        <p14:creationId xmlns:p14="http://schemas.microsoft.com/office/powerpoint/2010/main" val="1549852909"/>
      </p:ext>
    </p:extLst>
  </p:cSld>
  <p:clrMapOvr>
    <a:masterClrMapping/>
  </p:clrMapOvr>
  <mc:AlternateContent xmlns:mc="http://schemas.openxmlformats.org/markup-compatibility/2006" xmlns:p14="http://schemas.microsoft.com/office/powerpoint/2010/main">
    <mc:Choice Requires="p14">
      <p:transition spd="slow" p14:dur="1600" advTm="82418">
        <p14:prism isInverted="1"/>
      </p:transition>
    </mc:Choice>
    <mc:Fallback xmlns="">
      <p:transition spd="slow" advTm="82418">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BCEF200-4634-D628-2612-AF6AAA4E1F2C}"/>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591779" y="601492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205802" y="1589698"/>
            <a:ext cx="10155196" cy="3784947"/>
          </a:xfrm>
          <a:prstGeom prst="rect">
            <a:avLst/>
          </a:prstGeom>
          <a:noFill/>
        </p:spPr>
        <p:txBody>
          <a:bodyPr wrap="square" rtlCol="0">
            <a:spAutoFit/>
          </a:bodyPr>
          <a:lstStyle/>
          <a:p>
            <a:pPr algn="r" rtl="1" fontAlgn="base">
              <a:lnSpc>
                <a:spcPct val="150000"/>
              </a:lnSpc>
            </a:pPr>
            <a:r>
              <a:rPr lang="ar-YE" b="0" i="0" dirty="0">
                <a:solidFill>
                  <a:srgbClr val="000000"/>
                </a:solidFill>
                <a:effectLst/>
                <a:latin typeface="Alexandria" pitchFamily="2" charset="-78"/>
                <a:cs typeface="Alexandria" pitchFamily="2" charset="-78"/>
              </a:rPr>
              <a:t>يقسم التعليم بالمغرب إلى قسمين، يقسم كل منهما إلى ثلاث مراحل:</a:t>
            </a:r>
          </a:p>
          <a:p>
            <a:pPr algn="r" rtl="1" fontAlgn="base">
              <a:lnSpc>
                <a:spcPct val="150000"/>
              </a:lnSpc>
              <a:buFont typeface="Arial" panose="020B0604020202020204" pitchFamily="34" charset="0"/>
              <a:buChar char="•"/>
            </a:pPr>
            <a:r>
              <a:rPr lang="ar-YE" b="1" i="0" dirty="0">
                <a:solidFill>
                  <a:srgbClr val="000000"/>
                </a:solidFill>
                <a:effectLst/>
                <a:latin typeface="Alexandria" pitchFamily="2" charset="-78"/>
                <a:cs typeface="Alexandria" pitchFamily="2" charset="-78"/>
              </a:rPr>
              <a:t>التعليم الأساسي</a:t>
            </a:r>
            <a:r>
              <a:rPr lang="ar-YE" b="0" i="0" dirty="0">
                <a:solidFill>
                  <a:srgbClr val="000000"/>
                </a:solidFill>
                <a:effectLst/>
                <a:latin typeface="Alexandria" pitchFamily="2" charset="-78"/>
                <a:cs typeface="Alexandria" pitchFamily="2" charset="-78"/>
              </a:rPr>
              <a:t> وينقسم إلى ثلاث مراحل:</a:t>
            </a:r>
          </a:p>
          <a:p>
            <a:pPr marL="742950" lvl="1" indent="-285750" algn="r" rtl="1" fontAlgn="base">
              <a:lnSpc>
                <a:spcPct val="150000"/>
              </a:lnSpc>
              <a:buFont typeface="Arial" panose="020B0604020202020204" pitchFamily="34" charset="0"/>
              <a:buChar char="•"/>
            </a:pPr>
            <a:r>
              <a:rPr lang="ar-YE" b="0" i="0" dirty="0">
                <a:solidFill>
                  <a:srgbClr val="000000"/>
                </a:solidFill>
                <a:effectLst/>
                <a:latin typeface="Alexandria" pitchFamily="2" charset="-78"/>
                <a:cs typeface="Alexandria" pitchFamily="2" charset="-78"/>
              </a:rPr>
              <a:t>المرحلة الابتدائية وتتكون من ست سنوات دراسية.</a:t>
            </a:r>
          </a:p>
          <a:p>
            <a:pPr marL="742950" lvl="1" indent="-285750" algn="r" rtl="1" fontAlgn="base">
              <a:lnSpc>
                <a:spcPct val="150000"/>
              </a:lnSpc>
              <a:buFont typeface="Arial" panose="020B0604020202020204" pitchFamily="34" charset="0"/>
              <a:buChar char="•"/>
            </a:pPr>
            <a:r>
              <a:rPr lang="ar-YE" b="0" i="0" dirty="0">
                <a:solidFill>
                  <a:srgbClr val="000000"/>
                </a:solidFill>
                <a:effectLst/>
                <a:latin typeface="Alexandria" pitchFamily="2" charset="-78"/>
                <a:cs typeface="Alexandria" pitchFamily="2" charset="-78"/>
              </a:rPr>
              <a:t>المرحلة الإعدادية وتتكون من ثلاث </a:t>
            </a:r>
            <a:r>
              <a:rPr lang="ar-YE" i="0" dirty="0">
                <a:effectLst/>
                <a:latin typeface="Alexandria" pitchFamily="2" charset="-78"/>
                <a:cs typeface="Alexandria" pitchFamily="2" charset="-78"/>
              </a:rPr>
              <a:t>سنوات دراسية.</a:t>
            </a:r>
          </a:p>
          <a:p>
            <a:pPr marL="742950" lvl="1" indent="-285750" algn="r" rtl="1" fontAlgn="base">
              <a:lnSpc>
                <a:spcPct val="150000"/>
              </a:lnSpc>
              <a:buFont typeface="Arial" panose="020B0604020202020204" pitchFamily="34" charset="0"/>
              <a:buChar char="•"/>
            </a:pPr>
            <a:r>
              <a:rPr lang="ar-YE" i="0" dirty="0">
                <a:effectLst/>
                <a:latin typeface="Alexandria" pitchFamily="2" charset="-78"/>
                <a:cs typeface="Alexandria" pitchFamily="2" charset="-78"/>
              </a:rPr>
              <a:t>المرحلة الثانوية وتتكون من ثلاث سنوات دراسية.</a:t>
            </a:r>
          </a:p>
          <a:p>
            <a:pPr algn="r" rtl="1" fontAlgn="base">
              <a:lnSpc>
                <a:spcPct val="150000"/>
              </a:lnSpc>
              <a:buFont typeface="Arial" panose="020B0604020202020204" pitchFamily="34" charset="0"/>
              <a:buChar char="•"/>
            </a:pPr>
            <a:r>
              <a:rPr lang="ar-YE" i="0" dirty="0">
                <a:effectLst/>
                <a:latin typeface="Alexandria" pitchFamily="2" charset="-78"/>
                <a:cs typeface="Alexandria" pitchFamily="2" charset="-78"/>
              </a:rPr>
              <a:t>التعليم العالي تطبق معظم الجامعات المغربية النموذج الفرنسي للتعليم الجامعي كالتالي:</a:t>
            </a:r>
          </a:p>
          <a:p>
            <a:pPr marL="742950" lvl="1" indent="-285750" algn="r" rtl="1" fontAlgn="base">
              <a:lnSpc>
                <a:spcPct val="150000"/>
              </a:lnSpc>
              <a:buFont typeface="Arial" panose="020B0604020202020204" pitchFamily="34" charset="0"/>
              <a:buChar char="•"/>
            </a:pPr>
            <a:r>
              <a:rPr lang="ar-YE" i="0" dirty="0">
                <a:effectLst/>
                <a:latin typeface="Alexandria" pitchFamily="2" charset="-78"/>
                <a:cs typeface="Alexandria" pitchFamily="2" charset="-78"/>
              </a:rPr>
              <a:t>الدراسة لشهادة الإجازة، وهي تعادل درجة </a:t>
            </a:r>
            <a:r>
              <a:rPr lang="ar-YE" i="0" strike="noStrike" dirty="0">
                <a:effectLst/>
                <a:latin typeface="Alexandria" pitchFamily="2" charset="-78"/>
                <a:cs typeface="Alexandria" pitchFamily="2" charset="-78"/>
                <a:hlinkClick r:id="rId2" tooltip="بكالوريوس">
                  <a:extLst>
                    <a:ext uri="{A12FA001-AC4F-418D-AE19-62706E023703}">
                      <ahyp:hlinkClr xmlns:ahyp="http://schemas.microsoft.com/office/drawing/2018/hyperlinkcolor" val="tx"/>
                    </a:ext>
                  </a:extLst>
                </a:hlinkClick>
              </a:rPr>
              <a:t>البكالوريوس</a:t>
            </a:r>
            <a:r>
              <a:rPr lang="ar-YE" i="0" dirty="0">
                <a:effectLst/>
                <a:latin typeface="Alexandria" pitchFamily="2" charset="-78"/>
                <a:cs typeface="Alexandria" pitchFamily="2" charset="-78"/>
              </a:rPr>
              <a:t> في الدول الأخرى.</a:t>
            </a:r>
          </a:p>
          <a:p>
            <a:pPr marL="742950" lvl="1" indent="-285750" algn="r" rtl="1" fontAlgn="base">
              <a:lnSpc>
                <a:spcPct val="150000"/>
              </a:lnSpc>
              <a:buFont typeface="Arial" panose="020B0604020202020204" pitchFamily="34" charset="0"/>
              <a:buChar char="•"/>
            </a:pPr>
            <a:r>
              <a:rPr lang="ar-YE" i="0" dirty="0">
                <a:effectLst/>
                <a:latin typeface="Alexandria" pitchFamily="2" charset="-78"/>
                <a:cs typeface="Alexandria" pitchFamily="2" charset="-78"/>
              </a:rPr>
              <a:t>الدراسة لشهادة الدراسات المعمقة، وهي كدرجة </a:t>
            </a:r>
            <a:r>
              <a:rPr lang="ar-YE" i="0" strike="noStrike" dirty="0">
                <a:effectLst/>
                <a:latin typeface="Alexandria" pitchFamily="2" charset="-78"/>
                <a:cs typeface="Alexandria" pitchFamily="2" charset="-78"/>
                <a:hlinkClick r:id="rId3" tooltip="ماجستير">
                  <a:extLst>
                    <a:ext uri="{A12FA001-AC4F-418D-AE19-62706E023703}">
                      <ahyp:hlinkClr xmlns:ahyp="http://schemas.microsoft.com/office/drawing/2018/hyperlinkcolor" val="tx"/>
                    </a:ext>
                  </a:extLst>
                </a:hlinkClick>
              </a:rPr>
              <a:t>الماجستير</a:t>
            </a:r>
            <a:r>
              <a:rPr lang="ar-YE" i="0" dirty="0">
                <a:effectLst/>
                <a:latin typeface="Alexandria" pitchFamily="2" charset="-78"/>
                <a:cs typeface="Alexandria" pitchFamily="2" charset="-78"/>
              </a:rPr>
              <a:t>.</a:t>
            </a:r>
          </a:p>
          <a:p>
            <a:pPr marL="742950" lvl="1" indent="-285750" algn="r" rtl="1" fontAlgn="base">
              <a:lnSpc>
                <a:spcPct val="150000"/>
              </a:lnSpc>
              <a:buFont typeface="Arial" panose="020B0604020202020204" pitchFamily="34" charset="0"/>
              <a:buChar char="•"/>
            </a:pPr>
            <a:r>
              <a:rPr lang="ar-YE" i="0" dirty="0">
                <a:effectLst/>
                <a:latin typeface="Alexandria" pitchFamily="2" charset="-78"/>
                <a:cs typeface="Alexandria" pitchFamily="2" charset="-78"/>
              </a:rPr>
              <a:t>الدراسة لشهادة دكتوراة الدولة، وهي كدرجة دكتوراة الفلسفة</a:t>
            </a:r>
          </a:p>
        </p:txBody>
      </p:sp>
      <p:pic>
        <p:nvPicPr>
          <p:cNvPr id="3" name="Graphic 21">
            <a:extLst>
              <a:ext uri="{FF2B5EF4-FFF2-40B4-BE49-F238E27FC236}">
                <a16:creationId xmlns:a16="http://schemas.microsoft.com/office/drawing/2014/main" id="{6AB7C90F-1B38-674E-80C2-23448E25BF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8866" y="42317"/>
            <a:ext cx="2591822" cy="1210204"/>
          </a:xfrm>
          <a:prstGeom prst="rect">
            <a:avLst/>
          </a:prstGeom>
        </p:spPr>
      </p:pic>
    </p:spTree>
    <p:extLst>
      <p:ext uri="{BB962C8B-B14F-4D97-AF65-F5344CB8AC3E}">
        <p14:creationId xmlns:p14="http://schemas.microsoft.com/office/powerpoint/2010/main" val="4111543292"/>
      </p:ext>
    </p:extLst>
  </p:cSld>
  <p:clrMapOvr>
    <a:masterClrMapping/>
  </p:clrMapOvr>
  <mc:AlternateContent xmlns:mc="http://schemas.openxmlformats.org/markup-compatibility/2006" xmlns:p14="http://schemas.microsoft.com/office/powerpoint/2010/main">
    <mc:Choice Requires="p14">
      <p:transition spd="slow" p14:dur="1600" advTm="79238">
        <p14:prism isInverted="1"/>
      </p:transition>
    </mc:Choice>
    <mc:Fallback xmlns="">
      <p:transition spd="slow" advTm="7923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18569C0-64EE-73A1-DC2C-4585A5CA84C9}"/>
              </a:ext>
            </a:extLst>
          </p:cNvPr>
          <p:cNvSpPr/>
          <p:nvPr/>
        </p:nvSpPr>
        <p:spPr>
          <a:xfrm>
            <a:off x="720132" y="1284289"/>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399757" y="600163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03868" y="1430917"/>
            <a:ext cx="10570866" cy="4277389"/>
          </a:xfrm>
          <a:prstGeom prst="rect">
            <a:avLst/>
          </a:prstGeom>
          <a:noFill/>
        </p:spPr>
        <p:txBody>
          <a:bodyPr wrap="square" rtlCol="0">
            <a:spAutoFit/>
          </a:bodyPr>
          <a:lstStyle/>
          <a:p>
            <a:pPr marL="0" marR="0" algn="just" rtl="1">
              <a:lnSpc>
                <a:spcPct val="150000"/>
              </a:lnSpc>
              <a:spcBef>
                <a:spcPts val="2250"/>
              </a:spcBef>
              <a:spcAft>
                <a:spcPts val="600"/>
              </a:spcAft>
            </a:pPr>
            <a:r>
              <a:rPr lang="ar-JO" b="0" i="0" dirty="0">
                <a:effectLst/>
                <a:latin typeface="Alexandria" pitchFamily="2" charset="-78"/>
                <a:cs typeface="Alexandria" pitchFamily="2" charset="-78"/>
              </a:rPr>
              <a:t>- </a:t>
            </a:r>
            <a:r>
              <a:rPr lang="ar-YE" b="0" i="0" dirty="0">
                <a:effectLst/>
                <a:latin typeface="Alexandria" pitchFamily="2" charset="-78"/>
                <a:cs typeface="Alexandria" pitchFamily="2" charset="-78"/>
              </a:rPr>
              <a:t>تشرف وزارة التربية والتعليم على مراحل التعليم الأساسي، كما تشرف وزارة التعليم العالي والبحث العلمي على مراحل التعليم الجامعي. .</a:t>
            </a:r>
            <a:endParaRPr lang="ar-JO" b="0" i="0" dirty="0">
              <a:effectLst/>
              <a:latin typeface="Alexandria" pitchFamily="2" charset="-78"/>
              <a:cs typeface="Alexandria" pitchFamily="2" charset="-78"/>
            </a:endParaRPr>
          </a:p>
          <a:p>
            <a:pPr algn="just" rtl="1" fontAlgn="base">
              <a:lnSpc>
                <a:spcPct val="150000"/>
              </a:lnSpc>
            </a:pPr>
            <a:r>
              <a:rPr lang="ar-YE" b="1" i="0" dirty="0">
                <a:solidFill>
                  <a:srgbClr val="000000"/>
                </a:solidFill>
                <a:effectLst/>
                <a:latin typeface="Alexandria" pitchFamily="2" charset="-78"/>
                <a:cs typeface="Alexandria" pitchFamily="2" charset="-78"/>
              </a:rPr>
              <a:t>نظام التعليم في المغرب</a:t>
            </a:r>
          </a:p>
          <a:p>
            <a:pPr algn="just" rtl="1" fontAlgn="base">
              <a:lnSpc>
                <a:spcPct val="150000"/>
              </a:lnSpc>
            </a:pPr>
            <a:r>
              <a:rPr lang="ar-YE" b="0" i="0" dirty="0">
                <a:solidFill>
                  <a:srgbClr val="000000"/>
                </a:solidFill>
                <a:effectLst/>
                <a:latin typeface="Alexandria" pitchFamily="2" charset="-78"/>
                <a:cs typeface="Alexandria" pitchFamily="2" charset="-78"/>
              </a:rPr>
              <a:t>يتكون نظام التعليم في المغرب من المرحلة ما قبل الدراسة الابتدائية حيث تمتد مدتها إلى سنتين ينتقل بعدها للمرحلة الابتدائية مدتها 6 سنوات والمرحلة الاعدادية مدتها 3 سنوات ومرحلة التانوية مدتها 3 سنوات تنتهي بإمتحان البك</a:t>
            </a:r>
            <a:r>
              <a:rPr lang="ar-JO" b="0" i="0" dirty="0">
                <a:solidFill>
                  <a:srgbClr val="000000"/>
                </a:solidFill>
                <a:effectLst/>
                <a:latin typeface="Alexandria" pitchFamily="2" charset="-78"/>
                <a:cs typeface="Alexandria" pitchFamily="2" charset="-78"/>
              </a:rPr>
              <a:t>ا</a:t>
            </a:r>
            <a:r>
              <a:rPr lang="ar-YE" b="0" i="0" dirty="0">
                <a:solidFill>
                  <a:srgbClr val="000000"/>
                </a:solidFill>
                <a:effectLst/>
                <a:latin typeface="Alexandria" pitchFamily="2" charset="-78"/>
                <a:cs typeface="Alexandria" pitchFamily="2" charset="-78"/>
              </a:rPr>
              <a:t>لوريا قبل دخول المرحلة الجامعية.</a:t>
            </a:r>
          </a:p>
          <a:p>
            <a:pPr algn="just" rtl="1" fontAlgn="base">
              <a:lnSpc>
                <a:spcPct val="150000"/>
              </a:lnSpc>
            </a:pPr>
            <a:r>
              <a:rPr lang="ar-YE" b="1" dirty="0">
                <a:effectLst/>
                <a:latin typeface="Alexandria" pitchFamily="2" charset="-78"/>
                <a:cs typeface="Alexandria" pitchFamily="2" charset="-78"/>
              </a:rPr>
              <a:t>التعليم قبل المدرسي</a:t>
            </a:r>
          </a:p>
          <a:p>
            <a:pPr algn="just" rtl="1" fontAlgn="base">
              <a:lnSpc>
                <a:spcPct val="150000"/>
              </a:lnSpc>
            </a:pPr>
            <a:r>
              <a:rPr lang="ar-YE" dirty="0">
                <a:effectLst/>
                <a:latin typeface="Alexandria" pitchFamily="2" charset="-78"/>
                <a:cs typeface="Alexandria" pitchFamily="2" charset="-78"/>
              </a:rPr>
              <a:t>هناك نوعان من المؤسسات:</a:t>
            </a:r>
          </a:p>
          <a:p>
            <a:pPr algn="just" rtl="1" fontAlgn="base">
              <a:lnSpc>
                <a:spcPct val="150000"/>
              </a:lnSpc>
              <a:buFont typeface="Arial" panose="020B0604020202020204" pitchFamily="34" charset="0"/>
              <a:buChar char="•"/>
            </a:pPr>
            <a:r>
              <a:rPr lang="ar-YE" dirty="0">
                <a:effectLst/>
                <a:latin typeface="Alexandria" pitchFamily="2" charset="-78"/>
                <a:cs typeface="Alexandria" pitchFamily="2" charset="-78"/>
              </a:rPr>
              <a:t>المدارس القرآنية، هي في شكل ما قبل المدرسة الأكثر شيوعا، وهي توفر التعليم لتجديد التقليدية.</a:t>
            </a:r>
          </a:p>
          <a:p>
            <a:pPr algn="just" rtl="1" fontAlgn="base">
              <a:lnSpc>
                <a:spcPct val="150000"/>
              </a:lnSpc>
              <a:buFont typeface="Arial" panose="020B0604020202020204" pitchFamily="34" charset="0"/>
              <a:buChar char="•"/>
            </a:pPr>
            <a:r>
              <a:rPr lang="ar-YE" dirty="0">
                <a:effectLst/>
                <a:latin typeface="Alexandria" pitchFamily="2" charset="-78"/>
                <a:cs typeface="Alexandria" pitchFamily="2" charset="-78"/>
              </a:rPr>
              <a:t>رياض الأطفال ودور الحضانة، </a:t>
            </a:r>
            <a:r>
              <a:rPr lang="ar-JO" dirty="0">
                <a:latin typeface="Alexandria" pitchFamily="2" charset="-78"/>
                <a:cs typeface="Alexandria" pitchFamily="2" charset="-78"/>
              </a:rPr>
              <a:t>يتم </a:t>
            </a:r>
            <a:r>
              <a:rPr lang="ar-YE" dirty="0">
                <a:effectLst/>
                <a:latin typeface="Alexandria" pitchFamily="2" charset="-78"/>
                <a:cs typeface="Alexandria" pitchFamily="2" charset="-78"/>
              </a:rPr>
              <a:t>توفير التدريب على أساس الأساليب الحديثة</a:t>
            </a:r>
          </a:p>
        </p:txBody>
      </p:sp>
      <p:pic>
        <p:nvPicPr>
          <p:cNvPr id="2" name="Audio 1">
            <a:hlinkClick r:id="" action="ppaction://media"/>
            <a:extLst>
              <a:ext uri="{FF2B5EF4-FFF2-40B4-BE49-F238E27FC236}">
                <a16:creationId xmlns:a16="http://schemas.microsoft.com/office/drawing/2014/main" id="{F43B28CB-F372-113F-7616-D804E2E9749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0000" t="-90625" r="-200000" b="-90625"/>
          <a:stretch>
            <a:fillRect/>
          </a:stretch>
        </p:blipFill>
        <p:spPr>
          <a:xfrm>
            <a:off x="-69411" y="5387237"/>
            <a:ext cx="3048000" cy="1714500"/>
          </a:xfrm>
          <a:prstGeom prst="rect">
            <a:avLst/>
          </a:prstGeom>
        </p:spPr>
      </p:pic>
      <p:pic>
        <p:nvPicPr>
          <p:cNvPr id="3" name="Graphic 21">
            <a:extLst>
              <a:ext uri="{FF2B5EF4-FFF2-40B4-BE49-F238E27FC236}">
                <a16:creationId xmlns:a16="http://schemas.microsoft.com/office/drawing/2014/main" id="{3D23053D-3237-5970-7221-BFD0F713D34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678" y="0"/>
            <a:ext cx="2591822" cy="1210204"/>
          </a:xfrm>
          <a:prstGeom prst="rect">
            <a:avLst/>
          </a:prstGeom>
        </p:spPr>
      </p:pic>
    </p:spTree>
    <p:extLst>
      <p:ext uri="{BB962C8B-B14F-4D97-AF65-F5344CB8AC3E}">
        <p14:creationId xmlns:p14="http://schemas.microsoft.com/office/powerpoint/2010/main" val="3983809484"/>
      </p:ext>
    </p:extLst>
  </p:cSld>
  <p:clrMapOvr>
    <a:masterClrMapping/>
  </p:clrMapOvr>
  <mc:AlternateContent xmlns:mc="http://schemas.openxmlformats.org/markup-compatibility/2006" xmlns:p14="http://schemas.microsoft.com/office/powerpoint/2010/main">
    <mc:Choice Requires="p14">
      <p:transition spd="slow" p14:dur="1600" advTm="56324">
        <p14:prism isInverted="1"/>
      </p:transition>
    </mc:Choice>
    <mc:Fallback xmlns="">
      <p:transition spd="slow" advTm="563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42B5371-6B32-4FEB-23B8-7C42EE86D1EA}"/>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06474" y="612538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609103"/>
            <a:ext cx="10618773" cy="1098955"/>
          </a:xfrm>
          <a:prstGeom prst="rect">
            <a:avLst/>
          </a:prstGeom>
          <a:noFill/>
        </p:spPr>
        <p:txBody>
          <a:bodyPr wrap="square" rtlCol="0">
            <a:spAutoFit/>
          </a:bodyPr>
          <a:lstStyle/>
          <a:p>
            <a:pPr marL="0" marR="0" algn="ctr" rtl="1">
              <a:lnSpc>
                <a:spcPct val="107000"/>
              </a:lnSpc>
              <a:spcBef>
                <a:spcPts val="2250"/>
              </a:spcBef>
              <a:spcAft>
                <a:spcPts val="600"/>
              </a:spcAft>
            </a:pPr>
            <a:r>
              <a:rPr lang="ar-JO" sz="2000" b="1" i="0" dirty="0">
                <a:solidFill>
                  <a:srgbClr val="00B0F0"/>
                </a:solidFill>
                <a:effectLst/>
                <a:latin typeface="Alexandria Medium" pitchFamily="2" charset="-78"/>
                <a:cs typeface="Alexandria Medium" pitchFamily="2" charset="-78"/>
              </a:rPr>
              <a:t>- تجارب عالمية رائدة في مجال التعليم</a:t>
            </a:r>
          </a:p>
          <a:p>
            <a:pPr marL="0" marR="0" algn="ctr" rtl="1">
              <a:lnSpc>
                <a:spcPct val="107000"/>
              </a:lnSpc>
              <a:spcBef>
                <a:spcPts val="2250"/>
              </a:spcBef>
              <a:spcAft>
                <a:spcPts val="600"/>
              </a:spcAft>
            </a:pPr>
            <a:r>
              <a:rPr lang="ar-JO" sz="2000" b="1" i="0" dirty="0">
                <a:solidFill>
                  <a:srgbClr val="00B0F0"/>
                </a:solidFill>
                <a:latin typeface="Alexandria Medium" pitchFamily="2" charset="-78"/>
                <a:cs typeface="Alexandria Medium" pitchFamily="2" charset="-78"/>
              </a:rPr>
              <a:t>دولة فنلندا</a:t>
            </a:r>
            <a:endParaRPr lang="ar-YE" b="1" i="0" strike="noStrike" baseline="0" dirty="0">
              <a:solidFill>
                <a:srgbClr val="00B0F0"/>
              </a:solidFill>
              <a:latin typeface="Alexandria Medium" pitchFamily="2" charset="-78"/>
              <a:cs typeface="Alexandria Medium" pitchFamily="2" charset="-78"/>
            </a:endParaRPr>
          </a:p>
        </p:txBody>
      </p:sp>
      <p:pic>
        <p:nvPicPr>
          <p:cNvPr id="3" name="Picture 2">
            <a:extLst>
              <a:ext uri="{FF2B5EF4-FFF2-40B4-BE49-F238E27FC236}">
                <a16:creationId xmlns:a16="http://schemas.microsoft.com/office/drawing/2014/main" id="{4270A280-59A1-38A8-AE61-E6C1B34DD5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7802" y="2850047"/>
            <a:ext cx="5869857" cy="2768182"/>
          </a:xfrm>
          <a:prstGeom prst="rect">
            <a:avLst/>
          </a:prstGeom>
        </p:spPr>
      </p:pic>
      <p:sp>
        <p:nvSpPr>
          <p:cNvPr id="4" name="TextBox 3">
            <a:extLst>
              <a:ext uri="{FF2B5EF4-FFF2-40B4-BE49-F238E27FC236}">
                <a16:creationId xmlns:a16="http://schemas.microsoft.com/office/drawing/2014/main" id="{ADBFE5FD-CEAE-FB6E-9951-DDE13ED8A9EC}"/>
              </a:ext>
            </a:extLst>
          </p:cNvPr>
          <p:cNvSpPr txBox="1"/>
          <p:nvPr/>
        </p:nvSpPr>
        <p:spPr>
          <a:xfrm>
            <a:off x="3008671" y="5442155"/>
            <a:ext cx="6194323" cy="369332"/>
          </a:xfrm>
          <a:prstGeom prst="rect">
            <a:avLst/>
          </a:prstGeom>
          <a:solidFill>
            <a:schemeClr val="bg1"/>
          </a:solidFill>
        </p:spPr>
        <p:txBody>
          <a:bodyPr wrap="square" rtlCol="0">
            <a:spAutoFit/>
          </a:bodyPr>
          <a:lstStyle/>
          <a:p>
            <a:endParaRPr lang="en-US" dirty="0"/>
          </a:p>
        </p:txBody>
      </p:sp>
      <p:pic>
        <p:nvPicPr>
          <p:cNvPr id="10" name="Graphic 21">
            <a:extLst>
              <a:ext uri="{FF2B5EF4-FFF2-40B4-BE49-F238E27FC236}">
                <a16:creationId xmlns:a16="http://schemas.microsoft.com/office/drawing/2014/main" id="{A3F89498-329A-F74A-6710-80505C2932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284" y="29567"/>
            <a:ext cx="2591822" cy="1210204"/>
          </a:xfrm>
          <a:prstGeom prst="rect">
            <a:avLst/>
          </a:prstGeom>
        </p:spPr>
      </p:pic>
    </p:spTree>
    <p:extLst>
      <p:ext uri="{BB962C8B-B14F-4D97-AF65-F5344CB8AC3E}">
        <p14:creationId xmlns:p14="http://schemas.microsoft.com/office/powerpoint/2010/main" val="2456974110"/>
      </p:ext>
    </p:extLst>
  </p:cSld>
  <p:clrMapOvr>
    <a:masterClrMapping/>
  </p:clrMapOvr>
  <mc:AlternateContent xmlns:mc="http://schemas.openxmlformats.org/markup-compatibility/2006" xmlns:p14="http://schemas.microsoft.com/office/powerpoint/2010/main">
    <mc:Choice Requires="p14">
      <p:transition spd="slow" p14:dur="1600" advTm="21877">
        <p14:prism isInverted="1"/>
      </p:transition>
    </mc:Choice>
    <mc:Fallback xmlns="">
      <p:transition spd="slow" advTm="21877">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343283F-1A3A-9380-C091-B658E88B1244}"/>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50505" y="617274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65125" y="1239771"/>
            <a:ext cx="10368534" cy="4349204"/>
          </a:xfrm>
          <a:prstGeom prst="rect">
            <a:avLst/>
          </a:prstGeom>
          <a:noFill/>
        </p:spPr>
        <p:txBody>
          <a:bodyPr wrap="square" rtlCol="0">
            <a:spAutoFit/>
          </a:bodyPr>
          <a:lstStyle/>
          <a:p>
            <a:pPr marL="0" marR="0" algn="ctr" rtl="1">
              <a:lnSpc>
                <a:spcPct val="150000"/>
              </a:lnSpc>
              <a:spcBef>
                <a:spcPts val="0"/>
              </a:spcBef>
              <a:spcAft>
                <a:spcPts val="800"/>
              </a:spcAft>
            </a:pPr>
            <a:r>
              <a:rPr lang="ar-JO" b="1" dirty="0">
                <a:solidFill>
                  <a:srgbClr val="00B0F0"/>
                </a:solidFill>
                <a:latin typeface="Alexandria Light" pitchFamily="2" charset="-78"/>
                <a:cs typeface="Alexandria Light" pitchFamily="2" charset="-78"/>
              </a:rPr>
              <a:t>سياسات التعليم في فنلندا</a:t>
            </a:r>
          </a:p>
          <a:p>
            <a:pPr marL="0" marR="0" algn="just" rtl="1">
              <a:lnSpc>
                <a:spcPct val="150000"/>
              </a:lnSpc>
              <a:spcBef>
                <a:spcPts val="0"/>
              </a:spcBef>
              <a:spcAft>
                <a:spcPts val="800"/>
              </a:spcAft>
            </a:pPr>
            <a:r>
              <a:rPr lang="ar-JO" sz="2000" dirty="0">
                <a:latin typeface="Alexandria Light" pitchFamily="2" charset="-78"/>
                <a:cs typeface="Alexandria Light" pitchFamily="2" charset="-78"/>
              </a:rPr>
              <a:t>   </a:t>
            </a:r>
            <a:r>
              <a:rPr lang="ar-YE" dirty="0">
                <a:latin typeface="Alexandria" pitchFamily="2" charset="-78"/>
                <a:cs typeface="Alexandria" pitchFamily="2" charset="-78"/>
              </a:rPr>
              <a:t>أحد المبادئ الأساسية في التعليم الفنلندي هو ضرورة تمتع جميع الأفراد بحق الوصول المتكافئ للتعليم والتدريب عالي الجودة. يجب إتاحة نفس فرص التعليم لكل المواطنين بغض النظر عن أصلهم العرقي، أو السن، أو الغنى أو مكان إقامتهم. التعليم مجاني لكل المراحل إن التعليم في فنلندا مجاني لكل المراحل ً ً من مرحلة ما قبل الابتدائي ووصولا بداية لمرحلة التعليم العالي. كما يتم توفير الكتب الدراسية، والوجبات اليومية، ووسائل النقل ًا للطلاب المقيمين ً بعيدا عن المدرسة مجان لأولياء أمور الطلاب في مرحلتي التعليم قبل الابتدائي والتعليم الأساسي. ولكن في مرحلة التعليم الثانوي والتعليم العالي، يقوم الطلاب أنفسهم أو آبائهم بشراء كتبهم الخاصة. كما يحق للطلاب في المرحلة الثانوية الحصول على وجبة مجانية، وتقوم الدولة بدعم الوجبات المقدمة في مرحلة التعليم العالي. وقد يكون تعليم الكبار هو النوع الوحيد من التعليم الذي يتطلب دفع المال. لضمان توفير فرص الدراسة للجميع</a:t>
            </a:r>
            <a:r>
              <a:rPr lang="ar-JO" dirty="0">
                <a:latin typeface="Alexandria" pitchFamily="2" charset="-78"/>
                <a:cs typeface="Alexandria" pitchFamily="2" charset="-78"/>
              </a:rPr>
              <a:t>.</a:t>
            </a:r>
            <a:r>
              <a:rPr lang="ar-YE" dirty="0">
                <a:latin typeface="Alexandria" pitchFamily="2" charset="-78"/>
                <a:cs typeface="Alexandria" pitchFamily="2" charset="-78"/>
              </a:rPr>
              <a:t> </a:t>
            </a:r>
            <a:endParaRPr lang="ar-YE" sz="2400" b="0" i="0" strike="noStrike" baseline="0" dirty="0">
              <a:latin typeface="Alexandria" pitchFamily="2" charset="-78"/>
              <a:cs typeface="Alexandria" pitchFamily="2" charset="-78"/>
            </a:endParaRPr>
          </a:p>
        </p:txBody>
      </p:sp>
      <p:pic>
        <p:nvPicPr>
          <p:cNvPr id="2" name="Audio 1">
            <a:hlinkClick r:id="" action="ppaction://media"/>
            <a:extLst>
              <a:ext uri="{FF2B5EF4-FFF2-40B4-BE49-F238E27FC236}">
                <a16:creationId xmlns:a16="http://schemas.microsoft.com/office/drawing/2014/main" id="{CCFA70FD-54B8-E375-8160-1B2795AEA7A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0000" t="-90625" r="-200000" b="-90625"/>
          <a:stretch>
            <a:fillRect/>
          </a:stretch>
        </p:blipFill>
        <p:spPr>
          <a:xfrm>
            <a:off x="-765659" y="5475095"/>
            <a:ext cx="3048000" cy="1714500"/>
          </a:xfrm>
          <a:prstGeom prst="rect">
            <a:avLst/>
          </a:prstGeom>
        </p:spPr>
      </p:pic>
      <p:pic>
        <p:nvPicPr>
          <p:cNvPr id="3" name="Graphic 21">
            <a:extLst>
              <a:ext uri="{FF2B5EF4-FFF2-40B4-BE49-F238E27FC236}">
                <a16:creationId xmlns:a16="http://schemas.microsoft.com/office/drawing/2014/main" id="{E4119862-1277-05C9-EA1A-B82BF1750F3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6817" y="-41052"/>
            <a:ext cx="2591822" cy="1210204"/>
          </a:xfrm>
          <a:prstGeom prst="rect">
            <a:avLst/>
          </a:prstGeom>
        </p:spPr>
      </p:pic>
    </p:spTree>
    <p:extLst>
      <p:ext uri="{BB962C8B-B14F-4D97-AF65-F5344CB8AC3E}">
        <p14:creationId xmlns:p14="http://schemas.microsoft.com/office/powerpoint/2010/main" val="4035470802"/>
      </p:ext>
    </p:extLst>
  </p:cSld>
  <p:clrMapOvr>
    <a:masterClrMapping/>
  </p:clrMapOvr>
  <mc:AlternateContent xmlns:mc="http://schemas.openxmlformats.org/markup-compatibility/2006" xmlns:p14="http://schemas.microsoft.com/office/powerpoint/2010/main">
    <mc:Choice Requires="p14">
      <p:transition spd="slow" p14:dur="1600" advTm="82363">
        <p14:prism isInverted="1"/>
      </p:transition>
    </mc:Choice>
    <mc:Fallback xmlns="">
      <p:transition spd="slow" advTm="823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3F973FB-4EB4-7DBA-49DB-CB32D8760327}"/>
              </a:ext>
            </a:extLst>
          </p:cNvPr>
          <p:cNvSpPr/>
          <p:nvPr/>
        </p:nvSpPr>
        <p:spPr>
          <a:xfrm>
            <a:off x="640084" y="1239771"/>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31117" y="617481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00180" y="1462352"/>
            <a:ext cx="10484119" cy="3846630"/>
          </a:xfrm>
          <a:prstGeom prst="rect">
            <a:avLst/>
          </a:prstGeom>
          <a:noFill/>
        </p:spPr>
        <p:txBody>
          <a:bodyPr wrap="square" rtlCol="0">
            <a:spAutoFit/>
          </a:bodyPr>
          <a:lstStyle/>
          <a:p>
            <a:pPr marL="0" marR="0" algn="just" rtl="1">
              <a:lnSpc>
                <a:spcPct val="150000"/>
              </a:lnSpc>
              <a:spcBef>
                <a:spcPts val="0"/>
              </a:spcBef>
              <a:spcAft>
                <a:spcPts val="800"/>
              </a:spcAft>
            </a:pPr>
            <a:r>
              <a:rPr lang="ar-JO" sz="1600" b="1" dirty="0">
                <a:solidFill>
                  <a:srgbClr val="00B0F0"/>
                </a:solidFill>
                <a:latin typeface="Alexandria" pitchFamily="2" charset="-78"/>
                <a:cs typeface="Alexandria" pitchFamily="2" charset="-78"/>
              </a:rPr>
              <a:t>سياسات التعليم في فنلندا</a:t>
            </a:r>
          </a:p>
          <a:p>
            <a:pPr marL="0" marR="0" algn="just" rtl="1">
              <a:lnSpc>
                <a:spcPct val="150000"/>
              </a:lnSpc>
              <a:spcBef>
                <a:spcPts val="0"/>
              </a:spcBef>
              <a:spcAft>
                <a:spcPts val="800"/>
              </a:spcAft>
            </a:pPr>
            <a:r>
              <a:rPr lang="ar-JO" sz="1600" dirty="0">
                <a:latin typeface="Alexandria" pitchFamily="2" charset="-78"/>
                <a:cs typeface="Alexandria" pitchFamily="2" charset="-78"/>
              </a:rPr>
              <a:t>   </a:t>
            </a:r>
            <a:r>
              <a:rPr lang="ar-YE" sz="1600" dirty="0">
                <a:latin typeface="Alexandria" pitchFamily="2" charset="-78"/>
                <a:cs typeface="Alexandria" pitchFamily="2" charset="-78"/>
              </a:rPr>
              <a:t>يتم توفير تعليم ذوي الاحتياجات الخاصة بشكل عام ًجنبا إلى جنب مع التعليم النظامي تحرص المبادئ التعليمية في فنلندا على إدراج التعليم الخاص بذوي الاحتياجات الخاصة بشكل أساسي في التعليم النظامي. إذا تعذر تعليم أي تلميذ في مجموعة تعليمية عادية، فيجب قبوله في التعليم الخاص بذوي الاحتياجات الخاصة. وهو تعليم يتوفر في المدارس العادية كلما أمكن. يحق لجميع التلاميذ في سن التعليم الإلزامي الحصول على الدعم العام، أي التعليم عالي الجودة،. كما يجب تقديم الدعم المكثف للتلاميذ الذين يحتاجون لإجراءات دعم منتظمة أو عدة أنواع من الدعم في نفس الوقت. والهدف هو منع المشكلات القائمة من التفاقم سواء في الخطورة أو الحجم. إذا لم يستطع الأطفال التكيف بشكل ملائم مع التعليم النظامي على الرغم من أشكال الدعم العام أو المكثف، فيجب منحهم ً دعما ً خاصا. إن الغرض الرئيسي من الدعم الخاص هو تزويد التلاميذ بالمساعدة الشاملة والمنظمة حتى يمكنهم إتمام التعليم الإلزامي والتأهل للمرحلة الثانية من التعليم الثانوي. </a:t>
            </a:r>
            <a:r>
              <a:rPr lang="ar-JO" sz="1600" dirty="0">
                <a:latin typeface="Alexandria" pitchFamily="2" charset="-78"/>
                <a:cs typeface="Alexandria" pitchFamily="2" charset="-78"/>
              </a:rPr>
              <a:t>.</a:t>
            </a:r>
            <a:r>
              <a:rPr lang="ar-YE" sz="1600" dirty="0">
                <a:latin typeface="Alexandria" pitchFamily="2" charset="-78"/>
                <a:cs typeface="Alexandria" pitchFamily="2" charset="-78"/>
              </a:rPr>
              <a:t> </a:t>
            </a:r>
            <a:endParaRPr lang="ar-YE" sz="1600" b="0" i="0"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23E9E1D-F192-1047-84A1-8F2DDB95F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19" y="29567"/>
            <a:ext cx="2591822" cy="1210204"/>
          </a:xfrm>
          <a:prstGeom prst="rect">
            <a:avLst/>
          </a:prstGeom>
        </p:spPr>
      </p:pic>
    </p:spTree>
    <p:extLst>
      <p:ext uri="{BB962C8B-B14F-4D97-AF65-F5344CB8AC3E}">
        <p14:creationId xmlns:p14="http://schemas.microsoft.com/office/powerpoint/2010/main" val="2218361091"/>
      </p:ext>
    </p:extLst>
  </p:cSld>
  <p:clrMapOvr>
    <a:masterClrMapping/>
  </p:clrMapOvr>
  <mc:AlternateContent xmlns:mc="http://schemas.openxmlformats.org/markup-compatibility/2006" xmlns:p14="http://schemas.microsoft.com/office/powerpoint/2010/main">
    <mc:Choice Requires="p14">
      <p:transition spd="slow" p14:dur="1600" advTm="88783">
        <p14:prism isInverted="1"/>
      </p:transition>
    </mc:Choice>
    <mc:Fallback xmlns="">
      <p:transition spd="slow" advTm="88783">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4DEDA63-1C87-7DEC-7958-693020BFF6F2}"/>
              </a:ext>
            </a:extLst>
          </p:cNvPr>
          <p:cNvSpPr/>
          <p:nvPr/>
        </p:nvSpPr>
        <p:spPr>
          <a:xfrm>
            <a:off x="462224" y="1263525"/>
            <a:ext cx="11249724" cy="486597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95748" y="621823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38014" y="1368349"/>
            <a:ext cx="10698144" cy="4303037"/>
          </a:xfrm>
          <a:prstGeom prst="rect">
            <a:avLst/>
          </a:prstGeom>
          <a:noFill/>
        </p:spPr>
        <p:txBody>
          <a:bodyPr wrap="square" rtlCol="0">
            <a:spAutoFit/>
          </a:bodyPr>
          <a:lstStyle/>
          <a:p>
            <a:pPr marL="0" marR="0" algn="just" rtl="1">
              <a:lnSpc>
                <a:spcPct val="150000"/>
              </a:lnSpc>
              <a:spcBef>
                <a:spcPts val="0"/>
              </a:spcBef>
              <a:spcAft>
                <a:spcPts val="800"/>
              </a:spcAft>
            </a:pPr>
            <a:r>
              <a:rPr lang="ar-JO" dirty="0">
                <a:latin typeface="Alexandria" pitchFamily="2" charset="-78"/>
                <a:cs typeface="Alexandria" pitchFamily="2" charset="-78"/>
              </a:rPr>
              <a:t>* تتم </a:t>
            </a:r>
            <a:r>
              <a:rPr lang="ar-YE" dirty="0">
                <a:latin typeface="Alexandria" pitchFamily="2" charset="-78"/>
                <a:cs typeface="Alexandria" pitchFamily="2" charset="-78"/>
              </a:rPr>
              <a:t>معظم أنواع التعليم بتمويل حكومي تحصل معظم المؤسسات التي توفر التعليم للمرحلة الأساسية والمرحلة الثانية من الثانوي على تمويلها من السلطات المحلية أو مجالس البلدية المشتركة.</a:t>
            </a:r>
            <a:endParaRPr lang="ar-JO" dirty="0">
              <a:latin typeface="Alexandria" pitchFamily="2" charset="-78"/>
              <a:cs typeface="Alexandria" pitchFamily="2" charset="-78"/>
            </a:endParaRPr>
          </a:p>
          <a:p>
            <a:pPr marL="0" marR="0" algn="just" rtl="1">
              <a:lnSpc>
                <a:spcPct val="150000"/>
              </a:lnSpc>
              <a:spcBef>
                <a:spcPts val="0"/>
              </a:spcBef>
              <a:spcAft>
                <a:spcPts val="800"/>
              </a:spcAft>
            </a:pPr>
            <a:r>
              <a:rPr lang="ar-JO" dirty="0">
                <a:latin typeface="Alexandria" pitchFamily="2" charset="-78"/>
                <a:cs typeface="Alexandria" pitchFamily="2" charset="-78"/>
              </a:rPr>
              <a:t>* ا</a:t>
            </a:r>
            <a:r>
              <a:rPr lang="ar-YE" u="sng" dirty="0">
                <a:latin typeface="Alexandria" pitchFamily="2" charset="-78"/>
                <a:cs typeface="Alexandria" pitchFamily="2" charset="-78"/>
              </a:rPr>
              <a:t>لتعليم في مرحلة الطفولة المبكرة </a:t>
            </a:r>
            <a:r>
              <a:rPr lang="ar-YE" dirty="0">
                <a:latin typeface="Alexandria" pitchFamily="2" charset="-78"/>
                <a:cs typeface="Alexandria" pitchFamily="2" charset="-78"/>
              </a:rPr>
              <a:t>يدعم تنمية الأطفال وتعلمهم يشمل التعليم والرعاية في مرحلة الطفولة المبكرة الرعاية، والتعليم والتدريس لدعم النمو المتوازن للأطفال، وتنميتهم، وتعلمهم. يتمتع كل طفل بحق شخصي للالتحاق بالتعليم في مرحلة الطفولة المبكرة. وقد يتم ذلك في مستوى رياض الأطفال أو في مجموعات أصغر ً حجما للرعاية النهارية العائلية في المنازل الخاصة. وتكون عادة الرسوم معقولة وتعتمد على دخل الأبوين. يحق لكل الأطفال في عمر 6 سنوات الالتحاق بالتعليم ما قبل الابتدائي. وهي مرحلة مجانية واختيارية للأطفال ولكن تلتزم البلديات بتوفير التعليم ما قبل الابتدائي. ويلتحق معظم الأطفال البالغين 6 سنوات بالتعليم ما قبل الابتدائي. يكتسب الأطفال في مرحلة التعليم ما قبل الابتدائي المهارات الأساسية، والمعرفة، والقدرات من مجالات التعلم المختلفة التي تتوافق مع عمرهم وقدراتهم. </a:t>
            </a:r>
            <a:endParaRPr lang="ar-YE" b="0" i="0"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37C294CC-486F-5CCC-FB20-D890D71F2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773" y="69402"/>
            <a:ext cx="2591822" cy="1210204"/>
          </a:xfrm>
          <a:prstGeom prst="rect">
            <a:avLst/>
          </a:prstGeom>
        </p:spPr>
      </p:pic>
    </p:spTree>
    <p:extLst>
      <p:ext uri="{BB962C8B-B14F-4D97-AF65-F5344CB8AC3E}">
        <p14:creationId xmlns:p14="http://schemas.microsoft.com/office/powerpoint/2010/main" val="1696225698"/>
      </p:ext>
    </p:extLst>
  </p:cSld>
  <p:clrMapOvr>
    <a:masterClrMapping/>
  </p:clrMapOvr>
  <mc:AlternateContent xmlns:mc="http://schemas.openxmlformats.org/markup-compatibility/2006" xmlns:p14="http://schemas.microsoft.com/office/powerpoint/2010/main">
    <mc:Choice Requires="p14">
      <p:transition spd="slow" p14:dur="1600" advTm="86369">
        <p14:prism isInverted="1"/>
      </p:transition>
    </mc:Choice>
    <mc:Fallback xmlns="">
      <p:transition spd="slow" advTm="86369">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C152D1-DBEF-E741-3A46-53EB62F015A3}"/>
              </a:ext>
            </a:extLst>
          </p:cNvPr>
          <p:cNvSpPr/>
          <p:nvPr/>
        </p:nvSpPr>
        <p:spPr>
          <a:xfrm>
            <a:off x="653143" y="1263525"/>
            <a:ext cx="10929595"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09658" y="615588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50760" y="1615704"/>
            <a:ext cx="10490480" cy="3846630"/>
          </a:xfrm>
          <a:prstGeom prst="rect">
            <a:avLst/>
          </a:prstGeom>
          <a:noFill/>
        </p:spPr>
        <p:txBody>
          <a:bodyPr wrap="square" rtlCol="0">
            <a:spAutoFit/>
          </a:bodyPr>
          <a:lstStyle/>
          <a:p>
            <a:pPr marL="342900" marR="0" indent="-342900" algn="just" rtl="1">
              <a:lnSpc>
                <a:spcPct val="150000"/>
              </a:lnSpc>
              <a:spcBef>
                <a:spcPts val="0"/>
              </a:spcBef>
              <a:spcAft>
                <a:spcPts val="800"/>
              </a:spcAft>
              <a:buFont typeface="Arial" panose="020B0604020202020204" pitchFamily="34" charset="0"/>
              <a:buChar char="•"/>
            </a:pPr>
            <a:r>
              <a:rPr lang="ar-YE" sz="1600" u="sng" dirty="0">
                <a:latin typeface="Alexandria" pitchFamily="2" charset="-78"/>
                <a:cs typeface="Alexandria" pitchFamily="2" charset="-78"/>
              </a:rPr>
              <a:t>يبدأ التعليم الإلزامي في العام الذي يبلغ فيه الطفل سبع سنوات </a:t>
            </a:r>
            <a:r>
              <a:rPr lang="ar-YE" sz="1600" dirty="0">
                <a:latin typeface="Alexandria" pitchFamily="2" charset="-78"/>
                <a:cs typeface="Alexandria" pitchFamily="2" charset="-78"/>
              </a:rPr>
              <a:t>ويستمر لمدة تسع سنوات. وتحرص السلطات المحلية على تخصيص موقع مدرسي لكل تلميذ ً قريبا من منزله، إلا أن الأبوين لهما حرية اختيار المدرسة الشاملة التي يفضلونها، مع وجود بعض القيود. يتم توفير التعليم الأساسي ضمن هيكل منفرد، أي أنه لا يوجد فصل بين التعليم الابتدائي والمرحلة الأولى للتعليم الثانوي. حيث يقوم عادة نفس مدرس الفصل بتدريس معظم المواد في الفصول الدراسية الخاصة بأول ست سنوات، وحسب تخصص المادة خلال آخر ثلاث سنوات.</a:t>
            </a:r>
            <a:endParaRPr lang="ar-JO" sz="1600" dirty="0">
              <a:latin typeface="Alexandria" pitchFamily="2" charset="-78"/>
              <a:cs typeface="Alexandria" pitchFamily="2" charset="-78"/>
            </a:endParaRPr>
          </a:p>
          <a:p>
            <a:pPr marL="342900" marR="0" indent="-342900" algn="just" rtl="1">
              <a:lnSpc>
                <a:spcPct val="150000"/>
              </a:lnSpc>
              <a:spcBef>
                <a:spcPts val="0"/>
              </a:spcBef>
              <a:spcAft>
                <a:spcPts val="800"/>
              </a:spcAft>
              <a:buFont typeface="Arial" panose="020B0604020202020204" pitchFamily="34" charset="0"/>
              <a:buChar char="•"/>
            </a:pPr>
            <a:r>
              <a:rPr lang="ar-YE" sz="1600" dirty="0">
                <a:latin typeface="Alexandria" pitchFamily="2" charset="-78"/>
                <a:cs typeface="Alexandria" pitchFamily="2" charset="-78"/>
              </a:rPr>
              <a:t>يقوم المجلس الوطني الفنلندي للتعليم بتحديد المنهج الدراسي الوطني للتعليم الأساسي. ويحتوى على الأهداف والمحتويات الأساسية للمواد المختلفة، بالإضافة إلى مبادئ تقييم التلميذ، والتعليم الخاص بذوي الاحتياجات الخاصة، ورعاية التلميذ والتوجيه التعليمي. كما يتم تناول المبادئ الخاصة ببيئة التعلم الجيدة، ومناهج العمل بالإضافة إلى مفاهيم التعلم في المنهج الدراسي الأساسي. ويتم تجديد المنهج الأساسي الوطني كل عشر سنوات ً تقريبا. </a:t>
            </a:r>
          </a:p>
        </p:txBody>
      </p:sp>
      <p:pic>
        <p:nvPicPr>
          <p:cNvPr id="3" name="Graphic 21">
            <a:extLst>
              <a:ext uri="{FF2B5EF4-FFF2-40B4-BE49-F238E27FC236}">
                <a16:creationId xmlns:a16="http://schemas.microsoft.com/office/drawing/2014/main" id="{811679C2-B8F4-C5CF-7858-994DC1DDD9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602" y="21756"/>
            <a:ext cx="2591822" cy="1210204"/>
          </a:xfrm>
          <a:prstGeom prst="rect">
            <a:avLst/>
          </a:prstGeom>
        </p:spPr>
      </p:pic>
    </p:spTree>
    <p:extLst>
      <p:ext uri="{BB962C8B-B14F-4D97-AF65-F5344CB8AC3E}">
        <p14:creationId xmlns:p14="http://schemas.microsoft.com/office/powerpoint/2010/main" val="234940328"/>
      </p:ext>
    </p:extLst>
  </p:cSld>
  <p:clrMapOvr>
    <a:masterClrMapping/>
  </p:clrMapOvr>
  <mc:AlternateContent xmlns:mc="http://schemas.openxmlformats.org/markup-compatibility/2006" xmlns:p14="http://schemas.microsoft.com/office/powerpoint/2010/main">
    <mc:Choice Requires="p14">
      <p:transition spd="slow" p14:dur="1600" advTm="69974">
        <p14:prism isInverted="1"/>
      </p:transition>
    </mc:Choice>
    <mc:Fallback xmlns="">
      <p:transition spd="slow" advTm="69974">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ADDEAB1-01F8-2C95-7718-A100A3D2DCC6}"/>
              </a:ext>
            </a:extLst>
          </p:cNvPr>
          <p:cNvSpPr/>
          <p:nvPr/>
        </p:nvSpPr>
        <p:spPr>
          <a:xfrm>
            <a:off x="630035" y="1340781"/>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57602" y="6172327"/>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14085" y="1697519"/>
            <a:ext cx="10383635" cy="3574633"/>
          </a:xfrm>
          <a:prstGeom prst="rect">
            <a:avLst/>
          </a:prstGeom>
          <a:noFill/>
        </p:spPr>
        <p:txBody>
          <a:bodyPr wrap="square" rtlCol="0">
            <a:spAutoFit/>
          </a:bodyPr>
          <a:lstStyle/>
          <a:p>
            <a:pPr marL="342900" marR="0" indent="-342900" algn="r" rtl="1">
              <a:lnSpc>
                <a:spcPct val="150000"/>
              </a:lnSpc>
              <a:spcBef>
                <a:spcPts val="0"/>
              </a:spcBef>
              <a:spcAft>
                <a:spcPts val="800"/>
              </a:spcAft>
              <a:buFont typeface="Arial" panose="020B0604020202020204" pitchFamily="34" charset="0"/>
              <a:buChar char="•"/>
            </a:pPr>
            <a:r>
              <a:rPr lang="ar-YE" dirty="0">
                <a:latin typeface="Alexandria" pitchFamily="2" charset="-78"/>
                <a:cs typeface="Alexandria" pitchFamily="2" charset="-78"/>
              </a:rPr>
              <a:t>التقييم جزء من العمل المدرسي اليومي إن النوع الرئيسي لتقييم التلاميذ في فنلندا هو التقييم المستمر خلال فترة الدراسة والتقييم النهائي. والهدف من التقييم المستمر هو توجيه التلاميذ ومساعدتهم في عملية التعلم. حيث يتلقى كل طالب ً تقريرا مرة كل سنة دراسية على الأقل.</a:t>
            </a:r>
            <a:endParaRPr lang="ar-JO" dirty="0">
              <a:latin typeface="Alexandria" pitchFamily="2" charset="-78"/>
              <a:cs typeface="Alexandria" pitchFamily="2" charset="-78"/>
            </a:endParaRPr>
          </a:p>
          <a:p>
            <a:pPr marL="342900" marR="0" indent="-342900" algn="r" rtl="1">
              <a:lnSpc>
                <a:spcPct val="150000"/>
              </a:lnSpc>
              <a:spcBef>
                <a:spcPts val="0"/>
              </a:spcBef>
              <a:spcAft>
                <a:spcPts val="800"/>
              </a:spcAft>
              <a:buFont typeface="Arial" panose="020B0604020202020204" pitchFamily="34" charset="0"/>
              <a:buChar char="•"/>
            </a:pPr>
            <a:r>
              <a:rPr lang="ar-YE" dirty="0">
                <a:latin typeface="Alexandria" pitchFamily="2" charset="-78"/>
                <a:cs typeface="Alexandria" pitchFamily="2" charset="-78"/>
              </a:rPr>
              <a:t> لا توجد اختبارات وطنية للتلاميذ في مرحلة التعليم الأساسي في فنلندا. ولكن ً عوضا عن ذلك يقوم المدرسون بعملية تقييم للمواد الخاصة بهم ً بناء على الأهداف المحددة في المنهج الدراسي. كما يسجل المدرسون الدرجات في شهادة التعليم الأساسي، وهي الشهادة النهائية التي يتم منحها في نهاية العام التاسع. ً وبناء على هذا التقييم، سيتم اختيار التلاميذ لمزيد من الدراسات. </a:t>
            </a:r>
            <a:endParaRPr lang="ar-JO" dirty="0">
              <a:latin typeface="Alexandria" pitchFamily="2" charset="-78"/>
              <a:cs typeface="Alexandria" pitchFamily="2" charset="-78"/>
            </a:endParaRPr>
          </a:p>
          <a:p>
            <a:pPr marL="342900" marR="0" indent="-342900" algn="r" rtl="1">
              <a:lnSpc>
                <a:spcPct val="150000"/>
              </a:lnSpc>
              <a:spcBef>
                <a:spcPts val="0"/>
              </a:spcBef>
              <a:spcAft>
                <a:spcPts val="800"/>
              </a:spcAft>
              <a:buFont typeface="Arial" panose="020B0604020202020204" pitchFamily="34" charset="0"/>
              <a:buChar char="•"/>
            </a:pPr>
            <a:r>
              <a:rPr lang="ar-YE" dirty="0">
                <a:latin typeface="Alexandria" pitchFamily="2" charset="-78"/>
                <a:cs typeface="Alexandria" pitchFamily="2" charset="-78"/>
              </a:rPr>
              <a:t>وهكذا، فإن المنهج الأساسي الوطني يحتوي على توجيهات التقييم في جميع المواد الشائعة.</a:t>
            </a:r>
            <a:endParaRPr lang="ar-JO"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4F6E418-6AAC-3B44-9E3F-42CF03E716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728" y="-8389"/>
            <a:ext cx="2591822" cy="1210204"/>
          </a:xfrm>
          <a:prstGeom prst="rect">
            <a:avLst/>
          </a:prstGeom>
        </p:spPr>
      </p:pic>
    </p:spTree>
    <p:extLst>
      <p:ext uri="{BB962C8B-B14F-4D97-AF65-F5344CB8AC3E}">
        <p14:creationId xmlns:p14="http://schemas.microsoft.com/office/powerpoint/2010/main" val="2730822550"/>
      </p:ext>
    </p:extLst>
  </p:cSld>
  <p:clrMapOvr>
    <a:masterClrMapping/>
  </p:clrMapOvr>
  <mc:AlternateContent xmlns:mc="http://schemas.openxmlformats.org/markup-compatibility/2006" xmlns:p14="http://schemas.microsoft.com/office/powerpoint/2010/main">
    <mc:Choice Requires="p14">
      <p:transition spd="slow" p14:dur="1600" advTm="80857">
        <p14:prism isInverted="1"/>
      </p:transition>
    </mc:Choice>
    <mc:Fallback xmlns="">
      <p:transition spd="slow" advTm="80857">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26FCAC2-6D0A-2FFC-11ED-7685AD76045A}"/>
              </a:ext>
            </a:extLst>
          </p:cNvPr>
          <p:cNvSpPr/>
          <p:nvPr/>
        </p:nvSpPr>
        <p:spPr>
          <a:xfrm>
            <a:off x="773723" y="1263525"/>
            <a:ext cx="10809015"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42583" y="6138355"/>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68643" y="1692979"/>
            <a:ext cx="10219173" cy="3472041"/>
          </a:xfrm>
          <a:prstGeom prst="rect">
            <a:avLst/>
          </a:prstGeom>
          <a:noFill/>
        </p:spPr>
        <p:txBody>
          <a:bodyPr wrap="square" rtlCol="0">
            <a:spAutoFit/>
          </a:bodyPr>
          <a:lstStyle/>
          <a:p>
            <a:pPr marL="342900" marR="0" indent="-342900" algn="r" rtl="1">
              <a:lnSpc>
                <a:spcPct val="150000"/>
              </a:lnSpc>
              <a:spcBef>
                <a:spcPts val="0"/>
              </a:spcBef>
              <a:spcAft>
                <a:spcPts val="800"/>
              </a:spcAft>
              <a:buFont typeface="Arial" panose="020B0604020202020204" pitchFamily="34" charset="0"/>
              <a:buChar char="•"/>
            </a:pPr>
            <a:r>
              <a:rPr lang="ar-YE" dirty="0">
                <a:latin typeface="Alexandria" pitchFamily="2" charset="-78"/>
                <a:cs typeface="Alexandria" pitchFamily="2" charset="-78"/>
              </a:rPr>
              <a:t>يتابع معظم الطلاب دراساتهم بعد مرحلة التعليم الأساسي الطلاب الذين أتموا مرحلة التعليم الإلزامي بنجاح مؤهلون للتعليم والتدريب في المرحلة الثانية من التعليم الثانوي العام والمهني. ويعتمد اختيار الطالب للالتحاق بالمرحلة الثانية من المدرسة الثانوية في الأساس على درجاته في شهادة التعليم الأساسي. وقد تتضمن معايير الاختيار المستخدمة بواسطة المؤسسات المهنية خبرة العمل وعوامل مماثلة أخرى، وكذلك اختبارات القبول والاستعداد. </a:t>
            </a:r>
            <a:endParaRPr lang="ar-JO" dirty="0">
              <a:latin typeface="Alexandria" pitchFamily="2" charset="-78"/>
              <a:cs typeface="Alexandria" pitchFamily="2" charset="-78"/>
            </a:endParaRPr>
          </a:p>
          <a:p>
            <a:pPr marL="342900" marR="0" indent="-342900" algn="r" rtl="1">
              <a:lnSpc>
                <a:spcPct val="150000"/>
              </a:lnSpc>
              <a:spcBef>
                <a:spcPts val="0"/>
              </a:spcBef>
              <a:spcAft>
                <a:spcPts val="800"/>
              </a:spcAft>
              <a:buFont typeface="Arial" panose="020B0604020202020204" pitchFamily="34" charset="0"/>
              <a:buChar char="•"/>
            </a:pPr>
            <a:r>
              <a:rPr lang="ar-JO" dirty="0">
                <a:latin typeface="Alexandria" pitchFamily="2" charset="-78"/>
                <a:cs typeface="Alexandria" pitchFamily="2" charset="-78"/>
              </a:rPr>
              <a:t>هناك </a:t>
            </a:r>
            <a:r>
              <a:rPr lang="ar-YE" dirty="0">
                <a:latin typeface="Alexandria" pitchFamily="2" charset="-78"/>
                <a:cs typeface="Alexandria" pitchFamily="2" charset="-78"/>
              </a:rPr>
              <a:t>نسبة تزيد عن ۹۰ بالمئة من الفئة العمرية المعنية دراساتها في المرحلة الثانية من الثانوية العامة أو المهنية بعد الانتهاء مباشرة من مرحلة التعليم الأساسي. وبإتمام المرحلة الثانية من التعليم الثانوي، العام والمهني على حد سواء، يتأهل الطلاب لمتابعة التعليم العالي</a:t>
            </a:r>
          </a:p>
        </p:txBody>
      </p:sp>
      <p:pic>
        <p:nvPicPr>
          <p:cNvPr id="3" name="Graphic 21">
            <a:extLst>
              <a:ext uri="{FF2B5EF4-FFF2-40B4-BE49-F238E27FC236}">
                <a16:creationId xmlns:a16="http://schemas.microsoft.com/office/drawing/2014/main" id="{DCBCF538-7D77-9E29-E13A-9055D1842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83" y="26167"/>
            <a:ext cx="2591822" cy="1210204"/>
          </a:xfrm>
          <a:prstGeom prst="rect">
            <a:avLst/>
          </a:prstGeom>
        </p:spPr>
      </p:pic>
    </p:spTree>
    <p:extLst>
      <p:ext uri="{BB962C8B-B14F-4D97-AF65-F5344CB8AC3E}">
        <p14:creationId xmlns:p14="http://schemas.microsoft.com/office/powerpoint/2010/main" val="746388029"/>
      </p:ext>
    </p:extLst>
  </p:cSld>
  <p:clrMapOvr>
    <a:masterClrMapping/>
  </p:clrMapOvr>
  <mc:AlternateContent xmlns:mc="http://schemas.openxmlformats.org/markup-compatibility/2006" xmlns:p14="http://schemas.microsoft.com/office/powerpoint/2010/main">
    <mc:Choice Requires="p14">
      <p:transition spd="slow" p14:dur="1600" advTm="62606">
        <p14:prism isInverted="1"/>
      </p:transition>
    </mc:Choice>
    <mc:Fallback xmlns="">
      <p:transition spd="slow" advTm="62606">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8709513-F08A-3343-D5DF-E9CE85EBC07C}"/>
              </a:ext>
            </a:extLst>
          </p:cNvPr>
          <p:cNvSpPr/>
          <p:nvPr/>
        </p:nvSpPr>
        <p:spPr>
          <a:xfrm>
            <a:off x="552659" y="1263525"/>
            <a:ext cx="11264203"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33673" y="620618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02507" y="1242025"/>
            <a:ext cx="10736833" cy="4482702"/>
          </a:xfrm>
          <a:prstGeom prst="rect">
            <a:avLst/>
          </a:prstGeom>
          <a:noFill/>
        </p:spPr>
        <p:txBody>
          <a:bodyPr wrap="square" rtlCol="0">
            <a:spAutoFit/>
          </a:bodyPr>
          <a:lstStyle/>
          <a:p>
            <a:pPr algn="just" rtl="1">
              <a:lnSpc>
                <a:spcPct val="150000"/>
              </a:lnSpc>
            </a:pPr>
            <a:r>
              <a:rPr lang="ar-YE" sz="1600" b="1" u="sng" dirty="0">
                <a:solidFill>
                  <a:srgbClr val="00B0F0"/>
                </a:solidFill>
                <a:latin typeface="Alexandria" pitchFamily="2" charset="-78"/>
                <a:cs typeface="Alexandria" pitchFamily="2" charset="-78"/>
              </a:rPr>
              <a:t>التعليم والتدريب المهني بالتعاون مع عالم الأعمال </a:t>
            </a:r>
            <a:endParaRPr lang="ar-JO" sz="1600" b="1" u="sng" dirty="0">
              <a:solidFill>
                <a:srgbClr val="00B0F0"/>
              </a:solidFill>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a:t>
            </a:r>
            <a:r>
              <a:rPr lang="ar-YE" sz="1600" dirty="0">
                <a:latin typeface="Alexandria" pitchFamily="2" charset="-78"/>
                <a:cs typeface="Alexandria" pitchFamily="2" charset="-78"/>
              </a:rPr>
              <a:t>يشمل التعليم والتدريب المهني ثمانية مجالات من التعليم، وهو ما يزيد عن خمسين من المؤهلات المهنية بما في ذلك أكثر من مائة برنامج دراسي مختلف. ويمتد نطاق المؤهلات المهنية إلى ثلاث سنوات من الدراسة ويتضمن كل مؤهل على الأقل نصف سنة من التعلم أثناء العمل في مواقع العمل. ويمكن إتمام التعليم والتدريب المهني في شكل تدريب قائم على المدرسة أو تدريب مهني. </a:t>
            </a: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a:t>
            </a:r>
            <a:r>
              <a:rPr lang="ar-YE" sz="1600" dirty="0">
                <a:latin typeface="Alexandria" pitchFamily="2" charset="-78"/>
                <a:cs typeface="Alexandria" pitchFamily="2" charset="-78"/>
              </a:rPr>
              <a:t>منذ بداية التسعينيات تعتمد متطلبات المؤهلات الوطنية على منهج نتائج التعلم. ولذلك فإن التعاون الوثيق مع عالم الأعمال أمر ضروري. </a:t>
            </a:r>
            <a:r>
              <a:rPr lang="ar-JO" sz="1600" dirty="0">
                <a:latin typeface="Alexandria" pitchFamily="2" charset="-78"/>
                <a:cs typeface="Alexandria" pitchFamily="2" charset="-78"/>
              </a:rPr>
              <a:t>ل</a:t>
            </a:r>
            <a:r>
              <a:rPr lang="ar-YE" sz="1600" dirty="0">
                <a:latin typeface="Alexandria" pitchFamily="2" charset="-78"/>
                <a:cs typeface="Alexandria" pitchFamily="2" charset="-78"/>
              </a:rPr>
              <a:t>يتم تطوير المؤهلات المهنية. ويتم ذلك لضمان دعم المؤهلات لعملية تحول مرنة وفعالة إلى سوق العمل، بالإضافة إلى التنمية المهنية. </a:t>
            </a: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a:t>
            </a:r>
            <a:r>
              <a:rPr lang="ar-YE" sz="1600" dirty="0">
                <a:latin typeface="Alexandria" pitchFamily="2" charset="-78"/>
                <a:cs typeface="Alexandria" pitchFamily="2" charset="-78"/>
              </a:rPr>
              <a:t>توفر الجامعات والمؤسسات الجامعية للعلوم التطبيقية التعليم العالي. فالجامعات تركز اهتمامها على البحث والتدريس العلمي.. هناك قيود مفروضة على الالتحاق بجميع مجالات الدراسة. إن عدد المتقدمين يفوق عدد الأماكن المتاحة، وتستخدم الجامعات والمؤسسات الجامعية للعلوم التطبيقية معايير مختلفة لاختيار الطلاب. ً وغالبا ما تتضمن النجاح في اختبار القبول</a:t>
            </a:r>
            <a:r>
              <a:rPr lang="ar-JO" sz="1600" dirty="0">
                <a:latin typeface="Alexandria" pitchFamily="2" charset="-78"/>
                <a:cs typeface="Alexandria" pitchFamily="2" charset="-78"/>
              </a:rPr>
              <a:t>.</a:t>
            </a:r>
            <a:endParaRPr lang="ar-YE" sz="1600" b="0"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40B6A37-FACE-9D60-E6E8-484479E841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602" y="93067"/>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27971">
        <p14:prism isInverted="1"/>
      </p:transition>
    </mc:Choice>
    <mc:Fallback xmlns="">
      <p:transition spd="slow" advTm="127971">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39A7299-1AD6-36CE-74FA-FA3321DDE379}"/>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604574" y="5967567"/>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1171626" y="1549626"/>
            <a:ext cx="10290876" cy="3867149"/>
          </a:xfrm>
          <a:prstGeom prst="rect">
            <a:avLst/>
          </a:prstGeom>
          <a:noFill/>
        </p:spPr>
        <p:txBody>
          <a:bodyPr wrap="square" rtlCol="0">
            <a:spAutoFit/>
          </a:bodyPr>
          <a:lstStyle/>
          <a:p>
            <a:pPr algn="ctr" rtl="1"/>
            <a:r>
              <a:rPr lang="ar-JO" sz="3200"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sz="1600" b="0" i="0" dirty="0">
                <a:effectLst/>
                <a:latin typeface="Alexandria" pitchFamily="2" charset="-78"/>
                <a:cs typeface="Alexandria" pitchFamily="2" charset="-78"/>
              </a:rPr>
              <a:t>  </a:t>
            </a:r>
            <a:r>
              <a:rPr lang="ar-YE" sz="1600" b="0" i="0" dirty="0">
                <a:solidFill>
                  <a:srgbClr val="000000"/>
                </a:solidFill>
                <a:effectLst/>
                <a:latin typeface="Alexandria" pitchFamily="2" charset="-78"/>
                <a:cs typeface="Alexandria" pitchFamily="2" charset="-78"/>
              </a:rPr>
              <a:t>إن رغبة </a:t>
            </a:r>
            <a:r>
              <a:rPr lang="ar-JO" sz="1600" b="0" i="0" dirty="0">
                <a:solidFill>
                  <a:srgbClr val="000000"/>
                </a:solidFill>
                <a:effectLst/>
                <a:latin typeface="Alexandria" pitchFamily="2" charset="-78"/>
                <a:cs typeface="Alexandria" pitchFamily="2" charset="-78"/>
              </a:rPr>
              <a:t>الدول العربية </a:t>
            </a:r>
            <a:r>
              <a:rPr lang="ar-YE" sz="1600" b="0" i="0" dirty="0">
                <a:solidFill>
                  <a:srgbClr val="000000"/>
                </a:solidFill>
                <a:effectLst/>
                <a:latin typeface="Alexandria" pitchFamily="2" charset="-78"/>
                <a:cs typeface="Alexandria" pitchFamily="2" charset="-78"/>
              </a:rPr>
              <a:t>في الارتقاء </a:t>
            </a:r>
            <a:r>
              <a:rPr lang="ar-JO" sz="1600" b="0" i="0" dirty="0">
                <a:solidFill>
                  <a:srgbClr val="000000"/>
                </a:solidFill>
                <a:effectLst/>
                <a:latin typeface="Alexandria" pitchFamily="2" charset="-78"/>
                <a:cs typeface="Alexandria" pitchFamily="2" charset="-78"/>
              </a:rPr>
              <a:t>بقطاع التعليم </a:t>
            </a:r>
            <a:r>
              <a:rPr lang="ar-YE" sz="1600" b="0" i="0" dirty="0">
                <a:solidFill>
                  <a:srgbClr val="000000"/>
                </a:solidFill>
                <a:effectLst/>
                <a:latin typeface="Alexandria" pitchFamily="2" charset="-78"/>
                <a:cs typeface="Alexandria" pitchFamily="2" charset="-78"/>
              </a:rPr>
              <a:t>ومواجهة تحديات العصر المتنوعة والمعقدة، تتطلب منه عملاً جادًّا مستمرًا لأجل اكتشاف أو صناعة حلول </a:t>
            </a:r>
            <a:r>
              <a:rPr lang="ar-JO" sz="1600" b="0" i="0" dirty="0">
                <a:solidFill>
                  <a:srgbClr val="000000"/>
                </a:solidFill>
                <a:effectLst/>
                <a:latin typeface="Alexandria" pitchFamily="2" charset="-78"/>
                <a:cs typeface="Alexandria" pitchFamily="2" charset="-78"/>
              </a:rPr>
              <a:t>لهذه</a:t>
            </a:r>
            <a:r>
              <a:rPr lang="ar-YE" sz="1600" b="0" i="0" dirty="0">
                <a:solidFill>
                  <a:srgbClr val="000000"/>
                </a:solidFill>
                <a:effectLst/>
                <a:latin typeface="Alexandria" pitchFamily="2" charset="-78"/>
                <a:cs typeface="Alexandria" pitchFamily="2" charset="-78"/>
              </a:rPr>
              <a:t> التحديات، ولعل أبرزها ذلك التدفق الهائل </a:t>
            </a:r>
            <a:r>
              <a:rPr lang="ar-JO" sz="1600" b="0" i="0" dirty="0">
                <a:solidFill>
                  <a:srgbClr val="000000"/>
                </a:solidFill>
                <a:effectLst/>
                <a:latin typeface="Alexandria" pitchFamily="2" charset="-78"/>
                <a:cs typeface="Alexandria" pitchFamily="2" charset="-78"/>
              </a:rPr>
              <a:t>للمعلومات </a:t>
            </a:r>
            <a:r>
              <a:rPr lang="ar-YE" sz="1600" b="0" i="0" dirty="0">
                <a:solidFill>
                  <a:srgbClr val="000000"/>
                </a:solidFill>
                <a:effectLst/>
                <a:latin typeface="Alexandria" pitchFamily="2" charset="-78"/>
                <a:cs typeface="Alexandria" pitchFamily="2" charset="-78"/>
              </a:rPr>
              <a:t>عبر تقنيات متطورة سريعة، صارت تمثل تحديًا حقيقيًّا تواجه أي تعليم تقليدي.</a:t>
            </a:r>
          </a:p>
          <a:p>
            <a:pPr algn="just" rtl="1">
              <a:lnSpc>
                <a:spcPct val="150000"/>
              </a:lnSpc>
            </a:pPr>
            <a:r>
              <a:rPr lang="ar-YE" sz="1600" b="0" i="0" dirty="0">
                <a:solidFill>
                  <a:srgbClr val="000000"/>
                </a:solidFill>
                <a:effectLst/>
                <a:latin typeface="Alexandria" pitchFamily="2" charset="-78"/>
                <a:cs typeface="Alexandria" pitchFamily="2" charset="-78"/>
              </a:rPr>
              <a:t>ومهما كان نظام التعليم في أي مجتمع قويًّا متماسكًا، فإنه بحاجة إلى تطوير وتجديد مستمرين، كي يحافظ على تماسكه ونجاحه. وكلما ارتقى المجتمع بنظامه التعليمي المتناسق والمتوافق مع دينه وثقافته وتاريخه، ومرونته في التعامل مع تحديات العصر، زادت، بالضرورة، قدراته وإمكانياته على مواجهة تلكم التحديات المتنوعة المتسارعة.</a:t>
            </a:r>
            <a:endParaRPr lang="ar-JO" sz="1600" b="0" i="0" dirty="0">
              <a:solidFill>
                <a:srgbClr val="000000"/>
              </a:solidFill>
              <a:effectLst/>
              <a:latin typeface="Alexandria" pitchFamily="2" charset="-78"/>
              <a:cs typeface="Alexandria" pitchFamily="2" charset="-78"/>
            </a:endParaRPr>
          </a:p>
          <a:p>
            <a:pPr algn="just" rtl="1">
              <a:lnSpc>
                <a:spcPct val="150000"/>
              </a:lnSpc>
            </a:pPr>
            <a:r>
              <a:rPr lang="ar-JO" sz="1600" dirty="0">
                <a:solidFill>
                  <a:srgbClr val="000000"/>
                </a:solidFill>
                <a:latin typeface="Alexandria" pitchFamily="2" charset="-78"/>
                <a:cs typeface="Alexandria" pitchFamily="2" charset="-78"/>
              </a:rPr>
              <a:t>لذلك نوجب على الدول العربية العمل على إيجاد سياسات تعليمية عربية مشتركة تقودها نحو التطور والتنافسية وكذلك يتوجب عليها التعرف على تجارب الدول المتقدمة في مجال التعليم والاستفادة من سياساتها التعليمية بما لا يخالف قيمها ومعتقداتها وهويتها وإنما تطويع هذه السياسات بما يناسب هويتنا العربية.</a:t>
            </a:r>
            <a:endParaRPr lang="ar-YE" sz="1600" b="0" i="0" dirty="0">
              <a:solidFill>
                <a:srgbClr val="000000"/>
              </a:solidFill>
              <a:effectLst/>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2B1831A8-7761-CA0B-3843-B5D3032350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289" y="0"/>
            <a:ext cx="2591822" cy="1210204"/>
          </a:xfrm>
          <a:prstGeom prst="rect">
            <a:avLst/>
          </a:prstGeom>
        </p:spPr>
      </p:pic>
    </p:spTree>
    <p:custDataLst>
      <p:tags r:id="rId1"/>
    </p:custDataLst>
    <p:extLst>
      <p:ext uri="{BB962C8B-B14F-4D97-AF65-F5344CB8AC3E}">
        <p14:creationId xmlns:p14="http://schemas.microsoft.com/office/powerpoint/2010/main" val="1398511863"/>
      </p:ext>
    </p:extLst>
  </p:cSld>
  <p:clrMapOvr>
    <a:masterClrMapping/>
  </p:clrMapOvr>
  <mc:AlternateContent xmlns:mc="http://schemas.openxmlformats.org/markup-compatibility/2006" xmlns:p14="http://schemas.microsoft.com/office/powerpoint/2010/main">
    <mc:Choice Requires="p14">
      <p:transition spd="slow" p14:dur="1600" advTm="109697">
        <p14:prism isInverted="1"/>
      </p:transition>
    </mc:Choice>
    <mc:Fallback xmlns="">
      <p:transition spd="slow" advTm="109697">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C1FFD45-C2C1-56F0-D2C4-A4E2CA222852}"/>
              </a:ext>
            </a:extLst>
          </p:cNvPr>
          <p:cNvSpPr/>
          <p:nvPr/>
        </p:nvSpPr>
        <p:spPr>
          <a:xfrm>
            <a:off x="831002" y="1263525"/>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069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نتاجات المحاضرة العاشرة</a:t>
            </a:r>
            <a:endParaRPr kumimoji="0" lang="en-US" sz="24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503A074E-4711-9E46-6711-706E6011571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9601" y="62979"/>
            <a:ext cx="2591822" cy="1210204"/>
          </a:xfrm>
          <a:prstGeom prst="rect">
            <a:avLst/>
          </a:prstGeom>
        </p:spPr>
      </p:pic>
    </p:spTree>
    <p:extLst>
      <p:ext uri="{BB962C8B-B14F-4D97-AF65-F5344CB8AC3E}">
        <p14:creationId xmlns:p14="http://schemas.microsoft.com/office/powerpoint/2010/main" val="3491177986"/>
      </p:ext>
    </p:extLst>
  </p:cSld>
  <p:clrMapOvr>
    <a:masterClrMapping/>
  </p:clrMapOvr>
  <mc:AlternateContent xmlns:mc="http://schemas.openxmlformats.org/markup-compatibility/2006" xmlns:p14="http://schemas.microsoft.com/office/powerpoint/2010/main">
    <mc:Choice Requires="p14">
      <p:transition spd="slow" p14:dur="1600" advTm="60462">
        <p14:prism isInverted="1"/>
      </p:transition>
    </mc:Choice>
    <mc:Fallback xmlns="">
      <p:transition spd="slow" advTm="60462">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6D35871-CBE8-081F-1B77-FD25ECA727CC}"/>
              </a:ext>
            </a:extLst>
          </p:cNvPr>
          <p:cNvSpPr/>
          <p:nvPr/>
        </p:nvSpPr>
        <p:spPr>
          <a:xfrm>
            <a:off x="710084" y="1416667"/>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09247"/>
            <a:ext cx="2616200" cy="400110"/>
          </a:xfrm>
          <a:prstGeom prst="rect">
            <a:avLst/>
          </a:prstGeom>
          <a:noFill/>
        </p:spPr>
        <p:txBody>
          <a:bodyPr wrap="square" rtlCol="0">
            <a:spAutoFit/>
          </a:bodyPr>
          <a:lstStyle/>
          <a:p>
            <a:pPr algn="ctr"/>
            <a:r>
              <a:rPr lang="en-US" sz="2000" dirty="0"/>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5667629" y="513494"/>
            <a:ext cx="3198987" cy="461665"/>
          </a:xfrm>
          <a:prstGeom prst="rect">
            <a:avLst/>
          </a:prstGeom>
          <a:noFill/>
        </p:spPr>
        <p:txBody>
          <a:bodyPr wrap="square" rtlCol="0">
            <a:spAutoFit/>
          </a:bodyPr>
          <a:lstStyle/>
          <a:p>
            <a:r>
              <a:rPr lang="ar-JO" sz="2400" b="1" dirty="0">
                <a:solidFill>
                  <a:srgbClr val="00B0F0"/>
                </a:solidFill>
                <a:latin typeface="Alexandria Medium" pitchFamily="2" charset="-78"/>
                <a:cs typeface="Alexandria Medium" pitchFamily="2" charset="-78"/>
              </a:rPr>
              <a:t>المراجع</a:t>
            </a:r>
            <a:endParaRPr lang="en-US" sz="2400" b="1" dirty="0">
              <a:solidFill>
                <a:srgbClr val="00B0F0"/>
              </a:solidFill>
              <a:latin typeface="Alexandria Medium" pitchFamily="2" charset="-78"/>
              <a:cs typeface="Alexandria Medium"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834452" y="1852577"/>
            <a:ext cx="10523095" cy="3731791"/>
          </a:xfrm>
          <a:prstGeom prst="rect">
            <a:avLst/>
          </a:prstGeom>
          <a:noFill/>
        </p:spPr>
        <p:txBody>
          <a:bodyPr wrap="square" rtlCol="0">
            <a:spAutoFit/>
          </a:bodyPr>
          <a:lstStyle/>
          <a:p>
            <a:pPr marL="233680" indent="-270510" algn="r" rtl="1">
              <a:lnSpc>
                <a:spcPct val="150000"/>
              </a:lnSpc>
              <a:spcAft>
                <a:spcPts val="800"/>
              </a:spcAft>
            </a:pPr>
            <a:r>
              <a:rPr lang="ar-JO" sz="1400" b="1" u="sng" dirty="0">
                <a:solidFill>
                  <a:srgbClr val="000000"/>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غرايبة، إبراهيم </a:t>
            </a:r>
            <a:r>
              <a:rPr lang="ar-JO" sz="1400" b="1" u="sng" dirty="0">
                <a:solidFill>
                  <a:srgbClr val="000000"/>
                </a:solidFill>
                <a:latin typeface="Alexandria Light" pitchFamily="2" charset="-78"/>
                <a:cs typeface="Alexandria Light" pitchFamily="2" charset="-78"/>
              </a:rPr>
              <a:t>، </a:t>
            </a:r>
            <a:r>
              <a:rPr lang="ar-YE" sz="1400" b="1" dirty="0">
                <a:solidFill>
                  <a:srgbClr val="000000"/>
                </a:solidFill>
                <a:latin typeface="Alexandria Light" pitchFamily="2" charset="-78"/>
                <a:cs typeface="Alexandria Light" pitchFamily="2" charset="-78"/>
              </a:rPr>
              <a:t>هل يتغير التعليم العربي ومؤسساته وسياساته</a:t>
            </a:r>
            <a:endParaRPr lang="ar-JO" sz="1400" dirty="0">
              <a:latin typeface="Alexandria Light" pitchFamily="2" charset="-78"/>
              <a:cs typeface="Alexandria Light" pitchFamily="2" charset="-78"/>
              <a:hlinkClick r:id="rId2"/>
            </a:endParaRPr>
          </a:p>
          <a:p>
            <a:pPr marL="233680" indent="-270510" rtl="1">
              <a:lnSpc>
                <a:spcPct val="150000"/>
              </a:lnSpc>
              <a:spcAft>
                <a:spcPts val="800"/>
              </a:spcAft>
            </a:pPr>
            <a:r>
              <a:rPr lang="en-US" sz="1400" dirty="0">
                <a:latin typeface="Alexandria Light" pitchFamily="2" charset="-78"/>
                <a:cs typeface="Alexandria Light" pitchFamily="2" charset="-78"/>
                <a:hlinkClick r:id="rId2"/>
              </a:rPr>
              <a:t>https://www.aljazeera.net/opinions/2004/10/3/%D9%87%D9%84-%D9%8A%D8%AA%D8%BA%D9%8A%D8%B1-%D8%A7%D9%84%D8%AA%D8%B9%D9%84%D9%8A%D9%85-%D8%A7%D9%84%D8%B9%D8%B1%D8%A8%D9%8A-%D9%88%D9%85%D8%A4%D8%B3%D8%B3%D8%A7%D8%AA%D9%87</a:t>
            </a:r>
            <a:endParaRPr lang="ar-JO" sz="1400" dirty="0">
              <a:latin typeface="Alexandria Light" pitchFamily="2" charset="-78"/>
              <a:cs typeface="Alexandria Light" pitchFamily="2" charset="-78"/>
            </a:endParaRPr>
          </a:p>
          <a:p>
            <a:pPr marL="233680" indent="-270510" algn="just" rtl="1">
              <a:lnSpc>
                <a:spcPct val="150000"/>
              </a:lnSpc>
              <a:spcAft>
                <a:spcPts val="800"/>
              </a:spcAft>
            </a:pPr>
            <a:endParaRPr lang="ar-JO" sz="1600" u="sng" kern="100" dirty="0">
              <a:solidFill>
                <a:srgbClr val="0563C1"/>
              </a:solidFill>
              <a:effectLst/>
              <a:latin typeface="Alexandria Light" pitchFamily="2" charset="-78"/>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JO" sz="1600" kern="100" dirty="0">
                <a:effectLst/>
                <a:latin typeface="Alexandria Light" pitchFamily="2" charset="-78"/>
                <a:ea typeface="Calibri" panose="020F0502020204030204" pitchFamily="34" charset="0"/>
                <a:cs typeface="Alexandria Light" pitchFamily="2" charset="-78"/>
              </a:rPr>
              <a:t>موقع وزارة التربية والتعليم العالي في لبنان</a:t>
            </a:r>
          </a:p>
          <a:p>
            <a:pPr rtl="1">
              <a:lnSpc>
                <a:spcPct val="107000"/>
              </a:lnSpc>
              <a:spcAft>
                <a:spcPts val="800"/>
              </a:spcAft>
            </a:pPr>
            <a:r>
              <a:rPr lang="en-US" sz="1600" u="sng" kern="100" dirty="0">
                <a:solidFill>
                  <a:srgbClr val="0563C1"/>
                </a:solidFill>
                <a:effectLst/>
                <a:latin typeface="Alexandria Light" pitchFamily="2" charset="-78"/>
                <a:ea typeface="Calibri" panose="020F0502020204030204" pitchFamily="34" charset="0"/>
                <a:cs typeface="Alexandria Light" pitchFamily="2" charset="-78"/>
                <a:hlinkClick r:id="rId3"/>
              </a:rPr>
              <a:t>https://www.mehe.gov.lb/ar/about-the-ministry/mission/PolicyFramework</a:t>
            </a:r>
            <a:endParaRPr lang="ar-JO" sz="1600" u="sng" kern="100" dirty="0">
              <a:solidFill>
                <a:srgbClr val="0563C1"/>
              </a:solidFill>
              <a:effectLst/>
              <a:latin typeface="Alexandria Light" pitchFamily="2" charset="-78"/>
              <a:ea typeface="Calibri" panose="020F0502020204030204" pitchFamily="34" charset="0"/>
              <a:cs typeface="Alexandria Light" pitchFamily="2" charset="-78"/>
            </a:endParaRPr>
          </a:p>
          <a:p>
            <a:pPr algn="r" rtl="1">
              <a:lnSpc>
                <a:spcPct val="107000"/>
              </a:lnSpc>
              <a:spcAft>
                <a:spcPts val="800"/>
              </a:spcAft>
            </a:pPr>
            <a:r>
              <a:rPr lang="ar-JO" sz="1600" kern="100" dirty="0">
                <a:effectLst/>
                <a:latin typeface="Alexandria Light" pitchFamily="2" charset="-78"/>
                <a:ea typeface="Calibri" panose="020F0502020204030204" pitchFamily="34" charset="0"/>
                <a:cs typeface="Alexandria Light" pitchFamily="2" charset="-78"/>
              </a:rPr>
              <a:t>موقع وزارة التعليم السعودية</a:t>
            </a:r>
          </a:p>
          <a:p>
            <a:pPr rtl="1">
              <a:lnSpc>
                <a:spcPct val="107000"/>
              </a:lnSpc>
              <a:spcAft>
                <a:spcPts val="800"/>
              </a:spcAft>
            </a:pPr>
            <a:r>
              <a:rPr lang="en-US" sz="1600" kern="100" dirty="0">
                <a:effectLst/>
                <a:latin typeface="Alexandria Light" pitchFamily="2" charset="-78"/>
                <a:ea typeface="Calibri" panose="020F0502020204030204" pitchFamily="34" charset="0"/>
                <a:cs typeface="Alexandria Light" pitchFamily="2" charset="-78"/>
                <a:hlinkClick r:id="rId4"/>
              </a:rPr>
              <a:t>https://moe.gov.sa/ar/education/educationinksa/Pages/EducationObjectives.aspx</a:t>
            </a:r>
            <a:endParaRPr lang="ar-JO" sz="1600" kern="100" dirty="0">
              <a:effectLst/>
              <a:latin typeface="Alexandria Light" pitchFamily="2" charset="-78"/>
              <a:ea typeface="Calibri" panose="020F0502020204030204" pitchFamily="34" charset="0"/>
              <a:cs typeface="Alexandria Light" pitchFamily="2" charset="-78"/>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id="{6FC24E2C-132F-F8EE-701C-35D8F3F2FC3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14683"/>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17838">
        <p14:prism isInverted="1"/>
      </p:transition>
    </mc:Choice>
    <mc:Fallback xmlns="">
      <p:transition spd="slow" advTm="17838">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6DC9D9E-8133-A4EC-DAA8-E6A44F7BDB15}"/>
              </a:ext>
            </a:extLst>
          </p:cNvPr>
          <p:cNvSpPr/>
          <p:nvPr/>
        </p:nvSpPr>
        <p:spPr>
          <a:xfrm>
            <a:off x="720132" y="1270737"/>
            <a:ext cx="10751736" cy="4692580"/>
          </a:xfrm>
          <a:prstGeom prst="roundRect">
            <a:avLst/>
          </a:prstGeom>
          <a:solidFill>
            <a:schemeClr val="bg1">
              <a:lumMod val="95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5712" y="609412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130364" y="1880142"/>
            <a:ext cx="10130150" cy="3421449"/>
          </a:xfrm>
          <a:prstGeom prst="rect">
            <a:avLst/>
          </a:prstGeom>
          <a:noFill/>
        </p:spPr>
        <p:txBody>
          <a:bodyPr wrap="square" rtlCol="0">
            <a:spAutoFit/>
          </a:bodyPr>
          <a:lstStyle/>
          <a:p>
            <a:pPr marL="0" marR="0" algn="r" rtl="1">
              <a:lnSpc>
                <a:spcPct val="150000"/>
              </a:lnSpc>
              <a:spcBef>
                <a:spcPts val="0"/>
              </a:spcBef>
              <a:spcAft>
                <a:spcPts val="800"/>
              </a:spcAft>
              <a:tabLst>
                <a:tab pos="228600" algn="r"/>
              </a:tabLst>
            </a:pPr>
            <a:r>
              <a:rPr lang="ar-JO" dirty="0">
                <a:effectLst/>
                <a:latin typeface="Alexandria Light" pitchFamily="2" charset="-78"/>
                <a:ea typeface="Calibri" panose="020F0502020204030204" pitchFamily="34" charset="0"/>
                <a:cs typeface="Alexandria Light" pitchFamily="2" charset="-78"/>
              </a:rPr>
              <a:t>موقع وزارة التربية والتعليم الأردنية</a:t>
            </a:r>
          </a:p>
          <a:p>
            <a:pPr marL="0" marR="0" rtl="1">
              <a:lnSpc>
                <a:spcPct val="150000"/>
              </a:lnSpc>
              <a:spcBef>
                <a:spcPts val="0"/>
              </a:spcBef>
              <a:spcAft>
                <a:spcPts val="800"/>
              </a:spcAft>
              <a:tabLst>
                <a:tab pos="228600" algn="r"/>
              </a:tabLst>
            </a:pPr>
            <a:r>
              <a:rPr lang="en-US" sz="2000" dirty="0">
                <a:latin typeface="Alexandria Light" pitchFamily="2" charset="-78"/>
                <a:cs typeface="Alexandria Light" pitchFamily="2" charset="-78"/>
                <a:hlinkClick r:id="rId2"/>
              </a:rPr>
              <a:t>https://moe.gov.jo/node/15782</a:t>
            </a:r>
            <a:endParaRPr lang="ar-JO" dirty="0">
              <a:latin typeface="Alexandria Light" pitchFamily="2" charset="-78"/>
              <a:cs typeface="Alexandria Light" pitchFamily="2" charset="-78"/>
            </a:endParaRPr>
          </a:p>
          <a:p>
            <a:pPr algn="r" rtl="1"/>
            <a:r>
              <a:rPr lang="en-US" sz="1600" dirty="0">
                <a:latin typeface="Alexandria Light" pitchFamily="2" charset="-78"/>
                <a:cs typeface="Alexandria Light" pitchFamily="2" charset="-78"/>
                <a:hlinkClick r:id="rId3"/>
              </a:rPr>
              <a:t>https://www.wikiwand.com/ar/%D8%A7%D9%84%D8%AA%D8%B9%D9%84%D9%8A%D9%85_%D9%81%D9%8A_%D8%A7%D9%84%D9%85%D8%BA%D8%B1%D8%A8#%D8%A7%D9%84%D8%AA%D8%B9%D9%84%D9%8A%D9%85_%D8%A7%D9%84%D8%B9%D8%A7%D9%84%D9%8A</a:t>
            </a:r>
            <a:endParaRPr lang="ar-JO" sz="1600" dirty="0">
              <a:latin typeface="Alexandria Light" pitchFamily="2" charset="-78"/>
              <a:cs typeface="Alexandria Light" pitchFamily="2" charset="-78"/>
            </a:endParaRPr>
          </a:p>
          <a:p>
            <a:pPr algn="r" rtl="1"/>
            <a:endParaRPr lang="ar-JO" sz="1600" dirty="0">
              <a:latin typeface="Alexandria Light" pitchFamily="2" charset="-78"/>
              <a:cs typeface="Alexandria Light" pitchFamily="2" charset="-78"/>
            </a:endParaRPr>
          </a:p>
          <a:p>
            <a:pPr algn="r" rtl="1"/>
            <a:r>
              <a:rPr lang="ar-JO" sz="1600" dirty="0">
                <a:latin typeface="Alexandria Light" pitchFamily="2" charset="-78"/>
                <a:cs typeface="Alexandria Light" pitchFamily="2" charset="-78"/>
              </a:rPr>
              <a:t>نبذة مختصرة عن التعليم في فنلندا</a:t>
            </a:r>
          </a:p>
          <a:p>
            <a:pPr rtl="1"/>
            <a:r>
              <a:rPr lang="en-US" sz="1600" dirty="0">
                <a:effectLst/>
                <a:latin typeface="Alexandria Light" pitchFamily="2" charset="-78"/>
                <a:ea typeface="Times New Roman" panose="02020603050405020304" pitchFamily="18" charset="0"/>
                <a:cs typeface="Alexandria Light" pitchFamily="2" charset="-78"/>
                <a:hlinkClick r:id="rId4"/>
              </a:rPr>
              <a:t>https://www.oph.fi/sites/default/files/documents/154844_finnish_education_in_a_nutshell_in_arabic.pdf</a:t>
            </a:r>
            <a:endParaRPr lang="ar-JO" sz="1600" dirty="0">
              <a:effectLst/>
              <a:latin typeface="Alexandria Light" pitchFamily="2" charset="-78"/>
              <a:ea typeface="Times New Roman" panose="02020603050405020304" pitchFamily="18" charset="0"/>
              <a:cs typeface="Alexandria Light" pitchFamily="2" charset="-78"/>
            </a:endParaRPr>
          </a:p>
          <a:p>
            <a:pPr rtl="1"/>
            <a:endParaRPr lang="en-US" sz="1800" dirty="0">
              <a:effectLst/>
              <a:latin typeface="Times New Roman" panose="02020603050405020304" pitchFamily="18" charset="0"/>
              <a:ea typeface="Times New Roman" panose="02020603050405020304" pitchFamily="18" charset="0"/>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id="{F2B10D89-1C09-D9AD-967F-4A91FC7C67D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0"/>
            <a:ext cx="2591822" cy="1210204"/>
          </a:xfrm>
          <a:prstGeom prst="rect">
            <a:avLst/>
          </a:prstGeom>
        </p:spPr>
      </p:pic>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7162">
        <p14:prism isInverted="1"/>
      </p:transition>
    </mc:Choice>
    <mc:Fallback xmlns="">
      <p:transition spd="slow" advTm="7162">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6B7FD2-E825-382F-79FE-4CA0C71DE93E}"/>
              </a:ext>
            </a:extLst>
          </p:cNvPr>
          <p:cNvSpPr/>
          <p:nvPr/>
        </p:nvSpPr>
        <p:spPr>
          <a:xfrm>
            <a:off x="615402" y="122778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0514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15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kumimoji="0" lang="ar-JO" sz="1800" b="1"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سياسات التعليم</a:t>
            </a:r>
            <a:r>
              <a:rPr kumimoji="0" lang="ar-JO" sz="1800" b="0"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 مكتبة الرشد: الرياض.</a:t>
            </a:r>
          </a:p>
          <a:p>
            <a:pPr marL="0" marR="0" lvl="0" indent="0" algn="r" defTabSz="914400" rtl="0" eaLnBrk="1" fontAlgn="auto" latinLnBrk="0" hangingPunct="1">
              <a:lnSpc>
                <a:spcPct val="115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Simplified Arabic" panose="02020603050405020304" pitchFamily="18" charset="-78"/>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الحسين, أحمد (2002). مدخل إلى تحليل السياسات العامة، المركز العلمي للدراسات السياسية.</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implified Arabic" panose="02020603050405020304" pitchFamily="18" charset="-78"/>
              <a:ea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black"/>
                </a:solidFill>
                <a:effectLst/>
                <a:uLnTx/>
                <a:uFillTx/>
                <a:latin typeface="Alexandria Light" pitchFamily="2" charset="-78"/>
                <a:ea typeface="+mn-ea"/>
                <a:cs typeface="Alexandria Light" pitchFamily="2" charset="-78"/>
              </a:rPr>
              <a:t>Tagler</a:t>
            </a:r>
            <a:r>
              <a:rPr kumimoji="0" lang="en-GB"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Sandra (1997) Educational Policy and Politics of Change, New fetter lane, England.</a:t>
            </a: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implified Arabic" panose="02020603050405020304" pitchFamily="18" charset="-78"/>
              <a:ea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8200094" y="606467"/>
            <a:ext cx="3198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rPr>
              <a:t>مراجع المادة المعتمدة </a:t>
            </a:r>
            <a:endParaRPr kumimoji="0" lang="en-US"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803868" y="1307417"/>
            <a:ext cx="5138081"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2C4E3086-A3D0-8AF5-49BA-D01E44980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id="{2C41C50D-484C-8622-A008-27D7076D0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665" y="-33149"/>
            <a:ext cx="2591822" cy="1210204"/>
          </a:xfrm>
          <a:prstGeom prst="rect">
            <a:avLst/>
          </a:prstGeom>
        </p:spPr>
      </p:pic>
    </p:spTree>
    <p:extLst>
      <p:ext uri="{BB962C8B-B14F-4D97-AF65-F5344CB8AC3E}">
        <p14:creationId xmlns:p14="http://schemas.microsoft.com/office/powerpoint/2010/main" val="3843639687"/>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904779" y="3153101"/>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74EBC65-987E-4AA2-8810-249A647E63F7}"/>
</file>

<file path=customXml/itemProps2.xml><?xml version="1.0" encoding="utf-8"?>
<ds:datastoreItem xmlns:ds="http://schemas.openxmlformats.org/officeDocument/2006/customXml" ds:itemID="{CC2142DB-E833-44EC-A912-5704A829494A}"/>
</file>

<file path=customXml/itemProps3.xml><?xml version="1.0" encoding="utf-8"?>
<ds:datastoreItem xmlns:ds="http://schemas.openxmlformats.org/officeDocument/2006/customXml" ds:itemID="{67DE218B-B84C-447E-8073-32FA7D50AA65}"/>
</file>

<file path=docProps/app.xml><?xml version="1.0" encoding="utf-8"?>
<Properties xmlns="http://schemas.openxmlformats.org/officeDocument/2006/extended-properties" xmlns:vt="http://schemas.openxmlformats.org/officeDocument/2006/docPropsVTypes">
  <Template/>
  <TotalTime>8253</TotalTime>
  <Words>5285</Words>
  <Application>Microsoft Office PowerPoint</Application>
  <PresentationFormat>Widescreen</PresentationFormat>
  <Paragraphs>369</Paragraphs>
  <Slides>47</Slides>
  <Notes>6</Notes>
  <HiddenSlides>0</HiddenSlides>
  <MMClips>2</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47</vt:i4>
      </vt:variant>
    </vt:vector>
  </HeadingPairs>
  <TitlesOfParts>
    <vt:vector size="60" baseType="lpstr">
      <vt:lpstr>Alexandria</vt:lpstr>
      <vt:lpstr>Alexandria ExtraBold</vt:lpstr>
      <vt:lpstr>Alexandria Light</vt:lpstr>
      <vt:lpstr>Alexandria Medium</vt:lpstr>
      <vt:lpstr>Alexandria SemiBold</vt:lpstr>
      <vt:lpstr>Arial</vt:lpstr>
      <vt:lpstr>Calibri</vt:lpstr>
      <vt:lpstr>Calibri Light</vt:lpstr>
      <vt:lpstr>Simplified Arabic</vt:lpstr>
      <vt:lpstr>Tajawal</vt:lpstr>
      <vt:lpstr>Times New Roman</vt:lpstr>
      <vt:lpstr>TraditionalArabic</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1233</cp:revision>
  <dcterms:created xsi:type="dcterms:W3CDTF">2023-04-29T09:08:23Z</dcterms:created>
  <dcterms:modified xsi:type="dcterms:W3CDTF">2024-08-15T17:48:35Z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