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Tahoma"/>
      <p:regular r:id="rId45"/>
      <p:bold r:id="rId46"/>
    </p:embeddedFon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9" roundtripDataSignature="AMtx7mhFjxYE1YwfZ/XWH44Y5N5ckRRP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C530217-0DEB-42AA-8DCD-238923FCF863}">
  <a:tblStyle styleId="{3C530217-0DEB-42AA-8DCD-238923FCF863}"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Tahoma-bold.fntdata"/><Relationship Id="rId45" Type="http://schemas.openxmlformats.org/officeDocument/2006/relationships/font" Target="fonts/Tahoma-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8" name="Google Shape;54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3" name="Google Shape;56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8" name="Google Shape;57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2" name="Google Shape;59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9" name="Shape 619"/>
        <p:cNvGrpSpPr/>
        <p:nvPr/>
      </p:nvGrpSpPr>
      <p:grpSpPr>
        <a:xfrm>
          <a:off x="0" y="0"/>
          <a:ext cx="0" cy="0"/>
          <a:chOff x="0" y="0"/>
          <a:chExt cx="0" cy="0"/>
        </a:xfrm>
      </p:grpSpPr>
      <p:sp>
        <p:nvSpPr>
          <p:cNvPr id="620" name="Google Shape;62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1" name="Google Shape;62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6" name="Google Shape;63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0" name="Google Shape;65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4" name="Google Shape;66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7" name="Google Shape;67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8" name="Google Shape;70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3" name="Google Shape;72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8" name="Google Shape;73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1" name="Shape 751"/>
        <p:cNvGrpSpPr/>
        <p:nvPr/>
      </p:nvGrpSpPr>
      <p:grpSpPr>
        <a:xfrm>
          <a:off x="0" y="0"/>
          <a:ext cx="0" cy="0"/>
          <a:chOff x="0" y="0"/>
          <a:chExt cx="0" cy="0"/>
        </a:xfrm>
      </p:grpSpPr>
      <p:sp>
        <p:nvSpPr>
          <p:cNvPr id="752" name="Google Shape;752;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3" name="Google Shape;75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6" name="Shape 766"/>
        <p:cNvGrpSpPr/>
        <p:nvPr/>
      </p:nvGrpSpPr>
      <p:grpSpPr>
        <a:xfrm>
          <a:off x="0" y="0"/>
          <a:ext cx="0" cy="0"/>
          <a:chOff x="0" y="0"/>
          <a:chExt cx="0" cy="0"/>
        </a:xfrm>
      </p:grpSpPr>
      <p:sp>
        <p:nvSpPr>
          <p:cNvPr id="767" name="Google Shape;767;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8" name="Google Shape;76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4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4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p:nvPr>
            <p:ph idx="2" type="pic"/>
          </p:nvPr>
        </p:nvSpPr>
        <p:spPr>
          <a:xfrm>
            <a:off x="5183188" y="987425"/>
            <a:ext cx="6172200" cy="4873625"/>
          </a:xfrm>
          <a:prstGeom prst="rect">
            <a:avLst/>
          </a:prstGeom>
          <a:noFill/>
          <a:ln>
            <a:noFill/>
          </a:ln>
        </p:spPr>
      </p:sp>
      <p:sp>
        <p:nvSpPr>
          <p:cNvPr id="68" name="Google Shape;68;p4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5.png"/><Relationship Id="rId9" Type="http://schemas.openxmlformats.org/officeDocument/2006/relationships/image" Target="../media/image7.png"/><Relationship Id="rId5" Type="http://schemas.openxmlformats.org/officeDocument/2006/relationships/image" Target="../media/image11.png"/><Relationship Id="rId6" Type="http://schemas.openxmlformats.org/officeDocument/2006/relationships/image" Target="../media/image14.png"/><Relationship Id="rId7" Type="http://schemas.openxmlformats.org/officeDocument/2006/relationships/image" Target="../media/image10.png"/><Relationship Id="rId8"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16.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16.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14.png"/><Relationship Id="rId11" Type="http://schemas.openxmlformats.org/officeDocument/2006/relationships/hyperlink" Target="http://www.stata.com/" TargetMode="External"/><Relationship Id="rId10" Type="http://schemas.openxmlformats.org/officeDocument/2006/relationships/hyperlink" Target="http://www.ibm.com/analytics/spss-statistics-software" TargetMode="External"/><Relationship Id="rId9" Type="http://schemas.openxmlformats.org/officeDocument/2006/relationships/image" Target="../media/image16.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5.png"/><Relationship Id="rId8"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4.png"/><Relationship Id="rId9" Type="http://schemas.openxmlformats.org/officeDocument/2006/relationships/image" Target="../media/image16.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5.png"/><Relationship Id="rId8"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16.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16.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14.png"/><Relationship Id="rId9" Type="http://schemas.openxmlformats.org/officeDocument/2006/relationships/image" Target="../media/image16.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5.png"/><Relationship Id="rId8"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23.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11.png"/><Relationship Id="rId10" Type="http://schemas.openxmlformats.org/officeDocument/2006/relationships/image" Target="../media/image2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2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11.png"/><Relationship Id="rId9" Type="http://schemas.openxmlformats.org/officeDocument/2006/relationships/image" Target="../media/image1.png"/><Relationship Id="rId5" Type="http://schemas.openxmlformats.org/officeDocument/2006/relationships/image" Target="../media/image14.png"/><Relationship Id="rId6" Type="http://schemas.openxmlformats.org/officeDocument/2006/relationships/image" Target="../media/image10.png"/><Relationship Id="rId7" Type="http://schemas.openxmlformats.org/officeDocument/2006/relationships/image" Target="../media/image9.png"/><Relationship Id="rId8"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4.png"/><Relationship Id="rId4" Type="http://schemas.openxmlformats.org/officeDocument/2006/relationships/image" Target="../media/image10.png"/><Relationship Id="rId5" Type="http://schemas.openxmlformats.org/officeDocument/2006/relationships/image" Target="../media/image9.png"/><Relationship Id="rId6" Type="http://schemas.openxmlformats.org/officeDocument/2006/relationships/image" Target="../media/image13.png"/><Relationship Id="rId7"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1.png"/><Relationship Id="rId4" Type="http://schemas.openxmlformats.org/officeDocument/2006/relationships/image" Target="../media/image14.png"/><Relationship Id="rId10" Type="http://schemas.openxmlformats.org/officeDocument/2006/relationships/image" Target="../media/image5.png"/><Relationship Id="rId9" Type="http://schemas.openxmlformats.org/officeDocument/2006/relationships/image" Target="../media/image19.jp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20.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575228"/>
            <a:ext cx="4904700" cy="18774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07</a:t>
            </a:r>
            <a:r>
              <a:rPr lang="en-US" sz="2800">
                <a:solidFill>
                  <a:schemeClr val="lt1"/>
                </a:solidFill>
                <a:latin typeface="Tajawal Medium"/>
                <a:ea typeface="Tajawal Medium"/>
                <a:cs typeface="Tajawal Medium"/>
                <a:sym typeface="Tajawal Medium"/>
              </a:rPr>
              <a:t>:</a:t>
            </a:r>
            <a:endParaRPr sz="2800">
              <a:solidFill>
                <a:schemeClr val="lt1"/>
              </a:solidFill>
              <a:latin typeface="Tajawal Medium"/>
              <a:ea typeface="Tajawal Medium"/>
              <a:cs typeface="Tajawal Medium"/>
              <a:sym typeface="Tajawal Medium"/>
            </a:endParaRPr>
          </a:p>
          <a:p>
            <a:pPr indent="0" lvl="0" marL="0" marR="0" rtl="0" algn="ctr">
              <a:spcBef>
                <a:spcPts val="0"/>
              </a:spcBef>
              <a:spcAft>
                <a:spcPts val="0"/>
              </a:spcAft>
              <a:buNone/>
            </a:pPr>
            <a:r>
              <a:rPr b="1" lang="en-US" sz="2000">
                <a:solidFill>
                  <a:schemeClr val="dk1"/>
                </a:solidFill>
                <a:latin typeface="Calibri"/>
                <a:ea typeface="Calibri"/>
                <a:cs typeface="Calibri"/>
                <a:sym typeface="Calibri"/>
              </a:rPr>
              <a:t>Methodologies for data collection and analysis for monitoring and evaluation</a:t>
            </a:r>
            <a:endParaRPr/>
          </a:p>
          <a:p>
            <a:pPr indent="0" lvl="0" marL="0" marR="0" rtl="0" algn="ctr">
              <a:spcBef>
                <a:spcPts val="0"/>
              </a:spcBef>
              <a:spcAft>
                <a:spcPts val="0"/>
              </a:spcAft>
              <a:buNone/>
            </a:pPr>
            <a:r>
              <a:rPr b="1" lang="en-US" sz="2000">
                <a:solidFill>
                  <a:schemeClr val="dk1"/>
                </a:solidFill>
                <a:latin typeface="Calibri"/>
                <a:ea typeface="Calibri"/>
                <a:cs typeface="Calibri"/>
                <a:sym typeface="Calibri"/>
              </a:rPr>
              <a:t>(Part2)</a:t>
            </a:r>
            <a:endParaRPr b="1" sz="20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rgbClr val="FF0000"/>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130629"/>
            <a:ext cx="8012039" cy="11072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63275"/>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4" name="Google Shape;114;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115" name="Google Shape;115;p2"/>
          <p:cNvSpPr/>
          <p:nvPr/>
        </p:nvSpPr>
        <p:spPr>
          <a:xfrm>
            <a:off x="3083668" y="2678958"/>
            <a:ext cx="3099348" cy="2031325"/>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chemeClr val="dk1"/>
                </a:solidFill>
                <a:latin typeface="Calibri"/>
                <a:ea typeface="Calibri"/>
                <a:cs typeface="Calibri"/>
                <a:sym typeface="Calibri"/>
              </a:rPr>
              <a:t>« You can accomplish anything in life if you have the courage to dream it, the intelligence to make it a realistic project, and the will to see this project carried out</a:t>
            </a:r>
            <a:r>
              <a:rPr b="1" i="0" lang="en-US" sz="20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a:t>
            </a:r>
            <a:r>
              <a:rPr b="1" lang="en-US" sz="1800">
                <a:solidFill>
                  <a:schemeClr val="dk1"/>
                </a:solidFill>
                <a:latin typeface="Arial"/>
                <a:ea typeface="Arial"/>
                <a:cs typeface="Arial"/>
                <a:sym typeface="Arial"/>
              </a:rPr>
              <a:t> </a:t>
            </a:r>
            <a:r>
              <a:rPr b="1" i="1" lang="en-US" sz="1200">
                <a:solidFill>
                  <a:schemeClr val="dk1"/>
                </a:solidFill>
                <a:latin typeface="Arial"/>
                <a:ea typeface="Arial"/>
                <a:cs typeface="Arial"/>
                <a:sym typeface="Arial"/>
              </a:rPr>
              <a:t>Sidney A. Friedman</a:t>
            </a:r>
            <a:endParaRPr b="1" i="1" sz="1800" u="none" cap="none" strike="noStrike">
              <a:solidFill>
                <a:schemeClr val="dk1"/>
              </a:solidFill>
              <a:latin typeface="Calibri"/>
              <a:ea typeface="Calibri"/>
              <a:cs typeface="Calibri"/>
              <a:sym typeface="Calibri"/>
            </a:endParaRPr>
          </a:p>
        </p:txBody>
      </p:sp>
      <p:sp>
        <p:nvSpPr>
          <p:cNvPr id="116" name="Google Shape;116;p2"/>
          <p:cNvSpPr txBox="1"/>
          <p:nvPr/>
        </p:nvSpPr>
        <p:spPr>
          <a:xfrm>
            <a:off x="2197047" y="184511"/>
            <a:ext cx="6425493"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9518"/>
                </a:solidFill>
                <a:latin typeface="Tajawal Medium"/>
                <a:ea typeface="Tajawal Medium"/>
                <a:cs typeface="Tajawal Medium"/>
                <a:sym typeface="Tajawal Medium"/>
              </a:rPr>
              <a:t>Session4:Methodologies for data collection and analysis for monitoring and evaluation </a:t>
            </a:r>
            <a:r>
              <a:rPr b="1" lang="en-US" sz="2400">
                <a:solidFill>
                  <a:srgbClr val="FF9518"/>
                </a:solidFill>
                <a:latin typeface="Tajawal Medium"/>
                <a:ea typeface="Tajawal Medium"/>
                <a:cs typeface="Tajawal Medium"/>
                <a:sym typeface="Tajawal Medium"/>
              </a:rPr>
              <a:t>(</a:t>
            </a:r>
            <a:r>
              <a:rPr b="1" lang="en-US" sz="2800">
                <a:solidFill>
                  <a:srgbClr val="FF9518"/>
                </a:solidFill>
                <a:latin typeface="Tajawal Medium"/>
                <a:ea typeface="Tajawal Medium"/>
                <a:cs typeface="Tajawal Medium"/>
                <a:sym typeface="Tajawal Medium"/>
              </a:rPr>
              <a:t>Part2)</a:t>
            </a:r>
            <a:endParaRPr b="1" sz="3600">
              <a:solidFill>
                <a:srgbClr val="FF9518"/>
              </a:solidFill>
              <a:latin typeface="Tajawal Medium"/>
              <a:ea typeface="Tajawal Medium"/>
              <a:cs typeface="Tajawal Medium"/>
              <a:sym typeface="Tajaw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131" name="Google Shape;131;p3"/>
          <p:cNvSpPr/>
          <p:nvPr/>
        </p:nvSpPr>
        <p:spPr>
          <a:xfrm>
            <a:off x="201478" y="1353199"/>
            <a:ext cx="8340542" cy="303159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FF0000"/>
              </a:buClr>
              <a:buSzPts val="1800"/>
              <a:buFont typeface="Noto Sans Symbols"/>
              <a:buChar char="✔"/>
            </a:pPr>
            <a:r>
              <a:rPr b="1" lang="en-US" sz="1800">
                <a:solidFill>
                  <a:srgbClr val="FF0000"/>
                </a:solidFill>
                <a:latin typeface="Calibri"/>
                <a:ea typeface="Calibri"/>
                <a:cs typeface="Calibri"/>
                <a:sym typeface="Calibri"/>
              </a:rPr>
              <a:t>An overview of chapter 4</a:t>
            </a:r>
            <a:endParaRPr b="1" sz="1800">
              <a:solidFill>
                <a:srgbClr val="FF0000"/>
              </a:solidFill>
              <a:latin typeface="Calibri"/>
              <a:ea typeface="Calibri"/>
              <a:cs typeface="Calibri"/>
              <a:sym typeface="Calibri"/>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2" name="Google Shape;132;p3"/>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3" name="Google Shape;133;p3"/>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34" name="Google Shape;134;p3"/>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5" name="Google Shape;135;p3"/>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6" name="Google Shape;136;p3"/>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7" name="Google Shape;137;p3"/>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8" name="Google Shape;138;p3"/>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9" name="Google Shape;139;p3"/>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40" name="Google Shape;140;p3"/>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41" name="Google Shape;141;p3"/>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grpSp>
        <p:nvGrpSpPr>
          <p:cNvPr id="143" name="Google Shape;143;p3"/>
          <p:cNvGrpSpPr/>
          <p:nvPr/>
        </p:nvGrpSpPr>
        <p:grpSpPr>
          <a:xfrm>
            <a:off x="582705" y="2569029"/>
            <a:ext cx="7690896" cy="2488761"/>
            <a:chOff x="1417" y="274"/>
            <a:chExt cx="8948" cy="1643"/>
          </a:xfrm>
        </p:grpSpPr>
        <p:sp>
          <p:nvSpPr>
            <p:cNvPr id="144" name="Google Shape;144;p3"/>
            <p:cNvSpPr/>
            <p:nvPr/>
          </p:nvSpPr>
          <p:spPr>
            <a:xfrm>
              <a:off x="1417" y="278"/>
              <a:ext cx="1316" cy="1622"/>
            </a:xfrm>
            <a:custGeom>
              <a:rect b="b" l="l" r="r" t="t"/>
              <a:pathLst>
                <a:path extrusionOk="0" h="1622" w="1316">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2947" y="278"/>
              <a:ext cx="1316" cy="1622"/>
            </a:xfrm>
            <a:custGeom>
              <a:rect b="b" l="l" r="r" t="t"/>
              <a:pathLst>
                <a:path extrusionOk="0" h="1622" w="1316">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6" name="Google Shape;146;p3"/>
            <p:cNvCxnSpPr/>
            <p:nvPr/>
          </p:nvCxnSpPr>
          <p:spPr>
            <a:xfrm>
              <a:off x="2714" y="1017"/>
              <a:ext cx="196" cy="0"/>
            </a:xfrm>
            <a:prstGeom prst="straightConnector1">
              <a:avLst/>
            </a:prstGeom>
            <a:noFill/>
            <a:ln cap="flat" cmpd="sng" w="63500">
              <a:solidFill>
                <a:srgbClr val="55B6B2"/>
              </a:solidFill>
              <a:prstDash val="solid"/>
              <a:round/>
              <a:headEnd len="med" w="med" type="none"/>
              <a:tailEnd len="med" w="med" type="none"/>
            </a:ln>
          </p:spPr>
        </p:cxnSp>
        <p:sp>
          <p:nvSpPr>
            <p:cNvPr id="147" name="Google Shape;147;p3"/>
            <p:cNvSpPr/>
            <p:nvPr/>
          </p:nvSpPr>
          <p:spPr>
            <a:xfrm>
              <a:off x="2825" y="814"/>
              <a:ext cx="218" cy="405"/>
            </a:xfrm>
            <a:custGeom>
              <a:rect b="b" l="l" r="r" t="t"/>
              <a:pathLst>
                <a:path extrusionOk="0" h="405" w="218">
                  <a:moveTo>
                    <a:pt x="0" y="0"/>
                  </a:moveTo>
                  <a:lnTo>
                    <a:pt x="0" y="404"/>
                  </a:lnTo>
                  <a:lnTo>
                    <a:pt x="217" y="202"/>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8" name="Google Shape;148;p3"/>
            <p:cNvCxnSpPr/>
            <p:nvPr/>
          </p:nvCxnSpPr>
          <p:spPr>
            <a:xfrm>
              <a:off x="4263" y="1017"/>
              <a:ext cx="195" cy="0"/>
            </a:xfrm>
            <a:prstGeom prst="straightConnector1">
              <a:avLst/>
            </a:prstGeom>
            <a:noFill/>
            <a:ln cap="flat" cmpd="sng" w="63500">
              <a:solidFill>
                <a:srgbClr val="F4B228"/>
              </a:solidFill>
              <a:prstDash val="solid"/>
              <a:round/>
              <a:headEnd len="med" w="med" type="none"/>
              <a:tailEnd len="med" w="med" type="none"/>
            </a:ln>
          </p:spPr>
        </p:cxnSp>
        <p:sp>
          <p:nvSpPr>
            <p:cNvPr id="149" name="Google Shape;149;p3"/>
            <p:cNvSpPr/>
            <p:nvPr/>
          </p:nvSpPr>
          <p:spPr>
            <a:xfrm>
              <a:off x="4542" y="295"/>
              <a:ext cx="1265" cy="1622"/>
            </a:xfrm>
            <a:custGeom>
              <a:rect b="b" l="l" r="r" t="t"/>
              <a:pathLst>
                <a:path extrusionOk="0" h="1622" w="1265">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0" name="Google Shape;150;p3"/>
            <p:cNvSpPr/>
            <p:nvPr/>
          </p:nvSpPr>
          <p:spPr>
            <a:xfrm>
              <a:off x="4374" y="814"/>
              <a:ext cx="218" cy="405"/>
            </a:xfrm>
            <a:custGeom>
              <a:rect b="b" l="l" r="r" t="t"/>
              <a:pathLst>
                <a:path extrusionOk="0" h="405" w="218">
                  <a:moveTo>
                    <a:pt x="0" y="0"/>
                  </a:moveTo>
                  <a:lnTo>
                    <a:pt x="0" y="404"/>
                  </a:lnTo>
                  <a:lnTo>
                    <a:pt x="218" y="202"/>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1" name="Google Shape;151;p3"/>
            <p:cNvCxnSpPr/>
            <p:nvPr/>
          </p:nvCxnSpPr>
          <p:spPr>
            <a:xfrm>
              <a:off x="5799" y="1017"/>
              <a:ext cx="195" cy="0"/>
            </a:xfrm>
            <a:prstGeom prst="straightConnector1">
              <a:avLst/>
            </a:prstGeom>
            <a:noFill/>
            <a:ln cap="flat" cmpd="sng" w="63500">
              <a:solidFill>
                <a:srgbClr val="FF681E"/>
              </a:solidFill>
              <a:prstDash val="solid"/>
              <a:round/>
              <a:headEnd len="med" w="med" type="none"/>
              <a:tailEnd len="med" w="med" type="none"/>
            </a:ln>
          </p:spPr>
        </p:cxnSp>
        <p:sp>
          <p:nvSpPr>
            <p:cNvPr id="152" name="Google Shape;152;p3"/>
            <p:cNvSpPr/>
            <p:nvPr/>
          </p:nvSpPr>
          <p:spPr>
            <a:xfrm>
              <a:off x="6083" y="278"/>
              <a:ext cx="1265" cy="1622"/>
            </a:xfrm>
            <a:custGeom>
              <a:rect b="b" l="l" r="r" t="t"/>
              <a:pathLst>
                <a:path extrusionOk="0" h="1622" w="1265">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5910" y="814"/>
              <a:ext cx="218" cy="405"/>
            </a:xfrm>
            <a:custGeom>
              <a:rect b="b" l="l" r="r" t="t"/>
              <a:pathLst>
                <a:path extrusionOk="0" h="405" w="218">
                  <a:moveTo>
                    <a:pt x="0" y="0"/>
                  </a:moveTo>
                  <a:lnTo>
                    <a:pt x="0" y="404"/>
                  </a:lnTo>
                  <a:lnTo>
                    <a:pt x="218" y="202"/>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3"/>
            <p:cNvSpPr/>
            <p:nvPr/>
          </p:nvSpPr>
          <p:spPr>
            <a:xfrm>
              <a:off x="7582" y="274"/>
              <a:ext cx="1265" cy="1627"/>
            </a:xfrm>
            <a:custGeom>
              <a:rect b="b" l="l" r="r" t="t"/>
              <a:pathLst>
                <a:path extrusionOk="0" h="1627" w="1265">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5" name="Google Shape;155;p3"/>
            <p:cNvCxnSpPr/>
            <p:nvPr/>
          </p:nvCxnSpPr>
          <p:spPr>
            <a:xfrm>
              <a:off x="7353" y="1017"/>
              <a:ext cx="196" cy="0"/>
            </a:xfrm>
            <a:prstGeom prst="straightConnector1">
              <a:avLst/>
            </a:prstGeom>
            <a:noFill/>
            <a:ln cap="flat" cmpd="sng" w="63500">
              <a:solidFill>
                <a:srgbClr val="D52A2F"/>
              </a:solidFill>
              <a:prstDash val="solid"/>
              <a:round/>
              <a:headEnd len="med" w="med" type="none"/>
              <a:tailEnd len="med" w="med" type="none"/>
            </a:ln>
          </p:spPr>
        </p:cxnSp>
        <p:sp>
          <p:nvSpPr>
            <p:cNvPr id="156" name="Google Shape;156;p3"/>
            <p:cNvSpPr/>
            <p:nvPr/>
          </p:nvSpPr>
          <p:spPr>
            <a:xfrm>
              <a:off x="7464" y="814"/>
              <a:ext cx="218" cy="405"/>
            </a:xfrm>
            <a:custGeom>
              <a:rect b="b" l="l" r="r" t="t"/>
              <a:pathLst>
                <a:path extrusionOk="0" h="405" w="218">
                  <a:moveTo>
                    <a:pt x="0" y="0"/>
                  </a:moveTo>
                  <a:lnTo>
                    <a:pt x="0" y="404"/>
                  </a:lnTo>
                  <a:lnTo>
                    <a:pt x="217" y="202"/>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3"/>
            <p:cNvSpPr/>
            <p:nvPr/>
          </p:nvSpPr>
          <p:spPr>
            <a:xfrm>
              <a:off x="9100" y="278"/>
              <a:ext cx="1265" cy="1622"/>
            </a:xfrm>
            <a:custGeom>
              <a:rect b="b" l="l" r="r" t="t"/>
              <a:pathLst>
                <a:path extrusionOk="0" h="1622" w="1265">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8" name="Google Shape;158;p3"/>
            <p:cNvCxnSpPr/>
            <p:nvPr/>
          </p:nvCxnSpPr>
          <p:spPr>
            <a:xfrm>
              <a:off x="8843" y="1017"/>
              <a:ext cx="195" cy="0"/>
            </a:xfrm>
            <a:prstGeom prst="straightConnector1">
              <a:avLst/>
            </a:prstGeom>
            <a:noFill/>
            <a:ln cap="flat" cmpd="sng" w="63500">
              <a:solidFill>
                <a:srgbClr val="368DDD"/>
              </a:solidFill>
              <a:prstDash val="solid"/>
              <a:round/>
              <a:headEnd len="med" w="med" type="none"/>
              <a:tailEnd len="med" w="med" type="none"/>
            </a:ln>
          </p:spPr>
        </p:cxnSp>
        <p:sp>
          <p:nvSpPr>
            <p:cNvPr id="159" name="Google Shape;159;p3"/>
            <p:cNvSpPr/>
            <p:nvPr/>
          </p:nvSpPr>
          <p:spPr>
            <a:xfrm>
              <a:off x="8954" y="814"/>
              <a:ext cx="218" cy="405"/>
            </a:xfrm>
            <a:custGeom>
              <a:rect b="b" l="l" r="r" t="t"/>
              <a:pathLst>
                <a:path extrusionOk="0" h="405" w="218">
                  <a:moveTo>
                    <a:pt x="0" y="0"/>
                  </a:moveTo>
                  <a:lnTo>
                    <a:pt x="0" y="404"/>
                  </a:lnTo>
                  <a:lnTo>
                    <a:pt x="218" y="202"/>
                  </a:lnTo>
                  <a:lnTo>
                    <a:pt x="0"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0" name="Google Shape;160;p3"/>
            <p:cNvSpPr txBox="1"/>
            <p:nvPr/>
          </p:nvSpPr>
          <p:spPr>
            <a:xfrm>
              <a:off x="1555" y="458"/>
              <a:ext cx="1045" cy="1298"/>
            </a:xfrm>
            <a:prstGeom prst="rect">
              <a:avLst/>
            </a:prstGeom>
            <a:noFill/>
            <a:ln>
              <a:noFill/>
            </a:ln>
          </p:spPr>
          <p:txBody>
            <a:bodyPr anchorCtr="0" anchor="t" bIns="0" lIns="0" spcFirstLastPara="1" rIns="0" wrap="square" tIns="0">
              <a:noAutofit/>
            </a:bodyPr>
            <a:lstStyle/>
            <a:p>
              <a:pPr indent="-635" lvl="0" marL="24765" marR="36195" rtl="0" algn="ctr">
                <a:lnSpc>
                  <a:spcPct val="98000"/>
                </a:lnSpc>
                <a:spcBef>
                  <a:spcPts val="0"/>
                </a:spcBef>
                <a:spcAft>
                  <a:spcPts val="0"/>
                </a:spcAft>
                <a:buNone/>
              </a:pPr>
              <a:r>
                <a:rPr b="1" lang="en-US" sz="1200">
                  <a:solidFill>
                    <a:srgbClr val="66FF33"/>
                  </a:solidFill>
                  <a:latin typeface="Tahoma"/>
                  <a:ea typeface="Tahoma"/>
                  <a:cs typeface="Tahoma"/>
                  <a:sym typeface="Tahoma"/>
                </a:rPr>
                <a:t>Professional standards and ethical guidelines for monitoring</a:t>
              </a:r>
              <a:endParaRPr b="1" sz="1800">
                <a:solidFill>
                  <a:srgbClr val="66FF33"/>
                </a:solidFill>
                <a:latin typeface="Tahoma"/>
                <a:ea typeface="Tahoma"/>
                <a:cs typeface="Tahoma"/>
                <a:sym typeface="Tahoma"/>
              </a:endParaRPr>
            </a:p>
            <a:p>
              <a:pPr indent="0" lvl="0" marL="0" marR="11430" rtl="0" algn="ctr">
                <a:spcBef>
                  <a:spcPts val="0"/>
                </a:spcBef>
                <a:spcAft>
                  <a:spcPts val="0"/>
                </a:spcAft>
                <a:buNone/>
              </a:pPr>
              <a:r>
                <a:rPr b="1" lang="en-US" sz="1200">
                  <a:solidFill>
                    <a:srgbClr val="66FF33"/>
                  </a:solidFill>
                  <a:latin typeface="Tahoma"/>
                  <a:ea typeface="Tahoma"/>
                  <a:cs typeface="Tahoma"/>
                  <a:sym typeface="Tahoma"/>
                </a:rPr>
                <a:t>and evaluation</a:t>
              </a:r>
              <a:endParaRPr b="1" sz="1800">
                <a:solidFill>
                  <a:srgbClr val="66FF33"/>
                </a:solidFill>
                <a:latin typeface="Tahoma"/>
                <a:ea typeface="Tahoma"/>
                <a:cs typeface="Tahoma"/>
                <a:sym typeface="Tahoma"/>
              </a:endParaRPr>
            </a:p>
          </p:txBody>
        </p:sp>
        <p:sp>
          <p:nvSpPr>
            <p:cNvPr id="161" name="Google Shape;161;p3"/>
            <p:cNvSpPr txBox="1"/>
            <p:nvPr/>
          </p:nvSpPr>
          <p:spPr>
            <a:xfrm>
              <a:off x="3075" y="459"/>
              <a:ext cx="1065" cy="865"/>
            </a:xfrm>
            <a:prstGeom prst="rect">
              <a:avLst/>
            </a:prstGeom>
            <a:noFill/>
            <a:ln>
              <a:noFill/>
            </a:ln>
          </p:spPr>
          <p:txBody>
            <a:bodyPr anchorCtr="0" anchor="t" bIns="0" lIns="0" spcFirstLastPara="1" rIns="0" wrap="square" tIns="0">
              <a:noAutofit/>
            </a:bodyPr>
            <a:lstStyle/>
            <a:p>
              <a:pPr indent="14605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Planning and designing data collection</a:t>
              </a:r>
              <a:endParaRPr b="1" sz="1600">
                <a:solidFill>
                  <a:srgbClr val="66FF33"/>
                </a:solidFill>
                <a:latin typeface="Tahoma"/>
                <a:ea typeface="Tahoma"/>
                <a:cs typeface="Tahoma"/>
                <a:sym typeface="Tahoma"/>
              </a:endParaRPr>
            </a:p>
            <a:p>
              <a:pPr indent="0" lvl="0" marL="0" marR="11430" rtl="0" algn="ctr">
                <a:spcBef>
                  <a:spcPts val="0"/>
                </a:spcBef>
                <a:spcAft>
                  <a:spcPts val="0"/>
                </a:spcAft>
                <a:buNone/>
              </a:pPr>
              <a:r>
                <a:rPr b="1" lang="en-US" sz="1600">
                  <a:solidFill>
                    <a:srgbClr val="66FF33"/>
                  </a:solidFill>
                  <a:latin typeface="Tahoma"/>
                  <a:ea typeface="Tahoma"/>
                  <a:cs typeface="Tahoma"/>
                  <a:sym typeface="Tahoma"/>
                </a:rPr>
                <a:t>tools</a:t>
              </a:r>
              <a:endParaRPr b="1" sz="1600">
                <a:solidFill>
                  <a:srgbClr val="66FF33"/>
                </a:solidFill>
                <a:latin typeface="Tahoma"/>
                <a:ea typeface="Tahoma"/>
                <a:cs typeface="Tahoma"/>
                <a:sym typeface="Tahoma"/>
              </a:endParaRPr>
            </a:p>
          </p:txBody>
        </p:sp>
        <p:sp>
          <p:nvSpPr>
            <p:cNvPr id="162" name="Google Shape;162;p3"/>
            <p:cNvSpPr txBox="1"/>
            <p:nvPr/>
          </p:nvSpPr>
          <p:spPr>
            <a:xfrm>
              <a:off x="4606" y="463"/>
              <a:ext cx="1045" cy="108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rPr b="1" lang="en-US" sz="1600">
                  <a:solidFill>
                    <a:srgbClr val="66FF33"/>
                  </a:solidFill>
                  <a:latin typeface="Tahoma"/>
                  <a:ea typeface="Tahoma"/>
                  <a:cs typeface="Tahoma"/>
                  <a:sym typeface="Tahoma"/>
                </a:rPr>
                <a:t>Methods, approaches and tools for monitoring and evaluation</a:t>
              </a:r>
              <a:endParaRPr b="1" sz="1600">
                <a:solidFill>
                  <a:srgbClr val="66FF33"/>
                </a:solidFill>
                <a:latin typeface="Tahoma"/>
                <a:ea typeface="Tahoma"/>
                <a:cs typeface="Tahoma"/>
                <a:sym typeface="Tahoma"/>
              </a:endParaRPr>
            </a:p>
          </p:txBody>
        </p:sp>
        <p:sp>
          <p:nvSpPr>
            <p:cNvPr id="163" name="Google Shape;163;p3"/>
            <p:cNvSpPr txBox="1"/>
            <p:nvPr/>
          </p:nvSpPr>
          <p:spPr>
            <a:xfrm>
              <a:off x="6257" y="678"/>
              <a:ext cx="983" cy="649"/>
            </a:xfrm>
            <a:prstGeom prst="rect">
              <a:avLst/>
            </a:prstGeom>
            <a:noFill/>
            <a:ln>
              <a:noFill/>
            </a:ln>
          </p:spPr>
          <p:txBody>
            <a:bodyPr anchorCtr="0" anchor="t" bIns="0" lIns="0" spcFirstLastPara="1" rIns="0" wrap="square" tIns="0">
              <a:noAutofit/>
            </a:bodyPr>
            <a:lstStyle/>
            <a:p>
              <a:pPr indent="55880" lvl="0" marL="0" marR="10160" rtl="0" algn="ctr">
                <a:lnSpc>
                  <a:spcPct val="98000"/>
                </a:lnSpc>
                <a:spcBef>
                  <a:spcPts val="0"/>
                </a:spcBef>
                <a:spcAft>
                  <a:spcPts val="0"/>
                </a:spcAft>
                <a:buNone/>
              </a:pPr>
              <a:r>
                <a:rPr b="1" lang="en-US" sz="1200">
                  <a:solidFill>
                    <a:srgbClr val="FFFFFF"/>
                  </a:solidFill>
                  <a:latin typeface="Tahoma"/>
                  <a:ea typeface="Tahoma"/>
                  <a:cs typeface="Tahoma"/>
                  <a:sym typeface="Tahoma"/>
                </a:rPr>
                <a:t>Collecting and managing</a:t>
              </a:r>
              <a:endParaRPr b="1" sz="1200">
                <a:solidFill>
                  <a:schemeClr val="dk1"/>
                </a:solidFill>
                <a:latin typeface="Tahoma"/>
                <a:ea typeface="Tahoma"/>
                <a:cs typeface="Tahoma"/>
                <a:sym typeface="Tahoma"/>
              </a:endParaRPr>
            </a:p>
            <a:p>
              <a:pPr indent="0" lvl="0" marL="193040" marR="0" rtl="0" algn="ctr">
                <a:spcBef>
                  <a:spcPts val="0"/>
                </a:spcBef>
                <a:spcAft>
                  <a:spcPts val="0"/>
                </a:spcAft>
                <a:buNone/>
              </a:pPr>
              <a:r>
                <a:rPr b="1" lang="en-US" sz="1200">
                  <a:solidFill>
                    <a:srgbClr val="FFFFFF"/>
                  </a:solidFill>
                  <a:latin typeface="Tahoma"/>
                  <a:ea typeface="Tahoma"/>
                  <a:cs typeface="Tahoma"/>
                  <a:sym typeface="Tahoma"/>
                </a:rPr>
                <a:t>data</a:t>
              </a:r>
              <a:endParaRPr b="1" sz="1200">
                <a:solidFill>
                  <a:schemeClr val="dk1"/>
                </a:solidFill>
                <a:latin typeface="Tahoma"/>
                <a:ea typeface="Tahoma"/>
                <a:cs typeface="Tahoma"/>
                <a:sym typeface="Tahoma"/>
              </a:endParaRPr>
            </a:p>
          </p:txBody>
        </p:sp>
        <p:sp>
          <p:nvSpPr>
            <p:cNvPr id="164" name="Google Shape;164;p3"/>
            <p:cNvSpPr txBox="1"/>
            <p:nvPr/>
          </p:nvSpPr>
          <p:spPr>
            <a:xfrm>
              <a:off x="7870" y="683"/>
              <a:ext cx="684" cy="416"/>
            </a:xfrm>
            <a:prstGeom prst="rect">
              <a:avLst/>
            </a:prstGeom>
            <a:noFill/>
            <a:ln>
              <a:noFill/>
            </a:ln>
          </p:spPr>
          <p:txBody>
            <a:bodyPr anchorCtr="0" anchor="t" bIns="0" lIns="0" spcFirstLastPara="1" rIns="0" wrap="square" tIns="0">
              <a:noAutofit/>
            </a:bodyPr>
            <a:lstStyle/>
            <a:p>
              <a:pPr indent="-120650" lvl="0" marL="120650" marR="0" rtl="0" algn="l">
                <a:lnSpc>
                  <a:spcPct val="98000"/>
                </a:lnSpc>
                <a:spcBef>
                  <a:spcPts val="0"/>
                </a:spcBef>
                <a:spcAft>
                  <a:spcPts val="0"/>
                </a:spcAft>
                <a:buNone/>
              </a:pPr>
              <a:r>
                <a:rPr b="1" lang="en-US" sz="1400">
                  <a:solidFill>
                    <a:srgbClr val="FFFFFF"/>
                  </a:solidFill>
                  <a:latin typeface="Tahoma"/>
                  <a:ea typeface="Tahoma"/>
                  <a:cs typeface="Tahoma"/>
                  <a:sym typeface="Tahoma"/>
                </a:rPr>
                <a:t>Analysing data</a:t>
              </a:r>
              <a:endParaRPr b="1" sz="1400">
                <a:solidFill>
                  <a:schemeClr val="dk1"/>
                </a:solidFill>
                <a:latin typeface="Tahoma"/>
                <a:ea typeface="Tahoma"/>
                <a:cs typeface="Tahoma"/>
                <a:sym typeface="Tahoma"/>
              </a:endParaRPr>
            </a:p>
          </p:txBody>
        </p:sp>
        <p:sp>
          <p:nvSpPr>
            <p:cNvPr id="165" name="Google Shape;165;p3"/>
            <p:cNvSpPr txBox="1"/>
            <p:nvPr/>
          </p:nvSpPr>
          <p:spPr>
            <a:xfrm>
              <a:off x="9184" y="567"/>
              <a:ext cx="1181" cy="977"/>
            </a:xfrm>
            <a:prstGeom prst="rect">
              <a:avLst/>
            </a:prstGeom>
            <a:noFill/>
            <a:ln>
              <a:noFill/>
            </a:ln>
          </p:spPr>
          <p:txBody>
            <a:bodyPr anchorCtr="0" anchor="t" bIns="0" lIns="0" spcFirstLastPara="1" rIns="0" wrap="square" tIns="0">
              <a:noAutofit/>
            </a:bodyPr>
            <a:lstStyle/>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rPr b="1" lang="en-US" sz="1200">
                  <a:solidFill>
                    <a:srgbClr val="FFFFFF"/>
                  </a:solidFill>
                  <a:latin typeface="Tahoma"/>
                  <a:ea typeface="Tahoma"/>
                  <a:cs typeface="Tahoma"/>
                  <a:sym typeface="Tahoma"/>
                </a:rPr>
                <a:t>Presenting findings</a:t>
              </a:r>
              <a:endParaRPr b="1" sz="1800">
                <a:solidFill>
                  <a:schemeClr val="dk1"/>
                </a:solidFill>
                <a:latin typeface="Tahoma"/>
                <a:ea typeface="Tahoma"/>
                <a:cs typeface="Tahoma"/>
                <a:sym typeface="Tahoma"/>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71" name="Google Shape;171;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2" name="Google Shape;172;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3" name="Google Shape;173;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4" name="Google Shape;174;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5" name="Google Shape;175;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76" name="Google Shape;176;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77" name="Google Shape;177;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178" name="Google Shape;17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79" name="Google Shape;179;p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180" name="Google Shape;180;p4"/>
          <p:cNvSpPr/>
          <p:nvPr/>
        </p:nvSpPr>
        <p:spPr>
          <a:xfrm>
            <a:off x="201478" y="1609845"/>
            <a:ext cx="8340542" cy="3631763"/>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4. Collecting and managing data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0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000" u="none" cap="none" strike="noStrike">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Once the M&amp;E design has been identified and the method(s) and tools have been developed, the data collection can start. It is also recommended to organize a training with the data collection team(s) on the methodology. The training should cover in detail each data collection tool that will be used and include practical exercises of how to implement them.</a:t>
            </a:r>
            <a:endParaRPr b="1" sz="2000">
              <a:solidFill>
                <a:schemeClr val="dk1"/>
              </a:solidFill>
              <a:latin typeface="Times New Roman"/>
              <a:ea typeface="Times New Roman"/>
              <a:cs typeface="Times New Roman"/>
              <a:sym typeface="Times New Roman"/>
            </a:endParaRPr>
          </a:p>
        </p:txBody>
      </p:sp>
      <p:grpSp>
        <p:nvGrpSpPr>
          <p:cNvPr id="181" name="Google Shape;181;p4"/>
          <p:cNvGrpSpPr/>
          <p:nvPr/>
        </p:nvGrpSpPr>
        <p:grpSpPr>
          <a:xfrm>
            <a:off x="1789169" y="1988623"/>
            <a:ext cx="529590" cy="597946"/>
            <a:chOff x="980" y="1490"/>
            <a:chExt cx="834" cy="834"/>
          </a:xfrm>
        </p:grpSpPr>
        <p:sp>
          <p:nvSpPr>
            <p:cNvPr id="182" name="Google Shape;182;p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84" name="Google Shape;184;p4"/>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85" name="Google Shape;185;p4"/>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91" name="Google Shape;191;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92" name="Google Shape;192;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3" name="Google Shape;193;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94" name="Google Shape;194;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95" name="Google Shape;195;p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96" name="Google Shape;196;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97" name="Google Shape;197;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198" name="Google Shape;198;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99" name="Google Shape;199;p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200" name="Google Shape;200;p5"/>
          <p:cNvSpPr/>
          <p:nvPr/>
        </p:nvSpPr>
        <p:spPr>
          <a:xfrm>
            <a:off x="210188" y="1879807"/>
            <a:ext cx="8376464" cy="3893374"/>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000" u="none" cap="none" strike="noStrike">
                <a:solidFill>
                  <a:schemeClr val="accent2"/>
                </a:solidFill>
                <a:latin typeface="Times New Roman"/>
                <a:ea typeface="Times New Roman"/>
                <a:cs typeface="Times New Roman"/>
                <a:sym typeface="Times New Roman"/>
              </a:rPr>
              <a:t>Data collection</a:t>
            </a:r>
            <a:endParaRPr/>
          </a:p>
          <a:p>
            <a:pPr indent="0" lvl="2" marL="914400" marR="0" rtl="0" algn="ctr">
              <a:spcBef>
                <a:spcPts val="0"/>
              </a:spcBef>
              <a:spcAft>
                <a:spcPts val="0"/>
              </a:spcAft>
              <a:buNone/>
            </a:pPr>
            <a:r>
              <a:t/>
            </a:r>
            <a:endParaRPr b="1" i="0" sz="20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000" u="none" cap="none" strike="noStrike">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Developing a data collection guide with clear instructions for the enumerators is a useful reference tool, both during the training and after, for the actual data collection; see the example provided below for an excerpt from a survey included in a data collection guide. </a:t>
            </a:r>
            <a:endParaRPr b="1" sz="2000">
              <a:solidFill>
                <a:schemeClr val="dk1"/>
              </a:solidFill>
              <a:latin typeface="Times New Roman"/>
              <a:ea typeface="Times New Roman"/>
              <a:cs typeface="Times New Roman"/>
              <a:sym typeface="Times New Roman"/>
            </a:endParaRPr>
          </a:p>
          <a:p>
            <a:pPr indent="114300" lvl="0" marL="0" marR="0" rtl="0" algn="just">
              <a:lnSpc>
                <a:spcPct val="150000"/>
              </a:lnSpc>
              <a:spcBef>
                <a:spcPts val="0"/>
              </a:spcBef>
              <a:spcAft>
                <a:spcPts val="0"/>
              </a:spcAft>
              <a:buClr>
                <a:schemeClr val="dk1"/>
              </a:buClr>
              <a:buSzPts val="1800"/>
              <a:buFont typeface="Noto Sans Symbols"/>
              <a:buNone/>
            </a:pPr>
            <a:r>
              <a:t/>
            </a:r>
            <a:endParaRPr b="1" sz="1800">
              <a:solidFill>
                <a:schemeClr val="dk1"/>
              </a:solidFill>
              <a:latin typeface="Calibri"/>
              <a:ea typeface="Calibri"/>
              <a:cs typeface="Calibri"/>
              <a:sym typeface="Calibri"/>
            </a:endParaRPr>
          </a:p>
        </p:txBody>
      </p:sp>
      <p:grpSp>
        <p:nvGrpSpPr>
          <p:cNvPr id="201" name="Google Shape;201;p5"/>
          <p:cNvGrpSpPr/>
          <p:nvPr/>
        </p:nvGrpSpPr>
        <p:grpSpPr>
          <a:xfrm>
            <a:off x="3095459" y="2369286"/>
            <a:ext cx="529590" cy="597946"/>
            <a:chOff x="980" y="1490"/>
            <a:chExt cx="834" cy="834"/>
          </a:xfrm>
        </p:grpSpPr>
        <p:sp>
          <p:nvSpPr>
            <p:cNvPr id="202" name="Google Shape;202;p5"/>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3" name="Google Shape;203;p5"/>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04" name="Google Shape;204;p5"/>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205" name="Google Shape;205;p5"/>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pic>
        <p:nvPicPr>
          <p:cNvPr id="210" name="Google Shape;210;p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11" name="Google Shape;211;p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12" name="Google Shape;212;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3" name="Google Shape;213;p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14" name="Google Shape;214;p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15" name="Google Shape;215;p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16" name="Google Shape;216;p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17" name="Google Shape;217;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218" name="Google Shape;21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19" name="Google Shape;21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20" name="Google Shape;220;p6"/>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21" name="Google Shape;221;p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22" name="Google Shape;222;p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23" name="Google Shape;223;p6"/>
          <p:cNvSpPr/>
          <p:nvPr/>
        </p:nvSpPr>
        <p:spPr>
          <a:xfrm rot="-5400000">
            <a:off x="19592" y="293121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24" name="Google Shape;224;p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25" name="Google Shape;225;p6"/>
          <p:cNvSpPr/>
          <p:nvPr/>
        </p:nvSpPr>
        <p:spPr>
          <a:xfrm>
            <a:off x="592172" y="2189514"/>
            <a:ext cx="7937283" cy="2862322"/>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600"/>
              <a:buFont typeface="Noto Sans Symbols"/>
              <a:buChar char="⮚"/>
            </a:pPr>
            <a:r>
              <a:rPr lang="en-US" sz="1600">
                <a:solidFill>
                  <a:schemeClr val="dk1"/>
                </a:solidFill>
                <a:latin typeface="Tahoma"/>
                <a:ea typeface="Tahoma"/>
                <a:cs typeface="Tahoma"/>
                <a:sym typeface="Tahoma"/>
              </a:rPr>
              <a:t> </a:t>
            </a:r>
            <a:r>
              <a:rPr b="1" lang="en-US" sz="1800">
                <a:solidFill>
                  <a:srgbClr val="C00000"/>
                </a:solidFill>
                <a:latin typeface="Times New Roman"/>
                <a:ea typeface="Times New Roman"/>
                <a:cs typeface="Times New Roman"/>
                <a:sym typeface="Times New Roman"/>
              </a:rPr>
              <a:t>Objective</a:t>
            </a:r>
            <a:r>
              <a:rPr b="1" lang="en-US" sz="1800">
                <a:solidFill>
                  <a:schemeClr val="dk1"/>
                </a:solidFill>
                <a:latin typeface="Times New Roman"/>
                <a:ea typeface="Times New Roman"/>
                <a:cs typeface="Times New Roman"/>
                <a:sym typeface="Times New Roman"/>
              </a:rPr>
              <a:t>: To find out how regularly the respondent is receiving financial support from a third party which can be a person or an organization.</a:t>
            </a:r>
            <a:endParaRPr b="1" sz="2400">
              <a:solidFill>
                <a:schemeClr val="dk1"/>
              </a:solidFill>
              <a:latin typeface="Times New Roman"/>
              <a:ea typeface="Times New Roman"/>
              <a:cs typeface="Times New Roman"/>
              <a:sym typeface="Times New Roman"/>
            </a:endParaRPr>
          </a:p>
          <a:p>
            <a:pPr indent="0" lvl="0" marL="0" marR="0" rtl="0" algn="just">
              <a:spcBef>
                <a:spcPts val="10"/>
              </a:spcBef>
              <a:spcAft>
                <a:spcPts val="0"/>
              </a:spcAft>
              <a:buNone/>
            </a:pPr>
            <a:r>
              <a:rPr b="1" lang="en-US" sz="1800">
                <a:solidFill>
                  <a:schemeClr val="dk1"/>
                </a:solidFill>
                <a:latin typeface="Times New Roman"/>
                <a:ea typeface="Times New Roman"/>
                <a:cs typeface="Times New Roman"/>
                <a:sym typeface="Times New Roman"/>
              </a:rPr>
              <a:t> </a:t>
            </a:r>
            <a:endParaRPr b="1" sz="2400">
              <a:solidFill>
                <a:schemeClr val="dk1"/>
              </a:solidFill>
              <a:latin typeface="Times New Roman"/>
              <a:ea typeface="Times New Roman"/>
              <a:cs typeface="Times New Roman"/>
              <a:sym typeface="Times New Roman"/>
            </a:endParaRPr>
          </a:p>
          <a:p>
            <a:pPr indent="-285750" lvl="0" marL="285750" marR="0" rtl="0" algn="just">
              <a:spcBef>
                <a:spcPts val="10"/>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Instructions</a:t>
            </a:r>
            <a:r>
              <a:rPr b="1" lang="en-US" sz="1800">
                <a:solidFill>
                  <a:schemeClr val="dk1"/>
                </a:solidFill>
                <a:latin typeface="Times New Roman"/>
                <a:ea typeface="Times New Roman"/>
                <a:cs typeface="Times New Roman"/>
                <a:sym typeface="Times New Roman"/>
              </a:rPr>
              <a:t>: First read out the question and response options and then circle the respondent's answer (one of the four options listed beside the question). Each data collection team should have a supervisor who can oversee the data collection and check for any errors. During the data collection, it is imperative that the supervisor of the data collection team regularly checks for the following:</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3"/>
                                        </p:tgtEl>
                                        <p:attrNameLst>
                                          <p:attrName>style.visibility</p:attrName>
                                        </p:attrNameLst>
                                      </p:cBhvr>
                                      <p:to>
                                        <p:strVal val="visible"/>
                                      </p:to>
                                    </p:set>
                                    <p:animEffect filter="fade" transition="in">
                                      <p:cBhvr>
                                        <p:cTn dur="500"/>
                                        <p:tgtEl>
                                          <p:spTgt spid="2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pic>
        <p:nvPicPr>
          <p:cNvPr id="230" name="Google Shape;230;p7"/>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31" name="Google Shape;231;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32" name="Google Shape;232;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3" name="Google Shape;233;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34" name="Google Shape;234;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35" name="Google Shape;235;p7"/>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36" name="Google Shape;236;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37" name="Google Shape;237;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238" name="Google Shape;23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39" name="Google Shape;239;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40" name="Google Shape;240;p7"/>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41" name="Google Shape;241;p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42" name="Google Shape;242;p7"/>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43" name="Google Shape;243;p7"/>
          <p:cNvSpPr/>
          <p:nvPr/>
        </p:nvSpPr>
        <p:spPr>
          <a:xfrm rot="-5400000">
            <a:off x="19592" y="293121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44" name="Google Shape;244;p7"/>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45" name="Google Shape;245;p7"/>
          <p:cNvSpPr/>
          <p:nvPr/>
        </p:nvSpPr>
        <p:spPr>
          <a:xfrm>
            <a:off x="470254" y="1344777"/>
            <a:ext cx="7937283" cy="51398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Tahoma"/>
                <a:ea typeface="Tahoma"/>
                <a:cs typeface="Tahoma"/>
                <a:sym typeface="Tahoma"/>
              </a:rPr>
              <a:t> </a:t>
            </a:r>
            <a:endParaRPr sz="2400">
              <a:solidFill>
                <a:schemeClr val="dk1"/>
              </a:solidFill>
              <a:latin typeface="Tahoma"/>
              <a:ea typeface="Tahoma"/>
              <a:cs typeface="Tahoma"/>
              <a:sym typeface="Tahoma"/>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any forms missing?</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any double forms for a respondent?</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any answer boxes or options left blank?</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more than one option selected for closed-ended questions with single-option responses?</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correct values filled out in the wrong boxes?</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 answers readable?</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any writing errors?</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Are there any answers that are out of the expected range (outliers)? </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Doing these checks will help reduce the amount of error in the data collected.</a:t>
            </a:r>
            <a:endParaRPr b="1" sz="2400">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p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51" name="Google Shape;251;p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52" name="Google Shape;252;p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53" name="Google Shape;253;p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54" name="Google Shape;254;p8"/>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255" name="Google Shape;255;p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256" name="Google Shape;256;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257" name="Google Shape;2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58" name="Google Shape;258;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59" name="Google Shape;259;p8"/>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60" name="Google Shape;260;p8"/>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261" name="Google Shape;261;p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62" name="Google Shape;262;p8"/>
          <p:cNvSpPr/>
          <p:nvPr/>
        </p:nvSpPr>
        <p:spPr>
          <a:xfrm rot="-5400000">
            <a:off x="19592" y="233902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63" name="Google Shape;263;p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64" name="Google Shape;264;p8"/>
          <p:cNvSpPr/>
          <p:nvPr/>
        </p:nvSpPr>
        <p:spPr>
          <a:xfrm>
            <a:off x="487680" y="1959420"/>
            <a:ext cx="8115161" cy="483209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The data collected needs then to be transferred onto a computer application, such as Microsoft Word or Excel. Having the data in an electronic format will facilitate the data clean-up and data analysis. For quantitative data, the first step in data entry is to create the data ﬁle(s) to achieve a smooth transfer between a spreadsheet and a statistical programme package, such as </a:t>
            </a:r>
            <a:r>
              <a:rPr b="1" lang="en-US" sz="2400" u="sng">
                <a:solidFill>
                  <a:schemeClr val="dk1"/>
                </a:solidFill>
                <a:latin typeface="Times New Roman"/>
                <a:ea typeface="Times New Roman"/>
                <a:cs typeface="Times New Roman"/>
                <a:sym typeface="Times New Roman"/>
                <a:hlinkClick r:id="rId10">
                  <a:extLst>
                    <a:ext uri="{A12FA001-AC4F-418D-AE19-62706E023703}">
                      <ahyp:hlinkClr val="tx"/>
                    </a:ext>
                  </a:extLst>
                </a:hlinkClick>
              </a:rPr>
              <a:t>SPSS </a:t>
            </a:r>
            <a:r>
              <a:rPr b="1" lang="en-US" sz="2400">
                <a:solidFill>
                  <a:schemeClr val="dk1"/>
                </a:solidFill>
                <a:latin typeface="Times New Roman"/>
                <a:ea typeface="Times New Roman"/>
                <a:cs typeface="Times New Roman"/>
                <a:sym typeface="Times New Roman"/>
              </a:rPr>
              <a:t>and </a:t>
            </a:r>
            <a:r>
              <a:rPr b="1" lang="en-US" sz="2400" u="sng">
                <a:solidFill>
                  <a:schemeClr val="dk1"/>
                </a:solidFill>
                <a:latin typeface="Times New Roman"/>
                <a:ea typeface="Times New Roman"/>
                <a:cs typeface="Times New Roman"/>
                <a:sym typeface="Times New Roman"/>
                <a:hlinkClick r:id="rId11">
                  <a:extLst>
                    <a:ext uri="{A12FA001-AC4F-418D-AE19-62706E023703}">
                      <ahyp:hlinkClr val="tx"/>
                    </a:ext>
                  </a:extLst>
                </a:hlinkClick>
              </a:rPr>
              <a:t>Stata </a:t>
            </a:r>
            <a:r>
              <a:rPr b="1" lang="en-US" sz="2400">
                <a:solidFill>
                  <a:schemeClr val="dk1"/>
                </a:solidFill>
                <a:latin typeface="Times New Roman"/>
                <a:ea typeface="Times New Roman"/>
                <a:cs typeface="Times New Roman"/>
                <a:sym typeface="Times New Roman"/>
              </a:rPr>
              <a:t>for conducting statistical analyses.</a:t>
            </a:r>
            <a:endParaRPr/>
          </a:p>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
        <p:nvSpPr>
          <p:cNvPr id="265" name="Google Shape;265;p8"/>
          <p:cNvSpPr txBox="1"/>
          <p:nvPr/>
        </p:nvSpPr>
        <p:spPr>
          <a:xfrm>
            <a:off x="826613" y="874279"/>
            <a:ext cx="7102384"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b="1" sz="2400">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Data entry</a:t>
            </a:r>
            <a:endParaRPr b="1" i="0" sz="2400" u="none" cap="none" strike="noStrike">
              <a:solidFill>
                <a:schemeClr val="accent2"/>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500"/>
                                        <p:tgtEl>
                                          <p:spTgt spid="2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9"/>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71" name="Google Shape;271;p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72" name="Google Shape;272;p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73" name="Google Shape;273;p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74" name="Google Shape;274;p9"/>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275" name="Google Shape;275;p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276" name="Google Shape;276;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277" name="Google Shape;27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8" name="Google Shape;27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79" name="Google Shape;279;p9"/>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80" name="Google Shape;280;p9"/>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281" name="Google Shape;281;p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82" name="Google Shape;282;p9"/>
          <p:cNvSpPr/>
          <p:nvPr/>
        </p:nvSpPr>
        <p:spPr>
          <a:xfrm rot="-5400000">
            <a:off x="19592" y="233902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83" name="Google Shape;283;p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84" name="Google Shape;284;p9"/>
          <p:cNvSpPr/>
          <p:nvPr/>
        </p:nvSpPr>
        <p:spPr>
          <a:xfrm>
            <a:off x="409141" y="1577958"/>
            <a:ext cx="8115161" cy="517064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2000">
                <a:solidFill>
                  <a:srgbClr val="C00000"/>
                </a:solidFill>
                <a:latin typeface="Times New Roman"/>
                <a:ea typeface="Times New Roman"/>
                <a:cs typeface="Times New Roman"/>
                <a:sym typeface="Times New Roman"/>
              </a:rPr>
              <a:t>Data structure for cross-sectional data</a:t>
            </a:r>
            <a:r>
              <a:rPr b="1" lang="en-US" sz="2000">
                <a:solidFill>
                  <a:schemeClr val="dk1"/>
                </a:solidFill>
                <a:latin typeface="Times New Roman"/>
                <a:ea typeface="Times New Roman"/>
                <a:cs typeface="Times New Roman"/>
                <a:sym typeface="Times New Roman"/>
              </a:rPr>
              <a:t>: A table of numbers and text in which each row corresponds to an individual subject (or unit of analysis) and each column corresponds to a different variable or measurement. There is one record (row) per subject.</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lang="en-US" sz="2000">
                <a:solidFill>
                  <a:srgbClr val="C00000"/>
                </a:solidFill>
                <a:latin typeface="Times New Roman"/>
                <a:ea typeface="Times New Roman"/>
                <a:cs typeface="Times New Roman"/>
                <a:sym typeface="Times New Roman"/>
              </a:rPr>
              <a:t>Data structure for longitudinal data</a:t>
            </a:r>
            <a:r>
              <a:rPr b="1" lang="en-US" sz="2000">
                <a:solidFill>
                  <a:schemeClr val="dk1"/>
                </a:solidFill>
                <a:latin typeface="Times New Roman"/>
                <a:ea typeface="Times New Roman"/>
                <a:cs typeface="Times New Roman"/>
                <a:sym typeface="Times New Roman"/>
              </a:rPr>
              <a:t>: The data can be structured in a wide data file format or a long data file format. In the wide format, a subject’s repeated responses will be in a single row, and each response is in a separate column. In the long format each row is one time point per subject; so each subject (county) will have data in multiple rows. Any variables that don’t change across time will have the same value in all the rows.</a:t>
            </a:r>
            <a:endParaRPr b="1" sz="2000">
              <a:solidFill>
                <a:schemeClr val="dk1"/>
              </a:solidFill>
              <a:latin typeface="Times New Roman"/>
              <a:ea typeface="Times New Roman"/>
              <a:cs typeface="Times New Roman"/>
              <a:sym typeface="Times New Roman"/>
            </a:endParaRPr>
          </a:p>
        </p:txBody>
      </p:sp>
      <p:sp>
        <p:nvSpPr>
          <p:cNvPr id="285" name="Google Shape;285;p9"/>
          <p:cNvSpPr txBox="1"/>
          <p:nvPr/>
        </p:nvSpPr>
        <p:spPr>
          <a:xfrm>
            <a:off x="826613" y="874279"/>
            <a:ext cx="71023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82"/>
                                        </p:tgtEl>
                                        <p:attrNameLst>
                                          <p:attrName>style.visibility</p:attrName>
                                        </p:attrNameLst>
                                      </p:cBhvr>
                                      <p:to>
                                        <p:strVal val="visible"/>
                                      </p:to>
                                    </p:set>
                                    <p:animEffect filter="fade" transition="in">
                                      <p:cBhvr>
                                        <p:cTn dur="500"/>
                                        <p:tgtEl>
                                          <p:spTgt spid="2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10"/>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91" name="Google Shape;291;p1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92" name="Google Shape;292;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3" name="Google Shape;293;p1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94" name="Google Shape;294;p1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95" name="Google Shape;295;p10"/>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96" name="Google Shape;296;p1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97" name="Google Shape;297;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298" name="Google Shape;29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99" name="Google Shape;29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00" name="Google Shape;300;p10"/>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01" name="Google Shape;301;p1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02" name="Google Shape;302;p1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03" name="Google Shape;303;p1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04" name="Google Shape;304;p10"/>
          <p:cNvSpPr/>
          <p:nvPr/>
        </p:nvSpPr>
        <p:spPr>
          <a:xfrm>
            <a:off x="442549" y="5617255"/>
            <a:ext cx="8134166" cy="36933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            </a:t>
            </a:r>
            <a:r>
              <a:rPr b="1" i="1" lang="en-US" sz="1800">
                <a:solidFill>
                  <a:schemeClr val="dk1"/>
                </a:solidFill>
                <a:latin typeface="Calibri"/>
                <a:ea typeface="Calibri"/>
                <a:cs typeface="Calibri"/>
                <a:sym typeface="Calibri"/>
              </a:rPr>
              <a:t>Sources of error</a:t>
            </a:r>
            <a:endParaRPr b="1" i="1" sz="2000">
              <a:solidFill>
                <a:schemeClr val="dk1"/>
              </a:solidFill>
              <a:latin typeface="Times New Roman"/>
              <a:ea typeface="Times New Roman"/>
              <a:cs typeface="Times New Roman"/>
              <a:sym typeface="Times New Roman"/>
            </a:endParaRPr>
          </a:p>
        </p:txBody>
      </p:sp>
      <p:sp>
        <p:nvSpPr>
          <p:cNvPr id="305" name="Google Shape;305;p10"/>
          <p:cNvSpPr txBox="1"/>
          <p:nvPr/>
        </p:nvSpPr>
        <p:spPr>
          <a:xfrm>
            <a:off x="1201787" y="1226844"/>
            <a:ext cx="7001692"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Data clean-up</a:t>
            </a:r>
            <a:endParaRPr b="1" sz="2400">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000" u="none" cap="none" strike="noStrike">
              <a:solidFill>
                <a:srgbClr val="0070C0"/>
              </a:solidFill>
              <a:latin typeface="Times New Roman"/>
              <a:ea typeface="Times New Roman"/>
              <a:cs typeface="Times New Roman"/>
              <a:sym typeface="Times New Roman"/>
            </a:endParaRPr>
          </a:p>
        </p:txBody>
      </p:sp>
      <p:sp>
        <p:nvSpPr>
          <p:cNvPr id="306" name="Google Shape;306;p10"/>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7" name="Google Shape;307;p10"/>
          <p:cNvSpPr/>
          <p:nvPr/>
        </p:nvSpPr>
        <p:spPr>
          <a:xfrm rot="-5400000">
            <a:off x="375219" y="184585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grpSp>
        <p:nvGrpSpPr>
          <p:cNvPr id="308" name="Google Shape;308;p10"/>
          <p:cNvGrpSpPr/>
          <p:nvPr/>
        </p:nvGrpSpPr>
        <p:grpSpPr>
          <a:xfrm>
            <a:off x="2838993" y="3064602"/>
            <a:ext cx="4157718" cy="2552428"/>
            <a:chOff x="2545" y="317"/>
            <a:chExt cx="6174" cy="3916"/>
          </a:xfrm>
        </p:grpSpPr>
        <p:sp>
          <p:nvSpPr>
            <p:cNvPr id="309" name="Google Shape;309;p10"/>
            <p:cNvSpPr/>
            <p:nvPr/>
          </p:nvSpPr>
          <p:spPr>
            <a:xfrm>
              <a:off x="2545" y="317"/>
              <a:ext cx="2540" cy="2557"/>
            </a:xfrm>
            <a:custGeom>
              <a:rect b="b" l="l" r="r" t="t"/>
              <a:pathLst>
                <a:path extrusionOk="0" h="2557" w="2540">
                  <a:moveTo>
                    <a:pt x="1248" y="1479"/>
                  </a:moveTo>
                  <a:lnTo>
                    <a:pt x="1234" y="1413"/>
                  </a:lnTo>
                  <a:lnTo>
                    <a:pt x="1198" y="1359"/>
                  </a:lnTo>
                  <a:lnTo>
                    <a:pt x="1144" y="1322"/>
                  </a:lnTo>
                  <a:lnTo>
                    <a:pt x="1078" y="1309"/>
                  </a:lnTo>
                  <a:lnTo>
                    <a:pt x="170" y="1309"/>
                  </a:lnTo>
                  <a:lnTo>
                    <a:pt x="104" y="1322"/>
                  </a:lnTo>
                  <a:lnTo>
                    <a:pt x="50" y="1359"/>
                  </a:lnTo>
                  <a:lnTo>
                    <a:pt x="14" y="1413"/>
                  </a:lnTo>
                  <a:lnTo>
                    <a:pt x="0" y="1479"/>
                  </a:lnTo>
                  <a:lnTo>
                    <a:pt x="0" y="2386"/>
                  </a:lnTo>
                  <a:lnTo>
                    <a:pt x="14" y="2452"/>
                  </a:lnTo>
                  <a:lnTo>
                    <a:pt x="50" y="2506"/>
                  </a:lnTo>
                  <a:lnTo>
                    <a:pt x="104" y="2543"/>
                  </a:lnTo>
                  <a:lnTo>
                    <a:pt x="170" y="2556"/>
                  </a:lnTo>
                  <a:lnTo>
                    <a:pt x="1078" y="2556"/>
                  </a:lnTo>
                  <a:lnTo>
                    <a:pt x="1144" y="2543"/>
                  </a:lnTo>
                  <a:lnTo>
                    <a:pt x="1198" y="2506"/>
                  </a:lnTo>
                  <a:lnTo>
                    <a:pt x="1234" y="2452"/>
                  </a:lnTo>
                  <a:lnTo>
                    <a:pt x="1248" y="2386"/>
                  </a:lnTo>
                  <a:lnTo>
                    <a:pt x="1248" y="1479"/>
                  </a:lnTo>
                  <a:close/>
                  <a:moveTo>
                    <a:pt x="2540" y="170"/>
                  </a:moveTo>
                  <a:lnTo>
                    <a:pt x="2526" y="103"/>
                  </a:lnTo>
                  <a:lnTo>
                    <a:pt x="2490" y="49"/>
                  </a:lnTo>
                  <a:lnTo>
                    <a:pt x="2436" y="13"/>
                  </a:lnTo>
                  <a:lnTo>
                    <a:pt x="2370" y="0"/>
                  </a:lnTo>
                  <a:lnTo>
                    <a:pt x="1463" y="0"/>
                  </a:lnTo>
                  <a:lnTo>
                    <a:pt x="1396" y="13"/>
                  </a:lnTo>
                  <a:lnTo>
                    <a:pt x="1342" y="49"/>
                  </a:lnTo>
                  <a:lnTo>
                    <a:pt x="1306" y="103"/>
                  </a:lnTo>
                  <a:lnTo>
                    <a:pt x="1292" y="170"/>
                  </a:lnTo>
                  <a:lnTo>
                    <a:pt x="1292" y="1077"/>
                  </a:lnTo>
                  <a:lnTo>
                    <a:pt x="1306" y="1143"/>
                  </a:lnTo>
                  <a:lnTo>
                    <a:pt x="1342" y="1197"/>
                  </a:lnTo>
                  <a:lnTo>
                    <a:pt x="1396" y="1233"/>
                  </a:lnTo>
                  <a:lnTo>
                    <a:pt x="1463" y="1247"/>
                  </a:lnTo>
                  <a:lnTo>
                    <a:pt x="2370" y="1247"/>
                  </a:lnTo>
                  <a:lnTo>
                    <a:pt x="2436" y="1233"/>
                  </a:lnTo>
                  <a:lnTo>
                    <a:pt x="2490" y="1197"/>
                  </a:lnTo>
                  <a:lnTo>
                    <a:pt x="2526" y="1143"/>
                  </a:lnTo>
                  <a:lnTo>
                    <a:pt x="2540" y="1077"/>
                  </a:lnTo>
                  <a:lnTo>
                    <a:pt x="2540" y="17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0" name="Google Shape;310;p10"/>
            <p:cNvSpPr/>
            <p:nvPr/>
          </p:nvSpPr>
          <p:spPr>
            <a:xfrm>
              <a:off x="4800" y="2362"/>
              <a:ext cx="1871" cy="1871"/>
            </a:xfrm>
            <a:custGeom>
              <a:rect b="b" l="l" r="r" t="t"/>
              <a:pathLst>
                <a:path extrusionOk="0" h="1871" w="1871">
                  <a:moveTo>
                    <a:pt x="935" y="0"/>
                  </a:moveTo>
                  <a:lnTo>
                    <a:pt x="859" y="4"/>
                  </a:lnTo>
                  <a:lnTo>
                    <a:pt x="784" y="13"/>
                  </a:lnTo>
                  <a:lnTo>
                    <a:pt x="711" y="28"/>
                  </a:lnTo>
                  <a:lnTo>
                    <a:pt x="640" y="48"/>
                  </a:lnTo>
                  <a:lnTo>
                    <a:pt x="571" y="74"/>
                  </a:lnTo>
                  <a:lnTo>
                    <a:pt x="505" y="105"/>
                  </a:lnTo>
                  <a:lnTo>
                    <a:pt x="443" y="141"/>
                  </a:lnTo>
                  <a:lnTo>
                    <a:pt x="383" y="181"/>
                  </a:lnTo>
                  <a:lnTo>
                    <a:pt x="327" y="226"/>
                  </a:lnTo>
                  <a:lnTo>
                    <a:pt x="274" y="274"/>
                  </a:lnTo>
                  <a:lnTo>
                    <a:pt x="225" y="327"/>
                  </a:lnTo>
                  <a:lnTo>
                    <a:pt x="180" y="383"/>
                  </a:lnTo>
                  <a:lnTo>
                    <a:pt x="140" y="443"/>
                  </a:lnTo>
                  <a:lnTo>
                    <a:pt x="104" y="506"/>
                  </a:lnTo>
                  <a:lnTo>
                    <a:pt x="73" y="572"/>
                  </a:lnTo>
                  <a:lnTo>
                    <a:pt x="48" y="640"/>
                  </a:lnTo>
                  <a:lnTo>
                    <a:pt x="27" y="711"/>
                  </a:lnTo>
                  <a:lnTo>
                    <a:pt x="12" y="784"/>
                  </a:lnTo>
                  <a:lnTo>
                    <a:pt x="3" y="859"/>
                  </a:lnTo>
                  <a:lnTo>
                    <a:pt x="0" y="936"/>
                  </a:lnTo>
                  <a:lnTo>
                    <a:pt x="3" y="1012"/>
                  </a:lnTo>
                  <a:lnTo>
                    <a:pt x="12" y="1088"/>
                  </a:lnTo>
                  <a:lnTo>
                    <a:pt x="27" y="1161"/>
                  </a:lnTo>
                  <a:lnTo>
                    <a:pt x="48" y="1231"/>
                  </a:lnTo>
                  <a:lnTo>
                    <a:pt x="73" y="1300"/>
                  </a:lnTo>
                  <a:lnTo>
                    <a:pt x="104" y="1366"/>
                  </a:lnTo>
                  <a:lnTo>
                    <a:pt x="140" y="1429"/>
                  </a:lnTo>
                  <a:lnTo>
                    <a:pt x="180" y="1488"/>
                  </a:lnTo>
                  <a:lnTo>
                    <a:pt x="225" y="1545"/>
                  </a:lnTo>
                  <a:lnTo>
                    <a:pt x="274" y="1597"/>
                  </a:lnTo>
                  <a:lnTo>
                    <a:pt x="327" y="1646"/>
                  </a:lnTo>
                  <a:lnTo>
                    <a:pt x="383" y="1691"/>
                  </a:lnTo>
                  <a:lnTo>
                    <a:pt x="443" y="1731"/>
                  </a:lnTo>
                  <a:lnTo>
                    <a:pt x="505" y="1767"/>
                  </a:lnTo>
                  <a:lnTo>
                    <a:pt x="571" y="1798"/>
                  </a:lnTo>
                  <a:lnTo>
                    <a:pt x="640" y="1824"/>
                  </a:lnTo>
                  <a:lnTo>
                    <a:pt x="711" y="1844"/>
                  </a:lnTo>
                  <a:lnTo>
                    <a:pt x="784" y="1859"/>
                  </a:lnTo>
                  <a:lnTo>
                    <a:pt x="859" y="1868"/>
                  </a:lnTo>
                  <a:lnTo>
                    <a:pt x="935" y="1871"/>
                  </a:lnTo>
                  <a:lnTo>
                    <a:pt x="1012" y="1868"/>
                  </a:lnTo>
                  <a:lnTo>
                    <a:pt x="1087" y="1859"/>
                  </a:lnTo>
                  <a:lnTo>
                    <a:pt x="1160" y="1844"/>
                  </a:lnTo>
                  <a:lnTo>
                    <a:pt x="1231" y="1824"/>
                  </a:lnTo>
                  <a:lnTo>
                    <a:pt x="1299" y="1798"/>
                  </a:lnTo>
                  <a:lnTo>
                    <a:pt x="1365" y="1767"/>
                  </a:lnTo>
                  <a:lnTo>
                    <a:pt x="1428" y="1731"/>
                  </a:lnTo>
                  <a:lnTo>
                    <a:pt x="1488" y="1691"/>
                  </a:lnTo>
                  <a:lnTo>
                    <a:pt x="1544" y="1646"/>
                  </a:lnTo>
                  <a:lnTo>
                    <a:pt x="1597" y="1597"/>
                  </a:lnTo>
                  <a:lnTo>
                    <a:pt x="1646" y="1545"/>
                  </a:lnTo>
                  <a:lnTo>
                    <a:pt x="1690" y="1488"/>
                  </a:lnTo>
                  <a:lnTo>
                    <a:pt x="1731" y="1429"/>
                  </a:lnTo>
                  <a:lnTo>
                    <a:pt x="1766" y="1366"/>
                  </a:lnTo>
                  <a:lnTo>
                    <a:pt x="1797" y="1300"/>
                  </a:lnTo>
                  <a:lnTo>
                    <a:pt x="1823" y="1231"/>
                  </a:lnTo>
                  <a:lnTo>
                    <a:pt x="1844" y="1161"/>
                  </a:lnTo>
                  <a:lnTo>
                    <a:pt x="1859" y="1088"/>
                  </a:lnTo>
                  <a:lnTo>
                    <a:pt x="1868" y="1012"/>
                  </a:lnTo>
                  <a:lnTo>
                    <a:pt x="1871" y="936"/>
                  </a:lnTo>
                  <a:lnTo>
                    <a:pt x="1868" y="859"/>
                  </a:lnTo>
                  <a:lnTo>
                    <a:pt x="1859" y="784"/>
                  </a:lnTo>
                  <a:lnTo>
                    <a:pt x="1844" y="711"/>
                  </a:lnTo>
                  <a:lnTo>
                    <a:pt x="1823" y="640"/>
                  </a:lnTo>
                  <a:lnTo>
                    <a:pt x="1797" y="572"/>
                  </a:lnTo>
                  <a:lnTo>
                    <a:pt x="1766" y="506"/>
                  </a:lnTo>
                  <a:lnTo>
                    <a:pt x="1731" y="443"/>
                  </a:lnTo>
                  <a:lnTo>
                    <a:pt x="1690" y="383"/>
                  </a:lnTo>
                  <a:lnTo>
                    <a:pt x="1646" y="327"/>
                  </a:lnTo>
                  <a:lnTo>
                    <a:pt x="1597" y="274"/>
                  </a:lnTo>
                  <a:lnTo>
                    <a:pt x="1544" y="226"/>
                  </a:lnTo>
                  <a:lnTo>
                    <a:pt x="1488" y="181"/>
                  </a:lnTo>
                  <a:lnTo>
                    <a:pt x="1428" y="141"/>
                  </a:lnTo>
                  <a:lnTo>
                    <a:pt x="1365" y="105"/>
                  </a:lnTo>
                  <a:lnTo>
                    <a:pt x="1299" y="74"/>
                  </a:lnTo>
                  <a:lnTo>
                    <a:pt x="1231" y="48"/>
                  </a:lnTo>
                  <a:lnTo>
                    <a:pt x="1160" y="28"/>
                  </a:lnTo>
                  <a:lnTo>
                    <a:pt x="1087" y="13"/>
                  </a:lnTo>
                  <a:lnTo>
                    <a:pt x="1012" y="4"/>
                  </a:lnTo>
                  <a:lnTo>
                    <a:pt x="935"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1" name="Google Shape;311;p10"/>
            <p:cNvCxnSpPr/>
            <p:nvPr/>
          </p:nvCxnSpPr>
          <p:spPr>
            <a:xfrm>
              <a:off x="4728" y="1497"/>
              <a:ext cx="426" cy="590"/>
            </a:xfrm>
            <a:prstGeom prst="straightConnector1">
              <a:avLst/>
            </a:prstGeom>
            <a:noFill/>
            <a:ln cap="flat" cmpd="sng" w="101600">
              <a:solidFill>
                <a:srgbClr val="E2989A"/>
              </a:solidFill>
              <a:prstDash val="solid"/>
              <a:round/>
              <a:headEnd len="med" w="med" type="none"/>
              <a:tailEnd len="med" w="med" type="none"/>
            </a:ln>
          </p:spPr>
        </p:cxnSp>
        <p:sp>
          <p:nvSpPr>
            <p:cNvPr id="312" name="Google Shape;312;p10"/>
            <p:cNvSpPr/>
            <p:nvPr/>
          </p:nvSpPr>
          <p:spPr>
            <a:xfrm>
              <a:off x="4865" y="1833"/>
              <a:ext cx="442" cy="398"/>
            </a:xfrm>
            <a:custGeom>
              <a:rect b="b" l="l" r="r" t="t"/>
              <a:pathLst>
                <a:path extrusionOk="0" h="398" w="442">
                  <a:moveTo>
                    <a:pt x="441" y="0"/>
                  </a:moveTo>
                  <a:lnTo>
                    <a:pt x="0" y="320"/>
                  </a:lnTo>
                  <a:lnTo>
                    <a:pt x="392" y="398"/>
                  </a:lnTo>
                  <a:lnTo>
                    <a:pt x="441"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10"/>
            <p:cNvSpPr/>
            <p:nvPr/>
          </p:nvSpPr>
          <p:spPr>
            <a:xfrm>
              <a:off x="6056" y="317"/>
              <a:ext cx="1248" cy="1248"/>
            </a:xfrm>
            <a:custGeom>
              <a:rect b="b" l="l" r="r" t="t"/>
              <a:pathLst>
                <a:path extrusionOk="0" h="1248" w="1248">
                  <a:moveTo>
                    <a:pt x="1077" y="0"/>
                  </a:moveTo>
                  <a:lnTo>
                    <a:pt x="170" y="0"/>
                  </a:lnTo>
                  <a:lnTo>
                    <a:pt x="103" y="13"/>
                  </a:lnTo>
                  <a:lnTo>
                    <a:pt x="49" y="49"/>
                  </a:lnTo>
                  <a:lnTo>
                    <a:pt x="13" y="103"/>
                  </a:lnTo>
                  <a:lnTo>
                    <a:pt x="0" y="170"/>
                  </a:lnTo>
                  <a:lnTo>
                    <a:pt x="0" y="1077"/>
                  </a:lnTo>
                  <a:lnTo>
                    <a:pt x="13" y="1143"/>
                  </a:lnTo>
                  <a:lnTo>
                    <a:pt x="49" y="1197"/>
                  </a:lnTo>
                  <a:lnTo>
                    <a:pt x="103" y="1233"/>
                  </a:lnTo>
                  <a:lnTo>
                    <a:pt x="170" y="1247"/>
                  </a:lnTo>
                  <a:lnTo>
                    <a:pt x="1077" y="1247"/>
                  </a:lnTo>
                  <a:lnTo>
                    <a:pt x="1143" y="1233"/>
                  </a:lnTo>
                  <a:lnTo>
                    <a:pt x="1197" y="1197"/>
                  </a:lnTo>
                  <a:lnTo>
                    <a:pt x="1233" y="1143"/>
                  </a:lnTo>
                  <a:lnTo>
                    <a:pt x="1247" y="1077"/>
                  </a:lnTo>
                  <a:lnTo>
                    <a:pt x="1247" y="170"/>
                  </a:lnTo>
                  <a:lnTo>
                    <a:pt x="1233" y="103"/>
                  </a:lnTo>
                  <a:lnTo>
                    <a:pt x="1197" y="49"/>
                  </a:lnTo>
                  <a:lnTo>
                    <a:pt x="1143" y="13"/>
                  </a:lnTo>
                  <a:lnTo>
                    <a:pt x="1077"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4" name="Google Shape;314;p10"/>
            <p:cNvCxnSpPr/>
            <p:nvPr/>
          </p:nvCxnSpPr>
          <p:spPr>
            <a:xfrm flipH="1">
              <a:off x="6197" y="1460"/>
              <a:ext cx="409" cy="602"/>
            </a:xfrm>
            <a:prstGeom prst="straightConnector1">
              <a:avLst/>
            </a:prstGeom>
            <a:noFill/>
            <a:ln cap="flat" cmpd="sng" w="101600">
              <a:solidFill>
                <a:srgbClr val="E2989A"/>
              </a:solidFill>
              <a:prstDash val="solid"/>
              <a:round/>
              <a:headEnd len="med" w="med" type="none"/>
              <a:tailEnd len="med" w="med" type="none"/>
            </a:ln>
          </p:spPr>
        </p:cxnSp>
        <p:sp>
          <p:nvSpPr>
            <p:cNvPr id="315" name="Google Shape;315;p10"/>
            <p:cNvSpPr/>
            <p:nvPr/>
          </p:nvSpPr>
          <p:spPr>
            <a:xfrm>
              <a:off x="6036" y="1813"/>
              <a:ext cx="452" cy="396"/>
            </a:xfrm>
            <a:custGeom>
              <a:rect b="b" l="l" r="r" t="t"/>
              <a:pathLst>
                <a:path extrusionOk="0" h="396" w="452">
                  <a:moveTo>
                    <a:pt x="0" y="0"/>
                  </a:moveTo>
                  <a:lnTo>
                    <a:pt x="61" y="395"/>
                  </a:lnTo>
                  <a:lnTo>
                    <a:pt x="451" y="305"/>
                  </a:lnTo>
                  <a:lnTo>
                    <a:pt x="0"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6" name="Google Shape;316;p10"/>
            <p:cNvSpPr/>
            <p:nvPr/>
          </p:nvSpPr>
          <p:spPr>
            <a:xfrm>
              <a:off x="7471" y="1521"/>
              <a:ext cx="1248" cy="1248"/>
            </a:xfrm>
            <a:custGeom>
              <a:rect b="b" l="l" r="r" t="t"/>
              <a:pathLst>
                <a:path extrusionOk="0" h="1248" w="1248">
                  <a:moveTo>
                    <a:pt x="1078" y="0"/>
                  </a:moveTo>
                  <a:lnTo>
                    <a:pt x="171" y="0"/>
                  </a:lnTo>
                  <a:lnTo>
                    <a:pt x="104" y="13"/>
                  </a:lnTo>
                  <a:lnTo>
                    <a:pt x="50" y="50"/>
                  </a:lnTo>
                  <a:lnTo>
                    <a:pt x="14" y="104"/>
                  </a:lnTo>
                  <a:lnTo>
                    <a:pt x="0" y="170"/>
                  </a:lnTo>
                  <a:lnTo>
                    <a:pt x="0" y="1077"/>
                  </a:lnTo>
                  <a:lnTo>
                    <a:pt x="14" y="1143"/>
                  </a:lnTo>
                  <a:lnTo>
                    <a:pt x="50" y="1197"/>
                  </a:lnTo>
                  <a:lnTo>
                    <a:pt x="104" y="1234"/>
                  </a:lnTo>
                  <a:lnTo>
                    <a:pt x="171" y="1247"/>
                  </a:lnTo>
                  <a:lnTo>
                    <a:pt x="1078" y="1247"/>
                  </a:lnTo>
                  <a:lnTo>
                    <a:pt x="1144" y="1234"/>
                  </a:lnTo>
                  <a:lnTo>
                    <a:pt x="1198" y="1197"/>
                  </a:lnTo>
                  <a:lnTo>
                    <a:pt x="1234" y="1143"/>
                  </a:lnTo>
                  <a:lnTo>
                    <a:pt x="1248" y="1077"/>
                  </a:lnTo>
                  <a:lnTo>
                    <a:pt x="1248" y="170"/>
                  </a:lnTo>
                  <a:lnTo>
                    <a:pt x="1234" y="104"/>
                  </a:lnTo>
                  <a:lnTo>
                    <a:pt x="1198" y="50"/>
                  </a:lnTo>
                  <a:lnTo>
                    <a:pt x="1144" y="13"/>
                  </a:lnTo>
                  <a:lnTo>
                    <a:pt x="1078"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7" name="Google Shape;317;p10"/>
            <p:cNvCxnSpPr/>
            <p:nvPr/>
          </p:nvCxnSpPr>
          <p:spPr>
            <a:xfrm flipH="1">
              <a:off x="6856" y="2393"/>
              <a:ext cx="676" cy="271"/>
            </a:xfrm>
            <a:prstGeom prst="straightConnector1">
              <a:avLst/>
            </a:prstGeom>
            <a:noFill/>
            <a:ln cap="flat" cmpd="sng" w="101600">
              <a:solidFill>
                <a:srgbClr val="E2989A"/>
              </a:solidFill>
              <a:prstDash val="solid"/>
              <a:round/>
              <a:headEnd len="med" w="med" type="none"/>
              <a:tailEnd len="med" w="med" type="none"/>
            </a:ln>
          </p:spPr>
        </p:cxnSp>
        <p:sp>
          <p:nvSpPr>
            <p:cNvPr id="318" name="Google Shape;318;p10"/>
            <p:cNvSpPr/>
            <p:nvPr/>
          </p:nvSpPr>
          <p:spPr>
            <a:xfrm>
              <a:off x="6691" y="2368"/>
              <a:ext cx="374" cy="506"/>
            </a:xfrm>
            <a:custGeom>
              <a:rect b="b" l="l" r="r" t="t"/>
              <a:pathLst>
                <a:path extrusionOk="0" h="506" w="374">
                  <a:moveTo>
                    <a:pt x="170" y="0"/>
                  </a:moveTo>
                  <a:lnTo>
                    <a:pt x="0" y="363"/>
                  </a:lnTo>
                  <a:lnTo>
                    <a:pt x="373" y="506"/>
                  </a:lnTo>
                  <a:lnTo>
                    <a:pt x="170"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9" name="Google Shape;319;p10"/>
            <p:cNvCxnSpPr/>
            <p:nvPr/>
          </p:nvCxnSpPr>
          <p:spPr>
            <a:xfrm>
              <a:off x="3703" y="2599"/>
              <a:ext cx="699" cy="202"/>
            </a:xfrm>
            <a:prstGeom prst="straightConnector1">
              <a:avLst/>
            </a:prstGeom>
            <a:noFill/>
            <a:ln cap="flat" cmpd="sng" w="101600">
              <a:solidFill>
                <a:srgbClr val="E2989A"/>
              </a:solidFill>
              <a:prstDash val="solid"/>
              <a:round/>
              <a:headEnd len="med" w="med" type="none"/>
              <a:tailEnd len="med" w="med" type="none"/>
            </a:ln>
          </p:spPr>
        </p:cxnSp>
        <p:sp>
          <p:nvSpPr>
            <p:cNvPr id="320" name="Google Shape;320;p10"/>
            <p:cNvSpPr/>
            <p:nvPr/>
          </p:nvSpPr>
          <p:spPr>
            <a:xfrm>
              <a:off x="4215" y="2507"/>
              <a:ext cx="358" cy="524"/>
            </a:xfrm>
            <a:custGeom>
              <a:rect b="b" l="l" r="r" t="t"/>
              <a:pathLst>
                <a:path extrusionOk="0" h="524" w="358">
                  <a:moveTo>
                    <a:pt x="151" y="0"/>
                  </a:moveTo>
                  <a:lnTo>
                    <a:pt x="0" y="524"/>
                  </a:lnTo>
                  <a:lnTo>
                    <a:pt x="357" y="343"/>
                  </a:lnTo>
                  <a:lnTo>
                    <a:pt x="151"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1" name="Google Shape;321;p10"/>
            <p:cNvSpPr txBox="1"/>
            <p:nvPr/>
          </p:nvSpPr>
          <p:spPr>
            <a:xfrm>
              <a:off x="4028" y="856"/>
              <a:ext cx="885" cy="241"/>
            </a:xfrm>
            <a:prstGeom prst="rect">
              <a:avLst/>
            </a:prstGeom>
            <a:noFill/>
            <a:ln>
              <a:noFill/>
            </a:ln>
          </p:spPr>
          <p:txBody>
            <a:bodyPr anchorCtr="0" anchor="t" bIns="0" lIns="0" spcFirstLastPara="1" rIns="0" wrap="square" tIns="0">
              <a:noAutofit/>
            </a:bodyPr>
            <a:lstStyle/>
            <a:p>
              <a:pPr indent="0" lvl="0" marL="0" marR="0" rtl="0" algn="ctr">
                <a:lnSpc>
                  <a:spcPct val="115500"/>
                </a:lnSpc>
                <a:spcBef>
                  <a:spcPts val="0"/>
                </a:spcBef>
                <a:spcAft>
                  <a:spcPts val="0"/>
                </a:spcAft>
                <a:buNone/>
              </a:pPr>
              <a:r>
                <a:rPr lang="en-US" sz="1000">
                  <a:solidFill>
                    <a:schemeClr val="dk1"/>
                  </a:solidFill>
                  <a:latin typeface="Tahoma"/>
                  <a:ea typeface="Tahoma"/>
                  <a:cs typeface="Tahoma"/>
                  <a:sym typeface="Tahoma"/>
                </a:rPr>
                <a:t>Data entry</a:t>
              </a:r>
              <a:endParaRPr sz="1100">
                <a:solidFill>
                  <a:schemeClr val="dk1"/>
                </a:solidFill>
                <a:latin typeface="Tahoma"/>
                <a:ea typeface="Tahoma"/>
                <a:cs typeface="Tahoma"/>
                <a:sym typeface="Tahoma"/>
              </a:endParaRPr>
            </a:p>
          </p:txBody>
        </p:sp>
        <p:sp>
          <p:nvSpPr>
            <p:cNvPr id="322" name="Google Shape;322;p10"/>
            <p:cNvSpPr txBox="1"/>
            <p:nvPr/>
          </p:nvSpPr>
          <p:spPr>
            <a:xfrm>
              <a:off x="6264" y="856"/>
              <a:ext cx="851" cy="241"/>
            </a:xfrm>
            <a:prstGeom prst="rect">
              <a:avLst/>
            </a:prstGeom>
            <a:noFill/>
            <a:ln>
              <a:noFill/>
            </a:ln>
          </p:spPr>
          <p:txBody>
            <a:bodyPr anchorCtr="0" anchor="t" bIns="0" lIns="0" spcFirstLastPara="1" rIns="0" wrap="square" tIns="0">
              <a:noAutofit/>
            </a:bodyPr>
            <a:lstStyle/>
            <a:p>
              <a:pPr indent="0" lvl="0" marL="0" marR="0" rtl="0" algn="ctr">
                <a:lnSpc>
                  <a:spcPct val="115500"/>
                </a:lnSpc>
                <a:spcBef>
                  <a:spcPts val="0"/>
                </a:spcBef>
                <a:spcAft>
                  <a:spcPts val="0"/>
                </a:spcAft>
                <a:buNone/>
              </a:pPr>
              <a:r>
                <a:rPr lang="en-US" sz="1000">
                  <a:solidFill>
                    <a:schemeClr val="dk1"/>
                  </a:solidFill>
                  <a:latin typeface="Tahoma"/>
                  <a:ea typeface="Tahoma"/>
                  <a:cs typeface="Tahoma"/>
                  <a:sym typeface="Tahoma"/>
                </a:rPr>
                <a:t>Processing</a:t>
              </a:r>
              <a:endParaRPr sz="1100">
                <a:solidFill>
                  <a:schemeClr val="dk1"/>
                </a:solidFill>
                <a:latin typeface="Tahoma"/>
                <a:ea typeface="Tahoma"/>
                <a:cs typeface="Tahoma"/>
                <a:sym typeface="Tahoma"/>
              </a:endParaRPr>
            </a:p>
          </p:txBody>
        </p:sp>
        <p:sp>
          <p:nvSpPr>
            <p:cNvPr id="323" name="Google Shape;323;p10"/>
            <p:cNvSpPr txBox="1"/>
            <p:nvPr/>
          </p:nvSpPr>
          <p:spPr>
            <a:xfrm>
              <a:off x="2627" y="2152"/>
              <a:ext cx="1105" cy="241"/>
            </a:xfrm>
            <a:prstGeom prst="rect">
              <a:avLst/>
            </a:prstGeom>
            <a:noFill/>
            <a:ln>
              <a:noFill/>
            </a:ln>
          </p:spPr>
          <p:txBody>
            <a:bodyPr anchorCtr="0" anchor="t" bIns="0" lIns="0" spcFirstLastPara="1" rIns="0" wrap="square" tIns="0">
              <a:noAutofit/>
            </a:bodyPr>
            <a:lstStyle/>
            <a:p>
              <a:pPr indent="0" lvl="0" marL="0" marR="0" rtl="0" algn="ctr">
                <a:lnSpc>
                  <a:spcPct val="115500"/>
                </a:lnSpc>
                <a:spcBef>
                  <a:spcPts val="0"/>
                </a:spcBef>
                <a:spcAft>
                  <a:spcPts val="0"/>
                </a:spcAft>
                <a:buNone/>
              </a:pPr>
              <a:r>
                <a:rPr lang="en-US" sz="1000">
                  <a:solidFill>
                    <a:schemeClr val="dk1"/>
                  </a:solidFill>
                  <a:latin typeface="Tahoma"/>
                  <a:ea typeface="Tahoma"/>
                  <a:cs typeface="Tahoma"/>
                  <a:sym typeface="Tahoma"/>
                </a:rPr>
                <a:t>Measurement</a:t>
              </a:r>
              <a:endParaRPr sz="1100">
                <a:solidFill>
                  <a:schemeClr val="dk1"/>
                </a:solidFill>
                <a:latin typeface="Tahoma"/>
                <a:ea typeface="Tahoma"/>
                <a:cs typeface="Tahoma"/>
                <a:sym typeface="Tahoma"/>
              </a:endParaRPr>
            </a:p>
          </p:txBody>
        </p:sp>
        <p:sp>
          <p:nvSpPr>
            <p:cNvPr id="324" name="Google Shape;324;p10"/>
            <p:cNvSpPr txBox="1"/>
            <p:nvPr/>
          </p:nvSpPr>
          <p:spPr>
            <a:xfrm>
              <a:off x="7680" y="1923"/>
              <a:ext cx="873" cy="481"/>
            </a:xfrm>
            <a:prstGeom prst="rect">
              <a:avLst/>
            </a:prstGeom>
            <a:noFill/>
            <a:ln>
              <a:noFill/>
            </a:ln>
          </p:spPr>
          <p:txBody>
            <a:bodyPr anchorCtr="0" anchor="t" bIns="0" lIns="0" spcFirstLastPara="1" rIns="0" wrap="square" tIns="0">
              <a:noAutofit/>
            </a:bodyPr>
            <a:lstStyle/>
            <a:p>
              <a:pPr indent="147955" lvl="0" marL="0" marR="0" rtl="0" algn="ctr">
                <a:lnSpc>
                  <a:spcPct val="98000"/>
                </a:lnSpc>
                <a:spcBef>
                  <a:spcPts val="0"/>
                </a:spcBef>
                <a:spcAft>
                  <a:spcPts val="0"/>
                </a:spcAft>
                <a:buNone/>
              </a:pPr>
              <a:r>
                <a:rPr lang="en-US" sz="1000">
                  <a:solidFill>
                    <a:schemeClr val="dk1"/>
                  </a:solidFill>
                  <a:latin typeface="Tahoma"/>
                  <a:ea typeface="Tahoma"/>
                  <a:cs typeface="Tahoma"/>
                  <a:sym typeface="Tahoma"/>
                </a:rPr>
                <a:t>Data integration</a:t>
              </a:r>
              <a:endParaRPr sz="1100">
                <a:solidFill>
                  <a:schemeClr val="dk1"/>
                </a:solidFill>
                <a:latin typeface="Tahoma"/>
                <a:ea typeface="Tahoma"/>
                <a:cs typeface="Tahoma"/>
                <a:sym typeface="Tahoma"/>
              </a:endParaRPr>
            </a:p>
          </p:txBody>
        </p:sp>
        <p:sp>
          <p:nvSpPr>
            <p:cNvPr id="325" name="Google Shape;325;p10"/>
            <p:cNvSpPr txBox="1"/>
            <p:nvPr/>
          </p:nvSpPr>
          <p:spPr>
            <a:xfrm>
              <a:off x="5208" y="2990"/>
              <a:ext cx="1069" cy="726"/>
            </a:xfrm>
            <a:prstGeom prst="rect">
              <a:avLst/>
            </a:prstGeom>
            <a:noFill/>
            <a:ln>
              <a:noFill/>
            </a:ln>
          </p:spPr>
          <p:txBody>
            <a:bodyPr anchorCtr="0" anchor="t" bIns="0" lIns="0" spcFirstLastPara="1" rIns="0" wrap="square" tIns="0">
              <a:noAutofit/>
            </a:bodyPr>
            <a:lstStyle/>
            <a:p>
              <a:pPr indent="5715" lvl="0" marL="0" marR="6350" rtl="0" algn="ctr">
                <a:lnSpc>
                  <a:spcPct val="102000"/>
                </a:lnSpc>
                <a:spcBef>
                  <a:spcPts val="0"/>
                </a:spcBef>
                <a:spcAft>
                  <a:spcPts val="0"/>
                </a:spcAft>
                <a:buNone/>
              </a:pPr>
              <a:r>
                <a:rPr b="1" lang="en-US" sz="1500">
                  <a:solidFill>
                    <a:srgbClr val="FFFFFF"/>
                  </a:solidFill>
                  <a:latin typeface="Trebuchet MS"/>
                  <a:ea typeface="Trebuchet MS"/>
                  <a:cs typeface="Trebuchet MS"/>
                  <a:sym typeface="Trebuchet MS"/>
                </a:rPr>
                <a:t>Sources of error</a:t>
              </a:r>
              <a:endParaRPr sz="1100">
                <a:solidFill>
                  <a:schemeClr val="dk1"/>
                </a:solidFill>
                <a:latin typeface="Tahoma"/>
                <a:ea typeface="Tahoma"/>
                <a:cs typeface="Tahoma"/>
                <a:sym typeface="Tahoma"/>
              </a:endParaRPr>
            </a:p>
          </p:txBody>
        </p:sp>
      </p:grpSp>
      <p:sp>
        <p:nvSpPr>
          <p:cNvPr id="326" name="Google Shape;326;p10"/>
          <p:cNvSpPr/>
          <p:nvPr/>
        </p:nvSpPr>
        <p:spPr>
          <a:xfrm>
            <a:off x="562893" y="1731203"/>
            <a:ext cx="7866876" cy="1569660"/>
          </a:xfrm>
          <a:prstGeom prst="rect">
            <a:avLst/>
          </a:prstGeom>
          <a:noFill/>
          <a:ln>
            <a:noFill/>
          </a:ln>
        </p:spPr>
        <p:txBody>
          <a:bodyPr anchorCtr="0" anchor="t" bIns="45700" lIns="91425" spcFirstLastPara="1" rIns="91425" wrap="square" tIns="45700">
            <a:spAutoFit/>
          </a:bodyPr>
          <a:lstStyle/>
          <a:p>
            <a:pPr indent="0" lvl="0" marL="531495" marR="491490" rtl="0" algn="just">
              <a:spcBef>
                <a:spcPts val="0"/>
              </a:spcBef>
              <a:spcAft>
                <a:spcPts val="0"/>
              </a:spcAft>
              <a:buNone/>
            </a:pPr>
            <a:r>
              <a:rPr b="1" lang="en-US" sz="2000">
                <a:solidFill>
                  <a:schemeClr val="dk1"/>
                </a:solidFill>
                <a:latin typeface="Times New Roman"/>
                <a:ea typeface="Times New Roman"/>
                <a:cs typeface="Times New Roman"/>
                <a:sym typeface="Times New Roman"/>
              </a:rPr>
              <a:t>Once the data has been transferred from the medium used to record the information to a computer application (Word or Excel), it needs to be screened for errors. Following this, any errors need to be diagnosed and treated.</a:t>
            </a:r>
            <a:endParaRPr b="1" sz="2000">
              <a:solidFill>
                <a:schemeClr val="dk1"/>
              </a:solidFill>
              <a:latin typeface="Times New Roman"/>
              <a:ea typeface="Times New Roman"/>
              <a:cs typeface="Times New Roman"/>
              <a:sym typeface="Times New Roman"/>
            </a:endParaRPr>
          </a:p>
          <a:p>
            <a:pPr indent="0" lvl="0" marL="0" marR="0" rtl="0" algn="l">
              <a:spcBef>
                <a:spcPts val="30"/>
              </a:spcBef>
              <a:spcAft>
                <a:spcPts val="0"/>
              </a:spcAft>
              <a:buNone/>
            </a:pPr>
            <a:r>
              <a:rPr lang="en-US" sz="1600">
                <a:solidFill>
                  <a:schemeClr val="dk1"/>
                </a:solidFill>
                <a:latin typeface="Tahoma"/>
                <a:ea typeface="Tahoma"/>
                <a:cs typeface="Tahoma"/>
                <a:sym typeface="Tahoma"/>
              </a:rPr>
              <a:t> </a:t>
            </a:r>
            <a:endParaRPr sz="1800">
              <a:solidFill>
                <a:schemeClr val="dk1"/>
              </a:solidFill>
              <a:latin typeface="Tahoma"/>
              <a:ea typeface="Tahoma"/>
              <a:cs typeface="Tahoma"/>
              <a:sym typeface="Tahom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7"/>
                                        </p:tgtEl>
                                        <p:attrNameLst>
                                          <p:attrName>style.visibility</p:attrName>
                                        </p:attrNameLst>
                                      </p:cBhvr>
                                      <p:to>
                                        <p:strVal val="visible"/>
                                      </p:to>
                                    </p:set>
                                    <p:animEffect filter="fade" transition="in">
                                      <p:cBhvr>
                                        <p:cTn dur="500"/>
                                        <p:tgtEl>
                                          <p:spTgt spid="3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pic>
        <p:nvPicPr>
          <p:cNvPr id="331" name="Google Shape;331;p11"/>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32" name="Google Shape;332;p1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33" name="Google Shape;333;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4" name="Google Shape;334;p1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35" name="Google Shape;335;p1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36" name="Google Shape;336;p11"/>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37" name="Google Shape;337;p1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38" name="Google Shape;338;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339" name="Google Shape;339;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0" name="Google Shape;34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41" name="Google Shape;341;p11"/>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42" name="Google Shape;342;p1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43" name="Google Shape;343;p11"/>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44" name="Google Shape;344;p11"/>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45" name="Google Shape;345;p11"/>
          <p:cNvSpPr/>
          <p:nvPr/>
        </p:nvSpPr>
        <p:spPr>
          <a:xfrm>
            <a:off x="415217" y="1559062"/>
            <a:ext cx="8161497" cy="440120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Key errors to look for when screening data</a:t>
            </a:r>
            <a:endParaRPr b="1" sz="2000" u="sng">
              <a:solidFill>
                <a:srgbClr val="C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Spelling and formatting irregularities</a:t>
            </a:r>
            <a:r>
              <a:rPr b="1" lang="en-US" sz="2000">
                <a:solidFill>
                  <a:schemeClr val="dk1"/>
                </a:solidFill>
                <a:latin typeface="Times New Roman"/>
                <a:ea typeface="Times New Roman"/>
                <a:cs typeface="Times New Roman"/>
                <a:sym typeface="Times New Roman"/>
              </a:rPr>
              <a:t>: Are categorical variables written incorrectly? Are date formats consistent?</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Lack of data</a:t>
            </a:r>
            <a:r>
              <a:rPr b="1" lang="en-US" sz="2000">
                <a:solidFill>
                  <a:schemeClr val="dk1"/>
                </a:solidFill>
                <a:latin typeface="Times New Roman"/>
                <a:ea typeface="Times New Roman"/>
                <a:cs typeface="Times New Roman"/>
                <a:sym typeface="Times New Roman"/>
              </a:rPr>
              <a:t>: Do some questions have fewer answers than surrounding questions?</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Excessive data</a:t>
            </a:r>
            <a:r>
              <a:rPr b="1" lang="en-US" sz="2000">
                <a:solidFill>
                  <a:schemeClr val="dk1"/>
                </a:solidFill>
                <a:latin typeface="Times New Roman"/>
                <a:ea typeface="Times New Roman"/>
                <a:cs typeface="Times New Roman"/>
                <a:sym typeface="Times New Roman"/>
              </a:rPr>
              <a:t>: Are there duplicate entries? Are there more answers than originally allowed?</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Outliers/inconsistencies</a:t>
            </a:r>
            <a:r>
              <a:rPr b="1" lang="en-US" sz="2000">
                <a:solidFill>
                  <a:schemeClr val="dk1"/>
                </a:solidFill>
                <a:latin typeface="Times New Roman"/>
                <a:ea typeface="Times New Roman"/>
                <a:cs typeface="Times New Roman"/>
                <a:sym typeface="Times New Roman"/>
              </a:rPr>
              <a:t>: Are there values that are so far beyond the typical distribution that they seem potentially erroneous?</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Strange patterns</a:t>
            </a:r>
            <a:r>
              <a:rPr b="1" lang="en-US" sz="2000">
                <a:solidFill>
                  <a:schemeClr val="dk1"/>
                </a:solidFill>
                <a:latin typeface="Times New Roman"/>
                <a:ea typeface="Times New Roman"/>
                <a:cs typeface="Times New Roman"/>
                <a:sym typeface="Times New Roman"/>
              </a:rPr>
              <a:t>: Are there patterns that suggest cheating rather than honest answers (that is, several questionnaires with the exact same answers)?</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99"/>
              </a:buClr>
              <a:buSzPts val="2000"/>
              <a:buFont typeface="Noto Sans Symbols"/>
              <a:buChar char="⮚"/>
            </a:pPr>
            <a:r>
              <a:rPr b="1" lang="en-US" sz="2000">
                <a:solidFill>
                  <a:srgbClr val="000099"/>
                </a:solidFill>
                <a:latin typeface="Times New Roman"/>
                <a:ea typeface="Times New Roman"/>
                <a:cs typeface="Times New Roman"/>
                <a:sym typeface="Times New Roman"/>
              </a:rPr>
              <a:t>Suspect analysis results</a:t>
            </a:r>
            <a:r>
              <a:rPr b="1" lang="en-US" sz="2000">
                <a:solidFill>
                  <a:schemeClr val="dk1"/>
                </a:solidFill>
                <a:latin typeface="Times New Roman"/>
                <a:ea typeface="Times New Roman"/>
                <a:cs typeface="Times New Roman"/>
                <a:sym typeface="Times New Roman"/>
              </a:rPr>
              <a:t>: Do the answers to some questions seem counter-intuitive or extremely unlikely?</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id="350" name="Google Shape;350;p1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51" name="Google Shape;351;p1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2" name="Google Shape;352;p1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53" name="Google Shape;353;p1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54" name="Google Shape;354;p12"/>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355" name="Google Shape;355;p1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56" name="Google Shape;356;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357" name="Google Shape;35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58" name="Google Shape;35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59" name="Google Shape;359;p12"/>
          <p:cNvSpPr txBox="1"/>
          <p:nvPr/>
        </p:nvSpPr>
        <p:spPr>
          <a:xfrm>
            <a:off x="2157095" y="315139"/>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60" name="Google Shape;360;p12"/>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361" name="Google Shape;361;p12"/>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62" name="Google Shape;362;p12"/>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63" name="Google Shape;363;p12"/>
          <p:cNvSpPr/>
          <p:nvPr/>
        </p:nvSpPr>
        <p:spPr>
          <a:xfrm>
            <a:off x="87071" y="1140701"/>
            <a:ext cx="8782006" cy="98488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2000" u="sng">
                <a:solidFill>
                  <a:srgbClr val="C00000"/>
                </a:solidFill>
                <a:latin typeface="Times New Roman"/>
                <a:ea typeface="Times New Roman"/>
                <a:cs typeface="Times New Roman"/>
                <a:sym typeface="Times New Roman"/>
              </a:rPr>
              <a:t> Selected data screening method</a:t>
            </a:r>
            <a:endParaRPr b="1" sz="2000" u="sng">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u="sng">
              <a:solidFill>
                <a:srgbClr val="C00000"/>
              </a:solidFill>
              <a:latin typeface="Times New Roman"/>
              <a:ea typeface="Times New Roman"/>
              <a:cs typeface="Times New Roman"/>
              <a:sym typeface="Times New Roman"/>
            </a:endParaRPr>
          </a:p>
        </p:txBody>
      </p:sp>
      <p:graphicFrame>
        <p:nvGraphicFramePr>
          <p:cNvPr id="364" name="Google Shape;364;p12"/>
          <p:cNvGraphicFramePr/>
          <p:nvPr/>
        </p:nvGraphicFramePr>
        <p:xfrm>
          <a:off x="219940" y="1955639"/>
          <a:ext cx="3000000" cy="3000000"/>
        </p:xfrm>
        <a:graphic>
          <a:graphicData uri="http://schemas.openxmlformats.org/drawingml/2006/table">
            <a:tbl>
              <a:tblPr bandRow="1" firstCol="1" firstRow="1">
                <a:noFill/>
                <a:tableStyleId>{3C530217-0DEB-42AA-8DCD-238923FCF863}</a:tableStyleId>
              </a:tblPr>
              <a:tblGrid>
                <a:gridCol w="5034000"/>
                <a:gridCol w="3420100"/>
              </a:tblGrid>
              <a:tr h="603750">
                <a:tc>
                  <a:txBody>
                    <a:bodyPr/>
                    <a:lstStyle/>
                    <a:p>
                      <a:pPr indent="0" lvl="0" marL="1203325" marR="1208405" rtl="0" algn="ctr">
                        <a:spcBef>
                          <a:spcPts val="0"/>
                        </a:spcBef>
                        <a:spcAft>
                          <a:spcPts val="0"/>
                        </a:spcAft>
                        <a:buNone/>
                      </a:pPr>
                      <a:r>
                        <a:rPr lang="en-US" sz="2400" u="none" cap="none" strike="noStrike">
                          <a:solidFill>
                            <a:srgbClr val="FFFF00"/>
                          </a:solidFill>
                        </a:rPr>
                        <a:t>Quantitative data</a:t>
                      </a:r>
                      <a:endParaRPr sz="2400" u="none" cap="none" strike="noStrike">
                        <a:solidFill>
                          <a:srgbClr val="FFFF00"/>
                        </a:solidFill>
                      </a:endParaRPr>
                    </a:p>
                  </a:txBody>
                  <a:tcPr marT="0" marB="0" marR="0" marL="0"/>
                </a:tc>
                <a:tc>
                  <a:txBody>
                    <a:bodyPr/>
                    <a:lstStyle/>
                    <a:p>
                      <a:pPr indent="0" lvl="0" marL="706120" marR="0" rtl="0" algn="l">
                        <a:spcBef>
                          <a:spcPts val="0"/>
                        </a:spcBef>
                        <a:spcAft>
                          <a:spcPts val="0"/>
                        </a:spcAft>
                        <a:buNone/>
                      </a:pPr>
                      <a:r>
                        <a:rPr lang="en-US" sz="2400" u="none" cap="none" strike="noStrike">
                          <a:solidFill>
                            <a:srgbClr val="66FF33"/>
                          </a:solidFill>
                        </a:rPr>
                        <a:t>Qualitative data</a:t>
                      </a:r>
                      <a:endParaRPr sz="2400" u="none" cap="none" strike="noStrike">
                        <a:solidFill>
                          <a:srgbClr val="66FF33"/>
                        </a:solidFill>
                      </a:endParaRPr>
                    </a:p>
                  </a:txBody>
                  <a:tcPr marT="0" marB="0" marR="0" marL="0"/>
                </a:tc>
              </a:tr>
              <a:tr h="3256375">
                <a:tc>
                  <a:txBody>
                    <a:bodyPr/>
                    <a:lstStyle/>
                    <a:p>
                      <a:pPr indent="-342900" lvl="0" marL="342900" marR="0" rtl="0" algn="l">
                        <a:spcBef>
                          <a:spcPts val="0"/>
                        </a:spcBef>
                        <a:spcAft>
                          <a:spcPts val="0"/>
                        </a:spcAft>
                        <a:buClr>
                          <a:schemeClr val="dk1"/>
                        </a:buClr>
                        <a:buSzPts val="1000"/>
                        <a:buFont typeface="Tahoma"/>
                        <a:buChar char="•"/>
                      </a:pPr>
                      <a:r>
                        <a:rPr lang="en-US" sz="1800" u="none" cap="none" strike="noStrike"/>
                        <a:t>Browse data tables after sorting</a:t>
                      </a:r>
                      <a:endParaRPr sz="1800" u="none" cap="none" strike="noStrike"/>
                    </a:p>
                    <a:p>
                      <a:pPr indent="-342900" lvl="0" marL="342900" marR="0" rtl="0" algn="l">
                        <a:spcBef>
                          <a:spcPts val="135"/>
                        </a:spcBef>
                        <a:spcAft>
                          <a:spcPts val="0"/>
                        </a:spcAft>
                        <a:buClr>
                          <a:schemeClr val="dk1"/>
                        </a:buClr>
                        <a:buSzPts val="1000"/>
                        <a:buFont typeface="Tahoma"/>
                        <a:buChar char="•"/>
                      </a:pPr>
                      <a:r>
                        <a:rPr lang="en-US" sz="1800" u="none" cap="none" strike="noStrike"/>
                        <a:t>Calculate summary statistics</a:t>
                      </a:r>
                      <a:endParaRPr sz="1800" u="none" cap="none" strike="noStrike"/>
                    </a:p>
                    <a:p>
                      <a:pPr indent="-342900" lvl="0" marL="342900" marR="0" rtl="0" algn="l">
                        <a:spcBef>
                          <a:spcPts val="135"/>
                        </a:spcBef>
                        <a:spcAft>
                          <a:spcPts val="0"/>
                        </a:spcAft>
                        <a:buClr>
                          <a:schemeClr val="dk1"/>
                        </a:buClr>
                        <a:buSzPts val="1000"/>
                        <a:buFont typeface="Tahoma"/>
                        <a:buChar char="•"/>
                      </a:pPr>
                      <a:r>
                        <a:rPr lang="en-US" sz="1800" u="none" cap="none" strike="noStrike"/>
                        <a:t>When time allows, validate data entry</a:t>
                      </a:r>
                      <a:endParaRPr sz="1800" u="none" cap="none" strike="noStrike"/>
                    </a:p>
                    <a:p>
                      <a:pPr indent="-342900" lvl="0" marL="342900" marR="0" rtl="0" algn="l">
                        <a:spcBef>
                          <a:spcPts val="135"/>
                        </a:spcBef>
                        <a:spcAft>
                          <a:spcPts val="0"/>
                        </a:spcAft>
                        <a:buClr>
                          <a:schemeClr val="dk1"/>
                        </a:buClr>
                        <a:buSzPts val="1000"/>
                        <a:buFont typeface="Tahoma"/>
                        <a:buChar char="•"/>
                      </a:pPr>
                      <a:r>
                        <a:rPr lang="en-US" sz="1800" u="none" cap="none" strike="noStrike"/>
                        <a:t>Create frequency distributions and cross-tabulations</a:t>
                      </a:r>
                      <a:endParaRPr sz="1800" u="none" cap="none" strike="noStrike"/>
                    </a:p>
                    <a:p>
                      <a:pPr indent="-342900" lvl="0" marL="342900" marR="193040" rtl="0" algn="l">
                        <a:spcBef>
                          <a:spcPts val="135"/>
                        </a:spcBef>
                        <a:spcAft>
                          <a:spcPts val="0"/>
                        </a:spcAft>
                        <a:buClr>
                          <a:schemeClr val="dk1"/>
                        </a:buClr>
                        <a:buSzPts val="1000"/>
                        <a:buFont typeface="Tahoma"/>
                        <a:buChar char="•"/>
                      </a:pPr>
                      <a:r>
                        <a:rPr lang="en-US" sz="1800" u="none" cap="none" strike="noStrike"/>
                        <a:t>Graphically explore data distributions using box plots, histograms and scatter plots with the help of visual analysis software.</a:t>
                      </a:r>
                      <a:endParaRPr sz="1800" u="none" cap="none" strike="noStrike"/>
                    </a:p>
                  </a:txBody>
                  <a:tcPr marT="0" marB="0" marR="0" marL="0"/>
                </a:tc>
                <a:tc>
                  <a:txBody>
                    <a:bodyPr/>
                    <a:lstStyle/>
                    <a:p>
                      <a:pPr indent="-342900" lvl="0" marL="342900" marR="0" rtl="0" algn="l">
                        <a:spcBef>
                          <a:spcPts val="0"/>
                        </a:spcBef>
                        <a:spcAft>
                          <a:spcPts val="0"/>
                        </a:spcAft>
                        <a:buClr>
                          <a:schemeClr val="dk1"/>
                        </a:buClr>
                        <a:buSzPts val="1000"/>
                        <a:buFont typeface="Tahoma"/>
                        <a:buChar char="•"/>
                      </a:pPr>
                      <a:r>
                        <a:rPr b="1" lang="en-US" sz="1800" u="none" cap="none" strike="noStrike"/>
                        <a:t>Check for spelling errors</a:t>
                      </a:r>
                      <a:endParaRPr b="1" sz="1800" u="none" cap="none" strike="noStrike"/>
                    </a:p>
                    <a:p>
                      <a:pPr indent="-342900" lvl="0" marL="342900" marR="282575" rtl="0" algn="l">
                        <a:spcBef>
                          <a:spcPts val="135"/>
                        </a:spcBef>
                        <a:spcAft>
                          <a:spcPts val="0"/>
                        </a:spcAft>
                        <a:buClr>
                          <a:schemeClr val="dk1"/>
                        </a:buClr>
                        <a:buSzPts val="1000"/>
                        <a:buFont typeface="Tahoma"/>
                        <a:buChar char="•"/>
                      </a:pPr>
                      <a:r>
                        <a:rPr b="1" lang="en-US" sz="1800" u="none" cap="none" strike="noStrike"/>
                        <a:t>Compare data with assumptions or criteria</a:t>
                      </a:r>
                      <a:endParaRPr b="1" sz="1800" u="none" cap="none" strike="noStrike"/>
                    </a:p>
                    <a:p>
                      <a:pPr indent="-342900" lvl="0" marL="342900" marR="0" rtl="0" algn="l">
                        <a:spcBef>
                          <a:spcPts val="130"/>
                        </a:spcBef>
                        <a:spcAft>
                          <a:spcPts val="0"/>
                        </a:spcAft>
                        <a:buClr>
                          <a:schemeClr val="dk1"/>
                        </a:buClr>
                        <a:buSzPts val="1000"/>
                        <a:buFont typeface="Tahoma"/>
                        <a:buChar char="•"/>
                      </a:pPr>
                      <a:r>
                        <a:rPr b="1" lang="en-US" sz="1800" u="none" cap="none" strike="noStrike"/>
                        <a:t>Take counts of words and phrases</a:t>
                      </a:r>
                      <a:endParaRPr b="1" sz="1800" u="none" cap="none" strike="noStrike"/>
                    </a:p>
                    <a:p>
                      <a:pPr indent="-342900" lvl="0" marL="342900" marR="318770" rtl="0" algn="l">
                        <a:spcBef>
                          <a:spcPts val="135"/>
                        </a:spcBef>
                        <a:spcAft>
                          <a:spcPts val="0"/>
                        </a:spcAft>
                        <a:buClr>
                          <a:schemeClr val="dk1"/>
                        </a:buClr>
                        <a:buSzPts val="1000"/>
                        <a:buFont typeface="Tahoma"/>
                        <a:buChar char="•"/>
                      </a:pPr>
                      <a:r>
                        <a:rPr b="1" lang="en-US" sz="1800" u="none" cap="none" strike="noStrike"/>
                        <a:t>Create frequency distributions and cross-tabulations.</a:t>
                      </a:r>
                      <a:endParaRPr b="1" sz="1800" u="none" cap="none" strike="noStrike"/>
                    </a:p>
                  </a:txBody>
                  <a:tcPr marT="0" marB="0" marR="0" marL="0"/>
                </a:tc>
              </a:tr>
              <a:tr h="905625">
                <a:tc gridSpan="2">
                  <a:txBody>
                    <a:bodyPr/>
                    <a:lstStyle/>
                    <a:p>
                      <a:pPr indent="0" lvl="0" marL="101600" marR="0" rtl="0" algn="ctr">
                        <a:spcBef>
                          <a:spcPts val="0"/>
                        </a:spcBef>
                        <a:spcAft>
                          <a:spcPts val="0"/>
                        </a:spcAft>
                        <a:buNone/>
                      </a:pPr>
                      <a:r>
                        <a:rPr lang="en-US" sz="1800" u="none" cap="none" strike="noStrike"/>
                        <a:t>Depending on the number of data collection tools used and amount of data collected, data entry agents may need to be recruited and trained to do the data entry (and data clean-up).</a:t>
                      </a:r>
                      <a:endParaRPr sz="1800" u="none" cap="none" strike="noStrike"/>
                    </a:p>
                  </a:txBody>
                  <a:tcPr marT="0" marB="0" marR="0" marL="0"/>
                </a:tc>
                <a:tc hMerge="1"/>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pic>
        <p:nvPicPr>
          <p:cNvPr id="369" name="Google Shape;369;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70" name="Google Shape;370;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71" name="Google Shape;371;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2" name="Google Shape;372;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3" name="Google Shape;373;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4" name="Google Shape;374;p1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75" name="Google Shape;375;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6" name="Google Shape;376;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377" name="Google Shape;37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8" name="Google Shape;378;p1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379" name="Google Shape;379;p13"/>
          <p:cNvSpPr/>
          <p:nvPr/>
        </p:nvSpPr>
        <p:spPr>
          <a:xfrm>
            <a:off x="197583" y="743902"/>
            <a:ext cx="8340542" cy="60631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Diagnosis</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Once the suspect data has been identified, the next step is to review all the respondent’s answers to determine if the data makes sense given the context in which it was collected. Following this review, there are several possible diagnoses for each suspect data point identified:</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342900" lvl="3" marL="1714500" marR="0" rtl="0" algn="l">
              <a:spcBef>
                <a:spcPts val="0"/>
              </a:spcBef>
              <a:spcAft>
                <a:spcPts val="0"/>
              </a:spcAft>
              <a:buClr>
                <a:srgbClr val="996633"/>
              </a:buClr>
              <a:buSzPts val="2000"/>
              <a:buFont typeface="Noto Sans Symbols"/>
              <a:buChar char="❖"/>
            </a:pPr>
            <a:r>
              <a:rPr b="1" i="0" lang="en-US" sz="2000" u="none" cap="none" strike="noStrike">
                <a:solidFill>
                  <a:srgbClr val="996633"/>
                </a:solidFill>
                <a:latin typeface="Times New Roman"/>
                <a:ea typeface="Times New Roman"/>
                <a:cs typeface="Times New Roman"/>
                <a:sym typeface="Times New Roman"/>
              </a:rPr>
              <a:t>The data point is missing. Missing data can be a result of omitted answers by the respondents (no response), questions that are skipped over by the enumerator (erroneous entry or skip pattern) or the data entry agents, or there are dropouts (for longitudinal research).</a:t>
            </a:r>
            <a:endParaRPr b="1" i="0" sz="2000" u="none" cap="none" strike="noStrike">
              <a:solidFill>
                <a:srgbClr val="996633"/>
              </a:solidFill>
              <a:latin typeface="Times New Roman"/>
              <a:ea typeface="Times New Roman"/>
              <a:cs typeface="Times New Roman"/>
              <a:sym typeface="Times New Roman"/>
            </a:endParaRPr>
          </a:p>
          <a:p>
            <a:pPr indent="-342900" lvl="3" marL="1714500" marR="0" rtl="0" algn="l">
              <a:spcBef>
                <a:spcPts val="0"/>
              </a:spcBef>
              <a:spcAft>
                <a:spcPts val="0"/>
              </a:spcAft>
              <a:buClr>
                <a:srgbClr val="996633"/>
              </a:buClr>
              <a:buSzPts val="2000"/>
              <a:buFont typeface="Noto Sans Symbols"/>
              <a:buChar char="❖"/>
            </a:pPr>
            <a:r>
              <a:rPr b="1" i="0" lang="en-US" sz="2000" u="none" cap="none" strike="noStrike">
                <a:solidFill>
                  <a:srgbClr val="996633"/>
                </a:solidFill>
                <a:latin typeface="Times New Roman"/>
                <a:ea typeface="Times New Roman"/>
                <a:cs typeface="Times New Roman"/>
                <a:sym typeface="Times New Roman"/>
              </a:rPr>
              <a:t>The data point is a true extreme value. True extreme values are answers that seem high but can be justified by other answers.</a:t>
            </a:r>
            <a:endParaRPr b="1" i="0" sz="2000" u="none" cap="none" strike="noStrike">
              <a:solidFill>
                <a:srgbClr val="996633"/>
              </a:solidFill>
              <a:latin typeface="Times New Roman"/>
              <a:ea typeface="Times New Roman"/>
              <a:cs typeface="Times New Roman"/>
              <a:sym typeface="Times New Roman"/>
            </a:endParaRPr>
          </a:p>
          <a:p>
            <a:pPr indent="-342900" lvl="3" marL="1714500" marR="0" rtl="0" algn="l">
              <a:spcBef>
                <a:spcPts val="0"/>
              </a:spcBef>
              <a:spcAft>
                <a:spcPts val="0"/>
              </a:spcAft>
              <a:buClr>
                <a:srgbClr val="996633"/>
              </a:buClr>
              <a:buSzPts val="2000"/>
              <a:buFont typeface="Noto Sans Symbols"/>
              <a:buChar char="❖"/>
            </a:pPr>
            <a:r>
              <a:rPr b="1" i="0" lang="en-US" sz="2000" u="none" cap="none" strike="noStrike">
                <a:solidFill>
                  <a:srgbClr val="996633"/>
                </a:solidFill>
                <a:latin typeface="Times New Roman"/>
                <a:ea typeface="Times New Roman"/>
                <a:cs typeface="Times New Roman"/>
                <a:sym typeface="Times New Roman"/>
              </a:rPr>
              <a:t>The data point is a true normal value. True normal values are valid answers.</a:t>
            </a:r>
            <a:endParaRPr b="1" i="0" sz="2000" u="none" cap="none" strike="noStrike">
              <a:solidFill>
                <a:srgbClr val="996633"/>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pic>
        <p:nvPicPr>
          <p:cNvPr id="384" name="Google Shape;384;p1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85" name="Google Shape;385;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86" name="Google Shape;386;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7" name="Google Shape;387;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88" name="Google Shape;388;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89" name="Google Shape;389;p1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90" name="Google Shape;390;p14"/>
          <p:cNvPicPr preferRelativeResize="0"/>
          <p:nvPr/>
        </p:nvPicPr>
        <p:blipFill rotWithShape="1">
          <a:blip r:embed="rId9">
            <a:alphaModFix/>
          </a:blip>
          <a:srcRect b="0" l="0" r="0" t="0"/>
          <a:stretch/>
        </p:blipFill>
        <p:spPr>
          <a:xfrm>
            <a:off x="0" y="-59781"/>
            <a:ext cx="8542020" cy="1614805"/>
          </a:xfrm>
          <a:prstGeom prst="rect">
            <a:avLst/>
          </a:prstGeom>
          <a:noFill/>
          <a:ln>
            <a:noFill/>
          </a:ln>
        </p:spPr>
      </p:pic>
      <p:sp>
        <p:nvSpPr>
          <p:cNvPr id="391" name="Google Shape;391;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392" name="Google Shape;392;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93" name="Google Shape;393;p1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394" name="Google Shape;394;p14"/>
          <p:cNvSpPr/>
          <p:nvPr/>
        </p:nvSpPr>
        <p:spPr>
          <a:xfrm>
            <a:off x="201478" y="1093220"/>
            <a:ext cx="8340542" cy="535531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Treatment</a:t>
            </a:r>
            <a:endParaRPr b="1" sz="2400">
              <a:solidFill>
                <a:schemeClr val="accent2"/>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Once the problematic observations have been identified, these need to be treated before the data can be analysed. The following are some of the key approaches to dealing with data errors:</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342900" lvl="3" marL="1714500" marR="0" rtl="0" algn="l">
              <a:spcBef>
                <a:spcPts val="0"/>
              </a:spcBef>
              <a:spcAft>
                <a:spcPts val="0"/>
              </a:spcAft>
              <a:buClr>
                <a:srgbClr val="660066"/>
              </a:buClr>
              <a:buSzPts val="2000"/>
              <a:buFont typeface="Noto Sans Symbols"/>
              <a:buChar char="❖"/>
            </a:pPr>
            <a:r>
              <a:rPr b="1" i="0" lang="en-US" sz="2000" u="sng" cap="none" strike="noStrike">
                <a:solidFill>
                  <a:srgbClr val="660066"/>
                </a:solidFill>
                <a:latin typeface="Times New Roman"/>
                <a:ea typeface="Times New Roman"/>
                <a:cs typeface="Times New Roman"/>
                <a:sym typeface="Times New Roman"/>
              </a:rPr>
              <a:t>Leave the data unchanged</a:t>
            </a:r>
            <a:r>
              <a:rPr b="1" i="0" lang="en-US" sz="2000" u="none" cap="none" strike="noStrike">
                <a:solidFill>
                  <a:srgbClr val="996633"/>
                </a:solidFill>
                <a:latin typeface="Times New Roman"/>
                <a:ea typeface="Times New Roman"/>
                <a:cs typeface="Times New Roman"/>
                <a:sym typeface="Times New Roman"/>
              </a:rPr>
              <a:t>. This approach is the most conservative as it entails accepting the erroneous data as valid response(s) and making no changes.For large-n studies, leaving one erroneous response may not affect the analysis. However, for small-n studies, the decision of leaving the data unchanged may be more problematic.</a:t>
            </a:r>
            <a:endParaRPr b="1" i="0" sz="2000" u="none" cap="none" strike="noStrike">
              <a:solidFill>
                <a:srgbClr val="996633"/>
              </a:solidFill>
              <a:latin typeface="Times New Roman"/>
              <a:ea typeface="Times New Roman"/>
              <a:cs typeface="Times New Roman"/>
              <a:sym typeface="Times New Roman"/>
            </a:endParaRPr>
          </a:p>
          <a:p>
            <a:pPr indent="-342900" lvl="3" marL="1714500" marR="0" rtl="0" algn="l">
              <a:spcBef>
                <a:spcPts val="0"/>
              </a:spcBef>
              <a:spcAft>
                <a:spcPts val="0"/>
              </a:spcAft>
              <a:buClr>
                <a:srgbClr val="660066"/>
              </a:buClr>
              <a:buSzPts val="2000"/>
              <a:buFont typeface="Noto Sans Symbols"/>
              <a:buChar char="❖"/>
            </a:pPr>
            <a:r>
              <a:rPr b="1" i="0" lang="en-US" sz="2000" u="sng" cap="none" strike="noStrike">
                <a:solidFill>
                  <a:srgbClr val="660066"/>
                </a:solidFill>
                <a:latin typeface="Times New Roman"/>
                <a:ea typeface="Times New Roman"/>
                <a:cs typeface="Times New Roman"/>
                <a:sym typeface="Times New Roman"/>
              </a:rPr>
              <a:t>Correct the data</a:t>
            </a:r>
            <a:r>
              <a:rPr b="1" i="0" lang="en-US" sz="2000" u="none" cap="none" strike="noStrike">
                <a:solidFill>
                  <a:srgbClr val="996633"/>
                </a:solidFill>
                <a:latin typeface="Times New Roman"/>
                <a:ea typeface="Times New Roman"/>
                <a:cs typeface="Times New Roman"/>
                <a:sym typeface="Times New Roman"/>
              </a:rPr>
              <a:t>, however without modification of the intention of or meaning given by the respondent.</a:t>
            </a:r>
            <a:endParaRPr b="1" i="0" sz="2000" u="none" cap="none" strike="noStrike">
              <a:solidFill>
                <a:srgbClr val="996633"/>
              </a:solidFill>
              <a:latin typeface="Times New Roman"/>
              <a:ea typeface="Times New Roman"/>
              <a:cs typeface="Times New Roman"/>
              <a:sym typeface="Times New Roman"/>
            </a:endParaRPr>
          </a:p>
          <a:p>
            <a:pPr indent="-342900" lvl="3" marL="1714500" marR="0" rtl="0" algn="l">
              <a:spcBef>
                <a:spcPts val="0"/>
              </a:spcBef>
              <a:spcAft>
                <a:spcPts val="0"/>
              </a:spcAft>
              <a:buClr>
                <a:srgbClr val="660066"/>
              </a:buClr>
              <a:buSzPts val="2000"/>
              <a:buFont typeface="Noto Sans Symbols"/>
              <a:buChar char="❖"/>
            </a:pPr>
            <a:r>
              <a:rPr b="1" i="0" lang="en-US" sz="2000" u="sng" cap="none" strike="noStrike">
                <a:solidFill>
                  <a:srgbClr val="660066"/>
                </a:solidFill>
                <a:latin typeface="Times New Roman"/>
                <a:ea typeface="Times New Roman"/>
                <a:cs typeface="Times New Roman"/>
                <a:sym typeface="Times New Roman"/>
              </a:rPr>
              <a:t>Delete the data. </a:t>
            </a:r>
            <a:r>
              <a:rPr b="1" i="0" lang="en-US" sz="2000" u="none" cap="none" strike="noStrike">
                <a:solidFill>
                  <a:srgbClr val="996633"/>
                </a:solidFill>
                <a:latin typeface="Times New Roman"/>
                <a:ea typeface="Times New Roman"/>
                <a:cs typeface="Times New Roman"/>
                <a:sym typeface="Times New Roman"/>
              </a:rPr>
              <a:t>It is important to remember that leaving out data can make it seem as if the data is being “cherry-picked” to obtain the desired results</a:t>
            </a:r>
            <a:endParaRPr b="1" i="0" sz="2000" u="none" cap="none" strike="noStrike">
              <a:solidFill>
                <a:srgbClr val="996633"/>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pic>
        <p:nvPicPr>
          <p:cNvPr id="399" name="Google Shape;399;p1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00" name="Google Shape;400;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01" name="Google Shape;401;p1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02" name="Google Shape;402;p1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03" name="Google Shape;403;p15"/>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04" name="Google Shape;404;p1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05" name="Google Shape;405;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06" name="Google Shape;40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7" name="Google Shape;407;p1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08" name="Google Shape;408;p15"/>
          <p:cNvSpPr/>
          <p:nvPr/>
        </p:nvSpPr>
        <p:spPr>
          <a:xfrm>
            <a:off x="325759" y="948705"/>
            <a:ext cx="8340542" cy="100335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rgbClr val="C00000"/>
                </a:solidFill>
                <a:latin typeface="Times New Roman"/>
                <a:ea typeface="Times New Roman"/>
                <a:cs typeface="Times New Roman"/>
                <a:sym typeface="Times New Roman"/>
              </a:rPr>
              <a:t>General decision-making rules</a:t>
            </a:r>
            <a:endParaRPr/>
          </a:p>
          <a:p>
            <a:pPr indent="0" lvl="0" marL="0" marR="0" rtl="0" algn="ctr">
              <a:spcBef>
                <a:spcPts val="0"/>
              </a:spcBef>
              <a:spcAft>
                <a:spcPts val="0"/>
              </a:spcAft>
              <a:buNone/>
            </a:pPr>
            <a:r>
              <a:t/>
            </a:r>
            <a:endParaRPr b="1" sz="2000">
              <a:solidFill>
                <a:srgbClr val="C00000"/>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If the person doing the data entry has entered values different from the ones in the survey, the value should be changed to what was recorded in the survey form.</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When variable values do not make sense and there is no data entry error nor notes to determine where the error comes from, the value should be left as it is. Any changes will bias the data.</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When blank cases are present for questions that required an answer, or if erroneous values cannot be corrected, these may be deleted from the data file.</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When there are still suspect and true extreme values after the diagnostic phase, it is necessary to next examine the influence of these data points, both individually and as a group, on the results before deciding whether or not to leave the data unchanged.</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Any data points taken out of the data set should be reported as “excluded from analysis” in the methodology chapter of the final report.</a:t>
            </a:r>
            <a:endParaRPr/>
          </a:p>
          <a:p>
            <a:pPr indent="0" lvl="0" marL="0" marR="0" rtl="0" algn="ctr">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pic>
        <p:nvPicPr>
          <p:cNvPr id="413" name="Google Shape;413;p1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14" name="Google Shape;414;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15" name="Google Shape;415;p1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16" name="Google Shape;416;p1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17" name="Google Shape;417;p16"/>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18" name="Google Shape;418;p1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19" name="Google Shape;419;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20" name="Google Shape;420;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21" name="Google Shape;421;p1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22" name="Google Shape;422;p16"/>
          <p:cNvSpPr/>
          <p:nvPr/>
        </p:nvSpPr>
        <p:spPr>
          <a:xfrm>
            <a:off x="325759" y="983530"/>
            <a:ext cx="8340542" cy="60016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800">
                <a:solidFill>
                  <a:schemeClr val="accent2"/>
                </a:solidFill>
                <a:latin typeface="Times New Roman"/>
                <a:ea typeface="Times New Roman"/>
                <a:cs typeface="Times New Roman"/>
                <a:sym typeface="Times New Roman"/>
              </a:rPr>
              <a:t>Missing data</a:t>
            </a:r>
            <a:endParaRPr b="1" sz="28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Missing values require attention because they cannot be simply ignored. The first step is to decide which blank cells need to be filled with zeros (because they represent negative observation; for example “no”, “not present” and “option not taken”) and which to leave blank (if using blanks to indicate missing or not applicable). Blank cells can also be replaced with missing value codes; for example, 96 (I don’t know), 97 (refused to answer), 98 (skip question/not applicable) and 99 (blank/missing).</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If the proportion of missing or incomplete cases is substantial for a category of cases, this will be a major M&amp;E concern. Once a set of data is known to be missing, it is important to determine whether the missing data are random or whether they vary in a systematic fashion, and also the extent to which the problem exists. Random missing values may occur because the subject inadvertently did not answer some questions.is missing?</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pic>
        <p:nvPicPr>
          <p:cNvPr id="427" name="Google Shape;427;p1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28" name="Google Shape;428;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29" name="Google Shape;429;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0" name="Google Shape;430;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1" name="Google Shape;431;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32" name="Google Shape;432;p1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33" name="Google Shape;433;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34" name="Google Shape;434;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35" name="Google Shape;43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36" name="Google Shape;436;p1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37" name="Google Shape;437;p17"/>
          <p:cNvSpPr/>
          <p:nvPr/>
        </p:nvSpPr>
        <p:spPr>
          <a:xfrm>
            <a:off x="201478" y="3061358"/>
            <a:ext cx="8340542" cy="34470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438" name="Google Shape;438;p17"/>
          <p:cNvSpPr/>
          <p:nvPr/>
        </p:nvSpPr>
        <p:spPr>
          <a:xfrm>
            <a:off x="1739193" y="1450365"/>
            <a:ext cx="5822363"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accent2"/>
                </a:solidFill>
                <a:latin typeface="Times New Roman"/>
                <a:ea typeface="Times New Roman"/>
                <a:cs typeface="Times New Roman"/>
                <a:sym typeface="Times New Roman"/>
              </a:rPr>
              <a:t>Recoding and creating new variables</a:t>
            </a:r>
            <a:endParaRPr b="1" sz="2800">
              <a:solidFill>
                <a:schemeClr val="accent2"/>
              </a:solidFill>
              <a:latin typeface="Times New Roman"/>
              <a:ea typeface="Times New Roman"/>
              <a:cs typeface="Times New Roman"/>
              <a:sym typeface="Times New Roman"/>
            </a:endParaRPr>
          </a:p>
        </p:txBody>
      </p:sp>
      <p:graphicFrame>
        <p:nvGraphicFramePr>
          <p:cNvPr id="439" name="Google Shape;439;p17"/>
          <p:cNvGraphicFramePr/>
          <p:nvPr/>
        </p:nvGraphicFramePr>
        <p:xfrm>
          <a:off x="296861" y="2186534"/>
          <a:ext cx="3000000" cy="3000000"/>
        </p:xfrm>
        <a:graphic>
          <a:graphicData uri="http://schemas.openxmlformats.org/drawingml/2006/table">
            <a:tbl>
              <a:tblPr bandRow="1" firstCol="1" firstRow="1">
                <a:noFill/>
                <a:tableStyleId>{3C530217-0DEB-42AA-8DCD-238923FCF863}</a:tableStyleId>
              </a:tblPr>
              <a:tblGrid>
                <a:gridCol w="8313750"/>
              </a:tblGrid>
              <a:tr h="370950">
                <a:tc>
                  <a:txBody>
                    <a:bodyPr/>
                    <a:lstStyle/>
                    <a:p>
                      <a:pPr indent="0" lvl="0" marL="1632585" marR="1620520" rtl="0" algn="ctr">
                        <a:spcBef>
                          <a:spcPts val="0"/>
                        </a:spcBef>
                        <a:spcAft>
                          <a:spcPts val="0"/>
                        </a:spcAft>
                        <a:buNone/>
                      </a:pPr>
                      <a:r>
                        <a:rPr lang="en-US" sz="1800" u="none" cap="none" strike="noStrike">
                          <a:solidFill>
                            <a:srgbClr val="660066"/>
                          </a:solidFill>
                        </a:rPr>
                        <a:t>Guidelines for collapsing data</a:t>
                      </a:r>
                      <a:endParaRPr sz="1800" u="none" cap="none" strike="noStrike">
                        <a:solidFill>
                          <a:srgbClr val="660066"/>
                        </a:solidFill>
                        <a:latin typeface="Tahoma"/>
                        <a:ea typeface="Tahoma"/>
                        <a:cs typeface="Tahoma"/>
                        <a:sym typeface="Tahoma"/>
                      </a:endParaRPr>
                    </a:p>
                  </a:txBody>
                  <a:tcPr marT="0" marB="0" marR="0" marL="0">
                    <a:solidFill>
                      <a:srgbClr val="FEE599"/>
                    </a:solidFill>
                  </a:tcPr>
                </a:tc>
              </a:tr>
              <a:tr h="2066900">
                <a:tc>
                  <a:txBody>
                    <a:bodyPr/>
                    <a:lstStyle/>
                    <a:p>
                      <a:pPr indent="-342900" lvl="0" marL="342900" marR="0" rtl="0" algn="just">
                        <a:lnSpc>
                          <a:spcPct val="150000"/>
                        </a:lnSpc>
                        <a:spcBef>
                          <a:spcPts val="0"/>
                        </a:spcBef>
                        <a:spcAft>
                          <a:spcPts val="0"/>
                        </a:spcAft>
                        <a:buClr>
                          <a:srgbClr val="660066"/>
                        </a:buClr>
                        <a:buSzPts val="1000"/>
                        <a:buFont typeface="Tahoma"/>
                        <a:buChar char="•"/>
                      </a:pPr>
                      <a:r>
                        <a:rPr lang="en-US" sz="1600" u="none" cap="none" strike="noStrike">
                          <a:solidFill>
                            <a:srgbClr val="660066"/>
                          </a:solidFill>
                        </a:rPr>
                        <a:t>Ordinal variables need to be collapsed in a way that preserves the order of the categories.</a:t>
                      </a:r>
                      <a:endParaRPr sz="1600" u="none" cap="none" strike="noStrike">
                        <a:solidFill>
                          <a:srgbClr val="660066"/>
                        </a:solidFill>
                      </a:endParaRPr>
                    </a:p>
                    <a:p>
                      <a:pPr indent="-342900" lvl="0" marL="342900" marR="0" rtl="0" algn="just">
                        <a:lnSpc>
                          <a:spcPct val="150000"/>
                        </a:lnSpc>
                        <a:spcBef>
                          <a:spcPts val="135"/>
                        </a:spcBef>
                        <a:spcAft>
                          <a:spcPts val="0"/>
                        </a:spcAft>
                        <a:buClr>
                          <a:srgbClr val="660066"/>
                        </a:buClr>
                        <a:buSzPts val="1000"/>
                        <a:buFont typeface="Tahoma"/>
                        <a:buChar char="•"/>
                      </a:pPr>
                      <a:r>
                        <a:rPr lang="en-US" sz="1600" u="none" cap="none" strike="noStrike">
                          <a:solidFill>
                            <a:srgbClr val="660066"/>
                          </a:solidFill>
                        </a:rPr>
                        <a:t>Combine only those categories that go together.</a:t>
                      </a:r>
                      <a:endParaRPr sz="1600" u="none" cap="none" strike="noStrike">
                        <a:solidFill>
                          <a:srgbClr val="660066"/>
                        </a:solidFill>
                      </a:endParaRPr>
                    </a:p>
                    <a:p>
                      <a:pPr indent="-342900" lvl="0" marL="342900" marR="222884" rtl="0" algn="just">
                        <a:lnSpc>
                          <a:spcPct val="150000"/>
                        </a:lnSpc>
                        <a:spcBef>
                          <a:spcPts val="135"/>
                        </a:spcBef>
                        <a:spcAft>
                          <a:spcPts val="0"/>
                        </a:spcAft>
                        <a:buClr>
                          <a:srgbClr val="660066"/>
                        </a:buClr>
                        <a:buSzPts val="1000"/>
                        <a:buFont typeface="Tahoma"/>
                        <a:buChar char="•"/>
                      </a:pPr>
                      <a:r>
                        <a:rPr lang="en-US" sz="1600" u="none" cap="none" strike="noStrike">
                          <a:solidFill>
                            <a:srgbClr val="660066"/>
                          </a:solidFill>
                        </a:rPr>
                        <a:t>The way in which categories are collapsed can easily affect the significance level of statistical tests. Categories should be collapsed a priori to avoid the criticism that the data were manipulated to obtain a certain result.</a:t>
                      </a:r>
                      <a:endParaRPr sz="1600" u="none" cap="none" strike="noStrike">
                        <a:solidFill>
                          <a:srgbClr val="660066"/>
                        </a:solidFill>
                      </a:endParaRPr>
                    </a:p>
                    <a:p>
                      <a:pPr indent="-342900" lvl="0" marL="342900" marR="224155" rtl="0" algn="just">
                        <a:lnSpc>
                          <a:spcPct val="150000"/>
                        </a:lnSpc>
                        <a:spcBef>
                          <a:spcPts val="125"/>
                        </a:spcBef>
                        <a:spcAft>
                          <a:spcPts val="0"/>
                        </a:spcAft>
                        <a:buClr>
                          <a:srgbClr val="660066"/>
                        </a:buClr>
                        <a:buSzPts val="1000"/>
                        <a:buFont typeface="Tahoma"/>
                        <a:buChar char="•"/>
                      </a:pPr>
                      <a:r>
                        <a:rPr lang="en-US" sz="1600" u="none" cap="none" strike="noStrike">
                          <a:solidFill>
                            <a:srgbClr val="660066"/>
                          </a:solidFill>
                        </a:rPr>
                        <a:t>Do not oversimplify the data. The unnecessary reduction in the number of categories can reduce statistical power and make relationships in the data ambiguous. Generally, any categories that include 10 per cent or more of the data (or 5 cases for very small samples) should be kept intact.</a:t>
                      </a:r>
                      <a:endParaRPr sz="1600" u="none" cap="none" strike="noStrike">
                        <a:solidFill>
                          <a:srgbClr val="660066"/>
                        </a:solidFill>
                        <a:latin typeface="Tahoma"/>
                        <a:ea typeface="Tahoma"/>
                        <a:cs typeface="Tahoma"/>
                        <a:sym typeface="Tahoma"/>
                      </a:endParaRPr>
                    </a:p>
                  </a:txBody>
                  <a:tcPr marT="0" marB="0" marR="0" marL="0">
                    <a:solidFill>
                      <a:srgbClr val="FEE599"/>
                    </a:solid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pic>
        <p:nvPicPr>
          <p:cNvPr id="444" name="Google Shape;444;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45" name="Google Shape;445;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46" name="Google Shape;446;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7" name="Google Shape;447;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48" name="Google Shape;448;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49" name="Google Shape;449;p1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50" name="Google Shape;450;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51" name="Google Shape;451;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52" name="Google Shape;452;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53" name="Google Shape;453;p18"/>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54" name="Google Shape;454;p18"/>
          <p:cNvSpPr/>
          <p:nvPr/>
        </p:nvSpPr>
        <p:spPr>
          <a:xfrm>
            <a:off x="201478" y="823256"/>
            <a:ext cx="8340542" cy="821763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800">
                <a:solidFill>
                  <a:schemeClr val="accent2"/>
                </a:solidFill>
                <a:latin typeface="Times New Roman"/>
                <a:ea typeface="Times New Roman"/>
                <a:cs typeface="Times New Roman"/>
                <a:sym typeface="Times New Roman"/>
              </a:rPr>
              <a:t>Documenting change</a:t>
            </a:r>
            <a:endParaRPr b="1" sz="28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   </a:t>
            </a:r>
            <a:r>
              <a:rPr b="1" lang="en-US" sz="2000">
                <a:solidFill>
                  <a:schemeClr val="dk1"/>
                </a:solidFill>
                <a:latin typeface="Times New Roman"/>
                <a:ea typeface="Times New Roman"/>
                <a:cs typeface="Times New Roman"/>
                <a:sym typeface="Times New Roman"/>
              </a:rPr>
              <a:t>Two good data management practices are transparency and the proper documentation of all the procedures followed, including the data cleaning process.</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660066"/>
                </a:solidFill>
                <a:latin typeface="Times New Roman"/>
                <a:ea typeface="Times New Roman"/>
                <a:cs typeface="Times New Roman"/>
                <a:sym typeface="Times New Roman"/>
              </a:rPr>
              <a:t>Documenting errors, changes and additions is essential to the following:</a:t>
            </a:r>
            <a:endParaRPr b="1" sz="2000">
              <a:solidFill>
                <a:srgbClr val="66006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660066"/>
                </a:solidFill>
                <a:latin typeface="Times New Roman"/>
                <a:ea typeface="Times New Roman"/>
                <a:cs typeface="Times New Roman"/>
                <a:sym typeface="Times New Roman"/>
              </a:rPr>
              <a:t> </a:t>
            </a:r>
            <a:endParaRPr b="1" sz="2000">
              <a:solidFill>
                <a:srgbClr val="660066"/>
              </a:solidFill>
              <a:latin typeface="Times New Roman"/>
              <a:ea typeface="Times New Roman"/>
              <a:cs typeface="Times New Roman"/>
              <a:sym typeface="Times New Roman"/>
            </a:endParaRPr>
          </a:p>
          <a:p>
            <a:pPr indent="-342900" lvl="2" marL="125730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Determining and maintaining data quality;</a:t>
            </a:r>
            <a:endParaRPr b="1" i="0" sz="2000" u="none" cap="none" strike="noStrike">
              <a:solidFill>
                <a:srgbClr val="660066"/>
              </a:solidFill>
              <a:latin typeface="Times New Roman"/>
              <a:ea typeface="Times New Roman"/>
              <a:cs typeface="Times New Roman"/>
              <a:sym typeface="Times New Roman"/>
            </a:endParaRPr>
          </a:p>
          <a:p>
            <a:pPr indent="-342900" lvl="3" marL="171450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Avoiding duplication of error checking by different data entry staff;</a:t>
            </a:r>
            <a:endParaRPr b="1" i="0" sz="2000" u="none" cap="none" strike="noStrike">
              <a:solidFill>
                <a:srgbClr val="660066"/>
              </a:solidFill>
              <a:latin typeface="Times New Roman"/>
              <a:ea typeface="Times New Roman"/>
              <a:cs typeface="Times New Roman"/>
              <a:sym typeface="Times New Roman"/>
            </a:endParaRPr>
          </a:p>
          <a:p>
            <a:pPr indent="-342900" lvl="3" marL="171450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Knowing what and by whom data quality checks have been carried out;</a:t>
            </a:r>
            <a:endParaRPr b="1" i="0" sz="2000" u="none" cap="none" strike="noStrike">
              <a:solidFill>
                <a:srgbClr val="660066"/>
              </a:solidFill>
              <a:latin typeface="Times New Roman"/>
              <a:ea typeface="Times New Roman"/>
              <a:cs typeface="Times New Roman"/>
              <a:sym typeface="Times New Roman"/>
            </a:endParaRPr>
          </a:p>
          <a:p>
            <a:pPr indent="-342900" lvl="3" marL="171450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Recovering data cleaning errors;</a:t>
            </a:r>
            <a:endParaRPr b="1" i="0" sz="2000" u="none" cap="none" strike="noStrike">
              <a:solidFill>
                <a:srgbClr val="660066"/>
              </a:solidFill>
              <a:latin typeface="Times New Roman"/>
              <a:ea typeface="Times New Roman"/>
              <a:cs typeface="Times New Roman"/>
              <a:sym typeface="Times New Roman"/>
            </a:endParaRPr>
          </a:p>
          <a:p>
            <a:pPr indent="-342900" lvl="3" marL="1714500" marR="0" rtl="0" algn="ctr">
              <a:spcBef>
                <a:spcPts val="0"/>
              </a:spcBef>
              <a:spcAft>
                <a:spcPts val="0"/>
              </a:spcAft>
              <a:buClr>
                <a:srgbClr val="660066"/>
              </a:buClr>
              <a:buSzPts val="2000"/>
              <a:buFont typeface="Noto Sans Symbols"/>
              <a:buChar char="✔"/>
            </a:pPr>
            <a:r>
              <a:rPr b="1" i="0" lang="en-US" sz="2000" u="none" cap="none" strike="noStrike">
                <a:solidFill>
                  <a:srgbClr val="660066"/>
                </a:solidFill>
                <a:latin typeface="Times New Roman"/>
                <a:ea typeface="Times New Roman"/>
                <a:cs typeface="Times New Roman"/>
                <a:sym typeface="Times New Roman"/>
              </a:rPr>
              <a:t>Informing data users of the changes made to the last version of the data accessed.</a:t>
            </a:r>
            <a:endParaRPr b="1" i="0" sz="2000" u="none" cap="none" strike="noStrike">
              <a:solidFill>
                <a:srgbClr val="660066"/>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171450" lvl="1" marL="742950" marR="0" rtl="0" algn="just">
              <a:spcBef>
                <a:spcPts val="0"/>
              </a:spcBef>
              <a:spcAft>
                <a:spcPts val="0"/>
              </a:spcAft>
              <a:buClr>
                <a:schemeClr val="dk1"/>
              </a:buClr>
              <a:buSzPts val="1800"/>
              <a:buFont typeface="Arial"/>
              <a:buNone/>
            </a:pPr>
            <a:r>
              <a:t/>
            </a:r>
            <a:endParaRPr b="1" i="0" sz="1800" u="none" cap="none" strike="noStrike">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pic>
        <p:nvPicPr>
          <p:cNvPr id="459" name="Google Shape;459;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60" name="Google Shape;460;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61" name="Google Shape;461;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2" name="Google Shape;462;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63" name="Google Shape;463;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64" name="Google Shape;464;p1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65" name="Google Shape;465;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66" name="Google Shape;466;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67" name="Google Shape;46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68" name="Google Shape;468;p19"/>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69" name="Google Shape;469;p19"/>
          <p:cNvSpPr/>
          <p:nvPr/>
        </p:nvSpPr>
        <p:spPr>
          <a:xfrm>
            <a:off x="217714" y="879569"/>
            <a:ext cx="8324306" cy="874752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0" marR="0" rtl="0" algn="ctr">
              <a:spcBef>
                <a:spcPts val="0"/>
              </a:spcBef>
              <a:spcAft>
                <a:spcPts val="0"/>
              </a:spcAft>
              <a:buNone/>
            </a:pPr>
            <a:r>
              <a:rPr b="1" i="0" lang="en-US" sz="2800" u="none" cap="none" strike="noStrike">
                <a:solidFill>
                  <a:schemeClr val="accent2"/>
                </a:solidFill>
                <a:latin typeface="Times New Roman"/>
                <a:ea typeface="Times New Roman"/>
                <a:cs typeface="Times New Roman"/>
                <a:sym typeface="Times New Roman"/>
              </a:rPr>
              <a:t>Analyzing data</a:t>
            </a:r>
            <a:endParaRPr/>
          </a:p>
          <a:p>
            <a:pPr indent="0" lvl="1" marL="0" marR="0" rtl="0" algn="ctr">
              <a:spcBef>
                <a:spcPts val="0"/>
              </a:spcBef>
              <a:spcAft>
                <a:spcPts val="0"/>
              </a:spcAft>
              <a:buNone/>
            </a:pPr>
            <a:r>
              <a:t/>
            </a:r>
            <a:endParaRPr b="1" i="0" sz="2800" u="none" cap="none" strike="noStrike">
              <a:solidFill>
                <a:schemeClr val="accent2"/>
              </a:solidFill>
              <a:latin typeface="Times New Roman"/>
              <a:ea typeface="Times New Roman"/>
              <a:cs typeface="Times New Roman"/>
              <a:sym typeface="Times New Roman"/>
            </a:endParaRPr>
          </a:p>
          <a:p>
            <a:pPr indent="-342900" lvl="1" marL="342900" marR="0" rtl="0" algn="just">
              <a:lnSpc>
                <a:spcPct val="15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Once the data has been collected and cleaned, these are ready to be analysed. Data analysis makes it possible to assess whether, how and why the intervention being monitored and/or evaluated is on track towards achieving, or has achieved, the established objectives. This part of the chapter will discuss and provide examples of how to analyse qualitative and quantitative M&amp;E data, as well as the triangulation of data sources.</a:t>
            </a:r>
            <a:endParaRPr b="1" i="0" sz="20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pic>
        <p:nvPicPr>
          <p:cNvPr id="474" name="Google Shape;474;p2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75" name="Google Shape;475;p2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76" name="Google Shape;476;p2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77" name="Google Shape;477;p2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78" name="Google Shape;478;p20"/>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79" name="Google Shape;479;p2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80" name="Google Shape;480;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81" name="Google Shape;481;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82" name="Google Shape;482;p20"/>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83" name="Google Shape;483;p20"/>
          <p:cNvSpPr/>
          <p:nvPr/>
        </p:nvSpPr>
        <p:spPr>
          <a:xfrm>
            <a:off x="201478" y="1467682"/>
            <a:ext cx="8340542" cy="8433078"/>
          </a:xfrm>
          <a:prstGeom prst="rect">
            <a:avLst/>
          </a:prstGeom>
          <a:noFill/>
          <a:ln>
            <a:noFill/>
          </a:ln>
        </p:spPr>
        <p:txBody>
          <a:bodyPr anchorCtr="0" anchor="t" bIns="45700" lIns="91425" spcFirstLastPara="1" rIns="91425" wrap="square" tIns="45700">
            <a:spAutoFit/>
          </a:bodyPr>
          <a:lstStyle/>
          <a:p>
            <a:pPr indent="0" lvl="2" marL="0" marR="0" rtl="0" algn="ctr">
              <a:spcBef>
                <a:spcPts val="0"/>
              </a:spcBef>
              <a:spcAft>
                <a:spcPts val="0"/>
              </a:spcAft>
              <a:buNone/>
            </a:pPr>
            <a:r>
              <a:rPr b="1" i="0" lang="en-US" sz="2400" u="none" cap="none" strike="noStrike">
                <a:solidFill>
                  <a:srgbClr val="C00000"/>
                </a:solidFill>
                <a:latin typeface="Times New Roman"/>
                <a:ea typeface="Times New Roman"/>
                <a:cs typeface="Times New Roman"/>
                <a:sym typeface="Times New Roman"/>
              </a:rPr>
              <a:t>Qualitative data analysis</a:t>
            </a:r>
            <a:endParaRPr b="1" i="0" sz="2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342900" lvl="0" marL="342900" marR="0" rtl="0" algn="just">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Qualitative data analysis </a:t>
            </a:r>
            <a:r>
              <a:rPr b="1" lang="en-US" sz="2000">
                <a:solidFill>
                  <a:schemeClr val="dk1"/>
                </a:solidFill>
                <a:latin typeface="Times New Roman"/>
                <a:ea typeface="Times New Roman"/>
                <a:cs typeface="Times New Roman"/>
                <a:sym typeface="Times New Roman"/>
              </a:rPr>
              <a:t>is a process aimed at reducing and making sense of vast amounts of qualitative information – very often from multiple sources, such as focus group discussion notes, individual interview notes and observations – in order to deduce relevant themes and patterns that address the M&amp;E questions posed. When analysing qualitative data, the focus is on the words spoken by the respondents, the context in which the data was collected, the consistency and contradictions of respondents’ views, the frequency and intensity of participants’ comments, their specificity and emerging themes and patterns. For example, as part of monitoring an ongoing project, it is decided to conduct 10 focus groups with a select number of beneficiaries. What should be done once all the discussion notes are collected? Should the data be analysed in an ad hoc or systematic fashion, that is, highlight the relevant information or code it?</a:t>
            </a:r>
            <a:endParaRPr b="1" sz="2000">
              <a:solidFill>
                <a:schemeClr val="dk1"/>
              </a:solidFill>
              <a:latin typeface="Times New Roman"/>
              <a:ea typeface="Times New Roman"/>
              <a:cs typeface="Times New Roman"/>
              <a:sym typeface="Times New Roman"/>
            </a:endParaRPr>
          </a:p>
          <a:p>
            <a:pPr indent="-215900" lvl="0" marL="34290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pic>
        <p:nvPicPr>
          <p:cNvPr id="488" name="Google Shape;488;p2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89" name="Google Shape;489;p2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90" name="Google Shape;490;p2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91" name="Google Shape;491;p2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92" name="Google Shape;492;p21"/>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93" name="Google Shape;493;p2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94" name="Google Shape;494;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495" name="Google Shape;495;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96" name="Google Shape;496;p2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497" name="Google Shape;497;p21"/>
          <p:cNvSpPr/>
          <p:nvPr/>
        </p:nvSpPr>
        <p:spPr>
          <a:xfrm>
            <a:off x="209006" y="862153"/>
            <a:ext cx="8333014" cy="8204862"/>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2" marL="0" marR="0" rtl="0" algn="ctr">
              <a:spcBef>
                <a:spcPts val="0"/>
              </a:spcBef>
              <a:spcAft>
                <a:spcPts val="0"/>
              </a:spcAft>
              <a:buNone/>
            </a:pPr>
            <a:r>
              <a:rPr b="1" i="0" lang="en-US" sz="2400" u="none" cap="none" strike="noStrike">
                <a:solidFill>
                  <a:srgbClr val="C00000"/>
                </a:solidFill>
                <a:latin typeface="Times New Roman"/>
                <a:ea typeface="Times New Roman"/>
                <a:cs typeface="Times New Roman"/>
                <a:sym typeface="Times New Roman"/>
              </a:rPr>
              <a:t>Quantitative data analysis</a:t>
            </a:r>
            <a:endParaRPr b="1" i="0" sz="2400" u="none" cap="none" strike="noStrike">
              <a:solidFill>
                <a:srgbClr val="C00000"/>
              </a:solidFill>
              <a:latin typeface="Times New Roman"/>
              <a:ea typeface="Times New Roman"/>
              <a:cs typeface="Times New Roman"/>
              <a:sym typeface="Times New Roman"/>
            </a:endParaRPr>
          </a:p>
          <a:p>
            <a:pPr indent="0" lvl="2" marL="0" marR="0" rtl="0" algn="ctr">
              <a:spcBef>
                <a:spcPts val="0"/>
              </a:spcBef>
              <a:spcAft>
                <a:spcPts val="0"/>
              </a:spcAft>
              <a:buNone/>
            </a:pPr>
            <a:r>
              <a:t/>
            </a:r>
            <a:endParaRPr b="1" i="0" sz="2400" u="none" cap="none" strike="noStrike">
              <a:solidFill>
                <a:srgbClr val="24A9E1"/>
              </a:solidFill>
              <a:latin typeface="Times New Roman"/>
              <a:ea typeface="Times New Roman"/>
              <a:cs typeface="Times New Roman"/>
              <a:sym typeface="Times New Roman"/>
            </a:endParaRPr>
          </a:p>
          <a:p>
            <a:pPr indent="-342900" lvl="0" marL="342900" marR="0" rtl="0" algn="just">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Once the Quantitative data </a:t>
            </a:r>
            <a:r>
              <a:rPr b="1" lang="en-US" sz="2000">
                <a:solidFill>
                  <a:schemeClr val="dk1"/>
                </a:solidFill>
                <a:latin typeface="Times New Roman"/>
                <a:ea typeface="Times New Roman"/>
                <a:cs typeface="Times New Roman"/>
                <a:sym typeface="Times New Roman"/>
              </a:rPr>
              <a:t>has been entered in a spreadsheet, it is ready to be used for creating information to answer the monitoring or evaluation questions posed. Statistics help transform quantitative data into useful information to help with decision-making, such as summarizing data and describing patterns, relationships and connections. Statistics can be descriptive or inferential. As its name already reveals, descriptive statistics give information that help describe data and help to summarize it. Other methods of descriptive statistics are graphical representations in form of histograms, pie charts and bar charts, to name a few. This provides a quick method of making comparisons between different sets of data and spotting smallest and largest values, trends or changes over a period of time. Inferential statistics use data drawn from a sample of the population to make generalizations about populations.</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id="502" name="Google Shape;502;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03" name="Google Shape;503;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04" name="Google Shape;504;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5" name="Google Shape;505;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06" name="Google Shape;506;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07" name="Google Shape;507;p2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08" name="Google Shape;508;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9" name="Google Shape;509;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10" name="Google Shape;51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11" name="Google Shape;511;p2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512" name="Google Shape;512;p22"/>
          <p:cNvSpPr/>
          <p:nvPr/>
        </p:nvSpPr>
        <p:spPr>
          <a:xfrm>
            <a:off x="201478" y="2112122"/>
            <a:ext cx="8340542" cy="187743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513" name="Google Shape;513;p22"/>
          <p:cNvPicPr preferRelativeResize="0"/>
          <p:nvPr/>
        </p:nvPicPr>
        <p:blipFill rotWithShape="1">
          <a:blip r:embed="rId10">
            <a:alphaModFix/>
          </a:blip>
          <a:srcRect b="0" l="0" r="0" t="0"/>
          <a:stretch/>
        </p:blipFill>
        <p:spPr>
          <a:xfrm>
            <a:off x="1667493" y="3874138"/>
            <a:ext cx="6039594" cy="2840172"/>
          </a:xfrm>
          <a:prstGeom prst="rect">
            <a:avLst/>
          </a:prstGeom>
          <a:noFill/>
          <a:ln>
            <a:noFill/>
          </a:ln>
        </p:spPr>
      </p:pic>
      <p:sp>
        <p:nvSpPr>
          <p:cNvPr id="514" name="Google Shape;514;p22"/>
          <p:cNvSpPr/>
          <p:nvPr/>
        </p:nvSpPr>
        <p:spPr>
          <a:xfrm>
            <a:off x="130613" y="1544913"/>
            <a:ext cx="8577653" cy="2806922"/>
          </a:xfrm>
          <a:prstGeom prst="rect">
            <a:avLst/>
          </a:prstGeom>
          <a:noFill/>
          <a:ln>
            <a:noFill/>
          </a:ln>
        </p:spPr>
        <p:txBody>
          <a:bodyPr anchorCtr="0" anchor="t" bIns="45700" lIns="91425" spcFirstLastPara="1" rIns="91425" wrap="square" tIns="45700">
            <a:spAutoFit/>
          </a:bodyPr>
          <a:lstStyle/>
          <a:p>
            <a:pPr indent="-342900" lvl="0" marL="874395" marR="491490" rtl="0" algn="just">
              <a:lnSpc>
                <a:spcPct val="98000"/>
              </a:lnSpc>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Categorical data groups </a:t>
            </a:r>
            <a:r>
              <a:rPr b="1" lang="en-US" sz="2000">
                <a:solidFill>
                  <a:schemeClr val="dk1"/>
                </a:solidFill>
                <a:latin typeface="Times New Roman"/>
                <a:ea typeface="Times New Roman"/>
                <a:cs typeface="Times New Roman"/>
                <a:sym typeface="Times New Roman"/>
              </a:rPr>
              <a:t>are all units in distinct categories, which can be summarized by determining how many times a category occurs. For example, the number of females in a community, which can be described as the frequency of females in the community. This information is presented using a frequency table. The frequency table shows how many individuals in the community fall into each category (male/ female). </a:t>
            </a:r>
            <a:endParaRPr b="1" sz="2000">
              <a:solidFill>
                <a:schemeClr val="dk1"/>
              </a:solidFill>
              <a:latin typeface="Times New Roman"/>
              <a:ea typeface="Times New Roman"/>
              <a:cs typeface="Times New Roman"/>
              <a:sym typeface="Times New Roman"/>
            </a:endParaRPr>
          </a:p>
          <a:p>
            <a:pPr indent="-342900" lvl="0" marL="874395" marR="491490" rtl="0" algn="just">
              <a:lnSpc>
                <a:spcPct val="98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This can also then be represented as a percentage or proportion of the total.</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id="519" name="Google Shape;519;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20" name="Google Shape;520;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21" name="Google Shape;521;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2" name="Google Shape;522;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23" name="Google Shape;523;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24" name="Google Shape;524;p2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25" name="Google Shape;525;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26" name="Google Shape;526;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27" name="Google Shape;52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8" name="Google Shape;528;p2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529" name="Google Shape;529;p23"/>
          <p:cNvSpPr/>
          <p:nvPr/>
        </p:nvSpPr>
        <p:spPr>
          <a:xfrm>
            <a:off x="308818" y="264945"/>
            <a:ext cx="8233201" cy="66787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Analysis of numerical variables</a:t>
            </a:r>
            <a:endParaRPr b="1" i="0" sz="1800" u="none" cap="none" strike="noStrike">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 center and the spread of the data are two commonly used descriptive statistics. Whereas the centre describes a typical value, the spread describes the distance of a data point from the centre of the data.</a:t>
            </a:r>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 most common statistics used to describe the center are the mean (that is, the average) and the median. The median is the middle value in a data set; half the data are greater than the median and half are less. The mean is calculated by adding up all the values and then dividing by the total number of values</a:t>
            </a: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530" name="Google Shape;530;p23"/>
          <p:cNvPicPr preferRelativeResize="0"/>
          <p:nvPr/>
        </p:nvPicPr>
        <p:blipFill rotWithShape="1">
          <a:blip r:embed="rId10">
            <a:alphaModFix/>
          </a:blip>
          <a:srcRect b="0" l="0" r="0" t="0"/>
          <a:stretch/>
        </p:blipFill>
        <p:spPr>
          <a:xfrm>
            <a:off x="2342603" y="4286714"/>
            <a:ext cx="4241076" cy="26017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pic>
        <p:nvPicPr>
          <p:cNvPr id="535" name="Google Shape;535;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36" name="Google Shape;536;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37" name="Google Shape;537;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8" name="Google Shape;538;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39" name="Google Shape;539;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40" name="Google Shape;540;p2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41" name="Google Shape;541;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42" name="Google Shape;542;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43" name="Google Shape;543;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44" name="Google Shape;544;p2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545" name="Google Shape;545;p24"/>
          <p:cNvSpPr/>
          <p:nvPr/>
        </p:nvSpPr>
        <p:spPr>
          <a:xfrm>
            <a:off x="269967" y="827319"/>
            <a:ext cx="8367849" cy="922517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Triangulation of data sources</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Triangulation</a:t>
            </a:r>
            <a:r>
              <a:rPr b="1" i="0" lang="en-US" sz="18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Times New Roman"/>
                <a:ea typeface="Times New Roman"/>
                <a:cs typeface="Times New Roman"/>
                <a:sym typeface="Times New Roman"/>
              </a:rPr>
              <a:t>is the process of comparing several different data sources and methods to corroborate findings and compensate for any weaknesses in the data by the strengths of other data.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Triangulation can enhance the validity and reliability of existing observations about a given issue. The ability to compare and contrast different findings and perspectives on the same situation and/or phenomenon is an effective way to find inconsistencies in data and identify areas for further investigation. When findings converge, this can lead to new, credible findings about an issue and create new ways of looking at it.</a:t>
            </a:r>
            <a:endParaRPr b="1" i="0" sz="18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lang="en-US" sz="1800">
                <a:solidFill>
                  <a:schemeClr val="dk1"/>
                </a:solidFill>
                <a:latin typeface="Calibri"/>
                <a:ea typeface="Calibri"/>
                <a:cs typeface="Calibri"/>
                <a:sym typeface="Calibri"/>
              </a:rPr>
              <a:t>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pic>
        <p:nvPicPr>
          <p:cNvPr id="550" name="Google Shape;550;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51" name="Google Shape;551;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52" name="Google Shape;552;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3" name="Google Shape;553;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4" name="Google Shape;554;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5" name="Google Shape;555;p2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56" name="Google Shape;556;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57" name="Google Shape;557;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58" name="Google Shape;55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59" name="Google Shape;559;p2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560" name="Google Shape;560;p25"/>
          <p:cNvSpPr/>
          <p:nvPr/>
        </p:nvSpPr>
        <p:spPr>
          <a:xfrm>
            <a:off x="219940" y="1136617"/>
            <a:ext cx="8322080" cy="580158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Presenting findings</a:t>
            </a:r>
            <a:endParaRPr b="1" i="0" sz="2400" u="none" cap="none" strike="noStrike">
              <a:solidFill>
                <a:schemeClr val="accent2"/>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M&amp;E efforts aim to generate, and make available, relevant information for decision-making and the management of the intervention being monitored or evaluated. All data visualizations should summarize the collected data and communicate the findings obtained in a simple and intuitive way for the reader. This final part of this chapter will discuss and provide examples of the different types of techniques and tools available for visualizing data, depending on what it demonstrates and what is the aim of conveying it to the reader.</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pic>
        <p:nvPicPr>
          <p:cNvPr id="565" name="Google Shape;565;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66" name="Google Shape;566;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7" name="Google Shape;567;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8" name="Google Shape;568;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9" name="Google Shape;569;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70" name="Google Shape;570;p2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71" name="Google Shape;571;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72" name="Google Shape;572;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73" name="Google Shape;57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74" name="Google Shape;574;p2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575" name="Google Shape;575;p26"/>
          <p:cNvSpPr/>
          <p:nvPr/>
        </p:nvSpPr>
        <p:spPr>
          <a:xfrm>
            <a:off x="201478" y="814548"/>
            <a:ext cx="8340542" cy="94949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How to visualize findings</a:t>
            </a:r>
            <a:endParaRPr/>
          </a:p>
          <a:p>
            <a:pPr indent="-285750" lvl="1" marL="742950" marR="0" rtl="0" algn="just">
              <a:lnSpc>
                <a:spcPct val="150000"/>
              </a:lnSpc>
              <a:spcBef>
                <a:spcPts val="0"/>
              </a:spcBef>
              <a:spcAft>
                <a:spcPts val="0"/>
              </a:spcAft>
              <a:buClr>
                <a:srgbClr val="00B050"/>
              </a:buClr>
              <a:buSzPts val="1800"/>
              <a:buFont typeface="Arial"/>
              <a:buChar char="•"/>
            </a:pPr>
            <a:r>
              <a:rPr b="1" i="0" lang="en-US" sz="1800" u="sng" cap="none" strike="noStrike">
                <a:solidFill>
                  <a:srgbClr val="00B050"/>
                </a:solidFill>
                <a:latin typeface="Times New Roman"/>
                <a:ea typeface="Times New Roman"/>
                <a:cs typeface="Times New Roman"/>
                <a:sym typeface="Times New Roman"/>
              </a:rPr>
              <a:t>Step 1: Identify the data visualization goal</a:t>
            </a:r>
            <a:endParaRPr b="1" i="0" sz="1800" u="sng" cap="none" strike="noStrike">
              <a:solidFill>
                <a:srgbClr val="00B05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Before M&amp;E practitioners start designing any data visualization, the following questions should be asked:</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What is the data trying to communicate?</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How will it engage or persuade the audience to act upon the information being presented?</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What is the takeaway message the audience should be left with?</a:t>
            </a:r>
            <a:endParaRPr b="1" i="0" sz="1800" u="none" cap="none" strike="noStrike">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Arial"/>
              <a:buChar char="•"/>
            </a:pPr>
            <a:r>
              <a:rPr b="1" lang="en-US" sz="1800">
                <a:solidFill>
                  <a:schemeClr val="dk1"/>
                </a:solidFill>
                <a:latin typeface="Times New Roman"/>
                <a:ea typeface="Times New Roman"/>
                <a:cs typeface="Times New Roman"/>
                <a:sym typeface="Times New Roman"/>
              </a:rPr>
              <a:t> </a:t>
            </a:r>
            <a:r>
              <a:rPr b="1" lang="en-US" sz="1800" u="sng">
                <a:solidFill>
                  <a:srgbClr val="00B050"/>
                </a:solidFill>
                <a:latin typeface="Times New Roman"/>
                <a:ea typeface="Times New Roman"/>
                <a:cs typeface="Times New Roman"/>
                <a:sym typeface="Times New Roman"/>
              </a:rPr>
              <a:t>Step 2: Know the audience</a:t>
            </a:r>
            <a:endParaRPr b="1" sz="1800" u="sng">
              <a:solidFill>
                <a:srgbClr val="00B05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Knowing the audience means asking what the audience already knows, what additional information they wish to have to learn and how much detail they require to understand the message being conveyed.</a:t>
            </a:r>
            <a:endParaRPr b="0" i="0" sz="1800" u="none" cap="none" strike="noStrike">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rgbClr val="00B050"/>
              </a:buClr>
              <a:buSzPts val="1800"/>
              <a:buFont typeface="Arial"/>
              <a:buChar char="•"/>
            </a:pPr>
            <a:r>
              <a:rPr b="1" lang="en-US" sz="1800" u="sng">
                <a:solidFill>
                  <a:srgbClr val="00B050"/>
                </a:solidFill>
                <a:latin typeface="Times New Roman"/>
                <a:ea typeface="Times New Roman"/>
                <a:cs typeface="Times New Roman"/>
                <a:sym typeface="Times New Roman"/>
              </a:rPr>
              <a:t>Step 3: Think about how to visualize the story</a:t>
            </a:r>
            <a:endParaRPr b="1" sz="1800" u="sng">
              <a:solidFill>
                <a:srgbClr val="00B050"/>
              </a:solidFill>
              <a:latin typeface="Times New Roman"/>
              <a:ea typeface="Times New Roman"/>
              <a:cs typeface="Times New Roman"/>
              <a:sym typeface="Times New Roman"/>
            </a:endParaRPr>
          </a:p>
          <a:p>
            <a:pPr indent="-285750" lvl="2" marL="1200150" marR="0" rtl="0" algn="l">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Once the data collected is cleaned and has been analyzed, a more precise idea about what findings to present should emerge. </a:t>
            </a:r>
            <a:endParaRPr b="1"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pic>
        <p:nvPicPr>
          <p:cNvPr id="580" name="Google Shape;580;p2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581" name="Google Shape;581;p2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582" name="Google Shape;582;p2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583" name="Google Shape;583;p2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584" name="Google Shape;584;p2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585" name="Google Shape;585;p27"/>
          <p:cNvPicPr preferRelativeResize="0"/>
          <p:nvPr/>
        </p:nvPicPr>
        <p:blipFill rotWithShape="1">
          <a:blip r:embed="rId8">
            <a:alphaModFix/>
          </a:blip>
          <a:srcRect b="0" l="0" r="0" t="0"/>
          <a:stretch/>
        </p:blipFill>
        <p:spPr>
          <a:xfrm>
            <a:off x="80738" y="-243843"/>
            <a:ext cx="8542020" cy="1638392"/>
          </a:xfrm>
          <a:prstGeom prst="rect">
            <a:avLst/>
          </a:prstGeom>
          <a:noFill/>
          <a:ln>
            <a:noFill/>
          </a:ln>
        </p:spPr>
      </p:pic>
      <p:sp>
        <p:nvSpPr>
          <p:cNvPr id="586" name="Google Shape;586;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587" name="Google Shape;587;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8" name="Google Shape;588;p2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graphicFrame>
        <p:nvGraphicFramePr>
          <p:cNvPr id="589" name="Google Shape;589;p27"/>
          <p:cNvGraphicFramePr/>
          <p:nvPr/>
        </p:nvGraphicFramePr>
        <p:xfrm>
          <a:off x="670553" y="1745906"/>
          <a:ext cx="3000000" cy="3000000"/>
        </p:xfrm>
        <a:graphic>
          <a:graphicData uri="http://schemas.openxmlformats.org/drawingml/2006/table">
            <a:tbl>
              <a:tblPr bandRow="1" firstCol="1" firstRow="1">
                <a:noFill/>
                <a:tableStyleId>{3C530217-0DEB-42AA-8DCD-238923FCF863}</a:tableStyleId>
              </a:tblPr>
              <a:tblGrid>
                <a:gridCol w="2015675"/>
                <a:gridCol w="5863225"/>
              </a:tblGrid>
              <a:tr h="475525">
                <a:tc>
                  <a:txBody>
                    <a:bodyPr/>
                    <a:lstStyle/>
                    <a:p>
                      <a:pPr indent="0" lvl="0" marL="132080" marR="0" rtl="0" algn="ctr">
                        <a:spcBef>
                          <a:spcPts val="0"/>
                        </a:spcBef>
                        <a:spcAft>
                          <a:spcPts val="0"/>
                        </a:spcAft>
                        <a:buNone/>
                      </a:pPr>
                      <a:r>
                        <a:rPr b="1" lang="en-US" sz="1600" u="none" cap="none" strike="noStrike">
                          <a:solidFill>
                            <a:srgbClr val="66FF33"/>
                          </a:solidFill>
                          <a:latin typeface="Times New Roman"/>
                          <a:ea typeface="Times New Roman"/>
                          <a:cs typeface="Times New Roman"/>
                          <a:sym typeface="Times New Roman"/>
                        </a:rPr>
                        <a:t>What the data shows</a:t>
                      </a:r>
                      <a:endParaRPr b="1" sz="1600" u="none" cap="none" strike="noStrike">
                        <a:solidFill>
                          <a:srgbClr val="66FF33"/>
                        </a:solidFill>
                        <a:latin typeface="Times New Roman"/>
                        <a:ea typeface="Times New Roman"/>
                        <a:cs typeface="Times New Roman"/>
                        <a:sym typeface="Times New Roman"/>
                      </a:endParaRPr>
                    </a:p>
                  </a:txBody>
                  <a:tcPr marT="0" marB="0" marR="0" marL="0"/>
                </a:tc>
                <a:tc>
                  <a:txBody>
                    <a:bodyPr/>
                    <a:lstStyle/>
                    <a:p>
                      <a:pPr indent="0" lvl="0" marL="1023620" marR="0" rtl="0" algn="ctr">
                        <a:spcBef>
                          <a:spcPts val="0"/>
                        </a:spcBef>
                        <a:spcAft>
                          <a:spcPts val="0"/>
                        </a:spcAft>
                        <a:buNone/>
                      </a:pPr>
                      <a:r>
                        <a:rPr b="1" lang="en-US" sz="1600" u="none" cap="none" strike="noStrike">
                          <a:solidFill>
                            <a:srgbClr val="FFFF00"/>
                          </a:solidFill>
                          <a:latin typeface="Times New Roman"/>
                          <a:ea typeface="Times New Roman"/>
                          <a:cs typeface="Times New Roman"/>
                          <a:sym typeface="Times New Roman"/>
                        </a:rPr>
                        <a:t>Appropriate visualization technique use</a:t>
                      </a:r>
                      <a:endParaRPr b="1" sz="1600" u="none" cap="none" strike="noStrike">
                        <a:solidFill>
                          <a:srgbClr val="FFFF00"/>
                        </a:solidFill>
                        <a:latin typeface="Times New Roman"/>
                        <a:ea typeface="Times New Roman"/>
                        <a:cs typeface="Times New Roman"/>
                        <a:sym typeface="Times New Roman"/>
                      </a:endParaRPr>
                    </a:p>
                  </a:txBody>
                  <a:tcPr marT="0" marB="0" marR="0" marL="0"/>
                </a:tc>
              </a:tr>
              <a:tr h="426375">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Summary</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Summary table</a:t>
                      </a:r>
                      <a:endParaRPr b="1" sz="1600" u="none" cap="none" strike="noStrike">
                        <a:latin typeface="Times New Roman"/>
                        <a:ea typeface="Times New Roman"/>
                        <a:cs typeface="Times New Roman"/>
                        <a:sym typeface="Times New Roman"/>
                      </a:endParaRPr>
                    </a:p>
                  </a:txBody>
                  <a:tcPr marT="0" marB="0" marR="0" marL="0"/>
                </a:tc>
              </a:tr>
              <a:tr h="446600">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Facts and figures</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Icons and images draw attention to the data values</a:t>
                      </a:r>
                      <a:endParaRPr b="1" sz="1600" u="none" cap="none" strike="noStrike">
                        <a:latin typeface="Times New Roman"/>
                        <a:ea typeface="Times New Roman"/>
                        <a:cs typeface="Times New Roman"/>
                        <a:sym typeface="Times New Roman"/>
                      </a:endParaRPr>
                    </a:p>
                  </a:txBody>
                  <a:tcPr marT="0" marB="0" marR="0" marL="0"/>
                </a:tc>
              </a:tr>
              <a:tr h="758800">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Comparison, rank and distribution</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Bar charts and heat maps using shapes and colours represent numerical values</a:t>
                      </a:r>
                      <a:endParaRPr b="1" sz="1600" u="none" cap="none" strike="noStrike">
                        <a:latin typeface="Times New Roman"/>
                        <a:ea typeface="Times New Roman"/>
                        <a:cs typeface="Times New Roman"/>
                        <a:sym typeface="Times New Roman"/>
                      </a:endParaRPr>
                    </a:p>
                  </a:txBody>
                  <a:tcPr marT="0" marB="0" marR="0" marL="0"/>
                </a:tc>
              </a:tr>
              <a:tr h="1040650">
                <a:tc>
                  <a:txBody>
                    <a:bodyPr/>
                    <a:lstStyle/>
                    <a:p>
                      <a:pPr indent="0" lvl="0" marL="86360" marR="659765" rtl="0" algn="ctr">
                        <a:spcBef>
                          <a:spcPts val="0"/>
                        </a:spcBef>
                        <a:spcAft>
                          <a:spcPts val="0"/>
                        </a:spcAft>
                        <a:buNone/>
                      </a:pPr>
                      <a:r>
                        <a:rPr b="1" lang="en-US" sz="1600" u="none" cap="none" strike="noStrike">
                          <a:latin typeface="Times New Roman"/>
                          <a:ea typeface="Times New Roman"/>
                          <a:cs typeface="Times New Roman"/>
                          <a:sym typeface="Times New Roman"/>
                        </a:rPr>
                        <a:t>Proportion or part-to-whole</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355600" rtl="0" algn="ctr">
                        <a:spcBef>
                          <a:spcPts val="0"/>
                        </a:spcBef>
                        <a:spcAft>
                          <a:spcPts val="0"/>
                        </a:spcAft>
                        <a:buNone/>
                      </a:pPr>
                      <a:r>
                        <a:rPr b="1" lang="en-US" sz="1600" u="none" cap="none" strike="noStrike">
                          <a:latin typeface="Times New Roman"/>
                          <a:ea typeface="Times New Roman"/>
                          <a:cs typeface="Times New Roman"/>
                          <a:sym typeface="Times New Roman"/>
                        </a:rPr>
                        <a:t>Pie charts, donuts, stacked bar charts, tree maps show distribution within a group</a:t>
                      </a:r>
                      <a:endParaRPr b="1" sz="1600" u="none" cap="none" strike="noStrike">
                        <a:latin typeface="Times New Roman"/>
                        <a:ea typeface="Times New Roman"/>
                        <a:cs typeface="Times New Roman"/>
                        <a:sym typeface="Times New Roman"/>
                      </a:endParaRPr>
                    </a:p>
                  </a:txBody>
                  <a:tcPr marT="0" marB="0" marR="0" marL="0"/>
                </a:tc>
              </a:tr>
              <a:tr h="411925">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Change over time</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Line graphs for time-series analyses with optional trend lines</a:t>
                      </a:r>
                      <a:endParaRPr b="1" sz="1600" u="none" cap="none" strike="noStrike">
                        <a:latin typeface="Times New Roman"/>
                        <a:ea typeface="Times New Roman"/>
                        <a:cs typeface="Times New Roman"/>
                        <a:sym typeface="Times New Roman"/>
                      </a:endParaRPr>
                    </a:p>
                  </a:txBody>
                  <a:tcPr marT="0" marB="0" marR="0" marL="0"/>
                </a:tc>
              </a:tr>
              <a:tr h="411925">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Relationships and trends</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Scatter plot and bubble graphs can help show correlation</a:t>
                      </a:r>
                      <a:endParaRPr b="1" sz="1600" u="none" cap="none" strike="noStrike">
                        <a:latin typeface="Times New Roman"/>
                        <a:ea typeface="Times New Roman"/>
                        <a:cs typeface="Times New Roman"/>
                        <a:sym typeface="Times New Roman"/>
                      </a:endParaRPr>
                    </a:p>
                  </a:txBody>
                  <a:tcPr marT="0" marB="0" marR="0" marL="0"/>
                </a:tc>
              </a:tr>
              <a:tr h="465400">
                <a:tc>
                  <a:txBody>
                    <a:bodyPr/>
                    <a:lstStyle/>
                    <a:p>
                      <a:pPr indent="0" lvl="0" marL="86360" marR="0" rtl="0" algn="ctr">
                        <a:spcBef>
                          <a:spcPts val="0"/>
                        </a:spcBef>
                        <a:spcAft>
                          <a:spcPts val="0"/>
                        </a:spcAft>
                        <a:buNone/>
                      </a:pPr>
                      <a:r>
                        <a:rPr b="1" lang="en-US" sz="1600" u="none" cap="none" strike="noStrike">
                          <a:latin typeface="Times New Roman"/>
                          <a:ea typeface="Times New Roman"/>
                          <a:cs typeface="Times New Roman"/>
                          <a:sym typeface="Times New Roman"/>
                        </a:rPr>
                        <a:t>Text analysis</a:t>
                      </a:r>
                      <a:endParaRPr b="1" sz="1600" u="none" cap="none" strike="noStrike">
                        <a:latin typeface="Times New Roman"/>
                        <a:ea typeface="Times New Roman"/>
                        <a:cs typeface="Times New Roman"/>
                        <a:sym typeface="Times New Roman"/>
                      </a:endParaRPr>
                    </a:p>
                  </a:txBody>
                  <a:tcPr marT="0" marB="0" marR="0" marL="0"/>
                </a:tc>
                <a:tc>
                  <a:txBody>
                    <a:bodyPr/>
                    <a:lstStyle/>
                    <a:p>
                      <a:pPr indent="0" lvl="0" marL="93345" marR="0" rtl="0" algn="ctr">
                        <a:spcBef>
                          <a:spcPts val="0"/>
                        </a:spcBef>
                        <a:spcAft>
                          <a:spcPts val="0"/>
                        </a:spcAft>
                        <a:buNone/>
                      </a:pPr>
                      <a:r>
                        <a:rPr b="1" lang="en-US" sz="1600" u="none" cap="none" strike="noStrike">
                          <a:latin typeface="Times New Roman"/>
                          <a:ea typeface="Times New Roman"/>
                          <a:cs typeface="Times New Roman"/>
                          <a:sym typeface="Times New Roman"/>
                        </a:rPr>
                        <a:t>Word clouds to visually display the most common words in a qualitative data set</a:t>
                      </a:r>
                      <a:endParaRPr b="1" sz="1600" u="none" cap="none" strike="noStrike">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pic>
        <p:nvPicPr>
          <p:cNvPr id="594" name="Google Shape;594;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95" name="Google Shape;595;p2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96" name="Google Shape;596;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7" name="Google Shape;597;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98" name="Google Shape;598;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99" name="Google Shape;599;p2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00" name="Google Shape;600;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01" name="Google Shape;601;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02" name="Google Shape;602;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03" name="Google Shape;603;p28"/>
          <p:cNvSpPr txBox="1"/>
          <p:nvPr/>
        </p:nvSpPr>
        <p:spPr>
          <a:xfrm>
            <a:off x="1940507" y="489312"/>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04" name="Google Shape;604;p28"/>
          <p:cNvSpPr/>
          <p:nvPr/>
        </p:nvSpPr>
        <p:spPr>
          <a:xfrm>
            <a:off x="297274" y="1206424"/>
            <a:ext cx="8385172" cy="49705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How to conduct a desk review?</a:t>
            </a:r>
            <a:endParaRPr b="1" i="0" sz="24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i="1" lang="en-US" sz="2000" u="sng">
                <a:solidFill>
                  <a:srgbClr val="000099"/>
                </a:solidFill>
                <a:latin typeface="Times New Roman"/>
                <a:ea typeface="Times New Roman"/>
                <a:cs typeface="Times New Roman"/>
                <a:sym typeface="Times New Roman"/>
              </a:rPr>
              <a:t>Steps to conduct a desk review</a:t>
            </a:r>
            <a:endParaRPr b="1" i="1" sz="2000" u="sng">
              <a:solidFill>
                <a:srgbClr val="000099"/>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u="sng">
                <a:solidFill>
                  <a:schemeClr val="dk1"/>
                </a:solidFill>
                <a:latin typeface="Times New Roman"/>
                <a:ea typeface="Times New Roman"/>
                <a:cs typeface="Times New Roman"/>
                <a:sym typeface="Times New Roman"/>
              </a:rPr>
              <a:t>Step 1: Identify all possible sources. </a:t>
            </a:r>
            <a:endParaRPr b="1" sz="1800" u="sng">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u="sng">
                <a:solidFill>
                  <a:schemeClr val="dk1"/>
                </a:solidFill>
                <a:latin typeface="Times New Roman"/>
                <a:ea typeface="Times New Roman"/>
                <a:cs typeface="Times New Roman"/>
                <a:sym typeface="Times New Roman"/>
              </a:rPr>
              <a:t>Step 2: Categorize documents.</a:t>
            </a:r>
            <a:endParaRPr b="1" sz="1800" u="sng">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Because some documents will be more pertinent than others, not all documents should be given equal weight or attention. </a:t>
            </a:r>
            <a:endParaRPr b="1" i="0" sz="1800" u="none" cap="none" strike="noStrike">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800"/>
              <a:buFont typeface="Noto Sans Symbols"/>
              <a:buChar char="⮚"/>
            </a:pPr>
            <a:r>
              <a:rPr b="1" lang="en-US" sz="1800" u="sng">
                <a:solidFill>
                  <a:schemeClr val="dk1"/>
                </a:solidFill>
                <a:latin typeface="Times New Roman"/>
                <a:ea typeface="Times New Roman"/>
                <a:cs typeface="Times New Roman"/>
                <a:sym typeface="Times New Roman"/>
              </a:rPr>
              <a:t>Step 3: Decide on the approach (Structured/Unstructured).</a:t>
            </a:r>
            <a:endParaRPr b="1" sz="1800" u="sng">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Often times, due to time constraints, monitoring and evaluation activities limit themselves to first-tier and partially second-tier documents for which an unstructured approach is suitable. To include a full second- and third-tiers documents in the desk review, a structured approach will be required.</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29"/>
          <p:cNvPicPr preferRelativeResize="0"/>
          <p:nvPr/>
        </p:nvPicPr>
        <p:blipFill rotWithShape="1">
          <a:blip r:embed="rId3">
            <a:alphaModFix/>
          </a:blip>
          <a:srcRect b="0" l="0" r="0" t="0"/>
          <a:stretch/>
        </p:blipFill>
        <p:spPr>
          <a:xfrm>
            <a:off x="2414753" y="6738822"/>
            <a:ext cx="9902229" cy="204838"/>
          </a:xfrm>
          <a:prstGeom prst="rect">
            <a:avLst/>
          </a:prstGeom>
          <a:noFill/>
          <a:ln>
            <a:noFill/>
          </a:ln>
        </p:spPr>
      </p:pic>
      <p:pic>
        <p:nvPicPr>
          <p:cNvPr id="610" name="Google Shape;610;p2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11" name="Google Shape;611;p2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12" name="Google Shape;612;p2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13" name="Google Shape;613;p29"/>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14" name="Google Shape;614;p2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15" name="Google Shape;615;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16" name="Google Shape;61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17" name="Google Shape;617;p29"/>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18" name="Google Shape;618;p29"/>
          <p:cNvSpPr/>
          <p:nvPr/>
        </p:nvSpPr>
        <p:spPr>
          <a:xfrm>
            <a:off x="104500" y="-91159"/>
            <a:ext cx="8365153" cy="5616922"/>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Reviewing, translating, pretesting and piloting the survey(1/2)</a:t>
            </a:r>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translator(s) should be fluent in both languages and, to the extent possible, be familiar with the issues being covered in the survey. Once the survey is translated into the local language, a second translator should translate it back into the original language. </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This process ensures an accurate translation. Any gaps or misunderstanding need to be addressed before the survey can be pretested</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pic>
        <p:nvPicPr>
          <p:cNvPr id="623" name="Google Shape;623;p3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24" name="Google Shape;624;p3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25" name="Google Shape;625;p3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26" name="Google Shape;626;p3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27" name="Google Shape;627;p30"/>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28" name="Google Shape;628;p3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29" name="Google Shape;629;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30" name="Google Shape;63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1" name="Google Shape;631;p30"/>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32" name="Google Shape;632;p30"/>
          <p:cNvSpPr/>
          <p:nvPr/>
        </p:nvSpPr>
        <p:spPr>
          <a:xfrm>
            <a:off x="104500" y="-91159"/>
            <a:ext cx="8365153" cy="230832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Reviewing, translating, pretesting and piloting the survey(2/2)</a:t>
            </a:r>
            <a:endParaRPr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633" name="Google Shape;633;p30"/>
          <p:cNvSpPr/>
          <p:nvPr/>
        </p:nvSpPr>
        <p:spPr>
          <a:xfrm>
            <a:off x="182874" y="1842669"/>
            <a:ext cx="8352795" cy="4714111"/>
          </a:xfrm>
          <a:prstGeom prst="rect">
            <a:avLst/>
          </a:prstGeom>
          <a:noFill/>
          <a:ln>
            <a:noFill/>
          </a:ln>
        </p:spPr>
        <p:txBody>
          <a:bodyPr anchorCtr="0" anchor="t" bIns="45700" lIns="91425" spcFirstLastPara="1" rIns="91425" wrap="square" tIns="45700">
            <a:spAutoFit/>
          </a:bodyPr>
          <a:lstStyle/>
          <a:p>
            <a:pPr indent="-285750" lvl="1" marL="742950" marR="49149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When conducting a pretest, it is important to test the survey among a group of people from diverse backgrounds relevant to the issues being monitored/evaluated. The goal of a pretest is to ensure that the survey is collecting the information it is aimed to collect. A good pretest should look at the survey at three levels:</a:t>
            </a:r>
            <a:endParaRPr b="1" i="0" sz="1800" u="none" cap="none" strike="noStrike">
              <a:solidFill>
                <a:schemeClr val="dk1"/>
              </a:solidFill>
              <a:latin typeface="Times New Roman"/>
              <a:ea typeface="Times New Roman"/>
              <a:cs typeface="Times New Roman"/>
              <a:sym typeface="Times New Roman"/>
            </a:endParaRPr>
          </a:p>
          <a:p>
            <a:pPr indent="-285750" lvl="1" marL="742950" marR="658495" rtl="0" algn="ctr">
              <a:lnSpc>
                <a:spcPct val="150000"/>
              </a:lnSpc>
              <a:spcBef>
                <a:spcPts val="0"/>
              </a:spcBef>
              <a:spcAft>
                <a:spcPts val="0"/>
              </a:spcAft>
              <a:buClr>
                <a:srgbClr val="C00000"/>
              </a:buClr>
              <a:buSzPts val="1800"/>
              <a:buFont typeface="Noto Sans Symbols"/>
              <a:buChar char="❖"/>
            </a:pPr>
            <a:r>
              <a:rPr b="1" i="0" lang="en-US" sz="1800" u="none" cap="none" strike="noStrike">
                <a:solidFill>
                  <a:srgbClr val="C00000"/>
                </a:solidFill>
                <a:latin typeface="Times New Roman"/>
                <a:ea typeface="Times New Roman"/>
                <a:cs typeface="Times New Roman"/>
                <a:sym typeface="Times New Roman"/>
              </a:rPr>
              <a:t>As a whole: Are all sections of the survey consistent? Are there any sections that ask the same question?</a:t>
            </a:r>
            <a:endParaRPr b="1" i="0" sz="1800" u="none" cap="none" strike="noStrike">
              <a:solidFill>
                <a:srgbClr val="C00000"/>
              </a:solidFill>
              <a:latin typeface="Times New Roman"/>
              <a:ea typeface="Times New Roman"/>
              <a:cs typeface="Times New Roman"/>
              <a:sym typeface="Times New Roman"/>
            </a:endParaRPr>
          </a:p>
          <a:p>
            <a:pPr indent="-285750" lvl="1" marL="742950" marR="657225" rtl="0" algn="ctr">
              <a:lnSpc>
                <a:spcPct val="150000"/>
              </a:lnSpc>
              <a:spcBef>
                <a:spcPts val="410"/>
              </a:spcBef>
              <a:spcAft>
                <a:spcPts val="0"/>
              </a:spcAft>
              <a:buClr>
                <a:srgbClr val="C00000"/>
              </a:buClr>
              <a:buSzPts val="1800"/>
              <a:buFont typeface="Noto Sans Symbols"/>
              <a:buChar char="❖"/>
            </a:pPr>
            <a:r>
              <a:rPr b="1" i="0" lang="en-US" sz="1800" u="none" cap="none" strike="noStrike">
                <a:solidFill>
                  <a:srgbClr val="C00000"/>
                </a:solidFill>
                <a:latin typeface="Times New Roman"/>
                <a:ea typeface="Times New Roman"/>
                <a:cs typeface="Times New Roman"/>
                <a:sym typeface="Times New Roman"/>
              </a:rPr>
              <a:t>Each section: If the survey has more than one section, does each section collect the intended information? Are all major activities/issues being monitored/evaluated accounted for? Are there any questions that are not relevant?</a:t>
            </a:r>
            <a:endParaRPr b="1" i="0" sz="1800" u="none" cap="none" strike="noStrike">
              <a:solidFill>
                <a:srgbClr val="C0000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7" name="Shape 637"/>
        <p:cNvGrpSpPr/>
        <p:nvPr/>
      </p:nvGrpSpPr>
      <p:grpSpPr>
        <a:xfrm>
          <a:off x="0" y="0"/>
          <a:ext cx="0" cy="0"/>
          <a:chOff x="0" y="0"/>
          <a:chExt cx="0" cy="0"/>
        </a:xfrm>
      </p:grpSpPr>
      <p:pic>
        <p:nvPicPr>
          <p:cNvPr id="638" name="Google Shape;638;p3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39" name="Google Shape;639;p3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40" name="Google Shape;640;p3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41" name="Google Shape;641;p3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42" name="Google Shape;642;p31"/>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43" name="Google Shape;643;p3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44" name="Google Shape;644;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45" name="Google Shape;645;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6" name="Google Shape;646;p3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47" name="Google Shape;647;p31"/>
          <p:cNvSpPr/>
          <p:nvPr/>
        </p:nvSpPr>
        <p:spPr>
          <a:xfrm>
            <a:off x="104500" y="-91159"/>
            <a:ext cx="8365153" cy="987962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Preparing, conducting and moderating a focus group</a:t>
            </a:r>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2400" u="sng">
                <a:solidFill>
                  <a:srgbClr val="C00000"/>
                </a:solidFill>
                <a:latin typeface="Times New Roman"/>
                <a:ea typeface="Times New Roman"/>
                <a:cs typeface="Times New Roman"/>
                <a:sym typeface="Times New Roman"/>
              </a:rPr>
              <a:t>Preparing for a focus group discussion</a:t>
            </a:r>
            <a:endParaRPr/>
          </a:p>
          <a:p>
            <a:pPr indent="0" lvl="0" marL="0" marR="0" rtl="0" algn="l">
              <a:spcBef>
                <a:spcPts val="0"/>
              </a:spcBef>
              <a:spcAft>
                <a:spcPts val="0"/>
              </a:spcAft>
              <a:buNone/>
            </a:pPr>
            <a:r>
              <a:t/>
            </a:r>
            <a:endParaRPr b="1" i="1" sz="2000" u="sng">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en-US" sz="2400">
                <a:solidFill>
                  <a:schemeClr val="dk1"/>
                </a:solidFill>
                <a:latin typeface="Times New Roman"/>
                <a:ea typeface="Times New Roman"/>
                <a:cs typeface="Times New Roman"/>
                <a:sym typeface="Times New Roman"/>
              </a:rPr>
              <a:t>An average focus group discussion involves 6 to 8 people and a maximum of 15 and lasts between one to two hours. When selecting the participants for a focus group discussion, it is important that the group is homogeneous so that participants feel more comfortable expressing their opinions. To select homogenous groups of participants, consider, among other things, the following:</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400">
                <a:solidFill>
                  <a:schemeClr val="dk1"/>
                </a:solidFill>
                <a:latin typeface="Times New Roman"/>
                <a:ea typeface="Times New Roman"/>
                <a:cs typeface="Times New Roman"/>
                <a:sym typeface="Times New Roman"/>
              </a:rPr>
              <a:t> </a:t>
            </a:r>
            <a:endParaRPr b="1" sz="2400">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pic>
        <p:nvPicPr>
          <p:cNvPr id="652" name="Google Shape;652;p3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53" name="Google Shape;653;p3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54" name="Google Shape;654;p3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55" name="Google Shape;655;p3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56" name="Google Shape;656;p32"/>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57" name="Google Shape;657;p3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58" name="Google Shape;658;p3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59" name="Google Shape;65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60" name="Google Shape;660;p3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61" name="Google Shape;661;p32"/>
          <p:cNvSpPr/>
          <p:nvPr/>
        </p:nvSpPr>
        <p:spPr>
          <a:xfrm>
            <a:off x="104500" y="-91159"/>
            <a:ext cx="8365153" cy="9448740"/>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Preparing, conducting and moderating a focus group</a:t>
            </a:r>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285750" lvl="0" marL="285750" marR="0" rtl="0" algn="ctr">
              <a:spcBef>
                <a:spcPts val="0"/>
              </a:spcBef>
              <a:spcAft>
                <a:spcPts val="0"/>
              </a:spcAft>
              <a:buClr>
                <a:srgbClr val="00B050"/>
              </a:buClr>
              <a:buSzPts val="1800"/>
              <a:buFont typeface="Noto Sans Symbols"/>
              <a:buChar char="⮚"/>
            </a:pPr>
            <a:r>
              <a:rPr b="1" lang="en-US" sz="1800">
                <a:solidFill>
                  <a:srgbClr val="00B050"/>
                </a:solidFill>
                <a:latin typeface="Times New Roman"/>
                <a:ea typeface="Times New Roman"/>
                <a:cs typeface="Times New Roman"/>
                <a:sym typeface="Times New Roman"/>
              </a:rPr>
              <a:t>Gender</a:t>
            </a:r>
            <a:r>
              <a:rPr b="1" lang="en-US" sz="1800">
                <a:solidFill>
                  <a:schemeClr val="dk1"/>
                </a:solidFill>
                <a:latin typeface="Times New Roman"/>
                <a:ea typeface="Times New Roman"/>
                <a:cs typeface="Times New Roman"/>
                <a:sym typeface="Times New Roman"/>
              </a:rPr>
              <a:t>: Will men and women feel comfortable discussing this topic in a mixed-gender group? For example, women might feel uncomfortable discussing issue X if men are in the group.</a:t>
            </a:r>
            <a:endParaRPr/>
          </a:p>
          <a:p>
            <a:pPr indent="-171450" lvl="0" marL="285750" marR="0" rtl="0" algn="ctr">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FF66CC"/>
              </a:buClr>
              <a:buSzPts val="1800"/>
              <a:buFont typeface="Noto Sans Symbols"/>
              <a:buChar char="⮚"/>
            </a:pPr>
            <a:r>
              <a:rPr b="1" lang="en-US" sz="1800">
                <a:solidFill>
                  <a:srgbClr val="FF66CC"/>
                </a:solidFill>
                <a:latin typeface="Times New Roman"/>
                <a:ea typeface="Times New Roman"/>
                <a:cs typeface="Times New Roman"/>
                <a:sym typeface="Times New Roman"/>
              </a:rPr>
              <a:t>Age</a:t>
            </a:r>
            <a:r>
              <a:rPr b="1" lang="en-US" sz="1800">
                <a:solidFill>
                  <a:schemeClr val="dk1"/>
                </a:solidFill>
                <a:latin typeface="Times New Roman"/>
                <a:ea typeface="Times New Roman"/>
                <a:cs typeface="Times New Roman"/>
                <a:sym typeface="Times New Roman"/>
              </a:rPr>
              <a:t>: Will age affect the way that people react to this topic? For example, a young person might feel uncomfortable talking about issue X if older people from his community are in the group.</a:t>
            </a:r>
            <a:endParaRPr/>
          </a:p>
          <a:p>
            <a:pPr indent="-171450" lvl="0" marL="285750" marR="0" rtl="0" algn="ctr">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FF9518"/>
              </a:buClr>
              <a:buSzPts val="1800"/>
              <a:buFont typeface="Noto Sans Symbols"/>
              <a:buChar char="⮚"/>
            </a:pPr>
            <a:r>
              <a:rPr b="1" lang="en-US" sz="1800">
                <a:solidFill>
                  <a:srgbClr val="FF9518"/>
                </a:solidFill>
                <a:latin typeface="Times New Roman"/>
                <a:ea typeface="Times New Roman"/>
                <a:cs typeface="Times New Roman"/>
                <a:sym typeface="Times New Roman"/>
              </a:rPr>
              <a:t>Hierarchy</a:t>
            </a:r>
            <a:r>
              <a:rPr b="1" lang="en-US" sz="1800">
                <a:solidFill>
                  <a:schemeClr val="dk1"/>
                </a:solidFill>
                <a:latin typeface="Times New Roman"/>
                <a:ea typeface="Times New Roman"/>
                <a:cs typeface="Times New Roman"/>
                <a:sym typeface="Times New Roman"/>
              </a:rPr>
              <a:t>: Will people of different hierarchical positions be able to discuss this topic equally? For example, a resident from village A might feel uncomfortable discussing issue X if the local administrator is in the group.</a:t>
            </a:r>
            <a:endParaRPr b="1" sz="1800">
              <a:solidFill>
                <a:schemeClr val="dk1"/>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pic>
        <p:nvPicPr>
          <p:cNvPr id="666" name="Google Shape;666;p33"/>
          <p:cNvPicPr preferRelativeResize="0"/>
          <p:nvPr/>
        </p:nvPicPr>
        <p:blipFill rotWithShape="1">
          <a:blip r:embed="rId3">
            <a:alphaModFix/>
          </a:blip>
          <a:srcRect b="0" l="0" r="0" t="0"/>
          <a:stretch/>
        </p:blipFill>
        <p:spPr>
          <a:xfrm>
            <a:off x="-108036" y="2204822"/>
            <a:ext cx="238650" cy="2709534"/>
          </a:xfrm>
          <a:prstGeom prst="rect">
            <a:avLst/>
          </a:prstGeom>
          <a:noFill/>
          <a:ln>
            <a:noFill/>
          </a:ln>
        </p:spPr>
      </p:pic>
      <p:pic>
        <p:nvPicPr>
          <p:cNvPr id="667" name="Google Shape;667;p33"/>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668" name="Google Shape;668;p33"/>
          <p:cNvPicPr preferRelativeResize="0"/>
          <p:nvPr/>
        </p:nvPicPr>
        <p:blipFill rotWithShape="1">
          <a:blip r:embed="rId5">
            <a:alphaModFix/>
          </a:blip>
          <a:srcRect b="0" l="0" r="0" t="0"/>
          <a:stretch/>
        </p:blipFill>
        <p:spPr>
          <a:xfrm>
            <a:off x="8708266" y="554566"/>
            <a:ext cx="3179850" cy="5748868"/>
          </a:xfrm>
          <a:prstGeom prst="rect">
            <a:avLst/>
          </a:prstGeom>
          <a:noFill/>
          <a:ln>
            <a:noFill/>
          </a:ln>
        </p:spPr>
      </p:pic>
      <p:pic>
        <p:nvPicPr>
          <p:cNvPr id="669" name="Google Shape;669;p33"/>
          <p:cNvPicPr preferRelativeResize="0"/>
          <p:nvPr/>
        </p:nvPicPr>
        <p:blipFill rotWithShape="1">
          <a:blip r:embed="rId6">
            <a:alphaModFix/>
          </a:blip>
          <a:srcRect b="0" l="0" r="0" t="0"/>
          <a:stretch/>
        </p:blipFill>
        <p:spPr>
          <a:xfrm>
            <a:off x="8886471" y="534172"/>
            <a:ext cx="3093718" cy="5907194"/>
          </a:xfrm>
          <a:prstGeom prst="rect">
            <a:avLst/>
          </a:prstGeom>
          <a:noFill/>
          <a:ln>
            <a:noFill/>
          </a:ln>
        </p:spPr>
      </p:pic>
      <p:pic>
        <p:nvPicPr>
          <p:cNvPr id="670" name="Google Shape;670;p33"/>
          <p:cNvPicPr preferRelativeResize="0"/>
          <p:nvPr/>
        </p:nvPicPr>
        <p:blipFill rotWithShape="1">
          <a:blip r:embed="rId7">
            <a:alphaModFix/>
          </a:blip>
          <a:srcRect b="0" l="0" r="0" t="0"/>
          <a:stretch/>
        </p:blipFill>
        <p:spPr>
          <a:xfrm>
            <a:off x="-6350" y="-63500"/>
            <a:ext cx="8542020" cy="1614805"/>
          </a:xfrm>
          <a:prstGeom prst="rect">
            <a:avLst/>
          </a:prstGeom>
          <a:noFill/>
          <a:ln>
            <a:noFill/>
          </a:ln>
        </p:spPr>
      </p:pic>
      <p:sp>
        <p:nvSpPr>
          <p:cNvPr id="671" name="Google Shape;671;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72" name="Google Shape;67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3" name="Google Shape;673;p3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74" name="Google Shape;674;p33"/>
          <p:cNvSpPr/>
          <p:nvPr/>
        </p:nvSpPr>
        <p:spPr>
          <a:xfrm>
            <a:off x="104500" y="-91159"/>
            <a:ext cx="8365153" cy="774058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rPr b="1" i="1" lang="en-US" sz="2000" u="sng" cap="none" strike="noStrike">
                <a:solidFill>
                  <a:srgbClr val="C00000"/>
                </a:solidFill>
                <a:latin typeface="Times New Roman"/>
                <a:ea typeface="Times New Roman"/>
                <a:cs typeface="Times New Roman"/>
                <a:sym typeface="Times New Roman"/>
              </a:rPr>
              <a:t>How to conduct a focus group discussion</a:t>
            </a:r>
            <a:endParaRPr b="1" i="1" sz="2000" u="sng" cap="none" strike="noStrike">
              <a:solidFill>
                <a:srgbClr val="C00000"/>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At the start of the focus group, the moderator should present the aim of the discussion and an overview of the topics that will be covered, assure participants that their responses will remain confidential and anonymous, and lay down the ground rules. The following is an example of an introduction to read at the outset of the focus group to all the participants:</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"Thank you for agreeing to participate in this focus group discussion. We will discuss … Let me remind you that the information given will be treated confidentially and that you may refuse to answer any of the questions and end your participation in the discussion at any time.</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For the group discussion to proceed smoothly and respectfully for all participants, the following ground rules should be respected at all times by everyone:</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 </a:t>
            </a:r>
            <a:r>
              <a:rPr b="1" lang="en-US" sz="1800">
                <a:solidFill>
                  <a:srgbClr val="FF9518"/>
                </a:solidFill>
                <a:latin typeface="Times New Roman"/>
                <a:ea typeface="Times New Roman"/>
                <a:cs typeface="Times New Roman"/>
                <a:sym typeface="Times New Roman"/>
              </a:rPr>
              <a:t>One person speaks at a time.</a:t>
            </a:r>
            <a:endParaRPr b="1" sz="1800">
              <a:solidFill>
                <a:srgbClr val="FF9518"/>
              </a:solidFill>
              <a:latin typeface="Times New Roman"/>
              <a:ea typeface="Times New Roman"/>
              <a:cs typeface="Times New Roman"/>
              <a:sym typeface="Times New Roman"/>
            </a:endParaRPr>
          </a:p>
          <a:p>
            <a:pPr indent="-285750" lvl="0" marL="285750" marR="0" rtl="0" algn="ctr">
              <a:spcBef>
                <a:spcPts val="0"/>
              </a:spcBef>
              <a:spcAft>
                <a:spcPts val="0"/>
              </a:spcAft>
              <a:buClr>
                <a:srgbClr val="FF9518"/>
              </a:buClr>
              <a:buSzPts val="1800"/>
              <a:buFont typeface="Noto Sans Symbols"/>
              <a:buChar char="✔"/>
            </a:pPr>
            <a:r>
              <a:rPr b="1" lang="en-US" sz="1800">
                <a:solidFill>
                  <a:srgbClr val="FF9518"/>
                </a:solidFill>
                <a:latin typeface="Times New Roman"/>
                <a:ea typeface="Times New Roman"/>
                <a:cs typeface="Times New Roman"/>
                <a:sym typeface="Times New Roman"/>
              </a:rPr>
              <a:t>What is shared in the room stays in the room.</a:t>
            </a:r>
            <a:endParaRPr b="1" sz="1800">
              <a:solidFill>
                <a:srgbClr val="FF9518"/>
              </a:solidFill>
              <a:latin typeface="Times New Roman"/>
              <a:ea typeface="Times New Roman"/>
              <a:cs typeface="Times New Roman"/>
              <a:sym typeface="Times New Roman"/>
            </a:endParaRPr>
          </a:p>
          <a:p>
            <a:pPr indent="-285750" lvl="0" marL="285750" marR="0" rtl="0" algn="ctr">
              <a:spcBef>
                <a:spcPts val="0"/>
              </a:spcBef>
              <a:spcAft>
                <a:spcPts val="0"/>
              </a:spcAft>
              <a:buClr>
                <a:srgbClr val="FF9518"/>
              </a:buClr>
              <a:buSzPts val="1800"/>
              <a:buFont typeface="Noto Sans Symbols"/>
              <a:buChar char="✔"/>
            </a:pPr>
            <a:r>
              <a:rPr b="1" lang="en-US" sz="1800">
                <a:solidFill>
                  <a:srgbClr val="FF9518"/>
                </a:solidFill>
                <a:latin typeface="Times New Roman"/>
                <a:ea typeface="Times New Roman"/>
                <a:cs typeface="Times New Roman"/>
                <a:sym typeface="Times New Roman"/>
              </a:rPr>
              <a:t>Everyone has a chance to share their ideas, experience and opinions.</a:t>
            </a:r>
            <a:endParaRPr b="1" sz="1800">
              <a:solidFill>
                <a:srgbClr val="FF9518"/>
              </a:solidFill>
              <a:latin typeface="Times New Roman"/>
              <a:ea typeface="Times New Roman"/>
              <a:cs typeface="Times New Roman"/>
              <a:sym typeface="Times New Roman"/>
            </a:endParaRPr>
          </a:p>
          <a:p>
            <a:pPr indent="-285750" lvl="0" marL="285750" marR="0" rtl="0" algn="ctr">
              <a:spcBef>
                <a:spcPts val="0"/>
              </a:spcBef>
              <a:spcAft>
                <a:spcPts val="0"/>
              </a:spcAft>
              <a:buClr>
                <a:srgbClr val="FF9518"/>
              </a:buClr>
              <a:buSzPts val="1800"/>
              <a:buFont typeface="Noto Sans Symbols"/>
              <a:buChar char="✔"/>
            </a:pPr>
            <a:r>
              <a:rPr b="1" lang="en-US" sz="1800">
                <a:solidFill>
                  <a:srgbClr val="FF9518"/>
                </a:solidFill>
                <a:latin typeface="Times New Roman"/>
                <a:ea typeface="Times New Roman"/>
                <a:cs typeface="Times New Roman"/>
                <a:sym typeface="Times New Roman"/>
              </a:rPr>
              <a:t>There are no right or wrong answers.</a:t>
            </a:r>
            <a:endParaRPr b="1" sz="1800">
              <a:solidFill>
                <a:srgbClr val="FF9518"/>
              </a:solidFill>
              <a:latin typeface="Times New Roman"/>
              <a:ea typeface="Times New Roman"/>
              <a:cs typeface="Times New Roman"/>
              <a:sym typeface="Times New Roman"/>
            </a:endParaRPr>
          </a:p>
          <a:p>
            <a:pPr indent="-285750" lvl="0" marL="285750" marR="0" rtl="0" algn="ctr">
              <a:spcBef>
                <a:spcPts val="0"/>
              </a:spcBef>
              <a:spcAft>
                <a:spcPts val="0"/>
              </a:spcAft>
              <a:buClr>
                <a:srgbClr val="FF9518"/>
              </a:buClr>
              <a:buSzPts val="1800"/>
              <a:buFont typeface="Noto Sans Symbols"/>
              <a:buChar char="✔"/>
            </a:pPr>
            <a:r>
              <a:rPr b="1" lang="en-US" sz="1800">
                <a:solidFill>
                  <a:srgbClr val="FF9518"/>
                </a:solidFill>
                <a:latin typeface="Times New Roman"/>
                <a:ea typeface="Times New Roman"/>
                <a:cs typeface="Times New Roman"/>
                <a:sym typeface="Times New Roman"/>
              </a:rPr>
              <a:t>Everyone actively listens to and respects each other.</a:t>
            </a:r>
            <a:endParaRPr b="1" sz="1800">
              <a:solidFill>
                <a:srgbClr val="FF9518"/>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8" name="Shape 678"/>
        <p:cNvGrpSpPr/>
        <p:nvPr/>
      </p:nvGrpSpPr>
      <p:grpSpPr>
        <a:xfrm>
          <a:off x="0" y="0"/>
          <a:ext cx="0" cy="0"/>
          <a:chOff x="0" y="0"/>
          <a:chExt cx="0" cy="0"/>
        </a:xfrm>
      </p:grpSpPr>
      <p:pic>
        <p:nvPicPr>
          <p:cNvPr id="679" name="Google Shape;679;p3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80" name="Google Shape;680;p3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81" name="Google Shape;681;p3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82" name="Google Shape;682;p3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83" name="Google Shape;683;p34"/>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84" name="Google Shape;684;p3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85" name="Google Shape;685;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686" name="Google Shape;68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87" name="Google Shape;687;p3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688" name="Google Shape;688;p34"/>
          <p:cNvSpPr/>
          <p:nvPr/>
        </p:nvSpPr>
        <p:spPr>
          <a:xfrm>
            <a:off x="252546" y="3470657"/>
            <a:ext cx="8365153" cy="256993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a:t>
            </a:r>
            <a:endParaRPr b="1" sz="1800">
              <a:solidFill>
                <a:schemeClr val="dk1"/>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grpSp>
        <p:nvGrpSpPr>
          <p:cNvPr id="689" name="Google Shape;689;p34"/>
          <p:cNvGrpSpPr/>
          <p:nvPr/>
        </p:nvGrpSpPr>
        <p:grpSpPr>
          <a:xfrm>
            <a:off x="221181" y="1742732"/>
            <a:ext cx="8243550" cy="2696236"/>
            <a:chOff x="10" y="10"/>
            <a:chExt cx="9521" cy="3171"/>
          </a:xfrm>
        </p:grpSpPr>
        <p:sp>
          <p:nvSpPr>
            <p:cNvPr id="690" name="Google Shape;690;p34"/>
            <p:cNvSpPr/>
            <p:nvPr/>
          </p:nvSpPr>
          <p:spPr>
            <a:xfrm>
              <a:off x="445" y="361"/>
              <a:ext cx="9071" cy="373"/>
            </a:xfrm>
            <a:prstGeom prst="rect">
              <a:avLst/>
            </a:pr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1" name="Google Shape;691;p34"/>
            <p:cNvSpPr/>
            <p:nvPr/>
          </p:nvSpPr>
          <p:spPr>
            <a:xfrm>
              <a:off x="445" y="346"/>
              <a:ext cx="9071" cy="3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692" name="Google Shape;692;p34"/>
            <p:cNvCxnSpPr/>
            <p:nvPr/>
          </p:nvCxnSpPr>
          <p:spPr>
            <a:xfrm rot="10800000">
              <a:off x="445" y="362"/>
              <a:ext cx="0" cy="372"/>
            </a:xfrm>
            <a:prstGeom prst="straightConnector1">
              <a:avLst/>
            </a:prstGeom>
            <a:noFill/>
            <a:ln cap="flat" cmpd="sng" w="19050">
              <a:solidFill>
                <a:srgbClr val="FFFFFF"/>
              </a:solidFill>
              <a:prstDash val="solid"/>
              <a:round/>
              <a:headEnd len="med" w="med" type="none"/>
              <a:tailEnd len="med" w="med" type="none"/>
            </a:ln>
          </p:spPr>
        </p:cxnSp>
        <p:cxnSp>
          <p:nvCxnSpPr>
            <p:cNvPr id="693" name="Google Shape;693;p34"/>
            <p:cNvCxnSpPr/>
            <p:nvPr/>
          </p:nvCxnSpPr>
          <p:spPr>
            <a:xfrm rot="10800000">
              <a:off x="9516" y="362"/>
              <a:ext cx="0" cy="372"/>
            </a:xfrm>
            <a:prstGeom prst="straightConnector1">
              <a:avLst/>
            </a:prstGeom>
            <a:noFill/>
            <a:ln cap="flat" cmpd="sng" w="19050">
              <a:solidFill>
                <a:srgbClr val="FFFFFF"/>
              </a:solidFill>
              <a:prstDash val="solid"/>
              <a:round/>
              <a:headEnd len="med" w="med" type="none"/>
              <a:tailEnd len="med" w="med" type="none"/>
            </a:ln>
          </p:spPr>
        </p:cxnSp>
        <p:cxnSp>
          <p:nvCxnSpPr>
            <p:cNvPr id="694" name="Google Shape;694;p34"/>
            <p:cNvCxnSpPr/>
            <p:nvPr/>
          </p:nvCxnSpPr>
          <p:spPr>
            <a:xfrm>
              <a:off x="506" y="362"/>
              <a:ext cx="8980" cy="0"/>
            </a:xfrm>
            <a:prstGeom prst="straightConnector1">
              <a:avLst/>
            </a:prstGeom>
            <a:noFill/>
            <a:ln cap="flat" cmpd="sng" w="19050">
              <a:solidFill>
                <a:srgbClr val="D52A2F"/>
              </a:solidFill>
              <a:prstDash val="dot"/>
              <a:round/>
              <a:headEnd len="med" w="med" type="none"/>
              <a:tailEnd len="med" w="med" type="none"/>
            </a:ln>
          </p:spPr>
        </p:cxnSp>
        <p:cxnSp>
          <p:nvCxnSpPr>
            <p:cNvPr id="695" name="Google Shape;695;p34"/>
            <p:cNvCxnSpPr/>
            <p:nvPr/>
          </p:nvCxnSpPr>
          <p:spPr>
            <a:xfrm rot="10800000">
              <a:off x="445" y="393"/>
              <a:ext cx="0" cy="279"/>
            </a:xfrm>
            <a:prstGeom prst="straightConnector1">
              <a:avLst/>
            </a:prstGeom>
            <a:noFill/>
            <a:ln cap="flat" cmpd="sng" w="19050">
              <a:solidFill>
                <a:srgbClr val="D52A2F"/>
              </a:solidFill>
              <a:prstDash val="dot"/>
              <a:round/>
              <a:headEnd len="med" w="med" type="none"/>
              <a:tailEnd len="med" w="med" type="none"/>
            </a:ln>
          </p:spPr>
        </p:cxnSp>
        <p:cxnSp>
          <p:nvCxnSpPr>
            <p:cNvPr id="696" name="Google Shape;696;p34"/>
            <p:cNvCxnSpPr/>
            <p:nvPr/>
          </p:nvCxnSpPr>
          <p:spPr>
            <a:xfrm rot="10800000">
              <a:off x="9516" y="393"/>
              <a:ext cx="0" cy="279"/>
            </a:xfrm>
            <a:prstGeom prst="straightConnector1">
              <a:avLst/>
            </a:prstGeom>
            <a:noFill/>
            <a:ln cap="flat" cmpd="sng" w="19050">
              <a:solidFill>
                <a:srgbClr val="D52A2F"/>
              </a:solidFill>
              <a:prstDash val="dot"/>
              <a:round/>
              <a:headEnd len="med" w="med" type="none"/>
              <a:tailEnd len="med" w="med" type="none"/>
            </a:ln>
          </p:spPr>
        </p:cxnSp>
        <p:cxnSp>
          <p:nvCxnSpPr>
            <p:cNvPr id="697" name="Google Shape;697;p34"/>
            <p:cNvCxnSpPr/>
            <p:nvPr/>
          </p:nvCxnSpPr>
          <p:spPr>
            <a:xfrm rot="10800000">
              <a:off x="445" y="764"/>
              <a:ext cx="0" cy="2342"/>
            </a:xfrm>
            <a:prstGeom prst="straightConnector1">
              <a:avLst/>
            </a:prstGeom>
            <a:noFill/>
            <a:ln cap="flat" cmpd="sng" w="19050">
              <a:solidFill>
                <a:srgbClr val="D52A2F"/>
              </a:solidFill>
              <a:prstDash val="dot"/>
              <a:round/>
              <a:headEnd len="med" w="med" type="none"/>
              <a:tailEnd len="med" w="med" type="none"/>
            </a:ln>
          </p:spPr>
        </p:cxnSp>
        <p:cxnSp>
          <p:nvCxnSpPr>
            <p:cNvPr id="698" name="Google Shape;698;p34"/>
            <p:cNvCxnSpPr/>
            <p:nvPr/>
          </p:nvCxnSpPr>
          <p:spPr>
            <a:xfrm rot="10800000">
              <a:off x="9516" y="764"/>
              <a:ext cx="0" cy="2342"/>
            </a:xfrm>
            <a:prstGeom prst="straightConnector1">
              <a:avLst/>
            </a:prstGeom>
            <a:noFill/>
            <a:ln cap="flat" cmpd="sng" w="19050">
              <a:solidFill>
                <a:srgbClr val="D52A2F"/>
              </a:solidFill>
              <a:prstDash val="dot"/>
              <a:round/>
              <a:headEnd len="med" w="med" type="none"/>
              <a:tailEnd len="med" w="med" type="none"/>
            </a:ln>
          </p:spPr>
        </p:cxnSp>
        <p:cxnSp>
          <p:nvCxnSpPr>
            <p:cNvPr id="699" name="Google Shape;699;p34"/>
            <p:cNvCxnSpPr/>
            <p:nvPr/>
          </p:nvCxnSpPr>
          <p:spPr>
            <a:xfrm>
              <a:off x="506" y="3166"/>
              <a:ext cx="8980" cy="0"/>
            </a:xfrm>
            <a:prstGeom prst="straightConnector1">
              <a:avLst/>
            </a:prstGeom>
            <a:noFill/>
            <a:ln cap="flat" cmpd="sng" w="19050">
              <a:solidFill>
                <a:srgbClr val="D52A2F"/>
              </a:solidFill>
              <a:prstDash val="dot"/>
              <a:round/>
              <a:headEnd len="med" w="med" type="none"/>
              <a:tailEnd len="med" w="med" type="none"/>
            </a:ln>
          </p:spPr>
        </p:cxnSp>
        <p:sp>
          <p:nvSpPr>
            <p:cNvPr id="700" name="Google Shape;700;p34"/>
            <p:cNvSpPr/>
            <p:nvPr/>
          </p:nvSpPr>
          <p:spPr>
            <a:xfrm>
              <a:off x="370" y="455"/>
              <a:ext cx="39" cy="99"/>
            </a:xfrm>
            <a:custGeom>
              <a:rect b="b" l="l" r="r" t="t"/>
              <a:pathLst>
                <a:path extrusionOk="0" h="99" w="39">
                  <a:moveTo>
                    <a:pt x="13" y="0"/>
                  </a:moveTo>
                  <a:lnTo>
                    <a:pt x="6" y="6"/>
                  </a:lnTo>
                  <a:lnTo>
                    <a:pt x="3" y="26"/>
                  </a:lnTo>
                  <a:lnTo>
                    <a:pt x="2" y="36"/>
                  </a:lnTo>
                  <a:lnTo>
                    <a:pt x="0" y="48"/>
                  </a:lnTo>
                  <a:lnTo>
                    <a:pt x="2" y="59"/>
                  </a:lnTo>
                  <a:lnTo>
                    <a:pt x="4" y="72"/>
                  </a:lnTo>
                  <a:lnTo>
                    <a:pt x="9" y="94"/>
                  </a:lnTo>
                  <a:lnTo>
                    <a:pt x="16" y="98"/>
                  </a:lnTo>
                  <a:lnTo>
                    <a:pt x="35" y="95"/>
                  </a:lnTo>
                  <a:lnTo>
                    <a:pt x="39" y="88"/>
                  </a:lnTo>
                  <a:lnTo>
                    <a:pt x="37" y="49"/>
                  </a:lnTo>
                  <a:lnTo>
                    <a:pt x="36" y="10"/>
                  </a:lnTo>
                  <a:lnTo>
                    <a:pt x="33" y="3"/>
                  </a:lnTo>
                  <a:lnTo>
                    <a:pt x="13"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1" name="Google Shape;701;p34"/>
            <p:cNvSpPr txBox="1"/>
            <p:nvPr/>
          </p:nvSpPr>
          <p:spPr>
            <a:xfrm>
              <a:off x="370" y="346"/>
              <a:ext cx="9161" cy="2835"/>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20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indent="0" lvl="0" marL="0" marR="0" rtl="0" algn="l">
                <a:spcBef>
                  <a:spcPts val="55"/>
                </a:spcBef>
                <a:spcAft>
                  <a:spcPts val="0"/>
                </a:spcAft>
                <a:buNone/>
              </a:pPr>
              <a:r>
                <a:rPr lang="en-US" sz="9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indent="0" lvl="0" marL="250190" marR="244475" rtl="0" algn="just">
                <a:lnSpc>
                  <a:spcPct val="98000"/>
                </a:lnSpc>
                <a:spcBef>
                  <a:spcPts val="0"/>
                </a:spcBef>
                <a:spcAft>
                  <a:spcPts val="0"/>
                </a:spcAft>
                <a:buNone/>
              </a:pPr>
              <a:r>
                <a:t/>
              </a:r>
              <a:endParaRPr b="1" sz="1400">
                <a:solidFill>
                  <a:schemeClr val="dk1"/>
                </a:solidFill>
                <a:latin typeface="Calibri"/>
                <a:ea typeface="Calibri"/>
                <a:cs typeface="Calibri"/>
                <a:sym typeface="Calibri"/>
              </a:endParaRPr>
            </a:p>
            <a:p>
              <a:pPr indent="0" lvl="0" marL="250190" marR="244475" rtl="0" algn="just">
                <a:lnSpc>
                  <a:spcPct val="98000"/>
                </a:lnSpc>
                <a:spcBef>
                  <a:spcPts val="0"/>
                </a:spcBef>
                <a:spcAft>
                  <a:spcPts val="0"/>
                </a:spcAft>
                <a:buNone/>
              </a:pPr>
              <a:r>
                <a:rPr b="1" i="1" lang="en-US" sz="1400" u="sng">
                  <a:solidFill>
                    <a:srgbClr val="FF0000"/>
                  </a:solidFill>
                  <a:latin typeface="Calibri"/>
                  <a:ea typeface="Calibri"/>
                  <a:cs typeface="Calibri"/>
                  <a:sym typeface="Calibri"/>
                </a:rPr>
                <a:t>One-worders</a:t>
              </a:r>
              <a:r>
                <a:rPr b="1" lang="en-US" sz="1400">
                  <a:solidFill>
                    <a:schemeClr val="dk1"/>
                  </a:solidFill>
                  <a:latin typeface="Calibri"/>
                  <a:ea typeface="Calibri"/>
                  <a:cs typeface="Calibri"/>
                  <a:sym typeface="Calibri"/>
                </a:rPr>
                <a:t>: This icebreaker allows the group to be familiar with one another by sharing their thoughts on a common topic. First, divide the participants into subgroups of four or five people by having them number off. This allows participants to get acclimated to the others in the group. Mention to the groups that their assignment is to think of one word that describes X; give the groups a minute to generate a word. After, the group shares the one word that describes X with the entire group of participants. For example, in a session about mobile usability testing, request the group to think about their smartphone and come up with one word to describe it.</a:t>
              </a:r>
              <a:endParaRPr b="1" sz="1400">
                <a:solidFill>
                  <a:schemeClr val="dk1"/>
                </a:solidFill>
                <a:latin typeface="Calibri"/>
                <a:ea typeface="Calibri"/>
                <a:cs typeface="Calibri"/>
                <a:sym typeface="Calibri"/>
              </a:endParaRPr>
            </a:p>
            <a:p>
              <a:pPr indent="0" lvl="0" marL="0" marR="0" rtl="0" algn="l">
                <a:spcBef>
                  <a:spcPts val="20"/>
                </a:spcBef>
                <a:spcAft>
                  <a:spcPts val="0"/>
                </a:spcAft>
                <a:buNone/>
              </a:pPr>
              <a:r>
                <a:rPr b="1" lang="en-US" sz="1400">
                  <a:solidFill>
                    <a:schemeClr val="dk1"/>
                  </a:solidFill>
                  <a:latin typeface="Calibri"/>
                  <a:ea typeface="Calibri"/>
                  <a:cs typeface="Calibri"/>
                  <a:sym typeface="Calibri"/>
                </a:rPr>
                <a:t> </a:t>
              </a:r>
              <a:endParaRPr b="1" sz="1400">
                <a:solidFill>
                  <a:schemeClr val="dk1"/>
                </a:solidFill>
                <a:latin typeface="Calibri"/>
                <a:ea typeface="Calibri"/>
                <a:cs typeface="Calibri"/>
                <a:sym typeface="Calibri"/>
              </a:endParaRPr>
            </a:p>
          </p:txBody>
        </p:sp>
        <p:sp>
          <p:nvSpPr>
            <p:cNvPr id="702" name="Google Shape;702;p34"/>
            <p:cNvSpPr txBox="1"/>
            <p:nvPr/>
          </p:nvSpPr>
          <p:spPr>
            <a:xfrm>
              <a:off x="445" y="376"/>
              <a:ext cx="9056" cy="373"/>
            </a:xfrm>
            <a:prstGeom prst="rect">
              <a:avLst/>
            </a:prstGeom>
            <a:noFill/>
            <a:ln>
              <a:noFill/>
            </a:ln>
          </p:spPr>
          <p:txBody>
            <a:bodyPr anchorCtr="0" anchor="t" bIns="0" lIns="0" spcFirstLastPara="1" rIns="0" wrap="square" tIns="0">
              <a:noAutofit/>
            </a:bodyPr>
            <a:lstStyle/>
            <a:p>
              <a:pPr indent="0" lvl="0" marL="1725929" marR="1716404" rtl="0" algn="ctr">
                <a:spcBef>
                  <a:spcPts val="0"/>
                </a:spcBef>
                <a:spcAft>
                  <a:spcPts val="0"/>
                </a:spcAft>
                <a:buNone/>
              </a:pPr>
              <a:r>
                <a:rPr b="1" lang="en-US" sz="1600">
                  <a:solidFill>
                    <a:srgbClr val="66FF33"/>
                  </a:solidFill>
                  <a:latin typeface="Trebuchet MS"/>
                  <a:ea typeface="Trebuchet MS"/>
                  <a:cs typeface="Trebuchet MS"/>
                  <a:sym typeface="Trebuchet MS"/>
                </a:rPr>
                <a:t>Icebreaker example</a:t>
              </a:r>
              <a:endParaRPr sz="2000">
                <a:solidFill>
                  <a:srgbClr val="66FF33"/>
                </a:solidFill>
                <a:latin typeface="Tahoma"/>
                <a:ea typeface="Tahoma"/>
                <a:cs typeface="Tahoma"/>
                <a:sym typeface="Tahoma"/>
              </a:endParaRPr>
            </a:p>
          </p:txBody>
        </p:sp>
        <p:sp>
          <p:nvSpPr>
            <p:cNvPr id="703" name="Google Shape;703;p34"/>
            <p:cNvSpPr/>
            <p:nvPr/>
          </p:nvSpPr>
          <p:spPr>
            <a:xfrm>
              <a:off x="10" y="10"/>
              <a:ext cx="834" cy="834"/>
            </a:xfrm>
            <a:custGeom>
              <a:rect b="b" l="l" r="r" t="t"/>
              <a:pathLst>
                <a:path extrusionOk="0" h="834" w="834">
                  <a:moveTo>
                    <a:pt x="417" y="0"/>
                  </a:move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4" name="Google Shape;704;p34"/>
            <p:cNvSpPr/>
            <p:nvPr/>
          </p:nvSpPr>
          <p:spPr>
            <a:xfrm>
              <a:off x="10" y="10"/>
              <a:ext cx="834" cy="834"/>
            </a:xfrm>
            <a:custGeom>
              <a:rect b="b" l="l" r="r" t="t"/>
              <a:pathLst>
                <a:path extrusionOk="0" h="834" w="834">
                  <a:moveTo>
                    <a:pt x="417" y="834"/>
                  </a:move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05" name="Google Shape;705;p34"/>
            <p:cNvSpPr/>
            <p:nvPr/>
          </p:nvSpPr>
          <p:spPr>
            <a:xfrm>
              <a:off x="112" y="94"/>
              <a:ext cx="590" cy="590"/>
            </a:xfrm>
            <a:custGeom>
              <a:rect b="b" l="l" r="r" t="t"/>
              <a:pathLst>
                <a:path extrusionOk="0" h="590" w="590">
                  <a:moveTo>
                    <a:pt x="433" y="460"/>
                  </a:moveTo>
                  <a:lnTo>
                    <a:pt x="373" y="460"/>
                  </a:lnTo>
                  <a:lnTo>
                    <a:pt x="569" y="589"/>
                  </a:lnTo>
                  <a:lnTo>
                    <a:pt x="579" y="589"/>
                  </a:lnTo>
                  <a:lnTo>
                    <a:pt x="587" y="581"/>
                  </a:lnTo>
                  <a:lnTo>
                    <a:pt x="589" y="575"/>
                  </a:lnTo>
                  <a:lnTo>
                    <a:pt x="588" y="567"/>
                  </a:lnTo>
                  <a:lnTo>
                    <a:pt x="582" y="557"/>
                  </a:lnTo>
                  <a:lnTo>
                    <a:pt x="551" y="511"/>
                  </a:lnTo>
                  <a:lnTo>
                    <a:pt x="509" y="511"/>
                  </a:lnTo>
                  <a:lnTo>
                    <a:pt x="433" y="460"/>
                  </a:lnTo>
                  <a:close/>
                  <a:moveTo>
                    <a:pt x="145" y="268"/>
                  </a:moveTo>
                  <a:lnTo>
                    <a:pt x="98" y="268"/>
                  </a:lnTo>
                  <a:lnTo>
                    <a:pt x="151" y="321"/>
                  </a:lnTo>
                  <a:lnTo>
                    <a:pt x="171" y="341"/>
                  </a:lnTo>
                  <a:lnTo>
                    <a:pt x="197" y="368"/>
                  </a:lnTo>
                  <a:lnTo>
                    <a:pt x="198" y="374"/>
                  </a:lnTo>
                  <a:lnTo>
                    <a:pt x="198" y="378"/>
                  </a:lnTo>
                  <a:lnTo>
                    <a:pt x="197" y="415"/>
                  </a:lnTo>
                  <a:lnTo>
                    <a:pt x="201" y="451"/>
                  </a:lnTo>
                  <a:lnTo>
                    <a:pt x="212" y="485"/>
                  </a:lnTo>
                  <a:lnTo>
                    <a:pt x="229" y="518"/>
                  </a:lnTo>
                  <a:lnTo>
                    <a:pt x="246" y="538"/>
                  </a:lnTo>
                  <a:lnTo>
                    <a:pt x="266" y="546"/>
                  </a:lnTo>
                  <a:lnTo>
                    <a:pt x="286" y="542"/>
                  </a:lnTo>
                  <a:lnTo>
                    <a:pt x="307" y="527"/>
                  </a:lnTo>
                  <a:lnTo>
                    <a:pt x="318" y="516"/>
                  </a:lnTo>
                  <a:lnTo>
                    <a:pt x="272" y="516"/>
                  </a:lnTo>
                  <a:lnTo>
                    <a:pt x="267" y="516"/>
                  </a:lnTo>
                  <a:lnTo>
                    <a:pt x="259" y="504"/>
                  </a:lnTo>
                  <a:lnTo>
                    <a:pt x="242" y="473"/>
                  </a:lnTo>
                  <a:lnTo>
                    <a:pt x="232" y="441"/>
                  </a:lnTo>
                  <a:lnTo>
                    <a:pt x="229" y="407"/>
                  </a:lnTo>
                  <a:lnTo>
                    <a:pt x="232" y="373"/>
                  </a:lnTo>
                  <a:lnTo>
                    <a:pt x="234" y="363"/>
                  </a:lnTo>
                  <a:lnTo>
                    <a:pt x="232" y="356"/>
                  </a:lnTo>
                  <a:lnTo>
                    <a:pt x="197" y="321"/>
                  </a:lnTo>
                  <a:lnTo>
                    <a:pt x="145" y="268"/>
                  </a:lnTo>
                  <a:close/>
                  <a:moveTo>
                    <a:pt x="516" y="228"/>
                  </a:moveTo>
                  <a:lnTo>
                    <a:pt x="409" y="228"/>
                  </a:lnTo>
                  <a:lnTo>
                    <a:pt x="441" y="232"/>
                  </a:lnTo>
                  <a:lnTo>
                    <a:pt x="473" y="242"/>
                  </a:lnTo>
                  <a:lnTo>
                    <a:pt x="502" y="258"/>
                  </a:lnTo>
                  <a:lnTo>
                    <a:pt x="516" y="266"/>
                  </a:lnTo>
                  <a:lnTo>
                    <a:pt x="517" y="271"/>
                  </a:lnTo>
                  <a:lnTo>
                    <a:pt x="466" y="321"/>
                  </a:lnTo>
                  <a:lnTo>
                    <a:pt x="272" y="516"/>
                  </a:lnTo>
                  <a:lnTo>
                    <a:pt x="318" y="516"/>
                  </a:lnTo>
                  <a:lnTo>
                    <a:pt x="373" y="460"/>
                  </a:lnTo>
                  <a:lnTo>
                    <a:pt x="433" y="460"/>
                  </a:lnTo>
                  <a:lnTo>
                    <a:pt x="398" y="437"/>
                  </a:lnTo>
                  <a:lnTo>
                    <a:pt x="437" y="398"/>
                  </a:lnTo>
                  <a:lnTo>
                    <a:pt x="476" y="398"/>
                  </a:lnTo>
                  <a:lnTo>
                    <a:pt x="468" y="385"/>
                  </a:lnTo>
                  <a:lnTo>
                    <a:pt x="460" y="373"/>
                  </a:lnTo>
                  <a:lnTo>
                    <a:pt x="513" y="321"/>
                  </a:lnTo>
                  <a:lnTo>
                    <a:pt x="530" y="304"/>
                  </a:lnTo>
                  <a:lnTo>
                    <a:pt x="543" y="285"/>
                  </a:lnTo>
                  <a:lnTo>
                    <a:pt x="546" y="266"/>
                  </a:lnTo>
                  <a:lnTo>
                    <a:pt x="539" y="248"/>
                  </a:lnTo>
                  <a:lnTo>
                    <a:pt x="523" y="232"/>
                  </a:lnTo>
                  <a:lnTo>
                    <a:pt x="516" y="228"/>
                  </a:lnTo>
                  <a:close/>
                  <a:moveTo>
                    <a:pt x="476" y="398"/>
                  </a:moveTo>
                  <a:lnTo>
                    <a:pt x="437" y="398"/>
                  </a:lnTo>
                  <a:lnTo>
                    <a:pt x="511" y="509"/>
                  </a:lnTo>
                  <a:lnTo>
                    <a:pt x="509" y="511"/>
                  </a:lnTo>
                  <a:lnTo>
                    <a:pt x="551" y="511"/>
                  </a:lnTo>
                  <a:lnTo>
                    <a:pt x="476" y="398"/>
                  </a:lnTo>
                  <a:close/>
                  <a:moveTo>
                    <a:pt x="218" y="0"/>
                  </a:moveTo>
                  <a:lnTo>
                    <a:pt x="200" y="5"/>
                  </a:lnTo>
                  <a:lnTo>
                    <a:pt x="182" y="19"/>
                  </a:lnTo>
                  <a:lnTo>
                    <a:pt x="171" y="30"/>
                  </a:lnTo>
                  <a:lnTo>
                    <a:pt x="30" y="171"/>
                  </a:lnTo>
                  <a:lnTo>
                    <a:pt x="14" y="187"/>
                  </a:lnTo>
                  <a:lnTo>
                    <a:pt x="8" y="199"/>
                  </a:lnTo>
                  <a:lnTo>
                    <a:pt x="0" y="209"/>
                  </a:lnTo>
                  <a:lnTo>
                    <a:pt x="0" y="228"/>
                  </a:lnTo>
                  <a:lnTo>
                    <a:pt x="8" y="242"/>
                  </a:lnTo>
                  <a:lnTo>
                    <a:pt x="18" y="255"/>
                  </a:lnTo>
                  <a:lnTo>
                    <a:pt x="29" y="266"/>
                  </a:lnTo>
                  <a:lnTo>
                    <a:pt x="42" y="275"/>
                  </a:lnTo>
                  <a:lnTo>
                    <a:pt x="56" y="282"/>
                  </a:lnTo>
                  <a:lnTo>
                    <a:pt x="71" y="283"/>
                  </a:lnTo>
                  <a:lnTo>
                    <a:pt x="85" y="278"/>
                  </a:lnTo>
                  <a:lnTo>
                    <a:pt x="98" y="268"/>
                  </a:lnTo>
                  <a:lnTo>
                    <a:pt x="145" y="268"/>
                  </a:lnTo>
                  <a:lnTo>
                    <a:pt x="130" y="254"/>
                  </a:lnTo>
                  <a:lnTo>
                    <a:pt x="65" y="254"/>
                  </a:lnTo>
                  <a:lnTo>
                    <a:pt x="58" y="249"/>
                  </a:lnTo>
                  <a:lnTo>
                    <a:pt x="52" y="241"/>
                  </a:lnTo>
                  <a:lnTo>
                    <a:pt x="46" y="235"/>
                  </a:lnTo>
                  <a:lnTo>
                    <a:pt x="38" y="228"/>
                  </a:lnTo>
                  <a:lnTo>
                    <a:pt x="34" y="221"/>
                  </a:lnTo>
                  <a:lnTo>
                    <a:pt x="38" y="209"/>
                  </a:lnTo>
                  <a:lnTo>
                    <a:pt x="39" y="207"/>
                  </a:lnTo>
                  <a:lnTo>
                    <a:pt x="41" y="206"/>
                  </a:lnTo>
                  <a:lnTo>
                    <a:pt x="217" y="30"/>
                  </a:lnTo>
                  <a:lnTo>
                    <a:pt x="266" y="30"/>
                  </a:lnTo>
                  <a:lnTo>
                    <a:pt x="262" y="26"/>
                  </a:lnTo>
                  <a:lnTo>
                    <a:pt x="260" y="23"/>
                  </a:lnTo>
                  <a:lnTo>
                    <a:pt x="258" y="21"/>
                  </a:lnTo>
                  <a:lnTo>
                    <a:pt x="255" y="18"/>
                  </a:lnTo>
                  <a:lnTo>
                    <a:pt x="237" y="4"/>
                  </a:lnTo>
                  <a:lnTo>
                    <a:pt x="218" y="0"/>
                  </a:lnTo>
                  <a:close/>
                  <a:moveTo>
                    <a:pt x="102" y="226"/>
                  </a:moveTo>
                  <a:lnTo>
                    <a:pt x="94" y="226"/>
                  </a:lnTo>
                  <a:lnTo>
                    <a:pt x="80" y="239"/>
                  </a:lnTo>
                  <a:lnTo>
                    <a:pt x="77" y="242"/>
                  </a:lnTo>
                  <a:lnTo>
                    <a:pt x="65" y="254"/>
                  </a:lnTo>
                  <a:lnTo>
                    <a:pt x="130" y="254"/>
                  </a:lnTo>
                  <a:lnTo>
                    <a:pt x="102" y="226"/>
                  </a:lnTo>
                  <a:close/>
                  <a:moveTo>
                    <a:pt x="291" y="121"/>
                  </a:moveTo>
                  <a:lnTo>
                    <a:pt x="246" y="121"/>
                  </a:lnTo>
                  <a:lnTo>
                    <a:pt x="296" y="171"/>
                  </a:lnTo>
                  <a:lnTo>
                    <a:pt x="323" y="198"/>
                  </a:lnTo>
                  <a:lnTo>
                    <a:pt x="355" y="231"/>
                  </a:lnTo>
                  <a:lnTo>
                    <a:pt x="363" y="234"/>
                  </a:lnTo>
                  <a:lnTo>
                    <a:pt x="375" y="231"/>
                  </a:lnTo>
                  <a:lnTo>
                    <a:pt x="409" y="228"/>
                  </a:lnTo>
                  <a:lnTo>
                    <a:pt x="516" y="228"/>
                  </a:lnTo>
                  <a:lnTo>
                    <a:pt x="489" y="213"/>
                  </a:lnTo>
                  <a:lnTo>
                    <a:pt x="454" y="201"/>
                  </a:lnTo>
                  <a:lnTo>
                    <a:pt x="429" y="198"/>
                  </a:lnTo>
                  <a:lnTo>
                    <a:pt x="374" y="198"/>
                  </a:lnTo>
                  <a:lnTo>
                    <a:pt x="367" y="195"/>
                  </a:lnTo>
                  <a:lnTo>
                    <a:pt x="342" y="171"/>
                  </a:lnTo>
                  <a:lnTo>
                    <a:pt x="291" y="121"/>
                  </a:lnTo>
                  <a:close/>
                  <a:moveTo>
                    <a:pt x="266" y="30"/>
                  </a:moveTo>
                  <a:lnTo>
                    <a:pt x="217" y="30"/>
                  </a:lnTo>
                  <a:lnTo>
                    <a:pt x="220" y="30"/>
                  </a:lnTo>
                  <a:lnTo>
                    <a:pt x="232" y="42"/>
                  </a:lnTo>
                  <a:lnTo>
                    <a:pt x="246" y="55"/>
                  </a:lnTo>
                  <a:lnTo>
                    <a:pt x="250" y="64"/>
                  </a:lnTo>
                  <a:lnTo>
                    <a:pt x="246" y="73"/>
                  </a:lnTo>
                  <a:lnTo>
                    <a:pt x="232" y="87"/>
                  </a:lnTo>
                  <a:lnTo>
                    <a:pt x="148" y="171"/>
                  </a:lnTo>
                  <a:lnTo>
                    <a:pt x="144" y="178"/>
                  </a:lnTo>
                  <a:lnTo>
                    <a:pt x="153" y="198"/>
                  </a:lnTo>
                  <a:lnTo>
                    <a:pt x="166" y="199"/>
                  </a:lnTo>
                  <a:lnTo>
                    <a:pt x="195" y="171"/>
                  </a:lnTo>
                  <a:lnTo>
                    <a:pt x="240" y="125"/>
                  </a:lnTo>
                  <a:lnTo>
                    <a:pt x="243" y="123"/>
                  </a:lnTo>
                  <a:lnTo>
                    <a:pt x="246" y="121"/>
                  </a:lnTo>
                  <a:lnTo>
                    <a:pt x="291" y="121"/>
                  </a:lnTo>
                  <a:lnTo>
                    <a:pt x="276" y="105"/>
                  </a:lnTo>
                  <a:lnTo>
                    <a:pt x="271" y="103"/>
                  </a:lnTo>
                  <a:lnTo>
                    <a:pt x="267" y="101"/>
                  </a:lnTo>
                  <a:lnTo>
                    <a:pt x="280" y="79"/>
                  </a:lnTo>
                  <a:lnTo>
                    <a:pt x="283" y="60"/>
                  </a:lnTo>
                  <a:lnTo>
                    <a:pt x="277" y="44"/>
                  </a:lnTo>
                  <a:lnTo>
                    <a:pt x="266" y="30"/>
                  </a:lnTo>
                  <a:close/>
                  <a:moveTo>
                    <a:pt x="417" y="196"/>
                  </a:moveTo>
                  <a:lnTo>
                    <a:pt x="379" y="197"/>
                  </a:lnTo>
                  <a:lnTo>
                    <a:pt x="374" y="198"/>
                  </a:lnTo>
                  <a:lnTo>
                    <a:pt x="429" y="198"/>
                  </a:lnTo>
                  <a:lnTo>
                    <a:pt x="417" y="19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pic>
        <p:nvPicPr>
          <p:cNvPr id="710" name="Google Shape;710;p3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11" name="Google Shape;711;p3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12" name="Google Shape;712;p3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13" name="Google Shape;713;p3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14" name="Google Shape;714;p35"/>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15" name="Google Shape;715;p3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16" name="Google Shape;716;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717" name="Google Shape;71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18" name="Google Shape;718;p3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719" name="Google Shape;719;p35"/>
          <p:cNvSpPr/>
          <p:nvPr/>
        </p:nvSpPr>
        <p:spPr>
          <a:xfrm>
            <a:off x="104500" y="-91159"/>
            <a:ext cx="8365153" cy="1969770"/>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400">
                <a:solidFill>
                  <a:schemeClr val="accent2"/>
                </a:solidFill>
                <a:latin typeface="Times New Roman"/>
                <a:ea typeface="Times New Roman"/>
                <a:cs typeface="Times New Roman"/>
                <a:sym typeface="Times New Roman"/>
              </a:rPr>
              <a:t>Steps for analysing qualitative data</a:t>
            </a:r>
            <a:endParaRPr b="1" sz="2400">
              <a:solidFill>
                <a:schemeClr val="accent2"/>
              </a:solidFill>
              <a:latin typeface="Times New Roman"/>
              <a:ea typeface="Times New Roman"/>
              <a:cs typeface="Times New Roman"/>
              <a:sym typeface="Times New Roman"/>
            </a:endParaRPr>
          </a:p>
        </p:txBody>
      </p:sp>
      <p:sp>
        <p:nvSpPr>
          <p:cNvPr id="720" name="Google Shape;720;p35"/>
          <p:cNvSpPr/>
          <p:nvPr/>
        </p:nvSpPr>
        <p:spPr>
          <a:xfrm>
            <a:off x="104500" y="2566942"/>
            <a:ext cx="8431170" cy="345671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just">
              <a:lnSpc>
                <a:spcPct val="150000"/>
              </a:lnSpc>
              <a:spcBef>
                <a:spcPts val="0"/>
              </a:spcBef>
              <a:spcAft>
                <a:spcPts val="0"/>
              </a:spcAft>
              <a:buNone/>
            </a:pPr>
            <a:r>
              <a:rPr b="1" i="1" lang="en-US" sz="2000" u="sng" cap="none" strike="noStrike">
                <a:solidFill>
                  <a:srgbClr val="C00000"/>
                </a:solidFill>
                <a:latin typeface="Times New Roman"/>
                <a:ea typeface="Times New Roman"/>
                <a:cs typeface="Times New Roman"/>
                <a:sym typeface="Times New Roman"/>
              </a:rPr>
              <a:t>Step 1: Get to know the data</a:t>
            </a:r>
            <a:endParaRPr b="1" i="1" sz="2000" u="sng" cap="none" strike="noStrike">
              <a:solidFill>
                <a:srgbClr val="C00000"/>
              </a:solidFill>
              <a:latin typeface="Times New Roman"/>
              <a:ea typeface="Times New Roman"/>
              <a:cs typeface="Times New Roman"/>
              <a:sym typeface="Times New Roman"/>
            </a:endParaRPr>
          </a:p>
          <a:p>
            <a:pPr indent="0" lvl="0" marL="531495" marR="491490" rtl="0" algn="just">
              <a:lnSpc>
                <a:spcPct val="97000"/>
              </a:lnSpc>
              <a:spcBef>
                <a:spcPts val="945"/>
              </a:spcBef>
              <a:spcAft>
                <a:spcPts val="0"/>
              </a:spcAft>
              <a:buNone/>
            </a:pPr>
            <a:r>
              <a:rPr b="1" lang="en-US" sz="1800">
                <a:solidFill>
                  <a:schemeClr val="dk1"/>
                </a:solidFill>
                <a:latin typeface="Times New Roman"/>
                <a:ea typeface="Times New Roman"/>
                <a:cs typeface="Times New Roman"/>
                <a:sym typeface="Times New Roman"/>
              </a:rPr>
              <a:t>Before beginning to analyse the data, M&amp;E practitioners need to familiarize themselves with them. This process requires reading and rereading the notes taken (the data) in their entirety. As they go through the data, it is important to take notes of any thoughts that come to mind and summarize each transcript and piece of data that will be analysed. The goal at this stage is to absorb and think about the data that has been collected, jotting down reflections and hunches but reserving judgement. Some open-ended questions that can be asked include: “What is happening here?” or “What strikes you?”</a:t>
            </a:r>
            <a:endParaRPr sz="1800">
              <a:solidFill>
                <a:schemeClr val="dk1"/>
              </a:solidFill>
              <a:latin typeface="Tahoma"/>
              <a:ea typeface="Tahoma"/>
              <a:cs typeface="Tahoma"/>
              <a:sym typeface="Tahoma"/>
            </a:endParaRPr>
          </a:p>
          <a:p>
            <a:pPr indent="0" lvl="0" marL="0" marR="0" rtl="0" algn="l">
              <a:spcBef>
                <a:spcPts val="25"/>
              </a:spcBef>
              <a:spcAft>
                <a:spcPts val="0"/>
              </a:spcAft>
              <a:buNone/>
            </a:pPr>
            <a:r>
              <a:rPr lang="en-US" sz="1800">
                <a:solidFill>
                  <a:schemeClr val="dk1"/>
                </a:solidFill>
                <a:latin typeface="Tahoma"/>
                <a:ea typeface="Tahoma"/>
                <a:cs typeface="Tahoma"/>
                <a:sym typeface="Tahoma"/>
              </a:rPr>
              <a:t> </a:t>
            </a:r>
            <a:endParaRPr sz="1800">
              <a:solidFill>
                <a:schemeClr val="dk1"/>
              </a:solidFill>
              <a:latin typeface="Tahoma"/>
              <a:ea typeface="Tahoma"/>
              <a:cs typeface="Tahoma"/>
              <a:sym typeface="Tahoma"/>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4" name="Shape 724"/>
        <p:cNvGrpSpPr/>
        <p:nvPr/>
      </p:nvGrpSpPr>
      <p:grpSpPr>
        <a:xfrm>
          <a:off x="0" y="0"/>
          <a:ext cx="0" cy="0"/>
          <a:chOff x="0" y="0"/>
          <a:chExt cx="0" cy="0"/>
        </a:xfrm>
      </p:grpSpPr>
      <p:pic>
        <p:nvPicPr>
          <p:cNvPr id="725" name="Google Shape;725;p3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26" name="Google Shape;726;p3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27" name="Google Shape;727;p3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28" name="Google Shape;728;p3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29" name="Google Shape;729;p36"/>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30" name="Google Shape;730;p3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31" name="Google Shape;731;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732" name="Google Shape;73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33" name="Google Shape;733;p3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734" name="Google Shape;734;p36"/>
          <p:cNvSpPr/>
          <p:nvPr/>
        </p:nvSpPr>
        <p:spPr>
          <a:xfrm>
            <a:off x="104500" y="-91159"/>
            <a:ext cx="8365153" cy="160043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p:txBody>
      </p:sp>
      <p:sp>
        <p:nvSpPr>
          <p:cNvPr id="735" name="Google Shape;735;p36"/>
          <p:cNvSpPr/>
          <p:nvPr/>
        </p:nvSpPr>
        <p:spPr>
          <a:xfrm>
            <a:off x="296084" y="1628629"/>
            <a:ext cx="8188366" cy="4843634"/>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531495" marR="0" rtl="0" algn="just">
              <a:spcBef>
                <a:spcPts val="0"/>
              </a:spcBef>
              <a:spcAft>
                <a:spcPts val="0"/>
              </a:spcAft>
              <a:buNone/>
            </a:pPr>
            <a:r>
              <a:rPr b="1" i="1" lang="en-US" sz="2000" u="sng">
                <a:solidFill>
                  <a:srgbClr val="C00000"/>
                </a:solidFill>
                <a:latin typeface="Times New Roman"/>
                <a:ea typeface="Times New Roman"/>
                <a:cs typeface="Times New Roman"/>
                <a:sym typeface="Times New Roman"/>
              </a:rPr>
              <a:t>Step 2: Initial round of coding</a:t>
            </a:r>
            <a:endParaRPr b="1" i="1" sz="2000" u="sng">
              <a:solidFill>
                <a:srgbClr val="C00000"/>
              </a:solidFill>
              <a:latin typeface="Times New Roman"/>
              <a:ea typeface="Times New Roman"/>
              <a:cs typeface="Times New Roman"/>
              <a:sym typeface="Times New Roman"/>
            </a:endParaRPr>
          </a:p>
          <a:p>
            <a:pPr indent="0" lvl="0" marL="531495" marR="491490" rtl="0" algn="just">
              <a:lnSpc>
                <a:spcPct val="97000"/>
              </a:lnSpc>
              <a:spcBef>
                <a:spcPts val="965"/>
              </a:spcBef>
              <a:spcAft>
                <a:spcPts val="0"/>
              </a:spcAft>
              <a:buNone/>
            </a:pPr>
            <a:r>
              <a:rPr b="1" lang="en-US" sz="1800">
                <a:solidFill>
                  <a:schemeClr val="dk1"/>
                </a:solidFill>
                <a:latin typeface="Times New Roman"/>
                <a:ea typeface="Times New Roman"/>
                <a:cs typeface="Times New Roman"/>
                <a:sym typeface="Times New Roman"/>
              </a:rPr>
              <a:t>Once the content of the data is known, practitioners can begin coding the material to condense the information into key themes and topics that can help answer the M&amp;E questions posed.</a:t>
            </a:r>
            <a:endParaRPr b="1" sz="1800">
              <a:solidFill>
                <a:schemeClr val="dk1"/>
              </a:solidFill>
              <a:latin typeface="Times New Roman"/>
              <a:ea typeface="Times New Roman"/>
              <a:cs typeface="Times New Roman"/>
              <a:sym typeface="Times New Roman"/>
            </a:endParaRPr>
          </a:p>
          <a:p>
            <a:pPr indent="0" lvl="0" marL="0" marR="0" rtl="0" algn="l">
              <a:spcBef>
                <a:spcPts val="3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0" marL="531495" marR="492125" rtl="0" algn="just">
              <a:lnSpc>
                <a:spcPct val="97000"/>
              </a:lnSpc>
              <a:spcBef>
                <a:spcPts val="0"/>
              </a:spcBef>
              <a:spcAft>
                <a:spcPts val="0"/>
              </a:spcAft>
              <a:buNone/>
            </a:pPr>
            <a:r>
              <a:rPr b="1" lang="en-US" sz="1800">
                <a:solidFill>
                  <a:schemeClr val="dk1"/>
                </a:solidFill>
                <a:latin typeface="Times New Roman"/>
                <a:ea typeface="Times New Roman"/>
                <a:cs typeface="Times New Roman"/>
                <a:sym typeface="Times New Roman"/>
              </a:rPr>
              <a:t>There are two main approaches to coding qualitative data. The first approach consists of creating a framework that reflects the monitoring or evaluation aims and objectives, which is then used to assess the data gathered. This is a deductive approach, as the concepts and issues of interest are first identified, which allows one to focus on particular answers of respondents and disregard the rest.</a:t>
            </a:r>
            <a:endParaRPr b="1" sz="1800">
              <a:solidFill>
                <a:schemeClr val="dk1"/>
              </a:solidFill>
              <a:latin typeface="Times New Roman"/>
              <a:ea typeface="Times New Roman"/>
              <a:cs typeface="Times New Roman"/>
              <a:sym typeface="Times New Roman"/>
            </a:endParaRPr>
          </a:p>
          <a:p>
            <a:pPr indent="0" lvl="0" marL="0" marR="0" rtl="0" algn="l">
              <a:spcBef>
                <a:spcPts val="3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0" marL="531495" marR="492125" rtl="0" algn="just">
              <a:lnSpc>
                <a:spcPct val="97000"/>
              </a:lnSpc>
              <a:spcBef>
                <a:spcPts val="0"/>
              </a:spcBef>
              <a:spcAft>
                <a:spcPts val="0"/>
              </a:spcAft>
              <a:buNone/>
            </a:pPr>
            <a:r>
              <a:rPr b="1" lang="en-US" sz="1800">
                <a:solidFill>
                  <a:schemeClr val="dk1"/>
                </a:solidFill>
                <a:latin typeface="Times New Roman"/>
                <a:ea typeface="Times New Roman"/>
                <a:cs typeface="Times New Roman"/>
                <a:sym typeface="Times New Roman"/>
              </a:rPr>
              <a:t>The initial round of coding begins with an examination of the data and assignment of words or phrases that capture their essence. Those who use a manual approach could write the code in the margin, and those who use a word-processing software could type the code in the Comment function or in another column.</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9" name="Shape 739"/>
        <p:cNvGrpSpPr/>
        <p:nvPr/>
      </p:nvGrpSpPr>
      <p:grpSpPr>
        <a:xfrm>
          <a:off x="0" y="0"/>
          <a:ext cx="0" cy="0"/>
          <a:chOff x="0" y="0"/>
          <a:chExt cx="0" cy="0"/>
        </a:xfrm>
      </p:grpSpPr>
      <p:pic>
        <p:nvPicPr>
          <p:cNvPr id="740" name="Google Shape;740;p3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41" name="Google Shape;741;p3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42" name="Google Shape;742;p3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43" name="Google Shape;743;p3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44" name="Google Shape;744;p3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45" name="Google Shape;745;p3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46" name="Google Shape;746;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747" name="Google Shape;747;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48" name="Google Shape;748;p3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749" name="Google Shape;749;p37"/>
          <p:cNvSpPr/>
          <p:nvPr/>
        </p:nvSpPr>
        <p:spPr>
          <a:xfrm>
            <a:off x="104500" y="-91159"/>
            <a:ext cx="8365153" cy="160043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p:txBody>
      </p:sp>
      <p:sp>
        <p:nvSpPr>
          <p:cNvPr id="750" name="Google Shape;750;p37"/>
          <p:cNvSpPr/>
          <p:nvPr/>
        </p:nvSpPr>
        <p:spPr>
          <a:xfrm>
            <a:off x="174386" y="1840352"/>
            <a:ext cx="8436214" cy="3593291"/>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531495" marR="0" rtl="0" algn="just">
              <a:spcBef>
                <a:spcPts val="0"/>
              </a:spcBef>
              <a:spcAft>
                <a:spcPts val="0"/>
              </a:spcAft>
              <a:buNone/>
            </a:pPr>
            <a:r>
              <a:rPr b="1" i="1" lang="en-US" sz="2000" u="sng">
                <a:solidFill>
                  <a:srgbClr val="C00000"/>
                </a:solidFill>
                <a:latin typeface="Times New Roman"/>
                <a:ea typeface="Times New Roman"/>
                <a:cs typeface="Times New Roman"/>
                <a:sym typeface="Times New Roman"/>
              </a:rPr>
              <a:t>Step 3: Second round of coding (1/2)</a:t>
            </a:r>
            <a:endParaRPr b="1" i="1" sz="2000" u="sng">
              <a:solidFill>
                <a:srgbClr val="C00000"/>
              </a:solidFill>
              <a:latin typeface="Times New Roman"/>
              <a:ea typeface="Times New Roman"/>
              <a:cs typeface="Times New Roman"/>
              <a:sym typeface="Times New Roman"/>
            </a:endParaRPr>
          </a:p>
          <a:p>
            <a:pPr indent="0" lvl="0" marL="531495" marR="491490" rtl="0" algn="just">
              <a:spcBef>
                <a:spcPts val="940"/>
              </a:spcBef>
              <a:spcAft>
                <a:spcPts val="0"/>
              </a:spcAft>
              <a:buNone/>
            </a:pPr>
            <a:r>
              <a:rPr b="1" lang="en-US" sz="1800">
                <a:solidFill>
                  <a:schemeClr val="dk1"/>
                </a:solidFill>
                <a:latin typeface="Times New Roman"/>
                <a:ea typeface="Times New Roman"/>
                <a:cs typeface="Times New Roman"/>
                <a:sym typeface="Times New Roman"/>
              </a:rPr>
              <a:t>The second round of coding is about beginning to critically examine the codes identified in the initial round of coding and organize, synthesize and categorize them into interpretive concepts. This second round aims to explain, theorize and synthesize the codes from the first round by identifying patterns, rules or cause–effect progressions and making interpretations.</a:t>
            </a:r>
            <a:endParaRPr b="1" sz="1800">
              <a:solidFill>
                <a:schemeClr val="dk1"/>
              </a:solidFill>
              <a:latin typeface="Times New Roman"/>
              <a:ea typeface="Times New Roman"/>
              <a:cs typeface="Times New Roman"/>
              <a:sym typeface="Times New Roman"/>
            </a:endParaRPr>
          </a:p>
          <a:p>
            <a:pPr indent="0" lvl="0" marL="0" marR="0" rtl="0" algn="l">
              <a:spcBef>
                <a:spcPts val="2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0" lvl="0" marL="531495" marR="492760" rtl="0" algn="just">
              <a:spcBef>
                <a:spcPts val="5"/>
              </a:spcBef>
              <a:spcAft>
                <a:spcPts val="0"/>
              </a:spcAft>
              <a:buNone/>
            </a:pPr>
            <a:r>
              <a:rPr b="1" lang="en-US" sz="1800">
                <a:solidFill>
                  <a:schemeClr val="dk1"/>
                </a:solidFill>
                <a:latin typeface="Times New Roman"/>
                <a:ea typeface="Times New Roman"/>
                <a:cs typeface="Times New Roman"/>
                <a:sym typeface="Times New Roman"/>
              </a:rPr>
              <a:t>For instance, if codes that continually reappear in the data are identified, M&amp;E practitioners may decide to link them together in a specific way that responds to the monitoring/evaluation question posed.</a:t>
            </a:r>
            <a:endParaRPr b="1" sz="1800">
              <a:solidFill>
                <a:schemeClr val="dk1"/>
              </a:solidFill>
              <a:latin typeface="Times New Roman"/>
              <a:ea typeface="Times New Roman"/>
              <a:cs typeface="Times New Roman"/>
              <a:sym typeface="Times New Roman"/>
            </a:endParaRPr>
          </a:p>
          <a:p>
            <a:pPr indent="0" lvl="0" marL="0" marR="0" rtl="0" algn="l">
              <a:spcBef>
                <a:spcPts val="35"/>
              </a:spcBef>
              <a:spcAft>
                <a:spcPts val="0"/>
              </a:spcAft>
              <a:buNone/>
            </a:pPr>
            <a:r>
              <a:rPr lang="en-US" sz="1600">
                <a:solidFill>
                  <a:schemeClr val="dk1"/>
                </a:solidFill>
                <a:latin typeface="Tahoma"/>
                <a:ea typeface="Tahoma"/>
                <a:cs typeface="Tahoma"/>
                <a:sym typeface="Tahoma"/>
              </a:rPr>
              <a:t> </a:t>
            </a:r>
            <a:endParaRPr sz="1800">
              <a:solidFill>
                <a:schemeClr val="dk1"/>
              </a:solidFill>
              <a:latin typeface="Tahoma"/>
              <a:ea typeface="Tahoma"/>
              <a:cs typeface="Tahoma"/>
              <a:sym typeface="Tahoma"/>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4" name="Shape 754"/>
        <p:cNvGrpSpPr/>
        <p:nvPr/>
      </p:nvGrpSpPr>
      <p:grpSpPr>
        <a:xfrm>
          <a:off x="0" y="0"/>
          <a:ext cx="0" cy="0"/>
          <a:chOff x="0" y="0"/>
          <a:chExt cx="0" cy="0"/>
        </a:xfrm>
      </p:grpSpPr>
      <p:pic>
        <p:nvPicPr>
          <p:cNvPr id="755" name="Google Shape;755;p3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56" name="Google Shape;756;p3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57" name="Google Shape;757;p3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58" name="Google Shape;758;p3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59" name="Google Shape;759;p38"/>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60" name="Google Shape;760;p3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61" name="Google Shape;761;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Lecture7</a:t>
            </a:r>
            <a:endParaRPr b="1" sz="2800">
              <a:solidFill>
                <a:srgbClr val="FF9518"/>
              </a:solidFill>
              <a:latin typeface="Tajawal Medium"/>
              <a:ea typeface="Tajawal Medium"/>
              <a:cs typeface="Tajawal Medium"/>
              <a:sym typeface="Tajawal Medium"/>
            </a:endParaRPr>
          </a:p>
        </p:txBody>
      </p:sp>
      <p:sp>
        <p:nvSpPr>
          <p:cNvPr id="762" name="Google Shape;76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63" name="Google Shape;763;p38"/>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Part2)</a:t>
            </a:r>
            <a:endParaRPr b="1" sz="2800">
              <a:solidFill>
                <a:srgbClr val="FF9518"/>
              </a:solidFill>
              <a:latin typeface="Tajawal Medium"/>
              <a:ea typeface="Tajawal Medium"/>
              <a:cs typeface="Tajawal Medium"/>
              <a:sym typeface="Tajawal Medium"/>
            </a:endParaRPr>
          </a:p>
        </p:txBody>
      </p:sp>
      <p:sp>
        <p:nvSpPr>
          <p:cNvPr id="764" name="Google Shape;764;p38"/>
          <p:cNvSpPr/>
          <p:nvPr/>
        </p:nvSpPr>
        <p:spPr>
          <a:xfrm>
            <a:off x="104500" y="-91159"/>
            <a:ext cx="8365153" cy="201593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chemeClr val="accent2"/>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p:txBody>
      </p:sp>
      <p:sp>
        <p:nvSpPr>
          <p:cNvPr id="765" name="Google Shape;765;p38"/>
          <p:cNvSpPr/>
          <p:nvPr/>
        </p:nvSpPr>
        <p:spPr>
          <a:xfrm>
            <a:off x="241464" y="2056796"/>
            <a:ext cx="8294206" cy="410881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531495" marR="491490" rtl="0" algn="just">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531495" marR="491490" rtl="0" algn="just">
              <a:spcBef>
                <a:spcPts val="0"/>
              </a:spcBef>
              <a:spcAft>
                <a:spcPts val="0"/>
              </a:spcAft>
              <a:buNone/>
            </a:pPr>
            <a:r>
              <a:rPr b="1" i="1" lang="en-US" sz="2000" u="sng">
                <a:solidFill>
                  <a:srgbClr val="C00000"/>
                </a:solidFill>
                <a:latin typeface="Times New Roman"/>
                <a:ea typeface="Times New Roman"/>
                <a:cs typeface="Times New Roman"/>
                <a:sym typeface="Times New Roman"/>
              </a:rPr>
              <a:t>Step 3: Second round of coding (2/2)</a:t>
            </a:r>
            <a:endParaRPr b="1" i="1" sz="2000" u="sng">
              <a:solidFill>
                <a:srgbClr val="C00000"/>
              </a:solidFill>
              <a:latin typeface="Times New Roman"/>
              <a:ea typeface="Times New Roman"/>
              <a:cs typeface="Times New Roman"/>
              <a:sym typeface="Times New Roman"/>
            </a:endParaRPr>
          </a:p>
          <a:p>
            <a:pPr indent="0" lvl="0" marL="531495" marR="491490" rtl="0" algn="just">
              <a:spcBef>
                <a:spcPts val="0"/>
              </a:spcBef>
              <a:spcAft>
                <a:spcPts val="0"/>
              </a:spcAft>
              <a:buNone/>
            </a:pPr>
            <a:r>
              <a:rPr b="1" lang="en-US" sz="1800">
                <a:solidFill>
                  <a:schemeClr val="dk1"/>
                </a:solidFill>
                <a:latin typeface="Times New Roman"/>
                <a:ea typeface="Times New Roman"/>
                <a:cs typeface="Times New Roman"/>
                <a:sym typeface="Times New Roman"/>
              </a:rPr>
              <a:t>Accordingly, at this point, a better understanding of which data will be most important for the analysis will emerge. Certain data, even if they are already collected, may only tangentially relate to the questions being explored, and therefore, they will not be included in the analysis at hand. It is also at this point that M&amp;E practitioners will see whether additional data needs to be collected to flesh out an emerging code or explanation of what is being observed in the data collected. </a:t>
            </a:r>
            <a:endParaRPr b="1" sz="1800">
              <a:solidFill>
                <a:schemeClr val="dk1"/>
              </a:solidFill>
              <a:latin typeface="Times New Roman"/>
              <a:ea typeface="Times New Roman"/>
              <a:cs typeface="Times New Roman"/>
              <a:sym typeface="Times New Roman"/>
            </a:endParaRPr>
          </a:p>
          <a:p>
            <a:pPr indent="0" lvl="0" marL="531495" marR="491490" rtl="0" algn="just">
              <a:spcBef>
                <a:spcPts val="0"/>
              </a:spcBef>
              <a:spcAft>
                <a:spcPts val="0"/>
              </a:spcAft>
              <a:buNone/>
            </a:pPr>
            <a:r>
              <a:rPr b="1" lang="en-US" sz="1800">
                <a:solidFill>
                  <a:schemeClr val="dk1"/>
                </a:solidFill>
                <a:latin typeface="Times New Roman"/>
                <a:ea typeface="Times New Roman"/>
                <a:cs typeface="Times New Roman"/>
                <a:sym typeface="Times New Roman"/>
              </a:rPr>
              <a:t>One way to identify whether additional data is required is to ask this question: “Does the emerging analysis address the monitoring/evaluation question posed in an interesting and significant way?” If not, this may suggest the need for more data. It might also suggest the need for additional synthesizing activities.</a:t>
            </a:r>
            <a:endParaRPr b="1" sz="18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9" name="Shape 769"/>
        <p:cNvGrpSpPr/>
        <p:nvPr/>
      </p:nvGrpSpPr>
      <p:grpSpPr>
        <a:xfrm>
          <a:off x="0" y="0"/>
          <a:ext cx="0" cy="0"/>
          <a:chOff x="0" y="0"/>
          <a:chExt cx="0" cy="0"/>
        </a:xfrm>
      </p:grpSpPr>
      <p:pic>
        <p:nvPicPr>
          <p:cNvPr id="770" name="Google Shape;770;p39"/>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771" name="Google Shape;771;p3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72" name="Google Shape;772;p3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73" name="Google Shape;773;p3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74" name="Google Shape;774;p39"/>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775" name="Google Shape;775;p39"/>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776" name="Google Shape;776;p3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77" name="Google Shape;777;p3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778" name="Google Shape;77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79" name="Google Shape;77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80" name="Google Shape;780;p39"/>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81" name="Google Shape;781;p39"/>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