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276" r:id="rId8"/>
    <p:sldId id="501" r:id="rId9"/>
    <p:sldId id="502" r:id="rId10"/>
    <p:sldId id="496" r:id="rId11"/>
    <p:sldId id="499" r:id="rId12"/>
    <p:sldId id="500" r:id="rId13"/>
    <p:sldId id="498" r:id="rId14"/>
    <p:sldId id="503" r:id="rId15"/>
    <p:sldId id="505" r:id="rId16"/>
    <p:sldId id="506" r:id="rId17"/>
    <p:sldId id="508" r:id="rId18"/>
    <p:sldId id="510" r:id="rId19"/>
    <p:sldId id="509" r:id="rId20"/>
    <p:sldId id="507" r:id="rId21"/>
    <p:sldId id="511" r:id="rId22"/>
    <p:sldId id="512" r:id="rId23"/>
    <p:sldId id="513" r:id="rId24"/>
    <p:sldId id="514" r:id="rId25"/>
    <p:sldId id="516" r:id="rId26"/>
    <p:sldId id="517" r:id="rId27"/>
    <p:sldId id="518" r:id="rId28"/>
    <p:sldId id="520" r:id="rId29"/>
    <p:sldId id="521" r:id="rId30"/>
    <p:sldId id="522" r:id="rId31"/>
    <p:sldId id="523" r:id="rId32"/>
    <p:sldId id="526" r:id="rId33"/>
    <p:sldId id="525" r:id="rId34"/>
    <p:sldId id="524" r:id="rId35"/>
    <p:sldId id="527" r:id="rId36"/>
    <p:sldId id="528" r:id="rId37"/>
    <p:sldId id="529" r:id="rId38"/>
    <p:sldId id="530" r:id="rId39"/>
    <p:sldId id="533" r:id="rId40"/>
    <p:sldId id="532" r:id="rId41"/>
    <p:sldId id="534" r:id="rId42"/>
    <p:sldId id="535" r:id="rId43"/>
    <p:sldId id="53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1"/>
            <p14:sldId id="502"/>
            <p14:sldId id="496"/>
            <p14:sldId id="499"/>
            <p14:sldId id="500"/>
            <p14:sldId id="498"/>
            <p14:sldId id="503"/>
            <p14:sldId id="505"/>
            <p14:sldId id="506"/>
            <p14:sldId id="508"/>
            <p14:sldId id="510"/>
            <p14:sldId id="509"/>
            <p14:sldId id="507"/>
            <p14:sldId id="511"/>
            <p14:sldId id="512"/>
            <p14:sldId id="513"/>
            <p14:sldId id="514"/>
            <p14:sldId id="516"/>
            <p14:sldId id="517"/>
            <p14:sldId id="518"/>
            <p14:sldId id="520"/>
            <p14:sldId id="521"/>
            <p14:sldId id="522"/>
            <p14:sldId id="523"/>
            <p14:sldId id="526"/>
            <p14:sldId id="525"/>
            <p14:sldId id="524"/>
            <p14:sldId id="527"/>
            <p14:sldId id="528"/>
            <p14:sldId id="529"/>
            <p14:sldId id="530"/>
            <p14:sldId id="533"/>
            <p14:sldId id="532"/>
            <p14:sldId id="534"/>
            <p14:sldId id="535"/>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66634-6E7E-1040-DF6F-A00C565EF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F86406-C6CB-8EE4-B826-03F9E7404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DB3E3-E3C7-3C38-3191-05AB3868A5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4D37C0-1CBC-C2BF-6B32-78E1C69F221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03532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02BF0-195D-00B3-CDDD-1ECBE533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F32A3-447F-4DDA-23AC-6214E25FBE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57D98-5BBD-E5F2-19CD-76EA5225F1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31F781-AEC8-DD05-B5B1-A45A71238AB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33110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119537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DD0B6-C335-F054-A986-394A10998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C3C5B1-3D4E-2B47-7708-313D495F77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DD6AEF-EFB1-BA41-6A63-917B346EFC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B50AC8-D9AC-2319-7CB9-5A64AE62F65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26765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CAC73-CEEC-B9D5-BF98-9E53014E0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0BB2B-3700-7D4E-2A99-7DA23CEDB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62BEA7-ABB4-E54E-2EB5-52F3472364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5D019A-9FA2-3AEB-B8FE-85D253C99237}"/>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21290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4F420-6A22-0816-65F3-3ADE4117E9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C8FD73-E669-D3AD-2972-C2B768B44E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CD3718-DCBE-968B-D1BC-F05F06A8E0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55485-A9AD-3934-019B-F1DE5D76B4A8}"/>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09409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AF030-3F5A-DE00-2F5D-895E00BA2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8F66F-ABF2-F12F-E54A-C22755672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6FAE0D-6069-A1AC-CCFA-B7CFF05A0E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DE0AD6-D3B7-F6B2-7EDB-81060E29F51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82797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1D495-124A-73D0-7433-18B85E5B02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9AE90-A780-0B5F-C9AA-02A59761C4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DA8554-6F7A-9F7A-CB02-6BB9BE105D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F63B96-946A-91FA-7CC6-0331D3F0C7F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263846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F5501-590D-001E-3F58-C6E4328B3C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ECEC5-8055-2346-F07C-3532310792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BE3E1E-5335-6AB2-44AF-8EE189BB85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BE4ABA-92B5-1DE9-84D3-F97EFEA5DB0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380542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36689-99D6-99B8-576C-E3F41B8E6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8B374B-2382-49C0-353C-28C8F143E4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E98149-F682-E7E6-D1A3-443179C9C0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86ADC8-658C-0756-84FD-9ABE19F8653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467622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01A8F-E71E-7971-4E63-38D5921E6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29FBE-FD0E-B6E3-0823-D70A8A295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1F5846-04F0-7DE0-922C-259741562B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C638C3-DC42-E83F-BD06-81E219FA88C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34191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00DC6-37AA-1751-B181-FE5A6C09D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85899-276C-8BE0-93A0-9DC8C23868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80AC5D-B9CC-193B-A1BB-1008583C65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70853A-BABB-7C68-BE00-BFB8516CAF0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5479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7E9ED-F48A-DAE6-D21D-0760A4E28D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747373-D3A1-69C6-F6EB-4C90EF1181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0730FA-BB44-E3D6-8344-A1E81A72A1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AFDCB7-B198-AA3F-B507-4F4DABCE7A6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577113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0515D-330B-8265-09A4-EF9D8FFD1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5E9FEA-1068-6B39-97E4-7E088B1889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C0D294-C057-20A4-B6C1-95C6C00FF7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D56C0C-CC79-033E-8A1A-488CAE7D5E9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006485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B7466-B163-162E-52BB-395AFB8E1A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9B695-FE73-21DC-04C6-E65CB79CE4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A00784-5C51-4105-7436-599EB250FC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BB3862-8E39-188B-F76A-8A8C37CC35F7}"/>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62034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560FF-48FF-F4C3-43A6-DCEA84A9C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88AFC8-87A0-D700-9AA9-E0A98A507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C3BD4F-0A9A-6CC6-3C83-03DC6F604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497BB-FFCA-CE27-DA80-027EA18CF19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53295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D6D02-5A37-B1A1-4C80-3A1D4E75CE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8C422A-635F-ACCB-7ED5-05D3C6CCA1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E39500-A143-BF46-1765-77F38C5AA9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AB0D16-548E-CA50-9C1E-314D51EE12E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903242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60812-D6FD-5C8C-15BD-5EED6C8893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C74473-9844-6273-95D3-A7CDC7A93D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14749-C289-4C9C-9572-5922BAC3D7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F02187-547E-A996-B553-3BB612B09B2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54041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EEB64-28C9-9D68-7EE4-4F547FFCB7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3A59AA-E2AF-F962-1705-7AC25C94A9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402C49-5939-1411-F085-6A19C1E068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A46F0F-E7A9-CF0A-892E-9B6431303AF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131572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8F8C0-4042-DFE5-00DA-16D2298DF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48964C-0DCA-6F5F-DCBD-E4EA386BE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9DDE27-CFF9-1C05-A0EB-F068277F24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2743F9-95F0-5B2E-C775-EB39AA66D949}"/>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9133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0879E-6A05-EE45-750F-5768A45F8B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25D0D5-41C3-88BB-A6BA-DAB3F95F63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E0C057-32D2-3320-BDAD-4379F8A579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87FB28-0663-C7C2-5E70-CA65DBFAE79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269452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56BA2-7226-DF2A-EC7E-1D678E13F0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E1B940-7E42-14AA-C868-B0CDD82BCB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52FACD-28C2-42EF-1A24-AF9CA89948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202D5E-19BB-33DC-E854-9C3D9F7F822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752956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F703B-B4D4-0556-9425-468294E39F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3A92B0-7379-F205-C959-F3D742439D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071644-0CD4-FAAA-6EC4-A040FB02ED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CD8C11-D36B-4594-96CA-5EACA85DDDE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579292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EBB2C-1786-F9AF-152F-F2F87363CE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190192-9F4D-2B9F-107E-80D6E1652D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D7D022-30C1-306C-0A3B-35839D29CD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E2616F-36D9-4082-D065-EA9BD96DC94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362107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277A6-889E-618D-F3D0-9EEBEE21EC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37F18B-1449-773C-42E2-FE597007BF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F26F8E-E92C-B763-D854-D060800549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304496-5F40-C6D6-685A-86F5B8B9DC4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062611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32D68-8653-7A96-AC59-68108A8B5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0D3531-7518-7D15-83C9-E88614717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4E5BD5-6F8B-5B9F-0598-E092A0918E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8FDF75-C02D-D7D3-2BD7-FABA6114966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282932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B6CE0-9784-38DB-9216-20336A241E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A13E57-4906-AC00-5717-581A690DAE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AAB2FD-15C3-754C-0528-451F738E14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4E7385-558D-00B3-4C41-81C0A2FB017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973606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E2A6A-DF58-C9E5-1830-ED76E8DC69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261928-D450-CC54-F4C3-A959BBCE16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A7EC8-D191-E34E-A6E7-F2F0C96787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EE982A-9D8B-180C-01AB-E52C5E68F5F4}"/>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56477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6E20D-EC8C-E5F0-3261-4A91095933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5F9E0E-D06F-9D1A-B94D-E65763705F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758A6C-45BB-3085-5901-D645D145AA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FF8B5D-3C55-EBC1-075E-F0CB5632DCE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372698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46ABE-5268-0775-2FAD-509A0A5941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B35FB4-C043-086E-68E9-892C923739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476D77-817D-92B3-1372-A58B7081A7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64848E-D5BB-CDF3-8FD5-F0DE62254F10}"/>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976551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503E2-674F-94D7-FE96-FE485D7DA3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E85D46-E005-2A7A-26EE-4BA3942943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F6C99-BB8E-C486-767C-B11F90949A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B41011-9690-6464-B36F-44310ED8AD42}"/>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53898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58722" cy="1384995"/>
          </a:xfrm>
          <a:prstGeom prst="rect">
            <a:avLst/>
          </a:prstGeom>
          <a:noFill/>
        </p:spPr>
        <p:txBody>
          <a:bodyPr wrap="square" rtlCol="0">
            <a:spAutoFit/>
          </a:bodyPr>
          <a:lstStyle/>
          <a:p>
            <a:pPr algn="ctr"/>
            <a:r>
              <a:rPr lang="en-US" sz="2800" b="1" dirty="0">
                <a:solidFill>
                  <a:srgbClr val="00B0F0"/>
                </a:solidFill>
                <a:latin typeface="Alexandria" charset="0"/>
              </a:rPr>
              <a:t>An Overview of Business Intelligence, Analytics, and Decision Support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5055230"/>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marR="20920" algn="l">
              <a:lnSpc>
                <a:spcPct val="15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Understand the need for computerized support of managerial decision making</a:t>
            </a:r>
          </a:p>
          <a:p>
            <a:pPr marR="9940" algn="l">
              <a:lnSpc>
                <a:spcPct val="150000"/>
              </a:lnSpc>
            </a:pPr>
            <a:r>
              <a:rPr lang="en-US" sz="2400" b="1" dirty="0">
                <a:solidFill>
                  <a:srgbClr val="00B0F0"/>
                </a:solidFill>
                <a:latin typeface="Alexandria" charset="0"/>
              </a:rPr>
              <a:t>1.2</a:t>
            </a:r>
            <a:r>
              <a:rPr lang="en-US" sz="2400" dirty="0">
                <a:latin typeface="Times New Roman" panose="02020603050405020304" pitchFamily="18" charset="0"/>
                <a:cs typeface="Times New Roman" panose="02020603050405020304" pitchFamily="18" charset="0"/>
              </a:rPr>
              <a:t>  Recognize the evolution of such computerized support to the current state—analytics/data science</a:t>
            </a:r>
          </a:p>
          <a:p>
            <a:pPr marR="14940" algn="l">
              <a:lnSpc>
                <a:spcPct val="150000"/>
              </a:lnSpc>
            </a:pPr>
            <a:r>
              <a:rPr lang="en-US" sz="2400" b="1" dirty="0">
                <a:solidFill>
                  <a:srgbClr val="00B0F0"/>
                </a:solidFill>
                <a:latin typeface="Alexandria" charset="0"/>
              </a:rPr>
              <a:t>1.3</a:t>
            </a:r>
            <a:r>
              <a:rPr lang="en-US" sz="2400" dirty="0">
                <a:latin typeface="Times New Roman" panose="02020603050405020304" pitchFamily="18" charset="0"/>
                <a:cs typeface="Times New Roman" panose="02020603050405020304" pitchFamily="18" charset="0"/>
              </a:rPr>
              <a:t> Describe the business intelligence (BI) methodology and concepts</a:t>
            </a:r>
          </a:p>
          <a:p>
            <a:pPr marR="17990" algn="l">
              <a:lnSpc>
                <a:spcPct val="15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 Understand the various types of analytics</a:t>
            </a:r>
          </a:p>
          <a:p>
            <a:pPr marR="17990">
              <a:lnSpc>
                <a:spcPct val="150000"/>
              </a:lnSpc>
            </a:pPr>
            <a:r>
              <a:rPr lang="en-US" sz="2400" b="1" dirty="0">
                <a:solidFill>
                  <a:srgbClr val="00B0F0"/>
                </a:solidFill>
                <a:latin typeface="Alexandria" charset="0"/>
              </a:rPr>
              <a:t>1.5 </a:t>
            </a:r>
            <a:r>
              <a:rPr lang="en-US" sz="2400" dirty="0">
                <a:latin typeface="Times New Roman" panose="02020603050405020304" pitchFamily="18" charset="0"/>
                <a:cs typeface="Times New Roman" panose="02020603050405020304" pitchFamily="18" charset="0"/>
              </a:rPr>
              <a:t>Understand the nature of data as it relates </a:t>
            </a:r>
            <a:r>
              <a:rPr lang="en-US" sz="2400">
                <a:latin typeface="Times New Roman" panose="02020603050405020304" pitchFamily="18" charset="0"/>
                <a:cs typeface="Times New Roman" panose="02020603050405020304" pitchFamily="18" charset="0"/>
              </a:rPr>
              <a:t>to business intelligence </a:t>
            </a:r>
            <a:r>
              <a:rPr lang="en-US" sz="2400" dirty="0">
                <a:latin typeface="Times New Roman" panose="02020603050405020304" pitchFamily="18" charset="0"/>
                <a:cs typeface="Times New Roman" panose="02020603050405020304" pitchFamily="18" charset="0"/>
              </a:rPr>
              <a:t>(BI) and analytics</a:t>
            </a:r>
          </a:p>
          <a:p>
            <a:pPr marR="17990"/>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p:cNvSpPr txBox="1"/>
          <p:nvPr/>
        </p:nvSpPr>
        <p:spPr>
          <a:xfrm>
            <a:off x="2346764" y="700610"/>
            <a:ext cx="6917816" cy="984885"/>
          </a:xfrm>
          <a:prstGeom prst="rect">
            <a:avLst/>
          </a:prstGeom>
          <a:noFill/>
        </p:spPr>
        <p:txBody>
          <a:bodyPr wrap="square" rtlCol="0">
            <a:spAutoFit/>
          </a:bodyPr>
          <a:lstStyle/>
          <a:p>
            <a:endParaRPr lang="en-US" dirty="0"/>
          </a:p>
          <a:p>
            <a:r>
              <a:rPr lang="en-US" sz="2000" b="1" dirty="0">
                <a:latin typeface="Alexandria" charset="0"/>
              </a:rPr>
              <a:t>Changing Business Environments and Evolving Needs for Decision Support and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413337"/>
            <a:ext cx="10541000" cy="2956387"/>
          </a:xfrm>
          <a:prstGeom prst="rect">
            <a:avLst/>
          </a:prstGeom>
          <a:noFill/>
        </p:spPr>
        <p:txBody>
          <a:bodyPr wrap="square" rtlCol="0">
            <a:spAutoFit/>
          </a:bodyPr>
          <a:lstStyle/>
          <a:p>
            <a:pPr marL="285750" indent="-285750">
              <a:lnSpc>
                <a:spcPct val="150000"/>
              </a:lnSpc>
              <a:buClr>
                <a:srgbClr val="00AEEF"/>
              </a:buClr>
              <a:buFont typeface="Arial" panose="020B0604020202020204" pitchFamily="34" charset="0"/>
              <a:buChar char="•"/>
            </a:pPr>
            <a:r>
              <a:rPr lang="en-US" dirty="0"/>
              <a:t>The business environment is constantly changing, and it is becoming more and more complex.</a:t>
            </a:r>
          </a:p>
          <a:p>
            <a:pPr marL="285750" indent="-285750">
              <a:lnSpc>
                <a:spcPct val="150000"/>
              </a:lnSpc>
              <a:buClr>
                <a:srgbClr val="00AEEF"/>
              </a:buClr>
              <a:buFont typeface="Arial" panose="020B0604020202020204" pitchFamily="34" charset="0"/>
              <a:buChar char="•"/>
            </a:pPr>
            <a:r>
              <a:rPr lang="en-US" dirty="0"/>
              <a:t> Organizations, private and public, are under pressures that force them to respond quickly to changing conditions and to be innovative in the way they operate. </a:t>
            </a:r>
          </a:p>
          <a:p>
            <a:pPr marL="285750" indent="-285750">
              <a:lnSpc>
                <a:spcPct val="150000"/>
              </a:lnSpc>
              <a:buClr>
                <a:srgbClr val="00AEEF"/>
              </a:buClr>
              <a:buFont typeface="Arial" panose="020B0604020202020204" pitchFamily="34" charset="0"/>
              <a:buChar char="•"/>
            </a:pPr>
            <a:r>
              <a:rPr lang="en-US" dirty="0"/>
              <a:t>Making such decisions may require considerable amounts of relevant data, information, and knowledge. Processing these, in the framework of the needed decisions, must be done quickly, frequently in real time, and usually requires some computerized support.</a:t>
            </a:r>
          </a:p>
          <a:p>
            <a:pPr marL="285750" indent="-285750">
              <a:lnSpc>
                <a:spcPct val="150000"/>
              </a:lnSpc>
              <a:buClr>
                <a:srgbClr val="00AEEF"/>
              </a:buClr>
              <a:buFont typeface="Arial" panose="020B0604020202020204" pitchFamily="34" charset="0"/>
              <a:buChar char="•"/>
            </a:pPr>
            <a:r>
              <a:rPr lang="en-US" dirty="0"/>
              <a:t>This course is about using business analytics as computerized support for managerial decision making.</a:t>
            </a:r>
            <a:endParaRPr lang="en-US" alt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06DE2-BD82-7E4B-D2D2-4845F4018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71F77-4FF5-60C5-B8F7-AABCE9D6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FA44056-0417-02D1-044D-A4CECAC52BCF}"/>
              </a:ext>
            </a:extLst>
          </p:cNvPr>
          <p:cNvSpPr txBox="1"/>
          <p:nvPr/>
        </p:nvSpPr>
        <p:spPr>
          <a:xfrm>
            <a:off x="2346764" y="700610"/>
            <a:ext cx="6917816" cy="984885"/>
          </a:xfrm>
          <a:prstGeom prst="rect">
            <a:avLst/>
          </a:prstGeom>
          <a:noFill/>
        </p:spPr>
        <p:txBody>
          <a:bodyPr wrap="square" rtlCol="0">
            <a:spAutoFit/>
          </a:bodyPr>
          <a:lstStyle/>
          <a:p>
            <a:endParaRPr lang="en-US" dirty="0"/>
          </a:p>
          <a:p>
            <a:r>
              <a:rPr lang="en-US" sz="2000" b="1" dirty="0">
                <a:latin typeface="Alexandria" charset="0"/>
              </a:rPr>
              <a:t>Changing Business Environments and Evolving Needs for Decision Support and Analytics:</a:t>
            </a:r>
          </a:p>
        </p:txBody>
      </p:sp>
      <p:sp>
        <p:nvSpPr>
          <p:cNvPr id="5" name="Rectangle 4">
            <a:extLst>
              <a:ext uri="{FF2B5EF4-FFF2-40B4-BE49-F238E27FC236}">
                <a16:creationId xmlns:a16="http://schemas.microsoft.com/office/drawing/2014/main" id="{EB025456-B80C-402C-6C5F-543E436A47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7C3BA5C-52B5-61BB-9089-57C4D6037A0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8B8C9572-6B21-A568-2F5B-91B064C78086}"/>
              </a:ext>
            </a:extLst>
          </p:cNvPr>
          <p:cNvSpPr txBox="1"/>
          <p:nvPr/>
        </p:nvSpPr>
        <p:spPr>
          <a:xfrm>
            <a:off x="617280" y="2019969"/>
            <a:ext cx="10541000" cy="3430170"/>
          </a:xfrm>
          <a:prstGeom prst="rect">
            <a:avLst/>
          </a:prstGeom>
          <a:noFill/>
        </p:spPr>
        <p:txBody>
          <a:bodyPr wrap="square" rtlCol="0">
            <a:spAutoFit/>
          </a:bodyPr>
          <a:lstStyle/>
          <a:p>
            <a:pPr algn="just"/>
            <a:r>
              <a:rPr lang="en-US" sz="2000" dirty="0"/>
              <a:t>Some developments have clearly contributed to facilitating growth of decision support and analytics in a number of ways, including the following:</a:t>
            </a:r>
          </a:p>
          <a:p>
            <a:pPr marL="285750" indent="-285750">
              <a:lnSpc>
                <a:spcPct val="150000"/>
              </a:lnSpc>
              <a:buClr>
                <a:srgbClr val="00AEEF"/>
              </a:buClr>
              <a:buFont typeface="Arial" panose="020B0604020202020204" pitchFamily="34" charset="0"/>
              <a:buChar char="•"/>
            </a:pPr>
            <a:r>
              <a:rPr lang="en-US" sz="2000" dirty="0"/>
              <a:t>Group communication and collaboration: </a:t>
            </a:r>
            <a:r>
              <a:rPr lang="en-US" sz="2000" dirty="0">
                <a:solidFill>
                  <a:srgbClr val="FF0000"/>
                </a:solidFill>
              </a:rPr>
              <a:t>Assembling a group of decision makers, especially experts, in one place can be costly. </a:t>
            </a:r>
            <a:r>
              <a:rPr lang="en-US" sz="2000" dirty="0"/>
              <a:t>Information systems can improve the collaboration process of a group and enable its members to be at different locations .</a:t>
            </a:r>
          </a:p>
          <a:p>
            <a:pPr marL="285750" indent="-285750">
              <a:lnSpc>
                <a:spcPct val="150000"/>
              </a:lnSpc>
              <a:buClr>
                <a:srgbClr val="00AEEF"/>
              </a:buClr>
              <a:buFont typeface="Arial" panose="020B0604020202020204" pitchFamily="34" charset="0"/>
              <a:buChar char="•"/>
            </a:pPr>
            <a:r>
              <a:rPr lang="en-US" sz="2000" dirty="0"/>
              <a:t>Improved data management : The data may include </a:t>
            </a:r>
            <a:r>
              <a:rPr lang="en-US" sz="2000" dirty="0" err="1"/>
              <a:t>text,sound</a:t>
            </a:r>
            <a:r>
              <a:rPr lang="en-US" sz="2000" dirty="0"/>
              <a:t>, graphics, and video, and they can be in different languages. </a:t>
            </a:r>
            <a:r>
              <a:rPr lang="en-US" sz="2000" dirty="0">
                <a:solidFill>
                  <a:srgbClr val="FF0000"/>
                </a:solidFill>
              </a:rPr>
              <a:t>Systems today can search, store, and transmit needed data quickly, economically, securely, and transparently.</a:t>
            </a:r>
          </a:p>
        </p:txBody>
      </p:sp>
      <p:pic>
        <p:nvPicPr>
          <p:cNvPr id="7" name="Graphic 21">
            <a:extLst>
              <a:ext uri="{FF2B5EF4-FFF2-40B4-BE49-F238E27FC236}">
                <a16:creationId xmlns:a16="http://schemas.microsoft.com/office/drawing/2014/main" id="{F8CC5591-3DA6-4995-C846-0A07F03C6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4999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48A34-57CF-AD4C-6025-268FE7FE96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BDC4B1-2DEB-D439-3E7A-5FE71DF3C4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D1E8F8C8-6C82-1299-901C-9FFD9082072A}"/>
              </a:ext>
            </a:extLst>
          </p:cNvPr>
          <p:cNvSpPr txBox="1"/>
          <p:nvPr/>
        </p:nvSpPr>
        <p:spPr>
          <a:xfrm>
            <a:off x="2346764" y="700610"/>
            <a:ext cx="6917816" cy="984885"/>
          </a:xfrm>
          <a:prstGeom prst="rect">
            <a:avLst/>
          </a:prstGeom>
          <a:noFill/>
        </p:spPr>
        <p:txBody>
          <a:bodyPr wrap="square" rtlCol="0">
            <a:spAutoFit/>
          </a:bodyPr>
          <a:lstStyle/>
          <a:p>
            <a:endParaRPr lang="en-US" dirty="0"/>
          </a:p>
          <a:p>
            <a:r>
              <a:rPr lang="en-US" sz="2000" b="1" dirty="0">
                <a:latin typeface="Alexandria" charset="0"/>
              </a:rPr>
              <a:t>Changing Business Environments and Evolving Needs for Decision Support and Analytics:</a:t>
            </a:r>
          </a:p>
        </p:txBody>
      </p:sp>
      <p:sp>
        <p:nvSpPr>
          <p:cNvPr id="5" name="Rectangle 4">
            <a:extLst>
              <a:ext uri="{FF2B5EF4-FFF2-40B4-BE49-F238E27FC236}">
                <a16:creationId xmlns:a16="http://schemas.microsoft.com/office/drawing/2014/main" id="{2CA87B07-CDB9-2ACF-5DDB-C739E5450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FFA3A99-37D5-3C19-38DA-62BCCD0CA82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7AFEED4D-03BC-479A-DE16-0EF9D6C18641}"/>
              </a:ext>
            </a:extLst>
          </p:cNvPr>
          <p:cNvSpPr txBox="1"/>
          <p:nvPr/>
        </p:nvSpPr>
        <p:spPr>
          <a:xfrm>
            <a:off x="617280" y="2019969"/>
            <a:ext cx="10541000" cy="2988639"/>
          </a:xfrm>
          <a:prstGeom prst="rect">
            <a:avLst/>
          </a:prstGeom>
          <a:noFill/>
        </p:spPr>
        <p:txBody>
          <a:bodyPr wrap="square" rtlCol="0">
            <a:spAutoFit/>
          </a:bodyPr>
          <a:lstStyle/>
          <a:p>
            <a:pPr algn="just"/>
            <a:endParaRPr lang="en-US" sz="2000" dirty="0"/>
          </a:p>
          <a:p>
            <a:pPr algn="just"/>
            <a:r>
              <a:rPr lang="en-US" sz="2000" dirty="0"/>
              <a:t>Some developments have clearly contributed to facilitating growth of decision support and analytics in a number of ways, including the following:</a:t>
            </a:r>
          </a:p>
          <a:p>
            <a:pPr algn="just"/>
            <a:endParaRPr lang="en-US" sz="2000" dirty="0"/>
          </a:p>
          <a:p>
            <a:pPr marL="342900" indent="-342900" algn="just">
              <a:lnSpc>
                <a:spcPct val="150000"/>
              </a:lnSpc>
              <a:buClr>
                <a:srgbClr val="00AEEF"/>
              </a:buClr>
              <a:buFont typeface="Calibri" panose="020F0502020204030204" pitchFamily="34" charset="0"/>
              <a:buChar char="•"/>
            </a:pPr>
            <a:r>
              <a:rPr lang="en-US" sz="2000" dirty="0"/>
              <a:t>Anywhere, anytime support: </a:t>
            </a:r>
            <a:r>
              <a:rPr lang="en-US" dirty="0"/>
              <a:t>Using wireless technology, managers can access information anytime and from any place, analyze and interpret it, and communicate with those involved. This perhaps is the biggest change that has occurred in the last few years. </a:t>
            </a:r>
            <a:r>
              <a:rPr lang="en-US" dirty="0">
                <a:solidFill>
                  <a:srgbClr val="FF0000"/>
                </a:solidFill>
              </a:rPr>
              <a:t>The speed at which information needs to be processed and converted into decisions has truly changed expectations for both consumers and businesses.</a:t>
            </a:r>
            <a:endParaRPr lang="en-US" sz="2000" dirty="0">
              <a:solidFill>
                <a:srgbClr val="FF0000"/>
              </a:solidFill>
            </a:endParaRPr>
          </a:p>
        </p:txBody>
      </p:sp>
      <p:pic>
        <p:nvPicPr>
          <p:cNvPr id="7" name="Graphic 21">
            <a:extLst>
              <a:ext uri="{FF2B5EF4-FFF2-40B4-BE49-F238E27FC236}">
                <a16:creationId xmlns:a16="http://schemas.microsoft.com/office/drawing/2014/main" id="{EBD9BAE6-270A-0B9E-15B6-8B6A4FEED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0351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FA63B-24CC-F4F8-0D10-4A957151C6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94B993-5D18-44E6-EC4C-7E09B4DC9C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B9182AC-CD2D-6364-CBB6-45FEC9E43630}"/>
              </a:ext>
            </a:extLst>
          </p:cNvPr>
          <p:cNvSpPr txBox="1"/>
          <p:nvPr/>
        </p:nvSpPr>
        <p:spPr>
          <a:xfrm>
            <a:off x="2346764" y="770364"/>
            <a:ext cx="6546027" cy="830997"/>
          </a:xfrm>
          <a:prstGeom prst="rect">
            <a:avLst/>
          </a:prstGeom>
          <a:noFill/>
        </p:spPr>
        <p:txBody>
          <a:bodyPr wrap="square" rtlCol="0">
            <a:spAutoFit/>
          </a:bodyPr>
          <a:lstStyle/>
          <a:p>
            <a:r>
              <a:rPr lang="en-US" sz="2400" b="1" dirty="0">
                <a:latin typeface="Alexandria" charset="0"/>
              </a:rPr>
              <a:t>Evolution of Computerized Decision Support to Analytics/Data Science:</a:t>
            </a:r>
          </a:p>
        </p:txBody>
      </p:sp>
      <p:sp>
        <p:nvSpPr>
          <p:cNvPr id="5" name="Rectangle 4">
            <a:extLst>
              <a:ext uri="{FF2B5EF4-FFF2-40B4-BE49-F238E27FC236}">
                <a16:creationId xmlns:a16="http://schemas.microsoft.com/office/drawing/2014/main" id="{4E3C97E8-B5AE-5797-CC43-AC6830DCC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51941B-AD1D-AA60-302B-662CD7E30B5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49F73E7-8A3E-F44F-8D36-B442A5AE2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6329F97-3D8B-96C6-2002-2CD38D1C8D32}"/>
              </a:ext>
            </a:extLst>
          </p:cNvPr>
          <p:cNvPicPr>
            <a:picLocks noChangeAspect="1"/>
          </p:cNvPicPr>
          <p:nvPr/>
        </p:nvPicPr>
        <p:blipFill>
          <a:blip r:embed="rId3"/>
          <a:stretch>
            <a:fillRect/>
          </a:stretch>
        </p:blipFill>
        <p:spPr>
          <a:xfrm>
            <a:off x="1644536" y="2095405"/>
            <a:ext cx="8963025" cy="3390900"/>
          </a:xfrm>
          <a:prstGeom prst="rect">
            <a:avLst/>
          </a:prstGeom>
        </p:spPr>
      </p:pic>
      <p:sp>
        <p:nvSpPr>
          <p:cNvPr id="6" name="TextBox 5">
            <a:extLst>
              <a:ext uri="{FF2B5EF4-FFF2-40B4-BE49-F238E27FC236}">
                <a16:creationId xmlns:a16="http://schemas.microsoft.com/office/drawing/2014/main" id="{1882C132-CB43-893C-7B10-60EF14922685}"/>
              </a:ext>
            </a:extLst>
          </p:cNvPr>
          <p:cNvSpPr txBox="1"/>
          <p:nvPr/>
        </p:nvSpPr>
        <p:spPr>
          <a:xfrm>
            <a:off x="2127650" y="4942108"/>
            <a:ext cx="10541000" cy="954107"/>
          </a:xfrm>
          <a:prstGeom prst="rect">
            <a:avLst/>
          </a:prstGeom>
          <a:noFill/>
        </p:spPr>
        <p:txBody>
          <a:bodyPr wrap="square" rtlCol="0">
            <a:spAutoFit/>
          </a:bodyPr>
          <a:lstStyle/>
          <a:p>
            <a:endParaRPr lang="en-US" dirty="0"/>
          </a:p>
          <a:p>
            <a:endParaRPr lang="en-US" dirty="0"/>
          </a:p>
          <a:p>
            <a:r>
              <a:rPr lang="en-US" sz="2000" b="1" dirty="0"/>
              <a:t>Figure 1.1  </a:t>
            </a:r>
            <a:r>
              <a:rPr lang="en-US" sz="2000" dirty="0"/>
              <a:t>Evolution of Decision Support, Business Intelligence, and Analytics</a:t>
            </a:r>
          </a:p>
        </p:txBody>
      </p:sp>
    </p:spTree>
    <p:extLst>
      <p:ext uri="{BB962C8B-B14F-4D97-AF65-F5344CB8AC3E}">
        <p14:creationId xmlns:p14="http://schemas.microsoft.com/office/powerpoint/2010/main" val="593410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7D190-90A8-270D-E7B5-72EFD49412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4DC46-0AC8-C393-B47F-D544CB1F13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674907A-8A3B-532F-DACA-15F5D445490B}"/>
              </a:ext>
            </a:extLst>
          </p:cNvPr>
          <p:cNvSpPr txBox="1"/>
          <p:nvPr/>
        </p:nvSpPr>
        <p:spPr>
          <a:xfrm>
            <a:off x="2346764" y="937844"/>
            <a:ext cx="5202171" cy="738664"/>
          </a:xfrm>
          <a:prstGeom prst="rect">
            <a:avLst/>
          </a:prstGeom>
          <a:noFill/>
        </p:spPr>
        <p:txBody>
          <a:bodyPr wrap="square" rtlCol="0">
            <a:spAutoFit/>
          </a:bodyPr>
          <a:lstStyle/>
          <a:p>
            <a:endParaRPr lang="en-US" dirty="0"/>
          </a:p>
          <a:p>
            <a:r>
              <a:rPr lang="en-US" sz="2400" b="1" dirty="0">
                <a:latin typeface="Alexandria" charset="0"/>
              </a:rPr>
              <a:t>DSS (Decision Support Systems):</a:t>
            </a:r>
          </a:p>
        </p:txBody>
      </p:sp>
      <p:sp>
        <p:nvSpPr>
          <p:cNvPr id="5" name="Rectangle 4">
            <a:extLst>
              <a:ext uri="{FF2B5EF4-FFF2-40B4-BE49-F238E27FC236}">
                <a16:creationId xmlns:a16="http://schemas.microsoft.com/office/drawing/2014/main" id="{DF2E4FA9-91C7-1E0D-7B25-FE92BC2F2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A2BDD5-B37C-B551-76E4-EB60C8E619B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21EA343A-9A7F-427A-6411-CD674FCEB989}"/>
              </a:ext>
            </a:extLst>
          </p:cNvPr>
          <p:cNvSpPr txBox="1"/>
          <p:nvPr/>
        </p:nvSpPr>
        <p:spPr>
          <a:xfrm>
            <a:off x="825500" y="2119371"/>
            <a:ext cx="10541000" cy="3211457"/>
          </a:xfrm>
          <a:prstGeom prst="rect">
            <a:avLst/>
          </a:prstGeom>
          <a:noFill/>
        </p:spPr>
        <p:txBody>
          <a:bodyPr wrap="square" rtlCol="0">
            <a:spAutoFit/>
          </a:bodyPr>
          <a:lstStyle/>
          <a:p>
            <a:endParaRPr lang="en-US" dirty="0"/>
          </a:p>
          <a:p>
            <a:pPr marL="342900" indent="-342900" algn="just" eaLnBrk="0" fontAlgn="base" hangingPunct="0">
              <a:lnSpc>
                <a:spcPct val="200000"/>
              </a:lnSpc>
              <a:spcBef>
                <a:spcPct val="0"/>
              </a:spcBef>
              <a:spcAft>
                <a:spcPct val="0"/>
              </a:spcAft>
              <a:buClr>
                <a:srgbClr val="00AEEF"/>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DSS defined</a:t>
            </a:r>
          </a:p>
          <a:p>
            <a:pPr marL="342900" indent="-342900" algn="just" eaLnBrk="0" fontAlgn="base" hangingPunct="0">
              <a:lnSpc>
                <a:spcPct val="200000"/>
              </a:lnSpc>
              <a:spcBef>
                <a:spcPct val="0"/>
              </a:spcBef>
              <a:spcAft>
                <a:spcPct val="0"/>
              </a:spcAft>
              <a:buClr>
                <a:srgbClr val="00AEEF"/>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Decision making process</a:t>
            </a:r>
          </a:p>
          <a:p>
            <a:pPr marL="342900" indent="-342900" algn="just" eaLnBrk="0" fontAlgn="base" hangingPunct="0">
              <a:lnSpc>
                <a:spcPct val="200000"/>
              </a:lnSpc>
              <a:spcBef>
                <a:spcPct val="0"/>
              </a:spcBef>
              <a:spcAft>
                <a:spcPct val="0"/>
              </a:spcAft>
              <a:buClr>
                <a:srgbClr val="00AEEF"/>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Decision support framework</a:t>
            </a:r>
          </a:p>
          <a:p>
            <a:pPr marL="342900" indent="-342900" algn="just" eaLnBrk="0" fontAlgn="base" hangingPunct="0">
              <a:lnSpc>
                <a:spcPct val="200000"/>
              </a:lnSpc>
              <a:spcBef>
                <a:spcPct val="0"/>
              </a:spcBef>
              <a:spcAft>
                <a:spcPct val="0"/>
              </a:spcAft>
              <a:buClr>
                <a:srgbClr val="00AEEF"/>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Components </a:t>
            </a:r>
          </a:p>
        </p:txBody>
      </p:sp>
      <p:pic>
        <p:nvPicPr>
          <p:cNvPr id="7" name="Graphic 21">
            <a:extLst>
              <a:ext uri="{FF2B5EF4-FFF2-40B4-BE49-F238E27FC236}">
                <a16:creationId xmlns:a16="http://schemas.microsoft.com/office/drawing/2014/main" id="{6C0BBED5-6A54-00F3-AE7E-386080700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690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515F9-2B70-0F00-AFEC-34E19620B5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865ED-6F2F-6938-1EC7-EBC40DED49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A83C542-9F5A-49AE-8D55-19589C9151F6}"/>
              </a:ext>
            </a:extLst>
          </p:cNvPr>
          <p:cNvSpPr txBox="1"/>
          <p:nvPr/>
        </p:nvSpPr>
        <p:spPr>
          <a:xfrm>
            <a:off x="2346764" y="996273"/>
            <a:ext cx="5202171" cy="738664"/>
          </a:xfrm>
          <a:prstGeom prst="rect">
            <a:avLst/>
          </a:prstGeom>
          <a:noFill/>
        </p:spPr>
        <p:txBody>
          <a:bodyPr wrap="square" rtlCol="0">
            <a:spAutoFit/>
          </a:bodyPr>
          <a:lstStyle/>
          <a:p>
            <a:endParaRPr lang="en-US" dirty="0"/>
          </a:p>
          <a:p>
            <a:r>
              <a:rPr lang="en-US" sz="2400" b="1" dirty="0">
                <a:latin typeface="Alexandria" charset="0"/>
              </a:rPr>
              <a:t>The Concept of DSS:</a:t>
            </a:r>
          </a:p>
        </p:txBody>
      </p:sp>
      <p:sp>
        <p:nvSpPr>
          <p:cNvPr id="5" name="Rectangle 4">
            <a:extLst>
              <a:ext uri="{FF2B5EF4-FFF2-40B4-BE49-F238E27FC236}">
                <a16:creationId xmlns:a16="http://schemas.microsoft.com/office/drawing/2014/main" id="{E80254E3-40AD-D824-A294-5EE04D5A3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5FE1125-ABA1-7BC1-E8F4-74DFCD411E4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E4E412B-0BA5-0897-A78B-62EA09E9B786}"/>
              </a:ext>
            </a:extLst>
          </p:cNvPr>
          <p:cNvSpPr txBox="1"/>
          <p:nvPr/>
        </p:nvSpPr>
        <p:spPr>
          <a:xfrm>
            <a:off x="825500" y="2119371"/>
            <a:ext cx="10541000" cy="3384068"/>
          </a:xfrm>
          <a:prstGeom prst="rect">
            <a:avLst/>
          </a:prstGeom>
          <a:noFill/>
        </p:spPr>
        <p:txBody>
          <a:bodyPr wrap="square" rtlCol="0">
            <a:spAutoFit/>
          </a:bodyPr>
          <a:lstStyle/>
          <a:p>
            <a:pPr marL="342900" indent="-342900" algn="just" eaLnBrk="0" fontAlgn="base" hangingPunct="0">
              <a:lnSpc>
                <a:spcPct val="150000"/>
              </a:lnSpc>
              <a:spcBef>
                <a:spcPct val="0"/>
              </a:spcBef>
              <a:spcAft>
                <a:spcPct val="0"/>
              </a:spcAft>
              <a:buClr>
                <a:srgbClr val="00AEEF"/>
              </a:buCl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DSS -interactive computer-based systems, which help decision makers utilize data and models to solve unstructured problems.                                  (Gorry and Scott-Morton, 1971)</a:t>
            </a:r>
          </a:p>
          <a:p>
            <a:pPr marL="342900" indent="-342900" algn="just" eaLnBrk="0" fontAlgn="base" hangingPunct="0">
              <a:lnSpc>
                <a:spcPct val="150000"/>
              </a:lnSpc>
              <a:spcBef>
                <a:spcPct val="0"/>
              </a:spcBef>
              <a:spcAft>
                <a:spcPct val="0"/>
              </a:spcAft>
              <a:buClr>
                <a:srgbClr val="00AEEF"/>
              </a:buCl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Decision support systems couple the intellectual resources of individuals with the capabilities of the computer to improve the quality of decisions.</a:t>
            </a:r>
          </a:p>
          <a:p>
            <a:pPr marL="342900" indent="-342900" algn="just" eaLnBrk="0" fontAlgn="base" hangingPunct="0">
              <a:lnSpc>
                <a:spcPct val="150000"/>
              </a:lnSpc>
              <a:spcBef>
                <a:spcPct val="0"/>
              </a:spcBef>
              <a:spcAft>
                <a:spcPct val="0"/>
              </a:spcAft>
              <a:buClr>
                <a:srgbClr val="00AEEF"/>
              </a:buCl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DS as an Umbrella Term to describe any computerized system that supports decision making in an organization.</a:t>
            </a:r>
          </a:p>
          <a:p>
            <a:pPr marL="342900" indent="-342900" algn="just" eaLnBrk="0" fontAlgn="base" hangingPunct="0">
              <a:lnSpc>
                <a:spcPct val="200000"/>
              </a:lnSpc>
              <a:spcBef>
                <a:spcPct val="0"/>
              </a:spcBef>
              <a:spcAft>
                <a:spcPct val="0"/>
              </a:spcAft>
              <a:buClr>
                <a:srgbClr val="00AEEF"/>
              </a:buClr>
              <a:buFont typeface="Arial" panose="020B0604020202020204" pitchFamily="34" charset="0"/>
              <a:buChar char="•"/>
            </a:pPr>
            <a:r>
              <a:rPr lang="en-US" sz="2000" dirty="0">
                <a:solidFill>
                  <a:srgbClr val="FF0000"/>
                </a:solidFill>
                <a:latin typeface="Times New Roman" panose="02020603050405020304" pitchFamily="18" charset="0"/>
                <a:cs typeface="Times New Roman" panose="02020603050405020304" pitchFamily="18" charset="0"/>
              </a:rPr>
              <a:t>BI is an evolution of decision support concepts over time.</a:t>
            </a:r>
            <a:endParaRPr lang="en-US" sz="2400" dirty="0">
              <a:solidFill>
                <a:srgbClr val="FF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938DCDC-2021-D49E-C24B-BE4A5DCD4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8725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C5FCB-611A-93D3-D762-3D2864E383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4B532E-9008-8ACF-F63C-A82E4F2073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76CA020-4335-9980-7BE9-2F7B000306C7}"/>
              </a:ext>
            </a:extLst>
          </p:cNvPr>
          <p:cNvSpPr txBox="1"/>
          <p:nvPr/>
        </p:nvSpPr>
        <p:spPr>
          <a:xfrm>
            <a:off x="2346764" y="966264"/>
            <a:ext cx="5202171" cy="677108"/>
          </a:xfrm>
          <a:prstGeom prst="rect">
            <a:avLst/>
          </a:prstGeom>
          <a:noFill/>
        </p:spPr>
        <p:txBody>
          <a:bodyPr wrap="square" rtlCol="0">
            <a:spAutoFit/>
          </a:bodyPr>
          <a:lstStyle/>
          <a:p>
            <a:endParaRPr lang="en-US" dirty="0"/>
          </a:p>
          <a:p>
            <a:r>
              <a:rPr lang="en-US" sz="2000" b="1" dirty="0">
                <a:latin typeface="Alexandria"/>
              </a:rPr>
              <a:t>Phases of Decision-Making Process:</a:t>
            </a:r>
            <a:endParaRPr lang="en-US" sz="3200" b="1" dirty="0">
              <a:latin typeface="Alexandria"/>
              <a:cs typeface="Alexandria" charset="0"/>
            </a:endParaRPr>
          </a:p>
        </p:txBody>
      </p:sp>
      <p:sp>
        <p:nvSpPr>
          <p:cNvPr id="5" name="Rectangle 4">
            <a:extLst>
              <a:ext uri="{FF2B5EF4-FFF2-40B4-BE49-F238E27FC236}">
                <a16:creationId xmlns:a16="http://schemas.microsoft.com/office/drawing/2014/main" id="{B93D3A2B-30B2-7F5B-B581-21F593C5BA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7B1E49F-CE77-68A6-CFC1-2258B1DADB3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4C4C41A-BCC2-1877-F160-BCBB7F6C4BC9}"/>
              </a:ext>
            </a:extLst>
          </p:cNvPr>
          <p:cNvSpPr txBox="1"/>
          <p:nvPr/>
        </p:nvSpPr>
        <p:spPr>
          <a:xfrm>
            <a:off x="708692" y="1718808"/>
            <a:ext cx="10541000" cy="4776757"/>
          </a:xfrm>
          <a:prstGeom prst="rect">
            <a:avLst/>
          </a:prstGeom>
          <a:noFill/>
        </p:spPr>
        <p:txBody>
          <a:bodyPr wrap="square" rtlCol="0">
            <a:spAutoFit/>
          </a:bodyPr>
          <a:lstStyle/>
          <a:p>
            <a:endParaRPr lang="en-US" dirty="0"/>
          </a:p>
          <a:p>
            <a:pPr algn="just" eaLnBrk="0" fontAlgn="base" hangingPunct="0">
              <a:lnSpc>
                <a:spcPct val="150000"/>
              </a:lnSpc>
              <a:spcBef>
                <a:spcPct val="0"/>
              </a:spcBef>
              <a:spcAft>
                <a:spcPct val="0"/>
              </a:spcAft>
              <a:buClr>
                <a:srgbClr val="00AEEF"/>
              </a:buClr>
            </a:pPr>
            <a:r>
              <a:rPr lang="en-US" sz="2000" dirty="0">
                <a:latin typeface="Times New Roman" panose="02020603050405020304" pitchFamily="18" charset="0"/>
                <a:cs typeface="Times New Roman" panose="02020603050405020304" pitchFamily="18" charset="0"/>
              </a:rPr>
              <a:t>Humans consciously or subconsciously follow a systematic decision-making process -Simon (1977) </a:t>
            </a:r>
          </a:p>
          <a:p>
            <a:pPr marL="0" lvl="1" indent="60325" algn="just" eaLnBrk="0" fontAlgn="base" hangingPunct="0">
              <a:lnSpc>
                <a:spcPct val="200000"/>
              </a:lnSpc>
              <a:spcBef>
                <a:spcPct val="0"/>
              </a:spcBef>
              <a:spcAft>
                <a:spcPct val="0"/>
              </a:spcAft>
              <a:buClr>
                <a:srgbClr val="00AEEF"/>
              </a:buClr>
            </a:pPr>
            <a:r>
              <a:rPr lang="en-US" sz="2000" dirty="0">
                <a:latin typeface="Times New Roman" panose="02020603050405020304" pitchFamily="18" charset="0"/>
                <a:cs typeface="Times New Roman" panose="02020603050405020304" pitchFamily="18" charset="0"/>
              </a:rPr>
              <a:t>1) </a:t>
            </a:r>
            <a:r>
              <a:rPr lang="en-US" sz="2000" b="1" dirty="0">
                <a:latin typeface="Times New Roman" panose="02020603050405020304" pitchFamily="18" charset="0"/>
                <a:cs typeface="Times New Roman" panose="02020603050405020304" pitchFamily="18" charset="0"/>
              </a:rPr>
              <a:t>Intelligence</a:t>
            </a:r>
            <a:r>
              <a:rPr lang="en-US" sz="2000" dirty="0">
                <a:latin typeface="Times New Roman" panose="02020603050405020304" pitchFamily="18" charset="0"/>
                <a:cs typeface="Times New Roman" panose="02020603050405020304" pitchFamily="18" charset="0"/>
              </a:rPr>
              <a:t>(Define the problem or opportunity) </a:t>
            </a:r>
          </a:p>
          <a:p>
            <a:pPr marL="0" lvl="1" indent="60325" algn="just" eaLnBrk="0" fontAlgn="base" hangingPunct="0">
              <a:lnSpc>
                <a:spcPct val="200000"/>
              </a:lnSpc>
              <a:spcBef>
                <a:spcPct val="0"/>
              </a:spcBef>
              <a:spcAft>
                <a:spcPct val="0"/>
              </a:spcAft>
              <a:buClr>
                <a:srgbClr val="00AEEF"/>
              </a:buClr>
            </a:pPr>
            <a:r>
              <a:rPr lang="en-US" sz="2000" dirty="0">
                <a:latin typeface="Times New Roman" panose="02020603050405020304" pitchFamily="18" charset="0"/>
                <a:cs typeface="Times New Roman" panose="02020603050405020304" pitchFamily="18" charset="0"/>
              </a:rPr>
              <a:t>2) </a:t>
            </a:r>
            <a:r>
              <a:rPr lang="en-US" sz="2000" b="1" dirty="0">
                <a:latin typeface="Times New Roman" panose="02020603050405020304" pitchFamily="18" charset="0"/>
                <a:cs typeface="Times New Roman" panose="02020603050405020304" pitchFamily="18" charset="0"/>
              </a:rPr>
              <a:t>Design</a:t>
            </a:r>
            <a:r>
              <a:rPr lang="en-US" sz="2000" dirty="0">
                <a:latin typeface="Times New Roman" panose="02020603050405020304" pitchFamily="18" charset="0"/>
                <a:cs typeface="Times New Roman" panose="02020603050405020304" pitchFamily="18" charset="0"/>
              </a:rPr>
              <a:t>(Construct a model that describes the real-world problem and Identify possible solutions)</a:t>
            </a:r>
          </a:p>
          <a:p>
            <a:pPr marL="0" lvl="1" indent="60325" algn="just" eaLnBrk="0" fontAlgn="base" hangingPunct="0">
              <a:lnSpc>
                <a:spcPct val="200000"/>
              </a:lnSpc>
              <a:spcBef>
                <a:spcPct val="0"/>
              </a:spcBef>
              <a:spcAft>
                <a:spcPct val="0"/>
              </a:spcAft>
              <a:buClr>
                <a:srgbClr val="00AEEF"/>
              </a:buClr>
            </a:pPr>
            <a:r>
              <a:rPr lang="en-US" sz="2000" dirty="0">
                <a:latin typeface="Times New Roman" panose="02020603050405020304" pitchFamily="18" charset="0"/>
                <a:cs typeface="Times New Roman" panose="02020603050405020304" pitchFamily="18" charset="0"/>
              </a:rPr>
              <a:t>3) </a:t>
            </a:r>
            <a:r>
              <a:rPr lang="en-US" sz="2000" b="1" dirty="0">
                <a:latin typeface="Times New Roman" panose="02020603050405020304" pitchFamily="18" charset="0"/>
                <a:cs typeface="Times New Roman" panose="02020603050405020304" pitchFamily="18" charset="0"/>
              </a:rPr>
              <a:t>Choice</a:t>
            </a:r>
            <a:r>
              <a:rPr lang="en-US" sz="2000" dirty="0">
                <a:latin typeface="Times New Roman" panose="02020603050405020304" pitchFamily="18" charset="0"/>
                <a:cs typeface="Times New Roman" panose="02020603050405020304" pitchFamily="18" charset="0"/>
              </a:rPr>
              <a:t>(Compare, choose, and recommend a potential solution to the problem)</a:t>
            </a:r>
          </a:p>
          <a:p>
            <a:pPr marL="0" lvl="1" indent="60325" algn="just" eaLnBrk="0" fontAlgn="base" hangingPunct="0">
              <a:lnSpc>
                <a:spcPct val="200000"/>
              </a:lnSpc>
              <a:spcBef>
                <a:spcPct val="0"/>
              </a:spcBef>
              <a:spcAft>
                <a:spcPct val="0"/>
              </a:spcAft>
              <a:buClr>
                <a:srgbClr val="00AEEF"/>
              </a:buClr>
            </a:pPr>
            <a:r>
              <a:rPr lang="en-US" sz="2000" dirty="0">
                <a:latin typeface="Times New Roman" panose="02020603050405020304" pitchFamily="18" charset="0"/>
                <a:cs typeface="Times New Roman" panose="02020603050405020304" pitchFamily="18" charset="0"/>
              </a:rPr>
              <a:t>4) </a:t>
            </a:r>
            <a:r>
              <a:rPr lang="en-US" sz="2000" b="1" dirty="0">
                <a:latin typeface="Times New Roman" panose="02020603050405020304" pitchFamily="18" charset="0"/>
                <a:cs typeface="Times New Roman" panose="02020603050405020304" pitchFamily="18" charset="0"/>
              </a:rPr>
              <a:t>Implementation</a:t>
            </a:r>
            <a:r>
              <a:rPr lang="en-US" sz="2000" dirty="0">
                <a:latin typeface="Times New Roman" panose="02020603050405020304" pitchFamily="18" charset="0"/>
                <a:cs typeface="Times New Roman" panose="02020603050405020304" pitchFamily="18" charset="0"/>
              </a:rPr>
              <a:t>(putting a recommended solution to work)</a:t>
            </a:r>
          </a:p>
          <a:p>
            <a:pPr marL="0" lvl="1" indent="60325" algn="just" eaLnBrk="0" fontAlgn="base" hangingPunct="0">
              <a:lnSpc>
                <a:spcPct val="200000"/>
              </a:lnSpc>
              <a:spcBef>
                <a:spcPct val="0"/>
              </a:spcBef>
              <a:spcAft>
                <a:spcPct val="0"/>
              </a:spcAft>
              <a:buClr>
                <a:srgbClr val="00AEEF"/>
              </a:buClr>
            </a:pPr>
            <a:r>
              <a:rPr lang="en-US" sz="2000" dirty="0">
                <a:latin typeface="Times New Roman" panose="02020603050405020304" pitchFamily="18" charset="0"/>
                <a:cs typeface="Times New Roman" panose="02020603050405020304" pitchFamily="18" charset="0"/>
              </a:rPr>
              <a:t>5) </a:t>
            </a:r>
            <a:r>
              <a:rPr lang="en-US" sz="2000" b="1" dirty="0">
                <a:latin typeface="Times New Roman" panose="02020603050405020304" pitchFamily="18" charset="0"/>
                <a:cs typeface="Times New Roman" panose="02020603050405020304" pitchFamily="18" charset="0"/>
              </a:rPr>
              <a:t>Monitoring</a:t>
            </a:r>
            <a:r>
              <a:rPr lang="en-US" sz="2000" dirty="0">
                <a:latin typeface="Times New Roman" panose="02020603050405020304" pitchFamily="18" charset="0"/>
                <a:cs typeface="Times New Roman" panose="02020603050405020304" pitchFamily="18" charset="0"/>
              </a:rPr>
              <a:t> (a part of intelligence?)</a:t>
            </a:r>
          </a:p>
          <a:p>
            <a:pPr marL="342900" indent="-342900" algn="just" eaLnBrk="0" fontAlgn="base" hangingPunct="0">
              <a:lnSpc>
                <a:spcPct val="150000"/>
              </a:lnSpc>
              <a:spcBef>
                <a:spcPct val="0"/>
              </a:spcBef>
              <a:spcAft>
                <a:spcPct val="0"/>
              </a:spcAft>
              <a:buClr>
                <a:srgbClr val="00AEEF"/>
              </a:buClr>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6AE6081-F0DD-633F-8AD3-963EAADFDF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451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5DD4B-667C-E1FA-8D20-909592311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BC52DE-4656-BD17-12CA-D18F0BD092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EBE14522-321B-27B4-1984-3DD3403F5904}"/>
              </a:ext>
            </a:extLst>
          </p:cNvPr>
          <p:cNvSpPr txBox="1"/>
          <p:nvPr/>
        </p:nvSpPr>
        <p:spPr>
          <a:xfrm>
            <a:off x="2346763" y="443043"/>
            <a:ext cx="6636463" cy="1200329"/>
          </a:xfrm>
          <a:prstGeom prst="rect">
            <a:avLst/>
          </a:prstGeom>
          <a:noFill/>
        </p:spPr>
        <p:txBody>
          <a:bodyPr wrap="square" rtlCol="0">
            <a:spAutoFit/>
          </a:bodyPr>
          <a:lstStyle/>
          <a:p>
            <a:endParaRPr lang="en-US" dirty="0"/>
          </a:p>
          <a:p>
            <a:endParaRPr lang="en-US" dirty="0"/>
          </a:p>
          <a:p>
            <a:r>
              <a:rPr lang="en-US" b="1" dirty="0">
                <a:latin typeface="Alexandria"/>
              </a:rPr>
              <a:t>An Early Decision Support Framework(by Gory and Scott-Morten, 1971):</a:t>
            </a:r>
            <a:endParaRPr lang="en-US" sz="3200" b="1" dirty="0">
              <a:latin typeface="Alexandria"/>
              <a:cs typeface="Alexandria" charset="0"/>
            </a:endParaRPr>
          </a:p>
        </p:txBody>
      </p:sp>
      <p:sp>
        <p:nvSpPr>
          <p:cNvPr id="5" name="Rectangle 4">
            <a:extLst>
              <a:ext uri="{FF2B5EF4-FFF2-40B4-BE49-F238E27FC236}">
                <a16:creationId xmlns:a16="http://schemas.microsoft.com/office/drawing/2014/main" id="{744D1317-ADC9-C8F7-3CE8-FB0476FEE9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A9419AE-AF44-08FC-3EA5-702DB4ABC76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299977A-E805-CEF7-920D-A544C0B0E9C9}"/>
              </a:ext>
            </a:extLst>
          </p:cNvPr>
          <p:cNvSpPr txBox="1"/>
          <p:nvPr/>
        </p:nvSpPr>
        <p:spPr>
          <a:xfrm>
            <a:off x="753140" y="1718808"/>
            <a:ext cx="10676860" cy="374718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Degree of Structuredness: </a:t>
            </a:r>
            <a:r>
              <a:rPr lang="en-US" sz="2000" dirty="0">
                <a:latin typeface="Times New Roman" panose="02020603050405020304" pitchFamily="18" charset="0"/>
                <a:cs typeface="Times New Roman" panose="02020603050405020304" pitchFamily="18" charset="0"/>
              </a:rPr>
              <a:t>decision-making processes fall along a continuum that ranges from highly structured (sometimes called programmed) to highly unstructured (i.e., nonprogrammed) decisions.</a:t>
            </a:r>
          </a:p>
          <a:p>
            <a:pPr algn="just"/>
            <a:endParaRPr lang="en-US" sz="1050" dirty="0">
              <a:latin typeface="Times New Roman" panose="02020603050405020304" pitchFamily="18" charset="0"/>
              <a:cs typeface="Times New Roman" panose="02020603050405020304" pitchFamily="18" charset="0"/>
            </a:endParaRPr>
          </a:p>
          <a:p>
            <a:pPr algn="just"/>
            <a:r>
              <a:rPr lang="en-US" sz="2000" b="1" u="sng" dirty="0">
                <a:latin typeface="Times New Roman" panose="02020603050405020304" pitchFamily="18" charset="0"/>
                <a:cs typeface="Times New Roman" panose="02020603050405020304" pitchFamily="18" charset="0"/>
              </a:rPr>
              <a:t>Structured processes </a:t>
            </a:r>
            <a:r>
              <a:rPr lang="en-US" sz="2000" dirty="0">
                <a:latin typeface="Times New Roman" panose="02020603050405020304" pitchFamily="18" charset="0"/>
                <a:cs typeface="Times New Roman" panose="02020603050405020304" pitchFamily="18" charset="0"/>
              </a:rPr>
              <a:t>are routine and typically repetitive problems for which standard solution methods exist. </a:t>
            </a:r>
          </a:p>
          <a:p>
            <a:pPr algn="just"/>
            <a:endParaRPr lang="en-US" sz="1100" dirty="0">
              <a:latin typeface="Times New Roman" panose="02020603050405020304" pitchFamily="18" charset="0"/>
              <a:cs typeface="Times New Roman" panose="02020603050405020304" pitchFamily="18" charset="0"/>
            </a:endParaRPr>
          </a:p>
          <a:p>
            <a:pPr algn="just"/>
            <a:r>
              <a:rPr lang="en-US" sz="2000" b="1" u="sng" dirty="0">
                <a:latin typeface="Times New Roman" panose="02020603050405020304" pitchFamily="18" charset="0"/>
                <a:cs typeface="Times New Roman" panose="02020603050405020304" pitchFamily="18" charset="0"/>
              </a:rPr>
              <a:t>Unstructured processes</a:t>
            </a:r>
            <a:r>
              <a:rPr lang="en-US" sz="2000" u="sng"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are fuzzy, complex problems for which there are no cut-and-dried solution methods. In a structured problem, the procedures for obtaining the best solution are known. The objectives are clearly defined. Common objectives are cost minimization and profit maximization.</a:t>
            </a:r>
          </a:p>
          <a:p>
            <a:pPr algn="just"/>
            <a:endParaRPr lang="en-US" sz="1050" dirty="0">
              <a:latin typeface="Times New Roman" panose="02020603050405020304" pitchFamily="18" charset="0"/>
              <a:cs typeface="Times New Roman" panose="02020603050405020304" pitchFamily="18" charset="0"/>
            </a:endParaRPr>
          </a:p>
          <a:p>
            <a:r>
              <a:rPr lang="en-US" sz="2000" b="1" u="sng" dirty="0" err="1">
                <a:latin typeface="Times New Roman" panose="02020603050405020304" pitchFamily="18" charset="0"/>
                <a:cs typeface="Times New Roman" panose="02020603050405020304" pitchFamily="18" charset="0"/>
              </a:rPr>
              <a:t>Semistructured</a:t>
            </a:r>
            <a:r>
              <a:rPr lang="en-US" sz="2000" b="1" u="sng" dirty="0">
                <a:latin typeface="Times New Roman" panose="02020603050405020304" pitchFamily="18" charset="0"/>
                <a:cs typeface="Times New Roman" panose="02020603050405020304" pitchFamily="18" charset="0"/>
              </a:rPr>
              <a:t> problems </a:t>
            </a:r>
            <a:r>
              <a:rPr lang="en-US" sz="2000" dirty="0">
                <a:latin typeface="Times New Roman" panose="02020603050405020304" pitchFamily="18" charset="0"/>
                <a:cs typeface="Times New Roman" panose="02020603050405020304" pitchFamily="18" charset="0"/>
              </a:rPr>
              <a:t>fall between structured and unstructured problems, having some structured elements and some unstructured elements.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494C0AF-3C61-CAFC-6AC7-D837C7F66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3833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0F0B4-852D-306D-2662-D272D248D0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C39BBC-D638-B21C-A273-0D97AE1A90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CEC4962-25A9-D299-E323-8956CAF3CF0D}"/>
              </a:ext>
            </a:extLst>
          </p:cNvPr>
          <p:cNvSpPr txBox="1"/>
          <p:nvPr/>
        </p:nvSpPr>
        <p:spPr>
          <a:xfrm>
            <a:off x="2346763" y="443043"/>
            <a:ext cx="6636463" cy="1200329"/>
          </a:xfrm>
          <a:prstGeom prst="rect">
            <a:avLst/>
          </a:prstGeom>
          <a:noFill/>
        </p:spPr>
        <p:txBody>
          <a:bodyPr wrap="square" rtlCol="0">
            <a:spAutoFit/>
          </a:bodyPr>
          <a:lstStyle/>
          <a:p>
            <a:endParaRPr lang="en-US" dirty="0"/>
          </a:p>
          <a:p>
            <a:endParaRPr lang="en-US" dirty="0"/>
          </a:p>
          <a:p>
            <a:r>
              <a:rPr lang="en-US" b="1" dirty="0">
                <a:latin typeface="Alexandria"/>
              </a:rPr>
              <a:t>An Early Decision Support Framework(by Gory and Scott-Morten, 1971):</a:t>
            </a:r>
            <a:endParaRPr lang="en-US" sz="3200" b="1" dirty="0">
              <a:latin typeface="Alexandria"/>
              <a:cs typeface="Alexandria" charset="0"/>
            </a:endParaRPr>
          </a:p>
        </p:txBody>
      </p:sp>
      <p:sp>
        <p:nvSpPr>
          <p:cNvPr id="5" name="Rectangle 4">
            <a:extLst>
              <a:ext uri="{FF2B5EF4-FFF2-40B4-BE49-F238E27FC236}">
                <a16:creationId xmlns:a16="http://schemas.microsoft.com/office/drawing/2014/main" id="{B7E3EBF7-F1DC-89B8-2905-6014900B0C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26B9631-B6E4-80B0-E8D2-D5B8D30FE89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A57EDE27-713B-1779-0AC9-11F0C4C493F0}"/>
              </a:ext>
            </a:extLst>
          </p:cNvPr>
          <p:cNvSpPr txBox="1"/>
          <p:nvPr/>
        </p:nvSpPr>
        <p:spPr>
          <a:xfrm>
            <a:off x="708692" y="1718808"/>
            <a:ext cx="10541000" cy="775662"/>
          </a:xfrm>
          <a:prstGeom prst="rect">
            <a:avLst/>
          </a:prstGeom>
          <a:noFill/>
        </p:spPr>
        <p:txBody>
          <a:bodyPr wrap="square" rtlCol="0">
            <a:spAutoFit/>
          </a:bodyPr>
          <a:lstStyle/>
          <a:p>
            <a:endParaRPr lang="en-US" dirty="0"/>
          </a:p>
          <a:p>
            <a:pPr marR="0" lvl="0" algn="just" defTabSz="914400" rtl="0" eaLnBrk="0" fontAlgn="base" latinLnBrk="0" hangingPunct="0">
              <a:lnSpc>
                <a:spcPct val="150000"/>
              </a:lnSpc>
              <a:spcBef>
                <a:spcPct val="0"/>
              </a:spcBef>
              <a:spcAft>
                <a:spcPct val="0"/>
              </a:spcAft>
              <a:buClrTx/>
              <a:buSzTx/>
              <a:tabLst/>
            </a:pP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64E7FD4-411D-FB94-68B5-F9C40C96C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4713435-45F5-49A1-FAFB-D2C9695CA013}"/>
              </a:ext>
            </a:extLst>
          </p:cNvPr>
          <p:cNvPicPr>
            <a:picLocks noChangeAspect="1"/>
          </p:cNvPicPr>
          <p:nvPr/>
        </p:nvPicPr>
        <p:blipFill>
          <a:blip r:embed="rId3"/>
          <a:stretch>
            <a:fillRect/>
          </a:stretch>
        </p:blipFill>
        <p:spPr>
          <a:xfrm>
            <a:off x="2346763" y="1643372"/>
            <a:ext cx="7763461" cy="4412535"/>
          </a:xfrm>
          <a:prstGeom prst="rect">
            <a:avLst/>
          </a:prstGeom>
        </p:spPr>
      </p:pic>
    </p:spTree>
    <p:extLst>
      <p:ext uri="{BB962C8B-B14F-4D97-AF65-F5344CB8AC3E}">
        <p14:creationId xmlns:p14="http://schemas.microsoft.com/office/powerpoint/2010/main" val="1199483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D5FC6-8352-5AE7-B572-8DD93B31B4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A9E829-C9D7-5395-53C5-7D1CE25AC2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6152237-CD5A-A895-DB50-36825D89F1F3}"/>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A Framework for Business Intelligence :</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94A08C8F-F7BB-39D7-14B8-0371C6D4F9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E6D55C7-E6E1-2E23-4A47-54C349D1F4A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5B8BE08-71B4-ED7F-BBCB-8A6289A33DD2}"/>
              </a:ext>
            </a:extLst>
          </p:cNvPr>
          <p:cNvSpPr txBox="1"/>
          <p:nvPr/>
        </p:nvSpPr>
        <p:spPr>
          <a:xfrm>
            <a:off x="753140" y="1718808"/>
            <a:ext cx="10676860" cy="4191981"/>
          </a:xfrm>
          <a:prstGeom prst="rect">
            <a:avLst/>
          </a:prstGeom>
          <a:noFill/>
        </p:spPr>
        <p:txBody>
          <a:bodyPr wrap="square" rtlCol="0">
            <a:spAutoFit/>
          </a:bodyPr>
          <a:lstStyle/>
          <a:p>
            <a:pPr algn="ctr">
              <a:lnSpc>
                <a:spcPct val="150000"/>
              </a:lnSpc>
            </a:pPr>
            <a:r>
              <a:rPr lang="en-US" sz="2000" dirty="0">
                <a:latin typeface="Times New Roman" panose="02020603050405020304" pitchFamily="18" charset="0"/>
                <a:cs typeface="Times New Roman" panose="02020603050405020304" pitchFamily="18" charset="0"/>
              </a:rPr>
              <a:t>DSS→ BI</a:t>
            </a:r>
          </a:p>
          <a:p>
            <a:pPr>
              <a:lnSpc>
                <a:spcPct val="150000"/>
              </a:lnSpc>
            </a:pPr>
            <a:r>
              <a:rPr lang="en-US" sz="2000" dirty="0">
                <a:latin typeface="Times New Roman" panose="02020603050405020304" pitchFamily="18" charset="0"/>
                <a:cs typeface="Times New Roman" panose="02020603050405020304" pitchFamily="18" charset="0"/>
              </a:rPr>
              <a:t>Definition of Business Intelligence :An umbrella term that combines architectures, tools, databases, analytical tools, applications, and methodologies.</a:t>
            </a:r>
          </a:p>
          <a:p>
            <a:pPr marL="800100" lvl="1"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BI's major objective is to enable easy access to data (and models) to provide business managers with the ability to conduct analysis. By analyzing historical and current data, situations, and performances, </a:t>
            </a:r>
            <a:r>
              <a:rPr lang="en-US" sz="2000" dirty="0">
                <a:solidFill>
                  <a:srgbClr val="C00000"/>
                </a:solidFill>
                <a:latin typeface="Times New Roman" panose="02020603050405020304" pitchFamily="18" charset="0"/>
                <a:cs typeface="Times New Roman" panose="02020603050405020304" pitchFamily="18" charset="0"/>
              </a:rPr>
              <a:t>decision makers get valuable insights that enable them to make more informed and better decisions.</a:t>
            </a:r>
          </a:p>
          <a:p>
            <a:pPr marL="800100" lvl="1"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process of BI is based on the </a:t>
            </a:r>
            <a:r>
              <a:rPr lang="en-US" sz="2000" dirty="0">
                <a:solidFill>
                  <a:srgbClr val="C00000"/>
                </a:solidFill>
                <a:latin typeface="Times New Roman" panose="02020603050405020304" pitchFamily="18" charset="0"/>
                <a:cs typeface="Times New Roman" panose="02020603050405020304" pitchFamily="18" charset="0"/>
              </a:rPr>
              <a:t>transformation of data to information, then to decisions, and finally to actions.</a:t>
            </a:r>
          </a:p>
        </p:txBody>
      </p:sp>
      <p:pic>
        <p:nvPicPr>
          <p:cNvPr id="7" name="Graphic 21">
            <a:extLst>
              <a:ext uri="{FF2B5EF4-FFF2-40B4-BE49-F238E27FC236}">
                <a16:creationId xmlns:a16="http://schemas.microsoft.com/office/drawing/2014/main" id="{D3A99266-CDB5-C0A9-7A93-DDDB37F589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1942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CE647-0E0D-15EA-D48B-6C28092D3B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FB6A92-31F2-CF1E-EF0B-3A58E9EDF0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0A3FEA98-EFB3-DDBD-4625-C6FB7FAA5FC2}"/>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A Framework for Business Intelligence :</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262929E6-AE12-E3E7-261D-34C9952C33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585503-DB30-EFC9-8A8A-731226A42B7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08E6E938-F273-B9A1-7AE1-B0ED32DD363D}"/>
              </a:ext>
            </a:extLst>
          </p:cNvPr>
          <p:cNvSpPr txBox="1"/>
          <p:nvPr/>
        </p:nvSpPr>
        <p:spPr>
          <a:xfrm>
            <a:off x="617280" y="1790528"/>
            <a:ext cx="10676860" cy="3199402"/>
          </a:xfrm>
          <a:prstGeom prst="rect">
            <a:avLst/>
          </a:prstGeom>
          <a:noFill/>
        </p:spPr>
        <p:txBody>
          <a:bodyPr wrap="square" rtlCol="0">
            <a:spAutoFit/>
          </a:bodyPr>
          <a:lstStyle/>
          <a:p>
            <a:endParaRPr lang="en-US" dirty="0"/>
          </a:p>
          <a:p>
            <a:pPr>
              <a:lnSpc>
                <a:spcPct val="150000"/>
              </a:lnSpc>
            </a:pPr>
            <a:r>
              <a:rPr lang="en-US" sz="2000" dirty="0">
                <a:latin typeface="Times New Roman" panose="02020603050405020304" pitchFamily="18" charset="0"/>
                <a:cs typeface="Times New Roman" panose="02020603050405020304" pitchFamily="18" charset="0"/>
              </a:rPr>
              <a:t>The Architecture of BI</a:t>
            </a:r>
          </a:p>
          <a:p>
            <a:pPr algn="just">
              <a:lnSpc>
                <a:spcPct val="200000"/>
              </a:lnSpc>
            </a:pPr>
            <a:r>
              <a:rPr lang="en-US" sz="2000" dirty="0">
                <a:latin typeface="Times New Roman" panose="02020603050405020304" pitchFamily="18" charset="0"/>
                <a:cs typeface="Times New Roman" panose="02020603050405020304" pitchFamily="18" charset="0"/>
              </a:rPr>
              <a:t>A BI system has four major components: </a:t>
            </a:r>
            <a:r>
              <a:rPr lang="en-US" sz="2000" dirty="0">
                <a:solidFill>
                  <a:srgbClr val="C00000"/>
                </a:solidFill>
                <a:latin typeface="Times New Roman" panose="02020603050405020304" pitchFamily="18" charset="0"/>
                <a:cs typeface="Times New Roman" panose="02020603050405020304" pitchFamily="18" charset="0"/>
              </a:rPr>
              <a:t>a data warehouse</a:t>
            </a:r>
            <a:r>
              <a:rPr lang="en-US" sz="2000" dirty="0">
                <a:latin typeface="Times New Roman" panose="02020603050405020304" pitchFamily="18" charset="0"/>
                <a:cs typeface="Times New Roman" panose="02020603050405020304" pitchFamily="18" charset="0"/>
              </a:rPr>
              <a:t>, with its source data; </a:t>
            </a:r>
            <a:r>
              <a:rPr lang="en-US" sz="2000" dirty="0">
                <a:solidFill>
                  <a:srgbClr val="C00000"/>
                </a:solidFill>
                <a:latin typeface="Times New Roman" panose="02020603050405020304" pitchFamily="18" charset="0"/>
                <a:cs typeface="Times New Roman" panose="02020603050405020304" pitchFamily="18" charset="0"/>
              </a:rPr>
              <a:t>business analytics</a:t>
            </a:r>
            <a:r>
              <a:rPr lang="en-US" sz="2000" dirty="0">
                <a:latin typeface="Times New Roman" panose="02020603050405020304" pitchFamily="18" charset="0"/>
                <a:cs typeface="Times New Roman" panose="02020603050405020304" pitchFamily="18" charset="0"/>
              </a:rPr>
              <a:t>, a collection of tools for manipulating, mining, and analyzing the data in the data warehouse; </a:t>
            </a:r>
            <a:r>
              <a:rPr lang="en-US" sz="2000" dirty="0">
                <a:solidFill>
                  <a:srgbClr val="C00000"/>
                </a:solidFill>
                <a:latin typeface="Times New Roman" panose="02020603050405020304" pitchFamily="18" charset="0"/>
                <a:cs typeface="Times New Roman" panose="02020603050405020304" pitchFamily="18" charset="0"/>
              </a:rPr>
              <a:t>business performance management (BPM)</a:t>
            </a:r>
            <a:r>
              <a:rPr lang="en-US" sz="2000" dirty="0">
                <a:latin typeface="Times New Roman" panose="02020603050405020304" pitchFamily="18" charset="0"/>
                <a:cs typeface="Times New Roman" panose="02020603050405020304" pitchFamily="18" charset="0"/>
              </a:rPr>
              <a:t> for monitoring and analyzing performance; and a </a:t>
            </a:r>
            <a:r>
              <a:rPr lang="en-US" sz="2000" dirty="0">
                <a:solidFill>
                  <a:srgbClr val="C00000"/>
                </a:solidFill>
                <a:latin typeface="Times New Roman" panose="02020603050405020304" pitchFamily="18" charset="0"/>
                <a:cs typeface="Times New Roman" panose="02020603050405020304" pitchFamily="18" charset="0"/>
              </a:rPr>
              <a:t>user interface </a:t>
            </a:r>
            <a:r>
              <a:rPr lang="en-US" sz="2000" dirty="0">
                <a:latin typeface="Times New Roman" panose="02020603050405020304" pitchFamily="18" charset="0"/>
                <a:cs typeface="Times New Roman" panose="02020603050405020304" pitchFamily="18" charset="0"/>
              </a:rPr>
              <a:t>(e.g., a dashboard). The relationship among these components is illustrated in Figure 1.2.</a:t>
            </a:r>
          </a:p>
        </p:txBody>
      </p:sp>
      <p:pic>
        <p:nvPicPr>
          <p:cNvPr id="7" name="Graphic 21">
            <a:extLst>
              <a:ext uri="{FF2B5EF4-FFF2-40B4-BE49-F238E27FC236}">
                <a16:creationId xmlns:a16="http://schemas.microsoft.com/office/drawing/2014/main" id="{11817ED8-A487-0A4E-CD32-4E306DF79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25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55312-9F26-6153-AA4D-DA4AE10E69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984A40-50BF-F655-D72E-FA76787286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678A1A4E-0D4D-F65D-5BF9-3E120F2604C8}"/>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A Framework for Business Intelligence :</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8D610E00-B321-BC7D-BF3A-02EB291E8D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1283966-25A0-99AC-9C80-2A3C47C1040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sp>
        <p:nvSpPr>
          <p:cNvPr id="48" name="TextBox 47">
            <a:extLst>
              <a:ext uri="{FF2B5EF4-FFF2-40B4-BE49-F238E27FC236}">
                <a16:creationId xmlns:a16="http://schemas.microsoft.com/office/drawing/2014/main" id="{3A8B259E-D3DA-1BD3-F5FF-63156A75196A}"/>
              </a:ext>
            </a:extLst>
          </p:cNvPr>
          <p:cNvSpPr txBox="1"/>
          <p:nvPr/>
        </p:nvSpPr>
        <p:spPr>
          <a:xfrm>
            <a:off x="753140" y="1685495"/>
            <a:ext cx="10676860" cy="4468980"/>
          </a:xfrm>
          <a:prstGeom prst="rect">
            <a:avLst/>
          </a:prstGeom>
          <a:noFill/>
        </p:spPr>
        <p:txBody>
          <a:bodyPr wrap="square" rtlCol="0">
            <a:spAutoFit/>
          </a:bodyPr>
          <a:lstStyle/>
          <a:p>
            <a:endParaRPr lang="en-US" dirty="0"/>
          </a:p>
          <a:p>
            <a:pPr algn="just">
              <a:lnSpc>
                <a:spcPct val="150000"/>
              </a:lnSpc>
            </a:pPr>
            <a:r>
              <a:rPr lang="en-US" b="1" u="sng" dirty="0"/>
              <a:t>1</a:t>
            </a:r>
            <a:r>
              <a:rPr lang="en-US" sz="2000" b="1" u="sng" dirty="0">
                <a:latin typeface="Times New Roman" panose="02020603050405020304" pitchFamily="18" charset="0"/>
                <a:cs typeface="Times New Roman" panose="02020603050405020304" pitchFamily="18" charset="0"/>
              </a:rPr>
              <a:t>.Data Warehouse</a:t>
            </a:r>
          </a:p>
          <a:p>
            <a:pPr algn="just">
              <a:lnSpc>
                <a:spcPct val="150000"/>
              </a:lnSpc>
            </a:pPr>
            <a:r>
              <a:rPr lang="en-US" sz="2000" b="1" u="sng" dirty="0">
                <a:latin typeface="Times New Roman" panose="02020603050405020304" pitchFamily="18" charset="0"/>
                <a:cs typeface="Times New Roman" panose="02020603050405020304" pitchFamily="18" charset="0"/>
              </a:rPr>
              <a:t>Function: </a:t>
            </a:r>
            <a:r>
              <a:rPr lang="en-US" sz="2000" dirty="0">
                <a:latin typeface="Times New Roman" panose="02020603050405020304" pitchFamily="18" charset="0"/>
                <a:cs typeface="Times New Roman" panose="02020603050405020304" pitchFamily="18" charset="0"/>
              </a:rPr>
              <a:t>It consolidates data from different formats and systems (e.g., databases, spreadsheets, CRM/ERP systems) into a unified format for easy access and analysis.</a:t>
            </a:r>
          </a:p>
          <a:p>
            <a:pPr algn="just">
              <a:lnSpc>
                <a:spcPct val="150000"/>
              </a:lnSpc>
            </a:pPr>
            <a:r>
              <a:rPr lang="en-US" sz="2000" b="1" u="sng" dirty="0">
                <a:latin typeface="Times New Roman" panose="02020603050405020304" pitchFamily="18" charset="0"/>
                <a:cs typeface="Times New Roman" panose="02020603050405020304" pitchFamily="18" charset="0"/>
              </a:rPr>
              <a:t>Example: </a:t>
            </a:r>
            <a:r>
              <a:rPr lang="en-US" sz="2000" dirty="0">
                <a:latin typeface="Times New Roman" panose="02020603050405020304" pitchFamily="18" charset="0"/>
                <a:cs typeface="Times New Roman" panose="02020603050405020304" pitchFamily="18" charset="0"/>
              </a:rPr>
              <a:t>A retail company’s data warehouse might store data from its sales database, customer database, and supplier database.</a:t>
            </a:r>
          </a:p>
          <a:p>
            <a:pPr algn="just">
              <a:lnSpc>
                <a:spcPct val="150000"/>
              </a:lnSpc>
            </a:pPr>
            <a:r>
              <a:rPr lang="en-US" b="1" u="sng" dirty="0"/>
              <a:t>2. Business Analytics</a:t>
            </a:r>
          </a:p>
          <a:p>
            <a:pPr algn="just">
              <a:lnSpc>
                <a:spcPct val="150000"/>
              </a:lnSpc>
            </a:pPr>
            <a:r>
              <a:rPr lang="en-US" sz="2000" b="1" u="sng" dirty="0">
                <a:latin typeface="Times New Roman" panose="02020603050405020304" pitchFamily="18" charset="0"/>
                <a:cs typeface="Times New Roman" panose="02020603050405020304" pitchFamily="18" charset="0"/>
              </a:rPr>
              <a:t>Definition and Function : </a:t>
            </a:r>
            <a:r>
              <a:rPr lang="en-US" sz="2000" dirty="0">
                <a:latin typeface="Times New Roman" panose="02020603050405020304" pitchFamily="18" charset="0"/>
                <a:cs typeface="Times New Roman" panose="02020603050405020304" pitchFamily="18" charset="0"/>
              </a:rPr>
              <a:t>A collection of tools and techniques used to manipulate, mine, and analyze data stored in the data warehouse.</a:t>
            </a:r>
          </a:p>
          <a:p>
            <a:pPr algn="just">
              <a:lnSpc>
                <a:spcPct val="150000"/>
              </a:lnSpc>
            </a:pPr>
            <a:r>
              <a:rPr lang="en-US" sz="2000" b="1" dirty="0">
                <a:latin typeface="Times New Roman" panose="02020603050405020304" pitchFamily="18" charset="0"/>
                <a:cs typeface="Times New Roman" panose="02020603050405020304" pitchFamily="18" charset="0"/>
              </a:rPr>
              <a:t>Example: </a:t>
            </a:r>
            <a:r>
              <a:rPr lang="en-US" sz="2000" dirty="0">
                <a:latin typeface="Times New Roman" panose="02020603050405020304" pitchFamily="18" charset="0"/>
                <a:cs typeface="Times New Roman" panose="02020603050405020304" pitchFamily="18" charset="0"/>
              </a:rPr>
              <a:t>Using a data visualization tool like Tableau to create a sales trend dashboard.</a:t>
            </a:r>
          </a:p>
        </p:txBody>
      </p:sp>
      <p:pic>
        <p:nvPicPr>
          <p:cNvPr id="7" name="Graphic 21">
            <a:extLst>
              <a:ext uri="{FF2B5EF4-FFF2-40B4-BE49-F238E27FC236}">
                <a16:creationId xmlns:a16="http://schemas.microsoft.com/office/drawing/2014/main" id="{C90A0C6B-7D29-08B9-6E2E-F594C65BB0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2782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8A587-0472-D888-8768-6FE9D24B51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856CD6-A18D-2553-3029-A183AABEDC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0ED2F690-98DE-A34D-083D-68522E696EA2}"/>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A Framework for Business Intelligence :</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92DD878F-1399-069B-592F-689B8B5370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F4B1FDD-6384-B2F8-DEB6-4A758FB1D2F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sp>
        <p:nvSpPr>
          <p:cNvPr id="48" name="TextBox 47">
            <a:extLst>
              <a:ext uri="{FF2B5EF4-FFF2-40B4-BE49-F238E27FC236}">
                <a16:creationId xmlns:a16="http://schemas.microsoft.com/office/drawing/2014/main" id="{92B13FB1-3651-1710-2838-7764283AF0F4}"/>
              </a:ext>
            </a:extLst>
          </p:cNvPr>
          <p:cNvSpPr txBox="1"/>
          <p:nvPr/>
        </p:nvSpPr>
        <p:spPr>
          <a:xfrm>
            <a:off x="617280" y="1790528"/>
            <a:ext cx="10676860" cy="3788858"/>
          </a:xfrm>
          <a:prstGeom prst="rect">
            <a:avLst/>
          </a:prstGeom>
          <a:noFill/>
        </p:spPr>
        <p:txBody>
          <a:bodyPr wrap="square" rtlCol="0">
            <a:spAutoFit/>
          </a:bodyPr>
          <a:lstStyle/>
          <a:p>
            <a:pPr>
              <a:lnSpc>
                <a:spcPct val="150000"/>
              </a:lnSpc>
            </a:pPr>
            <a:endParaRPr lang="en-US" b="1" dirty="0">
              <a:latin typeface="Alexandria"/>
            </a:endParaRPr>
          </a:p>
          <a:p>
            <a:pPr>
              <a:lnSpc>
                <a:spcPct val="150000"/>
              </a:lnSpc>
            </a:pPr>
            <a:r>
              <a:rPr lang="en-US" b="1" dirty="0">
                <a:latin typeface="Alexandria"/>
              </a:rPr>
              <a:t>3. Business Performance Management (BPM)</a:t>
            </a:r>
          </a:p>
          <a:p>
            <a:pPr>
              <a:lnSpc>
                <a:spcPct val="150000"/>
              </a:lnSpc>
            </a:pPr>
            <a:r>
              <a:rPr lang="en-US" b="1" dirty="0">
                <a:latin typeface="Alexandria"/>
              </a:rPr>
              <a:t>Definition:</a:t>
            </a:r>
            <a:r>
              <a:rPr lang="en-US" dirty="0">
                <a:latin typeface="Alexandria"/>
              </a:rPr>
              <a:t> A set of processes and tools for monitoring, analyzing, and optimizing organizational performance.</a:t>
            </a:r>
          </a:p>
          <a:p>
            <a:pPr>
              <a:lnSpc>
                <a:spcPct val="150000"/>
              </a:lnSpc>
            </a:pPr>
            <a:r>
              <a:rPr lang="en-US" b="1" dirty="0">
                <a:latin typeface="Alexandria"/>
              </a:rPr>
              <a:t>Example:</a:t>
            </a:r>
            <a:r>
              <a:rPr lang="en-US" dirty="0">
                <a:latin typeface="Alexandria"/>
              </a:rPr>
              <a:t> A company might use BPM to track KPIs like customer lifetime value (CLV) and adjust strategies based on performance.</a:t>
            </a:r>
          </a:p>
          <a:p>
            <a:pPr>
              <a:lnSpc>
                <a:spcPct val="150000"/>
              </a:lnSpc>
            </a:pPr>
            <a:r>
              <a:rPr lang="en-US" b="1" dirty="0">
                <a:latin typeface="Alexandria"/>
              </a:rPr>
              <a:t>4. User Interface (UI)</a:t>
            </a:r>
          </a:p>
          <a:p>
            <a:pPr>
              <a:lnSpc>
                <a:spcPct val="150000"/>
              </a:lnSpc>
            </a:pPr>
            <a:r>
              <a:rPr lang="en-US" b="1" dirty="0">
                <a:latin typeface="Alexandria"/>
              </a:rPr>
              <a:t>Definition:</a:t>
            </a:r>
            <a:r>
              <a:rPr lang="en-US" dirty="0">
                <a:latin typeface="Alexandria"/>
              </a:rPr>
              <a:t> Provides an intuitive interface for users to access analytics, generate reports, and visualize data. It ensures that insights are easily understandable and actionable.</a:t>
            </a:r>
          </a:p>
          <a:p>
            <a:pPr>
              <a:lnSpc>
                <a:spcPct val="150000"/>
              </a:lnSpc>
            </a:pPr>
            <a:r>
              <a:rPr lang="en-US" b="1" dirty="0">
                <a:latin typeface="Alexandria"/>
              </a:rPr>
              <a:t>Example:</a:t>
            </a:r>
            <a:r>
              <a:rPr lang="en-US" dirty="0">
                <a:latin typeface="Alexandria"/>
              </a:rPr>
              <a:t> A manager using a dashboard to monitor real-time sales data and KPIs.</a:t>
            </a:r>
          </a:p>
        </p:txBody>
      </p:sp>
      <p:pic>
        <p:nvPicPr>
          <p:cNvPr id="7" name="Graphic 21">
            <a:extLst>
              <a:ext uri="{FF2B5EF4-FFF2-40B4-BE49-F238E27FC236}">
                <a16:creationId xmlns:a16="http://schemas.microsoft.com/office/drawing/2014/main" id="{81A910EF-CD4D-6789-EA9E-50E00FE8D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9420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0D72B-579D-3D4F-34EC-36EB9EE84B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DECB34-5288-42B5-AD85-56E48ABE29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FBCE3AF9-EBB9-F739-C5BD-7952674AA561}"/>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A Framework for Business Intelligence :</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816C9AB7-9C2B-A8FA-9DE9-E4C4E1422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215441-4291-6A90-CE57-16A7D2E1F70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a:extLst>
              <a:ext uri="{FF2B5EF4-FFF2-40B4-BE49-F238E27FC236}">
                <a16:creationId xmlns:a16="http://schemas.microsoft.com/office/drawing/2014/main" id="{4C588FD5-5138-ABAD-F4C2-C682D0F2A4FA}"/>
              </a:ext>
            </a:extLst>
          </p:cNvPr>
          <p:cNvSpPr txBox="1"/>
          <p:nvPr/>
        </p:nvSpPr>
        <p:spPr>
          <a:xfrm>
            <a:off x="753140" y="1718808"/>
            <a:ext cx="10676860" cy="4616648"/>
          </a:xfrm>
          <a:prstGeom prst="rect">
            <a:avLst/>
          </a:prstGeom>
          <a:noFill/>
        </p:spPr>
        <p:txBody>
          <a:bodyPr wrap="square" rtlCol="0">
            <a:spAutoFit/>
          </a:bodyPr>
          <a:lstStyle/>
          <a:p>
            <a:endParaRPr lang="en-US" dirty="0"/>
          </a:p>
          <a:p>
            <a:r>
              <a:rPr lang="en-US" sz="2000" dirty="0">
                <a:latin typeface="Times New Roman" panose="02020603050405020304" pitchFamily="18" charset="0"/>
                <a:cs typeface="Times New Roman" panose="02020603050405020304" pitchFamily="18" charset="0"/>
              </a:rPr>
              <a:t>The Architecture of BI:</a:t>
            </a:r>
          </a:p>
          <a:p>
            <a:endParaRPr lang="en-US" dirty="0"/>
          </a:p>
          <a:p>
            <a:endParaRPr lang="en-US" dirty="0"/>
          </a:p>
          <a:p>
            <a:endParaRPr lang="en-US" b="1" dirty="0"/>
          </a:p>
          <a:p>
            <a:endParaRPr lang="en-US" b="1" dirty="0"/>
          </a:p>
          <a:p>
            <a:endParaRPr lang="en-US" b="1" dirty="0"/>
          </a:p>
          <a:p>
            <a:endParaRPr lang="en-US" b="1" dirty="0"/>
          </a:p>
          <a:p>
            <a:endParaRPr lang="en-US" b="1" dirty="0"/>
          </a:p>
          <a:p>
            <a:endParaRPr lang="en-US" b="1" dirty="0"/>
          </a:p>
          <a:p>
            <a:endParaRPr lang="en-US" b="1" dirty="0"/>
          </a:p>
          <a:p>
            <a:pPr algn="ctr"/>
            <a:endParaRPr lang="en-US" b="1" dirty="0"/>
          </a:p>
          <a:p>
            <a:pPr algn="ctr"/>
            <a:endParaRPr lang="en-US" b="1" dirty="0"/>
          </a:p>
          <a:p>
            <a:pPr algn="ctr"/>
            <a:endParaRPr lang="en-US" sz="2000" b="1" dirty="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Figure 1.2 </a:t>
            </a:r>
            <a:r>
              <a:rPr lang="en-US" sz="2000" dirty="0">
                <a:latin typeface="Times New Roman" panose="02020603050405020304" pitchFamily="18" charset="0"/>
                <a:cs typeface="Times New Roman" panose="02020603050405020304" pitchFamily="18" charset="0"/>
              </a:rPr>
              <a:t>A High-Level Architecture of BI</a:t>
            </a:r>
          </a:p>
          <a:p>
            <a:endParaRPr lang="en-US" dirty="0"/>
          </a:p>
        </p:txBody>
      </p:sp>
      <p:pic>
        <p:nvPicPr>
          <p:cNvPr id="7" name="Graphic 21">
            <a:extLst>
              <a:ext uri="{FF2B5EF4-FFF2-40B4-BE49-F238E27FC236}">
                <a16:creationId xmlns:a16="http://schemas.microsoft.com/office/drawing/2014/main" id="{662638F8-3F05-794B-CBE8-616FB25A7E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914C378-9EA5-579B-6C5C-4BF346F3CBF4}"/>
              </a:ext>
            </a:extLst>
          </p:cNvPr>
          <p:cNvPicPr>
            <a:picLocks noChangeAspect="1"/>
          </p:cNvPicPr>
          <p:nvPr/>
        </p:nvPicPr>
        <p:blipFill>
          <a:blip r:embed="rId4"/>
          <a:stretch>
            <a:fillRect/>
          </a:stretch>
        </p:blipFill>
        <p:spPr>
          <a:xfrm>
            <a:off x="2984361" y="2288767"/>
            <a:ext cx="7184571" cy="3452585"/>
          </a:xfrm>
          <a:prstGeom prst="rect">
            <a:avLst/>
          </a:prstGeom>
        </p:spPr>
      </p:pic>
    </p:spTree>
    <p:extLst>
      <p:ext uri="{BB962C8B-B14F-4D97-AF65-F5344CB8AC3E}">
        <p14:creationId xmlns:p14="http://schemas.microsoft.com/office/powerpoint/2010/main" val="2802544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E140A-8C52-15A9-78AC-E4B952DA9B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86A41-8920-B6B0-889F-6876CD54EC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CA134FEF-DC13-6BF0-F657-6FBF368181CE}"/>
              </a:ext>
            </a:extLst>
          </p:cNvPr>
          <p:cNvSpPr txBox="1"/>
          <p:nvPr/>
        </p:nvSpPr>
        <p:spPr>
          <a:xfrm>
            <a:off x="2266376" y="196732"/>
            <a:ext cx="6636463" cy="1477328"/>
          </a:xfrm>
          <a:prstGeom prst="rect">
            <a:avLst/>
          </a:prstGeom>
          <a:noFill/>
        </p:spPr>
        <p:txBody>
          <a:bodyPr wrap="square" rtlCol="0">
            <a:spAutoFit/>
          </a:bodyPr>
          <a:lstStyle/>
          <a:p>
            <a:endParaRPr lang="en-US" dirty="0"/>
          </a:p>
          <a:p>
            <a:endParaRPr lang="en-US" dirty="0"/>
          </a:p>
          <a:p>
            <a:endParaRPr lang="en-US" dirty="0"/>
          </a:p>
          <a:p>
            <a:endParaRPr lang="en-US" dirty="0"/>
          </a:p>
          <a:p>
            <a:r>
              <a:rPr lang="en-US" b="1" dirty="0">
                <a:latin typeface="Alexandria"/>
              </a:rPr>
              <a:t>BI Analytical Applications:</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50BCBE73-98C8-E16F-EB58-2588DECA47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B2BA5D1-9890-2C12-0A4E-1375935231A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sp>
        <p:nvSpPr>
          <p:cNvPr id="48" name="TextBox 47">
            <a:extLst>
              <a:ext uri="{FF2B5EF4-FFF2-40B4-BE49-F238E27FC236}">
                <a16:creationId xmlns:a16="http://schemas.microsoft.com/office/drawing/2014/main" id="{86E718A1-EAFD-23FF-C603-FF3D60A26395}"/>
              </a:ext>
            </a:extLst>
          </p:cNvPr>
          <p:cNvSpPr txBox="1"/>
          <p:nvPr/>
        </p:nvSpPr>
        <p:spPr>
          <a:xfrm>
            <a:off x="897860" y="1959691"/>
            <a:ext cx="10676860" cy="880369"/>
          </a:xfrm>
          <a:prstGeom prst="rect">
            <a:avLst/>
          </a:prstGeom>
          <a:noFill/>
        </p:spPr>
        <p:txBody>
          <a:bodyPr wrap="square" rtlCol="0">
            <a:spAutoFit/>
          </a:bodyPr>
          <a:lstStyle/>
          <a:p>
            <a:pPr>
              <a:lnSpc>
                <a:spcPct val="150000"/>
              </a:lnSpc>
            </a:pPr>
            <a:r>
              <a:rPr lang="en-US" dirty="0">
                <a:latin typeface="Alexandria"/>
              </a:rPr>
              <a:t>Examples of many applications of BI are provided in Figure 1.3.</a:t>
            </a:r>
          </a:p>
          <a:p>
            <a:pPr>
              <a:lnSpc>
                <a:spcPct val="150000"/>
              </a:lnSpc>
            </a:pPr>
            <a:endParaRPr lang="en-US" b="1" dirty="0">
              <a:latin typeface="Alexandria"/>
            </a:endParaRPr>
          </a:p>
        </p:txBody>
      </p:sp>
      <p:pic>
        <p:nvPicPr>
          <p:cNvPr id="7" name="Graphic 21">
            <a:extLst>
              <a:ext uri="{FF2B5EF4-FFF2-40B4-BE49-F238E27FC236}">
                <a16:creationId xmlns:a16="http://schemas.microsoft.com/office/drawing/2014/main" id="{7BD297F7-6462-637A-8242-1D77DFC3B4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F77B4AC-65BE-959A-6332-668D84942F72}"/>
              </a:ext>
            </a:extLst>
          </p:cNvPr>
          <p:cNvPicPr>
            <a:picLocks noChangeAspect="1"/>
          </p:cNvPicPr>
          <p:nvPr/>
        </p:nvPicPr>
        <p:blipFill>
          <a:blip r:embed="rId4"/>
          <a:stretch>
            <a:fillRect/>
          </a:stretch>
        </p:blipFill>
        <p:spPr>
          <a:xfrm>
            <a:off x="1885293" y="2453845"/>
            <a:ext cx="8135200" cy="3506551"/>
          </a:xfrm>
          <a:prstGeom prst="rect">
            <a:avLst/>
          </a:prstGeom>
        </p:spPr>
      </p:pic>
    </p:spTree>
    <p:extLst>
      <p:ext uri="{BB962C8B-B14F-4D97-AF65-F5344CB8AC3E}">
        <p14:creationId xmlns:p14="http://schemas.microsoft.com/office/powerpoint/2010/main" val="3569402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682C0-B1E5-7A33-D3B0-948ACAD32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77CE0B-21B3-B73F-A937-1D84EBE8B5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1C11B35A-238A-FDA7-78F6-7CF0F5B68BB3}"/>
              </a:ext>
            </a:extLst>
          </p:cNvPr>
          <p:cNvSpPr txBox="1"/>
          <p:nvPr/>
        </p:nvSpPr>
        <p:spPr>
          <a:xfrm>
            <a:off x="2346764" y="-41712"/>
            <a:ext cx="6636463" cy="1754326"/>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r>
              <a:rPr lang="en-US" b="1" dirty="0">
                <a:latin typeface="Alexandria"/>
              </a:rPr>
              <a:t>DSS-BI Connections:</a:t>
            </a:r>
          </a:p>
        </p:txBody>
      </p:sp>
      <p:sp>
        <p:nvSpPr>
          <p:cNvPr id="5" name="Rectangle 4">
            <a:extLst>
              <a:ext uri="{FF2B5EF4-FFF2-40B4-BE49-F238E27FC236}">
                <a16:creationId xmlns:a16="http://schemas.microsoft.com/office/drawing/2014/main" id="{7975F137-0D54-043C-3EE4-F4DD189D2A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053082-A00D-D22D-B041-9A80EA6A545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sp>
        <p:nvSpPr>
          <p:cNvPr id="48" name="TextBox 47">
            <a:extLst>
              <a:ext uri="{FF2B5EF4-FFF2-40B4-BE49-F238E27FC236}">
                <a16:creationId xmlns:a16="http://schemas.microsoft.com/office/drawing/2014/main" id="{95148CBA-57C0-40CD-542C-0BC8CE71C3B7}"/>
              </a:ext>
            </a:extLst>
          </p:cNvPr>
          <p:cNvSpPr txBox="1"/>
          <p:nvPr/>
        </p:nvSpPr>
        <p:spPr>
          <a:xfrm>
            <a:off x="897860" y="1959691"/>
            <a:ext cx="10532140" cy="4042773"/>
          </a:xfrm>
          <a:prstGeom prst="rect">
            <a:avLst/>
          </a:prstGeom>
          <a:noFill/>
        </p:spPr>
        <p:txBody>
          <a:bodyPr wrap="square" rtlCol="0">
            <a:spAutoFit/>
          </a:bodyPr>
          <a:lstStyle/>
          <a:p>
            <a:pPr algn="just">
              <a:lnSpc>
                <a:spcPct val="150000"/>
              </a:lnSpc>
            </a:pPr>
            <a:r>
              <a:rPr lang="en-US" dirty="0">
                <a:latin typeface="Alexandria"/>
              </a:rPr>
              <a:t>Similarities and differences?</a:t>
            </a:r>
          </a:p>
          <a:p>
            <a:pPr algn="just">
              <a:lnSpc>
                <a:spcPct val="150000"/>
              </a:lnSpc>
            </a:pPr>
            <a:endParaRPr lang="en-US" sz="700" dirty="0">
              <a:latin typeface="Alexandria"/>
            </a:endParaRPr>
          </a:p>
          <a:p>
            <a:pPr algn="just">
              <a:lnSpc>
                <a:spcPct val="150000"/>
              </a:lnSpc>
            </a:pPr>
            <a:r>
              <a:rPr lang="en-US" b="1" dirty="0">
                <a:latin typeface="Alexandria"/>
              </a:rPr>
              <a:t>First, </a:t>
            </a:r>
            <a:r>
              <a:rPr lang="en-US" dirty="0">
                <a:latin typeface="Alexandria"/>
              </a:rPr>
              <a:t>their architectures are very similar because BI evolved from DSS. However, BI implies the use of a data warehouse, whereas DSS may or may not have such a feature.  BI is, therefore, more appropriate for large organizations (because data warehouses are expensive to build and maintain), but DSS can be appropriate to any type of organization.</a:t>
            </a:r>
          </a:p>
          <a:p>
            <a:pPr algn="just">
              <a:lnSpc>
                <a:spcPct val="150000"/>
              </a:lnSpc>
            </a:pPr>
            <a:endParaRPr lang="en-US" dirty="0">
              <a:latin typeface="Alexandria"/>
            </a:endParaRPr>
          </a:p>
          <a:p>
            <a:pPr algn="just">
              <a:lnSpc>
                <a:spcPct val="150000"/>
              </a:lnSpc>
            </a:pPr>
            <a:r>
              <a:rPr lang="en-US" b="1" dirty="0">
                <a:latin typeface="Alexandria"/>
              </a:rPr>
              <a:t>Second, </a:t>
            </a:r>
            <a:r>
              <a:rPr lang="en-US" dirty="0">
                <a:latin typeface="Alexandria"/>
              </a:rPr>
              <a:t>most DSS are constructed to directly support specific decision making. BI systems, in general, are geared to provide accurate and timely information, and they support decision support indirectly. </a:t>
            </a:r>
          </a:p>
          <a:p>
            <a:pPr algn="just">
              <a:lnSpc>
                <a:spcPct val="150000"/>
              </a:lnSpc>
            </a:pPr>
            <a:endParaRPr lang="en-US" dirty="0">
              <a:latin typeface="Alexandria"/>
            </a:endParaRPr>
          </a:p>
        </p:txBody>
      </p:sp>
      <p:pic>
        <p:nvPicPr>
          <p:cNvPr id="7" name="Graphic 21">
            <a:extLst>
              <a:ext uri="{FF2B5EF4-FFF2-40B4-BE49-F238E27FC236}">
                <a16:creationId xmlns:a16="http://schemas.microsoft.com/office/drawing/2014/main" id="{EF8EBDE8-6D8D-7E1F-C283-470E274942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0130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981FB-8EB7-ED01-1939-FC4CC89C89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211EB3-D665-78AE-B22E-A86FC9380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A908FA63-3D1A-B5FC-6C10-88218EFF0280}"/>
              </a:ext>
            </a:extLst>
          </p:cNvPr>
          <p:cNvSpPr txBox="1"/>
          <p:nvPr/>
        </p:nvSpPr>
        <p:spPr>
          <a:xfrm>
            <a:off x="2346764" y="-41712"/>
            <a:ext cx="6636463" cy="1754326"/>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r>
              <a:rPr lang="en-US" b="1" dirty="0">
                <a:latin typeface="Alexandria"/>
              </a:rPr>
              <a:t>DSS-BI Connections:</a:t>
            </a:r>
          </a:p>
        </p:txBody>
      </p:sp>
      <p:sp>
        <p:nvSpPr>
          <p:cNvPr id="5" name="Rectangle 4">
            <a:extLst>
              <a:ext uri="{FF2B5EF4-FFF2-40B4-BE49-F238E27FC236}">
                <a16:creationId xmlns:a16="http://schemas.microsoft.com/office/drawing/2014/main" id="{1B995159-D5A1-ED07-98ED-2EEBB842F0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84D79DD-8964-A65F-AA2F-60135AC1D90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sp>
        <p:nvSpPr>
          <p:cNvPr id="48" name="TextBox 47">
            <a:extLst>
              <a:ext uri="{FF2B5EF4-FFF2-40B4-BE49-F238E27FC236}">
                <a16:creationId xmlns:a16="http://schemas.microsoft.com/office/drawing/2014/main" id="{EF176FA0-59FF-C65D-4C19-4455B44B5035}"/>
              </a:ext>
            </a:extLst>
          </p:cNvPr>
          <p:cNvSpPr txBox="1"/>
          <p:nvPr/>
        </p:nvSpPr>
        <p:spPr>
          <a:xfrm>
            <a:off x="897860" y="1959691"/>
            <a:ext cx="10532140" cy="3373359"/>
          </a:xfrm>
          <a:prstGeom prst="rect">
            <a:avLst/>
          </a:prstGeom>
          <a:noFill/>
        </p:spPr>
        <p:txBody>
          <a:bodyPr wrap="square" rtlCol="0">
            <a:spAutoFit/>
          </a:bodyPr>
          <a:lstStyle/>
          <a:p>
            <a:pPr algn="just">
              <a:lnSpc>
                <a:spcPct val="150000"/>
              </a:lnSpc>
            </a:pPr>
            <a:endParaRPr lang="en-US" b="1" dirty="0">
              <a:latin typeface="Alexandria"/>
            </a:endParaRPr>
          </a:p>
          <a:p>
            <a:pPr algn="just">
              <a:lnSpc>
                <a:spcPct val="150000"/>
              </a:lnSpc>
            </a:pPr>
            <a:r>
              <a:rPr lang="en-US" b="1" dirty="0">
                <a:latin typeface="Alexandria"/>
              </a:rPr>
              <a:t>Third, </a:t>
            </a:r>
            <a:r>
              <a:rPr lang="en-US" dirty="0">
                <a:latin typeface="Alexandria"/>
              </a:rPr>
              <a:t>most BI systems are constructed with commercially available tools and components that are fitted to the needs of organizations. In building DSS, the interest may be in constructing solutions to very unstructured problems. In such situations, more programming (e.g., using tools such as Excel) may be needed to customize the solutions.</a:t>
            </a:r>
          </a:p>
          <a:p>
            <a:pPr algn="just">
              <a:lnSpc>
                <a:spcPct val="150000"/>
              </a:lnSpc>
            </a:pPr>
            <a:endParaRPr lang="en-US" dirty="0">
              <a:latin typeface="Alexandria"/>
            </a:endParaRPr>
          </a:p>
          <a:p>
            <a:pPr algn="just">
              <a:lnSpc>
                <a:spcPct val="150000"/>
              </a:lnSpc>
            </a:pPr>
            <a:r>
              <a:rPr lang="en-US" b="1" dirty="0">
                <a:latin typeface="Alexandria"/>
              </a:rPr>
              <a:t>Fourth, </a:t>
            </a:r>
            <a:r>
              <a:rPr lang="en-US" dirty="0">
                <a:latin typeface="Alexandria"/>
              </a:rPr>
              <a:t>many of the tools that BI uses are also considered DSS tools. For example, data mining and predictive analysis are core tools in both areas.</a:t>
            </a:r>
          </a:p>
        </p:txBody>
      </p:sp>
      <p:pic>
        <p:nvPicPr>
          <p:cNvPr id="7" name="Graphic 21">
            <a:extLst>
              <a:ext uri="{FF2B5EF4-FFF2-40B4-BE49-F238E27FC236}">
                <a16:creationId xmlns:a16="http://schemas.microsoft.com/office/drawing/2014/main" id="{1DD22BE4-1691-EC8B-CBE7-11B83F6FFA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3954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2D062-87FE-E547-40FB-4613CD3E58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EF28C9-85C0-0FCE-8C4B-04A5555CC4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1D2ABE29-79B5-D77D-516A-161F322FEF51}"/>
              </a:ext>
            </a:extLst>
          </p:cNvPr>
          <p:cNvSpPr txBox="1"/>
          <p:nvPr/>
        </p:nvSpPr>
        <p:spPr>
          <a:xfrm>
            <a:off x="2346764" y="-282026"/>
            <a:ext cx="6636463" cy="2031325"/>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r>
              <a:rPr lang="en-US" b="1" dirty="0">
                <a:latin typeface="Alexandria"/>
              </a:rPr>
              <a:t>Analytics Overview:</a:t>
            </a:r>
          </a:p>
        </p:txBody>
      </p:sp>
      <p:sp>
        <p:nvSpPr>
          <p:cNvPr id="5" name="Rectangle 4">
            <a:extLst>
              <a:ext uri="{FF2B5EF4-FFF2-40B4-BE49-F238E27FC236}">
                <a16:creationId xmlns:a16="http://schemas.microsoft.com/office/drawing/2014/main" id="{7CD35639-3C0B-6B4E-FC87-8687B3A18D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D8800AD-7E70-9DEE-1AF7-88D035FCD11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sp>
        <p:nvSpPr>
          <p:cNvPr id="48" name="TextBox 47">
            <a:extLst>
              <a:ext uri="{FF2B5EF4-FFF2-40B4-BE49-F238E27FC236}">
                <a16:creationId xmlns:a16="http://schemas.microsoft.com/office/drawing/2014/main" id="{893D7620-F5D0-7923-AC26-551990709997}"/>
              </a:ext>
            </a:extLst>
          </p:cNvPr>
          <p:cNvSpPr txBox="1"/>
          <p:nvPr/>
        </p:nvSpPr>
        <p:spPr>
          <a:xfrm>
            <a:off x="897860" y="1959691"/>
            <a:ext cx="10532140" cy="3693319"/>
          </a:xfrm>
          <a:prstGeom prst="rect">
            <a:avLst/>
          </a:prstGeom>
          <a:noFill/>
        </p:spPr>
        <p:txBody>
          <a:bodyPr wrap="square" rtlCol="0">
            <a:spAutoFit/>
          </a:bodyPr>
          <a:lstStyle/>
          <a:p>
            <a:pPr marL="285750" indent="-285750" algn="just">
              <a:lnSpc>
                <a:spcPct val="200000"/>
              </a:lnSpc>
              <a:buClr>
                <a:srgbClr val="00AEEF"/>
              </a:buClr>
              <a:buFont typeface="Arial" panose="020B0604020202020204" pitchFamily="34" charset="0"/>
              <a:buChar char="•"/>
            </a:pPr>
            <a:r>
              <a:rPr lang="en-US" dirty="0">
                <a:latin typeface="Alexandria"/>
              </a:rPr>
              <a:t>Analytics…a relatively new term/buzz-word</a:t>
            </a:r>
          </a:p>
          <a:p>
            <a:pPr marL="285750" indent="-285750" algn="just">
              <a:lnSpc>
                <a:spcPct val="200000"/>
              </a:lnSpc>
              <a:buClr>
                <a:srgbClr val="00AEEF"/>
              </a:buClr>
              <a:buFont typeface="Arial" panose="020B0604020202020204" pitchFamily="34" charset="0"/>
              <a:buChar char="•"/>
            </a:pPr>
            <a:r>
              <a:rPr lang="en-US" dirty="0">
                <a:solidFill>
                  <a:srgbClr val="C00000"/>
                </a:solidFill>
                <a:latin typeface="Alexandria"/>
              </a:rPr>
              <a:t>Analytics…</a:t>
            </a:r>
            <a:r>
              <a:rPr lang="en-US" dirty="0">
                <a:latin typeface="Alexandria"/>
              </a:rPr>
              <a:t>the process of developing actionable decisions or recommendations for actions based on insights generated from historical data</a:t>
            </a:r>
          </a:p>
          <a:p>
            <a:pPr marL="285750" indent="-285750" algn="just">
              <a:lnSpc>
                <a:spcPct val="200000"/>
              </a:lnSpc>
              <a:buClr>
                <a:srgbClr val="00AEEF"/>
              </a:buClr>
              <a:buFont typeface="Arial" panose="020B0604020202020204" pitchFamily="34" charset="0"/>
              <a:buChar char="•"/>
            </a:pPr>
            <a:r>
              <a:rPr lang="en-US" dirty="0">
                <a:latin typeface="Alexandria"/>
              </a:rPr>
              <a:t>According to the Institute for Operations Research and Management Science (INFORMS): Analytics represents the </a:t>
            </a:r>
            <a:r>
              <a:rPr lang="en-US" dirty="0">
                <a:solidFill>
                  <a:srgbClr val="C00000"/>
                </a:solidFill>
                <a:latin typeface="Alexandria"/>
              </a:rPr>
              <a:t>combination of computer technology, management science techniques, and statistics to solve real problems.</a:t>
            </a:r>
          </a:p>
          <a:p>
            <a:endParaRPr lang="en-US" dirty="0"/>
          </a:p>
        </p:txBody>
      </p:sp>
      <p:pic>
        <p:nvPicPr>
          <p:cNvPr id="7" name="Graphic 21">
            <a:extLst>
              <a:ext uri="{FF2B5EF4-FFF2-40B4-BE49-F238E27FC236}">
                <a16:creationId xmlns:a16="http://schemas.microsoft.com/office/drawing/2014/main" id="{E5E9204B-DB37-0E63-AE62-1179F2BF5C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1378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B135E-543F-3FDC-B7F1-913ED4D414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26691B-270A-54E6-51EE-B927A7FCF9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91662EAE-C20C-BB90-4DB4-97290F89C7F9}"/>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b="1" dirty="0">
                <a:latin typeface="Alexandria"/>
              </a:rPr>
              <a:t>Business Analytics:</a:t>
            </a:r>
          </a:p>
        </p:txBody>
      </p:sp>
      <p:sp>
        <p:nvSpPr>
          <p:cNvPr id="5" name="Rectangle 4">
            <a:extLst>
              <a:ext uri="{FF2B5EF4-FFF2-40B4-BE49-F238E27FC236}">
                <a16:creationId xmlns:a16="http://schemas.microsoft.com/office/drawing/2014/main" id="{C5D5C361-4859-31AA-DC5C-BFBE3C6579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DCA2B7F-DB9A-592C-314D-7E0275E6592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sp>
        <p:nvSpPr>
          <p:cNvPr id="48" name="TextBox 47">
            <a:extLst>
              <a:ext uri="{FF2B5EF4-FFF2-40B4-BE49-F238E27FC236}">
                <a16:creationId xmlns:a16="http://schemas.microsoft.com/office/drawing/2014/main" id="{54844768-59D1-E535-0D5B-665AA6E378FB}"/>
              </a:ext>
            </a:extLst>
          </p:cNvPr>
          <p:cNvSpPr txBox="1"/>
          <p:nvPr/>
        </p:nvSpPr>
        <p:spPr>
          <a:xfrm>
            <a:off x="897860" y="1959691"/>
            <a:ext cx="10532140" cy="4524315"/>
          </a:xfrm>
          <a:prstGeom prst="rect">
            <a:avLst/>
          </a:prstGeom>
          <a:noFill/>
        </p:spPr>
        <p:txBody>
          <a:bodyPr wrap="square" rtlCol="0">
            <a:spAutoFit/>
          </a:bodyPr>
          <a:lstStyle/>
          <a:p>
            <a:endParaRPr lang="en-US" dirty="0"/>
          </a:p>
          <a:p>
            <a:endParaRPr lang="en-US"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pPr algn="ctr"/>
            <a:endParaRPr lang="en-US" sz="1100" b="1" dirty="0"/>
          </a:p>
          <a:p>
            <a:pPr algn="ctr"/>
            <a:r>
              <a:rPr lang="en-US" b="1" dirty="0"/>
              <a:t>Figure 1.3 </a:t>
            </a:r>
            <a:r>
              <a:rPr lang="en-US" dirty="0"/>
              <a:t>Three Types of Analytics</a:t>
            </a:r>
          </a:p>
          <a:p>
            <a:endParaRPr lang="en-US" dirty="0"/>
          </a:p>
        </p:txBody>
      </p:sp>
      <p:pic>
        <p:nvPicPr>
          <p:cNvPr id="7" name="Graphic 21">
            <a:extLst>
              <a:ext uri="{FF2B5EF4-FFF2-40B4-BE49-F238E27FC236}">
                <a16:creationId xmlns:a16="http://schemas.microsoft.com/office/drawing/2014/main" id="{8A2E1DDB-5104-EE7A-B645-DED7535F4B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D57943F-1969-EEDF-FCD7-9012653E3C9D}"/>
              </a:ext>
            </a:extLst>
          </p:cNvPr>
          <p:cNvPicPr>
            <a:picLocks noChangeAspect="1"/>
          </p:cNvPicPr>
          <p:nvPr/>
        </p:nvPicPr>
        <p:blipFill>
          <a:blip r:embed="rId4"/>
          <a:stretch>
            <a:fillRect/>
          </a:stretch>
        </p:blipFill>
        <p:spPr>
          <a:xfrm>
            <a:off x="2230734" y="1739921"/>
            <a:ext cx="7978391" cy="3997688"/>
          </a:xfrm>
          <a:prstGeom prst="rect">
            <a:avLst/>
          </a:prstGeom>
        </p:spPr>
      </p:pic>
    </p:spTree>
    <p:extLst>
      <p:ext uri="{BB962C8B-B14F-4D97-AF65-F5344CB8AC3E}">
        <p14:creationId xmlns:p14="http://schemas.microsoft.com/office/powerpoint/2010/main" val="3029177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9BC05-8751-C95A-A2EB-ABD4B6C331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1F5B7-AAD8-7C75-8D21-C961EC2991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5AE73573-86FC-C518-CFD0-FFEA37B10EED}"/>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b="1" dirty="0">
                <a:latin typeface="Alexandria"/>
              </a:rPr>
              <a:t>Business Analytics:</a:t>
            </a:r>
          </a:p>
        </p:txBody>
      </p:sp>
      <p:sp>
        <p:nvSpPr>
          <p:cNvPr id="5" name="Rectangle 4">
            <a:extLst>
              <a:ext uri="{FF2B5EF4-FFF2-40B4-BE49-F238E27FC236}">
                <a16:creationId xmlns:a16="http://schemas.microsoft.com/office/drawing/2014/main" id="{B1BBBD36-9AC4-E817-601A-64DAE800DB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479697-946A-9851-E313-5BFBF3A7EBE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sp>
        <p:nvSpPr>
          <p:cNvPr id="48" name="TextBox 47">
            <a:extLst>
              <a:ext uri="{FF2B5EF4-FFF2-40B4-BE49-F238E27FC236}">
                <a16:creationId xmlns:a16="http://schemas.microsoft.com/office/drawing/2014/main" id="{BF9E7E13-F03B-565B-929E-52C572EAB04D}"/>
              </a:ext>
            </a:extLst>
          </p:cNvPr>
          <p:cNvSpPr txBox="1"/>
          <p:nvPr/>
        </p:nvSpPr>
        <p:spPr>
          <a:xfrm>
            <a:off x="897860" y="1959691"/>
            <a:ext cx="10532140" cy="6771084"/>
          </a:xfrm>
          <a:prstGeom prst="rect">
            <a:avLst/>
          </a:prstGeom>
          <a:noFill/>
        </p:spPr>
        <p:txBody>
          <a:bodyPr wrap="square" rtlCol="0">
            <a:spAutoFit/>
          </a:bodyPr>
          <a:lstStyle/>
          <a:p>
            <a:pPr marL="285750" indent="-285750" algn="just">
              <a:lnSpc>
                <a:spcPct val="150000"/>
              </a:lnSpc>
              <a:buClr>
                <a:srgbClr val="00AEEF"/>
              </a:buClr>
              <a:buFont typeface="Arial" panose="020B0604020202020204" pitchFamily="34" charset="0"/>
              <a:buChar char="•"/>
            </a:pPr>
            <a:r>
              <a:rPr lang="en-US" dirty="0">
                <a:latin typeface="Alexandria"/>
              </a:rPr>
              <a:t>Descriptive or reporting analytics: refers to knowing </a:t>
            </a:r>
            <a:r>
              <a:rPr lang="en-US" dirty="0">
                <a:solidFill>
                  <a:srgbClr val="C00000"/>
                </a:solidFill>
                <a:latin typeface="Alexandria"/>
              </a:rPr>
              <a:t>what is happening in the organization and understanding some underlying trends and causes of such occurrences.</a:t>
            </a:r>
          </a:p>
          <a:p>
            <a:pPr marL="285750" indent="-285750" algn="just">
              <a:lnSpc>
                <a:spcPct val="150000"/>
              </a:lnSpc>
              <a:buClr>
                <a:srgbClr val="00AEEF"/>
              </a:buClr>
              <a:buFont typeface="Arial" panose="020B0604020202020204" pitchFamily="34" charset="0"/>
              <a:buChar char="•"/>
            </a:pPr>
            <a:r>
              <a:rPr lang="en-US" dirty="0">
                <a:latin typeface="Alexandria"/>
              </a:rPr>
              <a:t>This involves, first of all, </a:t>
            </a:r>
            <a:r>
              <a:rPr lang="en-US" dirty="0">
                <a:solidFill>
                  <a:srgbClr val="C00000"/>
                </a:solidFill>
                <a:latin typeface="Alexandria"/>
              </a:rPr>
              <a:t>consolidation of data sources and availability of all relevant data in a form</a:t>
            </a:r>
            <a:r>
              <a:rPr lang="en-US" dirty="0">
                <a:latin typeface="Alexandria"/>
              </a:rPr>
              <a:t> that enables appropriate reporting and analysis. From this data infrastructure </a:t>
            </a:r>
            <a:r>
              <a:rPr lang="en-US" dirty="0">
                <a:solidFill>
                  <a:srgbClr val="C00000"/>
                </a:solidFill>
                <a:latin typeface="Alexandria"/>
              </a:rPr>
              <a:t>we can develop appropriate reports, queries, alerts, and trends using various reporting tools and techniques. </a:t>
            </a:r>
          </a:p>
          <a:p>
            <a:pPr marL="285750" indent="-285750" algn="just">
              <a:lnSpc>
                <a:spcPct val="150000"/>
              </a:lnSpc>
              <a:buClr>
                <a:srgbClr val="00AEEF"/>
              </a:buClr>
              <a:buFont typeface="Arial" panose="020B0604020202020204" pitchFamily="34" charset="0"/>
              <a:buChar char="•"/>
            </a:pPr>
            <a:r>
              <a:rPr lang="en-US" dirty="0">
                <a:latin typeface="Alexandria"/>
              </a:rPr>
              <a:t>A significant technology that has become a key player in this </a:t>
            </a:r>
            <a:r>
              <a:rPr lang="en-US" dirty="0">
                <a:solidFill>
                  <a:srgbClr val="C00000"/>
                </a:solidFill>
                <a:latin typeface="Alexandria"/>
              </a:rPr>
              <a:t>area is visualization</a:t>
            </a:r>
            <a:r>
              <a:rPr lang="en-US" dirty="0">
                <a:latin typeface="Alexandria"/>
              </a:rPr>
              <a:t>. Using the latest visualization tools in the marketplace, we can now develop powerful insights into the operations of our organization. </a:t>
            </a:r>
          </a:p>
          <a:p>
            <a:pPr marL="285750" indent="-285750" algn="just">
              <a:lnSpc>
                <a:spcPct val="150000"/>
              </a:lnSpc>
              <a:buClr>
                <a:srgbClr val="00AEEF"/>
              </a:buClr>
              <a:buFont typeface="Arial" panose="020B0604020202020204" pitchFamily="34" charset="0"/>
              <a:buChar char="•"/>
            </a:pPr>
            <a:r>
              <a:rPr lang="en-US" dirty="0">
                <a:solidFill>
                  <a:srgbClr val="C00000"/>
                </a:solidFill>
                <a:latin typeface="Alexandria"/>
              </a:rPr>
              <a:t>Application Cases 1.1 and 1.2 </a:t>
            </a:r>
            <a:r>
              <a:rPr lang="en-US" dirty="0">
                <a:latin typeface="Alexandria"/>
              </a:rPr>
              <a:t>highlight some such applications in the healthcare domain. </a:t>
            </a:r>
          </a:p>
          <a:p>
            <a:pPr marL="285750" indent="-285750" algn="just">
              <a:lnSpc>
                <a:spcPct val="200000"/>
              </a:lnSpc>
              <a:buClr>
                <a:srgbClr val="00AEEF"/>
              </a:buClr>
              <a:buFont typeface="Arial" panose="020B0604020202020204" pitchFamily="34" charset="0"/>
              <a:buChar char="•"/>
            </a:pPr>
            <a:endParaRPr lang="en-US" dirty="0">
              <a:latin typeface="Alexandria"/>
            </a:endParaRPr>
          </a:p>
          <a:p>
            <a:endParaRPr lang="en-US" b="1" dirty="0"/>
          </a:p>
          <a:p>
            <a:endParaRPr lang="en-US" b="1" dirty="0"/>
          </a:p>
          <a:p>
            <a:endParaRPr lang="en-US" b="1" dirty="0"/>
          </a:p>
          <a:p>
            <a:endParaRPr lang="en-US" b="1" dirty="0"/>
          </a:p>
          <a:p>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2D2ECC24-8081-2234-697F-E6F0545BC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9640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A4CC5-F84A-C8FA-CA5D-9E3D442E76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7306-2043-C13B-3FEA-E79394F467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A78AA1A-0C25-2337-62B7-35D5B7074EEB}"/>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b="1" dirty="0">
                <a:latin typeface="Alexandria"/>
              </a:rPr>
              <a:t>Business Analytics:</a:t>
            </a:r>
          </a:p>
        </p:txBody>
      </p:sp>
      <p:sp>
        <p:nvSpPr>
          <p:cNvPr id="5" name="Rectangle 4">
            <a:extLst>
              <a:ext uri="{FF2B5EF4-FFF2-40B4-BE49-F238E27FC236}">
                <a16:creationId xmlns:a16="http://schemas.microsoft.com/office/drawing/2014/main" id="{7D6DAEBF-4F1C-0C64-6B43-3BF82E195D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8F9D89F-70DE-17FA-DBF3-6B6B2D2E859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sp>
        <p:nvSpPr>
          <p:cNvPr id="48" name="TextBox 47">
            <a:extLst>
              <a:ext uri="{FF2B5EF4-FFF2-40B4-BE49-F238E27FC236}">
                <a16:creationId xmlns:a16="http://schemas.microsoft.com/office/drawing/2014/main" id="{524E991F-4093-3F89-5B50-EA542AF644F1}"/>
              </a:ext>
            </a:extLst>
          </p:cNvPr>
          <p:cNvSpPr txBox="1"/>
          <p:nvPr/>
        </p:nvSpPr>
        <p:spPr>
          <a:xfrm>
            <a:off x="897860" y="1959691"/>
            <a:ext cx="10532140" cy="6771084"/>
          </a:xfrm>
          <a:prstGeom prst="rect">
            <a:avLst/>
          </a:prstGeom>
          <a:noFill/>
        </p:spPr>
        <p:txBody>
          <a:bodyPr wrap="square" rtlCol="0">
            <a:spAutoFit/>
          </a:bodyPr>
          <a:lstStyle/>
          <a:p>
            <a:pPr marL="285750" indent="-285750" algn="just">
              <a:lnSpc>
                <a:spcPct val="150000"/>
              </a:lnSpc>
              <a:buClr>
                <a:srgbClr val="00AEEF"/>
              </a:buClr>
              <a:buFont typeface="Arial" panose="020B0604020202020204" pitchFamily="34" charset="0"/>
              <a:buChar char="•"/>
            </a:pPr>
            <a:r>
              <a:rPr lang="en-US" dirty="0">
                <a:latin typeface="Alexandria"/>
              </a:rPr>
              <a:t>Descriptive or reporting analytics: refers to knowing </a:t>
            </a:r>
            <a:r>
              <a:rPr lang="en-US" dirty="0">
                <a:solidFill>
                  <a:srgbClr val="C00000"/>
                </a:solidFill>
                <a:latin typeface="Alexandria"/>
              </a:rPr>
              <a:t>what is happening in the organization and understanding some underlying trends and causes of such occurrences.</a:t>
            </a:r>
          </a:p>
          <a:p>
            <a:pPr marL="285750" indent="-285750" algn="just">
              <a:lnSpc>
                <a:spcPct val="150000"/>
              </a:lnSpc>
              <a:buClr>
                <a:srgbClr val="00AEEF"/>
              </a:buClr>
              <a:buFont typeface="Arial" panose="020B0604020202020204" pitchFamily="34" charset="0"/>
              <a:buChar char="•"/>
            </a:pPr>
            <a:r>
              <a:rPr lang="en-US" dirty="0">
                <a:latin typeface="Alexandria"/>
              </a:rPr>
              <a:t>This involves, first of all, </a:t>
            </a:r>
            <a:r>
              <a:rPr lang="en-US" dirty="0">
                <a:solidFill>
                  <a:srgbClr val="C00000"/>
                </a:solidFill>
                <a:latin typeface="Alexandria"/>
              </a:rPr>
              <a:t>consolidation of data sources and availability of all relevant data in a form</a:t>
            </a:r>
            <a:r>
              <a:rPr lang="en-US" dirty="0">
                <a:latin typeface="Alexandria"/>
              </a:rPr>
              <a:t> that enables appropriate reporting and analysis. From this data infrastructure </a:t>
            </a:r>
            <a:r>
              <a:rPr lang="en-US" dirty="0">
                <a:solidFill>
                  <a:srgbClr val="C00000"/>
                </a:solidFill>
                <a:latin typeface="Alexandria"/>
              </a:rPr>
              <a:t>we can develop appropriate reports, queries, alerts, and trends using various reporting tools and techniques. </a:t>
            </a:r>
          </a:p>
          <a:p>
            <a:pPr marL="285750" indent="-285750" algn="just">
              <a:lnSpc>
                <a:spcPct val="150000"/>
              </a:lnSpc>
              <a:buClr>
                <a:srgbClr val="00AEEF"/>
              </a:buClr>
              <a:buFont typeface="Arial" panose="020B0604020202020204" pitchFamily="34" charset="0"/>
              <a:buChar char="•"/>
            </a:pPr>
            <a:r>
              <a:rPr lang="en-US" dirty="0">
                <a:latin typeface="Alexandria"/>
              </a:rPr>
              <a:t>A significant technology that has become a key player in this </a:t>
            </a:r>
            <a:r>
              <a:rPr lang="en-US" dirty="0">
                <a:solidFill>
                  <a:srgbClr val="C00000"/>
                </a:solidFill>
                <a:latin typeface="Alexandria"/>
              </a:rPr>
              <a:t>area is visualization</a:t>
            </a:r>
            <a:r>
              <a:rPr lang="en-US" dirty="0">
                <a:latin typeface="Alexandria"/>
              </a:rPr>
              <a:t>. Using the latest visualization tools in the marketplace, we can now develop powerful insights into the operations of our organization. </a:t>
            </a:r>
          </a:p>
          <a:p>
            <a:pPr marL="285750" indent="-285750" algn="just">
              <a:lnSpc>
                <a:spcPct val="150000"/>
              </a:lnSpc>
              <a:buClr>
                <a:srgbClr val="00AEEF"/>
              </a:buClr>
              <a:buFont typeface="Arial" panose="020B0604020202020204" pitchFamily="34" charset="0"/>
              <a:buChar char="•"/>
            </a:pPr>
            <a:r>
              <a:rPr lang="en-US" dirty="0">
                <a:solidFill>
                  <a:srgbClr val="C00000"/>
                </a:solidFill>
                <a:latin typeface="Alexandria"/>
              </a:rPr>
              <a:t>Application Cases 1.1 and 1.2 </a:t>
            </a:r>
            <a:r>
              <a:rPr lang="en-US" dirty="0">
                <a:latin typeface="Alexandria"/>
              </a:rPr>
              <a:t>highlight some such applications in the healthcare domain. </a:t>
            </a:r>
          </a:p>
          <a:p>
            <a:pPr marL="285750" indent="-285750" algn="just">
              <a:lnSpc>
                <a:spcPct val="200000"/>
              </a:lnSpc>
              <a:buClr>
                <a:srgbClr val="00AEEF"/>
              </a:buClr>
              <a:buFont typeface="Arial" panose="020B0604020202020204" pitchFamily="34" charset="0"/>
              <a:buChar char="•"/>
            </a:pPr>
            <a:endParaRPr lang="en-US" dirty="0">
              <a:latin typeface="Alexandria"/>
            </a:endParaRPr>
          </a:p>
          <a:p>
            <a:endParaRPr lang="en-US" b="1" dirty="0"/>
          </a:p>
          <a:p>
            <a:endParaRPr lang="en-US" b="1" dirty="0"/>
          </a:p>
          <a:p>
            <a:endParaRPr lang="en-US" b="1" dirty="0"/>
          </a:p>
          <a:p>
            <a:endParaRPr lang="en-US" b="1" dirty="0"/>
          </a:p>
          <a:p>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BE7EC4F4-0256-2CAB-F98D-8BF993BF4B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8097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BB157-8D70-A909-187A-D290E87299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A5220C-F476-355B-EB6B-E7C16E800C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F6984BB7-48CC-3676-40AC-5D4CF3D197EA}"/>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879BFAF0-4308-93D7-6552-780D3A7A4994}"/>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D416EFB-20CD-CA84-3367-1303B9C7B952}"/>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sp>
        <p:nvSpPr>
          <p:cNvPr id="48" name="TextBox 47">
            <a:extLst>
              <a:ext uri="{FF2B5EF4-FFF2-40B4-BE49-F238E27FC236}">
                <a16:creationId xmlns:a16="http://schemas.microsoft.com/office/drawing/2014/main" id="{99B6643B-97E5-D5C7-525E-EC3157AF489F}"/>
              </a:ext>
            </a:extLst>
          </p:cNvPr>
          <p:cNvSpPr txBox="1"/>
          <p:nvPr/>
        </p:nvSpPr>
        <p:spPr>
          <a:xfrm>
            <a:off x="897860" y="1959691"/>
            <a:ext cx="10532140" cy="6494085"/>
          </a:xfrm>
          <a:prstGeom prst="rect">
            <a:avLst/>
          </a:prstGeom>
          <a:noFill/>
        </p:spPr>
        <p:txBody>
          <a:bodyPr wrap="square" rtlCol="0">
            <a:spAutoFit/>
          </a:bodyPr>
          <a:lstStyle/>
          <a:p>
            <a:r>
              <a:rPr lang="en-US" b="1" u="sng" dirty="0">
                <a:latin typeface="Alexandria"/>
              </a:rPr>
              <a:t>Eliminating Inefficiencies at Seattle Children’s Hospital</a:t>
            </a:r>
          </a:p>
          <a:p>
            <a:pPr algn="just">
              <a:lnSpc>
                <a:spcPct val="150000"/>
              </a:lnSpc>
            </a:pPr>
            <a:r>
              <a:rPr lang="en-US" dirty="0">
                <a:latin typeface="Alexandria"/>
              </a:rPr>
              <a:t>Seattle Children’s was the </a:t>
            </a:r>
            <a:r>
              <a:rPr lang="en-US" dirty="0">
                <a:solidFill>
                  <a:srgbClr val="C00000"/>
                </a:solidFill>
                <a:latin typeface="Alexandria"/>
              </a:rPr>
              <a:t>seventh highest ranked children’s hospital in 2011</a:t>
            </a:r>
            <a:r>
              <a:rPr lang="en-US" dirty="0">
                <a:latin typeface="Alexandria"/>
              </a:rPr>
              <a:t>, according to U.S. News &amp; World Report. For any organization that is committed to saving lives, identifying and removing the inefficiencies from systems and processes so that more resources become available to cater to patient care become very important. At Seattle </a:t>
            </a:r>
            <a:r>
              <a:rPr lang="en-US" dirty="0" err="1">
                <a:latin typeface="Alexandria"/>
              </a:rPr>
              <a:t>Children’s,management</a:t>
            </a:r>
            <a:r>
              <a:rPr lang="en-US" dirty="0">
                <a:latin typeface="Alexandria"/>
              </a:rPr>
              <a:t> is continuously </a:t>
            </a:r>
            <a:r>
              <a:rPr lang="en-US" dirty="0">
                <a:solidFill>
                  <a:srgbClr val="C00000"/>
                </a:solidFill>
                <a:latin typeface="Alexandria"/>
              </a:rPr>
              <a:t>looking for new ways to improve the quality, safety, and processes from the time a patient is admitted to the time they are discharged.</a:t>
            </a:r>
            <a:r>
              <a:rPr lang="en-US" dirty="0">
                <a:latin typeface="Alexandria"/>
              </a:rPr>
              <a:t> To this end, they spend a lot of time in </a:t>
            </a:r>
            <a:r>
              <a:rPr lang="en-US" dirty="0">
                <a:solidFill>
                  <a:srgbClr val="C00000"/>
                </a:solidFill>
                <a:latin typeface="Alexandria"/>
              </a:rPr>
              <a:t>analyzing the data associated with the patient visits. To quickly turn patient and hospital data into insights</a:t>
            </a:r>
            <a:r>
              <a:rPr lang="en-US" dirty="0">
                <a:latin typeface="Alexandria"/>
              </a:rPr>
              <a:t>, Seattle Children’s implemented </a:t>
            </a:r>
            <a:r>
              <a:rPr lang="en-US" dirty="0">
                <a:solidFill>
                  <a:srgbClr val="C00000"/>
                </a:solidFill>
                <a:latin typeface="Alexandria"/>
              </a:rPr>
              <a:t>Tableau Software’s business intelligence application. </a:t>
            </a:r>
            <a:r>
              <a:rPr lang="en-US" dirty="0">
                <a:latin typeface="Alexandria"/>
              </a:rPr>
              <a:t>It provides a browser based on </a:t>
            </a:r>
            <a:r>
              <a:rPr lang="en-US" dirty="0">
                <a:solidFill>
                  <a:srgbClr val="C00000"/>
                </a:solidFill>
                <a:latin typeface="Alexandria"/>
              </a:rPr>
              <a:t>easy-to-use analytics to the stakeholders; this makes it intuitive for individuals to </a:t>
            </a:r>
          </a:p>
          <a:p>
            <a:pPr algn="just">
              <a:lnSpc>
                <a:spcPct val="150000"/>
              </a:lnSpc>
            </a:pPr>
            <a:r>
              <a:rPr lang="en-US" dirty="0">
                <a:solidFill>
                  <a:srgbClr val="C00000"/>
                </a:solidFill>
                <a:latin typeface="Alexandria"/>
              </a:rPr>
              <a:t>create visualizations and to understand what the data has to offer</a:t>
            </a:r>
            <a:r>
              <a:rPr lang="en-US" dirty="0">
                <a:latin typeface="Alexandria"/>
              </a:rPr>
              <a:t>.</a:t>
            </a:r>
          </a:p>
          <a:p>
            <a:pPr algn="just" defTabSz="939800"/>
            <a:endParaRPr lang="en-US" b="1" dirty="0"/>
          </a:p>
          <a:p>
            <a:pPr algn="just" defTabSz="939800"/>
            <a:endParaRPr lang="en-US" b="1" dirty="0"/>
          </a:p>
          <a:p>
            <a:pPr algn="just" defTabSz="939800"/>
            <a:endParaRPr lang="en-US" b="1"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E5DD7EF9-C1A8-7E49-02CF-4D636EEEF2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1431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74991-A647-166C-CC66-375F35691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F40EFA-7B1D-3559-20D4-CF4EFB27B1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D509A6AB-8EA6-E925-6FFE-1C3901E02DFD}"/>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C828EA79-67B5-0CF9-9721-CDC95B470EF7}"/>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5678842B-411B-734C-506E-08F9307EB951}"/>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sp>
        <p:nvSpPr>
          <p:cNvPr id="48" name="TextBox 47">
            <a:extLst>
              <a:ext uri="{FF2B5EF4-FFF2-40B4-BE49-F238E27FC236}">
                <a16:creationId xmlns:a16="http://schemas.microsoft.com/office/drawing/2014/main" id="{08A3ED96-C042-5ED8-9DB7-FCF7FFEB4E38}"/>
              </a:ext>
            </a:extLst>
          </p:cNvPr>
          <p:cNvSpPr txBox="1"/>
          <p:nvPr/>
        </p:nvSpPr>
        <p:spPr>
          <a:xfrm>
            <a:off x="897860" y="1959691"/>
            <a:ext cx="10532140" cy="5940088"/>
          </a:xfrm>
          <a:prstGeom prst="rect">
            <a:avLst/>
          </a:prstGeom>
          <a:noFill/>
        </p:spPr>
        <p:txBody>
          <a:bodyPr wrap="square" rtlCol="0">
            <a:spAutoFit/>
          </a:bodyPr>
          <a:lstStyle/>
          <a:p>
            <a:r>
              <a:rPr lang="en-US" b="1" u="sng" dirty="0">
                <a:latin typeface="Alexandria"/>
              </a:rPr>
              <a:t>Eliminating Inefficiencies at Seattle Children’s Hospital</a:t>
            </a:r>
          </a:p>
          <a:p>
            <a:pPr algn="just">
              <a:lnSpc>
                <a:spcPct val="150000"/>
              </a:lnSpc>
            </a:pPr>
            <a:r>
              <a:rPr lang="en-US" dirty="0">
                <a:latin typeface="Alexandria"/>
              </a:rPr>
              <a:t>The </a:t>
            </a:r>
            <a:r>
              <a:rPr lang="en-US" dirty="0">
                <a:solidFill>
                  <a:srgbClr val="C00000"/>
                </a:solidFill>
                <a:latin typeface="Alexandria"/>
              </a:rPr>
              <a:t>data analysts, business managers, and financial analysts as well as clinicians, </a:t>
            </a:r>
            <a:r>
              <a:rPr lang="en-US" dirty="0" err="1">
                <a:solidFill>
                  <a:srgbClr val="C00000"/>
                </a:solidFill>
                <a:latin typeface="Alexandria"/>
              </a:rPr>
              <a:t>doctors,and</a:t>
            </a:r>
            <a:r>
              <a:rPr lang="en-US" dirty="0">
                <a:solidFill>
                  <a:srgbClr val="C00000"/>
                </a:solidFill>
                <a:latin typeface="Alexandria"/>
              </a:rPr>
              <a:t> researchers </a:t>
            </a:r>
            <a:r>
              <a:rPr lang="en-US" dirty="0">
                <a:latin typeface="Alexandria"/>
              </a:rPr>
              <a:t>are all using </a:t>
            </a:r>
            <a:r>
              <a:rPr lang="en-US" dirty="0">
                <a:solidFill>
                  <a:srgbClr val="C00000"/>
                </a:solidFill>
                <a:latin typeface="Alexandria"/>
              </a:rPr>
              <a:t>descriptive analytics to solve different problems in a much faster way</a:t>
            </a:r>
            <a:r>
              <a:rPr lang="en-US" dirty="0">
                <a:latin typeface="Alexandria"/>
              </a:rPr>
              <a:t>. They are </a:t>
            </a:r>
            <a:r>
              <a:rPr lang="en-US" dirty="0">
                <a:solidFill>
                  <a:srgbClr val="C00000"/>
                </a:solidFill>
                <a:latin typeface="Alexandria"/>
              </a:rPr>
              <a:t>developing visual systems on their </a:t>
            </a:r>
            <a:r>
              <a:rPr lang="en-US" dirty="0" err="1">
                <a:solidFill>
                  <a:srgbClr val="C00000"/>
                </a:solidFill>
                <a:latin typeface="Alexandria"/>
              </a:rPr>
              <a:t>own,resulting</a:t>
            </a:r>
            <a:r>
              <a:rPr lang="en-US" dirty="0">
                <a:solidFill>
                  <a:srgbClr val="C00000"/>
                </a:solidFill>
                <a:latin typeface="Alexandria"/>
              </a:rPr>
              <a:t> in dashboards</a:t>
            </a:r>
            <a:r>
              <a:rPr lang="en-US" dirty="0">
                <a:latin typeface="Alexandria"/>
              </a:rPr>
              <a:t> and scorecards that help in defining the standards, the current performance achieved measured against the standards, and how these systems will grow into the future. </a:t>
            </a:r>
            <a:r>
              <a:rPr lang="en-US" dirty="0">
                <a:solidFill>
                  <a:srgbClr val="C00000"/>
                </a:solidFill>
                <a:latin typeface="Alexandria"/>
              </a:rPr>
              <a:t>Through the use of monthly and daily dashboards, day-to-day decision making at Seattle Children’s has improved significantly. </a:t>
            </a:r>
            <a:r>
              <a:rPr lang="en-US" dirty="0">
                <a:latin typeface="Alexandria"/>
              </a:rPr>
              <a:t>Seattle Children’s measures </a:t>
            </a:r>
            <a:r>
              <a:rPr lang="en-US" dirty="0">
                <a:solidFill>
                  <a:srgbClr val="C00000"/>
                </a:solidFill>
                <a:latin typeface="Alexandria"/>
              </a:rPr>
              <a:t>patient wait-times and analyzes them </a:t>
            </a:r>
            <a:r>
              <a:rPr lang="en-US" dirty="0">
                <a:latin typeface="Alexandria"/>
              </a:rPr>
              <a:t>with the help of visualizations to discover the root causes and contributing factors </a:t>
            </a:r>
            <a:r>
              <a:rPr lang="en-US" dirty="0"/>
              <a:t>for patient waiting. They found that early delays cascaded during the day. </a:t>
            </a:r>
            <a:r>
              <a:rPr lang="en-US" dirty="0">
                <a:solidFill>
                  <a:srgbClr val="C00000"/>
                </a:solidFill>
              </a:rPr>
              <a:t>They focused on on-time appointments of patient services as one of the solutions to improving patient overall waiting time and increasing the availability of beds. </a:t>
            </a:r>
            <a:endParaRPr lang="en-US" dirty="0">
              <a:solidFill>
                <a:srgbClr val="C00000"/>
              </a:solidFill>
              <a:latin typeface="Alexandria"/>
            </a:endParaRPr>
          </a:p>
          <a:p>
            <a:pPr algn="just" defTabSz="939800"/>
            <a:endParaRPr lang="en-US" b="1"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5F3CA82-BDC2-89B7-5391-FF5B97E17F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3060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03D39-18A9-2635-87A6-FABD6B363B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A16F5E-565F-5BF4-4251-D968690300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A8294A12-8253-D2D5-D6FE-DCDF3D3FF593}"/>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ACE3779F-EBA7-F60D-4C59-89C75BD0530D}"/>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F2D898EB-5CE4-608E-7C97-B0567C033DA5}"/>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sp>
        <p:nvSpPr>
          <p:cNvPr id="48" name="TextBox 47">
            <a:extLst>
              <a:ext uri="{FF2B5EF4-FFF2-40B4-BE49-F238E27FC236}">
                <a16:creationId xmlns:a16="http://schemas.microsoft.com/office/drawing/2014/main" id="{199BB271-8116-D9B9-37A9-1E4F87A9A377}"/>
              </a:ext>
            </a:extLst>
          </p:cNvPr>
          <p:cNvSpPr txBox="1"/>
          <p:nvPr/>
        </p:nvSpPr>
        <p:spPr>
          <a:xfrm>
            <a:off x="897860" y="1959691"/>
            <a:ext cx="10532140" cy="5663089"/>
          </a:xfrm>
          <a:prstGeom prst="rect">
            <a:avLst/>
          </a:prstGeom>
          <a:noFill/>
        </p:spPr>
        <p:txBody>
          <a:bodyPr wrap="square" rtlCol="0">
            <a:spAutoFit/>
          </a:bodyPr>
          <a:lstStyle/>
          <a:p>
            <a:r>
              <a:rPr lang="en-US" b="1" u="sng" dirty="0">
                <a:latin typeface="Alexandria"/>
              </a:rPr>
              <a:t>Eliminating Inefficiencies at Seattle Children’s Hospital</a:t>
            </a:r>
          </a:p>
          <a:p>
            <a:pPr algn="just">
              <a:lnSpc>
                <a:spcPct val="150000"/>
              </a:lnSpc>
            </a:pPr>
            <a:r>
              <a:rPr lang="en-US" dirty="0">
                <a:latin typeface="Alexandria"/>
              </a:rPr>
              <a:t>Seattle Children’s saved about $3 million from the supply chain, and with the help of tools like Tableau, they are finding new ways to increase savings while treating as many patients as possible by making the existing processes more efficient.</a:t>
            </a:r>
          </a:p>
          <a:p>
            <a:pPr algn="just">
              <a:lnSpc>
                <a:spcPct val="150000"/>
              </a:lnSpc>
            </a:pPr>
            <a:r>
              <a:rPr lang="en-US" b="1" u="sng" dirty="0"/>
              <a:t>Questions for Discussion</a:t>
            </a:r>
          </a:p>
          <a:p>
            <a:pPr algn="just">
              <a:lnSpc>
                <a:spcPct val="150000"/>
              </a:lnSpc>
            </a:pPr>
            <a:r>
              <a:rPr lang="en-US" dirty="0"/>
              <a:t>1. </a:t>
            </a:r>
            <a:r>
              <a:rPr lang="en-US" dirty="0">
                <a:latin typeface="Alexandria"/>
              </a:rPr>
              <a:t>Who are the users of the tool?</a:t>
            </a:r>
          </a:p>
          <a:p>
            <a:pPr algn="just">
              <a:lnSpc>
                <a:spcPct val="150000"/>
              </a:lnSpc>
            </a:pPr>
            <a:r>
              <a:rPr lang="en-US" dirty="0">
                <a:latin typeface="Alexandria"/>
              </a:rPr>
              <a:t>2. What is a dashboard?</a:t>
            </a:r>
          </a:p>
          <a:p>
            <a:pPr algn="just">
              <a:lnSpc>
                <a:spcPct val="150000"/>
              </a:lnSpc>
            </a:pPr>
            <a:r>
              <a:rPr lang="en-US" dirty="0">
                <a:latin typeface="Alexandria"/>
              </a:rPr>
              <a:t>3. How does visualization help in decision making?</a:t>
            </a:r>
          </a:p>
          <a:p>
            <a:pPr algn="just">
              <a:lnSpc>
                <a:spcPct val="150000"/>
              </a:lnSpc>
            </a:pPr>
            <a:r>
              <a:rPr lang="en-US" dirty="0">
                <a:latin typeface="Alexandria"/>
              </a:rPr>
              <a:t>4. What are the significant results achieved by the use of Tableau?</a:t>
            </a:r>
          </a:p>
          <a:p>
            <a:pPr algn="just">
              <a:lnSpc>
                <a:spcPct val="150000"/>
              </a:lnSpc>
            </a:pPr>
            <a:endParaRPr lang="en-US"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67BFFF0F-877B-D3E7-80FA-0682CC87C8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22ED96B-8AD2-2E1A-41EE-C833F0B0E25A}"/>
              </a:ext>
            </a:extLst>
          </p:cNvPr>
          <p:cNvSpPr txBox="1"/>
          <p:nvPr/>
        </p:nvSpPr>
        <p:spPr>
          <a:xfrm>
            <a:off x="8289890" y="3459145"/>
            <a:ext cx="3140110" cy="1754326"/>
          </a:xfrm>
          <a:prstGeom prst="rect">
            <a:avLst/>
          </a:prstGeom>
          <a:noFill/>
        </p:spPr>
        <p:txBody>
          <a:bodyPr wrap="square" rtlCol="0">
            <a:spAutoFit/>
          </a:bodyPr>
          <a:lstStyle/>
          <a:p>
            <a:r>
              <a:rPr lang="en-US" i="1" dirty="0"/>
              <a:t>Source: </a:t>
            </a:r>
            <a:r>
              <a:rPr lang="en-US" dirty="0"/>
              <a:t>Tableausoftware.com, “Eliminating Waste at Seattle Children’s,” tableausoftware.com/eliminating-waste-at-</a:t>
            </a:r>
            <a:r>
              <a:rPr lang="en-US" dirty="0" err="1"/>
              <a:t>seattlechildrens</a:t>
            </a:r>
            <a:r>
              <a:rPr lang="en-US" dirty="0"/>
              <a:t> (accessed February 2013).</a:t>
            </a:r>
          </a:p>
        </p:txBody>
      </p:sp>
    </p:spTree>
    <p:extLst>
      <p:ext uri="{BB962C8B-B14F-4D97-AF65-F5344CB8AC3E}">
        <p14:creationId xmlns:p14="http://schemas.microsoft.com/office/powerpoint/2010/main" val="15998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270F4-5790-AE1B-E309-11DEA2D187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C866D1-D85F-458E-A2AF-2E7E9AF9FB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03C4CE9F-402B-C63C-1086-57723962175B}"/>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50C5921C-60A6-B05A-81D5-E78BDB46F4EC}"/>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99853011-B7FF-AD3E-1387-6B2AC5C975E3}"/>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sp>
        <p:nvSpPr>
          <p:cNvPr id="48" name="TextBox 47">
            <a:extLst>
              <a:ext uri="{FF2B5EF4-FFF2-40B4-BE49-F238E27FC236}">
                <a16:creationId xmlns:a16="http://schemas.microsoft.com/office/drawing/2014/main" id="{B4EB2EB6-EB4E-A66C-3D4A-4ED6F16E61E6}"/>
              </a:ext>
            </a:extLst>
          </p:cNvPr>
          <p:cNvSpPr txBox="1"/>
          <p:nvPr/>
        </p:nvSpPr>
        <p:spPr>
          <a:xfrm>
            <a:off x="897860" y="1959691"/>
            <a:ext cx="10532140" cy="2957861"/>
          </a:xfrm>
          <a:prstGeom prst="rect">
            <a:avLst/>
          </a:prstGeom>
          <a:noFill/>
        </p:spPr>
        <p:txBody>
          <a:bodyPr wrap="square" rtlCol="0">
            <a:spAutoFit/>
          </a:bodyPr>
          <a:lstStyle/>
          <a:p>
            <a:pPr algn="just">
              <a:lnSpc>
                <a:spcPct val="150000"/>
              </a:lnSpc>
            </a:pPr>
            <a:r>
              <a:rPr lang="en-US" b="1" u="sng" dirty="0"/>
              <a:t>Questions for Discussion</a:t>
            </a:r>
          </a:p>
          <a:p>
            <a:pPr marL="342900" indent="-342900" algn="just">
              <a:lnSpc>
                <a:spcPct val="150000"/>
              </a:lnSpc>
              <a:buAutoNum type="arabicPeriod"/>
            </a:pPr>
            <a:r>
              <a:rPr lang="en-US" dirty="0">
                <a:latin typeface="Alexandria"/>
              </a:rPr>
              <a:t>Who are the users of the tool?</a:t>
            </a:r>
          </a:p>
          <a:p>
            <a:pPr algn="just">
              <a:lnSpc>
                <a:spcPct val="150000"/>
              </a:lnSpc>
            </a:pPr>
            <a:r>
              <a:rPr lang="en-US" dirty="0">
                <a:solidFill>
                  <a:srgbClr val="C00000"/>
                </a:solidFill>
                <a:latin typeface="Alexandria"/>
              </a:rPr>
              <a:t>*Answer (data analysts, business managers, and financial analysts as well as clinicians, </a:t>
            </a:r>
            <a:r>
              <a:rPr lang="en-US" dirty="0" err="1">
                <a:solidFill>
                  <a:srgbClr val="C00000"/>
                </a:solidFill>
                <a:latin typeface="Alexandria"/>
              </a:rPr>
              <a:t>doctors,and</a:t>
            </a:r>
            <a:r>
              <a:rPr lang="en-US" dirty="0">
                <a:solidFill>
                  <a:srgbClr val="C00000"/>
                </a:solidFill>
                <a:latin typeface="Alexandria"/>
              </a:rPr>
              <a:t> researchers)</a:t>
            </a:r>
            <a:endParaRPr lang="en-US" dirty="0">
              <a:latin typeface="Alexandria"/>
            </a:endParaRPr>
          </a:p>
          <a:p>
            <a:pPr algn="just">
              <a:lnSpc>
                <a:spcPct val="150000"/>
              </a:lnSpc>
            </a:pPr>
            <a:r>
              <a:rPr lang="en-US" dirty="0">
                <a:latin typeface="Alexandria"/>
              </a:rPr>
              <a:t>2. What is a dashboard?</a:t>
            </a:r>
          </a:p>
          <a:p>
            <a:pPr algn="just">
              <a:lnSpc>
                <a:spcPct val="150000"/>
              </a:lnSpc>
            </a:pPr>
            <a:r>
              <a:rPr lang="en-US" dirty="0">
                <a:solidFill>
                  <a:srgbClr val="C00000"/>
                </a:solidFill>
                <a:latin typeface="Alexandria"/>
              </a:rPr>
              <a:t>*Answer (A dashboard is a visual display tool that presents key performance indicators (KPIs), metrics, and data in an intuitive format.)</a:t>
            </a:r>
          </a:p>
          <a:p>
            <a:pPr algn="just">
              <a:lnSpc>
                <a:spcPct val="150000"/>
              </a:lnSpc>
            </a:pPr>
            <a:endParaRPr lang="en-US" dirty="0"/>
          </a:p>
        </p:txBody>
      </p:sp>
      <p:pic>
        <p:nvPicPr>
          <p:cNvPr id="7" name="Graphic 21">
            <a:extLst>
              <a:ext uri="{FF2B5EF4-FFF2-40B4-BE49-F238E27FC236}">
                <a16:creationId xmlns:a16="http://schemas.microsoft.com/office/drawing/2014/main" id="{5D2473EB-BCB9-0D6F-F1EE-0C810D0381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304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89F48-453A-BC37-0347-F9146BECA1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B873EB-5E37-160A-49F8-F6ECD288AA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a:t>
            </a:r>
            <a:r>
              <a:rPr lang="en-US" sz="2400" b="1" dirty="0">
                <a:solidFill>
                  <a:srgbClr val="C00000"/>
                </a:solidFill>
                <a:latin typeface="Alexandria"/>
              </a:rPr>
              <a:t>Tableau Dashboard Example</a:t>
            </a:r>
            <a:endParaRPr lang="en-US" b="1" dirty="0">
              <a:solidFill>
                <a:srgbClr val="C00000"/>
              </a:solidFill>
              <a:latin typeface="Alexandria"/>
            </a:endParaRPr>
          </a:p>
        </p:txBody>
      </p:sp>
      <p:sp>
        <p:nvSpPr>
          <p:cNvPr id="3" name="TextBox 2">
            <a:extLst>
              <a:ext uri="{FF2B5EF4-FFF2-40B4-BE49-F238E27FC236}">
                <a16:creationId xmlns:a16="http://schemas.microsoft.com/office/drawing/2014/main" id="{69E14FAA-FD4E-F4BC-F645-6F394F20E4FE}"/>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C22FAC8F-0917-E8B9-6C90-4A8F986E14E7}"/>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64FE1828-7016-6F1C-7EBE-44C5AD4E642E}"/>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2BCD8FC6-C74D-D6EA-3D62-4F964401AF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A39B820-6E34-7AD3-FEC8-2E67EA8C29F0}"/>
              </a:ext>
            </a:extLst>
          </p:cNvPr>
          <p:cNvPicPr>
            <a:picLocks noChangeAspect="1"/>
          </p:cNvPicPr>
          <p:nvPr/>
        </p:nvPicPr>
        <p:blipFill>
          <a:blip r:embed="rId4"/>
          <a:stretch>
            <a:fillRect/>
          </a:stretch>
        </p:blipFill>
        <p:spPr>
          <a:xfrm>
            <a:off x="1397231" y="1860588"/>
            <a:ext cx="6993142" cy="4195319"/>
          </a:xfrm>
          <a:prstGeom prst="rect">
            <a:avLst/>
          </a:prstGeom>
        </p:spPr>
      </p:pic>
    </p:spTree>
    <p:extLst>
      <p:ext uri="{BB962C8B-B14F-4D97-AF65-F5344CB8AC3E}">
        <p14:creationId xmlns:p14="http://schemas.microsoft.com/office/powerpoint/2010/main" val="351257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4B7A2-B370-3DEC-B2F8-02DDCA5DEF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41C29-06A8-5D7F-9A1F-665425336E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8A301BD4-B58C-A473-6177-EBBB2B2C143A}"/>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44737015-FBCD-EF2F-275C-C03EFEE6EA0C}"/>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FA4E7059-1A7A-740C-E049-4F2E6B8A19B6}"/>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sp>
        <p:nvSpPr>
          <p:cNvPr id="48" name="TextBox 47">
            <a:extLst>
              <a:ext uri="{FF2B5EF4-FFF2-40B4-BE49-F238E27FC236}">
                <a16:creationId xmlns:a16="http://schemas.microsoft.com/office/drawing/2014/main" id="{C35031CB-E97A-5C93-AB6D-36DDEF1EE5D5}"/>
              </a:ext>
            </a:extLst>
          </p:cNvPr>
          <p:cNvSpPr txBox="1"/>
          <p:nvPr/>
        </p:nvSpPr>
        <p:spPr>
          <a:xfrm>
            <a:off x="897860" y="1959691"/>
            <a:ext cx="10532140" cy="6632585"/>
          </a:xfrm>
          <a:prstGeom prst="rect">
            <a:avLst/>
          </a:prstGeom>
          <a:noFill/>
        </p:spPr>
        <p:txBody>
          <a:bodyPr wrap="square" rtlCol="0">
            <a:spAutoFit/>
          </a:bodyPr>
          <a:lstStyle/>
          <a:p>
            <a:pPr algn="just">
              <a:lnSpc>
                <a:spcPct val="150000"/>
              </a:lnSpc>
            </a:pPr>
            <a:r>
              <a:rPr lang="en-US" b="1" u="sng" dirty="0"/>
              <a:t>Questions for Discussion</a:t>
            </a:r>
          </a:p>
          <a:p>
            <a:pPr algn="just">
              <a:lnSpc>
                <a:spcPct val="150000"/>
              </a:lnSpc>
            </a:pPr>
            <a:r>
              <a:rPr lang="en-US" dirty="0">
                <a:latin typeface="Alexandria"/>
              </a:rPr>
              <a:t>3. How does visualization help in decision making?</a:t>
            </a:r>
          </a:p>
          <a:p>
            <a:pPr marL="285750" indent="-285750" algn="just">
              <a:lnSpc>
                <a:spcPct val="150000"/>
              </a:lnSpc>
              <a:buFont typeface="Arial" panose="020B0604020202020204" pitchFamily="34" charset="0"/>
              <a:buChar char="•"/>
            </a:pPr>
            <a:r>
              <a:rPr lang="en-US" u="sng" dirty="0">
                <a:solidFill>
                  <a:srgbClr val="C00000"/>
                </a:solidFill>
                <a:latin typeface="Alexandria"/>
              </a:rPr>
              <a:t>Simplifying complex data</a:t>
            </a:r>
            <a:r>
              <a:rPr lang="en-US" dirty="0">
                <a:solidFill>
                  <a:srgbClr val="C00000"/>
                </a:solidFill>
                <a:latin typeface="Alexandria"/>
              </a:rPr>
              <a:t>: Presenting data in charts, graphs, and maps makes it easier to understand and interpret.</a:t>
            </a:r>
          </a:p>
          <a:p>
            <a:pPr marL="285750" indent="-285750" algn="just">
              <a:lnSpc>
                <a:spcPct val="150000"/>
              </a:lnSpc>
              <a:buFont typeface="Arial" panose="020B0604020202020204" pitchFamily="34" charset="0"/>
              <a:buChar char="•"/>
            </a:pPr>
            <a:r>
              <a:rPr lang="en-US" u="sng" dirty="0">
                <a:solidFill>
                  <a:srgbClr val="C00000"/>
                </a:solidFill>
                <a:latin typeface="Alexandria"/>
              </a:rPr>
              <a:t>Identifying trends and patterns: </a:t>
            </a:r>
            <a:r>
              <a:rPr lang="en-US" dirty="0">
                <a:solidFill>
                  <a:srgbClr val="C00000"/>
                </a:solidFill>
                <a:latin typeface="Alexandria"/>
              </a:rPr>
              <a:t>Visual representations help users quickly spot trends, outliers, and correlations in the data.</a:t>
            </a:r>
          </a:p>
          <a:p>
            <a:pPr marL="285750" indent="-285750" algn="just">
              <a:lnSpc>
                <a:spcPct val="150000"/>
              </a:lnSpc>
              <a:buFont typeface="Arial" panose="020B0604020202020204" pitchFamily="34" charset="0"/>
              <a:buChar char="•"/>
            </a:pPr>
            <a:r>
              <a:rPr lang="en-US" u="sng" dirty="0">
                <a:solidFill>
                  <a:srgbClr val="C00000"/>
                </a:solidFill>
                <a:latin typeface="Alexandria"/>
              </a:rPr>
              <a:t>Facilitating communication: </a:t>
            </a:r>
            <a:r>
              <a:rPr lang="en-US" dirty="0">
                <a:solidFill>
                  <a:srgbClr val="C00000"/>
                </a:solidFill>
                <a:latin typeface="Alexandria"/>
              </a:rPr>
              <a:t>Visualizations make it easier to share insights with stakeholders, enhancing collaboration and alignment.</a:t>
            </a:r>
          </a:p>
          <a:p>
            <a:pPr marL="285750" indent="-285750" algn="just">
              <a:lnSpc>
                <a:spcPct val="150000"/>
              </a:lnSpc>
              <a:buFont typeface="Arial" panose="020B0604020202020204" pitchFamily="34" charset="0"/>
              <a:buChar char="•"/>
            </a:pPr>
            <a:r>
              <a:rPr lang="en-US" u="sng" dirty="0">
                <a:solidFill>
                  <a:srgbClr val="C00000"/>
                </a:solidFill>
                <a:latin typeface="Alexandria"/>
              </a:rPr>
              <a:t>Supporting rapid decision-making: </a:t>
            </a:r>
            <a:r>
              <a:rPr lang="en-US" dirty="0">
                <a:solidFill>
                  <a:srgbClr val="C00000"/>
                </a:solidFill>
                <a:latin typeface="Alexandria"/>
              </a:rPr>
              <a:t>By providing real-time data, visualizations enable quicker responses to changing conditions.</a:t>
            </a:r>
          </a:p>
          <a:p>
            <a:pPr algn="just">
              <a:lnSpc>
                <a:spcPct val="150000"/>
              </a:lnSpc>
            </a:pPr>
            <a:endParaRPr lang="en-US" dirty="0">
              <a:latin typeface="Alexandria"/>
            </a:endParaRPr>
          </a:p>
          <a:p>
            <a:pPr algn="just">
              <a:lnSpc>
                <a:spcPct val="150000"/>
              </a:lnSpc>
            </a:pPr>
            <a:endParaRPr lang="en-US"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9CB56135-B52F-A87B-6ECC-82C9971BDA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9563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80370-DEF0-C383-AEBE-C5F177A696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75EB71-2B65-E130-03CE-438EFBD5F5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9BD9E31-1439-8C1E-7CCA-6128AD606FE6}"/>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A7405318-0222-60DE-93ED-EA5BB3120C13}"/>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7885B52-6662-5957-C6AA-376A56A2F978}"/>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sp>
        <p:nvSpPr>
          <p:cNvPr id="48" name="TextBox 47">
            <a:extLst>
              <a:ext uri="{FF2B5EF4-FFF2-40B4-BE49-F238E27FC236}">
                <a16:creationId xmlns:a16="http://schemas.microsoft.com/office/drawing/2014/main" id="{0D62D037-DF9A-4F05-48DC-77E0F5522995}"/>
              </a:ext>
            </a:extLst>
          </p:cNvPr>
          <p:cNvSpPr txBox="1"/>
          <p:nvPr/>
        </p:nvSpPr>
        <p:spPr>
          <a:xfrm>
            <a:off x="897860" y="1959691"/>
            <a:ext cx="10532140" cy="3308598"/>
          </a:xfrm>
          <a:prstGeom prst="rect">
            <a:avLst/>
          </a:prstGeom>
          <a:noFill/>
        </p:spPr>
        <p:txBody>
          <a:bodyPr wrap="square" rtlCol="0">
            <a:spAutoFit/>
          </a:bodyPr>
          <a:lstStyle/>
          <a:p>
            <a:pPr algn="just">
              <a:lnSpc>
                <a:spcPct val="150000"/>
              </a:lnSpc>
            </a:pPr>
            <a:r>
              <a:rPr lang="en-US" b="1" u="sng" dirty="0"/>
              <a:t>Questions for Discussion</a:t>
            </a:r>
          </a:p>
          <a:p>
            <a:pPr algn="just">
              <a:lnSpc>
                <a:spcPct val="150000"/>
              </a:lnSpc>
            </a:pPr>
            <a:r>
              <a:rPr lang="en-US" dirty="0">
                <a:latin typeface="Alexandria"/>
              </a:rPr>
              <a:t>4. What are the significant results achieved by the use of Tableau?</a:t>
            </a:r>
          </a:p>
          <a:p>
            <a:pPr algn="just">
              <a:lnSpc>
                <a:spcPct val="150000"/>
              </a:lnSpc>
            </a:pPr>
            <a:endParaRPr lang="en-US" dirty="0">
              <a:latin typeface="Alexandria"/>
            </a:endParaRPr>
          </a:p>
          <a:p>
            <a:pPr algn="just">
              <a:lnSpc>
                <a:spcPct val="150000"/>
              </a:lnSpc>
            </a:pPr>
            <a:endParaRPr lang="en-US"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B801BA4C-D142-50A3-857C-A33B789169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F04CDFDA-043C-2C57-D227-D60F43DD8BDC}"/>
              </a:ext>
            </a:extLst>
          </p:cNvPr>
          <p:cNvSpPr>
            <a:spLocks noChangeArrowheads="1"/>
          </p:cNvSpPr>
          <p:nvPr/>
        </p:nvSpPr>
        <p:spPr bwMode="auto">
          <a:xfrm>
            <a:off x="815735" y="2704237"/>
            <a:ext cx="10415809" cy="2957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ct val="0"/>
              </a:spcBef>
              <a:spcAft>
                <a:spcPct val="0"/>
              </a:spcAft>
              <a:buFontTx/>
              <a:buChar char="•"/>
            </a:pPr>
            <a:r>
              <a:rPr lang="en-US" altLang="en-US" u="sng" dirty="0">
                <a:solidFill>
                  <a:srgbClr val="C00000"/>
                </a:solidFill>
                <a:latin typeface="Alexandria"/>
              </a:rPr>
              <a:t>Improved patient wait-times: </a:t>
            </a:r>
            <a:r>
              <a:rPr lang="en-US" altLang="en-US" dirty="0">
                <a:solidFill>
                  <a:srgbClr val="C00000"/>
                </a:solidFill>
                <a:latin typeface="Alexandria"/>
              </a:rPr>
              <a:t>By analyzing wait-time data, the hospital identified early delays as a key issue and implemented measures to improve on-time appointments, thereby reducing overall patient waiting times and increasing bed availability.</a:t>
            </a:r>
          </a:p>
          <a:p>
            <a:pPr eaLnBrk="0" fontAlgn="base" hangingPunct="0">
              <a:lnSpc>
                <a:spcPct val="150000"/>
              </a:lnSpc>
              <a:spcBef>
                <a:spcPct val="0"/>
              </a:spcBef>
              <a:spcAft>
                <a:spcPct val="0"/>
              </a:spcAft>
              <a:buFontTx/>
              <a:buChar char="•"/>
            </a:pPr>
            <a:r>
              <a:rPr lang="en-US" altLang="en-US" u="sng" dirty="0">
                <a:solidFill>
                  <a:srgbClr val="C00000"/>
                </a:solidFill>
                <a:latin typeface="Alexandria"/>
              </a:rPr>
              <a:t>Enhanced day-to-day decision-making:</a:t>
            </a:r>
            <a:r>
              <a:rPr lang="en-US" altLang="en-US" dirty="0">
                <a:solidFill>
                  <a:srgbClr val="C00000"/>
                </a:solidFill>
                <a:latin typeface="Alexandria"/>
              </a:rPr>
              <a:t> The use of monthly and daily dashboards significantly improved operational decision-making, enabling the hospital to respond more effectively to daily challenges.</a:t>
            </a:r>
          </a:p>
          <a:p>
            <a:pPr eaLnBrk="0" fontAlgn="base" hangingPunct="0">
              <a:lnSpc>
                <a:spcPct val="150000"/>
              </a:lnSpc>
              <a:spcBef>
                <a:spcPct val="0"/>
              </a:spcBef>
              <a:spcAft>
                <a:spcPct val="0"/>
              </a:spcAft>
              <a:buFontTx/>
              <a:buChar char="•"/>
            </a:pPr>
            <a:r>
              <a:rPr lang="en-US" altLang="en-US" u="sng" dirty="0">
                <a:solidFill>
                  <a:srgbClr val="C00000"/>
                </a:solidFill>
                <a:latin typeface="Alexandria"/>
              </a:rPr>
              <a:t>Cost savings: </a:t>
            </a:r>
            <a:r>
              <a:rPr lang="en-US" altLang="en-US" dirty="0">
                <a:solidFill>
                  <a:srgbClr val="C00000"/>
                </a:solidFill>
                <a:latin typeface="Alexandria"/>
              </a:rPr>
              <a:t>The hospital saved approximately $3 million in supply chain costs and identified additional ways to increase savings while treating more patients by optimizing existing processes.</a:t>
            </a:r>
          </a:p>
        </p:txBody>
      </p:sp>
    </p:spTree>
    <p:extLst>
      <p:ext uri="{BB962C8B-B14F-4D97-AF65-F5344CB8AC3E}">
        <p14:creationId xmlns:p14="http://schemas.microsoft.com/office/powerpoint/2010/main" val="2006105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A742A-04A7-8C78-55E1-02E27C2DF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02E204-167D-3EE9-55F9-623E8C6706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CEE4EB8A-A426-9702-A194-A53766FC79C3}"/>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Application Case 1:</a:t>
            </a:r>
            <a:endParaRPr lang="en-US" b="1" dirty="0">
              <a:latin typeface="Alexandria"/>
            </a:endParaRPr>
          </a:p>
        </p:txBody>
      </p:sp>
      <p:sp>
        <p:nvSpPr>
          <p:cNvPr id="5" name="Rectangle 4">
            <a:extLst>
              <a:ext uri="{FF2B5EF4-FFF2-40B4-BE49-F238E27FC236}">
                <a16:creationId xmlns:a16="http://schemas.microsoft.com/office/drawing/2014/main" id="{A2C0F33B-E9A7-331B-B030-D536D55A5EB4}"/>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69F60518-8779-D145-679F-115899CB5869}"/>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sp>
        <p:nvSpPr>
          <p:cNvPr id="48" name="TextBox 47">
            <a:extLst>
              <a:ext uri="{FF2B5EF4-FFF2-40B4-BE49-F238E27FC236}">
                <a16:creationId xmlns:a16="http://schemas.microsoft.com/office/drawing/2014/main" id="{C5A3C815-F84E-B319-BFB0-E801D346287B}"/>
              </a:ext>
            </a:extLst>
          </p:cNvPr>
          <p:cNvSpPr txBox="1"/>
          <p:nvPr/>
        </p:nvSpPr>
        <p:spPr>
          <a:xfrm>
            <a:off x="897860" y="1959691"/>
            <a:ext cx="10532140" cy="3308598"/>
          </a:xfrm>
          <a:prstGeom prst="rect">
            <a:avLst/>
          </a:prstGeom>
          <a:noFill/>
        </p:spPr>
        <p:txBody>
          <a:bodyPr wrap="square" rtlCol="0">
            <a:spAutoFit/>
          </a:bodyPr>
          <a:lstStyle/>
          <a:p>
            <a:pPr algn="just">
              <a:lnSpc>
                <a:spcPct val="150000"/>
              </a:lnSpc>
            </a:pPr>
            <a:r>
              <a:rPr lang="en-US" b="1" u="sng" dirty="0"/>
              <a:t>Questions for Discussion</a:t>
            </a:r>
          </a:p>
          <a:p>
            <a:pPr algn="just">
              <a:lnSpc>
                <a:spcPct val="150000"/>
              </a:lnSpc>
            </a:pPr>
            <a:r>
              <a:rPr lang="en-US" dirty="0">
                <a:latin typeface="Alexandria"/>
              </a:rPr>
              <a:t>4. What are the significant results achieved by the use of Tableau?</a:t>
            </a:r>
          </a:p>
          <a:p>
            <a:pPr algn="just">
              <a:lnSpc>
                <a:spcPct val="150000"/>
              </a:lnSpc>
            </a:pPr>
            <a:endParaRPr lang="en-US" dirty="0">
              <a:latin typeface="Alexandria"/>
            </a:endParaRPr>
          </a:p>
          <a:p>
            <a:pPr algn="just">
              <a:lnSpc>
                <a:spcPct val="150000"/>
              </a:lnSpc>
            </a:pPr>
            <a:endParaRPr lang="en-US"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DD18421D-FDFE-9605-7361-708CCED503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2420599F-6B20-A1A4-C8DD-3994618BA3E0}"/>
              </a:ext>
            </a:extLst>
          </p:cNvPr>
          <p:cNvSpPr>
            <a:spLocks noChangeArrowheads="1"/>
          </p:cNvSpPr>
          <p:nvPr/>
        </p:nvSpPr>
        <p:spPr bwMode="auto">
          <a:xfrm>
            <a:off x="815735" y="2704237"/>
            <a:ext cx="10415809" cy="2957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ct val="0"/>
              </a:spcBef>
              <a:spcAft>
                <a:spcPct val="0"/>
              </a:spcAft>
              <a:buFontTx/>
              <a:buChar char="•"/>
            </a:pPr>
            <a:r>
              <a:rPr lang="en-US" altLang="en-US" u="sng" dirty="0">
                <a:solidFill>
                  <a:srgbClr val="C00000"/>
                </a:solidFill>
                <a:latin typeface="Alexandria"/>
              </a:rPr>
              <a:t>Improved patient wait-times: </a:t>
            </a:r>
            <a:r>
              <a:rPr lang="en-US" altLang="en-US" dirty="0">
                <a:solidFill>
                  <a:srgbClr val="C00000"/>
                </a:solidFill>
                <a:latin typeface="Alexandria"/>
              </a:rPr>
              <a:t>By analyzing wait-time data, the hospital identified early delays as a key issue and implemented measures to improve on-time appointments, thereby reducing overall patient waiting times and increasing bed availability.</a:t>
            </a:r>
          </a:p>
          <a:p>
            <a:pPr eaLnBrk="0" fontAlgn="base" hangingPunct="0">
              <a:lnSpc>
                <a:spcPct val="150000"/>
              </a:lnSpc>
              <a:spcBef>
                <a:spcPct val="0"/>
              </a:spcBef>
              <a:spcAft>
                <a:spcPct val="0"/>
              </a:spcAft>
              <a:buFontTx/>
              <a:buChar char="•"/>
            </a:pPr>
            <a:r>
              <a:rPr lang="en-US" altLang="en-US" u="sng" dirty="0">
                <a:solidFill>
                  <a:srgbClr val="C00000"/>
                </a:solidFill>
                <a:latin typeface="Alexandria"/>
              </a:rPr>
              <a:t>Enhanced day-to-day decision-making:</a:t>
            </a:r>
            <a:r>
              <a:rPr lang="en-US" altLang="en-US" dirty="0">
                <a:solidFill>
                  <a:srgbClr val="C00000"/>
                </a:solidFill>
                <a:latin typeface="Alexandria"/>
              </a:rPr>
              <a:t> The use of monthly and daily dashboards significantly improved operational decision-making, enabling the hospital to respond more effectively to daily challenges.</a:t>
            </a:r>
          </a:p>
          <a:p>
            <a:pPr eaLnBrk="0" fontAlgn="base" hangingPunct="0">
              <a:lnSpc>
                <a:spcPct val="150000"/>
              </a:lnSpc>
              <a:spcBef>
                <a:spcPct val="0"/>
              </a:spcBef>
              <a:spcAft>
                <a:spcPct val="0"/>
              </a:spcAft>
              <a:buFontTx/>
              <a:buChar char="•"/>
            </a:pPr>
            <a:r>
              <a:rPr lang="en-US" altLang="en-US" u="sng" dirty="0">
                <a:solidFill>
                  <a:srgbClr val="C00000"/>
                </a:solidFill>
                <a:latin typeface="Alexandria"/>
              </a:rPr>
              <a:t>Cost savings: </a:t>
            </a:r>
            <a:r>
              <a:rPr lang="en-US" altLang="en-US" dirty="0">
                <a:solidFill>
                  <a:srgbClr val="C00000"/>
                </a:solidFill>
                <a:latin typeface="Alexandria"/>
              </a:rPr>
              <a:t>The hospital saved approximately $3 million in supply chain costs and identified additional ways to increase savings while treating more patients by optimizing existing processes.</a:t>
            </a:r>
          </a:p>
        </p:txBody>
      </p:sp>
    </p:spTree>
    <p:extLst>
      <p:ext uri="{BB962C8B-B14F-4D97-AF65-F5344CB8AC3E}">
        <p14:creationId xmlns:p14="http://schemas.microsoft.com/office/powerpoint/2010/main" val="4209450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2C793-4094-A2A7-05E4-6AEAC2257F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22A41E-95D5-F0FF-A588-6DB167C049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52EB4790-31C5-23AD-F62A-5A9A85F107C8}"/>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The Nature of Data:</a:t>
            </a:r>
            <a:endParaRPr lang="en-US" b="1" dirty="0">
              <a:latin typeface="Alexandria"/>
            </a:endParaRPr>
          </a:p>
        </p:txBody>
      </p:sp>
      <p:sp>
        <p:nvSpPr>
          <p:cNvPr id="5" name="Rectangle 4">
            <a:extLst>
              <a:ext uri="{FF2B5EF4-FFF2-40B4-BE49-F238E27FC236}">
                <a16:creationId xmlns:a16="http://schemas.microsoft.com/office/drawing/2014/main" id="{7FC06FC7-4CF2-70D8-CA4D-BC4E90593F02}"/>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3AEF98D-EFEB-4645-57C9-B04BA314DFB4}"/>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sp>
        <p:nvSpPr>
          <p:cNvPr id="48" name="TextBox 47">
            <a:extLst>
              <a:ext uri="{FF2B5EF4-FFF2-40B4-BE49-F238E27FC236}">
                <a16:creationId xmlns:a16="http://schemas.microsoft.com/office/drawing/2014/main" id="{C8188FEF-E200-EDE7-4D8A-6A61064B7893}"/>
              </a:ext>
            </a:extLst>
          </p:cNvPr>
          <p:cNvSpPr txBox="1"/>
          <p:nvPr/>
        </p:nvSpPr>
        <p:spPr>
          <a:xfrm>
            <a:off x="897860" y="1959691"/>
            <a:ext cx="10532140" cy="5139869"/>
          </a:xfrm>
          <a:prstGeom prst="rect">
            <a:avLst/>
          </a:prstGeom>
          <a:noFill/>
        </p:spPr>
        <p:txBody>
          <a:bodyPr wrap="square" rtlCol="0">
            <a:spAutoFit/>
          </a:bodyPr>
          <a:lstStyle/>
          <a:p>
            <a:pPr algn="just">
              <a:lnSpc>
                <a:spcPct val="200000"/>
              </a:lnSpc>
            </a:pPr>
            <a:r>
              <a:rPr lang="en-US" sz="2000" dirty="0">
                <a:solidFill>
                  <a:srgbClr val="C00000"/>
                </a:solidFill>
                <a:latin typeface="Alexandria"/>
              </a:rPr>
              <a:t>Data: </a:t>
            </a:r>
            <a:r>
              <a:rPr lang="en-US" sz="2000" dirty="0">
                <a:latin typeface="Alexandria"/>
              </a:rPr>
              <a:t>a collection of facts</a:t>
            </a:r>
          </a:p>
          <a:p>
            <a:pPr marL="854075" algn="just">
              <a:lnSpc>
                <a:spcPct val="200000"/>
              </a:lnSpc>
            </a:pPr>
            <a:r>
              <a:rPr lang="en-US" sz="2000" dirty="0">
                <a:latin typeface="Alexandria"/>
              </a:rPr>
              <a:t>– usually obtained as the result of experiences, observations, or experiments</a:t>
            </a:r>
          </a:p>
          <a:p>
            <a:pPr algn="just">
              <a:lnSpc>
                <a:spcPct val="200000"/>
              </a:lnSpc>
            </a:pPr>
            <a:r>
              <a:rPr lang="en-US" sz="2000" dirty="0">
                <a:latin typeface="Alexandria"/>
              </a:rPr>
              <a:t>• Data may consist of numbers, words, images, …</a:t>
            </a:r>
          </a:p>
          <a:p>
            <a:pPr algn="just">
              <a:lnSpc>
                <a:spcPct val="200000"/>
              </a:lnSpc>
            </a:pPr>
            <a:r>
              <a:rPr lang="en-US" sz="2000" dirty="0">
                <a:latin typeface="Alexandria"/>
              </a:rPr>
              <a:t>• Data is the source for information and knowledge</a:t>
            </a:r>
          </a:p>
          <a:p>
            <a:pPr algn="just">
              <a:lnSpc>
                <a:spcPct val="200000"/>
              </a:lnSpc>
            </a:pPr>
            <a:r>
              <a:rPr lang="en-US" sz="2000" dirty="0">
                <a:latin typeface="Alexandria"/>
              </a:rPr>
              <a:t>• Data quality and data integrity → critical to analytics</a:t>
            </a:r>
          </a:p>
          <a:p>
            <a:pPr algn="just">
              <a:lnSpc>
                <a:spcPct val="150000"/>
              </a:lnSpc>
            </a:pPr>
            <a:endParaRPr lang="en-US" dirty="0"/>
          </a:p>
          <a:p>
            <a:pPr algn="just" defTabSz="939800"/>
            <a:endParaRPr lang="en-US" b="1" dirty="0"/>
          </a:p>
          <a:p>
            <a:pPr algn="just" defTabSz="939800"/>
            <a:endParaRPr lang="en-US" b="1" dirty="0"/>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D76F3AD-EB5B-1BE6-CDAA-CD9205B2D1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696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C574E-4C16-B6CF-2D78-66E9073120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B6134C-D856-B5A3-4676-B57F098089D1}"/>
              </a:ext>
            </a:extLst>
          </p:cNvPr>
          <p:cNvSpPr/>
          <p:nvPr/>
        </p:nvSpPr>
        <p:spPr>
          <a:xfrm>
            <a:off x="512466" y="1709255"/>
            <a:ext cx="10917534" cy="4346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547BBC86-3E50-5490-0326-53D7DB68B1CA}"/>
              </a:ext>
            </a:extLst>
          </p:cNvPr>
          <p:cNvSpPr txBox="1"/>
          <p:nvPr/>
        </p:nvSpPr>
        <p:spPr>
          <a:xfrm>
            <a:off x="2346764" y="-571297"/>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The Nature of Data:</a:t>
            </a:r>
            <a:endParaRPr lang="en-US" b="1" dirty="0">
              <a:latin typeface="Alexandria"/>
            </a:endParaRPr>
          </a:p>
        </p:txBody>
      </p:sp>
      <p:sp>
        <p:nvSpPr>
          <p:cNvPr id="5" name="Rectangle 4">
            <a:extLst>
              <a:ext uri="{FF2B5EF4-FFF2-40B4-BE49-F238E27FC236}">
                <a16:creationId xmlns:a16="http://schemas.microsoft.com/office/drawing/2014/main" id="{5197113A-0C98-7E89-7829-35210CD6AA74}"/>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6C42311-FE1C-DCC2-0640-2986CD470733}"/>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sp>
        <p:nvSpPr>
          <p:cNvPr id="48" name="TextBox 47">
            <a:extLst>
              <a:ext uri="{FF2B5EF4-FFF2-40B4-BE49-F238E27FC236}">
                <a16:creationId xmlns:a16="http://schemas.microsoft.com/office/drawing/2014/main" id="{A1761490-38D6-7A01-BF34-C2A7C1B413F1}"/>
              </a:ext>
            </a:extLst>
          </p:cNvPr>
          <p:cNvSpPr txBox="1"/>
          <p:nvPr/>
        </p:nvSpPr>
        <p:spPr>
          <a:xfrm rot="10800000" flipV="1">
            <a:off x="8666702" y="4078006"/>
            <a:ext cx="2763298" cy="880369"/>
          </a:xfrm>
          <a:prstGeom prst="rect">
            <a:avLst/>
          </a:prstGeom>
          <a:noFill/>
        </p:spPr>
        <p:txBody>
          <a:bodyPr wrap="square" rtlCol="0">
            <a:spAutoFit/>
          </a:bodyPr>
          <a:lstStyle/>
          <a:p>
            <a:pPr algn="just">
              <a:lnSpc>
                <a:spcPct val="150000"/>
              </a:lnSpc>
            </a:pPr>
            <a:r>
              <a:rPr lang="en-US" dirty="0">
                <a:latin typeface="Alexandria"/>
              </a:rPr>
              <a:t>Figure1.4 A Data to Knowledge Continuum.</a:t>
            </a:r>
          </a:p>
        </p:txBody>
      </p:sp>
      <p:pic>
        <p:nvPicPr>
          <p:cNvPr id="7" name="Graphic 21">
            <a:extLst>
              <a:ext uri="{FF2B5EF4-FFF2-40B4-BE49-F238E27FC236}">
                <a16:creationId xmlns:a16="http://schemas.microsoft.com/office/drawing/2014/main" id="{13E96664-AFA2-3390-4862-9BCC7A69F2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A8083CD-D3A8-1892-5975-31BDD9E19E15}"/>
              </a:ext>
            </a:extLst>
          </p:cNvPr>
          <p:cNvPicPr>
            <a:picLocks noChangeAspect="1"/>
          </p:cNvPicPr>
          <p:nvPr/>
        </p:nvPicPr>
        <p:blipFill>
          <a:blip r:embed="rId4"/>
          <a:stretch>
            <a:fillRect/>
          </a:stretch>
        </p:blipFill>
        <p:spPr>
          <a:xfrm>
            <a:off x="1467059" y="1844842"/>
            <a:ext cx="6712298" cy="4116917"/>
          </a:xfrm>
          <a:prstGeom prst="rect">
            <a:avLst/>
          </a:prstGeom>
        </p:spPr>
      </p:pic>
    </p:spTree>
    <p:extLst>
      <p:ext uri="{BB962C8B-B14F-4D97-AF65-F5344CB8AC3E}">
        <p14:creationId xmlns:p14="http://schemas.microsoft.com/office/powerpoint/2010/main" val="2126375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E0682-B0CA-690A-8253-979DA91EF0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1C91F-89F9-5FB0-C6FA-F77E13BD63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BE427B19-B453-17B8-B844-468A93010895}"/>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A Simple Taxonomy of Data:</a:t>
            </a:r>
            <a:endParaRPr lang="en-US" b="1" dirty="0">
              <a:latin typeface="Alexandria"/>
            </a:endParaRPr>
          </a:p>
        </p:txBody>
      </p:sp>
      <p:sp>
        <p:nvSpPr>
          <p:cNvPr id="5" name="Rectangle 4">
            <a:extLst>
              <a:ext uri="{FF2B5EF4-FFF2-40B4-BE49-F238E27FC236}">
                <a16:creationId xmlns:a16="http://schemas.microsoft.com/office/drawing/2014/main" id="{FA2A9A5B-F634-0FE2-9868-B65089FD73C7}"/>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6B0EF2D7-D812-D30F-A21C-D0ECE9964570}"/>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sp>
        <p:nvSpPr>
          <p:cNvPr id="48" name="TextBox 47">
            <a:extLst>
              <a:ext uri="{FF2B5EF4-FFF2-40B4-BE49-F238E27FC236}">
                <a16:creationId xmlns:a16="http://schemas.microsoft.com/office/drawing/2014/main" id="{DA5A6947-E69C-F64B-9CB9-B114475B8C68}"/>
              </a:ext>
            </a:extLst>
          </p:cNvPr>
          <p:cNvSpPr txBox="1"/>
          <p:nvPr/>
        </p:nvSpPr>
        <p:spPr>
          <a:xfrm>
            <a:off x="897860" y="1959691"/>
            <a:ext cx="10532140" cy="5709255"/>
          </a:xfrm>
          <a:prstGeom prst="rect">
            <a:avLst/>
          </a:prstGeom>
          <a:noFill/>
        </p:spPr>
        <p:txBody>
          <a:bodyPr wrap="square" rtlCol="0">
            <a:spAutoFit/>
          </a:bodyPr>
          <a:lstStyle/>
          <a:p>
            <a:pPr algn="just">
              <a:lnSpc>
                <a:spcPct val="150000"/>
              </a:lnSpc>
            </a:pPr>
            <a:r>
              <a:rPr lang="en-US" sz="2000" dirty="0">
                <a:latin typeface="Alexandria"/>
              </a:rPr>
              <a:t>Data (datum—singular form of data): facts</a:t>
            </a:r>
          </a:p>
          <a:p>
            <a:pPr algn="just">
              <a:lnSpc>
                <a:spcPct val="150000"/>
              </a:lnSpc>
            </a:pPr>
            <a:r>
              <a:rPr lang="en-US" sz="2000" dirty="0">
                <a:latin typeface="Alexandria"/>
              </a:rPr>
              <a:t>• Structured data</a:t>
            </a:r>
          </a:p>
          <a:p>
            <a:pPr marL="742950" indent="-109538" algn="just">
              <a:lnSpc>
                <a:spcPct val="150000"/>
              </a:lnSpc>
            </a:pPr>
            <a:r>
              <a:rPr lang="en-US" sz="2000" dirty="0">
                <a:latin typeface="Alexandria"/>
              </a:rPr>
              <a:t>– Targeted for computers to process</a:t>
            </a:r>
          </a:p>
          <a:p>
            <a:pPr marL="742950" indent="-109538" algn="just">
              <a:lnSpc>
                <a:spcPct val="150000"/>
              </a:lnSpc>
            </a:pPr>
            <a:r>
              <a:rPr lang="en-US" sz="2000" dirty="0">
                <a:latin typeface="Alexandria"/>
              </a:rPr>
              <a:t>– Numeric versus nominal</a:t>
            </a:r>
          </a:p>
          <a:p>
            <a:pPr algn="just">
              <a:lnSpc>
                <a:spcPct val="150000"/>
              </a:lnSpc>
            </a:pPr>
            <a:r>
              <a:rPr lang="en-US" sz="2000" dirty="0">
                <a:latin typeface="Alexandria"/>
              </a:rPr>
              <a:t>• Unstructured/textual data</a:t>
            </a:r>
          </a:p>
          <a:p>
            <a:pPr marL="512763" indent="60325" algn="just">
              <a:lnSpc>
                <a:spcPct val="150000"/>
              </a:lnSpc>
            </a:pPr>
            <a:r>
              <a:rPr lang="en-US" sz="2000" dirty="0">
                <a:latin typeface="Alexandria"/>
              </a:rPr>
              <a:t>– Targeted for humans to process/digest</a:t>
            </a:r>
          </a:p>
          <a:p>
            <a:pPr algn="just">
              <a:lnSpc>
                <a:spcPct val="150000"/>
              </a:lnSpc>
            </a:pPr>
            <a:r>
              <a:rPr lang="en-US" sz="2000" dirty="0">
                <a:latin typeface="Alexandria"/>
              </a:rPr>
              <a:t>• Semi-structured data?</a:t>
            </a:r>
          </a:p>
          <a:p>
            <a:pPr marL="512763" algn="just">
              <a:lnSpc>
                <a:spcPct val="150000"/>
              </a:lnSpc>
            </a:pPr>
            <a:r>
              <a:rPr lang="en-US" sz="2000" dirty="0">
                <a:latin typeface="Alexandria"/>
              </a:rPr>
              <a:t>– XML, HTML, Log files, etc.</a:t>
            </a:r>
          </a:p>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47BFB7EB-EE02-C93D-ED99-6DA137B79C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7076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3569C-762C-5754-4281-15FF9072E1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B5141-FBA3-5241-8CAD-286938B66C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a:latin typeface="Alexandria"/>
              </a:rPr>
              <a:t>Figure 2.2 shows a simple data taxonomy</a:t>
            </a:r>
            <a:endParaRPr lang="en-US" dirty="0">
              <a:latin typeface="Alexandria"/>
            </a:endParaRPr>
          </a:p>
        </p:txBody>
      </p:sp>
      <p:sp>
        <p:nvSpPr>
          <p:cNvPr id="3" name="TextBox 2">
            <a:extLst>
              <a:ext uri="{FF2B5EF4-FFF2-40B4-BE49-F238E27FC236}">
                <a16:creationId xmlns:a16="http://schemas.microsoft.com/office/drawing/2014/main" id="{1B9F1287-D214-21C6-2CFA-36D8B68D7E4D}"/>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A Simple Taxonomy of Data:</a:t>
            </a:r>
            <a:endParaRPr lang="en-US" b="1" dirty="0">
              <a:latin typeface="Alexandria"/>
            </a:endParaRPr>
          </a:p>
        </p:txBody>
      </p:sp>
      <p:sp>
        <p:nvSpPr>
          <p:cNvPr id="5" name="Rectangle 4">
            <a:extLst>
              <a:ext uri="{FF2B5EF4-FFF2-40B4-BE49-F238E27FC236}">
                <a16:creationId xmlns:a16="http://schemas.microsoft.com/office/drawing/2014/main" id="{BC5F1DC0-BE9F-95E8-F1C0-3A28F59F1120}"/>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ACEB498-D191-C9F4-917A-664D8AABE32B}"/>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sp>
        <p:nvSpPr>
          <p:cNvPr id="48" name="TextBox 47">
            <a:extLst>
              <a:ext uri="{FF2B5EF4-FFF2-40B4-BE49-F238E27FC236}">
                <a16:creationId xmlns:a16="http://schemas.microsoft.com/office/drawing/2014/main" id="{3BC63C3A-4EEB-0544-A94B-5F0521F2B479}"/>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E659DC44-8438-32BE-8F15-253D2395B9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8EC3372-2CFD-F302-18B0-D60B4D2453E2}"/>
              </a:ext>
            </a:extLst>
          </p:cNvPr>
          <p:cNvPicPr>
            <a:picLocks noChangeAspect="1"/>
          </p:cNvPicPr>
          <p:nvPr/>
        </p:nvPicPr>
        <p:blipFill>
          <a:blip r:embed="rId4"/>
          <a:stretch>
            <a:fillRect/>
          </a:stretch>
        </p:blipFill>
        <p:spPr>
          <a:xfrm>
            <a:off x="2406906" y="1748230"/>
            <a:ext cx="6960025" cy="3622120"/>
          </a:xfrm>
          <a:prstGeom prst="rect">
            <a:avLst/>
          </a:prstGeom>
        </p:spPr>
      </p:pic>
      <p:sp>
        <p:nvSpPr>
          <p:cNvPr id="6" name="TextBox 5">
            <a:extLst>
              <a:ext uri="{FF2B5EF4-FFF2-40B4-BE49-F238E27FC236}">
                <a16:creationId xmlns:a16="http://schemas.microsoft.com/office/drawing/2014/main" id="{D35EAA29-1343-E401-894F-1F73BAB59FD1}"/>
              </a:ext>
            </a:extLst>
          </p:cNvPr>
          <p:cNvSpPr txBox="1"/>
          <p:nvPr/>
        </p:nvSpPr>
        <p:spPr>
          <a:xfrm>
            <a:off x="3780692" y="5419611"/>
            <a:ext cx="6094324" cy="369332"/>
          </a:xfrm>
          <a:prstGeom prst="rect">
            <a:avLst/>
          </a:prstGeom>
          <a:noFill/>
        </p:spPr>
        <p:txBody>
          <a:bodyPr wrap="square">
            <a:spAutoFit/>
          </a:bodyPr>
          <a:lstStyle/>
          <a:p>
            <a:r>
              <a:rPr lang="en-US" dirty="0">
                <a:latin typeface="Alexandria"/>
              </a:rPr>
              <a:t>Figure 1.5 shows a simple data taxonomy</a:t>
            </a:r>
          </a:p>
        </p:txBody>
      </p:sp>
    </p:spTree>
    <p:extLst>
      <p:ext uri="{BB962C8B-B14F-4D97-AF65-F5344CB8AC3E}">
        <p14:creationId xmlns:p14="http://schemas.microsoft.com/office/powerpoint/2010/main" val="183419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7B2A0-297A-025A-4EA4-97D4BFB50A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58BCAA-ADCE-25D3-77EF-25862848B1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C1A28990-E9EF-5EB0-BE04-A5B94A267F89}"/>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A Simple Taxonomy of Data:</a:t>
            </a:r>
            <a:endParaRPr lang="en-US" b="1" dirty="0">
              <a:latin typeface="Alexandria"/>
            </a:endParaRPr>
          </a:p>
        </p:txBody>
      </p:sp>
      <p:sp>
        <p:nvSpPr>
          <p:cNvPr id="5" name="Rectangle 4">
            <a:extLst>
              <a:ext uri="{FF2B5EF4-FFF2-40B4-BE49-F238E27FC236}">
                <a16:creationId xmlns:a16="http://schemas.microsoft.com/office/drawing/2014/main" id="{FA56E13F-FEFF-4D23-4C69-C6977FCFDBBD}"/>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66B7FC2-2D3E-CAC0-D9BC-5982287B4C2D}"/>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sp>
        <p:nvSpPr>
          <p:cNvPr id="48" name="TextBox 47">
            <a:extLst>
              <a:ext uri="{FF2B5EF4-FFF2-40B4-BE49-F238E27FC236}">
                <a16:creationId xmlns:a16="http://schemas.microsoft.com/office/drawing/2014/main" id="{A4927DDE-1F37-CFE3-7028-A39953448EBE}"/>
              </a:ext>
            </a:extLst>
          </p:cNvPr>
          <p:cNvSpPr txBox="1"/>
          <p:nvPr/>
        </p:nvSpPr>
        <p:spPr>
          <a:xfrm>
            <a:off x="729619" y="1685495"/>
            <a:ext cx="10532140" cy="5447645"/>
          </a:xfrm>
          <a:prstGeom prst="rect">
            <a:avLst/>
          </a:prstGeom>
          <a:noFill/>
        </p:spPr>
        <p:txBody>
          <a:bodyPr wrap="square" rtlCol="0">
            <a:spAutoFit/>
          </a:bodyPr>
          <a:lstStyle/>
          <a:p>
            <a:pPr algn="just">
              <a:lnSpc>
                <a:spcPct val="150000"/>
              </a:lnSpc>
            </a:pPr>
            <a:endParaRPr lang="en-US" dirty="0">
              <a:latin typeface="Alexandria"/>
            </a:endParaRPr>
          </a:p>
          <a:p>
            <a:pPr marL="285750" indent="-285750" algn="just">
              <a:lnSpc>
                <a:spcPct val="200000"/>
              </a:lnSpc>
              <a:buFont typeface="Arial" panose="020B0604020202020204" pitchFamily="34" charset="0"/>
              <a:buChar char="•"/>
            </a:pPr>
            <a:r>
              <a:rPr lang="en-US" b="1" u="sng" dirty="0">
                <a:solidFill>
                  <a:srgbClr val="C00000"/>
                </a:solidFill>
                <a:latin typeface="Alexandria"/>
              </a:rPr>
              <a:t>  Categorical data </a:t>
            </a:r>
            <a:r>
              <a:rPr lang="en-US" dirty="0">
                <a:latin typeface="Alexandria"/>
              </a:rPr>
              <a:t>represent the labels of </a:t>
            </a:r>
            <a:r>
              <a:rPr lang="en-US" dirty="0">
                <a:solidFill>
                  <a:srgbClr val="C00000"/>
                </a:solidFill>
                <a:latin typeface="Alexandria"/>
              </a:rPr>
              <a:t>multiple classes </a:t>
            </a:r>
            <a:r>
              <a:rPr lang="en-US" dirty="0">
                <a:latin typeface="Alexandria"/>
              </a:rPr>
              <a:t>used to divide a variable into specific groups. </a:t>
            </a:r>
          </a:p>
          <a:p>
            <a:pPr marL="342900" indent="-342900" algn="just">
              <a:lnSpc>
                <a:spcPct val="200000"/>
              </a:lnSpc>
              <a:buFont typeface="Arial" panose="020B0604020202020204" pitchFamily="34" charset="0"/>
              <a:buChar char="•"/>
            </a:pPr>
            <a:r>
              <a:rPr lang="en-US" dirty="0">
                <a:latin typeface="Alexandria"/>
              </a:rPr>
              <a:t>Examples of categorical variables include </a:t>
            </a:r>
            <a:r>
              <a:rPr lang="en-US" dirty="0">
                <a:solidFill>
                  <a:srgbClr val="C00000"/>
                </a:solidFill>
                <a:latin typeface="Alexandria"/>
              </a:rPr>
              <a:t>race, sex, age group, and educational level</a:t>
            </a:r>
            <a:r>
              <a:rPr lang="en-US" dirty="0">
                <a:latin typeface="Alexandria"/>
              </a:rPr>
              <a:t>. </a:t>
            </a:r>
          </a:p>
          <a:p>
            <a:pPr marL="342900" indent="-342900" algn="just">
              <a:lnSpc>
                <a:spcPct val="200000"/>
              </a:lnSpc>
              <a:buFont typeface="Arial" panose="020B0604020202020204" pitchFamily="34" charset="0"/>
              <a:buChar char="•"/>
            </a:pPr>
            <a:r>
              <a:rPr lang="en-US" dirty="0">
                <a:latin typeface="Alexandria"/>
              </a:rPr>
              <a:t>The categorical data may also be called </a:t>
            </a:r>
            <a:r>
              <a:rPr lang="en-US" dirty="0">
                <a:solidFill>
                  <a:srgbClr val="C00000"/>
                </a:solidFill>
                <a:latin typeface="Alexandria"/>
              </a:rPr>
              <a:t>discrete data</a:t>
            </a:r>
            <a:r>
              <a:rPr lang="en-US" dirty="0">
                <a:latin typeface="Alexandria"/>
              </a:rPr>
              <a:t>, implying that it represents a finite number of values with no continuum between them. Even if the values used for the categorical (or discrete) variables are numeric, these numbers are nothing more than symbols and do not imply the possibility of calculating fractional values.</a:t>
            </a:r>
          </a:p>
          <a:p>
            <a:pPr marL="342900" indent="-342900" algn="just">
              <a:lnSpc>
                <a:spcPct val="200000"/>
              </a:lnSpc>
              <a:buFont typeface="Arial" panose="020B0604020202020204" pitchFamily="34" charset="0"/>
              <a:buChar char="•"/>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F65F346C-75A9-ED6E-FD88-C67523BE83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0265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E3DE3-C3A5-B647-D0BA-F422CA594F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FD619-0C90-3441-ECDB-B95FD1DB19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DF7161D9-D082-98A7-CCE5-07FF7403BDC3}"/>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A Simple Taxonomy of Data:</a:t>
            </a:r>
            <a:endParaRPr lang="en-US" b="1" dirty="0">
              <a:latin typeface="Alexandria"/>
            </a:endParaRPr>
          </a:p>
        </p:txBody>
      </p:sp>
      <p:sp>
        <p:nvSpPr>
          <p:cNvPr id="5" name="Rectangle 4">
            <a:extLst>
              <a:ext uri="{FF2B5EF4-FFF2-40B4-BE49-F238E27FC236}">
                <a16:creationId xmlns:a16="http://schemas.microsoft.com/office/drawing/2014/main" id="{7B314950-7E35-1B6C-DD20-5CE64AC54C29}"/>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70640A7-1044-CC10-DF74-4AE6E17D3372}"/>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sp>
        <p:nvSpPr>
          <p:cNvPr id="48" name="TextBox 47">
            <a:extLst>
              <a:ext uri="{FF2B5EF4-FFF2-40B4-BE49-F238E27FC236}">
                <a16:creationId xmlns:a16="http://schemas.microsoft.com/office/drawing/2014/main" id="{9F973400-6373-782E-E07B-DD76415BEDEB}"/>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D7496493-492B-50E8-108D-38350A4B55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DB17B635-69E6-AFB8-69D6-FA3D5EB5DE2D}"/>
              </a:ext>
            </a:extLst>
          </p:cNvPr>
          <p:cNvSpPr txBox="1"/>
          <p:nvPr/>
        </p:nvSpPr>
        <p:spPr>
          <a:xfrm>
            <a:off x="942308" y="1959691"/>
            <a:ext cx="10351831" cy="29578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b="1" u="sng" dirty="0">
                <a:solidFill>
                  <a:srgbClr val="C00000"/>
                </a:solidFill>
                <a:latin typeface="Alexandria"/>
              </a:rPr>
              <a:t>Nominal data </a:t>
            </a:r>
            <a:r>
              <a:rPr lang="en-US" sz="1800" dirty="0">
                <a:latin typeface="Alexandria"/>
              </a:rPr>
              <a:t>contain measurements of simple codes assigned to objects as labels, which are not measurements. </a:t>
            </a:r>
          </a:p>
          <a:p>
            <a:pPr marL="285750" indent="-285750" algn="just">
              <a:lnSpc>
                <a:spcPct val="150000"/>
              </a:lnSpc>
              <a:buFont typeface="Arial" panose="020B0604020202020204" pitchFamily="34" charset="0"/>
              <a:buChar char="•"/>
            </a:pPr>
            <a:r>
              <a:rPr lang="en-US" sz="1800" dirty="0">
                <a:latin typeface="Alexandria"/>
              </a:rPr>
              <a:t>For example, the variable marital status can be generally categorized </a:t>
            </a:r>
            <a:r>
              <a:rPr lang="en-US" sz="1800" dirty="0">
                <a:solidFill>
                  <a:srgbClr val="C00000"/>
                </a:solidFill>
                <a:latin typeface="Alexandria"/>
              </a:rPr>
              <a:t>as (1) single, (2) married, and (3) divorced. </a:t>
            </a:r>
          </a:p>
          <a:p>
            <a:pPr marL="285750" indent="-285750" algn="just">
              <a:lnSpc>
                <a:spcPct val="150000"/>
              </a:lnSpc>
              <a:buFont typeface="Arial" panose="020B0604020202020204" pitchFamily="34" charset="0"/>
              <a:buChar char="•"/>
            </a:pPr>
            <a:r>
              <a:rPr lang="en-US" sz="1800" dirty="0">
                <a:latin typeface="Alexandria"/>
              </a:rPr>
              <a:t>Nominal data can be represented with binomial values having two possible values </a:t>
            </a:r>
            <a:r>
              <a:rPr lang="en-US" sz="1800" dirty="0">
                <a:solidFill>
                  <a:srgbClr val="C00000"/>
                </a:solidFill>
                <a:latin typeface="Alexandria"/>
              </a:rPr>
              <a:t>(e.g., yes/no, true/false, good/bad)</a:t>
            </a:r>
            <a:r>
              <a:rPr lang="en-US" sz="1800" dirty="0">
                <a:latin typeface="Alexandria"/>
              </a:rPr>
              <a:t>, or multinomial values having three or more possible values (</a:t>
            </a:r>
            <a:r>
              <a:rPr lang="en-US" sz="1800" dirty="0" err="1">
                <a:solidFill>
                  <a:srgbClr val="C00000"/>
                </a:solidFill>
                <a:latin typeface="Alexandria"/>
              </a:rPr>
              <a:t>e.g.,brown</a:t>
            </a:r>
            <a:r>
              <a:rPr lang="en-US" sz="1800" dirty="0">
                <a:solidFill>
                  <a:srgbClr val="C00000"/>
                </a:solidFill>
                <a:latin typeface="Alexandria"/>
              </a:rPr>
              <a:t>/green/blue, white/black/Latino/Asian, single/married/divorced).</a:t>
            </a:r>
          </a:p>
        </p:txBody>
      </p:sp>
    </p:spTree>
    <p:extLst>
      <p:ext uri="{BB962C8B-B14F-4D97-AF65-F5344CB8AC3E}">
        <p14:creationId xmlns:p14="http://schemas.microsoft.com/office/powerpoint/2010/main" val="367311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7B84F-42B2-1BBD-12CA-657D30B861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219339-466A-C1DB-9030-BB418C5B4F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4B3EBABA-DBED-D1BC-1AB2-EE72207C9F45}"/>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A Simple Taxonomy of Data:</a:t>
            </a:r>
            <a:endParaRPr lang="en-US" b="1" dirty="0">
              <a:latin typeface="Alexandria"/>
            </a:endParaRPr>
          </a:p>
        </p:txBody>
      </p:sp>
      <p:sp>
        <p:nvSpPr>
          <p:cNvPr id="5" name="Rectangle 4">
            <a:extLst>
              <a:ext uri="{FF2B5EF4-FFF2-40B4-BE49-F238E27FC236}">
                <a16:creationId xmlns:a16="http://schemas.microsoft.com/office/drawing/2014/main" id="{EB4B920A-CC2A-9639-0053-EFD71D916E2C}"/>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533B28F-A046-BB08-3655-E78AD3DD2FE2}"/>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sp>
        <p:nvSpPr>
          <p:cNvPr id="48" name="TextBox 47">
            <a:extLst>
              <a:ext uri="{FF2B5EF4-FFF2-40B4-BE49-F238E27FC236}">
                <a16:creationId xmlns:a16="http://schemas.microsoft.com/office/drawing/2014/main" id="{ACB35863-1CBD-057A-2056-DACF6E911FBE}"/>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E1262C0-BDFE-392F-F020-AC9484A463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E855C8A-6116-DE6D-4537-AC9C7090C816}"/>
              </a:ext>
            </a:extLst>
          </p:cNvPr>
          <p:cNvSpPr txBox="1"/>
          <p:nvPr/>
        </p:nvSpPr>
        <p:spPr>
          <a:xfrm>
            <a:off x="942308" y="1959691"/>
            <a:ext cx="10351831"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u="sng" dirty="0">
                <a:solidFill>
                  <a:srgbClr val="C00000"/>
                </a:solidFill>
                <a:latin typeface="Alexandria"/>
              </a:rPr>
              <a:t>Ordinal data </a:t>
            </a:r>
            <a:r>
              <a:rPr lang="en-US" dirty="0">
                <a:latin typeface="Alexandria"/>
              </a:rPr>
              <a:t>contain codes assigned to objects or events as labels that also represent the rank order among them. </a:t>
            </a:r>
          </a:p>
          <a:p>
            <a:pPr marL="285750" indent="-285750" algn="just">
              <a:lnSpc>
                <a:spcPct val="150000"/>
              </a:lnSpc>
              <a:buFont typeface="Arial" panose="020B0604020202020204" pitchFamily="34" charset="0"/>
              <a:buChar char="•"/>
            </a:pPr>
            <a:r>
              <a:rPr lang="en-US" dirty="0">
                <a:latin typeface="Alexandria"/>
              </a:rPr>
              <a:t>For example, the variable credit score can be generally </a:t>
            </a:r>
            <a:r>
              <a:rPr lang="en-US" dirty="0">
                <a:solidFill>
                  <a:srgbClr val="C00000"/>
                </a:solidFill>
                <a:latin typeface="Alexandria"/>
              </a:rPr>
              <a:t>categorized as (1) low, (2) medium, or (3) high</a:t>
            </a:r>
            <a:r>
              <a:rPr lang="en-US" dirty="0">
                <a:latin typeface="Alexandria"/>
              </a:rPr>
              <a:t>. Similar ordered relationships.</a:t>
            </a:r>
          </a:p>
          <a:p>
            <a:pPr marL="285750" indent="-285750" algn="just">
              <a:lnSpc>
                <a:spcPct val="150000"/>
              </a:lnSpc>
              <a:buFont typeface="Arial" panose="020B0604020202020204" pitchFamily="34" charset="0"/>
              <a:buChar char="•"/>
            </a:pPr>
            <a:r>
              <a:rPr lang="en-US" dirty="0">
                <a:latin typeface="Alexandria"/>
              </a:rPr>
              <a:t>can be seen in variables such as age group (i.e., child, young, middle-aged, elderly) and educational level </a:t>
            </a:r>
            <a:r>
              <a:rPr lang="en-US" dirty="0">
                <a:solidFill>
                  <a:srgbClr val="C00000"/>
                </a:solidFill>
                <a:latin typeface="Alexandria"/>
              </a:rPr>
              <a:t>(i.e., high school, college, graduate school). </a:t>
            </a:r>
          </a:p>
        </p:txBody>
      </p:sp>
    </p:spTree>
    <p:extLst>
      <p:ext uri="{BB962C8B-B14F-4D97-AF65-F5344CB8AC3E}">
        <p14:creationId xmlns:p14="http://schemas.microsoft.com/office/powerpoint/2010/main" val="4189231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D7DF2-AFC7-FB9D-F9EA-80114ED7BB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5E8AF-51BC-7C5F-1A73-24D3318C83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C6D4E09A-DFF6-2498-7C18-026FF934F727}"/>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A Simple Taxonomy of Data:</a:t>
            </a:r>
            <a:endParaRPr lang="en-US" b="1" dirty="0">
              <a:latin typeface="Alexandria"/>
            </a:endParaRPr>
          </a:p>
        </p:txBody>
      </p:sp>
      <p:sp>
        <p:nvSpPr>
          <p:cNvPr id="5" name="Rectangle 4">
            <a:extLst>
              <a:ext uri="{FF2B5EF4-FFF2-40B4-BE49-F238E27FC236}">
                <a16:creationId xmlns:a16="http://schemas.microsoft.com/office/drawing/2014/main" id="{1B0F79D5-97AA-FFFC-9A8B-EACACA6072B8}"/>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B38E8466-E8E9-0955-F904-8F95CC8E4416}"/>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sp>
        <p:nvSpPr>
          <p:cNvPr id="48" name="TextBox 47">
            <a:extLst>
              <a:ext uri="{FF2B5EF4-FFF2-40B4-BE49-F238E27FC236}">
                <a16:creationId xmlns:a16="http://schemas.microsoft.com/office/drawing/2014/main" id="{F0DA6E68-53CB-E915-7759-2756F4A11DEB}"/>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47E11149-42DE-0505-B324-59E04FD3B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E5FAF8C-931A-B45C-C014-80FCE433512D}"/>
              </a:ext>
            </a:extLst>
          </p:cNvPr>
          <p:cNvPicPr>
            <a:picLocks noChangeAspect="1"/>
          </p:cNvPicPr>
          <p:nvPr/>
        </p:nvPicPr>
        <p:blipFill>
          <a:blip r:embed="rId4"/>
          <a:stretch>
            <a:fillRect/>
          </a:stretch>
        </p:blipFill>
        <p:spPr>
          <a:xfrm>
            <a:off x="2337144" y="1789598"/>
            <a:ext cx="5390038" cy="4223488"/>
          </a:xfrm>
          <a:prstGeom prst="rect">
            <a:avLst/>
          </a:prstGeom>
        </p:spPr>
      </p:pic>
      <p:sp>
        <p:nvSpPr>
          <p:cNvPr id="8" name="TextBox 7">
            <a:extLst>
              <a:ext uri="{FF2B5EF4-FFF2-40B4-BE49-F238E27FC236}">
                <a16:creationId xmlns:a16="http://schemas.microsoft.com/office/drawing/2014/main" id="{8C23ED3C-6E6E-FE03-853F-75DE8AB49E3D}"/>
              </a:ext>
            </a:extLst>
          </p:cNvPr>
          <p:cNvSpPr txBox="1"/>
          <p:nvPr/>
        </p:nvSpPr>
        <p:spPr>
          <a:xfrm>
            <a:off x="8772211" y="3205424"/>
            <a:ext cx="2029767" cy="646331"/>
          </a:xfrm>
          <a:prstGeom prst="rect">
            <a:avLst/>
          </a:prstGeom>
          <a:noFill/>
        </p:spPr>
        <p:txBody>
          <a:bodyPr wrap="square" rtlCol="0">
            <a:spAutoFit/>
          </a:bodyPr>
          <a:lstStyle/>
          <a:p>
            <a:r>
              <a:rPr lang="en-US" dirty="0"/>
              <a:t>Figure 1.6 Example of categorical data</a:t>
            </a:r>
          </a:p>
        </p:txBody>
      </p:sp>
    </p:spTree>
    <p:extLst>
      <p:ext uri="{BB962C8B-B14F-4D97-AF65-F5344CB8AC3E}">
        <p14:creationId xmlns:p14="http://schemas.microsoft.com/office/powerpoint/2010/main" val="198685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purl.org/dc/dcmitype/"/>
    <ds:schemaRef ds:uri="688354b5-287c-4cda-825e-1d7935aea40e"/>
    <ds:schemaRef ds:uri="http://schemas.microsoft.com/office/2006/documentManagement/typ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460</TotalTime>
  <Words>3599</Words>
  <Application>Microsoft Office PowerPoint</Application>
  <PresentationFormat>Widescreen</PresentationFormat>
  <Paragraphs>592</Paragraphs>
  <Slides>41</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 abd elsamie</cp:lastModifiedBy>
  <cp:revision>87</cp:revision>
  <dcterms:created xsi:type="dcterms:W3CDTF">2023-04-29T09:08:00Z</dcterms:created>
  <dcterms:modified xsi:type="dcterms:W3CDTF">2025-06-06T08:25:57Z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