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79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51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80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71.xml" ContentType="application/vnd.openxmlformats-officedocument.presentationml.slide+xml"/>
  <Override PartName="/ppt/slides/slide70.xml" ContentType="application/vnd.openxmlformats-officedocument.presentationml.slide+xml"/>
  <Override PartName="/ppt/slides/slide69.xml" ContentType="application/vnd.openxmlformats-officedocument.presentationml.slide+xml"/>
  <Override PartName="/ppt/slides/slide68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8.xml" ContentType="application/vnd.openxmlformats-officedocument.presentationml.slide+xml"/>
  <Override PartName="/ppt/slides/slide77.xml" ContentType="application/vnd.openxmlformats-officedocument.presentationml.slide+xml"/>
  <Override PartName="/ppt/slides/slide76.xml" ContentType="application/vnd.openxmlformats-officedocument.presentationml.slide+xml"/>
  <Override PartName="/ppt/slides/slide75.xml" ContentType="application/vnd.openxmlformats-officedocument.presentationml.slide+xml"/>
  <Override PartName="/ppt/slides/slide67.xml" ContentType="application/vnd.openxmlformats-officedocument.presentationml.slide+xml"/>
  <Override PartName="/ppt/slides/slide66.xml" ContentType="application/vnd.openxmlformats-officedocument.presentationml.slide+xml"/>
  <Override PartName="/ppt/slides/slide65.xml" ContentType="application/vnd.openxmlformats-officedocument.presentationml.slide+xml"/>
  <Override PartName="/ppt/slides/slide58.xml" ContentType="application/vnd.openxmlformats-officedocument.presentationml.slide+xml"/>
  <Override PartName="/ppt/slides/slide57.xml" ContentType="application/vnd.openxmlformats-officedocument.presentationml.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5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26.xml" ContentType="application/vnd.openxmlformats-officedocument.presentationml.slide+xml"/>
  <Override PartName="/ppt/slides/slide14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0.xml" ContentType="application/vnd.openxmlformats-officedocument.presentationml.slide+xml"/>
  <Override PartName="/ppt/slides/slide13.xml" ContentType="application/vnd.openxmlformats-officedocument.presentationml.slide+xml"/>
  <Override PartName="/ppt/slides/slide18.xml" ContentType="application/vnd.openxmlformats-officedocument.presentationml.slide+xml"/>
  <Override PartName="/ppt/slides/slide15.xml" ContentType="application/vnd.openxmlformats-officedocument.presentationml.slide+xml"/>
  <Override PartName="/ppt/slides/slide19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3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  <p:sldMasterId id="2147483671" r:id="rId3"/>
  </p:sldMasterIdLst>
  <p:notesMasterIdLst>
    <p:notesMasterId r:id="rId84"/>
  </p:notesMasterIdLst>
  <p:sldIdLst>
    <p:sldId id="1875" r:id="rId4"/>
    <p:sldId id="839" r:id="rId5"/>
    <p:sldId id="1873" r:id="rId6"/>
    <p:sldId id="1877" r:id="rId7"/>
    <p:sldId id="1793" r:id="rId8"/>
    <p:sldId id="1806" r:id="rId9"/>
    <p:sldId id="1797" r:id="rId10"/>
    <p:sldId id="1798" r:id="rId11"/>
    <p:sldId id="1812" r:id="rId12"/>
    <p:sldId id="1817" r:id="rId13"/>
    <p:sldId id="1864" r:id="rId14"/>
    <p:sldId id="1866" r:id="rId15"/>
    <p:sldId id="1868" r:id="rId16"/>
    <p:sldId id="1870" r:id="rId17"/>
    <p:sldId id="1834" r:id="rId18"/>
    <p:sldId id="1837" r:id="rId19"/>
    <p:sldId id="1838" r:id="rId20"/>
    <p:sldId id="1840" r:id="rId21"/>
    <p:sldId id="1841" r:id="rId22"/>
    <p:sldId id="1842" r:id="rId23"/>
    <p:sldId id="1843" r:id="rId24"/>
    <p:sldId id="1844" r:id="rId25"/>
    <p:sldId id="1845" r:id="rId26"/>
    <p:sldId id="1846" r:id="rId27"/>
    <p:sldId id="1938" r:id="rId28"/>
    <p:sldId id="1940" r:id="rId29"/>
    <p:sldId id="1941" r:id="rId30"/>
    <p:sldId id="1942" r:id="rId31"/>
    <p:sldId id="1881" r:id="rId32"/>
    <p:sldId id="1943" r:id="rId33"/>
    <p:sldId id="1944" r:id="rId34"/>
    <p:sldId id="1945" r:id="rId35"/>
    <p:sldId id="1946" r:id="rId36"/>
    <p:sldId id="1947" r:id="rId37"/>
    <p:sldId id="1948" r:id="rId38"/>
    <p:sldId id="1949" r:id="rId39"/>
    <p:sldId id="1950" r:id="rId40"/>
    <p:sldId id="1952" r:id="rId41"/>
    <p:sldId id="1953" r:id="rId42"/>
    <p:sldId id="1954" r:id="rId43"/>
    <p:sldId id="1955" r:id="rId44"/>
    <p:sldId id="1956" r:id="rId45"/>
    <p:sldId id="1957" r:id="rId46"/>
    <p:sldId id="1958" r:id="rId47"/>
    <p:sldId id="1959" r:id="rId48"/>
    <p:sldId id="1960" r:id="rId49"/>
    <p:sldId id="1961" r:id="rId50"/>
    <p:sldId id="1962" r:id="rId51"/>
    <p:sldId id="1963" r:id="rId52"/>
    <p:sldId id="1964" r:id="rId53"/>
    <p:sldId id="1965" r:id="rId54"/>
    <p:sldId id="1966" r:id="rId55"/>
    <p:sldId id="1967" r:id="rId56"/>
    <p:sldId id="1968" r:id="rId57"/>
    <p:sldId id="1969" r:id="rId58"/>
    <p:sldId id="1970" r:id="rId59"/>
    <p:sldId id="1971" r:id="rId60"/>
    <p:sldId id="1972" r:id="rId61"/>
    <p:sldId id="1973" r:id="rId62"/>
    <p:sldId id="1974" r:id="rId63"/>
    <p:sldId id="1975" r:id="rId64"/>
    <p:sldId id="1976" r:id="rId65"/>
    <p:sldId id="1977" r:id="rId66"/>
    <p:sldId id="1978" r:id="rId67"/>
    <p:sldId id="1979" r:id="rId68"/>
    <p:sldId id="1980" r:id="rId69"/>
    <p:sldId id="1981" r:id="rId70"/>
    <p:sldId id="1982" r:id="rId71"/>
    <p:sldId id="1983" r:id="rId72"/>
    <p:sldId id="1984" r:id="rId73"/>
    <p:sldId id="1985" r:id="rId74"/>
    <p:sldId id="1986" r:id="rId75"/>
    <p:sldId id="1987" r:id="rId76"/>
    <p:sldId id="1989" r:id="rId77"/>
    <p:sldId id="1926" r:id="rId78"/>
    <p:sldId id="1990" r:id="rId79"/>
    <p:sldId id="1991" r:id="rId80"/>
    <p:sldId id="1992" r:id="rId81"/>
    <p:sldId id="1993" r:id="rId82"/>
    <p:sldId id="349" r:id="rId8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1875"/>
            <p14:sldId id="839"/>
            <p14:sldId id="1873"/>
            <p14:sldId id="1877"/>
            <p14:sldId id="1793"/>
            <p14:sldId id="1806"/>
            <p14:sldId id="1797"/>
            <p14:sldId id="1798"/>
            <p14:sldId id="1812"/>
            <p14:sldId id="1817"/>
            <p14:sldId id="1864"/>
            <p14:sldId id="1866"/>
            <p14:sldId id="1868"/>
            <p14:sldId id="1870"/>
            <p14:sldId id="1834"/>
            <p14:sldId id="1837"/>
            <p14:sldId id="1838"/>
            <p14:sldId id="1840"/>
            <p14:sldId id="1841"/>
            <p14:sldId id="1842"/>
            <p14:sldId id="1843"/>
            <p14:sldId id="1844"/>
            <p14:sldId id="1845"/>
            <p14:sldId id="1846"/>
            <p14:sldId id="1938"/>
            <p14:sldId id="1940"/>
            <p14:sldId id="1941"/>
            <p14:sldId id="1942"/>
            <p14:sldId id="1881"/>
            <p14:sldId id="1943"/>
            <p14:sldId id="1944"/>
            <p14:sldId id="1945"/>
            <p14:sldId id="1946"/>
            <p14:sldId id="1947"/>
            <p14:sldId id="1948"/>
            <p14:sldId id="1949"/>
            <p14:sldId id="1950"/>
            <p14:sldId id="1952"/>
            <p14:sldId id="1953"/>
            <p14:sldId id="1954"/>
            <p14:sldId id="1955"/>
            <p14:sldId id="1956"/>
            <p14:sldId id="1957"/>
            <p14:sldId id="1958"/>
            <p14:sldId id="1959"/>
            <p14:sldId id="1960"/>
            <p14:sldId id="1961"/>
            <p14:sldId id="1962"/>
            <p14:sldId id="1963"/>
            <p14:sldId id="1964"/>
            <p14:sldId id="1965"/>
            <p14:sldId id="1966"/>
            <p14:sldId id="1967"/>
            <p14:sldId id="1968"/>
            <p14:sldId id="1969"/>
            <p14:sldId id="1970"/>
            <p14:sldId id="1971"/>
            <p14:sldId id="1972"/>
            <p14:sldId id="1973"/>
            <p14:sldId id="1974"/>
            <p14:sldId id="1975"/>
            <p14:sldId id="1976"/>
            <p14:sldId id="1977"/>
            <p14:sldId id="1978"/>
            <p14:sldId id="1979"/>
            <p14:sldId id="1980"/>
            <p14:sldId id="1981"/>
            <p14:sldId id="1982"/>
            <p14:sldId id="1983"/>
            <p14:sldId id="1984"/>
            <p14:sldId id="1985"/>
            <p14:sldId id="1986"/>
            <p14:sldId id="1987"/>
            <p14:sldId id="1989"/>
            <p14:sldId id="1926"/>
            <p14:sldId id="1990"/>
            <p14:sldId id="1991"/>
            <p14:sldId id="1992"/>
            <p14:sldId id="199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48" autoAdjust="0"/>
    <p:restoredTop sz="93738" autoAdjust="0"/>
  </p:normalViewPr>
  <p:slideViewPr>
    <p:cSldViewPr snapToGrid="0">
      <p:cViewPr varScale="1">
        <p:scale>
          <a:sx n="79" d="100"/>
          <a:sy n="79" d="100"/>
        </p:scale>
        <p:origin x="61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notesMaster" Target="notesMasters/notesMaster1.xml"/><Relationship Id="rId89" Type="http://schemas.openxmlformats.org/officeDocument/2006/relationships/customXml" Target="../customXml/item1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90" Type="http://schemas.openxmlformats.org/officeDocument/2006/relationships/customXml" Target="../customXml/item2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tableStyles" Target="tableStyles.xml"/><Relationship Id="rId9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theme" Target="theme/theme1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25445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476873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11459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"/>
          <p:cNvSpPr txBox="1"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body" idx="1"/>
          </p:nvPr>
        </p:nvSpPr>
        <p:spPr>
          <a:xfrm>
            <a:off x="816864" y="1600200"/>
            <a:ext cx="10871200" cy="44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97180" algn="l">
              <a:spcBef>
                <a:spcPts val="700"/>
              </a:spcBef>
              <a:spcAft>
                <a:spcPts val="0"/>
              </a:spcAft>
              <a:buSzPts val="1080"/>
              <a:buChar char="◻"/>
              <a:defRPr/>
            </a:lvl1pPr>
            <a:lvl2pPr marL="914400" lvl="1" indent="-308610" algn="l">
              <a:spcBef>
                <a:spcPts val="550"/>
              </a:spcBef>
              <a:spcAft>
                <a:spcPts val="0"/>
              </a:spcAft>
              <a:buSzPts val="1260"/>
              <a:buChar char="⬜"/>
              <a:defRPr/>
            </a:lvl2pPr>
            <a:lvl3pPr marL="1371600" lvl="2" indent="-314325" algn="l">
              <a:spcBef>
                <a:spcPts val="500"/>
              </a:spcBef>
              <a:spcAft>
                <a:spcPts val="0"/>
              </a:spcAft>
              <a:buSzPts val="1350"/>
              <a:buChar char="■"/>
              <a:defRPr/>
            </a:lvl3pPr>
            <a:lvl4pPr marL="1828800" lvl="3" indent="-314325" algn="l">
              <a:spcBef>
                <a:spcPts val="400"/>
              </a:spcBef>
              <a:spcAft>
                <a:spcPts val="0"/>
              </a:spcAft>
              <a:buSzPts val="1350"/>
              <a:buChar char="■"/>
              <a:defRPr/>
            </a:lvl4pPr>
            <a:lvl5pPr marL="2286000" lvl="4" indent="-302895" algn="l">
              <a:spcBef>
                <a:spcPts val="400"/>
              </a:spcBef>
              <a:spcAft>
                <a:spcPts val="0"/>
              </a:spcAft>
              <a:buSzPts val="1170"/>
              <a:buChar char="■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37" name="Google Shape;37;p4"/>
          <p:cNvSpPr txBox="1">
            <a:spLocks noGrp="1"/>
          </p:cNvSpPr>
          <p:nvPr>
            <p:ph type="ftr" idx="11"/>
          </p:nvPr>
        </p:nvSpPr>
        <p:spPr>
          <a:xfrm>
            <a:off x="812800" y="6248401"/>
            <a:ext cx="72284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38" name="Google Shape;38;p4"/>
          <p:cNvSpPr txBox="1">
            <a:spLocks noGrp="1"/>
          </p:cNvSpPr>
          <p:nvPr>
            <p:ph type="sldNum" idx="12"/>
          </p:nvPr>
        </p:nvSpPr>
        <p:spPr>
          <a:xfrm>
            <a:off x="0" y="1271588"/>
            <a:ext cx="711200" cy="24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kern="0" smtClean="0"/>
              <a:pPr/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3680909697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5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body" idx="1"/>
          </p:nvPr>
        </p:nvSpPr>
        <p:spPr>
          <a:xfrm rot="5400000">
            <a:off x="3989652" y="-1572419"/>
            <a:ext cx="4525962" cy="108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97180" algn="l">
              <a:spcBef>
                <a:spcPts val="700"/>
              </a:spcBef>
              <a:spcAft>
                <a:spcPts val="0"/>
              </a:spcAft>
              <a:buSzPts val="1080"/>
              <a:buChar char="◻"/>
              <a:defRPr/>
            </a:lvl1pPr>
            <a:lvl2pPr marL="914400" lvl="1" indent="-308610" algn="l">
              <a:spcBef>
                <a:spcPts val="550"/>
              </a:spcBef>
              <a:spcAft>
                <a:spcPts val="0"/>
              </a:spcAft>
              <a:buSzPts val="1260"/>
              <a:buChar char="⬜"/>
              <a:defRPr/>
            </a:lvl2pPr>
            <a:lvl3pPr marL="1371600" lvl="2" indent="-314325" algn="l">
              <a:spcBef>
                <a:spcPts val="500"/>
              </a:spcBef>
              <a:spcAft>
                <a:spcPts val="0"/>
              </a:spcAft>
              <a:buSzPts val="1350"/>
              <a:buChar char="■"/>
              <a:defRPr/>
            </a:lvl3pPr>
            <a:lvl4pPr marL="1828800" lvl="3" indent="-314325" algn="l">
              <a:spcBef>
                <a:spcPts val="400"/>
              </a:spcBef>
              <a:spcAft>
                <a:spcPts val="0"/>
              </a:spcAft>
              <a:buSzPts val="1350"/>
              <a:buChar char="■"/>
              <a:defRPr/>
            </a:lvl4pPr>
            <a:lvl5pPr marL="2286000" lvl="4" indent="-302895" algn="l">
              <a:spcBef>
                <a:spcPts val="400"/>
              </a:spcBef>
              <a:spcAft>
                <a:spcPts val="0"/>
              </a:spcAft>
              <a:buSzPts val="1170"/>
              <a:buChar char="■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43" name="Google Shape;43;p5"/>
          <p:cNvSpPr txBox="1">
            <a:spLocks noGrp="1"/>
          </p:cNvSpPr>
          <p:nvPr>
            <p:ph type="ftr" idx="11"/>
          </p:nvPr>
        </p:nvSpPr>
        <p:spPr>
          <a:xfrm>
            <a:off x="812800" y="6248401"/>
            <a:ext cx="72284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44" name="Google Shape;44;p5"/>
          <p:cNvSpPr txBox="1">
            <a:spLocks noGrp="1"/>
          </p:cNvSpPr>
          <p:nvPr>
            <p:ph type="sldNum" idx="12"/>
          </p:nvPr>
        </p:nvSpPr>
        <p:spPr>
          <a:xfrm>
            <a:off x="0" y="1271588"/>
            <a:ext cx="711200" cy="24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kern="0" smtClean="0"/>
              <a:pPr/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1995283861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6"/>
          <p:cNvSpPr txBox="1"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Questrial"/>
              <a:buNone/>
              <a:defRPr sz="4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body" idx="1"/>
          </p:nvPr>
        </p:nvSpPr>
        <p:spPr>
          <a:xfrm>
            <a:off x="812800" y="1752600"/>
            <a:ext cx="2133600" cy="4343400"/>
          </a:xfrm>
          <a:prstGeom prst="rect">
            <a:avLst/>
          </a:prstGeom>
          <a:solidFill>
            <a:schemeClr val="accent2"/>
          </a:solidFill>
          <a:ln w="50800" cap="sq" cmpd="dbl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37150" tIns="182875" rIns="137150" bIns="91425" anchor="t" anchorCtr="0">
            <a:noAutofit/>
          </a:bodyPr>
          <a:lstStyle>
            <a:lvl1pPr marL="457200" lvl="0" indent="-228600" algn="l">
              <a:spcBef>
                <a:spcPts val="700"/>
              </a:spcBef>
              <a:spcAft>
                <a:spcPts val="0"/>
              </a:spcAft>
              <a:buSzPts val="1080"/>
              <a:buNone/>
              <a:defRPr sz="1800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840"/>
              <a:buNone/>
              <a:defRPr sz="1200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lvl="2" indent="-228600" algn="l">
              <a:spcBef>
                <a:spcPts val="500"/>
              </a:spcBef>
              <a:spcAft>
                <a:spcPts val="0"/>
              </a:spcAft>
              <a:buSzPts val="750"/>
              <a:buNone/>
              <a:defRPr sz="1000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lvl="3" indent="-228600" algn="l">
              <a:spcBef>
                <a:spcPts val="400"/>
              </a:spcBef>
              <a:spcAft>
                <a:spcPts val="0"/>
              </a:spcAft>
              <a:buSzPts val="675"/>
              <a:buNone/>
              <a:defRPr sz="900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lvl="4" indent="-228600" algn="l">
              <a:spcBef>
                <a:spcPts val="400"/>
              </a:spcBef>
              <a:spcAft>
                <a:spcPts val="0"/>
              </a:spcAft>
              <a:buSzPts val="585"/>
              <a:buNone/>
              <a:defRPr sz="900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body" idx="2"/>
          </p:nvPr>
        </p:nvSpPr>
        <p:spPr>
          <a:xfrm>
            <a:off x="3149600" y="1752600"/>
            <a:ext cx="8534400" cy="44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97180" algn="l">
              <a:spcBef>
                <a:spcPts val="700"/>
              </a:spcBef>
              <a:spcAft>
                <a:spcPts val="0"/>
              </a:spcAft>
              <a:buSzPts val="1080"/>
              <a:buChar char="◻"/>
              <a:defRPr/>
            </a:lvl1pPr>
            <a:lvl2pPr marL="914400" lvl="1" indent="-308610" algn="l">
              <a:spcBef>
                <a:spcPts val="550"/>
              </a:spcBef>
              <a:spcAft>
                <a:spcPts val="0"/>
              </a:spcAft>
              <a:buSzPts val="1260"/>
              <a:buChar char="⬜"/>
              <a:defRPr/>
            </a:lvl2pPr>
            <a:lvl3pPr marL="1371600" lvl="2" indent="-314325" algn="l">
              <a:spcBef>
                <a:spcPts val="500"/>
              </a:spcBef>
              <a:spcAft>
                <a:spcPts val="0"/>
              </a:spcAft>
              <a:buSzPts val="1350"/>
              <a:buChar char="■"/>
              <a:defRPr/>
            </a:lvl3pPr>
            <a:lvl4pPr marL="1828800" lvl="3" indent="-314325" algn="l">
              <a:spcBef>
                <a:spcPts val="400"/>
              </a:spcBef>
              <a:spcAft>
                <a:spcPts val="0"/>
              </a:spcAft>
              <a:buSzPts val="1350"/>
              <a:buChar char="■"/>
              <a:defRPr/>
            </a:lvl4pPr>
            <a:lvl5pPr marL="2286000" lvl="4" indent="-302895" algn="l">
              <a:spcBef>
                <a:spcPts val="400"/>
              </a:spcBef>
              <a:spcAft>
                <a:spcPts val="0"/>
              </a:spcAft>
              <a:buSzPts val="1170"/>
              <a:buChar char="■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49" name="Google Shape;49;p6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50" name="Google Shape;50;p6"/>
          <p:cNvSpPr txBox="1">
            <a:spLocks noGrp="1"/>
          </p:cNvSpPr>
          <p:nvPr>
            <p:ph type="ftr" idx="11"/>
          </p:nvPr>
        </p:nvSpPr>
        <p:spPr>
          <a:xfrm>
            <a:off x="812800" y="6248401"/>
            <a:ext cx="72284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51" name="Google Shape;51;p6"/>
          <p:cNvSpPr txBox="1">
            <a:spLocks noGrp="1"/>
          </p:cNvSpPr>
          <p:nvPr>
            <p:ph type="sldNum" idx="12"/>
          </p:nvPr>
        </p:nvSpPr>
        <p:spPr>
          <a:xfrm>
            <a:off x="0" y="1271588"/>
            <a:ext cx="711200" cy="24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kern="0" smtClean="0"/>
              <a:pPr/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2831600712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55" name="Google Shape;55;p7"/>
          <p:cNvSpPr txBox="1">
            <a:spLocks noGrp="1"/>
          </p:cNvSpPr>
          <p:nvPr>
            <p:ph type="ftr" idx="11"/>
          </p:nvPr>
        </p:nvSpPr>
        <p:spPr>
          <a:xfrm>
            <a:off x="812800" y="6248401"/>
            <a:ext cx="72284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56" name="Google Shape;56;p7"/>
          <p:cNvSpPr txBox="1">
            <a:spLocks noGrp="1"/>
          </p:cNvSpPr>
          <p:nvPr>
            <p:ph type="sldNum" idx="12"/>
          </p:nvPr>
        </p:nvSpPr>
        <p:spPr>
          <a:xfrm>
            <a:off x="0" y="1271588"/>
            <a:ext cx="711200" cy="24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kern="0" smtClean="0"/>
              <a:pPr/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2666008536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"/>
          <p:cNvSpPr txBox="1"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body" idx="1"/>
          </p:nvPr>
        </p:nvSpPr>
        <p:spPr>
          <a:xfrm>
            <a:off x="816864" y="1600200"/>
            <a:ext cx="10871200" cy="44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97180" algn="l">
              <a:spcBef>
                <a:spcPts val="700"/>
              </a:spcBef>
              <a:spcAft>
                <a:spcPts val="0"/>
              </a:spcAft>
              <a:buSzPts val="1080"/>
              <a:buChar char="◻"/>
              <a:defRPr/>
            </a:lvl1pPr>
            <a:lvl2pPr marL="914400" lvl="1" indent="-308610" algn="l">
              <a:spcBef>
                <a:spcPts val="550"/>
              </a:spcBef>
              <a:spcAft>
                <a:spcPts val="0"/>
              </a:spcAft>
              <a:buSzPts val="1260"/>
              <a:buChar char="⬜"/>
              <a:defRPr/>
            </a:lvl2pPr>
            <a:lvl3pPr marL="1371600" lvl="2" indent="-314325" algn="l">
              <a:spcBef>
                <a:spcPts val="500"/>
              </a:spcBef>
              <a:spcAft>
                <a:spcPts val="0"/>
              </a:spcAft>
              <a:buSzPts val="1350"/>
              <a:buChar char="■"/>
              <a:defRPr/>
            </a:lvl3pPr>
            <a:lvl4pPr marL="1828800" lvl="3" indent="-314325" algn="l">
              <a:spcBef>
                <a:spcPts val="400"/>
              </a:spcBef>
              <a:spcAft>
                <a:spcPts val="0"/>
              </a:spcAft>
              <a:buSzPts val="1350"/>
              <a:buChar char="■"/>
              <a:defRPr/>
            </a:lvl4pPr>
            <a:lvl5pPr marL="2286000" lvl="4" indent="-302895" algn="l">
              <a:spcBef>
                <a:spcPts val="400"/>
              </a:spcBef>
              <a:spcAft>
                <a:spcPts val="0"/>
              </a:spcAft>
              <a:buSzPts val="1170"/>
              <a:buChar char="■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37" name="Google Shape;37;p4"/>
          <p:cNvSpPr txBox="1">
            <a:spLocks noGrp="1"/>
          </p:cNvSpPr>
          <p:nvPr>
            <p:ph type="ftr" idx="11"/>
          </p:nvPr>
        </p:nvSpPr>
        <p:spPr>
          <a:xfrm>
            <a:off x="812800" y="6248401"/>
            <a:ext cx="72284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38" name="Google Shape;38;p4"/>
          <p:cNvSpPr txBox="1">
            <a:spLocks noGrp="1"/>
          </p:cNvSpPr>
          <p:nvPr>
            <p:ph type="sldNum" idx="12"/>
          </p:nvPr>
        </p:nvSpPr>
        <p:spPr>
          <a:xfrm>
            <a:off x="0" y="1271588"/>
            <a:ext cx="711200" cy="24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kern="0" smtClean="0"/>
              <a:pPr/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748786079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5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body" idx="1"/>
          </p:nvPr>
        </p:nvSpPr>
        <p:spPr>
          <a:xfrm rot="5400000">
            <a:off x="3989652" y="-1572419"/>
            <a:ext cx="4525962" cy="108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97180" algn="l">
              <a:spcBef>
                <a:spcPts val="700"/>
              </a:spcBef>
              <a:spcAft>
                <a:spcPts val="0"/>
              </a:spcAft>
              <a:buSzPts val="1080"/>
              <a:buChar char="◻"/>
              <a:defRPr/>
            </a:lvl1pPr>
            <a:lvl2pPr marL="914400" lvl="1" indent="-308610" algn="l">
              <a:spcBef>
                <a:spcPts val="550"/>
              </a:spcBef>
              <a:spcAft>
                <a:spcPts val="0"/>
              </a:spcAft>
              <a:buSzPts val="1260"/>
              <a:buChar char="⬜"/>
              <a:defRPr/>
            </a:lvl2pPr>
            <a:lvl3pPr marL="1371600" lvl="2" indent="-314325" algn="l">
              <a:spcBef>
                <a:spcPts val="500"/>
              </a:spcBef>
              <a:spcAft>
                <a:spcPts val="0"/>
              </a:spcAft>
              <a:buSzPts val="1350"/>
              <a:buChar char="■"/>
              <a:defRPr/>
            </a:lvl3pPr>
            <a:lvl4pPr marL="1828800" lvl="3" indent="-314325" algn="l">
              <a:spcBef>
                <a:spcPts val="400"/>
              </a:spcBef>
              <a:spcAft>
                <a:spcPts val="0"/>
              </a:spcAft>
              <a:buSzPts val="1350"/>
              <a:buChar char="■"/>
              <a:defRPr/>
            </a:lvl4pPr>
            <a:lvl5pPr marL="2286000" lvl="4" indent="-302895" algn="l">
              <a:spcBef>
                <a:spcPts val="400"/>
              </a:spcBef>
              <a:spcAft>
                <a:spcPts val="0"/>
              </a:spcAft>
              <a:buSzPts val="1170"/>
              <a:buChar char="■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43" name="Google Shape;43;p5"/>
          <p:cNvSpPr txBox="1">
            <a:spLocks noGrp="1"/>
          </p:cNvSpPr>
          <p:nvPr>
            <p:ph type="ftr" idx="11"/>
          </p:nvPr>
        </p:nvSpPr>
        <p:spPr>
          <a:xfrm>
            <a:off x="812800" y="6248401"/>
            <a:ext cx="72284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44" name="Google Shape;44;p5"/>
          <p:cNvSpPr txBox="1">
            <a:spLocks noGrp="1"/>
          </p:cNvSpPr>
          <p:nvPr>
            <p:ph type="sldNum" idx="12"/>
          </p:nvPr>
        </p:nvSpPr>
        <p:spPr>
          <a:xfrm>
            <a:off x="0" y="1271588"/>
            <a:ext cx="711200" cy="24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kern="0" smtClean="0"/>
              <a:pPr/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2610968767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6"/>
          <p:cNvSpPr txBox="1"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Questrial"/>
              <a:buNone/>
              <a:defRPr sz="4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body" idx="1"/>
          </p:nvPr>
        </p:nvSpPr>
        <p:spPr>
          <a:xfrm>
            <a:off x="812800" y="1752600"/>
            <a:ext cx="2133600" cy="4343400"/>
          </a:xfrm>
          <a:prstGeom prst="rect">
            <a:avLst/>
          </a:prstGeom>
          <a:solidFill>
            <a:schemeClr val="accent2"/>
          </a:solidFill>
          <a:ln w="50800" cap="sq" cmpd="dbl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37150" tIns="182875" rIns="137150" bIns="91425" anchor="t" anchorCtr="0">
            <a:noAutofit/>
          </a:bodyPr>
          <a:lstStyle>
            <a:lvl1pPr marL="457200" lvl="0" indent="-228600" algn="l">
              <a:spcBef>
                <a:spcPts val="700"/>
              </a:spcBef>
              <a:spcAft>
                <a:spcPts val="0"/>
              </a:spcAft>
              <a:buSzPts val="1080"/>
              <a:buNone/>
              <a:defRPr sz="1800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840"/>
              <a:buNone/>
              <a:defRPr sz="1200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lvl="2" indent="-228600" algn="l">
              <a:spcBef>
                <a:spcPts val="500"/>
              </a:spcBef>
              <a:spcAft>
                <a:spcPts val="0"/>
              </a:spcAft>
              <a:buSzPts val="750"/>
              <a:buNone/>
              <a:defRPr sz="1000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lvl="3" indent="-228600" algn="l">
              <a:spcBef>
                <a:spcPts val="400"/>
              </a:spcBef>
              <a:spcAft>
                <a:spcPts val="0"/>
              </a:spcAft>
              <a:buSzPts val="675"/>
              <a:buNone/>
              <a:defRPr sz="900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lvl="4" indent="-228600" algn="l">
              <a:spcBef>
                <a:spcPts val="400"/>
              </a:spcBef>
              <a:spcAft>
                <a:spcPts val="0"/>
              </a:spcAft>
              <a:buSzPts val="585"/>
              <a:buNone/>
              <a:defRPr sz="900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body" idx="2"/>
          </p:nvPr>
        </p:nvSpPr>
        <p:spPr>
          <a:xfrm>
            <a:off x="3149600" y="1752600"/>
            <a:ext cx="8534400" cy="44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97180" algn="l">
              <a:spcBef>
                <a:spcPts val="700"/>
              </a:spcBef>
              <a:spcAft>
                <a:spcPts val="0"/>
              </a:spcAft>
              <a:buSzPts val="1080"/>
              <a:buChar char="◻"/>
              <a:defRPr/>
            </a:lvl1pPr>
            <a:lvl2pPr marL="914400" lvl="1" indent="-308610" algn="l">
              <a:spcBef>
                <a:spcPts val="550"/>
              </a:spcBef>
              <a:spcAft>
                <a:spcPts val="0"/>
              </a:spcAft>
              <a:buSzPts val="1260"/>
              <a:buChar char="⬜"/>
              <a:defRPr/>
            </a:lvl2pPr>
            <a:lvl3pPr marL="1371600" lvl="2" indent="-314325" algn="l">
              <a:spcBef>
                <a:spcPts val="500"/>
              </a:spcBef>
              <a:spcAft>
                <a:spcPts val="0"/>
              </a:spcAft>
              <a:buSzPts val="1350"/>
              <a:buChar char="■"/>
              <a:defRPr/>
            </a:lvl3pPr>
            <a:lvl4pPr marL="1828800" lvl="3" indent="-314325" algn="l">
              <a:spcBef>
                <a:spcPts val="400"/>
              </a:spcBef>
              <a:spcAft>
                <a:spcPts val="0"/>
              </a:spcAft>
              <a:buSzPts val="1350"/>
              <a:buChar char="■"/>
              <a:defRPr/>
            </a:lvl4pPr>
            <a:lvl5pPr marL="2286000" lvl="4" indent="-302895" algn="l">
              <a:spcBef>
                <a:spcPts val="400"/>
              </a:spcBef>
              <a:spcAft>
                <a:spcPts val="0"/>
              </a:spcAft>
              <a:buSzPts val="1170"/>
              <a:buChar char="■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49" name="Google Shape;49;p6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50" name="Google Shape;50;p6"/>
          <p:cNvSpPr txBox="1">
            <a:spLocks noGrp="1"/>
          </p:cNvSpPr>
          <p:nvPr>
            <p:ph type="ftr" idx="11"/>
          </p:nvPr>
        </p:nvSpPr>
        <p:spPr>
          <a:xfrm>
            <a:off x="812800" y="6248401"/>
            <a:ext cx="72284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51" name="Google Shape;51;p6"/>
          <p:cNvSpPr txBox="1">
            <a:spLocks noGrp="1"/>
          </p:cNvSpPr>
          <p:nvPr>
            <p:ph type="sldNum" idx="12"/>
          </p:nvPr>
        </p:nvSpPr>
        <p:spPr>
          <a:xfrm>
            <a:off x="0" y="1271588"/>
            <a:ext cx="711200" cy="24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kern="0" smtClean="0"/>
              <a:pPr/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1707124573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55" name="Google Shape;55;p7"/>
          <p:cNvSpPr txBox="1">
            <a:spLocks noGrp="1"/>
          </p:cNvSpPr>
          <p:nvPr>
            <p:ph type="ftr" idx="11"/>
          </p:nvPr>
        </p:nvSpPr>
        <p:spPr>
          <a:xfrm>
            <a:off x="812800" y="6248401"/>
            <a:ext cx="72284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56" name="Google Shape;56;p7"/>
          <p:cNvSpPr txBox="1">
            <a:spLocks noGrp="1"/>
          </p:cNvSpPr>
          <p:nvPr>
            <p:ph type="sldNum" idx="12"/>
          </p:nvPr>
        </p:nvSpPr>
        <p:spPr>
          <a:xfrm>
            <a:off x="0" y="1271588"/>
            <a:ext cx="711200" cy="24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kern="0" smtClean="0"/>
              <a:pPr/>
              <a:t>‹#›</a:t>
            </a:fld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402617945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body" idx="1"/>
          </p:nvPr>
        </p:nvSpPr>
        <p:spPr>
          <a:xfrm>
            <a:off x="817033" y="1600200"/>
            <a:ext cx="108712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rgbClr val="A5AB81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rgbClr val="D8B25C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28" name="Google Shape;28;p3"/>
          <p:cNvSpPr txBox="1">
            <a:spLocks noGrp="1"/>
          </p:cNvSpPr>
          <p:nvPr>
            <p:ph type="ftr" idx="11"/>
          </p:nvPr>
        </p:nvSpPr>
        <p:spPr>
          <a:xfrm>
            <a:off x="812800" y="6248401"/>
            <a:ext cx="72284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29" name="Google Shape;29;p3"/>
          <p:cNvSpPr txBox="1"/>
          <p:nvPr/>
        </p:nvSpPr>
        <p:spPr>
          <a:xfrm>
            <a:off x="0" y="1235076"/>
            <a:ext cx="12192000" cy="31908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p3"/>
          <p:cNvSpPr txBox="1"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p3"/>
          <p:cNvSpPr txBox="1"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32;p3"/>
          <p:cNvSpPr txBox="1">
            <a:spLocks noGrp="1"/>
          </p:cNvSpPr>
          <p:nvPr>
            <p:ph type="sldNum" idx="12"/>
          </p:nvPr>
        </p:nvSpPr>
        <p:spPr>
          <a:xfrm>
            <a:off x="0" y="1271588"/>
            <a:ext cx="711200" cy="24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kern="0" smtClean="0"/>
              <a:pPr/>
              <a:t>‹#›</a:t>
            </a:fld>
            <a:endParaRPr lang="en-US" b="0" ker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90537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transition spd="slow">
    <p:fade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body" idx="1"/>
          </p:nvPr>
        </p:nvSpPr>
        <p:spPr>
          <a:xfrm>
            <a:off x="817033" y="1600200"/>
            <a:ext cx="108712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rgbClr val="A5AB81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rgbClr val="D8B25C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28" name="Google Shape;28;p3"/>
          <p:cNvSpPr txBox="1">
            <a:spLocks noGrp="1"/>
          </p:cNvSpPr>
          <p:nvPr>
            <p:ph type="ftr" idx="11"/>
          </p:nvPr>
        </p:nvSpPr>
        <p:spPr>
          <a:xfrm>
            <a:off x="812800" y="6248401"/>
            <a:ext cx="72284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rgbClr val="000000"/>
              </a:buClr>
            </a:pPr>
            <a:endParaRPr lang="en-US" kern="0">
              <a:solidFill>
                <a:srgbClr val="775F55"/>
              </a:solidFill>
            </a:endParaRPr>
          </a:p>
        </p:txBody>
      </p:sp>
      <p:sp>
        <p:nvSpPr>
          <p:cNvPr id="29" name="Google Shape;29;p3"/>
          <p:cNvSpPr txBox="1"/>
          <p:nvPr/>
        </p:nvSpPr>
        <p:spPr>
          <a:xfrm>
            <a:off x="0" y="1235076"/>
            <a:ext cx="12192000" cy="31908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p3"/>
          <p:cNvSpPr txBox="1"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p3"/>
          <p:cNvSpPr txBox="1"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32;p3"/>
          <p:cNvSpPr txBox="1">
            <a:spLocks noGrp="1"/>
          </p:cNvSpPr>
          <p:nvPr>
            <p:ph type="sldNum" idx="12"/>
          </p:nvPr>
        </p:nvSpPr>
        <p:spPr>
          <a:xfrm>
            <a:off x="0" y="1271588"/>
            <a:ext cx="711200" cy="24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kern="0" smtClean="0"/>
              <a:pPr/>
              <a:t>‹#›</a:t>
            </a:fld>
            <a:endParaRPr lang="en-US" b="0" ker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95842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</p:sldLayoutIdLst>
  <p:transition spd="slow">
    <p:fade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8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openxmlformats.org/officeDocument/2006/relationships/image" Target="../media/image71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49701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Machine Learning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for Finance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9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263886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FNT633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Forecasting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 </a:t>
            </a:r>
            <a:r>
              <a:rPr kumimoji="0" lang="en-US" sz="20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Part 2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/>
            </a: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</a:b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Time Series Models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Diaa Salama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30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Today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180407" y="1748976"/>
            <a:ext cx="881706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28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Forecasting</a:t>
            </a: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28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Time </a:t>
            </a: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Series Models</a:t>
            </a:r>
            <a:endParaRPr lang="en-US" altLang="en-US" sz="28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28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10368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95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407"/>
    </mc:Choice>
    <mc:Fallback xmlns="">
      <p:transition advTm="32407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Forecasting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71683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5621" y="1318724"/>
            <a:ext cx="7254869" cy="441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54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819"/>
    </mc:Choice>
    <mc:Fallback xmlns="">
      <p:transition advTm="32819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4"/>
            <a:ext cx="10812720" cy="54466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800767" y="228769"/>
            <a:ext cx="66380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What Kind of Problem do I Need to Solve? </a:t>
            </a:r>
            <a:br>
              <a:rPr lang="en-US" sz="2000" b="1" dirty="0">
                <a:latin typeface="Alexandria Black" pitchFamily="2" charset="-78"/>
                <a:cs typeface="Alexandria Black" pitchFamily="2" charset="-78"/>
              </a:rPr>
            </a:b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How do I Solve it?</a:t>
            </a:r>
          </a:p>
          <a:p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356159" y="64485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103684"/>
            <a:ext cx="2305141" cy="1076343"/>
          </a:xfrm>
          <a:prstGeom prst="rect">
            <a:avLst/>
          </a:prstGeom>
        </p:spPr>
      </p:pic>
      <p:graphicFrame>
        <p:nvGraphicFramePr>
          <p:cNvPr id="11" name="Google Shape;241;p26"/>
          <p:cNvGraphicFramePr/>
          <p:nvPr>
            <p:extLst>
              <p:ext uri="{D42A27DB-BD31-4B8C-83A1-F6EECF244321}">
                <p14:modId xmlns:p14="http://schemas.microsoft.com/office/powerpoint/2010/main" val="2459974941"/>
              </p:ext>
            </p:extLst>
          </p:nvPr>
        </p:nvGraphicFramePr>
        <p:xfrm>
          <a:off x="2575621" y="1308837"/>
          <a:ext cx="8229600" cy="480067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131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2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/>
                        <a:t>The Problem to Solve</a:t>
                      </a:r>
                      <a:endParaRPr sz="18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/>
                        <a:t>The Category of Techniques</a:t>
                      </a:r>
                      <a:endParaRPr sz="18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/>
                        <a:t>Covered in this Course</a:t>
                      </a:r>
                      <a:endParaRPr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group items by similarity.</a:t>
                      </a:r>
                      <a:endParaRPr b="1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find structure (commonalities) in the data</a:t>
                      </a:r>
                      <a:endParaRPr sz="14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Clustering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K-means clustering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discover relationships between actions or items</a:t>
                      </a:r>
                      <a:endParaRPr sz="14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Association Rules</a:t>
                      </a:r>
                      <a:endParaRPr sz="1400"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 err="1">
                          <a:solidFill>
                            <a:srgbClr val="FF0000"/>
                          </a:solidFill>
                        </a:rPr>
                        <a:t>Apriori</a:t>
                      </a:r>
                      <a:endParaRPr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96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determine the relationship between the outcome and the input variables</a:t>
                      </a:r>
                      <a:endParaRPr sz="14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Regression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Linear Regression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Logistic Regression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assign (known) labels to objects</a:t>
                      </a:r>
                      <a:endParaRPr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Classification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Naïve Bayes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Decision Trees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find the structure in a temporal process</a:t>
                      </a:r>
                      <a:endParaRPr b="1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forecast the behavior of a temporal process</a:t>
                      </a:r>
                      <a:endParaRPr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Time Series Analysis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ACF, PACF, ARIMA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analyze my text data</a:t>
                      </a:r>
                      <a:endParaRPr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Text Analysis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Regular expressions, Document representation (Bag of Words).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129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407"/>
    </mc:Choice>
    <mc:Fallback xmlns="">
      <p:transition advTm="32407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Agenda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948460" y="1721804"/>
            <a:ext cx="8882960" cy="3768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Appreciate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importance of forecasting to every organization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List different types of forecasting method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Discuss the characteristics of judgmental forecasting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Use a variety of approaches to judgmental forecasting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Describe the characteristics of projective forecasting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Understand the importance of time series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Calculate errors and a tracking signal for forecasts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Forecast using simple averages, moving averages, and exponential smoothing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Forecast time series with seasonality and trend.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609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Introduction to Forecasting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47692"/>
            <a:ext cx="2305141" cy="1076343"/>
          </a:xfrm>
          <a:prstGeom prst="rect">
            <a:avLst/>
          </a:prstGeom>
        </p:spPr>
      </p:pic>
      <p:sp>
        <p:nvSpPr>
          <p:cNvPr id="11" name="Google Shape;159;p21"/>
          <p:cNvSpPr txBox="1">
            <a:spLocks/>
          </p:cNvSpPr>
          <p:nvPr/>
        </p:nvSpPr>
        <p:spPr>
          <a:xfrm>
            <a:off x="2125550" y="1840503"/>
            <a:ext cx="8153400" cy="3526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9087" indent="-319087">
              <a:spcBef>
                <a:spcPts val="0"/>
              </a:spcBef>
              <a:buSzPts val="1740"/>
            </a:pPr>
            <a:r>
              <a:rPr lang="en-US" b="1" dirty="0" smtClean="0"/>
              <a:t>What is forecasting?</a:t>
            </a:r>
          </a:p>
          <a:p>
            <a:pPr marL="639762" lvl="1" indent="-273049">
              <a:spcBef>
                <a:spcPts val="0"/>
              </a:spcBef>
              <a:buSzPts val="1820"/>
            </a:pPr>
            <a:r>
              <a:rPr lang="en-US" dirty="0" smtClean="0"/>
              <a:t>Primary Function is to </a:t>
            </a:r>
            <a:r>
              <a:rPr lang="en-US" dirty="0" smtClean="0">
                <a:solidFill>
                  <a:srgbClr val="FF0000"/>
                </a:solidFill>
              </a:rPr>
              <a:t>Predict the Future using (time series </a:t>
            </a:r>
            <a:r>
              <a:rPr lang="en-US" dirty="0" smtClean="0"/>
              <a:t>related or other) </a:t>
            </a:r>
            <a:r>
              <a:rPr lang="en-US" dirty="0" smtClean="0">
                <a:solidFill>
                  <a:srgbClr val="FF0000"/>
                </a:solidFill>
              </a:rPr>
              <a:t>data</a:t>
            </a:r>
            <a:r>
              <a:rPr lang="en-US" dirty="0" smtClean="0"/>
              <a:t> we have in hand</a:t>
            </a:r>
          </a:p>
          <a:p>
            <a:pPr marL="319087" indent="-319087">
              <a:spcBef>
                <a:spcPts val="0"/>
              </a:spcBef>
              <a:buSzPts val="1740"/>
            </a:pPr>
            <a:r>
              <a:rPr lang="en-US" b="1" dirty="0" smtClean="0"/>
              <a:t>Why are we interested?</a:t>
            </a:r>
          </a:p>
          <a:p>
            <a:pPr marL="639762" lvl="1" indent="-273049">
              <a:spcBef>
                <a:spcPts val="0"/>
              </a:spcBef>
              <a:buSzPts val="1820"/>
            </a:pPr>
            <a:r>
              <a:rPr lang="en-US" dirty="0" smtClean="0">
                <a:solidFill>
                  <a:srgbClr val="FF0000"/>
                </a:solidFill>
              </a:rPr>
              <a:t>Affects the decisions we make today</a:t>
            </a:r>
          </a:p>
          <a:p>
            <a:pPr marL="319087" indent="-319087">
              <a:spcBef>
                <a:spcPts val="0"/>
              </a:spcBef>
              <a:buSzPts val="1740"/>
            </a:pPr>
            <a:r>
              <a:rPr lang="en-US" b="1" dirty="0" smtClean="0"/>
              <a:t>Where is forecasting used ?</a:t>
            </a:r>
          </a:p>
          <a:p>
            <a:pPr marL="639762" lvl="1" indent="-273049">
              <a:spcBef>
                <a:spcPts val="0"/>
              </a:spcBef>
              <a:buSzPts val="1820"/>
            </a:pPr>
            <a:r>
              <a:rPr lang="en-US" dirty="0" smtClean="0">
                <a:solidFill>
                  <a:srgbClr val="FF0000"/>
                </a:solidFill>
              </a:rPr>
              <a:t>forecast demand for products and services</a:t>
            </a:r>
          </a:p>
          <a:p>
            <a:pPr marL="639762" lvl="1" indent="-273049">
              <a:spcBef>
                <a:spcPts val="0"/>
              </a:spcBef>
              <a:buSzPts val="1820"/>
            </a:pPr>
            <a:r>
              <a:rPr lang="en-US" dirty="0" smtClean="0">
                <a:solidFill>
                  <a:srgbClr val="FF0000"/>
                </a:solidFill>
              </a:rPr>
              <a:t>forecast availability/need for manpower</a:t>
            </a:r>
          </a:p>
          <a:p>
            <a:pPr marL="639762" lvl="1" indent="-273049">
              <a:spcBef>
                <a:spcPts val="0"/>
              </a:spcBef>
              <a:buSzPts val="1820"/>
            </a:pPr>
            <a:r>
              <a:rPr lang="en-US" dirty="0" smtClean="0">
                <a:solidFill>
                  <a:srgbClr val="FF0000"/>
                </a:solidFill>
              </a:rPr>
              <a:t>forecast inventory and materiel needs daily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385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8259"/>
    </mc:Choice>
    <mc:Fallback xmlns="">
      <p:transition advTm="168259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Forecasting Learning Objective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136129"/>
            <a:ext cx="2305141" cy="1076343"/>
          </a:xfrm>
          <a:prstGeom prst="rect">
            <a:avLst/>
          </a:prstGeom>
        </p:spPr>
      </p:pic>
      <p:sp>
        <p:nvSpPr>
          <p:cNvPr id="62" name="Google Shape;159;p21"/>
          <p:cNvSpPr txBox="1">
            <a:spLocks/>
          </p:cNvSpPr>
          <p:nvPr/>
        </p:nvSpPr>
        <p:spPr>
          <a:xfrm>
            <a:off x="2136775" y="1600200"/>
            <a:ext cx="8153400" cy="3740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9087" indent="-319087">
              <a:lnSpc>
                <a:spcPct val="150000"/>
              </a:lnSpc>
              <a:spcBef>
                <a:spcPts val="0"/>
              </a:spcBef>
              <a:buSzPts val="1740"/>
            </a:pPr>
            <a:r>
              <a:rPr lang="en-US" b="1" smtClean="0"/>
              <a:t>Generate forecasts for data with different patterns</a:t>
            </a:r>
            <a:r>
              <a:rPr lang="en-US" smtClean="0"/>
              <a:t>: </a:t>
            </a:r>
            <a:r>
              <a:rPr lang="en-US" b="1" smtClean="0">
                <a:solidFill>
                  <a:srgbClr val="FF0000"/>
                </a:solidFill>
              </a:rPr>
              <a:t>level, trend, seasonality, and cyclical</a:t>
            </a:r>
          </a:p>
          <a:p>
            <a:pPr marL="319087" indent="-319087">
              <a:lnSpc>
                <a:spcPct val="150000"/>
              </a:lnSpc>
              <a:spcBef>
                <a:spcPts val="0"/>
              </a:spcBef>
              <a:buSzPts val="1740"/>
            </a:pPr>
            <a:r>
              <a:rPr lang="en-US" b="1" smtClean="0"/>
              <a:t>Describe causal modeling using linear regression</a:t>
            </a:r>
          </a:p>
          <a:p>
            <a:pPr marL="319087" indent="-319087">
              <a:lnSpc>
                <a:spcPct val="150000"/>
              </a:lnSpc>
              <a:spcBef>
                <a:spcPts val="0"/>
              </a:spcBef>
              <a:buSzPts val="1740"/>
            </a:pPr>
            <a:r>
              <a:rPr lang="en-US" b="1" smtClean="0"/>
              <a:t>Compute forecast accuracy</a:t>
            </a:r>
          </a:p>
          <a:p>
            <a:pPr marL="319087" indent="-319087">
              <a:lnSpc>
                <a:spcPct val="150000"/>
              </a:lnSpc>
              <a:spcBef>
                <a:spcPts val="0"/>
              </a:spcBef>
              <a:buSzPts val="1740"/>
            </a:pPr>
            <a:r>
              <a:rPr lang="en-US" b="1" smtClean="0"/>
              <a:t>Explain how forecasting models should be selected.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97861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8109"/>
    </mc:Choice>
    <mc:Fallback xmlns="">
      <p:transition advTm="208109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Forecasting steps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069279" y="1776140"/>
            <a:ext cx="8882960" cy="3391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Decide what needs to be forecast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Level of detail, units of analysis &amp; time horizon required 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Evaluate and analyze appropriate data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Identify needed data &amp; whether it’s available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Select and test the forecasting model 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Cost, ease of use &amp; accuracy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Generate the forecast 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Monitor forecast accuracy over time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99668" y="9976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94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3440"/>
    </mc:Choice>
    <mc:Fallback xmlns="">
      <p:transition advTm="15344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Methods of forecasting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49" y="71015"/>
            <a:ext cx="2305141" cy="1076343"/>
          </a:xfrm>
          <a:prstGeom prst="rect">
            <a:avLst/>
          </a:prstGeom>
        </p:spPr>
      </p:pic>
      <p:sp>
        <p:nvSpPr>
          <p:cNvPr id="11" name="Google Shape;159;p21"/>
          <p:cNvSpPr txBox="1">
            <a:spLocks/>
          </p:cNvSpPr>
          <p:nvPr/>
        </p:nvSpPr>
        <p:spPr>
          <a:xfrm>
            <a:off x="2088653" y="1498609"/>
            <a:ext cx="8742767" cy="4656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9087" indent="-319087" algn="just">
              <a:spcBef>
                <a:spcPts val="0"/>
              </a:spcBef>
              <a:buSzPts val="1740"/>
            </a:pPr>
            <a:r>
              <a:rPr lang="en-US" smtClean="0"/>
              <a:t>One classification of forecasting methods concerns the time in the future they cover</a:t>
            </a:r>
          </a:p>
          <a:p>
            <a:pPr marL="319087" indent="-319087" algn="just">
              <a:spcBef>
                <a:spcPts val="0"/>
              </a:spcBef>
              <a:buSzPts val="1740"/>
            </a:pPr>
            <a:endParaRPr lang="en-US" smtClean="0"/>
          </a:p>
          <a:p>
            <a:pPr marL="639762" lvl="1" indent="-273049" algn="just">
              <a:spcBef>
                <a:spcPts val="0"/>
              </a:spcBef>
              <a:buSzPts val="1820"/>
            </a:pPr>
            <a:r>
              <a:rPr lang="en-US" i="1" smtClean="0">
                <a:solidFill>
                  <a:srgbClr val="FF0000"/>
                </a:solidFill>
              </a:rPr>
              <a:t>Long-term forecasts; </a:t>
            </a:r>
            <a:r>
              <a:rPr lang="en-US" smtClean="0"/>
              <a:t>look ahead </a:t>
            </a:r>
            <a:r>
              <a:rPr lang="en-US" b="1" smtClean="0"/>
              <a:t>several years </a:t>
            </a:r>
            <a:r>
              <a:rPr lang="en-US" smtClean="0"/>
              <a:t>– the time typically needed to </a:t>
            </a:r>
            <a:r>
              <a:rPr lang="en-US" b="1" smtClean="0"/>
              <a:t>build a new factory</a:t>
            </a:r>
          </a:p>
          <a:p>
            <a:pPr marL="639762" lvl="1" indent="-273049" algn="just">
              <a:spcBef>
                <a:spcPts val="0"/>
              </a:spcBef>
              <a:buSzPts val="1820"/>
            </a:pPr>
            <a:endParaRPr lang="en-US" b="1" smtClean="0"/>
          </a:p>
          <a:p>
            <a:pPr marL="639762" lvl="1" indent="-273049" algn="just">
              <a:spcBef>
                <a:spcPts val="0"/>
              </a:spcBef>
              <a:buSzPts val="1820"/>
            </a:pPr>
            <a:r>
              <a:rPr lang="en-US" i="1" smtClean="0">
                <a:solidFill>
                  <a:srgbClr val="FF0000"/>
                </a:solidFill>
              </a:rPr>
              <a:t>Medium-term forecasts </a:t>
            </a:r>
            <a:r>
              <a:rPr lang="en-US" smtClean="0"/>
              <a:t>look ahead </a:t>
            </a:r>
            <a:r>
              <a:rPr lang="en-US" b="1" smtClean="0"/>
              <a:t>between three months and two years</a:t>
            </a:r>
            <a:r>
              <a:rPr lang="en-US" smtClean="0"/>
              <a:t> –</a:t>
            </a:r>
            <a:r>
              <a:rPr lang="en-US" b="1" smtClean="0"/>
              <a:t>the time </a:t>
            </a:r>
            <a:r>
              <a:rPr lang="en-US" smtClean="0"/>
              <a:t>typically </a:t>
            </a:r>
            <a:r>
              <a:rPr lang="en-US" b="1" smtClean="0"/>
              <a:t>needed to replace an old product by a new one.</a:t>
            </a:r>
          </a:p>
          <a:p>
            <a:pPr marL="639762" lvl="1" indent="-273049" algn="just">
              <a:spcBef>
                <a:spcPts val="0"/>
              </a:spcBef>
              <a:buSzPts val="1820"/>
            </a:pPr>
            <a:endParaRPr lang="en-US" b="1" smtClean="0"/>
          </a:p>
          <a:p>
            <a:pPr marL="639762" lvl="1" indent="-273049" algn="just">
              <a:spcBef>
                <a:spcPts val="0"/>
              </a:spcBef>
              <a:buSzPts val="1820"/>
            </a:pPr>
            <a:r>
              <a:rPr lang="en-US" i="1" smtClean="0">
                <a:solidFill>
                  <a:srgbClr val="FF0000"/>
                </a:solidFill>
              </a:rPr>
              <a:t>Short-term forecasts </a:t>
            </a:r>
            <a:r>
              <a:rPr lang="en-US" smtClean="0"/>
              <a:t>cover </a:t>
            </a:r>
            <a:r>
              <a:rPr lang="en-US" b="1" smtClean="0"/>
              <a:t>the next few weeks </a:t>
            </a:r>
            <a:r>
              <a:rPr lang="en-US" smtClean="0"/>
              <a:t>– describing </a:t>
            </a:r>
            <a:r>
              <a:rPr lang="en-US" b="1" smtClean="0"/>
              <a:t>the continuing demand for a product</a:t>
            </a:r>
            <a:r>
              <a:rPr lang="en-US" smtClean="0"/>
              <a:t>.</a:t>
            </a:r>
          </a:p>
          <a:p>
            <a:pPr marL="639762" lvl="1" indent="-273049">
              <a:spcBef>
                <a:spcPts val="0"/>
              </a:spcBef>
              <a:buSzPts val="1820"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6926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2573"/>
    </mc:Choice>
    <mc:Fallback xmlns="">
      <p:transition advTm="132573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Methods of forecasting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60770" y="1306751"/>
            <a:ext cx="8882960" cy="1004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Another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classification of methods draws a distinction between qualitative and quantitative approaches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161461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2766" y="2637763"/>
            <a:ext cx="8618967" cy="2827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320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572"/>
    </mc:Choice>
    <mc:Fallback xmlns="">
      <p:transition advTm="121572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Time Series Pattern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062327" y="1163777"/>
            <a:ext cx="8882960" cy="5213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Projective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forecasts often work with time series, such as monthly unemployment figures, daily rainfall, weekly sales, quarterly profit, and annual fuel consumption. 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When you have a time series it is always useful to draw a graph, and a simple scatter diagram shows any underlying patterns.</a:t>
            </a:r>
          </a:p>
          <a:p>
            <a:pPr marL="855663" lvl="3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constant series (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Level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) ; with observations taking roughly the same value over time, such as annual rainfall </a:t>
            </a:r>
          </a:p>
          <a:p>
            <a:pPr marL="855663" lvl="3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series with a 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trend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; with values either rising or falling steadily, such as the gross national product per capita </a:t>
            </a:r>
          </a:p>
          <a:p>
            <a:pPr marL="855663" lvl="3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seasonal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series; which have a 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cyclical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component, such as the weekly sales of soft drinks.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42883" y="18241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07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075"/>
    </mc:Choice>
    <mc:Fallback xmlns="">
      <p:transition advTm="87075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Time Series Pattern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180266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1723" y="1234265"/>
            <a:ext cx="5921746" cy="4648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55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5602"/>
    </mc:Choice>
    <mc:Fallback xmlns="">
      <p:transition advTm="175602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Time Series Pattern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60770" y="1306751"/>
            <a:ext cx="3745085" cy="3884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If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observations followed such simple patterns, there would be no problems with forecasting. 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Unfortunately, there are nearly always differences between actual observations and the underlying pattern.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Random noise is apply to on the underlying pattern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142760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3475" y="1219103"/>
            <a:ext cx="4322618" cy="3993354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096000" y="5212457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Constant series, for example, does not always take exactly the same value, but is somewhere close. Then: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200 205 194 195 208 203 200 193 201 198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is a constant series of 200 with superimposed noise.</a:t>
            </a:r>
          </a:p>
        </p:txBody>
      </p:sp>
    </p:spTree>
    <p:extLst>
      <p:ext uri="{BB962C8B-B14F-4D97-AF65-F5344CB8AC3E}">
        <p14:creationId xmlns:p14="http://schemas.microsoft.com/office/powerpoint/2010/main" val="286372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533"/>
    </mc:Choice>
    <mc:Fallback xmlns="">
      <p:transition advTm="68533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Time Series Pattern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190590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8655" y="1335880"/>
            <a:ext cx="7223896" cy="4641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166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739"/>
    </mc:Choice>
    <mc:Fallback xmlns="">
      <p:transition advTm="75739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Common Measures of Error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135925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7121" y="2913552"/>
            <a:ext cx="4399155" cy="336810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6595" y="2303564"/>
            <a:ext cx="4359018" cy="36884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2804" y="1204970"/>
            <a:ext cx="8605647" cy="10985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5623" y="2485415"/>
            <a:ext cx="3661271" cy="71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85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1812"/>
    </mc:Choice>
    <mc:Fallback xmlns="">
      <p:transition advTm="221812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Time Series Model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81623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8711" y="1568079"/>
            <a:ext cx="8403023" cy="4314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59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5057"/>
    </mc:Choice>
    <mc:Fallback xmlns="">
      <p:transition advTm="105057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Time Series Model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89255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054" y="1430186"/>
            <a:ext cx="7069034" cy="4547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65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9142"/>
    </mc:Choice>
    <mc:Fallback xmlns="">
      <p:transition advTm="139142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Simple Averages model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60770" y="1306751"/>
            <a:ext cx="8882960" cy="2160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Simple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averages can give good forecasts for constant series </a:t>
            </a:r>
          </a:p>
          <a:p>
            <a:pPr marL="1312863" lvl="4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Simple averages do not work well when the underlying Pattern changes</a:t>
            </a:r>
          </a:p>
          <a:p>
            <a:pPr marL="1312863" lvl="4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problem is that older data tends to swamp the latest figures and the forecast is very slow to follow the changing pattern.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135925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17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052"/>
    </mc:Choice>
    <mc:Fallback xmlns="">
      <p:transition advTm="37052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Simple Average model limitations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60770" y="1306751"/>
            <a:ext cx="888296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Suppose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that demand for an item has been constant at 100 units a week for the past two years (104 weeks). Simple averages give a forecast demand for week 105 of 100 units.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But if the actual demand in week 105 suddenly rises to 200 units, simple averages give a forecast for week 106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If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demand continues at 200 units a week, following forecasts are: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If demand continues at 200 units a week, following forecasts are: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179767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0633" y="3926635"/>
            <a:ext cx="5495802" cy="4778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090" y="4914194"/>
            <a:ext cx="6788881" cy="52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88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7087"/>
    </mc:Choice>
    <mc:Fallback xmlns="">
      <p:transition advTm="117087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Simple Average model limitations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867774" y="1553910"/>
            <a:ext cx="8882960" cy="4228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Simple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averages only actually work for constant series. 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forecasts are rising but the response is very slow. 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But very few time series are in fact stable over long periods, so this restriction makes them of limited value.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problem with simple averages is that old, out-of-date data tends to swamp newer, more relevant data.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 way around this is to ignore old data and use only a number of the most recent observations.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13612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46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015"/>
    </mc:Choice>
    <mc:Fallback xmlns="">
      <p:transition advTm="54015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Moving Average method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112324"/>
            <a:ext cx="2305141" cy="1076343"/>
          </a:xfrm>
          <a:prstGeom prst="rect">
            <a:avLst/>
          </a:prstGeom>
        </p:spPr>
      </p:pic>
      <p:sp>
        <p:nvSpPr>
          <p:cNvPr id="13" name="Google Shape;159;p21"/>
          <p:cNvSpPr txBox="1">
            <a:spLocks/>
          </p:cNvSpPr>
          <p:nvPr/>
        </p:nvSpPr>
        <p:spPr>
          <a:xfrm>
            <a:off x="1060315" y="1393825"/>
            <a:ext cx="10165404" cy="47267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9718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08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08610" algn="l" rtl="0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26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14325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35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14325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5AB81"/>
              </a:buClr>
              <a:buSzPts val="135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02895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D8B25C"/>
              </a:buClr>
              <a:buSzPts val="117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319087" marR="0" lvl="0" indent="-319087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D8047"/>
              </a:buClr>
              <a:buSzPts val="1740"/>
              <a:buFont typeface="Noto Sans Symbols"/>
              <a:buChar char="◻"/>
              <a:tabLst/>
              <a:defRPr/>
            </a:pPr>
            <a:r>
              <a:rPr kumimoji="0" lang="en-US" sz="2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Questrial"/>
                <a:sym typeface="Questrial"/>
              </a:rPr>
              <a:t>As </a:t>
            </a:r>
            <a:r>
              <a:rPr kumimoji="0" lang="en-US" sz="29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Questrial"/>
                <a:sym typeface="Questrial"/>
              </a:rPr>
              <a:t>patterns of demand tend to vary over time</a:t>
            </a:r>
          </a:p>
          <a:p>
            <a:pPr marL="776287" marR="0" lvl="1" indent="-319087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4B6D2"/>
              </a:buClr>
              <a:buSzPts val="1740"/>
              <a:buFont typeface="Noto Sans Symbols"/>
              <a:buChar char="⬜"/>
              <a:tabLst/>
              <a:defRPr/>
            </a:pPr>
            <a:r>
              <a:rPr kumimoji="0" 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Questrial"/>
                <a:sym typeface="Questrial"/>
              </a:rPr>
              <a:t>only a certain amount of historical data is relevant </a:t>
            </a:r>
            <a:r>
              <a:rPr kumimoji="0" lang="en-US" sz="2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Questrial"/>
                <a:sym typeface="Questrial"/>
              </a:rPr>
              <a:t>to future forecasts.</a:t>
            </a:r>
          </a:p>
          <a:p>
            <a:pPr marL="776287" marR="0" lvl="1" indent="-319087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4B6D2"/>
              </a:buClr>
              <a:buSzPts val="1740"/>
              <a:buFont typeface="Noto Sans Symbols"/>
              <a:buChar char="⬜"/>
              <a:tabLst/>
              <a:defRPr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Questrial"/>
                <a:sym typeface="Questrial"/>
              </a:rPr>
              <a:t>The problem with simple averages 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Questrial"/>
                <a:sym typeface="Questrial"/>
              </a:rPr>
              <a:t>is that 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Questrial"/>
                <a:sym typeface="Questrial"/>
              </a:rPr>
              <a:t>old, out-of-date data tends to swamp newer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Questrial"/>
                <a:sym typeface="Questrial"/>
              </a:rPr>
              <a:t>, more relevant data</a:t>
            </a:r>
            <a:endParaRPr kumimoji="0" lang="en-US" sz="2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Questrial"/>
              <a:sym typeface="Questrial"/>
            </a:endParaRPr>
          </a:p>
          <a:p>
            <a:pPr marL="319087" marR="0" lvl="0" indent="-319087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D8047"/>
              </a:buClr>
              <a:buSzPts val="1740"/>
              <a:buFont typeface="Noto Sans Symbols"/>
              <a:buChar char="◻"/>
              <a:tabLst/>
              <a:defRPr/>
            </a:pPr>
            <a:r>
              <a:rPr kumimoji="0" lang="en-US" sz="29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Questrial"/>
                <a:sym typeface="Questrial"/>
              </a:rPr>
              <a:t>the principle of moving averages is to</a:t>
            </a:r>
            <a:r>
              <a:rPr kumimoji="0" lang="en-US" sz="29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Questrial"/>
                <a:sym typeface="Questrial"/>
              </a:rPr>
              <a:t> ignore old data and </a:t>
            </a:r>
            <a:r>
              <a:rPr kumimoji="0" lang="en-US" sz="29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Questrial"/>
                <a:sym typeface="Questrial"/>
              </a:rPr>
              <a:t>use only a number of the most recent observations. </a:t>
            </a:r>
          </a:p>
          <a:p>
            <a:pPr marL="319087" marR="0" lvl="0" indent="-319087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D8047"/>
              </a:buClr>
              <a:buSzPts val="1740"/>
              <a:buFont typeface="Noto Sans Symbols"/>
              <a:buChar char="◻"/>
              <a:tabLst/>
              <a:defRPr/>
            </a:pPr>
            <a:endParaRPr kumimoji="0" lang="en-US" sz="29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Questrial"/>
              <a:sym typeface="Questrial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9472" y="4399157"/>
            <a:ext cx="5357209" cy="1849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68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489"/>
    </mc:Choice>
    <mc:Fallback xmlns="">
      <p:transition advTm="79489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Moving Average method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89256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8636" y="1430187"/>
            <a:ext cx="7561912" cy="4341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6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63"/>
    </mc:Choice>
    <mc:Fallback xmlns="">
      <p:transition advTm="30063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Moving Average Example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135925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841" y="1776140"/>
            <a:ext cx="7038869" cy="3113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002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432"/>
    </mc:Choice>
    <mc:Fallback xmlns="">
      <p:transition advTm="100432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Graph of Moving Average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136129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054" y="1430187"/>
            <a:ext cx="6742110" cy="4246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56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894"/>
    </mc:Choice>
    <mc:Fallback xmlns="">
      <p:transition advTm="45894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983691" y="2423065"/>
            <a:ext cx="8817067" cy="266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28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32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Weighted Moving Average model</a:t>
            </a:r>
            <a:endParaRPr lang="en-US" altLang="en-US" sz="3200" b="1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28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28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10368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51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407"/>
    </mc:Choice>
    <mc:Fallback xmlns="">
      <p:transition advTm="32407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Weighted Moving Average model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841" y="1572189"/>
            <a:ext cx="6908244" cy="421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47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Weighted Moving Average model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8044" y="1328670"/>
            <a:ext cx="6538415" cy="4719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62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Weighted Moving Average model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3480" y="1402697"/>
            <a:ext cx="6337540" cy="457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27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8"/>
          <p:cNvSpPr txBox="1"/>
          <p:nvPr/>
        </p:nvSpPr>
        <p:spPr>
          <a:xfrm>
            <a:off x="1524000" y="1271588"/>
            <a:ext cx="533400" cy="24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lnSpc>
                <a:spcPct val="80000"/>
              </a:lnSpc>
              <a:buClr>
                <a:srgbClr val="FFFFFF"/>
              </a:buClr>
              <a:buSzPts val="1200"/>
            </a:pPr>
            <a:fld id="{00000000-1234-1234-1234-123412341234}" type="slidenum">
              <a:rPr lang="en-US" sz="1200" b="1" ker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pPr algn="ctr">
                <a:lnSpc>
                  <a:spcPct val="80000"/>
                </a:lnSpc>
                <a:buClr>
                  <a:srgbClr val="FFFFFF"/>
                </a:buClr>
                <a:buSzPts val="1200"/>
              </a:pPr>
              <a:t>29</a:t>
            </a:fld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1271588"/>
            <a:ext cx="8610600" cy="48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7013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1371006"/>
            <a:ext cx="8610600" cy="48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95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8636" y="1241501"/>
            <a:ext cx="7827864" cy="484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74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Quiz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077" y="1343899"/>
            <a:ext cx="6332346" cy="477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2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Quiz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841" y="1780916"/>
            <a:ext cx="7986915" cy="3157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62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4023" y="1370846"/>
            <a:ext cx="6776936" cy="4859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88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2502" y="999532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18636" y="440071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Weighted Moving Average model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187971" y="5457906"/>
            <a:ext cx="8842550" cy="419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Weights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given to data with exponential smoothing and moving average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5010" y="1114045"/>
            <a:ext cx="6644483" cy="4070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58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762072" y="2869669"/>
            <a:ext cx="4880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24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Exponential </a:t>
            </a:r>
            <a:r>
              <a:rPr lang="en-US" altLang="en-US" sz="24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smoothing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22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948460" y="1721804"/>
            <a:ext cx="8882960" cy="28746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Exponential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smoothing is 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based on the idea that as data gets older it becomes less relevant and should be given less weight. </a:t>
            </a:r>
            <a:endParaRPr lang="ar-EG" altLang="en-US" sz="1600" b="1" dirty="0" smtClean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latin typeface="Alexandria" pitchFamily="2" charset="-78"/>
                <a:cs typeface="Alexandria" pitchFamily="2" charset="-78"/>
              </a:rPr>
              <a:t>we can do weighting by using the latest observation to update a previous forecast.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latin typeface="Alexandria" pitchFamily="2" charset="-78"/>
                <a:cs typeface="Alexandria" pitchFamily="2" charset="-78"/>
              </a:rPr>
              <a:t>The calculation for the new forecast can be calculated by 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ar-EG" altLang="en-US" sz="1600" dirty="0" smtClean="0">
              <a:latin typeface="Alexandria" pitchFamily="2" charset="-78"/>
              <a:cs typeface="Alexandria" pitchFamily="2" charset="-78"/>
            </a:endParaRP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9841" y="4005569"/>
            <a:ext cx="7722571" cy="103530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459840" y="5040870"/>
            <a:ext cx="41841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</a:pPr>
            <a:r>
              <a:rPr lang="en-US" sz="2400" b="1" kern="0" dirty="0">
                <a:solidFill>
                  <a:srgbClr val="0070C0"/>
                </a:solidFill>
                <a:latin typeface="Arial"/>
                <a:cs typeface="Arial"/>
                <a:sym typeface="Arial"/>
              </a:rPr>
              <a:t> α is a smoothing constant</a:t>
            </a:r>
          </a:p>
        </p:txBody>
      </p:sp>
    </p:spTree>
    <p:extLst>
      <p:ext uri="{BB962C8B-B14F-4D97-AF65-F5344CB8AC3E}">
        <p14:creationId xmlns:p14="http://schemas.microsoft.com/office/powerpoint/2010/main" val="327944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8245" y="1332797"/>
            <a:ext cx="7419806" cy="4644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00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3271" y="1483910"/>
            <a:ext cx="7643522" cy="415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0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7379" y="1371006"/>
            <a:ext cx="7333291" cy="4461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7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6082" y="1267838"/>
            <a:ext cx="6976853" cy="4806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52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6014" y="1780916"/>
            <a:ext cx="6754952" cy="360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37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841" y="1548693"/>
            <a:ext cx="8434647" cy="433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31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4248" y="1607633"/>
            <a:ext cx="5639102" cy="20307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5274" y="1285230"/>
            <a:ext cx="2171412" cy="5007402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187971" y="3930722"/>
            <a:ext cx="41841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</a:pPr>
            <a:r>
              <a:rPr lang="en-US" sz="2400" b="1" kern="0" dirty="0">
                <a:solidFill>
                  <a:srgbClr val="0070C0"/>
                </a:solidFill>
                <a:latin typeface="Arial"/>
                <a:cs typeface="Arial"/>
                <a:sym typeface="Arial"/>
              </a:rPr>
              <a:t> α is 0.1 , 0.2 , 0.3 , and 0.4</a:t>
            </a:r>
          </a:p>
        </p:txBody>
      </p:sp>
    </p:spTree>
    <p:extLst>
      <p:ext uri="{BB962C8B-B14F-4D97-AF65-F5344CB8AC3E}">
        <p14:creationId xmlns:p14="http://schemas.microsoft.com/office/powerpoint/2010/main" val="303612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0960" y="1878627"/>
            <a:ext cx="4739812" cy="39056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0773" y="1878627"/>
            <a:ext cx="4323415" cy="367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50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3183" y="1313779"/>
            <a:ext cx="7423767" cy="466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67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7327" y="1371006"/>
            <a:ext cx="6927273" cy="4593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61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8145" y="1316495"/>
            <a:ext cx="6927273" cy="4803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16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3919" y="1430187"/>
            <a:ext cx="6509179" cy="435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08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054" y="1371006"/>
            <a:ext cx="7445385" cy="437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61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8815" y="1226949"/>
            <a:ext cx="6601812" cy="486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620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8636" y="1222455"/>
            <a:ext cx="7389721" cy="486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50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054" y="1363476"/>
            <a:ext cx="7275048" cy="474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72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4213" y="1371006"/>
            <a:ext cx="7225962" cy="4900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7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9994" y="1218517"/>
            <a:ext cx="6674670" cy="4940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02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882" y="1333740"/>
            <a:ext cx="6935782" cy="470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73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258766" y="2966945"/>
            <a:ext cx="53502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20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Forecasts </a:t>
            </a:r>
            <a:r>
              <a:rPr lang="en-US" altLang="en-US" sz="20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with seasonality and trend</a:t>
            </a: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0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Forecasts with seasonality and trend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525465" y="1494323"/>
            <a:ext cx="9992085" cy="4967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altLang="en-US" sz="16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earlier methods </a:t>
            </a:r>
            <a:r>
              <a:rPr lang="en-US" altLang="en-US" sz="1600" dirty="0">
                <a:latin typeface="Alexandria" pitchFamily="2" charset="-78"/>
                <a:cs typeface="Alexandria" pitchFamily="2" charset="-78"/>
              </a:rPr>
              <a:t>we have described so far </a:t>
            </a:r>
            <a:r>
              <a:rPr lang="en-US" altLang="en-US" sz="16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give good results for constant time </a:t>
            </a:r>
            <a:r>
              <a:rPr lang="en-US" altLang="en-US" sz="1600" b="1" dirty="0" smtClean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series</a:t>
            </a:r>
            <a:endParaRPr lang="ar-EG" altLang="en-US" sz="1600" b="1" dirty="0" smtClean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latin typeface="Alexandria" pitchFamily="2" charset="-78"/>
                <a:cs typeface="Alexandria" pitchFamily="2" charset="-78"/>
              </a:rPr>
              <a:t>but</a:t>
            </a:r>
            <a:r>
              <a:rPr lang="en-US" altLang="en-US" sz="16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 they need adjusting for other </a:t>
            </a:r>
            <a:r>
              <a:rPr lang="en-US" altLang="en-US" sz="1600" b="1" dirty="0" smtClean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patterns</a:t>
            </a:r>
            <a:endParaRPr lang="ar-EG" altLang="en-US" sz="1600" b="1" dirty="0" smtClean="0">
              <a:solidFill>
                <a:schemeClr val="accent2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  <a:p>
            <a:pPr marL="855663" lvl="3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latin typeface="Alexandria" pitchFamily="2" charset="-78"/>
                <a:cs typeface="Alexandria" pitchFamily="2" charset="-78"/>
              </a:rPr>
              <a:t>The easiest way of doing this is</a:t>
            </a:r>
            <a:r>
              <a:rPr lang="en-US" altLang="en-US" sz="16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to divide the underlying pattern into separate components, </a:t>
            </a:r>
          </a:p>
          <a:p>
            <a:pPr marL="855663" lvl="3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latin typeface="Alexandria" pitchFamily="2" charset="-78"/>
                <a:cs typeface="Alexandria" pitchFamily="2" charset="-78"/>
              </a:rPr>
              <a:t>Then</a:t>
            </a:r>
            <a:r>
              <a:rPr lang="en-US" altLang="en-US" sz="16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forecast each component separately</a:t>
            </a:r>
          </a:p>
          <a:p>
            <a:pPr marL="342900" lvl="3" indent="55563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latin typeface="Alexandria" pitchFamily="2" charset="-78"/>
                <a:cs typeface="Alexandria" pitchFamily="2" charset="-78"/>
              </a:rPr>
              <a:t>Then</a:t>
            </a:r>
            <a:r>
              <a:rPr lang="en-US" altLang="en-US" sz="1600" b="1" dirty="0">
                <a:solidFill>
                  <a:schemeClr val="accent2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we get the final forecast by recombining the separate components. </a:t>
            </a:r>
            <a:endParaRPr lang="ar-EG" altLang="en-US" sz="1600" b="1" dirty="0" smtClean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3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b="1" dirty="0" smtClean="0"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altLang="en-US" sz="1600" b="1" dirty="0">
                <a:latin typeface="Alexandria" pitchFamily="2" charset="-78"/>
                <a:cs typeface="Alexandria" pitchFamily="2" charset="-78"/>
              </a:rPr>
              <a:t>observation is made up of  three components</a:t>
            </a:r>
          </a:p>
          <a:p>
            <a:pPr marL="855663" lvl="3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latin typeface="Alexandria" pitchFamily="2" charset="-78"/>
                <a:cs typeface="Alexandria" pitchFamily="2" charset="-78"/>
              </a:rPr>
              <a:t>Trend(T) </a:t>
            </a:r>
            <a:r>
              <a:rPr lang="en-US" altLang="en-US" sz="1600" dirty="0">
                <a:latin typeface="Alexandria" pitchFamily="2" charset="-78"/>
                <a:cs typeface="Alexandria" pitchFamily="2" charset="-78"/>
              </a:rPr>
              <a:t>is the long-term direction of a time series</a:t>
            </a:r>
          </a:p>
          <a:p>
            <a:pPr marL="855663" lvl="3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latin typeface="Alexandria" pitchFamily="2" charset="-78"/>
                <a:cs typeface="Alexandria" pitchFamily="2" charset="-78"/>
              </a:rPr>
              <a:t>Seasonal factor(S) </a:t>
            </a:r>
            <a:r>
              <a:rPr lang="en-US" altLang="en-US" sz="1600" dirty="0">
                <a:latin typeface="Alexandria" pitchFamily="2" charset="-78"/>
                <a:cs typeface="Alexandria" pitchFamily="2" charset="-78"/>
              </a:rPr>
              <a:t>is the regular variation around the trend, which shows the variation in demand over a year</a:t>
            </a:r>
          </a:p>
          <a:p>
            <a:pPr marL="855663" lvl="3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latin typeface="Alexandria" pitchFamily="2" charset="-78"/>
                <a:cs typeface="Alexandria" pitchFamily="2" charset="-78"/>
              </a:rPr>
              <a:t>Residual(R)</a:t>
            </a:r>
            <a:r>
              <a:rPr lang="en-US" altLang="en-US" sz="1600" dirty="0">
                <a:latin typeface="Alexandria" pitchFamily="2" charset="-78"/>
                <a:cs typeface="Alexandria" pitchFamily="2" charset="-78"/>
              </a:rPr>
              <a:t> is the random noise that we cannot properly explain.</a:t>
            </a:r>
          </a:p>
          <a:p>
            <a:pPr marL="855663" lvl="3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Forecasts with seasonality and trend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948460" y="1721804"/>
            <a:ext cx="8882960" cy="166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Adding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three components gives an ‘additive model’ which assumes that an observation,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y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7543" y="2464944"/>
            <a:ext cx="3518205" cy="934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02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Forecasts with seasonality and trend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948460" y="1721804"/>
            <a:ext cx="888296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seasonal factor, S, is an amount we add to the trend to allow  for the season. 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If summer sales are 100 units higher than the trend, Shas a value of 100;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if winter sales are 100 units lower than the trend, Shas a value of −100.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additive model is easy to establish, 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but it can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underestimate variations, particularly when there is a significant trend.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0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Forecasts using multiplicative model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371600" y="1721804"/>
            <a:ext cx="9163455" cy="324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better to use indices for seasonal variations, and put these into a ‘multiplicative model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If summer sales are 50% higher than the trend, Shas a value of 1.5 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if winter sales are 50% lower than the trend, Shas a value of 0.5</a:t>
            </a:r>
          </a:p>
          <a:p>
            <a:pPr marL="398463" lvl="2" indent="-342900" algn="justLow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we do not know the random elements R, we cannot include this in forecasts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1294" y="2355185"/>
            <a:ext cx="3484693" cy="7541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5015" y="5131207"/>
            <a:ext cx="4569850" cy="88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9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94141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15484" y="3318263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with Trend adjustment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184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with Trend adjustment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841" y="1850805"/>
            <a:ext cx="7357022" cy="3499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96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with Trend adjustment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0933" y="1368484"/>
            <a:ext cx="6739373" cy="4640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30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with Trend adjustment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8696" y="1484447"/>
            <a:ext cx="7751534" cy="4527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694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with Trend adjustment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8714" y="1529352"/>
            <a:ext cx="6735448" cy="4378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23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with Trend adjustment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7204" y="1267838"/>
            <a:ext cx="6893374" cy="4720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18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with Trend adjustment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6339" y="1301729"/>
            <a:ext cx="7214466" cy="4833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46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with Trend adjustment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006" y="1371006"/>
            <a:ext cx="7441719" cy="458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429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Exponential smoothing with Trend adjustment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1633" y="1267838"/>
            <a:ext cx="5993031" cy="4567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04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22971" y="2982767"/>
            <a:ext cx="44358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Trend Projection 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76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Trend Projection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0269" y="1180257"/>
            <a:ext cx="7128479" cy="4928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64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Trend Projection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3482" y="1267838"/>
            <a:ext cx="6984404" cy="489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15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Trend Projection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8555" y="1340278"/>
            <a:ext cx="6708380" cy="4696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17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8"/>
          <p:cNvSpPr txBox="1">
            <a:spLocks noGrp="1"/>
          </p:cNvSpPr>
          <p:nvPr>
            <p:ph type="title"/>
          </p:nvPr>
        </p:nvSpPr>
        <p:spPr>
          <a:xfrm>
            <a:off x="2136775" y="228600"/>
            <a:ext cx="81534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53975">
              <a:buClr>
                <a:srgbClr val="0070C0"/>
              </a:buClr>
              <a:buSzPts val="4400"/>
            </a:pPr>
            <a:r>
              <a:rPr lang="en-US" sz="2800" b="1" dirty="0">
                <a:solidFill>
                  <a:srgbClr val="0070C0"/>
                </a:solidFill>
              </a:rPr>
              <a:t>Trend Projection </a:t>
            </a:r>
            <a:endParaRPr sz="2800" dirty="0"/>
          </a:p>
        </p:txBody>
      </p:sp>
      <p:sp>
        <p:nvSpPr>
          <p:cNvPr id="220" name="Google Shape;220;p28"/>
          <p:cNvSpPr txBox="1"/>
          <p:nvPr/>
        </p:nvSpPr>
        <p:spPr>
          <a:xfrm>
            <a:off x="1524000" y="1271588"/>
            <a:ext cx="533400" cy="24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lnSpc>
                <a:spcPct val="80000"/>
              </a:lnSpc>
              <a:buClr>
                <a:srgbClr val="FFFFFF"/>
              </a:buClr>
              <a:buSzPts val="1200"/>
            </a:pPr>
            <a:fld id="{00000000-1234-1234-1234-123412341234}" type="slidenum">
              <a:rPr lang="en-US" sz="1200" b="1" ker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pPr algn="ctr">
                <a:lnSpc>
                  <a:spcPct val="80000"/>
                </a:lnSpc>
                <a:buClr>
                  <a:srgbClr val="FFFFFF"/>
                </a:buClr>
                <a:buSzPts val="1200"/>
              </a:pPr>
              <a:t>75</a:t>
            </a:fld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0145" y="1719134"/>
            <a:ext cx="7510030" cy="5047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4468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Trend Projection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1241" y="1207334"/>
            <a:ext cx="7510030" cy="5047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977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Trend Projection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9579" y="1371006"/>
            <a:ext cx="6716216" cy="4895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09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Trend Projection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191" y="1554431"/>
            <a:ext cx="8148338" cy="4492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22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Trend Projection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0306" y="1386551"/>
            <a:ext cx="6771442" cy="460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66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37"/>
    </mc:Choice>
    <mc:Fallback xmlns="">
      <p:transition spd="slow" advTm="15837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edian">
  <a:themeElements>
    <a:clrScheme name="Median">
      <a:dk1>
        <a:srgbClr val="000000"/>
      </a:dk1>
      <a:lt1>
        <a:srgbClr val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edian">
  <a:themeElements>
    <a:clrScheme name="Median">
      <a:dk1>
        <a:srgbClr val="000000"/>
      </a:dk1>
      <a:lt1>
        <a:srgbClr val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ef603236bb6c58e1c3dfba115eedc72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b8f948c9cf30a50c8a743aa7ae783dd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C7A7EEA-6915-46C5-B83D-57746EC230F6}"/>
</file>

<file path=customXml/itemProps2.xml><?xml version="1.0" encoding="utf-8"?>
<ds:datastoreItem xmlns:ds="http://schemas.openxmlformats.org/officeDocument/2006/customXml" ds:itemID="{5BA0C17A-419A-4238-9FE8-F5D3BC519DC0}"/>
</file>

<file path=customXml/itemProps3.xml><?xml version="1.0" encoding="utf-8"?>
<ds:datastoreItem xmlns:ds="http://schemas.openxmlformats.org/officeDocument/2006/customXml" ds:itemID="{1C726DA1-8B60-42DE-ADFA-80CAAA7385A4}"/>
</file>

<file path=docProps/app.xml><?xml version="1.0" encoding="utf-8"?>
<Properties xmlns="http://schemas.openxmlformats.org/officeDocument/2006/extended-properties" xmlns:vt="http://schemas.openxmlformats.org/officeDocument/2006/docPropsVTypes">
  <TotalTime>4655</TotalTime>
  <Words>1691</Words>
  <Application>Microsoft Office PowerPoint</Application>
  <PresentationFormat>Widescreen</PresentationFormat>
  <Paragraphs>433</Paragraphs>
  <Slides>80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80</vt:i4>
      </vt:variant>
    </vt:vector>
  </HeadingPairs>
  <TitlesOfParts>
    <vt:vector size="92" baseType="lpstr">
      <vt:lpstr>Alexandria</vt:lpstr>
      <vt:lpstr>Alexandria Black</vt:lpstr>
      <vt:lpstr>Arial</vt:lpstr>
      <vt:lpstr>Calibri</vt:lpstr>
      <vt:lpstr>Calibri Light</vt:lpstr>
      <vt:lpstr>Noto Sans Symbols</vt:lpstr>
      <vt:lpstr>Questrial</vt:lpstr>
      <vt:lpstr>Roboto Light</vt:lpstr>
      <vt:lpstr>Times New Roman</vt:lpstr>
      <vt:lpstr>Office Theme</vt:lpstr>
      <vt:lpstr>Median</vt:lpstr>
      <vt:lpstr>1_Median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Trend Projection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Diaa Salama</cp:lastModifiedBy>
  <cp:revision>288</cp:revision>
  <dcterms:created xsi:type="dcterms:W3CDTF">2023-04-29T09:08:00Z</dcterms:created>
  <dcterms:modified xsi:type="dcterms:W3CDTF">2024-08-07T19:30:57Z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