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Lst>
  <p:sldSz cy="6858000" cx="12192000"/>
  <p:notesSz cx="6858000" cy="9144000"/>
  <p:embeddedFontLst>
    <p:embeddedFont>
      <p:font typeface="Tajawal ExtraBold"/>
      <p:bold r:id="rId48"/>
    </p:embeddedFont>
    <p:embeddedFont>
      <p:font typeface="Tajawal Medium"/>
      <p:regular r:id="rId49"/>
      <p:bold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51" roundtripDataSignature="AMtx7mi95Sza08oKmBEoNZhsf6Woj4wG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TajawalExtraBold-bold.fntdata"/><Relationship Id="rId47" Type="http://schemas.openxmlformats.org/officeDocument/2006/relationships/slide" Target="slides/slide42.xml"/><Relationship Id="rId49" Type="http://schemas.openxmlformats.org/officeDocument/2006/relationships/font" Target="fonts/TajawalMedium-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customschemas.google.com/relationships/presentationmetadata" Target="metadata"/><Relationship Id="rId50" Type="http://schemas.openxmlformats.org/officeDocument/2006/relationships/font" Target="fonts/TajawalMedium-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2" name="Google Shape;92;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3" name="Google Shape;93;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0" name="Google Shape;11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0" name="Google Shape;12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1" name="Google Shape;131;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132" name="Google Shape;132;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143" name="Google Shape;143;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154" name="Google Shape;154;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4" name="Google Shape;164;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165" name="Google Shape;165;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8" name="Google Shape;178;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179" name="Google Shape;179;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0" name="Google Shape;190;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191" name="Google Shape;191;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1" name="Google Shape;201;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202" name="Google Shape;202;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2" name="Google Shape;212;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213" name="Google Shape;213;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solidFill>
                  <a:srgbClr val="000000"/>
                </a:solidFill>
                <a:latin typeface="Calibri"/>
                <a:ea typeface="Calibri"/>
                <a:cs typeface="Calibri"/>
                <a:sym typeface="Calibri"/>
              </a:rPr>
              <a:t>‹#›</a:t>
            </a:fld>
            <a:endParaRPr>
              <a:solidFill>
                <a:srgbClr val="000000"/>
              </a:solidFill>
              <a:latin typeface="Calibri"/>
              <a:ea typeface="Calibri"/>
              <a:cs typeface="Calibri"/>
              <a:sym typeface="Calibri"/>
            </a:endParaRPr>
          </a:p>
        </p:txBody>
      </p:sp>
      <p:sp>
        <p:nvSpPr>
          <p:cNvPr id="223" name="Google Shape;223;p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24" name="Google Shape;224;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232" name="Google Shape;232;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2" name="Google Shape;242;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243" name="Google Shape;243;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3" name="Google Shape;253;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254" name="Google Shape;254;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1" name="Google Shape;301;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02" name="Google Shape;302;p4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2" name="Google Shape;322;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23" name="Google Shape;323;p4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3" name="Google Shape;343;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44" name="Google Shape;344;p4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4" name="Google Shape;364;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65" name="Google Shape;365;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4" name="Google Shape;374;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75" name="Google Shape;375;p4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4" name="Google Shape;384;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85" name="Google Shape;385;p4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4" name="Google Shape;394;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395" name="Google Shape;395;p4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5" name="Google Shape;405;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06" name="Google Shape;406;p4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5" name="Google Shape;415;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16" name="Google Shape;416;p4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5" name="Google Shape;425;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26" name="Google Shape;426;p5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4" name="Google Shape;434;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35" name="Google Shape;435;p5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4" name="Google Shape;444;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45" name="Google Shape;445;p5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3" name="Google Shape;453;p5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54" name="Google Shape;454;p5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3" name="Google Shape;463;p5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64" name="Google Shape;464;p5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3" name="Google Shape;473;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74" name="Google Shape;474;p5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3" name="Google Shape;483;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84" name="Google Shape;484;p5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2" name="Google Shape;492;p5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493" name="Google Shape;493;p5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2" name="Google Shape;502;p5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03" name="Google Shape;503;p5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2" name="Google Shape;512;p5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13" name="Google Shape;513;p5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2" name="Google Shape;522;p6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23" name="Google Shape;523;p6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1" name="Google Shape;531;p6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32" name="Google Shape;532;p6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1" name="Google Shape;541;p6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42" name="Google Shape;542;p6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1" name="Google Shape;551;p6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52" name="Google Shape;552;p6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1" name="Google Shape;561;p6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62" name="Google Shape;562;p6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1" name="Google Shape;571;p6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72" name="Google Shape;572;p6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1" name="Google Shape;581;p6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SzPts val="1400"/>
              <a:buNone/>
            </a:pPr>
            <a:r>
              <a:t/>
            </a:r>
            <a:endParaRPr/>
          </a:p>
        </p:txBody>
      </p:sp>
      <p:sp>
        <p:nvSpPr>
          <p:cNvPr id="582" name="Google Shape;582;p6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fld id="{00000000-1234-1234-1234-123412341234}" type="slidenum">
              <a:rPr lang="en-US"/>
              <a:t>‹#›</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9" name="Shape 589"/>
        <p:cNvGrpSpPr/>
        <p:nvPr/>
      </p:nvGrpSpPr>
      <p:grpSpPr>
        <a:xfrm>
          <a:off x="0" y="0"/>
          <a:ext cx="0" cy="0"/>
          <a:chOff x="0" y="0"/>
          <a:chExt cx="0" cy="0"/>
        </a:xfrm>
      </p:grpSpPr>
      <p:sp>
        <p:nvSpPr>
          <p:cNvPr id="590" name="Google Shape;590;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1" name="Google Shape;59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0"/>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bg>
      <p:bgPr>
        <a:gradFill>
          <a:gsLst>
            <a:gs pos="0">
              <a:schemeClr val="lt1"/>
            </a:gs>
            <a:gs pos="1000">
              <a:schemeClr val="lt1"/>
            </a:gs>
            <a:gs pos="100000">
              <a:srgbClr val="F5F5F5"/>
            </a:gs>
          </a:gsLst>
          <a:lin ang="5400000" scaled="0"/>
        </a:gradFill>
      </p:bgPr>
    </p:bg>
    <p:spTree>
      <p:nvGrpSpPr>
        <p:cNvPr id="17" name="Shape 17"/>
        <p:cNvGrpSpPr/>
        <p:nvPr/>
      </p:nvGrpSpPr>
      <p:grpSpPr>
        <a:xfrm>
          <a:off x="0" y="0"/>
          <a:ext cx="0" cy="0"/>
          <a:chOff x="0" y="0"/>
          <a:chExt cx="0" cy="0"/>
        </a:xfrm>
      </p:grpSpPr>
      <p:sp>
        <p:nvSpPr>
          <p:cNvPr id="18" name="Google Shape;18;p14"/>
          <p:cNvSpPr/>
          <p:nvPr>
            <p:ph idx="2" type="pic"/>
          </p:nvPr>
        </p:nvSpPr>
        <p:spPr>
          <a:xfrm>
            <a:off x="7088924" y="508820"/>
            <a:ext cx="3701847" cy="5184057"/>
          </a:xfrm>
          <a:prstGeom prst="rect">
            <a:avLst/>
          </a:prstGeom>
          <a:solidFill>
            <a:srgbClr val="D8D8D8">
              <a:alpha val="49411"/>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sp>
        <p:nvSpPr>
          <p:cNvPr id="20" name="Google Shape;20;p1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2" name="Google Shape;2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6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6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1" name="Shape 31"/>
        <p:cNvGrpSpPr/>
        <p:nvPr/>
      </p:nvGrpSpPr>
      <p:grpSpPr>
        <a:xfrm>
          <a:off x="0" y="0"/>
          <a:ext cx="0" cy="0"/>
          <a:chOff x="0" y="0"/>
          <a:chExt cx="0" cy="0"/>
        </a:xfrm>
      </p:grpSpPr>
      <p:sp>
        <p:nvSpPr>
          <p:cNvPr id="32" name="Google Shape;32;p17"/>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 name="Shape 64"/>
        <p:cNvGrpSpPr/>
        <p:nvPr/>
      </p:nvGrpSpPr>
      <p:grpSpPr>
        <a:xfrm>
          <a:off x="0" y="0"/>
          <a:ext cx="0" cy="0"/>
          <a:chOff x="0" y="0"/>
          <a:chExt cx="0" cy="0"/>
        </a:xfrm>
      </p:grpSpPr>
      <p:sp>
        <p:nvSpPr>
          <p:cNvPr id="65" name="Google Shape;65;p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7" name="Google Shape;67;p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8" name="Google Shape;6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sp>
        <p:nvSpPr>
          <p:cNvPr id="72" name="Google Shape;72;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5"/>
          <p:cNvSpPr/>
          <p:nvPr>
            <p:ph idx="2" type="pic"/>
          </p:nvPr>
        </p:nvSpPr>
        <p:spPr>
          <a:xfrm>
            <a:off x="5183188" y="987425"/>
            <a:ext cx="6172200" cy="4873625"/>
          </a:xfrm>
          <a:prstGeom prst="rect">
            <a:avLst/>
          </a:prstGeom>
          <a:noFill/>
          <a:ln>
            <a:noFill/>
          </a:ln>
        </p:spPr>
      </p:sp>
      <p:sp>
        <p:nvSpPr>
          <p:cNvPr id="74" name="Google Shape;74;p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8" name="Shape 78"/>
        <p:cNvGrpSpPr/>
        <p:nvPr/>
      </p:nvGrpSpPr>
      <p:grpSpPr>
        <a:xfrm>
          <a:off x="0" y="0"/>
          <a:ext cx="0" cy="0"/>
          <a:chOff x="0" y="0"/>
          <a:chExt cx="0" cy="0"/>
        </a:xfrm>
      </p:grpSpPr>
      <p:sp>
        <p:nvSpPr>
          <p:cNvPr id="79" name="Google Shape;79;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 name="Shape 84"/>
        <p:cNvGrpSpPr/>
        <p:nvPr/>
      </p:nvGrpSpPr>
      <p:grpSpPr>
        <a:xfrm>
          <a:off x="0" y="0"/>
          <a:ext cx="0" cy="0"/>
          <a:chOff x="0" y="0"/>
          <a:chExt cx="0" cy="0"/>
        </a:xfrm>
      </p:grpSpPr>
      <p:sp>
        <p:nvSpPr>
          <p:cNvPr id="85" name="Google Shape;85;p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 name="Google Shape;8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6"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3.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1.png"/><Relationship Id="rId6"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5.png"/><Relationship Id="rId4" Type="http://schemas.openxmlformats.org/officeDocument/2006/relationships/image" Target="../media/image1.png"/><Relationship Id="rId5" Type="http://schemas.openxmlformats.org/officeDocument/2006/relationships/image" Target="../media/image14.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 Id="rId3" Type="http://schemas.openxmlformats.org/officeDocument/2006/relationships/image" Target="../media/image15.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grpSp>
        <p:nvGrpSpPr>
          <p:cNvPr id="95" name="Google Shape;95;p1"/>
          <p:cNvGrpSpPr/>
          <p:nvPr/>
        </p:nvGrpSpPr>
        <p:grpSpPr>
          <a:xfrm>
            <a:off x="321733" y="0"/>
            <a:ext cx="2024825" cy="1879600"/>
            <a:chOff x="321733" y="0"/>
            <a:chExt cx="2024825" cy="1879600"/>
          </a:xfrm>
        </p:grpSpPr>
        <p:sp>
          <p:nvSpPr>
            <p:cNvPr id="96" name="Google Shape;96;p1"/>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7" name="Google Shape;97;p1"/>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98" name="Google Shape;98;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txBox="1"/>
          <p:nvPr/>
        </p:nvSpPr>
        <p:spPr>
          <a:xfrm>
            <a:off x="6603988" y="3809977"/>
            <a:ext cx="4886463"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2D3956"/>
                </a:solidFill>
                <a:latin typeface="Tajawal Medium"/>
                <a:ea typeface="Tajawal Medium"/>
                <a:cs typeface="Tajawal Medium"/>
                <a:sym typeface="Tajawal Medium"/>
              </a:rPr>
              <a:t>أ.د | محمد محمدي محمد مخلص</a:t>
            </a:r>
            <a:endParaRPr b="1" i="0" sz="2000" u="none" cap="none" strike="noStrike">
              <a:solidFill>
                <a:srgbClr val="2D3956"/>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أستاذ القيادة التربوية المشارك - كلية العلوم الانسانية- جامعة الجميع الذكية</a:t>
            </a:r>
            <a:endParaRPr/>
          </a:p>
        </p:txBody>
      </p:sp>
      <p:sp>
        <p:nvSpPr>
          <p:cNvPr id="100" name="Google Shape;100;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6550866" y="2424037"/>
            <a:ext cx="4703532" cy="76940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rPr b="1" i="0" lang="en-US" sz="4400" u="none" cap="none" strike="noStrike">
                <a:solidFill>
                  <a:srgbClr val="8E5A6D"/>
                </a:solidFill>
                <a:latin typeface="Tajawal Medium"/>
                <a:ea typeface="Tajawal Medium"/>
                <a:cs typeface="Tajawal Medium"/>
                <a:sym typeface="Tajawal Medium"/>
              </a:rPr>
              <a:t>مقرر التخطيط التربوي   </a:t>
            </a:r>
            <a:endParaRPr b="0" i="0" sz="1400" u="none" cap="none" strike="noStrike">
              <a:solidFill>
                <a:srgbClr val="000000"/>
              </a:solidFill>
              <a:latin typeface="Arial"/>
              <a:ea typeface="Arial"/>
              <a:cs typeface="Arial"/>
              <a:sym typeface="Arial"/>
            </a:endParaRPr>
          </a:p>
        </p:txBody>
      </p:sp>
      <p:pic>
        <p:nvPicPr>
          <p:cNvPr id="102" name="Google Shape;102;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3" name="Google Shape;103;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4" name="Google Shape;104;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5" name="Google Shape;105;p1"/>
          <p:cNvSpPr txBox="1"/>
          <p:nvPr/>
        </p:nvSpPr>
        <p:spPr>
          <a:xfrm>
            <a:off x="7081460" y="5327472"/>
            <a:ext cx="3060453" cy="43084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200"/>
              <a:buFont typeface="Arial"/>
              <a:buNone/>
            </a:pPr>
            <a:r>
              <a:rPr b="1" i="0" lang="en-US" sz="2200" u="none" cap="none" strike="noStrike">
                <a:solidFill>
                  <a:srgbClr val="2D3956"/>
                </a:solidFill>
                <a:latin typeface="Tajawal Medium"/>
                <a:ea typeface="Tajawal Medium"/>
                <a:cs typeface="Tajawal Medium"/>
                <a:sym typeface="Tajawal Medium"/>
              </a:rPr>
              <a:t>رقم المقرر 712</a:t>
            </a:r>
            <a:endParaRPr b="1" i="0" sz="2200" u="none" cap="none" strike="noStrike">
              <a:solidFill>
                <a:srgbClr val="000000"/>
              </a:solidFill>
              <a:latin typeface="Arial"/>
              <a:ea typeface="Arial"/>
              <a:cs typeface="Arial"/>
              <a:sym typeface="Arial"/>
            </a:endParaRPr>
          </a:p>
        </p:txBody>
      </p:sp>
      <p:pic>
        <p:nvPicPr>
          <p:cNvPr id="106" name="Google Shape;106;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
        <p:nvSpPr>
          <p:cNvPr id="107" name="Google Shape;107;p1"/>
          <p:cNvSpPr/>
          <p:nvPr/>
        </p:nvSpPr>
        <p:spPr>
          <a:xfrm>
            <a:off x="6168009" y="5877272"/>
            <a:ext cx="5702258"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E5A6D"/>
              </a:solidFill>
              <a:latin typeface="Calibri"/>
              <a:ea typeface="Calibri"/>
              <a:cs typeface="Calibri"/>
              <a:sym typeface="Calibri"/>
            </a:endParaRPr>
          </a:p>
        </p:txBody>
      </p:sp>
      <p:sp>
        <p:nvSpPr>
          <p:cNvPr id="113" name="Google Shape;113;p5"/>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4" name="Google Shape;114;p5"/>
          <p:cNvSpPr txBox="1"/>
          <p:nvPr/>
        </p:nvSpPr>
        <p:spPr>
          <a:xfrm>
            <a:off x="2085755" y="1263901"/>
            <a:ext cx="8417320" cy="4493497"/>
          </a:xfrm>
          <a:prstGeom prst="rect">
            <a:avLst/>
          </a:prstGeom>
          <a:noFill/>
          <a:ln>
            <a:noFill/>
          </a:ln>
        </p:spPr>
        <p:txBody>
          <a:bodyPr anchorCtr="0" anchor="t" bIns="45700" lIns="91425" spcFirstLastPara="1" rIns="91425" wrap="square" tIns="45700">
            <a:spAutoFit/>
          </a:bodyPr>
          <a:lstStyle/>
          <a:p>
            <a:pPr indent="-190500" lvl="0" marL="342900" marR="0" rtl="1" algn="r">
              <a:lnSpc>
                <a:spcPct val="100000"/>
              </a:lnSpc>
              <a:spcBef>
                <a:spcPts val="0"/>
              </a:spcBef>
              <a:spcAft>
                <a:spcPts val="0"/>
              </a:spcAft>
              <a:buClr>
                <a:srgbClr val="000000"/>
              </a:buClr>
              <a:buSzPts val="2400"/>
              <a:buFont typeface="Noto Sans Symbols"/>
              <a:buNone/>
            </a:pPr>
            <a:r>
              <a:t/>
            </a:r>
            <a:endParaRPr b="1" i="0" sz="2400" u="none" cap="none" strike="noStrike">
              <a:solidFill>
                <a:schemeClr val="dk1"/>
              </a:solidFill>
              <a:latin typeface="Arial"/>
              <a:ea typeface="Arial"/>
              <a:cs typeface="Arial"/>
              <a:sym typeface="Arial"/>
            </a:endParaRPr>
          </a:p>
          <a:p>
            <a:pPr indent="-190500" lvl="0" marL="342900" marR="0" rtl="1" algn="r">
              <a:lnSpc>
                <a:spcPct val="100000"/>
              </a:lnSpc>
              <a:spcBef>
                <a:spcPts val="0"/>
              </a:spcBef>
              <a:spcAft>
                <a:spcPts val="0"/>
              </a:spcAft>
              <a:buClr>
                <a:srgbClr val="000000"/>
              </a:buClr>
              <a:buSzPts val="2400"/>
              <a:buFont typeface="Noto Sans Symbols"/>
              <a:buNone/>
            </a:pPr>
            <a:r>
              <a:t/>
            </a:r>
            <a:endParaRPr b="1" i="0" sz="2400" u="none" cap="none" strike="noStrike">
              <a:solidFill>
                <a:schemeClr val="dk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dk1"/>
                </a:solidFill>
                <a:latin typeface="Arial"/>
                <a:ea typeface="Arial"/>
                <a:cs typeface="Arial"/>
                <a:sym typeface="Arial"/>
              </a:rPr>
              <a:t>ملخص المحاضرة السابقة : تناولنا مداخل التخطيط التربوي التقليدية والمعاصرة ومنها: مدخل إعداد القوى العاملة - مدخل الطلب الاجتماعي من التعليم- مدخل تحليل التكلفة والعائد - مدخل تقدير الاحتياجات من التعليم - مدخل وأسلوب الدراسات المقارنة - مدخل تقدير الإمكانات للتعليم </a:t>
            </a:r>
            <a:endParaRPr b="0" i="0" sz="2400" u="none" cap="none" strike="noStrike">
              <a:solidFill>
                <a:schemeClr val="dk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Arial"/>
              <a:buChar char="•"/>
            </a:pPr>
            <a:r>
              <a:rPr b="1" i="0" lang="en-US" sz="2400" u="none" cap="none" strike="noStrike">
                <a:solidFill>
                  <a:schemeClr val="dk1"/>
                </a:solidFill>
                <a:latin typeface="Arial"/>
                <a:ea typeface="Arial"/>
                <a:cs typeface="Arial"/>
                <a:sym typeface="Arial"/>
              </a:rPr>
              <a:t>المداخل المعاصرة للتخطيط التربوي وتضم : </a:t>
            </a:r>
            <a:endParaRPr b="0" i="0" sz="2400" u="none" cap="none" strike="noStrike">
              <a:solidFill>
                <a:schemeClr val="dk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dk1"/>
                </a:solidFill>
                <a:latin typeface="Arial"/>
                <a:ea typeface="Arial"/>
                <a:cs typeface="Arial"/>
                <a:sym typeface="Arial"/>
              </a:rPr>
              <a:t>مدخل تحليل النظم لتخطيط التعليم</a:t>
            </a:r>
            <a:endParaRPr b="0" i="0" sz="2400" u="none" cap="none" strike="noStrike">
              <a:solidFill>
                <a:schemeClr val="dk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dk1"/>
                </a:solidFill>
                <a:latin typeface="Arial"/>
                <a:ea typeface="Arial"/>
                <a:cs typeface="Arial"/>
                <a:sym typeface="Arial"/>
              </a:rPr>
              <a:t>مدخل النماذج لتخطيط التعليم</a:t>
            </a:r>
            <a:endParaRPr b="0" i="0" sz="2400" u="none" cap="none" strike="noStrike">
              <a:solidFill>
                <a:schemeClr val="dk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dk1"/>
                </a:solidFill>
                <a:latin typeface="Arial"/>
                <a:ea typeface="Arial"/>
                <a:cs typeface="Arial"/>
                <a:sym typeface="Arial"/>
              </a:rPr>
              <a:t>مدخل الاقتصاد المعرفي لتخطيط التعليم</a:t>
            </a:r>
            <a:endParaRPr b="0" i="0" sz="2400" u="none" cap="none" strike="noStrike">
              <a:solidFill>
                <a:schemeClr val="dk1"/>
              </a:solidFill>
              <a:latin typeface="Arial"/>
              <a:ea typeface="Arial"/>
              <a:cs typeface="Arial"/>
              <a:sym typeface="Arial"/>
            </a:endParaRPr>
          </a:p>
          <a:p>
            <a:pPr indent="0" lvl="0" marL="0" marR="0" rtl="0" algn="r">
              <a:lnSpc>
                <a:spcPct val="150000"/>
              </a:lnSpc>
              <a:spcBef>
                <a:spcPts val="600"/>
              </a:spcBef>
              <a:spcAft>
                <a:spcPts val="600"/>
              </a:spcAft>
              <a:buClr>
                <a:srgbClr val="000000"/>
              </a:buClr>
              <a:buSzPts val="2400"/>
              <a:buFont typeface="Arial"/>
              <a:buNone/>
            </a:pPr>
            <a:r>
              <a:t/>
            </a:r>
            <a:endParaRPr b="1" i="0" sz="2400" u="none" cap="none" strike="noStrike">
              <a:solidFill>
                <a:srgbClr val="000000"/>
              </a:solidFill>
              <a:latin typeface="Simplified Arabic"/>
              <a:ea typeface="Simplified Arabic"/>
              <a:cs typeface="Simplified Arabic"/>
              <a:sym typeface="Simplified Arabic"/>
            </a:endParaRPr>
          </a:p>
        </p:txBody>
      </p:sp>
      <p:pic>
        <p:nvPicPr>
          <p:cNvPr id="115" name="Google Shape;115;p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16" name="Google Shape;116;p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17" name="Google Shape;117;p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8"/>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8E5A6D"/>
              </a:solidFill>
              <a:latin typeface="Calibri"/>
              <a:ea typeface="Calibri"/>
              <a:cs typeface="Calibri"/>
              <a:sym typeface="Calibri"/>
            </a:endParaRPr>
          </a:p>
        </p:txBody>
      </p:sp>
      <p:sp>
        <p:nvSpPr>
          <p:cNvPr id="123" name="Google Shape;123;p28"/>
          <p:cNvSpPr/>
          <p:nvPr/>
        </p:nvSpPr>
        <p:spPr>
          <a:xfrm>
            <a:off x="1423125" y="1685495"/>
            <a:ext cx="9345750" cy="4138530"/>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4" name="Google Shape;124;p28"/>
          <p:cNvSpPr txBox="1"/>
          <p:nvPr/>
        </p:nvSpPr>
        <p:spPr>
          <a:xfrm>
            <a:off x="1965675" y="1685499"/>
            <a:ext cx="8417400" cy="4002000"/>
          </a:xfrm>
          <a:prstGeom prst="rect">
            <a:avLst/>
          </a:prstGeom>
          <a:noFill/>
          <a:ln>
            <a:noFill/>
          </a:ln>
        </p:spPr>
        <p:txBody>
          <a:bodyPr anchorCtr="0" anchor="t" bIns="45700" lIns="91425" spcFirstLastPara="1" rIns="91425" wrap="square" tIns="45700">
            <a:spAutoFit/>
          </a:bodyPr>
          <a:lstStyle/>
          <a:p>
            <a:pPr indent="0" lvl="0" marL="0" marR="0" rtl="0" algn="r">
              <a:lnSpc>
                <a:spcPct val="150000"/>
              </a:lnSpc>
              <a:spcBef>
                <a:spcPts val="600"/>
              </a:spcBef>
              <a:spcAft>
                <a:spcPts val="0"/>
              </a:spcAft>
              <a:buClr>
                <a:srgbClr val="000000"/>
              </a:buClr>
              <a:buSzPts val="2400"/>
              <a:buFont typeface="Arial"/>
              <a:buNone/>
            </a:pPr>
            <a:r>
              <a:rPr b="1" i="0" lang="en-US" sz="2400" u="none" cap="none" strike="noStrike">
                <a:solidFill>
                  <a:srgbClr val="2D3956"/>
                </a:solidFill>
                <a:latin typeface="Simplified Arabic"/>
                <a:ea typeface="Simplified Arabic"/>
                <a:cs typeface="Simplified Arabic"/>
                <a:sym typeface="Simplified Arabic"/>
              </a:rPr>
              <a:t>المحاضرة الرابعة : أولويات التخطيط التربوي</a:t>
            </a:r>
            <a:endParaRPr b="1" i="0" sz="2400" u="none" cap="none" strike="noStrike">
              <a:solidFill>
                <a:srgbClr val="2D3956"/>
              </a:solidFill>
              <a:latin typeface="Simplified Arabic"/>
              <a:ea typeface="Simplified Arabic"/>
              <a:cs typeface="Simplified Arabic"/>
              <a:sym typeface="Simplified Arabic"/>
            </a:endParaRPr>
          </a:p>
          <a:p>
            <a:pPr indent="0" lvl="0" marL="0" marR="0" rtl="1" algn="r">
              <a:lnSpc>
                <a:spcPct val="150000"/>
              </a:lnSpc>
              <a:spcBef>
                <a:spcPts val="1200"/>
              </a:spcBef>
              <a:spcAft>
                <a:spcPts val="0"/>
              </a:spcAft>
              <a:buNone/>
            </a:pPr>
            <a:r>
              <a:rPr b="1" i="0" lang="en-US" sz="2400" u="none" cap="none" strike="noStrike">
                <a:solidFill>
                  <a:srgbClr val="000000"/>
                </a:solidFill>
                <a:latin typeface="Simplified Arabic"/>
                <a:ea typeface="Simplified Arabic"/>
                <a:cs typeface="Simplified Arabic"/>
                <a:sym typeface="Simplified Arabic"/>
              </a:rPr>
              <a:t>مفهوم الأولوية .</a:t>
            </a:r>
            <a:endParaRPr b="1" i="0" sz="2400" u="none" cap="none" strike="noStrike">
              <a:solidFill>
                <a:srgbClr val="000000"/>
              </a:solidFill>
              <a:latin typeface="Simplified Arabic"/>
              <a:ea typeface="Simplified Arabic"/>
              <a:cs typeface="Simplified Arabic"/>
              <a:sym typeface="Simplified Arabic"/>
            </a:endParaRPr>
          </a:p>
          <a:p>
            <a:pPr indent="0" lvl="0" marL="0" marR="0" rtl="1" algn="r">
              <a:lnSpc>
                <a:spcPct val="150000"/>
              </a:lnSpc>
              <a:spcBef>
                <a:spcPts val="1200"/>
              </a:spcBef>
              <a:spcAft>
                <a:spcPts val="0"/>
              </a:spcAft>
              <a:buNone/>
            </a:pPr>
            <a:r>
              <a:rPr b="1" i="0" lang="en-US" sz="2400" u="none" cap="none" strike="noStrike">
                <a:solidFill>
                  <a:srgbClr val="000000"/>
                </a:solidFill>
                <a:latin typeface="Simplified Arabic"/>
                <a:ea typeface="Simplified Arabic"/>
                <a:cs typeface="Simplified Arabic"/>
                <a:sym typeface="Simplified Arabic"/>
              </a:rPr>
              <a:t>مستويات الأولوية التربوية .</a:t>
            </a:r>
            <a:endParaRPr b="1" i="0" sz="2400" u="none" cap="none" strike="noStrike">
              <a:solidFill>
                <a:srgbClr val="000000"/>
              </a:solidFill>
              <a:latin typeface="Simplified Arabic"/>
              <a:ea typeface="Simplified Arabic"/>
              <a:cs typeface="Simplified Arabic"/>
              <a:sym typeface="Simplified Arabic"/>
            </a:endParaRPr>
          </a:p>
          <a:p>
            <a:pPr indent="0" lvl="0" marL="0" marR="0" rtl="1" algn="r">
              <a:lnSpc>
                <a:spcPct val="150000"/>
              </a:lnSpc>
              <a:spcBef>
                <a:spcPts val="1200"/>
              </a:spcBef>
              <a:spcAft>
                <a:spcPts val="0"/>
              </a:spcAft>
              <a:buNone/>
            </a:pPr>
            <a:r>
              <a:rPr b="1" i="0" lang="en-US" sz="2400" u="none" cap="none" strike="noStrike">
                <a:solidFill>
                  <a:srgbClr val="000000"/>
                </a:solidFill>
                <a:latin typeface="Simplified Arabic"/>
                <a:ea typeface="Simplified Arabic"/>
                <a:cs typeface="Simplified Arabic"/>
                <a:sym typeface="Simplified Arabic"/>
              </a:rPr>
              <a:t>أولويات التخطيط التربوي في العالم العربي .</a:t>
            </a:r>
            <a:endParaRPr b="1" i="0" sz="2400" u="none" cap="none" strike="noStrike">
              <a:solidFill>
                <a:srgbClr val="000000"/>
              </a:solidFill>
              <a:latin typeface="Simplified Arabic"/>
              <a:ea typeface="Simplified Arabic"/>
              <a:cs typeface="Simplified Arabic"/>
              <a:sym typeface="Simplified Arabic"/>
            </a:endParaRPr>
          </a:p>
          <a:p>
            <a:pPr indent="0" lvl="0" marL="0" marR="0" rtl="1" algn="r">
              <a:lnSpc>
                <a:spcPct val="150000"/>
              </a:lnSpc>
              <a:spcBef>
                <a:spcPts val="1200"/>
              </a:spcBef>
              <a:spcAft>
                <a:spcPts val="0"/>
              </a:spcAft>
              <a:buNone/>
            </a:pPr>
            <a:r>
              <a:rPr b="1" i="0" lang="en-US" sz="2400" u="none" cap="none" strike="noStrike">
                <a:solidFill>
                  <a:srgbClr val="000000"/>
                </a:solidFill>
                <a:latin typeface="Simplified Arabic"/>
                <a:ea typeface="Simplified Arabic"/>
                <a:cs typeface="Simplified Arabic"/>
                <a:sym typeface="Simplified Arabic"/>
              </a:rPr>
              <a:t>أولويات التخطيط على مستوى المدرسة .</a:t>
            </a:r>
            <a:endParaRPr b="1" i="0" sz="2400" u="none" cap="none" strike="noStrike">
              <a:solidFill>
                <a:srgbClr val="000000"/>
              </a:solidFill>
              <a:latin typeface="Simplified Arabic"/>
              <a:ea typeface="Simplified Arabic"/>
              <a:cs typeface="Simplified Arabic"/>
              <a:sym typeface="Simplified Arabic"/>
            </a:endParaRPr>
          </a:p>
          <a:p>
            <a:pPr indent="0" lvl="0" marL="0" marR="0" rtl="1" algn="r">
              <a:lnSpc>
                <a:spcPct val="150000"/>
              </a:lnSpc>
              <a:spcBef>
                <a:spcPts val="1200"/>
              </a:spcBef>
              <a:spcAft>
                <a:spcPts val="600"/>
              </a:spcAft>
              <a:buNone/>
            </a:pPr>
            <a:r>
              <a:rPr b="1" i="0" lang="en-US" sz="2400" u="none" cap="none" strike="noStrike">
                <a:solidFill>
                  <a:srgbClr val="000000"/>
                </a:solidFill>
                <a:latin typeface="Simplified Arabic"/>
                <a:ea typeface="Simplified Arabic"/>
                <a:cs typeface="Simplified Arabic"/>
                <a:sym typeface="Simplified Arabic"/>
              </a:rPr>
              <a:t>معوقات تحديد </a:t>
            </a:r>
            <a:r>
              <a:rPr b="1" lang="en-US" sz="2400">
                <a:latin typeface="Simplified Arabic"/>
                <a:ea typeface="Simplified Arabic"/>
                <a:cs typeface="Simplified Arabic"/>
                <a:sym typeface="Simplified Arabic"/>
              </a:rPr>
              <a:t>الأوليات</a:t>
            </a:r>
            <a:r>
              <a:rPr b="1" i="0" lang="en-US" sz="2400" u="none" cap="none" strike="noStrike">
                <a:solidFill>
                  <a:srgbClr val="000000"/>
                </a:solidFill>
                <a:latin typeface="Simplified Arabic"/>
                <a:ea typeface="Simplified Arabic"/>
                <a:cs typeface="Simplified Arabic"/>
                <a:sym typeface="Simplified Arabic"/>
              </a:rPr>
              <a:t> في الخطط المدرسية .</a:t>
            </a:r>
            <a:endParaRPr b="0" i="0" sz="1800" u="none" cap="none" strike="noStrike">
              <a:solidFill>
                <a:srgbClr val="2D3956"/>
              </a:solidFill>
              <a:latin typeface="Tajawal ExtraBold"/>
              <a:ea typeface="Tajawal ExtraBold"/>
              <a:cs typeface="Tajawal ExtraBold"/>
              <a:sym typeface="Tajawal ExtraBold"/>
            </a:endParaRPr>
          </a:p>
        </p:txBody>
      </p:sp>
      <p:pic>
        <p:nvPicPr>
          <p:cNvPr id="125" name="Google Shape;125;p2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26" name="Google Shape;126;p2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27" name="Google Shape;127;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28" name="Google Shape;128;p28"/>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9"/>
          <p:cNvSpPr/>
          <p:nvPr/>
        </p:nvSpPr>
        <p:spPr>
          <a:xfrm>
            <a:off x="1127448" y="1569049"/>
            <a:ext cx="10954171" cy="478470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0" i="0" lang="en-US" sz="2800" u="none" cap="none" strike="noStrike">
                <a:solidFill>
                  <a:schemeClr val="dk1"/>
                </a:solidFill>
                <a:latin typeface="Arial"/>
                <a:ea typeface="Arial"/>
                <a:cs typeface="Arial"/>
                <a:sym typeface="Arial"/>
              </a:rPr>
              <a:t>    </a:t>
            </a:r>
            <a:r>
              <a:rPr b="0" i="0" lang="en-US" sz="2800" u="none" cap="none" strike="noStrike">
                <a:solidFill>
                  <a:srgbClr val="000000"/>
                </a:solidFill>
                <a:latin typeface="Arial"/>
                <a:ea typeface="Arial"/>
                <a:cs typeface="Arial"/>
                <a:sym typeface="Arial"/>
              </a:rPr>
              <a:t>ينبغي على الفرد أو المجتمع بشكلٍ عام أن يحدد الأهداف التي يسعى لتحقيقها والغايات التي يرغب أو يريد الوصول إليها قبل البدء في القيام بأي عمل، فإذا عمل بذلك وحدد الأهداف والغايات التي يسعى لتحقيقها فهنا يأتي بعد ذلك الخطوة التالية وهي إدارة الوقت والذي يتم عبره ومن خلاله عملية تنظيم القيام بالأعمال التي حددتها تلك الأهداف والغايات كل على حسب أهميتها من خلال منظومة تتيح للمرء تحقيق تلك الأهداف المشروعة والغايات السليمة في الوقت المتاح استناداً على مبدأ عدم إمكانية تأجيلها أو تأخيرها إلى وقتٍ آخر وذلك بسبب واضح وجلي وهو أنها تفرض نفسها في واقعنا وأيضاً الخشية من حدوث الضرر ووقوع المشكلة فيما لو تم تأجيلها أو تأخيرها، ففي هذه اللحظة تتم عملية البدء بترتيب تلك الأولويات وتنظيمها وإعطاء كلٍ منها وقتها الكافي حتى يحين دورها في سلم الأولويات ومن ثم القيام بها وأداؤها .</a:t>
            </a:r>
            <a:endParaRPr/>
          </a:p>
          <a:p>
            <a:pPr indent="0" lvl="0" marL="0" marR="0" rtl="1" algn="just">
              <a:lnSpc>
                <a:spcPct val="107000"/>
              </a:lnSpc>
              <a:spcBef>
                <a:spcPts val="800"/>
              </a:spcBef>
              <a:spcAft>
                <a:spcPts val="0"/>
              </a:spcAft>
              <a:buNone/>
            </a:pPr>
            <a:r>
              <a:t/>
            </a:r>
            <a:endParaRPr b="0" i="0" sz="2800" u="none" cap="none" strike="noStrike">
              <a:solidFill>
                <a:schemeClr val="dk1"/>
              </a:solidFill>
              <a:latin typeface="Calibri"/>
              <a:ea typeface="Calibri"/>
              <a:cs typeface="Calibri"/>
              <a:sym typeface="Calibri"/>
            </a:endParaRPr>
          </a:p>
        </p:txBody>
      </p:sp>
      <p:pic>
        <p:nvPicPr>
          <p:cNvPr descr="ÙØªÙØ¬Ø© Ø¨Ø­Ø« Ø§ÙØµÙØ± Ø¹Ù Ø§ÙÙÙØ¯ÙØ©" id="135" name="Google Shape;135;p29"/>
          <p:cNvPicPr preferRelativeResize="0"/>
          <p:nvPr/>
        </p:nvPicPr>
        <p:blipFill rotWithShape="1">
          <a:blip r:embed="rId3">
            <a:alphaModFix/>
          </a:blip>
          <a:srcRect b="0" l="0" r="0" t="0"/>
          <a:stretch/>
        </p:blipFill>
        <p:spPr>
          <a:xfrm>
            <a:off x="3638656" y="251933"/>
            <a:ext cx="4356340" cy="1373529"/>
          </a:xfrm>
          <a:prstGeom prst="rect">
            <a:avLst/>
          </a:prstGeom>
          <a:noFill/>
          <a:ln>
            <a:noFill/>
          </a:ln>
        </p:spPr>
      </p:pic>
      <p:pic>
        <p:nvPicPr>
          <p:cNvPr id="136" name="Google Shape;136;p2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37" name="Google Shape;137;p2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pic>
        <p:nvPicPr>
          <p:cNvPr id="138" name="Google Shape;138;p29"/>
          <p:cNvPicPr preferRelativeResize="0"/>
          <p:nvPr/>
        </p:nvPicPr>
        <p:blipFill rotWithShape="1">
          <a:blip r:embed="rId6">
            <a:alphaModFix/>
          </a:blip>
          <a:srcRect b="0" l="0" r="0" t="0"/>
          <a:stretch/>
        </p:blipFill>
        <p:spPr>
          <a:xfrm>
            <a:off x="9175057" y="248508"/>
            <a:ext cx="2649477" cy="1166001"/>
          </a:xfrm>
          <a:prstGeom prst="rect">
            <a:avLst/>
          </a:prstGeom>
          <a:noFill/>
          <a:ln>
            <a:noFill/>
          </a:ln>
        </p:spPr>
      </p:pic>
      <p:sp>
        <p:nvSpPr>
          <p:cNvPr id="139" name="Google Shape;139;p29"/>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30"/>
          <p:cNvSpPr/>
          <p:nvPr/>
        </p:nvSpPr>
        <p:spPr>
          <a:xfrm>
            <a:off x="2783632" y="248508"/>
            <a:ext cx="6192687" cy="1166001"/>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3200" u="none" cap="none" strike="noStrike">
                <a:solidFill>
                  <a:schemeClr val="lt2"/>
                </a:solidFill>
                <a:latin typeface="Arial"/>
                <a:ea typeface="Arial"/>
                <a:cs typeface="Arial"/>
                <a:sym typeface="Arial"/>
              </a:rPr>
              <a:t> ما المقصود بالأولوية وترتيب </a:t>
            </a:r>
            <a:r>
              <a:rPr b="1" lang="en-US" sz="3200">
                <a:solidFill>
                  <a:schemeClr val="lt2"/>
                </a:solidFill>
              </a:rPr>
              <a:t>الأولويات</a:t>
            </a:r>
            <a:endParaRPr/>
          </a:p>
        </p:txBody>
      </p:sp>
      <p:sp>
        <p:nvSpPr>
          <p:cNvPr id="146" name="Google Shape;146;p30"/>
          <p:cNvSpPr txBox="1"/>
          <p:nvPr/>
        </p:nvSpPr>
        <p:spPr>
          <a:xfrm>
            <a:off x="551384" y="1414509"/>
            <a:ext cx="11372886" cy="4246739"/>
          </a:xfrm>
          <a:prstGeom prst="rect">
            <a:avLst/>
          </a:prstGeom>
          <a:noFill/>
          <a:ln>
            <a:noFill/>
          </a:ln>
        </p:spPr>
        <p:txBody>
          <a:bodyPr anchorCtr="0" anchor="t" bIns="45700" lIns="91425" spcFirstLastPara="1" rIns="91425" wrap="square" tIns="45700">
            <a:noAutofit/>
          </a:bodyPr>
          <a:lstStyle/>
          <a:p>
            <a:pPr indent="-342900" lvl="0" marL="342900" marR="0" rtl="1" algn="r">
              <a:lnSpc>
                <a:spcPct val="100000"/>
              </a:lnSpc>
              <a:spcBef>
                <a:spcPts val="0"/>
              </a:spcBef>
              <a:spcAft>
                <a:spcPts val="0"/>
              </a:spcAft>
              <a:buClr>
                <a:schemeClr val="hlink"/>
              </a:buClr>
              <a:buSzPts val="2800"/>
              <a:buFont typeface="Noto Sans Symbols"/>
              <a:buChar char="▪"/>
            </a:pPr>
            <a:r>
              <a:rPr b="1" i="0" lang="en-US" sz="2800" u="none" cap="none" strike="noStrike">
                <a:solidFill>
                  <a:schemeClr val="dk1"/>
                </a:solidFill>
                <a:latin typeface="Arial"/>
                <a:ea typeface="Arial"/>
                <a:cs typeface="Arial"/>
                <a:sym typeface="Arial"/>
              </a:rPr>
              <a:t>هي "القطاعات والعمليات التي تُعطى أسبقية في الترتيب على غيرها، فهي نقطة البدء الأساسية في غايات المجتمع وأهدافه.</a:t>
            </a:r>
            <a:endParaRPr b="1"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1" i="0" lang="en-US" sz="2800" u="none" cap="none" strike="noStrike">
                <a:solidFill>
                  <a:schemeClr val="dk1"/>
                </a:solidFill>
                <a:latin typeface="Arial"/>
                <a:ea typeface="Arial"/>
                <a:cs typeface="Arial"/>
                <a:sym typeface="Arial"/>
              </a:rPr>
              <a:t>هي وضع الأشياء أو الأمور في ترتيب معين حسب أهميتها، ومن الكلمات أو المفاهيم المرادفة لها مفهوم الترتيب.</a:t>
            </a:r>
            <a:endParaRPr/>
          </a:p>
          <a:p>
            <a:pPr indent="-342900" lvl="0" marL="342900" marR="0" rtl="1" algn="r">
              <a:lnSpc>
                <a:spcPct val="100000"/>
              </a:lnSpc>
              <a:spcBef>
                <a:spcPts val="560"/>
              </a:spcBef>
              <a:spcAft>
                <a:spcPts val="0"/>
              </a:spcAft>
              <a:buClr>
                <a:schemeClr val="hlink"/>
              </a:buClr>
              <a:buSzPts val="2800"/>
              <a:buFont typeface="Noto Sans Symbols"/>
              <a:buChar char="▪"/>
            </a:pPr>
            <a:r>
              <a:rPr b="1" i="0" lang="en-US" sz="2800" u="none" cap="none" strike="noStrike">
                <a:solidFill>
                  <a:schemeClr val="dk1"/>
                </a:solidFill>
                <a:latin typeface="Arial"/>
                <a:ea typeface="Arial"/>
                <a:cs typeface="Arial"/>
                <a:sym typeface="Arial"/>
              </a:rPr>
              <a:t>هي مجموعة الأعمال والأنشطة التي حقها التقديم على غيرها وتعني ضرورة ترتيب أولوياته.</a:t>
            </a:r>
            <a:endParaRPr/>
          </a:p>
          <a:p>
            <a:pPr indent="-342900" lvl="0" marL="342900" marR="0" rtl="1" algn="just">
              <a:lnSpc>
                <a:spcPct val="150000"/>
              </a:lnSpc>
              <a:spcBef>
                <a:spcPts val="560"/>
              </a:spcBef>
              <a:spcAft>
                <a:spcPts val="0"/>
              </a:spcAft>
              <a:buClr>
                <a:srgbClr val="FFCC00"/>
              </a:buClr>
              <a:buSzPts val="2800"/>
              <a:buFont typeface="Noto Sans Symbols"/>
              <a:buChar char="▪"/>
            </a:pPr>
            <a:r>
              <a:rPr b="1" i="0" lang="en-US" sz="2800" u="none" cap="none" strike="noStrike">
                <a:solidFill>
                  <a:schemeClr val="dk1"/>
                </a:solidFill>
                <a:latin typeface="Arial"/>
                <a:ea typeface="Arial"/>
                <a:cs typeface="Arial"/>
                <a:sym typeface="Arial"/>
              </a:rPr>
              <a:t> ترتيب </a:t>
            </a:r>
            <a:r>
              <a:rPr b="1" lang="en-US" sz="2800">
                <a:solidFill>
                  <a:schemeClr val="dk1"/>
                </a:solidFill>
              </a:rPr>
              <a:t>الأولويات</a:t>
            </a:r>
            <a:r>
              <a:rPr b="1" i="0" lang="en-US" sz="2800" u="none" cap="none" strike="noStrike">
                <a:solidFill>
                  <a:schemeClr val="dk1"/>
                </a:solidFill>
                <a:latin typeface="Arial"/>
                <a:ea typeface="Arial"/>
                <a:cs typeface="Arial"/>
                <a:sym typeface="Arial"/>
              </a:rPr>
              <a:t> هو: المهارة التي تساعدك على ترتيب احتياجاتك على حسب أهميتها مبتدأ بالأهم ثم المهم فالأقل أهمية، لمساعدتك على اتخاذ </a:t>
            </a:r>
            <a:r>
              <a:rPr b="1" lang="en-US" sz="2800">
                <a:solidFill>
                  <a:schemeClr val="dk1"/>
                </a:solidFill>
              </a:rPr>
              <a:t>قراراتك</a:t>
            </a:r>
            <a:r>
              <a:rPr b="1" i="0" lang="en-US" sz="2800" u="none" cap="none" strike="noStrike">
                <a:solidFill>
                  <a:schemeClr val="dk1"/>
                </a:solidFill>
                <a:latin typeface="Arial"/>
                <a:ea typeface="Arial"/>
                <a:cs typeface="Arial"/>
                <a:sym typeface="Arial"/>
              </a:rPr>
              <a:t> وإنجاز مهامك بوقت أقل وبشكل أسرع.</a:t>
            </a:r>
            <a:endParaRPr b="1" i="0" sz="2800" u="none" cap="none" strike="noStrike">
              <a:solidFill>
                <a:schemeClr val="dk1"/>
              </a:solidFill>
              <a:latin typeface="Arial"/>
              <a:ea typeface="Arial"/>
              <a:cs typeface="Arial"/>
              <a:sym typeface="Arial"/>
            </a:endParaRPr>
          </a:p>
        </p:txBody>
      </p:sp>
      <p:pic>
        <p:nvPicPr>
          <p:cNvPr id="147" name="Google Shape;147;p3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48" name="Google Shape;148;p3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49" name="Google Shape;149;p3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50" name="Google Shape;150;p30"/>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5"/>
                                        </p:tgtEl>
                                        <p:attrNameLst>
                                          <p:attrName>style.visibility</p:attrName>
                                        </p:attrNameLst>
                                      </p:cBhvr>
                                      <p:to>
                                        <p:strVal val="visible"/>
                                      </p:to>
                                    </p:set>
                                    <p:anim calcmode="lin" valueType="num">
                                      <p:cBhvr additive="base">
                                        <p:cTn dur="500"/>
                                        <p:tgtEl>
                                          <p:spTgt spid="14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0" st="0"/>
                                            </p:txEl>
                                          </p:spTgt>
                                        </p:tgtEl>
                                        <p:attrNameLst>
                                          <p:attrName>style.visibility</p:attrName>
                                        </p:attrNameLst>
                                      </p:cBhvr>
                                      <p:to>
                                        <p:strVal val="visible"/>
                                      </p:to>
                                    </p:set>
                                    <p:anim calcmode="lin" valueType="num">
                                      <p:cBhvr additive="base">
                                        <p:cTn dur="500"/>
                                        <p:tgtEl>
                                          <p:spTgt spid="146">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1" st="1"/>
                                            </p:txEl>
                                          </p:spTgt>
                                        </p:tgtEl>
                                        <p:attrNameLst>
                                          <p:attrName>style.visibility</p:attrName>
                                        </p:attrNameLst>
                                      </p:cBhvr>
                                      <p:to>
                                        <p:strVal val="visible"/>
                                      </p:to>
                                    </p:set>
                                    <p:anim calcmode="lin" valueType="num">
                                      <p:cBhvr additive="base">
                                        <p:cTn dur="500"/>
                                        <p:tgtEl>
                                          <p:spTgt spid="146">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2" st="2"/>
                                            </p:txEl>
                                          </p:spTgt>
                                        </p:tgtEl>
                                        <p:attrNameLst>
                                          <p:attrName>style.visibility</p:attrName>
                                        </p:attrNameLst>
                                      </p:cBhvr>
                                      <p:to>
                                        <p:strVal val="visible"/>
                                      </p:to>
                                    </p:set>
                                    <p:anim calcmode="lin" valueType="num">
                                      <p:cBhvr additive="base">
                                        <p:cTn dur="500"/>
                                        <p:tgtEl>
                                          <p:spTgt spid="146">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6">
                                            <p:txEl>
                                              <p:pRg end="3" st="3"/>
                                            </p:txEl>
                                          </p:spTgt>
                                        </p:tgtEl>
                                        <p:attrNameLst>
                                          <p:attrName>style.visibility</p:attrName>
                                        </p:attrNameLst>
                                      </p:cBhvr>
                                      <p:to>
                                        <p:strVal val="visible"/>
                                      </p:to>
                                    </p:set>
                                    <p:anim calcmode="lin" valueType="num">
                                      <p:cBhvr additive="base">
                                        <p:cTn dur="500"/>
                                        <p:tgtEl>
                                          <p:spTgt spid="146">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31"/>
          <p:cNvSpPr/>
          <p:nvPr/>
        </p:nvSpPr>
        <p:spPr>
          <a:xfrm>
            <a:off x="4439816" y="702673"/>
            <a:ext cx="3167417" cy="579472"/>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800" u="none" cap="none" strike="noStrike">
                <a:solidFill>
                  <a:schemeClr val="lt2"/>
                </a:solidFill>
                <a:latin typeface="Arial"/>
                <a:ea typeface="Arial"/>
                <a:cs typeface="Arial"/>
                <a:sym typeface="Arial"/>
              </a:rPr>
              <a:t>أسباب ترتيب الأولويات</a:t>
            </a:r>
            <a:endParaRPr b="1" i="0" sz="2800" u="none" cap="none" strike="noStrike">
              <a:solidFill>
                <a:schemeClr val="lt2"/>
              </a:solidFill>
              <a:latin typeface="Arial"/>
              <a:ea typeface="Arial"/>
              <a:cs typeface="Arial"/>
              <a:sym typeface="Arial"/>
            </a:endParaRPr>
          </a:p>
        </p:txBody>
      </p:sp>
      <p:sp>
        <p:nvSpPr>
          <p:cNvPr id="157" name="Google Shape;157;p31"/>
          <p:cNvSpPr txBox="1"/>
          <p:nvPr/>
        </p:nvSpPr>
        <p:spPr>
          <a:xfrm>
            <a:off x="973394" y="1607639"/>
            <a:ext cx="11081937" cy="4436275"/>
          </a:xfrm>
          <a:prstGeom prst="rect">
            <a:avLst/>
          </a:prstGeom>
          <a:noFill/>
          <a:ln>
            <a:noFill/>
          </a:ln>
        </p:spPr>
        <p:txBody>
          <a:bodyPr anchorCtr="0" anchor="t" bIns="45700" lIns="91425" spcFirstLastPara="1" rIns="91425" wrap="square" tIns="45700">
            <a:noAutofit/>
          </a:bodyPr>
          <a:lstStyle/>
          <a:p>
            <a:pPr indent="0" lvl="0" marL="0" marR="0" rtl="1" algn="just">
              <a:lnSpc>
                <a:spcPct val="100000"/>
              </a:lnSpc>
              <a:spcBef>
                <a:spcPts val="0"/>
              </a:spcBef>
              <a:spcAft>
                <a:spcPts val="0"/>
              </a:spcAft>
              <a:buClr>
                <a:srgbClr val="FFCC00"/>
              </a:buClr>
              <a:buSzPts val="3300"/>
              <a:buFont typeface="Noto Sans Symbols"/>
              <a:buNone/>
            </a:pPr>
            <a:r>
              <a:rPr b="0" i="0" lang="en-US" sz="3300" u="none" cap="none" strike="noStrike">
                <a:solidFill>
                  <a:schemeClr val="dk1"/>
                </a:solidFill>
                <a:latin typeface="Arial"/>
                <a:ea typeface="Arial"/>
                <a:cs typeface="Arial"/>
                <a:sym typeface="Arial"/>
              </a:rPr>
              <a:t>تُعد مهارة ترتيب الأولويَّات - وهي الأعمال والأنشطة التي يحق لها التقديم على غيرها - واحدةً من أهمِّ المهارات التي يحتاج إليها المرءُ في حياته عمومًا، وفي أوقات تداخُل الأعمال وتشابُكها خصوصًا، وذلك لثلاثة أسباب:</a:t>
            </a:r>
            <a:endParaRPr/>
          </a:p>
          <a:p>
            <a:pPr indent="0" lvl="0" marL="0" marR="0" rtl="1" algn="just">
              <a:lnSpc>
                <a:spcPct val="100000"/>
              </a:lnSpc>
              <a:spcBef>
                <a:spcPts val="660"/>
              </a:spcBef>
              <a:spcAft>
                <a:spcPts val="0"/>
              </a:spcAft>
              <a:buClr>
                <a:srgbClr val="FFCC00"/>
              </a:buClr>
              <a:buSzPts val="3300"/>
              <a:buFont typeface="Noto Sans Symbols"/>
              <a:buNone/>
            </a:pPr>
            <a:r>
              <a:rPr b="0" i="0" lang="en-US" sz="3300" u="none" cap="none" strike="noStrike">
                <a:solidFill>
                  <a:schemeClr val="dk1"/>
                </a:solidFill>
                <a:latin typeface="Arial"/>
                <a:ea typeface="Arial"/>
                <a:cs typeface="Arial"/>
                <a:sym typeface="Arial"/>
              </a:rPr>
              <a:t>1- استمرار النجاح والفاعليَّة والارتقاء.</a:t>
            </a:r>
            <a:endParaRPr/>
          </a:p>
          <a:p>
            <a:pPr indent="0" lvl="0" marL="0" marR="0" rtl="1" algn="just">
              <a:lnSpc>
                <a:spcPct val="100000"/>
              </a:lnSpc>
              <a:spcBef>
                <a:spcPts val="660"/>
              </a:spcBef>
              <a:spcAft>
                <a:spcPts val="0"/>
              </a:spcAft>
              <a:buClr>
                <a:srgbClr val="FFCC00"/>
              </a:buClr>
              <a:buSzPts val="3300"/>
              <a:buFont typeface="Noto Sans Symbols"/>
              <a:buNone/>
            </a:pPr>
            <a:r>
              <a:rPr b="0" i="0" lang="en-US" sz="3300" u="none" cap="none" strike="noStrike">
                <a:solidFill>
                  <a:schemeClr val="dk1"/>
                </a:solidFill>
                <a:latin typeface="Arial"/>
                <a:ea typeface="Arial"/>
                <a:cs typeface="Arial"/>
                <a:sym typeface="Arial"/>
              </a:rPr>
              <a:t>2- الشعور بالتَّقدير الذَّاتي أو من الغير أو كليهِما، واكتساب المزيد من الثقة بالنَّفس وثقة الآخرين.</a:t>
            </a:r>
            <a:endParaRPr/>
          </a:p>
          <a:p>
            <a:pPr indent="0" lvl="0" marL="0" marR="0" rtl="1" algn="just">
              <a:lnSpc>
                <a:spcPct val="100000"/>
              </a:lnSpc>
              <a:spcBef>
                <a:spcPts val="660"/>
              </a:spcBef>
              <a:spcAft>
                <a:spcPts val="0"/>
              </a:spcAft>
              <a:buClr>
                <a:srgbClr val="FFCC00"/>
              </a:buClr>
              <a:buSzPts val="3300"/>
              <a:buFont typeface="Noto Sans Symbols"/>
              <a:buNone/>
            </a:pPr>
            <a:r>
              <a:rPr b="0" i="0" lang="en-US" sz="3300" u="none" cap="none" strike="noStrike">
                <a:solidFill>
                  <a:schemeClr val="dk1"/>
                </a:solidFill>
                <a:latin typeface="Arial"/>
                <a:ea typeface="Arial"/>
                <a:cs typeface="Arial"/>
                <a:sym typeface="Arial"/>
              </a:rPr>
              <a:t>3- التخلُّص من ضغوط التوتُّر والقلق المصاحِبة لتعدُّد المهامِّ وضيق الوقْت، أو قلَّة الموارد والإمكانيَّات.</a:t>
            </a:r>
            <a:endParaRPr b="0" i="0" sz="3300" u="none" cap="none" strike="noStrike">
              <a:solidFill>
                <a:schemeClr val="dk1"/>
              </a:solidFill>
              <a:latin typeface="Arial"/>
              <a:ea typeface="Arial"/>
              <a:cs typeface="Arial"/>
              <a:sym typeface="Arial"/>
            </a:endParaRPr>
          </a:p>
        </p:txBody>
      </p:sp>
      <p:pic>
        <p:nvPicPr>
          <p:cNvPr id="158" name="Google Shape;158;p3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59" name="Google Shape;159;p3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60" name="Google Shape;160;p3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61" name="Google Shape;161;p31"/>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6"/>
                                        </p:tgtEl>
                                        <p:attrNameLst>
                                          <p:attrName>style.visibility</p:attrName>
                                        </p:attrNameLst>
                                      </p:cBhvr>
                                      <p:to>
                                        <p:strVal val="visible"/>
                                      </p:to>
                                    </p:set>
                                    <p:anim calcmode="lin" valueType="num">
                                      <p:cBhvr additive="base">
                                        <p:cTn dur="500"/>
                                        <p:tgtEl>
                                          <p:spTgt spid="15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7">
                                            <p:txEl>
                                              <p:pRg end="0" st="0"/>
                                            </p:txEl>
                                          </p:spTgt>
                                        </p:tgtEl>
                                        <p:attrNameLst>
                                          <p:attrName>style.visibility</p:attrName>
                                        </p:attrNameLst>
                                      </p:cBhvr>
                                      <p:to>
                                        <p:strVal val="visible"/>
                                      </p:to>
                                    </p:set>
                                    <p:anim calcmode="lin" valueType="num">
                                      <p:cBhvr additive="base">
                                        <p:cTn dur="500"/>
                                        <p:tgtEl>
                                          <p:spTgt spid="157">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7">
                                            <p:txEl>
                                              <p:pRg end="1" st="1"/>
                                            </p:txEl>
                                          </p:spTgt>
                                        </p:tgtEl>
                                        <p:attrNameLst>
                                          <p:attrName>style.visibility</p:attrName>
                                        </p:attrNameLst>
                                      </p:cBhvr>
                                      <p:to>
                                        <p:strVal val="visible"/>
                                      </p:to>
                                    </p:set>
                                    <p:anim calcmode="lin" valueType="num">
                                      <p:cBhvr additive="base">
                                        <p:cTn dur="500"/>
                                        <p:tgtEl>
                                          <p:spTgt spid="157">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7">
                                            <p:txEl>
                                              <p:pRg end="2" st="2"/>
                                            </p:txEl>
                                          </p:spTgt>
                                        </p:tgtEl>
                                        <p:attrNameLst>
                                          <p:attrName>style.visibility</p:attrName>
                                        </p:attrNameLst>
                                      </p:cBhvr>
                                      <p:to>
                                        <p:strVal val="visible"/>
                                      </p:to>
                                    </p:set>
                                    <p:anim calcmode="lin" valueType="num">
                                      <p:cBhvr additive="base">
                                        <p:cTn dur="500"/>
                                        <p:tgtEl>
                                          <p:spTgt spid="157">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7">
                                            <p:txEl>
                                              <p:pRg end="3" st="3"/>
                                            </p:txEl>
                                          </p:spTgt>
                                        </p:tgtEl>
                                        <p:attrNameLst>
                                          <p:attrName>style.visibility</p:attrName>
                                        </p:attrNameLst>
                                      </p:cBhvr>
                                      <p:to>
                                        <p:strVal val="visible"/>
                                      </p:to>
                                    </p:set>
                                    <p:anim calcmode="lin" valueType="num">
                                      <p:cBhvr additive="base">
                                        <p:cTn dur="500"/>
                                        <p:tgtEl>
                                          <p:spTgt spid="157">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descr="ÙØªÙØ¬Ø© Ø¨Ø­Ø« Ø§ÙØµÙØ± Ø¹Ù Ø§Ø±ÙØ§Ù" id="167" name="Google Shape;167;p32"/>
          <p:cNvSpPr/>
          <p:nvPr/>
        </p:nvSpPr>
        <p:spPr>
          <a:xfrm>
            <a:off x="11971339"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descr="ÙØªÙØ¬Ø© Ø¨Ø­Ø« Ø§ÙØµÙØ± Ø¹Ù Ø§Ø±ÙØ§Ù" id="168" name="Google Shape;168;p32"/>
          <p:cNvSpPr/>
          <p:nvPr/>
        </p:nvSpPr>
        <p:spPr>
          <a:xfrm>
            <a:off x="11971339"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descr="ÙØªÙØ¬Ø© Ø¨Ø­Ø« Ø§ÙØµÙØ± Ø¹Ù Ø§Ø±ÙØ§Ù" id="169" name="Google Shape;169;p32"/>
          <p:cNvSpPr/>
          <p:nvPr/>
        </p:nvSpPr>
        <p:spPr>
          <a:xfrm>
            <a:off x="11971339"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70" name="Google Shape;170;p32"/>
          <p:cNvSpPr txBox="1"/>
          <p:nvPr/>
        </p:nvSpPr>
        <p:spPr>
          <a:xfrm>
            <a:off x="973394" y="1628800"/>
            <a:ext cx="11150944" cy="4176464"/>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hlink"/>
              </a:buClr>
              <a:buSzPts val="2400"/>
              <a:buFont typeface="Noto Sans Symbols"/>
              <a:buNone/>
            </a:pPr>
            <a:r>
              <a:rPr b="1" i="0" lang="en-US" sz="2400" u="none" cap="none" strike="noStrike">
                <a:solidFill>
                  <a:schemeClr val="dk1"/>
                </a:solidFill>
                <a:latin typeface="Arial"/>
                <a:ea typeface="Arial"/>
                <a:cs typeface="Arial"/>
                <a:sym typeface="Arial"/>
              </a:rPr>
              <a:t>   تعود إمكانية تحديد الأولويات في العمل عليك بالفوائد الكبيرة، ليس فقط في حياتك المهنية، بل إن ذلك يمتد إلى جوانب نفسية وحياتية أيضًا. تشير الاحصائيات بأنك ستوفر ساعتان يوميًا، في حال قضيت عشرة دقائق فقط في ترتيب أولوياتك بداية اليوم! تكمن أهمية تحديد الأولويات فيما يلي:</a:t>
            </a:r>
            <a:endParaRPr/>
          </a:p>
          <a:p>
            <a:pPr indent="0" lvl="0" marL="0" marR="0" rtl="1" algn="r">
              <a:lnSpc>
                <a:spcPct val="100000"/>
              </a:lnSpc>
              <a:spcBef>
                <a:spcPts val="480"/>
              </a:spcBef>
              <a:spcAft>
                <a:spcPts val="0"/>
              </a:spcAft>
              <a:buClr>
                <a:schemeClr val="hlink"/>
              </a:buClr>
              <a:buSzPts val="2400"/>
              <a:buFont typeface="Noto Sans Symbols"/>
              <a:buNone/>
            </a:pPr>
            <a:r>
              <a:rPr b="1" i="0" lang="en-US" sz="2400" u="none" cap="none" strike="noStrike">
                <a:solidFill>
                  <a:srgbClr val="FF0000"/>
                </a:solidFill>
                <a:latin typeface="Arial"/>
                <a:ea typeface="Arial"/>
                <a:cs typeface="Arial"/>
                <a:sym typeface="Arial"/>
              </a:rPr>
              <a:t>أولًا: الموازنة بين العمل والحياة</a:t>
            </a:r>
            <a:endParaRPr b="1" i="0" sz="2400" u="none" cap="none" strike="noStrike">
              <a:solidFill>
                <a:srgbClr val="FF0000"/>
              </a:solidFill>
              <a:latin typeface="Arial"/>
              <a:ea typeface="Arial"/>
              <a:cs typeface="Arial"/>
              <a:sym typeface="Arial"/>
            </a:endParaRPr>
          </a:p>
          <a:p>
            <a:pPr indent="-342900" lvl="0" marL="342900" marR="0" rtl="1" algn="r">
              <a:lnSpc>
                <a:spcPct val="100000"/>
              </a:lnSpc>
              <a:spcBef>
                <a:spcPts val="720"/>
              </a:spcBef>
              <a:spcAft>
                <a:spcPts val="0"/>
              </a:spcAft>
              <a:buClr>
                <a:schemeClr val="hlink"/>
              </a:buClr>
              <a:buSzPts val="2400"/>
              <a:buFont typeface="Noto Sans Symbols"/>
              <a:buChar char="⮚"/>
            </a:pPr>
            <a:r>
              <a:rPr b="1" i="0" lang="en-US" sz="2400" u="none" cap="none" strike="noStrike">
                <a:solidFill>
                  <a:schemeClr val="dk1"/>
                </a:solidFill>
                <a:latin typeface="Arial"/>
                <a:ea typeface="Arial"/>
                <a:cs typeface="Arial"/>
                <a:sym typeface="Arial"/>
              </a:rPr>
              <a:t>ترتيب الأولويات والعمل عليها يسرّع من الإنجاز، وبذلك تحصل على مزيد من الوقت لممارسة نشاطات أخرى أو للحصول على قسط من الراحة لشحن بعض الطاقة، بدلاً من الاستغراق في ساعات عمل طويلة. يساعد ذلك على الموازنة بين الأمور الحياتية والوظيفية ويمنع تعرض الموظف الى الاحتراق الداخلي الذي قد يسببه الانغماس في العمل لغالبية اليوم. إضافةً لذلك، ستتحول مع الوقت مهمة تحديد الأولويات إلى مهارة تطبقها في شتى أمور حياتك</a:t>
            </a:r>
            <a:r>
              <a:rPr b="0" i="0" lang="en-US" sz="3600" u="none" cap="none" strike="noStrike">
                <a:solidFill>
                  <a:schemeClr val="dk1"/>
                </a:solidFill>
                <a:latin typeface="Arial"/>
                <a:ea typeface="Arial"/>
                <a:cs typeface="Arial"/>
                <a:sym typeface="Arial"/>
              </a:rPr>
              <a:t>.</a:t>
            </a:r>
            <a:endParaRPr/>
          </a:p>
        </p:txBody>
      </p:sp>
      <p:sp>
        <p:nvSpPr>
          <p:cNvPr id="171" name="Google Shape;171;p32"/>
          <p:cNvSpPr/>
          <p:nvPr/>
        </p:nvSpPr>
        <p:spPr>
          <a:xfrm>
            <a:off x="4511824" y="692696"/>
            <a:ext cx="3875934" cy="721813"/>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rgbClr val="221581"/>
                </a:solidFill>
                <a:latin typeface="Arial"/>
                <a:ea typeface="Arial"/>
                <a:cs typeface="Arial"/>
                <a:sym typeface="Arial"/>
              </a:rPr>
              <a:t>أهمية تحديد الأولويات</a:t>
            </a:r>
            <a:endParaRPr b="1" i="0" sz="2600" u="none" cap="none" strike="noStrike">
              <a:solidFill>
                <a:srgbClr val="221581"/>
              </a:solidFill>
              <a:latin typeface="Arial"/>
              <a:ea typeface="Arial"/>
              <a:cs typeface="Arial"/>
              <a:sym typeface="Arial"/>
            </a:endParaRPr>
          </a:p>
        </p:txBody>
      </p:sp>
      <p:pic>
        <p:nvPicPr>
          <p:cNvPr id="172" name="Google Shape;172;p3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73" name="Google Shape;173;p3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74" name="Google Shape;174;p3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75" name="Google Shape;175;p32"/>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0">
                                            <p:txEl>
                                              <p:pRg end="0" st="0"/>
                                            </p:txEl>
                                          </p:spTgt>
                                        </p:tgtEl>
                                        <p:attrNameLst>
                                          <p:attrName>style.visibility</p:attrName>
                                        </p:attrNameLst>
                                      </p:cBhvr>
                                      <p:to>
                                        <p:strVal val="visible"/>
                                      </p:to>
                                    </p:set>
                                    <p:anim calcmode="lin" valueType="num">
                                      <p:cBhvr additive="base">
                                        <p:cTn dur="500"/>
                                        <p:tgtEl>
                                          <p:spTgt spid="17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0">
                                            <p:txEl>
                                              <p:pRg end="1" st="1"/>
                                            </p:txEl>
                                          </p:spTgt>
                                        </p:tgtEl>
                                        <p:attrNameLst>
                                          <p:attrName>style.visibility</p:attrName>
                                        </p:attrNameLst>
                                      </p:cBhvr>
                                      <p:to>
                                        <p:strVal val="visible"/>
                                      </p:to>
                                    </p:set>
                                    <p:anim calcmode="lin" valueType="num">
                                      <p:cBhvr additive="base">
                                        <p:cTn dur="500"/>
                                        <p:tgtEl>
                                          <p:spTgt spid="17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70">
                                            <p:txEl>
                                              <p:pRg end="2" st="2"/>
                                            </p:txEl>
                                          </p:spTgt>
                                        </p:tgtEl>
                                        <p:attrNameLst>
                                          <p:attrName>style.visibility</p:attrName>
                                        </p:attrNameLst>
                                      </p:cBhvr>
                                      <p:to>
                                        <p:strVal val="visible"/>
                                      </p:to>
                                    </p:set>
                                    <p:anim calcmode="lin" valueType="num">
                                      <p:cBhvr additive="base">
                                        <p:cTn dur="500"/>
                                        <p:tgtEl>
                                          <p:spTgt spid="17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descr="ÙØªÙØ¬Ø© Ø¨Ø­Ø« Ø§ÙØµÙØ± Ø¹Ù Ø§Ø±ÙØ§Ù" id="181" name="Google Shape;181;p33"/>
          <p:cNvSpPr/>
          <p:nvPr/>
        </p:nvSpPr>
        <p:spPr>
          <a:xfrm>
            <a:off x="11971339"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descr="ÙØªÙØ¬Ø© Ø¨Ø­Ø« Ø§ÙØµÙØ± Ø¹Ù Ø§Ø±ÙØ§Ù" id="182" name="Google Shape;182;p33"/>
          <p:cNvSpPr/>
          <p:nvPr/>
        </p:nvSpPr>
        <p:spPr>
          <a:xfrm>
            <a:off x="11971339"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descr="ÙØªÙØ¬Ø© Ø¨Ø­Ø« Ø§ÙØµÙØ± Ø¹Ù Ø§Ø±ÙØ§Ù" id="183" name="Google Shape;183;p33"/>
          <p:cNvSpPr/>
          <p:nvPr/>
        </p:nvSpPr>
        <p:spPr>
          <a:xfrm>
            <a:off x="11971339"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184" name="Google Shape;184;p33"/>
          <p:cNvSpPr txBox="1"/>
          <p:nvPr/>
        </p:nvSpPr>
        <p:spPr>
          <a:xfrm>
            <a:off x="280308" y="1124744"/>
            <a:ext cx="11697387" cy="491917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hlink"/>
              </a:buClr>
              <a:buSzPts val="2400"/>
              <a:buFont typeface="Noto Sans Symbols"/>
              <a:buNone/>
            </a:pPr>
            <a:r>
              <a:rPr b="1" i="0" lang="en-US" sz="2400" u="none" cap="none" strike="noStrike">
                <a:solidFill>
                  <a:srgbClr val="FF0000"/>
                </a:solidFill>
                <a:latin typeface="Arial"/>
                <a:ea typeface="Arial"/>
                <a:cs typeface="Arial"/>
                <a:sym typeface="Arial"/>
              </a:rPr>
              <a:t>ثانيًا: زيادة معدل الإنتاجية</a:t>
            </a:r>
            <a:endParaRPr b="1" i="0" sz="2400" u="none" cap="none" strike="noStrike">
              <a:solidFill>
                <a:srgbClr val="FF0000"/>
              </a:solidFill>
              <a:latin typeface="Arial"/>
              <a:ea typeface="Arial"/>
              <a:cs typeface="Arial"/>
              <a:sym typeface="Arial"/>
            </a:endParaRPr>
          </a:p>
          <a:p>
            <a:pPr indent="-342900" lvl="0" marL="342900" marR="0" rtl="1" algn="r">
              <a:lnSpc>
                <a:spcPct val="100000"/>
              </a:lnSpc>
              <a:spcBef>
                <a:spcPts val="480"/>
              </a:spcBef>
              <a:spcAft>
                <a:spcPts val="0"/>
              </a:spcAft>
              <a:buClr>
                <a:schemeClr val="hlink"/>
              </a:buClr>
              <a:buSzPts val="2400"/>
              <a:buFont typeface="Noto Sans Symbols"/>
              <a:buChar char="⮚"/>
            </a:pPr>
            <a:r>
              <a:rPr b="1" i="0" lang="en-US" sz="2400" u="none" cap="none" strike="noStrike">
                <a:solidFill>
                  <a:schemeClr val="dk1"/>
                </a:solidFill>
                <a:latin typeface="Arial"/>
                <a:ea typeface="Arial"/>
                <a:cs typeface="Arial"/>
                <a:sym typeface="Arial"/>
              </a:rPr>
              <a:t>عندما تحدد أولوياتك في العمل قبل البَدْء فيه، فإنك بذلك تزيد من التركيز وتقلل من التشتت والارتباك بتخصيص وقتك للأهم قبل أي شيءٍ آخر، يعزز ذلك من كفاءة وفعالية جهدك دون أن يذهب سدى، وبهذا تحقق أفضل نتائج. ثم أن زيادة تحسن من سمعة الموظف في بيئة العمل وتزيد من فرص </a:t>
            </a:r>
            <a:r>
              <a:rPr b="1" lang="en-US" sz="2400">
                <a:solidFill>
                  <a:schemeClr val="dk1"/>
                </a:solidFill>
              </a:rPr>
              <a:t>تسلق</a:t>
            </a:r>
            <a:r>
              <a:rPr b="1" i="0" lang="en-US" sz="2400" u="none" cap="none" strike="noStrike">
                <a:solidFill>
                  <a:schemeClr val="dk1"/>
                </a:solidFill>
                <a:latin typeface="Arial"/>
                <a:ea typeface="Arial"/>
                <a:cs typeface="Arial"/>
                <a:sym typeface="Arial"/>
              </a:rPr>
              <a:t> السلم المهني وتحقيق ما يطمح له.</a:t>
            </a:r>
            <a:endParaRPr/>
          </a:p>
          <a:p>
            <a:pPr indent="0" lvl="0" marL="0" marR="0" rtl="1" algn="r">
              <a:lnSpc>
                <a:spcPct val="100000"/>
              </a:lnSpc>
              <a:spcBef>
                <a:spcPts val="480"/>
              </a:spcBef>
              <a:spcAft>
                <a:spcPts val="0"/>
              </a:spcAft>
              <a:buClr>
                <a:schemeClr val="hlink"/>
              </a:buClr>
              <a:buSzPts val="2400"/>
              <a:buFont typeface="Noto Sans Symbols"/>
              <a:buNone/>
            </a:pPr>
            <a:r>
              <a:rPr b="1" i="0" lang="en-US" sz="2400" u="none" cap="none" strike="noStrike">
                <a:solidFill>
                  <a:srgbClr val="FF0000"/>
                </a:solidFill>
                <a:latin typeface="Arial"/>
                <a:ea typeface="Arial"/>
                <a:cs typeface="Arial"/>
                <a:sym typeface="Arial"/>
              </a:rPr>
              <a:t>ثالثًا: تقليل التوتر والضغط النفسي</a:t>
            </a:r>
            <a:endParaRPr b="1" i="0" sz="2400" u="none" cap="none" strike="noStrike">
              <a:solidFill>
                <a:srgbClr val="FF0000"/>
              </a:solidFill>
              <a:latin typeface="Arial"/>
              <a:ea typeface="Arial"/>
              <a:cs typeface="Arial"/>
              <a:sym typeface="Arial"/>
            </a:endParaRPr>
          </a:p>
          <a:p>
            <a:pPr indent="-342900" lvl="0" marL="342900" marR="0" rtl="1" algn="r">
              <a:lnSpc>
                <a:spcPct val="100000"/>
              </a:lnSpc>
              <a:spcBef>
                <a:spcPts val="480"/>
              </a:spcBef>
              <a:spcAft>
                <a:spcPts val="0"/>
              </a:spcAft>
              <a:buClr>
                <a:schemeClr val="hlink"/>
              </a:buClr>
              <a:buSzPts val="2400"/>
              <a:buFont typeface="Noto Sans Symbols"/>
              <a:buChar char="⮚"/>
            </a:pPr>
            <a:r>
              <a:rPr b="1" i="0" lang="en-US" sz="2400" u="none" cap="none" strike="noStrike">
                <a:solidFill>
                  <a:schemeClr val="dk1"/>
                </a:solidFill>
                <a:latin typeface="Arial"/>
                <a:ea typeface="Arial"/>
                <a:cs typeface="Arial"/>
                <a:sym typeface="Arial"/>
              </a:rPr>
              <a:t>وجود الكثير من المهام والعجز عن القيام بها وفق استراتيجية سليمة يزيد من عبء العمل، ثُمّ الإرهاق والتوتر لعدم القدرة على إنجاز المطلوب. في الجانب الآخر، تحديد أولوياتك يثمر جهودك بتحقيق النتائج المرجوة دون وجود ضغوط نفسية تعيقك عن العمل.</a:t>
            </a:r>
            <a:endParaRPr/>
          </a:p>
          <a:p>
            <a:pPr indent="0" lvl="0" marL="0" marR="0" rtl="1" algn="r">
              <a:lnSpc>
                <a:spcPct val="100000"/>
              </a:lnSpc>
              <a:spcBef>
                <a:spcPts val="480"/>
              </a:spcBef>
              <a:spcAft>
                <a:spcPts val="0"/>
              </a:spcAft>
              <a:buClr>
                <a:schemeClr val="hlink"/>
              </a:buClr>
              <a:buSzPts val="2400"/>
              <a:buFont typeface="Noto Sans Symbols"/>
              <a:buNone/>
            </a:pPr>
            <a:r>
              <a:rPr b="1" i="0" lang="en-US" sz="2400" u="none" cap="none" strike="noStrike">
                <a:solidFill>
                  <a:srgbClr val="FF0000"/>
                </a:solidFill>
                <a:latin typeface="Arial"/>
                <a:ea typeface="Arial"/>
                <a:cs typeface="Arial"/>
                <a:sym typeface="Arial"/>
              </a:rPr>
              <a:t>رابعًا: إدارة الوقت بشكل سليم</a:t>
            </a:r>
            <a:endParaRPr b="1" i="0" sz="2400" u="none" cap="none" strike="noStrike">
              <a:solidFill>
                <a:srgbClr val="FF0000"/>
              </a:solidFill>
              <a:latin typeface="Arial"/>
              <a:ea typeface="Arial"/>
              <a:cs typeface="Arial"/>
              <a:sym typeface="Arial"/>
            </a:endParaRPr>
          </a:p>
          <a:p>
            <a:pPr indent="-342900" lvl="0" marL="342900" marR="0" rtl="1" algn="r">
              <a:lnSpc>
                <a:spcPct val="100000"/>
              </a:lnSpc>
              <a:spcBef>
                <a:spcPts val="480"/>
              </a:spcBef>
              <a:spcAft>
                <a:spcPts val="0"/>
              </a:spcAft>
              <a:buClr>
                <a:schemeClr val="hlink"/>
              </a:buClr>
              <a:buSzPts val="2400"/>
              <a:buFont typeface="Noto Sans Symbols"/>
              <a:buChar char="⮚"/>
            </a:pPr>
            <a:r>
              <a:rPr b="1" i="0" lang="en-US" sz="2400" u="none" cap="none" strike="noStrike">
                <a:solidFill>
                  <a:schemeClr val="dk1"/>
                </a:solidFill>
                <a:latin typeface="Arial"/>
                <a:ea typeface="Arial"/>
                <a:cs typeface="Arial"/>
                <a:sym typeface="Arial"/>
              </a:rPr>
              <a:t>يعد تحديد الأولويات وادارة الوقت مصطلحان مرتبطان معًا بشدة، فمعرفتك لما هو أهم وما يستحق طاقتك أولاً يجعل له أولوية في يوم عملك، بالتالي إدارة ناجحة للوقت دون أن يضيع في ساعات تفكير خالية من الفعل أو في جهود غير مثمرة! </a:t>
            </a:r>
            <a:r>
              <a:rPr b="1" lang="en-US" sz="2400">
                <a:solidFill>
                  <a:schemeClr val="dk1"/>
                </a:solidFill>
              </a:rPr>
              <a:t>يضمن</a:t>
            </a:r>
            <a:r>
              <a:rPr b="1" i="0" lang="en-US" sz="2400" u="none" cap="none" strike="noStrike">
                <a:solidFill>
                  <a:schemeClr val="dk1"/>
                </a:solidFill>
                <a:latin typeface="Arial"/>
                <a:ea typeface="Arial"/>
                <a:cs typeface="Arial"/>
                <a:sym typeface="Arial"/>
              </a:rPr>
              <a:t> لك ذلك استثمارًا فعالاً لوقتك وجهدك </a:t>
            </a:r>
            <a:r>
              <a:rPr b="1" lang="en-US" sz="2400">
                <a:solidFill>
                  <a:schemeClr val="dk1"/>
                </a:solidFill>
              </a:rPr>
              <a:t>وتوجيهها</a:t>
            </a:r>
            <a:r>
              <a:rPr b="1" i="0" lang="en-US" sz="2400" u="none" cap="none" strike="noStrike">
                <a:solidFill>
                  <a:schemeClr val="dk1"/>
                </a:solidFill>
                <a:latin typeface="Arial"/>
                <a:ea typeface="Arial"/>
                <a:cs typeface="Arial"/>
                <a:sym typeface="Arial"/>
              </a:rPr>
              <a:t> في المسار الصحيح.</a:t>
            </a:r>
            <a:endParaRPr/>
          </a:p>
        </p:txBody>
      </p:sp>
      <p:pic>
        <p:nvPicPr>
          <p:cNvPr id="185" name="Google Shape;185;p3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86" name="Google Shape;186;p3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87" name="Google Shape;187;p3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0" st="0"/>
                                            </p:txEl>
                                          </p:spTgt>
                                        </p:tgtEl>
                                        <p:attrNameLst>
                                          <p:attrName>style.visibility</p:attrName>
                                        </p:attrNameLst>
                                      </p:cBhvr>
                                      <p:to>
                                        <p:strVal val="visible"/>
                                      </p:to>
                                    </p:set>
                                    <p:anim calcmode="lin" valueType="num">
                                      <p:cBhvr additive="base">
                                        <p:cTn dur="500"/>
                                        <p:tgtEl>
                                          <p:spTgt spid="18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1" st="1"/>
                                            </p:txEl>
                                          </p:spTgt>
                                        </p:tgtEl>
                                        <p:attrNameLst>
                                          <p:attrName>style.visibility</p:attrName>
                                        </p:attrNameLst>
                                      </p:cBhvr>
                                      <p:to>
                                        <p:strVal val="visible"/>
                                      </p:to>
                                    </p:set>
                                    <p:anim calcmode="lin" valueType="num">
                                      <p:cBhvr additive="base">
                                        <p:cTn dur="500"/>
                                        <p:tgtEl>
                                          <p:spTgt spid="18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2" st="2"/>
                                            </p:txEl>
                                          </p:spTgt>
                                        </p:tgtEl>
                                        <p:attrNameLst>
                                          <p:attrName>style.visibility</p:attrName>
                                        </p:attrNameLst>
                                      </p:cBhvr>
                                      <p:to>
                                        <p:strVal val="visible"/>
                                      </p:to>
                                    </p:set>
                                    <p:anim calcmode="lin" valueType="num">
                                      <p:cBhvr additive="base">
                                        <p:cTn dur="500"/>
                                        <p:tgtEl>
                                          <p:spTgt spid="18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3" st="3"/>
                                            </p:txEl>
                                          </p:spTgt>
                                        </p:tgtEl>
                                        <p:attrNameLst>
                                          <p:attrName>style.visibility</p:attrName>
                                        </p:attrNameLst>
                                      </p:cBhvr>
                                      <p:to>
                                        <p:strVal val="visible"/>
                                      </p:to>
                                    </p:set>
                                    <p:anim calcmode="lin" valueType="num">
                                      <p:cBhvr additive="base">
                                        <p:cTn dur="500"/>
                                        <p:tgtEl>
                                          <p:spTgt spid="18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4" st="4"/>
                                            </p:txEl>
                                          </p:spTgt>
                                        </p:tgtEl>
                                        <p:attrNameLst>
                                          <p:attrName>style.visibility</p:attrName>
                                        </p:attrNameLst>
                                      </p:cBhvr>
                                      <p:to>
                                        <p:strVal val="visible"/>
                                      </p:to>
                                    </p:set>
                                    <p:anim calcmode="lin" valueType="num">
                                      <p:cBhvr additive="base">
                                        <p:cTn dur="500"/>
                                        <p:tgtEl>
                                          <p:spTgt spid="18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84">
                                            <p:txEl>
                                              <p:pRg end="5" st="5"/>
                                            </p:txEl>
                                          </p:spTgt>
                                        </p:tgtEl>
                                        <p:attrNameLst>
                                          <p:attrName>style.visibility</p:attrName>
                                        </p:attrNameLst>
                                      </p:cBhvr>
                                      <p:to>
                                        <p:strVal val="visible"/>
                                      </p:to>
                                    </p:set>
                                    <p:anim calcmode="lin" valueType="num">
                                      <p:cBhvr additive="base">
                                        <p:cTn dur="500"/>
                                        <p:tgtEl>
                                          <p:spTgt spid="184">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34"/>
          <p:cNvSpPr txBox="1"/>
          <p:nvPr/>
        </p:nvSpPr>
        <p:spPr>
          <a:xfrm>
            <a:off x="0" y="1196752"/>
            <a:ext cx="12042475" cy="504056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hlink"/>
              </a:buClr>
              <a:buSzPts val="2800"/>
              <a:buFont typeface="Noto Sans Symbols"/>
              <a:buNone/>
            </a:pPr>
            <a:r>
              <a:rPr b="1" i="0" lang="en-US" sz="2800" u="none" cap="none" strike="noStrike">
                <a:solidFill>
                  <a:srgbClr val="FF0000"/>
                </a:solidFill>
                <a:latin typeface="Arial"/>
                <a:ea typeface="Arial"/>
                <a:cs typeface="Arial"/>
                <a:sym typeface="Arial"/>
              </a:rPr>
              <a:t>استراتيجيات لتحديد أولويات في العمل:   </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ويقصد بالاستراتيجية:  إنشاء جدول أعمال وتقييم المهام وتخصيص الوقت والجهد لتحقيق أكبر قدر من الإنجاز في فترة زمنية قصيرة. يجب أن تتسم عملية تحديد الأولويات بالمرونة، فقد تحتاج إلى التوقف عن القيام بالمهام ذات الأولوية المنخفضة لصالح المهام العاجلة. </a:t>
            </a:r>
            <a:endParaRPr/>
          </a:p>
          <a:p>
            <a:pPr indent="-342900" lvl="0" marL="342900" marR="0" rtl="1" algn="r">
              <a:lnSpc>
                <a:spcPct val="100000"/>
              </a:lnSpc>
              <a:spcBef>
                <a:spcPts val="560"/>
              </a:spcBef>
              <a:spcAft>
                <a:spcPts val="0"/>
              </a:spcAft>
              <a:buClr>
                <a:schemeClr val="hlink"/>
              </a:buClr>
              <a:buSzPts val="2800"/>
              <a:buFont typeface="Arial"/>
              <a:buChar char="•"/>
            </a:pPr>
            <a:r>
              <a:rPr b="1" i="0" lang="en-US" sz="2800" u="none" cap="none" strike="noStrike">
                <a:solidFill>
                  <a:srgbClr val="FF0000"/>
                </a:solidFill>
                <a:latin typeface="Arial"/>
                <a:ea typeface="Arial"/>
                <a:cs typeface="Arial"/>
                <a:sym typeface="Arial"/>
              </a:rPr>
              <a:t>تحديد قائمة بكافة المهام اليومية :</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 الفهم الشامل لما تحتاج إلى إنجازه.</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تدوين حتى أبسط المهام الحياتية وأخذها بعين الاعتبار.</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 أن يكون لديك تصوّر متكامل عن مهام العمل والمهام الشخصية، </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يجب تضمين كل شيء في هذه القائمة. حسب درجة الأهمية والإلحاح والمدة الزمنية والعائد من كل مهمة.</a:t>
            </a:r>
            <a:endParaRPr/>
          </a:p>
        </p:txBody>
      </p:sp>
      <p:sp>
        <p:nvSpPr>
          <p:cNvPr id="194" name="Google Shape;194;p34"/>
          <p:cNvSpPr/>
          <p:nvPr/>
        </p:nvSpPr>
        <p:spPr>
          <a:xfrm>
            <a:off x="4211593" y="248509"/>
            <a:ext cx="3768812" cy="948243"/>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rgbClr val="221581"/>
                </a:solidFill>
                <a:latin typeface="Arial"/>
                <a:ea typeface="Arial"/>
                <a:cs typeface="Arial"/>
                <a:sym typeface="Arial"/>
              </a:rPr>
              <a:t>استراتيجيات تحديد الأولويات</a:t>
            </a:r>
            <a:endParaRPr b="1" i="0" sz="2600" u="none" cap="none" strike="noStrike">
              <a:solidFill>
                <a:srgbClr val="221581"/>
              </a:solidFill>
              <a:latin typeface="Arial"/>
              <a:ea typeface="Arial"/>
              <a:cs typeface="Arial"/>
              <a:sym typeface="Arial"/>
            </a:endParaRPr>
          </a:p>
        </p:txBody>
      </p:sp>
      <p:pic>
        <p:nvPicPr>
          <p:cNvPr id="195" name="Google Shape;195;p3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196" name="Google Shape;196;p3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97" name="Google Shape;197;p3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98" name="Google Shape;198;p34"/>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0" st="0"/>
                                            </p:txEl>
                                          </p:spTgt>
                                        </p:tgtEl>
                                        <p:attrNameLst>
                                          <p:attrName>style.visibility</p:attrName>
                                        </p:attrNameLst>
                                      </p:cBhvr>
                                      <p:to>
                                        <p:strVal val="visible"/>
                                      </p:to>
                                    </p:set>
                                    <p:anim calcmode="lin" valueType="num">
                                      <p:cBhvr additive="base">
                                        <p:cTn dur="500"/>
                                        <p:tgtEl>
                                          <p:spTgt spid="19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1" st="1"/>
                                            </p:txEl>
                                          </p:spTgt>
                                        </p:tgtEl>
                                        <p:attrNameLst>
                                          <p:attrName>style.visibility</p:attrName>
                                        </p:attrNameLst>
                                      </p:cBhvr>
                                      <p:to>
                                        <p:strVal val="visible"/>
                                      </p:to>
                                    </p:set>
                                    <p:anim calcmode="lin" valueType="num">
                                      <p:cBhvr additive="base">
                                        <p:cTn dur="500"/>
                                        <p:tgtEl>
                                          <p:spTgt spid="193">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2" st="2"/>
                                            </p:txEl>
                                          </p:spTgt>
                                        </p:tgtEl>
                                        <p:attrNameLst>
                                          <p:attrName>style.visibility</p:attrName>
                                        </p:attrNameLst>
                                      </p:cBhvr>
                                      <p:to>
                                        <p:strVal val="visible"/>
                                      </p:to>
                                    </p:set>
                                    <p:anim calcmode="lin" valueType="num">
                                      <p:cBhvr additive="base">
                                        <p:cTn dur="500"/>
                                        <p:tgtEl>
                                          <p:spTgt spid="193">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3" st="3"/>
                                            </p:txEl>
                                          </p:spTgt>
                                        </p:tgtEl>
                                        <p:attrNameLst>
                                          <p:attrName>style.visibility</p:attrName>
                                        </p:attrNameLst>
                                      </p:cBhvr>
                                      <p:to>
                                        <p:strVal val="visible"/>
                                      </p:to>
                                    </p:set>
                                    <p:anim calcmode="lin" valueType="num">
                                      <p:cBhvr additive="base">
                                        <p:cTn dur="500"/>
                                        <p:tgtEl>
                                          <p:spTgt spid="193">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4" st="4"/>
                                            </p:txEl>
                                          </p:spTgt>
                                        </p:tgtEl>
                                        <p:attrNameLst>
                                          <p:attrName>style.visibility</p:attrName>
                                        </p:attrNameLst>
                                      </p:cBhvr>
                                      <p:to>
                                        <p:strVal val="visible"/>
                                      </p:to>
                                    </p:set>
                                    <p:anim calcmode="lin" valueType="num">
                                      <p:cBhvr additive="base">
                                        <p:cTn dur="500"/>
                                        <p:tgtEl>
                                          <p:spTgt spid="193">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5" st="5"/>
                                            </p:txEl>
                                          </p:spTgt>
                                        </p:tgtEl>
                                        <p:attrNameLst>
                                          <p:attrName>style.visibility</p:attrName>
                                        </p:attrNameLst>
                                      </p:cBhvr>
                                      <p:to>
                                        <p:strVal val="visible"/>
                                      </p:to>
                                    </p:set>
                                    <p:anim calcmode="lin" valueType="num">
                                      <p:cBhvr additive="base">
                                        <p:cTn dur="500"/>
                                        <p:tgtEl>
                                          <p:spTgt spid="193">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93">
                                            <p:txEl>
                                              <p:pRg end="6" st="6"/>
                                            </p:txEl>
                                          </p:spTgt>
                                        </p:tgtEl>
                                        <p:attrNameLst>
                                          <p:attrName>style.visibility</p:attrName>
                                        </p:attrNameLst>
                                      </p:cBhvr>
                                      <p:to>
                                        <p:strVal val="visible"/>
                                      </p:to>
                                    </p:set>
                                    <p:anim calcmode="lin" valueType="num">
                                      <p:cBhvr additive="base">
                                        <p:cTn dur="500"/>
                                        <p:tgtEl>
                                          <p:spTgt spid="193">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35"/>
          <p:cNvSpPr txBox="1"/>
          <p:nvPr/>
        </p:nvSpPr>
        <p:spPr>
          <a:xfrm>
            <a:off x="0" y="1196752"/>
            <a:ext cx="12042475" cy="5040560"/>
          </a:xfrm>
          <a:prstGeom prst="rect">
            <a:avLst/>
          </a:prstGeom>
          <a:noFill/>
          <a:ln>
            <a:noFill/>
          </a:ln>
        </p:spPr>
        <p:txBody>
          <a:bodyPr anchorCtr="0" anchor="t" bIns="45700" lIns="91425" spcFirstLastPara="1" rIns="91425" wrap="square" tIns="45700">
            <a:noAutofit/>
          </a:bodyPr>
          <a:lstStyle/>
          <a:p>
            <a:pPr indent="-342900" lvl="0" marL="342900" marR="0" rtl="1" algn="r">
              <a:lnSpc>
                <a:spcPct val="100000"/>
              </a:lnSpc>
              <a:spcBef>
                <a:spcPts val="0"/>
              </a:spcBef>
              <a:spcAft>
                <a:spcPts val="0"/>
              </a:spcAft>
              <a:buClr>
                <a:schemeClr val="hlink"/>
              </a:buClr>
              <a:buSzPts val="2800"/>
              <a:buFont typeface="Arial"/>
              <a:buChar char="•"/>
            </a:pPr>
            <a:r>
              <a:rPr b="1" i="0" lang="en-US" sz="2800" u="none" cap="none" strike="noStrike">
                <a:solidFill>
                  <a:srgbClr val="FF0000"/>
                </a:solidFill>
                <a:latin typeface="Arial"/>
                <a:ea typeface="Arial"/>
                <a:cs typeface="Arial"/>
                <a:sym typeface="Arial"/>
              </a:rPr>
              <a:t>تحديد </a:t>
            </a:r>
            <a:r>
              <a:rPr b="1" lang="en-US" sz="2800">
                <a:solidFill>
                  <a:srgbClr val="FF0000"/>
                </a:solidFill>
              </a:rPr>
              <a:t>الأهداف</a:t>
            </a:r>
            <a:r>
              <a:rPr b="1" i="0" lang="en-US" sz="2800" u="none" cap="none" strike="noStrike">
                <a:solidFill>
                  <a:srgbClr val="FF0000"/>
                </a:solidFill>
                <a:latin typeface="Arial"/>
                <a:ea typeface="Arial"/>
                <a:cs typeface="Arial"/>
                <a:sym typeface="Arial"/>
              </a:rPr>
              <a:t> وفهمها: </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 فهم </a:t>
            </a:r>
            <a:r>
              <a:rPr b="0" i="1" lang="en-US" sz="2800" u="none" cap="none" strike="noStrike">
                <a:solidFill>
                  <a:schemeClr val="dk1"/>
                </a:solidFill>
                <a:latin typeface="Arial"/>
                <a:ea typeface="Arial"/>
                <a:cs typeface="Arial"/>
                <a:sym typeface="Arial"/>
              </a:rPr>
              <a:t>حقيقة</a:t>
            </a:r>
            <a:r>
              <a:rPr b="0" i="0" lang="en-US" sz="2800" u="none" cap="none" strike="noStrike">
                <a:solidFill>
                  <a:schemeClr val="dk1"/>
                </a:solidFill>
                <a:latin typeface="Arial"/>
                <a:ea typeface="Arial"/>
                <a:cs typeface="Arial"/>
                <a:sym typeface="Arial"/>
              </a:rPr>
              <a:t> ما تعمل سعياً لتحقيقه، سواء كان ترقية في العمل أو استكمال مشروع ما أو تغيير وظيفي.</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تحديد المهام الأكثر صلة بتلك الأهداف المستقبلية. </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تقوم بتجزئة تلك الأهداف الكبيرة إلى أهداف صغيرة مرتبطة بفترات زمنية. فعلى سبيل المثال، يمكن تجزئة الهدف السنوي إلى قائمة مهام شهرية يمكن الاستفادة منها لإنشاء قائمة مهام أسبوعية ثم أولويات يومية.</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 نحدد </a:t>
            </a:r>
            <a:r>
              <a:rPr lang="en-US" sz="2800">
                <a:solidFill>
                  <a:schemeClr val="dk1"/>
                </a:solidFill>
              </a:rPr>
              <a:t>الأهداف</a:t>
            </a:r>
            <a:r>
              <a:rPr b="0" i="0" lang="en-US" sz="2800" u="none" cap="none" strike="noStrike">
                <a:solidFill>
                  <a:schemeClr val="dk1"/>
                </a:solidFill>
                <a:latin typeface="Arial"/>
                <a:ea typeface="Arial"/>
                <a:cs typeface="Arial"/>
                <a:sym typeface="Arial"/>
              </a:rPr>
              <a:t> الشخصية والمهنية، ثم نضع جدولاً زمنياً لكيفية تحقيقها.</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كن صادقاً مع نفسك حول القيمة الدائمة لكل مهمة، وليكن هدفك النهائي حاضراً في ذهنك دائماً.  </a:t>
            </a:r>
            <a:endParaRPr/>
          </a:p>
        </p:txBody>
      </p:sp>
      <p:sp>
        <p:nvSpPr>
          <p:cNvPr id="205" name="Google Shape;205;p35"/>
          <p:cNvSpPr/>
          <p:nvPr/>
        </p:nvSpPr>
        <p:spPr>
          <a:xfrm>
            <a:off x="4211593" y="248509"/>
            <a:ext cx="3768812" cy="948243"/>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rgbClr val="221581"/>
                </a:solidFill>
                <a:latin typeface="Arial"/>
                <a:ea typeface="Arial"/>
                <a:cs typeface="Arial"/>
                <a:sym typeface="Arial"/>
              </a:rPr>
              <a:t>استراتيجيات تحديد الأولويات</a:t>
            </a:r>
            <a:endParaRPr b="1" i="0" sz="2600" u="none" cap="none" strike="noStrike">
              <a:solidFill>
                <a:srgbClr val="221581"/>
              </a:solidFill>
              <a:latin typeface="Arial"/>
              <a:ea typeface="Arial"/>
              <a:cs typeface="Arial"/>
              <a:sym typeface="Arial"/>
            </a:endParaRPr>
          </a:p>
        </p:txBody>
      </p:sp>
      <p:pic>
        <p:nvPicPr>
          <p:cNvPr id="206" name="Google Shape;206;p3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07" name="Google Shape;207;p3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08" name="Google Shape;208;p3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09" name="Google Shape;209;p35"/>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xEl>
                                              <p:pRg end="0" st="0"/>
                                            </p:txEl>
                                          </p:spTgt>
                                        </p:tgtEl>
                                        <p:attrNameLst>
                                          <p:attrName>style.visibility</p:attrName>
                                        </p:attrNameLst>
                                      </p:cBhvr>
                                      <p:to>
                                        <p:strVal val="visible"/>
                                      </p:to>
                                    </p:set>
                                    <p:anim calcmode="lin" valueType="num">
                                      <p:cBhvr additive="base">
                                        <p:cTn dur="500"/>
                                        <p:tgtEl>
                                          <p:spTgt spid="20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xEl>
                                              <p:pRg end="1" st="1"/>
                                            </p:txEl>
                                          </p:spTgt>
                                        </p:tgtEl>
                                        <p:attrNameLst>
                                          <p:attrName>style.visibility</p:attrName>
                                        </p:attrNameLst>
                                      </p:cBhvr>
                                      <p:to>
                                        <p:strVal val="visible"/>
                                      </p:to>
                                    </p:set>
                                    <p:anim calcmode="lin" valueType="num">
                                      <p:cBhvr additive="base">
                                        <p:cTn dur="500"/>
                                        <p:tgtEl>
                                          <p:spTgt spid="20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xEl>
                                              <p:pRg end="2" st="2"/>
                                            </p:txEl>
                                          </p:spTgt>
                                        </p:tgtEl>
                                        <p:attrNameLst>
                                          <p:attrName>style.visibility</p:attrName>
                                        </p:attrNameLst>
                                      </p:cBhvr>
                                      <p:to>
                                        <p:strVal val="visible"/>
                                      </p:to>
                                    </p:set>
                                    <p:anim calcmode="lin" valueType="num">
                                      <p:cBhvr additive="base">
                                        <p:cTn dur="500"/>
                                        <p:tgtEl>
                                          <p:spTgt spid="20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xEl>
                                              <p:pRg end="3" st="3"/>
                                            </p:txEl>
                                          </p:spTgt>
                                        </p:tgtEl>
                                        <p:attrNameLst>
                                          <p:attrName>style.visibility</p:attrName>
                                        </p:attrNameLst>
                                      </p:cBhvr>
                                      <p:to>
                                        <p:strVal val="visible"/>
                                      </p:to>
                                    </p:set>
                                    <p:anim calcmode="lin" valueType="num">
                                      <p:cBhvr additive="base">
                                        <p:cTn dur="500"/>
                                        <p:tgtEl>
                                          <p:spTgt spid="20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xEl>
                                              <p:pRg end="4" st="4"/>
                                            </p:txEl>
                                          </p:spTgt>
                                        </p:tgtEl>
                                        <p:attrNameLst>
                                          <p:attrName>style.visibility</p:attrName>
                                        </p:attrNameLst>
                                      </p:cBhvr>
                                      <p:to>
                                        <p:strVal val="visible"/>
                                      </p:to>
                                    </p:set>
                                    <p:anim calcmode="lin" valueType="num">
                                      <p:cBhvr additive="base">
                                        <p:cTn dur="500"/>
                                        <p:tgtEl>
                                          <p:spTgt spid="204">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4">
                                            <p:txEl>
                                              <p:pRg end="5" st="5"/>
                                            </p:txEl>
                                          </p:spTgt>
                                        </p:tgtEl>
                                        <p:attrNameLst>
                                          <p:attrName>style.visibility</p:attrName>
                                        </p:attrNameLst>
                                      </p:cBhvr>
                                      <p:to>
                                        <p:strVal val="visible"/>
                                      </p:to>
                                    </p:set>
                                    <p:anim calcmode="lin" valueType="num">
                                      <p:cBhvr additive="base">
                                        <p:cTn dur="500"/>
                                        <p:tgtEl>
                                          <p:spTgt spid="204">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0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6"/>
          <p:cNvSpPr txBox="1"/>
          <p:nvPr/>
        </p:nvSpPr>
        <p:spPr>
          <a:xfrm>
            <a:off x="0" y="1196752"/>
            <a:ext cx="12042475" cy="504056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hlink"/>
              </a:buClr>
              <a:buSzPts val="2800"/>
              <a:buFont typeface="Noto Sans Symbols"/>
              <a:buNone/>
            </a:pPr>
            <a:r>
              <a:rPr b="1" i="0" lang="en-US" sz="2800" u="none" cap="none" strike="noStrike">
                <a:solidFill>
                  <a:srgbClr val="FF0000"/>
                </a:solidFill>
                <a:latin typeface="Arial"/>
                <a:ea typeface="Arial"/>
                <a:cs typeface="Arial"/>
                <a:sym typeface="Arial"/>
              </a:rPr>
              <a:t>تحديد المهام العاجلة:</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يجب أن توفر لائحة المهام الخاصة بك رؤية متكاملة وواضحة لمواعيد التسليم النهائية. </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تحديد المهام التي يجب عليك إنجازها بسرعة والتخطيط للتالي حسب مواعيد التسليم النهائية للمهام المستقبلية. </a:t>
            </a:r>
            <a:endParaRPr/>
          </a:p>
          <a:p>
            <a:pPr indent="0" lvl="0" marL="0" marR="0" rtl="1" algn="r">
              <a:lnSpc>
                <a:spcPct val="100000"/>
              </a:lnSpc>
              <a:spcBef>
                <a:spcPts val="560"/>
              </a:spcBef>
              <a:spcAft>
                <a:spcPts val="0"/>
              </a:spcAft>
              <a:buClr>
                <a:schemeClr val="hlink"/>
              </a:buClr>
              <a:buSzPts val="2800"/>
              <a:buFont typeface="Noto Sans Symbols"/>
              <a:buNone/>
            </a:pPr>
            <a:r>
              <a:rPr b="1" i="0" lang="en-US" sz="2800" u="none" cap="none" strike="noStrike">
                <a:solidFill>
                  <a:srgbClr val="FF0000"/>
                </a:solidFill>
                <a:latin typeface="Arial"/>
                <a:ea typeface="Arial"/>
                <a:cs typeface="Arial"/>
                <a:sym typeface="Arial"/>
              </a:rPr>
              <a:t>ترتيب الأولويات حسب درجة الأهمية والإلحاح: </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عاجلة ومهمة: يجب إنجاز هذه المهام أولاً</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مهمة لكنها ليست عاجلة: قم بحجز وقت في التقويم لديك لإنجاز هذه المهام من دون مقاطعة</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عاجلة لكنها ليست مهمة: التفويض. التفويض. قم بتفويض آخرين لإنجاز هذه المهام. </a:t>
            </a:r>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ليست عاجلة </a:t>
            </a:r>
            <a:r>
              <a:rPr lang="en-US" sz="2800">
                <a:solidFill>
                  <a:schemeClr val="dk1"/>
                </a:solidFill>
              </a:rPr>
              <a:t>ومهمة</a:t>
            </a:r>
            <a:r>
              <a:rPr lang="en-US" sz="2800">
                <a:solidFill>
                  <a:schemeClr val="dk1"/>
                </a:solidFill>
              </a:rPr>
              <a:t> </a:t>
            </a:r>
            <a:r>
              <a:rPr b="0" i="0" lang="en-US" sz="2800" u="none" cap="none" strike="noStrike">
                <a:solidFill>
                  <a:schemeClr val="dk1"/>
                </a:solidFill>
                <a:latin typeface="Arial"/>
                <a:ea typeface="Arial"/>
                <a:cs typeface="Arial"/>
                <a:sym typeface="Arial"/>
              </a:rPr>
              <a:t>: قم بحذفها من قائمة المهام لديك</a:t>
            </a:r>
            <a:endParaRPr b="0" i="0" sz="2800" u="none" cap="none" strike="noStrike">
              <a:solidFill>
                <a:schemeClr val="dk1"/>
              </a:solidFill>
              <a:latin typeface="Arial"/>
              <a:ea typeface="Arial"/>
              <a:cs typeface="Arial"/>
              <a:sym typeface="Arial"/>
            </a:endParaRPr>
          </a:p>
        </p:txBody>
      </p:sp>
      <p:sp>
        <p:nvSpPr>
          <p:cNvPr id="216" name="Google Shape;216;p36"/>
          <p:cNvSpPr/>
          <p:nvPr/>
        </p:nvSpPr>
        <p:spPr>
          <a:xfrm>
            <a:off x="4211593" y="248509"/>
            <a:ext cx="3768812" cy="948243"/>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rgbClr val="221581"/>
                </a:solidFill>
                <a:latin typeface="Arial"/>
                <a:ea typeface="Arial"/>
                <a:cs typeface="Arial"/>
                <a:sym typeface="Arial"/>
              </a:rPr>
              <a:t>استراتيجيات تحديد الأولويات</a:t>
            </a:r>
            <a:endParaRPr b="1" i="0" sz="2600" u="none" cap="none" strike="noStrike">
              <a:solidFill>
                <a:srgbClr val="221581"/>
              </a:solidFill>
              <a:latin typeface="Arial"/>
              <a:ea typeface="Arial"/>
              <a:cs typeface="Arial"/>
              <a:sym typeface="Arial"/>
            </a:endParaRPr>
          </a:p>
        </p:txBody>
      </p:sp>
      <p:pic>
        <p:nvPicPr>
          <p:cNvPr id="217" name="Google Shape;217;p3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18" name="Google Shape;218;p3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19" name="Google Shape;219;p3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20" name="Google Shape;220;p36"/>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0" st="0"/>
                                            </p:txEl>
                                          </p:spTgt>
                                        </p:tgtEl>
                                        <p:attrNameLst>
                                          <p:attrName>style.visibility</p:attrName>
                                        </p:attrNameLst>
                                      </p:cBhvr>
                                      <p:to>
                                        <p:strVal val="visible"/>
                                      </p:to>
                                    </p:set>
                                    <p:anim calcmode="lin" valueType="num">
                                      <p:cBhvr additive="base">
                                        <p:cTn dur="500"/>
                                        <p:tgtEl>
                                          <p:spTgt spid="21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1" st="1"/>
                                            </p:txEl>
                                          </p:spTgt>
                                        </p:tgtEl>
                                        <p:attrNameLst>
                                          <p:attrName>style.visibility</p:attrName>
                                        </p:attrNameLst>
                                      </p:cBhvr>
                                      <p:to>
                                        <p:strVal val="visible"/>
                                      </p:to>
                                    </p:set>
                                    <p:anim calcmode="lin" valueType="num">
                                      <p:cBhvr additive="base">
                                        <p:cTn dur="500"/>
                                        <p:tgtEl>
                                          <p:spTgt spid="21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2" st="2"/>
                                            </p:txEl>
                                          </p:spTgt>
                                        </p:tgtEl>
                                        <p:attrNameLst>
                                          <p:attrName>style.visibility</p:attrName>
                                        </p:attrNameLst>
                                      </p:cBhvr>
                                      <p:to>
                                        <p:strVal val="visible"/>
                                      </p:to>
                                    </p:set>
                                    <p:anim calcmode="lin" valueType="num">
                                      <p:cBhvr additive="base">
                                        <p:cTn dur="500"/>
                                        <p:tgtEl>
                                          <p:spTgt spid="21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3" st="3"/>
                                            </p:txEl>
                                          </p:spTgt>
                                        </p:tgtEl>
                                        <p:attrNameLst>
                                          <p:attrName>style.visibility</p:attrName>
                                        </p:attrNameLst>
                                      </p:cBhvr>
                                      <p:to>
                                        <p:strVal val="visible"/>
                                      </p:to>
                                    </p:set>
                                    <p:anim calcmode="lin" valueType="num">
                                      <p:cBhvr additive="base">
                                        <p:cTn dur="500"/>
                                        <p:tgtEl>
                                          <p:spTgt spid="215">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4" st="4"/>
                                            </p:txEl>
                                          </p:spTgt>
                                        </p:tgtEl>
                                        <p:attrNameLst>
                                          <p:attrName>style.visibility</p:attrName>
                                        </p:attrNameLst>
                                      </p:cBhvr>
                                      <p:to>
                                        <p:strVal val="visible"/>
                                      </p:to>
                                    </p:set>
                                    <p:anim calcmode="lin" valueType="num">
                                      <p:cBhvr additive="base">
                                        <p:cTn dur="500"/>
                                        <p:tgtEl>
                                          <p:spTgt spid="215">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5" st="5"/>
                                            </p:txEl>
                                          </p:spTgt>
                                        </p:tgtEl>
                                        <p:attrNameLst>
                                          <p:attrName>style.visibility</p:attrName>
                                        </p:attrNameLst>
                                      </p:cBhvr>
                                      <p:to>
                                        <p:strVal val="visible"/>
                                      </p:to>
                                    </p:set>
                                    <p:anim calcmode="lin" valueType="num">
                                      <p:cBhvr additive="base">
                                        <p:cTn dur="500"/>
                                        <p:tgtEl>
                                          <p:spTgt spid="215">
                                            <p:txEl>
                                              <p:pRg end="5" st="5"/>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6" st="6"/>
                                            </p:txEl>
                                          </p:spTgt>
                                        </p:tgtEl>
                                        <p:attrNameLst>
                                          <p:attrName>style.visibility</p:attrName>
                                        </p:attrNameLst>
                                      </p:cBhvr>
                                      <p:to>
                                        <p:strVal val="visible"/>
                                      </p:to>
                                    </p:set>
                                    <p:anim calcmode="lin" valueType="num">
                                      <p:cBhvr additive="base">
                                        <p:cTn dur="500"/>
                                        <p:tgtEl>
                                          <p:spTgt spid="215">
                                            <p:txEl>
                                              <p:pRg end="6" st="6"/>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5">
                                            <p:txEl>
                                              <p:pRg end="7" st="7"/>
                                            </p:txEl>
                                          </p:spTgt>
                                        </p:tgtEl>
                                        <p:attrNameLst>
                                          <p:attrName>style.visibility</p:attrName>
                                        </p:attrNameLst>
                                      </p:cBhvr>
                                      <p:to>
                                        <p:strVal val="visible"/>
                                      </p:to>
                                    </p:set>
                                    <p:anim calcmode="lin" valueType="num">
                                      <p:cBhvr additive="base">
                                        <p:cTn dur="500"/>
                                        <p:tgtEl>
                                          <p:spTgt spid="215">
                                            <p:txEl>
                                              <p:pRg end="7" st="7"/>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pic>
        <p:nvPicPr>
          <p:cNvPr id="226" name="Google Shape;226;p37"/>
          <p:cNvPicPr preferRelativeResize="0"/>
          <p:nvPr/>
        </p:nvPicPr>
        <p:blipFill rotWithShape="1">
          <a:blip r:embed="rId3">
            <a:alphaModFix/>
          </a:blip>
          <a:srcRect b="0" l="16632" r="17192" t="0"/>
          <a:stretch/>
        </p:blipFill>
        <p:spPr>
          <a:xfrm>
            <a:off x="2438552" y="116632"/>
            <a:ext cx="7719591" cy="6120680"/>
          </a:xfrm>
          <a:prstGeom prst="rect">
            <a:avLst/>
          </a:prstGeom>
          <a:noFill/>
          <a:ln>
            <a:noFill/>
          </a:ln>
        </p:spPr>
      </p:pic>
      <p:pic>
        <p:nvPicPr>
          <p:cNvPr id="227" name="Google Shape;227;p37"/>
          <p:cNvPicPr preferRelativeResize="0"/>
          <p:nvPr/>
        </p:nvPicPr>
        <p:blipFill rotWithShape="1">
          <a:blip r:embed="rId4">
            <a:alphaModFix/>
          </a:blip>
          <a:srcRect b="0" l="0" r="0" t="0"/>
          <a:stretch/>
        </p:blipFill>
        <p:spPr>
          <a:xfrm>
            <a:off x="119336" y="6170165"/>
            <a:ext cx="2167470" cy="591661"/>
          </a:xfrm>
          <a:prstGeom prst="rect">
            <a:avLst/>
          </a:prstGeom>
          <a:noFill/>
          <a:ln>
            <a:noFill/>
          </a:ln>
        </p:spPr>
      </p:pic>
      <p:pic>
        <p:nvPicPr>
          <p:cNvPr id="228" name="Google Shape;228;p3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8"/>
          <p:cNvSpPr txBox="1"/>
          <p:nvPr/>
        </p:nvSpPr>
        <p:spPr>
          <a:xfrm>
            <a:off x="0" y="1196752"/>
            <a:ext cx="12042475" cy="504056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hlink"/>
              </a:buClr>
              <a:buSzPts val="2800"/>
              <a:buFont typeface="Noto Sans Symbols"/>
              <a:buNone/>
            </a:pPr>
            <a:r>
              <a:rPr b="1" i="0" lang="en-US" sz="2800" u="none" cap="none" strike="noStrike">
                <a:solidFill>
                  <a:srgbClr val="FF0000"/>
                </a:solidFill>
                <a:latin typeface="Arial"/>
                <a:ea typeface="Arial"/>
                <a:cs typeface="Arial"/>
                <a:sym typeface="Arial"/>
              </a:rPr>
              <a:t>تجنب تعارض الأولويات :</a:t>
            </a:r>
            <a:endParaRPr b="1"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1" i="0" lang="en-US" sz="2800" u="none" cap="none" strike="noStrike">
                <a:solidFill>
                  <a:schemeClr val="dk1"/>
                </a:solidFill>
                <a:latin typeface="Arial"/>
                <a:ea typeface="Arial"/>
                <a:cs typeface="Arial"/>
                <a:sym typeface="Arial"/>
              </a:rPr>
              <a:t>عندما تتسم المهام التي تعمل عليها بالسهولة، سيكون من السهل إدارتها بالتزامن. لكن عندما يزداد مستوى صعوبة المهام، يكون من اصعب إدارتها.</a:t>
            </a:r>
            <a:endParaRPr b="1"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1" i="0" lang="en-US" sz="2800" u="none" cap="none" strike="noStrike">
                <a:solidFill>
                  <a:schemeClr val="dk1"/>
                </a:solidFill>
                <a:latin typeface="Arial"/>
                <a:ea typeface="Arial"/>
                <a:cs typeface="Arial"/>
                <a:sym typeface="Arial"/>
              </a:rPr>
              <a:t>عادة ما يقوم الأشخاص الذين هم في مواقع السلطة بمنح الأولوية لهدف واحد، بينما يستمر الأشخاص المتواجدين في مناصب ذات سلطة أقل في محاولة إدارة أولويات متعددة. وبالتالي انخفاض مستوى الأداء، ويعني ذلك أنه لا يتم إنجاز المهام الأكثر أهمية على أعلى مستوى. </a:t>
            </a:r>
            <a:endParaRPr/>
          </a:p>
          <a:p>
            <a:pPr indent="-342900" lvl="0" marL="342900" marR="0" rtl="1" algn="r">
              <a:lnSpc>
                <a:spcPct val="100000"/>
              </a:lnSpc>
              <a:spcBef>
                <a:spcPts val="560"/>
              </a:spcBef>
              <a:spcAft>
                <a:spcPts val="0"/>
              </a:spcAft>
              <a:buClr>
                <a:schemeClr val="hlink"/>
              </a:buClr>
              <a:buSzPts val="2800"/>
              <a:buFont typeface="Noto Sans Symbols"/>
              <a:buChar char="▪"/>
            </a:pPr>
            <a:r>
              <a:rPr b="1" i="0" lang="en-US" sz="2800" u="none" cap="none" strike="noStrike">
                <a:solidFill>
                  <a:schemeClr val="dk1"/>
                </a:solidFill>
                <a:latin typeface="Arial"/>
                <a:ea typeface="Arial"/>
                <a:cs typeface="Arial"/>
                <a:sym typeface="Arial"/>
              </a:rPr>
              <a:t>ضرورة الإبقاء والتركيز على مهمة واحدة هامة في وقت واحد والابتعاد عن المشتتات المحتملة—مثلا  عندما يتم تكليفك باستخراج بيانات معينة، وكنت، في نفس الوقت، تقوم بإنشاء شرائح لعرض تقديمي مثلا، فإنه يتعيّن عليك منح الأولوية لإحدى المهمّتين وتجنّب أية أعمال أو رسائل إلكترونية أو رسائل هاتفية أو تحضيرات مرتبطة بالمهمة الأخرى. </a:t>
            </a:r>
            <a:endParaRPr/>
          </a:p>
        </p:txBody>
      </p:sp>
      <p:sp>
        <p:nvSpPr>
          <p:cNvPr id="235" name="Google Shape;235;p38"/>
          <p:cNvSpPr/>
          <p:nvPr/>
        </p:nvSpPr>
        <p:spPr>
          <a:xfrm>
            <a:off x="4211593" y="248509"/>
            <a:ext cx="3768812" cy="948243"/>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rgbClr val="221581"/>
                </a:solidFill>
                <a:latin typeface="Arial"/>
                <a:ea typeface="Arial"/>
                <a:cs typeface="Arial"/>
                <a:sym typeface="Arial"/>
              </a:rPr>
              <a:t>استراتيجيات تحديد الأولويات</a:t>
            </a:r>
            <a:endParaRPr b="1" i="0" sz="2600" u="none" cap="none" strike="noStrike">
              <a:solidFill>
                <a:srgbClr val="221581"/>
              </a:solidFill>
              <a:latin typeface="Arial"/>
              <a:ea typeface="Arial"/>
              <a:cs typeface="Arial"/>
              <a:sym typeface="Arial"/>
            </a:endParaRPr>
          </a:p>
        </p:txBody>
      </p:sp>
      <p:pic>
        <p:nvPicPr>
          <p:cNvPr id="236" name="Google Shape;236;p3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37" name="Google Shape;237;p3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38" name="Google Shape;238;p3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39" name="Google Shape;239;p38"/>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4">
                                            <p:txEl>
                                              <p:pRg end="0" st="0"/>
                                            </p:txEl>
                                          </p:spTgt>
                                        </p:tgtEl>
                                        <p:attrNameLst>
                                          <p:attrName>style.visibility</p:attrName>
                                        </p:attrNameLst>
                                      </p:cBhvr>
                                      <p:to>
                                        <p:strVal val="visible"/>
                                      </p:to>
                                    </p:set>
                                    <p:anim calcmode="lin" valueType="num">
                                      <p:cBhvr additive="base">
                                        <p:cTn dur="500"/>
                                        <p:tgtEl>
                                          <p:spTgt spid="23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4">
                                            <p:txEl>
                                              <p:pRg end="1" st="1"/>
                                            </p:txEl>
                                          </p:spTgt>
                                        </p:tgtEl>
                                        <p:attrNameLst>
                                          <p:attrName>style.visibility</p:attrName>
                                        </p:attrNameLst>
                                      </p:cBhvr>
                                      <p:to>
                                        <p:strVal val="visible"/>
                                      </p:to>
                                    </p:set>
                                    <p:anim calcmode="lin" valueType="num">
                                      <p:cBhvr additive="base">
                                        <p:cTn dur="500"/>
                                        <p:tgtEl>
                                          <p:spTgt spid="234">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4">
                                            <p:txEl>
                                              <p:pRg end="2" st="2"/>
                                            </p:txEl>
                                          </p:spTgt>
                                        </p:tgtEl>
                                        <p:attrNameLst>
                                          <p:attrName>style.visibility</p:attrName>
                                        </p:attrNameLst>
                                      </p:cBhvr>
                                      <p:to>
                                        <p:strVal val="visible"/>
                                      </p:to>
                                    </p:set>
                                    <p:anim calcmode="lin" valueType="num">
                                      <p:cBhvr additive="base">
                                        <p:cTn dur="500"/>
                                        <p:tgtEl>
                                          <p:spTgt spid="234">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4">
                                            <p:txEl>
                                              <p:pRg end="3" st="3"/>
                                            </p:txEl>
                                          </p:spTgt>
                                        </p:tgtEl>
                                        <p:attrNameLst>
                                          <p:attrName>style.visibility</p:attrName>
                                        </p:attrNameLst>
                                      </p:cBhvr>
                                      <p:to>
                                        <p:strVal val="visible"/>
                                      </p:to>
                                    </p:set>
                                    <p:anim calcmode="lin" valueType="num">
                                      <p:cBhvr additive="base">
                                        <p:cTn dur="500"/>
                                        <p:tgtEl>
                                          <p:spTgt spid="234">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9"/>
          <p:cNvSpPr txBox="1"/>
          <p:nvPr/>
        </p:nvSpPr>
        <p:spPr>
          <a:xfrm>
            <a:off x="0" y="1414509"/>
            <a:ext cx="12042475" cy="4822803"/>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hlink"/>
              </a:buClr>
              <a:buSzPts val="2800"/>
              <a:buFont typeface="Noto Sans Symbols"/>
              <a:buNone/>
            </a:pPr>
            <a:r>
              <a:rPr b="1" i="0" lang="en-US" sz="2800" u="none" cap="none" strike="noStrike">
                <a:solidFill>
                  <a:srgbClr val="FF0000"/>
                </a:solidFill>
                <a:latin typeface="Arial"/>
                <a:ea typeface="Arial"/>
                <a:cs typeface="Arial"/>
                <a:sym typeface="Arial"/>
              </a:rPr>
              <a:t>خذ بعين الاعتبار الجهد المطلوب</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 ترتيب </a:t>
            </a:r>
            <a:r>
              <a:rPr lang="en-US" sz="2800">
                <a:solidFill>
                  <a:schemeClr val="dk1"/>
                </a:solidFill>
              </a:rPr>
              <a:t>الأولويات</a:t>
            </a:r>
            <a:r>
              <a:rPr b="0" i="0" lang="en-US" sz="2800" u="none" cap="none" strike="noStrike">
                <a:solidFill>
                  <a:schemeClr val="dk1"/>
                </a:solidFill>
                <a:latin typeface="Arial"/>
                <a:ea typeface="Arial"/>
                <a:cs typeface="Arial"/>
                <a:sym typeface="Arial"/>
              </a:rPr>
              <a:t> يساعدك في عدم الشعور بالملل وتأجيل والبعد عن المماطلة.</a:t>
            </a:r>
            <a:endParaRPr b="0" i="0" sz="2800" u="none" cap="none" strike="noStrike">
              <a:solidFill>
                <a:schemeClr val="dk1"/>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 في حال أصبحت قائمة المهام لديك مرهقة للغاية، أعط الأولوية لتلك المهام التي تحتاج أقل وقت وجهد وتنقّل بينها بسرعة.</a:t>
            </a:r>
            <a:endParaRPr b="0" i="0" sz="2800" u="none" cap="none" strike="noStrike">
              <a:solidFill>
                <a:schemeClr val="dk1"/>
              </a:solidFill>
              <a:latin typeface="Arial"/>
              <a:ea typeface="Arial"/>
              <a:cs typeface="Arial"/>
              <a:sym typeface="Arial"/>
            </a:endParaRPr>
          </a:p>
          <a:p>
            <a:pPr indent="0" lvl="0" marL="0" marR="0" rtl="1" algn="r">
              <a:lnSpc>
                <a:spcPct val="100000"/>
              </a:lnSpc>
              <a:spcBef>
                <a:spcPts val="560"/>
              </a:spcBef>
              <a:spcAft>
                <a:spcPts val="0"/>
              </a:spcAft>
              <a:buClr>
                <a:schemeClr val="hlink"/>
              </a:buClr>
              <a:buSzPts val="2800"/>
              <a:buFont typeface="Noto Sans Symbols"/>
              <a:buNone/>
            </a:pPr>
            <a:r>
              <a:rPr b="1" i="0" lang="en-US" sz="2800" u="none" cap="none" strike="noStrike">
                <a:solidFill>
                  <a:srgbClr val="FF0000"/>
                </a:solidFill>
                <a:latin typeface="Arial"/>
                <a:ea typeface="Arial"/>
                <a:cs typeface="Arial"/>
                <a:sym typeface="Arial"/>
              </a:rPr>
              <a:t>راجع القائمة بشكل دوري وكن واقعياً</a:t>
            </a:r>
            <a:endParaRPr b="0" i="0" sz="2800" u="none" cap="none" strike="noStrike">
              <a:solidFill>
                <a:srgbClr val="FF0000"/>
              </a:solidFill>
              <a:latin typeface="Arial"/>
              <a:ea typeface="Arial"/>
              <a:cs typeface="Arial"/>
              <a:sym typeface="Arial"/>
            </a:endParaRPr>
          </a:p>
          <a:p>
            <a:pPr indent="-342900" lvl="0" marL="342900" marR="0" rtl="1" algn="r">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Arial"/>
                <a:ea typeface="Arial"/>
                <a:cs typeface="Arial"/>
                <a:sym typeface="Arial"/>
              </a:rPr>
              <a:t>المراجعة الدورية </a:t>
            </a:r>
            <a:r>
              <a:rPr lang="en-US" sz="2800">
                <a:solidFill>
                  <a:schemeClr val="dk1"/>
                </a:solidFill>
              </a:rPr>
              <a:t>قائمة</a:t>
            </a:r>
            <a:r>
              <a:rPr b="0" i="0" lang="en-US" sz="2800" u="none" cap="none" strike="noStrike">
                <a:solidFill>
                  <a:schemeClr val="dk1"/>
                </a:solidFill>
                <a:latin typeface="Arial"/>
                <a:ea typeface="Arial"/>
                <a:cs typeface="Arial"/>
                <a:sym typeface="Arial"/>
              </a:rPr>
              <a:t> مهامك وأولوياتك هي المفتاح لاستعادة السيطرة والتركيز”</a:t>
            </a:r>
            <a:endParaRPr/>
          </a:p>
        </p:txBody>
      </p:sp>
      <p:sp>
        <p:nvSpPr>
          <p:cNvPr id="246" name="Google Shape;246;p39"/>
          <p:cNvSpPr/>
          <p:nvPr/>
        </p:nvSpPr>
        <p:spPr>
          <a:xfrm>
            <a:off x="4211593" y="248509"/>
            <a:ext cx="3768812" cy="948243"/>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rgbClr val="221581"/>
                </a:solidFill>
                <a:latin typeface="Arial"/>
                <a:ea typeface="Arial"/>
                <a:cs typeface="Arial"/>
                <a:sym typeface="Arial"/>
              </a:rPr>
              <a:t>استراتيجيات تحديد الأولويات</a:t>
            </a:r>
            <a:endParaRPr b="1" i="0" sz="2600" u="none" cap="none" strike="noStrike">
              <a:solidFill>
                <a:srgbClr val="221581"/>
              </a:solidFill>
              <a:latin typeface="Arial"/>
              <a:ea typeface="Arial"/>
              <a:cs typeface="Arial"/>
              <a:sym typeface="Arial"/>
            </a:endParaRPr>
          </a:p>
        </p:txBody>
      </p:sp>
      <p:pic>
        <p:nvPicPr>
          <p:cNvPr id="247" name="Google Shape;247;p3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48" name="Google Shape;248;p3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49" name="Google Shape;249;p3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250" name="Google Shape;250;p39"/>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0" st="0"/>
                                            </p:txEl>
                                          </p:spTgt>
                                        </p:tgtEl>
                                        <p:attrNameLst>
                                          <p:attrName>style.visibility</p:attrName>
                                        </p:attrNameLst>
                                      </p:cBhvr>
                                      <p:to>
                                        <p:strVal val="visible"/>
                                      </p:to>
                                    </p:set>
                                    <p:anim calcmode="lin" valueType="num">
                                      <p:cBhvr additive="base">
                                        <p:cTn dur="500"/>
                                        <p:tgtEl>
                                          <p:spTgt spid="24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1" st="1"/>
                                            </p:txEl>
                                          </p:spTgt>
                                        </p:tgtEl>
                                        <p:attrNameLst>
                                          <p:attrName>style.visibility</p:attrName>
                                        </p:attrNameLst>
                                      </p:cBhvr>
                                      <p:to>
                                        <p:strVal val="visible"/>
                                      </p:to>
                                    </p:set>
                                    <p:anim calcmode="lin" valueType="num">
                                      <p:cBhvr additive="base">
                                        <p:cTn dur="500"/>
                                        <p:tgtEl>
                                          <p:spTgt spid="245">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2" st="2"/>
                                            </p:txEl>
                                          </p:spTgt>
                                        </p:tgtEl>
                                        <p:attrNameLst>
                                          <p:attrName>style.visibility</p:attrName>
                                        </p:attrNameLst>
                                      </p:cBhvr>
                                      <p:to>
                                        <p:strVal val="visible"/>
                                      </p:to>
                                    </p:set>
                                    <p:anim calcmode="lin" valueType="num">
                                      <p:cBhvr additive="base">
                                        <p:cTn dur="500"/>
                                        <p:tgtEl>
                                          <p:spTgt spid="245">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3" st="3"/>
                                            </p:txEl>
                                          </p:spTgt>
                                        </p:tgtEl>
                                        <p:attrNameLst>
                                          <p:attrName>style.visibility</p:attrName>
                                        </p:attrNameLst>
                                      </p:cBhvr>
                                      <p:to>
                                        <p:strVal val="visible"/>
                                      </p:to>
                                    </p:set>
                                    <p:anim calcmode="lin" valueType="num">
                                      <p:cBhvr additive="base">
                                        <p:cTn dur="500"/>
                                        <p:tgtEl>
                                          <p:spTgt spid="245">
                                            <p:txEl>
                                              <p:pRg end="3" st="3"/>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xEl>
                                              <p:pRg end="4" st="4"/>
                                            </p:txEl>
                                          </p:spTgt>
                                        </p:tgtEl>
                                        <p:attrNameLst>
                                          <p:attrName>style.visibility</p:attrName>
                                        </p:attrNameLst>
                                      </p:cBhvr>
                                      <p:to>
                                        <p:strVal val="visible"/>
                                      </p:to>
                                    </p:set>
                                    <p:anim calcmode="lin" valueType="num">
                                      <p:cBhvr additive="base">
                                        <p:cTn dur="500"/>
                                        <p:tgtEl>
                                          <p:spTgt spid="245">
                                            <p:txEl>
                                              <p:pRg end="4" st="4"/>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grpSp>
        <p:nvGrpSpPr>
          <p:cNvPr id="256" name="Google Shape;256;p40"/>
          <p:cNvGrpSpPr/>
          <p:nvPr/>
        </p:nvGrpSpPr>
        <p:grpSpPr>
          <a:xfrm>
            <a:off x="3683211" y="2995242"/>
            <a:ext cx="6095999" cy="2877507"/>
            <a:chOff x="0" y="593246"/>
            <a:chExt cx="6095999" cy="2877507"/>
          </a:xfrm>
        </p:grpSpPr>
        <p:sp>
          <p:nvSpPr>
            <p:cNvPr id="257" name="Google Shape;257;p40"/>
            <p:cNvSpPr/>
            <p:nvPr/>
          </p:nvSpPr>
          <p:spPr>
            <a:xfrm>
              <a:off x="5921044" y="2179040"/>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40"/>
            <p:cNvSpPr/>
            <p:nvPr/>
          </p:nvSpPr>
          <p:spPr>
            <a:xfrm>
              <a:off x="5600395" y="2179040"/>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40"/>
            <p:cNvSpPr/>
            <p:nvPr/>
          </p:nvSpPr>
          <p:spPr>
            <a:xfrm>
              <a:off x="5279745" y="2179040"/>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40"/>
            <p:cNvSpPr/>
            <p:nvPr/>
          </p:nvSpPr>
          <p:spPr>
            <a:xfrm>
              <a:off x="4959705" y="2179040"/>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40"/>
            <p:cNvSpPr/>
            <p:nvPr/>
          </p:nvSpPr>
          <p:spPr>
            <a:xfrm>
              <a:off x="4639056" y="2179040"/>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40"/>
            <p:cNvSpPr/>
            <p:nvPr/>
          </p:nvSpPr>
          <p:spPr>
            <a:xfrm>
              <a:off x="4143451" y="2091564"/>
              <a:ext cx="349910" cy="35019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40"/>
            <p:cNvSpPr/>
            <p:nvPr/>
          </p:nvSpPr>
          <p:spPr>
            <a:xfrm>
              <a:off x="5635752" y="1817625"/>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40"/>
            <p:cNvSpPr/>
            <p:nvPr/>
          </p:nvSpPr>
          <p:spPr>
            <a:xfrm>
              <a:off x="5635752" y="2543045"/>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40"/>
            <p:cNvSpPr/>
            <p:nvPr/>
          </p:nvSpPr>
          <p:spPr>
            <a:xfrm>
              <a:off x="5791809" y="1974737"/>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40"/>
            <p:cNvSpPr/>
            <p:nvPr/>
          </p:nvSpPr>
          <p:spPr>
            <a:xfrm>
              <a:off x="5802172" y="2386796"/>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40"/>
            <p:cNvSpPr/>
            <p:nvPr/>
          </p:nvSpPr>
          <p:spPr>
            <a:xfrm>
              <a:off x="2226868" y="1380820"/>
              <a:ext cx="1771497" cy="1771681"/>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40"/>
            <p:cNvSpPr txBox="1"/>
            <p:nvPr/>
          </p:nvSpPr>
          <p:spPr>
            <a:xfrm>
              <a:off x="2486298" y="1640277"/>
              <a:ext cx="1252637" cy="1252767"/>
            </a:xfrm>
            <a:prstGeom prst="rect">
              <a:avLst/>
            </a:prstGeom>
            <a:noFill/>
            <a:ln>
              <a:noFill/>
            </a:ln>
          </p:spPr>
          <p:txBody>
            <a:bodyPr anchorCtr="0" anchor="ctr" bIns="36825" lIns="36825" spcFirstLastPara="1" rIns="36825" wrap="square" tIns="36825">
              <a:noAutofit/>
            </a:bodyPr>
            <a:lstStyle/>
            <a:p>
              <a:pPr indent="0" lvl="0" marL="0" marR="0" rtl="0" algn="ctr">
                <a:lnSpc>
                  <a:spcPct val="90000"/>
                </a:lnSpc>
                <a:spcBef>
                  <a:spcPts val="0"/>
                </a:spcBef>
                <a:spcAft>
                  <a:spcPts val="0"/>
                </a:spcAft>
                <a:buNone/>
              </a:pPr>
              <a:r>
                <a:rPr b="1" i="0" lang="en-US" sz="2900" u="none" cap="none" strike="noStrike">
                  <a:solidFill>
                    <a:srgbClr val="FFFF00"/>
                  </a:solidFill>
                  <a:latin typeface="Arial"/>
                  <a:ea typeface="Arial"/>
                  <a:cs typeface="Arial"/>
                  <a:sym typeface="Arial"/>
                </a:rPr>
                <a:t>مراحل تحديد </a:t>
              </a:r>
              <a:r>
                <a:rPr b="1" lang="en-US" sz="2900">
                  <a:solidFill>
                    <a:srgbClr val="FFFF00"/>
                  </a:solidFill>
                </a:rPr>
                <a:t>الأولويات</a:t>
              </a:r>
              <a:endParaRPr b="0" i="0" sz="2900" u="none" cap="none" strike="noStrike">
                <a:solidFill>
                  <a:srgbClr val="FFFF00"/>
                </a:solidFill>
                <a:latin typeface="Calibri"/>
                <a:ea typeface="Calibri"/>
                <a:cs typeface="Calibri"/>
                <a:sym typeface="Calibri"/>
              </a:endParaRPr>
            </a:p>
          </p:txBody>
        </p:sp>
        <p:sp>
          <p:nvSpPr>
            <p:cNvPr id="269" name="Google Shape;269;p40"/>
            <p:cNvSpPr/>
            <p:nvPr/>
          </p:nvSpPr>
          <p:spPr>
            <a:xfrm>
              <a:off x="2094585" y="1229463"/>
              <a:ext cx="349910" cy="35019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40"/>
            <p:cNvSpPr/>
            <p:nvPr/>
          </p:nvSpPr>
          <p:spPr>
            <a:xfrm>
              <a:off x="1870252" y="1044727"/>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40"/>
            <p:cNvSpPr/>
            <p:nvPr/>
          </p:nvSpPr>
          <p:spPr>
            <a:xfrm>
              <a:off x="1496568" y="1044727"/>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40"/>
            <p:cNvSpPr/>
            <p:nvPr/>
          </p:nvSpPr>
          <p:spPr>
            <a:xfrm>
              <a:off x="1122883" y="1044727"/>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40"/>
            <p:cNvSpPr/>
            <p:nvPr/>
          </p:nvSpPr>
          <p:spPr>
            <a:xfrm>
              <a:off x="749198" y="1044727"/>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40"/>
            <p:cNvSpPr/>
            <p:nvPr/>
          </p:nvSpPr>
          <p:spPr>
            <a:xfrm>
              <a:off x="374904" y="1044727"/>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40"/>
            <p:cNvSpPr/>
            <p:nvPr/>
          </p:nvSpPr>
          <p:spPr>
            <a:xfrm>
              <a:off x="1219" y="1044727"/>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40"/>
            <p:cNvSpPr/>
            <p:nvPr/>
          </p:nvSpPr>
          <p:spPr>
            <a:xfrm>
              <a:off x="0" y="593246"/>
              <a:ext cx="2050694" cy="4500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40"/>
            <p:cNvSpPr txBox="1"/>
            <p:nvPr/>
          </p:nvSpPr>
          <p:spPr>
            <a:xfrm>
              <a:off x="0" y="593246"/>
              <a:ext cx="2050694" cy="450042"/>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0"/>
                </a:spcBef>
                <a:spcAft>
                  <a:spcPts val="0"/>
                </a:spcAft>
                <a:buNone/>
              </a:pPr>
              <a:r>
                <a:rPr b="1" i="0" lang="en-US" sz="2400" u="none" cap="none" strike="noStrike">
                  <a:solidFill>
                    <a:srgbClr val="000000"/>
                  </a:solidFill>
                  <a:latin typeface="Calibri"/>
                  <a:ea typeface="Calibri"/>
                  <a:cs typeface="Calibri"/>
                  <a:sym typeface="Calibri"/>
                </a:rPr>
                <a:t>الأولوية الحرجة </a:t>
              </a:r>
              <a:endParaRPr b="0" i="0" sz="2400" u="none" cap="none" strike="noStrike">
                <a:solidFill>
                  <a:srgbClr val="000000"/>
                </a:solidFill>
                <a:latin typeface="Calibri"/>
                <a:ea typeface="Calibri"/>
                <a:cs typeface="Calibri"/>
                <a:sym typeface="Calibri"/>
              </a:endParaRPr>
            </a:p>
          </p:txBody>
        </p:sp>
        <p:sp>
          <p:nvSpPr>
            <p:cNvPr id="278" name="Google Shape;278;p40"/>
            <p:cNvSpPr/>
            <p:nvPr/>
          </p:nvSpPr>
          <p:spPr>
            <a:xfrm>
              <a:off x="1731264" y="2091564"/>
              <a:ext cx="349910" cy="35019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40"/>
            <p:cNvSpPr/>
            <p:nvPr/>
          </p:nvSpPr>
          <p:spPr>
            <a:xfrm>
              <a:off x="1385011" y="2179040"/>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40"/>
            <p:cNvSpPr/>
            <p:nvPr/>
          </p:nvSpPr>
          <p:spPr>
            <a:xfrm>
              <a:off x="1039368" y="2179040"/>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40"/>
            <p:cNvSpPr/>
            <p:nvPr/>
          </p:nvSpPr>
          <p:spPr>
            <a:xfrm>
              <a:off x="693115" y="2179040"/>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40"/>
            <p:cNvSpPr/>
            <p:nvPr/>
          </p:nvSpPr>
          <p:spPr>
            <a:xfrm>
              <a:off x="347472" y="2179040"/>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40"/>
            <p:cNvSpPr/>
            <p:nvPr/>
          </p:nvSpPr>
          <p:spPr>
            <a:xfrm>
              <a:off x="1219" y="2179040"/>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40"/>
            <p:cNvSpPr/>
            <p:nvPr/>
          </p:nvSpPr>
          <p:spPr>
            <a:xfrm>
              <a:off x="0" y="1731300"/>
              <a:ext cx="1550822" cy="4500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40"/>
            <p:cNvSpPr txBox="1"/>
            <p:nvPr/>
          </p:nvSpPr>
          <p:spPr>
            <a:xfrm>
              <a:off x="0" y="1731300"/>
              <a:ext cx="1550822" cy="450042"/>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0"/>
                </a:spcBef>
                <a:spcAft>
                  <a:spcPts val="0"/>
                </a:spcAft>
                <a:buNone/>
              </a:pPr>
              <a:r>
                <a:rPr b="1" i="0" lang="en-US" sz="2400" u="none" cap="none" strike="noStrike">
                  <a:solidFill>
                    <a:srgbClr val="000000"/>
                  </a:solidFill>
                  <a:latin typeface="Calibri"/>
                  <a:ea typeface="Calibri"/>
                  <a:cs typeface="Calibri"/>
                  <a:sym typeface="Calibri"/>
                </a:rPr>
                <a:t>الأولوية المهمة</a:t>
              </a:r>
              <a:endParaRPr b="0" i="0" sz="2400" u="none" cap="none" strike="noStrike">
                <a:solidFill>
                  <a:srgbClr val="000000"/>
                </a:solidFill>
                <a:latin typeface="Calibri"/>
                <a:ea typeface="Calibri"/>
                <a:cs typeface="Calibri"/>
                <a:sym typeface="Calibri"/>
              </a:endParaRPr>
            </a:p>
          </p:txBody>
        </p:sp>
        <p:sp>
          <p:nvSpPr>
            <p:cNvPr id="286" name="Google Shape;286;p40"/>
            <p:cNvSpPr/>
            <p:nvPr/>
          </p:nvSpPr>
          <p:spPr>
            <a:xfrm>
              <a:off x="2094585" y="2939278"/>
              <a:ext cx="349910" cy="35019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40"/>
            <p:cNvSpPr/>
            <p:nvPr/>
          </p:nvSpPr>
          <p:spPr>
            <a:xfrm>
              <a:off x="1870252" y="3295801"/>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40"/>
            <p:cNvSpPr/>
            <p:nvPr/>
          </p:nvSpPr>
          <p:spPr>
            <a:xfrm>
              <a:off x="1496568" y="3295801"/>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40"/>
            <p:cNvSpPr/>
            <p:nvPr/>
          </p:nvSpPr>
          <p:spPr>
            <a:xfrm>
              <a:off x="1122883" y="3295801"/>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40"/>
            <p:cNvSpPr/>
            <p:nvPr/>
          </p:nvSpPr>
          <p:spPr>
            <a:xfrm>
              <a:off x="749198" y="3295801"/>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40"/>
            <p:cNvSpPr/>
            <p:nvPr/>
          </p:nvSpPr>
          <p:spPr>
            <a:xfrm>
              <a:off x="374904" y="3295801"/>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40"/>
            <p:cNvSpPr/>
            <p:nvPr/>
          </p:nvSpPr>
          <p:spPr>
            <a:xfrm>
              <a:off x="1219" y="3295801"/>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40"/>
            <p:cNvSpPr/>
            <p:nvPr/>
          </p:nvSpPr>
          <p:spPr>
            <a:xfrm>
              <a:off x="0" y="2844032"/>
              <a:ext cx="2050694" cy="4500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40"/>
            <p:cNvSpPr txBox="1"/>
            <p:nvPr/>
          </p:nvSpPr>
          <p:spPr>
            <a:xfrm>
              <a:off x="0" y="2844032"/>
              <a:ext cx="2050694" cy="450042"/>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0"/>
                </a:spcBef>
                <a:spcAft>
                  <a:spcPts val="0"/>
                </a:spcAft>
                <a:buNone/>
              </a:pPr>
              <a:r>
                <a:rPr b="1" i="0" lang="en-US" sz="2400" u="none" cap="none" strike="noStrike">
                  <a:solidFill>
                    <a:srgbClr val="000000"/>
                  </a:solidFill>
                  <a:latin typeface="Calibri"/>
                  <a:ea typeface="Calibri"/>
                  <a:cs typeface="Calibri"/>
                  <a:sym typeface="Calibri"/>
                </a:rPr>
                <a:t>الأولوية المستحبة</a:t>
              </a:r>
              <a:endParaRPr b="0" i="0" sz="2400" u="none" cap="none" strike="noStrike">
                <a:solidFill>
                  <a:srgbClr val="000000"/>
                </a:solidFill>
                <a:latin typeface="Calibri"/>
                <a:ea typeface="Calibri"/>
                <a:cs typeface="Calibri"/>
                <a:sym typeface="Calibri"/>
              </a:endParaRPr>
            </a:p>
          </p:txBody>
        </p:sp>
      </p:grpSp>
      <p:sp>
        <p:nvSpPr>
          <p:cNvPr id="295" name="Google Shape;295;p40"/>
          <p:cNvSpPr/>
          <p:nvPr/>
        </p:nvSpPr>
        <p:spPr>
          <a:xfrm>
            <a:off x="5935579" y="1549281"/>
            <a:ext cx="3588105" cy="599252"/>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3000" u="none" cap="none" strike="noStrike">
                <a:solidFill>
                  <a:schemeClr val="dk1"/>
                </a:solidFill>
                <a:latin typeface="Arial"/>
                <a:ea typeface="Arial"/>
                <a:cs typeface="Arial"/>
                <a:sym typeface="Arial"/>
              </a:rPr>
              <a:t>مراحل تحديد الأولويات</a:t>
            </a:r>
            <a:endParaRPr b="1" i="0" sz="3000" u="none" cap="none" strike="noStrike">
              <a:solidFill>
                <a:schemeClr val="dk1"/>
              </a:solidFill>
              <a:latin typeface="Arial"/>
              <a:ea typeface="Arial"/>
              <a:cs typeface="Arial"/>
              <a:sym typeface="Arial"/>
            </a:endParaRPr>
          </a:p>
        </p:txBody>
      </p:sp>
      <p:pic>
        <p:nvPicPr>
          <p:cNvPr id="296" name="Google Shape;296;p4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297" name="Google Shape;297;p4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298" name="Google Shape;298;p4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41"/>
          <p:cNvSpPr/>
          <p:nvPr/>
        </p:nvSpPr>
        <p:spPr>
          <a:xfrm>
            <a:off x="1127448" y="2420888"/>
            <a:ext cx="10563816" cy="3869008"/>
          </a:xfrm>
          <a:prstGeom prst="rect">
            <a:avLst/>
          </a:prstGeom>
          <a:noFill/>
          <a:ln>
            <a:noFill/>
          </a:ln>
        </p:spPr>
        <p:txBody>
          <a:bodyPr anchorCtr="0" anchor="t" bIns="45700" lIns="91425" spcFirstLastPara="1" rIns="91425" wrap="square" tIns="45700">
            <a:spAutoFit/>
          </a:bodyPr>
          <a:lstStyle/>
          <a:p>
            <a:pPr indent="0" lvl="0" marL="0" marR="0" rtl="1" algn="just">
              <a:lnSpc>
                <a:spcPct val="107000"/>
              </a:lnSpc>
              <a:spcBef>
                <a:spcPts val="0"/>
              </a:spcBef>
              <a:spcAft>
                <a:spcPts val="0"/>
              </a:spcAft>
              <a:buNone/>
            </a:pPr>
            <a:r>
              <a:rPr b="0" i="0" lang="en-US" sz="3300" u="none" cap="none" strike="noStrike">
                <a:solidFill>
                  <a:schemeClr val="dk1"/>
                </a:solidFill>
                <a:latin typeface="Arial"/>
                <a:ea typeface="Arial"/>
                <a:cs typeface="Arial"/>
                <a:sym typeface="Arial"/>
              </a:rPr>
              <a:t>هي هدف </a:t>
            </a:r>
            <a:r>
              <a:rPr lang="en-US" sz="3300">
                <a:solidFill>
                  <a:schemeClr val="dk1"/>
                </a:solidFill>
              </a:rPr>
              <a:t>يجب</a:t>
            </a:r>
            <a:r>
              <a:rPr b="0" i="0" lang="en-US" sz="3300" u="none" cap="none" strike="noStrike">
                <a:solidFill>
                  <a:schemeClr val="dk1"/>
                </a:solidFill>
                <a:latin typeface="Arial"/>
                <a:ea typeface="Arial"/>
                <a:cs typeface="Arial"/>
                <a:sym typeface="Arial"/>
              </a:rPr>
              <a:t> إنجازه في غضون فترة زمنية مُحددة بغض النظر عن الظروف المحيطة. وقد يكون مثلًا فوز شركة بتعاقد مع عميل رئيسي في موعد بعينه أو تشغيل مصنع في يومٍ مُحدد. وإذا كان الهدف ثابتًا ولا يمكن التفاوض حول التوقيت، تكون الموارد كالأشخاص والمعدات والأموال هي العنصر الوحيد الذي يُمكن تعديله. وفي مثل هذه المشروعات ينبغي توفير جميع الموارد اللازمة والسماح للمديرين بتوظيف بقية الموارد المُتاحة إذا دعت الحاجة.</a:t>
            </a:r>
            <a:endParaRPr b="0" i="0" sz="3300" u="none" cap="none" strike="noStrike">
              <a:solidFill>
                <a:schemeClr val="dk1"/>
              </a:solidFill>
              <a:latin typeface="Calibri"/>
              <a:ea typeface="Calibri"/>
              <a:cs typeface="Calibri"/>
              <a:sym typeface="Calibri"/>
            </a:endParaRPr>
          </a:p>
        </p:txBody>
      </p:sp>
      <p:grpSp>
        <p:nvGrpSpPr>
          <p:cNvPr id="305" name="Google Shape;305;p41"/>
          <p:cNvGrpSpPr/>
          <p:nvPr/>
        </p:nvGrpSpPr>
        <p:grpSpPr>
          <a:xfrm>
            <a:off x="8738558" y="1784864"/>
            <a:ext cx="2475307" cy="450042"/>
            <a:chOff x="-424612" y="593246"/>
            <a:chExt cx="2475306" cy="450042"/>
          </a:xfrm>
        </p:grpSpPr>
        <p:sp>
          <p:nvSpPr>
            <p:cNvPr id="306" name="Google Shape;306;p41"/>
            <p:cNvSpPr/>
            <p:nvPr/>
          </p:nvSpPr>
          <p:spPr>
            <a:xfrm>
              <a:off x="0" y="593246"/>
              <a:ext cx="2050694" cy="4500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41"/>
            <p:cNvSpPr/>
            <p:nvPr/>
          </p:nvSpPr>
          <p:spPr>
            <a:xfrm>
              <a:off x="-424612" y="593246"/>
              <a:ext cx="2475306" cy="450042"/>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0"/>
                </a:spcBef>
                <a:spcAft>
                  <a:spcPts val="0"/>
                </a:spcAft>
                <a:buNone/>
              </a:pPr>
              <a:r>
                <a:rPr b="1" i="0" lang="en-US" sz="2800" u="none" cap="none" strike="noStrike">
                  <a:solidFill>
                    <a:srgbClr val="000000"/>
                  </a:solidFill>
                  <a:latin typeface="Calibri"/>
                  <a:ea typeface="Calibri"/>
                  <a:cs typeface="Calibri"/>
                  <a:sym typeface="Calibri"/>
                </a:rPr>
                <a:t>الأولوية الحرجة </a:t>
              </a:r>
              <a:endParaRPr b="0" i="0" sz="2800" u="none" cap="none" strike="noStrike">
                <a:solidFill>
                  <a:srgbClr val="000000"/>
                </a:solidFill>
                <a:latin typeface="Calibri"/>
                <a:ea typeface="Calibri"/>
                <a:cs typeface="Calibri"/>
                <a:sym typeface="Calibri"/>
              </a:endParaRPr>
            </a:p>
          </p:txBody>
        </p:sp>
      </p:grpSp>
      <p:grpSp>
        <p:nvGrpSpPr>
          <p:cNvPr id="308" name="Google Shape;308;p41"/>
          <p:cNvGrpSpPr/>
          <p:nvPr/>
        </p:nvGrpSpPr>
        <p:grpSpPr>
          <a:xfrm>
            <a:off x="8891899" y="2234906"/>
            <a:ext cx="2043988" cy="174952"/>
            <a:chOff x="5074006" y="3341524"/>
            <a:chExt cx="2043988" cy="174952"/>
          </a:xfrm>
        </p:grpSpPr>
        <p:sp>
          <p:nvSpPr>
            <p:cNvPr id="309" name="Google Shape;309;p41"/>
            <p:cNvSpPr/>
            <p:nvPr/>
          </p:nvSpPr>
          <p:spPr>
            <a:xfrm>
              <a:off x="6943039" y="3341524"/>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41"/>
            <p:cNvSpPr/>
            <p:nvPr/>
          </p:nvSpPr>
          <p:spPr>
            <a:xfrm>
              <a:off x="6569355" y="3341524"/>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41"/>
            <p:cNvSpPr/>
            <p:nvPr/>
          </p:nvSpPr>
          <p:spPr>
            <a:xfrm>
              <a:off x="6195670" y="3341524"/>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41"/>
            <p:cNvSpPr/>
            <p:nvPr/>
          </p:nvSpPr>
          <p:spPr>
            <a:xfrm>
              <a:off x="5821985" y="3341524"/>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41"/>
            <p:cNvSpPr/>
            <p:nvPr/>
          </p:nvSpPr>
          <p:spPr>
            <a:xfrm>
              <a:off x="5447691" y="3341524"/>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41"/>
            <p:cNvSpPr/>
            <p:nvPr/>
          </p:nvSpPr>
          <p:spPr>
            <a:xfrm>
              <a:off x="5074006" y="3341524"/>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5" name="Google Shape;315;p41"/>
          <p:cNvSpPr/>
          <p:nvPr/>
        </p:nvSpPr>
        <p:spPr>
          <a:xfrm>
            <a:off x="5121680" y="1055572"/>
            <a:ext cx="3002692" cy="599252"/>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600" u="none" cap="none" strike="noStrike">
                <a:solidFill>
                  <a:schemeClr val="dk1"/>
                </a:solidFill>
                <a:latin typeface="Arial"/>
                <a:ea typeface="Arial"/>
                <a:cs typeface="Arial"/>
                <a:sym typeface="Arial"/>
              </a:rPr>
              <a:t>مراحل تحديد الأولويات</a:t>
            </a:r>
            <a:endParaRPr b="1" i="0" sz="2600" u="none" cap="none" strike="noStrike">
              <a:solidFill>
                <a:schemeClr val="dk1"/>
              </a:solidFill>
              <a:latin typeface="Arial"/>
              <a:ea typeface="Arial"/>
              <a:cs typeface="Arial"/>
              <a:sym typeface="Arial"/>
            </a:endParaRPr>
          </a:p>
        </p:txBody>
      </p:sp>
      <p:pic>
        <p:nvPicPr>
          <p:cNvPr id="316" name="Google Shape;316;p4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17" name="Google Shape;317;p4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18" name="Google Shape;318;p4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19" name="Google Shape;319;p41"/>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0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8"/>
                                        </p:tgtEl>
                                        <p:attrNameLst>
                                          <p:attrName>style.visibility</p:attrName>
                                        </p:attrNameLst>
                                      </p:cBhvr>
                                      <p:to>
                                        <p:strVal val="visible"/>
                                      </p:to>
                                    </p:set>
                                    <p:animEffect filter="fade" transition="in">
                                      <p:cBhvr>
                                        <p:cTn dur="2000"/>
                                        <p:tgtEl>
                                          <p:spTgt spid="3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4">
                                            <p:txEl>
                                              <p:pRg end="0" st="0"/>
                                            </p:txEl>
                                          </p:spTgt>
                                        </p:tgtEl>
                                        <p:attrNameLst>
                                          <p:attrName>style.visibility</p:attrName>
                                        </p:attrNameLst>
                                      </p:cBhvr>
                                      <p:to>
                                        <p:strVal val="visible"/>
                                      </p:to>
                                    </p:set>
                                    <p:anim calcmode="lin" valueType="num">
                                      <p:cBhvr additive="base">
                                        <p:cTn dur="500"/>
                                        <p:tgtEl>
                                          <p:spTgt spid="30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grpSp>
        <p:nvGrpSpPr>
          <p:cNvPr id="325" name="Google Shape;325;p42"/>
          <p:cNvGrpSpPr/>
          <p:nvPr/>
        </p:nvGrpSpPr>
        <p:grpSpPr>
          <a:xfrm>
            <a:off x="9206609" y="1689169"/>
            <a:ext cx="2733404" cy="450846"/>
            <a:chOff x="-220411" y="592442"/>
            <a:chExt cx="2733403" cy="450846"/>
          </a:xfrm>
        </p:grpSpPr>
        <p:sp>
          <p:nvSpPr>
            <p:cNvPr id="326" name="Google Shape;326;p42"/>
            <p:cNvSpPr/>
            <p:nvPr/>
          </p:nvSpPr>
          <p:spPr>
            <a:xfrm>
              <a:off x="0" y="593246"/>
              <a:ext cx="2050694" cy="4500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42"/>
            <p:cNvSpPr/>
            <p:nvPr/>
          </p:nvSpPr>
          <p:spPr>
            <a:xfrm>
              <a:off x="-220411" y="592442"/>
              <a:ext cx="2733403" cy="450042"/>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0"/>
                </a:spcBef>
                <a:spcAft>
                  <a:spcPts val="0"/>
                </a:spcAft>
                <a:buNone/>
              </a:pPr>
              <a:r>
                <a:rPr b="1" i="0" lang="en-US" sz="2800" u="none" cap="none" strike="noStrike">
                  <a:solidFill>
                    <a:srgbClr val="000000"/>
                  </a:solidFill>
                  <a:latin typeface="Calibri"/>
                  <a:ea typeface="Calibri"/>
                  <a:cs typeface="Calibri"/>
                  <a:sym typeface="Calibri"/>
                </a:rPr>
                <a:t>الأولوية المهمة </a:t>
              </a:r>
              <a:endParaRPr b="0" i="0" sz="2800" u="none" cap="none" strike="noStrike">
                <a:solidFill>
                  <a:srgbClr val="000000"/>
                </a:solidFill>
                <a:latin typeface="Calibri"/>
                <a:ea typeface="Calibri"/>
                <a:cs typeface="Calibri"/>
                <a:sym typeface="Calibri"/>
              </a:endParaRPr>
            </a:p>
          </p:txBody>
        </p:sp>
      </p:grpSp>
      <p:grpSp>
        <p:nvGrpSpPr>
          <p:cNvPr id="328" name="Google Shape;328;p42"/>
          <p:cNvGrpSpPr/>
          <p:nvPr/>
        </p:nvGrpSpPr>
        <p:grpSpPr>
          <a:xfrm>
            <a:off x="9168510" y="2268348"/>
            <a:ext cx="2043988" cy="174952"/>
            <a:chOff x="5074006" y="3341524"/>
            <a:chExt cx="2043988" cy="174952"/>
          </a:xfrm>
        </p:grpSpPr>
        <p:sp>
          <p:nvSpPr>
            <p:cNvPr id="329" name="Google Shape;329;p42"/>
            <p:cNvSpPr/>
            <p:nvPr/>
          </p:nvSpPr>
          <p:spPr>
            <a:xfrm>
              <a:off x="6943039" y="3341524"/>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42"/>
            <p:cNvSpPr/>
            <p:nvPr/>
          </p:nvSpPr>
          <p:spPr>
            <a:xfrm>
              <a:off x="6569355" y="3341524"/>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42"/>
            <p:cNvSpPr/>
            <p:nvPr/>
          </p:nvSpPr>
          <p:spPr>
            <a:xfrm>
              <a:off x="6195670" y="3341524"/>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2"/>
            <p:cNvSpPr/>
            <p:nvPr/>
          </p:nvSpPr>
          <p:spPr>
            <a:xfrm>
              <a:off x="5821985" y="3341524"/>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42"/>
            <p:cNvSpPr/>
            <p:nvPr/>
          </p:nvSpPr>
          <p:spPr>
            <a:xfrm>
              <a:off x="5447691" y="3341524"/>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42"/>
            <p:cNvSpPr/>
            <p:nvPr/>
          </p:nvSpPr>
          <p:spPr>
            <a:xfrm>
              <a:off x="5074006" y="3341524"/>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5" name="Google Shape;335;p42"/>
          <p:cNvSpPr/>
          <p:nvPr/>
        </p:nvSpPr>
        <p:spPr>
          <a:xfrm>
            <a:off x="1111394" y="2420888"/>
            <a:ext cx="10563816" cy="370672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3200" u="none" cap="none" strike="noStrike">
                <a:solidFill>
                  <a:srgbClr val="000000"/>
                </a:solidFill>
                <a:latin typeface="Arial"/>
                <a:ea typeface="Arial"/>
                <a:cs typeface="Arial"/>
                <a:sym typeface="Arial"/>
              </a:rPr>
              <a:t>هي مسعى من شأنه التأثير إيجابًا على الأداء. وفي هذه المشروعات يجري الاعتماد على موارد ثابتة ويُمكن تغيير توقيت التنفيذ أو الهدف. وعلى سبيل المثال قد تُحدد المؤسسة هدفًا لفريق العمل دون إلزامهم بالانتهاء في تاريخ بعينه، وفي بعض الأحيان قد تُحدد موعد الانتهاء دون توضيح دقيق للهدف وحينها تتقبل أي مقدار من التحسن في نهاية العمل.</a:t>
            </a:r>
            <a:endParaRPr b="0" i="0" sz="3200" u="none" cap="none" strike="noStrike">
              <a:solidFill>
                <a:srgbClr val="000000"/>
              </a:solidFill>
              <a:latin typeface="Calibri"/>
              <a:ea typeface="Calibri"/>
              <a:cs typeface="Calibri"/>
              <a:sym typeface="Calibri"/>
            </a:endParaRPr>
          </a:p>
        </p:txBody>
      </p:sp>
      <p:sp>
        <p:nvSpPr>
          <p:cNvPr id="336" name="Google Shape;336;p42"/>
          <p:cNvSpPr/>
          <p:nvPr/>
        </p:nvSpPr>
        <p:spPr>
          <a:xfrm>
            <a:off x="5081351" y="1133729"/>
            <a:ext cx="3340754" cy="599252"/>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3000" u="none" cap="none" strike="noStrike">
                <a:solidFill>
                  <a:srgbClr val="C4E0B2"/>
                </a:solidFill>
                <a:latin typeface="Arial"/>
                <a:ea typeface="Arial"/>
                <a:cs typeface="Arial"/>
                <a:sym typeface="Arial"/>
              </a:rPr>
              <a:t>مراحل تحديد الأولويات</a:t>
            </a:r>
            <a:endParaRPr b="1" i="0" sz="3000" u="none" cap="none" strike="noStrike">
              <a:solidFill>
                <a:srgbClr val="C4E0B2"/>
              </a:solidFill>
              <a:latin typeface="Arial"/>
              <a:ea typeface="Arial"/>
              <a:cs typeface="Arial"/>
              <a:sym typeface="Arial"/>
            </a:endParaRPr>
          </a:p>
        </p:txBody>
      </p:sp>
      <p:pic>
        <p:nvPicPr>
          <p:cNvPr id="337" name="Google Shape;337;p4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38" name="Google Shape;338;p4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39" name="Google Shape;339;p4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40" name="Google Shape;340;p42"/>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1000"/>
                                        <p:tgtEl>
                                          <p:spTgt spid="3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2000"/>
                                        <p:tgtEl>
                                          <p:spTgt spid="3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35"/>
                                        </p:tgtEl>
                                        <p:attrNameLst>
                                          <p:attrName>style.visibility</p:attrName>
                                        </p:attrNameLst>
                                      </p:cBhvr>
                                      <p:to>
                                        <p:strVal val="visible"/>
                                      </p:to>
                                    </p:set>
                                    <p:anim calcmode="lin" valueType="num">
                                      <p:cBhvr additive="base">
                                        <p:cTn dur="500"/>
                                        <p:tgtEl>
                                          <p:spTgt spid="33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grpSp>
        <p:nvGrpSpPr>
          <p:cNvPr id="346" name="Google Shape;346;p43"/>
          <p:cNvGrpSpPr/>
          <p:nvPr/>
        </p:nvGrpSpPr>
        <p:grpSpPr>
          <a:xfrm>
            <a:off x="9037233" y="1778860"/>
            <a:ext cx="2664393" cy="450042"/>
            <a:chOff x="-613698" y="593246"/>
            <a:chExt cx="2664392" cy="450042"/>
          </a:xfrm>
        </p:grpSpPr>
        <p:sp>
          <p:nvSpPr>
            <p:cNvPr id="347" name="Google Shape;347;p43"/>
            <p:cNvSpPr/>
            <p:nvPr/>
          </p:nvSpPr>
          <p:spPr>
            <a:xfrm>
              <a:off x="0" y="593246"/>
              <a:ext cx="2050694" cy="4500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43"/>
            <p:cNvSpPr/>
            <p:nvPr/>
          </p:nvSpPr>
          <p:spPr>
            <a:xfrm>
              <a:off x="-613698" y="593246"/>
              <a:ext cx="2664392" cy="450042"/>
            </a:xfrm>
            <a:prstGeom prst="rect">
              <a:avLst/>
            </a:prstGeom>
            <a:noFill/>
            <a:ln>
              <a:noFill/>
            </a:ln>
          </p:spPr>
          <p:txBody>
            <a:bodyPr anchorCtr="0" anchor="b" bIns="0" lIns="0" spcFirstLastPara="1" rIns="0" wrap="square" tIns="0">
              <a:noAutofit/>
            </a:bodyPr>
            <a:lstStyle/>
            <a:p>
              <a:pPr indent="0" lvl="0" marL="0" marR="0" rtl="0" algn="l">
                <a:lnSpc>
                  <a:spcPct val="90000"/>
                </a:lnSpc>
                <a:spcBef>
                  <a:spcPts val="0"/>
                </a:spcBef>
                <a:spcAft>
                  <a:spcPts val="0"/>
                </a:spcAft>
                <a:buNone/>
              </a:pPr>
              <a:r>
                <a:rPr b="1" i="0" lang="en-US" sz="2800" u="none" cap="none" strike="noStrike">
                  <a:solidFill>
                    <a:srgbClr val="000000"/>
                  </a:solidFill>
                  <a:latin typeface="Calibri"/>
                  <a:ea typeface="Calibri"/>
                  <a:cs typeface="Calibri"/>
                  <a:sym typeface="Calibri"/>
                </a:rPr>
                <a:t>الأولوية المستحبة</a:t>
              </a:r>
              <a:endParaRPr b="1" i="0" sz="2800" u="none" cap="none" strike="noStrike">
                <a:solidFill>
                  <a:srgbClr val="000000"/>
                </a:solidFill>
                <a:latin typeface="Calibri"/>
                <a:ea typeface="Calibri"/>
                <a:cs typeface="Calibri"/>
                <a:sym typeface="Calibri"/>
              </a:endParaRPr>
            </a:p>
          </p:txBody>
        </p:sp>
      </p:grpSp>
      <p:grpSp>
        <p:nvGrpSpPr>
          <p:cNvPr id="349" name="Google Shape;349;p43"/>
          <p:cNvGrpSpPr/>
          <p:nvPr/>
        </p:nvGrpSpPr>
        <p:grpSpPr>
          <a:xfrm>
            <a:off x="9073420" y="2253616"/>
            <a:ext cx="2043988" cy="174952"/>
            <a:chOff x="5074006" y="3341524"/>
            <a:chExt cx="2043988" cy="174952"/>
          </a:xfrm>
        </p:grpSpPr>
        <p:sp>
          <p:nvSpPr>
            <p:cNvPr id="350" name="Google Shape;350;p43"/>
            <p:cNvSpPr/>
            <p:nvPr/>
          </p:nvSpPr>
          <p:spPr>
            <a:xfrm>
              <a:off x="6943039" y="3341524"/>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43"/>
            <p:cNvSpPr/>
            <p:nvPr/>
          </p:nvSpPr>
          <p:spPr>
            <a:xfrm>
              <a:off x="6569355" y="3341524"/>
              <a:ext cx="174955" cy="174952"/>
            </a:xfrm>
            <a:prstGeom prst="ellipse">
              <a:avLst/>
            </a:prstGeom>
            <a:solidFill>
              <a:srgbClr val="49ACC5"/>
            </a:solidFill>
            <a:ln cap="flat" cmpd="sng" w="25400">
              <a:solidFill>
                <a:srgbClr val="49AC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43"/>
            <p:cNvSpPr/>
            <p:nvPr/>
          </p:nvSpPr>
          <p:spPr>
            <a:xfrm>
              <a:off x="6195670" y="3341524"/>
              <a:ext cx="174955" cy="174952"/>
            </a:xfrm>
            <a:prstGeom prst="ellipse">
              <a:avLst/>
            </a:prstGeom>
            <a:solidFill>
              <a:srgbClr val="F79543"/>
            </a:solidFill>
            <a:ln cap="flat" cmpd="sng" w="25400">
              <a:solidFill>
                <a:srgbClr val="F7954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43"/>
            <p:cNvSpPr/>
            <p:nvPr/>
          </p:nvSpPr>
          <p:spPr>
            <a:xfrm>
              <a:off x="5821985" y="3341524"/>
              <a:ext cx="174955" cy="174952"/>
            </a:xfrm>
            <a:prstGeom prst="ellipse">
              <a:avLst/>
            </a:prstGeom>
            <a:solidFill>
              <a:srgbClr val="BF504D"/>
            </a:solidFill>
            <a:ln cap="flat" cmpd="sng" w="25400">
              <a:solidFill>
                <a:srgbClr val="BF504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43"/>
            <p:cNvSpPr/>
            <p:nvPr/>
          </p:nvSpPr>
          <p:spPr>
            <a:xfrm>
              <a:off x="5447691" y="3341524"/>
              <a:ext cx="174955" cy="174952"/>
            </a:xfrm>
            <a:prstGeom prst="ellipse">
              <a:avLst/>
            </a:prstGeom>
            <a:solidFill>
              <a:srgbClr val="9BBB59"/>
            </a:solidFill>
            <a:ln cap="flat" cmpd="sng" w="25400">
              <a:solidFill>
                <a:srgbClr val="9BBB5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43"/>
            <p:cNvSpPr/>
            <p:nvPr/>
          </p:nvSpPr>
          <p:spPr>
            <a:xfrm>
              <a:off x="5074006" y="3341524"/>
              <a:ext cx="174955" cy="174952"/>
            </a:xfrm>
            <a:prstGeom prst="ellipse">
              <a:avLst/>
            </a:prstGeom>
            <a:solidFill>
              <a:srgbClr val="8064A2"/>
            </a:solidFill>
            <a:ln cap="flat" cmpd="sng" w="25400">
              <a:solidFill>
                <a:srgbClr val="8064A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6" name="Google Shape;356;p43"/>
          <p:cNvSpPr/>
          <p:nvPr/>
        </p:nvSpPr>
        <p:spPr>
          <a:xfrm>
            <a:off x="1364043" y="2978821"/>
            <a:ext cx="10467327" cy="2957989"/>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3200" u="none" cap="none" strike="noStrike">
                <a:solidFill>
                  <a:srgbClr val="000000"/>
                </a:solidFill>
                <a:latin typeface="Arial"/>
                <a:ea typeface="Arial"/>
                <a:cs typeface="Arial"/>
                <a:sym typeface="Arial"/>
              </a:rPr>
              <a:t>فتتمثل في السعي إلى نتيجةٍ مُحددة دون تخصيص دقيق للموارد المطلوبة أو تحديد وقت الانتهاء. وتظهر في تكليف الموظفين بمهام جانبية ينجزونها فقط في حال إتمام الأعمال الرئيسية. وفي هذا النوع من المشروعات يحدث التقدم فقط إذا ما توافرت الموارد الضرورية.</a:t>
            </a:r>
            <a:endParaRPr b="0" i="0" sz="3200" u="none" cap="none" strike="noStrike">
              <a:solidFill>
                <a:srgbClr val="000000"/>
              </a:solidFill>
              <a:latin typeface="Times New Roman"/>
              <a:ea typeface="Times New Roman"/>
              <a:cs typeface="Times New Roman"/>
              <a:sym typeface="Times New Roman"/>
            </a:endParaRPr>
          </a:p>
        </p:txBody>
      </p:sp>
      <p:sp>
        <p:nvSpPr>
          <p:cNvPr id="357" name="Google Shape;357;p43"/>
          <p:cNvSpPr/>
          <p:nvPr/>
        </p:nvSpPr>
        <p:spPr>
          <a:xfrm>
            <a:off x="4933814" y="1038695"/>
            <a:ext cx="3648711" cy="599252"/>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3000" u="none" cap="none" strike="noStrike">
                <a:solidFill>
                  <a:schemeClr val="dk1"/>
                </a:solidFill>
                <a:latin typeface="Arial"/>
                <a:ea typeface="Arial"/>
                <a:cs typeface="Arial"/>
                <a:sym typeface="Arial"/>
              </a:rPr>
              <a:t>مراحل تحديد الأولويات</a:t>
            </a:r>
            <a:endParaRPr b="1" i="0" sz="3000" u="none" cap="none" strike="noStrike">
              <a:solidFill>
                <a:schemeClr val="dk1"/>
              </a:solidFill>
              <a:latin typeface="Arial"/>
              <a:ea typeface="Arial"/>
              <a:cs typeface="Arial"/>
              <a:sym typeface="Arial"/>
            </a:endParaRPr>
          </a:p>
        </p:txBody>
      </p:sp>
      <p:pic>
        <p:nvPicPr>
          <p:cNvPr id="358" name="Google Shape;358;p4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59" name="Google Shape;359;p4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60" name="Google Shape;360;p4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61" name="Google Shape;361;p43"/>
          <p:cNvSpPr/>
          <p:nvPr/>
        </p:nvSpPr>
        <p:spPr>
          <a:xfrm>
            <a:off x="3395700" y="5877272"/>
            <a:ext cx="5400599" cy="79208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أولويات التخطيط التربوي</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6"/>
                                        </p:tgtEl>
                                        <p:attrNameLst>
                                          <p:attrName>style.visibility</p:attrName>
                                        </p:attrNameLst>
                                      </p:cBhvr>
                                      <p:to>
                                        <p:strVal val="visible"/>
                                      </p:to>
                                    </p:set>
                                    <p:animEffect filter="fade" transition="in">
                                      <p:cBhvr>
                                        <p:cTn dur="1000"/>
                                        <p:tgtEl>
                                          <p:spTgt spid="3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9"/>
                                        </p:tgtEl>
                                        <p:attrNameLst>
                                          <p:attrName>style.visibility</p:attrName>
                                        </p:attrNameLst>
                                      </p:cBhvr>
                                      <p:to>
                                        <p:strVal val="visible"/>
                                      </p:to>
                                    </p:set>
                                    <p:animEffect filter="fade" transition="in">
                                      <p:cBhvr>
                                        <p:cTn dur="2000"/>
                                        <p:tgtEl>
                                          <p:spTgt spid="3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1000"/>
                                        <p:tgtEl>
                                          <p:spTgt spid="3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44"/>
          <p:cNvSpPr/>
          <p:nvPr/>
        </p:nvSpPr>
        <p:spPr>
          <a:xfrm>
            <a:off x="3863752" y="606257"/>
            <a:ext cx="4555149" cy="579078"/>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3200" u="none" cap="none" strike="noStrike">
                <a:solidFill>
                  <a:srgbClr val="FFFF00"/>
                </a:solidFill>
                <a:latin typeface="Arial"/>
                <a:ea typeface="Arial"/>
                <a:cs typeface="Arial"/>
                <a:sym typeface="Arial"/>
              </a:rPr>
              <a:t>مقياس الأهمية الحقيقة للأولوية </a:t>
            </a:r>
            <a:endParaRPr b="1" i="0" sz="3200" u="none" cap="none" strike="noStrike">
              <a:solidFill>
                <a:srgbClr val="FFFF00"/>
              </a:solidFill>
              <a:latin typeface="Arial"/>
              <a:ea typeface="Arial"/>
              <a:cs typeface="Arial"/>
              <a:sym typeface="Arial"/>
            </a:endParaRPr>
          </a:p>
        </p:txBody>
      </p:sp>
      <p:sp>
        <p:nvSpPr>
          <p:cNvPr id="368" name="Google Shape;368;p44"/>
          <p:cNvSpPr/>
          <p:nvPr/>
        </p:nvSpPr>
        <p:spPr>
          <a:xfrm>
            <a:off x="973394" y="1347900"/>
            <a:ext cx="11027262" cy="5016758"/>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00000"/>
              </a:lnSpc>
              <a:spcBef>
                <a:spcPts val="0"/>
              </a:spcBef>
              <a:spcAft>
                <a:spcPts val="0"/>
              </a:spcAft>
              <a:buClr>
                <a:srgbClr val="000000"/>
              </a:buClr>
              <a:buSzPts val="3200"/>
              <a:buFont typeface="Noto Sans Symbols"/>
              <a:buChar char="⮚"/>
            </a:pPr>
            <a:r>
              <a:rPr b="0" i="0" lang="en-US" sz="3200" u="none" cap="none" strike="noStrike">
                <a:solidFill>
                  <a:schemeClr val="dk1"/>
                </a:solidFill>
                <a:latin typeface="Arial"/>
                <a:ea typeface="Arial"/>
                <a:cs typeface="Arial"/>
                <a:sym typeface="Arial"/>
              </a:rPr>
              <a:t>أنشطة مهمة جداً لها تأثير مباشر على الأهداف التي لها أولوية بالنسبة لك </a:t>
            </a:r>
            <a:r>
              <a:rPr lang="en-US" sz="3200">
                <a:solidFill>
                  <a:schemeClr val="dk1"/>
                </a:solidFill>
              </a:rPr>
              <a:t>و لشركتك</a:t>
            </a:r>
            <a:r>
              <a:rPr b="0" i="0" lang="en-US" sz="3200" u="none" cap="none" strike="noStrike">
                <a:solidFill>
                  <a:schemeClr val="dk1"/>
                </a:solidFill>
                <a:latin typeface="Arial"/>
                <a:ea typeface="Arial"/>
                <a:cs typeface="Arial"/>
                <a:sym typeface="Arial"/>
              </a:rPr>
              <a:t> وإذا لم تنجز هذه الأنشطة فسوف يؤثر ذلك على إنجاز الأهداف المهمة.</a:t>
            </a:r>
            <a:endParaRPr b="0" i="0" sz="3200" u="none" cap="none" strike="noStrike">
              <a:solidFill>
                <a:schemeClr val="dk1"/>
              </a:solidFill>
              <a:latin typeface="Times New Roman"/>
              <a:ea typeface="Times New Roman"/>
              <a:cs typeface="Times New Roman"/>
              <a:sym typeface="Times New Roman"/>
            </a:endParaRPr>
          </a:p>
          <a:p>
            <a:pPr indent="-342900" lvl="0" marL="342900" marR="0" rtl="1" algn="just">
              <a:lnSpc>
                <a:spcPct val="100000"/>
              </a:lnSpc>
              <a:spcBef>
                <a:spcPts val="0"/>
              </a:spcBef>
              <a:spcAft>
                <a:spcPts val="0"/>
              </a:spcAft>
              <a:buClr>
                <a:srgbClr val="000000"/>
              </a:buClr>
              <a:buSzPts val="3200"/>
              <a:buFont typeface="Noto Sans Symbols"/>
              <a:buChar char="⮚"/>
            </a:pPr>
            <a:r>
              <a:rPr b="0" i="0" lang="en-US" sz="3200" u="none" cap="none" strike="noStrike">
                <a:solidFill>
                  <a:schemeClr val="dk1"/>
                </a:solidFill>
                <a:latin typeface="Arial"/>
                <a:ea typeface="Arial"/>
                <a:cs typeface="Arial"/>
                <a:sym typeface="Arial"/>
              </a:rPr>
              <a:t>أنشطة مهمة تساهم في إنجاز الأهداف إلا أن عواقب إهمالها ليست أكيدة أو فورية مثل عواقب إهمال الأنشطة المهمة جدًا.</a:t>
            </a:r>
            <a:endParaRPr b="0" i="0" sz="3200" u="none" cap="none" strike="noStrike">
              <a:solidFill>
                <a:schemeClr val="dk1"/>
              </a:solidFill>
              <a:latin typeface="Times New Roman"/>
              <a:ea typeface="Times New Roman"/>
              <a:cs typeface="Times New Roman"/>
              <a:sym typeface="Times New Roman"/>
            </a:endParaRPr>
          </a:p>
          <a:p>
            <a:pPr indent="-342900" lvl="0" marL="342900" marR="0" rtl="1" algn="just">
              <a:lnSpc>
                <a:spcPct val="100000"/>
              </a:lnSpc>
              <a:spcBef>
                <a:spcPts val="0"/>
              </a:spcBef>
              <a:spcAft>
                <a:spcPts val="0"/>
              </a:spcAft>
              <a:buClr>
                <a:srgbClr val="000000"/>
              </a:buClr>
              <a:buSzPts val="3200"/>
              <a:buFont typeface="Noto Sans Symbols"/>
              <a:buChar char="⮚"/>
            </a:pPr>
            <a:r>
              <a:rPr b="0" i="0" lang="en-US" sz="3200" u="none" cap="none" strike="noStrike">
                <a:solidFill>
                  <a:schemeClr val="dk1"/>
                </a:solidFill>
                <a:latin typeface="Arial"/>
                <a:ea typeface="Arial"/>
                <a:cs typeface="Arial"/>
                <a:sym typeface="Arial"/>
              </a:rPr>
              <a:t>أنشطة حرة لا تعتبر مهمة جدا وهي تقدم نتاجا قيما ومفيدا ولكن يمكن الاستغناء عنها في الحالات الطارئة وإهمال هذه الأنشطة لن يسبب بالضرورة ضياع الأهداف عالية المستوى.</a:t>
            </a:r>
            <a:endParaRPr b="0" i="0" sz="3200" u="none" cap="none" strike="noStrike">
              <a:solidFill>
                <a:schemeClr val="dk1"/>
              </a:solidFill>
              <a:latin typeface="Times New Roman"/>
              <a:ea typeface="Times New Roman"/>
              <a:cs typeface="Times New Roman"/>
              <a:sym typeface="Times New Roman"/>
            </a:endParaRPr>
          </a:p>
          <a:p>
            <a:pPr indent="-342900" lvl="0" marL="342900" marR="0" rtl="1" algn="just">
              <a:lnSpc>
                <a:spcPct val="100000"/>
              </a:lnSpc>
              <a:spcBef>
                <a:spcPts val="0"/>
              </a:spcBef>
              <a:spcAft>
                <a:spcPts val="0"/>
              </a:spcAft>
              <a:buClr>
                <a:srgbClr val="000000"/>
              </a:buClr>
              <a:buSzPts val="3200"/>
              <a:buFont typeface="Noto Sans Symbols"/>
              <a:buChar char="⮚"/>
            </a:pPr>
            <a:r>
              <a:rPr b="0" i="0" lang="en-US" sz="3200" u="none" cap="none" strike="noStrike">
                <a:solidFill>
                  <a:schemeClr val="dk1"/>
                </a:solidFill>
                <a:latin typeface="Arial"/>
                <a:ea typeface="Arial"/>
                <a:cs typeface="Arial"/>
                <a:sym typeface="Arial"/>
              </a:rPr>
              <a:t>أنشطة غير مهمة لا  تساهم بإنجاز الأهداف الأساسية مع أن ذلك قد لا يكون واضحًا على الفور فكر جيدا بهذا السؤال هل يحدث شيء ذو أهمية إن لم أقم بعمل هذا ؟ فهذا سيساعد في التعرف على مضيعات الوقت هذه.</a:t>
            </a:r>
            <a:endParaRPr b="0" i="0" sz="3200" u="none" cap="none" strike="noStrike">
              <a:solidFill>
                <a:schemeClr val="dk1"/>
              </a:solidFill>
              <a:latin typeface="Times New Roman"/>
              <a:ea typeface="Times New Roman"/>
              <a:cs typeface="Times New Roman"/>
              <a:sym typeface="Times New Roman"/>
            </a:endParaRPr>
          </a:p>
        </p:txBody>
      </p:sp>
      <p:pic>
        <p:nvPicPr>
          <p:cNvPr id="369" name="Google Shape;369;p4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70" name="Google Shape;370;p4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71" name="Google Shape;371;p4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7"/>
                                        </p:tgtEl>
                                        <p:attrNameLst>
                                          <p:attrName>style.visibility</p:attrName>
                                        </p:attrNameLst>
                                      </p:cBhvr>
                                      <p:to>
                                        <p:strVal val="visible"/>
                                      </p:to>
                                    </p:set>
                                    <p:anim calcmode="lin" valueType="num">
                                      <p:cBhvr additive="base">
                                        <p:cTn dur="500"/>
                                        <p:tgtEl>
                                          <p:spTgt spid="36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0" st="0"/>
                                            </p:txEl>
                                          </p:spTgt>
                                        </p:tgtEl>
                                        <p:attrNameLst>
                                          <p:attrName>style.visibility</p:attrName>
                                        </p:attrNameLst>
                                      </p:cBhvr>
                                      <p:to>
                                        <p:strVal val="visible"/>
                                      </p:to>
                                    </p:set>
                                    <p:animEffect filter="fade" transition="in">
                                      <p:cBhvr>
                                        <p:cTn dur="1000"/>
                                        <p:tgtEl>
                                          <p:spTgt spid="36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1" st="1"/>
                                            </p:txEl>
                                          </p:spTgt>
                                        </p:tgtEl>
                                        <p:attrNameLst>
                                          <p:attrName>style.visibility</p:attrName>
                                        </p:attrNameLst>
                                      </p:cBhvr>
                                      <p:to>
                                        <p:strVal val="visible"/>
                                      </p:to>
                                    </p:set>
                                    <p:animEffect filter="fade" transition="in">
                                      <p:cBhvr>
                                        <p:cTn dur="1000"/>
                                        <p:tgtEl>
                                          <p:spTgt spid="36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2" st="2"/>
                                            </p:txEl>
                                          </p:spTgt>
                                        </p:tgtEl>
                                        <p:attrNameLst>
                                          <p:attrName>style.visibility</p:attrName>
                                        </p:attrNameLst>
                                      </p:cBhvr>
                                      <p:to>
                                        <p:strVal val="visible"/>
                                      </p:to>
                                    </p:set>
                                    <p:animEffect filter="fade" transition="in">
                                      <p:cBhvr>
                                        <p:cTn dur="1000"/>
                                        <p:tgtEl>
                                          <p:spTgt spid="368">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8">
                                            <p:txEl>
                                              <p:pRg end="3" st="3"/>
                                            </p:txEl>
                                          </p:spTgt>
                                        </p:tgtEl>
                                        <p:attrNameLst>
                                          <p:attrName>style.visibility</p:attrName>
                                        </p:attrNameLst>
                                      </p:cBhvr>
                                      <p:to>
                                        <p:strVal val="visible"/>
                                      </p:to>
                                    </p:set>
                                    <p:animEffect filter="fade" transition="in">
                                      <p:cBhvr>
                                        <p:cTn dur="1000"/>
                                        <p:tgtEl>
                                          <p:spTgt spid="368">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45"/>
          <p:cNvSpPr/>
          <p:nvPr/>
        </p:nvSpPr>
        <p:spPr>
          <a:xfrm>
            <a:off x="3863752" y="606257"/>
            <a:ext cx="4555149" cy="579078"/>
          </a:xfrm>
          <a:prstGeom prst="roundRect">
            <a:avLst>
              <a:gd fmla="val 16667" name="adj"/>
            </a:avLst>
          </a:prstGeom>
          <a:gradFill>
            <a:gsLst>
              <a:gs pos="0">
                <a:srgbClr val="489BE7"/>
              </a:gs>
              <a:gs pos="100000">
                <a:srgbClr val="91CCFF"/>
              </a:gs>
            </a:gsLst>
            <a:lin ang="16200000" scaled="0"/>
          </a:gradFill>
          <a:ln>
            <a:noFill/>
          </a:ln>
          <a:effectLst>
            <a:outerShdw blurRad="40000" rotWithShape="0" dir="5400000" dist="23000">
              <a:srgbClr val="00000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3200" u="none" cap="none" strike="noStrike">
                <a:solidFill>
                  <a:srgbClr val="FFFF00"/>
                </a:solidFill>
                <a:latin typeface="Arial"/>
                <a:ea typeface="Arial"/>
                <a:cs typeface="Arial"/>
                <a:sym typeface="Arial"/>
              </a:rPr>
              <a:t>أنواع أولويات التخطيط </a:t>
            </a:r>
            <a:endParaRPr b="1" i="0" sz="3200" u="none" cap="none" strike="noStrike">
              <a:solidFill>
                <a:srgbClr val="FFFF00"/>
              </a:solidFill>
              <a:latin typeface="Arial"/>
              <a:ea typeface="Arial"/>
              <a:cs typeface="Arial"/>
              <a:sym typeface="Arial"/>
            </a:endParaRPr>
          </a:p>
        </p:txBody>
      </p:sp>
      <p:pic>
        <p:nvPicPr>
          <p:cNvPr id="378" name="Google Shape;378;p4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79" name="Google Shape;379;p4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80" name="Google Shape;380;p4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81" name="Google Shape;381;p45"/>
          <p:cNvSpPr/>
          <p:nvPr/>
        </p:nvSpPr>
        <p:spPr>
          <a:xfrm>
            <a:off x="407368" y="1414509"/>
            <a:ext cx="11233248" cy="5078313"/>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lang="en-US" sz="2800"/>
              <a:t>أولويات</a:t>
            </a:r>
            <a:r>
              <a:rPr b="0" i="0" lang="en-US" sz="2800" u="none" cap="none" strike="noStrike">
                <a:solidFill>
                  <a:srgbClr val="000000"/>
                </a:solidFill>
                <a:latin typeface="Arial"/>
                <a:ea typeface="Arial"/>
                <a:cs typeface="Arial"/>
                <a:sym typeface="Arial"/>
              </a:rPr>
              <a:t> التخطيط من حيث الزمن.</a:t>
            </a:r>
            <a:endParaRPr/>
          </a:p>
          <a:p>
            <a:pPr indent="-457200" lvl="0" marL="457200" marR="0" rtl="1" algn="r">
              <a:lnSpc>
                <a:spcPct val="100000"/>
              </a:lnSpc>
              <a:spcBef>
                <a:spcPts val="0"/>
              </a:spcBef>
              <a:spcAft>
                <a:spcPts val="0"/>
              </a:spcAft>
              <a:buClr>
                <a:srgbClr val="000000"/>
              </a:buClr>
              <a:buSzPts val="2800"/>
              <a:buFont typeface="Arial"/>
              <a:buChar char="•"/>
            </a:pPr>
            <a:r>
              <a:rPr lang="en-US" sz="2800"/>
              <a:t>أولويات</a:t>
            </a:r>
            <a:r>
              <a:rPr b="0" i="0" lang="en-US" sz="2800" u="none" cap="none" strike="noStrike">
                <a:solidFill>
                  <a:srgbClr val="000000"/>
                </a:solidFill>
                <a:latin typeface="Arial"/>
                <a:ea typeface="Arial"/>
                <a:cs typeface="Arial"/>
                <a:sym typeface="Arial"/>
              </a:rPr>
              <a:t> التخطيط تبعًا للأهمية.</a:t>
            </a:r>
            <a:endParaRPr/>
          </a:p>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كي يتم معرفة اولويات التخطيط يجب تحديدها اعتمادًا على مجموعة من الأساليب المختلفة، فهناك اولويات تخطيط تبعًا للزمن وللأهميَّة كالآتي:</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1- </a:t>
            </a:r>
            <a:r>
              <a:rPr b="1" lang="en-US" sz="2800"/>
              <a:t>أولويات</a:t>
            </a:r>
            <a:r>
              <a:rPr b="0" i="0" lang="en-US" sz="2800" u="none" cap="none" strike="noStrike">
                <a:solidFill>
                  <a:srgbClr val="000000"/>
                </a:solidFill>
                <a:latin typeface="Arial"/>
                <a:ea typeface="Arial"/>
                <a:cs typeface="Arial"/>
                <a:sym typeface="Arial"/>
              </a:rPr>
              <a:t> </a:t>
            </a:r>
            <a:r>
              <a:rPr b="1" i="0" lang="en-US" sz="2800" u="none" cap="none" strike="noStrike">
                <a:solidFill>
                  <a:srgbClr val="000000"/>
                </a:solidFill>
                <a:latin typeface="Arial"/>
                <a:ea typeface="Arial"/>
                <a:cs typeface="Arial"/>
                <a:sym typeface="Arial"/>
              </a:rPr>
              <a:t>التخطيط من حيث الزمن:</a:t>
            </a:r>
            <a:r>
              <a:rPr b="0" i="0" lang="en-US" sz="2800" u="none" cap="none" strike="noStrike">
                <a:solidFill>
                  <a:srgbClr val="000000"/>
                </a:solidFill>
                <a:latin typeface="Arial"/>
                <a:ea typeface="Arial"/>
                <a:cs typeface="Arial"/>
                <a:sym typeface="Arial"/>
              </a:rPr>
              <a:t> تنقسم </a:t>
            </a:r>
            <a:r>
              <a:rPr lang="en-US" sz="2800"/>
              <a:t>أولويات</a:t>
            </a:r>
            <a:r>
              <a:rPr b="0" i="0" lang="en-US" sz="2800" u="none" cap="none" strike="noStrike">
                <a:solidFill>
                  <a:srgbClr val="000000"/>
                </a:solidFill>
                <a:latin typeface="Arial"/>
                <a:ea typeface="Arial"/>
                <a:cs typeface="Arial"/>
                <a:sym typeface="Arial"/>
              </a:rPr>
              <a:t> التخطيط من حيث الزمن إلى (مهام قصيرة المدى – مهام طويلة المدى)، حيثُ يلزم الانتهاء من الأعمال والأنشطة قصيرة المدى في يوم واحد أو أسبوع، في حين أنَّ المهام طويلة المدى يتطلَّب انجازها إما في أسبوع أو شهر وصولاً إلى فصل دراسي كامل.</a:t>
            </a:r>
            <a:endParaRPr b="0"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0" i="0" lang="en-US" sz="2400" u="none" cap="none" strike="noStrike">
                <a:solidFill>
                  <a:srgbClr val="C00000"/>
                </a:solidFill>
                <a:latin typeface="Arial"/>
                <a:ea typeface="Arial"/>
                <a:cs typeface="Arial"/>
                <a:sym typeface="Arial"/>
              </a:rPr>
              <a:t>على سبيل المثال: إذا كان لدينا مجموعة من الأنشطة الدراسيَّة فتتمثَّل المُذاكرة، وحل الواجبات وقراءة الأسئلة من المهام قصيرة المدى التي يلزم انجازها في نفس اليوم، بينما تلخيص المواد الدراسيَّة ومراجعة كافة الدروس قد يكون من المهام طويلة المدى إذ يُمكن القيام بها في نهاية الشهر أو الفصل الدراسي.</a:t>
            </a:r>
            <a:endParaRPr/>
          </a:p>
          <a:p>
            <a:pPr indent="0" lvl="0" marL="0" marR="0" rtl="1" algn="r">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7"/>
                                        </p:tgtEl>
                                        <p:attrNameLst>
                                          <p:attrName>style.visibility</p:attrName>
                                        </p:attrNameLst>
                                      </p:cBhvr>
                                      <p:to>
                                        <p:strVal val="visible"/>
                                      </p:to>
                                    </p:set>
                                    <p:anim calcmode="lin" valueType="num">
                                      <p:cBhvr additive="base">
                                        <p:cTn dur="500"/>
                                        <p:tgtEl>
                                          <p:spTgt spid="37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pic>
        <p:nvPicPr>
          <p:cNvPr id="387" name="Google Shape;387;p4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88" name="Google Shape;388;p4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389" name="Google Shape;389;p4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390" name="Google Shape;390;p46"/>
          <p:cNvSpPr/>
          <p:nvPr/>
        </p:nvSpPr>
        <p:spPr>
          <a:xfrm>
            <a:off x="1127449" y="1268761"/>
            <a:ext cx="9372346" cy="3108543"/>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اولويات التخطيط تبعًا للأهمية:</a:t>
            </a:r>
            <a:r>
              <a:rPr b="0" i="0" lang="en-US" sz="2800" u="none" cap="none" strike="noStrike">
                <a:solidFill>
                  <a:srgbClr val="000000"/>
                </a:solidFill>
                <a:latin typeface="Arial"/>
                <a:ea typeface="Arial"/>
                <a:cs typeface="Arial"/>
                <a:sym typeface="Arial"/>
              </a:rPr>
              <a:t> يصنَّف التخطيط تبعًا للأهمية بضرورة إنجاز الأنشطة الأهم، ثم المهم، ثم أقلهم أهمية، وبذلك يكون ترتيب الأولويات يخدم تحقيق الأهداف المطلوبة، ويُمكن تقسيمها إلى:</a:t>
            </a:r>
            <a:endParaRPr/>
          </a:p>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مهم:</a:t>
            </a:r>
            <a:r>
              <a:rPr b="0" i="0" lang="en-US" sz="2800" u="none" cap="none" strike="noStrike">
                <a:solidFill>
                  <a:srgbClr val="000000"/>
                </a:solidFill>
                <a:latin typeface="Arial"/>
                <a:ea typeface="Arial"/>
                <a:cs typeface="Arial"/>
                <a:sym typeface="Arial"/>
              </a:rPr>
              <a:t> تنقسم الأولويات المهمة إلى عاجلة يجب تنفيذها على الفور، ومهام غير عاجلة يمكن تنفيذها بعد قليل من الوقت.</a:t>
            </a:r>
            <a:endParaRPr/>
          </a:p>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غير مهم:</a:t>
            </a:r>
            <a:r>
              <a:rPr b="0" i="0" lang="en-US" sz="2800" u="none" cap="none" strike="noStrike">
                <a:solidFill>
                  <a:srgbClr val="000000"/>
                </a:solidFill>
                <a:latin typeface="Arial"/>
                <a:ea typeface="Arial"/>
                <a:cs typeface="Arial"/>
                <a:sym typeface="Arial"/>
              </a:rPr>
              <a:t> يتطلَّب فيها انجاز المهام العاجلة بعد الانتهاء من الأعمال المهمة، بينما المهام غير العاجلة يُمكن تنفيذها بعد الانتهاء من الأعمال غير المهمة.</a:t>
            </a:r>
            <a:endParaRPr b="0" i="0" sz="2800" u="none" cap="none" strike="noStrike">
              <a:solidFill>
                <a:srgbClr val="000000"/>
              </a:solidFill>
              <a:latin typeface="Arial"/>
              <a:ea typeface="Arial"/>
              <a:cs typeface="Arial"/>
              <a:sym typeface="Arial"/>
            </a:endParaRPr>
          </a:p>
        </p:txBody>
      </p:sp>
      <p:sp>
        <p:nvSpPr>
          <p:cNvPr id="391" name="Google Shape;391;p46"/>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47"/>
          <p:cNvSpPr/>
          <p:nvPr/>
        </p:nvSpPr>
        <p:spPr>
          <a:xfrm>
            <a:off x="973394" y="1347900"/>
            <a:ext cx="11027262" cy="1569660"/>
          </a:xfrm>
          <a:prstGeom prst="rect">
            <a:avLst/>
          </a:prstGeom>
          <a:noFill/>
          <a:ln>
            <a:noFill/>
          </a:ln>
        </p:spPr>
        <p:txBody>
          <a:bodyPr anchorCtr="0" anchor="t" bIns="45700" lIns="91425" spcFirstLastPara="1" rIns="91425" wrap="square" tIns="45700">
            <a:spAutoFit/>
          </a:bodyPr>
          <a:lstStyle/>
          <a:p>
            <a:pPr indent="-139700" lvl="0" marL="342900" marR="0" rtl="1" algn="just">
              <a:lnSpc>
                <a:spcPct val="100000"/>
              </a:lnSpc>
              <a:spcBef>
                <a:spcPts val="0"/>
              </a:spcBef>
              <a:spcAft>
                <a:spcPts val="0"/>
              </a:spcAft>
              <a:buClr>
                <a:srgbClr val="000000"/>
              </a:buClr>
              <a:buSzPts val="3200"/>
              <a:buFont typeface="Noto Sans Symbols"/>
              <a:buNone/>
            </a:pPr>
            <a:r>
              <a:t/>
            </a:r>
            <a:endParaRPr b="0" i="0" sz="3200" u="none" cap="none" strike="noStrike">
              <a:solidFill>
                <a:schemeClr val="dk1"/>
              </a:solidFill>
              <a:latin typeface="Times New Roman"/>
              <a:ea typeface="Times New Roman"/>
              <a:cs typeface="Times New Roman"/>
              <a:sym typeface="Times New Roman"/>
            </a:endParaRPr>
          </a:p>
          <a:p>
            <a:pPr indent="-139700" lvl="0" marL="342900" marR="0" rtl="1" algn="just">
              <a:lnSpc>
                <a:spcPct val="100000"/>
              </a:lnSpc>
              <a:spcBef>
                <a:spcPts val="0"/>
              </a:spcBef>
              <a:spcAft>
                <a:spcPts val="0"/>
              </a:spcAft>
              <a:buClr>
                <a:srgbClr val="000000"/>
              </a:buClr>
              <a:buSzPts val="3200"/>
              <a:buFont typeface="Noto Sans Symbols"/>
              <a:buNone/>
            </a:pPr>
            <a:r>
              <a:t/>
            </a:r>
            <a:endParaRPr b="0" i="0" sz="3200" u="none" cap="none" strike="noStrike">
              <a:solidFill>
                <a:schemeClr val="dk1"/>
              </a:solidFill>
              <a:latin typeface="Times New Roman"/>
              <a:ea typeface="Times New Roman"/>
              <a:cs typeface="Times New Roman"/>
              <a:sym typeface="Times New Roman"/>
            </a:endParaRPr>
          </a:p>
          <a:p>
            <a:pPr indent="-139700" lvl="0" marL="342900" marR="0" rtl="1" algn="just">
              <a:lnSpc>
                <a:spcPct val="100000"/>
              </a:lnSpc>
              <a:spcBef>
                <a:spcPts val="0"/>
              </a:spcBef>
              <a:spcAft>
                <a:spcPts val="0"/>
              </a:spcAft>
              <a:buClr>
                <a:srgbClr val="000000"/>
              </a:buClr>
              <a:buSzPts val="3200"/>
              <a:buFont typeface="Noto Sans Symbols"/>
              <a:buNone/>
            </a:pPr>
            <a:r>
              <a:t/>
            </a:r>
            <a:endParaRPr b="0" i="0" sz="3200" u="none" cap="none" strike="noStrike">
              <a:solidFill>
                <a:schemeClr val="dk1"/>
              </a:solidFill>
              <a:latin typeface="Times New Roman"/>
              <a:ea typeface="Times New Roman"/>
              <a:cs typeface="Times New Roman"/>
              <a:sym typeface="Times New Roman"/>
            </a:endParaRPr>
          </a:p>
        </p:txBody>
      </p:sp>
      <p:pic>
        <p:nvPicPr>
          <p:cNvPr id="398" name="Google Shape;398;p4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399" name="Google Shape;399;p4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00" name="Google Shape;400;p4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01" name="Google Shape;401;p47"/>
          <p:cNvSpPr/>
          <p:nvPr/>
        </p:nvSpPr>
        <p:spPr>
          <a:xfrm>
            <a:off x="973394" y="1347901"/>
            <a:ext cx="9227062" cy="3970318"/>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ما هي خطوات عملية التخطيط من حيث الأولويات:</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تحديد الأهداف.</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وضع افتراضات.</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تحديد البدائل.</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تقييم البدائل.</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المُتابعة.</a:t>
            </a:r>
            <a:endParaRPr/>
          </a:p>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1- تحديد الأهداف:</a:t>
            </a:r>
            <a:r>
              <a:rPr b="0" i="0" lang="en-US" sz="2800" u="none" cap="none" strike="noStrike">
                <a:solidFill>
                  <a:srgbClr val="000000"/>
                </a:solidFill>
                <a:latin typeface="Arial"/>
                <a:ea typeface="Arial"/>
                <a:cs typeface="Arial"/>
                <a:sym typeface="Arial"/>
              </a:rPr>
              <a:t> يبدأ التخطيط أولاً بوضع وتحديد الأهداف المطلوب تحقيقها في مدّة زمنية معينة، وعند تحديد الأهداف يتم وضع الطموحات بعين الاعتبار، مع النّظر للموارد الماليَّة والمادية للمؤسسة</a:t>
            </a:r>
            <a:r>
              <a:rPr b="0" i="0" lang="en-US" sz="1400" u="none" cap="none" strike="noStrike">
                <a:solidFill>
                  <a:srgbClr val="000000"/>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p:txBody>
      </p:sp>
      <p:sp>
        <p:nvSpPr>
          <p:cNvPr id="402" name="Google Shape;402;p47"/>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7">
                                            <p:txEl>
                                              <p:pRg end="0" st="0"/>
                                            </p:txEl>
                                          </p:spTgt>
                                        </p:tgtEl>
                                        <p:attrNameLst>
                                          <p:attrName>style.visibility</p:attrName>
                                        </p:attrNameLst>
                                      </p:cBhvr>
                                      <p:to>
                                        <p:strVal val="visible"/>
                                      </p:to>
                                    </p:set>
                                    <p:animEffect filter="fade" transition="in">
                                      <p:cBhvr>
                                        <p:cTn dur="1000"/>
                                        <p:tgtEl>
                                          <p:spTgt spid="39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7">
                                            <p:txEl>
                                              <p:pRg end="1" st="1"/>
                                            </p:txEl>
                                          </p:spTgt>
                                        </p:tgtEl>
                                        <p:attrNameLst>
                                          <p:attrName>style.visibility</p:attrName>
                                        </p:attrNameLst>
                                      </p:cBhvr>
                                      <p:to>
                                        <p:strVal val="visible"/>
                                      </p:to>
                                    </p:set>
                                    <p:animEffect filter="fade" transition="in">
                                      <p:cBhvr>
                                        <p:cTn dur="1000"/>
                                        <p:tgtEl>
                                          <p:spTgt spid="397">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7">
                                            <p:txEl>
                                              <p:pRg end="2" st="2"/>
                                            </p:txEl>
                                          </p:spTgt>
                                        </p:tgtEl>
                                        <p:attrNameLst>
                                          <p:attrName>style.visibility</p:attrName>
                                        </p:attrNameLst>
                                      </p:cBhvr>
                                      <p:to>
                                        <p:strVal val="visible"/>
                                      </p:to>
                                    </p:set>
                                    <p:animEffect filter="fade" transition="in">
                                      <p:cBhvr>
                                        <p:cTn dur="1000"/>
                                        <p:tgtEl>
                                          <p:spTgt spid="397">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pic>
        <p:nvPicPr>
          <p:cNvPr id="408" name="Google Shape;408;p4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09" name="Google Shape;409;p4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10" name="Google Shape;410;p4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11" name="Google Shape;411;p48"/>
          <p:cNvSpPr/>
          <p:nvPr/>
        </p:nvSpPr>
        <p:spPr>
          <a:xfrm>
            <a:off x="983432" y="1196752"/>
            <a:ext cx="10819362" cy="4832092"/>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2- وضع افتراضات:</a:t>
            </a:r>
            <a:r>
              <a:rPr b="0" i="0" lang="en-US" sz="2800" u="none" cap="none" strike="noStrike">
                <a:solidFill>
                  <a:srgbClr val="000000"/>
                </a:solidFill>
                <a:latin typeface="Arial"/>
                <a:ea typeface="Arial"/>
                <a:cs typeface="Arial"/>
                <a:sym typeface="Arial"/>
              </a:rPr>
              <a:t> في تلك الخطوة يتم الاعتماد على عنصر التنبؤ، بوضع مجموعة من الفرضيات والتنبؤات عن طريق جمع بعض المعلومات، على سبيل المثال وضع التنبؤات لمنتج معيّن عند طرحه في الأسواق.</a:t>
            </a:r>
            <a:endParaRPr/>
          </a:p>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3- تحديد البدائل:</a:t>
            </a:r>
            <a:r>
              <a:rPr b="0" i="0" lang="en-US" sz="2800" u="none" cap="none" strike="noStrike">
                <a:solidFill>
                  <a:srgbClr val="000000"/>
                </a:solidFill>
                <a:latin typeface="Arial"/>
                <a:ea typeface="Arial"/>
                <a:cs typeface="Arial"/>
                <a:sym typeface="Arial"/>
              </a:rPr>
              <a:t> بعد تحديد الأهداف يجب وضع عدّة بدائل للخطط، نظرًا لأي احتمالية غير متوقعة، لذا يتم وضع خطط بديلة تحسّبًا لعدم تحقيق الهدف المطلوب واستبدال الخطة.</a:t>
            </a:r>
            <a:endParaRPr/>
          </a:p>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4- تقييم البدائل:</a:t>
            </a:r>
            <a:r>
              <a:rPr b="0" i="0" lang="en-US" sz="2800" u="none" cap="none" strike="noStrike">
                <a:solidFill>
                  <a:srgbClr val="000000"/>
                </a:solidFill>
                <a:latin typeface="Arial"/>
                <a:ea typeface="Arial"/>
                <a:cs typeface="Arial"/>
                <a:sym typeface="Arial"/>
              </a:rPr>
              <a:t> يتم تقييم البدائل الموضوعة عن طريق جمع البيانات والمعلومات، مع تحديد إيجابيات وسلبيات كلاً منها، مع استبعاد البدائل التي تحمل قدر كبير من السلبيات، واختيار البدائل صاحبة الإيجابيات والمزايا الأكبر.</a:t>
            </a:r>
            <a:endParaRPr/>
          </a:p>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5- المُتابعة:</a:t>
            </a:r>
            <a:r>
              <a:rPr b="0" i="0" lang="en-US" sz="2800" u="none" cap="none" strike="noStrike">
                <a:solidFill>
                  <a:srgbClr val="000000"/>
                </a:solidFill>
                <a:latin typeface="Arial"/>
                <a:ea typeface="Arial"/>
                <a:cs typeface="Arial"/>
                <a:sym typeface="Arial"/>
              </a:rPr>
              <a:t> بما أنَّ عملية التخطيط عملية مُستمرة، فلا يتوّقف الأمر على وضع الخطة بل يجب متابعتها ومراقبة طريقة تنفيذها، مع متابعة النتائج، وما تم تحقيقه من أهدافه… وخلافه.</a:t>
            </a:r>
            <a:endParaRPr b="0"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a:t>
            </a:r>
            <a:endParaRPr/>
          </a:p>
        </p:txBody>
      </p:sp>
      <p:sp>
        <p:nvSpPr>
          <p:cNvPr id="412" name="Google Shape;412;p48"/>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pic>
        <p:nvPicPr>
          <p:cNvPr id="418" name="Google Shape;418;p4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19" name="Google Shape;419;p4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20" name="Google Shape;420;p4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21" name="Google Shape;421;p49"/>
          <p:cNvSpPr/>
          <p:nvPr/>
        </p:nvSpPr>
        <p:spPr>
          <a:xfrm>
            <a:off x="983432" y="1196752"/>
            <a:ext cx="10819362" cy="544764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3200" u="none" cap="none" strike="noStrike">
                <a:solidFill>
                  <a:srgbClr val="000000"/>
                </a:solidFill>
                <a:latin typeface="Arial"/>
                <a:ea typeface="Arial"/>
                <a:cs typeface="Arial"/>
                <a:sym typeface="Arial"/>
              </a:rPr>
              <a:t> مستويات </a:t>
            </a:r>
            <a:r>
              <a:rPr lang="en-US" sz="3200"/>
              <a:t>الأولويات</a:t>
            </a:r>
            <a:r>
              <a:rPr b="0" i="0" lang="en-US" sz="3200" u="none" cap="none" strike="noStrike">
                <a:solidFill>
                  <a:srgbClr val="000000"/>
                </a:solidFill>
                <a:latin typeface="Arial"/>
                <a:ea typeface="Arial"/>
                <a:cs typeface="Arial"/>
                <a:sym typeface="Arial"/>
              </a:rPr>
              <a:t> في التعليم بالدول العربية:</a:t>
            </a:r>
            <a:endParaRPr b="0" i="0" sz="32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0" i="0" lang="en-US" sz="3200" u="none" cap="none" strike="noStrike">
                <a:solidFill>
                  <a:srgbClr val="000000"/>
                </a:solidFill>
                <a:latin typeface="Arial"/>
                <a:ea typeface="Arial"/>
                <a:cs typeface="Arial"/>
                <a:sym typeface="Arial"/>
              </a:rPr>
              <a:t>1- على المستوى الوطني: بناء القدرات في ستة مجالات أساسية</a:t>
            </a:r>
            <a:endParaRPr b="0" i="0" sz="32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rgbClr val="C00000"/>
                </a:solidFill>
                <a:latin typeface="Arial"/>
                <a:ea typeface="Arial"/>
                <a:cs typeface="Arial"/>
                <a:sym typeface="Arial"/>
              </a:rPr>
              <a:t>الإنصاف : من الضروري قيام حوار بين وزارات التعليم ومصادر </a:t>
            </a:r>
            <a:r>
              <a:rPr lang="en-US" sz="3200">
                <a:solidFill>
                  <a:srgbClr val="C00000"/>
                </a:solidFill>
              </a:rPr>
              <a:t>الإحصاء</a:t>
            </a:r>
            <a:r>
              <a:rPr b="0" i="0" lang="en-US" sz="3200" u="none" cap="none" strike="noStrike">
                <a:solidFill>
                  <a:srgbClr val="C00000"/>
                </a:solidFill>
                <a:latin typeface="Arial"/>
                <a:ea typeface="Arial"/>
                <a:cs typeface="Arial"/>
                <a:sym typeface="Arial"/>
              </a:rPr>
              <a:t> الوطنية من أجل إلقاء الضوء على أوجه التفاوت الأساسية، واستخدام مجموعة واسعة من مصادر البيانات.</a:t>
            </a:r>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rgbClr val="C00000"/>
                </a:solidFill>
                <a:latin typeface="Arial"/>
                <a:ea typeface="Arial"/>
                <a:cs typeface="Arial"/>
                <a:sym typeface="Arial"/>
              </a:rPr>
              <a:t>نتائج التعلم : ينبغي للبلدان أن تضمن وجود نظام متين ومتماسك لتقييم التعلم الوطني يستند إلى العينات ويمكن استخدامه لرصد التقدم في التعلم عبر الزمن.</a:t>
            </a:r>
            <a:endParaRPr/>
          </a:p>
          <a:p>
            <a:pPr indent="-457200" lvl="0" marL="457200" marR="0" rtl="1" algn="r">
              <a:lnSpc>
                <a:spcPct val="100000"/>
              </a:lnSpc>
              <a:spcBef>
                <a:spcPts val="0"/>
              </a:spcBef>
              <a:spcAft>
                <a:spcPts val="0"/>
              </a:spcAft>
              <a:buClr>
                <a:srgbClr val="000000"/>
              </a:buClr>
              <a:buSzPts val="3200"/>
              <a:buFont typeface="Arial"/>
              <a:buChar char="•"/>
            </a:pPr>
            <a:r>
              <a:rPr b="0" i="0" lang="en-US" sz="3200" u="none" cap="none" strike="noStrike">
                <a:solidFill>
                  <a:srgbClr val="C00000"/>
                </a:solidFill>
                <a:latin typeface="Arial"/>
                <a:ea typeface="Arial"/>
                <a:cs typeface="Arial"/>
                <a:sym typeface="Arial"/>
              </a:rPr>
              <a:t>الجودة/النوعية : ينبغي للبلدان أن تقوم بتقييم المناهج الدراسية والكتب المدرسية وبرامج تدريب المعلمين وذلك لضمان الالتزام بأهداف العملية التعليمية.</a:t>
            </a:r>
            <a:endParaRPr/>
          </a:p>
          <a:p>
            <a:pPr indent="0" lvl="0" marL="0" marR="0" rtl="1" algn="r">
              <a:lnSpc>
                <a:spcPct val="100000"/>
              </a:lnSpc>
              <a:spcBef>
                <a:spcPts val="0"/>
              </a:spcBef>
              <a:spcAft>
                <a:spcPts val="0"/>
              </a:spcAft>
              <a:buNone/>
            </a:pPr>
            <a:r>
              <a:t/>
            </a:r>
            <a:endParaRPr b="0" i="0" sz="32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a:t>
            </a:r>
            <a:endParaRPr/>
          </a:p>
        </p:txBody>
      </p:sp>
      <p:sp>
        <p:nvSpPr>
          <p:cNvPr id="422" name="Google Shape;422;p49"/>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pic>
        <p:nvPicPr>
          <p:cNvPr id="428" name="Google Shape;428;p5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29" name="Google Shape;429;p5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30" name="Google Shape;430;p5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31" name="Google Shape;431;p50"/>
          <p:cNvSpPr/>
          <p:nvPr/>
        </p:nvSpPr>
        <p:spPr>
          <a:xfrm>
            <a:off x="983432" y="1196752"/>
            <a:ext cx="10819362" cy="5693866"/>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2- على المستوى الإقليمي: دعم التعلم من الأقران</a:t>
            </a:r>
            <a:endParaRPr b="0" i="0" sz="2800" u="none" cap="none" strike="noStrike">
              <a:solidFill>
                <a:srgbClr val="000000"/>
              </a:solidFill>
              <a:latin typeface="Arial"/>
              <a:ea typeface="Arial"/>
              <a:cs typeface="Arial"/>
              <a:sym typeface="Arial"/>
            </a:endParaRPr>
          </a:p>
          <a:p>
            <a:pPr indent="0" lvl="0" marL="0" marR="0" rtl="1" algn="r">
              <a:lnSpc>
                <a:spcPct val="100000"/>
              </a:lnSpc>
              <a:spcBef>
                <a:spcPts val="0"/>
              </a:spcBef>
              <a:spcAft>
                <a:spcPts val="0"/>
              </a:spcAft>
              <a:buNone/>
            </a:pPr>
            <a:r>
              <a:rPr b="0" i="0" lang="en-US" sz="2800" u="none" cap="none" strike="noStrike">
                <a:solidFill>
                  <a:srgbClr val="C00000"/>
                </a:solidFill>
                <a:latin typeface="Arial"/>
                <a:ea typeface="Arial"/>
                <a:cs typeface="Arial"/>
                <a:sym typeface="Arial"/>
              </a:rPr>
              <a:t>يمكن للبلدان تبادل المعلومات عن طريق استخدام الشبكات الإقليمية كآلية </a:t>
            </a:r>
            <a:r>
              <a:rPr lang="en-US" sz="2800">
                <a:solidFill>
                  <a:srgbClr val="C00000"/>
                </a:solidFill>
              </a:rPr>
              <a:t>التعلم</a:t>
            </a:r>
            <a:r>
              <a:rPr b="0" i="0" lang="en-US" sz="2800" u="none" cap="none" strike="noStrike">
                <a:solidFill>
                  <a:srgbClr val="C00000"/>
                </a:solidFill>
                <a:latin typeface="Arial"/>
                <a:ea typeface="Arial"/>
                <a:cs typeface="Arial"/>
                <a:sym typeface="Arial"/>
              </a:rPr>
              <a:t> من الأقران. فيمكن، على سبيل المثال، تبادل المعلومات بشأن السياسات المعتمدة لمعالجة أوجه الحرمان في مجال التعليم، ومدى السعي للنهوض بالتعليم من أجل التنمية المستدامة والتعليم من أجل المواطنة العالمية.</a:t>
            </a:r>
            <a:endParaRPr/>
          </a:p>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3-  على المستوى العالمي: تعزيز توافق الآراء والتنسيق</a:t>
            </a:r>
            <a:endParaRPr b="0"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C00000"/>
                </a:solidFill>
                <a:latin typeface="Arial"/>
                <a:ea typeface="Arial"/>
                <a:cs typeface="Arial"/>
                <a:sym typeface="Arial"/>
              </a:rPr>
              <a:t>وهو اعتماد ثلاث خطوات لتنسيق أدوات القياس والبحث بشأن القضايا العالمية: </a:t>
            </a:r>
            <a:endParaRPr b="0" i="0" sz="2800" u="none" cap="none" strike="noStrike">
              <a:solidFill>
                <a:srgbClr val="C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C00000"/>
                </a:solidFill>
                <a:latin typeface="Arial"/>
                <a:ea typeface="Arial"/>
                <a:cs typeface="Arial"/>
                <a:sym typeface="Arial"/>
              </a:rPr>
              <a:t>أ- ضرورة وضع برنامج لاستقصاء دولي أسري مكرس للتعليم بغية ملء عدة ثغرات أساسية ب- اعتماد نهج متسق </a:t>
            </a:r>
            <a:r>
              <a:rPr lang="en-US" sz="2800">
                <a:solidFill>
                  <a:srgbClr val="C00000"/>
                </a:solidFill>
              </a:rPr>
              <a:t>ومنظم</a:t>
            </a:r>
            <a:r>
              <a:rPr b="0" i="0" lang="en-US" sz="2800" u="none" cap="none" strike="noStrike">
                <a:solidFill>
                  <a:srgbClr val="C00000"/>
                </a:solidFill>
                <a:latin typeface="Arial"/>
                <a:ea typeface="Arial"/>
                <a:cs typeface="Arial"/>
                <a:sym typeface="Arial"/>
              </a:rPr>
              <a:t> لرصد نتائج التعلم، يتضمن مدونة سلوك موجهة للأطراف المانحة لتجنب التداخل والازدواجية </a:t>
            </a:r>
            <a:endParaRPr/>
          </a:p>
          <a:p>
            <a:pPr indent="0" lvl="0" marL="0" marR="0" rtl="1" algn="just">
              <a:lnSpc>
                <a:spcPct val="100000"/>
              </a:lnSpc>
              <a:spcBef>
                <a:spcPts val="0"/>
              </a:spcBef>
              <a:spcAft>
                <a:spcPts val="0"/>
              </a:spcAft>
              <a:buNone/>
            </a:pPr>
            <a:r>
              <a:rPr b="0" i="0" lang="en-US" sz="2800" u="none" cap="none" strike="noStrike">
                <a:solidFill>
                  <a:srgbClr val="C00000"/>
                </a:solidFill>
                <a:latin typeface="Arial"/>
                <a:ea typeface="Arial"/>
                <a:cs typeface="Arial"/>
                <a:sym typeface="Arial"/>
              </a:rPr>
              <a:t>ج -  إنشاء مركز للبحوث يُعنى بقضايا المقياس العالمي للتعليم، والتركيز بشكل خاص على المساعدة في بناء توافق بشأن المخرجات الأساسية للتعليم.</a:t>
            </a:r>
            <a:endParaRPr/>
          </a:p>
          <a:p>
            <a:pPr indent="0" lvl="0" marL="0" marR="0" rtl="1" algn="just">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pic>
        <p:nvPicPr>
          <p:cNvPr id="437" name="Google Shape;437;p5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38" name="Google Shape;438;p5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39" name="Google Shape;439;p5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40" name="Google Shape;440;p51"/>
          <p:cNvSpPr/>
          <p:nvPr/>
        </p:nvSpPr>
        <p:spPr>
          <a:xfrm>
            <a:off x="983432" y="1196752"/>
            <a:ext cx="10819362" cy="3970318"/>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ركائز </a:t>
            </a:r>
            <a:r>
              <a:rPr lang="en-US" sz="2800"/>
              <a:t>الأولويات</a:t>
            </a:r>
            <a:r>
              <a:rPr b="0" i="0" lang="en-US" sz="2800" u="none" cap="none" strike="noStrike">
                <a:solidFill>
                  <a:srgbClr val="000000"/>
                </a:solidFill>
                <a:latin typeface="Arial"/>
                <a:ea typeface="Arial"/>
                <a:cs typeface="Arial"/>
                <a:sym typeface="Arial"/>
              </a:rPr>
              <a:t> للتخطيط التربوي: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رفع جودة مخرجات التعليم في جميع المراحل ولجميع المتعلمين،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تعزيز مواءمة مخرجات التعليم لتلبية احتياجات سوق العمل والأولويات الاجتماعية والاقتصادية في الدولة.</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توفير فرص متميزة ومستدامة للحصول على خدمات التعليم المناسبة لكل شرائح المجتمع.</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المساهمة في تحقيق التنمية والتكنولوجيا والابتكار، عبر تطوير منظومة البحث العلمي.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بناء القدرات والتعليم المستمر في مكان العمل، والبيانات والشفافية عبر توفير المؤشرات الواضحة للتطوير.</a:t>
            </a:r>
            <a:endParaRPr b="0" i="0" sz="2800" u="none" cap="none" strike="noStrike">
              <a:solidFill>
                <a:srgbClr val="00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Arial"/>
              <a:ea typeface="Arial"/>
              <a:cs typeface="Arial"/>
              <a:sym typeface="Arial"/>
            </a:endParaRPr>
          </a:p>
        </p:txBody>
      </p:sp>
      <p:sp>
        <p:nvSpPr>
          <p:cNvPr id="441" name="Google Shape;441;p51"/>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pic>
        <p:nvPicPr>
          <p:cNvPr id="447" name="Google Shape;447;p5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48" name="Google Shape;448;p5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49" name="Google Shape;449;p5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50" name="Google Shape;450;p52"/>
          <p:cNvSpPr/>
          <p:nvPr/>
        </p:nvSpPr>
        <p:spPr>
          <a:xfrm>
            <a:off x="983432" y="1196752"/>
            <a:ext cx="10819362" cy="5693866"/>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a:t>
            </a:r>
            <a:r>
              <a:rPr b="1" i="0" lang="en-US" sz="2800" u="none" cap="none" strike="noStrike">
                <a:solidFill>
                  <a:srgbClr val="FF0000"/>
                </a:solidFill>
                <a:latin typeface="Arial"/>
                <a:ea typeface="Arial"/>
                <a:cs typeface="Arial"/>
                <a:sym typeface="Arial"/>
              </a:rPr>
              <a:t>أولويات التخطيط على مستوى المدرسة :</a:t>
            </a:r>
            <a:r>
              <a:rPr b="0" i="0" lang="en-US" sz="2800" u="none" cap="none" strike="noStrike">
                <a:solidFill>
                  <a:srgbClr val="000000"/>
                </a:solidFill>
                <a:latin typeface="Arial"/>
                <a:ea typeface="Arial"/>
                <a:cs typeface="Arial"/>
                <a:sym typeface="Arial"/>
              </a:rPr>
              <a:t>  يعتبر التخطيط على </a:t>
            </a:r>
            <a:r>
              <a:rPr lang="en-US" sz="2800"/>
              <a:t>مستوى</a:t>
            </a:r>
            <a:r>
              <a:rPr b="0" i="0" lang="en-US" sz="2800" u="none" cap="none" strike="noStrike">
                <a:solidFill>
                  <a:srgbClr val="000000"/>
                </a:solidFill>
                <a:latin typeface="Arial"/>
                <a:ea typeface="Arial"/>
                <a:cs typeface="Arial"/>
                <a:sym typeface="Arial"/>
              </a:rPr>
              <a:t> المدرسة سياسة وأسلوب عمل متداول ومن هذا المنطلق يتم الحرص على  مستوي على تطوير وتحسين أداء المنظومة التعليمية بكافة مكوناتها وعناصرها من خلال العديد من الخطط الاستراتيجية.</a:t>
            </a:r>
            <a:endParaRPr/>
          </a:p>
          <a:p>
            <a:pPr indent="0" lvl="0" marL="0" marR="0" rtl="1" algn="just">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يسهم التخطيط على </a:t>
            </a:r>
            <a:r>
              <a:rPr b="1" lang="en-US" sz="2800"/>
              <a:t>مستوى</a:t>
            </a:r>
            <a:r>
              <a:rPr b="1" i="0" lang="en-US" sz="2800" u="none" cap="none" strike="noStrike">
                <a:solidFill>
                  <a:srgbClr val="000000"/>
                </a:solidFill>
                <a:latin typeface="Arial"/>
                <a:ea typeface="Arial"/>
                <a:cs typeface="Arial"/>
                <a:sym typeface="Arial"/>
              </a:rPr>
              <a:t> المدرسة في تحقيق النتائج التالية:</a:t>
            </a:r>
            <a:endParaRPr b="0" i="0" sz="2800" u="none" cap="none" strike="noStrike">
              <a:solidFill>
                <a:srgbClr val="000000"/>
              </a:solidFill>
              <a:latin typeface="Arial"/>
              <a:ea typeface="Arial"/>
              <a:cs typeface="Arial"/>
              <a:sym typeface="Arial"/>
            </a:endParaRPr>
          </a:p>
          <a:p>
            <a:pPr indent="-457200" lvl="0" marL="4572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حيث يمكن للمدرسة التي لديها خطة أن تراقب تقدمها نحو النتائج الرئيسية.</a:t>
            </a:r>
            <a:endParaRPr/>
          </a:p>
          <a:p>
            <a:pPr indent="-457200" lvl="0" marL="4572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وتقييم أين وكيف قد خرجت عن مسارها، يمكن أن يساعد هذا التخطيط في استخدام برنامج تنفيذ استراتيجية جديد.</a:t>
            </a:r>
            <a:endParaRPr/>
          </a:p>
          <a:p>
            <a:pPr indent="-457200" lvl="0" marL="4572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يمكن رسم خريطة طريق تمكنهم من تتبع وتقييم وتعديل واتخاذ قرارات أفضل وتوجيه أفضل لمستقبل المدرسة.</a:t>
            </a:r>
            <a:endParaRPr/>
          </a:p>
          <a:p>
            <a:pPr indent="-457200" lvl="0" marL="4572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عملية تحديد الأهداف وتحديد الإجراءات اللازمة لتحقيق تلك الأهداف.</a:t>
            </a:r>
            <a:endParaRPr/>
          </a:p>
          <a:p>
            <a:pPr indent="-457200" lvl="0" marL="4572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وتعبئة الموارد اللازمة لاتخاذ تلك الإجراءات، حيث تصف الخطة المدرسية كيف سيتم تحقيق الأهداف من خلال استخدام الموارد المتاحة.</a:t>
            </a:r>
            <a:endParaRPr/>
          </a:p>
          <a:p>
            <a:pPr indent="-279400" lvl="0" marL="457200" marR="0" rtl="1" algn="just">
              <a:lnSpc>
                <a:spcPct val="100000"/>
              </a:lnSpc>
              <a:spcBef>
                <a:spcPts val="0"/>
              </a:spcBef>
              <a:spcAft>
                <a:spcPts val="0"/>
              </a:spcAft>
              <a:buClr>
                <a:srgbClr val="000000"/>
              </a:buClr>
              <a:buSzPts val="2800"/>
              <a:buFont typeface="Arial"/>
              <a:buNone/>
            </a:pPr>
            <a:r>
              <a:t/>
            </a:r>
            <a:endParaRPr b="0" i="0" sz="28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pic>
        <p:nvPicPr>
          <p:cNvPr id="456" name="Google Shape;456;p5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57" name="Google Shape;457;p5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58" name="Google Shape;458;p5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59" name="Google Shape;459;p53"/>
          <p:cNvSpPr/>
          <p:nvPr/>
        </p:nvSpPr>
        <p:spPr>
          <a:xfrm>
            <a:off x="983432" y="1196752"/>
            <a:ext cx="10819362" cy="3170099"/>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a:t>
            </a:r>
            <a:r>
              <a:rPr b="1" i="0" lang="en-US" sz="2800" u="none" cap="none" strike="noStrike">
                <a:solidFill>
                  <a:srgbClr val="FF0000"/>
                </a:solidFill>
                <a:latin typeface="Arial"/>
                <a:ea typeface="Arial"/>
                <a:cs typeface="Arial"/>
                <a:sym typeface="Arial"/>
              </a:rPr>
              <a:t>أولويات التخطيط على مستوى المدرسة : </a:t>
            </a:r>
            <a:r>
              <a:rPr b="0" i="0" lang="en-US" sz="2800" u="none" cap="none" strike="noStrike">
                <a:solidFill>
                  <a:srgbClr val="000000"/>
                </a:solidFill>
                <a:latin typeface="Arial"/>
                <a:ea typeface="Arial"/>
                <a:cs typeface="Arial"/>
                <a:sym typeface="Arial"/>
              </a:rPr>
              <a:t>من أجل ضمان نجاح التخطيط على مستوى المدرسة يجب أن يمر بالعديد من الخطوات وفق مجموعة من </a:t>
            </a:r>
            <a:r>
              <a:rPr lang="en-US" sz="2800"/>
              <a:t>الأولويات</a:t>
            </a:r>
            <a:r>
              <a:rPr b="0" i="0" lang="en-US" sz="2800" u="none" cap="none" strike="noStrike">
                <a:solidFill>
                  <a:srgbClr val="000000"/>
                </a:solidFill>
                <a:latin typeface="Arial"/>
                <a:ea typeface="Arial"/>
                <a:cs typeface="Arial"/>
                <a:sym typeface="Arial"/>
              </a:rPr>
              <a:t> ومنها:</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الإعداد الأولي والتأهيل للخطط الاستراتيجية على مستوى المدرسة.</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رسم الخطط الاستراتيجية على مستوى المدرسة.</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نشر الخطط الاستراتيجية على مستوى المدرسة.</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rgbClr val="000000"/>
                </a:solidFill>
                <a:latin typeface="Arial"/>
                <a:ea typeface="Arial"/>
                <a:cs typeface="Arial"/>
                <a:sym typeface="Arial"/>
              </a:rPr>
              <a:t>تقويم الخطط الاستراتيجية على مستوى المدرسة</a:t>
            </a:r>
            <a:r>
              <a:rPr b="0" i="0" lang="en-US" sz="2800" u="none" cap="none" strike="noStrike">
                <a:solidFill>
                  <a:srgbClr val="000000"/>
                </a:solidFill>
                <a:latin typeface="Arial"/>
                <a:ea typeface="Arial"/>
                <a:cs typeface="Arial"/>
                <a:sym typeface="Arial"/>
              </a:rPr>
              <a:t>.</a:t>
            </a:r>
            <a:endParaRPr b="0" i="0" sz="2800" u="none" cap="none" strike="noStrike">
              <a:solidFill>
                <a:srgbClr val="000000"/>
              </a:solidFill>
              <a:latin typeface="Arial"/>
              <a:ea typeface="Arial"/>
              <a:cs typeface="Arial"/>
              <a:sym typeface="Arial"/>
            </a:endParaRPr>
          </a:p>
        </p:txBody>
      </p:sp>
      <p:sp>
        <p:nvSpPr>
          <p:cNvPr id="460" name="Google Shape;460;p53"/>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pic>
        <p:nvPicPr>
          <p:cNvPr id="466" name="Google Shape;466;p5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67" name="Google Shape;467;p5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68" name="Google Shape;468;p5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69" name="Google Shape;469;p54"/>
          <p:cNvSpPr/>
          <p:nvPr/>
        </p:nvSpPr>
        <p:spPr>
          <a:xfrm>
            <a:off x="983432" y="1196752"/>
            <a:ext cx="10819362" cy="440120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 1- </a:t>
            </a:r>
            <a:r>
              <a:rPr b="1" i="0" lang="en-US" sz="3600" u="none" cap="none" strike="noStrike">
                <a:solidFill>
                  <a:srgbClr val="FF0000"/>
                </a:solidFill>
                <a:latin typeface="Arial"/>
                <a:ea typeface="Arial"/>
                <a:cs typeface="Arial"/>
                <a:sym typeface="Arial"/>
              </a:rPr>
              <a:t>الإعداد الأولي والتأهيل للخطط الاستراتيجية على مستوى المدرسة</a:t>
            </a:r>
            <a:endParaRPr b="1" i="0" sz="3600" u="none" cap="none" strike="noStrike">
              <a:solidFill>
                <a:srgbClr val="FF0000"/>
              </a:solidFill>
              <a:latin typeface="Arial"/>
              <a:ea typeface="Arial"/>
              <a:cs typeface="Arial"/>
              <a:sym typeface="Arial"/>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الإعداد الأولي والتأهيل للمخطط التربوي على مستوى المدرسة: </a:t>
            </a:r>
            <a:endParaRPr b="1" i="0" sz="2800" u="none" cap="none" strike="noStrike">
              <a:solidFill>
                <a:srgbClr val="000000"/>
              </a:solidFill>
              <a:latin typeface="Arial"/>
              <a:ea typeface="Arial"/>
              <a:cs typeface="Arial"/>
              <a:sym typeface="Arial"/>
            </a:endParaRPr>
          </a:p>
          <a:p>
            <a:pPr indent="-342900" lvl="1"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يجب في بادئ الأمر أن تكون هناك خطط إجرائية من أجل تجهيز فريق التخطيط وجعل مهمة الفريق سهلة وواضحة.</a:t>
            </a:r>
            <a:endParaRPr b="1" i="0" sz="2800" u="none" cap="none" strike="noStrike">
              <a:solidFill>
                <a:srgbClr val="000000"/>
              </a:solidFill>
              <a:latin typeface="Arial"/>
              <a:ea typeface="Arial"/>
              <a:cs typeface="Arial"/>
              <a:sym typeface="Arial"/>
            </a:endParaRPr>
          </a:p>
          <a:p>
            <a:pPr indent="-342900" lvl="1"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يجب أيضاً تطبيق عملية ربط المواقع الإلكترونية لمساعدة روح الفريق على تحقيق أفضل النتائج الممكنة.</a:t>
            </a:r>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يجب القيام بما يعرف بـ (SWOT) وهي عبارة عن دراسة مختصرة لنقاط القوة والضعف والفرص الممكنة والتهديدات التي قد تواجه التخطيط الاستراتيجي على مستوى المدرسة.</a:t>
            </a:r>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القيام بورش عمل من أجل مناقشة النتائج التي تم التوصل إليها.</a:t>
            </a:r>
            <a:endParaRPr/>
          </a:p>
          <a:p>
            <a:pPr indent="-215900" lvl="0" marL="342900" marR="0" rtl="1" algn="r">
              <a:lnSpc>
                <a:spcPct val="100000"/>
              </a:lnSpc>
              <a:spcBef>
                <a:spcPts val="0"/>
              </a:spcBef>
              <a:spcAft>
                <a:spcPts val="0"/>
              </a:spcAft>
              <a:buClr>
                <a:srgbClr val="000000"/>
              </a:buClr>
              <a:buSzPts val="2000"/>
              <a:buFont typeface="Arial"/>
              <a:buNone/>
            </a:pPr>
            <a:r>
              <a:t/>
            </a:r>
            <a:endParaRPr b="1" i="0" sz="2000" u="none" cap="none" strike="noStrike">
              <a:solidFill>
                <a:srgbClr val="000000"/>
              </a:solidFill>
              <a:latin typeface="Arial"/>
              <a:ea typeface="Arial"/>
              <a:cs typeface="Arial"/>
              <a:sym typeface="Arial"/>
            </a:endParaRPr>
          </a:p>
        </p:txBody>
      </p:sp>
      <p:sp>
        <p:nvSpPr>
          <p:cNvPr id="470" name="Google Shape;470;p54"/>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pic>
        <p:nvPicPr>
          <p:cNvPr id="476" name="Google Shape;476;p5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77" name="Google Shape;477;p5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78" name="Google Shape;478;p5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79" name="Google Shape;479;p55"/>
          <p:cNvSpPr/>
          <p:nvPr/>
        </p:nvSpPr>
        <p:spPr>
          <a:xfrm>
            <a:off x="983432" y="1196752"/>
            <a:ext cx="10819362" cy="4708981"/>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في نهاية عملية التخطيط على مستوى المدرسة ومقارنتها بالأهداف إلى تم وضعها في بداية العملية.</a:t>
            </a:r>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التأكيد على أن التخطيط للمدرسة له رؤية مشتركة يعمل من خلالها جميع موظفي المدرسة على تحقيقها.</a:t>
            </a:r>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يتم القيام بمجموعة من استبيانات الرأي التي يمكن من خلالها معرفة رأي المجتمع في عمليات التخطيط على مستوى المدرسة ودراسة نتائج تلك الاستبيانات.</a:t>
            </a:r>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يتم رسم وتدوين الثقافة المؤسسية السائدة حالياً والمنشودة مستقبلاً، وتأهيل فريق التخطيط.</a:t>
            </a:r>
            <a:endParaRPr/>
          </a:p>
          <a:p>
            <a:pPr indent="-342900" lvl="0" marL="342900" marR="0" rtl="1" algn="just">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يتم أيضاً اعتماد في تلك الخطة على نماذج علمية مختارة لإعداد الفريق المسئول عن تحقيق الأهداف الخاص بعملية التخطيط الاستراتيجي المدرسي.</a:t>
            </a:r>
            <a:endParaRPr/>
          </a:p>
          <a:p>
            <a:pPr indent="-215900" lvl="0" marL="342900" marR="0" rtl="1" algn="r">
              <a:lnSpc>
                <a:spcPct val="100000"/>
              </a:lnSpc>
              <a:spcBef>
                <a:spcPts val="0"/>
              </a:spcBef>
              <a:spcAft>
                <a:spcPts val="0"/>
              </a:spcAft>
              <a:buClr>
                <a:srgbClr val="000000"/>
              </a:buClr>
              <a:buSzPts val="2000"/>
              <a:buFont typeface="Arial"/>
              <a:buNone/>
            </a:pPr>
            <a:r>
              <a:t/>
            </a:r>
            <a:endParaRPr b="1" i="0" sz="2000" u="none" cap="none" strike="noStrike">
              <a:solidFill>
                <a:srgbClr val="000000"/>
              </a:solidFill>
              <a:latin typeface="Arial"/>
              <a:ea typeface="Arial"/>
              <a:cs typeface="Arial"/>
              <a:sym typeface="Arial"/>
            </a:endParaRPr>
          </a:p>
        </p:txBody>
      </p:sp>
      <p:sp>
        <p:nvSpPr>
          <p:cNvPr id="480" name="Google Shape;480;p55"/>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pic>
        <p:nvPicPr>
          <p:cNvPr id="486" name="Google Shape;486;p5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87" name="Google Shape;487;p5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88" name="Google Shape;488;p5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89" name="Google Shape;489;p56"/>
          <p:cNvSpPr/>
          <p:nvPr/>
        </p:nvSpPr>
        <p:spPr>
          <a:xfrm>
            <a:off x="407368" y="1196752"/>
            <a:ext cx="11395426" cy="6124754"/>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FF0000"/>
                </a:solidFill>
                <a:latin typeface="Arial"/>
                <a:ea typeface="Arial"/>
                <a:cs typeface="Arial"/>
                <a:sym typeface="Arial"/>
              </a:rPr>
              <a:t>2- رسم التخطيط على مستوى المدرسة: </a:t>
            </a:r>
            <a:endParaRPr b="0" i="0" sz="2800" u="none" cap="none" strike="noStrike">
              <a:solidFill>
                <a:srgbClr val="FF0000"/>
              </a:solidFill>
              <a:latin typeface="Arial"/>
              <a:ea typeface="Arial"/>
              <a:cs typeface="Arial"/>
              <a:sym typeface="Arial"/>
            </a:endParaRPr>
          </a:p>
          <a:p>
            <a:pPr indent="-457200" lvl="1"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تلك المرحلة قد تشتمل على ورقة معتمدة فيها يتم التعبير عن نص الرؤية المقررة للخطة على مستوى المدرسة.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كما تشتمل أيضاً على أسماء الشخصيات المنفذة لعملية التخطيط المدرسي.</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يتم رسم الخطط التشغيلية للبرامج والمشروعات المعتمدة من الإدارة المدرسية.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التأكيد على أنه يتم الرجوع للخطط الاستراتيجية عند صياغة القرارات الخاصة بالمشاريع المدرسية.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اعتماد الرؤية والرسالة في مجلس الإدارة ووضع الأهداف، موزعة على مجالات العمل وتحديد مجالات عمل المدرسة شرط ارتباطها بالرسالة.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التواصل أمراً مهماً في عملية رسم التخطيط المدرسي، حيث إنها تساعد الجميع في فهم مسؤولياته والتنسيق الفعال للجهود كميزة إضافية.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في تلك الخطوة يتم توضيح جوانب الانسجام بين رؤية المدرسة والمنطقة والوزارة وكذلك الرسالة المحددة للمدرسة.</a:t>
            </a:r>
            <a:endParaRPr/>
          </a:p>
          <a:p>
            <a:pPr indent="-165100" lvl="0" marL="3429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pic>
        <p:nvPicPr>
          <p:cNvPr id="495" name="Google Shape;495;p57"/>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496" name="Google Shape;496;p5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97" name="Google Shape;497;p5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98" name="Google Shape;498;p57"/>
          <p:cNvSpPr/>
          <p:nvPr/>
        </p:nvSpPr>
        <p:spPr>
          <a:xfrm>
            <a:off x="407368" y="1196752"/>
            <a:ext cx="11395426" cy="4401205"/>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0" i="0" lang="en-US" sz="2800" u="none" cap="none" strike="noStrike">
                <a:solidFill>
                  <a:srgbClr val="FF0000"/>
                </a:solidFill>
                <a:latin typeface="Arial"/>
                <a:ea typeface="Arial"/>
                <a:cs typeface="Arial"/>
                <a:sym typeface="Arial"/>
              </a:rPr>
              <a:t>3- نشر المخطط الاستراتيجي على مستوى المدرسة: </a:t>
            </a:r>
            <a:endParaRPr b="0" i="0" sz="2800" u="none" cap="none" strike="noStrike">
              <a:solidFill>
                <a:srgbClr val="FF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في تلك المرحلة يتم القيام بمجموعة من النشرات الإدارية التي يتم من خلالها وضع الرؤية والرسالة في مدخل المدرسة، في الأقسام، في الفصول، كراسات الأعداد وأيضاً على موقع المدرسة الالكتروني.</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في مرحلة نشر الخطط الاستراتيجية على مستوى المدرسة يتم نشر صحف للمتابعة.</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ونماذج استطلاع الرأي وتحليل مفصل للنتائج التي تم التوصل إليها.</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يتم استيعاب آراء العملاء الخارجيين حول الرؤية والرسالة والثقافة المنشودة.</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00000"/>
                </a:solidFill>
                <a:latin typeface="Arial"/>
                <a:ea typeface="Arial"/>
                <a:cs typeface="Arial"/>
                <a:sym typeface="Arial"/>
              </a:rPr>
              <a:t>في مرحلة نشر الخطط الاستراتيجية على مستوى المدرسة يتم القيام بحصر ممارسات إدارة المدرسة من أجل تعميم الرؤية والرسالة والثقافة المنشودة في المدرسة.</a:t>
            </a:r>
            <a:endParaRPr/>
          </a:p>
          <a:p>
            <a:pPr indent="-165100" lvl="0" marL="3429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000000"/>
              </a:solidFill>
              <a:latin typeface="Arial"/>
              <a:ea typeface="Arial"/>
              <a:cs typeface="Arial"/>
              <a:sym typeface="Arial"/>
            </a:endParaRPr>
          </a:p>
        </p:txBody>
      </p:sp>
      <p:sp>
        <p:nvSpPr>
          <p:cNvPr id="499" name="Google Shape;499;p57"/>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pic>
        <p:nvPicPr>
          <p:cNvPr id="505" name="Google Shape;505;p58"/>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06" name="Google Shape;506;p5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07" name="Google Shape;507;p5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08" name="Google Shape;508;p58"/>
          <p:cNvSpPr/>
          <p:nvPr/>
        </p:nvSpPr>
        <p:spPr>
          <a:xfrm>
            <a:off x="407368" y="1196752"/>
            <a:ext cx="11395426" cy="4832092"/>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FF0000"/>
                </a:solidFill>
                <a:latin typeface="Arial"/>
                <a:ea typeface="Arial"/>
                <a:cs typeface="Arial"/>
                <a:sym typeface="Arial"/>
              </a:rPr>
              <a:t> </a:t>
            </a:r>
            <a:endParaRPr b="1" i="0" sz="2800" u="none" cap="none" strike="noStrike">
              <a:solidFill>
                <a:srgbClr val="FF0000"/>
              </a:solidFill>
              <a:latin typeface="Arial"/>
              <a:ea typeface="Arial"/>
              <a:cs typeface="Arial"/>
              <a:sym typeface="Arial"/>
            </a:endParaRPr>
          </a:p>
          <a:p>
            <a:pPr indent="0" lvl="0" marL="0" marR="0" rtl="1" algn="r">
              <a:lnSpc>
                <a:spcPct val="100000"/>
              </a:lnSpc>
              <a:spcBef>
                <a:spcPts val="0"/>
              </a:spcBef>
              <a:spcAft>
                <a:spcPts val="0"/>
              </a:spcAft>
              <a:buNone/>
            </a:pPr>
            <a:r>
              <a:rPr b="1" i="0" lang="en-US" sz="2800" u="none" cap="none" strike="noStrike">
                <a:solidFill>
                  <a:srgbClr val="FF0000"/>
                </a:solidFill>
                <a:latin typeface="Arial"/>
                <a:ea typeface="Arial"/>
                <a:cs typeface="Arial"/>
                <a:sym typeface="Arial"/>
              </a:rPr>
              <a:t>4- تقويم الخطط الاستراتيجية على مستوى المدرسة: </a:t>
            </a:r>
            <a:endParaRPr b="1" i="0" sz="2800" u="none" cap="none" strike="noStrike">
              <a:solidFill>
                <a:srgbClr val="FF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تعتبر تلك المرحلة هي نهاية مراحل أو أولويات نجاح التخطيط الاستراتيجي على مستوى المدرسة.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ويتم من خلالها تحديد قرار إدارة المدرسة بتشكيل فريق آخر لمتابعة الخطة وآلية العمل بها والمهام الموكلة له.</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في آخر خطوة يتم تحديد مساهمة أعضاء مجلس الإدارة في عملية التقويم على مستوى المدرسة.</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دراسة وضوح المعايير الخاصة بتقييم ما تم تنفيذه من الخطط والمشاريع.</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يتم القيام باجتماع خاص أعضاء مجلس إدارة المدرسة والفريق الخاص بالمتابعة وفريق المتابعة، ويتم إجراء بتقرير ختامي فيه يتم تقييم المشروع أو برامج العمل.</a:t>
            </a:r>
            <a:endParaRPr/>
          </a:p>
          <a:p>
            <a:pPr indent="-165100" lvl="0" marL="3429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000000"/>
              </a:solidFill>
              <a:latin typeface="Arial"/>
              <a:ea typeface="Arial"/>
              <a:cs typeface="Arial"/>
              <a:sym typeface="Arial"/>
            </a:endParaRPr>
          </a:p>
        </p:txBody>
      </p:sp>
      <p:sp>
        <p:nvSpPr>
          <p:cNvPr id="509" name="Google Shape;509;p58"/>
          <p:cNvSpPr/>
          <p:nvPr/>
        </p:nvSpPr>
        <p:spPr>
          <a:xfrm>
            <a:off x="3215680" y="6068185"/>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pic>
        <p:nvPicPr>
          <p:cNvPr id="515" name="Google Shape;515;p59"/>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16" name="Google Shape;516;p5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17" name="Google Shape;517;p5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18" name="Google Shape;518;p59"/>
          <p:cNvSpPr/>
          <p:nvPr/>
        </p:nvSpPr>
        <p:spPr>
          <a:xfrm>
            <a:off x="407368" y="1196752"/>
            <a:ext cx="11395426" cy="3970318"/>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FF0000"/>
                </a:solidFill>
                <a:latin typeface="Arial"/>
                <a:ea typeface="Arial"/>
                <a:cs typeface="Arial"/>
                <a:sym typeface="Arial"/>
              </a:rPr>
              <a:t> </a:t>
            </a:r>
            <a:endParaRPr b="1" i="0" sz="2800" u="none" cap="none" strike="noStrike">
              <a:solidFill>
                <a:srgbClr val="FF0000"/>
              </a:solidFill>
              <a:latin typeface="Arial"/>
              <a:ea typeface="Arial"/>
              <a:cs typeface="Arial"/>
              <a:sym typeface="Arial"/>
            </a:endParaRPr>
          </a:p>
          <a:p>
            <a:pPr indent="0" lvl="0" marL="0" marR="0" rtl="1" algn="r">
              <a:lnSpc>
                <a:spcPct val="100000"/>
              </a:lnSpc>
              <a:spcBef>
                <a:spcPts val="0"/>
              </a:spcBef>
              <a:spcAft>
                <a:spcPts val="0"/>
              </a:spcAft>
              <a:buNone/>
            </a:pPr>
            <a:r>
              <a:rPr b="1" i="0" lang="en-US" sz="2800" u="none" cap="none" strike="noStrike">
                <a:solidFill>
                  <a:srgbClr val="FF0000"/>
                </a:solidFill>
                <a:latin typeface="Arial"/>
                <a:ea typeface="Arial"/>
                <a:cs typeface="Arial"/>
                <a:sym typeface="Arial"/>
              </a:rPr>
              <a:t>4- معوقات تواجه الخطة المدرسية من تحقيق </a:t>
            </a:r>
            <a:r>
              <a:rPr b="1" lang="en-US" sz="2800">
                <a:solidFill>
                  <a:srgbClr val="FF0000"/>
                </a:solidFill>
              </a:rPr>
              <a:t>أهدافها</a:t>
            </a:r>
            <a:r>
              <a:rPr b="1" i="0" lang="en-US" sz="2800" u="none" cap="none" strike="noStrike">
                <a:solidFill>
                  <a:srgbClr val="FF0000"/>
                </a:solidFill>
                <a:latin typeface="Arial"/>
                <a:ea typeface="Arial"/>
                <a:cs typeface="Arial"/>
                <a:sym typeface="Arial"/>
              </a:rPr>
              <a:t>: </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تتعلق بالخطة نفسها وإجراءاتها.</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بالسلطة التعليمية العليا.</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بالموارد البشرية</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بالعوامل المادية</a:t>
            </a:r>
            <a:endParaRPr/>
          </a:p>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بالشراكة الاجتماعية.</a:t>
            </a:r>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19" name="Google Shape;519;p59"/>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pic>
        <p:nvPicPr>
          <p:cNvPr id="525" name="Google Shape;525;p60"/>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26" name="Google Shape;526;p6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27" name="Google Shape;527;p6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28" name="Google Shape;528;p60"/>
          <p:cNvSpPr/>
          <p:nvPr/>
        </p:nvSpPr>
        <p:spPr>
          <a:xfrm>
            <a:off x="407368" y="1196752"/>
            <a:ext cx="11395426" cy="6247864"/>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تتعلق بالخطة نفسها وإجراءاتها وتتمثل في:</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صعوبة بعض مصطلحات الخطة المدرسية</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صعوبة تحليل البيئة الداخلية والخارجية للمدرسة وغياب الموضوعية في ذلك.</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صعوبة التنبؤ بالاحتياجات المادية والبشرية للمدرسة.</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وجود الخطط الاسترشادية محلية أو عالمية.</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الوعي بإجراءات الخطة وترتيب أولوياتها.</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صعوبة تحويل الخطة  المكتوبة </a:t>
            </a:r>
            <a:r>
              <a:rPr b="1" lang="en-US" sz="3600">
                <a:solidFill>
                  <a:schemeClr val="dk1"/>
                </a:solidFill>
              </a:rPr>
              <a:t>إلى</a:t>
            </a:r>
            <a:r>
              <a:rPr b="1" i="0" lang="en-US" sz="3600" u="none" cap="none" strike="noStrike">
                <a:solidFill>
                  <a:schemeClr val="dk1"/>
                </a:solidFill>
                <a:latin typeface="Arial"/>
                <a:ea typeface="Arial"/>
                <a:cs typeface="Arial"/>
                <a:sym typeface="Arial"/>
              </a:rPr>
              <a:t> حيز التنفيذ.</a:t>
            </a:r>
            <a:endParaRPr/>
          </a:p>
          <a:p>
            <a:pPr indent="-457200" lvl="0" marL="4572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عدم الاتفاق على مبادئ معلنة وموحدة داخل المدرسة </a:t>
            </a:r>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pic>
        <p:nvPicPr>
          <p:cNvPr id="534" name="Google Shape;534;p61"/>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35" name="Google Shape;535;p61"/>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36" name="Google Shape;536;p61"/>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37" name="Google Shape;537;p61"/>
          <p:cNvSpPr/>
          <p:nvPr/>
        </p:nvSpPr>
        <p:spPr>
          <a:xfrm>
            <a:off x="407368" y="1196752"/>
            <a:ext cx="11395426" cy="5262979"/>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بالسلطة التعليمية العليا:</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الصلاحيات الممنوحة </a:t>
            </a:r>
            <a:r>
              <a:rPr b="1" lang="en-US" sz="3600">
                <a:solidFill>
                  <a:schemeClr val="dk1"/>
                </a:solidFill>
              </a:rPr>
              <a:t>لمديري التعليم</a:t>
            </a:r>
            <a:r>
              <a:rPr b="1" i="0" lang="en-US" sz="3600" u="none" cap="none" strike="noStrike">
                <a:solidFill>
                  <a:schemeClr val="dk1"/>
                </a:solidFill>
                <a:latin typeface="Arial"/>
                <a:ea typeface="Arial"/>
                <a:cs typeface="Arial"/>
                <a:sym typeface="Arial"/>
              </a:rPr>
              <a:t>.</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برامج التنمية المهنية للعاملين على </a:t>
            </a:r>
            <a:r>
              <a:rPr b="1" lang="en-US" sz="3600">
                <a:solidFill>
                  <a:schemeClr val="dk1"/>
                </a:solidFill>
              </a:rPr>
              <a:t>إعداد</a:t>
            </a:r>
            <a:r>
              <a:rPr b="1" i="0" lang="en-US" sz="3600" u="none" cap="none" strike="noStrike">
                <a:solidFill>
                  <a:schemeClr val="dk1"/>
                </a:solidFill>
                <a:latin typeface="Arial"/>
                <a:ea typeface="Arial"/>
                <a:cs typeface="Arial"/>
                <a:sym typeface="Arial"/>
              </a:rPr>
              <a:t> الخطط المدرسية.</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مشاركة </a:t>
            </a:r>
            <a:r>
              <a:rPr b="1" lang="en-US" sz="3600">
                <a:solidFill>
                  <a:schemeClr val="dk1"/>
                </a:solidFill>
              </a:rPr>
              <a:t>الإدارة</a:t>
            </a:r>
            <a:r>
              <a:rPr b="1" i="0" lang="en-US" sz="3600" u="none" cap="none" strike="noStrike">
                <a:solidFill>
                  <a:schemeClr val="dk1"/>
                </a:solidFill>
                <a:latin typeface="Arial"/>
                <a:ea typeface="Arial"/>
                <a:cs typeface="Arial"/>
                <a:sym typeface="Arial"/>
              </a:rPr>
              <a:t> العليا في </a:t>
            </a:r>
            <a:r>
              <a:rPr b="1" lang="en-US" sz="3600">
                <a:solidFill>
                  <a:schemeClr val="dk1"/>
                </a:solidFill>
              </a:rPr>
              <a:t>إعداد</a:t>
            </a:r>
            <a:r>
              <a:rPr b="1" i="0" lang="en-US" sz="3600" u="none" cap="none" strike="noStrike">
                <a:solidFill>
                  <a:schemeClr val="dk1"/>
                </a:solidFill>
                <a:latin typeface="Arial"/>
                <a:ea typeface="Arial"/>
                <a:cs typeface="Arial"/>
                <a:sym typeface="Arial"/>
              </a:rPr>
              <a:t> الخطط والاكتفاء بالمتابعة الروتينية</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وجود خبرات في </a:t>
            </a:r>
            <a:r>
              <a:rPr b="1" lang="en-US" sz="3600">
                <a:solidFill>
                  <a:schemeClr val="dk1"/>
                </a:solidFill>
              </a:rPr>
              <a:t>التخطيط</a:t>
            </a:r>
            <a:r>
              <a:rPr b="1" i="0" lang="en-US" sz="3600" u="none" cap="none" strike="noStrike">
                <a:solidFill>
                  <a:schemeClr val="dk1"/>
                </a:solidFill>
                <a:latin typeface="Arial"/>
                <a:ea typeface="Arial"/>
                <a:cs typeface="Arial"/>
                <a:sym typeface="Arial"/>
              </a:rPr>
              <a:t>  بالإدارات العليا في التعليم.</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كثرة التغيرات في النظام التعليمي.</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صعوبة حصول المدارس على البيانات والمعلومات لتطوير الخطط.</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صعوبة تنفيذ خطط التحسين المقترحة.</a:t>
            </a:r>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38" name="Google Shape;538;p61"/>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pic>
        <p:nvPicPr>
          <p:cNvPr id="544" name="Google Shape;544;p62"/>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45" name="Google Shape;545;p6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46" name="Google Shape;546;p6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47" name="Google Shape;547;p62"/>
          <p:cNvSpPr/>
          <p:nvPr/>
        </p:nvSpPr>
        <p:spPr>
          <a:xfrm>
            <a:off x="407368" y="1196752"/>
            <a:ext cx="11395426" cy="5693866"/>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بالموارد البشرية: </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قناعة بعض العاملين </a:t>
            </a:r>
            <a:r>
              <a:rPr b="1" lang="en-US" sz="3600">
                <a:solidFill>
                  <a:schemeClr val="dk1"/>
                </a:solidFill>
              </a:rPr>
              <a:t>بجدوى</a:t>
            </a:r>
            <a:r>
              <a:rPr b="1" i="0" lang="en-US" sz="3600" u="none" cap="none" strike="noStrike">
                <a:solidFill>
                  <a:schemeClr val="dk1"/>
                </a:solidFill>
                <a:latin typeface="Arial"/>
                <a:ea typeface="Arial"/>
                <a:cs typeface="Arial"/>
                <a:sym typeface="Arial"/>
              </a:rPr>
              <a:t> الخطط.</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كثرة مقاومة العاملين للتغيير</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الخبرات في مجال التخطيط </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برامج التنمية المهنية في مجال التخطيط</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سيطرة </a:t>
            </a:r>
            <a:r>
              <a:rPr b="1" lang="en-US" sz="3600">
                <a:solidFill>
                  <a:schemeClr val="dk1"/>
                </a:solidFill>
              </a:rPr>
              <a:t>الأعمال</a:t>
            </a:r>
            <a:r>
              <a:rPr b="1" i="0" lang="en-US" sz="3600" u="none" cap="none" strike="noStrike">
                <a:solidFill>
                  <a:schemeClr val="dk1"/>
                </a:solidFill>
                <a:latin typeface="Arial"/>
                <a:ea typeface="Arial"/>
                <a:cs typeface="Arial"/>
                <a:sym typeface="Arial"/>
              </a:rPr>
              <a:t> الروتينية لمعظم العاملين بالمدارس</a:t>
            </a:r>
            <a:endParaRPr b="1" i="0" sz="3600" u="none" cap="none" strike="noStrike">
              <a:solidFill>
                <a:schemeClr val="dk1"/>
              </a:solidFill>
              <a:latin typeface="Arial"/>
              <a:ea typeface="Arial"/>
              <a:cs typeface="Arial"/>
              <a:sym typeface="Arial"/>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وجود بعض القيود لنقل المعلومات والبيانات بين المعلمين</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كثرة الاعباء الوظيفية.</a:t>
            </a:r>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48" name="Google Shape;548;p62"/>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pic>
        <p:nvPicPr>
          <p:cNvPr id="554" name="Google Shape;554;p63"/>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55" name="Google Shape;555;p6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56" name="Google Shape;556;p6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57" name="Google Shape;557;p63"/>
          <p:cNvSpPr/>
          <p:nvPr/>
        </p:nvSpPr>
        <p:spPr>
          <a:xfrm>
            <a:off x="407368" y="1196752"/>
            <a:ext cx="11395426" cy="5139869"/>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بالعوامل المادية:</a:t>
            </a:r>
            <a:endParaRPr/>
          </a:p>
          <a:p>
            <a:pPr indent="-742950" lvl="0" marL="74295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المخصصات المالية للمدارس</a:t>
            </a:r>
            <a:endParaRPr/>
          </a:p>
          <a:p>
            <a:pPr indent="-742950" lvl="0" marL="74295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الحوافز والمكافآت للعاملين بالمدارس</a:t>
            </a:r>
            <a:endParaRPr/>
          </a:p>
          <a:p>
            <a:pPr indent="-742950" lvl="0" marL="74295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الافتقار للمباني والتجهيزات الخاصة بتنفيذ الخطط</a:t>
            </a:r>
            <a:endParaRPr/>
          </a:p>
          <a:p>
            <a:pPr indent="-742950" lvl="0" marL="74295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توافر الادلة والكتب والنشرات الخاصة بالتخطيط</a:t>
            </a:r>
            <a:endParaRPr/>
          </a:p>
          <a:p>
            <a:pPr indent="-742950" lvl="0" marL="74295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خفض الرواتب </a:t>
            </a:r>
            <a:endParaRPr/>
          </a:p>
          <a:p>
            <a:pPr indent="-742950" lvl="0" marL="74295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المخصصات المالية للتدريب</a:t>
            </a:r>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58" name="Google Shape;558;p63"/>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pic>
        <p:nvPicPr>
          <p:cNvPr id="564" name="Google Shape;564;p64"/>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65" name="Google Shape;565;p6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66" name="Google Shape;566;p6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67" name="Google Shape;567;p64"/>
          <p:cNvSpPr/>
          <p:nvPr/>
        </p:nvSpPr>
        <p:spPr>
          <a:xfrm>
            <a:off x="407368" y="1196752"/>
            <a:ext cx="11395426" cy="5262979"/>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معوقات مرتبطة بالشراكة الاجتماعية.</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كثرة المتغيرات في البيئة المحيطة بالمدرسة</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ضعف العلاقة بين أولياء </a:t>
            </a:r>
            <a:r>
              <a:rPr b="1" lang="en-US" sz="3600">
                <a:solidFill>
                  <a:schemeClr val="dk1"/>
                </a:solidFill>
              </a:rPr>
              <a:t>الأمور</a:t>
            </a:r>
            <a:r>
              <a:rPr b="1" i="0" lang="en-US" sz="3600" u="none" cap="none" strike="noStrike">
                <a:solidFill>
                  <a:schemeClr val="dk1"/>
                </a:solidFill>
                <a:latin typeface="Arial"/>
                <a:ea typeface="Arial"/>
                <a:cs typeface="Arial"/>
                <a:sym typeface="Arial"/>
              </a:rPr>
              <a:t> والمدرسة</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عدم وجود تصور واضح للشراكة بين المدرسة والمجتمع الخارجي</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مشاركة </a:t>
            </a:r>
            <a:r>
              <a:rPr b="1" lang="en-US" sz="3600">
                <a:solidFill>
                  <a:schemeClr val="dk1"/>
                </a:solidFill>
              </a:rPr>
              <a:t>أولياء</a:t>
            </a:r>
            <a:r>
              <a:rPr b="1" i="0" lang="en-US" sz="3600" u="none" cap="none" strike="noStrike">
                <a:solidFill>
                  <a:schemeClr val="dk1"/>
                </a:solidFill>
                <a:latin typeface="Arial"/>
                <a:ea typeface="Arial"/>
                <a:cs typeface="Arial"/>
                <a:sym typeface="Arial"/>
              </a:rPr>
              <a:t> </a:t>
            </a:r>
            <a:r>
              <a:rPr b="1" lang="en-US" sz="3600">
                <a:solidFill>
                  <a:schemeClr val="dk1"/>
                </a:solidFill>
              </a:rPr>
              <a:t>الأمور</a:t>
            </a:r>
            <a:r>
              <a:rPr b="1" i="0" lang="en-US" sz="3600" u="none" cap="none" strike="noStrike">
                <a:solidFill>
                  <a:schemeClr val="dk1"/>
                </a:solidFill>
                <a:latin typeface="Arial"/>
                <a:ea typeface="Arial"/>
                <a:cs typeface="Arial"/>
                <a:sym typeface="Arial"/>
              </a:rPr>
              <a:t> في </a:t>
            </a:r>
            <a:r>
              <a:rPr b="1" lang="en-US" sz="3600">
                <a:solidFill>
                  <a:schemeClr val="dk1"/>
                </a:solidFill>
              </a:rPr>
              <a:t>الأنشطة</a:t>
            </a:r>
            <a:r>
              <a:rPr b="1" i="0" lang="en-US" sz="3600" u="none" cap="none" strike="noStrike">
                <a:solidFill>
                  <a:schemeClr val="dk1"/>
                </a:solidFill>
                <a:latin typeface="Arial"/>
                <a:ea typeface="Arial"/>
                <a:cs typeface="Arial"/>
                <a:sym typeface="Arial"/>
              </a:rPr>
              <a:t> المدرسية</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عدم اقتناع </a:t>
            </a:r>
            <a:r>
              <a:rPr b="1" lang="en-US" sz="3600">
                <a:solidFill>
                  <a:schemeClr val="dk1"/>
                </a:solidFill>
              </a:rPr>
              <a:t>أولياء</a:t>
            </a:r>
            <a:r>
              <a:rPr b="1" i="0" lang="en-US" sz="3600" u="none" cap="none" strike="noStrike">
                <a:solidFill>
                  <a:schemeClr val="dk1"/>
                </a:solidFill>
                <a:latin typeface="Arial"/>
                <a:ea typeface="Arial"/>
                <a:cs typeface="Arial"/>
                <a:sym typeface="Arial"/>
              </a:rPr>
              <a:t> </a:t>
            </a:r>
            <a:r>
              <a:rPr b="1" lang="en-US" sz="3600">
                <a:solidFill>
                  <a:schemeClr val="dk1"/>
                </a:solidFill>
              </a:rPr>
              <a:t>الأمور</a:t>
            </a:r>
            <a:r>
              <a:rPr b="1" i="0" lang="en-US" sz="3600" u="none" cap="none" strike="noStrike">
                <a:solidFill>
                  <a:schemeClr val="dk1"/>
                </a:solidFill>
                <a:latin typeface="Arial"/>
                <a:ea typeface="Arial"/>
                <a:cs typeface="Arial"/>
                <a:sym typeface="Arial"/>
              </a:rPr>
              <a:t> بالأنشطة والاهتمام بالمقررات فقط</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كثرة غياب </a:t>
            </a:r>
            <a:r>
              <a:rPr b="1" lang="en-US" sz="3600">
                <a:solidFill>
                  <a:schemeClr val="dk1"/>
                </a:solidFill>
              </a:rPr>
              <a:t>أولياء</a:t>
            </a:r>
            <a:r>
              <a:rPr b="1" i="0" lang="en-US" sz="3600" u="none" cap="none" strike="noStrike">
                <a:solidFill>
                  <a:schemeClr val="dk1"/>
                </a:solidFill>
                <a:latin typeface="Arial"/>
                <a:ea typeface="Arial"/>
                <a:cs typeface="Arial"/>
                <a:sym typeface="Arial"/>
              </a:rPr>
              <a:t> </a:t>
            </a:r>
            <a:r>
              <a:rPr b="1" lang="en-US" sz="3600">
                <a:solidFill>
                  <a:schemeClr val="dk1"/>
                </a:solidFill>
              </a:rPr>
              <a:t>الأمور</a:t>
            </a:r>
            <a:r>
              <a:rPr b="1" i="0" lang="en-US" sz="3600" u="none" cap="none" strike="noStrike">
                <a:solidFill>
                  <a:schemeClr val="dk1"/>
                </a:solidFill>
                <a:latin typeface="Arial"/>
                <a:ea typeface="Arial"/>
                <a:cs typeface="Arial"/>
                <a:sym typeface="Arial"/>
              </a:rPr>
              <a:t> عن حضور الجمعية العمومية للمدارس</a:t>
            </a:r>
            <a:endParaRPr/>
          </a:p>
          <a:p>
            <a:pPr indent="-571500" lvl="0" marL="571500" marR="0" rtl="1" algn="r">
              <a:lnSpc>
                <a:spcPct val="100000"/>
              </a:lnSpc>
              <a:spcBef>
                <a:spcPts val="0"/>
              </a:spcBef>
              <a:spcAft>
                <a:spcPts val="0"/>
              </a:spcAft>
              <a:buClr>
                <a:srgbClr val="000000"/>
              </a:buClr>
              <a:buSzPts val="3600"/>
              <a:buFont typeface="Noto Sans Symbols"/>
              <a:buChar char="❑"/>
            </a:pPr>
            <a:r>
              <a:rPr b="1" i="0" lang="en-US" sz="3600" u="none" cap="none" strike="noStrike">
                <a:solidFill>
                  <a:schemeClr val="dk1"/>
                </a:solidFill>
                <a:latin typeface="Arial"/>
                <a:ea typeface="Arial"/>
                <a:cs typeface="Arial"/>
                <a:sym typeface="Arial"/>
              </a:rPr>
              <a:t>قلة الدعم المالي من قبل المجتمع للمدارس </a:t>
            </a:r>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68" name="Google Shape;568;p64"/>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pic>
        <p:nvPicPr>
          <p:cNvPr id="574" name="Google Shape;574;p65"/>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75" name="Google Shape;575;p6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76" name="Google Shape;576;p6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77" name="Google Shape;577;p65"/>
          <p:cNvSpPr/>
          <p:nvPr/>
        </p:nvSpPr>
        <p:spPr>
          <a:xfrm>
            <a:off x="407368" y="1196752"/>
            <a:ext cx="11395426" cy="5262979"/>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ملخص المحاضرة:</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chemeClr val="dk1"/>
                </a:solidFill>
                <a:latin typeface="Arial"/>
                <a:ea typeface="Arial"/>
                <a:cs typeface="Arial"/>
                <a:sym typeface="Arial"/>
              </a:rPr>
              <a:t>تناولنا مفهوم </a:t>
            </a:r>
            <a:r>
              <a:rPr b="1" lang="en-US" sz="3600">
                <a:solidFill>
                  <a:schemeClr val="dk1"/>
                </a:solidFill>
              </a:rPr>
              <a:t>الأولويات</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chemeClr val="dk1"/>
                </a:solidFill>
                <a:latin typeface="Arial"/>
                <a:ea typeface="Arial"/>
                <a:cs typeface="Arial"/>
                <a:sym typeface="Arial"/>
              </a:rPr>
              <a:t>أهمية ترتيب </a:t>
            </a:r>
            <a:r>
              <a:rPr b="1" lang="en-US" sz="3600">
                <a:solidFill>
                  <a:schemeClr val="dk1"/>
                </a:solidFill>
              </a:rPr>
              <a:t>الأولوية</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chemeClr val="dk1"/>
                </a:solidFill>
                <a:latin typeface="Arial"/>
                <a:ea typeface="Arial"/>
                <a:cs typeface="Arial"/>
                <a:sym typeface="Arial"/>
              </a:rPr>
              <a:t>أهداف ترتيب </a:t>
            </a:r>
            <a:r>
              <a:rPr b="1" lang="en-US" sz="3600">
                <a:solidFill>
                  <a:schemeClr val="dk1"/>
                </a:solidFill>
              </a:rPr>
              <a:t>الأولويات</a:t>
            </a:r>
            <a:r>
              <a:rPr b="1" i="0" lang="en-US" sz="3600" u="none" cap="none" strike="noStrike">
                <a:solidFill>
                  <a:schemeClr val="dk1"/>
                </a:solidFill>
                <a:latin typeface="Arial"/>
                <a:ea typeface="Arial"/>
                <a:cs typeface="Arial"/>
                <a:sym typeface="Arial"/>
              </a:rPr>
              <a:t> </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chemeClr val="dk1"/>
                </a:solidFill>
                <a:latin typeface="Arial"/>
                <a:ea typeface="Arial"/>
                <a:cs typeface="Arial"/>
                <a:sym typeface="Arial"/>
              </a:rPr>
              <a:t>ركائز </a:t>
            </a:r>
            <a:r>
              <a:rPr b="1" lang="en-US" sz="3600">
                <a:solidFill>
                  <a:schemeClr val="dk1"/>
                </a:solidFill>
              </a:rPr>
              <a:t>الأولويات</a:t>
            </a:r>
            <a:r>
              <a:rPr b="1" i="0" lang="en-US" sz="3600" u="none" cap="none" strike="noStrike">
                <a:solidFill>
                  <a:schemeClr val="dk1"/>
                </a:solidFill>
                <a:latin typeface="Arial"/>
                <a:ea typeface="Arial"/>
                <a:cs typeface="Arial"/>
                <a:sym typeface="Arial"/>
              </a:rPr>
              <a:t> </a:t>
            </a:r>
            <a:r>
              <a:rPr b="1" lang="en-US" sz="3600">
                <a:solidFill>
                  <a:schemeClr val="dk1"/>
                </a:solidFill>
              </a:rPr>
              <a:t>وأهميتها</a:t>
            </a:r>
            <a:r>
              <a:rPr b="1" i="0" lang="en-US" sz="3600" u="none" cap="none" strike="noStrike">
                <a:solidFill>
                  <a:schemeClr val="dk1"/>
                </a:solidFill>
                <a:latin typeface="Arial"/>
                <a:ea typeface="Arial"/>
                <a:cs typeface="Arial"/>
                <a:sym typeface="Arial"/>
              </a:rPr>
              <a:t> عند عمل الخطط</a:t>
            </a:r>
            <a:endParaRPr/>
          </a:p>
          <a:p>
            <a:pPr indent="-457200" lvl="0" marL="457200" marR="0" rtl="1" algn="r">
              <a:lnSpc>
                <a:spcPct val="100000"/>
              </a:lnSpc>
              <a:spcBef>
                <a:spcPts val="0"/>
              </a:spcBef>
              <a:spcAft>
                <a:spcPts val="0"/>
              </a:spcAft>
              <a:buClr>
                <a:srgbClr val="000000"/>
              </a:buClr>
              <a:buSzPts val="3600"/>
              <a:buFont typeface="Arial"/>
              <a:buChar char="•"/>
            </a:pPr>
            <a:r>
              <a:rPr b="1" i="0" lang="en-US" sz="3600" u="none" cap="none" strike="noStrike">
                <a:solidFill>
                  <a:schemeClr val="dk1"/>
                </a:solidFill>
                <a:latin typeface="Arial"/>
                <a:ea typeface="Arial"/>
                <a:cs typeface="Arial"/>
                <a:sym typeface="Arial"/>
              </a:rPr>
              <a:t>الخطة المدرسية ومستويات </a:t>
            </a:r>
            <a:r>
              <a:rPr b="1" lang="en-US" sz="3600">
                <a:solidFill>
                  <a:schemeClr val="dk1"/>
                </a:solidFill>
              </a:rPr>
              <a:t>الأولوية</a:t>
            </a:r>
            <a:endParaRPr/>
          </a:p>
          <a:p>
            <a:pPr indent="-457200" lvl="0" marL="457200" marR="0" rtl="1" algn="r">
              <a:lnSpc>
                <a:spcPct val="100000"/>
              </a:lnSpc>
              <a:spcBef>
                <a:spcPts val="0"/>
              </a:spcBef>
              <a:spcAft>
                <a:spcPts val="0"/>
              </a:spcAft>
              <a:buClr>
                <a:srgbClr val="000000"/>
              </a:buClr>
              <a:buSzPts val="3600"/>
              <a:buFont typeface="Arial"/>
              <a:buChar char="•"/>
            </a:pPr>
            <a:r>
              <a:rPr b="1" lang="en-US" sz="3600">
                <a:solidFill>
                  <a:schemeClr val="dk1"/>
                </a:solidFill>
              </a:rPr>
              <a:t>أهم</a:t>
            </a:r>
            <a:r>
              <a:rPr b="1" i="0" lang="en-US" sz="3600" u="none" cap="none" strike="noStrike">
                <a:solidFill>
                  <a:schemeClr val="dk1"/>
                </a:solidFill>
                <a:latin typeface="Arial"/>
                <a:ea typeface="Arial"/>
                <a:cs typeface="Arial"/>
                <a:sym typeface="Arial"/>
              </a:rPr>
              <a:t> معوقات الخطة المدرسية</a:t>
            </a:r>
            <a:endParaRPr/>
          </a:p>
          <a:p>
            <a:pPr indent="-228600" lvl="0" marL="457200" marR="0" rtl="1" algn="r">
              <a:lnSpc>
                <a:spcPct val="100000"/>
              </a:lnSpc>
              <a:spcBef>
                <a:spcPts val="0"/>
              </a:spcBef>
              <a:spcAft>
                <a:spcPts val="0"/>
              </a:spcAft>
              <a:buClr>
                <a:srgbClr val="000000"/>
              </a:buClr>
              <a:buSzPts val="3600"/>
              <a:buFont typeface="Arial"/>
              <a:buNone/>
            </a:pPr>
            <a:r>
              <a:t/>
            </a:r>
            <a:endParaRPr b="1" i="0" sz="3600" u="none" cap="none" strike="noStrike">
              <a:solidFill>
                <a:schemeClr val="dk1"/>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78" name="Google Shape;578;p65"/>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pic>
        <p:nvPicPr>
          <p:cNvPr id="584" name="Google Shape;584;p66"/>
          <p:cNvPicPr preferRelativeResize="0"/>
          <p:nvPr/>
        </p:nvPicPr>
        <p:blipFill rotWithShape="1">
          <a:blip r:embed="rId3">
            <a:alphaModFix/>
          </a:blip>
          <a:srcRect b="0" l="0" r="0" t="0"/>
          <a:stretch/>
        </p:blipFill>
        <p:spPr>
          <a:xfrm>
            <a:off x="280308" y="6043914"/>
            <a:ext cx="2167470" cy="591661"/>
          </a:xfrm>
          <a:prstGeom prst="rect">
            <a:avLst/>
          </a:prstGeom>
          <a:noFill/>
          <a:ln>
            <a:noFill/>
          </a:ln>
        </p:spPr>
      </p:pic>
      <p:pic>
        <p:nvPicPr>
          <p:cNvPr id="585" name="Google Shape;585;p6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86" name="Google Shape;586;p6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87" name="Google Shape;587;p66"/>
          <p:cNvSpPr/>
          <p:nvPr/>
        </p:nvSpPr>
        <p:spPr>
          <a:xfrm>
            <a:off x="407368" y="1196752"/>
            <a:ext cx="11395426" cy="4708981"/>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FF0000"/>
                </a:solidFill>
                <a:latin typeface="Arial"/>
                <a:ea typeface="Arial"/>
                <a:cs typeface="Arial"/>
                <a:sym typeface="Arial"/>
              </a:rPr>
              <a:t>مصادر المحاضرة:</a:t>
            </a:r>
            <a:endParaRPr/>
          </a:p>
          <a:p>
            <a:pPr indent="0" lvl="0" marL="0" marR="0" rtl="1" algn="r">
              <a:lnSpc>
                <a:spcPct val="100000"/>
              </a:lnSpc>
              <a:spcBef>
                <a:spcPts val="0"/>
              </a:spcBef>
              <a:spcAft>
                <a:spcPts val="0"/>
              </a:spcAft>
              <a:buNone/>
            </a:pPr>
            <a:r>
              <a:rPr b="1" i="0" lang="en-US" sz="3600" u="none" cap="none" strike="noStrike">
                <a:solidFill>
                  <a:srgbClr val="000000"/>
                </a:solidFill>
                <a:latin typeface="Arial"/>
                <a:ea typeface="Arial"/>
                <a:cs typeface="Arial"/>
                <a:sym typeface="Arial"/>
              </a:rPr>
              <a:t>الرجاء الاطلاع على المصادر التالية</a:t>
            </a:r>
            <a:endParaRPr/>
          </a:p>
          <a:p>
            <a:pPr indent="0" lvl="0" marL="0" marR="0" rtl="1" algn="r">
              <a:lnSpc>
                <a:spcPct val="100000"/>
              </a:lnSpc>
              <a:spcBef>
                <a:spcPts val="0"/>
              </a:spcBef>
              <a:spcAft>
                <a:spcPts val="0"/>
              </a:spcAft>
              <a:buNone/>
            </a:pPr>
            <a:r>
              <a:rPr b="1" i="0" lang="en-US" sz="3600" u="none" cap="none" strike="noStrike">
                <a:solidFill>
                  <a:srgbClr val="0C0C0C"/>
                </a:solidFill>
                <a:latin typeface="Arial"/>
                <a:ea typeface="Arial"/>
                <a:cs typeface="Arial"/>
                <a:sym typeface="Arial"/>
              </a:rPr>
              <a:t>1- التخطيط التربوي المعاصر، صالح أحمد عبابنه، دار المسيرة، 2015 ، ط،1 .</a:t>
            </a:r>
            <a:endParaRPr/>
          </a:p>
          <a:p>
            <a:pPr indent="0" lvl="0" marL="0" marR="0" rtl="1" algn="r">
              <a:lnSpc>
                <a:spcPct val="100000"/>
              </a:lnSpc>
              <a:spcBef>
                <a:spcPts val="0"/>
              </a:spcBef>
              <a:spcAft>
                <a:spcPts val="0"/>
              </a:spcAft>
              <a:buNone/>
            </a:pPr>
            <a:r>
              <a:rPr b="1" i="0" lang="en-US" sz="3600" u="none" cap="none" strike="noStrike">
                <a:solidFill>
                  <a:srgbClr val="0C0C0C"/>
                </a:solidFill>
                <a:latin typeface="Arial"/>
                <a:ea typeface="Arial"/>
                <a:cs typeface="Arial"/>
                <a:sym typeface="Arial"/>
              </a:rPr>
              <a:t>2- </a:t>
            </a:r>
            <a:r>
              <a:rPr b="1" lang="en-US" sz="3600">
                <a:solidFill>
                  <a:srgbClr val="0C0C0C"/>
                </a:solidFill>
              </a:rPr>
              <a:t>التخطيط</a:t>
            </a:r>
            <a:r>
              <a:rPr b="1" i="0" lang="en-US" sz="3600" u="none" cap="none" strike="noStrike">
                <a:solidFill>
                  <a:srgbClr val="0C0C0C"/>
                </a:solidFill>
                <a:latin typeface="Arial"/>
                <a:ea typeface="Arial"/>
                <a:cs typeface="Arial"/>
                <a:sym typeface="Arial"/>
              </a:rPr>
              <a:t> للتنمية المستدامة، محمد مخلص، حامد الشراري، دار ابن رشد، الرياض، 2023، ط</a:t>
            </a:r>
            <a:r>
              <a:rPr b="1" i="0" lang="en-US" sz="2800" u="none" cap="none" strike="noStrike">
                <a:solidFill>
                  <a:srgbClr val="0C0C0C"/>
                </a:solidFill>
                <a:latin typeface="Arial"/>
                <a:ea typeface="Arial"/>
                <a:cs typeface="Arial"/>
                <a:sym typeface="Arial"/>
              </a:rPr>
              <a:t>1</a:t>
            </a:r>
            <a:endParaRPr b="1" i="0" sz="2800" u="none" cap="none" strike="noStrike">
              <a:solidFill>
                <a:srgbClr val="000000"/>
              </a:solidFill>
              <a:latin typeface="Calibri"/>
              <a:ea typeface="Calibri"/>
              <a:cs typeface="Calibri"/>
              <a:sym typeface="Calibri"/>
            </a:endParaRPr>
          </a:p>
          <a:p>
            <a:pPr indent="-228600" lvl="0" marL="457200" marR="0" rtl="1" algn="r">
              <a:lnSpc>
                <a:spcPct val="100000"/>
              </a:lnSpc>
              <a:spcBef>
                <a:spcPts val="0"/>
              </a:spcBef>
              <a:spcAft>
                <a:spcPts val="0"/>
              </a:spcAft>
              <a:buClr>
                <a:srgbClr val="000000"/>
              </a:buClr>
              <a:buSzPts val="3600"/>
              <a:buFont typeface="Arial"/>
              <a:buNone/>
            </a:pPr>
            <a:r>
              <a:t/>
            </a:r>
            <a:endParaRPr b="1" i="0" sz="3600" u="none" cap="none" strike="noStrike">
              <a:solidFill>
                <a:schemeClr val="dk1"/>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a:p>
            <a:pPr indent="-279400" lvl="0" marL="457200" marR="0" rtl="1" algn="r">
              <a:lnSpc>
                <a:spcPct val="100000"/>
              </a:lnSpc>
              <a:spcBef>
                <a:spcPts val="0"/>
              </a:spcBef>
              <a:spcAft>
                <a:spcPts val="0"/>
              </a:spcAft>
              <a:buClr>
                <a:srgbClr val="000000"/>
              </a:buClr>
              <a:buSzPts val="2800"/>
              <a:buFont typeface="Arial"/>
              <a:buNone/>
            </a:pPr>
            <a:r>
              <a:t/>
            </a:r>
            <a:endParaRPr b="1" i="0" sz="2800" u="none" cap="none" strike="noStrike">
              <a:solidFill>
                <a:srgbClr val="FF0000"/>
              </a:solidFill>
              <a:latin typeface="Arial"/>
              <a:ea typeface="Arial"/>
              <a:cs typeface="Arial"/>
              <a:sym typeface="Arial"/>
            </a:endParaRPr>
          </a:p>
        </p:txBody>
      </p:sp>
      <p:sp>
        <p:nvSpPr>
          <p:cNvPr id="588" name="Google Shape;588;p66"/>
          <p:cNvSpPr/>
          <p:nvPr/>
        </p:nvSpPr>
        <p:spPr>
          <a:xfrm>
            <a:off x="3215680" y="6009113"/>
            <a:ext cx="5688632"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الرابعة  في التخطيط 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2" name="Shape 592"/>
        <p:cNvGrpSpPr/>
        <p:nvPr/>
      </p:nvGrpSpPr>
      <p:grpSpPr>
        <a:xfrm>
          <a:off x="0" y="0"/>
          <a:ext cx="0" cy="0"/>
          <a:chOff x="0" y="0"/>
          <a:chExt cx="0" cy="0"/>
        </a:xfrm>
      </p:grpSpPr>
      <p:pic>
        <p:nvPicPr>
          <p:cNvPr id="593" name="Google Shape;593;p8"/>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594" name="Google Shape;594;p8"/>
          <p:cNvSpPr/>
          <p:nvPr/>
        </p:nvSpPr>
        <p:spPr>
          <a:xfrm flipH="1">
            <a:off x="6512645" y="3153102"/>
            <a:ext cx="5679355" cy="3704899"/>
          </a:xfrm>
          <a:prstGeom prst="rtTriangle">
            <a:avLst/>
          </a:prstGeom>
          <a:solidFill>
            <a:srgbClr val="669BBC">
              <a:alpha val="7647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5" name="Google Shape;595;p8"/>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ajawal Medium"/>
                <a:ea typeface="Tajawal Medium"/>
                <a:cs typeface="Tajawal Medium"/>
                <a:sym typeface="Tajawal Medium"/>
              </a:rPr>
              <a:t>Thank You</a:t>
            </a:r>
            <a:endParaRPr b="0" i="0" sz="1400" u="none" cap="none" strike="noStrike">
              <a:solidFill>
                <a:srgbClr val="000000"/>
              </a:solidFill>
              <a:latin typeface="Arial"/>
              <a:ea typeface="Arial"/>
              <a:cs typeface="Arial"/>
              <a:sym typeface="Arial"/>
            </a:endParaRPr>
          </a:p>
        </p:txBody>
      </p:sp>
      <p:pic>
        <p:nvPicPr>
          <p:cNvPr id="596" name="Google Shape;596;p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597" name="Google Shape;597;p8"/>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598" name="Google Shape;598;p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599" name="Google Shape;599;p8"/>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