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541" r:id="rId2"/>
    <p:sldId id="542" r:id="rId3"/>
    <p:sldId id="313" r:id="rId4"/>
    <p:sldId id="484" r:id="rId5"/>
    <p:sldId id="501" r:id="rId6"/>
    <p:sldId id="507" r:id="rId7"/>
    <p:sldId id="508" r:id="rId8"/>
    <p:sldId id="509" r:id="rId9"/>
    <p:sldId id="510" r:id="rId10"/>
    <p:sldId id="579" r:id="rId11"/>
    <p:sldId id="513" r:id="rId12"/>
    <p:sldId id="514" r:id="rId13"/>
    <p:sldId id="515" r:id="rId14"/>
    <p:sldId id="516" r:id="rId15"/>
    <p:sldId id="518" r:id="rId16"/>
    <p:sldId id="519" r:id="rId17"/>
    <p:sldId id="520" r:id="rId18"/>
    <p:sldId id="521" r:id="rId19"/>
    <p:sldId id="564" r:id="rId20"/>
    <p:sldId id="522" r:id="rId21"/>
    <p:sldId id="580" r:id="rId22"/>
    <p:sldId id="527" r:id="rId23"/>
    <p:sldId id="530" r:id="rId24"/>
    <p:sldId id="531" r:id="rId25"/>
    <p:sldId id="533" r:id="rId26"/>
    <p:sldId id="544" r:id="rId27"/>
    <p:sldId id="581" r:id="rId28"/>
    <p:sldId id="546" r:id="rId29"/>
    <p:sldId id="547" r:id="rId30"/>
    <p:sldId id="548" r:id="rId31"/>
    <p:sldId id="549" r:id="rId32"/>
    <p:sldId id="550" r:id="rId33"/>
    <p:sldId id="551" r:id="rId34"/>
    <p:sldId id="552" r:id="rId35"/>
    <p:sldId id="553" r:id="rId36"/>
    <p:sldId id="570" r:id="rId37"/>
    <p:sldId id="572" r:id="rId38"/>
    <p:sldId id="582" r:id="rId39"/>
    <p:sldId id="574" r:id="rId40"/>
    <p:sldId id="575" r:id="rId41"/>
    <p:sldId id="576" r:id="rId42"/>
    <p:sldId id="578" r:id="rId43"/>
    <p:sldId id="49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09"/>
            <p14:sldId id="510"/>
            <p14:sldId id="579"/>
            <p14:sldId id="513"/>
            <p14:sldId id="514"/>
            <p14:sldId id="515"/>
            <p14:sldId id="516"/>
            <p14:sldId id="518"/>
            <p14:sldId id="519"/>
            <p14:sldId id="520"/>
            <p14:sldId id="521"/>
            <p14:sldId id="564"/>
            <p14:sldId id="522"/>
            <p14:sldId id="580"/>
            <p14:sldId id="527"/>
            <p14:sldId id="530"/>
            <p14:sldId id="531"/>
            <p14:sldId id="533"/>
            <p14:sldId id="544"/>
            <p14:sldId id="581"/>
            <p14:sldId id="546"/>
            <p14:sldId id="547"/>
            <p14:sldId id="548"/>
            <p14:sldId id="549"/>
            <p14:sldId id="550"/>
            <p14:sldId id="551"/>
            <p14:sldId id="552"/>
            <p14:sldId id="553"/>
            <p14:sldId id="570"/>
            <p14:sldId id="572"/>
            <p14:sldId id="582"/>
            <p14:sldId id="574"/>
            <p14:sldId id="575"/>
            <p14:sldId id="576"/>
            <p14:sldId id="578"/>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6281DE-DA8B-1876-2CB2-579BDA152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8142A6-5582-B9C5-C88C-7C56E280D2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3A78AB-A152-F424-15E2-670B2AD10D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C9326F-575F-D85D-09E3-E255241948B8}"/>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58837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4" y="2004262"/>
            <a:ext cx="5601395" cy="11387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 and 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7607" y="19171"/>
            <a:ext cx="2954655" cy="1211369"/>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8681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4"/>
            <a:ext cx="8006080"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34734" y="3744578"/>
            <a:ext cx="6934912" cy="553998"/>
          </a:xfrm>
          <a:prstGeom prst="rect">
            <a:avLst/>
          </a:prstGeom>
          <a:noFill/>
        </p:spPr>
        <p:txBody>
          <a:bodyPr wrap="non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Understanding logistics and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285341" y="4311945"/>
            <a:ext cx="171782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234734" y="4943098"/>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59789"/>
            <a:ext cx="331481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751136" flipV="1">
            <a:off x="-1863327" y="4774385"/>
            <a:ext cx="5573486" cy="186848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13417" y="991947"/>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889760" y="2419840"/>
            <a:ext cx="11208710" cy="3108543"/>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1-Understanding both supply chain and logistics management.</a:t>
            </a:r>
          </a:p>
          <a:p>
            <a:pPr lvl="0" algn="just"/>
            <a:r>
              <a:rPr lang="en-US" sz="2800" dirty="0">
                <a:latin typeface="Times New Roman"/>
                <a:ea typeface="Times New Roman"/>
                <a:cs typeface="Times New Roman"/>
                <a:sym typeface="Times New Roman"/>
              </a:rPr>
              <a:t>2-Analyze the increased importance of logistics. </a:t>
            </a:r>
          </a:p>
          <a:p>
            <a:pPr lvl="0" algn="just"/>
            <a:r>
              <a:rPr lang="en-US" sz="2800" dirty="0">
                <a:latin typeface="Times New Roman"/>
                <a:ea typeface="Times New Roman"/>
                <a:cs typeface="Times New Roman"/>
                <a:sym typeface="Times New Roman"/>
              </a:rPr>
              <a:t>3-Provide a brief overview of activities in the logistics channel.</a:t>
            </a:r>
          </a:p>
          <a:p>
            <a:pPr lvl="0" algn="just"/>
            <a:r>
              <a:rPr lang="en-US" sz="2800" dirty="0">
                <a:latin typeface="Times New Roman"/>
                <a:ea typeface="Times New Roman"/>
                <a:cs typeface="Times New Roman"/>
                <a:sym typeface="Times New Roman"/>
              </a:rPr>
              <a:t>4-Discuss the role of warehousing in a logistics system. </a:t>
            </a:r>
          </a:p>
          <a:p>
            <a:pPr lvl="0" algn="just"/>
            <a:r>
              <a:rPr lang="en-US" sz="2800" dirty="0">
                <a:latin typeface="Times New Roman"/>
                <a:ea typeface="Times New Roman"/>
                <a:cs typeface="Times New Roman"/>
                <a:sym typeface="Times New Roman"/>
              </a:rPr>
              <a:t>5-Describe several types of transportation specialists.</a:t>
            </a:r>
          </a:p>
          <a:p>
            <a:pPr lvl="0"/>
            <a:r>
              <a:rPr lang="en-US" sz="2800" dirty="0">
                <a:latin typeface="Times New Roman"/>
                <a:ea typeface="Times New Roman"/>
                <a:cs typeface="Times New Roman"/>
                <a:sym typeface="Times New Roman"/>
              </a:rPr>
              <a:t>6-Describe reverse logistics and sustainability  dimensions for a supply</a:t>
            </a:r>
          </a:p>
          <a:p>
            <a:pPr lvl="0"/>
            <a:r>
              <a:rPr lang="en-US" sz="2800" dirty="0">
                <a:latin typeface="Times New Roman"/>
                <a:ea typeface="Times New Roman"/>
                <a:cs typeface="Times New Roman"/>
                <a:sym typeface="Times New Roman"/>
              </a:rPr>
              <a:t>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478799"/>
            <a:ext cx="11535385" cy="4630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700" b="1" dirty="0">
                <a:solidFill>
                  <a:srgbClr val="00B0F0"/>
                </a:solidFill>
                <a:latin typeface="Times New Roman"/>
                <a:ea typeface="Times New Roman"/>
                <a:cs typeface="Times New Roman"/>
                <a:sym typeface="Times New Roman"/>
              </a:rPr>
              <a:t>The supply chain </a:t>
            </a:r>
            <a:r>
              <a:rPr lang="en-US" sz="2700" dirty="0">
                <a:solidFill>
                  <a:schemeClr val="tx1"/>
                </a:solidFill>
                <a:latin typeface="Times New Roman"/>
                <a:ea typeface="Times New Roman"/>
                <a:cs typeface="Times New Roman"/>
                <a:sym typeface="Times New Roman"/>
              </a:rPr>
              <a:t>itself is a system of organizations, people, activities, information, and resources involved in the planning, moving or storage of a product or service from supplier to customer (actually more like a “web” than a “chain”). </a:t>
            </a:r>
          </a:p>
          <a:p>
            <a:pPr lvl="0" algn="just">
              <a:buClr>
                <a:schemeClr val="dk1"/>
              </a:buClr>
              <a:buSzPts val="2800"/>
            </a:pPr>
            <a:endParaRPr lang="en-US" sz="2700" dirty="0">
              <a:solidFill>
                <a:schemeClr val="tx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700" b="1" dirty="0">
                <a:solidFill>
                  <a:srgbClr val="00B0F0"/>
                </a:solidFill>
                <a:latin typeface="Times New Roman"/>
                <a:ea typeface="Times New Roman"/>
                <a:cs typeface="Times New Roman"/>
                <a:sym typeface="Times New Roman"/>
              </a:rPr>
              <a:t>Supply chain </a:t>
            </a:r>
            <a:r>
              <a:rPr lang="en-US" sz="2700" dirty="0">
                <a:solidFill>
                  <a:schemeClr val="tx1"/>
                </a:solidFill>
                <a:latin typeface="Times New Roman"/>
                <a:ea typeface="Times New Roman"/>
                <a:cs typeface="Times New Roman"/>
                <a:sym typeface="Times New Roman"/>
              </a:rPr>
              <a:t>activities transform natural resources, raw materials, and components into a finished product that is delivered to the end customer.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67239" y="233512"/>
            <a:ext cx="405752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Supply Chain Defined</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702075"/>
            <a:ext cx="4415006" cy="56469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980540"/>
            <a:ext cx="11481451" cy="55280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400" kern="0" dirty="0">
              <a:solidFill>
                <a:schemeClr val="tx1"/>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500" b="1" kern="0" dirty="0">
                <a:solidFill>
                  <a:schemeClr val="tx1"/>
                </a:solidFill>
                <a:latin typeface="Times New Roman"/>
                <a:ea typeface="Times New Roman"/>
                <a:cs typeface="Times New Roman"/>
                <a:sym typeface="Times New Roman"/>
              </a:rPr>
              <a:t>Depending on one’s view, some of the functions below may be included within the supply chain &amp; logistics organization:</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Procurement</a:t>
            </a:r>
            <a:r>
              <a:rPr lang="en-US" sz="2500" kern="0" dirty="0">
                <a:solidFill>
                  <a:srgbClr val="0070C0"/>
                </a:solidFill>
                <a:latin typeface="Times New Roman"/>
                <a:ea typeface="Times New Roman"/>
                <a:cs typeface="Times New Roman"/>
                <a:sym typeface="Times New Roman"/>
              </a:rPr>
              <a:t> </a:t>
            </a:r>
            <a:r>
              <a:rPr lang="en-US" sz="2500" kern="0" dirty="0">
                <a:solidFill>
                  <a:schemeClr val="tx1"/>
                </a:solidFill>
                <a:latin typeface="Times New Roman"/>
                <a:ea typeface="Times New Roman"/>
                <a:cs typeface="Times New Roman"/>
                <a:sym typeface="Times New Roman"/>
              </a:rPr>
              <a:t>- The acquisition of goods or services from an outside external source.</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Demand forecasting </a:t>
            </a:r>
            <a:r>
              <a:rPr lang="en-US" sz="2500" kern="0" dirty="0">
                <a:solidFill>
                  <a:schemeClr val="tx1"/>
                </a:solidFill>
                <a:latin typeface="Times New Roman"/>
                <a:ea typeface="Times New Roman"/>
                <a:cs typeface="Times New Roman"/>
                <a:sym typeface="Times New Roman"/>
              </a:rPr>
              <a:t>- Estimating the quantity of a product or service that customers will purchase.</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Customer service and order management</a:t>
            </a:r>
            <a:r>
              <a:rPr lang="en-US" sz="2500" kern="0" dirty="0">
                <a:solidFill>
                  <a:srgbClr val="0070C0"/>
                </a:solidFill>
                <a:latin typeface="Times New Roman"/>
                <a:ea typeface="Times New Roman"/>
                <a:cs typeface="Times New Roman"/>
                <a:sym typeface="Times New Roman"/>
              </a:rPr>
              <a:t> </a:t>
            </a:r>
            <a:r>
              <a:rPr lang="en-US" sz="2500" kern="0" dirty="0">
                <a:solidFill>
                  <a:schemeClr val="tx1"/>
                </a:solidFill>
                <a:latin typeface="Times New Roman"/>
                <a:ea typeface="Times New Roman"/>
                <a:cs typeface="Times New Roman"/>
                <a:sym typeface="Times New Roman"/>
              </a:rPr>
              <a:t>- Tasks associated with fulfilling an order for goods or services placed by a customer.</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Inventory</a:t>
            </a:r>
            <a:r>
              <a:rPr lang="en-US" sz="2500" b="1" kern="0" dirty="0">
                <a:solidFill>
                  <a:srgbClr val="0070C0"/>
                </a:solidFill>
                <a:latin typeface="Times New Roman"/>
                <a:ea typeface="Times New Roman"/>
                <a:cs typeface="Times New Roman"/>
                <a:sym typeface="Times New Roman"/>
              </a:rPr>
              <a:t> </a:t>
            </a:r>
            <a:r>
              <a:rPr lang="en-US" sz="2500" kern="0" dirty="0">
                <a:solidFill>
                  <a:schemeClr val="tx1"/>
                </a:solidFill>
                <a:latin typeface="Times New Roman"/>
                <a:ea typeface="Times New Roman"/>
                <a:cs typeface="Times New Roman"/>
                <a:sym typeface="Times New Roman"/>
              </a:rPr>
              <a:t>– Planning and management. </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Transportation</a:t>
            </a:r>
            <a:r>
              <a:rPr lang="en-US" sz="2500" kern="0" dirty="0">
                <a:solidFill>
                  <a:schemeClr val="tx1"/>
                </a:solidFill>
                <a:latin typeface="Times New Roman"/>
                <a:ea typeface="Times New Roman"/>
                <a:cs typeface="Times New Roman"/>
                <a:sym typeface="Times New Roman"/>
              </a:rPr>
              <a:t> – For hire and private.</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Warehousing</a:t>
            </a:r>
            <a:r>
              <a:rPr lang="en-US" sz="2500" kern="0" dirty="0">
                <a:solidFill>
                  <a:schemeClr val="tx1"/>
                </a:solidFill>
                <a:latin typeface="Times New Roman"/>
                <a:ea typeface="Times New Roman"/>
                <a:cs typeface="Times New Roman"/>
                <a:sym typeface="Times New Roman"/>
              </a:rPr>
              <a:t> – Public and private.</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Materials handling and packaging</a:t>
            </a:r>
            <a:r>
              <a:rPr lang="en-US" sz="2500" b="1" kern="0" dirty="0">
                <a:solidFill>
                  <a:schemeClr val="tx1"/>
                </a:solidFill>
                <a:latin typeface="Times New Roman"/>
                <a:ea typeface="Times New Roman"/>
                <a:cs typeface="Times New Roman"/>
                <a:sym typeface="Times New Roman"/>
              </a:rPr>
              <a:t> </a:t>
            </a:r>
            <a:r>
              <a:rPr lang="en-US" sz="2500" kern="0" dirty="0">
                <a:solidFill>
                  <a:schemeClr val="tx1"/>
                </a:solidFill>
                <a:latin typeface="Times New Roman"/>
                <a:ea typeface="Times New Roman"/>
                <a:cs typeface="Times New Roman"/>
                <a:sym typeface="Times New Roman"/>
              </a:rPr>
              <a:t>- Movement, protection, storage and control of materials and products using manual, semi-automated and automated equipment.</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Facility network </a:t>
            </a:r>
            <a:r>
              <a:rPr lang="en-US" sz="2500" kern="0" dirty="0">
                <a:solidFill>
                  <a:schemeClr val="tx1"/>
                </a:solidFill>
                <a:latin typeface="Times New Roman"/>
                <a:ea typeface="Times New Roman"/>
                <a:cs typeface="Times New Roman"/>
                <a:sym typeface="Times New Roman"/>
              </a:rPr>
              <a:t>– Location decision in an organization’s supply chain network.</a:t>
            </a:r>
          </a:p>
          <a:p>
            <a:pPr marL="342900" lvl="0" indent="-342900" algn="just">
              <a:buClr>
                <a:srgbClr val="000000"/>
              </a:buClr>
              <a:buSzPts val="2400"/>
              <a:buFont typeface="Noto Sans Symbols"/>
              <a:buChar char="❑"/>
            </a:pPr>
            <a:endParaRPr lang="en-US" sz="2400" kern="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407917" y="650986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0111" y="-9580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379620" y="148077"/>
            <a:ext cx="9432759"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Supply Chain Functions</a:t>
            </a:r>
          </a:p>
        </p:txBody>
      </p:sp>
      <p:sp>
        <p:nvSpPr>
          <p:cNvPr id="3" name="Slide Number Placeholder 2"/>
          <p:cNvSpPr>
            <a:spLocks noGrp="1"/>
          </p:cNvSpPr>
          <p:nvPr>
            <p:ph type="sldNum" sz="quarter" idx="12"/>
          </p:nvPr>
        </p:nvSpPr>
        <p:spPr>
          <a:xfrm>
            <a:off x="8864600" y="6543557"/>
            <a:ext cx="2743200" cy="365125"/>
          </a:xfrm>
        </p:spPr>
        <p:txBody>
          <a:bodyPr/>
          <a:lstStyle/>
          <a:p>
            <a:fld id="{F7542ADD-394E-41F3-B704-951748884AEE}" type="slidenum">
              <a:rPr lang="en-US" smtClean="0"/>
              <a:t>5</a:t>
            </a:fld>
            <a:endParaRPr lang="en-US" dirty="0"/>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32510"/>
            <a:ext cx="4128422" cy="5437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76378"/>
            <a:ext cx="11569650" cy="5179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600" b="1" dirty="0">
              <a:solidFill>
                <a:srgbClr val="0070C0"/>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Inbound logistics</a:t>
            </a:r>
            <a:r>
              <a:rPr lang="en-US" sz="2600" dirty="0">
                <a:solidFill>
                  <a:schemeClr val="dk1"/>
                </a:solidFill>
                <a:latin typeface="Times New Roman"/>
                <a:ea typeface="Times New Roman"/>
                <a:cs typeface="Times New Roman"/>
                <a:sym typeface="Times New Roman"/>
              </a:rPr>
              <a:t>—Receiving, warehousing, and inventory control of input materials.</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Operations</a:t>
            </a:r>
            <a:r>
              <a:rPr lang="en-US" sz="2600" dirty="0">
                <a:solidFill>
                  <a:schemeClr val="dk1"/>
                </a:solidFill>
                <a:latin typeface="Times New Roman"/>
                <a:ea typeface="Times New Roman"/>
                <a:cs typeface="Times New Roman"/>
                <a:sym typeface="Times New Roman"/>
              </a:rPr>
              <a:t>—Transforming inputs into the final product or service to create value.</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Outbound logistics</a:t>
            </a:r>
            <a:r>
              <a:rPr lang="en-US" sz="2600" dirty="0">
                <a:solidFill>
                  <a:schemeClr val="dk1"/>
                </a:solidFill>
                <a:latin typeface="Times New Roman"/>
                <a:ea typeface="Times New Roman"/>
                <a:cs typeface="Times New Roman"/>
                <a:sym typeface="Times New Roman"/>
              </a:rPr>
              <a:t>—Actions that get the final product to the customer, including warehousing and order fulfillment.</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Marketing and sales</a:t>
            </a:r>
            <a:r>
              <a:rPr lang="en-US" sz="2600" dirty="0">
                <a:solidFill>
                  <a:schemeClr val="dk1"/>
                </a:solidFill>
                <a:latin typeface="Times New Roman"/>
                <a:ea typeface="Times New Roman"/>
                <a:cs typeface="Times New Roman"/>
                <a:sym typeface="Times New Roman"/>
              </a:rPr>
              <a:t>—Activities related to buyers purchasing the product, including advertising, pricing, distribution channel selection, and the like.</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Service</a:t>
            </a:r>
            <a:r>
              <a:rPr lang="en-US" sz="2600" dirty="0">
                <a:solidFill>
                  <a:schemeClr val="dk1"/>
                </a:solidFill>
                <a:latin typeface="Times New Roman"/>
                <a:ea typeface="Times New Roman"/>
                <a:cs typeface="Times New Roman"/>
                <a:sym typeface="Times New Roman"/>
              </a:rPr>
              <a:t>—Activities that maintain and improve a product’s value, including customer support, repair, warranty service, and the like.</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lvl="0" algn="just">
              <a:buClr>
                <a:schemeClr val="dk1"/>
              </a:buClr>
              <a:buSzPts val="2800"/>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685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17627" y="247735"/>
            <a:ext cx="3041217"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a:extLst>
              <a:ext uri="{FF2B5EF4-FFF2-40B4-BE49-F238E27FC236}">
                <a16:creationId xmlns:a16="http://schemas.microsoft.com/office/drawing/2014/main" id="{9DBA602D-E37F-E054-C7D9-5BD1F6D880ED}"/>
              </a:ext>
            </a:extLst>
          </p:cNvPr>
          <p:cNvPicPr>
            <a:picLocks noChangeAspect="1"/>
          </p:cNvPicPr>
          <p:nvPr/>
        </p:nvPicPr>
        <p:blipFill>
          <a:blip r:embed="rId3"/>
          <a:stretch>
            <a:fillRect/>
          </a:stretch>
        </p:blipFill>
        <p:spPr>
          <a:xfrm>
            <a:off x="531507" y="1414249"/>
            <a:ext cx="10962640" cy="512108"/>
          </a:xfrm>
          <a:prstGeom prst="rect">
            <a:avLst/>
          </a:prstGeom>
        </p:spPr>
      </p:pic>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5840"/>
            <a:ext cx="4128422" cy="54559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412239"/>
            <a:ext cx="11470640" cy="485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Clr>
                <a:schemeClr val="dk1"/>
              </a:buClr>
              <a:buSzPts val="2800"/>
              <a:buFont typeface="Noto Sans Symbols"/>
              <a:buChar char="❑"/>
            </a:pPr>
            <a:r>
              <a:rPr lang="en-US" sz="2800" b="1" dirty="0">
                <a:solidFill>
                  <a:schemeClr val="dk1"/>
                </a:solidFill>
                <a:latin typeface="Times New Roman"/>
                <a:ea typeface="Times New Roman"/>
                <a:cs typeface="Times New Roman"/>
                <a:sym typeface="Times New Roman"/>
              </a:rPr>
              <a:t>There are also support activities identified by Porter that can add value to an organization:</a:t>
            </a:r>
          </a:p>
          <a:p>
            <a:pPr algn="just">
              <a:buClr>
                <a:schemeClr val="dk1"/>
              </a:buClr>
              <a:buSzPts val="28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Procurement</a:t>
            </a:r>
            <a:r>
              <a:rPr lang="en-US" sz="2800" dirty="0">
                <a:solidFill>
                  <a:schemeClr val="dk1"/>
                </a:solidFill>
                <a:latin typeface="Times New Roman"/>
                <a:ea typeface="Times New Roman"/>
                <a:cs typeface="Times New Roman"/>
                <a:sym typeface="Times New Roman"/>
              </a:rPr>
              <a:t>—Purchasing raw materials and other inputs that are used in value-creating activities.</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Technology development</a:t>
            </a:r>
            <a:r>
              <a:rPr lang="en-US" sz="2800" dirty="0">
                <a:solidFill>
                  <a:schemeClr val="dk1"/>
                </a:solidFill>
                <a:latin typeface="Times New Roman"/>
                <a:ea typeface="Times New Roman"/>
                <a:cs typeface="Times New Roman"/>
                <a:sym typeface="Times New Roman"/>
              </a:rPr>
              <a:t>—Research and development, process automation, and similar activities that support value chain activities.</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Human resource management</a:t>
            </a:r>
            <a:r>
              <a:rPr lang="en-US" sz="2800" dirty="0">
                <a:solidFill>
                  <a:schemeClr val="dk1"/>
                </a:solidFill>
                <a:latin typeface="Times New Roman"/>
                <a:ea typeface="Times New Roman"/>
                <a:cs typeface="Times New Roman"/>
                <a:sym typeface="Times New Roman"/>
              </a:rPr>
              <a:t>—Recruiting, training, development, and compensation of employees.</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Firm infrastructure</a:t>
            </a:r>
            <a:r>
              <a:rPr lang="en-US" sz="2800" dirty="0">
                <a:solidFill>
                  <a:schemeClr val="dk1"/>
                </a:solidFill>
                <a:latin typeface="Times New Roman"/>
                <a:ea typeface="Times New Roman"/>
                <a:cs typeface="Times New Roman"/>
                <a:sym typeface="Times New Roman"/>
              </a:rPr>
              <a:t>—Finance, legal, quality control, etc.</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45905" y="637595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0601" y="192827"/>
            <a:ext cx="3041217" cy="584775"/>
          </a:xfrm>
          <a:prstGeom prst="rect">
            <a:avLst/>
          </a:prstGeom>
        </p:spPr>
        <p:txBody>
          <a:bodyPr wrap="none">
            <a:spAutoFit/>
          </a:bodyPr>
          <a:lstStyle/>
          <a:p>
            <a:pPr lvl="0" algn="ctr">
              <a:defRPr/>
            </a:pPr>
            <a:r>
              <a:rPr lang="en-US" sz="3200" b="1" dirty="0">
                <a:solidFill>
                  <a:srgbClr val="00B0F0"/>
                </a:solidFill>
                <a:latin typeface="Times New Roman"/>
                <a:ea typeface="Times New Roman"/>
                <a:cs typeface="Times New Roman"/>
                <a:sym typeface="Times New Roman"/>
              </a:rPr>
              <a:t>VALUE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498354" y="812800"/>
            <a:ext cx="4128422" cy="59740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0" y="1069848"/>
            <a:ext cx="11555705" cy="55473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endParaRPr lang="en-US" sz="2400" b="1"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endParaRPr lang="en-US" sz="2400" b="1"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600" b="1" kern="0" dirty="0">
                <a:solidFill>
                  <a:srgbClr val="00B0F0"/>
                </a:solidFill>
                <a:latin typeface="Times New Roman"/>
                <a:ea typeface="Times New Roman"/>
                <a:cs typeface="Times New Roman"/>
                <a:sym typeface="Times New Roman"/>
              </a:rPr>
              <a:t>Cost Strategy </a:t>
            </a:r>
            <a:r>
              <a:rPr lang="en-US" sz="2400" kern="0" dirty="0">
                <a:solidFill>
                  <a:srgbClr val="000000"/>
                </a:solidFill>
                <a:latin typeface="Times New Roman"/>
                <a:ea typeface="Times New Roman"/>
                <a:cs typeface="Times New Roman"/>
                <a:sym typeface="Times New Roman"/>
              </a:rPr>
              <a:t>– Focuses on delivering a product or service to the customer at the lowest possible cost without sacrificing quality. </a:t>
            </a:r>
            <a:r>
              <a:rPr lang="en-US" sz="2400" b="1" kern="0" dirty="0">
                <a:solidFill>
                  <a:srgbClr val="C00000"/>
                </a:solidFill>
                <a:latin typeface="Times New Roman"/>
                <a:ea typeface="Times New Roman"/>
                <a:cs typeface="Times New Roman"/>
                <a:sym typeface="Times New Roman"/>
              </a:rPr>
              <a:t>Walmart</a:t>
            </a:r>
            <a:r>
              <a:rPr lang="en-US" sz="2400" kern="0" dirty="0">
                <a:solidFill>
                  <a:srgbClr val="000000"/>
                </a:solidFill>
                <a:latin typeface="Times New Roman"/>
                <a:ea typeface="Times New Roman"/>
                <a:cs typeface="Times New Roman"/>
                <a:sym typeface="Times New Roman"/>
              </a:rPr>
              <a:t> has been the low-cost leader in retail by operating an efficient supply chain.</a:t>
            </a:r>
          </a:p>
          <a:p>
            <a:pPr marL="469900" marR="5080" lvl="0" indent="-457200" algn="just">
              <a:buClr>
                <a:srgbClr val="000000"/>
              </a:buClr>
              <a:buSzPts val="2600"/>
              <a:buFont typeface="Noto Sans Symbols"/>
              <a:buChar char="❑"/>
            </a:pPr>
            <a:r>
              <a:rPr lang="en-US" sz="2600" b="1" kern="0" dirty="0">
                <a:solidFill>
                  <a:srgbClr val="00B0F0"/>
                </a:solidFill>
                <a:latin typeface="Times New Roman"/>
                <a:ea typeface="Times New Roman"/>
                <a:cs typeface="Times New Roman"/>
                <a:sym typeface="Times New Roman"/>
              </a:rPr>
              <a:t>Time Strategy </a:t>
            </a:r>
            <a:r>
              <a:rPr lang="en-US" sz="2400" kern="0" dirty="0">
                <a:solidFill>
                  <a:srgbClr val="000000"/>
                </a:solidFill>
                <a:latin typeface="Times New Roman"/>
                <a:ea typeface="Times New Roman"/>
                <a:cs typeface="Times New Roman"/>
                <a:sym typeface="Times New Roman"/>
              </a:rPr>
              <a:t>– This strategy can be in terms of speed of delivery, response time or even product development time</a:t>
            </a:r>
            <a:r>
              <a:rPr lang="en-US" sz="2400" kern="0" dirty="0">
                <a:solidFill>
                  <a:srgbClr val="C00000"/>
                </a:solidFill>
                <a:latin typeface="Times New Roman"/>
                <a:ea typeface="Times New Roman"/>
                <a:cs typeface="Times New Roman"/>
                <a:sym typeface="Times New Roman"/>
              </a:rPr>
              <a:t>. </a:t>
            </a:r>
            <a:r>
              <a:rPr lang="en-US" sz="2400" b="1" kern="0" dirty="0">
                <a:solidFill>
                  <a:srgbClr val="C00000"/>
                </a:solidFill>
                <a:latin typeface="Times New Roman"/>
                <a:ea typeface="Times New Roman"/>
                <a:cs typeface="Times New Roman"/>
                <a:sym typeface="Times New Roman"/>
              </a:rPr>
              <a:t>Dell</a:t>
            </a:r>
            <a:r>
              <a:rPr lang="en-US" sz="2400" kern="0" dirty="0">
                <a:solidFill>
                  <a:srgbClr val="C00000"/>
                </a:solidFill>
                <a:latin typeface="Times New Roman"/>
                <a:ea typeface="Times New Roman"/>
                <a:cs typeface="Times New Roman"/>
                <a:sym typeface="Times New Roman"/>
              </a:rPr>
              <a:t> </a:t>
            </a:r>
            <a:r>
              <a:rPr lang="en-US" sz="2400" kern="0" dirty="0">
                <a:solidFill>
                  <a:srgbClr val="000000"/>
                </a:solidFill>
                <a:latin typeface="Times New Roman"/>
                <a:ea typeface="Times New Roman"/>
                <a:cs typeface="Times New Roman"/>
                <a:sym typeface="Times New Roman"/>
              </a:rPr>
              <a:t>has been a prime example of a manufacturer that has excelled at response time by assembling, testing and shipping computers in as little as a few days. </a:t>
            </a:r>
            <a:r>
              <a:rPr lang="en-US" sz="2400" b="1" kern="0" dirty="0">
                <a:solidFill>
                  <a:srgbClr val="C00000"/>
                </a:solidFill>
                <a:latin typeface="Times New Roman"/>
                <a:ea typeface="Times New Roman"/>
                <a:cs typeface="Times New Roman"/>
                <a:sym typeface="Times New Roman"/>
              </a:rPr>
              <a:t>FedEx</a:t>
            </a:r>
            <a:r>
              <a:rPr lang="en-US" sz="2400" b="1" kern="0" dirty="0">
                <a:solidFill>
                  <a:srgbClr val="000000"/>
                </a:solidFill>
                <a:latin typeface="Times New Roman"/>
                <a:ea typeface="Times New Roman"/>
                <a:cs typeface="Times New Roman"/>
                <a:sym typeface="Times New Roman"/>
              </a:rPr>
              <a:t> </a:t>
            </a:r>
            <a:r>
              <a:rPr lang="en-US" sz="2400" kern="0" dirty="0">
                <a:solidFill>
                  <a:srgbClr val="000000"/>
                </a:solidFill>
                <a:latin typeface="Times New Roman"/>
                <a:ea typeface="Times New Roman"/>
                <a:cs typeface="Times New Roman"/>
                <a:sym typeface="Times New Roman"/>
              </a:rPr>
              <a:t>is known for fast, on-time deliveries of small packages.</a:t>
            </a:r>
          </a:p>
          <a:p>
            <a:pPr marL="469900" marR="5080" lvl="0" indent="-457200" algn="just">
              <a:buClr>
                <a:srgbClr val="000000"/>
              </a:buClr>
              <a:buSzPts val="2600"/>
              <a:buFont typeface="Noto Sans Symbols"/>
              <a:buChar char="❑"/>
            </a:pPr>
            <a:r>
              <a:rPr lang="en-US" sz="2600" b="1" kern="0" dirty="0">
                <a:solidFill>
                  <a:srgbClr val="00B0F0"/>
                </a:solidFill>
                <a:latin typeface="Times New Roman"/>
                <a:ea typeface="Times New Roman"/>
                <a:cs typeface="Times New Roman"/>
                <a:sym typeface="Times New Roman"/>
              </a:rPr>
              <a:t>Quality Strategy </a:t>
            </a:r>
            <a:r>
              <a:rPr lang="en-US" sz="2400" kern="0" dirty="0">
                <a:solidFill>
                  <a:srgbClr val="000000"/>
                </a:solidFill>
                <a:latin typeface="Times New Roman"/>
                <a:ea typeface="Times New Roman"/>
                <a:cs typeface="Times New Roman"/>
                <a:sym typeface="Times New Roman"/>
              </a:rPr>
              <a:t>– Consistent, high-quality goods or services require a reliable, safe supply chain to deliver on this promise. If </a:t>
            </a:r>
            <a:r>
              <a:rPr lang="en-US" sz="2400" b="1" kern="0" dirty="0">
                <a:solidFill>
                  <a:srgbClr val="C00000"/>
                </a:solidFill>
                <a:latin typeface="Times New Roman"/>
                <a:ea typeface="Times New Roman"/>
                <a:cs typeface="Times New Roman"/>
                <a:sym typeface="Times New Roman"/>
              </a:rPr>
              <a:t>Sony</a:t>
            </a:r>
            <a:r>
              <a:rPr lang="en-US" sz="2400" kern="0" dirty="0">
                <a:solidFill>
                  <a:srgbClr val="000000"/>
                </a:solidFill>
                <a:latin typeface="Times New Roman"/>
                <a:ea typeface="Times New Roman"/>
                <a:cs typeface="Times New Roman"/>
                <a:sym typeface="Times New Roman"/>
              </a:rPr>
              <a:t> had an inferior supply chain with high damage levels, it wouldn’t matter to the customer that their electronics are of the highest quality.</a:t>
            </a:r>
          </a:p>
          <a:p>
            <a:pPr marL="469900" marR="5080" lvl="0" indent="-457200" algn="just">
              <a:buClr>
                <a:srgbClr val="000000"/>
              </a:buClr>
              <a:buSzPts val="2600"/>
              <a:buFont typeface="Noto Sans Symbols"/>
              <a:buChar char="❑"/>
            </a:pPr>
            <a:r>
              <a:rPr lang="en-US" sz="2600" b="1" kern="0" dirty="0">
                <a:solidFill>
                  <a:srgbClr val="00B0F0"/>
                </a:solidFill>
                <a:latin typeface="Times New Roman"/>
                <a:ea typeface="Times New Roman"/>
                <a:cs typeface="Times New Roman"/>
                <a:sym typeface="Times New Roman"/>
              </a:rPr>
              <a:t>Flexibility Strategy </a:t>
            </a:r>
            <a:r>
              <a:rPr lang="en-US" sz="2400" kern="0" dirty="0">
                <a:solidFill>
                  <a:srgbClr val="000000"/>
                </a:solidFill>
                <a:latin typeface="Times New Roman"/>
                <a:ea typeface="Times New Roman"/>
                <a:cs typeface="Times New Roman"/>
                <a:sym typeface="Times New Roman"/>
              </a:rPr>
              <a:t>– Can come in various forms such as volume, variety and customization. Many of today’s e-commerce businesses such as </a:t>
            </a:r>
            <a:r>
              <a:rPr lang="en-US" sz="2400" b="1" kern="0" dirty="0">
                <a:solidFill>
                  <a:srgbClr val="C00000"/>
                </a:solidFill>
                <a:latin typeface="Times New Roman"/>
                <a:ea typeface="Times New Roman"/>
                <a:cs typeface="Times New Roman"/>
                <a:sym typeface="Times New Roman"/>
              </a:rPr>
              <a:t>Amazon</a:t>
            </a:r>
            <a:r>
              <a:rPr lang="en-US" sz="2400" kern="0" dirty="0">
                <a:solidFill>
                  <a:srgbClr val="000000"/>
                </a:solidFill>
                <a:latin typeface="Times New Roman"/>
                <a:ea typeface="Times New Roman"/>
                <a:cs typeface="Times New Roman"/>
                <a:sym typeface="Times New Roman"/>
              </a:rPr>
              <a:t> offer a great deal of flexibility in many of these categories.</a:t>
            </a:r>
          </a:p>
          <a:p>
            <a:pPr marL="12700" marR="5080" lvl="0" algn="just">
              <a:buClr>
                <a:srgbClr val="000000"/>
              </a:buClr>
              <a:buSzPts val="2600"/>
            </a:pPr>
            <a:endParaRPr lang="en-US" sz="24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endParaRPr lang="en-US" sz="2400" kern="0" dirty="0">
              <a:solidFill>
                <a:srgbClr val="000000"/>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69143" y="240800"/>
            <a:ext cx="8747010"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Supply Chain Strategy for a Competitive Advantage</a:t>
            </a:r>
            <a:br>
              <a:rPr lang="en-US" sz="3000" b="1" dirty="0">
                <a:solidFill>
                  <a:srgbClr val="00B0F0"/>
                </a:solidFill>
                <a:latin typeface="Times New Roman"/>
                <a:ea typeface="Times New Roman"/>
                <a:cs typeface="Times New Roman"/>
                <a:sym typeface="Times New Roman"/>
              </a:rPr>
            </a:b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a:xfrm>
            <a:off x="8915400" y="6495521"/>
            <a:ext cx="2743200" cy="365125"/>
          </a:xfrm>
        </p:spPr>
        <p:txBody>
          <a:bodyPr/>
          <a:lstStyle/>
          <a:p>
            <a:fld id="{F7542ADD-394E-41F3-B704-951748884AEE}" type="slidenum">
              <a:rPr lang="en-US" smtClean="0"/>
              <a:t>8</a:t>
            </a:fld>
            <a:endParaRPr lang="en-US" dirty="0"/>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24560"/>
            <a:ext cx="4455646" cy="53457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339681"/>
            <a:ext cx="11419841" cy="4593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Product complexity based</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Supply chain risk based</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Manufacturing process and technology based</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Customer service needs based</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Market driven</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0841" y="6442372"/>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12622" y="278656"/>
            <a:ext cx="48958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Segmenting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A3728-EC47-4434-E2F4-B15FD97115B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D1758CD-797F-DC4E-E902-078AD7C99CEE}"/>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A35CD69C-C261-3EB3-6441-5044CC0D38B8}"/>
              </a:ext>
            </a:extLst>
          </p:cNvPr>
          <p:cNvSpPr>
            <a:spLocks noGrp="1"/>
          </p:cNvSpPr>
          <p:nvPr>
            <p:ph type="sldNum" sz="quarter" idx="12"/>
          </p:nvPr>
        </p:nvSpPr>
        <p:spPr/>
        <p:txBody>
          <a:bodyPr/>
          <a:lstStyle/>
          <a:p>
            <a:fld id="{F7542ADD-394E-41F3-B704-951748884AEE}" type="slidenum">
              <a:rPr lang="en-US" smtClean="0"/>
              <a:t>10</a:t>
            </a:fld>
            <a:endParaRPr lang="en-US"/>
          </a:p>
        </p:txBody>
      </p:sp>
      <p:pic>
        <p:nvPicPr>
          <p:cNvPr id="5" name="Picture 4">
            <a:extLst>
              <a:ext uri="{FF2B5EF4-FFF2-40B4-BE49-F238E27FC236}">
                <a16:creationId xmlns:a16="http://schemas.microsoft.com/office/drawing/2014/main" id="{BBBC4F5F-B552-7825-4769-D0E25BE739FC}"/>
              </a:ext>
            </a:extLst>
          </p:cNvPr>
          <p:cNvPicPr>
            <a:picLocks noChangeAspect="1"/>
          </p:cNvPicPr>
          <p:nvPr/>
        </p:nvPicPr>
        <p:blipFill>
          <a:blip r:embed="rId2"/>
          <a:stretch>
            <a:fillRect/>
          </a:stretch>
        </p:blipFill>
        <p:spPr>
          <a:xfrm>
            <a:off x="101600" y="0"/>
            <a:ext cx="12090400" cy="6857999"/>
          </a:xfrm>
          <a:prstGeom prst="rect">
            <a:avLst/>
          </a:prstGeom>
        </p:spPr>
      </p:pic>
    </p:spTree>
    <p:extLst>
      <p:ext uri="{BB962C8B-B14F-4D97-AF65-F5344CB8AC3E}">
        <p14:creationId xmlns:p14="http://schemas.microsoft.com/office/powerpoint/2010/main" val="2213258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727612"/>
            <a:ext cx="4364206" cy="55427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3041" y="1016238"/>
            <a:ext cx="11818528" cy="53911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Form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Performed by the manufacturers (as well as third party logistics companies or “3PL’s” that perform value added activities such as kitting and display assembly) making the products useful.</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Time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Having products available when needed.</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Place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Having items available where people want them.</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Possession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Transfer ownership to the customer as easily as possible, including the extension of credit.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Information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Opening two-way flows between parties (i.e. customer and manufacturer).</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Service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Providing fast, friendly service during and after the sale and teaching customers how to best use products. This is becoming one of the most important utilities offered by retailers, which in many ways are part of the supply chain.</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2760"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26606" y="173613"/>
            <a:ext cx="409496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VALUE AS A UTILITY</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927488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0544"/>
            <a:ext cx="4161006" cy="53397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4027" y="1324163"/>
            <a:ext cx="11443945" cy="4708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Council of Logistics Management definition:</a:t>
            </a:r>
          </a:p>
          <a:p>
            <a:pPr marL="285750" indent="-285750" fontAlgn="base">
              <a:lnSpc>
                <a:spcPct val="90000"/>
              </a:lnSpc>
              <a:spcBef>
                <a:spcPct val="20000"/>
              </a:spcBef>
              <a:spcAft>
                <a:spcPct val="0"/>
              </a:spcAf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“Logistics is that part of the supply chain process that plans, implements, and controls the efficient, effective forward and reverse flow and storage of goods, services, and related information between the point of origin and the point of consumption in order to meet customers’ requirements.”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80917"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96227" y="233467"/>
            <a:ext cx="408836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Overview of Logistics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878665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360"/>
            <a:ext cx="4128422" cy="52949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318018"/>
            <a:ext cx="1146426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Reduction in Economic Regulation</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Changes in Consumer Behavior</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Technological Advances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Growing Power of Retailers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Globalization of Trade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56582" y="219256"/>
            <a:ext cx="692907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Increased Importance of Logistics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442027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543346"/>
            <a:ext cx="11494745" cy="4644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Marketing</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Place Decisions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Price Decisions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Landed costs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Product Decisions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Stockouts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Sustainable products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Promotion Decisions</a:t>
            </a:r>
          </a:p>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Monotype Sorts"/>
              <a:buNone/>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48431" y="295284"/>
            <a:ext cx="722665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Logistical Relationships within the Firm</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87298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371600"/>
            <a:ext cx="11454105" cy="47650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“Set of institutions necessary to transfer the title to goods and to move goods from the point of production to the point of consumption and, as such, which consists of all the institutions and all the marketing activities in the marketing process.” </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Channel members</a:t>
            </a:r>
          </a:p>
          <a:p>
            <a:pPr marL="927100" marR="5080" lvl="1" indent="-457200" algn="just">
              <a:buClr>
                <a:srgbClr val="000000"/>
              </a:buClr>
              <a:buSzPts val="2600"/>
              <a:buFont typeface="Wingdings" panose="05000000000000000000" pitchFamily="2" charset="2"/>
              <a:buChar char="§"/>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Manufacturers</a:t>
            </a:r>
          </a:p>
          <a:p>
            <a:pPr marL="927100" marR="5080" lvl="1" indent="-457200" algn="just">
              <a:buClr>
                <a:srgbClr val="000000"/>
              </a:buClr>
              <a:buSzPts val="2600"/>
              <a:buFont typeface="Wingdings" panose="05000000000000000000" pitchFamily="2" charset="2"/>
              <a:buChar char="§"/>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Wholesalers</a:t>
            </a:r>
          </a:p>
          <a:p>
            <a:pPr marL="927100" marR="5080" lvl="1" indent="-457200" algn="just">
              <a:buClr>
                <a:srgbClr val="000000"/>
              </a:buClr>
              <a:buSzPts val="2600"/>
              <a:buFont typeface="Wingdings" panose="05000000000000000000" pitchFamily="2" charset="2"/>
              <a:buChar char="§"/>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Retailers</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67866" y="167362"/>
            <a:ext cx="357181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Marketing Channels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17895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462456"/>
            <a:ext cx="11551921" cy="4871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Ownership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Covers movement of the title to the goods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Negotiations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Buy and sell agreements are reached</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Financing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Payments for goods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Promotions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Promoting a new or existing product</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Logistics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Moving and storing product throughout the channel</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00282" y="325309"/>
            <a:ext cx="379783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Marketing Channels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53758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2074"/>
            <a:ext cx="4128422" cy="52782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318018"/>
            <a:ext cx="11257280" cy="4818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Ownership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Banks, finance companies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Negotiations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Brokers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Financing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Banks, insurance companies, finance companies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Promotions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Advertising agencies, public relations agencies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Logistics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Freight forwarders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193505" y="632136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80873" y="275104"/>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Channel Intermediaries/Facilitators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336709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08042"/>
            <a:ext cx="4293086" cy="536228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231995"/>
            <a:ext cx="11226799" cy="5031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3659" y="271824"/>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Activities in the Logistical Channel</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
        <p:nvSpPr>
          <p:cNvPr id="6" name="Rectangle 3">
            <a:extLst>
              <a:ext uri="{FF2B5EF4-FFF2-40B4-BE49-F238E27FC236}">
                <a16:creationId xmlns:a16="http://schemas.microsoft.com/office/drawing/2014/main" id="{0B40F188-CD7F-BB10-EADE-09D371E5B0D0}"/>
              </a:ext>
            </a:extLst>
          </p:cNvPr>
          <p:cNvSpPr txBox="1">
            <a:spLocks noChangeArrowheads="1"/>
          </p:cNvSpPr>
          <p:nvPr/>
        </p:nvSpPr>
        <p:spPr bwMode="auto">
          <a:xfrm>
            <a:off x="685800" y="1657350"/>
            <a:ext cx="5292878"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Customer service</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Facility location decisions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Inventory management</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Order management</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Procurement</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Transportation management</a:t>
            </a:r>
          </a:p>
        </p:txBody>
      </p:sp>
      <p:sp>
        <p:nvSpPr>
          <p:cNvPr id="7" name="Rectangle 4">
            <a:extLst>
              <a:ext uri="{FF2B5EF4-FFF2-40B4-BE49-F238E27FC236}">
                <a16:creationId xmlns:a16="http://schemas.microsoft.com/office/drawing/2014/main" id="{82A33360-9601-1CEF-7DB1-2BEA11D84960}"/>
              </a:ext>
            </a:extLst>
          </p:cNvPr>
          <p:cNvSpPr txBox="1">
            <a:spLocks noChangeArrowheads="1"/>
          </p:cNvSpPr>
          <p:nvPr/>
        </p:nvSpPr>
        <p:spPr bwMode="auto">
          <a:xfrm>
            <a:off x="6573280" y="1690546"/>
            <a:ext cx="4475479"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Demand forecasting</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International logistics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Materials handling</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Packaging</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Reverse logistics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Warehousing management</a:t>
            </a:r>
          </a:p>
        </p:txBody>
      </p:sp>
    </p:spTree>
    <p:extLst>
      <p:ext uri="{BB962C8B-B14F-4D97-AF65-F5344CB8AC3E}">
        <p14:creationId xmlns:p14="http://schemas.microsoft.com/office/powerpoint/2010/main" val="2886054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6BC5A-CF53-2A16-AA6F-68F99F0CF07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FAADAC3-6114-363F-5C87-547D32350F4D}"/>
              </a:ext>
            </a:extLst>
          </p:cNvPr>
          <p:cNvSpPr/>
          <p:nvPr/>
        </p:nvSpPr>
        <p:spPr>
          <a:xfrm>
            <a:off x="8508514" y="1151628"/>
            <a:ext cx="4128422" cy="51187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952AFD2-5FFC-B9CD-A5D8-2DA400F0C00D}"/>
              </a:ext>
            </a:extLst>
          </p:cNvPr>
          <p:cNvSpPr/>
          <p:nvPr/>
        </p:nvSpPr>
        <p:spPr>
          <a:xfrm>
            <a:off x="396240" y="1458213"/>
            <a:ext cx="11399520" cy="48121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General warehouse </a:t>
            </a:r>
            <a:r>
              <a:rPr kumimoji="0" lang="en-US" sz="280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type of facility is primarily for the storage and protection of goods, with the need to minimize handling and movement.</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Distribution warehouse </a:t>
            </a:r>
            <a:r>
              <a:rPr kumimoji="0" lang="en-US" sz="280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(or distribution center) – In these facilities goods are received in large volumes. The goods are then sorted, stored and then consolidated into customer orders for fulfillment. This type of facility is more concerned with throughput.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80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C2FCBDAE-D123-CA46-4DFB-9497C65BE5E3}"/>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DAD94E57-8CF7-3DC9-4C0C-A84DDBBBFD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16D7495-A864-E5FA-886D-C66D732E00DD}"/>
              </a:ext>
            </a:extLst>
          </p:cNvPr>
          <p:cNvSpPr/>
          <p:nvPr/>
        </p:nvSpPr>
        <p:spPr>
          <a:xfrm>
            <a:off x="3210517" y="255287"/>
            <a:ext cx="73622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a:extLst>
              <a:ext uri="{FF2B5EF4-FFF2-40B4-BE49-F238E27FC236}">
                <a16:creationId xmlns:a16="http://schemas.microsoft.com/office/drawing/2014/main" id="{D16F147B-D789-8527-1D53-E629CC03FCEF}"/>
              </a:ext>
            </a:extLst>
          </p:cNvPr>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363074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1628"/>
            <a:ext cx="4128422" cy="51187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458213"/>
            <a:ext cx="11399520"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800" b="1" i="0" u="none" strike="noStrike" kern="0" cap="none" spc="0" normalizeH="0" baseline="0" noProof="0" dirty="0">
              <a:ln>
                <a:noFill/>
              </a:ln>
              <a:solidFill>
                <a:schemeClr val="accent1"/>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Warehousing </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r>
              <a:rPr lang="en-US" sz="2800" kern="0" dirty="0">
                <a:solidFill>
                  <a:srgbClr val="000000"/>
                </a:solidFill>
                <a:latin typeface="Times New Roman"/>
                <a:ea typeface="Times New Roman"/>
                <a:cs typeface="Times New Roman"/>
                <a:sym typeface="Times New Roman"/>
              </a:rPr>
              <a:t> </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r>
              <a:rPr lang="en-US" sz="2800" kern="0" dirty="0">
                <a:solidFill>
                  <a:srgbClr val="000000"/>
                </a:solidFill>
                <a:latin typeface="Times New Roman"/>
                <a:ea typeface="Times New Roman"/>
                <a:cs typeface="Times New Roman"/>
                <a:sym typeface="Times New Roman"/>
              </a:rPr>
              <a:t>Refers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to “that part of the firm’s logistics system that stores products (raw  materials, part, good-in-process, finished goods) between points of origin and point of consumption.”</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Warehousing Management</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12700" marR="5080" lvl="0" algn="just" defTabSz="914400" rtl="0" eaLnBrk="1" fontAlgn="auto" latinLnBrk="0" hangingPunct="1">
              <a:lnSpc>
                <a:spcPct val="100000"/>
              </a:lnSpc>
              <a:spcBef>
                <a:spcPts val="0"/>
              </a:spcBef>
              <a:spcAft>
                <a:spcPts val="0"/>
              </a:spcAft>
              <a:buClr>
                <a:srgbClr val="000000"/>
              </a:buClr>
              <a:buSzPts val="2600"/>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Warehousing and transportation are substitutes for each other, with warehousing having been referred to as “transportation at zero miles per hour.”</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6513" y="326063"/>
            <a:ext cx="73622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582553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FA363-6025-7606-612E-42ED5309F4B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E642734-E093-340C-3C05-DA7CAFE7FE1E}"/>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48699521-BA81-7940-2C77-3F45C273B569}"/>
              </a:ext>
            </a:extLst>
          </p:cNvPr>
          <p:cNvSpPr>
            <a:spLocks noGrp="1"/>
          </p:cNvSpPr>
          <p:nvPr>
            <p:ph type="sldNum" sz="quarter" idx="12"/>
          </p:nvPr>
        </p:nvSpPr>
        <p:spPr/>
        <p:txBody>
          <a:bodyPr/>
          <a:lstStyle/>
          <a:p>
            <a:fld id="{F7542ADD-394E-41F3-B704-951748884AEE}" type="slidenum">
              <a:rPr lang="en-US" smtClean="0"/>
              <a:t>21</a:t>
            </a:fld>
            <a:endParaRPr lang="en-US"/>
          </a:p>
        </p:txBody>
      </p:sp>
      <p:pic>
        <p:nvPicPr>
          <p:cNvPr id="5" name="Picture 4">
            <a:extLst>
              <a:ext uri="{FF2B5EF4-FFF2-40B4-BE49-F238E27FC236}">
                <a16:creationId xmlns:a16="http://schemas.microsoft.com/office/drawing/2014/main" id="{C7B8BA03-85EC-A3EC-1988-6BB53DB4A2FF}"/>
              </a:ext>
            </a:extLst>
          </p:cNvPr>
          <p:cNvPicPr>
            <a:picLocks noChangeAspect="1"/>
          </p:cNvPicPr>
          <p:nvPr/>
        </p:nvPicPr>
        <p:blipFill>
          <a:blip r:embed="rId2"/>
          <a:stretch>
            <a:fillRect/>
          </a:stretch>
        </p:blipFill>
        <p:spPr>
          <a:xfrm>
            <a:off x="81280" y="0"/>
            <a:ext cx="12110720" cy="6979919"/>
          </a:xfrm>
          <a:prstGeom prst="rect">
            <a:avLst/>
          </a:prstGeom>
        </p:spPr>
      </p:pic>
    </p:spTree>
    <p:extLst>
      <p:ext uri="{BB962C8B-B14F-4D97-AF65-F5344CB8AC3E}">
        <p14:creationId xmlns:p14="http://schemas.microsoft.com/office/powerpoint/2010/main" val="2414328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2298"/>
            <a:ext cx="4465806" cy="53080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473200"/>
            <a:ext cx="11443945" cy="4551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b="1" dirty="0">
              <a:solidFill>
                <a:srgbClr val="00B0F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endParaRPr lang="en-US" sz="2800" b="1" dirty="0">
              <a:solidFill>
                <a:srgbClr val="00B0F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Key reason for warehousing</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Because patterns of production and consumption do not coincide</a:t>
            </a:r>
          </a:p>
          <a:p>
            <a:pPr marL="12700" marR="5080" algn="just">
              <a:buClr>
                <a:schemeClr val="dk1"/>
              </a:buClr>
              <a:buSzPts val="2600"/>
            </a:pPr>
            <a:endParaRPr lang="en-US" sz="2800" dirty="0">
              <a:solidFill>
                <a:schemeClr val="tx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Warehousing</a:t>
            </a:r>
            <a:r>
              <a:rPr lang="en-US" sz="2800" b="1" dirty="0">
                <a:solidFill>
                  <a:srgbClr val="0070C0"/>
                </a:solidFill>
                <a:latin typeface="Times New Roman"/>
                <a:ea typeface="Times New Roman"/>
                <a:cs typeface="Times New Roman"/>
                <a:sym typeface="Times New Roman"/>
              </a:rPr>
              <a:t> </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Serves to match different rates or volumes of flow when patterns of</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production and consumption do not coincide</a:t>
            </a:r>
          </a:p>
          <a:p>
            <a:pPr marL="12700" marR="5080" algn="just">
              <a:buClr>
                <a:schemeClr val="dk1"/>
              </a:buClr>
              <a:buSzPts val="2600"/>
            </a:pPr>
            <a:endParaRPr lang="en-US" sz="2800" dirty="0">
              <a:solidFill>
                <a:schemeClr val="tx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Warehousing facilitates the regrouping function in a supply chain</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Involves rearranging the quantities and assortment of products as they</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move through the supply chain</a:t>
            </a:r>
          </a:p>
          <a:p>
            <a:pPr marL="469900" marR="5080" indent="-457200" algn="just">
              <a:buClr>
                <a:schemeClr val="dk1"/>
              </a:buClr>
              <a:buSzPts val="2600"/>
              <a:buFont typeface="Noto Sans Symbols"/>
              <a:buChar char="❑"/>
            </a:pPr>
            <a:endParaRPr lang="en-US" sz="2800" dirty="0">
              <a:solidFill>
                <a:schemeClr val="tx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72010" y="300945"/>
            <a:ext cx="8389797" cy="584775"/>
          </a:xfrm>
          <a:prstGeom prst="rect">
            <a:avLst/>
          </a:prstGeom>
        </p:spPr>
        <p:txBody>
          <a:bodyPr wrap="none">
            <a:spAutoFit/>
          </a:bodyPr>
          <a:lstStyle/>
          <a:p>
            <a:pPr lvl="0" algn="ctr">
              <a:defRPr/>
            </a:pPr>
            <a:r>
              <a:rPr lang="en-US" sz="32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682997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3058"/>
            <a:ext cx="4128422" cy="526727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3840" y="1219589"/>
            <a:ext cx="11582400" cy="4947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US" sz="2800" b="1" dirty="0">
              <a:solidFill>
                <a:srgbClr val="0070C0"/>
              </a:solidFill>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Warehousing facilitates the regrouping function in a supply chain – can take place in four forms</a:t>
            </a:r>
          </a:p>
          <a:p>
            <a:pPr marL="285750" indent="-285750">
              <a:spcBef>
                <a:spcPct val="20000"/>
              </a:spcBef>
              <a:buFont typeface="Arial" panose="020B0604020202020204" pitchFamily="34" charset="0"/>
              <a:buChar char="–"/>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Accumulating (bulk making)</a:t>
            </a:r>
          </a:p>
          <a:p>
            <a:pPr marL="685800" lvl="1" indent="-228600">
              <a:spcBef>
                <a:spcPct val="20000"/>
              </a:spcBef>
              <a:buFont typeface="Arial" panose="020B0604020202020204" pitchFamily="34" charset="0"/>
              <a:buChar char="•"/>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Involves bringing together similar stocks from different sources</a:t>
            </a:r>
          </a:p>
          <a:p>
            <a:pPr marL="285750" indent="-285750">
              <a:spcBef>
                <a:spcPct val="20000"/>
              </a:spcBef>
              <a:buFont typeface="Arial" panose="020B0604020202020204" pitchFamily="34" charset="0"/>
              <a:buChar char="–"/>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Allocating (bulk breaking)</a:t>
            </a:r>
          </a:p>
          <a:p>
            <a:pPr marL="685800" lvl="1" indent="-228600">
              <a:spcBef>
                <a:spcPct val="20000"/>
              </a:spcBef>
              <a:buFont typeface="Arial" panose="020B0604020202020204" pitchFamily="34" charset="0"/>
              <a:buChar char="•"/>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Involves breaking larger quantities into smaller quantities</a:t>
            </a:r>
          </a:p>
          <a:p>
            <a:pPr marL="285750" indent="-285750">
              <a:spcBef>
                <a:spcPct val="20000"/>
              </a:spcBef>
              <a:buFont typeface="Arial" panose="020B0604020202020204" pitchFamily="34" charset="0"/>
              <a:buChar char="–"/>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Assorting </a:t>
            </a:r>
          </a:p>
          <a:p>
            <a:pPr marL="685800" lvl="1" indent="-228600">
              <a:spcBef>
                <a:spcPct val="20000"/>
              </a:spcBef>
              <a:buFont typeface="Arial" panose="020B0604020202020204" pitchFamily="34" charset="0"/>
              <a:buChar char="•"/>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building up a variety of different products for resale to particular customers</a:t>
            </a:r>
          </a:p>
          <a:p>
            <a:pPr marL="285750" indent="-285750">
              <a:spcBef>
                <a:spcPct val="20000"/>
              </a:spcBef>
              <a:buFont typeface="Arial" panose="020B0604020202020204" pitchFamily="34" charset="0"/>
              <a:buChar char="–"/>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Sorting out</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“Separating products into grades and qualities desired by different target markets”</a:t>
            </a:r>
            <a:endParaRPr kumimoji="0" lang="en-US" sz="2400" b="0" i="0" u="none" strike="noStrike" kern="1200" cap="none" spc="0" normalizeH="0" baseline="3000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914400" marR="0" lvl="2"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31960" y="636772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7878" y="293731"/>
            <a:ext cx="8389797"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1391309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432560"/>
            <a:ext cx="11226800" cy="4663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Warehousing can be provided by</a:t>
            </a:r>
          </a:p>
          <a:p>
            <a:pPr marL="285750" indent="-285750">
              <a:spcBef>
                <a:spcPct val="20000"/>
              </a:spcBef>
              <a:buFont typeface="Arial" panose="020B0604020202020204" pitchFamily="34" charset="0"/>
              <a:buChar char="–"/>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Warehouses</a:t>
            </a:r>
          </a:p>
          <a:p>
            <a:pPr marL="685800" lvl="1" indent="-228600">
              <a:spcBef>
                <a:spcPct val="20000"/>
              </a:spcBef>
              <a:buFont typeface="Arial" panose="020B0604020202020204" pitchFamily="34" charset="0"/>
              <a:buChar char="•"/>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Emphasize the storage of products</a:t>
            </a:r>
          </a:p>
          <a:p>
            <a:pPr marL="685800" lvl="1" indent="-228600">
              <a:spcBef>
                <a:spcPct val="20000"/>
              </a:spcBef>
              <a:buFont typeface="Arial" panose="020B0604020202020204" pitchFamily="34" charset="0"/>
              <a:buChar char="•"/>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Primary purpose is to maximize the usage of available storage space</a:t>
            </a:r>
          </a:p>
          <a:p>
            <a:pPr marL="285750" indent="-285750">
              <a:spcBef>
                <a:spcPct val="20000"/>
              </a:spcBef>
              <a:buFont typeface="Arial" panose="020B0604020202020204" pitchFamily="34" charset="0"/>
              <a:buChar char="–"/>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Distribution centers</a:t>
            </a:r>
          </a:p>
          <a:p>
            <a:pPr marL="685800" lvl="1" indent="-228600">
              <a:spcBef>
                <a:spcPct val="20000"/>
              </a:spcBef>
              <a:buFont typeface="Arial" panose="020B0604020202020204" pitchFamily="34" charset="0"/>
              <a:buChar char="•"/>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Emphasize rapid movement of products through the facility</a:t>
            </a:r>
          </a:p>
          <a:p>
            <a:pPr marL="685800" lvl="1" indent="-228600">
              <a:spcBef>
                <a:spcPct val="20000"/>
              </a:spcBef>
              <a:buFont typeface="Arial" panose="020B0604020202020204" pitchFamily="34" charset="0"/>
              <a:buChar char="•"/>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Attempt to maximize throughput</a:t>
            </a:r>
          </a:p>
          <a:p>
            <a:pPr marL="1143000" lvl="2" indent="-228600">
              <a:spcBef>
                <a:spcPct val="20000"/>
              </a:spcBef>
              <a:buFont typeface="Arial" panose="020B0604020202020204" pitchFamily="34" charset="0"/>
              <a:buChar char="–"/>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Throughput is defined as the amount of product entering and leaving a facility in a given time period</a:t>
            </a:r>
          </a:p>
          <a:p>
            <a:pPr marL="285750" indent="-285750">
              <a:spcBef>
                <a:spcPct val="20000"/>
              </a:spcBef>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235697"/>
            <a:ext cx="8389797"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27945637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3026"/>
            <a:ext cx="4128422" cy="53273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348499"/>
            <a:ext cx="11484585" cy="4915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Warehousing can be provided by</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Cross-docking facilities</a:t>
            </a:r>
          </a:p>
          <a:p>
            <a:pPr marL="685800" lvl="1" indent="-228600">
              <a:spcBef>
                <a:spcPct val="20000"/>
              </a:spcBef>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Has grown due to the increased emphasis on time reduction in supply chains</a:t>
            </a:r>
          </a:p>
          <a:p>
            <a:pPr marL="685800" lvl="1" indent="-228600" fontAlgn="base">
              <a:spcBef>
                <a:spcPct val="20000"/>
              </a:spcBef>
              <a:spcAft>
                <a:spcPct val="0"/>
              </a:spcAft>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Defined as “the process of receiving product and shipping it out the same day or overnight without putting it into storage”</a:t>
            </a:r>
          </a:p>
          <a:p>
            <a:pPr marL="685800" lvl="1" indent="-228600" fontAlgn="base">
              <a:spcBef>
                <a:spcPct val="20000"/>
              </a:spcBef>
              <a:spcAft>
                <a:spcPct val="0"/>
              </a:spcAft>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Key benefits include improved service by allowing products to reach their destinations more quickly as well as reduced inventory carrying costs from less stock </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because of faster product delivery</a:t>
            </a:r>
            <a:endParaRPr kumimoji="0" lang="en-US" sz="2600" b="0" i="0" u="none" strike="noStrike" kern="1200" cap="none" spc="0" normalizeH="0" baseline="3000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914400" marR="0" lvl="2"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261936"/>
            <a:ext cx="8389797"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463556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0044"/>
            <a:ext cx="4128422" cy="52702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318018"/>
            <a:ext cx="11596345" cy="4838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Warehousing can be provided by</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Cross-docking facilities</a:t>
            </a:r>
          </a:p>
          <a:p>
            <a:pPr marL="685800" lvl="1" indent="-228600">
              <a:spcBef>
                <a:spcPct val="20000"/>
              </a:spcBef>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differentiated from distribution centers by the length of time a product is in a facility (24 hours or less for cross-docking facility)</a:t>
            </a:r>
          </a:p>
          <a:p>
            <a:pPr marL="685800" lvl="1" indent="-228600">
              <a:spcBef>
                <a:spcPct val="20000"/>
              </a:spcBef>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Design of the facility is an important consideration to facilitate quick movement of product</a:t>
            </a:r>
          </a:p>
          <a:p>
            <a:pPr marL="1143000" lvl="2" indent="-228600">
              <a:spcBef>
                <a:spcPct val="20000"/>
              </a:spcBef>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Should be designed with a minimal amount of storage space and truck doors on two or more sides</a:t>
            </a:r>
          </a:p>
          <a:p>
            <a:pPr marL="1143000" lvl="2" indent="-228600">
              <a:spcBef>
                <a:spcPct val="20000"/>
              </a:spcBef>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Some designs include “H”, “I”, “T”, “U” and “E” configurations</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29912" y="204063"/>
            <a:ext cx="73622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5686652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7BBD6-343E-A9BE-2352-ED190EF73B0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99810B5-CFA6-423A-D8EE-C18AF11DD324}"/>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8404D1EF-D53B-EADB-B4C0-88E425D98DD1}"/>
              </a:ext>
            </a:extLst>
          </p:cNvPr>
          <p:cNvSpPr>
            <a:spLocks noGrp="1"/>
          </p:cNvSpPr>
          <p:nvPr>
            <p:ph type="sldNum" sz="quarter" idx="12"/>
          </p:nvPr>
        </p:nvSpPr>
        <p:spPr/>
        <p:txBody>
          <a:bodyPr/>
          <a:lstStyle/>
          <a:p>
            <a:fld id="{F7542ADD-394E-41F3-B704-951748884AEE}" type="slidenum">
              <a:rPr lang="en-US" smtClean="0"/>
              <a:t>27</a:t>
            </a:fld>
            <a:endParaRPr lang="en-US"/>
          </a:p>
        </p:txBody>
      </p:sp>
      <p:pic>
        <p:nvPicPr>
          <p:cNvPr id="5" name="Picture 4">
            <a:extLst>
              <a:ext uri="{FF2B5EF4-FFF2-40B4-BE49-F238E27FC236}">
                <a16:creationId xmlns:a16="http://schemas.microsoft.com/office/drawing/2014/main" id="{8A69C1E1-7BAF-B149-F0C2-B431BE625804}"/>
              </a:ext>
            </a:extLst>
          </p:cNvPr>
          <p:cNvPicPr>
            <a:picLocks noChangeAspect="1"/>
          </p:cNvPicPr>
          <p:nvPr/>
        </p:nvPicPr>
        <p:blipFill>
          <a:blip r:embed="rId2"/>
          <a:stretch>
            <a:fillRect/>
          </a:stretch>
        </p:blipFill>
        <p:spPr>
          <a:xfrm>
            <a:off x="0" y="0"/>
            <a:ext cx="12192000" cy="6949439"/>
          </a:xfrm>
          <a:prstGeom prst="rect">
            <a:avLst/>
          </a:prstGeom>
        </p:spPr>
      </p:pic>
    </p:spTree>
    <p:extLst>
      <p:ext uri="{BB962C8B-B14F-4D97-AF65-F5344CB8AC3E}">
        <p14:creationId xmlns:p14="http://schemas.microsoft.com/office/powerpoint/2010/main" val="16898984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5840"/>
            <a:ext cx="4128422" cy="52644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318017"/>
            <a:ext cx="1140968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Transportation</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actual, physical movement of goods and people between two points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Transportation is a significant component of the costs incurred by most supply chains.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Transportation influences or is influenced by the following logistics activities: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Transportation costs are affected by node location</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Inventory requirements are influenced by mode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Packaging requirements are dictated by mode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Carrier classification rules dictate package choice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97680" y="276880"/>
            <a:ext cx="3530560"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3673151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8"/>
            <a:ext cx="4128422" cy="53910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1" y="1241892"/>
            <a:ext cx="11545544"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Transportation influences or is influenced by the following logistics activities: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handling equipment and design of the docks are dictated by mode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Maximum consolidation of loads achieved with order-management technology reduces costs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Customer service goals influence the type and quality of carrier</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Customer service goals influence carrier choice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37151" y="275770"/>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11833017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8214"/>
            <a:ext cx="4354046" cy="53021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9440" y="1241892"/>
            <a:ext cx="11196320" cy="4974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00000"/>
              </a:lnSpc>
              <a:spcBef>
                <a:spcPts val="0"/>
              </a:spcBef>
              <a:spcAft>
                <a:spcPts val="0"/>
              </a:spcAft>
              <a:buClr>
                <a:srgbClr val="000000"/>
              </a:buClr>
              <a:buSzPts val="2400"/>
              <a:tabLst/>
              <a:defRPr/>
            </a:pP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rPr>
              <a:t>The attractiveness of a particular mode depends on the following attributes:</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1"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Cost</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Speed</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Reliability</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Capability</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Capacity</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Flexibility</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20525" y="254780"/>
            <a:ext cx="4110421"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 Modes</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28067510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22794"/>
            <a:ext cx="4128422" cy="53475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318018"/>
            <a:ext cx="11494745" cy="4784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Freight forwarders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Two types of domestic freight forwarders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Surface</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Air</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Exists by offering a service to shippers that must use LTL rates because they do not generate enough volume to use TL rates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Typically offers pickup and delivery service but does not perform the line-haul service (done by motor carriers or railroads)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48023" y="208983"/>
            <a:ext cx="477085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242178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340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330960"/>
            <a:ext cx="11257280" cy="4932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Freight forwarders</a:t>
            </a:r>
          </a:p>
          <a:p>
            <a:pPr marL="285750" indent="-285750" fontAlgn="base">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Give volume discounts to customers shipping large quantities of freight at one time</a:t>
            </a:r>
          </a:p>
          <a:p>
            <a:pPr marL="285750" indent="-285750" fontAlgn="base">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TL rates &lt; LTL rates because</a:t>
            </a:r>
          </a:p>
          <a:p>
            <a:pPr marL="685800" lvl="1" indent="-228600" fontAlgn="base">
              <a:spcBef>
                <a:spcPct val="20000"/>
              </a:spcBef>
              <a:spcAft>
                <a:spcPct val="0"/>
              </a:spcAft>
              <a:buFont typeface="Arial" panose="020B0604020202020204" pitchFamily="34" charset="0"/>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Shipper loads the goods and the consignee unloads trailer</a:t>
            </a:r>
          </a:p>
          <a:p>
            <a:pPr marL="685800" lvl="1" indent="-228600" fontAlgn="base">
              <a:spcBef>
                <a:spcPct val="20000"/>
              </a:spcBef>
              <a:spcAft>
                <a:spcPct val="0"/>
              </a:spcAft>
              <a:buFont typeface="Arial" panose="020B0604020202020204" pitchFamily="34" charset="0"/>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load goes directly from shipper to consignee without passing through terminals</a:t>
            </a:r>
          </a:p>
          <a:p>
            <a:pPr marL="685800" lvl="1" indent="-228600" fontAlgn="base">
              <a:spcBef>
                <a:spcPct val="20000"/>
              </a:spcBef>
              <a:spcAft>
                <a:spcPct val="0"/>
              </a:spcAft>
              <a:buFont typeface="Arial" panose="020B0604020202020204" pitchFamily="34" charset="0"/>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Paperwork, billing, and other administrative costs are little more for a 25,000 </a:t>
            </a:r>
            <a:r>
              <a:rPr kumimoji="0" lang="en-US" altLang="en-US" sz="2600" b="0" i="0" u="none" strike="noStrike" kern="120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lb</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shipment than for 250 </a:t>
            </a:r>
            <a:r>
              <a:rPr kumimoji="0" lang="en-US" altLang="en-US" sz="2600" b="0" i="0" u="none" strike="noStrike" kern="120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lb</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shipment</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34633" y="280490"/>
            <a:ext cx="477085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402564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391920"/>
            <a:ext cx="11423625" cy="4871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Air forwarders</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Consolidate shipments</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Tender to airlines in containers ready for loading</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Forwarders provide retailing function</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Airline provides wholesaling function</a:t>
            </a:r>
          </a:p>
          <a:p>
            <a:pPr marR="0" lvl="1" algn="l" defTabSz="914400" rtl="0" eaLnBrk="1" fontAlgn="auto" latinLnBrk="0" hangingPunct="1">
              <a:lnSpc>
                <a:spcPct val="90000"/>
              </a:lnSpc>
              <a:spcBef>
                <a:spcPct val="20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Shipper’s</a:t>
            </a:r>
            <a:r>
              <a:rPr kumimoji="0" lang="en-US" sz="2800" b="0"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associations</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Similar to air and freight forwarders but are not-for-profit organizations </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Primarily focused on achieving the lowest rates for members</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39993" y="295284"/>
            <a:ext cx="477085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7296265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1583"/>
            <a:ext cx="4364206" cy="556899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6747" y="1155868"/>
            <a:ext cx="11619333" cy="52847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800" b="1" dirty="0">
              <a:solidFill>
                <a:schemeClr val="accent1"/>
              </a:solidFill>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Brokers</a:t>
            </a:r>
          </a:p>
          <a:p>
            <a:pPr marL="285750" indent="-285750" fontAlgn="base">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Companies that look to match a shipper’s freight with a carrier to transport it</a:t>
            </a:r>
          </a:p>
          <a:p>
            <a:pPr marL="285750" indent="-285750" fontAlgn="base">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consolidate LTL shipments and then give to motor carriers, freight forwarders, or shippers’ associations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Third party logistics companies (3PLs)</a:t>
            </a:r>
          </a:p>
          <a:p>
            <a:pPr marL="285750" indent="-285750" fontAlgn="base">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Find clients with complimentary transportation needs to maximize equipment utilization</a:t>
            </a:r>
          </a:p>
          <a:p>
            <a:pPr marL="342900" lvl="0" indent="-342900" fontAlgn="base">
              <a:spcBef>
                <a:spcPct val="20000"/>
              </a:spcBef>
              <a:spcAft>
                <a:spcPct val="0"/>
              </a:spcAft>
              <a:buFont typeface="Arial" panose="020B0604020202020204" pitchFamily="34" charset="0"/>
              <a:buChar char="•"/>
              <a:defRPr/>
            </a:pPr>
            <a:r>
              <a:rPr lang="en-US" altLang="en-US" sz="2800" b="1" dirty="0">
                <a:solidFill>
                  <a:srgbClr val="00B0F0"/>
                </a:solidFill>
                <a:latin typeface="Times New Roman" panose="02020603050405020304" pitchFamily="18" charset="0"/>
                <a:cs typeface="Times New Roman" panose="02020603050405020304" pitchFamily="18" charset="0"/>
              </a:rPr>
              <a:t>Fourth party logistics companies (4PLs)</a:t>
            </a:r>
          </a:p>
          <a:p>
            <a:pPr marL="285750" indent="-285750" fontAlgn="base">
              <a:spcBef>
                <a:spcPct val="20000"/>
              </a:spcBef>
              <a:spcAft>
                <a:spcPct val="0"/>
              </a:spcAft>
              <a:buFont typeface="Arial" panose="020B0604020202020204" pitchFamily="34" charset="0"/>
              <a:buChar char="–"/>
              <a:defRPr/>
            </a:pPr>
            <a:r>
              <a:rPr lang="en-US" altLang="en-US" sz="2800" dirty="0">
                <a:solidFill>
                  <a:prstClr val="black"/>
                </a:solidFill>
                <a:latin typeface="Times New Roman" panose="02020603050405020304" pitchFamily="18" charset="0"/>
                <a:cs typeface="Times New Roman" panose="02020603050405020304" pitchFamily="18" charset="0"/>
              </a:rPr>
              <a:t>Logistics manager arranges transportation separately with third-party logistics providers.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05265" y="644058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6747" y="-62618"/>
            <a:ext cx="2305141" cy="1076343"/>
          </a:xfrm>
          <a:prstGeom prst="rect">
            <a:avLst/>
          </a:prstGeom>
        </p:spPr>
      </p:pic>
      <p:sp>
        <p:nvSpPr>
          <p:cNvPr id="3" name="Rectangle 2"/>
          <p:cNvSpPr/>
          <p:nvPr/>
        </p:nvSpPr>
        <p:spPr>
          <a:xfrm>
            <a:off x="4357135" y="136525"/>
            <a:ext cx="44842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dirty="0"/>
          </a:p>
        </p:txBody>
      </p:sp>
    </p:spTree>
    <p:extLst>
      <p:ext uri="{BB962C8B-B14F-4D97-AF65-F5344CB8AC3E}">
        <p14:creationId xmlns:p14="http://schemas.microsoft.com/office/powerpoint/2010/main" val="8630881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3624"/>
            <a:ext cx="4415006" cy="55337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219588"/>
            <a:ext cx="11271225" cy="5020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Parcel carriers</a:t>
            </a:r>
          </a:p>
          <a:p>
            <a:pPr marL="285750" indent="-285750" fontAlgn="base">
              <a:lnSpc>
                <a:spcPct val="90000"/>
              </a:lnSpc>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Parcels are packages weighing up to 150 pounds</a:t>
            </a:r>
          </a:p>
          <a:p>
            <a:pPr marL="285750" indent="-285750" fontAlgn="base">
              <a:lnSpc>
                <a:spcPct val="90000"/>
              </a:lnSpc>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Parcel carriers are companies that specialize in transporting parcels</a:t>
            </a:r>
          </a:p>
          <a:p>
            <a:pPr marL="285750" indent="-285750" fontAlgn="base">
              <a:lnSpc>
                <a:spcPct val="90000"/>
              </a:lnSpc>
              <a:spcBef>
                <a:spcPct val="20000"/>
              </a:spcBef>
              <a:spcAft>
                <a:spcPct val="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Parcel carriers include:</a:t>
            </a:r>
          </a:p>
          <a:p>
            <a:pPr marL="685800" lvl="1" indent="-228600" fontAlgn="base">
              <a:lnSpc>
                <a:spcPct val="90000"/>
              </a:lnSpc>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USPS</a:t>
            </a:r>
          </a:p>
          <a:p>
            <a:pPr marL="685800" lvl="1" indent="-228600" fontAlgn="base">
              <a:lnSpc>
                <a:spcPct val="90000"/>
              </a:lnSpc>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UPS</a:t>
            </a:r>
          </a:p>
          <a:p>
            <a:pPr marL="685800" lvl="1" indent="-228600" fontAlgn="base">
              <a:lnSpc>
                <a:spcPct val="90000"/>
              </a:lnSpc>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FedEx Express</a:t>
            </a:r>
          </a:p>
          <a:p>
            <a:pPr marL="685800" lvl="1" indent="-228600" fontAlgn="base">
              <a:lnSpc>
                <a:spcPct val="90000"/>
              </a:lnSpc>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Greyhound Package Express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9407917"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3927" y="152655"/>
            <a:ext cx="44842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dirty="0"/>
          </a:p>
        </p:txBody>
      </p:sp>
    </p:spTree>
    <p:extLst>
      <p:ext uri="{BB962C8B-B14F-4D97-AF65-F5344CB8AC3E}">
        <p14:creationId xmlns:p14="http://schemas.microsoft.com/office/powerpoint/2010/main" val="2242579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5335F548-D529-CEA0-416C-AE5B5F075B54}"/>
              </a:ext>
            </a:extLst>
          </p:cNvPr>
          <p:cNvSpPr>
            <a:spLocks noGrp="1" noChangeArrowheads="1"/>
          </p:cNvSpPr>
          <p:nvPr>
            <p:ph type="title"/>
          </p:nvPr>
        </p:nvSpPr>
        <p:spPr>
          <a:xfrm>
            <a:off x="2343125" y="259716"/>
            <a:ext cx="8229600" cy="715962"/>
          </a:xfrm>
        </p:spPr>
        <p:txBody>
          <a:bodyPr>
            <a:normAutofit/>
          </a:bodyPr>
          <a:lstStyle/>
          <a:p>
            <a:pPr lvl="0" algn="ctr"/>
            <a:r>
              <a:rPr lang="en-US" sz="3200" b="1" dirty="0">
                <a:solidFill>
                  <a:srgbClr val="00B0F0"/>
                </a:solidFill>
                <a:latin typeface="Times New Roman"/>
                <a:ea typeface="Times New Roman"/>
                <a:cs typeface="Times New Roman"/>
                <a:sym typeface="Times New Roman"/>
              </a:rPr>
              <a:t>Reverse Logistics and Sustainability </a:t>
            </a:r>
          </a:p>
        </p:txBody>
      </p:sp>
      <p:sp>
        <p:nvSpPr>
          <p:cNvPr id="11267" name="Rectangle 3">
            <a:extLst>
              <a:ext uri="{FF2B5EF4-FFF2-40B4-BE49-F238E27FC236}">
                <a16:creationId xmlns:a16="http://schemas.microsoft.com/office/drawing/2014/main" id="{0F8A7D16-174E-327A-B038-D56FA09F7886}"/>
              </a:ext>
            </a:extLst>
          </p:cNvPr>
          <p:cNvSpPr>
            <a:spLocks noGrp="1" noChangeArrowheads="1"/>
          </p:cNvSpPr>
          <p:nvPr>
            <p:ph type="body" idx="1"/>
          </p:nvPr>
        </p:nvSpPr>
        <p:spPr>
          <a:xfrm>
            <a:off x="320040" y="1631215"/>
            <a:ext cx="11252200" cy="4351338"/>
          </a:xfrm>
        </p:spPr>
        <p:txBody>
          <a:bodyPr>
            <a:normAutofit/>
          </a:bodyPr>
          <a:lstStyle/>
          <a:p>
            <a:pPr marL="0" indent="0">
              <a:buNone/>
            </a:pPr>
            <a:r>
              <a:rPr lang="en-CA" altLang="en-US" dirty="0">
                <a:latin typeface="Times New Roman" panose="02020603050405020304" pitchFamily="18" charset="0"/>
                <a:cs typeface="Times New Roman" panose="02020603050405020304" pitchFamily="18" charset="0"/>
              </a:rPr>
              <a:t>“A complete supply chain dedicated to the reverse flow of products and materials for the purpose of returns, repair, remanufacture, and/or recycling.”</a:t>
            </a:r>
          </a:p>
          <a:p>
            <a:r>
              <a:rPr lang="en-US" altLang="en-US" dirty="0">
                <a:latin typeface="Times New Roman" panose="02020603050405020304" pitchFamily="18" charset="0"/>
                <a:cs typeface="Times New Roman" panose="02020603050405020304" pitchFamily="18" charset="0"/>
              </a:rPr>
              <a:t>Can represent major costs to a company</a:t>
            </a:r>
          </a:p>
          <a:p>
            <a:r>
              <a:rPr lang="en-US" altLang="en-US" dirty="0">
                <a:latin typeface="Times New Roman" panose="02020603050405020304" pitchFamily="18" charset="0"/>
                <a:cs typeface="Times New Roman" panose="02020603050405020304" pitchFamily="18" charset="0"/>
              </a:rPr>
              <a:t>Amount of goods returned</a:t>
            </a:r>
          </a:p>
          <a:p>
            <a:pPr marL="0" indent="0">
              <a:buNone/>
            </a:pPr>
            <a:r>
              <a:rPr lang="en-US" altLang="en-US" dirty="0">
                <a:latin typeface="Times New Roman" panose="02020603050405020304" pitchFamily="18" charset="0"/>
                <a:cs typeface="Times New Roman" panose="02020603050405020304" pitchFamily="18" charset="0"/>
              </a:rPr>
              <a:t>      -up to 50% in the publishing industry</a:t>
            </a:r>
          </a:p>
          <a:p>
            <a:pPr marL="0" indent="0">
              <a:buNone/>
            </a:pPr>
            <a:r>
              <a:rPr lang="en-US" altLang="en-US" dirty="0">
                <a:latin typeface="Times New Roman" panose="02020603050405020304" pitchFamily="18" charset="0"/>
                <a:cs typeface="Times New Roman" panose="02020603050405020304" pitchFamily="18" charset="0"/>
              </a:rPr>
              <a:t>      -90% of automotive starter motors or alternators</a:t>
            </a:r>
          </a:p>
          <a:p>
            <a:r>
              <a:rPr lang="en-US" altLang="en-US" dirty="0">
                <a:latin typeface="Times New Roman" panose="02020603050405020304" pitchFamily="18" charset="0"/>
                <a:cs typeface="Times New Roman" panose="02020603050405020304" pitchFamily="18" charset="0"/>
              </a:rPr>
              <a:t>Companies are taking responsibility of the return of packaging materials</a:t>
            </a:r>
          </a:p>
          <a:p>
            <a:pPr marL="0" indent="0">
              <a:buNone/>
            </a:pPr>
            <a:endParaRPr lang="en-CA" altLang="en-US" dirty="0">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56FDB59D-12BF-CBD8-B986-1A7D999E93BF}"/>
              </a:ext>
            </a:extLst>
          </p:cNvPr>
          <p:cNvSpPr/>
          <p:nvPr/>
        </p:nvSpPr>
        <p:spPr>
          <a:xfrm>
            <a:off x="11551920" y="1155862"/>
            <a:ext cx="21014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964FD9-4EAF-5DFF-254A-E9409A66001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96914B6-3777-1B64-3DDC-21726164B7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0374C84E-AC2D-AAA1-5B66-ADC75B19B153}"/>
              </a:ext>
            </a:extLst>
          </p:cNvPr>
          <p:cNvSpPr>
            <a:spLocks noGrp="1" noChangeArrowheads="1"/>
          </p:cNvSpPr>
          <p:nvPr>
            <p:ph type="title"/>
          </p:nvPr>
        </p:nvSpPr>
        <p:spPr>
          <a:xfrm>
            <a:off x="1333001" y="18255"/>
            <a:ext cx="10515600" cy="1325563"/>
          </a:xfrm>
        </p:spPr>
        <p:txBody>
          <a:bodyPr>
            <a:normAutofit/>
          </a:bodyPr>
          <a:lstStyle/>
          <a:p>
            <a:pPr algn="ctr"/>
            <a:r>
              <a:rPr lang="en-CA" altLang="en-US" sz="3400" b="1" dirty="0">
                <a:solidFill>
                  <a:srgbClr val="00B0F0"/>
                </a:solidFill>
                <a:latin typeface="Times New Roman" panose="02020603050405020304" pitchFamily="18" charset="0"/>
                <a:cs typeface="Times New Roman" panose="02020603050405020304" pitchFamily="18" charset="0"/>
              </a:rPr>
              <a:t>Reverse Logistics - Information</a:t>
            </a:r>
          </a:p>
        </p:txBody>
      </p:sp>
      <p:sp>
        <p:nvSpPr>
          <p:cNvPr id="13315" name="Rectangle 3">
            <a:extLst>
              <a:ext uri="{FF2B5EF4-FFF2-40B4-BE49-F238E27FC236}">
                <a16:creationId xmlns:a16="http://schemas.microsoft.com/office/drawing/2014/main" id="{305CF9E9-A850-B730-4AE4-BF59DE21F355}"/>
              </a:ext>
            </a:extLst>
          </p:cNvPr>
          <p:cNvSpPr>
            <a:spLocks noGrp="1" noChangeArrowheads="1"/>
          </p:cNvSpPr>
          <p:nvPr>
            <p:ph type="body" idx="1"/>
          </p:nvPr>
        </p:nvSpPr>
        <p:spPr/>
        <p:txBody>
          <a:bodyPr>
            <a:normAutofit/>
          </a:bodyPr>
          <a:lstStyle/>
          <a:p>
            <a:pPr rtl="0"/>
            <a:r>
              <a:rPr lang="en-CA" altLang="en-US" sz="3200" dirty="0">
                <a:latin typeface="Times New Roman" panose="02020603050405020304" pitchFamily="18" charset="0"/>
                <a:cs typeface="Times New Roman" panose="02020603050405020304" pitchFamily="18" charset="0"/>
              </a:rPr>
              <a:t>Goods are returned to supplier</a:t>
            </a:r>
          </a:p>
          <a:p>
            <a:pPr rtl="0"/>
            <a:r>
              <a:rPr lang="en-CA" altLang="en-US" sz="3200" dirty="0">
                <a:latin typeface="Times New Roman" panose="02020603050405020304" pitchFamily="18" charset="0"/>
                <a:cs typeface="Times New Roman" panose="02020603050405020304" pitchFamily="18" charset="0"/>
              </a:rPr>
              <a:t>Information is also needed</a:t>
            </a:r>
          </a:p>
          <a:p>
            <a:pPr lvl="1" rtl="0"/>
            <a:r>
              <a:rPr lang="en-CA" altLang="en-US" sz="3200" dirty="0">
                <a:latin typeface="Times New Roman" panose="02020603050405020304" pitchFamily="18" charset="0"/>
                <a:cs typeface="Times New Roman" panose="02020603050405020304" pitchFamily="18" charset="0"/>
              </a:rPr>
              <a:t>reason / approval for the return</a:t>
            </a:r>
          </a:p>
          <a:p>
            <a:pPr lvl="1" rtl="0"/>
            <a:r>
              <a:rPr lang="en-CA" altLang="en-US" sz="3200" dirty="0">
                <a:latin typeface="Times New Roman" panose="02020603050405020304" pitchFamily="18" charset="0"/>
                <a:cs typeface="Times New Roman" panose="02020603050405020304" pitchFamily="18" charset="0"/>
              </a:rPr>
              <a:t>credit information</a:t>
            </a:r>
          </a:p>
        </p:txBody>
      </p:sp>
      <p:sp>
        <p:nvSpPr>
          <p:cNvPr id="2" name="Rectangle: Rounded Corners 1">
            <a:extLst>
              <a:ext uri="{FF2B5EF4-FFF2-40B4-BE49-F238E27FC236}">
                <a16:creationId xmlns:a16="http://schemas.microsoft.com/office/drawing/2014/main" id="{F4C3ED2B-BB69-570F-9377-8A98D9D0AC5F}"/>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18A57F9-BC54-C436-0A3B-6B8CBB2E39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A6ECC76-4FA4-238C-0549-CBEA17FC89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33C88-394E-F4F8-8A53-9552009AB4F6}"/>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420AFD34-1469-DDB6-695E-C6E9E10F14D0}"/>
              </a:ext>
            </a:extLst>
          </p:cNvPr>
          <p:cNvSpPr>
            <a:spLocks noGrp="1"/>
          </p:cNvSpPr>
          <p:nvPr>
            <p:ph type="sldNum" sz="quarter" idx="12"/>
          </p:nvPr>
        </p:nvSpPr>
        <p:spPr/>
        <p:txBody>
          <a:bodyPr/>
          <a:lstStyle/>
          <a:p>
            <a:fld id="{F7542ADD-394E-41F3-B704-951748884AEE}" type="slidenum">
              <a:rPr lang="en-US" smtClean="0"/>
              <a:t>38</a:t>
            </a:fld>
            <a:endParaRPr lang="en-US"/>
          </a:p>
        </p:txBody>
      </p:sp>
      <p:pic>
        <p:nvPicPr>
          <p:cNvPr id="4" name="Picture 3">
            <a:extLst>
              <a:ext uri="{FF2B5EF4-FFF2-40B4-BE49-F238E27FC236}">
                <a16:creationId xmlns:a16="http://schemas.microsoft.com/office/drawing/2014/main" id="{4041CF82-1F9B-2ECA-B2A4-553DF6079745}"/>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497784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C98CAE3C-555E-1AA0-B64B-588BD980EF40}"/>
              </a:ext>
            </a:extLst>
          </p:cNvPr>
          <p:cNvSpPr>
            <a:spLocks noGrp="1" noChangeArrowheads="1"/>
          </p:cNvSpPr>
          <p:nvPr>
            <p:ph type="title"/>
          </p:nvPr>
        </p:nvSpPr>
        <p:spPr>
          <a:xfrm>
            <a:off x="1981200" y="274638"/>
            <a:ext cx="8229600" cy="715962"/>
          </a:xfrm>
        </p:spPr>
        <p:txBody>
          <a:bodyPr>
            <a:normAutofit/>
          </a:bodyPr>
          <a:lstStyle/>
          <a:p>
            <a:pPr algn="ctr"/>
            <a:r>
              <a:rPr lang="en-CA" altLang="en-US" sz="3400" b="1" dirty="0">
                <a:solidFill>
                  <a:srgbClr val="00B0F0"/>
                </a:solidFill>
                <a:latin typeface="Times New Roman" panose="02020603050405020304" pitchFamily="18" charset="0"/>
                <a:cs typeface="Times New Roman" panose="02020603050405020304" pitchFamily="18" charset="0"/>
              </a:rPr>
              <a:t>Green Logistics</a:t>
            </a:r>
          </a:p>
        </p:txBody>
      </p:sp>
      <p:sp>
        <p:nvSpPr>
          <p:cNvPr id="15363" name="Rectangle 3">
            <a:extLst>
              <a:ext uri="{FF2B5EF4-FFF2-40B4-BE49-F238E27FC236}">
                <a16:creationId xmlns:a16="http://schemas.microsoft.com/office/drawing/2014/main" id="{4202F047-B7F3-9E4F-922A-60932E464233}"/>
              </a:ext>
            </a:extLst>
          </p:cNvPr>
          <p:cNvSpPr>
            <a:spLocks noGrp="1" noChangeArrowheads="1"/>
          </p:cNvSpPr>
          <p:nvPr>
            <p:ph type="body" idx="1"/>
          </p:nvPr>
        </p:nvSpPr>
        <p:spPr>
          <a:xfrm>
            <a:off x="325120" y="1631215"/>
            <a:ext cx="11226800" cy="4351338"/>
          </a:xfrm>
        </p:spPr>
        <p:txBody>
          <a:bodyPr>
            <a:normAutofit/>
          </a:bodyPr>
          <a:lstStyle/>
          <a:p>
            <a:pPr rtl="0"/>
            <a:r>
              <a:rPr lang="en-CA" altLang="en-US" dirty="0">
                <a:latin typeface="Times New Roman" panose="02020603050405020304" pitchFamily="18" charset="0"/>
                <a:cs typeface="Times New Roman" panose="02020603050405020304" pitchFamily="18" charset="0"/>
              </a:rPr>
              <a:t>Return and disposal of packaging materials</a:t>
            </a:r>
          </a:p>
          <a:p>
            <a:pPr rtl="0"/>
            <a:r>
              <a:rPr lang="en-CA" altLang="en-US" dirty="0">
                <a:latin typeface="Times New Roman" panose="02020603050405020304" pitchFamily="18" charset="0"/>
                <a:cs typeface="Times New Roman" panose="02020603050405020304" pitchFamily="18" charset="0"/>
              </a:rPr>
              <a:t>Return and disposal of environmentally sensitive materials</a:t>
            </a:r>
          </a:p>
          <a:p>
            <a:pPr lvl="1" rtl="0"/>
            <a:r>
              <a:rPr lang="en-CA" altLang="en-US" sz="2800" dirty="0">
                <a:latin typeface="Times New Roman" panose="02020603050405020304" pitchFamily="18" charset="0"/>
                <a:cs typeface="Times New Roman" panose="02020603050405020304" pitchFamily="18" charset="0"/>
              </a:rPr>
              <a:t>heavy metals</a:t>
            </a:r>
          </a:p>
          <a:p>
            <a:pPr lvl="1" rtl="0"/>
            <a:r>
              <a:rPr lang="en-CA" altLang="en-US" sz="2800" dirty="0">
                <a:latin typeface="Times New Roman" panose="02020603050405020304" pitchFamily="18" charset="0"/>
                <a:cs typeface="Times New Roman" panose="02020603050405020304" pitchFamily="18" charset="0"/>
              </a:rPr>
              <a:t>solvents</a:t>
            </a:r>
          </a:p>
          <a:p>
            <a:pPr rtl="0"/>
            <a:r>
              <a:rPr lang="en-CA" altLang="en-US" dirty="0">
                <a:latin typeface="Times New Roman" panose="02020603050405020304" pitchFamily="18" charset="0"/>
                <a:cs typeface="Times New Roman" panose="02020603050405020304" pitchFamily="18" charset="0"/>
              </a:rPr>
              <a:t>Use of reusable (returnable) packaging</a:t>
            </a:r>
          </a:p>
        </p:txBody>
      </p:sp>
      <p:sp>
        <p:nvSpPr>
          <p:cNvPr id="2" name="Rectangle: Rounded Corners 1">
            <a:extLst>
              <a:ext uri="{FF2B5EF4-FFF2-40B4-BE49-F238E27FC236}">
                <a16:creationId xmlns:a16="http://schemas.microsoft.com/office/drawing/2014/main" id="{690C7483-07C1-FE59-2225-A6A491F7B41D}"/>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F12CBA2-6156-6E2E-AEAB-E5BC1784D44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AB2827A-881F-1DAF-DAF9-76EB372D8D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72ED57CF-0E9E-81C5-7836-212D95A16E21}"/>
              </a:ext>
            </a:extLst>
          </p:cNvPr>
          <p:cNvSpPr>
            <a:spLocks noGrp="1" noChangeArrowheads="1"/>
          </p:cNvSpPr>
          <p:nvPr>
            <p:ph type="title"/>
          </p:nvPr>
        </p:nvSpPr>
        <p:spPr>
          <a:xfrm>
            <a:off x="1981200" y="274638"/>
            <a:ext cx="8229600" cy="792162"/>
          </a:xfrm>
        </p:spPr>
        <p:txBody>
          <a:bodyPr>
            <a:normAutofit/>
          </a:bodyPr>
          <a:lstStyle/>
          <a:p>
            <a:pPr algn="ctr"/>
            <a:r>
              <a:rPr lang="en-CA" altLang="en-US" sz="3400" b="1" dirty="0">
                <a:solidFill>
                  <a:srgbClr val="00B0F0"/>
                </a:solidFill>
                <a:latin typeface="Times New Roman" panose="02020603050405020304" pitchFamily="18" charset="0"/>
                <a:cs typeface="Times New Roman" panose="02020603050405020304" pitchFamily="18" charset="0"/>
              </a:rPr>
              <a:t>Returned Goods</a:t>
            </a:r>
          </a:p>
        </p:txBody>
      </p:sp>
      <p:sp>
        <p:nvSpPr>
          <p:cNvPr id="16387" name="Rectangle 3">
            <a:extLst>
              <a:ext uri="{FF2B5EF4-FFF2-40B4-BE49-F238E27FC236}">
                <a16:creationId xmlns:a16="http://schemas.microsoft.com/office/drawing/2014/main" id="{227BD8BF-42DC-3A7F-6EBC-B0DFC87E1D41}"/>
              </a:ext>
            </a:extLst>
          </p:cNvPr>
          <p:cNvSpPr>
            <a:spLocks noGrp="1" noChangeArrowheads="1"/>
          </p:cNvSpPr>
          <p:nvPr>
            <p:ph type="body" idx="1"/>
          </p:nvPr>
        </p:nvSpPr>
        <p:spPr>
          <a:xfrm>
            <a:off x="502920" y="1744345"/>
            <a:ext cx="10515600" cy="4351338"/>
          </a:xfrm>
        </p:spPr>
        <p:txBody>
          <a:bodyPr/>
          <a:lstStyle/>
          <a:p>
            <a:pPr rtl="0"/>
            <a:r>
              <a:rPr lang="en-CA" altLang="en-US" dirty="0">
                <a:latin typeface="Times New Roman" panose="02020603050405020304" pitchFamily="18" charset="0"/>
                <a:cs typeface="Times New Roman" panose="02020603050405020304" pitchFamily="18" charset="0"/>
              </a:rPr>
              <a:t>Quality demands by customers</a:t>
            </a:r>
          </a:p>
          <a:p>
            <a:pPr rtl="0"/>
            <a:r>
              <a:rPr lang="en-CA" altLang="en-US" dirty="0">
                <a:latin typeface="Times New Roman" panose="02020603050405020304" pitchFamily="18" charset="0"/>
                <a:cs typeface="Times New Roman" panose="02020603050405020304" pitchFamily="18" charset="0"/>
              </a:rPr>
              <a:t>Damage or defects</a:t>
            </a:r>
          </a:p>
          <a:p>
            <a:pPr rtl="0"/>
            <a:r>
              <a:rPr lang="en-CA" altLang="en-US" dirty="0">
                <a:latin typeface="Times New Roman" panose="02020603050405020304" pitchFamily="18" charset="0"/>
                <a:cs typeface="Times New Roman" panose="02020603050405020304" pitchFamily="18" charset="0"/>
              </a:rPr>
              <a:t>Excessive inventories</a:t>
            </a:r>
          </a:p>
          <a:p>
            <a:pPr rtl="0"/>
            <a:r>
              <a:rPr lang="en-CA" altLang="en-US" dirty="0">
                <a:latin typeface="Times New Roman" panose="02020603050405020304" pitchFamily="18" charset="0"/>
                <a:cs typeface="Times New Roman" panose="02020603050405020304" pitchFamily="18" charset="0"/>
              </a:rPr>
              <a:t>Seasonal inventories</a:t>
            </a:r>
          </a:p>
          <a:p>
            <a:pPr rtl="0"/>
            <a:r>
              <a:rPr lang="en-CA" altLang="en-US" dirty="0">
                <a:latin typeface="Times New Roman" panose="02020603050405020304" pitchFamily="18" charset="0"/>
                <a:cs typeface="Times New Roman" panose="02020603050405020304" pitchFamily="18" charset="0"/>
              </a:rPr>
              <a:t>Out-of-date inventories</a:t>
            </a:r>
          </a:p>
          <a:p>
            <a:pPr rtl="0"/>
            <a:r>
              <a:rPr lang="en-CA" altLang="en-US" dirty="0">
                <a:latin typeface="Times New Roman" panose="02020603050405020304" pitchFamily="18" charset="0"/>
                <a:cs typeface="Times New Roman" panose="02020603050405020304" pitchFamily="18" charset="0"/>
              </a:rPr>
              <a:t>Remanufacturing or refurbishment</a:t>
            </a:r>
          </a:p>
        </p:txBody>
      </p:sp>
      <p:sp>
        <p:nvSpPr>
          <p:cNvPr id="2" name="Rectangle: Rounded Corners 1">
            <a:extLst>
              <a:ext uri="{FF2B5EF4-FFF2-40B4-BE49-F238E27FC236}">
                <a16:creationId xmlns:a16="http://schemas.microsoft.com/office/drawing/2014/main" id="{1BA784B8-49BE-854B-252D-85C00CB9A715}"/>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D465733-CED8-397E-DD0E-81BE783E4D9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A274187-28EA-B802-CCDA-2E5CD50ABD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179CA08C-7A87-CE73-3F5F-01CD5D85BC85}"/>
              </a:ext>
            </a:extLst>
          </p:cNvPr>
          <p:cNvSpPr>
            <a:spLocks noGrp="1" noChangeArrowheads="1"/>
          </p:cNvSpPr>
          <p:nvPr>
            <p:ph type="title"/>
          </p:nvPr>
        </p:nvSpPr>
        <p:spPr>
          <a:xfrm>
            <a:off x="1981200" y="274638"/>
            <a:ext cx="8229600" cy="868362"/>
          </a:xfrm>
        </p:spPr>
        <p:txBody>
          <a:bodyPr>
            <a:normAutofit/>
          </a:bodyPr>
          <a:lstStyle/>
          <a:p>
            <a:pPr algn="ctr"/>
            <a:r>
              <a:rPr lang="en-CA" altLang="en-US" sz="3200" b="1" dirty="0">
                <a:solidFill>
                  <a:srgbClr val="00B0F0"/>
                </a:solidFill>
                <a:latin typeface="Times New Roman" panose="02020603050405020304" pitchFamily="18" charset="0"/>
                <a:cs typeface="Times New Roman" panose="02020603050405020304" pitchFamily="18" charset="0"/>
              </a:rPr>
              <a:t>Returned Goods - Disposition</a:t>
            </a:r>
          </a:p>
        </p:txBody>
      </p:sp>
      <p:sp>
        <p:nvSpPr>
          <p:cNvPr id="17411" name="Rectangle 3">
            <a:extLst>
              <a:ext uri="{FF2B5EF4-FFF2-40B4-BE49-F238E27FC236}">
                <a16:creationId xmlns:a16="http://schemas.microsoft.com/office/drawing/2014/main" id="{9F2F2262-5369-F8B3-AFE6-C5232F86EDC8}"/>
              </a:ext>
            </a:extLst>
          </p:cNvPr>
          <p:cNvSpPr>
            <a:spLocks noGrp="1" noChangeArrowheads="1"/>
          </p:cNvSpPr>
          <p:nvPr>
            <p:ph type="body" idx="1"/>
          </p:nvPr>
        </p:nvSpPr>
        <p:spPr>
          <a:xfrm>
            <a:off x="424180" y="1981200"/>
            <a:ext cx="9596120" cy="4114800"/>
          </a:xfrm>
        </p:spPr>
        <p:txBody>
          <a:bodyPr/>
          <a:lstStyle/>
          <a:p>
            <a:pPr rtl="0"/>
            <a:r>
              <a:rPr lang="en-CA" altLang="en-US" dirty="0">
                <a:latin typeface="Times New Roman" panose="02020603050405020304" pitchFamily="18" charset="0"/>
                <a:cs typeface="Times New Roman" panose="02020603050405020304" pitchFamily="18" charset="0"/>
              </a:rPr>
              <a:t>Returned to inventory</a:t>
            </a:r>
          </a:p>
          <a:p>
            <a:pPr rtl="0"/>
            <a:r>
              <a:rPr lang="en-CA" altLang="en-US" dirty="0">
                <a:latin typeface="Times New Roman" panose="02020603050405020304" pitchFamily="18" charset="0"/>
                <a:cs typeface="Times New Roman" panose="02020603050405020304" pitchFamily="18" charset="0"/>
              </a:rPr>
              <a:t>Refurbished for resale</a:t>
            </a:r>
          </a:p>
          <a:p>
            <a:pPr rtl="0"/>
            <a:r>
              <a:rPr lang="en-CA" altLang="en-US" dirty="0">
                <a:latin typeface="Times New Roman" panose="02020603050405020304" pitchFamily="18" charset="0"/>
                <a:cs typeface="Times New Roman" panose="02020603050405020304" pitchFamily="18" charset="0"/>
              </a:rPr>
              <a:t>Sold into alternate markets</a:t>
            </a:r>
          </a:p>
          <a:p>
            <a:pPr rtl="0"/>
            <a:r>
              <a:rPr lang="en-CA" altLang="en-US" dirty="0">
                <a:latin typeface="Times New Roman" panose="02020603050405020304" pitchFamily="18" charset="0"/>
                <a:cs typeface="Times New Roman" panose="02020603050405020304" pitchFamily="18" charset="0"/>
              </a:rPr>
              <a:t>Disassembled to retrieve components</a:t>
            </a:r>
          </a:p>
          <a:p>
            <a:pPr rtl="0"/>
            <a:r>
              <a:rPr lang="en-CA" altLang="en-US" dirty="0">
                <a:latin typeface="Times New Roman" panose="02020603050405020304" pitchFamily="18" charset="0"/>
                <a:cs typeface="Times New Roman" panose="02020603050405020304" pitchFamily="18" charset="0"/>
              </a:rPr>
              <a:t>Sorted for material recovery</a:t>
            </a:r>
          </a:p>
        </p:txBody>
      </p:sp>
      <p:sp>
        <p:nvSpPr>
          <p:cNvPr id="17412" name="AutoShape 4">
            <a:extLst>
              <a:ext uri="{FF2B5EF4-FFF2-40B4-BE49-F238E27FC236}">
                <a16:creationId xmlns:a16="http://schemas.microsoft.com/office/drawing/2014/main" id="{CFB520AA-1E87-C7CC-4617-891156B5BC09}"/>
              </a:ext>
            </a:extLst>
          </p:cNvPr>
          <p:cNvSpPr>
            <a:spLocks noChangeArrowheads="1"/>
          </p:cNvSpPr>
          <p:nvPr/>
        </p:nvSpPr>
        <p:spPr bwMode="auto">
          <a:xfrm rot="16200000">
            <a:off x="8305800" y="3200400"/>
            <a:ext cx="3429000" cy="990600"/>
          </a:xfrm>
          <a:prstGeom prst="leftArrow">
            <a:avLst>
              <a:gd name="adj1" fmla="val 50000"/>
              <a:gd name="adj2" fmla="val 86538"/>
            </a:avLst>
          </a:prstGeom>
          <a:solidFill>
            <a:srgbClr val="333399"/>
          </a:solidFill>
          <a:ln w="9525">
            <a:solidFill>
              <a:schemeClr val="tx1"/>
            </a:solidFill>
            <a:miter lim="800000"/>
            <a:headEnd/>
            <a:tailEnd/>
          </a:ln>
        </p:spPr>
        <p:txBody>
          <a:bodyPr wrap="none" anchor="ctr"/>
          <a:lstStyle>
            <a:lvl1pPr rtl="1">
              <a:spcBef>
                <a:spcPct val="20000"/>
              </a:spcBef>
              <a:buFont typeface="Wingdings" panose="05000000000000000000" pitchFamily="2" charset="2"/>
              <a:buChar char="¯"/>
              <a:defRPr sz="3200">
                <a:solidFill>
                  <a:schemeClr val="tx1"/>
                </a:solidFill>
                <a:latin typeface="Berlin Sans FB" panose="020E0602020502020306" pitchFamily="34" charset="0"/>
                <a:cs typeface="Arial" panose="020B0604020202020204" pitchFamily="34" charset="0"/>
              </a:defRPr>
            </a:lvl1pPr>
            <a:lvl2pPr marL="742950" indent="-285750" rtl="1">
              <a:spcBef>
                <a:spcPct val="20000"/>
              </a:spcBef>
              <a:buChar char="–"/>
              <a:defRPr sz="2800">
                <a:solidFill>
                  <a:schemeClr val="tx1"/>
                </a:solidFill>
                <a:latin typeface="Berlin Sans FB" panose="020E0602020502020306" pitchFamily="34" charset="0"/>
                <a:cs typeface="Arial" panose="020B0604020202020204" pitchFamily="34" charset="0"/>
              </a:defRPr>
            </a:lvl2pPr>
            <a:lvl3pPr marL="1143000" indent="-228600" rtl="1">
              <a:spcBef>
                <a:spcPct val="20000"/>
              </a:spcBef>
              <a:buChar char="•"/>
              <a:defRPr sz="2400">
                <a:solidFill>
                  <a:schemeClr val="tx1"/>
                </a:solidFill>
                <a:latin typeface="Berlin Sans FB" panose="020E0602020502020306" pitchFamily="34" charset="0"/>
                <a:cs typeface="Arial" panose="020B0604020202020204" pitchFamily="34" charset="0"/>
              </a:defRPr>
            </a:lvl3pPr>
            <a:lvl4pPr marL="16002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4pPr>
            <a:lvl5pPr marL="20574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5pPr>
            <a:lvl6pPr marL="25146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6pPr>
            <a:lvl7pPr marL="29718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7pPr>
            <a:lvl8pPr marL="34290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8pPr>
            <a:lvl9pPr marL="38862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9pPr>
          </a:lstStyle>
          <a:p>
            <a:pPr algn="ctr" rtl="0" eaLnBrk="1" hangingPunct="1">
              <a:spcBef>
                <a:spcPct val="0"/>
              </a:spcBef>
              <a:buFontTx/>
              <a:buNone/>
            </a:pPr>
            <a:r>
              <a:rPr lang="en-CA" altLang="en-US" sz="2800" b="1">
                <a:solidFill>
                  <a:schemeClr val="bg1"/>
                </a:solidFill>
                <a:latin typeface="Tahoma" panose="020B0604030504040204" pitchFamily="34" charset="0"/>
              </a:rPr>
              <a:t>Value</a:t>
            </a:r>
            <a:endParaRPr lang="en-CA" altLang="en-US" sz="2400">
              <a:solidFill>
                <a:schemeClr val="bg1"/>
              </a:solidFill>
              <a:latin typeface="Tahoma" panose="020B0604030504040204" pitchFamily="34" charset="0"/>
            </a:endParaRPr>
          </a:p>
        </p:txBody>
      </p:sp>
      <p:sp>
        <p:nvSpPr>
          <p:cNvPr id="2" name="Rectangle: Rounded Corners 1">
            <a:extLst>
              <a:ext uri="{FF2B5EF4-FFF2-40B4-BE49-F238E27FC236}">
                <a16:creationId xmlns:a16="http://schemas.microsoft.com/office/drawing/2014/main" id="{A0F9C9F7-A27B-D1AB-F8F3-2F172DE1A6C4}"/>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F8482E8-50A7-B2E9-8C20-2A27CEA97B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54A3CDB-271B-1AD4-8852-8C26195338F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53411-3FC6-BA54-FB06-5BFCEAF03C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E73C8E0-33ED-30E5-F90B-B556090372B0}"/>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32080" y="0"/>
            <a:ext cx="3494255" cy="5573488"/>
          </a:xfrm>
        </p:spPr>
      </p:pic>
      <p:sp>
        <p:nvSpPr>
          <p:cNvPr id="2" name="Right Triangle 1">
            <a:extLst>
              <a:ext uri="{FF2B5EF4-FFF2-40B4-BE49-F238E27FC236}">
                <a16:creationId xmlns:a16="http://schemas.microsoft.com/office/drawing/2014/main" id="{4B452167-E429-990D-7314-84CD00DEDD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FFB634A-2BE0-DB00-18E4-3A1EA7383638}"/>
              </a:ext>
            </a:extLst>
          </p:cNvPr>
          <p:cNvSpPr/>
          <p:nvPr/>
        </p:nvSpPr>
        <p:spPr>
          <a:xfrm rot="15759907" flipV="1">
            <a:off x="-2186938" y="4807028"/>
            <a:ext cx="5573486" cy="250330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2F0DA563-4D8C-2C94-FFFF-38C270B34570}"/>
              </a:ext>
            </a:extLst>
          </p:cNvPr>
          <p:cNvSpPr txBox="1"/>
          <p:nvPr/>
        </p:nvSpPr>
        <p:spPr>
          <a:xfrm>
            <a:off x="3088639" y="1092178"/>
            <a:ext cx="6175985"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2ECAE095-14ED-DF85-7986-D17602F2B43C}"/>
              </a:ext>
            </a:extLst>
          </p:cNvPr>
          <p:cNvSpPr txBox="1"/>
          <p:nvPr/>
        </p:nvSpPr>
        <p:spPr>
          <a:xfrm>
            <a:off x="1790952" y="2318010"/>
            <a:ext cx="11175438" cy="3108543"/>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1-Understanding both supply chain and logistics management.</a:t>
            </a:r>
          </a:p>
          <a:p>
            <a:pPr lvl="0" algn="just"/>
            <a:r>
              <a:rPr lang="en-US" sz="2800" dirty="0">
                <a:latin typeface="Times New Roman"/>
                <a:ea typeface="Times New Roman"/>
                <a:cs typeface="Times New Roman"/>
                <a:sym typeface="Times New Roman"/>
              </a:rPr>
              <a:t>2-Analyze the increased importance of logistics. </a:t>
            </a:r>
          </a:p>
          <a:p>
            <a:pPr lvl="0" algn="just"/>
            <a:r>
              <a:rPr lang="en-US" sz="2800" dirty="0">
                <a:latin typeface="Times New Roman"/>
                <a:ea typeface="Times New Roman"/>
                <a:cs typeface="Times New Roman"/>
                <a:sym typeface="Times New Roman"/>
              </a:rPr>
              <a:t>3-Provide a brief overview of activities in the logistics channel.</a:t>
            </a:r>
          </a:p>
          <a:p>
            <a:pPr lvl="0" algn="just"/>
            <a:r>
              <a:rPr lang="en-US" sz="2800" dirty="0">
                <a:latin typeface="Times New Roman"/>
                <a:ea typeface="Times New Roman"/>
                <a:cs typeface="Times New Roman"/>
                <a:sym typeface="Times New Roman"/>
              </a:rPr>
              <a:t>4-Discuss the role of warehousing in a logistics system. </a:t>
            </a:r>
          </a:p>
          <a:p>
            <a:pPr lvl="0" algn="just"/>
            <a:r>
              <a:rPr lang="en-US" sz="2800" dirty="0">
                <a:latin typeface="Times New Roman"/>
                <a:ea typeface="Times New Roman"/>
                <a:cs typeface="Times New Roman"/>
                <a:sym typeface="Times New Roman"/>
              </a:rPr>
              <a:t>5-Describe several types of transportation specialists.</a:t>
            </a:r>
          </a:p>
          <a:p>
            <a:pPr lvl="0"/>
            <a:r>
              <a:rPr lang="en-US" sz="2800" dirty="0">
                <a:latin typeface="Times New Roman"/>
                <a:ea typeface="Times New Roman"/>
                <a:cs typeface="Times New Roman"/>
                <a:sym typeface="Times New Roman"/>
              </a:rPr>
              <a:t>6-Describe reverse logistics and sustainability  dimensions for a supply chain.</a:t>
            </a:r>
          </a:p>
        </p:txBody>
      </p:sp>
      <p:sp>
        <p:nvSpPr>
          <p:cNvPr id="3" name="TextBox 2">
            <a:extLst>
              <a:ext uri="{FF2B5EF4-FFF2-40B4-BE49-F238E27FC236}">
                <a16:creationId xmlns:a16="http://schemas.microsoft.com/office/drawing/2014/main" id="{B13444EE-5C10-05A7-B513-CA7D490CB5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650CEF84-E493-4A9D-2556-44AA97EBA790}"/>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47040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26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a:rPr>
              <a:t>     </a:t>
            </a:r>
            <a:endParaRPr kumimoji="0" lang="en-US" sz="26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6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Supply Chain Council</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4611" y="635635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t>
            </a:r>
            <a:r>
              <a:rPr lang="en-US" sz="2000" b="1" dirty="0">
                <a:solidFill>
                  <a:prstClr val="black"/>
                </a:solidFill>
                <a:latin typeface="Calibri" panose="020F0502020204030204"/>
              </a:rPr>
              <a:t>km</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6524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54704" y="346669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2099CFE-8B40-4AE8-8174-BCE32BF416F5}"/>
</file>

<file path=customXml/itemProps2.xml><?xml version="1.0" encoding="utf-8"?>
<ds:datastoreItem xmlns:ds="http://schemas.openxmlformats.org/officeDocument/2006/customXml" ds:itemID="{D8E9A2B9-BB7F-4E6C-A2F8-40C0171561BF}"/>
</file>

<file path=customXml/itemProps3.xml><?xml version="1.0" encoding="utf-8"?>
<ds:datastoreItem xmlns:ds="http://schemas.openxmlformats.org/officeDocument/2006/customXml" ds:itemID="{71D8769D-060C-4137-8E2F-FAD33C014F71}"/>
</file>

<file path=docProps/app.xml><?xml version="1.0" encoding="utf-8"?>
<Properties xmlns="http://schemas.openxmlformats.org/officeDocument/2006/extended-properties" xmlns:vt="http://schemas.openxmlformats.org/officeDocument/2006/docPropsVTypes">
  <TotalTime>5816</TotalTime>
  <Words>2566</Words>
  <Application>Microsoft Office PowerPoint</Application>
  <PresentationFormat>Widescreen</PresentationFormat>
  <Paragraphs>390</Paragraphs>
  <Slides>44</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Arial</vt:lpstr>
      <vt:lpstr>Calibri</vt:lpstr>
      <vt:lpstr>Calibri Light</vt:lpstr>
      <vt:lpstr>Monotype Sorts</vt:lpstr>
      <vt:lpstr>Noto Sans Symbols</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Reverse Logistics and Sustainability </vt:lpstr>
      <vt:lpstr>Reverse Logistics - Information</vt:lpstr>
      <vt:lpstr>PowerPoint Presentation</vt:lpstr>
      <vt:lpstr>Green Logistics</vt:lpstr>
      <vt:lpstr>Returned Goods</vt:lpstr>
      <vt:lpstr>Returned Goods - Disposition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144</cp:revision>
  <dcterms:created xsi:type="dcterms:W3CDTF">2023-04-29T09:08:23Z</dcterms:created>
  <dcterms:modified xsi:type="dcterms:W3CDTF">2025-09-15T22:48:33Z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