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1"/>
  </p:notesMasterIdLst>
  <p:sldIdLst>
    <p:sldId id="460" r:id="rId2"/>
    <p:sldId id="262" r:id="rId3"/>
    <p:sldId id="593" r:id="rId4"/>
    <p:sldId id="439" r:id="rId5"/>
    <p:sldId id="348" r:id="rId6"/>
    <p:sldId id="298" r:id="rId7"/>
    <p:sldId id="595" r:id="rId8"/>
    <p:sldId id="596" r:id="rId9"/>
    <p:sldId id="594" r:id="rId10"/>
    <p:sldId id="305" r:id="rId11"/>
    <p:sldId id="462" r:id="rId12"/>
    <p:sldId id="463" r:id="rId13"/>
    <p:sldId id="599" r:id="rId14"/>
    <p:sldId id="464" r:id="rId15"/>
    <p:sldId id="465" r:id="rId16"/>
    <p:sldId id="466" r:id="rId17"/>
    <p:sldId id="468" r:id="rId18"/>
    <p:sldId id="470" r:id="rId19"/>
    <p:sldId id="471" r:id="rId20"/>
    <p:sldId id="476" r:id="rId21"/>
    <p:sldId id="480" r:id="rId22"/>
    <p:sldId id="481" r:id="rId23"/>
    <p:sldId id="487" r:id="rId24"/>
    <p:sldId id="488" r:id="rId25"/>
    <p:sldId id="491" r:id="rId26"/>
    <p:sldId id="492" r:id="rId27"/>
    <p:sldId id="499" r:id="rId28"/>
    <p:sldId id="501" r:id="rId29"/>
    <p:sldId id="504" r:id="rId30"/>
    <p:sldId id="509" r:id="rId31"/>
    <p:sldId id="511" r:id="rId32"/>
    <p:sldId id="512" r:id="rId33"/>
    <p:sldId id="514" r:id="rId34"/>
    <p:sldId id="515" r:id="rId35"/>
    <p:sldId id="520" r:id="rId36"/>
    <p:sldId id="526" r:id="rId37"/>
    <p:sldId id="527" r:id="rId38"/>
    <p:sldId id="530" r:id="rId39"/>
    <p:sldId id="533" r:id="rId40"/>
    <p:sldId id="538" r:id="rId41"/>
    <p:sldId id="541" r:id="rId42"/>
    <p:sldId id="547" r:id="rId43"/>
    <p:sldId id="554" r:id="rId44"/>
    <p:sldId id="555" r:id="rId45"/>
    <p:sldId id="559" r:id="rId46"/>
    <p:sldId id="563" r:id="rId47"/>
    <p:sldId id="565" r:id="rId48"/>
    <p:sldId id="570" r:id="rId49"/>
    <p:sldId id="572" r:id="rId50"/>
    <p:sldId id="574" r:id="rId51"/>
    <p:sldId id="575" r:id="rId52"/>
    <p:sldId id="576" r:id="rId53"/>
    <p:sldId id="597" r:id="rId54"/>
    <p:sldId id="592" r:id="rId55"/>
    <p:sldId id="584" r:id="rId56"/>
    <p:sldId id="585" r:id="rId57"/>
    <p:sldId id="590" r:id="rId58"/>
    <p:sldId id="591" r:id="rId59"/>
    <p:sldId id="349"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8C01"/>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F1D66B2-B1AE-4D56-940E-B2C228F4F470}" v="23" dt="2025-02-12T17:44:34.16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3410" autoAdjust="0"/>
  </p:normalViewPr>
  <p:slideViewPr>
    <p:cSldViewPr snapToGrid="0">
      <p:cViewPr varScale="1">
        <p:scale>
          <a:sx n="60" d="100"/>
          <a:sy n="60" d="100"/>
        </p:scale>
        <p:origin x="840" y="4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microsoft.com/office/2016/11/relationships/changesInfo" Target="changesInfos/changesInfo1.xml"/><Relationship Id="rId5" Type="http://schemas.openxmlformats.org/officeDocument/2006/relationships/slide" Target="slides/slide4.xml"/><Relationship Id="rId61"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microsoft.com/office/2015/10/relationships/revisionInfo" Target="revisionInfo.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ki tokki" userId="6b4e99cb2147362f" providerId="LiveId" clId="{2F6AFC48-3F3C-46E8-AB8E-8A9FD841F65C}"/>
    <pc:docChg chg="delSld">
      <pc:chgData name="kiki tokki" userId="6b4e99cb2147362f" providerId="LiveId" clId="{2F6AFC48-3F3C-46E8-AB8E-8A9FD841F65C}" dt="2025-02-12T19:18:21.032" v="0" actId="47"/>
      <pc:docMkLst>
        <pc:docMk/>
      </pc:docMkLst>
      <pc:sldChg chg="del">
        <pc:chgData name="kiki tokki" userId="6b4e99cb2147362f" providerId="LiveId" clId="{2F6AFC48-3F3C-46E8-AB8E-8A9FD841F65C}" dt="2025-02-12T19:18:21.032" v="0" actId="47"/>
        <pc:sldMkLst>
          <pc:docMk/>
          <pc:sldMk cId="2480988813" sldId="598"/>
        </pc:sldMkLst>
      </pc:sldChg>
    </pc:docChg>
  </pc:docChgLst>
  <pc:docChgLst>
    <pc:chgData name="kiki tokki" userId="6b4e99cb2147362f" providerId="LiveId" clId="{9F1D66B2-B1AE-4D56-940E-B2C228F4F470}"/>
    <pc:docChg chg="undo custSel addSld delSld modSld sldOrd">
      <pc:chgData name="kiki tokki" userId="6b4e99cb2147362f" providerId="LiveId" clId="{9F1D66B2-B1AE-4D56-940E-B2C228F4F470}" dt="2025-02-12T18:49:44.875" v="97" actId="207"/>
      <pc:docMkLst>
        <pc:docMk/>
      </pc:docMkLst>
      <pc:sldChg chg="addSp modSp mod">
        <pc:chgData name="kiki tokki" userId="6b4e99cb2147362f" providerId="LiveId" clId="{9F1D66B2-B1AE-4D56-940E-B2C228F4F470}" dt="2025-02-12T17:30:31.669" v="27" actId="20577"/>
        <pc:sldMkLst>
          <pc:docMk/>
          <pc:sldMk cId="1273723658" sldId="305"/>
        </pc:sldMkLst>
        <pc:spChg chg="add">
          <ac:chgData name="kiki tokki" userId="6b4e99cb2147362f" providerId="LiveId" clId="{9F1D66B2-B1AE-4D56-940E-B2C228F4F470}" dt="2025-02-12T17:30:05.311" v="9"/>
          <ac:spMkLst>
            <pc:docMk/>
            <pc:sldMk cId="1273723658" sldId="305"/>
            <ac:spMk id="2" creationId="{6E83EB68-9EBF-FEE6-F50E-1B01345B0B2C}"/>
          </ac:spMkLst>
        </pc:spChg>
        <pc:spChg chg="mod">
          <ac:chgData name="kiki tokki" userId="6b4e99cb2147362f" providerId="LiveId" clId="{9F1D66B2-B1AE-4D56-940E-B2C228F4F470}" dt="2025-02-12T17:30:31.669" v="27" actId="20577"/>
          <ac:spMkLst>
            <pc:docMk/>
            <pc:sldMk cId="1273723658" sldId="305"/>
            <ac:spMk id="9" creationId="{00000000-0000-0000-0000-000000000000}"/>
          </ac:spMkLst>
        </pc:spChg>
      </pc:sldChg>
      <pc:sldChg chg="addSp modSp mod">
        <pc:chgData name="kiki tokki" userId="6b4e99cb2147362f" providerId="LiveId" clId="{9F1D66B2-B1AE-4D56-940E-B2C228F4F470}" dt="2025-02-12T17:33:24.311" v="42" actId="2710"/>
        <pc:sldMkLst>
          <pc:docMk/>
          <pc:sldMk cId="4022526003" sldId="462"/>
        </pc:sldMkLst>
        <pc:spChg chg="mod">
          <ac:chgData name="kiki tokki" userId="6b4e99cb2147362f" providerId="LiveId" clId="{9F1D66B2-B1AE-4D56-940E-B2C228F4F470}" dt="2025-02-12T17:33:24.311" v="42" actId="2710"/>
          <ac:spMkLst>
            <pc:docMk/>
            <pc:sldMk cId="4022526003" sldId="462"/>
            <ac:spMk id="2" creationId="{559F2D9D-1966-2297-E2E9-8B087DB3FB7E}"/>
          </ac:spMkLst>
        </pc:spChg>
        <pc:spChg chg="add">
          <ac:chgData name="kiki tokki" userId="6b4e99cb2147362f" providerId="LiveId" clId="{9F1D66B2-B1AE-4D56-940E-B2C228F4F470}" dt="2025-02-12T17:31:00.105" v="28"/>
          <ac:spMkLst>
            <pc:docMk/>
            <pc:sldMk cId="4022526003" sldId="462"/>
            <ac:spMk id="3" creationId="{A1DB3581-1572-0D5B-3F7B-125D3A64B9A2}"/>
          </ac:spMkLst>
        </pc:spChg>
        <pc:spChg chg="add">
          <ac:chgData name="kiki tokki" userId="6b4e99cb2147362f" providerId="LiveId" clId="{9F1D66B2-B1AE-4D56-940E-B2C228F4F470}" dt="2025-02-12T17:31:33.304" v="32"/>
          <ac:spMkLst>
            <pc:docMk/>
            <pc:sldMk cId="4022526003" sldId="462"/>
            <ac:spMk id="4" creationId="{9A9DFBE3-401B-8A1D-4560-D25B053D7222}"/>
          </ac:spMkLst>
        </pc:spChg>
        <pc:spChg chg="add">
          <ac:chgData name="kiki tokki" userId="6b4e99cb2147362f" providerId="LiveId" clId="{9F1D66B2-B1AE-4D56-940E-B2C228F4F470}" dt="2025-02-12T17:32:04.018" v="37"/>
          <ac:spMkLst>
            <pc:docMk/>
            <pc:sldMk cId="4022526003" sldId="462"/>
            <ac:spMk id="5" creationId="{6DA32A16-49C7-C544-C5D9-7A42FA22A3EE}"/>
          </ac:spMkLst>
        </pc:spChg>
      </pc:sldChg>
      <pc:sldChg chg="modSp mod">
        <pc:chgData name="kiki tokki" userId="6b4e99cb2147362f" providerId="LiveId" clId="{9F1D66B2-B1AE-4D56-940E-B2C228F4F470}" dt="2025-02-12T18:49:44.875" v="97" actId="207"/>
        <pc:sldMkLst>
          <pc:docMk/>
          <pc:sldMk cId="1447256955" sldId="466"/>
        </pc:sldMkLst>
        <pc:spChg chg="mod">
          <ac:chgData name="kiki tokki" userId="6b4e99cb2147362f" providerId="LiveId" clId="{9F1D66B2-B1AE-4D56-940E-B2C228F4F470}" dt="2025-02-12T18:49:44.875" v="97" actId="207"/>
          <ac:spMkLst>
            <pc:docMk/>
            <pc:sldMk cId="1447256955" sldId="466"/>
            <ac:spMk id="3" creationId="{C391343A-D501-5FFC-BB29-98688D981BA5}"/>
          </ac:spMkLst>
        </pc:spChg>
      </pc:sldChg>
      <pc:sldChg chg="modSp mod">
        <pc:chgData name="kiki tokki" userId="6b4e99cb2147362f" providerId="LiveId" clId="{9F1D66B2-B1AE-4D56-940E-B2C228F4F470}" dt="2025-02-12T17:38:32.115" v="60" actId="207"/>
        <pc:sldMkLst>
          <pc:docMk/>
          <pc:sldMk cId="1229986041" sldId="468"/>
        </pc:sldMkLst>
        <pc:spChg chg="mod">
          <ac:chgData name="kiki tokki" userId="6b4e99cb2147362f" providerId="LiveId" clId="{9F1D66B2-B1AE-4D56-940E-B2C228F4F470}" dt="2025-02-12T17:38:32.115" v="60" actId="207"/>
          <ac:spMkLst>
            <pc:docMk/>
            <pc:sldMk cId="1229986041" sldId="468"/>
            <ac:spMk id="2" creationId="{7EE228C8-9EEB-BEC1-4B38-BE910EB58A8B}"/>
          </ac:spMkLst>
        </pc:spChg>
      </pc:sldChg>
      <pc:sldChg chg="modSp mod">
        <pc:chgData name="kiki tokki" userId="6b4e99cb2147362f" providerId="LiveId" clId="{9F1D66B2-B1AE-4D56-940E-B2C228F4F470}" dt="2025-02-12T17:42:48.558" v="66" actId="207"/>
        <pc:sldMkLst>
          <pc:docMk/>
          <pc:sldMk cId="3055566602" sldId="480"/>
        </pc:sldMkLst>
        <pc:spChg chg="mod">
          <ac:chgData name="kiki tokki" userId="6b4e99cb2147362f" providerId="LiveId" clId="{9F1D66B2-B1AE-4D56-940E-B2C228F4F470}" dt="2025-02-12T17:42:48.558" v="66" actId="207"/>
          <ac:spMkLst>
            <pc:docMk/>
            <pc:sldMk cId="3055566602" sldId="480"/>
            <ac:spMk id="2" creationId="{6D8E9B4D-7CB4-EACC-BED4-573C6D5B8B1C}"/>
          </ac:spMkLst>
        </pc:spChg>
      </pc:sldChg>
      <pc:sldChg chg="addSp modSp mod">
        <pc:chgData name="kiki tokki" userId="6b4e99cb2147362f" providerId="LiveId" clId="{9F1D66B2-B1AE-4D56-940E-B2C228F4F470}" dt="2025-02-12T17:43:55.959" v="87" actId="1036"/>
        <pc:sldMkLst>
          <pc:docMk/>
          <pc:sldMk cId="132381415" sldId="487"/>
        </pc:sldMkLst>
        <pc:spChg chg="add">
          <ac:chgData name="kiki tokki" userId="6b4e99cb2147362f" providerId="LiveId" clId="{9F1D66B2-B1AE-4D56-940E-B2C228F4F470}" dt="2025-02-12T17:43:39.459" v="69"/>
          <ac:spMkLst>
            <pc:docMk/>
            <pc:sldMk cId="132381415" sldId="487"/>
            <ac:spMk id="2" creationId="{A5DA7446-DB66-A367-AF88-F0B9F1F1A961}"/>
          </ac:spMkLst>
        </pc:spChg>
        <pc:spChg chg="mod">
          <ac:chgData name="kiki tokki" userId="6b4e99cb2147362f" providerId="LiveId" clId="{9F1D66B2-B1AE-4D56-940E-B2C228F4F470}" dt="2025-02-12T17:43:55.959" v="87" actId="1036"/>
          <ac:spMkLst>
            <pc:docMk/>
            <pc:sldMk cId="132381415" sldId="487"/>
            <ac:spMk id="3" creationId="{8290902B-66F4-9FAB-816F-045557F78997}"/>
          </ac:spMkLst>
        </pc:spChg>
      </pc:sldChg>
      <pc:sldChg chg="modSp">
        <pc:chgData name="kiki tokki" userId="6b4e99cb2147362f" providerId="LiveId" clId="{9F1D66B2-B1AE-4D56-940E-B2C228F4F470}" dt="2025-02-12T17:44:34.160" v="90" actId="1076"/>
        <pc:sldMkLst>
          <pc:docMk/>
          <pc:sldMk cId="1624874070" sldId="488"/>
        </pc:sldMkLst>
        <pc:picChg chg="mod">
          <ac:chgData name="kiki tokki" userId="6b4e99cb2147362f" providerId="LiveId" clId="{9F1D66B2-B1AE-4D56-940E-B2C228F4F470}" dt="2025-02-12T17:44:34.160" v="90" actId="1076"/>
          <ac:picMkLst>
            <pc:docMk/>
            <pc:sldMk cId="1624874070" sldId="488"/>
            <ac:picMk id="5" creationId="{31DCFDC1-86E9-AA2E-99BF-292F3F87137B}"/>
          </ac:picMkLst>
        </pc:picChg>
      </pc:sldChg>
      <pc:sldChg chg="modSp mod">
        <pc:chgData name="kiki tokki" userId="6b4e99cb2147362f" providerId="LiveId" clId="{9F1D66B2-B1AE-4D56-940E-B2C228F4F470}" dt="2025-02-12T17:45:34.910" v="92" actId="207"/>
        <pc:sldMkLst>
          <pc:docMk/>
          <pc:sldMk cId="1465781985" sldId="504"/>
        </pc:sldMkLst>
        <pc:spChg chg="mod">
          <ac:chgData name="kiki tokki" userId="6b4e99cb2147362f" providerId="LiveId" clId="{9F1D66B2-B1AE-4D56-940E-B2C228F4F470}" dt="2025-02-12T17:45:34.910" v="92" actId="207"/>
          <ac:spMkLst>
            <pc:docMk/>
            <pc:sldMk cId="1465781985" sldId="504"/>
            <ac:spMk id="3" creationId="{413620E8-C06D-0E5B-93AF-76DF8801D0E8}"/>
          </ac:spMkLst>
        </pc:spChg>
      </pc:sldChg>
      <pc:sldChg chg="modSp mod">
        <pc:chgData name="kiki tokki" userId="6b4e99cb2147362f" providerId="LiveId" clId="{9F1D66B2-B1AE-4D56-940E-B2C228F4F470}" dt="2025-02-12T17:49:57.194" v="94" actId="207"/>
        <pc:sldMkLst>
          <pc:docMk/>
          <pc:sldMk cId="145198881" sldId="559"/>
        </pc:sldMkLst>
        <pc:spChg chg="mod">
          <ac:chgData name="kiki tokki" userId="6b4e99cb2147362f" providerId="LiveId" clId="{9F1D66B2-B1AE-4D56-940E-B2C228F4F470}" dt="2025-02-12T17:49:57.194" v="94" actId="207"/>
          <ac:spMkLst>
            <pc:docMk/>
            <pc:sldMk cId="145198881" sldId="559"/>
            <ac:spMk id="2" creationId="{31B2B4C4-88F8-20D4-CBAB-239E9D6BED1C}"/>
          </ac:spMkLst>
        </pc:spChg>
      </pc:sldChg>
      <pc:sldChg chg="ord">
        <pc:chgData name="kiki tokki" userId="6b4e99cb2147362f" providerId="LiveId" clId="{9F1D66B2-B1AE-4D56-940E-B2C228F4F470}" dt="2025-02-12T17:07:42.334" v="8" actId="20578"/>
        <pc:sldMkLst>
          <pc:docMk/>
          <pc:sldMk cId="822655274" sldId="592"/>
        </pc:sldMkLst>
      </pc:sldChg>
      <pc:sldChg chg="ord">
        <pc:chgData name="kiki tokki" userId="6b4e99cb2147362f" providerId="LiveId" clId="{9F1D66B2-B1AE-4D56-940E-B2C228F4F470}" dt="2025-02-12T17:07:41.488" v="7" actId="20578"/>
        <pc:sldMkLst>
          <pc:docMk/>
          <pc:sldMk cId="2480988813" sldId="598"/>
        </pc:sldMkLst>
      </pc:sldChg>
      <pc:sldChg chg="add del">
        <pc:chgData name="kiki tokki" userId="6b4e99cb2147362f" providerId="LiveId" clId="{9F1D66B2-B1AE-4D56-940E-B2C228F4F470}" dt="2025-02-12T17:34:14.168" v="44" actId="2890"/>
        <pc:sldMkLst>
          <pc:docMk/>
          <pc:sldMk cId="787705477" sldId="599"/>
        </pc:sldMkLst>
      </pc:sldChg>
      <pc:sldChg chg="addSp delSp modSp add mod ord">
        <pc:chgData name="kiki tokki" userId="6b4e99cb2147362f" providerId="LiveId" clId="{9F1D66B2-B1AE-4D56-940E-B2C228F4F470}" dt="2025-02-12T18:17:00.387" v="96"/>
        <pc:sldMkLst>
          <pc:docMk/>
          <pc:sldMk cId="1712739107" sldId="599"/>
        </pc:sldMkLst>
        <pc:spChg chg="mod">
          <ac:chgData name="kiki tokki" userId="6b4e99cb2147362f" providerId="LiveId" clId="{9F1D66B2-B1AE-4D56-940E-B2C228F4F470}" dt="2025-02-12T17:36:51.679" v="58" actId="1076"/>
          <ac:spMkLst>
            <pc:docMk/>
            <pc:sldMk cId="1712739107" sldId="599"/>
            <ac:spMk id="14" creationId="{822762B6-B5F3-EC97-554A-6852037E039B}"/>
          </ac:spMkLst>
        </pc:spChg>
        <pc:picChg chg="del">
          <ac:chgData name="kiki tokki" userId="6b4e99cb2147362f" providerId="LiveId" clId="{9F1D66B2-B1AE-4D56-940E-B2C228F4F470}" dt="2025-02-12T17:35:18.805" v="49" actId="478"/>
          <ac:picMkLst>
            <pc:docMk/>
            <pc:sldMk cId="1712739107" sldId="599"/>
            <ac:picMk id="4" creationId="{662B5DB9-8C74-3EF3-0192-DE2C719BBB28}"/>
          </ac:picMkLst>
        </pc:picChg>
        <pc:picChg chg="del">
          <ac:chgData name="kiki tokki" userId="6b4e99cb2147362f" providerId="LiveId" clId="{9F1D66B2-B1AE-4D56-940E-B2C228F4F470}" dt="2025-02-12T17:35:20.558" v="50" actId="478"/>
          <ac:picMkLst>
            <pc:docMk/>
            <pc:sldMk cId="1712739107" sldId="599"/>
            <ac:picMk id="5" creationId="{B8F1356F-E40D-AFBC-1AE3-DBB0C07478EB}"/>
          </ac:picMkLst>
        </pc:picChg>
        <pc:picChg chg="add mod">
          <ac:chgData name="kiki tokki" userId="6b4e99cb2147362f" providerId="LiveId" clId="{9F1D66B2-B1AE-4D56-940E-B2C228F4F470}" dt="2025-02-12T17:36:54.705" v="59" actId="1076"/>
          <ac:picMkLst>
            <pc:docMk/>
            <pc:sldMk cId="1712739107" sldId="599"/>
            <ac:picMk id="3074" creationId="{A20C4FDB-AA7B-EF56-BFAB-C3DF2E273B6D}"/>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DD1E7F2-CA2B-4ADA-AE50-0D59D277A235}" type="doc">
      <dgm:prSet loTypeId="urn:microsoft.com/office/officeart/2005/8/layout/venn1" loCatId="relationship" qsTypeId="urn:microsoft.com/office/officeart/2005/8/quickstyle/simple1" qsCatId="simple" csTypeId="urn:microsoft.com/office/officeart/2005/8/colors/accent1_2" csCatId="accent1" phldr="1"/>
      <dgm:spPr/>
    </dgm:pt>
    <dgm:pt modelId="{C9E5BE23-E3BB-4E74-9F68-452308C27416}">
      <dgm:prSet phldrT="[Text]"/>
      <dgm:spPr>
        <a:solidFill>
          <a:srgbClr val="FF9518">
            <a:alpha val="50000"/>
          </a:srgbClr>
        </a:solidFill>
      </dgm:spPr>
      <dgm:t>
        <a:bodyPr/>
        <a:lstStyle/>
        <a:p>
          <a:r>
            <a:rPr lang="en-US" dirty="0"/>
            <a:t>Leadership</a:t>
          </a:r>
        </a:p>
      </dgm:t>
    </dgm:pt>
    <dgm:pt modelId="{2A1F7219-BC53-4FA9-A3FA-F3A2CD0DF023}" type="parTrans" cxnId="{FAEF979D-9883-47B6-9A61-8484518F1259}">
      <dgm:prSet/>
      <dgm:spPr/>
      <dgm:t>
        <a:bodyPr/>
        <a:lstStyle/>
        <a:p>
          <a:endParaRPr lang="en-US"/>
        </a:p>
      </dgm:t>
    </dgm:pt>
    <dgm:pt modelId="{C3DE7AC0-C255-4EB9-BBF8-4F588472AC21}" type="sibTrans" cxnId="{FAEF979D-9883-47B6-9A61-8484518F1259}">
      <dgm:prSet/>
      <dgm:spPr/>
      <dgm:t>
        <a:bodyPr/>
        <a:lstStyle/>
        <a:p>
          <a:endParaRPr lang="en-US"/>
        </a:p>
      </dgm:t>
    </dgm:pt>
    <dgm:pt modelId="{94EFBF99-C1E7-43A9-B291-D4ACF8E87C7A}">
      <dgm:prSet phldrT="[Text]"/>
      <dgm:spPr/>
      <dgm:t>
        <a:bodyPr/>
        <a:lstStyle/>
        <a:p>
          <a:r>
            <a:rPr lang="en-US" dirty="0"/>
            <a:t>Digitization &amp; Digitalization</a:t>
          </a:r>
        </a:p>
      </dgm:t>
    </dgm:pt>
    <dgm:pt modelId="{2772B259-950F-418B-90C4-3E7BFC61DCC3}" type="parTrans" cxnId="{2E6B03FF-A01F-4852-81E3-95FA5DBD5B70}">
      <dgm:prSet/>
      <dgm:spPr/>
      <dgm:t>
        <a:bodyPr/>
        <a:lstStyle/>
        <a:p>
          <a:endParaRPr lang="en-US"/>
        </a:p>
      </dgm:t>
    </dgm:pt>
    <dgm:pt modelId="{05997630-519E-4F59-962C-E59B9FBAE83B}" type="sibTrans" cxnId="{2E6B03FF-A01F-4852-81E3-95FA5DBD5B70}">
      <dgm:prSet/>
      <dgm:spPr/>
      <dgm:t>
        <a:bodyPr/>
        <a:lstStyle/>
        <a:p>
          <a:endParaRPr lang="en-US"/>
        </a:p>
      </dgm:t>
    </dgm:pt>
    <dgm:pt modelId="{04248F09-A79F-44BA-9292-838E29A9CB53}">
      <dgm:prSet phldrT="[Text]"/>
      <dgm:spPr>
        <a:solidFill>
          <a:srgbClr val="7030A0">
            <a:alpha val="50000"/>
          </a:srgbClr>
        </a:solidFill>
      </dgm:spPr>
      <dgm:t>
        <a:bodyPr/>
        <a:lstStyle/>
        <a:p>
          <a:r>
            <a:rPr lang="en-US" dirty="0"/>
            <a:t>Media</a:t>
          </a:r>
        </a:p>
      </dgm:t>
    </dgm:pt>
    <dgm:pt modelId="{20DE29F9-8B34-4B74-BCCF-6C7E63F8A24B}" type="parTrans" cxnId="{4B2E74B7-164F-4B63-9A9C-5C56820147F4}">
      <dgm:prSet/>
      <dgm:spPr/>
      <dgm:t>
        <a:bodyPr/>
        <a:lstStyle/>
        <a:p>
          <a:endParaRPr lang="en-US"/>
        </a:p>
      </dgm:t>
    </dgm:pt>
    <dgm:pt modelId="{E7E33E87-7A5B-48FD-8B41-1DDCE793D583}" type="sibTrans" cxnId="{4B2E74B7-164F-4B63-9A9C-5C56820147F4}">
      <dgm:prSet/>
      <dgm:spPr/>
      <dgm:t>
        <a:bodyPr/>
        <a:lstStyle/>
        <a:p>
          <a:endParaRPr lang="en-US"/>
        </a:p>
      </dgm:t>
    </dgm:pt>
    <dgm:pt modelId="{A5E0D1BB-97FA-4842-ADC2-7DB009B7DF0B}" type="pres">
      <dgm:prSet presAssocID="{CDD1E7F2-CA2B-4ADA-AE50-0D59D277A235}" presName="compositeShape" presStyleCnt="0">
        <dgm:presLayoutVars>
          <dgm:chMax val="7"/>
          <dgm:dir/>
          <dgm:resizeHandles val="exact"/>
        </dgm:presLayoutVars>
      </dgm:prSet>
      <dgm:spPr/>
    </dgm:pt>
    <dgm:pt modelId="{84539E34-DD80-4571-9EA4-ABC32B363390}" type="pres">
      <dgm:prSet presAssocID="{C9E5BE23-E3BB-4E74-9F68-452308C27416}" presName="circ1" presStyleLbl="vennNode1" presStyleIdx="0" presStyleCnt="3"/>
      <dgm:spPr/>
    </dgm:pt>
    <dgm:pt modelId="{648AF4E7-76AD-41AA-B9A2-22D658CB850A}" type="pres">
      <dgm:prSet presAssocID="{C9E5BE23-E3BB-4E74-9F68-452308C27416}" presName="circ1Tx" presStyleLbl="revTx" presStyleIdx="0" presStyleCnt="0">
        <dgm:presLayoutVars>
          <dgm:chMax val="0"/>
          <dgm:chPref val="0"/>
          <dgm:bulletEnabled val="1"/>
        </dgm:presLayoutVars>
      </dgm:prSet>
      <dgm:spPr/>
    </dgm:pt>
    <dgm:pt modelId="{55AFD1EE-72B3-4126-B034-4C4D5FE4A92E}" type="pres">
      <dgm:prSet presAssocID="{94EFBF99-C1E7-43A9-B291-D4ACF8E87C7A}" presName="circ2" presStyleLbl="vennNode1" presStyleIdx="1" presStyleCnt="3"/>
      <dgm:spPr/>
    </dgm:pt>
    <dgm:pt modelId="{853A9235-EFDD-4030-A80A-6BD9DFF6C559}" type="pres">
      <dgm:prSet presAssocID="{94EFBF99-C1E7-43A9-B291-D4ACF8E87C7A}" presName="circ2Tx" presStyleLbl="revTx" presStyleIdx="0" presStyleCnt="0">
        <dgm:presLayoutVars>
          <dgm:chMax val="0"/>
          <dgm:chPref val="0"/>
          <dgm:bulletEnabled val="1"/>
        </dgm:presLayoutVars>
      </dgm:prSet>
      <dgm:spPr/>
    </dgm:pt>
    <dgm:pt modelId="{9FD89D8B-672F-4128-A670-8B30EAEF0804}" type="pres">
      <dgm:prSet presAssocID="{04248F09-A79F-44BA-9292-838E29A9CB53}" presName="circ3" presStyleLbl="vennNode1" presStyleIdx="2" presStyleCnt="3"/>
      <dgm:spPr/>
    </dgm:pt>
    <dgm:pt modelId="{DF774726-ABAD-420B-B698-B9AAB55C25A6}" type="pres">
      <dgm:prSet presAssocID="{04248F09-A79F-44BA-9292-838E29A9CB53}" presName="circ3Tx" presStyleLbl="revTx" presStyleIdx="0" presStyleCnt="0">
        <dgm:presLayoutVars>
          <dgm:chMax val="0"/>
          <dgm:chPref val="0"/>
          <dgm:bulletEnabled val="1"/>
        </dgm:presLayoutVars>
      </dgm:prSet>
      <dgm:spPr/>
    </dgm:pt>
  </dgm:ptLst>
  <dgm:cxnLst>
    <dgm:cxn modelId="{1B069809-CD51-4E0F-A57E-1AC08357788F}" type="presOf" srcId="{94EFBF99-C1E7-43A9-B291-D4ACF8E87C7A}" destId="{853A9235-EFDD-4030-A80A-6BD9DFF6C559}" srcOrd="1" destOrd="0" presId="urn:microsoft.com/office/officeart/2005/8/layout/venn1"/>
    <dgm:cxn modelId="{22CD1814-DE9B-4F05-A614-96B16EF084B7}" type="presOf" srcId="{C9E5BE23-E3BB-4E74-9F68-452308C27416}" destId="{648AF4E7-76AD-41AA-B9A2-22D658CB850A}" srcOrd="1" destOrd="0" presId="urn:microsoft.com/office/officeart/2005/8/layout/venn1"/>
    <dgm:cxn modelId="{25DCD620-B986-4159-A51A-FC2F0C2F0F3A}" type="presOf" srcId="{C9E5BE23-E3BB-4E74-9F68-452308C27416}" destId="{84539E34-DD80-4571-9EA4-ABC32B363390}" srcOrd="0" destOrd="0" presId="urn:microsoft.com/office/officeart/2005/8/layout/venn1"/>
    <dgm:cxn modelId="{D074A829-E211-4931-8742-A7E30AABEA87}" type="presOf" srcId="{04248F09-A79F-44BA-9292-838E29A9CB53}" destId="{DF774726-ABAD-420B-B698-B9AAB55C25A6}" srcOrd="1" destOrd="0" presId="urn:microsoft.com/office/officeart/2005/8/layout/venn1"/>
    <dgm:cxn modelId="{7DF4B743-58BB-401F-81BE-1AA2AE338F5E}" type="presOf" srcId="{CDD1E7F2-CA2B-4ADA-AE50-0D59D277A235}" destId="{A5E0D1BB-97FA-4842-ADC2-7DB009B7DF0B}" srcOrd="0" destOrd="0" presId="urn:microsoft.com/office/officeart/2005/8/layout/venn1"/>
    <dgm:cxn modelId="{9616AF46-6D5E-4414-ACB8-1B2B0B1511DA}" type="presOf" srcId="{04248F09-A79F-44BA-9292-838E29A9CB53}" destId="{9FD89D8B-672F-4128-A670-8B30EAEF0804}" srcOrd="0" destOrd="0" presId="urn:microsoft.com/office/officeart/2005/8/layout/venn1"/>
    <dgm:cxn modelId="{07BC9767-2F37-4B8B-9EB3-3DF270E25F03}" type="presOf" srcId="{94EFBF99-C1E7-43A9-B291-D4ACF8E87C7A}" destId="{55AFD1EE-72B3-4126-B034-4C4D5FE4A92E}" srcOrd="0" destOrd="0" presId="urn:microsoft.com/office/officeart/2005/8/layout/venn1"/>
    <dgm:cxn modelId="{FAEF979D-9883-47B6-9A61-8484518F1259}" srcId="{CDD1E7F2-CA2B-4ADA-AE50-0D59D277A235}" destId="{C9E5BE23-E3BB-4E74-9F68-452308C27416}" srcOrd="0" destOrd="0" parTransId="{2A1F7219-BC53-4FA9-A3FA-F3A2CD0DF023}" sibTransId="{C3DE7AC0-C255-4EB9-BBF8-4F588472AC21}"/>
    <dgm:cxn modelId="{4B2E74B7-164F-4B63-9A9C-5C56820147F4}" srcId="{CDD1E7F2-CA2B-4ADA-AE50-0D59D277A235}" destId="{04248F09-A79F-44BA-9292-838E29A9CB53}" srcOrd="2" destOrd="0" parTransId="{20DE29F9-8B34-4B74-BCCF-6C7E63F8A24B}" sibTransId="{E7E33E87-7A5B-48FD-8B41-1DDCE793D583}"/>
    <dgm:cxn modelId="{2E6B03FF-A01F-4852-81E3-95FA5DBD5B70}" srcId="{CDD1E7F2-CA2B-4ADA-AE50-0D59D277A235}" destId="{94EFBF99-C1E7-43A9-B291-D4ACF8E87C7A}" srcOrd="1" destOrd="0" parTransId="{2772B259-950F-418B-90C4-3E7BFC61DCC3}" sibTransId="{05997630-519E-4F59-962C-E59B9FBAE83B}"/>
    <dgm:cxn modelId="{F58F8410-810C-4457-8270-3BE96B497A8D}" type="presParOf" srcId="{A5E0D1BB-97FA-4842-ADC2-7DB009B7DF0B}" destId="{84539E34-DD80-4571-9EA4-ABC32B363390}" srcOrd="0" destOrd="0" presId="urn:microsoft.com/office/officeart/2005/8/layout/venn1"/>
    <dgm:cxn modelId="{715C2157-3F6F-4B10-9589-8CCB87176765}" type="presParOf" srcId="{A5E0D1BB-97FA-4842-ADC2-7DB009B7DF0B}" destId="{648AF4E7-76AD-41AA-B9A2-22D658CB850A}" srcOrd="1" destOrd="0" presId="urn:microsoft.com/office/officeart/2005/8/layout/venn1"/>
    <dgm:cxn modelId="{04F870A7-1B96-4369-99E7-FD29B348DB4C}" type="presParOf" srcId="{A5E0D1BB-97FA-4842-ADC2-7DB009B7DF0B}" destId="{55AFD1EE-72B3-4126-B034-4C4D5FE4A92E}" srcOrd="2" destOrd="0" presId="urn:microsoft.com/office/officeart/2005/8/layout/venn1"/>
    <dgm:cxn modelId="{75D8F6A0-EF17-4961-AB3E-A3F6A3FBF05D}" type="presParOf" srcId="{A5E0D1BB-97FA-4842-ADC2-7DB009B7DF0B}" destId="{853A9235-EFDD-4030-A80A-6BD9DFF6C559}" srcOrd="3" destOrd="0" presId="urn:microsoft.com/office/officeart/2005/8/layout/venn1"/>
    <dgm:cxn modelId="{A4980B20-DCEA-4545-99E5-FE6644CB4776}" type="presParOf" srcId="{A5E0D1BB-97FA-4842-ADC2-7DB009B7DF0B}" destId="{9FD89D8B-672F-4128-A670-8B30EAEF0804}" srcOrd="4" destOrd="0" presId="urn:microsoft.com/office/officeart/2005/8/layout/venn1"/>
    <dgm:cxn modelId="{A73F333A-7515-493D-AC9F-105C44FDE28B}" type="presParOf" srcId="{A5E0D1BB-97FA-4842-ADC2-7DB009B7DF0B}" destId="{DF774726-ABAD-420B-B698-B9AAB55C25A6}" srcOrd="5"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539E34-DD80-4571-9EA4-ABC32B363390}">
      <dsp:nvSpPr>
        <dsp:cNvPr id="0" name=""/>
        <dsp:cNvSpPr/>
      </dsp:nvSpPr>
      <dsp:spPr>
        <a:xfrm>
          <a:off x="1741723" y="41516"/>
          <a:ext cx="1992773" cy="1992773"/>
        </a:xfrm>
        <a:prstGeom prst="ellipse">
          <a:avLst/>
        </a:prstGeom>
        <a:solidFill>
          <a:srgbClr val="FF9518">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r>
            <a:rPr lang="en-US" sz="1700" kern="1200" dirty="0"/>
            <a:t>Leadership</a:t>
          </a:r>
        </a:p>
      </dsp:txBody>
      <dsp:txXfrm>
        <a:off x="2007426" y="390251"/>
        <a:ext cx="1461367" cy="896748"/>
      </dsp:txXfrm>
    </dsp:sp>
    <dsp:sp modelId="{55AFD1EE-72B3-4126-B034-4C4D5FE4A92E}">
      <dsp:nvSpPr>
        <dsp:cNvPr id="0" name=""/>
        <dsp:cNvSpPr/>
      </dsp:nvSpPr>
      <dsp:spPr>
        <a:xfrm>
          <a:off x="2460782" y="1286999"/>
          <a:ext cx="1992773" cy="1992773"/>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r>
            <a:rPr lang="en-US" sz="1700" kern="1200" dirty="0"/>
            <a:t>Digitization &amp; Digitalization</a:t>
          </a:r>
        </a:p>
      </dsp:txBody>
      <dsp:txXfrm>
        <a:off x="3070238" y="1801799"/>
        <a:ext cx="1195664" cy="1096025"/>
      </dsp:txXfrm>
    </dsp:sp>
    <dsp:sp modelId="{9FD89D8B-672F-4128-A670-8B30EAEF0804}">
      <dsp:nvSpPr>
        <dsp:cNvPr id="0" name=""/>
        <dsp:cNvSpPr/>
      </dsp:nvSpPr>
      <dsp:spPr>
        <a:xfrm>
          <a:off x="1022664" y="1286999"/>
          <a:ext cx="1992773" cy="1992773"/>
        </a:xfrm>
        <a:prstGeom prst="ellipse">
          <a:avLst/>
        </a:prstGeom>
        <a:solidFill>
          <a:srgbClr val="7030A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r>
            <a:rPr lang="en-US" sz="1700" kern="1200" dirty="0"/>
            <a:t>Media</a:t>
          </a:r>
        </a:p>
      </dsp:txBody>
      <dsp:txXfrm>
        <a:off x="1210317" y="1801799"/>
        <a:ext cx="1195664" cy="1096025"/>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2/12/2025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40776248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664CDE-0D7B-AED6-A13B-AA10C071DD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725985-771A-D5A0-CE94-67A8FB3246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D3E172-3D74-05B0-3773-2B38E623766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845F010-A1E1-0B21-CF7B-E5E52D5AFDBB}"/>
              </a:ext>
            </a:extLst>
          </p:cNvPr>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2834194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2/12/2025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2/12/2025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83337130"/>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0272418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jp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G"/><Relationship Id="rId1" Type="http://schemas.openxmlformats.org/officeDocument/2006/relationships/slideLayout" Target="../slideLayouts/slideLayout7.xml"/><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JPG"/><Relationship Id="rId1" Type="http://schemas.openxmlformats.org/officeDocument/2006/relationships/slideLayout" Target="../slideLayouts/slideLayout7.xml"/><Relationship Id="rId4" Type="http://schemas.microsoft.com/office/2007/relationships/hdphoto" Target="../media/hdphoto2.wdp"/></Relationships>
</file>

<file path=ppt/slides/_rels/slide2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JPG"/><Relationship Id="rId1" Type="http://schemas.openxmlformats.org/officeDocument/2006/relationships/slideLayout" Target="../slideLayouts/slideLayout7.xml"/><Relationship Id="rId4" Type="http://schemas.openxmlformats.org/officeDocument/2006/relationships/image" Target="../media/image16.jpg"/></Relationships>
</file>

<file path=ppt/slides/_rels/slide3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JPG"/><Relationship Id="rId1" Type="http://schemas.openxmlformats.org/officeDocument/2006/relationships/slideLayout" Target="../slideLayouts/slideLayout7.xml"/><Relationship Id="rId5" Type="http://schemas.microsoft.com/office/2007/relationships/hdphoto" Target="../media/hdphoto3.wdp"/><Relationship Id="rId4" Type="http://schemas.openxmlformats.org/officeDocument/2006/relationships/image" Target="../media/image17.png"/></Relationships>
</file>

<file path=ppt/slides/_rels/slide4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JPG"/><Relationship Id="rId1" Type="http://schemas.openxmlformats.org/officeDocument/2006/relationships/slideLayout" Target="../slideLayouts/slideLayout7.xml"/><Relationship Id="rId5" Type="http://schemas.microsoft.com/office/2007/relationships/hdphoto" Target="../media/hdphoto4.wdp"/><Relationship Id="rId4" Type="http://schemas.openxmlformats.org/officeDocument/2006/relationships/image" Target="../media/image18.png"/></Relationships>
</file>

<file path=ppt/slides/_rels/slide4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jpg"/><Relationship Id="rId1" Type="http://schemas.openxmlformats.org/officeDocument/2006/relationships/slideLayout" Target="../slideLayouts/slideLayout7.xml"/><Relationship Id="rId4" Type="http://schemas.openxmlformats.org/officeDocument/2006/relationships/image" Target="../media/image20.gif"/></Relationships>
</file>

<file path=ppt/slides/_rels/slide5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JPG"/><Relationship Id="rId1" Type="http://schemas.openxmlformats.org/officeDocument/2006/relationships/slideLayout" Target="../slideLayouts/slideLayout7.xml"/><Relationship Id="rId4" Type="http://schemas.microsoft.com/office/2007/relationships/hdphoto" Target="../media/hdphoto5.wdp"/></Relationships>
</file>

<file path=ppt/slides/_rels/slide5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hyperlink" Target="http://www.enhow.com/" TargetMode="External"/></Relationships>
</file>

<file path=ppt/slides/_rels/slide5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3.xml"/><Relationship Id="rId5" Type="http://schemas.openxmlformats.org/officeDocument/2006/relationships/image" Target="../media/image2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robot touching a glass&#10;&#10;Description automatically generated">
            <a:extLst>
              <a:ext uri="{FF2B5EF4-FFF2-40B4-BE49-F238E27FC236}">
                <a16:creationId xmlns:a16="http://schemas.microsoft.com/office/drawing/2014/main" id="{173B8B10-8DB7-7AC8-73E8-8867FC3A5F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430"/>
            <a:ext cx="12192000" cy="6858000"/>
          </a:xfrm>
          <a:prstGeom prst="rect">
            <a:avLst/>
          </a:prstGeom>
        </p:spPr>
      </p:pic>
      <p:sp>
        <p:nvSpPr>
          <p:cNvPr id="14" name="TextBox 13"/>
          <p:cNvSpPr txBox="1"/>
          <p:nvPr/>
        </p:nvSpPr>
        <p:spPr>
          <a:xfrm>
            <a:off x="188383" y="5907670"/>
            <a:ext cx="3069815" cy="400110"/>
          </a:xfrm>
          <a:prstGeom prst="rect">
            <a:avLst/>
          </a:prstGeom>
          <a:noFill/>
        </p:spPr>
        <p:txBody>
          <a:bodyPr wrap="none" rtlCol="0">
            <a:spAutoFit/>
          </a:bodyPr>
          <a:lstStyle/>
          <a:p>
            <a:r>
              <a:rPr lang="en-US" sz="2000" b="1" dirty="0">
                <a:solidFill>
                  <a:schemeClr val="bg1"/>
                </a:solidFill>
                <a:cs typeface="Tajawal Medium" panose="00000600000000000000" pitchFamily="2" charset="-78"/>
              </a:rPr>
              <a:t>Management &amp; Leadership</a:t>
            </a:r>
          </a:p>
        </p:txBody>
      </p:sp>
      <p:sp>
        <p:nvSpPr>
          <p:cNvPr id="8" name="TextBox 7">
            <a:extLst>
              <a:ext uri="{FF2B5EF4-FFF2-40B4-BE49-F238E27FC236}">
                <a16:creationId xmlns:a16="http://schemas.microsoft.com/office/drawing/2014/main" id="{A5C6F50D-7938-E6AF-2A0E-D6BE7A29AFE1}"/>
              </a:ext>
            </a:extLst>
          </p:cNvPr>
          <p:cNvSpPr txBox="1"/>
          <p:nvPr/>
        </p:nvSpPr>
        <p:spPr>
          <a:xfrm>
            <a:off x="491891" y="5425910"/>
            <a:ext cx="1162819" cy="400110"/>
          </a:xfrm>
          <a:prstGeom prst="rect">
            <a:avLst/>
          </a:prstGeom>
          <a:noFill/>
        </p:spPr>
        <p:txBody>
          <a:bodyPr wrap="none" rtlCol="0">
            <a:spAutoFit/>
          </a:bodyPr>
          <a:lstStyle/>
          <a:p>
            <a:r>
              <a:rPr lang="en-US" sz="2000" b="1" dirty="0">
                <a:cs typeface="Tajawal Medium" panose="00000600000000000000" pitchFamily="2" charset="-78"/>
              </a:rPr>
              <a:t>Lecture 1</a:t>
            </a:r>
          </a:p>
        </p:txBody>
      </p:sp>
    </p:spTree>
    <p:extLst>
      <p:ext uri="{BB962C8B-B14F-4D97-AF65-F5344CB8AC3E}">
        <p14:creationId xmlns:p14="http://schemas.microsoft.com/office/powerpoint/2010/main" val="2556837427"/>
      </p:ext>
    </p:extLst>
  </p:cSld>
  <p:clrMapOvr>
    <a:masterClrMapping/>
  </p:clrMapOvr>
  <mc:AlternateContent xmlns:mc="http://schemas.openxmlformats.org/markup-compatibility/2006" xmlns:p14="http://schemas.microsoft.com/office/powerpoint/2010/main">
    <mc:Choice Requires="p14">
      <p:transition spd="slow" p14:dur="2000" advTm="16800"/>
    </mc:Choice>
    <mc:Fallback xmlns="">
      <p:transition spd="slow" advTm="168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A person holding a computer&#10;&#10;Description automatically generated">
            <a:extLst>
              <a:ext uri="{FF2B5EF4-FFF2-40B4-BE49-F238E27FC236}">
                <a16:creationId xmlns:a16="http://schemas.microsoft.com/office/drawing/2014/main" id="{F2E22235-F712-69B4-94FA-9967377107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2" name="TextBox 1">
            <a:extLst>
              <a:ext uri="{FF2B5EF4-FFF2-40B4-BE49-F238E27FC236}">
                <a16:creationId xmlns:a16="http://schemas.microsoft.com/office/drawing/2014/main" id="{ED0747C2-8B20-CDE1-36C8-7BBD35EC13F5}"/>
              </a:ext>
            </a:extLst>
          </p:cNvPr>
          <p:cNvSpPr txBox="1"/>
          <p:nvPr/>
        </p:nvSpPr>
        <p:spPr>
          <a:xfrm>
            <a:off x="5165765" y="733866"/>
            <a:ext cx="5994365" cy="3682226"/>
          </a:xfrm>
          <a:prstGeom prst="rect">
            <a:avLst/>
          </a:prstGeom>
          <a:noFill/>
        </p:spPr>
        <p:txBody>
          <a:bodyPr wrap="square" rtlCol="0">
            <a:spAutoFit/>
          </a:bodyPr>
          <a:lstStyle/>
          <a:p>
            <a:pPr algn="just">
              <a:lnSpc>
                <a:spcPct val="200000"/>
              </a:lnSpc>
            </a:pPr>
            <a:r>
              <a:rPr lang="en-US" sz="2400" b="1" u="sng" dirty="0">
                <a:solidFill>
                  <a:srgbClr val="FF8C01"/>
                </a:solidFill>
                <a:latin typeface="Tajawal ExtraBold" panose="00000800000000000000" pitchFamily="2" charset="-78"/>
                <a:cs typeface="Tajawal ExtraBold" panose="00000800000000000000" pitchFamily="2" charset="-78"/>
              </a:rPr>
              <a:t>Learning Aims from Live sessions</a:t>
            </a:r>
          </a:p>
          <a:p>
            <a:pPr marL="342900" indent="-342900" algn="just">
              <a:lnSpc>
                <a:spcPct val="200000"/>
              </a:lnSpc>
              <a:buFont typeface="Wingdings" panose="05000000000000000000" pitchFamily="2" charset="2"/>
              <a:buChar char="q"/>
            </a:pPr>
            <a:r>
              <a:rPr lang="en-US" sz="2400" b="1" dirty="0">
                <a:solidFill>
                  <a:srgbClr val="0A1F61"/>
                </a:solidFill>
                <a:cs typeface="Tajawal ExtraBold" panose="00000800000000000000" pitchFamily="2" charset="-78"/>
              </a:rPr>
              <a:t>Go deep by discussion and examples</a:t>
            </a:r>
          </a:p>
          <a:p>
            <a:pPr marL="342900" indent="-342900" algn="just">
              <a:lnSpc>
                <a:spcPct val="200000"/>
              </a:lnSpc>
              <a:buFont typeface="Wingdings" panose="05000000000000000000" pitchFamily="2" charset="2"/>
              <a:buChar char="q"/>
            </a:pPr>
            <a:r>
              <a:rPr lang="en-US" sz="2400" b="1" dirty="0">
                <a:solidFill>
                  <a:srgbClr val="0A1F61"/>
                </a:solidFill>
                <a:cs typeface="Tajawal ExtraBold" panose="00000800000000000000" pitchFamily="2" charset="-78"/>
              </a:rPr>
              <a:t>Connect Lectures’ Topics</a:t>
            </a:r>
          </a:p>
          <a:p>
            <a:pPr marL="342900" indent="-342900" algn="just">
              <a:lnSpc>
                <a:spcPct val="200000"/>
              </a:lnSpc>
              <a:buFont typeface="Wingdings" panose="05000000000000000000" pitchFamily="2" charset="2"/>
              <a:buChar char="q"/>
            </a:pPr>
            <a:r>
              <a:rPr lang="en-US" sz="2400" b="1" dirty="0">
                <a:solidFill>
                  <a:srgbClr val="0A1F61"/>
                </a:solidFill>
                <a:cs typeface="Tajawal ExtraBold" panose="00000800000000000000" pitchFamily="2" charset="-78"/>
              </a:rPr>
              <a:t>Answer Questions </a:t>
            </a:r>
          </a:p>
          <a:p>
            <a:pPr marL="342900" indent="-342900" algn="just">
              <a:lnSpc>
                <a:spcPct val="200000"/>
              </a:lnSpc>
              <a:buFont typeface="Wingdings" panose="05000000000000000000" pitchFamily="2" charset="2"/>
              <a:buChar char="q"/>
            </a:pPr>
            <a:endParaRPr lang="en-US" sz="2400" b="1" dirty="0">
              <a:solidFill>
                <a:srgbClr val="0A1F61"/>
              </a:solidFill>
              <a:cs typeface="Tajawal ExtraBold" panose="00000800000000000000" pitchFamily="2" charset="-78"/>
            </a:endParaRPr>
          </a:p>
        </p:txBody>
      </p:sp>
      <p:graphicFrame>
        <p:nvGraphicFramePr>
          <p:cNvPr id="4" name="Diagram 3">
            <a:extLst>
              <a:ext uri="{FF2B5EF4-FFF2-40B4-BE49-F238E27FC236}">
                <a16:creationId xmlns:a16="http://schemas.microsoft.com/office/drawing/2014/main" id="{32087988-4492-27FF-25E3-7C7EEF2141BE}"/>
              </a:ext>
            </a:extLst>
          </p:cNvPr>
          <p:cNvGraphicFramePr/>
          <p:nvPr>
            <p:extLst>
              <p:ext uri="{D42A27DB-BD31-4B8C-83A1-F6EECF244321}">
                <p14:modId xmlns:p14="http://schemas.microsoft.com/office/powerpoint/2010/main" val="266046938"/>
              </p:ext>
            </p:extLst>
          </p:nvPr>
        </p:nvGraphicFramePr>
        <p:xfrm>
          <a:off x="6495803" y="3182587"/>
          <a:ext cx="5476220" cy="332128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63077321"/>
      </p:ext>
    </p:extLst>
  </p:cSld>
  <p:clrMapOvr>
    <a:masterClrMapping/>
  </p:clrMapOvr>
  <mc:AlternateContent xmlns:mc="http://schemas.openxmlformats.org/markup-compatibility/2006" xmlns:p14="http://schemas.microsoft.com/office/powerpoint/2010/main">
    <mc:Choice Requires="p14">
      <p:transition spd="slow" p14:dur="2000" advTm="18149"/>
    </mc:Choice>
    <mc:Fallback xmlns="">
      <p:transition spd="slow" advTm="1814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97D21E9-9BE4-C255-9149-436AA71AB605}"/>
            </a:ext>
          </a:extLst>
        </p:cNvPr>
        <p:cNvGrpSpPr/>
        <p:nvPr/>
      </p:nvGrpSpPr>
      <p:grpSpPr>
        <a:xfrm>
          <a:off x="0" y="0"/>
          <a:ext cx="0" cy="0"/>
          <a:chOff x="0" y="0"/>
          <a:chExt cx="0" cy="0"/>
        </a:xfrm>
      </p:grpSpPr>
      <p:pic>
        <p:nvPicPr>
          <p:cNvPr id="3" name="Picture 2" descr="A person holding a computer&#10;&#10;Description automatically generated">
            <a:extLst>
              <a:ext uri="{FF2B5EF4-FFF2-40B4-BE49-F238E27FC236}">
                <a16:creationId xmlns:a16="http://schemas.microsoft.com/office/drawing/2014/main" id="{A56B9A1F-962D-D339-6654-C7E839E2AC8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0" name="TextBox 9">
            <a:extLst>
              <a:ext uri="{FF2B5EF4-FFF2-40B4-BE49-F238E27FC236}">
                <a16:creationId xmlns:a16="http://schemas.microsoft.com/office/drawing/2014/main" id="{82B3F90D-B51A-725E-4BE0-C26477891691}"/>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11" name="TextBox 10">
            <a:extLst>
              <a:ext uri="{FF2B5EF4-FFF2-40B4-BE49-F238E27FC236}">
                <a16:creationId xmlns:a16="http://schemas.microsoft.com/office/drawing/2014/main" id="{99F0F48C-E1AF-42F8-C402-7559C69DD914}"/>
              </a:ext>
            </a:extLst>
          </p:cNvPr>
          <p:cNvSpPr txBox="1"/>
          <p:nvPr/>
        </p:nvSpPr>
        <p:spPr>
          <a:xfrm>
            <a:off x="3762270" y="2241631"/>
            <a:ext cx="7370549" cy="3030381"/>
          </a:xfrm>
          <a:prstGeom prst="rect">
            <a:avLst/>
          </a:prstGeom>
          <a:noFill/>
        </p:spPr>
        <p:txBody>
          <a:bodyPr wrap="square" rtlCol="0">
            <a:spAutoFit/>
          </a:bodyPr>
          <a:lstStyle/>
          <a:p>
            <a:pPr algn="just">
              <a:lnSpc>
                <a:spcPct val="200000"/>
              </a:lnSpc>
            </a:pPr>
            <a:r>
              <a:rPr lang="en-US" sz="2400" b="1" u="sng" dirty="0">
                <a:solidFill>
                  <a:srgbClr val="FF8C01"/>
                </a:solidFill>
                <a:latin typeface="Tajawal ExtraBold" panose="00000800000000000000" pitchFamily="2" charset="-78"/>
                <a:cs typeface="Tajawal ExtraBold" panose="00000800000000000000" pitchFamily="2" charset="-78"/>
              </a:rPr>
              <a:t>Previous Lecture</a:t>
            </a:r>
          </a:p>
          <a:p>
            <a:pPr algn="just">
              <a:lnSpc>
                <a:spcPct val="200000"/>
              </a:lnSpc>
            </a:pPr>
            <a:endParaRPr lang="en-US" sz="2400" b="1" u="sng" dirty="0">
              <a:solidFill>
                <a:srgbClr val="FF8C01"/>
              </a:solidFill>
              <a:latin typeface="Tajawal ExtraBold" panose="00000800000000000000" pitchFamily="2" charset="-78"/>
              <a:cs typeface="Tajawal ExtraBold" panose="00000800000000000000" pitchFamily="2" charset="-78"/>
            </a:endParaRP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Introduction about Leadership &amp; Management</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Managers vs. Leaders</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Values, Attitude &amp; Behavior</a:t>
            </a:r>
          </a:p>
        </p:txBody>
      </p:sp>
    </p:spTree>
    <p:extLst>
      <p:ext uri="{BB962C8B-B14F-4D97-AF65-F5344CB8AC3E}">
        <p14:creationId xmlns:p14="http://schemas.microsoft.com/office/powerpoint/2010/main" val="794850047"/>
      </p:ext>
    </p:extLst>
  </p:cSld>
  <p:clrMapOvr>
    <a:masterClrMapping/>
  </p:clrMapOvr>
  <mc:AlternateContent xmlns:mc="http://schemas.openxmlformats.org/markup-compatibility/2006" xmlns:p14="http://schemas.microsoft.com/office/powerpoint/2010/main">
    <mc:Choice Requires="p14">
      <p:transition spd="slow" p14:dur="2000" advTm="18149"/>
    </mc:Choice>
    <mc:Fallback xmlns="">
      <p:transition spd="slow" advTm="1814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A person holding a computer&#10;&#10;Description automatically generated">
            <a:extLst>
              <a:ext uri="{FF2B5EF4-FFF2-40B4-BE49-F238E27FC236}">
                <a16:creationId xmlns:a16="http://schemas.microsoft.com/office/drawing/2014/main" id="{8394960C-1BB3-947D-D841-B02FFCCB1B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88D4065D-E00B-A86C-3B98-81BF5424DAB4}"/>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343298" y="748762"/>
            <a:ext cx="7848702" cy="5846537"/>
          </a:xfrm>
          <a:prstGeom prst="rect">
            <a:avLst/>
          </a:prstGeom>
          <a:noFill/>
        </p:spPr>
        <p:txBody>
          <a:bodyPr wrap="square" rtlCol="0">
            <a:spAutoFit/>
          </a:bodyPr>
          <a:lstStyle/>
          <a:p>
            <a:pPr algn="just">
              <a:lnSpc>
                <a:spcPct val="200000"/>
              </a:lnSpc>
            </a:pPr>
            <a:r>
              <a:rPr lang="en-US" sz="2400" b="1" dirty="0">
                <a:solidFill>
                  <a:srgbClr val="FF8C01"/>
                </a:solidFill>
                <a:latin typeface="Tajawal ExtraBold" panose="00000800000000000000" pitchFamily="2" charset="-78"/>
                <a:cs typeface="Tajawal ExtraBold" panose="00000800000000000000" pitchFamily="2" charset="-78"/>
              </a:rPr>
              <a:t>      Lecture outline</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What is Management?</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Why management is important?</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Levels of Management</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Management Functions </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Organizational Performance</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What are Management Roles?</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Qualities of Successful Managers</a:t>
            </a:r>
          </a:p>
          <a:p>
            <a:pPr marL="682625" indent="-165100">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What is Leadership and Digital Leadership?</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Leadership Functions</a:t>
            </a:r>
          </a:p>
          <a:p>
            <a:pPr marL="682625" indent="-165100">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Comparison Bet. Mangers &amp; Leaders Activities</a:t>
            </a:r>
          </a:p>
        </p:txBody>
      </p:sp>
    </p:spTree>
    <p:extLst>
      <p:ext uri="{BB962C8B-B14F-4D97-AF65-F5344CB8AC3E}">
        <p14:creationId xmlns:p14="http://schemas.microsoft.com/office/powerpoint/2010/main" val="3813809186"/>
      </p:ext>
    </p:extLst>
  </p:cSld>
  <p:clrMapOvr>
    <a:masterClrMapping/>
  </p:clrMapOvr>
  <mc:AlternateContent xmlns:mc="http://schemas.openxmlformats.org/markup-compatibility/2006" xmlns:p14="http://schemas.microsoft.com/office/powerpoint/2010/main">
    <mc:Choice Requires="p14">
      <p:transition spd="slow" p14:dur="2000" advTm="32903"/>
    </mc:Choice>
    <mc:Fallback xmlns="">
      <p:transition spd="slow" advTm="3290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A person holding a computer&#10;&#10;Description automatically generated">
            <a:extLst>
              <a:ext uri="{FF2B5EF4-FFF2-40B4-BE49-F238E27FC236}">
                <a16:creationId xmlns:a16="http://schemas.microsoft.com/office/drawing/2014/main" id="{B8931C90-C151-EFD3-2F3E-D39B5763F7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8EE0ADD5-2241-4EC3-2FCD-271E73A70BF5}"/>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684982" y="1362516"/>
            <a:ext cx="6684960" cy="5159554"/>
          </a:xfrm>
          <a:prstGeom prst="rect">
            <a:avLst/>
          </a:prstGeom>
          <a:noFill/>
        </p:spPr>
        <p:txBody>
          <a:bodyPr wrap="square" rtlCol="0">
            <a:spAutoFit/>
          </a:bodyPr>
          <a:lstStyle/>
          <a:p>
            <a:pPr algn="just">
              <a:lnSpc>
                <a:spcPct val="200000"/>
              </a:lnSpc>
            </a:pPr>
            <a:r>
              <a:rPr lang="en-US" sz="2400" b="1" u="sng" dirty="0">
                <a:solidFill>
                  <a:srgbClr val="FF8C01"/>
                </a:solidFill>
                <a:latin typeface="Tajawal ExtraBold" panose="00000800000000000000" pitchFamily="2" charset="-78"/>
                <a:cs typeface="Tajawal ExtraBold" panose="00000800000000000000" pitchFamily="2" charset="-78"/>
              </a:rPr>
              <a:t>Learning Outcomes</a:t>
            </a:r>
          </a:p>
          <a:p>
            <a:pPr marL="342900" indent="-342900" algn="just">
              <a:lnSpc>
                <a:spcPct val="200000"/>
              </a:lnSpc>
              <a:buFont typeface="Wingdings" panose="05000000000000000000" pitchFamily="2" charset="2"/>
              <a:buChar char="q"/>
            </a:pPr>
            <a:r>
              <a:rPr lang="en-US" sz="2400" b="1" dirty="0">
                <a:solidFill>
                  <a:srgbClr val="0A1F61"/>
                </a:solidFill>
                <a:cs typeface="Tajawal ExtraBold" panose="00000800000000000000" pitchFamily="2" charset="-78"/>
              </a:rPr>
              <a:t>This lecture aims to understand management &amp; leadership definitions and functions with examples in media industry.</a:t>
            </a:r>
          </a:p>
          <a:p>
            <a:pPr marL="342900" indent="-342900" algn="just">
              <a:lnSpc>
                <a:spcPct val="200000"/>
              </a:lnSpc>
              <a:buFont typeface="Wingdings" panose="05000000000000000000" pitchFamily="2" charset="2"/>
              <a:buChar char="q"/>
            </a:pPr>
            <a:r>
              <a:rPr lang="en-US" sz="2400" b="1" dirty="0">
                <a:solidFill>
                  <a:srgbClr val="0A1F61"/>
                </a:solidFill>
                <a:cs typeface="Tajawal ExtraBold" panose="00000800000000000000" pitchFamily="2" charset="-78"/>
              </a:rPr>
              <a:t>It aims to compare between Mangers &amp; Leaders Activities </a:t>
            </a:r>
          </a:p>
          <a:p>
            <a:pPr marL="342900" indent="-342900" algn="just">
              <a:lnSpc>
                <a:spcPct val="200000"/>
              </a:lnSpc>
              <a:buFont typeface="Wingdings" panose="05000000000000000000" pitchFamily="2" charset="2"/>
              <a:buChar char="q"/>
            </a:pPr>
            <a:endParaRPr lang="en-US" sz="2400"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556345536"/>
      </p:ext>
    </p:extLst>
  </p:cSld>
  <p:clrMapOvr>
    <a:masterClrMapping/>
  </p:clrMapOvr>
  <mc:AlternateContent xmlns:mc="http://schemas.openxmlformats.org/markup-compatibility/2006" xmlns:p14="http://schemas.microsoft.com/office/powerpoint/2010/main">
    <mc:Choice Requires="p14">
      <p:transition spd="slow" p14:dur="2000" advTm="16352"/>
    </mc:Choice>
    <mc:Fallback xmlns="">
      <p:transition spd="slow" advTm="1635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D7796CE-0830-D57E-2131-863A9B2127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extBox 8">
            <a:extLst>
              <a:ext uri="{FF2B5EF4-FFF2-40B4-BE49-F238E27FC236}">
                <a16:creationId xmlns:a16="http://schemas.microsoft.com/office/drawing/2014/main" id="{AE69A16F-23A4-E79A-850A-3F55D840472F}"/>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2" name="TextBox 1">
            <a:extLst>
              <a:ext uri="{FF2B5EF4-FFF2-40B4-BE49-F238E27FC236}">
                <a16:creationId xmlns:a16="http://schemas.microsoft.com/office/drawing/2014/main" id="{6EAD3243-0F45-68DC-A5C4-D53EBB4BE532}"/>
              </a:ext>
            </a:extLst>
          </p:cNvPr>
          <p:cNvSpPr txBox="1"/>
          <p:nvPr/>
        </p:nvSpPr>
        <p:spPr>
          <a:xfrm>
            <a:off x="6723160" y="782264"/>
            <a:ext cx="2640062" cy="739754"/>
          </a:xfrm>
          <a:prstGeom prst="rect">
            <a:avLst/>
          </a:prstGeom>
          <a:noFill/>
        </p:spPr>
        <p:txBody>
          <a:bodyPr wrap="square">
            <a:spAutoFit/>
          </a:bodyPr>
          <a:lstStyle/>
          <a:p>
            <a:pPr marL="517525" algn="ctr">
              <a:lnSpc>
                <a:spcPct val="150000"/>
              </a:lnSpc>
            </a:pPr>
            <a:r>
              <a:rPr lang="en-US" sz="3200" b="1" dirty="0">
                <a:solidFill>
                  <a:srgbClr val="0A1F61"/>
                </a:solidFill>
                <a:latin typeface="Tajawal ExtraBold" panose="00000800000000000000" pitchFamily="2" charset="-78"/>
                <a:cs typeface="Tajawal ExtraBold" panose="00000800000000000000" pitchFamily="2" charset="-78"/>
              </a:rPr>
              <a:t>Mind Map</a:t>
            </a:r>
          </a:p>
        </p:txBody>
      </p:sp>
      <p:sp>
        <p:nvSpPr>
          <p:cNvPr id="3" name="Rectangle: Rounded Corners 2">
            <a:extLst>
              <a:ext uri="{FF2B5EF4-FFF2-40B4-BE49-F238E27FC236}">
                <a16:creationId xmlns:a16="http://schemas.microsoft.com/office/drawing/2014/main" id="{E838B9BD-1BBA-8794-8769-D716D2C60E32}"/>
              </a:ext>
            </a:extLst>
          </p:cNvPr>
          <p:cNvSpPr/>
          <p:nvPr/>
        </p:nvSpPr>
        <p:spPr>
          <a:xfrm>
            <a:off x="2520095" y="782264"/>
            <a:ext cx="4690753" cy="773428"/>
          </a:xfrm>
          <a:prstGeom prst="round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b="1" dirty="0">
                <a:ln w="0"/>
                <a:solidFill>
                  <a:srgbClr val="0A1F61"/>
                </a:solidFill>
                <a:effectLst>
                  <a:outerShdw blurRad="38100" dist="19050" dir="2700000" algn="tl" rotWithShape="0">
                    <a:schemeClr val="dk1">
                      <a:alpha val="40000"/>
                    </a:schemeClr>
                  </a:outerShdw>
                </a:effectLst>
              </a:rPr>
              <a:t>How to Study</a:t>
            </a:r>
            <a:r>
              <a:rPr lang="en-US" sz="6000" b="1" dirty="0">
                <a:ln w="0"/>
                <a:solidFill>
                  <a:srgbClr val="00B0F0"/>
                </a:solidFill>
                <a:effectLst>
                  <a:outerShdw blurRad="38100" dist="19050" dir="2700000" algn="tl" rotWithShape="0">
                    <a:schemeClr val="dk1">
                      <a:alpha val="40000"/>
                    </a:schemeClr>
                  </a:outerShdw>
                </a:effectLst>
              </a:rPr>
              <a:t>?</a:t>
            </a:r>
            <a:endParaRPr lang="en-US" b="1" dirty="0">
              <a:solidFill>
                <a:srgbClr val="00B0F0"/>
              </a:solidFill>
            </a:endParaRPr>
          </a:p>
        </p:txBody>
      </p:sp>
      <p:pic>
        <p:nvPicPr>
          <p:cNvPr id="6" name="Picture 5" descr="A picture containing text, handwriting, person, office supplies&#10;&#10;Description automatically generated">
            <a:extLst>
              <a:ext uri="{FF2B5EF4-FFF2-40B4-BE49-F238E27FC236}">
                <a16:creationId xmlns:a16="http://schemas.microsoft.com/office/drawing/2014/main" id="{4916A737-94D8-D79A-5CB6-B509F0D406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57019" y="1896027"/>
            <a:ext cx="8166524" cy="4083262"/>
          </a:xfrm>
          <a:prstGeom prst="rect">
            <a:avLst/>
          </a:prstGeom>
        </p:spPr>
      </p:pic>
    </p:spTree>
    <p:extLst>
      <p:ext uri="{BB962C8B-B14F-4D97-AF65-F5344CB8AC3E}">
        <p14:creationId xmlns:p14="http://schemas.microsoft.com/office/powerpoint/2010/main" val="2476451285"/>
      </p:ext>
    </p:extLst>
  </p:cSld>
  <p:clrMapOvr>
    <a:masterClrMapping/>
  </p:clrMapOvr>
  <mc:AlternateContent xmlns:mc="http://schemas.openxmlformats.org/markup-compatibility/2006" xmlns:p14="http://schemas.microsoft.com/office/powerpoint/2010/main">
    <mc:Choice Requires="p14">
      <p:transition spd="slow" p14:dur="2000" advTm="28301"/>
    </mc:Choice>
    <mc:Fallback xmlns="">
      <p:transition spd="slow" advTm="2830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90A8C6F-E541-C3C8-7820-AF21F0E184AA}"/>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9D5C7749-EE62-2E55-1BB3-443D23E3AA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extBox 8">
            <a:extLst>
              <a:ext uri="{FF2B5EF4-FFF2-40B4-BE49-F238E27FC236}">
                <a16:creationId xmlns:a16="http://schemas.microsoft.com/office/drawing/2014/main" id="{037CDC5F-4C1B-4E55-EDBD-16486E9830C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2" name="TextBox 1">
            <a:extLst>
              <a:ext uri="{FF2B5EF4-FFF2-40B4-BE49-F238E27FC236}">
                <a16:creationId xmlns:a16="http://schemas.microsoft.com/office/drawing/2014/main" id="{98FD0981-8E22-CF0E-FF06-FB39CD1000D8}"/>
              </a:ext>
            </a:extLst>
          </p:cNvPr>
          <p:cNvSpPr txBox="1"/>
          <p:nvPr/>
        </p:nvSpPr>
        <p:spPr>
          <a:xfrm>
            <a:off x="6769459" y="724261"/>
            <a:ext cx="2640062" cy="739754"/>
          </a:xfrm>
          <a:prstGeom prst="rect">
            <a:avLst/>
          </a:prstGeom>
          <a:noFill/>
        </p:spPr>
        <p:txBody>
          <a:bodyPr wrap="square">
            <a:spAutoFit/>
          </a:bodyPr>
          <a:lstStyle/>
          <a:p>
            <a:pPr marL="517525" algn="ctr">
              <a:lnSpc>
                <a:spcPct val="150000"/>
              </a:lnSpc>
            </a:pPr>
            <a:r>
              <a:rPr lang="en-US" sz="3200" b="1" dirty="0">
                <a:solidFill>
                  <a:srgbClr val="0A1F61"/>
                </a:solidFill>
                <a:latin typeface="Tajawal ExtraBold" panose="00000800000000000000" pitchFamily="2" charset="-78"/>
                <a:cs typeface="Tajawal ExtraBold" panose="00000800000000000000" pitchFamily="2" charset="-78"/>
              </a:rPr>
              <a:t>Mind Map</a:t>
            </a:r>
          </a:p>
        </p:txBody>
      </p:sp>
      <p:sp>
        <p:nvSpPr>
          <p:cNvPr id="3" name="Rectangle: Rounded Corners 2">
            <a:extLst>
              <a:ext uri="{FF2B5EF4-FFF2-40B4-BE49-F238E27FC236}">
                <a16:creationId xmlns:a16="http://schemas.microsoft.com/office/drawing/2014/main" id="{14205C6C-869A-A4EC-D4CF-A441B631DAFC}"/>
              </a:ext>
            </a:extLst>
          </p:cNvPr>
          <p:cNvSpPr/>
          <p:nvPr/>
        </p:nvSpPr>
        <p:spPr>
          <a:xfrm>
            <a:off x="2520095" y="782264"/>
            <a:ext cx="4690753" cy="773428"/>
          </a:xfrm>
          <a:prstGeom prst="round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b="1" dirty="0">
                <a:ln w="0"/>
                <a:solidFill>
                  <a:srgbClr val="0A1F61"/>
                </a:solidFill>
                <a:effectLst>
                  <a:outerShdw blurRad="38100" dist="19050" dir="2700000" algn="tl" rotWithShape="0">
                    <a:schemeClr val="dk1">
                      <a:alpha val="40000"/>
                    </a:schemeClr>
                  </a:outerShdw>
                </a:effectLst>
              </a:rPr>
              <a:t>How to Study</a:t>
            </a:r>
            <a:r>
              <a:rPr lang="en-US" sz="6000" b="1" dirty="0">
                <a:ln w="0"/>
                <a:solidFill>
                  <a:srgbClr val="00B0F0"/>
                </a:solidFill>
                <a:effectLst>
                  <a:outerShdw blurRad="38100" dist="19050" dir="2700000" algn="tl" rotWithShape="0">
                    <a:schemeClr val="dk1">
                      <a:alpha val="40000"/>
                    </a:schemeClr>
                  </a:outerShdw>
                </a:effectLst>
              </a:rPr>
              <a:t>?</a:t>
            </a:r>
            <a:endParaRPr lang="en-US" b="1" dirty="0">
              <a:solidFill>
                <a:srgbClr val="00B0F0"/>
              </a:solidFill>
            </a:endParaRPr>
          </a:p>
        </p:txBody>
      </p:sp>
      <p:pic>
        <p:nvPicPr>
          <p:cNvPr id="4" name="Picture 3" descr="Diagram&#10;&#10;Description automatically generated">
            <a:extLst>
              <a:ext uri="{FF2B5EF4-FFF2-40B4-BE49-F238E27FC236}">
                <a16:creationId xmlns:a16="http://schemas.microsoft.com/office/drawing/2014/main" id="{9961BD99-1778-CAB8-C796-F5F04300B341}"/>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25000"/>
                    </a14:imgEffect>
                    <a14:imgEffect>
                      <a14:saturation sat="400000"/>
                    </a14:imgEffect>
                  </a14:imgLayer>
                </a14:imgProps>
              </a:ext>
              <a:ext uri="{28A0092B-C50C-407E-A947-70E740481C1C}">
                <a14:useLocalDpi xmlns:a14="http://schemas.microsoft.com/office/drawing/2010/main" val="0"/>
              </a:ext>
            </a:extLst>
          </a:blip>
          <a:srcRect b="12661"/>
          <a:stretch/>
        </p:blipFill>
        <p:spPr>
          <a:xfrm>
            <a:off x="2624267" y="1710299"/>
            <a:ext cx="6785254" cy="4353780"/>
          </a:xfrm>
          <a:prstGeom prst="rect">
            <a:avLst/>
          </a:prstGeom>
        </p:spPr>
      </p:pic>
    </p:spTree>
    <p:extLst>
      <p:ext uri="{BB962C8B-B14F-4D97-AF65-F5344CB8AC3E}">
        <p14:creationId xmlns:p14="http://schemas.microsoft.com/office/powerpoint/2010/main" val="4280941012"/>
      </p:ext>
    </p:extLst>
  </p:cSld>
  <p:clrMapOvr>
    <a:masterClrMapping/>
  </p:clrMapOvr>
  <mc:AlternateContent xmlns:mc="http://schemas.openxmlformats.org/markup-compatibility/2006" xmlns:p14="http://schemas.microsoft.com/office/powerpoint/2010/main">
    <mc:Choice Requires="p14">
      <p:transition spd="slow" p14:dur="2000" advTm="28301"/>
    </mc:Choice>
    <mc:Fallback xmlns="">
      <p:transition spd="slow" advTm="2830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681BB93-F405-19A7-8D69-ABA8323940E6}"/>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DD3ED65D-EC78-EB47-96C7-FF0808CBBCA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extBox 8">
            <a:extLst>
              <a:ext uri="{FF2B5EF4-FFF2-40B4-BE49-F238E27FC236}">
                <a16:creationId xmlns:a16="http://schemas.microsoft.com/office/drawing/2014/main" id="{EBFF3266-DEFF-3CFF-BA01-E6A171553737}"/>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2" name="TextBox 1">
            <a:extLst>
              <a:ext uri="{FF2B5EF4-FFF2-40B4-BE49-F238E27FC236}">
                <a16:creationId xmlns:a16="http://schemas.microsoft.com/office/drawing/2014/main" id="{1213269B-64B5-45AE-F0BF-FE0600AD1D1D}"/>
              </a:ext>
            </a:extLst>
          </p:cNvPr>
          <p:cNvSpPr txBox="1"/>
          <p:nvPr/>
        </p:nvSpPr>
        <p:spPr>
          <a:xfrm>
            <a:off x="6769459" y="724261"/>
            <a:ext cx="2640062" cy="739754"/>
          </a:xfrm>
          <a:prstGeom prst="rect">
            <a:avLst/>
          </a:prstGeom>
          <a:noFill/>
        </p:spPr>
        <p:txBody>
          <a:bodyPr wrap="square">
            <a:spAutoFit/>
          </a:bodyPr>
          <a:lstStyle/>
          <a:p>
            <a:pPr marL="517525" algn="ctr">
              <a:lnSpc>
                <a:spcPct val="150000"/>
              </a:lnSpc>
            </a:pPr>
            <a:r>
              <a:rPr lang="en-US" sz="3200" b="1" dirty="0">
                <a:solidFill>
                  <a:srgbClr val="0A1F61"/>
                </a:solidFill>
                <a:latin typeface="Tajawal ExtraBold" panose="00000800000000000000" pitchFamily="2" charset="-78"/>
                <a:cs typeface="Tajawal ExtraBold" panose="00000800000000000000" pitchFamily="2" charset="-78"/>
              </a:rPr>
              <a:t>Mind Map</a:t>
            </a:r>
          </a:p>
        </p:txBody>
      </p:sp>
      <p:sp>
        <p:nvSpPr>
          <p:cNvPr id="3" name="Rectangle: Rounded Corners 2">
            <a:extLst>
              <a:ext uri="{FF2B5EF4-FFF2-40B4-BE49-F238E27FC236}">
                <a16:creationId xmlns:a16="http://schemas.microsoft.com/office/drawing/2014/main" id="{1AF84BD3-639B-0F00-430C-F7420262BB3F}"/>
              </a:ext>
            </a:extLst>
          </p:cNvPr>
          <p:cNvSpPr/>
          <p:nvPr/>
        </p:nvSpPr>
        <p:spPr>
          <a:xfrm>
            <a:off x="2520095" y="782264"/>
            <a:ext cx="4690753" cy="773428"/>
          </a:xfrm>
          <a:prstGeom prst="round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b="1" dirty="0">
                <a:ln w="0"/>
                <a:solidFill>
                  <a:srgbClr val="0A1F61"/>
                </a:solidFill>
                <a:effectLst>
                  <a:outerShdw blurRad="38100" dist="19050" dir="2700000" algn="tl" rotWithShape="0">
                    <a:schemeClr val="dk1">
                      <a:alpha val="40000"/>
                    </a:schemeClr>
                  </a:outerShdw>
                </a:effectLst>
              </a:rPr>
              <a:t>How to Study</a:t>
            </a:r>
            <a:r>
              <a:rPr lang="en-US" sz="6000" b="1" dirty="0">
                <a:ln w="0"/>
                <a:solidFill>
                  <a:srgbClr val="00B0F0"/>
                </a:solidFill>
                <a:effectLst>
                  <a:outerShdw blurRad="38100" dist="19050" dir="2700000" algn="tl" rotWithShape="0">
                    <a:schemeClr val="dk1">
                      <a:alpha val="40000"/>
                    </a:schemeClr>
                  </a:outerShdw>
                </a:effectLst>
              </a:rPr>
              <a:t>?</a:t>
            </a:r>
            <a:endParaRPr lang="en-US" b="1" dirty="0">
              <a:solidFill>
                <a:srgbClr val="00B0F0"/>
              </a:solidFill>
            </a:endParaRPr>
          </a:p>
        </p:txBody>
      </p:sp>
      <p:sp>
        <p:nvSpPr>
          <p:cNvPr id="5" name="TextBox 4">
            <a:extLst>
              <a:ext uri="{FF2B5EF4-FFF2-40B4-BE49-F238E27FC236}">
                <a16:creationId xmlns:a16="http://schemas.microsoft.com/office/drawing/2014/main" id="{82E309C7-7C39-1DCF-DA8D-C6697C1868B3}"/>
              </a:ext>
            </a:extLst>
          </p:cNvPr>
          <p:cNvSpPr txBox="1"/>
          <p:nvPr/>
        </p:nvSpPr>
        <p:spPr>
          <a:xfrm>
            <a:off x="7637425" y="2821941"/>
            <a:ext cx="3601594" cy="2585323"/>
          </a:xfrm>
          <a:prstGeom prst="rect">
            <a:avLst/>
          </a:prstGeom>
          <a:noFill/>
        </p:spPr>
        <p:txBody>
          <a:bodyPr wrap="square">
            <a:spAutoFit/>
          </a:bodyPr>
          <a:lstStyle/>
          <a:p>
            <a:pPr marL="342900" indent="-342900">
              <a:buAutoNum type="arabicPeriod"/>
            </a:pPr>
            <a:r>
              <a:rPr lang="en-US" b="1" dirty="0"/>
              <a:t>Coggle</a:t>
            </a:r>
          </a:p>
          <a:p>
            <a:pPr marL="342900" indent="-342900">
              <a:buFontTx/>
              <a:buAutoNum type="arabicPeriod"/>
            </a:pPr>
            <a:r>
              <a:rPr lang="en-US" b="1" dirty="0" err="1"/>
              <a:t>GitMind</a:t>
            </a:r>
            <a:endParaRPr lang="en-US" b="1" dirty="0"/>
          </a:p>
          <a:p>
            <a:pPr marL="342900" indent="-342900">
              <a:buFontTx/>
              <a:buAutoNum type="arabicPeriod"/>
            </a:pPr>
            <a:r>
              <a:rPr lang="en-US" b="1" dirty="0"/>
              <a:t> </a:t>
            </a:r>
            <a:r>
              <a:rPr lang="en-US" b="1" dirty="0" err="1"/>
              <a:t>InfoRapid</a:t>
            </a:r>
            <a:r>
              <a:rPr lang="en-US" b="1" dirty="0"/>
              <a:t> </a:t>
            </a:r>
            <a:r>
              <a:rPr lang="en-US" b="1" dirty="0" err="1"/>
              <a:t>KnowledgeBase</a:t>
            </a:r>
            <a:r>
              <a:rPr lang="en-US" b="1" dirty="0"/>
              <a:t> Builder </a:t>
            </a:r>
          </a:p>
          <a:p>
            <a:pPr marL="342900" indent="-342900">
              <a:buFontTx/>
              <a:buAutoNum type="arabicPeriod"/>
            </a:pPr>
            <a:r>
              <a:rPr lang="en-US" b="1" dirty="0"/>
              <a:t>Scapple</a:t>
            </a:r>
          </a:p>
          <a:p>
            <a:pPr marL="342900" indent="-342900">
              <a:buFontTx/>
              <a:buAutoNum type="arabicPeriod"/>
            </a:pPr>
            <a:r>
              <a:rPr lang="en-US" b="1" dirty="0" err="1"/>
              <a:t>Wondershare</a:t>
            </a:r>
            <a:r>
              <a:rPr lang="en-US" b="1" dirty="0"/>
              <a:t> </a:t>
            </a:r>
            <a:r>
              <a:rPr lang="en-US" b="1" dirty="0" err="1"/>
              <a:t>EdrawMind</a:t>
            </a:r>
            <a:r>
              <a:rPr lang="en-US" b="1" dirty="0"/>
              <a:t> </a:t>
            </a:r>
          </a:p>
          <a:p>
            <a:r>
              <a:rPr lang="en-US" i="1" dirty="0">
                <a:solidFill>
                  <a:srgbClr val="FF0000"/>
                </a:solidFill>
              </a:rPr>
              <a:t>Source: https://www.makeuseof.com/tag/8-free-mind-map-tools-best-use/</a:t>
            </a:r>
          </a:p>
        </p:txBody>
      </p:sp>
      <p:pic>
        <p:nvPicPr>
          <p:cNvPr id="6" name="Picture 5">
            <a:extLst>
              <a:ext uri="{FF2B5EF4-FFF2-40B4-BE49-F238E27FC236}">
                <a16:creationId xmlns:a16="http://schemas.microsoft.com/office/drawing/2014/main" id="{2F83F69B-2874-EE34-46C8-939FF4A6F046}"/>
              </a:ext>
            </a:extLst>
          </p:cNvPr>
          <p:cNvPicPr>
            <a:picLocks noChangeAspect="1"/>
          </p:cNvPicPr>
          <p:nvPr/>
        </p:nvPicPr>
        <p:blipFill>
          <a:blip r:embed="rId3"/>
          <a:stretch>
            <a:fillRect/>
          </a:stretch>
        </p:blipFill>
        <p:spPr>
          <a:xfrm>
            <a:off x="796764" y="2129612"/>
            <a:ext cx="6637069" cy="3496950"/>
          </a:xfrm>
          <a:prstGeom prst="rect">
            <a:avLst/>
          </a:prstGeom>
        </p:spPr>
      </p:pic>
      <p:sp>
        <p:nvSpPr>
          <p:cNvPr id="8" name="TextBox 7">
            <a:extLst>
              <a:ext uri="{FF2B5EF4-FFF2-40B4-BE49-F238E27FC236}">
                <a16:creationId xmlns:a16="http://schemas.microsoft.com/office/drawing/2014/main" id="{DBDEF931-6857-AC75-A6B6-717F5539ACE1}"/>
              </a:ext>
            </a:extLst>
          </p:cNvPr>
          <p:cNvSpPr txBox="1"/>
          <p:nvPr/>
        </p:nvSpPr>
        <p:spPr>
          <a:xfrm>
            <a:off x="676158" y="5624621"/>
            <a:ext cx="7501090" cy="338554"/>
          </a:xfrm>
          <a:prstGeom prst="rect">
            <a:avLst/>
          </a:prstGeom>
          <a:noFill/>
        </p:spPr>
        <p:txBody>
          <a:bodyPr wrap="square">
            <a:spAutoFit/>
          </a:bodyPr>
          <a:lstStyle/>
          <a:p>
            <a:r>
              <a:rPr lang="en-US" sz="1600" i="1" dirty="0">
                <a:solidFill>
                  <a:srgbClr val="FF0000"/>
                </a:solidFill>
              </a:rPr>
              <a:t>Source: https://thedigitalprojectmanager.com/tools/best-free-mind-mapping-software/</a:t>
            </a:r>
          </a:p>
        </p:txBody>
      </p:sp>
    </p:spTree>
    <p:extLst>
      <p:ext uri="{BB962C8B-B14F-4D97-AF65-F5344CB8AC3E}">
        <p14:creationId xmlns:p14="http://schemas.microsoft.com/office/powerpoint/2010/main" val="706295033"/>
      </p:ext>
    </p:extLst>
  </p:cSld>
  <p:clrMapOvr>
    <a:masterClrMapping/>
  </p:clrMapOvr>
  <mc:AlternateContent xmlns:mc="http://schemas.openxmlformats.org/markup-compatibility/2006" xmlns:p14="http://schemas.microsoft.com/office/powerpoint/2010/main">
    <mc:Choice Requires="p14">
      <p:transition spd="slow" p14:dur="2000" advTm="28301"/>
    </mc:Choice>
    <mc:Fallback xmlns="">
      <p:transition spd="slow" advTm="2830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27932D5-6589-7E56-6BFF-C527934915BE}"/>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C7C4FEF7-4F2C-D2EF-1ABD-6873158512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4083F578-CFBB-90C1-496A-20D02171F1D6}"/>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373E2556-1B2F-E8CE-C542-32C78A584227}"/>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853208E0-EB61-07C7-95A5-EFC6A67BAA39}"/>
              </a:ext>
            </a:extLst>
          </p:cNvPr>
          <p:cNvSpPr txBox="1"/>
          <p:nvPr/>
        </p:nvSpPr>
        <p:spPr>
          <a:xfrm>
            <a:off x="3295240" y="2914788"/>
            <a:ext cx="6097978" cy="1028423"/>
          </a:xfrm>
          <a:prstGeom prst="rect">
            <a:avLst/>
          </a:prstGeom>
          <a:noFill/>
        </p:spPr>
        <p:txBody>
          <a:bodyPr wrap="square">
            <a:spAutoFit/>
          </a:bodyPr>
          <a:lstStyle/>
          <a:p>
            <a:pPr marL="517525" algn="just">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What is Management?</a:t>
            </a:r>
          </a:p>
        </p:txBody>
      </p:sp>
      <p:sp>
        <p:nvSpPr>
          <p:cNvPr id="9" name="TextBox 8">
            <a:extLst>
              <a:ext uri="{FF2B5EF4-FFF2-40B4-BE49-F238E27FC236}">
                <a16:creationId xmlns:a16="http://schemas.microsoft.com/office/drawing/2014/main" id="{D23F7922-5557-BA91-03D1-0124CA6C24D3}"/>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Tree>
    <p:extLst>
      <p:ext uri="{BB962C8B-B14F-4D97-AF65-F5344CB8AC3E}">
        <p14:creationId xmlns:p14="http://schemas.microsoft.com/office/powerpoint/2010/main" val="2890435887"/>
      </p:ext>
    </p:extLst>
  </p:cSld>
  <p:clrMapOvr>
    <a:masterClrMapping/>
  </p:clrMapOvr>
  <mc:AlternateContent xmlns:mc="http://schemas.openxmlformats.org/markup-compatibility/2006" xmlns:p14="http://schemas.microsoft.com/office/powerpoint/2010/main">
    <mc:Choice Requires="p14">
      <p:transition spd="slow" p14:dur="2000" advTm="28301"/>
    </mc:Choice>
    <mc:Fallback xmlns="">
      <p:transition spd="slow" advTm="2830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AF8C64BE-5E34-234D-C0A2-1DADADA48A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373162AE-ABC7-CAC5-6FD8-BB5BD2E482DC}"/>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7" name="TextBox 6"/>
          <p:cNvSpPr txBox="1"/>
          <p:nvPr/>
        </p:nvSpPr>
        <p:spPr>
          <a:xfrm>
            <a:off x="2490357" y="1139291"/>
            <a:ext cx="398057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What is Management?</a:t>
            </a:r>
          </a:p>
        </p:txBody>
      </p:sp>
      <p:sp>
        <p:nvSpPr>
          <p:cNvPr id="9" name="TextBox 8"/>
          <p:cNvSpPr txBox="1"/>
          <p:nvPr/>
        </p:nvSpPr>
        <p:spPr>
          <a:xfrm>
            <a:off x="354330" y="2091643"/>
            <a:ext cx="10904219" cy="3671005"/>
          </a:xfrm>
          <a:prstGeom prst="rect">
            <a:avLst/>
          </a:prstGeom>
          <a:noFill/>
        </p:spPr>
        <p:txBody>
          <a:bodyPr wrap="square" rtlCol="0">
            <a:spAutoFit/>
          </a:bodyPr>
          <a:lstStyle/>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Management is a process which exists to get results by making the </a:t>
            </a:r>
            <a:r>
              <a:rPr lang="en-US" sz="2400" b="1" dirty="0">
                <a:solidFill>
                  <a:srgbClr val="FF0000"/>
                </a:solidFill>
                <a:latin typeface="Tajawal ExtraBold" panose="00000800000000000000" pitchFamily="2" charset="-78"/>
                <a:cs typeface="Tajawal ExtraBold" panose="00000800000000000000" pitchFamily="2" charset="-78"/>
              </a:rPr>
              <a:t>best use of the human, financial &amp; material resources available</a:t>
            </a:r>
            <a:r>
              <a:rPr lang="en-US" sz="2400" b="1" dirty="0">
                <a:solidFill>
                  <a:srgbClr val="0A1F61"/>
                </a:solidFill>
                <a:latin typeface="Tajawal ExtraBold" panose="00000800000000000000" pitchFamily="2" charset="-78"/>
                <a:cs typeface="Tajawal ExtraBold" panose="00000800000000000000" pitchFamily="2" charset="-78"/>
              </a:rPr>
              <a:t>.</a:t>
            </a:r>
          </a:p>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 planning, organizing, leading, and controlling of human and other resources to </a:t>
            </a:r>
            <a:r>
              <a:rPr lang="en-US" sz="2400" b="1" dirty="0">
                <a:solidFill>
                  <a:srgbClr val="FF0000"/>
                </a:solidFill>
                <a:latin typeface="Tajawal ExtraBold" panose="00000800000000000000" pitchFamily="2" charset="-78"/>
                <a:cs typeface="Tajawal ExtraBold" panose="00000800000000000000" pitchFamily="2" charset="-78"/>
              </a:rPr>
              <a:t>achieve organizational goals</a:t>
            </a:r>
            <a:r>
              <a:rPr lang="en-US" sz="2400" b="1" dirty="0">
                <a:solidFill>
                  <a:srgbClr val="0A1F61"/>
                </a:solidFill>
                <a:latin typeface="Tajawal ExtraBold" panose="00000800000000000000" pitchFamily="2" charset="-78"/>
                <a:cs typeface="Tajawal ExtraBold" panose="00000800000000000000" pitchFamily="2" charset="-78"/>
              </a:rPr>
              <a:t> effectively and efficiently.</a:t>
            </a:r>
            <a:r>
              <a:rPr lang="ar-EG" sz="2400" b="1" dirty="0">
                <a:solidFill>
                  <a:srgbClr val="0A1F61"/>
                </a:solidFill>
                <a:latin typeface="Tajawal ExtraBold" panose="00000800000000000000" pitchFamily="2" charset="-78"/>
                <a:cs typeface="Tajawal ExtraBold" panose="00000800000000000000" pitchFamily="2" charset="-78"/>
              </a:rPr>
              <a:t>بفعالية وكفاءة </a:t>
            </a: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273723658"/>
      </p:ext>
    </p:extLst>
  </p:cSld>
  <p:clrMapOvr>
    <a:masterClrMapping/>
  </p:clrMapOvr>
  <mc:AlternateContent xmlns:mc="http://schemas.openxmlformats.org/markup-compatibility/2006" xmlns:p14="http://schemas.microsoft.com/office/powerpoint/2010/main">
    <mc:Choice Requires="p14">
      <p:transition spd="slow" p14:dur="2000" advTm="72307"/>
    </mc:Choice>
    <mc:Fallback xmlns="">
      <p:transition spd="slow" advTm="7230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154BA1-A4EE-266E-C212-291E4AE824EE}"/>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8F0FB3B4-83AA-250F-F064-2F252871C7F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8734D1C3-FB77-B468-55BC-096222D4E1BC}"/>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7" name="TextBox 6">
            <a:extLst>
              <a:ext uri="{FF2B5EF4-FFF2-40B4-BE49-F238E27FC236}">
                <a16:creationId xmlns:a16="http://schemas.microsoft.com/office/drawing/2014/main" id="{5F9C0E74-72EC-A436-BF17-E5768D8D4270}"/>
              </a:ext>
            </a:extLst>
          </p:cNvPr>
          <p:cNvSpPr txBox="1"/>
          <p:nvPr/>
        </p:nvSpPr>
        <p:spPr>
          <a:xfrm>
            <a:off x="2490357" y="1139291"/>
            <a:ext cx="398057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What is Management?</a:t>
            </a:r>
          </a:p>
        </p:txBody>
      </p:sp>
      <p:sp>
        <p:nvSpPr>
          <p:cNvPr id="2" name="TextBox 1">
            <a:extLst>
              <a:ext uri="{FF2B5EF4-FFF2-40B4-BE49-F238E27FC236}">
                <a16:creationId xmlns:a16="http://schemas.microsoft.com/office/drawing/2014/main" id="{559F2D9D-1966-2297-E2E9-8B087DB3FB7E}"/>
              </a:ext>
            </a:extLst>
          </p:cNvPr>
          <p:cNvSpPr txBox="1"/>
          <p:nvPr/>
        </p:nvSpPr>
        <p:spPr>
          <a:xfrm>
            <a:off x="704857" y="2041058"/>
            <a:ext cx="10442246" cy="3785652"/>
          </a:xfrm>
          <a:prstGeom prst="rect">
            <a:avLst/>
          </a:prstGeom>
          <a:noFill/>
        </p:spPr>
        <p:txBody>
          <a:bodyPr wrap="square" rtlCol="0">
            <a:spAutoFit/>
          </a:bodyPr>
          <a:lstStyle/>
          <a:p>
            <a:pPr marL="682625" indent="-165100" algn="just">
              <a:lnSpc>
                <a:spcPct val="200000"/>
              </a:lnSpc>
              <a:buFont typeface="Wingdings" panose="05000000000000000000" pitchFamily="2" charset="2"/>
              <a:buChar char="§"/>
            </a:pPr>
            <a:r>
              <a:rPr lang="en-US" sz="2400" b="1" dirty="0">
                <a:solidFill>
                  <a:srgbClr val="FF0000"/>
                </a:solidFill>
                <a:latin typeface="Tajawal ExtraBold" panose="00000800000000000000" pitchFamily="2" charset="-78"/>
                <a:cs typeface="Tajawal ExtraBold" panose="00000800000000000000" pitchFamily="2" charset="-78"/>
              </a:rPr>
              <a:t>Resources</a:t>
            </a:r>
            <a:r>
              <a:rPr lang="en-US" sz="2400" b="1" dirty="0">
                <a:solidFill>
                  <a:srgbClr val="0A1F61"/>
                </a:solidFill>
                <a:latin typeface="Tajawal ExtraBold" panose="00000800000000000000" pitchFamily="2" charset="-78"/>
                <a:cs typeface="Tajawal ExtraBold" panose="00000800000000000000" pitchFamily="2" charset="-78"/>
              </a:rPr>
              <a:t> include people, skills, know-how</a:t>
            </a:r>
            <a:r>
              <a:rPr lang="ar-EG" sz="2400" b="1" dirty="0">
                <a:solidFill>
                  <a:srgbClr val="0A1F61"/>
                </a:solidFill>
                <a:latin typeface="Tajawal ExtraBold" panose="00000800000000000000" pitchFamily="2" charset="-78"/>
                <a:cs typeface="Tajawal ExtraBold" panose="00000800000000000000" pitchFamily="2" charset="-78"/>
              </a:rPr>
              <a:t>المعرفة العملية أو الخبرة التقنية</a:t>
            </a:r>
            <a:r>
              <a:rPr lang="en-US" sz="2400" b="1" dirty="0">
                <a:solidFill>
                  <a:srgbClr val="0A1F61"/>
                </a:solidFill>
                <a:latin typeface="Tajawal ExtraBold" panose="00000800000000000000" pitchFamily="2" charset="-78"/>
                <a:cs typeface="Tajawal ExtraBold" panose="00000800000000000000" pitchFamily="2" charset="-78"/>
              </a:rPr>
              <a:t> and experience, machinery</a:t>
            </a:r>
            <a:r>
              <a:rPr lang="ar-EG" sz="2400" b="1" dirty="0">
                <a:solidFill>
                  <a:srgbClr val="0A1F61"/>
                </a:solidFill>
                <a:latin typeface="Tajawal ExtraBold" panose="00000800000000000000" pitchFamily="2" charset="-78"/>
                <a:cs typeface="Tajawal ExtraBold" panose="00000800000000000000" pitchFamily="2" charset="-78"/>
              </a:rPr>
              <a:t>الآلات</a:t>
            </a:r>
            <a:r>
              <a:rPr lang="en-US" sz="2400" b="1" dirty="0">
                <a:solidFill>
                  <a:srgbClr val="0A1F61"/>
                </a:solidFill>
                <a:latin typeface="Tajawal ExtraBold" panose="00000800000000000000" pitchFamily="2" charset="-78"/>
                <a:cs typeface="Tajawal ExtraBold" panose="00000800000000000000" pitchFamily="2" charset="-78"/>
              </a:rPr>
              <a:t>, raw materials, computers and IT, patents</a:t>
            </a:r>
            <a:r>
              <a:rPr lang="ar-EG" sz="2400" b="1" dirty="0">
                <a:solidFill>
                  <a:srgbClr val="0A1F61"/>
                </a:solidFill>
                <a:latin typeface="Tajawal ExtraBold" panose="00000800000000000000" pitchFamily="2" charset="-78"/>
                <a:cs typeface="Tajawal ExtraBold" panose="00000800000000000000" pitchFamily="2" charset="-78"/>
              </a:rPr>
              <a:t>براءات الاختراع.</a:t>
            </a:r>
            <a:r>
              <a:rPr lang="en-US" sz="2400" b="1" dirty="0">
                <a:solidFill>
                  <a:srgbClr val="0A1F61"/>
                </a:solidFill>
                <a:latin typeface="Tajawal ExtraBold" panose="00000800000000000000" pitchFamily="2" charset="-78"/>
                <a:cs typeface="Tajawal ExtraBold" panose="00000800000000000000" pitchFamily="2" charset="-78"/>
              </a:rPr>
              <a:t>, financial capital</a:t>
            </a:r>
            <a:r>
              <a:rPr lang="ar-EG" sz="2400" dirty="0"/>
              <a:t> رأس المال</a:t>
            </a:r>
            <a:r>
              <a:rPr lang="en-US" sz="2400" b="1" dirty="0">
                <a:solidFill>
                  <a:srgbClr val="0A1F61"/>
                </a:solidFill>
                <a:latin typeface="Tajawal ExtraBold" panose="00000800000000000000" pitchFamily="2" charset="-78"/>
                <a:cs typeface="Tajawal ExtraBold" panose="00000800000000000000" pitchFamily="2" charset="-78"/>
              </a:rPr>
              <a:t>, and loyal customers and employees.</a:t>
            </a:r>
            <a:endParaRPr lang="en-US" sz="2000" b="1" dirty="0">
              <a:solidFill>
                <a:srgbClr val="0A1F61"/>
              </a:solidFill>
              <a:latin typeface="Tajawal ExtraBold" panose="00000800000000000000" pitchFamily="2" charset="-78"/>
              <a:cs typeface="Tajawal ExtraBold" panose="00000800000000000000" pitchFamily="2" charset="-78"/>
            </a:endParaRPr>
          </a:p>
          <a:p>
            <a:pPr marL="517525" algn="just"/>
            <a:r>
              <a:rPr lang="en-US" sz="3000" b="1" dirty="0">
                <a:solidFill>
                  <a:srgbClr val="C00000"/>
                </a:solidFill>
                <a:latin typeface="Tajawal ExtraBold" panose="00000800000000000000" pitchFamily="2" charset="-78"/>
                <a:cs typeface="Tajawal ExtraBold" panose="00000800000000000000" pitchFamily="2" charset="-78"/>
              </a:rPr>
              <a:t>“It is the art of getting things done through others.”</a:t>
            </a:r>
          </a:p>
          <a:p>
            <a:pPr marL="517525" algn="r"/>
            <a:r>
              <a:rPr lang="en-US" b="1" i="1" dirty="0">
                <a:solidFill>
                  <a:srgbClr val="0A1F61"/>
                </a:solidFill>
                <a:latin typeface="Tajawal ExtraBold" panose="00000800000000000000" pitchFamily="2" charset="-78"/>
                <a:cs typeface="Tajawal ExtraBold" panose="00000800000000000000" pitchFamily="2" charset="-78"/>
              </a:rPr>
              <a:t>(Mary Parker Follet)</a:t>
            </a:r>
          </a:p>
        </p:txBody>
      </p:sp>
    </p:spTree>
    <p:extLst>
      <p:ext uri="{BB962C8B-B14F-4D97-AF65-F5344CB8AC3E}">
        <p14:creationId xmlns:p14="http://schemas.microsoft.com/office/powerpoint/2010/main" val="4022526003"/>
      </p:ext>
    </p:extLst>
  </p:cSld>
  <p:clrMapOvr>
    <a:masterClrMapping/>
  </p:clrMapOvr>
  <mc:AlternateContent xmlns:mc="http://schemas.openxmlformats.org/markup-compatibility/2006" xmlns:p14="http://schemas.microsoft.com/office/powerpoint/2010/main">
    <mc:Choice Requires="p14">
      <p:transition spd="slow" p14:dur="2000" advTm="80250"/>
    </mc:Choice>
    <mc:Fallback xmlns="">
      <p:transition spd="slow" advTm="8025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88921E-8AB9-4467-8DAB-F9E3BD25ED11}"/>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E7F8B96A-60F2-F39C-7906-15EDED0AA9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9AF336B2-FDBC-06DE-28B3-F9283FC683BE}"/>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7" name="TextBox 6">
            <a:extLst>
              <a:ext uri="{FF2B5EF4-FFF2-40B4-BE49-F238E27FC236}">
                <a16:creationId xmlns:a16="http://schemas.microsoft.com/office/drawing/2014/main" id="{B3997C9F-83E6-F27B-91F9-B5A1357816F0}"/>
              </a:ext>
            </a:extLst>
          </p:cNvPr>
          <p:cNvSpPr txBox="1"/>
          <p:nvPr/>
        </p:nvSpPr>
        <p:spPr>
          <a:xfrm>
            <a:off x="2490357" y="1139291"/>
            <a:ext cx="5636479"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Why management is important?</a:t>
            </a:r>
          </a:p>
        </p:txBody>
      </p:sp>
      <p:sp>
        <p:nvSpPr>
          <p:cNvPr id="3" name="TextBox 2">
            <a:extLst>
              <a:ext uri="{FF2B5EF4-FFF2-40B4-BE49-F238E27FC236}">
                <a16:creationId xmlns:a16="http://schemas.microsoft.com/office/drawing/2014/main" id="{BF2A35AA-9FFE-A8E4-1519-C2F128CA1293}"/>
              </a:ext>
            </a:extLst>
          </p:cNvPr>
          <p:cNvSpPr txBox="1"/>
          <p:nvPr/>
        </p:nvSpPr>
        <p:spPr>
          <a:xfrm>
            <a:off x="776787" y="1953616"/>
            <a:ext cx="10442246" cy="3671005"/>
          </a:xfrm>
          <a:prstGeom prst="rect">
            <a:avLst/>
          </a:prstGeom>
          <a:noFill/>
        </p:spPr>
        <p:txBody>
          <a:bodyPr wrap="square" rtlCol="0">
            <a:spAutoFit/>
          </a:bodyPr>
          <a:lstStyle/>
          <a:p>
            <a:pPr marL="517525"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1.	</a:t>
            </a:r>
            <a:r>
              <a:rPr lang="en-US" sz="2400" b="1" dirty="0">
                <a:solidFill>
                  <a:srgbClr val="00B0F0"/>
                </a:solidFill>
                <a:latin typeface="Tajawal ExtraBold" panose="00000800000000000000" pitchFamily="2" charset="-78"/>
                <a:cs typeface="Tajawal ExtraBold" panose="00000800000000000000" pitchFamily="2" charset="-78"/>
              </a:rPr>
              <a:t>The more </a:t>
            </a:r>
            <a:r>
              <a:rPr lang="en-US" sz="2400" b="1" dirty="0">
                <a:solidFill>
                  <a:srgbClr val="C00000"/>
                </a:solidFill>
                <a:latin typeface="Tajawal ExtraBold" panose="00000800000000000000" pitchFamily="2" charset="-78"/>
                <a:cs typeface="Tajawal ExtraBold" panose="00000800000000000000" pitchFamily="2" charset="-78"/>
              </a:rPr>
              <a:t>efficient and effective use of resources </a:t>
            </a:r>
            <a:r>
              <a:rPr lang="en-US" sz="2400" b="1" dirty="0">
                <a:solidFill>
                  <a:srgbClr val="0A1F61"/>
                </a:solidFill>
                <a:latin typeface="Tajawal ExtraBold" panose="00000800000000000000" pitchFamily="2" charset="-78"/>
                <a:cs typeface="Tajawal ExtraBold" panose="00000800000000000000" pitchFamily="2" charset="-78"/>
              </a:rPr>
              <a:t>that organizations make of those resources, </a:t>
            </a:r>
            <a:r>
              <a:rPr lang="en-US" sz="2400" b="1" dirty="0">
                <a:solidFill>
                  <a:srgbClr val="00B0F0"/>
                </a:solidFill>
                <a:latin typeface="Tajawal ExtraBold" panose="00000800000000000000" pitchFamily="2" charset="-78"/>
                <a:cs typeface="Tajawal ExtraBold" panose="00000800000000000000" pitchFamily="2" charset="-78"/>
              </a:rPr>
              <a:t>the greater </a:t>
            </a:r>
            <a:r>
              <a:rPr lang="en-US" sz="2400" b="1" dirty="0">
                <a:solidFill>
                  <a:srgbClr val="0A1F61"/>
                </a:solidFill>
                <a:latin typeface="Tajawal ExtraBold" panose="00000800000000000000" pitchFamily="2" charset="-78"/>
                <a:cs typeface="Tajawal ExtraBold" panose="00000800000000000000" pitchFamily="2" charset="-78"/>
              </a:rPr>
              <a:t>the relative </a:t>
            </a:r>
            <a:r>
              <a:rPr lang="en-US" sz="2400" b="1" dirty="0">
                <a:solidFill>
                  <a:srgbClr val="C00000"/>
                </a:solidFill>
                <a:latin typeface="Tajawal ExtraBold" panose="00000800000000000000" pitchFamily="2" charset="-78"/>
                <a:cs typeface="Tajawal ExtraBold" panose="00000800000000000000" pitchFamily="2" charset="-78"/>
              </a:rPr>
              <a:t>well-being and prosperity</a:t>
            </a:r>
            <a:r>
              <a:rPr lang="ar-EG" sz="2400" b="1" dirty="0">
                <a:solidFill>
                  <a:srgbClr val="C00000"/>
                </a:solidFill>
                <a:latin typeface="Tajawal ExtraBold" panose="00000800000000000000" pitchFamily="2" charset="-78"/>
                <a:cs typeface="Tajawal ExtraBold" panose="00000800000000000000" pitchFamily="2" charset="-78"/>
              </a:rPr>
              <a:t> الرفاهية والرخاء</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of people in that society</a:t>
            </a:r>
          </a:p>
          <a:p>
            <a:pPr marL="517525"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2.	Helps people deal with their </a:t>
            </a:r>
            <a:r>
              <a:rPr lang="en-US" sz="2400" b="1" dirty="0">
                <a:solidFill>
                  <a:srgbClr val="C00000"/>
                </a:solidFill>
                <a:latin typeface="Tajawal ExtraBold" panose="00000800000000000000" pitchFamily="2" charset="-78"/>
                <a:cs typeface="Tajawal ExtraBold" panose="00000800000000000000" pitchFamily="2" charset="-78"/>
              </a:rPr>
              <a:t>bosses and coworkers</a:t>
            </a:r>
          </a:p>
          <a:p>
            <a:pPr marL="517525"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3.	Opens a path to a </a:t>
            </a:r>
            <a:r>
              <a:rPr lang="en-US" sz="2400" b="1" dirty="0">
                <a:solidFill>
                  <a:srgbClr val="C00000"/>
                </a:solidFill>
                <a:latin typeface="Tajawal ExtraBold" panose="00000800000000000000" pitchFamily="2" charset="-78"/>
                <a:cs typeface="Tajawal ExtraBold" panose="00000800000000000000" pitchFamily="2" charset="-78"/>
              </a:rPr>
              <a:t>well-paying job and a satisfying career</a:t>
            </a:r>
          </a:p>
        </p:txBody>
      </p:sp>
    </p:spTree>
    <p:extLst>
      <p:ext uri="{BB962C8B-B14F-4D97-AF65-F5344CB8AC3E}">
        <p14:creationId xmlns:p14="http://schemas.microsoft.com/office/powerpoint/2010/main" val="2369337924"/>
      </p:ext>
    </p:extLst>
  </p:cSld>
  <p:clrMapOvr>
    <a:masterClrMapping/>
  </p:clrMapOvr>
  <mc:AlternateContent xmlns:mc="http://schemas.openxmlformats.org/markup-compatibility/2006" xmlns:p14="http://schemas.microsoft.com/office/powerpoint/2010/main">
    <mc:Choice Requires="p14">
      <p:transition spd="slow" p14:dur="2000" advTm="78780"/>
    </mc:Choice>
    <mc:Fallback xmlns="">
      <p:transition spd="slow" advTm="7878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AADE752-5FA0-D0F3-F934-DFD5F90660C5}"/>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36FA7A4E-193E-E138-280F-3EC22406218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extBox 13">
            <a:extLst>
              <a:ext uri="{FF2B5EF4-FFF2-40B4-BE49-F238E27FC236}">
                <a16:creationId xmlns:a16="http://schemas.microsoft.com/office/drawing/2014/main" id="{822762B6-B5F3-EC97-554A-6852037E039B}"/>
              </a:ext>
            </a:extLst>
          </p:cNvPr>
          <p:cNvSpPr txBox="1"/>
          <p:nvPr/>
        </p:nvSpPr>
        <p:spPr>
          <a:xfrm>
            <a:off x="1433485" y="3733467"/>
            <a:ext cx="8935349" cy="1795684"/>
          </a:xfrm>
          <a:prstGeom prst="rect">
            <a:avLst/>
          </a:prstGeom>
          <a:noFill/>
        </p:spPr>
        <p:txBody>
          <a:bodyPr wrap="square">
            <a:spAutoFit/>
          </a:bodyPr>
          <a:lstStyle/>
          <a:p>
            <a:pPr marL="517525" algn="ctr">
              <a:lnSpc>
                <a:spcPct val="200000"/>
              </a:lnSpc>
            </a:pPr>
            <a:r>
              <a:rPr lang="en-US" sz="3000" b="1" dirty="0">
                <a:solidFill>
                  <a:srgbClr val="FF0000"/>
                </a:solidFill>
                <a:latin typeface="Tajawal ExtraBold" panose="00000800000000000000" pitchFamily="2" charset="-78"/>
                <a:cs typeface="Tajawal ExtraBold" panose="00000800000000000000" pitchFamily="2" charset="-78"/>
              </a:rPr>
              <a:t>Are you satisfied with your career?</a:t>
            </a:r>
            <a:r>
              <a:rPr lang="en-US" sz="3000" b="1" dirty="0">
                <a:solidFill>
                  <a:srgbClr val="0A1F61"/>
                </a:solidFill>
                <a:latin typeface="Tajawal ExtraBold" panose="00000800000000000000" pitchFamily="2" charset="-78"/>
                <a:cs typeface="Tajawal ExtraBold" panose="00000800000000000000" pitchFamily="2" charset="-78"/>
              </a:rPr>
              <a:t> </a:t>
            </a:r>
          </a:p>
          <a:p>
            <a:pPr marL="517525" algn="ctr">
              <a:lnSpc>
                <a:spcPct val="200000"/>
              </a:lnSpc>
            </a:pPr>
            <a:r>
              <a:rPr lang="en-US" sz="3000" b="1" dirty="0">
                <a:solidFill>
                  <a:srgbClr val="7030A0"/>
                </a:solidFill>
                <a:latin typeface="Tajawal ExtraBold" panose="00000800000000000000" pitchFamily="2" charset="-78"/>
                <a:cs typeface="Tajawal ExtraBold" panose="00000800000000000000" pitchFamily="2" charset="-78"/>
              </a:rPr>
              <a:t>How many of you are </a:t>
            </a:r>
            <a:r>
              <a:rPr lang="en-US" sz="3000" b="1" dirty="0">
                <a:solidFill>
                  <a:srgbClr val="FF0000"/>
                </a:solidFill>
                <a:latin typeface="Tajawal ExtraBold" panose="00000800000000000000" pitchFamily="2" charset="-78"/>
                <a:cs typeface="Tajawal ExtraBold" panose="00000800000000000000" pitchFamily="2" charset="-78"/>
              </a:rPr>
              <a:t>considering a change</a:t>
            </a:r>
            <a:r>
              <a:rPr lang="en-US" sz="3000" b="1" dirty="0">
                <a:solidFill>
                  <a:srgbClr val="7030A0"/>
                </a:solidFill>
                <a:latin typeface="Tajawal ExtraBold" panose="00000800000000000000" pitchFamily="2" charset="-78"/>
                <a:cs typeface="Tajawal ExtraBold" panose="00000800000000000000" pitchFamily="2" charset="-78"/>
              </a:rPr>
              <a:t>?</a:t>
            </a:r>
          </a:p>
        </p:txBody>
      </p:sp>
      <p:sp>
        <p:nvSpPr>
          <p:cNvPr id="9" name="TextBox 8">
            <a:extLst>
              <a:ext uri="{FF2B5EF4-FFF2-40B4-BE49-F238E27FC236}">
                <a16:creationId xmlns:a16="http://schemas.microsoft.com/office/drawing/2014/main" id="{1A597ED6-DF3B-DF97-3334-06FC927CDB2E}"/>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pic>
        <p:nvPicPr>
          <p:cNvPr id="3074" name="Picture 2" descr="Ask Yourself “Why?” - Anne McKeown">
            <a:extLst>
              <a:ext uri="{FF2B5EF4-FFF2-40B4-BE49-F238E27FC236}">
                <a16:creationId xmlns:a16="http://schemas.microsoft.com/office/drawing/2014/main" id="{A20C4FDB-AA7B-EF56-BFAB-C3DF2E273B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91471" y="2168821"/>
            <a:ext cx="2619375" cy="1733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2739107"/>
      </p:ext>
    </p:extLst>
  </p:cSld>
  <p:clrMapOvr>
    <a:masterClrMapping/>
  </p:clrMapOvr>
  <mc:AlternateContent xmlns:mc="http://schemas.openxmlformats.org/markup-compatibility/2006" xmlns:p14="http://schemas.microsoft.com/office/powerpoint/2010/main">
    <mc:Choice Requires="p14">
      <p:transition spd="slow" p14:dur="2000" advTm="4830"/>
    </mc:Choice>
    <mc:Fallback xmlns="">
      <p:transition spd="slow" advTm="483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108F688-C4DD-3019-A0D5-B69EC065472A}"/>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FC338A1C-4EC8-E0E4-EC16-0375A0F830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51459476-7103-EC41-1DF8-D7D22AD89D3A}"/>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40F9E98A-7EF9-751F-E31D-990F5995A3D4}"/>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527FF877-FEE4-329E-F094-C692451E7AB2}"/>
              </a:ext>
            </a:extLst>
          </p:cNvPr>
          <p:cNvSpPr txBox="1"/>
          <p:nvPr/>
        </p:nvSpPr>
        <p:spPr>
          <a:xfrm>
            <a:off x="2909321" y="3154818"/>
            <a:ext cx="6373358" cy="872355"/>
          </a:xfrm>
          <a:prstGeom prst="rect">
            <a:avLst/>
          </a:prstGeom>
          <a:noFill/>
        </p:spPr>
        <p:txBody>
          <a:bodyPr wrap="square">
            <a:spAutoFit/>
          </a:bodyPr>
          <a:lstStyle/>
          <a:p>
            <a:pPr marL="517525" algn="ctr">
              <a:lnSpc>
                <a:spcPct val="200000"/>
              </a:lnSpc>
            </a:pPr>
            <a:r>
              <a:rPr lang="en-US" sz="3000" b="1" dirty="0">
                <a:solidFill>
                  <a:srgbClr val="0A1F61"/>
                </a:solidFill>
                <a:latin typeface="Tajawal ExtraBold" panose="00000800000000000000" pitchFamily="2" charset="-78"/>
                <a:cs typeface="Tajawal ExtraBold" panose="00000800000000000000" pitchFamily="2" charset="-78"/>
              </a:rPr>
              <a:t>What are Management Levels?</a:t>
            </a:r>
          </a:p>
        </p:txBody>
      </p:sp>
      <p:sp>
        <p:nvSpPr>
          <p:cNvPr id="9" name="TextBox 8">
            <a:extLst>
              <a:ext uri="{FF2B5EF4-FFF2-40B4-BE49-F238E27FC236}">
                <a16:creationId xmlns:a16="http://schemas.microsoft.com/office/drawing/2014/main" id="{75FB42A6-BEF9-8EDE-1704-DA8592A0A35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Tree>
    <p:extLst>
      <p:ext uri="{BB962C8B-B14F-4D97-AF65-F5344CB8AC3E}">
        <p14:creationId xmlns:p14="http://schemas.microsoft.com/office/powerpoint/2010/main" val="3707406306"/>
      </p:ext>
    </p:extLst>
  </p:cSld>
  <p:clrMapOvr>
    <a:masterClrMapping/>
  </p:clrMapOvr>
  <mc:AlternateContent xmlns:mc="http://schemas.openxmlformats.org/markup-compatibility/2006" xmlns:p14="http://schemas.microsoft.com/office/powerpoint/2010/main">
    <mc:Choice Requires="p14">
      <p:transition spd="slow" p14:dur="2000" advTm="4830"/>
    </mc:Choice>
    <mc:Fallback xmlns="">
      <p:transition spd="slow" advTm="483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9B3E14-9A10-C1E9-C6EF-1627F3D98685}"/>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34F378A8-86A6-3BC3-781C-E2498DF661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D707B974-824F-737A-F849-D5661841E49B}"/>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7" name="TextBox 6">
            <a:extLst>
              <a:ext uri="{FF2B5EF4-FFF2-40B4-BE49-F238E27FC236}">
                <a16:creationId xmlns:a16="http://schemas.microsoft.com/office/drawing/2014/main" id="{737FB4F0-9500-2F0C-91F0-639740950C53}"/>
              </a:ext>
            </a:extLst>
          </p:cNvPr>
          <p:cNvSpPr txBox="1"/>
          <p:nvPr/>
        </p:nvSpPr>
        <p:spPr>
          <a:xfrm>
            <a:off x="2490357" y="1139291"/>
            <a:ext cx="4043094"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Levels of Management</a:t>
            </a:r>
          </a:p>
        </p:txBody>
      </p:sp>
      <p:pic>
        <p:nvPicPr>
          <p:cNvPr id="2" name="Picture 1">
            <a:extLst>
              <a:ext uri="{FF2B5EF4-FFF2-40B4-BE49-F238E27FC236}">
                <a16:creationId xmlns:a16="http://schemas.microsoft.com/office/drawing/2014/main" id="{6B7C781A-69FD-2DA0-2985-80F4B9CD7E8B}"/>
              </a:ext>
            </a:extLst>
          </p:cNvPr>
          <p:cNvPicPr>
            <a:picLocks noChangeAspect="1"/>
          </p:cNvPicPr>
          <p:nvPr/>
        </p:nvPicPr>
        <p:blipFill>
          <a:blip r:embed="rId3">
            <a:lum bright="-12000" contrast="34000"/>
            <a:extLst>
              <a:ext uri="{28A0092B-C50C-407E-A947-70E740481C1C}">
                <a14:useLocalDpi xmlns:a14="http://schemas.microsoft.com/office/drawing/2010/main" val="0"/>
              </a:ext>
            </a:extLst>
          </a:blip>
          <a:srcRect/>
          <a:stretch>
            <a:fillRect/>
          </a:stretch>
        </p:blipFill>
        <p:spPr bwMode="auto">
          <a:xfrm>
            <a:off x="5998033" y="1756599"/>
            <a:ext cx="5411499" cy="3725609"/>
          </a:xfrm>
          <a:prstGeom prst="rect">
            <a:avLst/>
          </a:prstGeom>
          <a:noFill/>
          <a:ln>
            <a:noFill/>
          </a:ln>
        </p:spPr>
      </p:pic>
      <p:sp>
        <p:nvSpPr>
          <p:cNvPr id="4" name="TextBox 3">
            <a:extLst>
              <a:ext uri="{FF2B5EF4-FFF2-40B4-BE49-F238E27FC236}">
                <a16:creationId xmlns:a16="http://schemas.microsoft.com/office/drawing/2014/main" id="{292FC9C0-4D6A-13BB-09AD-BDDFB426E64D}"/>
              </a:ext>
            </a:extLst>
          </p:cNvPr>
          <p:cNvSpPr txBox="1"/>
          <p:nvPr/>
        </p:nvSpPr>
        <p:spPr>
          <a:xfrm>
            <a:off x="569108" y="2077700"/>
            <a:ext cx="5526892" cy="3901837"/>
          </a:xfrm>
          <a:prstGeom prst="rect">
            <a:avLst/>
          </a:prstGeom>
          <a:noFill/>
        </p:spPr>
        <p:txBody>
          <a:bodyPr wrap="square" rtlCol="0">
            <a:spAutoFit/>
          </a:bodyPr>
          <a:lstStyle/>
          <a:p>
            <a:pPr marL="344488" indent="-225425" algn="just">
              <a:lnSpc>
                <a:spcPct val="150000"/>
              </a:lnSpc>
              <a:buFont typeface="Wingdings" panose="05000000000000000000" pitchFamily="2" charset="2"/>
              <a:buChar char="q"/>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Areas of Managers</a:t>
            </a:r>
          </a:p>
          <a:p>
            <a:pPr marL="461963"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Department</a:t>
            </a:r>
          </a:p>
          <a:p>
            <a:pPr marL="576263" lvl="1">
              <a:lnSpc>
                <a:spcPct val="150000"/>
              </a:lnSpc>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A group of managers and employees who work together and possess similar skills or use the same knowledge, tools,</a:t>
            </a:r>
            <a:r>
              <a:rPr lang="ar-EG"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or techniques</a:t>
            </a:r>
          </a:p>
        </p:txBody>
      </p:sp>
    </p:spTree>
    <p:extLst>
      <p:ext uri="{BB962C8B-B14F-4D97-AF65-F5344CB8AC3E}">
        <p14:creationId xmlns:p14="http://schemas.microsoft.com/office/powerpoint/2010/main" val="757187182"/>
      </p:ext>
    </p:extLst>
  </p:cSld>
  <p:clrMapOvr>
    <a:masterClrMapping/>
  </p:clrMapOvr>
  <mc:AlternateContent xmlns:mc="http://schemas.openxmlformats.org/markup-compatibility/2006" xmlns:p14="http://schemas.microsoft.com/office/powerpoint/2010/main">
    <mc:Choice Requires="p14">
      <p:transition spd="slow" p14:dur="2000" advTm="88460"/>
    </mc:Choice>
    <mc:Fallback xmlns="">
      <p:transition spd="slow" advTm="8846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F5000D-C19A-BCE0-1522-628ED46C5EC1}"/>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2F3E8983-2942-8FBB-3C54-2AB3C44147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D9E68A9C-D02B-74B0-E732-BEFD73B3F30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7" name="TextBox 6">
            <a:extLst>
              <a:ext uri="{FF2B5EF4-FFF2-40B4-BE49-F238E27FC236}">
                <a16:creationId xmlns:a16="http://schemas.microsoft.com/office/drawing/2014/main" id="{FEC86369-4455-F551-A639-7D74D97289E6}"/>
              </a:ext>
            </a:extLst>
          </p:cNvPr>
          <p:cNvSpPr txBox="1"/>
          <p:nvPr/>
        </p:nvSpPr>
        <p:spPr>
          <a:xfrm>
            <a:off x="2490357" y="1139291"/>
            <a:ext cx="4043094"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Levels of Management</a:t>
            </a:r>
          </a:p>
        </p:txBody>
      </p:sp>
      <p:sp>
        <p:nvSpPr>
          <p:cNvPr id="3" name="TextBox 2">
            <a:extLst>
              <a:ext uri="{FF2B5EF4-FFF2-40B4-BE49-F238E27FC236}">
                <a16:creationId xmlns:a16="http://schemas.microsoft.com/office/drawing/2014/main" id="{C391343A-D501-5FFC-BB29-98688D981BA5}"/>
              </a:ext>
            </a:extLst>
          </p:cNvPr>
          <p:cNvSpPr txBox="1"/>
          <p:nvPr/>
        </p:nvSpPr>
        <p:spPr>
          <a:xfrm>
            <a:off x="874877" y="1756599"/>
            <a:ext cx="10442246" cy="3901837"/>
          </a:xfrm>
          <a:prstGeom prst="rect">
            <a:avLst/>
          </a:prstGeom>
          <a:noFill/>
        </p:spPr>
        <p:txBody>
          <a:bodyPr wrap="square" rtlCol="0">
            <a:spAutoFit/>
          </a:bodyPr>
          <a:lstStyle/>
          <a:p>
            <a:pPr marL="119063" algn="just">
              <a:lnSpc>
                <a:spcPct val="150000"/>
              </a:lnSpc>
              <a:tabLst>
                <a:tab pos="403225" algn="l"/>
              </a:tabLst>
            </a:pPr>
            <a:endParaRPr lang="en-US" sz="2400" b="1" dirty="0">
              <a:solidFill>
                <a:srgbClr val="0A1F61"/>
              </a:solidFill>
              <a:latin typeface="Tajawal ExtraBold" panose="00000800000000000000" pitchFamily="2" charset="-78"/>
              <a:cs typeface="Tajawal ExtraBold" panose="00000800000000000000" pitchFamily="2" charset="-78"/>
            </a:endParaRPr>
          </a:p>
          <a:p>
            <a:pPr marL="461963" indent="-342900" algn="just">
              <a:lnSpc>
                <a:spcPct val="150000"/>
              </a:lnSpc>
              <a:buFont typeface="Arial" panose="020B0604020202020204" pitchFamily="34" charset="0"/>
              <a:buChar char="•"/>
              <a:tabLst>
                <a:tab pos="403225" algn="l"/>
              </a:tabLst>
            </a:pPr>
            <a:r>
              <a:rPr lang="en-US" sz="2400" b="1" dirty="0">
                <a:solidFill>
                  <a:srgbClr val="C00000"/>
                </a:solidFill>
                <a:latin typeface="Tajawal ExtraBold" panose="00000800000000000000" pitchFamily="2" charset="-78"/>
                <a:cs typeface="Tajawal ExtraBold" panose="00000800000000000000" pitchFamily="2" charset="-78"/>
              </a:rPr>
              <a:t>First line managers </a:t>
            </a:r>
            <a:r>
              <a:rPr lang="en-US" sz="2400" b="1" dirty="0">
                <a:solidFill>
                  <a:srgbClr val="0A1F61"/>
                </a:solidFill>
                <a:latin typeface="Tajawal ExtraBold" panose="00000800000000000000" pitchFamily="2" charset="-78"/>
                <a:cs typeface="Tajawal ExtraBold" panose="00000800000000000000" pitchFamily="2" charset="-78"/>
              </a:rPr>
              <a:t>- Responsible for daily supervision of the non-managerial employees who perform many of the specific activities necessary to produce goods and services</a:t>
            </a:r>
          </a:p>
          <a:p>
            <a:pPr marL="461963" indent="-342900" algn="just">
              <a:lnSpc>
                <a:spcPct val="150000"/>
              </a:lnSpc>
              <a:buFont typeface="Arial" panose="020B0604020202020204" pitchFamily="34" charset="0"/>
              <a:buChar char="•"/>
              <a:tabLst>
                <a:tab pos="403225" algn="l"/>
              </a:tabLst>
            </a:pPr>
            <a:r>
              <a:rPr lang="en-US" sz="2400" b="1" dirty="0">
                <a:solidFill>
                  <a:srgbClr val="C00000"/>
                </a:solidFill>
                <a:latin typeface="Tajawal ExtraBold" panose="00000800000000000000" pitchFamily="2" charset="-78"/>
                <a:cs typeface="Tajawal ExtraBold" panose="00000800000000000000" pitchFamily="2" charset="-78"/>
              </a:rPr>
              <a:t>Middle managers </a:t>
            </a:r>
            <a:r>
              <a:rPr lang="en-US" sz="2400" b="1" dirty="0">
                <a:solidFill>
                  <a:srgbClr val="0A1F61"/>
                </a:solidFill>
                <a:latin typeface="Tajawal ExtraBold" panose="00000800000000000000" pitchFamily="2" charset="-78"/>
                <a:cs typeface="Tajawal ExtraBold" panose="00000800000000000000" pitchFamily="2" charset="-78"/>
              </a:rPr>
              <a:t>- Supervise first-line managers. Responsible for finding the best way to organize human and other resources to achieve </a:t>
            </a:r>
            <a:r>
              <a:rPr lang="en-US" sz="2400" b="1" dirty="0">
                <a:solidFill>
                  <a:srgbClr val="FF0000"/>
                </a:solidFill>
                <a:latin typeface="Tajawal ExtraBold" panose="00000800000000000000" pitchFamily="2" charset="-78"/>
                <a:cs typeface="Tajawal ExtraBold" panose="00000800000000000000" pitchFamily="2" charset="-78"/>
              </a:rPr>
              <a:t>organizational goals</a:t>
            </a:r>
          </a:p>
        </p:txBody>
      </p:sp>
    </p:spTree>
    <p:extLst>
      <p:ext uri="{BB962C8B-B14F-4D97-AF65-F5344CB8AC3E}">
        <p14:creationId xmlns:p14="http://schemas.microsoft.com/office/powerpoint/2010/main" val="1447256955"/>
      </p:ext>
    </p:extLst>
  </p:cSld>
  <p:clrMapOvr>
    <a:masterClrMapping/>
  </p:clrMapOvr>
  <mc:AlternateContent xmlns:mc="http://schemas.openxmlformats.org/markup-compatibility/2006" xmlns:p14="http://schemas.microsoft.com/office/powerpoint/2010/main">
    <mc:Choice Requires="p14">
      <p:transition spd="slow" p14:dur="2000" advTm="45370"/>
    </mc:Choice>
    <mc:Fallback xmlns="">
      <p:transition spd="slow" advTm="4537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F6645E-D8B6-3030-A02C-CDE3DA5E6C13}"/>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C655026A-EAB9-709D-C81A-F709774A7D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8B0E73E4-6FC7-B683-52E2-E2A380A19E85}"/>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7" name="TextBox 6">
            <a:extLst>
              <a:ext uri="{FF2B5EF4-FFF2-40B4-BE49-F238E27FC236}">
                <a16:creationId xmlns:a16="http://schemas.microsoft.com/office/drawing/2014/main" id="{83BFE22C-0C0A-B9A7-F6E6-DDED0B515168}"/>
              </a:ext>
            </a:extLst>
          </p:cNvPr>
          <p:cNvSpPr txBox="1"/>
          <p:nvPr/>
        </p:nvSpPr>
        <p:spPr>
          <a:xfrm>
            <a:off x="2490357" y="1139291"/>
            <a:ext cx="4043094"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Levels of Management</a:t>
            </a:r>
          </a:p>
        </p:txBody>
      </p:sp>
      <p:sp>
        <p:nvSpPr>
          <p:cNvPr id="2" name="TextBox 1">
            <a:extLst>
              <a:ext uri="{FF2B5EF4-FFF2-40B4-BE49-F238E27FC236}">
                <a16:creationId xmlns:a16="http://schemas.microsoft.com/office/drawing/2014/main" id="{7EE228C8-9EEB-BEC1-4B38-BE910EB58A8B}"/>
              </a:ext>
            </a:extLst>
          </p:cNvPr>
          <p:cNvSpPr txBox="1"/>
          <p:nvPr/>
        </p:nvSpPr>
        <p:spPr>
          <a:xfrm>
            <a:off x="638440" y="2103303"/>
            <a:ext cx="10677259" cy="3743141"/>
          </a:xfrm>
          <a:prstGeom prst="rect">
            <a:avLst/>
          </a:prstGeom>
          <a:noFill/>
        </p:spPr>
        <p:txBody>
          <a:bodyPr wrap="square" rtlCol="0">
            <a:spAutoFit/>
          </a:bodyPr>
          <a:lstStyle/>
          <a:p>
            <a:pPr marL="461963" indent="-342900" algn="just">
              <a:lnSpc>
                <a:spcPct val="150000"/>
              </a:lnSpc>
              <a:buFont typeface="Arial" panose="020B0604020202020204" pitchFamily="34" charset="0"/>
              <a:buChar char="•"/>
              <a:tabLst>
                <a:tab pos="403225" algn="l"/>
              </a:tabLst>
            </a:pPr>
            <a:r>
              <a:rPr lang="en-US" sz="2300" b="1" dirty="0">
                <a:solidFill>
                  <a:srgbClr val="C00000"/>
                </a:solidFill>
                <a:latin typeface="Tajawal ExtraBold" panose="00000800000000000000" pitchFamily="2" charset="-78"/>
                <a:cs typeface="Tajawal ExtraBold" panose="00000800000000000000" pitchFamily="2" charset="-78"/>
              </a:rPr>
              <a:t>Top managers </a:t>
            </a:r>
            <a:r>
              <a:rPr lang="en-US" sz="2300" b="1" dirty="0">
                <a:solidFill>
                  <a:srgbClr val="0A1F61"/>
                </a:solidFill>
                <a:latin typeface="Tajawal ExtraBold" panose="00000800000000000000" pitchFamily="2" charset="-78"/>
                <a:cs typeface="Tajawal ExtraBold" panose="00000800000000000000" pitchFamily="2" charset="-78"/>
              </a:rPr>
              <a:t>– Responsible for the performance of all departments and have cross-departmental responsibility. </a:t>
            </a:r>
          </a:p>
          <a:p>
            <a:pPr marL="919163" lvl="1" indent="-342900" algn="just">
              <a:lnSpc>
                <a:spcPct val="150000"/>
              </a:lnSpc>
              <a:buFont typeface="Arial" panose="020B0604020202020204" pitchFamily="34" charset="0"/>
              <a:buChar char="•"/>
              <a:tabLst>
                <a:tab pos="403225" algn="l"/>
              </a:tabLst>
            </a:pPr>
            <a:r>
              <a:rPr lang="en-US" sz="2300" b="1" dirty="0">
                <a:solidFill>
                  <a:srgbClr val="0A1F61"/>
                </a:solidFill>
                <a:latin typeface="Tajawal ExtraBold" panose="00000800000000000000" pitchFamily="2" charset="-78"/>
                <a:cs typeface="Tajawal ExtraBold" panose="00000800000000000000" pitchFamily="2" charset="-78"/>
              </a:rPr>
              <a:t>Establish </a:t>
            </a:r>
            <a:r>
              <a:rPr lang="en-US" sz="2300" b="1" dirty="0">
                <a:solidFill>
                  <a:srgbClr val="C00000"/>
                </a:solidFill>
                <a:latin typeface="Tajawal ExtraBold" panose="00000800000000000000" pitchFamily="2" charset="-78"/>
                <a:cs typeface="Tajawal ExtraBold" panose="00000800000000000000" pitchFamily="2" charset="-78"/>
              </a:rPr>
              <a:t>organizational goals </a:t>
            </a:r>
            <a:r>
              <a:rPr lang="en-US" sz="2300" b="1" dirty="0">
                <a:solidFill>
                  <a:srgbClr val="0A1F61"/>
                </a:solidFill>
                <a:latin typeface="Tajawal ExtraBold" panose="00000800000000000000" pitchFamily="2" charset="-78"/>
                <a:cs typeface="Tajawal ExtraBold" panose="00000800000000000000" pitchFamily="2" charset="-78"/>
              </a:rPr>
              <a:t>and monitor middle managers</a:t>
            </a:r>
          </a:p>
          <a:p>
            <a:pPr marL="919163" lvl="1" indent="-342900" algn="just">
              <a:lnSpc>
                <a:spcPct val="150000"/>
              </a:lnSpc>
              <a:buFont typeface="Arial" panose="020B0604020202020204" pitchFamily="34" charset="0"/>
              <a:buChar char="•"/>
              <a:tabLst>
                <a:tab pos="403225" algn="l"/>
              </a:tabLst>
            </a:pPr>
            <a:r>
              <a:rPr lang="en-US" sz="2300" b="1" dirty="0">
                <a:solidFill>
                  <a:srgbClr val="0A1F61"/>
                </a:solidFill>
                <a:latin typeface="Tajawal ExtraBold" panose="00000800000000000000" pitchFamily="2" charset="-78"/>
                <a:cs typeface="Tajawal ExtraBold" panose="00000800000000000000" pitchFamily="2" charset="-78"/>
              </a:rPr>
              <a:t>Decide how different </a:t>
            </a:r>
            <a:r>
              <a:rPr lang="en-US" sz="2300" b="1" dirty="0">
                <a:solidFill>
                  <a:srgbClr val="C00000"/>
                </a:solidFill>
                <a:latin typeface="Tajawal ExtraBold" panose="00000800000000000000" pitchFamily="2" charset="-78"/>
                <a:cs typeface="Tajawal ExtraBold" panose="00000800000000000000" pitchFamily="2" charset="-78"/>
              </a:rPr>
              <a:t>departments should interact</a:t>
            </a:r>
          </a:p>
          <a:p>
            <a:pPr marL="919163" lvl="1" indent="-342900" algn="just">
              <a:lnSpc>
                <a:spcPct val="150000"/>
              </a:lnSpc>
              <a:buFont typeface="Arial" panose="020B0604020202020204" pitchFamily="34" charset="0"/>
              <a:buChar char="•"/>
              <a:tabLst>
                <a:tab pos="403225" algn="l"/>
              </a:tabLst>
            </a:pPr>
            <a:r>
              <a:rPr lang="en-US" sz="2300" b="1" dirty="0">
                <a:solidFill>
                  <a:srgbClr val="0A1F61"/>
                </a:solidFill>
                <a:latin typeface="Tajawal ExtraBold" panose="00000800000000000000" pitchFamily="2" charset="-78"/>
                <a:cs typeface="Tajawal ExtraBold" panose="00000800000000000000" pitchFamily="2" charset="-78"/>
              </a:rPr>
              <a:t>Ultimately responsible for the </a:t>
            </a:r>
            <a:r>
              <a:rPr lang="en-US" sz="2300" b="1" dirty="0">
                <a:solidFill>
                  <a:srgbClr val="FF0000"/>
                </a:solidFill>
                <a:latin typeface="Tajawal ExtraBold" panose="00000800000000000000" pitchFamily="2" charset="-78"/>
                <a:cs typeface="Tajawal ExtraBold" panose="00000800000000000000" pitchFamily="2" charset="-78"/>
              </a:rPr>
              <a:t>success or failure </a:t>
            </a:r>
            <a:r>
              <a:rPr lang="en-US" sz="2300" b="1" dirty="0">
                <a:solidFill>
                  <a:srgbClr val="0A1F61"/>
                </a:solidFill>
                <a:latin typeface="Tajawal ExtraBold" panose="00000800000000000000" pitchFamily="2" charset="-78"/>
                <a:cs typeface="Tajawal ExtraBold" panose="00000800000000000000" pitchFamily="2" charset="-78"/>
              </a:rPr>
              <a:t>of an organization</a:t>
            </a:r>
          </a:p>
          <a:p>
            <a:pPr marL="344488" indent="-225425" algn="just">
              <a:lnSpc>
                <a:spcPct val="150000"/>
              </a:lnSpc>
              <a:buFont typeface="Wingdings" panose="05000000000000000000" pitchFamily="2" charset="2"/>
              <a:buChar char="q"/>
              <a:tabLst>
                <a:tab pos="403225" algn="l"/>
              </a:tabLst>
            </a:pPr>
            <a:r>
              <a:rPr lang="en-US" sz="2300" b="1" dirty="0">
                <a:solidFill>
                  <a:srgbClr val="C00000"/>
                </a:solidFill>
                <a:latin typeface="Tajawal ExtraBold" panose="00000800000000000000" pitchFamily="2" charset="-78"/>
                <a:cs typeface="Tajawal ExtraBold" panose="00000800000000000000" pitchFamily="2" charset="-78"/>
              </a:rPr>
              <a:t>Chief executive officer (CEO) </a:t>
            </a:r>
            <a:r>
              <a:rPr lang="en-US" sz="2300" b="1" dirty="0">
                <a:solidFill>
                  <a:srgbClr val="0A1F61"/>
                </a:solidFill>
                <a:latin typeface="Tajawal ExtraBold" panose="00000800000000000000" pitchFamily="2" charset="-78"/>
                <a:cs typeface="Tajawal ExtraBold" panose="00000800000000000000" pitchFamily="2" charset="-78"/>
              </a:rPr>
              <a:t>is company’s most senior and important manager</a:t>
            </a:r>
          </a:p>
        </p:txBody>
      </p:sp>
      <p:sp>
        <p:nvSpPr>
          <p:cNvPr id="3" name="Callout: Line with Border and Accent Bar 2">
            <a:extLst>
              <a:ext uri="{FF2B5EF4-FFF2-40B4-BE49-F238E27FC236}">
                <a16:creationId xmlns:a16="http://schemas.microsoft.com/office/drawing/2014/main" id="{128EC2D0-2F2D-102E-FED6-A2ADB8AE632E}"/>
              </a:ext>
            </a:extLst>
          </p:cNvPr>
          <p:cNvSpPr/>
          <p:nvPr/>
        </p:nvSpPr>
        <p:spPr>
          <a:xfrm>
            <a:off x="5306918" y="5402977"/>
            <a:ext cx="3586348" cy="1096206"/>
          </a:xfrm>
          <a:prstGeom prst="accentBorderCallout1">
            <a:avLst>
              <a:gd name="adj1" fmla="val 18750"/>
              <a:gd name="adj2" fmla="val -8333"/>
              <a:gd name="adj3" fmla="val -5581"/>
              <a:gd name="adj4" fmla="val -41644"/>
            </a:avLst>
          </a:prstGeom>
          <a:ln w="381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ln w="0"/>
                <a:solidFill>
                  <a:schemeClr val="tx1"/>
                </a:solidFill>
                <a:effectLst>
                  <a:outerShdw blurRad="38100" dist="19050" dir="2700000" algn="tl" rotWithShape="0">
                    <a:schemeClr val="dk1">
                      <a:alpha val="40000"/>
                    </a:schemeClr>
                  </a:outerShdw>
                </a:effectLst>
              </a:rPr>
              <a:t>Strategies and plans </a:t>
            </a:r>
          </a:p>
          <a:p>
            <a:pPr algn="ctr"/>
            <a:r>
              <a:rPr lang="en-US" sz="2000" b="1" dirty="0">
                <a:ln w="0"/>
                <a:solidFill>
                  <a:schemeClr val="tx1"/>
                </a:solidFill>
                <a:effectLst>
                  <a:outerShdw blurRad="38100" dist="19050" dir="2700000" algn="tl" rotWithShape="0">
                    <a:schemeClr val="dk1">
                      <a:alpha val="40000"/>
                    </a:schemeClr>
                  </a:outerShdw>
                </a:effectLst>
              </a:rPr>
              <a:t>(discuss with top managers)</a:t>
            </a:r>
          </a:p>
        </p:txBody>
      </p:sp>
    </p:spTree>
    <p:extLst>
      <p:ext uri="{BB962C8B-B14F-4D97-AF65-F5344CB8AC3E}">
        <p14:creationId xmlns:p14="http://schemas.microsoft.com/office/powerpoint/2010/main" val="1229986041"/>
      </p:ext>
    </p:extLst>
  </p:cSld>
  <p:clrMapOvr>
    <a:masterClrMapping/>
  </p:clrMapOvr>
  <mc:AlternateContent xmlns:mc="http://schemas.openxmlformats.org/markup-compatibility/2006" xmlns:p14="http://schemas.microsoft.com/office/powerpoint/2010/main">
    <mc:Choice Requires="p14">
      <p:transition spd="slow" p14:dur="2000" advTm="29020"/>
    </mc:Choice>
    <mc:Fallback xmlns="">
      <p:transition spd="slow" advTm="2902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0B1EA7A-312E-82D6-7220-35638E5A817C}"/>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6EA810E8-6B5B-3BD4-8799-BCB0D717BE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A2A77F35-8AEF-8CFB-AF51-A8564DEE26F1}"/>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16C0FF91-026F-1B09-43A6-D68ADCD2BD81}"/>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A61DA379-95DD-91AF-8580-D445C7C9099B}"/>
              </a:ext>
            </a:extLst>
          </p:cNvPr>
          <p:cNvSpPr txBox="1"/>
          <p:nvPr/>
        </p:nvSpPr>
        <p:spPr>
          <a:xfrm>
            <a:off x="2909321" y="3154818"/>
            <a:ext cx="6373358" cy="872355"/>
          </a:xfrm>
          <a:prstGeom prst="rect">
            <a:avLst/>
          </a:prstGeom>
          <a:noFill/>
        </p:spPr>
        <p:txBody>
          <a:bodyPr wrap="square">
            <a:spAutoFit/>
          </a:bodyPr>
          <a:lstStyle/>
          <a:p>
            <a:pPr marL="517525" algn="ctr">
              <a:lnSpc>
                <a:spcPct val="200000"/>
              </a:lnSpc>
            </a:pPr>
            <a:r>
              <a:rPr lang="en-US" sz="3000" b="1" dirty="0">
                <a:solidFill>
                  <a:srgbClr val="0A1F61"/>
                </a:solidFill>
                <a:latin typeface="Tajawal ExtraBold" panose="00000800000000000000" pitchFamily="2" charset="-78"/>
                <a:cs typeface="Tajawal ExtraBold" panose="00000800000000000000" pitchFamily="2" charset="-78"/>
              </a:rPr>
              <a:t>Management Functions </a:t>
            </a:r>
          </a:p>
        </p:txBody>
      </p:sp>
      <p:sp>
        <p:nvSpPr>
          <p:cNvPr id="9" name="TextBox 8">
            <a:extLst>
              <a:ext uri="{FF2B5EF4-FFF2-40B4-BE49-F238E27FC236}">
                <a16:creationId xmlns:a16="http://schemas.microsoft.com/office/drawing/2014/main" id="{59FFB0C9-C144-CD02-15FE-C80B2F1D9CE4}"/>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Tree>
    <p:extLst>
      <p:ext uri="{BB962C8B-B14F-4D97-AF65-F5344CB8AC3E}">
        <p14:creationId xmlns:p14="http://schemas.microsoft.com/office/powerpoint/2010/main" val="1173892137"/>
      </p:ext>
    </p:extLst>
  </p:cSld>
  <p:clrMapOvr>
    <a:masterClrMapping/>
  </p:clrMapOvr>
  <mc:AlternateContent xmlns:mc="http://schemas.openxmlformats.org/markup-compatibility/2006" xmlns:p14="http://schemas.microsoft.com/office/powerpoint/2010/main">
    <mc:Choice Requires="p14">
      <p:transition spd="slow" p14:dur="2000" advTm="6240"/>
    </mc:Choice>
    <mc:Fallback xmlns="">
      <p:transition spd="slow" advTm="624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81461F-695E-9428-3958-EEC9FE15315B}"/>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D48CC578-0567-F4B1-A825-A134FD835E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6C220F8F-B379-A878-F41A-3A72AEDFD6CE}"/>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7" name="TextBox 6">
            <a:extLst>
              <a:ext uri="{FF2B5EF4-FFF2-40B4-BE49-F238E27FC236}">
                <a16:creationId xmlns:a16="http://schemas.microsoft.com/office/drawing/2014/main" id="{8178FE5F-860B-CD6F-3AE6-B48B76396AD6}"/>
              </a:ext>
            </a:extLst>
          </p:cNvPr>
          <p:cNvSpPr txBox="1"/>
          <p:nvPr/>
        </p:nvSpPr>
        <p:spPr>
          <a:xfrm>
            <a:off x="2490357" y="1139291"/>
            <a:ext cx="430117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Management Functions </a:t>
            </a:r>
          </a:p>
        </p:txBody>
      </p:sp>
      <p:sp>
        <p:nvSpPr>
          <p:cNvPr id="3" name="TextBox 2">
            <a:extLst>
              <a:ext uri="{FF2B5EF4-FFF2-40B4-BE49-F238E27FC236}">
                <a16:creationId xmlns:a16="http://schemas.microsoft.com/office/drawing/2014/main" id="{2CA5F072-F765-F371-87E5-F39FEE3BE795}"/>
              </a:ext>
            </a:extLst>
          </p:cNvPr>
          <p:cNvSpPr txBox="1"/>
          <p:nvPr/>
        </p:nvSpPr>
        <p:spPr>
          <a:xfrm>
            <a:off x="654958" y="1816047"/>
            <a:ext cx="10442246" cy="4305730"/>
          </a:xfrm>
          <a:prstGeom prst="rect">
            <a:avLst/>
          </a:prstGeom>
          <a:noFill/>
        </p:spPr>
        <p:txBody>
          <a:bodyPr wrap="square" rtlCol="0">
            <a:spAutoFit/>
          </a:bodyPr>
          <a:lstStyle/>
          <a:p>
            <a:pPr marL="517525" algn="just">
              <a:lnSpc>
                <a:spcPct val="200000"/>
              </a:lnSpc>
            </a:pPr>
            <a:r>
              <a:rPr lang="en-US" sz="2000" b="1" dirty="0">
                <a:solidFill>
                  <a:srgbClr val="0A1F61"/>
                </a:solidFill>
                <a:latin typeface="Tajawal ExtraBold" panose="00000800000000000000" pitchFamily="2" charset="-78"/>
                <a:cs typeface="Tajawal ExtraBold" panose="00000800000000000000" pitchFamily="2" charset="-78"/>
              </a:rPr>
              <a:t>•	Managers at all levels in all organizations perform each of the four essential managerial tasks of planning </a:t>
            </a:r>
            <a:r>
              <a:rPr lang="ar-EG" sz="2000" b="1" dirty="0">
                <a:solidFill>
                  <a:srgbClr val="0A1F61"/>
                </a:solidFill>
                <a:latin typeface="Tajawal ExtraBold" panose="00000800000000000000" pitchFamily="2" charset="-78"/>
                <a:cs typeface="Tajawal ExtraBold" panose="00000800000000000000" pitchFamily="2" charset="-78"/>
              </a:rPr>
              <a:t>التخطيط</a:t>
            </a:r>
            <a:r>
              <a:rPr lang="en-US" sz="2000" b="1" dirty="0">
                <a:solidFill>
                  <a:srgbClr val="0A1F61"/>
                </a:solidFill>
                <a:latin typeface="Tajawal ExtraBold" panose="00000800000000000000" pitchFamily="2" charset="-78"/>
                <a:cs typeface="Tajawal ExtraBold" panose="00000800000000000000" pitchFamily="2" charset="-78"/>
              </a:rPr>
              <a:t>, organizing</a:t>
            </a:r>
            <a:r>
              <a:rPr lang="ar-EG" sz="2000" b="1" dirty="0">
                <a:solidFill>
                  <a:srgbClr val="0A1F61"/>
                </a:solidFill>
                <a:latin typeface="Tajawal ExtraBold" panose="00000800000000000000" pitchFamily="2" charset="-78"/>
                <a:cs typeface="Tajawal ExtraBold" panose="00000800000000000000" pitchFamily="2" charset="-78"/>
              </a:rPr>
              <a:t> التنظيم </a:t>
            </a:r>
            <a:r>
              <a:rPr lang="en-US" sz="2000" b="1" dirty="0">
                <a:solidFill>
                  <a:srgbClr val="0A1F61"/>
                </a:solidFill>
                <a:latin typeface="Tajawal ExtraBold" panose="00000800000000000000" pitchFamily="2" charset="-78"/>
                <a:cs typeface="Tajawal ExtraBold" panose="00000800000000000000" pitchFamily="2" charset="-78"/>
              </a:rPr>
              <a:t>, leading</a:t>
            </a:r>
            <a:r>
              <a:rPr lang="ar-EG" sz="2000" b="1" dirty="0">
                <a:solidFill>
                  <a:srgbClr val="0A1F61"/>
                </a:solidFill>
                <a:latin typeface="Tajawal ExtraBold" panose="00000800000000000000" pitchFamily="2" charset="-78"/>
                <a:cs typeface="Tajawal ExtraBold" panose="00000800000000000000" pitchFamily="2" charset="-78"/>
              </a:rPr>
              <a:t>القيادة </a:t>
            </a:r>
            <a:r>
              <a:rPr lang="en-US" sz="2000" b="1" dirty="0">
                <a:solidFill>
                  <a:srgbClr val="0A1F61"/>
                </a:solidFill>
                <a:latin typeface="Tajawal ExtraBold" panose="00000800000000000000" pitchFamily="2" charset="-78"/>
                <a:cs typeface="Tajawal ExtraBold" panose="00000800000000000000" pitchFamily="2" charset="-78"/>
              </a:rPr>
              <a:t>, and controlling</a:t>
            </a:r>
            <a:r>
              <a:rPr lang="ar-EG" sz="2000" b="1" dirty="0">
                <a:solidFill>
                  <a:srgbClr val="0A1F61"/>
                </a:solidFill>
                <a:latin typeface="Tajawal ExtraBold" panose="00000800000000000000" pitchFamily="2" charset="-78"/>
                <a:cs typeface="Tajawal ExtraBold" panose="00000800000000000000" pitchFamily="2" charset="-78"/>
              </a:rPr>
              <a:t>التحكم والمراقبة </a:t>
            </a:r>
            <a:r>
              <a:rPr lang="en-US" sz="2000" b="1" dirty="0">
                <a:solidFill>
                  <a:srgbClr val="0A1F61"/>
                </a:solidFill>
                <a:latin typeface="Tajawal ExtraBold" panose="00000800000000000000" pitchFamily="2" charset="-78"/>
                <a:cs typeface="Tajawal ExtraBold" panose="00000800000000000000" pitchFamily="2" charset="-78"/>
              </a:rPr>
              <a:t>.</a:t>
            </a:r>
            <a:endParaRPr lang="en-US" sz="10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ct val="200000"/>
              </a:lnSpc>
              <a:buFontTx/>
              <a:buChar char="–"/>
            </a:pPr>
            <a:r>
              <a:rPr lang="en-US" sz="2000" b="1" dirty="0">
                <a:solidFill>
                  <a:srgbClr val="0A1F61"/>
                </a:solidFill>
                <a:latin typeface="Tajawal ExtraBold" panose="00000800000000000000" pitchFamily="2" charset="-78"/>
                <a:cs typeface="Tajawal ExtraBold" panose="00000800000000000000" pitchFamily="2" charset="-78"/>
              </a:rPr>
              <a:t>Lower</a:t>
            </a:r>
            <a:r>
              <a:rPr lang="ar-EG" sz="2000" b="1" dirty="0">
                <a:solidFill>
                  <a:srgbClr val="0A1F61"/>
                </a:solidFill>
                <a:latin typeface="Tajawal ExtraBold" panose="00000800000000000000" pitchFamily="2" charset="-78"/>
                <a:cs typeface="Tajawal ExtraBold" panose="00000800000000000000" pitchFamily="2" charset="-78"/>
              </a:rPr>
              <a:t>(الإدارة المباشرة) </a:t>
            </a:r>
            <a:r>
              <a:rPr lang="en-US" sz="2000" b="1" dirty="0">
                <a:solidFill>
                  <a:srgbClr val="0A1F61"/>
                </a:solidFill>
                <a:latin typeface="Tajawal ExtraBold" panose="00000800000000000000" pitchFamily="2" charset="-78"/>
                <a:cs typeface="Tajawal ExtraBold" panose="00000800000000000000" pitchFamily="2" charset="-78"/>
              </a:rPr>
              <a:t> – Closely supervise work of subordinates</a:t>
            </a:r>
            <a:r>
              <a:rPr lang="ar-EG" sz="2000" b="1" dirty="0">
                <a:solidFill>
                  <a:srgbClr val="0A1F61"/>
                </a:solidFill>
                <a:latin typeface="Tajawal ExtraBold" panose="00000800000000000000" pitchFamily="2" charset="-78"/>
                <a:cs typeface="Tajawal ExtraBold" panose="00000800000000000000" pitchFamily="2" charset="-78"/>
              </a:rPr>
              <a:t> المرؤوسين</a:t>
            </a:r>
            <a:r>
              <a:rPr lang="en-US" sz="2000" b="1" dirty="0">
                <a:solidFill>
                  <a:srgbClr val="0A1F61"/>
                </a:solidFill>
                <a:latin typeface="Tajawal ExtraBold" panose="00000800000000000000" pitchFamily="2" charset="-78"/>
                <a:cs typeface="Tajawal ExtraBold" panose="00000800000000000000" pitchFamily="2" charset="-78"/>
              </a:rPr>
              <a:t>. </a:t>
            </a:r>
          </a:p>
          <a:p>
            <a:pPr marL="860425" indent="-342900" algn="just">
              <a:lnSpc>
                <a:spcPct val="200000"/>
              </a:lnSpc>
              <a:buFontTx/>
              <a:buChar char="–"/>
            </a:pPr>
            <a:r>
              <a:rPr lang="en-US" sz="2000" b="1" dirty="0">
                <a:solidFill>
                  <a:srgbClr val="0A1F61"/>
                </a:solidFill>
                <a:latin typeface="Tajawal ExtraBold" panose="00000800000000000000" pitchFamily="2" charset="-78"/>
                <a:cs typeface="Tajawal ExtraBold" panose="00000800000000000000" pitchFamily="2" charset="-78"/>
              </a:rPr>
              <a:t>Middle </a:t>
            </a:r>
            <a:r>
              <a:rPr lang="ar-EG" sz="2000" b="1" dirty="0">
                <a:solidFill>
                  <a:srgbClr val="0A1F61"/>
                </a:solidFill>
                <a:latin typeface="Tajawal ExtraBold" panose="00000800000000000000" pitchFamily="2" charset="-78"/>
                <a:cs typeface="Tajawal ExtraBold" panose="00000800000000000000" pitchFamily="2" charset="-78"/>
              </a:rPr>
              <a:t>(الإدارة الوسطى/التنفيذية)</a:t>
            </a:r>
            <a:r>
              <a:rPr lang="en-US" sz="2000" b="1" dirty="0">
                <a:solidFill>
                  <a:srgbClr val="0A1F61"/>
                </a:solidFill>
                <a:latin typeface="Tajawal ExtraBold" panose="00000800000000000000" pitchFamily="2" charset="-78"/>
                <a:cs typeface="Tajawal ExtraBold" panose="00000800000000000000" pitchFamily="2" charset="-78"/>
              </a:rPr>
              <a:t>– Carry out activities to further goals of organization. (ex.: heads of sales, programming, marketing, etc.)</a:t>
            </a:r>
          </a:p>
          <a:p>
            <a:pPr marL="860425" indent="-342900" algn="just">
              <a:lnSpc>
                <a:spcPct val="200000"/>
              </a:lnSpc>
              <a:buFontTx/>
              <a:buChar char="–"/>
            </a:pPr>
            <a:r>
              <a:rPr lang="en-US" sz="2000" b="1" dirty="0">
                <a:solidFill>
                  <a:srgbClr val="0A1F61"/>
                </a:solidFill>
                <a:latin typeface="Tajawal ExtraBold" panose="00000800000000000000" pitchFamily="2" charset="-78"/>
                <a:cs typeface="Tajawal ExtraBold" panose="00000800000000000000" pitchFamily="2" charset="-78"/>
              </a:rPr>
              <a:t>Top </a:t>
            </a:r>
            <a:r>
              <a:rPr lang="ar-EG" sz="2000" b="1" dirty="0">
                <a:solidFill>
                  <a:srgbClr val="0A1F61"/>
                </a:solidFill>
                <a:latin typeface="Tajawal ExtraBold" panose="00000800000000000000" pitchFamily="2" charset="-78"/>
                <a:cs typeface="Tajawal ExtraBold" panose="00000800000000000000" pitchFamily="2" charset="-78"/>
              </a:rPr>
              <a:t>(الإدارة العليا)</a:t>
            </a:r>
            <a:r>
              <a:rPr lang="en-US" sz="2000" b="1" dirty="0">
                <a:solidFill>
                  <a:srgbClr val="0A1F61"/>
                </a:solidFill>
                <a:latin typeface="Tajawal ExtraBold" panose="00000800000000000000" pitchFamily="2" charset="-78"/>
                <a:cs typeface="Tajawal ExtraBold" panose="00000800000000000000" pitchFamily="2" charset="-78"/>
              </a:rPr>
              <a:t>– Coordinate company’s activities and provide overall direction. </a:t>
            </a:r>
          </a:p>
        </p:txBody>
      </p:sp>
    </p:spTree>
    <p:extLst>
      <p:ext uri="{BB962C8B-B14F-4D97-AF65-F5344CB8AC3E}">
        <p14:creationId xmlns:p14="http://schemas.microsoft.com/office/powerpoint/2010/main" val="2164182357"/>
      </p:ext>
    </p:extLst>
  </p:cSld>
  <p:clrMapOvr>
    <a:masterClrMapping/>
  </p:clrMapOvr>
  <mc:AlternateContent xmlns:mc="http://schemas.openxmlformats.org/markup-compatibility/2006" xmlns:p14="http://schemas.microsoft.com/office/powerpoint/2010/main">
    <mc:Choice Requires="p14">
      <p:transition spd="slow" p14:dur="2000" advTm="46230"/>
    </mc:Choice>
    <mc:Fallback xmlns="">
      <p:transition spd="slow" advTm="4623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3C627B-8F23-78B6-B87E-B04D7CAB75FB}"/>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CF9C8DEE-1285-0C82-7D9D-675D05992C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0BC2C416-FD1B-EF16-5AA7-41EBA9871D23}"/>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pic>
        <p:nvPicPr>
          <p:cNvPr id="2" name="Picture 1" descr="Table&#10;&#10;Description automatically generated">
            <a:extLst>
              <a:ext uri="{FF2B5EF4-FFF2-40B4-BE49-F238E27FC236}">
                <a16:creationId xmlns:a16="http://schemas.microsoft.com/office/drawing/2014/main" id="{BE51E657-E2C5-AC85-545C-A64481D87B3E}"/>
              </a:ext>
            </a:extLst>
          </p:cNvPr>
          <p:cNvPicPr>
            <a:picLocks noChangeAspect="1"/>
          </p:cNvPicPr>
          <p:nvPr/>
        </p:nvPicPr>
        <p:blipFill rotWithShape="1">
          <a:blip r:embed="rId3">
            <a:extLst>
              <a:ext uri="{28A0092B-C50C-407E-A947-70E740481C1C}">
                <a14:useLocalDpi xmlns:a14="http://schemas.microsoft.com/office/drawing/2010/main" val="0"/>
              </a:ext>
            </a:extLst>
          </a:blip>
          <a:srcRect l="3829" t="5688" r="13593" b="7924"/>
          <a:stretch/>
        </p:blipFill>
        <p:spPr>
          <a:xfrm>
            <a:off x="2241650" y="913338"/>
            <a:ext cx="7576720" cy="5944661"/>
          </a:xfrm>
          <a:prstGeom prst="rect">
            <a:avLst/>
          </a:prstGeom>
        </p:spPr>
      </p:pic>
    </p:spTree>
    <p:extLst>
      <p:ext uri="{BB962C8B-B14F-4D97-AF65-F5344CB8AC3E}">
        <p14:creationId xmlns:p14="http://schemas.microsoft.com/office/powerpoint/2010/main" val="1865415424"/>
      </p:ext>
    </p:extLst>
  </p:cSld>
  <p:clrMapOvr>
    <a:masterClrMapping/>
  </p:clrMapOvr>
  <mc:AlternateContent xmlns:mc="http://schemas.openxmlformats.org/markup-compatibility/2006" xmlns:p14="http://schemas.microsoft.com/office/powerpoint/2010/main">
    <mc:Choice Requires="p14">
      <p:transition spd="slow" p14:dur="2000" advTm="102070"/>
    </mc:Choice>
    <mc:Fallback xmlns="">
      <p:transition spd="slow" advTm="10207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B1CBBD-0142-9AEC-E88C-FF82B0D1967B}"/>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5A613353-D004-1734-6603-BD61BE579A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F1F23736-13C1-B736-7247-3C6579B6C189}"/>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7" name="TextBox 6">
            <a:extLst>
              <a:ext uri="{FF2B5EF4-FFF2-40B4-BE49-F238E27FC236}">
                <a16:creationId xmlns:a16="http://schemas.microsoft.com/office/drawing/2014/main" id="{169B5D2A-47DE-F2B7-933B-ECE72BAB4F4C}"/>
              </a:ext>
            </a:extLst>
          </p:cNvPr>
          <p:cNvSpPr txBox="1"/>
          <p:nvPr/>
        </p:nvSpPr>
        <p:spPr>
          <a:xfrm>
            <a:off x="2490357" y="1139291"/>
            <a:ext cx="430117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Management Functions </a:t>
            </a:r>
          </a:p>
        </p:txBody>
      </p:sp>
      <p:sp>
        <p:nvSpPr>
          <p:cNvPr id="2" name="TextBox 1">
            <a:extLst>
              <a:ext uri="{FF2B5EF4-FFF2-40B4-BE49-F238E27FC236}">
                <a16:creationId xmlns:a16="http://schemas.microsoft.com/office/drawing/2014/main" id="{6D8E9B4D-7CB4-EACC-BED4-573C6D5B8B1C}"/>
              </a:ext>
            </a:extLst>
          </p:cNvPr>
          <p:cNvSpPr txBox="1"/>
          <p:nvPr/>
        </p:nvSpPr>
        <p:spPr>
          <a:xfrm>
            <a:off x="434339" y="2137824"/>
            <a:ext cx="10561321" cy="3728649"/>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Four Functions of Management </a:t>
            </a:r>
            <a:r>
              <a:rPr lang="en-US" sz="2000" b="1" dirty="0">
                <a:solidFill>
                  <a:srgbClr val="0A1F61"/>
                </a:solidFill>
                <a:latin typeface="Tajawal ExtraBold" panose="00000800000000000000" pitchFamily="2" charset="-78"/>
                <a:cs typeface="Tajawal ExtraBold" panose="00000800000000000000" pitchFamily="2" charset="-78"/>
              </a:rPr>
              <a:t>Includes defining </a:t>
            </a:r>
            <a:r>
              <a:rPr lang="en-US" sz="2000" b="1" dirty="0">
                <a:solidFill>
                  <a:srgbClr val="C00000"/>
                </a:solidFill>
                <a:latin typeface="Tajawal ExtraBold" panose="00000800000000000000" pitchFamily="2" charset="-78"/>
                <a:cs typeface="Tajawal ExtraBold" panose="00000800000000000000" pitchFamily="2" charset="-78"/>
              </a:rPr>
              <a:t>goals</a:t>
            </a:r>
            <a:r>
              <a:rPr lang="en-US" sz="2000" b="1" dirty="0">
                <a:solidFill>
                  <a:srgbClr val="0A1F61"/>
                </a:solidFill>
                <a:latin typeface="Tajawal ExtraBold" panose="00000800000000000000" pitchFamily="2" charset="-78"/>
                <a:cs typeface="Tajawal ExtraBold" panose="00000800000000000000" pitchFamily="2" charset="-78"/>
              </a:rPr>
              <a:t>, establishing </a:t>
            </a:r>
            <a:r>
              <a:rPr lang="en-US" sz="2000" b="1" dirty="0">
                <a:solidFill>
                  <a:srgbClr val="C00000"/>
                </a:solidFill>
                <a:latin typeface="Tajawal ExtraBold" panose="00000800000000000000" pitchFamily="2" charset="-78"/>
                <a:cs typeface="Tajawal ExtraBold" panose="00000800000000000000" pitchFamily="2" charset="-78"/>
              </a:rPr>
              <a:t>strategy</a:t>
            </a:r>
            <a:r>
              <a:rPr lang="en-US" sz="2000" b="1" dirty="0">
                <a:solidFill>
                  <a:srgbClr val="0A1F61"/>
                </a:solidFill>
                <a:latin typeface="Tajawal ExtraBold" panose="00000800000000000000" pitchFamily="2" charset="-78"/>
                <a:cs typeface="Tajawal ExtraBold" panose="00000800000000000000" pitchFamily="2" charset="-78"/>
              </a:rPr>
              <a:t>, and </a:t>
            </a:r>
            <a:r>
              <a:rPr lang="en-US" sz="2000" b="1" dirty="0">
                <a:solidFill>
                  <a:srgbClr val="C00000"/>
                </a:solidFill>
                <a:latin typeface="Tajawal ExtraBold" panose="00000800000000000000" pitchFamily="2" charset="-78"/>
                <a:cs typeface="Tajawal ExtraBold" panose="00000800000000000000" pitchFamily="2" charset="-78"/>
              </a:rPr>
              <a:t>developing plans </a:t>
            </a:r>
            <a:r>
              <a:rPr lang="en-US" sz="2000" b="1" dirty="0">
                <a:solidFill>
                  <a:srgbClr val="0A1F61"/>
                </a:solidFill>
                <a:latin typeface="Tajawal ExtraBold" panose="00000800000000000000" pitchFamily="2" charset="-78"/>
                <a:cs typeface="Tajawal ExtraBold" panose="00000800000000000000" pitchFamily="2" charset="-78"/>
              </a:rPr>
              <a:t>to </a:t>
            </a:r>
            <a:r>
              <a:rPr lang="en-US" sz="2000" b="1" dirty="0">
                <a:solidFill>
                  <a:srgbClr val="C00000"/>
                </a:solidFill>
                <a:latin typeface="Tajawal ExtraBold" panose="00000800000000000000" pitchFamily="2" charset="-78"/>
                <a:cs typeface="Tajawal ExtraBold" panose="00000800000000000000" pitchFamily="2" charset="-78"/>
              </a:rPr>
              <a:t>coordinate activities</a:t>
            </a:r>
            <a:r>
              <a:rPr lang="en-US" sz="2000" b="1" dirty="0">
                <a:solidFill>
                  <a:srgbClr val="0A1F61"/>
                </a:solidFill>
                <a:latin typeface="Tajawal ExtraBold" panose="00000800000000000000" pitchFamily="2" charset="-78"/>
                <a:cs typeface="Tajawal ExtraBold" panose="00000800000000000000" pitchFamily="2" charset="-78"/>
              </a:rPr>
              <a:t>.</a:t>
            </a:r>
          </a:p>
          <a:p>
            <a:pPr marL="8604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Determining </a:t>
            </a:r>
            <a:r>
              <a:rPr lang="en-US" sz="2000" b="1" dirty="0">
                <a:solidFill>
                  <a:srgbClr val="C00000"/>
                </a:solidFill>
                <a:latin typeface="Tajawal ExtraBold" panose="00000800000000000000" pitchFamily="2" charset="-78"/>
                <a:cs typeface="Tajawal ExtraBold" panose="00000800000000000000" pitchFamily="2" charset="-78"/>
              </a:rPr>
              <a:t>what tasks </a:t>
            </a:r>
            <a:r>
              <a:rPr lang="en-US" sz="2000" b="1" dirty="0">
                <a:solidFill>
                  <a:srgbClr val="0A1F61"/>
                </a:solidFill>
                <a:latin typeface="Tajawal ExtraBold" panose="00000800000000000000" pitchFamily="2" charset="-78"/>
                <a:cs typeface="Tajawal ExtraBold" panose="00000800000000000000" pitchFamily="2" charset="-78"/>
              </a:rPr>
              <a:t>are to be done, </a:t>
            </a:r>
            <a:r>
              <a:rPr lang="en-US" sz="2000" b="1" dirty="0">
                <a:solidFill>
                  <a:srgbClr val="C00000"/>
                </a:solidFill>
                <a:latin typeface="Tajawal ExtraBold" panose="00000800000000000000" pitchFamily="2" charset="-78"/>
                <a:cs typeface="Tajawal ExtraBold" panose="00000800000000000000" pitchFamily="2" charset="-78"/>
              </a:rPr>
              <a:t>who</a:t>
            </a:r>
            <a:r>
              <a:rPr lang="en-US" sz="2000" b="1" dirty="0">
                <a:solidFill>
                  <a:srgbClr val="0A1F61"/>
                </a:solidFill>
                <a:latin typeface="Tajawal ExtraBold" panose="00000800000000000000" pitchFamily="2" charset="-78"/>
                <a:cs typeface="Tajawal ExtraBold" panose="00000800000000000000" pitchFamily="2" charset="-78"/>
              </a:rPr>
              <a:t> is to do them, </a:t>
            </a:r>
            <a:r>
              <a:rPr lang="en-US" sz="2000" b="1" dirty="0">
                <a:solidFill>
                  <a:srgbClr val="C00000"/>
                </a:solidFill>
                <a:latin typeface="Tajawal ExtraBold" panose="00000800000000000000" pitchFamily="2" charset="-78"/>
                <a:cs typeface="Tajawal ExtraBold" panose="00000800000000000000" pitchFamily="2" charset="-78"/>
              </a:rPr>
              <a:t>how</a:t>
            </a:r>
            <a:r>
              <a:rPr lang="en-US" sz="2000" b="1" dirty="0">
                <a:solidFill>
                  <a:srgbClr val="0A1F61"/>
                </a:solidFill>
                <a:latin typeface="Tajawal ExtraBold" panose="00000800000000000000" pitchFamily="2" charset="-78"/>
                <a:cs typeface="Tajawal ExtraBold" panose="00000800000000000000" pitchFamily="2" charset="-78"/>
              </a:rPr>
              <a:t> the tasks are to be grouped, </a:t>
            </a:r>
            <a:r>
              <a:rPr lang="en-US" sz="2000" b="1" dirty="0">
                <a:solidFill>
                  <a:srgbClr val="C00000"/>
                </a:solidFill>
                <a:latin typeface="Tajawal ExtraBold" panose="00000800000000000000" pitchFamily="2" charset="-78"/>
                <a:cs typeface="Tajawal ExtraBold" panose="00000800000000000000" pitchFamily="2" charset="-78"/>
              </a:rPr>
              <a:t>who reports to whom</a:t>
            </a:r>
            <a:r>
              <a:rPr lang="en-US" sz="2000" b="1" dirty="0">
                <a:solidFill>
                  <a:srgbClr val="0A1F61"/>
                </a:solidFill>
                <a:latin typeface="Tajawal ExtraBold" panose="00000800000000000000" pitchFamily="2" charset="-78"/>
                <a:cs typeface="Tajawal ExtraBold" panose="00000800000000000000" pitchFamily="2" charset="-78"/>
              </a:rPr>
              <a:t>, and </a:t>
            </a:r>
            <a:r>
              <a:rPr lang="en-US" sz="2000" b="1" dirty="0">
                <a:solidFill>
                  <a:srgbClr val="C00000"/>
                </a:solidFill>
                <a:latin typeface="Tajawal ExtraBold" panose="00000800000000000000" pitchFamily="2" charset="-78"/>
                <a:cs typeface="Tajawal ExtraBold" panose="00000800000000000000" pitchFamily="2" charset="-78"/>
              </a:rPr>
              <a:t>where decisions are to be made</a:t>
            </a:r>
            <a:r>
              <a:rPr lang="en-US" sz="2000" b="1" dirty="0">
                <a:solidFill>
                  <a:srgbClr val="0A1F61"/>
                </a:solidFill>
                <a:latin typeface="Tajawal ExtraBold" panose="00000800000000000000" pitchFamily="2" charset="-78"/>
                <a:cs typeface="Tajawal ExtraBold" panose="00000800000000000000" pitchFamily="2" charset="-78"/>
              </a:rPr>
              <a:t>.</a:t>
            </a:r>
          </a:p>
          <a:p>
            <a:pPr marL="8604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Includes </a:t>
            </a:r>
            <a:r>
              <a:rPr lang="en-US" sz="2000" b="1" dirty="0">
                <a:solidFill>
                  <a:srgbClr val="FF0000"/>
                </a:solidFill>
                <a:latin typeface="Tajawal ExtraBold" panose="00000800000000000000" pitchFamily="2" charset="-78"/>
                <a:cs typeface="Tajawal ExtraBold" panose="00000800000000000000" pitchFamily="2" charset="-78"/>
              </a:rPr>
              <a:t>motivating</a:t>
            </a:r>
            <a:r>
              <a:rPr lang="en-US" sz="2000" b="1" dirty="0">
                <a:solidFill>
                  <a:srgbClr val="0A1F61"/>
                </a:solidFill>
                <a:latin typeface="Tajawal ExtraBold" panose="00000800000000000000" pitchFamily="2" charset="-78"/>
                <a:cs typeface="Tajawal ExtraBold" panose="00000800000000000000" pitchFamily="2" charset="-78"/>
              </a:rPr>
              <a:t> subordinates, </a:t>
            </a:r>
            <a:r>
              <a:rPr lang="en-US" sz="2000" b="1" dirty="0">
                <a:solidFill>
                  <a:srgbClr val="FF0000"/>
                </a:solidFill>
                <a:latin typeface="Tajawal ExtraBold" panose="00000800000000000000" pitchFamily="2" charset="-78"/>
                <a:cs typeface="Tajawal ExtraBold" panose="00000800000000000000" pitchFamily="2" charset="-78"/>
              </a:rPr>
              <a:t>directing</a:t>
            </a:r>
            <a:r>
              <a:rPr lang="en-US" sz="2000" b="1" dirty="0">
                <a:solidFill>
                  <a:srgbClr val="0A1F61"/>
                </a:solidFill>
                <a:latin typeface="Tajawal ExtraBold" panose="00000800000000000000" pitchFamily="2" charset="-78"/>
                <a:cs typeface="Tajawal ExtraBold" panose="00000800000000000000" pitchFamily="2" charset="-78"/>
              </a:rPr>
              <a:t> others, selecting the most </a:t>
            </a:r>
            <a:r>
              <a:rPr lang="en-US" sz="2000" b="1" dirty="0">
                <a:solidFill>
                  <a:srgbClr val="FF0000"/>
                </a:solidFill>
                <a:latin typeface="Tajawal ExtraBold" panose="00000800000000000000" pitchFamily="2" charset="-78"/>
                <a:cs typeface="Tajawal ExtraBold" panose="00000800000000000000" pitchFamily="2" charset="-78"/>
              </a:rPr>
              <a:t>effective communication </a:t>
            </a:r>
            <a:r>
              <a:rPr lang="en-US" sz="2000" b="1" dirty="0">
                <a:solidFill>
                  <a:srgbClr val="0A1F61"/>
                </a:solidFill>
                <a:latin typeface="Tajawal ExtraBold" panose="00000800000000000000" pitchFamily="2" charset="-78"/>
                <a:cs typeface="Tajawal ExtraBold" panose="00000800000000000000" pitchFamily="2" charset="-78"/>
              </a:rPr>
              <a:t>channels, and </a:t>
            </a:r>
            <a:r>
              <a:rPr lang="en-US" sz="2000" b="1" dirty="0">
                <a:solidFill>
                  <a:srgbClr val="FF0000"/>
                </a:solidFill>
                <a:latin typeface="Tajawal ExtraBold" panose="00000800000000000000" pitchFamily="2" charset="-78"/>
                <a:cs typeface="Tajawal ExtraBold" panose="00000800000000000000" pitchFamily="2" charset="-78"/>
              </a:rPr>
              <a:t>resolving conflicts</a:t>
            </a:r>
            <a:r>
              <a:rPr lang="en-US" sz="2000" b="1" dirty="0">
                <a:solidFill>
                  <a:srgbClr val="0A1F61"/>
                </a:solidFill>
                <a:latin typeface="Tajawal ExtraBold" panose="00000800000000000000" pitchFamily="2" charset="-78"/>
                <a:cs typeface="Tajawal ExtraBold" panose="00000800000000000000" pitchFamily="2" charset="-78"/>
              </a:rPr>
              <a:t>.</a:t>
            </a:r>
          </a:p>
          <a:p>
            <a:pPr marL="860425" indent="-342900" algn="just">
              <a:lnSpc>
                <a:spcPct val="1500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Monitoring activities </a:t>
            </a:r>
            <a:r>
              <a:rPr lang="en-US" sz="2000" b="1" dirty="0">
                <a:solidFill>
                  <a:srgbClr val="0A1F61"/>
                </a:solidFill>
                <a:latin typeface="Tajawal ExtraBold" panose="00000800000000000000" pitchFamily="2" charset="-78"/>
                <a:cs typeface="Tajawal ExtraBold" panose="00000800000000000000" pitchFamily="2" charset="-78"/>
              </a:rPr>
              <a:t>to ensure they are being accomplished as planned and </a:t>
            </a:r>
            <a:r>
              <a:rPr lang="en-US" sz="2000" b="1" dirty="0">
                <a:solidFill>
                  <a:srgbClr val="FF0000"/>
                </a:solidFill>
                <a:latin typeface="Tajawal ExtraBold" panose="00000800000000000000" pitchFamily="2" charset="-78"/>
                <a:cs typeface="Tajawal ExtraBold" panose="00000800000000000000" pitchFamily="2" charset="-78"/>
              </a:rPr>
              <a:t>correcting any significant deviations</a:t>
            </a:r>
            <a:r>
              <a:rPr lang="en-US" sz="2000" b="1"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3055566602"/>
      </p:ext>
    </p:extLst>
  </p:cSld>
  <p:clrMapOvr>
    <a:masterClrMapping/>
  </p:clrMapOvr>
  <mc:AlternateContent xmlns:mc="http://schemas.openxmlformats.org/markup-compatibility/2006" xmlns:p14="http://schemas.microsoft.com/office/powerpoint/2010/main">
    <mc:Choice Requires="p14">
      <p:transition spd="slow" p14:dur="2000" advTm="113790"/>
    </mc:Choice>
    <mc:Fallback xmlns="">
      <p:transition spd="slow" advTm="11379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686282-9740-BFE9-8BC0-C7E4240111C4}"/>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01A75765-080B-F9C2-AFA6-151E11206B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8305E125-3EF5-63B9-B34C-1DCF32D06CC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7" name="TextBox 6">
            <a:extLst>
              <a:ext uri="{FF2B5EF4-FFF2-40B4-BE49-F238E27FC236}">
                <a16:creationId xmlns:a16="http://schemas.microsoft.com/office/drawing/2014/main" id="{AB2718FC-25E4-E2AC-B774-C42ED6F89E28}"/>
              </a:ext>
            </a:extLst>
          </p:cNvPr>
          <p:cNvSpPr txBox="1"/>
          <p:nvPr/>
        </p:nvSpPr>
        <p:spPr>
          <a:xfrm>
            <a:off x="2490357" y="1139291"/>
            <a:ext cx="430117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Management Functions </a:t>
            </a:r>
          </a:p>
        </p:txBody>
      </p:sp>
      <p:pic>
        <p:nvPicPr>
          <p:cNvPr id="3" name="Picture 2">
            <a:extLst>
              <a:ext uri="{FF2B5EF4-FFF2-40B4-BE49-F238E27FC236}">
                <a16:creationId xmlns:a16="http://schemas.microsoft.com/office/drawing/2014/main" id="{2178DC17-5322-5F65-FF4E-EFC43FC494EE}"/>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25000"/>
                    </a14:imgEffect>
                  </a14:imgLayer>
                </a14:imgProps>
              </a:ext>
            </a:extLst>
          </a:blip>
          <a:srcRect l="3086" r="6479"/>
          <a:stretch/>
        </p:blipFill>
        <p:spPr>
          <a:xfrm>
            <a:off x="2634304" y="1736678"/>
            <a:ext cx="7595546" cy="5085084"/>
          </a:xfrm>
          <a:prstGeom prst="rect">
            <a:avLst/>
          </a:prstGeom>
        </p:spPr>
      </p:pic>
    </p:spTree>
    <p:extLst>
      <p:ext uri="{BB962C8B-B14F-4D97-AF65-F5344CB8AC3E}">
        <p14:creationId xmlns:p14="http://schemas.microsoft.com/office/powerpoint/2010/main" val="1999936751"/>
      </p:ext>
    </p:extLst>
  </p:cSld>
  <p:clrMapOvr>
    <a:masterClrMapping/>
  </p:clrMapOvr>
  <mc:AlternateContent xmlns:mc="http://schemas.openxmlformats.org/markup-compatibility/2006" xmlns:p14="http://schemas.microsoft.com/office/powerpoint/2010/main">
    <mc:Choice Requires="p14">
      <p:transition spd="slow" p14:dur="2000" advTm="46780"/>
    </mc:Choice>
    <mc:Fallback xmlns="">
      <p:transition spd="slow" advTm="4678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B9AE3F-29A3-5040-E6DD-6745882DCBE5}"/>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F7ACF7F6-6CAA-FA0F-FE22-4A282ACA74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6743E8D2-873E-5119-0489-1EB4C2B2D88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7" name="TextBox 6">
            <a:extLst>
              <a:ext uri="{FF2B5EF4-FFF2-40B4-BE49-F238E27FC236}">
                <a16:creationId xmlns:a16="http://schemas.microsoft.com/office/drawing/2014/main" id="{FEB06700-E8F2-2452-7BBD-93AE2556101B}"/>
              </a:ext>
            </a:extLst>
          </p:cNvPr>
          <p:cNvSpPr txBox="1"/>
          <p:nvPr/>
        </p:nvSpPr>
        <p:spPr>
          <a:xfrm>
            <a:off x="2490357" y="1139291"/>
            <a:ext cx="430117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Management Functions </a:t>
            </a:r>
          </a:p>
        </p:txBody>
      </p:sp>
      <p:sp>
        <p:nvSpPr>
          <p:cNvPr id="3" name="TextBox 2">
            <a:extLst>
              <a:ext uri="{FF2B5EF4-FFF2-40B4-BE49-F238E27FC236}">
                <a16:creationId xmlns:a16="http://schemas.microsoft.com/office/drawing/2014/main" id="{8290902B-66F4-9FAB-816F-045557F78997}"/>
              </a:ext>
            </a:extLst>
          </p:cNvPr>
          <p:cNvSpPr txBox="1"/>
          <p:nvPr/>
        </p:nvSpPr>
        <p:spPr>
          <a:xfrm>
            <a:off x="1297172" y="1853902"/>
            <a:ext cx="10134024" cy="4282647"/>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Planning</a:t>
            </a:r>
            <a:r>
              <a:rPr lang="en-US" sz="2200" b="1" dirty="0">
                <a:solidFill>
                  <a:srgbClr val="0A1F61"/>
                </a:solidFill>
                <a:latin typeface="Tajawal ExtraBold" panose="00000800000000000000" pitchFamily="2" charset="-78"/>
                <a:cs typeface="Tajawal ExtraBold" panose="00000800000000000000" pitchFamily="2" charset="-78"/>
              </a:rPr>
              <a:t> is the process of identifying and selecting appropriate </a:t>
            </a:r>
            <a:r>
              <a:rPr lang="en-US" sz="2200" b="1" dirty="0">
                <a:solidFill>
                  <a:srgbClr val="FF0000"/>
                </a:solidFill>
                <a:latin typeface="Tajawal ExtraBold" panose="00000800000000000000" pitchFamily="2" charset="-78"/>
                <a:cs typeface="Tajawal ExtraBold" panose="00000800000000000000" pitchFamily="2" charset="-78"/>
              </a:rPr>
              <a:t>organizational goals</a:t>
            </a:r>
            <a:r>
              <a:rPr lang="en-US" sz="2200" b="1" dirty="0">
                <a:solidFill>
                  <a:srgbClr val="0A1F61"/>
                </a:solidFill>
                <a:latin typeface="Tajawal ExtraBold" panose="00000800000000000000" pitchFamily="2" charset="-78"/>
                <a:cs typeface="Tajawal ExtraBold" panose="00000800000000000000" pitchFamily="2" charset="-78"/>
              </a:rPr>
              <a:t> and </a:t>
            </a:r>
            <a:r>
              <a:rPr lang="en-US" sz="2200" b="1" dirty="0">
                <a:solidFill>
                  <a:srgbClr val="FF0000"/>
                </a:solidFill>
                <a:latin typeface="Tajawal ExtraBold" panose="00000800000000000000" pitchFamily="2" charset="-78"/>
                <a:cs typeface="Tajawal ExtraBold" panose="00000800000000000000" pitchFamily="2" charset="-78"/>
              </a:rPr>
              <a:t>courses of action</a:t>
            </a:r>
            <a:r>
              <a:rPr lang="ar-EG" sz="2200" b="1" dirty="0">
                <a:solidFill>
                  <a:srgbClr val="FF0000"/>
                </a:solidFill>
                <a:latin typeface="Tajawal ExtraBold" panose="00000800000000000000" pitchFamily="2" charset="-78"/>
                <a:cs typeface="Tajawal ExtraBold" panose="00000800000000000000" pitchFamily="2" charset="-78"/>
              </a:rPr>
              <a:t>مسارات العمل أو سبل الإجراء.</a:t>
            </a:r>
            <a:endParaRPr lang="en-US" sz="2200" b="1" dirty="0">
              <a:solidFill>
                <a:srgbClr val="FF0000"/>
              </a:solidFill>
              <a:latin typeface="Tajawal ExtraBold" panose="00000800000000000000" pitchFamily="2" charset="-78"/>
              <a:cs typeface="Tajawal ExtraBold" panose="00000800000000000000" pitchFamily="2" charset="-78"/>
            </a:endParaRPr>
          </a:p>
          <a:p>
            <a:pPr marL="8604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Steps in the Planning Process</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Deciding which goals, the organization will pursue</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Deciding what courses of action to adopt to attain those goals</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Deciding how to allocate organizational resources</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Complex, difficult activity</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Strategy to adopt is not always immediately clear</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Done under uncertainty</a:t>
            </a:r>
          </a:p>
        </p:txBody>
      </p:sp>
    </p:spTree>
    <p:extLst>
      <p:ext uri="{BB962C8B-B14F-4D97-AF65-F5344CB8AC3E}">
        <p14:creationId xmlns:p14="http://schemas.microsoft.com/office/powerpoint/2010/main" val="132381415"/>
      </p:ext>
    </p:extLst>
  </p:cSld>
  <p:clrMapOvr>
    <a:masterClrMapping/>
  </p:clrMapOvr>
  <mc:AlternateContent xmlns:mc="http://schemas.openxmlformats.org/markup-compatibility/2006" xmlns:p14="http://schemas.microsoft.com/office/powerpoint/2010/main">
    <mc:Choice Requires="p14">
      <p:transition spd="slow" p14:dur="2000" advTm="173170"/>
    </mc:Choice>
    <mc:Fallback xmlns="">
      <p:transition spd="slow" advTm="17317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3B5A55-ED8B-DB69-EFB1-35822531479E}"/>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A8905F2A-5BC0-5896-BF70-7692581C4D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4DD52A65-BFB5-3CFD-C7EA-15F187317FFF}"/>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7" name="TextBox 6">
            <a:extLst>
              <a:ext uri="{FF2B5EF4-FFF2-40B4-BE49-F238E27FC236}">
                <a16:creationId xmlns:a16="http://schemas.microsoft.com/office/drawing/2014/main" id="{C06892C6-E2F4-0893-FF56-F53CBE9C7F04}"/>
              </a:ext>
            </a:extLst>
          </p:cNvPr>
          <p:cNvSpPr txBox="1"/>
          <p:nvPr/>
        </p:nvSpPr>
        <p:spPr>
          <a:xfrm>
            <a:off x="2490357" y="1139291"/>
            <a:ext cx="430117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Management Functions </a:t>
            </a:r>
          </a:p>
        </p:txBody>
      </p:sp>
      <p:sp>
        <p:nvSpPr>
          <p:cNvPr id="2" name="TextBox 1">
            <a:extLst>
              <a:ext uri="{FF2B5EF4-FFF2-40B4-BE49-F238E27FC236}">
                <a16:creationId xmlns:a16="http://schemas.microsoft.com/office/drawing/2014/main" id="{6C1F40FE-EDD9-E511-F0A1-F27F66595EA5}"/>
              </a:ext>
            </a:extLst>
          </p:cNvPr>
          <p:cNvSpPr txBox="1"/>
          <p:nvPr/>
        </p:nvSpPr>
        <p:spPr>
          <a:xfrm>
            <a:off x="251460" y="2028271"/>
            <a:ext cx="11104733" cy="3901774"/>
          </a:xfrm>
          <a:prstGeom prst="rect">
            <a:avLst/>
          </a:prstGeom>
          <a:noFill/>
        </p:spPr>
        <p:txBody>
          <a:bodyPr wrap="square" rtlCol="0">
            <a:spAutoFit/>
          </a:bodyPr>
          <a:lstStyle/>
          <a:p>
            <a:pPr marL="860425" indent="-342900" algn="just">
              <a:lnSpc>
                <a:spcPts val="30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Organizing</a:t>
            </a:r>
            <a:r>
              <a:rPr lang="en-US" sz="2000" b="1" dirty="0">
                <a:solidFill>
                  <a:srgbClr val="0A1F61"/>
                </a:solidFill>
                <a:latin typeface="Tajawal ExtraBold" panose="00000800000000000000" pitchFamily="2" charset="-78"/>
                <a:cs typeface="Tajawal ExtraBold" panose="00000800000000000000" pitchFamily="2" charset="-78"/>
              </a:rPr>
              <a:t> is a task that managers perform to create a structure of working relationships that </a:t>
            </a:r>
            <a:r>
              <a:rPr lang="en-US" sz="2000" b="1" dirty="0">
                <a:solidFill>
                  <a:srgbClr val="C00000"/>
                </a:solidFill>
                <a:latin typeface="Tajawal ExtraBold" panose="00000800000000000000" pitchFamily="2" charset="-78"/>
                <a:cs typeface="Tajawal ExtraBold" panose="00000800000000000000" pitchFamily="2" charset="-78"/>
              </a:rPr>
              <a:t>allow organizational members to interact and cooperate to achieve organizational goals</a:t>
            </a:r>
          </a:p>
          <a:p>
            <a:pPr marL="1317625" lvl="1" indent="-342900" algn="just">
              <a:lnSpc>
                <a:spcPts val="3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Involves </a:t>
            </a:r>
            <a:r>
              <a:rPr lang="en-US" sz="2000" b="1" dirty="0">
                <a:solidFill>
                  <a:srgbClr val="C00000"/>
                </a:solidFill>
                <a:latin typeface="Tajawal ExtraBold" panose="00000800000000000000" pitchFamily="2" charset="-78"/>
                <a:cs typeface="Tajawal ExtraBold" panose="00000800000000000000" pitchFamily="2" charset="-78"/>
              </a:rPr>
              <a:t>grouping people into departments </a:t>
            </a:r>
            <a:r>
              <a:rPr lang="en-US" sz="2000" b="1" dirty="0">
                <a:solidFill>
                  <a:srgbClr val="0A1F61"/>
                </a:solidFill>
                <a:latin typeface="Tajawal ExtraBold" panose="00000800000000000000" pitchFamily="2" charset="-78"/>
                <a:cs typeface="Tajawal ExtraBold" panose="00000800000000000000" pitchFamily="2" charset="-78"/>
              </a:rPr>
              <a:t>according to the kinds of job-specific </a:t>
            </a:r>
            <a:r>
              <a:rPr lang="en-US" sz="2000" b="1" dirty="0">
                <a:solidFill>
                  <a:srgbClr val="C00000"/>
                </a:solidFill>
                <a:latin typeface="Tajawal ExtraBold" panose="00000800000000000000" pitchFamily="2" charset="-78"/>
                <a:cs typeface="Tajawal ExtraBold" panose="00000800000000000000" pitchFamily="2" charset="-78"/>
              </a:rPr>
              <a:t>tasks </a:t>
            </a:r>
            <a:r>
              <a:rPr lang="en-US" sz="2000" b="1" dirty="0">
                <a:solidFill>
                  <a:srgbClr val="0A1F61"/>
                </a:solidFill>
                <a:latin typeface="Tajawal ExtraBold" panose="00000800000000000000" pitchFamily="2" charset="-78"/>
                <a:cs typeface="Tajawal ExtraBold" panose="00000800000000000000" pitchFamily="2" charset="-78"/>
              </a:rPr>
              <a:t>they perform</a:t>
            </a:r>
          </a:p>
          <a:p>
            <a:pPr marL="1317625" lvl="1" indent="-342900" algn="just">
              <a:lnSpc>
                <a:spcPts val="3000"/>
              </a:lnSpc>
              <a:buFont typeface="Arial" panose="020B0604020202020204" pitchFamily="34" charset="0"/>
              <a:buChar char="•"/>
            </a:pPr>
            <a:r>
              <a:rPr lang="en-US" sz="2000" b="1" dirty="0">
                <a:solidFill>
                  <a:srgbClr val="C00000"/>
                </a:solidFill>
                <a:latin typeface="Tajawal ExtraBold" panose="00000800000000000000" pitchFamily="2" charset="-78"/>
                <a:cs typeface="Tajawal ExtraBold" panose="00000800000000000000" pitchFamily="2" charset="-78"/>
              </a:rPr>
              <a:t>Managers </a:t>
            </a:r>
            <a:r>
              <a:rPr lang="en-US" sz="2000" b="1" dirty="0">
                <a:solidFill>
                  <a:srgbClr val="0A1F61"/>
                </a:solidFill>
                <a:latin typeface="Tajawal ExtraBold" panose="00000800000000000000" pitchFamily="2" charset="-78"/>
                <a:cs typeface="Tajawal ExtraBold" panose="00000800000000000000" pitchFamily="2" charset="-78"/>
              </a:rPr>
              <a:t>lay out lines of </a:t>
            </a:r>
            <a:r>
              <a:rPr lang="en-US" sz="2000" b="1" dirty="0">
                <a:solidFill>
                  <a:srgbClr val="C00000"/>
                </a:solidFill>
                <a:latin typeface="Tajawal ExtraBold" panose="00000800000000000000" pitchFamily="2" charset="-78"/>
                <a:cs typeface="Tajawal ExtraBold" panose="00000800000000000000" pitchFamily="2" charset="-78"/>
              </a:rPr>
              <a:t>authority and responsibility</a:t>
            </a:r>
          </a:p>
          <a:p>
            <a:pPr marL="1317625" lvl="1" indent="-342900" algn="just">
              <a:lnSpc>
                <a:spcPts val="3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Decide how to coordinate </a:t>
            </a:r>
            <a:r>
              <a:rPr lang="en-US" sz="2000" b="1" dirty="0">
                <a:solidFill>
                  <a:srgbClr val="C00000"/>
                </a:solidFill>
                <a:latin typeface="Tajawal ExtraBold" panose="00000800000000000000" pitchFamily="2" charset="-78"/>
                <a:cs typeface="Tajawal ExtraBold" panose="00000800000000000000" pitchFamily="2" charset="-78"/>
              </a:rPr>
              <a:t>organizational resources</a:t>
            </a:r>
          </a:p>
          <a:p>
            <a:pPr marL="855663" lvl="1" indent="-344488" algn="just">
              <a:lnSpc>
                <a:spcPts val="3000"/>
              </a:lnSpc>
              <a:buFont typeface="Wingdings" panose="05000000000000000000" pitchFamily="2" charset="2"/>
              <a:buChar char="q"/>
              <a:tabLst>
                <a:tab pos="914400" algn="l"/>
              </a:tabLst>
            </a:pPr>
            <a:r>
              <a:rPr lang="en-US" sz="2000" b="1" dirty="0">
                <a:solidFill>
                  <a:srgbClr val="C00000"/>
                </a:solidFill>
                <a:latin typeface="Tajawal ExtraBold" panose="00000800000000000000" pitchFamily="2" charset="-78"/>
                <a:cs typeface="Tajawal ExtraBold" panose="00000800000000000000" pitchFamily="2" charset="-78"/>
              </a:rPr>
              <a:t>Organizational Structure</a:t>
            </a:r>
          </a:p>
          <a:p>
            <a:pPr marL="974725" lvl="1"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A formal system of task and reporting relationships that coordinates and motivates members so that they work together to achieve organizational goals</a:t>
            </a:r>
          </a:p>
        </p:txBody>
      </p:sp>
      <p:sp>
        <p:nvSpPr>
          <p:cNvPr id="3" name="TextBox 2">
            <a:extLst>
              <a:ext uri="{FF2B5EF4-FFF2-40B4-BE49-F238E27FC236}">
                <a16:creationId xmlns:a16="http://schemas.microsoft.com/office/drawing/2014/main" id="{F93BCE6E-2D86-BAEE-6605-B923B9A0DFF2}"/>
              </a:ext>
            </a:extLst>
          </p:cNvPr>
          <p:cNvSpPr txBox="1"/>
          <p:nvPr/>
        </p:nvSpPr>
        <p:spPr>
          <a:xfrm>
            <a:off x="937550" y="6111139"/>
            <a:ext cx="9361441" cy="369332"/>
          </a:xfrm>
          <a:prstGeom prst="rect">
            <a:avLst/>
          </a:prstGeom>
          <a:noFill/>
        </p:spPr>
        <p:txBody>
          <a:bodyPr wrap="square">
            <a:spAutoFit/>
          </a:bodyPr>
          <a:lstStyle/>
          <a:p>
            <a:pPr algn="r" rtl="1"/>
            <a:r>
              <a:rPr lang="en-US" b="1" dirty="0" err="1"/>
              <a:t>نظام</a:t>
            </a:r>
            <a:r>
              <a:rPr lang="en-US" b="1" dirty="0"/>
              <a:t> </a:t>
            </a:r>
            <a:r>
              <a:rPr lang="en-US" b="1" dirty="0" err="1"/>
              <a:t>رسمي</a:t>
            </a:r>
            <a:r>
              <a:rPr lang="en-US" b="1" dirty="0"/>
              <a:t> </a:t>
            </a:r>
            <a:r>
              <a:rPr lang="en-US" b="1" dirty="0" err="1"/>
              <a:t>للمهام</a:t>
            </a:r>
            <a:r>
              <a:rPr lang="en-US" b="1" dirty="0"/>
              <a:t> </a:t>
            </a:r>
            <a:r>
              <a:rPr lang="en-US" b="1" dirty="0" err="1"/>
              <a:t>وعلاقات</a:t>
            </a:r>
            <a:r>
              <a:rPr lang="en-US" b="1" dirty="0"/>
              <a:t> </a:t>
            </a:r>
            <a:r>
              <a:rPr lang="en-US" b="1" dirty="0" err="1"/>
              <a:t>إعداد</a:t>
            </a:r>
            <a:r>
              <a:rPr lang="en-US" b="1" dirty="0"/>
              <a:t> </a:t>
            </a:r>
            <a:r>
              <a:rPr lang="en-US" b="1" dirty="0" err="1"/>
              <a:t>التقارير</a:t>
            </a:r>
            <a:r>
              <a:rPr lang="en-US" b="1" dirty="0"/>
              <a:t> </a:t>
            </a:r>
            <a:r>
              <a:rPr lang="en-US" b="1" dirty="0" err="1"/>
              <a:t>يقوم</a:t>
            </a:r>
            <a:r>
              <a:rPr lang="en-US" b="1" dirty="0"/>
              <a:t> </a:t>
            </a:r>
            <a:r>
              <a:rPr lang="en-US" b="1" dirty="0" err="1"/>
              <a:t>بتنسيق</a:t>
            </a:r>
            <a:r>
              <a:rPr lang="en-US" b="1" dirty="0"/>
              <a:t> </a:t>
            </a:r>
            <a:r>
              <a:rPr lang="en-US" b="1" dirty="0" err="1"/>
              <a:t>وتحفيز</a:t>
            </a:r>
            <a:r>
              <a:rPr lang="en-US" b="1" dirty="0"/>
              <a:t> </a:t>
            </a:r>
            <a:r>
              <a:rPr lang="en-US" b="1" dirty="0" err="1"/>
              <a:t>الأعضاء</a:t>
            </a:r>
            <a:r>
              <a:rPr lang="en-US" b="1" dirty="0"/>
              <a:t> </a:t>
            </a:r>
            <a:r>
              <a:rPr lang="en-US" b="1" dirty="0" err="1"/>
              <a:t>بحيث</a:t>
            </a:r>
            <a:r>
              <a:rPr lang="en-US" b="1" dirty="0"/>
              <a:t> </a:t>
            </a:r>
            <a:r>
              <a:rPr lang="en-US" b="1" dirty="0" err="1"/>
              <a:t>يعملون</a:t>
            </a:r>
            <a:r>
              <a:rPr lang="en-US" b="1" dirty="0"/>
              <a:t> </a:t>
            </a:r>
            <a:r>
              <a:rPr lang="en-US" b="1" dirty="0" err="1"/>
              <a:t>معًا</a:t>
            </a:r>
            <a:r>
              <a:rPr lang="en-US" b="1" dirty="0"/>
              <a:t> </a:t>
            </a:r>
            <a:r>
              <a:rPr lang="en-US" b="1" dirty="0" err="1"/>
              <a:t>لتحقيق</a:t>
            </a:r>
            <a:r>
              <a:rPr lang="en-US" b="1" dirty="0"/>
              <a:t> </a:t>
            </a:r>
            <a:r>
              <a:rPr lang="en-US" b="1" dirty="0" err="1"/>
              <a:t>الأهداف</a:t>
            </a:r>
            <a:r>
              <a:rPr lang="en-US" b="1" dirty="0"/>
              <a:t> </a:t>
            </a:r>
            <a:r>
              <a:rPr lang="en-US" b="1" dirty="0" err="1"/>
              <a:t>التنظيمية</a:t>
            </a:r>
            <a:endParaRPr lang="en-US" b="1" dirty="0"/>
          </a:p>
        </p:txBody>
      </p:sp>
      <p:sp>
        <p:nvSpPr>
          <p:cNvPr id="4" name="TextBox 3">
            <a:extLst>
              <a:ext uri="{FF2B5EF4-FFF2-40B4-BE49-F238E27FC236}">
                <a16:creationId xmlns:a16="http://schemas.microsoft.com/office/drawing/2014/main" id="{66C3ABF3-5A0A-D828-FE32-BEC830593BDC}"/>
              </a:ext>
            </a:extLst>
          </p:cNvPr>
          <p:cNvSpPr txBox="1"/>
          <p:nvPr/>
        </p:nvSpPr>
        <p:spPr>
          <a:xfrm>
            <a:off x="4214214" y="4796778"/>
            <a:ext cx="1620520" cy="369332"/>
          </a:xfrm>
          <a:prstGeom prst="rect">
            <a:avLst/>
          </a:prstGeom>
          <a:noFill/>
        </p:spPr>
        <p:txBody>
          <a:bodyPr wrap="square">
            <a:spAutoFit/>
          </a:bodyPr>
          <a:lstStyle/>
          <a:p>
            <a:pPr algn="r" rtl="1"/>
            <a:r>
              <a:rPr lang="en-US" b="1" dirty="0" err="1"/>
              <a:t>الهيكل</a:t>
            </a:r>
            <a:r>
              <a:rPr lang="en-US" b="1" dirty="0"/>
              <a:t> </a:t>
            </a:r>
            <a:r>
              <a:rPr lang="en-US" b="1" dirty="0" err="1"/>
              <a:t>التنظيمي</a:t>
            </a:r>
            <a:endParaRPr lang="en-US" b="1" dirty="0"/>
          </a:p>
        </p:txBody>
      </p:sp>
      <p:pic>
        <p:nvPicPr>
          <p:cNvPr id="5" name="Picture 2" descr="4 Common Types of Organizational Structures - AllBusiness.com">
            <a:extLst>
              <a:ext uri="{FF2B5EF4-FFF2-40B4-BE49-F238E27FC236}">
                <a16:creationId xmlns:a16="http://schemas.microsoft.com/office/drawing/2014/main" id="{31DCFDC1-86E9-AA2E-99BF-292F3F8713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86799" y="3624620"/>
            <a:ext cx="2403579" cy="15973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4874070"/>
      </p:ext>
    </p:extLst>
  </p:cSld>
  <p:clrMapOvr>
    <a:masterClrMapping/>
  </p:clrMapOvr>
  <mc:AlternateContent xmlns:mc="http://schemas.openxmlformats.org/markup-compatibility/2006" xmlns:p14="http://schemas.microsoft.com/office/powerpoint/2010/main">
    <mc:Choice Requires="p14">
      <p:transition spd="slow" p14:dur="2000" advTm="106000"/>
    </mc:Choice>
    <mc:Fallback xmlns="">
      <p:transition spd="slow" advTm="106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3E9CB8-FEA9-8991-6EEF-9BDF3A8BEF34}"/>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AEF1611C-5EA5-A2F6-D6BF-A0D2A7E29C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23E9E9BD-DE1A-CE12-35EA-9E99521E2AFB}"/>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7" name="TextBox 6">
            <a:extLst>
              <a:ext uri="{FF2B5EF4-FFF2-40B4-BE49-F238E27FC236}">
                <a16:creationId xmlns:a16="http://schemas.microsoft.com/office/drawing/2014/main" id="{17CE32A4-2980-1BA4-317F-2EE5A6D9F8F2}"/>
              </a:ext>
            </a:extLst>
          </p:cNvPr>
          <p:cNvSpPr txBox="1"/>
          <p:nvPr/>
        </p:nvSpPr>
        <p:spPr>
          <a:xfrm>
            <a:off x="2490357" y="1139291"/>
            <a:ext cx="430117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Management Functions </a:t>
            </a:r>
          </a:p>
        </p:txBody>
      </p:sp>
      <p:sp>
        <p:nvSpPr>
          <p:cNvPr id="3" name="TextBox 2">
            <a:extLst>
              <a:ext uri="{FF2B5EF4-FFF2-40B4-BE49-F238E27FC236}">
                <a16:creationId xmlns:a16="http://schemas.microsoft.com/office/drawing/2014/main" id="{1B71D20E-6A4F-697E-0FBB-13E832638718}"/>
              </a:ext>
            </a:extLst>
          </p:cNvPr>
          <p:cNvSpPr txBox="1"/>
          <p:nvPr/>
        </p:nvSpPr>
        <p:spPr>
          <a:xfrm>
            <a:off x="5598326" y="3556168"/>
            <a:ext cx="4735285" cy="989823"/>
          </a:xfrm>
          <a:prstGeom prst="rect">
            <a:avLst/>
          </a:prstGeom>
          <a:noFill/>
        </p:spPr>
        <p:txBody>
          <a:bodyPr wrap="square">
            <a:spAutoFit/>
          </a:bodyPr>
          <a:lstStyle/>
          <a:p>
            <a:pPr algn="ctr" eaLnBrk="1" hangingPunct="1">
              <a:lnSpc>
                <a:spcPct val="80000"/>
              </a:lnSpc>
            </a:pPr>
            <a:r>
              <a:rPr lang="en-US" altLang="en-US" sz="3600" b="1" dirty="0">
                <a:solidFill>
                  <a:srgbClr val="C00000"/>
                </a:solidFill>
              </a:rPr>
              <a:t>Organizing process </a:t>
            </a:r>
          </a:p>
          <a:p>
            <a:pPr algn="ctr" eaLnBrk="1" hangingPunct="1">
              <a:lnSpc>
                <a:spcPct val="80000"/>
              </a:lnSpc>
            </a:pPr>
            <a:r>
              <a:rPr lang="en-US" altLang="en-US" sz="3600" b="1" dirty="0">
                <a:solidFill>
                  <a:srgbClr val="C00000"/>
                </a:solidFill>
              </a:rPr>
              <a:t>in Media Organization</a:t>
            </a:r>
          </a:p>
        </p:txBody>
      </p:sp>
      <p:pic>
        <p:nvPicPr>
          <p:cNvPr id="4" name="Picture 3" descr="Logo, arrow&#10;&#10;Description automatically generated with medium confidence">
            <a:extLst>
              <a:ext uri="{FF2B5EF4-FFF2-40B4-BE49-F238E27FC236}">
                <a16:creationId xmlns:a16="http://schemas.microsoft.com/office/drawing/2014/main" id="{42946CDA-93CD-EBE2-C108-676DAEAF039F}"/>
              </a:ext>
            </a:extLst>
          </p:cNvPr>
          <p:cNvPicPr>
            <a:picLocks noChangeAspect="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1515259" y="2286006"/>
            <a:ext cx="4270337" cy="3530145"/>
          </a:xfrm>
          <a:prstGeom prst="rect">
            <a:avLst/>
          </a:prstGeom>
        </p:spPr>
      </p:pic>
    </p:spTree>
    <p:extLst>
      <p:ext uri="{BB962C8B-B14F-4D97-AF65-F5344CB8AC3E}">
        <p14:creationId xmlns:p14="http://schemas.microsoft.com/office/powerpoint/2010/main" val="1843631108"/>
      </p:ext>
    </p:extLst>
  </p:cSld>
  <p:clrMapOvr>
    <a:masterClrMapping/>
  </p:clrMapOvr>
  <mc:AlternateContent xmlns:mc="http://schemas.openxmlformats.org/markup-compatibility/2006" xmlns:p14="http://schemas.microsoft.com/office/powerpoint/2010/main">
    <mc:Choice Requires="p14">
      <p:transition spd="slow" p14:dur="2000" advTm="8800"/>
    </mc:Choice>
    <mc:Fallback xmlns="">
      <p:transition spd="slow" advTm="88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1F5ECD-F146-53FF-71B7-2B4C76B63C6A}"/>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3EA4125D-9710-5FB5-0DA8-507E4F3B2E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755AE3DC-AF50-18BD-3C6A-911D6A33C9F4}"/>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7" name="TextBox 6">
            <a:extLst>
              <a:ext uri="{FF2B5EF4-FFF2-40B4-BE49-F238E27FC236}">
                <a16:creationId xmlns:a16="http://schemas.microsoft.com/office/drawing/2014/main" id="{193635A9-27E0-0600-B0F5-C912D2ED46D1}"/>
              </a:ext>
            </a:extLst>
          </p:cNvPr>
          <p:cNvSpPr txBox="1"/>
          <p:nvPr/>
        </p:nvSpPr>
        <p:spPr>
          <a:xfrm>
            <a:off x="2490357" y="1139291"/>
            <a:ext cx="430117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Management Functions </a:t>
            </a:r>
          </a:p>
        </p:txBody>
      </p:sp>
      <p:sp>
        <p:nvSpPr>
          <p:cNvPr id="3" name="TextBox 2">
            <a:extLst>
              <a:ext uri="{FF2B5EF4-FFF2-40B4-BE49-F238E27FC236}">
                <a16:creationId xmlns:a16="http://schemas.microsoft.com/office/drawing/2014/main" id="{3655D8E1-1F0B-48F0-C6AF-92F2BCB20873}"/>
              </a:ext>
            </a:extLst>
          </p:cNvPr>
          <p:cNvSpPr txBox="1"/>
          <p:nvPr/>
        </p:nvSpPr>
        <p:spPr>
          <a:xfrm>
            <a:off x="548641" y="1859469"/>
            <a:ext cx="10847070" cy="4130361"/>
          </a:xfrm>
          <a:prstGeom prst="rect">
            <a:avLst/>
          </a:prstGeom>
          <a:noFill/>
        </p:spPr>
        <p:txBody>
          <a:bodyPr wrap="square" rtlCol="0">
            <a:spAutoFit/>
          </a:bodyPr>
          <a:lstStyle/>
          <a:p>
            <a:pPr eaLnBrk="1" hangingPunct="1">
              <a:lnSpc>
                <a:spcPct val="80000"/>
              </a:lnSpc>
            </a:pPr>
            <a:r>
              <a:rPr lang="en-US" altLang="en-US" sz="2800" b="1" dirty="0">
                <a:solidFill>
                  <a:srgbClr val="C00000"/>
                </a:solidFill>
              </a:rPr>
              <a:t>		Organizing process in Media Organization</a:t>
            </a:r>
            <a:endParaRPr lang="en-US" altLang="en-US" sz="2800" b="1" dirty="0">
              <a:solidFill>
                <a:srgbClr val="002060"/>
              </a:solidFill>
            </a:endParaRPr>
          </a:p>
          <a:p>
            <a:pPr marL="800100" lvl="1" indent="-342900" eaLnBrk="1" hangingPunct="1">
              <a:buFont typeface="Wingdings" panose="05000000000000000000" pitchFamily="2" charset="2"/>
              <a:buChar char="q"/>
            </a:pPr>
            <a:r>
              <a:rPr lang="en-US" altLang="en-US" sz="2400" b="1" dirty="0">
                <a:solidFill>
                  <a:srgbClr val="002060"/>
                </a:solidFill>
              </a:rPr>
              <a:t>Sales department – sale of time to advertisers, principal source of revenue for broadcast stations. Subdivided to national sales, local or regional sales</a:t>
            </a:r>
          </a:p>
          <a:p>
            <a:pPr marL="800100" lvl="1" indent="-342900" eaLnBrk="1" hangingPunct="1">
              <a:buFont typeface="Wingdings" panose="05000000000000000000" pitchFamily="2" charset="2"/>
              <a:buChar char="q"/>
            </a:pPr>
            <a:r>
              <a:rPr lang="en-US" altLang="en-US" sz="2400" b="1" dirty="0">
                <a:solidFill>
                  <a:srgbClr val="002060"/>
                </a:solidFill>
              </a:rPr>
              <a:t>Program department – Headed by program manager/director. Plans, selects, schedules and monitors programming, provides content for website</a:t>
            </a:r>
          </a:p>
          <a:p>
            <a:pPr marL="800100" lvl="1" indent="-342900" eaLnBrk="1" hangingPunct="1">
              <a:buFont typeface="Wingdings" panose="05000000000000000000" pitchFamily="2" charset="2"/>
              <a:buChar char="q"/>
            </a:pPr>
            <a:r>
              <a:rPr lang="en-US" altLang="en-US" sz="2400" b="1" dirty="0">
                <a:solidFill>
                  <a:srgbClr val="002060"/>
                </a:solidFill>
              </a:rPr>
              <a:t>Promotion and Marketing department – Attract and maintain audiences</a:t>
            </a:r>
          </a:p>
          <a:p>
            <a:pPr marL="800100" lvl="1" indent="-342900" eaLnBrk="1" hangingPunct="1">
              <a:buFont typeface="Wingdings" panose="05000000000000000000" pitchFamily="2" charset="2"/>
              <a:buChar char="q"/>
            </a:pPr>
            <a:r>
              <a:rPr lang="en-US" altLang="en-US" sz="2400" b="1" dirty="0">
                <a:solidFill>
                  <a:srgbClr val="002060"/>
                </a:solidFill>
              </a:rPr>
              <a:t>News department – Usually kept separate from entertainment function, supervised by news director. </a:t>
            </a:r>
          </a:p>
          <a:p>
            <a:pPr marL="800100" lvl="1" indent="-342900">
              <a:buFont typeface="Wingdings" panose="05000000000000000000" pitchFamily="2" charset="2"/>
              <a:buChar char="q"/>
            </a:pPr>
            <a:r>
              <a:rPr lang="en-US" altLang="en-US" sz="2400" b="1" dirty="0">
                <a:solidFill>
                  <a:srgbClr val="002060"/>
                </a:solidFill>
              </a:rPr>
              <a:t>Production department – Headed by production or creative director. Writes and produces commercials, technical support for newscast production, master control.</a:t>
            </a:r>
          </a:p>
        </p:txBody>
      </p:sp>
    </p:spTree>
    <p:extLst>
      <p:ext uri="{BB962C8B-B14F-4D97-AF65-F5344CB8AC3E}">
        <p14:creationId xmlns:p14="http://schemas.microsoft.com/office/powerpoint/2010/main" val="2345005071"/>
      </p:ext>
    </p:extLst>
  </p:cSld>
  <p:clrMapOvr>
    <a:masterClrMapping/>
  </p:clrMapOvr>
  <mc:AlternateContent xmlns:mc="http://schemas.openxmlformats.org/markup-compatibility/2006" xmlns:p14="http://schemas.microsoft.com/office/powerpoint/2010/main">
    <mc:Choice Requires="p14">
      <p:transition spd="slow" p14:dur="2000" advTm="45090"/>
    </mc:Choice>
    <mc:Fallback xmlns="">
      <p:transition spd="slow" advTm="4509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51B109-8C2C-6474-1BB7-7B8EA4B775FC}"/>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7FE5B717-A25B-7637-7212-8E87DE1891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64F545FC-6C48-036E-681F-51D97445E4F8}"/>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7" name="TextBox 6">
            <a:extLst>
              <a:ext uri="{FF2B5EF4-FFF2-40B4-BE49-F238E27FC236}">
                <a16:creationId xmlns:a16="http://schemas.microsoft.com/office/drawing/2014/main" id="{72A7E826-3246-946C-0BE6-9B1924733140}"/>
              </a:ext>
            </a:extLst>
          </p:cNvPr>
          <p:cNvSpPr txBox="1"/>
          <p:nvPr/>
        </p:nvSpPr>
        <p:spPr>
          <a:xfrm>
            <a:off x="2490357" y="1139291"/>
            <a:ext cx="430117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Management Functions </a:t>
            </a:r>
          </a:p>
        </p:txBody>
      </p:sp>
      <p:sp>
        <p:nvSpPr>
          <p:cNvPr id="3" name="TextBox 2">
            <a:extLst>
              <a:ext uri="{FF2B5EF4-FFF2-40B4-BE49-F238E27FC236}">
                <a16:creationId xmlns:a16="http://schemas.microsoft.com/office/drawing/2014/main" id="{DEEBA098-C5A1-2B51-CA60-9AFE85038901}"/>
              </a:ext>
            </a:extLst>
          </p:cNvPr>
          <p:cNvSpPr txBox="1"/>
          <p:nvPr/>
        </p:nvSpPr>
        <p:spPr>
          <a:xfrm>
            <a:off x="548641" y="1859469"/>
            <a:ext cx="10847070" cy="3761030"/>
          </a:xfrm>
          <a:prstGeom prst="rect">
            <a:avLst/>
          </a:prstGeom>
          <a:noFill/>
        </p:spPr>
        <p:txBody>
          <a:bodyPr wrap="square" rtlCol="0">
            <a:spAutoFit/>
          </a:bodyPr>
          <a:lstStyle/>
          <a:p>
            <a:pPr eaLnBrk="1" hangingPunct="1">
              <a:lnSpc>
                <a:spcPct val="80000"/>
              </a:lnSpc>
            </a:pPr>
            <a:r>
              <a:rPr lang="en-US" altLang="en-US" sz="2800" b="1" dirty="0">
                <a:solidFill>
                  <a:srgbClr val="C00000"/>
                </a:solidFill>
              </a:rPr>
              <a:t>		Organizing process in Media Organization</a:t>
            </a:r>
            <a:endParaRPr lang="en-US" altLang="en-US" sz="2800" b="1" dirty="0">
              <a:solidFill>
                <a:srgbClr val="002060"/>
              </a:solidFill>
            </a:endParaRPr>
          </a:p>
          <a:p>
            <a:pPr marL="800100" lvl="1" indent="-342900" eaLnBrk="1" hangingPunct="1">
              <a:buFont typeface="Wingdings" panose="05000000000000000000" pitchFamily="2" charset="2"/>
              <a:buChar char="q"/>
            </a:pPr>
            <a:r>
              <a:rPr lang="en-US" altLang="en-US" sz="2400" b="1" dirty="0">
                <a:solidFill>
                  <a:srgbClr val="002060"/>
                </a:solidFill>
              </a:rPr>
              <a:t>Engineering department – Headed by chief engineer. Selects, operates, maintains studio, control room, transmitting equipment, computers.</a:t>
            </a:r>
          </a:p>
          <a:p>
            <a:pPr marL="800100" lvl="1" indent="-342900" eaLnBrk="1" hangingPunct="1">
              <a:buFont typeface="Wingdings" panose="05000000000000000000" pitchFamily="2" charset="2"/>
              <a:buChar char="q"/>
            </a:pPr>
            <a:r>
              <a:rPr lang="en-US" altLang="en-US" sz="2400" b="1" dirty="0">
                <a:solidFill>
                  <a:srgbClr val="002060"/>
                </a:solidFill>
              </a:rPr>
              <a:t>Business department – Accounting, secretarial, billing, payroll, HR</a:t>
            </a:r>
          </a:p>
          <a:p>
            <a:pPr marL="800100" lvl="1" indent="-342900" eaLnBrk="1" hangingPunct="1">
              <a:buFont typeface="Wingdings" panose="05000000000000000000" pitchFamily="2" charset="2"/>
              <a:buChar char="q"/>
            </a:pPr>
            <a:r>
              <a:rPr lang="en-US" altLang="en-US" sz="2400" b="1" dirty="0">
                <a:solidFill>
                  <a:srgbClr val="002060"/>
                </a:solidFill>
              </a:rPr>
              <a:t>[Sometimes] Traffic – Daily scheduling of all content to be aired, compiles availability sheet for times available for purchase by advertisers, monitoring of ad content to ensure compliance with contracts. Sometimes with Sales department.</a:t>
            </a:r>
          </a:p>
          <a:p>
            <a:pPr marL="800100" lvl="1" indent="-342900" eaLnBrk="1" hangingPunct="1">
              <a:buFont typeface="Wingdings" panose="05000000000000000000" pitchFamily="2" charset="2"/>
              <a:buChar char="q"/>
            </a:pPr>
            <a:r>
              <a:rPr lang="en-US" altLang="en-US" sz="2400" b="1" dirty="0">
                <a:solidFill>
                  <a:srgbClr val="002060"/>
                </a:solidFill>
              </a:rPr>
              <a:t>[Sometimes] Continuity – Writing of commercial copy, often with Sales department.</a:t>
            </a:r>
          </a:p>
        </p:txBody>
      </p:sp>
    </p:spTree>
    <p:extLst>
      <p:ext uri="{BB962C8B-B14F-4D97-AF65-F5344CB8AC3E}">
        <p14:creationId xmlns:p14="http://schemas.microsoft.com/office/powerpoint/2010/main" val="3404404247"/>
      </p:ext>
    </p:extLst>
  </p:cSld>
  <p:clrMapOvr>
    <a:masterClrMapping/>
  </p:clrMapOvr>
  <mc:AlternateContent xmlns:mc="http://schemas.openxmlformats.org/markup-compatibility/2006" xmlns:p14="http://schemas.microsoft.com/office/powerpoint/2010/main">
    <mc:Choice Requires="p14">
      <p:transition spd="slow" p14:dur="2000" advTm="50810"/>
    </mc:Choice>
    <mc:Fallback xmlns="">
      <p:transition spd="slow" advTm="5081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DE1F49-921C-BCB5-4502-9E92AC195D32}"/>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5D42833F-67BD-3505-BE65-D308EEB19F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15E999C6-83A0-3ED1-56FC-597BBD6AEACA}"/>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7" name="TextBox 6">
            <a:extLst>
              <a:ext uri="{FF2B5EF4-FFF2-40B4-BE49-F238E27FC236}">
                <a16:creationId xmlns:a16="http://schemas.microsoft.com/office/drawing/2014/main" id="{E27D846F-C8E9-1687-6AF0-4E3FE5FF60A3}"/>
              </a:ext>
            </a:extLst>
          </p:cNvPr>
          <p:cNvSpPr txBox="1"/>
          <p:nvPr/>
        </p:nvSpPr>
        <p:spPr>
          <a:xfrm>
            <a:off x="2490357" y="1139291"/>
            <a:ext cx="430117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Management Functions </a:t>
            </a:r>
          </a:p>
        </p:txBody>
      </p:sp>
      <p:sp>
        <p:nvSpPr>
          <p:cNvPr id="2" name="TextBox 1">
            <a:extLst>
              <a:ext uri="{FF2B5EF4-FFF2-40B4-BE49-F238E27FC236}">
                <a16:creationId xmlns:a16="http://schemas.microsoft.com/office/drawing/2014/main" id="{7956CF72-2B29-8148-DB81-D8B7F6C51088}"/>
              </a:ext>
            </a:extLst>
          </p:cNvPr>
          <p:cNvSpPr txBox="1"/>
          <p:nvPr/>
        </p:nvSpPr>
        <p:spPr>
          <a:xfrm>
            <a:off x="194310" y="2023524"/>
            <a:ext cx="11047583" cy="3901837"/>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Leading</a:t>
            </a:r>
            <a:r>
              <a:rPr lang="en-US" sz="2400" b="1" dirty="0">
                <a:solidFill>
                  <a:srgbClr val="0A1F61"/>
                </a:solidFill>
                <a:latin typeface="Tajawal ExtraBold" panose="00000800000000000000" pitchFamily="2" charset="-78"/>
                <a:cs typeface="Tajawal ExtraBold" panose="00000800000000000000" pitchFamily="2" charset="-78"/>
              </a:rPr>
              <a:t> is articulating </a:t>
            </a:r>
            <a:r>
              <a:rPr lang="en-US" sz="2400" b="1" dirty="0">
                <a:solidFill>
                  <a:srgbClr val="C00000"/>
                </a:solidFill>
                <a:latin typeface="Tajawal ExtraBold" panose="00000800000000000000" pitchFamily="2" charset="-78"/>
                <a:cs typeface="Tajawal ExtraBold" panose="00000800000000000000" pitchFamily="2" charset="-78"/>
              </a:rPr>
              <a:t>a clear organizational vision </a:t>
            </a:r>
            <a:r>
              <a:rPr lang="en-US" sz="2400" b="1" dirty="0">
                <a:solidFill>
                  <a:srgbClr val="0A1F61"/>
                </a:solidFill>
                <a:latin typeface="Tajawal ExtraBold" panose="00000800000000000000" pitchFamily="2" charset="-78"/>
                <a:cs typeface="Tajawal ExtraBold" panose="00000800000000000000" pitchFamily="2" charset="-78"/>
              </a:rPr>
              <a:t>for its members to accomplish, and energize and enable employees so that everyone understands the part they play in achieving organizational goals</a:t>
            </a:r>
          </a:p>
          <a:p>
            <a:pPr marL="1317625" lvl="1" indent="-342900" algn="just">
              <a:lnSpc>
                <a:spcPct val="150000"/>
              </a:lnSpc>
              <a:buFont typeface="Arial" panose="020B0604020202020204" pitchFamily="34" charset="0"/>
              <a:buChar char="•"/>
            </a:pPr>
            <a:r>
              <a:rPr lang="en-US" sz="2400" b="1" dirty="0">
                <a:solidFill>
                  <a:srgbClr val="0A1F61"/>
                </a:solidFill>
                <a:latin typeface="Tajawal ExtraBold" panose="00000800000000000000" pitchFamily="2" charset="-78"/>
                <a:cs typeface="Tajawal ExtraBold" panose="00000800000000000000" pitchFamily="2" charset="-78"/>
              </a:rPr>
              <a:t>Leadership involves using </a:t>
            </a:r>
            <a:r>
              <a:rPr lang="en-US" sz="2400" b="1" dirty="0">
                <a:solidFill>
                  <a:srgbClr val="C00000"/>
                </a:solidFill>
                <a:latin typeface="Tajawal ExtraBold" panose="00000800000000000000" pitchFamily="2" charset="-78"/>
                <a:cs typeface="Tajawal ExtraBold" panose="00000800000000000000" pitchFamily="2" charset="-78"/>
              </a:rPr>
              <a:t>power, personality, and influence, persuasion, and communication </a:t>
            </a:r>
            <a:r>
              <a:rPr lang="en-US" sz="2400" b="1" dirty="0">
                <a:solidFill>
                  <a:srgbClr val="0A1F61"/>
                </a:solidFill>
                <a:latin typeface="Tajawal ExtraBold" panose="00000800000000000000" pitchFamily="2" charset="-78"/>
                <a:cs typeface="Tajawal ExtraBold" panose="00000800000000000000" pitchFamily="2" charset="-78"/>
              </a:rPr>
              <a:t>skills</a:t>
            </a:r>
          </a:p>
          <a:p>
            <a:pPr marL="1317625" lvl="1" indent="-342900" algn="just">
              <a:lnSpc>
                <a:spcPct val="150000"/>
              </a:lnSpc>
              <a:buFont typeface="Arial" panose="020B0604020202020204" pitchFamily="34" charset="0"/>
              <a:buChar char="•"/>
            </a:pPr>
            <a:r>
              <a:rPr lang="en-US" sz="2400" b="1" dirty="0">
                <a:solidFill>
                  <a:srgbClr val="0A1F61"/>
                </a:solidFill>
                <a:latin typeface="Tajawal ExtraBold" panose="00000800000000000000" pitchFamily="2" charset="-78"/>
                <a:cs typeface="Tajawal ExtraBold" panose="00000800000000000000" pitchFamily="2" charset="-78"/>
              </a:rPr>
              <a:t>Outcome of leadership is highly motivated and committed workforce</a:t>
            </a:r>
          </a:p>
        </p:txBody>
      </p:sp>
      <p:sp>
        <p:nvSpPr>
          <p:cNvPr id="3" name="TextBox 2">
            <a:extLst>
              <a:ext uri="{FF2B5EF4-FFF2-40B4-BE49-F238E27FC236}">
                <a16:creationId xmlns:a16="http://schemas.microsoft.com/office/drawing/2014/main" id="{E7A15F96-BAC7-4FD2-A0CB-936B08BDB451}"/>
              </a:ext>
            </a:extLst>
          </p:cNvPr>
          <p:cNvSpPr txBox="1"/>
          <p:nvPr/>
        </p:nvSpPr>
        <p:spPr>
          <a:xfrm>
            <a:off x="4640945" y="1665633"/>
            <a:ext cx="6228080" cy="646331"/>
          </a:xfrm>
          <a:prstGeom prst="rect">
            <a:avLst/>
          </a:prstGeom>
          <a:noFill/>
        </p:spPr>
        <p:txBody>
          <a:bodyPr wrap="square">
            <a:spAutoFit/>
          </a:bodyPr>
          <a:lstStyle/>
          <a:p>
            <a:pPr algn="r" rtl="1"/>
            <a:r>
              <a:rPr lang="en-US" b="1" dirty="0" err="1"/>
              <a:t>تقوم</a:t>
            </a:r>
            <a:r>
              <a:rPr lang="en-US" b="1" dirty="0"/>
              <a:t> </a:t>
            </a:r>
            <a:r>
              <a:rPr lang="en-US" b="1" dirty="0" err="1"/>
              <a:t>بصياغة</a:t>
            </a:r>
            <a:r>
              <a:rPr lang="en-US" b="1" dirty="0"/>
              <a:t> </a:t>
            </a:r>
            <a:r>
              <a:rPr lang="en-US" b="1" dirty="0" err="1"/>
              <a:t>رؤية</a:t>
            </a:r>
            <a:r>
              <a:rPr lang="en-US" b="1" dirty="0"/>
              <a:t> </a:t>
            </a:r>
            <a:r>
              <a:rPr lang="en-US" b="1" dirty="0" err="1"/>
              <a:t>تنظيمية</a:t>
            </a:r>
            <a:r>
              <a:rPr lang="en-US" b="1" dirty="0"/>
              <a:t> </a:t>
            </a:r>
            <a:r>
              <a:rPr lang="en-US" b="1" dirty="0" err="1"/>
              <a:t>واضحة</a:t>
            </a:r>
            <a:r>
              <a:rPr lang="en-US" b="1" dirty="0"/>
              <a:t> </a:t>
            </a:r>
            <a:r>
              <a:rPr lang="en-US" b="1" dirty="0" err="1"/>
              <a:t>لأعضائها</a:t>
            </a:r>
            <a:r>
              <a:rPr lang="en-US" b="1" dirty="0"/>
              <a:t> </a:t>
            </a:r>
            <a:r>
              <a:rPr lang="en-US" b="1" dirty="0" err="1"/>
              <a:t>لإنجازها</a:t>
            </a:r>
            <a:r>
              <a:rPr lang="en-US" b="1" dirty="0"/>
              <a:t>، </a:t>
            </a:r>
            <a:r>
              <a:rPr lang="en-US" b="1" dirty="0" err="1"/>
              <a:t>وتنشيط</a:t>
            </a:r>
            <a:r>
              <a:rPr lang="en-US" b="1" dirty="0"/>
              <a:t> </a:t>
            </a:r>
            <a:r>
              <a:rPr lang="en-US" b="1" dirty="0" err="1"/>
              <a:t>وتمكين</a:t>
            </a:r>
            <a:r>
              <a:rPr lang="en-US" b="1" dirty="0"/>
              <a:t> </a:t>
            </a:r>
            <a:r>
              <a:rPr lang="en-US" b="1" dirty="0" err="1"/>
              <a:t>الموظفين</a:t>
            </a:r>
            <a:r>
              <a:rPr lang="en-US" b="1" dirty="0"/>
              <a:t> </a:t>
            </a:r>
            <a:r>
              <a:rPr lang="en-US" b="1" dirty="0" err="1"/>
              <a:t>بحيث</a:t>
            </a:r>
            <a:r>
              <a:rPr lang="en-US" b="1" dirty="0"/>
              <a:t> </a:t>
            </a:r>
            <a:r>
              <a:rPr lang="en-US" b="1" dirty="0" err="1"/>
              <a:t>يفهم</a:t>
            </a:r>
            <a:r>
              <a:rPr lang="en-US" b="1" dirty="0"/>
              <a:t> </a:t>
            </a:r>
            <a:r>
              <a:rPr lang="en-US" b="1" dirty="0" err="1"/>
              <a:t>الجميع</a:t>
            </a:r>
            <a:r>
              <a:rPr lang="en-US" b="1" dirty="0"/>
              <a:t> </a:t>
            </a:r>
            <a:r>
              <a:rPr lang="en-US" b="1" dirty="0" err="1"/>
              <a:t>الدور</a:t>
            </a:r>
            <a:r>
              <a:rPr lang="en-US" b="1" dirty="0"/>
              <a:t> الذي </a:t>
            </a:r>
            <a:r>
              <a:rPr lang="en-US" b="1" dirty="0" err="1"/>
              <a:t>يلعبونه</a:t>
            </a:r>
            <a:r>
              <a:rPr lang="en-US" b="1" dirty="0"/>
              <a:t> في </a:t>
            </a:r>
            <a:r>
              <a:rPr lang="en-US" b="1" dirty="0" err="1"/>
              <a:t>تحقيق</a:t>
            </a:r>
            <a:r>
              <a:rPr lang="en-US" b="1" dirty="0"/>
              <a:t> </a:t>
            </a:r>
            <a:r>
              <a:rPr lang="en-US" b="1" dirty="0" err="1"/>
              <a:t>الأهداف</a:t>
            </a:r>
            <a:r>
              <a:rPr lang="en-US" b="1" dirty="0"/>
              <a:t> </a:t>
            </a:r>
            <a:r>
              <a:rPr lang="en-US" b="1" dirty="0" err="1"/>
              <a:t>التنظيمية</a:t>
            </a:r>
            <a:endParaRPr lang="en-US" b="1" dirty="0"/>
          </a:p>
        </p:txBody>
      </p:sp>
    </p:spTree>
    <p:extLst>
      <p:ext uri="{BB962C8B-B14F-4D97-AF65-F5344CB8AC3E}">
        <p14:creationId xmlns:p14="http://schemas.microsoft.com/office/powerpoint/2010/main" val="1742475015"/>
      </p:ext>
    </p:extLst>
  </p:cSld>
  <p:clrMapOvr>
    <a:masterClrMapping/>
  </p:clrMapOvr>
  <mc:AlternateContent xmlns:mc="http://schemas.openxmlformats.org/markup-compatibility/2006" xmlns:p14="http://schemas.microsoft.com/office/powerpoint/2010/main">
    <mc:Choice Requires="p14">
      <p:transition spd="slow" p14:dur="2000" advTm="31690"/>
    </mc:Choice>
    <mc:Fallback xmlns="">
      <p:transition spd="slow" advTm="3169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06106E-8639-6033-64D5-E02D829D23F3}"/>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104AB31F-DA57-3CCD-8FEC-800B118B1A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3295BF24-F8B4-2524-26D1-FE4EB46C1EBF}"/>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7" name="TextBox 6">
            <a:extLst>
              <a:ext uri="{FF2B5EF4-FFF2-40B4-BE49-F238E27FC236}">
                <a16:creationId xmlns:a16="http://schemas.microsoft.com/office/drawing/2014/main" id="{7E6318B0-E6D7-2975-219E-34C3B58CEB61}"/>
              </a:ext>
            </a:extLst>
          </p:cNvPr>
          <p:cNvSpPr txBox="1"/>
          <p:nvPr/>
        </p:nvSpPr>
        <p:spPr>
          <a:xfrm>
            <a:off x="2490357" y="1139291"/>
            <a:ext cx="430117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Management Functions </a:t>
            </a:r>
          </a:p>
        </p:txBody>
      </p:sp>
      <p:sp>
        <p:nvSpPr>
          <p:cNvPr id="3" name="TextBox 2">
            <a:extLst>
              <a:ext uri="{FF2B5EF4-FFF2-40B4-BE49-F238E27FC236}">
                <a16:creationId xmlns:a16="http://schemas.microsoft.com/office/drawing/2014/main" id="{413620E8-C06D-0E5B-93AF-76DF8801D0E8}"/>
              </a:ext>
            </a:extLst>
          </p:cNvPr>
          <p:cNvSpPr txBox="1"/>
          <p:nvPr/>
        </p:nvSpPr>
        <p:spPr>
          <a:xfrm>
            <a:off x="342447" y="2104683"/>
            <a:ext cx="11098984" cy="3856569"/>
          </a:xfrm>
          <a:prstGeom prst="rect">
            <a:avLst/>
          </a:prstGeom>
          <a:noFill/>
        </p:spPr>
        <p:txBody>
          <a:bodyPr wrap="square" rtlCol="0">
            <a:spAutoFit/>
          </a:bodyPr>
          <a:lstStyle/>
          <a:p>
            <a:pPr marL="860425" indent="-342900" algn="just">
              <a:lnSpc>
                <a:spcPts val="33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Leading/Influencing/Directing: </a:t>
            </a:r>
            <a:r>
              <a:rPr lang="en-US" sz="2200" b="1" dirty="0">
                <a:solidFill>
                  <a:srgbClr val="FF0000"/>
                </a:solidFill>
                <a:latin typeface="Tajawal ExtraBold" panose="00000800000000000000" pitchFamily="2" charset="-78"/>
                <a:cs typeface="Tajawal ExtraBold" panose="00000800000000000000" pitchFamily="2" charset="-78"/>
              </a:rPr>
              <a:t>Getting employees </a:t>
            </a:r>
            <a:r>
              <a:rPr lang="en-US" sz="2200" b="1" dirty="0">
                <a:solidFill>
                  <a:srgbClr val="0A1F61"/>
                </a:solidFill>
                <a:latin typeface="Tajawal ExtraBold" panose="00000800000000000000" pitchFamily="2" charset="-78"/>
                <a:cs typeface="Tajawal ExtraBold" panose="00000800000000000000" pitchFamily="2" charset="-78"/>
              </a:rPr>
              <a:t>to carry out their </a:t>
            </a:r>
            <a:r>
              <a:rPr lang="en-US" sz="2200" b="1" dirty="0">
                <a:solidFill>
                  <a:srgbClr val="FF0000"/>
                </a:solidFill>
                <a:latin typeface="Tajawal ExtraBold" panose="00000800000000000000" pitchFamily="2" charset="-78"/>
                <a:cs typeface="Tajawal ExtraBold" panose="00000800000000000000" pitchFamily="2" charset="-78"/>
              </a:rPr>
              <a:t>responsibilities with enthusiasm and effectiveness</a:t>
            </a:r>
            <a:r>
              <a:rPr lang="en-US" sz="2200" b="1" dirty="0">
                <a:solidFill>
                  <a:srgbClr val="0A1F61"/>
                </a:solidFill>
                <a:latin typeface="Tajawal ExtraBold" panose="00000800000000000000" pitchFamily="2" charset="-78"/>
                <a:cs typeface="Tajawal ExtraBold" panose="00000800000000000000" pitchFamily="2" charset="-78"/>
              </a:rPr>
              <a:t>.</a:t>
            </a:r>
          </a:p>
          <a:p>
            <a:pPr marL="860425" indent="-342900" algn="just">
              <a:lnSpc>
                <a:spcPts val="3300"/>
              </a:lnSpc>
              <a:buFont typeface="Arial" panose="020B0604020202020204" pitchFamily="34" charset="0"/>
              <a:buChar char="•"/>
            </a:pPr>
            <a:r>
              <a:rPr lang="en-US" sz="2100" b="1" dirty="0">
                <a:solidFill>
                  <a:srgbClr val="0A1F61"/>
                </a:solidFill>
                <a:latin typeface="Tajawal ExtraBold" panose="00000800000000000000" pitchFamily="2" charset="-78"/>
                <a:cs typeface="Tajawal ExtraBold" panose="00000800000000000000" pitchFamily="2" charset="-78"/>
              </a:rPr>
              <a:t>Motivation – basic “hygiene” needs, then motivators</a:t>
            </a:r>
            <a:r>
              <a:rPr lang="ar-EG" sz="2100" b="1" dirty="0">
                <a:solidFill>
                  <a:srgbClr val="0A1F61"/>
                </a:solidFill>
                <a:latin typeface="Tajawal ExtraBold" panose="00000800000000000000" pitchFamily="2" charset="-78"/>
                <a:cs typeface="Tajawal ExtraBold" panose="00000800000000000000" pitchFamily="2" charset="-78"/>
              </a:rPr>
              <a:t> الدافعية والتحفيز </a:t>
            </a:r>
            <a:endParaRPr lang="en-US" sz="21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ts val="3300"/>
              </a:lnSpc>
              <a:buFont typeface="Arial" panose="020B0604020202020204" pitchFamily="34" charset="0"/>
              <a:buChar char="•"/>
            </a:pPr>
            <a:r>
              <a:rPr lang="en-US" sz="2100" b="1" dirty="0">
                <a:solidFill>
                  <a:srgbClr val="0A1F61"/>
                </a:solidFill>
                <a:latin typeface="Tajawal ExtraBold" panose="00000800000000000000" pitchFamily="2" charset="-78"/>
                <a:cs typeface="Tajawal ExtraBold" panose="00000800000000000000" pitchFamily="2" charset="-78"/>
              </a:rPr>
              <a:t>Communication – Top-down, and bottom-up</a:t>
            </a:r>
          </a:p>
          <a:p>
            <a:pPr marL="860425" indent="-342900" algn="just">
              <a:lnSpc>
                <a:spcPts val="3300"/>
              </a:lnSpc>
              <a:buFont typeface="Arial" panose="020B0604020202020204" pitchFamily="34" charset="0"/>
              <a:buChar char="•"/>
            </a:pPr>
            <a:r>
              <a:rPr lang="en-US" sz="2100" b="1" dirty="0">
                <a:solidFill>
                  <a:srgbClr val="0A1F61"/>
                </a:solidFill>
                <a:latin typeface="Tajawal ExtraBold" panose="00000800000000000000" pitchFamily="2" charset="-78"/>
                <a:cs typeface="Tajawal ExtraBold" panose="00000800000000000000" pitchFamily="2" charset="-78"/>
              </a:rPr>
              <a:t>Training – Must make certain employees have opportunities to gain the skills they need. Make sure it is directly related to employee’s responsibilities.</a:t>
            </a:r>
          </a:p>
          <a:p>
            <a:pPr marL="860425" indent="-342900" algn="just">
              <a:lnSpc>
                <a:spcPts val="3300"/>
              </a:lnSpc>
              <a:buFont typeface="Arial" panose="020B0604020202020204" pitchFamily="34" charset="0"/>
              <a:buChar char="•"/>
            </a:pPr>
            <a:r>
              <a:rPr lang="en-US" sz="2100" b="1" dirty="0">
                <a:solidFill>
                  <a:srgbClr val="0A1F61"/>
                </a:solidFill>
                <a:latin typeface="Tajawal ExtraBold" panose="00000800000000000000" pitchFamily="2" charset="-78"/>
                <a:cs typeface="Tajawal ExtraBold" panose="00000800000000000000" pitchFamily="2" charset="-78"/>
              </a:rPr>
              <a:t>Personal influence – Must command respect, loyalty</a:t>
            </a:r>
          </a:p>
          <a:p>
            <a:pPr marL="860425" indent="-342900" algn="just">
              <a:lnSpc>
                <a:spcPts val="3300"/>
              </a:lnSpc>
              <a:buFont typeface="Arial" panose="020B0604020202020204" pitchFamily="34" charset="0"/>
              <a:buChar char="•"/>
            </a:pPr>
            <a:r>
              <a:rPr lang="en-US" sz="2100" b="1" dirty="0">
                <a:solidFill>
                  <a:srgbClr val="0A1F61"/>
                </a:solidFill>
                <a:latin typeface="Tajawal ExtraBold" panose="00000800000000000000" pitchFamily="2" charset="-78"/>
                <a:cs typeface="Tajawal ExtraBold" panose="00000800000000000000" pitchFamily="2" charset="-78"/>
              </a:rPr>
              <a:t>Related to competence, willingness to listen and act on employee complaints, honesty, integrity, etc.</a:t>
            </a:r>
          </a:p>
        </p:txBody>
      </p:sp>
    </p:spTree>
    <p:extLst>
      <p:ext uri="{BB962C8B-B14F-4D97-AF65-F5344CB8AC3E}">
        <p14:creationId xmlns:p14="http://schemas.microsoft.com/office/powerpoint/2010/main" val="1465781985"/>
      </p:ext>
    </p:extLst>
  </p:cSld>
  <p:clrMapOvr>
    <a:masterClrMapping/>
  </p:clrMapOvr>
  <mc:AlternateContent xmlns:mc="http://schemas.openxmlformats.org/markup-compatibility/2006" xmlns:p14="http://schemas.microsoft.com/office/powerpoint/2010/main">
    <mc:Choice Requires="p14">
      <p:transition spd="slow" p14:dur="2000" advTm="46320"/>
    </mc:Choice>
    <mc:Fallback xmlns="">
      <p:transition spd="slow" advTm="4632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BC6E61-56F3-E936-5B10-1446C66D711E}"/>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7827B7E2-6FBD-4990-7AFD-05E0418165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EC4B6C45-DF0A-07F9-E14F-406CBAC8CF51}"/>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7" name="TextBox 6">
            <a:extLst>
              <a:ext uri="{FF2B5EF4-FFF2-40B4-BE49-F238E27FC236}">
                <a16:creationId xmlns:a16="http://schemas.microsoft.com/office/drawing/2014/main" id="{2EAAE90D-D0F6-C9E2-62C1-57F435560703}"/>
              </a:ext>
            </a:extLst>
          </p:cNvPr>
          <p:cNvSpPr txBox="1"/>
          <p:nvPr/>
        </p:nvSpPr>
        <p:spPr>
          <a:xfrm>
            <a:off x="2490357" y="1139291"/>
            <a:ext cx="430117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Management Functions </a:t>
            </a:r>
          </a:p>
        </p:txBody>
      </p:sp>
      <p:sp>
        <p:nvSpPr>
          <p:cNvPr id="2" name="TextBox 1">
            <a:extLst>
              <a:ext uri="{FF2B5EF4-FFF2-40B4-BE49-F238E27FC236}">
                <a16:creationId xmlns:a16="http://schemas.microsoft.com/office/drawing/2014/main" id="{6953E796-FB0B-880C-F9BF-7F17AC75614F}"/>
              </a:ext>
            </a:extLst>
          </p:cNvPr>
          <p:cNvSpPr txBox="1"/>
          <p:nvPr/>
        </p:nvSpPr>
        <p:spPr>
          <a:xfrm>
            <a:off x="503629" y="2149254"/>
            <a:ext cx="10880652" cy="3913315"/>
          </a:xfrm>
          <a:prstGeom prst="rect">
            <a:avLst/>
          </a:prstGeom>
          <a:noFill/>
        </p:spPr>
        <p:txBody>
          <a:bodyPr wrap="square" rtlCol="0">
            <a:spAutoFit/>
          </a:bodyPr>
          <a:lstStyle/>
          <a:p>
            <a:pPr marL="344488" indent="-225425" algn="just">
              <a:lnSpc>
                <a:spcPct val="150000"/>
              </a:lnSpc>
              <a:buFont typeface="Wingdings" panose="05000000000000000000" pitchFamily="2" charset="2"/>
              <a:buChar char="q"/>
              <a:tabLst>
                <a:tab pos="403225" algn="l"/>
              </a:tabLst>
            </a:pPr>
            <a:r>
              <a:rPr lang="en-US" sz="2400" b="1" dirty="0">
                <a:solidFill>
                  <a:srgbClr val="C00000"/>
                </a:solidFill>
                <a:latin typeface="Tajawal ExtraBold" panose="00000800000000000000" pitchFamily="2" charset="-78"/>
                <a:cs typeface="Tajawal ExtraBold" panose="00000800000000000000" pitchFamily="2" charset="-78"/>
              </a:rPr>
              <a:t>Controlling</a:t>
            </a:r>
            <a:r>
              <a:rPr lang="en-US" sz="2400" b="1" dirty="0">
                <a:solidFill>
                  <a:srgbClr val="0A1F61"/>
                </a:solidFill>
                <a:latin typeface="Tajawal ExtraBold" panose="00000800000000000000" pitchFamily="2" charset="-78"/>
                <a:cs typeface="Tajawal ExtraBold" panose="00000800000000000000" pitchFamily="2" charset="-78"/>
              </a:rPr>
              <a:t> is determining degree to which objectives are being achieved.</a:t>
            </a:r>
          </a:p>
          <a:p>
            <a:pPr marL="860425" indent="-342900" algn="just">
              <a:lnSpc>
                <a:spcPct val="150000"/>
              </a:lnSpc>
              <a:buFont typeface="Arial" panose="020B0604020202020204" pitchFamily="34" charset="0"/>
              <a:buChar char="•"/>
            </a:pPr>
            <a:r>
              <a:rPr lang="en-US" sz="2000" b="1" dirty="0">
                <a:solidFill>
                  <a:srgbClr val="C00000"/>
                </a:solidFill>
                <a:latin typeface="Tajawal ExtraBold" panose="00000800000000000000" pitchFamily="2" charset="-78"/>
                <a:cs typeface="Tajawal ExtraBold" panose="00000800000000000000" pitchFamily="2" charset="-78"/>
              </a:rPr>
              <a:t>Task of managers </a:t>
            </a:r>
            <a:r>
              <a:rPr lang="en-US" sz="2000" b="1" dirty="0">
                <a:solidFill>
                  <a:srgbClr val="0A1F61"/>
                </a:solidFill>
                <a:latin typeface="Tajawal ExtraBold" panose="00000800000000000000" pitchFamily="2" charset="-78"/>
                <a:cs typeface="Tajawal ExtraBold" panose="00000800000000000000" pitchFamily="2" charset="-78"/>
              </a:rPr>
              <a:t>is to </a:t>
            </a:r>
            <a:r>
              <a:rPr lang="en-US" sz="2000" b="1" dirty="0">
                <a:solidFill>
                  <a:srgbClr val="C00000"/>
                </a:solidFill>
                <a:latin typeface="Tajawal ExtraBold" panose="00000800000000000000" pitchFamily="2" charset="-78"/>
                <a:cs typeface="Tajawal ExtraBold" panose="00000800000000000000" pitchFamily="2" charset="-78"/>
              </a:rPr>
              <a:t>evaluate how well an organization has achieved its goals </a:t>
            </a:r>
            <a:r>
              <a:rPr lang="en-US" sz="2000" b="1" dirty="0">
                <a:solidFill>
                  <a:srgbClr val="0A1F61"/>
                </a:solidFill>
                <a:latin typeface="Tajawal ExtraBold" panose="00000800000000000000" pitchFamily="2" charset="-78"/>
                <a:cs typeface="Tajawal ExtraBold" panose="00000800000000000000" pitchFamily="2" charset="-78"/>
              </a:rPr>
              <a:t>and to take any </a:t>
            </a:r>
            <a:r>
              <a:rPr lang="en-US" sz="2000" b="1" dirty="0">
                <a:solidFill>
                  <a:srgbClr val="C00000"/>
                </a:solidFill>
                <a:latin typeface="Tajawal ExtraBold" panose="00000800000000000000" pitchFamily="2" charset="-78"/>
                <a:cs typeface="Tajawal ExtraBold" panose="00000800000000000000" pitchFamily="2" charset="-78"/>
              </a:rPr>
              <a:t>corrective actions </a:t>
            </a:r>
            <a:r>
              <a:rPr lang="en-US" sz="2000" b="1" dirty="0">
                <a:solidFill>
                  <a:srgbClr val="0A1F61"/>
                </a:solidFill>
                <a:latin typeface="Tajawal ExtraBold" panose="00000800000000000000" pitchFamily="2" charset="-78"/>
                <a:cs typeface="Tajawal ExtraBold" panose="00000800000000000000" pitchFamily="2" charset="-78"/>
              </a:rPr>
              <a:t>needed to maintain or improve performance</a:t>
            </a:r>
          </a:p>
          <a:p>
            <a:pPr marL="860425"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The outcome of the </a:t>
            </a:r>
            <a:r>
              <a:rPr lang="en-US" sz="2000" b="1" dirty="0">
                <a:solidFill>
                  <a:srgbClr val="C00000"/>
                </a:solidFill>
                <a:latin typeface="Tajawal ExtraBold" panose="00000800000000000000" pitchFamily="2" charset="-78"/>
                <a:cs typeface="Tajawal ExtraBold" panose="00000800000000000000" pitchFamily="2" charset="-78"/>
              </a:rPr>
              <a:t>control process is the ability to </a:t>
            </a:r>
            <a:r>
              <a:rPr lang="en-US" sz="2000" b="1" u="sng" dirty="0">
                <a:solidFill>
                  <a:srgbClr val="C00000"/>
                </a:solidFill>
                <a:latin typeface="Tajawal ExtraBold" panose="00000800000000000000" pitchFamily="2" charset="-78"/>
                <a:cs typeface="Tajawal ExtraBold" panose="00000800000000000000" pitchFamily="2" charset="-78"/>
              </a:rPr>
              <a:t>measure </a:t>
            </a:r>
            <a:r>
              <a:rPr lang="en-US" sz="2000" b="1" dirty="0">
                <a:solidFill>
                  <a:srgbClr val="C00000"/>
                </a:solidFill>
                <a:latin typeface="Tajawal ExtraBold" panose="00000800000000000000" pitchFamily="2" charset="-78"/>
                <a:cs typeface="Tajawal ExtraBold" panose="00000800000000000000" pitchFamily="2" charset="-78"/>
              </a:rPr>
              <a:t>performance accurately and regulate organizational efficiency and effectiveness</a:t>
            </a:r>
          </a:p>
          <a:p>
            <a:pPr marL="860425"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Periodic evaluations of individuals and departments</a:t>
            </a:r>
          </a:p>
          <a:p>
            <a:pPr marL="860425"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Based on objective, measurable, known criteria.</a:t>
            </a:r>
          </a:p>
        </p:txBody>
      </p:sp>
      <p:sp>
        <p:nvSpPr>
          <p:cNvPr id="3" name="TextBox 2">
            <a:extLst>
              <a:ext uri="{FF2B5EF4-FFF2-40B4-BE49-F238E27FC236}">
                <a16:creationId xmlns:a16="http://schemas.microsoft.com/office/drawing/2014/main" id="{D0C9A722-4CD2-F097-6370-E5967F0CB14B}"/>
              </a:ext>
            </a:extLst>
          </p:cNvPr>
          <p:cNvSpPr txBox="1"/>
          <p:nvPr/>
        </p:nvSpPr>
        <p:spPr>
          <a:xfrm>
            <a:off x="6393812" y="6291007"/>
            <a:ext cx="4990469" cy="338554"/>
          </a:xfrm>
          <a:prstGeom prst="rect">
            <a:avLst/>
          </a:prstGeom>
          <a:solidFill>
            <a:schemeClr val="accent4">
              <a:lumMod val="20000"/>
              <a:lumOff val="80000"/>
            </a:schemeClr>
          </a:solidFill>
        </p:spPr>
        <p:txBody>
          <a:bodyPr wrap="none" rtlCol="0">
            <a:spAutoFit/>
          </a:bodyPr>
          <a:lstStyle/>
          <a:p>
            <a:pPr algn="ctr" rtl="1"/>
            <a:r>
              <a:rPr lang="ar-EG" sz="1600" b="1" dirty="0"/>
              <a:t>مؤشرات الأداء الرئيسية</a:t>
            </a:r>
            <a:r>
              <a:rPr lang="en-US" sz="1600" b="1" i="0" dirty="0">
                <a:solidFill>
                  <a:srgbClr val="444444"/>
                </a:solidFill>
                <a:effectLst/>
                <a:latin typeface="Roboto" panose="02000000000000000000" pitchFamily="2" charset="0"/>
              </a:rPr>
              <a:t>key performance indicators (KPIs)</a:t>
            </a:r>
            <a:r>
              <a:rPr lang="en-US" sz="1600" b="1" dirty="0"/>
              <a:t> </a:t>
            </a:r>
          </a:p>
        </p:txBody>
      </p:sp>
      <p:cxnSp>
        <p:nvCxnSpPr>
          <p:cNvPr id="5" name="Straight Connector 4">
            <a:extLst>
              <a:ext uri="{FF2B5EF4-FFF2-40B4-BE49-F238E27FC236}">
                <a16:creationId xmlns:a16="http://schemas.microsoft.com/office/drawing/2014/main" id="{593FC2F7-7E35-C7CC-DD4E-C6EC7ACD368D}"/>
              </a:ext>
            </a:extLst>
          </p:cNvPr>
          <p:cNvCxnSpPr/>
          <p:nvPr/>
        </p:nvCxnSpPr>
        <p:spPr>
          <a:xfrm>
            <a:off x="9433367" y="4583575"/>
            <a:ext cx="1331089" cy="1707432"/>
          </a:xfrm>
          <a:prstGeom prst="line">
            <a:avLst/>
          </a:prstGeom>
          <a:ln w="12700">
            <a:solidFill>
              <a:srgbClr val="FF0000"/>
            </a:solidFill>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528943529"/>
      </p:ext>
    </p:extLst>
  </p:cSld>
  <p:clrMapOvr>
    <a:masterClrMapping/>
  </p:clrMapOvr>
  <mc:AlternateContent xmlns:mc="http://schemas.openxmlformats.org/markup-compatibility/2006" xmlns:p14="http://schemas.microsoft.com/office/powerpoint/2010/main">
    <mc:Choice Requires="p14">
      <p:transition spd="slow" p14:dur="2000" advTm="19330"/>
    </mc:Choice>
    <mc:Fallback xmlns="">
      <p:transition spd="slow" advTm="1933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C5207FB-7FF9-D2E1-1D3F-5E79F70F0466}"/>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5647F0A3-C066-1F12-1DD0-51A3FF2FA30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673A0FE3-48ED-D4AB-D278-F8D50898BF98}"/>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515D8DCC-4D82-DA09-6C06-F1D2F8BE2D80}"/>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90F7AFC4-1992-3616-36FC-093427909CBE}"/>
              </a:ext>
            </a:extLst>
          </p:cNvPr>
          <p:cNvSpPr txBox="1"/>
          <p:nvPr/>
        </p:nvSpPr>
        <p:spPr>
          <a:xfrm>
            <a:off x="2909321" y="3154818"/>
            <a:ext cx="6373358" cy="1391728"/>
          </a:xfrm>
          <a:prstGeom prst="rect">
            <a:avLst/>
          </a:prstGeom>
          <a:noFill/>
        </p:spPr>
        <p:txBody>
          <a:bodyPr wrap="square">
            <a:spAutoFit/>
          </a:bodyPr>
          <a:lstStyle/>
          <a:p>
            <a:pPr marL="517525" algn="ctr">
              <a:lnSpc>
                <a:spcPct val="150000"/>
              </a:lnSpc>
            </a:pPr>
            <a:r>
              <a:rPr lang="en-US" sz="3000" b="1" dirty="0">
                <a:solidFill>
                  <a:srgbClr val="0A1F61"/>
                </a:solidFill>
                <a:latin typeface="Tajawal ExtraBold" panose="00000800000000000000" pitchFamily="2" charset="-78"/>
                <a:cs typeface="Tajawal ExtraBold" panose="00000800000000000000" pitchFamily="2" charset="-78"/>
              </a:rPr>
              <a:t>Management Functions &amp; </a:t>
            </a:r>
          </a:p>
          <a:p>
            <a:pPr marL="517525" algn="ctr">
              <a:lnSpc>
                <a:spcPct val="150000"/>
              </a:lnSpc>
            </a:pPr>
            <a:r>
              <a:rPr lang="en-US" sz="3000" b="1" dirty="0">
                <a:solidFill>
                  <a:srgbClr val="0A1F61"/>
                </a:solidFill>
                <a:latin typeface="Tajawal ExtraBold" panose="00000800000000000000" pitchFamily="2" charset="-78"/>
                <a:cs typeface="Tajawal ExtraBold" panose="00000800000000000000" pitchFamily="2" charset="-78"/>
              </a:rPr>
              <a:t>Levels of Management</a:t>
            </a:r>
          </a:p>
        </p:txBody>
      </p:sp>
      <p:sp>
        <p:nvSpPr>
          <p:cNvPr id="9" name="TextBox 8">
            <a:extLst>
              <a:ext uri="{FF2B5EF4-FFF2-40B4-BE49-F238E27FC236}">
                <a16:creationId xmlns:a16="http://schemas.microsoft.com/office/drawing/2014/main" id="{6E7C2BD2-5816-BC48-B77C-A65A07DB22B7}"/>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Tree>
    <p:extLst>
      <p:ext uri="{BB962C8B-B14F-4D97-AF65-F5344CB8AC3E}">
        <p14:creationId xmlns:p14="http://schemas.microsoft.com/office/powerpoint/2010/main" val="3625716850"/>
      </p:ext>
    </p:extLst>
  </p:cSld>
  <p:clrMapOvr>
    <a:masterClrMapping/>
  </p:clrMapOvr>
  <mc:AlternateContent xmlns:mc="http://schemas.openxmlformats.org/markup-compatibility/2006" xmlns:p14="http://schemas.microsoft.com/office/powerpoint/2010/main">
    <mc:Choice Requires="p14">
      <p:transition spd="slow" p14:dur="2000" advTm="8530"/>
    </mc:Choice>
    <mc:Fallback xmlns="">
      <p:transition spd="slow" advTm="853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C68D78-EAEF-C175-AF48-2CA7FB1FA4F7}"/>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1408510D-62DE-D15D-45CC-496118ADE1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E6373163-B2E7-EB8A-1F02-8B2AC7C7A18C}"/>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7" name="TextBox 6">
            <a:extLst>
              <a:ext uri="{FF2B5EF4-FFF2-40B4-BE49-F238E27FC236}">
                <a16:creationId xmlns:a16="http://schemas.microsoft.com/office/drawing/2014/main" id="{E4860041-2692-6CA4-E569-2D4D108D4FEF}"/>
              </a:ext>
            </a:extLst>
          </p:cNvPr>
          <p:cNvSpPr txBox="1"/>
          <p:nvPr/>
        </p:nvSpPr>
        <p:spPr>
          <a:xfrm>
            <a:off x="2490356" y="1139291"/>
            <a:ext cx="8699613" cy="523220"/>
          </a:xfrm>
          <a:prstGeom prst="rect">
            <a:avLst/>
          </a:prstGeom>
          <a:noFill/>
        </p:spPr>
        <p:txBody>
          <a:bodyPr wrap="squar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Management Functions &amp; Levels of Management</a:t>
            </a:r>
          </a:p>
        </p:txBody>
      </p:sp>
      <p:pic>
        <p:nvPicPr>
          <p:cNvPr id="3" name="Picture 2">
            <a:extLst>
              <a:ext uri="{FF2B5EF4-FFF2-40B4-BE49-F238E27FC236}">
                <a16:creationId xmlns:a16="http://schemas.microsoft.com/office/drawing/2014/main" id="{C6339F1E-E822-D60A-B00E-60373220087C}"/>
              </a:ext>
            </a:extLst>
          </p:cNvPr>
          <p:cNvPicPr>
            <a:picLocks noChangeAspect="1"/>
          </p:cNvPicPr>
          <p:nvPr/>
        </p:nvPicPr>
        <p:blipFill rotWithShape="1">
          <a:blip r:embed="rId3">
            <a:lum bright="-16000" contrast="36000"/>
            <a:extLst>
              <a:ext uri="{28A0092B-C50C-407E-A947-70E740481C1C}">
                <a14:useLocalDpi xmlns:a14="http://schemas.microsoft.com/office/drawing/2010/main" val="0"/>
              </a:ext>
            </a:extLst>
          </a:blip>
          <a:srcRect t="6137" b="9417"/>
          <a:stretch/>
        </p:blipFill>
        <p:spPr bwMode="auto">
          <a:xfrm>
            <a:off x="2913266" y="2043686"/>
            <a:ext cx="6973684" cy="4433139"/>
          </a:xfrm>
          <a:prstGeom prst="rect">
            <a:avLst/>
          </a:prstGeom>
          <a:noFill/>
          <a:ln>
            <a:noFill/>
          </a:ln>
        </p:spPr>
      </p:pic>
    </p:spTree>
    <p:extLst>
      <p:ext uri="{BB962C8B-B14F-4D97-AF65-F5344CB8AC3E}">
        <p14:creationId xmlns:p14="http://schemas.microsoft.com/office/powerpoint/2010/main" val="3771937378"/>
      </p:ext>
    </p:extLst>
  </p:cSld>
  <p:clrMapOvr>
    <a:masterClrMapping/>
  </p:clrMapOvr>
  <mc:AlternateContent xmlns:mc="http://schemas.openxmlformats.org/markup-compatibility/2006" xmlns:p14="http://schemas.microsoft.com/office/powerpoint/2010/main">
    <mc:Choice Requires="p14">
      <p:transition spd="slow" p14:dur="2000" advTm="19810"/>
    </mc:Choice>
    <mc:Fallback xmlns="">
      <p:transition spd="slow" advTm="1981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676250F-9BE5-7455-9DD9-518CD483D1B8}"/>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8F8AD703-FCE1-139D-A42D-1D7704F976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A05F5B2F-4BF0-C921-E112-95FF1B5D80E1}"/>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D9CFE7B7-21C4-1F1D-D669-2C04E17D4975}"/>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B90707FB-D855-FC56-A1F9-E64DEEC9ADCC}"/>
              </a:ext>
            </a:extLst>
          </p:cNvPr>
          <p:cNvSpPr txBox="1"/>
          <p:nvPr/>
        </p:nvSpPr>
        <p:spPr>
          <a:xfrm>
            <a:off x="2909321" y="3154818"/>
            <a:ext cx="6373358" cy="1391728"/>
          </a:xfrm>
          <a:prstGeom prst="rect">
            <a:avLst/>
          </a:prstGeom>
          <a:noFill/>
        </p:spPr>
        <p:txBody>
          <a:bodyPr wrap="square">
            <a:spAutoFit/>
          </a:bodyPr>
          <a:lstStyle/>
          <a:p>
            <a:pPr marL="517525" algn="ctr">
              <a:lnSpc>
                <a:spcPct val="150000"/>
              </a:lnSpc>
            </a:pPr>
            <a:r>
              <a:rPr lang="en-US" sz="3000" b="1" dirty="0">
                <a:solidFill>
                  <a:srgbClr val="0A1F61"/>
                </a:solidFill>
                <a:latin typeface="Tajawal ExtraBold" panose="00000800000000000000" pitchFamily="2" charset="-78"/>
                <a:cs typeface="Tajawal ExtraBold" panose="00000800000000000000" pitchFamily="2" charset="-78"/>
              </a:rPr>
              <a:t>What is </a:t>
            </a:r>
          </a:p>
          <a:p>
            <a:pPr marL="517525" algn="ctr">
              <a:lnSpc>
                <a:spcPct val="150000"/>
              </a:lnSpc>
            </a:pPr>
            <a:r>
              <a:rPr lang="en-US" sz="3000" b="1" dirty="0">
                <a:solidFill>
                  <a:srgbClr val="0A1F61"/>
                </a:solidFill>
                <a:latin typeface="Tajawal ExtraBold" panose="00000800000000000000" pitchFamily="2" charset="-78"/>
                <a:cs typeface="Tajawal ExtraBold" panose="00000800000000000000" pitchFamily="2" charset="-78"/>
              </a:rPr>
              <a:t>Organizational Performance?</a:t>
            </a:r>
          </a:p>
        </p:txBody>
      </p:sp>
      <p:sp>
        <p:nvSpPr>
          <p:cNvPr id="9" name="TextBox 8">
            <a:extLst>
              <a:ext uri="{FF2B5EF4-FFF2-40B4-BE49-F238E27FC236}">
                <a16:creationId xmlns:a16="http://schemas.microsoft.com/office/drawing/2014/main" id="{4A833AB3-BF32-FA5C-D785-3AE26C58E79F}"/>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Tree>
    <p:extLst>
      <p:ext uri="{BB962C8B-B14F-4D97-AF65-F5344CB8AC3E}">
        <p14:creationId xmlns:p14="http://schemas.microsoft.com/office/powerpoint/2010/main" val="3041032531"/>
      </p:ext>
    </p:extLst>
  </p:cSld>
  <p:clrMapOvr>
    <a:masterClrMapping/>
  </p:clrMapOvr>
  <mc:AlternateContent xmlns:mc="http://schemas.openxmlformats.org/markup-compatibility/2006" xmlns:p14="http://schemas.microsoft.com/office/powerpoint/2010/main">
    <mc:Choice Requires="p14">
      <p:transition spd="slow" p14:dur="2000" advTm="8890"/>
    </mc:Choice>
    <mc:Fallback xmlns="">
      <p:transition spd="slow" advTm="889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59A857-08A6-E990-4FF7-3C418B7A9021}"/>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466F7922-56D2-4300-2F00-49F648F099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B7D51C64-3972-0A59-24A7-7A3EC989ED42}"/>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7" name="TextBox 6">
            <a:extLst>
              <a:ext uri="{FF2B5EF4-FFF2-40B4-BE49-F238E27FC236}">
                <a16:creationId xmlns:a16="http://schemas.microsoft.com/office/drawing/2014/main" id="{EFDD79CC-0B6A-1552-187B-1918903F4429}"/>
              </a:ext>
            </a:extLst>
          </p:cNvPr>
          <p:cNvSpPr txBox="1"/>
          <p:nvPr/>
        </p:nvSpPr>
        <p:spPr>
          <a:xfrm>
            <a:off x="2490357" y="1139291"/>
            <a:ext cx="4977645"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Organizational Performance</a:t>
            </a:r>
          </a:p>
        </p:txBody>
      </p:sp>
      <p:sp>
        <p:nvSpPr>
          <p:cNvPr id="2" name="TextBox 1">
            <a:extLst>
              <a:ext uri="{FF2B5EF4-FFF2-40B4-BE49-F238E27FC236}">
                <a16:creationId xmlns:a16="http://schemas.microsoft.com/office/drawing/2014/main" id="{7E0764DC-1B89-B201-18BE-683A7F9580C5}"/>
              </a:ext>
            </a:extLst>
          </p:cNvPr>
          <p:cNvSpPr txBox="1"/>
          <p:nvPr/>
        </p:nvSpPr>
        <p:spPr>
          <a:xfrm>
            <a:off x="549349" y="2032323"/>
            <a:ext cx="10880652" cy="3901774"/>
          </a:xfrm>
          <a:prstGeom prst="rect">
            <a:avLst/>
          </a:prstGeom>
          <a:noFill/>
        </p:spPr>
        <p:txBody>
          <a:bodyPr wrap="square" rtlCol="0">
            <a:spAutoFit/>
          </a:bodyPr>
          <a:lstStyle/>
          <a:p>
            <a:pPr marL="461963" indent="-342900" algn="just">
              <a:lnSpc>
                <a:spcPts val="3000"/>
              </a:lnSpc>
              <a:buFont typeface="Wingdings" panose="05000000000000000000" pitchFamily="2" charset="2"/>
              <a:buChar char="q"/>
              <a:tabLst>
                <a:tab pos="403225" algn="l"/>
              </a:tabLst>
            </a:pPr>
            <a:r>
              <a:rPr lang="en-US" sz="2000" b="1" dirty="0">
                <a:solidFill>
                  <a:srgbClr val="0A1F61"/>
                </a:solidFill>
                <a:latin typeface="Tajawal ExtraBold" panose="00000800000000000000" pitchFamily="2" charset="-78"/>
                <a:cs typeface="Tajawal ExtraBold" panose="00000800000000000000" pitchFamily="2" charset="-78"/>
              </a:rPr>
              <a:t>Organizational Performance </a:t>
            </a:r>
            <a:r>
              <a:rPr lang="ar-EG" sz="2000" b="1" dirty="0">
                <a:solidFill>
                  <a:srgbClr val="0A1F61"/>
                </a:solidFill>
                <a:latin typeface="Tajawal ExtraBold" panose="00000800000000000000" pitchFamily="2" charset="-78"/>
                <a:cs typeface="Tajawal ExtraBold" panose="00000800000000000000" pitchFamily="2" charset="-78"/>
              </a:rPr>
              <a:t>الأداء التنظيمي</a:t>
            </a:r>
            <a:endParaRPr lang="en-US" sz="2000" b="1" dirty="0">
              <a:solidFill>
                <a:srgbClr val="0A1F61"/>
              </a:solidFill>
              <a:latin typeface="Tajawal ExtraBold" panose="00000800000000000000" pitchFamily="2" charset="-78"/>
              <a:cs typeface="Tajawal ExtraBold" panose="00000800000000000000" pitchFamily="2" charset="-78"/>
            </a:endParaRPr>
          </a:p>
          <a:p>
            <a:pPr marL="119063" algn="just">
              <a:lnSpc>
                <a:spcPts val="3000"/>
              </a:lnSpc>
              <a:tabLst>
                <a:tab pos="403225" algn="l"/>
              </a:tabLst>
            </a:pPr>
            <a:r>
              <a:rPr lang="en-US" sz="2000" b="1" dirty="0">
                <a:solidFill>
                  <a:srgbClr val="0A1F61"/>
                </a:solidFill>
                <a:latin typeface="Tajawal ExtraBold" panose="00000800000000000000" pitchFamily="2" charset="-78"/>
                <a:cs typeface="Tajawal ExtraBold" panose="00000800000000000000" pitchFamily="2" charset="-78"/>
              </a:rPr>
              <a:t>Is a measure of how efficiently and effectively managers use available resources to satisfy customers and achieve organizational goals.</a:t>
            </a:r>
          </a:p>
          <a:p>
            <a:pPr marL="119063" algn="just" rtl="1">
              <a:lnSpc>
                <a:spcPts val="3000"/>
              </a:lnSpc>
              <a:tabLst>
                <a:tab pos="403225" algn="l"/>
              </a:tabLst>
            </a:pPr>
            <a:r>
              <a:rPr lang="ar-EG" b="1" dirty="0">
                <a:solidFill>
                  <a:srgbClr val="0A1F61"/>
                </a:solidFill>
                <a:latin typeface="Tajawal ExtraBold" panose="00000800000000000000" pitchFamily="2" charset="-78"/>
                <a:cs typeface="Tajawal ExtraBold" panose="00000800000000000000" pitchFamily="2" charset="-78"/>
              </a:rPr>
              <a:t>هو مقياس لمدى كفاءة وفعالية المديرين في استخدام الموارد المتاحة لإرضاء العملاء وتحقيق أهداف المنظمة.</a:t>
            </a:r>
            <a:endParaRPr lang="en-US" b="1" dirty="0">
              <a:solidFill>
                <a:srgbClr val="0A1F61"/>
              </a:solidFill>
              <a:latin typeface="Tajawal ExtraBold" panose="00000800000000000000" pitchFamily="2" charset="-78"/>
              <a:cs typeface="Tajawal ExtraBold" panose="00000800000000000000" pitchFamily="2" charset="-78"/>
            </a:endParaRPr>
          </a:p>
          <a:p>
            <a:pPr marL="461963" indent="-342900" algn="just">
              <a:lnSpc>
                <a:spcPts val="3000"/>
              </a:lnSpc>
              <a:buFont typeface="Wingdings" panose="05000000000000000000" pitchFamily="2" charset="2"/>
              <a:buChar char="§"/>
              <a:tabLst>
                <a:tab pos="403225" algn="l"/>
              </a:tabLst>
            </a:pPr>
            <a:r>
              <a:rPr lang="en-US" sz="2000" b="1" dirty="0">
                <a:solidFill>
                  <a:srgbClr val="0A1F61"/>
                </a:solidFill>
                <a:latin typeface="Tajawal ExtraBold" panose="00000800000000000000" pitchFamily="2" charset="-78"/>
                <a:cs typeface="Tajawal ExtraBold" panose="00000800000000000000" pitchFamily="2" charset="-78"/>
              </a:rPr>
              <a:t>Efficiency </a:t>
            </a:r>
            <a:r>
              <a:rPr lang="ar-EG" sz="2000" b="1" dirty="0">
                <a:solidFill>
                  <a:srgbClr val="0A1F61"/>
                </a:solidFill>
                <a:latin typeface="Tajawal ExtraBold" panose="00000800000000000000" pitchFamily="2" charset="-78"/>
                <a:cs typeface="Tajawal ExtraBold" panose="00000800000000000000" pitchFamily="2" charset="-78"/>
              </a:rPr>
              <a:t>الكفاءة</a:t>
            </a:r>
            <a:endParaRPr lang="en-US" sz="2000" b="1" dirty="0">
              <a:solidFill>
                <a:srgbClr val="0A1F61"/>
              </a:solidFill>
              <a:latin typeface="Tajawal ExtraBold" panose="00000800000000000000" pitchFamily="2" charset="-78"/>
              <a:cs typeface="Tajawal ExtraBold" panose="00000800000000000000" pitchFamily="2" charset="-78"/>
            </a:endParaRPr>
          </a:p>
          <a:p>
            <a:pPr marL="576263" lvl="1" algn="just">
              <a:lnSpc>
                <a:spcPts val="3000"/>
              </a:lnSpc>
              <a:tabLst>
                <a:tab pos="403225" algn="l"/>
              </a:tabLst>
            </a:pPr>
            <a:r>
              <a:rPr lang="en-US" sz="2000" b="1" dirty="0">
                <a:solidFill>
                  <a:srgbClr val="0A1F61"/>
                </a:solidFill>
                <a:latin typeface="Tajawal ExtraBold" panose="00000800000000000000" pitchFamily="2" charset="-78"/>
                <a:cs typeface="Tajawal ExtraBold" panose="00000800000000000000" pitchFamily="2" charset="-78"/>
              </a:rPr>
              <a:t>is a measure of </a:t>
            </a:r>
            <a:r>
              <a:rPr lang="en-US" sz="2000" b="1" dirty="0">
                <a:solidFill>
                  <a:srgbClr val="C00000"/>
                </a:solidFill>
                <a:latin typeface="Tajawal ExtraBold" panose="00000800000000000000" pitchFamily="2" charset="-78"/>
                <a:cs typeface="Tajawal ExtraBold" panose="00000800000000000000" pitchFamily="2" charset="-78"/>
              </a:rPr>
              <a:t>how well or how productively resources are used </a:t>
            </a:r>
            <a:r>
              <a:rPr lang="en-US" sz="2000" b="1" dirty="0">
                <a:solidFill>
                  <a:srgbClr val="0A1F61"/>
                </a:solidFill>
                <a:latin typeface="Tajawal ExtraBold" panose="00000800000000000000" pitchFamily="2" charset="-78"/>
                <a:cs typeface="Tajawal ExtraBold" panose="00000800000000000000" pitchFamily="2" charset="-78"/>
              </a:rPr>
              <a:t>to achieve a goal </a:t>
            </a:r>
            <a:r>
              <a:rPr lang="ar-EG" b="1" dirty="0">
                <a:solidFill>
                  <a:srgbClr val="0A1F61"/>
                </a:solidFill>
                <a:latin typeface="Tajawal ExtraBold" panose="00000800000000000000" pitchFamily="2" charset="-78"/>
                <a:cs typeface="Tajawal ExtraBold" panose="00000800000000000000" pitchFamily="2" charset="-78"/>
              </a:rPr>
              <a:t>هو مقياس لمدى جودة أو إنتاجية استخدام الموارد لتحقيق هدف ما</a:t>
            </a:r>
            <a:r>
              <a:rPr lang="en-US" b="1" dirty="0">
                <a:solidFill>
                  <a:srgbClr val="0A1F61"/>
                </a:solidFill>
                <a:latin typeface="Tajawal ExtraBold" panose="00000800000000000000" pitchFamily="2" charset="-78"/>
                <a:cs typeface="Tajawal ExtraBold" panose="00000800000000000000" pitchFamily="2" charset="-78"/>
              </a:rPr>
              <a:t> </a:t>
            </a:r>
          </a:p>
          <a:p>
            <a:pPr marL="461963" indent="-342900" algn="just">
              <a:lnSpc>
                <a:spcPts val="3000"/>
              </a:lnSpc>
              <a:buFont typeface="Wingdings" panose="05000000000000000000" pitchFamily="2" charset="2"/>
              <a:buChar char="§"/>
              <a:tabLst>
                <a:tab pos="403225" algn="l"/>
              </a:tabLst>
            </a:pPr>
            <a:r>
              <a:rPr lang="en-US" sz="2000" b="1" dirty="0">
                <a:solidFill>
                  <a:srgbClr val="0A1F61"/>
                </a:solidFill>
                <a:latin typeface="Tajawal ExtraBold" panose="00000800000000000000" pitchFamily="2" charset="-78"/>
                <a:cs typeface="Tajawal ExtraBold" panose="00000800000000000000" pitchFamily="2" charset="-78"/>
              </a:rPr>
              <a:t>Effectiveness</a:t>
            </a:r>
            <a:r>
              <a:rPr lang="ar-EG" sz="2000" b="1" dirty="0">
                <a:solidFill>
                  <a:srgbClr val="0A1F61"/>
                </a:solidFill>
                <a:latin typeface="Tajawal ExtraBold" panose="00000800000000000000" pitchFamily="2" charset="-78"/>
                <a:cs typeface="Tajawal ExtraBold" panose="00000800000000000000" pitchFamily="2" charset="-78"/>
              </a:rPr>
              <a:t>الفعالية </a:t>
            </a:r>
            <a:endParaRPr lang="en-US" sz="2000" b="1" dirty="0">
              <a:solidFill>
                <a:srgbClr val="0A1F61"/>
              </a:solidFill>
              <a:latin typeface="Tajawal ExtraBold" panose="00000800000000000000" pitchFamily="2" charset="-78"/>
              <a:cs typeface="Tajawal ExtraBold" panose="00000800000000000000" pitchFamily="2" charset="-78"/>
            </a:endParaRPr>
          </a:p>
          <a:p>
            <a:pPr marL="576263" lvl="1" algn="just">
              <a:lnSpc>
                <a:spcPts val="3000"/>
              </a:lnSpc>
              <a:tabLst>
                <a:tab pos="403225" algn="l"/>
              </a:tabLst>
            </a:pPr>
            <a:r>
              <a:rPr lang="en-US" sz="2000" b="1" dirty="0">
                <a:solidFill>
                  <a:srgbClr val="0A1F61"/>
                </a:solidFill>
                <a:latin typeface="Tajawal ExtraBold" panose="00000800000000000000" pitchFamily="2" charset="-78"/>
                <a:cs typeface="Tajawal ExtraBold" panose="00000800000000000000" pitchFamily="2" charset="-78"/>
              </a:rPr>
              <a:t>is a measure of </a:t>
            </a:r>
            <a:r>
              <a:rPr lang="en-US" sz="2000" b="1" dirty="0">
                <a:solidFill>
                  <a:srgbClr val="C00000"/>
                </a:solidFill>
                <a:latin typeface="Tajawal ExtraBold" panose="00000800000000000000" pitchFamily="2" charset="-78"/>
                <a:cs typeface="Tajawal ExtraBold" panose="00000800000000000000" pitchFamily="2" charset="-78"/>
              </a:rPr>
              <a:t>the appropriateness of the goals </a:t>
            </a:r>
            <a:r>
              <a:rPr lang="en-US" sz="2000" b="1" dirty="0">
                <a:solidFill>
                  <a:srgbClr val="0A1F61"/>
                </a:solidFill>
                <a:latin typeface="Tajawal ExtraBold" panose="00000800000000000000" pitchFamily="2" charset="-78"/>
                <a:cs typeface="Tajawal ExtraBold" panose="00000800000000000000" pitchFamily="2" charset="-78"/>
              </a:rPr>
              <a:t>an organization is pursuing and </a:t>
            </a:r>
            <a:r>
              <a:rPr lang="en-US" sz="2000" b="1" dirty="0">
                <a:solidFill>
                  <a:srgbClr val="C00000"/>
                </a:solidFill>
                <a:latin typeface="Tajawal ExtraBold" panose="00000800000000000000" pitchFamily="2" charset="-78"/>
                <a:cs typeface="Tajawal ExtraBold" panose="00000800000000000000" pitchFamily="2" charset="-78"/>
              </a:rPr>
              <a:t>the degree to which they are achieved</a:t>
            </a:r>
            <a:r>
              <a:rPr lang="en-US" sz="2000" b="1" dirty="0">
                <a:solidFill>
                  <a:srgbClr val="0A1F61"/>
                </a:solidFill>
                <a:latin typeface="Tajawal ExtraBold" panose="00000800000000000000" pitchFamily="2" charset="-78"/>
                <a:cs typeface="Tajawal ExtraBold" panose="00000800000000000000" pitchFamily="2" charset="-78"/>
              </a:rPr>
              <a:t>.</a:t>
            </a:r>
          </a:p>
        </p:txBody>
      </p:sp>
      <p:sp>
        <p:nvSpPr>
          <p:cNvPr id="3" name="TextBox 2">
            <a:extLst>
              <a:ext uri="{FF2B5EF4-FFF2-40B4-BE49-F238E27FC236}">
                <a16:creationId xmlns:a16="http://schemas.microsoft.com/office/drawing/2014/main" id="{D6B3296F-6142-8CD7-2CFC-444EA1E282CA}"/>
              </a:ext>
            </a:extLst>
          </p:cNvPr>
          <p:cNvSpPr txBox="1"/>
          <p:nvPr/>
        </p:nvSpPr>
        <p:spPr>
          <a:xfrm>
            <a:off x="4362275" y="4802923"/>
            <a:ext cx="6211454" cy="369332"/>
          </a:xfrm>
          <a:prstGeom prst="rect">
            <a:avLst/>
          </a:prstGeom>
          <a:noFill/>
        </p:spPr>
        <p:txBody>
          <a:bodyPr wrap="square">
            <a:spAutoFit/>
          </a:bodyPr>
          <a:lstStyle/>
          <a:p>
            <a:pPr algn="r" rtl="1"/>
            <a:r>
              <a:rPr lang="en-US" b="1" dirty="0" err="1"/>
              <a:t>هو</a:t>
            </a:r>
            <a:r>
              <a:rPr lang="en-US" b="1" dirty="0"/>
              <a:t> </a:t>
            </a:r>
            <a:r>
              <a:rPr lang="en-US" b="1" dirty="0" err="1"/>
              <a:t>مقياس</a:t>
            </a:r>
            <a:r>
              <a:rPr lang="en-US" b="1" dirty="0"/>
              <a:t> </a:t>
            </a:r>
            <a:r>
              <a:rPr lang="en-US" b="1" dirty="0" err="1"/>
              <a:t>لمدى</a:t>
            </a:r>
            <a:r>
              <a:rPr lang="en-US" b="1" dirty="0"/>
              <a:t> </a:t>
            </a:r>
            <a:r>
              <a:rPr lang="en-US" b="1" dirty="0" err="1"/>
              <a:t>ملاءمة</a:t>
            </a:r>
            <a:r>
              <a:rPr lang="en-US" b="1" dirty="0"/>
              <a:t> </a:t>
            </a:r>
            <a:r>
              <a:rPr lang="en-US" b="1" dirty="0" err="1"/>
              <a:t>الأهداف</a:t>
            </a:r>
            <a:r>
              <a:rPr lang="en-US" b="1" dirty="0"/>
              <a:t> </a:t>
            </a:r>
            <a:r>
              <a:rPr lang="en-US" b="1" dirty="0" err="1"/>
              <a:t>التي</a:t>
            </a:r>
            <a:r>
              <a:rPr lang="en-US" b="1" dirty="0"/>
              <a:t> </a:t>
            </a:r>
            <a:r>
              <a:rPr lang="en-US" b="1" dirty="0" err="1"/>
              <a:t>تسعى</a:t>
            </a:r>
            <a:r>
              <a:rPr lang="en-US" b="1" dirty="0"/>
              <a:t> </a:t>
            </a:r>
            <a:r>
              <a:rPr lang="en-US" b="1" dirty="0" err="1"/>
              <a:t>المنظمة</a:t>
            </a:r>
            <a:r>
              <a:rPr lang="en-US" b="1" dirty="0"/>
              <a:t> </a:t>
            </a:r>
            <a:r>
              <a:rPr lang="en-US" b="1" dirty="0" err="1"/>
              <a:t>إلى</a:t>
            </a:r>
            <a:r>
              <a:rPr lang="en-US" b="1" dirty="0"/>
              <a:t> </a:t>
            </a:r>
            <a:r>
              <a:rPr lang="en-US" b="1" dirty="0" err="1"/>
              <a:t>تحقيقها</a:t>
            </a:r>
            <a:r>
              <a:rPr lang="en-US" b="1" dirty="0"/>
              <a:t> </a:t>
            </a:r>
            <a:r>
              <a:rPr lang="en-US" b="1" dirty="0" err="1"/>
              <a:t>ومدى</a:t>
            </a:r>
            <a:r>
              <a:rPr lang="en-US" b="1" dirty="0"/>
              <a:t> </a:t>
            </a:r>
            <a:r>
              <a:rPr lang="en-US" b="1" dirty="0" err="1"/>
              <a:t>تحقيقها</a:t>
            </a:r>
            <a:r>
              <a:rPr lang="en-US" b="1" dirty="0"/>
              <a:t>.</a:t>
            </a:r>
          </a:p>
        </p:txBody>
      </p:sp>
    </p:spTree>
    <p:extLst>
      <p:ext uri="{BB962C8B-B14F-4D97-AF65-F5344CB8AC3E}">
        <p14:creationId xmlns:p14="http://schemas.microsoft.com/office/powerpoint/2010/main" val="1642780328"/>
      </p:ext>
    </p:extLst>
  </p:cSld>
  <p:clrMapOvr>
    <a:masterClrMapping/>
  </p:clrMapOvr>
  <mc:AlternateContent xmlns:mc="http://schemas.openxmlformats.org/markup-compatibility/2006" xmlns:p14="http://schemas.microsoft.com/office/powerpoint/2010/main">
    <mc:Choice Requires="p14">
      <p:transition spd="slow" p14:dur="2000" advTm="21030"/>
    </mc:Choice>
    <mc:Fallback xmlns="">
      <p:transition spd="slow" advTm="2103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12E612-82B0-8607-7470-0AE292DD47D8}"/>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4747B772-5EBD-0814-A87D-76F739BA01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025F0140-0514-926F-8822-301F4CCA8A27}"/>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7" name="TextBox 6">
            <a:extLst>
              <a:ext uri="{FF2B5EF4-FFF2-40B4-BE49-F238E27FC236}">
                <a16:creationId xmlns:a16="http://schemas.microsoft.com/office/drawing/2014/main" id="{E2FE0970-13DE-F3CE-969D-0AC770865038}"/>
              </a:ext>
            </a:extLst>
          </p:cNvPr>
          <p:cNvSpPr txBox="1"/>
          <p:nvPr/>
        </p:nvSpPr>
        <p:spPr>
          <a:xfrm>
            <a:off x="2490356" y="1139291"/>
            <a:ext cx="8699613" cy="523220"/>
          </a:xfrm>
          <a:prstGeom prst="rect">
            <a:avLst/>
          </a:prstGeom>
          <a:noFill/>
        </p:spPr>
        <p:txBody>
          <a:bodyPr wrap="squar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Organizational Performance</a:t>
            </a:r>
          </a:p>
        </p:txBody>
      </p:sp>
      <p:pic>
        <p:nvPicPr>
          <p:cNvPr id="2" name="Picture 1" descr="Timeline&#10;&#10;Description automatically generated">
            <a:extLst>
              <a:ext uri="{FF2B5EF4-FFF2-40B4-BE49-F238E27FC236}">
                <a16:creationId xmlns:a16="http://schemas.microsoft.com/office/drawing/2014/main" id="{AC3A001E-87D1-FC0B-46BA-F0F54A87D1A4}"/>
              </a:ext>
            </a:extLst>
          </p:cNvPr>
          <p:cNvPicPr>
            <a:picLocks noChangeAspect="1"/>
          </p:cNvPicPr>
          <p:nvPr/>
        </p:nvPicPr>
        <p:blipFill rotWithShape="1">
          <a:blip r:embed="rId3"/>
          <a:srcRect t="842" r="3525"/>
          <a:stretch/>
        </p:blipFill>
        <p:spPr bwMode="auto">
          <a:xfrm>
            <a:off x="2780002" y="1662511"/>
            <a:ext cx="6631995" cy="518808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35456321"/>
      </p:ext>
    </p:extLst>
  </p:cSld>
  <p:clrMapOvr>
    <a:masterClrMapping/>
  </p:clrMapOvr>
  <mc:AlternateContent xmlns:mc="http://schemas.openxmlformats.org/markup-compatibility/2006" xmlns:p14="http://schemas.microsoft.com/office/powerpoint/2010/main">
    <mc:Choice Requires="p14">
      <p:transition spd="slow" p14:dur="2000" advTm="28510"/>
    </mc:Choice>
    <mc:Fallback xmlns="">
      <p:transition spd="slow" advTm="2851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C52018C-102F-4861-0559-ECFDAFC10148}"/>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72082BFB-E0D0-D8CC-1D85-32808DF4EE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8A3F8A07-3ADB-5B24-AE06-341814E9AFCC}"/>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24DBCA14-298A-AC04-8D02-6363BD0E2D70}"/>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372781EC-45D7-6F16-6861-6052A685CE72}"/>
              </a:ext>
            </a:extLst>
          </p:cNvPr>
          <p:cNvSpPr txBox="1"/>
          <p:nvPr/>
        </p:nvSpPr>
        <p:spPr>
          <a:xfrm>
            <a:off x="3019860" y="2436369"/>
            <a:ext cx="6373358" cy="699230"/>
          </a:xfrm>
          <a:prstGeom prst="rect">
            <a:avLst/>
          </a:prstGeom>
          <a:noFill/>
        </p:spPr>
        <p:txBody>
          <a:bodyPr wrap="square">
            <a:spAutoFit/>
          </a:bodyPr>
          <a:lstStyle/>
          <a:p>
            <a:pPr marL="517525" algn="ctr">
              <a:lnSpc>
                <a:spcPct val="150000"/>
              </a:lnSpc>
            </a:pPr>
            <a:r>
              <a:rPr lang="en-US" sz="3000" b="1" dirty="0">
                <a:solidFill>
                  <a:srgbClr val="0A1F61"/>
                </a:solidFill>
                <a:latin typeface="Tajawal ExtraBold" panose="00000800000000000000" pitchFamily="2" charset="-78"/>
                <a:cs typeface="Tajawal ExtraBold" panose="00000800000000000000" pitchFamily="2" charset="-78"/>
              </a:rPr>
              <a:t>What are Management Roles?</a:t>
            </a:r>
          </a:p>
        </p:txBody>
      </p:sp>
      <p:sp>
        <p:nvSpPr>
          <p:cNvPr id="9" name="TextBox 8">
            <a:extLst>
              <a:ext uri="{FF2B5EF4-FFF2-40B4-BE49-F238E27FC236}">
                <a16:creationId xmlns:a16="http://schemas.microsoft.com/office/drawing/2014/main" id="{827C68B8-4D7C-B307-29CA-EFFB795F8B3D}"/>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pic>
        <p:nvPicPr>
          <p:cNvPr id="2" name="Picture 1" descr="Diagram&#10;&#10;Description automatically generated">
            <a:extLst>
              <a:ext uri="{FF2B5EF4-FFF2-40B4-BE49-F238E27FC236}">
                <a16:creationId xmlns:a16="http://schemas.microsoft.com/office/drawing/2014/main" id="{F2D8E8E0-BD75-335A-371D-41A14982AA4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11041" y="3120329"/>
            <a:ext cx="5483959" cy="2783109"/>
          </a:xfrm>
          <a:prstGeom prst="rect">
            <a:avLst/>
          </a:prstGeom>
        </p:spPr>
      </p:pic>
      <p:sp>
        <p:nvSpPr>
          <p:cNvPr id="3" name="Oval 2">
            <a:extLst>
              <a:ext uri="{FF2B5EF4-FFF2-40B4-BE49-F238E27FC236}">
                <a16:creationId xmlns:a16="http://schemas.microsoft.com/office/drawing/2014/main" id="{087C4D81-DCB0-3B3A-CF7A-0B91654F4A7A}"/>
              </a:ext>
            </a:extLst>
          </p:cNvPr>
          <p:cNvSpPr/>
          <p:nvPr/>
        </p:nvSpPr>
        <p:spPr>
          <a:xfrm>
            <a:off x="4344651" y="6031104"/>
            <a:ext cx="4054692" cy="69923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ln w="0"/>
                <a:solidFill>
                  <a:schemeClr val="tx1"/>
                </a:solidFill>
                <a:effectLst>
                  <a:outerShdw blurRad="38100" dist="19050" dir="2700000" algn="tl" rotWithShape="0">
                    <a:schemeClr val="dk1">
                      <a:alpha val="40000"/>
                    </a:schemeClr>
                  </a:outerShdw>
                </a:effectLst>
              </a:rPr>
              <a:t>10</a:t>
            </a:r>
            <a:r>
              <a:rPr lang="ar-EG" sz="2400" b="1" dirty="0">
                <a:ln w="0"/>
                <a:solidFill>
                  <a:schemeClr val="tx1"/>
                </a:solidFill>
                <a:effectLst>
                  <a:outerShdw blurRad="38100" dist="19050" dir="2700000" algn="tl" rotWithShape="0">
                    <a:schemeClr val="dk1">
                      <a:alpha val="40000"/>
                    </a:schemeClr>
                  </a:outerShdw>
                </a:effectLst>
              </a:rPr>
              <a:t> أدوار فرعية</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12840877"/>
      </p:ext>
    </p:extLst>
  </p:cSld>
  <p:clrMapOvr>
    <a:masterClrMapping/>
  </p:clrMapOvr>
  <mc:AlternateContent xmlns:mc="http://schemas.openxmlformats.org/markup-compatibility/2006" xmlns:p14="http://schemas.microsoft.com/office/powerpoint/2010/main">
    <mc:Choice Requires="p14">
      <p:transition spd="slow" p14:dur="2000" advTm="8890"/>
    </mc:Choice>
    <mc:Fallback xmlns="">
      <p:transition spd="slow" advTm="889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C238CF-CB43-CBD1-1227-B7159B61364D}"/>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DD7EA7FD-9BAF-550B-05B9-D54432BE1BE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2809356F-97F5-0411-EC10-7A1941C0523C}"/>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7" name="TextBox 6">
            <a:extLst>
              <a:ext uri="{FF2B5EF4-FFF2-40B4-BE49-F238E27FC236}">
                <a16:creationId xmlns:a16="http://schemas.microsoft.com/office/drawing/2014/main" id="{A668C0DB-E245-A112-DCF8-5082236128A2}"/>
              </a:ext>
            </a:extLst>
          </p:cNvPr>
          <p:cNvSpPr txBox="1"/>
          <p:nvPr/>
        </p:nvSpPr>
        <p:spPr>
          <a:xfrm>
            <a:off x="2490357" y="1139291"/>
            <a:ext cx="346280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Management Roles</a:t>
            </a:r>
          </a:p>
        </p:txBody>
      </p:sp>
      <p:sp>
        <p:nvSpPr>
          <p:cNvPr id="2" name="TextBox 1">
            <a:extLst>
              <a:ext uri="{FF2B5EF4-FFF2-40B4-BE49-F238E27FC236}">
                <a16:creationId xmlns:a16="http://schemas.microsoft.com/office/drawing/2014/main" id="{3E7E97FD-0227-AB47-367A-64EC9386FD09}"/>
              </a:ext>
            </a:extLst>
          </p:cNvPr>
          <p:cNvSpPr txBox="1"/>
          <p:nvPr/>
        </p:nvSpPr>
        <p:spPr>
          <a:xfrm>
            <a:off x="547127" y="2234011"/>
            <a:ext cx="11328498" cy="3293209"/>
          </a:xfrm>
          <a:prstGeom prst="rect">
            <a:avLst/>
          </a:prstGeom>
          <a:noFill/>
        </p:spPr>
        <p:txBody>
          <a:bodyPr wrap="square" rtlCol="0">
            <a:spAutoFit/>
          </a:bodyPr>
          <a:lstStyle/>
          <a:p>
            <a:pPr marL="457200" indent="-457200" eaLnBrk="1" fontAlgn="auto" hangingPunct="1">
              <a:spcAft>
                <a:spcPts val="0"/>
              </a:spcAft>
              <a:buFont typeface="Wingdings" panose="05000000000000000000" pitchFamily="2" charset="2"/>
              <a:buChar char="q"/>
              <a:tabLst>
                <a:tab pos="5711825" algn="l"/>
              </a:tabLst>
              <a:defRPr/>
            </a:pPr>
            <a:r>
              <a:rPr lang="en-US" sz="2600" b="1" dirty="0">
                <a:solidFill>
                  <a:srgbClr val="C00000"/>
                </a:solidFill>
              </a:rPr>
              <a:t>Interpersonal Roles </a:t>
            </a:r>
            <a:r>
              <a:rPr lang="ar-EG" sz="2600" b="1" dirty="0">
                <a:solidFill>
                  <a:srgbClr val="C00000"/>
                </a:solidFill>
              </a:rPr>
              <a:t> الأدوار الشخصية</a:t>
            </a:r>
            <a:r>
              <a:rPr lang="en-US" sz="2600" b="1" dirty="0">
                <a:solidFill>
                  <a:srgbClr val="0A1F61"/>
                </a:solidFill>
              </a:rPr>
              <a:t>that managers assume to provide direction and supervision to both employees and the organization as a whole.</a:t>
            </a:r>
          </a:p>
          <a:p>
            <a:pPr eaLnBrk="1" fontAlgn="auto" hangingPunct="1">
              <a:spcAft>
                <a:spcPts val="0"/>
              </a:spcAft>
              <a:tabLst>
                <a:tab pos="5711825" algn="l"/>
              </a:tabLst>
              <a:defRPr/>
            </a:pPr>
            <a:endParaRPr lang="en-US" sz="2600" b="1" dirty="0">
              <a:solidFill>
                <a:srgbClr val="0A1F61"/>
              </a:solidFill>
            </a:endParaRPr>
          </a:p>
          <a:p>
            <a:pPr marL="640080" lvl="1" indent="-274320" eaLnBrk="1" fontAlgn="auto" hangingPunct="1">
              <a:spcAft>
                <a:spcPts val="0"/>
              </a:spcAft>
              <a:buFont typeface="Wingdings 2"/>
              <a:buChar char=""/>
              <a:defRPr/>
            </a:pPr>
            <a:r>
              <a:rPr lang="en-US" sz="2600" b="1" dirty="0">
                <a:solidFill>
                  <a:srgbClr val="0A1F61"/>
                </a:solidFill>
              </a:rPr>
              <a:t>	Figurehead</a:t>
            </a:r>
            <a:r>
              <a:rPr lang="ar-EG" sz="2600" b="1" dirty="0">
                <a:solidFill>
                  <a:srgbClr val="0A1F61"/>
                </a:solidFill>
              </a:rPr>
              <a:t> رمز</a:t>
            </a:r>
            <a:r>
              <a:rPr lang="en-US" sz="2600" dirty="0">
                <a:solidFill>
                  <a:srgbClr val="0A1F61"/>
                </a:solidFill>
              </a:rPr>
              <a:t>—symbolizing the organization’s mission and what it is seeking to achieve.</a:t>
            </a:r>
          </a:p>
          <a:p>
            <a:pPr marL="640080" lvl="1" indent="-274320">
              <a:buFont typeface="Wingdings 2"/>
              <a:buChar char=""/>
              <a:defRPr/>
            </a:pPr>
            <a:r>
              <a:rPr lang="en-US" sz="2600" dirty="0">
                <a:solidFill>
                  <a:srgbClr val="0A1F61"/>
                </a:solidFill>
              </a:rPr>
              <a:t> </a:t>
            </a:r>
            <a:r>
              <a:rPr lang="en-US" sz="2600" b="1" dirty="0">
                <a:solidFill>
                  <a:srgbClr val="0A1F61"/>
                </a:solidFill>
              </a:rPr>
              <a:t>Leader</a:t>
            </a:r>
            <a:r>
              <a:rPr lang="ar-EG" sz="2600" b="1" dirty="0">
                <a:solidFill>
                  <a:srgbClr val="0A1F61"/>
                </a:solidFill>
              </a:rPr>
              <a:t> قائد</a:t>
            </a:r>
            <a:r>
              <a:rPr lang="en-US" sz="2600" dirty="0">
                <a:solidFill>
                  <a:srgbClr val="0A1F61"/>
                </a:solidFill>
              </a:rPr>
              <a:t>—training, counseling, and mentoring high employee performance.</a:t>
            </a:r>
          </a:p>
          <a:p>
            <a:pPr marL="640080" lvl="1" indent="-274320" eaLnBrk="1" fontAlgn="auto" hangingPunct="1">
              <a:spcAft>
                <a:spcPts val="0"/>
              </a:spcAft>
              <a:buFont typeface="Wingdings 2"/>
              <a:buChar char=""/>
              <a:defRPr/>
            </a:pPr>
            <a:r>
              <a:rPr lang="en-US" sz="2600" dirty="0">
                <a:solidFill>
                  <a:srgbClr val="0A1F61"/>
                </a:solidFill>
              </a:rPr>
              <a:t> </a:t>
            </a:r>
            <a:r>
              <a:rPr lang="en-US" sz="2600" b="1" dirty="0">
                <a:solidFill>
                  <a:srgbClr val="0A1F61"/>
                </a:solidFill>
              </a:rPr>
              <a:t>Liaison</a:t>
            </a:r>
            <a:r>
              <a:rPr lang="ar-EG" sz="2600" b="1" dirty="0">
                <a:solidFill>
                  <a:srgbClr val="0A1F61"/>
                </a:solidFill>
              </a:rPr>
              <a:t> منسق/ متصل </a:t>
            </a:r>
            <a:r>
              <a:rPr lang="en-US" sz="2600" dirty="0">
                <a:solidFill>
                  <a:srgbClr val="0A1F61"/>
                </a:solidFill>
              </a:rPr>
              <a:t>—linking and coordinating the activities of people and groups both inside and outside the organization (owners and employees).</a:t>
            </a:r>
            <a:r>
              <a:rPr lang="en-US" sz="2600" b="1" dirty="0">
                <a:solidFill>
                  <a:srgbClr val="0A1F61"/>
                </a:solidFill>
              </a:rPr>
              <a:t>	</a:t>
            </a:r>
          </a:p>
        </p:txBody>
      </p:sp>
      <p:sp>
        <p:nvSpPr>
          <p:cNvPr id="3" name="Oval 2">
            <a:extLst>
              <a:ext uri="{FF2B5EF4-FFF2-40B4-BE49-F238E27FC236}">
                <a16:creationId xmlns:a16="http://schemas.microsoft.com/office/drawing/2014/main" id="{511E14E5-3D36-9BE3-7338-D53A1156BBBF}"/>
              </a:ext>
            </a:extLst>
          </p:cNvPr>
          <p:cNvSpPr/>
          <p:nvPr/>
        </p:nvSpPr>
        <p:spPr>
          <a:xfrm>
            <a:off x="6096000" y="232275"/>
            <a:ext cx="1566229" cy="1341912"/>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ar-EG" sz="2400" b="1" dirty="0">
                <a:ln w="0"/>
                <a:solidFill>
                  <a:schemeClr val="tx1"/>
                </a:solidFill>
                <a:effectLst>
                  <a:outerShdw blurRad="38100" dist="19050" dir="2700000" algn="tl" rotWithShape="0">
                    <a:schemeClr val="dk1">
                      <a:alpha val="40000"/>
                    </a:schemeClr>
                  </a:outerShdw>
                </a:effectLst>
              </a:rPr>
              <a:t>3 أدوار فرعية</a:t>
            </a:r>
            <a:endParaRPr lang="en-US" sz="2400" b="1" dirty="0">
              <a:ln w="0"/>
              <a:solidFill>
                <a:schemeClr val="tx1"/>
              </a:solidFill>
              <a:effectLst>
                <a:outerShdw blurRad="38100" dist="19050" dir="2700000" algn="tl" rotWithShape="0">
                  <a:schemeClr val="dk1">
                    <a:alpha val="40000"/>
                  </a:schemeClr>
                </a:outerShdw>
              </a:effectLst>
            </a:endParaRPr>
          </a:p>
        </p:txBody>
      </p:sp>
      <p:sp>
        <p:nvSpPr>
          <p:cNvPr id="4" name="TextBox 3">
            <a:extLst>
              <a:ext uri="{FF2B5EF4-FFF2-40B4-BE49-F238E27FC236}">
                <a16:creationId xmlns:a16="http://schemas.microsoft.com/office/drawing/2014/main" id="{4DE5EBF2-E0DC-45BE-A42C-AD94F8F08C0D}"/>
              </a:ext>
            </a:extLst>
          </p:cNvPr>
          <p:cNvSpPr txBox="1"/>
          <p:nvPr/>
        </p:nvSpPr>
        <p:spPr>
          <a:xfrm>
            <a:off x="722289" y="4206398"/>
            <a:ext cx="356188" cy="461665"/>
          </a:xfrm>
          <a:prstGeom prst="rect">
            <a:avLst/>
          </a:prstGeom>
          <a:noFill/>
        </p:spPr>
        <p:txBody>
          <a:bodyPr wrap="none" rtlCol="0">
            <a:spAutoFit/>
          </a:bodyPr>
          <a:lstStyle/>
          <a:p>
            <a:r>
              <a:rPr lang="ar-EG" sz="2400" b="1" dirty="0">
                <a:ln w="0"/>
                <a:solidFill>
                  <a:srgbClr val="C00000"/>
                </a:solidFill>
                <a:effectLst>
                  <a:outerShdw blurRad="38100" dist="19050" dir="2700000" algn="tl" rotWithShape="0">
                    <a:schemeClr val="dk1">
                      <a:alpha val="40000"/>
                    </a:schemeClr>
                  </a:outerShdw>
                </a:effectLst>
              </a:rPr>
              <a:t>2</a:t>
            </a:r>
            <a:endParaRPr lang="en-US" sz="2400" b="1" dirty="0">
              <a:ln w="0"/>
              <a:solidFill>
                <a:srgbClr val="C00000"/>
              </a:solidFill>
              <a:effectLst>
                <a:outerShdw blurRad="38100" dist="19050" dir="2700000" algn="tl" rotWithShape="0">
                  <a:schemeClr val="dk1">
                    <a:alpha val="40000"/>
                  </a:schemeClr>
                </a:outerShdw>
              </a:effectLst>
            </a:endParaRPr>
          </a:p>
        </p:txBody>
      </p:sp>
      <p:sp>
        <p:nvSpPr>
          <p:cNvPr id="5" name="TextBox 4">
            <a:extLst>
              <a:ext uri="{FF2B5EF4-FFF2-40B4-BE49-F238E27FC236}">
                <a16:creationId xmlns:a16="http://schemas.microsoft.com/office/drawing/2014/main" id="{C87AD386-0745-A2A2-5545-39E0B7621EA0}"/>
              </a:ext>
            </a:extLst>
          </p:cNvPr>
          <p:cNvSpPr txBox="1"/>
          <p:nvPr/>
        </p:nvSpPr>
        <p:spPr>
          <a:xfrm>
            <a:off x="725231" y="4623861"/>
            <a:ext cx="356188" cy="461665"/>
          </a:xfrm>
          <a:prstGeom prst="rect">
            <a:avLst/>
          </a:prstGeom>
          <a:noFill/>
        </p:spPr>
        <p:txBody>
          <a:bodyPr wrap="none" rtlCol="0">
            <a:spAutoFit/>
          </a:bodyPr>
          <a:lstStyle/>
          <a:p>
            <a:r>
              <a:rPr lang="ar-EG" sz="2400" b="1" dirty="0">
                <a:ln w="0"/>
                <a:solidFill>
                  <a:srgbClr val="C00000"/>
                </a:solidFill>
                <a:effectLst>
                  <a:outerShdw blurRad="38100" dist="19050" dir="2700000" algn="tl" rotWithShape="0">
                    <a:schemeClr val="dk1">
                      <a:alpha val="40000"/>
                    </a:schemeClr>
                  </a:outerShdw>
                </a:effectLst>
              </a:rPr>
              <a:t>3</a:t>
            </a:r>
            <a:endParaRPr lang="en-US" sz="2400" b="1" dirty="0">
              <a:ln w="0"/>
              <a:solidFill>
                <a:srgbClr val="C00000"/>
              </a:solidFill>
              <a:effectLst>
                <a:outerShdw blurRad="38100" dist="19050" dir="2700000" algn="tl" rotWithShape="0">
                  <a:schemeClr val="dk1">
                    <a:alpha val="40000"/>
                  </a:schemeClr>
                </a:outerShdw>
              </a:effectLst>
            </a:endParaRPr>
          </a:p>
        </p:txBody>
      </p:sp>
      <p:sp>
        <p:nvSpPr>
          <p:cNvPr id="6" name="TextBox 5">
            <a:extLst>
              <a:ext uri="{FF2B5EF4-FFF2-40B4-BE49-F238E27FC236}">
                <a16:creationId xmlns:a16="http://schemas.microsoft.com/office/drawing/2014/main" id="{F310BA63-85B2-DABC-E3EE-97D2A9B8DB8D}"/>
              </a:ext>
            </a:extLst>
          </p:cNvPr>
          <p:cNvSpPr txBox="1"/>
          <p:nvPr/>
        </p:nvSpPr>
        <p:spPr>
          <a:xfrm>
            <a:off x="725237" y="3415532"/>
            <a:ext cx="330095" cy="461665"/>
          </a:xfrm>
          <a:prstGeom prst="rect">
            <a:avLst/>
          </a:prstGeom>
          <a:noFill/>
        </p:spPr>
        <p:txBody>
          <a:bodyPr wrap="square" rtlCol="0">
            <a:spAutoFit/>
          </a:bodyPr>
          <a:lstStyle/>
          <a:p>
            <a:r>
              <a:rPr lang="ar-EG" sz="2400" b="1" dirty="0">
                <a:ln w="0"/>
                <a:solidFill>
                  <a:srgbClr val="C00000"/>
                </a:solidFill>
                <a:effectLst>
                  <a:outerShdw blurRad="38100" dist="19050" dir="2700000" algn="tl" rotWithShape="0">
                    <a:schemeClr val="dk1">
                      <a:alpha val="40000"/>
                    </a:schemeClr>
                  </a:outerShdw>
                </a:effectLst>
              </a:rPr>
              <a:t>1</a:t>
            </a:r>
            <a:endParaRPr lang="en-US" sz="2400" b="1" dirty="0">
              <a:ln w="0"/>
              <a:solidFill>
                <a:srgbClr val="C0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901976037"/>
      </p:ext>
    </p:extLst>
  </p:cSld>
  <p:clrMapOvr>
    <a:masterClrMapping/>
  </p:clrMapOvr>
  <mc:AlternateContent xmlns:mc="http://schemas.openxmlformats.org/markup-compatibility/2006" xmlns:p14="http://schemas.microsoft.com/office/powerpoint/2010/main">
    <mc:Choice Requires="p14">
      <p:transition spd="slow" p14:dur="2000" advTm="36770"/>
    </mc:Choice>
    <mc:Fallback xmlns="">
      <p:transition spd="slow" advTm="3677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CC57BD-4308-EBB7-5ED1-1E8208203D8A}"/>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F065D405-A7B1-7E4D-8A63-E62C15E37E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BE669439-6AC8-4377-65C0-7EBA0F6654CC}"/>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7" name="TextBox 6">
            <a:extLst>
              <a:ext uri="{FF2B5EF4-FFF2-40B4-BE49-F238E27FC236}">
                <a16:creationId xmlns:a16="http://schemas.microsoft.com/office/drawing/2014/main" id="{603EE996-D0CD-F47B-44A4-E1ED7FE765A3}"/>
              </a:ext>
            </a:extLst>
          </p:cNvPr>
          <p:cNvSpPr txBox="1"/>
          <p:nvPr/>
        </p:nvSpPr>
        <p:spPr>
          <a:xfrm>
            <a:off x="2490357" y="1139291"/>
            <a:ext cx="346280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Management Roles</a:t>
            </a:r>
          </a:p>
        </p:txBody>
      </p:sp>
      <p:sp>
        <p:nvSpPr>
          <p:cNvPr id="2" name="TextBox 1">
            <a:extLst>
              <a:ext uri="{FF2B5EF4-FFF2-40B4-BE49-F238E27FC236}">
                <a16:creationId xmlns:a16="http://schemas.microsoft.com/office/drawing/2014/main" id="{49D15923-C587-DA26-33D8-70DD67C932B1}"/>
              </a:ext>
            </a:extLst>
          </p:cNvPr>
          <p:cNvSpPr txBox="1"/>
          <p:nvPr/>
        </p:nvSpPr>
        <p:spPr>
          <a:xfrm>
            <a:off x="547128" y="2234011"/>
            <a:ext cx="10880652" cy="3693319"/>
          </a:xfrm>
          <a:prstGeom prst="rect">
            <a:avLst/>
          </a:prstGeom>
          <a:noFill/>
        </p:spPr>
        <p:txBody>
          <a:bodyPr wrap="square" rtlCol="0">
            <a:spAutoFit/>
          </a:bodyPr>
          <a:lstStyle/>
          <a:p>
            <a:pPr marL="457200" indent="-457200" eaLnBrk="1" fontAlgn="auto" hangingPunct="1">
              <a:spcAft>
                <a:spcPts val="0"/>
              </a:spcAft>
              <a:buFont typeface="Wingdings" panose="05000000000000000000" pitchFamily="2" charset="2"/>
              <a:buChar char="q"/>
              <a:tabLst>
                <a:tab pos="5711825" algn="l"/>
              </a:tabLst>
              <a:defRPr/>
            </a:pPr>
            <a:r>
              <a:rPr lang="en-US" sz="2600" b="1" dirty="0">
                <a:solidFill>
                  <a:srgbClr val="C00000"/>
                </a:solidFill>
              </a:rPr>
              <a:t>Informational Roles </a:t>
            </a:r>
            <a:r>
              <a:rPr lang="ar-EG" sz="2600" b="1" dirty="0">
                <a:solidFill>
                  <a:srgbClr val="C00000"/>
                </a:solidFill>
              </a:rPr>
              <a:t>الأدوار المعلوماتية</a:t>
            </a:r>
            <a:r>
              <a:rPr lang="en-US" sz="2600" b="1" dirty="0">
                <a:solidFill>
                  <a:srgbClr val="0A1F61"/>
                </a:solidFill>
              </a:rPr>
              <a:t>associated with the tasks needed to obtain and transmit information in the process of managing the organization.</a:t>
            </a:r>
          </a:p>
          <a:p>
            <a:pPr marL="640080" lvl="1" indent="-274320" eaLnBrk="1" fontAlgn="auto" hangingPunct="1">
              <a:spcAft>
                <a:spcPts val="0"/>
              </a:spcAft>
              <a:buFont typeface="Wingdings 2"/>
              <a:buChar char=""/>
              <a:defRPr/>
            </a:pPr>
            <a:r>
              <a:rPr lang="en-US" sz="2600" dirty="0">
                <a:solidFill>
                  <a:srgbClr val="0A1F61"/>
                </a:solidFill>
              </a:rPr>
              <a:t> </a:t>
            </a:r>
            <a:r>
              <a:rPr lang="en-US" sz="2600" b="1" dirty="0">
                <a:solidFill>
                  <a:srgbClr val="0A1F61"/>
                </a:solidFill>
              </a:rPr>
              <a:t>Monitor</a:t>
            </a:r>
            <a:r>
              <a:rPr lang="ar-EG" sz="2600" b="1" dirty="0">
                <a:solidFill>
                  <a:srgbClr val="0A1F61"/>
                </a:solidFill>
              </a:rPr>
              <a:t> مراقب</a:t>
            </a:r>
            <a:r>
              <a:rPr lang="en-US" sz="2600" dirty="0">
                <a:solidFill>
                  <a:srgbClr val="0A1F61"/>
                </a:solidFill>
              </a:rPr>
              <a:t>—analyzing information from both the internal and external environment.</a:t>
            </a:r>
          </a:p>
          <a:p>
            <a:pPr marL="640080" lvl="1" indent="-274320" eaLnBrk="1" fontAlgn="auto" hangingPunct="1">
              <a:spcAft>
                <a:spcPts val="0"/>
              </a:spcAft>
              <a:buFont typeface="Wingdings 2"/>
              <a:buChar char=""/>
              <a:defRPr/>
            </a:pPr>
            <a:r>
              <a:rPr lang="en-US" sz="2600" dirty="0">
                <a:solidFill>
                  <a:srgbClr val="0A1F61"/>
                </a:solidFill>
              </a:rPr>
              <a:t> </a:t>
            </a:r>
            <a:r>
              <a:rPr lang="en-US" sz="2600" b="1" dirty="0">
                <a:solidFill>
                  <a:srgbClr val="0A1F61"/>
                </a:solidFill>
              </a:rPr>
              <a:t>Disseminator</a:t>
            </a:r>
            <a:r>
              <a:rPr lang="ar-EG" sz="2600" b="1" dirty="0">
                <a:solidFill>
                  <a:srgbClr val="0A1F61"/>
                </a:solidFill>
              </a:rPr>
              <a:t> ناشر</a:t>
            </a:r>
            <a:r>
              <a:rPr lang="en-US" sz="2600" dirty="0">
                <a:solidFill>
                  <a:srgbClr val="0A1F61"/>
                </a:solidFill>
              </a:rPr>
              <a:t>—transmitting information to influence the attitudes and behavior of employees.</a:t>
            </a:r>
          </a:p>
          <a:p>
            <a:pPr marL="640080" lvl="1" indent="-274320" eaLnBrk="1" fontAlgn="auto" hangingPunct="1">
              <a:spcAft>
                <a:spcPts val="0"/>
              </a:spcAft>
              <a:buFont typeface="Wingdings 2"/>
              <a:buChar char=""/>
              <a:defRPr/>
            </a:pPr>
            <a:r>
              <a:rPr lang="en-US" sz="2600" dirty="0">
                <a:solidFill>
                  <a:srgbClr val="0A1F61"/>
                </a:solidFill>
              </a:rPr>
              <a:t> </a:t>
            </a:r>
            <a:r>
              <a:rPr lang="en-US" sz="2600" b="1" dirty="0">
                <a:solidFill>
                  <a:srgbClr val="0A1F61"/>
                </a:solidFill>
              </a:rPr>
              <a:t>Spokesperson</a:t>
            </a:r>
            <a:r>
              <a:rPr lang="ar-EG" sz="2600" b="1" dirty="0">
                <a:solidFill>
                  <a:srgbClr val="0A1F61"/>
                </a:solidFill>
              </a:rPr>
              <a:t> متحدث رسمي </a:t>
            </a:r>
            <a:r>
              <a:rPr lang="en-US" sz="2600" dirty="0">
                <a:solidFill>
                  <a:srgbClr val="0A1F61"/>
                </a:solidFill>
              </a:rPr>
              <a:t>—using information to positively influence the way people in and out of the organization respond to it.</a:t>
            </a:r>
          </a:p>
        </p:txBody>
      </p:sp>
      <p:sp>
        <p:nvSpPr>
          <p:cNvPr id="3" name="TextBox 2">
            <a:extLst>
              <a:ext uri="{FF2B5EF4-FFF2-40B4-BE49-F238E27FC236}">
                <a16:creationId xmlns:a16="http://schemas.microsoft.com/office/drawing/2014/main" id="{E915A9B4-ABAC-20CF-FCC6-EC656A0CD426}"/>
              </a:ext>
            </a:extLst>
          </p:cNvPr>
          <p:cNvSpPr txBox="1"/>
          <p:nvPr/>
        </p:nvSpPr>
        <p:spPr>
          <a:xfrm>
            <a:off x="664416" y="3425925"/>
            <a:ext cx="356188" cy="461665"/>
          </a:xfrm>
          <a:prstGeom prst="rect">
            <a:avLst/>
          </a:prstGeom>
          <a:noFill/>
        </p:spPr>
        <p:txBody>
          <a:bodyPr wrap="none" rtlCol="0">
            <a:spAutoFit/>
          </a:bodyPr>
          <a:lstStyle/>
          <a:p>
            <a:r>
              <a:rPr lang="ar-EG" sz="2400" b="1" dirty="0">
                <a:ln w="0"/>
                <a:solidFill>
                  <a:srgbClr val="C00000"/>
                </a:solidFill>
                <a:effectLst>
                  <a:outerShdw blurRad="38100" dist="19050" dir="2700000" algn="tl" rotWithShape="0">
                    <a:schemeClr val="dk1">
                      <a:alpha val="40000"/>
                    </a:schemeClr>
                  </a:outerShdw>
                </a:effectLst>
              </a:rPr>
              <a:t>1</a:t>
            </a:r>
            <a:endParaRPr lang="en-US" sz="2400" b="1" dirty="0">
              <a:ln w="0"/>
              <a:solidFill>
                <a:srgbClr val="C00000"/>
              </a:solidFill>
              <a:effectLst>
                <a:outerShdw blurRad="38100" dist="19050" dir="2700000" algn="tl" rotWithShape="0">
                  <a:schemeClr val="dk1">
                    <a:alpha val="40000"/>
                  </a:schemeClr>
                </a:outerShdw>
              </a:effectLst>
            </a:endParaRPr>
          </a:p>
        </p:txBody>
      </p:sp>
      <p:sp>
        <p:nvSpPr>
          <p:cNvPr id="4" name="TextBox 3">
            <a:extLst>
              <a:ext uri="{FF2B5EF4-FFF2-40B4-BE49-F238E27FC236}">
                <a16:creationId xmlns:a16="http://schemas.microsoft.com/office/drawing/2014/main" id="{508A073F-DEE7-D5A2-3396-E0F2CC56F35F}"/>
              </a:ext>
            </a:extLst>
          </p:cNvPr>
          <p:cNvSpPr txBox="1"/>
          <p:nvPr/>
        </p:nvSpPr>
        <p:spPr>
          <a:xfrm>
            <a:off x="641268" y="4203617"/>
            <a:ext cx="356188" cy="461665"/>
          </a:xfrm>
          <a:prstGeom prst="rect">
            <a:avLst/>
          </a:prstGeom>
          <a:noFill/>
        </p:spPr>
        <p:txBody>
          <a:bodyPr wrap="none" rtlCol="0">
            <a:spAutoFit/>
          </a:bodyPr>
          <a:lstStyle/>
          <a:p>
            <a:r>
              <a:rPr lang="ar-EG" sz="2400" b="1" dirty="0">
                <a:ln w="0"/>
                <a:solidFill>
                  <a:srgbClr val="C00000"/>
                </a:solidFill>
                <a:effectLst>
                  <a:outerShdw blurRad="38100" dist="19050" dir="2700000" algn="tl" rotWithShape="0">
                    <a:schemeClr val="dk1">
                      <a:alpha val="40000"/>
                    </a:schemeClr>
                  </a:outerShdw>
                </a:effectLst>
              </a:rPr>
              <a:t>2</a:t>
            </a:r>
            <a:endParaRPr lang="en-US" sz="2400" b="1" dirty="0">
              <a:ln w="0"/>
              <a:solidFill>
                <a:srgbClr val="C00000"/>
              </a:solidFill>
              <a:effectLst>
                <a:outerShdw blurRad="38100" dist="19050" dir="2700000" algn="tl" rotWithShape="0">
                  <a:schemeClr val="dk1">
                    <a:alpha val="40000"/>
                  </a:schemeClr>
                </a:outerShdw>
              </a:effectLst>
            </a:endParaRPr>
          </a:p>
        </p:txBody>
      </p:sp>
      <p:sp>
        <p:nvSpPr>
          <p:cNvPr id="5" name="Oval 4">
            <a:extLst>
              <a:ext uri="{FF2B5EF4-FFF2-40B4-BE49-F238E27FC236}">
                <a16:creationId xmlns:a16="http://schemas.microsoft.com/office/drawing/2014/main" id="{E1C34C65-B336-751A-9EE2-3F09CA150844}"/>
              </a:ext>
            </a:extLst>
          </p:cNvPr>
          <p:cNvSpPr/>
          <p:nvPr/>
        </p:nvSpPr>
        <p:spPr>
          <a:xfrm>
            <a:off x="6427734" y="468335"/>
            <a:ext cx="1566229" cy="1341912"/>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ar-EG" sz="2400" b="1" dirty="0">
                <a:ln w="0"/>
                <a:solidFill>
                  <a:schemeClr val="tx1"/>
                </a:solidFill>
                <a:effectLst>
                  <a:outerShdw blurRad="38100" dist="19050" dir="2700000" algn="tl" rotWithShape="0">
                    <a:schemeClr val="dk1">
                      <a:alpha val="40000"/>
                    </a:schemeClr>
                  </a:outerShdw>
                </a:effectLst>
              </a:rPr>
              <a:t>3 أدوار فرعية</a:t>
            </a:r>
            <a:endParaRPr lang="en-US" sz="2400" b="1" dirty="0">
              <a:ln w="0"/>
              <a:solidFill>
                <a:schemeClr val="tx1"/>
              </a:solidFill>
              <a:effectLst>
                <a:outerShdw blurRad="38100" dist="19050" dir="2700000" algn="tl" rotWithShape="0">
                  <a:schemeClr val="dk1">
                    <a:alpha val="40000"/>
                  </a:schemeClr>
                </a:outerShdw>
              </a:effectLst>
            </a:endParaRPr>
          </a:p>
        </p:txBody>
      </p:sp>
      <p:sp>
        <p:nvSpPr>
          <p:cNvPr id="6" name="TextBox 5">
            <a:extLst>
              <a:ext uri="{FF2B5EF4-FFF2-40B4-BE49-F238E27FC236}">
                <a16:creationId xmlns:a16="http://schemas.microsoft.com/office/drawing/2014/main" id="{213962F6-FD8D-B63C-3C0B-85412047B224}"/>
              </a:ext>
            </a:extLst>
          </p:cNvPr>
          <p:cNvSpPr txBox="1"/>
          <p:nvPr/>
        </p:nvSpPr>
        <p:spPr>
          <a:xfrm>
            <a:off x="687566" y="4992886"/>
            <a:ext cx="356188" cy="461665"/>
          </a:xfrm>
          <a:prstGeom prst="rect">
            <a:avLst/>
          </a:prstGeom>
          <a:noFill/>
        </p:spPr>
        <p:txBody>
          <a:bodyPr wrap="none" rtlCol="0">
            <a:spAutoFit/>
          </a:bodyPr>
          <a:lstStyle/>
          <a:p>
            <a:r>
              <a:rPr lang="ar-EG" sz="2400" b="1" dirty="0">
                <a:ln w="0"/>
                <a:solidFill>
                  <a:srgbClr val="C00000"/>
                </a:solidFill>
                <a:effectLst>
                  <a:outerShdw blurRad="38100" dist="19050" dir="2700000" algn="tl" rotWithShape="0">
                    <a:schemeClr val="dk1">
                      <a:alpha val="40000"/>
                    </a:schemeClr>
                  </a:outerShdw>
                </a:effectLst>
              </a:rPr>
              <a:t>3</a:t>
            </a:r>
            <a:endParaRPr lang="en-US" sz="2400" b="1" dirty="0">
              <a:ln w="0"/>
              <a:solidFill>
                <a:srgbClr val="C0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807395064"/>
      </p:ext>
    </p:extLst>
  </p:cSld>
  <p:clrMapOvr>
    <a:masterClrMapping/>
  </p:clrMapOvr>
  <mc:AlternateContent xmlns:mc="http://schemas.openxmlformats.org/markup-compatibility/2006" xmlns:p14="http://schemas.microsoft.com/office/powerpoint/2010/main">
    <mc:Choice Requires="p14">
      <p:transition spd="slow" p14:dur="2000" advTm="81130"/>
    </mc:Choice>
    <mc:Fallback xmlns="">
      <p:transition spd="slow" advTm="8113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9E3A48-20AC-F4A6-1B0B-4E405826ABE5}"/>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AF5A9137-B606-7D25-B863-350873FC41B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9C160F41-FF30-9DF1-11DB-F74E9FF670BB}"/>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7" name="TextBox 6">
            <a:extLst>
              <a:ext uri="{FF2B5EF4-FFF2-40B4-BE49-F238E27FC236}">
                <a16:creationId xmlns:a16="http://schemas.microsoft.com/office/drawing/2014/main" id="{8D5C6E07-A292-170C-5ABF-B6A70163F07D}"/>
              </a:ext>
            </a:extLst>
          </p:cNvPr>
          <p:cNvSpPr txBox="1"/>
          <p:nvPr/>
        </p:nvSpPr>
        <p:spPr>
          <a:xfrm>
            <a:off x="2490357" y="1139291"/>
            <a:ext cx="346280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Management Roles</a:t>
            </a:r>
          </a:p>
        </p:txBody>
      </p:sp>
      <p:sp>
        <p:nvSpPr>
          <p:cNvPr id="2" name="TextBox 1">
            <a:extLst>
              <a:ext uri="{FF2B5EF4-FFF2-40B4-BE49-F238E27FC236}">
                <a16:creationId xmlns:a16="http://schemas.microsoft.com/office/drawing/2014/main" id="{D2FE11FC-DD9D-DF8D-5FB1-69493B3C4DFA}"/>
              </a:ext>
            </a:extLst>
          </p:cNvPr>
          <p:cNvSpPr txBox="1"/>
          <p:nvPr/>
        </p:nvSpPr>
        <p:spPr>
          <a:xfrm>
            <a:off x="655674" y="2070636"/>
            <a:ext cx="10880652" cy="4401205"/>
          </a:xfrm>
          <a:prstGeom prst="rect">
            <a:avLst/>
          </a:prstGeom>
          <a:noFill/>
        </p:spPr>
        <p:txBody>
          <a:bodyPr wrap="square" rtlCol="0">
            <a:spAutoFit/>
          </a:bodyPr>
          <a:lstStyle/>
          <a:p>
            <a:pPr marL="457200" indent="-457200" eaLnBrk="1" fontAlgn="auto" hangingPunct="1">
              <a:lnSpc>
                <a:spcPts val="2800"/>
              </a:lnSpc>
              <a:spcAft>
                <a:spcPts val="0"/>
              </a:spcAft>
              <a:buFont typeface="Wingdings" panose="05000000000000000000" pitchFamily="2" charset="2"/>
              <a:buChar char="q"/>
              <a:tabLst>
                <a:tab pos="5711825" algn="l"/>
              </a:tabLst>
              <a:defRPr/>
            </a:pPr>
            <a:r>
              <a:rPr lang="en-US" sz="2600" b="1" dirty="0">
                <a:solidFill>
                  <a:srgbClr val="C00000"/>
                </a:solidFill>
              </a:rPr>
              <a:t>Decisional Roles </a:t>
            </a:r>
            <a:r>
              <a:rPr lang="ar-EG" sz="2600" b="1" dirty="0">
                <a:solidFill>
                  <a:srgbClr val="C00000"/>
                </a:solidFill>
              </a:rPr>
              <a:t>"الأدوار المتعلقة باتخاذ القرار"</a:t>
            </a:r>
            <a:r>
              <a:rPr lang="en-US" sz="2600" b="1" dirty="0">
                <a:solidFill>
                  <a:srgbClr val="0A1F61"/>
                </a:solidFill>
              </a:rPr>
              <a:t>associated with methods managers use in planning strategy and utilizing resources. associated with the tasks needed to obtain and transmit information in the process of managing the organization.</a:t>
            </a:r>
          </a:p>
          <a:p>
            <a:pPr marL="640080" lvl="1" indent="-274320" eaLnBrk="1" fontAlgn="auto" hangingPunct="1">
              <a:lnSpc>
                <a:spcPts val="2800"/>
              </a:lnSpc>
              <a:spcAft>
                <a:spcPts val="0"/>
              </a:spcAft>
              <a:buFont typeface="Wingdings 2"/>
              <a:buChar char=""/>
              <a:defRPr/>
            </a:pPr>
            <a:r>
              <a:rPr lang="en-US" sz="2600" b="1" dirty="0">
                <a:solidFill>
                  <a:srgbClr val="0A1F61"/>
                </a:solidFill>
              </a:rPr>
              <a:t> 	Entrepreneur</a:t>
            </a:r>
            <a:r>
              <a:rPr lang="ar-EG" sz="2600" b="1" dirty="0">
                <a:solidFill>
                  <a:srgbClr val="0A1F61"/>
                </a:solidFill>
              </a:rPr>
              <a:t> ريادي/ رائد أعمال </a:t>
            </a:r>
            <a:r>
              <a:rPr lang="en-US" sz="2600" dirty="0">
                <a:solidFill>
                  <a:srgbClr val="0A1F61"/>
                </a:solidFill>
              </a:rPr>
              <a:t>—deciding which new projects or programs to initiate and to invest resources in. </a:t>
            </a:r>
          </a:p>
          <a:p>
            <a:pPr marL="640080" lvl="1" indent="-274320" eaLnBrk="1" fontAlgn="auto" hangingPunct="1">
              <a:lnSpc>
                <a:spcPts val="2800"/>
              </a:lnSpc>
              <a:spcAft>
                <a:spcPts val="0"/>
              </a:spcAft>
              <a:buFont typeface="Wingdings 2"/>
              <a:buChar char=""/>
              <a:defRPr/>
            </a:pPr>
            <a:r>
              <a:rPr lang="en-US" sz="2600" dirty="0">
                <a:solidFill>
                  <a:srgbClr val="0A1F61"/>
                </a:solidFill>
              </a:rPr>
              <a:t>	</a:t>
            </a:r>
            <a:r>
              <a:rPr lang="en-US" sz="2600" b="1" dirty="0">
                <a:solidFill>
                  <a:srgbClr val="0A1F61"/>
                </a:solidFill>
              </a:rPr>
              <a:t>Disturbance handler</a:t>
            </a:r>
            <a:r>
              <a:rPr lang="ar-EG" sz="2600" b="1" dirty="0">
                <a:solidFill>
                  <a:srgbClr val="0A1F61"/>
                </a:solidFill>
              </a:rPr>
              <a:t> معالج للاضطرابات / والنزاعات </a:t>
            </a:r>
            <a:r>
              <a:rPr lang="en-US" sz="2600" dirty="0">
                <a:solidFill>
                  <a:srgbClr val="0A1F61"/>
                </a:solidFill>
              </a:rPr>
              <a:t>—managing an unexpected event or crisis.</a:t>
            </a:r>
          </a:p>
          <a:p>
            <a:pPr marL="640080" lvl="1" indent="-274320" eaLnBrk="1" fontAlgn="auto" hangingPunct="1">
              <a:lnSpc>
                <a:spcPts val="2800"/>
              </a:lnSpc>
              <a:spcAft>
                <a:spcPts val="0"/>
              </a:spcAft>
              <a:buFont typeface="Wingdings 2"/>
              <a:buChar char=""/>
              <a:defRPr/>
            </a:pPr>
            <a:r>
              <a:rPr lang="en-US" sz="2600" dirty="0">
                <a:solidFill>
                  <a:srgbClr val="0A1F61"/>
                </a:solidFill>
              </a:rPr>
              <a:t>	</a:t>
            </a:r>
            <a:r>
              <a:rPr lang="en-US" sz="2600" b="1" dirty="0">
                <a:solidFill>
                  <a:srgbClr val="0A1F61"/>
                </a:solidFill>
              </a:rPr>
              <a:t>Resource allocator</a:t>
            </a:r>
            <a:r>
              <a:rPr lang="ar-EG" sz="2600" b="1" dirty="0">
                <a:solidFill>
                  <a:srgbClr val="0A1F61"/>
                </a:solidFill>
              </a:rPr>
              <a:t> مخصص الموارد</a:t>
            </a:r>
            <a:r>
              <a:rPr lang="en-US" sz="2600" dirty="0">
                <a:solidFill>
                  <a:srgbClr val="0A1F61"/>
                </a:solidFill>
              </a:rPr>
              <a:t>—assigning resources between functions and divisions, setting the budgets of lower managers.</a:t>
            </a:r>
          </a:p>
          <a:p>
            <a:pPr marL="640080" lvl="1" indent="-274320" eaLnBrk="1" fontAlgn="auto" hangingPunct="1">
              <a:lnSpc>
                <a:spcPts val="2800"/>
              </a:lnSpc>
              <a:spcAft>
                <a:spcPts val="0"/>
              </a:spcAft>
              <a:buFont typeface="Wingdings 2"/>
              <a:buChar char=""/>
              <a:defRPr/>
            </a:pPr>
            <a:r>
              <a:rPr lang="en-US" sz="2600" dirty="0">
                <a:solidFill>
                  <a:srgbClr val="0A1F61"/>
                </a:solidFill>
              </a:rPr>
              <a:t>	</a:t>
            </a:r>
            <a:r>
              <a:rPr lang="en-US" sz="2600" b="1" dirty="0">
                <a:solidFill>
                  <a:srgbClr val="0A1F61"/>
                </a:solidFill>
              </a:rPr>
              <a:t>Negotiator</a:t>
            </a:r>
            <a:r>
              <a:rPr lang="ar-EG" sz="2600" b="1" dirty="0">
                <a:solidFill>
                  <a:srgbClr val="0A1F61"/>
                </a:solidFill>
              </a:rPr>
              <a:t> مفاوض</a:t>
            </a:r>
            <a:r>
              <a:rPr lang="en-US" sz="2600" dirty="0">
                <a:solidFill>
                  <a:srgbClr val="0A1F61"/>
                </a:solidFill>
              </a:rPr>
              <a:t>—reaching agreements between other managers, unions, customers, or shareholders.</a:t>
            </a:r>
          </a:p>
        </p:txBody>
      </p:sp>
      <p:sp>
        <p:nvSpPr>
          <p:cNvPr id="3" name="Oval 2">
            <a:extLst>
              <a:ext uri="{FF2B5EF4-FFF2-40B4-BE49-F238E27FC236}">
                <a16:creationId xmlns:a16="http://schemas.microsoft.com/office/drawing/2014/main" id="{92F80D1C-F590-B231-8327-7700D3E146F2}"/>
              </a:ext>
            </a:extLst>
          </p:cNvPr>
          <p:cNvSpPr/>
          <p:nvPr/>
        </p:nvSpPr>
        <p:spPr>
          <a:xfrm>
            <a:off x="6096000" y="571706"/>
            <a:ext cx="1566229" cy="1341912"/>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ar-EG" sz="2400" b="1" dirty="0">
                <a:ln w="0"/>
                <a:solidFill>
                  <a:schemeClr val="tx1"/>
                </a:solidFill>
                <a:effectLst>
                  <a:outerShdw blurRad="38100" dist="19050" dir="2700000" algn="tl" rotWithShape="0">
                    <a:schemeClr val="dk1">
                      <a:alpha val="40000"/>
                    </a:schemeClr>
                  </a:outerShdw>
                </a:effectLst>
              </a:rPr>
              <a:t>4 أدوار فرعية</a:t>
            </a:r>
            <a:endParaRPr lang="en-US" sz="2400" b="1" dirty="0">
              <a:ln w="0"/>
              <a:solidFill>
                <a:schemeClr val="tx1"/>
              </a:solidFill>
              <a:effectLst>
                <a:outerShdw blurRad="38100" dist="19050" dir="2700000" algn="tl" rotWithShape="0">
                  <a:schemeClr val="dk1">
                    <a:alpha val="40000"/>
                  </a:schemeClr>
                </a:outerShdw>
              </a:effectLst>
            </a:endParaRPr>
          </a:p>
        </p:txBody>
      </p:sp>
      <p:sp>
        <p:nvSpPr>
          <p:cNvPr id="4" name="TextBox 3">
            <a:extLst>
              <a:ext uri="{FF2B5EF4-FFF2-40B4-BE49-F238E27FC236}">
                <a16:creationId xmlns:a16="http://schemas.microsoft.com/office/drawing/2014/main" id="{14E6D116-D68F-0859-F56B-7A245158F11A}"/>
              </a:ext>
            </a:extLst>
          </p:cNvPr>
          <p:cNvSpPr txBox="1"/>
          <p:nvPr/>
        </p:nvSpPr>
        <p:spPr>
          <a:xfrm>
            <a:off x="750965" y="3433428"/>
            <a:ext cx="356188" cy="461665"/>
          </a:xfrm>
          <a:prstGeom prst="rect">
            <a:avLst/>
          </a:prstGeom>
          <a:noFill/>
        </p:spPr>
        <p:txBody>
          <a:bodyPr wrap="none" rtlCol="0">
            <a:spAutoFit/>
          </a:bodyPr>
          <a:lstStyle/>
          <a:p>
            <a:r>
              <a:rPr lang="ar-EG" sz="2400" b="1" dirty="0">
                <a:ln w="0"/>
                <a:solidFill>
                  <a:srgbClr val="C00000"/>
                </a:solidFill>
                <a:effectLst>
                  <a:outerShdw blurRad="38100" dist="19050" dir="2700000" algn="tl" rotWithShape="0">
                    <a:schemeClr val="dk1">
                      <a:alpha val="40000"/>
                    </a:schemeClr>
                  </a:outerShdw>
                </a:effectLst>
              </a:rPr>
              <a:t>1</a:t>
            </a:r>
            <a:endParaRPr lang="en-US" sz="2400" b="1" dirty="0">
              <a:ln w="0"/>
              <a:solidFill>
                <a:srgbClr val="C00000"/>
              </a:solidFill>
              <a:effectLst>
                <a:outerShdw blurRad="38100" dist="19050" dir="2700000" algn="tl" rotWithShape="0">
                  <a:schemeClr val="dk1">
                    <a:alpha val="40000"/>
                  </a:schemeClr>
                </a:outerShdw>
              </a:effectLst>
            </a:endParaRPr>
          </a:p>
        </p:txBody>
      </p:sp>
      <p:sp>
        <p:nvSpPr>
          <p:cNvPr id="6" name="TextBox 5">
            <a:extLst>
              <a:ext uri="{FF2B5EF4-FFF2-40B4-BE49-F238E27FC236}">
                <a16:creationId xmlns:a16="http://schemas.microsoft.com/office/drawing/2014/main" id="{D971B5C8-035F-B354-578A-63E459C68058}"/>
              </a:ext>
            </a:extLst>
          </p:cNvPr>
          <p:cNvSpPr txBox="1"/>
          <p:nvPr/>
        </p:nvSpPr>
        <p:spPr>
          <a:xfrm>
            <a:off x="791735" y="4160212"/>
            <a:ext cx="356188" cy="461665"/>
          </a:xfrm>
          <a:prstGeom prst="rect">
            <a:avLst/>
          </a:prstGeom>
          <a:noFill/>
        </p:spPr>
        <p:txBody>
          <a:bodyPr wrap="none" rtlCol="0">
            <a:spAutoFit/>
          </a:bodyPr>
          <a:lstStyle/>
          <a:p>
            <a:r>
              <a:rPr lang="ar-EG" sz="2400" b="1" dirty="0">
                <a:ln w="0"/>
                <a:solidFill>
                  <a:srgbClr val="C00000"/>
                </a:solidFill>
                <a:effectLst>
                  <a:outerShdw blurRad="38100" dist="19050" dir="2700000" algn="tl" rotWithShape="0">
                    <a:schemeClr val="dk1">
                      <a:alpha val="40000"/>
                    </a:schemeClr>
                  </a:outerShdw>
                </a:effectLst>
              </a:rPr>
              <a:t>2</a:t>
            </a:r>
            <a:endParaRPr lang="en-US" sz="2400" b="1" dirty="0">
              <a:ln w="0"/>
              <a:solidFill>
                <a:srgbClr val="C00000"/>
              </a:solidFill>
              <a:effectLst>
                <a:outerShdw blurRad="38100" dist="19050" dir="2700000" algn="tl" rotWithShape="0">
                  <a:schemeClr val="dk1">
                    <a:alpha val="40000"/>
                  </a:schemeClr>
                </a:outerShdw>
              </a:effectLst>
            </a:endParaRPr>
          </a:p>
        </p:txBody>
      </p:sp>
      <p:sp>
        <p:nvSpPr>
          <p:cNvPr id="8" name="TextBox 7">
            <a:extLst>
              <a:ext uri="{FF2B5EF4-FFF2-40B4-BE49-F238E27FC236}">
                <a16:creationId xmlns:a16="http://schemas.microsoft.com/office/drawing/2014/main" id="{552C41F6-5409-AF0E-6636-86ECBE11DD58}"/>
              </a:ext>
            </a:extLst>
          </p:cNvPr>
          <p:cNvSpPr txBox="1"/>
          <p:nvPr/>
        </p:nvSpPr>
        <p:spPr>
          <a:xfrm>
            <a:off x="768587" y="4808061"/>
            <a:ext cx="356188" cy="461665"/>
          </a:xfrm>
          <a:prstGeom prst="rect">
            <a:avLst/>
          </a:prstGeom>
          <a:noFill/>
        </p:spPr>
        <p:txBody>
          <a:bodyPr wrap="none" rtlCol="0">
            <a:spAutoFit/>
          </a:bodyPr>
          <a:lstStyle/>
          <a:p>
            <a:r>
              <a:rPr lang="ar-EG" sz="2400" b="1" dirty="0">
                <a:ln w="0"/>
                <a:solidFill>
                  <a:srgbClr val="C00000"/>
                </a:solidFill>
                <a:effectLst>
                  <a:outerShdw blurRad="38100" dist="19050" dir="2700000" algn="tl" rotWithShape="0">
                    <a:schemeClr val="dk1">
                      <a:alpha val="40000"/>
                    </a:schemeClr>
                  </a:outerShdw>
                </a:effectLst>
              </a:rPr>
              <a:t>3</a:t>
            </a:r>
            <a:endParaRPr lang="en-US" sz="2400" b="1" dirty="0">
              <a:ln w="0"/>
              <a:solidFill>
                <a:srgbClr val="C00000"/>
              </a:solidFill>
              <a:effectLst>
                <a:outerShdw blurRad="38100" dist="19050" dir="2700000" algn="tl" rotWithShape="0">
                  <a:schemeClr val="dk1">
                    <a:alpha val="40000"/>
                  </a:schemeClr>
                </a:outerShdw>
              </a:effectLst>
            </a:endParaRPr>
          </a:p>
        </p:txBody>
      </p:sp>
      <p:sp>
        <p:nvSpPr>
          <p:cNvPr id="9" name="TextBox 8">
            <a:extLst>
              <a:ext uri="{FF2B5EF4-FFF2-40B4-BE49-F238E27FC236}">
                <a16:creationId xmlns:a16="http://schemas.microsoft.com/office/drawing/2014/main" id="{6E3F5E31-EC92-451A-79C8-87A35513338C}"/>
              </a:ext>
            </a:extLst>
          </p:cNvPr>
          <p:cNvSpPr txBox="1"/>
          <p:nvPr/>
        </p:nvSpPr>
        <p:spPr>
          <a:xfrm>
            <a:off x="782718" y="5550017"/>
            <a:ext cx="356188" cy="461665"/>
          </a:xfrm>
          <a:prstGeom prst="rect">
            <a:avLst/>
          </a:prstGeom>
          <a:noFill/>
        </p:spPr>
        <p:txBody>
          <a:bodyPr wrap="none" rtlCol="0">
            <a:spAutoFit/>
          </a:bodyPr>
          <a:lstStyle/>
          <a:p>
            <a:r>
              <a:rPr lang="ar-EG" sz="2400" b="1" dirty="0">
                <a:ln w="0"/>
                <a:solidFill>
                  <a:srgbClr val="C00000"/>
                </a:solidFill>
                <a:effectLst>
                  <a:outerShdw blurRad="38100" dist="19050" dir="2700000" algn="tl" rotWithShape="0">
                    <a:schemeClr val="dk1">
                      <a:alpha val="40000"/>
                    </a:schemeClr>
                  </a:outerShdw>
                </a:effectLst>
              </a:rPr>
              <a:t>4</a:t>
            </a:r>
            <a:endParaRPr lang="en-US" sz="2400" b="1" dirty="0">
              <a:ln w="0"/>
              <a:solidFill>
                <a:srgbClr val="C0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893850457"/>
      </p:ext>
    </p:extLst>
  </p:cSld>
  <p:clrMapOvr>
    <a:masterClrMapping/>
  </p:clrMapOvr>
  <mc:AlternateContent xmlns:mc="http://schemas.openxmlformats.org/markup-compatibility/2006" xmlns:p14="http://schemas.microsoft.com/office/powerpoint/2010/main">
    <mc:Choice Requires="p14">
      <p:transition spd="slow" p14:dur="2000" advTm="122710"/>
    </mc:Choice>
    <mc:Fallback xmlns="">
      <p:transition spd="slow" advTm="12271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E74B659-4598-0607-248F-66754CCC4F62}"/>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BE4B4875-6D0C-41D3-622A-1E05FCCA321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4758F8AB-7F08-7A33-D3F5-72C885498F89}"/>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4E3E2FCB-CC73-3CA5-11F7-4FF1C7587337}"/>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3275EE1A-DE73-C8B7-0F4C-84BB4457BA32}"/>
              </a:ext>
            </a:extLst>
          </p:cNvPr>
          <p:cNvSpPr txBox="1"/>
          <p:nvPr/>
        </p:nvSpPr>
        <p:spPr>
          <a:xfrm>
            <a:off x="3019860" y="1756599"/>
            <a:ext cx="6373358" cy="954107"/>
          </a:xfrm>
          <a:prstGeom prst="rect">
            <a:avLst/>
          </a:prstGeom>
          <a:noFill/>
        </p:spPr>
        <p:txBody>
          <a:bodyPr wrap="square">
            <a:spAutoFit/>
          </a:bodyPr>
          <a:lstStyle/>
          <a:p>
            <a:pPr algn="ctr"/>
            <a:r>
              <a:rPr lang="en-US" sz="2800" b="1" dirty="0">
                <a:solidFill>
                  <a:srgbClr val="0A1F61"/>
                </a:solidFill>
                <a:latin typeface="Tajawal Medium" panose="00000600000000000000" pitchFamily="2" charset="-78"/>
                <a:cs typeface="Tajawal Medium" panose="00000600000000000000" pitchFamily="2" charset="-78"/>
              </a:rPr>
              <a:t>Qualities of </a:t>
            </a:r>
          </a:p>
          <a:p>
            <a:pPr algn="ctr"/>
            <a:r>
              <a:rPr lang="en-US" sz="2800" b="1" dirty="0">
                <a:solidFill>
                  <a:srgbClr val="0A1F61"/>
                </a:solidFill>
                <a:latin typeface="Tajawal Medium" panose="00000600000000000000" pitchFamily="2" charset="-78"/>
                <a:cs typeface="Tajawal Medium" panose="00000600000000000000" pitchFamily="2" charset="-78"/>
              </a:rPr>
              <a:t>Successful Managers</a:t>
            </a:r>
          </a:p>
        </p:txBody>
      </p:sp>
      <p:sp>
        <p:nvSpPr>
          <p:cNvPr id="9" name="TextBox 8">
            <a:extLst>
              <a:ext uri="{FF2B5EF4-FFF2-40B4-BE49-F238E27FC236}">
                <a16:creationId xmlns:a16="http://schemas.microsoft.com/office/drawing/2014/main" id="{697D9D47-91FA-B5E5-8CC9-5B11895348A2}"/>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pic>
        <p:nvPicPr>
          <p:cNvPr id="3" name="Picture 2" descr="Graphical user interface&#10;&#10;Description automatically generated">
            <a:extLst>
              <a:ext uri="{FF2B5EF4-FFF2-40B4-BE49-F238E27FC236}">
                <a16:creationId xmlns:a16="http://schemas.microsoft.com/office/drawing/2014/main" id="{423409C9-B028-D943-8D64-4A0461A13F05}"/>
              </a:ext>
            </a:extLst>
          </p:cNvPr>
          <p:cNvPicPr>
            <a:picLocks noChangeAspect="1"/>
          </p:cNvPicPr>
          <p:nvPr/>
        </p:nvPicPr>
        <p:blipFill rotWithShape="1">
          <a:blip r:embed="rId4">
            <a:extLst>
              <a:ext uri="{BEBA8EAE-BF5A-486C-A8C5-ECC9F3942E4B}">
                <a14:imgProps xmlns:a14="http://schemas.microsoft.com/office/drawing/2010/main">
                  <a14:imgLayer r:embed="rId5">
                    <a14:imgEffect>
                      <a14:saturation sat="33000"/>
                    </a14:imgEffect>
                    <a14:imgEffect>
                      <a14:brightnessContrast contrast="40000"/>
                    </a14:imgEffect>
                  </a14:imgLayer>
                </a14:imgProps>
              </a:ext>
              <a:ext uri="{28A0092B-C50C-407E-A947-70E740481C1C}">
                <a14:useLocalDpi xmlns:a14="http://schemas.microsoft.com/office/drawing/2010/main" val="0"/>
              </a:ext>
            </a:extLst>
          </a:blip>
          <a:srcRect l="44148" t="14709" r="7884" b="11341"/>
          <a:stretch/>
        </p:blipFill>
        <p:spPr>
          <a:xfrm>
            <a:off x="4546836" y="2964283"/>
            <a:ext cx="3456443" cy="296037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2430562975"/>
      </p:ext>
    </p:extLst>
  </p:cSld>
  <p:clrMapOvr>
    <a:masterClrMapping/>
  </p:clrMapOvr>
  <mc:AlternateContent xmlns:mc="http://schemas.openxmlformats.org/markup-compatibility/2006" xmlns:p14="http://schemas.microsoft.com/office/powerpoint/2010/main">
    <mc:Choice Requires="p14">
      <p:transition spd="slow" p14:dur="2000" advTm="8050"/>
    </mc:Choice>
    <mc:Fallback xmlns="">
      <p:transition spd="slow" advTm="805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C354C-6195-E913-A1CC-6515894CFAB2}"/>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0CA28DDD-5DE0-520A-766F-07795978D6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228E3F39-19AD-ED46-2159-FCB137638A5E}"/>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7" name="TextBox 6">
            <a:extLst>
              <a:ext uri="{FF2B5EF4-FFF2-40B4-BE49-F238E27FC236}">
                <a16:creationId xmlns:a16="http://schemas.microsoft.com/office/drawing/2014/main" id="{B2AF379B-3F13-6F12-8157-54CD38DC6D23}"/>
              </a:ext>
            </a:extLst>
          </p:cNvPr>
          <p:cNvSpPr txBox="1"/>
          <p:nvPr/>
        </p:nvSpPr>
        <p:spPr>
          <a:xfrm>
            <a:off x="2490357" y="1139291"/>
            <a:ext cx="5920210"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Qualities of Successful Managers</a:t>
            </a:r>
          </a:p>
        </p:txBody>
      </p:sp>
      <p:sp>
        <p:nvSpPr>
          <p:cNvPr id="2" name="TextBox 1">
            <a:extLst>
              <a:ext uri="{FF2B5EF4-FFF2-40B4-BE49-F238E27FC236}">
                <a16:creationId xmlns:a16="http://schemas.microsoft.com/office/drawing/2014/main" id="{2CE7161A-C35A-EABF-CA03-545D7184AC85}"/>
              </a:ext>
            </a:extLst>
          </p:cNvPr>
          <p:cNvSpPr txBox="1"/>
          <p:nvPr/>
        </p:nvSpPr>
        <p:spPr>
          <a:xfrm>
            <a:off x="2142328" y="1842036"/>
            <a:ext cx="8842045" cy="3978782"/>
          </a:xfrm>
          <a:prstGeom prst="rect">
            <a:avLst/>
          </a:prstGeom>
          <a:noFill/>
        </p:spPr>
        <p:txBody>
          <a:bodyPr wrap="square" rtlCol="0">
            <a:spAutoFit/>
          </a:bodyPr>
          <a:lstStyle/>
          <a:p>
            <a:pPr marL="457200" indent="-457200" eaLnBrk="1" fontAlgn="auto" hangingPunct="1">
              <a:lnSpc>
                <a:spcPct val="200000"/>
              </a:lnSpc>
              <a:spcAft>
                <a:spcPts val="0"/>
              </a:spcAft>
              <a:buFont typeface="Wingdings" panose="05000000000000000000" pitchFamily="2" charset="2"/>
              <a:buChar char="q"/>
              <a:tabLst>
                <a:tab pos="5711825" algn="l"/>
              </a:tabLst>
              <a:defRPr/>
            </a:pPr>
            <a:r>
              <a:rPr lang="en-US" sz="2600" b="1" dirty="0">
                <a:solidFill>
                  <a:srgbClr val="0A1F61"/>
                </a:solidFill>
              </a:rPr>
              <a:t>Willingness to work hard—Passion</a:t>
            </a:r>
            <a:r>
              <a:rPr lang="ar-EG" sz="2600" b="1" dirty="0">
                <a:solidFill>
                  <a:srgbClr val="0A1F61"/>
                </a:solidFill>
              </a:rPr>
              <a:t> الرغبة في العمل الجاد</a:t>
            </a:r>
            <a:endParaRPr lang="en-US" sz="2600" b="1" dirty="0">
              <a:solidFill>
                <a:srgbClr val="0A1F61"/>
              </a:solidFill>
            </a:endParaRPr>
          </a:p>
          <a:p>
            <a:pPr marL="457200" indent="-457200" eaLnBrk="1" fontAlgn="auto" hangingPunct="1">
              <a:lnSpc>
                <a:spcPct val="200000"/>
              </a:lnSpc>
              <a:spcAft>
                <a:spcPts val="0"/>
              </a:spcAft>
              <a:buFont typeface="Wingdings" panose="05000000000000000000" pitchFamily="2" charset="2"/>
              <a:buChar char="q"/>
              <a:tabLst>
                <a:tab pos="5711825" algn="l"/>
              </a:tabLst>
              <a:defRPr/>
            </a:pPr>
            <a:r>
              <a:rPr lang="en-US" sz="2600" b="1" dirty="0">
                <a:solidFill>
                  <a:srgbClr val="0A1F61"/>
                </a:solidFill>
              </a:rPr>
              <a:t>Perseverance &amp; determination</a:t>
            </a:r>
            <a:r>
              <a:rPr lang="ar-EG" sz="2600" b="1" dirty="0">
                <a:solidFill>
                  <a:srgbClr val="0A1F61"/>
                </a:solidFill>
              </a:rPr>
              <a:t>المثابرة والعزيمة </a:t>
            </a:r>
            <a:endParaRPr lang="en-US" sz="2600" b="1" dirty="0">
              <a:solidFill>
                <a:srgbClr val="0A1F61"/>
              </a:solidFill>
            </a:endParaRPr>
          </a:p>
          <a:p>
            <a:pPr marL="457200" indent="-457200" eaLnBrk="1" fontAlgn="auto" hangingPunct="1">
              <a:lnSpc>
                <a:spcPct val="200000"/>
              </a:lnSpc>
              <a:spcAft>
                <a:spcPts val="0"/>
              </a:spcAft>
              <a:buFont typeface="Wingdings" panose="05000000000000000000" pitchFamily="2" charset="2"/>
              <a:buChar char="q"/>
              <a:tabLst>
                <a:tab pos="5711825" algn="l"/>
              </a:tabLst>
              <a:defRPr/>
            </a:pPr>
            <a:r>
              <a:rPr lang="en-US" sz="2600" b="1" dirty="0">
                <a:solidFill>
                  <a:srgbClr val="0A1F61"/>
                </a:solidFill>
              </a:rPr>
              <a:t>Willingness to take risk</a:t>
            </a:r>
            <a:r>
              <a:rPr lang="ar-EG" sz="2600" b="1" dirty="0">
                <a:solidFill>
                  <a:srgbClr val="0A1F61"/>
                </a:solidFill>
              </a:rPr>
              <a:t>المخاطرة المحسوبة </a:t>
            </a:r>
            <a:endParaRPr lang="en-US" sz="2600" b="1" dirty="0">
              <a:solidFill>
                <a:srgbClr val="0A1F61"/>
              </a:solidFill>
            </a:endParaRPr>
          </a:p>
          <a:p>
            <a:pPr marL="457200" indent="-457200" eaLnBrk="1" fontAlgn="auto" hangingPunct="1">
              <a:lnSpc>
                <a:spcPct val="200000"/>
              </a:lnSpc>
              <a:spcAft>
                <a:spcPts val="0"/>
              </a:spcAft>
              <a:buFont typeface="Wingdings" panose="05000000000000000000" pitchFamily="2" charset="2"/>
              <a:buChar char="q"/>
              <a:tabLst>
                <a:tab pos="5711825" algn="l"/>
              </a:tabLst>
              <a:defRPr/>
            </a:pPr>
            <a:r>
              <a:rPr lang="en-US" sz="2600" b="1" dirty="0">
                <a:solidFill>
                  <a:srgbClr val="0A1F61"/>
                </a:solidFill>
              </a:rPr>
              <a:t>Ability to inspire enthusiasm</a:t>
            </a:r>
            <a:r>
              <a:rPr lang="ar-EG" sz="2600" b="1" dirty="0">
                <a:solidFill>
                  <a:srgbClr val="0A1F61"/>
                </a:solidFill>
              </a:rPr>
              <a:t> تحفيز حماس الموظفين </a:t>
            </a:r>
            <a:endParaRPr lang="en-US" sz="2600" b="1" dirty="0">
              <a:solidFill>
                <a:srgbClr val="0A1F61"/>
              </a:solidFill>
            </a:endParaRPr>
          </a:p>
          <a:p>
            <a:pPr marL="457200" indent="-457200" eaLnBrk="1" fontAlgn="auto" hangingPunct="1">
              <a:lnSpc>
                <a:spcPct val="200000"/>
              </a:lnSpc>
              <a:spcAft>
                <a:spcPts val="0"/>
              </a:spcAft>
              <a:buFont typeface="Wingdings" panose="05000000000000000000" pitchFamily="2" charset="2"/>
              <a:buChar char="q"/>
              <a:tabLst>
                <a:tab pos="5711825" algn="l"/>
              </a:tabLst>
              <a:defRPr/>
            </a:pPr>
            <a:r>
              <a:rPr lang="en-US" sz="2600" b="1" dirty="0">
                <a:solidFill>
                  <a:srgbClr val="0A1F61"/>
                </a:solidFill>
              </a:rPr>
              <a:t>Toughness yet Empathetic</a:t>
            </a:r>
            <a:r>
              <a:rPr lang="ar-EG" sz="2600" b="1" dirty="0">
                <a:solidFill>
                  <a:srgbClr val="0A1F61"/>
                </a:solidFill>
              </a:rPr>
              <a:t>توازن بين الجدية والتعاطف </a:t>
            </a:r>
            <a:endParaRPr lang="en-US" sz="2600" b="1" dirty="0">
              <a:solidFill>
                <a:srgbClr val="0A1F61"/>
              </a:solidFill>
            </a:endParaRPr>
          </a:p>
        </p:txBody>
      </p:sp>
    </p:spTree>
    <p:extLst>
      <p:ext uri="{BB962C8B-B14F-4D97-AF65-F5344CB8AC3E}">
        <p14:creationId xmlns:p14="http://schemas.microsoft.com/office/powerpoint/2010/main" val="3096427503"/>
      </p:ext>
    </p:extLst>
  </p:cSld>
  <p:clrMapOvr>
    <a:masterClrMapping/>
  </p:clrMapOvr>
  <mc:AlternateContent xmlns:mc="http://schemas.openxmlformats.org/markup-compatibility/2006" xmlns:p14="http://schemas.microsoft.com/office/powerpoint/2010/main">
    <mc:Choice Requires="p14">
      <p:transition spd="slow" p14:dur="2000" advTm="42360"/>
    </mc:Choice>
    <mc:Fallback xmlns="">
      <p:transition spd="slow" advTm="4236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F6DBB6-C6EA-5DAF-E1F9-DA4A3A4C2A50}"/>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3670AF73-0B28-618E-8A6A-4C3F893B85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D0276029-21D6-20B6-911C-F4F59455AE6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7" name="TextBox 6">
            <a:extLst>
              <a:ext uri="{FF2B5EF4-FFF2-40B4-BE49-F238E27FC236}">
                <a16:creationId xmlns:a16="http://schemas.microsoft.com/office/drawing/2014/main" id="{4361C4C7-1E34-EDE7-03A2-F305A46E686F}"/>
              </a:ext>
            </a:extLst>
          </p:cNvPr>
          <p:cNvSpPr txBox="1"/>
          <p:nvPr/>
        </p:nvSpPr>
        <p:spPr>
          <a:xfrm>
            <a:off x="2490357" y="1139291"/>
            <a:ext cx="5920210"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Qualities of Successful Managers</a:t>
            </a:r>
          </a:p>
        </p:txBody>
      </p:sp>
      <p:sp>
        <p:nvSpPr>
          <p:cNvPr id="2" name="TextBox 1">
            <a:extLst>
              <a:ext uri="{FF2B5EF4-FFF2-40B4-BE49-F238E27FC236}">
                <a16:creationId xmlns:a16="http://schemas.microsoft.com/office/drawing/2014/main" id="{8F00F791-AC55-9B67-8353-F59BD7CBBAC3}"/>
              </a:ext>
            </a:extLst>
          </p:cNvPr>
          <p:cNvSpPr txBox="1"/>
          <p:nvPr/>
        </p:nvSpPr>
        <p:spPr>
          <a:xfrm>
            <a:off x="2663190" y="1647726"/>
            <a:ext cx="7258050" cy="4493538"/>
          </a:xfrm>
          <a:prstGeom prst="rect">
            <a:avLst/>
          </a:prstGeom>
          <a:noFill/>
        </p:spPr>
        <p:txBody>
          <a:bodyPr wrap="square" rtlCol="0">
            <a:spAutoFit/>
          </a:bodyPr>
          <a:lstStyle/>
          <a:p>
            <a:pPr marL="457200" indent="-457200" eaLnBrk="1" fontAlgn="auto" hangingPunct="1">
              <a:spcAft>
                <a:spcPts val="0"/>
              </a:spcAft>
              <a:buFont typeface="Wingdings" panose="05000000000000000000" pitchFamily="2" charset="2"/>
              <a:buChar char="q"/>
              <a:tabLst>
                <a:tab pos="5711825" algn="l"/>
              </a:tabLst>
              <a:defRPr/>
            </a:pPr>
            <a:r>
              <a:rPr lang="en-US" sz="2600" b="1" dirty="0">
                <a:solidFill>
                  <a:srgbClr val="0A1F61"/>
                </a:solidFill>
              </a:rPr>
              <a:t>10 Most Common Managerial Behaviors</a:t>
            </a:r>
          </a:p>
          <a:p>
            <a:pPr marL="822960" lvl="2">
              <a:defRPr/>
            </a:pPr>
            <a:r>
              <a:rPr lang="en-US" sz="2600" b="1" dirty="0">
                <a:solidFill>
                  <a:srgbClr val="0A1F61"/>
                </a:solidFill>
              </a:rPr>
              <a:t>1.Communication</a:t>
            </a:r>
          </a:p>
          <a:p>
            <a:pPr marL="822960" lvl="2">
              <a:defRPr/>
            </a:pPr>
            <a:r>
              <a:rPr lang="en-US" sz="2600" b="1" dirty="0">
                <a:solidFill>
                  <a:srgbClr val="0A1F61"/>
                </a:solidFill>
              </a:rPr>
              <a:t>2.Achievement Result Orientation</a:t>
            </a:r>
          </a:p>
          <a:p>
            <a:pPr marL="822960" lvl="2">
              <a:defRPr/>
            </a:pPr>
            <a:r>
              <a:rPr lang="en-US" sz="2600" b="1" dirty="0">
                <a:solidFill>
                  <a:srgbClr val="0A1F61"/>
                </a:solidFill>
              </a:rPr>
              <a:t>3.Customer Focus</a:t>
            </a:r>
          </a:p>
          <a:p>
            <a:pPr marL="822960" lvl="2">
              <a:defRPr/>
            </a:pPr>
            <a:r>
              <a:rPr lang="en-US" sz="2600" b="1" dirty="0">
                <a:solidFill>
                  <a:srgbClr val="0A1F61"/>
                </a:solidFill>
              </a:rPr>
              <a:t>4.Teamwork</a:t>
            </a:r>
          </a:p>
          <a:p>
            <a:pPr marL="822960" lvl="2">
              <a:defRPr/>
            </a:pPr>
            <a:r>
              <a:rPr lang="en-US" sz="2600" b="1" dirty="0">
                <a:solidFill>
                  <a:srgbClr val="0A1F61"/>
                </a:solidFill>
              </a:rPr>
              <a:t>5.Leadership</a:t>
            </a:r>
          </a:p>
          <a:p>
            <a:pPr marL="822960" lvl="2">
              <a:defRPr/>
            </a:pPr>
            <a:r>
              <a:rPr lang="en-US" sz="2600" b="1" dirty="0">
                <a:solidFill>
                  <a:srgbClr val="0A1F61"/>
                </a:solidFill>
              </a:rPr>
              <a:t>6.Planning &amp; Organizing</a:t>
            </a:r>
          </a:p>
          <a:p>
            <a:pPr marL="822960" lvl="2">
              <a:defRPr/>
            </a:pPr>
            <a:r>
              <a:rPr lang="en-US" sz="2600" b="1" dirty="0">
                <a:solidFill>
                  <a:srgbClr val="0A1F61"/>
                </a:solidFill>
              </a:rPr>
              <a:t>7.Commercial/Business Awareness</a:t>
            </a:r>
          </a:p>
          <a:p>
            <a:pPr marL="822960" lvl="2">
              <a:defRPr/>
            </a:pPr>
            <a:r>
              <a:rPr lang="en-US" sz="2600" b="1" dirty="0">
                <a:solidFill>
                  <a:srgbClr val="0A1F61"/>
                </a:solidFill>
              </a:rPr>
              <a:t>8.Flexibility/Adaptability</a:t>
            </a:r>
          </a:p>
          <a:p>
            <a:pPr marL="822960" lvl="2">
              <a:defRPr/>
            </a:pPr>
            <a:r>
              <a:rPr lang="en-US" sz="2600" b="1" dirty="0">
                <a:solidFill>
                  <a:srgbClr val="0A1F61"/>
                </a:solidFill>
              </a:rPr>
              <a:t>9.Developing Others</a:t>
            </a:r>
          </a:p>
          <a:p>
            <a:pPr marL="822960" lvl="2">
              <a:defRPr/>
            </a:pPr>
            <a:r>
              <a:rPr lang="en-US" sz="2600" b="1" dirty="0">
                <a:solidFill>
                  <a:srgbClr val="0A1F61"/>
                </a:solidFill>
              </a:rPr>
              <a:t>10.Problem Solving</a:t>
            </a:r>
          </a:p>
        </p:txBody>
      </p:sp>
    </p:spTree>
    <p:extLst>
      <p:ext uri="{BB962C8B-B14F-4D97-AF65-F5344CB8AC3E}">
        <p14:creationId xmlns:p14="http://schemas.microsoft.com/office/powerpoint/2010/main" val="2319052040"/>
      </p:ext>
    </p:extLst>
  </p:cSld>
  <p:clrMapOvr>
    <a:masterClrMapping/>
  </p:clrMapOvr>
  <mc:AlternateContent xmlns:mc="http://schemas.openxmlformats.org/markup-compatibility/2006" xmlns:p14="http://schemas.microsoft.com/office/powerpoint/2010/main">
    <mc:Choice Requires="p14">
      <p:transition spd="slow" p14:dur="2000" advTm="54450"/>
    </mc:Choice>
    <mc:Fallback xmlns="">
      <p:transition spd="slow" advTm="5445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CEE75F8-E085-B5C2-2DB0-8590FA7343F2}"/>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34EFCFA2-C93A-D9E0-E7A6-2E1C140809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9A95B92E-06FC-3842-A7F6-41D4F86EAD5D}"/>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6C084D69-A552-66EC-2B0C-4A045768651E}"/>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A0B58D94-92B3-6D07-D4B3-BF98CAD6079A}"/>
              </a:ext>
            </a:extLst>
          </p:cNvPr>
          <p:cNvSpPr txBox="1"/>
          <p:nvPr/>
        </p:nvSpPr>
        <p:spPr>
          <a:xfrm>
            <a:off x="3019860" y="1756599"/>
            <a:ext cx="6373358" cy="523220"/>
          </a:xfrm>
          <a:prstGeom prst="rect">
            <a:avLst/>
          </a:prstGeom>
          <a:noFill/>
        </p:spPr>
        <p:txBody>
          <a:bodyPr wrap="square">
            <a:spAutoFit/>
          </a:bodyPr>
          <a:lstStyle/>
          <a:p>
            <a:pPr algn="ctr"/>
            <a:r>
              <a:rPr lang="en-US" sz="2800" b="1" dirty="0">
                <a:solidFill>
                  <a:srgbClr val="0A1F61"/>
                </a:solidFill>
                <a:latin typeface="Tajawal Medium" panose="00000600000000000000" pitchFamily="2" charset="-78"/>
                <a:cs typeface="Tajawal Medium" panose="00000600000000000000" pitchFamily="2" charset="-78"/>
              </a:rPr>
              <a:t>What is Leadership?</a:t>
            </a:r>
          </a:p>
        </p:txBody>
      </p:sp>
      <p:sp>
        <p:nvSpPr>
          <p:cNvPr id="9" name="TextBox 8">
            <a:extLst>
              <a:ext uri="{FF2B5EF4-FFF2-40B4-BE49-F238E27FC236}">
                <a16:creationId xmlns:a16="http://schemas.microsoft.com/office/drawing/2014/main" id="{C0D0C1A6-050E-A37A-0229-93DE6611AFC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pic>
        <p:nvPicPr>
          <p:cNvPr id="2" name="Picture 1" descr="Text&#10;&#10;Description automatically generated">
            <a:extLst>
              <a:ext uri="{FF2B5EF4-FFF2-40B4-BE49-F238E27FC236}">
                <a16:creationId xmlns:a16="http://schemas.microsoft.com/office/drawing/2014/main" id="{86823330-EF95-CFEE-3EF1-A2CC3B46BF88}"/>
              </a:ext>
            </a:extLst>
          </p:cNvPr>
          <p:cNvPicPr>
            <a:picLocks noChangeAspect="1"/>
          </p:cNvPicPr>
          <p:nvPr/>
        </p:nvPicPr>
        <p:blipFill>
          <a:blip r:embed="rId4">
            <a:duotone>
              <a:schemeClr val="accent4">
                <a:shade val="45000"/>
                <a:satMod val="135000"/>
              </a:schemeClr>
              <a:prstClr val="white"/>
            </a:duotone>
            <a:extLst>
              <a:ext uri="{BEBA8EAE-BF5A-486C-A8C5-ECC9F3942E4B}">
                <a14:imgProps xmlns:a14="http://schemas.microsoft.com/office/drawing/2010/main">
                  <a14:imgLayer r:embed="rId5">
                    <a14:imgEffect>
                      <a14:sharpenSoften amount="50000"/>
                    </a14:imgEffect>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3870099" y="2261547"/>
            <a:ext cx="4602307" cy="3549742"/>
          </a:xfrm>
          <a:prstGeom prst="rect">
            <a:avLst/>
          </a:prstGeom>
        </p:spPr>
      </p:pic>
    </p:spTree>
    <p:extLst>
      <p:ext uri="{BB962C8B-B14F-4D97-AF65-F5344CB8AC3E}">
        <p14:creationId xmlns:p14="http://schemas.microsoft.com/office/powerpoint/2010/main" val="1593971472"/>
      </p:ext>
    </p:extLst>
  </p:cSld>
  <p:clrMapOvr>
    <a:masterClrMapping/>
  </p:clrMapOvr>
  <mc:AlternateContent xmlns:mc="http://schemas.openxmlformats.org/markup-compatibility/2006" xmlns:p14="http://schemas.microsoft.com/office/powerpoint/2010/main">
    <mc:Choice Requires="p14">
      <p:transition spd="slow" p14:dur="2000" advTm="4800"/>
    </mc:Choice>
    <mc:Fallback xmlns="">
      <p:transition spd="slow" advTm="480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8B4F1D-9C3D-BA81-3CA7-2AF92CEA5BF6}"/>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628B3DB6-ED65-A3A1-5442-46C3DB6560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D67B19C1-A5BC-1E9B-9BE9-64163C76718F}"/>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7" name="TextBox 6">
            <a:extLst>
              <a:ext uri="{FF2B5EF4-FFF2-40B4-BE49-F238E27FC236}">
                <a16:creationId xmlns:a16="http://schemas.microsoft.com/office/drawing/2014/main" id="{B933DA55-77A0-0174-5E5A-48061A79A872}"/>
              </a:ext>
            </a:extLst>
          </p:cNvPr>
          <p:cNvSpPr txBox="1"/>
          <p:nvPr/>
        </p:nvSpPr>
        <p:spPr>
          <a:xfrm>
            <a:off x="2490357" y="1139291"/>
            <a:ext cx="3700052"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What is Leadership?</a:t>
            </a:r>
          </a:p>
        </p:txBody>
      </p:sp>
      <p:sp>
        <p:nvSpPr>
          <p:cNvPr id="2" name="TextBox 1">
            <a:extLst>
              <a:ext uri="{FF2B5EF4-FFF2-40B4-BE49-F238E27FC236}">
                <a16:creationId xmlns:a16="http://schemas.microsoft.com/office/drawing/2014/main" id="{E54CF9B8-7732-298D-1C6C-37F3287F50CC}"/>
              </a:ext>
            </a:extLst>
          </p:cNvPr>
          <p:cNvSpPr txBox="1"/>
          <p:nvPr/>
        </p:nvSpPr>
        <p:spPr>
          <a:xfrm>
            <a:off x="1486077" y="2024916"/>
            <a:ext cx="9219846" cy="4093428"/>
          </a:xfrm>
          <a:prstGeom prst="rect">
            <a:avLst/>
          </a:prstGeom>
          <a:noFill/>
        </p:spPr>
        <p:txBody>
          <a:bodyPr wrap="square" rtlCol="0">
            <a:spAutoFit/>
          </a:bodyPr>
          <a:lstStyle/>
          <a:p>
            <a:pPr marL="682625" indent="-165100" algn="just">
              <a:buFont typeface="Wingdings" panose="05000000000000000000" pitchFamily="2" charset="2"/>
              <a:buChar char="§"/>
            </a:pPr>
            <a:r>
              <a:rPr lang="en-US" sz="2800" b="1" dirty="0">
                <a:solidFill>
                  <a:srgbClr val="0A1F61"/>
                </a:solidFill>
                <a:latin typeface="Tajawal ExtraBold" panose="00000800000000000000" pitchFamily="2" charset="-78"/>
                <a:cs typeface="Tajawal ExtraBold" panose="00000800000000000000" pitchFamily="2" charset="-78"/>
              </a:rPr>
              <a:t>Leading people</a:t>
            </a:r>
          </a:p>
          <a:p>
            <a:pPr marL="682625" indent="-165100" algn="just">
              <a:buFont typeface="Wingdings" panose="05000000000000000000" pitchFamily="2" charset="2"/>
              <a:buChar char="§"/>
            </a:pPr>
            <a:r>
              <a:rPr lang="en-US" sz="2800" b="1" dirty="0">
                <a:solidFill>
                  <a:srgbClr val="0A1F61"/>
                </a:solidFill>
                <a:latin typeface="Tajawal ExtraBold" panose="00000800000000000000" pitchFamily="2" charset="-78"/>
                <a:cs typeface="Tajawal ExtraBold" panose="00000800000000000000" pitchFamily="2" charset="-78"/>
              </a:rPr>
              <a:t>Influencing people</a:t>
            </a:r>
          </a:p>
          <a:p>
            <a:pPr marL="682625" indent="-165100" algn="just">
              <a:buFont typeface="Wingdings" panose="05000000000000000000" pitchFamily="2" charset="2"/>
              <a:buChar char="§"/>
            </a:pPr>
            <a:r>
              <a:rPr lang="en-US" sz="2800" b="1" dirty="0">
                <a:solidFill>
                  <a:srgbClr val="0A1F61"/>
                </a:solidFill>
                <a:latin typeface="Tajawal ExtraBold" panose="00000800000000000000" pitchFamily="2" charset="-78"/>
                <a:cs typeface="Tajawal ExtraBold" panose="00000800000000000000" pitchFamily="2" charset="-78"/>
              </a:rPr>
              <a:t>Commanding people</a:t>
            </a:r>
            <a:r>
              <a:rPr lang="ar-EG" sz="2800" b="1" dirty="0">
                <a:solidFill>
                  <a:srgbClr val="0A1F61"/>
                </a:solidFill>
                <a:latin typeface="Tajawal ExtraBold" panose="00000800000000000000" pitchFamily="2" charset="-78"/>
                <a:cs typeface="Tajawal ExtraBold" panose="00000800000000000000" pitchFamily="2" charset="-78"/>
              </a:rPr>
              <a:t>   </a:t>
            </a:r>
            <a:endParaRPr lang="en-US" sz="2800" b="1" dirty="0">
              <a:solidFill>
                <a:srgbClr val="0A1F61"/>
              </a:solidFill>
              <a:latin typeface="Tajawal ExtraBold" panose="00000800000000000000" pitchFamily="2" charset="-78"/>
              <a:cs typeface="Tajawal ExtraBold" panose="00000800000000000000" pitchFamily="2" charset="-78"/>
            </a:endParaRPr>
          </a:p>
          <a:p>
            <a:pPr marL="682625" indent="-165100" algn="just">
              <a:buFont typeface="Wingdings" panose="05000000000000000000" pitchFamily="2" charset="2"/>
              <a:buChar char="§"/>
            </a:pPr>
            <a:r>
              <a:rPr lang="en-US" sz="2800" b="1" dirty="0">
                <a:solidFill>
                  <a:srgbClr val="0A1F61"/>
                </a:solidFill>
                <a:latin typeface="Tajawal ExtraBold" panose="00000800000000000000" pitchFamily="2" charset="-78"/>
                <a:cs typeface="Tajawal ExtraBold" panose="00000800000000000000" pitchFamily="2" charset="-78"/>
              </a:rPr>
              <a:t>Guiding people</a:t>
            </a:r>
          </a:p>
          <a:p>
            <a:pPr marL="517525" algn="just"/>
            <a:endParaRPr lang="en-US" sz="2800" b="1" dirty="0">
              <a:solidFill>
                <a:srgbClr val="0A1F61"/>
              </a:solidFill>
              <a:latin typeface="Tajawal ExtraBold" panose="00000800000000000000" pitchFamily="2" charset="-78"/>
              <a:cs typeface="Tajawal ExtraBold" panose="00000800000000000000" pitchFamily="2" charset="-78"/>
            </a:endParaRPr>
          </a:p>
          <a:p>
            <a:r>
              <a:rPr lang="en-US" sz="2400" b="1" dirty="0">
                <a:solidFill>
                  <a:srgbClr val="C00000"/>
                </a:solidFill>
                <a:cs typeface="Tajawal ExtraBold" panose="00000800000000000000" pitchFamily="2" charset="-78"/>
              </a:rPr>
              <a:t>Leadership in Times of Change</a:t>
            </a:r>
          </a:p>
          <a:p>
            <a:pPr algn="just"/>
            <a:r>
              <a:rPr lang="en-US" sz="2400" dirty="0">
                <a:solidFill>
                  <a:srgbClr val="0A1F61"/>
                </a:solidFill>
                <a:cs typeface="Tajawal ExtraBold" panose="00000800000000000000" pitchFamily="2" charset="-78"/>
              </a:rPr>
              <a:t>Good leaders are sensitive to the impact of change &amp; uncertainty</a:t>
            </a:r>
          </a:p>
          <a:p>
            <a:pPr algn="just"/>
            <a:r>
              <a:rPr lang="en-US" sz="2400" dirty="0">
                <a:solidFill>
                  <a:srgbClr val="0A1F61"/>
                </a:solidFill>
                <a:cs typeface="Tajawal ExtraBold" panose="00000800000000000000" pitchFamily="2" charset="-78"/>
              </a:rPr>
              <a:t>“Effective change leadership is the key to shifting people’s perceptions from </a:t>
            </a:r>
            <a:r>
              <a:rPr lang="en-US" sz="2400" dirty="0">
                <a:solidFill>
                  <a:srgbClr val="C00000"/>
                </a:solidFill>
                <a:cs typeface="Tajawal ExtraBold" panose="00000800000000000000" pitchFamily="2" charset="-78"/>
              </a:rPr>
              <a:t>seeing change as a threat to seeing it as an exciting challenge</a:t>
            </a:r>
            <a:r>
              <a:rPr lang="en-US" sz="2400" dirty="0">
                <a:solidFill>
                  <a:srgbClr val="0A1F61"/>
                </a:solidFill>
                <a:cs typeface="Tajawal ExtraBold" panose="00000800000000000000" pitchFamily="2" charset="-78"/>
              </a:rPr>
              <a:t>”</a:t>
            </a:r>
          </a:p>
          <a:p>
            <a:pPr algn="r"/>
            <a:r>
              <a:rPr lang="en-US" sz="2400" b="1" dirty="0">
                <a:solidFill>
                  <a:srgbClr val="0A1F61"/>
                </a:solidFill>
                <a:cs typeface="Tajawal ExtraBold" panose="00000800000000000000" pitchFamily="2" charset="-78"/>
              </a:rPr>
              <a:t>Hooper &amp; Potter</a:t>
            </a:r>
          </a:p>
        </p:txBody>
      </p:sp>
      <p:sp>
        <p:nvSpPr>
          <p:cNvPr id="5" name="Rectangle 3">
            <a:extLst>
              <a:ext uri="{FF2B5EF4-FFF2-40B4-BE49-F238E27FC236}">
                <a16:creationId xmlns:a16="http://schemas.microsoft.com/office/drawing/2014/main" id="{F43D0EE4-97DF-FC19-049C-8326D416A74E}"/>
              </a:ext>
            </a:extLst>
          </p:cNvPr>
          <p:cNvSpPr>
            <a:spLocks noChangeArrowheads="1"/>
          </p:cNvSpPr>
          <p:nvPr/>
        </p:nvSpPr>
        <p:spPr bwMode="auto">
          <a:xfrm>
            <a:off x="5839428" y="3024442"/>
            <a:ext cx="2772137"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1" i="0" u="none" strike="noStrike" cap="none" normalizeH="0" baseline="0" dirty="0">
                <a:ln>
                  <a:noFill/>
                </a:ln>
                <a:solidFill>
                  <a:srgbClr val="C00000"/>
                </a:solidFill>
                <a:effectLst/>
                <a:latin typeface="Arial" panose="020B0604020202020204" pitchFamily="34" charset="0"/>
              </a:rPr>
              <a:t>"</a:t>
            </a:r>
            <a:r>
              <a:rPr kumimoji="0" lang="ar-SA" altLang="en-US"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إصدار الأوامر للناس</a:t>
            </a:r>
            <a:r>
              <a:rPr kumimoji="0" lang="en-US" altLang="en-US" sz="1800" b="1" i="0" u="none" strike="noStrike" cap="none" normalizeH="0" baseline="0" dirty="0">
                <a:ln>
                  <a:noFill/>
                </a:ln>
                <a:solidFill>
                  <a:srgbClr val="C00000"/>
                </a:solidFill>
                <a:effectLst/>
                <a:latin typeface="Arial" panose="020B0604020202020204" pitchFamily="34" charset="0"/>
              </a:rPr>
              <a:t>"</a:t>
            </a:r>
          </a:p>
        </p:txBody>
      </p:sp>
    </p:spTree>
    <p:extLst>
      <p:ext uri="{BB962C8B-B14F-4D97-AF65-F5344CB8AC3E}">
        <p14:creationId xmlns:p14="http://schemas.microsoft.com/office/powerpoint/2010/main" val="1227691639"/>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02408F-C2C7-9D2B-1D52-E4A0AF64EAE2}"/>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E0FDDDC0-82F1-D2E5-D7D4-6125879016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3B66DC81-1F07-87EF-8300-485A3B6B7353}"/>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7" name="TextBox 6">
            <a:extLst>
              <a:ext uri="{FF2B5EF4-FFF2-40B4-BE49-F238E27FC236}">
                <a16:creationId xmlns:a16="http://schemas.microsoft.com/office/drawing/2014/main" id="{8155338F-51F6-A249-F01C-78742B5E0C17}"/>
              </a:ext>
            </a:extLst>
          </p:cNvPr>
          <p:cNvSpPr txBox="1"/>
          <p:nvPr/>
        </p:nvSpPr>
        <p:spPr>
          <a:xfrm>
            <a:off x="2490357" y="1139291"/>
            <a:ext cx="3700052"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What is Leadership?</a:t>
            </a:r>
          </a:p>
        </p:txBody>
      </p:sp>
      <p:sp>
        <p:nvSpPr>
          <p:cNvPr id="2" name="TextBox 1">
            <a:extLst>
              <a:ext uri="{FF2B5EF4-FFF2-40B4-BE49-F238E27FC236}">
                <a16:creationId xmlns:a16="http://schemas.microsoft.com/office/drawing/2014/main" id="{31B2B4C4-88F8-20D4-CBAB-239E9D6BED1C}"/>
              </a:ext>
            </a:extLst>
          </p:cNvPr>
          <p:cNvSpPr txBox="1"/>
          <p:nvPr/>
        </p:nvSpPr>
        <p:spPr>
          <a:xfrm>
            <a:off x="685800" y="2024916"/>
            <a:ext cx="10709910" cy="3970318"/>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b="1" dirty="0">
                <a:solidFill>
                  <a:srgbClr val="0A1F61"/>
                </a:solidFill>
                <a:cs typeface="Tajawal ExtraBold" panose="00000800000000000000" pitchFamily="2" charset="-78"/>
              </a:rPr>
              <a:t>Leadership has increasingly become a concept more relevant to organizations because </a:t>
            </a:r>
            <a:r>
              <a:rPr lang="en-US" sz="2800" b="1" dirty="0">
                <a:solidFill>
                  <a:srgbClr val="FF0000"/>
                </a:solidFill>
                <a:cs typeface="Tajawal ExtraBold" panose="00000800000000000000" pitchFamily="2" charset="-78"/>
              </a:rPr>
              <a:t>leading means managing change</a:t>
            </a:r>
            <a:r>
              <a:rPr lang="en-US" sz="2800" b="1" dirty="0">
                <a:solidFill>
                  <a:srgbClr val="0A1F61"/>
                </a:solidFill>
                <a:cs typeface="Tajawal ExtraBold" panose="00000800000000000000" pitchFamily="2" charset="-78"/>
              </a:rPr>
              <a:t>. </a:t>
            </a:r>
          </a:p>
          <a:p>
            <a:pPr algn="just" rtl="1"/>
            <a:r>
              <a:rPr lang="ar-EG" sz="2800" b="1" dirty="0">
                <a:solidFill>
                  <a:srgbClr val="0A1F61"/>
                </a:solidFill>
                <a:cs typeface="Tajawal ExtraBold" panose="00000800000000000000" pitchFamily="2" charset="-78"/>
              </a:rPr>
              <a:t>لقد أصبحت القيادة مفهوما أكثر أهمية بالنسبة للمنظمات لأن </a:t>
            </a:r>
            <a:r>
              <a:rPr lang="ar-EG" sz="2800" b="1" dirty="0">
                <a:solidFill>
                  <a:srgbClr val="FF0000"/>
                </a:solidFill>
                <a:cs typeface="Tajawal ExtraBold" panose="00000800000000000000" pitchFamily="2" charset="-78"/>
              </a:rPr>
              <a:t>القيادة تعني إدارة التغيير</a:t>
            </a:r>
            <a:r>
              <a:rPr lang="ar-EG" sz="2800" b="1" dirty="0">
                <a:solidFill>
                  <a:srgbClr val="0A1F61"/>
                </a:solidFill>
                <a:cs typeface="Tajawal ExtraBold" panose="00000800000000000000" pitchFamily="2" charset="-78"/>
              </a:rPr>
              <a:t>.</a:t>
            </a:r>
            <a:endParaRPr lang="en-US" sz="28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800" b="1" dirty="0">
                <a:solidFill>
                  <a:srgbClr val="0A1F61"/>
                </a:solidFill>
                <a:cs typeface="Tajawal ExtraBold" panose="00000800000000000000" pitchFamily="2" charset="-78"/>
              </a:rPr>
              <a:t>Nowadays, we live in an ever-changing world and the media and entertainment industry is affected. </a:t>
            </a:r>
          </a:p>
          <a:p>
            <a:pPr marL="342900" indent="-342900" algn="just">
              <a:buFont typeface="Wingdings" panose="05000000000000000000" pitchFamily="2" charset="2"/>
              <a:buChar char="q"/>
            </a:pPr>
            <a:endParaRPr lang="en-US" sz="28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800" b="1" dirty="0">
                <a:solidFill>
                  <a:srgbClr val="0A1F61"/>
                </a:solidFill>
                <a:cs typeface="Tajawal ExtraBold" panose="00000800000000000000" pitchFamily="2" charset="-78"/>
              </a:rPr>
              <a:t>The technological changes, the </a:t>
            </a:r>
            <a:r>
              <a:rPr lang="en-US" sz="2800" b="1" dirty="0">
                <a:solidFill>
                  <a:srgbClr val="C00000"/>
                </a:solidFill>
                <a:cs typeface="Tajawal ExtraBold" panose="00000800000000000000" pitchFamily="2" charset="-78"/>
              </a:rPr>
              <a:t>citizen journalism</a:t>
            </a:r>
            <a:r>
              <a:rPr lang="en-US" sz="2800" b="1" dirty="0">
                <a:solidFill>
                  <a:srgbClr val="0A1F61"/>
                </a:solidFill>
                <a:cs typeface="Tajawal ExtraBold" panose="00000800000000000000" pitchFamily="2" charset="-78"/>
              </a:rPr>
              <a:t>, the </a:t>
            </a:r>
            <a:r>
              <a:rPr lang="en-US" sz="2800" b="1" dirty="0">
                <a:solidFill>
                  <a:srgbClr val="C00000"/>
                </a:solidFill>
                <a:cs typeface="Tajawal ExtraBold" panose="00000800000000000000" pitchFamily="2" charset="-78"/>
              </a:rPr>
              <a:t>lowering</a:t>
            </a:r>
            <a:r>
              <a:rPr lang="en-US" sz="2800" b="1" dirty="0">
                <a:solidFill>
                  <a:srgbClr val="0A1F61"/>
                </a:solidFill>
                <a:cs typeface="Tajawal ExtraBold" panose="00000800000000000000" pitchFamily="2" charset="-78"/>
              </a:rPr>
              <a:t> of entry </a:t>
            </a:r>
            <a:r>
              <a:rPr lang="en-US" sz="2800" b="1" dirty="0">
                <a:solidFill>
                  <a:srgbClr val="C00000"/>
                </a:solidFill>
                <a:cs typeface="Tajawal ExtraBold" panose="00000800000000000000" pitchFamily="2" charset="-78"/>
              </a:rPr>
              <a:t>barriers</a:t>
            </a:r>
            <a:r>
              <a:rPr lang="en-US" sz="2800" b="1" dirty="0">
                <a:solidFill>
                  <a:srgbClr val="0A1F61"/>
                </a:solidFill>
                <a:cs typeface="Tajawal ExtraBold" panose="00000800000000000000" pitchFamily="2" charset="-78"/>
              </a:rPr>
              <a:t> and the </a:t>
            </a:r>
            <a:r>
              <a:rPr lang="en-US" sz="2800" b="1" dirty="0">
                <a:solidFill>
                  <a:srgbClr val="C00000"/>
                </a:solidFill>
                <a:cs typeface="Tajawal ExtraBold" panose="00000800000000000000" pitchFamily="2" charset="-78"/>
              </a:rPr>
              <a:t>rising competition </a:t>
            </a:r>
            <a:r>
              <a:rPr lang="en-US" sz="2800" b="1" dirty="0">
                <a:solidFill>
                  <a:srgbClr val="0A1F61"/>
                </a:solidFill>
                <a:cs typeface="Tajawal ExtraBold" panose="00000800000000000000" pitchFamily="2" charset="-78"/>
              </a:rPr>
              <a:t>have forced companies to look for talented and trained people who can lead.</a:t>
            </a:r>
          </a:p>
        </p:txBody>
      </p:sp>
      <p:sp>
        <p:nvSpPr>
          <p:cNvPr id="4" name="TextBox 3">
            <a:extLst>
              <a:ext uri="{FF2B5EF4-FFF2-40B4-BE49-F238E27FC236}">
                <a16:creationId xmlns:a16="http://schemas.microsoft.com/office/drawing/2014/main" id="{25A3DA5E-FF3C-526A-8B2E-31E05ABF329D}"/>
              </a:ext>
            </a:extLst>
          </p:cNvPr>
          <p:cNvSpPr txBox="1"/>
          <p:nvPr/>
        </p:nvSpPr>
        <p:spPr>
          <a:xfrm>
            <a:off x="3313253" y="6107324"/>
            <a:ext cx="6209818" cy="646331"/>
          </a:xfrm>
          <a:prstGeom prst="rect">
            <a:avLst/>
          </a:prstGeom>
          <a:noFill/>
        </p:spPr>
        <p:txBody>
          <a:bodyPr wrap="square">
            <a:spAutoFit/>
          </a:bodyPr>
          <a:lstStyle/>
          <a:p>
            <a:pPr algn="just" rtl="1"/>
            <a:r>
              <a:rPr lang="ar-EG" sz="1800" b="1" dirty="0">
                <a:solidFill>
                  <a:srgbClr val="0A1F61"/>
                </a:solidFill>
                <a:cs typeface="Tajawal ExtraBold" panose="00000800000000000000" pitchFamily="2" charset="-78"/>
              </a:rPr>
              <a:t>إن التغيرات التكنولوجية وصحافة المواطن وخفض حواجز الدخول وتزايد المنافسة أجبرت الشركات على البحث عن أشخاص موهوبين ومدربين قادرين على القيادة.</a:t>
            </a:r>
            <a:endParaRPr lang="en-US" sz="1800"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45198881"/>
      </p:ext>
    </p:extLst>
  </p:cSld>
  <p:clrMapOvr>
    <a:masterClrMapping/>
  </p:clrMapOvr>
  <mc:AlternateContent xmlns:mc="http://schemas.openxmlformats.org/markup-compatibility/2006" xmlns:p14="http://schemas.microsoft.com/office/powerpoint/2010/main">
    <mc:Choice Requires="p14">
      <p:transition spd="slow" p14:dur="2000" advTm="36880"/>
    </mc:Choice>
    <mc:Fallback xmlns="">
      <p:transition spd="slow" advTm="3688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39AEC6-54EC-20C3-C964-A434E0FE1FF0}"/>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9BBDC13F-888B-B34F-C1ED-FE6485C490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3A314FF0-58FE-8821-C940-9448EF47BB1F}"/>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7" name="TextBox 6">
            <a:extLst>
              <a:ext uri="{FF2B5EF4-FFF2-40B4-BE49-F238E27FC236}">
                <a16:creationId xmlns:a16="http://schemas.microsoft.com/office/drawing/2014/main" id="{36DBDC96-B64F-F27A-32F8-5511D4F83767}"/>
              </a:ext>
            </a:extLst>
          </p:cNvPr>
          <p:cNvSpPr txBox="1"/>
          <p:nvPr/>
        </p:nvSpPr>
        <p:spPr>
          <a:xfrm>
            <a:off x="2490357" y="1139291"/>
            <a:ext cx="3700052"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What is Leadership?</a:t>
            </a:r>
          </a:p>
        </p:txBody>
      </p:sp>
      <p:sp>
        <p:nvSpPr>
          <p:cNvPr id="2" name="TextBox 1">
            <a:extLst>
              <a:ext uri="{FF2B5EF4-FFF2-40B4-BE49-F238E27FC236}">
                <a16:creationId xmlns:a16="http://schemas.microsoft.com/office/drawing/2014/main" id="{66F0AC35-EE42-D813-7924-1CDBF9AB402D}"/>
              </a:ext>
            </a:extLst>
          </p:cNvPr>
          <p:cNvSpPr txBox="1"/>
          <p:nvPr/>
        </p:nvSpPr>
        <p:spPr>
          <a:xfrm>
            <a:off x="685800" y="2024916"/>
            <a:ext cx="10709910" cy="3785652"/>
          </a:xfrm>
          <a:prstGeom prst="rect">
            <a:avLst/>
          </a:prstGeom>
          <a:noFill/>
        </p:spPr>
        <p:txBody>
          <a:bodyPr wrap="square" rtlCol="0">
            <a:spAutoFit/>
          </a:bodyPr>
          <a:lstStyle/>
          <a:p>
            <a:pPr marL="342900" indent="-342900">
              <a:buFont typeface="Wingdings" panose="05000000000000000000" pitchFamily="2" charset="2"/>
              <a:buChar char="q"/>
            </a:pPr>
            <a:r>
              <a:rPr lang="en-US" sz="2400" b="1" dirty="0">
                <a:solidFill>
                  <a:srgbClr val="0A1F61"/>
                </a:solidFill>
                <a:cs typeface="Tajawal ExtraBold" panose="00000800000000000000" pitchFamily="2" charset="-78"/>
              </a:rPr>
              <a:t>A leader can make changes and evolves through the years. </a:t>
            </a:r>
          </a:p>
          <a:p>
            <a:pPr marL="800100" lvl="1" indent="-342900">
              <a:buFont typeface="Wingdings" panose="05000000000000000000" pitchFamily="2" charset="2"/>
              <a:buChar char="§"/>
            </a:pPr>
            <a:r>
              <a:rPr lang="en-US" sz="2000" b="1" dirty="0">
                <a:solidFill>
                  <a:srgbClr val="0A1F61"/>
                </a:solidFill>
                <a:cs typeface="Tajawal ExtraBold" panose="00000800000000000000" pitchFamily="2" charset="-78"/>
              </a:rPr>
              <a:t>Children identify themselves with football players, ballerinas, action heroes and even their parents. </a:t>
            </a:r>
          </a:p>
          <a:p>
            <a:pPr marL="800100" lvl="1" indent="-342900">
              <a:buFont typeface="Wingdings" panose="05000000000000000000" pitchFamily="2" charset="2"/>
              <a:buChar char="§"/>
            </a:pPr>
            <a:r>
              <a:rPr lang="en-US" sz="2000" b="1" dirty="0">
                <a:solidFill>
                  <a:srgbClr val="0A1F61"/>
                </a:solidFill>
                <a:cs typeface="Tajawal ExtraBold" panose="00000800000000000000" pitchFamily="2" charset="-78"/>
              </a:rPr>
              <a:t>Youngsters turn to look for identity in social leaders. </a:t>
            </a:r>
          </a:p>
          <a:p>
            <a:pPr marL="800100" lvl="1" indent="-342900">
              <a:buFont typeface="Wingdings" panose="05000000000000000000" pitchFamily="2" charset="2"/>
              <a:buChar char="§"/>
            </a:pPr>
            <a:r>
              <a:rPr lang="en-US" sz="2000" b="1" dirty="0">
                <a:solidFill>
                  <a:srgbClr val="0A1F61"/>
                </a:solidFill>
                <a:cs typeface="Tajawal ExtraBold" panose="00000800000000000000" pitchFamily="2" charset="-78"/>
              </a:rPr>
              <a:t>An adult will try to identify themselves with persons related to their field of work.</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Following with this definition, we could say that not only those elected, not even the senior managers of the organizations can be considered leaders. </a:t>
            </a:r>
          </a:p>
          <a:p>
            <a:pPr marL="800100" lvl="1" indent="-342900" algn="just">
              <a:buFont typeface="Wingdings" panose="05000000000000000000" pitchFamily="2" charset="2"/>
              <a:buChar char="§"/>
            </a:pPr>
            <a:r>
              <a:rPr lang="en-US" sz="2200" b="1" dirty="0">
                <a:solidFill>
                  <a:srgbClr val="0A1F61"/>
                </a:solidFill>
                <a:cs typeface="Tajawal ExtraBold" panose="00000800000000000000" pitchFamily="2" charset="-78"/>
              </a:rPr>
              <a:t>Those who manage an area of the company, a section, whether be a supervisor of a group, leader of a syndicate, coach, leader of a football team or dean at university’s school will be leaders, in different areas, but at the end will performance some kind of leadership.</a:t>
            </a:r>
          </a:p>
        </p:txBody>
      </p:sp>
    </p:spTree>
    <p:extLst>
      <p:ext uri="{BB962C8B-B14F-4D97-AF65-F5344CB8AC3E}">
        <p14:creationId xmlns:p14="http://schemas.microsoft.com/office/powerpoint/2010/main" val="3591541906"/>
      </p:ext>
    </p:extLst>
  </p:cSld>
  <p:clrMapOvr>
    <a:masterClrMapping/>
  </p:clrMapOvr>
  <mc:AlternateContent xmlns:mc="http://schemas.openxmlformats.org/markup-compatibility/2006" xmlns:p14="http://schemas.microsoft.com/office/powerpoint/2010/main">
    <mc:Choice Requires="p14">
      <p:transition spd="slow" p14:dur="2000" advTm="42600"/>
    </mc:Choice>
    <mc:Fallback xmlns="">
      <p:transition spd="slow" advTm="4260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83C0D3-9FFE-5332-ACBC-588814C6E44A}"/>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BCBF953C-FEAF-DB97-D1D2-4D55AE5212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172EAFA7-5E4A-3EDE-6880-2A543D3070D4}"/>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7" name="TextBox 6">
            <a:extLst>
              <a:ext uri="{FF2B5EF4-FFF2-40B4-BE49-F238E27FC236}">
                <a16:creationId xmlns:a16="http://schemas.microsoft.com/office/drawing/2014/main" id="{FB4A345A-D6E9-1979-6B51-F9ADCD681EC7}"/>
              </a:ext>
            </a:extLst>
          </p:cNvPr>
          <p:cNvSpPr txBox="1"/>
          <p:nvPr/>
        </p:nvSpPr>
        <p:spPr>
          <a:xfrm>
            <a:off x="2490357" y="1139291"/>
            <a:ext cx="3700052"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What is Leadership?</a:t>
            </a:r>
          </a:p>
        </p:txBody>
      </p:sp>
      <p:sp>
        <p:nvSpPr>
          <p:cNvPr id="2" name="TextBox 1">
            <a:extLst>
              <a:ext uri="{FF2B5EF4-FFF2-40B4-BE49-F238E27FC236}">
                <a16:creationId xmlns:a16="http://schemas.microsoft.com/office/drawing/2014/main" id="{379BB25B-7277-94F0-B5F0-269F27B5403A}"/>
              </a:ext>
            </a:extLst>
          </p:cNvPr>
          <p:cNvSpPr txBox="1"/>
          <p:nvPr/>
        </p:nvSpPr>
        <p:spPr>
          <a:xfrm>
            <a:off x="2364627" y="1574999"/>
            <a:ext cx="8554714" cy="4467057"/>
          </a:xfrm>
          <a:prstGeom prst="rect">
            <a:avLst/>
          </a:prstGeom>
          <a:noFill/>
        </p:spPr>
        <p:txBody>
          <a:bodyPr wrap="square" rtlCol="0">
            <a:spAutoFit/>
          </a:bodyPr>
          <a:lstStyle/>
          <a:p>
            <a:pPr marL="342900" indent="-342900">
              <a:lnSpc>
                <a:spcPct val="150000"/>
              </a:lnSpc>
              <a:buFont typeface="Wingdings" panose="05000000000000000000" pitchFamily="2" charset="2"/>
              <a:buChar char="q"/>
            </a:pPr>
            <a:r>
              <a:rPr lang="en-US" sz="2400" b="1" dirty="0">
                <a:solidFill>
                  <a:srgbClr val="0A1F61"/>
                </a:solidFill>
                <a:cs typeface="Tajawal ExtraBold" panose="00000800000000000000" pitchFamily="2" charset="-78"/>
              </a:rPr>
              <a:t>Becoming a leader is not easy, but </a:t>
            </a:r>
            <a:r>
              <a:rPr lang="en-US" sz="2400" b="1" dirty="0">
                <a:solidFill>
                  <a:srgbClr val="C00000"/>
                </a:solidFill>
                <a:cs typeface="Tajawal ExtraBold" panose="00000800000000000000" pitchFamily="2" charset="-78"/>
              </a:rPr>
              <a:t>learning how to lead </a:t>
            </a:r>
            <a:r>
              <a:rPr lang="en-US" sz="2400" b="1" dirty="0">
                <a:solidFill>
                  <a:srgbClr val="0A1F61"/>
                </a:solidFill>
                <a:cs typeface="Tajawal ExtraBold" panose="00000800000000000000" pitchFamily="2" charset="-78"/>
              </a:rPr>
              <a:t>is easier than it is believed since we all have the ability to lead. </a:t>
            </a:r>
          </a:p>
          <a:p>
            <a:pPr marL="342900" indent="-342900">
              <a:lnSpc>
                <a:spcPct val="150000"/>
              </a:lnSpc>
              <a:buFont typeface="Wingdings" panose="05000000000000000000" pitchFamily="2" charset="2"/>
              <a:buChar char="q"/>
            </a:pPr>
            <a:r>
              <a:rPr lang="en-US" sz="2400" b="1" dirty="0">
                <a:solidFill>
                  <a:srgbClr val="0A1F61"/>
                </a:solidFill>
                <a:cs typeface="Tajawal ExtraBold" panose="00000800000000000000" pitchFamily="2" charset="-78"/>
              </a:rPr>
              <a:t>Leaders must know themselves</a:t>
            </a:r>
          </a:p>
          <a:p>
            <a:pPr marL="800100" lvl="1" indent="-342900">
              <a:lnSpc>
                <a:spcPct val="150000"/>
              </a:lnSpc>
              <a:buFont typeface="Wingdings" panose="05000000000000000000" pitchFamily="2" charset="2"/>
              <a:buChar char="§"/>
            </a:pPr>
            <a:r>
              <a:rPr lang="en-US" sz="2400" b="1" dirty="0">
                <a:solidFill>
                  <a:srgbClr val="0A1F61"/>
                </a:solidFill>
                <a:cs typeface="Tajawal ExtraBold" panose="00000800000000000000" pitchFamily="2" charset="-78"/>
              </a:rPr>
              <a:t>must know their strengths and weaknesses,</a:t>
            </a:r>
          </a:p>
          <a:p>
            <a:pPr marL="800100" lvl="1" indent="-342900">
              <a:lnSpc>
                <a:spcPct val="150000"/>
              </a:lnSpc>
              <a:buFont typeface="Wingdings" panose="05000000000000000000" pitchFamily="2" charset="2"/>
              <a:buChar char="§"/>
            </a:pPr>
            <a:r>
              <a:rPr lang="en-US" sz="2400" b="1" dirty="0">
                <a:solidFill>
                  <a:srgbClr val="0A1F61"/>
                </a:solidFill>
                <a:cs typeface="Tajawal ExtraBold" panose="00000800000000000000" pitchFamily="2" charset="-78"/>
              </a:rPr>
              <a:t>what they want, </a:t>
            </a:r>
          </a:p>
          <a:p>
            <a:pPr marL="800100" lvl="1" indent="-342900">
              <a:lnSpc>
                <a:spcPct val="150000"/>
              </a:lnSpc>
              <a:buFont typeface="Wingdings" panose="05000000000000000000" pitchFamily="2" charset="2"/>
              <a:buChar char="§"/>
            </a:pPr>
            <a:r>
              <a:rPr lang="en-US" sz="2400" b="1" dirty="0">
                <a:solidFill>
                  <a:srgbClr val="0A1F61"/>
                </a:solidFill>
                <a:cs typeface="Tajawal ExtraBold" panose="00000800000000000000" pitchFamily="2" charset="-78"/>
              </a:rPr>
              <a:t>how to communicate it, </a:t>
            </a:r>
          </a:p>
          <a:p>
            <a:pPr marL="800100" lvl="1" indent="-342900">
              <a:lnSpc>
                <a:spcPct val="150000"/>
              </a:lnSpc>
              <a:buFont typeface="Wingdings" panose="05000000000000000000" pitchFamily="2" charset="2"/>
              <a:buChar char="§"/>
            </a:pPr>
            <a:r>
              <a:rPr lang="en-US" sz="2400" b="1" dirty="0">
                <a:solidFill>
                  <a:srgbClr val="0A1F61"/>
                </a:solidFill>
                <a:cs typeface="Tajawal ExtraBold" panose="00000800000000000000" pitchFamily="2" charset="-78"/>
              </a:rPr>
              <a:t>how to convince others,</a:t>
            </a:r>
          </a:p>
          <a:p>
            <a:pPr marL="800100" lvl="1" indent="-342900">
              <a:lnSpc>
                <a:spcPct val="150000"/>
              </a:lnSpc>
              <a:buFont typeface="Wingdings" panose="05000000000000000000" pitchFamily="2" charset="2"/>
              <a:buChar char="§"/>
            </a:pPr>
            <a:r>
              <a:rPr lang="en-US" sz="2400" b="1" dirty="0">
                <a:solidFill>
                  <a:srgbClr val="0A1F61"/>
                </a:solidFill>
                <a:cs typeface="Tajawal ExtraBold" panose="00000800000000000000" pitchFamily="2" charset="-78"/>
              </a:rPr>
              <a:t>how to get the necessary support to reach their goals. </a:t>
            </a:r>
          </a:p>
        </p:txBody>
      </p:sp>
    </p:spTree>
    <p:extLst>
      <p:ext uri="{BB962C8B-B14F-4D97-AF65-F5344CB8AC3E}">
        <p14:creationId xmlns:p14="http://schemas.microsoft.com/office/powerpoint/2010/main" val="3297343913"/>
      </p:ext>
    </p:extLst>
  </p:cSld>
  <p:clrMapOvr>
    <a:masterClrMapping/>
  </p:clrMapOvr>
  <mc:AlternateContent xmlns:mc="http://schemas.openxmlformats.org/markup-compatibility/2006" xmlns:p14="http://schemas.microsoft.com/office/powerpoint/2010/main">
    <mc:Choice Requires="p14">
      <p:transition spd="slow" p14:dur="2000" advTm="62400"/>
    </mc:Choice>
    <mc:Fallback xmlns="">
      <p:transition spd="slow" advTm="6240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30505-F943-8871-543E-EF2AA0BE4D30}"/>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373CE9FB-C513-3614-8801-6D10A3E2A4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A5C00B8E-F550-2AA2-AE21-0497F0BA1B7E}"/>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7" name="TextBox 6">
            <a:extLst>
              <a:ext uri="{FF2B5EF4-FFF2-40B4-BE49-F238E27FC236}">
                <a16:creationId xmlns:a16="http://schemas.microsoft.com/office/drawing/2014/main" id="{26095561-0B9F-1E3E-243C-D302845CC10E}"/>
              </a:ext>
            </a:extLst>
          </p:cNvPr>
          <p:cNvSpPr txBox="1"/>
          <p:nvPr/>
        </p:nvSpPr>
        <p:spPr>
          <a:xfrm>
            <a:off x="2490357" y="1139291"/>
            <a:ext cx="3700052"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What is Leadership?</a:t>
            </a:r>
          </a:p>
        </p:txBody>
      </p:sp>
      <p:sp>
        <p:nvSpPr>
          <p:cNvPr id="2" name="TextBox 1">
            <a:extLst>
              <a:ext uri="{FF2B5EF4-FFF2-40B4-BE49-F238E27FC236}">
                <a16:creationId xmlns:a16="http://schemas.microsoft.com/office/drawing/2014/main" id="{C545D894-24DC-7E94-26A6-7D2BE2117354}"/>
              </a:ext>
            </a:extLst>
          </p:cNvPr>
          <p:cNvSpPr txBox="1"/>
          <p:nvPr/>
        </p:nvSpPr>
        <p:spPr>
          <a:xfrm>
            <a:off x="2387487" y="1893759"/>
            <a:ext cx="8554714" cy="3785652"/>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Leaders can overcome their weakness and boost their strength.</a:t>
            </a:r>
          </a:p>
          <a:p>
            <a:pPr marL="342900" indent="-342900" algn="just">
              <a:buFont typeface="Wingdings" panose="05000000000000000000" pitchFamily="2" charset="2"/>
              <a:buChar char="q"/>
            </a:pP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They focus on relationships and trust in others.</a:t>
            </a:r>
          </a:p>
          <a:p>
            <a:pPr marL="342900" indent="-342900" algn="just">
              <a:buFont typeface="Wingdings" panose="05000000000000000000" pitchFamily="2" charset="2"/>
              <a:buChar char="q"/>
            </a:pP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They are not focusing on the number of followers that they have, but the quality of work that results from working with them. </a:t>
            </a:r>
          </a:p>
          <a:p>
            <a:pPr marL="342900" indent="-342900" algn="just">
              <a:buFont typeface="Wingdings" panose="05000000000000000000" pitchFamily="2" charset="2"/>
              <a:buChar char="q"/>
            </a:pP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They are </a:t>
            </a:r>
            <a:r>
              <a:rPr lang="en-US" sz="2400" b="1" dirty="0">
                <a:solidFill>
                  <a:srgbClr val="C00000"/>
                </a:solidFill>
                <a:cs typeface="Tajawal ExtraBold" panose="00000800000000000000" pitchFamily="2" charset="-78"/>
              </a:rPr>
              <a:t>responsible for the efficiency </a:t>
            </a:r>
            <a:r>
              <a:rPr lang="en-US" sz="2400" b="1" dirty="0">
                <a:solidFill>
                  <a:srgbClr val="0A1F61"/>
                </a:solidFill>
                <a:cs typeface="Tajawal ExtraBold" panose="00000800000000000000" pitchFamily="2" charset="-78"/>
              </a:rPr>
              <a:t>of the organizations; therefore, the final responsibility will fall upon them.</a:t>
            </a:r>
          </a:p>
        </p:txBody>
      </p:sp>
      <p:sp>
        <p:nvSpPr>
          <p:cNvPr id="3" name="TextBox 2">
            <a:extLst>
              <a:ext uri="{FF2B5EF4-FFF2-40B4-BE49-F238E27FC236}">
                <a16:creationId xmlns:a16="http://schemas.microsoft.com/office/drawing/2014/main" id="{8F9D0D14-646A-3813-6787-1FD941AB9D98}"/>
              </a:ext>
            </a:extLst>
          </p:cNvPr>
          <p:cNvSpPr txBox="1"/>
          <p:nvPr/>
        </p:nvSpPr>
        <p:spPr>
          <a:xfrm>
            <a:off x="4859123" y="4461967"/>
            <a:ext cx="2473754" cy="369332"/>
          </a:xfrm>
          <a:prstGeom prst="rect">
            <a:avLst/>
          </a:prstGeom>
          <a:noFill/>
        </p:spPr>
        <p:txBody>
          <a:bodyPr wrap="none" rtlCol="0">
            <a:spAutoFit/>
          </a:bodyPr>
          <a:lstStyle/>
          <a:p>
            <a:r>
              <a:rPr lang="ar-EG" b="1" dirty="0">
                <a:solidFill>
                  <a:srgbClr val="C00000"/>
                </a:solidFill>
              </a:rPr>
              <a:t>المسؤولية عن كفاءة المؤسسة</a:t>
            </a:r>
            <a:endParaRPr lang="en-US" b="1" dirty="0">
              <a:solidFill>
                <a:srgbClr val="C00000"/>
              </a:solidFill>
            </a:endParaRPr>
          </a:p>
        </p:txBody>
      </p:sp>
    </p:spTree>
    <p:extLst>
      <p:ext uri="{BB962C8B-B14F-4D97-AF65-F5344CB8AC3E}">
        <p14:creationId xmlns:p14="http://schemas.microsoft.com/office/powerpoint/2010/main" val="100169286"/>
      </p:ext>
    </p:extLst>
  </p:cSld>
  <p:clrMapOvr>
    <a:masterClrMapping/>
  </p:clrMapOvr>
  <mc:AlternateContent xmlns:mc="http://schemas.openxmlformats.org/markup-compatibility/2006" xmlns:p14="http://schemas.microsoft.com/office/powerpoint/2010/main">
    <mc:Choice Requires="p14">
      <p:transition spd="slow" p14:dur="2000" advTm="38340"/>
    </mc:Choice>
    <mc:Fallback xmlns="">
      <p:transition spd="slow" advTm="3834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57C609-7079-EE95-0BF8-1E7E2654D759}"/>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35477F7F-6C29-27D0-E5B0-ECCB03E9CDD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63C65B8D-B6F0-45DA-E141-0F8C4CF5874B}"/>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7" name="TextBox 6">
            <a:extLst>
              <a:ext uri="{FF2B5EF4-FFF2-40B4-BE49-F238E27FC236}">
                <a16:creationId xmlns:a16="http://schemas.microsoft.com/office/drawing/2014/main" id="{F4366258-8EEB-14F8-08F7-F1590B8DAD9F}"/>
              </a:ext>
            </a:extLst>
          </p:cNvPr>
          <p:cNvSpPr txBox="1"/>
          <p:nvPr/>
        </p:nvSpPr>
        <p:spPr>
          <a:xfrm>
            <a:off x="2490357" y="1139291"/>
            <a:ext cx="3700052"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What is Leadership?</a:t>
            </a:r>
          </a:p>
        </p:txBody>
      </p:sp>
      <p:sp>
        <p:nvSpPr>
          <p:cNvPr id="2" name="TextBox 1">
            <a:extLst>
              <a:ext uri="{FF2B5EF4-FFF2-40B4-BE49-F238E27FC236}">
                <a16:creationId xmlns:a16="http://schemas.microsoft.com/office/drawing/2014/main" id="{1B01B3D5-EEA4-2AB9-11D4-34AD93760AA3}"/>
              </a:ext>
            </a:extLst>
          </p:cNvPr>
          <p:cNvSpPr txBox="1"/>
          <p:nvPr/>
        </p:nvSpPr>
        <p:spPr>
          <a:xfrm>
            <a:off x="2387487" y="1893759"/>
            <a:ext cx="8554714" cy="4154984"/>
          </a:xfrm>
          <a:prstGeom prst="rect">
            <a:avLst/>
          </a:prstGeom>
          <a:noFill/>
        </p:spPr>
        <p:txBody>
          <a:bodyPr wrap="square" rtlCol="0">
            <a:spAutoFit/>
          </a:bodyPr>
          <a:lstStyle/>
          <a:p>
            <a:pPr marL="342900" indent="-342900">
              <a:buFont typeface="Wingdings" panose="05000000000000000000" pitchFamily="2" charset="2"/>
              <a:buChar char="q"/>
            </a:pPr>
            <a:r>
              <a:rPr lang="en-US" sz="2400" b="1" dirty="0">
                <a:solidFill>
                  <a:srgbClr val="C00000"/>
                </a:solidFill>
                <a:cs typeface="Tajawal ExtraBold" panose="00000800000000000000" pitchFamily="2" charset="-78"/>
              </a:rPr>
              <a:t>Digital leadership </a:t>
            </a:r>
            <a:r>
              <a:rPr lang="en-US" sz="2400" b="1" dirty="0">
                <a:solidFill>
                  <a:srgbClr val="0A1F61"/>
                </a:solidFill>
                <a:cs typeface="Tajawal ExtraBold" panose="00000800000000000000" pitchFamily="2" charset="-78"/>
              </a:rPr>
              <a:t>is currently considered a necessity in improving organizational performance by creating competitive advantage in the era of the industrial revolution 4.0.</a:t>
            </a:r>
          </a:p>
          <a:p>
            <a:pPr marL="342900" indent="-342900" algn="just">
              <a:buFont typeface="Wingdings" panose="05000000000000000000" pitchFamily="2" charset="2"/>
              <a:buChar char="q"/>
            </a:pP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Digital leadership: </a:t>
            </a:r>
            <a:r>
              <a:rPr lang="en-US" sz="2400" dirty="0">
                <a:solidFill>
                  <a:srgbClr val="0A1F61"/>
                </a:solidFill>
                <a:cs typeface="Tajawal ExtraBold" panose="00000800000000000000" pitchFamily="2" charset="-78"/>
              </a:rPr>
              <a:t>practice-oriented research has linked digitization and leadership.</a:t>
            </a:r>
          </a:p>
          <a:p>
            <a:pPr marL="342900" indent="-342900" algn="just">
              <a:buFont typeface="Wingdings" panose="05000000000000000000" pitchFamily="2" charset="2"/>
              <a:buChar char="q"/>
            </a:pPr>
            <a:r>
              <a:rPr lang="en-US" sz="2400" b="1" dirty="0">
                <a:solidFill>
                  <a:srgbClr val="C00000"/>
                </a:solidFill>
                <a:cs typeface="Tajawal ExtraBold" panose="00000800000000000000" pitchFamily="2" charset="-78"/>
              </a:rPr>
              <a:t>Digital leadership </a:t>
            </a:r>
            <a:r>
              <a:rPr lang="en-US" sz="2400" dirty="0">
                <a:solidFill>
                  <a:srgbClr val="C00000"/>
                </a:solidFill>
                <a:cs typeface="Tajawal ExtraBold" panose="00000800000000000000" pitchFamily="2" charset="-78"/>
              </a:rPr>
              <a:t>refers to the leadership abilities to manage the staff’s online activities </a:t>
            </a:r>
            <a:r>
              <a:rPr lang="en-US" sz="2400" dirty="0">
                <a:solidFill>
                  <a:srgbClr val="0A1F61"/>
                </a:solidFill>
                <a:cs typeface="Tajawal ExtraBold" panose="00000800000000000000" pitchFamily="2" charset="-78"/>
              </a:rPr>
              <a:t>(e.g., posting product descriptions &amp; handling customer queries), </a:t>
            </a:r>
            <a:r>
              <a:rPr lang="en-US" sz="2400" dirty="0">
                <a:solidFill>
                  <a:srgbClr val="C00000"/>
                </a:solidFill>
                <a:cs typeface="Tajawal ExtraBold" panose="00000800000000000000" pitchFamily="2" charset="-78"/>
              </a:rPr>
              <a:t>leading marketing activities, problem-solving, and decision-making concerning online activities of the business.</a:t>
            </a:r>
          </a:p>
        </p:txBody>
      </p:sp>
    </p:spTree>
    <p:extLst>
      <p:ext uri="{BB962C8B-B14F-4D97-AF65-F5344CB8AC3E}">
        <p14:creationId xmlns:p14="http://schemas.microsoft.com/office/powerpoint/2010/main" val="3678971479"/>
      </p:ext>
    </p:extLst>
  </p:cSld>
  <p:clrMapOvr>
    <a:masterClrMapping/>
  </p:clrMapOvr>
  <mc:AlternateContent xmlns:mc="http://schemas.openxmlformats.org/markup-compatibility/2006" xmlns:p14="http://schemas.microsoft.com/office/powerpoint/2010/main">
    <mc:Choice Requires="p14">
      <p:transition spd="slow" p14:dur="2000" advTm="54130"/>
    </mc:Choice>
    <mc:Fallback xmlns="">
      <p:transition spd="slow" advTm="5413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0FDFF1A-6F9C-9657-151F-B1D1903FD1C0}"/>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C597371-991E-C224-AC87-91F9473D0E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73E7F096-9696-78A7-60D4-5F241190C706}"/>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F83B323F-DA27-B499-761A-46D225DF8373}"/>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CAE36A05-C9A2-4EC9-E7BD-95D64B61C9EC}"/>
              </a:ext>
            </a:extLst>
          </p:cNvPr>
          <p:cNvSpPr txBox="1"/>
          <p:nvPr/>
        </p:nvSpPr>
        <p:spPr>
          <a:xfrm>
            <a:off x="3267436" y="3270759"/>
            <a:ext cx="6373358" cy="523220"/>
          </a:xfrm>
          <a:prstGeom prst="rect">
            <a:avLst/>
          </a:prstGeom>
          <a:noFill/>
        </p:spPr>
        <p:txBody>
          <a:bodyPr wrap="square">
            <a:spAutoFit/>
          </a:bodyPr>
          <a:lstStyle/>
          <a:p>
            <a:pPr algn="ctr"/>
            <a:r>
              <a:rPr lang="en-US" sz="2800" b="1" dirty="0">
                <a:solidFill>
                  <a:srgbClr val="0A1F61"/>
                </a:solidFill>
                <a:latin typeface="Tajawal Medium" panose="00000600000000000000" pitchFamily="2" charset="-78"/>
                <a:cs typeface="Tajawal Medium" panose="00000600000000000000" pitchFamily="2" charset="-78"/>
              </a:rPr>
              <a:t>Leadership Functions</a:t>
            </a:r>
          </a:p>
        </p:txBody>
      </p:sp>
      <p:sp>
        <p:nvSpPr>
          <p:cNvPr id="9" name="TextBox 8">
            <a:extLst>
              <a:ext uri="{FF2B5EF4-FFF2-40B4-BE49-F238E27FC236}">
                <a16:creationId xmlns:a16="http://schemas.microsoft.com/office/drawing/2014/main" id="{AB092EF8-40EA-A393-AE42-1DC2848AE1D5}"/>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Tree>
    <p:extLst>
      <p:ext uri="{BB962C8B-B14F-4D97-AF65-F5344CB8AC3E}">
        <p14:creationId xmlns:p14="http://schemas.microsoft.com/office/powerpoint/2010/main" val="1386168560"/>
      </p:ext>
    </p:extLst>
  </p:cSld>
  <p:clrMapOvr>
    <a:masterClrMapping/>
  </p:clrMapOvr>
  <mc:AlternateContent xmlns:mc="http://schemas.openxmlformats.org/markup-compatibility/2006" xmlns:p14="http://schemas.microsoft.com/office/powerpoint/2010/main">
    <mc:Choice Requires="p14">
      <p:transition spd="slow" p14:dur="2000" advTm="4580"/>
    </mc:Choice>
    <mc:Fallback xmlns="">
      <p:transition spd="slow" advTm="458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AA9DE4-F5EE-1956-BC51-8DD4D9031079}"/>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F1002395-B60C-CFCC-3D85-7C8F4995FA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81F88A4F-6975-902C-5A1F-071F4D42CDC4}"/>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7" name="TextBox 6">
            <a:extLst>
              <a:ext uri="{FF2B5EF4-FFF2-40B4-BE49-F238E27FC236}">
                <a16:creationId xmlns:a16="http://schemas.microsoft.com/office/drawing/2014/main" id="{B2AC4D63-BFD7-CA9A-0C37-44920133E063}"/>
              </a:ext>
            </a:extLst>
          </p:cNvPr>
          <p:cNvSpPr txBox="1"/>
          <p:nvPr/>
        </p:nvSpPr>
        <p:spPr>
          <a:xfrm>
            <a:off x="2490357" y="1139291"/>
            <a:ext cx="392126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Leadership Functions</a:t>
            </a:r>
          </a:p>
        </p:txBody>
      </p:sp>
      <p:sp>
        <p:nvSpPr>
          <p:cNvPr id="2" name="TextBox 1">
            <a:extLst>
              <a:ext uri="{FF2B5EF4-FFF2-40B4-BE49-F238E27FC236}">
                <a16:creationId xmlns:a16="http://schemas.microsoft.com/office/drawing/2014/main" id="{37BA3A6A-9355-6529-999D-06F71AE3C72B}"/>
              </a:ext>
            </a:extLst>
          </p:cNvPr>
          <p:cNvSpPr txBox="1"/>
          <p:nvPr/>
        </p:nvSpPr>
        <p:spPr>
          <a:xfrm>
            <a:off x="2387487" y="1893759"/>
            <a:ext cx="8554714" cy="3671005"/>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Managers vs. Leaders - Common Activities</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 Planning</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 Organizing</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 Leading / Directing</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 Controlling</a:t>
            </a:r>
          </a:p>
        </p:txBody>
      </p:sp>
    </p:spTree>
    <p:extLst>
      <p:ext uri="{BB962C8B-B14F-4D97-AF65-F5344CB8AC3E}">
        <p14:creationId xmlns:p14="http://schemas.microsoft.com/office/powerpoint/2010/main" val="2054759164"/>
      </p:ext>
    </p:extLst>
  </p:cSld>
  <p:clrMapOvr>
    <a:masterClrMapping/>
  </p:clrMapOvr>
  <mc:AlternateContent xmlns:mc="http://schemas.openxmlformats.org/markup-compatibility/2006" xmlns:p14="http://schemas.microsoft.com/office/powerpoint/2010/main">
    <mc:Choice Requires="p14">
      <p:transition spd="slow" p14:dur="2000" advTm="20380"/>
    </mc:Choice>
    <mc:Fallback xmlns="">
      <p:transition spd="slow" advTm="2038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862F1E-7CEA-3843-1C53-3E43D9492DEB}"/>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9B0A7BA9-99DF-72F8-D669-B2D2C2D6238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D19C2A6C-CACC-0AA8-5862-657F80D47F2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7" name="TextBox 6">
            <a:extLst>
              <a:ext uri="{FF2B5EF4-FFF2-40B4-BE49-F238E27FC236}">
                <a16:creationId xmlns:a16="http://schemas.microsoft.com/office/drawing/2014/main" id="{ABF86980-E354-58F4-0102-06147AD90EC1}"/>
              </a:ext>
            </a:extLst>
          </p:cNvPr>
          <p:cNvSpPr txBox="1"/>
          <p:nvPr/>
        </p:nvSpPr>
        <p:spPr>
          <a:xfrm>
            <a:off x="2490357" y="1139291"/>
            <a:ext cx="392126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Leadership Functions</a:t>
            </a:r>
          </a:p>
        </p:txBody>
      </p:sp>
      <p:graphicFrame>
        <p:nvGraphicFramePr>
          <p:cNvPr id="3" name="Table 2">
            <a:extLst>
              <a:ext uri="{FF2B5EF4-FFF2-40B4-BE49-F238E27FC236}">
                <a16:creationId xmlns:a16="http://schemas.microsoft.com/office/drawing/2014/main" id="{B9652BF1-D240-A2C7-1792-634E77A5C74B}"/>
              </a:ext>
            </a:extLst>
          </p:cNvPr>
          <p:cNvGraphicFramePr>
            <a:graphicFrameLocks noGrp="1"/>
          </p:cNvGraphicFramePr>
          <p:nvPr>
            <p:extLst>
              <p:ext uri="{D42A27DB-BD31-4B8C-83A1-F6EECF244321}">
                <p14:modId xmlns:p14="http://schemas.microsoft.com/office/powerpoint/2010/main" val="2816362649"/>
              </p:ext>
            </p:extLst>
          </p:nvPr>
        </p:nvGraphicFramePr>
        <p:xfrm>
          <a:off x="1124907" y="2081948"/>
          <a:ext cx="10013036" cy="4450702"/>
        </p:xfrm>
        <a:graphic>
          <a:graphicData uri="http://schemas.openxmlformats.org/drawingml/2006/table">
            <a:tbl>
              <a:tblPr firstRow="1" firstCol="1" bandRow="1">
                <a:tableStyleId>{5C22544A-7EE6-4342-B048-85BDC9FD1C3A}</a:tableStyleId>
              </a:tblPr>
              <a:tblGrid>
                <a:gridCol w="5006518">
                  <a:extLst>
                    <a:ext uri="{9D8B030D-6E8A-4147-A177-3AD203B41FA5}">
                      <a16:colId xmlns:a16="http://schemas.microsoft.com/office/drawing/2014/main" val="407560810"/>
                    </a:ext>
                  </a:extLst>
                </a:gridCol>
                <a:gridCol w="5006518">
                  <a:extLst>
                    <a:ext uri="{9D8B030D-6E8A-4147-A177-3AD203B41FA5}">
                      <a16:colId xmlns:a16="http://schemas.microsoft.com/office/drawing/2014/main" val="368968953"/>
                    </a:ext>
                  </a:extLst>
                </a:gridCol>
              </a:tblGrid>
              <a:tr h="309931">
                <a:tc gridSpan="2">
                  <a:txBody>
                    <a:bodyPr/>
                    <a:lstStyle/>
                    <a:p>
                      <a:pPr algn="ctr"/>
                      <a:r>
                        <a:rPr lang="en-US" sz="2400" b="1" kern="1200" dirty="0">
                          <a:solidFill>
                            <a:srgbClr val="C00000"/>
                          </a:solidFill>
                          <a:ea typeface="+mn-ea"/>
                          <a:cs typeface="Tajawal ExtraBold" panose="00000800000000000000" pitchFamily="2" charset="-78"/>
                        </a:rPr>
                        <a:t>Planning</a:t>
                      </a:r>
                      <a:endParaRPr lang="en-US" sz="2400" b="1" kern="1200" dirty="0">
                        <a:solidFill>
                          <a:srgbClr val="C00000"/>
                        </a:solidFill>
                        <a:latin typeface="Times New Roman" panose="02020603050405020304" pitchFamily="18" charset="0"/>
                        <a:ea typeface="+mn-ea"/>
                        <a:cs typeface="Tajawal ExtraBold" panose="00000800000000000000" pitchFamily="2" charset="-78"/>
                      </a:endParaRPr>
                    </a:p>
                  </a:txBody>
                  <a:tcPr marL="68580" marR="68580" marT="0" marB="0">
                    <a:solidFill>
                      <a:schemeClr val="accent1">
                        <a:lumMod val="60000"/>
                        <a:lumOff val="40000"/>
                      </a:schemeClr>
                    </a:solidFill>
                  </a:tcPr>
                </a:tc>
                <a:tc hMerge="1">
                  <a:txBody>
                    <a:bodyPr/>
                    <a:lstStyle/>
                    <a:p>
                      <a:endParaRPr lang="en-US"/>
                    </a:p>
                  </a:txBody>
                  <a:tcPr/>
                </a:tc>
                <a:extLst>
                  <a:ext uri="{0D108BD9-81ED-4DB2-BD59-A6C34878D82A}">
                    <a16:rowId xmlns:a16="http://schemas.microsoft.com/office/drawing/2014/main" val="1527155280"/>
                  </a:ext>
                </a:extLst>
              </a:tr>
              <a:tr h="1549659">
                <a:tc>
                  <a:txBody>
                    <a:bodyPr/>
                    <a:lstStyle/>
                    <a:p>
                      <a:pPr algn="ctr"/>
                      <a:r>
                        <a:rPr lang="en-US" sz="2000" b="1" kern="1200" dirty="0">
                          <a:solidFill>
                            <a:srgbClr val="0A1F61"/>
                          </a:solidFill>
                          <a:ea typeface="+mn-ea"/>
                          <a:cs typeface="Tajawal ExtraBold" panose="00000800000000000000" pitchFamily="2" charset="-78"/>
                        </a:rPr>
                        <a:t>Manager</a:t>
                      </a:r>
                    </a:p>
                    <a:p>
                      <a:pPr marL="74295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Budgeting</a:t>
                      </a:r>
                    </a:p>
                    <a:p>
                      <a:pPr marL="74295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Sets targets</a:t>
                      </a:r>
                    </a:p>
                    <a:p>
                      <a:pPr marL="74295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Detailed steps</a:t>
                      </a:r>
                    </a:p>
                    <a:p>
                      <a:pPr marL="74295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Allocates resources</a:t>
                      </a:r>
                      <a:endParaRPr lang="en-US" sz="2000" b="1" kern="1200" dirty="0">
                        <a:solidFill>
                          <a:srgbClr val="0A1F61"/>
                        </a:solidFill>
                        <a:latin typeface="Times New Roman" panose="02020603050405020304" pitchFamily="18" charset="0"/>
                        <a:ea typeface="+mn-ea"/>
                        <a:cs typeface="Tajawal ExtraBold" panose="00000800000000000000" pitchFamily="2" charset="-78"/>
                      </a:endParaRPr>
                    </a:p>
                  </a:txBody>
                  <a:tcPr marL="68580" marR="68580" marT="0" marB="0">
                    <a:solidFill>
                      <a:schemeClr val="accent1">
                        <a:lumMod val="60000"/>
                        <a:lumOff val="40000"/>
                      </a:schemeClr>
                    </a:solidFill>
                  </a:tcPr>
                </a:tc>
                <a:tc>
                  <a:txBody>
                    <a:bodyPr/>
                    <a:lstStyle/>
                    <a:p>
                      <a:pPr algn="ctr"/>
                      <a:r>
                        <a:rPr lang="en-US" sz="2000" b="1" kern="1200" dirty="0">
                          <a:solidFill>
                            <a:srgbClr val="0A1F61"/>
                          </a:solidFill>
                          <a:ea typeface="+mn-ea"/>
                          <a:cs typeface="Tajawal ExtraBold" panose="00000800000000000000" pitchFamily="2" charset="-78"/>
                        </a:rPr>
                        <a:t>Leader</a:t>
                      </a:r>
                    </a:p>
                    <a:p>
                      <a:pPr marL="8001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Devises strategy</a:t>
                      </a:r>
                    </a:p>
                    <a:p>
                      <a:pPr marL="8001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Sets direction</a:t>
                      </a:r>
                    </a:p>
                    <a:p>
                      <a:pPr marL="8001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Creates vision</a:t>
                      </a:r>
                      <a:endParaRPr lang="en-US" sz="2000" b="1" kern="1200" dirty="0">
                        <a:solidFill>
                          <a:srgbClr val="0A1F61"/>
                        </a:solidFill>
                        <a:latin typeface="Times New Roman" panose="02020603050405020304" pitchFamily="18" charset="0"/>
                        <a:ea typeface="+mn-ea"/>
                        <a:cs typeface="Tajawal ExtraBold" panose="00000800000000000000" pitchFamily="2" charset="-78"/>
                      </a:endParaRPr>
                    </a:p>
                  </a:txBody>
                  <a:tcPr marL="68580" marR="68580" marT="0" marB="0"/>
                </a:tc>
                <a:extLst>
                  <a:ext uri="{0D108BD9-81ED-4DB2-BD59-A6C34878D82A}">
                    <a16:rowId xmlns:a16="http://schemas.microsoft.com/office/drawing/2014/main" val="3401938261"/>
                  </a:ext>
                </a:extLst>
              </a:tr>
              <a:tr h="309931">
                <a:tc gridSpan="2">
                  <a:txBody>
                    <a:bodyPr/>
                    <a:lstStyle/>
                    <a:p>
                      <a:pPr algn="ctr"/>
                      <a:r>
                        <a:rPr lang="en-US" sz="2400" b="1" kern="1200" dirty="0">
                          <a:solidFill>
                            <a:srgbClr val="C00000"/>
                          </a:solidFill>
                          <a:ea typeface="+mn-ea"/>
                          <a:cs typeface="Tajawal ExtraBold" panose="00000800000000000000" pitchFamily="2" charset="-78"/>
                        </a:rPr>
                        <a:t>Organizing</a:t>
                      </a:r>
                      <a:endParaRPr lang="en-US" sz="2400" b="1" kern="1200" dirty="0">
                        <a:solidFill>
                          <a:srgbClr val="C00000"/>
                        </a:solidFill>
                        <a:latin typeface="Times New Roman" panose="02020603050405020304" pitchFamily="18" charset="0"/>
                        <a:ea typeface="+mn-ea"/>
                        <a:cs typeface="Tajawal ExtraBold" panose="00000800000000000000" pitchFamily="2" charset="-78"/>
                      </a:endParaRPr>
                    </a:p>
                  </a:txBody>
                  <a:tcPr marL="68580" marR="68580" marT="0" marB="0">
                    <a:solidFill>
                      <a:schemeClr val="accent1">
                        <a:lumMod val="60000"/>
                        <a:lumOff val="40000"/>
                      </a:schemeClr>
                    </a:solidFill>
                  </a:tcPr>
                </a:tc>
                <a:tc hMerge="1">
                  <a:txBody>
                    <a:bodyPr/>
                    <a:lstStyle/>
                    <a:p>
                      <a:endParaRPr lang="en-US"/>
                    </a:p>
                  </a:txBody>
                  <a:tcPr/>
                </a:tc>
                <a:extLst>
                  <a:ext uri="{0D108BD9-81ED-4DB2-BD59-A6C34878D82A}">
                    <a16:rowId xmlns:a16="http://schemas.microsoft.com/office/drawing/2014/main" val="1289990480"/>
                  </a:ext>
                </a:extLst>
              </a:tr>
              <a:tr h="2169523">
                <a:tc>
                  <a:txBody>
                    <a:bodyPr/>
                    <a:lstStyle/>
                    <a:p>
                      <a:pPr algn="ctr"/>
                      <a:r>
                        <a:rPr lang="en-US" sz="2000" b="1" kern="1200" dirty="0">
                          <a:solidFill>
                            <a:srgbClr val="0A1F61"/>
                          </a:solidFill>
                          <a:ea typeface="+mn-ea"/>
                          <a:cs typeface="Tajawal ExtraBold" panose="00000800000000000000" pitchFamily="2" charset="-78"/>
                        </a:rPr>
                        <a:t>Manager</a:t>
                      </a:r>
                    </a:p>
                    <a:p>
                      <a:pPr marL="74295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Creates structure</a:t>
                      </a:r>
                    </a:p>
                    <a:p>
                      <a:pPr marL="74295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Job descriptions</a:t>
                      </a:r>
                    </a:p>
                    <a:p>
                      <a:pPr marL="74295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Staffing</a:t>
                      </a:r>
                    </a:p>
                    <a:p>
                      <a:pPr marL="74295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Hierarchy</a:t>
                      </a:r>
                    </a:p>
                    <a:p>
                      <a:pPr marL="74295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Delegates</a:t>
                      </a:r>
                    </a:p>
                    <a:p>
                      <a:pPr marL="74295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Training</a:t>
                      </a:r>
                      <a:endParaRPr lang="en-US" sz="2000" b="1" kern="1200" dirty="0">
                        <a:solidFill>
                          <a:srgbClr val="0A1F61"/>
                        </a:solidFill>
                        <a:latin typeface="Times New Roman" panose="02020603050405020304" pitchFamily="18" charset="0"/>
                        <a:ea typeface="+mn-ea"/>
                        <a:cs typeface="Tajawal ExtraBold" panose="00000800000000000000" pitchFamily="2" charset="-78"/>
                      </a:endParaRPr>
                    </a:p>
                  </a:txBody>
                  <a:tcPr marL="68580" marR="68580" marT="0" marB="0">
                    <a:solidFill>
                      <a:schemeClr val="accent1">
                        <a:lumMod val="60000"/>
                        <a:lumOff val="40000"/>
                      </a:schemeClr>
                    </a:solidFill>
                  </a:tcPr>
                </a:tc>
                <a:tc>
                  <a:txBody>
                    <a:bodyPr/>
                    <a:lstStyle/>
                    <a:p>
                      <a:pPr algn="ctr"/>
                      <a:r>
                        <a:rPr lang="en-US" sz="2000" b="1" kern="1200" dirty="0">
                          <a:solidFill>
                            <a:srgbClr val="0A1F61"/>
                          </a:solidFill>
                          <a:ea typeface="+mn-ea"/>
                          <a:cs typeface="Tajawal ExtraBold" panose="00000800000000000000" pitchFamily="2" charset="-78"/>
                        </a:rPr>
                        <a:t>Leader</a:t>
                      </a:r>
                    </a:p>
                    <a:p>
                      <a:pPr marL="8001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Gets people on board for strategy</a:t>
                      </a:r>
                    </a:p>
                    <a:p>
                      <a:pPr marL="8001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Communication</a:t>
                      </a:r>
                    </a:p>
                    <a:p>
                      <a:pPr marL="8001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Networks</a:t>
                      </a:r>
                      <a:endParaRPr lang="en-US" sz="2000" b="1" kern="1200" dirty="0">
                        <a:solidFill>
                          <a:srgbClr val="0A1F61"/>
                        </a:solidFill>
                        <a:latin typeface="Times New Roman" panose="02020603050405020304" pitchFamily="18" charset="0"/>
                        <a:ea typeface="+mn-ea"/>
                        <a:cs typeface="Tajawal ExtraBold" panose="00000800000000000000" pitchFamily="2" charset="-78"/>
                      </a:endParaRPr>
                    </a:p>
                  </a:txBody>
                  <a:tcPr marL="68580" marR="68580" marT="0" marB="0"/>
                </a:tc>
                <a:extLst>
                  <a:ext uri="{0D108BD9-81ED-4DB2-BD59-A6C34878D82A}">
                    <a16:rowId xmlns:a16="http://schemas.microsoft.com/office/drawing/2014/main" val="1742038646"/>
                  </a:ext>
                </a:extLst>
              </a:tr>
            </a:tbl>
          </a:graphicData>
        </a:graphic>
      </p:graphicFrame>
    </p:spTree>
    <p:extLst>
      <p:ext uri="{BB962C8B-B14F-4D97-AF65-F5344CB8AC3E}">
        <p14:creationId xmlns:p14="http://schemas.microsoft.com/office/powerpoint/2010/main" val="2437644841"/>
      </p:ext>
    </p:extLst>
  </p:cSld>
  <p:clrMapOvr>
    <a:masterClrMapping/>
  </p:clrMapOvr>
  <mc:AlternateContent xmlns:mc="http://schemas.openxmlformats.org/markup-compatibility/2006" xmlns:p14="http://schemas.microsoft.com/office/powerpoint/2010/main">
    <mc:Choice Requires="p14">
      <p:transition spd="slow" p14:dur="2000" advTm="34950"/>
    </mc:Choice>
    <mc:Fallback xmlns="">
      <p:transition spd="slow" advTm="3495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0F2F5D-C666-7BFF-06F1-E37D2C925EA3}"/>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7C7E3F50-79D3-2B27-EA85-363D2F06F3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08C6623A-12D1-7D3B-7004-46DD5EC3CA7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7" name="TextBox 6">
            <a:extLst>
              <a:ext uri="{FF2B5EF4-FFF2-40B4-BE49-F238E27FC236}">
                <a16:creationId xmlns:a16="http://schemas.microsoft.com/office/drawing/2014/main" id="{676954E6-13EF-9A7E-AE2B-11AE63C7CBDB}"/>
              </a:ext>
            </a:extLst>
          </p:cNvPr>
          <p:cNvSpPr txBox="1"/>
          <p:nvPr/>
        </p:nvSpPr>
        <p:spPr>
          <a:xfrm>
            <a:off x="2490357" y="1139291"/>
            <a:ext cx="392126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Leadership Functions</a:t>
            </a:r>
          </a:p>
        </p:txBody>
      </p:sp>
      <p:graphicFrame>
        <p:nvGraphicFramePr>
          <p:cNvPr id="2" name="Table 1">
            <a:extLst>
              <a:ext uri="{FF2B5EF4-FFF2-40B4-BE49-F238E27FC236}">
                <a16:creationId xmlns:a16="http://schemas.microsoft.com/office/drawing/2014/main" id="{5AA919D0-D2F1-552A-83A7-2396EEE81621}"/>
              </a:ext>
            </a:extLst>
          </p:cNvPr>
          <p:cNvGraphicFramePr>
            <a:graphicFrameLocks noGrp="1"/>
          </p:cNvGraphicFramePr>
          <p:nvPr>
            <p:extLst>
              <p:ext uri="{D42A27DB-BD31-4B8C-83A1-F6EECF244321}">
                <p14:modId xmlns:p14="http://schemas.microsoft.com/office/powerpoint/2010/main" val="3007339630"/>
              </p:ext>
            </p:extLst>
          </p:nvPr>
        </p:nvGraphicFramePr>
        <p:xfrm>
          <a:off x="1283856" y="2081948"/>
          <a:ext cx="10013036" cy="4450702"/>
        </p:xfrm>
        <a:graphic>
          <a:graphicData uri="http://schemas.openxmlformats.org/drawingml/2006/table">
            <a:tbl>
              <a:tblPr firstRow="1" firstCol="1" bandRow="1">
                <a:tableStyleId>{5C22544A-7EE6-4342-B048-85BDC9FD1C3A}</a:tableStyleId>
              </a:tblPr>
              <a:tblGrid>
                <a:gridCol w="5006518">
                  <a:extLst>
                    <a:ext uri="{9D8B030D-6E8A-4147-A177-3AD203B41FA5}">
                      <a16:colId xmlns:a16="http://schemas.microsoft.com/office/drawing/2014/main" val="407560810"/>
                    </a:ext>
                  </a:extLst>
                </a:gridCol>
                <a:gridCol w="5006518">
                  <a:extLst>
                    <a:ext uri="{9D8B030D-6E8A-4147-A177-3AD203B41FA5}">
                      <a16:colId xmlns:a16="http://schemas.microsoft.com/office/drawing/2014/main" val="368968953"/>
                    </a:ext>
                  </a:extLst>
                </a:gridCol>
              </a:tblGrid>
              <a:tr h="309931">
                <a:tc gridSpan="2">
                  <a:txBody>
                    <a:bodyPr/>
                    <a:lstStyle/>
                    <a:p>
                      <a:pPr algn="ctr"/>
                      <a:r>
                        <a:rPr lang="en-US" sz="2400" b="1" kern="1200" dirty="0">
                          <a:solidFill>
                            <a:srgbClr val="C00000"/>
                          </a:solidFill>
                          <a:ea typeface="+mn-ea"/>
                          <a:cs typeface="Tajawal ExtraBold" panose="00000800000000000000" pitchFamily="2" charset="-78"/>
                        </a:rPr>
                        <a:t>Leading / Directing Work</a:t>
                      </a:r>
                      <a:endParaRPr lang="en-US" sz="2400" b="1" kern="1200" dirty="0">
                        <a:solidFill>
                          <a:srgbClr val="C00000"/>
                        </a:solidFill>
                        <a:latin typeface="Times New Roman" panose="02020603050405020304" pitchFamily="18" charset="0"/>
                        <a:ea typeface="+mn-ea"/>
                        <a:cs typeface="Tajawal ExtraBold" panose="00000800000000000000" pitchFamily="2" charset="-78"/>
                      </a:endParaRPr>
                    </a:p>
                  </a:txBody>
                  <a:tcPr marL="68580" marR="68580" marT="0" marB="0">
                    <a:solidFill>
                      <a:schemeClr val="accent1">
                        <a:lumMod val="60000"/>
                        <a:lumOff val="40000"/>
                      </a:schemeClr>
                    </a:solidFill>
                  </a:tcPr>
                </a:tc>
                <a:tc hMerge="1">
                  <a:txBody>
                    <a:bodyPr/>
                    <a:lstStyle/>
                    <a:p>
                      <a:endParaRPr lang="en-US"/>
                    </a:p>
                  </a:txBody>
                  <a:tcPr/>
                </a:tc>
                <a:extLst>
                  <a:ext uri="{0D108BD9-81ED-4DB2-BD59-A6C34878D82A}">
                    <a16:rowId xmlns:a16="http://schemas.microsoft.com/office/drawing/2014/main" val="1527155280"/>
                  </a:ext>
                </a:extLst>
              </a:tr>
              <a:tr h="1549659">
                <a:tc>
                  <a:txBody>
                    <a:bodyPr/>
                    <a:lstStyle/>
                    <a:p>
                      <a:r>
                        <a:rPr lang="en-US" sz="2000" b="1" kern="1200" dirty="0">
                          <a:solidFill>
                            <a:srgbClr val="0A1F61"/>
                          </a:solidFill>
                          <a:ea typeface="+mn-ea"/>
                          <a:cs typeface="Tajawal ExtraBold" panose="00000800000000000000" pitchFamily="2" charset="-78"/>
                        </a:rPr>
                        <a:t>Manager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Solves problems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Negotiates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Brings to consensus</a:t>
                      </a:r>
                    </a:p>
                  </a:txBody>
                  <a:tcPr marL="68580" marR="68580" marT="0" marB="0">
                    <a:solidFill>
                      <a:schemeClr val="accent1">
                        <a:lumMod val="60000"/>
                        <a:lumOff val="40000"/>
                      </a:schemeClr>
                    </a:solidFill>
                  </a:tcPr>
                </a:tc>
                <a:tc>
                  <a:txBody>
                    <a:bodyPr/>
                    <a:lstStyle/>
                    <a:p>
                      <a:r>
                        <a:rPr lang="en-US" sz="2000" b="1" kern="1200" dirty="0">
                          <a:solidFill>
                            <a:srgbClr val="0A1F61"/>
                          </a:solidFill>
                          <a:ea typeface="+mn-ea"/>
                          <a:cs typeface="Tajawal ExtraBold" panose="00000800000000000000" pitchFamily="2" charset="-78"/>
                        </a:rPr>
                        <a:t>Leader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Empowers people</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b="1" kern="1200" dirty="0">
                          <a:solidFill>
                            <a:srgbClr val="0A1F61"/>
                          </a:solidFill>
                          <a:ea typeface="+mn-ea"/>
                          <a:cs typeface="Tajawal ExtraBold" panose="00000800000000000000" pitchFamily="2" charset="-78"/>
                        </a:rPr>
                        <a:t>Cheerleads</a:t>
                      </a:r>
                      <a:r>
                        <a:rPr lang="ar-EG" sz="2000" b="1" kern="1200" dirty="0">
                          <a:solidFill>
                            <a:srgbClr val="0A1F61"/>
                          </a:solidFill>
                          <a:ea typeface="+mn-ea"/>
                          <a:cs typeface="Tajawal ExtraBold" panose="00000800000000000000" pitchFamily="2" charset="-78"/>
                        </a:rPr>
                        <a:t> </a:t>
                      </a:r>
                      <a:r>
                        <a:rPr lang="ar-EG" sz="2000" dirty="0"/>
                        <a:t>مُشَجِّع (بأنشطة وشعارات)</a:t>
                      </a:r>
                      <a:endParaRPr lang="en-US" sz="2000" b="1" kern="1200" dirty="0">
                        <a:solidFill>
                          <a:srgbClr val="0A1F61"/>
                        </a:solidFill>
                        <a:ea typeface="+mn-ea"/>
                        <a:cs typeface="Tajawal ExtraBold" panose="00000800000000000000" pitchFamily="2" charset="-78"/>
                      </a:endParaRP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Encourages</a:t>
                      </a:r>
                    </a:p>
                  </a:txBody>
                  <a:tcPr marL="68580" marR="68580" marT="0" marB="0"/>
                </a:tc>
                <a:extLst>
                  <a:ext uri="{0D108BD9-81ED-4DB2-BD59-A6C34878D82A}">
                    <a16:rowId xmlns:a16="http://schemas.microsoft.com/office/drawing/2014/main" val="3401938261"/>
                  </a:ext>
                </a:extLst>
              </a:tr>
              <a:tr h="309931">
                <a:tc gridSpan="2">
                  <a:txBody>
                    <a:bodyPr/>
                    <a:lstStyle/>
                    <a:p>
                      <a:pPr algn="ctr"/>
                      <a:r>
                        <a:rPr lang="en-US" sz="2400" b="1" kern="1200" dirty="0">
                          <a:solidFill>
                            <a:srgbClr val="C00000"/>
                          </a:solidFill>
                          <a:ea typeface="+mn-ea"/>
                          <a:cs typeface="Tajawal ExtraBold" panose="00000800000000000000" pitchFamily="2" charset="-78"/>
                        </a:rPr>
                        <a:t>Controlling</a:t>
                      </a:r>
                      <a:endParaRPr lang="en-US" sz="2400" b="1" kern="1200" dirty="0">
                        <a:solidFill>
                          <a:srgbClr val="C00000"/>
                        </a:solidFill>
                        <a:latin typeface="Times New Roman" panose="02020603050405020304" pitchFamily="18" charset="0"/>
                        <a:ea typeface="+mn-ea"/>
                        <a:cs typeface="Tajawal ExtraBold" panose="00000800000000000000" pitchFamily="2" charset="-78"/>
                      </a:endParaRPr>
                    </a:p>
                  </a:txBody>
                  <a:tcPr marL="68580" marR="68580" marT="0" marB="0">
                    <a:solidFill>
                      <a:schemeClr val="accent1">
                        <a:lumMod val="60000"/>
                        <a:lumOff val="40000"/>
                      </a:schemeClr>
                    </a:solidFill>
                  </a:tcPr>
                </a:tc>
                <a:tc hMerge="1">
                  <a:txBody>
                    <a:bodyPr/>
                    <a:lstStyle/>
                    <a:p>
                      <a:endParaRPr lang="en-US"/>
                    </a:p>
                  </a:txBody>
                  <a:tcPr/>
                </a:tc>
                <a:extLst>
                  <a:ext uri="{0D108BD9-81ED-4DB2-BD59-A6C34878D82A}">
                    <a16:rowId xmlns:a16="http://schemas.microsoft.com/office/drawing/2014/main" val="1289990480"/>
                  </a:ext>
                </a:extLst>
              </a:tr>
              <a:tr h="2169523">
                <a:tc>
                  <a:txBody>
                    <a:bodyPr/>
                    <a:lstStyle/>
                    <a:p>
                      <a:r>
                        <a:rPr lang="en-US" sz="2000" b="1" kern="1200" dirty="0">
                          <a:solidFill>
                            <a:srgbClr val="0A1F61"/>
                          </a:solidFill>
                          <a:ea typeface="+mn-ea"/>
                          <a:cs typeface="Tajawal ExtraBold" panose="00000800000000000000" pitchFamily="2" charset="-78"/>
                        </a:rPr>
                        <a:t>Manager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Implements control systems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Performance measures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Identifies variances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Fixes variances</a:t>
                      </a:r>
                    </a:p>
                  </a:txBody>
                  <a:tcPr marL="68580" marR="68580" marT="0" marB="0">
                    <a:solidFill>
                      <a:schemeClr val="accent1">
                        <a:lumMod val="60000"/>
                        <a:lumOff val="40000"/>
                      </a:schemeClr>
                    </a:solidFill>
                  </a:tcPr>
                </a:tc>
                <a:tc>
                  <a:txBody>
                    <a:bodyPr/>
                    <a:lstStyle/>
                    <a:p>
                      <a:r>
                        <a:rPr lang="en-US" sz="2000" b="1" kern="1200" dirty="0">
                          <a:solidFill>
                            <a:srgbClr val="0A1F61"/>
                          </a:solidFill>
                          <a:ea typeface="+mn-ea"/>
                          <a:cs typeface="Tajawal ExtraBold" panose="00000800000000000000" pitchFamily="2" charset="-78"/>
                        </a:rPr>
                        <a:t>Leader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Motivates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Inspires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Gives sense of accomplishment</a:t>
                      </a:r>
                      <a:r>
                        <a:rPr lang="ar-EG" sz="2000" b="1" kern="1200" dirty="0">
                          <a:solidFill>
                            <a:srgbClr val="0A1F61"/>
                          </a:solidFill>
                          <a:ea typeface="+mn-ea"/>
                          <a:cs typeface="Tajawal ExtraBold" panose="00000800000000000000" pitchFamily="2" charset="-78"/>
                        </a:rPr>
                        <a:t>إنجاز</a:t>
                      </a:r>
                      <a:endParaRPr lang="en-US" sz="2000" b="1" kern="1200" dirty="0">
                        <a:solidFill>
                          <a:srgbClr val="0A1F61"/>
                        </a:solidFill>
                        <a:ea typeface="+mn-ea"/>
                        <a:cs typeface="Tajawal ExtraBold" panose="00000800000000000000" pitchFamily="2" charset="-78"/>
                      </a:endParaRPr>
                    </a:p>
                  </a:txBody>
                  <a:tcPr marL="68580" marR="68580" marT="0" marB="0"/>
                </a:tc>
                <a:extLst>
                  <a:ext uri="{0D108BD9-81ED-4DB2-BD59-A6C34878D82A}">
                    <a16:rowId xmlns:a16="http://schemas.microsoft.com/office/drawing/2014/main" val="1742038646"/>
                  </a:ext>
                </a:extLst>
              </a:tr>
            </a:tbl>
          </a:graphicData>
        </a:graphic>
      </p:graphicFrame>
    </p:spTree>
    <p:extLst>
      <p:ext uri="{BB962C8B-B14F-4D97-AF65-F5344CB8AC3E}">
        <p14:creationId xmlns:p14="http://schemas.microsoft.com/office/powerpoint/2010/main" val="33741100"/>
      </p:ext>
    </p:extLst>
  </p:cSld>
  <p:clrMapOvr>
    <a:masterClrMapping/>
  </p:clrMapOvr>
  <mc:AlternateContent xmlns:mc="http://schemas.openxmlformats.org/markup-compatibility/2006" xmlns:p14="http://schemas.microsoft.com/office/powerpoint/2010/main">
    <mc:Choice Requires="p14">
      <p:transition spd="slow" p14:dur="2000" advTm="34950"/>
    </mc:Choice>
    <mc:Fallback xmlns="">
      <p:transition spd="slow" advTm="3495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E954250-DE76-1C02-9E22-2E8E2FBFD236}"/>
            </a:ext>
          </a:extLst>
        </p:cNvPr>
        <p:cNvGrpSpPr/>
        <p:nvPr/>
      </p:nvGrpSpPr>
      <p:grpSpPr>
        <a:xfrm>
          <a:off x="0" y="0"/>
          <a:ext cx="0" cy="0"/>
          <a:chOff x="0" y="0"/>
          <a:chExt cx="0" cy="0"/>
        </a:xfrm>
      </p:grpSpPr>
      <p:pic>
        <p:nvPicPr>
          <p:cNvPr id="2" name="Picture 1" descr="A person holding a computer&#10;&#10;Description automatically generated">
            <a:extLst>
              <a:ext uri="{FF2B5EF4-FFF2-40B4-BE49-F238E27FC236}">
                <a16:creationId xmlns:a16="http://schemas.microsoft.com/office/drawing/2014/main" id="{4745AC4F-AF40-5D05-E664-EDF5A8DD95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FEBE39E8-579A-2B51-2CCE-E79D8C88C8BA}"/>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11" name="TextBox 10">
            <a:extLst>
              <a:ext uri="{FF2B5EF4-FFF2-40B4-BE49-F238E27FC236}">
                <a16:creationId xmlns:a16="http://schemas.microsoft.com/office/drawing/2014/main" id="{644EB8CB-4E2D-20D3-15CB-9B2C15E2C6E0}"/>
              </a:ext>
            </a:extLst>
          </p:cNvPr>
          <p:cNvSpPr txBox="1"/>
          <p:nvPr/>
        </p:nvSpPr>
        <p:spPr>
          <a:xfrm>
            <a:off x="4949514" y="4896476"/>
            <a:ext cx="3986141" cy="970009"/>
          </a:xfrm>
          <a:prstGeom prst="rect">
            <a:avLst/>
          </a:prstGeom>
          <a:noFill/>
        </p:spPr>
        <p:txBody>
          <a:bodyPr wrap="square" rtlCol="0">
            <a:spAutoFit/>
          </a:bodyPr>
          <a:lstStyle/>
          <a:p>
            <a:pPr algn="just">
              <a:lnSpc>
                <a:spcPct val="150000"/>
              </a:lnSpc>
            </a:pPr>
            <a:r>
              <a:rPr lang="en-US" sz="2400" b="1" dirty="0">
                <a:solidFill>
                  <a:srgbClr val="FF8C01"/>
                </a:solidFill>
                <a:latin typeface="Tajawal ExtraBold" panose="00000800000000000000" pitchFamily="2" charset="-78"/>
                <a:cs typeface="Tajawal ExtraBold" panose="00000800000000000000" pitchFamily="2" charset="-78"/>
              </a:rPr>
              <a:t>	Video</a:t>
            </a:r>
          </a:p>
          <a:p>
            <a:pPr algn="just">
              <a:lnSpc>
                <a:spcPct val="150000"/>
              </a:lnSpc>
            </a:pPr>
            <a:r>
              <a:rPr lang="en-US" sz="1600" b="1" dirty="0">
                <a:solidFill>
                  <a:srgbClr val="0A1F61"/>
                </a:solidFill>
                <a:latin typeface="Tajawal ExtraBold" panose="00000800000000000000" pitchFamily="2" charset="-78"/>
                <a:cs typeface="Tajawal ExtraBold" panose="00000800000000000000" pitchFamily="2" charset="-78"/>
              </a:rPr>
              <a:t>https://youtu.be/xMhfhuB2SME</a:t>
            </a:r>
          </a:p>
        </p:txBody>
      </p:sp>
      <p:pic>
        <p:nvPicPr>
          <p:cNvPr id="5" name="Picture 4">
            <a:extLst>
              <a:ext uri="{FF2B5EF4-FFF2-40B4-BE49-F238E27FC236}">
                <a16:creationId xmlns:a16="http://schemas.microsoft.com/office/drawing/2014/main" id="{AF210EAF-0DC0-CB57-06D3-CB2AF2FA86E6}"/>
              </a:ext>
            </a:extLst>
          </p:cNvPr>
          <p:cNvPicPr>
            <a:picLocks noChangeAspect="1"/>
          </p:cNvPicPr>
          <p:nvPr/>
        </p:nvPicPr>
        <p:blipFill>
          <a:blip r:embed="rId3"/>
          <a:stretch>
            <a:fillRect/>
          </a:stretch>
        </p:blipFill>
        <p:spPr>
          <a:xfrm>
            <a:off x="3350784" y="2430547"/>
            <a:ext cx="7625874" cy="2465929"/>
          </a:xfrm>
          <a:prstGeom prst="rect">
            <a:avLst/>
          </a:prstGeom>
        </p:spPr>
      </p:pic>
      <p:pic>
        <p:nvPicPr>
          <p:cNvPr id="4098" name="Picture 2" descr="video-icon-gif2 - Red Technologies">
            <a:extLst>
              <a:ext uri="{FF2B5EF4-FFF2-40B4-BE49-F238E27FC236}">
                <a16:creationId xmlns:a16="http://schemas.microsoft.com/office/drawing/2014/main" id="{02EC157B-5F67-2B78-D2E9-66FAA29BBE6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60436" y="4595263"/>
            <a:ext cx="1906589" cy="19065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2655274"/>
      </p:ext>
    </p:extLst>
  </p:cSld>
  <p:clrMapOvr>
    <a:masterClrMapping/>
  </p:clrMapOvr>
  <mc:AlternateContent xmlns:mc="http://schemas.openxmlformats.org/markup-compatibility/2006" xmlns:p14="http://schemas.microsoft.com/office/powerpoint/2010/main">
    <mc:Choice Requires="p14">
      <p:transition spd="slow" p14:dur="2000" advTm="46000"/>
    </mc:Choice>
    <mc:Fallback xmlns="">
      <p:transition spd="slow" advTm="4600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E8895CF-8371-6404-B7CE-DEC1E4E5D403}"/>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7DFBF09A-13A9-4255-8995-47290F4FA3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20044513-277F-40AB-305D-B1C2B077F21E}"/>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95D38161-7852-B56D-16F5-D387FB7FD638}"/>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4D458C31-F6CE-26D8-A8B0-A691E4310C17}"/>
              </a:ext>
            </a:extLst>
          </p:cNvPr>
          <p:cNvSpPr txBox="1"/>
          <p:nvPr/>
        </p:nvSpPr>
        <p:spPr>
          <a:xfrm>
            <a:off x="2909321" y="2973579"/>
            <a:ext cx="6373358" cy="1305165"/>
          </a:xfrm>
          <a:prstGeom prst="rect">
            <a:avLst/>
          </a:prstGeom>
          <a:noFill/>
        </p:spPr>
        <p:txBody>
          <a:bodyPr wrap="square">
            <a:spAutoFit/>
          </a:bodyPr>
          <a:lstStyle/>
          <a:p>
            <a:pPr marL="517525" algn="ctr">
              <a:lnSpc>
                <a:spcPct val="150000"/>
              </a:lnSpc>
            </a:pPr>
            <a:r>
              <a:rPr lang="en-US" sz="2800" b="1" dirty="0">
                <a:ln w="0"/>
                <a:solidFill>
                  <a:srgbClr val="C00000"/>
                </a:solidFill>
                <a:effectLst>
                  <a:outerShdw blurRad="38100" dist="19050" dir="2700000" algn="tl" rotWithShape="0">
                    <a:schemeClr val="dk1">
                      <a:alpha val="40000"/>
                    </a:schemeClr>
                  </a:outerShdw>
                </a:effectLst>
                <a:latin typeface="Tajawal ExtraBold" panose="00000800000000000000" pitchFamily="2" charset="-78"/>
                <a:cs typeface="Tajawal ExtraBold" panose="00000800000000000000" pitchFamily="2" charset="-78"/>
              </a:rPr>
              <a:t>Comparison &amp; Discussion</a:t>
            </a:r>
          </a:p>
          <a:p>
            <a:pPr marL="517525" algn="ctr">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Mangers &amp; Leaders Activities</a:t>
            </a:r>
          </a:p>
        </p:txBody>
      </p:sp>
      <p:sp>
        <p:nvSpPr>
          <p:cNvPr id="9" name="TextBox 8">
            <a:extLst>
              <a:ext uri="{FF2B5EF4-FFF2-40B4-BE49-F238E27FC236}">
                <a16:creationId xmlns:a16="http://schemas.microsoft.com/office/drawing/2014/main" id="{62A995A2-6ED7-4914-49B3-383D71DCA85A}"/>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Tree>
    <p:extLst>
      <p:ext uri="{BB962C8B-B14F-4D97-AF65-F5344CB8AC3E}">
        <p14:creationId xmlns:p14="http://schemas.microsoft.com/office/powerpoint/2010/main" val="3078022694"/>
      </p:ext>
    </p:extLst>
  </p:cSld>
  <p:clrMapOvr>
    <a:masterClrMapping/>
  </p:clrMapOvr>
  <mc:AlternateContent xmlns:mc="http://schemas.openxmlformats.org/markup-compatibility/2006" xmlns:p14="http://schemas.microsoft.com/office/powerpoint/2010/main">
    <mc:Choice Requires="p14">
      <p:transition spd="slow" p14:dur="2000" advTm="12810"/>
    </mc:Choice>
    <mc:Fallback xmlns="">
      <p:transition spd="slow" advTm="1281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655F69-369D-9169-E6DB-4BB351E0F555}"/>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2EDA5198-6DB0-7F41-35C5-957A1755378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36EC6226-345F-EDB9-9FF3-6EA060C0567C}"/>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7" name="TextBox 6">
            <a:extLst>
              <a:ext uri="{FF2B5EF4-FFF2-40B4-BE49-F238E27FC236}">
                <a16:creationId xmlns:a16="http://schemas.microsoft.com/office/drawing/2014/main" id="{B63DA33C-E976-BB20-6BA7-7E12BAB1A883}"/>
              </a:ext>
            </a:extLst>
          </p:cNvPr>
          <p:cNvSpPr txBox="1"/>
          <p:nvPr/>
        </p:nvSpPr>
        <p:spPr>
          <a:xfrm>
            <a:off x="2490357" y="1139291"/>
            <a:ext cx="5188728"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Mangers &amp; Leaders Activities</a:t>
            </a:r>
          </a:p>
        </p:txBody>
      </p:sp>
      <p:pic>
        <p:nvPicPr>
          <p:cNvPr id="2" name="Picture 1">
            <a:extLst>
              <a:ext uri="{FF2B5EF4-FFF2-40B4-BE49-F238E27FC236}">
                <a16:creationId xmlns:a16="http://schemas.microsoft.com/office/drawing/2014/main" id="{B9DC2D77-9966-DB9D-C664-12D0047D6E4D}"/>
              </a:ext>
            </a:extLst>
          </p:cNvPr>
          <p:cNvPicPr>
            <a:picLocks noChangeAspect="1"/>
          </p:cNvPicPr>
          <p:nvPr/>
        </p:nvPicPr>
        <p:blipFill>
          <a:blip r:embed="rId3">
            <a:duotone>
              <a:schemeClr val="accent5">
                <a:shade val="45000"/>
                <a:satMod val="135000"/>
              </a:schemeClr>
              <a:prstClr val="white"/>
            </a:duotone>
            <a:extLst>
              <a:ext uri="{BEBA8EAE-BF5A-486C-A8C5-ECC9F3942E4B}">
                <a14:imgProps xmlns:a14="http://schemas.microsoft.com/office/drawing/2010/main">
                  <a14:imgLayer r:embed="rId4">
                    <a14:imgEffect>
                      <a14:sharpenSoften amount="50000"/>
                    </a14:imgEffect>
                    <a14:imgEffect>
                      <a14:saturation sat="400000"/>
                    </a14:imgEffect>
                  </a14:imgLayer>
                </a14:imgProps>
              </a:ext>
              <a:ext uri="{28A0092B-C50C-407E-A947-70E740481C1C}">
                <a14:useLocalDpi xmlns:a14="http://schemas.microsoft.com/office/drawing/2010/main" val="0"/>
              </a:ext>
            </a:extLst>
          </a:blip>
          <a:srcRect b="6860"/>
          <a:stretch/>
        </p:blipFill>
        <p:spPr>
          <a:xfrm>
            <a:off x="3656412" y="1756599"/>
            <a:ext cx="4544463" cy="4232721"/>
          </a:xfrm>
          <a:prstGeom prst="rect">
            <a:avLst/>
          </a:prstGeom>
        </p:spPr>
      </p:pic>
    </p:spTree>
    <p:extLst>
      <p:ext uri="{BB962C8B-B14F-4D97-AF65-F5344CB8AC3E}">
        <p14:creationId xmlns:p14="http://schemas.microsoft.com/office/powerpoint/2010/main" val="121152787"/>
      </p:ext>
    </p:extLst>
  </p:cSld>
  <p:clrMapOvr>
    <a:masterClrMapping/>
  </p:clrMapOvr>
  <mc:AlternateContent xmlns:mc="http://schemas.openxmlformats.org/markup-compatibility/2006" xmlns:p14="http://schemas.microsoft.com/office/powerpoint/2010/main">
    <mc:Choice Requires="p14">
      <p:transition spd="slow" p14:dur="2000" advTm="19390"/>
    </mc:Choice>
    <mc:Fallback xmlns="">
      <p:transition spd="slow" advTm="19390"/>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E29BF8C-E63D-5734-6056-06FC56137D24}"/>
            </a:ext>
          </a:extLst>
        </p:cNvPr>
        <p:cNvGrpSpPr/>
        <p:nvPr/>
      </p:nvGrpSpPr>
      <p:grpSpPr>
        <a:xfrm>
          <a:off x="0" y="0"/>
          <a:ext cx="0" cy="0"/>
          <a:chOff x="0" y="0"/>
          <a:chExt cx="0" cy="0"/>
        </a:xfrm>
      </p:grpSpPr>
      <p:pic>
        <p:nvPicPr>
          <p:cNvPr id="2" name="Picture 1" descr="A person holding a computer&#10;&#10;Description automatically generated">
            <a:extLst>
              <a:ext uri="{FF2B5EF4-FFF2-40B4-BE49-F238E27FC236}">
                <a16:creationId xmlns:a16="http://schemas.microsoft.com/office/drawing/2014/main" id="{CA004FBB-8894-09F7-2C9E-1ABBE2550A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F9439D1B-1B9B-2D45-F2FA-02DE19329410}"/>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
        <p:nvSpPr>
          <p:cNvPr id="11" name="TextBox 10">
            <a:extLst>
              <a:ext uri="{FF2B5EF4-FFF2-40B4-BE49-F238E27FC236}">
                <a16:creationId xmlns:a16="http://schemas.microsoft.com/office/drawing/2014/main" id="{F6376377-93FB-C1F5-59AE-A43FF9323357}"/>
              </a:ext>
            </a:extLst>
          </p:cNvPr>
          <p:cNvSpPr txBox="1"/>
          <p:nvPr/>
        </p:nvSpPr>
        <p:spPr>
          <a:xfrm>
            <a:off x="4231884" y="558549"/>
            <a:ext cx="7848702" cy="6215869"/>
          </a:xfrm>
          <a:prstGeom prst="rect">
            <a:avLst/>
          </a:prstGeom>
          <a:noFill/>
        </p:spPr>
        <p:txBody>
          <a:bodyPr wrap="square" rtlCol="0">
            <a:spAutoFit/>
          </a:bodyPr>
          <a:lstStyle/>
          <a:p>
            <a:pPr algn="just">
              <a:lnSpc>
                <a:spcPct val="150000"/>
              </a:lnSpc>
            </a:pPr>
            <a:r>
              <a:rPr lang="en-US" sz="2400" b="1" dirty="0">
                <a:solidFill>
                  <a:srgbClr val="FF8C01"/>
                </a:solidFill>
                <a:latin typeface="Tajawal ExtraBold" panose="00000800000000000000" pitchFamily="2" charset="-78"/>
                <a:cs typeface="Tajawal ExtraBold" panose="00000800000000000000" pitchFamily="2" charset="-78"/>
              </a:rPr>
              <a:t>	Conclusion</a:t>
            </a:r>
          </a:p>
          <a:p>
            <a:pPr algn="just">
              <a:lnSpc>
                <a:spcPct val="150000"/>
              </a:lnSpc>
            </a:pPr>
            <a:r>
              <a:rPr lang="en-US" sz="2400" b="1" dirty="0">
                <a:solidFill>
                  <a:srgbClr val="FF8C01"/>
                </a:solidFill>
                <a:latin typeface="Tajawal ExtraBold" panose="00000800000000000000" pitchFamily="2" charset="-78"/>
                <a:cs typeface="Tajawal ExtraBold" panose="00000800000000000000" pitchFamily="2" charset="-78"/>
              </a:rPr>
              <a:t>	We learned about: </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What is Management?</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Why management is important?</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Levels of Management</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Management Functions </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Organizational Performance</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What are Management Roles?</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Qualities of Successful Managers</a:t>
            </a:r>
          </a:p>
          <a:p>
            <a:pPr marL="682625" indent="-165100">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What is Leadership and Digital Leadership?</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Leadership Functions</a:t>
            </a:r>
          </a:p>
          <a:p>
            <a:pPr marL="682625" indent="-165100">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Comparison Bet. Mangers &amp; Leaders Activities</a:t>
            </a:r>
          </a:p>
        </p:txBody>
      </p:sp>
    </p:spTree>
    <p:extLst>
      <p:ext uri="{BB962C8B-B14F-4D97-AF65-F5344CB8AC3E}">
        <p14:creationId xmlns:p14="http://schemas.microsoft.com/office/powerpoint/2010/main" val="739919181"/>
      </p:ext>
    </p:extLst>
  </p:cSld>
  <p:clrMapOvr>
    <a:masterClrMapping/>
  </p:clrMapOvr>
  <mc:AlternateContent xmlns:mc="http://schemas.openxmlformats.org/markup-compatibility/2006" xmlns:p14="http://schemas.microsoft.com/office/powerpoint/2010/main">
    <mc:Choice Requires="p14">
      <p:transition spd="slow" p14:dur="2000" advTm="46000"/>
    </mc:Choice>
    <mc:Fallback xmlns="">
      <p:transition spd="slow" advTm="4600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05586F-C316-F403-3FAC-315E84874622}"/>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C6DE6F9-6403-2EC4-75FC-F5EF42225A5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45E03F8B-0A87-93C0-6824-3091C8D401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7EAFD33-B77A-3EC8-2B5A-2EE42C963B0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504BB041-67E1-1118-ED69-7432616838BF}"/>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References</a:t>
            </a:r>
          </a:p>
        </p:txBody>
      </p:sp>
      <p:sp>
        <p:nvSpPr>
          <p:cNvPr id="28" name="Rectangle 27">
            <a:extLst>
              <a:ext uri="{FF2B5EF4-FFF2-40B4-BE49-F238E27FC236}">
                <a16:creationId xmlns:a16="http://schemas.microsoft.com/office/drawing/2014/main" id="{76D01D81-BE68-3F92-F562-2FD8845244D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465F700-D41D-CC16-7C60-6280B86E9F04}"/>
              </a:ext>
            </a:extLst>
          </p:cNvPr>
          <p:cNvSpPr txBox="1"/>
          <p:nvPr/>
        </p:nvSpPr>
        <p:spPr>
          <a:xfrm>
            <a:off x="3453678" y="2273896"/>
            <a:ext cx="8634462" cy="4524315"/>
          </a:xfrm>
          <a:prstGeom prst="rect">
            <a:avLst/>
          </a:prstGeom>
          <a:noFill/>
        </p:spPr>
        <p:txBody>
          <a:bodyPr wrap="square" rtlCol="0">
            <a:spAutoFit/>
          </a:bodyPr>
          <a:lstStyle/>
          <a:p>
            <a:pPr marL="285750" indent="-285750">
              <a:buFont typeface="Wingdings" panose="05000000000000000000" pitchFamily="2" charset="2"/>
              <a:buChar char="q"/>
            </a:pPr>
            <a:r>
              <a:rPr lang="en-US" sz="1600" dirty="0">
                <a:effectLst/>
              </a:rPr>
              <a:t>Allam, R. (2011). </a:t>
            </a:r>
            <a:r>
              <a:rPr lang="en-US" sz="1600" i="1" dirty="0">
                <a:effectLst/>
              </a:rPr>
              <a:t>Broadcast Programming </a:t>
            </a:r>
            <a:r>
              <a:rPr lang="en-US" sz="1600" dirty="0">
                <a:effectLst/>
              </a:rPr>
              <a:t>. </a:t>
            </a:r>
            <a:r>
              <a:rPr lang="en-US" sz="1600" i="1" dirty="0">
                <a:effectLst/>
              </a:rPr>
              <a:t>Pringle &amp; Starr, chapter 4</a:t>
            </a:r>
            <a:r>
              <a:rPr lang="en-US" sz="1600" dirty="0">
                <a:effectLst/>
              </a:rPr>
              <a:t>. Media Management Course; AUC. </a:t>
            </a:r>
          </a:p>
          <a:p>
            <a:pPr marL="285750" indent="-285750">
              <a:buFont typeface="Wingdings" panose="05000000000000000000" pitchFamily="2" charset="2"/>
              <a:buChar char="q"/>
            </a:pPr>
            <a:r>
              <a:rPr lang="en-US" sz="1600" dirty="0">
                <a:effectLst/>
              </a:rPr>
              <a:t>Pringle, P. (2006). </a:t>
            </a:r>
            <a:r>
              <a:rPr lang="en-US" sz="1600" i="1" dirty="0">
                <a:effectLst/>
              </a:rPr>
              <a:t>Electronic Media Management</a:t>
            </a:r>
            <a:r>
              <a:rPr lang="en-US" sz="1600" dirty="0">
                <a:effectLst/>
              </a:rPr>
              <a:t>. Routledge. </a:t>
            </a:r>
            <a:endParaRPr lang="en-US" sz="1600" dirty="0">
              <a:cs typeface="Tajawal Medium" panose="00000600000000000000" pitchFamily="2" charset="-78"/>
            </a:endParaRPr>
          </a:p>
          <a:p>
            <a:pPr marL="285750" indent="-285750">
              <a:buFont typeface="Wingdings" panose="05000000000000000000" pitchFamily="2" charset="2"/>
              <a:buChar char="q"/>
            </a:pPr>
            <a:r>
              <a:rPr lang="en-US" sz="1600" dirty="0" err="1">
                <a:cs typeface="Tajawal Medium" panose="00000600000000000000" pitchFamily="2" charset="-78"/>
              </a:rPr>
              <a:t>Bli</a:t>
            </a:r>
            <a:r>
              <a:rPr lang="en-US" sz="1600" dirty="0">
                <a:cs typeface="Tajawal Medium" panose="00000600000000000000" pitchFamily="2" charset="-78"/>
              </a:rPr>
              <a:t>-Group-Wp. (2011). Leadership Course material. </a:t>
            </a:r>
            <a:r>
              <a:rPr lang="en-US" sz="1600" dirty="0" err="1">
                <a:cs typeface="Tajawal Medium" panose="00000600000000000000" pitchFamily="2" charset="-78"/>
              </a:rPr>
              <a:t>Amideast</a:t>
            </a:r>
            <a:r>
              <a:rPr lang="en-US" sz="1600" dirty="0">
                <a:cs typeface="Tajawal Medium" panose="00000600000000000000" pitchFamily="2" charset="-78"/>
              </a:rPr>
              <a:t> Egypt. Business Intelligence, Training &amp; Consulting, http://bli-group.com/ </a:t>
            </a:r>
            <a:endParaRPr lang="en-US" sz="1600" dirty="0">
              <a:effectLst/>
            </a:endParaRPr>
          </a:p>
          <a:p>
            <a:pPr marL="285750" indent="-285750">
              <a:buFont typeface="Wingdings" panose="05000000000000000000" pitchFamily="2" charset="2"/>
              <a:buChar char="q"/>
            </a:pPr>
            <a:r>
              <a:rPr lang="en-US" sz="1600" dirty="0" err="1">
                <a:effectLst/>
              </a:rPr>
              <a:t>Deevado</a:t>
            </a:r>
            <a:r>
              <a:rPr lang="en-US" sz="1600" dirty="0">
                <a:effectLst/>
              </a:rPr>
              <a:t>, A. B. (2011, October 1). </a:t>
            </a:r>
            <a:r>
              <a:rPr lang="en-US" sz="1600" i="1" dirty="0">
                <a:effectLst/>
              </a:rPr>
              <a:t>The organization structure of a television station by Andrew Bishop Mkandawire (ab </a:t>
            </a:r>
            <a:r>
              <a:rPr lang="en-US" sz="1600" i="1" dirty="0" err="1">
                <a:effectLst/>
              </a:rPr>
              <a:t>deevado</a:t>
            </a:r>
            <a:r>
              <a:rPr lang="en-US" sz="1600" i="1" dirty="0">
                <a:effectLst/>
              </a:rPr>
              <a:t>)-mc Yr 4 4th May, 2012 Share World Open University-BT Campus</a:t>
            </a:r>
            <a:r>
              <a:rPr lang="en-US" sz="1600" dirty="0">
                <a:effectLst/>
              </a:rPr>
              <a:t>. Retrieved January 29, 2023, from https://abdeevado.blogspot.com/2011/10/organization-structure-of-television.html (</a:t>
            </a:r>
            <a:r>
              <a:rPr lang="en-US" sz="1600" i="0" dirty="0">
                <a:effectLst/>
              </a:rPr>
              <a:t>Stovall, JG. 2011. ‘</a:t>
            </a:r>
            <a:r>
              <a:rPr lang="en-US" sz="1600" i="1" dirty="0">
                <a:effectLst/>
              </a:rPr>
              <a:t>Television and Radio Charts’. </a:t>
            </a:r>
            <a:r>
              <a:rPr lang="en-US" sz="1600" i="0" dirty="0">
                <a:effectLst/>
              </a:rPr>
              <a:t>Accessed at </a:t>
            </a:r>
            <a:r>
              <a:rPr lang="en-US" sz="1600" i="0" u="none" strike="noStrike" dirty="0">
                <a:solidFill>
                  <a:srgbClr val="0000FF"/>
                </a:solidFill>
                <a:effectLst/>
                <a:hlinkClick r:id="rId4"/>
              </a:rPr>
              <a:t>www.enhow.com</a:t>
            </a:r>
            <a:r>
              <a:rPr lang="en-US" sz="1600" i="0" dirty="0">
                <a:effectLst/>
              </a:rPr>
              <a:t>. Date Accessed: 26/02/11.)</a:t>
            </a:r>
            <a:endParaRPr lang="en-US" sz="1600" dirty="0">
              <a:effectLst/>
            </a:endParaRPr>
          </a:p>
          <a:p>
            <a:pPr marL="285750" indent="-285750">
              <a:buFont typeface="Wingdings" panose="05000000000000000000" pitchFamily="2" charset="2"/>
              <a:buChar char="q"/>
            </a:pPr>
            <a:r>
              <a:rPr lang="en-US" sz="1600" dirty="0"/>
              <a:t>Benavides, C. (2013). Innovation and leadership in the media industry: Semantic scholar. Retrieved January 5, 2023, from https://dadun.unav.edu/handle/10171/36645</a:t>
            </a:r>
          </a:p>
          <a:p>
            <a:pPr marL="285750" indent="-285750">
              <a:buFont typeface="Wingdings" panose="05000000000000000000" pitchFamily="2" charset="2"/>
              <a:buChar char="q"/>
            </a:pPr>
            <a:r>
              <a:rPr lang="en-US" sz="1600" dirty="0"/>
              <a:t>Borah, P. S., Iqbal, S., &amp; Akhtar, S. (2022). Linking social media usage and SME's sustainable performance: The role of Digital Leadership and Innovation Capabilities. Technology in Society, 68, 101900. https://doi.org/10.1016/j.techsoc.2022.101900 </a:t>
            </a:r>
          </a:p>
          <a:p>
            <a:pPr marL="285750" indent="-285750">
              <a:buFont typeface="Wingdings" panose="05000000000000000000" pitchFamily="2" charset="2"/>
              <a:buChar char="q"/>
            </a:pPr>
            <a:r>
              <a:rPr lang="en-US" sz="1600" dirty="0" err="1"/>
              <a:t>Tulungen</a:t>
            </a:r>
            <a:r>
              <a:rPr lang="en-US" sz="1600" dirty="0"/>
              <a:t>, E. E., </a:t>
            </a:r>
            <a:r>
              <a:rPr lang="en-US" sz="1600" dirty="0" err="1"/>
              <a:t>Tewal</a:t>
            </a:r>
            <a:r>
              <a:rPr lang="en-US" sz="1600" dirty="0"/>
              <a:t>, B., &amp; </a:t>
            </a:r>
            <a:r>
              <a:rPr lang="en-US" sz="1600" dirty="0" err="1"/>
              <a:t>Pandowo</a:t>
            </a:r>
            <a:r>
              <a:rPr lang="en-US" sz="1600" dirty="0"/>
              <a:t>, M. (2022). The Role of Digital Leadership Mediated by Digital Skill in Improving Organizational Performance. </a:t>
            </a:r>
            <a:r>
              <a:rPr lang="en-US" sz="1600" i="1" dirty="0"/>
              <a:t>Journal of Accounting Research, Organization and Economics</a:t>
            </a:r>
            <a:r>
              <a:rPr lang="en-US" sz="1600" dirty="0"/>
              <a:t>, </a:t>
            </a:r>
            <a:r>
              <a:rPr lang="en-US" sz="1600" i="1" dirty="0"/>
              <a:t>5</a:t>
            </a:r>
            <a:r>
              <a:rPr lang="en-US" sz="1600" dirty="0"/>
              <a:t>(2), 156-171.</a:t>
            </a:r>
            <a:endParaRPr lang="en-US" sz="1600" dirty="0">
              <a:cs typeface="Tajawal Medium" panose="00000600000000000000" pitchFamily="2" charset="-78"/>
            </a:endParaRPr>
          </a:p>
        </p:txBody>
      </p:sp>
      <p:sp>
        <p:nvSpPr>
          <p:cNvPr id="32" name="Rectangle 31">
            <a:extLst>
              <a:ext uri="{FF2B5EF4-FFF2-40B4-BE49-F238E27FC236}">
                <a16:creationId xmlns:a16="http://schemas.microsoft.com/office/drawing/2014/main" id="{08D97A10-E255-8E1C-7C20-C383C56F9EE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2573DBA7-ECFC-67F9-46B4-E29F0207D6B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72114B2C-5E1A-C2A3-521D-F1997E3BB6F5}"/>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a:t>
            </a:r>
          </a:p>
        </p:txBody>
      </p:sp>
    </p:spTree>
    <p:extLst>
      <p:ext uri="{BB962C8B-B14F-4D97-AF65-F5344CB8AC3E}">
        <p14:creationId xmlns:p14="http://schemas.microsoft.com/office/powerpoint/2010/main" val="3147698273"/>
      </p:ext>
    </p:extLst>
  </p:cSld>
  <p:clrMapOvr>
    <a:masterClrMapping/>
  </p:clrMapOvr>
  <mc:AlternateContent xmlns:mc="http://schemas.openxmlformats.org/markup-compatibility/2006" xmlns:p14="http://schemas.microsoft.com/office/powerpoint/2010/main">
    <mc:Choice Requires="p14">
      <p:transition spd="slow" p14:dur="2000" advTm="23180"/>
    </mc:Choice>
    <mc:Fallback xmlns="">
      <p:transition spd="slow" advTm="2318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510069297"/>
      </p:ext>
    </p:extLst>
  </p:cSld>
  <p:clrMapOvr>
    <a:masterClrMapping/>
  </p:clrMapOvr>
  <mc:AlternateContent xmlns:mc="http://schemas.openxmlformats.org/markup-compatibility/2006" xmlns:p14="http://schemas.microsoft.com/office/powerpoint/2010/main">
    <mc:Choice Requires="p14">
      <p:transition spd="slow" p14:dur="2000" advTm="11260"/>
    </mc:Choice>
    <mc:Fallback xmlns="">
      <p:transition spd="slow" advTm="1126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2597</TotalTime>
  <Words>3000</Words>
  <Application>Microsoft Office PowerPoint</Application>
  <PresentationFormat>Widescreen</PresentationFormat>
  <Paragraphs>387</Paragraphs>
  <Slides>59</Slides>
  <Notes>2</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59</vt:i4>
      </vt:variant>
    </vt:vector>
  </HeadingPairs>
  <TitlesOfParts>
    <vt:vector size="71" baseType="lpstr">
      <vt:lpstr>Alexandria</vt:lpstr>
      <vt:lpstr>Arial</vt:lpstr>
      <vt:lpstr>Calibri</vt:lpstr>
      <vt:lpstr>Calibri Light</vt:lpstr>
      <vt:lpstr>Roboto</vt:lpstr>
      <vt:lpstr>Roboto Light</vt:lpstr>
      <vt:lpstr>Tajawal ExtraBold</vt:lpstr>
      <vt:lpstr>Tajawal Medium</vt:lpstr>
      <vt:lpstr>Times New Roman</vt:lpstr>
      <vt:lpstr>Wingdings</vt:lpstr>
      <vt:lpstr>Wingdings 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kiki tokki</cp:lastModifiedBy>
  <cp:revision>93</cp:revision>
  <dcterms:created xsi:type="dcterms:W3CDTF">2021-08-03T13:03:26Z</dcterms:created>
  <dcterms:modified xsi:type="dcterms:W3CDTF">2025-02-12T19:18:29Z</dcterms:modified>
</cp:coreProperties>
</file>