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jpg" ContentType="image/jpg"/>
  <Override PartName="/ppt/slides/slide1.xml" ContentType="application/vnd.openxmlformats-officedocument.presentationml.slide+xml"/>
  <Default Extension="png" ContentType="image/pn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</p:sldIdLst>
  <p:sldSz cx="12192000" cy="6858000"/>
  <p:notesSz cx="12192000" cy="68580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Relationship Id="rId33" Type="http://schemas.openxmlformats.org/officeDocument/2006/relationships/slide" Target="slides/slide28.xml"/><Relationship Id="rId34" Type="http://schemas.openxmlformats.org/officeDocument/2006/relationships/slide" Target="slides/slide29.xml"/><Relationship Id="rId35" Type="http://schemas.openxmlformats.org/officeDocument/2006/relationships/slide" Target="slides/slide30.xml"/><Relationship Id="rId36" Type="http://schemas.openxmlformats.org/officeDocument/2006/relationships/slide" Target="slides/slide31.xml"/><Relationship Id="rId37" Type="http://schemas.openxmlformats.org/officeDocument/2006/relationships/slide" Target="slides/slide32.xml"/><Relationship Id="rId38" Type="http://schemas.openxmlformats.org/officeDocument/2006/relationships/slide" Target="slides/slide33.xml"/><Relationship Id="rId39" Type="http://schemas.openxmlformats.org/officeDocument/2006/relationships/slide" Target="slides/slide34.xml"/><Relationship Id="rId40" Type="http://schemas.openxmlformats.org/officeDocument/2006/relationships/slide" Target="slides/slide35.xml"/><Relationship Id="rId41" Type="http://schemas.openxmlformats.org/officeDocument/2006/relationships/slide" Target="slides/slide36.xml"/><Relationship Id="rId42" Type="http://schemas.openxmlformats.org/officeDocument/2006/relationships/slide" Target="slides/slide37.xml"/><Relationship Id="rId43" Type="http://schemas.openxmlformats.org/officeDocument/2006/relationships/slide" Target="slides/slide38.xml"/><Relationship Id="rId44" Type="http://schemas.openxmlformats.org/officeDocument/2006/relationships/slide" Target="slides/slide39.xml"/><Relationship Id="rId45" Type="http://schemas.openxmlformats.org/officeDocument/2006/relationships/slide" Target="slides/slide40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2169414" y="394538"/>
            <a:ext cx="7853171" cy="6369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1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1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1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image" Target="../media/image1.jpg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2192000" cy="6857998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905000" y="457200"/>
            <a:ext cx="8382000" cy="5613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1" i="1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791983" y="2084512"/>
            <a:ext cx="8679815" cy="24517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4.pn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3" Type="http://schemas.openxmlformats.org/officeDocument/2006/relationships/image" Target="../media/image5.png"/><Relationship Id="rId4" Type="http://schemas.openxmlformats.org/officeDocument/2006/relationships/image" Target="../media/image4.pn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.jpg"/><Relationship Id="rId3" Type="http://schemas.openxmlformats.org/officeDocument/2006/relationships/image" Target="../media/image7.pn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8.png"/><Relationship Id="rId3" Type="http://schemas.openxmlformats.org/officeDocument/2006/relationships/image" Target="../media/image9.jp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0.jp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1.jp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2.jp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3.jp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4.jpg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5.jpg"/></Relationships>
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6.png"/></Relationships>
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7.png"/></Relationships>
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8.jpg"/></Relationships>
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9.jpg"/></Relationships>

</file>

<file path=ppt/slides/_rels/slide2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0.jpg"/></Relationships>

</file>

<file path=ppt/slides/_rels/slide2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1.jpg"/></Relationships>

</file>

<file path=ppt/slides/_rels/slide2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2.png"/></Relationships>

</file>

<file path=ppt/slides/_rels/slide2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3.png"/><Relationship Id="rId3" Type="http://schemas.openxmlformats.org/officeDocument/2006/relationships/image" Target="../media/image24.png"/><Relationship Id="rId4" Type="http://schemas.openxmlformats.org/officeDocument/2006/relationships/image" Target="../media/image25.png"/><Relationship Id="rId5" Type="http://schemas.openxmlformats.org/officeDocument/2006/relationships/image" Target="../media/image26.png"/><Relationship Id="rId6" Type="http://schemas.openxmlformats.org/officeDocument/2006/relationships/image" Target="../media/image27.png"/><Relationship Id="rId7" Type="http://schemas.openxmlformats.org/officeDocument/2006/relationships/image" Target="../media/image28.png"/><Relationship Id="rId8" Type="http://schemas.openxmlformats.org/officeDocument/2006/relationships/image" Target="../media/image29.png"/><Relationship Id="rId9" Type="http://schemas.openxmlformats.org/officeDocument/2006/relationships/image" Target="../media/image30.png"/><Relationship Id="rId10" Type="http://schemas.openxmlformats.org/officeDocument/2006/relationships/image" Target="../media/image31.png"/><Relationship Id="rId11" Type="http://schemas.openxmlformats.org/officeDocument/2006/relationships/image" Target="../media/image32.png"/><Relationship Id="rId12" Type="http://schemas.openxmlformats.org/officeDocument/2006/relationships/image" Target="../media/image33.png"/><Relationship Id="rId13" Type="http://schemas.openxmlformats.org/officeDocument/2006/relationships/image" Target="../media/image34.png"/><Relationship Id="rId14" Type="http://schemas.openxmlformats.org/officeDocument/2006/relationships/image" Target="../media/image35.png"/><Relationship Id="rId15" Type="http://schemas.openxmlformats.org/officeDocument/2006/relationships/image" Target="../media/image36.png"/><Relationship Id="rId16" Type="http://schemas.openxmlformats.org/officeDocument/2006/relationships/image" Target="../media/image37.png"/><Relationship Id="rId17" Type="http://schemas.openxmlformats.org/officeDocument/2006/relationships/image" Target="../media/image38.png"/><Relationship Id="rId18" Type="http://schemas.openxmlformats.org/officeDocument/2006/relationships/image" Target="../media/image39.png"/><Relationship Id="rId19" Type="http://schemas.openxmlformats.org/officeDocument/2006/relationships/image" Target="../media/image40.png"/><Relationship Id="rId20" Type="http://schemas.openxmlformats.org/officeDocument/2006/relationships/image" Target="../media/image41.png"/><Relationship Id="rId21" Type="http://schemas.openxmlformats.org/officeDocument/2006/relationships/image" Target="../media/image42.png"/></Relationships>

</file>

<file path=ppt/slides/_rels/slide2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7.png"/><Relationship Id="rId3" Type="http://schemas.openxmlformats.org/officeDocument/2006/relationships/image" Target="../media/image43.png"/><Relationship Id="rId4" Type="http://schemas.openxmlformats.org/officeDocument/2006/relationships/image" Target="../media/image44.png"/><Relationship Id="rId5" Type="http://schemas.openxmlformats.org/officeDocument/2006/relationships/image" Target="../media/image45.png"/><Relationship Id="rId6" Type="http://schemas.openxmlformats.org/officeDocument/2006/relationships/image" Target="../media/image46.png"/></Relationships>

</file>

<file path=ppt/slides/_rels/slide2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7.png"/><Relationship Id="rId3" Type="http://schemas.openxmlformats.org/officeDocument/2006/relationships/image" Target="../media/image43.png"/><Relationship Id="rId4" Type="http://schemas.openxmlformats.org/officeDocument/2006/relationships/image" Target="../media/image48.png"/><Relationship Id="rId5" Type="http://schemas.openxmlformats.org/officeDocument/2006/relationships/image" Target="../media/image49.png"/><Relationship Id="rId6" Type="http://schemas.openxmlformats.org/officeDocument/2006/relationships/image" Target="../media/image50.png"/><Relationship Id="rId7" Type="http://schemas.openxmlformats.org/officeDocument/2006/relationships/image" Target="../media/image51.png"/><Relationship Id="rId8" Type="http://schemas.openxmlformats.org/officeDocument/2006/relationships/image" Target="../media/image52.png"/><Relationship Id="rId9" Type="http://schemas.openxmlformats.org/officeDocument/2006/relationships/image" Target="../media/image53.png"/><Relationship Id="rId10" Type="http://schemas.openxmlformats.org/officeDocument/2006/relationships/image" Target="../media/image54.png"/></Relationships>

</file>

<file path=ppt/slides/_rels/slide2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3.png"/><Relationship Id="rId3" Type="http://schemas.openxmlformats.org/officeDocument/2006/relationships/image" Target="../media/image48.png"/><Relationship Id="rId4" Type="http://schemas.openxmlformats.org/officeDocument/2006/relationships/image" Target="../media/image49.png"/><Relationship Id="rId5" Type="http://schemas.openxmlformats.org/officeDocument/2006/relationships/image" Target="../media/image46.png"/><Relationship Id="rId6" Type="http://schemas.openxmlformats.org/officeDocument/2006/relationships/image" Target="../media/image55.jpg"/></Relationships>

</file>

<file path=ppt/slides/_rels/slide2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6.png"/><Relationship Id="rId3" Type="http://schemas.openxmlformats.org/officeDocument/2006/relationships/image" Target="../media/image43.png"/><Relationship Id="rId4" Type="http://schemas.openxmlformats.org/officeDocument/2006/relationships/image" Target="../media/image48.png"/><Relationship Id="rId5" Type="http://schemas.openxmlformats.org/officeDocument/2006/relationships/image" Target="../media/image49.png"/></Relationships>

</file>

<file path=ppt/slides/_rels/slide2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6.png"/><Relationship Id="rId3" Type="http://schemas.openxmlformats.org/officeDocument/2006/relationships/image" Target="../media/image43.png"/><Relationship Id="rId4" Type="http://schemas.openxmlformats.org/officeDocument/2006/relationships/image" Target="../media/image48.png"/><Relationship Id="rId5" Type="http://schemas.openxmlformats.org/officeDocument/2006/relationships/image" Target="../media/image49.png"/><Relationship Id="rId6" Type="http://schemas.openxmlformats.org/officeDocument/2006/relationships/image" Target="../media/image57.jpg"/><Relationship Id="rId7" Type="http://schemas.openxmlformats.org/officeDocument/2006/relationships/image" Target="../media/image58.png"/></Relationships>

</file>

<file path=ppt/slides/_rels/slide2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6.png"/><Relationship Id="rId3" Type="http://schemas.openxmlformats.org/officeDocument/2006/relationships/image" Target="../media/image43.png"/><Relationship Id="rId4" Type="http://schemas.openxmlformats.org/officeDocument/2006/relationships/image" Target="../media/image48.png"/><Relationship Id="rId5" Type="http://schemas.openxmlformats.org/officeDocument/2006/relationships/image" Target="../media/image49.png"/></Relationships>

</file>

<file path=ppt/slides/_rels/slide3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6.png"/><Relationship Id="rId3" Type="http://schemas.openxmlformats.org/officeDocument/2006/relationships/image" Target="../media/image43.png"/><Relationship Id="rId4" Type="http://schemas.openxmlformats.org/officeDocument/2006/relationships/image" Target="../media/image48.png"/><Relationship Id="rId5" Type="http://schemas.openxmlformats.org/officeDocument/2006/relationships/image" Target="../media/image49.png"/></Relationships>

</file>

<file path=ppt/slides/_rels/slide3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6.png"/><Relationship Id="rId3" Type="http://schemas.openxmlformats.org/officeDocument/2006/relationships/image" Target="../media/image43.png"/><Relationship Id="rId4" Type="http://schemas.openxmlformats.org/officeDocument/2006/relationships/image" Target="../media/image48.png"/><Relationship Id="rId5" Type="http://schemas.openxmlformats.org/officeDocument/2006/relationships/image" Target="../media/image49.png"/></Relationships>

</file>

<file path=ppt/slides/_rels/slide3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9.png"/><Relationship Id="rId3" Type="http://schemas.openxmlformats.org/officeDocument/2006/relationships/image" Target="../media/image43.png"/><Relationship Id="rId4" Type="http://schemas.openxmlformats.org/officeDocument/2006/relationships/image" Target="../media/image48.png"/><Relationship Id="rId5" Type="http://schemas.openxmlformats.org/officeDocument/2006/relationships/image" Target="../media/image49.png"/></Relationships>

</file>

<file path=ppt/slides/_rels/slide3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6.png"/><Relationship Id="rId3" Type="http://schemas.openxmlformats.org/officeDocument/2006/relationships/image" Target="../media/image43.png"/><Relationship Id="rId4" Type="http://schemas.openxmlformats.org/officeDocument/2006/relationships/image" Target="../media/image48.png"/><Relationship Id="rId5" Type="http://schemas.openxmlformats.org/officeDocument/2006/relationships/image" Target="../media/image49.png"/></Relationships>

</file>

<file path=ppt/slides/_rels/slide3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3.png"/><Relationship Id="rId3" Type="http://schemas.openxmlformats.org/officeDocument/2006/relationships/image" Target="../media/image48.png"/><Relationship Id="rId4" Type="http://schemas.openxmlformats.org/officeDocument/2006/relationships/image" Target="../media/image49.png"/><Relationship Id="rId5" Type="http://schemas.openxmlformats.org/officeDocument/2006/relationships/image" Target="../media/image46.png"/></Relationships>

</file>

<file path=ppt/slides/_rels/slide3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7.png"/><Relationship Id="rId3" Type="http://schemas.openxmlformats.org/officeDocument/2006/relationships/image" Target="../media/image60.png"/><Relationship Id="rId4" Type="http://schemas.openxmlformats.org/officeDocument/2006/relationships/image" Target="../media/image61.png"/><Relationship Id="rId5" Type="http://schemas.openxmlformats.org/officeDocument/2006/relationships/image" Target="../media/image62.png"/><Relationship Id="rId6" Type="http://schemas.openxmlformats.org/officeDocument/2006/relationships/image" Target="../media/image46.png"/></Relationships>

</file>

<file path=ppt/slides/_rels/slide3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0.png"/><Relationship Id="rId3" Type="http://schemas.openxmlformats.org/officeDocument/2006/relationships/image" Target="../media/image61.png"/><Relationship Id="rId4" Type="http://schemas.openxmlformats.org/officeDocument/2006/relationships/image" Target="../media/image62.png"/><Relationship Id="rId5" Type="http://schemas.openxmlformats.org/officeDocument/2006/relationships/image" Target="../media/image50.png"/><Relationship Id="rId6" Type="http://schemas.openxmlformats.org/officeDocument/2006/relationships/image" Target="../media/image63.jpg"/><Relationship Id="rId7" Type="http://schemas.openxmlformats.org/officeDocument/2006/relationships/image" Target="../media/image64.png"/></Relationships>

</file>

<file path=ppt/slides/_rels/slide3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0.png"/><Relationship Id="rId3" Type="http://schemas.openxmlformats.org/officeDocument/2006/relationships/image" Target="../media/image61.png"/><Relationship Id="rId4" Type="http://schemas.openxmlformats.org/officeDocument/2006/relationships/image" Target="../media/image62.png"/><Relationship Id="rId5" Type="http://schemas.openxmlformats.org/officeDocument/2006/relationships/image" Target="../media/image59.png"/><Relationship Id="rId6" Type="http://schemas.openxmlformats.org/officeDocument/2006/relationships/image" Target="../media/image65.jpg"/></Relationships>

</file>

<file path=ppt/slides/_rels/slide3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66.jpg"/><Relationship Id="rId3" Type="http://schemas.openxmlformats.org/officeDocument/2006/relationships/image" Target="../media/image60.png"/><Relationship Id="rId4" Type="http://schemas.openxmlformats.org/officeDocument/2006/relationships/image" Target="../media/image61.png"/><Relationship Id="rId5" Type="http://schemas.openxmlformats.org/officeDocument/2006/relationships/image" Target="../media/image62.png"/></Relationships>

</file>

<file path=ppt/slides/_rels/slide3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7.png"/><Relationship Id="rId3" Type="http://schemas.openxmlformats.org/officeDocument/2006/relationships/image" Target="../media/image60.png"/><Relationship Id="rId4" Type="http://schemas.openxmlformats.org/officeDocument/2006/relationships/image" Target="../media/image67.png"/><Relationship Id="rId5" Type="http://schemas.openxmlformats.org/officeDocument/2006/relationships/image" Target="../media/image68.png"/><Relationship Id="rId6" Type="http://schemas.openxmlformats.org/officeDocument/2006/relationships/image" Target="../media/image46.png"/></Relationships>

</file>

<file path=ppt/slides/_rels/slide4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3.png"/><Relationship Id="rId3" Type="http://schemas.openxmlformats.org/officeDocument/2006/relationships/image" Target="../media/image69.png"/><Relationship Id="rId4" Type="http://schemas.openxmlformats.org/officeDocument/2006/relationships/image" Target="../media/image70.png"/><Relationship Id="rId5" Type="http://schemas.openxmlformats.org/officeDocument/2006/relationships/image" Target="../media/image71.png"/><Relationship Id="rId6" Type="http://schemas.openxmlformats.org/officeDocument/2006/relationships/image" Target="../media/image72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8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11899392" cy="6858000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0" y="0"/>
              <a:ext cx="12192000" cy="2616200"/>
            </a:xfrm>
            <a:custGeom>
              <a:avLst/>
              <a:gdLst/>
              <a:ahLst/>
              <a:cxnLst/>
              <a:rect l="l" t="t" r="r" b="b"/>
              <a:pathLst>
                <a:path w="12192000" h="2616200">
                  <a:moveTo>
                    <a:pt x="2477743" y="2590800"/>
                  </a:moveTo>
                  <a:lnTo>
                    <a:pt x="1545160" y="2590800"/>
                  </a:lnTo>
                  <a:lnTo>
                    <a:pt x="1524274" y="2578100"/>
                  </a:lnTo>
                  <a:lnTo>
                    <a:pt x="1488467" y="2578100"/>
                  </a:lnTo>
                  <a:lnTo>
                    <a:pt x="1422588" y="2565400"/>
                  </a:lnTo>
                  <a:lnTo>
                    <a:pt x="1109643" y="2501900"/>
                  </a:lnTo>
                  <a:lnTo>
                    <a:pt x="1050388" y="2476500"/>
                  </a:lnTo>
                  <a:lnTo>
                    <a:pt x="992260" y="2463800"/>
                  </a:lnTo>
                  <a:lnTo>
                    <a:pt x="935265" y="2438400"/>
                  </a:lnTo>
                  <a:lnTo>
                    <a:pt x="879409" y="2425700"/>
                  </a:lnTo>
                  <a:lnTo>
                    <a:pt x="824699" y="2400300"/>
                  </a:lnTo>
                  <a:lnTo>
                    <a:pt x="771141" y="2387600"/>
                  </a:lnTo>
                  <a:lnTo>
                    <a:pt x="718742" y="2362200"/>
                  </a:lnTo>
                  <a:lnTo>
                    <a:pt x="667507" y="2336800"/>
                  </a:lnTo>
                  <a:lnTo>
                    <a:pt x="617444" y="2324100"/>
                  </a:lnTo>
                  <a:lnTo>
                    <a:pt x="568559" y="2298700"/>
                  </a:lnTo>
                  <a:lnTo>
                    <a:pt x="520859" y="2273300"/>
                  </a:lnTo>
                  <a:lnTo>
                    <a:pt x="474348" y="2247900"/>
                  </a:lnTo>
                  <a:lnTo>
                    <a:pt x="429035" y="2235200"/>
                  </a:lnTo>
                  <a:lnTo>
                    <a:pt x="384926" y="2209800"/>
                  </a:lnTo>
                  <a:lnTo>
                    <a:pt x="342026" y="2184400"/>
                  </a:lnTo>
                  <a:lnTo>
                    <a:pt x="300343" y="2159000"/>
                  </a:lnTo>
                  <a:lnTo>
                    <a:pt x="259882" y="2133600"/>
                  </a:lnTo>
                  <a:lnTo>
                    <a:pt x="220651" y="2120900"/>
                  </a:lnTo>
                  <a:lnTo>
                    <a:pt x="182656" y="2095500"/>
                  </a:lnTo>
                  <a:lnTo>
                    <a:pt x="145902" y="2070100"/>
                  </a:lnTo>
                  <a:lnTo>
                    <a:pt x="110397" y="2044700"/>
                  </a:lnTo>
                  <a:lnTo>
                    <a:pt x="76146" y="2019300"/>
                  </a:lnTo>
                  <a:lnTo>
                    <a:pt x="43157" y="2006600"/>
                  </a:lnTo>
                  <a:lnTo>
                    <a:pt x="11436" y="1981200"/>
                  </a:lnTo>
                  <a:lnTo>
                    <a:pt x="0" y="1968500"/>
                  </a:lnTo>
                  <a:lnTo>
                    <a:pt x="0" y="0"/>
                  </a:lnTo>
                  <a:lnTo>
                    <a:pt x="12192000" y="0"/>
                  </a:lnTo>
                  <a:lnTo>
                    <a:pt x="12192000" y="723900"/>
                  </a:lnTo>
                  <a:lnTo>
                    <a:pt x="7986437" y="723900"/>
                  </a:lnTo>
                  <a:lnTo>
                    <a:pt x="7929840" y="736600"/>
                  </a:lnTo>
                  <a:lnTo>
                    <a:pt x="7640118" y="736600"/>
                  </a:lnTo>
                  <a:lnTo>
                    <a:pt x="7580926" y="749300"/>
                  </a:lnTo>
                  <a:lnTo>
                    <a:pt x="7461407" y="749300"/>
                  </a:lnTo>
                  <a:lnTo>
                    <a:pt x="7401109" y="762000"/>
                  </a:lnTo>
                  <a:lnTo>
                    <a:pt x="7340471" y="762000"/>
                  </a:lnTo>
                  <a:lnTo>
                    <a:pt x="7218232" y="787400"/>
                  </a:lnTo>
                  <a:lnTo>
                    <a:pt x="7156659" y="787400"/>
                  </a:lnTo>
                  <a:lnTo>
                    <a:pt x="7032680" y="812800"/>
                  </a:lnTo>
                  <a:lnTo>
                    <a:pt x="6970301" y="812800"/>
                  </a:lnTo>
                  <a:lnTo>
                    <a:pt x="6655089" y="876300"/>
                  </a:lnTo>
                  <a:lnTo>
                    <a:pt x="6591483" y="901700"/>
                  </a:lnTo>
                  <a:lnTo>
                    <a:pt x="6399793" y="939800"/>
                  </a:lnTo>
                  <a:lnTo>
                    <a:pt x="6335653" y="965200"/>
                  </a:lnTo>
                  <a:lnTo>
                    <a:pt x="6271416" y="977900"/>
                  </a:lnTo>
                  <a:lnTo>
                    <a:pt x="6142705" y="1028700"/>
                  </a:lnTo>
                  <a:lnTo>
                    <a:pt x="6078259" y="1041400"/>
                  </a:lnTo>
                  <a:lnTo>
                    <a:pt x="5626802" y="1219200"/>
                  </a:lnTo>
                  <a:lnTo>
                    <a:pt x="5562430" y="1257300"/>
                  </a:lnTo>
                  <a:lnTo>
                    <a:pt x="5498132" y="1282700"/>
                  </a:lnTo>
                  <a:lnTo>
                    <a:pt x="5433921" y="1320800"/>
                  </a:lnTo>
                  <a:lnTo>
                    <a:pt x="5387147" y="1346200"/>
                  </a:lnTo>
                  <a:lnTo>
                    <a:pt x="5341390" y="1371600"/>
                  </a:lnTo>
                  <a:lnTo>
                    <a:pt x="5296590" y="1384300"/>
                  </a:lnTo>
                  <a:lnTo>
                    <a:pt x="5252689" y="1409700"/>
                  </a:lnTo>
                  <a:lnTo>
                    <a:pt x="5209627" y="1435100"/>
                  </a:lnTo>
                  <a:lnTo>
                    <a:pt x="5167346" y="1460500"/>
                  </a:lnTo>
                  <a:lnTo>
                    <a:pt x="5084891" y="1511300"/>
                  </a:lnTo>
                  <a:lnTo>
                    <a:pt x="5004856" y="1562100"/>
                  </a:lnTo>
                  <a:lnTo>
                    <a:pt x="4926768" y="1612900"/>
                  </a:lnTo>
                  <a:lnTo>
                    <a:pt x="4888308" y="1625600"/>
                  </a:lnTo>
                  <a:lnTo>
                    <a:pt x="4586884" y="1828800"/>
                  </a:lnTo>
                  <a:lnTo>
                    <a:pt x="4549107" y="1841500"/>
                  </a:lnTo>
                  <a:lnTo>
                    <a:pt x="4434231" y="1917700"/>
                  </a:lnTo>
                  <a:lnTo>
                    <a:pt x="4355775" y="1968500"/>
                  </a:lnTo>
                  <a:lnTo>
                    <a:pt x="4315808" y="1993900"/>
                  </a:lnTo>
                  <a:lnTo>
                    <a:pt x="4275271" y="2006600"/>
                  </a:lnTo>
                  <a:lnTo>
                    <a:pt x="4234104" y="2032000"/>
                  </a:lnTo>
                  <a:lnTo>
                    <a:pt x="4192250" y="2057400"/>
                  </a:lnTo>
                  <a:lnTo>
                    <a:pt x="4149649" y="2082800"/>
                  </a:lnTo>
                  <a:lnTo>
                    <a:pt x="4106242" y="2095500"/>
                  </a:lnTo>
                  <a:lnTo>
                    <a:pt x="4061971" y="2120900"/>
                  </a:lnTo>
                  <a:lnTo>
                    <a:pt x="4016777" y="2146300"/>
                  </a:lnTo>
                  <a:lnTo>
                    <a:pt x="3970601" y="2171700"/>
                  </a:lnTo>
                  <a:lnTo>
                    <a:pt x="3923385" y="2184400"/>
                  </a:lnTo>
                  <a:lnTo>
                    <a:pt x="3875069" y="2209800"/>
                  </a:lnTo>
                  <a:lnTo>
                    <a:pt x="3825595" y="2235200"/>
                  </a:lnTo>
                  <a:lnTo>
                    <a:pt x="3774905" y="2247900"/>
                  </a:lnTo>
                  <a:lnTo>
                    <a:pt x="3722938" y="2273300"/>
                  </a:lnTo>
                  <a:lnTo>
                    <a:pt x="3669638" y="2298700"/>
                  </a:lnTo>
                  <a:lnTo>
                    <a:pt x="3614944" y="2311400"/>
                  </a:lnTo>
                  <a:lnTo>
                    <a:pt x="3558799" y="2336800"/>
                  </a:lnTo>
                  <a:lnTo>
                    <a:pt x="3501142" y="2349500"/>
                  </a:lnTo>
                  <a:lnTo>
                    <a:pt x="3441917" y="2374900"/>
                  </a:lnTo>
                  <a:lnTo>
                    <a:pt x="3381063" y="2387600"/>
                  </a:lnTo>
                  <a:lnTo>
                    <a:pt x="3318523" y="2413000"/>
                  </a:lnTo>
                  <a:lnTo>
                    <a:pt x="3254237" y="2425700"/>
                  </a:lnTo>
                  <a:lnTo>
                    <a:pt x="3175858" y="2451100"/>
                  </a:lnTo>
                  <a:lnTo>
                    <a:pt x="3098994" y="2463800"/>
                  </a:lnTo>
                  <a:lnTo>
                    <a:pt x="3023659" y="2489200"/>
                  </a:lnTo>
                  <a:lnTo>
                    <a:pt x="2737899" y="2540000"/>
                  </a:lnTo>
                  <a:lnTo>
                    <a:pt x="2540332" y="2578100"/>
                  </a:lnTo>
                  <a:lnTo>
                    <a:pt x="2477743" y="2590800"/>
                  </a:lnTo>
                  <a:close/>
                </a:path>
                <a:path w="12192000" h="2616200">
                  <a:moveTo>
                    <a:pt x="12192000" y="2247900"/>
                  </a:moveTo>
                  <a:lnTo>
                    <a:pt x="12184434" y="2247900"/>
                  </a:lnTo>
                  <a:lnTo>
                    <a:pt x="12134580" y="2209800"/>
                  </a:lnTo>
                  <a:lnTo>
                    <a:pt x="12084816" y="2159000"/>
                  </a:lnTo>
                  <a:lnTo>
                    <a:pt x="11691410" y="1854200"/>
                  </a:lnTo>
                  <a:lnTo>
                    <a:pt x="11643013" y="1828800"/>
                  </a:lnTo>
                  <a:lnTo>
                    <a:pt x="11546879" y="1752600"/>
                  </a:lnTo>
                  <a:lnTo>
                    <a:pt x="11499167" y="1727200"/>
                  </a:lnTo>
                  <a:lnTo>
                    <a:pt x="11451707" y="1689100"/>
                  </a:lnTo>
                  <a:lnTo>
                    <a:pt x="11357600" y="1638300"/>
                  </a:lnTo>
                  <a:lnTo>
                    <a:pt x="11310977" y="1600200"/>
                  </a:lnTo>
                  <a:lnTo>
                    <a:pt x="11127651" y="1498600"/>
                  </a:lnTo>
                  <a:lnTo>
                    <a:pt x="10950001" y="1397000"/>
                  </a:lnTo>
                  <a:lnTo>
                    <a:pt x="10906570" y="1384300"/>
                  </a:lnTo>
                  <a:lnTo>
                    <a:pt x="10820974" y="1333500"/>
                  </a:lnTo>
                  <a:lnTo>
                    <a:pt x="10778836" y="1320800"/>
                  </a:lnTo>
                  <a:lnTo>
                    <a:pt x="10737153" y="1295400"/>
                  </a:lnTo>
                  <a:lnTo>
                    <a:pt x="10695938" y="1282700"/>
                  </a:lnTo>
                  <a:lnTo>
                    <a:pt x="10655206" y="1257300"/>
                  </a:lnTo>
                  <a:lnTo>
                    <a:pt x="10614967" y="1244600"/>
                  </a:lnTo>
                  <a:lnTo>
                    <a:pt x="10575234" y="1219200"/>
                  </a:lnTo>
                  <a:lnTo>
                    <a:pt x="10497341" y="1193800"/>
                  </a:lnTo>
                  <a:lnTo>
                    <a:pt x="10459205" y="1168400"/>
                  </a:lnTo>
                  <a:lnTo>
                    <a:pt x="10421626" y="1155700"/>
                  </a:lnTo>
                  <a:lnTo>
                    <a:pt x="10312360" y="1117600"/>
                  </a:lnTo>
                  <a:lnTo>
                    <a:pt x="10208566" y="1079500"/>
                  </a:lnTo>
                  <a:lnTo>
                    <a:pt x="10142579" y="1054100"/>
                  </a:lnTo>
                  <a:lnTo>
                    <a:pt x="10079278" y="1028700"/>
                  </a:lnTo>
                  <a:lnTo>
                    <a:pt x="10048666" y="1028700"/>
                  </a:lnTo>
                  <a:lnTo>
                    <a:pt x="10018763" y="1016000"/>
                  </a:lnTo>
                  <a:lnTo>
                    <a:pt x="9989582" y="1003300"/>
                  </a:lnTo>
                  <a:lnTo>
                    <a:pt x="9952241" y="990600"/>
                  </a:lnTo>
                  <a:lnTo>
                    <a:pt x="9918100" y="990600"/>
                  </a:lnTo>
                  <a:lnTo>
                    <a:pt x="9904282" y="977900"/>
                  </a:lnTo>
                  <a:lnTo>
                    <a:pt x="9873075" y="977900"/>
                  </a:lnTo>
                  <a:lnTo>
                    <a:pt x="9855715" y="965200"/>
                  </a:lnTo>
                  <a:lnTo>
                    <a:pt x="9837202" y="965200"/>
                  </a:lnTo>
                  <a:lnTo>
                    <a:pt x="9817551" y="952500"/>
                  </a:lnTo>
                  <a:lnTo>
                    <a:pt x="9796776" y="952500"/>
                  </a:lnTo>
                  <a:lnTo>
                    <a:pt x="9774892" y="939800"/>
                  </a:lnTo>
                  <a:lnTo>
                    <a:pt x="9727852" y="939800"/>
                  </a:lnTo>
                  <a:lnTo>
                    <a:pt x="9702724" y="927100"/>
                  </a:lnTo>
                  <a:lnTo>
                    <a:pt x="9676544" y="927100"/>
                  </a:lnTo>
                  <a:lnTo>
                    <a:pt x="9649326" y="914400"/>
                  </a:lnTo>
                  <a:lnTo>
                    <a:pt x="9621083" y="914400"/>
                  </a:lnTo>
                  <a:lnTo>
                    <a:pt x="9591831" y="901700"/>
                  </a:lnTo>
                  <a:lnTo>
                    <a:pt x="9561583" y="889000"/>
                  </a:lnTo>
                  <a:lnTo>
                    <a:pt x="9530354" y="889000"/>
                  </a:lnTo>
                  <a:lnTo>
                    <a:pt x="9498158" y="876300"/>
                  </a:lnTo>
                  <a:lnTo>
                    <a:pt x="9465009" y="876300"/>
                  </a:lnTo>
                  <a:lnTo>
                    <a:pt x="9430921" y="863600"/>
                  </a:lnTo>
                  <a:lnTo>
                    <a:pt x="9395909" y="863600"/>
                  </a:lnTo>
                  <a:lnTo>
                    <a:pt x="9359987" y="850900"/>
                  </a:lnTo>
                  <a:lnTo>
                    <a:pt x="9323170" y="850900"/>
                  </a:lnTo>
                  <a:lnTo>
                    <a:pt x="9285470" y="838200"/>
                  </a:lnTo>
                  <a:lnTo>
                    <a:pt x="9246904" y="838200"/>
                  </a:lnTo>
                  <a:lnTo>
                    <a:pt x="9207484" y="825500"/>
                  </a:lnTo>
                  <a:lnTo>
                    <a:pt x="9167226" y="825500"/>
                  </a:lnTo>
                  <a:lnTo>
                    <a:pt x="9126143" y="812800"/>
                  </a:lnTo>
                  <a:lnTo>
                    <a:pt x="9084249" y="812800"/>
                  </a:lnTo>
                  <a:lnTo>
                    <a:pt x="9041560" y="800100"/>
                  </a:lnTo>
                  <a:lnTo>
                    <a:pt x="8998089" y="800100"/>
                  </a:lnTo>
                  <a:lnTo>
                    <a:pt x="8953850" y="787400"/>
                  </a:lnTo>
                  <a:lnTo>
                    <a:pt x="8908858" y="787400"/>
                  </a:lnTo>
                  <a:lnTo>
                    <a:pt x="8863127" y="774700"/>
                  </a:lnTo>
                  <a:lnTo>
                    <a:pt x="8816671" y="774700"/>
                  </a:lnTo>
                  <a:lnTo>
                    <a:pt x="8769505" y="762000"/>
                  </a:lnTo>
                  <a:lnTo>
                    <a:pt x="8673098" y="762000"/>
                  </a:lnTo>
                  <a:lnTo>
                    <a:pt x="8623885" y="749300"/>
                  </a:lnTo>
                  <a:lnTo>
                    <a:pt x="8472384" y="749300"/>
                  </a:lnTo>
                  <a:lnTo>
                    <a:pt x="8420643" y="736600"/>
                  </a:lnTo>
                  <a:lnTo>
                    <a:pt x="8153275" y="736600"/>
                  </a:lnTo>
                  <a:lnTo>
                    <a:pt x="8098169" y="723900"/>
                  </a:lnTo>
                  <a:lnTo>
                    <a:pt x="12192000" y="723900"/>
                  </a:lnTo>
                  <a:lnTo>
                    <a:pt x="12192000" y="2247900"/>
                  </a:lnTo>
                  <a:close/>
                </a:path>
                <a:path w="12192000" h="2616200">
                  <a:moveTo>
                    <a:pt x="2357551" y="2603500"/>
                  </a:moveTo>
                  <a:lnTo>
                    <a:pt x="1648255" y="2603500"/>
                  </a:lnTo>
                  <a:lnTo>
                    <a:pt x="1619577" y="2590800"/>
                  </a:lnTo>
                  <a:lnTo>
                    <a:pt x="2416812" y="2590800"/>
                  </a:lnTo>
                  <a:lnTo>
                    <a:pt x="2357551" y="2603500"/>
                  </a:lnTo>
                  <a:close/>
                </a:path>
                <a:path w="12192000" h="2616200">
                  <a:moveTo>
                    <a:pt x="2137506" y="2616200"/>
                  </a:moveTo>
                  <a:lnTo>
                    <a:pt x="1820048" y="2616200"/>
                  </a:lnTo>
                  <a:lnTo>
                    <a:pt x="1781950" y="2603500"/>
                  </a:lnTo>
                  <a:lnTo>
                    <a:pt x="2189939" y="2603500"/>
                  </a:lnTo>
                  <a:lnTo>
                    <a:pt x="2137506" y="261620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0" y="0"/>
              <a:ext cx="12192000" cy="2527300"/>
            </a:xfrm>
            <a:custGeom>
              <a:avLst/>
              <a:gdLst/>
              <a:ahLst/>
              <a:cxnLst/>
              <a:rect l="l" t="t" r="r" b="b"/>
              <a:pathLst>
                <a:path w="12192000" h="2527300">
                  <a:moveTo>
                    <a:pt x="2477743" y="2501900"/>
                  </a:moveTo>
                  <a:lnTo>
                    <a:pt x="1524274" y="2501900"/>
                  </a:lnTo>
                  <a:lnTo>
                    <a:pt x="1505372" y="2489200"/>
                  </a:lnTo>
                  <a:lnTo>
                    <a:pt x="1488467" y="2489200"/>
                  </a:lnTo>
                  <a:lnTo>
                    <a:pt x="1422588" y="2476500"/>
                  </a:lnTo>
                  <a:lnTo>
                    <a:pt x="1109643" y="2413000"/>
                  </a:lnTo>
                  <a:lnTo>
                    <a:pt x="1050388" y="2387600"/>
                  </a:lnTo>
                  <a:lnTo>
                    <a:pt x="992260" y="2374900"/>
                  </a:lnTo>
                  <a:lnTo>
                    <a:pt x="935265" y="2349500"/>
                  </a:lnTo>
                  <a:lnTo>
                    <a:pt x="879409" y="2336800"/>
                  </a:lnTo>
                  <a:lnTo>
                    <a:pt x="824699" y="2311400"/>
                  </a:lnTo>
                  <a:lnTo>
                    <a:pt x="771141" y="2298700"/>
                  </a:lnTo>
                  <a:lnTo>
                    <a:pt x="718742" y="2273300"/>
                  </a:lnTo>
                  <a:lnTo>
                    <a:pt x="667507" y="2247900"/>
                  </a:lnTo>
                  <a:lnTo>
                    <a:pt x="617444" y="2235200"/>
                  </a:lnTo>
                  <a:lnTo>
                    <a:pt x="568559" y="2209800"/>
                  </a:lnTo>
                  <a:lnTo>
                    <a:pt x="520859" y="2184400"/>
                  </a:lnTo>
                  <a:lnTo>
                    <a:pt x="474348" y="2159000"/>
                  </a:lnTo>
                  <a:lnTo>
                    <a:pt x="429035" y="2146300"/>
                  </a:lnTo>
                  <a:lnTo>
                    <a:pt x="384926" y="2120900"/>
                  </a:lnTo>
                  <a:lnTo>
                    <a:pt x="342026" y="2095500"/>
                  </a:lnTo>
                  <a:lnTo>
                    <a:pt x="300343" y="2070100"/>
                  </a:lnTo>
                  <a:lnTo>
                    <a:pt x="259882" y="2044700"/>
                  </a:lnTo>
                  <a:lnTo>
                    <a:pt x="220651" y="2032000"/>
                  </a:lnTo>
                  <a:lnTo>
                    <a:pt x="182656" y="2006600"/>
                  </a:lnTo>
                  <a:lnTo>
                    <a:pt x="145902" y="1981200"/>
                  </a:lnTo>
                  <a:lnTo>
                    <a:pt x="110397" y="1955800"/>
                  </a:lnTo>
                  <a:lnTo>
                    <a:pt x="76146" y="1943100"/>
                  </a:lnTo>
                  <a:lnTo>
                    <a:pt x="43157" y="1917700"/>
                  </a:lnTo>
                  <a:lnTo>
                    <a:pt x="11436" y="1892300"/>
                  </a:lnTo>
                  <a:lnTo>
                    <a:pt x="0" y="1892300"/>
                  </a:lnTo>
                  <a:lnTo>
                    <a:pt x="0" y="0"/>
                  </a:lnTo>
                  <a:lnTo>
                    <a:pt x="12192000" y="0"/>
                  </a:lnTo>
                  <a:lnTo>
                    <a:pt x="12192000" y="647700"/>
                  </a:lnTo>
                  <a:lnTo>
                    <a:pt x="7698914" y="647700"/>
                  </a:lnTo>
                  <a:lnTo>
                    <a:pt x="7640118" y="660400"/>
                  </a:lnTo>
                  <a:lnTo>
                    <a:pt x="7521351" y="660400"/>
                  </a:lnTo>
                  <a:lnTo>
                    <a:pt x="7461407" y="673100"/>
                  </a:lnTo>
                  <a:lnTo>
                    <a:pt x="7340471" y="673100"/>
                  </a:lnTo>
                  <a:lnTo>
                    <a:pt x="7218232" y="698500"/>
                  </a:lnTo>
                  <a:lnTo>
                    <a:pt x="7156659" y="698500"/>
                  </a:lnTo>
                  <a:lnTo>
                    <a:pt x="6970301" y="736600"/>
                  </a:lnTo>
                  <a:lnTo>
                    <a:pt x="6907682" y="736600"/>
                  </a:lnTo>
                  <a:lnTo>
                    <a:pt x="6655089" y="787400"/>
                  </a:lnTo>
                  <a:lnTo>
                    <a:pt x="6591483" y="812800"/>
                  </a:lnTo>
                  <a:lnTo>
                    <a:pt x="6463821" y="838200"/>
                  </a:lnTo>
                  <a:lnTo>
                    <a:pt x="6399793" y="863600"/>
                  </a:lnTo>
                  <a:lnTo>
                    <a:pt x="6271416" y="889000"/>
                  </a:lnTo>
                  <a:lnTo>
                    <a:pt x="6142705" y="939800"/>
                  </a:lnTo>
                  <a:lnTo>
                    <a:pt x="6078259" y="952500"/>
                  </a:lnTo>
                  <a:lnTo>
                    <a:pt x="5691233" y="1104900"/>
                  </a:lnTo>
                  <a:lnTo>
                    <a:pt x="5626802" y="1143000"/>
                  </a:lnTo>
                  <a:lnTo>
                    <a:pt x="5498132" y="1193800"/>
                  </a:lnTo>
                  <a:lnTo>
                    <a:pt x="5433921" y="1231900"/>
                  </a:lnTo>
                  <a:lnTo>
                    <a:pt x="5387147" y="1257300"/>
                  </a:lnTo>
                  <a:lnTo>
                    <a:pt x="5341390" y="1282700"/>
                  </a:lnTo>
                  <a:lnTo>
                    <a:pt x="5296590" y="1308100"/>
                  </a:lnTo>
                  <a:lnTo>
                    <a:pt x="5252689" y="1320800"/>
                  </a:lnTo>
                  <a:lnTo>
                    <a:pt x="5209627" y="1346200"/>
                  </a:lnTo>
                  <a:lnTo>
                    <a:pt x="5167346" y="1371600"/>
                  </a:lnTo>
                  <a:lnTo>
                    <a:pt x="5084891" y="1422400"/>
                  </a:lnTo>
                  <a:lnTo>
                    <a:pt x="5004856" y="1473200"/>
                  </a:lnTo>
                  <a:lnTo>
                    <a:pt x="4888308" y="1549400"/>
                  </a:lnTo>
                  <a:lnTo>
                    <a:pt x="4850159" y="1562100"/>
                  </a:lnTo>
                  <a:lnTo>
                    <a:pt x="4549107" y="1765300"/>
                  </a:lnTo>
                  <a:lnTo>
                    <a:pt x="4511111" y="1778000"/>
                  </a:lnTo>
                  <a:lnTo>
                    <a:pt x="4395229" y="1854200"/>
                  </a:lnTo>
                  <a:lnTo>
                    <a:pt x="4315808" y="1905000"/>
                  </a:lnTo>
                  <a:lnTo>
                    <a:pt x="4275271" y="1917700"/>
                  </a:lnTo>
                  <a:lnTo>
                    <a:pt x="4234104" y="1943100"/>
                  </a:lnTo>
                  <a:lnTo>
                    <a:pt x="4192250" y="1968500"/>
                  </a:lnTo>
                  <a:lnTo>
                    <a:pt x="4149649" y="1993900"/>
                  </a:lnTo>
                  <a:lnTo>
                    <a:pt x="4106242" y="2019300"/>
                  </a:lnTo>
                  <a:lnTo>
                    <a:pt x="4061971" y="2032000"/>
                  </a:lnTo>
                  <a:lnTo>
                    <a:pt x="4016777" y="2057400"/>
                  </a:lnTo>
                  <a:lnTo>
                    <a:pt x="3970601" y="2082800"/>
                  </a:lnTo>
                  <a:lnTo>
                    <a:pt x="3923385" y="2095500"/>
                  </a:lnTo>
                  <a:lnTo>
                    <a:pt x="3875069" y="2120900"/>
                  </a:lnTo>
                  <a:lnTo>
                    <a:pt x="3825595" y="2146300"/>
                  </a:lnTo>
                  <a:lnTo>
                    <a:pt x="3774905" y="2159000"/>
                  </a:lnTo>
                  <a:lnTo>
                    <a:pt x="3722938" y="2184400"/>
                  </a:lnTo>
                  <a:lnTo>
                    <a:pt x="3669638" y="2209800"/>
                  </a:lnTo>
                  <a:lnTo>
                    <a:pt x="3614944" y="2222500"/>
                  </a:lnTo>
                  <a:lnTo>
                    <a:pt x="3558799" y="2247900"/>
                  </a:lnTo>
                  <a:lnTo>
                    <a:pt x="3501142" y="2260600"/>
                  </a:lnTo>
                  <a:lnTo>
                    <a:pt x="3441917" y="2286000"/>
                  </a:lnTo>
                  <a:lnTo>
                    <a:pt x="3381063" y="2298700"/>
                  </a:lnTo>
                  <a:lnTo>
                    <a:pt x="3318523" y="2324100"/>
                  </a:lnTo>
                  <a:lnTo>
                    <a:pt x="3254237" y="2336800"/>
                  </a:lnTo>
                  <a:lnTo>
                    <a:pt x="3098994" y="2387600"/>
                  </a:lnTo>
                  <a:lnTo>
                    <a:pt x="2949868" y="2413000"/>
                  </a:lnTo>
                  <a:lnTo>
                    <a:pt x="2877635" y="2438400"/>
                  </a:lnTo>
                  <a:lnTo>
                    <a:pt x="2737899" y="2463800"/>
                  </a:lnTo>
                  <a:lnTo>
                    <a:pt x="2670424" y="2463800"/>
                  </a:lnTo>
                  <a:lnTo>
                    <a:pt x="2477743" y="2501900"/>
                  </a:lnTo>
                  <a:close/>
                </a:path>
                <a:path w="12192000" h="2527300">
                  <a:moveTo>
                    <a:pt x="12192000" y="2171700"/>
                  </a:moveTo>
                  <a:lnTo>
                    <a:pt x="12184434" y="2159000"/>
                  </a:lnTo>
                  <a:lnTo>
                    <a:pt x="12134580" y="2120900"/>
                  </a:lnTo>
                  <a:lnTo>
                    <a:pt x="12084816" y="2070100"/>
                  </a:lnTo>
                  <a:lnTo>
                    <a:pt x="11691410" y="1765300"/>
                  </a:lnTo>
                  <a:lnTo>
                    <a:pt x="11643013" y="1739900"/>
                  </a:lnTo>
                  <a:lnTo>
                    <a:pt x="11546879" y="1663700"/>
                  </a:lnTo>
                  <a:lnTo>
                    <a:pt x="11499167" y="1638300"/>
                  </a:lnTo>
                  <a:lnTo>
                    <a:pt x="11451707" y="1600200"/>
                  </a:lnTo>
                  <a:lnTo>
                    <a:pt x="11310977" y="1524000"/>
                  </a:lnTo>
                  <a:lnTo>
                    <a:pt x="11264658" y="1485900"/>
                  </a:lnTo>
                  <a:lnTo>
                    <a:pt x="11127651" y="1409700"/>
                  </a:lnTo>
                  <a:lnTo>
                    <a:pt x="10950001" y="1308100"/>
                  </a:lnTo>
                  <a:lnTo>
                    <a:pt x="10906570" y="1295400"/>
                  </a:lnTo>
                  <a:lnTo>
                    <a:pt x="10820974" y="1244600"/>
                  </a:lnTo>
                  <a:lnTo>
                    <a:pt x="10778836" y="1231900"/>
                  </a:lnTo>
                  <a:lnTo>
                    <a:pt x="10737153" y="1206500"/>
                  </a:lnTo>
                  <a:lnTo>
                    <a:pt x="10695938" y="1193800"/>
                  </a:lnTo>
                  <a:lnTo>
                    <a:pt x="10655206" y="1168400"/>
                  </a:lnTo>
                  <a:lnTo>
                    <a:pt x="10614967" y="1155700"/>
                  </a:lnTo>
                  <a:lnTo>
                    <a:pt x="10575234" y="1130300"/>
                  </a:lnTo>
                  <a:lnTo>
                    <a:pt x="10459205" y="1092200"/>
                  </a:lnTo>
                  <a:lnTo>
                    <a:pt x="10421626" y="1066800"/>
                  </a:lnTo>
                  <a:lnTo>
                    <a:pt x="10348191" y="1041400"/>
                  </a:lnTo>
                  <a:lnTo>
                    <a:pt x="10242535" y="1003300"/>
                  </a:lnTo>
                  <a:lnTo>
                    <a:pt x="10175243" y="977900"/>
                  </a:lnTo>
                  <a:lnTo>
                    <a:pt x="10110587" y="952500"/>
                  </a:lnTo>
                  <a:lnTo>
                    <a:pt x="10079278" y="952500"/>
                  </a:lnTo>
                  <a:lnTo>
                    <a:pt x="10018763" y="927100"/>
                  </a:lnTo>
                  <a:lnTo>
                    <a:pt x="9989582" y="914400"/>
                  </a:lnTo>
                  <a:lnTo>
                    <a:pt x="9952241" y="901700"/>
                  </a:lnTo>
                  <a:lnTo>
                    <a:pt x="9918100" y="901700"/>
                  </a:lnTo>
                  <a:lnTo>
                    <a:pt x="9904282" y="889000"/>
                  </a:lnTo>
                  <a:lnTo>
                    <a:pt x="9873075" y="889000"/>
                  </a:lnTo>
                  <a:lnTo>
                    <a:pt x="9855715" y="876300"/>
                  </a:lnTo>
                  <a:lnTo>
                    <a:pt x="9837202" y="876300"/>
                  </a:lnTo>
                  <a:lnTo>
                    <a:pt x="9817551" y="863600"/>
                  </a:lnTo>
                  <a:lnTo>
                    <a:pt x="9774892" y="863600"/>
                  </a:lnTo>
                  <a:lnTo>
                    <a:pt x="9751912" y="850900"/>
                  </a:lnTo>
                  <a:lnTo>
                    <a:pt x="9727852" y="850900"/>
                  </a:lnTo>
                  <a:lnTo>
                    <a:pt x="9702724" y="838200"/>
                  </a:lnTo>
                  <a:lnTo>
                    <a:pt x="9676544" y="838200"/>
                  </a:lnTo>
                  <a:lnTo>
                    <a:pt x="9649326" y="825500"/>
                  </a:lnTo>
                  <a:lnTo>
                    <a:pt x="9621083" y="825500"/>
                  </a:lnTo>
                  <a:lnTo>
                    <a:pt x="9591831" y="812800"/>
                  </a:lnTo>
                  <a:lnTo>
                    <a:pt x="9561583" y="812800"/>
                  </a:lnTo>
                  <a:lnTo>
                    <a:pt x="9530354" y="800100"/>
                  </a:lnTo>
                  <a:lnTo>
                    <a:pt x="9498158" y="787400"/>
                  </a:lnTo>
                  <a:lnTo>
                    <a:pt x="9465009" y="787400"/>
                  </a:lnTo>
                  <a:lnTo>
                    <a:pt x="9430921" y="774700"/>
                  </a:lnTo>
                  <a:lnTo>
                    <a:pt x="9395909" y="774700"/>
                  </a:lnTo>
                  <a:lnTo>
                    <a:pt x="9359987" y="762000"/>
                  </a:lnTo>
                  <a:lnTo>
                    <a:pt x="9323170" y="762000"/>
                  </a:lnTo>
                  <a:lnTo>
                    <a:pt x="9285470" y="749300"/>
                  </a:lnTo>
                  <a:lnTo>
                    <a:pt x="9246904" y="749300"/>
                  </a:lnTo>
                  <a:lnTo>
                    <a:pt x="9207484" y="736600"/>
                  </a:lnTo>
                  <a:lnTo>
                    <a:pt x="9167226" y="736600"/>
                  </a:lnTo>
                  <a:lnTo>
                    <a:pt x="9126143" y="723900"/>
                  </a:lnTo>
                  <a:lnTo>
                    <a:pt x="9084249" y="723900"/>
                  </a:lnTo>
                  <a:lnTo>
                    <a:pt x="9041560" y="711200"/>
                  </a:lnTo>
                  <a:lnTo>
                    <a:pt x="8998089" y="711200"/>
                  </a:lnTo>
                  <a:lnTo>
                    <a:pt x="8953850" y="698500"/>
                  </a:lnTo>
                  <a:lnTo>
                    <a:pt x="8908858" y="698500"/>
                  </a:lnTo>
                  <a:lnTo>
                    <a:pt x="8863127" y="685800"/>
                  </a:lnTo>
                  <a:lnTo>
                    <a:pt x="8769505" y="685800"/>
                  </a:lnTo>
                  <a:lnTo>
                    <a:pt x="8721642" y="673100"/>
                  </a:lnTo>
                  <a:lnTo>
                    <a:pt x="8623885" y="673100"/>
                  </a:lnTo>
                  <a:lnTo>
                    <a:pt x="8574019" y="660400"/>
                  </a:lnTo>
                  <a:lnTo>
                    <a:pt x="8472384" y="660400"/>
                  </a:lnTo>
                  <a:lnTo>
                    <a:pt x="8420643" y="647700"/>
                  </a:lnTo>
                  <a:lnTo>
                    <a:pt x="12192000" y="647700"/>
                  </a:lnTo>
                  <a:lnTo>
                    <a:pt x="12192000" y="2171700"/>
                  </a:lnTo>
                  <a:close/>
                </a:path>
                <a:path w="12192000" h="2527300">
                  <a:moveTo>
                    <a:pt x="2357551" y="2514600"/>
                  </a:moveTo>
                  <a:lnTo>
                    <a:pt x="1619577" y="2514600"/>
                  </a:lnTo>
                  <a:lnTo>
                    <a:pt x="1592826" y="2501900"/>
                  </a:lnTo>
                  <a:lnTo>
                    <a:pt x="2416812" y="2501900"/>
                  </a:lnTo>
                  <a:lnTo>
                    <a:pt x="2357551" y="2514600"/>
                  </a:lnTo>
                  <a:close/>
                </a:path>
                <a:path w="12192000" h="2527300">
                  <a:moveTo>
                    <a:pt x="2189939" y="2527300"/>
                  </a:moveTo>
                  <a:lnTo>
                    <a:pt x="1781950" y="2527300"/>
                  </a:lnTo>
                  <a:lnTo>
                    <a:pt x="1745707" y="2514600"/>
                  </a:lnTo>
                  <a:lnTo>
                    <a:pt x="2244101" y="2514600"/>
                  </a:lnTo>
                  <a:lnTo>
                    <a:pt x="2189939" y="252730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0" y="0"/>
              <a:ext cx="12192000" cy="2438400"/>
            </a:xfrm>
            <a:custGeom>
              <a:avLst/>
              <a:gdLst/>
              <a:ahLst/>
              <a:cxnLst/>
              <a:rect l="l" t="t" r="r" b="b"/>
              <a:pathLst>
                <a:path w="12192000" h="2438400">
                  <a:moveTo>
                    <a:pt x="2540332" y="2400300"/>
                  </a:moveTo>
                  <a:lnTo>
                    <a:pt x="1488467" y="2400300"/>
                  </a:lnTo>
                  <a:lnTo>
                    <a:pt x="1231506" y="2349500"/>
                  </a:lnTo>
                  <a:lnTo>
                    <a:pt x="1170017" y="2324100"/>
                  </a:lnTo>
                  <a:lnTo>
                    <a:pt x="1050388" y="2298700"/>
                  </a:lnTo>
                  <a:lnTo>
                    <a:pt x="992260" y="2273300"/>
                  </a:lnTo>
                  <a:lnTo>
                    <a:pt x="935265" y="2260600"/>
                  </a:lnTo>
                  <a:lnTo>
                    <a:pt x="879409" y="2235200"/>
                  </a:lnTo>
                  <a:lnTo>
                    <a:pt x="824699" y="2222500"/>
                  </a:lnTo>
                  <a:lnTo>
                    <a:pt x="771141" y="2197100"/>
                  </a:lnTo>
                  <a:lnTo>
                    <a:pt x="718742" y="2184400"/>
                  </a:lnTo>
                  <a:lnTo>
                    <a:pt x="667507" y="2159000"/>
                  </a:lnTo>
                  <a:lnTo>
                    <a:pt x="617444" y="2133600"/>
                  </a:lnTo>
                  <a:lnTo>
                    <a:pt x="568559" y="2120900"/>
                  </a:lnTo>
                  <a:lnTo>
                    <a:pt x="520859" y="2095500"/>
                  </a:lnTo>
                  <a:lnTo>
                    <a:pt x="474348" y="2070100"/>
                  </a:lnTo>
                  <a:lnTo>
                    <a:pt x="429035" y="2044700"/>
                  </a:lnTo>
                  <a:lnTo>
                    <a:pt x="384926" y="2019300"/>
                  </a:lnTo>
                  <a:lnTo>
                    <a:pt x="342026" y="2006600"/>
                  </a:lnTo>
                  <a:lnTo>
                    <a:pt x="300343" y="1981200"/>
                  </a:lnTo>
                  <a:lnTo>
                    <a:pt x="259882" y="1955800"/>
                  </a:lnTo>
                  <a:lnTo>
                    <a:pt x="220651" y="1930400"/>
                  </a:lnTo>
                  <a:lnTo>
                    <a:pt x="182656" y="1905000"/>
                  </a:lnTo>
                  <a:lnTo>
                    <a:pt x="145902" y="1892300"/>
                  </a:lnTo>
                  <a:lnTo>
                    <a:pt x="110397" y="1866900"/>
                  </a:lnTo>
                  <a:lnTo>
                    <a:pt x="76146" y="1841500"/>
                  </a:lnTo>
                  <a:lnTo>
                    <a:pt x="43157" y="1816100"/>
                  </a:lnTo>
                  <a:lnTo>
                    <a:pt x="11436" y="1803400"/>
                  </a:lnTo>
                  <a:lnTo>
                    <a:pt x="0" y="1790700"/>
                  </a:lnTo>
                  <a:lnTo>
                    <a:pt x="0" y="0"/>
                  </a:lnTo>
                  <a:lnTo>
                    <a:pt x="12192000" y="0"/>
                  </a:lnTo>
                  <a:lnTo>
                    <a:pt x="12192000" y="546100"/>
                  </a:lnTo>
                  <a:lnTo>
                    <a:pt x="7815257" y="546100"/>
                  </a:lnTo>
                  <a:lnTo>
                    <a:pt x="7757298" y="558800"/>
                  </a:lnTo>
                  <a:lnTo>
                    <a:pt x="7580926" y="558800"/>
                  </a:lnTo>
                  <a:lnTo>
                    <a:pt x="7521351" y="571500"/>
                  </a:lnTo>
                  <a:lnTo>
                    <a:pt x="7461407" y="571500"/>
                  </a:lnTo>
                  <a:lnTo>
                    <a:pt x="7401109" y="584200"/>
                  </a:lnTo>
                  <a:lnTo>
                    <a:pt x="7340471" y="584200"/>
                  </a:lnTo>
                  <a:lnTo>
                    <a:pt x="7279507" y="596900"/>
                  </a:lnTo>
                  <a:lnTo>
                    <a:pt x="7218232" y="596900"/>
                  </a:lnTo>
                  <a:lnTo>
                    <a:pt x="7094804" y="622300"/>
                  </a:lnTo>
                  <a:lnTo>
                    <a:pt x="7032680" y="622300"/>
                  </a:lnTo>
                  <a:lnTo>
                    <a:pt x="6527722" y="723900"/>
                  </a:lnTo>
                  <a:lnTo>
                    <a:pt x="6463821" y="749300"/>
                  </a:lnTo>
                  <a:lnTo>
                    <a:pt x="6399793" y="762000"/>
                  </a:lnTo>
                  <a:lnTo>
                    <a:pt x="6335653" y="787400"/>
                  </a:lnTo>
                  <a:lnTo>
                    <a:pt x="6271416" y="800100"/>
                  </a:lnTo>
                  <a:lnTo>
                    <a:pt x="6207095" y="825500"/>
                  </a:lnTo>
                  <a:lnTo>
                    <a:pt x="6142705" y="838200"/>
                  </a:lnTo>
                  <a:lnTo>
                    <a:pt x="5562430" y="1066800"/>
                  </a:lnTo>
                  <a:lnTo>
                    <a:pt x="5498132" y="1104900"/>
                  </a:lnTo>
                  <a:lnTo>
                    <a:pt x="5433921" y="1130300"/>
                  </a:lnTo>
                  <a:lnTo>
                    <a:pt x="5387147" y="1155700"/>
                  </a:lnTo>
                  <a:lnTo>
                    <a:pt x="5341390" y="1181100"/>
                  </a:lnTo>
                  <a:lnTo>
                    <a:pt x="5296590" y="1206500"/>
                  </a:lnTo>
                  <a:lnTo>
                    <a:pt x="5252689" y="1231900"/>
                  </a:lnTo>
                  <a:lnTo>
                    <a:pt x="5209627" y="1257300"/>
                  </a:lnTo>
                  <a:lnTo>
                    <a:pt x="5167346" y="1282700"/>
                  </a:lnTo>
                  <a:lnTo>
                    <a:pt x="5084891" y="1333500"/>
                  </a:lnTo>
                  <a:lnTo>
                    <a:pt x="5044600" y="1358900"/>
                  </a:lnTo>
                  <a:lnTo>
                    <a:pt x="5004856" y="1371600"/>
                  </a:lnTo>
                  <a:lnTo>
                    <a:pt x="4888308" y="1447800"/>
                  </a:lnTo>
                  <a:lnTo>
                    <a:pt x="4662020" y="1600200"/>
                  </a:lnTo>
                  <a:lnTo>
                    <a:pt x="4624502" y="1612900"/>
                  </a:lnTo>
                  <a:lnTo>
                    <a:pt x="4472839" y="1714500"/>
                  </a:lnTo>
                  <a:lnTo>
                    <a:pt x="4395229" y="1765300"/>
                  </a:lnTo>
                  <a:lnTo>
                    <a:pt x="4355775" y="1778000"/>
                  </a:lnTo>
                  <a:lnTo>
                    <a:pt x="4275271" y="1828800"/>
                  </a:lnTo>
                  <a:lnTo>
                    <a:pt x="4234104" y="1854200"/>
                  </a:lnTo>
                  <a:lnTo>
                    <a:pt x="4192250" y="1879600"/>
                  </a:lnTo>
                  <a:lnTo>
                    <a:pt x="4149649" y="1892300"/>
                  </a:lnTo>
                  <a:lnTo>
                    <a:pt x="4106242" y="1917700"/>
                  </a:lnTo>
                  <a:lnTo>
                    <a:pt x="4061971" y="1943100"/>
                  </a:lnTo>
                  <a:lnTo>
                    <a:pt x="4016777" y="1968500"/>
                  </a:lnTo>
                  <a:lnTo>
                    <a:pt x="3970601" y="1981200"/>
                  </a:lnTo>
                  <a:lnTo>
                    <a:pt x="3923385" y="2006600"/>
                  </a:lnTo>
                  <a:lnTo>
                    <a:pt x="3875069" y="2032000"/>
                  </a:lnTo>
                  <a:lnTo>
                    <a:pt x="3825595" y="2044700"/>
                  </a:lnTo>
                  <a:lnTo>
                    <a:pt x="3774905" y="2070100"/>
                  </a:lnTo>
                  <a:lnTo>
                    <a:pt x="3722938" y="2095500"/>
                  </a:lnTo>
                  <a:lnTo>
                    <a:pt x="3669638" y="2108200"/>
                  </a:lnTo>
                  <a:lnTo>
                    <a:pt x="3614944" y="2133600"/>
                  </a:lnTo>
                  <a:lnTo>
                    <a:pt x="3558799" y="2146300"/>
                  </a:lnTo>
                  <a:lnTo>
                    <a:pt x="3501142" y="2171700"/>
                  </a:lnTo>
                  <a:lnTo>
                    <a:pt x="3441917" y="2184400"/>
                  </a:lnTo>
                  <a:lnTo>
                    <a:pt x="3381063" y="2209800"/>
                  </a:lnTo>
                  <a:lnTo>
                    <a:pt x="3318523" y="2222500"/>
                  </a:lnTo>
                  <a:lnTo>
                    <a:pt x="3254237" y="2247900"/>
                  </a:lnTo>
                  <a:lnTo>
                    <a:pt x="3175858" y="2273300"/>
                  </a:lnTo>
                  <a:lnTo>
                    <a:pt x="3098994" y="2286000"/>
                  </a:lnTo>
                  <a:lnTo>
                    <a:pt x="3023659" y="2311400"/>
                  </a:lnTo>
                  <a:lnTo>
                    <a:pt x="2737899" y="2362200"/>
                  </a:lnTo>
                  <a:lnTo>
                    <a:pt x="2540332" y="2400300"/>
                  </a:lnTo>
                  <a:close/>
                </a:path>
                <a:path w="12192000" h="2438400">
                  <a:moveTo>
                    <a:pt x="12192000" y="2070100"/>
                  </a:moveTo>
                  <a:lnTo>
                    <a:pt x="12184434" y="2070100"/>
                  </a:lnTo>
                  <a:lnTo>
                    <a:pt x="12134580" y="2019300"/>
                  </a:lnTo>
                  <a:lnTo>
                    <a:pt x="12035152" y="1943100"/>
                  </a:lnTo>
                  <a:lnTo>
                    <a:pt x="11985603" y="1892300"/>
                  </a:lnTo>
                  <a:lnTo>
                    <a:pt x="11788799" y="1739900"/>
                  </a:lnTo>
                  <a:lnTo>
                    <a:pt x="11740009" y="1714500"/>
                  </a:lnTo>
                  <a:lnTo>
                    <a:pt x="11643013" y="1638300"/>
                  </a:lnTo>
                  <a:lnTo>
                    <a:pt x="11594832" y="1612900"/>
                  </a:lnTo>
                  <a:lnTo>
                    <a:pt x="11499167" y="1536700"/>
                  </a:lnTo>
                  <a:lnTo>
                    <a:pt x="11404514" y="1485900"/>
                  </a:lnTo>
                  <a:lnTo>
                    <a:pt x="11357600" y="1447800"/>
                  </a:lnTo>
                  <a:lnTo>
                    <a:pt x="11218655" y="1371600"/>
                  </a:lnTo>
                  <a:lnTo>
                    <a:pt x="11038066" y="1270000"/>
                  </a:lnTo>
                  <a:lnTo>
                    <a:pt x="10906570" y="1193800"/>
                  </a:lnTo>
                  <a:lnTo>
                    <a:pt x="10863557" y="1181100"/>
                  </a:lnTo>
                  <a:lnTo>
                    <a:pt x="10778836" y="1130300"/>
                  </a:lnTo>
                  <a:lnTo>
                    <a:pt x="10737153" y="1117600"/>
                  </a:lnTo>
                  <a:lnTo>
                    <a:pt x="10695938" y="1092200"/>
                  </a:lnTo>
                  <a:lnTo>
                    <a:pt x="10655206" y="1079500"/>
                  </a:lnTo>
                  <a:lnTo>
                    <a:pt x="10614967" y="1054100"/>
                  </a:lnTo>
                  <a:lnTo>
                    <a:pt x="10536022" y="1028700"/>
                  </a:lnTo>
                  <a:lnTo>
                    <a:pt x="10497341" y="1003300"/>
                  </a:lnTo>
                  <a:lnTo>
                    <a:pt x="10459205" y="990600"/>
                  </a:lnTo>
                  <a:lnTo>
                    <a:pt x="10348191" y="952500"/>
                  </a:lnTo>
                  <a:lnTo>
                    <a:pt x="10242535" y="914400"/>
                  </a:lnTo>
                  <a:lnTo>
                    <a:pt x="10175243" y="889000"/>
                  </a:lnTo>
                  <a:lnTo>
                    <a:pt x="10110587" y="863600"/>
                  </a:lnTo>
                  <a:lnTo>
                    <a:pt x="10048666" y="838200"/>
                  </a:lnTo>
                  <a:lnTo>
                    <a:pt x="10018763" y="838200"/>
                  </a:lnTo>
                  <a:lnTo>
                    <a:pt x="9989582" y="825500"/>
                  </a:lnTo>
                  <a:lnTo>
                    <a:pt x="9952241" y="812800"/>
                  </a:lnTo>
                  <a:lnTo>
                    <a:pt x="9942094" y="812800"/>
                  </a:lnTo>
                  <a:lnTo>
                    <a:pt x="9930709" y="800100"/>
                  </a:lnTo>
                  <a:lnTo>
                    <a:pt x="9889269" y="800100"/>
                  </a:lnTo>
                  <a:lnTo>
                    <a:pt x="9873075" y="787400"/>
                  </a:lnTo>
                  <a:lnTo>
                    <a:pt x="9855715" y="787400"/>
                  </a:lnTo>
                  <a:lnTo>
                    <a:pt x="9837202" y="774700"/>
                  </a:lnTo>
                  <a:lnTo>
                    <a:pt x="9796776" y="774700"/>
                  </a:lnTo>
                  <a:lnTo>
                    <a:pt x="9774892" y="762000"/>
                  </a:lnTo>
                  <a:lnTo>
                    <a:pt x="9751912" y="762000"/>
                  </a:lnTo>
                  <a:lnTo>
                    <a:pt x="9727852" y="749300"/>
                  </a:lnTo>
                  <a:lnTo>
                    <a:pt x="9702724" y="749300"/>
                  </a:lnTo>
                  <a:lnTo>
                    <a:pt x="9676544" y="736600"/>
                  </a:lnTo>
                  <a:lnTo>
                    <a:pt x="9649326" y="736600"/>
                  </a:lnTo>
                  <a:lnTo>
                    <a:pt x="9621083" y="723900"/>
                  </a:lnTo>
                  <a:lnTo>
                    <a:pt x="9591831" y="723900"/>
                  </a:lnTo>
                  <a:lnTo>
                    <a:pt x="9561583" y="711200"/>
                  </a:lnTo>
                  <a:lnTo>
                    <a:pt x="9530354" y="711200"/>
                  </a:lnTo>
                  <a:lnTo>
                    <a:pt x="9498158" y="698500"/>
                  </a:lnTo>
                  <a:lnTo>
                    <a:pt x="9465009" y="698500"/>
                  </a:lnTo>
                  <a:lnTo>
                    <a:pt x="9395909" y="673100"/>
                  </a:lnTo>
                  <a:lnTo>
                    <a:pt x="9359987" y="673100"/>
                  </a:lnTo>
                  <a:lnTo>
                    <a:pt x="9323170" y="660400"/>
                  </a:lnTo>
                  <a:lnTo>
                    <a:pt x="9285470" y="660400"/>
                  </a:lnTo>
                  <a:lnTo>
                    <a:pt x="9246904" y="647700"/>
                  </a:lnTo>
                  <a:lnTo>
                    <a:pt x="9207484" y="647700"/>
                  </a:lnTo>
                  <a:lnTo>
                    <a:pt x="9167226" y="635000"/>
                  </a:lnTo>
                  <a:lnTo>
                    <a:pt x="9126143" y="635000"/>
                  </a:lnTo>
                  <a:lnTo>
                    <a:pt x="9084249" y="622300"/>
                  </a:lnTo>
                  <a:lnTo>
                    <a:pt x="9041560" y="622300"/>
                  </a:lnTo>
                  <a:lnTo>
                    <a:pt x="8998089" y="609600"/>
                  </a:lnTo>
                  <a:lnTo>
                    <a:pt x="8953850" y="609600"/>
                  </a:lnTo>
                  <a:lnTo>
                    <a:pt x="8908858" y="596900"/>
                  </a:lnTo>
                  <a:lnTo>
                    <a:pt x="8816671" y="596900"/>
                  </a:lnTo>
                  <a:lnTo>
                    <a:pt x="8769505" y="584200"/>
                  </a:lnTo>
                  <a:lnTo>
                    <a:pt x="8721642" y="584200"/>
                  </a:lnTo>
                  <a:lnTo>
                    <a:pt x="8673098" y="571500"/>
                  </a:lnTo>
                  <a:lnTo>
                    <a:pt x="8574019" y="571500"/>
                  </a:lnTo>
                  <a:lnTo>
                    <a:pt x="8523514" y="558800"/>
                  </a:lnTo>
                  <a:lnTo>
                    <a:pt x="8315386" y="558800"/>
                  </a:lnTo>
                  <a:lnTo>
                    <a:pt x="8261898" y="546100"/>
                  </a:lnTo>
                  <a:lnTo>
                    <a:pt x="12192000" y="546100"/>
                  </a:lnTo>
                  <a:lnTo>
                    <a:pt x="12192000" y="2070100"/>
                  </a:lnTo>
                  <a:close/>
                </a:path>
                <a:path w="12192000" h="2438400">
                  <a:moveTo>
                    <a:pt x="2416812" y="2413000"/>
                  </a:moveTo>
                  <a:lnTo>
                    <a:pt x="1568015" y="2413000"/>
                  </a:lnTo>
                  <a:lnTo>
                    <a:pt x="1545160" y="2400300"/>
                  </a:lnTo>
                  <a:lnTo>
                    <a:pt x="2477743" y="2400300"/>
                  </a:lnTo>
                  <a:lnTo>
                    <a:pt x="2416812" y="2413000"/>
                  </a:lnTo>
                  <a:close/>
                </a:path>
                <a:path w="12192000" h="2438400">
                  <a:moveTo>
                    <a:pt x="2299976" y="2425700"/>
                  </a:moveTo>
                  <a:lnTo>
                    <a:pt x="1678845" y="2425700"/>
                  </a:lnTo>
                  <a:lnTo>
                    <a:pt x="1648255" y="2413000"/>
                  </a:lnTo>
                  <a:lnTo>
                    <a:pt x="2357551" y="2413000"/>
                  </a:lnTo>
                  <a:lnTo>
                    <a:pt x="2299976" y="2425700"/>
                  </a:lnTo>
                  <a:close/>
                </a:path>
                <a:path w="12192000" h="2438400">
                  <a:moveTo>
                    <a:pt x="2037880" y="2438400"/>
                  </a:moveTo>
                  <a:lnTo>
                    <a:pt x="1901755" y="2438400"/>
                  </a:lnTo>
                  <a:lnTo>
                    <a:pt x="1859988" y="2425700"/>
                  </a:lnTo>
                  <a:lnTo>
                    <a:pt x="2086815" y="2425700"/>
                  </a:lnTo>
                  <a:lnTo>
                    <a:pt x="2037880" y="24384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31519" y="307848"/>
              <a:ext cx="1697736" cy="1524000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0" y="4288467"/>
              <a:ext cx="6595745" cy="1967864"/>
            </a:xfrm>
            <a:custGeom>
              <a:avLst/>
              <a:gdLst/>
              <a:ahLst/>
              <a:cxnLst/>
              <a:rect l="l" t="t" r="r" b="b"/>
              <a:pathLst>
                <a:path w="6595745" h="1967864">
                  <a:moveTo>
                    <a:pt x="5615041" y="0"/>
                  </a:moveTo>
                  <a:lnTo>
                    <a:pt x="0" y="0"/>
                  </a:lnTo>
                  <a:lnTo>
                    <a:pt x="0" y="1967812"/>
                  </a:lnTo>
                  <a:lnTo>
                    <a:pt x="5615039" y="1967812"/>
                  </a:lnTo>
                  <a:lnTo>
                    <a:pt x="5662572" y="1966674"/>
                  </a:lnTo>
                  <a:lnTo>
                    <a:pt x="5709519" y="1963295"/>
                  </a:lnTo>
                  <a:lnTo>
                    <a:pt x="5755827" y="1957726"/>
                  </a:lnTo>
                  <a:lnTo>
                    <a:pt x="5801445" y="1950020"/>
                  </a:lnTo>
                  <a:lnTo>
                    <a:pt x="5846323" y="1940229"/>
                  </a:lnTo>
                  <a:lnTo>
                    <a:pt x="5890409" y="1928405"/>
                  </a:lnTo>
                  <a:lnTo>
                    <a:pt x="5933652" y="1914599"/>
                  </a:lnTo>
                  <a:lnTo>
                    <a:pt x="5976000" y="1898863"/>
                  </a:lnTo>
                  <a:lnTo>
                    <a:pt x="6017403" y="1881250"/>
                  </a:lnTo>
                  <a:lnTo>
                    <a:pt x="6057810" y="1861812"/>
                  </a:lnTo>
                  <a:lnTo>
                    <a:pt x="6097168" y="1840600"/>
                  </a:lnTo>
                  <a:lnTo>
                    <a:pt x="6135428" y="1817667"/>
                  </a:lnTo>
                  <a:lnTo>
                    <a:pt x="6172537" y="1793064"/>
                  </a:lnTo>
                  <a:lnTo>
                    <a:pt x="6208445" y="1766844"/>
                  </a:lnTo>
                  <a:lnTo>
                    <a:pt x="6243100" y="1739059"/>
                  </a:lnTo>
                  <a:lnTo>
                    <a:pt x="6276451" y="1709759"/>
                  </a:lnTo>
                  <a:lnTo>
                    <a:pt x="6308448" y="1678999"/>
                  </a:lnTo>
                  <a:lnTo>
                    <a:pt x="6339038" y="1646828"/>
                  </a:lnTo>
                  <a:lnTo>
                    <a:pt x="6368171" y="1613301"/>
                  </a:lnTo>
                  <a:lnTo>
                    <a:pt x="6395795" y="1578467"/>
                  </a:lnTo>
                  <a:lnTo>
                    <a:pt x="6421860" y="1542380"/>
                  </a:lnTo>
                  <a:lnTo>
                    <a:pt x="6446314" y="1505092"/>
                  </a:lnTo>
                  <a:lnTo>
                    <a:pt x="6469105" y="1466653"/>
                  </a:lnTo>
                  <a:lnTo>
                    <a:pt x="6490183" y="1427117"/>
                  </a:lnTo>
                  <a:lnTo>
                    <a:pt x="6509497" y="1386536"/>
                  </a:lnTo>
                  <a:lnTo>
                    <a:pt x="6526995" y="1344961"/>
                  </a:lnTo>
                  <a:lnTo>
                    <a:pt x="6542626" y="1302444"/>
                  </a:lnTo>
                  <a:lnTo>
                    <a:pt x="6556339" y="1259037"/>
                  </a:lnTo>
                  <a:lnTo>
                    <a:pt x="6568083" y="1214793"/>
                  </a:lnTo>
                  <a:lnTo>
                    <a:pt x="6577807" y="1169763"/>
                  </a:lnTo>
                  <a:lnTo>
                    <a:pt x="6585458" y="1123999"/>
                  </a:lnTo>
                  <a:lnTo>
                    <a:pt x="6590987" y="1077553"/>
                  </a:lnTo>
                  <a:lnTo>
                    <a:pt x="6594342" y="1030478"/>
                  </a:lnTo>
                  <a:lnTo>
                    <a:pt x="6595472" y="982825"/>
                  </a:lnTo>
                  <a:lnTo>
                    <a:pt x="6594342" y="935175"/>
                  </a:lnTo>
                  <a:lnTo>
                    <a:pt x="6590987" y="888114"/>
                  </a:lnTo>
                  <a:lnTo>
                    <a:pt x="6585458" y="841693"/>
                  </a:lnTo>
                  <a:lnTo>
                    <a:pt x="6577807" y="795963"/>
                  </a:lnTo>
                  <a:lnTo>
                    <a:pt x="6568083" y="750976"/>
                  </a:lnTo>
                  <a:lnTo>
                    <a:pt x="6556339" y="706783"/>
                  </a:lnTo>
                  <a:lnTo>
                    <a:pt x="6542626" y="663434"/>
                  </a:lnTo>
                  <a:lnTo>
                    <a:pt x="6526995" y="620983"/>
                  </a:lnTo>
                  <a:lnTo>
                    <a:pt x="6509497" y="579478"/>
                  </a:lnTo>
                  <a:lnTo>
                    <a:pt x="6490183" y="538974"/>
                  </a:lnTo>
                  <a:lnTo>
                    <a:pt x="6469105" y="499519"/>
                  </a:lnTo>
                  <a:lnTo>
                    <a:pt x="6446314" y="461166"/>
                  </a:lnTo>
                  <a:lnTo>
                    <a:pt x="6421860" y="423966"/>
                  </a:lnTo>
                  <a:lnTo>
                    <a:pt x="6395795" y="387971"/>
                  </a:lnTo>
                  <a:lnTo>
                    <a:pt x="6368171" y="353231"/>
                  </a:lnTo>
                  <a:lnTo>
                    <a:pt x="6339038" y="319798"/>
                  </a:lnTo>
                  <a:lnTo>
                    <a:pt x="6308448" y="287724"/>
                  </a:lnTo>
                  <a:lnTo>
                    <a:pt x="6276451" y="257059"/>
                  </a:lnTo>
                  <a:lnTo>
                    <a:pt x="6243100" y="227855"/>
                  </a:lnTo>
                  <a:lnTo>
                    <a:pt x="6208445" y="200163"/>
                  </a:lnTo>
                  <a:lnTo>
                    <a:pt x="6172537" y="174035"/>
                  </a:lnTo>
                  <a:lnTo>
                    <a:pt x="6135428" y="149522"/>
                  </a:lnTo>
                  <a:lnTo>
                    <a:pt x="6097168" y="126674"/>
                  </a:lnTo>
                  <a:lnTo>
                    <a:pt x="6057810" y="105545"/>
                  </a:lnTo>
                  <a:lnTo>
                    <a:pt x="6017403" y="86184"/>
                  </a:lnTo>
                  <a:lnTo>
                    <a:pt x="5976000" y="68643"/>
                  </a:lnTo>
                  <a:lnTo>
                    <a:pt x="5933652" y="52974"/>
                  </a:lnTo>
                  <a:lnTo>
                    <a:pt x="5890409" y="39227"/>
                  </a:lnTo>
                  <a:lnTo>
                    <a:pt x="5846323" y="27455"/>
                  </a:lnTo>
                  <a:lnTo>
                    <a:pt x="5801445" y="17708"/>
                  </a:lnTo>
                  <a:lnTo>
                    <a:pt x="5755827" y="10037"/>
                  </a:lnTo>
                  <a:lnTo>
                    <a:pt x="5709519" y="4495"/>
                  </a:lnTo>
                  <a:lnTo>
                    <a:pt x="5662572" y="1132"/>
                  </a:lnTo>
                  <a:lnTo>
                    <a:pt x="5615041" y="0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/>
            <p:cNvSpPr/>
            <p:nvPr/>
          </p:nvSpPr>
          <p:spPr>
            <a:xfrm>
              <a:off x="7113253" y="4709184"/>
              <a:ext cx="5079365" cy="1026794"/>
            </a:xfrm>
            <a:custGeom>
              <a:avLst/>
              <a:gdLst/>
              <a:ahLst/>
              <a:cxnLst/>
              <a:rect l="l" t="t" r="r" b="b"/>
              <a:pathLst>
                <a:path w="5079365" h="1026795">
                  <a:moveTo>
                    <a:pt x="5078746" y="0"/>
                  </a:moveTo>
                  <a:lnTo>
                    <a:pt x="463934" y="0"/>
                  </a:lnTo>
                  <a:lnTo>
                    <a:pt x="419761" y="6035"/>
                  </a:lnTo>
                  <a:lnTo>
                    <a:pt x="375812" y="16121"/>
                  </a:lnTo>
                  <a:lnTo>
                    <a:pt x="333368" y="29928"/>
                  </a:lnTo>
                  <a:lnTo>
                    <a:pt x="292614" y="47273"/>
                  </a:lnTo>
                  <a:lnTo>
                    <a:pt x="253732" y="67975"/>
                  </a:lnTo>
                  <a:lnTo>
                    <a:pt x="216906" y="91852"/>
                  </a:lnTo>
                  <a:lnTo>
                    <a:pt x="182320" y="118723"/>
                  </a:lnTo>
                  <a:lnTo>
                    <a:pt x="150156" y="148407"/>
                  </a:lnTo>
                  <a:lnTo>
                    <a:pt x="120599" y="180721"/>
                  </a:lnTo>
                  <a:lnTo>
                    <a:pt x="93832" y="215484"/>
                  </a:lnTo>
                  <a:lnTo>
                    <a:pt x="70039" y="252515"/>
                  </a:lnTo>
                  <a:lnTo>
                    <a:pt x="49403" y="291632"/>
                  </a:lnTo>
                  <a:lnTo>
                    <a:pt x="32107" y="332654"/>
                  </a:lnTo>
                  <a:lnTo>
                    <a:pt x="18335" y="375398"/>
                  </a:lnTo>
                  <a:lnTo>
                    <a:pt x="8271" y="419685"/>
                  </a:lnTo>
                  <a:lnTo>
                    <a:pt x="2098" y="465331"/>
                  </a:lnTo>
                  <a:lnTo>
                    <a:pt x="0" y="512155"/>
                  </a:lnTo>
                  <a:lnTo>
                    <a:pt x="2098" y="558981"/>
                  </a:lnTo>
                  <a:lnTo>
                    <a:pt x="8271" y="604629"/>
                  </a:lnTo>
                  <a:lnTo>
                    <a:pt x="18335" y="648917"/>
                  </a:lnTo>
                  <a:lnTo>
                    <a:pt x="32107" y="691664"/>
                  </a:lnTo>
                  <a:lnTo>
                    <a:pt x="49403" y="732688"/>
                  </a:lnTo>
                  <a:lnTo>
                    <a:pt x="70039" y="771808"/>
                  </a:lnTo>
                  <a:lnTo>
                    <a:pt x="93833" y="808841"/>
                  </a:lnTo>
                  <a:lnTo>
                    <a:pt x="120600" y="843607"/>
                  </a:lnTo>
                  <a:lnTo>
                    <a:pt x="150157" y="875924"/>
                  </a:lnTo>
                  <a:lnTo>
                    <a:pt x="182320" y="905610"/>
                  </a:lnTo>
                  <a:lnTo>
                    <a:pt x="216907" y="932484"/>
                  </a:lnTo>
                  <a:lnTo>
                    <a:pt x="253733" y="956363"/>
                  </a:lnTo>
                  <a:lnTo>
                    <a:pt x="292615" y="977067"/>
                  </a:lnTo>
                  <a:lnTo>
                    <a:pt x="333369" y="994414"/>
                  </a:lnTo>
                  <a:lnTo>
                    <a:pt x="375813" y="1008222"/>
                  </a:lnTo>
                  <a:lnTo>
                    <a:pt x="419761" y="1018310"/>
                  </a:lnTo>
                  <a:lnTo>
                    <a:pt x="465032" y="1024496"/>
                  </a:lnTo>
                  <a:lnTo>
                    <a:pt x="511442" y="1026598"/>
                  </a:lnTo>
                  <a:lnTo>
                    <a:pt x="5078746" y="1026598"/>
                  </a:lnTo>
                  <a:lnTo>
                    <a:pt x="5078746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1" name="object 11"/>
          <p:cNvSpPr txBox="1"/>
          <p:nvPr/>
        </p:nvSpPr>
        <p:spPr>
          <a:xfrm>
            <a:off x="553008" y="4574540"/>
            <a:ext cx="6202045" cy="130746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2800" spc="-5">
                <a:solidFill>
                  <a:srgbClr val="FFFFFF"/>
                </a:solidFill>
                <a:latin typeface="Courier New"/>
                <a:cs typeface="Courier New"/>
              </a:rPr>
              <a:t>Accounting</a:t>
            </a:r>
            <a:r>
              <a:rPr dirty="0" sz="2800" spc="95">
                <a:solidFill>
                  <a:srgbClr val="FFFFFF"/>
                </a:solidFill>
                <a:latin typeface="Courier New"/>
                <a:cs typeface="Courier New"/>
              </a:rPr>
              <a:t> </a:t>
            </a:r>
            <a:r>
              <a:rPr dirty="0" sz="2800" spc="-10">
                <a:solidFill>
                  <a:srgbClr val="FFFFFF"/>
                </a:solidFill>
                <a:latin typeface="Courier New"/>
                <a:cs typeface="Courier New"/>
              </a:rPr>
              <a:t>Principles </a:t>
            </a:r>
            <a:r>
              <a:rPr dirty="0" sz="2800" spc="-5">
                <a:solidFill>
                  <a:srgbClr val="FFFFFF"/>
                </a:solidFill>
                <a:latin typeface="Courier New"/>
                <a:cs typeface="Courier New"/>
              </a:rPr>
              <a:t> </a:t>
            </a:r>
            <a:r>
              <a:rPr dirty="0" sz="2800" spc="-5">
                <a:solidFill>
                  <a:srgbClr val="23A9E0"/>
                </a:solidFill>
                <a:latin typeface="Courier New"/>
                <a:cs typeface="Courier New"/>
              </a:rPr>
              <a:t>Prepared</a:t>
            </a:r>
            <a:r>
              <a:rPr dirty="0" sz="2800" spc="-65">
                <a:solidFill>
                  <a:srgbClr val="23A9E0"/>
                </a:solidFill>
                <a:latin typeface="Courier New"/>
                <a:cs typeface="Courier New"/>
              </a:rPr>
              <a:t> </a:t>
            </a:r>
            <a:r>
              <a:rPr dirty="0" sz="2800">
                <a:solidFill>
                  <a:srgbClr val="23A9E0"/>
                </a:solidFill>
                <a:latin typeface="Courier New"/>
                <a:cs typeface="Courier New"/>
              </a:rPr>
              <a:t>by</a:t>
            </a:r>
            <a:r>
              <a:rPr dirty="0" sz="2800" spc="-20">
                <a:solidFill>
                  <a:srgbClr val="23A9E0"/>
                </a:solidFill>
                <a:latin typeface="Courier New"/>
                <a:cs typeface="Courier New"/>
              </a:rPr>
              <a:t> </a:t>
            </a:r>
            <a:r>
              <a:rPr dirty="0" sz="2800" spc="-5">
                <a:solidFill>
                  <a:srgbClr val="23A9E0"/>
                </a:solidFill>
                <a:latin typeface="Courier New"/>
                <a:cs typeface="Courier New"/>
              </a:rPr>
              <a:t>Dr.</a:t>
            </a:r>
            <a:r>
              <a:rPr dirty="0" sz="2800" spc="-35">
                <a:solidFill>
                  <a:srgbClr val="23A9E0"/>
                </a:solidFill>
                <a:latin typeface="Courier New"/>
                <a:cs typeface="Courier New"/>
              </a:rPr>
              <a:t> </a:t>
            </a:r>
            <a:r>
              <a:rPr dirty="0" sz="2800" spc="-5">
                <a:solidFill>
                  <a:srgbClr val="23A9E0"/>
                </a:solidFill>
                <a:latin typeface="Courier New"/>
                <a:cs typeface="Courier New"/>
              </a:rPr>
              <a:t>Hoda</a:t>
            </a:r>
            <a:r>
              <a:rPr dirty="0" sz="2800" spc="-40">
                <a:solidFill>
                  <a:srgbClr val="23A9E0"/>
                </a:solidFill>
                <a:latin typeface="Courier New"/>
                <a:cs typeface="Courier New"/>
              </a:rPr>
              <a:t> </a:t>
            </a:r>
            <a:r>
              <a:rPr dirty="0" sz="2800" spc="-5">
                <a:solidFill>
                  <a:srgbClr val="23A9E0"/>
                </a:solidFill>
                <a:latin typeface="Courier New"/>
                <a:cs typeface="Courier New"/>
              </a:rPr>
              <a:t>Metwally </a:t>
            </a:r>
            <a:r>
              <a:rPr dirty="0" sz="2800" spc="-1664">
                <a:solidFill>
                  <a:srgbClr val="23A9E0"/>
                </a:solidFill>
                <a:latin typeface="Courier New"/>
                <a:cs typeface="Courier New"/>
              </a:rPr>
              <a:t> </a:t>
            </a:r>
            <a:r>
              <a:rPr dirty="0" sz="2800" spc="-5">
                <a:solidFill>
                  <a:srgbClr val="FF9417"/>
                </a:solidFill>
                <a:latin typeface="Courier New"/>
                <a:cs typeface="Courier New"/>
              </a:rPr>
              <a:t>Lecture</a:t>
            </a:r>
            <a:r>
              <a:rPr dirty="0" sz="2800" spc="-60">
                <a:solidFill>
                  <a:srgbClr val="FF9417"/>
                </a:solidFill>
                <a:latin typeface="Courier New"/>
                <a:cs typeface="Courier New"/>
              </a:rPr>
              <a:t> </a:t>
            </a:r>
            <a:r>
              <a:rPr dirty="0" sz="2800">
                <a:solidFill>
                  <a:srgbClr val="FF9417"/>
                </a:solidFill>
                <a:latin typeface="Courier New"/>
                <a:cs typeface="Courier New"/>
              </a:rPr>
              <a:t>9</a:t>
            </a:r>
            <a:endParaRPr sz="2800">
              <a:latin typeface="Courier New"/>
              <a:cs typeface="Courier New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722869" y="4683328"/>
            <a:ext cx="4505325" cy="51244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3200" spc="-10">
                <a:solidFill>
                  <a:srgbClr val="005AB4"/>
                </a:solidFill>
                <a:latin typeface="Calibri"/>
                <a:cs typeface="Calibri"/>
              </a:rPr>
              <a:t>Completing</a:t>
            </a:r>
            <a:r>
              <a:rPr dirty="0" sz="3200" spc="20">
                <a:solidFill>
                  <a:srgbClr val="005AB4"/>
                </a:solidFill>
                <a:latin typeface="Calibri"/>
                <a:cs typeface="Calibri"/>
              </a:rPr>
              <a:t> </a:t>
            </a:r>
            <a:r>
              <a:rPr dirty="0" sz="3200" spc="-5">
                <a:solidFill>
                  <a:srgbClr val="005AB4"/>
                </a:solidFill>
                <a:latin typeface="Calibri"/>
                <a:cs typeface="Calibri"/>
              </a:rPr>
              <a:t>the</a:t>
            </a:r>
            <a:r>
              <a:rPr dirty="0" sz="3200" spc="-30">
                <a:solidFill>
                  <a:srgbClr val="005AB4"/>
                </a:solidFill>
                <a:latin typeface="Calibri"/>
                <a:cs typeface="Calibri"/>
              </a:rPr>
              <a:t> </a:t>
            </a:r>
            <a:r>
              <a:rPr dirty="0" sz="3200" spc="-10">
                <a:solidFill>
                  <a:srgbClr val="005AB4"/>
                </a:solidFill>
                <a:latin typeface="Calibri"/>
                <a:cs typeface="Calibri"/>
              </a:rPr>
              <a:t>Accounting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9725659" y="5220106"/>
            <a:ext cx="885825" cy="51244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3200" spc="-10">
                <a:solidFill>
                  <a:srgbClr val="005AB4"/>
                </a:solidFill>
                <a:latin typeface="Calibri"/>
                <a:cs typeface="Calibri"/>
              </a:rPr>
              <a:t>C</a:t>
            </a:r>
            <a:r>
              <a:rPr dirty="0" sz="3200" spc="-60">
                <a:solidFill>
                  <a:srgbClr val="005AB4"/>
                </a:solidFill>
                <a:latin typeface="Calibri"/>
                <a:cs typeface="Calibri"/>
              </a:rPr>
              <a:t>y</a:t>
            </a:r>
            <a:r>
              <a:rPr dirty="0" sz="3200" spc="-5">
                <a:solidFill>
                  <a:srgbClr val="005AB4"/>
                </a:solidFill>
                <a:latin typeface="Calibri"/>
                <a:cs typeface="Calibri"/>
              </a:rPr>
              <a:t>cle</a:t>
            </a:r>
            <a:endParaRPr sz="3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8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12191998" cy="6857999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2232033" y="914331"/>
              <a:ext cx="6710680" cy="1967864"/>
            </a:xfrm>
            <a:custGeom>
              <a:avLst/>
              <a:gdLst/>
              <a:ahLst/>
              <a:cxnLst/>
              <a:rect l="l" t="t" r="r" b="b"/>
              <a:pathLst>
                <a:path w="6710680" h="1967864">
                  <a:moveTo>
                    <a:pt x="5729965" y="0"/>
                  </a:moveTo>
                  <a:lnTo>
                    <a:pt x="0" y="0"/>
                  </a:lnTo>
                  <a:lnTo>
                    <a:pt x="0" y="1967812"/>
                  </a:lnTo>
                  <a:lnTo>
                    <a:pt x="5729965" y="1967813"/>
                  </a:lnTo>
                  <a:lnTo>
                    <a:pt x="5777498" y="1966675"/>
                  </a:lnTo>
                  <a:lnTo>
                    <a:pt x="5824445" y="1963295"/>
                  </a:lnTo>
                  <a:lnTo>
                    <a:pt x="5870753" y="1957727"/>
                  </a:lnTo>
                  <a:lnTo>
                    <a:pt x="5916371" y="1950021"/>
                  </a:lnTo>
                  <a:lnTo>
                    <a:pt x="5961249" y="1940230"/>
                  </a:lnTo>
                  <a:lnTo>
                    <a:pt x="6005335" y="1928405"/>
                  </a:lnTo>
                  <a:lnTo>
                    <a:pt x="6048578" y="1914599"/>
                  </a:lnTo>
                  <a:lnTo>
                    <a:pt x="6090926" y="1898863"/>
                  </a:lnTo>
                  <a:lnTo>
                    <a:pt x="6132329" y="1881251"/>
                  </a:lnTo>
                  <a:lnTo>
                    <a:pt x="6172736" y="1861812"/>
                  </a:lnTo>
                  <a:lnTo>
                    <a:pt x="6212094" y="1840601"/>
                  </a:lnTo>
                  <a:lnTo>
                    <a:pt x="6250354" y="1817667"/>
                  </a:lnTo>
                  <a:lnTo>
                    <a:pt x="6287463" y="1793065"/>
                  </a:lnTo>
                  <a:lnTo>
                    <a:pt x="6323371" y="1766845"/>
                  </a:lnTo>
                  <a:lnTo>
                    <a:pt x="6358026" y="1739059"/>
                  </a:lnTo>
                  <a:lnTo>
                    <a:pt x="6391377" y="1709760"/>
                  </a:lnTo>
                  <a:lnTo>
                    <a:pt x="6423374" y="1678999"/>
                  </a:lnTo>
                  <a:lnTo>
                    <a:pt x="6453964" y="1646829"/>
                  </a:lnTo>
                  <a:lnTo>
                    <a:pt x="6483097" y="1613301"/>
                  </a:lnTo>
                  <a:lnTo>
                    <a:pt x="6510721" y="1578468"/>
                  </a:lnTo>
                  <a:lnTo>
                    <a:pt x="6536786" y="1542381"/>
                  </a:lnTo>
                  <a:lnTo>
                    <a:pt x="6561240" y="1505092"/>
                  </a:lnTo>
                  <a:lnTo>
                    <a:pt x="6584031" y="1466654"/>
                  </a:lnTo>
                  <a:lnTo>
                    <a:pt x="6605109" y="1427118"/>
                  </a:lnTo>
                  <a:lnTo>
                    <a:pt x="6624423" y="1386536"/>
                  </a:lnTo>
                  <a:lnTo>
                    <a:pt x="6641921" y="1344961"/>
                  </a:lnTo>
                  <a:lnTo>
                    <a:pt x="6657552" y="1302444"/>
                  </a:lnTo>
                  <a:lnTo>
                    <a:pt x="6671265" y="1259038"/>
                  </a:lnTo>
                  <a:lnTo>
                    <a:pt x="6683009" y="1214793"/>
                  </a:lnTo>
                  <a:lnTo>
                    <a:pt x="6692733" y="1169763"/>
                  </a:lnTo>
                  <a:lnTo>
                    <a:pt x="6700384" y="1123999"/>
                  </a:lnTo>
                  <a:lnTo>
                    <a:pt x="6705913" y="1077554"/>
                  </a:lnTo>
                  <a:lnTo>
                    <a:pt x="6709268" y="1030478"/>
                  </a:lnTo>
                  <a:lnTo>
                    <a:pt x="6710398" y="982825"/>
                  </a:lnTo>
                  <a:lnTo>
                    <a:pt x="6709268" y="935176"/>
                  </a:lnTo>
                  <a:lnTo>
                    <a:pt x="6705913" y="888115"/>
                  </a:lnTo>
                  <a:lnTo>
                    <a:pt x="6700384" y="841694"/>
                  </a:lnTo>
                  <a:lnTo>
                    <a:pt x="6692733" y="795964"/>
                  </a:lnTo>
                  <a:lnTo>
                    <a:pt x="6683009" y="750977"/>
                  </a:lnTo>
                  <a:lnTo>
                    <a:pt x="6671265" y="706783"/>
                  </a:lnTo>
                  <a:lnTo>
                    <a:pt x="6657552" y="663435"/>
                  </a:lnTo>
                  <a:lnTo>
                    <a:pt x="6641921" y="620983"/>
                  </a:lnTo>
                  <a:lnTo>
                    <a:pt x="6624423" y="579479"/>
                  </a:lnTo>
                  <a:lnTo>
                    <a:pt x="6605109" y="538974"/>
                  </a:lnTo>
                  <a:lnTo>
                    <a:pt x="6584031" y="499519"/>
                  </a:lnTo>
                  <a:lnTo>
                    <a:pt x="6561240" y="461166"/>
                  </a:lnTo>
                  <a:lnTo>
                    <a:pt x="6536786" y="423967"/>
                  </a:lnTo>
                  <a:lnTo>
                    <a:pt x="6510721" y="387971"/>
                  </a:lnTo>
                  <a:lnTo>
                    <a:pt x="6483097" y="353231"/>
                  </a:lnTo>
                  <a:lnTo>
                    <a:pt x="6453964" y="319799"/>
                  </a:lnTo>
                  <a:lnTo>
                    <a:pt x="6423374" y="287724"/>
                  </a:lnTo>
                  <a:lnTo>
                    <a:pt x="6391377" y="257059"/>
                  </a:lnTo>
                  <a:lnTo>
                    <a:pt x="6358026" y="227855"/>
                  </a:lnTo>
                  <a:lnTo>
                    <a:pt x="6323371" y="200163"/>
                  </a:lnTo>
                  <a:lnTo>
                    <a:pt x="6287463" y="174035"/>
                  </a:lnTo>
                  <a:lnTo>
                    <a:pt x="6250354" y="149522"/>
                  </a:lnTo>
                  <a:lnTo>
                    <a:pt x="6212094" y="126675"/>
                  </a:lnTo>
                  <a:lnTo>
                    <a:pt x="6172736" y="105545"/>
                  </a:lnTo>
                  <a:lnTo>
                    <a:pt x="6132329" y="86184"/>
                  </a:lnTo>
                  <a:lnTo>
                    <a:pt x="6090926" y="68643"/>
                  </a:lnTo>
                  <a:lnTo>
                    <a:pt x="6048578" y="52974"/>
                  </a:lnTo>
                  <a:lnTo>
                    <a:pt x="6005335" y="39228"/>
                  </a:lnTo>
                  <a:lnTo>
                    <a:pt x="5961249" y="27455"/>
                  </a:lnTo>
                  <a:lnTo>
                    <a:pt x="5916371" y="17708"/>
                  </a:lnTo>
                  <a:lnTo>
                    <a:pt x="5870753" y="10038"/>
                  </a:lnTo>
                  <a:lnTo>
                    <a:pt x="5824445" y="4495"/>
                  </a:lnTo>
                  <a:lnTo>
                    <a:pt x="5777498" y="1132"/>
                  </a:lnTo>
                  <a:lnTo>
                    <a:pt x="5729965" y="0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299199" y="0"/>
              <a:ext cx="3726815" cy="6858000"/>
            </a:xfrm>
            <a:custGeom>
              <a:avLst/>
              <a:gdLst/>
              <a:ahLst/>
              <a:cxnLst/>
              <a:rect l="l" t="t" r="r" b="b"/>
              <a:pathLst>
                <a:path w="3726815" h="6858000">
                  <a:moveTo>
                    <a:pt x="2954452" y="0"/>
                  </a:moveTo>
                  <a:lnTo>
                    <a:pt x="0" y="0"/>
                  </a:lnTo>
                  <a:lnTo>
                    <a:pt x="0" y="6857995"/>
                  </a:lnTo>
                  <a:lnTo>
                    <a:pt x="3311257" y="6857995"/>
                  </a:lnTo>
                  <a:lnTo>
                    <a:pt x="3338933" y="6822444"/>
                  </a:lnTo>
                  <a:lnTo>
                    <a:pt x="3371529" y="6778512"/>
                  </a:lnTo>
                  <a:lnTo>
                    <a:pt x="3398022" y="6741674"/>
                  </a:lnTo>
                  <a:lnTo>
                    <a:pt x="3416556" y="6715631"/>
                  </a:lnTo>
                  <a:lnTo>
                    <a:pt x="3447611" y="6673241"/>
                  </a:lnTo>
                  <a:lnTo>
                    <a:pt x="3477311" y="6629948"/>
                  </a:lnTo>
                  <a:lnTo>
                    <a:pt x="3505572" y="6585772"/>
                  </a:lnTo>
                  <a:lnTo>
                    <a:pt x="3532313" y="6540734"/>
                  </a:lnTo>
                  <a:lnTo>
                    <a:pt x="3557449" y="6494856"/>
                  </a:lnTo>
                  <a:lnTo>
                    <a:pt x="3580898" y="6448158"/>
                  </a:lnTo>
                  <a:lnTo>
                    <a:pt x="3602576" y="6400662"/>
                  </a:lnTo>
                  <a:lnTo>
                    <a:pt x="3622401" y="6352389"/>
                  </a:lnTo>
                  <a:lnTo>
                    <a:pt x="3640289" y="6303359"/>
                  </a:lnTo>
                  <a:lnTo>
                    <a:pt x="3656157" y="6253594"/>
                  </a:lnTo>
                  <a:lnTo>
                    <a:pt x="3669923" y="6203115"/>
                  </a:lnTo>
                  <a:lnTo>
                    <a:pt x="3681974" y="6153489"/>
                  </a:lnTo>
                  <a:lnTo>
                    <a:pt x="3692516" y="6103959"/>
                  </a:lnTo>
                  <a:lnTo>
                    <a:pt x="3701577" y="6054530"/>
                  </a:lnTo>
                  <a:lnTo>
                    <a:pt x="3709186" y="6005205"/>
                  </a:lnTo>
                  <a:lnTo>
                    <a:pt x="3715373" y="5955990"/>
                  </a:lnTo>
                  <a:lnTo>
                    <a:pt x="3720166" y="5906889"/>
                  </a:lnTo>
                  <a:lnTo>
                    <a:pt x="3723594" y="5857906"/>
                  </a:lnTo>
                  <a:lnTo>
                    <a:pt x="3725686" y="5809045"/>
                  </a:lnTo>
                  <a:lnTo>
                    <a:pt x="3726470" y="5760311"/>
                  </a:lnTo>
                  <a:lnTo>
                    <a:pt x="3725977" y="5711709"/>
                  </a:lnTo>
                  <a:lnTo>
                    <a:pt x="3724235" y="5663243"/>
                  </a:lnTo>
                  <a:lnTo>
                    <a:pt x="3721272" y="5614916"/>
                  </a:lnTo>
                  <a:lnTo>
                    <a:pt x="3717118" y="5566735"/>
                  </a:lnTo>
                  <a:lnTo>
                    <a:pt x="3711801" y="5518702"/>
                  </a:lnTo>
                  <a:lnTo>
                    <a:pt x="3705351" y="5470823"/>
                  </a:lnTo>
                  <a:lnTo>
                    <a:pt x="3697796" y="5423102"/>
                  </a:lnTo>
                  <a:lnTo>
                    <a:pt x="3689166" y="5375543"/>
                  </a:lnTo>
                  <a:lnTo>
                    <a:pt x="3679489" y="5328151"/>
                  </a:lnTo>
                  <a:lnTo>
                    <a:pt x="3668794" y="5280930"/>
                  </a:lnTo>
                  <a:lnTo>
                    <a:pt x="3657110" y="5233884"/>
                  </a:lnTo>
                  <a:lnTo>
                    <a:pt x="3644466" y="5187018"/>
                  </a:lnTo>
                  <a:lnTo>
                    <a:pt x="3630891" y="5140337"/>
                  </a:lnTo>
                  <a:lnTo>
                    <a:pt x="3616414" y="5093845"/>
                  </a:lnTo>
                  <a:lnTo>
                    <a:pt x="3601064" y="5047545"/>
                  </a:lnTo>
                  <a:lnTo>
                    <a:pt x="3584869" y="5001444"/>
                  </a:lnTo>
                  <a:lnTo>
                    <a:pt x="3567860" y="4955544"/>
                  </a:lnTo>
                  <a:lnTo>
                    <a:pt x="3550063" y="4909851"/>
                  </a:lnTo>
                  <a:lnTo>
                    <a:pt x="3531510" y="4864368"/>
                  </a:lnTo>
                  <a:lnTo>
                    <a:pt x="3512227" y="4819101"/>
                  </a:lnTo>
                  <a:lnTo>
                    <a:pt x="3492245" y="4774054"/>
                  </a:lnTo>
                  <a:lnTo>
                    <a:pt x="3471593" y="4729230"/>
                  </a:lnTo>
                  <a:lnTo>
                    <a:pt x="3450298" y="4684635"/>
                  </a:lnTo>
                  <a:lnTo>
                    <a:pt x="3428391" y="4640273"/>
                  </a:lnTo>
                  <a:lnTo>
                    <a:pt x="3405900" y="4596149"/>
                  </a:lnTo>
                  <a:lnTo>
                    <a:pt x="3382854" y="4552266"/>
                  </a:lnTo>
                  <a:lnTo>
                    <a:pt x="3359281" y="4508629"/>
                  </a:lnTo>
                  <a:lnTo>
                    <a:pt x="3335212" y="4465243"/>
                  </a:lnTo>
                  <a:lnTo>
                    <a:pt x="3310272" y="4421316"/>
                  </a:lnTo>
                  <a:lnTo>
                    <a:pt x="3284676" y="4377771"/>
                  </a:lnTo>
                  <a:lnTo>
                    <a:pt x="3258500" y="4334566"/>
                  </a:lnTo>
                  <a:lnTo>
                    <a:pt x="3231822" y="4291657"/>
                  </a:lnTo>
                  <a:lnTo>
                    <a:pt x="3204720" y="4249002"/>
                  </a:lnTo>
                  <a:lnTo>
                    <a:pt x="3177269" y="4206558"/>
                  </a:lnTo>
                  <a:lnTo>
                    <a:pt x="3149548" y="4164282"/>
                  </a:lnTo>
                  <a:lnTo>
                    <a:pt x="3009591" y="3953936"/>
                  </a:lnTo>
                  <a:lnTo>
                    <a:pt x="2981870" y="3911774"/>
                  </a:lnTo>
                  <a:lnTo>
                    <a:pt x="2954420" y="3869481"/>
                  </a:lnTo>
                  <a:lnTo>
                    <a:pt x="2927317" y="3827016"/>
                  </a:lnTo>
                  <a:lnTo>
                    <a:pt x="2900639" y="3784334"/>
                  </a:lnTo>
                  <a:lnTo>
                    <a:pt x="2874464" y="3741394"/>
                  </a:lnTo>
                  <a:lnTo>
                    <a:pt x="2848867" y="3698152"/>
                  </a:lnTo>
                  <a:lnTo>
                    <a:pt x="2823928" y="3654566"/>
                  </a:lnTo>
                  <a:lnTo>
                    <a:pt x="2799897" y="3610187"/>
                  </a:lnTo>
                  <a:lnTo>
                    <a:pt x="2776291" y="3565557"/>
                  </a:lnTo>
                  <a:lnTo>
                    <a:pt x="2753122" y="3520682"/>
                  </a:lnTo>
                  <a:lnTo>
                    <a:pt x="2730406" y="3475566"/>
                  </a:lnTo>
                  <a:lnTo>
                    <a:pt x="2708154" y="3430213"/>
                  </a:lnTo>
                  <a:lnTo>
                    <a:pt x="2686381" y="3384630"/>
                  </a:lnTo>
                  <a:lnTo>
                    <a:pt x="2665101" y="3338819"/>
                  </a:lnTo>
                  <a:lnTo>
                    <a:pt x="2644326" y="3292785"/>
                  </a:lnTo>
                  <a:lnTo>
                    <a:pt x="2624071" y="3246534"/>
                  </a:lnTo>
                  <a:lnTo>
                    <a:pt x="2604349" y="3200069"/>
                  </a:lnTo>
                  <a:lnTo>
                    <a:pt x="2585173" y="3153395"/>
                  </a:lnTo>
                  <a:lnTo>
                    <a:pt x="2566557" y="3106518"/>
                  </a:lnTo>
                  <a:lnTo>
                    <a:pt x="2548516" y="3059440"/>
                  </a:lnTo>
                  <a:lnTo>
                    <a:pt x="2531061" y="3012168"/>
                  </a:lnTo>
                  <a:lnTo>
                    <a:pt x="2514207" y="2964706"/>
                  </a:lnTo>
                  <a:lnTo>
                    <a:pt x="2497968" y="2917057"/>
                  </a:lnTo>
                  <a:lnTo>
                    <a:pt x="2482357" y="2869228"/>
                  </a:lnTo>
                  <a:lnTo>
                    <a:pt x="2467387" y="2821221"/>
                  </a:lnTo>
                  <a:lnTo>
                    <a:pt x="2453073" y="2773043"/>
                  </a:lnTo>
                  <a:lnTo>
                    <a:pt x="2439427" y="2724697"/>
                  </a:lnTo>
                  <a:lnTo>
                    <a:pt x="2426463" y="2676188"/>
                  </a:lnTo>
                  <a:lnTo>
                    <a:pt x="2413505" y="2625311"/>
                  </a:lnTo>
                  <a:lnTo>
                    <a:pt x="2401256" y="2574317"/>
                  </a:lnTo>
                  <a:lnTo>
                    <a:pt x="2389739" y="2523206"/>
                  </a:lnTo>
                  <a:lnTo>
                    <a:pt x="2378975" y="2471978"/>
                  </a:lnTo>
                  <a:lnTo>
                    <a:pt x="2368986" y="2420633"/>
                  </a:lnTo>
                  <a:lnTo>
                    <a:pt x="2359793" y="2369171"/>
                  </a:lnTo>
                  <a:lnTo>
                    <a:pt x="2351418" y="2317592"/>
                  </a:lnTo>
                  <a:lnTo>
                    <a:pt x="2343882" y="2265896"/>
                  </a:lnTo>
                  <a:lnTo>
                    <a:pt x="2337208" y="2214083"/>
                  </a:lnTo>
                  <a:lnTo>
                    <a:pt x="2331416" y="2162153"/>
                  </a:lnTo>
                  <a:lnTo>
                    <a:pt x="2326528" y="2110106"/>
                  </a:lnTo>
                  <a:lnTo>
                    <a:pt x="2322599" y="2059754"/>
                  </a:lnTo>
                  <a:lnTo>
                    <a:pt x="2319526" y="2009459"/>
                  </a:lnTo>
                  <a:lnTo>
                    <a:pt x="2317304" y="1959229"/>
                  </a:lnTo>
                  <a:lnTo>
                    <a:pt x="2315930" y="1909073"/>
                  </a:lnTo>
                  <a:lnTo>
                    <a:pt x="2315400" y="1858997"/>
                  </a:lnTo>
                  <a:lnTo>
                    <a:pt x="2315710" y="1809011"/>
                  </a:lnTo>
                  <a:lnTo>
                    <a:pt x="2316856" y="1759123"/>
                  </a:lnTo>
                  <a:lnTo>
                    <a:pt x="2318834" y="1709341"/>
                  </a:lnTo>
                  <a:lnTo>
                    <a:pt x="2321640" y="1659673"/>
                  </a:lnTo>
                  <a:lnTo>
                    <a:pt x="2325271" y="1610128"/>
                  </a:lnTo>
                  <a:lnTo>
                    <a:pt x="2329723" y="1560713"/>
                  </a:lnTo>
                  <a:lnTo>
                    <a:pt x="2334990" y="1511438"/>
                  </a:lnTo>
                  <a:lnTo>
                    <a:pt x="2341071" y="1462309"/>
                  </a:lnTo>
                  <a:lnTo>
                    <a:pt x="2347960" y="1413336"/>
                  </a:lnTo>
                  <a:lnTo>
                    <a:pt x="2355654" y="1364526"/>
                  </a:lnTo>
                  <a:lnTo>
                    <a:pt x="2364149" y="1315888"/>
                  </a:lnTo>
                  <a:lnTo>
                    <a:pt x="2373440" y="1267430"/>
                  </a:lnTo>
                  <a:lnTo>
                    <a:pt x="2383525" y="1219160"/>
                  </a:lnTo>
                  <a:lnTo>
                    <a:pt x="2394399" y="1171087"/>
                  </a:lnTo>
                  <a:lnTo>
                    <a:pt x="2406058" y="1123218"/>
                  </a:lnTo>
                  <a:lnTo>
                    <a:pt x="2418498" y="1075562"/>
                  </a:lnTo>
                  <a:lnTo>
                    <a:pt x="2431716" y="1028127"/>
                  </a:lnTo>
                  <a:lnTo>
                    <a:pt x="2445707" y="980921"/>
                  </a:lnTo>
                  <a:lnTo>
                    <a:pt x="2460468" y="933953"/>
                  </a:lnTo>
                  <a:lnTo>
                    <a:pt x="2475994" y="887230"/>
                  </a:lnTo>
                  <a:lnTo>
                    <a:pt x="2492282" y="840762"/>
                  </a:lnTo>
                  <a:lnTo>
                    <a:pt x="2509328" y="794555"/>
                  </a:lnTo>
                  <a:lnTo>
                    <a:pt x="2527128" y="748619"/>
                  </a:lnTo>
                  <a:lnTo>
                    <a:pt x="2545677" y="702962"/>
                  </a:lnTo>
                  <a:lnTo>
                    <a:pt x="2564973" y="657591"/>
                  </a:lnTo>
                  <a:lnTo>
                    <a:pt x="2585011" y="612515"/>
                  </a:lnTo>
                  <a:lnTo>
                    <a:pt x="2605787" y="567743"/>
                  </a:lnTo>
                  <a:lnTo>
                    <a:pt x="2627297" y="523281"/>
                  </a:lnTo>
                  <a:lnTo>
                    <a:pt x="2649538" y="479140"/>
                  </a:lnTo>
                  <a:lnTo>
                    <a:pt x="2672505" y="435326"/>
                  </a:lnTo>
                  <a:lnTo>
                    <a:pt x="2696195" y="391848"/>
                  </a:lnTo>
                  <a:lnTo>
                    <a:pt x="2720604" y="348715"/>
                  </a:lnTo>
                  <a:lnTo>
                    <a:pt x="2745727" y="305934"/>
                  </a:lnTo>
                  <a:lnTo>
                    <a:pt x="2771561" y="263514"/>
                  </a:lnTo>
                  <a:lnTo>
                    <a:pt x="2798102" y="221463"/>
                  </a:lnTo>
                  <a:lnTo>
                    <a:pt x="2825346" y="179789"/>
                  </a:lnTo>
                  <a:lnTo>
                    <a:pt x="2853288" y="138500"/>
                  </a:lnTo>
                  <a:lnTo>
                    <a:pt x="2881927" y="97605"/>
                  </a:lnTo>
                  <a:lnTo>
                    <a:pt x="2911256" y="57112"/>
                  </a:lnTo>
                  <a:lnTo>
                    <a:pt x="2941272" y="17028"/>
                  </a:lnTo>
                  <a:lnTo>
                    <a:pt x="2954452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124886" y="0"/>
              <a:ext cx="3726815" cy="6858000"/>
            </a:xfrm>
            <a:custGeom>
              <a:avLst/>
              <a:gdLst/>
              <a:ahLst/>
              <a:cxnLst/>
              <a:rect l="l" t="t" r="r" b="b"/>
              <a:pathLst>
                <a:path w="3726815" h="6858000">
                  <a:moveTo>
                    <a:pt x="2954457" y="0"/>
                  </a:moveTo>
                  <a:lnTo>
                    <a:pt x="0" y="0"/>
                  </a:lnTo>
                  <a:lnTo>
                    <a:pt x="0" y="6857995"/>
                  </a:lnTo>
                  <a:lnTo>
                    <a:pt x="3311244" y="6857995"/>
                  </a:lnTo>
                  <a:lnTo>
                    <a:pt x="3338929" y="6822444"/>
                  </a:lnTo>
                  <a:lnTo>
                    <a:pt x="3371535" y="6778512"/>
                  </a:lnTo>
                  <a:lnTo>
                    <a:pt x="3398035" y="6741674"/>
                  </a:lnTo>
                  <a:lnTo>
                    <a:pt x="3416571" y="6715631"/>
                  </a:lnTo>
                  <a:lnTo>
                    <a:pt x="3447609" y="6673241"/>
                  </a:lnTo>
                  <a:lnTo>
                    <a:pt x="3477298" y="6629948"/>
                  </a:lnTo>
                  <a:lnTo>
                    <a:pt x="3505554" y="6585772"/>
                  </a:lnTo>
                  <a:lnTo>
                    <a:pt x="3532294" y="6540734"/>
                  </a:lnTo>
                  <a:lnTo>
                    <a:pt x="3557433" y="6494856"/>
                  </a:lnTo>
                  <a:lnTo>
                    <a:pt x="3580887" y="6448158"/>
                  </a:lnTo>
                  <a:lnTo>
                    <a:pt x="3602572" y="6400662"/>
                  </a:lnTo>
                  <a:lnTo>
                    <a:pt x="3622404" y="6352389"/>
                  </a:lnTo>
                  <a:lnTo>
                    <a:pt x="3640299" y="6303359"/>
                  </a:lnTo>
                  <a:lnTo>
                    <a:pt x="3656171" y="6253594"/>
                  </a:lnTo>
                  <a:lnTo>
                    <a:pt x="3669938" y="6203115"/>
                  </a:lnTo>
                  <a:lnTo>
                    <a:pt x="3681984" y="6153489"/>
                  </a:lnTo>
                  <a:lnTo>
                    <a:pt x="3692520" y="6103959"/>
                  </a:lnTo>
                  <a:lnTo>
                    <a:pt x="3701576" y="6054530"/>
                  </a:lnTo>
                  <a:lnTo>
                    <a:pt x="3709182" y="6005205"/>
                  </a:lnTo>
                  <a:lnTo>
                    <a:pt x="3715365" y="5955990"/>
                  </a:lnTo>
                  <a:lnTo>
                    <a:pt x="3720155" y="5906889"/>
                  </a:lnTo>
                  <a:lnTo>
                    <a:pt x="3723580" y="5857906"/>
                  </a:lnTo>
                  <a:lnTo>
                    <a:pt x="3725670" y="5809045"/>
                  </a:lnTo>
                  <a:lnTo>
                    <a:pt x="3726453" y="5760311"/>
                  </a:lnTo>
                  <a:lnTo>
                    <a:pt x="3725959" y="5711709"/>
                  </a:lnTo>
                  <a:lnTo>
                    <a:pt x="3724216" y="5663243"/>
                  </a:lnTo>
                  <a:lnTo>
                    <a:pt x="3721253" y="5614916"/>
                  </a:lnTo>
                  <a:lnTo>
                    <a:pt x="3717099" y="5566735"/>
                  </a:lnTo>
                  <a:lnTo>
                    <a:pt x="3711782" y="5518702"/>
                  </a:lnTo>
                  <a:lnTo>
                    <a:pt x="3705333" y="5470823"/>
                  </a:lnTo>
                  <a:lnTo>
                    <a:pt x="3697779" y="5423102"/>
                  </a:lnTo>
                  <a:lnTo>
                    <a:pt x="3689150" y="5375543"/>
                  </a:lnTo>
                  <a:lnTo>
                    <a:pt x="3679474" y="5328151"/>
                  </a:lnTo>
                  <a:lnTo>
                    <a:pt x="3668781" y="5280930"/>
                  </a:lnTo>
                  <a:lnTo>
                    <a:pt x="3657099" y="5233884"/>
                  </a:lnTo>
                  <a:lnTo>
                    <a:pt x="3644457" y="5187018"/>
                  </a:lnTo>
                  <a:lnTo>
                    <a:pt x="3630884" y="5140337"/>
                  </a:lnTo>
                  <a:lnTo>
                    <a:pt x="3616409" y="5093845"/>
                  </a:lnTo>
                  <a:lnTo>
                    <a:pt x="3601061" y="5047545"/>
                  </a:lnTo>
                  <a:lnTo>
                    <a:pt x="3584868" y="5001444"/>
                  </a:lnTo>
                  <a:lnTo>
                    <a:pt x="3567861" y="4955544"/>
                  </a:lnTo>
                  <a:lnTo>
                    <a:pt x="3550066" y="4909851"/>
                  </a:lnTo>
                  <a:lnTo>
                    <a:pt x="3531515" y="4864368"/>
                  </a:lnTo>
                  <a:lnTo>
                    <a:pt x="3512234" y="4819101"/>
                  </a:lnTo>
                  <a:lnTo>
                    <a:pt x="3492254" y="4774054"/>
                  </a:lnTo>
                  <a:lnTo>
                    <a:pt x="3471603" y="4729230"/>
                  </a:lnTo>
                  <a:lnTo>
                    <a:pt x="3450310" y="4684635"/>
                  </a:lnTo>
                  <a:lnTo>
                    <a:pt x="3428404" y="4640273"/>
                  </a:lnTo>
                  <a:lnTo>
                    <a:pt x="3405914" y="4596149"/>
                  </a:lnTo>
                  <a:lnTo>
                    <a:pt x="3382869" y="4552266"/>
                  </a:lnTo>
                  <a:lnTo>
                    <a:pt x="3359297" y="4508629"/>
                  </a:lnTo>
                  <a:lnTo>
                    <a:pt x="3335227" y="4465243"/>
                  </a:lnTo>
                  <a:lnTo>
                    <a:pt x="3310288" y="4421316"/>
                  </a:lnTo>
                  <a:lnTo>
                    <a:pt x="3284692" y="4377771"/>
                  </a:lnTo>
                  <a:lnTo>
                    <a:pt x="3258516" y="4334566"/>
                  </a:lnTo>
                  <a:lnTo>
                    <a:pt x="3231837" y="4291657"/>
                  </a:lnTo>
                  <a:lnTo>
                    <a:pt x="3204734" y="4249002"/>
                  </a:lnTo>
                  <a:lnTo>
                    <a:pt x="3177282" y="4206558"/>
                  </a:lnTo>
                  <a:lnTo>
                    <a:pt x="3149560" y="4164282"/>
                  </a:lnTo>
                  <a:lnTo>
                    <a:pt x="3009587" y="3953936"/>
                  </a:lnTo>
                  <a:lnTo>
                    <a:pt x="2981861" y="3911774"/>
                  </a:lnTo>
                  <a:lnTo>
                    <a:pt x="2954404" y="3869481"/>
                  </a:lnTo>
                  <a:lnTo>
                    <a:pt x="2927294" y="3827016"/>
                  </a:lnTo>
                  <a:lnTo>
                    <a:pt x="2900608" y="3784334"/>
                  </a:lnTo>
                  <a:lnTo>
                    <a:pt x="2874423" y="3741394"/>
                  </a:lnTo>
                  <a:lnTo>
                    <a:pt x="2848816" y="3698152"/>
                  </a:lnTo>
                  <a:lnTo>
                    <a:pt x="2823865" y="3654566"/>
                  </a:lnTo>
                  <a:lnTo>
                    <a:pt x="2799835" y="3610187"/>
                  </a:lnTo>
                  <a:lnTo>
                    <a:pt x="2776230" y="3565557"/>
                  </a:lnTo>
                  <a:lnTo>
                    <a:pt x="2753064" y="3520682"/>
                  </a:lnTo>
                  <a:lnTo>
                    <a:pt x="2730350" y="3475566"/>
                  </a:lnTo>
                  <a:lnTo>
                    <a:pt x="2708103" y="3430213"/>
                  </a:lnTo>
                  <a:lnTo>
                    <a:pt x="2686334" y="3384630"/>
                  </a:lnTo>
                  <a:lnTo>
                    <a:pt x="2665058" y="3338819"/>
                  </a:lnTo>
                  <a:lnTo>
                    <a:pt x="2644289" y="3292785"/>
                  </a:lnTo>
                  <a:lnTo>
                    <a:pt x="2624039" y="3246534"/>
                  </a:lnTo>
                  <a:lnTo>
                    <a:pt x="2604322" y="3200069"/>
                  </a:lnTo>
                  <a:lnTo>
                    <a:pt x="2585152" y="3153395"/>
                  </a:lnTo>
                  <a:lnTo>
                    <a:pt x="2566542" y="3106518"/>
                  </a:lnTo>
                  <a:lnTo>
                    <a:pt x="2548506" y="3059440"/>
                  </a:lnTo>
                  <a:lnTo>
                    <a:pt x="2531056" y="3012168"/>
                  </a:lnTo>
                  <a:lnTo>
                    <a:pt x="2514208" y="2964706"/>
                  </a:lnTo>
                  <a:lnTo>
                    <a:pt x="2497973" y="2917057"/>
                  </a:lnTo>
                  <a:lnTo>
                    <a:pt x="2482365" y="2869228"/>
                  </a:lnTo>
                  <a:lnTo>
                    <a:pt x="2467399" y="2821221"/>
                  </a:lnTo>
                  <a:lnTo>
                    <a:pt x="2453086" y="2773043"/>
                  </a:lnTo>
                  <a:lnTo>
                    <a:pt x="2439442" y="2724697"/>
                  </a:lnTo>
                  <a:lnTo>
                    <a:pt x="2426479" y="2676188"/>
                  </a:lnTo>
                  <a:lnTo>
                    <a:pt x="2413520" y="2625311"/>
                  </a:lnTo>
                  <a:lnTo>
                    <a:pt x="2401272" y="2574317"/>
                  </a:lnTo>
                  <a:lnTo>
                    <a:pt x="2389754" y="2523206"/>
                  </a:lnTo>
                  <a:lnTo>
                    <a:pt x="2378991" y="2471978"/>
                  </a:lnTo>
                  <a:lnTo>
                    <a:pt x="2369001" y="2420633"/>
                  </a:lnTo>
                  <a:lnTo>
                    <a:pt x="2359809" y="2369171"/>
                  </a:lnTo>
                  <a:lnTo>
                    <a:pt x="2351434" y="2317592"/>
                  </a:lnTo>
                  <a:lnTo>
                    <a:pt x="2343898" y="2265896"/>
                  </a:lnTo>
                  <a:lnTo>
                    <a:pt x="2337224" y="2214083"/>
                  </a:lnTo>
                  <a:lnTo>
                    <a:pt x="2331432" y="2162153"/>
                  </a:lnTo>
                  <a:lnTo>
                    <a:pt x="2326544" y="2110106"/>
                  </a:lnTo>
                  <a:lnTo>
                    <a:pt x="2322615" y="2059754"/>
                  </a:lnTo>
                  <a:lnTo>
                    <a:pt x="2319541" y="2009459"/>
                  </a:lnTo>
                  <a:lnTo>
                    <a:pt x="2317319" y="1959229"/>
                  </a:lnTo>
                  <a:lnTo>
                    <a:pt x="2315944" y="1909073"/>
                  </a:lnTo>
                  <a:lnTo>
                    <a:pt x="2315413" y="1858997"/>
                  </a:lnTo>
                  <a:lnTo>
                    <a:pt x="2315722" y="1809011"/>
                  </a:lnTo>
                  <a:lnTo>
                    <a:pt x="2316867" y="1759123"/>
                  </a:lnTo>
                  <a:lnTo>
                    <a:pt x="2318844" y="1709341"/>
                  </a:lnTo>
                  <a:lnTo>
                    <a:pt x="2321649" y="1659673"/>
                  </a:lnTo>
                  <a:lnTo>
                    <a:pt x="2325279" y="1610128"/>
                  </a:lnTo>
                  <a:lnTo>
                    <a:pt x="2329729" y="1560713"/>
                  </a:lnTo>
                  <a:lnTo>
                    <a:pt x="2334995" y="1511438"/>
                  </a:lnTo>
                  <a:lnTo>
                    <a:pt x="2341074" y="1462309"/>
                  </a:lnTo>
                  <a:lnTo>
                    <a:pt x="2347961" y="1413336"/>
                  </a:lnTo>
                  <a:lnTo>
                    <a:pt x="2355654" y="1364526"/>
                  </a:lnTo>
                  <a:lnTo>
                    <a:pt x="2364147" y="1315888"/>
                  </a:lnTo>
                  <a:lnTo>
                    <a:pt x="2373437" y="1267430"/>
                  </a:lnTo>
                  <a:lnTo>
                    <a:pt x="2383520" y="1219160"/>
                  </a:lnTo>
                  <a:lnTo>
                    <a:pt x="2394392" y="1171087"/>
                  </a:lnTo>
                  <a:lnTo>
                    <a:pt x="2406050" y="1123218"/>
                  </a:lnTo>
                  <a:lnTo>
                    <a:pt x="2418489" y="1075562"/>
                  </a:lnTo>
                  <a:lnTo>
                    <a:pt x="2431705" y="1028127"/>
                  </a:lnTo>
                  <a:lnTo>
                    <a:pt x="2445695" y="980921"/>
                  </a:lnTo>
                  <a:lnTo>
                    <a:pt x="2460454" y="933953"/>
                  </a:lnTo>
                  <a:lnTo>
                    <a:pt x="2475979" y="887230"/>
                  </a:lnTo>
                  <a:lnTo>
                    <a:pt x="2492266" y="840762"/>
                  </a:lnTo>
                  <a:lnTo>
                    <a:pt x="2509311" y="794555"/>
                  </a:lnTo>
                  <a:lnTo>
                    <a:pt x="2527110" y="748619"/>
                  </a:lnTo>
                  <a:lnTo>
                    <a:pt x="2545659" y="702962"/>
                  </a:lnTo>
                  <a:lnTo>
                    <a:pt x="2564954" y="657591"/>
                  </a:lnTo>
                  <a:lnTo>
                    <a:pt x="2584992" y="612515"/>
                  </a:lnTo>
                  <a:lnTo>
                    <a:pt x="2605768" y="567743"/>
                  </a:lnTo>
                  <a:lnTo>
                    <a:pt x="2627278" y="523281"/>
                  </a:lnTo>
                  <a:lnTo>
                    <a:pt x="2649519" y="479140"/>
                  </a:lnTo>
                  <a:lnTo>
                    <a:pt x="2672487" y="435326"/>
                  </a:lnTo>
                  <a:lnTo>
                    <a:pt x="2696178" y="391848"/>
                  </a:lnTo>
                  <a:lnTo>
                    <a:pt x="2720587" y="348715"/>
                  </a:lnTo>
                  <a:lnTo>
                    <a:pt x="2745712" y="305934"/>
                  </a:lnTo>
                  <a:lnTo>
                    <a:pt x="2771547" y="263514"/>
                  </a:lnTo>
                  <a:lnTo>
                    <a:pt x="2798090" y="221463"/>
                  </a:lnTo>
                  <a:lnTo>
                    <a:pt x="2825336" y="179789"/>
                  </a:lnTo>
                  <a:lnTo>
                    <a:pt x="2853282" y="138500"/>
                  </a:lnTo>
                  <a:lnTo>
                    <a:pt x="2881923" y="97605"/>
                  </a:lnTo>
                  <a:lnTo>
                    <a:pt x="2911255" y="57112"/>
                  </a:lnTo>
                  <a:lnTo>
                    <a:pt x="2941275" y="17028"/>
                  </a:lnTo>
                  <a:lnTo>
                    <a:pt x="2954457" y="0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/>
            <p:cNvSpPr/>
            <p:nvPr/>
          </p:nvSpPr>
          <p:spPr>
            <a:xfrm>
              <a:off x="4022" y="0"/>
              <a:ext cx="3726815" cy="6858000"/>
            </a:xfrm>
            <a:custGeom>
              <a:avLst/>
              <a:gdLst/>
              <a:ahLst/>
              <a:cxnLst/>
              <a:rect l="l" t="t" r="r" b="b"/>
              <a:pathLst>
                <a:path w="3726815" h="6858000">
                  <a:moveTo>
                    <a:pt x="2952099" y="0"/>
                  </a:moveTo>
                  <a:lnTo>
                    <a:pt x="0" y="0"/>
                  </a:lnTo>
                  <a:lnTo>
                    <a:pt x="0" y="6857995"/>
                  </a:lnTo>
                  <a:lnTo>
                    <a:pt x="3309381" y="6857995"/>
                  </a:lnTo>
                  <a:lnTo>
                    <a:pt x="3337277" y="6822444"/>
                  </a:lnTo>
                  <a:lnTo>
                    <a:pt x="3370283" y="6778512"/>
                  </a:lnTo>
                  <a:lnTo>
                    <a:pt x="3416556" y="6715631"/>
                  </a:lnTo>
                  <a:lnTo>
                    <a:pt x="3447029" y="6673241"/>
                  </a:lnTo>
                  <a:lnTo>
                    <a:pt x="3476267" y="6629948"/>
                  </a:lnTo>
                  <a:lnTo>
                    <a:pt x="3504185" y="6585772"/>
                  </a:lnTo>
                  <a:lnTo>
                    <a:pt x="3530699" y="6540734"/>
                  </a:lnTo>
                  <a:lnTo>
                    <a:pt x="3555725" y="6494856"/>
                  </a:lnTo>
                  <a:lnTo>
                    <a:pt x="3579180" y="6448158"/>
                  </a:lnTo>
                  <a:lnTo>
                    <a:pt x="3600977" y="6400662"/>
                  </a:lnTo>
                  <a:lnTo>
                    <a:pt x="3621035" y="6352389"/>
                  </a:lnTo>
                  <a:lnTo>
                    <a:pt x="3639268" y="6303359"/>
                  </a:lnTo>
                  <a:lnTo>
                    <a:pt x="3655592" y="6253594"/>
                  </a:lnTo>
                  <a:lnTo>
                    <a:pt x="3669923" y="6203115"/>
                  </a:lnTo>
                  <a:lnTo>
                    <a:pt x="3681974" y="6153489"/>
                  </a:lnTo>
                  <a:lnTo>
                    <a:pt x="3692515" y="6103959"/>
                  </a:lnTo>
                  <a:lnTo>
                    <a:pt x="3701576" y="6054530"/>
                  </a:lnTo>
                  <a:lnTo>
                    <a:pt x="3709183" y="6005205"/>
                  </a:lnTo>
                  <a:lnTo>
                    <a:pt x="3715367" y="5955990"/>
                  </a:lnTo>
                  <a:lnTo>
                    <a:pt x="3720156" y="5906889"/>
                  </a:lnTo>
                  <a:lnTo>
                    <a:pt x="3723578" y="5857906"/>
                  </a:lnTo>
                  <a:lnTo>
                    <a:pt x="3725663" y="5809045"/>
                  </a:lnTo>
                  <a:lnTo>
                    <a:pt x="3726438" y="5760311"/>
                  </a:lnTo>
                  <a:lnTo>
                    <a:pt x="3725932" y="5711709"/>
                  </a:lnTo>
                  <a:lnTo>
                    <a:pt x="3724175" y="5663243"/>
                  </a:lnTo>
                  <a:lnTo>
                    <a:pt x="3721194" y="5614916"/>
                  </a:lnTo>
                  <a:lnTo>
                    <a:pt x="3717019" y="5566735"/>
                  </a:lnTo>
                  <a:lnTo>
                    <a:pt x="3711678" y="5518702"/>
                  </a:lnTo>
                  <a:lnTo>
                    <a:pt x="3705199" y="5470823"/>
                  </a:lnTo>
                  <a:lnTo>
                    <a:pt x="3697612" y="5423102"/>
                  </a:lnTo>
                  <a:lnTo>
                    <a:pt x="3688945" y="5375543"/>
                  </a:lnTo>
                  <a:lnTo>
                    <a:pt x="3679227" y="5328151"/>
                  </a:lnTo>
                  <a:lnTo>
                    <a:pt x="3668486" y="5280930"/>
                  </a:lnTo>
                  <a:lnTo>
                    <a:pt x="3656750" y="5233884"/>
                  </a:lnTo>
                  <a:lnTo>
                    <a:pt x="3644050" y="5187018"/>
                  </a:lnTo>
                  <a:lnTo>
                    <a:pt x="3630413" y="5140337"/>
                  </a:lnTo>
                  <a:lnTo>
                    <a:pt x="3615868" y="5093845"/>
                  </a:lnTo>
                  <a:lnTo>
                    <a:pt x="3600443" y="5047545"/>
                  </a:lnTo>
                  <a:lnTo>
                    <a:pt x="3584168" y="5001444"/>
                  </a:lnTo>
                  <a:lnTo>
                    <a:pt x="3567070" y="4955544"/>
                  </a:lnTo>
                  <a:lnTo>
                    <a:pt x="3549179" y="4909851"/>
                  </a:lnTo>
                  <a:lnTo>
                    <a:pt x="3530524" y="4864368"/>
                  </a:lnTo>
                  <a:lnTo>
                    <a:pt x="3511132" y="4819101"/>
                  </a:lnTo>
                  <a:lnTo>
                    <a:pt x="3491033" y="4774054"/>
                  </a:lnTo>
                  <a:lnTo>
                    <a:pt x="3470255" y="4729230"/>
                  </a:lnTo>
                  <a:lnTo>
                    <a:pt x="3448827" y="4684635"/>
                  </a:lnTo>
                  <a:lnTo>
                    <a:pt x="3426777" y="4640273"/>
                  </a:lnTo>
                  <a:lnTo>
                    <a:pt x="3404135" y="4596149"/>
                  </a:lnTo>
                  <a:lnTo>
                    <a:pt x="3380928" y="4552266"/>
                  </a:lnTo>
                  <a:lnTo>
                    <a:pt x="3357186" y="4508629"/>
                  </a:lnTo>
                  <a:lnTo>
                    <a:pt x="3332937" y="4465243"/>
                  </a:lnTo>
                  <a:lnTo>
                    <a:pt x="3307986" y="4421316"/>
                  </a:lnTo>
                  <a:lnTo>
                    <a:pt x="3282382" y="4377771"/>
                  </a:lnTo>
                  <a:lnTo>
                    <a:pt x="3256203" y="4334566"/>
                  </a:lnTo>
                  <a:lnTo>
                    <a:pt x="3229530" y="4291657"/>
                  </a:lnTo>
                  <a:lnTo>
                    <a:pt x="3202441" y="4249002"/>
                  </a:lnTo>
                  <a:lnTo>
                    <a:pt x="3175015" y="4206558"/>
                  </a:lnTo>
                  <a:lnTo>
                    <a:pt x="3147332" y="4164282"/>
                  </a:lnTo>
                  <a:lnTo>
                    <a:pt x="3007835" y="3953936"/>
                  </a:lnTo>
                  <a:lnTo>
                    <a:pt x="2980273" y="3911774"/>
                  </a:lnTo>
                  <a:lnTo>
                    <a:pt x="2953010" y="3869481"/>
                  </a:lnTo>
                  <a:lnTo>
                    <a:pt x="2926122" y="3827016"/>
                  </a:lnTo>
                  <a:lnTo>
                    <a:pt x="2899692" y="3784334"/>
                  </a:lnTo>
                  <a:lnTo>
                    <a:pt x="2873796" y="3741394"/>
                  </a:lnTo>
                  <a:lnTo>
                    <a:pt x="2848515" y="3698152"/>
                  </a:lnTo>
                  <a:lnTo>
                    <a:pt x="2823928" y="3654566"/>
                  </a:lnTo>
                  <a:lnTo>
                    <a:pt x="2799897" y="3610187"/>
                  </a:lnTo>
                  <a:lnTo>
                    <a:pt x="2776289" y="3565557"/>
                  </a:lnTo>
                  <a:lnTo>
                    <a:pt x="2753116" y="3520682"/>
                  </a:lnTo>
                  <a:lnTo>
                    <a:pt x="2730389" y="3475566"/>
                  </a:lnTo>
                  <a:lnTo>
                    <a:pt x="2708122" y="3430213"/>
                  </a:lnTo>
                  <a:lnTo>
                    <a:pt x="2686326" y="3384630"/>
                  </a:lnTo>
                  <a:lnTo>
                    <a:pt x="2665014" y="3338819"/>
                  </a:lnTo>
                  <a:lnTo>
                    <a:pt x="2644196" y="3292785"/>
                  </a:lnTo>
                  <a:lnTo>
                    <a:pt x="2623886" y="3246534"/>
                  </a:lnTo>
                  <a:lnTo>
                    <a:pt x="2604094" y="3200069"/>
                  </a:lnTo>
                  <a:lnTo>
                    <a:pt x="2584835" y="3153395"/>
                  </a:lnTo>
                  <a:lnTo>
                    <a:pt x="2566118" y="3106518"/>
                  </a:lnTo>
                  <a:lnTo>
                    <a:pt x="2547957" y="3059440"/>
                  </a:lnTo>
                  <a:lnTo>
                    <a:pt x="2530364" y="3012168"/>
                  </a:lnTo>
                  <a:lnTo>
                    <a:pt x="2513350" y="2964706"/>
                  </a:lnTo>
                  <a:lnTo>
                    <a:pt x="2496927" y="2917057"/>
                  </a:lnTo>
                  <a:lnTo>
                    <a:pt x="2481109" y="2869228"/>
                  </a:lnTo>
                  <a:lnTo>
                    <a:pt x="2465905" y="2821221"/>
                  </a:lnTo>
                  <a:lnTo>
                    <a:pt x="2451330" y="2773043"/>
                  </a:lnTo>
                  <a:lnTo>
                    <a:pt x="2437394" y="2724697"/>
                  </a:lnTo>
                  <a:lnTo>
                    <a:pt x="2424110" y="2676188"/>
                  </a:lnTo>
                  <a:lnTo>
                    <a:pt x="2411204" y="2625311"/>
                  </a:lnTo>
                  <a:lnTo>
                    <a:pt x="2399094" y="2574317"/>
                  </a:lnTo>
                  <a:lnTo>
                    <a:pt x="2387767" y="2523206"/>
                  </a:lnTo>
                  <a:lnTo>
                    <a:pt x="2377216" y="2471978"/>
                  </a:lnTo>
                  <a:lnTo>
                    <a:pt x="2367428" y="2420633"/>
                  </a:lnTo>
                  <a:lnTo>
                    <a:pt x="2358394" y="2369171"/>
                  </a:lnTo>
                  <a:lnTo>
                    <a:pt x="2350104" y="2317592"/>
                  </a:lnTo>
                  <a:lnTo>
                    <a:pt x="2342548" y="2265896"/>
                  </a:lnTo>
                  <a:lnTo>
                    <a:pt x="2335714" y="2214083"/>
                  </a:lnTo>
                  <a:lnTo>
                    <a:pt x="2329593" y="2162153"/>
                  </a:lnTo>
                  <a:lnTo>
                    <a:pt x="2324175" y="2110106"/>
                  </a:lnTo>
                  <a:lnTo>
                    <a:pt x="2320246" y="2059754"/>
                  </a:lnTo>
                  <a:lnTo>
                    <a:pt x="2317172" y="2009459"/>
                  </a:lnTo>
                  <a:lnTo>
                    <a:pt x="2314950" y="1959229"/>
                  </a:lnTo>
                  <a:lnTo>
                    <a:pt x="2313576" y="1909073"/>
                  </a:lnTo>
                  <a:lnTo>
                    <a:pt x="2313046" y="1858997"/>
                  </a:lnTo>
                  <a:lnTo>
                    <a:pt x="2313356" y="1809011"/>
                  </a:lnTo>
                  <a:lnTo>
                    <a:pt x="2314502" y="1759123"/>
                  </a:lnTo>
                  <a:lnTo>
                    <a:pt x="2316481" y="1709341"/>
                  </a:lnTo>
                  <a:lnTo>
                    <a:pt x="2319287" y="1659673"/>
                  </a:lnTo>
                  <a:lnTo>
                    <a:pt x="2322918" y="1610128"/>
                  </a:lnTo>
                  <a:lnTo>
                    <a:pt x="2327369" y="1560713"/>
                  </a:lnTo>
                  <a:lnTo>
                    <a:pt x="2332637" y="1511438"/>
                  </a:lnTo>
                  <a:lnTo>
                    <a:pt x="2338718" y="1462309"/>
                  </a:lnTo>
                  <a:lnTo>
                    <a:pt x="2345607" y="1413336"/>
                  </a:lnTo>
                  <a:lnTo>
                    <a:pt x="2353301" y="1364526"/>
                  </a:lnTo>
                  <a:lnTo>
                    <a:pt x="2361795" y="1315888"/>
                  </a:lnTo>
                  <a:lnTo>
                    <a:pt x="2371087" y="1267430"/>
                  </a:lnTo>
                  <a:lnTo>
                    <a:pt x="2381172" y="1219160"/>
                  </a:lnTo>
                  <a:lnTo>
                    <a:pt x="2392046" y="1171087"/>
                  </a:lnTo>
                  <a:lnTo>
                    <a:pt x="2403705" y="1123218"/>
                  </a:lnTo>
                  <a:lnTo>
                    <a:pt x="2416145" y="1075562"/>
                  </a:lnTo>
                  <a:lnTo>
                    <a:pt x="2429363" y="1028127"/>
                  </a:lnTo>
                  <a:lnTo>
                    <a:pt x="2443354" y="980921"/>
                  </a:lnTo>
                  <a:lnTo>
                    <a:pt x="2458115" y="933953"/>
                  </a:lnTo>
                  <a:lnTo>
                    <a:pt x="2473641" y="887230"/>
                  </a:lnTo>
                  <a:lnTo>
                    <a:pt x="2489929" y="840762"/>
                  </a:lnTo>
                  <a:lnTo>
                    <a:pt x="2506975" y="794555"/>
                  </a:lnTo>
                  <a:lnTo>
                    <a:pt x="2524775" y="748619"/>
                  </a:lnTo>
                  <a:lnTo>
                    <a:pt x="2543324" y="702962"/>
                  </a:lnTo>
                  <a:lnTo>
                    <a:pt x="2562620" y="657591"/>
                  </a:lnTo>
                  <a:lnTo>
                    <a:pt x="2582658" y="612515"/>
                  </a:lnTo>
                  <a:lnTo>
                    <a:pt x="2603434" y="567743"/>
                  </a:lnTo>
                  <a:lnTo>
                    <a:pt x="2624944" y="523281"/>
                  </a:lnTo>
                  <a:lnTo>
                    <a:pt x="2647185" y="479140"/>
                  </a:lnTo>
                  <a:lnTo>
                    <a:pt x="2670152" y="435326"/>
                  </a:lnTo>
                  <a:lnTo>
                    <a:pt x="2693842" y="391848"/>
                  </a:lnTo>
                  <a:lnTo>
                    <a:pt x="2718250" y="348715"/>
                  </a:lnTo>
                  <a:lnTo>
                    <a:pt x="2743374" y="305934"/>
                  </a:lnTo>
                  <a:lnTo>
                    <a:pt x="2769208" y="263514"/>
                  </a:lnTo>
                  <a:lnTo>
                    <a:pt x="2795748" y="221463"/>
                  </a:lnTo>
                  <a:lnTo>
                    <a:pt x="2822992" y="179789"/>
                  </a:lnTo>
                  <a:lnTo>
                    <a:pt x="2850935" y="138500"/>
                  </a:lnTo>
                  <a:lnTo>
                    <a:pt x="2879573" y="97605"/>
                  </a:lnTo>
                  <a:lnTo>
                    <a:pt x="2908903" y="57112"/>
                  </a:lnTo>
                  <a:lnTo>
                    <a:pt x="2938919" y="17028"/>
                  </a:lnTo>
                  <a:lnTo>
                    <a:pt x="2952099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/>
            <p:cNvSpPr/>
            <p:nvPr/>
          </p:nvSpPr>
          <p:spPr>
            <a:xfrm>
              <a:off x="0" y="0"/>
              <a:ext cx="3585210" cy="6858000"/>
            </a:xfrm>
            <a:custGeom>
              <a:avLst/>
              <a:gdLst/>
              <a:ahLst/>
              <a:cxnLst/>
              <a:rect l="l" t="t" r="r" b="b"/>
              <a:pathLst>
                <a:path w="3585210" h="6858000">
                  <a:moveTo>
                    <a:pt x="2812024" y="0"/>
                  </a:moveTo>
                  <a:lnTo>
                    <a:pt x="0" y="0"/>
                  </a:lnTo>
                  <a:lnTo>
                    <a:pt x="0" y="6857995"/>
                  </a:lnTo>
                  <a:lnTo>
                    <a:pt x="3169306" y="6857995"/>
                  </a:lnTo>
                  <a:lnTo>
                    <a:pt x="3197203" y="6822444"/>
                  </a:lnTo>
                  <a:lnTo>
                    <a:pt x="3230208" y="6778512"/>
                  </a:lnTo>
                  <a:lnTo>
                    <a:pt x="3276481" y="6715631"/>
                  </a:lnTo>
                  <a:lnTo>
                    <a:pt x="3306954" y="6673241"/>
                  </a:lnTo>
                  <a:lnTo>
                    <a:pt x="3336192" y="6629948"/>
                  </a:lnTo>
                  <a:lnTo>
                    <a:pt x="3364110" y="6585772"/>
                  </a:lnTo>
                  <a:lnTo>
                    <a:pt x="3390624" y="6540734"/>
                  </a:lnTo>
                  <a:lnTo>
                    <a:pt x="3415651" y="6494856"/>
                  </a:lnTo>
                  <a:lnTo>
                    <a:pt x="3439105" y="6448158"/>
                  </a:lnTo>
                  <a:lnTo>
                    <a:pt x="3460903" y="6400662"/>
                  </a:lnTo>
                  <a:lnTo>
                    <a:pt x="3480960" y="6352389"/>
                  </a:lnTo>
                  <a:lnTo>
                    <a:pt x="3499193" y="6303359"/>
                  </a:lnTo>
                  <a:lnTo>
                    <a:pt x="3515517" y="6253594"/>
                  </a:lnTo>
                  <a:lnTo>
                    <a:pt x="3529848" y="6203115"/>
                  </a:lnTo>
                  <a:lnTo>
                    <a:pt x="3541714" y="6153489"/>
                  </a:lnTo>
                  <a:lnTo>
                    <a:pt x="3552080" y="6103959"/>
                  </a:lnTo>
                  <a:lnTo>
                    <a:pt x="3560976" y="6054530"/>
                  </a:lnTo>
                  <a:lnTo>
                    <a:pt x="3568431" y="6005205"/>
                  </a:lnTo>
                  <a:lnTo>
                    <a:pt x="3574471" y="5955990"/>
                  </a:lnTo>
                  <a:lnTo>
                    <a:pt x="3579127" y="5906889"/>
                  </a:lnTo>
                  <a:lnTo>
                    <a:pt x="3582428" y="5857906"/>
                  </a:lnTo>
                  <a:lnTo>
                    <a:pt x="3584400" y="5809045"/>
                  </a:lnTo>
                  <a:lnTo>
                    <a:pt x="3585074" y="5760311"/>
                  </a:lnTo>
                  <a:lnTo>
                    <a:pt x="3584478" y="5711709"/>
                  </a:lnTo>
                  <a:lnTo>
                    <a:pt x="3582640" y="5663243"/>
                  </a:lnTo>
                  <a:lnTo>
                    <a:pt x="3579589" y="5614916"/>
                  </a:lnTo>
                  <a:lnTo>
                    <a:pt x="3575354" y="5566735"/>
                  </a:lnTo>
                  <a:lnTo>
                    <a:pt x="3569964" y="5518702"/>
                  </a:lnTo>
                  <a:lnTo>
                    <a:pt x="3563446" y="5470823"/>
                  </a:lnTo>
                  <a:lnTo>
                    <a:pt x="3555830" y="5423102"/>
                  </a:lnTo>
                  <a:lnTo>
                    <a:pt x="3547144" y="5375543"/>
                  </a:lnTo>
                  <a:lnTo>
                    <a:pt x="3537417" y="5328151"/>
                  </a:lnTo>
                  <a:lnTo>
                    <a:pt x="3526677" y="5280930"/>
                  </a:lnTo>
                  <a:lnTo>
                    <a:pt x="3514954" y="5233884"/>
                  </a:lnTo>
                  <a:lnTo>
                    <a:pt x="3502275" y="5187018"/>
                  </a:lnTo>
                  <a:lnTo>
                    <a:pt x="3488670" y="5140337"/>
                  </a:lnTo>
                  <a:lnTo>
                    <a:pt x="3474167" y="5093845"/>
                  </a:lnTo>
                  <a:lnTo>
                    <a:pt x="3458794" y="5047545"/>
                  </a:lnTo>
                  <a:lnTo>
                    <a:pt x="3442581" y="5001444"/>
                  </a:lnTo>
                  <a:lnTo>
                    <a:pt x="3425555" y="4955544"/>
                  </a:lnTo>
                  <a:lnTo>
                    <a:pt x="3407746" y="4909851"/>
                  </a:lnTo>
                  <a:lnTo>
                    <a:pt x="3389182" y="4864368"/>
                  </a:lnTo>
                  <a:lnTo>
                    <a:pt x="3369892" y="4819101"/>
                  </a:lnTo>
                  <a:lnTo>
                    <a:pt x="3349905" y="4774054"/>
                  </a:lnTo>
                  <a:lnTo>
                    <a:pt x="3329248" y="4729230"/>
                  </a:lnTo>
                  <a:lnTo>
                    <a:pt x="3307951" y="4684635"/>
                  </a:lnTo>
                  <a:lnTo>
                    <a:pt x="3286042" y="4640273"/>
                  </a:lnTo>
                  <a:lnTo>
                    <a:pt x="3263550" y="4596149"/>
                  </a:lnTo>
                  <a:lnTo>
                    <a:pt x="3240504" y="4552266"/>
                  </a:lnTo>
                  <a:lnTo>
                    <a:pt x="3216932" y="4508629"/>
                  </a:lnTo>
                  <a:lnTo>
                    <a:pt x="3192862" y="4465243"/>
                  </a:lnTo>
                  <a:lnTo>
                    <a:pt x="3167911" y="4421316"/>
                  </a:lnTo>
                  <a:lnTo>
                    <a:pt x="3142307" y="4377771"/>
                  </a:lnTo>
                  <a:lnTo>
                    <a:pt x="3116129" y="4334566"/>
                  </a:lnTo>
                  <a:lnTo>
                    <a:pt x="3089455" y="4291657"/>
                  </a:lnTo>
                  <a:lnTo>
                    <a:pt x="3062366" y="4249002"/>
                  </a:lnTo>
                  <a:lnTo>
                    <a:pt x="3034940" y="4206558"/>
                  </a:lnTo>
                  <a:lnTo>
                    <a:pt x="3007258" y="4164282"/>
                  </a:lnTo>
                  <a:lnTo>
                    <a:pt x="2867760" y="3953936"/>
                  </a:lnTo>
                  <a:lnTo>
                    <a:pt x="2840199" y="3911774"/>
                  </a:lnTo>
                  <a:lnTo>
                    <a:pt x="2812935" y="3869481"/>
                  </a:lnTo>
                  <a:lnTo>
                    <a:pt x="2786048" y="3827016"/>
                  </a:lnTo>
                  <a:lnTo>
                    <a:pt x="2759617" y="3784334"/>
                  </a:lnTo>
                  <a:lnTo>
                    <a:pt x="2733721" y="3741394"/>
                  </a:lnTo>
                  <a:lnTo>
                    <a:pt x="2708440" y="3698152"/>
                  </a:lnTo>
                  <a:lnTo>
                    <a:pt x="2683853" y="3654566"/>
                  </a:lnTo>
                  <a:lnTo>
                    <a:pt x="2659517" y="3610187"/>
                  </a:lnTo>
                  <a:lnTo>
                    <a:pt x="2635664" y="3565557"/>
                  </a:lnTo>
                  <a:lnTo>
                    <a:pt x="2612300" y="3520682"/>
                  </a:lnTo>
                  <a:lnTo>
                    <a:pt x="2589434" y="3475566"/>
                  </a:lnTo>
                  <a:lnTo>
                    <a:pt x="2567072" y="3430213"/>
                  </a:lnTo>
                  <a:lnTo>
                    <a:pt x="2545223" y="3384630"/>
                  </a:lnTo>
                  <a:lnTo>
                    <a:pt x="2523893" y="3338819"/>
                  </a:lnTo>
                  <a:lnTo>
                    <a:pt x="2503091" y="3292785"/>
                  </a:lnTo>
                  <a:lnTo>
                    <a:pt x="2482823" y="3246534"/>
                  </a:lnTo>
                  <a:lnTo>
                    <a:pt x="2463097" y="3200069"/>
                  </a:lnTo>
                  <a:lnTo>
                    <a:pt x="2443922" y="3153395"/>
                  </a:lnTo>
                  <a:lnTo>
                    <a:pt x="2425303" y="3106518"/>
                  </a:lnTo>
                  <a:lnTo>
                    <a:pt x="2407248" y="3059440"/>
                  </a:lnTo>
                  <a:lnTo>
                    <a:pt x="2389766" y="3012168"/>
                  </a:lnTo>
                  <a:lnTo>
                    <a:pt x="2372864" y="2964706"/>
                  </a:lnTo>
                  <a:lnTo>
                    <a:pt x="2356548" y="2917057"/>
                  </a:lnTo>
                  <a:lnTo>
                    <a:pt x="2340827" y="2869228"/>
                  </a:lnTo>
                  <a:lnTo>
                    <a:pt x="2325707" y="2821221"/>
                  </a:lnTo>
                  <a:lnTo>
                    <a:pt x="2311197" y="2773043"/>
                  </a:lnTo>
                  <a:lnTo>
                    <a:pt x="2297304" y="2724697"/>
                  </a:lnTo>
                  <a:lnTo>
                    <a:pt x="2284035" y="2676188"/>
                  </a:lnTo>
                  <a:lnTo>
                    <a:pt x="2271078" y="2625311"/>
                  </a:lnTo>
                  <a:lnTo>
                    <a:pt x="2258834" y="2574317"/>
                  </a:lnTo>
                  <a:lnTo>
                    <a:pt x="2247324" y="2523206"/>
                  </a:lnTo>
                  <a:lnTo>
                    <a:pt x="2236567" y="2471978"/>
                  </a:lnTo>
                  <a:lnTo>
                    <a:pt x="2226584" y="2420633"/>
                  </a:lnTo>
                  <a:lnTo>
                    <a:pt x="2217397" y="2369171"/>
                  </a:lnTo>
                  <a:lnTo>
                    <a:pt x="2209025" y="2317592"/>
                  </a:lnTo>
                  <a:lnTo>
                    <a:pt x="2201488" y="2265896"/>
                  </a:lnTo>
                  <a:lnTo>
                    <a:pt x="2194809" y="2214083"/>
                  </a:lnTo>
                  <a:lnTo>
                    <a:pt x="2189006" y="2162153"/>
                  </a:lnTo>
                  <a:lnTo>
                    <a:pt x="2184101" y="2110106"/>
                  </a:lnTo>
                  <a:lnTo>
                    <a:pt x="2180171" y="2059754"/>
                  </a:lnTo>
                  <a:lnTo>
                    <a:pt x="2177098" y="2009459"/>
                  </a:lnTo>
                  <a:lnTo>
                    <a:pt x="2174876" y="1959229"/>
                  </a:lnTo>
                  <a:lnTo>
                    <a:pt x="2173502" y="1909073"/>
                  </a:lnTo>
                  <a:lnTo>
                    <a:pt x="2172972" y="1858997"/>
                  </a:lnTo>
                  <a:lnTo>
                    <a:pt x="2173282" y="1809011"/>
                  </a:lnTo>
                  <a:lnTo>
                    <a:pt x="2174428" y="1759123"/>
                  </a:lnTo>
                  <a:lnTo>
                    <a:pt x="2176406" y="1709341"/>
                  </a:lnTo>
                  <a:lnTo>
                    <a:pt x="2179213" y="1659673"/>
                  </a:lnTo>
                  <a:lnTo>
                    <a:pt x="2182843" y="1610128"/>
                  </a:lnTo>
                  <a:lnTo>
                    <a:pt x="2187295" y="1560713"/>
                  </a:lnTo>
                  <a:lnTo>
                    <a:pt x="2192562" y="1511438"/>
                  </a:lnTo>
                  <a:lnTo>
                    <a:pt x="2198643" y="1462309"/>
                  </a:lnTo>
                  <a:lnTo>
                    <a:pt x="2205532" y="1413336"/>
                  </a:lnTo>
                  <a:lnTo>
                    <a:pt x="2213226" y="1364526"/>
                  </a:lnTo>
                  <a:lnTo>
                    <a:pt x="2221721" y="1315888"/>
                  </a:lnTo>
                  <a:lnTo>
                    <a:pt x="2231012" y="1267430"/>
                  </a:lnTo>
                  <a:lnTo>
                    <a:pt x="2241097" y="1219160"/>
                  </a:lnTo>
                  <a:lnTo>
                    <a:pt x="2251971" y="1171087"/>
                  </a:lnTo>
                  <a:lnTo>
                    <a:pt x="2263630" y="1123218"/>
                  </a:lnTo>
                  <a:lnTo>
                    <a:pt x="2276070" y="1075562"/>
                  </a:lnTo>
                  <a:lnTo>
                    <a:pt x="2289288" y="1028127"/>
                  </a:lnTo>
                  <a:lnTo>
                    <a:pt x="2303279" y="980921"/>
                  </a:lnTo>
                  <a:lnTo>
                    <a:pt x="2318040" y="933953"/>
                  </a:lnTo>
                  <a:lnTo>
                    <a:pt x="2333566" y="887230"/>
                  </a:lnTo>
                  <a:lnTo>
                    <a:pt x="2349854" y="840762"/>
                  </a:lnTo>
                  <a:lnTo>
                    <a:pt x="2366900" y="794555"/>
                  </a:lnTo>
                  <a:lnTo>
                    <a:pt x="2384700" y="748619"/>
                  </a:lnTo>
                  <a:lnTo>
                    <a:pt x="2403250" y="702962"/>
                  </a:lnTo>
                  <a:lnTo>
                    <a:pt x="2422545" y="657591"/>
                  </a:lnTo>
                  <a:lnTo>
                    <a:pt x="2442583" y="612515"/>
                  </a:lnTo>
                  <a:lnTo>
                    <a:pt x="2463359" y="567743"/>
                  </a:lnTo>
                  <a:lnTo>
                    <a:pt x="2484870" y="523281"/>
                  </a:lnTo>
                  <a:lnTo>
                    <a:pt x="2507110" y="479140"/>
                  </a:lnTo>
                  <a:lnTo>
                    <a:pt x="2530078" y="435326"/>
                  </a:lnTo>
                  <a:lnTo>
                    <a:pt x="2553767" y="391848"/>
                  </a:lnTo>
                  <a:lnTo>
                    <a:pt x="2578176" y="348715"/>
                  </a:lnTo>
                  <a:lnTo>
                    <a:pt x="2603299" y="305934"/>
                  </a:lnTo>
                  <a:lnTo>
                    <a:pt x="2629133" y="263514"/>
                  </a:lnTo>
                  <a:lnTo>
                    <a:pt x="2655674" y="221463"/>
                  </a:lnTo>
                  <a:lnTo>
                    <a:pt x="2682918" y="179789"/>
                  </a:lnTo>
                  <a:lnTo>
                    <a:pt x="2710861" y="138500"/>
                  </a:lnTo>
                  <a:lnTo>
                    <a:pt x="2739499" y="97605"/>
                  </a:lnTo>
                  <a:lnTo>
                    <a:pt x="2768828" y="57112"/>
                  </a:lnTo>
                  <a:lnTo>
                    <a:pt x="2798845" y="17028"/>
                  </a:lnTo>
                  <a:lnTo>
                    <a:pt x="281202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2901823" y="1199464"/>
            <a:ext cx="6202045" cy="1308100"/>
          </a:xfrm>
          <a:prstGeom prst="rect"/>
        </p:spPr>
        <p:txBody>
          <a:bodyPr wrap="square" lIns="0" tIns="1397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10"/>
              </a:spcBef>
            </a:pPr>
            <a:r>
              <a:rPr dirty="0" sz="2800" spc="-5" b="0" i="0">
                <a:latin typeface="Courier New"/>
                <a:cs typeface="Courier New"/>
              </a:rPr>
              <a:t>Accounting</a:t>
            </a:r>
            <a:r>
              <a:rPr dirty="0" sz="2800" spc="55" b="0" i="0">
                <a:latin typeface="Courier New"/>
                <a:cs typeface="Courier New"/>
              </a:rPr>
              <a:t> </a:t>
            </a:r>
            <a:r>
              <a:rPr dirty="0" sz="2800" spc="-5" b="0" i="0">
                <a:latin typeface="Courier New"/>
                <a:cs typeface="Courier New"/>
              </a:rPr>
              <a:t>Principles </a:t>
            </a:r>
            <a:r>
              <a:rPr dirty="0" sz="2800" b="0" i="0">
                <a:latin typeface="Courier New"/>
                <a:cs typeface="Courier New"/>
              </a:rPr>
              <a:t> </a:t>
            </a:r>
            <a:r>
              <a:rPr dirty="0" sz="2800" spc="-5" b="0" i="0">
                <a:solidFill>
                  <a:srgbClr val="23A9E0"/>
                </a:solidFill>
                <a:latin typeface="Courier New"/>
                <a:cs typeface="Courier New"/>
              </a:rPr>
              <a:t>Prepared</a:t>
            </a:r>
            <a:r>
              <a:rPr dirty="0" sz="2800" spc="-65" b="0" i="0">
                <a:solidFill>
                  <a:srgbClr val="23A9E0"/>
                </a:solidFill>
                <a:latin typeface="Courier New"/>
                <a:cs typeface="Courier New"/>
              </a:rPr>
              <a:t> </a:t>
            </a:r>
            <a:r>
              <a:rPr dirty="0" sz="2800" spc="-5" b="0" i="0">
                <a:solidFill>
                  <a:srgbClr val="23A9E0"/>
                </a:solidFill>
                <a:latin typeface="Courier New"/>
                <a:cs typeface="Courier New"/>
              </a:rPr>
              <a:t>by</a:t>
            </a:r>
            <a:r>
              <a:rPr dirty="0" sz="2800" spc="-15" b="0" i="0">
                <a:solidFill>
                  <a:srgbClr val="23A9E0"/>
                </a:solidFill>
                <a:latin typeface="Courier New"/>
                <a:cs typeface="Courier New"/>
              </a:rPr>
              <a:t> </a:t>
            </a:r>
            <a:r>
              <a:rPr dirty="0" sz="2800" spc="-5" b="0" i="0">
                <a:solidFill>
                  <a:srgbClr val="23A9E0"/>
                </a:solidFill>
                <a:latin typeface="Courier New"/>
                <a:cs typeface="Courier New"/>
              </a:rPr>
              <a:t>Dr.</a:t>
            </a:r>
            <a:r>
              <a:rPr dirty="0" sz="2800" spc="-35" b="0" i="0">
                <a:solidFill>
                  <a:srgbClr val="23A9E0"/>
                </a:solidFill>
                <a:latin typeface="Courier New"/>
                <a:cs typeface="Courier New"/>
              </a:rPr>
              <a:t> </a:t>
            </a:r>
            <a:r>
              <a:rPr dirty="0" sz="2800" b="0" i="0">
                <a:solidFill>
                  <a:srgbClr val="23A9E0"/>
                </a:solidFill>
                <a:latin typeface="Courier New"/>
                <a:cs typeface="Courier New"/>
              </a:rPr>
              <a:t>Hoda</a:t>
            </a:r>
            <a:r>
              <a:rPr dirty="0" sz="2800" spc="-40" b="0" i="0">
                <a:solidFill>
                  <a:srgbClr val="23A9E0"/>
                </a:solidFill>
                <a:latin typeface="Courier New"/>
                <a:cs typeface="Courier New"/>
              </a:rPr>
              <a:t> </a:t>
            </a:r>
            <a:r>
              <a:rPr dirty="0" sz="2800" spc="-10" b="0" i="0">
                <a:solidFill>
                  <a:srgbClr val="23A9E0"/>
                </a:solidFill>
                <a:latin typeface="Courier New"/>
                <a:cs typeface="Courier New"/>
              </a:rPr>
              <a:t>Metwally </a:t>
            </a:r>
            <a:r>
              <a:rPr dirty="0" sz="2800" spc="-1664" b="0" i="0">
                <a:solidFill>
                  <a:srgbClr val="23A9E0"/>
                </a:solidFill>
                <a:latin typeface="Courier New"/>
                <a:cs typeface="Courier New"/>
              </a:rPr>
              <a:t> </a:t>
            </a:r>
            <a:r>
              <a:rPr dirty="0" sz="2800" spc="-5" b="0" i="0">
                <a:solidFill>
                  <a:srgbClr val="FF9417"/>
                </a:solidFill>
                <a:latin typeface="Courier New"/>
                <a:cs typeface="Courier New"/>
              </a:rPr>
              <a:t>Lecture</a:t>
            </a:r>
            <a:r>
              <a:rPr dirty="0" sz="2800" spc="-60" b="0" i="0">
                <a:solidFill>
                  <a:srgbClr val="FF9417"/>
                </a:solidFill>
                <a:latin typeface="Courier New"/>
                <a:cs typeface="Courier New"/>
              </a:rPr>
              <a:t> </a:t>
            </a:r>
            <a:r>
              <a:rPr dirty="0" sz="2800" spc="5" b="0" i="0">
                <a:solidFill>
                  <a:srgbClr val="FF9417"/>
                </a:solidFill>
                <a:latin typeface="Courier New"/>
                <a:cs typeface="Courier New"/>
              </a:rPr>
              <a:t>9</a:t>
            </a:r>
            <a:endParaRPr sz="2800">
              <a:latin typeface="Courier New"/>
              <a:cs typeface="Courier New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652272" y="4934711"/>
            <a:ext cx="8840470" cy="1524000"/>
            <a:chOff x="652272" y="4934711"/>
            <a:chExt cx="8840470" cy="1524000"/>
          </a:xfrm>
        </p:grpSpPr>
        <p:pic>
          <p:nvPicPr>
            <p:cNvPr id="12" name="object 12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52272" y="4934711"/>
              <a:ext cx="1697736" cy="1524000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3616212" y="5291880"/>
              <a:ext cx="5876290" cy="1029335"/>
            </a:xfrm>
            <a:custGeom>
              <a:avLst/>
              <a:gdLst/>
              <a:ahLst/>
              <a:cxnLst/>
              <a:rect l="l" t="t" r="r" b="b"/>
              <a:pathLst>
                <a:path w="5876290" h="1029335">
                  <a:moveTo>
                    <a:pt x="0" y="1028850"/>
                  </a:moveTo>
                  <a:lnTo>
                    <a:pt x="5364330" y="1028850"/>
                  </a:lnTo>
                  <a:lnTo>
                    <a:pt x="5410764" y="1026748"/>
                  </a:lnTo>
                  <a:lnTo>
                    <a:pt x="5456058" y="1020563"/>
                  </a:lnTo>
                  <a:lnTo>
                    <a:pt x="5500029" y="1010476"/>
                  </a:lnTo>
                  <a:lnTo>
                    <a:pt x="5542494" y="996670"/>
                  </a:lnTo>
                  <a:lnTo>
                    <a:pt x="5583270" y="979325"/>
                  </a:lnTo>
                  <a:lnTo>
                    <a:pt x="5622172" y="958623"/>
                  </a:lnTo>
                  <a:lnTo>
                    <a:pt x="5659017" y="934745"/>
                  </a:lnTo>
                  <a:lnTo>
                    <a:pt x="5693621" y="907874"/>
                  </a:lnTo>
                  <a:lnTo>
                    <a:pt x="5725801" y="878191"/>
                  </a:lnTo>
                  <a:lnTo>
                    <a:pt x="5755373" y="845877"/>
                  </a:lnTo>
                  <a:lnTo>
                    <a:pt x="5782154" y="811114"/>
                  </a:lnTo>
                  <a:lnTo>
                    <a:pt x="5805959" y="774083"/>
                  </a:lnTo>
                  <a:lnTo>
                    <a:pt x="5826606" y="734966"/>
                  </a:lnTo>
                  <a:lnTo>
                    <a:pt x="5843911" y="693944"/>
                  </a:lnTo>
                  <a:lnTo>
                    <a:pt x="5857690" y="651199"/>
                  </a:lnTo>
                  <a:lnTo>
                    <a:pt x="5867759" y="606913"/>
                  </a:lnTo>
                  <a:lnTo>
                    <a:pt x="5873935" y="561267"/>
                  </a:lnTo>
                  <a:lnTo>
                    <a:pt x="5876035" y="514442"/>
                  </a:lnTo>
                  <a:lnTo>
                    <a:pt x="5873936" y="467616"/>
                  </a:lnTo>
                  <a:lnTo>
                    <a:pt x="5867759" y="421969"/>
                  </a:lnTo>
                  <a:lnTo>
                    <a:pt x="5857690" y="377680"/>
                  </a:lnTo>
                  <a:lnTo>
                    <a:pt x="5843911" y="334934"/>
                  </a:lnTo>
                  <a:lnTo>
                    <a:pt x="5826607" y="293909"/>
                  </a:lnTo>
                  <a:lnTo>
                    <a:pt x="5805960" y="254790"/>
                  </a:lnTo>
                  <a:lnTo>
                    <a:pt x="5782154" y="217756"/>
                  </a:lnTo>
                  <a:lnTo>
                    <a:pt x="5755373" y="182990"/>
                  </a:lnTo>
                  <a:lnTo>
                    <a:pt x="5725801" y="150673"/>
                  </a:lnTo>
                  <a:lnTo>
                    <a:pt x="5693621" y="120988"/>
                  </a:lnTo>
                  <a:lnTo>
                    <a:pt x="5659017" y="94114"/>
                  </a:lnTo>
                  <a:lnTo>
                    <a:pt x="5622172" y="70234"/>
                  </a:lnTo>
                  <a:lnTo>
                    <a:pt x="5583270" y="49530"/>
                  </a:lnTo>
                  <a:lnTo>
                    <a:pt x="5542495" y="32183"/>
                  </a:lnTo>
                  <a:lnTo>
                    <a:pt x="5500030" y="18375"/>
                  </a:lnTo>
                  <a:lnTo>
                    <a:pt x="5456058" y="8288"/>
                  </a:lnTo>
                  <a:lnTo>
                    <a:pt x="5410764" y="2102"/>
                  </a:lnTo>
                  <a:lnTo>
                    <a:pt x="5364331" y="0"/>
                  </a:lnTo>
                  <a:lnTo>
                    <a:pt x="0" y="0"/>
                  </a:lnTo>
                  <a:lnTo>
                    <a:pt x="0" y="102885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4" name="object 14"/>
          <p:cNvSpPr txBox="1"/>
          <p:nvPr/>
        </p:nvSpPr>
        <p:spPr>
          <a:xfrm>
            <a:off x="4068317" y="5152501"/>
            <a:ext cx="4505960" cy="1099185"/>
          </a:xfrm>
          <a:prstGeom prst="rect">
            <a:avLst/>
          </a:prstGeom>
        </p:spPr>
        <p:txBody>
          <a:bodyPr wrap="square" lIns="0" tIns="61594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484"/>
              </a:spcBef>
            </a:pPr>
            <a:r>
              <a:rPr dirty="0" sz="3200" spc="-10">
                <a:solidFill>
                  <a:srgbClr val="005AB4"/>
                </a:solidFill>
                <a:latin typeface="Calibri"/>
                <a:cs typeface="Calibri"/>
              </a:rPr>
              <a:t>Completing</a:t>
            </a:r>
            <a:r>
              <a:rPr dirty="0" sz="3200" spc="25">
                <a:solidFill>
                  <a:srgbClr val="005AB4"/>
                </a:solidFill>
                <a:latin typeface="Calibri"/>
                <a:cs typeface="Calibri"/>
              </a:rPr>
              <a:t> </a:t>
            </a:r>
            <a:r>
              <a:rPr dirty="0" sz="3200" spc="-5">
                <a:solidFill>
                  <a:srgbClr val="005AB4"/>
                </a:solidFill>
                <a:latin typeface="Calibri"/>
                <a:cs typeface="Calibri"/>
              </a:rPr>
              <a:t>the</a:t>
            </a:r>
            <a:r>
              <a:rPr dirty="0" sz="3200" spc="-30">
                <a:solidFill>
                  <a:srgbClr val="005AB4"/>
                </a:solidFill>
                <a:latin typeface="Calibri"/>
                <a:cs typeface="Calibri"/>
              </a:rPr>
              <a:t> </a:t>
            </a:r>
            <a:r>
              <a:rPr dirty="0" sz="3200" spc="-10">
                <a:solidFill>
                  <a:srgbClr val="005AB4"/>
                </a:solidFill>
                <a:latin typeface="Calibri"/>
                <a:cs typeface="Calibri"/>
              </a:rPr>
              <a:t>Accounting</a:t>
            </a:r>
            <a:endParaRPr sz="3200">
              <a:latin typeface="Calibri"/>
              <a:cs typeface="Calibri"/>
            </a:endParaRPr>
          </a:p>
          <a:p>
            <a:pPr algn="ctr" marL="385445">
              <a:lnSpc>
                <a:spcPct val="100000"/>
              </a:lnSpc>
              <a:spcBef>
                <a:spcPts val="385"/>
              </a:spcBef>
            </a:pPr>
            <a:r>
              <a:rPr dirty="0" sz="3200" spc="-15">
                <a:solidFill>
                  <a:srgbClr val="005AB4"/>
                </a:solidFill>
                <a:latin typeface="Calibri"/>
                <a:cs typeface="Calibri"/>
              </a:rPr>
              <a:t>Cycle</a:t>
            </a:r>
            <a:endParaRPr sz="3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208401" y="2254707"/>
            <a:ext cx="4663440" cy="695325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4400" spc="-15" b="0" i="0">
                <a:solidFill>
                  <a:srgbClr val="000000"/>
                </a:solidFill>
                <a:latin typeface="Calibri Light"/>
                <a:cs typeface="Calibri Light"/>
              </a:rPr>
              <a:t>The</a:t>
            </a:r>
            <a:r>
              <a:rPr dirty="0" sz="4400" spc="-150" b="0" i="0">
                <a:solidFill>
                  <a:srgbClr val="000000"/>
                </a:solidFill>
                <a:latin typeface="Calibri Light"/>
                <a:cs typeface="Calibri Light"/>
              </a:rPr>
              <a:t> </a:t>
            </a:r>
            <a:r>
              <a:rPr dirty="0" sz="4400" spc="-40" b="0" i="0">
                <a:solidFill>
                  <a:srgbClr val="000000"/>
                </a:solidFill>
                <a:latin typeface="Calibri Light"/>
                <a:cs typeface="Calibri Light"/>
              </a:rPr>
              <a:t>Accounting</a:t>
            </a:r>
            <a:r>
              <a:rPr dirty="0" sz="4400" spc="-160" b="0" i="0">
                <a:solidFill>
                  <a:srgbClr val="000000"/>
                </a:solidFill>
                <a:latin typeface="Calibri Light"/>
                <a:cs typeface="Calibri Light"/>
              </a:rPr>
              <a:t> </a:t>
            </a:r>
            <a:r>
              <a:rPr dirty="0" sz="4400" spc="-25" b="0" i="0">
                <a:solidFill>
                  <a:srgbClr val="000000"/>
                </a:solidFill>
                <a:latin typeface="Calibri Light"/>
                <a:cs typeface="Calibri Light"/>
              </a:rPr>
              <a:t>cycle</a:t>
            </a:r>
            <a:endParaRPr sz="4400">
              <a:latin typeface="Calibri Light"/>
              <a:cs typeface="Calibri Light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17244" y="642315"/>
            <a:ext cx="3319145" cy="45402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110"/>
              </a:spcBef>
              <a:buFont typeface="Arial MT"/>
              <a:buChar char="•"/>
              <a:tabLst>
                <a:tab pos="241300" algn="l"/>
                <a:tab pos="2020570" algn="l"/>
              </a:tabLst>
            </a:pPr>
            <a:r>
              <a:rPr dirty="0" sz="2800" spc="5">
                <a:solidFill>
                  <a:srgbClr val="FF0000"/>
                </a:solidFill>
                <a:latin typeface="Calibri"/>
                <a:cs typeface="Calibri"/>
              </a:rPr>
              <a:t>Ac</a:t>
            </a:r>
            <a:r>
              <a:rPr dirty="0" sz="2800" spc="-45">
                <a:solidFill>
                  <a:srgbClr val="FF0000"/>
                </a:solidFill>
                <a:latin typeface="Calibri"/>
                <a:cs typeface="Calibri"/>
              </a:rPr>
              <a:t>c</a:t>
            </a:r>
            <a:r>
              <a:rPr dirty="0" sz="2800">
                <a:solidFill>
                  <a:srgbClr val="FF0000"/>
                </a:solidFill>
                <a:latin typeface="Calibri"/>
                <a:cs typeface="Calibri"/>
              </a:rPr>
              <a:t>ou</a:t>
            </a:r>
            <a:r>
              <a:rPr dirty="0" sz="2800" spc="-40">
                <a:solidFill>
                  <a:srgbClr val="FF0000"/>
                </a:solidFill>
                <a:latin typeface="Calibri"/>
                <a:cs typeface="Calibri"/>
              </a:rPr>
              <a:t>n</a:t>
            </a:r>
            <a:r>
              <a:rPr dirty="0" sz="2800">
                <a:solidFill>
                  <a:srgbClr val="FF0000"/>
                </a:solidFill>
                <a:latin typeface="Calibri"/>
                <a:cs typeface="Calibri"/>
              </a:rPr>
              <a:t>ti</a:t>
            </a:r>
            <a:r>
              <a:rPr dirty="0" sz="2800" spc="-10">
                <a:solidFill>
                  <a:srgbClr val="FF0000"/>
                </a:solidFill>
                <a:latin typeface="Calibri"/>
                <a:cs typeface="Calibri"/>
              </a:rPr>
              <a:t>n</a:t>
            </a:r>
            <a:r>
              <a:rPr dirty="0" sz="2800">
                <a:solidFill>
                  <a:srgbClr val="FF0000"/>
                </a:solidFill>
                <a:latin typeface="Calibri"/>
                <a:cs typeface="Calibri"/>
              </a:rPr>
              <a:t>g</a:t>
            </a:r>
            <a:r>
              <a:rPr dirty="0" sz="2800">
                <a:solidFill>
                  <a:srgbClr val="FF0000"/>
                </a:solidFill>
                <a:latin typeface="Calibri"/>
                <a:cs typeface="Calibri"/>
              </a:rPr>
              <a:t>	</a:t>
            </a:r>
            <a:r>
              <a:rPr dirty="0" sz="2800" spc="-50">
                <a:solidFill>
                  <a:srgbClr val="FF0000"/>
                </a:solidFill>
                <a:latin typeface="Calibri"/>
                <a:cs typeface="Calibri"/>
              </a:rPr>
              <a:t>E</a:t>
            </a:r>
            <a:r>
              <a:rPr dirty="0" sz="2800" spc="-10">
                <a:solidFill>
                  <a:srgbClr val="FF0000"/>
                </a:solidFill>
                <a:latin typeface="Calibri"/>
                <a:cs typeface="Calibri"/>
              </a:rPr>
              <a:t>qu</a:t>
            </a:r>
            <a:r>
              <a:rPr dirty="0" sz="2800" spc="-25">
                <a:solidFill>
                  <a:srgbClr val="FF0000"/>
                </a:solidFill>
                <a:latin typeface="Calibri"/>
                <a:cs typeface="Calibri"/>
              </a:rPr>
              <a:t>a</a:t>
            </a:r>
            <a:r>
              <a:rPr dirty="0" sz="2800">
                <a:solidFill>
                  <a:srgbClr val="FF0000"/>
                </a:solidFill>
                <a:latin typeface="Calibri"/>
                <a:cs typeface="Calibri"/>
              </a:rPr>
              <a:t>tion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838200" y="1353311"/>
            <a:ext cx="7559040" cy="5184775"/>
            <a:chOff x="838200" y="1353311"/>
            <a:chExt cx="7559040" cy="518477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319527" y="1353311"/>
              <a:ext cx="6077490" cy="4824984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38200" y="5013959"/>
              <a:ext cx="1700783" cy="152399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139952" y="582167"/>
            <a:ext cx="8625840" cy="5694045"/>
            <a:chOff x="1139952" y="582167"/>
            <a:chExt cx="8625840" cy="569404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640839" y="4787822"/>
              <a:ext cx="954505" cy="1253394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39952" y="582167"/>
              <a:ext cx="8625840" cy="569366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8200" y="711411"/>
            <a:ext cx="10490651" cy="4698298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26983" y="1242470"/>
            <a:ext cx="8976396" cy="4681042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49986" y="612139"/>
            <a:ext cx="2306955" cy="45339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800" spc="-10" i="0">
                <a:solidFill>
                  <a:srgbClr val="C55A11"/>
                </a:solidFill>
                <a:latin typeface="Calibri"/>
                <a:cs typeface="Calibri"/>
              </a:rPr>
              <a:t>Ledger</a:t>
            </a:r>
            <a:r>
              <a:rPr dirty="0" sz="2800" spc="-45" i="0">
                <a:solidFill>
                  <a:srgbClr val="C55A11"/>
                </a:solidFill>
                <a:latin typeface="Calibri"/>
                <a:cs typeface="Calibri"/>
              </a:rPr>
              <a:t> </a:t>
            </a:r>
            <a:r>
              <a:rPr dirty="0" sz="2800" spc="-5" i="0">
                <a:solidFill>
                  <a:srgbClr val="C55A11"/>
                </a:solidFill>
                <a:latin typeface="Calibri"/>
                <a:cs typeface="Calibri"/>
              </a:rPr>
              <a:t>Account</a:t>
            </a:r>
            <a:endParaRPr sz="2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24736" y="622757"/>
            <a:ext cx="3655695" cy="454025"/>
          </a:xfrm>
          <a:prstGeom prst="rect"/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2800" spc="-5" i="0">
                <a:solidFill>
                  <a:srgbClr val="000000"/>
                </a:solidFill>
                <a:latin typeface="Calibri"/>
                <a:cs typeface="Calibri"/>
              </a:rPr>
              <a:t>Comprehensive</a:t>
            </a:r>
            <a:r>
              <a:rPr dirty="0" sz="2800" spc="-125" i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2800" i="0">
                <a:solidFill>
                  <a:srgbClr val="000000"/>
                </a:solidFill>
                <a:latin typeface="Calibri"/>
                <a:cs typeface="Calibri"/>
              </a:rPr>
              <a:t>Problem</a:t>
            </a:r>
            <a:endParaRPr sz="2800">
              <a:latin typeface="Calibri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94374" y="1342969"/>
            <a:ext cx="9604719" cy="505453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364047" y="621792"/>
            <a:ext cx="9627529" cy="4762442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58239" y="1445894"/>
            <a:ext cx="7522845" cy="21590"/>
          </a:xfrm>
          <a:custGeom>
            <a:avLst/>
            <a:gdLst/>
            <a:ahLst/>
            <a:cxnLst/>
            <a:rect l="l" t="t" r="r" b="b"/>
            <a:pathLst>
              <a:path w="7522845" h="21590">
                <a:moveTo>
                  <a:pt x="7522463" y="0"/>
                </a:moveTo>
                <a:lnTo>
                  <a:pt x="0" y="0"/>
                </a:lnTo>
                <a:lnTo>
                  <a:pt x="0" y="21335"/>
                </a:lnTo>
                <a:lnTo>
                  <a:pt x="7522463" y="21335"/>
                </a:lnTo>
                <a:lnTo>
                  <a:pt x="752246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5490209" y="1068069"/>
            <a:ext cx="1223010" cy="42100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2600" spc="-10" b="1">
                <a:latin typeface="Calibri"/>
                <a:cs typeface="Calibri"/>
              </a:rPr>
              <a:t>Debit</a:t>
            </a:r>
            <a:r>
              <a:rPr dirty="0" sz="2600" spc="-40" b="1">
                <a:latin typeface="Calibri"/>
                <a:cs typeface="Calibri"/>
              </a:rPr>
              <a:t> </a:t>
            </a:r>
            <a:r>
              <a:rPr dirty="0" sz="2600" b="1">
                <a:latin typeface="Calibri"/>
                <a:cs typeface="Calibri"/>
              </a:rPr>
              <a:t>($)</a:t>
            </a:r>
            <a:endParaRPr sz="26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319518" y="1068069"/>
            <a:ext cx="1301115" cy="42100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2600" spc="-15" b="1">
                <a:latin typeface="Calibri"/>
                <a:cs typeface="Calibri"/>
              </a:rPr>
              <a:t>Credit</a:t>
            </a:r>
            <a:r>
              <a:rPr dirty="0" sz="2600" spc="-50" b="1">
                <a:latin typeface="Calibri"/>
                <a:cs typeface="Calibri"/>
              </a:rPr>
              <a:t> </a:t>
            </a:r>
            <a:r>
              <a:rPr dirty="0" sz="2600" b="1">
                <a:latin typeface="Calibri"/>
                <a:cs typeface="Calibri"/>
              </a:rPr>
              <a:t>($)</a:t>
            </a:r>
            <a:endParaRPr sz="26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17244" y="692607"/>
            <a:ext cx="3565525" cy="11988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100"/>
              </a:spcBef>
              <a:buFont typeface="Arial MT"/>
              <a:buChar char="•"/>
              <a:tabLst>
                <a:tab pos="241300" algn="l"/>
              </a:tabLst>
            </a:pPr>
            <a:r>
              <a:rPr dirty="0" u="heavy" sz="2400" spc="-1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General</a:t>
            </a:r>
            <a:r>
              <a:rPr dirty="0" u="heavy" sz="2400" spc="-5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24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Journal</a:t>
            </a:r>
            <a:endParaRPr sz="24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65"/>
              </a:spcBef>
              <a:buFont typeface="Arial MT"/>
              <a:buChar char="•"/>
              <a:tabLst>
                <a:tab pos="241300" algn="l"/>
                <a:tab pos="1841500" algn="l"/>
              </a:tabLst>
            </a:pPr>
            <a:r>
              <a:rPr dirty="0" sz="2600" spc="-25" b="1">
                <a:latin typeface="Calibri"/>
                <a:cs typeface="Calibri"/>
              </a:rPr>
              <a:t>Date	</a:t>
            </a:r>
            <a:r>
              <a:rPr dirty="0" sz="2600" spc="-15" b="1">
                <a:latin typeface="Calibri"/>
                <a:cs typeface="Calibri"/>
              </a:rPr>
              <a:t>Details</a:t>
            </a:r>
            <a:endParaRPr sz="26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55"/>
              </a:spcBef>
              <a:buFont typeface="Arial MT"/>
              <a:buChar char="•"/>
              <a:tabLst>
                <a:tab pos="241300" algn="l"/>
                <a:tab pos="1841500" algn="l"/>
              </a:tabLst>
            </a:pPr>
            <a:r>
              <a:rPr dirty="0" sz="2600" spc="-5">
                <a:latin typeface="Calibri"/>
                <a:cs typeface="Calibri"/>
              </a:rPr>
              <a:t>2 </a:t>
            </a:r>
            <a:r>
              <a:rPr dirty="0" sz="2600" spc="-10">
                <a:latin typeface="Calibri"/>
                <a:cs typeface="Calibri"/>
              </a:rPr>
              <a:t>July	</a:t>
            </a:r>
            <a:r>
              <a:rPr dirty="0" sz="2600" spc="-5">
                <a:latin typeface="Calibri"/>
                <a:cs typeface="Calibri"/>
              </a:rPr>
              <a:t>Cash</a:t>
            </a:r>
            <a:r>
              <a:rPr dirty="0" sz="2600" spc="-45">
                <a:latin typeface="Calibri"/>
                <a:cs typeface="Calibri"/>
              </a:rPr>
              <a:t> </a:t>
            </a:r>
            <a:r>
              <a:rPr dirty="0" sz="2600" spc="-15">
                <a:latin typeface="Calibri"/>
                <a:cs typeface="Calibri"/>
              </a:rPr>
              <a:t>at</a:t>
            </a:r>
            <a:r>
              <a:rPr dirty="0" sz="2600" spc="-35">
                <a:latin typeface="Calibri"/>
                <a:cs typeface="Calibri"/>
              </a:rPr>
              <a:t> </a:t>
            </a:r>
            <a:r>
              <a:rPr dirty="0" sz="2600" spc="-5">
                <a:latin typeface="Calibri"/>
                <a:cs typeface="Calibri"/>
              </a:rPr>
              <a:t>Bank</a:t>
            </a:r>
            <a:endParaRPr sz="26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490209" y="1470787"/>
            <a:ext cx="1104265" cy="42100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2600" spc="-5">
                <a:latin typeface="Calibri"/>
                <a:cs typeface="Calibri"/>
              </a:rPr>
              <a:t>120</a:t>
            </a:r>
            <a:r>
              <a:rPr dirty="0" sz="2600" spc="-70">
                <a:latin typeface="Calibri"/>
                <a:cs typeface="Calibri"/>
              </a:rPr>
              <a:t> </a:t>
            </a:r>
            <a:r>
              <a:rPr dirty="0" sz="2600" spc="-5">
                <a:latin typeface="Calibri"/>
                <a:cs typeface="Calibri"/>
              </a:rPr>
              <a:t>000</a:t>
            </a:r>
            <a:endParaRPr sz="26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29944" y="1875866"/>
            <a:ext cx="10183495" cy="826769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840990" indent="-2841625">
              <a:lnSpc>
                <a:spcPct val="100000"/>
              </a:lnSpc>
              <a:spcBef>
                <a:spcPts val="95"/>
              </a:spcBef>
              <a:buFont typeface="Arial MT"/>
              <a:buChar char="•"/>
              <a:tabLst>
                <a:tab pos="2840990" algn="l"/>
                <a:tab pos="2841625" algn="l"/>
                <a:tab pos="7520940" algn="l"/>
              </a:tabLst>
            </a:pPr>
            <a:r>
              <a:rPr dirty="0" sz="2600" spc="-10">
                <a:latin typeface="Calibri"/>
                <a:cs typeface="Calibri"/>
              </a:rPr>
              <a:t>Nicole</a:t>
            </a:r>
            <a:r>
              <a:rPr dirty="0" sz="2600" spc="15">
                <a:latin typeface="Calibri"/>
                <a:cs typeface="Calibri"/>
              </a:rPr>
              <a:t> </a:t>
            </a:r>
            <a:r>
              <a:rPr dirty="0" sz="2600" spc="-10">
                <a:latin typeface="Calibri"/>
                <a:cs typeface="Calibri"/>
              </a:rPr>
              <a:t>Andreou,</a:t>
            </a:r>
            <a:r>
              <a:rPr dirty="0" sz="2600" spc="10">
                <a:latin typeface="Calibri"/>
                <a:cs typeface="Calibri"/>
              </a:rPr>
              <a:t> </a:t>
            </a:r>
            <a:r>
              <a:rPr dirty="0" sz="2600" spc="-5">
                <a:latin typeface="Calibri"/>
                <a:cs typeface="Calibri"/>
              </a:rPr>
              <a:t>Capital	120</a:t>
            </a:r>
            <a:r>
              <a:rPr dirty="0" sz="2600" spc="-35">
                <a:latin typeface="Calibri"/>
                <a:cs typeface="Calibri"/>
              </a:rPr>
              <a:t> </a:t>
            </a:r>
            <a:r>
              <a:rPr dirty="0" sz="2600" spc="-5">
                <a:latin typeface="Calibri"/>
                <a:cs typeface="Calibri"/>
              </a:rPr>
              <a:t>000</a:t>
            </a:r>
            <a:endParaRPr sz="2600">
              <a:latin typeface="Calibri"/>
              <a:cs typeface="Calibri"/>
            </a:endParaRPr>
          </a:p>
          <a:p>
            <a:pPr marL="149225">
              <a:lnSpc>
                <a:spcPct val="100000"/>
              </a:lnSpc>
              <a:spcBef>
                <a:spcPts val="70"/>
              </a:spcBef>
              <a:tabLst>
                <a:tab pos="2573020" algn="l"/>
                <a:tab pos="10170160" algn="l"/>
              </a:tabLst>
            </a:pPr>
            <a:r>
              <a:rPr dirty="0" u="heavy" sz="2600" spc="-5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2600" spc="-5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	</a:t>
            </a:r>
            <a:r>
              <a:rPr dirty="0" sz="2600" spc="-5" i="1">
                <a:latin typeface="Calibri"/>
                <a:cs typeface="Calibri"/>
              </a:rPr>
              <a:t>**Cash</a:t>
            </a:r>
            <a:r>
              <a:rPr dirty="0" sz="2600" spc="100" i="1">
                <a:latin typeface="Calibri"/>
                <a:cs typeface="Calibri"/>
              </a:rPr>
              <a:t> </a:t>
            </a:r>
            <a:r>
              <a:rPr dirty="0" sz="2600" spc="-15" i="1">
                <a:latin typeface="Calibri"/>
                <a:cs typeface="Calibri"/>
              </a:rPr>
              <a:t>invested</a:t>
            </a:r>
            <a:r>
              <a:rPr dirty="0" sz="2600" spc="-10" i="1">
                <a:latin typeface="Calibri"/>
                <a:cs typeface="Calibri"/>
              </a:rPr>
              <a:t> </a:t>
            </a:r>
            <a:r>
              <a:rPr dirty="0" sz="2600" spc="-15" i="1">
                <a:latin typeface="Calibri"/>
                <a:cs typeface="Calibri"/>
              </a:rPr>
              <a:t>by</a:t>
            </a:r>
            <a:r>
              <a:rPr dirty="0" sz="2600" spc="-10" i="1">
                <a:latin typeface="Calibri"/>
                <a:cs typeface="Calibri"/>
              </a:rPr>
              <a:t> </a:t>
            </a:r>
            <a:r>
              <a:rPr dirty="0" sz="2600" spc="-5" i="1">
                <a:latin typeface="Calibri"/>
                <a:cs typeface="Calibri"/>
              </a:rPr>
              <a:t>the</a:t>
            </a:r>
            <a:r>
              <a:rPr dirty="0" sz="2600" spc="-20" i="1">
                <a:latin typeface="Calibri"/>
                <a:cs typeface="Calibri"/>
              </a:rPr>
              <a:t> </a:t>
            </a:r>
            <a:r>
              <a:rPr dirty="0" sz="2600" spc="-5" i="1">
                <a:latin typeface="Calibri"/>
                <a:cs typeface="Calibri"/>
              </a:rPr>
              <a:t>owner</a:t>
            </a:r>
            <a:r>
              <a:rPr dirty="0" u="heavy" sz="2600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	</a:t>
            </a:r>
            <a:endParaRPr sz="2600">
              <a:latin typeface="Calibri"/>
              <a:cs typeface="Calibri"/>
            </a:endParaRPr>
          </a:p>
        </p:txBody>
      </p:sp>
      <p:graphicFrame>
        <p:nvGraphicFramePr>
          <p:cNvPr id="8" name="object 8"/>
          <p:cNvGraphicFramePr>
            <a:graphicFrameLocks noGrp="1"/>
          </p:cNvGraphicFramePr>
          <p:nvPr/>
        </p:nvGraphicFramePr>
        <p:xfrm>
          <a:off x="898194" y="3005776"/>
          <a:ext cx="8702675" cy="78613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31925"/>
                <a:gridCol w="3350260"/>
                <a:gridCol w="2004694"/>
                <a:gridCol w="1915795"/>
              </a:tblGrid>
              <a:tr h="392702">
                <a:tc>
                  <a:txBody>
                    <a:bodyPr/>
                    <a:lstStyle/>
                    <a:p>
                      <a:pPr marL="260350" indent="-228600">
                        <a:lnSpc>
                          <a:spcPts val="2865"/>
                        </a:lnSpc>
                        <a:buFont typeface="Arial MT"/>
                        <a:buChar char="•"/>
                        <a:tabLst>
                          <a:tab pos="260350" algn="l"/>
                        </a:tabLst>
                      </a:pPr>
                      <a:r>
                        <a:rPr dirty="0" sz="2600" spc="-5">
                          <a:latin typeface="Calibri"/>
                          <a:cs typeface="Calibri"/>
                        </a:rPr>
                        <a:t>2</a:t>
                      </a:r>
                      <a:r>
                        <a:rPr dirty="0" sz="2600" spc="-4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600" spc="-10">
                          <a:latin typeface="Calibri"/>
                          <a:cs typeface="Calibri"/>
                        </a:rPr>
                        <a:t>July</a:t>
                      </a:r>
                      <a:endParaRPr sz="2600">
                        <a:latin typeface="Calibri"/>
                        <a:cs typeface="Calibri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428625">
                        <a:lnSpc>
                          <a:spcPts val="2865"/>
                        </a:lnSpc>
                      </a:pPr>
                      <a:r>
                        <a:rPr dirty="0" sz="2600" spc="-20">
                          <a:latin typeface="Calibri"/>
                          <a:cs typeface="Calibri"/>
                        </a:rPr>
                        <a:t>Rent</a:t>
                      </a:r>
                      <a:r>
                        <a:rPr dirty="0" sz="2600" spc="-5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600" spc="-10">
                          <a:latin typeface="Calibri"/>
                          <a:cs typeface="Calibri"/>
                        </a:rPr>
                        <a:t>expense</a:t>
                      </a:r>
                      <a:endParaRPr sz="2600">
                        <a:latin typeface="Calibri"/>
                        <a:cs typeface="Calibri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121285">
                        <a:lnSpc>
                          <a:spcPts val="2865"/>
                        </a:lnSpc>
                      </a:pPr>
                      <a:r>
                        <a:rPr dirty="0" sz="2600" spc="-5">
                          <a:latin typeface="Calibri"/>
                          <a:cs typeface="Calibri"/>
                        </a:rPr>
                        <a:t>1</a:t>
                      </a:r>
                      <a:r>
                        <a:rPr dirty="0" sz="2600" spc="-4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600" spc="-5">
                          <a:latin typeface="Calibri"/>
                          <a:cs typeface="Calibri"/>
                        </a:rPr>
                        <a:t>800</a:t>
                      </a:r>
                      <a:endParaRPr sz="2600">
                        <a:latin typeface="Calibri"/>
                        <a:cs typeface="Calibri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5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</a:tr>
              <a:tr h="393054">
                <a:tc>
                  <a:txBody>
                    <a:bodyPr/>
                    <a:lstStyle/>
                    <a:p>
                      <a:pPr marL="31750">
                        <a:lnSpc>
                          <a:spcPts val="2965"/>
                        </a:lnSpc>
                      </a:pPr>
                      <a:r>
                        <a:rPr dirty="0" sz="2600">
                          <a:latin typeface="Arial MT"/>
                          <a:cs typeface="Arial MT"/>
                        </a:rPr>
                        <a:t>•</a:t>
                      </a:r>
                      <a:endParaRPr sz="26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1513840">
                        <a:lnSpc>
                          <a:spcPts val="2965"/>
                        </a:lnSpc>
                      </a:pPr>
                      <a:r>
                        <a:rPr dirty="0" sz="2600" spc="-5">
                          <a:latin typeface="Calibri"/>
                          <a:cs typeface="Calibri"/>
                        </a:rPr>
                        <a:t>Cash</a:t>
                      </a:r>
                      <a:r>
                        <a:rPr dirty="0" sz="2600" spc="-15">
                          <a:latin typeface="Calibri"/>
                          <a:cs typeface="Calibri"/>
                        </a:rPr>
                        <a:t> at</a:t>
                      </a:r>
                      <a:r>
                        <a:rPr dirty="0" sz="2600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600" spc="-5">
                          <a:latin typeface="Calibri"/>
                          <a:cs typeface="Calibri"/>
                        </a:rPr>
                        <a:t>Bank</a:t>
                      </a:r>
                      <a:endParaRPr sz="2600">
                        <a:latin typeface="Calibri"/>
                        <a:cs typeface="Calibri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5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1141095">
                        <a:lnSpc>
                          <a:spcPts val="2965"/>
                        </a:lnSpc>
                      </a:pPr>
                      <a:r>
                        <a:rPr dirty="0" sz="2600" spc="-5">
                          <a:latin typeface="Calibri"/>
                          <a:cs typeface="Calibri"/>
                        </a:rPr>
                        <a:t>1</a:t>
                      </a:r>
                      <a:r>
                        <a:rPr dirty="0" sz="2600" spc="-7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600" spc="-5">
                          <a:latin typeface="Calibri"/>
                          <a:cs typeface="Calibri"/>
                        </a:rPr>
                        <a:t>800</a:t>
                      </a:r>
                      <a:endParaRPr sz="2600">
                        <a:latin typeface="Calibri"/>
                        <a:cs typeface="Calibri"/>
                      </a:endParaRPr>
                    </a:p>
                  </a:txBody>
                  <a:tcPr marL="0" marR="0" marB="0" marT="0"/>
                </a:tc>
              </a:tr>
            </a:tbl>
          </a:graphicData>
        </a:graphic>
      </p:graphicFrame>
      <p:sp>
        <p:nvSpPr>
          <p:cNvPr id="9" name="object 9"/>
          <p:cNvSpPr txBox="1"/>
          <p:nvPr/>
        </p:nvSpPr>
        <p:spPr>
          <a:xfrm>
            <a:off x="917244" y="3772915"/>
            <a:ext cx="10081895" cy="823594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  <a:tabLst>
                <a:tab pos="3149600" algn="l"/>
                <a:tab pos="10068560" algn="l"/>
              </a:tabLst>
            </a:pPr>
            <a:r>
              <a:rPr dirty="0" u="heavy" sz="2600" spc="-5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2600" spc="-5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	</a:t>
            </a:r>
            <a:r>
              <a:rPr dirty="0" sz="2600" spc="-15" i="1">
                <a:latin typeface="Calibri"/>
                <a:cs typeface="Calibri"/>
              </a:rPr>
              <a:t>**Rent</a:t>
            </a:r>
            <a:r>
              <a:rPr dirty="0" sz="2600" spc="65" i="1">
                <a:latin typeface="Calibri"/>
                <a:cs typeface="Calibri"/>
              </a:rPr>
              <a:t> </a:t>
            </a:r>
            <a:r>
              <a:rPr dirty="0" sz="2600" i="1">
                <a:latin typeface="Calibri"/>
                <a:cs typeface="Calibri"/>
              </a:rPr>
              <a:t>paid</a:t>
            </a:r>
            <a:r>
              <a:rPr dirty="0" sz="2600" spc="-5" i="1">
                <a:latin typeface="Calibri"/>
                <a:cs typeface="Calibri"/>
              </a:rPr>
              <a:t> </a:t>
            </a:r>
            <a:r>
              <a:rPr dirty="0" u="heavy" sz="2600" spc="-5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2600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	</a:t>
            </a:r>
            <a:endParaRPr sz="26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50"/>
              </a:spcBef>
              <a:buFont typeface="Arial MT"/>
              <a:buChar char="•"/>
              <a:tabLst>
                <a:tab pos="241300" algn="l"/>
                <a:tab pos="1841500" algn="l"/>
                <a:tab pos="4585335" algn="l"/>
              </a:tabLst>
            </a:pPr>
            <a:r>
              <a:rPr dirty="0" sz="2600" spc="-5">
                <a:latin typeface="Calibri"/>
                <a:cs typeface="Calibri"/>
              </a:rPr>
              <a:t>3 </a:t>
            </a:r>
            <a:r>
              <a:rPr dirty="0" sz="2600" spc="-10">
                <a:latin typeface="Calibri"/>
                <a:cs typeface="Calibri"/>
              </a:rPr>
              <a:t>July	</a:t>
            </a:r>
            <a:r>
              <a:rPr dirty="0" sz="2600" spc="-15">
                <a:latin typeface="Calibri"/>
                <a:cs typeface="Calibri"/>
              </a:rPr>
              <a:t>Equipment	</a:t>
            </a:r>
            <a:r>
              <a:rPr dirty="0" sz="2600" spc="-5">
                <a:latin typeface="Calibri"/>
                <a:cs typeface="Calibri"/>
              </a:rPr>
              <a:t>70</a:t>
            </a:r>
            <a:r>
              <a:rPr dirty="0" sz="2600" spc="-35">
                <a:latin typeface="Calibri"/>
                <a:cs typeface="Calibri"/>
              </a:rPr>
              <a:t> </a:t>
            </a:r>
            <a:r>
              <a:rPr dirty="0" sz="2600" spc="-5">
                <a:latin typeface="Calibri"/>
                <a:cs typeface="Calibri"/>
              </a:rPr>
              <a:t>000</a:t>
            </a:r>
            <a:endParaRPr sz="26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29944" y="4580585"/>
            <a:ext cx="115570" cy="42100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95"/>
              </a:spcBef>
            </a:pPr>
            <a:r>
              <a:rPr dirty="0" sz="2600" spc="-5">
                <a:latin typeface="Arial MT"/>
                <a:cs typeface="Arial MT"/>
              </a:rPr>
              <a:t>•</a:t>
            </a:r>
            <a:endParaRPr sz="2600">
              <a:latin typeface="Arial MT"/>
              <a:cs typeface="Arial MT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907916" y="4580585"/>
            <a:ext cx="1854835" cy="826769"/>
          </a:xfrm>
          <a:prstGeom prst="rect">
            <a:avLst/>
          </a:prstGeom>
        </p:spPr>
        <p:txBody>
          <a:bodyPr wrap="square" lIns="0" tIns="2540" rIns="0" bIns="0" rtlCol="0" vert="horz">
            <a:spAutoFit/>
          </a:bodyPr>
          <a:lstStyle/>
          <a:p>
            <a:pPr marL="82550" marR="5080" indent="-70485">
              <a:lnSpc>
                <a:spcPct val="102400"/>
              </a:lnSpc>
              <a:spcBef>
                <a:spcPts val="20"/>
              </a:spcBef>
            </a:pPr>
            <a:r>
              <a:rPr dirty="0" sz="2600" spc="-5">
                <a:latin typeface="Calibri"/>
                <a:cs typeface="Calibri"/>
              </a:rPr>
              <a:t>Cash </a:t>
            </a:r>
            <a:r>
              <a:rPr dirty="0" sz="2600" spc="-15">
                <a:latin typeface="Calibri"/>
                <a:cs typeface="Calibri"/>
              </a:rPr>
              <a:t>at </a:t>
            </a:r>
            <a:r>
              <a:rPr dirty="0" sz="2600" spc="-5">
                <a:latin typeface="Calibri"/>
                <a:cs typeface="Calibri"/>
              </a:rPr>
              <a:t>Bank </a:t>
            </a:r>
            <a:r>
              <a:rPr dirty="0" sz="2600">
                <a:latin typeface="Calibri"/>
                <a:cs typeface="Calibri"/>
              </a:rPr>
              <a:t> </a:t>
            </a:r>
            <a:r>
              <a:rPr dirty="0" sz="2600" spc="-10">
                <a:latin typeface="Calibri"/>
                <a:cs typeface="Calibri"/>
              </a:rPr>
              <a:t>Loan</a:t>
            </a:r>
            <a:r>
              <a:rPr dirty="0" sz="2600" spc="-45">
                <a:latin typeface="Calibri"/>
                <a:cs typeface="Calibri"/>
              </a:rPr>
              <a:t> </a:t>
            </a:r>
            <a:r>
              <a:rPr dirty="0" sz="2600" spc="-20">
                <a:latin typeface="Calibri"/>
                <a:cs typeface="Calibri"/>
              </a:rPr>
              <a:t>payable</a:t>
            </a:r>
            <a:endParaRPr sz="26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8438515" y="4580585"/>
            <a:ext cx="1012190" cy="826769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88900">
              <a:lnSpc>
                <a:spcPct val="100000"/>
              </a:lnSpc>
              <a:spcBef>
                <a:spcPts val="95"/>
              </a:spcBef>
            </a:pPr>
            <a:r>
              <a:rPr dirty="0" sz="2600" spc="-5">
                <a:latin typeface="Calibri"/>
                <a:cs typeface="Calibri"/>
              </a:rPr>
              <a:t>32</a:t>
            </a:r>
            <a:r>
              <a:rPr dirty="0" sz="2600" spc="-80">
                <a:latin typeface="Calibri"/>
                <a:cs typeface="Calibri"/>
              </a:rPr>
              <a:t> </a:t>
            </a:r>
            <a:r>
              <a:rPr dirty="0" sz="2600" spc="-5">
                <a:latin typeface="Calibri"/>
                <a:cs typeface="Calibri"/>
              </a:rPr>
              <a:t>000</a:t>
            </a:r>
            <a:endParaRPr sz="26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75"/>
              </a:spcBef>
            </a:pPr>
            <a:r>
              <a:rPr dirty="0" sz="2600" spc="-5">
                <a:latin typeface="Calibri"/>
                <a:cs typeface="Calibri"/>
              </a:rPr>
              <a:t>38</a:t>
            </a:r>
            <a:r>
              <a:rPr dirty="0" sz="2600" spc="-45">
                <a:latin typeface="Calibri"/>
                <a:cs typeface="Calibri"/>
              </a:rPr>
              <a:t> </a:t>
            </a:r>
            <a:r>
              <a:rPr dirty="0" sz="2600" spc="-5">
                <a:latin typeface="Calibri"/>
                <a:cs typeface="Calibri"/>
              </a:rPr>
              <a:t>000</a:t>
            </a:r>
            <a:endParaRPr sz="26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917244" y="5388661"/>
            <a:ext cx="10207625" cy="42100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600" spc="-10" i="1">
                <a:latin typeface="Calibri"/>
                <a:cs typeface="Calibri"/>
              </a:rPr>
              <a:t>-------------**Equipment</a:t>
            </a:r>
            <a:r>
              <a:rPr dirty="0" sz="2600" spc="114" i="1">
                <a:latin typeface="Calibri"/>
                <a:cs typeface="Calibri"/>
              </a:rPr>
              <a:t> </a:t>
            </a:r>
            <a:r>
              <a:rPr dirty="0" sz="2600" spc="-5" i="1">
                <a:latin typeface="Calibri"/>
                <a:cs typeface="Calibri"/>
              </a:rPr>
              <a:t>purchased </a:t>
            </a:r>
            <a:r>
              <a:rPr dirty="0" sz="2600" spc="-20" i="1">
                <a:latin typeface="Calibri"/>
                <a:cs typeface="Calibri"/>
              </a:rPr>
              <a:t>for</a:t>
            </a:r>
            <a:r>
              <a:rPr dirty="0" sz="2600" spc="30" i="1">
                <a:latin typeface="Calibri"/>
                <a:cs typeface="Calibri"/>
              </a:rPr>
              <a:t> </a:t>
            </a:r>
            <a:r>
              <a:rPr dirty="0" sz="2600" spc="-10" i="1">
                <a:latin typeface="Calibri"/>
                <a:cs typeface="Calibri"/>
              </a:rPr>
              <a:t>cash</a:t>
            </a:r>
            <a:r>
              <a:rPr dirty="0" sz="2600" spc="35" i="1">
                <a:latin typeface="Calibri"/>
                <a:cs typeface="Calibri"/>
              </a:rPr>
              <a:t> </a:t>
            </a:r>
            <a:r>
              <a:rPr dirty="0" sz="2600" i="1">
                <a:latin typeface="Calibri"/>
                <a:cs typeface="Calibri"/>
              </a:rPr>
              <a:t>and</a:t>
            </a:r>
            <a:r>
              <a:rPr dirty="0" sz="2600" spc="-15" i="1">
                <a:latin typeface="Calibri"/>
                <a:cs typeface="Calibri"/>
              </a:rPr>
              <a:t> </a:t>
            </a:r>
            <a:r>
              <a:rPr dirty="0" sz="2600" spc="-5" i="1">
                <a:latin typeface="Calibri"/>
                <a:cs typeface="Calibri"/>
              </a:rPr>
              <a:t>loan</a:t>
            </a:r>
            <a:r>
              <a:rPr dirty="0" sz="2600" spc="40" i="1">
                <a:latin typeface="Calibri"/>
                <a:cs typeface="Calibri"/>
              </a:rPr>
              <a:t> </a:t>
            </a:r>
            <a:r>
              <a:rPr dirty="0" sz="2600" spc="-5" i="1">
                <a:latin typeface="Calibri"/>
                <a:cs typeface="Calibri"/>
              </a:rPr>
              <a:t>payable---------------------</a:t>
            </a:r>
            <a:endParaRPr sz="26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16686" y="862964"/>
            <a:ext cx="2972435" cy="42100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90"/>
              </a:spcBef>
              <a:buFont typeface="Arial MT"/>
              <a:buChar char="•"/>
              <a:tabLst>
                <a:tab pos="241300" algn="l"/>
                <a:tab pos="1841500" algn="l"/>
              </a:tabLst>
            </a:pPr>
            <a:r>
              <a:rPr dirty="0" sz="2600" spc="-5">
                <a:latin typeface="Calibri"/>
                <a:cs typeface="Calibri"/>
              </a:rPr>
              <a:t>4 </a:t>
            </a:r>
            <a:r>
              <a:rPr dirty="0" sz="2600" spc="-10">
                <a:latin typeface="Calibri"/>
                <a:cs typeface="Calibri"/>
              </a:rPr>
              <a:t>July	</a:t>
            </a:r>
            <a:r>
              <a:rPr dirty="0" sz="2600" spc="-5">
                <a:latin typeface="Calibri"/>
                <a:cs typeface="Calibri"/>
              </a:rPr>
              <a:t>Supplies</a:t>
            </a:r>
            <a:endParaRPr sz="26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777488" y="772972"/>
            <a:ext cx="4109085" cy="995680"/>
          </a:xfrm>
          <a:prstGeom prst="rect">
            <a:avLst/>
          </a:prstGeom>
        </p:spPr>
        <p:txBody>
          <a:bodyPr wrap="square" lIns="0" tIns="101600" rIns="0" bIns="0" rtlCol="0" vert="horz">
            <a:spAutoFit/>
          </a:bodyPr>
          <a:lstStyle/>
          <a:p>
            <a:pPr algn="ctr" marR="308610">
              <a:lnSpc>
                <a:spcPct val="100000"/>
              </a:lnSpc>
              <a:spcBef>
                <a:spcPts val="800"/>
              </a:spcBef>
            </a:pPr>
            <a:r>
              <a:rPr dirty="0" sz="2600" spc="-5">
                <a:latin typeface="Calibri"/>
                <a:cs typeface="Calibri"/>
              </a:rPr>
              <a:t>8</a:t>
            </a:r>
            <a:r>
              <a:rPr dirty="0" sz="2600" spc="-45">
                <a:latin typeface="Calibri"/>
                <a:cs typeface="Calibri"/>
              </a:rPr>
              <a:t> </a:t>
            </a:r>
            <a:r>
              <a:rPr dirty="0" sz="2600" spc="-5">
                <a:latin typeface="Calibri"/>
                <a:cs typeface="Calibri"/>
              </a:rPr>
              <a:t>400</a:t>
            </a:r>
            <a:endParaRPr sz="26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700"/>
              </a:spcBef>
              <a:tabLst>
                <a:tab pos="3341370" algn="l"/>
              </a:tabLst>
            </a:pPr>
            <a:r>
              <a:rPr dirty="0" sz="2600" spc="-5">
                <a:latin typeface="Calibri"/>
                <a:cs typeface="Calibri"/>
              </a:rPr>
              <a:t>Cash</a:t>
            </a:r>
            <a:r>
              <a:rPr dirty="0" sz="2600" spc="-10">
                <a:latin typeface="Calibri"/>
                <a:cs typeface="Calibri"/>
              </a:rPr>
              <a:t> </a:t>
            </a:r>
            <a:r>
              <a:rPr dirty="0" sz="2600" spc="-15">
                <a:latin typeface="Calibri"/>
                <a:cs typeface="Calibri"/>
              </a:rPr>
              <a:t>at</a:t>
            </a:r>
            <a:r>
              <a:rPr dirty="0" sz="2600" spc="10">
                <a:latin typeface="Calibri"/>
                <a:cs typeface="Calibri"/>
              </a:rPr>
              <a:t> </a:t>
            </a:r>
            <a:r>
              <a:rPr dirty="0" sz="2600" spc="-5">
                <a:latin typeface="Calibri"/>
                <a:cs typeface="Calibri"/>
              </a:rPr>
              <a:t>Bank	8</a:t>
            </a:r>
            <a:r>
              <a:rPr dirty="0" sz="2600" spc="-75">
                <a:latin typeface="Calibri"/>
                <a:cs typeface="Calibri"/>
              </a:rPr>
              <a:t> </a:t>
            </a:r>
            <a:r>
              <a:rPr dirty="0" sz="2600" spc="-5">
                <a:latin typeface="Calibri"/>
                <a:cs typeface="Calibri"/>
              </a:rPr>
              <a:t>400</a:t>
            </a:r>
            <a:endParaRPr sz="26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16686" y="1832305"/>
            <a:ext cx="9096375" cy="42100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3045460" algn="l"/>
                <a:tab pos="8982710" algn="l"/>
              </a:tabLst>
            </a:pPr>
            <a:r>
              <a:rPr dirty="0" u="heavy" sz="2600" spc="-5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2600" spc="-5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	</a:t>
            </a:r>
            <a:r>
              <a:rPr dirty="0" sz="2600" spc="-10" i="1">
                <a:latin typeface="Calibri"/>
                <a:cs typeface="Calibri"/>
              </a:rPr>
              <a:t>*</a:t>
            </a:r>
            <a:r>
              <a:rPr dirty="0" sz="2600" i="1">
                <a:latin typeface="Calibri"/>
                <a:cs typeface="Calibri"/>
              </a:rPr>
              <a:t>*</a:t>
            </a:r>
            <a:r>
              <a:rPr dirty="0" sz="2600" spc="-10" i="1">
                <a:latin typeface="Calibri"/>
                <a:cs typeface="Calibri"/>
              </a:rPr>
              <a:t>S</a:t>
            </a:r>
            <a:r>
              <a:rPr dirty="0" sz="2600" spc="5" i="1">
                <a:latin typeface="Calibri"/>
                <a:cs typeface="Calibri"/>
              </a:rPr>
              <a:t>u</a:t>
            </a:r>
            <a:r>
              <a:rPr dirty="0" sz="2600" i="1">
                <a:latin typeface="Calibri"/>
                <a:cs typeface="Calibri"/>
              </a:rPr>
              <a:t>pp</a:t>
            </a:r>
            <a:r>
              <a:rPr dirty="0" sz="2600" spc="-5" i="1">
                <a:latin typeface="Calibri"/>
                <a:cs typeface="Calibri"/>
              </a:rPr>
              <a:t>li</a:t>
            </a:r>
            <a:r>
              <a:rPr dirty="0" sz="2600" spc="5" i="1">
                <a:latin typeface="Calibri"/>
                <a:cs typeface="Calibri"/>
              </a:rPr>
              <a:t>e</a:t>
            </a:r>
            <a:r>
              <a:rPr dirty="0" sz="2600" spc="-5" i="1">
                <a:latin typeface="Calibri"/>
                <a:cs typeface="Calibri"/>
              </a:rPr>
              <a:t>s</a:t>
            </a:r>
            <a:r>
              <a:rPr dirty="0" sz="2600" spc="100" i="1">
                <a:latin typeface="Calibri"/>
                <a:cs typeface="Calibri"/>
              </a:rPr>
              <a:t> </a:t>
            </a:r>
            <a:r>
              <a:rPr dirty="0" sz="2600" i="1">
                <a:latin typeface="Calibri"/>
                <a:cs typeface="Calibri"/>
              </a:rPr>
              <a:t>pu</a:t>
            </a:r>
            <a:r>
              <a:rPr dirty="0" sz="2600" spc="-5" i="1">
                <a:latin typeface="Calibri"/>
                <a:cs typeface="Calibri"/>
              </a:rPr>
              <a:t>rc</a:t>
            </a:r>
            <a:r>
              <a:rPr dirty="0" sz="2600" i="1">
                <a:latin typeface="Calibri"/>
                <a:cs typeface="Calibri"/>
              </a:rPr>
              <a:t>ha</a:t>
            </a:r>
            <a:r>
              <a:rPr dirty="0" sz="2600" spc="-10" i="1">
                <a:latin typeface="Calibri"/>
                <a:cs typeface="Calibri"/>
              </a:rPr>
              <a:t>se</a:t>
            </a:r>
            <a:r>
              <a:rPr dirty="0" sz="2600" spc="40" i="1">
                <a:latin typeface="Calibri"/>
                <a:cs typeface="Calibri"/>
              </a:rPr>
              <a:t>d</a:t>
            </a:r>
            <a:r>
              <a:rPr dirty="0" u="heavy" sz="2600" spc="-5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2600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	</a:t>
            </a:r>
            <a:r>
              <a:rPr dirty="0" sz="2600" spc="-5" i="1">
                <a:latin typeface="Calibri"/>
                <a:cs typeface="Calibri"/>
              </a:rPr>
              <a:t>-</a:t>
            </a:r>
            <a:endParaRPr sz="26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16686" y="2314143"/>
            <a:ext cx="997585" cy="42100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95"/>
              </a:spcBef>
              <a:buFont typeface="Arial MT"/>
              <a:buChar char="•"/>
              <a:tabLst>
                <a:tab pos="241300" algn="l"/>
              </a:tabLst>
            </a:pPr>
            <a:r>
              <a:rPr dirty="0" sz="2600" spc="-5">
                <a:latin typeface="Calibri"/>
                <a:cs typeface="Calibri"/>
              </a:rPr>
              <a:t>6</a:t>
            </a:r>
            <a:r>
              <a:rPr dirty="0" sz="2600" spc="-80">
                <a:latin typeface="Calibri"/>
                <a:cs typeface="Calibri"/>
              </a:rPr>
              <a:t> </a:t>
            </a:r>
            <a:r>
              <a:rPr dirty="0" sz="2600" spc="-10">
                <a:latin typeface="Calibri"/>
                <a:cs typeface="Calibri"/>
              </a:rPr>
              <a:t>July</a:t>
            </a:r>
            <a:endParaRPr sz="26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545842" y="2224255"/>
            <a:ext cx="6016625" cy="995680"/>
          </a:xfrm>
          <a:prstGeom prst="rect">
            <a:avLst/>
          </a:prstGeom>
        </p:spPr>
        <p:txBody>
          <a:bodyPr wrap="square" lIns="0" tIns="1016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800"/>
              </a:spcBef>
              <a:tabLst>
                <a:tab pos="4585335" algn="l"/>
              </a:tabLst>
            </a:pPr>
            <a:r>
              <a:rPr dirty="0" sz="2600" spc="-10">
                <a:latin typeface="Calibri"/>
                <a:cs typeface="Calibri"/>
              </a:rPr>
              <a:t>Advertising</a:t>
            </a:r>
            <a:r>
              <a:rPr dirty="0" sz="2600" spc="20">
                <a:latin typeface="Calibri"/>
                <a:cs typeface="Calibri"/>
              </a:rPr>
              <a:t> </a:t>
            </a:r>
            <a:r>
              <a:rPr dirty="0" sz="2600" spc="-10">
                <a:latin typeface="Calibri"/>
                <a:cs typeface="Calibri"/>
              </a:rPr>
              <a:t>expense	</a:t>
            </a:r>
            <a:r>
              <a:rPr dirty="0" sz="2600">
                <a:latin typeface="Calibri"/>
                <a:cs typeface="Calibri"/>
              </a:rPr>
              <a:t>890</a:t>
            </a:r>
            <a:endParaRPr sz="2600">
              <a:latin typeface="Calibri"/>
              <a:cs typeface="Calibri"/>
            </a:endParaRPr>
          </a:p>
          <a:p>
            <a:pPr marL="2064385">
              <a:lnSpc>
                <a:spcPct val="100000"/>
              </a:lnSpc>
              <a:spcBef>
                <a:spcPts val="700"/>
              </a:spcBef>
              <a:tabLst>
                <a:tab pos="5500370" algn="l"/>
              </a:tabLst>
            </a:pPr>
            <a:r>
              <a:rPr dirty="0" sz="2600">
                <a:latin typeface="Calibri"/>
                <a:cs typeface="Calibri"/>
              </a:rPr>
              <a:t>C</a:t>
            </a:r>
            <a:r>
              <a:rPr dirty="0" sz="2600" spc="-5">
                <a:latin typeface="Calibri"/>
                <a:cs typeface="Calibri"/>
              </a:rPr>
              <a:t>ash</a:t>
            </a:r>
            <a:r>
              <a:rPr dirty="0" sz="2600" spc="-10">
                <a:latin typeface="Calibri"/>
                <a:cs typeface="Calibri"/>
              </a:rPr>
              <a:t> </a:t>
            </a:r>
            <a:r>
              <a:rPr dirty="0" sz="2600" spc="-25">
                <a:latin typeface="Calibri"/>
                <a:cs typeface="Calibri"/>
              </a:rPr>
              <a:t>a</a:t>
            </a:r>
            <a:r>
              <a:rPr dirty="0" sz="2600" spc="-5">
                <a:latin typeface="Calibri"/>
                <a:cs typeface="Calibri"/>
              </a:rPr>
              <a:t>t</a:t>
            </a:r>
            <a:r>
              <a:rPr dirty="0" sz="2600" spc="5">
                <a:latin typeface="Calibri"/>
                <a:cs typeface="Calibri"/>
              </a:rPr>
              <a:t> </a:t>
            </a:r>
            <a:r>
              <a:rPr dirty="0" sz="2600" spc="-5">
                <a:latin typeface="Calibri"/>
                <a:cs typeface="Calibri"/>
              </a:rPr>
              <a:t>B</a:t>
            </a:r>
            <a:r>
              <a:rPr dirty="0" sz="2600" spc="5">
                <a:latin typeface="Calibri"/>
                <a:cs typeface="Calibri"/>
              </a:rPr>
              <a:t>a</a:t>
            </a:r>
            <a:r>
              <a:rPr dirty="0" sz="2600" spc="-10">
                <a:latin typeface="Calibri"/>
                <a:cs typeface="Calibri"/>
              </a:rPr>
              <a:t>n</a:t>
            </a:r>
            <a:r>
              <a:rPr dirty="0" sz="2600" spc="-5">
                <a:latin typeface="Calibri"/>
                <a:cs typeface="Calibri"/>
              </a:rPr>
              <a:t>k</a:t>
            </a:r>
            <a:r>
              <a:rPr dirty="0" sz="2600">
                <a:latin typeface="Calibri"/>
                <a:cs typeface="Calibri"/>
              </a:rPr>
              <a:t>	</a:t>
            </a:r>
            <a:r>
              <a:rPr dirty="0" sz="2600">
                <a:latin typeface="Calibri"/>
                <a:cs typeface="Calibri"/>
              </a:rPr>
              <a:t>890</a:t>
            </a:r>
            <a:endParaRPr sz="26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16686" y="3284346"/>
            <a:ext cx="9393555" cy="42100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  <a:tabLst>
                <a:tab pos="2841625" algn="l"/>
                <a:tab pos="9380220" algn="l"/>
              </a:tabLst>
            </a:pPr>
            <a:r>
              <a:rPr dirty="0" u="heavy" sz="2600" spc="-5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2600" spc="-5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	</a:t>
            </a:r>
            <a:r>
              <a:rPr dirty="0" sz="2600" i="1">
                <a:latin typeface="Calibri"/>
                <a:cs typeface="Calibri"/>
              </a:rPr>
              <a:t>-**Cash</a:t>
            </a:r>
            <a:r>
              <a:rPr dirty="0" sz="2600" spc="100" i="1">
                <a:latin typeface="Calibri"/>
                <a:cs typeface="Calibri"/>
              </a:rPr>
              <a:t> </a:t>
            </a:r>
            <a:r>
              <a:rPr dirty="0" sz="2600" i="1">
                <a:latin typeface="Calibri"/>
                <a:cs typeface="Calibri"/>
              </a:rPr>
              <a:t>paid </a:t>
            </a:r>
            <a:r>
              <a:rPr dirty="0" sz="2600" spc="-20" i="1">
                <a:latin typeface="Calibri"/>
                <a:cs typeface="Calibri"/>
              </a:rPr>
              <a:t>for </a:t>
            </a:r>
            <a:r>
              <a:rPr dirty="0" sz="2600" spc="-5" i="1">
                <a:latin typeface="Calibri"/>
                <a:cs typeface="Calibri"/>
              </a:rPr>
              <a:t>advertising</a:t>
            </a:r>
            <a:r>
              <a:rPr dirty="0" sz="2600" spc="25" i="1">
                <a:latin typeface="Calibri"/>
                <a:cs typeface="Calibri"/>
              </a:rPr>
              <a:t> </a:t>
            </a:r>
            <a:r>
              <a:rPr dirty="0" u="heavy" sz="2600" spc="-5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2600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	</a:t>
            </a:r>
            <a:endParaRPr sz="26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16686" y="3675738"/>
            <a:ext cx="5347970" cy="1480820"/>
          </a:xfrm>
          <a:prstGeom prst="rect">
            <a:avLst/>
          </a:prstGeom>
        </p:spPr>
        <p:txBody>
          <a:bodyPr wrap="square" lIns="0" tIns="101600" rIns="0" bIns="0" rtlCol="0" vert="horz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800"/>
              </a:spcBef>
              <a:buFont typeface="Arial MT"/>
              <a:buChar char="•"/>
              <a:tabLst>
                <a:tab pos="241300" algn="l"/>
                <a:tab pos="1841500" algn="l"/>
                <a:tab pos="4585335" algn="l"/>
              </a:tabLst>
            </a:pPr>
            <a:r>
              <a:rPr dirty="0" sz="2600" spc="-5">
                <a:latin typeface="Calibri"/>
                <a:cs typeface="Calibri"/>
              </a:rPr>
              <a:t>16 July	Cash</a:t>
            </a:r>
            <a:r>
              <a:rPr dirty="0" sz="2600">
                <a:latin typeface="Calibri"/>
                <a:cs typeface="Calibri"/>
              </a:rPr>
              <a:t> </a:t>
            </a:r>
            <a:r>
              <a:rPr dirty="0" sz="2600" spc="-15">
                <a:latin typeface="Calibri"/>
                <a:cs typeface="Calibri"/>
              </a:rPr>
              <a:t>at</a:t>
            </a:r>
            <a:r>
              <a:rPr dirty="0" sz="2600" spc="5">
                <a:latin typeface="Calibri"/>
                <a:cs typeface="Calibri"/>
              </a:rPr>
              <a:t> </a:t>
            </a:r>
            <a:r>
              <a:rPr dirty="0" sz="2600" spc="-5">
                <a:latin typeface="Calibri"/>
                <a:cs typeface="Calibri"/>
              </a:rPr>
              <a:t>Bank	</a:t>
            </a:r>
            <a:r>
              <a:rPr dirty="0" sz="2600">
                <a:latin typeface="Calibri"/>
                <a:cs typeface="Calibri"/>
              </a:rPr>
              <a:t>3250</a:t>
            </a:r>
            <a:endParaRPr sz="2600">
              <a:latin typeface="Calibri"/>
              <a:cs typeface="Calibri"/>
            </a:endParaRPr>
          </a:p>
          <a:p>
            <a:pPr marL="3146425" marR="5080" indent="-1118870">
              <a:lnSpc>
                <a:spcPct val="122400"/>
              </a:lnSpc>
            </a:pPr>
            <a:r>
              <a:rPr dirty="0" sz="2600" spc="-10">
                <a:latin typeface="Calibri"/>
                <a:cs typeface="Calibri"/>
              </a:rPr>
              <a:t>Accounts</a:t>
            </a:r>
            <a:r>
              <a:rPr dirty="0" sz="2600" spc="-45">
                <a:latin typeface="Calibri"/>
                <a:cs typeface="Calibri"/>
              </a:rPr>
              <a:t> </a:t>
            </a:r>
            <a:r>
              <a:rPr dirty="0" sz="2600" spc="-10">
                <a:latin typeface="Calibri"/>
                <a:cs typeface="Calibri"/>
              </a:rPr>
              <a:t>Receivable</a:t>
            </a:r>
            <a:r>
              <a:rPr dirty="0" sz="2600" spc="-45">
                <a:latin typeface="Calibri"/>
                <a:cs typeface="Calibri"/>
              </a:rPr>
              <a:t> </a:t>
            </a:r>
            <a:r>
              <a:rPr dirty="0" sz="2600" spc="-5">
                <a:latin typeface="Calibri"/>
                <a:cs typeface="Calibri"/>
              </a:rPr>
              <a:t>620 </a:t>
            </a:r>
            <a:r>
              <a:rPr dirty="0" sz="2600" spc="-575">
                <a:latin typeface="Calibri"/>
                <a:cs typeface="Calibri"/>
              </a:rPr>
              <a:t> </a:t>
            </a:r>
            <a:r>
              <a:rPr dirty="0" sz="2600" spc="-20">
                <a:latin typeface="Calibri"/>
                <a:cs typeface="Calibri"/>
              </a:rPr>
              <a:t>Revenue</a:t>
            </a:r>
            <a:endParaRPr sz="26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192136" y="4735829"/>
            <a:ext cx="771525" cy="42100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2600" spc="-5">
                <a:latin typeface="Calibri"/>
                <a:cs typeface="Calibri"/>
              </a:rPr>
              <a:t>3</a:t>
            </a:r>
            <a:r>
              <a:rPr dirty="0" sz="2600" spc="-60">
                <a:latin typeface="Calibri"/>
                <a:cs typeface="Calibri"/>
              </a:rPr>
              <a:t> </a:t>
            </a:r>
            <a:r>
              <a:rPr dirty="0" sz="2600" spc="-5">
                <a:latin typeface="Calibri"/>
                <a:cs typeface="Calibri"/>
              </a:rPr>
              <a:t>870</a:t>
            </a:r>
            <a:endParaRPr sz="26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16686" y="5217109"/>
            <a:ext cx="9359900" cy="42100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233295" algn="l"/>
                <a:tab pos="9346565" algn="l"/>
              </a:tabLst>
            </a:pPr>
            <a:r>
              <a:rPr dirty="0" u="heavy" sz="2600" spc="-5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2600" spc="-5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	</a:t>
            </a:r>
            <a:r>
              <a:rPr dirty="0" sz="2600" spc="-10" i="1">
                <a:latin typeface="Calibri"/>
                <a:cs typeface="Calibri"/>
              </a:rPr>
              <a:t>-**Revenue</a:t>
            </a:r>
            <a:r>
              <a:rPr dirty="0" sz="2600" spc="75" i="1">
                <a:latin typeface="Calibri"/>
                <a:cs typeface="Calibri"/>
              </a:rPr>
              <a:t> </a:t>
            </a:r>
            <a:r>
              <a:rPr dirty="0" sz="2600" spc="-20" i="1">
                <a:latin typeface="Calibri"/>
                <a:cs typeface="Calibri"/>
              </a:rPr>
              <a:t>for</a:t>
            </a:r>
            <a:r>
              <a:rPr dirty="0" sz="2600" spc="5" i="1">
                <a:latin typeface="Calibri"/>
                <a:cs typeface="Calibri"/>
              </a:rPr>
              <a:t> </a:t>
            </a:r>
            <a:r>
              <a:rPr dirty="0" sz="2600" spc="-10" i="1">
                <a:latin typeface="Calibri"/>
                <a:cs typeface="Calibri"/>
              </a:rPr>
              <a:t>first </a:t>
            </a:r>
            <a:r>
              <a:rPr dirty="0" sz="2600" i="1">
                <a:latin typeface="Calibri"/>
                <a:cs typeface="Calibri"/>
              </a:rPr>
              <a:t>half</a:t>
            </a:r>
            <a:r>
              <a:rPr dirty="0" sz="2600" spc="-35" i="1">
                <a:latin typeface="Calibri"/>
                <a:cs typeface="Calibri"/>
              </a:rPr>
              <a:t> </a:t>
            </a:r>
            <a:r>
              <a:rPr dirty="0" sz="2600" spc="-10" i="1">
                <a:latin typeface="Calibri"/>
                <a:cs typeface="Calibri"/>
              </a:rPr>
              <a:t>of</a:t>
            </a:r>
            <a:r>
              <a:rPr dirty="0" sz="2600" spc="20" i="1">
                <a:latin typeface="Calibri"/>
                <a:cs typeface="Calibri"/>
              </a:rPr>
              <a:t> </a:t>
            </a:r>
            <a:r>
              <a:rPr dirty="0" sz="2600" spc="-5" i="1">
                <a:latin typeface="Calibri"/>
                <a:cs typeface="Calibri"/>
              </a:rPr>
              <a:t>month</a:t>
            </a:r>
            <a:r>
              <a:rPr dirty="0" u="heavy" sz="2600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	</a:t>
            </a:r>
            <a:endParaRPr sz="26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17244" y="1804796"/>
            <a:ext cx="1096010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100"/>
              </a:spcBef>
              <a:buFont typeface="Arial MT"/>
              <a:buChar char="•"/>
              <a:tabLst>
                <a:tab pos="241300" algn="l"/>
              </a:tabLst>
            </a:pPr>
            <a:r>
              <a:rPr dirty="0" sz="2400">
                <a:latin typeface="Calibri"/>
                <a:cs typeface="Calibri"/>
              </a:rPr>
              <a:t>20</a:t>
            </a:r>
            <a:r>
              <a:rPr dirty="0" sz="2400" spc="-10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July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746375" y="1658608"/>
            <a:ext cx="2631440" cy="1008380"/>
          </a:xfrm>
          <a:prstGeom prst="rect">
            <a:avLst/>
          </a:prstGeom>
        </p:spPr>
        <p:txBody>
          <a:bodyPr wrap="square" lIns="0" tIns="15875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0"/>
              </a:spcBef>
            </a:pPr>
            <a:r>
              <a:rPr dirty="0" sz="2400" spc="-5">
                <a:latin typeface="Calibri"/>
                <a:cs typeface="Calibri"/>
              </a:rPr>
              <a:t>Insurance</a:t>
            </a:r>
            <a:r>
              <a:rPr dirty="0" sz="2400" spc="-6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expense</a:t>
            </a:r>
            <a:endParaRPr sz="2400">
              <a:latin typeface="Calibri"/>
              <a:cs typeface="Calibri"/>
            </a:endParaRPr>
          </a:p>
          <a:p>
            <a:pPr marL="1167765">
              <a:lnSpc>
                <a:spcPct val="100000"/>
              </a:lnSpc>
              <a:spcBef>
                <a:spcPts val="1065"/>
              </a:spcBef>
            </a:pPr>
            <a:r>
              <a:rPr dirty="0" sz="2200">
                <a:latin typeface="Calibri"/>
                <a:cs typeface="Calibri"/>
              </a:rPr>
              <a:t>Cash</a:t>
            </a:r>
            <a:r>
              <a:rPr dirty="0" sz="2200" spc="-55">
                <a:latin typeface="Calibri"/>
                <a:cs typeface="Calibri"/>
              </a:rPr>
              <a:t> </a:t>
            </a:r>
            <a:r>
              <a:rPr dirty="0" sz="2200" spc="-10">
                <a:latin typeface="Calibri"/>
                <a:cs typeface="Calibri"/>
              </a:rPr>
              <a:t>at</a:t>
            </a:r>
            <a:r>
              <a:rPr dirty="0" sz="2200" spc="-5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Bank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404864" y="1804796"/>
            <a:ext cx="49212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5">
                <a:latin typeface="Calibri"/>
                <a:cs typeface="Calibri"/>
              </a:rPr>
              <a:t>480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523733" y="2256281"/>
            <a:ext cx="528955" cy="42100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2600">
                <a:latin typeface="Calibri"/>
                <a:cs typeface="Calibri"/>
              </a:rPr>
              <a:t>480</a:t>
            </a:r>
            <a:endParaRPr sz="26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917244" y="2740609"/>
            <a:ext cx="9356725" cy="174434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ts val="2965"/>
              </a:lnSpc>
              <a:spcBef>
                <a:spcPts val="95"/>
              </a:spcBef>
              <a:tabLst>
                <a:tab pos="2435860" algn="l"/>
                <a:tab pos="9309735" algn="l"/>
              </a:tabLst>
            </a:pPr>
            <a:r>
              <a:rPr dirty="0" u="heavy" sz="2600" spc="-5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2600" spc="-5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	</a:t>
            </a:r>
            <a:r>
              <a:rPr dirty="0" sz="2600" spc="-5" i="1">
                <a:latin typeface="Calibri"/>
                <a:cs typeface="Calibri"/>
              </a:rPr>
              <a:t>**Cash</a:t>
            </a:r>
            <a:r>
              <a:rPr dirty="0" sz="2600" spc="95" i="1">
                <a:latin typeface="Calibri"/>
                <a:cs typeface="Calibri"/>
              </a:rPr>
              <a:t> </a:t>
            </a:r>
            <a:r>
              <a:rPr dirty="0" sz="2600" i="1">
                <a:latin typeface="Calibri"/>
                <a:cs typeface="Calibri"/>
              </a:rPr>
              <a:t>paid</a:t>
            </a:r>
            <a:r>
              <a:rPr dirty="0" sz="2600" spc="-20" i="1">
                <a:latin typeface="Calibri"/>
                <a:cs typeface="Calibri"/>
              </a:rPr>
              <a:t> for</a:t>
            </a:r>
            <a:r>
              <a:rPr dirty="0" sz="2600" i="1">
                <a:latin typeface="Calibri"/>
                <a:cs typeface="Calibri"/>
              </a:rPr>
              <a:t> insurance</a:t>
            </a:r>
            <a:r>
              <a:rPr dirty="0" u="heavy" sz="2600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	</a:t>
            </a:r>
            <a:endParaRPr sz="2600">
              <a:latin typeface="Calibri"/>
              <a:cs typeface="Calibri"/>
            </a:endParaRPr>
          </a:p>
          <a:p>
            <a:pPr marL="12700">
              <a:lnSpc>
                <a:spcPts val="2965"/>
              </a:lnSpc>
              <a:tabLst>
                <a:tab pos="1841500" algn="l"/>
                <a:tab pos="4585335" algn="l"/>
              </a:tabLst>
            </a:pPr>
            <a:r>
              <a:rPr dirty="0" sz="2600" spc="-5">
                <a:latin typeface="Calibri"/>
                <a:cs typeface="Calibri"/>
              </a:rPr>
              <a:t>23</a:t>
            </a:r>
            <a:r>
              <a:rPr dirty="0" sz="2600">
                <a:latin typeface="Calibri"/>
                <a:cs typeface="Calibri"/>
              </a:rPr>
              <a:t> </a:t>
            </a:r>
            <a:r>
              <a:rPr dirty="0" sz="2600" spc="-10">
                <a:latin typeface="Calibri"/>
                <a:cs typeface="Calibri"/>
              </a:rPr>
              <a:t>July	</a:t>
            </a:r>
            <a:r>
              <a:rPr dirty="0" sz="2600" spc="-5">
                <a:latin typeface="Calibri"/>
                <a:cs typeface="Calibri"/>
              </a:rPr>
              <a:t>Cash</a:t>
            </a:r>
            <a:r>
              <a:rPr dirty="0" sz="2600" spc="-10">
                <a:latin typeface="Calibri"/>
                <a:cs typeface="Calibri"/>
              </a:rPr>
              <a:t> </a:t>
            </a:r>
            <a:r>
              <a:rPr dirty="0" sz="2600" spc="-15">
                <a:latin typeface="Calibri"/>
                <a:cs typeface="Calibri"/>
              </a:rPr>
              <a:t>at</a:t>
            </a:r>
            <a:r>
              <a:rPr dirty="0" sz="2600" spc="10">
                <a:latin typeface="Calibri"/>
                <a:cs typeface="Calibri"/>
              </a:rPr>
              <a:t> </a:t>
            </a:r>
            <a:r>
              <a:rPr dirty="0" sz="2600" spc="-5">
                <a:latin typeface="Calibri"/>
                <a:cs typeface="Calibri"/>
              </a:rPr>
              <a:t>Bank	</a:t>
            </a:r>
            <a:r>
              <a:rPr dirty="0" sz="2600">
                <a:latin typeface="Calibri"/>
                <a:cs typeface="Calibri"/>
              </a:rPr>
              <a:t>140</a:t>
            </a:r>
            <a:endParaRPr sz="2600">
              <a:latin typeface="Calibri"/>
              <a:cs typeface="Calibri"/>
            </a:endParaRPr>
          </a:p>
          <a:p>
            <a:pPr algn="ctr" marL="37465">
              <a:lnSpc>
                <a:spcPct val="100000"/>
              </a:lnSpc>
              <a:spcBef>
                <a:spcPts val="670"/>
              </a:spcBef>
              <a:tabLst>
                <a:tab pos="3976370" algn="l"/>
              </a:tabLst>
            </a:pPr>
            <a:r>
              <a:rPr dirty="0" sz="2600" spc="-10">
                <a:latin typeface="Calibri"/>
                <a:cs typeface="Calibri"/>
              </a:rPr>
              <a:t>Accounts</a:t>
            </a:r>
            <a:r>
              <a:rPr dirty="0" sz="2600">
                <a:latin typeface="Calibri"/>
                <a:cs typeface="Calibri"/>
              </a:rPr>
              <a:t> </a:t>
            </a:r>
            <a:r>
              <a:rPr dirty="0" sz="2600" spc="-10">
                <a:latin typeface="Calibri"/>
                <a:cs typeface="Calibri"/>
              </a:rPr>
              <a:t>receivable	</a:t>
            </a:r>
            <a:r>
              <a:rPr dirty="0" sz="2600">
                <a:latin typeface="Calibri"/>
                <a:cs typeface="Calibri"/>
              </a:rPr>
              <a:t>140</a:t>
            </a:r>
            <a:endParaRPr sz="26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700"/>
              </a:spcBef>
            </a:pPr>
            <a:r>
              <a:rPr dirty="0" sz="2600" spc="-5" i="1">
                <a:latin typeface="Calibri"/>
                <a:cs typeface="Calibri"/>
              </a:rPr>
              <a:t>-----------------------**Receipt</a:t>
            </a:r>
            <a:r>
              <a:rPr dirty="0" sz="2600" spc="80" i="1">
                <a:latin typeface="Calibri"/>
                <a:cs typeface="Calibri"/>
              </a:rPr>
              <a:t> </a:t>
            </a:r>
            <a:r>
              <a:rPr dirty="0" sz="2600" spc="-10" i="1">
                <a:latin typeface="Calibri"/>
                <a:cs typeface="Calibri"/>
              </a:rPr>
              <a:t>of</a:t>
            </a:r>
            <a:r>
              <a:rPr dirty="0" sz="2600" i="1">
                <a:latin typeface="Calibri"/>
                <a:cs typeface="Calibri"/>
              </a:rPr>
              <a:t> </a:t>
            </a:r>
            <a:r>
              <a:rPr dirty="0" sz="2600" spc="-10" i="1">
                <a:latin typeface="Calibri"/>
                <a:cs typeface="Calibri"/>
              </a:rPr>
              <a:t>payment from</a:t>
            </a:r>
            <a:r>
              <a:rPr dirty="0" sz="2600" spc="5" i="1">
                <a:latin typeface="Calibri"/>
                <a:cs typeface="Calibri"/>
              </a:rPr>
              <a:t> </a:t>
            </a:r>
            <a:r>
              <a:rPr dirty="0" sz="2600" spc="-5" i="1">
                <a:latin typeface="Calibri"/>
                <a:cs typeface="Calibri"/>
              </a:rPr>
              <a:t>customers-------------------</a:t>
            </a:r>
            <a:endParaRPr sz="26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17244" y="4549266"/>
            <a:ext cx="1164590" cy="42100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90"/>
              </a:spcBef>
              <a:buFont typeface="Arial MT"/>
              <a:buChar char="•"/>
              <a:tabLst>
                <a:tab pos="241300" algn="l"/>
              </a:tabLst>
            </a:pPr>
            <a:r>
              <a:rPr dirty="0" sz="2600" spc="-5">
                <a:latin typeface="Calibri"/>
                <a:cs typeface="Calibri"/>
              </a:rPr>
              <a:t>28</a:t>
            </a:r>
            <a:r>
              <a:rPr dirty="0" sz="2600" spc="-75">
                <a:latin typeface="Calibri"/>
                <a:cs typeface="Calibri"/>
              </a:rPr>
              <a:t> </a:t>
            </a:r>
            <a:r>
              <a:rPr dirty="0" sz="2600" spc="-10">
                <a:latin typeface="Calibri"/>
                <a:cs typeface="Calibri"/>
              </a:rPr>
              <a:t>July</a:t>
            </a:r>
            <a:endParaRPr sz="26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746375" y="4462450"/>
            <a:ext cx="6016625" cy="989330"/>
          </a:xfrm>
          <a:prstGeom prst="rect">
            <a:avLst/>
          </a:prstGeom>
        </p:spPr>
        <p:txBody>
          <a:bodyPr wrap="square" lIns="0" tIns="9842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775"/>
              </a:spcBef>
              <a:tabLst>
                <a:tab pos="4585335" algn="l"/>
              </a:tabLst>
            </a:pPr>
            <a:r>
              <a:rPr dirty="0" sz="2600" spc="-10">
                <a:latin typeface="Calibri"/>
                <a:cs typeface="Calibri"/>
              </a:rPr>
              <a:t>Nicole</a:t>
            </a:r>
            <a:r>
              <a:rPr dirty="0" sz="2600" spc="15">
                <a:latin typeface="Calibri"/>
                <a:cs typeface="Calibri"/>
              </a:rPr>
              <a:t> </a:t>
            </a:r>
            <a:r>
              <a:rPr dirty="0" sz="2600" spc="-10">
                <a:latin typeface="Calibri"/>
                <a:cs typeface="Calibri"/>
              </a:rPr>
              <a:t>Andreou,</a:t>
            </a:r>
            <a:r>
              <a:rPr dirty="0" sz="2600" spc="5">
                <a:latin typeface="Calibri"/>
                <a:cs typeface="Calibri"/>
              </a:rPr>
              <a:t> </a:t>
            </a:r>
            <a:r>
              <a:rPr dirty="0" sz="2600" spc="-15">
                <a:latin typeface="Calibri"/>
                <a:cs typeface="Calibri"/>
              </a:rPr>
              <a:t>Drawings	</a:t>
            </a:r>
            <a:r>
              <a:rPr dirty="0" sz="2600">
                <a:latin typeface="Calibri"/>
                <a:cs typeface="Calibri"/>
              </a:rPr>
              <a:t>560</a:t>
            </a:r>
            <a:endParaRPr sz="2600">
              <a:latin typeface="Calibri"/>
              <a:cs typeface="Calibri"/>
            </a:endParaRPr>
          </a:p>
          <a:p>
            <a:pPr marL="1915160">
              <a:lnSpc>
                <a:spcPct val="100000"/>
              </a:lnSpc>
              <a:spcBef>
                <a:spcPts val="675"/>
              </a:spcBef>
              <a:tabLst>
                <a:tab pos="5500370" algn="l"/>
              </a:tabLst>
            </a:pPr>
            <a:r>
              <a:rPr dirty="0" sz="2600">
                <a:latin typeface="Calibri"/>
                <a:cs typeface="Calibri"/>
              </a:rPr>
              <a:t>C</a:t>
            </a:r>
            <a:r>
              <a:rPr dirty="0" sz="2600" spc="-5">
                <a:latin typeface="Calibri"/>
                <a:cs typeface="Calibri"/>
              </a:rPr>
              <a:t>ash</a:t>
            </a:r>
            <a:r>
              <a:rPr dirty="0" sz="2600" spc="-10">
                <a:latin typeface="Calibri"/>
                <a:cs typeface="Calibri"/>
              </a:rPr>
              <a:t> </a:t>
            </a:r>
            <a:r>
              <a:rPr dirty="0" sz="2600" spc="-25">
                <a:latin typeface="Calibri"/>
                <a:cs typeface="Calibri"/>
              </a:rPr>
              <a:t>a</a:t>
            </a:r>
            <a:r>
              <a:rPr dirty="0" sz="2600" spc="-5">
                <a:latin typeface="Calibri"/>
                <a:cs typeface="Calibri"/>
              </a:rPr>
              <a:t>t</a:t>
            </a:r>
            <a:r>
              <a:rPr dirty="0" sz="2600" spc="5">
                <a:latin typeface="Calibri"/>
                <a:cs typeface="Calibri"/>
              </a:rPr>
              <a:t> </a:t>
            </a:r>
            <a:r>
              <a:rPr dirty="0" sz="2600" spc="-5">
                <a:latin typeface="Calibri"/>
                <a:cs typeface="Calibri"/>
              </a:rPr>
              <a:t>B</a:t>
            </a:r>
            <a:r>
              <a:rPr dirty="0" sz="2600" spc="5">
                <a:latin typeface="Calibri"/>
                <a:cs typeface="Calibri"/>
              </a:rPr>
              <a:t>a</a:t>
            </a:r>
            <a:r>
              <a:rPr dirty="0" sz="2600" spc="-10">
                <a:latin typeface="Calibri"/>
                <a:cs typeface="Calibri"/>
              </a:rPr>
              <a:t>n</a:t>
            </a:r>
            <a:r>
              <a:rPr dirty="0" sz="2600" spc="-5">
                <a:latin typeface="Calibri"/>
                <a:cs typeface="Calibri"/>
              </a:rPr>
              <a:t>k</a:t>
            </a:r>
            <a:r>
              <a:rPr dirty="0" sz="2600">
                <a:latin typeface="Calibri"/>
                <a:cs typeface="Calibri"/>
              </a:rPr>
              <a:t>	</a:t>
            </a:r>
            <a:r>
              <a:rPr dirty="0" sz="2600">
                <a:latin typeface="Calibri"/>
                <a:cs typeface="Calibri"/>
              </a:rPr>
              <a:t>560</a:t>
            </a:r>
            <a:endParaRPr sz="26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917244" y="5515457"/>
            <a:ext cx="3157855" cy="42100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95"/>
              </a:spcBef>
              <a:buFont typeface="Arial MT"/>
              <a:buChar char="•"/>
              <a:tabLst>
                <a:tab pos="241300" algn="l"/>
              </a:tabLst>
            </a:pPr>
            <a:r>
              <a:rPr dirty="0" sz="2600" spc="-5" i="1">
                <a:latin typeface="Calibri"/>
                <a:cs typeface="Calibri"/>
              </a:rPr>
              <a:t>**Drawings</a:t>
            </a:r>
            <a:r>
              <a:rPr dirty="0" sz="2600" spc="-25" i="1">
                <a:latin typeface="Calibri"/>
                <a:cs typeface="Calibri"/>
              </a:rPr>
              <a:t> </a:t>
            </a:r>
            <a:r>
              <a:rPr dirty="0" sz="2600" spc="-15" i="1">
                <a:latin typeface="Calibri"/>
                <a:cs typeface="Calibri"/>
              </a:rPr>
              <a:t>by</a:t>
            </a:r>
            <a:r>
              <a:rPr dirty="0" sz="2600" i="1">
                <a:latin typeface="Calibri"/>
                <a:cs typeface="Calibri"/>
              </a:rPr>
              <a:t> </a:t>
            </a:r>
            <a:r>
              <a:rPr dirty="0" sz="2600" spc="-10" i="1">
                <a:latin typeface="Calibri"/>
                <a:cs typeface="Calibri"/>
              </a:rPr>
              <a:t>owner</a:t>
            </a:r>
            <a:endParaRPr sz="26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17244" y="1792605"/>
            <a:ext cx="1238885" cy="4533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105"/>
              </a:spcBef>
              <a:buFont typeface="Arial MT"/>
              <a:buChar char="•"/>
              <a:tabLst>
                <a:tab pos="241300" algn="l"/>
              </a:tabLst>
            </a:pPr>
            <a:r>
              <a:rPr dirty="0" sz="2800">
                <a:latin typeface="Calibri"/>
                <a:cs typeface="Calibri"/>
              </a:rPr>
              <a:t>31</a:t>
            </a:r>
            <a:r>
              <a:rPr dirty="0" sz="2800" spc="-7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July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618358" y="1708099"/>
            <a:ext cx="2974340" cy="105029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 indent="210185">
              <a:lnSpc>
                <a:spcPct val="120100"/>
              </a:lnSpc>
              <a:spcBef>
                <a:spcPts val="95"/>
              </a:spcBef>
            </a:pPr>
            <a:r>
              <a:rPr dirty="0" sz="2800">
                <a:latin typeface="Calibri"/>
                <a:cs typeface="Calibri"/>
              </a:rPr>
              <a:t>Cash </a:t>
            </a:r>
            <a:r>
              <a:rPr dirty="0" sz="2800" spc="-15">
                <a:latin typeface="Calibri"/>
                <a:cs typeface="Calibri"/>
              </a:rPr>
              <a:t>at </a:t>
            </a:r>
            <a:r>
              <a:rPr dirty="0" sz="2800">
                <a:latin typeface="Calibri"/>
                <a:cs typeface="Calibri"/>
              </a:rPr>
              <a:t>Bank 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Accounts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Receivable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776976" y="1708099"/>
            <a:ext cx="1456055" cy="1562735"/>
          </a:xfrm>
          <a:prstGeom prst="rect">
            <a:avLst/>
          </a:prstGeom>
        </p:spPr>
        <p:txBody>
          <a:bodyPr wrap="square" lIns="0" tIns="97790" rIns="0" bIns="0" rtlCol="0" vert="horz">
            <a:spAutoFit/>
          </a:bodyPr>
          <a:lstStyle/>
          <a:p>
            <a:pPr marL="640080">
              <a:lnSpc>
                <a:spcPct val="100000"/>
              </a:lnSpc>
              <a:spcBef>
                <a:spcPts val="770"/>
              </a:spcBef>
            </a:pPr>
            <a:r>
              <a:rPr dirty="0" sz="2800">
                <a:latin typeface="Calibri"/>
                <a:cs typeface="Calibri"/>
              </a:rPr>
              <a:t>3</a:t>
            </a:r>
            <a:r>
              <a:rPr dirty="0" sz="2800" spc="-8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680</a:t>
            </a:r>
            <a:endParaRPr sz="2800">
              <a:latin typeface="Calibri"/>
              <a:cs typeface="Calibri"/>
            </a:endParaRPr>
          </a:p>
          <a:p>
            <a:pPr marL="640080">
              <a:lnSpc>
                <a:spcPct val="100000"/>
              </a:lnSpc>
              <a:spcBef>
                <a:spcPts val="675"/>
              </a:spcBef>
            </a:pPr>
            <a:r>
              <a:rPr dirty="0" sz="2800" spc="-10">
                <a:latin typeface="Calibri"/>
                <a:cs typeface="Calibri"/>
              </a:rPr>
              <a:t>580</a:t>
            </a:r>
            <a:endParaRPr sz="2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675"/>
              </a:spcBef>
            </a:pPr>
            <a:r>
              <a:rPr dirty="0" sz="2800" spc="-15">
                <a:latin typeface="Calibri"/>
                <a:cs typeface="Calibri"/>
              </a:rPr>
              <a:t>Revenue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234298" y="2816809"/>
            <a:ext cx="828675" cy="45402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2800" spc="5">
                <a:latin typeface="Calibri"/>
                <a:cs typeface="Calibri"/>
              </a:rPr>
              <a:t>4</a:t>
            </a:r>
            <a:r>
              <a:rPr dirty="0" sz="2800" spc="-7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260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917244" y="3326079"/>
            <a:ext cx="9979025" cy="45402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2800" spc="-5" i="1">
                <a:latin typeface="Calibri"/>
                <a:cs typeface="Calibri"/>
              </a:rPr>
              <a:t>----------**Revenue</a:t>
            </a:r>
            <a:r>
              <a:rPr dirty="0" sz="2800" spc="-30" i="1">
                <a:latin typeface="Calibri"/>
                <a:cs typeface="Calibri"/>
              </a:rPr>
              <a:t> </a:t>
            </a:r>
            <a:r>
              <a:rPr dirty="0" sz="2800" spc="-5" i="1">
                <a:latin typeface="Calibri"/>
                <a:cs typeface="Calibri"/>
              </a:rPr>
              <a:t>for </a:t>
            </a:r>
            <a:r>
              <a:rPr dirty="0" sz="2800" i="1">
                <a:latin typeface="Calibri"/>
                <a:cs typeface="Calibri"/>
              </a:rPr>
              <a:t>second</a:t>
            </a:r>
            <a:r>
              <a:rPr dirty="0" sz="2800" spc="-40" i="1">
                <a:latin typeface="Calibri"/>
                <a:cs typeface="Calibri"/>
              </a:rPr>
              <a:t> </a:t>
            </a:r>
            <a:r>
              <a:rPr dirty="0" sz="2800" i="1">
                <a:latin typeface="Calibri"/>
                <a:cs typeface="Calibri"/>
              </a:rPr>
              <a:t>part</a:t>
            </a:r>
            <a:r>
              <a:rPr dirty="0" sz="2800" spc="-5" i="1">
                <a:latin typeface="Calibri"/>
                <a:cs typeface="Calibri"/>
              </a:rPr>
              <a:t> </a:t>
            </a:r>
            <a:r>
              <a:rPr dirty="0" sz="2800" i="1">
                <a:latin typeface="Calibri"/>
                <a:cs typeface="Calibri"/>
              </a:rPr>
              <a:t>of</a:t>
            </a:r>
            <a:r>
              <a:rPr dirty="0" sz="2800" spc="15" i="1">
                <a:latin typeface="Calibri"/>
                <a:cs typeface="Calibri"/>
              </a:rPr>
              <a:t> </a:t>
            </a:r>
            <a:r>
              <a:rPr dirty="0" sz="2800" spc="-5" i="1">
                <a:latin typeface="Calibri"/>
                <a:cs typeface="Calibri"/>
              </a:rPr>
              <a:t>the </a:t>
            </a:r>
            <a:r>
              <a:rPr dirty="0" sz="2800" i="1">
                <a:latin typeface="Calibri"/>
                <a:cs typeface="Calibri"/>
              </a:rPr>
              <a:t>month----------------------------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17244" y="3838397"/>
            <a:ext cx="1238885" cy="45402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110"/>
              </a:spcBef>
              <a:buFont typeface="Arial MT"/>
              <a:buChar char="•"/>
              <a:tabLst>
                <a:tab pos="241300" algn="l"/>
              </a:tabLst>
            </a:pPr>
            <a:r>
              <a:rPr dirty="0" sz="2800">
                <a:latin typeface="Calibri"/>
                <a:cs typeface="Calibri"/>
              </a:rPr>
              <a:t>31</a:t>
            </a:r>
            <a:r>
              <a:rPr dirty="0" sz="2800" spc="-7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July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746375" y="3753880"/>
            <a:ext cx="6053455" cy="1050925"/>
          </a:xfrm>
          <a:prstGeom prst="rect">
            <a:avLst/>
          </a:prstGeom>
        </p:spPr>
        <p:txBody>
          <a:bodyPr wrap="square" lIns="0" tIns="9842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775"/>
              </a:spcBef>
              <a:tabLst>
                <a:tab pos="4585335" algn="l"/>
              </a:tabLst>
            </a:pPr>
            <a:r>
              <a:rPr dirty="0" sz="2800" spc="-30">
                <a:latin typeface="Calibri"/>
                <a:cs typeface="Calibri"/>
              </a:rPr>
              <a:t>Telephone</a:t>
            </a:r>
            <a:r>
              <a:rPr dirty="0" sz="2800" spc="-2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expense	</a:t>
            </a:r>
            <a:r>
              <a:rPr dirty="0" sz="2800" spc="-5">
                <a:latin typeface="Calibri"/>
                <a:cs typeface="Calibri"/>
              </a:rPr>
              <a:t>330</a:t>
            </a:r>
            <a:endParaRPr sz="2800">
              <a:latin typeface="Calibri"/>
              <a:cs typeface="Calibri"/>
            </a:endParaRPr>
          </a:p>
          <a:p>
            <a:pPr marL="1826895">
              <a:lnSpc>
                <a:spcPct val="100000"/>
              </a:lnSpc>
              <a:spcBef>
                <a:spcPts val="675"/>
              </a:spcBef>
              <a:tabLst>
                <a:tab pos="5500370" algn="l"/>
              </a:tabLst>
            </a:pPr>
            <a:r>
              <a:rPr dirty="0" sz="2800" spc="-10">
                <a:latin typeface="Calibri"/>
                <a:cs typeface="Calibri"/>
              </a:rPr>
              <a:t>C</a:t>
            </a:r>
            <a:r>
              <a:rPr dirty="0" sz="2800">
                <a:latin typeface="Calibri"/>
                <a:cs typeface="Calibri"/>
              </a:rPr>
              <a:t>ash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a</a:t>
            </a:r>
            <a:r>
              <a:rPr dirty="0" sz="2800">
                <a:latin typeface="Calibri"/>
                <a:cs typeface="Calibri"/>
              </a:rPr>
              <a:t>t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5">
                <a:latin typeface="Calibri"/>
                <a:cs typeface="Calibri"/>
              </a:rPr>
              <a:t>B</a:t>
            </a:r>
            <a:r>
              <a:rPr dirty="0" sz="2800">
                <a:latin typeface="Calibri"/>
                <a:cs typeface="Calibri"/>
              </a:rPr>
              <a:t>a</a:t>
            </a:r>
            <a:r>
              <a:rPr dirty="0" sz="2800" spc="-15">
                <a:latin typeface="Calibri"/>
                <a:cs typeface="Calibri"/>
              </a:rPr>
              <a:t>n</a:t>
            </a:r>
            <a:r>
              <a:rPr dirty="0" sz="2800">
                <a:latin typeface="Calibri"/>
                <a:cs typeface="Calibri"/>
              </a:rPr>
              <a:t>k</a:t>
            </a:r>
            <a:r>
              <a:rPr dirty="0" sz="2800">
                <a:latin typeface="Calibri"/>
                <a:cs typeface="Calibri"/>
              </a:rPr>
              <a:t>	</a:t>
            </a:r>
            <a:r>
              <a:rPr dirty="0" sz="2800" spc="-10">
                <a:latin typeface="Calibri"/>
                <a:cs typeface="Calibri"/>
              </a:rPr>
              <a:t>330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917244" y="4859858"/>
            <a:ext cx="10017125" cy="45402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  <a:tabLst>
                <a:tab pos="1878330" algn="l"/>
                <a:tab pos="10003790" algn="l"/>
              </a:tabLst>
            </a:pPr>
            <a:r>
              <a:rPr dirty="0" u="heavy" sz="2800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2800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	</a:t>
            </a:r>
            <a:r>
              <a:rPr dirty="0" sz="2800" spc="-25" i="1">
                <a:latin typeface="Calibri"/>
                <a:cs typeface="Calibri"/>
              </a:rPr>
              <a:t>**Telephone</a:t>
            </a:r>
            <a:r>
              <a:rPr dirty="0" sz="2800" spc="-65" i="1">
                <a:latin typeface="Calibri"/>
                <a:cs typeface="Calibri"/>
              </a:rPr>
              <a:t> </a:t>
            </a:r>
            <a:r>
              <a:rPr dirty="0" sz="2800" spc="-5" i="1">
                <a:latin typeface="Calibri"/>
                <a:cs typeface="Calibri"/>
              </a:rPr>
              <a:t>expenses</a:t>
            </a:r>
            <a:r>
              <a:rPr dirty="0" sz="2800" spc="-60" i="1">
                <a:latin typeface="Calibri"/>
                <a:cs typeface="Calibri"/>
              </a:rPr>
              <a:t> </a:t>
            </a:r>
            <a:r>
              <a:rPr dirty="0" sz="2800" i="1">
                <a:latin typeface="Calibri"/>
                <a:cs typeface="Calibri"/>
              </a:rPr>
              <a:t>paid</a:t>
            </a:r>
            <a:r>
              <a:rPr dirty="0" sz="2800" spc="-10" i="1">
                <a:latin typeface="Calibri"/>
                <a:cs typeface="Calibri"/>
              </a:rPr>
              <a:t> </a:t>
            </a:r>
            <a:r>
              <a:rPr dirty="0" u="heavy" sz="2800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2800" i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	</a:t>
            </a:r>
            <a:endParaRPr sz="2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196043" y="697991"/>
            <a:ext cx="6839680" cy="5462016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3855" y="518159"/>
            <a:ext cx="10411968" cy="4457453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256278" y="464312"/>
            <a:ext cx="3503929" cy="32956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90"/>
              </a:spcBef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dirty="0" sz="2000" spc="-5" b="1">
                <a:latin typeface="Times New Roman"/>
                <a:cs typeface="Times New Roman"/>
              </a:rPr>
              <a:t>Nic</a:t>
            </a:r>
            <a:r>
              <a:rPr dirty="0" sz="2000" spc="5" b="1">
                <a:latin typeface="Times New Roman"/>
                <a:cs typeface="Times New Roman"/>
              </a:rPr>
              <a:t>o</a:t>
            </a:r>
            <a:r>
              <a:rPr dirty="0" sz="2000" spc="-5" b="1">
                <a:latin typeface="Times New Roman"/>
                <a:cs typeface="Times New Roman"/>
              </a:rPr>
              <a:t>le</a:t>
            </a:r>
            <a:r>
              <a:rPr dirty="0" sz="2000" spc="-114" b="1">
                <a:latin typeface="Times New Roman"/>
                <a:cs typeface="Times New Roman"/>
              </a:rPr>
              <a:t> </a:t>
            </a:r>
            <a:r>
              <a:rPr dirty="0" sz="2000" spc="-10" b="1">
                <a:latin typeface="Times New Roman"/>
                <a:cs typeface="Times New Roman"/>
              </a:rPr>
              <a:t>And</a:t>
            </a:r>
            <a:r>
              <a:rPr dirty="0" sz="2000" spc="-55" b="1">
                <a:latin typeface="Times New Roman"/>
                <a:cs typeface="Times New Roman"/>
              </a:rPr>
              <a:t>r</a:t>
            </a:r>
            <a:r>
              <a:rPr dirty="0" sz="2000" spc="-5" b="1">
                <a:latin typeface="Times New Roman"/>
                <a:cs typeface="Times New Roman"/>
              </a:rPr>
              <a:t>e</a:t>
            </a:r>
            <a:r>
              <a:rPr dirty="0" sz="2000" spc="5" b="1">
                <a:latin typeface="Times New Roman"/>
                <a:cs typeface="Times New Roman"/>
              </a:rPr>
              <a:t>o</a:t>
            </a:r>
            <a:r>
              <a:rPr dirty="0" sz="2000" spc="-5" b="1">
                <a:latin typeface="Times New Roman"/>
                <a:cs typeface="Times New Roman"/>
              </a:rPr>
              <a:t>u</a:t>
            </a:r>
            <a:r>
              <a:rPr dirty="0" sz="2000" spc="-5" b="1">
                <a:latin typeface="Times New Roman"/>
                <a:cs typeface="Times New Roman"/>
              </a:rPr>
              <a:t>,</a:t>
            </a:r>
            <a:r>
              <a:rPr dirty="0" sz="2000" spc="25" b="1">
                <a:latin typeface="Times New Roman"/>
                <a:cs typeface="Times New Roman"/>
              </a:rPr>
              <a:t> </a:t>
            </a:r>
            <a:r>
              <a:rPr dirty="0" sz="2000" spc="-10" b="1">
                <a:latin typeface="Times New Roman"/>
                <a:cs typeface="Times New Roman"/>
              </a:rPr>
              <a:t>C</a:t>
            </a:r>
            <a:r>
              <a:rPr dirty="0" sz="2000" spc="5" b="1">
                <a:latin typeface="Times New Roman"/>
                <a:cs typeface="Times New Roman"/>
              </a:rPr>
              <a:t>a</a:t>
            </a:r>
            <a:r>
              <a:rPr dirty="0" sz="2000" spc="-5" b="1">
                <a:latin typeface="Times New Roman"/>
                <a:cs typeface="Times New Roman"/>
              </a:rPr>
              <a:t>pit</a:t>
            </a:r>
            <a:r>
              <a:rPr dirty="0" sz="2000" spc="5" b="1">
                <a:latin typeface="Times New Roman"/>
                <a:cs typeface="Times New Roman"/>
              </a:rPr>
              <a:t>a</a:t>
            </a:r>
            <a:r>
              <a:rPr dirty="0" sz="2000" spc="-5" b="1">
                <a:latin typeface="Times New Roman"/>
                <a:cs typeface="Times New Roman"/>
              </a:rPr>
              <a:t>l</a:t>
            </a:r>
            <a:r>
              <a:rPr dirty="0" sz="2000" spc="10" b="1">
                <a:latin typeface="Times New Roman"/>
                <a:cs typeface="Times New Roman"/>
              </a:rPr>
              <a:t> </a:t>
            </a:r>
            <a:r>
              <a:rPr dirty="0" sz="2000" spc="-5" b="1">
                <a:latin typeface="Times New Roman"/>
                <a:cs typeface="Times New Roman"/>
              </a:rPr>
              <a:t>–</a:t>
            </a:r>
            <a:r>
              <a:rPr dirty="0" sz="2000" spc="-10" b="1">
                <a:latin typeface="Times New Roman"/>
                <a:cs typeface="Times New Roman"/>
              </a:rPr>
              <a:t> </a:t>
            </a:r>
            <a:r>
              <a:rPr dirty="0" sz="2000" spc="5" b="1">
                <a:latin typeface="Times New Roman"/>
                <a:cs typeface="Times New Roman"/>
              </a:rPr>
              <a:t>300</a:t>
            </a:r>
            <a:endParaRPr sz="2000">
              <a:latin typeface="Times New Roman"/>
              <a:cs typeface="Times New Roman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079770" y="819911"/>
            <a:ext cx="7613146" cy="5105472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19072" y="1106424"/>
            <a:ext cx="8092440" cy="4755799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74898" y="560831"/>
            <a:ext cx="9764249" cy="5617464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60880" y="451104"/>
            <a:ext cx="10323282" cy="6022253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39157" y="0"/>
            <a:ext cx="9362797" cy="5667869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35550" y="451104"/>
            <a:ext cx="9848436" cy="6099461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981200" y="381000"/>
            <a:ext cx="8229600" cy="1371600"/>
          </a:xfrm>
          <a:custGeom>
            <a:avLst/>
            <a:gdLst/>
            <a:ahLst/>
            <a:cxnLst/>
            <a:rect l="l" t="t" r="r" b="b"/>
            <a:pathLst>
              <a:path w="8229600" h="1371600">
                <a:moveTo>
                  <a:pt x="8229600" y="0"/>
                </a:moveTo>
                <a:lnTo>
                  <a:pt x="0" y="0"/>
                </a:lnTo>
                <a:lnTo>
                  <a:pt x="0" y="1371600"/>
                </a:lnTo>
                <a:lnTo>
                  <a:pt x="8229600" y="1371600"/>
                </a:lnTo>
                <a:lnTo>
                  <a:pt x="8229600" y="0"/>
                </a:lnTo>
                <a:close/>
              </a:path>
            </a:pathLst>
          </a:custGeom>
          <a:solidFill>
            <a:srgbClr val="002B8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573271" y="2256231"/>
            <a:ext cx="5278755" cy="1763395"/>
          </a:xfrm>
          <a:prstGeom prst="rect"/>
        </p:spPr>
        <p:txBody>
          <a:bodyPr wrap="square" lIns="0" tIns="116205" rIns="0" bIns="0" rtlCol="0" vert="horz">
            <a:spAutoFit/>
          </a:bodyPr>
          <a:lstStyle/>
          <a:p>
            <a:pPr marL="12700" marR="5080" indent="130810">
              <a:lnSpc>
                <a:spcPts val="6480"/>
              </a:lnSpc>
              <a:spcBef>
                <a:spcPts val="915"/>
              </a:spcBef>
            </a:pPr>
            <a:r>
              <a:rPr dirty="0" sz="6000" spc="-10" b="0" i="0">
                <a:solidFill>
                  <a:srgbClr val="297A52"/>
                </a:solidFill>
                <a:latin typeface="Calibri"/>
                <a:cs typeface="Calibri"/>
              </a:rPr>
              <a:t>Completing </a:t>
            </a:r>
            <a:r>
              <a:rPr dirty="0" sz="6000" b="0" i="0">
                <a:solidFill>
                  <a:srgbClr val="297A52"/>
                </a:solidFill>
                <a:latin typeface="Calibri"/>
                <a:cs typeface="Calibri"/>
              </a:rPr>
              <a:t>the </a:t>
            </a:r>
            <a:r>
              <a:rPr dirty="0" sz="6000" spc="5" b="0" i="0">
                <a:solidFill>
                  <a:srgbClr val="297A52"/>
                </a:solidFill>
                <a:latin typeface="Calibri"/>
                <a:cs typeface="Calibri"/>
              </a:rPr>
              <a:t> </a:t>
            </a:r>
            <a:r>
              <a:rPr dirty="0" sz="6000" spc="-10" b="0" i="0">
                <a:solidFill>
                  <a:srgbClr val="297A52"/>
                </a:solidFill>
                <a:latin typeface="Calibri"/>
                <a:cs typeface="Calibri"/>
              </a:rPr>
              <a:t>Accounting</a:t>
            </a:r>
            <a:r>
              <a:rPr dirty="0" sz="6000" spc="-114" b="0" i="0">
                <a:solidFill>
                  <a:srgbClr val="297A52"/>
                </a:solidFill>
                <a:latin typeface="Calibri"/>
                <a:cs typeface="Calibri"/>
              </a:rPr>
              <a:t> </a:t>
            </a:r>
            <a:r>
              <a:rPr dirty="0" sz="6000" spc="-20" b="0" i="0">
                <a:solidFill>
                  <a:srgbClr val="297A52"/>
                </a:solidFill>
                <a:latin typeface="Calibri"/>
                <a:cs typeface="Calibri"/>
              </a:rPr>
              <a:t>Cycle</a:t>
            </a:r>
            <a:endParaRPr sz="60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708903" y="5931408"/>
            <a:ext cx="91440" cy="94488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830568" y="5931408"/>
            <a:ext cx="91439" cy="94488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825751" y="999553"/>
            <a:ext cx="7644765" cy="2059305"/>
            <a:chOff x="1825751" y="999553"/>
            <a:chExt cx="7644765" cy="2059305"/>
          </a:xfrm>
        </p:grpSpPr>
        <p:sp>
          <p:nvSpPr>
            <p:cNvPr id="3" name="object 3"/>
            <p:cNvSpPr/>
            <p:nvPr/>
          </p:nvSpPr>
          <p:spPr>
            <a:xfrm>
              <a:off x="2820923" y="1019556"/>
              <a:ext cx="6629400" cy="868680"/>
            </a:xfrm>
            <a:custGeom>
              <a:avLst/>
              <a:gdLst/>
              <a:ahLst/>
              <a:cxnLst/>
              <a:rect l="l" t="t" r="r" b="b"/>
              <a:pathLst>
                <a:path w="6629400" h="868680">
                  <a:moveTo>
                    <a:pt x="3276600" y="0"/>
                  </a:moveTo>
                  <a:lnTo>
                    <a:pt x="3276600" y="433324"/>
                  </a:lnTo>
                  <a:lnTo>
                    <a:pt x="0" y="433324"/>
                  </a:lnTo>
                  <a:lnTo>
                    <a:pt x="0" y="868299"/>
                  </a:lnTo>
                </a:path>
                <a:path w="6629400" h="868680">
                  <a:moveTo>
                    <a:pt x="3276600" y="0"/>
                  </a:moveTo>
                  <a:lnTo>
                    <a:pt x="3276600" y="433324"/>
                  </a:lnTo>
                  <a:lnTo>
                    <a:pt x="2209800" y="433324"/>
                  </a:lnTo>
                  <a:lnTo>
                    <a:pt x="2209800" y="868299"/>
                  </a:lnTo>
                </a:path>
                <a:path w="6629400" h="868680">
                  <a:moveTo>
                    <a:pt x="3276600" y="0"/>
                  </a:moveTo>
                  <a:lnTo>
                    <a:pt x="3276600" y="433324"/>
                  </a:lnTo>
                  <a:lnTo>
                    <a:pt x="4419600" y="433324"/>
                  </a:lnTo>
                  <a:lnTo>
                    <a:pt x="4419600" y="868299"/>
                  </a:lnTo>
                </a:path>
                <a:path w="6629400" h="868680">
                  <a:moveTo>
                    <a:pt x="3276600" y="0"/>
                  </a:moveTo>
                  <a:lnTo>
                    <a:pt x="3276600" y="433324"/>
                  </a:lnTo>
                  <a:lnTo>
                    <a:pt x="6629400" y="433324"/>
                  </a:lnTo>
                  <a:lnTo>
                    <a:pt x="6629400" y="868299"/>
                  </a:lnTo>
                </a:path>
              </a:pathLst>
            </a:custGeom>
            <a:ln w="39624">
              <a:solidFill>
                <a:srgbClr val="8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825751" y="1895906"/>
              <a:ext cx="1982597" cy="1162634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133599" y="2148801"/>
              <a:ext cx="1388110" cy="741972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828799" y="1886712"/>
              <a:ext cx="1981200" cy="1161415"/>
            </a:xfrm>
            <a:custGeom>
              <a:avLst/>
              <a:gdLst/>
              <a:ahLst/>
              <a:cxnLst/>
              <a:rect l="l" t="t" r="r" b="b"/>
              <a:pathLst>
                <a:path w="1981200" h="1161414">
                  <a:moveTo>
                    <a:pt x="1981200" y="0"/>
                  </a:moveTo>
                  <a:lnTo>
                    <a:pt x="0" y="0"/>
                  </a:lnTo>
                  <a:lnTo>
                    <a:pt x="0" y="1161288"/>
                  </a:lnTo>
                  <a:lnTo>
                    <a:pt x="1981200" y="1161288"/>
                  </a:lnTo>
                  <a:lnTo>
                    <a:pt x="1981200" y="0"/>
                  </a:lnTo>
                  <a:close/>
                </a:path>
              </a:pathLst>
            </a:custGeom>
            <a:solidFill>
              <a:srgbClr val="009999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292095" y="2133625"/>
              <a:ext cx="1132128" cy="486003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133599" y="2392705"/>
              <a:ext cx="1388110" cy="486003"/>
            </a:xfrm>
            <a:prstGeom prst="rect">
              <a:avLst/>
            </a:prstGeom>
          </p:spPr>
        </p:pic>
      </p:grpSp>
      <p:sp>
        <p:nvSpPr>
          <p:cNvPr id="9" name="object 9"/>
          <p:cNvSpPr txBox="1"/>
          <p:nvPr/>
        </p:nvSpPr>
        <p:spPr>
          <a:xfrm>
            <a:off x="1828800" y="2189810"/>
            <a:ext cx="1981200" cy="54483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ctr" marL="3175">
              <a:lnSpc>
                <a:spcPct val="100000"/>
              </a:lnSpc>
              <a:spcBef>
                <a:spcPts val="105"/>
              </a:spcBef>
            </a:pPr>
            <a:r>
              <a:rPr dirty="0" sz="1700" spc="-5" b="1">
                <a:solidFill>
                  <a:srgbClr val="FFFFFF"/>
                </a:solidFill>
                <a:latin typeface="Arial"/>
                <a:cs typeface="Arial"/>
              </a:rPr>
              <a:t>Using</a:t>
            </a:r>
            <a:r>
              <a:rPr dirty="0" sz="1700" spc="-2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700" b="1">
                <a:solidFill>
                  <a:srgbClr val="FFFFFF"/>
                </a:solidFill>
                <a:latin typeface="Arial"/>
                <a:cs typeface="Arial"/>
              </a:rPr>
              <a:t>a</a:t>
            </a:r>
            <a:endParaRPr sz="17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dirty="0" sz="1700" spc="-10" b="1">
                <a:solidFill>
                  <a:srgbClr val="FFFFFF"/>
                </a:solidFill>
                <a:latin typeface="Arial"/>
                <a:cs typeface="Arial"/>
              </a:rPr>
              <a:t>Worksheet</a:t>
            </a:r>
            <a:endParaRPr sz="1700">
              <a:latin typeface="Arial"/>
              <a:cs typeface="Arial"/>
            </a:endParaRPr>
          </a:p>
        </p:txBody>
      </p:sp>
      <p:pic>
        <p:nvPicPr>
          <p:cNvPr id="10" name="object 10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843151" y="3328415"/>
            <a:ext cx="100583" cy="106679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843151" y="3877055"/>
            <a:ext cx="100583" cy="106680"/>
          </a:xfrm>
          <a:prstGeom prst="rect">
            <a:avLst/>
          </a:prstGeom>
        </p:spPr>
      </p:pic>
      <p:pic>
        <p:nvPicPr>
          <p:cNvPr id="12" name="object 12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843151" y="4669535"/>
            <a:ext cx="100583" cy="106680"/>
          </a:xfrm>
          <a:prstGeom prst="rect">
            <a:avLst/>
          </a:prstGeom>
        </p:spPr>
      </p:pic>
      <p:sp>
        <p:nvSpPr>
          <p:cNvPr id="13" name="object 13"/>
          <p:cNvSpPr txBox="1"/>
          <p:nvPr/>
        </p:nvSpPr>
        <p:spPr>
          <a:xfrm>
            <a:off x="2059685" y="3216350"/>
            <a:ext cx="1653539" cy="1856739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600" b="1">
                <a:latin typeface="Arial"/>
                <a:cs typeface="Arial"/>
              </a:rPr>
              <a:t>Steps</a:t>
            </a:r>
            <a:r>
              <a:rPr dirty="0" sz="1600" spc="-65" b="1">
                <a:latin typeface="Arial"/>
                <a:cs typeface="Arial"/>
              </a:rPr>
              <a:t> </a:t>
            </a:r>
            <a:r>
              <a:rPr dirty="0" sz="1600" spc="5" b="1">
                <a:latin typeface="Arial"/>
                <a:cs typeface="Arial"/>
              </a:rPr>
              <a:t>in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1600" b="1">
                <a:latin typeface="Arial"/>
                <a:cs typeface="Arial"/>
              </a:rPr>
              <a:t>preparation</a:t>
            </a:r>
            <a:endParaRPr sz="1600">
              <a:latin typeface="Arial"/>
              <a:cs typeface="Arial"/>
            </a:endParaRPr>
          </a:p>
          <a:p>
            <a:pPr marL="12700" marR="560705">
              <a:lnSpc>
                <a:spcPct val="100000"/>
              </a:lnSpc>
              <a:spcBef>
                <a:spcPts val="480"/>
              </a:spcBef>
            </a:pPr>
            <a:r>
              <a:rPr dirty="0" sz="1600" b="1">
                <a:latin typeface="Arial"/>
                <a:cs typeface="Arial"/>
              </a:rPr>
              <a:t>Preparing </a:t>
            </a:r>
            <a:r>
              <a:rPr dirty="0" sz="1600" spc="5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financial </a:t>
            </a:r>
            <a:r>
              <a:rPr dirty="0" sz="1600" spc="5" b="1">
                <a:latin typeface="Arial"/>
                <a:cs typeface="Arial"/>
              </a:rPr>
              <a:t> </a:t>
            </a:r>
            <a:r>
              <a:rPr dirty="0" sz="1600" spc="-10" b="1">
                <a:latin typeface="Arial"/>
                <a:cs typeface="Arial"/>
              </a:rPr>
              <a:t>s</a:t>
            </a:r>
            <a:r>
              <a:rPr dirty="0" sz="1600" spc="-10" b="1">
                <a:latin typeface="Arial"/>
                <a:cs typeface="Arial"/>
              </a:rPr>
              <a:t>t</a:t>
            </a:r>
            <a:r>
              <a:rPr dirty="0" sz="1600" spc="-10" b="1">
                <a:latin typeface="Arial"/>
                <a:cs typeface="Arial"/>
              </a:rPr>
              <a:t>a</a:t>
            </a:r>
            <a:r>
              <a:rPr dirty="0" sz="1600" spc="-10" b="1">
                <a:latin typeface="Arial"/>
                <a:cs typeface="Arial"/>
              </a:rPr>
              <a:t>t</a:t>
            </a:r>
            <a:r>
              <a:rPr dirty="0" sz="1600" spc="-10" b="1">
                <a:latin typeface="Arial"/>
                <a:cs typeface="Arial"/>
              </a:rPr>
              <a:t>e</a:t>
            </a:r>
            <a:r>
              <a:rPr dirty="0" sz="1600" spc="10" b="1">
                <a:latin typeface="Arial"/>
                <a:cs typeface="Arial"/>
              </a:rPr>
              <a:t>m</a:t>
            </a:r>
            <a:r>
              <a:rPr dirty="0" sz="1600" spc="-10" b="1">
                <a:latin typeface="Arial"/>
                <a:cs typeface="Arial"/>
              </a:rPr>
              <a:t>e</a:t>
            </a:r>
            <a:r>
              <a:rPr dirty="0" sz="1600" b="1">
                <a:latin typeface="Arial"/>
                <a:cs typeface="Arial"/>
              </a:rPr>
              <a:t>n</a:t>
            </a:r>
            <a:r>
              <a:rPr dirty="0" sz="1600" spc="-10" b="1">
                <a:latin typeface="Arial"/>
                <a:cs typeface="Arial"/>
              </a:rPr>
              <a:t>t</a:t>
            </a:r>
            <a:r>
              <a:rPr dirty="0" sz="1600" b="1">
                <a:latin typeface="Arial"/>
                <a:cs typeface="Arial"/>
              </a:rPr>
              <a:t>s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484"/>
              </a:spcBef>
            </a:pPr>
            <a:r>
              <a:rPr dirty="0" sz="1600" b="1">
                <a:latin typeface="Arial"/>
                <a:cs typeface="Arial"/>
              </a:rPr>
              <a:t>Preparing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1600" b="1">
                <a:latin typeface="Arial"/>
                <a:cs typeface="Arial"/>
              </a:rPr>
              <a:t>adjusting</a:t>
            </a:r>
            <a:r>
              <a:rPr dirty="0" sz="1600" spc="-90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entries</a:t>
            </a:r>
            <a:endParaRPr sz="1600">
              <a:latin typeface="Arial"/>
              <a:cs typeface="Arial"/>
            </a:endParaRPr>
          </a:p>
        </p:txBody>
      </p:sp>
      <p:pic>
        <p:nvPicPr>
          <p:cNvPr id="14" name="object 14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8472551" y="3328415"/>
            <a:ext cx="100583" cy="106679"/>
          </a:xfrm>
          <a:prstGeom prst="rect">
            <a:avLst/>
          </a:prstGeom>
        </p:spPr>
      </p:pic>
      <p:pic>
        <p:nvPicPr>
          <p:cNvPr id="15" name="object 15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8472551" y="3633215"/>
            <a:ext cx="100583" cy="106680"/>
          </a:xfrm>
          <a:prstGeom prst="rect">
            <a:avLst/>
          </a:prstGeom>
        </p:spPr>
      </p:pic>
      <p:pic>
        <p:nvPicPr>
          <p:cNvPr id="16" name="object 16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8472551" y="4181855"/>
            <a:ext cx="100583" cy="106680"/>
          </a:xfrm>
          <a:prstGeom prst="rect">
            <a:avLst/>
          </a:prstGeom>
        </p:spPr>
      </p:pic>
      <p:pic>
        <p:nvPicPr>
          <p:cNvPr id="17" name="object 17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8472551" y="4730496"/>
            <a:ext cx="100583" cy="106680"/>
          </a:xfrm>
          <a:prstGeom prst="rect">
            <a:avLst/>
          </a:prstGeom>
        </p:spPr>
      </p:pic>
      <p:pic>
        <p:nvPicPr>
          <p:cNvPr id="18" name="object 18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8472551" y="5035296"/>
            <a:ext cx="100583" cy="106680"/>
          </a:xfrm>
          <a:prstGeom prst="rect">
            <a:avLst/>
          </a:prstGeom>
        </p:spPr>
      </p:pic>
      <p:pic>
        <p:nvPicPr>
          <p:cNvPr id="19" name="object 19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8472551" y="5340096"/>
            <a:ext cx="100583" cy="106680"/>
          </a:xfrm>
          <a:prstGeom prst="rect">
            <a:avLst/>
          </a:prstGeom>
        </p:spPr>
      </p:pic>
      <p:sp>
        <p:nvSpPr>
          <p:cNvPr id="20" name="object 20"/>
          <p:cNvSpPr txBox="1"/>
          <p:nvPr/>
        </p:nvSpPr>
        <p:spPr>
          <a:xfrm>
            <a:off x="8690609" y="3156327"/>
            <a:ext cx="1692910" cy="2892425"/>
          </a:xfrm>
          <a:prstGeom prst="rect">
            <a:avLst/>
          </a:prstGeom>
        </p:spPr>
        <p:txBody>
          <a:bodyPr wrap="square" lIns="0" tIns="7366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580"/>
              </a:spcBef>
            </a:pPr>
            <a:r>
              <a:rPr dirty="0" sz="1600" b="1">
                <a:latin typeface="Arial"/>
                <a:cs typeface="Arial"/>
              </a:rPr>
              <a:t>Intangible</a:t>
            </a:r>
            <a:r>
              <a:rPr dirty="0" sz="1600" spc="-80" b="1">
                <a:latin typeface="Arial"/>
                <a:cs typeface="Arial"/>
              </a:rPr>
              <a:t> </a:t>
            </a:r>
            <a:r>
              <a:rPr dirty="0" sz="1600" spc="-5" b="1">
                <a:latin typeface="Arial"/>
                <a:cs typeface="Arial"/>
              </a:rPr>
              <a:t>assets</a:t>
            </a:r>
            <a:endParaRPr sz="1600">
              <a:latin typeface="Arial"/>
              <a:cs typeface="Arial"/>
            </a:endParaRPr>
          </a:p>
          <a:p>
            <a:pPr marL="12700" marR="192405">
              <a:lnSpc>
                <a:spcPct val="100000"/>
              </a:lnSpc>
              <a:spcBef>
                <a:spcPts val="484"/>
              </a:spcBef>
            </a:pPr>
            <a:r>
              <a:rPr dirty="0" sz="1600" spc="-25" b="1">
                <a:latin typeface="Arial"/>
                <a:cs typeface="Arial"/>
              </a:rPr>
              <a:t>Property,</a:t>
            </a:r>
            <a:r>
              <a:rPr dirty="0" sz="1600" spc="15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plant, </a:t>
            </a:r>
            <a:r>
              <a:rPr dirty="0" sz="1600" spc="-430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and</a:t>
            </a:r>
            <a:r>
              <a:rPr dirty="0" sz="1600" spc="-55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equipment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480"/>
              </a:spcBef>
            </a:pPr>
            <a:r>
              <a:rPr dirty="0" sz="1600" b="1">
                <a:latin typeface="Arial"/>
                <a:cs typeface="Arial"/>
              </a:rPr>
              <a:t>Long-term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1600" b="1">
                <a:latin typeface="Arial"/>
                <a:cs typeface="Arial"/>
              </a:rPr>
              <a:t>investments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480"/>
              </a:spcBef>
            </a:pPr>
            <a:r>
              <a:rPr dirty="0" sz="1600" b="1">
                <a:latin typeface="Arial"/>
                <a:cs typeface="Arial"/>
              </a:rPr>
              <a:t>Current</a:t>
            </a:r>
            <a:r>
              <a:rPr dirty="0" sz="1600" spc="-65" b="1">
                <a:latin typeface="Arial"/>
                <a:cs typeface="Arial"/>
              </a:rPr>
              <a:t> </a:t>
            </a:r>
            <a:r>
              <a:rPr dirty="0" sz="1600" spc="-5" b="1">
                <a:latin typeface="Arial"/>
                <a:cs typeface="Arial"/>
              </a:rPr>
              <a:t>assets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484"/>
              </a:spcBef>
            </a:pPr>
            <a:r>
              <a:rPr dirty="0" sz="1600" b="1">
                <a:latin typeface="Arial"/>
                <a:cs typeface="Arial"/>
              </a:rPr>
              <a:t>Equity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480"/>
              </a:spcBef>
            </a:pPr>
            <a:r>
              <a:rPr dirty="0" sz="1600" b="1">
                <a:latin typeface="Arial"/>
                <a:cs typeface="Arial"/>
              </a:rPr>
              <a:t>Non-current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1600" b="1">
                <a:latin typeface="Arial"/>
                <a:cs typeface="Arial"/>
              </a:rPr>
              <a:t>liabilities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480"/>
              </a:spcBef>
            </a:pPr>
            <a:r>
              <a:rPr dirty="0" sz="1600" b="1">
                <a:latin typeface="Arial"/>
                <a:cs typeface="Arial"/>
              </a:rPr>
              <a:t>Current</a:t>
            </a:r>
            <a:r>
              <a:rPr dirty="0" sz="1600" spc="-65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liabilities</a:t>
            </a:r>
            <a:endParaRPr sz="1600">
              <a:latin typeface="Arial"/>
              <a:cs typeface="Arial"/>
            </a:endParaRPr>
          </a:p>
        </p:txBody>
      </p:sp>
      <p:pic>
        <p:nvPicPr>
          <p:cNvPr id="21" name="object 21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8472551" y="5888735"/>
            <a:ext cx="100583" cy="106680"/>
          </a:xfrm>
          <a:prstGeom prst="rect">
            <a:avLst/>
          </a:prstGeom>
        </p:spPr>
      </p:pic>
      <p:pic>
        <p:nvPicPr>
          <p:cNvPr id="22" name="object 22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6262751" y="3328415"/>
            <a:ext cx="100584" cy="106679"/>
          </a:xfrm>
          <a:prstGeom prst="rect">
            <a:avLst/>
          </a:prstGeom>
        </p:spPr>
      </p:pic>
      <p:pic>
        <p:nvPicPr>
          <p:cNvPr id="23" name="object 23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6262751" y="4120896"/>
            <a:ext cx="100584" cy="106680"/>
          </a:xfrm>
          <a:prstGeom prst="rect">
            <a:avLst/>
          </a:prstGeom>
        </p:spPr>
      </p:pic>
      <p:sp>
        <p:nvSpPr>
          <p:cNvPr id="24" name="object 24"/>
          <p:cNvSpPr txBox="1"/>
          <p:nvPr/>
        </p:nvSpPr>
        <p:spPr>
          <a:xfrm>
            <a:off x="6480175" y="3216350"/>
            <a:ext cx="1436370" cy="1551940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 marR="151130">
              <a:lnSpc>
                <a:spcPct val="100000"/>
              </a:lnSpc>
              <a:spcBef>
                <a:spcPts val="110"/>
              </a:spcBef>
            </a:pPr>
            <a:r>
              <a:rPr dirty="0" sz="1600" spc="-5" b="1">
                <a:latin typeface="Arial"/>
                <a:cs typeface="Arial"/>
              </a:rPr>
              <a:t>Reversing </a:t>
            </a:r>
            <a:r>
              <a:rPr dirty="0" sz="1600" b="1">
                <a:latin typeface="Arial"/>
                <a:cs typeface="Arial"/>
              </a:rPr>
              <a:t> </a:t>
            </a:r>
            <a:r>
              <a:rPr dirty="0" sz="1600" spc="-10" b="1">
                <a:latin typeface="Arial"/>
                <a:cs typeface="Arial"/>
              </a:rPr>
              <a:t>entries—An </a:t>
            </a:r>
            <a:r>
              <a:rPr dirty="0" sz="1600" spc="-5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optional</a:t>
            </a:r>
            <a:r>
              <a:rPr dirty="0" sz="1600" spc="-90" b="1">
                <a:latin typeface="Arial"/>
                <a:cs typeface="Arial"/>
              </a:rPr>
              <a:t> </a:t>
            </a:r>
            <a:r>
              <a:rPr dirty="0" sz="1600" spc="-5" b="1">
                <a:latin typeface="Arial"/>
                <a:cs typeface="Arial"/>
              </a:rPr>
              <a:t>step</a:t>
            </a:r>
            <a:endParaRPr sz="160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  <a:spcBef>
                <a:spcPts val="480"/>
              </a:spcBef>
            </a:pPr>
            <a:r>
              <a:rPr dirty="0" sz="1600" b="1">
                <a:latin typeface="Arial"/>
                <a:cs typeface="Arial"/>
              </a:rPr>
              <a:t>Correcting </a:t>
            </a:r>
            <a:r>
              <a:rPr dirty="0" sz="1600" spc="5" b="1">
                <a:latin typeface="Arial"/>
                <a:cs typeface="Arial"/>
              </a:rPr>
              <a:t> </a:t>
            </a:r>
            <a:r>
              <a:rPr dirty="0" sz="1600" spc="-10" b="1">
                <a:latin typeface="Arial"/>
                <a:cs typeface="Arial"/>
              </a:rPr>
              <a:t>entries—An </a:t>
            </a:r>
            <a:r>
              <a:rPr dirty="0" sz="1600" spc="-5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avoidable</a:t>
            </a:r>
            <a:r>
              <a:rPr dirty="0" sz="1600" spc="-110" b="1">
                <a:latin typeface="Arial"/>
                <a:cs typeface="Arial"/>
              </a:rPr>
              <a:t> </a:t>
            </a:r>
            <a:r>
              <a:rPr dirty="0" sz="1600" spc="-5" b="1">
                <a:latin typeface="Arial"/>
                <a:cs typeface="Arial"/>
              </a:rPr>
              <a:t>step</a:t>
            </a:r>
            <a:endParaRPr sz="1600">
              <a:latin typeface="Arial"/>
              <a:cs typeface="Arial"/>
            </a:endParaRPr>
          </a:p>
        </p:txBody>
      </p:sp>
      <p:pic>
        <p:nvPicPr>
          <p:cNvPr id="25" name="object 25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4052951" y="3328415"/>
            <a:ext cx="100584" cy="106679"/>
          </a:xfrm>
          <a:prstGeom prst="rect">
            <a:avLst/>
          </a:prstGeom>
        </p:spPr>
      </p:pic>
      <p:pic>
        <p:nvPicPr>
          <p:cNvPr id="26" name="object 26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4052951" y="3877055"/>
            <a:ext cx="100584" cy="106680"/>
          </a:xfrm>
          <a:prstGeom prst="rect">
            <a:avLst/>
          </a:prstGeom>
        </p:spPr>
      </p:pic>
      <p:pic>
        <p:nvPicPr>
          <p:cNvPr id="27" name="object 27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4052951" y="4425696"/>
            <a:ext cx="100584" cy="106680"/>
          </a:xfrm>
          <a:prstGeom prst="rect">
            <a:avLst/>
          </a:prstGeom>
        </p:spPr>
      </p:pic>
      <p:sp>
        <p:nvSpPr>
          <p:cNvPr id="28" name="object 28"/>
          <p:cNvSpPr txBox="1"/>
          <p:nvPr/>
        </p:nvSpPr>
        <p:spPr>
          <a:xfrm>
            <a:off x="4269740" y="3216350"/>
            <a:ext cx="1746885" cy="1856739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600" b="1">
                <a:latin typeface="Arial"/>
                <a:cs typeface="Arial"/>
              </a:rPr>
              <a:t>Preparing</a:t>
            </a:r>
            <a:r>
              <a:rPr dirty="0" sz="1600" spc="-80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closing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1600" b="1">
                <a:latin typeface="Arial"/>
                <a:cs typeface="Arial"/>
              </a:rPr>
              <a:t>entries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480"/>
              </a:spcBef>
            </a:pPr>
            <a:r>
              <a:rPr dirty="0" sz="1600" b="1">
                <a:latin typeface="Arial"/>
                <a:cs typeface="Arial"/>
              </a:rPr>
              <a:t>Posting</a:t>
            </a:r>
            <a:r>
              <a:rPr dirty="0" sz="1600" spc="-60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closing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1600" b="1">
                <a:latin typeface="Arial"/>
                <a:cs typeface="Arial"/>
              </a:rPr>
              <a:t>entries</a:t>
            </a:r>
            <a:endParaRPr sz="1600">
              <a:latin typeface="Arial"/>
              <a:cs typeface="Arial"/>
            </a:endParaRPr>
          </a:p>
          <a:p>
            <a:pPr marL="12700" marR="53975">
              <a:lnSpc>
                <a:spcPct val="100000"/>
              </a:lnSpc>
              <a:spcBef>
                <a:spcPts val="484"/>
              </a:spcBef>
            </a:pPr>
            <a:r>
              <a:rPr dirty="0" sz="1600" b="1">
                <a:latin typeface="Arial"/>
                <a:cs typeface="Arial"/>
              </a:rPr>
              <a:t>Preparing</a:t>
            </a:r>
            <a:r>
              <a:rPr dirty="0" sz="1600" spc="-65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a</a:t>
            </a:r>
            <a:r>
              <a:rPr dirty="0" sz="1600" spc="-45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post- </a:t>
            </a:r>
            <a:r>
              <a:rPr dirty="0" sz="1600" spc="-430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closing </a:t>
            </a:r>
            <a:r>
              <a:rPr dirty="0" sz="1600" spc="-5" b="1">
                <a:latin typeface="Arial"/>
                <a:cs typeface="Arial"/>
              </a:rPr>
              <a:t>trial </a:t>
            </a:r>
            <a:r>
              <a:rPr dirty="0" sz="1600" b="1">
                <a:latin typeface="Arial"/>
                <a:cs typeface="Arial"/>
              </a:rPr>
              <a:t> balance</a:t>
            </a:r>
            <a:endParaRPr sz="1600">
              <a:latin typeface="Arial"/>
              <a:cs typeface="Arial"/>
            </a:endParaRPr>
          </a:p>
        </p:txBody>
      </p:sp>
      <p:grpSp>
        <p:nvGrpSpPr>
          <p:cNvPr id="29" name="object 29"/>
          <p:cNvGrpSpPr/>
          <p:nvPr/>
        </p:nvGrpSpPr>
        <p:grpSpPr>
          <a:xfrm>
            <a:off x="1825561" y="1886711"/>
            <a:ext cx="4194810" cy="1183005"/>
            <a:chOff x="1825561" y="1886711"/>
            <a:chExt cx="4194810" cy="1183005"/>
          </a:xfrm>
        </p:grpSpPr>
        <p:sp>
          <p:nvSpPr>
            <p:cNvPr id="30" name="object 30"/>
            <p:cNvSpPr/>
            <p:nvPr/>
          </p:nvSpPr>
          <p:spPr>
            <a:xfrm>
              <a:off x="1845563" y="3049523"/>
              <a:ext cx="1945005" cy="0"/>
            </a:xfrm>
            <a:custGeom>
              <a:avLst/>
              <a:gdLst/>
              <a:ahLst/>
              <a:cxnLst/>
              <a:rect l="l" t="t" r="r" b="b"/>
              <a:pathLst>
                <a:path w="1945004" h="0">
                  <a:moveTo>
                    <a:pt x="0" y="0"/>
                  </a:moveTo>
                  <a:lnTo>
                    <a:pt x="1944624" y="0"/>
                  </a:lnTo>
                </a:path>
              </a:pathLst>
            </a:custGeom>
            <a:ln w="39624">
              <a:solidFill>
                <a:srgbClr val="8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31" name="object 31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035551" y="1895906"/>
              <a:ext cx="1982597" cy="1162634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303775" y="2148801"/>
              <a:ext cx="1528445" cy="741972"/>
            </a:xfrm>
            <a:prstGeom prst="rect">
              <a:avLst/>
            </a:prstGeom>
          </p:spPr>
        </p:pic>
        <p:sp>
          <p:nvSpPr>
            <p:cNvPr id="33" name="object 33"/>
            <p:cNvSpPr/>
            <p:nvPr/>
          </p:nvSpPr>
          <p:spPr>
            <a:xfrm>
              <a:off x="4038600" y="1886711"/>
              <a:ext cx="1981200" cy="1161415"/>
            </a:xfrm>
            <a:custGeom>
              <a:avLst/>
              <a:gdLst/>
              <a:ahLst/>
              <a:cxnLst/>
              <a:rect l="l" t="t" r="r" b="b"/>
              <a:pathLst>
                <a:path w="1981200" h="1161414">
                  <a:moveTo>
                    <a:pt x="1981200" y="0"/>
                  </a:moveTo>
                  <a:lnTo>
                    <a:pt x="0" y="0"/>
                  </a:lnTo>
                  <a:lnTo>
                    <a:pt x="0" y="1161288"/>
                  </a:lnTo>
                  <a:lnTo>
                    <a:pt x="1981200" y="1161288"/>
                  </a:lnTo>
                  <a:lnTo>
                    <a:pt x="1981200" y="0"/>
                  </a:lnTo>
                  <a:close/>
                </a:path>
              </a:pathLst>
            </a:custGeom>
            <a:solidFill>
              <a:srgbClr val="009999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34" name="object 34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303775" y="2133625"/>
              <a:ext cx="1528445" cy="486003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562855" y="2392705"/>
              <a:ext cx="946226" cy="486003"/>
            </a:xfrm>
            <a:prstGeom prst="rect">
              <a:avLst/>
            </a:prstGeom>
          </p:spPr>
        </p:pic>
      </p:grpSp>
      <p:sp>
        <p:nvSpPr>
          <p:cNvPr id="36" name="object 36"/>
          <p:cNvSpPr txBox="1"/>
          <p:nvPr/>
        </p:nvSpPr>
        <p:spPr>
          <a:xfrm>
            <a:off x="4038600" y="2189810"/>
            <a:ext cx="1981200" cy="54483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ctr" marL="2540">
              <a:lnSpc>
                <a:spcPct val="100000"/>
              </a:lnSpc>
              <a:spcBef>
                <a:spcPts val="105"/>
              </a:spcBef>
            </a:pPr>
            <a:r>
              <a:rPr dirty="0" sz="1700" spc="-5" b="1">
                <a:solidFill>
                  <a:srgbClr val="FFFFFF"/>
                </a:solidFill>
                <a:latin typeface="Arial"/>
                <a:cs typeface="Arial"/>
              </a:rPr>
              <a:t>Closing</a:t>
            </a:r>
            <a:r>
              <a:rPr dirty="0" sz="1700" spc="-2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700" spc="-5" b="1">
                <a:solidFill>
                  <a:srgbClr val="FFFFFF"/>
                </a:solidFill>
                <a:latin typeface="Arial"/>
                <a:cs typeface="Arial"/>
              </a:rPr>
              <a:t>the</a:t>
            </a:r>
            <a:endParaRPr sz="17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dirty="0" sz="1700" spc="-10" b="1">
                <a:solidFill>
                  <a:srgbClr val="FFFFFF"/>
                </a:solidFill>
                <a:latin typeface="Arial"/>
                <a:cs typeface="Arial"/>
              </a:rPr>
              <a:t>Books</a:t>
            </a:r>
            <a:endParaRPr sz="1700">
              <a:latin typeface="Arial"/>
              <a:cs typeface="Arial"/>
            </a:endParaRPr>
          </a:p>
        </p:txBody>
      </p:sp>
      <p:grpSp>
        <p:nvGrpSpPr>
          <p:cNvPr id="37" name="object 37"/>
          <p:cNvGrpSpPr/>
          <p:nvPr/>
        </p:nvGrpSpPr>
        <p:grpSpPr>
          <a:xfrm>
            <a:off x="4038409" y="1886711"/>
            <a:ext cx="4191635" cy="1183005"/>
            <a:chOff x="4038409" y="1886711"/>
            <a:chExt cx="4191635" cy="1183005"/>
          </a:xfrm>
        </p:grpSpPr>
        <p:sp>
          <p:nvSpPr>
            <p:cNvPr id="38" name="object 38"/>
            <p:cNvSpPr/>
            <p:nvPr/>
          </p:nvSpPr>
          <p:spPr>
            <a:xfrm>
              <a:off x="4058411" y="3049523"/>
              <a:ext cx="1945005" cy="0"/>
            </a:xfrm>
            <a:custGeom>
              <a:avLst/>
              <a:gdLst/>
              <a:ahLst/>
              <a:cxnLst/>
              <a:rect l="l" t="t" r="r" b="b"/>
              <a:pathLst>
                <a:path w="1945004" h="0">
                  <a:moveTo>
                    <a:pt x="0" y="0"/>
                  </a:moveTo>
                  <a:lnTo>
                    <a:pt x="1944624" y="0"/>
                  </a:lnTo>
                </a:path>
              </a:pathLst>
            </a:custGeom>
            <a:ln w="39624">
              <a:solidFill>
                <a:srgbClr val="8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39" name="object 39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245351" y="1895906"/>
              <a:ext cx="1982597" cy="1162634"/>
            </a:xfrm>
            <a:prstGeom prst="rect">
              <a:avLst/>
            </a:prstGeom>
          </p:spPr>
        </p:pic>
        <p:pic>
          <p:nvPicPr>
            <p:cNvPr id="40" name="object 40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6476999" y="2017839"/>
              <a:ext cx="1601597" cy="1004125"/>
            </a:xfrm>
            <a:prstGeom prst="rect">
              <a:avLst/>
            </a:prstGeom>
          </p:spPr>
        </p:pic>
        <p:sp>
          <p:nvSpPr>
            <p:cNvPr id="41" name="object 41"/>
            <p:cNvSpPr/>
            <p:nvPr/>
          </p:nvSpPr>
          <p:spPr>
            <a:xfrm>
              <a:off x="6248399" y="1886711"/>
              <a:ext cx="1981200" cy="1161415"/>
            </a:xfrm>
            <a:custGeom>
              <a:avLst/>
              <a:gdLst/>
              <a:ahLst/>
              <a:cxnLst/>
              <a:rect l="l" t="t" r="r" b="b"/>
              <a:pathLst>
                <a:path w="1981200" h="1161414">
                  <a:moveTo>
                    <a:pt x="1981200" y="0"/>
                  </a:moveTo>
                  <a:lnTo>
                    <a:pt x="0" y="0"/>
                  </a:lnTo>
                  <a:lnTo>
                    <a:pt x="0" y="1161288"/>
                  </a:lnTo>
                  <a:lnTo>
                    <a:pt x="1981200" y="1161288"/>
                  </a:lnTo>
                  <a:lnTo>
                    <a:pt x="1981200" y="0"/>
                  </a:lnTo>
                  <a:close/>
                </a:path>
              </a:pathLst>
            </a:custGeom>
            <a:solidFill>
              <a:srgbClr val="009999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2" name="object 42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6476999" y="2005609"/>
              <a:ext cx="1601597" cy="486003"/>
            </a:xfrm>
            <a:prstGeom prst="rect">
              <a:avLst/>
            </a:prstGeom>
          </p:spPr>
        </p:pic>
        <p:pic>
          <p:nvPicPr>
            <p:cNvPr id="43" name="object 43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6513575" y="2264689"/>
              <a:ext cx="1537589" cy="486003"/>
            </a:xfrm>
            <a:prstGeom prst="rect">
              <a:avLst/>
            </a:prstGeom>
          </p:spPr>
        </p:pic>
        <p:pic>
          <p:nvPicPr>
            <p:cNvPr id="44" name="object 44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6815327" y="2523769"/>
              <a:ext cx="860869" cy="486003"/>
            </a:xfrm>
            <a:prstGeom prst="rect">
              <a:avLst/>
            </a:prstGeom>
          </p:spPr>
        </p:pic>
      </p:grpSp>
      <p:sp>
        <p:nvSpPr>
          <p:cNvPr id="45" name="object 45"/>
          <p:cNvSpPr txBox="1"/>
          <p:nvPr/>
        </p:nvSpPr>
        <p:spPr>
          <a:xfrm>
            <a:off x="6248400" y="2060270"/>
            <a:ext cx="1981200" cy="80391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ctr" marL="367030" marR="357505">
              <a:lnSpc>
                <a:spcPct val="100000"/>
              </a:lnSpc>
              <a:spcBef>
                <a:spcPts val="105"/>
              </a:spcBef>
            </a:pPr>
            <a:r>
              <a:rPr dirty="0" sz="1700" spc="-5" b="1">
                <a:solidFill>
                  <a:srgbClr val="FFFFFF"/>
                </a:solidFill>
                <a:latin typeface="Arial"/>
                <a:cs typeface="Arial"/>
              </a:rPr>
              <a:t>Summary</a:t>
            </a:r>
            <a:r>
              <a:rPr dirty="0" sz="1700" spc="-7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700" spc="-5" b="1">
                <a:solidFill>
                  <a:srgbClr val="FFFFFF"/>
                </a:solidFill>
                <a:latin typeface="Arial"/>
                <a:cs typeface="Arial"/>
              </a:rPr>
              <a:t>of </a:t>
            </a:r>
            <a:r>
              <a:rPr dirty="0" sz="1700" spc="-459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700" spc="-10" b="1">
                <a:solidFill>
                  <a:srgbClr val="FFFFFF"/>
                </a:solidFill>
                <a:latin typeface="Arial"/>
                <a:cs typeface="Arial"/>
              </a:rPr>
              <a:t>Accounting </a:t>
            </a:r>
            <a:r>
              <a:rPr dirty="0" sz="1700" spc="-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700" spc="-15" b="1">
                <a:solidFill>
                  <a:srgbClr val="FFFFFF"/>
                </a:solidFill>
                <a:latin typeface="Arial"/>
                <a:cs typeface="Arial"/>
              </a:rPr>
              <a:t>Cycle</a:t>
            </a:r>
            <a:endParaRPr sz="1700">
              <a:latin typeface="Arial"/>
              <a:cs typeface="Arial"/>
            </a:endParaRPr>
          </a:p>
        </p:txBody>
      </p:sp>
      <p:grpSp>
        <p:nvGrpSpPr>
          <p:cNvPr id="46" name="object 46"/>
          <p:cNvGrpSpPr/>
          <p:nvPr/>
        </p:nvGrpSpPr>
        <p:grpSpPr>
          <a:xfrm>
            <a:off x="6245161" y="1874545"/>
            <a:ext cx="4194810" cy="1275715"/>
            <a:chOff x="6245161" y="1874545"/>
            <a:chExt cx="4194810" cy="1275715"/>
          </a:xfrm>
        </p:grpSpPr>
        <p:sp>
          <p:nvSpPr>
            <p:cNvPr id="47" name="object 47"/>
            <p:cNvSpPr/>
            <p:nvPr/>
          </p:nvSpPr>
          <p:spPr>
            <a:xfrm>
              <a:off x="6265163" y="3049524"/>
              <a:ext cx="1945005" cy="0"/>
            </a:xfrm>
            <a:custGeom>
              <a:avLst/>
              <a:gdLst/>
              <a:ahLst/>
              <a:cxnLst/>
              <a:rect l="l" t="t" r="r" b="b"/>
              <a:pathLst>
                <a:path w="1945004" h="0">
                  <a:moveTo>
                    <a:pt x="0" y="0"/>
                  </a:moveTo>
                  <a:lnTo>
                    <a:pt x="1944624" y="0"/>
                  </a:lnTo>
                </a:path>
              </a:pathLst>
            </a:custGeom>
            <a:ln w="39624">
              <a:solidFill>
                <a:srgbClr val="8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48" name="object 4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455151" y="1895906"/>
              <a:ext cx="1982597" cy="1162634"/>
            </a:xfrm>
            <a:prstGeom prst="rect">
              <a:avLst/>
            </a:prstGeom>
          </p:spPr>
        </p:pic>
        <p:pic>
          <p:nvPicPr>
            <p:cNvPr id="49" name="object 49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8656319" y="1889810"/>
              <a:ext cx="1659508" cy="1260170"/>
            </a:xfrm>
            <a:prstGeom prst="rect">
              <a:avLst/>
            </a:prstGeom>
          </p:spPr>
        </p:pic>
        <p:sp>
          <p:nvSpPr>
            <p:cNvPr id="50" name="object 50"/>
            <p:cNvSpPr/>
            <p:nvPr/>
          </p:nvSpPr>
          <p:spPr>
            <a:xfrm>
              <a:off x="8458200" y="1886712"/>
              <a:ext cx="1981200" cy="1161415"/>
            </a:xfrm>
            <a:custGeom>
              <a:avLst/>
              <a:gdLst/>
              <a:ahLst/>
              <a:cxnLst/>
              <a:rect l="l" t="t" r="r" b="b"/>
              <a:pathLst>
                <a:path w="1981200" h="1161414">
                  <a:moveTo>
                    <a:pt x="1981200" y="0"/>
                  </a:moveTo>
                  <a:lnTo>
                    <a:pt x="0" y="0"/>
                  </a:lnTo>
                  <a:lnTo>
                    <a:pt x="0" y="1161288"/>
                  </a:lnTo>
                  <a:lnTo>
                    <a:pt x="1981200" y="1161288"/>
                  </a:lnTo>
                  <a:lnTo>
                    <a:pt x="1981200" y="0"/>
                  </a:lnTo>
                  <a:close/>
                </a:path>
              </a:pathLst>
            </a:custGeom>
            <a:solidFill>
              <a:srgbClr val="009999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1" name="object 51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8802623" y="1874545"/>
              <a:ext cx="1372997" cy="486003"/>
            </a:xfrm>
            <a:prstGeom prst="rect">
              <a:avLst/>
            </a:prstGeom>
          </p:spPr>
        </p:pic>
        <p:pic>
          <p:nvPicPr>
            <p:cNvPr id="52" name="object 52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8656319" y="2133625"/>
              <a:ext cx="1659508" cy="486003"/>
            </a:xfrm>
            <a:prstGeom prst="rect">
              <a:avLst/>
            </a:prstGeom>
          </p:spPr>
        </p:pic>
        <p:pic>
          <p:nvPicPr>
            <p:cNvPr id="53" name="object 53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8845295" y="2392705"/>
              <a:ext cx="1290574" cy="486003"/>
            </a:xfrm>
            <a:prstGeom prst="rect">
              <a:avLst/>
            </a:prstGeom>
          </p:spPr>
        </p:pic>
        <p:pic>
          <p:nvPicPr>
            <p:cNvPr id="54" name="object 54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8884919" y="2651785"/>
              <a:ext cx="1141272" cy="486003"/>
            </a:xfrm>
            <a:prstGeom prst="rect">
              <a:avLst/>
            </a:prstGeom>
          </p:spPr>
        </p:pic>
      </p:grpSp>
      <p:sp>
        <p:nvSpPr>
          <p:cNvPr id="55" name="object 55"/>
          <p:cNvSpPr txBox="1"/>
          <p:nvPr/>
        </p:nvSpPr>
        <p:spPr>
          <a:xfrm>
            <a:off x="8458200" y="1931035"/>
            <a:ext cx="1981200" cy="10629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ctr" marL="337185" marR="326390" indent="1270">
              <a:lnSpc>
                <a:spcPct val="100000"/>
              </a:lnSpc>
              <a:spcBef>
                <a:spcPts val="105"/>
              </a:spcBef>
            </a:pPr>
            <a:r>
              <a:rPr dirty="0" sz="1700" spc="-5" b="1">
                <a:solidFill>
                  <a:srgbClr val="FFFFFF"/>
                </a:solidFill>
                <a:latin typeface="Arial"/>
                <a:cs typeface="Arial"/>
              </a:rPr>
              <a:t>Classified </a:t>
            </a:r>
            <a:r>
              <a:rPr dirty="0" sz="170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700" spc="-5" b="1">
                <a:solidFill>
                  <a:srgbClr val="FFFFFF"/>
                </a:solidFill>
                <a:latin typeface="Arial"/>
                <a:cs typeface="Arial"/>
              </a:rPr>
              <a:t>Statement</a:t>
            </a:r>
            <a:r>
              <a:rPr dirty="0" sz="1700" spc="-5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700" spc="-5" b="1">
                <a:solidFill>
                  <a:srgbClr val="FFFFFF"/>
                </a:solidFill>
                <a:latin typeface="Arial"/>
                <a:cs typeface="Arial"/>
              </a:rPr>
              <a:t>of </a:t>
            </a:r>
            <a:r>
              <a:rPr dirty="0" sz="1700" spc="-45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700" spc="-10" b="1">
                <a:solidFill>
                  <a:srgbClr val="FFFFFF"/>
                </a:solidFill>
                <a:latin typeface="Arial"/>
                <a:cs typeface="Arial"/>
              </a:rPr>
              <a:t>Financial </a:t>
            </a:r>
            <a:r>
              <a:rPr dirty="0" sz="1700" spc="-5" b="1">
                <a:solidFill>
                  <a:srgbClr val="FFFFFF"/>
                </a:solidFill>
                <a:latin typeface="Arial"/>
                <a:cs typeface="Arial"/>
              </a:rPr>
              <a:t> Position</a:t>
            </a:r>
            <a:endParaRPr sz="1700">
              <a:latin typeface="Arial"/>
              <a:cs typeface="Arial"/>
            </a:endParaRPr>
          </a:p>
        </p:txBody>
      </p:sp>
      <p:grpSp>
        <p:nvGrpSpPr>
          <p:cNvPr id="56" name="object 56"/>
          <p:cNvGrpSpPr/>
          <p:nvPr/>
        </p:nvGrpSpPr>
        <p:grpSpPr>
          <a:xfrm>
            <a:off x="1898904" y="378015"/>
            <a:ext cx="8521065" cy="2691765"/>
            <a:chOff x="1898904" y="378015"/>
            <a:chExt cx="8521065" cy="2691765"/>
          </a:xfrm>
        </p:grpSpPr>
        <p:sp>
          <p:nvSpPr>
            <p:cNvPr id="57" name="object 57"/>
            <p:cNvSpPr/>
            <p:nvPr/>
          </p:nvSpPr>
          <p:spPr>
            <a:xfrm>
              <a:off x="8474963" y="3049523"/>
              <a:ext cx="1945005" cy="0"/>
            </a:xfrm>
            <a:custGeom>
              <a:avLst/>
              <a:gdLst/>
              <a:ahLst/>
              <a:cxnLst/>
              <a:rect l="l" t="t" r="r" b="b"/>
              <a:pathLst>
                <a:path w="1945004" h="0">
                  <a:moveTo>
                    <a:pt x="0" y="0"/>
                  </a:moveTo>
                  <a:lnTo>
                    <a:pt x="1944624" y="0"/>
                  </a:lnTo>
                </a:path>
              </a:pathLst>
            </a:custGeom>
            <a:ln w="39624">
              <a:solidFill>
                <a:srgbClr val="8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58" name="object 58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1972056" y="524306"/>
              <a:ext cx="8395462" cy="574370"/>
            </a:xfrm>
            <a:prstGeom prst="rect">
              <a:avLst/>
            </a:prstGeom>
          </p:spPr>
        </p:pic>
        <p:pic>
          <p:nvPicPr>
            <p:cNvPr id="59" name="object 59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2941320" y="454215"/>
              <a:ext cx="6594221" cy="842581"/>
            </a:xfrm>
            <a:prstGeom prst="rect">
              <a:avLst/>
            </a:prstGeom>
          </p:spPr>
        </p:pic>
        <p:sp>
          <p:nvSpPr>
            <p:cNvPr id="60" name="object 60"/>
            <p:cNvSpPr/>
            <p:nvPr/>
          </p:nvSpPr>
          <p:spPr>
            <a:xfrm>
              <a:off x="1905000" y="457199"/>
              <a:ext cx="8382000" cy="561340"/>
            </a:xfrm>
            <a:custGeom>
              <a:avLst/>
              <a:gdLst/>
              <a:ahLst/>
              <a:cxnLst/>
              <a:rect l="l" t="t" r="r" b="b"/>
              <a:pathLst>
                <a:path w="8382000" h="561340">
                  <a:moveTo>
                    <a:pt x="8382000" y="0"/>
                  </a:moveTo>
                  <a:lnTo>
                    <a:pt x="0" y="0"/>
                  </a:lnTo>
                  <a:lnTo>
                    <a:pt x="0" y="560832"/>
                  </a:lnTo>
                  <a:lnTo>
                    <a:pt x="8382000" y="560832"/>
                  </a:lnTo>
                  <a:lnTo>
                    <a:pt x="8382000" y="0"/>
                  </a:lnTo>
                  <a:close/>
                </a:path>
              </a:pathLst>
            </a:custGeom>
            <a:solidFill>
              <a:srgbClr val="00999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1" name="object 61"/>
            <p:cNvSpPr/>
            <p:nvPr/>
          </p:nvSpPr>
          <p:spPr>
            <a:xfrm>
              <a:off x="1905000" y="457199"/>
              <a:ext cx="8382000" cy="561340"/>
            </a:xfrm>
            <a:custGeom>
              <a:avLst/>
              <a:gdLst/>
              <a:ahLst/>
              <a:cxnLst/>
              <a:rect l="l" t="t" r="r" b="b"/>
              <a:pathLst>
                <a:path w="8382000" h="561340">
                  <a:moveTo>
                    <a:pt x="0" y="560832"/>
                  </a:moveTo>
                  <a:lnTo>
                    <a:pt x="8382000" y="560832"/>
                  </a:lnTo>
                  <a:lnTo>
                    <a:pt x="8382000" y="0"/>
                  </a:lnTo>
                  <a:lnTo>
                    <a:pt x="0" y="0"/>
                  </a:lnTo>
                  <a:lnTo>
                    <a:pt x="0" y="560832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62" name="object 62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2865120" y="378015"/>
              <a:ext cx="6594221" cy="842581"/>
            </a:xfrm>
            <a:prstGeom prst="rect">
              <a:avLst/>
            </a:prstGeom>
          </p:spPr>
        </p:pic>
      </p:grpSp>
      <p:sp>
        <p:nvSpPr>
          <p:cNvPr id="63" name="object 6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5560" rIns="0" bIns="0" rtlCol="0" vert="horz">
            <a:spAutoFit/>
          </a:bodyPr>
          <a:lstStyle/>
          <a:p>
            <a:pPr algn="ctr" marL="104775">
              <a:lnSpc>
                <a:spcPct val="100000"/>
              </a:lnSpc>
              <a:spcBef>
                <a:spcPts val="280"/>
              </a:spcBef>
            </a:pPr>
            <a:r>
              <a:rPr dirty="0" spc="-5"/>
              <a:t>Completing</a:t>
            </a:r>
            <a:r>
              <a:rPr dirty="0" spc="10"/>
              <a:t> </a:t>
            </a:r>
            <a:r>
              <a:rPr dirty="0"/>
              <a:t>the</a:t>
            </a:r>
            <a:r>
              <a:rPr dirty="0" spc="-105"/>
              <a:t> </a:t>
            </a:r>
            <a:r>
              <a:rPr dirty="0" spc="-5"/>
              <a:t>Accounting</a:t>
            </a:r>
            <a:r>
              <a:rPr dirty="0" spc="15"/>
              <a:t> </a:t>
            </a:r>
            <a:r>
              <a:rPr dirty="0"/>
              <a:t>Cycle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32888" y="2174748"/>
            <a:ext cx="164592" cy="170687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32888" y="3198748"/>
            <a:ext cx="164592" cy="170687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32888" y="3802379"/>
            <a:ext cx="164592" cy="170687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32888" y="4405884"/>
            <a:ext cx="164592" cy="170687"/>
          </a:xfrm>
          <a:prstGeom prst="rect">
            <a:avLst/>
          </a:prstGeom>
        </p:spPr>
      </p:pic>
      <p:grpSp>
        <p:nvGrpSpPr>
          <p:cNvPr id="6" name="object 6"/>
          <p:cNvGrpSpPr/>
          <p:nvPr/>
        </p:nvGrpSpPr>
        <p:grpSpPr>
          <a:xfrm>
            <a:off x="1862327" y="274269"/>
            <a:ext cx="8428990" cy="1199515"/>
            <a:chOff x="1862327" y="274269"/>
            <a:chExt cx="8428990" cy="1199515"/>
          </a:xfrm>
        </p:grpSpPr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048255" y="524306"/>
              <a:ext cx="8243061" cy="574370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938527" y="350469"/>
              <a:ext cx="4533646" cy="1122984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1981199" y="457200"/>
              <a:ext cx="8229600" cy="561340"/>
            </a:xfrm>
            <a:custGeom>
              <a:avLst/>
              <a:gdLst/>
              <a:ahLst/>
              <a:cxnLst/>
              <a:rect l="l" t="t" r="r" b="b"/>
              <a:pathLst>
                <a:path w="8229600" h="561340">
                  <a:moveTo>
                    <a:pt x="8229600" y="0"/>
                  </a:moveTo>
                  <a:lnTo>
                    <a:pt x="0" y="0"/>
                  </a:lnTo>
                  <a:lnTo>
                    <a:pt x="0" y="560832"/>
                  </a:lnTo>
                  <a:lnTo>
                    <a:pt x="8229600" y="560832"/>
                  </a:lnTo>
                  <a:lnTo>
                    <a:pt x="8229600" y="0"/>
                  </a:lnTo>
                  <a:close/>
                </a:path>
              </a:pathLst>
            </a:custGeom>
            <a:solidFill>
              <a:srgbClr val="99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/>
            <p:cNvSpPr/>
            <p:nvPr/>
          </p:nvSpPr>
          <p:spPr>
            <a:xfrm>
              <a:off x="1981199" y="457200"/>
              <a:ext cx="8229600" cy="561340"/>
            </a:xfrm>
            <a:custGeom>
              <a:avLst/>
              <a:gdLst/>
              <a:ahLst/>
              <a:cxnLst/>
              <a:rect l="l" t="t" r="r" b="b"/>
              <a:pathLst>
                <a:path w="8229600" h="561340">
                  <a:moveTo>
                    <a:pt x="0" y="560832"/>
                  </a:moveTo>
                  <a:lnTo>
                    <a:pt x="8229600" y="560832"/>
                  </a:lnTo>
                  <a:lnTo>
                    <a:pt x="8229600" y="0"/>
                  </a:lnTo>
                  <a:lnTo>
                    <a:pt x="0" y="0"/>
                  </a:lnTo>
                  <a:lnTo>
                    <a:pt x="0" y="560832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1" name="object 1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862327" y="274269"/>
              <a:ext cx="4533646" cy="1122984"/>
            </a:xfrm>
            <a:prstGeom prst="rect">
              <a:avLst/>
            </a:prstGeom>
          </p:spPr>
        </p:pic>
      </p:grp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2169414" y="394538"/>
            <a:ext cx="3893185" cy="636905"/>
          </a:xfrm>
          <a:prstGeom prst="rect"/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4000" b="0" i="0">
                <a:latin typeface="Calibri Light"/>
                <a:cs typeface="Calibri Light"/>
              </a:rPr>
              <a:t>Using</a:t>
            </a:r>
            <a:r>
              <a:rPr dirty="0" sz="4000" spc="-65" b="0" i="0">
                <a:latin typeface="Calibri Light"/>
                <a:cs typeface="Calibri Light"/>
              </a:rPr>
              <a:t> </a:t>
            </a:r>
            <a:r>
              <a:rPr dirty="0" sz="4000" spc="5" b="0" i="0">
                <a:latin typeface="Calibri Light"/>
                <a:cs typeface="Calibri Light"/>
              </a:rPr>
              <a:t>A</a:t>
            </a:r>
            <a:r>
              <a:rPr dirty="0" sz="4000" spc="-25" b="0" i="0">
                <a:latin typeface="Calibri Light"/>
                <a:cs typeface="Calibri Light"/>
              </a:rPr>
              <a:t> Worksheet</a:t>
            </a:r>
            <a:endParaRPr sz="4000">
              <a:latin typeface="Calibri Light"/>
              <a:cs typeface="Calibri Light"/>
            </a:endParaRPr>
          </a:p>
        </p:txBody>
      </p:sp>
      <p:grpSp>
        <p:nvGrpSpPr>
          <p:cNvPr id="13" name="object 13"/>
          <p:cNvGrpSpPr/>
          <p:nvPr/>
        </p:nvGrpSpPr>
        <p:grpSpPr>
          <a:xfrm>
            <a:off x="2667000" y="6422137"/>
            <a:ext cx="7978140" cy="436245"/>
            <a:chOff x="2667000" y="6422137"/>
            <a:chExt cx="7978140" cy="436245"/>
          </a:xfrm>
        </p:grpSpPr>
        <p:sp>
          <p:nvSpPr>
            <p:cNvPr id="14" name="object 14"/>
            <p:cNvSpPr/>
            <p:nvPr/>
          </p:nvSpPr>
          <p:spPr>
            <a:xfrm>
              <a:off x="2667000" y="6446520"/>
              <a:ext cx="7924800" cy="335280"/>
            </a:xfrm>
            <a:custGeom>
              <a:avLst/>
              <a:gdLst/>
              <a:ahLst/>
              <a:cxnLst/>
              <a:rect l="l" t="t" r="r" b="b"/>
              <a:pathLst>
                <a:path w="7924800" h="335279">
                  <a:moveTo>
                    <a:pt x="7924800" y="0"/>
                  </a:moveTo>
                  <a:lnTo>
                    <a:pt x="0" y="0"/>
                  </a:lnTo>
                  <a:lnTo>
                    <a:pt x="0" y="335279"/>
                  </a:lnTo>
                  <a:lnTo>
                    <a:pt x="7924800" y="335279"/>
                  </a:lnTo>
                  <a:lnTo>
                    <a:pt x="79248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5" name="object 15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744967" y="6422137"/>
              <a:ext cx="2900045" cy="435859"/>
            </a:xfrm>
            <a:prstGeom prst="rect">
              <a:avLst/>
            </a:prstGeom>
          </p:spPr>
        </p:pic>
      </p:grpSp>
      <p:sp>
        <p:nvSpPr>
          <p:cNvPr id="16" name="object 16"/>
          <p:cNvSpPr txBox="1"/>
          <p:nvPr/>
        </p:nvSpPr>
        <p:spPr>
          <a:xfrm>
            <a:off x="7865109" y="6475272"/>
            <a:ext cx="2649855" cy="27051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600" spc="5" b="1" i="1">
                <a:solidFill>
                  <a:srgbClr val="E7E6E6"/>
                </a:solidFill>
                <a:latin typeface="Arial"/>
                <a:cs typeface="Arial"/>
              </a:rPr>
              <a:t>SO</a:t>
            </a:r>
            <a:r>
              <a:rPr dirty="0" sz="1600" spc="-25" b="1" i="1">
                <a:solidFill>
                  <a:srgbClr val="E7E6E6"/>
                </a:solidFill>
                <a:latin typeface="Arial"/>
                <a:cs typeface="Arial"/>
              </a:rPr>
              <a:t> </a:t>
            </a:r>
            <a:r>
              <a:rPr dirty="0" sz="1600" b="1" i="1">
                <a:solidFill>
                  <a:srgbClr val="E7E6E6"/>
                </a:solidFill>
                <a:latin typeface="Arial"/>
                <a:cs typeface="Arial"/>
              </a:rPr>
              <a:t>1</a:t>
            </a:r>
            <a:r>
              <a:rPr dirty="0" sz="1600" spc="434" b="1" i="1">
                <a:solidFill>
                  <a:srgbClr val="E7E6E6"/>
                </a:solidFill>
                <a:latin typeface="Arial"/>
                <a:cs typeface="Arial"/>
              </a:rPr>
              <a:t> </a:t>
            </a:r>
            <a:r>
              <a:rPr dirty="0" sz="1600" b="1" i="1">
                <a:solidFill>
                  <a:srgbClr val="E7E6E6"/>
                </a:solidFill>
                <a:latin typeface="Arial"/>
                <a:cs typeface="Arial"/>
              </a:rPr>
              <a:t>Prepare</a:t>
            </a:r>
            <a:r>
              <a:rPr dirty="0" sz="1600" spc="-60" b="1" i="1">
                <a:solidFill>
                  <a:srgbClr val="E7E6E6"/>
                </a:solidFill>
                <a:latin typeface="Arial"/>
                <a:cs typeface="Arial"/>
              </a:rPr>
              <a:t> </a:t>
            </a:r>
            <a:r>
              <a:rPr dirty="0" sz="1600" b="1" i="1">
                <a:solidFill>
                  <a:srgbClr val="E7E6E6"/>
                </a:solidFill>
                <a:latin typeface="Arial"/>
                <a:cs typeface="Arial"/>
              </a:rPr>
              <a:t>a</a:t>
            </a:r>
            <a:r>
              <a:rPr dirty="0" sz="1600" spc="-10" b="1" i="1">
                <a:solidFill>
                  <a:srgbClr val="E7E6E6"/>
                </a:solidFill>
                <a:latin typeface="Arial"/>
                <a:cs typeface="Arial"/>
              </a:rPr>
              <a:t> </a:t>
            </a:r>
            <a:r>
              <a:rPr dirty="0" sz="1600" b="1" i="1">
                <a:solidFill>
                  <a:srgbClr val="E7E6E6"/>
                </a:solidFill>
                <a:latin typeface="Arial"/>
                <a:cs typeface="Arial"/>
              </a:rPr>
              <a:t>worksheet.</a:t>
            </a:r>
            <a:endParaRPr sz="16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227833" y="1351026"/>
            <a:ext cx="7520305" cy="329882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000" spc="-5" b="1">
                <a:solidFill>
                  <a:srgbClr val="800000"/>
                </a:solidFill>
                <a:latin typeface="Arial"/>
                <a:cs typeface="Arial"/>
              </a:rPr>
              <a:t>Worksheet</a:t>
            </a:r>
            <a:endParaRPr sz="3000">
              <a:latin typeface="Arial"/>
              <a:cs typeface="Arial"/>
            </a:endParaRPr>
          </a:p>
          <a:p>
            <a:pPr marL="756285">
              <a:lnSpc>
                <a:spcPct val="100000"/>
              </a:lnSpc>
              <a:spcBef>
                <a:spcPts val="1710"/>
              </a:spcBef>
            </a:pPr>
            <a:r>
              <a:rPr dirty="0" sz="2400">
                <a:latin typeface="Arial MT"/>
                <a:cs typeface="Arial MT"/>
              </a:rPr>
              <a:t>A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multiple-column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form</a:t>
            </a:r>
            <a:r>
              <a:rPr dirty="0" sz="2400" spc="-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used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</a:t>
            </a:r>
            <a:r>
              <a:rPr dirty="0" sz="2400" spc="10">
                <a:latin typeface="Arial MT"/>
                <a:cs typeface="Arial MT"/>
              </a:rPr>
              <a:t> </a:t>
            </a:r>
            <a:r>
              <a:rPr dirty="0" sz="2400" spc="-5">
                <a:latin typeface="Arial MT"/>
                <a:cs typeface="Arial MT"/>
              </a:rPr>
              <a:t>preparing </a:t>
            </a:r>
            <a:r>
              <a:rPr dirty="0" sz="2400">
                <a:latin typeface="Arial MT"/>
                <a:cs typeface="Arial MT"/>
              </a:rPr>
              <a:t>financial</a:t>
            </a:r>
            <a:endParaRPr sz="2400">
              <a:latin typeface="Arial MT"/>
              <a:cs typeface="Arial MT"/>
            </a:endParaRPr>
          </a:p>
          <a:p>
            <a:pPr marL="756285">
              <a:lnSpc>
                <a:spcPct val="100000"/>
              </a:lnSpc>
              <a:spcBef>
                <a:spcPts val="434"/>
              </a:spcBef>
            </a:pPr>
            <a:r>
              <a:rPr dirty="0" sz="2400" spc="5">
                <a:latin typeface="Arial MT"/>
                <a:cs typeface="Arial MT"/>
              </a:rPr>
              <a:t>statements.</a:t>
            </a:r>
            <a:endParaRPr sz="2400">
              <a:latin typeface="Arial MT"/>
              <a:cs typeface="Arial MT"/>
            </a:endParaRPr>
          </a:p>
          <a:p>
            <a:pPr marL="756285" marR="1883410">
              <a:lnSpc>
                <a:spcPct val="165100"/>
              </a:lnSpc>
            </a:pPr>
            <a:r>
              <a:rPr dirty="0" sz="2400">
                <a:latin typeface="Arial MT"/>
                <a:cs typeface="Arial MT"/>
              </a:rPr>
              <a:t>Not</a:t>
            </a:r>
            <a:r>
              <a:rPr dirty="0" sz="2400" spc="-25">
                <a:latin typeface="Arial MT"/>
                <a:cs typeface="Arial MT"/>
              </a:rPr>
              <a:t> </a:t>
            </a:r>
            <a:r>
              <a:rPr dirty="0" sz="2400" spc="-5">
                <a:latin typeface="Arial MT"/>
                <a:cs typeface="Arial MT"/>
              </a:rPr>
              <a:t>a</a:t>
            </a:r>
            <a:r>
              <a:rPr dirty="0" sz="2400">
                <a:latin typeface="Arial MT"/>
                <a:cs typeface="Arial MT"/>
              </a:rPr>
              <a:t> </a:t>
            </a:r>
            <a:r>
              <a:rPr dirty="0" sz="2400" spc="5">
                <a:latin typeface="Arial MT"/>
                <a:cs typeface="Arial MT"/>
              </a:rPr>
              <a:t>permanent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accounting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record. </a:t>
            </a:r>
            <a:r>
              <a:rPr dirty="0" sz="2400" spc="-65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Five</a:t>
            </a:r>
            <a:r>
              <a:rPr dirty="0" sz="2400" spc="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step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process.</a:t>
            </a:r>
            <a:endParaRPr sz="2400">
              <a:latin typeface="Arial MT"/>
              <a:cs typeface="Arial MT"/>
            </a:endParaRPr>
          </a:p>
          <a:p>
            <a:pPr marL="756285">
              <a:lnSpc>
                <a:spcPct val="100000"/>
              </a:lnSpc>
              <a:spcBef>
                <a:spcPts val="1875"/>
              </a:spcBef>
            </a:pPr>
            <a:r>
              <a:rPr dirty="0" sz="2400" spc="-5">
                <a:latin typeface="Arial MT"/>
                <a:cs typeface="Arial MT"/>
              </a:rPr>
              <a:t>Use</a:t>
            </a:r>
            <a:r>
              <a:rPr dirty="0" sz="2400" spc="5">
                <a:latin typeface="Arial MT"/>
                <a:cs typeface="Arial MT"/>
              </a:rPr>
              <a:t> of</a:t>
            </a:r>
            <a:r>
              <a:rPr dirty="0" sz="2400" spc="-15">
                <a:latin typeface="Arial MT"/>
                <a:cs typeface="Arial MT"/>
              </a:rPr>
              <a:t> </a:t>
            </a:r>
            <a:r>
              <a:rPr dirty="0" sz="2400" spc="-5">
                <a:latin typeface="Arial MT"/>
                <a:cs typeface="Arial MT"/>
              </a:rPr>
              <a:t>worksheet</a:t>
            </a:r>
            <a:r>
              <a:rPr dirty="0" sz="2400" spc="5">
                <a:latin typeface="Arial MT"/>
                <a:cs typeface="Arial MT"/>
              </a:rPr>
              <a:t> </a:t>
            </a:r>
            <a:r>
              <a:rPr dirty="0" sz="2400" spc="-5">
                <a:latin typeface="Arial MT"/>
                <a:cs typeface="Arial MT"/>
              </a:rPr>
              <a:t>is</a:t>
            </a:r>
            <a:r>
              <a:rPr dirty="0" sz="2400" spc="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optional.</a:t>
            </a:r>
            <a:endParaRPr sz="24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920239" y="1405127"/>
            <a:ext cx="8366759" cy="3471672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1862327" y="274269"/>
            <a:ext cx="8428990" cy="1199515"/>
            <a:chOff x="1862327" y="274269"/>
            <a:chExt cx="8428990" cy="1199515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048255" y="524306"/>
              <a:ext cx="8243061" cy="574370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938527" y="350469"/>
              <a:ext cx="7023861" cy="1122984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981199" y="457200"/>
              <a:ext cx="8229600" cy="561340"/>
            </a:xfrm>
            <a:custGeom>
              <a:avLst/>
              <a:gdLst/>
              <a:ahLst/>
              <a:cxnLst/>
              <a:rect l="l" t="t" r="r" b="b"/>
              <a:pathLst>
                <a:path w="8229600" h="561340">
                  <a:moveTo>
                    <a:pt x="8229600" y="0"/>
                  </a:moveTo>
                  <a:lnTo>
                    <a:pt x="0" y="0"/>
                  </a:lnTo>
                  <a:lnTo>
                    <a:pt x="0" y="560832"/>
                  </a:lnTo>
                  <a:lnTo>
                    <a:pt x="8229600" y="560832"/>
                  </a:lnTo>
                  <a:lnTo>
                    <a:pt x="8229600" y="0"/>
                  </a:lnTo>
                  <a:close/>
                </a:path>
              </a:pathLst>
            </a:custGeom>
            <a:solidFill>
              <a:srgbClr val="99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1981199" y="457200"/>
              <a:ext cx="8229600" cy="561340"/>
            </a:xfrm>
            <a:custGeom>
              <a:avLst/>
              <a:gdLst/>
              <a:ahLst/>
              <a:cxnLst/>
              <a:rect l="l" t="t" r="r" b="b"/>
              <a:pathLst>
                <a:path w="8229600" h="561340">
                  <a:moveTo>
                    <a:pt x="0" y="560832"/>
                  </a:moveTo>
                  <a:lnTo>
                    <a:pt x="8229600" y="560832"/>
                  </a:lnTo>
                  <a:lnTo>
                    <a:pt x="8229600" y="0"/>
                  </a:lnTo>
                  <a:lnTo>
                    <a:pt x="0" y="0"/>
                  </a:lnTo>
                  <a:lnTo>
                    <a:pt x="0" y="560832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862327" y="274269"/>
              <a:ext cx="7023861" cy="1122984"/>
            </a:xfrm>
            <a:prstGeom prst="rect">
              <a:avLst/>
            </a:prstGeom>
          </p:spPr>
        </p:pic>
      </p:grp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2169414" y="394538"/>
            <a:ext cx="6380480" cy="636905"/>
          </a:xfrm>
          <a:prstGeom prst="rect"/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4000" spc="-10" b="0" i="0">
                <a:latin typeface="Calibri Light"/>
                <a:cs typeface="Calibri Light"/>
              </a:rPr>
              <a:t>Steps</a:t>
            </a:r>
            <a:r>
              <a:rPr dirty="0" sz="4000" spc="-55" b="0" i="0">
                <a:latin typeface="Calibri Light"/>
                <a:cs typeface="Calibri Light"/>
              </a:rPr>
              <a:t> </a:t>
            </a:r>
            <a:r>
              <a:rPr dirty="0" sz="4000" b="0" i="0">
                <a:latin typeface="Calibri Light"/>
                <a:cs typeface="Calibri Light"/>
              </a:rPr>
              <a:t>in</a:t>
            </a:r>
            <a:r>
              <a:rPr dirty="0" sz="4000" spc="-25" b="0" i="0">
                <a:latin typeface="Calibri Light"/>
                <a:cs typeface="Calibri Light"/>
              </a:rPr>
              <a:t> </a:t>
            </a:r>
            <a:r>
              <a:rPr dirty="0" sz="4000" spc="-5" b="0" i="0">
                <a:latin typeface="Calibri Light"/>
                <a:cs typeface="Calibri Light"/>
              </a:rPr>
              <a:t>Preparing</a:t>
            </a:r>
            <a:r>
              <a:rPr dirty="0" sz="4000" spc="-114" b="0" i="0">
                <a:latin typeface="Calibri Light"/>
                <a:cs typeface="Calibri Light"/>
              </a:rPr>
              <a:t> </a:t>
            </a:r>
            <a:r>
              <a:rPr dirty="0" sz="4000" b="0" i="0">
                <a:latin typeface="Calibri Light"/>
                <a:cs typeface="Calibri Light"/>
              </a:rPr>
              <a:t>a </a:t>
            </a:r>
            <a:r>
              <a:rPr dirty="0" sz="4000" spc="-25" b="0" i="0">
                <a:latin typeface="Calibri Light"/>
                <a:cs typeface="Calibri Light"/>
              </a:rPr>
              <a:t>Worksheet</a:t>
            </a:r>
            <a:endParaRPr sz="4000">
              <a:latin typeface="Calibri Light"/>
              <a:cs typeface="Calibri Light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4663440" y="4184903"/>
            <a:ext cx="241300" cy="622300"/>
            <a:chOff x="4663440" y="4184903"/>
            <a:chExt cx="241300" cy="622300"/>
          </a:xfrm>
        </p:grpSpPr>
        <p:sp>
          <p:nvSpPr>
            <p:cNvPr id="11" name="object 11"/>
            <p:cNvSpPr/>
            <p:nvPr/>
          </p:nvSpPr>
          <p:spPr>
            <a:xfrm>
              <a:off x="4669536" y="4190999"/>
              <a:ext cx="228600" cy="609600"/>
            </a:xfrm>
            <a:custGeom>
              <a:avLst/>
              <a:gdLst/>
              <a:ahLst/>
              <a:cxnLst/>
              <a:rect l="l" t="t" r="r" b="b"/>
              <a:pathLst>
                <a:path w="228600" h="609600">
                  <a:moveTo>
                    <a:pt x="114300" y="0"/>
                  </a:moveTo>
                  <a:lnTo>
                    <a:pt x="0" y="152400"/>
                  </a:lnTo>
                  <a:lnTo>
                    <a:pt x="57150" y="152400"/>
                  </a:lnTo>
                  <a:lnTo>
                    <a:pt x="57150" y="609600"/>
                  </a:lnTo>
                  <a:lnTo>
                    <a:pt x="171450" y="609600"/>
                  </a:lnTo>
                  <a:lnTo>
                    <a:pt x="171450" y="152400"/>
                  </a:lnTo>
                  <a:lnTo>
                    <a:pt x="228600" y="152400"/>
                  </a:lnTo>
                  <a:lnTo>
                    <a:pt x="114300" y="0"/>
                  </a:lnTo>
                  <a:close/>
                </a:path>
              </a:pathLst>
            </a:custGeom>
            <a:solidFill>
              <a:srgbClr val="8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/>
            <p:cNvSpPr/>
            <p:nvPr/>
          </p:nvSpPr>
          <p:spPr>
            <a:xfrm>
              <a:off x="4669536" y="4190999"/>
              <a:ext cx="228600" cy="609600"/>
            </a:xfrm>
            <a:custGeom>
              <a:avLst/>
              <a:gdLst/>
              <a:ahLst/>
              <a:cxnLst/>
              <a:rect l="l" t="t" r="r" b="b"/>
              <a:pathLst>
                <a:path w="228600" h="609600">
                  <a:moveTo>
                    <a:pt x="0" y="152400"/>
                  </a:moveTo>
                  <a:lnTo>
                    <a:pt x="114300" y="0"/>
                  </a:lnTo>
                  <a:lnTo>
                    <a:pt x="228600" y="152400"/>
                  </a:lnTo>
                  <a:lnTo>
                    <a:pt x="171450" y="152400"/>
                  </a:lnTo>
                  <a:lnTo>
                    <a:pt x="171450" y="609600"/>
                  </a:lnTo>
                  <a:lnTo>
                    <a:pt x="57150" y="609600"/>
                  </a:lnTo>
                  <a:lnTo>
                    <a:pt x="57150" y="152400"/>
                  </a:lnTo>
                  <a:lnTo>
                    <a:pt x="0" y="152400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13" name="object 13"/>
          <p:cNvGrpSpPr/>
          <p:nvPr/>
        </p:nvGrpSpPr>
        <p:grpSpPr>
          <a:xfrm>
            <a:off x="5937503" y="4184903"/>
            <a:ext cx="241300" cy="622300"/>
            <a:chOff x="5937503" y="4184903"/>
            <a:chExt cx="241300" cy="622300"/>
          </a:xfrm>
        </p:grpSpPr>
        <p:sp>
          <p:nvSpPr>
            <p:cNvPr id="14" name="object 14"/>
            <p:cNvSpPr/>
            <p:nvPr/>
          </p:nvSpPr>
          <p:spPr>
            <a:xfrm>
              <a:off x="5943599" y="4190999"/>
              <a:ext cx="228600" cy="609600"/>
            </a:xfrm>
            <a:custGeom>
              <a:avLst/>
              <a:gdLst/>
              <a:ahLst/>
              <a:cxnLst/>
              <a:rect l="l" t="t" r="r" b="b"/>
              <a:pathLst>
                <a:path w="228600" h="609600">
                  <a:moveTo>
                    <a:pt x="114300" y="0"/>
                  </a:moveTo>
                  <a:lnTo>
                    <a:pt x="0" y="152400"/>
                  </a:lnTo>
                  <a:lnTo>
                    <a:pt x="57150" y="152400"/>
                  </a:lnTo>
                  <a:lnTo>
                    <a:pt x="57150" y="609600"/>
                  </a:lnTo>
                  <a:lnTo>
                    <a:pt x="171450" y="609600"/>
                  </a:lnTo>
                  <a:lnTo>
                    <a:pt x="171450" y="152400"/>
                  </a:lnTo>
                  <a:lnTo>
                    <a:pt x="228600" y="152400"/>
                  </a:lnTo>
                  <a:lnTo>
                    <a:pt x="114300" y="0"/>
                  </a:lnTo>
                  <a:close/>
                </a:path>
              </a:pathLst>
            </a:custGeom>
            <a:solidFill>
              <a:srgbClr val="8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" name="object 15"/>
            <p:cNvSpPr/>
            <p:nvPr/>
          </p:nvSpPr>
          <p:spPr>
            <a:xfrm>
              <a:off x="5943599" y="4190999"/>
              <a:ext cx="228600" cy="609600"/>
            </a:xfrm>
            <a:custGeom>
              <a:avLst/>
              <a:gdLst/>
              <a:ahLst/>
              <a:cxnLst/>
              <a:rect l="l" t="t" r="r" b="b"/>
              <a:pathLst>
                <a:path w="228600" h="609600">
                  <a:moveTo>
                    <a:pt x="0" y="152400"/>
                  </a:moveTo>
                  <a:lnTo>
                    <a:pt x="114300" y="0"/>
                  </a:lnTo>
                  <a:lnTo>
                    <a:pt x="228600" y="152400"/>
                  </a:lnTo>
                  <a:lnTo>
                    <a:pt x="171450" y="152400"/>
                  </a:lnTo>
                  <a:lnTo>
                    <a:pt x="171450" y="609600"/>
                  </a:lnTo>
                  <a:lnTo>
                    <a:pt x="57150" y="609600"/>
                  </a:lnTo>
                  <a:lnTo>
                    <a:pt x="57150" y="152400"/>
                  </a:lnTo>
                  <a:lnTo>
                    <a:pt x="0" y="152400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16" name="object 16"/>
          <p:cNvGrpSpPr/>
          <p:nvPr/>
        </p:nvGrpSpPr>
        <p:grpSpPr>
          <a:xfrm>
            <a:off x="7156704" y="4184903"/>
            <a:ext cx="241300" cy="622300"/>
            <a:chOff x="7156704" y="4184903"/>
            <a:chExt cx="241300" cy="622300"/>
          </a:xfrm>
        </p:grpSpPr>
        <p:sp>
          <p:nvSpPr>
            <p:cNvPr id="17" name="object 17"/>
            <p:cNvSpPr/>
            <p:nvPr/>
          </p:nvSpPr>
          <p:spPr>
            <a:xfrm>
              <a:off x="7162800" y="4190999"/>
              <a:ext cx="228600" cy="609600"/>
            </a:xfrm>
            <a:custGeom>
              <a:avLst/>
              <a:gdLst/>
              <a:ahLst/>
              <a:cxnLst/>
              <a:rect l="l" t="t" r="r" b="b"/>
              <a:pathLst>
                <a:path w="228600" h="609600">
                  <a:moveTo>
                    <a:pt x="114300" y="0"/>
                  </a:moveTo>
                  <a:lnTo>
                    <a:pt x="0" y="152400"/>
                  </a:lnTo>
                  <a:lnTo>
                    <a:pt x="57150" y="152400"/>
                  </a:lnTo>
                  <a:lnTo>
                    <a:pt x="57150" y="609600"/>
                  </a:lnTo>
                  <a:lnTo>
                    <a:pt x="171450" y="609600"/>
                  </a:lnTo>
                  <a:lnTo>
                    <a:pt x="171450" y="152400"/>
                  </a:lnTo>
                  <a:lnTo>
                    <a:pt x="228600" y="152400"/>
                  </a:lnTo>
                  <a:lnTo>
                    <a:pt x="114300" y="0"/>
                  </a:lnTo>
                  <a:close/>
                </a:path>
              </a:pathLst>
            </a:custGeom>
            <a:solidFill>
              <a:srgbClr val="8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/>
            <p:cNvSpPr/>
            <p:nvPr/>
          </p:nvSpPr>
          <p:spPr>
            <a:xfrm>
              <a:off x="7162800" y="4190999"/>
              <a:ext cx="228600" cy="609600"/>
            </a:xfrm>
            <a:custGeom>
              <a:avLst/>
              <a:gdLst/>
              <a:ahLst/>
              <a:cxnLst/>
              <a:rect l="l" t="t" r="r" b="b"/>
              <a:pathLst>
                <a:path w="228600" h="609600">
                  <a:moveTo>
                    <a:pt x="0" y="152400"/>
                  </a:moveTo>
                  <a:lnTo>
                    <a:pt x="114300" y="0"/>
                  </a:lnTo>
                  <a:lnTo>
                    <a:pt x="228600" y="152400"/>
                  </a:lnTo>
                  <a:lnTo>
                    <a:pt x="171450" y="152400"/>
                  </a:lnTo>
                  <a:lnTo>
                    <a:pt x="171450" y="609600"/>
                  </a:lnTo>
                  <a:lnTo>
                    <a:pt x="57150" y="609600"/>
                  </a:lnTo>
                  <a:lnTo>
                    <a:pt x="57150" y="152400"/>
                  </a:lnTo>
                  <a:lnTo>
                    <a:pt x="0" y="152400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19" name="object 19"/>
          <p:cNvGrpSpPr/>
          <p:nvPr/>
        </p:nvGrpSpPr>
        <p:grpSpPr>
          <a:xfrm>
            <a:off x="8223504" y="4184903"/>
            <a:ext cx="241300" cy="622300"/>
            <a:chOff x="8223504" y="4184903"/>
            <a:chExt cx="241300" cy="622300"/>
          </a:xfrm>
        </p:grpSpPr>
        <p:sp>
          <p:nvSpPr>
            <p:cNvPr id="20" name="object 20"/>
            <p:cNvSpPr/>
            <p:nvPr/>
          </p:nvSpPr>
          <p:spPr>
            <a:xfrm>
              <a:off x="8229600" y="4190999"/>
              <a:ext cx="228600" cy="609600"/>
            </a:xfrm>
            <a:custGeom>
              <a:avLst/>
              <a:gdLst/>
              <a:ahLst/>
              <a:cxnLst/>
              <a:rect l="l" t="t" r="r" b="b"/>
              <a:pathLst>
                <a:path w="228600" h="609600">
                  <a:moveTo>
                    <a:pt x="114300" y="0"/>
                  </a:moveTo>
                  <a:lnTo>
                    <a:pt x="0" y="152400"/>
                  </a:lnTo>
                  <a:lnTo>
                    <a:pt x="57150" y="152400"/>
                  </a:lnTo>
                  <a:lnTo>
                    <a:pt x="57150" y="609600"/>
                  </a:lnTo>
                  <a:lnTo>
                    <a:pt x="171450" y="609600"/>
                  </a:lnTo>
                  <a:lnTo>
                    <a:pt x="171450" y="152400"/>
                  </a:lnTo>
                  <a:lnTo>
                    <a:pt x="228600" y="152400"/>
                  </a:lnTo>
                  <a:lnTo>
                    <a:pt x="114300" y="0"/>
                  </a:lnTo>
                  <a:close/>
                </a:path>
              </a:pathLst>
            </a:custGeom>
            <a:solidFill>
              <a:srgbClr val="8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" name="object 21"/>
            <p:cNvSpPr/>
            <p:nvPr/>
          </p:nvSpPr>
          <p:spPr>
            <a:xfrm>
              <a:off x="8229600" y="4190999"/>
              <a:ext cx="228600" cy="609600"/>
            </a:xfrm>
            <a:custGeom>
              <a:avLst/>
              <a:gdLst/>
              <a:ahLst/>
              <a:cxnLst/>
              <a:rect l="l" t="t" r="r" b="b"/>
              <a:pathLst>
                <a:path w="228600" h="609600">
                  <a:moveTo>
                    <a:pt x="0" y="152400"/>
                  </a:moveTo>
                  <a:lnTo>
                    <a:pt x="114300" y="0"/>
                  </a:lnTo>
                  <a:lnTo>
                    <a:pt x="228600" y="152400"/>
                  </a:lnTo>
                  <a:lnTo>
                    <a:pt x="171450" y="152400"/>
                  </a:lnTo>
                  <a:lnTo>
                    <a:pt x="171450" y="609600"/>
                  </a:lnTo>
                  <a:lnTo>
                    <a:pt x="57150" y="609600"/>
                  </a:lnTo>
                  <a:lnTo>
                    <a:pt x="57150" y="152400"/>
                  </a:lnTo>
                  <a:lnTo>
                    <a:pt x="0" y="152400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22" name="object 22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782567" y="6345932"/>
            <a:ext cx="2900044" cy="458571"/>
          </a:xfrm>
          <a:prstGeom prst="rect">
            <a:avLst/>
          </a:prstGeom>
        </p:spPr>
      </p:pic>
      <p:sp>
        <p:nvSpPr>
          <p:cNvPr id="23" name="object 23"/>
          <p:cNvSpPr txBox="1"/>
          <p:nvPr/>
        </p:nvSpPr>
        <p:spPr>
          <a:xfrm>
            <a:off x="3901821" y="6399072"/>
            <a:ext cx="2647950" cy="27051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600" spc="5" b="1" i="1">
                <a:solidFill>
                  <a:srgbClr val="E7E6E6"/>
                </a:solidFill>
                <a:latin typeface="Arial"/>
                <a:cs typeface="Arial"/>
              </a:rPr>
              <a:t>SO</a:t>
            </a:r>
            <a:r>
              <a:rPr dirty="0" sz="1600" spc="-20" b="1" i="1">
                <a:solidFill>
                  <a:srgbClr val="E7E6E6"/>
                </a:solidFill>
                <a:latin typeface="Arial"/>
                <a:cs typeface="Arial"/>
              </a:rPr>
              <a:t> </a:t>
            </a:r>
            <a:r>
              <a:rPr dirty="0" sz="1600" b="1" i="1">
                <a:solidFill>
                  <a:srgbClr val="E7E6E6"/>
                </a:solidFill>
                <a:latin typeface="Arial"/>
                <a:cs typeface="Arial"/>
              </a:rPr>
              <a:t>1</a:t>
            </a:r>
            <a:r>
              <a:rPr dirty="0" sz="1600" spc="440" b="1" i="1">
                <a:solidFill>
                  <a:srgbClr val="E7E6E6"/>
                </a:solidFill>
                <a:latin typeface="Arial"/>
                <a:cs typeface="Arial"/>
              </a:rPr>
              <a:t> </a:t>
            </a:r>
            <a:r>
              <a:rPr dirty="0" sz="1600" b="1" i="1">
                <a:solidFill>
                  <a:srgbClr val="E7E6E6"/>
                </a:solidFill>
                <a:latin typeface="Arial"/>
                <a:cs typeface="Arial"/>
              </a:rPr>
              <a:t>Prepare</a:t>
            </a:r>
            <a:r>
              <a:rPr dirty="0" sz="1600" spc="-45" b="1" i="1">
                <a:solidFill>
                  <a:srgbClr val="E7E6E6"/>
                </a:solidFill>
                <a:latin typeface="Arial"/>
                <a:cs typeface="Arial"/>
              </a:rPr>
              <a:t> </a:t>
            </a:r>
            <a:r>
              <a:rPr dirty="0" sz="1600" b="1" i="1">
                <a:solidFill>
                  <a:srgbClr val="E7E6E6"/>
                </a:solidFill>
                <a:latin typeface="Arial"/>
                <a:cs typeface="Arial"/>
              </a:rPr>
              <a:t>a</a:t>
            </a:r>
            <a:r>
              <a:rPr dirty="0" sz="1600" spc="-5" b="1" i="1">
                <a:solidFill>
                  <a:srgbClr val="E7E6E6"/>
                </a:solidFill>
                <a:latin typeface="Arial"/>
                <a:cs typeface="Arial"/>
              </a:rPr>
              <a:t> worksheet.</a:t>
            </a:r>
            <a:endParaRPr sz="1600">
              <a:latin typeface="Arial"/>
              <a:cs typeface="Arial"/>
            </a:endParaRPr>
          </a:p>
        </p:txBody>
      </p:sp>
      <p:grpSp>
        <p:nvGrpSpPr>
          <p:cNvPr id="24" name="object 24"/>
          <p:cNvGrpSpPr/>
          <p:nvPr/>
        </p:nvGrpSpPr>
        <p:grpSpPr>
          <a:xfrm>
            <a:off x="7836407" y="4864608"/>
            <a:ext cx="2082164" cy="1728470"/>
            <a:chOff x="7836407" y="4864608"/>
            <a:chExt cx="2082164" cy="1728470"/>
          </a:xfrm>
        </p:grpSpPr>
        <p:pic>
          <p:nvPicPr>
            <p:cNvPr id="25" name="object 25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848599" y="4876800"/>
              <a:ext cx="2057400" cy="1703832"/>
            </a:xfrm>
            <a:prstGeom prst="rect">
              <a:avLst/>
            </a:prstGeom>
          </p:spPr>
        </p:pic>
        <p:sp>
          <p:nvSpPr>
            <p:cNvPr id="26" name="object 26"/>
            <p:cNvSpPr/>
            <p:nvPr/>
          </p:nvSpPr>
          <p:spPr>
            <a:xfrm>
              <a:off x="7842503" y="4870704"/>
              <a:ext cx="2070100" cy="1716405"/>
            </a:xfrm>
            <a:custGeom>
              <a:avLst/>
              <a:gdLst/>
              <a:ahLst/>
              <a:cxnLst/>
              <a:rect l="l" t="t" r="r" b="b"/>
              <a:pathLst>
                <a:path w="2070100" h="1716404">
                  <a:moveTo>
                    <a:pt x="0" y="1716024"/>
                  </a:moveTo>
                  <a:lnTo>
                    <a:pt x="2069592" y="1716024"/>
                  </a:lnTo>
                  <a:lnTo>
                    <a:pt x="2069592" y="0"/>
                  </a:lnTo>
                  <a:lnTo>
                    <a:pt x="0" y="0"/>
                  </a:lnTo>
                  <a:lnTo>
                    <a:pt x="0" y="1716024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27" name="object 27"/>
          <p:cNvGrpSpPr/>
          <p:nvPr/>
        </p:nvGrpSpPr>
        <p:grpSpPr>
          <a:xfrm>
            <a:off x="9290304" y="4184903"/>
            <a:ext cx="241300" cy="622300"/>
            <a:chOff x="9290304" y="4184903"/>
            <a:chExt cx="241300" cy="622300"/>
          </a:xfrm>
        </p:grpSpPr>
        <p:sp>
          <p:nvSpPr>
            <p:cNvPr id="28" name="object 28"/>
            <p:cNvSpPr/>
            <p:nvPr/>
          </p:nvSpPr>
          <p:spPr>
            <a:xfrm>
              <a:off x="9296400" y="4190999"/>
              <a:ext cx="228600" cy="609600"/>
            </a:xfrm>
            <a:custGeom>
              <a:avLst/>
              <a:gdLst/>
              <a:ahLst/>
              <a:cxnLst/>
              <a:rect l="l" t="t" r="r" b="b"/>
              <a:pathLst>
                <a:path w="228600" h="609600">
                  <a:moveTo>
                    <a:pt x="114300" y="0"/>
                  </a:moveTo>
                  <a:lnTo>
                    <a:pt x="0" y="152400"/>
                  </a:lnTo>
                  <a:lnTo>
                    <a:pt x="57150" y="152400"/>
                  </a:lnTo>
                  <a:lnTo>
                    <a:pt x="57150" y="609600"/>
                  </a:lnTo>
                  <a:lnTo>
                    <a:pt x="171450" y="609600"/>
                  </a:lnTo>
                  <a:lnTo>
                    <a:pt x="171450" y="152400"/>
                  </a:lnTo>
                  <a:lnTo>
                    <a:pt x="228600" y="152400"/>
                  </a:lnTo>
                  <a:lnTo>
                    <a:pt x="114300" y="0"/>
                  </a:lnTo>
                  <a:close/>
                </a:path>
              </a:pathLst>
            </a:custGeom>
            <a:solidFill>
              <a:srgbClr val="8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" name="object 29"/>
            <p:cNvSpPr/>
            <p:nvPr/>
          </p:nvSpPr>
          <p:spPr>
            <a:xfrm>
              <a:off x="9296400" y="4190999"/>
              <a:ext cx="228600" cy="609600"/>
            </a:xfrm>
            <a:custGeom>
              <a:avLst/>
              <a:gdLst/>
              <a:ahLst/>
              <a:cxnLst/>
              <a:rect l="l" t="t" r="r" b="b"/>
              <a:pathLst>
                <a:path w="228600" h="609600">
                  <a:moveTo>
                    <a:pt x="0" y="152400"/>
                  </a:moveTo>
                  <a:lnTo>
                    <a:pt x="114300" y="0"/>
                  </a:lnTo>
                  <a:lnTo>
                    <a:pt x="228600" y="152400"/>
                  </a:lnTo>
                  <a:lnTo>
                    <a:pt x="171450" y="152400"/>
                  </a:lnTo>
                  <a:lnTo>
                    <a:pt x="171450" y="609600"/>
                  </a:lnTo>
                  <a:lnTo>
                    <a:pt x="57150" y="609600"/>
                  </a:lnTo>
                  <a:lnTo>
                    <a:pt x="57150" y="152400"/>
                  </a:lnTo>
                  <a:lnTo>
                    <a:pt x="0" y="152400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30" name="object 30"/>
          <p:cNvGrpSpPr/>
          <p:nvPr/>
        </p:nvGrpSpPr>
        <p:grpSpPr>
          <a:xfrm>
            <a:off x="6815328" y="4864608"/>
            <a:ext cx="969644" cy="1228725"/>
            <a:chOff x="6815328" y="4864608"/>
            <a:chExt cx="969644" cy="1228725"/>
          </a:xfrm>
        </p:grpSpPr>
        <p:pic>
          <p:nvPicPr>
            <p:cNvPr id="31" name="object 3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827520" y="4876800"/>
              <a:ext cx="944879" cy="1203960"/>
            </a:xfrm>
            <a:prstGeom prst="rect">
              <a:avLst/>
            </a:prstGeom>
          </p:spPr>
        </p:pic>
        <p:sp>
          <p:nvSpPr>
            <p:cNvPr id="32" name="object 32"/>
            <p:cNvSpPr/>
            <p:nvPr/>
          </p:nvSpPr>
          <p:spPr>
            <a:xfrm>
              <a:off x="6821424" y="4870704"/>
              <a:ext cx="957580" cy="1216660"/>
            </a:xfrm>
            <a:custGeom>
              <a:avLst/>
              <a:gdLst/>
              <a:ahLst/>
              <a:cxnLst/>
              <a:rect l="l" t="t" r="r" b="b"/>
              <a:pathLst>
                <a:path w="957579" h="1216660">
                  <a:moveTo>
                    <a:pt x="0" y="1216152"/>
                  </a:moveTo>
                  <a:lnTo>
                    <a:pt x="957072" y="1216152"/>
                  </a:lnTo>
                  <a:lnTo>
                    <a:pt x="957072" y="0"/>
                  </a:lnTo>
                  <a:lnTo>
                    <a:pt x="0" y="0"/>
                  </a:lnTo>
                  <a:lnTo>
                    <a:pt x="0" y="1216152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33" name="object 33"/>
          <p:cNvGrpSpPr/>
          <p:nvPr/>
        </p:nvGrpSpPr>
        <p:grpSpPr>
          <a:xfrm>
            <a:off x="5486400" y="4864608"/>
            <a:ext cx="1219200" cy="1234440"/>
            <a:chOff x="5486400" y="4864608"/>
            <a:chExt cx="1219200" cy="1234440"/>
          </a:xfrm>
        </p:grpSpPr>
        <p:pic>
          <p:nvPicPr>
            <p:cNvPr id="34" name="object 34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498591" y="4876800"/>
              <a:ext cx="1194815" cy="1210056"/>
            </a:xfrm>
            <a:prstGeom prst="rect">
              <a:avLst/>
            </a:prstGeom>
          </p:spPr>
        </p:pic>
        <p:sp>
          <p:nvSpPr>
            <p:cNvPr id="35" name="object 35"/>
            <p:cNvSpPr/>
            <p:nvPr/>
          </p:nvSpPr>
          <p:spPr>
            <a:xfrm>
              <a:off x="5492495" y="4870704"/>
              <a:ext cx="1207135" cy="1222375"/>
            </a:xfrm>
            <a:custGeom>
              <a:avLst/>
              <a:gdLst/>
              <a:ahLst/>
              <a:cxnLst/>
              <a:rect l="l" t="t" r="r" b="b"/>
              <a:pathLst>
                <a:path w="1207134" h="1222375">
                  <a:moveTo>
                    <a:pt x="0" y="1222248"/>
                  </a:moveTo>
                  <a:lnTo>
                    <a:pt x="1207007" y="1222248"/>
                  </a:lnTo>
                  <a:lnTo>
                    <a:pt x="1207007" y="0"/>
                  </a:lnTo>
                  <a:lnTo>
                    <a:pt x="0" y="0"/>
                  </a:lnTo>
                  <a:lnTo>
                    <a:pt x="0" y="1222248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36" name="object 36"/>
          <p:cNvGrpSpPr/>
          <p:nvPr/>
        </p:nvGrpSpPr>
        <p:grpSpPr>
          <a:xfrm>
            <a:off x="4102608" y="4864608"/>
            <a:ext cx="1283335" cy="1228725"/>
            <a:chOff x="4102608" y="4864608"/>
            <a:chExt cx="1283335" cy="1228725"/>
          </a:xfrm>
        </p:grpSpPr>
        <p:pic>
          <p:nvPicPr>
            <p:cNvPr id="37" name="object 37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4114800" y="4876800"/>
              <a:ext cx="1258824" cy="1203960"/>
            </a:xfrm>
            <a:prstGeom prst="rect">
              <a:avLst/>
            </a:prstGeom>
          </p:spPr>
        </p:pic>
        <p:sp>
          <p:nvSpPr>
            <p:cNvPr id="38" name="object 38"/>
            <p:cNvSpPr/>
            <p:nvPr/>
          </p:nvSpPr>
          <p:spPr>
            <a:xfrm>
              <a:off x="4108704" y="4870704"/>
              <a:ext cx="1271270" cy="1216660"/>
            </a:xfrm>
            <a:custGeom>
              <a:avLst/>
              <a:gdLst/>
              <a:ahLst/>
              <a:cxnLst/>
              <a:rect l="l" t="t" r="r" b="b"/>
              <a:pathLst>
                <a:path w="1271270" h="1216660">
                  <a:moveTo>
                    <a:pt x="0" y="1216152"/>
                  </a:moveTo>
                  <a:lnTo>
                    <a:pt x="1271015" y="1216152"/>
                  </a:lnTo>
                  <a:lnTo>
                    <a:pt x="1271015" y="0"/>
                  </a:lnTo>
                  <a:lnTo>
                    <a:pt x="0" y="0"/>
                  </a:lnTo>
                  <a:lnTo>
                    <a:pt x="0" y="1216152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9" name="object 39"/>
          <p:cNvSpPr txBox="1"/>
          <p:nvPr/>
        </p:nvSpPr>
        <p:spPr>
          <a:xfrm>
            <a:off x="9072498" y="1203705"/>
            <a:ext cx="1070610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-5" b="1">
                <a:solidFill>
                  <a:srgbClr val="800000"/>
                </a:solidFill>
                <a:latin typeface="Arial"/>
                <a:cs typeface="Arial"/>
              </a:rPr>
              <a:t>Illustration</a:t>
            </a:r>
            <a:r>
              <a:rPr dirty="0" sz="1200" spc="-45" b="1">
                <a:solidFill>
                  <a:srgbClr val="800000"/>
                </a:solidFill>
                <a:latin typeface="Arial"/>
                <a:cs typeface="Arial"/>
              </a:rPr>
              <a:t> </a:t>
            </a:r>
            <a:r>
              <a:rPr dirty="0" sz="1200" spc="5" b="1">
                <a:solidFill>
                  <a:srgbClr val="800000"/>
                </a:solidFill>
                <a:latin typeface="Arial"/>
                <a:cs typeface="Arial"/>
              </a:rPr>
              <a:t>4-1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060575" y="1319606"/>
            <a:ext cx="1687195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solidFill>
                  <a:srgbClr val="800000"/>
                </a:solidFill>
                <a:latin typeface="Arial"/>
                <a:cs typeface="Arial"/>
              </a:rPr>
              <a:t>I</a:t>
            </a:r>
            <a:r>
              <a:rPr dirty="0" sz="2400" spc="5" b="1">
                <a:solidFill>
                  <a:srgbClr val="800000"/>
                </a:solidFill>
                <a:latin typeface="Arial"/>
                <a:cs typeface="Arial"/>
              </a:rPr>
              <a:t>l</a:t>
            </a:r>
            <a:r>
              <a:rPr dirty="0" sz="2400" b="1">
                <a:solidFill>
                  <a:srgbClr val="800000"/>
                </a:solidFill>
                <a:latin typeface="Arial"/>
                <a:cs typeface="Arial"/>
              </a:rPr>
              <a:t>lu</a:t>
            </a:r>
            <a:r>
              <a:rPr dirty="0" sz="2400" spc="5" b="1">
                <a:solidFill>
                  <a:srgbClr val="800000"/>
                </a:solidFill>
                <a:latin typeface="Arial"/>
                <a:cs typeface="Arial"/>
              </a:rPr>
              <a:t>s</a:t>
            </a:r>
            <a:r>
              <a:rPr dirty="0" sz="2400" spc="-10" b="1">
                <a:solidFill>
                  <a:srgbClr val="800000"/>
                </a:solidFill>
                <a:latin typeface="Arial"/>
                <a:cs typeface="Arial"/>
              </a:rPr>
              <a:t>t</a:t>
            </a:r>
            <a:r>
              <a:rPr dirty="0" sz="2400" b="1">
                <a:solidFill>
                  <a:srgbClr val="800000"/>
                </a:solidFill>
                <a:latin typeface="Arial"/>
                <a:cs typeface="Arial"/>
              </a:rPr>
              <a:t>r</a:t>
            </a:r>
            <a:r>
              <a:rPr dirty="0" sz="2400" spc="5" b="1">
                <a:solidFill>
                  <a:srgbClr val="800000"/>
                </a:solidFill>
                <a:latin typeface="Arial"/>
                <a:cs typeface="Arial"/>
              </a:rPr>
              <a:t>a</a:t>
            </a:r>
            <a:r>
              <a:rPr dirty="0" sz="2400" spc="-10" b="1">
                <a:solidFill>
                  <a:srgbClr val="800000"/>
                </a:solidFill>
                <a:latin typeface="Arial"/>
                <a:cs typeface="Arial"/>
              </a:rPr>
              <a:t>t</a:t>
            </a:r>
            <a:r>
              <a:rPr dirty="0" sz="2400" b="1">
                <a:solidFill>
                  <a:srgbClr val="800000"/>
                </a:solidFill>
                <a:latin typeface="Arial"/>
                <a:cs typeface="Arial"/>
              </a:rPr>
              <a:t>ion:</a:t>
            </a:r>
            <a:endParaRPr sz="2400">
              <a:latin typeface="Arial"/>
              <a:cs typeface="Arial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1862327" y="274269"/>
            <a:ext cx="8428990" cy="1199515"/>
            <a:chOff x="1862327" y="274269"/>
            <a:chExt cx="8428990" cy="119951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048255" y="524306"/>
              <a:ext cx="8243061" cy="574370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938527" y="350469"/>
              <a:ext cx="7023861" cy="1122984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981199" y="457200"/>
              <a:ext cx="8229600" cy="561340"/>
            </a:xfrm>
            <a:custGeom>
              <a:avLst/>
              <a:gdLst/>
              <a:ahLst/>
              <a:cxnLst/>
              <a:rect l="l" t="t" r="r" b="b"/>
              <a:pathLst>
                <a:path w="8229600" h="561340">
                  <a:moveTo>
                    <a:pt x="8229600" y="0"/>
                  </a:moveTo>
                  <a:lnTo>
                    <a:pt x="0" y="0"/>
                  </a:lnTo>
                  <a:lnTo>
                    <a:pt x="0" y="560832"/>
                  </a:lnTo>
                  <a:lnTo>
                    <a:pt x="8229600" y="560832"/>
                  </a:lnTo>
                  <a:lnTo>
                    <a:pt x="8229600" y="0"/>
                  </a:lnTo>
                  <a:close/>
                </a:path>
              </a:pathLst>
            </a:custGeom>
            <a:solidFill>
              <a:srgbClr val="99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1981199" y="457200"/>
              <a:ext cx="8229600" cy="561340"/>
            </a:xfrm>
            <a:custGeom>
              <a:avLst/>
              <a:gdLst/>
              <a:ahLst/>
              <a:cxnLst/>
              <a:rect l="l" t="t" r="r" b="b"/>
              <a:pathLst>
                <a:path w="8229600" h="561340">
                  <a:moveTo>
                    <a:pt x="0" y="560832"/>
                  </a:moveTo>
                  <a:lnTo>
                    <a:pt x="8229600" y="560832"/>
                  </a:lnTo>
                  <a:lnTo>
                    <a:pt x="8229600" y="0"/>
                  </a:lnTo>
                  <a:lnTo>
                    <a:pt x="0" y="0"/>
                  </a:lnTo>
                  <a:lnTo>
                    <a:pt x="0" y="560832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862327" y="274269"/>
              <a:ext cx="7023861" cy="1122984"/>
            </a:xfrm>
            <a:prstGeom prst="rect">
              <a:avLst/>
            </a:prstGeom>
          </p:spPr>
        </p:pic>
      </p:grpSp>
      <p:sp>
        <p:nvSpPr>
          <p:cNvPr id="9" name="object 9"/>
          <p:cNvSpPr txBox="1"/>
          <p:nvPr/>
        </p:nvSpPr>
        <p:spPr>
          <a:xfrm>
            <a:off x="2169414" y="394538"/>
            <a:ext cx="6380480" cy="6369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4000" spc="-10">
                <a:solidFill>
                  <a:srgbClr val="FFFFFF"/>
                </a:solidFill>
                <a:latin typeface="Calibri Light"/>
                <a:cs typeface="Calibri Light"/>
              </a:rPr>
              <a:t>Steps</a:t>
            </a:r>
            <a:r>
              <a:rPr dirty="0" sz="4000" spc="-55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dirty="0" sz="4000">
                <a:solidFill>
                  <a:srgbClr val="FFFFFF"/>
                </a:solidFill>
                <a:latin typeface="Calibri Light"/>
                <a:cs typeface="Calibri Light"/>
              </a:rPr>
              <a:t>in</a:t>
            </a:r>
            <a:r>
              <a:rPr dirty="0" sz="4000" spc="-25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dirty="0" sz="4000" spc="-5">
                <a:solidFill>
                  <a:srgbClr val="FFFFFF"/>
                </a:solidFill>
                <a:latin typeface="Calibri Light"/>
                <a:cs typeface="Calibri Light"/>
              </a:rPr>
              <a:t>Preparing</a:t>
            </a:r>
            <a:r>
              <a:rPr dirty="0" sz="4000" spc="-114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dirty="0" sz="4000">
                <a:solidFill>
                  <a:srgbClr val="FFFFFF"/>
                </a:solidFill>
                <a:latin typeface="Calibri Light"/>
                <a:cs typeface="Calibri Light"/>
              </a:rPr>
              <a:t>a </a:t>
            </a:r>
            <a:r>
              <a:rPr dirty="0" sz="4000" spc="-25">
                <a:solidFill>
                  <a:srgbClr val="FFFFFF"/>
                </a:solidFill>
                <a:latin typeface="Calibri Light"/>
                <a:cs typeface="Calibri Light"/>
              </a:rPr>
              <a:t>Worksheet</a:t>
            </a:r>
            <a:endParaRPr sz="4000">
              <a:latin typeface="Calibri Light"/>
              <a:cs typeface="Calibri Light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2667000" y="6422137"/>
            <a:ext cx="7978140" cy="436245"/>
            <a:chOff x="2667000" y="6422137"/>
            <a:chExt cx="7978140" cy="436245"/>
          </a:xfrm>
        </p:grpSpPr>
        <p:sp>
          <p:nvSpPr>
            <p:cNvPr id="11" name="object 11"/>
            <p:cNvSpPr/>
            <p:nvPr/>
          </p:nvSpPr>
          <p:spPr>
            <a:xfrm>
              <a:off x="2667000" y="6446520"/>
              <a:ext cx="7924800" cy="335280"/>
            </a:xfrm>
            <a:custGeom>
              <a:avLst/>
              <a:gdLst/>
              <a:ahLst/>
              <a:cxnLst/>
              <a:rect l="l" t="t" r="r" b="b"/>
              <a:pathLst>
                <a:path w="7924800" h="335279">
                  <a:moveTo>
                    <a:pt x="7924800" y="0"/>
                  </a:moveTo>
                  <a:lnTo>
                    <a:pt x="0" y="0"/>
                  </a:lnTo>
                  <a:lnTo>
                    <a:pt x="0" y="335279"/>
                  </a:lnTo>
                  <a:lnTo>
                    <a:pt x="7924800" y="335279"/>
                  </a:lnTo>
                  <a:lnTo>
                    <a:pt x="79248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2" name="object 12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744967" y="6422137"/>
              <a:ext cx="2900045" cy="435859"/>
            </a:xfrm>
            <a:prstGeom prst="rect">
              <a:avLst/>
            </a:prstGeom>
          </p:spPr>
        </p:pic>
      </p:grpSp>
      <p:sp>
        <p:nvSpPr>
          <p:cNvPr id="13" name="object 13"/>
          <p:cNvSpPr txBox="1"/>
          <p:nvPr/>
        </p:nvSpPr>
        <p:spPr>
          <a:xfrm>
            <a:off x="7865109" y="6475272"/>
            <a:ext cx="2649855" cy="27051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600" spc="5" b="1" i="1">
                <a:solidFill>
                  <a:srgbClr val="E7E6E6"/>
                </a:solidFill>
                <a:latin typeface="Arial"/>
                <a:cs typeface="Arial"/>
              </a:rPr>
              <a:t>SO</a:t>
            </a:r>
            <a:r>
              <a:rPr dirty="0" sz="1600" spc="-25" b="1" i="1">
                <a:solidFill>
                  <a:srgbClr val="E7E6E6"/>
                </a:solidFill>
                <a:latin typeface="Arial"/>
                <a:cs typeface="Arial"/>
              </a:rPr>
              <a:t> </a:t>
            </a:r>
            <a:r>
              <a:rPr dirty="0" sz="1600" b="1" i="1">
                <a:solidFill>
                  <a:srgbClr val="E7E6E6"/>
                </a:solidFill>
                <a:latin typeface="Arial"/>
                <a:cs typeface="Arial"/>
              </a:rPr>
              <a:t>1</a:t>
            </a:r>
            <a:r>
              <a:rPr dirty="0" sz="1600" spc="434" b="1" i="1">
                <a:solidFill>
                  <a:srgbClr val="E7E6E6"/>
                </a:solidFill>
                <a:latin typeface="Arial"/>
                <a:cs typeface="Arial"/>
              </a:rPr>
              <a:t> </a:t>
            </a:r>
            <a:r>
              <a:rPr dirty="0" sz="1600" b="1" i="1">
                <a:solidFill>
                  <a:srgbClr val="E7E6E6"/>
                </a:solidFill>
                <a:latin typeface="Arial"/>
                <a:cs typeface="Arial"/>
              </a:rPr>
              <a:t>Prepare</a:t>
            </a:r>
            <a:r>
              <a:rPr dirty="0" sz="1600" spc="-60" b="1" i="1">
                <a:solidFill>
                  <a:srgbClr val="E7E6E6"/>
                </a:solidFill>
                <a:latin typeface="Arial"/>
                <a:cs typeface="Arial"/>
              </a:rPr>
              <a:t> </a:t>
            </a:r>
            <a:r>
              <a:rPr dirty="0" sz="1600" b="1" i="1">
                <a:solidFill>
                  <a:srgbClr val="E7E6E6"/>
                </a:solidFill>
                <a:latin typeface="Arial"/>
                <a:cs typeface="Arial"/>
              </a:rPr>
              <a:t>a</a:t>
            </a:r>
            <a:r>
              <a:rPr dirty="0" sz="1600" spc="-10" b="1" i="1">
                <a:solidFill>
                  <a:srgbClr val="E7E6E6"/>
                </a:solidFill>
                <a:latin typeface="Arial"/>
                <a:cs typeface="Arial"/>
              </a:rPr>
              <a:t> </a:t>
            </a:r>
            <a:r>
              <a:rPr dirty="0" sz="1600" b="1" i="1">
                <a:solidFill>
                  <a:srgbClr val="E7E6E6"/>
                </a:solidFill>
                <a:latin typeface="Arial"/>
                <a:cs typeface="Arial"/>
              </a:rPr>
              <a:t>worksheet.</a:t>
            </a:r>
            <a:endParaRPr sz="16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8615298" y="1325702"/>
            <a:ext cx="1677670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-5" b="1">
                <a:solidFill>
                  <a:srgbClr val="800000"/>
                </a:solidFill>
                <a:latin typeface="Arial"/>
                <a:cs typeface="Arial"/>
              </a:rPr>
              <a:t>Illustration</a:t>
            </a:r>
            <a:r>
              <a:rPr dirty="0" sz="1200" spc="-25" b="1">
                <a:solidFill>
                  <a:srgbClr val="800000"/>
                </a:solidFill>
                <a:latin typeface="Arial"/>
                <a:cs typeface="Arial"/>
              </a:rPr>
              <a:t> </a:t>
            </a:r>
            <a:r>
              <a:rPr dirty="0" sz="1200" spc="5" b="1">
                <a:solidFill>
                  <a:srgbClr val="800000"/>
                </a:solidFill>
                <a:latin typeface="Arial"/>
                <a:cs typeface="Arial"/>
              </a:rPr>
              <a:t>4-2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1200">
                <a:latin typeface="Arial MT"/>
                <a:cs typeface="Arial MT"/>
              </a:rPr>
              <a:t>Preparing</a:t>
            </a:r>
            <a:r>
              <a:rPr dirty="0" sz="1200" spc="-80">
                <a:latin typeface="Arial MT"/>
                <a:cs typeface="Arial MT"/>
              </a:rPr>
              <a:t> </a:t>
            </a:r>
            <a:r>
              <a:rPr dirty="0" sz="1200" spc="-5">
                <a:latin typeface="Arial MT"/>
                <a:cs typeface="Arial MT"/>
              </a:rPr>
              <a:t>a</a:t>
            </a:r>
            <a:r>
              <a:rPr dirty="0" sz="1200" spc="-30">
                <a:latin typeface="Arial MT"/>
                <a:cs typeface="Arial MT"/>
              </a:rPr>
              <a:t> </a:t>
            </a:r>
            <a:r>
              <a:rPr dirty="0" sz="1200">
                <a:latin typeface="Arial MT"/>
                <a:cs typeface="Arial MT"/>
              </a:rPr>
              <a:t>trial</a:t>
            </a:r>
            <a:r>
              <a:rPr dirty="0" sz="1200" spc="-35">
                <a:latin typeface="Arial MT"/>
                <a:cs typeface="Arial MT"/>
              </a:rPr>
              <a:t> </a:t>
            </a:r>
            <a:r>
              <a:rPr dirty="0" sz="1200">
                <a:latin typeface="Arial MT"/>
                <a:cs typeface="Arial MT"/>
              </a:rPr>
              <a:t>balance</a:t>
            </a:r>
            <a:endParaRPr sz="1200">
              <a:latin typeface="Arial MT"/>
              <a:cs typeface="Arial MT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1877567" y="1926335"/>
            <a:ext cx="8437245" cy="4273550"/>
            <a:chOff x="1877567" y="1926335"/>
            <a:chExt cx="8437245" cy="4273550"/>
          </a:xfrm>
        </p:grpSpPr>
        <p:pic>
          <p:nvPicPr>
            <p:cNvPr id="16" name="object 16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904999" y="1953767"/>
              <a:ext cx="8382000" cy="4218432"/>
            </a:xfrm>
            <a:prstGeom prst="rect">
              <a:avLst/>
            </a:prstGeom>
          </p:spPr>
        </p:pic>
        <p:sp>
          <p:nvSpPr>
            <p:cNvPr id="17" name="object 17"/>
            <p:cNvSpPr/>
            <p:nvPr/>
          </p:nvSpPr>
          <p:spPr>
            <a:xfrm>
              <a:off x="1891283" y="1940051"/>
              <a:ext cx="8409940" cy="4246245"/>
            </a:xfrm>
            <a:custGeom>
              <a:avLst/>
              <a:gdLst/>
              <a:ahLst/>
              <a:cxnLst/>
              <a:rect l="l" t="t" r="r" b="b"/>
              <a:pathLst>
                <a:path w="8409940" h="4246245">
                  <a:moveTo>
                    <a:pt x="0" y="4245864"/>
                  </a:moveTo>
                  <a:lnTo>
                    <a:pt x="8409432" y="4245864"/>
                  </a:lnTo>
                  <a:lnTo>
                    <a:pt x="8409432" y="0"/>
                  </a:lnTo>
                  <a:lnTo>
                    <a:pt x="0" y="0"/>
                  </a:lnTo>
                  <a:lnTo>
                    <a:pt x="0" y="4245864"/>
                  </a:lnTo>
                  <a:close/>
                </a:path>
              </a:pathLst>
            </a:custGeom>
            <a:ln w="27432">
              <a:solidFill>
                <a:srgbClr val="8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686180" y="1448822"/>
            <a:ext cx="8802370" cy="4647565"/>
          </a:xfrm>
          <a:custGeom>
            <a:avLst/>
            <a:gdLst/>
            <a:ahLst/>
            <a:cxnLst/>
            <a:rect l="l" t="t" r="r" b="b"/>
            <a:pathLst>
              <a:path w="8802370" h="4647565">
                <a:moveTo>
                  <a:pt x="8802030" y="0"/>
                </a:moveTo>
                <a:lnTo>
                  <a:pt x="0" y="0"/>
                </a:lnTo>
                <a:lnTo>
                  <a:pt x="0" y="4647177"/>
                </a:lnTo>
                <a:lnTo>
                  <a:pt x="8802030" y="4647177"/>
                </a:lnTo>
                <a:lnTo>
                  <a:pt x="880203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1793762" y="1786496"/>
          <a:ext cx="8448675" cy="187769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74495"/>
                <a:gridCol w="848359"/>
                <a:gridCol w="720089"/>
                <a:gridCol w="521335"/>
                <a:gridCol w="622300"/>
                <a:gridCol w="715010"/>
                <a:gridCol w="744220"/>
                <a:gridCol w="700405"/>
                <a:gridCol w="690245"/>
                <a:gridCol w="724534"/>
                <a:gridCol w="490220"/>
              </a:tblGrid>
              <a:tr h="171335">
                <a:tc>
                  <a:txBody>
                    <a:bodyPr/>
                    <a:lstStyle/>
                    <a:p>
                      <a:pPr marL="381635">
                        <a:lnSpc>
                          <a:spcPts val="1175"/>
                        </a:lnSpc>
                        <a:spcBef>
                          <a:spcPts val="70"/>
                        </a:spcBef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Account</a:t>
                      </a:r>
                      <a:r>
                        <a:rPr dirty="0" sz="1000" spc="-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10" b="1">
                          <a:latin typeface="Arial"/>
                          <a:cs typeface="Arial"/>
                        </a:rPr>
                        <a:t>Titles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889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73685">
                        <a:lnSpc>
                          <a:spcPts val="1175"/>
                        </a:lnSpc>
                        <a:spcBef>
                          <a:spcPts val="70"/>
                        </a:spcBef>
                      </a:pPr>
                      <a:r>
                        <a:rPr dirty="0" sz="1000" spc="-15" b="1">
                          <a:latin typeface="Arial"/>
                          <a:cs typeface="Arial"/>
                        </a:rPr>
                        <a:t>Dr.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889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9865">
                        <a:lnSpc>
                          <a:spcPts val="1175"/>
                        </a:lnSpc>
                        <a:spcBef>
                          <a:spcPts val="70"/>
                        </a:spcBef>
                      </a:pPr>
                      <a:r>
                        <a:rPr dirty="0" sz="1000" spc="-15" b="1">
                          <a:latin typeface="Arial"/>
                          <a:cs typeface="Arial"/>
                        </a:rPr>
                        <a:t>Cr.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889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45415">
                        <a:lnSpc>
                          <a:spcPts val="1175"/>
                        </a:lnSpc>
                        <a:spcBef>
                          <a:spcPts val="70"/>
                        </a:spcBef>
                      </a:pPr>
                      <a:r>
                        <a:rPr dirty="0" sz="1000" spc="-15" b="1">
                          <a:latin typeface="Arial"/>
                          <a:cs typeface="Arial"/>
                        </a:rPr>
                        <a:t>Dr.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889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02565">
                        <a:lnSpc>
                          <a:spcPts val="1175"/>
                        </a:lnSpc>
                        <a:spcBef>
                          <a:spcPts val="70"/>
                        </a:spcBef>
                      </a:pPr>
                      <a:r>
                        <a:rPr dirty="0" sz="1000" spc="-15" b="1">
                          <a:latin typeface="Arial"/>
                          <a:cs typeface="Arial"/>
                        </a:rPr>
                        <a:t>Cr.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889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40640">
                        <a:lnSpc>
                          <a:spcPts val="1175"/>
                        </a:lnSpc>
                        <a:spcBef>
                          <a:spcPts val="70"/>
                        </a:spcBef>
                      </a:pPr>
                      <a:r>
                        <a:rPr dirty="0" sz="1000" spc="-15" b="1">
                          <a:latin typeface="Arial"/>
                          <a:cs typeface="Arial"/>
                        </a:rPr>
                        <a:t>Dr.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889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19050">
                        <a:lnSpc>
                          <a:spcPts val="1175"/>
                        </a:lnSpc>
                        <a:spcBef>
                          <a:spcPts val="70"/>
                        </a:spcBef>
                      </a:pPr>
                      <a:r>
                        <a:rPr dirty="0" sz="1000" spc="-15" b="1">
                          <a:latin typeface="Arial"/>
                          <a:cs typeface="Arial"/>
                        </a:rPr>
                        <a:t>Cr.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889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24130">
                        <a:lnSpc>
                          <a:spcPts val="1175"/>
                        </a:lnSpc>
                        <a:spcBef>
                          <a:spcPts val="70"/>
                        </a:spcBef>
                      </a:pPr>
                      <a:r>
                        <a:rPr dirty="0" sz="1000" spc="-15" b="1">
                          <a:latin typeface="Arial"/>
                          <a:cs typeface="Arial"/>
                        </a:rPr>
                        <a:t>Dr.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889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6985">
                        <a:lnSpc>
                          <a:spcPts val="1175"/>
                        </a:lnSpc>
                        <a:spcBef>
                          <a:spcPts val="70"/>
                        </a:spcBef>
                      </a:pPr>
                      <a:r>
                        <a:rPr dirty="0" sz="1000" spc="-15" b="1">
                          <a:latin typeface="Arial"/>
                          <a:cs typeface="Arial"/>
                        </a:rPr>
                        <a:t>Cr.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889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12065">
                        <a:lnSpc>
                          <a:spcPts val="1175"/>
                        </a:lnSpc>
                        <a:spcBef>
                          <a:spcPts val="70"/>
                        </a:spcBef>
                      </a:pPr>
                      <a:r>
                        <a:rPr dirty="0" sz="1000" spc="-15" b="1">
                          <a:latin typeface="Arial"/>
                          <a:cs typeface="Arial"/>
                        </a:rPr>
                        <a:t>Dr.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889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85750">
                        <a:lnSpc>
                          <a:spcPts val="1175"/>
                        </a:lnSpc>
                        <a:spcBef>
                          <a:spcPts val="70"/>
                        </a:spcBef>
                      </a:pPr>
                      <a:r>
                        <a:rPr dirty="0" sz="1000" spc="-15" b="1">
                          <a:latin typeface="Arial"/>
                          <a:cs typeface="Arial"/>
                        </a:rPr>
                        <a:t>Cr.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8890">
                    <a:solidFill>
                      <a:srgbClr val="FFFFFF"/>
                    </a:solidFill>
                  </a:tcPr>
                </a:tc>
              </a:tr>
              <a:tr h="176347">
                <a:tc>
                  <a:txBody>
                    <a:bodyPr/>
                    <a:lstStyle/>
                    <a:p>
                      <a:pPr marL="29209">
                        <a:lnSpc>
                          <a:spcPct val="100000"/>
                        </a:lnSpc>
                        <a:spcBef>
                          <a:spcPts val="70"/>
                        </a:spcBef>
                      </a:pPr>
                      <a:r>
                        <a:rPr dirty="0" sz="1000" spc="-20" b="1">
                          <a:latin typeface="Arial"/>
                          <a:cs typeface="Arial"/>
                        </a:rPr>
                        <a:t>Cash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889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82245">
                        <a:lnSpc>
                          <a:spcPct val="100000"/>
                        </a:lnSpc>
                        <a:spcBef>
                          <a:spcPts val="70"/>
                        </a:spcBef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15,200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889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</a:tr>
              <a:tr h="171335">
                <a:tc>
                  <a:txBody>
                    <a:bodyPr/>
                    <a:lstStyle/>
                    <a:p>
                      <a:pPr marL="29209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Advertising</a:t>
                      </a:r>
                      <a:r>
                        <a:rPr dirty="0" sz="1000" spc="15" b="1">
                          <a:latin typeface="Arial"/>
                          <a:cs typeface="Arial"/>
                        </a:rPr>
                        <a:t> Supplies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82245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2,500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</a:tr>
              <a:tr h="171469">
                <a:tc>
                  <a:txBody>
                    <a:bodyPr/>
                    <a:lstStyle/>
                    <a:p>
                      <a:pPr marL="29209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1000" spc="20" b="1">
                          <a:latin typeface="Arial"/>
                          <a:cs typeface="Arial"/>
                        </a:rPr>
                        <a:t>Prepaid</a:t>
                      </a:r>
                      <a:r>
                        <a:rPr dirty="0" sz="1000" spc="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-5" b="1">
                          <a:latin typeface="Arial"/>
                          <a:cs typeface="Arial"/>
                        </a:rPr>
                        <a:t>Insurance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84150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1000" spc="-20" b="1">
                          <a:latin typeface="Arial"/>
                          <a:cs typeface="Arial"/>
                        </a:rPr>
                        <a:t>600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</a:tr>
              <a:tr h="171536">
                <a:tc>
                  <a:txBody>
                    <a:bodyPr/>
                    <a:lstStyle/>
                    <a:p>
                      <a:pPr marL="29209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Office</a:t>
                      </a:r>
                      <a:r>
                        <a:rPr dirty="0" sz="1000" spc="5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5" b="1">
                          <a:latin typeface="Arial"/>
                          <a:cs typeface="Arial"/>
                        </a:rPr>
                        <a:t>Equipment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82245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5,000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</a:tr>
              <a:tr h="171335">
                <a:tc>
                  <a:txBody>
                    <a:bodyPr/>
                    <a:lstStyle/>
                    <a:p>
                      <a:pPr marL="29209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1000" spc="-35" b="1">
                          <a:latin typeface="Arial"/>
                          <a:cs typeface="Arial"/>
                        </a:rPr>
                        <a:t>N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o</a:t>
                      </a:r>
                      <a:r>
                        <a:rPr dirty="0" sz="1000" spc="-25" b="1">
                          <a:latin typeface="Arial"/>
                          <a:cs typeface="Arial"/>
                        </a:rPr>
                        <a:t>t</a:t>
                      </a:r>
                      <a:r>
                        <a:rPr dirty="0" sz="1000" spc="55" b="1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s</a:t>
                      </a:r>
                      <a:r>
                        <a:rPr dirty="0" sz="1000" spc="-7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20" b="1">
                          <a:latin typeface="Arial"/>
                          <a:cs typeface="Arial"/>
                        </a:rPr>
                        <a:t>P</a:t>
                      </a:r>
                      <a:r>
                        <a:rPr dirty="0" sz="1000" spc="55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 spc="-20" b="1">
                          <a:latin typeface="Arial"/>
                          <a:cs typeface="Arial"/>
                        </a:rPr>
                        <a:t>y</a:t>
                      </a:r>
                      <a:r>
                        <a:rPr dirty="0" sz="1000" spc="55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b</a:t>
                      </a:r>
                      <a:r>
                        <a:rPr dirty="0" sz="1000" spc="30" b="1">
                          <a:latin typeface="Arial"/>
                          <a:cs typeface="Arial"/>
                        </a:rPr>
                        <a:t>l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37795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5,000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</a:tr>
              <a:tr h="171335">
                <a:tc>
                  <a:txBody>
                    <a:bodyPr/>
                    <a:lstStyle/>
                    <a:p>
                      <a:pPr marL="29209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1000" spc="-35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 spc="-20" b="1">
                          <a:latin typeface="Arial"/>
                          <a:cs typeface="Arial"/>
                        </a:rPr>
                        <a:t>cc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o</a:t>
                      </a:r>
                      <a:r>
                        <a:rPr dirty="0" sz="1000" spc="5" b="1">
                          <a:latin typeface="Arial"/>
                          <a:cs typeface="Arial"/>
                        </a:rPr>
                        <a:t>u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n</a:t>
                      </a:r>
                      <a:r>
                        <a:rPr dirty="0" sz="1000" spc="-25" b="1">
                          <a:latin typeface="Arial"/>
                          <a:cs typeface="Arial"/>
                        </a:rPr>
                        <a:t>t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s</a:t>
                      </a:r>
                      <a:r>
                        <a:rPr dirty="0" sz="1000" spc="-7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20" b="1">
                          <a:latin typeface="Arial"/>
                          <a:cs typeface="Arial"/>
                        </a:rPr>
                        <a:t>P</a:t>
                      </a:r>
                      <a:r>
                        <a:rPr dirty="0" sz="1000" spc="55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 spc="-20" b="1">
                          <a:latin typeface="Arial"/>
                          <a:cs typeface="Arial"/>
                        </a:rPr>
                        <a:t>y</a:t>
                      </a:r>
                      <a:r>
                        <a:rPr dirty="0" sz="1000" spc="55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b</a:t>
                      </a:r>
                      <a:r>
                        <a:rPr dirty="0" sz="1000" spc="30" b="1">
                          <a:latin typeface="Arial"/>
                          <a:cs typeface="Arial"/>
                        </a:rPr>
                        <a:t>l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37795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2,500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</a:tr>
              <a:tr h="171335">
                <a:tc>
                  <a:txBody>
                    <a:bodyPr/>
                    <a:lstStyle/>
                    <a:p>
                      <a:pPr marL="29209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1000" spc="15" b="1">
                          <a:latin typeface="Arial"/>
                          <a:cs typeface="Arial"/>
                        </a:rPr>
                        <a:t>Unearned</a:t>
                      </a:r>
                      <a:r>
                        <a:rPr dirty="0" sz="1000" spc="-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10" b="1">
                          <a:latin typeface="Arial"/>
                          <a:cs typeface="Arial"/>
                        </a:rPr>
                        <a:t>Revenue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37795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1,200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</a:tr>
              <a:tr h="171335">
                <a:tc>
                  <a:txBody>
                    <a:bodyPr/>
                    <a:lstStyle/>
                    <a:p>
                      <a:pPr marL="29209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1000" spc="15" b="1">
                          <a:latin typeface="Arial"/>
                          <a:cs typeface="Arial"/>
                        </a:rPr>
                        <a:t>Share</a:t>
                      </a:r>
                      <a:r>
                        <a:rPr dirty="0" sz="1000" spc="4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10" b="1">
                          <a:latin typeface="Arial"/>
                          <a:cs typeface="Arial"/>
                        </a:rPr>
                        <a:t>Capital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37795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10,000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</a:tr>
              <a:tr h="171335">
                <a:tc>
                  <a:txBody>
                    <a:bodyPr/>
                    <a:lstStyle/>
                    <a:p>
                      <a:pPr marL="29209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1000" spc="5" b="1">
                          <a:latin typeface="Arial"/>
                          <a:cs typeface="Arial"/>
                        </a:rPr>
                        <a:t>Dividends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84150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1000" spc="-20" b="1">
                          <a:latin typeface="Arial"/>
                          <a:cs typeface="Arial"/>
                        </a:rPr>
                        <a:t>500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</a:tr>
              <a:tr h="158865">
                <a:tc>
                  <a:txBody>
                    <a:bodyPr/>
                    <a:lstStyle/>
                    <a:p>
                      <a:pPr marL="29209">
                        <a:lnSpc>
                          <a:spcPts val="1120"/>
                        </a:lnSpc>
                        <a:spcBef>
                          <a:spcPts val="30"/>
                        </a:spcBef>
                      </a:pPr>
                      <a:r>
                        <a:rPr dirty="0" sz="1000" spc="5" b="1">
                          <a:latin typeface="Arial"/>
                          <a:cs typeface="Arial"/>
                        </a:rPr>
                        <a:t>Service</a:t>
                      </a:r>
                      <a:r>
                        <a:rPr dirty="0" sz="1000" spc="5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10" b="1">
                          <a:latin typeface="Arial"/>
                          <a:cs typeface="Arial"/>
                        </a:rPr>
                        <a:t>Revenue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37795">
                        <a:lnSpc>
                          <a:spcPts val="1120"/>
                        </a:lnSpc>
                        <a:spcBef>
                          <a:spcPts val="30"/>
                        </a:spcBef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10,000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4" name="object 4"/>
          <p:cNvSpPr txBox="1"/>
          <p:nvPr/>
        </p:nvSpPr>
        <p:spPr>
          <a:xfrm>
            <a:off x="1810728" y="3821069"/>
            <a:ext cx="1093470" cy="54038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 marR="5080">
              <a:lnSpc>
                <a:spcPct val="112500"/>
              </a:lnSpc>
              <a:spcBef>
                <a:spcPts val="90"/>
              </a:spcBef>
            </a:pPr>
            <a:r>
              <a:rPr dirty="0" sz="1000" spc="20" b="1">
                <a:latin typeface="Arial"/>
                <a:cs typeface="Arial"/>
              </a:rPr>
              <a:t>S</a:t>
            </a:r>
            <a:r>
              <a:rPr dirty="0" sz="1000" spc="55" b="1">
                <a:latin typeface="Arial"/>
                <a:cs typeface="Arial"/>
              </a:rPr>
              <a:t>a</a:t>
            </a:r>
            <a:r>
              <a:rPr dirty="0" sz="1000" spc="25" b="1">
                <a:latin typeface="Arial"/>
                <a:cs typeface="Arial"/>
              </a:rPr>
              <a:t>l</a:t>
            </a:r>
            <a:r>
              <a:rPr dirty="0" sz="1000" spc="55" b="1">
                <a:latin typeface="Arial"/>
                <a:cs typeface="Arial"/>
              </a:rPr>
              <a:t>a</a:t>
            </a:r>
            <a:r>
              <a:rPr dirty="0" sz="1000" spc="-5" b="1">
                <a:latin typeface="Arial"/>
                <a:cs typeface="Arial"/>
              </a:rPr>
              <a:t>r</a:t>
            </a:r>
            <a:r>
              <a:rPr dirty="0" sz="1000" spc="25" b="1">
                <a:latin typeface="Arial"/>
                <a:cs typeface="Arial"/>
              </a:rPr>
              <a:t>i</a:t>
            </a:r>
            <a:r>
              <a:rPr dirty="0" sz="1000" spc="55" b="1">
                <a:latin typeface="Arial"/>
                <a:cs typeface="Arial"/>
              </a:rPr>
              <a:t>e</a:t>
            </a:r>
            <a:r>
              <a:rPr dirty="0" sz="1000" b="1">
                <a:latin typeface="Arial"/>
                <a:cs typeface="Arial"/>
              </a:rPr>
              <a:t>s</a:t>
            </a:r>
            <a:r>
              <a:rPr dirty="0" sz="1000" spc="-70" b="1">
                <a:latin typeface="Arial"/>
                <a:cs typeface="Arial"/>
              </a:rPr>
              <a:t> </a:t>
            </a:r>
            <a:r>
              <a:rPr dirty="0" sz="1000" spc="-55" b="1">
                <a:latin typeface="Arial"/>
                <a:cs typeface="Arial"/>
              </a:rPr>
              <a:t>E</a:t>
            </a:r>
            <a:r>
              <a:rPr dirty="0" sz="1000" spc="55" b="1">
                <a:latin typeface="Arial"/>
                <a:cs typeface="Arial"/>
              </a:rPr>
              <a:t>x</a:t>
            </a:r>
            <a:r>
              <a:rPr dirty="0" sz="1000" b="1">
                <a:latin typeface="Arial"/>
                <a:cs typeface="Arial"/>
              </a:rPr>
              <a:t>p</a:t>
            </a:r>
            <a:r>
              <a:rPr dirty="0" sz="1000" spc="60" b="1">
                <a:latin typeface="Arial"/>
                <a:cs typeface="Arial"/>
              </a:rPr>
              <a:t>e</a:t>
            </a:r>
            <a:r>
              <a:rPr dirty="0" sz="1000" b="1">
                <a:latin typeface="Arial"/>
                <a:cs typeface="Arial"/>
              </a:rPr>
              <a:t>n</a:t>
            </a:r>
            <a:r>
              <a:rPr dirty="0" sz="1000" spc="-95" b="1">
                <a:latin typeface="Arial"/>
                <a:cs typeface="Arial"/>
              </a:rPr>
              <a:t>s</a:t>
            </a:r>
            <a:r>
              <a:rPr dirty="0" sz="1000" b="1">
                <a:latin typeface="Arial"/>
                <a:cs typeface="Arial"/>
              </a:rPr>
              <a:t>e  </a:t>
            </a:r>
            <a:r>
              <a:rPr dirty="0" sz="1000" spc="5" b="1">
                <a:latin typeface="Arial"/>
                <a:cs typeface="Arial"/>
              </a:rPr>
              <a:t>Rent</a:t>
            </a:r>
            <a:endParaRPr sz="1000">
              <a:latin typeface="Arial"/>
              <a:cs typeface="Arial"/>
            </a:endParaRPr>
          </a:p>
          <a:p>
            <a:pPr marL="247015">
              <a:lnSpc>
                <a:spcPct val="100000"/>
              </a:lnSpc>
              <a:spcBef>
                <a:spcPts val="155"/>
              </a:spcBef>
            </a:pPr>
            <a:r>
              <a:rPr dirty="0" sz="1000" spc="10" b="1">
                <a:latin typeface="Arial"/>
                <a:cs typeface="Arial"/>
              </a:rPr>
              <a:t>Totals</a:t>
            </a:r>
            <a:endParaRPr sz="10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455428" y="3821069"/>
            <a:ext cx="1513840" cy="540385"/>
          </a:xfrm>
          <a:prstGeom prst="rect">
            <a:avLst/>
          </a:prstGeom>
        </p:spPr>
        <p:txBody>
          <a:bodyPr wrap="square" lIns="0" tIns="30480" rIns="0" bIns="0" rtlCol="0" vert="horz">
            <a:spAutoFit/>
          </a:bodyPr>
          <a:lstStyle/>
          <a:p>
            <a:pPr marL="354965">
              <a:lnSpc>
                <a:spcPct val="100000"/>
              </a:lnSpc>
              <a:spcBef>
                <a:spcPts val="240"/>
              </a:spcBef>
            </a:pPr>
            <a:r>
              <a:rPr dirty="0" sz="1000" spc="-10" b="1">
                <a:latin typeface="Arial"/>
                <a:cs typeface="Arial"/>
              </a:rPr>
              <a:t>4,000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50"/>
              </a:spcBef>
              <a:tabLst>
                <a:tab pos="462915" algn="l"/>
                <a:tab pos="1500505" algn="l"/>
              </a:tabLst>
            </a:pPr>
            <a:r>
              <a:rPr dirty="0" u="sng" sz="10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u="sng" sz="1000" spc="-1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900	</a:t>
            </a:r>
            <a:endParaRPr sz="1000">
              <a:latin typeface="Arial"/>
              <a:cs typeface="Arial"/>
            </a:endParaRPr>
          </a:p>
          <a:p>
            <a:pPr marL="22225">
              <a:lnSpc>
                <a:spcPct val="100000"/>
              </a:lnSpc>
              <a:spcBef>
                <a:spcPts val="155"/>
              </a:spcBef>
              <a:tabLst>
                <a:tab pos="286385" algn="l"/>
                <a:tab pos="1050290" algn="l"/>
              </a:tabLst>
            </a:pPr>
            <a:r>
              <a:rPr dirty="0" u="sng" sz="10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u="sng" sz="1000" spc="-1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28,700</a:t>
            </a:r>
            <a:r>
              <a:rPr dirty="0" u="sng" sz="1000" spc="-1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28,700</a:t>
            </a:r>
            <a:r>
              <a:rPr dirty="0" u="sng" sz="1000" spc="-11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endParaRPr sz="10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788345" y="1607457"/>
            <a:ext cx="848994" cy="18288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00" spc="15" b="1">
                <a:latin typeface="Arial"/>
                <a:cs typeface="Arial"/>
              </a:rPr>
              <a:t>Trial</a:t>
            </a:r>
            <a:r>
              <a:rPr dirty="0" sz="1000" spc="5" b="1">
                <a:latin typeface="Arial"/>
                <a:cs typeface="Arial"/>
              </a:rPr>
              <a:t> </a:t>
            </a:r>
            <a:r>
              <a:rPr dirty="0" sz="1000" spc="10" b="1">
                <a:latin typeface="Arial"/>
                <a:cs typeface="Arial"/>
              </a:rPr>
              <a:t>Balance</a:t>
            </a:r>
            <a:endParaRPr sz="10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168915" y="1607457"/>
            <a:ext cx="790575" cy="18288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00" spc="-35" b="1">
                <a:latin typeface="Arial"/>
                <a:cs typeface="Arial"/>
              </a:rPr>
              <a:t>A</a:t>
            </a:r>
            <a:r>
              <a:rPr dirty="0" sz="1000" b="1">
                <a:latin typeface="Arial"/>
                <a:cs typeface="Arial"/>
              </a:rPr>
              <a:t>d</a:t>
            </a:r>
            <a:r>
              <a:rPr dirty="0" sz="1000" spc="30" b="1">
                <a:latin typeface="Arial"/>
                <a:cs typeface="Arial"/>
              </a:rPr>
              <a:t>j</a:t>
            </a:r>
            <a:r>
              <a:rPr dirty="0" sz="1000" b="1">
                <a:latin typeface="Arial"/>
                <a:cs typeface="Arial"/>
              </a:rPr>
              <a:t>u</a:t>
            </a:r>
            <a:r>
              <a:rPr dirty="0" sz="1000" spc="-95" b="1">
                <a:latin typeface="Arial"/>
                <a:cs typeface="Arial"/>
              </a:rPr>
              <a:t>s</a:t>
            </a:r>
            <a:r>
              <a:rPr dirty="0" sz="1000" spc="-30" b="1">
                <a:latin typeface="Arial"/>
                <a:cs typeface="Arial"/>
              </a:rPr>
              <a:t>t</a:t>
            </a:r>
            <a:r>
              <a:rPr dirty="0" sz="1000" spc="30" b="1">
                <a:latin typeface="Arial"/>
                <a:cs typeface="Arial"/>
              </a:rPr>
              <a:t>m</a:t>
            </a:r>
            <a:r>
              <a:rPr dirty="0" sz="1000" spc="55" b="1">
                <a:latin typeface="Arial"/>
                <a:cs typeface="Arial"/>
              </a:rPr>
              <a:t>e</a:t>
            </a:r>
            <a:r>
              <a:rPr dirty="0" sz="1000" b="1">
                <a:latin typeface="Arial"/>
                <a:cs typeface="Arial"/>
              </a:rPr>
              <a:t>n</a:t>
            </a:r>
            <a:r>
              <a:rPr dirty="0" sz="1000" spc="-25" b="1">
                <a:latin typeface="Arial"/>
                <a:cs typeface="Arial"/>
              </a:rPr>
              <a:t>t</a:t>
            </a:r>
            <a:r>
              <a:rPr dirty="0" sz="1000" b="1">
                <a:latin typeface="Arial"/>
                <a:cs typeface="Arial"/>
              </a:rPr>
              <a:t>s</a:t>
            </a:r>
            <a:endParaRPr sz="10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471374" y="1422240"/>
            <a:ext cx="848994" cy="36830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 marR="5080" indent="146685">
              <a:lnSpc>
                <a:spcPct val="112400"/>
              </a:lnSpc>
              <a:spcBef>
                <a:spcPts val="90"/>
              </a:spcBef>
            </a:pPr>
            <a:r>
              <a:rPr dirty="0" sz="1000" spc="-10" b="1">
                <a:latin typeface="Arial"/>
                <a:cs typeface="Arial"/>
              </a:rPr>
              <a:t>Adjusted </a:t>
            </a:r>
            <a:r>
              <a:rPr dirty="0" sz="1000" spc="-5" b="1">
                <a:latin typeface="Arial"/>
                <a:cs typeface="Arial"/>
              </a:rPr>
              <a:t> </a:t>
            </a:r>
            <a:r>
              <a:rPr dirty="0" sz="1000" spc="15" b="1">
                <a:latin typeface="Arial"/>
                <a:cs typeface="Arial"/>
              </a:rPr>
              <a:t>Trial</a:t>
            </a:r>
            <a:r>
              <a:rPr dirty="0" sz="1000" spc="-5" b="1">
                <a:latin typeface="Arial"/>
                <a:cs typeface="Arial"/>
              </a:rPr>
              <a:t> </a:t>
            </a:r>
            <a:r>
              <a:rPr dirty="0" sz="1000" spc="10" b="1">
                <a:latin typeface="Arial"/>
                <a:cs typeface="Arial"/>
              </a:rPr>
              <a:t>Balance</a:t>
            </a:r>
            <a:endParaRPr sz="10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008427" y="1422240"/>
            <a:ext cx="664210" cy="36830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 marR="5080" indent="87630">
              <a:lnSpc>
                <a:spcPct val="112400"/>
              </a:lnSpc>
              <a:spcBef>
                <a:spcPts val="90"/>
              </a:spcBef>
            </a:pPr>
            <a:r>
              <a:rPr dirty="0" sz="1000" spc="5" b="1">
                <a:latin typeface="Arial"/>
                <a:cs typeface="Arial"/>
              </a:rPr>
              <a:t>Income 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20" b="1">
                <a:latin typeface="Arial"/>
                <a:cs typeface="Arial"/>
              </a:rPr>
              <a:t>S</a:t>
            </a:r>
            <a:r>
              <a:rPr dirty="0" sz="1000" spc="-30" b="1">
                <a:latin typeface="Arial"/>
                <a:cs typeface="Arial"/>
              </a:rPr>
              <a:t>t</a:t>
            </a:r>
            <a:r>
              <a:rPr dirty="0" sz="1000" spc="55" b="1">
                <a:latin typeface="Arial"/>
                <a:cs typeface="Arial"/>
              </a:rPr>
              <a:t>a</a:t>
            </a:r>
            <a:r>
              <a:rPr dirty="0" sz="1000" spc="-30" b="1">
                <a:latin typeface="Arial"/>
                <a:cs typeface="Arial"/>
              </a:rPr>
              <a:t>t</a:t>
            </a:r>
            <a:r>
              <a:rPr dirty="0" sz="1000" spc="55" b="1">
                <a:latin typeface="Arial"/>
                <a:cs typeface="Arial"/>
              </a:rPr>
              <a:t>e</a:t>
            </a:r>
            <a:r>
              <a:rPr dirty="0" sz="1000" spc="30" b="1">
                <a:latin typeface="Arial"/>
                <a:cs typeface="Arial"/>
              </a:rPr>
              <a:t>m</a:t>
            </a:r>
            <a:r>
              <a:rPr dirty="0" sz="1000" spc="55" b="1">
                <a:latin typeface="Arial"/>
                <a:cs typeface="Arial"/>
              </a:rPr>
              <a:t>e</a:t>
            </a:r>
            <a:r>
              <a:rPr dirty="0" sz="1000" b="1">
                <a:latin typeface="Arial"/>
                <a:cs typeface="Arial"/>
              </a:rPr>
              <a:t>nt</a:t>
            </a:r>
            <a:endParaRPr sz="10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193133" y="1422240"/>
            <a:ext cx="1139190" cy="36830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 marR="5080" indent="137160">
              <a:lnSpc>
                <a:spcPct val="112400"/>
              </a:lnSpc>
              <a:spcBef>
                <a:spcPts val="90"/>
              </a:spcBef>
            </a:pPr>
            <a:r>
              <a:rPr dirty="0" sz="1000" spc="15" b="1">
                <a:latin typeface="Arial"/>
                <a:cs typeface="Arial"/>
              </a:rPr>
              <a:t>Statement </a:t>
            </a:r>
            <a:r>
              <a:rPr dirty="0" sz="1000" b="1">
                <a:latin typeface="Arial"/>
                <a:cs typeface="Arial"/>
              </a:rPr>
              <a:t>of </a:t>
            </a:r>
            <a:r>
              <a:rPr dirty="0" sz="1000" spc="5" b="1">
                <a:latin typeface="Arial"/>
                <a:cs typeface="Arial"/>
              </a:rPr>
              <a:t> </a:t>
            </a:r>
            <a:r>
              <a:rPr dirty="0" sz="1000" spc="15" b="1">
                <a:latin typeface="Arial"/>
                <a:cs typeface="Arial"/>
              </a:rPr>
              <a:t>Financial</a:t>
            </a:r>
            <a:r>
              <a:rPr dirty="0" sz="1000" spc="25" b="1">
                <a:latin typeface="Arial"/>
                <a:cs typeface="Arial"/>
              </a:rPr>
              <a:t> </a:t>
            </a:r>
            <a:r>
              <a:rPr dirty="0" sz="1000" spc="-10" b="1">
                <a:latin typeface="Arial"/>
                <a:cs typeface="Arial"/>
              </a:rPr>
              <a:t>Position</a:t>
            </a:r>
            <a:endParaRPr sz="1000">
              <a:latin typeface="Arial"/>
              <a:cs typeface="Arial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1793572" y="1781433"/>
            <a:ext cx="8695690" cy="2600960"/>
            <a:chOff x="1793572" y="1781433"/>
            <a:chExt cx="8695690" cy="2600960"/>
          </a:xfrm>
        </p:grpSpPr>
        <p:sp>
          <p:nvSpPr>
            <p:cNvPr id="12" name="object 12"/>
            <p:cNvSpPr/>
            <p:nvPr/>
          </p:nvSpPr>
          <p:spPr>
            <a:xfrm>
              <a:off x="3473083" y="1786530"/>
              <a:ext cx="7011034" cy="0"/>
            </a:xfrm>
            <a:custGeom>
              <a:avLst/>
              <a:gdLst/>
              <a:ahLst/>
              <a:cxnLst/>
              <a:rect l="l" t="t" r="r" b="b"/>
              <a:pathLst>
                <a:path w="7011034" h="0">
                  <a:moveTo>
                    <a:pt x="5561661" y="0"/>
                  </a:moveTo>
                  <a:lnTo>
                    <a:pt x="7010692" y="0"/>
                  </a:lnTo>
                </a:path>
                <a:path w="7011034" h="0">
                  <a:moveTo>
                    <a:pt x="0" y="0"/>
                  </a:moveTo>
                  <a:lnTo>
                    <a:pt x="1478371" y="0"/>
                  </a:lnTo>
                </a:path>
              </a:pathLst>
            </a:custGeom>
            <a:ln w="991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/>
            <p:cNvSpPr/>
            <p:nvPr/>
          </p:nvSpPr>
          <p:spPr>
            <a:xfrm>
              <a:off x="3468128" y="1781433"/>
              <a:ext cx="1488440" cy="10160"/>
            </a:xfrm>
            <a:custGeom>
              <a:avLst/>
              <a:gdLst/>
              <a:ahLst/>
              <a:cxnLst/>
              <a:rect l="l" t="t" r="r" b="b"/>
              <a:pathLst>
                <a:path w="1488439" h="10160">
                  <a:moveTo>
                    <a:pt x="1488151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1488151" y="10058"/>
                  </a:lnTo>
                  <a:lnTo>
                    <a:pt x="148815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" name="object 14"/>
            <p:cNvSpPr/>
            <p:nvPr/>
          </p:nvSpPr>
          <p:spPr>
            <a:xfrm>
              <a:off x="5000747" y="1786530"/>
              <a:ext cx="1106170" cy="0"/>
            </a:xfrm>
            <a:custGeom>
              <a:avLst/>
              <a:gdLst/>
              <a:ahLst/>
              <a:cxnLst/>
              <a:rect l="l" t="t" r="r" b="b"/>
              <a:pathLst>
                <a:path w="1106170" h="0">
                  <a:moveTo>
                    <a:pt x="0" y="0"/>
                  </a:moveTo>
                  <a:lnTo>
                    <a:pt x="1106072" y="0"/>
                  </a:lnTo>
                </a:path>
              </a:pathLst>
            </a:custGeom>
            <a:ln w="100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5" name="object 15"/>
            <p:cNvSpPr/>
            <p:nvPr/>
          </p:nvSpPr>
          <p:spPr>
            <a:xfrm>
              <a:off x="4995792" y="1781433"/>
              <a:ext cx="1116330" cy="10160"/>
            </a:xfrm>
            <a:custGeom>
              <a:avLst/>
              <a:gdLst/>
              <a:ahLst/>
              <a:cxnLst/>
              <a:rect l="l" t="t" r="r" b="b"/>
              <a:pathLst>
                <a:path w="1116329" h="10160">
                  <a:moveTo>
                    <a:pt x="1115918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1115918" y="10058"/>
                  </a:lnTo>
                  <a:lnTo>
                    <a:pt x="111591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" name="object 16"/>
            <p:cNvSpPr/>
            <p:nvPr/>
          </p:nvSpPr>
          <p:spPr>
            <a:xfrm>
              <a:off x="6155982" y="1786530"/>
              <a:ext cx="1478915" cy="0"/>
            </a:xfrm>
            <a:custGeom>
              <a:avLst/>
              <a:gdLst/>
              <a:ahLst/>
              <a:cxnLst/>
              <a:rect l="l" t="t" r="r" b="b"/>
              <a:pathLst>
                <a:path w="1478915" h="0">
                  <a:moveTo>
                    <a:pt x="0" y="0"/>
                  </a:moveTo>
                  <a:lnTo>
                    <a:pt x="1478502" y="0"/>
                  </a:lnTo>
                </a:path>
              </a:pathLst>
            </a:custGeom>
            <a:ln w="100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/>
            <p:cNvSpPr/>
            <p:nvPr/>
          </p:nvSpPr>
          <p:spPr>
            <a:xfrm>
              <a:off x="6151157" y="1781433"/>
              <a:ext cx="1488440" cy="10160"/>
            </a:xfrm>
            <a:custGeom>
              <a:avLst/>
              <a:gdLst/>
              <a:ahLst/>
              <a:cxnLst/>
              <a:rect l="l" t="t" r="r" b="b"/>
              <a:pathLst>
                <a:path w="1488440" h="10160">
                  <a:moveTo>
                    <a:pt x="1488151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1488151" y="10058"/>
                  </a:lnTo>
                  <a:lnTo>
                    <a:pt x="148815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/>
            <p:cNvSpPr/>
            <p:nvPr/>
          </p:nvSpPr>
          <p:spPr>
            <a:xfrm>
              <a:off x="7683385" y="1786530"/>
              <a:ext cx="1302385" cy="0"/>
            </a:xfrm>
            <a:custGeom>
              <a:avLst/>
              <a:gdLst/>
              <a:ahLst/>
              <a:cxnLst/>
              <a:rect l="l" t="t" r="r" b="b"/>
              <a:pathLst>
                <a:path w="1302384" h="0">
                  <a:moveTo>
                    <a:pt x="0" y="0"/>
                  </a:moveTo>
                  <a:lnTo>
                    <a:pt x="1302067" y="0"/>
                  </a:lnTo>
                </a:path>
              </a:pathLst>
            </a:custGeom>
            <a:ln w="100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9" name="object 19"/>
            <p:cNvSpPr/>
            <p:nvPr/>
          </p:nvSpPr>
          <p:spPr>
            <a:xfrm>
              <a:off x="7678420" y="1781441"/>
              <a:ext cx="2810510" cy="10160"/>
            </a:xfrm>
            <a:custGeom>
              <a:avLst/>
              <a:gdLst/>
              <a:ahLst/>
              <a:cxnLst/>
              <a:rect l="l" t="t" r="r" b="b"/>
              <a:pathLst>
                <a:path w="2810509" h="10160">
                  <a:moveTo>
                    <a:pt x="1311846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1311846" y="10058"/>
                  </a:lnTo>
                  <a:lnTo>
                    <a:pt x="1311846" y="0"/>
                  </a:lnTo>
                  <a:close/>
                </a:path>
                <a:path w="2810509" h="10160">
                  <a:moveTo>
                    <a:pt x="2810179" y="0"/>
                  </a:moveTo>
                  <a:lnTo>
                    <a:pt x="1351368" y="0"/>
                  </a:lnTo>
                  <a:lnTo>
                    <a:pt x="1351368" y="10058"/>
                  </a:lnTo>
                  <a:lnTo>
                    <a:pt x="2810179" y="10058"/>
                  </a:lnTo>
                  <a:lnTo>
                    <a:pt x="2810179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" name="object 20"/>
            <p:cNvSpPr/>
            <p:nvPr/>
          </p:nvSpPr>
          <p:spPr>
            <a:xfrm>
              <a:off x="1798652" y="1957798"/>
              <a:ext cx="1625600" cy="0"/>
            </a:xfrm>
            <a:custGeom>
              <a:avLst/>
              <a:gdLst/>
              <a:ahLst/>
              <a:cxnLst/>
              <a:rect l="l" t="t" r="r" b="b"/>
              <a:pathLst>
                <a:path w="1625600" h="0">
                  <a:moveTo>
                    <a:pt x="0" y="0"/>
                  </a:moveTo>
                  <a:lnTo>
                    <a:pt x="1625530" y="0"/>
                  </a:lnTo>
                </a:path>
              </a:pathLst>
            </a:custGeom>
            <a:ln w="100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1" name="object 21"/>
            <p:cNvSpPr/>
            <p:nvPr/>
          </p:nvSpPr>
          <p:spPr>
            <a:xfrm>
              <a:off x="1793762" y="1952836"/>
              <a:ext cx="1635760" cy="10160"/>
            </a:xfrm>
            <a:custGeom>
              <a:avLst/>
              <a:gdLst/>
              <a:ahLst/>
              <a:cxnLst/>
              <a:rect l="l" t="t" r="r" b="b"/>
              <a:pathLst>
                <a:path w="1635760" h="10160">
                  <a:moveTo>
                    <a:pt x="1635245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1635245" y="10058"/>
                  </a:lnTo>
                  <a:lnTo>
                    <a:pt x="163524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" name="object 22"/>
            <p:cNvSpPr/>
            <p:nvPr/>
          </p:nvSpPr>
          <p:spPr>
            <a:xfrm>
              <a:off x="3473083" y="1957798"/>
              <a:ext cx="715010" cy="0"/>
            </a:xfrm>
            <a:custGeom>
              <a:avLst/>
              <a:gdLst/>
              <a:ahLst/>
              <a:cxnLst/>
              <a:rect l="l" t="t" r="r" b="b"/>
              <a:pathLst>
                <a:path w="715010" h="0">
                  <a:moveTo>
                    <a:pt x="0" y="0"/>
                  </a:moveTo>
                  <a:lnTo>
                    <a:pt x="714865" y="0"/>
                  </a:lnTo>
                </a:path>
              </a:pathLst>
            </a:custGeom>
            <a:ln w="100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3" name="object 23"/>
            <p:cNvSpPr/>
            <p:nvPr/>
          </p:nvSpPr>
          <p:spPr>
            <a:xfrm>
              <a:off x="3468128" y="1952836"/>
              <a:ext cx="725170" cy="10160"/>
            </a:xfrm>
            <a:custGeom>
              <a:avLst/>
              <a:gdLst/>
              <a:ahLst/>
              <a:cxnLst/>
              <a:rect l="l" t="t" r="r" b="b"/>
              <a:pathLst>
                <a:path w="725170" h="10160">
                  <a:moveTo>
                    <a:pt x="724711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724711" y="10058"/>
                  </a:lnTo>
                  <a:lnTo>
                    <a:pt x="72471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" name="object 24"/>
            <p:cNvSpPr/>
            <p:nvPr/>
          </p:nvSpPr>
          <p:spPr>
            <a:xfrm>
              <a:off x="4236850" y="1957798"/>
              <a:ext cx="715010" cy="0"/>
            </a:xfrm>
            <a:custGeom>
              <a:avLst/>
              <a:gdLst/>
              <a:ahLst/>
              <a:cxnLst/>
              <a:rect l="l" t="t" r="r" b="b"/>
              <a:pathLst>
                <a:path w="715010" h="0">
                  <a:moveTo>
                    <a:pt x="0" y="0"/>
                  </a:moveTo>
                  <a:lnTo>
                    <a:pt x="714605" y="0"/>
                  </a:lnTo>
                </a:path>
              </a:pathLst>
            </a:custGeom>
            <a:ln w="100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5" name="object 25"/>
            <p:cNvSpPr/>
            <p:nvPr/>
          </p:nvSpPr>
          <p:spPr>
            <a:xfrm>
              <a:off x="4232025" y="1952836"/>
              <a:ext cx="724535" cy="10160"/>
            </a:xfrm>
            <a:custGeom>
              <a:avLst/>
              <a:gdLst/>
              <a:ahLst/>
              <a:cxnLst/>
              <a:rect l="l" t="t" r="r" b="b"/>
              <a:pathLst>
                <a:path w="724535" h="10160">
                  <a:moveTo>
                    <a:pt x="724385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724385" y="10058"/>
                  </a:lnTo>
                  <a:lnTo>
                    <a:pt x="72438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" name="object 26"/>
            <p:cNvSpPr/>
            <p:nvPr/>
          </p:nvSpPr>
          <p:spPr>
            <a:xfrm>
              <a:off x="5000747" y="1957798"/>
              <a:ext cx="528955" cy="0"/>
            </a:xfrm>
            <a:custGeom>
              <a:avLst/>
              <a:gdLst/>
              <a:ahLst/>
              <a:cxnLst/>
              <a:rect l="l" t="t" r="r" b="b"/>
              <a:pathLst>
                <a:path w="528954" h="0">
                  <a:moveTo>
                    <a:pt x="0" y="0"/>
                  </a:moveTo>
                  <a:lnTo>
                    <a:pt x="528390" y="0"/>
                  </a:lnTo>
                </a:path>
              </a:pathLst>
            </a:custGeom>
            <a:ln w="100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7" name="object 27"/>
            <p:cNvSpPr/>
            <p:nvPr/>
          </p:nvSpPr>
          <p:spPr>
            <a:xfrm>
              <a:off x="4995792" y="1952836"/>
              <a:ext cx="538480" cy="10160"/>
            </a:xfrm>
            <a:custGeom>
              <a:avLst/>
              <a:gdLst/>
              <a:ahLst/>
              <a:cxnLst/>
              <a:rect l="l" t="t" r="r" b="b"/>
              <a:pathLst>
                <a:path w="538479" h="10160">
                  <a:moveTo>
                    <a:pt x="538235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538235" y="10058"/>
                  </a:lnTo>
                  <a:lnTo>
                    <a:pt x="53823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" name="object 28"/>
            <p:cNvSpPr/>
            <p:nvPr/>
          </p:nvSpPr>
          <p:spPr>
            <a:xfrm>
              <a:off x="5578430" y="1957798"/>
              <a:ext cx="528955" cy="0"/>
            </a:xfrm>
            <a:custGeom>
              <a:avLst/>
              <a:gdLst/>
              <a:ahLst/>
              <a:cxnLst/>
              <a:rect l="l" t="t" r="r" b="b"/>
              <a:pathLst>
                <a:path w="528954" h="0">
                  <a:moveTo>
                    <a:pt x="0" y="0"/>
                  </a:moveTo>
                  <a:lnTo>
                    <a:pt x="528390" y="0"/>
                  </a:lnTo>
                </a:path>
              </a:pathLst>
            </a:custGeom>
            <a:ln w="100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9" name="object 29"/>
            <p:cNvSpPr/>
            <p:nvPr/>
          </p:nvSpPr>
          <p:spPr>
            <a:xfrm>
              <a:off x="5573475" y="1952836"/>
              <a:ext cx="538480" cy="10160"/>
            </a:xfrm>
            <a:custGeom>
              <a:avLst/>
              <a:gdLst/>
              <a:ahLst/>
              <a:cxnLst/>
              <a:rect l="l" t="t" r="r" b="b"/>
              <a:pathLst>
                <a:path w="538479" h="10160">
                  <a:moveTo>
                    <a:pt x="538235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538235" y="10058"/>
                  </a:lnTo>
                  <a:lnTo>
                    <a:pt x="53823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" name="object 30"/>
            <p:cNvSpPr/>
            <p:nvPr/>
          </p:nvSpPr>
          <p:spPr>
            <a:xfrm>
              <a:off x="6155982" y="1957798"/>
              <a:ext cx="715010" cy="0"/>
            </a:xfrm>
            <a:custGeom>
              <a:avLst/>
              <a:gdLst/>
              <a:ahLst/>
              <a:cxnLst/>
              <a:rect l="l" t="t" r="r" b="b"/>
              <a:pathLst>
                <a:path w="715009" h="0">
                  <a:moveTo>
                    <a:pt x="0" y="0"/>
                  </a:moveTo>
                  <a:lnTo>
                    <a:pt x="714735" y="0"/>
                  </a:lnTo>
                </a:path>
              </a:pathLst>
            </a:custGeom>
            <a:ln w="100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1" name="object 31"/>
            <p:cNvSpPr/>
            <p:nvPr/>
          </p:nvSpPr>
          <p:spPr>
            <a:xfrm>
              <a:off x="6151157" y="1952836"/>
              <a:ext cx="724535" cy="10160"/>
            </a:xfrm>
            <a:custGeom>
              <a:avLst/>
              <a:gdLst/>
              <a:ahLst/>
              <a:cxnLst/>
              <a:rect l="l" t="t" r="r" b="b"/>
              <a:pathLst>
                <a:path w="724534" h="10160">
                  <a:moveTo>
                    <a:pt x="724385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724385" y="10058"/>
                  </a:lnTo>
                  <a:lnTo>
                    <a:pt x="72438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" name="object 32"/>
            <p:cNvSpPr/>
            <p:nvPr/>
          </p:nvSpPr>
          <p:spPr>
            <a:xfrm>
              <a:off x="6919618" y="1957798"/>
              <a:ext cx="715010" cy="0"/>
            </a:xfrm>
            <a:custGeom>
              <a:avLst/>
              <a:gdLst/>
              <a:ahLst/>
              <a:cxnLst/>
              <a:rect l="l" t="t" r="r" b="b"/>
              <a:pathLst>
                <a:path w="715009" h="0">
                  <a:moveTo>
                    <a:pt x="0" y="0"/>
                  </a:moveTo>
                  <a:lnTo>
                    <a:pt x="714865" y="0"/>
                  </a:lnTo>
                </a:path>
              </a:pathLst>
            </a:custGeom>
            <a:ln w="100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3" name="object 33"/>
            <p:cNvSpPr/>
            <p:nvPr/>
          </p:nvSpPr>
          <p:spPr>
            <a:xfrm>
              <a:off x="6914663" y="1952836"/>
              <a:ext cx="725170" cy="10160"/>
            </a:xfrm>
            <a:custGeom>
              <a:avLst/>
              <a:gdLst/>
              <a:ahLst/>
              <a:cxnLst/>
              <a:rect l="l" t="t" r="r" b="b"/>
              <a:pathLst>
                <a:path w="725170" h="10160">
                  <a:moveTo>
                    <a:pt x="724711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724711" y="10058"/>
                  </a:lnTo>
                  <a:lnTo>
                    <a:pt x="72471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" name="object 34"/>
            <p:cNvSpPr/>
            <p:nvPr/>
          </p:nvSpPr>
          <p:spPr>
            <a:xfrm>
              <a:off x="7683385" y="1957798"/>
              <a:ext cx="626745" cy="0"/>
            </a:xfrm>
            <a:custGeom>
              <a:avLst/>
              <a:gdLst/>
              <a:ahLst/>
              <a:cxnLst/>
              <a:rect l="l" t="t" r="r" b="b"/>
              <a:pathLst>
                <a:path w="626745" h="0">
                  <a:moveTo>
                    <a:pt x="0" y="0"/>
                  </a:moveTo>
                  <a:lnTo>
                    <a:pt x="626583" y="0"/>
                  </a:lnTo>
                </a:path>
              </a:pathLst>
            </a:custGeom>
            <a:ln w="100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5" name="object 35"/>
            <p:cNvSpPr/>
            <p:nvPr/>
          </p:nvSpPr>
          <p:spPr>
            <a:xfrm>
              <a:off x="7678429" y="1952836"/>
              <a:ext cx="636905" cy="10160"/>
            </a:xfrm>
            <a:custGeom>
              <a:avLst/>
              <a:gdLst/>
              <a:ahLst/>
              <a:cxnLst/>
              <a:rect l="l" t="t" r="r" b="b"/>
              <a:pathLst>
                <a:path w="636904" h="10160">
                  <a:moveTo>
                    <a:pt x="636363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636363" y="10058"/>
                  </a:lnTo>
                  <a:lnTo>
                    <a:pt x="63636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6" name="object 36"/>
            <p:cNvSpPr/>
            <p:nvPr/>
          </p:nvSpPr>
          <p:spPr>
            <a:xfrm>
              <a:off x="8358869" y="1957798"/>
              <a:ext cx="626745" cy="0"/>
            </a:xfrm>
            <a:custGeom>
              <a:avLst/>
              <a:gdLst/>
              <a:ahLst/>
              <a:cxnLst/>
              <a:rect l="l" t="t" r="r" b="b"/>
              <a:pathLst>
                <a:path w="626745" h="0">
                  <a:moveTo>
                    <a:pt x="0" y="0"/>
                  </a:moveTo>
                  <a:lnTo>
                    <a:pt x="626583" y="0"/>
                  </a:lnTo>
                </a:path>
              </a:pathLst>
            </a:custGeom>
            <a:ln w="100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7" name="object 37"/>
            <p:cNvSpPr/>
            <p:nvPr/>
          </p:nvSpPr>
          <p:spPr>
            <a:xfrm>
              <a:off x="8354044" y="1952836"/>
              <a:ext cx="636905" cy="10160"/>
            </a:xfrm>
            <a:custGeom>
              <a:avLst/>
              <a:gdLst/>
              <a:ahLst/>
              <a:cxnLst/>
              <a:rect l="l" t="t" r="r" b="b"/>
              <a:pathLst>
                <a:path w="636904" h="10160">
                  <a:moveTo>
                    <a:pt x="636363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636363" y="10058"/>
                  </a:lnTo>
                  <a:lnTo>
                    <a:pt x="63636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8" name="object 38"/>
            <p:cNvSpPr/>
            <p:nvPr/>
          </p:nvSpPr>
          <p:spPr>
            <a:xfrm>
              <a:off x="9034745" y="1957798"/>
              <a:ext cx="685800" cy="0"/>
            </a:xfrm>
            <a:custGeom>
              <a:avLst/>
              <a:gdLst/>
              <a:ahLst/>
              <a:cxnLst/>
              <a:rect l="l" t="t" r="r" b="b"/>
              <a:pathLst>
                <a:path w="685800" h="0">
                  <a:moveTo>
                    <a:pt x="0" y="0"/>
                  </a:moveTo>
                  <a:lnTo>
                    <a:pt x="685264" y="0"/>
                  </a:lnTo>
                </a:path>
              </a:pathLst>
            </a:custGeom>
            <a:ln w="100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9" name="object 39"/>
            <p:cNvSpPr/>
            <p:nvPr/>
          </p:nvSpPr>
          <p:spPr>
            <a:xfrm>
              <a:off x="9029790" y="1952836"/>
              <a:ext cx="695325" cy="10160"/>
            </a:xfrm>
            <a:custGeom>
              <a:avLst/>
              <a:gdLst/>
              <a:ahLst/>
              <a:cxnLst/>
              <a:rect l="l" t="t" r="r" b="b"/>
              <a:pathLst>
                <a:path w="695325" h="10160">
                  <a:moveTo>
                    <a:pt x="695044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695044" y="10058"/>
                  </a:lnTo>
                  <a:lnTo>
                    <a:pt x="695044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0" name="object 40"/>
            <p:cNvSpPr/>
            <p:nvPr/>
          </p:nvSpPr>
          <p:spPr>
            <a:xfrm>
              <a:off x="9768910" y="1957798"/>
              <a:ext cx="715010" cy="0"/>
            </a:xfrm>
            <a:custGeom>
              <a:avLst/>
              <a:gdLst/>
              <a:ahLst/>
              <a:cxnLst/>
              <a:rect l="l" t="t" r="r" b="b"/>
              <a:pathLst>
                <a:path w="715009" h="0">
                  <a:moveTo>
                    <a:pt x="0" y="0"/>
                  </a:moveTo>
                  <a:lnTo>
                    <a:pt x="714865" y="0"/>
                  </a:lnTo>
                </a:path>
              </a:pathLst>
            </a:custGeom>
            <a:ln w="100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1" name="object 41"/>
            <p:cNvSpPr/>
            <p:nvPr/>
          </p:nvSpPr>
          <p:spPr>
            <a:xfrm>
              <a:off x="9763955" y="1952836"/>
              <a:ext cx="725170" cy="10160"/>
            </a:xfrm>
            <a:custGeom>
              <a:avLst/>
              <a:gdLst/>
              <a:ahLst/>
              <a:cxnLst/>
              <a:rect l="l" t="t" r="r" b="b"/>
              <a:pathLst>
                <a:path w="725170" h="10160">
                  <a:moveTo>
                    <a:pt x="724711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724711" y="10058"/>
                  </a:lnTo>
                  <a:lnTo>
                    <a:pt x="72471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2" name="object 42"/>
            <p:cNvSpPr/>
            <p:nvPr/>
          </p:nvSpPr>
          <p:spPr>
            <a:xfrm>
              <a:off x="3482864" y="4377281"/>
              <a:ext cx="695325" cy="0"/>
            </a:xfrm>
            <a:custGeom>
              <a:avLst/>
              <a:gdLst/>
              <a:ahLst/>
              <a:cxnLst/>
              <a:rect l="l" t="t" r="r" b="b"/>
              <a:pathLst>
                <a:path w="695325" h="0">
                  <a:moveTo>
                    <a:pt x="0" y="0"/>
                  </a:moveTo>
                  <a:lnTo>
                    <a:pt x="695305" y="0"/>
                  </a:lnTo>
                </a:path>
              </a:pathLst>
            </a:custGeom>
            <a:ln w="100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3" name="object 43"/>
            <p:cNvSpPr/>
            <p:nvPr/>
          </p:nvSpPr>
          <p:spPr>
            <a:xfrm>
              <a:off x="3477908" y="4372319"/>
              <a:ext cx="705485" cy="10160"/>
            </a:xfrm>
            <a:custGeom>
              <a:avLst/>
              <a:gdLst/>
              <a:ahLst/>
              <a:cxnLst/>
              <a:rect l="l" t="t" r="r" b="b"/>
              <a:pathLst>
                <a:path w="705485" h="10160">
                  <a:moveTo>
                    <a:pt x="705150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705150" y="10058"/>
                  </a:lnTo>
                  <a:lnTo>
                    <a:pt x="70515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4" name="object 44"/>
            <p:cNvSpPr/>
            <p:nvPr/>
          </p:nvSpPr>
          <p:spPr>
            <a:xfrm>
              <a:off x="4246630" y="4377281"/>
              <a:ext cx="695325" cy="0"/>
            </a:xfrm>
            <a:custGeom>
              <a:avLst/>
              <a:gdLst/>
              <a:ahLst/>
              <a:cxnLst/>
              <a:rect l="l" t="t" r="r" b="b"/>
              <a:pathLst>
                <a:path w="695325" h="0">
                  <a:moveTo>
                    <a:pt x="0" y="0"/>
                  </a:moveTo>
                  <a:lnTo>
                    <a:pt x="695044" y="0"/>
                  </a:lnTo>
                </a:path>
              </a:pathLst>
            </a:custGeom>
            <a:ln w="100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5" name="object 45"/>
            <p:cNvSpPr/>
            <p:nvPr/>
          </p:nvSpPr>
          <p:spPr>
            <a:xfrm>
              <a:off x="4241806" y="4372319"/>
              <a:ext cx="704850" cy="10160"/>
            </a:xfrm>
            <a:custGeom>
              <a:avLst/>
              <a:gdLst/>
              <a:ahLst/>
              <a:cxnLst/>
              <a:rect l="l" t="t" r="r" b="b"/>
              <a:pathLst>
                <a:path w="704850" h="10160">
                  <a:moveTo>
                    <a:pt x="704824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704824" y="10058"/>
                  </a:lnTo>
                  <a:lnTo>
                    <a:pt x="704824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46" name="object 46"/>
          <p:cNvGrpSpPr/>
          <p:nvPr/>
        </p:nvGrpSpPr>
        <p:grpSpPr>
          <a:xfrm>
            <a:off x="7315200" y="6422137"/>
            <a:ext cx="3329940" cy="436245"/>
            <a:chOff x="7315200" y="6422137"/>
            <a:chExt cx="3329940" cy="436245"/>
          </a:xfrm>
        </p:grpSpPr>
        <p:sp>
          <p:nvSpPr>
            <p:cNvPr id="47" name="object 47"/>
            <p:cNvSpPr/>
            <p:nvPr/>
          </p:nvSpPr>
          <p:spPr>
            <a:xfrm>
              <a:off x="7315200" y="6446520"/>
              <a:ext cx="3276600" cy="335280"/>
            </a:xfrm>
            <a:custGeom>
              <a:avLst/>
              <a:gdLst/>
              <a:ahLst/>
              <a:cxnLst/>
              <a:rect l="l" t="t" r="r" b="b"/>
              <a:pathLst>
                <a:path w="3276600" h="335279">
                  <a:moveTo>
                    <a:pt x="3276600" y="0"/>
                  </a:moveTo>
                  <a:lnTo>
                    <a:pt x="0" y="0"/>
                  </a:lnTo>
                  <a:lnTo>
                    <a:pt x="0" y="335279"/>
                  </a:lnTo>
                  <a:lnTo>
                    <a:pt x="3276600" y="335279"/>
                  </a:lnTo>
                  <a:lnTo>
                    <a:pt x="32766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8" name="object 4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744968" y="6422137"/>
              <a:ext cx="2900045" cy="435859"/>
            </a:xfrm>
            <a:prstGeom prst="rect">
              <a:avLst/>
            </a:prstGeom>
          </p:spPr>
        </p:pic>
      </p:grpSp>
      <p:sp>
        <p:nvSpPr>
          <p:cNvPr id="49" name="object 49"/>
          <p:cNvSpPr txBox="1"/>
          <p:nvPr/>
        </p:nvSpPr>
        <p:spPr>
          <a:xfrm>
            <a:off x="7865109" y="6475272"/>
            <a:ext cx="2649855" cy="27051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600" spc="5" b="1" i="1">
                <a:solidFill>
                  <a:srgbClr val="E7E6E6"/>
                </a:solidFill>
                <a:latin typeface="Arial"/>
                <a:cs typeface="Arial"/>
              </a:rPr>
              <a:t>SO</a:t>
            </a:r>
            <a:r>
              <a:rPr dirty="0" sz="1600" spc="-25" b="1" i="1">
                <a:solidFill>
                  <a:srgbClr val="E7E6E6"/>
                </a:solidFill>
                <a:latin typeface="Arial"/>
                <a:cs typeface="Arial"/>
              </a:rPr>
              <a:t> </a:t>
            </a:r>
            <a:r>
              <a:rPr dirty="0" sz="1600" b="1" i="1">
                <a:solidFill>
                  <a:srgbClr val="E7E6E6"/>
                </a:solidFill>
                <a:latin typeface="Arial"/>
                <a:cs typeface="Arial"/>
              </a:rPr>
              <a:t>1</a:t>
            </a:r>
            <a:r>
              <a:rPr dirty="0" sz="1600" spc="434" b="1" i="1">
                <a:solidFill>
                  <a:srgbClr val="E7E6E6"/>
                </a:solidFill>
                <a:latin typeface="Arial"/>
                <a:cs typeface="Arial"/>
              </a:rPr>
              <a:t> </a:t>
            </a:r>
            <a:r>
              <a:rPr dirty="0" sz="1600" b="1" i="1">
                <a:solidFill>
                  <a:srgbClr val="E7E6E6"/>
                </a:solidFill>
                <a:latin typeface="Arial"/>
                <a:cs typeface="Arial"/>
              </a:rPr>
              <a:t>Prepare</a:t>
            </a:r>
            <a:r>
              <a:rPr dirty="0" sz="1600" spc="-60" b="1" i="1">
                <a:solidFill>
                  <a:srgbClr val="E7E6E6"/>
                </a:solidFill>
                <a:latin typeface="Arial"/>
                <a:cs typeface="Arial"/>
              </a:rPr>
              <a:t> </a:t>
            </a:r>
            <a:r>
              <a:rPr dirty="0" sz="1600" b="1" i="1">
                <a:solidFill>
                  <a:srgbClr val="E7E6E6"/>
                </a:solidFill>
                <a:latin typeface="Arial"/>
                <a:cs typeface="Arial"/>
              </a:rPr>
              <a:t>a</a:t>
            </a:r>
            <a:r>
              <a:rPr dirty="0" sz="1600" spc="-10" b="1" i="1">
                <a:solidFill>
                  <a:srgbClr val="E7E6E6"/>
                </a:solidFill>
                <a:latin typeface="Arial"/>
                <a:cs typeface="Arial"/>
              </a:rPr>
              <a:t> </a:t>
            </a:r>
            <a:r>
              <a:rPr dirty="0" sz="1600" b="1" i="1">
                <a:solidFill>
                  <a:srgbClr val="E7E6E6"/>
                </a:solidFill>
                <a:latin typeface="Arial"/>
                <a:cs typeface="Arial"/>
              </a:rPr>
              <a:t>worksheet.</a:t>
            </a:r>
            <a:endParaRPr sz="1600">
              <a:latin typeface="Arial"/>
              <a:cs typeface="Arial"/>
            </a:endParaRPr>
          </a:p>
        </p:txBody>
      </p:sp>
      <p:grpSp>
        <p:nvGrpSpPr>
          <p:cNvPr id="50" name="object 50"/>
          <p:cNvGrpSpPr/>
          <p:nvPr/>
        </p:nvGrpSpPr>
        <p:grpSpPr>
          <a:xfrm>
            <a:off x="1862327" y="45669"/>
            <a:ext cx="8428990" cy="1199515"/>
            <a:chOff x="1862327" y="45669"/>
            <a:chExt cx="8428990" cy="1199515"/>
          </a:xfrm>
        </p:grpSpPr>
        <p:pic>
          <p:nvPicPr>
            <p:cNvPr id="51" name="object 5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048255" y="295706"/>
              <a:ext cx="8243061" cy="574370"/>
            </a:xfrm>
            <a:prstGeom prst="rect">
              <a:avLst/>
            </a:prstGeom>
          </p:spPr>
        </p:pic>
        <p:pic>
          <p:nvPicPr>
            <p:cNvPr id="52" name="object 52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938527" y="121869"/>
              <a:ext cx="7023861" cy="1122984"/>
            </a:xfrm>
            <a:prstGeom prst="rect">
              <a:avLst/>
            </a:prstGeom>
          </p:spPr>
        </p:pic>
        <p:sp>
          <p:nvSpPr>
            <p:cNvPr id="53" name="object 53"/>
            <p:cNvSpPr/>
            <p:nvPr/>
          </p:nvSpPr>
          <p:spPr>
            <a:xfrm>
              <a:off x="1981199" y="228600"/>
              <a:ext cx="8229600" cy="561340"/>
            </a:xfrm>
            <a:custGeom>
              <a:avLst/>
              <a:gdLst/>
              <a:ahLst/>
              <a:cxnLst/>
              <a:rect l="l" t="t" r="r" b="b"/>
              <a:pathLst>
                <a:path w="8229600" h="561340">
                  <a:moveTo>
                    <a:pt x="8229600" y="0"/>
                  </a:moveTo>
                  <a:lnTo>
                    <a:pt x="0" y="0"/>
                  </a:lnTo>
                  <a:lnTo>
                    <a:pt x="0" y="560832"/>
                  </a:lnTo>
                  <a:lnTo>
                    <a:pt x="8229600" y="560832"/>
                  </a:lnTo>
                  <a:lnTo>
                    <a:pt x="8229600" y="0"/>
                  </a:lnTo>
                  <a:close/>
                </a:path>
              </a:pathLst>
            </a:custGeom>
            <a:solidFill>
              <a:srgbClr val="99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4" name="object 54"/>
            <p:cNvSpPr/>
            <p:nvPr/>
          </p:nvSpPr>
          <p:spPr>
            <a:xfrm>
              <a:off x="1981199" y="228600"/>
              <a:ext cx="8229600" cy="561340"/>
            </a:xfrm>
            <a:custGeom>
              <a:avLst/>
              <a:gdLst/>
              <a:ahLst/>
              <a:cxnLst/>
              <a:rect l="l" t="t" r="r" b="b"/>
              <a:pathLst>
                <a:path w="8229600" h="561340">
                  <a:moveTo>
                    <a:pt x="0" y="560832"/>
                  </a:moveTo>
                  <a:lnTo>
                    <a:pt x="8229600" y="560832"/>
                  </a:lnTo>
                  <a:lnTo>
                    <a:pt x="8229600" y="0"/>
                  </a:lnTo>
                  <a:lnTo>
                    <a:pt x="0" y="0"/>
                  </a:lnTo>
                  <a:lnTo>
                    <a:pt x="0" y="560832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55" name="object 55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862327" y="45669"/>
              <a:ext cx="7023861" cy="1122984"/>
            </a:xfrm>
            <a:prstGeom prst="rect">
              <a:avLst/>
            </a:prstGeom>
          </p:spPr>
        </p:pic>
      </p:grpSp>
      <p:sp>
        <p:nvSpPr>
          <p:cNvPr id="56" name="object 56"/>
          <p:cNvSpPr txBox="1">
            <a:spLocks noGrp="1"/>
          </p:cNvSpPr>
          <p:nvPr>
            <p:ph type="title"/>
          </p:nvPr>
        </p:nvSpPr>
        <p:spPr>
          <a:xfrm>
            <a:off x="2169414" y="165938"/>
            <a:ext cx="6380480" cy="636905"/>
          </a:xfrm>
          <a:prstGeom prst="rect"/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4000" spc="-10" b="0" i="0">
                <a:latin typeface="Calibri Light"/>
                <a:cs typeface="Calibri Light"/>
              </a:rPr>
              <a:t>Steps</a:t>
            </a:r>
            <a:r>
              <a:rPr dirty="0" sz="4000" spc="-55" b="0" i="0">
                <a:latin typeface="Calibri Light"/>
                <a:cs typeface="Calibri Light"/>
              </a:rPr>
              <a:t> </a:t>
            </a:r>
            <a:r>
              <a:rPr dirty="0" sz="4000" b="0" i="0">
                <a:latin typeface="Calibri Light"/>
                <a:cs typeface="Calibri Light"/>
              </a:rPr>
              <a:t>in</a:t>
            </a:r>
            <a:r>
              <a:rPr dirty="0" sz="4000" spc="-25" b="0" i="0">
                <a:latin typeface="Calibri Light"/>
                <a:cs typeface="Calibri Light"/>
              </a:rPr>
              <a:t> </a:t>
            </a:r>
            <a:r>
              <a:rPr dirty="0" sz="4000" spc="-5" b="0" i="0">
                <a:latin typeface="Calibri Light"/>
                <a:cs typeface="Calibri Light"/>
              </a:rPr>
              <a:t>Preparing</a:t>
            </a:r>
            <a:r>
              <a:rPr dirty="0" sz="4000" spc="-114" b="0" i="0">
                <a:latin typeface="Calibri Light"/>
                <a:cs typeface="Calibri Light"/>
              </a:rPr>
              <a:t> </a:t>
            </a:r>
            <a:r>
              <a:rPr dirty="0" sz="4000" b="0" i="0">
                <a:latin typeface="Calibri Light"/>
                <a:cs typeface="Calibri Light"/>
              </a:rPr>
              <a:t>a </a:t>
            </a:r>
            <a:r>
              <a:rPr dirty="0" sz="4000" spc="-25" b="0" i="0">
                <a:latin typeface="Calibri Light"/>
                <a:cs typeface="Calibri Light"/>
              </a:rPr>
              <a:t>Worksheet</a:t>
            </a:r>
            <a:endParaRPr sz="4000">
              <a:latin typeface="Calibri Light"/>
              <a:cs typeface="Calibri Light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1923033" y="978789"/>
            <a:ext cx="6352540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solidFill>
                  <a:srgbClr val="800000"/>
                </a:solidFill>
                <a:latin typeface="Arial"/>
                <a:cs typeface="Arial"/>
              </a:rPr>
              <a:t>1.</a:t>
            </a:r>
            <a:r>
              <a:rPr dirty="0" sz="2400" spc="-20" b="1">
                <a:solidFill>
                  <a:srgbClr val="80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800000"/>
                </a:solidFill>
                <a:latin typeface="Arial"/>
                <a:cs typeface="Arial"/>
              </a:rPr>
              <a:t>Prepare</a:t>
            </a:r>
            <a:r>
              <a:rPr dirty="0" sz="2400" spc="-40" b="1">
                <a:solidFill>
                  <a:srgbClr val="800000"/>
                </a:solidFill>
                <a:latin typeface="Arial"/>
                <a:cs typeface="Arial"/>
              </a:rPr>
              <a:t> </a:t>
            </a:r>
            <a:r>
              <a:rPr dirty="0" sz="2400" spc="-5" b="1">
                <a:solidFill>
                  <a:srgbClr val="800000"/>
                </a:solidFill>
                <a:latin typeface="Arial"/>
                <a:cs typeface="Arial"/>
              </a:rPr>
              <a:t>a</a:t>
            </a:r>
            <a:r>
              <a:rPr dirty="0" sz="2400" spc="5" b="1">
                <a:solidFill>
                  <a:srgbClr val="800000"/>
                </a:solidFill>
                <a:latin typeface="Arial"/>
                <a:cs typeface="Arial"/>
              </a:rPr>
              <a:t> </a:t>
            </a:r>
            <a:r>
              <a:rPr dirty="0" sz="2400" spc="-30" b="1">
                <a:solidFill>
                  <a:srgbClr val="800000"/>
                </a:solidFill>
                <a:latin typeface="Arial"/>
                <a:cs typeface="Arial"/>
              </a:rPr>
              <a:t>Trial</a:t>
            </a:r>
            <a:r>
              <a:rPr dirty="0" sz="2400" spc="-20" b="1">
                <a:solidFill>
                  <a:srgbClr val="80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800000"/>
                </a:solidFill>
                <a:latin typeface="Arial"/>
                <a:cs typeface="Arial"/>
              </a:rPr>
              <a:t>Balance</a:t>
            </a:r>
            <a:r>
              <a:rPr dirty="0" sz="2400" spc="-45" b="1">
                <a:solidFill>
                  <a:srgbClr val="80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800000"/>
                </a:solidFill>
                <a:latin typeface="Arial"/>
                <a:cs typeface="Arial"/>
              </a:rPr>
              <a:t>on </a:t>
            </a:r>
            <a:r>
              <a:rPr dirty="0" sz="2400" spc="-5" b="1">
                <a:solidFill>
                  <a:srgbClr val="800000"/>
                </a:solidFill>
                <a:latin typeface="Arial"/>
                <a:cs typeface="Arial"/>
              </a:rPr>
              <a:t>the</a:t>
            </a:r>
            <a:r>
              <a:rPr dirty="0" sz="2400" spc="-20" b="1">
                <a:solidFill>
                  <a:srgbClr val="800000"/>
                </a:solidFill>
                <a:latin typeface="Arial"/>
                <a:cs typeface="Arial"/>
              </a:rPr>
              <a:t> </a:t>
            </a:r>
            <a:r>
              <a:rPr dirty="0" sz="2400" spc="-5" b="1">
                <a:solidFill>
                  <a:srgbClr val="800000"/>
                </a:solidFill>
                <a:latin typeface="Arial"/>
                <a:cs typeface="Arial"/>
              </a:rPr>
              <a:t>Worksheet</a:t>
            </a:r>
            <a:endParaRPr sz="2400">
              <a:latin typeface="Arial"/>
              <a:cs typeface="Arial"/>
            </a:endParaRPr>
          </a:p>
        </p:txBody>
      </p:sp>
      <p:sp>
        <p:nvSpPr>
          <p:cNvPr id="58" name="object 58"/>
          <p:cNvSpPr txBox="1"/>
          <p:nvPr/>
        </p:nvSpPr>
        <p:spPr>
          <a:xfrm>
            <a:off x="5701284" y="4421123"/>
            <a:ext cx="3368040" cy="670560"/>
          </a:xfrm>
          <a:prstGeom prst="rect">
            <a:avLst/>
          </a:prstGeom>
          <a:solidFill>
            <a:srgbClr val="FFFF99"/>
          </a:solidFill>
          <a:ln w="27432">
            <a:solidFill>
              <a:srgbClr val="800000"/>
            </a:solidFill>
          </a:ln>
        </p:spPr>
        <p:txBody>
          <a:bodyPr wrap="square" lIns="0" tIns="40005" rIns="0" bIns="0" rtlCol="0" vert="horz">
            <a:spAutoFit/>
          </a:bodyPr>
          <a:lstStyle/>
          <a:p>
            <a:pPr marL="185420" marR="185420" indent="63500">
              <a:lnSpc>
                <a:spcPct val="100000"/>
              </a:lnSpc>
              <a:spcBef>
                <a:spcPts val="315"/>
              </a:spcBef>
            </a:pPr>
            <a:r>
              <a:rPr dirty="0" sz="1800" spc="-20">
                <a:latin typeface="Arial MT"/>
                <a:cs typeface="Arial MT"/>
              </a:rPr>
              <a:t>Trial </a:t>
            </a:r>
            <a:r>
              <a:rPr dirty="0" sz="1800">
                <a:latin typeface="Arial MT"/>
                <a:cs typeface="Arial MT"/>
              </a:rPr>
              <a:t>balance amounts </a:t>
            </a:r>
            <a:r>
              <a:rPr dirty="0" sz="1800" spc="5">
                <a:latin typeface="Arial MT"/>
                <a:cs typeface="Arial MT"/>
              </a:rPr>
              <a:t>come </a:t>
            </a:r>
            <a:r>
              <a:rPr dirty="0" sz="1800" spc="-49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directly</a:t>
            </a:r>
            <a:r>
              <a:rPr dirty="0" sz="1800" spc="-7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from</a:t>
            </a:r>
            <a:r>
              <a:rPr dirty="0" sz="1800" spc="-2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ledger</a:t>
            </a:r>
            <a:r>
              <a:rPr dirty="0" sz="1800" spc="-55">
                <a:latin typeface="Arial MT"/>
                <a:cs typeface="Arial MT"/>
              </a:rPr>
              <a:t> </a:t>
            </a:r>
            <a:r>
              <a:rPr dirty="0" sz="1800" spc="5">
                <a:latin typeface="Arial MT"/>
                <a:cs typeface="Arial MT"/>
              </a:rPr>
              <a:t>accounts.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59" name="object 59"/>
          <p:cNvSpPr txBox="1"/>
          <p:nvPr/>
        </p:nvSpPr>
        <p:spPr>
          <a:xfrm>
            <a:off x="1906523" y="5122164"/>
            <a:ext cx="2362200" cy="670560"/>
          </a:xfrm>
          <a:prstGeom prst="rect">
            <a:avLst/>
          </a:prstGeom>
          <a:solidFill>
            <a:srgbClr val="FFFF99"/>
          </a:solidFill>
          <a:ln w="27431">
            <a:solidFill>
              <a:srgbClr val="800000"/>
            </a:solidFill>
          </a:ln>
        </p:spPr>
        <p:txBody>
          <a:bodyPr wrap="square" lIns="0" tIns="4064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320"/>
              </a:spcBef>
            </a:pPr>
            <a:r>
              <a:rPr dirty="0" sz="1800">
                <a:latin typeface="Arial MT"/>
                <a:cs typeface="Arial MT"/>
              </a:rPr>
              <a:t>Include</a:t>
            </a:r>
            <a:r>
              <a:rPr dirty="0" sz="1800" spc="-6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all</a:t>
            </a:r>
            <a:r>
              <a:rPr dirty="0" sz="1800" spc="-5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accounts</a:t>
            </a:r>
            <a:endParaRPr sz="1800">
              <a:latin typeface="Arial MT"/>
              <a:cs typeface="Arial MT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dirty="0" sz="1800" spc="-10">
                <a:latin typeface="Arial MT"/>
                <a:cs typeface="Arial MT"/>
              </a:rPr>
              <a:t>with</a:t>
            </a:r>
            <a:r>
              <a:rPr dirty="0" sz="1800" spc="-35">
                <a:latin typeface="Arial MT"/>
                <a:cs typeface="Arial MT"/>
              </a:rPr>
              <a:t> </a:t>
            </a:r>
            <a:r>
              <a:rPr dirty="0" sz="1800" spc="5">
                <a:latin typeface="Arial MT"/>
                <a:cs typeface="Arial MT"/>
              </a:rPr>
              <a:t>balances.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60" name="object 60"/>
          <p:cNvSpPr/>
          <p:nvPr/>
        </p:nvSpPr>
        <p:spPr>
          <a:xfrm>
            <a:off x="2180844" y="4421123"/>
            <a:ext cx="3520440" cy="699770"/>
          </a:xfrm>
          <a:custGeom>
            <a:avLst/>
            <a:gdLst/>
            <a:ahLst/>
            <a:cxnLst/>
            <a:rect l="l" t="t" r="r" b="b"/>
            <a:pathLst>
              <a:path w="3520440" h="699770">
                <a:moveTo>
                  <a:pt x="54864" y="54864"/>
                </a:moveTo>
                <a:lnTo>
                  <a:pt x="48006" y="41148"/>
                </a:lnTo>
                <a:lnTo>
                  <a:pt x="27432" y="0"/>
                </a:lnTo>
                <a:lnTo>
                  <a:pt x="0" y="54864"/>
                </a:lnTo>
                <a:lnTo>
                  <a:pt x="13716" y="54864"/>
                </a:lnTo>
                <a:lnTo>
                  <a:pt x="13716" y="699516"/>
                </a:lnTo>
                <a:lnTo>
                  <a:pt x="41148" y="699516"/>
                </a:lnTo>
                <a:lnTo>
                  <a:pt x="41148" y="54864"/>
                </a:lnTo>
                <a:lnTo>
                  <a:pt x="54864" y="54864"/>
                </a:lnTo>
                <a:close/>
              </a:path>
              <a:path w="3520440" h="699770">
                <a:moveTo>
                  <a:pt x="3520313" y="320167"/>
                </a:moveTo>
                <a:lnTo>
                  <a:pt x="2037588" y="320167"/>
                </a:lnTo>
                <a:lnTo>
                  <a:pt x="2037588" y="118872"/>
                </a:lnTo>
                <a:lnTo>
                  <a:pt x="2051304" y="118872"/>
                </a:lnTo>
                <a:lnTo>
                  <a:pt x="2044446" y="105156"/>
                </a:lnTo>
                <a:lnTo>
                  <a:pt x="2023872" y="64008"/>
                </a:lnTo>
                <a:lnTo>
                  <a:pt x="1996440" y="118872"/>
                </a:lnTo>
                <a:lnTo>
                  <a:pt x="2010156" y="118872"/>
                </a:lnTo>
                <a:lnTo>
                  <a:pt x="2010156" y="347599"/>
                </a:lnTo>
                <a:lnTo>
                  <a:pt x="3520313" y="347599"/>
                </a:lnTo>
                <a:lnTo>
                  <a:pt x="3520313" y="333883"/>
                </a:lnTo>
                <a:lnTo>
                  <a:pt x="3520313" y="320167"/>
                </a:lnTo>
                <a:close/>
              </a:path>
            </a:pathLst>
          </a:custGeom>
          <a:solidFill>
            <a:srgbClr val="800000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7315200" y="6452611"/>
            <a:ext cx="3329940" cy="405765"/>
            <a:chOff x="7315200" y="6452611"/>
            <a:chExt cx="3329940" cy="405765"/>
          </a:xfrm>
        </p:grpSpPr>
        <p:sp>
          <p:nvSpPr>
            <p:cNvPr id="3" name="object 3"/>
            <p:cNvSpPr/>
            <p:nvPr/>
          </p:nvSpPr>
          <p:spPr>
            <a:xfrm>
              <a:off x="7315200" y="6477000"/>
              <a:ext cx="3276600" cy="335280"/>
            </a:xfrm>
            <a:custGeom>
              <a:avLst/>
              <a:gdLst/>
              <a:ahLst/>
              <a:cxnLst/>
              <a:rect l="l" t="t" r="r" b="b"/>
              <a:pathLst>
                <a:path w="3276600" h="335279">
                  <a:moveTo>
                    <a:pt x="3276600" y="0"/>
                  </a:moveTo>
                  <a:lnTo>
                    <a:pt x="0" y="0"/>
                  </a:lnTo>
                  <a:lnTo>
                    <a:pt x="0" y="335280"/>
                  </a:lnTo>
                  <a:lnTo>
                    <a:pt x="3276600" y="335280"/>
                  </a:lnTo>
                  <a:lnTo>
                    <a:pt x="32766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744968" y="6452611"/>
              <a:ext cx="2900045" cy="405387"/>
            </a:xfrm>
            <a:prstGeom prst="rect">
              <a:avLst/>
            </a:prstGeom>
          </p:spPr>
        </p:pic>
      </p:grpSp>
      <p:sp>
        <p:nvSpPr>
          <p:cNvPr id="5" name="object 5"/>
          <p:cNvSpPr txBox="1"/>
          <p:nvPr/>
        </p:nvSpPr>
        <p:spPr>
          <a:xfrm>
            <a:off x="7865109" y="6506971"/>
            <a:ext cx="2649855" cy="27051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600" spc="5" b="1" i="1">
                <a:solidFill>
                  <a:srgbClr val="E7E6E6"/>
                </a:solidFill>
                <a:latin typeface="Arial"/>
                <a:cs typeface="Arial"/>
              </a:rPr>
              <a:t>SO</a:t>
            </a:r>
            <a:r>
              <a:rPr dirty="0" sz="1600" spc="-25" b="1" i="1">
                <a:solidFill>
                  <a:srgbClr val="E7E6E6"/>
                </a:solidFill>
                <a:latin typeface="Arial"/>
                <a:cs typeface="Arial"/>
              </a:rPr>
              <a:t> </a:t>
            </a:r>
            <a:r>
              <a:rPr dirty="0" sz="1600" b="1" i="1">
                <a:solidFill>
                  <a:srgbClr val="E7E6E6"/>
                </a:solidFill>
                <a:latin typeface="Arial"/>
                <a:cs typeface="Arial"/>
              </a:rPr>
              <a:t>1</a:t>
            </a:r>
            <a:r>
              <a:rPr dirty="0" sz="1600" spc="434" b="1" i="1">
                <a:solidFill>
                  <a:srgbClr val="E7E6E6"/>
                </a:solidFill>
                <a:latin typeface="Arial"/>
                <a:cs typeface="Arial"/>
              </a:rPr>
              <a:t> </a:t>
            </a:r>
            <a:r>
              <a:rPr dirty="0" sz="1600" b="1" i="1">
                <a:solidFill>
                  <a:srgbClr val="E7E6E6"/>
                </a:solidFill>
                <a:latin typeface="Arial"/>
                <a:cs typeface="Arial"/>
              </a:rPr>
              <a:t>Prepare</a:t>
            </a:r>
            <a:r>
              <a:rPr dirty="0" sz="1600" spc="-60" b="1" i="1">
                <a:solidFill>
                  <a:srgbClr val="E7E6E6"/>
                </a:solidFill>
                <a:latin typeface="Arial"/>
                <a:cs typeface="Arial"/>
              </a:rPr>
              <a:t> </a:t>
            </a:r>
            <a:r>
              <a:rPr dirty="0" sz="1600" b="1" i="1">
                <a:solidFill>
                  <a:srgbClr val="E7E6E6"/>
                </a:solidFill>
                <a:latin typeface="Arial"/>
                <a:cs typeface="Arial"/>
              </a:rPr>
              <a:t>a</a:t>
            </a:r>
            <a:r>
              <a:rPr dirty="0" sz="1600" spc="-10" b="1" i="1">
                <a:solidFill>
                  <a:srgbClr val="E7E6E6"/>
                </a:solidFill>
                <a:latin typeface="Arial"/>
                <a:cs typeface="Arial"/>
              </a:rPr>
              <a:t> </a:t>
            </a:r>
            <a:r>
              <a:rPr dirty="0" sz="1600" b="1" i="1">
                <a:solidFill>
                  <a:srgbClr val="E7E6E6"/>
                </a:solidFill>
                <a:latin typeface="Arial"/>
                <a:cs typeface="Arial"/>
              </a:rPr>
              <a:t>worksheet.</a:t>
            </a:r>
            <a:endParaRPr sz="1600">
              <a:latin typeface="Arial"/>
              <a:cs typeface="Arial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1862327" y="45669"/>
            <a:ext cx="8428990" cy="1199515"/>
            <a:chOff x="1862327" y="45669"/>
            <a:chExt cx="8428990" cy="1199515"/>
          </a:xfrm>
        </p:grpSpPr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048255" y="295706"/>
              <a:ext cx="8243061" cy="574370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938527" y="121869"/>
              <a:ext cx="7023861" cy="1122984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1981199" y="228600"/>
              <a:ext cx="8229600" cy="561340"/>
            </a:xfrm>
            <a:custGeom>
              <a:avLst/>
              <a:gdLst/>
              <a:ahLst/>
              <a:cxnLst/>
              <a:rect l="l" t="t" r="r" b="b"/>
              <a:pathLst>
                <a:path w="8229600" h="561340">
                  <a:moveTo>
                    <a:pt x="8229600" y="0"/>
                  </a:moveTo>
                  <a:lnTo>
                    <a:pt x="0" y="0"/>
                  </a:lnTo>
                  <a:lnTo>
                    <a:pt x="0" y="560832"/>
                  </a:lnTo>
                  <a:lnTo>
                    <a:pt x="8229600" y="560832"/>
                  </a:lnTo>
                  <a:lnTo>
                    <a:pt x="8229600" y="0"/>
                  </a:lnTo>
                  <a:close/>
                </a:path>
              </a:pathLst>
            </a:custGeom>
            <a:solidFill>
              <a:srgbClr val="99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/>
            <p:cNvSpPr/>
            <p:nvPr/>
          </p:nvSpPr>
          <p:spPr>
            <a:xfrm>
              <a:off x="1981199" y="228600"/>
              <a:ext cx="8229600" cy="561340"/>
            </a:xfrm>
            <a:custGeom>
              <a:avLst/>
              <a:gdLst/>
              <a:ahLst/>
              <a:cxnLst/>
              <a:rect l="l" t="t" r="r" b="b"/>
              <a:pathLst>
                <a:path w="8229600" h="561340">
                  <a:moveTo>
                    <a:pt x="0" y="560832"/>
                  </a:moveTo>
                  <a:lnTo>
                    <a:pt x="8229600" y="560832"/>
                  </a:lnTo>
                  <a:lnTo>
                    <a:pt x="8229600" y="0"/>
                  </a:lnTo>
                  <a:lnTo>
                    <a:pt x="0" y="0"/>
                  </a:lnTo>
                  <a:lnTo>
                    <a:pt x="0" y="560832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1" name="object 1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862327" y="45669"/>
              <a:ext cx="7023861" cy="1122984"/>
            </a:xfrm>
            <a:prstGeom prst="rect">
              <a:avLst/>
            </a:prstGeom>
          </p:spPr>
        </p:pic>
      </p:grp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2169414" y="165938"/>
            <a:ext cx="6380480" cy="636905"/>
          </a:xfrm>
          <a:prstGeom prst="rect"/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4000" spc="-10" b="0" i="0">
                <a:latin typeface="Calibri Light"/>
                <a:cs typeface="Calibri Light"/>
              </a:rPr>
              <a:t>Steps</a:t>
            </a:r>
            <a:r>
              <a:rPr dirty="0" sz="4000" spc="-55" b="0" i="0">
                <a:latin typeface="Calibri Light"/>
                <a:cs typeface="Calibri Light"/>
              </a:rPr>
              <a:t> </a:t>
            </a:r>
            <a:r>
              <a:rPr dirty="0" sz="4000" b="0" i="0">
                <a:latin typeface="Calibri Light"/>
                <a:cs typeface="Calibri Light"/>
              </a:rPr>
              <a:t>in</a:t>
            </a:r>
            <a:r>
              <a:rPr dirty="0" sz="4000" spc="-25" b="0" i="0">
                <a:latin typeface="Calibri Light"/>
                <a:cs typeface="Calibri Light"/>
              </a:rPr>
              <a:t> </a:t>
            </a:r>
            <a:r>
              <a:rPr dirty="0" sz="4000" spc="-5" b="0" i="0">
                <a:latin typeface="Calibri Light"/>
                <a:cs typeface="Calibri Light"/>
              </a:rPr>
              <a:t>Preparing</a:t>
            </a:r>
            <a:r>
              <a:rPr dirty="0" sz="4000" spc="-114" b="0" i="0">
                <a:latin typeface="Calibri Light"/>
                <a:cs typeface="Calibri Light"/>
              </a:rPr>
              <a:t> </a:t>
            </a:r>
            <a:r>
              <a:rPr dirty="0" sz="4000" b="0" i="0">
                <a:latin typeface="Calibri Light"/>
                <a:cs typeface="Calibri Light"/>
              </a:rPr>
              <a:t>a </a:t>
            </a:r>
            <a:r>
              <a:rPr dirty="0" sz="4000" spc="-25" b="0" i="0">
                <a:latin typeface="Calibri Light"/>
                <a:cs typeface="Calibri Light"/>
              </a:rPr>
              <a:t>Worksheet</a:t>
            </a:r>
            <a:endParaRPr sz="4000">
              <a:latin typeface="Calibri Light"/>
              <a:cs typeface="Calibri Light"/>
            </a:endParaRPr>
          </a:p>
        </p:txBody>
      </p:sp>
      <p:grpSp>
        <p:nvGrpSpPr>
          <p:cNvPr id="13" name="object 13"/>
          <p:cNvGrpSpPr/>
          <p:nvPr/>
        </p:nvGrpSpPr>
        <p:grpSpPr>
          <a:xfrm>
            <a:off x="4507991" y="1338072"/>
            <a:ext cx="5614670" cy="4657725"/>
            <a:chOff x="4507991" y="1338072"/>
            <a:chExt cx="5614670" cy="4657725"/>
          </a:xfrm>
        </p:grpSpPr>
        <p:pic>
          <p:nvPicPr>
            <p:cNvPr id="14" name="object 14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535423" y="1365504"/>
              <a:ext cx="5559552" cy="4602480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4521707" y="1351788"/>
              <a:ext cx="5587365" cy="4630420"/>
            </a:xfrm>
            <a:custGeom>
              <a:avLst/>
              <a:gdLst/>
              <a:ahLst/>
              <a:cxnLst/>
              <a:rect l="l" t="t" r="r" b="b"/>
              <a:pathLst>
                <a:path w="5587365" h="4630420">
                  <a:moveTo>
                    <a:pt x="0" y="4629912"/>
                  </a:moveTo>
                  <a:lnTo>
                    <a:pt x="5586984" y="4629912"/>
                  </a:lnTo>
                  <a:lnTo>
                    <a:pt x="5586984" y="0"/>
                  </a:lnTo>
                  <a:lnTo>
                    <a:pt x="0" y="0"/>
                  </a:lnTo>
                  <a:lnTo>
                    <a:pt x="0" y="4629912"/>
                  </a:lnTo>
                  <a:close/>
                </a:path>
              </a:pathLst>
            </a:custGeom>
            <a:ln w="27432">
              <a:solidFill>
                <a:srgbClr val="8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6" name="object 16"/>
          <p:cNvSpPr txBox="1"/>
          <p:nvPr/>
        </p:nvSpPr>
        <p:spPr>
          <a:xfrm>
            <a:off x="1984375" y="1144600"/>
            <a:ext cx="1431925" cy="8788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dirty="0" sz="1400" spc="-10" b="1">
                <a:solidFill>
                  <a:srgbClr val="800000"/>
                </a:solidFill>
                <a:latin typeface="Arial"/>
                <a:cs typeface="Arial"/>
              </a:rPr>
              <a:t>Illustration</a:t>
            </a:r>
            <a:r>
              <a:rPr dirty="0" sz="1400" spc="20" b="1">
                <a:solidFill>
                  <a:srgbClr val="800000"/>
                </a:solidFill>
                <a:latin typeface="Arial"/>
                <a:cs typeface="Arial"/>
              </a:rPr>
              <a:t> </a:t>
            </a:r>
            <a:r>
              <a:rPr dirty="0" sz="1400" spc="-15" b="1">
                <a:solidFill>
                  <a:srgbClr val="800000"/>
                </a:solidFill>
                <a:latin typeface="Arial"/>
                <a:cs typeface="Arial"/>
              </a:rPr>
              <a:t>3-22 </a:t>
            </a:r>
            <a:r>
              <a:rPr dirty="0" sz="1400" spc="-10" b="1">
                <a:solidFill>
                  <a:srgbClr val="800000"/>
                </a:solidFill>
                <a:latin typeface="Arial"/>
                <a:cs typeface="Arial"/>
              </a:rPr>
              <a:t> </a:t>
            </a:r>
            <a:r>
              <a:rPr dirty="0" sz="1400" spc="-15">
                <a:latin typeface="Arial MT"/>
                <a:cs typeface="Arial MT"/>
              </a:rPr>
              <a:t>General</a:t>
            </a:r>
            <a:r>
              <a:rPr dirty="0" sz="1400" spc="25">
                <a:latin typeface="Arial MT"/>
                <a:cs typeface="Arial MT"/>
              </a:rPr>
              <a:t> </a:t>
            </a:r>
            <a:r>
              <a:rPr dirty="0" sz="1400" spc="-10">
                <a:latin typeface="Arial MT"/>
                <a:cs typeface="Arial MT"/>
              </a:rPr>
              <a:t>journal </a:t>
            </a:r>
            <a:r>
              <a:rPr dirty="0" sz="1400" spc="-5">
                <a:latin typeface="Arial MT"/>
                <a:cs typeface="Arial MT"/>
              </a:rPr>
              <a:t> </a:t>
            </a:r>
            <a:r>
              <a:rPr dirty="0" sz="1400" spc="-15">
                <a:latin typeface="Arial MT"/>
                <a:cs typeface="Arial MT"/>
              </a:rPr>
              <a:t>showing</a:t>
            </a:r>
            <a:r>
              <a:rPr dirty="0" sz="1400" spc="10">
                <a:latin typeface="Arial MT"/>
                <a:cs typeface="Arial MT"/>
              </a:rPr>
              <a:t> </a:t>
            </a:r>
            <a:r>
              <a:rPr dirty="0" sz="1400" spc="-10">
                <a:latin typeface="Arial MT"/>
                <a:cs typeface="Arial MT"/>
              </a:rPr>
              <a:t>adjusting </a:t>
            </a:r>
            <a:r>
              <a:rPr dirty="0" sz="1400" spc="-370">
                <a:latin typeface="Arial MT"/>
                <a:cs typeface="Arial MT"/>
              </a:rPr>
              <a:t> </a:t>
            </a:r>
            <a:r>
              <a:rPr dirty="0" sz="1400" spc="-10">
                <a:latin typeface="Arial MT"/>
                <a:cs typeface="Arial MT"/>
              </a:rPr>
              <a:t>entries</a:t>
            </a:r>
            <a:endParaRPr sz="1400">
              <a:latin typeface="Arial MT"/>
              <a:cs typeface="Arial MT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997201" y="2582225"/>
            <a:ext cx="1419225" cy="128841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 marL="12700" marR="5080">
              <a:lnSpc>
                <a:spcPct val="115100"/>
              </a:lnSpc>
              <a:spcBef>
                <a:spcPts val="95"/>
              </a:spcBef>
            </a:pPr>
            <a:r>
              <a:rPr dirty="0" sz="2400" spc="-80" b="1">
                <a:solidFill>
                  <a:srgbClr val="800000"/>
                </a:solidFill>
                <a:latin typeface="Arial"/>
                <a:cs typeface="Arial"/>
              </a:rPr>
              <a:t>A</a:t>
            </a:r>
            <a:r>
              <a:rPr dirty="0" sz="2400" b="1">
                <a:solidFill>
                  <a:srgbClr val="800000"/>
                </a:solidFill>
                <a:latin typeface="Arial"/>
                <a:cs typeface="Arial"/>
              </a:rPr>
              <a:t>d</a:t>
            </a:r>
            <a:r>
              <a:rPr dirty="0" sz="2400" spc="-25" b="1">
                <a:solidFill>
                  <a:srgbClr val="800000"/>
                </a:solidFill>
                <a:latin typeface="Arial"/>
                <a:cs typeface="Arial"/>
              </a:rPr>
              <a:t>j</a:t>
            </a:r>
            <a:r>
              <a:rPr dirty="0" sz="2400" b="1">
                <a:solidFill>
                  <a:srgbClr val="800000"/>
                </a:solidFill>
                <a:latin typeface="Arial"/>
                <a:cs typeface="Arial"/>
              </a:rPr>
              <a:t>usting  </a:t>
            </a:r>
            <a:r>
              <a:rPr dirty="0" sz="2400" spc="-5" b="1">
                <a:solidFill>
                  <a:srgbClr val="800000"/>
                </a:solidFill>
                <a:latin typeface="Arial"/>
                <a:cs typeface="Arial"/>
              </a:rPr>
              <a:t>Journal </a:t>
            </a:r>
            <a:r>
              <a:rPr dirty="0" sz="2400" b="1">
                <a:solidFill>
                  <a:srgbClr val="800000"/>
                </a:solidFill>
                <a:latin typeface="Arial"/>
                <a:cs typeface="Arial"/>
              </a:rPr>
              <a:t> </a:t>
            </a:r>
            <a:r>
              <a:rPr dirty="0" sz="2400" spc="-5" b="1">
                <a:solidFill>
                  <a:srgbClr val="800000"/>
                </a:solidFill>
                <a:latin typeface="Arial"/>
                <a:cs typeface="Arial"/>
              </a:rPr>
              <a:t>Entries</a:t>
            </a:r>
            <a:endParaRPr sz="2400">
              <a:latin typeface="Arial"/>
              <a:cs typeface="Arial"/>
            </a:endParaRPr>
          </a:p>
        </p:txBody>
      </p:sp>
      <p:pic>
        <p:nvPicPr>
          <p:cNvPr id="18" name="object 18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4038600" y="1725167"/>
            <a:ext cx="381000" cy="179832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686180" y="1448822"/>
            <a:ext cx="8802370" cy="4647565"/>
            <a:chOff x="1686180" y="1448822"/>
            <a:chExt cx="8802370" cy="4647565"/>
          </a:xfrm>
        </p:grpSpPr>
        <p:sp>
          <p:nvSpPr>
            <p:cNvPr id="3" name="object 3"/>
            <p:cNvSpPr/>
            <p:nvPr/>
          </p:nvSpPr>
          <p:spPr>
            <a:xfrm>
              <a:off x="1686180" y="1448822"/>
              <a:ext cx="8802370" cy="4647565"/>
            </a:xfrm>
            <a:custGeom>
              <a:avLst/>
              <a:gdLst/>
              <a:ahLst/>
              <a:cxnLst/>
              <a:rect l="l" t="t" r="r" b="b"/>
              <a:pathLst>
                <a:path w="8802370" h="4647565">
                  <a:moveTo>
                    <a:pt x="8802030" y="0"/>
                  </a:moveTo>
                  <a:lnTo>
                    <a:pt x="0" y="0"/>
                  </a:lnTo>
                  <a:lnTo>
                    <a:pt x="0" y="4647177"/>
                  </a:lnTo>
                  <a:lnTo>
                    <a:pt x="8802030" y="4647177"/>
                  </a:lnTo>
                  <a:lnTo>
                    <a:pt x="880203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" name="object 4"/>
            <p:cNvSpPr/>
            <p:nvPr/>
          </p:nvSpPr>
          <p:spPr>
            <a:xfrm>
              <a:off x="5578430" y="5748299"/>
              <a:ext cx="528955" cy="0"/>
            </a:xfrm>
            <a:custGeom>
              <a:avLst/>
              <a:gdLst/>
              <a:ahLst/>
              <a:cxnLst/>
              <a:rect l="l" t="t" r="r" b="b"/>
              <a:pathLst>
                <a:path w="528954" h="0">
                  <a:moveTo>
                    <a:pt x="0" y="0"/>
                  </a:moveTo>
                  <a:lnTo>
                    <a:pt x="528390" y="0"/>
                  </a:lnTo>
                </a:path>
              </a:pathLst>
            </a:custGeom>
            <a:ln w="100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5573474" y="5743270"/>
              <a:ext cx="538480" cy="10160"/>
            </a:xfrm>
            <a:custGeom>
              <a:avLst/>
              <a:gdLst/>
              <a:ahLst/>
              <a:cxnLst/>
              <a:rect l="l" t="t" r="r" b="b"/>
              <a:pathLst>
                <a:path w="538479" h="10160">
                  <a:moveTo>
                    <a:pt x="538235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538235" y="10058"/>
                  </a:lnTo>
                  <a:lnTo>
                    <a:pt x="53823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7051547" y="5015484"/>
              <a:ext cx="3237230" cy="853440"/>
            </a:xfrm>
            <a:custGeom>
              <a:avLst/>
              <a:gdLst/>
              <a:ahLst/>
              <a:cxnLst/>
              <a:rect l="l" t="t" r="r" b="b"/>
              <a:pathLst>
                <a:path w="3237229" h="853439">
                  <a:moveTo>
                    <a:pt x="3236976" y="0"/>
                  </a:moveTo>
                  <a:lnTo>
                    <a:pt x="0" y="0"/>
                  </a:lnTo>
                  <a:lnTo>
                    <a:pt x="0" y="853439"/>
                  </a:lnTo>
                  <a:lnTo>
                    <a:pt x="3236976" y="853439"/>
                  </a:lnTo>
                  <a:lnTo>
                    <a:pt x="3236976" y="0"/>
                  </a:lnTo>
                  <a:close/>
                </a:path>
              </a:pathLst>
            </a:custGeom>
            <a:solidFill>
              <a:srgbClr val="FFFF9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7051547" y="5015484"/>
              <a:ext cx="3237230" cy="853440"/>
            </a:xfrm>
            <a:custGeom>
              <a:avLst/>
              <a:gdLst/>
              <a:ahLst/>
              <a:cxnLst/>
              <a:rect l="l" t="t" r="r" b="b"/>
              <a:pathLst>
                <a:path w="3237229" h="853439">
                  <a:moveTo>
                    <a:pt x="0" y="853439"/>
                  </a:moveTo>
                  <a:lnTo>
                    <a:pt x="3236976" y="853439"/>
                  </a:lnTo>
                  <a:lnTo>
                    <a:pt x="3236976" y="0"/>
                  </a:lnTo>
                  <a:lnTo>
                    <a:pt x="0" y="0"/>
                  </a:lnTo>
                  <a:lnTo>
                    <a:pt x="0" y="853439"/>
                  </a:lnTo>
                  <a:close/>
                </a:path>
              </a:pathLst>
            </a:custGeom>
            <a:ln w="27431">
              <a:solidFill>
                <a:srgbClr val="8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/>
            <p:cNvSpPr/>
            <p:nvPr/>
          </p:nvSpPr>
          <p:spPr>
            <a:xfrm>
              <a:off x="7011923" y="2287523"/>
              <a:ext cx="3352800" cy="2292350"/>
            </a:xfrm>
            <a:custGeom>
              <a:avLst/>
              <a:gdLst/>
              <a:ahLst/>
              <a:cxnLst/>
              <a:rect l="l" t="t" r="r" b="b"/>
              <a:pathLst>
                <a:path w="3352800" h="2292350">
                  <a:moveTo>
                    <a:pt x="0" y="2292096"/>
                  </a:moveTo>
                  <a:lnTo>
                    <a:pt x="3352800" y="2292096"/>
                  </a:lnTo>
                  <a:lnTo>
                    <a:pt x="3352800" y="0"/>
                  </a:lnTo>
                  <a:lnTo>
                    <a:pt x="0" y="0"/>
                  </a:lnTo>
                  <a:lnTo>
                    <a:pt x="0" y="2292096"/>
                  </a:lnTo>
                  <a:close/>
                </a:path>
              </a:pathLst>
            </a:custGeom>
            <a:ln w="2743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9" name="object 9"/>
          <p:cNvGrpSpPr/>
          <p:nvPr/>
        </p:nvGrpSpPr>
        <p:grpSpPr>
          <a:xfrm>
            <a:off x="3477784" y="4372201"/>
            <a:ext cx="1469390" cy="10795"/>
            <a:chOff x="3477784" y="4372201"/>
            <a:chExt cx="1469390" cy="10795"/>
          </a:xfrm>
        </p:grpSpPr>
        <p:sp>
          <p:nvSpPr>
            <p:cNvPr id="10" name="object 10"/>
            <p:cNvSpPr/>
            <p:nvPr/>
          </p:nvSpPr>
          <p:spPr>
            <a:xfrm>
              <a:off x="3482864" y="4377281"/>
              <a:ext cx="695325" cy="0"/>
            </a:xfrm>
            <a:custGeom>
              <a:avLst/>
              <a:gdLst/>
              <a:ahLst/>
              <a:cxnLst/>
              <a:rect l="l" t="t" r="r" b="b"/>
              <a:pathLst>
                <a:path w="695325" h="0">
                  <a:moveTo>
                    <a:pt x="0" y="0"/>
                  </a:moveTo>
                  <a:lnTo>
                    <a:pt x="695305" y="0"/>
                  </a:lnTo>
                </a:path>
              </a:pathLst>
            </a:custGeom>
            <a:ln w="100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3477908" y="4372319"/>
              <a:ext cx="705485" cy="10160"/>
            </a:xfrm>
            <a:custGeom>
              <a:avLst/>
              <a:gdLst/>
              <a:ahLst/>
              <a:cxnLst/>
              <a:rect l="l" t="t" r="r" b="b"/>
              <a:pathLst>
                <a:path w="705485" h="10160">
                  <a:moveTo>
                    <a:pt x="705150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705150" y="10058"/>
                  </a:lnTo>
                  <a:lnTo>
                    <a:pt x="70515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/>
            <p:cNvSpPr/>
            <p:nvPr/>
          </p:nvSpPr>
          <p:spPr>
            <a:xfrm>
              <a:off x="4246630" y="4377281"/>
              <a:ext cx="695325" cy="0"/>
            </a:xfrm>
            <a:custGeom>
              <a:avLst/>
              <a:gdLst/>
              <a:ahLst/>
              <a:cxnLst/>
              <a:rect l="l" t="t" r="r" b="b"/>
              <a:pathLst>
                <a:path w="695325" h="0">
                  <a:moveTo>
                    <a:pt x="0" y="0"/>
                  </a:moveTo>
                  <a:lnTo>
                    <a:pt x="695044" y="0"/>
                  </a:lnTo>
                </a:path>
              </a:pathLst>
            </a:custGeom>
            <a:ln w="100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/>
            <p:cNvSpPr/>
            <p:nvPr/>
          </p:nvSpPr>
          <p:spPr>
            <a:xfrm>
              <a:off x="4241806" y="4372319"/>
              <a:ext cx="704850" cy="10160"/>
            </a:xfrm>
            <a:custGeom>
              <a:avLst/>
              <a:gdLst/>
              <a:ahLst/>
              <a:cxnLst/>
              <a:rect l="l" t="t" r="r" b="b"/>
              <a:pathLst>
                <a:path w="704850" h="10160">
                  <a:moveTo>
                    <a:pt x="704824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704824" y="10058"/>
                  </a:lnTo>
                  <a:lnTo>
                    <a:pt x="704824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14" name="object 14"/>
          <p:cNvGrpSpPr/>
          <p:nvPr/>
        </p:nvGrpSpPr>
        <p:grpSpPr>
          <a:xfrm>
            <a:off x="4995792" y="5743270"/>
            <a:ext cx="538480" cy="10160"/>
            <a:chOff x="4995792" y="5743270"/>
            <a:chExt cx="538480" cy="10160"/>
          </a:xfrm>
        </p:grpSpPr>
        <p:sp>
          <p:nvSpPr>
            <p:cNvPr id="15" name="object 15"/>
            <p:cNvSpPr/>
            <p:nvPr/>
          </p:nvSpPr>
          <p:spPr>
            <a:xfrm>
              <a:off x="5000747" y="5748299"/>
              <a:ext cx="528955" cy="0"/>
            </a:xfrm>
            <a:custGeom>
              <a:avLst/>
              <a:gdLst/>
              <a:ahLst/>
              <a:cxnLst/>
              <a:rect l="l" t="t" r="r" b="b"/>
              <a:pathLst>
                <a:path w="528954" h="0">
                  <a:moveTo>
                    <a:pt x="0" y="0"/>
                  </a:moveTo>
                  <a:lnTo>
                    <a:pt x="528390" y="0"/>
                  </a:lnTo>
                </a:path>
              </a:pathLst>
            </a:custGeom>
            <a:ln w="100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6" name="object 16"/>
            <p:cNvSpPr/>
            <p:nvPr/>
          </p:nvSpPr>
          <p:spPr>
            <a:xfrm>
              <a:off x="4995792" y="5743270"/>
              <a:ext cx="538480" cy="10160"/>
            </a:xfrm>
            <a:custGeom>
              <a:avLst/>
              <a:gdLst/>
              <a:ahLst/>
              <a:cxnLst/>
              <a:rect l="l" t="t" r="r" b="b"/>
              <a:pathLst>
                <a:path w="538479" h="10160">
                  <a:moveTo>
                    <a:pt x="538235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538235" y="10058"/>
                  </a:lnTo>
                  <a:lnTo>
                    <a:pt x="53823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17" name="object 17"/>
          <p:cNvGrpSpPr/>
          <p:nvPr/>
        </p:nvGrpSpPr>
        <p:grpSpPr>
          <a:xfrm>
            <a:off x="7315200" y="6422137"/>
            <a:ext cx="3329940" cy="436245"/>
            <a:chOff x="7315200" y="6422137"/>
            <a:chExt cx="3329940" cy="436245"/>
          </a:xfrm>
        </p:grpSpPr>
        <p:sp>
          <p:nvSpPr>
            <p:cNvPr id="18" name="object 18"/>
            <p:cNvSpPr/>
            <p:nvPr/>
          </p:nvSpPr>
          <p:spPr>
            <a:xfrm>
              <a:off x="7315200" y="6446520"/>
              <a:ext cx="3276600" cy="335280"/>
            </a:xfrm>
            <a:custGeom>
              <a:avLst/>
              <a:gdLst/>
              <a:ahLst/>
              <a:cxnLst/>
              <a:rect l="l" t="t" r="r" b="b"/>
              <a:pathLst>
                <a:path w="3276600" h="335279">
                  <a:moveTo>
                    <a:pt x="3276600" y="0"/>
                  </a:moveTo>
                  <a:lnTo>
                    <a:pt x="0" y="0"/>
                  </a:lnTo>
                  <a:lnTo>
                    <a:pt x="0" y="335279"/>
                  </a:lnTo>
                  <a:lnTo>
                    <a:pt x="3276600" y="335279"/>
                  </a:lnTo>
                  <a:lnTo>
                    <a:pt x="32766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9" name="object 19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744968" y="6422137"/>
              <a:ext cx="2900045" cy="435859"/>
            </a:xfrm>
            <a:prstGeom prst="rect">
              <a:avLst/>
            </a:prstGeom>
          </p:spPr>
        </p:pic>
      </p:grpSp>
      <p:sp>
        <p:nvSpPr>
          <p:cNvPr id="20" name="object 20"/>
          <p:cNvSpPr txBox="1"/>
          <p:nvPr/>
        </p:nvSpPr>
        <p:spPr>
          <a:xfrm>
            <a:off x="7865109" y="6475272"/>
            <a:ext cx="2649855" cy="27051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600" spc="5" b="1" i="1">
                <a:solidFill>
                  <a:srgbClr val="E7E6E6"/>
                </a:solidFill>
                <a:latin typeface="Arial"/>
                <a:cs typeface="Arial"/>
              </a:rPr>
              <a:t>SO</a:t>
            </a:r>
            <a:r>
              <a:rPr dirty="0" sz="1600" spc="-25" b="1" i="1">
                <a:solidFill>
                  <a:srgbClr val="E7E6E6"/>
                </a:solidFill>
                <a:latin typeface="Arial"/>
                <a:cs typeface="Arial"/>
              </a:rPr>
              <a:t> </a:t>
            </a:r>
            <a:r>
              <a:rPr dirty="0" sz="1600" b="1" i="1">
                <a:solidFill>
                  <a:srgbClr val="E7E6E6"/>
                </a:solidFill>
                <a:latin typeface="Arial"/>
                <a:cs typeface="Arial"/>
              </a:rPr>
              <a:t>1</a:t>
            </a:r>
            <a:r>
              <a:rPr dirty="0" sz="1600" spc="434" b="1" i="1">
                <a:solidFill>
                  <a:srgbClr val="E7E6E6"/>
                </a:solidFill>
                <a:latin typeface="Arial"/>
                <a:cs typeface="Arial"/>
              </a:rPr>
              <a:t> </a:t>
            </a:r>
            <a:r>
              <a:rPr dirty="0" sz="1600" b="1" i="1">
                <a:solidFill>
                  <a:srgbClr val="E7E6E6"/>
                </a:solidFill>
                <a:latin typeface="Arial"/>
                <a:cs typeface="Arial"/>
              </a:rPr>
              <a:t>Prepare</a:t>
            </a:r>
            <a:r>
              <a:rPr dirty="0" sz="1600" spc="-60" b="1" i="1">
                <a:solidFill>
                  <a:srgbClr val="E7E6E6"/>
                </a:solidFill>
                <a:latin typeface="Arial"/>
                <a:cs typeface="Arial"/>
              </a:rPr>
              <a:t> </a:t>
            </a:r>
            <a:r>
              <a:rPr dirty="0" sz="1600" b="1" i="1">
                <a:solidFill>
                  <a:srgbClr val="E7E6E6"/>
                </a:solidFill>
                <a:latin typeface="Arial"/>
                <a:cs typeface="Arial"/>
              </a:rPr>
              <a:t>a</a:t>
            </a:r>
            <a:r>
              <a:rPr dirty="0" sz="1600" spc="-10" b="1" i="1">
                <a:solidFill>
                  <a:srgbClr val="E7E6E6"/>
                </a:solidFill>
                <a:latin typeface="Arial"/>
                <a:cs typeface="Arial"/>
              </a:rPr>
              <a:t> </a:t>
            </a:r>
            <a:r>
              <a:rPr dirty="0" sz="1600" b="1" i="1">
                <a:solidFill>
                  <a:srgbClr val="E7E6E6"/>
                </a:solidFill>
                <a:latin typeface="Arial"/>
                <a:cs typeface="Arial"/>
              </a:rPr>
              <a:t>worksheet.</a:t>
            </a:r>
            <a:endParaRPr sz="1600">
              <a:latin typeface="Arial"/>
              <a:cs typeface="Arial"/>
            </a:endParaRPr>
          </a:p>
        </p:txBody>
      </p:sp>
      <p:grpSp>
        <p:nvGrpSpPr>
          <p:cNvPr id="21" name="object 21"/>
          <p:cNvGrpSpPr/>
          <p:nvPr/>
        </p:nvGrpSpPr>
        <p:grpSpPr>
          <a:xfrm>
            <a:off x="1862327" y="45669"/>
            <a:ext cx="8428990" cy="1199515"/>
            <a:chOff x="1862327" y="45669"/>
            <a:chExt cx="8428990" cy="1199515"/>
          </a:xfrm>
        </p:grpSpPr>
        <p:pic>
          <p:nvPicPr>
            <p:cNvPr id="22" name="object 22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048255" y="295706"/>
              <a:ext cx="8243061" cy="574370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938527" y="121869"/>
              <a:ext cx="7023861" cy="1122984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1981199" y="228600"/>
              <a:ext cx="8229600" cy="561340"/>
            </a:xfrm>
            <a:custGeom>
              <a:avLst/>
              <a:gdLst/>
              <a:ahLst/>
              <a:cxnLst/>
              <a:rect l="l" t="t" r="r" b="b"/>
              <a:pathLst>
                <a:path w="8229600" h="561340">
                  <a:moveTo>
                    <a:pt x="8229600" y="0"/>
                  </a:moveTo>
                  <a:lnTo>
                    <a:pt x="0" y="0"/>
                  </a:lnTo>
                  <a:lnTo>
                    <a:pt x="0" y="560832"/>
                  </a:lnTo>
                  <a:lnTo>
                    <a:pt x="8229600" y="560832"/>
                  </a:lnTo>
                  <a:lnTo>
                    <a:pt x="8229600" y="0"/>
                  </a:lnTo>
                  <a:close/>
                </a:path>
              </a:pathLst>
            </a:custGeom>
            <a:solidFill>
              <a:srgbClr val="99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" name="object 25"/>
            <p:cNvSpPr/>
            <p:nvPr/>
          </p:nvSpPr>
          <p:spPr>
            <a:xfrm>
              <a:off x="1981199" y="228600"/>
              <a:ext cx="8229600" cy="561340"/>
            </a:xfrm>
            <a:custGeom>
              <a:avLst/>
              <a:gdLst/>
              <a:ahLst/>
              <a:cxnLst/>
              <a:rect l="l" t="t" r="r" b="b"/>
              <a:pathLst>
                <a:path w="8229600" h="561340">
                  <a:moveTo>
                    <a:pt x="0" y="560832"/>
                  </a:moveTo>
                  <a:lnTo>
                    <a:pt x="8229600" y="560832"/>
                  </a:lnTo>
                  <a:lnTo>
                    <a:pt x="8229600" y="0"/>
                  </a:lnTo>
                  <a:lnTo>
                    <a:pt x="0" y="0"/>
                  </a:lnTo>
                  <a:lnTo>
                    <a:pt x="0" y="560832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26" name="object 2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862327" y="45669"/>
              <a:ext cx="7023861" cy="1122984"/>
            </a:xfrm>
            <a:prstGeom prst="rect">
              <a:avLst/>
            </a:prstGeom>
          </p:spPr>
        </p:pic>
      </p:grpSp>
      <p:sp>
        <p:nvSpPr>
          <p:cNvPr id="27" name="object 27"/>
          <p:cNvSpPr txBox="1">
            <a:spLocks noGrp="1"/>
          </p:cNvSpPr>
          <p:nvPr>
            <p:ph type="title"/>
          </p:nvPr>
        </p:nvSpPr>
        <p:spPr>
          <a:xfrm>
            <a:off x="2169414" y="165938"/>
            <a:ext cx="6380480" cy="636905"/>
          </a:xfrm>
          <a:prstGeom prst="rect"/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4000" spc="-10" b="0" i="0">
                <a:latin typeface="Calibri Light"/>
                <a:cs typeface="Calibri Light"/>
              </a:rPr>
              <a:t>Steps</a:t>
            </a:r>
            <a:r>
              <a:rPr dirty="0" sz="4000" spc="-55" b="0" i="0">
                <a:latin typeface="Calibri Light"/>
                <a:cs typeface="Calibri Light"/>
              </a:rPr>
              <a:t> </a:t>
            </a:r>
            <a:r>
              <a:rPr dirty="0" sz="4000" b="0" i="0">
                <a:latin typeface="Calibri Light"/>
                <a:cs typeface="Calibri Light"/>
              </a:rPr>
              <a:t>in</a:t>
            </a:r>
            <a:r>
              <a:rPr dirty="0" sz="4000" spc="-25" b="0" i="0">
                <a:latin typeface="Calibri Light"/>
                <a:cs typeface="Calibri Light"/>
              </a:rPr>
              <a:t> </a:t>
            </a:r>
            <a:r>
              <a:rPr dirty="0" sz="4000" spc="-5" b="0" i="0">
                <a:latin typeface="Calibri Light"/>
                <a:cs typeface="Calibri Light"/>
              </a:rPr>
              <a:t>Preparing</a:t>
            </a:r>
            <a:r>
              <a:rPr dirty="0" sz="4000" spc="-114" b="0" i="0">
                <a:latin typeface="Calibri Light"/>
                <a:cs typeface="Calibri Light"/>
              </a:rPr>
              <a:t> </a:t>
            </a:r>
            <a:r>
              <a:rPr dirty="0" sz="4000" b="0" i="0">
                <a:latin typeface="Calibri Light"/>
                <a:cs typeface="Calibri Light"/>
              </a:rPr>
              <a:t>a </a:t>
            </a:r>
            <a:r>
              <a:rPr dirty="0" sz="4000" spc="-25" b="0" i="0">
                <a:latin typeface="Calibri Light"/>
                <a:cs typeface="Calibri Light"/>
              </a:rPr>
              <a:t>Worksheet</a:t>
            </a:r>
            <a:endParaRPr sz="4000">
              <a:latin typeface="Calibri Light"/>
              <a:cs typeface="Calibri Light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1923033" y="978789"/>
            <a:ext cx="7802880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solidFill>
                  <a:srgbClr val="800000"/>
                </a:solidFill>
                <a:latin typeface="Arial"/>
                <a:cs typeface="Arial"/>
              </a:rPr>
              <a:t>2.</a:t>
            </a:r>
            <a:r>
              <a:rPr dirty="0" sz="2400" spc="-20" b="1">
                <a:solidFill>
                  <a:srgbClr val="800000"/>
                </a:solidFill>
                <a:latin typeface="Arial"/>
                <a:cs typeface="Arial"/>
              </a:rPr>
              <a:t> </a:t>
            </a:r>
            <a:r>
              <a:rPr dirty="0" sz="2400" spc="-5" b="1">
                <a:solidFill>
                  <a:srgbClr val="800000"/>
                </a:solidFill>
                <a:latin typeface="Arial"/>
                <a:cs typeface="Arial"/>
              </a:rPr>
              <a:t>Enter</a:t>
            </a:r>
            <a:r>
              <a:rPr dirty="0" sz="2400" spc="-25" b="1">
                <a:solidFill>
                  <a:srgbClr val="800000"/>
                </a:solidFill>
                <a:latin typeface="Arial"/>
                <a:cs typeface="Arial"/>
              </a:rPr>
              <a:t> </a:t>
            </a:r>
            <a:r>
              <a:rPr dirty="0" sz="2400" spc="-5" b="1">
                <a:solidFill>
                  <a:srgbClr val="800000"/>
                </a:solidFill>
                <a:latin typeface="Arial"/>
                <a:cs typeface="Arial"/>
              </a:rPr>
              <a:t>the</a:t>
            </a:r>
            <a:r>
              <a:rPr dirty="0" sz="2400" spc="-90" b="1">
                <a:solidFill>
                  <a:srgbClr val="800000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800000"/>
                </a:solidFill>
                <a:latin typeface="Arial"/>
                <a:cs typeface="Arial"/>
              </a:rPr>
              <a:t>Adjustments</a:t>
            </a:r>
            <a:r>
              <a:rPr dirty="0" sz="2400" spc="100" b="1">
                <a:solidFill>
                  <a:srgbClr val="80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800000"/>
                </a:solidFill>
                <a:latin typeface="Arial"/>
                <a:cs typeface="Arial"/>
              </a:rPr>
              <a:t>in</a:t>
            </a:r>
            <a:r>
              <a:rPr dirty="0" sz="2400" spc="-25" b="1">
                <a:solidFill>
                  <a:srgbClr val="800000"/>
                </a:solidFill>
                <a:latin typeface="Arial"/>
                <a:cs typeface="Arial"/>
              </a:rPr>
              <a:t> </a:t>
            </a:r>
            <a:r>
              <a:rPr dirty="0" sz="2400" spc="-5" b="1">
                <a:solidFill>
                  <a:srgbClr val="800000"/>
                </a:solidFill>
                <a:latin typeface="Arial"/>
                <a:cs typeface="Arial"/>
              </a:rPr>
              <a:t>the</a:t>
            </a:r>
            <a:r>
              <a:rPr dirty="0" sz="2400" spc="-90" b="1">
                <a:solidFill>
                  <a:srgbClr val="800000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800000"/>
                </a:solidFill>
                <a:latin typeface="Arial"/>
                <a:cs typeface="Arial"/>
              </a:rPr>
              <a:t>Adjustments</a:t>
            </a:r>
            <a:r>
              <a:rPr dirty="0" sz="2400" spc="70" b="1">
                <a:solidFill>
                  <a:srgbClr val="800000"/>
                </a:solidFill>
                <a:latin typeface="Arial"/>
                <a:cs typeface="Arial"/>
              </a:rPr>
              <a:t> </a:t>
            </a:r>
            <a:r>
              <a:rPr dirty="0" sz="2400" spc="-5" b="1">
                <a:solidFill>
                  <a:srgbClr val="800000"/>
                </a:solidFill>
                <a:latin typeface="Arial"/>
                <a:cs typeface="Arial"/>
              </a:rPr>
              <a:t>Columns</a:t>
            </a:r>
            <a:endParaRPr sz="240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2744723" y="6173723"/>
            <a:ext cx="3733800" cy="338455"/>
          </a:xfrm>
          <a:prstGeom prst="rect">
            <a:avLst/>
          </a:prstGeom>
          <a:solidFill>
            <a:srgbClr val="FFFF99"/>
          </a:solidFill>
          <a:ln w="27431">
            <a:solidFill>
              <a:srgbClr val="800000"/>
            </a:solidFill>
          </a:ln>
        </p:spPr>
        <p:txBody>
          <a:bodyPr wrap="square" lIns="0" tIns="41910" rIns="0" bIns="0" rtlCol="0" vert="horz">
            <a:spAutoFit/>
          </a:bodyPr>
          <a:lstStyle/>
          <a:p>
            <a:pPr marL="255904">
              <a:lnSpc>
                <a:spcPct val="100000"/>
              </a:lnSpc>
              <a:spcBef>
                <a:spcPts val="330"/>
              </a:spcBef>
            </a:pPr>
            <a:r>
              <a:rPr dirty="0" sz="1600">
                <a:latin typeface="Arial MT"/>
                <a:cs typeface="Arial MT"/>
              </a:rPr>
              <a:t>Add</a:t>
            </a:r>
            <a:r>
              <a:rPr dirty="0" sz="1600" spc="-30">
                <a:latin typeface="Arial MT"/>
                <a:cs typeface="Arial MT"/>
              </a:rPr>
              <a:t> </a:t>
            </a:r>
            <a:r>
              <a:rPr dirty="0" sz="1600" spc="-5">
                <a:latin typeface="Arial MT"/>
                <a:cs typeface="Arial MT"/>
              </a:rPr>
              <a:t>additional</a:t>
            </a:r>
            <a:r>
              <a:rPr dirty="0" sz="1600" spc="-40">
                <a:latin typeface="Arial MT"/>
                <a:cs typeface="Arial MT"/>
              </a:rPr>
              <a:t> </a:t>
            </a:r>
            <a:r>
              <a:rPr dirty="0" sz="1600">
                <a:latin typeface="Arial MT"/>
                <a:cs typeface="Arial MT"/>
              </a:rPr>
              <a:t>accounts</a:t>
            </a:r>
            <a:r>
              <a:rPr dirty="0" sz="1600" spc="-40">
                <a:latin typeface="Arial MT"/>
                <a:cs typeface="Arial MT"/>
              </a:rPr>
              <a:t> </a:t>
            </a:r>
            <a:r>
              <a:rPr dirty="0" sz="1600" spc="-5">
                <a:latin typeface="Arial MT"/>
                <a:cs typeface="Arial MT"/>
              </a:rPr>
              <a:t>as</a:t>
            </a:r>
            <a:r>
              <a:rPr dirty="0" sz="1600" spc="-10">
                <a:latin typeface="Arial MT"/>
                <a:cs typeface="Arial MT"/>
              </a:rPr>
              <a:t> </a:t>
            </a:r>
            <a:r>
              <a:rPr dirty="0" sz="1600" spc="-5">
                <a:latin typeface="Arial MT"/>
                <a:cs typeface="Arial MT"/>
              </a:rPr>
              <a:t>needed.</a:t>
            </a:r>
            <a:endParaRPr sz="1600">
              <a:latin typeface="Arial MT"/>
              <a:cs typeface="Arial MT"/>
            </a:endParaRPr>
          </a:p>
        </p:txBody>
      </p:sp>
      <p:graphicFrame>
        <p:nvGraphicFramePr>
          <p:cNvPr id="30" name="object 30"/>
          <p:cNvGraphicFramePr>
            <a:graphicFrameLocks noGrp="1"/>
          </p:cNvGraphicFramePr>
          <p:nvPr/>
        </p:nvGraphicFramePr>
        <p:xfrm>
          <a:off x="1686180" y="1448822"/>
          <a:ext cx="8802370" cy="464756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7314"/>
                <a:gridCol w="1673860"/>
                <a:gridCol w="2766695"/>
                <a:gridCol w="657225"/>
                <a:gridCol w="743585"/>
                <a:gridCol w="699769"/>
                <a:gridCol w="645795"/>
                <a:gridCol w="768350"/>
                <a:gridCol w="735965"/>
              </a:tblGrid>
              <a:tr h="337674"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L="381635">
                        <a:lnSpc>
                          <a:spcPts val="1175"/>
                        </a:lnSpc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Account</a:t>
                      </a:r>
                      <a:r>
                        <a:rPr dirty="0" sz="1000" spc="-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10" b="1">
                          <a:latin typeface="Arial"/>
                          <a:cs typeface="Arial"/>
                        </a:rPr>
                        <a:t>Titles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algn="ctr" marL="43815">
                        <a:lnSpc>
                          <a:spcPts val="1175"/>
                        </a:lnSpc>
                        <a:tabLst>
                          <a:tab pos="1424305" algn="l"/>
                        </a:tabLst>
                      </a:pPr>
                      <a:r>
                        <a:rPr dirty="0" sz="1000" spc="15" b="1">
                          <a:latin typeface="Arial"/>
                          <a:cs typeface="Arial"/>
                        </a:rPr>
                        <a:t>Trial</a:t>
                      </a:r>
                      <a:r>
                        <a:rPr dirty="0" sz="1000" spc="6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10" b="1">
                          <a:latin typeface="Arial"/>
                          <a:cs typeface="Arial"/>
                        </a:rPr>
                        <a:t>Balance	</a:t>
                      </a:r>
                      <a:r>
                        <a:rPr dirty="0" sz="1000" spc="-5" b="1">
                          <a:latin typeface="Arial"/>
                          <a:cs typeface="Arial"/>
                        </a:rPr>
                        <a:t>Adjustments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marR="66040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Adjusted</a:t>
                      </a:r>
                      <a:endParaRPr sz="1000">
                        <a:latin typeface="Arial"/>
                        <a:cs typeface="Arial"/>
                      </a:endParaRPr>
                    </a:p>
                    <a:p>
                      <a:pPr algn="ctr" marR="73660">
                        <a:lnSpc>
                          <a:spcPts val="1175"/>
                        </a:lnSpc>
                        <a:spcBef>
                          <a:spcPts val="150"/>
                        </a:spcBef>
                      </a:pPr>
                      <a:r>
                        <a:rPr dirty="0" sz="1000" spc="15" b="1">
                          <a:latin typeface="Arial"/>
                          <a:cs typeface="Arial"/>
                        </a:rPr>
                        <a:t>Trial</a:t>
                      </a:r>
                      <a:r>
                        <a:rPr dirty="0" sz="1000" spc="2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10" b="1">
                          <a:latin typeface="Arial"/>
                          <a:cs typeface="Arial"/>
                        </a:rPr>
                        <a:t>Balance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gridSpan="2">
                  <a:txBody>
                    <a:bodyPr/>
                    <a:lstStyle/>
                    <a:p>
                      <a:pPr algn="ctr" marL="48895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1000" spc="5" b="1">
                          <a:latin typeface="Arial"/>
                          <a:cs typeface="Arial"/>
                        </a:rPr>
                        <a:t>Income</a:t>
                      </a:r>
                      <a:endParaRPr sz="1000">
                        <a:latin typeface="Arial"/>
                        <a:cs typeface="Arial"/>
                      </a:endParaRPr>
                    </a:p>
                    <a:p>
                      <a:pPr algn="ctr" marL="59055">
                        <a:lnSpc>
                          <a:spcPts val="1175"/>
                        </a:lnSpc>
                        <a:spcBef>
                          <a:spcPts val="150"/>
                        </a:spcBef>
                      </a:pPr>
                      <a:r>
                        <a:rPr dirty="0" sz="1000" spc="15" b="1">
                          <a:latin typeface="Arial"/>
                          <a:cs typeface="Arial"/>
                        </a:rPr>
                        <a:t>Statement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gridSpan="2">
                  <a:txBody>
                    <a:bodyPr/>
                    <a:lstStyle/>
                    <a:p>
                      <a:pPr algn="ctr" marL="47625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1000" spc="15" b="1">
                          <a:latin typeface="Arial"/>
                          <a:cs typeface="Arial"/>
                        </a:rPr>
                        <a:t>Statement</a:t>
                      </a:r>
                      <a:r>
                        <a:rPr dirty="0" sz="1000" spc="-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of</a:t>
                      </a:r>
                      <a:endParaRPr sz="1000">
                        <a:latin typeface="Arial"/>
                        <a:cs typeface="Arial"/>
                      </a:endParaRPr>
                    </a:p>
                    <a:p>
                      <a:pPr algn="ctr" marL="52705">
                        <a:lnSpc>
                          <a:spcPts val="1175"/>
                        </a:lnSpc>
                        <a:spcBef>
                          <a:spcPts val="150"/>
                        </a:spcBef>
                      </a:pPr>
                      <a:r>
                        <a:rPr dirty="0" sz="1000" spc="15" b="1">
                          <a:latin typeface="Arial"/>
                          <a:cs typeface="Arial"/>
                        </a:rPr>
                        <a:t>Financial</a:t>
                      </a:r>
                      <a:r>
                        <a:rPr dirty="0" sz="1000" spc="4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-10" b="1">
                          <a:latin typeface="Arial"/>
                          <a:cs typeface="Arial"/>
                        </a:rPr>
                        <a:t>Position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71335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21590">
                        <a:lnSpc>
                          <a:spcPts val="1175"/>
                        </a:lnSpc>
                        <a:spcBef>
                          <a:spcPts val="70"/>
                        </a:spcBef>
                        <a:tabLst>
                          <a:tab pos="763270" algn="l"/>
                          <a:tab pos="1438910" algn="l"/>
                          <a:tab pos="2016760" algn="l"/>
                        </a:tabLst>
                      </a:pPr>
                      <a:r>
                        <a:rPr dirty="0" sz="1000" spc="-15" b="1">
                          <a:latin typeface="Arial"/>
                          <a:cs typeface="Arial"/>
                        </a:rPr>
                        <a:t>Dr.	Cr.	Dr.	Cr.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8890"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9230">
                        <a:lnSpc>
                          <a:spcPts val="1175"/>
                        </a:lnSpc>
                        <a:spcBef>
                          <a:spcPts val="70"/>
                        </a:spcBef>
                      </a:pPr>
                      <a:r>
                        <a:rPr dirty="0" sz="1000" spc="-15" b="1">
                          <a:latin typeface="Arial"/>
                          <a:cs typeface="Arial"/>
                        </a:rPr>
                        <a:t>Dr.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8890"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19050">
                        <a:lnSpc>
                          <a:spcPts val="1175"/>
                        </a:lnSpc>
                        <a:spcBef>
                          <a:spcPts val="70"/>
                        </a:spcBef>
                      </a:pPr>
                      <a:r>
                        <a:rPr dirty="0" sz="1000" spc="-15" b="1">
                          <a:latin typeface="Arial"/>
                          <a:cs typeface="Arial"/>
                        </a:rPr>
                        <a:t>Cr.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8890"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24130">
                        <a:lnSpc>
                          <a:spcPts val="1175"/>
                        </a:lnSpc>
                        <a:spcBef>
                          <a:spcPts val="70"/>
                        </a:spcBef>
                      </a:pPr>
                      <a:r>
                        <a:rPr dirty="0" sz="1000" spc="-15" b="1">
                          <a:latin typeface="Arial"/>
                          <a:cs typeface="Arial"/>
                        </a:rPr>
                        <a:t>Dr.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8890"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29209">
                        <a:lnSpc>
                          <a:spcPts val="1175"/>
                        </a:lnSpc>
                        <a:spcBef>
                          <a:spcPts val="70"/>
                        </a:spcBef>
                      </a:pPr>
                      <a:r>
                        <a:rPr dirty="0" sz="1000" spc="-15" b="1">
                          <a:latin typeface="Arial"/>
                          <a:cs typeface="Arial"/>
                        </a:rPr>
                        <a:t>Cr.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8890"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24130">
                        <a:lnSpc>
                          <a:spcPts val="1175"/>
                        </a:lnSpc>
                        <a:spcBef>
                          <a:spcPts val="70"/>
                        </a:spcBef>
                      </a:pPr>
                      <a:r>
                        <a:rPr dirty="0" sz="1000" spc="-15" b="1">
                          <a:latin typeface="Arial"/>
                          <a:cs typeface="Arial"/>
                        </a:rPr>
                        <a:t>Dr.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8890"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7620">
                        <a:lnSpc>
                          <a:spcPts val="1175"/>
                        </a:lnSpc>
                        <a:spcBef>
                          <a:spcPts val="70"/>
                        </a:spcBef>
                      </a:pPr>
                      <a:r>
                        <a:rPr dirty="0" sz="1000" spc="-15" b="1">
                          <a:latin typeface="Arial"/>
                          <a:cs typeface="Arial"/>
                        </a:rPr>
                        <a:t>Cr.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8890"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4138167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29209">
                        <a:lnSpc>
                          <a:spcPct val="100000"/>
                        </a:lnSpc>
                        <a:spcBef>
                          <a:spcPts val="70"/>
                        </a:spcBef>
                        <a:tabLst>
                          <a:tab pos="1948180" algn="l"/>
                        </a:tabLst>
                      </a:pPr>
                      <a:r>
                        <a:rPr dirty="0" sz="1000" spc="-20" b="1">
                          <a:latin typeface="Arial"/>
                          <a:cs typeface="Arial"/>
                        </a:rPr>
                        <a:t>Cash	</a:t>
                      </a:r>
                      <a:r>
                        <a:rPr dirty="0" sz="1000" spc="-10" b="1">
                          <a:latin typeface="Arial"/>
                          <a:cs typeface="Arial"/>
                        </a:rPr>
                        <a:t>15,200</a:t>
                      </a:r>
                      <a:endParaRPr sz="1000">
                        <a:latin typeface="Arial"/>
                        <a:cs typeface="Arial"/>
                      </a:endParaRPr>
                    </a:p>
                    <a:p>
                      <a:pPr marL="29209">
                        <a:lnSpc>
                          <a:spcPct val="100000"/>
                        </a:lnSpc>
                        <a:spcBef>
                          <a:spcPts val="150"/>
                        </a:spcBef>
                        <a:tabLst>
                          <a:tab pos="2016760" algn="l"/>
                          <a:tab pos="3728085" algn="l"/>
                        </a:tabLst>
                      </a:pPr>
                      <a:r>
                        <a:rPr dirty="0" sz="1000" spc="-35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d</a:t>
                      </a:r>
                      <a:r>
                        <a:rPr dirty="0" sz="1000" spc="-20" b="1">
                          <a:latin typeface="Arial"/>
                          <a:cs typeface="Arial"/>
                        </a:rPr>
                        <a:t>v</a:t>
                      </a:r>
                      <a:r>
                        <a:rPr dirty="0" sz="1000" spc="55" b="1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1000" spc="-5" b="1">
                          <a:latin typeface="Arial"/>
                          <a:cs typeface="Arial"/>
                        </a:rPr>
                        <a:t>r</a:t>
                      </a:r>
                      <a:r>
                        <a:rPr dirty="0" sz="1000" spc="-30" b="1">
                          <a:latin typeface="Arial"/>
                          <a:cs typeface="Arial"/>
                        </a:rPr>
                        <a:t>t</a:t>
                      </a:r>
                      <a:r>
                        <a:rPr dirty="0" sz="1000" spc="25" b="1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1000" spc="-100" b="1">
                          <a:latin typeface="Arial"/>
                          <a:cs typeface="Arial"/>
                        </a:rPr>
                        <a:t>s</a:t>
                      </a:r>
                      <a:r>
                        <a:rPr dirty="0" sz="1000" spc="25" b="1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ng</a:t>
                      </a:r>
                      <a:r>
                        <a:rPr dirty="0" sz="1000" spc="3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20" b="1">
                          <a:latin typeface="Arial"/>
                          <a:cs typeface="Arial"/>
                        </a:rPr>
                        <a:t>S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u</a:t>
                      </a:r>
                      <a:r>
                        <a:rPr dirty="0" sz="1000" spc="5" b="1">
                          <a:latin typeface="Arial"/>
                          <a:cs typeface="Arial"/>
                        </a:rPr>
                        <a:t>p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p</a:t>
                      </a:r>
                      <a:r>
                        <a:rPr dirty="0" sz="1000" spc="30" b="1">
                          <a:latin typeface="Arial"/>
                          <a:cs typeface="Arial"/>
                        </a:rPr>
                        <a:t>l</a:t>
                      </a:r>
                      <a:r>
                        <a:rPr dirty="0" sz="1000" spc="25" b="1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1000" spc="55" b="1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s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	</a:t>
                      </a:r>
                      <a:r>
                        <a:rPr dirty="0" sz="1000" spc="-20" b="1">
                          <a:latin typeface="Arial"/>
                          <a:cs typeface="Arial"/>
                        </a:rPr>
                        <a:t>2</a:t>
                      </a:r>
                      <a:r>
                        <a:rPr dirty="0" sz="1000" spc="25" b="1">
                          <a:latin typeface="Arial"/>
                          <a:cs typeface="Arial"/>
                        </a:rPr>
                        <a:t>,</a:t>
                      </a:r>
                      <a:r>
                        <a:rPr dirty="0" sz="1000" spc="-20" b="1">
                          <a:latin typeface="Arial"/>
                          <a:cs typeface="Arial"/>
                        </a:rPr>
                        <a:t>50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0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	</a:t>
                      </a:r>
                      <a:r>
                        <a:rPr dirty="0" baseline="16666" sz="1500" spc="-15" b="1">
                          <a:latin typeface="Comic Sans MS"/>
                          <a:cs typeface="Comic Sans MS"/>
                        </a:rPr>
                        <a:t>(a</a:t>
                      </a:r>
                      <a:r>
                        <a:rPr dirty="0" baseline="16666" sz="1500" b="1">
                          <a:latin typeface="Comic Sans MS"/>
                          <a:cs typeface="Comic Sans MS"/>
                        </a:rPr>
                        <a:t>)</a:t>
                      </a:r>
                      <a:r>
                        <a:rPr dirty="0" baseline="16666" sz="1500" spc="-120" b="1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000" spc="-20" b="1">
                          <a:latin typeface="Arial"/>
                          <a:cs typeface="Arial"/>
                        </a:rPr>
                        <a:t>1</a:t>
                      </a:r>
                      <a:r>
                        <a:rPr dirty="0" sz="1000" spc="25" b="1">
                          <a:latin typeface="Arial"/>
                          <a:cs typeface="Arial"/>
                        </a:rPr>
                        <a:t>,</a:t>
                      </a:r>
                      <a:r>
                        <a:rPr dirty="0" sz="1000" spc="-20" b="1">
                          <a:latin typeface="Arial"/>
                          <a:cs typeface="Arial"/>
                        </a:rPr>
                        <a:t>50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0</a:t>
                      </a:r>
                      <a:endParaRPr sz="1000">
                        <a:latin typeface="Arial"/>
                        <a:cs typeface="Arial"/>
                      </a:endParaRPr>
                    </a:p>
                    <a:p>
                      <a:pPr marL="29209">
                        <a:lnSpc>
                          <a:spcPct val="100000"/>
                        </a:lnSpc>
                        <a:spcBef>
                          <a:spcPts val="150"/>
                        </a:spcBef>
                        <a:tabLst>
                          <a:tab pos="2124710" algn="l"/>
                          <a:tab pos="3724910" algn="l"/>
                          <a:tab pos="4112260" algn="l"/>
                        </a:tabLst>
                      </a:pPr>
                      <a:r>
                        <a:rPr dirty="0" sz="1000" spc="20" b="1">
                          <a:latin typeface="Arial"/>
                          <a:cs typeface="Arial"/>
                        </a:rPr>
                        <a:t>Prepaid</a:t>
                      </a:r>
                      <a:r>
                        <a:rPr dirty="0" sz="1000" spc="4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-5" b="1">
                          <a:latin typeface="Arial"/>
                          <a:cs typeface="Arial"/>
                        </a:rPr>
                        <a:t>Insurance	</a:t>
                      </a:r>
                      <a:r>
                        <a:rPr dirty="0" sz="1000" spc="-15" b="1">
                          <a:latin typeface="Arial"/>
                          <a:cs typeface="Arial"/>
                        </a:rPr>
                        <a:t>600	</a:t>
                      </a:r>
                      <a:r>
                        <a:rPr dirty="0" baseline="16666" sz="1500" spc="-7" b="1">
                          <a:latin typeface="Comic Sans MS"/>
                          <a:cs typeface="Comic Sans MS"/>
                        </a:rPr>
                        <a:t>(b)	</a:t>
                      </a:r>
                      <a:r>
                        <a:rPr dirty="0" sz="1000" spc="-20" b="1">
                          <a:latin typeface="Arial"/>
                          <a:cs typeface="Arial"/>
                        </a:rPr>
                        <a:t>50</a:t>
                      </a:r>
                      <a:endParaRPr sz="1000">
                        <a:latin typeface="Arial"/>
                        <a:cs typeface="Arial"/>
                      </a:endParaRPr>
                    </a:p>
                    <a:p>
                      <a:pPr marL="29209">
                        <a:lnSpc>
                          <a:spcPct val="100000"/>
                        </a:lnSpc>
                        <a:spcBef>
                          <a:spcPts val="150"/>
                        </a:spcBef>
                        <a:tabLst>
                          <a:tab pos="2016760" algn="l"/>
                        </a:tabLst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Office</a:t>
                      </a:r>
                      <a:r>
                        <a:rPr dirty="0" sz="1000" spc="9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5" b="1">
                          <a:latin typeface="Arial"/>
                          <a:cs typeface="Arial"/>
                        </a:rPr>
                        <a:t>Equipment	</a:t>
                      </a:r>
                      <a:r>
                        <a:rPr dirty="0" sz="1000" spc="-10" b="1">
                          <a:latin typeface="Arial"/>
                          <a:cs typeface="Arial"/>
                        </a:rPr>
                        <a:t>5,000</a:t>
                      </a:r>
                      <a:endParaRPr sz="1000">
                        <a:latin typeface="Arial"/>
                        <a:cs typeface="Arial"/>
                      </a:endParaRPr>
                    </a:p>
                    <a:p>
                      <a:pPr marL="29209">
                        <a:lnSpc>
                          <a:spcPct val="100000"/>
                        </a:lnSpc>
                        <a:spcBef>
                          <a:spcPts val="150"/>
                        </a:spcBef>
                        <a:tabLst>
                          <a:tab pos="2780665" algn="l"/>
                        </a:tabLst>
                      </a:pPr>
                      <a:r>
                        <a:rPr dirty="0" sz="1000" b="1">
                          <a:latin typeface="Arial"/>
                          <a:cs typeface="Arial"/>
                        </a:rPr>
                        <a:t>Notes</a:t>
                      </a:r>
                      <a:r>
                        <a:rPr dirty="0" sz="1000" spc="-7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20" b="1">
                          <a:latin typeface="Arial"/>
                          <a:cs typeface="Arial"/>
                        </a:rPr>
                        <a:t>Payable	</a:t>
                      </a:r>
                      <a:r>
                        <a:rPr dirty="0" sz="1000" spc="-10" b="1">
                          <a:latin typeface="Arial"/>
                          <a:cs typeface="Arial"/>
                        </a:rPr>
                        <a:t>5,000</a:t>
                      </a:r>
                      <a:endParaRPr sz="1000">
                        <a:latin typeface="Arial"/>
                        <a:cs typeface="Arial"/>
                      </a:endParaRPr>
                    </a:p>
                    <a:p>
                      <a:pPr marL="29209">
                        <a:lnSpc>
                          <a:spcPct val="100000"/>
                        </a:lnSpc>
                        <a:spcBef>
                          <a:spcPts val="150"/>
                        </a:spcBef>
                        <a:tabLst>
                          <a:tab pos="2780665" algn="l"/>
                        </a:tabLst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Accounts</a:t>
                      </a:r>
                      <a:r>
                        <a:rPr dirty="0" sz="1000" spc="-7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20" b="1">
                          <a:latin typeface="Arial"/>
                          <a:cs typeface="Arial"/>
                        </a:rPr>
                        <a:t>Payable	</a:t>
                      </a:r>
                      <a:r>
                        <a:rPr dirty="0" sz="1000" spc="-10" b="1">
                          <a:latin typeface="Arial"/>
                          <a:cs typeface="Arial"/>
                        </a:rPr>
                        <a:t>2,500</a:t>
                      </a:r>
                      <a:endParaRPr sz="1000">
                        <a:latin typeface="Arial"/>
                        <a:cs typeface="Arial"/>
                      </a:endParaRPr>
                    </a:p>
                    <a:p>
                      <a:pPr marL="29209">
                        <a:lnSpc>
                          <a:spcPct val="100000"/>
                        </a:lnSpc>
                        <a:spcBef>
                          <a:spcPts val="150"/>
                        </a:spcBef>
                        <a:tabLst>
                          <a:tab pos="2780665" algn="l"/>
                        </a:tabLst>
                      </a:pPr>
                      <a:r>
                        <a:rPr dirty="0" sz="1000" spc="15" b="1">
                          <a:latin typeface="Arial"/>
                          <a:cs typeface="Arial"/>
                        </a:rPr>
                        <a:t>Unearned</a:t>
                      </a:r>
                      <a:r>
                        <a:rPr dirty="0" sz="1000" spc="4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10" b="1">
                          <a:latin typeface="Arial"/>
                          <a:cs typeface="Arial"/>
                        </a:rPr>
                        <a:t>Revenue	</a:t>
                      </a:r>
                      <a:r>
                        <a:rPr dirty="0" sz="1000" spc="-10" b="1">
                          <a:latin typeface="Arial"/>
                          <a:cs typeface="Arial"/>
                        </a:rPr>
                        <a:t>1,200</a:t>
                      </a:r>
                      <a:r>
                        <a:rPr dirty="0" sz="1000" spc="44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baseline="5555" sz="1500" b="1">
                          <a:latin typeface="Comic Sans MS"/>
                          <a:cs typeface="Comic Sans MS"/>
                        </a:rPr>
                        <a:t>(d)</a:t>
                      </a:r>
                      <a:r>
                        <a:rPr dirty="0" baseline="5555" sz="1500" spc="555" b="1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000" spc="-20" b="1">
                          <a:latin typeface="Arial"/>
                          <a:cs typeface="Arial"/>
                        </a:rPr>
                        <a:t>400</a:t>
                      </a:r>
                      <a:endParaRPr sz="1000">
                        <a:latin typeface="Arial"/>
                        <a:cs typeface="Arial"/>
                      </a:endParaRPr>
                    </a:p>
                    <a:p>
                      <a:pPr marL="29209">
                        <a:lnSpc>
                          <a:spcPct val="100000"/>
                        </a:lnSpc>
                        <a:spcBef>
                          <a:spcPts val="145"/>
                        </a:spcBef>
                        <a:tabLst>
                          <a:tab pos="2712085" algn="l"/>
                        </a:tabLst>
                      </a:pPr>
                      <a:r>
                        <a:rPr dirty="0" sz="1000" spc="15" b="1">
                          <a:latin typeface="Arial"/>
                          <a:cs typeface="Arial"/>
                        </a:rPr>
                        <a:t>Share</a:t>
                      </a:r>
                      <a:r>
                        <a:rPr dirty="0" sz="1000" spc="9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10" b="1">
                          <a:latin typeface="Arial"/>
                          <a:cs typeface="Arial"/>
                        </a:rPr>
                        <a:t>Capital	</a:t>
                      </a:r>
                      <a:r>
                        <a:rPr dirty="0" sz="1000" spc="-10" b="1">
                          <a:latin typeface="Arial"/>
                          <a:cs typeface="Arial"/>
                        </a:rPr>
                        <a:t>10,000</a:t>
                      </a:r>
                      <a:endParaRPr sz="1000">
                        <a:latin typeface="Arial"/>
                        <a:cs typeface="Arial"/>
                      </a:endParaRPr>
                    </a:p>
                    <a:p>
                      <a:pPr marL="29209">
                        <a:lnSpc>
                          <a:spcPct val="100000"/>
                        </a:lnSpc>
                        <a:spcBef>
                          <a:spcPts val="150"/>
                        </a:spcBef>
                        <a:tabLst>
                          <a:tab pos="2124710" algn="l"/>
                        </a:tabLst>
                      </a:pPr>
                      <a:r>
                        <a:rPr dirty="0" sz="1000" spc="5" b="1">
                          <a:latin typeface="Arial"/>
                          <a:cs typeface="Arial"/>
                        </a:rPr>
                        <a:t>Dividends	</a:t>
                      </a:r>
                      <a:r>
                        <a:rPr dirty="0" sz="1000" spc="-20" b="1">
                          <a:latin typeface="Arial"/>
                          <a:cs typeface="Arial"/>
                        </a:rPr>
                        <a:t>500</a:t>
                      </a:r>
                      <a:endParaRPr sz="1000">
                        <a:latin typeface="Arial"/>
                        <a:cs typeface="Arial"/>
                      </a:endParaRPr>
                    </a:p>
                    <a:p>
                      <a:pPr algn="r" marR="184785">
                        <a:lnSpc>
                          <a:spcPct val="100000"/>
                        </a:lnSpc>
                        <a:spcBef>
                          <a:spcPts val="150"/>
                        </a:spcBef>
                        <a:tabLst>
                          <a:tab pos="2682240" algn="l"/>
                          <a:tab pos="3695065" algn="l"/>
                          <a:tab pos="4013835" algn="l"/>
                        </a:tabLst>
                      </a:pPr>
                      <a:r>
                        <a:rPr dirty="0" sz="1000" spc="5" b="1">
                          <a:latin typeface="Arial"/>
                          <a:cs typeface="Arial"/>
                        </a:rPr>
                        <a:t>Service</a:t>
                      </a:r>
                      <a:r>
                        <a:rPr dirty="0" sz="1000" spc="9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10" b="1">
                          <a:latin typeface="Arial"/>
                          <a:cs typeface="Arial"/>
                        </a:rPr>
                        <a:t>Revenue	</a:t>
                      </a:r>
                      <a:r>
                        <a:rPr dirty="0" sz="1000" spc="-10" b="1">
                          <a:latin typeface="Arial"/>
                          <a:cs typeface="Arial"/>
                        </a:rPr>
                        <a:t>10,000	</a:t>
                      </a:r>
                      <a:r>
                        <a:rPr dirty="0" baseline="16666" sz="1500" b="1">
                          <a:latin typeface="Comic Sans MS"/>
                          <a:cs typeface="Comic Sans MS"/>
                        </a:rPr>
                        <a:t>(d)	</a:t>
                      </a:r>
                      <a:r>
                        <a:rPr dirty="0" sz="1000" spc="-20" b="1">
                          <a:latin typeface="Arial"/>
                          <a:cs typeface="Arial"/>
                        </a:rPr>
                        <a:t>400</a:t>
                      </a:r>
                      <a:endParaRPr sz="1000">
                        <a:latin typeface="Arial"/>
                        <a:cs typeface="Arial"/>
                      </a:endParaRPr>
                    </a:p>
                    <a:p>
                      <a:pPr algn="r" marR="184785">
                        <a:lnSpc>
                          <a:spcPct val="100000"/>
                        </a:lnSpc>
                        <a:spcBef>
                          <a:spcPts val="175"/>
                        </a:spcBef>
                        <a:tabLst>
                          <a:tab pos="314960" algn="l"/>
                        </a:tabLst>
                      </a:pPr>
                      <a:r>
                        <a:rPr dirty="0" sz="1000" spc="-5" b="1">
                          <a:latin typeface="Comic Sans MS"/>
                          <a:cs typeface="Comic Sans MS"/>
                        </a:rPr>
                        <a:t>(e)	</a:t>
                      </a:r>
                      <a:r>
                        <a:rPr dirty="0" baseline="2777" sz="1500" spc="-30" b="1">
                          <a:latin typeface="Arial"/>
                          <a:cs typeface="Arial"/>
                        </a:rPr>
                        <a:t>200</a:t>
                      </a:r>
                      <a:endParaRPr baseline="2777" sz="1500">
                        <a:latin typeface="Arial"/>
                        <a:cs typeface="Arial"/>
                      </a:endParaRPr>
                    </a:p>
                    <a:p>
                      <a:pPr marL="29209" marR="760095">
                        <a:lnSpc>
                          <a:spcPts val="1350"/>
                        </a:lnSpc>
                        <a:spcBef>
                          <a:spcPts val="45"/>
                        </a:spcBef>
                        <a:tabLst>
                          <a:tab pos="1673860" algn="l"/>
                          <a:tab pos="2016760" algn="l"/>
                          <a:tab pos="2124710" algn="l"/>
                          <a:tab pos="3162300" algn="l"/>
                          <a:tab pos="3194050" algn="l"/>
                        </a:tabLst>
                      </a:pPr>
                      <a:r>
                        <a:rPr dirty="0" sz="1000" spc="20" b="1">
                          <a:latin typeface="Arial"/>
                          <a:cs typeface="Arial"/>
                        </a:rPr>
                        <a:t>S</a:t>
                      </a:r>
                      <a:r>
                        <a:rPr dirty="0" sz="1000" spc="55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 spc="25" b="1">
                          <a:latin typeface="Arial"/>
                          <a:cs typeface="Arial"/>
                        </a:rPr>
                        <a:t>l</a:t>
                      </a:r>
                      <a:r>
                        <a:rPr dirty="0" sz="1000" spc="55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 spc="-5" b="1">
                          <a:latin typeface="Arial"/>
                          <a:cs typeface="Arial"/>
                        </a:rPr>
                        <a:t>r</a:t>
                      </a:r>
                      <a:r>
                        <a:rPr dirty="0" sz="1000" spc="25" b="1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1000" spc="55" b="1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s</a:t>
                      </a:r>
                      <a:r>
                        <a:rPr dirty="0" sz="1000" spc="-7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-55" b="1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1000" spc="55" b="1">
                          <a:latin typeface="Arial"/>
                          <a:cs typeface="Arial"/>
                        </a:rPr>
                        <a:t>x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p</a:t>
                      </a:r>
                      <a:r>
                        <a:rPr dirty="0" sz="1000" spc="60" b="1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n</a:t>
                      </a:r>
                      <a:r>
                        <a:rPr dirty="0" sz="1000" spc="-95" b="1">
                          <a:latin typeface="Arial"/>
                          <a:cs typeface="Arial"/>
                        </a:rPr>
                        <a:t>s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		</a:t>
                      </a:r>
                      <a:r>
                        <a:rPr dirty="0" sz="1000" spc="-20" b="1">
                          <a:latin typeface="Arial"/>
                          <a:cs typeface="Arial"/>
                        </a:rPr>
                        <a:t>4</a:t>
                      </a:r>
                      <a:r>
                        <a:rPr dirty="0" sz="1000" spc="25" b="1">
                          <a:latin typeface="Arial"/>
                          <a:cs typeface="Arial"/>
                        </a:rPr>
                        <a:t>,</a:t>
                      </a:r>
                      <a:r>
                        <a:rPr dirty="0" sz="1000" spc="-20" b="1">
                          <a:latin typeface="Arial"/>
                          <a:cs typeface="Arial"/>
                        </a:rPr>
                        <a:t>00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0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		</a:t>
                      </a:r>
                      <a:r>
                        <a:rPr dirty="0" baseline="13888" sz="1500" spc="-15" b="1">
                          <a:latin typeface="Comic Sans MS"/>
                          <a:cs typeface="Comic Sans MS"/>
                        </a:rPr>
                        <a:t>(g</a:t>
                      </a:r>
                      <a:r>
                        <a:rPr dirty="0" baseline="13888" sz="1500" spc="44" b="1">
                          <a:latin typeface="Comic Sans MS"/>
                          <a:cs typeface="Comic Sans MS"/>
                        </a:rPr>
                        <a:t>)</a:t>
                      </a:r>
                      <a:r>
                        <a:rPr dirty="0" sz="1000" spc="-20" b="1">
                          <a:latin typeface="Arial"/>
                          <a:cs typeface="Arial"/>
                        </a:rPr>
                        <a:t>1</a:t>
                      </a:r>
                      <a:r>
                        <a:rPr dirty="0" sz="1000" spc="25" b="1">
                          <a:latin typeface="Arial"/>
                          <a:cs typeface="Arial"/>
                        </a:rPr>
                        <a:t>,</a:t>
                      </a:r>
                      <a:r>
                        <a:rPr dirty="0" sz="1000" spc="-20" b="1">
                          <a:latin typeface="Arial"/>
                          <a:cs typeface="Arial"/>
                        </a:rPr>
                        <a:t>20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0  </a:t>
                      </a:r>
                      <a:r>
                        <a:rPr dirty="0" sz="1000" spc="5" b="1">
                          <a:latin typeface="Arial"/>
                          <a:cs typeface="Arial"/>
                        </a:rPr>
                        <a:t>Rent	</a:t>
                      </a:r>
                      <a:r>
                        <a:rPr dirty="0" u="sng" sz="1000" spc="5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 </a:t>
                      </a:r>
                      <a:r>
                        <a:rPr dirty="0" u="sng" sz="1000" spc="5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		</a:t>
                      </a:r>
                      <a:r>
                        <a:rPr dirty="0" u="sng" sz="1000" spc="-15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900	</a:t>
                      </a:r>
                      <a:endParaRPr sz="1000">
                        <a:latin typeface="Arial"/>
                        <a:cs typeface="Arial"/>
                      </a:endParaRPr>
                    </a:p>
                    <a:p>
                      <a:pPr marL="264160">
                        <a:lnSpc>
                          <a:spcPct val="100000"/>
                        </a:lnSpc>
                        <a:spcBef>
                          <a:spcPts val="80"/>
                        </a:spcBef>
                        <a:tabLst>
                          <a:tab pos="1684020" algn="l"/>
                          <a:tab pos="1948180" algn="l"/>
                          <a:tab pos="2712085" algn="l"/>
                        </a:tabLst>
                      </a:pPr>
                      <a:r>
                        <a:rPr dirty="0" sz="1000" spc="10" b="1">
                          <a:latin typeface="Arial"/>
                          <a:cs typeface="Arial"/>
                        </a:rPr>
                        <a:t>Totals	</a:t>
                      </a:r>
                      <a:r>
                        <a:rPr dirty="0" u="sng" sz="1000" spc="10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 </a:t>
                      </a:r>
                      <a:r>
                        <a:rPr dirty="0" u="sng" sz="1000" spc="10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	</a:t>
                      </a:r>
                      <a:r>
                        <a:rPr dirty="0" u="sng" sz="1000" spc="-10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28,700</a:t>
                      </a:r>
                      <a:r>
                        <a:rPr dirty="0" u="sng" sz="1000" spc="-10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	28,700</a:t>
                      </a:r>
                      <a:r>
                        <a:rPr dirty="0" u="sng" sz="1000" spc="-110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 </a:t>
                      </a:r>
                      <a:endParaRPr sz="1000">
                        <a:latin typeface="Arial"/>
                        <a:cs typeface="Arial"/>
                      </a:endParaRPr>
                    </a:p>
                    <a:p>
                      <a:pPr marL="29209">
                        <a:lnSpc>
                          <a:spcPct val="100000"/>
                        </a:lnSpc>
                        <a:spcBef>
                          <a:spcPts val="305"/>
                        </a:spcBef>
                        <a:tabLst>
                          <a:tab pos="3194050" algn="l"/>
                        </a:tabLst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Advertising</a:t>
                      </a:r>
                      <a:r>
                        <a:rPr dirty="0" sz="1000" spc="5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15" b="1">
                          <a:latin typeface="Arial"/>
                          <a:cs typeface="Arial"/>
                        </a:rPr>
                        <a:t>Supplies</a:t>
                      </a:r>
                      <a:r>
                        <a:rPr dirty="0" sz="1000" spc="-6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-5" b="1">
                          <a:latin typeface="Arial"/>
                          <a:cs typeface="Arial"/>
                        </a:rPr>
                        <a:t>Expense	</a:t>
                      </a:r>
                      <a:r>
                        <a:rPr dirty="0" baseline="13888" sz="1500" spc="-7" b="1">
                          <a:latin typeface="Comic Sans MS"/>
                          <a:cs typeface="Comic Sans MS"/>
                        </a:rPr>
                        <a:t>(a)</a:t>
                      </a:r>
                      <a:r>
                        <a:rPr dirty="0" sz="1000" spc="-5" b="1">
                          <a:latin typeface="Arial"/>
                          <a:cs typeface="Arial"/>
                        </a:rPr>
                        <a:t>1,500</a:t>
                      </a:r>
                      <a:endParaRPr sz="1000">
                        <a:latin typeface="Arial"/>
                        <a:cs typeface="Arial"/>
                      </a:endParaRPr>
                    </a:p>
                    <a:p>
                      <a:pPr marL="29209">
                        <a:lnSpc>
                          <a:spcPct val="100000"/>
                        </a:lnSpc>
                        <a:spcBef>
                          <a:spcPts val="150"/>
                        </a:spcBef>
                        <a:tabLst>
                          <a:tab pos="3190875" algn="l"/>
                          <a:tab pos="3534410" algn="l"/>
                        </a:tabLst>
                      </a:pPr>
                      <a:r>
                        <a:rPr dirty="0" sz="1000" spc="-5" b="1">
                          <a:latin typeface="Arial"/>
                          <a:cs typeface="Arial"/>
                        </a:rPr>
                        <a:t>Insurance</a:t>
                      </a:r>
                      <a:r>
                        <a:rPr dirty="0" sz="1000" spc="9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-5" b="1">
                          <a:latin typeface="Arial"/>
                          <a:cs typeface="Arial"/>
                        </a:rPr>
                        <a:t>Expense	</a:t>
                      </a:r>
                      <a:r>
                        <a:rPr dirty="0" baseline="22222" sz="1500" spc="-7" b="1">
                          <a:latin typeface="Comic Sans MS"/>
                          <a:cs typeface="Comic Sans MS"/>
                        </a:rPr>
                        <a:t>(b)	</a:t>
                      </a:r>
                      <a:r>
                        <a:rPr dirty="0" sz="1000" spc="-20" b="1">
                          <a:latin typeface="Arial"/>
                          <a:cs typeface="Arial"/>
                        </a:rPr>
                        <a:t>50</a:t>
                      </a:r>
                      <a:endParaRPr sz="1000">
                        <a:latin typeface="Arial"/>
                        <a:cs typeface="Arial"/>
                      </a:endParaRPr>
                    </a:p>
                    <a:p>
                      <a:pPr marL="29209" marR="184150">
                        <a:lnSpc>
                          <a:spcPts val="1350"/>
                        </a:lnSpc>
                        <a:spcBef>
                          <a:spcPts val="70"/>
                        </a:spcBef>
                        <a:tabLst>
                          <a:tab pos="3194050" algn="l"/>
                          <a:tab pos="3534410" algn="l"/>
                          <a:tab pos="3728085" algn="l"/>
                          <a:tab pos="4112260" algn="l"/>
                        </a:tabLst>
                      </a:pPr>
                      <a:r>
                        <a:rPr dirty="0" sz="1000" spc="-35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 spc="-20" b="1">
                          <a:latin typeface="Arial"/>
                          <a:cs typeface="Arial"/>
                        </a:rPr>
                        <a:t>cc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u</a:t>
                      </a:r>
                      <a:r>
                        <a:rPr dirty="0" sz="1000" spc="30" b="1">
                          <a:latin typeface="Arial"/>
                          <a:cs typeface="Arial"/>
                        </a:rPr>
                        <a:t>m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u</a:t>
                      </a:r>
                      <a:r>
                        <a:rPr dirty="0" sz="1000" spc="30" b="1">
                          <a:latin typeface="Arial"/>
                          <a:cs typeface="Arial"/>
                        </a:rPr>
                        <a:t>l</a:t>
                      </a:r>
                      <a:r>
                        <a:rPr dirty="0" sz="1000" spc="55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 spc="-30" b="1">
                          <a:latin typeface="Arial"/>
                          <a:cs typeface="Arial"/>
                        </a:rPr>
                        <a:t>t</a:t>
                      </a:r>
                      <a:r>
                        <a:rPr dirty="0" sz="1000" spc="55" b="1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d</a:t>
                      </a:r>
                      <a:r>
                        <a:rPr dirty="0" sz="1000" spc="3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-35" b="1">
                          <a:latin typeface="Arial"/>
                          <a:cs typeface="Arial"/>
                        </a:rPr>
                        <a:t>D</a:t>
                      </a:r>
                      <a:r>
                        <a:rPr dirty="0" sz="1000" spc="55" b="1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pr</a:t>
                      </a:r>
                      <a:r>
                        <a:rPr dirty="0" sz="1000" spc="50" b="1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1000" spc="-20" b="1">
                          <a:latin typeface="Arial"/>
                          <a:cs typeface="Arial"/>
                        </a:rPr>
                        <a:t>c</a:t>
                      </a:r>
                      <a:r>
                        <a:rPr dirty="0" sz="1000" spc="25" b="1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1000" spc="55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 spc="-30" b="1">
                          <a:latin typeface="Arial"/>
                          <a:cs typeface="Arial"/>
                        </a:rPr>
                        <a:t>t</a:t>
                      </a:r>
                      <a:r>
                        <a:rPr dirty="0" sz="1000" spc="25" b="1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on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			</a:t>
                      </a:r>
                      <a:r>
                        <a:rPr dirty="0" baseline="22222" sz="1500" spc="-15" b="1">
                          <a:latin typeface="Comic Sans MS"/>
                          <a:cs typeface="Comic Sans MS"/>
                        </a:rPr>
                        <a:t>(</a:t>
                      </a:r>
                      <a:r>
                        <a:rPr dirty="0" baseline="22222" sz="1500" spc="7" b="1">
                          <a:latin typeface="Comic Sans MS"/>
                          <a:cs typeface="Comic Sans MS"/>
                        </a:rPr>
                        <a:t>c</a:t>
                      </a:r>
                      <a:r>
                        <a:rPr dirty="0" baseline="22222" sz="1500" b="1">
                          <a:latin typeface="Comic Sans MS"/>
                          <a:cs typeface="Comic Sans MS"/>
                        </a:rPr>
                        <a:t>)</a:t>
                      </a:r>
                      <a:r>
                        <a:rPr dirty="0" baseline="22222" sz="1500" b="1">
                          <a:latin typeface="Comic Sans MS"/>
                          <a:cs typeface="Comic Sans MS"/>
                        </a:rPr>
                        <a:t>	</a:t>
                      </a:r>
                      <a:r>
                        <a:rPr dirty="0" sz="1000" spc="-20" b="1">
                          <a:latin typeface="Arial"/>
                          <a:cs typeface="Arial"/>
                        </a:rPr>
                        <a:t>40  </a:t>
                      </a:r>
                      <a:r>
                        <a:rPr dirty="0" sz="1000" spc="10" b="1">
                          <a:latin typeface="Arial"/>
                          <a:cs typeface="Arial"/>
                        </a:rPr>
                        <a:t>Depreciation</a:t>
                      </a:r>
                      <a:r>
                        <a:rPr dirty="0" sz="1000" spc="4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-5" b="1">
                          <a:latin typeface="Arial"/>
                          <a:cs typeface="Arial"/>
                        </a:rPr>
                        <a:t>Expense	</a:t>
                      </a:r>
                      <a:r>
                        <a:rPr dirty="0" baseline="22222" sz="1500" b="1">
                          <a:latin typeface="Comic Sans MS"/>
                          <a:cs typeface="Comic Sans MS"/>
                        </a:rPr>
                        <a:t>(c)	</a:t>
                      </a:r>
                      <a:r>
                        <a:rPr dirty="0" sz="1000" spc="-20" b="1">
                          <a:latin typeface="Arial"/>
                          <a:cs typeface="Arial"/>
                        </a:rPr>
                        <a:t>40</a:t>
                      </a:r>
                      <a:endParaRPr sz="1000">
                        <a:latin typeface="Arial"/>
                        <a:cs typeface="Arial"/>
                      </a:endParaRPr>
                    </a:p>
                    <a:p>
                      <a:pPr marL="29209">
                        <a:lnSpc>
                          <a:spcPct val="100000"/>
                        </a:lnSpc>
                        <a:spcBef>
                          <a:spcPts val="80"/>
                        </a:spcBef>
                        <a:tabLst>
                          <a:tab pos="3194050" algn="l"/>
                        </a:tabLst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Accounts</a:t>
                      </a:r>
                      <a:r>
                        <a:rPr dirty="0" sz="1000" spc="-7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15" b="1">
                          <a:latin typeface="Arial"/>
                          <a:cs typeface="Arial"/>
                        </a:rPr>
                        <a:t>Receivable	</a:t>
                      </a:r>
                      <a:r>
                        <a:rPr dirty="0" baseline="30555" sz="1500" spc="-7" b="1">
                          <a:latin typeface="Comic Sans MS"/>
                          <a:cs typeface="Comic Sans MS"/>
                        </a:rPr>
                        <a:t>(e)</a:t>
                      </a:r>
                      <a:r>
                        <a:rPr dirty="0" baseline="30555" sz="1500" spc="487" b="1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000" spc="-20" b="1">
                          <a:latin typeface="Arial"/>
                          <a:cs typeface="Arial"/>
                        </a:rPr>
                        <a:t>200</a:t>
                      </a:r>
                      <a:endParaRPr sz="1000">
                        <a:latin typeface="Arial"/>
                        <a:cs typeface="Arial"/>
                      </a:endParaRPr>
                    </a:p>
                    <a:p>
                      <a:pPr marL="29209">
                        <a:lnSpc>
                          <a:spcPct val="100000"/>
                        </a:lnSpc>
                        <a:spcBef>
                          <a:spcPts val="145"/>
                        </a:spcBef>
                        <a:tabLst>
                          <a:tab pos="3197225" algn="l"/>
                          <a:tab pos="3534410" algn="l"/>
                        </a:tabLst>
                      </a:pPr>
                      <a:r>
                        <a:rPr dirty="0" sz="1000" b="1">
                          <a:latin typeface="Arial"/>
                          <a:cs typeface="Arial"/>
                        </a:rPr>
                        <a:t>Interest</a:t>
                      </a:r>
                      <a:r>
                        <a:rPr dirty="0" sz="1000" spc="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-5" b="1">
                          <a:latin typeface="Arial"/>
                          <a:cs typeface="Arial"/>
                        </a:rPr>
                        <a:t>Expense	</a:t>
                      </a:r>
                      <a:r>
                        <a:rPr dirty="0" baseline="38888" sz="1500" spc="-7" b="1">
                          <a:latin typeface="Comic Sans MS"/>
                          <a:cs typeface="Comic Sans MS"/>
                        </a:rPr>
                        <a:t>(f)	</a:t>
                      </a:r>
                      <a:r>
                        <a:rPr dirty="0" sz="1000" spc="-20" b="1">
                          <a:latin typeface="Arial"/>
                          <a:cs typeface="Arial"/>
                        </a:rPr>
                        <a:t>50</a:t>
                      </a:r>
                      <a:endParaRPr sz="1000">
                        <a:latin typeface="Arial"/>
                        <a:cs typeface="Arial"/>
                      </a:endParaRPr>
                    </a:p>
                    <a:p>
                      <a:pPr marL="29209">
                        <a:lnSpc>
                          <a:spcPct val="100000"/>
                        </a:lnSpc>
                        <a:spcBef>
                          <a:spcPts val="150"/>
                        </a:spcBef>
                        <a:tabLst>
                          <a:tab pos="3731260" algn="l"/>
                          <a:tab pos="4112260" algn="l"/>
                        </a:tabLst>
                      </a:pPr>
                      <a:r>
                        <a:rPr dirty="0" sz="1000" b="1">
                          <a:latin typeface="Arial"/>
                          <a:cs typeface="Arial"/>
                        </a:rPr>
                        <a:t>Interest</a:t>
                      </a:r>
                      <a:r>
                        <a:rPr dirty="0" sz="1000" spc="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20" b="1">
                          <a:latin typeface="Arial"/>
                          <a:cs typeface="Arial"/>
                        </a:rPr>
                        <a:t>Payable	</a:t>
                      </a:r>
                      <a:r>
                        <a:rPr dirty="0" baseline="22222" sz="1500" spc="-7" b="1">
                          <a:latin typeface="Comic Sans MS"/>
                          <a:cs typeface="Comic Sans MS"/>
                        </a:rPr>
                        <a:t>(f)	</a:t>
                      </a:r>
                      <a:r>
                        <a:rPr dirty="0" sz="1000" spc="-20" b="1">
                          <a:latin typeface="Arial"/>
                          <a:cs typeface="Arial"/>
                        </a:rPr>
                        <a:t>50</a:t>
                      </a:r>
                      <a:endParaRPr sz="1000">
                        <a:latin typeface="Arial"/>
                        <a:cs typeface="Arial"/>
                      </a:endParaRPr>
                    </a:p>
                    <a:p>
                      <a:pPr marL="29209">
                        <a:lnSpc>
                          <a:spcPct val="100000"/>
                        </a:lnSpc>
                        <a:spcBef>
                          <a:spcPts val="150"/>
                        </a:spcBef>
                        <a:tabLst>
                          <a:tab pos="3728085" algn="l"/>
                        </a:tabLst>
                      </a:pPr>
                      <a:r>
                        <a:rPr dirty="0" sz="1000" spc="20" b="1">
                          <a:latin typeface="Arial"/>
                          <a:cs typeface="Arial"/>
                        </a:rPr>
                        <a:t>S</a:t>
                      </a:r>
                      <a:r>
                        <a:rPr dirty="0" sz="1000" spc="55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 spc="25" b="1">
                          <a:latin typeface="Arial"/>
                          <a:cs typeface="Arial"/>
                        </a:rPr>
                        <a:t>l</a:t>
                      </a:r>
                      <a:r>
                        <a:rPr dirty="0" sz="1000" spc="55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 spc="-5" b="1">
                          <a:latin typeface="Arial"/>
                          <a:cs typeface="Arial"/>
                        </a:rPr>
                        <a:t>r</a:t>
                      </a:r>
                      <a:r>
                        <a:rPr dirty="0" sz="1000" spc="25" b="1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1000" spc="55" b="1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s</a:t>
                      </a:r>
                      <a:r>
                        <a:rPr dirty="0" sz="1000" spc="-7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20" b="1">
                          <a:latin typeface="Arial"/>
                          <a:cs typeface="Arial"/>
                        </a:rPr>
                        <a:t>P</a:t>
                      </a:r>
                      <a:r>
                        <a:rPr dirty="0" sz="1000" spc="55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 spc="-20" b="1">
                          <a:latin typeface="Arial"/>
                          <a:cs typeface="Arial"/>
                        </a:rPr>
                        <a:t>y</a:t>
                      </a:r>
                      <a:r>
                        <a:rPr dirty="0" sz="1000" spc="55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b</a:t>
                      </a:r>
                      <a:r>
                        <a:rPr dirty="0" sz="1000" spc="30" b="1">
                          <a:latin typeface="Arial"/>
                          <a:cs typeface="Arial"/>
                        </a:rPr>
                        <a:t>l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	</a:t>
                      </a:r>
                      <a:r>
                        <a:rPr dirty="0" baseline="30555" sz="1500" spc="-22" b="1">
                          <a:latin typeface="Comic Sans MS"/>
                          <a:cs typeface="Comic Sans MS"/>
                        </a:rPr>
                        <a:t>(</a:t>
                      </a:r>
                      <a:r>
                        <a:rPr dirty="0" baseline="30555" sz="1500" spc="-15" b="1">
                          <a:latin typeface="Comic Sans MS"/>
                          <a:cs typeface="Comic Sans MS"/>
                        </a:rPr>
                        <a:t>g</a:t>
                      </a:r>
                      <a:r>
                        <a:rPr dirty="0" baseline="30555" sz="1500" b="1">
                          <a:latin typeface="Comic Sans MS"/>
                          <a:cs typeface="Comic Sans MS"/>
                        </a:rPr>
                        <a:t>)</a:t>
                      </a:r>
                      <a:r>
                        <a:rPr dirty="0" baseline="30555" sz="1500" spc="-82" b="1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000" spc="-20" b="1">
                          <a:latin typeface="Arial"/>
                          <a:cs typeface="Arial"/>
                        </a:rPr>
                        <a:t>1</a:t>
                      </a:r>
                      <a:r>
                        <a:rPr dirty="0" sz="1000" spc="25" b="1">
                          <a:latin typeface="Arial"/>
                          <a:cs typeface="Arial"/>
                        </a:rPr>
                        <a:t>,</a:t>
                      </a:r>
                      <a:r>
                        <a:rPr dirty="0" sz="1000" spc="-20" b="1">
                          <a:latin typeface="Arial"/>
                          <a:cs typeface="Arial"/>
                        </a:rPr>
                        <a:t>20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0</a:t>
                      </a:r>
                      <a:endParaRPr sz="1000">
                        <a:latin typeface="Arial"/>
                        <a:cs typeface="Arial"/>
                      </a:endParaRPr>
                    </a:p>
                    <a:p>
                      <a:pPr marL="264160">
                        <a:lnSpc>
                          <a:spcPct val="100000"/>
                        </a:lnSpc>
                        <a:spcBef>
                          <a:spcPts val="150"/>
                        </a:spcBef>
                        <a:tabLst>
                          <a:tab pos="3357879" algn="l"/>
                          <a:tab pos="3935729" algn="l"/>
                        </a:tabLst>
                      </a:pPr>
                      <a:r>
                        <a:rPr dirty="0" sz="1000" spc="10" b="1">
                          <a:latin typeface="Arial"/>
                          <a:cs typeface="Arial"/>
                        </a:rPr>
                        <a:t>Totals	</a:t>
                      </a:r>
                      <a:r>
                        <a:rPr dirty="0" sz="1000" spc="-10" b="1">
                          <a:latin typeface="Arial"/>
                          <a:cs typeface="Arial"/>
                        </a:rPr>
                        <a:t>3,440	3,440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889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gridSpan="6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2550">
                        <a:latin typeface="Times New Roman"/>
                        <a:cs typeface="Times New Roman"/>
                      </a:endParaRPr>
                    </a:p>
                    <a:p>
                      <a:pPr marL="868044">
                        <a:lnSpc>
                          <a:spcPct val="100000"/>
                        </a:lnSpc>
                      </a:pPr>
                      <a:r>
                        <a:rPr dirty="0" sz="1600" spc="-10" b="1">
                          <a:solidFill>
                            <a:srgbClr val="800000"/>
                          </a:solidFill>
                          <a:latin typeface="Arial"/>
                          <a:cs typeface="Arial"/>
                        </a:rPr>
                        <a:t>Adjustments</a:t>
                      </a:r>
                      <a:r>
                        <a:rPr dirty="0" sz="1600" spc="20" b="1">
                          <a:solidFill>
                            <a:srgbClr val="80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600" spc="-25" b="1">
                          <a:solidFill>
                            <a:srgbClr val="800000"/>
                          </a:solidFill>
                          <a:latin typeface="Arial"/>
                          <a:cs typeface="Arial"/>
                        </a:rPr>
                        <a:t>Key:</a:t>
                      </a:r>
                      <a:endParaRPr sz="1600">
                        <a:latin typeface="Arial"/>
                        <a:cs typeface="Arial"/>
                      </a:endParaRPr>
                    </a:p>
                    <a:p>
                      <a:pPr marL="1266825" indent="-399415">
                        <a:lnSpc>
                          <a:spcPct val="100000"/>
                        </a:lnSpc>
                        <a:spcBef>
                          <a:spcPts val="384"/>
                        </a:spcBef>
                        <a:buAutoNum type="alphaLcParenBoth"/>
                        <a:tabLst>
                          <a:tab pos="1266825" algn="l"/>
                          <a:tab pos="1267460" algn="l"/>
                        </a:tabLst>
                      </a:pPr>
                      <a:r>
                        <a:rPr dirty="0" sz="1600" spc="-5">
                          <a:latin typeface="Arial MT"/>
                          <a:cs typeface="Arial MT"/>
                        </a:rPr>
                        <a:t>Supplies</a:t>
                      </a:r>
                      <a:r>
                        <a:rPr dirty="0" sz="1600" spc="-7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 spc="-5">
                          <a:latin typeface="Arial MT"/>
                          <a:cs typeface="Arial MT"/>
                        </a:rPr>
                        <a:t>Used.</a:t>
                      </a:r>
                      <a:endParaRPr sz="1600">
                        <a:latin typeface="Arial MT"/>
                        <a:cs typeface="Arial MT"/>
                      </a:endParaRPr>
                    </a:p>
                    <a:p>
                      <a:pPr marL="1266825" indent="-399415">
                        <a:lnSpc>
                          <a:spcPct val="100000"/>
                        </a:lnSpc>
                        <a:spcBef>
                          <a:spcPts val="190"/>
                        </a:spcBef>
                        <a:buAutoNum type="alphaLcParenBoth"/>
                        <a:tabLst>
                          <a:tab pos="1266825" algn="l"/>
                          <a:tab pos="1267460" algn="l"/>
                        </a:tabLst>
                      </a:pPr>
                      <a:r>
                        <a:rPr dirty="0" sz="1600" spc="-5">
                          <a:latin typeface="Arial MT"/>
                          <a:cs typeface="Arial MT"/>
                        </a:rPr>
                        <a:t>Insurance</a:t>
                      </a:r>
                      <a:r>
                        <a:rPr dirty="0" sz="1600" spc="-5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 spc="-10">
                          <a:latin typeface="Arial MT"/>
                          <a:cs typeface="Arial MT"/>
                        </a:rPr>
                        <a:t>Expired.</a:t>
                      </a:r>
                      <a:endParaRPr sz="1600">
                        <a:latin typeface="Arial MT"/>
                        <a:cs typeface="Arial MT"/>
                      </a:endParaRPr>
                    </a:p>
                    <a:p>
                      <a:pPr marL="1266825" indent="-399415">
                        <a:lnSpc>
                          <a:spcPct val="100000"/>
                        </a:lnSpc>
                        <a:spcBef>
                          <a:spcPts val="195"/>
                        </a:spcBef>
                        <a:buAutoNum type="alphaLcParenBoth"/>
                        <a:tabLst>
                          <a:tab pos="1266825" algn="l"/>
                          <a:tab pos="1267460" algn="l"/>
                        </a:tabLst>
                      </a:pPr>
                      <a:r>
                        <a:rPr dirty="0" sz="1600" spc="-5">
                          <a:latin typeface="Arial MT"/>
                          <a:cs typeface="Arial MT"/>
                        </a:rPr>
                        <a:t>Depreciation</a:t>
                      </a:r>
                      <a:r>
                        <a:rPr dirty="0" sz="1600" spc="-7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 spc="-5">
                          <a:latin typeface="Arial MT"/>
                          <a:cs typeface="Arial MT"/>
                        </a:rPr>
                        <a:t>Expensed.</a:t>
                      </a:r>
                      <a:endParaRPr sz="1600">
                        <a:latin typeface="Arial MT"/>
                        <a:cs typeface="Arial MT"/>
                      </a:endParaRPr>
                    </a:p>
                    <a:p>
                      <a:pPr marL="1266825" indent="-399415">
                        <a:lnSpc>
                          <a:spcPct val="100000"/>
                        </a:lnSpc>
                        <a:spcBef>
                          <a:spcPts val="195"/>
                        </a:spcBef>
                        <a:buAutoNum type="alphaLcParenBoth"/>
                        <a:tabLst>
                          <a:tab pos="1266825" algn="l"/>
                          <a:tab pos="1267460" algn="l"/>
                        </a:tabLst>
                      </a:pPr>
                      <a:r>
                        <a:rPr dirty="0" sz="1600">
                          <a:latin typeface="Arial MT"/>
                          <a:cs typeface="Arial MT"/>
                        </a:rPr>
                        <a:t>Service</a:t>
                      </a:r>
                      <a:r>
                        <a:rPr dirty="0" sz="1600" spc="-4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 spc="-5">
                          <a:latin typeface="Arial MT"/>
                          <a:cs typeface="Arial MT"/>
                        </a:rPr>
                        <a:t>Revenue</a:t>
                      </a:r>
                      <a:r>
                        <a:rPr dirty="0" sz="1600" spc="-2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 spc="-5">
                          <a:latin typeface="Arial MT"/>
                          <a:cs typeface="Arial MT"/>
                        </a:rPr>
                        <a:t>Earned.</a:t>
                      </a:r>
                      <a:endParaRPr sz="1600">
                        <a:latin typeface="Arial MT"/>
                        <a:cs typeface="Arial MT"/>
                      </a:endParaRPr>
                    </a:p>
                    <a:p>
                      <a:pPr marL="1266825" indent="-399415">
                        <a:lnSpc>
                          <a:spcPct val="100000"/>
                        </a:lnSpc>
                        <a:spcBef>
                          <a:spcPts val="190"/>
                        </a:spcBef>
                        <a:buAutoNum type="alphaLcParenBoth"/>
                        <a:tabLst>
                          <a:tab pos="1266825" algn="l"/>
                          <a:tab pos="1267460" algn="l"/>
                        </a:tabLst>
                      </a:pPr>
                      <a:r>
                        <a:rPr dirty="0" sz="1600" spc="5">
                          <a:latin typeface="Arial MT"/>
                          <a:cs typeface="Arial MT"/>
                        </a:rPr>
                        <a:t>S</a:t>
                      </a:r>
                      <a:r>
                        <a:rPr dirty="0" sz="1600" spc="-10">
                          <a:latin typeface="Arial MT"/>
                          <a:cs typeface="Arial MT"/>
                        </a:rPr>
                        <a:t>e</a:t>
                      </a:r>
                      <a:r>
                        <a:rPr dirty="0" sz="1600" spc="-10">
                          <a:latin typeface="Arial MT"/>
                          <a:cs typeface="Arial MT"/>
                        </a:rPr>
                        <a:t>r</a:t>
                      </a:r>
                      <a:r>
                        <a:rPr dirty="0" sz="1600" spc="-15">
                          <a:latin typeface="Arial MT"/>
                          <a:cs typeface="Arial MT"/>
                        </a:rPr>
                        <a:t>v</a:t>
                      </a:r>
                      <a:r>
                        <a:rPr dirty="0" sz="1600">
                          <a:latin typeface="Arial MT"/>
                          <a:cs typeface="Arial MT"/>
                        </a:rPr>
                        <a:t>i</a:t>
                      </a:r>
                      <a:r>
                        <a:rPr dirty="0" sz="1600" spc="10">
                          <a:latin typeface="Arial MT"/>
                          <a:cs typeface="Arial MT"/>
                        </a:rPr>
                        <a:t>c</a:t>
                      </a:r>
                      <a:r>
                        <a:rPr dirty="0" sz="1600">
                          <a:latin typeface="Arial MT"/>
                          <a:cs typeface="Arial MT"/>
                        </a:rPr>
                        <a:t>e</a:t>
                      </a:r>
                      <a:r>
                        <a:rPr dirty="0" sz="1600" spc="-2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 spc="-10">
                          <a:latin typeface="Arial MT"/>
                          <a:cs typeface="Arial MT"/>
                        </a:rPr>
                        <a:t>Re</a:t>
                      </a:r>
                      <a:r>
                        <a:rPr dirty="0" sz="1600" spc="-15">
                          <a:latin typeface="Arial MT"/>
                          <a:cs typeface="Arial MT"/>
                        </a:rPr>
                        <a:t>v</a:t>
                      </a:r>
                      <a:r>
                        <a:rPr dirty="0" sz="1600" spc="-10">
                          <a:latin typeface="Arial MT"/>
                          <a:cs typeface="Arial MT"/>
                        </a:rPr>
                        <a:t>enu</a:t>
                      </a:r>
                      <a:r>
                        <a:rPr dirty="0" sz="1600">
                          <a:latin typeface="Arial MT"/>
                          <a:cs typeface="Arial MT"/>
                        </a:rPr>
                        <a:t>e</a:t>
                      </a:r>
                      <a:r>
                        <a:rPr dirty="0" sz="1600" spc="-9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 spc="5">
                          <a:latin typeface="Arial MT"/>
                          <a:cs typeface="Arial MT"/>
                        </a:rPr>
                        <a:t>Acc</a:t>
                      </a:r>
                      <a:r>
                        <a:rPr dirty="0" sz="1600" spc="-10">
                          <a:latin typeface="Arial MT"/>
                          <a:cs typeface="Arial MT"/>
                        </a:rPr>
                        <a:t>r</a:t>
                      </a:r>
                      <a:r>
                        <a:rPr dirty="0" sz="1600" spc="-10">
                          <a:latin typeface="Arial MT"/>
                          <a:cs typeface="Arial MT"/>
                        </a:rPr>
                        <a:t>ued</a:t>
                      </a:r>
                      <a:r>
                        <a:rPr dirty="0" sz="1600">
                          <a:latin typeface="Arial MT"/>
                          <a:cs typeface="Arial MT"/>
                        </a:rPr>
                        <a:t>.</a:t>
                      </a:r>
                      <a:endParaRPr sz="1600">
                        <a:latin typeface="Arial MT"/>
                        <a:cs typeface="Arial MT"/>
                      </a:endParaRPr>
                    </a:p>
                    <a:p>
                      <a:pPr marL="1266825" indent="-399415">
                        <a:lnSpc>
                          <a:spcPct val="100000"/>
                        </a:lnSpc>
                        <a:spcBef>
                          <a:spcPts val="190"/>
                        </a:spcBef>
                        <a:buAutoNum type="alphaLcParenBoth"/>
                        <a:tabLst>
                          <a:tab pos="1266825" algn="l"/>
                          <a:tab pos="1267460" algn="l"/>
                        </a:tabLst>
                      </a:pPr>
                      <a:r>
                        <a:rPr dirty="0" sz="1600" spc="5">
                          <a:latin typeface="Arial MT"/>
                          <a:cs typeface="Arial MT"/>
                        </a:rPr>
                        <a:t>I</a:t>
                      </a:r>
                      <a:r>
                        <a:rPr dirty="0" sz="1600" spc="-10">
                          <a:latin typeface="Arial MT"/>
                          <a:cs typeface="Arial MT"/>
                        </a:rPr>
                        <a:t>n</a:t>
                      </a:r>
                      <a:r>
                        <a:rPr dirty="0" sz="1600" spc="5">
                          <a:latin typeface="Arial MT"/>
                          <a:cs typeface="Arial MT"/>
                        </a:rPr>
                        <a:t>t</a:t>
                      </a:r>
                      <a:r>
                        <a:rPr dirty="0" sz="1600" spc="-10">
                          <a:latin typeface="Arial MT"/>
                          <a:cs typeface="Arial MT"/>
                        </a:rPr>
                        <a:t>e</a:t>
                      </a:r>
                      <a:r>
                        <a:rPr dirty="0" sz="1600" spc="-10">
                          <a:latin typeface="Arial MT"/>
                          <a:cs typeface="Arial MT"/>
                        </a:rPr>
                        <a:t>r</a:t>
                      </a:r>
                      <a:r>
                        <a:rPr dirty="0" sz="1600" spc="-10">
                          <a:latin typeface="Arial MT"/>
                          <a:cs typeface="Arial MT"/>
                        </a:rPr>
                        <a:t>e</a:t>
                      </a:r>
                      <a:r>
                        <a:rPr dirty="0" sz="1600" spc="5">
                          <a:latin typeface="Arial MT"/>
                          <a:cs typeface="Arial MT"/>
                        </a:rPr>
                        <a:t>s</a:t>
                      </a:r>
                      <a:r>
                        <a:rPr dirty="0" sz="1600">
                          <a:latin typeface="Arial MT"/>
                          <a:cs typeface="Arial MT"/>
                        </a:rPr>
                        <a:t>t</a:t>
                      </a:r>
                      <a:r>
                        <a:rPr dirty="0" sz="1600" spc="-10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>
                          <a:latin typeface="Arial MT"/>
                          <a:cs typeface="Arial MT"/>
                        </a:rPr>
                        <a:t>A</a:t>
                      </a:r>
                      <a:r>
                        <a:rPr dirty="0" sz="1600" spc="5">
                          <a:latin typeface="Arial MT"/>
                          <a:cs typeface="Arial MT"/>
                        </a:rPr>
                        <a:t>cc</a:t>
                      </a:r>
                      <a:r>
                        <a:rPr dirty="0" sz="1600" spc="-10">
                          <a:latin typeface="Arial MT"/>
                          <a:cs typeface="Arial MT"/>
                        </a:rPr>
                        <a:t>r</a:t>
                      </a:r>
                      <a:r>
                        <a:rPr dirty="0" sz="1600" spc="-10">
                          <a:latin typeface="Arial MT"/>
                          <a:cs typeface="Arial MT"/>
                        </a:rPr>
                        <a:t>ued</a:t>
                      </a:r>
                      <a:r>
                        <a:rPr dirty="0" sz="1600">
                          <a:latin typeface="Arial MT"/>
                          <a:cs typeface="Arial MT"/>
                        </a:rPr>
                        <a:t>.</a:t>
                      </a:r>
                      <a:endParaRPr sz="1600">
                        <a:latin typeface="Arial MT"/>
                        <a:cs typeface="Arial MT"/>
                      </a:endParaRPr>
                    </a:p>
                    <a:p>
                      <a:pPr marL="1266825" indent="-399415">
                        <a:lnSpc>
                          <a:spcPct val="100000"/>
                        </a:lnSpc>
                        <a:spcBef>
                          <a:spcPts val="195"/>
                        </a:spcBef>
                        <a:buAutoNum type="alphaLcParenBoth"/>
                        <a:tabLst>
                          <a:tab pos="1266825" algn="l"/>
                          <a:tab pos="1267460" algn="l"/>
                        </a:tabLst>
                      </a:pPr>
                      <a:r>
                        <a:rPr dirty="0" sz="1600" spc="5">
                          <a:latin typeface="Arial MT"/>
                          <a:cs typeface="Arial MT"/>
                        </a:rPr>
                        <a:t>S</a:t>
                      </a:r>
                      <a:r>
                        <a:rPr dirty="0" sz="1600" spc="-10">
                          <a:latin typeface="Arial MT"/>
                          <a:cs typeface="Arial MT"/>
                        </a:rPr>
                        <a:t>a</a:t>
                      </a:r>
                      <a:r>
                        <a:rPr dirty="0" sz="1600">
                          <a:latin typeface="Arial MT"/>
                          <a:cs typeface="Arial MT"/>
                        </a:rPr>
                        <a:t>la</a:t>
                      </a:r>
                      <a:r>
                        <a:rPr dirty="0" sz="1600" spc="-15">
                          <a:latin typeface="Arial MT"/>
                          <a:cs typeface="Arial MT"/>
                        </a:rPr>
                        <a:t>r</a:t>
                      </a:r>
                      <a:r>
                        <a:rPr dirty="0" sz="1600">
                          <a:latin typeface="Arial MT"/>
                          <a:cs typeface="Arial MT"/>
                        </a:rPr>
                        <a:t>ies</a:t>
                      </a:r>
                      <a:r>
                        <a:rPr dirty="0" sz="1600" spc="-12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 spc="5">
                          <a:latin typeface="Arial MT"/>
                          <a:cs typeface="Arial MT"/>
                        </a:rPr>
                        <a:t>Acc</a:t>
                      </a:r>
                      <a:r>
                        <a:rPr dirty="0" sz="1600" spc="-10">
                          <a:latin typeface="Arial MT"/>
                          <a:cs typeface="Arial MT"/>
                        </a:rPr>
                        <a:t>r</a:t>
                      </a:r>
                      <a:r>
                        <a:rPr dirty="0" sz="1600" spc="-10">
                          <a:latin typeface="Arial MT"/>
                          <a:cs typeface="Arial MT"/>
                        </a:rPr>
                        <a:t>ued</a:t>
                      </a:r>
                      <a:r>
                        <a:rPr dirty="0" sz="1600">
                          <a:latin typeface="Arial MT"/>
                          <a:cs typeface="Arial MT"/>
                        </a:rPr>
                        <a:t>.</a:t>
                      </a:r>
                      <a:endParaRPr sz="1600">
                        <a:latin typeface="Arial MT"/>
                        <a:cs typeface="Arial MT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2150">
                        <a:latin typeface="Times New Roman"/>
                        <a:cs typeface="Times New Roman"/>
                      </a:endParaRPr>
                    </a:p>
                    <a:p>
                      <a:pPr algn="ctr" marL="608965">
                        <a:lnSpc>
                          <a:spcPct val="100000"/>
                        </a:lnSpc>
                      </a:pPr>
                      <a:r>
                        <a:rPr dirty="0" sz="1600">
                          <a:latin typeface="Arial MT"/>
                          <a:cs typeface="Arial MT"/>
                        </a:rPr>
                        <a:t>Enter</a:t>
                      </a:r>
                      <a:r>
                        <a:rPr dirty="0" sz="1600" spc="-3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>
                          <a:latin typeface="Arial MT"/>
                          <a:cs typeface="Arial MT"/>
                        </a:rPr>
                        <a:t>adjustment</a:t>
                      </a:r>
                      <a:r>
                        <a:rPr dirty="0" sz="1600" spc="-6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>
                          <a:latin typeface="Arial MT"/>
                          <a:cs typeface="Arial MT"/>
                        </a:rPr>
                        <a:t>amounts,</a:t>
                      </a:r>
                      <a:r>
                        <a:rPr dirty="0" sz="1600" spc="-6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>
                          <a:latin typeface="Arial MT"/>
                          <a:cs typeface="Arial MT"/>
                        </a:rPr>
                        <a:t>total</a:t>
                      </a:r>
                      <a:endParaRPr sz="1600">
                        <a:latin typeface="Arial MT"/>
                        <a:cs typeface="Arial MT"/>
                      </a:endParaRPr>
                    </a:p>
                    <a:p>
                      <a:pPr algn="ctr" marL="612140">
                        <a:lnSpc>
                          <a:spcPct val="100000"/>
                        </a:lnSpc>
                      </a:pPr>
                      <a:r>
                        <a:rPr dirty="0" sz="1600" spc="-10">
                          <a:latin typeface="Arial MT"/>
                          <a:cs typeface="Arial MT"/>
                        </a:rPr>
                        <a:t>ad</a:t>
                      </a:r>
                      <a:r>
                        <a:rPr dirty="0" sz="1600">
                          <a:latin typeface="Arial MT"/>
                          <a:cs typeface="Arial MT"/>
                        </a:rPr>
                        <a:t>j</a:t>
                      </a:r>
                      <a:r>
                        <a:rPr dirty="0" sz="1600" spc="-5">
                          <a:latin typeface="Arial MT"/>
                          <a:cs typeface="Arial MT"/>
                        </a:rPr>
                        <a:t>u</a:t>
                      </a:r>
                      <a:r>
                        <a:rPr dirty="0" sz="1600" spc="5">
                          <a:latin typeface="Arial MT"/>
                          <a:cs typeface="Arial MT"/>
                        </a:rPr>
                        <a:t>s</a:t>
                      </a:r>
                      <a:r>
                        <a:rPr dirty="0" sz="1600" spc="5">
                          <a:latin typeface="Arial MT"/>
                          <a:cs typeface="Arial MT"/>
                        </a:rPr>
                        <a:t>t</a:t>
                      </a:r>
                      <a:r>
                        <a:rPr dirty="0" sz="1600" spc="25">
                          <a:latin typeface="Arial MT"/>
                          <a:cs typeface="Arial MT"/>
                        </a:rPr>
                        <a:t>m</a:t>
                      </a:r>
                      <a:r>
                        <a:rPr dirty="0" sz="1600" spc="-10">
                          <a:latin typeface="Arial MT"/>
                          <a:cs typeface="Arial MT"/>
                        </a:rPr>
                        <a:t>en</a:t>
                      </a:r>
                      <a:r>
                        <a:rPr dirty="0" sz="1600" spc="5">
                          <a:latin typeface="Arial MT"/>
                          <a:cs typeface="Arial MT"/>
                        </a:rPr>
                        <a:t>t</a:t>
                      </a:r>
                      <a:r>
                        <a:rPr dirty="0" sz="1600">
                          <a:latin typeface="Arial MT"/>
                          <a:cs typeface="Arial MT"/>
                        </a:rPr>
                        <a:t>s</a:t>
                      </a:r>
                      <a:r>
                        <a:rPr dirty="0" sz="1600" spc="-7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 spc="5">
                          <a:latin typeface="Arial MT"/>
                          <a:cs typeface="Arial MT"/>
                        </a:rPr>
                        <a:t>c</a:t>
                      </a:r>
                      <a:r>
                        <a:rPr dirty="0" sz="1600" spc="-10">
                          <a:latin typeface="Arial MT"/>
                          <a:cs typeface="Arial MT"/>
                        </a:rPr>
                        <a:t>o</a:t>
                      </a:r>
                      <a:r>
                        <a:rPr dirty="0" sz="1600">
                          <a:latin typeface="Arial MT"/>
                          <a:cs typeface="Arial MT"/>
                        </a:rPr>
                        <a:t>l</a:t>
                      </a:r>
                      <a:r>
                        <a:rPr dirty="0" sz="1600" spc="-5">
                          <a:latin typeface="Arial MT"/>
                          <a:cs typeface="Arial MT"/>
                        </a:rPr>
                        <a:t>u</a:t>
                      </a:r>
                      <a:r>
                        <a:rPr dirty="0" sz="1600" spc="25">
                          <a:latin typeface="Arial MT"/>
                          <a:cs typeface="Arial MT"/>
                        </a:rPr>
                        <a:t>m</a:t>
                      </a:r>
                      <a:r>
                        <a:rPr dirty="0" sz="1600" spc="-10">
                          <a:latin typeface="Arial MT"/>
                          <a:cs typeface="Arial MT"/>
                        </a:rPr>
                        <a:t>n</a:t>
                      </a:r>
                      <a:r>
                        <a:rPr dirty="0" sz="1600" spc="5">
                          <a:latin typeface="Arial MT"/>
                          <a:cs typeface="Arial MT"/>
                        </a:rPr>
                        <a:t>s</a:t>
                      </a:r>
                      <a:r>
                        <a:rPr dirty="0" sz="1600">
                          <a:latin typeface="Arial MT"/>
                          <a:cs typeface="Arial MT"/>
                        </a:rPr>
                        <a:t>,</a:t>
                      </a:r>
                      <a:endParaRPr sz="1600">
                        <a:latin typeface="Arial MT"/>
                        <a:cs typeface="Arial MT"/>
                      </a:endParaRPr>
                    </a:p>
                    <a:p>
                      <a:pPr algn="ctr" marL="60833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600" spc="-5">
                          <a:latin typeface="Arial MT"/>
                          <a:cs typeface="Arial MT"/>
                        </a:rPr>
                        <a:t>and</a:t>
                      </a:r>
                      <a:r>
                        <a:rPr dirty="0" sz="1600" spc="-1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>
                          <a:latin typeface="Arial MT"/>
                          <a:cs typeface="Arial MT"/>
                        </a:rPr>
                        <a:t>check</a:t>
                      </a:r>
                      <a:r>
                        <a:rPr dirty="0" sz="1600" spc="-7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>
                          <a:latin typeface="Arial MT"/>
                          <a:cs typeface="Arial MT"/>
                        </a:rPr>
                        <a:t>for</a:t>
                      </a:r>
                      <a:r>
                        <a:rPr dirty="0" sz="1600" spc="-1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 spc="-20">
                          <a:latin typeface="Arial MT"/>
                          <a:cs typeface="Arial MT"/>
                        </a:rPr>
                        <a:t>equality.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B="0" marT="635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  <p:grpSp>
        <p:nvGrpSpPr>
          <p:cNvPr id="31" name="object 31"/>
          <p:cNvGrpSpPr/>
          <p:nvPr/>
        </p:nvGrpSpPr>
        <p:grpSpPr>
          <a:xfrm>
            <a:off x="2502407" y="4407408"/>
            <a:ext cx="2123440" cy="1781810"/>
            <a:chOff x="2502407" y="4407408"/>
            <a:chExt cx="2123440" cy="1781810"/>
          </a:xfrm>
        </p:grpSpPr>
        <p:sp>
          <p:nvSpPr>
            <p:cNvPr id="32" name="object 32"/>
            <p:cNvSpPr/>
            <p:nvPr/>
          </p:nvSpPr>
          <p:spPr>
            <a:xfrm>
              <a:off x="3811523" y="4421124"/>
              <a:ext cx="152400" cy="1295400"/>
            </a:xfrm>
            <a:custGeom>
              <a:avLst/>
              <a:gdLst/>
              <a:ahLst/>
              <a:cxnLst/>
              <a:rect l="l" t="t" r="r" b="b"/>
              <a:pathLst>
                <a:path w="152400" h="1295400">
                  <a:moveTo>
                    <a:pt x="0" y="0"/>
                  </a:moveTo>
                  <a:lnTo>
                    <a:pt x="29640" y="8491"/>
                  </a:lnTo>
                  <a:lnTo>
                    <a:pt x="53863" y="31638"/>
                  </a:lnTo>
                  <a:lnTo>
                    <a:pt x="70205" y="65954"/>
                  </a:lnTo>
                  <a:lnTo>
                    <a:pt x="76200" y="107950"/>
                  </a:lnTo>
                  <a:lnTo>
                    <a:pt x="76200" y="539750"/>
                  </a:lnTo>
                  <a:lnTo>
                    <a:pt x="82194" y="581745"/>
                  </a:lnTo>
                  <a:lnTo>
                    <a:pt x="98536" y="616061"/>
                  </a:lnTo>
                  <a:lnTo>
                    <a:pt x="122759" y="639208"/>
                  </a:lnTo>
                  <a:lnTo>
                    <a:pt x="152400" y="647700"/>
                  </a:lnTo>
                  <a:lnTo>
                    <a:pt x="122759" y="656191"/>
                  </a:lnTo>
                  <a:lnTo>
                    <a:pt x="98536" y="679338"/>
                  </a:lnTo>
                  <a:lnTo>
                    <a:pt x="82194" y="713654"/>
                  </a:lnTo>
                  <a:lnTo>
                    <a:pt x="76200" y="755650"/>
                  </a:lnTo>
                  <a:lnTo>
                    <a:pt x="76200" y="1187450"/>
                  </a:lnTo>
                  <a:lnTo>
                    <a:pt x="70205" y="1229466"/>
                  </a:lnTo>
                  <a:lnTo>
                    <a:pt x="53863" y="1263780"/>
                  </a:lnTo>
                  <a:lnTo>
                    <a:pt x="29640" y="1286916"/>
                  </a:lnTo>
                  <a:lnTo>
                    <a:pt x="0" y="1295400"/>
                  </a:lnTo>
                </a:path>
              </a:pathLst>
            </a:custGeom>
            <a:ln w="27432">
              <a:solidFill>
                <a:srgbClr val="8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3" name="object 33"/>
            <p:cNvSpPr/>
            <p:nvPr/>
          </p:nvSpPr>
          <p:spPr>
            <a:xfrm>
              <a:off x="2502407" y="5042916"/>
              <a:ext cx="2123440" cy="1146175"/>
            </a:xfrm>
            <a:custGeom>
              <a:avLst/>
              <a:gdLst/>
              <a:ahLst/>
              <a:cxnLst/>
              <a:rect l="l" t="t" r="r" b="b"/>
              <a:pathLst>
                <a:path w="2123440" h="1146175">
                  <a:moveTo>
                    <a:pt x="2095500" y="903731"/>
                  </a:moveTo>
                  <a:lnTo>
                    <a:pt x="2095500" y="1146047"/>
                  </a:lnTo>
                  <a:lnTo>
                    <a:pt x="2122932" y="1146047"/>
                  </a:lnTo>
                  <a:lnTo>
                    <a:pt x="2122932" y="917447"/>
                  </a:lnTo>
                  <a:lnTo>
                    <a:pt x="2109216" y="917447"/>
                  </a:lnTo>
                  <a:lnTo>
                    <a:pt x="2095500" y="903731"/>
                  </a:lnTo>
                  <a:close/>
                </a:path>
                <a:path w="2123440" h="1146175">
                  <a:moveTo>
                    <a:pt x="1406652" y="13715"/>
                  </a:moveTo>
                  <a:lnTo>
                    <a:pt x="0" y="13715"/>
                  </a:lnTo>
                  <a:lnTo>
                    <a:pt x="0" y="917447"/>
                  </a:lnTo>
                  <a:lnTo>
                    <a:pt x="2095500" y="917447"/>
                  </a:lnTo>
                  <a:lnTo>
                    <a:pt x="2095500" y="903731"/>
                  </a:lnTo>
                  <a:lnTo>
                    <a:pt x="27431" y="903731"/>
                  </a:lnTo>
                  <a:lnTo>
                    <a:pt x="13716" y="890015"/>
                  </a:lnTo>
                  <a:lnTo>
                    <a:pt x="27431" y="890015"/>
                  </a:lnTo>
                  <a:lnTo>
                    <a:pt x="27431" y="41147"/>
                  </a:lnTo>
                  <a:lnTo>
                    <a:pt x="13716" y="41147"/>
                  </a:lnTo>
                  <a:lnTo>
                    <a:pt x="27431" y="27431"/>
                  </a:lnTo>
                  <a:lnTo>
                    <a:pt x="1406652" y="27431"/>
                  </a:lnTo>
                  <a:lnTo>
                    <a:pt x="1406652" y="13715"/>
                  </a:lnTo>
                  <a:close/>
                </a:path>
                <a:path w="2123440" h="1146175">
                  <a:moveTo>
                    <a:pt x="2122932" y="890015"/>
                  </a:moveTo>
                  <a:lnTo>
                    <a:pt x="27431" y="890015"/>
                  </a:lnTo>
                  <a:lnTo>
                    <a:pt x="27431" y="903731"/>
                  </a:lnTo>
                  <a:lnTo>
                    <a:pt x="2095500" y="903731"/>
                  </a:lnTo>
                  <a:lnTo>
                    <a:pt x="2109216" y="917447"/>
                  </a:lnTo>
                  <a:lnTo>
                    <a:pt x="2122932" y="917447"/>
                  </a:lnTo>
                  <a:lnTo>
                    <a:pt x="2122932" y="890015"/>
                  </a:lnTo>
                  <a:close/>
                </a:path>
                <a:path w="2123440" h="1146175">
                  <a:moveTo>
                    <a:pt x="27431" y="890015"/>
                  </a:moveTo>
                  <a:lnTo>
                    <a:pt x="13716" y="890015"/>
                  </a:lnTo>
                  <a:lnTo>
                    <a:pt x="27431" y="903731"/>
                  </a:lnTo>
                  <a:lnTo>
                    <a:pt x="27431" y="890015"/>
                  </a:lnTo>
                  <a:close/>
                </a:path>
                <a:path w="2123440" h="1146175">
                  <a:moveTo>
                    <a:pt x="1406652" y="0"/>
                  </a:moveTo>
                  <a:lnTo>
                    <a:pt x="1406652" y="54863"/>
                  </a:lnTo>
                  <a:lnTo>
                    <a:pt x="1434084" y="41147"/>
                  </a:lnTo>
                  <a:lnTo>
                    <a:pt x="1420368" y="41147"/>
                  </a:lnTo>
                  <a:lnTo>
                    <a:pt x="1420368" y="13715"/>
                  </a:lnTo>
                  <a:lnTo>
                    <a:pt x="1434083" y="13715"/>
                  </a:lnTo>
                  <a:lnTo>
                    <a:pt x="1406652" y="0"/>
                  </a:lnTo>
                  <a:close/>
                </a:path>
                <a:path w="2123440" h="1146175">
                  <a:moveTo>
                    <a:pt x="27431" y="27431"/>
                  </a:moveTo>
                  <a:lnTo>
                    <a:pt x="13716" y="41147"/>
                  </a:lnTo>
                  <a:lnTo>
                    <a:pt x="27431" y="41147"/>
                  </a:lnTo>
                  <a:lnTo>
                    <a:pt x="27431" y="27431"/>
                  </a:lnTo>
                  <a:close/>
                </a:path>
                <a:path w="2123440" h="1146175">
                  <a:moveTo>
                    <a:pt x="1406652" y="27431"/>
                  </a:moveTo>
                  <a:lnTo>
                    <a:pt x="27431" y="27431"/>
                  </a:lnTo>
                  <a:lnTo>
                    <a:pt x="27431" y="41147"/>
                  </a:lnTo>
                  <a:lnTo>
                    <a:pt x="1406652" y="41147"/>
                  </a:lnTo>
                  <a:lnTo>
                    <a:pt x="1406652" y="27431"/>
                  </a:lnTo>
                  <a:close/>
                </a:path>
                <a:path w="2123440" h="1146175">
                  <a:moveTo>
                    <a:pt x="1434083" y="13715"/>
                  </a:moveTo>
                  <a:lnTo>
                    <a:pt x="1420368" y="13715"/>
                  </a:lnTo>
                  <a:lnTo>
                    <a:pt x="1420368" y="41147"/>
                  </a:lnTo>
                  <a:lnTo>
                    <a:pt x="1434084" y="41147"/>
                  </a:lnTo>
                  <a:lnTo>
                    <a:pt x="1461516" y="27431"/>
                  </a:lnTo>
                  <a:lnTo>
                    <a:pt x="1434083" y="13715"/>
                  </a:lnTo>
                  <a:close/>
                </a:path>
              </a:pathLst>
            </a:custGeom>
            <a:solidFill>
              <a:srgbClr val="800000"/>
            </a:solidFill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34" name="object 34"/>
          <p:cNvGrpSpPr/>
          <p:nvPr/>
        </p:nvGrpSpPr>
        <p:grpSpPr>
          <a:xfrm>
            <a:off x="6160008" y="4407408"/>
            <a:ext cx="895350" cy="1323340"/>
            <a:chOff x="6160008" y="4407408"/>
            <a:chExt cx="895350" cy="1323340"/>
          </a:xfrm>
        </p:grpSpPr>
        <p:sp>
          <p:nvSpPr>
            <p:cNvPr id="35" name="object 35"/>
            <p:cNvSpPr/>
            <p:nvPr/>
          </p:nvSpPr>
          <p:spPr>
            <a:xfrm>
              <a:off x="6173724" y="4421124"/>
              <a:ext cx="152400" cy="1295400"/>
            </a:xfrm>
            <a:custGeom>
              <a:avLst/>
              <a:gdLst/>
              <a:ahLst/>
              <a:cxnLst/>
              <a:rect l="l" t="t" r="r" b="b"/>
              <a:pathLst>
                <a:path w="152400" h="1295400">
                  <a:moveTo>
                    <a:pt x="0" y="0"/>
                  </a:moveTo>
                  <a:lnTo>
                    <a:pt x="29640" y="8491"/>
                  </a:lnTo>
                  <a:lnTo>
                    <a:pt x="53863" y="31638"/>
                  </a:lnTo>
                  <a:lnTo>
                    <a:pt x="70205" y="65954"/>
                  </a:lnTo>
                  <a:lnTo>
                    <a:pt x="76200" y="107950"/>
                  </a:lnTo>
                  <a:lnTo>
                    <a:pt x="76200" y="539750"/>
                  </a:lnTo>
                  <a:lnTo>
                    <a:pt x="82194" y="581745"/>
                  </a:lnTo>
                  <a:lnTo>
                    <a:pt x="98536" y="616061"/>
                  </a:lnTo>
                  <a:lnTo>
                    <a:pt x="122759" y="639208"/>
                  </a:lnTo>
                  <a:lnTo>
                    <a:pt x="152400" y="647700"/>
                  </a:lnTo>
                  <a:lnTo>
                    <a:pt x="122759" y="656191"/>
                  </a:lnTo>
                  <a:lnTo>
                    <a:pt x="98536" y="679338"/>
                  </a:lnTo>
                  <a:lnTo>
                    <a:pt x="82194" y="713654"/>
                  </a:lnTo>
                  <a:lnTo>
                    <a:pt x="76200" y="755650"/>
                  </a:lnTo>
                  <a:lnTo>
                    <a:pt x="76200" y="1187450"/>
                  </a:lnTo>
                  <a:lnTo>
                    <a:pt x="70205" y="1229466"/>
                  </a:lnTo>
                  <a:lnTo>
                    <a:pt x="53863" y="1263780"/>
                  </a:lnTo>
                  <a:lnTo>
                    <a:pt x="29640" y="1286916"/>
                  </a:lnTo>
                  <a:lnTo>
                    <a:pt x="0" y="1295400"/>
                  </a:lnTo>
                </a:path>
              </a:pathLst>
            </a:custGeom>
            <a:ln w="27432">
              <a:solidFill>
                <a:srgbClr val="8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6" name="object 36"/>
            <p:cNvSpPr/>
            <p:nvPr/>
          </p:nvSpPr>
          <p:spPr>
            <a:xfrm>
              <a:off x="6341364" y="5070348"/>
              <a:ext cx="714375" cy="391795"/>
            </a:xfrm>
            <a:custGeom>
              <a:avLst/>
              <a:gdLst/>
              <a:ahLst/>
              <a:cxnLst/>
              <a:rect l="l" t="t" r="r" b="b"/>
              <a:pathLst>
                <a:path w="714375" h="391795">
                  <a:moveTo>
                    <a:pt x="54878" y="13847"/>
                  </a:moveTo>
                  <a:lnTo>
                    <a:pt x="41922" y="38045"/>
                  </a:lnTo>
                  <a:lnTo>
                    <a:pt x="700913" y="391667"/>
                  </a:lnTo>
                  <a:lnTo>
                    <a:pt x="713866" y="367410"/>
                  </a:lnTo>
                  <a:lnTo>
                    <a:pt x="54878" y="13847"/>
                  </a:lnTo>
                  <a:close/>
                </a:path>
                <a:path w="714375" h="391795">
                  <a:moveTo>
                    <a:pt x="0" y="0"/>
                  </a:moveTo>
                  <a:lnTo>
                    <a:pt x="35433" y="50164"/>
                  </a:lnTo>
                  <a:lnTo>
                    <a:pt x="41922" y="38045"/>
                  </a:lnTo>
                  <a:lnTo>
                    <a:pt x="29718" y="31495"/>
                  </a:lnTo>
                  <a:lnTo>
                    <a:pt x="42799" y="7365"/>
                  </a:lnTo>
                  <a:lnTo>
                    <a:pt x="58348" y="7365"/>
                  </a:lnTo>
                  <a:lnTo>
                    <a:pt x="61340" y="1777"/>
                  </a:lnTo>
                  <a:lnTo>
                    <a:pt x="0" y="0"/>
                  </a:lnTo>
                  <a:close/>
                </a:path>
                <a:path w="714375" h="391795">
                  <a:moveTo>
                    <a:pt x="42799" y="7365"/>
                  </a:moveTo>
                  <a:lnTo>
                    <a:pt x="29718" y="31495"/>
                  </a:lnTo>
                  <a:lnTo>
                    <a:pt x="41922" y="38045"/>
                  </a:lnTo>
                  <a:lnTo>
                    <a:pt x="54878" y="13847"/>
                  </a:lnTo>
                  <a:lnTo>
                    <a:pt x="42799" y="7365"/>
                  </a:lnTo>
                  <a:close/>
                </a:path>
                <a:path w="714375" h="391795">
                  <a:moveTo>
                    <a:pt x="58348" y="7365"/>
                  </a:moveTo>
                  <a:lnTo>
                    <a:pt x="42799" y="7365"/>
                  </a:lnTo>
                  <a:lnTo>
                    <a:pt x="54878" y="13847"/>
                  </a:lnTo>
                  <a:lnTo>
                    <a:pt x="58348" y="7365"/>
                  </a:lnTo>
                  <a:close/>
                </a:path>
              </a:pathLst>
            </a:custGeom>
            <a:solidFill>
              <a:srgbClr val="800000"/>
            </a:solidFill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686179" y="1448828"/>
            <a:ext cx="8802370" cy="4647565"/>
          </a:xfrm>
          <a:custGeom>
            <a:avLst/>
            <a:gdLst/>
            <a:ahLst/>
            <a:cxnLst/>
            <a:rect l="l" t="t" r="r" b="b"/>
            <a:pathLst>
              <a:path w="8802370" h="4647565">
                <a:moveTo>
                  <a:pt x="8802027" y="0"/>
                </a:moveTo>
                <a:lnTo>
                  <a:pt x="0" y="0"/>
                </a:lnTo>
                <a:lnTo>
                  <a:pt x="0" y="4572495"/>
                </a:lnTo>
                <a:lnTo>
                  <a:pt x="0" y="4647184"/>
                </a:lnTo>
                <a:lnTo>
                  <a:pt x="8802027" y="4647184"/>
                </a:lnTo>
                <a:lnTo>
                  <a:pt x="8802027" y="4572495"/>
                </a:lnTo>
                <a:lnTo>
                  <a:pt x="880202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2163141" y="1778859"/>
            <a:ext cx="908050" cy="18288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00" spc="-10" b="1">
                <a:latin typeface="Arial"/>
                <a:cs typeface="Arial"/>
              </a:rPr>
              <a:t>Account</a:t>
            </a:r>
            <a:r>
              <a:rPr dirty="0" sz="1000" spc="-35" b="1">
                <a:latin typeface="Arial"/>
                <a:cs typeface="Arial"/>
              </a:rPr>
              <a:t> </a:t>
            </a:r>
            <a:r>
              <a:rPr dirty="0" sz="1000" spc="10" b="1">
                <a:latin typeface="Arial"/>
                <a:cs typeface="Arial"/>
              </a:rPr>
              <a:t>Titles</a:t>
            </a:r>
            <a:endParaRPr sz="10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810728" y="1950127"/>
            <a:ext cx="328295" cy="18288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00" spc="-35" b="1">
                <a:latin typeface="Arial"/>
                <a:cs typeface="Arial"/>
              </a:rPr>
              <a:t>C</a:t>
            </a:r>
            <a:r>
              <a:rPr dirty="0" sz="1000" spc="55" b="1">
                <a:latin typeface="Arial"/>
                <a:cs typeface="Arial"/>
              </a:rPr>
              <a:t>a</a:t>
            </a:r>
            <a:r>
              <a:rPr dirty="0" sz="1000" spc="-100" b="1">
                <a:latin typeface="Arial"/>
                <a:cs typeface="Arial"/>
              </a:rPr>
              <a:t>s</a:t>
            </a:r>
            <a:r>
              <a:rPr dirty="0" sz="1000" b="1">
                <a:latin typeface="Arial"/>
                <a:cs typeface="Arial"/>
              </a:rPr>
              <a:t>h</a:t>
            </a:r>
            <a:endParaRPr sz="10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729664" y="1950127"/>
            <a:ext cx="409575" cy="18288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00" spc="-20" b="1">
                <a:latin typeface="Arial"/>
                <a:cs typeface="Arial"/>
              </a:rPr>
              <a:t>15</a:t>
            </a:r>
            <a:r>
              <a:rPr dirty="0" sz="1000" spc="25" b="1">
                <a:latin typeface="Arial"/>
                <a:cs typeface="Arial"/>
              </a:rPr>
              <a:t>,</a:t>
            </a:r>
            <a:r>
              <a:rPr dirty="0" sz="1000" spc="-20" b="1">
                <a:latin typeface="Arial"/>
                <a:cs typeface="Arial"/>
              </a:rPr>
              <a:t>20</a:t>
            </a:r>
            <a:r>
              <a:rPr dirty="0" sz="1000" b="1">
                <a:latin typeface="Arial"/>
                <a:cs typeface="Arial"/>
              </a:rPr>
              <a:t>0</a:t>
            </a:r>
            <a:endParaRPr sz="10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412693" y="1950127"/>
            <a:ext cx="409575" cy="18288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00" spc="-20" b="1">
                <a:latin typeface="Arial"/>
                <a:cs typeface="Arial"/>
              </a:rPr>
              <a:t>15</a:t>
            </a:r>
            <a:r>
              <a:rPr dirty="0" sz="1000" spc="25" b="1">
                <a:latin typeface="Arial"/>
                <a:cs typeface="Arial"/>
              </a:rPr>
              <a:t>,</a:t>
            </a:r>
            <a:r>
              <a:rPr dirty="0" sz="1000" spc="-20" b="1">
                <a:latin typeface="Arial"/>
                <a:cs typeface="Arial"/>
              </a:rPr>
              <a:t>20</a:t>
            </a:r>
            <a:r>
              <a:rPr dirty="0" sz="1000" b="1">
                <a:latin typeface="Arial"/>
                <a:cs typeface="Arial"/>
              </a:rPr>
              <a:t>0</a:t>
            </a:r>
            <a:endParaRPr sz="10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315879" y="4541013"/>
            <a:ext cx="162560" cy="18288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00" spc="-20" b="1">
                <a:latin typeface="Arial"/>
                <a:cs typeface="Arial"/>
              </a:rPr>
              <a:t>50</a:t>
            </a:r>
            <a:endParaRPr sz="10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657068" y="4541013"/>
            <a:ext cx="162560" cy="18288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00" spc="-20" b="1">
                <a:latin typeface="Arial"/>
                <a:cs typeface="Arial"/>
              </a:rPr>
              <a:t>50</a:t>
            </a:r>
            <a:endParaRPr sz="10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893692" y="4712281"/>
            <a:ext cx="162560" cy="18288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00" spc="-20" b="1">
                <a:latin typeface="Arial"/>
                <a:cs typeface="Arial"/>
              </a:rPr>
              <a:t>40</a:t>
            </a:r>
            <a:endParaRPr sz="10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420964" y="4712281"/>
            <a:ext cx="162560" cy="18288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00" spc="-20" b="1">
                <a:latin typeface="Arial"/>
                <a:cs typeface="Arial"/>
              </a:rPr>
              <a:t>40</a:t>
            </a:r>
            <a:endParaRPr sz="10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247157" y="4869601"/>
            <a:ext cx="231140" cy="539750"/>
          </a:xfrm>
          <a:prstGeom prst="rect">
            <a:avLst/>
          </a:prstGeom>
        </p:spPr>
        <p:txBody>
          <a:bodyPr wrap="square" lIns="0" tIns="30480" rIns="0" bIns="0" rtlCol="0" vert="horz">
            <a:spAutoFit/>
          </a:bodyPr>
          <a:lstStyle/>
          <a:p>
            <a:pPr marL="81280">
              <a:lnSpc>
                <a:spcPct val="100000"/>
              </a:lnSpc>
              <a:spcBef>
                <a:spcPts val="240"/>
              </a:spcBef>
            </a:pPr>
            <a:r>
              <a:rPr dirty="0" sz="1000" spc="-20" b="1">
                <a:latin typeface="Arial"/>
                <a:cs typeface="Arial"/>
              </a:rPr>
              <a:t>40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50"/>
              </a:spcBef>
            </a:pPr>
            <a:r>
              <a:rPr dirty="0" sz="1000" spc="-20" b="1">
                <a:latin typeface="Arial"/>
                <a:cs typeface="Arial"/>
              </a:rPr>
              <a:t>200</a:t>
            </a:r>
            <a:endParaRPr sz="1000">
              <a:latin typeface="Arial"/>
              <a:cs typeface="Arial"/>
            </a:endParaRPr>
          </a:p>
          <a:p>
            <a:pPr marL="81280">
              <a:lnSpc>
                <a:spcPct val="100000"/>
              </a:lnSpc>
              <a:spcBef>
                <a:spcPts val="150"/>
              </a:spcBef>
            </a:pPr>
            <a:r>
              <a:rPr dirty="0" sz="1000" spc="-20" b="1">
                <a:latin typeface="Arial"/>
                <a:cs typeface="Arial"/>
              </a:rPr>
              <a:t>50</a:t>
            </a:r>
            <a:endParaRPr sz="10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588737" y="4869601"/>
            <a:ext cx="231140" cy="539750"/>
          </a:xfrm>
          <a:prstGeom prst="rect">
            <a:avLst/>
          </a:prstGeom>
        </p:spPr>
        <p:txBody>
          <a:bodyPr wrap="square" lIns="0" tIns="30480" rIns="0" bIns="0" rtlCol="0" vert="horz">
            <a:spAutoFit/>
          </a:bodyPr>
          <a:lstStyle/>
          <a:p>
            <a:pPr marL="80645">
              <a:lnSpc>
                <a:spcPct val="100000"/>
              </a:lnSpc>
              <a:spcBef>
                <a:spcPts val="240"/>
              </a:spcBef>
            </a:pPr>
            <a:r>
              <a:rPr dirty="0" sz="1000" spc="-20" b="1">
                <a:latin typeface="Arial"/>
                <a:cs typeface="Arial"/>
              </a:rPr>
              <a:t>40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50"/>
              </a:spcBef>
            </a:pPr>
            <a:r>
              <a:rPr dirty="0" sz="1000" spc="-20" b="1">
                <a:latin typeface="Arial"/>
                <a:cs typeface="Arial"/>
              </a:rPr>
              <a:t>200</a:t>
            </a:r>
            <a:endParaRPr sz="1000">
              <a:latin typeface="Arial"/>
              <a:cs typeface="Arial"/>
            </a:endParaRPr>
          </a:p>
          <a:p>
            <a:pPr marL="80645">
              <a:lnSpc>
                <a:spcPct val="100000"/>
              </a:lnSpc>
              <a:spcBef>
                <a:spcPts val="150"/>
              </a:spcBef>
            </a:pPr>
            <a:r>
              <a:rPr dirty="0" sz="1000" spc="-20" b="1">
                <a:latin typeface="Arial"/>
                <a:cs typeface="Arial"/>
              </a:rPr>
              <a:t>50</a:t>
            </a:r>
            <a:endParaRPr sz="10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893692" y="5397623"/>
            <a:ext cx="162560" cy="18288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00" spc="-20" b="1">
                <a:latin typeface="Arial"/>
                <a:cs typeface="Arial"/>
              </a:rPr>
              <a:t>50</a:t>
            </a:r>
            <a:endParaRPr sz="10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244530" y="5383272"/>
            <a:ext cx="340995" cy="368935"/>
          </a:xfrm>
          <a:prstGeom prst="rect">
            <a:avLst/>
          </a:prstGeom>
        </p:spPr>
        <p:txBody>
          <a:bodyPr wrap="square" lIns="0" tIns="31115" rIns="0" bIns="0" rtlCol="0" vert="horz">
            <a:spAutoFit/>
          </a:bodyPr>
          <a:lstStyle/>
          <a:p>
            <a:pPr algn="r" marR="6350">
              <a:lnSpc>
                <a:spcPct val="100000"/>
              </a:lnSpc>
              <a:spcBef>
                <a:spcPts val="245"/>
              </a:spcBef>
            </a:pPr>
            <a:r>
              <a:rPr dirty="0" sz="1000" spc="-20" b="1">
                <a:latin typeface="Arial"/>
                <a:cs typeface="Arial"/>
              </a:rPr>
              <a:t>50</a:t>
            </a:r>
            <a:endParaRPr sz="1000">
              <a:latin typeface="Arial"/>
              <a:cs typeface="Arial"/>
            </a:endParaRPr>
          </a:p>
          <a:p>
            <a:pPr algn="r" marR="5080">
              <a:lnSpc>
                <a:spcPct val="100000"/>
              </a:lnSpc>
              <a:spcBef>
                <a:spcPts val="150"/>
              </a:spcBef>
            </a:pPr>
            <a:r>
              <a:rPr dirty="0" sz="1000" spc="-10" b="1">
                <a:latin typeface="Arial"/>
                <a:cs typeface="Arial"/>
              </a:rPr>
              <a:t>1,200</a:t>
            </a:r>
            <a:endParaRPr sz="10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810728" y="4527065"/>
            <a:ext cx="1666875" cy="139636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 marR="5080">
              <a:lnSpc>
                <a:spcPct val="112400"/>
              </a:lnSpc>
              <a:spcBef>
                <a:spcPts val="90"/>
              </a:spcBef>
            </a:pPr>
            <a:r>
              <a:rPr dirty="0" sz="1000" spc="-5" b="1">
                <a:latin typeface="Arial"/>
                <a:cs typeface="Arial"/>
              </a:rPr>
              <a:t>Insurance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Expense 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sz="1000" spc="5" b="1">
                <a:latin typeface="Arial"/>
                <a:cs typeface="Arial"/>
              </a:rPr>
              <a:t>Accumulated </a:t>
            </a:r>
            <a:r>
              <a:rPr dirty="0" sz="1000" spc="10" b="1">
                <a:latin typeface="Arial"/>
                <a:cs typeface="Arial"/>
              </a:rPr>
              <a:t>Depreciation </a:t>
            </a:r>
            <a:r>
              <a:rPr dirty="0" sz="1000" spc="-265" b="1">
                <a:latin typeface="Arial"/>
                <a:cs typeface="Arial"/>
              </a:rPr>
              <a:t> </a:t>
            </a:r>
            <a:r>
              <a:rPr dirty="0" sz="1000" spc="10" b="1">
                <a:latin typeface="Arial"/>
                <a:cs typeface="Arial"/>
              </a:rPr>
              <a:t>Depreciation</a:t>
            </a:r>
            <a:r>
              <a:rPr dirty="0" sz="1000" spc="2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Expense 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sz="1000" spc="-35" b="1">
                <a:latin typeface="Arial"/>
                <a:cs typeface="Arial"/>
              </a:rPr>
              <a:t>A</a:t>
            </a:r>
            <a:r>
              <a:rPr dirty="0" sz="1000" spc="-20" b="1">
                <a:latin typeface="Arial"/>
                <a:cs typeface="Arial"/>
              </a:rPr>
              <a:t>cc</a:t>
            </a:r>
            <a:r>
              <a:rPr dirty="0" sz="1000" b="1">
                <a:latin typeface="Arial"/>
                <a:cs typeface="Arial"/>
              </a:rPr>
              <a:t>o</a:t>
            </a:r>
            <a:r>
              <a:rPr dirty="0" sz="1000" spc="5" b="1">
                <a:latin typeface="Arial"/>
                <a:cs typeface="Arial"/>
              </a:rPr>
              <a:t>u</a:t>
            </a:r>
            <a:r>
              <a:rPr dirty="0" sz="1000" b="1">
                <a:latin typeface="Arial"/>
                <a:cs typeface="Arial"/>
              </a:rPr>
              <a:t>n</a:t>
            </a:r>
            <a:r>
              <a:rPr dirty="0" sz="1000" spc="-25" b="1">
                <a:latin typeface="Arial"/>
                <a:cs typeface="Arial"/>
              </a:rPr>
              <a:t>t</a:t>
            </a:r>
            <a:r>
              <a:rPr dirty="0" sz="1000" b="1">
                <a:latin typeface="Arial"/>
                <a:cs typeface="Arial"/>
              </a:rPr>
              <a:t>s</a:t>
            </a:r>
            <a:r>
              <a:rPr dirty="0" sz="1000" spc="-70" b="1">
                <a:latin typeface="Arial"/>
                <a:cs typeface="Arial"/>
              </a:rPr>
              <a:t> </a:t>
            </a:r>
            <a:r>
              <a:rPr dirty="0" sz="1000" spc="-35" b="1">
                <a:latin typeface="Arial"/>
                <a:cs typeface="Arial"/>
              </a:rPr>
              <a:t>R</a:t>
            </a:r>
            <a:r>
              <a:rPr dirty="0" sz="1000" spc="55" b="1">
                <a:latin typeface="Arial"/>
                <a:cs typeface="Arial"/>
              </a:rPr>
              <a:t>e</a:t>
            </a:r>
            <a:r>
              <a:rPr dirty="0" sz="1000" spc="-20" b="1">
                <a:latin typeface="Arial"/>
                <a:cs typeface="Arial"/>
              </a:rPr>
              <a:t>c</a:t>
            </a:r>
            <a:r>
              <a:rPr dirty="0" sz="1000" spc="55" b="1">
                <a:latin typeface="Arial"/>
                <a:cs typeface="Arial"/>
              </a:rPr>
              <a:t>e</a:t>
            </a:r>
            <a:r>
              <a:rPr dirty="0" sz="1000" spc="25" b="1">
                <a:latin typeface="Arial"/>
                <a:cs typeface="Arial"/>
              </a:rPr>
              <a:t>i</a:t>
            </a:r>
            <a:r>
              <a:rPr dirty="0" sz="1000" spc="-20" b="1">
                <a:latin typeface="Arial"/>
                <a:cs typeface="Arial"/>
              </a:rPr>
              <a:t>v</a:t>
            </a:r>
            <a:r>
              <a:rPr dirty="0" sz="1000" spc="55" b="1">
                <a:latin typeface="Arial"/>
                <a:cs typeface="Arial"/>
              </a:rPr>
              <a:t>a</a:t>
            </a:r>
            <a:r>
              <a:rPr dirty="0" sz="1000" b="1">
                <a:latin typeface="Arial"/>
                <a:cs typeface="Arial"/>
              </a:rPr>
              <a:t>b</a:t>
            </a:r>
            <a:r>
              <a:rPr dirty="0" sz="1000" spc="30" b="1">
                <a:latin typeface="Arial"/>
                <a:cs typeface="Arial"/>
              </a:rPr>
              <a:t>l</a:t>
            </a:r>
            <a:r>
              <a:rPr dirty="0" sz="1000" b="1">
                <a:latin typeface="Arial"/>
                <a:cs typeface="Arial"/>
              </a:rPr>
              <a:t>e  </a:t>
            </a:r>
            <a:r>
              <a:rPr dirty="0" sz="1000" b="1">
                <a:latin typeface="Arial"/>
                <a:cs typeface="Arial"/>
              </a:rPr>
              <a:t>Interest</a:t>
            </a:r>
            <a:r>
              <a:rPr dirty="0" sz="1000" spc="-5" b="1">
                <a:latin typeface="Arial"/>
                <a:cs typeface="Arial"/>
              </a:rPr>
              <a:t> Expense</a:t>
            </a:r>
            <a:endParaRPr sz="1000">
              <a:latin typeface="Arial"/>
              <a:cs typeface="Arial"/>
            </a:endParaRPr>
          </a:p>
          <a:p>
            <a:pPr marL="12700" marR="598170">
              <a:lnSpc>
                <a:spcPts val="1350"/>
              </a:lnSpc>
              <a:spcBef>
                <a:spcPts val="70"/>
              </a:spcBef>
            </a:pPr>
            <a:r>
              <a:rPr dirty="0" sz="1000" b="1">
                <a:latin typeface="Arial"/>
                <a:cs typeface="Arial"/>
              </a:rPr>
              <a:t>Interest </a:t>
            </a:r>
            <a:r>
              <a:rPr dirty="0" sz="1000" spc="20" b="1">
                <a:latin typeface="Arial"/>
                <a:cs typeface="Arial"/>
              </a:rPr>
              <a:t>Payable </a:t>
            </a:r>
            <a:r>
              <a:rPr dirty="0" sz="1000" spc="25" b="1">
                <a:latin typeface="Arial"/>
                <a:cs typeface="Arial"/>
              </a:rPr>
              <a:t> </a:t>
            </a:r>
            <a:r>
              <a:rPr dirty="0" sz="1000" spc="20" b="1">
                <a:latin typeface="Arial"/>
                <a:cs typeface="Arial"/>
              </a:rPr>
              <a:t>S</a:t>
            </a:r>
            <a:r>
              <a:rPr dirty="0" sz="1000" spc="55" b="1">
                <a:latin typeface="Arial"/>
                <a:cs typeface="Arial"/>
              </a:rPr>
              <a:t>a</a:t>
            </a:r>
            <a:r>
              <a:rPr dirty="0" sz="1000" spc="25" b="1">
                <a:latin typeface="Arial"/>
                <a:cs typeface="Arial"/>
              </a:rPr>
              <a:t>l</a:t>
            </a:r>
            <a:r>
              <a:rPr dirty="0" sz="1000" spc="55" b="1">
                <a:latin typeface="Arial"/>
                <a:cs typeface="Arial"/>
              </a:rPr>
              <a:t>a</a:t>
            </a:r>
            <a:r>
              <a:rPr dirty="0" sz="1000" spc="-5" b="1">
                <a:latin typeface="Arial"/>
                <a:cs typeface="Arial"/>
              </a:rPr>
              <a:t>r</a:t>
            </a:r>
            <a:r>
              <a:rPr dirty="0" sz="1000" spc="25" b="1">
                <a:latin typeface="Arial"/>
                <a:cs typeface="Arial"/>
              </a:rPr>
              <a:t>i</a:t>
            </a:r>
            <a:r>
              <a:rPr dirty="0" sz="1000" spc="55" b="1">
                <a:latin typeface="Arial"/>
                <a:cs typeface="Arial"/>
              </a:rPr>
              <a:t>e</a:t>
            </a:r>
            <a:r>
              <a:rPr dirty="0" sz="1000" b="1">
                <a:latin typeface="Arial"/>
                <a:cs typeface="Arial"/>
              </a:rPr>
              <a:t>s</a:t>
            </a:r>
            <a:r>
              <a:rPr dirty="0" sz="1000" spc="-70" b="1">
                <a:latin typeface="Arial"/>
                <a:cs typeface="Arial"/>
              </a:rPr>
              <a:t> </a:t>
            </a:r>
            <a:r>
              <a:rPr dirty="0" sz="1000" spc="20" b="1">
                <a:latin typeface="Arial"/>
                <a:cs typeface="Arial"/>
              </a:rPr>
              <a:t>P</a:t>
            </a:r>
            <a:r>
              <a:rPr dirty="0" sz="1000" spc="55" b="1">
                <a:latin typeface="Arial"/>
                <a:cs typeface="Arial"/>
              </a:rPr>
              <a:t>a</a:t>
            </a:r>
            <a:r>
              <a:rPr dirty="0" sz="1000" spc="-20" b="1">
                <a:latin typeface="Arial"/>
                <a:cs typeface="Arial"/>
              </a:rPr>
              <a:t>y</a:t>
            </a:r>
            <a:r>
              <a:rPr dirty="0" sz="1000" spc="55" b="1">
                <a:latin typeface="Arial"/>
                <a:cs typeface="Arial"/>
              </a:rPr>
              <a:t>a</a:t>
            </a:r>
            <a:r>
              <a:rPr dirty="0" sz="1000" b="1">
                <a:latin typeface="Arial"/>
                <a:cs typeface="Arial"/>
              </a:rPr>
              <a:t>b</a:t>
            </a:r>
            <a:r>
              <a:rPr dirty="0" sz="1000" spc="30" b="1">
                <a:latin typeface="Arial"/>
                <a:cs typeface="Arial"/>
              </a:rPr>
              <a:t>l</a:t>
            </a:r>
            <a:r>
              <a:rPr dirty="0" sz="1000" b="1">
                <a:latin typeface="Arial"/>
                <a:cs typeface="Arial"/>
              </a:rPr>
              <a:t>e</a:t>
            </a:r>
            <a:endParaRPr sz="1000">
              <a:latin typeface="Arial"/>
              <a:cs typeface="Arial"/>
            </a:endParaRPr>
          </a:p>
          <a:p>
            <a:pPr marL="247015">
              <a:lnSpc>
                <a:spcPct val="100000"/>
              </a:lnSpc>
              <a:spcBef>
                <a:spcPts val="80"/>
              </a:spcBef>
            </a:pPr>
            <a:r>
              <a:rPr dirty="0" sz="1000" spc="10" b="1">
                <a:latin typeface="Arial"/>
                <a:cs typeface="Arial"/>
              </a:rPr>
              <a:t>Totals</a:t>
            </a:r>
            <a:endParaRPr sz="10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139575" y="5740629"/>
            <a:ext cx="918844" cy="18288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  <a:tabLst>
                <a:tab pos="589915" algn="l"/>
              </a:tabLst>
            </a:pPr>
            <a:r>
              <a:rPr dirty="0" sz="1000" spc="-20" b="1">
                <a:latin typeface="Arial"/>
                <a:cs typeface="Arial"/>
              </a:rPr>
              <a:t>3</a:t>
            </a:r>
            <a:r>
              <a:rPr dirty="0" sz="1000" spc="25" b="1">
                <a:latin typeface="Arial"/>
                <a:cs typeface="Arial"/>
              </a:rPr>
              <a:t>,</a:t>
            </a:r>
            <a:r>
              <a:rPr dirty="0" sz="1000" spc="-20" b="1">
                <a:latin typeface="Arial"/>
                <a:cs typeface="Arial"/>
              </a:rPr>
              <a:t>44</a:t>
            </a:r>
            <a:r>
              <a:rPr dirty="0" sz="1000" b="1">
                <a:latin typeface="Arial"/>
                <a:cs typeface="Arial"/>
              </a:rPr>
              <a:t>0</a:t>
            </a:r>
            <a:r>
              <a:rPr dirty="0" sz="1000" b="1">
                <a:latin typeface="Arial"/>
                <a:cs typeface="Arial"/>
              </a:rPr>
              <a:t>	</a:t>
            </a:r>
            <a:r>
              <a:rPr dirty="0" sz="1000" spc="-20" b="1">
                <a:latin typeface="Arial"/>
                <a:cs typeface="Arial"/>
              </a:rPr>
              <a:t>3</a:t>
            </a:r>
            <a:r>
              <a:rPr dirty="0" sz="1000" spc="25" b="1">
                <a:latin typeface="Arial"/>
                <a:cs typeface="Arial"/>
              </a:rPr>
              <a:t>,</a:t>
            </a:r>
            <a:r>
              <a:rPr dirty="0" sz="1000" spc="-20" b="1">
                <a:latin typeface="Arial"/>
                <a:cs typeface="Arial"/>
              </a:rPr>
              <a:t>44</a:t>
            </a:r>
            <a:r>
              <a:rPr dirty="0" sz="1000" b="1">
                <a:latin typeface="Arial"/>
                <a:cs typeface="Arial"/>
              </a:rPr>
              <a:t>0</a:t>
            </a:r>
            <a:endParaRPr sz="10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6412693" y="5740629"/>
            <a:ext cx="409575" cy="18288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00" spc="-20" b="1">
                <a:latin typeface="Arial"/>
                <a:cs typeface="Arial"/>
              </a:rPr>
              <a:t>30</a:t>
            </a:r>
            <a:r>
              <a:rPr dirty="0" sz="1000" spc="25" b="1">
                <a:latin typeface="Arial"/>
                <a:cs typeface="Arial"/>
              </a:rPr>
              <a:t>,</a:t>
            </a:r>
            <a:r>
              <a:rPr dirty="0" sz="1000" spc="-20" b="1">
                <a:latin typeface="Arial"/>
                <a:cs typeface="Arial"/>
              </a:rPr>
              <a:t>19</a:t>
            </a:r>
            <a:r>
              <a:rPr dirty="0" sz="1000" b="1">
                <a:latin typeface="Arial"/>
                <a:cs typeface="Arial"/>
              </a:rPr>
              <a:t>0</a:t>
            </a:r>
            <a:endParaRPr sz="10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7176199" y="5740629"/>
            <a:ext cx="409575" cy="18288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00" spc="-20" b="1">
                <a:latin typeface="Arial"/>
                <a:cs typeface="Arial"/>
              </a:rPr>
              <a:t>30</a:t>
            </a:r>
            <a:r>
              <a:rPr dirty="0" sz="1000" spc="25" b="1">
                <a:latin typeface="Arial"/>
                <a:cs typeface="Arial"/>
              </a:rPr>
              <a:t>,</a:t>
            </a:r>
            <a:r>
              <a:rPr dirty="0" sz="1000" spc="-20" b="1">
                <a:latin typeface="Arial"/>
                <a:cs typeface="Arial"/>
              </a:rPr>
              <a:t>19</a:t>
            </a:r>
            <a:r>
              <a:rPr dirty="0" sz="1000" b="1">
                <a:latin typeface="Arial"/>
                <a:cs typeface="Arial"/>
              </a:rPr>
              <a:t>0</a:t>
            </a:r>
            <a:endParaRPr sz="10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3729664" y="1593375"/>
            <a:ext cx="962025" cy="36830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 marR="5080" indent="58419">
              <a:lnSpc>
                <a:spcPct val="112500"/>
              </a:lnSpc>
              <a:spcBef>
                <a:spcPts val="90"/>
              </a:spcBef>
              <a:tabLst>
                <a:tab pos="775970" algn="l"/>
              </a:tabLst>
            </a:pPr>
            <a:r>
              <a:rPr dirty="0" sz="1000" spc="15" b="1">
                <a:latin typeface="Arial"/>
                <a:cs typeface="Arial"/>
              </a:rPr>
              <a:t>Trial</a:t>
            </a:r>
            <a:r>
              <a:rPr dirty="0" sz="1000" spc="25" b="1">
                <a:latin typeface="Arial"/>
                <a:cs typeface="Arial"/>
              </a:rPr>
              <a:t> </a:t>
            </a:r>
            <a:r>
              <a:rPr dirty="0" sz="1000" spc="10" b="1">
                <a:latin typeface="Arial"/>
                <a:cs typeface="Arial"/>
              </a:rPr>
              <a:t>Balance </a:t>
            </a:r>
            <a:r>
              <a:rPr dirty="0" sz="1000" spc="15" b="1">
                <a:latin typeface="Arial"/>
                <a:cs typeface="Arial"/>
              </a:rPr>
              <a:t> </a:t>
            </a:r>
            <a:r>
              <a:rPr dirty="0" sz="1000" spc="-35" b="1">
                <a:latin typeface="Arial"/>
                <a:cs typeface="Arial"/>
              </a:rPr>
              <a:t>D</a:t>
            </a:r>
            <a:r>
              <a:rPr dirty="0" sz="1000" spc="-5" b="1">
                <a:latin typeface="Arial"/>
                <a:cs typeface="Arial"/>
              </a:rPr>
              <a:t>r</a:t>
            </a:r>
            <a:r>
              <a:rPr dirty="0" sz="1000" b="1">
                <a:latin typeface="Arial"/>
                <a:cs typeface="Arial"/>
              </a:rPr>
              <a:t>.</a:t>
            </a:r>
            <a:r>
              <a:rPr dirty="0" sz="1000" b="1">
                <a:latin typeface="Arial"/>
                <a:cs typeface="Arial"/>
              </a:rPr>
              <a:t>	</a:t>
            </a:r>
            <a:r>
              <a:rPr dirty="0" sz="1000" spc="-35" b="1">
                <a:latin typeface="Arial"/>
                <a:cs typeface="Arial"/>
              </a:rPr>
              <a:t>C</a:t>
            </a:r>
            <a:r>
              <a:rPr dirty="0" sz="1000" spc="-5" b="1">
                <a:latin typeface="Arial"/>
                <a:cs typeface="Arial"/>
              </a:rPr>
              <a:t>r</a:t>
            </a:r>
            <a:r>
              <a:rPr dirty="0" sz="1000" b="1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5168915" y="1593375"/>
            <a:ext cx="790575" cy="36830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 marR="5080">
              <a:lnSpc>
                <a:spcPct val="112500"/>
              </a:lnSpc>
              <a:spcBef>
                <a:spcPts val="90"/>
              </a:spcBef>
              <a:tabLst>
                <a:tab pos="589915" algn="l"/>
              </a:tabLst>
            </a:pPr>
            <a:r>
              <a:rPr dirty="0" sz="1000" spc="-35" b="1">
                <a:latin typeface="Arial"/>
                <a:cs typeface="Arial"/>
              </a:rPr>
              <a:t>A</a:t>
            </a:r>
            <a:r>
              <a:rPr dirty="0" sz="1000" b="1">
                <a:latin typeface="Arial"/>
                <a:cs typeface="Arial"/>
              </a:rPr>
              <a:t>d</a:t>
            </a:r>
            <a:r>
              <a:rPr dirty="0" sz="1000" spc="30" b="1">
                <a:latin typeface="Arial"/>
                <a:cs typeface="Arial"/>
              </a:rPr>
              <a:t>j</a:t>
            </a:r>
            <a:r>
              <a:rPr dirty="0" sz="1000" b="1">
                <a:latin typeface="Arial"/>
                <a:cs typeface="Arial"/>
              </a:rPr>
              <a:t>u</a:t>
            </a:r>
            <a:r>
              <a:rPr dirty="0" sz="1000" spc="-95" b="1">
                <a:latin typeface="Arial"/>
                <a:cs typeface="Arial"/>
              </a:rPr>
              <a:t>s</a:t>
            </a:r>
            <a:r>
              <a:rPr dirty="0" sz="1000" spc="-30" b="1">
                <a:latin typeface="Arial"/>
                <a:cs typeface="Arial"/>
              </a:rPr>
              <a:t>t</a:t>
            </a:r>
            <a:r>
              <a:rPr dirty="0" sz="1000" spc="30" b="1">
                <a:latin typeface="Arial"/>
                <a:cs typeface="Arial"/>
              </a:rPr>
              <a:t>m</a:t>
            </a:r>
            <a:r>
              <a:rPr dirty="0" sz="1000" spc="55" b="1">
                <a:latin typeface="Arial"/>
                <a:cs typeface="Arial"/>
              </a:rPr>
              <a:t>e</a:t>
            </a:r>
            <a:r>
              <a:rPr dirty="0" sz="1000" b="1">
                <a:latin typeface="Arial"/>
                <a:cs typeface="Arial"/>
              </a:rPr>
              <a:t>n</a:t>
            </a:r>
            <a:r>
              <a:rPr dirty="0" sz="1000" spc="-25" b="1">
                <a:latin typeface="Arial"/>
                <a:cs typeface="Arial"/>
              </a:rPr>
              <a:t>t</a:t>
            </a:r>
            <a:r>
              <a:rPr dirty="0" sz="1000" b="1">
                <a:latin typeface="Arial"/>
                <a:cs typeface="Arial"/>
              </a:rPr>
              <a:t>s  </a:t>
            </a:r>
            <a:r>
              <a:rPr dirty="0" sz="1000" spc="-15" b="1">
                <a:latin typeface="Arial"/>
                <a:cs typeface="Arial"/>
              </a:rPr>
              <a:t>Dr.	Cr.</a:t>
            </a:r>
            <a:endParaRPr sz="10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6412693" y="1422240"/>
            <a:ext cx="961390" cy="53975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 marR="5080" indent="205104">
              <a:lnSpc>
                <a:spcPct val="112400"/>
              </a:lnSpc>
              <a:spcBef>
                <a:spcPts val="90"/>
              </a:spcBef>
              <a:tabLst>
                <a:tab pos="775970" algn="l"/>
              </a:tabLst>
            </a:pPr>
            <a:r>
              <a:rPr dirty="0" sz="1000" spc="-10" b="1">
                <a:latin typeface="Arial"/>
                <a:cs typeface="Arial"/>
              </a:rPr>
              <a:t>Adjusted </a:t>
            </a:r>
            <a:r>
              <a:rPr dirty="0" sz="1000" spc="-5" b="1">
                <a:latin typeface="Arial"/>
                <a:cs typeface="Arial"/>
              </a:rPr>
              <a:t> </a:t>
            </a:r>
            <a:r>
              <a:rPr dirty="0" sz="1000" spc="15" b="1">
                <a:latin typeface="Arial"/>
                <a:cs typeface="Arial"/>
              </a:rPr>
              <a:t>Trial</a:t>
            </a:r>
            <a:r>
              <a:rPr dirty="0" sz="1000" spc="35" b="1">
                <a:latin typeface="Arial"/>
                <a:cs typeface="Arial"/>
              </a:rPr>
              <a:t> </a:t>
            </a:r>
            <a:r>
              <a:rPr dirty="0" sz="1000" spc="10" b="1">
                <a:latin typeface="Arial"/>
                <a:cs typeface="Arial"/>
              </a:rPr>
              <a:t>Balance </a:t>
            </a:r>
            <a:r>
              <a:rPr dirty="0" sz="1000" spc="15" b="1">
                <a:latin typeface="Arial"/>
                <a:cs typeface="Arial"/>
              </a:rPr>
              <a:t> </a:t>
            </a:r>
            <a:r>
              <a:rPr dirty="0" sz="1000" spc="-35" b="1">
                <a:latin typeface="Arial"/>
                <a:cs typeface="Arial"/>
              </a:rPr>
              <a:t>D</a:t>
            </a:r>
            <a:r>
              <a:rPr dirty="0" sz="1000" spc="-5" b="1">
                <a:latin typeface="Arial"/>
                <a:cs typeface="Arial"/>
              </a:rPr>
              <a:t>r</a:t>
            </a:r>
            <a:r>
              <a:rPr dirty="0" sz="1000" b="1">
                <a:latin typeface="Arial"/>
                <a:cs typeface="Arial"/>
              </a:rPr>
              <a:t>.</a:t>
            </a:r>
            <a:r>
              <a:rPr dirty="0" sz="1000" b="1">
                <a:latin typeface="Arial"/>
                <a:cs typeface="Arial"/>
              </a:rPr>
              <a:t>	</a:t>
            </a:r>
            <a:r>
              <a:rPr dirty="0" sz="1000" spc="-35" b="1">
                <a:latin typeface="Arial"/>
                <a:cs typeface="Arial"/>
              </a:rPr>
              <a:t>C</a:t>
            </a:r>
            <a:r>
              <a:rPr dirty="0" sz="1000" spc="-5" b="1">
                <a:latin typeface="Arial"/>
                <a:cs typeface="Arial"/>
              </a:rPr>
              <a:t>r</a:t>
            </a:r>
            <a:r>
              <a:rPr dirty="0" sz="1000" b="1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7900845" y="1422240"/>
            <a:ext cx="873760" cy="53975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algn="ctr" marL="120014" marR="106680" indent="-10160">
              <a:lnSpc>
                <a:spcPct val="112400"/>
              </a:lnSpc>
              <a:spcBef>
                <a:spcPts val="90"/>
              </a:spcBef>
            </a:pPr>
            <a:r>
              <a:rPr dirty="0" sz="1000" spc="5" b="1">
                <a:latin typeface="Arial"/>
                <a:cs typeface="Arial"/>
              </a:rPr>
              <a:t>Income 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20" b="1">
                <a:latin typeface="Arial"/>
                <a:cs typeface="Arial"/>
              </a:rPr>
              <a:t>S</a:t>
            </a:r>
            <a:r>
              <a:rPr dirty="0" sz="1000" spc="-30" b="1">
                <a:latin typeface="Arial"/>
                <a:cs typeface="Arial"/>
              </a:rPr>
              <a:t>t</a:t>
            </a:r>
            <a:r>
              <a:rPr dirty="0" sz="1000" spc="55" b="1">
                <a:latin typeface="Arial"/>
                <a:cs typeface="Arial"/>
              </a:rPr>
              <a:t>a</a:t>
            </a:r>
            <a:r>
              <a:rPr dirty="0" sz="1000" spc="-30" b="1">
                <a:latin typeface="Arial"/>
                <a:cs typeface="Arial"/>
              </a:rPr>
              <a:t>t</a:t>
            </a:r>
            <a:r>
              <a:rPr dirty="0" sz="1000" spc="55" b="1">
                <a:latin typeface="Arial"/>
                <a:cs typeface="Arial"/>
              </a:rPr>
              <a:t>e</a:t>
            </a:r>
            <a:r>
              <a:rPr dirty="0" sz="1000" spc="30" b="1">
                <a:latin typeface="Arial"/>
                <a:cs typeface="Arial"/>
              </a:rPr>
              <a:t>m</a:t>
            </a:r>
            <a:r>
              <a:rPr dirty="0" sz="1000" spc="55" b="1">
                <a:latin typeface="Arial"/>
                <a:cs typeface="Arial"/>
              </a:rPr>
              <a:t>e</a:t>
            </a:r>
            <a:r>
              <a:rPr dirty="0" sz="1000" b="1">
                <a:latin typeface="Arial"/>
                <a:cs typeface="Arial"/>
              </a:rPr>
              <a:t>nt</a:t>
            </a:r>
            <a:endParaRPr sz="10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150"/>
              </a:spcBef>
              <a:tabLst>
                <a:tab pos="675005" algn="l"/>
              </a:tabLst>
            </a:pPr>
            <a:r>
              <a:rPr dirty="0" sz="1000" spc="-15" b="1">
                <a:latin typeface="Arial"/>
                <a:cs typeface="Arial"/>
              </a:rPr>
              <a:t>Dr.	Cr.</a:t>
            </a:r>
            <a:endParaRPr sz="10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9193133" y="1422240"/>
            <a:ext cx="1139190" cy="53975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algn="ctr" marL="12700" marR="5080" indent="-5080">
              <a:lnSpc>
                <a:spcPct val="112400"/>
              </a:lnSpc>
              <a:spcBef>
                <a:spcPts val="90"/>
              </a:spcBef>
              <a:tabLst>
                <a:tab pos="756285" algn="l"/>
              </a:tabLst>
            </a:pPr>
            <a:r>
              <a:rPr dirty="0" sz="1000" spc="15" b="1">
                <a:latin typeface="Arial"/>
                <a:cs typeface="Arial"/>
              </a:rPr>
              <a:t>Statement </a:t>
            </a:r>
            <a:r>
              <a:rPr dirty="0" sz="1000" b="1">
                <a:latin typeface="Arial"/>
                <a:cs typeface="Arial"/>
              </a:rPr>
              <a:t>of </a:t>
            </a:r>
            <a:r>
              <a:rPr dirty="0" sz="1000" spc="5" b="1">
                <a:latin typeface="Arial"/>
                <a:cs typeface="Arial"/>
              </a:rPr>
              <a:t> </a:t>
            </a:r>
            <a:r>
              <a:rPr dirty="0" sz="1000" spc="15" b="1">
                <a:latin typeface="Arial"/>
                <a:cs typeface="Arial"/>
              </a:rPr>
              <a:t>Financial</a:t>
            </a:r>
            <a:r>
              <a:rPr dirty="0" sz="1000" spc="25" b="1">
                <a:latin typeface="Arial"/>
                <a:cs typeface="Arial"/>
              </a:rPr>
              <a:t> </a:t>
            </a:r>
            <a:r>
              <a:rPr dirty="0" sz="1000" spc="-10" b="1">
                <a:latin typeface="Arial"/>
                <a:cs typeface="Arial"/>
              </a:rPr>
              <a:t>Position </a:t>
            </a:r>
            <a:r>
              <a:rPr dirty="0" sz="1000" spc="-260" b="1">
                <a:latin typeface="Arial"/>
                <a:cs typeface="Arial"/>
              </a:rPr>
              <a:t> </a:t>
            </a:r>
            <a:r>
              <a:rPr dirty="0" sz="1000" spc="-15" b="1">
                <a:latin typeface="Arial"/>
                <a:cs typeface="Arial"/>
              </a:rPr>
              <a:t>Dr.	Cr.</a:t>
            </a:r>
            <a:endParaRPr sz="1000">
              <a:latin typeface="Arial"/>
              <a:cs typeface="Arial"/>
            </a:endParaRPr>
          </a:p>
        </p:txBody>
      </p:sp>
      <p:grpSp>
        <p:nvGrpSpPr>
          <p:cNvPr id="24" name="object 24"/>
          <p:cNvGrpSpPr/>
          <p:nvPr/>
        </p:nvGrpSpPr>
        <p:grpSpPr>
          <a:xfrm>
            <a:off x="3477908" y="4372252"/>
            <a:ext cx="705485" cy="10160"/>
            <a:chOff x="3477908" y="4372252"/>
            <a:chExt cx="705485" cy="10160"/>
          </a:xfrm>
        </p:grpSpPr>
        <p:sp>
          <p:nvSpPr>
            <p:cNvPr id="25" name="object 25"/>
            <p:cNvSpPr/>
            <p:nvPr/>
          </p:nvSpPr>
          <p:spPr>
            <a:xfrm>
              <a:off x="3482863" y="4377281"/>
              <a:ext cx="695325" cy="0"/>
            </a:xfrm>
            <a:custGeom>
              <a:avLst/>
              <a:gdLst/>
              <a:ahLst/>
              <a:cxnLst/>
              <a:rect l="l" t="t" r="r" b="b"/>
              <a:pathLst>
                <a:path w="695325" h="0">
                  <a:moveTo>
                    <a:pt x="0" y="0"/>
                  </a:moveTo>
                  <a:lnTo>
                    <a:pt x="695305" y="0"/>
                  </a:lnTo>
                </a:path>
              </a:pathLst>
            </a:custGeom>
            <a:ln w="100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6" name="object 26"/>
            <p:cNvSpPr/>
            <p:nvPr/>
          </p:nvSpPr>
          <p:spPr>
            <a:xfrm>
              <a:off x="3477908" y="4372319"/>
              <a:ext cx="705485" cy="10160"/>
            </a:xfrm>
            <a:custGeom>
              <a:avLst/>
              <a:gdLst/>
              <a:ahLst/>
              <a:cxnLst/>
              <a:rect l="l" t="t" r="r" b="b"/>
              <a:pathLst>
                <a:path w="705485" h="10160">
                  <a:moveTo>
                    <a:pt x="705150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705150" y="10058"/>
                  </a:lnTo>
                  <a:lnTo>
                    <a:pt x="70515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27" name="object 27"/>
          <p:cNvGrpSpPr/>
          <p:nvPr/>
        </p:nvGrpSpPr>
        <p:grpSpPr>
          <a:xfrm>
            <a:off x="1793572" y="1781433"/>
            <a:ext cx="8695690" cy="3972560"/>
            <a:chOff x="1793572" y="1781433"/>
            <a:chExt cx="8695690" cy="3972560"/>
          </a:xfrm>
        </p:grpSpPr>
        <p:sp>
          <p:nvSpPr>
            <p:cNvPr id="28" name="object 28"/>
            <p:cNvSpPr/>
            <p:nvPr/>
          </p:nvSpPr>
          <p:spPr>
            <a:xfrm>
              <a:off x="3473083" y="1786530"/>
              <a:ext cx="1478915" cy="0"/>
            </a:xfrm>
            <a:custGeom>
              <a:avLst/>
              <a:gdLst/>
              <a:ahLst/>
              <a:cxnLst/>
              <a:rect l="l" t="t" r="r" b="b"/>
              <a:pathLst>
                <a:path w="1478914" h="0">
                  <a:moveTo>
                    <a:pt x="0" y="0"/>
                  </a:moveTo>
                  <a:lnTo>
                    <a:pt x="1478371" y="0"/>
                  </a:lnTo>
                </a:path>
              </a:pathLst>
            </a:custGeom>
            <a:ln w="100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9" name="object 29"/>
            <p:cNvSpPr/>
            <p:nvPr/>
          </p:nvSpPr>
          <p:spPr>
            <a:xfrm>
              <a:off x="3468128" y="1781433"/>
              <a:ext cx="1488440" cy="10160"/>
            </a:xfrm>
            <a:custGeom>
              <a:avLst/>
              <a:gdLst/>
              <a:ahLst/>
              <a:cxnLst/>
              <a:rect l="l" t="t" r="r" b="b"/>
              <a:pathLst>
                <a:path w="1488439" h="10160">
                  <a:moveTo>
                    <a:pt x="1488151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1488151" y="10058"/>
                  </a:lnTo>
                  <a:lnTo>
                    <a:pt x="148815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" name="object 30"/>
            <p:cNvSpPr/>
            <p:nvPr/>
          </p:nvSpPr>
          <p:spPr>
            <a:xfrm>
              <a:off x="5000747" y="1786530"/>
              <a:ext cx="1106170" cy="0"/>
            </a:xfrm>
            <a:custGeom>
              <a:avLst/>
              <a:gdLst/>
              <a:ahLst/>
              <a:cxnLst/>
              <a:rect l="l" t="t" r="r" b="b"/>
              <a:pathLst>
                <a:path w="1106170" h="0">
                  <a:moveTo>
                    <a:pt x="0" y="0"/>
                  </a:moveTo>
                  <a:lnTo>
                    <a:pt x="1106072" y="0"/>
                  </a:lnTo>
                </a:path>
              </a:pathLst>
            </a:custGeom>
            <a:ln w="100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1" name="object 31"/>
            <p:cNvSpPr/>
            <p:nvPr/>
          </p:nvSpPr>
          <p:spPr>
            <a:xfrm>
              <a:off x="4995792" y="1781433"/>
              <a:ext cx="1116330" cy="10160"/>
            </a:xfrm>
            <a:custGeom>
              <a:avLst/>
              <a:gdLst/>
              <a:ahLst/>
              <a:cxnLst/>
              <a:rect l="l" t="t" r="r" b="b"/>
              <a:pathLst>
                <a:path w="1116329" h="10160">
                  <a:moveTo>
                    <a:pt x="1115918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1115918" y="10058"/>
                  </a:lnTo>
                  <a:lnTo>
                    <a:pt x="111591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" name="object 32"/>
            <p:cNvSpPr/>
            <p:nvPr/>
          </p:nvSpPr>
          <p:spPr>
            <a:xfrm>
              <a:off x="6155982" y="1786530"/>
              <a:ext cx="1478915" cy="0"/>
            </a:xfrm>
            <a:custGeom>
              <a:avLst/>
              <a:gdLst/>
              <a:ahLst/>
              <a:cxnLst/>
              <a:rect l="l" t="t" r="r" b="b"/>
              <a:pathLst>
                <a:path w="1478915" h="0">
                  <a:moveTo>
                    <a:pt x="0" y="0"/>
                  </a:moveTo>
                  <a:lnTo>
                    <a:pt x="1478502" y="0"/>
                  </a:lnTo>
                </a:path>
              </a:pathLst>
            </a:custGeom>
            <a:ln w="100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3" name="object 33"/>
            <p:cNvSpPr/>
            <p:nvPr/>
          </p:nvSpPr>
          <p:spPr>
            <a:xfrm>
              <a:off x="6151157" y="1781433"/>
              <a:ext cx="1488440" cy="10160"/>
            </a:xfrm>
            <a:custGeom>
              <a:avLst/>
              <a:gdLst/>
              <a:ahLst/>
              <a:cxnLst/>
              <a:rect l="l" t="t" r="r" b="b"/>
              <a:pathLst>
                <a:path w="1488440" h="10160">
                  <a:moveTo>
                    <a:pt x="1488151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1488151" y="10058"/>
                  </a:lnTo>
                  <a:lnTo>
                    <a:pt x="148815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" name="object 34"/>
            <p:cNvSpPr/>
            <p:nvPr/>
          </p:nvSpPr>
          <p:spPr>
            <a:xfrm>
              <a:off x="7683385" y="1786530"/>
              <a:ext cx="1302385" cy="0"/>
            </a:xfrm>
            <a:custGeom>
              <a:avLst/>
              <a:gdLst/>
              <a:ahLst/>
              <a:cxnLst/>
              <a:rect l="l" t="t" r="r" b="b"/>
              <a:pathLst>
                <a:path w="1302384" h="0">
                  <a:moveTo>
                    <a:pt x="0" y="0"/>
                  </a:moveTo>
                  <a:lnTo>
                    <a:pt x="1302067" y="0"/>
                  </a:lnTo>
                </a:path>
              </a:pathLst>
            </a:custGeom>
            <a:ln w="100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5" name="object 35"/>
            <p:cNvSpPr/>
            <p:nvPr/>
          </p:nvSpPr>
          <p:spPr>
            <a:xfrm>
              <a:off x="7678429" y="1781433"/>
              <a:ext cx="1311910" cy="10160"/>
            </a:xfrm>
            <a:custGeom>
              <a:avLst/>
              <a:gdLst/>
              <a:ahLst/>
              <a:cxnLst/>
              <a:rect l="l" t="t" r="r" b="b"/>
              <a:pathLst>
                <a:path w="1311909" h="10160">
                  <a:moveTo>
                    <a:pt x="1311847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1311847" y="10058"/>
                  </a:lnTo>
                  <a:lnTo>
                    <a:pt x="1311847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6" name="object 36"/>
            <p:cNvSpPr/>
            <p:nvPr/>
          </p:nvSpPr>
          <p:spPr>
            <a:xfrm>
              <a:off x="9034745" y="1786530"/>
              <a:ext cx="1449070" cy="0"/>
            </a:xfrm>
            <a:custGeom>
              <a:avLst/>
              <a:gdLst/>
              <a:ahLst/>
              <a:cxnLst/>
              <a:rect l="l" t="t" r="r" b="b"/>
              <a:pathLst>
                <a:path w="1449070" h="0">
                  <a:moveTo>
                    <a:pt x="0" y="0"/>
                  </a:moveTo>
                  <a:lnTo>
                    <a:pt x="1449031" y="0"/>
                  </a:lnTo>
                </a:path>
              </a:pathLst>
            </a:custGeom>
            <a:ln w="100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7" name="object 37"/>
            <p:cNvSpPr/>
            <p:nvPr/>
          </p:nvSpPr>
          <p:spPr>
            <a:xfrm>
              <a:off x="9029790" y="1781433"/>
              <a:ext cx="1459230" cy="10160"/>
            </a:xfrm>
            <a:custGeom>
              <a:avLst/>
              <a:gdLst/>
              <a:ahLst/>
              <a:cxnLst/>
              <a:rect l="l" t="t" r="r" b="b"/>
              <a:pathLst>
                <a:path w="1459229" h="10160">
                  <a:moveTo>
                    <a:pt x="1458811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1458811" y="10058"/>
                  </a:lnTo>
                  <a:lnTo>
                    <a:pt x="145881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8" name="object 38"/>
            <p:cNvSpPr/>
            <p:nvPr/>
          </p:nvSpPr>
          <p:spPr>
            <a:xfrm>
              <a:off x="1798652" y="1957798"/>
              <a:ext cx="1625600" cy="0"/>
            </a:xfrm>
            <a:custGeom>
              <a:avLst/>
              <a:gdLst/>
              <a:ahLst/>
              <a:cxnLst/>
              <a:rect l="l" t="t" r="r" b="b"/>
              <a:pathLst>
                <a:path w="1625600" h="0">
                  <a:moveTo>
                    <a:pt x="0" y="0"/>
                  </a:moveTo>
                  <a:lnTo>
                    <a:pt x="1625530" y="0"/>
                  </a:lnTo>
                </a:path>
              </a:pathLst>
            </a:custGeom>
            <a:ln w="100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9" name="object 39"/>
            <p:cNvSpPr/>
            <p:nvPr/>
          </p:nvSpPr>
          <p:spPr>
            <a:xfrm>
              <a:off x="1793762" y="1952836"/>
              <a:ext cx="1635760" cy="10160"/>
            </a:xfrm>
            <a:custGeom>
              <a:avLst/>
              <a:gdLst/>
              <a:ahLst/>
              <a:cxnLst/>
              <a:rect l="l" t="t" r="r" b="b"/>
              <a:pathLst>
                <a:path w="1635760" h="10160">
                  <a:moveTo>
                    <a:pt x="1635245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1635245" y="10058"/>
                  </a:lnTo>
                  <a:lnTo>
                    <a:pt x="163524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0" name="object 40"/>
            <p:cNvSpPr/>
            <p:nvPr/>
          </p:nvSpPr>
          <p:spPr>
            <a:xfrm>
              <a:off x="3473083" y="1957798"/>
              <a:ext cx="715010" cy="0"/>
            </a:xfrm>
            <a:custGeom>
              <a:avLst/>
              <a:gdLst/>
              <a:ahLst/>
              <a:cxnLst/>
              <a:rect l="l" t="t" r="r" b="b"/>
              <a:pathLst>
                <a:path w="715010" h="0">
                  <a:moveTo>
                    <a:pt x="0" y="0"/>
                  </a:moveTo>
                  <a:lnTo>
                    <a:pt x="714865" y="0"/>
                  </a:lnTo>
                </a:path>
              </a:pathLst>
            </a:custGeom>
            <a:ln w="100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1" name="object 41"/>
            <p:cNvSpPr/>
            <p:nvPr/>
          </p:nvSpPr>
          <p:spPr>
            <a:xfrm>
              <a:off x="3468128" y="1952836"/>
              <a:ext cx="725170" cy="10160"/>
            </a:xfrm>
            <a:custGeom>
              <a:avLst/>
              <a:gdLst/>
              <a:ahLst/>
              <a:cxnLst/>
              <a:rect l="l" t="t" r="r" b="b"/>
              <a:pathLst>
                <a:path w="725170" h="10160">
                  <a:moveTo>
                    <a:pt x="724711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724711" y="10058"/>
                  </a:lnTo>
                  <a:lnTo>
                    <a:pt x="72471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2" name="object 42"/>
            <p:cNvSpPr/>
            <p:nvPr/>
          </p:nvSpPr>
          <p:spPr>
            <a:xfrm>
              <a:off x="4236850" y="1957798"/>
              <a:ext cx="715010" cy="0"/>
            </a:xfrm>
            <a:custGeom>
              <a:avLst/>
              <a:gdLst/>
              <a:ahLst/>
              <a:cxnLst/>
              <a:rect l="l" t="t" r="r" b="b"/>
              <a:pathLst>
                <a:path w="715010" h="0">
                  <a:moveTo>
                    <a:pt x="0" y="0"/>
                  </a:moveTo>
                  <a:lnTo>
                    <a:pt x="714605" y="0"/>
                  </a:lnTo>
                </a:path>
              </a:pathLst>
            </a:custGeom>
            <a:ln w="100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3" name="object 43"/>
            <p:cNvSpPr/>
            <p:nvPr/>
          </p:nvSpPr>
          <p:spPr>
            <a:xfrm>
              <a:off x="4232025" y="1952836"/>
              <a:ext cx="724535" cy="10160"/>
            </a:xfrm>
            <a:custGeom>
              <a:avLst/>
              <a:gdLst/>
              <a:ahLst/>
              <a:cxnLst/>
              <a:rect l="l" t="t" r="r" b="b"/>
              <a:pathLst>
                <a:path w="724535" h="10160">
                  <a:moveTo>
                    <a:pt x="724385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724385" y="10058"/>
                  </a:lnTo>
                  <a:lnTo>
                    <a:pt x="72438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4" name="object 44"/>
            <p:cNvSpPr/>
            <p:nvPr/>
          </p:nvSpPr>
          <p:spPr>
            <a:xfrm>
              <a:off x="5000747" y="1957798"/>
              <a:ext cx="528955" cy="0"/>
            </a:xfrm>
            <a:custGeom>
              <a:avLst/>
              <a:gdLst/>
              <a:ahLst/>
              <a:cxnLst/>
              <a:rect l="l" t="t" r="r" b="b"/>
              <a:pathLst>
                <a:path w="528954" h="0">
                  <a:moveTo>
                    <a:pt x="0" y="0"/>
                  </a:moveTo>
                  <a:lnTo>
                    <a:pt x="528390" y="0"/>
                  </a:lnTo>
                </a:path>
              </a:pathLst>
            </a:custGeom>
            <a:ln w="100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5" name="object 45"/>
            <p:cNvSpPr/>
            <p:nvPr/>
          </p:nvSpPr>
          <p:spPr>
            <a:xfrm>
              <a:off x="4995792" y="1952836"/>
              <a:ext cx="538480" cy="10160"/>
            </a:xfrm>
            <a:custGeom>
              <a:avLst/>
              <a:gdLst/>
              <a:ahLst/>
              <a:cxnLst/>
              <a:rect l="l" t="t" r="r" b="b"/>
              <a:pathLst>
                <a:path w="538479" h="10160">
                  <a:moveTo>
                    <a:pt x="538235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538235" y="10058"/>
                  </a:lnTo>
                  <a:lnTo>
                    <a:pt x="53823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6" name="object 46"/>
            <p:cNvSpPr/>
            <p:nvPr/>
          </p:nvSpPr>
          <p:spPr>
            <a:xfrm>
              <a:off x="5578430" y="1957798"/>
              <a:ext cx="528955" cy="0"/>
            </a:xfrm>
            <a:custGeom>
              <a:avLst/>
              <a:gdLst/>
              <a:ahLst/>
              <a:cxnLst/>
              <a:rect l="l" t="t" r="r" b="b"/>
              <a:pathLst>
                <a:path w="528954" h="0">
                  <a:moveTo>
                    <a:pt x="0" y="0"/>
                  </a:moveTo>
                  <a:lnTo>
                    <a:pt x="528390" y="0"/>
                  </a:lnTo>
                </a:path>
              </a:pathLst>
            </a:custGeom>
            <a:ln w="100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7" name="object 47"/>
            <p:cNvSpPr/>
            <p:nvPr/>
          </p:nvSpPr>
          <p:spPr>
            <a:xfrm>
              <a:off x="5573475" y="1952836"/>
              <a:ext cx="538480" cy="10160"/>
            </a:xfrm>
            <a:custGeom>
              <a:avLst/>
              <a:gdLst/>
              <a:ahLst/>
              <a:cxnLst/>
              <a:rect l="l" t="t" r="r" b="b"/>
              <a:pathLst>
                <a:path w="538479" h="10160">
                  <a:moveTo>
                    <a:pt x="538235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538235" y="10058"/>
                  </a:lnTo>
                  <a:lnTo>
                    <a:pt x="53823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8" name="object 48"/>
            <p:cNvSpPr/>
            <p:nvPr/>
          </p:nvSpPr>
          <p:spPr>
            <a:xfrm>
              <a:off x="6155982" y="1957798"/>
              <a:ext cx="715010" cy="0"/>
            </a:xfrm>
            <a:custGeom>
              <a:avLst/>
              <a:gdLst/>
              <a:ahLst/>
              <a:cxnLst/>
              <a:rect l="l" t="t" r="r" b="b"/>
              <a:pathLst>
                <a:path w="715009" h="0">
                  <a:moveTo>
                    <a:pt x="0" y="0"/>
                  </a:moveTo>
                  <a:lnTo>
                    <a:pt x="714735" y="0"/>
                  </a:lnTo>
                </a:path>
              </a:pathLst>
            </a:custGeom>
            <a:ln w="100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9" name="object 49"/>
            <p:cNvSpPr/>
            <p:nvPr/>
          </p:nvSpPr>
          <p:spPr>
            <a:xfrm>
              <a:off x="6151157" y="1952836"/>
              <a:ext cx="724535" cy="10160"/>
            </a:xfrm>
            <a:custGeom>
              <a:avLst/>
              <a:gdLst/>
              <a:ahLst/>
              <a:cxnLst/>
              <a:rect l="l" t="t" r="r" b="b"/>
              <a:pathLst>
                <a:path w="724534" h="10160">
                  <a:moveTo>
                    <a:pt x="724385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724385" y="10058"/>
                  </a:lnTo>
                  <a:lnTo>
                    <a:pt x="72438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0" name="object 50"/>
            <p:cNvSpPr/>
            <p:nvPr/>
          </p:nvSpPr>
          <p:spPr>
            <a:xfrm>
              <a:off x="6919618" y="1957798"/>
              <a:ext cx="715010" cy="0"/>
            </a:xfrm>
            <a:custGeom>
              <a:avLst/>
              <a:gdLst/>
              <a:ahLst/>
              <a:cxnLst/>
              <a:rect l="l" t="t" r="r" b="b"/>
              <a:pathLst>
                <a:path w="715009" h="0">
                  <a:moveTo>
                    <a:pt x="0" y="0"/>
                  </a:moveTo>
                  <a:lnTo>
                    <a:pt x="714865" y="0"/>
                  </a:lnTo>
                </a:path>
              </a:pathLst>
            </a:custGeom>
            <a:ln w="100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1" name="object 51"/>
            <p:cNvSpPr/>
            <p:nvPr/>
          </p:nvSpPr>
          <p:spPr>
            <a:xfrm>
              <a:off x="6914663" y="1952836"/>
              <a:ext cx="725170" cy="10160"/>
            </a:xfrm>
            <a:custGeom>
              <a:avLst/>
              <a:gdLst/>
              <a:ahLst/>
              <a:cxnLst/>
              <a:rect l="l" t="t" r="r" b="b"/>
              <a:pathLst>
                <a:path w="725170" h="10160">
                  <a:moveTo>
                    <a:pt x="724711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724711" y="10058"/>
                  </a:lnTo>
                  <a:lnTo>
                    <a:pt x="72471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2" name="object 52"/>
            <p:cNvSpPr/>
            <p:nvPr/>
          </p:nvSpPr>
          <p:spPr>
            <a:xfrm>
              <a:off x="7683385" y="1957798"/>
              <a:ext cx="626745" cy="0"/>
            </a:xfrm>
            <a:custGeom>
              <a:avLst/>
              <a:gdLst/>
              <a:ahLst/>
              <a:cxnLst/>
              <a:rect l="l" t="t" r="r" b="b"/>
              <a:pathLst>
                <a:path w="626745" h="0">
                  <a:moveTo>
                    <a:pt x="0" y="0"/>
                  </a:moveTo>
                  <a:lnTo>
                    <a:pt x="626583" y="0"/>
                  </a:lnTo>
                </a:path>
              </a:pathLst>
            </a:custGeom>
            <a:ln w="100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3" name="object 53"/>
            <p:cNvSpPr/>
            <p:nvPr/>
          </p:nvSpPr>
          <p:spPr>
            <a:xfrm>
              <a:off x="7678429" y="1952836"/>
              <a:ext cx="636905" cy="10160"/>
            </a:xfrm>
            <a:custGeom>
              <a:avLst/>
              <a:gdLst/>
              <a:ahLst/>
              <a:cxnLst/>
              <a:rect l="l" t="t" r="r" b="b"/>
              <a:pathLst>
                <a:path w="636904" h="10160">
                  <a:moveTo>
                    <a:pt x="636363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636363" y="10058"/>
                  </a:lnTo>
                  <a:lnTo>
                    <a:pt x="63636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4" name="object 54"/>
            <p:cNvSpPr/>
            <p:nvPr/>
          </p:nvSpPr>
          <p:spPr>
            <a:xfrm>
              <a:off x="8358869" y="1957798"/>
              <a:ext cx="626745" cy="0"/>
            </a:xfrm>
            <a:custGeom>
              <a:avLst/>
              <a:gdLst/>
              <a:ahLst/>
              <a:cxnLst/>
              <a:rect l="l" t="t" r="r" b="b"/>
              <a:pathLst>
                <a:path w="626745" h="0">
                  <a:moveTo>
                    <a:pt x="0" y="0"/>
                  </a:moveTo>
                  <a:lnTo>
                    <a:pt x="626583" y="0"/>
                  </a:lnTo>
                </a:path>
              </a:pathLst>
            </a:custGeom>
            <a:ln w="100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5" name="object 55"/>
            <p:cNvSpPr/>
            <p:nvPr/>
          </p:nvSpPr>
          <p:spPr>
            <a:xfrm>
              <a:off x="8354044" y="1952836"/>
              <a:ext cx="636905" cy="10160"/>
            </a:xfrm>
            <a:custGeom>
              <a:avLst/>
              <a:gdLst/>
              <a:ahLst/>
              <a:cxnLst/>
              <a:rect l="l" t="t" r="r" b="b"/>
              <a:pathLst>
                <a:path w="636904" h="10160">
                  <a:moveTo>
                    <a:pt x="636363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636363" y="10058"/>
                  </a:lnTo>
                  <a:lnTo>
                    <a:pt x="63636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6" name="object 56"/>
            <p:cNvSpPr/>
            <p:nvPr/>
          </p:nvSpPr>
          <p:spPr>
            <a:xfrm>
              <a:off x="9034745" y="1957798"/>
              <a:ext cx="685800" cy="0"/>
            </a:xfrm>
            <a:custGeom>
              <a:avLst/>
              <a:gdLst/>
              <a:ahLst/>
              <a:cxnLst/>
              <a:rect l="l" t="t" r="r" b="b"/>
              <a:pathLst>
                <a:path w="685800" h="0">
                  <a:moveTo>
                    <a:pt x="0" y="0"/>
                  </a:moveTo>
                  <a:lnTo>
                    <a:pt x="685264" y="0"/>
                  </a:lnTo>
                </a:path>
              </a:pathLst>
            </a:custGeom>
            <a:ln w="100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7" name="object 57"/>
            <p:cNvSpPr/>
            <p:nvPr/>
          </p:nvSpPr>
          <p:spPr>
            <a:xfrm>
              <a:off x="9029790" y="1952836"/>
              <a:ext cx="695325" cy="10160"/>
            </a:xfrm>
            <a:custGeom>
              <a:avLst/>
              <a:gdLst/>
              <a:ahLst/>
              <a:cxnLst/>
              <a:rect l="l" t="t" r="r" b="b"/>
              <a:pathLst>
                <a:path w="695325" h="10160">
                  <a:moveTo>
                    <a:pt x="695044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695044" y="10058"/>
                  </a:lnTo>
                  <a:lnTo>
                    <a:pt x="695044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8" name="object 58"/>
            <p:cNvSpPr/>
            <p:nvPr/>
          </p:nvSpPr>
          <p:spPr>
            <a:xfrm>
              <a:off x="9768910" y="1957798"/>
              <a:ext cx="715010" cy="0"/>
            </a:xfrm>
            <a:custGeom>
              <a:avLst/>
              <a:gdLst/>
              <a:ahLst/>
              <a:cxnLst/>
              <a:rect l="l" t="t" r="r" b="b"/>
              <a:pathLst>
                <a:path w="715009" h="0">
                  <a:moveTo>
                    <a:pt x="0" y="0"/>
                  </a:moveTo>
                  <a:lnTo>
                    <a:pt x="714865" y="0"/>
                  </a:lnTo>
                </a:path>
              </a:pathLst>
            </a:custGeom>
            <a:ln w="100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9" name="object 59"/>
            <p:cNvSpPr/>
            <p:nvPr/>
          </p:nvSpPr>
          <p:spPr>
            <a:xfrm>
              <a:off x="9763955" y="1952836"/>
              <a:ext cx="725170" cy="10160"/>
            </a:xfrm>
            <a:custGeom>
              <a:avLst/>
              <a:gdLst/>
              <a:ahLst/>
              <a:cxnLst/>
              <a:rect l="l" t="t" r="r" b="b"/>
              <a:pathLst>
                <a:path w="725170" h="10160">
                  <a:moveTo>
                    <a:pt x="724711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724711" y="10058"/>
                  </a:lnTo>
                  <a:lnTo>
                    <a:pt x="72471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0" name="object 60"/>
            <p:cNvSpPr/>
            <p:nvPr/>
          </p:nvSpPr>
          <p:spPr>
            <a:xfrm>
              <a:off x="5000747" y="5748299"/>
              <a:ext cx="528955" cy="0"/>
            </a:xfrm>
            <a:custGeom>
              <a:avLst/>
              <a:gdLst/>
              <a:ahLst/>
              <a:cxnLst/>
              <a:rect l="l" t="t" r="r" b="b"/>
              <a:pathLst>
                <a:path w="528954" h="0">
                  <a:moveTo>
                    <a:pt x="0" y="0"/>
                  </a:moveTo>
                  <a:lnTo>
                    <a:pt x="528390" y="0"/>
                  </a:lnTo>
                </a:path>
              </a:pathLst>
            </a:custGeom>
            <a:ln w="100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1" name="object 61"/>
            <p:cNvSpPr/>
            <p:nvPr/>
          </p:nvSpPr>
          <p:spPr>
            <a:xfrm>
              <a:off x="4995792" y="5743270"/>
              <a:ext cx="538480" cy="10160"/>
            </a:xfrm>
            <a:custGeom>
              <a:avLst/>
              <a:gdLst/>
              <a:ahLst/>
              <a:cxnLst/>
              <a:rect l="l" t="t" r="r" b="b"/>
              <a:pathLst>
                <a:path w="538479" h="10160">
                  <a:moveTo>
                    <a:pt x="538235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538235" y="10058"/>
                  </a:lnTo>
                  <a:lnTo>
                    <a:pt x="53823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2" name="object 62"/>
            <p:cNvSpPr/>
            <p:nvPr/>
          </p:nvSpPr>
          <p:spPr>
            <a:xfrm>
              <a:off x="5578430" y="5748299"/>
              <a:ext cx="528955" cy="0"/>
            </a:xfrm>
            <a:custGeom>
              <a:avLst/>
              <a:gdLst/>
              <a:ahLst/>
              <a:cxnLst/>
              <a:rect l="l" t="t" r="r" b="b"/>
              <a:pathLst>
                <a:path w="528954" h="0">
                  <a:moveTo>
                    <a:pt x="0" y="0"/>
                  </a:moveTo>
                  <a:lnTo>
                    <a:pt x="528390" y="0"/>
                  </a:lnTo>
                </a:path>
              </a:pathLst>
            </a:custGeom>
            <a:ln w="100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3" name="object 63"/>
            <p:cNvSpPr/>
            <p:nvPr/>
          </p:nvSpPr>
          <p:spPr>
            <a:xfrm>
              <a:off x="5573475" y="5743270"/>
              <a:ext cx="538480" cy="10160"/>
            </a:xfrm>
            <a:custGeom>
              <a:avLst/>
              <a:gdLst/>
              <a:ahLst/>
              <a:cxnLst/>
              <a:rect l="l" t="t" r="r" b="b"/>
              <a:pathLst>
                <a:path w="538479" h="10160">
                  <a:moveTo>
                    <a:pt x="538235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538235" y="10058"/>
                  </a:lnTo>
                  <a:lnTo>
                    <a:pt x="53823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4" name="object 64"/>
            <p:cNvSpPr/>
            <p:nvPr/>
          </p:nvSpPr>
          <p:spPr>
            <a:xfrm>
              <a:off x="6155982" y="5748299"/>
              <a:ext cx="715010" cy="0"/>
            </a:xfrm>
            <a:custGeom>
              <a:avLst/>
              <a:gdLst/>
              <a:ahLst/>
              <a:cxnLst/>
              <a:rect l="l" t="t" r="r" b="b"/>
              <a:pathLst>
                <a:path w="715009" h="0">
                  <a:moveTo>
                    <a:pt x="0" y="0"/>
                  </a:moveTo>
                  <a:lnTo>
                    <a:pt x="714735" y="0"/>
                  </a:lnTo>
                </a:path>
              </a:pathLst>
            </a:custGeom>
            <a:ln w="100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5" name="object 65"/>
            <p:cNvSpPr/>
            <p:nvPr/>
          </p:nvSpPr>
          <p:spPr>
            <a:xfrm>
              <a:off x="6151157" y="5743270"/>
              <a:ext cx="724535" cy="10160"/>
            </a:xfrm>
            <a:custGeom>
              <a:avLst/>
              <a:gdLst/>
              <a:ahLst/>
              <a:cxnLst/>
              <a:rect l="l" t="t" r="r" b="b"/>
              <a:pathLst>
                <a:path w="724534" h="10160">
                  <a:moveTo>
                    <a:pt x="724385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724385" y="10058"/>
                  </a:lnTo>
                  <a:lnTo>
                    <a:pt x="72438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6" name="object 66"/>
            <p:cNvSpPr/>
            <p:nvPr/>
          </p:nvSpPr>
          <p:spPr>
            <a:xfrm>
              <a:off x="6919618" y="5748299"/>
              <a:ext cx="715010" cy="0"/>
            </a:xfrm>
            <a:custGeom>
              <a:avLst/>
              <a:gdLst/>
              <a:ahLst/>
              <a:cxnLst/>
              <a:rect l="l" t="t" r="r" b="b"/>
              <a:pathLst>
                <a:path w="715009" h="0">
                  <a:moveTo>
                    <a:pt x="0" y="0"/>
                  </a:moveTo>
                  <a:lnTo>
                    <a:pt x="714865" y="0"/>
                  </a:lnTo>
                </a:path>
              </a:pathLst>
            </a:custGeom>
            <a:ln w="100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7" name="object 67"/>
            <p:cNvSpPr/>
            <p:nvPr/>
          </p:nvSpPr>
          <p:spPr>
            <a:xfrm>
              <a:off x="6914663" y="5743270"/>
              <a:ext cx="725170" cy="10160"/>
            </a:xfrm>
            <a:custGeom>
              <a:avLst/>
              <a:gdLst/>
              <a:ahLst/>
              <a:cxnLst/>
              <a:rect l="l" t="t" r="r" b="b"/>
              <a:pathLst>
                <a:path w="725170" h="10160">
                  <a:moveTo>
                    <a:pt x="724711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724711" y="10058"/>
                  </a:lnTo>
                  <a:lnTo>
                    <a:pt x="72471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68" name="object 68"/>
          <p:cNvGrpSpPr/>
          <p:nvPr/>
        </p:nvGrpSpPr>
        <p:grpSpPr>
          <a:xfrm>
            <a:off x="7315200" y="6422137"/>
            <a:ext cx="3329940" cy="436245"/>
            <a:chOff x="7315200" y="6422137"/>
            <a:chExt cx="3329940" cy="436245"/>
          </a:xfrm>
        </p:grpSpPr>
        <p:sp>
          <p:nvSpPr>
            <p:cNvPr id="69" name="object 69"/>
            <p:cNvSpPr/>
            <p:nvPr/>
          </p:nvSpPr>
          <p:spPr>
            <a:xfrm>
              <a:off x="7315200" y="6446520"/>
              <a:ext cx="3276600" cy="335280"/>
            </a:xfrm>
            <a:custGeom>
              <a:avLst/>
              <a:gdLst/>
              <a:ahLst/>
              <a:cxnLst/>
              <a:rect l="l" t="t" r="r" b="b"/>
              <a:pathLst>
                <a:path w="3276600" h="335279">
                  <a:moveTo>
                    <a:pt x="3276600" y="0"/>
                  </a:moveTo>
                  <a:lnTo>
                    <a:pt x="0" y="0"/>
                  </a:lnTo>
                  <a:lnTo>
                    <a:pt x="0" y="335279"/>
                  </a:lnTo>
                  <a:lnTo>
                    <a:pt x="3276600" y="335279"/>
                  </a:lnTo>
                  <a:lnTo>
                    <a:pt x="32766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70" name="object 70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744968" y="6422137"/>
              <a:ext cx="2900045" cy="435859"/>
            </a:xfrm>
            <a:prstGeom prst="rect">
              <a:avLst/>
            </a:prstGeom>
          </p:spPr>
        </p:pic>
      </p:grpSp>
      <p:sp>
        <p:nvSpPr>
          <p:cNvPr id="71" name="object 71"/>
          <p:cNvSpPr txBox="1"/>
          <p:nvPr/>
        </p:nvSpPr>
        <p:spPr>
          <a:xfrm>
            <a:off x="7865109" y="6475272"/>
            <a:ext cx="2649855" cy="27051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600" spc="5" b="1" i="1">
                <a:solidFill>
                  <a:srgbClr val="E7E6E6"/>
                </a:solidFill>
                <a:latin typeface="Arial"/>
                <a:cs typeface="Arial"/>
              </a:rPr>
              <a:t>SO</a:t>
            </a:r>
            <a:r>
              <a:rPr dirty="0" sz="1600" spc="-25" b="1" i="1">
                <a:solidFill>
                  <a:srgbClr val="E7E6E6"/>
                </a:solidFill>
                <a:latin typeface="Arial"/>
                <a:cs typeface="Arial"/>
              </a:rPr>
              <a:t> </a:t>
            </a:r>
            <a:r>
              <a:rPr dirty="0" sz="1600" b="1" i="1">
                <a:solidFill>
                  <a:srgbClr val="E7E6E6"/>
                </a:solidFill>
                <a:latin typeface="Arial"/>
                <a:cs typeface="Arial"/>
              </a:rPr>
              <a:t>1</a:t>
            </a:r>
            <a:r>
              <a:rPr dirty="0" sz="1600" spc="434" b="1" i="1">
                <a:solidFill>
                  <a:srgbClr val="E7E6E6"/>
                </a:solidFill>
                <a:latin typeface="Arial"/>
                <a:cs typeface="Arial"/>
              </a:rPr>
              <a:t> </a:t>
            </a:r>
            <a:r>
              <a:rPr dirty="0" sz="1600" b="1" i="1">
                <a:solidFill>
                  <a:srgbClr val="E7E6E6"/>
                </a:solidFill>
                <a:latin typeface="Arial"/>
                <a:cs typeface="Arial"/>
              </a:rPr>
              <a:t>Prepare</a:t>
            </a:r>
            <a:r>
              <a:rPr dirty="0" sz="1600" spc="-60" b="1" i="1">
                <a:solidFill>
                  <a:srgbClr val="E7E6E6"/>
                </a:solidFill>
                <a:latin typeface="Arial"/>
                <a:cs typeface="Arial"/>
              </a:rPr>
              <a:t> </a:t>
            </a:r>
            <a:r>
              <a:rPr dirty="0" sz="1600" b="1" i="1">
                <a:solidFill>
                  <a:srgbClr val="E7E6E6"/>
                </a:solidFill>
                <a:latin typeface="Arial"/>
                <a:cs typeface="Arial"/>
              </a:rPr>
              <a:t>a</a:t>
            </a:r>
            <a:r>
              <a:rPr dirty="0" sz="1600" spc="-10" b="1" i="1">
                <a:solidFill>
                  <a:srgbClr val="E7E6E6"/>
                </a:solidFill>
                <a:latin typeface="Arial"/>
                <a:cs typeface="Arial"/>
              </a:rPr>
              <a:t> </a:t>
            </a:r>
            <a:r>
              <a:rPr dirty="0" sz="1600" b="1" i="1">
                <a:solidFill>
                  <a:srgbClr val="E7E6E6"/>
                </a:solidFill>
                <a:latin typeface="Arial"/>
                <a:cs typeface="Arial"/>
              </a:rPr>
              <a:t>worksheet.</a:t>
            </a:r>
            <a:endParaRPr sz="1600">
              <a:latin typeface="Arial"/>
              <a:cs typeface="Arial"/>
            </a:endParaRPr>
          </a:p>
        </p:txBody>
      </p:sp>
      <p:grpSp>
        <p:nvGrpSpPr>
          <p:cNvPr id="72" name="object 72"/>
          <p:cNvGrpSpPr/>
          <p:nvPr/>
        </p:nvGrpSpPr>
        <p:grpSpPr>
          <a:xfrm>
            <a:off x="1862327" y="45669"/>
            <a:ext cx="8428990" cy="1199515"/>
            <a:chOff x="1862327" y="45669"/>
            <a:chExt cx="8428990" cy="1199515"/>
          </a:xfrm>
        </p:grpSpPr>
        <p:pic>
          <p:nvPicPr>
            <p:cNvPr id="73" name="object 73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048255" y="295706"/>
              <a:ext cx="8243061" cy="574370"/>
            </a:xfrm>
            <a:prstGeom prst="rect">
              <a:avLst/>
            </a:prstGeom>
          </p:spPr>
        </p:pic>
        <p:pic>
          <p:nvPicPr>
            <p:cNvPr id="74" name="object 7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938527" y="121869"/>
              <a:ext cx="7023861" cy="1122984"/>
            </a:xfrm>
            <a:prstGeom prst="rect">
              <a:avLst/>
            </a:prstGeom>
          </p:spPr>
        </p:pic>
        <p:sp>
          <p:nvSpPr>
            <p:cNvPr id="75" name="object 75"/>
            <p:cNvSpPr/>
            <p:nvPr/>
          </p:nvSpPr>
          <p:spPr>
            <a:xfrm>
              <a:off x="1981199" y="228600"/>
              <a:ext cx="8229600" cy="561340"/>
            </a:xfrm>
            <a:custGeom>
              <a:avLst/>
              <a:gdLst/>
              <a:ahLst/>
              <a:cxnLst/>
              <a:rect l="l" t="t" r="r" b="b"/>
              <a:pathLst>
                <a:path w="8229600" h="561340">
                  <a:moveTo>
                    <a:pt x="8229600" y="0"/>
                  </a:moveTo>
                  <a:lnTo>
                    <a:pt x="0" y="0"/>
                  </a:lnTo>
                  <a:lnTo>
                    <a:pt x="0" y="560832"/>
                  </a:lnTo>
                  <a:lnTo>
                    <a:pt x="8229600" y="560832"/>
                  </a:lnTo>
                  <a:lnTo>
                    <a:pt x="8229600" y="0"/>
                  </a:lnTo>
                  <a:close/>
                </a:path>
              </a:pathLst>
            </a:custGeom>
            <a:solidFill>
              <a:srgbClr val="99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6" name="object 76"/>
            <p:cNvSpPr/>
            <p:nvPr/>
          </p:nvSpPr>
          <p:spPr>
            <a:xfrm>
              <a:off x="1981199" y="228600"/>
              <a:ext cx="8229600" cy="561340"/>
            </a:xfrm>
            <a:custGeom>
              <a:avLst/>
              <a:gdLst/>
              <a:ahLst/>
              <a:cxnLst/>
              <a:rect l="l" t="t" r="r" b="b"/>
              <a:pathLst>
                <a:path w="8229600" h="561340">
                  <a:moveTo>
                    <a:pt x="0" y="560832"/>
                  </a:moveTo>
                  <a:lnTo>
                    <a:pt x="8229600" y="560832"/>
                  </a:lnTo>
                  <a:lnTo>
                    <a:pt x="8229600" y="0"/>
                  </a:lnTo>
                  <a:lnTo>
                    <a:pt x="0" y="0"/>
                  </a:lnTo>
                  <a:lnTo>
                    <a:pt x="0" y="560832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77" name="object 7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862327" y="45669"/>
              <a:ext cx="7023861" cy="1122984"/>
            </a:xfrm>
            <a:prstGeom prst="rect">
              <a:avLst/>
            </a:prstGeom>
          </p:spPr>
        </p:pic>
      </p:grpSp>
      <p:sp>
        <p:nvSpPr>
          <p:cNvPr id="78" name="object 78"/>
          <p:cNvSpPr txBox="1">
            <a:spLocks noGrp="1"/>
          </p:cNvSpPr>
          <p:nvPr>
            <p:ph type="title"/>
          </p:nvPr>
        </p:nvSpPr>
        <p:spPr>
          <a:xfrm>
            <a:off x="2169414" y="165938"/>
            <a:ext cx="6380480" cy="636905"/>
          </a:xfrm>
          <a:prstGeom prst="rect"/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4000" spc="-10" b="0" i="0">
                <a:latin typeface="Calibri Light"/>
                <a:cs typeface="Calibri Light"/>
              </a:rPr>
              <a:t>Steps</a:t>
            </a:r>
            <a:r>
              <a:rPr dirty="0" sz="4000" spc="-55" b="0" i="0">
                <a:latin typeface="Calibri Light"/>
                <a:cs typeface="Calibri Light"/>
              </a:rPr>
              <a:t> </a:t>
            </a:r>
            <a:r>
              <a:rPr dirty="0" sz="4000" b="0" i="0">
                <a:latin typeface="Calibri Light"/>
                <a:cs typeface="Calibri Light"/>
              </a:rPr>
              <a:t>in</a:t>
            </a:r>
            <a:r>
              <a:rPr dirty="0" sz="4000" spc="-25" b="0" i="0">
                <a:latin typeface="Calibri Light"/>
                <a:cs typeface="Calibri Light"/>
              </a:rPr>
              <a:t> </a:t>
            </a:r>
            <a:r>
              <a:rPr dirty="0" sz="4000" spc="-5" b="0" i="0">
                <a:latin typeface="Calibri Light"/>
                <a:cs typeface="Calibri Light"/>
              </a:rPr>
              <a:t>Preparing</a:t>
            </a:r>
            <a:r>
              <a:rPr dirty="0" sz="4000" spc="-114" b="0" i="0">
                <a:latin typeface="Calibri Light"/>
                <a:cs typeface="Calibri Light"/>
              </a:rPr>
              <a:t> </a:t>
            </a:r>
            <a:r>
              <a:rPr dirty="0" sz="4000" b="0" i="0">
                <a:latin typeface="Calibri Light"/>
                <a:cs typeface="Calibri Light"/>
              </a:rPr>
              <a:t>a </a:t>
            </a:r>
            <a:r>
              <a:rPr dirty="0" sz="4000" spc="-25" b="0" i="0">
                <a:latin typeface="Calibri Light"/>
                <a:cs typeface="Calibri Light"/>
              </a:rPr>
              <a:t>Worksheet</a:t>
            </a:r>
            <a:endParaRPr sz="4000">
              <a:latin typeface="Calibri Light"/>
              <a:cs typeface="Calibri Light"/>
            </a:endParaRPr>
          </a:p>
        </p:txBody>
      </p:sp>
      <p:sp>
        <p:nvSpPr>
          <p:cNvPr id="79" name="object 79"/>
          <p:cNvSpPr txBox="1"/>
          <p:nvPr/>
        </p:nvSpPr>
        <p:spPr>
          <a:xfrm>
            <a:off x="1923033" y="978789"/>
            <a:ext cx="701865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solidFill>
                  <a:srgbClr val="800000"/>
                </a:solidFill>
                <a:latin typeface="Arial"/>
                <a:cs typeface="Arial"/>
              </a:rPr>
              <a:t>3.</a:t>
            </a:r>
            <a:r>
              <a:rPr dirty="0" sz="2400" spc="-15" b="1">
                <a:solidFill>
                  <a:srgbClr val="800000"/>
                </a:solidFill>
                <a:latin typeface="Arial"/>
                <a:cs typeface="Arial"/>
              </a:rPr>
              <a:t> </a:t>
            </a:r>
            <a:r>
              <a:rPr dirty="0" sz="2400" spc="-5" b="1">
                <a:solidFill>
                  <a:srgbClr val="800000"/>
                </a:solidFill>
                <a:latin typeface="Arial"/>
                <a:cs typeface="Arial"/>
              </a:rPr>
              <a:t>Complete</a:t>
            </a:r>
            <a:r>
              <a:rPr dirty="0" sz="2400" spc="-20" b="1">
                <a:solidFill>
                  <a:srgbClr val="800000"/>
                </a:solidFill>
                <a:latin typeface="Arial"/>
                <a:cs typeface="Arial"/>
              </a:rPr>
              <a:t> </a:t>
            </a:r>
            <a:r>
              <a:rPr dirty="0" sz="2400" spc="-5" b="1">
                <a:solidFill>
                  <a:srgbClr val="800000"/>
                </a:solidFill>
                <a:latin typeface="Arial"/>
                <a:cs typeface="Arial"/>
              </a:rPr>
              <a:t>the</a:t>
            </a:r>
            <a:r>
              <a:rPr dirty="0" sz="2400" spc="-80" b="1">
                <a:solidFill>
                  <a:srgbClr val="800000"/>
                </a:solidFill>
                <a:latin typeface="Arial"/>
                <a:cs typeface="Arial"/>
              </a:rPr>
              <a:t> </a:t>
            </a:r>
            <a:r>
              <a:rPr dirty="0" sz="2400" spc="-15" b="1">
                <a:solidFill>
                  <a:srgbClr val="800000"/>
                </a:solidFill>
                <a:latin typeface="Arial"/>
                <a:cs typeface="Arial"/>
              </a:rPr>
              <a:t>Adjusted</a:t>
            </a:r>
            <a:r>
              <a:rPr dirty="0" sz="2400" spc="70" b="1">
                <a:solidFill>
                  <a:srgbClr val="800000"/>
                </a:solidFill>
                <a:latin typeface="Arial"/>
                <a:cs typeface="Arial"/>
              </a:rPr>
              <a:t> </a:t>
            </a:r>
            <a:r>
              <a:rPr dirty="0" sz="2400" spc="-30" b="1">
                <a:solidFill>
                  <a:srgbClr val="800000"/>
                </a:solidFill>
                <a:latin typeface="Arial"/>
                <a:cs typeface="Arial"/>
              </a:rPr>
              <a:t>Trial</a:t>
            </a:r>
            <a:r>
              <a:rPr dirty="0" sz="2400" spc="-10" b="1">
                <a:solidFill>
                  <a:srgbClr val="80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800000"/>
                </a:solidFill>
                <a:latin typeface="Arial"/>
                <a:cs typeface="Arial"/>
              </a:rPr>
              <a:t>Balance</a:t>
            </a:r>
            <a:r>
              <a:rPr dirty="0" sz="2400" spc="-15" b="1">
                <a:solidFill>
                  <a:srgbClr val="800000"/>
                </a:solidFill>
                <a:latin typeface="Arial"/>
                <a:cs typeface="Arial"/>
              </a:rPr>
              <a:t> </a:t>
            </a:r>
            <a:r>
              <a:rPr dirty="0" sz="2400" spc="-5" b="1">
                <a:solidFill>
                  <a:srgbClr val="800000"/>
                </a:solidFill>
                <a:latin typeface="Arial"/>
                <a:cs typeface="Arial"/>
              </a:rPr>
              <a:t>Columns</a:t>
            </a:r>
            <a:endParaRPr sz="2400">
              <a:latin typeface="Arial"/>
              <a:cs typeface="Arial"/>
            </a:endParaRPr>
          </a:p>
        </p:txBody>
      </p:sp>
      <p:sp>
        <p:nvSpPr>
          <p:cNvPr id="80" name="object 80"/>
          <p:cNvSpPr txBox="1"/>
          <p:nvPr/>
        </p:nvSpPr>
        <p:spPr>
          <a:xfrm>
            <a:off x="5509386" y="4661408"/>
            <a:ext cx="185420" cy="179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000" spc="-10" b="1">
                <a:latin typeface="Comic Sans MS"/>
                <a:cs typeface="Comic Sans MS"/>
              </a:rPr>
              <a:t>(</a:t>
            </a:r>
            <a:r>
              <a:rPr dirty="0" sz="1000" spc="5" b="1">
                <a:latin typeface="Comic Sans MS"/>
                <a:cs typeface="Comic Sans MS"/>
              </a:rPr>
              <a:t>c</a:t>
            </a:r>
            <a:r>
              <a:rPr dirty="0" sz="1000" b="1">
                <a:latin typeface="Comic Sans MS"/>
                <a:cs typeface="Comic Sans MS"/>
              </a:rPr>
              <a:t>)</a:t>
            </a:r>
            <a:endParaRPr sz="1000">
              <a:latin typeface="Comic Sans MS"/>
              <a:cs typeface="Comic Sans MS"/>
            </a:endParaRPr>
          </a:p>
        </p:txBody>
      </p:sp>
      <p:graphicFrame>
        <p:nvGraphicFramePr>
          <p:cNvPr id="81" name="object 81"/>
          <p:cNvGraphicFramePr>
            <a:graphicFrameLocks noGrp="1"/>
          </p:cNvGraphicFramePr>
          <p:nvPr/>
        </p:nvGraphicFramePr>
        <p:xfrm>
          <a:off x="1791678" y="2084512"/>
          <a:ext cx="5812790" cy="245681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50364"/>
                <a:gridCol w="874394"/>
                <a:gridCol w="640715"/>
                <a:gridCol w="250825"/>
                <a:gridCol w="287020"/>
                <a:gridCol w="269875"/>
                <a:gridCol w="507364"/>
                <a:gridCol w="572135"/>
                <a:gridCol w="764539"/>
              </a:tblGrid>
              <a:tr h="221001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Advertising</a:t>
                      </a:r>
                      <a:r>
                        <a:rPr dirty="0" sz="1000" spc="15" b="1">
                          <a:latin typeface="Arial"/>
                          <a:cs typeface="Arial"/>
                        </a:rPr>
                        <a:t> Supplies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5334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82245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2,500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5334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28575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dirty="0" baseline="16666" sz="1500" spc="-15" b="1">
                          <a:latin typeface="Comic Sans MS"/>
                          <a:cs typeface="Comic Sans MS"/>
                        </a:rPr>
                        <a:t>(a</a:t>
                      </a:r>
                      <a:r>
                        <a:rPr dirty="0" baseline="16666" sz="1500" b="1">
                          <a:latin typeface="Comic Sans MS"/>
                          <a:cs typeface="Comic Sans MS"/>
                        </a:rPr>
                        <a:t>)</a:t>
                      </a:r>
                      <a:r>
                        <a:rPr dirty="0" baseline="16666" sz="1500" spc="-120" b="1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000" spc="-20" b="1">
                          <a:latin typeface="Arial"/>
                          <a:cs typeface="Arial"/>
                        </a:rPr>
                        <a:t>1</a:t>
                      </a:r>
                      <a:r>
                        <a:rPr dirty="0" sz="1000" spc="25" b="1">
                          <a:latin typeface="Arial"/>
                          <a:cs typeface="Arial"/>
                        </a:rPr>
                        <a:t>,</a:t>
                      </a:r>
                      <a:r>
                        <a:rPr dirty="0" sz="1000" spc="-20" b="1">
                          <a:latin typeface="Arial"/>
                          <a:cs typeface="Arial"/>
                        </a:rPr>
                        <a:t>50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5334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24130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1,000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53340">
                    <a:solidFill>
                      <a:srgbClr val="FFFFFF"/>
                    </a:solidFill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</a:tr>
              <a:tr h="171469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1000" spc="20" b="1">
                          <a:latin typeface="Arial"/>
                          <a:cs typeface="Arial"/>
                        </a:rPr>
                        <a:t>Prepaid</a:t>
                      </a:r>
                      <a:r>
                        <a:rPr dirty="0" sz="1000" spc="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-5" b="1">
                          <a:latin typeface="Arial"/>
                          <a:cs typeface="Arial"/>
                        </a:rPr>
                        <a:t>Insurance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84150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1000" spc="-20" b="1">
                          <a:latin typeface="Arial"/>
                          <a:cs typeface="Arial"/>
                        </a:rPr>
                        <a:t>600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25400">
                        <a:lnSpc>
                          <a:spcPts val="800"/>
                        </a:lnSpc>
                        <a:tabLst>
                          <a:tab pos="412750" algn="l"/>
                        </a:tabLst>
                      </a:pPr>
                      <a:r>
                        <a:rPr dirty="0" sz="1000" spc="-5" b="1">
                          <a:latin typeface="Comic Sans MS"/>
                          <a:cs typeface="Comic Sans MS"/>
                        </a:rPr>
                        <a:t>(b)	</a:t>
                      </a:r>
                      <a:r>
                        <a:rPr dirty="0" baseline="-25000" sz="1500" spc="-30" b="1">
                          <a:latin typeface="Arial"/>
                          <a:cs typeface="Arial"/>
                        </a:rPr>
                        <a:t>50</a:t>
                      </a:r>
                      <a:endParaRPr baseline="-25000" sz="15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26034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1000" spc="-20" b="1">
                          <a:latin typeface="Arial"/>
                          <a:cs typeface="Arial"/>
                        </a:rPr>
                        <a:t>550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</a:tr>
              <a:tr h="171536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Office</a:t>
                      </a:r>
                      <a:r>
                        <a:rPr dirty="0" sz="1000" spc="5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5" b="1">
                          <a:latin typeface="Arial"/>
                          <a:cs typeface="Arial"/>
                        </a:rPr>
                        <a:t>Equipment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82245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5,000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24130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5,000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</a:tr>
              <a:tr h="171335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1000" spc="-35" b="1">
                          <a:latin typeface="Arial"/>
                          <a:cs typeface="Arial"/>
                        </a:rPr>
                        <a:t>N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o</a:t>
                      </a:r>
                      <a:r>
                        <a:rPr dirty="0" sz="1000" spc="-25" b="1">
                          <a:latin typeface="Arial"/>
                          <a:cs typeface="Arial"/>
                        </a:rPr>
                        <a:t>t</a:t>
                      </a:r>
                      <a:r>
                        <a:rPr dirty="0" sz="1000" spc="55" b="1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s</a:t>
                      </a:r>
                      <a:r>
                        <a:rPr dirty="0" sz="1000" spc="-7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20" b="1">
                          <a:latin typeface="Arial"/>
                          <a:cs typeface="Arial"/>
                        </a:rPr>
                        <a:t>P</a:t>
                      </a:r>
                      <a:r>
                        <a:rPr dirty="0" sz="1000" spc="55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 spc="-20" b="1">
                          <a:latin typeface="Arial"/>
                          <a:cs typeface="Arial"/>
                        </a:rPr>
                        <a:t>y</a:t>
                      </a:r>
                      <a:r>
                        <a:rPr dirty="0" sz="1000" spc="55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b</a:t>
                      </a:r>
                      <a:r>
                        <a:rPr dirty="0" sz="1000" spc="30" b="1">
                          <a:latin typeface="Arial"/>
                          <a:cs typeface="Arial"/>
                        </a:rPr>
                        <a:t>l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58419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5,000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24130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5,000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</a:tr>
              <a:tr h="153127">
                <a:tc>
                  <a:txBody>
                    <a:bodyPr/>
                    <a:lstStyle/>
                    <a:p>
                      <a:pPr marL="31750">
                        <a:lnSpc>
                          <a:spcPts val="1075"/>
                        </a:lnSpc>
                        <a:spcBef>
                          <a:spcPts val="30"/>
                        </a:spcBef>
                      </a:pPr>
                      <a:r>
                        <a:rPr dirty="0" sz="1000" spc="-35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 spc="-20" b="1">
                          <a:latin typeface="Arial"/>
                          <a:cs typeface="Arial"/>
                        </a:rPr>
                        <a:t>cc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o</a:t>
                      </a:r>
                      <a:r>
                        <a:rPr dirty="0" sz="1000" spc="5" b="1">
                          <a:latin typeface="Arial"/>
                          <a:cs typeface="Arial"/>
                        </a:rPr>
                        <a:t>u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n</a:t>
                      </a:r>
                      <a:r>
                        <a:rPr dirty="0" sz="1000" spc="-25" b="1">
                          <a:latin typeface="Arial"/>
                          <a:cs typeface="Arial"/>
                        </a:rPr>
                        <a:t>t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s</a:t>
                      </a:r>
                      <a:r>
                        <a:rPr dirty="0" sz="1000" spc="-7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20" b="1">
                          <a:latin typeface="Arial"/>
                          <a:cs typeface="Arial"/>
                        </a:rPr>
                        <a:t>P</a:t>
                      </a:r>
                      <a:r>
                        <a:rPr dirty="0" sz="1000" spc="55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 spc="-20" b="1">
                          <a:latin typeface="Arial"/>
                          <a:cs typeface="Arial"/>
                        </a:rPr>
                        <a:t>y</a:t>
                      </a:r>
                      <a:r>
                        <a:rPr dirty="0" sz="1000" spc="55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b</a:t>
                      </a:r>
                      <a:r>
                        <a:rPr dirty="0" sz="1000" spc="30" b="1">
                          <a:latin typeface="Arial"/>
                          <a:cs typeface="Arial"/>
                        </a:rPr>
                        <a:t>l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58419">
                        <a:lnSpc>
                          <a:spcPts val="1075"/>
                        </a:lnSpc>
                        <a:spcBef>
                          <a:spcPts val="30"/>
                        </a:spcBef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2,500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24130">
                        <a:lnSpc>
                          <a:spcPts val="1075"/>
                        </a:lnSpc>
                        <a:spcBef>
                          <a:spcPts val="30"/>
                        </a:spcBef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2,500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</a:tr>
              <a:tr h="189543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175"/>
                        </a:spcBef>
                      </a:pPr>
                      <a:r>
                        <a:rPr dirty="0" sz="1000" spc="15" b="1">
                          <a:latin typeface="Arial"/>
                          <a:cs typeface="Arial"/>
                        </a:rPr>
                        <a:t>Unearned</a:t>
                      </a:r>
                      <a:r>
                        <a:rPr dirty="0" sz="1000" spc="-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10" b="1">
                          <a:latin typeface="Arial"/>
                          <a:cs typeface="Arial"/>
                        </a:rPr>
                        <a:t>Revenue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222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58419">
                        <a:lnSpc>
                          <a:spcPct val="100000"/>
                        </a:lnSpc>
                        <a:spcBef>
                          <a:spcPts val="175"/>
                        </a:spcBef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1,200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222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8575">
                        <a:lnSpc>
                          <a:spcPct val="100000"/>
                        </a:lnSpc>
                        <a:spcBef>
                          <a:spcPts val="65"/>
                        </a:spcBef>
                      </a:pPr>
                      <a:r>
                        <a:rPr dirty="0" sz="1000" b="1">
                          <a:latin typeface="Comic Sans MS"/>
                          <a:cs typeface="Comic Sans MS"/>
                        </a:rPr>
                        <a:t>(d)</a:t>
                      </a:r>
                      <a:endParaRPr sz="1000">
                        <a:latin typeface="Comic Sans MS"/>
                        <a:cs typeface="Comic Sans MS"/>
                      </a:endParaRPr>
                    </a:p>
                  </a:txBody>
                  <a:tcPr marL="0" marR="0" marB="0" marT="825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52705">
                        <a:lnSpc>
                          <a:spcPct val="100000"/>
                        </a:lnSpc>
                        <a:spcBef>
                          <a:spcPts val="175"/>
                        </a:spcBef>
                      </a:pPr>
                      <a:r>
                        <a:rPr dirty="0" sz="1000" spc="-20" b="1">
                          <a:latin typeface="Arial"/>
                          <a:cs typeface="Arial"/>
                        </a:rPr>
                        <a:t>400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22225"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26034">
                        <a:lnSpc>
                          <a:spcPct val="100000"/>
                        </a:lnSpc>
                        <a:spcBef>
                          <a:spcPts val="175"/>
                        </a:spcBef>
                      </a:pPr>
                      <a:r>
                        <a:rPr dirty="0" sz="1000" spc="-20" b="1">
                          <a:latin typeface="Arial"/>
                          <a:cs typeface="Arial"/>
                        </a:rPr>
                        <a:t>800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22225">
                    <a:solidFill>
                      <a:srgbClr val="FFFFFF"/>
                    </a:solidFill>
                  </a:tcPr>
                </a:tc>
              </a:tr>
              <a:tr h="158865">
                <a:tc>
                  <a:txBody>
                    <a:bodyPr/>
                    <a:lstStyle/>
                    <a:p>
                      <a:pPr marL="31750">
                        <a:lnSpc>
                          <a:spcPts val="1120"/>
                        </a:lnSpc>
                        <a:spcBef>
                          <a:spcPts val="30"/>
                        </a:spcBef>
                      </a:pPr>
                      <a:r>
                        <a:rPr dirty="0" sz="1000" spc="15" b="1">
                          <a:latin typeface="Arial"/>
                          <a:cs typeface="Arial"/>
                        </a:rPr>
                        <a:t>Share</a:t>
                      </a:r>
                      <a:r>
                        <a:rPr dirty="0" sz="1000" spc="4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10" b="1">
                          <a:latin typeface="Arial"/>
                          <a:cs typeface="Arial"/>
                        </a:rPr>
                        <a:t>Capital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58419">
                        <a:lnSpc>
                          <a:spcPts val="1120"/>
                        </a:lnSpc>
                        <a:spcBef>
                          <a:spcPts val="30"/>
                        </a:spcBef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10,000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24130">
                        <a:lnSpc>
                          <a:spcPts val="1120"/>
                        </a:lnSpc>
                        <a:spcBef>
                          <a:spcPts val="30"/>
                        </a:spcBef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10,000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</a:tr>
              <a:tr h="345733">
                <a:tc>
                  <a:txBody>
                    <a:bodyPr/>
                    <a:lstStyle/>
                    <a:p>
                      <a:pPr marL="31750" marR="563245">
                        <a:lnSpc>
                          <a:spcPts val="1350"/>
                        </a:lnSpc>
                      </a:pPr>
                      <a:r>
                        <a:rPr dirty="0" sz="1000" spc="5" b="1">
                          <a:latin typeface="Arial"/>
                          <a:cs typeface="Arial"/>
                        </a:rPr>
                        <a:t>Dividends </a:t>
                      </a:r>
                      <a:r>
                        <a:rPr dirty="0" sz="1000" spc="1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5" b="1">
                          <a:latin typeface="Arial"/>
                          <a:cs typeface="Arial"/>
                        </a:rPr>
                        <a:t>Service</a:t>
                      </a:r>
                      <a:r>
                        <a:rPr dirty="0" sz="1000" spc="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10" b="1">
                          <a:latin typeface="Arial"/>
                          <a:cs typeface="Arial"/>
                        </a:rPr>
                        <a:t>Revenue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84150">
                        <a:lnSpc>
                          <a:spcPct val="100000"/>
                        </a:lnSpc>
                        <a:spcBef>
                          <a:spcPts val="130"/>
                        </a:spcBef>
                      </a:pPr>
                      <a:r>
                        <a:rPr dirty="0" sz="1000" spc="-20" b="1">
                          <a:latin typeface="Arial"/>
                          <a:cs typeface="Arial"/>
                        </a:rPr>
                        <a:t>500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1651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algn="r" marR="58419">
                        <a:lnSpc>
                          <a:spcPts val="1145"/>
                        </a:lnSpc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10,000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5080"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 marR="41275">
                        <a:lnSpc>
                          <a:spcPct val="100000"/>
                        </a:lnSpc>
                        <a:spcBef>
                          <a:spcPts val="1180"/>
                        </a:spcBef>
                      </a:pPr>
                      <a:r>
                        <a:rPr dirty="0" sz="1000" b="1">
                          <a:latin typeface="Comic Sans MS"/>
                          <a:cs typeface="Comic Sans MS"/>
                        </a:rPr>
                        <a:t>(d)</a:t>
                      </a:r>
                      <a:endParaRPr sz="1000">
                        <a:latin typeface="Comic Sans MS"/>
                        <a:cs typeface="Comic Sans MS"/>
                      </a:endParaRPr>
                    </a:p>
                  </a:txBody>
                  <a:tcPr marL="0" marR="0" marB="0" marT="14986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L="74295">
                        <a:lnSpc>
                          <a:spcPts val="1145"/>
                        </a:lnSpc>
                      </a:pPr>
                      <a:r>
                        <a:rPr dirty="0" sz="1000" spc="-20" b="1">
                          <a:latin typeface="Arial"/>
                          <a:cs typeface="Arial"/>
                        </a:rPr>
                        <a:t>400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508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26034">
                        <a:lnSpc>
                          <a:spcPct val="100000"/>
                        </a:lnSpc>
                        <a:spcBef>
                          <a:spcPts val="130"/>
                        </a:spcBef>
                      </a:pPr>
                      <a:r>
                        <a:rPr dirty="0" sz="1000" spc="-20" b="1">
                          <a:latin typeface="Arial"/>
                          <a:cs typeface="Arial"/>
                        </a:rPr>
                        <a:t>500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1651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algn="r" marR="24130">
                        <a:lnSpc>
                          <a:spcPts val="1145"/>
                        </a:lnSpc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10,600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5080">
                    <a:solidFill>
                      <a:srgbClr val="FFFFFF"/>
                    </a:solidFill>
                  </a:tcPr>
                </a:tc>
              </a:tr>
              <a:tr h="33960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L="31750">
                        <a:lnSpc>
                          <a:spcPts val="1120"/>
                        </a:lnSpc>
                      </a:pPr>
                      <a:r>
                        <a:rPr dirty="0" sz="1000" spc="20" b="1">
                          <a:latin typeface="Arial"/>
                          <a:cs typeface="Arial"/>
                        </a:rPr>
                        <a:t>S</a:t>
                      </a:r>
                      <a:r>
                        <a:rPr dirty="0" sz="1000" spc="55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 spc="25" b="1">
                          <a:latin typeface="Arial"/>
                          <a:cs typeface="Arial"/>
                        </a:rPr>
                        <a:t>l</a:t>
                      </a:r>
                      <a:r>
                        <a:rPr dirty="0" sz="1000" spc="55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 spc="-5" b="1">
                          <a:latin typeface="Arial"/>
                          <a:cs typeface="Arial"/>
                        </a:rPr>
                        <a:t>r</a:t>
                      </a:r>
                      <a:r>
                        <a:rPr dirty="0" sz="1000" spc="25" b="1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1000" spc="55" b="1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s</a:t>
                      </a:r>
                      <a:r>
                        <a:rPr dirty="0" sz="1000" spc="-7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-55" b="1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1000" spc="55" b="1">
                          <a:latin typeface="Arial"/>
                          <a:cs typeface="Arial"/>
                        </a:rPr>
                        <a:t>x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p</a:t>
                      </a:r>
                      <a:r>
                        <a:rPr dirty="0" sz="1000" spc="60" b="1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n</a:t>
                      </a:r>
                      <a:r>
                        <a:rPr dirty="0" sz="1000" spc="-95" b="1">
                          <a:latin typeface="Arial"/>
                          <a:cs typeface="Arial"/>
                        </a:rPr>
                        <a:t>s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190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algn="r" marR="182245">
                        <a:lnSpc>
                          <a:spcPts val="1120"/>
                        </a:lnSpc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4,000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190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L="31750">
                        <a:lnSpc>
                          <a:spcPts val="1120"/>
                        </a:lnSpc>
                      </a:pPr>
                      <a:r>
                        <a:rPr dirty="0" baseline="13888" sz="1500" spc="-7" b="1">
                          <a:latin typeface="Comic Sans MS"/>
                          <a:cs typeface="Comic Sans MS"/>
                        </a:rPr>
                        <a:t>(g)</a:t>
                      </a:r>
                      <a:r>
                        <a:rPr dirty="0" sz="1000" spc="-5" b="1">
                          <a:latin typeface="Arial"/>
                          <a:cs typeface="Arial"/>
                        </a:rPr>
                        <a:t>1,200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1905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 marR="41275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dirty="0" sz="1000" spc="-5" b="1">
                          <a:latin typeface="Comic Sans MS"/>
                          <a:cs typeface="Comic Sans MS"/>
                        </a:rPr>
                        <a:t>(e)</a:t>
                      </a:r>
                      <a:endParaRPr sz="1000">
                        <a:latin typeface="Comic Sans MS"/>
                        <a:cs typeface="Comic Sans MS"/>
                      </a:endParaRPr>
                    </a:p>
                  </a:txBody>
                  <a:tcPr marL="0" marR="0" marB="0" marT="1714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74295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dirty="0" sz="1000" spc="-20" b="1">
                          <a:latin typeface="Arial"/>
                          <a:cs typeface="Arial"/>
                        </a:rPr>
                        <a:t>200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1333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algn="r" marR="24130">
                        <a:lnSpc>
                          <a:spcPts val="1120"/>
                        </a:lnSpc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5,200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190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</a:tr>
              <a:tr h="184006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130"/>
                        </a:spcBef>
                      </a:pPr>
                      <a:r>
                        <a:rPr dirty="0" sz="1000" spc="5" b="1">
                          <a:latin typeface="Arial"/>
                          <a:cs typeface="Arial"/>
                        </a:rPr>
                        <a:t>Rent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16510"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26034">
                        <a:lnSpc>
                          <a:spcPct val="100000"/>
                        </a:lnSpc>
                        <a:spcBef>
                          <a:spcPts val="130"/>
                        </a:spcBef>
                        <a:tabLst>
                          <a:tab pos="476250" algn="l"/>
                          <a:tab pos="1514475" algn="l"/>
                        </a:tabLst>
                      </a:pPr>
                      <a:r>
                        <a:rPr dirty="0" u="sng" sz="1000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 </a:t>
                      </a:r>
                      <a:r>
                        <a:rPr dirty="0" u="sng" sz="1000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	</a:t>
                      </a:r>
                      <a:r>
                        <a:rPr dirty="0" u="sng" sz="1000" spc="-15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900	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1651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gridSpan="6">
                  <a:txBody>
                    <a:bodyPr/>
                    <a:lstStyle/>
                    <a:p>
                      <a:pPr marL="1644650">
                        <a:lnSpc>
                          <a:spcPct val="100000"/>
                        </a:lnSpc>
                        <a:spcBef>
                          <a:spcPts val="130"/>
                        </a:spcBef>
                      </a:pPr>
                      <a:r>
                        <a:rPr dirty="0" sz="1000" spc="-20" b="1">
                          <a:latin typeface="Arial"/>
                          <a:cs typeface="Arial"/>
                        </a:rPr>
                        <a:t>900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1651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86575">
                <a:tc>
                  <a:txBody>
                    <a:bodyPr/>
                    <a:lstStyle/>
                    <a:p>
                      <a:pPr marL="266065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1000" spc="10" b="1">
                          <a:latin typeface="Arial"/>
                          <a:cs typeface="Arial"/>
                        </a:rPr>
                        <a:t>Totals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35560">
                        <a:lnSpc>
                          <a:spcPct val="100000"/>
                        </a:lnSpc>
                        <a:spcBef>
                          <a:spcPts val="30"/>
                        </a:spcBef>
                        <a:tabLst>
                          <a:tab pos="300355" algn="l"/>
                          <a:tab pos="1064260" algn="l"/>
                        </a:tabLst>
                      </a:pPr>
                      <a:r>
                        <a:rPr dirty="0" u="sng" sz="1000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 </a:t>
                      </a:r>
                      <a:r>
                        <a:rPr dirty="0" u="sng" sz="1000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	</a:t>
                      </a:r>
                      <a:r>
                        <a:rPr dirty="0" u="sng" sz="1000" spc="-10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28,700</a:t>
                      </a:r>
                      <a:r>
                        <a:rPr dirty="0" u="sng" sz="1000" spc="-10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	28,700</a:t>
                      </a:r>
                      <a:r>
                        <a:rPr dirty="0" u="sng" sz="1000" spc="-110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 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gridSpan="6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63877">
                <a:tc>
                  <a:txBody>
                    <a:bodyPr/>
                    <a:lstStyle/>
                    <a:p>
                      <a:pPr marL="31750">
                        <a:lnSpc>
                          <a:spcPts val="1120"/>
                        </a:lnSpc>
                        <a:spcBef>
                          <a:spcPts val="70"/>
                        </a:spcBef>
                      </a:pPr>
                      <a:r>
                        <a:rPr dirty="0" sz="1000" spc="-35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d</a:t>
                      </a:r>
                      <a:r>
                        <a:rPr dirty="0" sz="1000" spc="-20" b="1">
                          <a:latin typeface="Arial"/>
                          <a:cs typeface="Arial"/>
                        </a:rPr>
                        <a:t>v</a:t>
                      </a:r>
                      <a:r>
                        <a:rPr dirty="0" sz="1000" spc="55" b="1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1000" spc="-5" b="1">
                          <a:latin typeface="Arial"/>
                          <a:cs typeface="Arial"/>
                        </a:rPr>
                        <a:t>r</a:t>
                      </a:r>
                      <a:r>
                        <a:rPr dirty="0" sz="1000" spc="-30" b="1">
                          <a:latin typeface="Arial"/>
                          <a:cs typeface="Arial"/>
                        </a:rPr>
                        <a:t>t</a:t>
                      </a:r>
                      <a:r>
                        <a:rPr dirty="0" sz="1000" spc="25" b="1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1000" spc="-100" b="1">
                          <a:latin typeface="Arial"/>
                          <a:cs typeface="Arial"/>
                        </a:rPr>
                        <a:t>s</a:t>
                      </a:r>
                      <a:r>
                        <a:rPr dirty="0" sz="1000" spc="25" b="1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ng</a:t>
                      </a:r>
                      <a:r>
                        <a:rPr dirty="0" sz="1000" spc="3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20" b="1">
                          <a:latin typeface="Arial"/>
                          <a:cs typeface="Arial"/>
                        </a:rPr>
                        <a:t>S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u</a:t>
                      </a:r>
                      <a:r>
                        <a:rPr dirty="0" sz="1000" spc="5" b="1">
                          <a:latin typeface="Arial"/>
                          <a:cs typeface="Arial"/>
                        </a:rPr>
                        <a:t>p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p</a:t>
                      </a:r>
                      <a:r>
                        <a:rPr dirty="0" sz="1000" spc="30" b="1">
                          <a:latin typeface="Arial"/>
                          <a:cs typeface="Arial"/>
                        </a:rPr>
                        <a:t>l</a:t>
                      </a:r>
                      <a:r>
                        <a:rPr dirty="0" sz="1000" spc="25" b="1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1000" spc="55" b="1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s</a:t>
                      </a:r>
                      <a:r>
                        <a:rPr dirty="0" sz="1000" spc="-7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-55" b="1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1000" spc="55" b="1">
                          <a:latin typeface="Arial"/>
                          <a:cs typeface="Arial"/>
                        </a:rPr>
                        <a:t>x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pe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8890"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3810">
                        <a:lnSpc>
                          <a:spcPts val="1120"/>
                        </a:lnSpc>
                        <a:spcBef>
                          <a:spcPts val="70"/>
                        </a:spcBef>
                      </a:pPr>
                      <a:r>
                        <a:rPr dirty="0" sz="1000" spc="-30" b="1">
                          <a:latin typeface="Arial"/>
                          <a:cs typeface="Arial"/>
                        </a:rPr>
                        <a:t>nse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889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gridSpan="6">
                  <a:txBody>
                    <a:bodyPr/>
                    <a:lstStyle/>
                    <a:p>
                      <a:pPr marL="31750">
                        <a:lnSpc>
                          <a:spcPts val="1120"/>
                        </a:lnSpc>
                        <a:spcBef>
                          <a:spcPts val="70"/>
                        </a:spcBef>
                        <a:tabLst>
                          <a:tab pos="1536700" algn="l"/>
                        </a:tabLst>
                      </a:pPr>
                      <a:r>
                        <a:rPr dirty="0" baseline="13888" sz="1500" spc="-7" b="1">
                          <a:latin typeface="Comic Sans MS"/>
                          <a:cs typeface="Comic Sans MS"/>
                        </a:rPr>
                        <a:t>(a)</a:t>
                      </a:r>
                      <a:r>
                        <a:rPr dirty="0" sz="1000" spc="-5" b="1">
                          <a:latin typeface="Arial"/>
                          <a:cs typeface="Arial"/>
                        </a:rPr>
                        <a:t>1,500	</a:t>
                      </a:r>
                      <a:r>
                        <a:rPr dirty="0" sz="1000" spc="-10" b="1">
                          <a:latin typeface="Arial"/>
                          <a:cs typeface="Arial"/>
                        </a:rPr>
                        <a:t>1,500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889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  <p:sp>
        <p:nvSpPr>
          <p:cNvPr id="82" name="object 82"/>
          <p:cNvSpPr txBox="1"/>
          <p:nvPr/>
        </p:nvSpPr>
        <p:spPr>
          <a:xfrm>
            <a:off x="4972558" y="4492244"/>
            <a:ext cx="194310" cy="179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000" spc="-10" b="1">
                <a:latin typeface="Comic Sans MS"/>
                <a:cs typeface="Comic Sans MS"/>
              </a:rPr>
              <a:t>(</a:t>
            </a:r>
            <a:r>
              <a:rPr dirty="0" sz="1000" spc="-5" b="1">
                <a:latin typeface="Comic Sans MS"/>
                <a:cs typeface="Comic Sans MS"/>
              </a:rPr>
              <a:t>b)</a:t>
            </a:r>
            <a:endParaRPr sz="1000">
              <a:latin typeface="Comic Sans MS"/>
              <a:cs typeface="Comic Sans MS"/>
            </a:endParaRPr>
          </a:p>
        </p:txBody>
      </p:sp>
      <p:sp>
        <p:nvSpPr>
          <p:cNvPr id="83" name="object 83"/>
          <p:cNvSpPr txBox="1"/>
          <p:nvPr/>
        </p:nvSpPr>
        <p:spPr>
          <a:xfrm>
            <a:off x="5512434" y="5347461"/>
            <a:ext cx="180975" cy="179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000" spc="-10" b="1">
                <a:latin typeface="Comic Sans MS"/>
                <a:cs typeface="Comic Sans MS"/>
              </a:rPr>
              <a:t>(f)</a:t>
            </a:r>
            <a:endParaRPr sz="1000">
              <a:latin typeface="Comic Sans MS"/>
              <a:cs typeface="Comic Sans MS"/>
            </a:endParaRPr>
          </a:p>
        </p:txBody>
      </p:sp>
      <p:sp>
        <p:nvSpPr>
          <p:cNvPr id="84" name="object 84"/>
          <p:cNvSpPr txBox="1"/>
          <p:nvPr/>
        </p:nvSpPr>
        <p:spPr>
          <a:xfrm>
            <a:off x="5483986" y="5569293"/>
            <a:ext cx="599440" cy="18288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30"/>
              </a:spcBef>
            </a:pPr>
            <a:r>
              <a:rPr dirty="0" baseline="30555" sz="1500" spc="-7" b="1">
                <a:latin typeface="Comic Sans MS"/>
                <a:cs typeface="Comic Sans MS"/>
              </a:rPr>
              <a:t>(g)</a:t>
            </a:r>
            <a:r>
              <a:rPr dirty="0" baseline="30555" sz="1500" spc="-142" b="1">
                <a:latin typeface="Comic Sans MS"/>
                <a:cs typeface="Comic Sans MS"/>
              </a:rPr>
              <a:t> </a:t>
            </a:r>
            <a:r>
              <a:rPr dirty="0" sz="1000" spc="-10" b="1">
                <a:latin typeface="Arial"/>
                <a:cs typeface="Arial"/>
              </a:rPr>
              <a:t>1,200</a:t>
            </a:r>
            <a:endParaRPr sz="1000">
              <a:latin typeface="Arial"/>
              <a:cs typeface="Arial"/>
            </a:endParaRPr>
          </a:p>
        </p:txBody>
      </p:sp>
      <p:sp>
        <p:nvSpPr>
          <p:cNvPr id="85" name="object 85"/>
          <p:cNvSpPr txBox="1"/>
          <p:nvPr/>
        </p:nvSpPr>
        <p:spPr>
          <a:xfrm>
            <a:off x="4975605" y="4832985"/>
            <a:ext cx="188595" cy="4838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000" spc="-10" b="1">
                <a:latin typeface="Comic Sans MS"/>
                <a:cs typeface="Comic Sans MS"/>
              </a:rPr>
              <a:t>(</a:t>
            </a:r>
            <a:r>
              <a:rPr dirty="0" sz="1000" spc="5" b="1">
                <a:latin typeface="Comic Sans MS"/>
                <a:cs typeface="Comic Sans MS"/>
              </a:rPr>
              <a:t>c</a:t>
            </a:r>
            <a:r>
              <a:rPr dirty="0" sz="1000" b="1">
                <a:latin typeface="Comic Sans MS"/>
                <a:cs typeface="Comic Sans MS"/>
              </a:rPr>
              <a:t>)</a:t>
            </a:r>
            <a:endParaRPr sz="1000">
              <a:latin typeface="Comic Sans MS"/>
              <a:cs typeface="Comic Sans MS"/>
            </a:endParaRPr>
          </a:p>
          <a:p>
            <a:pPr marL="12700">
              <a:lnSpc>
                <a:spcPct val="100000"/>
              </a:lnSpc>
            </a:pPr>
            <a:r>
              <a:rPr dirty="0" sz="1000" spc="-10" b="1">
                <a:latin typeface="Comic Sans MS"/>
                <a:cs typeface="Comic Sans MS"/>
              </a:rPr>
              <a:t>(</a:t>
            </a:r>
            <a:r>
              <a:rPr dirty="0" sz="1000" spc="-15" b="1">
                <a:latin typeface="Comic Sans MS"/>
                <a:cs typeface="Comic Sans MS"/>
              </a:rPr>
              <a:t>e</a:t>
            </a:r>
            <a:r>
              <a:rPr dirty="0" sz="1000" b="1">
                <a:latin typeface="Comic Sans MS"/>
                <a:cs typeface="Comic Sans MS"/>
              </a:rPr>
              <a:t>)</a:t>
            </a:r>
            <a:endParaRPr sz="1000">
              <a:latin typeface="Comic Sans MS"/>
              <a:cs typeface="Comic Sans MS"/>
            </a:endParaRPr>
          </a:p>
          <a:p>
            <a:pPr marL="15240">
              <a:lnSpc>
                <a:spcPct val="100000"/>
              </a:lnSpc>
            </a:pPr>
            <a:r>
              <a:rPr dirty="0" sz="1000" spc="-10" b="1">
                <a:latin typeface="Comic Sans MS"/>
                <a:cs typeface="Comic Sans MS"/>
              </a:rPr>
              <a:t>(f)</a:t>
            </a:r>
            <a:endParaRPr sz="1000">
              <a:latin typeface="Comic Sans MS"/>
              <a:cs typeface="Comic Sans MS"/>
            </a:endParaRPr>
          </a:p>
        </p:txBody>
      </p:sp>
      <p:sp>
        <p:nvSpPr>
          <p:cNvPr id="86" name="object 86"/>
          <p:cNvSpPr/>
          <p:nvPr/>
        </p:nvSpPr>
        <p:spPr>
          <a:xfrm>
            <a:off x="6236208" y="5945123"/>
            <a:ext cx="765175" cy="471170"/>
          </a:xfrm>
          <a:custGeom>
            <a:avLst/>
            <a:gdLst/>
            <a:ahLst/>
            <a:cxnLst/>
            <a:rect l="l" t="t" r="r" b="b"/>
            <a:pathLst>
              <a:path w="765175" h="471170">
                <a:moveTo>
                  <a:pt x="723899" y="443483"/>
                </a:moveTo>
                <a:lnTo>
                  <a:pt x="0" y="443483"/>
                </a:lnTo>
                <a:lnTo>
                  <a:pt x="0" y="470916"/>
                </a:lnTo>
                <a:lnTo>
                  <a:pt x="751332" y="470916"/>
                </a:lnTo>
                <a:lnTo>
                  <a:pt x="751332" y="457199"/>
                </a:lnTo>
                <a:lnTo>
                  <a:pt x="723899" y="457199"/>
                </a:lnTo>
                <a:lnTo>
                  <a:pt x="723899" y="443483"/>
                </a:lnTo>
                <a:close/>
              </a:path>
              <a:path w="765175" h="471170">
                <a:moveTo>
                  <a:pt x="751332" y="41147"/>
                </a:moveTo>
                <a:lnTo>
                  <a:pt x="723899" y="41147"/>
                </a:lnTo>
                <a:lnTo>
                  <a:pt x="723899" y="457199"/>
                </a:lnTo>
                <a:lnTo>
                  <a:pt x="737615" y="443483"/>
                </a:lnTo>
                <a:lnTo>
                  <a:pt x="751332" y="443483"/>
                </a:lnTo>
                <a:lnTo>
                  <a:pt x="751332" y="41147"/>
                </a:lnTo>
                <a:close/>
              </a:path>
              <a:path w="765175" h="471170">
                <a:moveTo>
                  <a:pt x="751332" y="443483"/>
                </a:moveTo>
                <a:lnTo>
                  <a:pt x="737615" y="443483"/>
                </a:lnTo>
                <a:lnTo>
                  <a:pt x="723899" y="457199"/>
                </a:lnTo>
                <a:lnTo>
                  <a:pt x="751332" y="457199"/>
                </a:lnTo>
                <a:lnTo>
                  <a:pt x="751332" y="443483"/>
                </a:lnTo>
                <a:close/>
              </a:path>
              <a:path w="765175" h="471170">
                <a:moveTo>
                  <a:pt x="737615" y="0"/>
                </a:moveTo>
                <a:lnTo>
                  <a:pt x="710184" y="54863"/>
                </a:lnTo>
                <a:lnTo>
                  <a:pt x="723899" y="54863"/>
                </a:lnTo>
                <a:lnTo>
                  <a:pt x="723899" y="41147"/>
                </a:lnTo>
                <a:lnTo>
                  <a:pt x="758189" y="41147"/>
                </a:lnTo>
                <a:lnTo>
                  <a:pt x="737615" y="0"/>
                </a:lnTo>
                <a:close/>
              </a:path>
              <a:path w="765175" h="471170">
                <a:moveTo>
                  <a:pt x="758189" y="41147"/>
                </a:moveTo>
                <a:lnTo>
                  <a:pt x="751332" y="41147"/>
                </a:lnTo>
                <a:lnTo>
                  <a:pt x="751332" y="54863"/>
                </a:lnTo>
                <a:lnTo>
                  <a:pt x="765047" y="54863"/>
                </a:lnTo>
                <a:lnTo>
                  <a:pt x="758189" y="41147"/>
                </a:lnTo>
                <a:close/>
              </a:path>
            </a:pathLst>
          </a:custGeom>
          <a:solidFill>
            <a:srgbClr val="8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7" name="object 87"/>
          <p:cNvSpPr txBox="1"/>
          <p:nvPr/>
        </p:nvSpPr>
        <p:spPr>
          <a:xfrm>
            <a:off x="2592323" y="6021323"/>
            <a:ext cx="3657600" cy="585470"/>
          </a:xfrm>
          <a:prstGeom prst="rect">
            <a:avLst/>
          </a:prstGeom>
          <a:solidFill>
            <a:srgbClr val="FFFF99"/>
          </a:solidFill>
          <a:ln w="27431">
            <a:solidFill>
              <a:srgbClr val="800000"/>
            </a:solidFill>
          </a:ln>
        </p:spPr>
        <p:txBody>
          <a:bodyPr wrap="square" lIns="0" tIns="4191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330"/>
              </a:spcBef>
            </a:pPr>
            <a:r>
              <a:rPr dirty="0" sz="1600" spc="-35">
                <a:latin typeface="Arial MT"/>
                <a:cs typeface="Arial MT"/>
              </a:rPr>
              <a:t>Total</a:t>
            </a:r>
            <a:r>
              <a:rPr dirty="0" sz="1600" spc="-45">
                <a:latin typeface="Arial MT"/>
                <a:cs typeface="Arial MT"/>
              </a:rPr>
              <a:t> </a:t>
            </a:r>
            <a:r>
              <a:rPr dirty="0" sz="1600">
                <a:latin typeface="Arial MT"/>
                <a:cs typeface="Arial MT"/>
              </a:rPr>
              <a:t>the</a:t>
            </a:r>
            <a:r>
              <a:rPr dirty="0" sz="1600" spc="-15">
                <a:latin typeface="Arial MT"/>
                <a:cs typeface="Arial MT"/>
              </a:rPr>
              <a:t> </a:t>
            </a:r>
            <a:r>
              <a:rPr dirty="0" sz="1600">
                <a:latin typeface="Arial MT"/>
                <a:cs typeface="Arial MT"/>
              </a:rPr>
              <a:t>adjusted</a:t>
            </a:r>
            <a:r>
              <a:rPr dirty="0" sz="1600" spc="-60">
                <a:latin typeface="Arial MT"/>
                <a:cs typeface="Arial MT"/>
              </a:rPr>
              <a:t> </a:t>
            </a:r>
            <a:r>
              <a:rPr dirty="0" sz="1600">
                <a:latin typeface="Arial MT"/>
                <a:cs typeface="Arial MT"/>
              </a:rPr>
              <a:t>trial</a:t>
            </a:r>
            <a:r>
              <a:rPr dirty="0" sz="1600" spc="-20">
                <a:latin typeface="Arial MT"/>
                <a:cs typeface="Arial MT"/>
              </a:rPr>
              <a:t> </a:t>
            </a:r>
            <a:r>
              <a:rPr dirty="0" sz="1600">
                <a:latin typeface="Arial MT"/>
                <a:cs typeface="Arial MT"/>
              </a:rPr>
              <a:t>balance</a:t>
            </a:r>
            <a:endParaRPr sz="1600">
              <a:latin typeface="Arial MT"/>
              <a:cs typeface="Arial MT"/>
            </a:endParaRPr>
          </a:p>
          <a:p>
            <a:pPr algn="ctr">
              <a:lnSpc>
                <a:spcPct val="100000"/>
              </a:lnSpc>
            </a:pPr>
            <a:r>
              <a:rPr dirty="0" sz="1600">
                <a:latin typeface="Arial MT"/>
                <a:cs typeface="Arial MT"/>
              </a:rPr>
              <a:t>columns</a:t>
            </a:r>
            <a:r>
              <a:rPr dirty="0" sz="1600" spc="-60">
                <a:latin typeface="Arial MT"/>
                <a:cs typeface="Arial MT"/>
              </a:rPr>
              <a:t> </a:t>
            </a:r>
            <a:r>
              <a:rPr dirty="0" sz="1600" spc="-5">
                <a:latin typeface="Arial MT"/>
                <a:cs typeface="Arial MT"/>
              </a:rPr>
              <a:t>and</a:t>
            </a:r>
            <a:r>
              <a:rPr dirty="0" sz="1600" spc="-20">
                <a:latin typeface="Arial MT"/>
                <a:cs typeface="Arial MT"/>
              </a:rPr>
              <a:t> </a:t>
            </a:r>
            <a:r>
              <a:rPr dirty="0" sz="1600">
                <a:latin typeface="Arial MT"/>
                <a:cs typeface="Arial MT"/>
              </a:rPr>
              <a:t>check</a:t>
            </a:r>
            <a:r>
              <a:rPr dirty="0" sz="1600" spc="-30">
                <a:latin typeface="Arial MT"/>
                <a:cs typeface="Arial MT"/>
              </a:rPr>
              <a:t> </a:t>
            </a:r>
            <a:r>
              <a:rPr dirty="0" sz="1600">
                <a:latin typeface="Arial MT"/>
                <a:cs typeface="Arial MT"/>
              </a:rPr>
              <a:t>for </a:t>
            </a:r>
            <a:r>
              <a:rPr dirty="0" sz="1600" spc="-20">
                <a:latin typeface="Arial MT"/>
                <a:cs typeface="Arial MT"/>
              </a:rPr>
              <a:t>equality.</a:t>
            </a:r>
            <a:endParaRPr sz="16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686179" y="1448828"/>
            <a:ext cx="8802370" cy="4647565"/>
          </a:xfrm>
          <a:custGeom>
            <a:avLst/>
            <a:gdLst/>
            <a:ahLst/>
            <a:cxnLst/>
            <a:rect l="l" t="t" r="r" b="b"/>
            <a:pathLst>
              <a:path w="8802370" h="4647565">
                <a:moveTo>
                  <a:pt x="8802027" y="0"/>
                </a:moveTo>
                <a:lnTo>
                  <a:pt x="0" y="0"/>
                </a:lnTo>
                <a:lnTo>
                  <a:pt x="0" y="4572495"/>
                </a:lnTo>
                <a:lnTo>
                  <a:pt x="0" y="4647184"/>
                </a:lnTo>
                <a:lnTo>
                  <a:pt x="8802027" y="4647184"/>
                </a:lnTo>
                <a:lnTo>
                  <a:pt x="8802027" y="4572495"/>
                </a:lnTo>
                <a:lnTo>
                  <a:pt x="880202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2163141" y="1778859"/>
            <a:ext cx="908050" cy="18288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00" spc="-10" b="1">
                <a:latin typeface="Arial"/>
                <a:cs typeface="Arial"/>
              </a:rPr>
              <a:t>Account</a:t>
            </a:r>
            <a:r>
              <a:rPr dirty="0" sz="1000" spc="-35" b="1">
                <a:latin typeface="Arial"/>
                <a:cs typeface="Arial"/>
              </a:rPr>
              <a:t> </a:t>
            </a:r>
            <a:r>
              <a:rPr dirty="0" sz="1000" spc="10" b="1">
                <a:latin typeface="Arial"/>
                <a:cs typeface="Arial"/>
              </a:rPr>
              <a:t>Titles</a:t>
            </a:r>
            <a:endParaRPr sz="10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810728" y="1950127"/>
            <a:ext cx="328295" cy="18288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00" spc="-35" b="1">
                <a:latin typeface="Arial"/>
                <a:cs typeface="Arial"/>
              </a:rPr>
              <a:t>C</a:t>
            </a:r>
            <a:r>
              <a:rPr dirty="0" sz="1000" spc="55" b="1">
                <a:latin typeface="Arial"/>
                <a:cs typeface="Arial"/>
              </a:rPr>
              <a:t>a</a:t>
            </a:r>
            <a:r>
              <a:rPr dirty="0" sz="1000" spc="-100" b="1">
                <a:latin typeface="Arial"/>
                <a:cs typeface="Arial"/>
              </a:rPr>
              <a:t>s</a:t>
            </a:r>
            <a:r>
              <a:rPr dirty="0" sz="1000" b="1">
                <a:latin typeface="Arial"/>
                <a:cs typeface="Arial"/>
              </a:rPr>
              <a:t>h</a:t>
            </a:r>
            <a:endParaRPr sz="10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729664" y="1950127"/>
            <a:ext cx="409575" cy="18288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00" spc="-20" b="1">
                <a:latin typeface="Arial"/>
                <a:cs typeface="Arial"/>
              </a:rPr>
              <a:t>15</a:t>
            </a:r>
            <a:r>
              <a:rPr dirty="0" sz="1000" spc="25" b="1">
                <a:latin typeface="Arial"/>
                <a:cs typeface="Arial"/>
              </a:rPr>
              <a:t>,</a:t>
            </a:r>
            <a:r>
              <a:rPr dirty="0" sz="1000" spc="-20" b="1">
                <a:latin typeface="Arial"/>
                <a:cs typeface="Arial"/>
              </a:rPr>
              <a:t>20</a:t>
            </a:r>
            <a:r>
              <a:rPr dirty="0" sz="1000" b="1">
                <a:latin typeface="Arial"/>
                <a:cs typeface="Arial"/>
              </a:rPr>
              <a:t>0</a:t>
            </a:r>
            <a:endParaRPr sz="10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412693" y="1950127"/>
            <a:ext cx="409575" cy="18288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00" spc="-20" b="1">
                <a:latin typeface="Arial"/>
                <a:cs typeface="Arial"/>
              </a:rPr>
              <a:t>15</a:t>
            </a:r>
            <a:r>
              <a:rPr dirty="0" sz="1000" spc="25" b="1">
                <a:latin typeface="Arial"/>
                <a:cs typeface="Arial"/>
              </a:rPr>
              <a:t>,</a:t>
            </a:r>
            <a:r>
              <a:rPr dirty="0" sz="1000" spc="-20" b="1">
                <a:latin typeface="Arial"/>
                <a:cs typeface="Arial"/>
              </a:rPr>
              <a:t>20</a:t>
            </a:r>
            <a:r>
              <a:rPr dirty="0" sz="1000" b="1">
                <a:latin typeface="Arial"/>
                <a:cs typeface="Arial"/>
              </a:rPr>
              <a:t>0</a:t>
            </a:r>
            <a:endParaRPr sz="10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315879" y="4541013"/>
            <a:ext cx="162560" cy="18288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00" spc="-20" b="1">
                <a:latin typeface="Arial"/>
                <a:cs typeface="Arial"/>
              </a:rPr>
              <a:t>50</a:t>
            </a:r>
            <a:endParaRPr sz="10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657068" y="4541013"/>
            <a:ext cx="162560" cy="18288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00" spc="-20" b="1">
                <a:latin typeface="Arial"/>
                <a:cs typeface="Arial"/>
              </a:rPr>
              <a:t>50</a:t>
            </a:r>
            <a:endParaRPr sz="10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096449" y="4541013"/>
            <a:ext cx="162560" cy="18288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00" spc="-20" b="1">
                <a:latin typeface="Arial"/>
                <a:cs typeface="Arial"/>
              </a:rPr>
              <a:t>50</a:t>
            </a:r>
            <a:endParaRPr sz="10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893692" y="4712281"/>
            <a:ext cx="162560" cy="18288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00" spc="-20" b="1">
                <a:latin typeface="Arial"/>
                <a:cs typeface="Arial"/>
              </a:rPr>
              <a:t>40</a:t>
            </a:r>
            <a:endParaRPr sz="10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420964" y="4712281"/>
            <a:ext cx="162560" cy="18288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00" spc="-20" b="1">
                <a:latin typeface="Arial"/>
                <a:cs typeface="Arial"/>
              </a:rPr>
              <a:t>40</a:t>
            </a:r>
            <a:endParaRPr sz="10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8096449" y="4883617"/>
            <a:ext cx="162560" cy="18288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00" spc="-20" b="1">
                <a:latin typeface="Arial"/>
                <a:cs typeface="Arial"/>
              </a:rPr>
              <a:t>40</a:t>
            </a:r>
            <a:endParaRPr sz="10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247157" y="4869601"/>
            <a:ext cx="231140" cy="539750"/>
          </a:xfrm>
          <a:prstGeom prst="rect">
            <a:avLst/>
          </a:prstGeom>
        </p:spPr>
        <p:txBody>
          <a:bodyPr wrap="square" lIns="0" tIns="30480" rIns="0" bIns="0" rtlCol="0" vert="horz">
            <a:spAutoFit/>
          </a:bodyPr>
          <a:lstStyle/>
          <a:p>
            <a:pPr marL="81280">
              <a:lnSpc>
                <a:spcPct val="100000"/>
              </a:lnSpc>
              <a:spcBef>
                <a:spcPts val="240"/>
              </a:spcBef>
            </a:pPr>
            <a:r>
              <a:rPr dirty="0" sz="1000" spc="-20" b="1">
                <a:latin typeface="Arial"/>
                <a:cs typeface="Arial"/>
              </a:rPr>
              <a:t>40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50"/>
              </a:spcBef>
            </a:pPr>
            <a:r>
              <a:rPr dirty="0" sz="1000" spc="-20" b="1">
                <a:latin typeface="Arial"/>
                <a:cs typeface="Arial"/>
              </a:rPr>
              <a:t>200</a:t>
            </a:r>
            <a:endParaRPr sz="1000">
              <a:latin typeface="Arial"/>
              <a:cs typeface="Arial"/>
            </a:endParaRPr>
          </a:p>
          <a:p>
            <a:pPr marL="81280">
              <a:lnSpc>
                <a:spcPct val="100000"/>
              </a:lnSpc>
              <a:spcBef>
                <a:spcPts val="150"/>
              </a:spcBef>
            </a:pPr>
            <a:r>
              <a:rPr dirty="0" sz="1000" spc="-20" b="1">
                <a:latin typeface="Arial"/>
                <a:cs typeface="Arial"/>
              </a:rPr>
              <a:t>50</a:t>
            </a:r>
            <a:endParaRPr sz="10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588737" y="4869601"/>
            <a:ext cx="231140" cy="539750"/>
          </a:xfrm>
          <a:prstGeom prst="rect">
            <a:avLst/>
          </a:prstGeom>
        </p:spPr>
        <p:txBody>
          <a:bodyPr wrap="square" lIns="0" tIns="30480" rIns="0" bIns="0" rtlCol="0" vert="horz">
            <a:spAutoFit/>
          </a:bodyPr>
          <a:lstStyle/>
          <a:p>
            <a:pPr marL="80645">
              <a:lnSpc>
                <a:spcPct val="100000"/>
              </a:lnSpc>
              <a:spcBef>
                <a:spcPts val="240"/>
              </a:spcBef>
            </a:pPr>
            <a:r>
              <a:rPr dirty="0" sz="1000" spc="-20" b="1">
                <a:latin typeface="Arial"/>
                <a:cs typeface="Arial"/>
              </a:rPr>
              <a:t>40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50"/>
              </a:spcBef>
            </a:pPr>
            <a:r>
              <a:rPr dirty="0" sz="1000" spc="-20" b="1">
                <a:latin typeface="Arial"/>
                <a:cs typeface="Arial"/>
              </a:rPr>
              <a:t>200</a:t>
            </a:r>
            <a:endParaRPr sz="1000">
              <a:latin typeface="Arial"/>
              <a:cs typeface="Arial"/>
            </a:endParaRPr>
          </a:p>
          <a:p>
            <a:pPr marL="80645">
              <a:lnSpc>
                <a:spcPct val="100000"/>
              </a:lnSpc>
              <a:spcBef>
                <a:spcPts val="150"/>
              </a:spcBef>
            </a:pPr>
            <a:r>
              <a:rPr dirty="0" sz="1000" spc="-20" b="1">
                <a:latin typeface="Arial"/>
                <a:cs typeface="Arial"/>
              </a:rPr>
              <a:t>50</a:t>
            </a:r>
            <a:endParaRPr sz="10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8096449" y="5226287"/>
            <a:ext cx="162560" cy="18288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00" spc="-20" b="1">
                <a:latin typeface="Arial"/>
                <a:cs typeface="Arial"/>
              </a:rPr>
              <a:t>50</a:t>
            </a:r>
            <a:endParaRPr sz="10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893692" y="5397623"/>
            <a:ext cx="162560" cy="18288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00" spc="-20" b="1">
                <a:latin typeface="Arial"/>
                <a:cs typeface="Arial"/>
              </a:rPr>
              <a:t>50</a:t>
            </a:r>
            <a:endParaRPr sz="10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7244530" y="5383272"/>
            <a:ext cx="340995" cy="368935"/>
          </a:xfrm>
          <a:prstGeom prst="rect">
            <a:avLst/>
          </a:prstGeom>
        </p:spPr>
        <p:txBody>
          <a:bodyPr wrap="square" lIns="0" tIns="31115" rIns="0" bIns="0" rtlCol="0" vert="horz">
            <a:spAutoFit/>
          </a:bodyPr>
          <a:lstStyle/>
          <a:p>
            <a:pPr algn="r" marR="6350">
              <a:lnSpc>
                <a:spcPct val="100000"/>
              </a:lnSpc>
              <a:spcBef>
                <a:spcPts val="245"/>
              </a:spcBef>
            </a:pPr>
            <a:r>
              <a:rPr dirty="0" sz="1000" spc="-20" b="1">
                <a:latin typeface="Arial"/>
                <a:cs typeface="Arial"/>
              </a:rPr>
              <a:t>50</a:t>
            </a:r>
            <a:endParaRPr sz="1000">
              <a:latin typeface="Arial"/>
              <a:cs typeface="Arial"/>
            </a:endParaRPr>
          </a:p>
          <a:p>
            <a:pPr algn="r" marR="5080">
              <a:lnSpc>
                <a:spcPct val="100000"/>
              </a:lnSpc>
              <a:spcBef>
                <a:spcPts val="150"/>
              </a:spcBef>
            </a:pPr>
            <a:r>
              <a:rPr dirty="0" sz="1000" spc="-10" b="1">
                <a:latin typeface="Arial"/>
                <a:cs typeface="Arial"/>
              </a:rPr>
              <a:t>1,200</a:t>
            </a:r>
            <a:endParaRPr sz="10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810728" y="4527065"/>
            <a:ext cx="1666875" cy="139636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 marR="5080">
              <a:lnSpc>
                <a:spcPct val="112400"/>
              </a:lnSpc>
              <a:spcBef>
                <a:spcPts val="90"/>
              </a:spcBef>
            </a:pPr>
            <a:r>
              <a:rPr dirty="0" sz="1000" spc="-5" b="1">
                <a:latin typeface="Arial"/>
                <a:cs typeface="Arial"/>
              </a:rPr>
              <a:t>Insurance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Expense 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sz="1000" spc="5" b="1">
                <a:latin typeface="Arial"/>
                <a:cs typeface="Arial"/>
              </a:rPr>
              <a:t>Accumulated </a:t>
            </a:r>
            <a:r>
              <a:rPr dirty="0" sz="1000" spc="10" b="1">
                <a:latin typeface="Arial"/>
                <a:cs typeface="Arial"/>
              </a:rPr>
              <a:t>Depreciation </a:t>
            </a:r>
            <a:r>
              <a:rPr dirty="0" sz="1000" spc="-265" b="1">
                <a:latin typeface="Arial"/>
                <a:cs typeface="Arial"/>
              </a:rPr>
              <a:t> </a:t>
            </a:r>
            <a:r>
              <a:rPr dirty="0" sz="1000" spc="10" b="1">
                <a:latin typeface="Arial"/>
                <a:cs typeface="Arial"/>
              </a:rPr>
              <a:t>Depreciation</a:t>
            </a:r>
            <a:r>
              <a:rPr dirty="0" sz="1000" spc="2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Expense 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sz="1000" spc="-35" b="1">
                <a:latin typeface="Arial"/>
                <a:cs typeface="Arial"/>
              </a:rPr>
              <a:t>A</a:t>
            </a:r>
            <a:r>
              <a:rPr dirty="0" sz="1000" spc="-20" b="1">
                <a:latin typeface="Arial"/>
                <a:cs typeface="Arial"/>
              </a:rPr>
              <a:t>cc</a:t>
            </a:r>
            <a:r>
              <a:rPr dirty="0" sz="1000" b="1">
                <a:latin typeface="Arial"/>
                <a:cs typeface="Arial"/>
              </a:rPr>
              <a:t>o</a:t>
            </a:r>
            <a:r>
              <a:rPr dirty="0" sz="1000" spc="5" b="1">
                <a:latin typeface="Arial"/>
                <a:cs typeface="Arial"/>
              </a:rPr>
              <a:t>u</a:t>
            </a:r>
            <a:r>
              <a:rPr dirty="0" sz="1000" b="1">
                <a:latin typeface="Arial"/>
                <a:cs typeface="Arial"/>
              </a:rPr>
              <a:t>n</a:t>
            </a:r>
            <a:r>
              <a:rPr dirty="0" sz="1000" spc="-25" b="1">
                <a:latin typeface="Arial"/>
                <a:cs typeface="Arial"/>
              </a:rPr>
              <a:t>t</a:t>
            </a:r>
            <a:r>
              <a:rPr dirty="0" sz="1000" b="1">
                <a:latin typeface="Arial"/>
                <a:cs typeface="Arial"/>
              </a:rPr>
              <a:t>s</a:t>
            </a:r>
            <a:r>
              <a:rPr dirty="0" sz="1000" spc="-70" b="1">
                <a:latin typeface="Arial"/>
                <a:cs typeface="Arial"/>
              </a:rPr>
              <a:t> </a:t>
            </a:r>
            <a:r>
              <a:rPr dirty="0" sz="1000" spc="-35" b="1">
                <a:latin typeface="Arial"/>
                <a:cs typeface="Arial"/>
              </a:rPr>
              <a:t>R</a:t>
            </a:r>
            <a:r>
              <a:rPr dirty="0" sz="1000" spc="55" b="1">
                <a:latin typeface="Arial"/>
                <a:cs typeface="Arial"/>
              </a:rPr>
              <a:t>e</a:t>
            </a:r>
            <a:r>
              <a:rPr dirty="0" sz="1000" spc="-20" b="1">
                <a:latin typeface="Arial"/>
                <a:cs typeface="Arial"/>
              </a:rPr>
              <a:t>c</a:t>
            </a:r>
            <a:r>
              <a:rPr dirty="0" sz="1000" spc="55" b="1">
                <a:latin typeface="Arial"/>
                <a:cs typeface="Arial"/>
              </a:rPr>
              <a:t>e</a:t>
            </a:r>
            <a:r>
              <a:rPr dirty="0" sz="1000" spc="25" b="1">
                <a:latin typeface="Arial"/>
                <a:cs typeface="Arial"/>
              </a:rPr>
              <a:t>i</a:t>
            </a:r>
            <a:r>
              <a:rPr dirty="0" sz="1000" spc="-20" b="1">
                <a:latin typeface="Arial"/>
                <a:cs typeface="Arial"/>
              </a:rPr>
              <a:t>v</a:t>
            </a:r>
            <a:r>
              <a:rPr dirty="0" sz="1000" spc="55" b="1">
                <a:latin typeface="Arial"/>
                <a:cs typeface="Arial"/>
              </a:rPr>
              <a:t>a</a:t>
            </a:r>
            <a:r>
              <a:rPr dirty="0" sz="1000" b="1">
                <a:latin typeface="Arial"/>
                <a:cs typeface="Arial"/>
              </a:rPr>
              <a:t>b</a:t>
            </a:r>
            <a:r>
              <a:rPr dirty="0" sz="1000" spc="30" b="1">
                <a:latin typeface="Arial"/>
                <a:cs typeface="Arial"/>
              </a:rPr>
              <a:t>l</a:t>
            </a:r>
            <a:r>
              <a:rPr dirty="0" sz="1000" b="1">
                <a:latin typeface="Arial"/>
                <a:cs typeface="Arial"/>
              </a:rPr>
              <a:t>e  </a:t>
            </a:r>
            <a:r>
              <a:rPr dirty="0" sz="1000" b="1">
                <a:latin typeface="Arial"/>
                <a:cs typeface="Arial"/>
              </a:rPr>
              <a:t>Interest</a:t>
            </a:r>
            <a:r>
              <a:rPr dirty="0" sz="1000" spc="-5" b="1">
                <a:latin typeface="Arial"/>
                <a:cs typeface="Arial"/>
              </a:rPr>
              <a:t> Expense</a:t>
            </a:r>
            <a:endParaRPr sz="1000">
              <a:latin typeface="Arial"/>
              <a:cs typeface="Arial"/>
            </a:endParaRPr>
          </a:p>
          <a:p>
            <a:pPr marL="12700" marR="598170">
              <a:lnSpc>
                <a:spcPts val="1350"/>
              </a:lnSpc>
              <a:spcBef>
                <a:spcPts val="70"/>
              </a:spcBef>
            </a:pPr>
            <a:r>
              <a:rPr dirty="0" sz="1000" b="1">
                <a:latin typeface="Arial"/>
                <a:cs typeface="Arial"/>
              </a:rPr>
              <a:t>Interest </a:t>
            </a:r>
            <a:r>
              <a:rPr dirty="0" sz="1000" spc="20" b="1">
                <a:latin typeface="Arial"/>
                <a:cs typeface="Arial"/>
              </a:rPr>
              <a:t>Payable </a:t>
            </a:r>
            <a:r>
              <a:rPr dirty="0" sz="1000" spc="25" b="1">
                <a:latin typeface="Arial"/>
                <a:cs typeface="Arial"/>
              </a:rPr>
              <a:t> </a:t>
            </a:r>
            <a:r>
              <a:rPr dirty="0" sz="1000" spc="20" b="1">
                <a:latin typeface="Arial"/>
                <a:cs typeface="Arial"/>
              </a:rPr>
              <a:t>S</a:t>
            </a:r>
            <a:r>
              <a:rPr dirty="0" sz="1000" spc="55" b="1">
                <a:latin typeface="Arial"/>
                <a:cs typeface="Arial"/>
              </a:rPr>
              <a:t>a</a:t>
            </a:r>
            <a:r>
              <a:rPr dirty="0" sz="1000" spc="25" b="1">
                <a:latin typeface="Arial"/>
                <a:cs typeface="Arial"/>
              </a:rPr>
              <a:t>l</a:t>
            </a:r>
            <a:r>
              <a:rPr dirty="0" sz="1000" spc="55" b="1">
                <a:latin typeface="Arial"/>
                <a:cs typeface="Arial"/>
              </a:rPr>
              <a:t>a</a:t>
            </a:r>
            <a:r>
              <a:rPr dirty="0" sz="1000" spc="-5" b="1">
                <a:latin typeface="Arial"/>
                <a:cs typeface="Arial"/>
              </a:rPr>
              <a:t>r</a:t>
            </a:r>
            <a:r>
              <a:rPr dirty="0" sz="1000" spc="25" b="1">
                <a:latin typeface="Arial"/>
                <a:cs typeface="Arial"/>
              </a:rPr>
              <a:t>i</a:t>
            </a:r>
            <a:r>
              <a:rPr dirty="0" sz="1000" spc="55" b="1">
                <a:latin typeface="Arial"/>
                <a:cs typeface="Arial"/>
              </a:rPr>
              <a:t>e</a:t>
            </a:r>
            <a:r>
              <a:rPr dirty="0" sz="1000" b="1">
                <a:latin typeface="Arial"/>
                <a:cs typeface="Arial"/>
              </a:rPr>
              <a:t>s</a:t>
            </a:r>
            <a:r>
              <a:rPr dirty="0" sz="1000" spc="-70" b="1">
                <a:latin typeface="Arial"/>
                <a:cs typeface="Arial"/>
              </a:rPr>
              <a:t> </a:t>
            </a:r>
            <a:r>
              <a:rPr dirty="0" sz="1000" spc="20" b="1">
                <a:latin typeface="Arial"/>
                <a:cs typeface="Arial"/>
              </a:rPr>
              <a:t>P</a:t>
            </a:r>
            <a:r>
              <a:rPr dirty="0" sz="1000" spc="55" b="1">
                <a:latin typeface="Arial"/>
                <a:cs typeface="Arial"/>
              </a:rPr>
              <a:t>a</a:t>
            </a:r>
            <a:r>
              <a:rPr dirty="0" sz="1000" spc="-20" b="1">
                <a:latin typeface="Arial"/>
                <a:cs typeface="Arial"/>
              </a:rPr>
              <a:t>y</a:t>
            </a:r>
            <a:r>
              <a:rPr dirty="0" sz="1000" spc="55" b="1">
                <a:latin typeface="Arial"/>
                <a:cs typeface="Arial"/>
              </a:rPr>
              <a:t>a</a:t>
            </a:r>
            <a:r>
              <a:rPr dirty="0" sz="1000" b="1">
                <a:latin typeface="Arial"/>
                <a:cs typeface="Arial"/>
              </a:rPr>
              <a:t>b</a:t>
            </a:r>
            <a:r>
              <a:rPr dirty="0" sz="1000" spc="30" b="1">
                <a:latin typeface="Arial"/>
                <a:cs typeface="Arial"/>
              </a:rPr>
              <a:t>l</a:t>
            </a:r>
            <a:r>
              <a:rPr dirty="0" sz="1000" b="1">
                <a:latin typeface="Arial"/>
                <a:cs typeface="Arial"/>
              </a:rPr>
              <a:t>e</a:t>
            </a:r>
            <a:endParaRPr sz="1000">
              <a:latin typeface="Arial"/>
              <a:cs typeface="Arial"/>
            </a:endParaRPr>
          </a:p>
          <a:p>
            <a:pPr marL="247015">
              <a:lnSpc>
                <a:spcPct val="100000"/>
              </a:lnSpc>
              <a:spcBef>
                <a:spcPts val="80"/>
              </a:spcBef>
            </a:pPr>
            <a:r>
              <a:rPr dirty="0" sz="1000" spc="10" b="1">
                <a:latin typeface="Arial"/>
                <a:cs typeface="Arial"/>
              </a:rPr>
              <a:t>Totals</a:t>
            </a:r>
            <a:endParaRPr sz="10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5139575" y="5740629"/>
            <a:ext cx="1682750" cy="18288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  <a:tabLst>
                <a:tab pos="589915" algn="l"/>
                <a:tab pos="1285240" algn="l"/>
              </a:tabLst>
            </a:pPr>
            <a:r>
              <a:rPr dirty="0" sz="1000" spc="-20" b="1">
                <a:latin typeface="Arial"/>
                <a:cs typeface="Arial"/>
              </a:rPr>
              <a:t>3</a:t>
            </a:r>
            <a:r>
              <a:rPr dirty="0" sz="1000" spc="25" b="1">
                <a:latin typeface="Arial"/>
                <a:cs typeface="Arial"/>
              </a:rPr>
              <a:t>,</a:t>
            </a:r>
            <a:r>
              <a:rPr dirty="0" sz="1000" spc="-20" b="1">
                <a:latin typeface="Arial"/>
                <a:cs typeface="Arial"/>
              </a:rPr>
              <a:t>44</a:t>
            </a:r>
            <a:r>
              <a:rPr dirty="0" sz="1000" b="1">
                <a:latin typeface="Arial"/>
                <a:cs typeface="Arial"/>
              </a:rPr>
              <a:t>0</a:t>
            </a:r>
            <a:r>
              <a:rPr dirty="0" sz="1000" b="1">
                <a:latin typeface="Arial"/>
                <a:cs typeface="Arial"/>
              </a:rPr>
              <a:t>	</a:t>
            </a:r>
            <a:r>
              <a:rPr dirty="0" sz="1000" spc="-20" b="1">
                <a:latin typeface="Arial"/>
                <a:cs typeface="Arial"/>
              </a:rPr>
              <a:t>3</a:t>
            </a:r>
            <a:r>
              <a:rPr dirty="0" sz="1000" spc="25" b="1">
                <a:latin typeface="Arial"/>
                <a:cs typeface="Arial"/>
              </a:rPr>
              <a:t>,</a:t>
            </a:r>
            <a:r>
              <a:rPr dirty="0" sz="1000" spc="-20" b="1">
                <a:latin typeface="Arial"/>
                <a:cs typeface="Arial"/>
              </a:rPr>
              <a:t>44</a:t>
            </a:r>
            <a:r>
              <a:rPr dirty="0" sz="1000" b="1">
                <a:latin typeface="Arial"/>
                <a:cs typeface="Arial"/>
              </a:rPr>
              <a:t>0</a:t>
            </a:r>
            <a:r>
              <a:rPr dirty="0" sz="1000" b="1">
                <a:latin typeface="Arial"/>
                <a:cs typeface="Arial"/>
              </a:rPr>
              <a:t>	</a:t>
            </a:r>
            <a:r>
              <a:rPr dirty="0" sz="1000" spc="-20" b="1">
                <a:latin typeface="Arial"/>
                <a:cs typeface="Arial"/>
              </a:rPr>
              <a:t>30</a:t>
            </a:r>
            <a:r>
              <a:rPr dirty="0" sz="1000" spc="25" b="1">
                <a:latin typeface="Arial"/>
                <a:cs typeface="Arial"/>
              </a:rPr>
              <a:t>,</a:t>
            </a:r>
            <a:r>
              <a:rPr dirty="0" sz="1000" spc="-20" b="1">
                <a:latin typeface="Arial"/>
                <a:cs typeface="Arial"/>
              </a:rPr>
              <a:t>19</a:t>
            </a:r>
            <a:r>
              <a:rPr dirty="0" sz="1000" b="1">
                <a:latin typeface="Arial"/>
                <a:cs typeface="Arial"/>
              </a:rPr>
              <a:t>0</a:t>
            </a:r>
            <a:endParaRPr sz="10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7176199" y="5740629"/>
            <a:ext cx="409575" cy="18288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00" spc="-20" b="1">
                <a:latin typeface="Arial"/>
                <a:cs typeface="Arial"/>
              </a:rPr>
              <a:t>30</a:t>
            </a:r>
            <a:r>
              <a:rPr dirty="0" sz="1000" spc="25" b="1">
                <a:latin typeface="Arial"/>
                <a:cs typeface="Arial"/>
              </a:rPr>
              <a:t>,</a:t>
            </a:r>
            <a:r>
              <a:rPr dirty="0" sz="1000" spc="-20" b="1">
                <a:latin typeface="Arial"/>
                <a:cs typeface="Arial"/>
              </a:rPr>
              <a:t>19</a:t>
            </a:r>
            <a:r>
              <a:rPr dirty="0" sz="1000" b="1">
                <a:latin typeface="Arial"/>
                <a:cs typeface="Arial"/>
              </a:rPr>
              <a:t>0</a:t>
            </a:r>
            <a:endParaRPr sz="10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7920406" y="5740629"/>
            <a:ext cx="340995" cy="18288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00" spc="-20" b="1">
                <a:latin typeface="Arial"/>
                <a:cs typeface="Arial"/>
              </a:rPr>
              <a:t>7</a:t>
            </a:r>
            <a:r>
              <a:rPr dirty="0" sz="1000" spc="25" b="1">
                <a:latin typeface="Arial"/>
                <a:cs typeface="Arial"/>
              </a:rPr>
              <a:t>,</a:t>
            </a:r>
            <a:r>
              <a:rPr dirty="0" sz="1000" spc="-20" b="1">
                <a:latin typeface="Arial"/>
                <a:cs typeface="Arial"/>
              </a:rPr>
              <a:t>74</a:t>
            </a:r>
            <a:r>
              <a:rPr dirty="0" sz="1000" b="1">
                <a:latin typeface="Arial"/>
                <a:cs typeface="Arial"/>
              </a:rPr>
              <a:t>0</a:t>
            </a:r>
            <a:endParaRPr sz="10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8527429" y="5740629"/>
            <a:ext cx="409575" cy="18288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00" spc="-20" b="1">
                <a:latin typeface="Arial"/>
                <a:cs typeface="Arial"/>
              </a:rPr>
              <a:t>10</a:t>
            </a:r>
            <a:r>
              <a:rPr dirty="0" sz="1000" spc="25" b="1">
                <a:latin typeface="Arial"/>
                <a:cs typeface="Arial"/>
              </a:rPr>
              <a:t>,</a:t>
            </a:r>
            <a:r>
              <a:rPr dirty="0" sz="1000" spc="-20" b="1">
                <a:latin typeface="Arial"/>
                <a:cs typeface="Arial"/>
              </a:rPr>
              <a:t>60</a:t>
            </a:r>
            <a:r>
              <a:rPr dirty="0" sz="1000" b="1">
                <a:latin typeface="Arial"/>
                <a:cs typeface="Arial"/>
              </a:rPr>
              <a:t>0</a:t>
            </a:r>
            <a:endParaRPr sz="10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3729664" y="1593375"/>
            <a:ext cx="962025" cy="36830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 marR="5080" indent="58419">
              <a:lnSpc>
                <a:spcPct val="112500"/>
              </a:lnSpc>
              <a:spcBef>
                <a:spcPts val="90"/>
              </a:spcBef>
              <a:tabLst>
                <a:tab pos="775970" algn="l"/>
              </a:tabLst>
            </a:pPr>
            <a:r>
              <a:rPr dirty="0" sz="1000" spc="15" b="1">
                <a:latin typeface="Arial"/>
                <a:cs typeface="Arial"/>
              </a:rPr>
              <a:t>Trial</a:t>
            </a:r>
            <a:r>
              <a:rPr dirty="0" sz="1000" spc="25" b="1">
                <a:latin typeface="Arial"/>
                <a:cs typeface="Arial"/>
              </a:rPr>
              <a:t> </a:t>
            </a:r>
            <a:r>
              <a:rPr dirty="0" sz="1000" spc="10" b="1">
                <a:latin typeface="Arial"/>
                <a:cs typeface="Arial"/>
              </a:rPr>
              <a:t>Balance </a:t>
            </a:r>
            <a:r>
              <a:rPr dirty="0" sz="1000" spc="15" b="1">
                <a:latin typeface="Arial"/>
                <a:cs typeface="Arial"/>
              </a:rPr>
              <a:t> </a:t>
            </a:r>
            <a:r>
              <a:rPr dirty="0" sz="1000" spc="-35" b="1">
                <a:latin typeface="Arial"/>
                <a:cs typeface="Arial"/>
              </a:rPr>
              <a:t>D</a:t>
            </a:r>
            <a:r>
              <a:rPr dirty="0" sz="1000" spc="-5" b="1">
                <a:latin typeface="Arial"/>
                <a:cs typeface="Arial"/>
              </a:rPr>
              <a:t>r</a:t>
            </a:r>
            <a:r>
              <a:rPr dirty="0" sz="1000" b="1">
                <a:latin typeface="Arial"/>
                <a:cs typeface="Arial"/>
              </a:rPr>
              <a:t>.</a:t>
            </a:r>
            <a:r>
              <a:rPr dirty="0" sz="1000" b="1">
                <a:latin typeface="Arial"/>
                <a:cs typeface="Arial"/>
              </a:rPr>
              <a:t>	</a:t>
            </a:r>
            <a:r>
              <a:rPr dirty="0" sz="1000" spc="-35" b="1">
                <a:latin typeface="Arial"/>
                <a:cs typeface="Arial"/>
              </a:rPr>
              <a:t>C</a:t>
            </a:r>
            <a:r>
              <a:rPr dirty="0" sz="1000" spc="-5" b="1">
                <a:latin typeface="Arial"/>
                <a:cs typeface="Arial"/>
              </a:rPr>
              <a:t>r</a:t>
            </a:r>
            <a:r>
              <a:rPr dirty="0" sz="1000" b="1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5168915" y="1593375"/>
            <a:ext cx="790575" cy="36830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 marR="5080">
              <a:lnSpc>
                <a:spcPct val="112500"/>
              </a:lnSpc>
              <a:spcBef>
                <a:spcPts val="90"/>
              </a:spcBef>
              <a:tabLst>
                <a:tab pos="589915" algn="l"/>
              </a:tabLst>
            </a:pPr>
            <a:r>
              <a:rPr dirty="0" sz="1000" spc="-35" b="1">
                <a:latin typeface="Arial"/>
                <a:cs typeface="Arial"/>
              </a:rPr>
              <a:t>A</a:t>
            </a:r>
            <a:r>
              <a:rPr dirty="0" sz="1000" b="1">
                <a:latin typeface="Arial"/>
                <a:cs typeface="Arial"/>
              </a:rPr>
              <a:t>d</a:t>
            </a:r>
            <a:r>
              <a:rPr dirty="0" sz="1000" spc="30" b="1">
                <a:latin typeface="Arial"/>
                <a:cs typeface="Arial"/>
              </a:rPr>
              <a:t>j</a:t>
            </a:r>
            <a:r>
              <a:rPr dirty="0" sz="1000" b="1">
                <a:latin typeface="Arial"/>
                <a:cs typeface="Arial"/>
              </a:rPr>
              <a:t>u</a:t>
            </a:r>
            <a:r>
              <a:rPr dirty="0" sz="1000" spc="-95" b="1">
                <a:latin typeface="Arial"/>
                <a:cs typeface="Arial"/>
              </a:rPr>
              <a:t>s</a:t>
            </a:r>
            <a:r>
              <a:rPr dirty="0" sz="1000" spc="-30" b="1">
                <a:latin typeface="Arial"/>
                <a:cs typeface="Arial"/>
              </a:rPr>
              <a:t>t</a:t>
            </a:r>
            <a:r>
              <a:rPr dirty="0" sz="1000" spc="30" b="1">
                <a:latin typeface="Arial"/>
                <a:cs typeface="Arial"/>
              </a:rPr>
              <a:t>m</a:t>
            </a:r>
            <a:r>
              <a:rPr dirty="0" sz="1000" spc="55" b="1">
                <a:latin typeface="Arial"/>
                <a:cs typeface="Arial"/>
              </a:rPr>
              <a:t>e</a:t>
            </a:r>
            <a:r>
              <a:rPr dirty="0" sz="1000" b="1">
                <a:latin typeface="Arial"/>
                <a:cs typeface="Arial"/>
              </a:rPr>
              <a:t>n</a:t>
            </a:r>
            <a:r>
              <a:rPr dirty="0" sz="1000" spc="-25" b="1">
                <a:latin typeface="Arial"/>
                <a:cs typeface="Arial"/>
              </a:rPr>
              <a:t>t</a:t>
            </a:r>
            <a:r>
              <a:rPr dirty="0" sz="1000" b="1">
                <a:latin typeface="Arial"/>
                <a:cs typeface="Arial"/>
              </a:rPr>
              <a:t>s  </a:t>
            </a:r>
            <a:r>
              <a:rPr dirty="0" sz="1000" spc="-15" b="1">
                <a:latin typeface="Arial"/>
                <a:cs typeface="Arial"/>
              </a:rPr>
              <a:t>Dr.	Cr.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6412693" y="1422240"/>
            <a:ext cx="961390" cy="53975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 marR="5080" indent="205104">
              <a:lnSpc>
                <a:spcPct val="112400"/>
              </a:lnSpc>
              <a:spcBef>
                <a:spcPts val="90"/>
              </a:spcBef>
              <a:tabLst>
                <a:tab pos="775970" algn="l"/>
              </a:tabLst>
            </a:pPr>
            <a:r>
              <a:rPr dirty="0" sz="1000" spc="-10" b="1">
                <a:latin typeface="Arial"/>
                <a:cs typeface="Arial"/>
              </a:rPr>
              <a:t>Adjusted </a:t>
            </a:r>
            <a:r>
              <a:rPr dirty="0" sz="1000" spc="-5" b="1">
                <a:latin typeface="Arial"/>
                <a:cs typeface="Arial"/>
              </a:rPr>
              <a:t> </a:t>
            </a:r>
            <a:r>
              <a:rPr dirty="0" sz="1000" spc="15" b="1">
                <a:latin typeface="Arial"/>
                <a:cs typeface="Arial"/>
              </a:rPr>
              <a:t>Trial</a:t>
            </a:r>
            <a:r>
              <a:rPr dirty="0" sz="1000" spc="35" b="1">
                <a:latin typeface="Arial"/>
                <a:cs typeface="Arial"/>
              </a:rPr>
              <a:t> </a:t>
            </a:r>
            <a:r>
              <a:rPr dirty="0" sz="1000" spc="10" b="1">
                <a:latin typeface="Arial"/>
                <a:cs typeface="Arial"/>
              </a:rPr>
              <a:t>Balance </a:t>
            </a:r>
            <a:r>
              <a:rPr dirty="0" sz="1000" spc="15" b="1">
                <a:latin typeface="Arial"/>
                <a:cs typeface="Arial"/>
              </a:rPr>
              <a:t> </a:t>
            </a:r>
            <a:r>
              <a:rPr dirty="0" sz="1000" spc="-35" b="1">
                <a:latin typeface="Arial"/>
                <a:cs typeface="Arial"/>
              </a:rPr>
              <a:t>D</a:t>
            </a:r>
            <a:r>
              <a:rPr dirty="0" sz="1000" spc="-5" b="1">
                <a:latin typeface="Arial"/>
                <a:cs typeface="Arial"/>
              </a:rPr>
              <a:t>r</a:t>
            </a:r>
            <a:r>
              <a:rPr dirty="0" sz="1000" b="1">
                <a:latin typeface="Arial"/>
                <a:cs typeface="Arial"/>
              </a:rPr>
              <a:t>.</a:t>
            </a:r>
            <a:r>
              <a:rPr dirty="0" sz="1000" b="1">
                <a:latin typeface="Arial"/>
                <a:cs typeface="Arial"/>
              </a:rPr>
              <a:t>	</a:t>
            </a:r>
            <a:r>
              <a:rPr dirty="0" sz="1000" spc="-35" b="1">
                <a:latin typeface="Arial"/>
                <a:cs typeface="Arial"/>
              </a:rPr>
              <a:t>C</a:t>
            </a:r>
            <a:r>
              <a:rPr dirty="0" sz="1000" spc="-5" b="1">
                <a:latin typeface="Arial"/>
                <a:cs typeface="Arial"/>
              </a:rPr>
              <a:t>r</a:t>
            </a:r>
            <a:r>
              <a:rPr dirty="0" sz="1000" b="1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7900845" y="1422240"/>
            <a:ext cx="873760" cy="53975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algn="ctr" marL="120014" marR="106680" indent="-10160">
              <a:lnSpc>
                <a:spcPct val="112400"/>
              </a:lnSpc>
              <a:spcBef>
                <a:spcPts val="90"/>
              </a:spcBef>
            </a:pPr>
            <a:r>
              <a:rPr dirty="0" sz="1000" spc="5" b="1">
                <a:latin typeface="Arial"/>
                <a:cs typeface="Arial"/>
              </a:rPr>
              <a:t>Income 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20" b="1">
                <a:latin typeface="Arial"/>
                <a:cs typeface="Arial"/>
              </a:rPr>
              <a:t>S</a:t>
            </a:r>
            <a:r>
              <a:rPr dirty="0" sz="1000" spc="-30" b="1">
                <a:latin typeface="Arial"/>
                <a:cs typeface="Arial"/>
              </a:rPr>
              <a:t>t</a:t>
            </a:r>
            <a:r>
              <a:rPr dirty="0" sz="1000" spc="55" b="1">
                <a:latin typeface="Arial"/>
                <a:cs typeface="Arial"/>
              </a:rPr>
              <a:t>a</a:t>
            </a:r>
            <a:r>
              <a:rPr dirty="0" sz="1000" spc="-30" b="1">
                <a:latin typeface="Arial"/>
                <a:cs typeface="Arial"/>
              </a:rPr>
              <a:t>t</a:t>
            </a:r>
            <a:r>
              <a:rPr dirty="0" sz="1000" spc="55" b="1">
                <a:latin typeface="Arial"/>
                <a:cs typeface="Arial"/>
              </a:rPr>
              <a:t>e</a:t>
            </a:r>
            <a:r>
              <a:rPr dirty="0" sz="1000" spc="30" b="1">
                <a:latin typeface="Arial"/>
                <a:cs typeface="Arial"/>
              </a:rPr>
              <a:t>m</a:t>
            </a:r>
            <a:r>
              <a:rPr dirty="0" sz="1000" spc="55" b="1">
                <a:latin typeface="Arial"/>
                <a:cs typeface="Arial"/>
              </a:rPr>
              <a:t>e</a:t>
            </a:r>
            <a:r>
              <a:rPr dirty="0" sz="1000" b="1">
                <a:latin typeface="Arial"/>
                <a:cs typeface="Arial"/>
              </a:rPr>
              <a:t>nt</a:t>
            </a:r>
            <a:endParaRPr sz="10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150"/>
              </a:spcBef>
              <a:tabLst>
                <a:tab pos="675005" algn="l"/>
              </a:tabLst>
            </a:pPr>
            <a:r>
              <a:rPr dirty="0" sz="1000" spc="-15" b="1">
                <a:latin typeface="Arial"/>
                <a:cs typeface="Arial"/>
              </a:rPr>
              <a:t>Dr.	Cr.</a:t>
            </a:r>
            <a:endParaRPr sz="10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9173572" y="1422240"/>
            <a:ext cx="1139190" cy="53975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algn="ctr" marL="12700" marR="5080" indent="33655">
              <a:lnSpc>
                <a:spcPct val="112400"/>
              </a:lnSpc>
              <a:spcBef>
                <a:spcPts val="90"/>
              </a:spcBef>
              <a:tabLst>
                <a:tab pos="756285" algn="l"/>
              </a:tabLst>
            </a:pPr>
            <a:r>
              <a:rPr dirty="0" sz="1000" spc="15" b="1">
                <a:latin typeface="Arial"/>
                <a:cs typeface="Arial"/>
              </a:rPr>
              <a:t>Statement </a:t>
            </a:r>
            <a:r>
              <a:rPr dirty="0" sz="1000" b="1">
                <a:latin typeface="Arial"/>
                <a:cs typeface="Arial"/>
              </a:rPr>
              <a:t>of </a:t>
            </a:r>
            <a:r>
              <a:rPr dirty="0" sz="1000" spc="5" b="1">
                <a:latin typeface="Arial"/>
                <a:cs typeface="Arial"/>
              </a:rPr>
              <a:t> </a:t>
            </a:r>
            <a:r>
              <a:rPr dirty="0" sz="1000" spc="15" b="1">
                <a:latin typeface="Arial"/>
                <a:cs typeface="Arial"/>
              </a:rPr>
              <a:t>Financial</a:t>
            </a:r>
            <a:r>
              <a:rPr dirty="0" sz="1000" spc="25" b="1">
                <a:latin typeface="Arial"/>
                <a:cs typeface="Arial"/>
              </a:rPr>
              <a:t> </a:t>
            </a:r>
            <a:r>
              <a:rPr dirty="0" sz="1000" spc="-10" b="1">
                <a:latin typeface="Arial"/>
                <a:cs typeface="Arial"/>
              </a:rPr>
              <a:t>Position </a:t>
            </a:r>
            <a:r>
              <a:rPr dirty="0" sz="1000" spc="-260" b="1">
                <a:latin typeface="Arial"/>
                <a:cs typeface="Arial"/>
              </a:rPr>
              <a:t> </a:t>
            </a:r>
            <a:r>
              <a:rPr dirty="0" sz="1000" spc="-15" b="1">
                <a:latin typeface="Arial"/>
                <a:cs typeface="Arial"/>
              </a:rPr>
              <a:t>Dr.	Cr.</a:t>
            </a:r>
            <a:endParaRPr sz="1000">
              <a:latin typeface="Arial"/>
              <a:cs typeface="Arial"/>
            </a:endParaRPr>
          </a:p>
        </p:txBody>
      </p:sp>
      <p:grpSp>
        <p:nvGrpSpPr>
          <p:cNvPr id="28" name="object 28"/>
          <p:cNvGrpSpPr/>
          <p:nvPr/>
        </p:nvGrpSpPr>
        <p:grpSpPr>
          <a:xfrm>
            <a:off x="3477908" y="4372252"/>
            <a:ext cx="705485" cy="10160"/>
            <a:chOff x="3477908" y="4372252"/>
            <a:chExt cx="705485" cy="10160"/>
          </a:xfrm>
        </p:grpSpPr>
        <p:sp>
          <p:nvSpPr>
            <p:cNvPr id="29" name="object 29"/>
            <p:cNvSpPr/>
            <p:nvPr/>
          </p:nvSpPr>
          <p:spPr>
            <a:xfrm>
              <a:off x="3482863" y="4377281"/>
              <a:ext cx="695325" cy="0"/>
            </a:xfrm>
            <a:custGeom>
              <a:avLst/>
              <a:gdLst/>
              <a:ahLst/>
              <a:cxnLst/>
              <a:rect l="l" t="t" r="r" b="b"/>
              <a:pathLst>
                <a:path w="695325" h="0">
                  <a:moveTo>
                    <a:pt x="0" y="0"/>
                  </a:moveTo>
                  <a:lnTo>
                    <a:pt x="695305" y="0"/>
                  </a:lnTo>
                </a:path>
              </a:pathLst>
            </a:custGeom>
            <a:ln w="100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0" name="object 30"/>
            <p:cNvSpPr/>
            <p:nvPr/>
          </p:nvSpPr>
          <p:spPr>
            <a:xfrm>
              <a:off x="3477908" y="4372319"/>
              <a:ext cx="705485" cy="10160"/>
            </a:xfrm>
            <a:custGeom>
              <a:avLst/>
              <a:gdLst/>
              <a:ahLst/>
              <a:cxnLst/>
              <a:rect l="l" t="t" r="r" b="b"/>
              <a:pathLst>
                <a:path w="705485" h="10160">
                  <a:moveTo>
                    <a:pt x="705150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705150" y="10058"/>
                  </a:lnTo>
                  <a:lnTo>
                    <a:pt x="70515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31" name="object 31"/>
          <p:cNvGrpSpPr/>
          <p:nvPr/>
        </p:nvGrpSpPr>
        <p:grpSpPr>
          <a:xfrm>
            <a:off x="1793572" y="1781433"/>
            <a:ext cx="8695690" cy="3972560"/>
            <a:chOff x="1793572" y="1781433"/>
            <a:chExt cx="8695690" cy="3972560"/>
          </a:xfrm>
        </p:grpSpPr>
        <p:sp>
          <p:nvSpPr>
            <p:cNvPr id="32" name="object 32"/>
            <p:cNvSpPr/>
            <p:nvPr/>
          </p:nvSpPr>
          <p:spPr>
            <a:xfrm>
              <a:off x="3473083" y="1786530"/>
              <a:ext cx="1478915" cy="0"/>
            </a:xfrm>
            <a:custGeom>
              <a:avLst/>
              <a:gdLst/>
              <a:ahLst/>
              <a:cxnLst/>
              <a:rect l="l" t="t" r="r" b="b"/>
              <a:pathLst>
                <a:path w="1478914" h="0">
                  <a:moveTo>
                    <a:pt x="0" y="0"/>
                  </a:moveTo>
                  <a:lnTo>
                    <a:pt x="1478371" y="0"/>
                  </a:lnTo>
                </a:path>
              </a:pathLst>
            </a:custGeom>
            <a:ln w="100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3" name="object 33"/>
            <p:cNvSpPr/>
            <p:nvPr/>
          </p:nvSpPr>
          <p:spPr>
            <a:xfrm>
              <a:off x="3468128" y="1781433"/>
              <a:ext cx="1488440" cy="10160"/>
            </a:xfrm>
            <a:custGeom>
              <a:avLst/>
              <a:gdLst/>
              <a:ahLst/>
              <a:cxnLst/>
              <a:rect l="l" t="t" r="r" b="b"/>
              <a:pathLst>
                <a:path w="1488439" h="10160">
                  <a:moveTo>
                    <a:pt x="1488151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1488151" y="10058"/>
                  </a:lnTo>
                  <a:lnTo>
                    <a:pt x="148815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" name="object 34"/>
            <p:cNvSpPr/>
            <p:nvPr/>
          </p:nvSpPr>
          <p:spPr>
            <a:xfrm>
              <a:off x="5000747" y="1786530"/>
              <a:ext cx="1106170" cy="0"/>
            </a:xfrm>
            <a:custGeom>
              <a:avLst/>
              <a:gdLst/>
              <a:ahLst/>
              <a:cxnLst/>
              <a:rect l="l" t="t" r="r" b="b"/>
              <a:pathLst>
                <a:path w="1106170" h="0">
                  <a:moveTo>
                    <a:pt x="0" y="0"/>
                  </a:moveTo>
                  <a:lnTo>
                    <a:pt x="1106072" y="0"/>
                  </a:lnTo>
                </a:path>
              </a:pathLst>
            </a:custGeom>
            <a:ln w="100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5" name="object 35"/>
            <p:cNvSpPr/>
            <p:nvPr/>
          </p:nvSpPr>
          <p:spPr>
            <a:xfrm>
              <a:off x="4995792" y="1781433"/>
              <a:ext cx="1116330" cy="10160"/>
            </a:xfrm>
            <a:custGeom>
              <a:avLst/>
              <a:gdLst/>
              <a:ahLst/>
              <a:cxnLst/>
              <a:rect l="l" t="t" r="r" b="b"/>
              <a:pathLst>
                <a:path w="1116329" h="10160">
                  <a:moveTo>
                    <a:pt x="1115918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1115918" y="10058"/>
                  </a:lnTo>
                  <a:lnTo>
                    <a:pt x="111591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6" name="object 36"/>
            <p:cNvSpPr/>
            <p:nvPr/>
          </p:nvSpPr>
          <p:spPr>
            <a:xfrm>
              <a:off x="6155982" y="1786530"/>
              <a:ext cx="1478915" cy="0"/>
            </a:xfrm>
            <a:custGeom>
              <a:avLst/>
              <a:gdLst/>
              <a:ahLst/>
              <a:cxnLst/>
              <a:rect l="l" t="t" r="r" b="b"/>
              <a:pathLst>
                <a:path w="1478915" h="0">
                  <a:moveTo>
                    <a:pt x="0" y="0"/>
                  </a:moveTo>
                  <a:lnTo>
                    <a:pt x="1478502" y="0"/>
                  </a:lnTo>
                </a:path>
              </a:pathLst>
            </a:custGeom>
            <a:ln w="100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7" name="object 37"/>
            <p:cNvSpPr/>
            <p:nvPr/>
          </p:nvSpPr>
          <p:spPr>
            <a:xfrm>
              <a:off x="6151157" y="1781433"/>
              <a:ext cx="1488440" cy="10160"/>
            </a:xfrm>
            <a:custGeom>
              <a:avLst/>
              <a:gdLst/>
              <a:ahLst/>
              <a:cxnLst/>
              <a:rect l="l" t="t" r="r" b="b"/>
              <a:pathLst>
                <a:path w="1488440" h="10160">
                  <a:moveTo>
                    <a:pt x="1488151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1488151" y="10058"/>
                  </a:lnTo>
                  <a:lnTo>
                    <a:pt x="148815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8" name="object 38"/>
            <p:cNvSpPr/>
            <p:nvPr/>
          </p:nvSpPr>
          <p:spPr>
            <a:xfrm>
              <a:off x="7683385" y="1786530"/>
              <a:ext cx="1302385" cy="0"/>
            </a:xfrm>
            <a:custGeom>
              <a:avLst/>
              <a:gdLst/>
              <a:ahLst/>
              <a:cxnLst/>
              <a:rect l="l" t="t" r="r" b="b"/>
              <a:pathLst>
                <a:path w="1302384" h="0">
                  <a:moveTo>
                    <a:pt x="0" y="0"/>
                  </a:moveTo>
                  <a:lnTo>
                    <a:pt x="1302067" y="0"/>
                  </a:lnTo>
                </a:path>
              </a:pathLst>
            </a:custGeom>
            <a:ln w="100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9" name="object 39"/>
            <p:cNvSpPr/>
            <p:nvPr/>
          </p:nvSpPr>
          <p:spPr>
            <a:xfrm>
              <a:off x="7678429" y="1781433"/>
              <a:ext cx="1311910" cy="10160"/>
            </a:xfrm>
            <a:custGeom>
              <a:avLst/>
              <a:gdLst/>
              <a:ahLst/>
              <a:cxnLst/>
              <a:rect l="l" t="t" r="r" b="b"/>
              <a:pathLst>
                <a:path w="1311909" h="10160">
                  <a:moveTo>
                    <a:pt x="1311847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1311847" y="10058"/>
                  </a:lnTo>
                  <a:lnTo>
                    <a:pt x="1311847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0" name="object 40"/>
            <p:cNvSpPr/>
            <p:nvPr/>
          </p:nvSpPr>
          <p:spPr>
            <a:xfrm>
              <a:off x="9034745" y="1786530"/>
              <a:ext cx="1449070" cy="0"/>
            </a:xfrm>
            <a:custGeom>
              <a:avLst/>
              <a:gdLst/>
              <a:ahLst/>
              <a:cxnLst/>
              <a:rect l="l" t="t" r="r" b="b"/>
              <a:pathLst>
                <a:path w="1449070" h="0">
                  <a:moveTo>
                    <a:pt x="0" y="0"/>
                  </a:moveTo>
                  <a:lnTo>
                    <a:pt x="1449031" y="0"/>
                  </a:lnTo>
                </a:path>
              </a:pathLst>
            </a:custGeom>
            <a:ln w="100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1" name="object 41"/>
            <p:cNvSpPr/>
            <p:nvPr/>
          </p:nvSpPr>
          <p:spPr>
            <a:xfrm>
              <a:off x="9029790" y="1781433"/>
              <a:ext cx="1459230" cy="10160"/>
            </a:xfrm>
            <a:custGeom>
              <a:avLst/>
              <a:gdLst/>
              <a:ahLst/>
              <a:cxnLst/>
              <a:rect l="l" t="t" r="r" b="b"/>
              <a:pathLst>
                <a:path w="1459229" h="10160">
                  <a:moveTo>
                    <a:pt x="1458811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1458811" y="10058"/>
                  </a:lnTo>
                  <a:lnTo>
                    <a:pt x="145881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2" name="object 42"/>
            <p:cNvSpPr/>
            <p:nvPr/>
          </p:nvSpPr>
          <p:spPr>
            <a:xfrm>
              <a:off x="1798652" y="1957798"/>
              <a:ext cx="1625600" cy="0"/>
            </a:xfrm>
            <a:custGeom>
              <a:avLst/>
              <a:gdLst/>
              <a:ahLst/>
              <a:cxnLst/>
              <a:rect l="l" t="t" r="r" b="b"/>
              <a:pathLst>
                <a:path w="1625600" h="0">
                  <a:moveTo>
                    <a:pt x="0" y="0"/>
                  </a:moveTo>
                  <a:lnTo>
                    <a:pt x="1625530" y="0"/>
                  </a:lnTo>
                </a:path>
              </a:pathLst>
            </a:custGeom>
            <a:ln w="100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3" name="object 43"/>
            <p:cNvSpPr/>
            <p:nvPr/>
          </p:nvSpPr>
          <p:spPr>
            <a:xfrm>
              <a:off x="1793762" y="1952836"/>
              <a:ext cx="1635760" cy="10160"/>
            </a:xfrm>
            <a:custGeom>
              <a:avLst/>
              <a:gdLst/>
              <a:ahLst/>
              <a:cxnLst/>
              <a:rect l="l" t="t" r="r" b="b"/>
              <a:pathLst>
                <a:path w="1635760" h="10160">
                  <a:moveTo>
                    <a:pt x="1635245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1635245" y="10058"/>
                  </a:lnTo>
                  <a:lnTo>
                    <a:pt x="163524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4" name="object 44"/>
            <p:cNvSpPr/>
            <p:nvPr/>
          </p:nvSpPr>
          <p:spPr>
            <a:xfrm>
              <a:off x="3473083" y="1957798"/>
              <a:ext cx="715010" cy="0"/>
            </a:xfrm>
            <a:custGeom>
              <a:avLst/>
              <a:gdLst/>
              <a:ahLst/>
              <a:cxnLst/>
              <a:rect l="l" t="t" r="r" b="b"/>
              <a:pathLst>
                <a:path w="715010" h="0">
                  <a:moveTo>
                    <a:pt x="0" y="0"/>
                  </a:moveTo>
                  <a:lnTo>
                    <a:pt x="714865" y="0"/>
                  </a:lnTo>
                </a:path>
              </a:pathLst>
            </a:custGeom>
            <a:ln w="100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5" name="object 45"/>
            <p:cNvSpPr/>
            <p:nvPr/>
          </p:nvSpPr>
          <p:spPr>
            <a:xfrm>
              <a:off x="3468128" y="1952836"/>
              <a:ext cx="725170" cy="10160"/>
            </a:xfrm>
            <a:custGeom>
              <a:avLst/>
              <a:gdLst/>
              <a:ahLst/>
              <a:cxnLst/>
              <a:rect l="l" t="t" r="r" b="b"/>
              <a:pathLst>
                <a:path w="725170" h="10160">
                  <a:moveTo>
                    <a:pt x="724711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724711" y="10058"/>
                  </a:lnTo>
                  <a:lnTo>
                    <a:pt x="72471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6" name="object 46"/>
            <p:cNvSpPr/>
            <p:nvPr/>
          </p:nvSpPr>
          <p:spPr>
            <a:xfrm>
              <a:off x="4236850" y="1957798"/>
              <a:ext cx="715010" cy="0"/>
            </a:xfrm>
            <a:custGeom>
              <a:avLst/>
              <a:gdLst/>
              <a:ahLst/>
              <a:cxnLst/>
              <a:rect l="l" t="t" r="r" b="b"/>
              <a:pathLst>
                <a:path w="715010" h="0">
                  <a:moveTo>
                    <a:pt x="0" y="0"/>
                  </a:moveTo>
                  <a:lnTo>
                    <a:pt x="714605" y="0"/>
                  </a:lnTo>
                </a:path>
              </a:pathLst>
            </a:custGeom>
            <a:ln w="100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7" name="object 47"/>
            <p:cNvSpPr/>
            <p:nvPr/>
          </p:nvSpPr>
          <p:spPr>
            <a:xfrm>
              <a:off x="4232025" y="1952836"/>
              <a:ext cx="724535" cy="10160"/>
            </a:xfrm>
            <a:custGeom>
              <a:avLst/>
              <a:gdLst/>
              <a:ahLst/>
              <a:cxnLst/>
              <a:rect l="l" t="t" r="r" b="b"/>
              <a:pathLst>
                <a:path w="724535" h="10160">
                  <a:moveTo>
                    <a:pt x="724385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724385" y="10058"/>
                  </a:lnTo>
                  <a:lnTo>
                    <a:pt x="72438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8" name="object 48"/>
            <p:cNvSpPr/>
            <p:nvPr/>
          </p:nvSpPr>
          <p:spPr>
            <a:xfrm>
              <a:off x="5000747" y="1957798"/>
              <a:ext cx="528955" cy="0"/>
            </a:xfrm>
            <a:custGeom>
              <a:avLst/>
              <a:gdLst/>
              <a:ahLst/>
              <a:cxnLst/>
              <a:rect l="l" t="t" r="r" b="b"/>
              <a:pathLst>
                <a:path w="528954" h="0">
                  <a:moveTo>
                    <a:pt x="0" y="0"/>
                  </a:moveTo>
                  <a:lnTo>
                    <a:pt x="528390" y="0"/>
                  </a:lnTo>
                </a:path>
              </a:pathLst>
            </a:custGeom>
            <a:ln w="100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9" name="object 49"/>
            <p:cNvSpPr/>
            <p:nvPr/>
          </p:nvSpPr>
          <p:spPr>
            <a:xfrm>
              <a:off x="4995792" y="1952836"/>
              <a:ext cx="538480" cy="10160"/>
            </a:xfrm>
            <a:custGeom>
              <a:avLst/>
              <a:gdLst/>
              <a:ahLst/>
              <a:cxnLst/>
              <a:rect l="l" t="t" r="r" b="b"/>
              <a:pathLst>
                <a:path w="538479" h="10160">
                  <a:moveTo>
                    <a:pt x="538235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538235" y="10058"/>
                  </a:lnTo>
                  <a:lnTo>
                    <a:pt x="53823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0" name="object 50"/>
            <p:cNvSpPr/>
            <p:nvPr/>
          </p:nvSpPr>
          <p:spPr>
            <a:xfrm>
              <a:off x="5578430" y="1957798"/>
              <a:ext cx="528955" cy="0"/>
            </a:xfrm>
            <a:custGeom>
              <a:avLst/>
              <a:gdLst/>
              <a:ahLst/>
              <a:cxnLst/>
              <a:rect l="l" t="t" r="r" b="b"/>
              <a:pathLst>
                <a:path w="528954" h="0">
                  <a:moveTo>
                    <a:pt x="0" y="0"/>
                  </a:moveTo>
                  <a:lnTo>
                    <a:pt x="528390" y="0"/>
                  </a:lnTo>
                </a:path>
              </a:pathLst>
            </a:custGeom>
            <a:ln w="100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1" name="object 51"/>
            <p:cNvSpPr/>
            <p:nvPr/>
          </p:nvSpPr>
          <p:spPr>
            <a:xfrm>
              <a:off x="5573475" y="1952836"/>
              <a:ext cx="538480" cy="10160"/>
            </a:xfrm>
            <a:custGeom>
              <a:avLst/>
              <a:gdLst/>
              <a:ahLst/>
              <a:cxnLst/>
              <a:rect l="l" t="t" r="r" b="b"/>
              <a:pathLst>
                <a:path w="538479" h="10160">
                  <a:moveTo>
                    <a:pt x="538235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538235" y="10058"/>
                  </a:lnTo>
                  <a:lnTo>
                    <a:pt x="53823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2" name="object 52"/>
            <p:cNvSpPr/>
            <p:nvPr/>
          </p:nvSpPr>
          <p:spPr>
            <a:xfrm>
              <a:off x="6155982" y="1957798"/>
              <a:ext cx="715010" cy="0"/>
            </a:xfrm>
            <a:custGeom>
              <a:avLst/>
              <a:gdLst/>
              <a:ahLst/>
              <a:cxnLst/>
              <a:rect l="l" t="t" r="r" b="b"/>
              <a:pathLst>
                <a:path w="715009" h="0">
                  <a:moveTo>
                    <a:pt x="0" y="0"/>
                  </a:moveTo>
                  <a:lnTo>
                    <a:pt x="714735" y="0"/>
                  </a:lnTo>
                </a:path>
              </a:pathLst>
            </a:custGeom>
            <a:ln w="100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3" name="object 53"/>
            <p:cNvSpPr/>
            <p:nvPr/>
          </p:nvSpPr>
          <p:spPr>
            <a:xfrm>
              <a:off x="6151157" y="1952836"/>
              <a:ext cx="724535" cy="10160"/>
            </a:xfrm>
            <a:custGeom>
              <a:avLst/>
              <a:gdLst/>
              <a:ahLst/>
              <a:cxnLst/>
              <a:rect l="l" t="t" r="r" b="b"/>
              <a:pathLst>
                <a:path w="724534" h="10160">
                  <a:moveTo>
                    <a:pt x="724385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724385" y="10058"/>
                  </a:lnTo>
                  <a:lnTo>
                    <a:pt x="72438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4" name="object 54"/>
            <p:cNvSpPr/>
            <p:nvPr/>
          </p:nvSpPr>
          <p:spPr>
            <a:xfrm>
              <a:off x="6919618" y="1957798"/>
              <a:ext cx="715010" cy="0"/>
            </a:xfrm>
            <a:custGeom>
              <a:avLst/>
              <a:gdLst/>
              <a:ahLst/>
              <a:cxnLst/>
              <a:rect l="l" t="t" r="r" b="b"/>
              <a:pathLst>
                <a:path w="715009" h="0">
                  <a:moveTo>
                    <a:pt x="0" y="0"/>
                  </a:moveTo>
                  <a:lnTo>
                    <a:pt x="714865" y="0"/>
                  </a:lnTo>
                </a:path>
              </a:pathLst>
            </a:custGeom>
            <a:ln w="100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5" name="object 55"/>
            <p:cNvSpPr/>
            <p:nvPr/>
          </p:nvSpPr>
          <p:spPr>
            <a:xfrm>
              <a:off x="6914663" y="1952836"/>
              <a:ext cx="725170" cy="10160"/>
            </a:xfrm>
            <a:custGeom>
              <a:avLst/>
              <a:gdLst/>
              <a:ahLst/>
              <a:cxnLst/>
              <a:rect l="l" t="t" r="r" b="b"/>
              <a:pathLst>
                <a:path w="725170" h="10160">
                  <a:moveTo>
                    <a:pt x="724711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724711" y="10058"/>
                  </a:lnTo>
                  <a:lnTo>
                    <a:pt x="72471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6" name="object 56"/>
            <p:cNvSpPr/>
            <p:nvPr/>
          </p:nvSpPr>
          <p:spPr>
            <a:xfrm>
              <a:off x="7683385" y="1957798"/>
              <a:ext cx="626745" cy="0"/>
            </a:xfrm>
            <a:custGeom>
              <a:avLst/>
              <a:gdLst/>
              <a:ahLst/>
              <a:cxnLst/>
              <a:rect l="l" t="t" r="r" b="b"/>
              <a:pathLst>
                <a:path w="626745" h="0">
                  <a:moveTo>
                    <a:pt x="0" y="0"/>
                  </a:moveTo>
                  <a:lnTo>
                    <a:pt x="626583" y="0"/>
                  </a:lnTo>
                </a:path>
              </a:pathLst>
            </a:custGeom>
            <a:ln w="100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7" name="object 57"/>
            <p:cNvSpPr/>
            <p:nvPr/>
          </p:nvSpPr>
          <p:spPr>
            <a:xfrm>
              <a:off x="7678429" y="1952836"/>
              <a:ext cx="636905" cy="10160"/>
            </a:xfrm>
            <a:custGeom>
              <a:avLst/>
              <a:gdLst/>
              <a:ahLst/>
              <a:cxnLst/>
              <a:rect l="l" t="t" r="r" b="b"/>
              <a:pathLst>
                <a:path w="636904" h="10160">
                  <a:moveTo>
                    <a:pt x="636363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636363" y="10058"/>
                  </a:lnTo>
                  <a:lnTo>
                    <a:pt x="63636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8" name="object 58"/>
            <p:cNvSpPr/>
            <p:nvPr/>
          </p:nvSpPr>
          <p:spPr>
            <a:xfrm>
              <a:off x="8358869" y="1957798"/>
              <a:ext cx="626745" cy="0"/>
            </a:xfrm>
            <a:custGeom>
              <a:avLst/>
              <a:gdLst/>
              <a:ahLst/>
              <a:cxnLst/>
              <a:rect l="l" t="t" r="r" b="b"/>
              <a:pathLst>
                <a:path w="626745" h="0">
                  <a:moveTo>
                    <a:pt x="0" y="0"/>
                  </a:moveTo>
                  <a:lnTo>
                    <a:pt x="626583" y="0"/>
                  </a:lnTo>
                </a:path>
              </a:pathLst>
            </a:custGeom>
            <a:ln w="100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9" name="object 59"/>
            <p:cNvSpPr/>
            <p:nvPr/>
          </p:nvSpPr>
          <p:spPr>
            <a:xfrm>
              <a:off x="8354044" y="1952836"/>
              <a:ext cx="636905" cy="10160"/>
            </a:xfrm>
            <a:custGeom>
              <a:avLst/>
              <a:gdLst/>
              <a:ahLst/>
              <a:cxnLst/>
              <a:rect l="l" t="t" r="r" b="b"/>
              <a:pathLst>
                <a:path w="636904" h="10160">
                  <a:moveTo>
                    <a:pt x="636363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636363" y="10058"/>
                  </a:lnTo>
                  <a:lnTo>
                    <a:pt x="63636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0" name="object 60"/>
            <p:cNvSpPr/>
            <p:nvPr/>
          </p:nvSpPr>
          <p:spPr>
            <a:xfrm>
              <a:off x="9034745" y="1957798"/>
              <a:ext cx="685800" cy="0"/>
            </a:xfrm>
            <a:custGeom>
              <a:avLst/>
              <a:gdLst/>
              <a:ahLst/>
              <a:cxnLst/>
              <a:rect l="l" t="t" r="r" b="b"/>
              <a:pathLst>
                <a:path w="685800" h="0">
                  <a:moveTo>
                    <a:pt x="0" y="0"/>
                  </a:moveTo>
                  <a:lnTo>
                    <a:pt x="685264" y="0"/>
                  </a:lnTo>
                </a:path>
              </a:pathLst>
            </a:custGeom>
            <a:ln w="100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1" name="object 61"/>
            <p:cNvSpPr/>
            <p:nvPr/>
          </p:nvSpPr>
          <p:spPr>
            <a:xfrm>
              <a:off x="9029790" y="1952836"/>
              <a:ext cx="695325" cy="10160"/>
            </a:xfrm>
            <a:custGeom>
              <a:avLst/>
              <a:gdLst/>
              <a:ahLst/>
              <a:cxnLst/>
              <a:rect l="l" t="t" r="r" b="b"/>
              <a:pathLst>
                <a:path w="695325" h="10160">
                  <a:moveTo>
                    <a:pt x="695044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695044" y="10058"/>
                  </a:lnTo>
                  <a:lnTo>
                    <a:pt x="695044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2" name="object 62"/>
            <p:cNvSpPr/>
            <p:nvPr/>
          </p:nvSpPr>
          <p:spPr>
            <a:xfrm>
              <a:off x="9768910" y="1957798"/>
              <a:ext cx="715010" cy="0"/>
            </a:xfrm>
            <a:custGeom>
              <a:avLst/>
              <a:gdLst/>
              <a:ahLst/>
              <a:cxnLst/>
              <a:rect l="l" t="t" r="r" b="b"/>
              <a:pathLst>
                <a:path w="715009" h="0">
                  <a:moveTo>
                    <a:pt x="0" y="0"/>
                  </a:moveTo>
                  <a:lnTo>
                    <a:pt x="714865" y="0"/>
                  </a:lnTo>
                </a:path>
              </a:pathLst>
            </a:custGeom>
            <a:ln w="100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3" name="object 63"/>
            <p:cNvSpPr/>
            <p:nvPr/>
          </p:nvSpPr>
          <p:spPr>
            <a:xfrm>
              <a:off x="9763955" y="1952836"/>
              <a:ext cx="725170" cy="10160"/>
            </a:xfrm>
            <a:custGeom>
              <a:avLst/>
              <a:gdLst/>
              <a:ahLst/>
              <a:cxnLst/>
              <a:rect l="l" t="t" r="r" b="b"/>
              <a:pathLst>
                <a:path w="725170" h="10160">
                  <a:moveTo>
                    <a:pt x="724711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724711" y="10058"/>
                  </a:lnTo>
                  <a:lnTo>
                    <a:pt x="72471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4" name="object 64"/>
            <p:cNvSpPr/>
            <p:nvPr/>
          </p:nvSpPr>
          <p:spPr>
            <a:xfrm>
              <a:off x="5000747" y="5748299"/>
              <a:ext cx="528955" cy="0"/>
            </a:xfrm>
            <a:custGeom>
              <a:avLst/>
              <a:gdLst/>
              <a:ahLst/>
              <a:cxnLst/>
              <a:rect l="l" t="t" r="r" b="b"/>
              <a:pathLst>
                <a:path w="528954" h="0">
                  <a:moveTo>
                    <a:pt x="0" y="0"/>
                  </a:moveTo>
                  <a:lnTo>
                    <a:pt x="528390" y="0"/>
                  </a:lnTo>
                </a:path>
              </a:pathLst>
            </a:custGeom>
            <a:ln w="100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5" name="object 65"/>
            <p:cNvSpPr/>
            <p:nvPr/>
          </p:nvSpPr>
          <p:spPr>
            <a:xfrm>
              <a:off x="4995792" y="5743270"/>
              <a:ext cx="538480" cy="10160"/>
            </a:xfrm>
            <a:custGeom>
              <a:avLst/>
              <a:gdLst/>
              <a:ahLst/>
              <a:cxnLst/>
              <a:rect l="l" t="t" r="r" b="b"/>
              <a:pathLst>
                <a:path w="538479" h="10160">
                  <a:moveTo>
                    <a:pt x="538235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538235" y="10058"/>
                  </a:lnTo>
                  <a:lnTo>
                    <a:pt x="53823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6" name="object 66"/>
            <p:cNvSpPr/>
            <p:nvPr/>
          </p:nvSpPr>
          <p:spPr>
            <a:xfrm>
              <a:off x="5578430" y="5748299"/>
              <a:ext cx="528955" cy="0"/>
            </a:xfrm>
            <a:custGeom>
              <a:avLst/>
              <a:gdLst/>
              <a:ahLst/>
              <a:cxnLst/>
              <a:rect l="l" t="t" r="r" b="b"/>
              <a:pathLst>
                <a:path w="528954" h="0">
                  <a:moveTo>
                    <a:pt x="0" y="0"/>
                  </a:moveTo>
                  <a:lnTo>
                    <a:pt x="528390" y="0"/>
                  </a:lnTo>
                </a:path>
              </a:pathLst>
            </a:custGeom>
            <a:ln w="100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7" name="object 67"/>
            <p:cNvSpPr/>
            <p:nvPr/>
          </p:nvSpPr>
          <p:spPr>
            <a:xfrm>
              <a:off x="5573475" y="5743270"/>
              <a:ext cx="538480" cy="10160"/>
            </a:xfrm>
            <a:custGeom>
              <a:avLst/>
              <a:gdLst/>
              <a:ahLst/>
              <a:cxnLst/>
              <a:rect l="l" t="t" r="r" b="b"/>
              <a:pathLst>
                <a:path w="538479" h="10160">
                  <a:moveTo>
                    <a:pt x="538235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538235" y="10058"/>
                  </a:lnTo>
                  <a:lnTo>
                    <a:pt x="53823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8" name="object 68"/>
            <p:cNvSpPr/>
            <p:nvPr/>
          </p:nvSpPr>
          <p:spPr>
            <a:xfrm>
              <a:off x="6155982" y="5748299"/>
              <a:ext cx="715010" cy="0"/>
            </a:xfrm>
            <a:custGeom>
              <a:avLst/>
              <a:gdLst/>
              <a:ahLst/>
              <a:cxnLst/>
              <a:rect l="l" t="t" r="r" b="b"/>
              <a:pathLst>
                <a:path w="715009" h="0">
                  <a:moveTo>
                    <a:pt x="0" y="0"/>
                  </a:moveTo>
                  <a:lnTo>
                    <a:pt x="714735" y="0"/>
                  </a:lnTo>
                </a:path>
              </a:pathLst>
            </a:custGeom>
            <a:ln w="100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9" name="object 69"/>
            <p:cNvSpPr/>
            <p:nvPr/>
          </p:nvSpPr>
          <p:spPr>
            <a:xfrm>
              <a:off x="6151157" y="5743270"/>
              <a:ext cx="724535" cy="10160"/>
            </a:xfrm>
            <a:custGeom>
              <a:avLst/>
              <a:gdLst/>
              <a:ahLst/>
              <a:cxnLst/>
              <a:rect l="l" t="t" r="r" b="b"/>
              <a:pathLst>
                <a:path w="724534" h="10160">
                  <a:moveTo>
                    <a:pt x="724385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724385" y="10058"/>
                  </a:lnTo>
                  <a:lnTo>
                    <a:pt x="72438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0" name="object 70"/>
            <p:cNvSpPr/>
            <p:nvPr/>
          </p:nvSpPr>
          <p:spPr>
            <a:xfrm>
              <a:off x="6919618" y="5748299"/>
              <a:ext cx="715010" cy="0"/>
            </a:xfrm>
            <a:custGeom>
              <a:avLst/>
              <a:gdLst/>
              <a:ahLst/>
              <a:cxnLst/>
              <a:rect l="l" t="t" r="r" b="b"/>
              <a:pathLst>
                <a:path w="715009" h="0">
                  <a:moveTo>
                    <a:pt x="0" y="0"/>
                  </a:moveTo>
                  <a:lnTo>
                    <a:pt x="714865" y="0"/>
                  </a:lnTo>
                </a:path>
              </a:pathLst>
            </a:custGeom>
            <a:ln w="100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71" name="object 71"/>
            <p:cNvSpPr/>
            <p:nvPr/>
          </p:nvSpPr>
          <p:spPr>
            <a:xfrm>
              <a:off x="6914663" y="5743270"/>
              <a:ext cx="725170" cy="10160"/>
            </a:xfrm>
            <a:custGeom>
              <a:avLst/>
              <a:gdLst/>
              <a:ahLst/>
              <a:cxnLst/>
              <a:rect l="l" t="t" r="r" b="b"/>
              <a:pathLst>
                <a:path w="725170" h="10160">
                  <a:moveTo>
                    <a:pt x="724711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724711" y="10058"/>
                  </a:lnTo>
                  <a:lnTo>
                    <a:pt x="72471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2" name="object 72"/>
            <p:cNvSpPr/>
            <p:nvPr/>
          </p:nvSpPr>
          <p:spPr>
            <a:xfrm>
              <a:off x="7683385" y="5748299"/>
              <a:ext cx="626745" cy="0"/>
            </a:xfrm>
            <a:custGeom>
              <a:avLst/>
              <a:gdLst/>
              <a:ahLst/>
              <a:cxnLst/>
              <a:rect l="l" t="t" r="r" b="b"/>
              <a:pathLst>
                <a:path w="626745" h="0">
                  <a:moveTo>
                    <a:pt x="0" y="0"/>
                  </a:moveTo>
                  <a:lnTo>
                    <a:pt x="626583" y="0"/>
                  </a:lnTo>
                </a:path>
              </a:pathLst>
            </a:custGeom>
            <a:ln w="100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73" name="object 73"/>
            <p:cNvSpPr/>
            <p:nvPr/>
          </p:nvSpPr>
          <p:spPr>
            <a:xfrm>
              <a:off x="7678430" y="5743270"/>
              <a:ext cx="636905" cy="10160"/>
            </a:xfrm>
            <a:custGeom>
              <a:avLst/>
              <a:gdLst/>
              <a:ahLst/>
              <a:cxnLst/>
              <a:rect l="l" t="t" r="r" b="b"/>
              <a:pathLst>
                <a:path w="636904" h="10160">
                  <a:moveTo>
                    <a:pt x="636363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636363" y="10058"/>
                  </a:lnTo>
                  <a:lnTo>
                    <a:pt x="63636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4" name="object 74"/>
            <p:cNvSpPr/>
            <p:nvPr/>
          </p:nvSpPr>
          <p:spPr>
            <a:xfrm>
              <a:off x="8358869" y="5748299"/>
              <a:ext cx="626745" cy="0"/>
            </a:xfrm>
            <a:custGeom>
              <a:avLst/>
              <a:gdLst/>
              <a:ahLst/>
              <a:cxnLst/>
              <a:rect l="l" t="t" r="r" b="b"/>
              <a:pathLst>
                <a:path w="626745" h="0">
                  <a:moveTo>
                    <a:pt x="0" y="0"/>
                  </a:moveTo>
                  <a:lnTo>
                    <a:pt x="626583" y="0"/>
                  </a:lnTo>
                </a:path>
              </a:pathLst>
            </a:custGeom>
            <a:ln w="100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75" name="object 75"/>
            <p:cNvSpPr/>
            <p:nvPr/>
          </p:nvSpPr>
          <p:spPr>
            <a:xfrm>
              <a:off x="8354045" y="5743270"/>
              <a:ext cx="636905" cy="10160"/>
            </a:xfrm>
            <a:custGeom>
              <a:avLst/>
              <a:gdLst/>
              <a:ahLst/>
              <a:cxnLst/>
              <a:rect l="l" t="t" r="r" b="b"/>
              <a:pathLst>
                <a:path w="636904" h="10160">
                  <a:moveTo>
                    <a:pt x="636363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636363" y="10058"/>
                  </a:lnTo>
                  <a:lnTo>
                    <a:pt x="63636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76" name="object 76"/>
          <p:cNvGrpSpPr/>
          <p:nvPr/>
        </p:nvGrpSpPr>
        <p:grpSpPr>
          <a:xfrm>
            <a:off x="7315200" y="6422137"/>
            <a:ext cx="3329940" cy="436245"/>
            <a:chOff x="7315200" y="6422137"/>
            <a:chExt cx="3329940" cy="436245"/>
          </a:xfrm>
        </p:grpSpPr>
        <p:sp>
          <p:nvSpPr>
            <p:cNvPr id="77" name="object 77"/>
            <p:cNvSpPr/>
            <p:nvPr/>
          </p:nvSpPr>
          <p:spPr>
            <a:xfrm>
              <a:off x="7315200" y="6446520"/>
              <a:ext cx="3276600" cy="335280"/>
            </a:xfrm>
            <a:custGeom>
              <a:avLst/>
              <a:gdLst/>
              <a:ahLst/>
              <a:cxnLst/>
              <a:rect l="l" t="t" r="r" b="b"/>
              <a:pathLst>
                <a:path w="3276600" h="335279">
                  <a:moveTo>
                    <a:pt x="3276600" y="0"/>
                  </a:moveTo>
                  <a:lnTo>
                    <a:pt x="0" y="0"/>
                  </a:lnTo>
                  <a:lnTo>
                    <a:pt x="0" y="335279"/>
                  </a:lnTo>
                  <a:lnTo>
                    <a:pt x="3276600" y="335279"/>
                  </a:lnTo>
                  <a:lnTo>
                    <a:pt x="32766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78" name="object 7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744968" y="6422137"/>
              <a:ext cx="2900045" cy="435859"/>
            </a:xfrm>
            <a:prstGeom prst="rect">
              <a:avLst/>
            </a:prstGeom>
          </p:spPr>
        </p:pic>
      </p:grpSp>
      <p:sp>
        <p:nvSpPr>
          <p:cNvPr id="79" name="object 79"/>
          <p:cNvSpPr txBox="1"/>
          <p:nvPr/>
        </p:nvSpPr>
        <p:spPr>
          <a:xfrm>
            <a:off x="7865109" y="6475272"/>
            <a:ext cx="2649855" cy="27051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600" spc="5" b="1" i="1">
                <a:solidFill>
                  <a:srgbClr val="E7E6E6"/>
                </a:solidFill>
                <a:latin typeface="Arial"/>
                <a:cs typeface="Arial"/>
              </a:rPr>
              <a:t>SO</a:t>
            </a:r>
            <a:r>
              <a:rPr dirty="0" sz="1600" spc="-25" b="1" i="1">
                <a:solidFill>
                  <a:srgbClr val="E7E6E6"/>
                </a:solidFill>
                <a:latin typeface="Arial"/>
                <a:cs typeface="Arial"/>
              </a:rPr>
              <a:t> </a:t>
            </a:r>
            <a:r>
              <a:rPr dirty="0" sz="1600" b="1" i="1">
                <a:solidFill>
                  <a:srgbClr val="E7E6E6"/>
                </a:solidFill>
                <a:latin typeface="Arial"/>
                <a:cs typeface="Arial"/>
              </a:rPr>
              <a:t>1</a:t>
            </a:r>
            <a:r>
              <a:rPr dirty="0" sz="1600" spc="434" b="1" i="1">
                <a:solidFill>
                  <a:srgbClr val="E7E6E6"/>
                </a:solidFill>
                <a:latin typeface="Arial"/>
                <a:cs typeface="Arial"/>
              </a:rPr>
              <a:t> </a:t>
            </a:r>
            <a:r>
              <a:rPr dirty="0" sz="1600" b="1" i="1">
                <a:solidFill>
                  <a:srgbClr val="E7E6E6"/>
                </a:solidFill>
                <a:latin typeface="Arial"/>
                <a:cs typeface="Arial"/>
              </a:rPr>
              <a:t>Prepare</a:t>
            </a:r>
            <a:r>
              <a:rPr dirty="0" sz="1600" spc="-60" b="1" i="1">
                <a:solidFill>
                  <a:srgbClr val="E7E6E6"/>
                </a:solidFill>
                <a:latin typeface="Arial"/>
                <a:cs typeface="Arial"/>
              </a:rPr>
              <a:t> </a:t>
            </a:r>
            <a:r>
              <a:rPr dirty="0" sz="1600" b="1" i="1">
                <a:solidFill>
                  <a:srgbClr val="E7E6E6"/>
                </a:solidFill>
                <a:latin typeface="Arial"/>
                <a:cs typeface="Arial"/>
              </a:rPr>
              <a:t>a</a:t>
            </a:r>
            <a:r>
              <a:rPr dirty="0" sz="1600" spc="-10" b="1" i="1">
                <a:solidFill>
                  <a:srgbClr val="E7E6E6"/>
                </a:solidFill>
                <a:latin typeface="Arial"/>
                <a:cs typeface="Arial"/>
              </a:rPr>
              <a:t> </a:t>
            </a:r>
            <a:r>
              <a:rPr dirty="0" sz="1600" b="1" i="1">
                <a:solidFill>
                  <a:srgbClr val="E7E6E6"/>
                </a:solidFill>
                <a:latin typeface="Arial"/>
                <a:cs typeface="Arial"/>
              </a:rPr>
              <a:t>worksheet.</a:t>
            </a:r>
            <a:endParaRPr sz="1600">
              <a:latin typeface="Arial"/>
              <a:cs typeface="Arial"/>
            </a:endParaRPr>
          </a:p>
        </p:txBody>
      </p:sp>
      <p:grpSp>
        <p:nvGrpSpPr>
          <p:cNvPr id="80" name="object 80"/>
          <p:cNvGrpSpPr/>
          <p:nvPr/>
        </p:nvGrpSpPr>
        <p:grpSpPr>
          <a:xfrm>
            <a:off x="1862327" y="45669"/>
            <a:ext cx="8428990" cy="1199515"/>
            <a:chOff x="1862327" y="45669"/>
            <a:chExt cx="8428990" cy="1199515"/>
          </a:xfrm>
        </p:grpSpPr>
        <p:pic>
          <p:nvPicPr>
            <p:cNvPr id="81" name="object 8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048255" y="295706"/>
              <a:ext cx="8243061" cy="574370"/>
            </a:xfrm>
            <a:prstGeom prst="rect">
              <a:avLst/>
            </a:prstGeom>
          </p:spPr>
        </p:pic>
        <p:pic>
          <p:nvPicPr>
            <p:cNvPr id="82" name="object 82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938527" y="121869"/>
              <a:ext cx="7023861" cy="1122984"/>
            </a:xfrm>
            <a:prstGeom prst="rect">
              <a:avLst/>
            </a:prstGeom>
          </p:spPr>
        </p:pic>
        <p:sp>
          <p:nvSpPr>
            <p:cNvPr id="83" name="object 83"/>
            <p:cNvSpPr/>
            <p:nvPr/>
          </p:nvSpPr>
          <p:spPr>
            <a:xfrm>
              <a:off x="1981199" y="228600"/>
              <a:ext cx="8229600" cy="561340"/>
            </a:xfrm>
            <a:custGeom>
              <a:avLst/>
              <a:gdLst/>
              <a:ahLst/>
              <a:cxnLst/>
              <a:rect l="l" t="t" r="r" b="b"/>
              <a:pathLst>
                <a:path w="8229600" h="561340">
                  <a:moveTo>
                    <a:pt x="8229600" y="0"/>
                  </a:moveTo>
                  <a:lnTo>
                    <a:pt x="0" y="0"/>
                  </a:lnTo>
                  <a:lnTo>
                    <a:pt x="0" y="560832"/>
                  </a:lnTo>
                  <a:lnTo>
                    <a:pt x="8229600" y="560832"/>
                  </a:lnTo>
                  <a:lnTo>
                    <a:pt x="8229600" y="0"/>
                  </a:lnTo>
                  <a:close/>
                </a:path>
              </a:pathLst>
            </a:custGeom>
            <a:solidFill>
              <a:srgbClr val="99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4" name="object 84"/>
            <p:cNvSpPr/>
            <p:nvPr/>
          </p:nvSpPr>
          <p:spPr>
            <a:xfrm>
              <a:off x="1981199" y="228600"/>
              <a:ext cx="8229600" cy="561340"/>
            </a:xfrm>
            <a:custGeom>
              <a:avLst/>
              <a:gdLst/>
              <a:ahLst/>
              <a:cxnLst/>
              <a:rect l="l" t="t" r="r" b="b"/>
              <a:pathLst>
                <a:path w="8229600" h="561340">
                  <a:moveTo>
                    <a:pt x="0" y="560832"/>
                  </a:moveTo>
                  <a:lnTo>
                    <a:pt x="8229600" y="560832"/>
                  </a:lnTo>
                  <a:lnTo>
                    <a:pt x="8229600" y="0"/>
                  </a:lnTo>
                  <a:lnTo>
                    <a:pt x="0" y="0"/>
                  </a:lnTo>
                  <a:lnTo>
                    <a:pt x="0" y="560832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85" name="object 85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862327" y="45669"/>
              <a:ext cx="7023861" cy="1122984"/>
            </a:xfrm>
            <a:prstGeom prst="rect">
              <a:avLst/>
            </a:prstGeom>
          </p:spPr>
        </p:pic>
      </p:grpSp>
      <p:sp>
        <p:nvSpPr>
          <p:cNvPr id="86" name="object 86"/>
          <p:cNvSpPr txBox="1">
            <a:spLocks noGrp="1"/>
          </p:cNvSpPr>
          <p:nvPr>
            <p:ph type="title"/>
          </p:nvPr>
        </p:nvSpPr>
        <p:spPr>
          <a:xfrm>
            <a:off x="2169414" y="165938"/>
            <a:ext cx="6380480" cy="636905"/>
          </a:xfrm>
          <a:prstGeom prst="rect"/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4000" spc="-10" b="0" i="0">
                <a:latin typeface="Calibri Light"/>
                <a:cs typeface="Calibri Light"/>
              </a:rPr>
              <a:t>Steps</a:t>
            </a:r>
            <a:r>
              <a:rPr dirty="0" sz="4000" spc="-55" b="0" i="0">
                <a:latin typeface="Calibri Light"/>
                <a:cs typeface="Calibri Light"/>
              </a:rPr>
              <a:t> </a:t>
            </a:r>
            <a:r>
              <a:rPr dirty="0" sz="4000" b="0" i="0">
                <a:latin typeface="Calibri Light"/>
                <a:cs typeface="Calibri Light"/>
              </a:rPr>
              <a:t>in</a:t>
            </a:r>
            <a:r>
              <a:rPr dirty="0" sz="4000" spc="-25" b="0" i="0">
                <a:latin typeface="Calibri Light"/>
                <a:cs typeface="Calibri Light"/>
              </a:rPr>
              <a:t> </a:t>
            </a:r>
            <a:r>
              <a:rPr dirty="0" sz="4000" spc="-5" b="0" i="0">
                <a:latin typeface="Calibri Light"/>
                <a:cs typeface="Calibri Light"/>
              </a:rPr>
              <a:t>Preparing</a:t>
            </a:r>
            <a:r>
              <a:rPr dirty="0" sz="4000" spc="-114" b="0" i="0">
                <a:latin typeface="Calibri Light"/>
                <a:cs typeface="Calibri Light"/>
              </a:rPr>
              <a:t> </a:t>
            </a:r>
            <a:r>
              <a:rPr dirty="0" sz="4000" b="0" i="0">
                <a:latin typeface="Calibri Light"/>
                <a:cs typeface="Calibri Light"/>
              </a:rPr>
              <a:t>a </a:t>
            </a:r>
            <a:r>
              <a:rPr dirty="0" sz="4000" spc="-25" b="0" i="0">
                <a:latin typeface="Calibri Light"/>
                <a:cs typeface="Calibri Light"/>
              </a:rPr>
              <a:t>Worksheet</a:t>
            </a:r>
            <a:endParaRPr sz="4000">
              <a:latin typeface="Calibri Light"/>
              <a:cs typeface="Calibri Light"/>
            </a:endParaRPr>
          </a:p>
        </p:txBody>
      </p:sp>
      <p:sp>
        <p:nvSpPr>
          <p:cNvPr id="87" name="object 87"/>
          <p:cNvSpPr txBox="1"/>
          <p:nvPr/>
        </p:nvSpPr>
        <p:spPr>
          <a:xfrm>
            <a:off x="1923033" y="978789"/>
            <a:ext cx="7491730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solidFill>
                  <a:srgbClr val="800000"/>
                </a:solidFill>
                <a:latin typeface="Arial"/>
                <a:cs typeface="Arial"/>
              </a:rPr>
              <a:t>4.</a:t>
            </a:r>
            <a:r>
              <a:rPr dirty="0" sz="2400" spc="-20" b="1">
                <a:solidFill>
                  <a:srgbClr val="80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800000"/>
                </a:solidFill>
                <a:latin typeface="Arial"/>
                <a:cs typeface="Arial"/>
              </a:rPr>
              <a:t>Extend</a:t>
            </a:r>
            <a:r>
              <a:rPr dirty="0" sz="2400" spc="-120" b="1">
                <a:solidFill>
                  <a:srgbClr val="800000"/>
                </a:solidFill>
                <a:latin typeface="Arial"/>
                <a:cs typeface="Arial"/>
              </a:rPr>
              <a:t> </a:t>
            </a:r>
            <a:r>
              <a:rPr dirty="0" sz="2400" spc="-15" b="1">
                <a:solidFill>
                  <a:srgbClr val="800000"/>
                </a:solidFill>
                <a:latin typeface="Arial"/>
                <a:cs typeface="Arial"/>
              </a:rPr>
              <a:t>Amounts</a:t>
            </a:r>
            <a:r>
              <a:rPr dirty="0" sz="2400" spc="75" b="1">
                <a:solidFill>
                  <a:srgbClr val="80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800000"/>
                </a:solidFill>
                <a:latin typeface="Arial"/>
                <a:cs typeface="Arial"/>
              </a:rPr>
              <a:t>to</a:t>
            </a:r>
            <a:r>
              <a:rPr dirty="0" sz="2400" spc="-15" b="1">
                <a:solidFill>
                  <a:srgbClr val="80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800000"/>
                </a:solidFill>
                <a:latin typeface="Arial"/>
                <a:cs typeface="Arial"/>
              </a:rPr>
              <a:t>Financial</a:t>
            </a:r>
            <a:r>
              <a:rPr dirty="0" sz="2400" spc="-65" b="1">
                <a:solidFill>
                  <a:srgbClr val="80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800000"/>
                </a:solidFill>
                <a:latin typeface="Arial"/>
                <a:cs typeface="Arial"/>
              </a:rPr>
              <a:t>Statement</a:t>
            </a:r>
            <a:r>
              <a:rPr dirty="0" sz="2400" spc="-15" b="1">
                <a:solidFill>
                  <a:srgbClr val="800000"/>
                </a:solidFill>
                <a:latin typeface="Arial"/>
                <a:cs typeface="Arial"/>
              </a:rPr>
              <a:t> </a:t>
            </a:r>
            <a:r>
              <a:rPr dirty="0" sz="2400" spc="-5" b="1">
                <a:solidFill>
                  <a:srgbClr val="800000"/>
                </a:solidFill>
                <a:latin typeface="Arial"/>
                <a:cs typeface="Arial"/>
              </a:rPr>
              <a:t>Columns</a:t>
            </a:r>
            <a:endParaRPr sz="2400">
              <a:latin typeface="Arial"/>
              <a:cs typeface="Arial"/>
            </a:endParaRPr>
          </a:p>
        </p:txBody>
      </p:sp>
      <p:sp>
        <p:nvSpPr>
          <p:cNvPr id="88" name="object 88"/>
          <p:cNvSpPr txBox="1"/>
          <p:nvPr/>
        </p:nvSpPr>
        <p:spPr>
          <a:xfrm>
            <a:off x="5509386" y="4661408"/>
            <a:ext cx="185420" cy="179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000" spc="-10" b="1">
                <a:latin typeface="Comic Sans MS"/>
                <a:cs typeface="Comic Sans MS"/>
              </a:rPr>
              <a:t>(</a:t>
            </a:r>
            <a:r>
              <a:rPr dirty="0" sz="1000" spc="5" b="1">
                <a:latin typeface="Comic Sans MS"/>
                <a:cs typeface="Comic Sans MS"/>
              </a:rPr>
              <a:t>c</a:t>
            </a:r>
            <a:r>
              <a:rPr dirty="0" sz="1000" b="1">
                <a:latin typeface="Comic Sans MS"/>
                <a:cs typeface="Comic Sans MS"/>
              </a:rPr>
              <a:t>)</a:t>
            </a:r>
            <a:endParaRPr sz="1000">
              <a:latin typeface="Comic Sans MS"/>
              <a:cs typeface="Comic Sans MS"/>
            </a:endParaRPr>
          </a:p>
        </p:txBody>
      </p:sp>
      <p:graphicFrame>
        <p:nvGraphicFramePr>
          <p:cNvPr id="89" name="object 89"/>
          <p:cNvGraphicFramePr>
            <a:graphicFrameLocks noGrp="1"/>
          </p:cNvGraphicFramePr>
          <p:nvPr/>
        </p:nvGraphicFramePr>
        <p:xfrm>
          <a:off x="1791678" y="2084512"/>
          <a:ext cx="7164070" cy="245681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50364"/>
                <a:gridCol w="874394"/>
                <a:gridCol w="640715"/>
                <a:gridCol w="250825"/>
                <a:gridCol w="287020"/>
                <a:gridCol w="269875"/>
                <a:gridCol w="507364"/>
                <a:gridCol w="730250"/>
                <a:gridCol w="606425"/>
                <a:gridCol w="676910"/>
                <a:gridCol w="676909"/>
              </a:tblGrid>
              <a:tr h="221001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Advertising</a:t>
                      </a:r>
                      <a:r>
                        <a:rPr dirty="0" sz="1000" spc="15" b="1">
                          <a:latin typeface="Arial"/>
                          <a:cs typeface="Arial"/>
                        </a:rPr>
                        <a:t> Supplies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5334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82245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2,500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5334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28575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dirty="0" baseline="16666" sz="1500" spc="-15" b="1">
                          <a:latin typeface="Comic Sans MS"/>
                          <a:cs typeface="Comic Sans MS"/>
                        </a:rPr>
                        <a:t>(a</a:t>
                      </a:r>
                      <a:r>
                        <a:rPr dirty="0" baseline="16666" sz="1500" b="1">
                          <a:latin typeface="Comic Sans MS"/>
                          <a:cs typeface="Comic Sans MS"/>
                        </a:rPr>
                        <a:t>)</a:t>
                      </a:r>
                      <a:r>
                        <a:rPr dirty="0" baseline="16666" sz="1500" spc="-120" b="1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000" spc="-20" b="1">
                          <a:latin typeface="Arial"/>
                          <a:cs typeface="Arial"/>
                        </a:rPr>
                        <a:t>1</a:t>
                      </a:r>
                      <a:r>
                        <a:rPr dirty="0" sz="1000" spc="25" b="1">
                          <a:latin typeface="Arial"/>
                          <a:cs typeface="Arial"/>
                        </a:rPr>
                        <a:t>,</a:t>
                      </a:r>
                      <a:r>
                        <a:rPr dirty="0" sz="1000" spc="-20" b="1">
                          <a:latin typeface="Arial"/>
                          <a:cs typeface="Arial"/>
                        </a:rPr>
                        <a:t>50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5334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182245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1,000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53340">
                    <a:solidFill>
                      <a:srgbClr val="FFFFFF"/>
                    </a:solidFill>
                  </a:tcPr>
                </a:tc>
                <a:tc gridSpan="3"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rowSpan="3"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rowSpan="3"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71469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1000" spc="20" b="1">
                          <a:latin typeface="Arial"/>
                          <a:cs typeface="Arial"/>
                        </a:rPr>
                        <a:t>Prepaid</a:t>
                      </a:r>
                      <a:r>
                        <a:rPr dirty="0" sz="1000" spc="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-5" b="1">
                          <a:latin typeface="Arial"/>
                          <a:cs typeface="Arial"/>
                        </a:rPr>
                        <a:t>Insurance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84150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1000" spc="-20" b="1">
                          <a:latin typeface="Arial"/>
                          <a:cs typeface="Arial"/>
                        </a:rPr>
                        <a:t>600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25400">
                        <a:lnSpc>
                          <a:spcPts val="800"/>
                        </a:lnSpc>
                        <a:tabLst>
                          <a:tab pos="412750" algn="l"/>
                        </a:tabLst>
                      </a:pPr>
                      <a:r>
                        <a:rPr dirty="0" sz="1000" spc="-5" b="1">
                          <a:latin typeface="Comic Sans MS"/>
                          <a:cs typeface="Comic Sans MS"/>
                        </a:rPr>
                        <a:t>(b)	</a:t>
                      </a:r>
                      <a:r>
                        <a:rPr dirty="0" baseline="-25000" sz="1500" spc="-30" b="1">
                          <a:latin typeface="Arial"/>
                          <a:cs typeface="Arial"/>
                        </a:rPr>
                        <a:t>50</a:t>
                      </a:r>
                      <a:endParaRPr baseline="-25000" sz="15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184150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1000" spc="-20" b="1">
                          <a:latin typeface="Arial"/>
                          <a:cs typeface="Arial"/>
                        </a:rPr>
                        <a:t>550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 gridSpan="3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71536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Office</a:t>
                      </a:r>
                      <a:r>
                        <a:rPr dirty="0" sz="1000" spc="5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5" b="1">
                          <a:latin typeface="Arial"/>
                          <a:cs typeface="Arial"/>
                        </a:rPr>
                        <a:t>Equipment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82245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5,000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182245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5,000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 gridSpan="3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71335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1000" spc="-35" b="1">
                          <a:latin typeface="Arial"/>
                          <a:cs typeface="Arial"/>
                        </a:rPr>
                        <a:t>N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o</a:t>
                      </a:r>
                      <a:r>
                        <a:rPr dirty="0" sz="1000" spc="-25" b="1">
                          <a:latin typeface="Arial"/>
                          <a:cs typeface="Arial"/>
                        </a:rPr>
                        <a:t>t</a:t>
                      </a:r>
                      <a:r>
                        <a:rPr dirty="0" sz="1000" spc="55" b="1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s</a:t>
                      </a:r>
                      <a:r>
                        <a:rPr dirty="0" sz="1000" spc="-7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20" b="1">
                          <a:latin typeface="Arial"/>
                          <a:cs typeface="Arial"/>
                        </a:rPr>
                        <a:t>P</a:t>
                      </a:r>
                      <a:r>
                        <a:rPr dirty="0" sz="1000" spc="55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 spc="-20" b="1">
                          <a:latin typeface="Arial"/>
                          <a:cs typeface="Arial"/>
                        </a:rPr>
                        <a:t>y</a:t>
                      </a:r>
                      <a:r>
                        <a:rPr dirty="0" sz="1000" spc="55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b</a:t>
                      </a:r>
                      <a:r>
                        <a:rPr dirty="0" sz="1000" spc="30" b="1">
                          <a:latin typeface="Arial"/>
                          <a:cs typeface="Arial"/>
                        </a:rPr>
                        <a:t>l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58419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5,000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257810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5,000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53127">
                <a:tc>
                  <a:txBody>
                    <a:bodyPr/>
                    <a:lstStyle/>
                    <a:p>
                      <a:pPr marL="31750">
                        <a:lnSpc>
                          <a:spcPts val="1075"/>
                        </a:lnSpc>
                        <a:spcBef>
                          <a:spcPts val="30"/>
                        </a:spcBef>
                      </a:pPr>
                      <a:r>
                        <a:rPr dirty="0" sz="1000" spc="-35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 spc="-20" b="1">
                          <a:latin typeface="Arial"/>
                          <a:cs typeface="Arial"/>
                        </a:rPr>
                        <a:t>cc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o</a:t>
                      </a:r>
                      <a:r>
                        <a:rPr dirty="0" sz="1000" spc="5" b="1">
                          <a:latin typeface="Arial"/>
                          <a:cs typeface="Arial"/>
                        </a:rPr>
                        <a:t>u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n</a:t>
                      </a:r>
                      <a:r>
                        <a:rPr dirty="0" sz="1000" spc="-25" b="1">
                          <a:latin typeface="Arial"/>
                          <a:cs typeface="Arial"/>
                        </a:rPr>
                        <a:t>t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s</a:t>
                      </a:r>
                      <a:r>
                        <a:rPr dirty="0" sz="1000" spc="-7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20" b="1">
                          <a:latin typeface="Arial"/>
                          <a:cs typeface="Arial"/>
                        </a:rPr>
                        <a:t>P</a:t>
                      </a:r>
                      <a:r>
                        <a:rPr dirty="0" sz="1000" spc="55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 spc="-20" b="1">
                          <a:latin typeface="Arial"/>
                          <a:cs typeface="Arial"/>
                        </a:rPr>
                        <a:t>y</a:t>
                      </a:r>
                      <a:r>
                        <a:rPr dirty="0" sz="1000" spc="55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b</a:t>
                      </a:r>
                      <a:r>
                        <a:rPr dirty="0" sz="1000" spc="30" b="1">
                          <a:latin typeface="Arial"/>
                          <a:cs typeface="Arial"/>
                        </a:rPr>
                        <a:t>l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58419">
                        <a:lnSpc>
                          <a:spcPts val="1075"/>
                        </a:lnSpc>
                        <a:spcBef>
                          <a:spcPts val="30"/>
                        </a:spcBef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2,500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257810">
                        <a:lnSpc>
                          <a:spcPts val="1075"/>
                        </a:lnSpc>
                        <a:spcBef>
                          <a:spcPts val="30"/>
                        </a:spcBef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2,500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89543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175"/>
                        </a:spcBef>
                      </a:pPr>
                      <a:r>
                        <a:rPr dirty="0" sz="1000" spc="15" b="1">
                          <a:latin typeface="Arial"/>
                          <a:cs typeface="Arial"/>
                        </a:rPr>
                        <a:t>Unearned</a:t>
                      </a:r>
                      <a:r>
                        <a:rPr dirty="0" sz="1000" spc="-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10" b="1">
                          <a:latin typeface="Arial"/>
                          <a:cs typeface="Arial"/>
                        </a:rPr>
                        <a:t>Revenue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222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58419">
                        <a:lnSpc>
                          <a:spcPct val="100000"/>
                        </a:lnSpc>
                        <a:spcBef>
                          <a:spcPts val="175"/>
                        </a:spcBef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1,200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222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8575">
                        <a:lnSpc>
                          <a:spcPct val="100000"/>
                        </a:lnSpc>
                        <a:spcBef>
                          <a:spcPts val="65"/>
                        </a:spcBef>
                      </a:pPr>
                      <a:r>
                        <a:rPr dirty="0" sz="1000" b="1">
                          <a:latin typeface="Comic Sans MS"/>
                          <a:cs typeface="Comic Sans MS"/>
                        </a:rPr>
                        <a:t>(d)</a:t>
                      </a:r>
                      <a:endParaRPr sz="1000">
                        <a:latin typeface="Comic Sans MS"/>
                        <a:cs typeface="Comic Sans MS"/>
                      </a:endParaRPr>
                    </a:p>
                  </a:txBody>
                  <a:tcPr marL="0" marR="0" marB="0" marT="825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52705">
                        <a:lnSpc>
                          <a:spcPct val="100000"/>
                        </a:lnSpc>
                        <a:spcBef>
                          <a:spcPts val="175"/>
                        </a:spcBef>
                      </a:pPr>
                      <a:r>
                        <a:rPr dirty="0" sz="1000" spc="-20" b="1">
                          <a:latin typeface="Arial"/>
                          <a:cs typeface="Arial"/>
                        </a:rPr>
                        <a:t>400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22225"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365760">
                        <a:lnSpc>
                          <a:spcPct val="100000"/>
                        </a:lnSpc>
                        <a:spcBef>
                          <a:spcPts val="175"/>
                        </a:spcBef>
                      </a:pPr>
                      <a:r>
                        <a:rPr dirty="0" sz="1000" spc="-20" b="1">
                          <a:latin typeface="Arial"/>
                          <a:cs typeface="Arial"/>
                        </a:rPr>
                        <a:t>800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22225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58865">
                <a:tc>
                  <a:txBody>
                    <a:bodyPr/>
                    <a:lstStyle/>
                    <a:p>
                      <a:pPr marL="31750">
                        <a:lnSpc>
                          <a:spcPts val="1120"/>
                        </a:lnSpc>
                        <a:spcBef>
                          <a:spcPts val="30"/>
                        </a:spcBef>
                      </a:pPr>
                      <a:r>
                        <a:rPr dirty="0" sz="1000" spc="15" b="1">
                          <a:latin typeface="Arial"/>
                          <a:cs typeface="Arial"/>
                        </a:rPr>
                        <a:t>Share</a:t>
                      </a:r>
                      <a:r>
                        <a:rPr dirty="0" sz="1000" spc="4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10" b="1">
                          <a:latin typeface="Arial"/>
                          <a:cs typeface="Arial"/>
                        </a:rPr>
                        <a:t>Capital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58419">
                        <a:lnSpc>
                          <a:spcPts val="1120"/>
                        </a:lnSpc>
                        <a:spcBef>
                          <a:spcPts val="30"/>
                        </a:spcBef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10,000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189865">
                        <a:lnSpc>
                          <a:spcPts val="1120"/>
                        </a:lnSpc>
                        <a:spcBef>
                          <a:spcPts val="30"/>
                        </a:spcBef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10,000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345733">
                <a:tc>
                  <a:txBody>
                    <a:bodyPr/>
                    <a:lstStyle/>
                    <a:p>
                      <a:pPr marL="31750" marR="563245">
                        <a:lnSpc>
                          <a:spcPts val="1350"/>
                        </a:lnSpc>
                      </a:pPr>
                      <a:r>
                        <a:rPr dirty="0" sz="1000" spc="5" b="1">
                          <a:latin typeface="Arial"/>
                          <a:cs typeface="Arial"/>
                        </a:rPr>
                        <a:t>Dividends </a:t>
                      </a:r>
                      <a:r>
                        <a:rPr dirty="0" sz="1000" spc="1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5" b="1">
                          <a:latin typeface="Arial"/>
                          <a:cs typeface="Arial"/>
                        </a:rPr>
                        <a:t>Service</a:t>
                      </a:r>
                      <a:r>
                        <a:rPr dirty="0" sz="1000" spc="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10" b="1">
                          <a:latin typeface="Arial"/>
                          <a:cs typeface="Arial"/>
                        </a:rPr>
                        <a:t>Revenue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84150">
                        <a:lnSpc>
                          <a:spcPct val="100000"/>
                        </a:lnSpc>
                        <a:spcBef>
                          <a:spcPts val="130"/>
                        </a:spcBef>
                      </a:pPr>
                      <a:r>
                        <a:rPr dirty="0" sz="1000" spc="-20" b="1">
                          <a:latin typeface="Arial"/>
                          <a:cs typeface="Arial"/>
                        </a:rPr>
                        <a:t>500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1651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algn="r" marR="58419">
                        <a:lnSpc>
                          <a:spcPts val="1145"/>
                        </a:lnSpc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10,000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5080"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 marR="41275">
                        <a:lnSpc>
                          <a:spcPct val="100000"/>
                        </a:lnSpc>
                        <a:spcBef>
                          <a:spcPts val="1180"/>
                        </a:spcBef>
                      </a:pPr>
                      <a:r>
                        <a:rPr dirty="0" sz="1000" b="1">
                          <a:latin typeface="Comic Sans MS"/>
                          <a:cs typeface="Comic Sans MS"/>
                        </a:rPr>
                        <a:t>(d)</a:t>
                      </a:r>
                      <a:endParaRPr sz="1000">
                        <a:latin typeface="Comic Sans MS"/>
                        <a:cs typeface="Comic Sans MS"/>
                      </a:endParaRPr>
                    </a:p>
                  </a:txBody>
                  <a:tcPr marL="0" marR="0" marB="0" marT="14986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L="74295">
                        <a:lnSpc>
                          <a:spcPts val="1145"/>
                        </a:lnSpc>
                      </a:pPr>
                      <a:r>
                        <a:rPr dirty="0" sz="1000" spc="-20" b="1">
                          <a:latin typeface="Arial"/>
                          <a:cs typeface="Arial"/>
                        </a:rPr>
                        <a:t>400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508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84150">
                        <a:lnSpc>
                          <a:spcPct val="100000"/>
                        </a:lnSpc>
                        <a:spcBef>
                          <a:spcPts val="130"/>
                        </a:spcBef>
                      </a:pPr>
                      <a:r>
                        <a:rPr dirty="0" sz="1000" spc="-20" b="1">
                          <a:latin typeface="Arial"/>
                          <a:cs typeface="Arial"/>
                        </a:rPr>
                        <a:t>500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1651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L="189865">
                        <a:lnSpc>
                          <a:spcPts val="1145"/>
                        </a:lnSpc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10,600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508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L="259715">
                        <a:lnSpc>
                          <a:spcPts val="1145"/>
                        </a:lnSpc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10,600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5080">
                    <a:solidFill>
                      <a:srgbClr val="FFFFFF"/>
                    </a:solidFill>
                  </a:tcPr>
                </a:tc>
              </a:tr>
              <a:tr h="33960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L="31750">
                        <a:lnSpc>
                          <a:spcPts val="1120"/>
                        </a:lnSpc>
                      </a:pPr>
                      <a:r>
                        <a:rPr dirty="0" sz="1000" spc="20" b="1">
                          <a:latin typeface="Arial"/>
                          <a:cs typeface="Arial"/>
                        </a:rPr>
                        <a:t>S</a:t>
                      </a:r>
                      <a:r>
                        <a:rPr dirty="0" sz="1000" spc="55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 spc="25" b="1">
                          <a:latin typeface="Arial"/>
                          <a:cs typeface="Arial"/>
                        </a:rPr>
                        <a:t>l</a:t>
                      </a:r>
                      <a:r>
                        <a:rPr dirty="0" sz="1000" spc="55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 spc="-5" b="1">
                          <a:latin typeface="Arial"/>
                          <a:cs typeface="Arial"/>
                        </a:rPr>
                        <a:t>r</a:t>
                      </a:r>
                      <a:r>
                        <a:rPr dirty="0" sz="1000" spc="25" b="1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1000" spc="55" b="1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s</a:t>
                      </a:r>
                      <a:r>
                        <a:rPr dirty="0" sz="1000" spc="-7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-55" b="1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1000" spc="55" b="1">
                          <a:latin typeface="Arial"/>
                          <a:cs typeface="Arial"/>
                        </a:rPr>
                        <a:t>x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p</a:t>
                      </a:r>
                      <a:r>
                        <a:rPr dirty="0" sz="1000" spc="60" b="1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n</a:t>
                      </a:r>
                      <a:r>
                        <a:rPr dirty="0" sz="1000" spc="-95" b="1">
                          <a:latin typeface="Arial"/>
                          <a:cs typeface="Arial"/>
                        </a:rPr>
                        <a:t>s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190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algn="r" marR="182245">
                        <a:lnSpc>
                          <a:spcPts val="1120"/>
                        </a:lnSpc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4,000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190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L="31750">
                        <a:lnSpc>
                          <a:spcPts val="1120"/>
                        </a:lnSpc>
                      </a:pPr>
                      <a:r>
                        <a:rPr dirty="0" baseline="13888" sz="1500" spc="-7" b="1">
                          <a:latin typeface="Comic Sans MS"/>
                          <a:cs typeface="Comic Sans MS"/>
                        </a:rPr>
                        <a:t>(g)</a:t>
                      </a:r>
                      <a:r>
                        <a:rPr dirty="0" sz="1000" spc="-5" b="1">
                          <a:latin typeface="Arial"/>
                          <a:cs typeface="Arial"/>
                        </a:rPr>
                        <a:t>1,200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1905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 marR="41275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dirty="0" sz="1000" spc="-5" b="1">
                          <a:latin typeface="Comic Sans MS"/>
                          <a:cs typeface="Comic Sans MS"/>
                        </a:rPr>
                        <a:t>(e)</a:t>
                      </a:r>
                      <a:endParaRPr sz="1000">
                        <a:latin typeface="Comic Sans MS"/>
                        <a:cs typeface="Comic Sans MS"/>
                      </a:endParaRPr>
                    </a:p>
                  </a:txBody>
                  <a:tcPr marL="0" marR="0" marB="0" marT="1714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74295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dirty="0" sz="1000" spc="-20" b="1">
                          <a:latin typeface="Arial"/>
                          <a:cs typeface="Arial"/>
                        </a:rPr>
                        <a:t>200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1333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algn="r" marR="182245">
                        <a:lnSpc>
                          <a:spcPts val="1120"/>
                        </a:lnSpc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5,200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190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L="328295">
                        <a:lnSpc>
                          <a:spcPts val="1120"/>
                        </a:lnSpc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5,200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190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</a:tr>
              <a:tr h="184006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130"/>
                        </a:spcBef>
                      </a:pPr>
                      <a:r>
                        <a:rPr dirty="0" sz="1000" spc="5" b="1">
                          <a:latin typeface="Arial"/>
                          <a:cs typeface="Arial"/>
                        </a:rPr>
                        <a:t>Rent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16510"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26034">
                        <a:lnSpc>
                          <a:spcPct val="100000"/>
                        </a:lnSpc>
                        <a:spcBef>
                          <a:spcPts val="130"/>
                        </a:spcBef>
                        <a:tabLst>
                          <a:tab pos="476250" algn="l"/>
                          <a:tab pos="1514475" algn="l"/>
                        </a:tabLst>
                      </a:pPr>
                      <a:r>
                        <a:rPr dirty="0" u="sng" sz="1000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 </a:t>
                      </a:r>
                      <a:r>
                        <a:rPr dirty="0" u="sng" sz="1000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	</a:t>
                      </a:r>
                      <a:r>
                        <a:rPr dirty="0" u="sng" sz="1000" spc="-15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900	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1651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gridSpan="5">
                  <a:txBody>
                    <a:bodyPr/>
                    <a:lstStyle/>
                    <a:p>
                      <a:pPr algn="r" marR="184150">
                        <a:lnSpc>
                          <a:spcPct val="100000"/>
                        </a:lnSpc>
                        <a:spcBef>
                          <a:spcPts val="130"/>
                        </a:spcBef>
                      </a:pPr>
                      <a:r>
                        <a:rPr dirty="0" sz="1000" spc="-20" b="1">
                          <a:latin typeface="Arial"/>
                          <a:cs typeface="Arial"/>
                        </a:rPr>
                        <a:t>900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1651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gridSpan="3">
                  <a:txBody>
                    <a:bodyPr/>
                    <a:lstStyle/>
                    <a:p>
                      <a:pPr algn="ctr" marL="332105">
                        <a:lnSpc>
                          <a:spcPct val="100000"/>
                        </a:lnSpc>
                        <a:spcBef>
                          <a:spcPts val="130"/>
                        </a:spcBef>
                      </a:pPr>
                      <a:r>
                        <a:rPr dirty="0" sz="1000" spc="-20" b="1">
                          <a:latin typeface="Arial"/>
                          <a:cs typeface="Arial"/>
                        </a:rPr>
                        <a:t>900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1651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86575">
                <a:tc>
                  <a:txBody>
                    <a:bodyPr/>
                    <a:lstStyle/>
                    <a:p>
                      <a:pPr marL="266065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1000" spc="10" b="1">
                          <a:latin typeface="Arial"/>
                          <a:cs typeface="Arial"/>
                        </a:rPr>
                        <a:t>Totals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35560">
                        <a:lnSpc>
                          <a:spcPct val="100000"/>
                        </a:lnSpc>
                        <a:spcBef>
                          <a:spcPts val="30"/>
                        </a:spcBef>
                        <a:tabLst>
                          <a:tab pos="300355" algn="l"/>
                          <a:tab pos="1064260" algn="l"/>
                        </a:tabLst>
                      </a:pPr>
                      <a:r>
                        <a:rPr dirty="0" u="sng" sz="1000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 </a:t>
                      </a:r>
                      <a:r>
                        <a:rPr dirty="0" u="sng" sz="1000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	</a:t>
                      </a:r>
                      <a:r>
                        <a:rPr dirty="0" u="sng" sz="1000" spc="-10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28,700</a:t>
                      </a:r>
                      <a:r>
                        <a:rPr dirty="0" u="sng" sz="1000" spc="-10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	28,700</a:t>
                      </a:r>
                      <a:r>
                        <a:rPr dirty="0" u="sng" sz="1000" spc="-110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 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gridSpan="5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63877">
                <a:tc>
                  <a:txBody>
                    <a:bodyPr/>
                    <a:lstStyle/>
                    <a:p>
                      <a:pPr marL="31750">
                        <a:lnSpc>
                          <a:spcPts val="1120"/>
                        </a:lnSpc>
                        <a:spcBef>
                          <a:spcPts val="70"/>
                        </a:spcBef>
                      </a:pPr>
                      <a:r>
                        <a:rPr dirty="0" sz="1000" spc="-35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d</a:t>
                      </a:r>
                      <a:r>
                        <a:rPr dirty="0" sz="1000" spc="-20" b="1">
                          <a:latin typeface="Arial"/>
                          <a:cs typeface="Arial"/>
                        </a:rPr>
                        <a:t>v</a:t>
                      </a:r>
                      <a:r>
                        <a:rPr dirty="0" sz="1000" spc="55" b="1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1000" spc="-5" b="1">
                          <a:latin typeface="Arial"/>
                          <a:cs typeface="Arial"/>
                        </a:rPr>
                        <a:t>r</a:t>
                      </a:r>
                      <a:r>
                        <a:rPr dirty="0" sz="1000" spc="-30" b="1">
                          <a:latin typeface="Arial"/>
                          <a:cs typeface="Arial"/>
                        </a:rPr>
                        <a:t>t</a:t>
                      </a:r>
                      <a:r>
                        <a:rPr dirty="0" sz="1000" spc="25" b="1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1000" spc="-100" b="1">
                          <a:latin typeface="Arial"/>
                          <a:cs typeface="Arial"/>
                        </a:rPr>
                        <a:t>s</a:t>
                      </a:r>
                      <a:r>
                        <a:rPr dirty="0" sz="1000" spc="25" b="1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ng</a:t>
                      </a:r>
                      <a:r>
                        <a:rPr dirty="0" sz="1000" spc="3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20" b="1">
                          <a:latin typeface="Arial"/>
                          <a:cs typeface="Arial"/>
                        </a:rPr>
                        <a:t>S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u</a:t>
                      </a:r>
                      <a:r>
                        <a:rPr dirty="0" sz="1000" spc="5" b="1">
                          <a:latin typeface="Arial"/>
                          <a:cs typeface="Arial"/>
                        </a:rPr>
                        <a:t>p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p</a:t>
                      </a:r>
                      <a:r>
                        <a:rPr dirty="0" sz="1000" spc="30" b="1">
                          <a:latin typeface="Arial"/>
                          <a:cs typeface="Arial"/>
                        </a:rPr>
                        <a:t>l</a:t>
                      </a:r>
                      <a:r>
                        <a:rPr dirty="0" sz="1000" spc="25" b="1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1000" spc="55" b="1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s</a:t>
                      </a:r>
                      <a:r>
                        <a:rPr dirty="0" sz="1000" spc="-7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-55" b="1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1000" spc="55" b="1">
                          <a:latin typeface="Arial"/>
                          <a:cs typeface="Arial"/>
                        </a:rPr>
                        <a:t>x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pe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8890"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3810">
                        <a:lnSpc>
                          <a:spcPts val="1120"/>
                        </a:lnSpc>
                        <a:spcBef>
                          <a:spcPts val="70"/>
                        </a:spcBef>
                      </a:pPr>
                      <a:r>
                        <a:rPr dirty="0" sz="1000" spc="-30" b="1">
                          <a:latin typeface="Arial"/>
                          <a:cs typeface="Arial"/>
                        </a:rPr>
                        <a:t>nse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889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gridSpan="5">
                  <a:txBody>
                    <a:bodyPr/>
                    <a:lstStyle/>
                    <a:p>
                      <a:pPr marL="31750">
                        <a:lnSpc>
                          <a:spcPts val="1120"/>
                        </a:lnSpc>
                        <a:spcBef>
                          <a:spcPts val="70"/>
                        </a:spcBef>
                        <a:tabLst>
                          <a:tab pos="1536700" algn="l"/>
                        </a:tabLst>
                      </a:pPr>
                      <a:r>
                        <a:rPr dirty="0" baseline="13888" sz="1500" spc="-7" b="1">
                          <a:latin typeface="Comic Sans MS"/>
                          <a:cs typeface="Comic Sans MS"/>
                        </a:rPr>
                        <a:t>(a)</a:t>
                      </a:r>
                      <a:r>
                        <a:rPr dirty="0" sz="1000" spc="-5" b="1">
                          <a:latin typeface="Arial"/>
                          <a:cs typeface="Arial"/>
                        </a:rPr>
                        <a:t>1,500	</a:t>
                      </a:r>
                      <a:r>
                        <a:rPr dirty="0" sz="1000" spc="-10" b="1">
                          <a:latin typeface="Arial"/>
                          <a:cs typeface="Arial"/>
                        </a:rPr>
                        <a:t>1,500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889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gridSpan="3">
                  <a:txBody>
                    <a:bodyPr/>
                    <a:lstStyle/>
                    <a:p>
                      <a:pPr algn="ctr" marL="226695">
                        <a:lnSpc>
                          <a:spcPts val="1120"/>
                        </a:lnSpc>
                        <a:spcBef>
                          <a:spcPts val="70"/>
                        </a:spcBef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1,500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889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  <p:sp>
        <p:nvSpPr>
          <p:cNvPr id="90" name="object 90"/>
          <p:cNvSpPr txBox="1"/>
          <p:nvPr/>
        </p:nvSpPr>
        <p:spPr>
          <a:xfrm>
            <a:off x="4972558" y="4492244"/>
            <a:ext cx="194310" cy="179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000" spc="-10" b="1">
                <a:latin typeface="Comic Sans MS"/>
                <a:cs typeface="Comic Sans MS"/>
              </a:rPr>
              <a:t>(</a:t>
            </a:r>
            <a:r>
              <a:rPr dirty="0" sz="1000" spc="-5" b="1">
                <a:latin typeface="Comic Sans MS"/>
                <a:cs typeface="Comic Sans MS"/>
              </a:rPr>
              <a:t>b)</a:t>
            </a:r>
            <a:endParaRPr sz="1000">
              <a:latin typeface="Comic Sans MS"/>
              <a:cs typeface="Comic Sans MS"/>
            </a:endParaRPr>
          </a:p>
        </p:txBody>
      </p:sp>
      <p:sp>
        <p:nvSpPr>
          <p:cNvPr id="91" name="object 91"/>
          <p:cNvSpPr txBox="1"/>
          <p:nvPr/>
        </p:nvSpPr>
        <p:spPr>
          <a:xfrm>
            <a:off x="5512434" y="5347461"/>
            <a:ext cx="180975" cy="179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000" spc="-10" b="1">
                <a:latin typeface="Comic Sans MS"/>
                <a:cs typeface="Comic Sans MS"/>
              </a:rPr>
              <a:t>(f)</a:t>
            </a:r>
            <a:endParaRPr sz="1000">
              <a:latin typeface="Comic Sans MS"/>
              <a:cs typeface="Comic Sans MS"/>
            </a:endParaRPr>
          </a:p>
        </p:txBody>
      </p:sp>
      <p:sp>
        <p:nvSpPr>
          <p:cNvPr id="92" name="object 92"/>
          <p:cNvSpPr txBox="1"/>
          <p:nvPr/>
        </p:nvSpPr>
        <p:spPr>
          <a:xfrm>
            <a:off x="5483986" y="5569293"/>
            <a:ext cx="599440" cy="18288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30"/>
              </a:spcBef>
            </a:pPr>
            <a:r>
              <a:rPr dirty="0" baseline="30555" sz="1500" spc="-7" b="1">
                <a:latin typeface="Comic Sans MS"/>
                <a:cs typeface="Comic Sans MS"/>
              </a:rPr>
              <a:t>(g)</a:t>
            </a:r>
            <a:r>
              <a:rPr dirty="0" baseline="30555" sz="1500" spc="-142" b="1">
                <a:latin typeface="Comic Sans MS"/>
                <a:cs typeface="Comic Sans MS"/>
              </a:rPr>
              <a:t> </a:t>
            </a:r>
            <a:r>
              <a:rPr dirty="0" sz="1000" spc="-10" b="1">
                <a:latin typeface="Arial"/>
                <a:cs typeface="Arial"/>
              </a:rPr>
              <a:t>1,200</a:t>
            </a:r>
            <a:endParaRPr sz="1000">
              <a:latin typeface="Arial"/>
              <a:cs typeface="Arial"/>
            </a:endParaRPr>
          </a:p>
        </p:txBody>
      </p:sp>
      <p:sp>
        <p:nvSpPr>
          <p:cNvPr id="93" name="object 93"/>
          <p:cNvSpPr txBox="1"/>
          <p:nvPr/>
        </p:nvSpPr>
        <p:spPr>
          <a:xfrm>
            <a:off x="4975605" y="4832985"/>
            <a:ext cx="188595" cy="4838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000" spc="-10" b="1">
                <a:latin typeface="Comic Sans MS"/>
                <a:cs typeface="Comic Sans MS"/>
              </a:rPr>
              <a:t>(</a:t>
            </a:r>
            <a:r>
              <a:rPr dirty="0" sz="1000" spc="5" b="1">
                <a:latin typeface="Comic Sans MS"/>
                <a:cs typeface="Comic Sans MS"/>
              </a:rPr>
              <a:t>c</a:t>
            </a:r>
            <a:r>
              <a:rPr dirty="0" sz="1000" b="1">
                <a:latin typeface="Comic Sans MS"/>
                <a:cs typeface="Comic Sans MS"/>
              </a:rPr>
              <a:t>)</a:t>
            </a:r>
            <a:endParaRPr sz="1000">
              <a:latin typeface="Comic Sans MS"/>
              <a:cs typeface="Comic Sans MS"/>
            </a:endParaRPr>
          </a:p>
          <a:p>
            <a:pPr marL="12700">
              <a:lnSpc>
                <a:spcPct val="100000"/>
              </a:lnSpc>
            </a:pPr>
            <a:r>
              <a:rPr dirty="0" sz="1000" spc="-10" b="1">
                <a:latin typeface="Comic Sans MS"/>
                <a:cs typeface="Comic Sans MS"/>
              </a:rPr>
              <a:t>(</a:t>
            </a:r>
            <a:r>
              <a:rPr dirty="0" sz="1000" spc="-15" b="1">
                <a:latin typeface="Comic Sans MS"/>
                <a:cs typeface="Comic Sans MS"/>
              </a:rPr>
              <a:t>e</a:t>
            </a:r>
            <a:r>
              <a:rPr dirty="0" sz="1000" b="1">
                <a:latin typeface="Comic Sans MS"/>
                <a:cs typeface="Comic Sans MS"/>
              </a:rPr>
              <a:t>)</a:t>
            </a:r>
            <a:endParaRPr sz="1000">
              <a:latin typeface="Comic Sans MS"/>
              <a:cs typeface="Comic Sans MS"/>
            </a:endParaRPr>
          </a:p>
          <a:p>
            <a:pPr marL="15240">
              <a:lnSpc>
                <a:spcPct val="100000"/>
              </a:lnSpc>
            </a:pPr>
            <a:r>
              <a:rPr dirty="0" sz="1000" spc="-10" b="1">
                <a:latin typeface="Comic Sans MS"/>
                <a:cs typeface="Comic Sans MS"/>
              </a:rPr>
              <a:t>(f)</a:t>
            </a:r>
            <a:endParaRPr sz="1000">
              <a:latin typeface="Comic Sans MS"/>
              <a:cs typeface="Comic Sans MS"/>
            </a:endParaRPr>
          </a:p>
        </p:txBody>
      </p:sp>
      <p:sp>
        <p:nvSpPr>
          <p:cNvPr id="94" name="object 94"/>
          <p:cNvSpPr/>
          <p:nvPr/>
        </p:nvSpPr>
        <p:spPr>
          <a:xfrm>
            <a:off x="7150607" y="5945123"/>
            <a:ext cx="1222375" cy="394970"/>
          </a:xfrm>
          <a:custGeom>
            <a:avLst/>
            <a:gdLst/>
            <a:ahLst/>
            <a:cxnLst/>
            <a:rect l="l" t="t" r="r" b="b"/>
            <a:pathLst>
              <a:path w="1222375" h="394970">
                <a:moveTo>
                  <a:pt x="1181100" y="367283"/>
                </a:moveTo>
                <a:lnTo>
                  <a:pt x="0" y="367283"/>
                </a:lnTo>
                <a:lnTo>
                  <a:pt x="0" y="394716"/>
                </a:lnTo>
                <a:lnTo>
                  <a:pt x="1208532" y="394716"/>
                </a:lnTo>
                <a:lnTo>
                  <a:pt x="1208532" y="380999"/>
                </a:lnTo>
                <a:lnTo>
                  <a:pt x="1181100" y="380999"/>
                </a:lnTo>
                <a:lnTo>
                  <a:pt x="1181100" y="367283"/>
                </a:lnTo>
                <a:close/>
              </a:path>
              <a:path w="1222375" h="394970">
                <a:moveTo>
                  <a:pt x="1208532" y="41147"/>
                </a:moveTo>
                <a:lnTo>
                  <a:pt x="1181100" y="41147"/>
                </a:lnTo>
                <a:lnTo>
                  <a:pt x="1181100" y="380999"/>
                </a:lnTo>
                <a:lnTo>
                  <a:pt x="1194816" y="367283"/>
                </a:lnTo>
                <a:lnTo>
                  <a:pt x="1208532" y="367283"/>
                </a:lnTo>
                <a:lnTo>
                  <a:pt x="1208532" y="41147"/>
                </a:lnTo>
                <a:close/>
              </a:path>
              <a:path w="1222375" h="394970">
                <a:moveTo>
                  <a:pt x="1208532" y="367283"/>
                </a:moveTo>
                <a:lnTo>
                  <a:pt x="1194816" y="367283"/>
                </a:lnTo>
                <a:lnTo>
                  <a:pt x="1181100" y="380999"/>
                </a:lnTo>
                <a:lnTo>
                  <a:pt x="1208532" y="380999"/>
                </a:lnTo>
                <a:lnTo>
                  <a:pt x="1208532" y="367283"/>
                </a:lnTo>
                <a:close/>
              </a:path>
              <a:path w="1222375" h="394970">
                <a:moveTo>
                  <a:pt x="1194816" y="0"/>
                </a:moveTo>
                <a:lnTo>
                  <a:pt x="1167384" y="54863"/>
                </a:lnTo>
                <a:lnTo>
                  <a:pt x="1181100" y="54863"/>
                </a:lnTo>
                <a:lnTo>
                  <a:pt x="1181100" y="41147"/>
                </a:lnTo>
                <a:lnTo>
                  <a:pt x="1215390" y="41147"/>
                </a:lnTo>
                <a:lnTo>
                  <a:pt x="1194816" y="0"/>
                </a:lnTo>
                <a:close/>
              </a:path>
              <a:path w="1222375" h="394970">
                <a:moveTo>
                  <a:pt x="1215390" y="41147"/>
                </a:moveTo>
                <a:lnTo>
                  <a:pt x="1208532" y="41147"/>
                </a:lnTo>
                <a:lnTo>
                  <a:pt x="1208532" y="54863"/>
                </a:lnTo>
                <a:lnTo>
                  <a:pt x="1222248" y="54863"/>
                </a:lnTo>
                <a:lnTo>
                  <a:pt x="1215390" y="41147"/>
                </a:lnTo>
                <a:close/>
              </a:path>
            </a:pathLst>
          </a:custGeom>
          <a:solidFill>
            <a:srgbClr val="8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5" name="object 95"/>
          <p:cNvSpPr txBox="1"/>
          <p:nvPr/>
        </p:nvSpPr>
        <p:spPr>
          <a:xfrm>
            <a:off x="2744723" y="6021323"/>
            <a:ext cx="4419600" cy="585470"/>
          </a:xfrm>
          <a:prstGeom prst="rect">
            <a:avLst/>
          </a:prstGeom>
          <a:solidFill>
            <a:srgbClr val="FFFF99"/>
          </a:solidFill>
          <a:ln w="27432">
            <a:solidFill>
              <a:srgbClr val="800000"/>
            </a:solidFill>
          </a:ln>
        </p:spPr>
        <p:txBody>
          <a:bodyPr wrap="square" lIns="0" tIns="4191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330"/>
              </a:spcBef>
            </a:pPr>
            <a:r>
              <a:rPr dirty="0" sz="1600" spc="-5">
                <a:latin typeface="Arial MT"/>
                <a:cs typeface="Arial MT"/>
              </a:rPr>
              <a:t>Extend all</a:t>
            </a:r>
            <a:r>
              <a:rPr dirty="0" sz="1600" spc="-15">
                <a:latin typeface="Arial MT"/>
                <a:cs typeface="Arial MT"/>
              </a:rPr>
              <a:t> </a:t>
            </a:r>
            <a:r>
              <a:rPr dirty="0" sz="1600" spc="-5">
                <a:latin typeface="Arial MT"/>
                <a:cs typeface="Arial MT"/>
              </a:rPr>
              <a:t>revenue and</a:t>
            </a:r>
            <a:r>
              <a:rPr dirty="0" sz="1600">
                <a:latin typeface="Arial MT"/>
                <a:cs typeface="Arial MT"/>
              </a:rPr>
              <a:t> </a:t>
            </a:r>
            <a:r>
              <a:rPr dirty="0" sz="1600" spc="-10">
                <a:latin typeface="Arial MT"/>
                <a:cs typeface="Arial MT"/>
              </a:rPr>
              <a:t>expense</a:t>
            </a:r>
            <a:r>
              <a:rPr dirty="0" sz="1600" spc="-5">
                <a:latin typeface="Arial MT"/>
                <a:cs typeface="Arial MT"/>
              </a:rPr>
              <a:t> </a:t>
            </a:r>
            <a:r>
              <a:rPr dirty="0" sz="1600">
                <a:latin typeface="Arial MT"/>
                <a:cs typeface="Arial MT"/>
              </a:rPr>
              <a:t>account</a:t>
            </a:r>
            <a:endParaRPr sz="1600">
              <a:latin typeface="Arial MT"/>
              <a:cs typeface="Arial MT"/>
            </a:endParaRPr>
          </a:p>
          <a:p>
            <a:pPr algn="ctr">
              <a:lnSpc>
                <a:spcPct val="100000"/>
              </a:lnSpc>
            </a:pPr>
            <a:r>
              <a:rPr dirty="0" sz="1600" spc="-5">
                <a:latin typeface="Arial MT"/>
                <a:cs typeface="Arial MT"/>
              </a:rPr>
              <a:t>balances</a:t>
            </a:r>
            <a:r>
              <a:rPr dirty="0" sz="1600" spc="-35">
                <a:latin typeface="Arial MT"/>
                <a:cs typeface="Arial MT"/>
              </a:rPr>
              <a:t> </a:t>
            </a:r>
            <a:r>
              <a:rPr dirty="0" sz="1600" spc="5">
                <a:latin typeface="Arial MT"/>
                <a:cs typeface="Arial MT"/>
              </a:rPr>
              <a:t>to</a:t>
            </a:r>
            <a:r>
              <a:rPr dirty="0" sz="1600" spc="-20">
                <a:latin typeface="Arial MT"/>
                <a:cs typeface="Arial MT"/>
              </a:rPr>
              <a:t> </a:t>
            </a:r>
            <a:r>
              <a:rPr dirty="0" sz="1600">
                <a:latin typeface="Arial MT"/>
                <a:cs typeface="Arial MT"/>
              </a:rPr>
              <a:t>the </a:t>
            </a:r>
            <a:r>
              <a:rPr dirty="0" sz="1600" spc="5">
                <a:latin typeface="Arial MT"/>
                <a:cs typeface="Arial MT"/>
              </a:rPr>
              <a:t>income</a:t>
            </a:r>
            <a:r>
              <a:rPr dirty="0" sz="1600" spc="-70">
                <a:latin typeface="Arial MT"/>
                <a:cs typeface="Arial MT"/>
              </a:rPr>
              <a:t> </a:t>
            </a:r>
            <a:r>
              <a:rPr dirty="0" sz="1600">
                <a:latin typeface="Arial MT"/>
                <a:cs typeface="Arial MT"/>
              </a:rPr>
              <a:t>statement</a:t>
            </a:r>
            <a:r>
              <a:rPr dirty="0" sz="1600" spc="-55">
                <a:latin typeface="Arial MT"/>
                <a:cs typeface="Arial MT"/>
              </a:rPr>
              <a:t> </a:t>
            </a:r>
            <a:r>
              <a:rPr dirty="0" sz="1600" spc="5">
                <a:latin typeface="Arial MT"/>
                <a:cs typeface="Arial MT"/>
              </a:rPr>
              <a:t>columns.</a:t>
            </a:r>
            <a:endParaRPr sz="16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686179" y="1448828"/>
            <a:ext cx="8802370" cy="4647565"/>
          </a:xfrm>
          <a:custGeom>
            <a:avLst/>
            <a:gdLst/>
            <a:ahLst/>
            <a:cxnLst/>
            <a:rect l="l" t="t" r="r" b="b"/>
            <a:pathLst>
              <a:path w="8802370" h="4647565">
                <a:moveTo>
                  <a:pt x="8802027" y="0"/>
                </a:moveTo>
                <a:lnTo>
                  <a:pt x="0" y="0"/>
                </a:lnTo>
                <a:lnTo>
                  <a:pt x="0" y="4572495"/>
                </a:lnTo>
                <a:lnTo>
                  <a:pt x="0" y="4647184"/>
                </a:lnTo>
                <a:lnTo>
                  <a:pt x="8802027" y="4647184"/>
                </a:lnTo>
                <a:lnTo>
                  <a:pt x="8802027" y="4572495"/>
                </a:lnTo>
                <a:lnTo>
                  <a:pt x="880202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2163141" y="1778859"/>
            <a:ext cx="908050" cy="18288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00" spc="-10" b="1">
                <a:latin typeface="Arial"/>
                <a:cs typeface="Arial"/>
              </a:rPr>
              <a:t>Account</a:t>
            </a:r>
            <a:r>
              <a:rPr dirty="0" sz="1000" spc="-35" b="1">
                <a:latin typeface="Arial"/>
                <a:cs typeface="Arial"/>
              </a:rPr>
              <a:t> </a:t>
            </a:r>
            <a:r>
              <a:rPr dirty="0" sz="1000" spc="10" b="1">
                <a:latin typeface="Arial"/>
                <a:cs typeface="Arial"/>
              </a:rPr>
              <a:t>Titles</a:t>
            </a:r>
            <a:endParaRPr sz="10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810728" y="1950127"/>
            <a:ext cx="328295" cy="18288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00" spc="-35" b="1">
                <a:latin typeface="Arial"/>
                <a:cs typeface="Arial"/>
              </a:rPr>
              <a:t>C</a:t>
            </a:r>
            <a:r>
              <a:rPr dirty="0" sz="1000" spc="55" b="1">
                <a:latin typeface="Arial"/>
                <a:cs typeface="Arial"/>
              </a:rPr>
              <a:t>a</a:t>
            </a:r>
            <a:r>
              <a:rPr dirty="0" sz="1000" spc="-100" b="1">
                <a:latin typeface="Arial"/>
                <a:cs typeface="Arial"/>
              </a:rPr>
              <a:t>s</a:t>
            </a:r>
            <a:r>
              <a:rPr dirty="0" sz="1000" b="1">
                <a:latin typeface="Arial"/>
                <a:cs typeface="Arial"/>
              </a:rPr>
              <a:t>h</a:t>
            </a:r>
            <a:endParaRPr sz="10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729664" y="1950127"/>
            <a:ext cx="409575" cy="18288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00" spc="-20" b="1">
                <a:latin typeface="Arial"/>
                <a:cs typeface="Arial"/>
              </a:rPr>
              <a:t>15</a:t>
            </a:r>
            <a:r>
              <a:rPr dirty="0" sz="1000" spc="25" b="1">
                <a:latin typeface="Arial"/>
                <a:cs typeface="Arial"/>
              </a:rPr>
              <a:t>,</a:t>
            </a:r>
            <a:r>
              <a:rPr dirty="0" sz="1000" spc="-20" b="1">
                <a:latin typeface="Arial"/>
                <a:cs typeface="Arial"/>
              </a:rPr>
              <a:t>20</a:t>
            </a:r>
            <a:r>
              <a:rPr dirty="0" sz="1000" b="1">
                <a:latin typeface="Arial"/>
                <a:cs typeface="Arial"/>
              </a:rPr>
              <a:t>0</a:t>
            </a:r>
            <a:endParaRPr sz="10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412693" y="1950127"/>
            <a:ext cx="409575" cy="18288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00" spc="-20" b="1">
                <a:latin typeface="Arial"/>
                <a:cs typeface="Arial"/>
              </a:rPr>
              <a:t>15</a:t>
            </a:r>
            <a:r>
              <a:rPr dirty="0" sz="1000" spc="25" b="1">
                <a:latin typeface="Arial"/>
                <a:cs typeface="Arial"/>
              </a:rPr>
              <a:t>,</a:t>
            </a:r>
            <a:r>
              <a:rPr dirty="0" sz="1000" spc="-20" b="1">
                <a:latin typeface="Arial"/>
                <a:cs typeface="Arial"/>
              </a:rPr>
              <a:t>20</a:t>
            </a:r>
            <a:r>
              <a:rPr dirty="0" sz="1000" b="1">
                <a:latin typeface="Arial"/>
                <a:cs typeface="Arial"/>
              </a:rPr>
              <a:t>0</a:t>
            </a:r>
            <a:endParaRPr sz="10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315879" y="4541013"/>
            <a:ext cx="162560" cy="18288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00" spc="-20" b="1">
                <a:latin typeface="Arial"/>
                <a:cs typeface="Arial"/>
              </a:rPr>
              <a:t>50</a:t>
            </a:r>
            <a:endParaRPr sz="10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657068" y="4541013"/>
            <a:ext cx="162560" cy="18288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00" spc="-20" b="1">
                <a:latin typeface="Arial"/>
                <a:cs typeface="Arial"/>
              </a:rPr>
              <a:t>50</a:t>
            </a:r>
            <a:endParaRPr sz="10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096449" y="4541013"/>
            <a:ext cx="162560" cy="18288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00" spc="-20" b="1">
                <a:latin typeface="Arial"/>
                <a:cs typeface="Arial"/>
              </a:rPr>
              <a:t>50</a:t>
            </a:r>
            <a:endParaRPr sz="10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893692" y="4712281"/>
            <a:ext cx="162560" cy="18288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00" spc="-20" b="1">
                <a:latin typeface="Arial"/>
                <a:cs typeface="Arial"/>
              </a:rPr>
              <a:t>40</a:t>
            </a:r>
            <a:endParaRPr sz="10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420964" y="4712281"/>
            <a:ext cx="162560" cy="18288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00" spc="-20" b="1">
                <a:latin typeface="Arial"/>
                <a:cs typeface="Arial"/>
              </a:rPr>
              <a:t>40</a:t>
            </a:r>
            <a:endParaRPr sz="10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0270256" y="4712282"/>
            <a:ext cx="162560" cy="18288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00" spc="-20" b="1">
                <a:latin typeface="Arial"/>
                <a:cs typeface="Arial"/>
              </a:rPr>
              <a:t>40</a:t>
            </a:r>
            <a:endParaRPr sz="10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8096449" y="4883617"/>
            <a:ext cx="162560" cy="18288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00" spc="-20" b="1">
                <a:latin typeface="Arial"/>
                <a:cs typeface="Arial"/>
              </a:rPr>
              <a:t>40</a:t>
            </a:r>
            <a:endParaRPr sz="10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9438029" y="5054952"/>
            <a:ext cx="231140" cy="18288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00" spc="-20" b="1">
                <a:latin typeface="Arial"/>
                <a:cs typeface="Arial"/>
              </a:rPr>
              <a:t>200</a:t>
            </a:r>
            <a:endParaRPr sz="10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810728" y="4527065"/>
            <a:ext cx="1666875" cy="88201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 marR="5080">
              <a:lnSpc>
                <a:spcPct val="112400"/>
              </a:lnSpc>
              <a:spcBef>
                <a:spcPts val="90"/>
              </a:spcBef>
            </a:pPr>
            <a:r>
              <a:rPr dirty="0" sz="1000" spc="-5" b="1">
                <a:latin typeface="Arial"/>
                <a:cs typeface="Arial"/>
              </a:rPr>
              <a:t>Insurance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Expense 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sz="1000" spc="5" b="1">
                <a:latin typeface="Arial"/>
                <a:cs typeface="Arial"/>
              </a:rPr>
              <a:t>Accumulated </a:t>
            </a:r>
            <a:r>
              <a:rPr dirty="0" sz="1000" spc="10" b="1">
                <a:latin typeface="Arial"/>
                <a:cs typeface="Arial"/>
              </a:rPr>
              <a:t>Depreciation </a:t>
            </a:r>
            <a:r>
              <a:rPr dirty="0" sz="1000" spc="-265" b="1">
                <a:latin typeface="Arial"/>
                <a:cs typeface="Arial"/>
              </a:rPr>
              <a:t> </a:t>
            </a:r>
            <a:r>
              <a:rPr dirty="0" sz="1000" spc="10" b="1">
                <a:latin typeface="Arial"/>
                <a:cs typeface="Arial"/>
              </a:rPr>
              <a:t>Depreciation</a:t>
            </a:r>
            <a:r>
              <a:rPr dirty="0" sz="1000" spc="2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Expense 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sz="1000" spc="-35" b="1">
                <a:latin typeface="Arial"/>
                <a:cs typeface="Arial"/>
              </a:rPr>
              <a:t>A</a:t>
            </a:r>
            <a:r>
              <a:rPr dirty="0" sz="1000" spc="-20" b="1">
                <a:latin typeface="Arial"/>
                <a:cs typeface="Arial"/>
              </a:rPr>
              <a:t>cc</a:t>
            </a:r>
            <a:r>
              <a:rPr dirty="0" sz="1000" b="1">
                <a:latin typeface="Arial"/>
                <a:cs typeface="Arial"/>
              </a:rPr>
              <a:t>o</a:t>
            </a:r>
            <a:r>
              <a:rPr dirty="0" sz="1000" spc="5" b="1">
                <a:latin typeface="Arial"/>
                <a:cs typeface="Arial"/>
              </a:rPr>
              <a:t>u</a:t>
            </a:r>
            <a:r>
              <a:rPr dirty="0" sz="1000" b="1">
                <a:latin typeface="Arial"/>
                <a:cs typeface="Arial"/>
              </a:rPr>
              <a:t>n</a:t>
            </a:r>
            <a:r>
              <a:rPr dirty="0" sz="1000" spc="-25" b="1">
                <a:latin typeface="Arial"/>
                <a:cs typeface="Arial"/>
              </a:rPr>
              <a:t>t</a:t>
            </a:r>
            <a:r>
              <a:rPr dirty="0" sz="1000" b="1">
                <a:latin typeface="Arial"/>
                <a:cs typeface="Arial"/>
              </a:rPr>
              <a:t>s</a:t>
            </a:r>
            <a:r>
              <a:rPr dirty="0" sz="1000" spc="-70" b="1">
                <a:latin typeface="Arial"/>
                <a:cs typeface="Arial"/>
              </a:rPr>
              <a:t> </a:t>
            </a:r>
            <a:r>
              <a:rPr dirty="0" sz="1000" spc="-35" b="1">
                <a:latin typeface="Arial"/>
                <a:cs typeface="Arial"/>
              </a:rPr>
              <a:t>R</a:t>
            </a:r>
            <a:r>
              <a:rPr dirty="0" sz="1000" spc="55" b="1">
                <a:latin typeface="Arial"/>
                <a:cs typeface="Arial"/>
              </a:rPr>
              <a:t>e</a:t>
            </a:r>
            <a:r>
              <a:rPr dirty="0" sz="1000" spc="-20" b="1">
                <a:latin typeface="Arial"/>
                <a:cs typeface="Arial"/>
              </a:rPr>
              <a:t>c</a:t>
            </a:r>
            <a:r>
              <a:rPr dirty="0" sz="1000" spc="55" b="1">
                <a:latin typeface="Arial"/>
                <a:cs typeface="Arial"/>
              </a:rPr>
              <a:t>e</a:t>
            </a:r>
            <a:r>
              <a:rPr dirty="0" sz="1000" spc="25" b="1">
                <a:latin typeface="Arial"/>
                <a:cs typeface="Arial"/>
              </a:rPr>
              <a:t>i</a:t>
            </a:r>
            <a:r>
              <a:rPr dirty="0" sz="1000" spc="-20" b="1">
                <a:latin typeface="Arial"/>
                <a:cs typeface="Arial"/>
              </a:rPr>
              <a:t>v</a:t>
            </a:r>
            <a:r>
              <a:rPr dirty="0" sz="1000" spc="55" b="1">
                <a:latin typeface="Arial"/>
                <a:cs typeface="Arial"/>
              </a:rPr>
              <a:t>a</a:t>
            </a:r>
            <a:r>
              <a:rPr dirty="0" sz="1000" b="1">
                <a:latin typeface="Arial"/>
                <a:cs typeface="Arial"/>
              </a:rPr>
              <a:t>b</a:t>
            </a:r>
            <a:r>
              <a:rPr dirty="0" sz="1000" spc="30" b="1">
                <a:latin typeface="Arial"/>
                <a:cs typeface="Arial"/>
              </a:rPr>
              <a:t>l</a:t>
            </a:r>
            <a:r>
              <a:rPr dirty="0" sz="1000" b="1">
                <a:latin typeface="Arial"/>
                <a:cs typeface="Arial"/>
              </a:rPr>
              <a:t>e  </a:t>
            </a:r>
            <a:r>
              <a:rPr dirty="0" sz="1000" b="1">
                <a:latin typeface="Arial"/>
                <a:cs typeface="Arial"/>
              </a:rPr>
              <a:t>Interest</a:t>
            </a:r>
            <a:r>
              <a:rPr dirty="0" sz="1000" spc="-5" b="1">
                <a:latin typeface="Arial"/>
                <a:cs typeface="Arial"/>
              </a:rPr>
              <a:t> Expense</a:t>
            </a:r>
            <a:endParaRPr sz="10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247157" y="4869601"/>
            <a:ext cx="231140" cy="539750"/>
          </a:xfrm>
          <a:prstGeom prst="rect">
            <a:avLst/>
          </a:prstGeom>
        </p:spPr>
        <p:txBody>
          <a:bodyPr wrap="square" lIns="0" tIns="30480" rIns="0" bIns="0" rtlCol="0" vert="horz">
            <a:spAutoFit/>
          </a:bodyPr>
          <a:lstStyle/>
          <a:p>
            <a:pPr marL="81280">
              <a:lnSpc>
                <a:spcPct val="100000"/>
              </a:lnSpc>
              <a:spcBef>
                <a:spcPts val="240"/>
              </a:spcBef>
            </a:pPr>
            <a:r>
              <a:rPr dirty="0" sz="1000" spc="-20" b="1">
                <a:latin typeface="Arial"/>
                <a:cs typeface="Arial"/>
              </a:rPr>
              <a:t>40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50"/>
              </a:spcBef>
            </a:pPr>
            <a:r>
              <a:rPr dirty="0" sz="1000" spc="-20" b="1">
                <a:latin typeface="Arial"/>
                <a:cs typeface="Arial"/>
              </a:rPr>
              <a:t>200</a:t>
            </a:r>
            <a:endParaRPr sz="1000">
              <a:latin typeface="Arial"/>
              <a:cs typeface="Arial"/>
            </a:endParaRPr>
          </a:p>
          <a:p>
            <a:pPr marL="81280">
              <a:lnSpc>
                <a:spcPct val="100000"/>
              </a:lnSpc>
              <a:spcBef>
                <a:spcPts val="150"/>
              </a:spcBef>
            </a:pPr>
            <a:r>
              <a:rPr dirty="0" sz="1000" spc="-20" b="1">
                <a:latin typeface="Arial"/>
                <a:cs typeface="Arial"/>
              </a:rPr>
              <a:t>50</a:t>
            </a:r>
            <a:endParaRPr sz="10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6588737" y="4869601"/>
            <a:ext cx="231140" cy="539750"/>
          </a:xfrm>
          <a:prstGeom prst="rect">
            <a:avLst/>
          </a:prstGeom>
        </p:spPr>
        <p:txBody>
          <a:bodyPr wrap="square" lIns="0" tIns="30480" rIns="0" bIns="0" rtlCol="0" vert="horz">
            <a:spAutoFit/>
          </a:bodyPr>
          <a:lstStyle/>
          <a:p>
            <a:pPr marL="80645">
              <a:lnSpc>
                <a:spcPct val="100000"/>
              </a:lnSpc>
              <a:spcBef>
                <a:spcPts val="240"/>
              </a:spcBef>
            </a:pPr>
            <a:r>
              <a:rPr dirty="0" sz="1000" spc="-20" b="1">
                <a:latin typeface="Arial"/>
                <a:cs typeface="Arial"/>
              </a:rPr>
              <a:t>40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50"/>
              </a:spcBef>
            </a:pPr>
            <a:r>
              <a:rPr dirty="0" sz="1000" spc="-20" b="1">
                <a:latin typeface="Arial"/>
                <a:cs typeface="Arial"/>
              </a:rPr>
              <a:t>200</a:t>
            </a:r>
            <a:endParaRPr sz="1000">
              <a:latin typeface="Arial"/>
              <a:cs typeface="Arial"/>
            </a:endParaRPr>
          </a:p>
          <a:p>
            <a:pPr marL="80645">
              <a:lnSpc>
                <a:spcPct val="100000"/>
              </a:lnSpc>
              <a:spcBef>
                <a:spcPts val="150"/>
              </a:spcBef>
            </a:pPr>
            <a:r>
              <a:rPr dirty="0" sz="1000" spc="-20" b="1">
                <a:latin typeface="Arial"/>
                <a:cs typeface="Arial"/>
              </a:rPr>
              <a:t>50</a:t>
            </a:r>
            <a:endParaRPr sz="10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8096449" y="5226287"/>
            <a:ext cx="162560" cy="18288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00" spc="-20" b="1">
                <a:latin typeface="Arial"/>
                <a:cs typeface="Arial"/>
              </a:rPr>
              <a:t>50</a:t>
            </a:r>
            <a:endParaRPr sz="10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3729664" y="1593375"/>
            <a:ext cx="962025" cy="36830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 marR="5080" indent="58419">
              <a:lnSpc>
                <a:spcPct val="112500"/>
              </a:lnSpc>
              <a:spcBef>
                <a:spcPts val="90"/>
              </a:spcBef>
              <a:tabLst>
                <a:tab pos="775970" algn="l"/>
              </a:tabLst>
            </a:pPr>
            <a:r>
              <a:rPr dirty="0" sz="1000" spc="15" b="1">
                <a:latin typeface="Arial"/>
                <a:cs typeface="Arial"/>
              </a:rPr>
              <a:t>Trial</a:t>
            </a:r>
            <a:r>
              <a:rPr dirty="0" sz="1000" spc="25" b="1">
                <a:latin typeface="Arial"/>
                <a:cs typeface="Arial"/>
              </a:rPr>
              <a:t> </a:t>
            </a:r>
            <a:r>
              <a:rPr dirty="0" sz="1000" spc="10" b="1">
                <a:latin typeface="Arial"/>
                <a:cs typeface="Arial"/>
              </a:rPr>
              <a:t>Balance </a:t>
            </a:r>
            <a:r>
              <a:rPr dirty="0" sz="1000" spc="15" b="1">
                <a:latin typeface="Arial"/>
                <a:cs typeface="Arial"/>
              </a:rPr>
              <a:t> </a:t>
            </a:r>
            <a:r>
              <a:rPr dirty="0" sz="1000" spc="-35" b="1">
                <a:latin typeface="Arial"/>
                <a:cs typeface="Arial"/>
              </a:rPr>
              <a:t>D</a:t>
            </a:r>
            <a:r>
              <a:rPr dirty="0" sz="1000" spc="-5" b="1">
                <a:latin typeface="Arial"/>
                <a:cs typeface="Arial"/>
              </a:rPr>
              <a:t>r</a:t>
            </a:r>
            <a:r>
              <a:rPr dirty="0" sz="1000" b="1">
                <a:latin typeface="Arial"/>
                <a:cs typeface="Arial"/>
              </a:rPr>
              <a:t>.</a:t>
            </a:r>
            <a:r>
              <a:rPr dirty="0" sz="1000" b="1">
                <a:latin typeface="Arial"/>
                <a:cs typeface="Arial"/>
              </a:rPr>
              <a:t>	</a:t>
            </a:r>
            <a:r>
              <a:rPr dirty="0" sz="1000" spc="-35" b="1">
                <a:latin typeface="Arial"/>
                <a:cs typeface="Arial"/>
              </a:rPr>
              <a:t>C</a:t>
            </a:r>
            <a:r>
              <a:rPr dirty="0" sz="1000" spc="-5" b="1">
                <a:latin typeface="Arial"/>
                <a:cs typeface="Arial"/>
              </a:rPr>
              <a:t>r</a:t>
            </a:r>
            <a:r>
              <a:rPr dirty="0" sz="1000" b="1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5168915" y="1593375"/>
            <a:ext cx="790575" cy="36830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 marR="5080">
              <a:lnSpc>
                <a:spcPct val="112500"/>
              </a:lnSpc>
              <a:spcBef>
                <a:spcPts val="90"/>
              </a:spcBef>
              <a:tabLst>
                <a:tab pos="589915" algn="l"/>
              </a:tabLst>
            </a:pPr>
            <a:r>
              <a:rPr dirty="0" sz="1000" spc="-35" b="1">
                <a:latin typeface="Arial"/>
                <a:cs typeface="Arial"/>
              </a:rPr>
              <a:t>A</a:t>
            </a:r>
            <a:r>
              <a:rPr dirty="0" sz="1000" b="1">
                <a:latin typeface="Arial"/>
                <a:cs typeface="Arial"/>
              </a:rPr>
              <a:t>d</a:t>
            </a:r>
            <a:r>
              <a:rPr dirty="0" sz="1000" spc="30" b="1">
                <a:latin typeface="Arial"/>
                <a:cs typeface="Arial"/>
              </a:rPr>
              <a:t>j</a:t>
            </a:r>
            <a:r>
              <a:rPr dirty="0" sz="1000" b="1">
                <a:latin typeface="Arial"/>
                <a:cs typeface="Arial"/>
              </a:rPr>
              <a:t>u</a:t>
            </a:r>
            <a:r>
              <a:rPr dirty="0" sz="1000" spc="-95" b="1">
                <a:latin typeface="Arial"/>
                <a:cs typeface="Arial"/>
              </a:rPr>
              <a:t>s</a:t>
            </a:r>
            <a:r>
              <a:rPr dirty="0" sz="1000" spc="-30" b="1">
                <a:latin typeface="Arial"/>
                <a:cs typeface="Arial"/>
              </a:rPr>
              <a:t>t</a:t>
            </a:r>
            <a:r>
              <a:rPr dirty="0" sz="1000" spc="30" b="1">
                <a:latin typeface="Arial"/>
                <a:cs typeface="Arial"/>
              </a:rPr>
              <a:t>m</a:t>
            </a:r>
            <a:r>
              <a:rPr dirty="0" sz="1000" spc="55" b="1">
                <a:latin typeface="Arial"/>
                <a:cs typeface="Arial"/>
              </a:rPr>
              <a:t>e</a:t>
            </a:r>
            <a:r>
              <a:rPr dirty="0" sz="1000" b="1">
                <a:latin typeface="Arial"/>
                <a:cs typeface="Arial"/>
              </a:rPr>
              <a:t>n</a:t>
            </a:r>
            <a:r>
              <a:rPr dirty="0" sz="1000" spc="-25" b="1">
                <a:latin typeface="Arial"/>
                <a:cs typeface="Arial"/>
              </a:rPr>
              <a:t>t</a:t>
            </a:r>
            <a:r>
              <a:rPr dirty="0" sz="1000" b="1">
                <a:latin typeface="Arial"/>
                <a:cs typeface="Arial"/>
              </a:rPr>
              <a:t>s  </a:t>
            </a:r>
            <a:r>
              <a:rPr dirty="0" sz="1000" spc="-15" b="1">
                <a:latin typeface="Arial"/>
                <a:cs typeface="Arial"/>
              </a:rPr>
              <a:t>Dr.	Cr.</a:t>
            </a:r>
            <a:endParaRPr sz="10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6412693" y="1422240"/>
            <a:ext cx="961390" cy="53975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 marR="5080" indent="205104">
              <a:lnSpc>
                <a:spcPct val="112400"/>
              </a:lnSpc>
              <a:spcBef>
                <a:spcPts val="90"/>
              </a:spcBef>
              <a:tabLst>
                <a:tab pos="775970" algn="l"/>
              </a:tabLst>
            </a:pPr>
            <a:r>
              <a:rPr dirty="0" sz="1000" spc="-10" b="1">
                <a:latin typeface="Arial"/>
                <a:cs typeface="Arial"/>
              </a:rPr>
              <a:t>Adjusted </a:t>
            </a:r>
            <a:r>
              <a:rPr dirty="0" sz="1000" spc="-5" b="1">
                <a:latin typeface="Arial"/>
                <a:cs typeface="Arial"/>
              </a:rPr>
              <a:t> </a:t>
            </a:r>
            <a:r>
              <a:rPr dirty="0" sz="1000" spc="15" b="1">
                <a:latin typeface="Arial"/>
                <a:cs typeface="Arial"/>
              </a:rPr>
              <a:t>Trial</a:t>
            </a:r>
            <a:r>
              <a:rPr dirty="0" sz="1000" spc="35" b="1">
                <a:latin typeface="Arial"/>
                <a:cs typeface="Arial"/>
              </a:rPr>
              <a:t> </a:t>
            </a:r>
            <a:r>
              <a:rPr dirty="0" sz="1000" spc="10" b="1">
                <a:latin typeface="Arial"/>
                <a:cs typeface="Arial"/>
              </a:rPr>
              <a:t>Balance </a:t>
            </a:r>
            <a:r>
              <a:rPr dirty="0" sz="1000" spc="15" b="1">
                <a:latin typeface="Arial"/>
                <a:cs typeface="Arial"/>
              </a:rPr>
              <a:t> </a:t>
            </a:r>
            <a:r>
              <a:rPr dirty="0" sz="1000" spc="-35" b="1">
                <a:latin typeface="Arial"/>
                <a:cs typeface="Arial"/>
              </a:rPr>
              <a:t>D</a:t>
            </a:r>
            <a:r>
              <a:rPr dirty="0" sz="1000" spc="-5" b="1">
                <a:latin typeface="Arial"/>
                <a:cs typeface="Arial"/>
              </a:rPr>
              <a:t>r</a:t>
            </a:r>
            <a:r>
              <a:rPr dirty="0" sz="1000" b="1">
                <a:latin typeface="Arial"/>
                <a:cs typeface="Arial"/>
              </a:rPr>
              <a:t>.</a:t>
            </a:r>
            <a:r>
              <a:rPr dirty="0" sz="1000" b="1">
                <a:latin typeface="Arial"/>
                <a:cs typeface="Arial"/>
              </a:rPr>
              <a:t>	</a:t>
            </a:r>
            <a:r>
              <a:rPr dirty="0" sz="1000" spc="-35" b="1">
                <a:latin typeface="Arial"/>
                <a:cs typeface="Arial"/>
              </a:rPr>
              <a:t>C</a:t>
            </a:r>
            <a:r>
              <a:rPr dirty="0" sz="1000" spc="-5" b="1">
                <a:latin typeface="Arial"/>
                <a:cs typeface="Arial"/>
              </a:rPr>
              <a:t>r</a:t>
            </a:r>
            <a:r>
              <a:rPr dirty="0" sz="1000" b="1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7900845" y="1422240"/>
            <a:ext cx="873760" cy="53975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algn="ctr" marL="120014" marR="106680" indent="-10160">
              <a:lnSpc>
                <a:spcPct val="112400"/>
              </a:lnSpc>
              <a:spcBef>
                <a:spcPts val="90"/>
              </a:spcBef>
            </a:pPr>
            <a:r>
              <a:rPr dirty="0" sz="1000" spc="5" b="1">
                <a:latin typeface="Arial"/>
                <a:cs typeface="Arial"/>
              </a:rPr>
              <a:t>Income 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20" b="1">
                <a:latin typeface="Arial"/>
                <a:cs typeface="Arial"/>
              </a:rPr>
              <a:t>S</a:t>
            </a:r>
            <a:r>
              <a:rPr dirty="0" sz="1000" spc="-30" b="1">
                <a:latin typeface="Arial"/>
                <a:cs typeface="Arial"/>
              </a:rPr>
              <a:t>t</a:t>
            </a:r>
            <a:r>
              <a:rPr dirty="0" sz="1000" spc="55" b="1">
                <a:latin typeface="Arial"/>
                <a:cs typeface="Arial"/>
              </a:rPr>
              <a:t>a</a:t>
            </a:r>
            <a:r>
              <a:rPr dirty="0" sz="1000" spc="-30" b="1">
                <a:latin typeface="Arial"/>
                <a:cs typeface="Arial"/>
              </a:rPr>
              <a:t>t</a:t>
            </a:r>
            <a:r>
              <a:rPr dirty="0" sz="1000" spc="55" b="1">
                <a:latin typeface="Arial"/>
                <a:cs typeface="Arial"/>
              </a:rPr>
              <a:t>e</a:t>
            </a:r>
            <a:r>
              <a:rPr dirty="0" sz="1000" spc="30" b="1">
                <a:latin typeface="Arial"/>
                <a:cs typeface="Arial"/>
              </a:rPr>
              <a:t>m</a:t>
            </a:r>
            <a:r>
              <a:rPr dirty="0" sz="1000" spc="55" b="1">
                <a:latin typeface="Arial"/>
                <a:cs typeface="Arial"/>
              </a:rPr>
              <a:t>e</a:t>
            </a:r>
            <a:r>
              <a:rPr dirty="0" sz="1000" b="1">
                <a:latin typeface="Arial"/>
                <a:cs typeface="Arial"/>
              </a:rPr>
              <a:t>nt</a:t>
            </a:r>
            <a:endParaRPr sz="10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150"/>
              </a:spcBef>
              <a:tabLst>
                <a:tab pos="675005" algn="l"/>
              </a:tabLst>
            </a:pPr>
            <a:r>
              <a:rPr dirty="0" sz="1000" spc="-15" b="1">
                <a:latin typeface="Arial"/>
                <a:cs typeface="Arial"/>
              </a:rPr>
              <a:t>Dr.	Cr.</a:t>
            </a:r>
            <a:endParaRPr sz="10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9193017" y="1422240"/>
            <a:ext cx="1139190" cy="71120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algn="ctr" marL="12700" marR="5080" indent="-5715">
              <a:lnSpc>
                <a:spcPct val="112400"/>
              </a:lnSpc>
              <a:spcBef>
                <a:spcPts val="90"/>
              </a:spcBef>
              <a:tabLst>
                <a:tab pos="756285" algn="l"/>
              </a:tabLst>
            </a:pPr>
            <a:r>
              <a:rPr dirty="0" sz="1000" spc="15" b="1">
                <a:latin typeface="Arial"/>
                <a:cs typeface="Arial"/>
              </a:rPr>
              <a:t>Statement </a:t>
            </a:r>
            <a:r>
              <a:rPr dirty="0" sz="1000" b="1">
                <a:latin typeface="Arial"/>
                <a:cs typeface="Arial"/>
              </a:rPr>
              <a:t>of </a:t>
            </a:r>
            <a:r>
              <a:rPr dirty="0" sz="1000" spc="5" b="1">
                <a:latin typeface="Arial"/>
                <a:cs typeface="Arial"/>
              </a:rPr>
              <a:t> </a:t>
            </a:r>
            <a:r>
              <a:rPr dirty="0" sz="1000" spc="15" b="1">
                <a:latin typeface="Arial"/>
                <a:cs typeface="Arial"/>
              </a:rPr>
              <a:t>Financial</a:t>
            </a:r>
            <a:r>
              <a:rPr dirty="0" sz="1000" spc="25" b="1">
                <a:latin typeface="Arial"/>
                <a:cs typeface="Arial"/>
              </a:rPr>
              <a:t> </a:t>
            </a:r>
            <a:r>
              <a:rPr dirty="0" sz="1000" spc="-10" b="1">
                <a:latin typeface="Arial"/>
                <a:cs typeface="Arial"/>
              </a:rPr>
              <a:t>Position </a:t>
            </a:r>
            <a:r>
              <a:rPr dirty="0" sz="1000" spc="-260" b="1">
                <a:latin typeface="Arial"/>
                <a:cs typeface="Arial"/>
              </a:rPr>
              <a:t> </a:t>
            </a:r>
            <a:r>
              <a:rPr dirty="0" sz="1000" spc="-15" b="1">
                <a:latin typeface="Arial"/>
                <a:cs typeface="Arial"/>
              </a:rPr>
              <a:t>Dr.	Cr.</a:t>
            </a:r>
            <a:endParaRPr sz="1000">
              <a:latin typeface="Arial"/>
              <a:cs typeface="Arial"/>
            </a:endParaRPr>
          </a:p>
          <a:p>
            <a:pPr marL="80645">
              <a:lnSpc>
                <a:spcPct val="100000"/>
              </a:lnSpc>
              <a:spcBef>
                <a:spcPts val="150"/>
              </a:spcBef>
            </a:pPr>
            <a:r>
              <a:rPr dirty="0" sz="1000" spc="-10" b="1">
                <a:latin typeface="Arial"/>
                <a:cs typeface="Arial"/>
              </a:rPr>
              <a:t>15,200</a:t>
            </a:r>
            <a:endParaRPr sz="1000">
              <a:latin typeface="Arial"/>
              <a:cs typeface="Arial"/>
            </a:endParaRPr>
          </a:p>
        </p:txBody>
      </p:sp>
      <p:grpSp>
        <p:nvGrpSpPr>
          <p:cNvPr id="24" name="object 24"/>
          <p:cNvGrpSpPr/>
          <p:nvPr/>
        </p:nvGrpSpPr>
        <p:grpSpPr>
          <a:xfrm>
            <a:off x="3477908" y="4372252"/>
            <a:ext cx="705485" cy="10160"/>
            <a:chOff x="3477908" y="4372252"/>
            <a:chExt cx="705485" cy="10160"/>
          </a:xfrm>
        </p:grpSpPr>
        <p:sp>
          <p:nvSpPr>
            <p:cNvPr id="25" name="object 25"/>
            <p:cNvSpPr/>
            <p:nvPr/>
          </p:nvSpPr>
          <p:spPr>
            <a:xfrm>
              <a:off x="3482863" y="4377281"/>
              <a:ext cx="695325" cy="0"/>
            </a:xfrm>
            <a:custGeom>
              <a:avLst/>
              <a:gdLst/>
              <a:ahLst/>
              <a:cxnLst/>
              <a:rect l="l" t="t" r="r" b="b"/>
              <a:pathLst>
                <a:path w="695325" h="0">
                  <a:moveTo>
                    <a:pt x="0" y="0"/>
                  </a:moveTo>
                  <a:lnTo>
                    <a:pt x="695305" y="0"/>
                  </a:lnTo>
                </a:path>
              </a:pathLst>
            </a:custGeom>
            <a:ln w="100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6" name="object 26"/>
            <p:cNvSpPr/>
            <p:nvPr/>
          </p:nvSpPr>
          <p:spPr>
            <a:xfrm>
              <a:off x="3477908" y="4372319"/>
              <a:ext cx="705485" cy="10160"/>
            </a:xfrm>
            <a:custGeom>
              <a:avLst/>
              <a:gdLst/>
              <a:ahLst/>
              <a:cxnLst/>
              <a:rect l="l" t="t" r="r" b="b"/>
              <a:pathLst>
                <a:path w="705485" h="10160">
                  <a:moveTo>
                    <a:pt x="705150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705150" y="10058"/>
                  </a:lnTo>
                  <a:lnTo>
                    <a:pt x="70515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27" name="object 27"/>
          <p:cNvGrpSpPr/>
          <p:nvPr/>
        </p:nvGrpSpPr>
        <p:grpSpPr>
          <a:xfrm>
            <a:off x="1793572" y="1781433"/>
            <a:ext cx="8775700" cy="5023485"/>
            <a:chOff x="1793572" y="1781433"/>
            <a:chExt cx="8775700" cy="5023485"/>
          </a:xfrm>
        </p:grpSpPr>
        <p:sp>
          <p:nvSpPr>
            <p:cNvPr id="28" name="object 28"/>
            <p:cNvSpPr/>
            <p:nvPr/>
          </p:nvSpPr>
          <p:spPr>
            <a:xfrm>
              <a:off x="3473083" y="1786530"/>
              <a:ext cx="1478915" cy="0"/>
            </a:xfrm>
            <a:custGeom>
              <a:avLst/>
              <a:gdLst/>
              <a:ahLst/>
              <a:cxnLst/>
              <a:rect l="l" t="t" r="r" b="b"/>
              <a:pathLst>
                <a:path w="1478914" h="0">
                  <a:moveTo>
                    <a:pt x="0" y="0"/>
                  </a:moveTo>
                  <a:lnTo>
                    <a:pt x="1478371" y="0"/>
                  </a:lnTo>
                </a:path>
              </a:pathLst>
            </a:custGeom>
            <a:ln w="100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9" name="object 29"/>
            <p:cNvSpPr/>
            <p:nvPr/>
          </p:nvSpPr>
          <p:spPr>
            <a:xfrm>
              <a:off x="3468128" y="1781433"/>
              <a:ext cx="1488440" cy="10160"/>
            </a:xfrm>
            <a:custGeom>
              <a:avLst/>
              <a:gdLst/>
              <a:ahLst/>
              <a:cxnLst/>
              <a:rect l="l" t="t" r="r" b="b"/>
              <a:pathLst>
                <a:path w="1488439" h="10160">
                  <a:moveTo>
                    <a:pt x="1488151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1488151" y="10058"/>
                  </a:lnTo>
                  <a:lnTo>
                    <a:pt x="148815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" name="object 30"/>
            <p:cNvSpPr/>
            <p:nvPr/>
          </p:nvSpPr>
          <p:spPr>
            <a:xfrm>
              <a:off x="5000747" y="1786530"/>
              <a:ext cx="1106170" cy="0"/>
            </a:xfrm>
            <a:custGeom>
              <a:avLst/>
              <a:gdLst/>
              <a:ahLst/>
              <a:cxnLst/>
              <a:rect l="l" t="t" r="r" b="b"/>
              <a:pathLst>
                <a:path w="1106170" h="0">
                  <a:moveTo>
                    <a:pt x="0" y="0"/>
                  </a:moveTo>
                  <a:lnTo>
                    <a:pt x="1106072" y="0"/>
                  </a:lnTo>
                </a:path>
              </a:pathLst>
            </a:custGeom>
            <a:ln w="100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1" name="object 31"/>
            <p:cNvSpPr/>
            <p:nvPr/>
          </p:nvSpPr>
          <p:spPr>
            <a:xfrm>
              <a:off x="4995792" y="1781433"/>
              <a:ext cx="1116330" cy="10160"/>
            </a:xfrm>
            <a:custGeom>
              <a:avLst/>
              <a:gdLst/>
              <a:ahLst/>
              <a:cxnLst/>
              <a:rect l="l" t="t" r="r" b="b"/>
              <a:pathLst>
                <a:path w="1116329" h="10160">
                  <a:moveTo>
                    <a:pt x="1115918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1115918" y="10058"/>
                  </a:lnTo>
                  <a:lnTo>
                    <a:pt x="111591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" name="object 32"/>
            <p:cNvSpPr/>
            <p:nvPr/>
          </p:nvSpPr>
          <p:spPr>
            <a:xfrm>
              <a:off x="6155982" y="1786530"/>
              <a:ext cx="1478915" cy="0"/>
            </a:xfrm>
            <a:custGeom>
              <a:avLst/>
              <a:gdLst/>
              <a:ahLst/>
              <a:cxnLst/>
              <a:rect l="l" t="t" r="r" b="b"/>
              <a:pathLst>
                <a:path w="1478915" h="0">
                  <a:moveTo>
                    <a:pt x="0" y="0"/>
                  </a:moveTo>
                  <a:lnTo>
                    <a:pt x="1478502" y="0"/>
                  </a:lnTo>
                </a:path>
              </a:pathLst>
            </a:custGeom>
            <a:ln w="100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3" name="object 33"/>
            <p:cNvSpPr/>
            <p:nvPr/>
          </p:nvSpPr>
          <p:spPr>
            <a:xfrm>
              <a:off x="6151157" y="1781433"/>
              <a:ext cx="1488440" cy="10160"/>
            </a:xfrm>
            <a:custGeom>
              <a:avLst/>
              <a:gdLst/>
              <a:ahLst/>
              <a:cxnLst/>
              <a:rect l="l" t="t" r="r" b="b"/>
              <a:pathLst>
                <a:path w="1488440" h="10160">
                  <a:moveTo>
                    <a:pt x="1488151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1488151" y="10058"/>
                  </a:lnTo>
                  <a:lnTo>
                    <a:pt x="148815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" name="object 34"/>
            <p:cNvSpPr/>
            <p:nvPr/>
          </p:nvSpPr>
          <p:spPr>
            <a:xfrm>
              <a:off x="7683385" y="1786530"/>
              <a:ext cx="1302385" cy="0"/>
            </a:xfrm>
            <a:custGeom>
              <a:avLst/>
              <a:gdLst/>
              <a:ahLst/>
              <a:cxnLst/>
              <a:rect l="l" t="t" r="r" b="b"/>
              <a:pathLst>
                <a:path w="1302384" h="0">
                  <a:moveTo>
                    <a:pt x="0" y="0"/>
                  </a:moveTo>
                  <a:lnTo>
                    <a:pt x="1302067" y="0"/>
                  </a:lnTo>
                </a:path>
              </a:pathLst>
            </a:custGeom>
            <a:ln w="100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5" name="object 35"/>
            <p:cNvSpPr/>
            <p:nvPr/>
          </p:nvSpPr>
          <p:spPr>
            <a:xfrm>
              <a:off x="7678429" y="1781433"/>
              <a:ext cx="1311910" cy="10160"/>
            </a:xfrm>
            <a:custGeom>
              <a:avLst/>
              <a:gdLst/>
              <a:ahLst/>
              <a:cxnLst/>
              <a:rect l="l" t="t" r="r" b="b"/>
              <a:pathLst>
                <a:path w="1311909" h="10160">
                  <a:moveTo>
                    <a:pt x="1311847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1311847" y="10058"/>
                  </a:lnTo>
                  <a:lnTo>
                    <a:pt x="1311847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6" name="object 36"/>
            <p:cNvSpPr/>
            <p:nvPr/>
          </p:nvSpPr>
          <p:spPr>
            <a:xfrm>
              <a:off x="9034745" y="1786530"/>
              <a:ext cx="1449070" cy="0"/>
            </a:xfrm>
            <a:custGeom>
              <a:avLst/>
              <a:gdLst/>
              <a:ahLst/>
              <a:cxnLst/>
              <a:rect l="l" t="t" r="r" b="b"/>
              <a:pathLst>
                <a:path w="1449070" h="0">
                  <a:moveTo>
                    <a:pt x="0" y="0"/>
                  </a:moveTo>
                  <a:lnTo>
                    <a:pt x="1449031" y="0"/>
                  </a:lnTo>
                </a:path>
              </a:pathLst>
            </a:custGeom>
            <a:ln w="100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7" name="object 37"/>
            <p:cNvSpPr/>
            <p:nvPr/>
          </p:nvSpPr>
          <p:spPr>
            <a:xfrm>
              <a:off x="9029790" y="1781433"/>
              <a:ext cx="1459230" cy="10160"/>
            </a:xfrm>
            <a:custGeom>
              <a:avLst/>
              <a:gdLst/>
              <a:ahLst/>
              <a:cxnLst/>
              <a:rect l="l" t="t" r="r" b="b"/>
              <a:pathLst>
                <a:path w="1459229" h="10160">
                  <a:moveTo>
                    <a:pt x="1458811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1458811" y="10058"/>
                  </a:lnTo>
                  <a:lnTo>
                    <a:pt x="145881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8" name="object 38"/>
            <p:cNvSpPr/>
            <p:nvPr/>
          </p:nvSpPr>
          <p:spPr>
            <a:xfrm>
              <a:off x="1798652" y="1957798"/>
              <a:ext cx="1625600" cy="0"/>
            </a:xfrm>
            <a:custGeom>
              <a:avLst/>
              <a:gdLst/>
              <a:ahLst/>
              <a:cxnLst/>
              <a:rect l="l" t="t" r="r" b="b"/>
              <a:pathLst>
                <a:path w="1625600" h="0">
                  <a:moveTo>
                    <a:pt x="0" y="0"/>
                  </a:moveTo>
                  <a:lnTo>
                    <a:pt x="1625530" y="0"/>
                  </a:lnTo>
                </a:path>
              </a:pathLst>
            </a:custGeom>
            <a:ln w="100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9" name="object 39"/>
            <p:cNvSpPr/>
            <p:nvPr/>
          </p:nvSpPr>
          <p:spPr>
            <a:xfrm>
              <a:off x="1793762" y="1952836"/>
              <a:ext cx="1635760" cy="10160"/>
            </a:xfrm>
            <a:custGeom>
              <a:avLst/>
              <a:gdLst/>
              <a:ahLst/>
              <a:cxnLst/>
              <a:rect l="l" t="t" r="r" b="b"/>
              <a:pathLst>
                <a:path w="1635760" h="10160">
                  <a:moveTo>
                    <a:pt x="1635245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1635245" y="10058"/>
                  </a:lnTo>
                  <a:lnTo>
                    <a:pt x="163524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0" name="object 40"/>
            <p:cNvSpPr/>
            <p:nvPr/>
          </p:nvSpPr>
          <p:spPr>
            <a:xfrm>
              <a:off x="3473083" y="1957798"/>
              <a:ext cx="715010" cy="0"/>
            </a:xfrm>
            <a:custGeom>
              <a:avLst/>
              <a:gdLst/>
              <a:ahLst/>
              <a:cxnLst/>
              <a:rect l="l" t="t" r="r" b="b"/>
              <a:pathLst>
                <a:path w="715010" h="0">
                  <a:moveTo>
                    <a:pt x="0" y="0"/>
                  </a:moveTo>
                  <a:lnTo>
                    <a:pt x="714865" y="0"/>
                  </a:lnTo>
                </a:path>
              </a:pathLst>
            </a:custGeom>
            <a:ln w="100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1" name="object 41"/>
            <p:cNvSpPr/>
            <p:nvPr/>
          </p:nvSpPr>
          <p:spPr>
            <a:xfrm>
              <a:off x="3468128" y="1952836"/>
              <a:ext cx="725170" cy="10160"/>
            </a:xfrm>
            <a:custGeom>
              <a:avLst/>
              <a:gdLst/>
              <a:ahLst/>
              <a:cxnLst/>
              <a:rect l="l" t="t" r="r" b="b"/>
              <a:pathLst>
                <a:path w="725170" h="10160">
                  <a:moveTo>
                    <a:pt x="724711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724711" y="10058"/>
                  </a:lnTo>
                  <a:lnTo>
                    <a:pt x="72471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2" name="object 42"/>
            <p:cNvSpPr/>
            <p:nvPr/>
          </p:nvSpPr>
          <p:spPr>
            <a:xfrm>
              <a:off x="4236850" y="1957798"/>
              <a:ext cx="715010" cy="0"/>
            </a:xfrm>
            <a:custGeom>
              <a:avLst/>
              <a:gdLst/>
              <a:ahLst/>
              <a:cxnLst/>
              <a:rect l="l" t="t" r="r" b="b"/>
              <a:pathLst>
                <a:path w="715010" h="0">
                  <a:moveTo>
                    <a:pt x="0" y="0"/>
                  </a:moveTo>
                  <a:lnTo>
                    <a:pt x="714605" y="0"/>
                  </a:lnTo>
                </a:path>
              </a:pathLst>
            </a:custGeom>
            <a:ln w="100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3" name="object 43"/>
            <p:cNvSpPr/>
            <p:nvPr/>
          </p:nvSpPr>
          <p:spPr>
            <a:xfrm>
              <a:off x="4232025" y="1952836"/>
              <a:ext cx="724535" cy="10160"/>
            </a:xfrm>
            <a:custGeom>
              <a:avLst/>
              <a:gdLst/>
              <a:ahLst/>
              <a:cxnLst/>
              <a:rect l="l" t="t" r="r" b="b"/>
              <a:pathLst>
                <a:path w="724535" h="10160">
                  <a:moveTo>
                    <a:pt x="724385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724385" y="10058"/>
                  </a:lnTo>
                  <a:lnTo>
                    <a:pt x="72438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4" name="object 44"/>
            <p:cNvSpPr/>
            <p:nvPr/>
          </p:nvSpPr>
          <p:spPr>
            <a:xfrm>
              <a:off x="5000747" y="1957798"/>
              <a:ext cx="528955" cy="0"/>
            </a:xfrm>
            <a:custGeom>
              <a:avLst/>
              <a:gdLst/>
              <a:ahLst/>
              <a:cxnLst/>
              <a:rect l="l" t="t" r="r" b="b"/>
              <a:pathLst>
                <a:path w="528954" h="0">
                  <a:moveTo>
                    <a:pt x="0" y="0"/>
                  </a:moveTo>
                  <a:lnTo>
                    <a:pt x="528390" y="0"/>
                  </a:lnTo>
                </a:path>
              </a:pathLst>
            </a:custGeom>
            <a:ln w="100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5" name="object 45"/>
            <p:cNvSpPr/>
            <p:nvPr/>
          </p:nvSpPr>
          <p:spPr>
            <a:xfrm>
              <a:off x="4995792" y="1952836"/>
              <a:ext cx="538480" cy="10160"/>
            </a:xfrm>
            <a:custGeom>
              <a:avLst/>
              <a:gdLst/>
              <a:ahLst/>
              <a:cxnLst/>
              <a:rect l="l" t="t" r="r" b="b"/>
              <a:pathLst>
                <a:path w="538479" h="10160">
                  <a:moveTo>
                    <a:pt x="538235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538235" y="10058"/>
                  </a:lnTo>
                  <a:lnTo>
                    <a:pt x="53823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6" name="object 46"/>
            <p:cNvSpPr/>
            <p:nvPr/>
          </p:nvSpPr>
          <p:spPr>
            <a:xfrm>
              <a:off x="5578430" y="1957798"/>
              <a:ext cx="528955" cy="0"/>
            </a:xfrm>
            <a:custGeom>
              <a:avLst/>
              <a:gdLst/>
              <a:ahLst/>
              <a:cxnLst/>
              <a:rect l="l" t="t" r="r" b="b"/>
              <a:pathLst>
                <a:path w="528954" h="0">
                  <a:moveTo>
                    <a:pt x="0" y="0"/>
                  </a:moveTo>
                  <a:lnTo>
                    <a:pt x="528390" y="0"/>
                  </a:lnTo>
                </a:path>
              </a:pathLst>
            </a:custGeom>
            <a:ln w="100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7" name="object 47"/>
            <p:cNvSpPr/>
            <p:nvPr/>
          </p:nvSpPr>
          <p:spPr>
            <a:xfrm>
              <a:off x="5573475" y="1952836"/>
              <a:ext cx="538480" cy="10160"/>
            </a:xfrm>
            <a:custGeom>
              <a:avLst/>
              <a:gdLst/>
              <a:ahLst/>
              <a:cxnLst/>
              <a:rect l="l" t="t" r="r" b="b"/>
              <a:pathLst>
                <a:path w="538479" h="10160">
                  <a:moveTo>
                    <a:pt x="538235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538235" y="10058"/>
                  </a:lnTo>
                  <a:lnTo>
                    <a:pt x="53823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8" name="object 48"/>
            <p:cNvSpPr/>
            <p:nvPr/>
          </p:nvSpPr>
          <p:spPr>
            <a:xfrm>
              <a:off x="6155982" y="1957798"/>
              <a:ext cx="715010" cy="0"/>
            </a:xfrm>
            <a:custGeom>
              <a:avLst/>
              <a:gdLst/>
              <a:ahLst/>
              <a:cxnLst/>
              <a:rect l="l" t="t" r="r" b="b"/>
              <a:pathLst>
                <a:path w="715009" h="0">
                  <a:moveTo>
                    <a:pt x="0" y="0"/>
                  </a:moveTo>
                  <a:lnTo>
                    <a:pt x="714735" y="0"/>
                  </a:lnTo>
                </a:path>
              </a:pathLst>
            </a:custGeom>
            <a:ln w="100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9" name="object 49"/>
            <p:cNvSpPr/>
            <p:nvPr/>
          </p:nvSpPr>
          <p:spPr>
            <a:xfrm>
              <a:off x="6151157" y="1952836"/>
              <a:ext cx="724535" cy="10160"/>
            </a:xfrm>
            <a:custGeom>
              <a:avLst/>
              <a:gdLst/>
              <a:ahLst/>
              <a:cxnLst/>
              <a:rect l="l" t="t" r="r" b="b"/>
              <a:pathLst>
                <a:path w="724534" h="10160">
                  <a:moveTo>
                    <a:pt x="724385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724385" y="10058"/>
                  </a:lnTo>
                  <a:lnTo>
                    <a:pt x="72438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0" name="object 50"/>
            <p:cNvSpPr/>
            <p:nvPr/>
          </p:nvSpPr>
          <p:spPr>
            <a:xfrm>
              <a:off x="6919618" y="1957798"/>
              <a:ext cx="715010" cy="0"/>
            </a:xfrm>
            <a:custGeom>
              <a:avLst/>
              <a:gdLst/>
              <a:ahLst/>
              <a:cxnLst/>
              <a:rect l="l" t="t" r="r" b="b"/>
              <a:pathLst>
                <a:path w="715009" h="0">
                  <a:moveTo>
                    <a:pt x="0" y="0"/>
                  </a:moveTo>
                  <a:lnTo>
                    <a:pt x="714865" y="0"/>
                  </a:lnTo>
                </a:path>
              </a:pathLst>
            </a:custGeom>
            <a:ln w="100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1" name="object 51"/>
            <p:cNvSpPr/>
            <p:nvPr/>
          </p:nvSpPr>
          <p:spPr>
            <a:xfrm>
              <a:off x="6914663" y="1952836"/>
              <a:ext cx="725170" cy="10160"/>
            </a:xfrm>
            <a:custGeom>
              <a:avLst/>
              <a:gdLst/>
              <a:ahLst/>
              <a:cxnLst/>
              <a:rect l="l" t="t" r="r" b="b"/>
              <a:pathLst>
                <a:path w="725170" h="10160">
                  <a:moveTo>
                    <a:pt x="724711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724711" y="10058"/>
                  </a:lnTo>
                  <a:lnTo>
                    <a:pt x="72471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2" name="object 52"/>
            <p:cNvSpPr/>
            <p:nvPr/>
          </p:nvSpPr>
          <p:spPr>
            <a:xfrm>
              <a:off x="7683385" y="1957798"/>
              <a:ext cx="626745" cy="0"/>
            </a:xfrm>
            <a:custGeom>
              <a:avLst/>
              <a:gdLst/>
              <a:ahLst/>
              <a:cxnLst/>
              <a:rect l="l" t="t" r="r" b="b"/>
              <a:pathLst>
                <a:path w="626745" h="0">
                  <a:moveTo>
                    <a:pt x="0" y="0"/>
                  </a:moveTo>
                  <a:lnTo>
                    <a:pt x="626583" y="0"/>
                  </a:lnTo>
                </a:path>
              </a:pathLst>
            </a:custGeom>
            <a:ln w="100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3" name="object 53"/>
            <p:cNvSpPr/>
            <p:nvPr/>
          </p:nvSpPr>
          <p:spPr>
            <a:xfrm>
              <a:off x="7678429" y="1952836"/>
              <a:ext cx="636905" cy="10160"/>
            </a:xfrm>
            <a:custGeom>
              <a:avLst/>
              <a:gdLst/>
              <a:ahLst/>
              <a:cxnLst/>
              <a:rect l="l" t="t" r="r" b="b"/>
              <a:pathLst>
                <a:path w="636904" h="10160">
                  <a:moveTo>
                    <a:pt x="636363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636363" y="10058"/>
                  </a:lnTo>
                  <a:lnTo>
                    <a:pt x="63636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4" name="object 54"/>
            <p:cNvSpPr/>
            <p:nvPr/>
          </p:nvSpPr>
          <p:spPr>
            <a:xfrm>
              <a:off x="8358869" y="1957798"/>
              <a:ext cx="626745" cy="0"/>
            </a:xfrm>
            <a:custGeom>
              <a:avLst/>
              <a:gdLst/>
              <a:ahLst/>
              <a:cxnLst/>
              <a:rect l="l" t="t" r="r" b="b"/>
              <a:pathLst>
                <a:path w="626745" h="0">
                  <a:moveTo>
                    <a:pt x="0" y="0"/>
                  </a:moveTo>
                  <a:lnTo>
                    <a:pt x="626583" y="0"/>
                  </a:lnTo>
                </a:path>
              </a:pathLst>
            </a:custGeom>
            <a:ln w="100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5" name="object 55"/>
            <p:cNvSpPr/>
            <p:nvPr/>
          </p:nvSpPr>
          <p:spPr>
            <a:xfrm>
              <a:off x="8354044" y="1952836"/>
              <a:ext cx="636905" cy="10160"/>
            </a:xfrm>
            <a:custGeom>
              <a:avLst/>
              <a:gdLst/>
              <a:ahLst/>
              <a:cxnLst/>
              <a:rect l="l" t="t" r="r" b="b"/>
              <a:pathLst>
                <a:path w="636904" h="10160">
                  <a:moveTo>
                    <a:pt x="636363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636363" y="10058"/>
                  </a:lnTo>
                  <a:lnTo>
                    <a:pt x="63636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6" name="object 56"/>
            <p:cNvSpPr/>
            <p:nvPr/>
          </p:nvSpPr>
          <p:spPr>
            <a:xfrm>
              <a:off x="9034745" y="1957798"/>
              <a:ext cx="685800" cy="0"/>
            </a:xfrm>
            <a:custGeom>
              <a:avLst/>
              <a:gdLst/>
              <a:ahLst/>
              <a:cxnLst/>
              <a:rect l="l" t="t" r="r" b="b"/>
              <a:pathLst>
                <a:path w="685800" h="0">
                  <a:moveTo>
                    <a:pt x="0" y="0"/>
                  </a:moveTo>
                  <a:lnTo>
                    <a:pt x="685264" y="0"/>
                  </a:lnTo>
                </a:path>
              </a:pathLst>
            </a:custGeom>
            <a:ln w="100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7" name="object 57"/>
            <p:cNvSpPr/>
            <p:nvPr/>
          </p:nvSpPr>
          <p:spPr>
            <a:xfrm>
              <a:off x="9029790" y="1952836"/>
              <a:ext cx="695325" cy="10160"/>
            </a:xfrm>
            <a:custGeom>
              <a:avLst/>
              <a:gdLst/>
              <a:ahLst/>
              <a:cxnLst/>
              <a:rect l="l" t="t" r="r" b="b"/>
              <a:pathLst>
                <a:path w="695325" h="10160">
                  <a:moveTo>
                    <a:pt x="695044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695044" y="10058"/>
                  </a:lnTo>
                  <a:lnTo>
                    <a:pt x="695044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8" name="object 58"/>
            <p:cNvSpPr/>
            <p:nvPr/>
          </p:nvSpPr>
          <p:spPr>
            <a:xfrm>
              <a:off x="9768910" y="1957798"/>
              <a:ext cx="715010" cy="0"/>
            </a:xfrm>
            <a:custGeom>
              <a:avLst/>
              <a:gdLst/>
              <a:ahLst/>
              <a:cxnLst/>
              <a:rect l="l" t="t" r="r" b="b"/>
              <a:pathLst>
                <a:path w="715009" h="0">
                  <a:moveTo>
                    <a:pt x="0" y="0"/>
                  </a:moveTo>
                  <a:lnTo>
                    <a:pt x="714865" y="0"/>
                  </a:lnTo>
                </a:path>
              </a:pathLst>
            </a:custGeom>
            <a:ln w="1005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9" name="object 59"/>
            <p:cNvSpPr/>
            <p:nvPr/>
          </p:nvSpPr>
          <p:spPr>
            <a:xfrm>
              <a:off x="9763955" y="1952836"/>
              <a:ext cx="725170" cy="10160"/>
            </a:xfrm>
            <a:custGeom>
              <a:avLst/>
              <a:gdLst/>
              <a:ahLst/>
              <a:cxnLst/>
              <a:rect l="l" t="t" r="r" b="b"/>
              <a:pathLst>
                <a:path w="725170" h="10160">
                  <a:moveTo>
                    <a:pt x="724711" y="0"/>
                  </a:moveTo>
                  <a:lnTo>
                    <a:pt x="0" y="0"/>
                  </a:lnTo>
                  <a:lnTo>
                    <a:pt x="0" y="10058"/>
                  </a:lnTo>
                  <a:lnTo>
                    <a:pt x="724711" y="10058"/>
                  </a:lnTo>
                  <a:lnTo>
                    <a:pt x="72471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0" name="object 60"/>
            <p:cNvSpPr/>
            <p:nvPr/>
          </p:nvSpPr>
          <p:spPr>
            <a:xfrm>
              <a:off x="7469124" y="6370320"/>
              <a:ext cx="3046730" cy="335280"/>
            </a:xfrm>
            <a:custGeom>
              <a:avLst/>
              <a:gdLst/>
              <a:ahLst/>
              <a:cxnLst/>
              <a:rect l="l" t="t" r="r" b="b"/>
              <a:pathLst>
                <a:path w="3046729" h="335279">
                  <a:moveTo>
                    <a:pt x="0" y="335279"/>
                  </a:moveTo>
                  <a:lnTo>
                    <a:pt x="3046476" y="335279"/>
                  </a:lnTo>
                  <a:lnTo>
                    <a:pt x="3046476" y="0"/>
                  </a:lnTo>
                  <a:lnTo>
                    <a:pt x="0" y="0"/>
                  </a:lnTo>
                  <a:lnTo>
                    <a:pt x="0" y="33527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1" name="object 61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013192" y="6345932"/>
              <a:ext cx="2555621" cy="458571"/>
            </a:xfrm>
            <a:prstGeom prst="rect">
              <a:avLst/>
            </a:prstGeom>
          </p:spPr>
        </p:pic>
      </p:grpSp>
      <p:sp>
        <p:nvSpPr>
          <p:cNvPr id="62" name="object 62"/>
          <p:cNvSpPr txBox="1"/>
          <p:nvPr/>
        </p:nvSpPr>
        <p:spPr>
          <a:xfrm>
            <a:off x="7482840" y="6389928"/>
            <a:ext cx="3032760" cy="27051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663575">
              <a:lnSpc>
                <a:spcPct val="100000"/>
              </a:lnSpc>
              <a:spcBef>
                <a:spcPts val="105"/>
              </a:spcBef>
            </a:pPr>
            <a:r>
              <a:rPr dirty="0" sz="1600" b="1" i="1">
                <a:solidFill>
                  <a:srgbClr val="E7E6E6"/>
                </a:solidFill>
                <a:latin typeface="Calibri"/>
                <a:cs typeface="Calibri"/>
              </a:rPr>
              <a:t>SO</a:t>
            </a:r>
            <a:r>
              <a:rPr dirty="0" sz="1600" spc="-10" b="1" i="1">
                <a:solidFill>
                  <a:srgbClr val="E7E6E6"/>
                </a:solidFill>
                <a:latin typeface="Calibri"/>
                <a:cs typeface="Calibri"/>
              </a:rPr>
              <a:t> </a:t>
            </a:r>
            <a:r>
              <a:rPr dirty="0" sz="1600" b="1" i="1">
                <a:solidFill>
                  <a:srgbClr val="E7E6E6"/>
                </a:solidFill>
                <a:latin typeface="Calibri"/>
                <a:cs typeface="Calibri"/>
              </a:rPr>
              <a:t>1</a:t>
            </a:r>
            <a:r>
              <a:rPr dirty="0" sz="1600" spc="340" b="1" i="1">
                <a:solidFill>
                  <a:srgbClr val="E7E6E6"/>
                </a:solidFill>
                <a:latin typeface="Calibri"/>
                <a:cs typeface="Calibri"/>
              </a:rPr>
              <a:t> </a:t>
            </a:r>
            <a:r>
              <a:rPr dirty="0" sz="1600" b="1" i="1">
                <a:solidFill>
                  <a:srgbClr val="E7E6E6"/>
                </a:solidFill>
                <a:latin typeface="Calibri"/>
                <a:cs typeface="Calibri"/>
              </a:rPr>
              <a:t>Prepare</a:t>
            </a:r>
            <a:r>
              <a:rPr dirty="0" sz="1600" spc="-35" b="1" i="1">
                <a:solidFill>
                  <a:srgbClr val="E7E6E6"/>
                </a:solidFill>
                <a:latin typeface="Calibri"/>
                <a:cs typeface="Calibri"/>
              </a:rPr>
              <a:t> </a:t>
            </a:r>
            <a:r>
              <a:rPr dirty="0" sz="1600" b="1" i="1">
                <a:solidFill>
                  <a:srgbClr val="E7E6E6"/>
                </a:solidFill>
                <a:latin typeface="Calibri"/>
                <a:cs typeface="Calibri"/>
              </a:rPr>
              <a:t>a </a:t>
            </a:r>
            <a:r>
              <a:rPr dirty="0" sz="1600" spc="-5" b="1" i="1">
                <a:solidFill>
                  <a:srgbClr val="E7E6E6"/>
                </a:solidFill>
                <a:latin typeface="Calibri"/>
                <a:cs typeface="Calibri"/>
              </a:rPr>
              <a:t>worksheet.</a:t>
            </a:r>
            <a:endParaRPr sz="1600">
              <a:latin typeface="Calibri"/>
              <a:cs typeface="Calibri"/>
            </a:endParaRPr>
          </a:p>
        </p:txBody>
      </p:sp>
      <p:grpSp>
        <p:nvGrpSpPr>
          <p:cNvPr id="63" name="object 63"/>
          <p:cNvGrpSpPr/>
          <p:nvPr/>
        </p:nvGrpSpPr>
        <p:grpSpPr>
          <a:xfrm>
            <a:off x="1862327" y="45669"/>
            <a:ext cx="8428990" cy="1199515"/>
            <a:chOff x="1862327" y="45669"/>
            <a:chExt cx="8428990" cy="1199515"/>
          </a:xfrm>
        </p:grpSpPr>
        <p:pic>
          <p:nvPicPr>
            <p:cNvPr id="64" name="object 6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048255" y="295706"/>
              <a:ext cx="8243061" cy="574370"/>
            </a:xfrm>
            <a:prstGeom prst="rect">
              <a:avLst/>
            </a:prstGeom>
          </p:spPr>
        </p:pic>
        <p:pic>
          <p:nvPicPr>
            <p:cNvPr id="65" name="object 6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938527" y="121869"/>
              <a:ext cx="7023861" cy="1122984"/>
            </a:xfrm>
            <a:prstGeom prst="rect">
              <a:avLst/>
            </a:prstGeom>
          </p:spPr>
        </p:pic>
        <p:sp>
          <p:nvSpPr>
            <p:cNvPr id="66" name="object 66"/>
            <p:cNvSpPr/>
            <p:nvPr/>
          </p:nvSpPr>
          <p:spPr>
            <a:xfrm>
              <a:off x="1981199" y="228600"/>
              <a:ext cx="8229600" cy="561340"/>
            </a:xfrm>
            <a:custGeom>
              <a:avLst/>
              <a:gdLst/>
              <a:ahLst/>
              <a:cxnLst/>
              <a:rect l="l" t="t" r="r" b="b"/>
              <a:pathLst>
                <a:path w="8229600" h="561340">
                  <a:moveTo>
                    <a:pt x="8229600" y="0"/>
                  </a:moveTo>
                  <a:lnTo>
                    <a:pt x="0" y="0"/>
                  </a:lnTo>
                  <a:lnTo>
                    <a:pt x="0" y="560832"/>
                  </a:lnTo>
                  <a:lnTo>
                    <a:pt x="8229600" y="560832"/>
                  </a:lnTo>
                  <a:lnTo>
                    <a:pt x="8229600" y="0"/>
                  </a:lnTo>
                  <a:close/>
                </a:path>
              </a:pathLst>
            </a:custGeom>
            <a:solidFill>
              <a:srgbClr val="99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7" name="object 67"/>
            <p:cNvSpPr/>
            <p:nvPr/>
          </p:nvSpPr>
          <p:spPr>
            <a:xfrm>
              <a:off x="1981199" y="228600"/>
              <a:ext cx="8229600" cy="561340"/>
            </a:xfrm>
            <a:custGeom>
              <a:avLst/>
              <a:gdLst/>
              <a:ahLst/>
              <a:cxnLst/>
              <a:rect l="l" t="t" r="r" b="b"/>
              <a:pathLst>
                <a:path w="8229600" h="561340">
                  <a:moveTo>
                    <a:pt x="0" y="560832"/>
                  </a:moveTo>
                  <a:lnTo>
                    <a:pt x="8229600" y="560832"/>
                  </a:lnTo>
                  <a:lnTo>
                    <a:pt x="8229600" y="0"/>
                  </a:lnTo>
                  <a:lnTo>
                    <a:pt x="0" y="0"/>
                  </a:lnTo>
                  <a:lnTo>
                    <a:pt x="0" y="560832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68" name="object 6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862327" y="45669"/>
              <a:ext cx="7023861" cy="1122984"/>
            </a:xfrm>
            <a:prstGeom prst="rect">
              <a:avLst/>
            </a:prstGeom>
          </p:spPr>
        </p:pic>
      </p:grpSp>
      <p:sp>
        <p:nvSpPr>
          <p:cNvPr id="69" name="object 69"/>
          <p:cNvSpPr txBox="1">
            <a:spLocks noGrp="1"/>
          </p:cNvSpPr>
          <p:nvPr>
            <p:ph type="title"/>
          </p:nvPr>
        </p:nvSpPr>
        <p:spPr>
          <a:xfrm>
            <a:off x="2169414" y="165938"/>
            <a:ext cx="6380480" cy="636905"/>
          </a:xfrm>
          <a:prstGeom prst="rect"/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4000" spc="-10" b="0" i="0">
                <a:latin typeface="Calibri Light"/>
                <a:cs typeface="Calibri Light"/>
              </a:rPr>
              <a:t>Steps</a:t>
            </a:r>
            <a:r>
              <a:rPr dirty="0" sz="4000" spc="-55" b="0" i="0">
                <a:latin typeface="Calibri Light"/>
                <a:cs typeface="Calibri Light"/>
              </a:rPr>
              <a:t> </a:t>
            </a:r>
            <a:r>
              <a:rPr dirty="0" sz="4000" b="0" i="0">
                <a:latin typeface="Calibri Light"/>
                <a:cs typeface="Calibri Light"/>
              </a:rPr>
              <a:t>in</a:t>
            </a:r>
            <a:r>
              <a:rPr dirty="0" sz="4000" spc="-25" b="0" i="0">
                <a:latin typeface="Calibri Light"/>
                <a:cs typeface="Calibri Light"/>
              </a:rPr>
              <a:t> </a:t>
            </a:r>
            <a:r>
              <a:rPr dirty="0" sz="4000" spc="-5" b="0" i="0">
                <a:latin typeface="Calibri Light"/>
                <a:cs typeface="Calibri Light"/>
              </a:rPr>
              <a:t>Preparing</a:t>
            </a:r>
            <a:r>
              <a:rPr dirty="0" sz="4000" spc="-114" b="0" i="0">
                <a:latin typeface="Calibri Light"/>
                <a:cs typeface="Calibri Light"/>
              </a:rPr>
              <a:t> </a:t>
            </a:r>
            <a:r>
              <a:rPr dirty="0" sz="4000" b="0" i="0">
                <a:latin typeface="Calibri Light"/>
                <a:cs typeface="Calibri Light"/>
              </a:rPr>
              <a:t>a </a:t>
            </a:r>
            <a:r>
              <a:rPr dirty="0" sz="4000" spc="-25" b="0" i="0">
                <a:latin typeface="Calibri Light"/>
                <a:cs typeface="Calibri Light"/>
              </a:rPr>
              <a:t>Worksheet</a:t>
            </a:r>
            <a:endParaRPr sz="4000">
              <a:latin typeface="Calibri Light"/>
              <a:cs typeface="Calibri Light"/>
            </a:endParaRPr>
          </a:p>
        </p:txBody>
      </p:sp>
      <p:sp>
        <p:nvSpPr>
          <p:cNvPr id="70" name="object 70"/>
          <p:cNvSpPr txBox="1"/>
          <p:nvPr/>
        </p:nvSpPr>
        <p:spPr>
          <a:xfrm>
            <a:off x="1923033" y="972692"/>
            <a:ext cx="762444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 b="1">
                <a:solidFill>
                  <a:srgbClr val="800000"/>
                </a:solidFill>
                <a:latin typeface="Comic Sans MS"/>
                <a:cs typeface="Comic Sans MS"/>
              </a:rPr>
              <a:t>4.</a:t>
            </a:r>
            <a:r>
              <a:rPr dirty="0" sz="2400" spc="-20" b="1">
                <a:solidFill>
                  <a:srgbClr val="800000"/>
                </a:solidFill>
                <a:latin typeface="Comic Sans MS"/>
                <a:cs typeface="Comic Sans MS"/>
              </a:rPr>
              <a:t> </a:t>
            </a:r>
            <a:r>
              <a:rPr dirty="0" sz="2400" spc="-10" b="1">
                <a:solidFill>
                  <a:srgbClr val="800000"/>
                </a:solidFill>
                <a:latin typeface="Comic Sans MS"/>
                <a:cs typeface="Comic Sans MS"/>
              </a:rPr>
              <a:t>Extend</a:t>
            </a:r>
            <a:r>
              <a:rPr dirty="0" sz="2400" spc="15" b="1">
                <a:solidFill>
                  <a:srgbClr val="800000"/>
                </a:solidFill>
                <a:latin typeface="Comic Sans MS"/>
                <a:cs typeface="Comic Sans MS"/>
              </a:rPr>
              <a:t> </a:t>
            </a:r>
            <a:r>
              <a:rPr dirty="0" sz="2400" spc="-5" b="1">
                <a:solidFill>
                  <a:srgbClr val="800000"/>
                </a:solidFill>
                <a:latin typeface="Comic Sans MS"/>
                <a:cs typeface="Comic Sans MS"/>
              </a:rPr>
              <a:t>Amounts</a:t>
            </a:r>
            <a:r>
              <a:rPr dirty="0" sz="2400" spc="-30" b="1">
                <a:solidFill>
                  <a:srgbClr val="800000"/>
                </a:solidFill>
                <a:latin typeface="Comic Sans MS"/>
                <a:cs typeface="Comic Sans MS"/>
              </a:rPr>
              <a:t> </a:t>
            </a:r>
            <a:r>
              <a:rPr dirty="0" sz="2400" spc="-5" b="1">
                <a:solidFill>
                  <a:srgbClr val="800000"/>
                </a:solidFill>
                <a:latin typeface="Comic Sans MS"/>
                <a:cs typeface="Comic Sans MS"/>
              </a:rPr>
              <a:t>to Financial</a:t>
            </a:r>
            <a:r>
              <a:rPr dirty="0" sz="2400" spc="25" b="1">
                <a:solidFill>
                  <a:srgbClr val="800000"/>
                </a:solidFill>
                <a:latin typeface="Comic Sans MS"/>
                <a:cs typeface="Comic Sans MS"/>
              </a:rPr>
              <a:t> </a:t>
            </a:r>
            <a:r>
              <a:rPr dirty="0" sz="2400" spc="-5" b="1">
                <a:solidFill>
                  <a:srgbClr val="800000"/>
                </a:solidFill>
                <a:latin typeface="Comic Sans MS"/>
                <a:cs typeface="Comic Sans MS"/>
              </a:rPr>
              <a:t>Statement</a:t>
            </a:r>
            <a:r>
              <a:rPr dirty="0" sz="2400" spc="-20" b="1">
                <a:solidFill>
                  <a:srgbClr val="800000"/>
                </a:solidFill>
                <a:latin typeface="Comic Sans MS"/>
                <a:cs typeface="Comic Sans MS"/>
              </a:rPr>
              <a:t> </a:t>
            </a:r>
            <a:r>
              <a:rPr dirty="0" sz="2400" spc="-5" b="1">
                <a:solidFill>
                  <a:srgbClr val="800000"/>
                </a:solidFill>
                <a:latin typeface="Comic Sans MS"/>
                <a:cs typeface="Comic Sans MS"/>
              </a:rPr>
              <a:t>Columns</a:t>
            </a:r>
            <a:endParaRPr sz="2400">
              <a:latin typeface="Comic Sans MS"/>
              <a:cs typeface="Comic Sans MS"/>
            </a:endParaRPr>
          </a:p>
        </p:txBody>
      </p:sp>
      <p:sp>
        <p:nvSpPr>
          <p:cNvPr id="71" name="object 71"/>
          <p:cNvSpPr/>
          <p:nvPr/>
        </p:nvSpPr>
        <p:spPr>
          <a:xfrm>
            <a:off x="2744723" y="6021323"/>
            <a:ext cx="4724400" cy="829310"/>
          </a:xfrm>
          <a:custGeom>
            <a:avLst/>
            <a:gdLst/>
            <a:ahLst/>
            <a:cxnLst/>
            <a:rect l="l" t="t" r="r" b="b"/>
            <a:pathLst>
              <a:path w="4724400" h="829309">
                <a:moveTo>
                  <a:pt x="4724400" y="0"/>
                </a:moveTo>
                <a:lnTo>
                  <a:pt x="0" y="0"/>
                </a:lnTo>
                <a:lnTo>
                  <a:pt x="0" y="829056"/>
                </a:lnTo>
                <a:lnTo>
                  <a:pt x="4724400" y="829056"/>
                </a:lnTo>
                <a:lnTo>
                  <a:pt x="4724400" y="0"/>
                </a:lnTo>
                <a:close/>
              </a:path>
            </a:pathLst>
          </a:custGeom>
          <a:solidFill>
            <a:srgbClr val="FFFF9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2" name="object 72"/>
          <p:cNvSpPr txBox="1"/>
          <p:nvPr/>
        </p:nvSpPr>
        <p:spPr>
          <a:xfrm>
            <a:off x="2744723" y="6021323"/>
            <a:ext cx="4724400" cy="829310"/>
          </a:xfrm>
          <a:prstGeom prst="rect">
            <a:avLst/>
          </a:prstGeom>
          <a:ln w="27432">
            <a:solidFill>
              <a:srgbClr val="800000"/>
            </a:solidFill>
          </a:ln>
        </p:spPr>
        <p:txBody>
          <a:bodyPr wrap="square" lIns="0" tIns="35560" rIns="0" bIns="0" rtlCol="0" vert="horz">
            <a:spAutoFit/>
          </a:bodyPr>
          <a:lstStyle/>
          <a:p>
            <a:pPr algn="ctr" marL="148590" marR="133985" indent="-14604">
              <a:lnSpc>
                <a:spcPct val="100000"/>
              </a:lnSpc>
              <a:spcBef>
                <a:spcPts val="280"/>
              </a:spcBef>
            </a:pPr>
            <a:r>
              <a:rPr dirty="0" sz="1600" spc="5">
                <a:latin typeface="Comic Sans MS"/>
                <a:cs typeface="Comic Sans MS"/>
              </a:rPr>
              <a:t>Extend </a:t>
            </a:r>
            <a:r>
              <a:rPr dirty="0" sz="1600" spc="-5">
                <a:latin typeface="Comic Sans MS"/>
                <a:cs typeface="Comic Sans MS"/>
              </a:rPr>
              <a:t>all </a:t>
            </a:r>
            <a:r>
              <a:rPr dirty="0" sz="1600" spc="5">
                <a:latin typeface="Comic Sans MS"/>
                <a:cs typeface="Comic Sans MS"/>
              </a:rPr>
              <a:t>asset, </a:t>
            </a:r>
            <a:r>
              <a:rPr dirty="0" sz="1600">
                <a:latin typeface="Comic Sans MS"/>
                <a:cs typeface="Comic Sans MS"/>
              </a:rPr>
              <a:t>liability, and </a:t>
            </a:r>
            <a:r>
              <a:rPr dirty="0" sz="1600" spc="5">
                <a:latin typeface="Comic Sans MS"/>
                <a:cs typeface="Comic Sans MS"/>
              </a:rPr>
              <a:t>equity </a:t>
            </a:r>
            <a:r>
              <a:rPr dirty="0" sz="1600" spc="-5">
                <a:latin typeface="Comic Sans MS"/>
                <a:cs typeface="Comic Sans MS"/>
              </a:rPr>
              <a:t>account </a:t>
            </a:r>
            <a:r>
              <a:rPr dirty="0" sz="1600">
                <a:latin typeface="Comic Sans MS"/>
                <a:cs typeface="Comic Sans MS"/>
              </a:rPr>
              <a:t> balances</a:t>
            </a:r>
            <a:r>
              <a:rPr dirty="0" sz="1600" spc="-15">
                <a:latin typeface="Comic Sans MS"/>
                <a:cs typeface="Comic Sans MS"/>
              </a:rPr>
              <a:t> </a:t>
            </a:r>
            <a:r>
              <a:rPr dirty="0" sz="1600" spc="5">
                <a:latin typeface="Comic Sans MS"/>
                <a:cs typeface="Comic Sans MS"/>
              </a:rPr>
              <a:t>to</a:t>
            </a:r>
            <a:r>
              <a:rPr dirty="0" sz="1600" spc="-30">
                <a:latin typeface="Comic Sans MS"/>
                <a:cs typeface="Comic Sans MS"/>
              </a:rPr>
              <a:t> </a:t>
            </a:r>
            <a:r>
              <a:rPr dirty="0" sz="1600" spc="5">
                <a:latin typeface="Comic Sans MS"/>
                <a:cs typeface="Comic Sans MS"/>
              </a:rPr>
              <a:t>the</a:t>
            </a:r>
            <a:r>
              <a:rPr dirty="0" sz="1600" spc="-45">
                <a:latin typeface="Comic Sans MS"/>
                <a:cs typeface="Comic Sans MS"/>
              </a:rPr>
              <a:t> </a:t>
            </a:r>
            <a:r>
              <a:rPr dirty="0" sz="1600" spc="5">
                <a:latin typeface="Comic Sans MS"/>
                <a:cs typeface="Comic Sans MS"/>
              </a:rPr>
              <a:t>statement</a:t>
            </a:r>
            <a:r>
              <a:rPr dirty="0" sz="1600" spc="-85">
                <a:latin typeface="Comic Sans MS"/>
                <a:cs typeface="Comic Sans MS"/>
              </a:rPr>
              <a:t> </a:t>
            </a:r>
            <a:r>
              <a:rPr dirty="0" sz="1600">
                <a:latin typeface="Comic Sans MS"/>
                <a:cs typeface="Comic Sans MS"/>
              </a:rPr>
              <a:t>of</a:t>
            </a:r>
            <a:r>
              <a:rPr dirty="0" sz="1600" spc="-25">
                <a:latin typeface="Comic Sans MS"/>
                <a:cs typeface="Comic Sans MS"/>
              </a:rPr>
              <a:t> </a:t>
            </a:r>
            <a:r>
              <a:rPr dirty="0" sz="1600">
                <a:latin typeface="Comic Sans MS"/>
                <a:cs typeface="Comic Sans MS"/>
              </a:rPr>
              <a:t>financial</a:t>
            </a:r>
            <a:r>
              <a:rPr dirty="0" sz="1600" spc="15">
                <a:latin typeface="Comic Sans MS"/>
                <a:cs typeface="Comic Sans MS"/>
              </a:rPr>
              <a:t> </a:t>
            </a:r>
            <a:r>
              <a:rPr dirty="0" sz="1600" spc="5">
                <a:latin typeface="Comic Sans MS"/>
                <a:cs typeface="Comic Sans MS"/>
              </a:rPr>
              <a:t>position </a:t>
            </a:r>
            <a:r>
              <a:rPr dirty="0" sz="1600" spc="-465">
                <a:latin typeface="Comic Sans MS"/>
                <a:cs typeface="Comic Sans MS"/>
              </a:rPr>
              <a:t> </a:t>
            </a:r>
            <a:r>
              <a:rPr dirty="0" sz="1600">
                <a:latin typeface="Comic Sans MS"/>
                <a:cs typeface="Comic Sans MS"/>
              </a:rPr>
              <a:t>columns.</a:t>
            </a:r>
            <a:endParaRPr sz="1600">
              <a:latin typeface="Comic Sans MS"/>
              <a:cs typeface="Comic Sans MS"/>
            </a:endParaRPr>
          </a:p>
        </p:txBody>
      </p:sp>
      <p:sp>
        <p:nvSpPr>
          <p:cNvPr id="73" name="object 73"/>
          <p:cNvSpPr/>
          <p:nvPr/>
        </p:nvSpPr>
        <p:spPr>
          <a:xfrm>
            <a:off x="7455407" y="5945123"/>
            <a:ext cx="2365375" cy="506095"/>
          </a:xfrm>
          <a:custGeom>
            <a:avLst/>
            <a:gdLst/>
            <a:ahLst/>
            <a:cxnLst/>
            <a:rect l="l" t="t" r="r" b="b"/>
            <a:pathLst>
              <a:path w="2365375" h="506095">
                <a:moveTo>
                  <a:pt x="2324100" y="478408"/>
                </a:moveTo>
                <a:lnTo>
                  <a:pt x="0" y="478408"/>
                </a:lnTo>
                <a:lnTo>
                  <a:pt x="0" y="505841"/>
                </a:lnTo>
                <a:lnTo>
                  <a:pt x="2351532" y="505841"/>
                </a:lnTo>
                <a:lnTo>
                  <a:pt x="2351532" y="492124"/>
                </a:lnTo>
                <a:lnTo>
                  <a:pt x="2324100" y="492124"/>
                </a:lnTo>
                <a:lnTo>
                  <a:pt x="2324100" y="478408"/>
                </a:lnTo>
                <a:close/>
              </a:path>
              <a:path w="2365375" h="506095">
                <a:moveTo>
                  <a:pt x="2351532" y="41147"/>
                </a:moveTo>
                <a:lnTo>
                  <a:pt x="2324100" y="41147"/>
                </a:lnTo>
                <a:lnTo>
                  <a:pt x="2324100" y="492124"/>
                </a:lnTo>
                <a:lnTo>
                  <a:pt x="2337816" y="478408"/>
                </a:lnTo>
                <a:lnTo>
                  <a:pt x="2351532" y="478408"/>
                </a:lnTo>
                <a:lnTo>
                  <a:pt x="2351532" y="41147"/>
                </a:lnTo>
                <a:close/>
              </a:path>
              <a:path w="2365375" h="506095">
                <a:moveTo>
                  <a:pt x="2351532" y="478408"/>
                </a:moveTo>
                <a:lnTo>
                  <a:pt x="2337816" y="478408"/>
                </a:lnTo>
                <a:lnTo>
                  <a:pt x="2324100" y="492124"/>
                </a:lnTo>
                <a:lnTo>
                  <a:pt x="2351532" y="492124"/>
                </a:lnTo>
                <a:lnTo>
                  <a:pt x="2351532" y="478408"/>
                </a:lnTo>
                <a:close/>
              </a:path>
              <a:path w="2365375" h="506095">
                <a:moveTo>
                  <a:pt x="2337816" y="0"/>
                </a:moveTo>
                <a:lnTo>
                  <a:pt x="2310384" y="54863"/>
                </a:lnTo>
                <a:lnTo>
                  <a:pt x="2324100" y="54863"/>
                </a:lnTo>
                <a:lnTo>
                  <a:pt x="2324100" y="41147"/>
                </a:lnTo>
                <a:lnTo>
                  <a:pt x="2358390" y="41147"/>
                </a:lnTo>
                <a:lnTo>
                  <a:pt x="2337816" y="0"/>
                </a:lnTo>
                <a:close/>
              </a:path>
              <a:path w="2365375" h="506095">
                <a:moveTo>
                  <a:pt x="2358390" y="41147"/>
                </a:moveTo>
                <a:lnTo>
                  <a:pt x="2351532" y="41147"/>
                </a:lnTo>
                <a:lnTo>
                  <a:pt x="2351532" y="54863"/>
                </a:lnTo>
                <a:lnTo>
                  <a:pt x="2365248" y="54863"/>
                </a:lnTo>
                <a:lnTo>
                  <a:pt x="2358390" y="41147"/>
                </a:lnTo>
                <a:close/>
              </a:path>
            </a:pathLst>
          </a:custGeom>
          <a:solidFill>
            <a:srgbClr val="8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4" name="object 74"/>
          <p:cNvSpPr txBox="1"/>
          <p:nvPr/>
        </p:nvSpPr>
        <p:spPr>
          <a:xfrm>
            <a:off x="5509386" y="4661408"/>
            <a:ext cx="185420" cy="179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000" spc="-10" b="1">
                <a:latin typeface="Comic Sans MS"/>
                <a:cs typeface="Comic Sans MS"/>
              </a:rPr>
              <a:t>(</a:t>
            </a:r>
            <a:r>
              <a:rPr dirty="0" sz="1000" spc="5" b="1">
                <a:latin typeface="Comic Sans MS"/>
                <a:cs typeface="Comic Sans MS"/>
              </a:rPr>
              <a:t>c</a:t>
            </a:r>
            <a:r>
              <a:rPr dirty="0" sz="1000" b="1">
                <a:latin typeface="Comic Sans MS"/>
                <a:cs typeface="Comic Sans MS"/>
              </a:rPr>
              <a:t>)</a:t>
            </a:r>
            <a:endParaRPr sz="1000">
              <a:latin typeface="Comic Sans MS"/>
              <a:cs typeface="Comic Sans MS"/>
            </a:endParaRPr>
          </a:p>
        </p:txBody>
      </p:sp>
      <p:graphicFrame>
        <p:nvGraphicFramePr>
          <p:cNvPr id="75" name="object 75"/>
          <p:cNvGraphicFramePr>
            <a:graphicFrameLocks noGrp="1"/>
          </p:cNvGraphicFramePr>
          <p:nvPr/>
        </p:nvGraphicFramePr>
        <p:xfrm>
          <a:off x="1791678" y="2084512"/>
          <a:ext cx="8662035" cy="245681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50364"/>
                <a:gridCol w="874394"/>
                <a:gridCol w="640715"/>
                <a:gridCol w="250825"/>
                <a:gridCol w="287020"/>
                <a:gridCol w="269875"/>
                <a:gridCol w="507364"/>
                <a:gridCol w="730250"/>
                <a:gridCol w="754379"/>
                <a:gridCol w="527685"/>
                <a:gridCol w="854075"/>
                <a:gridCol w="556259"/>
                <a:gridCol w="765175"/>
              </a:tblGrid>
              <a:tr h="221001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Advertising</a:t>
                      </a:r>
                      <a:r>
                        <a:rPr dirty="0" sz="1000" spc="15" b="1">
                          <a:latin typeface="Arial"/>
                          <a:cs typeface="Arial"/>
                        </a:rPr>
                        <a:t> Supplies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5334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82245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2,500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5334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28575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dirty="0" baseline="16666" sz="1500" spc="-15" b="1">
                          <a:latin typeface="Comic Sans MS"/>
                          <a:cs typeface="Comic Sans MS"/>
                        </a:rPr>
                        <a:t>(a</a:t>
                      </a:r>
                      <a:r>
                        <a:rPr dirty="0" baseline="16666" sz="1500" b="1">
                          <a:latin typeface="Comic Sans MS"/>
                          <a:cs typeface="Comic Sans MS"/>
                        </a:rPr>
                        <a:t>)</a:t>
                      </a:r>
                      <a:r>
                        <a:rPr dirty="0" baseline="16666" sz="1500" spc="-120" b="1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000" spc="-20" b="1">
                          <a:latin typeface="Arial"/>
                          <a:cs typeface="Arial"/>
                        </a:rPr>
                        <a:t>1</a:t>
                      </a:r>
                      <a:r>
                        <a:rPr dirty="0" sz="1000" spc="25" b="1">
                          <a:latin typeface="Arial"/>
                          <a:cs typeface="Arial"/>
                        </a:rPr>
                        <a:t>,</a:t>
                      </a:r>
                      <a:r>
                        <a:rPr dirty="0" sz="1000" spc="-20" b="1">
                          <a:latin typeface="Arial"/>
                          <a:cs typeface="Arial"/>
                        </a:rPr>
                        <a:t>50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5334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182245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1,000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5334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r" marR="22860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1,000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5334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</a:tr>
              <a:tr h="171469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1000" spc="20" b="1">
                          <a:latin typeface="Arial"/>
                          <a:cs typeface="Arial"/>
                        </a:rPr>
                        <a:t>Prepaid</a:t>
                      </a:r>
                      <a:r>
                        <a:rPr dirty="0" sz="1000" spc="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-5" b="1">
                          <a:latin typeface="Arial"/>
                          <a:cs typeface="Arial"/>
                        </a:rPr>
                        <a:t>Insurance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84150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1000" spc="-20" b="1">
                          <a:latin typeface="Arial"/>
                          <a:cs typeface="Arial"/>
                        </a:rPr>
                        <a:t>600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25400">
                        <a:lnSpc>
                          <a:spcPts val="800"/>
                        </a:lnSpc>
                        <a:tabLst>
                          <a:tab pos="412750" algn="l"/>
                        </a:tabLst>
                      </a:pPr>
                      <a:r>
                        <a:rPr dirty="0" sz="1000" spc="-5" b="1">
                          <a:latin typeface="Comic Sans MS"/>
                          <a:cs typeface="Comic Sans MS"/>
                        </a:rPr>
                        <a:t>(b)	</a:t>
                      </a:r>
                      <a:r>
                        <a:rPr dirty="0" baseline="-25000" sz="1500" spc="-30" b="1">
                          <a:latin typeface="Arial"/>
                          <a:cs typeface="Arial"/>
                        </a:rPr>
                        <a:t>50</a:t>
                      </a:r>
                      <a:endParaRPr baseline="-25000" sz="15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184150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1000" spc="-20" b="1">
                          <a:latin typeface="Arial"/>
                          <a:cs typeface="Arial"/>
                        </a:rPr>
                        <a:t>550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r" marR="24765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1000" spc="-20" b="1">
                          <a:latin typeface="Arial"/>
                          <a:cs typeface="Arial"/>
                        </a:rPr>
                        <a:t>550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</a:tr>
              <a:tr h="171536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Office</a:t>
                      </a:r>
                      <a:r>
                        <a:rPr dirty="0" sz="1000" spc="5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5" b="1">
                          <a:latin typeface="Arial"/>
                          <a:cs typeface="Arial"/>
                        </a:rPr>
                        <a:t>Equipment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82245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5,000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182245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5,000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r" marR="22860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5,000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</a:tr>
              <a:tr h="171335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1000" spc="-35" b="1">
                          <a:latin typeface="Arial"/>
                          <a:cs typeface="Arial"/>
                        </a:rPr>
                        <a:t>N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o</a:t>
                      </a:r>
                      <a:r>
                        <a:rPr dirty="0" sz="1000" spc="-25" b="1">
                          <a:latin typeface="Arial"/>
                          <a:cs typeface="Arial"/>
                        </a:rPr>
                        <a:t>t</a:t>
                      </a:r>
                      <a:r>
                        <a:rPr dirty="0" sz="1000" spc="55" b="1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s</a:t>
                      </a:r>
                      <a:r>
                        <a:rPr dirty="0" sz="1000" spc="-7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20" b="1">
                          <a:latin typeface="Arial"/>
                          <a:cs typeface="Arial"/>
                        </a:rPr>
                        <a:t>P</a:t>
                      </a:r>
                      <a:r>
                        <a:rPr dirty="0" sz="1000" spc="55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 spc="-20" b="1">
                          <a:latin typeface="Arial"/>
                          <a:cs typeface="Arial"/>
                        </a:rPr>
                        <a:t>y</a:t>
                      </a:r>
                      <a:r>
                        <a:rPr dirty="0" sz="1000" spc="55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b</a:t>
                      </a:r>
                      <a:r>
                        <a:rPr dirty="0" sz="1000" spc="30" b="1">
                          <a:latin typeface="Arial"/>
                          <a:cs typeface="Arial"/>
                        </a:rPr>
                        <a:t>l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58419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5,000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72720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5,000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24130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5,000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</a:tr>
              <a:tr h="153127">
                <a:tc>
                  <a:txBody>
                    <a:bodyPr/>
                    <a:lstStyle/>
                    <a:p>
                      <a:pPr marL="31750">
                        <a:lnSpc>
                          <a:spcPts val="1075"/>
                        </a:lnSpc>
                        <a:spcBef>
                          <a:spcPts val="30"/>
                        </a:spcBef>
                      </a:pPr>
                      <a:r>
                        <a:rPr dirty="0" sz="1000" spc="-35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 spc="-20" b="1">
                          <a:latin typeface="Arial"/>
                          <a:cs typeface="Arial"/>
                        </a:rPr>
                        <a:t>cc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o</a:t>
                      </a:r>
                      <a:r>
                        <a:rPr dirty="0" sz="1000" spc="5" b="1">
                          <a:latin typeface="Arial"/>
                          <a:cs typeface="Arial"/>
                        </a:rPr>
                        <a:t>u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n</a:t>
                      </a:r>
                      <a:r>
                        <a:rPr dirty="0" sz="1000" spc="-25" b="1">
                          <a:latin typeface="Arial"/>
                          <a:cs typeface="Arial"/>
                        </a:rPr>
                        <a:t>t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s</a:t>
                      </a:r>
                      <a:r>
                        <a:rPr dirty="0" sz="1000" spc="-7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20" b="1">
                          <a:latin typeface="Arial"/>
                          <a:cs typeface="Arial"/>
                        </a:rPr>
                        <a:t>P</a:t>
                      </a:r>
                      <a:r>
                        <a:rPr dirty="0" sz="1000" spc="55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 spc="-20" b="1">
                          <a:latin typeface="Arial"/>
                          <a:cs typeface="Arial"/>
                        </a:rPr>
                        <a:t>y</a:t>
                      </a:r>
                      <a:r>
                        <a:rPr dirty="0" sz="1000" spc="55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b</a:t>
                      </a:r>
                      <a:r>
                        <a:rPr dirty="0" sz="1000" spc="30" b="1">
                          <a:latin typeface="Arial"/>
                          <a:cs typeface="Arial"/>
                        </a:rPr>
                        <a:t>l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58419">
                        <a:lnSpc>
                          <a:spcPts val="1075"/>
                        </a:lnSpc>
                        <a:spcBef>
                          <a:spcPts val="30"/>
                        </a:spcBef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2,500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72720">
                        <a:lnSpc>
                          <a:spcPts val="1075"/>
                        </a:lnSpc>
                        <a:spcBef>
                          <a:spcPts val="30"/>
                        </a:spcBef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2,500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24130">
                        <a:lnSpc>
                          <a:spcPts val="1075"/>
                        </a:lnSpc>
                        <a:spcBef>
                          <a:spcPts val="30"/>
                        </a:spcBef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2,500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</a:tr>
              <a:tr h="189543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175"/>
                        </a:spcBef>
                      </a:pPr>
                      <a:r>
                        <a:rPr dirty="0" sz="1000" spc="15" b="1">
                          <a:latin typeface="Arial"/>
                          <a:cs typeface="Arial"/>
                        </a:rPr>
                        <a:t>Unearned</a:t>
                      </a:r>
                      <a:r>
                        <a:rPr dirty="0" sz="1000" spc="-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10" b="1">
                          <a:latin typeface="Arial"/>
                          <a:cs typeface="Arial"/>
                        </a:rPr>
                        <a:t>Revenue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222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58419">
                        <a:lnSpc>
                          <a:spcPct val="100000"/>
                        </a:lnSpc>
                        <a:spcBef>
                          <a:spcPts val="175"/>
                        </a:spcBef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1,200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222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8575">
                        <a:lnSpc>
                          <a:spcPct val="100000"/>
                        </a:lnSpc>
                        <a:spcBef>
                          <a:spcPts val="65"/>
                        </a:spcBef>
                      </a:pPr>
                      <a:r>
                        <a:rPr dirty="0" sz="1000" b="1">
                          <a:latin typeface="Comic Sans MS"/>
                          <a:cs typeface="Comic Sans MS"/>
                        </a:rPr>
                        <a:t>(d)</a:t>
                      </a:r>
                      <a:endParaRPr sz="1000">
                        <a:latin typeface="Comic Sans MS"/>
                        <a:cs typeface="Comic Sans MS"/>
                      </a:endParaRPr>
                    </a:p>
                  </a:txBody>
                  <a:tcPr marL="0" marR="0" marB="0" marT="825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52705">
                        <a:lnSpc>
                          <a:spcPct val="100000"/>
                        </a:lnSpc>
                        <a:spcBef>
                          <a:spcPts val="175"/>
                        </a:spcBef>
                      </a:pPr>
                      <a:r>
                        <a:rPr dirty="0" sz="1000" spc="-20" b="1">
                          <a:latin typeface="Arial"/>
                          <a:cs typeface="Arial"/>
                        </a:rPr>
                        <a:t>400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22225"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74625">
                        <a:lnSpc>
                          <a:spcPct val="100000"/>
                        </a:lnSpc>
                        <a:spcBef>
                          <a:spcPts val="175"/>
                        </a:spcBef>
                      </a:pPr>
                      <a:r>
                        <a:rPr dirty="0" sz="1000" spc="-20" b="1">
                          <a:latin typeface="Arial"/>
                          <a:cs typeface="Arial"/>
                        </a:rPr>
                        <a:t>800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22225"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26034">
                        <a:lnSpc>
                          <a:spcPct val="100000"/>
                        </a:lnSpc>
                        <a:spcBef>
                          <a:spcPts val="175"/>
                        </a:spcBef>
                      </a:pPr>
                      <a:r>
                        <a:rPr dirty="0" sz="1000" spc="-20" b="1">
                          <a:latin typeface="Arial"/>
                          <a:cs typeface="Arial"/>
                        </a:rPr>
                        <a:t>800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22225">
                    <a:solidFill>
                      <a:srgbClr val="FFFFFF"/>
                    </a:solidFill>
                  </a:tcPr>
                </a:tc>
              </a:tr>
              <a:tr h="158865">
                <a:tc>
                  <a:txBody>
                    <a:bodyPr/>
                    <a:lstStyle/>
                    <a:p>
                      <a:pPr marL="31750">
                        <a:lnSpc>
                          <a:spcPts val="1120"/>
                        </a:lnSpc>
                        <a:spcBef>
                          <a:spcPts val="30"/>
                        </a:spcBef>
                      </a:pPr>
                      <a:r>
                        <a:rPr dirty="0" sz="1000" spc="15" b="1">
                          <a:latin typeface="Arial"/>
                          <a:cs typeface="Arial"/>
                        </a:rPr>
                        <a:t>Share</a:t>
                      </a:r>
                      <a:r>
                        <a:rPr dirty="0" sz="1000" spc="4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10" b="1">
                          <a:latin typeface="Arial"/>
                          <a:cs typeface="Arial"/>
                        </a:rPr>
                        <a:t>Capital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58419">
                        <a:lnSpc>
                          <a:spcPts val="1120"/>
                        </a:lnSpc>
                        <a:spcBef>
                          <a:spcPts val="30"/>
                        </a:spcBef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10,000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72085">
                        <a:lnSpc>
                          <a:spcPts val="1120"/>
                        </a:lnSpc>
                        <a:spcBef>
                          <a:spcPts val="30"/>
                        </a:spcBef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10,000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24130">
                        <a:lnSpc>
                          <a:spcPts val="1120"/>
                        </a:lnSpc>
                        <a:spcBef>
                          <a:spcPts val="30"/>
                        </a:spcBef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10,000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</a:tr>
              <a:tr h="345733">
                <a:tc>
                  <a:txBody>
                    <a:bodyPr/>
                    <a:lstStyle/>
                    <a:p>
                      <a:pPr marL="31750" marR="563245">
                        <a:lnSpc>
                          <a:spcPts val="1350"/>
                        </a:lnSpc>
                      </a:pPr>
                      <a:r>
                        <a:rPr dirty="0" sz="1000" spc="5" b="1">
                          <a:latin typeface="Arial"/>
                          <a:cs typeface="Arial"/>
                        </a:rPr>
                        <a:t>Dividends </a:t>
                      </a:r>
                      <a:r>
                        <a:rPr dirty="0" sz="1000" spc="1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5" b="1">
                          <a:latin typeface="Arial"/>
                          <a:cs typeface="Arial"/>
                        </a:rPr>
                        <a:t>Service</a:t>
                      </a:r>
                      <a:r>
                        <a:rPr dirty="0" sz="1000" spc="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10" b="1">
                          <a:latin typeface="Arial"/>
                          <a:cs typeface="Arial"/>
                        </a:rPr>
                        <a:t>Revenue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84150">
                        <a:lnSpc>
                          <a:spcPct val="100000"/>
                        </a:lnSpc>
                        <a:spcBef>
                          <a:spcPts val="130"/>
                        </a:spcBef>
                      </a:pPr>
                      <a:r>
                        <a:rPr dirty="0" sz="1000" spc="-20" b="1">
                          <a:latin typeface="Arial"/>
                          <a:cs typeface="Arial"/>
                        </a:rPr>
                        <a:t>500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1651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algn="r" marR="58419">
                        <a:lnSpc>
                          <a:spcPts val="1145"/>
                        </a:lnSpc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10,000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5080"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 marR="41275">
                        <a:lnSpc>
                          <a:spcPct val="100000"/>
                        </a:lnSpc>
                        <a:spcBef>
                          <a:spcPts val="1180"/>
                        </a:spcBef>
                      </a:pPr>
                      <a:r>
                        <a:rPr dirty="0" sz="1000" b="1">
                          <a:latin typeface="Comic Sans MS"/>
                          <a:cs typeface="Comic Sans MS"/>
                        </a:rPr>
                        <a:t>(d)</a:t>
                      </a:r>
                      <a:endParaRPr sz="1000">
                        <a:latin typeface="Comic Sans MS"/>
                        <a:cs typeface="Comic Sans MS"/>
                      </a:endParaRPr>
                    </a:p>
                  </a:txBody>
                  <a:tcPr marL="0" marR="0" marB="0" marT="14986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L="74295">
                        <a:lnSpc>
                          <a:spcPts val="1145"/>
                        </a:lnSpc>
                      </a:pPr>
                      <a:r>
                        <a:rPr dirty="0" sz="1000" spc="-20" b="1">
                          <a:latin typeface="Arial"/>
                          <a:cs typeface="Arial"/>
                        </a:rPr>
                        <a:t>400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508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84150">
                        <a:lnSpc>
                          <a:spcPct val="100000"/>
                        </a:lnSpc>
                        <a:spcBef>
                          <a:spcPts val="130"/>
                        </a:spcBef>
                      </a:pPr>
                      <a:r>
                        <a:rPr dirty="0" sz="1000" spc="-20" b="1">
                          <a:latin typeface="Arial"/>
                          <a:cs typeface="Arial"/>
                        </a:rPr>
                        <a:t>500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1651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algn="r" marR="172085">
                        <a:lnSpc>
                          <a:spcPts val="1145"/>
                        </a:lnSpc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10,600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508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L="259715">
                        <a:lnSpc>
                          <a:spcPts val="1145"/>
                        </a:lnSpc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10,600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5080"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316865">
                        <a:lnSpc>
                          <a:spcPct val="100000"/>
                        </a:lnSpc>
                        <a:spcBef>
                          <a:spcPts val="130"/>
                        </a:spcBef>
                      </a:pPr>
                      <a:r>
                        <a:rPr dirty="0" sz="1000" spc="-20" b="1">
                          <a:latin typeface="Arial"/>
                          <a:cs typeface="Arial"/>
                        </a:rPr>
                        <a:t>500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1651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33960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L="31750">
                        <a:lnSpc>
                          <a:spcPts val="1120"/>
                        </a:lnSpc>
                      </a:pPr>
                      <a:r>
                        <a:rPr dirty="0" sz="1000" spc="20" b="1">
                          <a:latin typeface="Arial"/>
                          <a:cs typeface="Arial"/>
                        </a:rPr>
                        <a:t>S</a:t>
                      </a:r>
                      <a:r>
                        <a:rPr dirty="0" sz="1000" spc="55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 spc="25" b="1">
                          <a:latin typeface="Arial"/>
                          <a:cs typeface="Arial"/>
                        </a:rPr>
                        <a:t>l</a:t>
                      </a:r>
                      <a:r>
                        <a:rPr dirty="0" sz="1000" spc="55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 spc="-5" b="1">
                          <a:latin typeface="Arial"/>
                          <a:cs typeface="Arial"/>
                        </a:rPr>
                        <a:t>r</a:t>
                      </a:r>
                      <a:r>
                        <a:rPr dirty="0" sz="1000" spc="25" b="1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1000" spc="55" b="1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s</a:t>
                      </a:r>
                      <a:r>
                        <a:rPr dirty="0" sz="1000" spc="-7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-55" b="1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1000" spc="55" b="1">
                          <a:latin typeface="Arial"/>
                          <a:cs typeface="Arial"/>
                        </a:rPr>
                        <a:t>x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p</a:t>
                      </a:r>
                      <a:r>
                        <a:rPr dirty="0" sz="1000" spc="60" b="1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n</a:t>
                      </a:r>
                      <a:r>
                        <a:rPr dirty="0" sz="1000" spc="-95" b="1">
                          <a:latin typeface="Arial"/>
                          <a:cs typeface="Arial"/>
                        </a:rPr>
                        <a:t>s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190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algn="r" marR="182245">
                        <a:lnSpc>
                          <a:spcPts val="1120"/>
                        </a:lnSpc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4,000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190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L="31750">
                        <a:lnSpc>
                          <a:spcPts val="1120"/>
                        </a:lnSpc>
                      </a:pPr>
                      <a:r>
                        <a:rPr dirty="0" baseline="13888" sz="1500" spc="-7" b="1">
                          <a:latin typeface="Comic Sans MS"/>
                          <a:cs typeface="Comic Sans MS"/>
                        </a:rPr>
                        <a:t>(g)</a:t>
                      </a:r>
                      <a:r>
                        <a:rPr dirty="0" sz="1000" spc="-5" b="1">
                          <a:latin typeface="Arial"/>
                          <a:cs typeface="Arial"/>
                        </a:rPr>
                        <a:t>1,200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1905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 marR="41275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dirty="0" sz="1000" spc="-5" b="1">
                          <a:latin typeface="Comic Sans MS"/>
                          <a:cs typeface="Comic Sans MS"/>
                        </a:rPr>
                        <a:t>(e)</a:t>
                      </a:r>
                      <a:endParaRPr sz="1000">
                        <a:latin typeface="Comic Sans MS"/>
                        <a:cs typeface="Comic Sans MS"/>
                      </a:endParaRPr>
                    </a:p>
                  </a:txBody>
                  <a:tcPr marL="0" marR="0" marB="0" marT="1714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74295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dirty="0" sz="1000" spc="-20" b="1">
                          <a:latin typeface="Arial"/>
                          <a:cs typeface="Arial"/>
                        </a:rPr>
                        <a:t>200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1333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algn="r" marR="182245">
                        <a:lnSpc>
                          <a:spcPts val="1120"/>
                        </a:lnSpc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5,200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190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L="179705">
                        <a:lnSpc>
                          <a:spcPts val="1120"/>
                        </a:lnSpc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5,200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190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84006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130"/>
                        </a:spcBef>
                      </a:pPr>
                      <a:r>
                        <a:rPr dirty="0" sz="1000" spc="5" b="1">
                          <a:latin typeface="Arial"/>
                          <a:cs typeface="Arial"/>
                        </a:rPr>
                        <a:t>Rent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16510"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26034">
                        <a:lnSpc>
                          <a:spcPct val="100000"/>
                        </a:lnSpc>
                        <a:spcBef>
                          <a:spcPts val="130"/>
                        </a:spcBef>
                        <a:tabLst>
                          <a:tab pos="476250" algn="l"/>
                          <a:tab pos="1514475" algn="l"/>
                        </a:tabLst>
                      </a:pPr>
                      <a:r>
                        <a:rPr dirty="0" u="sng" sz="1000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 </a:t>
                      </a:r>
                      <a:r>
                        <a:rPr dirty="0" u="sng" sz="1000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	</a:t>
                      </a:r>
                      <a:r>
                        <a:rPr dirty="0" u="sng" sz="1000" spc="-15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900	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1651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gridSpan="5">
                  <a:txBody>
                    <a:bodyPr/>
                    <a:lstStyle/>
                    <a:p>
                      <a:pPr algn="r" marR="184150">
                        <a:lnSpc>
                          <a:spcPct val="100000"/>
                        </a:lnSpc>
                        <a:spcBef>
                          <a:spcPts val="130"/>
                        </a:spcBef>
                      </a:pPr>
                      <a:r>
                        <a:rPr dirty="0" sz="1000" spc="-20" b="1">
                          <a:latin typeface="Arial"/>
                          <a:cs typeface="Arial"/>
                        </a:rPr>
                        <a:t>900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1651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gridSpan="5">
                  <a:txBody>
                    <a:bodyPr/>
                    <a:lstStyle/>
                    <a:p>
                      <a:pPr marL="1041400">
                        <a:lnSpc>
                          <a:spcPct val="100000"/>
                        </a:lnSpc>
                        <a:spcBef>
                          <a:spcPts val="130"/>
                        </a:spcBef>
                      </a:pPr>
                      <a:r>
                        <a:rPr dirty="0" sz="1000" spc="-20" b="1">
                          <a:latin typeface="Arial"/>
                          <a:cs typeface="Arial"/>
                        </a:rPr>
                        <a:t>900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1651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86575">
                <a:tc>
                  <a:txBody>
                    <a:bodyPr/>
                    <a:lstStyle/>
                    <a:p>
                      <a:pPr marL="266065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1000" spc="10" b="1">
                          <a:latin typeface="Arial"/>
                          <a:cs typeface="Arial"/>
                        </a:rPr>
                        <a:t>Totals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35560">
                        <a:lnSpc>
                          <a:spcPct val="100000"/>
                        </a:lnSpc>
                        <a:spcBef>
                          <a:spcPts val="30"/>
                        </a:spcBef>
                        <a:tabLst>
                          <a:tab pos="300355" algn="l"/>
                          <a:tab pos="1064260" algn="l"/>
                        </a:tabLst>
                      </a:pPr>
                      <a:r>
                        <a:rPr dirty="0" u="sng" sz="1000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 </a:t>
                      </a:r>
                      <a:r>
                        <a:rPr dirty="0" u="sng" sz="1000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	</a:t>
                      </a:r>
                      <a:r>
                        <a:rPr dirty="0" u="sng" sz="1000" spc="-10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28,700</a:t>
                      </a:r>
                      <a:r>
                        <a:rPr dirty="0" u="sng" sz="1000" spc="-10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	28,700</a:t>
                      </a:r>
                      <a:r>
                        <a:rPr dirty="0" u="sng" sz="1000" spc="-110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 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gridSpan="5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gridSpan="5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63877">
                <a:tc>
                  <a:txBody>
                    <a:bodyPr/>
                    <a:lstStyle/>
                    <a:p>
                      <a:pPr marL="31750">
                        <a:lnSpc>
                          <a:spcPts val="1120"/>
                        </a:lnSpc>
                        <a:spcBef>
                          <a:spcPts val="70"/>
                        </a:spcBef>
                      </a:pPr>
                      <a:r>
                        <a:rPr dirty="0" sz="1000" spc="-35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d</a:t>
                      </a:r>
                      <a:r>
                        <a:rPr dirty="0" sz="1000" spc="-20" b="1">
                          <a:latin typeface="Arial"/>
                          <a:cs typeface="Arial"/>
                        </a:rPr>
                        <a:t>v</a:t>
                      </a:r>
                      <a:r>
                        <a:rPr dirty="0" sz="1000" spc="55" b="1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1000" spc="-5" b="1">
                          <a:latin typeface="Arial"/>
                          <a:cs typeface="Arial"/>
                        </a:rPr>
                        <a:t>r</a:t>
                      </a:r>
                      <a:r>
                        <a:rPr dirty="0" sz="1000" spc="-30" b="1">
                          <a:latin typeface="Arial"/>
                          <a:cs typeface="Arial"/>
                        </a:rPr>
                        <a:t>t</a:t>
                      </a:r>
                      <a:r>
                        <a:rPr dirty="0" sz="1000" spc="25" b="1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1000" spc="-100" b="1">
                          <a:latin typeface="Arial"/>
                          <a:cs typeface="Arial"/>
                        </a:rPr>
                        <a:t>s</a:t>
                      </a:r>
                      <a:r>
                        <a:rPr dirty="0" sz="1000" spc="25" b="1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ng</a:t>
                      </a:r>
                      <a:r>
                        <a:rPr dirty="0" sz="1000" spc="3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20" b="1">
                          <a:latin typeface="Arial"/>
                          <a:cs typeface="Arial"/>
                        </a:rPr>
                        <a:t>S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u</a:t>
                      </a:r>
                      <a:r>
                        <a:rPr dirty="0" sz="1000" spc="5" b="1">
                          <a:latin typeface="Arial"/>
                          <a:cs typeface="Arial"/>
                        </a:rPr>
                        <a:t>p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p</a:t>
                      </a:r>
                      <a:r>
                        <a:rPr dirty="0" sz="1000" spc="30" b="1">
                          <a:latin typeface="Arial"/>
                          <a:cs typeface="Arial"/>
                        </a:rPr>
                        <a:t>l</a:t>
                      </a:r>
                      <a:r>
                        <a:rPr dirty="0" sz="1000" spc="25" b="1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1000" spc="55" b="1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s</a:t>
                      </a:r>
                      <a:r>
                        <a:rPr dirty="0" sz="1000" spc="-7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-55" b="1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1000" spc="55" b="1">
                          <a:latin typeface="Arial"/>
                          <a:cs typeface="Arial"/>
                        </a:rPr>
                        <a:t>x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pe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8890"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3810">
                        <a:lnSpc>
                          <a:spcPts val="1120"/>
                        </a:lnSpc>
                        <a:spcBef>
                          <a:spcPts val="70"/>
                        </a:spcBef>
                      </a:pPr>
                      <a:r>
                        <a:rPr dirty="0" sz="1000" spc="-30" b="1">
                          <a:latin typeface="Arial"/>
                          <a:cs typeface="Arial"/>
                        </a:rPr>
                        <a:t>nse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889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gridSpan="5">
                  <a:txBody>
                    <a:bodyPr/>
                    <a:lstStyle/>
                    <a:p>
                      <a:pPr marL="31750">
                        <a:lnSpc>
                          <a:spcPts val="1120"/>
                        </a:lnSpc>
                        <a:spcBef>
                          <a:spcPts val="70"/>
                        </a:spcBef>
                        <a:tabLst>
                          <a:tab pos="1536700" algn="l"/>
                        </a:tabLst>
                      </a:pPr>
                      <a:r>
                        <a:rPr dirty="0" baseline="13888" sz="1500" spc="-7" b="1">
                          <a:latin typeface="Comic Sans MS"/>
                          <a:cs typeface="Comic Sans MS"/>
                        </a:rPr>
                        <a:t>(a)</a:t>
                      </a:r>
                      <a:r>
                        <a:rPr dirty="0" sz="1000" spc="-5" b="1">
                          <a:latin typeface="Arial"/>
                          <a:cs typeface="Arial"/>
                        </a:rPr>
                        <a:t>1,500	</a:t>
                      </a:r>
                      <a:r>
                        <a:rPr dirty="0" sz="1000" spc="-10" b="1">
                          <a:latin typeface="Arial"/>
                          <a:cs typeface="Arial"/>
                        </a:rPr>
                        <a:t>1,500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889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gridSpan="5">
                  <a:txBody>
                    <a:bodyPr/>
                    <a:lstStyle/>
                    <a:p>
                      <a:pPr marL="934085">
                        <a:lnSpc>
                          <a:spcPts val="1120"/>
                        </a:lnSpc>
                        <a:spcBef>
                          <a:spcPts val="70"/>
                        </a:spcBef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1,500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889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  <p:sp>
        <p:nvSpPr>
          <p:cNvPr id="76" name="object 76"/>
          <p:cNvSpPr txBox="1"/>
          <p:nvPr/>
        </p:nvSpPr>
        <p:spPr>
          <a:xfrm>
            <a:off x="4972558" y="4492244"/>
            <a:ext cx="194310" cy="179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000" spc="-10" b="1">
                <a:latin typeface="Comic Sans MS"/>
                <a:cs typeface="Comic Sans MS"/>
              </a:rPr>
              <a:t>(</a:t>
            </a:r>
            <a:r>
              <a:rPr dirty="0" sz="1000" spc="-5" b="1">
                <a:latin typeface="Comic Sans MS"/>
                <a:cs typeface="Comic Sans MS"/>
              </a:rPr>
              <a:t>b)</a:t>
            </a:r>
            <a:endParaRPr sz="1000">
              <a:latin typeface="Comic Sans MS"/>
              <a:cs typeface="Comic Sans MS"/>
            </a:endParaRPr>
          </a:p>
        </p:txBody>
      </p:sp>
      <p:sp>
        <p:nvSpPr>
          <p:cNvPr id="77" name="object 77"/>
          <p:cNvSpPr txBox="1"/>
          <p:nvPr/>
        </p:nvSpPr>
        <p:spPr>
          <a:xfrm>
            <a:off x="5509386" y="5499608"/>
            <a:ext cx="72390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00" b="1">
                <a:latin typeface="Comic Sans MS"/>
                <a:cs typeface="Comic Sans MS"/>
              </a:rPr>
              <a:t>(</a:t>
            </a:r>
            <a:endParaRPr sz="1000">
              <a:latin typeface="Comic Sans MS"/>
              <a:cs typeface="Comic Sans MS"/>
            </a:endParaRPr>
          </a:p>
        </p:txBody>
      </p:sp>
      <p:graphicFrame>
        <p:nvGraphicFramePr>
          <p:cNvPr id="78" name="object 78"/>
          <p:cNvGraphicFramePr>
            <a:graphicFrameLocks noGrp="1"/>
          </p:cNvGraphicFramePr>
          <p:nvPr/>
        </p:nvGraphicFramePr>
        <p:xfrm>
          <a:off x="1791678" y="5422741"/>
          <a:ext cx="8693785" cy="48958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204210"/>
                <a:gridCol w="603250"/>
                <a:gridCol w="636904"/>
                <a:gridCol w="763904"/>
                <a:gridCol w="754379"/>
                <a:gridCol w="641985"/>
                <a:gridCol w="705484"/>
                <a:gridCol w="749934"/>
                <a:gridCol w="638175"/>
              </a:tblGrid>
              <a:tr h="159067">
                <a:tc>
                  <a:txBody>
                    <a:bodyPr/>
                    <a:lstStyle/>
                    <a:p>
                      <a:pPr marL="31750">
                        <a:lnSpc>
                          <a:spcPts val="1135"/>
                        </a:lnSpc>
                      </a:pPr>
                      <a:r>
                        <a:rPr dirty="0" sz="1000" b="1">
                          <a:latin typeface="Arial"/>
                          <a:cs typeface="Arial"/>
                        </a:rPr>
                        <a:t>Interest</a:t>
                      </a:r>
                      <a:r>
                        <a:rPr dirty="0" sz="1000" spc="-3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20" b="1">
                          <a:latin typeface="Arial"/>
                          <a:cs typeface="Arial"/>
                        </a:rPr>
                        <a:t>Payable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528955">
                        <a:lnSpc>
                          <a:spcPts val="715"/>
                        </a:lnSpc>
                        <a:tabLst>
                          <a:tab pos="909955" algn="l"/>
                        </a:tabLst>
                      </a:pPr>
                      <a:r>
                        <a:rPr dirty="0" sz="1000" spc="-5" b="1">
                          <a:latin typeface="Comic Sans MS"/>
                          <a:cs typeface="Comic Sans MS"/>
                        </a:rPr>
                        <a:t>(f)	</a:t>
                      </a:r>
                      <a:r>
                        <a:rPr dirty="0" baseline="-22222" sz="1500" spc="-30" b="1">
                          <a:latin typeface="Arial"/>
                          <a:cs typeface="Arial"/>
                        </a:rPr>
                        <a:t>50</a:t>
                      </a:r>
                      <a:endParaRPr baseline="-22222" sz="15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74625">
                        <a:lnSpc>
                          <a:spcPts val="1135"/>
                        </a:lnSpc>
                      </a:pPr>
                      <a:r>
                        <a:rPr dirty="0" sz="1000" spc="-20" b="1">
                          <a:latin typeface="Arial"/>
                          <a:cs typeface="Arial"/>
                        </a:rPr>
                        <a:t>50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57785">
                        <a:lnSpc>
                          <a:spcPts val="1135"/>
                        </a:lnSpc>
                      </a:pPr>
                      <a:r>
                        <a:rPr dirty="0" sz="1000" spc="-20" b="1">
                          <a:latin typeface="Arial"/>
                          <a:cs typeface="Arial"/>
                        </a:rPr>
                        <a:t>50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</a:tr>
              <a:tr h="166490">
                <a:tc>
                  <a:txBody>
                    <a:bodyPr/>
                    <a:lstStyle/>
                    <a:p>
                      <a:pPr marL="31750">
                        <a:lnSpc>
                          <a:spcPts val="1175"/>
                        </a:lnSpc>
                        <a:spcBef>
                          <a:spcPts val="30"/>
                        </a:spcBef>
                      </a:pPr>
                      <a:r>
                        <a:rPr dirty="0" sz="1000" spc="20" b="1">
                          <a:latin typeface="Arial"/>
                          <a:cs typeface="Arial"/>
                        </a:rPr>
                        <a:t>S</a:t>
                      </a:r>
                      <a:r>
                        <a:rPr dirty="0" sz="1000" spc="55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 spc="25" b="1">
                          <a:latin typeface="Arial"/>
                          <a:cs typeface="Arial"/>
                        </a:rPr>
                        <a:t>l</a:t>
                      </a:r>
                      <a:r>
                        <a:rPr dirty="0" sz="1000" spc="55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 spc="-5" b="1">
                          <a:latin typeface="Arial"/>
                          <a:cs typeface="Arial"/>
                        </a:rPr>
                        <a:t>r</a:t>
                      </a:r>
                      <a:r>
                        <a:rPr dirty="0" sz="1000" spc="25" b="1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1000" spc="55" b="1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s</a:t>
                      </a:r>
                      <a:r>
                        <a:rPr dirty="0" sz="1000" spc="-7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20" b="1">
                          <a:latin typeface="Arial"/>
                          <a:cs typeface="Arial"/>
                        </a:rPr>
                        <a:t>P</a:t>
                      </a:r>
                      <a:r>
                        <a:rPr dirty="0" sz="1000" spc="55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 spc="-20" b="1">
                          <a:latin typeface="Arial"/>
                          <a:cs typeface="Arial"/>
                        </a:rPr>
                        <a:t>y</a:t>
                      </a:r>
                      <a:r>
                        <a:rPr dirty="0" sz="1000" spc="55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b</a:t>
                      </a:r>
                      <a:r>
                        <a:rPr dirty="0" sz="1000" spc="30" b="1">
                          <a:latin typeface="Arial"/>
                          <a:cs typeface="Arial"/>
                        </a:rPr>
                        <a:t>l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gridSpan="7">
                  <a:txBody>
                    <a:bodyPr/>
                    <a:lstStyle/>
                    <a:p>
                      <a:pPr>
                        <a:lnSpc>
                          <a:spcPts val="1175"/>
                        </a:lnSpc>
                        <a:spcBef>
                          <a:spcPts val="30"/>
                        </a:spcBef>
                        <a:tabLst>
                          <a:tab pos="1657985" algn="l"/>
                          <a:tab pos="4507865" algn="l"/>
                        </a:tabLst>
                      </a:pPr>
                      <a:r>
                        <a:rPr dirty="0" baseline="30555" sz="1500" spc="-7" b="1">
                          <a:latin typeface="Comic Sans MS"/>
                          <a:cs typeface="Comic Sans MS"/>
                        </a:rPr>
                        <a:t>g)</a:t>
                      </a:r>
                      <a:r>
                        <a:rPr dirty="0" baseline="30555" sz="1500" spc="-75" b="1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000" spc="-10" b="1">
                          <a:latin typeface="Arial"/>
                          <a:cs typeface="Arial"/>
                        </a:rPr>
                        <a:t>1,200	1,200	1,200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63911">
                <a:tc>
                  <a:txBody>
                    <a:bodyPr/>
                    <a:lstStyle/>
                    <a:p>
                      <a:pPr marL="266065">
                        <a:lnSpc>
                          <a:spcPts val="1120"/>
                        </a:lnSpc>
                        <a:spcBef>
                          <a:spcPts val="70"/>
                        </a:spcBef>
                      </a:pPr>
                      <a:r>
                        <a:rPr dirty="0" sz="1000" spc="10" b="1">
                          <a:latin typeface="Arial"/>
                          <a:cs typeface="Arial"/>
                        </a:rPr>
                        <a:t>Totals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889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56210">
                        <a:lnSpc>
                          <a:spcPts val="1120"/>
                        </a:lnSpc>
                        <a:spcBef>
                          <a:spcPts val="70"/>
                        </a:spcBef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3,440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8890"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30810">
                        <a:lnSpc>
                          <a:spcPts val="1120"/>
                        </a:lnSpc>
                        <a:spcBef>
                          <a:spcPts val="70"/>
                        </a:spcBef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3,440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8890"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9865">
                        <a:lnSpc>
                          <a:spcPts val="1120"/>
                        </a:lnSpc>
                        <a:spcBef>
                          <a:spcPts val="70"/>
                        </a:spcBef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30,190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8890"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72085">
                        <a:lnSpc>
                          <a:spcPts val="1120"/>
                        </a:lnSpc>
                        <a:spcBef>
                          <a:spcPts val="70"/>
                        </a:spcBef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30,190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8890"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79705">
                        <a:lnSpc>
                          <a:spcPts val="1120"/>
                        </a:lnSpc>
                        <a:spcBef>
                          <a:spcPts val="70"/>
                        </a:spcBef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7,740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8890"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45415">
                        <a:lnSpc>
                          <a:spcPts val="1120"/>
                        </a:lnSpc>
                        <a:spcBef>
                          <a:spcPts val="70"/>
                        </a:spcBef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10,600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8890"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74625">
                        <a:lnSpc>
                          <a:spcPts val="1120"/>
                        </a:lnSpc>
                        <a:spcBef>
                          <a:spcPts val="70"/>
                        </a:spcBef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22,450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8890"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55880">
                        <a:lnSpc>
                          <a:spcPts val="1120"/>
                        </a:lnSpc>
                        <a:spcBef>
                          <a:spcPts val="70"/>
                        </a:spcBef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19,590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8890"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79" name="object 79"/>
          <p:cNvSpPr txBox="1"/>
          <p:nvPr/>
        </p:nvSpPr>
        <p:spPr>
          <a:xfrm>
            <a:off x="4975605" y="4832985"/>
            <a:ext cx="188595" cy="4838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000" spc="-10" b="1">
                <a:latin typeface="Comic Sans MS"/>
                <a:cs typeface="Comic Sans MS"/>
              </a:rPr>
              <a:t>(</a:t>
            </a:r>
            <a:r>
              <a:rPr dirty="0" sz="1000" spc="5" b="1">
                <a:latin typeface="Comic Sans MS"/>
                <a:cs typeface="Comic Sans MS"/>
              </a:rPr>
              <a:t>c</a:t>
            </a:r>
            <a:r>
              <a:rPr dirty="0" sz="1000" b="1">
                <a:latin typeface="Comic Sans MS"/>
                <a:cs typeface="Comic Sans MS"/>
              </a:rPr>
              <a:t>)</a:t>
            </a:r>
            <a:endParaRPr sz="1000">
              <a:latin typeface="Comic Sans MS"/>
              <a:cs typeface="Comic Sans MS"/>
            </a:endParaRPr>
          </a:p>
          <a:p>
            <a:pPr marL="12700">
              <a:lnSpc>
                <a:spcPct val="100000"/>
              </a:lnSpc>
            </a:pPr>
            <a:r>
              <a:rPr dirty="0" sz="1000" spc="-10" b="1">
                <a:latin typeface="Comic Sans MS"/>
                <a:cs typeface="Comic Sans MS"/>
              </a:rPr>
              <a:t>(</a:t>
            </a:r>
            <a:r>
              <a:rPr dirty="0" sz="1000" spc="-15" b="1">
                <a:latin typeface="Comic Sans MS"/>
                <a:cs typeface="Comic Sans MS"/>
              </a:rPr>
              <a:t>e</a:t>
            </a:r>
            <a:r>
              <a:rPr dirty="0" sz="1000" b="1">
                <a:latin typeface="Comic Sans MS"/>
                <a:cs typeface="Comic Sans MS"/>
              </a:rPr>
              <a:t>)</a:t>
            </a:r>
            <a:endParaRPr sz="1000">
              <a:latin typeface="Comic Sans MS"/>
              <a:cs typeface="Comic Sans MS"/>
            </a:endParaRPr>
          </a:p>
          <a:p>
            <a:pPr marL="15240">
              <a:lnSpc>
                <a:spcPct val="100000"/>
              </a:lnSpc>
            </a:pPr>
            <a:r>
              <a:rPr dirty="0" sz="1000" spc="-10" b="1">
                <a:latin typeface="Comic Sans MS"/>
                <a:cs typeface="Comic Sans MS"/>
              </a:rPr>
              <a:t>(f)</a:t>
            </a:r>
            <a:endParaRPr sz="10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686191" y="1448726"/>
            <a:ext cx="8820785" cy="4951730"/>
          </a:xfrm>
          <a:custGeom>
            <a:avLst/>
            <a:gdLst/>
            <a:ahLst/>
            <a:cxnLst/>
            <a:rect l="l" t="t" r="r" b="b"/>
            <a:pathLst>
              <a:path w="8820785" h="4951730">
                <a:moveTo>
                  <a:pt x="8820302" y="0"/>
                </a:moveTo>
                <a:lnTo>
                  <a:pt x="0" y="0"/>
                </a:lnTo>
                <a:lnTo>
                  <a:pt x="0" y="4755477"/>
                </a:lnTo>
                <a:lnTo>
                  <a:pt x="0" y="4951552"/>
                </a:lnTo>
                <a:lnTo>
                  <a:pt x="8820302" y="4951552"/>
                </a:lnTo>
                <a:lnTo>
                  <a:pt x="8820302" y="4755477"/>
                </a:lnTo>
                <a:lnTo>
                  <a:pt x="882030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2164177" y="1778249"/>
            <a:ext cx="909955" cy="18288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00" spc="-10" b="1">
                <a:latin typeface="Arial"/>
                <a:cs typeface="Arial"/>
              </a:rPr>
              <a:t>Account</a:t>
            </a:r>
            <a:r>
              <a:rPr dirty="0" sz="1000" spc="-50" b="1">
                <a:latin typeface="Arial"/>
                <a:cs typeface="Arial"/>
              </a:rPr>
              <a:t> </a:t>
            </a:r>
            <a:r>
              <a:rPr dirty="0" sz="1000" spc="15" b="1">
                <a:latin typeface="Arial"/>
                <a:cs typeface="Arial"/>
              </a:rPr>
              <a:t>Titles</a:t>
            </a:r>
            <a:endParaRPr sz="10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811033" y="1949404"/>
            <a:ext cx="328930" cy="18288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00" spc="-35" b="1">
                <a:latin typeface="Arial"/>
                <a:cs typeface="Arial"/>
              </a:rPr>
              <a:t>C</a:t>
            </a:r>
            <a:r>
              <a:rPr dirty="0" sz="1000" spc="55" b="1">
                <a:latin typeface="Arial"/>
                <a:cs typeface="Arial"/>
              </a:rPr>
              <a:t>a</a:t>
            </a:r>
            <a:r>
              <a:rPr dirty="0" sz="1000" spc="-100" b="1">
                <a:latin typeface="Arial"/>
                <a:cs typeface="Arial"/>
              </a:rPr>
              <a:t>s</a:t>
            </a:r>
            <a:r>
              <a:rPr dirty="0" sz="1000" b="1">
                <a:latin typeface="Arial"/>
                <a:cs typeface="Arial"/>
              </a:rPr>
              <a:t>h</a:t>
            </a:r>
            <a:endParaRPr sz="10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733952" y="1949404"/>
            <a:ext cx="410209" cy="18288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00" spc="-20" b="1">
                <a:latin typeface="Arial"/>
                <a:cs typeface="Arial"/>
              </a:rPr>
              <a:t>15</a:t>
            </a:r>
            <a:r>
              <a:rPr dirty="0" sz="1000" spc="25" b="1">
                <a:latin typeface="Arial"/>
                <a:cs typeface="Arial"/>
              </a:rPr>
              <a:t>,</a:t>
            </a:r>
            <a:r>
              <a:rPr dirty="0" sz="1000" spc="-20" b="1">
                <a:latin typeface="Arial"/>
                <a:cs typeface="Arial"/>
              </a:rPr>
              <a:t>20</a:t>
            </a:r>
            <a:r>
              <a:rPr dirty="0" sz="1000" b="1">
                <a:latin typeface="Arial"/>
                <a:cs typeface="Arial"/>
              </a:rPr>
              <a:t>0</a:t>
            </a:r>
            <a:endParaRPr sz="10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422549" y="1949404"/>
            <a:ext cx="410209" cy="18288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00" spc="-20" b="1">
                <a:latin typeface="Arial"/>
                <a:cs typeface="Arial"/>
              </a:rPr>
              <a:t>15</a:t>
            </a:r>
            <a:r>
              <a:rPr dirty="0" sz="1000" spc="25" b="1">
                <a:latin typeface="Arial"/>
                <a:cs typeface="Arial"/>
              </a:rPr>
              <a:t>,</a:t>
            </a:r>
            <a:r>
              <a:rPr dirty="0" sz="1000" spc="-20" b="1">
                <a:latin typeface="Arial"/>
                <a:cs typeface="Arial"/>
              </a:rPr>
              <a:t>20</a:t>
            </a:r>
            <a:r>
              <a:rPr dirty="0" sz="1000" b="1">
                <a:latin typeface="Arial"/>
                <a:cs typeface="Arial"/>
              </a:rPr>
              <a:t>0</a:t>
            </a:r>
            <a:endParaRPr sz="10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323459" y="4535735"/>
            <a:ext cx="163195" cy="18288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00" spc="-20" b="1">
                <a:latin typeface="Arial"/>
                <a:cs typeface="Arial"/>
              </a:rPr>
              <a:t>50</a:t>
            </a:r>
            <a:endParaRPr sz="10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667431" y="4535735"/>
            <a:ext cx="163195" cy="18288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00" spc="-20" b="1">
                <a:latin typeface="Arial"/>
                <a:cs typeface="Arial"/>
              </a:rPr>
              <a:t>50</a:t>
            </a:r>
            <a:endParaRPr sz="10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109799" y="4535735"/>
            <a:ext cx="163195" cy="18288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00" spc="-20" b="1">
                <a:latin typeface="Arial"/>
                <a:cs typeface="Arial"/>
              </a:rPr>
              <a:t>50</a:t>
            </a:r>
            <a:endParaRPr sz="10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902471" y="4706890"/>
            <a:ext cx="163195" cy="18288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00" spc="-20" b="1">
                <a:latin typeface="Arial"/>
                <a:cs typeface="Arial"/>
              </a:rPr>
              <a:t>40</a:t>
            </a:r>
            <a:endParaRPr sz="10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432913" y="4706890"/>
            <a:ext cx="163195" cy="18288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00" spc="-20" b="1">
                <a:latin typeface="Arial"/>
                <a:cs typeface="Arial"/>
              </a:rPr>
              <a:t>40</a:t>
            </a:r>
            <a:endParaRPr sz="10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0288119" y="4706890"/>
            <a:ext cx="163195" cy="18288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00" spc="-20" b="1">
                <a:latin typeface="Arial"/>
                <a:cs typeface="Arial"/>
              </a:rPr>
              <a:t>40</a:t>
            </a:r>
            <a:endParaRPr sz="10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8109799" y="4877910"/>
            <a:ext cx="163195" cy="18288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00" spc="-20" b="1">
                <a:latin typeface="Arial"/>
                <a:cs typeface="Arial"/>
              </a:rPr>
              <a:t>40</a:t>
            </a:r>
            <a:endParaRPr sz="10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254594" y="4863902"/>
            <a:ext cx="231775" cy="367665"/>
          </a:xfrm>
          <a:prstGeom prst="rect">
            <a:avLst/>
          </a:prstGeom>
        </p:spPr>
        <p:txBody>
          <a:bodyPr wrap="square" lIns="0" tIns="30480" rIns="0" bIns="0" rtlCol="0" vert="horz">
            <a:spAutoFit/>
          </a:bodyPr>
          <a:lstStyle/>
          <a:p>
            <a:pPr marL="81280">
              <a:lnSpc>
                <a:spcPct val="100000"/>
              </a:lnSpc>
              <a:spcBef>
                <a:spcPts val="240"/>
              </a:spcBef>
            </a:pPr>
            <a:r>
              <a:rPr dirty="0" sz="1000" spc="-20" b="1">
                <a:latin typeface="Arial"/>
                <a:cs typeface="Arial"/>
              </a:rPr>
              <a:t>40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45"/>
              </a:spcBef>
            </a:pPr>
            <a:r>
              <a:rPr dirty="0" sz="1000" spc="-20" b="1">
                <a:latin typeface="Arial"/>
                <a:cs typeface="Arial"/>
              </a:rPr>
              <a:t>200</a:t>
            </a:r>
            <a:endParaRPr sz="10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598958" y="4863902"/>
            <a:ext cx="231775" cy="367665"/>
          </a:xfrm>
          <a:prstGeom prst="rect">
            <a:avLst/>
          </a:prstGeom>
        </p:spPr>
        <p:txBody>
          <a:bodyPr wrap="square" lIns="0" tIns="30480" rIns="0" bIns="0" rtlCol="0" vert="horz">
            <a:spAutoFit/>
          </a:bodyPr>
          <a:lstStyle/>
          <a:p>
            <a:pPr marL="80645">
              <a:lnSpc>
                <a:spcPct val="100000"/>
              </a:lnSpc>
              <a:spcBef>
                <a:spcPts val="240"/>
              </a:spcBef>
            </a:pPr>
            <a:r>
              <a:rPr dirty="0" sz="1000" spc="-20" b="1">
                <a:latin typeface="Arial"/>
                <a:cs typeface="Arial"/>
              </a:rPr>
              <a:t>40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45"/>
              </a:spcBef>
            </a:pPr>
            <a:r>
              <a:rPr dirty="0" sz="1000" spc="-20" b="1">
                <a:latin typeface="Arial"/>
                <a:cs typeface="Arial"/>
              </a:rPr>
              <a:t>200</a:t>
            </a:r>
            <a:endParaRPr sz="10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9454164" y="5049011"/>
            <a:ext cx="231775" cy="18288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00" spc="-20" b="1">
                <a:latin typeface="Arial"/>
                <a:cs typeface="Arial"/>
              </a:rPr>
              <a:t>200</a:t>
            </a:r>
            <a:endParaRPr sz="10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5323459" y="5220098"/>
            <a:ext cx="163195" cy="18288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00" spc="-20" b="1">
                <a:latin typeface="Arial"/>
                <a:cs typeface="Arial"/>
              </a:rPr>
              <a:t>50</a:t>
            </a:r>
            <a:endParaRPr sz="10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6667431" y="5220098"/>
            <a:ext cx="163195" cy="18288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00" spc="-20" b="1">
                <a:latin typeface="Arial"/>
                <a:cs typeface="Arial"/>
              </a:rPr>
              <a:t>50</a:t>
            </a:r>
            <a:endParaRPr sz="10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8109799" y="5220098"/>
            <a:ext cx="163195" cy="18288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00" spc="-20" b="1">
                <a:latin typeface="Arial"/>
                <a:cs typeface="Arial"/>
              </a:rPr>
              <a:t>50</a:t>
            </a:r>
            <a:endParaRPr sz="10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5902471" y="5391186"/>
            <a:ext cx="163195" cy="18288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00" spc="-20" b="1">
                <a:latin typeface="Arial"/>
                <a:cs typeface="Arial"/>
              </a:rPr>
              <a:t>50</a:t>
            </a:r>
            <a:endParaRPr sz="10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7256112" y="5377191"/>
            <a:ext cx="341630" cy="367665"/>
          </a:xfrm>
          <a:prstGeom prst="rect">
            <a:avLst/>
          </a:prstGeom>
        </p:spPr>
        <p:txBody>
          <a:bodyPr wrap="square" lIns="0" tIns="30480" rIns="0" bIns="0" rtlCol="0" vert="horz">
            <a:spAutoFit/>
          </a:bodyPr>
          <a:lstStyle/>
          <a:p>
            <a:pPr algn="r" marR="6350">
              <a:lnSpc>
                <a:spcPct val="100000"/>
              </a:lnSpc>
              <a:spcBef>
                <a:spcPts val="240"/>
              </a:spcBef>
            </a:pPr>
            <a:r>
              <a:rPr dirty="0" sz="1000" spc="-20" b="1">
                <a:latin typeface="Arial"/>
                <a:cs typeface="Arial"/>
              </a:rPr>
              <a:t>50</a:t>
            </a:r>
            <a:endParaRPr sz="1000">
              <a:latin typeface="Arial"/>
              <a:cs typeface="Arial"/>
            </a:endParaRPr>
          </a:p>
          <a:p>
            <a:pPr algn="r" marR="5080">
              <a:lnSpc>
                <a:spcPct val="100000"/>
              </a:lnSpc>
              <a:spcBef>
                <a:spcPts val="145"/>
              </a:spcBef>
            </a:pPr>
            <a:r>
              <a:rPr dirty="0" sz="1000" spc="-20" b="1">
                <a:latin typeface="Arial"/>
                <a:cs typeface="Arial"/>
              </a:rPr>
              <a:t>1</a:t>
            </a:r>
            <a:r>
              <a:rPr dirty="0" sz="1000" spc="25" b="1">
                <a:latin typeface="Arial"/>
                <a:cs typeface="Arial"/>
              </a:rPr>
              <a:t>,</a:t>
            </a:r>
            <a:r>
              <a:rPr dirty="0" sz="1000" spc="-20" b="1">
                <a:latin typeface="Arial"/>
                <a:cs typeface="Arial"/>
              </a:rPr>
              <a:t>20</a:t>
            </a:r>
            <a:r>
              <a:rPr dirty="0" sz="1000" b="1">
                <a:latin typeface="Arial"/>
                <a:cs typeface="Arial"/>
              </a:rPr>
              <a:t>0</a:t>
            </a:r>
            <a:endParaRPr sz="10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4999782" y="5733360"/>
            <a:ext cx="2654935" cy="18288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  <a:tabLst>
                <a:tab pos="1435100" algn="l"/>
                <a:tab pos="2200275" algn="l"/>
              </a:tabLst>
            </a:pPr>
            <a:r>
              <a:rPr dirty="0" u="sng" sz="10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 </a:t>
            </a:r>
            <a:r>
              <a:rPr dirty="0" u="sng" sz="1000" spc="4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3,440</a:t>
            </a:r>
            <a:r>
              <a:rPr dirty="0" sz="1000" spc="405" b="1">
                <a:latin typeface="Arial"/>
                <a:cs typeface="Arial"/>
              </a:rPr>
              <a:t> </a:t>
            </a:r>
            <a:r>
              <a:rPr dirty="0" u="sng" sz="1000" spc="40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40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3,440</a:t>
            </a:r>
            <a:r>
              <a:rPr dirty="0" u="sng" sz="10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u="sng" sz="1000" spc="-1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30,190</a:t>
            </a:r>
            <a:r>
              <a:rPr dirty="0" u="sng" sz="1000" spc="-1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30,190</a:t>
            </a:r>
            <a:r>
              <a:rPr dirty="0" u="sng" sz="1000" spc="-11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endParaRPr sz="10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7678187" y="5377191"/>
            <a:ext cx="2841625" cy="730250"/>
          </a:xfrm>
          <a:prstGeom prst="rect">
            <a:avLst/>
          </a:prstGeom>
        </p:spPr>
        <p:txBody>
          <a:bodyPr wrap="square" lIns="0" tIns="30480" rIns="0" bIns="0" rtlCol="0" vert="horz">
            <a:spAutoFit/>
          </a:bodyPr>
          <a:lstStyle/>
          <a:p>
            <a:pPr algn="r" marR="73025">
              <a:lnSpc>
                <a:spcPct val="100000"/>
              </a:lnSpc>
              <a:spcBef>
                <a:spcPts val="240"/>
              </a:spcBef>
            </a:pPr>
            <a:r>
              <a:rPr dirty="0" sz="1000" spc="-20" b="1">
                <a:latin typeface="Arial"/>
                <a:cs typeface="Arial"/>
              </a:rPr>
              <a:t>50</a:t>
            </a:r>
            <a:endParaRPr sz="1000">
              <a:latin typeface="Arial"/>
              <a:cs typeface="Arial"/>
            </a:endParaRPr>
          </a:p>
          <a:p>
            <a:pPr algn="r" marR="71120">
              <a:lnSpc>
                <a:spcPct val="100000"/>
              </a:lnSpc>
              <a:spcBef>
                <a:spcPts val="145"/>
              </a:spcBef>
            </a:pPr>
            <a:r>
              <a:rPr dirty="0" sz="1000" spc="-5" b="1">
                <a:latin typeface="Arial"/>
                <a:cs typeface="Arial"/>
              </a:rPr>
              <a:t>1,200</a:t>
            </a:r>
            <a:endParaRPr sz="1000">
              <a:latin typeface="Arial"/>
              <a:cs typeface="Arial"/>
            </a:endParaRPr>
          </a:p>
          <a:p>
            <a:pPr algn="r" marR="71120">
              <a:lnSpc>
                <a:spcPct val="100000"/>
              </a:lnSpc>
              <a:spcBef>
                <a:spcPts val="150"/>
              </a:spcBef>
              <a:tabLst>
                <a:tab pos="607695" algn="l"/>
                <a:tab pos="1343660" algn="l"/>
                <a:tab pos="2108835" algn="l"/>
              </a:tabLst>
            </a:pPr>
            <a:r>
              <a:rPr dirty="0" sz="1000" spc="-5" b="1">
                <a:latin typeface="Arial"/>
                <a:cs typeface="Arial"/>
              </a:rPr>
              <a:t>7,740	</a:t>
            </a:r>
            <a:r>
              <a:rPr dirty="0" sz="1000" spc="-10" b="1">
                <a:latin typeface="Arial"/>
                <a:cs typeface="Arial"/>
              </a:rPr>
              <a:t>10,600	22,450	19,590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305"/>
              </a:spcBef>
              <a:tabLst>
                <a:tab pos="267335" algn="l"/>
                <a:tab pos="2445385" algn="l"/>
              </a:tabLst>
            </a:pPr>
            <a:r>
              <a:rPr dirty="0" u="sng" sz="10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u="sng" sz="10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2,860	2,860</a:t>
            </a:r>
            <a:r>
              <a:rPr dirty="0" u="sng" sz="1000" spc="-3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endParaRPr sz="10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811033" y="4521674"/>
            <a:ext cx="1670685" cy="175704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 marR="5080">
              <a:lnSpc>
                <a:spcPct val="112300"/>
              </a:lnSpc>
              <a:spcBef>
                <a:spcPts val="90"/>
              </a:spcBef>
            </a:pPr>
            <a:r>
              <a:rPr dirty="0" sz="1000" spc="-5" b="1">
                <a:latin typeface="Arial"/>
                <a:cs typeface="Arial"/>
              </a:rPr>
              <a:t>Insurance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Expense 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sz="1000" spc="5" b="1">
                <a:latin typeface="Arial"/>
                <a:cs typeface="Arial"/>
              </a:rPr>
              <a:t>Accumulated</a:t>
            </a:r>
            <a:r>
              <a:rPr dirty="0" sz="1000" spc="15" b="1">
                <a:latin typeface="Arial"/>
                <a:cs typeface="Arial"/>
              </a:rPr>
              <a:t> </a:t>
            </a:r>
            <a:r>
              <a:rPr dirty="0" sz="1000" spc="10" b="1">
                <a:latin typeface="Arial"/>
                <a:cs typeface="Arial"/>
              </a:rPr>
              <a:t>Depreciation </a:t>
            </a:r>
            <a:r>
              <a:rPr dirty="0" sz="1000" spc="-265" b="1">
                <a:latin typeface="Arial"/>
                <a:cs typeface="Arial"/>
              </a:rPr>
              <a:t> </a:t>
            </a:r>
            <a:r>
              <a:rPr dirty="0" sz="1000" spc="10" b="1">
                <a:latin typeface="Arial"/>
                <a:cs typeface="Arial"/>
              </a:rPr>
              <a:t>Depreciation</a:t>
            </a:r>
            <a:r>
              <a:rPr dirty="0" sz="1000" spc="3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Expense 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sz="1000" spc="-35" b="1">
                <a:latin typeface="Arial"/>
                <a:cs typeface="Arial"/>
              </a:rPr>
              <a:t>A</a:t>
            </a:r>
            <a:r>
              <a:rPr dirty="0" sz="1000" spc="-20" b="1">
                <a:latin typeface="Arial"/>
                <a:cs typeface="Arial"/>
              </a:rPr>
              <a:t>cc</a:t>
            </a:r>
            <a:r>
              <a:rPr dirty="0" sz="1000" b="1">
                <a:latin typeface="Arial"/>
                <a:cs typeface="Arial"/>
              </a:rPr>
              <a:t>o</a:t>
            </a:r>
            <a:r>
              <a:rPr dirty="0" sz="1000" spc="5" b="1">
                <a:latin typeface="Arial"/>
                <a:cs typeface="Arial"/>
              </a:rPr>
              <a:t>u</a:t>
            </a:r>
            <a:r>
              <a:rPr dirty="0" sz="1000" b="1">
                <a:latin typeface="Arial"/>
                <a:cs typeface="Arial"/>
              </a:rPr>
              <a:t>n</a:t>
            </a:r>
            <a:r>
              <a:rPr dirty="0" sz="1000" spc="-25" b="1">
                <a:latin typeface="Arial"/>
                <a:cs typeface="Arial"/>
              </a:rPr>
              <a:t>t</a:t>
            </a:r>
            <a:r>
              <a:rPr dirty="0" sz="1000" b="1">
                <a:latin typeface="Arial"/>
                <a:cs typeface="Arial"/>
              </a:rPr>
              <a:t>s</a:t>
            </a:r>
            <a:r>
              <a:rPr dirty="0" sz="1000" spc="-70" b="1">
                <a:latin typeface="Arial"/>
                <a:cs typeface="Arial"/>
              </a:rPr>
              <a:t> </a:t>
            </a:r>
            <a:r>
              <a:rPr dirty="0" sz="1000" spc="-35" b="1">
                <a:latin typeface="Arial"/>
                <a:cs typeface="Arial"/>
              </a:rPr>
              <a:t>R</a:t>
            </a:r>
            <a:r>
              <a:rPr dirty="0" sz="1000" spc="55" b="1">
                <a:latin typeface="Arial"/>
                <a:cs typeface="Arial"/>
              </a:rPr>
              <a:t>e</a:t>
            </a:r>
            <a:r>
              <a:rPr dirty="0" sz="1000" spc="-20" b="1">
                <a:latin typeface="Arial"/>
                <a:cs typeface="Arial"/>
              </a:rPr>
              <a:t>c</a:t>
            </a:r>
            <a:r>
              <a:rPr dirty="0" sz="1000" spc="55" b="1">
                <a:latin typeface="Arial"/>
                <a:cs typeface="Arial"/>
              </a:rPr>
              <a:t>e</a:t>
            </a:r>
            <a:r>
              <a:rPr dirty="0" sz="1000" spc="25" b="1">
                <a:latin typeface="Arial"/>
                <a:cs typeface="Arial"/>
              </a:rPr>
              <a:t>i</a:t>
            </a:r>
            <a:r>
              <a:rPr dirty="0" sz="1000" spc="-20" b="1">
                <a:latin typeface="Arial"/>
                <a:cs typeface="Arial"/>
              </a:rPr>
              <a:t>v</a:t>
            </a:r>
            <a:r>
              <a:rPr dirty="0" sz="1000" spc="55" b="1">
                <a:latin typeface="Arial"/>
                <a:cs typeface="Arial"/>
              </a:rPr>
              <a:t>a</a:t>
            </a:r>
            <a:r>
              <a:rPr dirty="0" sz="1000" b="1">
                <a:latin typeface="Arial"/>
                <a:cs typeface="Arial"/>
              </a:rPr>
              <a:t>b</a:t>
            </a:r>
            <a:r>
              <a:rPr dirty="0" sz="1000" spc="30" b="1">
                <a:latin typeface="Arial"/>
                <a:cs typeface="Arial"/>
              </a:rPr>
              <a:t>l</a:t>
            </a:r>
            <a:r>
              <a:rPr dirty="0" sz="1000" b="1">
                <a:latin typeface="Arial"/>
                <a:cs typeface="Arial"/>
              </a:rPr>
              <a:t>e  </a:t>
            </a:r>
            <a:r>
              <a:rPr dirty="0" sz="1000" b="1">
                <a:latin typeface="Arial"/>
                <a:cs typeface="Arial"/>
              </a:rPr>
              <a:t>Interest</a:t>
            </a:r>
            <a:r>
              <a:rPr dirty="0" sz="1000" spc="-5" b="1">
                <a:latin typeface="Arial"/>
                <a:cs typeface="Arial"/>
              </a:rPr>
              <a:t> Expense</a:t>
            </a:r>
            <a:endParaRPr sz="1000">
              <a:latin typeface="Arial"/>
              <a:cs typeface="Arial"/>
            </a:endParaRPr>
          </a:p>
          <a:p>
            <a:pPr marL="12700" marR="599440">
              <a:lnSpc>
                <a:spcPct val="112300"/>
              </a:lnSpc>
            </a:pPr>
            <a:r>
              <a:rPr dirty="0" sz="1000" b="1">
                <a:latin typeface="Arial"/>
                <a:cs typeface="Arial"/>
              </a:rPr>
              <a:t>Interest </a:t>
            </a:r>
            <a:r>
              <a:rPr dirty="0" sz="1000" spc="20" b="1">
                <a:latin typeface="Arial"/>
                <a:cs typeface="Arial"/>
              </a:rPr>
              <a:t>Payable </a:t>
            </a:r>
            <a:r>
              <a:rPr dirty="0" sz="1000" spc="25" b="1">
                <a:latin typeface="Arial"/>
                <a:cs typeface="Arial"/>
              </a:rPr>
              <a:t> </a:t>
            </a:r>
            <a:r>
              <a:rPr dirty="0" sz="1000" spc="20" b="1">
                <a:latin typeface="Arial"/>
                <a:cs typeface="Arial"/>
              </a:rPr>
              <a:t>S</a:t>
            </a:r>
            <a:r>
              <a:rPr dirty="0" sz="1000" spc="55" b="1">
                <a:latin typeface="Arial"/>
                <a:cs typeface="Arial"/>
              </a:rPr>
              <a:t>a</a:t>
            </a:r>
            <a:r>
              <a:rPr dirty="0" sz="1000" spc="25" b="1">
                <a:latin typeface="Arial"/>
                <a:cs typeface="Arial"/>
              </a:rPr>
              <a:t>l</a:t>
            </a:r>
            <a:r>
              <a:rPr dirty="0" sz="1000" spc="55" b="1">
                <a:latin typeface="Arial"/>
                <a:cs typeface="Arial"/>
              </a:rPr>
              <a:t>a</a:t>
            </a:r>
            <a:r>
              <a:rPr dirty="0" sz="1000" spc="-5" b="1">
                <a:latin typeface="Arial"/>
                <a:cs typeface="Arial"/>
              </a:rPr>
              <a:t>r</a:t>
            </a:r>
            <a:r>
              <a:rPr dirty="0" sz="1000" spc="25" b="1">
                <a:latin typeface="Arial"/>
                <a:cs typeface="Arial"/>
              </a:rPr>
              <a:t>i</a:t>
            </a:r>
            <a:r>
              <a:rPr dirty="0" sz="1000" spc="55" b="1">
                <a:latin typeface="Arial"/>
                <a:cs typeface="Arial"/>
              </a:rPr>
              <a:t>e</a:t>
            </a:r>
            <a:r>
              <a:rPr dirty="0" sz="1000" b="1">
                <a:latin typeface="Arial"/>
                <a:cs typeface="Arial"/>
              </a:rPr>
              <a:t>s</a:t>
            </a:r>
            <a:r>
              <a:rPr dirty="0" sz="1000" spc="-70" b="1">
                <a:latin typeface="Arial"/>
                <a:cs typeface="Arial"/>
              </a:rPr>
              <a:t> </a:t>
            </a:r>
            <a:r>
              <a:rPr dirty="0" sz="1000" spc="20" b="1">
                <a:latin typeface="Arial"/>
                <a:cs typeface="Arial"/>
              </a:rPr>
              <a:t>P</a:t>
            </a:r>
            <a:r>
              <a:rPr dirty="0" sz="1000" spc="55" b="1">
                <a:latin typeface="Arial"/>
                <a:cs typeface="Arial"/>
              </a:rPr>
              <a:t>a</a:t>
            </a:r>
            <a:r>
              <a:rPr dirty="0" sz="1000" spc="-20" b="1">
                <a:latin typeface="Arial"/>
                <a:cs typeface="Arial"/>
              </a:rPr>
              <a:t>y</a:t>
            </a:r>
            <a:r>
              <a:rPr dirty="0" sz="1000" spc="55" b="1">
                <a:latin typeface="Arial"/>
                <a:cs typeface="Arial"/>
              </a:rPr>
              <a:t>a</a:t>
            </a:r>
            <a:r>
              <a:rPr dirty="0" sz="1000" b="1">
                <a:latin typeface="Arial"/>
                <a:cs typeface="Arial"/>
              </a:rPr>
              <a:t>b</a:t>
            </a:r>
            <a:r>
              <a:rPr dirty="0" sz="1000" spc="30" b="1">
                <a:latin typeface="Arial"/>
                <a:cs typeface="Arial"/>
              </a:rPr>
              <a:t>l</a:t>
            </a:r>
            <a:r>
              <a:rPr dirty="0" sz="1000" b="1">
                <a:latin typeface="Arial"/>
                <a:cs typeface="Arial"/>
              </a:rPr>
              <a:t>e</a:t>
            </a:r>
            <a:endParaRPr sz="1000">
              <a:latin typeface="Arial"/>
              <a:cs typeface="Arial"/>
            </a:endParaRPr>
          </a:p>
          <a:p>
            <a:pPr marL="247650">
              <a:lnSpc>
                <a:spcPct val="100000"/>
              </a:lnSpc>
              <a:spcBef>
                <a:spcPts val="150"/>
              </a:spcBef>
            </a:pPr>
            <a:r>
              <a:rPr dirty="0" sz="1000" spc="10" b="1">
                <a:latin typeface="Arial"/>
                <a:cs typeface="Arial"/>
              </a:rPr>
              <a:t>Totals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305"/>
              </a:spcBef>
            </a:pPr>
            <a:r>
              <a:rPr dirty="0" sz="1000" spc="5" b="1">
                <a:latin typeface="Arial"/>
                <a:cs typeface="Arial"/>
              </a:rPr>
              <a:t>Net</a:t>
            </a:r>
            <a:r>
              <a:rPr dirty="0" sz="1000" spc="-30" b="1">
                <a:latin typeface="Arial"/>
                <a:cs typeface="Arial"/>
              </a:rPr>
              <a:t> </a:t>
            </a:r>
            <a:r>
              <a:rPr dirty="0" sz="1000" spc="5" b="1">
                <a:latin typeface="Arial"/>
                <a:cs typeface="Arial"/>
              </a:rPr>
              <a:t>income</a:t>
            </a:r>
            <a:endParaRPr sz="1000">
              <a:latin typeface="Arial"/>
              <a:cs typeface="Arial"/>
            </a:endParaRPr>
          </a:p>
          <a:p>
            <a:pPr marL="247650">
              <a:lnSpc>
                <a:spcPct val="100000"/>
              </a:lnSpc>
              <a:spcBef>
                <a:spcPts val="150"/>
              </a:spcBef>
            </a:pPr>
            <a:r>
              <a:rPr dirty="0" sz="1000" spc="10" b="1">
                <a:latin typeface="Arial"/>
                <a:cs typeface="Arial"/>
              </a:rPr>
              <a:t>Totals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7687987" y="6095959"/>
            <a:ext cx="2821940" cy="18288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  <a:tabLst>
                <a:tab pos="188595" algn="l"/>
                <a:tab pos="866140" algn="l"/>
                <a:tab pos="1601470" algn="l"/>
                <a:tab pos="2367280" algn="l"/>
              </a:tabLst>
            </a:pPr>
            <a:r>
              <a:rPr dirty="0" u="sng" sz="10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u="sng" sz="1000" spc="-1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10,600</a:t>
            </a:r>
            <a:r>
              <a:rPr dirty="0" u="sng" sz="1000" spc="-1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10,600</a:t>
            </a:r>
            <a:r>
              <a:rPr dirty="0" u="sng" sz="1000" spc="-1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22,450</a:t>
            </a:r>
            <a:r>
              <a:rPr dirty="0" u="sng" sz="1000" spc="-1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22,450</a:t>
            </a:r>
            <a:r>
              <a:rPr dirty="0" u="sng" sz="1000" spc="-10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endParaRPr sz="10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3733952" y="1593301"/>
            <a:ext cx="963930" cy="36766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 indent="58419">
              <a:lnSpc>
                <a:spcPct val="112200"/>
              </a:lnSpc>
              <a:spcBef>
                <a:spcPts val="95"/>
              </a:spcBef>
              <a:tabLst>
                <a:tab pos="777875" algn="l"/>
              </a:tabLst>
            </a:pPr>
            <a:r>
              <a:rPr dirty="0" sz="1000" spc="15" b="1">
                <a:latin typeface="Arial"/>
                <a:cs typeface="Arial"/>
              </a:rPr>
              <a:t>Trial</a:t>
            </a:r>
            <a:r>
              <a:rPr dirty="0" sz="1000" spc="30" b="1">
                <a:latin typeface="Arial"/>
                <a:cs typeface="Arial"/>
              </a:rPr>
              <a:t> </a:t>
            </a:r>
            <a:r>
              <a:rPr dirty="0" sz="1000" spc="10" b="1">
                <a:latin typeface="Arial"/>
                <a:cs typeface="Arial"/>
              </a:rPr>
              <a:t>Balance </a:t>
            </a:r>
            <a:r>
              <a:rPr dirty="0" sz="1000" spc="15" b="1">
                <a:latin typeface="Arial"/>
                <a:cs typeface="Arial"/>
              </a:rPr>
              <a:t> </a:t>
            </a:r>
            <a:r>
              <a:rPr dirty="0" sz="1000" spc="-35" b="1">
                <a:latin typeface="Arial"/>
                <a:cs typeface="Arial"/>
              </a:rPr>
              <a:t>D</a:t>
            </a:r>
            <a:r>
              <a:rPr dirty="0" sz="1000" spc="-5" b="1">
                <a:latin typeface="Arial"/>
                <a:cs typeface="Arial"/>
              </a:rPr>
              <a:t>r</a:t>
            </a:r>
            <a:r>
              <a:rPr dirty="0" sz="1000" b="1">
                <a:latin typeface="Arial"/>
                <a:cs typeface="Arial"/>
              </a:rPr>
              <a:t>.</a:t>
            </a:r>
            <a:r>
              <a:rPr dirty="0" sz="1000" b="1">
                <a:latin typeface="Arial"/>
                <a:cs typeface="Arial"/>
              </a:rPr>
              <a:t>	</a:t>
            </a:r>
            <a:r>
              <a:rPr dirty="0" sz="1000" spc="-35" b="1">
                <a:latin typeface="Arial"/>
                <a:cs typeface="Arial"/>
              </a:rPr>
              <a:t>C</a:t>
            </a:r>
            <a:r>
              <a:rPr dirty="0" sz="1000" spc="-5" b="1">
                <a:latin typeface="Arial"/>
                <a:cs typeface="Arial"/>
              </a:rPr>
              <a:t>r</a:t>
            </a:r>
            <a:r>
              <a:rPr dirty="0" sz="1000" b="1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5176190" y="1593301"/>
            <a:ext cx="792480" cy="36766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12200"/>
              </a:lnSpc>
              <a:spcBef>
                <a:spcPts val="95"/>
              </a:spcBef>
              <a:tabLst>
                <a:tab pos="591185" algn="l"/>
              </a:tabLst>
            </a:pPr>
            <a:r>
              <a:rPr dirty="0" sz="1000" spc="-35" b="1">
                <a:latin typeface="Arial"/>
                <a:cs typeface="Arial"/>
              </a:rPr>
              <a:t>A</a:t>
            </a:r>
            <a:r>
              <a:rPr dirty="0" sz="1000" b="1">
                <a:latin typeface="Arial"/>
                <a:cs typeface="Arial"/>
              </a:rPr>
              <a:t>d</a:t>
            </a:r>
            <a:r>
              <a:rPr dirty="0" sz="1000" spc="30" b="1">
                <a:latin typeface="Arial"/>
                <a:cs typeface="Arial"/>
              </a:rPr>
              <a:t>j</a:t>
            </a:r>
            <a:r>
              <a:rPr dirty="0" sz="1000" b="1">
                <a:latin typeface="Arial"/>
                <a:cs typeface="Arial"/>
              </a:rPr>
              <a:t>u</a:t>
            </a:r>
            <a:r>
              <a:rPr dirty="0" sz="1000" spc="-95" b="1">
                <a:latin typeface="Arial"/>
                <a:cs typeface="Arial"/>
              </a:rPr>
              <a:t>s</a:t>
            </a:r>
            <a:r>
              <a:rPr dirty="0" sz="1000" spc="-30" b="1">
                <a:latin typeface="Arial"/>
                <a:cs typeface="Arial"/>
              </a:rPr>
              <a:t>t</a:t>
            </a:r>
            <a:r>
              <a:rPr dirty="0" sz="1000" spc="35" b="1">
                <a:latin typeface="Arial"/>
                <a:cs typeface="Arial"/>
              </a:rPr>
              <a:t>m</a:t>
            </a:r>
            <a:r>
              <a:rPr dirty="0" sz="1000" spc="55" b="1">
                <a:latin typeface="Arial"/>
                <a:cs typeface="Arial"/>
              </a:rPr>
              <a:t>e</a:t>
            </a:r>
            <a:r>
              <a:rPr dirty="0" sz="1000" b="1">
                <a:latin typeface="Arial"/>
                <a:cs typeface="Arial"/>
              </a:rPr>
              <a:t>n</a:t>
            </a:r>
            <a:r>
              <a:rPr dirty="0" sz="1000" spc="-25" b="1">
                <a:latin typeface="Arial"/>
                <a:cs typeface="Arial"/>
              </a:rPr>
              <a:t>t</a:t>
            </a:r>
            <a:r>
              <a:rPr dirty="0" sz="1000" b="1">
                <a:latin typeface="Arial"/>
                <a:cs typeface="Arial"/>
              </a:rPr>
              <a:t>s  </a:t>
            </a:r>
            <a:r>
              <a:rPr dirty="0" sz="1000" spc="-15" b="1">
                <a:latin typeface="Arial"/>
                <a:cs typeface="Arial"/>
              </a:rPr>
              <a:t>Dr.	Cr.</a:t>
            </a:r>
            <a:endParaRPr sz="10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6422549" y="1422013"/>
            <a:ext cx="963294" cy="53911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 marR="5080" indent="205740">
              <a:lnSpc>
                <a:spcPct val="112300"/>
              </a:lnSpc>
              <a:spcBef>
                <a:spcPts val="90"/>
              </a:spcBef>
              <a:tabLst>
                <a:tab pos="777240" algn="l"/>
              </a:tabLst>
            </a:pPr>
            <a:r>
              <a:rPr dirty="0" sz="1000" spc="-10" b="1">
                <a:latin typeface="Arial"/>
                <a:cs typeface="Arial"/>
              </a:rPr>
              <a:t>Adjusted </a:t>
            </a:r>
            <a:r>
              <a:rPr dirty="0" sz="1000" spc="-5" b="1">
                <a:latin typeface="Arial"/>
                <a:cs typeface="Arial"/>
              </a:rPr>
              <a:t> </a:t>
            </a:r>
            <a:r>
              <a:rPr dirty="0" sz="1000" spc="15" b="1">
                <a:latin typeface="Arial"/>
                <a:cs typeface="Arial"/>
              </a:rPr>
              <a:t>Trial</a:t>
            </a:r>
            <a:r>
              <a:rPr dirty="0" sz="1000" spc="40" b="1">
                <a:latin typeface="Arial"/>
                <a:cs typeface="Arial"/>
              </a:rPr>
              <a:t> </a:t>
            </a:r>
            <a:r>
              <a:rPr dirty="0" sz="1000" spc="10" b="1">
                <a:latin typeface="Arial"/>
                <a:cs typeface="Arial"/>
              </a:rPr>
              <a:t>Balance </a:t>
            </a:r>
            <a:r>
              <a:rPr dirty="0" sz="1000" spc="15" b="1">
                <a:latin typeface="Arial"/>
                <a:cs typeface="Arial"/>
              </a:rPr>
              <a:t> </a:t>
            </a:r>
            <a:r>
              <a:rPr dirty="0" sz="1000" spc="-35" b="1">
                <a:latin typeface="Arial"/>
                <a:cs typeface="Arial"/>
              </a:rPr>
              <a:t>D</a:t>
            </a:r>
            <a:r>
              <a:rPr dirty="0" sz="1000" spc="-5" b="1">
                <a:latin typeface="Arial"/>
                <a:cs typeface="Arial"/>
              </a:rPr>
              <a:t>r</a:t>
            </a:r>
            <a:r>
              <a:rPr dirty="0" sz="1000" b="1">
                <a:latin typeface="Arial"/>
                <a:cs typeface="Arial"/>
              </a:rPr>
              <a:t>.</a:t>
            </a:r>
            <a:r>
              <a:rPr dirty="0" sz="1000" b="1">
                <a:latin typeface="Arial"/>
                <a:cs typeface="Arial"/>
              </a:rPr>
              <a:t>	</a:t>
            </a:r>
            <a:r>
              <a:rPr dirty="0" sz="1000" spc="-35" b="1">
                <a:latin typeface="Arial"/>
                <a:cs typeface="Arial"/>
              </a:rPr>
              <a:t>C</a:t>
            </a:r>
            <a:r>
              <a:rPr dirty="0" sz="1000" spc="-5" b="1">
                <a:latin typeface="Arial"/>
                <a:cs typeface="Arial"/>
              </a:rPr>
              <a:t>r</a:t>
            </a:r>
            <a:r>
              <a:rPr dirty="0" sz="1000" b="1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7913790" y="1422013"/>
            <a:ext cx="875665" cy="53911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algn="ctr" marL="120014" marR="107314" indent="-10160">
              <a:lnSpc>
                <a:spcPct val="112300"/>
              </a:lnSpc>
              <a:spcBef>
                <a:spcPts val="90"/>
              </a:spcBef>
            </a:pPr>
            <a:r>
              <a:rPr dirty="0" sz="1000" spc="5" b="1">
                <a:latin typeface="Arial"/>
                <a:cs typeface="Arial"/>
              </a:rPr>
              <a:t>Income 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20" b="1">
                <a:latin typeface="Arial"/>
                <a:cs typeface="Arial"/>
              </a:rPr>
              <a:t>S</a:t>
            </a:r>
            <a:r>
              <a:rPr dirty="0" sz="1000" spc="-30" b="1">
                <a:latin typeface="Arial"/>
                <a:cs typeface="Arial"/>
              </a:rPr>
              <a:t>t</a:t>
            </a:r>
            <a:r>
              <a:rPr dirty="0" sz="1000" spc="55" b="1">
                <a:latin typeface="Arial"/>
                <a:cs typeface="Arial"/>
              </a:rPr>
              <a:t>a</a:t>
            </a:r>
            <a:r>
              <a:rPr dirty="0" sz="1000" spc="-30" b="1">
                <a:latin typeface="Arial"/>
                <a:cs typeface="Arial"/>
              </a:rPr>
              <a:t>t</a:t>
            </a:r>
            <a:r>
              <a:rPr dirty="0" sz="1000" spc="55" b="1">
                <a:latin typeface="Arial"/>
                <a:cs typeface="Arial"/>
              </a:rPr>
              <a:t>e</a:t>
            </a:r>
            <a:r>
              <a:rPr dirty="0" sz="1000" spc="30" b="1">
                <a:latin typeface="Arial"/>
                <a:cs typeface="Arial"/>
              </a:rPr>
              <a:t>m</a:t>
            </a:r>
            <a:r>
              <a:rPr dirty="0" sz="1000" spc="55" b="1">
                <a:latin typeface="Arial"/>
                <a:cs typeface="Arial"/>
              </a:rPr>
              <a:t>e</a:t>
            </a:r>
            <a:r>
              <a:rPr dirty="0" sz="1000" b="1">
                <a:latin typeface="Arial"/>
                <a:cs typeface="Arial"/>
              </a:rPr>
              <a:t>nt</a:t>
            </a:r>
            <a:endParaRPr sz="10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150"/>
              </a:spcBef>
              <a:tabLst>
                <a:tab pos="676275" algn="l"/>
              </a:tabLst>
            </a:pPr>
            <a:r>
              <a:rPr dirty="0" sz="1000" spc="-15" b="1">
                <a:latin typeface="Arial"/>
                <a:cs typeface="Arial"/>
              </a:rPr>
              <a:t>Dr.	Cr.</a:t>
            </a:r>
            <a:endParaRPr sz="1000">
              <a:latin typeface="Arial"/>
              <a:cs typeface="Aria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9208644" y="1422013"/>
            <a:ext cx="1141095" cy="70993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algn="ctr" marL="12065" marR="5080" indent="-5715">
              <a:lnSpc>
                <a:spcPct val="112300"/>
              </a:lnSpc>
              <a:spcBef>
                <a:spcPts val="90"/>
              </a:spcBef>
              <a:tabLst>
                <a:tab pos="758190" algn="l"/>
              </a:tabLst>
            </a:pPr>
            <a:r>
              <a:rPr dirty="0" sz="1000" spc="20" b="1">
                <a:latin typeface="Arial"/>
                <a:cs typeface="Arial"/>
              </a:rPr>
              <a:t>Statement </a:t>
            </a:r>
            <a:r>
              <a:rPr dirty="0" sz="1000" b="1">
                <a:latin typeface="Arial"/>
                <a:cs typeface="Arial"/>
              </a:rPr>
              <a:t>of </a:t>
            </a:r>
            <a:r>
              <a:rPr dirty="0" sz="1000" spc="5" b="1">
                <a:latin typeface="Arial"/>
                <a:cs typeface="Arial"/>
              </a:rPr>
              <a:t> </a:t>
            </a:r>
            <a:r>
              <a:rPr dirty="0" sz="1000" spc="15" b="1">
                <a:latin typeface="Arial"/>
                <a:cs typeface="Arial"/>
              </a:rPr>
              <a:t>Financial </a:t>
            </a:r>
            <a:r>
              <a:rPr dirty="0" sz="1000" spc="-5" b="1">
                <a:latin typeface="Arial"/>
                <a:cs typeface="Arial"/>
              </a:rPr>
              <a:t>Position </a:t>
            </a:r>
            <a:r>
              <a:rPr dirty="0" sz="1000" spc="-265" b="1">
                <a:latin typeface="Arial"/>
                <a:cs typeface="Arial"/>
              </a:rPr>
              <a:t> </a:t>
            </a:r>
            <a:r>
              <a:rPr dirty="0" sz="1000" spc="-15" b="1">
                <a:latin typeface="Arial"/>
                <a:cs typeface="Arial"/>
              </a:rPr>
              <a:t>Dr.	Cr.</a:t>
            </a:r>
            <a:endParaRPr sz="1000">
              <a:latin typeface="Arial"/>
              <a:cs typeface="Arial"/>
            </a:endParaRPr>
          </a:p>
          <a:p>
            <a:pPr marL="81280">
              <a:lnSpc>
                <a:spcPct val="100000"/>
              </a:lnSpc>
              <a:spcBef>
                <a:spcPts val="150"/>
              </a:spcBef>
            </a:pPr>
            <a:r>
              <a:rPr dirty="0" sz="1000" spc="-10" b="1">
                <a:latin typeface="Arial"/>
                <a:cs typeface="Arial"/>
              </a:rPr>
              <a:t>15,200</a:t>
            </a:r>
            <a:endParaRPr sz="1000">
              <a:latin typeface="Arial"/>
              <a:cs typeface="Arial"/>
            </a:endParaRPr>
          </a:p>
        </p:txBody>
      </p:sp>
      <p:grpSp>
        <p:nvGrpSpPr>
          <p:cNvPr id="31" name="object 31"/>
          <p:cNvGrpSpPr/>
          <p:nvPr/>
        </p:nvGrpSpPr>
        <p:grpSpPr>
          <a:xfrm>
            <a:off x="3481647" y="4367304"/>
            <a:ext cx="706755" cy="10160"/>
            <a:chOff x="3481647" y="4367304"/>
            <a:chExt cx="706755" cy="10160"/>
          </a:xfrm>
        </p:grpSpPr>
        <p:sp>
          <p:nvSpPr>
            <p:cNvPr id="32" name="object 32"/>
            <p:cNvSpPr/>
            <p:nvPr/>
          </p:nvSpPr>
          <p:spPr>
            <a:xfrm>
              <a:off x="3486613" y="4367371"/>
              <a:ext cx="697230" cy="10160"/>
            </a:xfrm>
            <a:custGeom>
              <a:avLst/>
              <a:gdLst/>
              <a:ahLst/>
              <a:cxnLst/>
              <a:rect l="l" t="t" r="r" b="b"/>
              <a:pathLst>
                <a:path w="697229" h="10160">
                  <a:moveTo>
                    <a:pt x="696748" y="0"/>
                  </a:moveTo>
                  <a:lnTo>
                    <a:pt x="0" y="0"/>
                  </a:lnTo>
                  <a:lnTo>
                    <a:pt x="0" y="10044"/>
                  </a:lnTo>
                  <a:lnTo>
                    <a:pt x="696748" y="10044"/>
                  </a:lnTo>
                  <a:lnTo>
                    <a:pt x="69674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3" name="object 33"/>
            <p:cNvSpPr/>
            <p:nvPr/>
          </p:nvSpPr>
          <p:spPr>
            <a:xfrm>
              <a:off x="3481647" y="4367304"/>
              <a:ext cx="706755" cy="10160"/>
            </a:xfrm>
            <a:custGeom>
              <a:avLst/>
              <a:gdLst/>
              <a:ahLst/>
              <a:cxnLst/>
              <a:rect l="l" t="t" r="r" b="b"/>
              <a:pathLst>
                <a:path w="706754" h="10160">
                  <a:moveTo>
                    <a:pt x="706614" y="0"/>
                  </a:moveTo>
                  <a:lnTo>
                    <a:pt x="0" y="0"/>
                  </a:lnTo>
                  <a:lnTo>
                    <a:pt x="0" y="10044"/>
                  </a:lnTo>
                  <a:lnTo>
                    <a:pt x="706614" y="10044"/>
                  </a:lnTo>
                  <a:lnTo>
                    <a:pt x="706614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34" name="object 34"/>
          <p:cNvGrpSpPr/>
          <p:nvPr/>
        </p:nvGrpSpPr>
        <p:grpSpPr>
          <a:xfrm>
            <a:off x="1794005" y="1780905"/>
            <a:ext cx="8851265" cy="5077460"/>
            <a:chOff x="1794005" y="1780905"/>
            <a:chExt cx="8851265" cy="5077460"/>
          </a:xfrm>
        </p:grpSpPr>
        <p:sp>
          <p:nvSpPr>
            <p:cNvPr id="35" name="object 35"/>
            <p:cNvSpPr/>
            <p:nvPr/>
          </p:nvSpPr>
          <p:spPr>
            <a:xfrm>
              <a:off x="3476812" y="1780905"/>
              <a:ext cx="1481455" cy="10160"/>
            </a:xfrm>
            <a:custGeom>
              <a:avLst/>
              <a:gdLst/>
              <a:ahLst/>
              <a:cxnLst/>
              <a:rect l="l" t="t" r="r" b="b"/>
              <a:pathLst>
                <a:path w="1481454" h="10160">
                  <a:moveTo>
                    <a:pt x="1481439" y="0"/>
                  </a:moveTo>
                  <a:lnTo>
                    <a:pt x="0" y="0"/>
                  </a:lnTo>
                  <a:lnTo>
                    <a:pt x="0" y="10044"/>
                  </a:lnTo>
                  <a:lnTo>
                    <a:pt x="1481439" y="10044"/>
                  </a:lnTo>
                  <a:lnTo>
                    <a:pt x="1481439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6" name="object 36"/>
            <p:cNvSpPr/>
            <p:nvPr/>
          </p:nvSpPr>
          <p:spPr>
            <a:xfrm>
              <a:off x="3471847" y="1780972"/>
              <a:ext cx="1491615" cy="10160"/>
            </a:xfrm>
            <a:custGeom>
              <a:avLst/>
              <a:gdLst/>
              <a:ahLst/>
              <a:cxnLst/>
              <a:rect l="l" t="t" r="r" b="b"/>
              <a:pathLst>
                <a:path w="1491614" h="10160">
                  <a:moveTo>
                    <a:pt x="1491240" y="0"/>
                  </a:moveTo>
                  <a:lnTo>
                    <a:pt x="0" y="0"/>
                  </a:lnTo>
                  <a:lnTo>
                    <a:pt x="0" y="10044"/>
                  </a:lnTo>
                  <a:lnTo>
                    <a:pt x="1491240" y="10044"/>
                  </a:lnTo>
                  <a:lnTo>
                    <a:pt x="149124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7" name="object 37"/>
            <p:cNvSpPr/>
            <p:nvPr/>
          </p:nvSpPr>
          <p:spPr>
            <a:xfrm>
              <a:off x="5007647" y="1780905"/>
              <a:ext cx="1108710" cy="10160"/>
            </a:xfrm>
            <a:custGeom>
              <a:avLst/>
              <a:gdLst/>
              <a:ahLst/>
              <a:cxnLst/>
              <a:rect l="l" t="t" r="r" b="b"/>
              <a:pathLst>
                <a:path w="1108710" h="10160">
                  <a:moveTo>
                    <a:pt x="1108368" y="0"/>
                  </a:moveTo>
                  <a:lnTo>
                    <a:pt x="0" y="0"/>
                  </a:lnTo>
                  <a:lnTo>
                    <a:pt x="0" y="10044"/>
                  </a:lnTo>
                  <a:lnTo>
                    <a:pt x="1108368" y="10044"/>
                  </a:lnTo>
                  <a:lnTo>
                    <a:pt x="110836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8" name="object 38"/>
            <p:cNvSpPr/>
            <p:nvPr/>
          </p:nvSpPr>
          <p:spPr>
            <a:xfrm>
              <a:off x="5002681" y="1780972"/>
              <a:ext cx="1118235" cy="10160"/>
            </a:xfrm>
            <a:custGeom>
              <a:avLst/>
              <a:gdLst/>
              <a:ahLst/>
              <a:cxnLst/>
              <a:rect l="l" t="t" r="r" b="b"/>
              <a:pathLst>
                <a:path w="1118235" h="10160">
                  <a:moveTo>
                    <a:pt x="1118234" y="0"/>
                  </a:moveTo>
                  <a:lnTo>
                    <a:pt x="0" y="0"/>
                  </a:lnTo>
                  <a:lnTo>
                    <a:pt x="0" y="10044"/>
                  </a:lnTo>
                  <a:lnTo>
                    <a:pt x="1118234" y="10044"/>
                  </a:lnTo>
                  <a:lnTo>
                    <a:pt x="1118234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9" name="object 39"/>
            <p:cNvSpPr/>
            <p:nvPr/>
          </p:nvSpPr>
          <p:spPr>
            <a:xfrm>
              <a:off x="6165279" y="1780905"/>
              <a:ext cx="1482090" cy="10160"/>
            </a:xfrm>
            <a:custGeom>
              <a:avLst/>
              <a:gdLst/>
              <a:ahLst/>
              <a:cxnLst/>
              <a:rect l="l" t="t" r="r" b="b"/>
              <a:pathLst>
                <a:path w="1482090" h="10160">
                  <a:moveTo>
                    <a:pt x="1481570" y="0"/>
                  </a:moveTo>
                  <a:lnTo>
                    <a:pt x="0" y="0"/>
                  </a:lnTo>
                  <a:lnTo>
                    <a:pt x="0" y="10044"/>
                  </a:lnTo>
                  <a:lnTo>
                    <a:pt x="1481570" y="10044"/>
                  </a:lnTo>
                  <a:lnTo>
                    <a:pt x="148157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0" name="object 40"/>
            <p:cNvSpPr/>
            <p:nvPr/>
          </p:nvSpPr>
          <p:spPr>
            <a:xfrm>
              <a:off x="6160444" y="1780972"/>
              <a:ext cx="1491615" cy="10160"/>
            </a:xfrm>
            <a:custGeom>
              <a:avLst/>
              <a:gdLst/>
              <a:ahLst/>
              <a:cxnLst/>
              <a:rect l="l" t="t" r="r" b="b"/>
              <a:pathLst>
                <a:path w="1491615" h="10160">
                  <a:moveTo>
                    <a:pt x="1491240" y="0"/>
                  </a:moveTo>
                  <a:lnTo>
                    <a:pt x="0" y="0"/>
                  </a:lnTo>
                  <a:lnTo>
                    <a:pt x="0" y="10044"/>
                  </a:lnTo>
                  <a:lnTo>
                    <a:pt x="1491240" y="10044"/>
                  </a:lnTo>
                  <a:lnTo>
                    <a:pt x="149124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1" name="object 41"/>
            <p:cNvSpPr/>
            <p:nvPr/>
          </p:nvSpPr>
          <p:spPr>
            <a:xfrm>
              <a:off x="7695852" y="1780905"/>
              <a:ext cx="1304925" cy="10160"/>
            </a:xfrm>
            <a:custGeom>
              <a:avLst/>
              <a:gdLst/>
              <a:ahLst/>
              <a:cxnLst/>
              <a:rect l="l" t="t" r="r" b="b"/>
              <a:pathLst>
                <a:path w="1304925" h="10160">
                  <a:moveTo>
                    <a:pt x="1304770" y="0"/>
                  </a:moveTo>
                  <a:lnTo>
                    <a:pt x="0" y="0"/>
                  </a:lnTo>
                  <a:lnTo>
                    <a:pt x="0" y="10044"/>
                  </a:lnTo>
                  <a:lnTo>
                    <a:pt x="1304770" y="10044"/>
                  </a:lnTo>
                  <a:lnTo>
                    <a:pt x="130477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2" name="object 42"/>
            <p:cNvSpPr/>
            <p:nvPr/>
          </p:nvSpPr>
          <p:spPr>
            <a:xfrm>
              <a:off x="7690886" y="1780972"/>
              <a:ext cx="1315085" cy="10160"/>
            </a:xfrm>
            <a:custGeom>
              <a:avLst/>
              <a:gdLst/>
              <a:ahLst/>
              <a:cxnLst/>
              <a:rect l="l" t="t" r="r" b="b"/>
              <a:pathLst>
                <a:path w="1315084" h="10160">
                  <a:moveTo>
                    <a:pt x="1314570" y="0"/>
                  </a:moveTo>
                  <a:lnTo>
                    <a:pt x="0" y="0"/>
                  </a:lnTo>
                  <a:lnTo>
                    <a:pt x="0" y="10044"/>
                  </a:lnTo>
                  <a:lnTo>
                    <a:pt x="1314570" y="10044"/>
                  </a:lnTo>
                  <a:lnTo>
                    <a:pt x="131457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3" name="object 43"/>
            <p:cNvSpPr/>
            <p:nvPr/>
          </p:nvSpPr>
          <p:spPr>
            <a:xfrm>
              <a:off x="9050016" y="1780905"/>
              <a:ext cx="1452245" cy="10160"/>
            </a:xfrm>
            <a:custGeom>
              <a:avLst/>
              <a:gdLst/>
              <a:ahLst/>
              <a:cxnLst/>
              <a:rect l="l" t="t" r="r" b="b"/>
              <a:pathLst>
                <a:path w="1452245" h="10160">
                  <a:moveTo>
                    <a:pt x="1452038" y="0"/>
                  </a:moveTo>
                  <a:lnTo>
                    <a:pt x="0" y="0"/>
                  </a:lnTo>
                  <a:lnTo>
                    <a:pt x="0" y="10044"/>
                  </a:lnTo>
                  <a:lnTo>
                    <a:pt x="1452038" y="10044"/>
                  </a:lnTo>
                  <a:lnTo>
                    <a:pt x="145203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4" name="object 44"/>
            <p:cNvSpPr/>
            <p:nvPr/>
          </p:nvSpPr>
          <p:spPr>
            <a:xfrm>
              <a:off x="9045051" y="1780972"/>
              <a:ext cx="1461770" cy="10160"/>
            </a:xfrm>
            <a:custGeom>
              <a:avLst/>
              <a:gdLst/>
              <a:ahLst/>
              <a:cxnLst/>
              <a:rect l="l" t="t" r="r" b="b"/>
              <a:pathLst>
                <a:path w="1461770" h="10160">
                  <a:moveTo>
                    <a:pt x="0" y="10044"/>
                  </a:moveTo>
                  <a:lnTo>
                    <a:pt x="1461447" y="10044"/>
                  </a:lnTo>
                  <a:lnTo>
                    <a:pt x="1461447" y="0"/>
                  </a:lnTo>
                  <a:lnTo>
                    <a:pt x="0" y="0"/>
                  </a:lnTo>
                  <a:lnTo>
                    <a:pt x="0" y="1004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5" name="object 45"/>
            <p:cNvSpPr/>
            <p:nvPr/>
          </p:nvSpPr>
          <p:spPr>
            <a:xfrm>
              <a:off x="1798905" y="1952059"/>
              <a:ext cx="1629410" cy="10160"/>
            </a:xfrm>
            <a:custGeom>
              <a:avLst/>
              <a:gdLst/>
              <a:ahLst/>
              <a:cxnLst/>
              <a:rect l="l" t="t" r="r" b="b"/>
              <a:pathLst>
                <a:path w="1629410" h="10160">
                  <a:moveTo>
                    <a:pt x="1628904" y="0"/>
                  </a:moveTo>
                  <a:lnTo>
                    <a:pt x="0" y="0"/>
                  </a:lnTo>
                  <a:lnTo>
                    <a:pt x="0" y="10044"/>
                  </a:lnTo>
                  <a:lnTo>
                    <a:pt x="1628904" y="10044"/>
                  </a:lnTo>
                  <a:lnTo>
                    <a:pt x="1628904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6" name="object 46"/>
            <p:cNvSpPr/>
            <p:nvPr/>
          </p:nvSpPr>
          <p:spPr>
            <a:xfrm>
              <a:off x="1794005" y="1951992"/>
              <a:ext cx="1638935" cy="10160"/>
            </a:xfrm>
            <a:custGeom>
              <a:avLst/>
              <a:gdLst/>
              <a:ahLst/>
              <a:cxnLst/>
              <a:rect l="l" t="t" r="r" b="b"/>
              <a:pathLst>
                <a:path w="1638935" h="10160">
                  <a:moveTo>
                    <a:pt x="1638639" y="0"/>
                  </a:moveTo>
                  <a:lnTo>
                    <a:pt x="0" y="0"/>
                  </a:lnTo>
                  <a:lnTo>
                    <a:pt x="0" y="10044"/>
                  </a:lnTo>
                  <a:lnTo>
                    <a:pt x="1638639" y="10044"/>
                  </a:lnTo>
                  <a:lnTo>
                    <a:pt x="1638639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7" name="object 47"/>
            <p:cNvSpPr/>
            <p:nvPr/>
          </p:nvSpPr>
          <p:spPr>
            <a:xfrm>
              <a:off x="3476812" y="1952059"/>
              <a:ext cx="716915" cy="10160"/>
            </a:xfrm>
            <a:custGeom>
              <a:avLst/>
              <a:gdLst/>
              <a:ahLst/>
              <a:cxnLst/>
              <a:rect l="l" t="t" r="r" b="b"/>
              <a:pathLst>
                <a:path w="716914" h="10160">
                  <a:moveTo>
                    <a:pt x="716349" y="0"/>
                  </a:moveTo>
                  <a:lnTo>
                    <a:pt x="0" y="0"/>
                  </a:lnTo>
                  <a:lnTo>
                    <a:pt x="0" y="10044"/>
                  </a:lnTo>
                  <a:lnTo>
                    <a:pt x="716349" y="10044"/>
                  </a:lnTo>
                  <a:lnTo>
                    <a:pt x="716349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8" name="object 48"/>
            <p:cNvSpPr/>
            <p:nvPr/>
          </p:nvSpPr>
          <p:spPr>
            <a:xfrm>
              <a:off x="3471847" y="1951992"/>
              <a:ext cx="726440" cy="10160"/>
            </a:xfrm>
            <a:custGeom>
              <a:avLst/>
              <a:gdLst/>
              <a:ahLst/>
              <a:cxnLst/>
              <a:rect l="l" t="t" r="r" b="b"/>
              <a:pathLst>
                <a:path w="726439" h="10160">
                  <a:moveTo>
                    <a:pt x="726215" y="0"/>
                  </a:moveTo>
                  <a:lnTo>
                    <a:pt x="0" y="0"/>
                  </a:lnTo>
                  <a:lnTo>
                    <a:pt x="0" y="10044"/>
                  </a:lnTo>
                  <a:lnTo>
                    <a:pt x="726215" y="10044"/>
                  </a:lnTo>
                  <a:lnTo>
                    <a:pt x="72621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9" name="object 49"/>
            <p:cNvSpPr/>
            <p:nvPr/>
          </p:nvSpPr>
          <p:spPr>
            <a:xfrm>
              <a:off x="4242164" y="1952059"/>
              <a:ext cx="716280" cy="10160"/>
            </a:xfrm>
            <a:custGeom>
              <a:avLst/>
              <a:gdLst/>
              <a:ahLst/>
              <a:cxnLst/>
              <a:rect l="l" t="t" r="r" b="b"/>
              <a:pathLst>
                <a:path w="716279" h="10160">
                  <a:moveTo>
                    <a:pt x="716088" y="0"/>
                  </a:moveTo>
                  <a:lnTo>
                    <a:pt x="0" y="0"/>
                  </a:lnTo>
                  <a:lnTo>
                    <a:pt x="0" y="10044"/>
                  </a:lnTo>
                  <a:lnTo>
                    <a:pt x="716088" y="10044"/>
                  </a:lnTo>
                  <a:lnTo>
                    <a:pt x="71608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0" name="object 50"/>
            <p:cNvSpPr/>
            <p:nvPr/>
          </p:nvSpPr>
          <p:spPr>
            <a:xfrm>
              <a:off x="4237329" y="1951992"/>
              <a:ext cx="726440" cy="10160"/>
            </a:xfrm>
            <a:custGeom>
              <a:avLst/>
              <a:gdLst/>
              <a:ahLst/>
              <a:cxnLst/>
              <a:rect l="l" t="t" r="r" b="b"/>
              <a:pathLst>
                <a:path w="726439" h="10160">
                  <a:moveTo>
                    <a:pt x="725888" y="0"/>
                  </a:moveTo>
                  <a:lnTo>
                    <a:pt x="0" y="0"/>
                  </a:lnTo>
                  <a:lnTo>
                    <a:pt x="0" y="10044"/>
                  </a:lnTo>
                  <a:lnTo>
                    <a:pt x="725888" y="10044"/>
                  </a:lnTo>
                  <a:lnTo>
                    <a:pt x="72588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1" name="object 51"/>
            <p:cNvSpPr/>
            <p:nvPr/>
          </p:nvSpPr>
          <p:spPr>
            <a:xfrm>
              <a:off x="5007647" y="1952059"/>
              <a:ext cx="529590" cy="10160"/>
            </a:xfrm>
            <a:custGeom>
              <a:avLst/>
              <a:gdLst/>
              <a:ahLst/>
              <a:cxnLst/>
              <a:rect l="l" t="t" r="r" b="b"/>
              <a:pathLst>
                <a:path w="529589" h="10160">
                  <a:moveTo>
                    <a:pt x="529487" y="0"/>
                  </a:moveTo>
                  <a:lnTo>
                    <a:pt x="0" y="0"/>
                  </a:lnTo>
                  <a:lnTo>
                    <a:pt x="0" y="10044"/>
                  </a:lnTo>
                  <a:lnTo>
                    <a:pt x="529487" y="10044"/>
                  </a:lnTo>
                  <a:lnTo>
                    <a:pt x="529487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2" name="object 52"/>
            <p:cNvSpPr/>
            <p:nvPr/>
          </p:nvSpPr>
          <p:spPr>
            <a:xfrm>
              <a:off x="5002681" y="1951992"/>
              <a:ext cx="539750" cy="10160"/>
            </a:xfrm>
            <a:custGeom>
              <a:avLst/>
              <a:gdLst/>
              <a:ahLst/>
              <a:cxnLst/>
              <a:rect l="l" t="t" r="r" b="b"/>
              <a:pathLst>
                <a:path w="539750" h="10160">
                  <a:moveTo>
                    <a:pt x="539352" y="0"/>
                  </a:moveTo>
                  <a:lnTo>
                    <a:pt x="0" y="0"/>
                  </a:lnTo>
                  <a:lnTo>
                    <a:pt x="0" y="10044"/>
                  </a:lnTo>
                  <a:lnTo>
                    <a:pt x="539352" y="10044"/>
                  </a:lnTo>
                  <a:lnTo>
                    <a:pt x="53935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3" name="object 53"/>
            <p:cNvSpPr/>
            <p:nvPr/>
          </p:nvSpPr>
          <p:spPr>
            <a:xfrm>
              <a:off x="5586528" y="1952059"/>
              <a:ext cx="529590" cy="10160"/>
            </a:xfrm>
            <a:custGeom>
              <a:avLst/>
              <a:gdLst/>
              <a:ahLst/>
              <a:cxnLst/>
              <a:rect l="l" t="t" r="r" b="b"/>
              <a:pathLst>
                <a:path w="529589" h="10160">
                  <a:moveTo>
                    <a:pt x="529487" y="0"/>
                  </a:moveTo>
                  <a:lnTo>
                    <a:pt x="0" y="0"/>
                  </a:lnTo>
                  <a:lnTo>
                    <a:pt x="0" y="10044"/>
                  </a:lnTo>
                  <a:lnTo>
                    <a:pt x="529487" y="10044"/>
                  </a:lnTo>
                  <a:lnTo>
                    <a:pt x="529487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4" name="object 54"/>
            <p:cNvSpPr/>
            <p:nvPr/>
          </p:nvSpPr>
          <p:spPr>
            <a:xfrm>
              <a:off x="5581562" y="1951992"/>
              <a:ext cx="539750" cy="10160"/>
            </a:xfrm>
            <a:custGeom>
              <a:avLst/>
              <a:gdLst/>
              <a:ahLst/>
              <a:cxnLst/>
              <a:rect l="l" t="t" r="r" b="b"/>
              <a:pathLst>
                <a:path w="539750" h="10160">
                  <a:moveTo>
                    <a:pt x="539352" y="0"/>
                  </a:moveTo>
                  <a:lnTo>
                    <a:pt x="0" y="0"/>
                  </a:lnTo>
                  <a:lnTo>
                    <a:pt x="0" y="10044"/>
                  </a:lnTo>
                  <a:lnTo>
                    <a:pt x="539352" y="10044"/>
                  </a:lnTo>
                  <a:lnTo>
                    <a:pt x="53935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5" name="object 55"/>
            <p:cNvSpPr/>
            <p:nvPr/>
          </p:nvSpPr>
          <p:spPr>
            <a:xfrm>
              <a:off x="6165279" y="1952059"/>
              <a:ext cx="716280" cy="10160"/>
            </a:xfrm>
            <a:custGeom>
              <a:avLst/>
              <a:gdLst/>
              <a:ahLst/>
              <a:cxnLst/>
              <a:rect l="l" t="t" r="r" b="b"/>
              <a:pathLst>
                <a:path w="716279" h="10160">
                  <a:moveTo>
                    <a:pt x="716218" y="0"/>
                  </a:moveTo>
                  <a:lnTo>
                    <a:pt x="0" y="0"/>
                  </a:lnTo>
                  <a:lnTo>
                    <a:pt x="0" y="10044"/>
                  </a:lnTo>
                  <a:lnTo>
                    <a:pt x="716218" y="10044"/>
                  </a:lnTo>
                  <a:lnTo>
                    <a:pt x="71621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6" name="object 56"/>
            <p:cNvSpPr/>
            <p:nvPr/>
          </p:nvSpPr>
          <p:spPr>
            <a:xfrm>
              <a:off x="6160444" y="1951992"/>
              <a:ext cx="726440" cy="10160"/>
            </a:xfrm>
            <a:custGeom>
              <a:avLst/>
              <a:gdLst/>
              <a:ahLst/>
              <a:cxnLst/>
              <a:rect l="l" t="t" r="r" b="b"/>
              <a:pathLst>
                <a:path w="726440" h="10160">
                  <a:moveTo>
                    <a:pt x="725888" y="0"/>
                  </a:moveTo>
                  <a:lnTo>
                    <a:pt x="0" y="0"/>
                  </a:lnTo>
                  <a:lnTo>
                    <a:pt x="0" y="10044"/>
                  </a:lnTo>
                  <a:lnTo>
                    <a:pt x="725888" y="10044"/>
                  </a:lnTo>
                  <a:lnTo>
                    <a:pt x="72588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7" name="object 57"/>
            <p:cNvSpPr/>
            <p:nvPr/>
          </p:nvSpPr>
          <p:spPr>
            <a:xfrm>
              <a:off x="6930500" y="1952059"/>
              <a:ext cx="716915" cy="10160"/>
            </a:xfrm>
            <a:custGeom>
              <a:avLst/>
              <a:gdLst/>
              <a:ahLst/>
              <a:cxnLst/>
              <a:rect l="l" t="t" r="r" b="b"/>
              <a:pathLst>
                <a:path w="716915" h="10160">
                  <a:moveTo>
                    <a:pt x="716349" y="0"/>
                  </a:moveTo>
                  <a:lnTo>
                    <a:pt x="0" y="0"/>
                  </a:lnTo>
                  <a:lnTo>
                    <a:pt x="0" y="10044"/>
                  </a:lnTo>
                  <a:lnTo>
                    <a:pt x="716349" y="10044"/>
                  </a:lnTo>
                  <a:lnTo>
                    <a:pt x="716349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8" name="object 58"/>
            <p:cNvSpPr/>
            <p:nvPr/>
          </p:nvSpPr>
          <p:spPr>
            <a:xfrm>
              <a:off x="6925535" y="1951992"/>
              <a:ext cx="726440" cy="10160"/>
            </a:xfrm>
            <a:custGeom>
              <a:avLst/>
              <a:gdLst/>
              <a:ahLst/>
              <a:cxnLst/>
              <a:rect l="l" t="t" r="r" b="b"/>
              <a:pathLst>
                <a:path w="726440" h="10160">
                  <a:moveTo>
                    <a:pt x="726215" y="0"/>
                  </a:moveTo>
                  <a:lnTo>
                    <a:pt x="0" y="0"/>
                  </a:lnTo>
                  <a:lnTo>
                    <a:pt x="0" y="10044"/>
                  </a:lnTo>
                  <a:lnTo>
                    <a:pt x="726215" y="10044"/>
                  </a:lnTo>
                  <a:lnTo>
                    <a:pt x="72621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9" name="object 59"/>
            <p:cNvSpPr/>
            <p:nvPr/>
          </p:nvSpPr>
          <p:spPr>
            <a:xfrm>
              <a:off x="7695852" y="1952059"/>
              <a:ext cx="628015" cy="10160"/>
            </a:xfrm>
            <a:custGeom>
              <a:avLst/>
              <a:gdLst/>
              <a:ahLst/>
              <a:cxnLst/>
              <a:rect l="l" t="t" r="r" b="b"/>
              <a:pathLst>
                <a:path w="628015" h="10160">
                  <a:moveTo>
                    <a:pt x="627883" y="0"/>
                  </a:moveTo>
                  <a:lnTo>
                    <a:pt x="0" y="0"/>
                  </a:lnTo>
                  <a:lnTo>
                    <a:pt x="0" y="10044"/>
                  </a:lnTo>
                  <a:lnTo>
                    <a:pt x="627883" y="10044"/>
                  </a:lnTo>
                  <a:lnTo>
                    <a:pt x="62788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0" name="object 60"/>
            <p:cNvSpPr/>
            <p:nvPr/>
          </p:nvSpPr>
          <p:spPr>
            <a:xfrm>
              <a:off x="7690886" y="1951992"/>
              <a:ext cx="638175" cy="10160"/>
            </a:xfrm>
            <a:custGeom>
              <a:avLst/>
              <a:gdLst/>
              <a:ahLst/>
              <a:cxnLst/>
              <a:rect l="l" t="t" r="r" b="b"/>
              <a:pathLst>
                <a:path w="638175" h="10160">
                  <a:moveTo>
                    <a:pt x="637684" y="0"/>
                  </a:moveTo>
                  <a:lnTo>
                    <a:pt x="0" y="0"/>
                  </a:lnTo>
                  <a:lnTo>
                    <a:pt x="0" y="10044"/>
                  </a:lnTo>
                  <a:lnTo>
                    <a:pt x="637684" y="10044"/>
                  </a:lnTo>
                  <a:lnTo>
                    <a:pt x="637684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1" name="object 61"/>
            <p:cNvSpPr/>
            <p:nvPr/>
          </p:nvSpPr>
          <p:spPr>
            <a:xfrm>
              <a:off x="8372738" y="1952059"/>
              <a:ext cx="628015" cy="10160"/>
            </a:xfrm>
            <a:custGeom>
              <a:avLst/>
              <a:gdLst/>
              <a:ahLst/>
              <a:cxnLst/>
              <a:rect l="l" t="t" r="r" b="b"/>
              <a:pathLst>
                <a:path w="628015" h="10160">
                  <a:moveTo>
                    <a:pt x="627883" y="0"/>
                  </a:moveTo>
                  <a:lnTo>
                    <a:pt x="0" y="0"/>
                  </a:lnTo>
                  <a:lnTo>
                    <a:pt x="0" y="10044"/>
                  </a:lnTo>
                  <a:lnTo>
                    <a:pt x="627883" y="10044"/>
                  </a:lnTo>
                  <a:lnTo>
                    <a:pt x="62788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2" name="object 62"/>
            <p:cNvSpPr/>
            <p:nvPr/>
          </p:nvSpPr>
          <p:spPr>
            <a:xfrm>
              <a:off x="8367903" y="1951992"/>
              <a:ext cx="638175" cy="10160"/>
            </a:xfrm>
            <a:custGeom>
              <a:avLst/>
              <a:gdLst/>
              <a:ahLst/>
              <a:cxnLst/>
              <a:rect l="l" t="t" r="r" b="b"/>
              <a:pathLst>
                <a:path w="638175" h="10160">
                  <a:moveTo>
                    <a:pt x="637684" y="0"/>
                  </a:moveTo>
                  <a:lnTo>
                    <a:pt x="0" y="0"/>
                  </a:lnTo>
                  <a:lnTo>
                    <a:pt x="0" y="10044"/>
                  </a:lnTo>
                  <a:lnTo>
                    <a:pt x="637684" y="10044"/>
                  </a:lnTo>
                  <a:lnTo>
                    <a:pt x="637684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3" name="object 63"/>
            <p:cNvSpPr/>
            <p:nvPr/>
          </p:nvSpPr>
          <p:spPr>
            <a:xfrm>
              <a:off x="9050016" y="1952059"/>
              <a:ext cx="687070" cy="10160"/>
            </a:xfrm>
            <a:custGeom>
              <a:avLst/>
              <a:gdLst/>
              <a:ahLst/>
              <a:cxnLst/>
              <a:rect l="l" t="t" r="r" b="b"/>
              <a:pathLst>
                <a:path w="687070" h="10160">
                  <a:moveTo>
                    <a:pt x="686686" y="0"/>
                  </a:moveTo>
                  <a:lnTo>
                    <a:pt x="0" y="0"/>
                  </a:lnTo>
                  <a:lnTo>
                    <a:pt x="0" y="10044"/>
                  </a:lnTo>
                  <a:lnTo>
                    <a:pt x="686686" y="10044"/>
                  </a:lnTo>
                  <a:lnTo>
                    <a:pt x="686686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4" name="object 64"/>
            <p:cNvSpPr/>
            <p:nvPr/>
          </p:nvSpPr>
          <p:spPr>
            <a:xfrm>
              <a:off x="9045051" y="1951992"/>
              <a:ext cx="696595" cy="10160"/>
            </a:xfrm>
            <a:custGeom>
              <a:avLst/>
              <a:gdLst/>
              <a:ahLst/>
              <a:cxnLst/>
              <a:rect l="l" t="t" r="r" b="b"/>
              <a:pathLst>
                <a:path w="696595" h="10160">
                  <a:moveTo>
                    <a:pt x="696487" y="0"/>
                  </a:moveTo>
                  <a:lnTo>
                    <a:pt x="0" y="0"/>
                  </a:lnTo>
                  <a:lnTo>
                    <a:pt x="0" y="10044"/>
                  </a:lnTo>
                  <a:lnTo>
                    <a:pt x="696487" y="10044"/>
                  </a:lnTo>
                  <a:lnTo>
                    <a:pt x="696487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5" name="object 65"/>
            <p:cNvSpPr/>
            <p:nvPr/>
          </p:nvSpPr>
          <p:spPr>
            <a:xfrm>
              <a:off x="9785705" y="1952059"/>
              <a:ext cx="716915" cy="10160"/>
            </a:xfrm>
            <a:custGeom>
              <a:avLst/>
              <a:gdLst/>
              <a:ahLst/>
              <a:cxnLst/>
              <a:rect l="l" t="t" r="r" b="b"/>
              <a:pathLst>
                <a:path w="716915" h="10160">
                  <a:moveTo>
                    <a:pt x="716349" y="0"/>
                  </a:moveTo>
                  <a:lnTo>
                    <a:pt x="0" y="0"/>
                  </a:lnTo>
                  <a:lnTo>
                    <a:pt x="0" y="10044"/>
                  </a:lnTo>
                  <a:lnTo>
                    <a:pt x="716349" y="10044"/>
                  </a:lnTo>
                  <a:lnTo>
                    <a:pt x="716349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6" name="object 66"/>
            <p:cNvSpPr/>
            <p:nvPr/>
          </p:nvSpPr>
          <p:spPr>
            <a:xfrm>
              <a:off x="9780740" y="1951992"/>
              <a:ext cx="725805" cy="10160"/>
            </a:xfrm>
            <a:custGeom>
              <a:avLst/>
              <a:gdLst/>
              <a:ahLst/>
              <a:cxnLst/>
              <a:rect l="l" t="t" r="r" b="b"/>
              <a:pathLst>
                <a:path w="725804" h="10160">
                  <a:moveTo>
                    <a:pt x="0" y="10044"/>
                  </a:moveTo>
                  <a:lnTo>
                    <a:pt x="725758" y="10044"/>
                  </a:lnTo>
                  <a:lnTo>
                    <a:pt x="725758" y="0"/>
                  </a:lnTo>
                  <a:lnTo>
                    <a:pt x="0" y="0"/>
                  </a:lnTo>
                  <a:lnTo>
                    <a:pt x="0" y="1004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7" name="object 67"/>
            <p:cNvSpPr/>
            <p:nvPr/>
          </p:nvSpPr>
          <p:spPr>
            <a:xfrm>
              <a:off x="5007647" y="5736351"/>
              <a:ext cx="529590" cy="10160"/>
            </a:xfrm>
            <a:custGeom>
              <a:avLst/>
              <a:gdLst/>
              <a:ahLst/>
              <a:cxnLst/>
              <a:rect l="l" t="t" r="r" b="b"/>
              <a:pathLst>
                <a:path w="529589" h="10160">
                  <a:moveTo>
                    <a:pt x="529487" y="0"/>
                  </a:moveTo>
                  <a:lnTo>
                    <a:pt x="0" y="0"/>
                  </a:lnTo>
                  <a:lnTo>
                    <a:pt x="0" y="10044"/>
                  </a:lnTo>
                  <a:lnTo>
                    <a:pt x="529487" y="10044"/>
                  </a:lnTo>
                  <a:lnTo>
                    <a:pt x="529487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8" name="object 68"/>
            <p:cNvSpPr/>
            <p:nvPr/>
          </p:nvSpPr>
          <p:spPr>
            <a:xfrm>
              <a:off x="5002681" y="5736351"/>
              <a:ext cx="539750" cy="10160"/>
            </a:xfrm>
            <a:custGeom>
              <a:avLst/>
              <a:gdLst/>
              <a:ahLst/>
              <a:cxnLst/>
              <a:rect l="l" t="t" r="r" b="b"/>
              <a:pathLst>
                <a:path w="539750" h="10160">
                  <a:moveTo>
                    <a:pt x="539352" y="0"/>
                  </a:moveTo>
                  <a:lnTo>
                    <a:pt x="0" y="0"/>
                  </a:lnTo>
                  <a:lnTo>
                    <a:pt x="0" y="10044"/>
                  </a:lnTo>
                  <a:lnTo>
                    <a:pt x="539352" y="10044"/>
                  </a:lnTo>
                  <a:lnTo>
                    <a:pt x="53935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9" name="object 69"/>
            <p:cNvSpPr/>
            <p:nvPr/>
          </p:nvSpPr>
          <p:spPr>
            <a:xfrm>
              <a:off x="5586528" y="5736351"/>
              <a:ext cx="529590" cy="10160"/>
            </a:xfrm>
            <a:custGeom>
              <a:avLst/>
              <a:gdLst/>
              <a:ahLst/>
              <a:cxnLst/>
              <a:rect l="l" t="t" r="r" b="b"/>
              <a:pathLst>
                <a:path w="529589" h="10160">
                  <a:moveTo>
                    <a:pt x="529487" y="0"/>
                  </a:moveTo>
                  <a:lnTo>
                    <a:pt x="0" y="0"/>
                  </a:lnTo>
                  <a:lnTo>
                    <a:pt x="0" y="10044"/>
                  </a:lnTo>
                  <a:lnTo>
                    <a:pt x="529487" y="10044"/>
                  </a:lnTo>
                  <a:lnTo>
                    <a:pt x="529487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0" name="object 70"/>
            <p:cNvSpPr/>
            <p:nvPr/>
          </p:nvSpPr>
          <p:spPr>
            <a:xfrm>
              <a:off x="5581563" y="5736351"/>
              <a:ext cx="539750" cy="10160"/>
            </a:xfrm>
            <a:custGeom>
              <a:avLst/>
              <a:gdLst/>
              <a:ahLst/>
              <a:cxnLst/>
              <a:rect l="l" t="t" r="r" b="b"/>
              <a:pathLst>
                <a:path w="539750" h="10160">
                  <a:moveTo>
                    <a:pt x="539352" y="0"/>
                  </a:moveTo>
                  <a:lnTo>
                    <a:pt x="0" y="0"/>
                  </a:lnTo>
                  <a:lnTo>
                    <a:pt x="0" y="10044"/>
                  </a:lnTo>
                  <a:lnTo>
                    <a:pt x="539352" y="10044"/>
                  </a:lnTo>
                  <a:lnTo>
                    <a:pt x="53935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1" name="object 71"/>
            <p:cNvSpPr/>
            <p:nvPr/>
          </p:nvSpPr>
          <p:spPr>
            <a:xfrm>
              <a:off x="6165279" y="5736351"/>
              <a:ext cx="716280" cy="10160"/>
            </a:xfrm>
            <a:custGeom>
              <a:avLst/>
              <a:gdLst/>
              <a:ahLst/>
              <a:cxnLst/>
              <a:rect l="l" t="t" r="r" b="b"/>
              <a:pathLst>
                <a:path w="716279" h="10160">
                  <a:moveTo>
                    <a:pt x="716218" y="0"/>
                  </a:moveTo>
                  <a:lnTo>
                    <a:pt x="0" y="0"/>
                  </a:lnTo>
                  <a:lnTo>
                    <a:pt x="0" y="10044"/>
                  </a:lnTo>
                  <a:lnTo>
                    <a:pt x="716218" y="10044"/>
                  </a:lnTo>
                  <a:lnTo>
                    <a:pt x="71621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2" name="object 72"/>
            <p:cNvSpPr/>
            <p:nvPr/>
          </p:nvSpPr>
          <p:spPr>
            <a:xfrm>
              <a:off x="6160444" y="5736351"/>
              <a:ext cx="726440" cy="10160"/>
            </a:xfrm>
            <a:custGeom>
              <a:avLst/>
              <a:gdLst/>
              <a:ahLst/>
              <a:cxnLst/>
              <a:rect l="l" t="t" r="r" b="b"/>
              <a:pathLst>
                <a:path w="726440" h="10160">
                  <a:moveTo>
                    <a:pt x="725888" y="0"/>
                  </a:moveTo>
                  <a:lnTo>
                    <a:pt x="0" y="0"/>
                  </a:lnTo>
                  <a:lnTo>
                    <a:pt x="0" y="10044"/>
                  </a:lnTo>
                  <a:lnTo>
                    <a:pt x="725888" y="10044"/>
                  </a:lnTo>
                  <a:lnTo>
                    <a:pt x="72588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3" name="object 73"/>
            <p:cNvSpPr/>
            <p:nvPr/>
          </p:nvSpPr>
          <p:spPr>
            <a:xfrm>
              <a:off x="6930500" y="5736351"/>
              <a:ext cx="716915" cy="10160"/>
            </a:xfrm>
            <a:custGeom>
              <a:avLst/>
              <a:gdLst/>
              <a:ahLst/>
              <a:cxnLst/>
              <a:rect l="l" t="t" r="r" b="b"/>
              <a:pathLst>
                <a:path w="716915" h="10160">
                  <a:moveTo>
                    <a:pt x="716349" y="0"/>
                  </a:moveTo>
                  <a:lnTo>
                    <a:pt x="0" y="0"/>
                  </a:lnTo>
                  <a:lnTo>
                    <a:pt x="0" y="10044"/>
                  </a:lnTo>
                  <a:lnTo>
                    <a:pt x="716349" y="10044"/>
                  </a:lnTo>
                  <a:lnTo>
                    <a:pt x="716349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4" name="object 74"/>
            <p:cNvSpPr/>
            <p:nvPr/>
          </p:nvSpPr>
          <p:spPr>
            <a:xfrm>
              <a:off x="6925535" y="5736351"/>
              <a:ext cx="726440" cy="10160"/>
            </a:xfrm>
            <a:custGeom>
              <a:avLst/>
              <a:gdLst/>
              <a:ahLst/>
              <a:cxnLst/>
              <a:rect l="l" t="t" r="r" b="b"/>
              <a:pathLst>
                <a:path w="726440" h="10160">
                  <a:moveTo>
                    <a:pt x="726215" y="0"/>
                  </a:moveTo>
                  <a:lnTo>
                    <a:pt x="0" y="0"/>
                  </a:lnTo>
                  <a:lnTo>
                    <a:pt x="0" y="10044"/>
                  </a:lnTo>
                  <a:lnTo>
                    <a:pt x="726215" y="10044"/>
                  </a:lnTo>
                  <a:lnTo>
                    <a:pt x="72621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5" name="object 75"/>
            <p:cNvSpPr/>
            <p:nvPr/>
          </p:nvSpPr>
          <p:spPr>
            <a:xfrm>
              <a:off x="7695852" y="5736351"/>
              <a:ext cx="628015" cy="10160"/>
            </a:xfrm>
            <a:custGeom>
              <a:avLst/>
              <a:gdLst/>
              <a:ahLst/>
              <a:cxnLst/>
              <a:rect l="l" t="t" r="r" b="b"/>
              <a:pathLst>
                <a:path w="628015" h="10160">
                  <a:moveTo>
                    <a:pt x="627883" y="0"/>
                  </a:moveTo>
                  <a:lnTo>
                    <a:pt x="0" y="0"/>
                  </a:lnTo>
                  <a:lnTo>
                    <a:pt x="0" y="10044"/>
                  </a:lnTo>
                  <a:lnTo>
                    <a:pt x="627883" y="10044"/>
                  </a:lnTo>
                  <a:lnTo>
                    <a:pt x="62788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6" name="object 76"/>
            <p:cNvSpPr/>
            <p:nvPr/>
          </p:nvSpPr>
          <p:spPr>
            <a:xfrm>
              <a:off x="7690886" y="5736351"/>
              <a:ext cx="638175" cy="10160"/>
            </a:xfrm>
            <a:custGeom>
              <a:avLst/>
              <a:gdLst/>
              <a:ahLst/>
              <a:cxnLst/>
              <a:rect l="l" t="t" r="r" b="b"/>
              <a:pathLst>
                <a:path w="638175" h="10160">
                  <a:moveTo>
                    <a:pt x="637684" y="0"/>
                  </a:moveTo>
                  <a:lnTo>
                    <a:pt x="0" y="0"/>
                  </a:lnTo>
                  <a:lnTo>
                    <a:pt x="0" y="10044"/>
                  </a:lnTo>
                  <a:lnTo>
                    <a:pt x="637684" y="10044"/>
                  </a:lnTo>
                  <a:lnTo>
                    <a:pt x="637684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7" name="object 77"/>
            <p:cNvSpPr/>
            <p:nvPr/>
          </p:nvSpPr>
          <p:spPr>
            <a:xfrm>
              <a:off x="8372738" y="5736351"/>
              <a:ext cx="628015" cy="10160"/>
            </a:xfrm>
            <a:custGeom>
              <a:avLst/>
              <a:gdLst/>
              <a:ahLst/>
              <a:cxnLst/>
              <a:rect l="l" t="t" r="r" b="b"/>
              <a:pathLst>
                <a:path w="628015" h="10160">
                  <a:moveTo>
                    <a:pt x="627883" y="0"/>
                  </a:moveTo>
                  <a:lnTo>
                    <a:pt x="0" y="0"/>
                  </a:lnTo>
                  <a:lnTo>
                    <a:pt x="0" y="10044"/>
                  </a:lnTo>
                  <a:lnTo>
                    <a:pt x="627883" y="10044"/>
                  </a:lnTo>
                  <a:lnTo>
                    <a:pt x="62788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8" name="object 78"/>
            <p:cNvSpPr/>
            <p:nvPr/>
          </p:nvSpPr>
          <p:spPr>
            <a:xfrm>
              <a:off x="8367903" y="5736351"/>
              <a:ext cx="638175" cy="10160"/>
            </a:xfrm>
            <a:custGeom>
              <a:avLst/>
              <a:gdLst/>
              <a:ahLst/>
              <a:cxnLst/>
              <a:rect l="l" t="t" r="r" b="b"/>
              <a:pathLst>
                <a:path w="638175" h="10160">
                  <a:moveTo>
                    <a:pt x="637684" y="0"/>
                  </a:moveTo>
                  <a:lnTo>
                    <a:pt x="0" y="0"/>
                  </a:lnTo>
                  <a:lnTo>
                    <a:pt x="0" y="10044"/>
                  </a:lnTo>
                  <a:lnTo>
                    <a:pt x="637684" y="10044"/>
                  </a:lnTo>
                  <a:lnTo>
                    <a:pt x="637684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9" name="object 79"/>
            <p:cNvSpPr/>
            <p:nvPr/>
          </p:nvSpPr>
          <p:spPr>
            <a:xfrm>
              <a:off x="9050016" y="5736351"/>
              <a:ext cx="687070" cy="10160"/>
            </a:xfrm>
            <a:custGeom>
              <a:avLst/>
              <a:gdLst/>
              <a:ahLst/>
              <a:cxnLst/>
              <a:rect l="l" t="t" r="r" b="b"/>
              <a:pathLst>
                <a:path w="687070" h="10160">
                  <a:moveTo>
                    <a:pt x="686686" y="0"/>
                  </a:moveTo>
                  <a:lnTo>
                    <a:pt x="0" y="0"/>
                  </a:lnTo>
                  <a:lnTo>
                    <a:pt x="0" y="10044"/>
                  </a:lnTo>
                  <a:lnTo>
                    <a:pt x="686686" y="10044"/>
                  </a:lnTo>
                  <a:lnTo>
                    <a:pt x="686686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0" name="object 80"/>
            <p:cNvSpPr/>
            <p:nvPr/>
          </p:nvSpPr>
          <p:spPr>
            <a:xfrm>
              <a:off x="9045051" y="5736351"/>
              <a:ext cx="696595" cy="10160"/>
            </a:xfrm>
            <a:custGeom>
              <a:avLst/>
              <a:gdLst/>
              <a:ahLst/>
              <a:cxnLst/>
              <a:rect l="l" t="t" r="r" b="b"/>
              <a:pathLst>
                <a:path w="696595" h="10160">
                  <a:moveTo>
                    <a:pt x="696487" y="0"/>
                  </a:moveTo>
                  <a:lnTo>
                    <a:pt x="0" y="0"/>
                  </a:lnTo>
                  <a:lnTo>
                    <a:pt x="0" y="10044"/>
                  </a:lnTo>
                  <a:lnTo>
                    <a:pt x="696487" y="10044"/>
                  </a:lnTo>
                  <a:lnTo>
                    <a:pt x="696487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1" name="object 81"/>
            <p:cNvSpPr/>
            <p:nvPr/>
          </p:nvSpPr>
          <p:spPr>
            <a:xfrm>
              <a:off x="9785706" y="5736351"/>
              <a:ext cx="716915" cy="10160"/>
            </a:xfrm>
            <a:custGeom>
              <a:avLst/>
              <a:gdLst/>
              <a:ahLst/>
              <a:cxnLst/>
              <a:rect l="l" t="t" r="r" b="b"/>
              <a:pathLst>
                <a:path w="716915" h="10160">
                  <a:moveTo>
                    <a:pt x="716349" y="0"/>
                  </a:moveTo>
                  <a:lnTo>
                    <a:pt x="0" y="0"/>
                  </a:lnTo>
                  <a:lnTo>
                    <a:pt x="0" y="10044"/>
                  </a:lnTo>
                  <a:lnTo>
                    <a:pt x="716349" y="10044"/>
                  </a:lnTo>
                  <a:lnTo>
                    <a:pt x="716349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2" name="object 82"/>
            <p:cNvSpPr/>
            <p:nvPr/>
          </p:nvSpPr>
          <p:spPr>
            <a:xfrm>
              <a:off x="9780740" y="5736351"/>
              <a:ext cx="725805" cy="10160"/>
            </a:xfrm>
            <a:custGeom>
              <a:avLst/>
              <a:gdLst/>
              <a:ahLst/>
              <a:cxnLst/>
              <a:rect l="l" t="t" r="r" b="b"/>
              <a:pathLst>
                <a:path w="725804" h="10160">
                  <a:moveTo>
                    <a:pt x="0" y="10044"/>
                  </a:moveTo>
                  <a:lnTo>
                    <a:pt x="725758" y="10044"/>
                  </a:lnTo>
                  <a:lnTo>
                    <a:pt x="725758" y="0"/>
                  </a:lnTo>
                  <a:lnTo>
                    <a:pt x="0" y="0"/>
                  </a:lnTo>
                  <a:lnTo>
                    <a:pt x="0" y="1004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3" name="object 83"/>
            <p:cNvSpPr/>
            <p:nvPr/>
          </p:nvSpPr>
          <p:spPr>
            <a:xfrm>
              <a:off x="5017447" y="5927527"/>
              <a:ext cx="509905" cy="10160"/>
            </a:xfrm>
            <a:custGeom>
              <a:avLst/>
              <a:gdLst/>
              <a:ahLst/>
              <a:cxnLst/>
              <a:rect l="l" t="t" r="r" b="b"/>
              <a:pathLst>
                <a:path w="509904" h="10160">
                  <a:moveTo>
                    <a:pt x="509886" y="0"/>
                  </a:moveTo>
                  <a:lnTo>
                    <a:pt x="0" y="0"/>
                  </a:lnTo>
                  <a:lnTo>
                    <a:pt x="0" y="10044"/>
                  </a:lnTo>
                  <a:lnTo>
                    <a:pt x="509886" y="10044"/>
                  </a:lnTo>
                  <a:lnTo>
                    <a:pt x="509886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4" name="object 84"/>
            <p:cNvSpPr/>
            <p:nvPr/>
          </p:nvSpPr>
          <p:spPr>
            <a:xfrm>
              <a:off x="5012482" y="5927527"/>
              <a:ext cx="520065" cy="10160"/>
            </a:xfrm>
            <a:custGeom>
              <a:avLst/>
              <a:gdLst/>
              <a:ahLst/>
              <a:cxnLst/>
              <a:rect l="l" t="t" r="r" b="b"/>
              <a:pathLst>
                <a:path w="520064" h="10160">
                  <a:moveTo>
                    <a:pt x="519751" y="0"/>
                  </a:moveTo>
                  <a:lnTo>
                    <a:pt x="0" y="0"/>
                  </a:lnTo>
                  <a:lnTo>
                    <a:pt x="0" y="10044"/>
                  </a:lnTo>
                  <a:lnTo>
                    <a:pt x="519751" y="10044"/>
                  </a:lnTo>
                  <a:lnTo>
                    <a:pt x="51975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5" name="object 85"/>
            <p:cNvSpPr/>
            <p:nvPr/>
          </p:nvSpPr>
          <p:spPr>
            <a:xfrm>
              <a:off x="5596328" y="5927527"/>
              <a:ext cx="509905" cy="10160"/>
            </a:xfrm>
            <a:custGeom>
              <a:avLst/>
              <a:gdLst/>
              <a:ahLst/>
              <a:cxnLst/>
              <a:rect l="l" t="t" r="r" b="b"/>
              <a:pathLst>
                <a:path w="509904" h="10160">
                  <a:moveTo>
                    <a:pt x="509886" y="0"/>
                  </a:moveTo>
                  <a:lnTo>
                    <a:pt x="0" y="0"/>
                  </a:lnTo>
                  <a:lnTo>
                    <a:pt x="0" y="10044"/>
                  </a:lnTo>
                  <a:lnTo>
                    <a:pt x="509886" y="10044"/>
                  </a:lnTo>
                  <a:lnTo>
                    <a:pt x="509886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6" name="object 86"/>
            <p:cNvSpPr/>
            <p:nvPr/>
          </p:nvSpPr>
          <p:spPr>
            <a:xfrm>
              <a:off x="5591363" y="5927527"/>
              <a:ext cx="520065" cy="10160"/>
            </a:xfrm>
            <a:custGeom>
              <a:avLst/>
              <a:gdLst/>
              <a:ahLst/>
              <a:cxnLst/>
              <a:rect l="l" t="t" r="r" b="b"/>
              <a:pathLst>
                <a:path w="520064" h="10160">
                  <a:moveTo>
                    <a:pt x="519751" y="0"/>
                  </a:moveTo>
                  <a:lnTo>
                    <a:pt x="0" y="0"/>
                  </a:lnTo>
                  <a:lnTo>
                    <a:pt x="0" y="10044"/>
                  </a:lnTo>
                  <a:lnTo>
                    <a:pt x="519751" y="10044"/>
                  </a:lnTo>
                  <a:lnTo>
                    <a:pt x="51975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7" name="object 87"/>
            <p:cNvSpPr/>
            <p:nvPr/>
          </p:nvSpPr>
          <p:spPr>
            <a:xfrm>
              <a:off x="6175080" y="5927527"/>
              <a:ext cx="697230" cy="10160"/>
            </a:xfrm>
            <a:custGeom>
              <a:avLst/>
              <a:gdLst/>
              <a:ahLst/>
              <a:cxnLst/>
              <a:rect l="l" t="t" r="r" b="b"/>
              <a:pathLst>
                <a:path w="697229" h="10160">
                  <a:moveTo>
                    <a:pt x="696617" y="0"/>
                  </a:moveTo>
                  <a:lnTo>
                    <a:pt x="0" y="0"/>
                  </a:lnTo>
                  <a:lnTo>
                    <a:pt x="0" y="10044"/>
                  </a:lnTo>
                  <a:lnTo>
                    <a:pt x="696617" y="10044"/>
                  </a:lnTo>
                  <a:lnTo>
                    <a:pt x="696617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8" name="object 88"/>
            <p:cNvSpPr/>
            <p:nvPr/>
          </p:nvSpPr>
          <p:spPr>
            <a:xfrm>
              <a:off x="6170245" y="5927527"/>
              <a:ext cx="706755" cy="10160"/>
            </a:xfrm>
            <a:custGeom>
              <a:avLst/>
              <a:gdLst/>
              <a:ahLst/>
              <a:cxnLst/>
              <a:rect l="l" t="t" r="r" b="b"/>
              <a:pathLst>
                <a:path w="706754" h="10160">
                  <a:moveTo>
                    <a:pt x="706287" y="0"/>
                  </a:moveTo>
                  <a:lnTo>
                    <a:pt x="0" y="0"/>
                  </a:lnTo>
                  <a:lnTo>
                    <a:pt x="0" y="10044"/>
                  </a:lnTo>
                  <a:lnTo>
                    <a:pt x="706287" y="10044"/>
                  </a:lnTo>
                  <a:lnTo>
                    <a:pt x="706287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9" name="object 89"/>
            <p:cNvSpPr/>
            <p:nvPr/>
          </p:nvSpPr>
          <p:spPr>
            <a:xfrm>
              <a:off x="6940301" y="5927527"/>
              <a:ext cx="697230" cy="10160"/>
            </a:xfrm>
            <a:custGeom>
              <a:avLst/>
              <a:gdLst/>
              <a:ahLst/>
              <a:cxnLst/>
              <a:rect l="l" t="t" r="r" b="b"/>
              <a:pathLst>
                <a:path w="697229" h="10160">
                  <a:moveTo>
                    <a:pt x="696748" y="0"/>
                  </a:moveTo>
                  <a:lnTo>
                    <a:pt x="0" y="0"/>
                  </a:lnTo>
                  <a:lnTo>
                    <a:pt x="0" y="10044"/>
                  </a:lnTo>
                  <a:lnTo>
                    <a:pt x="696748" y="10044"/>
                  </a:lnTo>
                  <a:lnTo>
                    <a:pt x="69674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0" name="object 90"/>
            <p:cNvSpPr/>
            <p:nvPr/>
          </p:nvSpPr>
          <p:spPr>
            <a:xfrm>
              <a:off x="6935335" y="5927527"/>
              <a:ext cx="706755" cy="10160"/>
            </a:xfrm>
            <a:custGeom>
              <a:avLst/>
              <a:gdLst/>
              <a:ahLst/>
              <a:cxnLst/>
              <a:rect l="l" t="t" r="r" b="b"/>
              <a:pathLst>
                <a:path w="706754" h="10160">
                  <a:moveTo>
                    <a:pt x="706614" y="0"/>
                  </a:moveTo>
                  <a:lnTo>
                    <a:pt x="0" y="0"/>
                  </a:lnTo>
                  <a:lnTo>
                    <a:pt x="0" y="10044"/>
                  </a:lnTo>
                  <a:lnTo>
                    <a:pt x="706614" y="10044"/>
                  </a:lnTo>
                  <a:lnTo>
                    <a:pt x="706614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1" name="object 91"/>
            <p:cNvSpPr/>
            <p:nvPr/>
          </p:nvSpPr>
          <p:spPr>
            <a:xfrm>
              <a:off x="7705652" y="6289790"/>
              <a:ext cx="608330" cy="10160"/>
            </a:xfrm>
            <a:custGeom>
              <a:avLst/>
              <a:gdLst/>
              <a:ahLst/>
              <a:cxnLst/>
              <a:rect l="l" t="t" r="r" b="b"/>
              <a:pathLst>
                <a:path w="608329" h="10160">
                  <a:moveTo>
                    <a:pt x="608282" y="0"/>
                  </a:moveTo>
                  <a:lnTo>
                    <a:pt x="0" y="0"/>
                  </a:lnTo>
                  <a:lnTo>
                    <a:pt x="0" y="10044"/>
                  </a:lnTo>
                  <a:lnTo>
                    <a:pt x="608282" y="10044"/>
                  </a:lnTo>
                  <a:lnTo>
                    <a:pt x="60828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2" name="object 92"/>
            <p:cNvSpPr/>
            <p:nvPr/>
          </p:nvSpPr>
          <p:spPr>
            <a:xfrm>
              <a:off x="7700687" y="6289790"/>
              <a:ext cx="618490" cy="10160"/>
            </a:xfrm>
            <a:custGeom>
              <a:avLst/>
              <a:gdLst/>
              <a:ahLst/>
              <a:cxnLst/>
              <a:rect l="l" t="t" r="r" b="b"/>
              <a:pathLst>
                <a:path w="618490" h="10160">
                  <a:moveTo>
                    <a:pt x="618083" y="0"/>
                  </a:moveTo>
                  <a:lnTo>
                    <a:pt x="0" y="0"/>
                  </a:lnTo>
                  <a:lnTo>
                    <a:pt x="0" y="10044"/>
                  </a:lnTo>
                  <a:lnTo>
                    <a:pt x="618083" y="10044"/>
                  </a:lnTo>
                  <a:lnTo>
                    <a:pt x="61808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3" name="object 93"/>
            <p:cNvSpPr/>
            <p:nvPr/>
          </p:nvSpPr>
          <p:spPr>
            <a:xfrm>
              <a:off x="8382539" y="6289790"/>
              <a:ext cx="608330" cy="10160"/>
            </a:xfrm>
            <a:custGeom>
              <a:avLst/>
              <a:gdLst/>
              <a:ahLst/>
              <a:cxnLst/>
              <a:rect l="l" t="t" r="r" b="b"/>
              <a:pathLst>
                <a:path w="608329" h="10160">
                  <a:moveTo>
                    <a:pt x="608282" y="0"/>
                  </a:moveTo>
                  <a:lnTo>
                    <a:pt x="0" y="0"/>
                  </a:lnTo>
                  <a:lnTo>
                    <a:pt x="0" y="10044"/>
                  </a:lnTo>
                  <a:lnTo>
                    <a:pt x="608282" y="10044"/>
                  </a:lnTo>
                  <a:lnTo>
                    <a:pt x="60828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4" name="object 94"/>
            <p:cNvSpPr/>
            <p:nvPr/>
          </p:nvSpPr>
          <p:spPr>
            <a:xfrm>
              <a:off x="8377704" y="6289790"/>
              <a:ext cx="618490" cy="10160"/>
            </a:xfrm>
            <a:custGeom>
              <a:avLst/>
              <a:gdLst/>
              <a:ahLst/>
              <a:cxnLst/>
              <a:rect l="l" t="t" r="r" b="b"/>
              <a:pathLst>
                <a:path w="618490" h="10160">
                  <a:moveTo>
                    <a:pt x="618083" y="0"/>
                  </a:moveTo>
                  <a:lnTo>
                    <a:pt x="0" y="0"/>
                  </a:lnTo>
                  <a:lnTo>
                    <a:pt x="0" y="10044"/>
                  </a:lnTo>
                  <a:lnTo>
                    <a:pt x="618083" y="10044"/>
                  </a:lnTo>
                  <a:lnTo>
                    <a:pt x="61808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5" name="object 95"/>
            <p:cNvSpPr/>
            <p:nvPr/>
          </p:nvSpPr>
          <p:spPr>
            <a:xfrm>
              <a:off x="9059817" y="6289790"/>
              <a:ext cx="667385" cy="10160"/>
            </a:xfrm>
            <a:custGeom>
              <a:avLst/>
              <a:gdLst/>
              <a:ahLst/>
              <a:cxnLst/>
              <a:rect l="l" t="t" r="r" b="b"/>
              <a:pathLst>
                <a:path w="667384" h="10160">
                  <a:moveTo>
                    <a:pt x="667085" y="0"/>
                  </a:moveTo>
                  <a:lnTo>
                    <a:pt x="0" y="0"/>
                  </a:lnTo>
                  <a:lnTo>
                    <a:pt x="0" y="10044"/>
                  </a:lnTo>
                  <a:lnTo>
                    <a:pt x="667085" y="10044"/>
                  </a:lnTo>
                  <a:lnTo>
                    <a:pt x="66708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6" name="object 96"/>
            <p:cNvSpPr/>
            <p:nvPr/>
          </p:nvSpPr>
          <p:spPr>
            <a:xfrm>
              <a:off x="9054851" y="6289790"/>
              <a:ext cx="676910" cy="10160"/>
            </a:xfrm>
            <a:custGeom>
              <a:avLst/>
              <a:gdLst/>
              <a:ahLst/>
              <a:cxnLst/>
              <a:rect l="l" t="t" r="r" b="b"/>
              <a:pathLst>
                <a:path w="676909" h="10160">
                  <a:moveTo>
                    <a:pt x="676886" y="0"/>
                  </a:moveTo>
                  <a:lnTo>
                    <a:pt x="0" y="0"/>
                  </a:lnTo>
                  <a:lnTo>
                    <a:pt x="0" y="10044"/>
                  </a:lnTo>
                  <a:lnTo>
                    <a:pt x="676886" y="10044"/>
                  </a:lnTo>
                  <a:lnTo>
                    <a:pt x="676886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7" name="object 97"/>
            <p:cNvSpPr/>
            <p:nvPr/>
          </p:nvSpPr>
          <p:spPr>
            <a:xfrm>
              <a:off x="9795506" y="6289790"/>
              <a:ext cx="697230" cy="10160"/>
            </a:xfrm>
            <a:custGeom>
              <a:avLst/>
              <a:gdLst/>
              <a:ahLst/>
              <a:cxnLst/>
              <a:rect l="l" t="t" r="r" b="b"/>
              <a:pathLst>
                <a:path w="697229" h="10160">
                  <a:moveTo>
                    <a:pt x="696748" y="0"/>
                  </a:moveTo>
                  <a:lnTo>
                    <a:pt x="0" y="0"/>
                  </a:lnTo>
                  <a:lnTo>
                    <a:pt x="0" y="10044"/>
                  </a:lnTo>
                  <a:lnTo>
                    <a:pt x="696748" y="10044"/>
                  </a:lnTo>
                  <a:lnTo>
                    <a:pt x="69674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8" name="object 98"/>
            <p:cNvSpPr/>
            <p:nvPr/>
          </p:nvSpPr>
          <p:spPr>
            <a:xfrm>
              <a:off x="9790540" y="6289790"/>
              <a:ext cx="706755" cy="10160"/>
            </a:xfrm>
            <a:custGeom>
              <a:avLst/>
              <a:gdLst/>
              <a:ahLst/>
              <a:cxnLst/>
              <a:rect l="l" t="t" r="r" b="b"/>
              <a:pathLst>
                <a:path w="706754" h="10160">
                  <a:moveTo>
                    <a:pt x="706614" y="0"/>
                  </a:moveTo>
                  <a:lnTo>
                    <a:pt x="0" y="0"/>
                  </a:lnTo>
                  <a:lnTo>
                    <a:pt x="0" y="10044"/>
                  </a:lnTo>
                  <a:lnTo>
                    <a:pt x="706614" y="10044"/>
                  </a:lnTo>
                  <a:lnTo>
                    <a:pt x="706614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9" name="object 99"/>
            <p:cNvSpPr/>
            <p:nvPr/>
          </p:nvSpPr>
          <p:spPr>
            <a:xfrm>
              <a:off x="7315200" y="6446519"/>
              <a:ext cx="3276600" cy="335280"/>
            </a:xfrm>
            <a:custGeom>
              <a:avLst/>
              <a:gdLst/>
              <a:ahLst/>
              <a:cxnLst/>
              <a:rect l="l" t="t" r="r" b="b"/>
              <a:pathLst>
                <a:path w="3276600" h="335279">
                  <a:moveTo>
                    <a:pt x="3276600" y="0"/>
                  </a:moveTo>
                  <a:lnTo>
                    <a:pt x="0" y="0"/>
                  </a:lnTo>
                  <a:lnTo>
                    <a:pt x="0" y="335279"/>
                  </a:lnTo>
                  <a:lnTo>
                    <a:pt x="3276600" y="335279"/>
                  </a:lnTo>
                  <a:lnTo>
                    <a:pt x="32766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00" name="object 100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744967" y="6422136"/>
              <a:ext cx="2900045" cy="435859"/>
            </a:xfrm>
            <a:prstGeom prst="rect">
              <a:avLst/>
            </a:prstGeom>
          </p:spPr>
        </p:pic>
      </p:grpSp>
      <p:sp>
        <p:nvSpPr>
          <p:cNvPr id="101" name="object 101"/>
          <p:cNvSpPr txBox="1"/>
          <p:nvPr/>
        </p:nvSpPr>
        <p:spPr>
          <a:xfrm>
            <a:off x="7865109" y="6475272"/>
            <a:ext cx="2649855" cy="27051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600" spc="5" b="1" i="1">
                <a:solidFill>
                  <a:srgbClr val="E7E6E6"/>
                </a:solidFill>
                <a:latin typeface="Arial"/>
                <a:cs typeface="Arial"/>
              </a:rPr>
              <a:t>SO</a:t>
            </a:r>
            <a:r>
              <a:rPr dirty="0" sz="1600" spc="-25" b="1" i="1">
                <a:solidFill>
                  <a:srgbClr val="E7E6E6"/>
                </a:solidFill>
                <a:latin typeface="Arial"/>
                <a:cs typeface="Arial"/>
              </a:rPr>
              <a:t> </a:t>
            </a:r>
            <a:r>
              <a:rPr dirty="0" sz="1600" b="1" i="1">
                <a:solidFill>
                  <a:srgbClr val="E7E6E6"/>
                </a:solidFill>
                <a:latin typeface="Arial"/>
                <a:cs typeface="Arial"/>
              </a:rPr>
              <a:t>1</a:t>
            </a:r>
            <a:r>
              <a:rPr dirty="0" sz="1600" spc="434" b="1" i="1">
                <a:solidFill>
                  <a:srgbClr val="E7E6E6"/>
                </a:solidFill>
                <a:latin typeface="Arial"/>
                <a:cs typeface="Arial"/>
              </a:rPr>
              <a:t> </a:t>
            </a:r>
            <a:r>
              <a:rPr dirty="0" sz="1600" b="1" i="1">
                <a:solidFill>
                  <a:srgbClr val="E7E6E6"/>
                </a:solidFill>
                <a:latin typeface="Arial"/>
                <a:cs typeface="Arial"/>
              </a:rPr>
              <a:t>Prepare</a:t>
            </a:r>
            <a:r>
              <a:rPr dirty="0" sz="1600" spc="-60" b="1" i="1">
                <a:solidFill>
                  <a:srgbClr val="E7E6E6"/>
                </a:solidFill>
                <a:latin typeface="Arial"/>
                <a:cs typeface="Arial"/>
              </a:rPr>
              <a:t> </a:t>
            </a:r>
            <a:r>
              <a:rPr dirty="0" sz="1600" b="1" i="1">
                <a:solidFill>
                  <a:srgbClr val="E7E6E6"/>
                </a:solidFill>
                <a:latin typeface="Arial"/>
                <a:cs typeface="Arial"/>
              </a:rPr>
              <a:t>a</a:t>
            </a:r>
            <a:r>
              <a:rPr dirty="0" sz="1600" spc="-10" b="1" i="1">
                <a:solidFill>
                  <a:srgbClr val="E7E6E6"/>
                </a:solidFill>
                <a:latin typeface="Arial"/>
                <a:cs typeface="Arial"/>
              </a:rPr>
              <a:t> </a:t>
            </a:r>
            <a:r>
              <a:rPr dirty="0" sz="1600" b="1" i="1">
                <a:solidFill>
                  <a:srgbClr val="E7E6E6"/>
                </a:solidFill>
                <a:latin typeface="Arial"/>
                <a:cs typeface="Arial"/>
              </a:rPr>
              <a:t>worksheet.</a:t>
            </a:r>
            <a:endParaRPr sz="1600">
              <a:latin typeface="Arial"/>
              <a:cs typeface="Arial"/>
            </a:endParaRPr>
          </a:p>
        </p:txBody>
      </p:sp>
      <p:grpSp>
        <p:nvGrpSpPr>
          <p:cNvPr id="102" name="object 102"/>
          <p:cNvGrpSpPr/>
          <p:nvPr/>
        </p:nvGrpSpPr>
        <p:grpSpPr>
          <a:xfrm>
            <a:off x="1862327" y="45669"/>
            <a:ext cx="8428990" cy="1199515"/>
            <a:chOff x="1862327" y="45669"/>
            <a:chExt cx="8428990" cy="1199515"/>
          </a:xfrm>
        </p:grpSpPr>
        <p:pic>
          <p:nvPicPr>
            <p:cNvPr id="103" name="object 103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048255" y="295706"/>
              <a:ext cx="8243061" cy="574370"/>
            </a:xfrm>
            <a:prstGeom prst="rect">
              <a:avLst/>
            </a:prstGeom>
          </p:spPr>
        </p:pic>
        <p:pic>
          <p:nvPicPr>
            <p:cNvPr id="104" name="object 10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938527" y="121869"/>
              <a:ext cx="7023861" cy="1122984"/>
            </a:xfrm>
            <a:prstGeom prst="rect">
              <a:avLst/>
            </a:prstGeom>
          </p:spPr>
        </p:pic>
        <p:sp>
          <p:nvSpPr>
            <p:cNvPr id="105" name="object 105"/>
            <p:cNvSpPr/>
            <p:nvPr/>
          </p:nvSpPr>
          <p:spPr>
            <a:xfrm>
              <a:off x="1981199" y="228600"/>
              <a:ext cx="8229600" cy="561340"/>
            </a:xfrm>
            <a:custGeom>
              <a:avLst/>
              <a:gdLst/>
              <a:ahLst/>
              <a:cxnLst/>
              <a:rect l="l" t="t" r="r" b="b"/>
              <a:pathLst>
                <a:path w="8229600" h="561340">
                  <a:moveTo>
                    <a:pt x="8229600" y="0"/>
                  </a:moveTo>
                  <a:lnTo>
                    <a:pt x="0" y="0"/>
                  </a:lnTo>
                  <a:lnTo>
                    <a:pt x="0" y="560832"/>
                  </a:lnTo>
                  <a:lnTo>
                    <a:pt x="8229600" y="560832"/>
                  </a:lnTo>
                  <a:lnTo>
                    <a:pt x="8229600" y="0"/>
                  </a:lnTo>
                  <a:close/>
                </a:path>
              </a:pathLst>
            </a:custGeom>
            <a:solidFill>
              <a:srgbClr val="99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6" name="object 106"/>
            <p:cNvSpPr/>
            <p:nvPr/>
          </p:nvSpPr>
          <p:spPr>
            <a:xfrm>
              <a:off x="1981199" y="228600"/>
              <a:ext cx="8229600" cy="561340"/>
            </a:xfrm>
            <a:custGeom>
              <a:avLst/>
              <a:gdLst/>
              <a:ahLst/>
              <a:cxnLst/>
              <a:rect l="l" t="t" r="r" b="b"/>
              <a:pathLst>
                <a:path w="8229600" h="561340">
                  <a:moveTo>
                    <a:pt x="0" y="560832"/>
                  </a:moveTo>
                  <a:lnTo>
                    <a:pt x="8229600" y="560832"/>
                  </a:lnTo>
                  <a:lnTo>
                    <a:pt x="8229600" y="0"/>
                  </a:lnTo>
                  <a:lnTo>
                    <a:pt x="0" y="0"/>
                  </a:lnTo>
                  <a:lnTo>
                    <a:pt x="0" y="560832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07" name="object 10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862327" y="45669"/>
              <a:ext cx="7023861" cy="1122984"/>
            </a:xfrm>
            <a:prstGeom prst="rect">
              <a:avLst/>
            </a:prstGeom>
          </p:spPr>
        </p:pic>
      </p:grpSp>
      <p:sp>
        <p:nvSpPr>
          <p:cNvPr id="108" name="object 108"/>
          <p:cNvSpPr txBox="1">
            <a:spLocks noGrp="1"/>
          </p:cNvSpPr>
          <p:nvPr>
            <p:ph type="title"/>
          </p:nvPr>
        </p:nvSpPr>
        <p:spPr>
          <a:xfrm>
            <a:off x="2169414" y="165938"/>
            <a:ext cx="6380480" cy="636905"/>
          </a:xfrm>
          <a:prstGeom prst="rect"/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4000" spc="-10" b="0" i="0">
                <a:latin typeface="Calibri Light"/>
                <a:cs typeface="Calibri Light"/>
              </a:rPr>
              <a:t>Steps</a:t>
            </a:r>
            <a:r>
              <a:rPr dirty="0" sz="4000" spc="-55" b="0" i="0">
                <a:latin typeface="Calibri Light"/>
                <a:cs typeface="Calibri Light"/>
              </a:rPr>
              <a:t> </a:t>
            </a:r>
            <a:r>
              <a:rPr dirty="0" sz="4000" b="0" i="0">
                <a:latin typeface="Calibri Light"/>
                <a:cs typeface="Calibri Light"/>
              </a:rPr>
              <a:t>in</a:t>
            </a:r>
            <a:r>
              <a:rPr dirty="0" sz="4000" spc="-25" b="0" i="0">
                <a:latin typeface="Calibri Light"/>
                <a:cs typeface="Calibri Light"/>
              </a:rPr>
              <a:t> </a:t>
            </a:r>
            <a:r>
              <a:rPr dirty="0" sz="4000" spc="-5" b="0" i="0">
                <a:latin typeface="Calibri Light"/>
                <a:cs typeface="Calibri Light"/>
              </a:rPr>
              <a:t>Preparing</a:t>
            </a:r>
            <a:r>
              <a:rPr dirty="0" sz="4000" spc="-114" b="0" i="0">
                <a:latin typeface="Calibri Light"/>
                <a:cs typeface="Calibri Light"/>
              </a:rPr>
              <a:t> </a:t>
            </a:r>
            <a:r>
              <a:rPr dirty="0" sz="4000" b="0" i="0">
                <a:latin typeface="Calibri Light"/>
                <a:cs typeface="Calibri Light"/>
              </a:rPr>
              <a:t>a </a:t>
            </a:r>
            <a:r>
              <a:rPr dirty="0" sz="4000" spc="-25" b="0" i="0">
                <a:latin typeface="Calibri Light"/>
                <a:cs typeface="Calibri Light"/>
              </a:rPr>
              <a:t>Worksheet</a:t>
            </a:r>
            <a:endParaRPr sz="4000">
              <a:latin typeface="Calibri Light"/>
              <a:cs typeface="Calibri Light"/>
            </a:endParaRPr>
          </a:p>
        </p:txBody>
      </p:sp>
      <p:sp>
        <p:nvSpPr>
          <p:cNvPr id="109" name="object 109"/>
          <p:cNvSpPr txBox="1"/>
          <p:nvPr/>
        </p:nvSpPr>
        <p:spPr>
          <a:xfrm>
            <a:off x="1923033" y="978789"/>
            <a:ext cx="6668134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solidFill>
                  <a:srgbClr val="800000"/>
                </a:solidFill>
                <a:latin typeface="Arial"/>
                <a:cs typeface="Arial"/>
              </a:rPr>
              <a:t>5.</a:t>
            </a:r>
            <a:r>
              <a:rPr dirty="0" sz="2400" spc="-15" b="1">
                <a:solidFill>
                  <a:srgbClr val="800000"/>
                </a:solidFill>
                <a:latin typeface="Arial"/>
                <a:cs typeface="Arial"/>
              </a:rPr>
              <a:t> </a:t>
            </a:r>
            <a:r>
              <a:rPr dirty="0" sz="2400" spc="-40" b="1">
                <a:solidFill>
                  <a:srgbClr val="800000"/>
                </a:solidFill>
                <a:latin typeface="Arial"/>
                <a:cs typeface="Arial"/>
              </a:rPr>
              <a:t>Total</a:t>
            </a:r>
            <a:r>
              <a:rPr dirty="0" sz="2400" spc="-15" b="1">
                <a:solidFill>
                  <a:srgbClr val="800000"/>
                </a:solidFill>
                <a:latin typeface="Arial"/>
                <a:cs typeface="Arial"/>
              </a:rPr>
              <a:t> </a:t>
            </a:r>
            <a:r>
              <a:rPr dirty="0" sz="2400" spc="-5" b="1">
                <a:solidFill>
                  <a:srgbClr val="800000"/>
                </a:solidFill>
                <a:latin typeface="Arial"/>
                <a:cs typeface="Arial"/>
              </a:rPr>
              <a:t>Columns,</a:t>
            </a:r>
            <a:r>
              <a:rPr dirty="0" sz="2400" spc="-40" b="1">
                <a:solidFill>
                  <a:srgbClr val="800000"/>
                </a:solidFill>
                <a:latin typeface="Arial"/>
                <a:cs typeface="Arial"/>
              </a:rPr>
              <a:t> </a:t>
            </a:r>
            <a:r>
              <a:rPr dirty="0" sz="2400" spc="-5" b="1">
                <a:solidFill>
                  <a:srgbClr val="800000"/>
                </a:solidFill>
                <a:latin typeface="Arial"/>
                <a:cs typeface="Arial"/>
              </a:rPr>
              <a:t>Compute</a:t>
            </a:r>
            <a:r>
              <a:rPr dirty="0" sz="2400" spc="10" b="1">
                <a:solidFill>
                  <a:srgbClr val="80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800000"/>
                </a:solidFill>
                <a:latin typeface="Arial"/>
                <a:cs typeface="Arial"/>
              </a:rPr>
              <a:t>Net Income</a:t>
            </a:r>
            <a:r>
              <a:rPr dirty="0" sz="2400" spc="-15" b="1">
                <a:solidFill>
                  <a:srgbClr val="800000"/>
                </a:solidFill>
                <a:latin typeface="Arial"/>
                <a:cs typeface="Arial"/>
              </a:rPr>
              <a:t> </a:t>
            </a:r>
            <a:r>
              <a:rPr dirty="0" sz="2400" spc="-5" b="1">
                <a:solidFill>
                  <a:srgbClr val="800000"/>
                </a:solidFill>
                <a:latin typeface="Arial"/>
                <a:cs typeface="Arial"/>
              </a:rPr>
              <a:t>(Loss)</a:t>
            </a:r>
            <a:endParaRPr sz="2400">
              <a:latin typeface="Arial"/>
              <a:cs typeface="Arial"/>
            </a:endParaRPr>
          </a:p>
        </p:txBody>
      </p:sp>
      <p:sp>
        <p:nvSpPr>
          <p:cNvPr id="110" name="object 110"/>
          <p:cNvSpPr txBox="1"/>
          <p:nvPr/>
        </p:nvSpPr>
        <p:spPr>
          <a:xfrm>
            <a:off x="5509386" y="4661408"/>
            <a:ext cx="185420" cy="179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000" spc="-10" b="1">
                <a:latin typeface="Comic Sans MS"/>
                <a:cs typeface="Comic Sans MS"/>
              </a:rPr>
              <a:t>(</a:t>
            </a:r>
            <a:r>
              <a:rPr dirty="0" sz="1000" spc="5" b="1">
                <a:latin typeface="Comic Sans MS"/>
                <a:cs typeface="Comic Sans MS"/>
              </a:rPr>
              <a:t>c</a:t>
            </a:r>
            <a:r>
              <a:rPr dirty="0" sz="1000" b="1">
                <a:latin typeface="Comic Sans MS"/>
                <a:cs typeface="Comic Sans MS"/>
              </a:rPr>
              <a:t>)</a:t>
            </a:r>
            <a:endParaRPr sz="1000">
              <a:latin typeface="Comic Sans MS"/>
              <a:cs typeface="Comic Sans MS"/>
            </a:endParaRPr>
          </a:p>
        </p:txBody>
      </p:sp>
      <p:graphicFrame>
        <p:nvGraphicFramePr>
          <p:cNvPr id="111" name="object 111"/>
          <p:cNvGraphicFramePr>
            <a:graphicFrameLocks noGrp="1"/>
          </p:cNvGraphicFramePr>
          <p:nvPr/>
        </p:nvGraphicFramePr>
        <p:xfrm>
          <a:off x="1791983" y="2084512"/>
          <a:ext cx="8679815" cy="24517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53539"/>
                <a:gridCol w="876300"/>
                <a:gridCol w="641985"/>
                <a:gridCol w="247650"/>
                <a:gridCol w="287020"/>
                <a:gridCol w="270510"/>
                <a:gridCol w="512445"/>
                <a:gridCol w="731520"/>
                <a:gridCol w="756285"/>
                <a:gridCol w="528954"/>
                <a:gridCol w="855979"/>
                <a:gridCol w="557529"/>
                <a:gridCol w="767079"/>
              </a:tblGrid>
              <a:tr h="219715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dirty="0" sz="1000" spc="-5" b="1">
                          <a:latin typeface="Arial"/>
                          <a:cs typeface="Arial"/>
                        </a:rPr>
                        <a:t>Advertising</a:t>
                      </a:r>
                      <a:r>
                        <a:rPr dirty="0" sz="1000" spc="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15" b="1">
                          <a:latin typeface="Arial"/>
                          <a:cs typeface="Arial"/>
                        </a:rPr>
                        <a:t>Supplies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52069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82245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dirty="0" sz="1000" spc="-5" b="1">
                          <a:latin typeface="Arial"/>
                          <a:cs typeface="Arial"/>
                        </a:rPr>
                        <a:t>2,500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52069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24765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dirty="0" baseline="16666" sz="1500" spc="-7" b="1">
                          <a:latin typeface="Comic Sans MS"/>
                          <a:cs typeface="Comic Sans MS"/>
                        </a:rPr>
                        <a:t>(a)</a:t>
                      </a:r>
                      <a:r>
                        <a:rPr dirty="0" baseline="16666" sz="1500" spc="-97" b="1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000" spc="-5" b="1">
                          <a:latin typeface="Arial"/>
                          <a:cs typeface="Arial"/>
                        </a:rPr>
                        <a:t>1,500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52069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182245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dirty="0" sz="1000" spc="-5" b="1">
                          <a:latin typeface="Arial"/>
                          <a:cs typeface="Arial"/>
                        </a:rPr>
                        <a:t>1,000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52069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r" marR="22860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dirty="0" sz="1000" spc="-5" b="1">
                          <a:latin typeface="Arial"/>
                          <a:cs typeface="Arial"/>
                        </a:rPr>
                        <a:t>1,000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52069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</a:tr>
              <a:tr h="171087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1000" spc="25" b="1">
                          <a:latin typeface="Arial"/>
                          <a:cs typeface="Arial"/>
                        </a:rPr>
                        <a:t>Prepaid</a:t>
                      </a:r>
                      <a:r>
                        <a:rPr dirty="0" sz="1000" spc="-5" b="1">
                          <a:latin typeface="Arial"/>
                          <a:cs typeface="Arial"/>
                        </a:rPr>
                        <a:t> Insurance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84785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1000" spc="-20" b="1">
                          <a:latin typeface="Arial"/>
                          <a:cs typeface="Arial"/>
                        </a:rPr>
                        <a:t>600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21590">
                        <a:lnSpc>
                          <a:spcPts val="810"/>
                        </a:lnSpc>
                        <a:tabLst>
                          <a:tab pos="417830" algn="l"/>
                        </a:tabLst>
                      </a:pPr>
                      <a:r>
                        <a:rPr dirty="0" sz="1000" spc="-5" b="1">
                          <a:latin typeface="Comic Sans MS"/>
                          <a:cs typeface="Comic Sans MS"/>
                        </a:rPr>
                        <a:t>(b)	</a:t>
                      </a:r>
                      <a:r>
                        <a:rPr dirty="0" baseline="-22222" sz="1500" spc="-30" b="1">
                          <a:latin typeface="Arial"/>
                          <a:cs typeface="Arial"/>
                        </a:rPr>
                        <a:t>50</a:t>
                      </a:r>
                      <a:endParaRPr baseline="-22222" sz="15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184785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1000" spc="-20" b="1">
                          <a:latin typeface="Arial"/>
                          <a:cs typeface="Arial"/>
                        </a:rPr>
                        <a:t>550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r" marR="24765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1000" spc="-20" b="1">
                          <a:latin typeface="Arial"/>
                          <a:cs typeface="Arial"/>
                        </a:rPr>
                        <a:t>550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</a:tr>
              <a:tr h="171087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Office</a:t>
                      </a:r>
                      <a:r>
                        <a:rPr dirty="0" sz="1000" spc="5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5" b="1">
                          <a:latin typeface="Arial"/>
                          <a:cs typeface="Arial"/>
                        </a:rPr>
                        <a:t>Equipment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82245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1000" spc="-5" b="1">
                          <a:latin typeface="Arial"/>
                          <a:cs typeface="Arial"/>
                        </a:rPr>
                        <a:t>5,000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182245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1000" spc="-5" b="1">
                          <a:latin typeface="Arial"/>
                          <a:cs typeface="Arial"/>
                        </a:rPr>
                        <a:t>5,000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r" marR="22860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1000" spc="-5" b="1">
                          <a:latin typeface="Arial"/>
                          <a:cs typeface="Arial"/>
                        </a:rPr>
                        <a:t>5,000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</a:tr>
              <a:tr h="171087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1000" spc="-35" b="1">
                          <a:latin typeface="Arial"/>
                          <a:cs typeface="Arial"/>
                        </a:rPr>
                        <a:t>N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o</a:t>
                      </a:r>
                      <a:r>
                        <a:rPr dirty="0" sz="1000" spc="-25" b="1">
                          <a:latin typeface="Arial"/>
                          <a:cs typeface="Arial"/>
                        </a:rPr>
                        <a:t>t</a:t>
                      </a:r>
                      <a:r>
                        <a:rPr dirty="0" sz="1000" spc="55" b="1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s</a:t>
                      </a:r>
                      <a:r>
                        <a:rPr dirty="0" sz="1000" spc="-7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20" b="1">
                          <a:latin typeface="Arial"/>
                          <a:cs typeface="Arial"/>
                        </a:rPr>
                        <a:t>P</a:t>
                      </a:r>
                      <a:r>
                        <a:rPr dirty="0" sz="1000" spc="55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 spc="-20" b="1">
                          <a:latin typeface="Arial"/>
                          <a:cs typeface="Arial"/>
                        </a:rPr>
                        <a:t>y</a:t>
                      </a:r>
                      <a:r>
                        <a:rPr dirty="0" sz="1000" spc="55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b</a:t>
                      </a:r>
                      <a:r>
                        <a:rPr dirty="0" sz="1000" spc="30" b="1">
                          <a:latin typeface="Arial"/>
                          <a:cs typeface="Arial"/>
                        </a:rPr>
                        <a:t>l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59055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1000" spc="-5" b="1">
                          <a:latin typeface="Arial"/>
                          <a:cs typeface="Arial"/>
                        </a:rPr>
                        <a:t>5,000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72720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1000" spc="-5" b="1">
                          <a:latin typeface="Arial"/>
                          <a:cs typeface="Arial"/>
                        </a:rPr>
                        <a:t>5,000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24130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1000" spc="-5" b="1">
                          <a:latin typeface="Arial"/>
                          <a:cs typeface="Arial"/>
                        </a:rPr>
                        <a:t>5,000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</a:tr>
              <a:tr h="154195">
                <a:tc>
                  <a:txBody>
                    <a:bodyPr/>
                    <a:lstStyle/>
                    <a:p>
                      <a:pPr marL="31750">
                        <a:lnSpc>
                          <a:spcPts val="1085"/>
                        </a:lnSpc>
                        <a:spcBef>
                          <a:spcPts val="30"/>
                        </a:spcBef>
                      </a:pPr>
                      <a:r>
                        <a:rPr dirty="0" sz="1000" spc="-35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 spc="-20" b="1">
                          <a:latin typeface="Arial"/>
                          <a:cs typeface="Arial"/>
                        </a:rPr>
                        <a:t>cc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o</a:t>
                      </a:r>
                      <a:r>
                        <a:rPr dirty="0" sz="1000" spc="5" b="1">
                          <a:latin typeface="Arial"/>
                          <a:cs typeface="Arial"/>
                        </a:rPr>
                        <a:t>u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n</a:t>
                      </a:r>
                      <a:r>
                        <a:rPr dirty="0" sz="1000" spc="-25" b="1">
                          <a:latin typeface="Arial"/>
                          <a:cs typeface="Arial"/>
                        </a:rPr>
                        <a:t>t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s</a:t>
                      </a:r>
                      <a:r>
                        <a:rPr dirty="0" sz="1000" spc="-7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20" b="1">
                          <a:latin typeface="Arial"/>
                          <a:cs typeface="Arial"/>
                        </a:rPr>
                        <a:t>P</a:t>
                      </a:r>
                      <a:r>
                        <a:rPr dirty="0" sz="1000" spc="55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 spc="-20" b="1">
                          <a:latin typeface="Arial"/>
                          <a:cs typeface="Arial"/>
                        </a:rPr>
                        <a:t>y</a:t>
                      </a:r>
                      <a:r>
                        <a:rPr dirty="0" sz="1000" spc="55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b</a:t>
                      </a:r>
                      <a:r>
                        <a:rPr dirty="0" sz="1000" spc="30" b="1">
                          <a:latin typeface="Arial"/>
                          <a:cs typeface="Arial"/>
                        </a:rPr>
                        <a:t>l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59055">
                        <a:lnSpc>
                          <a:spcPts val="1085"/>
                        </a:lnSpc>
                        <a:spcBef>
                          <a:spcPts val="30"/>
                        </a:spcBef>
                      </a:pPr>
                      <a:r>
                        <a:rPr dirty="0" sz="1000" spc="-5" b="1">
                          <a:latin typeface="Arial"/>
                          <a:cs typeface="Arial"/>
                        </a:rPr>
                        <a:t>2,500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72720">
                        <a:lnSpc>
                          <a:spcPts val="1085"/>
                        </a:lnSpc>
                        <a:spcBef>
                          <a:spcPts val="30"/>
                        </a:spcBef>
                      </a:pPr>
                      <a:r>
                        <a:rPr dirty="0" sz="1000" spc="-5" b="1">
                          <a:latin typeface="Arial"/>
                          <a:cs typeface="Arial"/>
                        </a:rPr>
                        <a:t>2,500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24130">
                        <a:lnSpc>
                          <a:spcPts val="1085"/>
                        </a:lnSpc>
                        <a:spcBef>
                          <a:spcPts val="30"/>
                        </a:spcBef>
                      </a:pPr>
                      <a:r>
                        <a:rPr dirty="0" sz="1000" spc="-5" b="1">
                          <a:latin typeface="Arial"/>
                          <a:cs typeface="Arial"/>
                        </a:rPr>
                        <a:t>2,500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</a:tr>
              <a:tr h="187979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165"/>
                        </a:spcBef>
                      </a:pPr>
                      <a:r>
                        <a:rPr dirty="0" sz="1000" spc="20" b="1">
                          <a:latin typeface="Arial"/>
                          <a:cs typeface="Arial"/>
                        </a:rPr>
                        <a:t>Unearned</a:t>
                      </a:r>
                      <a:r>
                        <a:rPr dirty="0" sz="1000" spc="-1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10" b="1">
                          <a:latin typeface="Arial"/>
                          <a:cs typeface="Arial"/>
                        </a:rPr>
                        <a:t>Revenue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2095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59055">
                        <a:lnSpc>
                          <a:spcPct val="100000"/>
                        </a:lnSpc>
                        <a:spcBef>
                          <a:spcPts val="165"/>
                        </a:spcBef>
                      </a:pPr>
                      <a:r>
                        <a:rPr dirty="0" sz="1000" spc="-5" b="1">
                          <a:latin typeface="Arial"/>
                          <a:cs typeface="Arial"/>
                        </a:rPr>
                        <a:t>1,200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2095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1590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dirty="0" sz="1000" b="1">
                          <a:latin typeface="Comic Sans MS"/>
                          <a:cs typeface="Comic Sans MS"/>
                        </a:rPr>
                        <a:t>(d)</a:t>
                      </a:r>
                      <a:endParaRPr sz="1000">
                        <a:latin typeface="Comic Sans MS"/>
                        <a:cs typeface="Comic Sans MS"/>
                      </a:endParaRPr>
                    </a:p>
                  </a:txBody>
                  <a:tcPr marL="0" marR="0" marB="0" marT="95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56515">
                        <a:lnSpc>
                          <a:spcPct val="100000"/>
                        </a:lnSpc>
                        <a:spcBef>
                          <a:spcPts val="165"/>
                        </a:spcBef>
                      </a:pPr>
                      <a:r>
                        <a:rPr dirty="0" sz="1000" spc="-20" b="1">
                          <a:latin typeface="Arial"/>
                          <a:cs typeface="Arial"/>
                        </a:rPr>
                        <a:t>400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20955"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74625">
                        <a:lnSpc>
                          <a:spcPct val="100000"/>
                        </a:lnSpc>
                        <a:spcBef>
                          <a:spcPts val="165"/>
                        </a:spcBef>
                      </a:pPr>
                      <a:r>
                        <a:rPr dirty="0" sz="1000" spc="-20" b="1">
                          <a:latin typeface="Arial"/>
                          <a:cs typeface="Arial"/>
                        </a:rPr>
                        <a:t>800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20955"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26034">
                        <a:lnSpc>
                          <a:spcPct val="100000"/>
                        </a:lnSpc>
                        <a:spcBef>
                          <a:spcPts val="165"/>
                        </a:spcBef>
                      </a:pPr>
                      <a:r>
                        <a:rPr dirty="0" sz="1000" spc="-20" b="1">
                          <a:latin typeface="Arial"/>
                          <a:cs typeface="Arial"/>
                        </a:rPr>
                        <a:t>800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20955">
                    <a:solidFill>
                      <a:srgbClr val="FFFFFF"/>
                    </a:solidFill>
                  </a:tcPr>
                </a:tc>
              </a:tr>
              <a:tr h="158635">
                <a:tc>
                  <a:txBody>
                    <a:bodyPr/>
                    <a:lstStyle/>
                    <a:p>
                      <a:pPr marL="31750">
                        <a:lnSpc>
                          <a:spcPts val="1120"/>
                        </a:lnSpc>
                        <a:spcBef>
                          <a:spcPts val="30"/>
                        </a:spcBef>
                      </a:pPr>
                      <a:r>
                        <a:rPr dirty="0" sz="1000" spc="15" b="1">
                          <a:latin typeface="Arial"/>
                          <a:cs typeface="Arial"/>
                        </a:rPr>
                        <a:t>Share</a:t>
                      </a:r>
                      <a:r>
                        <a:rPr dirty="0" sz="1000" spc="5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10" b="1">
                          <a:latin typeface="Arial"/>
                          <a:cs typeface="Arial"/>
                        </a:rPr>
                        <a:t>Capital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59055">
                        <a:lnSpc>
                          <a:spcPts val="1120"/>
                        </a:lnSpc>
                        <a:spcBef>
                          <a:spcPts val="30"/>
                        </a:spcBef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10,000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72720">
                        <a:lnSpc>
                          <a:spcPts val="1120"/>
                        </a:lnSpc>
                        <a:spcBef>
                          <a:spcPts val="30"/>
                        </a:spcBef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10,000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24130">
                        <a:lnSpc>
                          <a:spcPts val="1120"/>
                        </a:lnSpc>
                        <a:spcBef>
                          <a:spcPts val="30"/>
                        </a:spcBef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10,000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</a:tr>
              <a:tr h="347031">
                <a:tc>
                  <a:txBody>
                    <a:bodyPr/>
                    <a:lstStyle/>
                    <a:p>
                      <a:pPr marL="31750" marR="563245">
                        <a:lnSpc>
                          <a:spcPts val="1350"/>
                        </a:lnSpc>
                      </a:pPr>
                      <a:r>
                        <a:rPr dirty="0" sz="1000" spc="5" b="1">
                          <a:latin typeface="Arial"/>
                          <a:cs typeface="Arial"/>
                        </a:rPr>
                        <a:t>Dividends </a:t>
                      </a:r>
                      <a:r>
                        <a:rPr dirty="0" sz="1000" spc="10" b="1">
                          <a:latin typeface="Arial"/>
                          <a:cs typeface="Arial"/>
                        </a:rPr>
                        <a:t> Service Revenue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84785">
                        <a:lnSpc>
                          <a:spcPct val="100000"/>
                        </a:lnSpc>
                        <a:spcBef>
                          <a:spcPts val="130"/>
                        </a:spcBef>
                      </a:pPr>
                      <a:r>
                        <a:rPr dirty="0" sz="1000" spc="-20" b="1">
                          <a:latin typeface="Arial"/>
                          <a:cs typeface="Arial"/>
                        </a:rPr>
                        <a:t>500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1651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algn="r" marR="59055">
                        <a:lnSpc>
                          <a:spcPts val="1155"/>
                        </a:lnSpc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10,000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4445"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21590">
                        <a:lnSpc>
                          <a:spcPct val="100000"/>
                        </a:lnSpc>
                        <a:spcBef>
                          <a:spcPts val="1200"/>
                        </a:spcBef>
                      </a:pPr>
                      <a:r>
                        <a:rPr dirty="0" sz="1000" b="1">
                          <a:latin typeface="Comic Sans MS"/>
                          <a:cs typeface="Comic Sans MS"/>
                        </a:rPr>
                        <a:t>(d)</a:t>
                      </a:r>
                      <a:endParaRPr sz="1000">
                        <a:latin typeface="Comic Sans MS"/>
                        <a:cs typeface="Comic Sans MS"/>
                      </a:endParaRPr>
                    </a:p>
                  </a:txBody>
                  <a:tcPr marL="0" marR="0" marB="0" marT="15240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L="78740">
                        <a:lnSpc>
                          <a:spcPts val="1155"/>
                        </a:lnSpc>
                      </a:pPr>
                      <a:r>
                        <a:rPr dirty="0" sz="1000" spc="-20" b="1">
                          <a:latin typeface="Arial"/>
                          <a:cs typeface="Arial"/>
                        </a:rPr>
                        <a:t>400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444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84785">
                        <a:lnSpc>
                          <a:spcPct val="100000"/>
                        </a:lnSpc>
                        <a:spcBef>
                          <a:spcPts val="130"/>
                        </a:spcBef>
                      </a:pPr>
                      <a:r>
                        <a:rPr dirty="0" sz="1000" spc="-20" b="1">
                          <a:latin typeface="Arial"/>
                          <a:cs typeface="Arial"/>
                        </a:rPr>
                        <a:t>500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1651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algn="r" marR="172720">
                        <a:lnSpc>
                          <a:spcPts val="1155"/>
                        </a:lnSpc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10,600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444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L="260350">
                        <a:lnSpc>
                          <a:spcPts val="1155"/>
                        </a:lnSpc>
                      </a:pPr>
                      <a:r>
                        <a:rPr dirty="0" sz="1000" spc="-10" b="1">
                          <a:latin typeface="Arial"/>
                          <a:cs typeface="Arial"/>
                        </a:rPr>
                        <a:t>10,600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4445"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317500">
                        <a:lnSpc>
                          <a:spcPct val="100000"/>
                        </a:lnSpc>
                        <a:spcBef>
                          <a:spcPts val="130"/>
                        </a:spcBef>
                      </a:pPr>
                      <a:r>
                        <a:rPr dirty="0" sz="1000" spc="-20" b="1">
                          <a:latin typeface="Arial"/>
                          <a:cs typeface="Arial"/>
                        </a:rPr>
                        <a:t>500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1651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33731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L="31750">
                        <a:lnSpc>
                          <a:spcPts val="1120"/>
                        </a:lnSpc>
                      </a:pPr>
                      <a:r>
                        <a:rPr dirty="0" sz="1000" spc="20" b="1">
                          <a:latin typeface="Arial"/>
                          <a:cs typeface="Arial"/>
                        </a:rPr>
                        <a:t>S</a:t>
                      </a:r>
                      <a:r>
                        <a:rPr dirty="0" sz="1000" spc="55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 spc="25" b="1">
                          <a:latin typeface="Arial"/>
                          <a:cs typeface="Arial"/>
                        </a:rPr>
                        <a:t>l</a:t>
                      </a:r>
                      <a:r>
                        <a:rPr dirty="0" sz="1000" spc="55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 spc="-5" b="1">
                          <a:latin typeface="Arial"/>
                          <a:cs typeface="Arial"/>
                        </a:rPr>
                        <a:t>r</a:t>
                      </a:r>
                      <a:r>
                        <a:rPr dirty="0" sz="1000" spc="25" b="1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1000" spc="55" b="1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s</a:t>
                      </a:r>
                      <a:r>
                        <a:rPr dirty="0" sz="1000" spc="-7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-55" b="1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1000" spc="55" b="1">
                          <a:latin typeface="Arial"/>
                          <a:cs typeface="Arial"/>
                        </a:rPr>
                        <a:t>x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p</a:t>
                      </a:r>
                      <a:r>
                        <a:rPr dirty="0" sz="1000" spc="60" b="1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n</a:t>
                      </a:r>
                      <a:r>
                        <a:rPr dirty="0" sz="1000" spc="-95" b="1">
                          <a:latin typeface="Arial"/>
                          <a:cs typeface="Arial"/>
                        </a:rPr>
                        <a:t>s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algn="r" marR="182245">
                        <a:lnSpc>
                          <a:spcPts val="1120"/>
                        </a:lnSpc>
                      </a:pPr>
                      <a:r>
                        <a:rPr dirty="0" sz="1000" spc="-5" b="1">
                          <a:latin typeface="Arial"/>
                          <a:cs typeface="Arial"/>
                        </a:rPr>
                        <a:t>4,000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L="24765">
                        <a:lnSpc>
                          <a:spcPts val="1120"/>
                        </a:lnSpc>
                      </a:pPr>
                      <a:r>
                        <a:rPr dirty="0" baseline="11111" sz="1500" spc="-15" b="1">
                          <a:latin typeface="Comic Sans MS"/>
                          <a:cs typeface="Comic Sans MS"/>
                        </a:rPr>
                        <a:t>(g</a:t>
                      </a:r>
                      <a:r>
                        <a:rPr dirty="0" baseline="11111" sz="1500" b="1">
                          <a:latin typeface="Comic Sans MS"/>
                          <a:cs typeface="Comic Sans MS"/>
                        </a:rPr>
                        <a:t>)</a:t>
                      </a:r>
                      <a:r>
                        <a:rPr dirty="0" baseline="11111" sz="1500" spc="-517" b="1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000" spc="-20" b="1">
                          <a:latin typeface="Arial"/>
                          <a:cs typeface="Arial"/>
                        </a:rPr>
                        <a:t>1</a:t>
                      </a:r>
                      <a:r>
                        <a:rPr dirty="0" sz="1000" spc="25" b="1">
                          <a:latin typeface="Arial"/>
                          <a:cs typeface="Arial"/>
                        </a:rPr>
                        <a:t>,</a:t>
                      </a:r>
                      <a:r>
                        <a:rPr dirty="0" sz="1000" spc="-20" b="1">
                          <a:latin typeface="Arial"/>
                          <a:cs typeface="Arial"/>
                        </a:rPr>
                        <a:t>20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24765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dirty="0" sz="1000" spc="-5" b="1">
                          <a:latin typeface="Comic Sans MS"/>
                          <a:cs typeface="Comic Sans MS"/>
                        </a:rPr>
                        <a:t>(e)</a:t>
                      </a:r>
                      <a:endParaRPr sz="1000">
                        <a:latin typeface="Comic Sans MS"/>
                        <a:cs typeface="Comic Sans MS"/>
                      </a:endParaRPr>
                    </a:p>
                  </a:txBody>
                  <a:tcPr marL="0" marR="0" marB="0" marT="1905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78740">
                        <a:lnSpc>
                          <a:spcPct val="100000"/>
                        </a:lnSpc>
                        <a:spcBef>
                          <a:spcPts val="90"/>
                        </a:spcBef>
                      </a:pPr>
                      <a:r>
                        <a:rPr dirty="0" sz="1000" spc="-20" b="1">
                          <a:latin typeface="Arial"/>
                          <a:cs typeface="Arial"/>
                        </a:rPr>
                        <a:t>200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1143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algn="r" marR="182245">
                        <a:lnSpc>
                          <a:spcPts val="1120"/>
                        </a:lnSpc>
                      </a:pPr>
                      <a:r>
                        <a:rPr dirty="0" sz="1000" spc="-5" b="1">
                          <a:latin typeface="Arial"/>
                          <a:cs typeface="Arial"/>
                        </a:rPr>
                        <a:t>5,200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L="180340">
                        <a:lnSpc>
                          <a:spcPts val="1120"/>
                        </a:lnSpc>
                      </a:pPr>
                      <a:r>
                        <a:rPr dirty="0" sz="1000" spc="-5" b="1">
                          <a:latin typeface="Arial"/>
                          <a:cs typeface="Arial"/>
                        </a:rPr>
                        <a:t>5,200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83538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130"/>
                        </a:spcBef>
                      </a:pPr>
                      <a:r>
                        <a:rPr dirty="0" sz="1000" spc="5" b="1">
                          <a:latin typeface="Arial"/>
                          <a:cs typeface="Arial"/>
                        </a:rPr>
                        <a:t>Rent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16510"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26034">
                        <a:lnSpc>
                          <a:spcPct val="100000"/>
                        </a:lnSpc>
                        <a:spcBef>
                          <a:spcPts val="130"/>
                        </a:spcBef>
                        <a:tabLst>
                          <a:tab pos="477520" algn="l"/>
                          <a:tab pos="1517650" algn="l"/>
                        </a:tabLst>
                      </a:pPr>
                      <a:r>
                        <a:rPr dirty="0" u="sng" sz="1000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 </a:t>
                      </a:r>
                      <a:r>
                        <a:rPr dirty="0" u="sng" sz="1000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	</a:t>
                      </a:r>
                      <a:r>
                        <a:rPr dirty="0" u="sng" sz="1000" spc="-15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900	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1651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gridSpan="5">
                  <a:txBody>
                    <a:bodyPr/>
                    <a:lstStyle/>
                    <a:p>
                      <a:pPr algn="r" marR="184785">
                        <a:lnSpc>
                          <a:spcPct val="100000"/>
                        </a:lnSpc>
                        <a:spcBef>
                          <a:spcPts val="130"/>
                        </a:spcBef>
                      </a:pPr>
                      <a:r>
                        <a:rPr dirty="0" sz="1000" spc="-20" b="1">
                          <a:latin typeface="Arial"/>
                          <a:cs typeface="Arial"/>
                        </a:rPr>
                        <a:t>900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1651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gridSpan="5">
                  <a:txBody>
                    <a:bodyPr/>
                    <a:lstStyle/>
                    <a:p>
                      <a:pPr marL="1043305">
                        <a:lnSpc>
                          <a:spcPct val="100000"/>
                        </a:lnSpc>
                        <a:spcBef>
                          <a:spcPts val="130"/>
                        </a:spcBef>
                      </a:pPr>
                      <a:r>
                        <a:rPr dirty="0" sz="1000" spc="-20" b="1">
                          <a:latin typeface="Arial"/>
                          <a:cs typeface="Arial"/>
                        </a:rPr>
                        <a:t>900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1651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86171">
                <a:tc>
                  <a:txBody>
                    <a:bodyPr/>
                    <a:lstStyle/>
                    <a:p>
                      <a:pPr marL="266700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1000" spc="10" b="1">
                          <a:latin typeface="Arial"/>
                          <a:cs typeface="Arial"/>
                        </a:rPr>
                        <a:t>Totals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35560">
                        <a:lnSpc>
                          <a:spcPct val="100000"/>
                        </a:lnSpc>
                        <a:spcBef>
                          <a:spcPts val="30"/>
                        </a:spcBef>
                        <a:tabLst>
                          <a:tab pos="300990" algn="l"/>
                          <a:tab pos="1066165" algn="l"/>
                        </a:tabLst>
                      </a:pPr>
                      <a:r>
                        <a:rPr dirty="0" u="sng" sz="1000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 </a:t>
                      </a:r>
                      <a:r>
                        <a:rPr dirty="0" u="sng" sz="1000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	</a:t>
                      </a:r>
                      <a:r>
                        <a:rPr dirty="0" u="sng" sz="1000" spc="-10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28,700</a:t>
                      </a:r>
                      <a:r>
                        <a:rPr dirty="0" u="sng" sz="1000" spc="-10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	28,700</a:t>
                      </a:r>
                      <a:r>
                        <a:rPr dirty="0" u="sng" sz="1000" spc="-110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 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gridSpan="5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gridSpan="5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63707">
                <a:tc>
                  <a:txBody>
                    <a:bodyPr/>
                    <a:lstStyle/>
                    <a:p>
                      <a:pPr marL="31750">
                        <a:lnSpc>
                          <a:spcPts val="1120"/>
                        </a:lnSpc>
                        <a:spcBef>
                          <a:spcPts val="70"/>
                        </a:spcBef>
                      </a:pPr>
                      <a:r>
                        <a:rPr dirty="0" sz="1000" spc="-35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d</a:t>
                      </a:r>
                      <a:r>
                        <a:rPr dirty="0" sz="1000" spc="-20" b="1">
                          <a:latin typeface="Arial"/>
                          <a:cs typeface="Arial"/>
                        </a:rPr>
                        <a:t>v</a:t>
                      </a:r>
                      <a:r>
                        <a:rPr dirty="0" sz="1000" spc="55" b="1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1000" spc="-5" b="1">
                          <a:latin typeface="Arial"/>
                          <a:cs typeface="Arial"/>
                        </a:rPr>
                        <a:t>r</a:t>
                      </a:r>
                      <a:r>
                        <a:rPr dirty="0" sz="1000" spc="-30" b="1">
                          <a:latin typeface="Arial"/>
                          <a:cs typeface="Arial"/>
                        </a:rPr>
                        <a:t>t</a:t>
                      </a:r>
                      <a:r>
                        <a:rPr dirty="0" sz="1000" spc="25" b="1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1000" spc="-100" b="1">
                          <a:latin typeface="Arial"/>
                          <a:cs typeface="Arial"/>
                        </a:rPr>
                        <a:t>s</a:t>
                      </a:r>
                      <a:r>
                        <a:rPr dirty="0" sz="1000" spc="25" b="1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ng</a:t>
                      </a:r>
                      <a:r>
                        <a:rPr dirty="0" sz="1000" spc="3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20" b="1">
                          <a:latin typeface="Arial"/>
                          <a:cs typeface="Arial"/>
                        </a:rPr>
                        <a:t>S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u</a:t>
                      </a:r>
                      <a:r>
                        <a:rPr dirty="0" sz="1000" spc="5" b="1">
                          <a:latin typeface="Arial"/>
                          <a:cs typeface="Arial"/>
                        </a:rPr>
                        <a:t>p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p</a:t>
                      </a:r>
                      <a:r>
                        <a:rPr dirty="0" sz="1000" spc="30" b="1">
                          <a:latin typeface="Arial"/>
                          <a:cs typeface="Arial"/>
                        </a:rPr>
                        <a:t>l</a:t>
                      </a:r>
                      <a:r>
                        <a:rPr dirty="0" sz="1000" spc="25" b="1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1000" spc="55" b="1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s</a:t>
                      </a:r>
                      <a:r>
                        <a:rPr dirty="0" sz="1000" spc="-7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-55" b="1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1000" spc="55" b="1">
                          <a:latin typeface="Arial"/>
                          <a:cs typeface="Arial"/>
                        </a:rPr>
                        <a:t>x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pe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8890"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3810">
                        <a:lnSpc>
                          <a:spcPts val="1120"/>
                        </a:lnSpc>
                        <a:spcBef>
                          <a:spcPts val="70"/>
                        </a:spcBef>
                      </a:pPr>
                      <a:r>
                        <a:rPr dirty="0" sz="1000" spc="-30" b="1">
                          <a:latin typeface="Arial"/>
                          <a:cs typeface="Arial"/>
                        </a:rPr>
                        <a:t>nse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889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gridSpan="5">
                  <a:txBody>
                    <a:bodyPr/>
                    <a:lstStyle/>
                    <a:p>
                      <a:pPr marL="24765">
                        <a:lnSpc>
                          <a:spcPts val="1120"/>
                        </a:lnSpc>
                        <a:spcBef>
                          <a:spcPts val="70"/>
                        </a:spcBef>
                        <a:tabLst>
                          <a:tab pos="1539875" algn="l"/>
                        </a:tabLst>
                      </a:pPr>
                      <a:r>
                        <a:rPr dirty="0" baseline="11111" sz="1500" b="1">
                          <a:latin typeface="Comic Sans MS"/>
                          <a:cs typeface="Comic Sans MS"/>
                        </a:rPr>
                        <a:t>(a)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1,500	</a:t>
                      </a:r>
                      <a:r>
                        <a:rPr dirty="0" sz="1000" spc="-5" b="1">
                          <a:latin typeface="Arial"/>
                          <a:cs typeface="Arial"/>
                        </a:rPr>
                        <a:t>1,500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889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gridSpan="5">
                  <a:txBody>
                    <a:bodyPr/>
                    <a:lstStyle/>
                    <a:p>
                      <a:pPr marL="935990">
                        <a:lnSpc>
                          <a:spcPts val="1120"/>
                        </a:lnSpc>
                        <a:spcBef>
                          <a:spcPts val="70"/>
                        </a:spcBef>
                      </a:pPr>
                      <a:r>
                        <a:rPr dirty="0" sz="1000" spc="-5" b="1">
                          <a:latin typeface="Arial"/>
                          <a:cs typeface="Arial"/>
                        </a:rPr>
                        <a:t>1,500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889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  <p:sp>
        <p:nvSpPr>
          <p:cNvPr id="112" name="object 112"/>
          <p:cNvSpPr txBox="1"/>
          <p:nvPr/>
        </p:nvSpPr>
        <p:spPr>
          <a:xfrm>
            <a:off x="4972558" y="4492244"/>
            <a:ext cx="194310" cy="179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000" spc="-10" b="1">
                <a:latin typeface="Comic Sans MS"/>
                <a:cs typeface="Comic Sans MS"/>
              </a:rPr>
              <a:t>(</a:t>
            </a:r>
            <a:r>
              <a:rPr dirty="0" sz="1000" spc="-5" b="1">
                <a:latin typeface="Comic Sans MS"/>
                <a:cs typeface="Comic Sans MS"/>
              </a:rPr>
              <a:t>b)</a:t>
            </a:r>
            <a:endParaRPr sz="1000">
              <a:latin typeface="Comic Sans MS"/>
              <a:cs typeface="Comic Sans MS"/>
            </a:endParaRPr>
          </a:p>
        </p:txBody>
      </p:sp>
      <p:sp>
        <p:nvSpPr>
          <p:cNvPr id="113" name="object 113"/>
          <p:cNvSpPr txBox="1"/>
          <p:nvPr/>
        </p:nvSpPr>
        <p:spPr>
          <a:xfrm>
            <a:off x="5512434" y="5347461"/>
            <a:ext cx="180975" cy="179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000" spc="-10" b="1">
                <a:latin typeface="Comic Sans MS"/>
                <a:cs typeface="Comic Sans MS"/>
              </a:rPr>
              <a:t>(f)</a:t>
            </a:r>
            <a:endParaRPr sz="1000">
              <a:latin typeface="Comic Sans MS"/>
              <a:cs typeface="Comic Sans MS"/>
            </a:endParaRPr>
          </a:p>
        </p:txBody>
      </p:sp>
      <p:sp>
        <p:nvSpPr>
          <p:cNvPr id="114" name="object 114"/>
          <p:cNvSpPr txBox="1"/>
          <p:nvPr/>
        </p:nvSpPr>
        <p:spPr>
          <a:xfrm>
            <a:off x="5483986" y="5562273"/>
            <a:ext cx="608965" cy="18288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30"/>
              </a:spcBef>
            </a:pPr>
            <a:r>
              <a:rPr dirty="0" baseline="27777" sz="1500" spc="-7" b="1">
                <a:latin typeface="Comic Sans MS"/>
                <a:cs typeface="Comic Sans MS"/>
              </a:rPr>
              <a:t>(g)</a:t>
            </a:r>
            <a:r>
              <a:rPr dirty="0" baseline="27777" sz="1500" spc="-67" b="1">
                <a:latin typeface="Comic Sans MS"/>
                <a:cs typeface="Comic Sans MS"/>
              </a:rPr>
              <a:t> </a:t>
            </a:r>
            <a:r>
              <a:rPr dirty="0" sz="1000" spc="-5" b="1">
                <a:latin typeface="Arial"/>
                <a:cs typeface="Arial"/>
              </a:rPr>
              <a:t>1,200</a:t>
            </a:r>
            <a:endParaRPr sz="1000">
              <a:latin typeface="Arial"/>
              <a:cs typeface="Arial"/>
            </a:endParaRPr>
          </a:p>
        </p:txBody>
      </p:sp>
      <p:sp>
        <p:nvSpPr>
          <p:cNvPr id="115" name="object 115"/>
          <p:cNvSpPr txBox="1"/>
          <p:nvPr/>
        </p:nvSpPr>
        <p:spPr>
          <a:xfrm>
            <a:off x="4975605" y="4832985"/>
            <a:ext cx="188595" cy="4838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000" spc="-10" b="1">
                <a:latin typeface="Comic Sans MS"/>
                <a:cs typeface="Comic Sans MS"/>
              </a:rPr>
              <a:t>(</a:t>
            </a:r>
            <a:r>
              <a:rPr dirty="0" sz="1000" spc="5" b="1">
                <a:latin typeface="Comic Sans MS"/>
                <a:cs typeface="Comic Sans MS"/>
              </a:rPr>
              <a:t>c</a:t>
            </a:r>
            <a:r>
              <a:rPr dirty="0" sz="1000" b="1">
                <a:latin typeface="Comic Sans MS"/>
                <a:cs typeface="Comic Sans MS"/>
              </a:rPr>
              <a:t>)</a:t>
            </a:r>
            <a:endParaRPr sz="1000">
              <a:latin typeface="Comic Sans MS"/>
              <a:cs typeface="Comic Sans MS"/>
            </a:endParaRPr>
          </a:p>
          <a:p>
            <a:pPr marL="12700">
              <a:lnSpc>
                <a:spcPct val="100000"/>
              </a:lnSpc>
            </a:pPr>
            <a:r>
              <a:rPr dirty="0" sz="1000" spc="-10" b="1">
                <a:latin typeface="Comic Sans MS"/>
                <a:cs typeface="Comic Sans MS"/>
              </a:rPr>
              <a:t>(</a:t>
            </a:r>
            <a:r>
              <a:rPr dirty="0" sz="1000" spc="-15" b="1">
                <a:latin typeface="Comic Sans MS"/>
                <a:cs typeface="Comic Sans MS"/>
              </a:rPr>
              <a:t>e</a:t>
            </a:r>
            <a:r>
              <a:rPr dirty="0" sz="1000" b="1">
                <a:latin typeface="Comic Sans MS"/>
                <a:cs typeface="Comic Sans MS"/>
              </a:rPr>
              <a:t>)</a:t>
            </a:r>
            <a:endParaRPr sz="1000">
              <a:latin typeface="Comic Sans MS"/>
              <a:cs typeface="Comic Sans MS"/>
            </a:endParaRPr>
          </a:p>
          <a:p>
            <a:pPr marL="15240">
              <a:lnSpc>
                <a:spcPct val="100000"/>
              </a:lnSpc>
            </a:pPr>
            <a:r>
              <a:rPr dirty="0" sz="1000" spc="-10" b="1">
                <a:latin typeface="Comic Sans MS"/>
                <a:cs typeface="Comic Sans MS"/>
              </a:rPr>
              <a:t>(f)</a:t>
            </a:r>
            <a:endParaRPr sz="1000">
              <a:latin typeface="Comic Sans MS"/>
              <a:cs typeface="Comic Sans MS"/>
            </a:endParaRPr>
          </a:p>
        </p:txBody>
      </p:sp>
      <p:grpSp>
        <p:nvGrpSpPr>
          <p:cNvPr id="116" name="object 116"/>
          <p:cNvGrpSpPr/>
          <p:nvPr/>
        </p:nvGrpSpPr>
        <p:grpSpPr>
          <a:xfrm>
            <a:off x="3506723" y="6204203"/>
            <a:ext cx="3823970" cy="338455"/>
            <a:chOff x="3506723" y="6204203"/>
            <a:chExt cx="3823970" cy="338455"/>
          </a:xfrm>
        </p:grpSpPr>
        <p:sp>
          <p:nvSpPr>
            <p:cNvPr id="117" name="object 117"/>
            <p:cNvSpPr/>
            <p:nvPr/>
          </p:nvSpPr>
          <p:spPr>
            <a:xfrm>
              <a:off x="6990588" y="6402323"/>
              <a:ext cx="326390" cy="0"/>
            </a:xfrm>
            <a:custGeom>
              <a:avLst/>
              <a:gdLst/>
              <a:ahLst/>
              <a:cxnLst/>
              <a:rect l="l" t="t" r="r" b="b"/>
              <a:pathLst>
                <a:path w="326390" h="0">
                  <a:moveTo>
                    <a:pt x="0" y="0"/>
                  </a:moveTo>
                  <a:lnTo>
                    <a:pt x="326135" y="0"/>
                  </a:lnTo>
                </a:path>
              </a:pathLst>
            </a:custGeom>
            <a:ln w="27431">
              <a:solidFill>
                <a:srgbClr val="8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18" name="object 118"/>
            <p:cNvSpPr/>
            <p:nvPr/>
          </p:nvSpPr>
          <p:spPr>
            <a:xfrm>
              <a:off x="3506723" y="6204203"/>
              <a:ext cx="3484245" cy="338455"/>
            </a:xfrm>
            <a:custGeom>
              <a:avLst/>
              <a:gdLst/>
              <a:ahLst/>
              <a:cxnLst/>
              <a:rect l="l" t="t" r="r" b="b"/>
              <a:pathLst>
                <a:path w="3484245" h="338454">
                  <a:moveTo>
                    <a:pt x="3483864" y="0"/>
                  </a:moveTo>
                  <a:lnTo>
                    <a:pt x="0" y="0"/>
                  </a:lnTo>
                  <a:lnTo>
                    <a:pt x="0" y="338328"/>
                  </a:lnTo>
                  <a:lnTo>
                    <a:pt x="3483864" y="338328"/>
                  </a:lnTo>
                  <a:lnTo>
                    <a:pt x="3483864" y="0"/>
                  </a:lnTo>
                  <a:close/>
                </a:path>
              </a:pathLst>
            </a:custGeom>
            <a:solidFill>
              <a:srgbClr val="FFFF99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19" name="object 119"/>
          <p:cNvSpPr txBox="1"/>
          <p:nvPr/>
        </p:nvSpPr>
        <p:spPr>
          <a:xfrm>
            <a:off x="3506723" y="6204203"/>
            <a:ext cx="3484245" cy="338455"/>
          </a:xfrm>
          <a:prstGeom prst="rect">
            <a:avLst/>
          </a:prstGeom>
          <a:ln w="27432">
            <a:solidFill>
              <a:srgbClr val="800000"/>
            </a:solidFill>
          </a:ln>
        </p:spPr>
        <p:txBody>
          <a:bodyPr wrap="square" lIns="0" tIns="43180" rIns="0" bIns="0" rtlCol="0" vert="horz">
            <a:spAutoFit/>
          </a:bodyPr>
          <a:lstStyle/>
          <a:p>
            <a:pPr marL="200660">
              <a:lnSpc>
                <a:spcPct val="100000"/>
              </a:lnSpc>
              <a:spcBef>
                <a:spcPts val="340"/>
              </a:spcBef>
            </a:pPr>
            <a:r>
              <a:rPr dirty="0" sz="1600">
                <a:latin typeface="Arial MT"/>
                <a:cs typeface="Arial MT"/>
              </a:rPr>
              <a:t>Compute</a:t>
            </a:r>
            <a:r>
              <a:rPr dirty="0" sz="1600" spc="-55">
                <a:latin typeface="Arial MT"/>
                <a:cs typeface="Arial MT"/>
              </a:rPr>
              <a:t> </a:t>
            </a:r>
            <a:r>
              <a:rPr dirty="0" sz="1600" spc="-5">
                <a:latin typeface="Arial MT"/>
                <a:cs typeface="Arial MT"/>
              </a:rPr>
              <a:t>Net</a:t>
            </a:r>
            <a:r>
              <a:rPr dirty="0" sz="1600" spc="-10">
                <a:latin typeface="Arial MT"/>
                <a:cs typeface="Arial MT"/>
              </a:rPr>
              <a:t> </a:t>
            </a:r>
            <a:r>
              <a:rPr dirty="0" sz="1600" spc="5">
                <a:latin typeface="Arial MT"/>
                <a:cs typeface="Arial MT"/>
              </a:rPr>
              <a:t>Income</a:t>
            </a:r>
            <a:r>
              <a:rPr dirty="0" sz="1600" spc="-50">
                <a:latin typeface="Arial MT"/>
                <a:cs typeface="Arial MT"/>
              </a:rPr>
              <a:t> </a:t>
            </a:r>
            <a:r>
              <a:rPr dirty="0" sz="1600" spc="-5">
                <a:latin typeface="Arial MT"/>
                <a:cs typeface="Arial MT"/>
              </a:rPr>
              <a:t>or Net</a:t>
            </a:r>
            <a:r>
              <a:rPr dirty="0" sz="1600" spc="-10">
                <a:latin typeface="Arial MT"/>
                <a:cs typeface="Arial MT"/>
              </a:rPr>
              <a:t> </a:t>
            </a:r>
            <a:r>
              <a:rPr dirty="0" sz="1600">
                <a:latin typeface="Arial MT"/>
                <a:cs typeface="Arial MT"/>
              </a:rPr>
              <a:t>Loss.</a:t>
            </a:r>
            <a:endParaRPr sz="1600">
              <a:latin typeface="Arial MT"/>
              <a:cs typeface="Arial MT"/>
            </a:endParaRPr>
          </a:p>
        </p:txBody>
      </p:sp>
      <p:grpSp>
        <p:nvGrpSpPr>
          <p:cNvPr id="120" name="object 120"/>
          <p:cNvGrpSpPr/>
          <p:nvPr/>
        </p:nvGrpSpPr>
        <p:grpSpPr>
          <a:xfrm>
            <a:off x="7303007" y="5993891"/>
            <a:ext cx="2680970" cy="408940"/>
            <a:chOff x="7303007" y="5993891"/>
            <a:chExt cx="2680970" cy="408940"/>
          </a:xfrm>
        </p:grpSpPr>
        <p:sp>
          <p:nvSpPr>
            <p:cNvPr id="121" name="object 121"/>
            <p:cNvSpPr/>
            <p:nvPr/>
          </p:nvSpPr>
          <p:spPr>
            <a:xfrm>
              <a:off x="7303007" y="5993891"/>
              <a:ext cx="471170" cy="55244"/>
            </a:xfrm>
            <a:custGeom>
              <a:avLst/>
              <a:gdLst/>
              <a:ahLst/>
              <a:cxnLst/>
              <a:rect l="l" t="t" r="r" b="b"/>
              <a:pathLst>
                <a:path w="471170" h="55245">
                  <a:moveTo>
                    <a:pt x="416051" y="0"/>
                  </a:moveTo>
                  <a:lnTo>
                    <a:pt x="416051" y="54864"/>
                  </a:lnTo>
                  <a:lnTo>
                    <a:pt x="443484" y="41148"/>
                  </a:lnTo>
                  <a:lnTo>
                    <a:pt x="429768" y="41148"/>
                  </a:lnTo>
                  <a:lnTo>
                    <a:pt x="429768" y="13716"/>
                  </a:lnTo>
                  <a:lnTo>
                    <a:pt x="443484" y="13716"/>
                  </a:lnTo>
                  <a:lnTo>
                    <a:pt x="416051" y="0"/>
                  </a:lnTo>
                  <a:close/>
                </a:path>
                <a:path w="471170" h="55245">
                  <a:moveTo>
                    <a:pt x="416051" y="13716"/>
                  </a:moveTo>
                  <a:lnTo>
                    <a:pt x="0" y="13716"/>
                  </a:lnTo>
                  <a:lnTo>
                    <a:pt x="0" y="41148"/>
                  </a:lnTo>
                  <a:lnTo>
                    <a:pt x="416051" y="41148"/>
                  </a:lnTo>
                  <a:lnTo>
                    <a:pt x="416051" y="13716"/>
                  </a:lnTo>
                  <a:close/>
                </a:path>
                <a:path w="471170" h="55245">
                  <a:moveTo>
                    <a:pt x="443484" y="13716"/>
                  </a:moveTo>
                  <a:lnTo>
                    <a:pt x="429768" y="13716"/>
                  </a:lnTo>
                  <a:lnTo>
                    <a:pt x="429768" y="41148"/>
                  </a:lnTo>
                  <a:lnTo>
                    <a:pt x="443484" y="41148"/>
                  </a:lnTo>
                  <a:lnTo>
                    <a:pt x="470916" y="27432"/>
                  </a:lnTo>
                  <a:lnTo>
                    <a:pt x="443484" y="13716"/>
                  </a:lnTo>
                  <a:close/>
                </a:path>
              </a:pathLst>
            </a:custGeom>
            <a:solidFill>
              <a:srgbClr val="8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2" name="object 122"/>
            <p:cNvSpPr/>
            <p:nvPr/>
          </p:nvSpPr>
          <p:spPr>
            <a:xfrm>
              <a:off x="7316723" y="6021323"/>
              <a:ext cx="0" cy="381000"/>
            </a:xfrm>
            <a:custGeom>
              <a:avLst/>
              <a:gdLst/>
              <a:ahLst/>
              <a:cxnLst/>
              <a:rect l="l" t="t" r="r" b="b"/>
              <a:pathLst>
                <a:path w="0" h="381000">
                  <a:moveTo>
                    <a:pt x="0" y="0"/>
                  </a:moveTo>
                  <a:lnTo>
                    <a:pt x="0" y="380999"/>
                  </a:lnTo>
                </a:path>
              </a:pathLst>
            </a:custGeom>
            <a:ln w="27432">
              <a:solidFill>
                <a:srgbClr val="8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23" name="object 123"/>
            <p:cNvSpPr/>
            <p:nvPr/>
          </p:nvSpPr>
          <p:spPr>
            <a:xfrm>
              <a:off x="8446007" y="5993891"/>
              <a:ext cx="1537970" cy="55244"/>
            </a:xfrm>
            <a:custGeom>
              <a:avLst/>
              <a:gdLst/>
              <a:ahLst/>
              <a:cxnLst/>
              <a:rect l="l" t="t" r="r" b="b"/>
              <a:pathLst>
                <a:path w="1537970" h="55245">
                  <a:moveTo>
                    <a:pt x="1482852" y="0"/>
                  </a:moveTo>
                  <a:lnTo>
                    <a:pt x="1482852" y="54864"/>
                  </a:lnTo>
                  <a:lnTo>
                    <a:pt x="1510284" y="41148"/>
                  </a:lnTo>
                  <a:lnTo>
                    <a:pt x="1496568" y="41148"/>
                  </a:lnTo>
                  <a:lnTo>
                    <a:pt x="1496568" y="13716"/>
                  </a:lnTo>
                  <a:lnTo>
                    <a:pt x="1510284" y="13716"/>
                  </a:lnTo>
                  <a:lnTo>
                    <a:pt x="1482852" y="0"/>
                  </a:lnTo>
                  <a:close/>
                </a:path>
                <a:path w="1537970" h="55245">
                  <a:moveTo>
                    <a:pt x="1482852" y="13716"/>
                  </a:moveTo>
                  <a:lnTo>
                    <a:pt x="0" y="13716"/>
                  </a:lnTo>
                  <a:lnTo>
                    <a:pt x="0" y="41148"/>
                  </a:lnTo>
                  <a:lnTo>
                    <a:pt x="1482852" y="41148"/>
                  </a:lnTo>
                  <a:lnTo>
                    <a:pt x="1482852" y="13716"/>
                  </a:lnTo>
                  <a:close/>
                </a:path>
                <a:path w="1537970" h="55245">
                  <a:moveTo>
                    <a:pt x="1510284" y="13716"/>
                  </a:moveTo>
                  <a:lnTo>
                    <a:pt x="1496568" y="13716"/>
                  </a:lnTo>
                  <a:lnTo>
                    <a:pt x="1496568" y="41148"/>
                  </a:lnTo>
                  <a:lnTo>
                    <a:pt x="1510284" y="41148"/>
                  </a:lnTo>
                  <a:lnTo>
                    <a:pt x="1537716" y="27432"/>
                  </a:lnTo>
                  <a:lnTo>
                    <a:pt x="1510284" y="13716"/>
                  </a:lnTo>
                  <a:close/>
                </a:path>
              </a:pathLst>
            </a:custGeom>
            <a:solidFill>
              <a:srgbClr val="800000"/>
            </a:solidFill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362200" y="2209800"/>
            <a:ext cx="8001000" cy="3657600"/>
            <a:chOff x="2362200" y="2209800"/>
            <a:chExt cx="8001000" cy="3657600"/>
          </a:xfrm>
        </p:grpSpPr>
        <p:sp>
          <p:nvSpPr>
            <p:cNvPr id="3" name="object 3"/>
            <p:cNvSpPr/>
            <p:nvPr/>
          </p:nvSpPr>
          <p:spPr>
            <a:xfrm>
              <a:off x="2362200" y="2209800"/>
              <a:ext cx="8001000" cy="3657600"/>
            </a:xfrm>
            <a:custGeom>
              <a:avLst/>
              <a:gdLst/>
              <a:ahLst/>
              <a:cxnLst/>
              <a:rect l="l" t="t" r="r" b="b"/>
              <a:pathLst>
                <a:path w="8001000" h="3657600">
                  <a:moveTo>
                    <a:pt x="8001000" y="0"/>
                  </a:moveTo>
                  <a:lnTo>
                    <a:pt x="0" y="0"/>
                  </a:lnTo>
                  <a:lnTo>
                    <a:pt x="0" y="3657600"/>
                  </a:lnTo>
                  <a:lnTo>
                    <a:pt x="8001000" y="3657600"/>
                  </a:lnTo>
                  <a:lnTo>
                    <a:pt x="80010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" name="object 4"/>
            <p:cNvSpPr/>
            <p:nvPr/>
          </p:nvSpPr>
          <p:spPr>
            <a:xfrm>
              <a:off x="2668524" y="4954523"/>
              <a:ext cx="457200" cy="457200"/>
            </a:xfrm>
            <a:custGeom>
              <a:avLst/>
              <a:gdLst/>
              <a:ahLst/>
              <a:cxnLst/>
              <a:rect l="l" t="t" r="r" b="b"/>
              <a:pathLst>
                <a:path w="457200" h="457200">
                  <a:moveTo>
                    <a:pt x="0" y="228600"/>
                  </a:moveTo>
                  <a:lnTo>
                    <a:pt x="4644" y="182533"/>
                  </a:lnTo>
                  <a:lnTo>
                    <a:pt x="17966" y="139624"/>
                  </a:lnTo>
                  <a:lnTo>
                    <a:pt x="39045" y="100793"/>
                  </a:lnTo>
                  <a:lnTo>
                    <a:pt x="66960" y="66960"/>
                  </a:lnTo>
                  <a:lnTo>
                    <a:pt x="100793" y="39045"/>
                  </a:lnTo>
                  <a:lnTo>
                    <a:pt x="139624" y="17966"/>
                  </a:lnTo>
                  <a:lnTo>
                    <a:pt x="182533" y="4644"/>
                  </a:lnTo>
                  <a:lnTo>
                    <a:pt x="228600" y="0"/>
                  </a:lnTo>
                  <a:lnTo>
                    <a:pt x="274666" y="4644"/>
                  </a:lnTo>
                  <a:lnTo>
                    <a:pt x="317575" y="17966"/>
                  </a:lnTo>
                  <a:lnTo>
                    <a:pt x="356406" y="39045"/>
                  </a:lnTo>
                  <a:lnTo>
                    <a:pt x="390239" y="66960"/>
                  </a:lnTo>
                  <a:lnTo>
                    <a:pt x="418154" y="100793"/>
                  </a:lnTo>
                  <a:lnTo>
                    <a:pt x="439233" y="139624"/>
                  </a:lnTo>
                  <a:lnTo>
                    <a:pt x="452555" y="182533"/>
                  </a:lnTo>
                  <a:lnTo>
                    <a:pt x="457200" y="228600"/>
                  </a:lnTo>
                  <a:lnTo>
                    <a:pt x="452555" y="274666"/>
                  </a:lnTo>
                  <a:lnTo>
                    <a:pt x="439233" y="317575"/>
                  </a:lnTo>
                  <a:lnTo>
                    <a:pt x="418154" y="356406"/>
                  </a:lnTo>
                  <a:lnTo>
                    <a:pt x="390239" y="390239"/>
                  </a:lnTo>
                  <a:lnTo>
                    <a:pt x="356406" y="418154"/>
                  </a:lnTo>
                  <a:lnTo>
                    <a:pt x="317575" y="439233"/>
                  </a:lnTo>
                  <a:lnTo>
                    <a:pt x="274666" y="452555"/>
                  </a:lnTo>
                  <a:lnTo>
                    <a:pt x="228600" y="457200"/>
                  </a:lnTo>
                  <a:lnTo>
                    <a:pt x="182533" y="452555"/>
                  </a:lnTo>
                  <a:lnTo>
                    <a:pt x="139624" y="439233"/>
                  </a:lnTo>
                  <a:lnTo>
                    <a:pt x="100793" y="418154"/>
                  </a:lnTo>
                  <a:lnTo>
                    <a:pt x="66960" y="390239"/>
                  </a:lnTo>
                  <a:lnTo>
                    <a:pt x="39045" y="356406"/>
                  </a:lnTo>
                  <a:lnTo>
                    <a:pt x="17966" y="317575"/>
                  </a:lnTo>
                  <a:lnTo>
                    <a:pt x="4644" y="274666"/>
                  </a:lnTo>
                  <a:lnTo>
                    <a:pt x="0" y="228600"/>
                  </a:lnTo>
                  <a:close/>
                </a:path>
              </a:pathLst>
            </a:custGeom>
            <a:ln w="57912">
              <a:solidFill>
                <a:srgbClr val="8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" name="object 5"/>
          <p:cNvSpPr txBox="1"/>
          <p:nvPr/>
        </p:nvSpPr>
        <p:spPr>
          <a:xfrm>
            <a:off x="2227833" y="1503426"/>
            <a:ext cx="7678420" cy="42551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000" spc="-10" b="1">
                <a:solidFill>
                  <a:srgbClr val="800000"/>
                </a:solidFill>
                <a:latin typeface="Arial"/>
                <a:cs typeface="Arial"/>
              </a:rPr>
              <a:t>Review</a:t>
            </a:r>
            <a:r>
              <a:rPr dirty="0" sz="3000" spc="-5" b="1">
                <a:solidFill>
                  <a:srgbClr val="800000"/>
                </a:solidFill>
                <a:latin typeface="Arial"/>
                <a:cs typeface="Arial"/>
              </a:rPr>
              <a:t> Question</a:t>
            </a:r>
            <a:endParaRPr sz="3000">
              <a:latin typeface="Arial"/>
              <a:cs typeface="Arial"/>
            </a:endParaRPr>
          </a:p>
          <a:p>
            <a:pPr marL="317500">
              <a:lnSpc>
                <a:spcPct val="100000"/>
              </a:lnSpc>
              <a:spcBef>
                <a:spcPts val="2330"/>
              </a:spcBef>
            </a:pPr>
            <a:r>
              <a:rPr dirty="0" sz="2400" spc="-5">
                <a:latin typeface="Arial MT"/>
                <a:cs typeface="Arial MT"/>
              </a:rPr>
              <a:t>Net</a:t>
            </a:r>
            <a:r>
              <a:rPr dirty="0" sz="2400" spc="-1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income</a:t>
            </a:r>
            <a:r>
              <a:rPr dirty="0" sz="2400" spc="-15">
                <a:latin typeface="Arial MT"/>
                <a:cs typeface="Arial MT"/>
              </a:rPr>
              <a:t> </a:t>
            </a:r>
            <a:r>
              <a:rPr dirty="0" sz="2400" spc="-5">
                <a:latin typeface="Arial MT"/>
                <a:cs typeface="Arial MT"/>
              </a:rPr>
              <a:t>is</a:t>
            </a:r>
            <a:r>
              <a:rPr dirty="0" sz="2400">
                <a:latin typeface="Arial MT"/>
                <a:cs typeface="Arial MT"/>
              </a:rPr>
              <a:t> </a:t>
            </a:r>
            <a:r>
              <a:rPr dirty="0" sz="2400" spc="-5">
                <a:latin typeface="Arial MT"/>
                <a:cs typeface="Arial MT"/>
              </a:rPr>
              <a:t>shown</a:t>
            </a:r>
            <a:r>
              <a:rPr dirty="0" sz="2400" spc="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on</a:t>
            </a:r>
            <a:r>
              <a:rPr dirty="0" sz="2400" spc="-15">
                <a:latin typeface="Arial MT"/>
                <a:cs typeface="Arial MT"/>
              </a:rPr>
              <a:t> </a:t>
            </a:r>
            <a:r>
              <a:rPr dirty="0" sz="2400" spc="-5">
                <a:latin typeface="Arial MT"/>
                <a:cs typeface="Arial MT"/>
              </a:rPr>
              <a:t>a</a:t>
            </a:r>
            <a:r>
              <a:rPr dirty="0" sz="2400" spc="-15">
                <a:latin typeface="Arial MT"/>
                <a:cs typeface="Arial MT"/>
              </a:rPr>
              <a:t> </a:t>
            </a:r>
            <a:r>
              <a:rPr dirty="0" sz="2400" spc="-5">
                <a:latin typeface="Arial MT"/>
                <a:cs typeface="Arial MT"/>
              </a:rPr>
              <a:t>worksheet</a:t>
            </a:r>
            <a:r>
              <a:rPr dirty="0" sz="2400" spc="5">
                <a:latin typeface="Arial MT"/>
                <a:cs typeface="Arial MT"/>
              </a:rPr>
              <a:t> </a:t>
            </a:r>
            <a:r>
              <a:rPr dirty="0" sz="2400" spc="-5">
                <a:latin typeface="Arial MT"/>
                <a:cs typeface="Arial MT"/>
              </a:rPr>
              <a:t>in</a:t>
            </a:r>
            <a:r>
              <a:rPr dirty="0" sz="2400" spc="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the:</a:t>
            </a:r>
            <a:endParaRPr sz="2400">
              <a:latin typeface="Arial MT"/>
              <a:cs typeface="Arial MT"/>
            </a:endParaRPr>
          </a:p>
          <a:p>
            <a:pPr marL="1009650" indent="-458470">
              <a:lnSpc>
                <a:spcPct val="100000"/>
              </a:lnSpc>
              <a:spcBef>
                <a:spcPts val="1585"/>
              </a:spcBef>
              <a:buAutoNum type="alphaLcPeriod"/>
              <a:tabLst>
                <a:tab pos="1009650" algn="l"/>
                <a:tab pos="1010285" algn="l"/>
              </a:tabLst>
            </a:pPr>
            <a:r>
              <a:rPr dirty="0" sz="2400">
                <a:latin typeface="Arial MT"/>
                <a:cs typeface="Arial MT"/>
              </a:rPr>
              <a:t>income</a:t>
            </a:r>
            <a:r>
              <a:rPr dirty="0" sz="2400" spc="-1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statement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debit</a:t>
            </a:r>
            <a:r>
              <a:rPr dirty="0" sz="2400" spc="-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column</a:t>
            </a:r>
            <a:r>
              <a:rPr dirty="0" sz="2400" spc="-15">
                <a:latin typeface="Arial MT"/>
                <a:cs typeface="Arial MT"/>
              </a:rPr>
              <a:t> </a:t>
            </a:r>
            <a:r>
              <a:rPr dirty="0" sz="2400" spc="-40">
                <a:latin typeface="Arial MT"/>
                <a:cs typeface="Arial MT"/>
              </a:rPr>
              <a:t>only.</a:t>
            </a:r>
            <a:endParaRPr sz="2400">
              <a:latin typeface="Arial MT"/>
              <a:cs typeface="Arial MT"/>
            </a:endParaRPr>
          </a:p>
          <a:p>
            <a:pPr marL="1009650" indent="-458470">
              <a:lnSpc>
                <a:spcPct val="100000"/>
              </a:lnSpc>
              <a:spcBef>
                <a:spcPts val="1585"/>
              </a:spcBef>
              <a:buAutoNum type="alphaLcPeriod"/>
              <a:tabLst>
                <a:tab pos="1009650" algn="l"/>
                <a:tab pos="1010285" algn="l"/>
              </a:tabLst>
            </a:pPr>
            <a:r>
              <a:rPr dirty="0" sz="2400">
                <a:latin typeface="Arial MT"/>
                <a:cs typeface="Arial MT"/>
              </a:rPr>
              <a:t>statement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financial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position</a:t>
            </a:r>
            <a:r>
              <a:rPr dirty="0" sz="2400" spc="-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debit</a:t>
            </a:r>
            <a:r>
              <a:rPr dirty="0" sz="2400" spc="-1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column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 spc="-40">
                <a:latin typeface="Arial MT"/>
                <a:cs typeface="Arial MT"/>
              </a:rPr>
              <a:t>only.</a:t>
            </a:r>
            <a:endParaRPr sz="2400">
              <a:latin typeface="Arial MT"/>
              <a:cs typeface="Arial MT"/>
            </a:endParaRPr>
          </a:p>
          <a:p>
            <a:pPr marL="1009650" marR="5080" indent="-457834">
              <a:lnSpc>
                <a:spcPct val="114999"/>
              </a:lnSpc>
              <a:spcBef>
                <a:spcPts val="1155"/>
              </a:spcBef>
              <a:buAutoNum type="alphaLcPeriod"/>
              <a:tabLst>
                <a:tab pos="1009650" algn="l"/>
                <a:tab pos="1010285" algn="l"/>
              </a:tabLst>
            </a:pPr>
            <a:r>
              <a:rPr dirty="0" sz="2400">
                <a:latin typeface="Arial MT"/>
                <a:cs typeface="Arial MT"/>
              </a:rPr>
              <a:t>income</a:t>
            </a:r>
            <a:r>
              <a:rPr dirty="0" sz="2400" spc="-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statement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credit</a:t>
            </a:r>
            <a:r>
              <a:rPr dirty="0" sz="2400" spc="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column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and</a:t>
            </a:r>
            <a:r>
              <a:rPr dirty="0" sz="2400" spc="-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statement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 </a:t>
            </a:r>
            <a:r>
              <a:rPr dirty="0" sz="2400" spc="-6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financial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 spc="-5">
                <a:latin typeface="Arial MT"/>
                <a:cs typeface="Arial MT"/>
              </a:rPr>
              <a:t>position</a:t>
            </a:r>
            <a:r>
              <a:rPr dirty="0" sz="2400" spc="-1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debit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column.</a:t>
            </a:r>
            <a:endParaRPr sz="2400">
              <a:latin typeface="Arial MT"/>
              <a:cs typeface="Arial MT"/>
            </a:endParaRPr>
          </a:p>
          <a:p>
            <a:pPr marL="1009650" marR="90805" indent="-457834">
              <a:lnSpc>
                <a:spcPct val="115100"/>
              </a:lnSpc>
              <a:spcBef>
                <a:spcPts val="1155"/>
              </a:spcBef>
              <a:buAutoNum type="alphaLcPeriod"/>
              <a:tabLst>
                <a:tab pos="1009650" algn="l"/>
                <a:tab pos="1010285" algn="l"/>
              </a:tabLst>
            </a:pPr>
            <a:r>
              <a:rPr dirty="0" sz="2400">
                <a:latin typeface="Arial MT"/>
                <a:cs typeface="Arial MT"/>
              </a:rPr>
              <a:t>income</a:t>
            </a:r>
            <a:r>
              <a:rPr dirty="0" sz="2400" spc="-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statement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debit</a:t>
            </a:r>
            <a:r>
              <a:rPr dirty="0" sz="2400" spc="-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column</a:t>
            </a:r>
            <a:r>
              <a:rPr dirty="0" sz="2400" spc="-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and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statement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 </a:t>
            </a:r>
            <a:r>
              <a:rPr dirty="0" sz="2400" spc="-6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financial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position</a:t>
            </a:r>
            <a:r>
              <a:rPr dirty="0" sz="2400" spc="-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credit column.</a:t>
            </a:r>
            <a:endParaRPr sz="2400">
              <a:latin typeface="Arial MT"/>
              <a:cs typeface="Arial MT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1862327" y="274269"/>
            <a:ext cx="8428990" cy="1199515"/>
            <a:chOff x="1862327" y="274269"/>
            <a:chExt cx="8428990" cy="1199515"/>
          </a:xfrm>
        </p:grpSpPr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048255" y="524306"/>
              <a:ext cx="8243061" cy="574370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938527" y="350469"/>
              <a:ext cx="7023861" cy="1122984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1981199" y="457200"/>
              <a:ext cx="8229600" cy="561340"/>
            </a:xfrm>
            <a:custGeom>
              <a:avLst/>
              <a:gdLst/>
              <a:ahLst/>
              <a:cxnLst/>
              <a:rect l="l" t="t" r="r" b="b"/>
              <a:pathLst>
                <a:path w="8229600" h="561340">
                  <a:moveTo>
                    <a:pt x="8229600" y="0"/>
                  </a:moveTo>
                  <a:lnTo>
                    <a:pt x="0" y="0"/>
                  </a:lnTo>
                  <a:lnTo>
                    <a:pt x="0" y="560832"/>
                  </a:lnTo>
                  <a:lnTo>
                    <a:pt x="8229600" y="560832"/>
                  </a:lnTo>
                  <a:lnTo>
                    <a:pt x="8229600" y="0"/>
                  </a:lnTo>
                  <a:close/>
                </a:path>
              </a:pathLst>
            </a:custGeom>
            <a:solidFill>
              <a:srgbClr val="99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/>
            <p:cNvSpPr/>
            <p:nvPr/>
          </p:nvSpPr>
          <p:spPr>
            <a:xfrm>
              <a:off x="1981199" y="457200"/>
              <a:ext cx="8229600" cy="561340"/>
            </a:xfrm>
            <a:custGeom>
              <a:avLst/>
              <a:gdLst/>
              <a:ahLst/>
              <a:cxnLst/>
              <a:rect l="l" t="t" r="r" b="b"/>
              <a:pathLst>
                <a:path w="8229600" h="561340">
                  <a:moveTo>
                    <a:pt x="0" y="560832"/>
                  </a:moveTo>
                  <a:lnTo>
                    <a:pt x="8229600" y="560832"/>
                  </a:lnTo>
                  <a:lnTo>
                    <a:pt x="8229600" y="0"/>
                  </a:lnTo>
                  <a:lnTo>
                    <a:pt x="0" y="0"/>
                  </a:lnTo>
                  <a:lnTo>
                    <a:pt x="0" y="560832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1" name="object 1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862327" y="274269"/>
              <a:ext cx="7023861" cy="1122984"/>
            </a:xfrm>
            <a:prstGeom prst="rect">
              <a:avLst/>
            </a:prstGeom>
          </p:spPr>
        </p:pic>
      </p:grp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2169414" y="394538"/>
            <a:ext cx="6380480" cy="636905"/>
          </a:xfrm>
          <a:prstGeom prst="rect"/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4000" spc="-10" b="0" i="0">
                <a:latin typeface="Calibri Light"/>
                <a:cs typeface="Calibri Light"/>
              </a:rPr>
              <a:t>Steps</a:t>
            </a:r>
            <a:r>
              <a:rPr dirty="0" sz="4000" spc="-55" b="0" i="0">
                <a:latin typeface="Calibri Light"/>
                <a:cs typeface="Calibri Light"/>
              </a:rPr>
              <a:t> </a:t>
            </a:r>
            <a:r>
              <a:rPr dirty="0" sz="4000" b="0" i="0">
                <a:latin typeface="Calibri Light"/>
                <a:cs typeface="Calibri Light"/>
              </a:rPr>
              <a:t>in</a:t>
            </a:r>
            <a:r>
              <a:rPr dirty="0" sz="4000" spc="-25" b="0" i="0">
                <a:latin typeface="Calibri Light"/>
                <a:cs typeface="Calibri Light"/>
              </a:rPr>
              <a:t> </a:t>
            </a:r>
            <a:r>
              <a:rPr dirty="0" sz="4000" spc="-5" b="0" i="0">
                <a:latin typeface="Calibri Light"/>
                <a:cs typeface="Calibri Light"/>
              </a:rPr>
              <a:t>Preparing</a:t>
            </a:r>
            <a:r>
              <a:rPr dirty="0" sz="4000" spc="-114" b="0" i="0">
                <a:latin typeface="Calibri Light"/>
                <a:cs typeface="Calibri Light"/>
              </a:rPr>
              <a:t> </a:t>
            </a:r>
            <a:r>
              <a:rPr dirty="0" sz="4000" b="0" i="0">
                <a:latin typeface="Calibri Light"/>
                <a:cs typeface="Calibri Light"/>
              </a:rPr>
              <a:t>a </a:t>
            </a:r>
            <a:r>
              <a:rPr dirty="0" sz="4000" spc="-25" b="0" i="0">
                <a:latin typeface="Calibri Light"/>
                <a:cs typeface="Calibri Light"/>
              </a:rPr>
              <a:t>Worksheet</a:t>
            </a:r>
            <a:endParaRPr sz="4000">
              <a:latin typeface="Calibri Light"/>
              <a:cs typeface="Calibri Light"/>
            </a:endParaRPr>
          </a:p>
        </p:txBody>
      </p:sp>
      <p:grpSp>
        <p:nvGrpSpPr>
          <p:cNvPr id="13" name="object 13"/>
          <p:cNvGrpSpPr/>
          <p:nvPr/>
        </p:nvGrpSpPr>
        <p:grpSpPr>
          <a:xfrm>
            <a:off x="7315200" y="6422137"/>
            <a:ext cx="3329940" cy="436245"/>
            <a:chOff x="7315200" y="6422137"/>
            <a:chExt cx="3329940" cy="436245"/>
          </a:xfrm>
        </p:grpSpPr>
        <p:sp>
          <p:nvSpPr>
            <p:cNvPr id="14" name="object 14"/>
            <p:cNvSpPr/>
            <p:nvPr/>
          </p:nvSpPr>
          <p:spPr>
            <a:xfrm>
              <a:off x="7315200" y="6446520"/>
              <a:ext cx="3276600" cy="335280"/>
            </a:xfrm>
            <a:custGeom>
              <a:avLst/>
              <a:gdLst/>
              <a:ahLst/>
              <a:cxnLst/>
              <a:rect l="l" t="t" r="r" b="b"/>
              <a:pathLst>
                <a:path w="3276600" h="335279">
                  <a:moveTo>
                    <a:pt x="3276600" y="0"/>
                  </a:moveTo>
                  <a:lnTo>
                    <a:pt x="0" y="0"/>
                  </a:lnTo>
                  <a:lnTo>
                    <a:pt x="0" y="335279"/>
                  </a:lnTo>
                  <a:lnTo>
                    <a:pt x="3276600" y="335279"/>
                  </a:lnTo>
                  <a:lnTo>
                    <a:pt x="32766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5" name="object 15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744968" y="6422137"/>
              <a:ext cx="2900045" cy="435859"/>
            </a:xfrm>
            <a:prstGeom prst="rect">
              <a:avLst/>
            </a:prstGeom>
          </p:spPr>
        </p:pic>
      </p:grpSp>
      <p:sp>
        <p:nvSpPr>
          <p:cNvPr id="16" name="object 16"/>
          <p:cNvSpPr txBox="1"/>
          <p:nvPr/>
        </p:nvSpPr>
        <p:spPr>
          <a:xfrm>
            <a:off x="7865109" y="6475272"/>
            <a:ext cx="2649855" cy="27051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600" spc="5" b="1" i="1">
                <a:solidFill>
                  <a:srgbClr val="E7E6E6"/>
                </a:solidFill>
                <a:latin typeface="Arial"/>
                <a:cs typeface="Arial"/>
              </a:rPr>
              <a:t>SO</a:t>
            </a:r>
            <a:r>
              <a:rPr dirty="0" sz="1600" spc="-25" b="1" i="1">
                <a:solidFill>
                  <a:srgbClr val="E7E6E6"/>
                </a:solidFill>
                <a:latin typeface="Arial"/>
                <a:cs typeface="Arial"/>
              </a:rPr>
              <a:t> </a:t>
            </a:r>
            <a:r>
              <a:rPr dirty="0" sz="1600" b="1" i="1">
                <a:solidFill>
                  <a:srgbClr val="E7E6E6"/>
                </a:solidFill>
                <a:latin typeface="Arial"/>
                <a:cs typeface="Arial"/>
              </a:rPr>
              <a:t>1</a:t>
            </a:r>
            <a:r>
              <a:rPr dirty="0" sz="1600" spc="434" b="1" i="1">
                <a:solidFill>
                  <a:srgbClr val="E7E6E6"/>
                </a:solidFill>
                <a:latin typeface="Arial"/>
                <a:cs typeface="Arial"/>
              </a:rPr>
              <a:t> </a:t>
            </a:r>
            <a:r>
              <a:rPr dirty="0" sz="1600" b="1" i="1">
                <a:solidFill>
                  <a:srgbClr val="E7E6E6"/>
                </a:solidFill>
                <a:latin typeface="Arial"/>
                <a:cs typeface="Arial"/>
              </a:rPr>
              <a:t>Prepare</a:t>
            </a:r>
            <a:r>
              <a:rPr dirty="0" sz="1600" spc="-60" b="1" i="1">
                <a:solidFill>
                  <a:srgbClr val="E7E6E6"/>
                </a:solidFill>
                <a:latin typeface="Arial"/>
                <a:cs typeface="Arial"/>
              </a:rPr>
              <a:t> </a:t>
            </a:r>
            <a:r>
              <a:rPr dirty="0" sz="1600" b="1" i="1">
                <a:solidFill>
                  <a:srgbClr val="E7E6E6"/>
                </a:solidFill>
                <a:latin typeface="Arial"/>
                <a:cs typeface="Arial"/>
              </a:rPr>
              <a:t>a</a:t>
            </a:r>
            <a:r>
              <a:rPr dirty="0" sz="1600" spc="-10" b="1" i="1">
                <a:solidFill>
                  <a:srgbClr val="E7E6E6"/>
                </a:solidFill>
                <a:latin typeface="Arial"/>
                <a:cs typeface="Arial"/>
              </a:rPr>
              <a:t> </a:t>
            </a:r>
            <a:r>
              <a:rPr dirty="0" sz="1600" b="1" i="1">
                <a:solidFill>
                  <a:srgbClr val="E7E6E6"/>
                </a:solidFill>
                <a:latin typeface="Arial"/>
                <a:cs typeface="Arial"/>
              </a:rPr>
              <a:t>worksheet.</a:t>
            </a:r>
            <a:endParaRPr sz="1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35935" y="2209545"/>
            <a:ext cx="164592" cy="170687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35935" y="3343402"/>
            <a:ext cx="164592" cy="170687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1658111" y="344373"/>
            <a:ext cx="8938260" cy="845819"/>
            <a:chOff x="1658111" y="344373"/>
            <a:chExt cx="8938260" cy="845819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743455" y="524306"/>
              <a:ext cx="8852662" cy="57437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734311" y="420573"/>
              <a:ext cx="7273798" cy="769416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1676399" y="457199"/>
              <a:ext cx="8839200" cy="561340"/>
            </a:xfrm>
            <a:custGeom>
              <a:avLst/>
              <a:gdLst/>
              <a:ahLst/>
              <a:cxnLst/>
              <a:rect l="l" t="t" r="r" b="b"/>
              <a:pathLst>
                <a:path w="8839200" h="561340">
                  <a:moveTo>
                    <a:pt x="8839200" y="0"/>
                  </a:moveTo>
                  <a:lnTo>
                    <a:pt x="0" y="0"/>
                  </a:lnTo>
                  <a:lnTo>
                    <a:pt x="0" y="560832"/>
                  </a:lnTo>
                  <a:lnTo>
                    <a:pt x="8839200" y="560832"/>
                  </a:lnTo>
                  <a:lnTo>
                    <a:pt x="8839200" y="0"/>
                  </a:lnTo>
                  <a:close/>
                </a:path>
              </a:pathLst>
            </a:custGeom>
            <a:solidFill>
              <a:srgbClr val="99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/>
            <p:cNvSpPr/>
            <p:nvPr/>
          </p:nvSpPr>
          <p:spPr>
            <a:xfrm>
              <a:off x="1676399" y="457199"/>
              <a:ext cx="8839200" cy="561340"/>
            </a:xfrm>
            <a:custGeom>
              <a:avLst/>
              <a:gdLst/>
              <a:ahLst/>
              <a:cxnLst/>
              <a:rect l="l" t="t" r="r" b="b"/>
              <a:pathLst>
                <a:path w="8839200" h="561340">
                  <a:moveTo>
                    <a:pt x="0" y="560832"/>
                  </a:moveTo>
                  <a:lnTo>
                    <a:pt x="8839200" y="560832"/>
                  </a:lnTo>
                  <a:lnTo>
                    <a:pt x="8839200" y="0"/>
                  </a:lnTo>
                  <a:lnTo>
                    <a:pt x="0" y="0"/>
                  </a:lnTo>
                  <a:lnTo>
                    <a:pt x="0" y="560832"/>
                  </a:lnTo>
                  <a:close/>
                </a:path>
              </a:pathLst>
            </a:custGeom>
            <a:ln w="12191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658111" y="344373"/>
              <a:ext cx="7273798" cy="769416"/>
            </a:xfrm>
            <a:prstGeom prst="rect">
              <a:avLst/>
            </a:prstGeom>
          </p:spPr>
        </p:pic>
      </p:grp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1864232" y="425018"/>
            <a:ext cx="6849109" cy="439420"/>
          </a:xfrm>
          <a:prstGeom prst="rect"/>
        </p:spPr>
        <p:txBody>
          <a:bodyPr wrap="square" lIns="0" tIns="1460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dirty="0" sz="2700" spc="-5" b="0" i="0">
                <a:latin typeface="Calibri Light"/>
                <a:cs typeface="Calibri Light"/>
              </a:rPr>
              <a:t>Preparing</a:t>
            </a:r>
            <a:r>
              <a:rPr dirty="0" sz="2700" spc="-50" b="0" i="0">
                <a:latin typeface="Calibri Light"/>
                <a:cs typeface="Calibri Light"/>
              </a:rPr>
              <a:t> </a:t>
            </a:r>
            <a:r>
              <a:rPr dirty="0" sz="2700" spc="5" b="0" i="0">
                <a:latin typeface="Calibri Light"/>
                <a:cs typeface="Calibri Light"/>
              </a:rPr>
              <a:t>Financial</a:t>
            </a:r>
            <a:r>
              <a:rPr dirty="0" sz="2700" spc="-35" b="0" i="0">
                <a:latin typeface="Calibri Light"/>
                <a:cs typeface="Calibri Light"/>
              </a:rPr>
              <a:t> </a:t>
            </a:r>
            <a:r>
              <a:rPr dirty="0" sz="2700" spc="-10" b="0" i="0">
                <a:latin typeface="Calibri Light"/>
                <a:cs typeface="Calibri Light"/>
              </a:rPr>
              <a:t>Statements</a:t>
            </a:r>
            <a:r>
              <a:rPr dirty="0" sz="2700" spc="-35" b="0" i="0">
                <a:latin typeface="Calibri Light"/>
                <a:cs typeface="Calibri Light"/>
              </a:rPr>
              <a:t> </a:t>
            </a:r>
            <a:r>
              <a:rPr dirty="0" sz="2700" spc="-10" b="0" i="0">
                <a:latin typeface="Calibri Light"/>
                <a:cs typeface="Calibri Light"/>
              </a:rPr>
              <a:t>from</a:t>
            </a:r>
            <a:r>
              <a:rPr dirty="0" sz="2700" spc="-20" b="0" i="0">
                <a:latin typeface="Calibri Light"/>
                <a:cs typeface="Calibri Light"/>
              </a:rPr>
              <a:t> </a:t>
            </a:r>
            <a:r>
              <a:rPr dirty="0" sz="2700" spc="5" b="0" i="0">
                <a:latin typeface="Calibri Light"/>
                <a:cs typeface="Calibri Light"/>
              </a:rPr>
              <a:t>a </a:t>
            </a:r>
            <a:r>
              <a:rPr dirty="0" sz="2700" spc="-15" b="0" i="0">
                <a:latin typeface="Calibri Light"/>
                <a:cs typeface="Calibri Light"/>
              </a:rPr>
              <a:t>Worksheet</a:t>
            </a:r>
            <a:endParaRPr sz="2700">
              <a:latin typeface="Calibri Light"/>
              <a:cs typeface="Calibri Light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2667000" y="6422137"/>
            <a:ext cx="7978140" cy="436245"/>
            <a:chOff x="2667000" y="6422137"/>
            <a:chExt cx="7978140" cy="436245"/>
          </a:xfrm>
        </p:grpSpPr>
        <p:sp>
          <p:nvSpPr>
            <p:cNvPr id="12" name="object 12"/>
            <p:cNvSpPr/>
            <p:nvPr/>
          </p:nvSpPr>
          <p:spPr>
            <a:xfrm>
              <a:off x="2667000" y="6446520"/>
              <a:ext cx="7924800" cy="335280"/>
            </a:xfrm>
            <a:custGeom>
              <a:avLst/>
              <a:gdLst/>
              <a:ahLst/>
              <a:cxnLst/>
              <a:rect l="l" t="t" r="r" b="b"/>
              <a:pathLst>
                <a:path w="7924800" h="335279">
                  <a:moveTo>
                    <a:pt x="7924800" y="0"/>
                  </a:moveTo>
                  <a:lnTo>
                    <a:pt x="0" y="0"/>
                  </a:lnTo>
                  <a:lnTo>
                    <a:pt x="0" y="335279"/>
                  </a:lnTo>
                  <a:lnTo>
                    <a:pt x="7924800" y="335279"/>
                  </a:lnTo>
                  <a:lnTo>
                    <a:pt x="79248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3" name="object 13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744967" y="6422137"/>
              <a:ext cx="2900045" cy="435859"/>
            </a:xfrm>
            <a:prstGeom prst="rect">
              <a:avLst/>
            </a:prstGeom>
          </p:spPr>
        </p:pic>
      </p:grpSp>
      <p:sp>
        <p:nvSpPr>
          <p:cNvPr id="14" name="object 14"/>
          <p:cNvSpPr txBox="1"/>
          <p:nvPr/>
        </p:nvSpPr>
        <p:spPr>
          <a:xfrm>
            <a:off x="7865109" y="6475272"/>
            <a:ext cx="2649855" cy="27051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600" spc="5" b="1" i="1">
                <a:solidFill>
                  <a:srgbClr val="E7E6E6"/>
                </a:solidFill>
                <a:latin typeface="Arial"/>
                <a:cs typeface="Arial"/>
              </a:rPr>
              <a:t>SO</a:t>
            </a:r>
            <a:r>
              <a:rPr dirty="0" sz="1600" spc="-25" b="1" i="1">
                <a:solidFill>
                  <a:srgbClr val="E7E6E6"/>
                </a:solidFill>
                <a:latin typeface="Arial"/>
                <a:cs typeface="Arial"/>
              </a:rPr>
              <a:t> </a:t>
            </a:r>
            <a:r>
              <a:rPr dirty="0" sz="1600" b="1" i="1">
                <a:solidFill>
                  <a:srgbClr val="E7E6E6"/>
                </a:solidFill>
                <a:latin typeface="Arial"/>
                <a:cs typeface="Arial"/>
              </a:rPr>
              <a:t>1</a:t>
            </a:r>
            <a:r>
              <a:rPr dirty="0" sz="1600" spc="434" b="1" i="1">
                <a:solidFill>
                  <a:srgbClr val="E7E6E6"/>
                </a:solidFill>
                <a:latin typeface="Arial"/>
                <a:cs typeface="Arial"/>
              </a:rPr>
              <a:t> </a:t>
            </a:r>
            <a:r>
              <a:rPr dirty="0" sz="1600" b="1" i="1">
                <a:solidFill>
                  <a:srgbClr val="E7E6E6"/>
                </a:solidFill>
                <a:latin typeface="Arial"/>
                <a:cs typeface="Arial"/>
              </a:rPr>
              <a:t>Prepare</a:t>
            </a:r>
            <a:r>
              <a:rPr dirty="0" sz="1600" spc="-60" b="1" i="1">
                <a:solidFill>
                  <a:srgbClr val="E7E6E6"/>
                </a:solidFill>
                <a:latin typeface="Arial"/>
                <a:cs typeface="Arial"/>
              </a:rPr>
              <a:t> </a:t>
            </a:r>
            <a:r>
              <a:rPr dirty="0" sz="1600" b="1" i="1">
                <a:solidFill>
                  <a:srgbClr val="E7E6E6"/>
                </a:solidFill>
                <a:latin typeface="Arial"/>
                <a:cs typeface="Arial"/>
              </a:rPr>
              <a:t>a</a:t>
            </a:r>
            <a:r>
              <a:rPr dirty="0" sz="1600" spc="-10" b="1" i="1">
                <a:solidFill>
                  <a:srgbClr val="E7E6E6"/>
                </a:solidFill>
                <a:latin typeface="Arial"/>
                <a:cs typeface="Arial"/>
              </a:rPr>
              <a:t> </a:t>
            </a:r>
            <a:r>
              <a:rPr dirty="0" sz="1600" b="1" i="1">
                <a:solidFill>
                  <a:srgbClr val="E7E6E6"/>
                </a:solidFill>
                <a:latin typeface="Arial"/>
                <a:cs typeface="Arial"/>
              </a:rPr>
              <a:t>worksheet.</a:t>
            </a:r>
            <a:endParaRPr sz="16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227833" y="1351026"/>
            <a:ext cx="7817484" cy="3845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000" spc="-5" b="1">
                <a:solidFill>
                  <a:srgbClr val="800000"/>
                </a:solidFill>
                <a:latin typeface="Arial"/>
                <a:cs typeface="Arial"/>
              </a:rPr>
              <a:t>Worksheet</a:t>
            </a:r>
            <a:endParaRPr sz="3000">
              <a:latin typeface="Arial"/>
              <a:cs typeface="Arial"/>
            </a:endParaRPr>
          </a:p>
          <a:p>
            <a:pPr marL="698500" marR="803910">
              <a:lnSpc>
                <a:spcPct val="130000"/>
              </a:lnSpc>
              <a:spcBef>
                <a:spcPts val="1125"/>
              </a:spcBef>
            </a:pPr>
            <a:r>
              <a:rPr dirty="0" sz="2400" spc="5">
                <a:latin typeface="Arial MT"/>
                <a:cs typeface="Arial MT"/>
              </a:rPr>
              <a:t>Income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statement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 spc="-5">
                <a:latin typeface="Arial MT"/>
                <a:cs typeface="Arial MT"/>
              </a:rPr>
              <a:t>is</a:t>
            </a:r>
            <a:r>
              <a:rPr dirty="0" sz="2400" spc="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prepared</a:t>
            </a:r>
            <a:r>
              <a:rPr dirty="0" sz="2400" spc="-5">
                <a:latin typeface="Arial MT"/>
                <a:cs typeface="Arial MT"/>
              </a:rPr>
              <a:t> </a:t>
            </a:r>
            <a:r>
              <a:rPr dirty="0" sz="2400" spc="5">
                <a:latin typeface="Arial MT"/>
                <a:cs typeface="Arial MT"/>
              </a:rPr>
              <a:t>from</a:t>
            </a:r>
            <a:r>
              <a:rPr dirty="0" sz="2400" spc="-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income </a:t>
            </a:r>
            <a:r>
              <a:rPr dirty="0" sz="2400" spc="-650">
                <a:latin typeface="Arial MT"/>
                <a:cs typeface="Arial MT"/>
              </a:rPr>
              <a:t> </a:t>
            </a:r>
            <a:r>
              <a:rPr dirty="0" sz="2400" spc="5">
                <a:latin typeface="Arial MT"/>
                <a:cs typeface="Arial MT"/>
              </a:rPr>
              <a:t>statement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columns.</a:t>
            </a:r>
            <a:endParaRPr sz="2400">
              <a:latin typeface="Arial MT"/>
              <a:cs typeface="Arial MT"/>
            </a:endParaRPr>
          </a:p>
          <a:p>
            <a:pPr marL="698500" marR="5080">
              <a:lnSpc>
                <a:spcPct val="130100"/>
              </a:lnSpc>
              <a:spcBef>
                <a:spcPts val="1440"/>
              </a:spcBef>
            </a:pPr>
            <a:r>
              <a:rPr dirty="0" sz="2400" spc="5">
                <a:latin typeface="Arial MT"/>
                <a:cs typeface="Arial MT"/>
              </a:rPr>
              <a:t>Statement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 spc="5">
                <a:latin typeface="Arial MT"/>
                <a:cs typeface="Arial MT"/>
              </a:rPr>
              <a:t>financial</a:t>
            </a:r>
            <a:r>
              <a:rPr dirty="0" sz="2400" spc="-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position</a:t>
            </a:r>
            <a:r>
              <a:rPr dirty="0" sz="2400" spc="-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and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retained</a:t>
            </a:r>
            <a:r>
              <a:rPr dirty="0" sz="2400" spc="-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earnings </a:t>
            </a:r>
            <a:r>
              <a:rPr dirty="0" sz="2400" spc="-650">
                <a:latin typeface="Arial MT"/>
                <a:cs typeface="Arial MT"/>
              </a:rPr>
              <a:t> </a:t>
            </a:r>
            <a:r>
              <a:rPr dirty="0" sz="2400" spc="5">
                <a:latin typeface="Arial MT"/>
                <a:cs typeface="Arial MT"/>
              </a:rPr>
              <a:t>statement </a:t>
            </a:r>
            <a:r>
              <a:rPr dirty="0" sz="2400" spc="-5">
                <a:latin typeface="Arial MT"/>
                <a:cs typeface="Arial MT"/>
              </a:rPr>
              <a:t>are </a:t>
            </a:r>
            <a:r>
              <a:rPr dirty="0" sz="2400">
                <a:latin typeface="Arial MT"/>
                <a:cs typeface="Arial MT"/>
              </a:rPr>
              <a:t>prepared </a:t>
            </a:r>
            <a:r>
              <a:rPr dirty="0" sz="2400" spc="5">
                <a:latin typeface="Arial MT"/>
                <a:cs typeface="Arial MT"/>
              </a:rPr>
              <a:t>from </a:t>
            </a:r>
            <a:r>
              <a:rPr dirty="0" sz="2400">
                <a:latin typeface="Arial MT"/>
                <a:cs typeface="Arial MT"/>
              </a:rPr>
              <a:t>the </a:t>
            </a:r>
            <a:r>
              <a:rPr dirty="0" sz="2400" spc="5">
                <a:latin typeface="Arial MT"/>
                <a:cs typeface="Arial MT"/>
              </a:rPr>
              <a:t>statement </a:t>
            </a:r>
            <a:r>
              <a:rPr dirty="0" sz="2400">
                <a:latin typeface="Arial MT"/>
                <a:cs typeface="Arial MT"/>
              </a:rPr>
              <a:t>of </a:t>
            </a:r>
            <a:r>
              <a:rPr dirty="0" sz="2400" spc="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financial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position</a:t>
            </a:r>
            <a:r>
              <a:rPr dirty="0" sz="2400" spc="-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columns.</a:t>
            </a:r>
            <a:endParaRPr sz="2400">
              <a:latin typeface="Arial MT"/>
              <a:cs typeface="Arial MT"/>
            </a:endParaRPr>
          </a:p>
          <a:p>
            <a:pPr marL="73660">
              <a:lnSpc>
                <a:spcPct val="100000"/>
              </a:lnSpc>
              <a:spcBef>
                <a:spcPts val="2305"/>
              </a:spcBef>
            </a:pPr>
            <a:r>
              <a:rPr dirty="0" sz="2400">
                <a:latin typeface="Arial MT"/>
                <a:cs typeface="Arial MT"/>
              </a:rPr>
              <a:t>Companies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 spc="-5">
                <a:latin typeface="Arial MT"/>
                <a:cs typeface="Arial MT"/>
              </a:rPr>
              <a:t>journalize</a:t>
            </a:r>
            <a:r>
              <a:rPr dirty="0" sz="2400" spc="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and</a:t>
            </a:r>
            <a:r>
              <a:rPr dirty="0" sz="2400" spc="-1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post</a:t>
            </a:r>
            <a:r>
              <a:rPr dirty="0" sz="2400" spc="-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adjusting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entries.</a:t>
            </a:r>
            <a:endParaRPr sz="24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658111" y="344373"/>
            <a:ext cx="8938260" cy="845819"/>
            <a:chOff x="1658111" y="344373"/>
            <a:chExt cx="8938260" cy="845819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743455" y="524306"/>
              <a:ext cx="8852662" cy="57437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734311" y="420573"/>
              <a:ext cx="7273798" cy="769416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1676399" y="457199"/>
              <a:ext cx="8839200" cy="561340"/>
            </a:xfrm>
            <a:custGeom>
              <a:avLst/>
              <a:gdLst/>
              <a:ahLst/>
              <a:cxnLst/>
              <a:rect l="l" t="t" r="r" b="b"/>
              <a:pathLst>
                <a:path w="8839200" h="561340">
                  <a:moveTo>
                    <a:pt x="8839200" y="0"/>
                  </a:moveTo>
                  <a:lnTo>
                    <a:pt x="0" y="0"/>
                  </a:lnTo>
                  <a:lnTo>
                    <a:pt x="0" y="560832"/>
                  </a:lnTo>
                  <a:lnTo>
                    <a:pt x="8839200" y="560832"/>
                  </a:lnTo>
                  <a:lnTo>
                    <a:pt x="8839200" y="0"/>
                  </a:lnTo>
                  <a:close/>
                </a:path>
              </a:pathLst>
            </a:custGeom>
            <a:solidFill>
              <a:srgbClr val="99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1676399" y="457199"/>
              <a:ext cx="8839200" cy="561340"/>
            </a:xfrm>
            <a:custGeom>
              <a:avLst/>
              <a:gdLst/>
              <a:ahLst/>
              <a:cxnLst/>
              <a:rect l="l" t="t" r="r" b="b"/>
              <a:pathLst>
                <a:path w="8839200" h="561340">
                  <a:moveTo>
                    <a:pt x="0" y="560832"/>
                  </a:moveTo>
                  <a:lnTo>
                    <a:pt x="8839200" y="560832"/>
                  </a:lnTo>
                  <a:lnTo>
                    <a:pt x="8839200" y="0"/>
                  </a:lnTo>
                  <a:lnTo>
                    <a:pt x="0" y="0"/>
                  </a:lnTo>
                  <a:lnTo>
                    <a:pt x="0" y="560832"/>
                  </a:lnTo>
                  <a:close/>
                </a:path>
              </a:pathLst>
            </a:custGeom>
            <a:ln w="12191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658111" y="344373"/>
              <a:ext cx="7273798" cy="769416"/>
            </a:xfrm>
            <a:prstGeom prst="rect">
              <a:avLst/>
            </a:prstGeom>
          </p:spPr>
        </p:pic>
      </p:grp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1864232" y="425018"/>
            <a:ext cx="6849109" cy="439420"/>
          </a:xfrm>
          <a:prstGeom prst="rect"/>
        </p:spPr>
        <p:txBody>
          <a:bodyPr wrap="square" lIns="0" tIns="1460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dirty="0" sz="2700" spc="-5" b="0" i="0">
                <a:latin typeface="Calibri Light"/>
                <a:cs typeface="Calibri Light"/>
              </a:rPr>
              <a:t>Preparing</a:t>
            </a:r>
            <a:r>
              <a:rPr dirty="0" sz="2700" spc="-50" b="0" i="0">
                <a:latin typeface="Calibri Light"/>
                <a:cs typeface="Calibri Light"/>
              </a:rPr>
              <a:t> </a:t>
            </a:r>
            <a:r>
              <a:rPr dirty="0" sz="2700" spc="5" b="0" i="0">
                <a:latin typeface="Calibri Light"/>
                <a:cs typeface="Calibri Light"/>
              </a:rPr>
              <a:t>Financial</a:t>
            </a:r>
            <a:r>
              <a:rPr dirty="0" sz="2700" spc="-35" b="0" i="0">
                <a:latin typeface="Calibri Light"/>
                <a:cs typeface="Calibri Light"/>
              </a:rPr>
              <a:t> </a:t>
            </a:r>
            <a:r>
              <a:rPr dirty="0" sz="2700" spc="-10" b="0" i="0">
                <a:latin typeface="Calibri Light"/>
                <a:cs typeface="Calibri Light"/>
              </a:rPr>
              <a:t>Statements</a:t>
            </a:r>
            <a:r>
              <a:rPr dirty="0" sz="2700" spc="-35" b="0" i="0">
                <a:latin typeface="Calibri Light"/>
                <a:cs typeface="Calibri Light"/>
              </a:rPr>
              <a:t> </a:t>
            </a:r>
            <a:r>
              <a:rPr dirty="0" sz="2700" spc="-10" b="0" i="0">
                <a:latin typeface="Calibri Light"/>
                <a:cs typeface="Calibri Light"/>
              </a:rPr>
              <a:t>from</a:t>
            </a:r>
            <a:r>
              <a:rPr dirty="0" sz="2700" spc="-20" b="0" i="0">
                <a:latin typeface="Calibri Light"/>
                <a:cs typeface="Calibri Light"/>
              </a:rPr>
              <a:t> </a:t>
            </a:r>
            <a:r>
              <a:rPr dirty="0" sz="2700" spc="5" b="0" i="0">
                <a:latin typeface="Calibri Light"/>
                <a:cs typeface="Calibri Light"/>
              </a:rPr>
              <a:t>a </a:t>
            </a:r>
            <a:r>
              <a:rPr dirty="0" sz="2700" spc="-15" b="0" i="0">
                <a:latin typeface="Calibri Light"/>
                <a:cs typeface="Calibri Light"/>
              </a:rPr>
              <a:t>Worksheet</a:t>
            </a:r>
            <a:endParaRPr sz="2700">
              <a:latin typeface="Calibri Light"/>
              <a:cs typeface="Calibri Light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2590800" y="6345932"/>
            <a:ext cx="7978140" cy="459105"/>
            <a:chOff x="2590800" y="6345932"/>
            <a:chExt cx="7978140" cy="459105"/>
          </a:xfrm>
        </p:grpSpPr>
        <p:sp>
          <p:nvSpPr>
            <p:cNvPr id="10" name="object 10"/>
            <p:cNvSpPr/>
            <p:nvPr/>
          </p:nvSpPr>
          <p:spPr>
            <a:xfrm>
              <a:off x="2590800" y="6370319"/>
              <a:ext cx="7924800" cy="335280"/>
            </a:xfrm>
            <a:custGeom>
              <a:avLst/>
              <a:gdLst/>
              <a:ahLst/>
              <a:cxnLst/>
              <a:rect l="l" t="t" r="r" b="b"/>
              <a:pathLst>
                <a:path w="7924800" h="335279">
                  <a:moveTo>
                    <a:pt x="7924800" y="0"/>
                  </a:moveTo>
                  <a:lnTo>
                    <a:pt x="0" y="0"/>
                  </a:lnTo>
                  <a:lnTo>
                    <a:pt x="0" y="335279"/>
                  </a:lnTo>
                  <a:lnTo>
                    <a:pt x="7924800" y="335279"/>
                  </a:lnTo>
                  <a:lnTo>
                    <a:pt x="79248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1" name="object 1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668767" y="6345932"/>
              <a:ext cx="2900045" cy="458571"/>
            </a:xfrm>
            <a:prstGeom prst="rect">
              <a:avLst/>
            </a:prstGeom>
          </p:spPr>
        </p:pic>
      </p:grpSp>
      <p:sp>
        <p:nvSpPr>
          <p:cNvPr id="12" name="object 12"/>
          <p:cNvSpPr txBox="1"/>
          <p:nvPr/>
        </p:nvSpPr>
        <p:spPr>
          <a:xfrm>
            <a:off x="2590800" y="6370320"/>
            <a:ext cx="7924800" cy="335280"/>
          </a:xfrm>
          <a:prstGeom prst="rect">
            <a:avLst/>
          </a:prstGeom>
        </p:spPr>
        <p:txBody>
          <a:bodyPr wrap="square" lIns="0" tIns="42544" rIns="0" bIns="0" rtlCol="0" vert="horz">
            <a:spAutoFit/>
          </a:bodyPr>
          <a:lstStyle/>
          <a:p>
            <a:pPr marL="5210175">
              <a:lnSpc>
                <a:spcPct val="100000"/>
              </a:lnSpc>
              <a:spcBef>
                <a:spcPts val="334"/>
              </a:spcBef>
            </a:pPr>
            <a:r>
              <a:rPr dirty="0" sz="1600" spc="5" b="1" i="1">
                <a:solidFill>
                  <a:srgbClr val="E7E6E6"/>
                </a:solidFill>
                <a:latin typeface="Arial"/>
                <a:cs typeface="Arial"/>
              </a:rPr>
              <a:t>SO</a:t>
            </a:r>
            <a:r>
              <a:rPr dirty="0" sz="1600" spc="-20" b="1" i="1">
                <a:solidFill>
                  <a:srgbClr val="E7E6E6"/>
                </a:solidFill>
                <a:latin typeface="Arial"/>
                <a:cs typeface="Arial"/>
              </a:rPr>
              <a:t> </a:t>
            </a:r>
            <a:r>
              <a:rPr dirty="0" sz="1600" b="1" i="1">
                <a:solidFill>
                  <a:srgbClr val="E7E6E6"/>
                </a:solidFill>
                <a:latin typeface="Arial"/>
                <a:cs typeface="Arial"/>
              </a:rPr>
              <a:t>1</a:t>
            </a:r>
            <a:r>
              <a:rPr dirty="0" sz="1600" spc="445" b="1" i="1">
                <a:solidFill>
                  <a:srgbClr val="E7E6E6"/>
                </a:solidFill>
                <a:latin typeface="Arial"/>
                <a:cs typeface="Arial"/>
              </a:rPr>
              <a:t> </a:t>
            </a:r>
            <a:r>
              <a:rPr dirty="0" sz="1600" b="1" i="1">
                <a:solidFill>
                  <a:srgbClr val="E7E6E6"/>
                </a:solidFill>
                <a:latin typeface="Arial"/>
                <a:cs typeface="Arial"/>
              </a:rPr>
              <a:t>Prepare</a:t>
            </a:r>
            <a:r>
              <a:rPr dirty="0" sz="1600" spc="-50" b="1" i="1">
                <a:solidFill>
                  <a:srgbClr val="E7E6E6"/>
                </a:solidFill>
                <a:latin typeface="Arial"/>
                <a:cs typeface="Arial"/>
              </a:rPr>
              <a:t> </a:t>
            </a:r>
            <a:r>
              <a:rPr dirty="0" sz="1600" b="1" i="1">
                <a:solidFill>
                  <a:srgbClr val="E7E6E6"/>
                </a:solidFill>
                <a:latin typeface="Arial"/>
                <a:cs typeface="Arial"/>
              </a:rPr>
              <a:t>a</a:t>
            </a:r>
            <a:r>
              <a:rPr dirty="0" sz="1600" spc="-5" b="1" i="1">
                <a:solidFill>
                  <a:srgbClr val="E7E6E6"/>
                </a:solidFill>
                <a:latin typeface="Arial"/>
                <a:cs typeface="Arial"/>
              </a:rPr>
              <a:t> worksheet.</a:t>
            </a:r>
            <a:endParaRPr sz="1600">
              <a:latin typeface="Arial"/>
              <a:cs typeface="Arial"/>
            </a:endParaRPr>
          </a:p>
        </p:txBody>
      </p:sp>
      <p:grpSp>
        <p:nvGrpSpPr>
          <p:cNvPr id="13" name="object 13"/>
          <p:cNvGrpSpPr/>
          <p:nvPr/>
        </p:nvGrpSpPr>
        <p:grpSpPr>
          <a:xfrm>
            <a:off x="2029967" y="1502663"/>
            <a:ext cx="8132445" cy="4620895"/>
            <a:chOff x="2029967" y="1502663"/>
            <a:chExt cx="8132445" cy="4620895"/>
          </a:xfrm>
        </p:grpSpPr>
        <p:pic>
          <p:nvPicPr>
            <p:cNvPr id="14" name="object 14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057399" y="1530095"/>
              <a:ext cx="8077200" cy="4565904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2043683" y="1516379"/>
              <a:ext cx="8105140" cy="4593590"/>
            </a:xfrm>
            <a:custGeom>
              <a:avLst/>
              <a:gdLst/>
              <a:ahLst/>
              <a:cxnLst/>
              <a:rect l="l" t="t" r="r" b="b"/>
              <a:pathLst>
                <a:path w="8105140" h="4593590">
                  <a:moveTo>
                    <a:pt x="0" y="4593336"/>
                  </a:moveTo>
                  <a:lnTo>
                    <a:pt x="8104632" y="4593336"/>
                  </a:lnTo>
                  <a:lnTo>
                    <a:pt x="8104632" y="0"/>
                  </a:lnTo>
                  <a:lnTo>
                    <a:pt x="0" y="0"/>
                  </a:lnTo>
                  <a:lnTo>
                    <a:pt x="0" y="4593336"/>
                  </a:lnTo>
                  <a:close/>
                </a:path>
              </a:pathLst>
            </a:custGeom>
            <a:ln w="27431">
              <a:solidFill>
                <a:srgbClr val="8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6" name="object 16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620000" y="2249423"/>
              <a:ext cx="566927" cy="243839"/>
            </a:xfrm>
            <a:prstGeom prst="rect">
              <a:avLst/>
            </a:prstGeom>
          </p:spPr>
        </p:pic>
      </p:grpSp>
      <p:sp>
        <p:nvSpPr>
          <p:cNvPr id="17" name="object 17"/>
          <p:cNvSpPr txBox="1"/>
          <p:nvPr/>
        </p:nvSpPr>
        <p:spPr>
          <a:xfrm>
            <a:off x="9063355" y="1249807"/>
            <a:ext cx="1070610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-5" b="1">
                <a:solidFill>
                  <a:srgbClr val="800000"/>
                </a:solidFill>
                <a:latin typeface="Arial"/>
                <a:cs typeface="Arial"/>
              </a:rPr>
              <a:t>Illustration</a:t>
            </a:r>
            <a:r>
              <a:rPr dirty="0" sz="1200" spc="-45" b="1">
                <a:solidFill>
                  <a:srgbClr val="800000"/>
                </a:solidFill>
                <a:latin typeface="Arial"/>
                <a:cs typeface="Arial"/>
              </a:rPr>
              <a:t> </a:t>
            </a:r>
            <a:r>
              <a:rPr dirty="0" sz="1200" spc="5" b="1">
                <a:solidFill>
                  <a:srgbClr val="800000"/>
                </a:solidFill>
                <a:latin typeface="Arial"/>
                <a:cs typeface="Arial"/>
              </a:rPr>
              <a:t>4-4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658111" y="344373"/>
            <a:ext cx="8938260" cy="845819"/>
            <a:chOff x="1658111" y="344373"/>
            <a:chExt cx="8938260" cy="845819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743455" y="524306"/>
              <a:ext cx="8852662" cy="57437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734311" y="420573"/>
              <a:ext cx="7273798" cy="769416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1676399" y="457199"/>
              <a:ext cx="8839200" cy="561340"/>
            </a:xfrm>
            <a:custGeom>
              <a:avLst/>
              <a:gdLst/>
              <a:ahLst/>
              <a:cxnLst/>
              <a:rect l="l" t="t" r="r" b="b"/>
              <a:pathLst>
                <a:path w="8839200" h="561340">
                  <a:moveTo>
                    <a:pt x="8839200" y="0"/>
                  </a:moveTo>
                  <a:lnTo>
                    <a:pt x="0" y="0"/>
                  </a:lnTo>
                  <a:lnTo>
                    <a:pt x="0" y="560832"/>
                  </a:lnTo>
                  <a:lnTo>
                    <a:pt x="8839200" y="560832"/>
                  </a:lnTo>
                  <a:lnTo>
                    <a:pt x="8839200" y="0"/>
                  </a:lnTo>
                  <a:close/>
                </a:path>
              </a:pathLst>
            </a:custGeom>
            <a:solidFill>
              <a:srgbClr val="99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1676399" y="457199"/>
              <a:ext cx="8839200" cy="561340"/>
            </a:xfrm>
            <a:custGeom>
              <a:avLst/>
              <a:gdLst/>
              <a:ahLst/>
              <a:cxnLst/>
              <a:rect l="l" t="t" r="r" b="b"/>
              <a:pathLst>
                <a:path w="8839200" h="561340">
                  <a:moveTo>
                    <a:pt x="0" y="560832"/>
                  </a:moveTo>
                  <a:lnTo>
                    <a:pt x="8839200" y="560832"/>
                  </a:lnTo>
                  <a:lnTo>
                    <a:pt x="8839200" y="0"/>
                  </a:lnTo>
                  <a:lnTo>
                    <a:pt x="0" y="0"/>
                  </a:lnTo>
                  <a:lnTo>
                    <a:pt x="0" y="560832"/>
                  </a:lnTo>
                  <a:close/>
                </a:path>
              </a:pathLst>
            </a:custGeom>
            <a:ln w="12191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658111" y="344373"/>
              <a:ext cx="7273798" cy="769416"/>
            </a:xfrm>
            <a:prstGeom prst="rect">
              <a:avLst/>
            </a:prstGeom>
          </p:spPr>
        </p:pic>
      </p:grp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1864232" y="425018"/>
            <a:ext cx="6849109" cy="439420"/>
          </a:xfrm>
          <a:prstGeom prst="rect"/>
        </p:spPr>
        <p:txBody>
          <a:bodyPr wrap="square" lIns="0" tIns="1460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dirty="0" sz="2700" spc="-5" b="0" i="0">
                <a:latin typeface="Calibri Light"/>
                <a:cs typeface="Calibri Light"/>
              </a:rPr>
              <a:t>Preparing</a:t>
            </a:r>
            <a:r>
              <a:rPr dirty="0" sz="2700" spc="-50" b="0" i="0">
                <a:latin typeface="Calibri Light"/>
                <a:cs typeface="Calibri Light"/>
              </a:rPr>
              <a:t> </a:t>
            </a:r>
            <a:r>
              <a:rPr dirty="0" sz="2700" spc="5" b="0" i="0">
                <a:latin typeface="Calibri Light"/>
                <a:cs typeface="Calibri Light"/>
              </a:rPr>
              <a:t>Financial</a:t>
            </a:r>
            <a:r>
              <a:rPr dirty="0" sz="2700" spc="-35" b="0" i="0">
                <a:latin typeface="Calibri Light"/>
                <a:cs typeface="Calibri Light"/>
              </a:rPr>
              <a:t> </a:t>
            </a:r>
            <a:r>
              <a:rPr dirty="0" sz="2700" spc="-10" b="0" i="0">
                <a:latin typeface="Calibri Light"/>
                <a:cs typeface="Calibri Light"/>
              </a:rPr>
              <a:t>Statements</a:t>
            </a:r>
            <a:r>
              <a:rPr dirty="0" sz="2700" spc="-35" b="0" i="0">
                <a:latin typeface="Calibri Light"/>
                <a:cs typeface="Calibri Light"/>
              </a:rPr>
              <a:t> </a:t>
            </a:r>
            <a:r>
              <a:rPr dirty="0" sz="2700" spc="-10" b="0" i="0">
                <a:latin typeface="Calibri Light"/>
                <a:cs typeface="Calibri Light"/>
              </a:rPr>
              <a:t>from</a:t>
            </a:r>
            <a:r>
              <a:rPr dirty="0" sz="2700" spc="-20" b="0" i="0">
                <a:latin typeface="Calibri Light"/>
                <a:cs typeface="Calibri Light"/>
              </a:rPr>
              <a:t> </a:t>
            </a:r>
            <a:r>
              <a:rPr dirty="0" sz="2700" spc="5" b="0" i="0">
                <a:latin typeface="Calibri Light"/>
                <a:cs typeface="Calibri Light"/>
              </a:rPr>
              <a:t>a </a:t>
            </a:r>
            <a:r>
              <a:rPr dirty="0" sz="2700" spc="-15" b="0" i="0">
                <a:latin typeface="Calibri Light"/>
                <a:cs typeface="Calibri Light"/>
              </a:rPr>
              <a:t>Worksheet</a:t>
            </a:r>
            <a:endParaRPr sz="2700">
              <a:latin typeface="Calibri Light"/>
              <a:cs typeface="Calibri Light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2590800" y="6345932"/>
            <a:ext cx="7978140" cy="459105"/>
            <a:chOff x="2590800" y="6345932"/>
            <a:chExt cx="7978140" cy="459105"/>
          </a:xfrm>
        </p:grpSpPr>
        <p:sp>
          <p:nvSpPr>
            <p:cNvPr id="10" name="object 10"/>
            <p:cNvSpPr/>
            <p:nvPr/>
          </p:nvSpPr>
          <p:spPr>
            <a:xfrm>
              <a:off x="2590800" y="6370319"/>
              <a:ext cx="7924800" cy="335280"/>
            </a:xfrm>
            <a:custGeom>
              <a:avLst/>
              <a:gdLst/>
              <a:ahLst/>
              <a:cxnLst/>
              <a:rect l="l" t="t" r="r" b="b"/>
              <a:pathLst>
                <a:path w="7924800" h="335279">
                  <a:moveTo>
                    <a:pt x="7924800" y="0"/>
                  </a:moveTo>
                  <a:lnTo>
                    <a:pt x="0" y="0"/>
                  </a:lnTo>
                  <a:lnTo>
                    <a:pt x="0" y="335279"/>
                  </a:lnTo>
                  <a:lnTo>
                    <a:pt x="7924800" y="335279"/>
                  </a:lnTo>
                  <a:lnTo>
                    <a:pt x="79248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1" name="object 1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013191" y="6345932"/>
              <a:ext cx="2555621" cy="458571"/>
            </a:xfrm>
            <a:prstGeom prst="rect">
              <a:avLst/>
            </a:prstGeom>
          </p:spPr>
        </p:pic>
      </p:grpSp>
      <p:sp>
        <p:nvSpPr>
          <p:cNvPr id="12" name="object 12"/>
          <p:cNvSpPr txBox="1"/>
          <p:nvPr/>
        </p:nvSpPr>
        <p:spPr>
          <a:xfrm>
            <a:off x="2590800" y="6370320"/>
            <a:ext cx="7924800" cy="335280"/>
          </a:xfrm>
          <a:prstGeom prst="rect">
            <a:avLst/>
          </a:prstGeom>
        </p:spPr>
        <p:txBody>
          <a:bodyPr wrap="square" lIns="0" tIns="33020" rIns="0" bIns="0" rtlCol="0" vert="horz">
            <a:spAutoFit/>
          </a:bodyPr>
          <a:lstStyle/>
          <a:p>
            <a:pPr algn="r" marR="83820">
              <a:lnSpc>
                <a:spcPct val="100000"/>
              </a:lnSpc>
              <a:spcBef>
                <a:spcPts val="260"/>
              </a:spcBef>
            </a:pPr>
            <a:r>
              <a:rPr dirty="0" sz="1600" b="1" i="1">
                <a:solidFill>
                  <a:srgbClr val="E7E6E6"/>
                </a:solidFill>
                <a:latin typeface="Calibri"/>
                <a:cs typeface="Calibri"/>
              </a:rPr>
              <a:t>SO</a:t>
            </a:r>
            <a:r>
              <a:rPr dirty="0" sz="1600" spc="-10" b="1" i="1">
                <a:solidFill>
                  <a:srgbClr val="E7E6E6"/>
                </a:solidFill>
                <a:latin typeface="Calibri"/>
                <a:cs typeface="Calibri"/>
              </a:rPr>
              <a:t> </a:t>
            </a:r>
            <a:r>
              <a:rPr dirty="0" sz="1600" b="1" i="1">
                <a:solidFill>
                  <a:srgbClr val="E7E6E6"/>
                </a:solidFill>
                <a:latin typeface="Calibri"/>
                <a:cs typeface="Calibri"/>
              </a:rPr>
              <a:t>1</a:t>
            </a:r>
            <a:r>
              <a:rPr dirty="0" sz="1600" spc="340" b="1" i="1">
                <a:solidFill>
                  <a:srgbClr val="E7E6E6"/>
                </a:solidFill>
                <a:latin typeface="Calibri"/>
                <a:cs typeface="Calibri"/>
              </a:rPr>
              <a:t> </a:t>
            </a:r>
            <a:r>
              <a:rPr dirty="0" sz="1600" b="1" i="1">
                <a:solidFill>
                  <a:srgbClr val="E7E6E6"/>
                </a:solidFill>
                <a:latin typeface="Calibri"/>
                <a:cs typeface="Calibri"/>
              </a:rPr>
              <a:t>Prepare</a:t>
            </a:r>
            <a:r>
              <a:rPr dirty="0" sz="1600" spc="-35" b="1" i="1">
                <a:solidFill>
                  <a:srgbClr val="E7E6E6"/>
                </a:solidFill>
                <a:latin typeface="Calibri"/>
                <a:cs typeface="Calibri"/>
              </a:rPr>
              <a:t> </a:t>
            </a:r>
            <a:r>
              <a:rPr dirty="0" sz="1600" b="1" i="1">
                <a:solidFill>
                  <a:srgbClr val="E7E6E6"/>
                </a:solidFill>
                <a:latin typeface="Calibri"/>
                <a:cs typeface="Calibri"/>
              </a:rPr>
              <a:t>a </a:t>
            </a:r>
            <a:r>
              <a:rPr dirty="0" sz="1600" spc="-5" b="1" i="1">
                <a:solidFill>
                  <a:srgbClr val="E7E6E6"/>
                </a:solidFill>
                <a:latin typeface="Calibri"/>
                <a:cs typeface="Calibri"/>
              </a:rPr>
              <a:t>worksheet.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9063355" y="1585086"/>
            <a:ext cx="1070610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-5" b="1">
                <a:solidFill>
                  <a:srgbClr val="800000"/>
                </a:solidFill>
                <a:latin typeface="Arial"/>
                <a:cs typeface="Arial"/>
              </a:rPr>
              <a:t>Illustration</a:t>
            </a:r>
            <a:r>
              <a:rPr dirty="0" sz="1200" spc="-45" b="1">
                <a:solidFill>
                  <a:srgbClr val="800000"/>
                </a:solidFill>
                <a:latin typeface="Arial"/>
                <a:cs typeface="Arial"/>
              </a:rPr>
              <a:t> </a:t>
            </a:r>
            <a:r>
              <a:rPr dirty="0" sz="1200" spc="5" b="1">
                <a:solidFill>
                  <a:srgbClr val="800000"/>
                </a:solidFill>
                <a:latin typeface="Arial"/>
                <a:cs typeface="Arial"/>
              </a:rPr>
              <a:t>4-4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2020823" y="1877567"/>
            <a:ext cx="8141334" cy="3063240"/>
            <a:chOff x="2020823" y="1877567"/>
            <a:chExt cx="8141334" cy="3063240"/>
          </a:xfrm>
        </p:grpSpPr>
        <p:pic>
          <p:nvPicPr>
            <p:cNvPr id="15" name="object 15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048255" y="1904999"/>
              <a:ext cx="8086344" cy="3008376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2034539" y="1891283"/>
              <a:ext cx="8114030" cy="3035935"/>
            </a:xfrm>
            <a:custGeom>
              <a:avLst/>
              <a:gdLst/>
              <a:ahLst/>
              <a:cxnLst/>
              <a:rect l="l" t="t" r="r" b="b"/>
              <a:pathLst>
                <a:path w="8114030" h="3035935">
                  <a:moveTo>
                    <a:pt x="0" y="3035808"/>
                  </a:moveTo>
                  <a:lnTo>
                    <a:pt x="8113775" y="3035808"/>
                  </a:lnTo>
                  <a:lnTo>
                    <a:pt x="8113775" y="0"/>
                  </a:lnTo>
                  <a:lnTo>
                    <a:pt x="0" y="0"/>
                  </a:lnTo>
                  <a:lnTo>
                    <a:pt x="0" y="3035808"/>
                  </a:lnTo>
                  <a:close/>
                </a:path>
              </a:pathLst>
            </a:custGeom>
            <a:ln w="27431">
              <a:solidFill>
                <a:srgbClr val="8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172967" y="1039367"/>
            <a:ext cx="5998845" cy="5672455"/>
            <a:chOff x="3172967" y="1039367"/>
            <a:chExt cx="5998845" cy="567245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200399" y="1066799"/>
              <a:ext cx="5943600" cy="5617464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3186683" y="1053083"/>
              <a:ext cx="5971540" cy="5645150"/>
            </a:xfrm>
            <a:custGeom>
              <a:avLst/>
              <a:gdLst/>
              <a:ahLst/>
              <a:cxnLst/>
              <a:rect l="l" t="t" r="r" b="b"/>
              <a:pathLst>
                <a:path w="5971540" h="5645150">
                  <a:moveTo>
                    <a:pt x="0" y="5644896"/>
                  </a:moveTo>
                  <a:lnTo>
                    <a:pt x="5971032" y="5644896"/>
                  </a:lnTo>
                  <a:lnTo>
                    <a:pt x="5971032" y="0"/>
                  </a:lnTo>
                  <a:lnTo>
                    <a:pt x="0" y="0"/>
                  </a:lnTo>
                  <a:lnTo>
                    <a:pt x="0" y="5644896"/>
                  </a:lnTo>
                  <a:close/>
                </a:path>
              </a:pathLst>
            </a:custGeom>
            <a:ln w="27432">
              <a:solidFill>
                <a:srgbClr val="8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5" name="object 5"/>
          <p:cNvGrpSpPr/>
          <p:nvPr/>
        </p:nvGrpSpPr>
        <p:grpSpPr>
          <a:xfrm>
            <a:off x="1658111" y="191973"/>
            <a:ext cx="8938260" cy="845819"/>
            <a:chOff x="1658111" y="191973"/>
            <a:chExt cx="8938260" cy="845819"/>
          </a:xfrm>
        </p:grpSpPr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743455" y="371906"/>
              <a:ext cx="8852662" cy="574370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734311" y="268173"/>
              <a:ext cx="7273798" cy="769416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1676399" y="304800"/>
              <a:ext cx="8839200" cy="561340"/>
            </a:xfrm>
            <a:custGeom>
              <a:avLst/>
              <a:gdLst/>
              <a:ahLst/>
              <a:cxnLst/>
              <a:rect l="l" t="t" r="r" b="b"/>
              <a:pathLst>
                <a:path w="8839200" h="561340">
                  <a:moveTo>
                    <a:pt x="8839200" y="0"/>
                  </a:moveTo>
                  <a:lnTo>
                    <a:pt x="0" y="0"/>
                  </a:lnTo>
                  <a:lnTo>
                    <a:pt x="0" y="560832"/>
                  </a:lnTo>
                  <a:lnTo>
                    <a:pt x="8839200" y="560832"/>
                  </a:lnTo>
                  <a:lnTo>
                    <a:pt x="8839200" y="0"/>
                  </a:lnTo>
                  <a:close/>
                </a:path>
              </a:pathLst>
            </a:custGeom>
            <a:solidFill>
              <a:srgbClr val="99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/>
            <p:cNvSpPr/>
            <p:nvPr/>
          </p:nvSpPr>
          <p:spPr>
            <a:xfrm>
              <a:off x="1676399" y="304800"/>
              <a:ext cx="8839200" cy="561340"/>
            </a:xfrm>
            <a:custGeom>
              <a:avLst/>
              <a:gdLst/>
              <a:ahLst/>
              <a:cxnLst/>
              <a:rect l="l" t="t" r="r" b="b"/>
              <a:pathLst>
                <a:path w="8839200" h="561340">
                  <a:moveTo>
                    <a:pt x="0" y="560832"/>
                  </a:moveTo>
                  <a:lnTo>
                    <a:pt x="8839200" y="560832"/>
                  </a:lnTo>
                  <a:lnTo>
                    <a:pt x="8839200" y="0"/>
                  </a:lnTo>
                  <a:lnTo>
                    <a:pt x="0" y="0"/>
                  </a:lnTo>
                  <a:lnTo>
                    <a:pt x="0" y="560832"/>
                  </a:lnTo>
                  <a:close/>
                </a:path>
              </a:pathLst>
            </a:custGeom>
            <a:ln w="12191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658111" y="191973"/>
              <a:ext cx="7273798" cy="769416"/>
            </a:xfrm>
            <a:prstGeom prst="rect">
              <a:avLst/>
            </a:prstGeom>
          </p:spPr>
        </p:pic>
      </p:grp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xfrm>
            <a:off x="1864232" y="272922"/>
            <a:ext cx="6847840" cy="438784"/>
          </a:xfrm>
          <a:prstGeom prst="rect"/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2700" spc="-5" b="0" i="0">
                <a:latin typeface="Calibri Light"/>
                <a:cs typeface="Calibri Light"/>
              </a:rPr>
              <a:t>Preparing</a:t>
            </a:r>
            <a:r>
              <a:rPr dirty="0" sz="2700" spc="-70" b="0" i="0">
                <a:latin typeface="Calibri Light"/>
                <a:cs typeface="Calibri Light"/>
              </a:rPr>
              <a:t> </a:t>
            </a:r>
            <a:r>
              <a:rPr dirty="0" sz="2700" spc="5" b="0" i="0">
                <a:latin typeface="Calibri Light"/>
                <a:cs typeface="Calibri Light"/>
              </a:rPr>
              <a:t>Financial</a:t>
            </a:r>
            <a:r>
              <a:rPr dirty="0" sz="2700" spc="-35" b="0" i="0">
                <a:latin typeface="Calibri Light"/>
                <a:cs typeface="Calibri Light"/>
              </a:rPr>
              <a:t> </a:t>
            </a:r>
            <a:r>
              <a:rPr dirty="0" sz="2700" spc="-10" b="0" i="0">
                <a:latin typeface="Calibri Light"/>
                <a:cs typeface="Calibri Light"/>
              </a:rPr>
              <a:t>Statements</a:t>
            </a:r>
            <a:r>
              <a:rPr dirty="0" sz="2700" spc="-35" b="0" i="0">
                <a:latin typeface="Calibri Light"/>
                <a:cs typeface="Calibri Light"/>
              </a:rPr>
              <a:t> </a:t>
            </a:r>
            <a:r>
              <a:rPr dirty="0" sz="2700" spc="-10" b="0" i="0">
                <a:latin typeface="Calibri Light"/>
                <a:cs typeface="Calibri Light"/>
              </a:rPr>
              <a:t>from</a:t>
            </a:r>
            <a:r>
              <a:rPr dirty="0" sz="2700" spc="-20" b="0" i="0">
                <a:latin typeface="Calibri Light"/>
                <a:cs typeface="Calibri Light"/>
              </a:rPr>
              <a:t> </a:t>
            </a:r>
            <a:r>
              <a:rPr dirty="0" sz="2700" spc="5" b="0" i="0">
                <a:latin typeface="Calibri Light"/>
                <a:cs typeface="Calibri Light"/>
              </a:rPr>
              <a:t>a</a:t>
            </a:r>
            <a:r>
              <a:rPr dirty="0" sz="2700" b="0" i="0">
                <a:latin typeface="Calibri Light"/>
                <a:cs typeface="Calibri Light"/>
              </a:rPr>
              <a:t> </a:t>
            </a:r>
            <a:r>
              <a:rPr dirty="0" sz="2700" spc="-15" b="0" i="0">
                <a:latin typeface="Calibri Light"/>
                <a:cs typeface="Calibri Light"/>
              </a:rPr>
              <a:t>Worksheet</a:t>
            </a:r>
            <a:endParaRPr sz="2700">
              <a:latin typeface="Calibri Light"/>
              <a:cs typeface="Calibri Light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9292208" y="1249807"/>
            <a:ext cx="1070610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-5" b="1">
                <a:solidFill>
                  <a:srgbClr val="800000"/>
                </a:solidFill>
                <a:latin typeface="Arial"/>
                <a:cs typeface="Arial"/>
              </a:rPr>
              <a:t>Illustration</a:t>
            </a:r>
            <a:r>
              <a:rPr dirty="0" sz="1200" spc="-35" b="1">
                <a:solidFill>
                  <a:srgbClr val="800000"/>
                </a:solidFill>
                <a:latin typeface="Arial"/>
                <a:cs typeface="Arial"/>
              </a:rPr>
              <a:t> </a:t>
            </a:r>
            <a:r>
              <a:rPr dirty="0" sz="1200" b="1">
                <a:solidFill>
                  <a:srgbClr val="800000"/>
                </a:solidFill>
                <a:latin typeface="Arial"/>
                <a:cs typeface="Arial"/>
              </a:rPr>
              <a:t>4-4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13" name="object 13"/>
          <p:cNvGrpSpPr/>
          <p:nvPr/>
        </p:nvGrpSpPr>
        <p:grpSpPr>
          <a:xfrm>
            <a:off x="8458200" y="6239255"/>
            <a:ext cx="685800" cy="109855"/>
            <a:chOff x="8458200" y="6239255"/>
            <a:chExt cx="685800" cy="109855"/>
          </a:xfrm>
        </p:grpSpPr>
        <p:sp>
          <p:nvSpPr>
            <p:cNvPr id="14" name="object 14"/>
            <p:cNvSpPr/>
            <p:nvPr/>
          </p:nvSpPr>
          <p:spPr>
            <a:xfrm>
              <a:off x="8610600" y="6239255"/>
              <a:ext cx="533400" cy="109855"/>
            </a:xfrm>
            <a:custGeom>
              <a:avLst/>
              <a:gdLst/>
              <a:ahLst/>
              <a:cxnLst/>
              <a:rect l="l" t="t" r="r" b="b"/>
              <a:pathLst>
                <a:path w="533400" h="109854">
                  <a:moveTo>
                    <a:pt x="533400" y="0"/>
                  </a:moveTo>
                  <a:lnTo>
                    <a:pt x="0" y="0"/>
                  </a:lnTo>
                  <a:lnTo>
                    <a:pt x="0" y="109728"/>
                  </a:lnTo>
                  <a:lnTo>
                    <a:pt x="533400" y="109728"/>
                  </a:lnTo>
                  <a:lnTo>
                    <a:pt x="5334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" name="object 15"/>
            <p:cNvSpPr/>
            <p:nvPr/>
          </p:nvSpPr>
          <p:spPr>
            <a:xfrm>
              <a:off x="8458200" y="6278879"/>
              <a:ext cx="533400" cy="0"/>
            </a:xfrm>
            <a:custGeom>
              <a:avLst/>
              <a:gdLst/>
              <a:ahLst/>
              <a:cxnLst/>
              <a:rect l="l" t="t" r="r" b="b"/>
              <a:pathLst>
                <a:path w="533400" h="0">
                  <a:moveTo>
                    <a:pt x="0" y="0"/>
                  </a:moveTo>
                  <a:lnTo>
                    <a:pt x="533400" y="0"/>
                  </a:lnTo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35935" y="2281047"/>
            <a:ext cx="164592" cy="170687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35935" y="3597783"/>
            <a:ext cx="164592" cy="170688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1645920" y="338289"/>
            <a:ext cx="8950325" cy="894715"/>
            <a:chOff x="1645920" y="338289"/>
            <a:chExt cx="8950325" cy="894715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743456" y="524306"/>
              <a:ext cx="8852662" cy="57437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722120" y="414489"/>
              <a:ext cx="7225030" cy="818172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1676400" y="457199"/>
              <a:ext cx="8839200" cy="561340"/>
            </a:xfrm>
            <a:custGeom>
              <a:avLst/>
              <a:gdLst/>
              <a:ahLst/>
              <a:cxnLst/>
              <a:rect l="l" t="t" r="r" b="b"/>
              <a:pathLst>
                <a:path w="8839200" h="561340">
                  <a:moveTo>
                    <a:pt x="8839200" y="0"/>
                  </a:moveTo>
                  <a:lnTo>
                    <a:pt x="0" y="0"/>
                  </a:lnTo>
                  <a:lnTo>
                    <a:pt x="0" y="560832"/>
                  </a:lnTo>
                  <a:lnTo>
                    <a:pt x="8839200" y="560832"/>
                  </a:lnTo>
                  <a:lnTo>
                    <a:pt x="8839200" y="0"/>
                  </a:lnTo>
                  <a:close/>
                </a:path>
              </a:pathLst>
            </a:custGeom>
            <a:solidFill>
              <a:srgbClr val="99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/>
            <p:cNvSpPr/>
            <p:nvPr/>
          </p:nvSpPr>
          <p:spPr>
            <a:xfrm>
              <a:off x="1676400" y="457199"/>
              <a:ext cx="8839200" cy="561340"/>
            </a:xfrm>
            <a:custGeom>
              <a:avLst/>
              <a:gdLst/>
              <a:ahLst/>
              <a:cxnLst/>
              <a:rect l="l" t="t" r="r" b="b"/>
              <a:pathLst>
                <a:path w="8839200" h="561340">
                  <a:moveTo>
                    <a:pt x="0" y="560832"/>
                  </a:moveTo>
                  <a:lnTo>
                    <a:pt x="8839200" y="560832"/>
                  </a:lnTo>
                  <a:lnTo>
                    <a:pt x="8839200" y="0"/>
                  </a:lnTo>
                  <a:lnTo>
                    <a:pt x="0" y="0"/>
                  </a:lnTo>
                  <a:lnTo>
                    <a:pt x="0" y="560832"/>
                  </a:lnTo>
                  <a:close/>
                </a:path>
              </a:pathLst>
            </a:custGeom>
            <a:ln w="12191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645920" y="338289"/>
              <a:ext cx="7225030" cy="818172"/>
            </a:xfrm>
            <a:prstGeom prst="rect">
              <a:avLst/>
            </a:prstGeom>
          </p:spPr>
        </p:pic>
      </p:grp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1864232" y="421970"/>
            <a:ext cx="6769100" cy="4686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900" spc="-5" b="0" i="0">
                <a:latin typeface="Calibri Light"/>
                <a:cs typeface="Calibri Light"/>
              </a:rPr>
              <a:t>Preparing</a:t>
            </a:r>
            <a:r>
              <a:rPr dirty="0" sz="2900" spc="-25" b="0" i="0">
                <a:latin typeface="Calibri Light"/>
                <a:cs typeface="Calibri Light"/>
              </a:rPr>
              <a:t> </a:t>
            </a:r>
            <a:r>
              <a:rPr dirty="0" sz="2900" spc="-5" b="0" i="0">
                <a:latin typeface="Calibri Light"/>
                <a:cs typeface="Calibri Light"/>
              </a:rPr>
              <a:t>Adjusting</a:t>
            </a:r>
            <a:r>
              <a:rPr dirty="0" sz="2900" spc="-45" b="0" i="0">
                <a:latin typeface="Calibri Light"/>
                <a:cs typeface="Calibri Light"/>
              </a:rPr>
              <a:t> </a:t>
            </a:r>
            <a:r>
              <a:rPr dirty="0" sz="2900" b="0" i="0">
                <a:latin typeface="Calibri Light"/>
                <a:cs typeface="Calibri Light"/>
              </a:rPr>
              <a:t>Entries</a:t>
            </a:r>
            <a:r>
              <a:rPr dirty="0" sz="2900" spc="-25" b="0" i="0">
                <a:latin typeface="Calibri Light"/>
                <a:cs typeface="Calibri Light"/>
              </a:rPr>
              <a:t> </a:t>
            </a:r>
            <a:r>
              <a:rPr dirty="0" sz="2900" spc="-15" b="0" i="0">
                <a:latin typeface="Calibri Light"/>
                <a:cs typeface="Calibri Light"/>
              </a:rPr>
              <a:t>from</a:t>
            </a:r>
            <a:r>
              <a:rPr dirty="0" sz="2900" spc="-25" b="0" i="0">
                <a:latin typeface="Calibri Light"/>
                <a:cs typeface="Calibri Light"/>
              </a:rPr>
              <a:t> </a:t>
            </a:r>
            <a:r>
              <a:rPr dirty="0" sz="2900" b="0" i="0">
                <a:latin typeface="Calibri Light"/>
                <a:cs typeface="Calibri Light"/>
              </a:rPr>
              <a:t>a </a:t>
            </a:r>
            <a:r>
              <a:rPr dirty="0" sz="2900" spc="-20" b="0" i="0">
                <a:latin typeface="Calibri Light"/>
                <a:cs typeface="Calibri Light"/>
              </a:rPr>
              <a:t>Worksheet</a:t>
            </a:r>
            <a:endParaRPr sz="2900">
              <a:latin typeface="Calibri Light"/>
              <a:cs typeface="Calibri Light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2667000" y="6422137"/>
            <a:ext cx="7978140" cy="436245"/>
            <a:chOff x="2667000" y="6422137"/>
            <a:chExt cx="7978140" cy="436245"/>
          </a:xfrm>
        </p:grpSpPr>
        <p:sp>
          <p:nvSpPr>
            <p:cNvPr id="12" name="object 12"/>
            <p:cNvSpPr/>
            <p:nvPr/>
          </p:nvSpPr>
          <p:spPr>
            <a:xfrm>
              <a:off x="2667000" y="6446520"/>
              <a:ext cx="7924800" cy="335280"/>
            </a:xfrm>
            <a:custGeom>
              <a:avLst/>
              <a:gdLst/>
              <a:ahLst/>
              <a:cxnLst/>
              <a:rect l="l" t="t" r="r" b="b"/>
              <a:pathLst>
                <a:path w="7924800" h="335279">
                  <a:moveTo>
                    <a:pt x="7924800" y="0"/>
                  </a:moveTo>
                  <a:lnTo>
                    <a:pt x="0" y="0"/>
                  </a:lnTo>
                  <a:lnTo>
                    <a:pt x="0" y="335279"/>
                  </a:lnTo>
                  <a:lnTo>
                    <a:pt x="7924800" y="335279"/>
                  </a:lnTo>
                  <a:lnTo>
                    <a:pt x="79248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3" name="object 13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744967" y="6422137"/>
              <a:ext cx="2900045" cy="435859"/>
            </a:xfrm>
            <a:prstGeom prst="rect">
              <a:avLst/>
            </a:prstGeom>
          </p:spPr>
        </p:pic>
      </p:grpSp>
      <p:sp>
        <p:nvSpPr>
          <p:cNvPr id="14" name="object 14"/>
          <p:cNvSpPr txBox="1"/>
          <p:nvPr/>
        </p:nvSpPr>
        <p:spPr>
          <a:xfrm>
            <a:off x="7865109" y="6475272"/>
            <a:ext cx="2649855" cy="27051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600" spc="5" b="1" i="1">
                <a:solidFill>
                  <a:srgbClr val="E7E6E6"/>
                </a:solidFill>
                <a:latin typeface="Arial"/>
                <a:cs typeface="Arial"/>
              </a:rPr>
              <a:t>SO</a:t>
            </a:r>
            <a:r>
              <a:rPr dirty="0" sz="1600" spc="-25" b="1" i="1">
                <a:solidFill>
                  <a:srgbClr val="E7E6E6"/>
                </a:solidFill>
                <a:latin typeface="Arial"/>
                <a:cs typeface="Arial"/>
              </a:rPr>
              <a:t> </a:t>
            </a:r>
            <a:r>
              <a:rPr dirty="0" sz="1600" b="1" i="1">
                <a:solidFill>
                  <a:srgbClr val="E7E6E6"/>
                </a:solidFill>
                <a:latin typeface="Arial"/>
                <a:cs typeface="Arial"/>
              </a:rPr>
              <a:t>1</a:t>
            </a:r>
            <a:r>
              <a:rPr dirty="0" sz="1600" spc="434" b="1" i="1">
                <a:solidFill>
                  <a:srgbClr val="E7E6E6"/>
                </a:solidFill>
                <a:latin typeface="Arial"/>
                <a:cs typeface="Arial"/>
              </a:rPr>
              <a:t> </a:t>
            </a:r>
            <a:r>
              <a:rPr dirty="0" sz="1600" b="1" i="1">
                <a:solidFill>
                  <a:srgbClr val="E7E6E6"/>
                </a:solidFill>
                <a:latin typeface="Arial"/>
                <a:cs typeface="Arial"/>
              </a:rPr>
              <a:t>Prepare</a:t>
            </a:r>
            <a:r>
              <a:rPr dirty="0" sz="1600" spc="-60" b="1" i="1">
                <a:solidFill>
                  <a:srgbClr val="E7E6E6"/>
                </a:solidFill>
                <a:latin typeface="Arial"/>
                <a:cs typeface="Arial"/>
              </a:rPr>
              <a:t> </a:t>
            </a:r>
            <a:r>
              <a:rPr dirty="0" sz="1600" b="1" i="1">
                <a:solidFill>
                  <a:srgbClr val="E7E6E6"/>
                </a:solidFill>
                <a:latin typeface="Arial"/>
                <a:cs typeface="Arial"/>
              </a:rPr>
              <a:t>a</a:t>
            </a:r>
            <a:r>
              <a:rPr dirty="0" sz="1600" spc="-10" b="1" i="1">
                <a:solidFill>
                  <a:srgbClr val="E7E6E6"/>
                </a:solidFill>
                <a:latin typeface="Arial"/>
                <a:cs typeface="Arial"/>
              </a:rPr>
              <a:t> </a:t>
            </a:r>
            <a:r>
              <a:rPr dirty="0" sz="1600" b="1" i="1">
                <a:solidFill>
                  <a:srgbClr val="E7E6E6"/>
                </a:solidFill>
                <a:latin typeface="Arial"/>
                <a:cs typeface="Arial"/>
              </a:rPr>
              <a:t>worksheet.</a:t>
            </a:r>
            <a:endParaRPr sz="16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227833" y="1351026"/>
            <a:ext cx="7668895" cy="34417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000" spc="-15" b="1">
                <a:solidFill>
                  <a:srgbClr val="800000"/>
                </a:solidFill>
                <a:latin typeface="Arial"/>
                <a:cs typeface="Arial"/>
              </a:rPr>
              <a:t>Adjusting</a:t>
            </a:r>
            <a:r>
              <a:rPr dirty="0" sz="3000" spc="75" b="1">
                <a:solidFill>
                  <a:srgbClr val="800000"/>
                </a:solidFill>
                <a:latin typeface="Arial"/>
                <a:cs typeface="Arial"/>
              </a:rPr>
              <a:t> </a:t>
            </a:r>
            <a:r>
              <a:rPr dirty="0" sz="3000" b="1">
                <a:solidFill>
                  <a:srgbClr val="800000"/>
                </a:solidFill>
                <a:latin typeface="Arial"/>
                <a:cs typeface="Arial"/>
              </a:rPr>
              <a:t>Entries</a:t>
            </a:r>
            <a:endParaRPr sz="3000">
              <a:latin typeface="Arial"/>
              <a:cs typeface="Arial"/>
            </a:endParaRPr>
          </a:p>
          <a:p>
            <a:pPr marL="698500">
              <a:lnSpc>
                <a:spcPct val="100000"/>
              </a:lnSpc>
              <a:spcBef>
                <a:spcPts val="2550"/>
              </a:spcBef>
            </a:pPr>
            <a:r>
              <a:rPr dirty="0" sz="2400" spc="5">
                <a:latin typeface="Arial MT"/>
                <a:cs typeface="Arial MT"/>
              </a:rPr>
              <a:t>The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adjusting</a:t>
            </a:r>
            <a:r>
              <a:rPr dirty="0" sz="2400" spc="-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entries</a:t>
            </a:r>
            <a:r>
              <a:rPr dirty="0" sz="2400" spc="-20">
                <a:latin typeface="Arial MT"/>
                <a:cs typeface="Arial MT"/>
              </a:rPr>
              <a:t> </a:t>
            </a:r>
            <a:r>
              <a:rPr dirty="0" sz="2400" spc="-5">
                <a:latin typeface="Arial MT"/>
                <a:cs typeface="Arial MT"/>
              </a:rPr>
              <a:t>are</a:t>
            </a:r>
            <a:r>
              <a:rPr dirty="0" sz="2400" spc="-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prepared</a:t>
            </a:r>
            <a:r>
              <a:rPr dirty="0" sz="2400" spc="-15">
                <a:latin typeface="Arial MT"/>
                <a:cs typeface="Arial MT"/>
              </a:rPr>
              <a:t> </a:t>
            </a:r>
            <a:r>
              <a:rPr dirty="0" sz="2400" spc="5">
                <a:latin typeface="Arial MT"/>
                <a:cs typeface="Arial MT"/>
              </a:rPr>
              <a:t>from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endParaRPr sz="2400">
              <a:latin typeface="Arial MT"/>
              <a:cs typeface="Arial MT"/>
            </a:endParaRPr>
          </a:p>
          <a:p>
            <a:pPr marL="698500">
              <a:lnSpc>
                <a:spcPct val="100000"/>
              </a:lnSpc>
              <a:spcBef>
                <a:spcPts val="865"/>
              </a:spcBef>
            </a:pPr>
            <a:r>
              <a:rPr dirty="0" sz="2400">
                <a:latin typeface="Arial MT"/>
                <a:cs typeface="Arial MT"/>
              </a:rPr>
              <a:t>adjustments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columns</a:t>
            </a:r>
            <a:r>
              <a:rPr dirty="0" sz="2400" spc="-1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 spc="-5">
                <a:latin typeface="Arial MT"/>
                <a:cs typeface="Arial MT"/>
              </a:rPr>
              <a:t>worksheet.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500">
              <a:latin typeface="Arial MT"/>
              <a:cs typeface="Arial MT"/>
            </a:endParaRPr>
          </a:p>
          <a:p>
            <a:pPr marL="698500" marR="5080">
              <a:lnSpc>
                <a:spcPct val="130100"/>
              </a:lnSpc>
            </a:pPr>
            <a:r>
              <a:rPr dirty="0" sz="2400" spc="-5">
                <a:latin typeface="Arial MT"/>
                <a:cs typeface="Arial MT"/>
              </a:rPr>
              <a:t>Journalizing </a:t>
            </a:r>
            <a:r>
              <a:rPr dirty="0" sz="2400">
                <a:latin typeface="Arial MT"/>
                <a:cs typeface="Arial MT"/>
              </a:rPr>
              <a:t>and posting </a:t>
            </a:r>
            <a:r>
              <a:rPr dirty="0" sz="2400" spc="5">
                <a:latin typeface="Arial MT"/>
                <a:cs typeface="Arial MT"/>
              </a:rPr>
              <a:t>of </a:t>
            </a:r>
            <a:r>
              <a:rPr dirty="0" sz="2400">
                <a:latin typeface="Arial MT"/>
                <a:cs typeface="Arial MT"/>
              </a:rPr>
              <a:t>adjusting entries follows </a:t>
            </a:r>
            <a:r>
              <a:rPr dirty="0" sz="2400" spc="-6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 preparation of financial statements </a:t>
            </a:r>
            <a:r>
              <a:rPr dirty="0" sz="2400" spc="-10">
                <a:latin typeface="Arial MT"/>
                <a:cs typeface="Arial MT"/>
              </a:rPr>
              <a:t>when </a:t>
            </a:r>
            <a:r>
              <a:rPr dirty="0" sz="2400" spc="-5">
                <a:latin typeface="Arial MT"/>
                <a:cs typeface="Arial MT"/>
              </a:rPr>
              <a:t>a </a:t>
            </a:r>
            <a:r>
              <a:rPr dirty="0" sz="2400">
                <a:latin typeface="Arial MT"/>
                <a:cs typeface="Arial MT"/>
              </a:rPr>
              <a:t> </a:t>
            </a:r>
            <a:r>
              <a:rPr dirty="0" sz="2400" spc="-5">
                <a:latin typeface="Arial MT"/>
                <a:cs typeface="Arial MT"/>
              </a:rPr>
              <a:t>worksheet</a:t>
            </a:r>
            <a:r>
              <a:rPr dirty="0" sz="2400">
                <a:latin typeface="Arial MT"/>
                <a:cs typeface="Arial MT"/>
              </a:rPr>
              <a:t> </a:t>
            </a:r>
            <a:r>
              <a:rPr dirty="0" sz="2400" spc="-5">
                <a:latin typeface="Arial MT"/>
                <a:cs typeface="Arial MT"/>
              </a:rPr>
              <a:t>is</a:t>
            </a:r>
            <a:r>
              <a:rPr dirty="0" sz="2400">
                <a:latin typeface="Arial MT"/>
                <a:cs typeface="Arial MT"/>
              </a:rPr>
              <a:t> used.</a:t>
            </a:r>
            <a:endParaRPr sz="24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862327" y="274269"/>
            <a:ext cx="8428990" cy="1199515"/>
            <a:chOff x="1862327" y="274269"/>
            <a:chExt cx="8428990" cy="119951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048255" y="524306"/>
              <a:ext cx="8243061" cy="57437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938527" y="350469"/>
              <a:ext cx="4256278" cy="1122984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1981199" y="457200"/>
              <a:ext cx="8229600" cy="561340"/>
            </a:xfrm>
            <a:custGeom>
              <a:avLst/>
              <a:gdLst/>
              <a:ahLst/>
              <a:cxnLst/>
              <a:rect l="l" t="t" r="r" b="b"/>
              <a:pathLst>
                <a:path w="8229600" h="561340">
                  <a:moveTo>
                    <a:pt x="8229600" y="0"/>
                  </a:moveTo>
                  <a:lnTo>
                    <a:pt x="0" y="0"/>
                  </a:lnTo>
                  <a:lnTo>
                    <a:pt x="0" y="560832"/>
                  </a:lnTo>
                  <a:lnTo>
                    <a:pt x="8229600" y="560832"/>
                  </a:lnTo>
                  <a:lnTo>
                    <a:pt x="8229600" y="0"/>
                  </a:lnTo>
                  <a:close/>
                </a:path>
              </a:pathLst>
            </a:custGeom>
            <a:solidFill>
              <a:srgbClr val="99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1981199" y="457200"/>
              <a:ext cx="8229600" cy="561340"/>
            </a:xfrm>
            <a:custGeom>
              <a:avLst/>
              <a:gdLst/>
              <a:ahLst/>
              <a:cxnLst/>
              <a:rect l="l" t="t" r="r" b="b"/>
              <a:pathLst>
                <a:path w="8229600" h="561340">
                  <a:moveTo>
                    <a:pt x="0" y="560832"/>
                  </a:moveTo>
                  <a:lnTo>
                    <a:pt x="8229600" y="560832"/>
                  </a:lnTo>
                  <a:lnTo>
                    <a:pt x="8229600" y="0"/>
                  </a:lnTo>
                  <a:lnTo>
                    <a:pt x="0" y="0"/>
                  </a:lnTo>
                  <a:lnTo>
                    <a:pt x="0" y="560832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862327" y="274269"/>
              <a:ext cx="4256278" cy="1122984"/>
            </a:xfrm>
            <a:prstGeom prst="rect">
              <a:avLst/>
            </a:prstGeom>
          </p:spPr>
        </p:pic>
      </p:grp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2169414" y="394538"/>
            <a:ext cx="3613150" cy="636905"/>
          </a:xfrm>
          <a:prstGeom prst="rect"/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4000" b="0" i="0">
                <a:latin typeface="Calibri Light"/>
                <a:cs typeface="Calibri Light"/>
              </a:rPr>
              <a:t>Closing</a:t>
            </a:r>
            <a:r>
              <a:rPr dirty="0" sz="4000" spc="-65" b="0" i="0">
                <a:latin typeface="Calibri Light"/>
                <a:cs typeface="Calibri Light"/>
              </a:rPr>
              <a:t> </a:t>
            </a:r>
            <a:r>
              <a:rPr dirty="0" sz="4000" b="0" i="0">
                <a:latin typeface="Calibri Light"/>
                <a:cs typeface="Calibri Light"/>
              </a:rPr>
              <a:t>the</a:t>
            </a:r>
            <a:r>
              <a:rPr dirty="0" sz="4000" spc="-70" b="0" i="0">
                <a:latin typeface="Calibri Light"/>
                <a:cs typeface="Calibri Light"/>
              </a:rPr>
              <a:t> </a:t>
            </a:r>
            <a:r>
              <a:rPr dirty="0" sz="4000" spc="-10" b="0" i="0">
                <a:latin typeface="Calibri Light"/>
                <a:cs typeface="Calibri Light"/>
              </a:rPr>
              <a:t>Books</a:t>
            </a:r>
            <a:endParaRPr sz="4000">
              <a:latin typeface="Calibri Light"/>
              <a:cs typeface="Calibri Light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2667000" y="6422137"/>
            <a:ext cx="7978140" cy="436245"/>
            <a:chOff x="2667000" y="6422137"/>
            <a:chExt cx="7978140" cy="436245"/>
          </a:xfrm>
        </p:grpSpPr>
        <p:sp>
          <p:nvSpPr>
            <p:cNvPr id="10" name="object 10"/>
            <p:cNvSpPr/>
            <p:nvPr/>
          </p:nvSpPr>
          <p:spPr>
            <a:xfrm>
              <a:off x="2667000" y="6446520"/>
              <a:ext cx="7924800" cy="335280"/>
            </a:xfrm>
            <a:custGeom>
              <a:avLst/>
              <a:gdLst/>
              <a:ahLst/>
              <a:cxnLst/>
              <a:rect l="l" t="t" r="r" b="b"/>
              <a:pathLst>
                <a:path w="7924800" h="335279">
                  <a:moveTo>
                    <a:pt x="7924800" y="0"/>
                  </a:moveTo>
                  <a:lnTo>
                    <a:pt x="0" y="0"/>
                  </a:lnTo>
                  <a:lnTo>
                    <a:pt x="0" y="335279"/>
                  </a:lnTo>
                  <a:lnTo>
                    <a:pt x="7924800" y="335279"/>
                  </a:lnTo>
                  <a:lnTo>
                    <a:pt x="79248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1" name="object 1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775960" y="6422137"/>
              <a:ext cx="4869053" cy="435861"/>
            </a:xfrm>
            <a:prstGeom prst="rect">
              <a:avLst/>
            </a:prstGeom>
          </p:spPr>
        </p:pic>
      </p:grpSp>
      <p:sp>
        <p:nvSpPr>
          <p:cNvPr id="12" name="object 12"/>
          <p:cNvSpPr txBox="1"/>
          <p:nvPr/>
        </p:nvSpPr>
        <p:spPr>
          <a:xfrm>
            <a:off x="5895847" y="6475272"/>
            <a:ext cx="4616450" cy="27051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600" spc="5" b="1" i="1">
                <a:solidFill>
                  <a:srgbClr val="E7E6E6"/>
                </a:solidFill>
                <a:latin typeface="Arial"/>
                <a:cs typeface="Arial"/>
              </a:rPr>
              <a:t>SO</a:t>
            </a:r>
            <a:r>
              <a:rPr dirty="0" sz="1600" spc="-20" b="1" i="1">
                <a:solidFill>
                  <a:srgbClr val="E7E6E6"/>
                </a:solidFill>
                <a:latin typeface="Arial"/>
                <a:cs typeface="Arial"/>
              </a:rPr>
              <a:t> </a:t>
            </a:r>
            <a:r>
              <a:rPr dirty="0" sz="1600" b="1" i="1">
                <a:solidFill>
                  <a:srgbClr val="E7E6E6"/>
                </a:solidFill>
                <a:latin typeface="Arial"/>
                <a:cs typeface="Arial"/>
              </a:rPr>
              <a:t>2</a:t>
            </a:r>
            <a:r>
              <a:rPr dirty="0" sz="1600" spc="445" b="1" i="1">
                <a:solidFill>
                  <a:srgbClr val="E7E6E6"/>
                </a:solidFill>
                <a:latin typeface="Arial"/>
                <a:cs typeface="Arial"/>
              </a:rPr>
              <a:t> </a:t>
            </a:r>
            <a:r>
              <a:rPr dirty="0" sz="1600" b="1" i="1">
                <a:solidFill>
                  <a:srgbClr val="E7E6E6"/>
                </a:solidFill>
                <a:latin typeface="Arial"/>
                <a:cs typeface="Arial"/>
              </a:rPr>
              <a:t>Explain</a:t>
            </a:r>
            <a:r>
              <a:rPr dirty="0" sz="1600" spc="-40" b="1" i="1">
                <a:solidFill>
                  <a:srgbClr val="E7E6E6"/>
                </a:solidFill>
                <a:latin typeface="Arial"/>
                <a:cs typeface="Arial"/>
              </a:rPr>
              <a:t> </a:t>
            </a:r>
            <a:r>
              <a:rPr dirty="0" sz="1600" b="1" i="1">
                <a:solidFill>
                  <a:srgbClr val="E7E6E6"/>
                </a:solidFill>
                <a:latin typeface="Arial"/>
                <a:cs typeface="Arial"/>
              </a:rPr>
              <a:t>the</a:t>
            </a:r>
            <a:r>
              <a:rPr dirty="0" sz="1600" spc="-5" b="1" i="1">
                <a:solidFill>
                  <a:srgbClr val="E7E6E6"/>
                </a:solidFill>
                <a:latin typeface="Arial"/>
                <a:cs typeface="Arial"/>
              </a:rPr>
              <a:t> </a:t>
            </a:r>
            <a:r>
              <a:rPr dirty="0" sz="1600" b="1" i="1">
                <a:solidFill>
                  <a:srgbClr val="E7E6E6"/>
                </a:solidFill>
                <a:latin typeface="Arial"/>
                <a:cs typeface="Arial"/>
              </a:rPr>
              <a:t>process</a:t>
            </a:r>
            <a:r>
              <a:rPr dirty="0" sz="1600" spc="-25" b="1" i="1">
                <a:solidFill>
                  <a:srgbClr val="E7E6E6"/>
                </a:solidFill>
                <a:latin typeface="Arial"/>
                <a:cs typeface="Arial"/>
              </a:rPr>
              <a:t> </a:t>
            </a:r>
            <a:r>
              <a:rPr dirty="0" sz="1600" b="1" i="1">
                <a:solidFill>
                  <a:srgbClr val="E7E6E6"/>
                </a:solidFill>
                <a:latin typeface="Arial"/>
                <a:cs typeface="Arial"/>
              </a:rPr>
              <a:t>of</a:t>
            </a:r>
            <a:r>
              <a:rPr dirty="0" sz="1600" spc="-5" b="1" i="1">
                <a:solidFill>
                  <a:srgbClr val="E7E6E6"/>
                </a:solidFill>
                <a:latin typeface="Arial"/>
                <a:cs typeface="Arial"/>
              </a:rPr>
              <a:t> </a:t>
            </a:r>
            <a:r>
              <a:rPr dirty="0" sz="1600" b="1" i="1">
                <a:solidFill>
                  <a:srgbClr val="E7E6E6"/>
                </a:solidFill>
                <a:latin typeface="Arial"/>
                <a:cs typeface="Arial"/>
              </a:rPr>
              <a:t>closing</a:t>
            </a:r>
            <a:r>
              <a:rPr dirty="0" sz="1600" spc="-20" b="1" i="1">
                <a:solidFill>
                  <a:srgbClr val="E7E6E6"/>
                </a:solidFill>
                <a:latin typeface="Arial"/>
                <a:cs typeface="Arial"/>
              </a:rPr>
              <a:t> </a:t>
            </a:r>
            <a:r>
              <a:rPr dirty="0" sz="1600" b="1" i="1">
                <a:solidFill>
                  <a:srgbClr val="E7E6E6"/>
                </a:solidFill>
                <a:latin typeface="Arial"/>
                <a:cs typeface="Arial"/>
              </a:rPr>
              <a:t>the</a:t>
            </a:r>
            <a:r>
              <a:rPr dirty="0" sz="1600" spc="-5" b="1" i="1">
                <a:solidFill>
                  <a:srgbClr val="E7E6E6"/>
                </a:solidFill>
                <a:latin typeface="Arial"/>
                <a:cs typeface="Arial"/>
              </a:rPr>
              <a:t> </a:t>
            </a:r>
            <a:r>
              <a:rPr dirty="0" sz="1600" b="1" i="1">
                <a:solidFill>
                  <a:srgbClr val="E7E6E6"/>
                </a:solidFill>
                <a:latin typeface="Arial"/>
                <a:cs typeface="Arial"/>
              </a:rPr>
              <a:t>books.</a:t>
            </a:r>
            <a:endParaRPr sz="16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289175" y="1419683"/>
            <a:ext cx="7788275" cy="1241425"/>
          </a:xfrm>
          <a:prstGeom prst="rect">
            <a:avLst/>
          </a:prstGeom>
        </p:spPr>
        <p:txBody>
          <a:bodyPr wrap="square" lIns="0" tIns="463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365"/>
              </a:spcBef>
            </a:pPr>
            <a:r>
              <a:rPr dirty="0" sz="2300">
                <a:solidFill>
                  <a:srgbClr val="E7E6E6"/>
                </a:solidFill>
                <a:latin typeface="Arial MT"/>
                <a:cs typeface="Arial MT"/>
              </a:rPr>
              <a:t>At</a:t>
            </a:r>
            <a:r>
              <a:rPr dirty="0" sz="2300" spc="-15">
                <a:solidFill>
                  <a:srgbClr val="E7E6E6"/>
                </a:solidFill>
                <a:latin typeface="Arial MT"/>
                <a:cs typeface="Arial MT"/>
              </a:rPr>
              <a:t> </a:t>
            </a:r>
            <a:r>
              <a:rPr dirty="0" sz="2300">
                <a:solidFill>
                  <a:srgbClr val="E7E6E6"/>
                </a:solidFill>
                <a:latin typeface="Arial MT"/>
                <a:cs typeface="Arial MT"/>
              </a:rPr>
              <a:t>the</a:t>
            </a:r>
            <a:r>
              <a:rPr dirty="0" sz="2300" spc="-15">
                <a:solidFill>
                  <a:srgbClr val="E7E6E6"/>
                </a:solidFill>
                <a:latin typeface="Arial MT"/>
                <a:cs typeface="Arial MT"/>
              </a:rPr>
              <a:t> </a:t>
            </a:r>
            <a:r>
              <a:rPr dirty="0" sz="2300" spc="-5">
                <a:solidFill>
                  <a:srgbClr val="E7E6E6"/>
                </a:solidFill>
                <a:latin typeface="Arial MT"/>
                <a:cs typeface="Arial MT"/>
              </a:rPr>
              <a:t>end</a:t>
            </a:r>
            <a:r>
              <a:rPr dirty="0" sz="2300" spc="-10">
                <a:solidFill>
                  <a:srgbClr val="E7E6E6"/>
                </a:solidFill>
                <a:latin typeface="Arial MT"/>
                <a:cs typeface="Arial MT"/>
              </a:rPr>
              <a:t> </a:t>
            </a:r>
            <a:r>
              <a:rPr dirty="0" sz="2300">
                <a:solidFill>
                  <a:srgbClr val="E7E6E6"/>
                </a:solidFill>
                <a:latin typeface="Arial MT"/>
                <a:cs typeface="Arial MT"/>
              </a:rPr>
              <a:t>of</a:t>
            </a:r>
            <a:r>
              <a:rPr dirty="0" sz="2300" spc="-15">
                <a:solidFill>
                  <a:srgbClr val="E7E6E6"/>
                </a:solidFill>
                <a:latin typeface="Arial MT"/>
                <a:cs typeface="Arial MT"/>
              </a:rPr>
              <a:t> </a:t>
            </a:r>
            <a:r>
              <a:rPr dirty="0" sz="2300">
                <a:solidFill>
                  <a:srgbClr val="E7E6E6"/>
                </a:solidFill>
                <a:latin typeface="Arial MT"/>
                <a:cs typeface="Arial MT"/>
              </a:rPr>
              <a:t>the</a:t>
            </a:r>
            <a:r>
              <a:rPr dirty="0" sz="2300" spc="-30">
                <a:solidFill>
                  <a:srgbClr val="E7E6E6"/>
                </a:solidFill>
                <a:latin typeface="Arial MT"/>
                <a:cs typeface="Arial MT"/>
              </a:rPr>
              <a:t> </a:t>
            </a:r>
            <a:r>
              <a:rPr dirty="0" sz="2300" spc="-5">
                <a:solidFill>
                  <a:srgbClr val="E7E6E6"/>
                </a:solidFill>
                <a:latin typeface="Arial MT"/>
                <a:cs typeface="Arial MT"/>
              </a:rPr>
              <a:t>accounting</a:t>
            </a:r>
            <a:r>
              <a:rPr dirty="0" sz="2300" spc="-10">
                <a:solidFill>
                  <a:srgbClr val="E7E6E6"/>
                </a:solidFill>
                <a:latin typeface="Arial MT"/>
                <a:cs typeface="Arial MT"/>
              </a:rPr>
              <a:t> </a:t>
            </a:r>
            <a:r>
              <a:rPr dirty="0" sz="2300" spc="-5">
                <a:solidFill>
                  <a:srgbClr val="E7E6E6"/>
                </a:solidFill>
                <a:latin typeface="Arial MT"/>
                <a:cs typeface="Arial MT"/>
              </a:rPr>
              <a:t>period,</a:t>
            </a:r>
            <a:r>
              <a:rPr dirty="0" sz="2300" spc="10">
                <a:solidFill>
                  <a:srgbClr val="E7E6E6"/>
                </a:solidFill>
                <a:latin typeface="Arial MT"/>
                <a:cs typeface="Arial MT"/>
              </a:rPr>
              <a:t> </a:t>
            </a:r>
            <a:r>
              <a:rPr dirty="0" sz="2300">
                <a:solidFill>
                  <a:srgbClr val="E7E6E6"/>
                </a:solidFill>
                <a:latin typeface="Arial MT"/>
                <a:cs typeface="Arial MT"/>
              </a:rPr>
              <a:t>the</a:t>
            </a:r>
            <a:r>
              <a:rPr dirty="0" sz="2300" spc="-30">
                <a:solidFill>
                  <a:srgbClr val="E7E6E6"/>
                </a:solidFill>
                <a:latin typeface="Arial MT"/>
                <a:cs typeface="Arial MT"/>
              </a:rPr>
              <a:t> </a:t>
            </a:r>
            <a:r>
              <a:rPr dirty="0" sz="2300">
                <a:solidFill>
                  <a:srgbClr val="E7E6E6"/>
                </a:solidFill>
                <a:latin typeface="Arial MT"/>
                <a:cs typeface="Arial MT"/>
              </a:rPr>
              <a:t>company</a:t>
            </a:r>
            <a:r>
              <a:rPr dirty="0" sz="2300" spc="-40">
                <a:solidFill>
                  <a:srgbClr val="E7E6E6"/>
                </a:solidFill>
                <a:latin typeface="Arial MT"/>
                <a:cs typeface="Arial MT"/>
              </a:rPr>
              <a:t> </a:t>
            </a:r>
            <a:r>
              <a:rPr dirty="0" sz="2300" spc="5">
                <a:solidFill>
                  <a:srgbClr val="E7E6E6"/>
                </a:solidFill>
                <a:latin typeface="Arial MT"/>
                <a:cs typeface="Arial MT"/>
              </a:rPr>
              <a:t>makes</a:t>
            </a:r>
            <a:endParaRPr sz="23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265"/>
              </a:spcBef>
            </a:pPr>
            <a:r>
              <a:rPr dirty="0" sz="2300" spc="-5">
                <a:solidFill>
                  <a:srgbClr val="E7E6E6"/>
                </a:solidFill>
                <a:latin typeface="Arial MT"/>
                <a:cs typeface="Arial MT"/>
              </a:rPr>
              <a:t>the</a:t>
            </a:r>
            <a:r>
              <a:rPr dirty="0" sz="2300" spc="-30">
                <a:solidFill>
                  <a:srgbClr val="E7E6E6"/>
                </a:solidFill>
                <a:latin typeface="Arial MT"/>
                <a:cs typeface="Arial MT"/>
              </a:rPr>
              <a:t> </a:t>
            </a:r>
            <a:r>
              <a:rPr dirty="0" sz="2300" spc="-5">
                <a:solidFill>
                  <a:srgbClr val="E7E6E6"/>
                </a:solidFill>
                <a:latin typeface="Arial MT"/>
                <a:cs typeface="Arial MT"/>
              </a:rPr>
              <a:t>accounts</a:t>
            </a:r>
            <a:r>
              <a:rPr dirty="0" sz="2300" spc="5">
                <a:solidFill>
                  <a:srgbClr val="E7E6E6"/>
                </a:solidFill>
                <a:latin typeface="Arial MT"/>
                <a:cs typeface="Arial MT"/>
              </a:rPr>
              <a:t> </a:t>
            </a:r>
            <a:r>
              <a:rPr dirty="0" sz="2300" spc="-5">
                <a:solidFill>
                  <a:srgbClr val="E7E6E6"/>
                </a:solidFill>
                <a:latin typeface="Arial MT"/>
                <a:cs typeface="Arial MT"/>
              </a:rPr>
              <a:t>ready</a:t>
            </a:r>
            <a:r>
              <a:rPr dirty="0" sz="2300" spc="-25">
                <a:solidFill>
                  <a:srgbClr val="E7E6E6"/>
                </a:solidFill>
                <a:latin typeface="Arial MT"/>
                <a:cs typeface="Arial MT"/>
              </a:rPr>
              <a:t> </a:t>
            </a:r>
            <a:r>
              <a:rPr dirty="0" sz="2300" spc="5">
                <a:solidFill>
                  <a:srgbClr val="E7E6E6"/>
                </a:solidFill>
                <a:latin typeface="Arial MT"/>
                <a:cs typeface="Arial MT"/>
              </a:rPr>
              <a:t>for</a:t>
            </a:r>
            <a:r>
              <a:rPr dirty="0" sz="2300" spc="-40">
                <a:solidFill>
                  <a:srgbClr val="E7E6E6"/>
                </a:solidFill>
                <a:latin typeface="Arial MT"/>
                <a:cs typeface="Arial MT"/>
              </a:rPr>
              <a:t> </a:t>
            </a:r>
            <a:r>
              <a:rPr dirty="0" sz="2300" spc="-5">
                <a:solidFill>
                  <a:srgbClr val="E7E6E6"/>
                </a:solidFill>
                <a:latin typeface="Arial MT"/>
                <a:cs typeface="Arial MT"/>
              </a:rPr>
              <a:t>the</a:t>
            </a:r>
            <a:r>
              <a:rPr dirty="0" sz="2300" spc="-10">
                <a:solidFill>
                  <a:srgbClr val="E7E6E6"/>
                </a:solidFill>
                <a:latin typeface="Arial MT"/>
                <a:cs typeface="Arial MT"/>
              </a:rPr>
              <a:t> next</a:t>
            </a:r>
            <a:r>
              <a:rPr dirty="0" sz="2300" spc="10">
                <a:solidFill>
                  <a:srgbClr val="E7E6E6"/>
                </a:solidFill>
                <a:latin typeface="Arial MT"/>
                <a:cs typeface="Arial MT"/>
              </a:rPr>
              <a:t> </a:t>
            </a:r>
            <a:r>
              <a:rPr dirty="0" sz="2300" spc="-10">
                <a:solidFill>
                  <a:srgbClr val="E7E6E6"/>
                </a:solidFill>
                <a:latin typeface="Arial MT"/>
                <a:cs typeface="Arial MT"/>
              </a:rPr>
              <a:t>period.</a:t>
            </a:r>
            <a:endParaRPr sz="2300">
              <a:latin typeface="Arial MT"/>
              <a:cs typeface="Arial MT"/>
            </a:endParaRPr>
          </a:p>
          <a:p>
            <a:pPr algn="r" marR="5080">
              <a:lnSpc>
                <a:spcPct val="100000"/>
              </a:lnSpc>
              <a:spcBef>
                <a:spcPts val="1845"/>
              </a:spcBef>
            </a:pPr>
            <a:r>
              <a:rPr dirty="0" sz="1400" spc="-10" b="1">
                <a:solidFill>
                  <a:srgbClr val="800000"/>
                </a:solidFill>
                <a:latin typeface="Arial"/>
                <a:cs typeface="Arial"/>
              </a:rPr>
              <a:t>Illustration</a:t>
            </a:r>
            <a:r>
              <a:rPr dirty="0" sz="1400" spc="5" b="1">
                <a:solidFill>
                  <a:srgbClr val="800000"/>
                </a:solidFill>
                <a:latin typeface="Arial"/>
                <a:cs typeface="Arial"/>
              </a:rPr>
              <a:t> </a:t>
            </a:r>
            <a:r>
              <a:rPr dirty="0" sz="1400" spc="-10" b="1">
                <a:solidFill>
                  <a:srgbClr val="800000"/>
                </a:solidFill>
                <a:latin typeface="Arial"/>
                <a:cs typeface="Arial"/>
              </a:rPr>
              <a:t>4-5</a:t>
            </a:r>
            <a:endParaRPr sz="1400">
              <a:latin typeface="Arial"/>
              <a:cs typeface="Arial"/>
            </a:endParaRPr>
          </a:p>
        </p:txBody>
      </p:sp>
      <p:pic>
        <p:nvPicPr>
          <p:cNvPr id="14" name="object 14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2057400" y="2819399"/>
            <a:ext cx="8001000" cy="334975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2023-03-31T14:31:19Z</dcterms:created>
  <dcterms:modified xsi:type="dcterms:W3CDTF">2023-03-31T14:31:19Z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2023-03-31T00:00:00Z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2023-03-31T00:00:00Z</vt:filetime>
  </property>
</Properties>
</file>