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1"/>
  </p:notesMasterIdLst>
  <p:sldIdLst>
    <p:sldId id="586" r:id="rId3"/>
    <p:sldId id="619" r:id="rId4"/>
    <p:sldId id="763" r:id="rId5"/>
    <p:sldId id="764" r:id="rId6"/>
    <p:sldId id="765" r:id="rId7"/>
    <p:sldId id="766" r:id="rId8"/>
    <p:sldId id="767" r:id="rId9"/>
    <p:sldId id="768" r:id="rId10"/>
    <p:sldId id="769" r:id="rId11"/>
    <p:sldId id="770" r:id="rId12"/>
    <p:sldId id="771" r:id="rId13"/>
    <p:sldId id="772" r:id="rId14"/>
    <p:sldId id="773" r:id="rId15"/>
    <p:sldId id="774" r:id="rId16"/>
    <p:sldId id="775" r:id="rId17"/>
    <p:sldId id="776" r:id="rId18"/>
    <p:sldId id="777" r:id="rId19"/>
    <p:sldId id="778" r:id="rId20"/>
    <p:sldId id="779" r:id="rId21"/>
    <p:sldId id="780" r:id="rId22"/>
    <p:sldId id="781" r:id="rId23"/>
    <p:sldId id="782" r:id="rId24"/>
    <p:sldId id="783" r:id="rId25"/>
    <p:sldId id="784" r:id="rId26"/>
    <p:sldId id="785" r:id="rId27"/>
    <p:sldId id="786" r:id="rId28"/>
    <p:sldId id="788" r:id="rId29"/>
    <p:sldId id="787" r:id="rId30"/>
    <p:sldId id="789" r:id="rId31"/>
    <p:sldId id="790" r:id="rId32"/>
    <p:sldId id="791" r:id="rId33"/>
    <p:sldId id="792" r:id="rId34"/>
    <p:sldId id="793" r:id="rId35"/>
    <p:sldId id="794" r:id="rId36"/>
    <p:sldId id="795" r:id="rId37"/>
    <p:sldId id="796" r:id="rId38"/>
    <p:sldId id="727" r:id="rId39"/>
    <p:sldId id="762"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6"/>
            <p14:sldId id="619"/>
            <p14:sldId id="763"/>
            <p14:sldId id="764"/>
            <p14:sldId id="765"/>
            <p14:sldId id="766"/>
            <p14:sldId id="767"/>
            <p14:sldId id="768"/>
            <p14:sldId id="769"/>
            <p14:sldId id="770"/>
            <p14:sldId id="771"/>
            <p14:sldId id="772"/>
            <p14:sldId id="773"/>
            <p14:sldId id="774"/>
            <p14:sldId id="775"/>
            <p14:sldId id="776"/>
            <p14:sldId id="777"/>
            <p14:sldId id="778"/>
            <p14:sldId id="779"/>
            <p14:sldId id="780"/>
            <p14:sldId id="781"/>
            <p14:sldId id="782"/>
            <p14:sldId id="783"/>
            <p14:sldId id="784"/>
            <p14:sldId id="785"/>
            <p14:sldId id="786"/>
            <p14:sldId id="788"/>
            <p14:sldId id="787"/>
            <p14:sldId id="789"/>
            <p14:sldId id="790"/>
            <p14:sldId id="791"/>
            <p14:sldId id="792"/>
            <p14:sldId id="793"/>
            <p14:sldId id="794"/>
            <p14:sldId id="795"/>
            <p14:sldId id="796"/>
            <p14:sldId id="727"/>
            <p14:sldId id="76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customXml" Target="../customXml/item1.xml"/><Relationship Id="rId20" Type="http://schemas.openxmlformats.org/officeDocument/2006/relationships/slide" Target="slides/slide18.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28/09/2024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457008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9536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7626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28/09/2024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98978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28/09/2024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834911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28/09/2024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89286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28/09/2024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000399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811651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42336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7571170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07232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7403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42321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22833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853042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6333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29602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2.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28/09/2024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28/09/2024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4704271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7.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7.xml"/><Relationship Id="rId4" Type="http://schemas.openxmlformats.org/officeDocument/2006/relationships/image" Target="../media/image20.png"/></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8.xml"/><Relationship Id="rId5" Type="http://schemas.openxmlformats.org/officeDocument/2006/relationships/image" Target="../media/image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4093402"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Introduction to Economics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5596281" y="4775941"/>
            <a:ext cx="5516638" cy="707886"/>
          </a:xfrm>
          <a:prstGeom prst="rect">
            <a:avLst/>
          </a:prstGeom>
          <a:noFill/>
        </p:spPr>
        <p:txBody>
          <a:bodyPr wrap="none" rtlCol="0">
            <a:spAutoFit/>
          </a:bodyPr>
          <a:lstStyle/>
          <a:p>
            <a:r>
              <a:rPr lang="en-US" sz="2000" dirty="0">
                <a:latin typeface="Alexandria" charset="0"/>
                <a:cs typeface="Alexandria" charset="0"/>
              </a:rPr>
              <a:t>MGM112</a:t>
            </a:r>
          </a:p>
          <a:p>
            <a:r>
              <a:rPr lang="en-US" sz="2000" dirty="0">
                <a:latin typeface="Times New Roman" panose="02020603050405020304" pitchFamily="18" charset="0"/>
                <a:cs typeface="Times New Roman" panose="02020603050405020304" pitchFamily="18" charset="0"/>
              </a:rPr>
              <a:t>MEASURING GDP AND ECONOMIC GROWTH</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42679"/>
            <a:ext cx="730236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GDP AND ECONOMIC GROWTH</a:t>
            </a:r>
            <a:r>
              <a:rPr kumimoji="0" lang="ar-EG" sz="20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قياس الناتج المحلي الإجمالي والنمو الاقتصادي</a:t>
            </a:r>
            <a:endParaRPr kumimoji="0" lang="en-US" sz="20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2" name="Content Placeholder 2">
            <a:extLst>
              <a:ext uri="{FF2B5EF4-FFF2-40B4-BE49-F238E27FC236}">
                <a16:creationId xmlns:a16="http://schemas.microsoft.com/office/drawing/2014/main" id="{9705F213-14EF-E30E-99E3-81CA75323508}"/>
              </a:ext>
            </a:extLst>
          </p:cNvPr>
          <p:cNvSpPr>
            <a:spLocks noGrp="1"/>
          </p:cNvSpPr>
          <p:nvPr/>
        </p:nvSpPr>
        <p:spPr bwMode="auto">
          <a:xfrm>
            <a:off x="735681" y="2433353"/>
            <a:ext cx="5393635" cy="375598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pitchFamily="2" charset="2"/>
              <a:buChar char="§"/>
              <a:defRPr sz="2800" kern="1200">
                <a:solidFill>
                  <a:schemeClr val="tx1"/>
                </a:solidFill>
                <a:latin typeface="Arial" pitchFamily="34" charset="0"/>
                <a:ea typeface="+mn-ea"/>
                <a:cs typeface="Arial" pitchFamily="34" charset="0"/>
              </a:defRPr>
            </a:lvl1pPr>
            <a:lvl2pPr marL="742950" indent="-285750" algn="l" rtl="0" eaLnBrk="0" fontAlgn="base" hangingPunct="0">
              <a:lnSpc>
                <a:spcPct val="105000"/>
              </a:lnSpc>
              <a:spcBef>
                <a:spcPts val="300"/>
              </a:spcBef>
              <a:spcAft>
                <a:spcPct val="0"/>
              </a:spcAft>
              <a:buClr>
                <a:srgbClr val="CC9900"/>
              </a:buClr>
              <a:buFont typeface="Wingdings" pitchFamily="2" charset="2"/>
              <a:buChar char="§"/>
              <a:defRPr sz="2700" kern="1200">
                <a:solidFill>
                  <a:schemeClr val="tx1"/>
                </a:solidFill>
                <a:latin typeface="Arial" pitchFamily="34" charset="0"/>
                <a:ea typeface="+mn-ea"/>
                <a:cs typeface="Arial" pitchFamily="34" charset="0"/>
              </a:defRPr>
            </a:lvl2pPr>
            <a:lvl3pPr marL="1143000" indent="-228600" algn="l" rtl="0" eaLnBrk="0" fontAlgn="base" hangingPunct="0">
              <a:lnSpc>
                <a:spcPct val="105000"/>
              </a:lnSpc>
              <a:spcBef>
                <a:spcPts val="300"/>
              </a:spcBef>
              <a:spcAft>
                <a:spcPct val="0"/>
              </a:spcAft>
              <a:buClr>
                <a:schemeClr val="accent4">
                  <a:lumMod val="60000"/>
                  <a:lumOff val="40000"/>
                </a:schemeClr>
              </a:buClr>
              <a:buFont typeface="Wingdings" pitchFamily="2" charset="2"/>
              <a:buChar char="§"/>
              <a:defRPr sz="2400" kern="1200">
                <a:solidFill>
                  <a:schemeClr val="tx1"/>
                </a:solidFill>
                <a:latin typeface="Arial" pitchFamily="34" charset="0"/>
                <a:ea typeface="+mn-ea"/>
                <a:cs typeface="Arial" pitchFamily="34" charset="0"/>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buFontTx/>
              <a:buNone/>
            </a:pPr>
            <a:r>
              <a:rPr lang="en-US" altLang="en-US" sz="2000" dirty="0">
                <a:solidFill>
                  <a:srgbClr val="0070C0"/>
                </a:solidFill>
                <a:latin typeface="Alexandria"/>
              </a:rPr>
              <a:t>After studying this chapter, you will be able to</a:t>
            </a:r>
          </a:p>
          <a:p>
            <a:pPr marL="350838" lvl="1" indent="-236538" eaLnBrk="1" hangingPunct="1">
              <a:buFont typeface="Wingdings" panose="05000000000000000000" pitchFamily="2" charset="2"/>
              <a:buChar char="§"/>
            </a:pPr>
            <a:r>
              <a:rPr lang="en-US" altLang="en-US" sz="2000" dirty="0">
                <a:latin typeface="Alexandria"/>
              </a:rPr>
              <a:t>Define GDP</a:t>
            </a:r>
          </a:p>
          <a:p>
            <a:pPr marL="350838" lvl="1" indent="-236538" eaLnBrk="1" hangingPunct="1">
              <a:buFont typeface="Wingdings" panose="05000000000000000000" pitchFamily="2" charset="2"/>
              <a:buChar char="§"/>
            </a:pPr>
            <a:r>
              <a:rPr lang="en-US" altLang="en-US" sz="2000" dirty="0">
                <a:latin typeface="Alexandria"/>
              </a:rPr>
              <a:t>Explain the way of measuring GDP</a:t>
            </a:r>
          </a:p>
          <a:p>
            <a:pPr marL="350838" lvl="1" indent="-236538" eaLnBrk="1" hangingPunct="1">
              <a:buFont typeface="Wingdings" panose="05000000000000000000" pitchFamily="2" charset="2"/>
              <a:buChar char="§"/>
            </a:pPr>
            <a:r>
              <a:rPr lang="en-US" altLang="en-US" sz="2000" dirty="0">
                <a:latin typeface="Alexandria"/>
              </a:rPr>
              <a:t>Explain how we measure real GDP and the GDP deflator</a:t>
            </a:r>
          </a:p>
          <a:p>
            <a:pPr marL="350838" lvl="1" indent="-236538" eaLnBrk="1" hangingPunct="1">
              <a:buFont typeface="Wingdings" panose="05000000000000000000" pitchFamily="2" charset="2"/>
              <a:buChar char="§"/>
            </a:pPr>
            <a:r>
              <a:rPr lang="en-US" altLang="en-US" sz="2000" dirty="0">
                <a:latin typeface="Alexandria"/>
              </a:rPr>
              <a:t>Explain how we use real GDP to measure economic growth and describe the limitations of our measure</a:t>
            </a:r>
            <a:endParaRPr lang="ar-EG" altLang="en-US" sz="2000" dirty="0">
              <a:latin typeface="Alexandria"/>
            </a:endParaRPr>
          </a:p>
        </p:txBody>
      </p:sp>
      <p:sp>
        <p:nvSpPr>
          <p:cNvPr id="9" name="Content Placeholder 2">
            <a:extLst>
              <a:ext uri="{FF2B5EF4-FFF2-40B4-BE49-F238E27FC236}">
                <a16:creationId xmlns:a16="http://schemas.microsoft.com/office/drawing/2014/main" id="{483619F5-67EF-F510-A42B-BB1E1E47B807}"/>
              </a:ext>
            </a:extLst>
          </p:cNvPr>
          <p:cNvSpPr>
            <a:spLocks noGrp="1"/>
          </p:cNvSpPr>
          <p:nvPr/>
        </p:nvSpPr>
        <p:spPr bwMode="auto">
          <a:xfrm>
            <a:off x="5980756" y="2346181"/>
            <a:ext cx="5393635" cy="375598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pitchFamily="2" charset="2"/>
              <a:buChar char="§"/>
              <a:defRPr sz="2800" kern="1200">
                <a:solidFill>
                  <a:schemeClr val="tx1"/>
                </a:solidFill>
                <a:latin typeface="Arial" pitchFamily="34" charset="0"/>
                <a:ea typeface="+mn-ea"/>
                <a:cs typeface="Arial" pitchFamily="34" charset="0"/>
              </a:defRPr>
            </a:lvl1pPr>
            <a:lvl2pPr marL="742950" indent="-285750" algn="l" rtl="0" eaLnBrk="0" fontAlgn="base" hangingPunct="0">
              <a:lnSpc>
                <a:spcPct val="105000"/>
              </a:lnSpc>
              <a:spcBef>
                <a:spcPts val="300"/>
              </a:spcBef>
              <a:spcAft>
                <a:spcPct val="0"/>
              </a:spcAft>
              <a:buClr>
                <a:srgbClr val="CC9900"/>
              </a:buClr>
              <a:buFont typeface="Wingdings" pitchFamily="2" charset="2"/>
              <a:buChar char="§"/>
              <a:defRPr sz="2700" kern="1200">
                <a:solidFill>
                  <a:schemeClr val="tx1"/>
                </a:solidFill>
                <a:latin typeface="Arial" pitchFamily="34" charset="0"/>
                <a:ea typeface="+mn-ea"/>
                <a:cs typeface="Arial" pitchFamily="34" charset="0"/>
              </a:defRPr>
            </a:lvl2pPr>
            <a:lvl3pPr marL="1143000" indent="-228600" algn="l" rtl="0" eaLnBrk="0" fontAlgn="base" hangingPunct="0">
              <a:lnSpc>
                <a:spcPct val="105000"/>
              </a:lnSpc>
              <a:spcBef>
                <a:spcPts val="300"/>
              </a:spcBef>
              <a:spcAft>
                <a:spcPct val="0"/>
              </a:spcAft>
              <a:buClr>
                <a:schemeClr val="accent4">
                  <a:lumMod val="60000"/>
                  <a:lumOff val="40000"/>
                </a:schemeClr>
              </a:buClr>
              <a:buFont typeface="Wingdings" pitchFamily="2" charset="2"/>
              <a:buChar char="§"/>
              <a:defRPr sz="2400" kern="1200">
                <a:solidFill>
                  <a:schemeClr val="tx1"/>
                </a:solidFill>
                <a:latin typeface="Arial" pitchFamily="34" charset="0"/>
                <a:ea typeface="+mn-ea"/>
                <a:cs typeface="Arial" pitchFamily="34" charset="0"/>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14300" lvl="1" indent="0" algn="r" rtl="1" eaLnBrk="1" hangingPunct="1">
              <a:buNone/>
            </a:pPr>
            <a:r>
              <a:rPr lang="ar-EG" altLang="en-US" sz="2000" b="1" dirty="0">
                <a:latin typeface="Alexandria"/>
              </a:rPr>
              <a:t>بعد دراسة هذا الفصل، سوف تكون قادرًا على</a:t>
            </a:r>
          </a:p>
          <a:p>
            <a:pPr marL="350838" lvl="1" indent="-236538" algn="r" rtl="1" eaLnBrk="1" hangingPunct="1">
              <a:buFont typeface="Wingdings" panose="05000000000000000000" pitchFamily="2" charset="2"/>
              <a:buChar char="§"/>
            </a:pPr>
            <a:r>
              <a:rPr lang="ar-EG" altLang="en-US" sz="2000" dirty="0">
                <a:latin typeface="Alexandria"/>
              </a:rPr>
              <a:t>تعريف الناتج المحلي الإجمالي</a:t>
            </a:r>
          </a:p>
          <a:p>
            <a:pPr marL="350838" lvl="1" indent="-236538" algn="r" rtl="1" eaLnBrk="1" hangingPunct="1">
              <a:buFont typeface="Wingdings" panose="05000000000000000000" pitchFamily="2" charset="2"/>
              <a:buChar char="§"/>
            </a:pPr>
            <a:r>
              <a:rPr lang="ar-EG" altLang="en-US" sz="2000" dirty="0">
                <a:latin typeface="Alexandria"/>
              </a:rPr>
              <a:t>شرح طريقة قياس الناتج المحلي الإجمالي</a:t>
            </a:r>
          </a:p>
          <a:p>
            <a:pPr marL="350838" lvl="1" indent="-236538" algn="r" rtl="1" eaLnBrk="1" hangingPunct="1">
              <a:buFont typeface="Wingdings" panose="05000000000000000000" pitchFamily="2" charset="2"/>
              <a:buChar char="§"/>
            </a:pPr>
            <a:r>
              <a:rPr lang="ar-EG" altLang="en-US" sz="2000" dirty="0">
                <a:latin typeface="Alexandria"/>
              </a:rPr>
              <a:t>شرح كيفية قياس الناتج المحلي الإجمالي الحقيقي ومُنكمِش الناتج المحلي الإجمالي</a:t>
            </a:r>
          </a:p>
          <a:p>
            <a:pPr marL="350838" lvl="1" indent="-236538" algn="r" rtl="1" eaLnBrk="1" hangingPunct="1">
              <a:buFont typeface="Wingdings" panose="05000000000000000000" pitchFamily="2" charset="2"/>
              <a:buChar char="§"/>
            </a:pPr>
            <a:r>
              <a:rPr lang="ar-EG" altLang="en-US" sz="2000" dirty="0">
                <a:latin typeface="Alexandria"/>
              </a:rPr>
              <a:t>شرح كيفية استخدام الناتج المحلي الإجمالي الحقيقي لقياس النمو الاقتصادي ووصف حدود مقياسنا</a:t>
            </a:r>
            <a:endParaRPr lang="en-US" altLang="en-US" sz="2000" dirty="0">
              <a:latin typeface="Alexandria"/>
            </a:endParaRPr>
          </a:p>
        </p:txBody>
      </p:sp>
    </p:spTree>
    <p:extLst>
      <p:ext uri="{BB962C8B-B14F-4D97-AF65-F5344CB8AC3E}">
        <p14:creationId xmlns:p14="http://schemas.microsoft.com/office/powerpoint/2010/main" val="3594378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E180D4A7-C9FB-4DFB-919C-405C955672EB}">
      <p14:showEvtLst xmlns:p14="http://schemas.microsoft.com/office/powerpoint/2010/main">
        <p14:playEvt time="0" objId="9"/>
        <p14:pauseEvt time="0" objId="9"/>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736136"/>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GDP AND ECONOMIC GROWTH</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قياس الناتج المحلي الإجمالي والنمو الاقتصادي</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9" name="Rectangle: Rounded Corners 8">
            <a:extLst>
              <a:ext uri="{FF2B5EF4-FFF2-40B4-BE49-F238E27FC236}">
                <a16:creationId xmlns:a16="http://schemas.microsoft.com/office/drawing/2014/main" id="{E095992C-5C59-6021-2A41-42C6622F8F6E}"/>
              </a:ext>
            </a:extLst>
          </p:cNvPr>
          <p:cNvSpPr/>
          <p:nvPr/>
        </p:nvSpPr>
        <p:spPr>
          <a:xfrm>
            <a:off x="2905545" y="2313252"/>
            <a:ext cx="6359080" cy="3179540"/>
          </a:xfrm>
          <a:prstGeom prst="roundRect">
            <a:avLst>
              <a:gd name="adj" fmla="val 10000"/>
            </a:avLst>
          </a:prstGeom>
          <a:solidFill>
            <a:schemeClr val="bg1"/>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sz="2000" dirty="0">
              <a:latin typeface="Alexandria"/>
            </a:endParaRPr>
          </a:p>
        </p:txBody>
      </p:sp>
      <p:sp>
        <p:nvSpPr>
          <p:cNvPr id="11" name="Rectangle: Rounded Corners 4">
            <a:extLst>
              <a:ext uri="{FF2B5EF4-FFF2-40B4-BE49-F238E27FC236}">
                <a16:creationId xmlns:a16="http://schemas.microsoft.com/office/drawing/2014/main" id="{8B425091-A643-9372-60A9-9E5658A3B85E}"/>
              </a:ext>
            </a:extLst>
          </p:cNvPr>
          <p:cNvSpPr txBox="1"/>
          <p:nvPr/>
        </p:nvSpPr>
        <p:spPr>
          <a:xfrm>
            <a:off x="2998671" y="2406378"/>
            <a:ext cx="6172828" cy="2993288"/>
          </a:xfrm>
          <a:prstGeom prst="rect">
            <a:avLst/>
          </a:prstGeom>
          <a:solidFill>
            <a:schemeClr val="bg1"/>
          </a:solidFill>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2133600">
              <a:lnSpc>
                <a:spcPct val="90000"/>
              </a:lnSpc>
              <a:spcBef>
                <a:spcPct val="0"/>
              </a:spcBef>
              <a:spcAft>
                <a:spcPct val="35000"/>
              </a:spcAft>
            </a:pPr>
            <a:r>
              <a:rPr lang="en-US" sz="2400" b="1" kern="1200" dirty="0">
                <a:solidFill>
                  <a:srgbClr val="0070C0"/>
                </a:solidFill>
                <a:latin typeface="Alexandria"/>
              </a:rPr>
              <a:t>1) Gross Domestic Product</a:t>
            </a:r>
            <a:r>
              <a:rPr lang="ar-EG" sz="2400" b="1" kern="1200" dirty="0">
                <a:solidFill>
                  <a:srgbClr val="0070C0"/>
                </a:solidFill>
                <a:latin typeface="Alexandria"/>
              </a:rPr>
              <a:t>الناتج المحلي الإجمالي </a:t>
            </a:r>
            <a:r>
              <a:rPr lang="en-US" sz="2400" b="1" kern="1200" dirty="0">
                <a:solidFill>
                  <a:srgbClr val="0070C0"/>
                </a:solidFill>
                <a:latin typeface="Alexandria"/>
              </a:rPr>
              <a:t> </a:t>
            </a:r>
          </a:p>
        </p:txBody>
      </p:sp>
    </p:spTree>
    <p:extLst>
      <p:ext uri="{BB962C8B-B14F-4D97-AF65-F5344CB8AC3E}">
        <p14:creationId xmlns:p14="http://schemas.microsoft.com/office/powerpoint/2010/main" val="430718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Gross Domestic Product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a:t>
            </a: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9" name="Rectangle 8">
            <a:extLst>
              <a:ext uri="{FF2B5EF4-FFF2-40B4-BE49-F238E27FC236}">
                <a16:creationId xmlns:a16="http://schemas.microsoft.com/office/drawing/2014/main" id="{6E3A5C32-B338-0D57-9379-03781EAD7330}"/>
              </a:ext>
            </a:extLst>
          </p:cNvPr>
          <p:cNvSpPr>
            <a:spLocks noGrp="1" noChangeArrowheads="1"/>
          </p:cNvSpPr>
          <p:nvPr/>
        </p:nvSpPr>
        <p:spPr bwMode="auto">
          <a:xfrm>
            <a:off x="942308" y="2353767"/>
            <a:ext cx="4715542" cy="3503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r>
              <a:rPr lang="en-US" altLang="en-US" sz="2000" b="1" dirty="0">
                <a:solidFill>
                  <a:srgbClr val="0070C0"/>
                </a:solidFill>
                <a:latin typeface="Alexandria"/>
              </a:rPr>
              <a:t>GDP</a:t>
            </a:r>
            <a:r>
              <a:rPr lang="en-US" altLang="en-US" sz="2000" dirty="0">
                <a:solidFill>
                  <a:srgbClr val="0070C0"/>
                </a:solidFill>
                <a:latin typeface="Alexandria"/>
              </a:rPr>
              <a:t> or </a:t>
            </a:r>
            <a:r>
              <a:rPr lang="en-US" altLang="en-US" sz="2000" b="1" dirty="0">
                <a:solidFill>
                  <a:srgbClr val="0070C0"/>
                </a:solidFill>
                <a:latin typeface="Alexandria"/>
              </a:rPr>
              <a:t>gross domestic product</a:t>
            </a:r>
            <a:r>
              <a:rPr lang="en-US" altLang="en-US" sz="2000" dirty="0">
                <a:solidFill>
                  <a:srgbClr val="0070C0"/>
                </a:solidFill>
                <a:latin typeface="Alexandria"/>
              </a:rPr>
              <a:t> </a:t>
            </a:r>
            <a:r>
              <a:rPr lang="en-US" altLang="en-US" sz="2000" dirty="0">
                <a:latin typeface="Alexandria"/>
              </a:rPr>
              <a:t>is the market value of all final goods and services produced in a country in a given time period.</a:t>
            </a:r>
          </a:p>
          <a:p>
            <a:pPr lvl="1" indent="0" eaLnBrk="1" hangingPunct="1"/>
            <a:r>
              <a:rPr lang="en-US" altLang="en-US" sz="2000" dirty="0">
                <a:latin typeface="Alexandria"/>
              </a:rPr>
              <a:t>This definition has four parts:</a:t>
            </a:r>
          </a:p>
          <a:p>
            <a:pPr marL="571500" lvl="1" indent="-457200" eaLnBrk="1" hangingPunct="1">
              <a:buFont typeface="Arial" panose="020B0604020202020204" pitchFamily="34" charset="0"/>
              <a:buChar char="•"/>
            </a:pPr>
            <a:r>
              <a:rPr lang="en-US" altLang="en-US" sz="2000" dirty="0">
                <a:solidFill>
                  <a:srgbClr val="002060"/>
                </a:solidFill>
                <a:latin typeface="Alexandria"/>
              </a:rPr>
              <a:t>Market value</a:t>
            </a:r>
          </a:p>
          <a:p>
            <a:pPr marL="571500" lvl="1" indent="-457200" eaLnBrk="1" hangingPunct="1">
              <a:buFont typeface="Arial" panose="020B0604020202020204" pitchFamily="34" charset="0"/>
              <a:buChar char="•"/>
            </a:pPr>
            <a:r>
              <a:rPr lang="en-US" altLang="en-US" sz="2000" dirty="0">
                <a:solidFill>
                  <a:srgbClr val="002060"/>
                </a:solidFill>
                <a:latin typeface="Alexandria"/>
              </a:rPr>
              <a:t> Final goods and services</a:t>
            </a:r>
          </a:p>
          <a:p>
            <a:pPr marL="571500" lvl="1" indent="-457200" eaLnBrk="1" hangingPunct="1">
              <a:buFont typeface="Arial" panose="020B0604020202020204" pitchFamily="34" charset="0"/>
              <a:buChar char="•"/>
            </a:pPr>
            <a:r>
              <a:rPr lang="en-US" altLang="en-US" sz="2000" dirty="0">
                <a:solidFill>
                  <a:srgbClr val="002060"/>
                </a:solidFill>
                <a:latin typeface="Alexandria"/>
              </a:rPr>
              <a:t> Produced within a country</a:t>
            </a:r>
          </a:p>
          <a:p>
            <a:pPr marL="571500" lvl="1" indent="-457200" eaLnBrk="1" hangingPunct="1">
              <a:buFont typeface="Arial" panose="020B0604020202020204" pitchFamily="34" charset="0"/>
              <a:buChar char="•"/>
            </a:pPr>
            <a:r>
              <a:rPr lang="en-US" altLang="en-US" sz="2000" dirty="0">
                <a:solidFill>
                  <a:srgbClr val="002060"/>
                </a:solidFill>
                <a:latin typeface="Alexandria"/>
              </a:rPr>
              <a:t> In a given time period</a:t>
            </a:r>
          </a:p>
        </p:txBody>
      </p:sp>
      <p:sp>
        <p:nvSpPr>
          <p:cNvPr id="11" name="TextBox 10">
            <a:extLst>
              <a:ext uri="{FF2B5EF4-FFF2-40B4-BE49-F238E27FC236}">
                <a16:creationId xmlns:a16="http://schemas.microsoft.com/office/drawing/2014/main" id="{AA68015F-1978-C52B-0C40-40F0AAC017E8}"/>
              </a:ext>
            </a:extLst>
          </p:cNvPr>
          <p:cNvSpPr txBox="1"/>
          <p:nvPr/>
        </p:nvSpPr>
        <p:spPr>
          <a:xfrm>
            <a:off x="6159499" y="2369632"/>
            <a:ext cx="4854831" cy="3373359"/>
          </a:xfrm>
          <a:prstGeom prst="rect">
            <a:avLst/>
          </a:prstGeom>
          <a:noFill/>
        </p:spPr>
        <p:txBody>
          <a:bodyPr wrap="square">
            <a:spAutoFit/>
          </a:bodyPr>
          <a:lstStyle/>
          <a:p>
            <a:pPr algn="just" rtl="1">
              <a:lnSpc>
                <a:spcPct val="150000"/>
              </a:lnSpc>
            </a:pPr>
            <a:r>
              <a:rPr lang="en-US" b="1" dirty="0" err="1">
                <a:solidFill>
                  <a:srgbClr val="0070C0"/>
                </a:solidFill>
              </a:rPr>
              <a:t>الناتج</a:t>
            </a:r>
            <a:r>
              <a:rPr lang="en-US" b="1" dirty="0">
                <a:solidFill>
                  <a:srgbClr val="0070C0"/>
                </a:solidFill>
              </a:rPr>
              <a:t> </a:t>
            </a:r>
            <a:r>
              <a:rPr lang="en-US" b="1" dirty="0" err="1">
                <a:solidFill>
                  <a:srgbClr val="0070C0"/>
                </a:solidFill>
              </a:rPr>
              <a:t>المحلي</a:t>
            </a:r>
            <a:r>
              <a:rPr lang="en-US" b="1" dirty="0">
                <a:solidFill>
                  <a:srgbClr val="0070C0"/>
                </a:solidFill>
              </a:rPr>
              <a:t> </a:t>
            </a:r>
            <a:r>
              <a:rPr lang="en-US" b="1" dirty="0" err="1">
                <a:solidFill>
                  <a:srgbClr val="0070C0"/>
                </a:solidFill>
              </a:rPr>
              <a:t>الإجمالي</a:t>
            </a:r>
            <a:r>
              <a:rPr lang="en-US" b="1" dirty="0">
                <a:solidFill>
                  <a:srgbClr val="0070C0"/>
                </a:solidFill>
              </a:rPr>
              <a:t> </a:t>
            </a:r>
            <a:r>
              <a:rPr lang="en-US" b="1" dirty="0" err="1"/>
              <a:t>هو</a:t>
            </a:r>
            <a:r>
              <a:rPr lang="en-US" b="1" dirty="0"/>
              <a:t> </a:t>
            </a:r>
            <a:r>
              <a:rPr lang="en-US" b="1" dirty="0" err="1"/>
              <a:t>القيمة</a:t>
            </a:r>
            <a:r>
              <a:rPr lang="en-US" b="1" dirty="0"/>
              <a:t> </a:t>
            </a:r>
            <a:r>
              <a:rPr lang="en-US" b="1" dirty="0" err="1"/>
              <a:t>السوقية</a:t>
            </a:r>
            <a:r>
              <a:rPr lang="en-US" b="1" dirty="0"/>
              <a:t> </a:t>
            </a:r>
            <a:r>
              <a:rPr lang="en-US" b="1" dirty="0" err="1"/>
              <a:t>لجميع</a:t>
            </a:r>
            <a:r>
              <a:rPr lang="en-US" b="1" dirty="0"/>
              <a:t> </a:t>
            </a:r>
            <a:r>
              <a:rPr lang="en-US" b="1" dirty="0" err="1"/>
              <a:t>السلع</a:t>
            </a:r>
            <a:r>
              <a:rPr lang="en-US" b="1" dirty="0"/>
              <a:t> </a:t>
            </a:r>
            <a:r>
              <a:rPr lang="en-US" b="1" dirty="0" err="1"/>
              <a:t>والخدمات</a:t>
            </a:r>
            <a:r>
              <a:rPr lang="en-US" b="1" dirty="0"/>
              <a:t> </a:t>
            </a:r>
            <a:r>
              <a:rPr lang="en-US" b="1" dirty="0" err="1"/>
              <a:t>النهائية</a:t>
            </a:r>
            <a:r>
              <a:rPr lang="en-US" b="1" dirty="0"/>
              <a:t> المنتجة </a:t>
            </a:r>
            <a:r>
              <a:rPr lang="ar-EG" b="1" dirty="0"/>
              <a:t>داخل</a:t>
            </a:r>
            <a:r>
              <a:rPr lang="en-US" b="1" dirty="0"/>
              <a:t> </a:t>
            </a:r>
            <a:r>
              <a:rPr lang="en-US" b="1" dirty="0" err="1"/>
              <a:t>بلد</a:t>
            </a:r>
            <a:r>
              <a:rPr lang="en-US" b="1" dirty="0"/>
              <a:t> </a:t>
            </a:r>
            <a:r>
              <a:rPr lang="en-US" b="1" dirty="0" err="1"/>
              <a:t>ما</a:t>
            </a:r>
            <a:r>
              <a:rPr lang="en-US" b="1" dirty="0"/>
              <a:t> </a:t>
            </a:r>
            <a:r>
              <a:rPr lang="en-US" b="1" dirty="0" err="1"/>
              <a:t>خلال</a:t>
            </a:r>
            <a:r>
              <a:rPr lang="en-US" b="1" dirty="0"/>
              <a:t> </a:t>
            </a:r>
            <a:r>
              <a:rPr lang="en-US" b="1" dirty="0" err="1"/>
              <a:t>فترة</a:t>
            </a:r>
            <a:r>
              <a:rPr lang="en-US" b="1" dirty="0"/>
              <a:t> </a:t>
            </a:r>
            <a:r>
              <a:rPr lang="en-US" b="1" dirty="0" err="1"/>
              <a:t>زمنية</a:t>
            </a:r>
            <a:r>
              <a:rPr lang="en-US" b="1" dirty="0"/>
              <a:t> </a:t>
            </a:r>
            <a:r>
              <a:rPr lang="en-US" b="1" dirty="0" err="1"/>
              <a:t>معينة</a:t>
            </a:r>
            <a:r>
              <a:rPr lang="en-US" b="1" dirty="0"/>
              <a:t>.</a:t>
            </a:r>
          </a:p>
          <a:p>
            <a:pPr algn="just" rtl="1">
              <a:lnSpc>
                <a:spcPct val="150000"/>
              </a:lnSpc>
            </a:pPr>
            <a:r>
              <a:rPr lang="en-US" dirty="0" err="1"/>
              <a:t>يتكون</a:t>
            </a:r>
            <a:r>
              <a:rPr lang="en-US" dirty="0"/>
              <a:t> </a:t>
            </a:r>
            <a:r>
              <a:rPr lang="en-US" dirty="0" err="1"/>
              <a:t>هذا</a:t>
            </a:r>
            <a:r>
              <a:rPr lang="en-US" dirty="0"/>
              <a:t> </a:t>
            </a:r>
            <a:r>
              <a:rPr lang="en-US" dirty="0" err="1"/>
              <a:t>التعريف</a:t>
            </a:r>
            <a:r>
              <a:rPr lang="en-US" dirty="0"/>
              <a:t> </a:t>
            </a:r>
            <a:r>
              <a:rPr lang="en-US" dirty="0" err="1"/>
              <a:t>من</a:t>
            </a:r>
            <a:r>
              <a:rPr lang="en-US" dirty="0"/>
              <a:t> </a:t>
            </a:r>
            <a:r>
              <a:rPr lang="en-US" dirty="0" err="1"/>
              <a:t>أربعة</a:t>
            </a:r>
            <a:r>
              <a:rPr lang="en-US" dirty="0"/>
              <a:t> </a:t>
            </a:r>
            <a:r>
              <a:rPr lang="en-US" dirty="0" err="1"/>
              <a:t>أجزاء</a:t>
            </a:r>
            <a:r>
              <a:rPr lang="en-US" dirty="0"/>
              <a:t>:</a:t>
            </a:r>
          </a:p>
          <a:p>
            <a:pPr marL="285750" indent="-285750" algn="just" rtl="1">
              <a:lnSpc>
                <a:spcPct val="150000"/>
              </a:lnSpc>
              <a:buFont typeface="Arial" panose="020B0604020202020204" pitchFamily="34" charset="0"/>
              <a:buChar char="•"/>
            </a:pPr>
            <a:r>
              <a:rPr lang="en-US" dirty="0" err="1"/>
              <a:t>القيمة</a:t>
            </a:r>
            <a:r>
              <a:rPr lang="en-US" dirty="0"/>
              <a:t> </a:t>
            </a:r>
            <a:r>
              <a:rPr lang="en-US" dirty="0" err="1"/>
              <a:t>السوقية</a:t>
            </a:r>
            <a:endParaRPr lang="en-US" dirty="0"/>
          </a:p>
          <a:p>
            <a:pPr marL="285750" indent="-285750" algn="just" rtl="1">
              <a:lnSpc>
                <a:spcPct val="150000"/>
              </a:lnSpc>
              <a:buFont typeface="Arial" panose="020B0604020202020204" pitchFamily="34" charset="0"/>
              <a:buChar char="•"/>
            </a:pPr>
            <a:r>
              <a:rPr lang="en-US" dirty="0" err="1"/>
              <a:t>السلع</a:t>
            </a:r>
            <a:r>
              <a:rPr lang="en-US" dirty="0"/>
              <a:t> </a:t>
            </a:r>
            <a:r>
              <a:rPr lang="en-US" dirty="0" err="1"/>
              <a:t>والخدمات</a:t>
            </a:r>
            <a:r>
              <a:rPr lang="en-US" dirty="0"/>
              <a:t> </a:t>
            </a:r>
            <a:r>
              <a:rPr lang="en-US" dirty="0" err="1"/>
              <a:t>النهائية</a:t>
            </a:r>
            <a:endParaRPr lang="en-US" dirty="0"/>
          </a:p>
          <a:p>
            <a:pPr marL="285750" indent="-285750" algn="just" rtl="1">
              <a:lnSpc>
                <a:spcPct val="150000"/>
              </a:lnSpc>
              <a:buFont typeface="Arial" panose="020B0604020202020204" pitchFamily="34" charset="0"/>
              <a:buChar char="•"/>
            </a:pPr>
            <a:r>
              <a:rPr lang="en-US" dirty="0"/>
              <a:t>المنتجة </a:t>
            </a:r>
            <a:r>
              <a:rPr lang="en-US" dirty="0" err="1"/>
              <a:t>داخل</a:t>
            </a:r>
            <a:r>
              <a:rPr lang="en-US" dirty="0"/>
              <a:t> </a:t>
            </a:r>
            <a:r>
              <a:rPr lang="en-US" dirty="0" err="1"/>
              <a:t>بلد</a:t>
            </a:r>
            <a:r>
              <a:rPr lang="en-US" dirty="0"/>
              <a:t> </a:t>
            </a:r>
            <a:r>
              <a:rPr lang="en-US" dirty="0" err="1"/>
              <a:t>ما</a:t>
            </a:r>
            <a:endParaRPr lang="en-US" dirty="0"/>
          </a:p>
          <a:p>
            <a:pPr marL="285750" indent="-285750" algn="just" rtl="1">
              <a:lnSpc>
                <a:spcPct val="150000"/>
              </a:lnSpc>
              <a:buFont typeface="Arial" panose="020B0604020202020204" pitchFamily="34" charset="0"/>
              <a:buChar char="•"/>
            </a:pPr>
            <a:r>
              <a:rPr lang="en-US" dirty="0"/>
              <a:t>في </a:t>
            </a:r>
            <a:r>
              <a:rPr lang="en-US" dirty="0" err="1"/>
              <a:t>فترة</a:t>
            </a:r>
            <a:r>
              <a:rPr lang="en-US" dirty="0"/>
              <a:t> </a:t>
            </a:r>
            <a:r>
              <a:rPr lang="en-US" dirty="0" err="1"/>
              <a:t>زمنية</a:t>
            </a:r>
            <a:r>
              <a:rPr lang="en-US" dirty="0"/>
              <a:t> </a:t>
            </a:r>
            <a:r>
              <a:rPr lang="en-US" dirty="0" err="1"/>
              <a:t>معينة</a:t>
            </a:r>
            <a:endParaRPr lang="en-US" dirty="0"/>
          </a:p>
        </p:txBody>
      </p:sp>
      <p:sp>
        <p:nvSpPr>
          <p:cNvPr id="13" name="TextBox 12">
            <a:extLst>
              <a:ext uri="{FF2B5EF4-FFF2-40B4-BE49-F238E27FC236}">
                <a16:creationId xmlns:a16="http://schemas.microsoft.com/office/drawing/2014/main" id="{3BAF278A-63DE-BF02-246D-2B9158F6981C}"/>
              </a:ext>
            </a:extLst>
          </p:cNvPr>
          <p:cNvSpPr txBox="1"/>
          <p:nvPr/>
        </p:nvSpPr>
        <p:spPr>
          <a:xfrm>
            <a:off x="2976831" y="1902707"/>
            <a:ext cx="6093618" cy="400110"/>
          </a:xfrm>
          <a:prstGeom prst="rect">
            <a:avLst/>
          </a:prstGeom>
          <a:noFill/>
        </p:spPr>
        <p:txBody>
          <a:bodyPr wrap="square">
            <a:spAutoFit/>
          </a:bodyPr>
          <a:lstStyle/>
          <a:p>
            <a:pPr marL="0" indent="0" algn="ctr" eaLnBrk="1" hangingPunct="1"/>
            <a:r>
              <a:rPr lang="en-US" altLang="en-US" sz="2000" b="1" dirty="0">
                <a:solidFill>
                  <a:srgbClr val="0070C0"/>
                </a:solidFill>
                <a:latin typeface="Alexandria"/>
              </a:rPr>
              <a:t>GDP Defined</a:t>
            </a:r>
            <a:r>
              <a:rPr lang="ar-EG" altLang="en-US" sz="2000" b="1" dirty="0">
                <a:solidFill>
                  <a:srgbClr val="0070C0"/>
                </a:solidFill>
                <a:latin typeface="Alexandria"/>
              </a:rPr>
              <a:t>تعريف الناتج المحلي الإجمالي </a:t>
            </a:r>
            <a:endParaRPr lang="en-US" altLang="en-US" sz="2000" b="1" dirty="0">
              <a:solidFill>
                <a:srgbClr val="0070C0"/>
              </a:solidFill>
              <a:latin typeface="Alexandria"/>
            </a:endParaRPr>
          </a:p>
        </p:txBody>
      </p:sp>
    </p:spTree>
    <p:extLst>
      <p:ext uri="{BB962C8B-B14F-4D97-AF65-F5344CB8AC3E}">
        <p14:creationId xmlns:p14="http://schemas.microsoft.com/office/powerpoint/2010/main" val="2714790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Gross Domestic Product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a:t>
            </a: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2" name="Rectangle 1">
            <a:extLst>
              <a:ext uri="{FF2B5EF4-FFF2-40B4-BE49-F238E27FC236}">
                <a16:creationId xmlns:a16="http://schemas.microsoft.com/office/drawing/2014/main" id="{89E00400-5FF2-74E6-B257-7BC17199C6DF}"/>
              </a:ext>
            </a:extLst>
          </p:cNvPr>
          <p:cNvSpPr>
            <a:spLocks noGrp="1" noChangeArrowheads="1"/>
          </p:cNvSpPr>
          <p:nvPr/>
        </p:nvSpPr>
        <p:spPr bwMode="auto">
          <a:xfrm>
            <a:off x="1697293" y="2410934"/>
            <a:ext cx="4217732" cy="27095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r>
              <a:rPr lang="en-US" altLang="en-US" sz="2000" b="1" dirty="0">
                <a:solidFill>
                  <a:srgbClr val="0070C0"/>
                </a:solidFill>
                <a:latin typeface="Alexandria"/>
              </a:rPr>
              <a:t>1- Market value</a:t>
            </a:r>
          </a:p>
          <a:p>
            <a:pPr lvl="1" indent="0" eaLnBrk="1" hangingPunct="1"/>
            <a:r>
              <a:rPr lang="en-US" altLang="en-US" sz="2000" dirty="0">
                <a:latin typeface="Alexandria"/>
              </a:rPr>
              <a:t>GDP is a market value—goods and services are valued at their market prices. </a:t>
            </a:r>
          </a:p>
          <a:p>
            <a:pPr lvl="1" indent="0" eaLnBrk="1" hangingPunct="1"/>
            <a:r>
              <a:rPr lang="en-US" altLang="en-US" sz="2000" dirty="0">
                <a:latin typeface="Alexandria"/>
              </a:rPr>
              <a:t>To add apples and oranges, computers and popcorn, we add the market values, so we have a total value of output in dollars.</a:t>
            </a:r>
            <a:endParaRPr lang="ar-EG" altLang="en-US" sz="2000" dirty="0">
              <a:latin typeface="Alexandria"/>
            </a:endParaRPr>
          </a:p>
        </p:txBody>
      </p:sp>
      <p:sp>
        <p:nvSpPr>
          <p:cNvPr id="10" name="Rectangle 9">
            <a:extLst>
              <a:ext uri="{FF2B5EF4-FFF2-40B4-BE49-F238E27FC236}">
                <a16:creationId xmlns:a16="http://schemas.microsoft.com/office/drawing/2014/main" id="{18A12619-011C-8B05-4E6A-5E106202E11B}"/>
              </a:ext>
            </a:extLst>
          </p:cNvPr>
          <p:cNvSpPr>
            <a:spLocks noGrp="1" noChangeArrowheads="1"/>
          </p:cNvSpPr>
          <p:nvPr/>
        </p:nvSpPr>
        <p:spPr bwMode="auto">
          <a:xfrm>
            <a:off x="6613688" y="2395678"/>
            <a:ext cx="4217732" cy="27095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algn="r" rtl="1" eaLnBrk="1" hangingPunct="1"/>
            <a:r>
              <a:rPr lang="en-US" altLang="en-US" sz="2000" b="1" dirty="0">
                <a:solidFill>
                  <a:srgbClr val="0070C0"/>
                </a:solidFill>
                <a:latin typeface="Alexandria"/>
              </a:rPr>
              <a:t>1- </a:t>
            </a:r>
            <a:r>
              <a:rPr lang="ar-EG" altLang="en-US" sz="2000" b="1" dirty="0">
                <a:solidFill>
                  <a:srgbClr val="0070C0"/>
                </a:solidFill>
                <a:latin typeface="Alexandria"/>
              </a:rPr>
              <a:t>القيمة السوقية </a:t>
            </a:r>
            <a:endParaRPr lang="en-US" altLang="en-US" sz="2000" b="1" dirty="0">
              <a:solidFill>
                <a:srgbClr val="0070C0"/>
              </a:solidFill>
              <a:latin typeface="Alexandria"/>
            </a:endParaRPr>
          </a:p>
          <a:p>
            <a:pPr lvl="1" indent="0" algn="r" rtl="1" eaLnBrk="1" hangingPunct="1"/>
            <a:r>
              <a:rPr lang="ar-EG" altLang="en-US" sz="2000" dirty="0">
                <a:latin typeface="Alexandria"/>
              </a:rPr>
              <a:t>الناتج المحلي الإجمالي هو قيمة سوقية ـ يتم تقييم السلع والخدمات بأسعارها السوقية. </a:t>
            </a:r>
          </a:p>
          <a:p>
            <a:pPr lvl="1" indent="0" algn="r" rtl="1" eaLnBrk="1" hangingPunct="1"/>
            <a:r>
              <a:rPr lang="ar-EG" altLang="en-US" sz="2000" dirty="0">
                <a:latin typeface="Alexandria"/>
              </a:rPr>
              <a:t>وإذا أضفنا إلى ذلك التفاح والبرتقال، وأجهزة الكمبيوتر والفشار، فإننا نضيف القيم السوقية، حتى نحصل على القيمة الإجمالية للناتج بالدولار.</a:t>
            </a:r>
            <a:endParaRPr lang="en-US" altLang="en-US" sz="2000" dirty="0">
              <a:latin typeface="Alexandria"/>
            </a:endParaRPr>
          </a:p>
        </p:txBody>
      </p:sp>
    </p:spTree>
    <p:extLst>
      <p:ext uri="{BB962C8B-B14F-4D97-AF65-F5344CB8AC3E}">
        <p14:creationId xmlns:p14="http://schemas.microsoft.com/office/powerpoint/2010/main" val="2899014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8589" y="1685495"/>
            <a:ext cx="11855402"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Gross Domestic Product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a:t>
            </a: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9" name="Rectangle 8">
            <a:extLst>
              <a:ext uri="{FF2B5EF4-FFF2-40B4-BE49-F238E27FC236}">
                <a16:creationId xmlns:a16="http://schemas.microsoft.com/office/drawing/2014/main" id="{B4B90A95-D61B-1184-93D0-63CE6B811DD5}"/>
              </a:ext>
            </a:extLst>
          </p:cNvPr>
          <p:cNvSpPr>
            <a:spLocks noGrp="1" noChangeArrowheads="1"/>
          </p:cNvSpPr>
          <p:nvPr/>
        </p:nvSpPr>
        <p:spPr bwMode="auto">
          <a:xfrm>
            <a:off x="311175" y="2465538"/>
            <a:ext cx="6208687" cy="4112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r>
              <a:rPr lang="en-US" altLang="en-US" sz="1800" dirty="0">
                <a:latin typeface="Alexandria"/>
              </a:rPr>
              <a:t>GDP is the value of </a:t>
            </a:r>
            <a:r>
              <a:rPr lang="en-US" altLang="en-US" sz="1800" u="sng" dirty="0">
                <a:latin typeface="Alexandria"/>
              </a:rPr>
              <a:t>the </a:t>
            </a:r>
            <a:r>
              <a:rPr lang="en-US" altLang="en-US" sz="1800" i="1" u="sng" dirty="0">
                <a:latin typeface="Alexandria"/>
              </a:rPr>
              <a:t>final goods and services</a:t>
            </a:r>
            <a:r>
              <a:rPr lang="en-US" altLang="en-US" sz="1800" u="sng" dirty="0">
                <a:latin typeface="Alexandria"/>
              </a:rPr>
              <a:t> produced</a:t>
            </a:r>
            <a:r>
              <a:rPr lang="en-US" altLang="en-US" sz="1800" dirty="0">
                <a:latin typeface="Alexandria"/>
              </a:rPr>
              <a:t>. </a:t>
            </a:r>
          </a:p>
          <a:p>
            <a:pPr lvl="1" indent="0" eaLnBrk="1" hangingPunct="1"/>
            <a:r>
              <a:rPr lang="en-US" altLang="en-US" sz="1800" dirty="0">
                <a:latin typeface="Alexandria"/>
              </a:rPr>
              <a:t>A </a:t>
            </a:r>
            <a:r>
              <a:rPr lang="en-US" altLang="en-US" sz="1800" b="1" dirty="0">
                <a:solidFill>
                  <a:srgbClr val="0070C0"/>
                </a:solidFill>
                <a:latin typeface="Alexandria"/>
              </a:rPr>
              <a:t>final good</a:t>
            </a:r>
            <a:r>
              <a:rPr lang="en-US" altLang="en-US" sz="1800" dirty="0">
                <a:solidFill>
                  <a:srgbClr val="0070C0"/>
                </a:solidFill>
                <a:latin typeface="Alexandria"/>
              </a:rPr>
              <a:t> </a:t>
            </a:r>
            <a:r>
              <a:rPr lang="en-US" altLang="en-US" sz="1800" dirty="0">
                <a:latin typeface="Alexandria"/>
              </a:rPr>
              <a:t>(or service) is an item bought by its final user during a specified time period. </a:t>
            </a:r>
          </a:p>
          <a:p>
            <a:pPr marL="400050" lvl="1" indent="-285750" eaLnBrk="1" hangingPunct="1">
              <a:buFont typeface="Arial" panose="020B0604020202020204" pitchFamily="34" charset="0"/>
              <a:buChar char="•"/>
            </a:pPr>
            <a:r>
              <a:rPr lang="en-US" sz="1800" dirty="0">
                <a:solidFill>
                  <a:srgbClr val="002060"/>
                </a:solidFill>
                <a:effectLst/>
                <a:latin typeface="Alexandria"/>
                <a:ea typeface="Times New Roman" panose="02020603050405020304" pitchFamily="18" charset="0"/>
              </a:rPr>
              <a:t>Ex: Bread sold to a consumer is a final good </a:t>
            </a:r>
          </a:p>
          <a:p>
            <a:pPr lvl="1" indent="0" eaLnBrk="1" hangingPunct="1"/>
            <a:r>
              <a:rPr lang="en-US" altLang="en-US" sz="1800" dirty="0">
                <a:solidFill>
                  <a:srgbClr val="0070C0"/>
                </a:solidFill>
                <a:latin typeface="Alexandria"/>
              </a:rPr>
              <a:t>A final good contrasts with an </a:t>
            </a:r>
            <a:r>
              <a:rPr lang="en-US" altLang="en-US" sz="1800" b="1" dirty="0">
                <a:solidFill>
                  <a:srgbClr val="0070C0"/>
                </a:solidFill>
                <a:latin typeface="Alexandria"/>
              </a:rPr>
              <a:t>intermediate good</a:t>
            </a:r>
            <a:r>
              <a:rPr lang="en-US" altLang="en-US" sz="1800" dirty="0">
                <a:latin typeface="Alexandria"/>
              </a:rPr>
              <a:t>, which is an item that is produced by one firm, bought by another firm, and used as a component of a final good or service.</a:t>
            </a:r>
          </a:p>
          <a:p>
            <a:pPr marL="400050" lvl="1" indent="-285750" eaLnBrk="1" hangingPunct="1">
              <a:buFont typeface="Arial" panose="020B0604020202020204" pitchFamily="34" charset="0"/>
              <a:buChar char="•"/>
            </a:pPr>
            <a:r>
              <a:rPr lang="en-US" sz="1800" dirty="0">
                <a:solidFill>
                  <a:srgbClr val="002060"/>
                </a:solidFill>
                <a:latin typeface="Alexandria"/>
              </a:rPr>
              <a:t>Ex: Wheat sold to a baker to make the bread is an intermediate good</a:t>
            </a:r>
          </a:p>
          <a:p>
            <a:pPr lvl="1" indent="0" eaLnBrk="1" hangingPunct="1"/>
            <a:r>
              <a:rPr lang="en-US" altLang="en-US" sz="1800" b="1" dirty="0">
                <a:latin typeface="Alexandria"/>
              </a:rPr>
              <a:t>Excluding intermediate goods and services </a:t>
            </a:r>
            <a:r>
              <a:rPr lang="en-US" altLang="en-US" sz="1800" b="1" dirty="0">
                <a:solidFill>
                  <a:srgbClr val="0070C0"/>
                </a:solidFill>
                <a:latin typeface="Alexandria"/>
              </a:rPr>
              <a:t>avoids double counting. </a:t>
            </a:r>
          </a:p>
        </p:txBody>
      </p:sp>
      <p:sp>
        <p:nvSpPr>
          <p:cNvPr id="11" name="TextBox 10">
            <a:extLst>
              <a:ext uri="{FF2B5EF4-FFF2-40B4-BE49-F238E27FC236}">
                <a16:creationId xmlns:a16="http://schemas.microsoft.com/office/drawing/2014/main" id="{82BE484C-12B5-CD32-D8ED-F9D39CFDD352}"/>
              </a:ext>
            </a:extLst>
          </p:cNvPr>
          <p:cNvSpPr txBox="1"/>
          <p:nvPr/>
        </p:nvSpPr>
        <p:spPr>
          <a:xfrm>
            <a:off x="6417634" y="2465538"/>
            <a:ext cx="5200649" cy="3785652"/>
          </a:xfrm>
          <a:prstGeom prst="rect">
            <a:avLst/>
          </a:prstGeom>
          <a:noFill/>
        </p:spPr>
        <p:txBody>
          <a:bodyPr wrap="square">
            <a:spAutoFit/>
          </a:bodyPr>
          <a:lstStyle/>
          <a:p>
            <a:pPr algn="just" rtl="1"/>
            <a:r>
              <a:rPr lang="en-US" sz="2000" dirty="0" err="1"/>
              <a:t>الناتج</a:t>
            </a:r>
            <a:r>
              <a:rPr lang="en-US" sz="2000" dirty="0"/>
              <a:t> </a:t>
            </a:r>
            <a:r>
              <a:rPr lang="en-US" sz="2000" dirty="0" err="1"/>
              <a:t>المحلي</a:t>
            </a:r>
            <a:r>
              <a:rPr lang="en-US" sz="2000" dirty="0"/>
              <a:t> </a:t>
            </a:r>
            <a:r>
              <a:rPr lang="en-US" sz="2000" dirty="0" err="1"/>
              <a:t>الإجمالي</a:t>
            </a:r>
            <a:r>
              <a:rPr lang="en-US" sz="2000" dirty="0"/>
              <a:t> </a:t>
            </a:r>
            <a:r>
              <a:rPr lang="en-US" sz="2000" dirty="0" err="1"/>
              <a:t>هو</a:t>
            </a:r>
            <a:r>
              <a:rPr lang="en-US" sz="2000" dirty="0"/>
              <a:t> </a:t>
            </a:r>
            <a:r>
              <a:rPr lang="en-US" sz="2000" dirty="0" err="1"/>
              <a:t>قيمة</a:t>
            </a:r>
            <a:r>
              <a:rPr lang="en-US" sz="2000" dirty="0"/>
              <a:t> </a:t>
            </a:r>
            <a:r>
              <a:rPr lang="en-US" sz="2000" dirty="0" err="1"/>
              <a:t>السلع</a:t>
            </a:r>
            <a:r>
              <a:rPr lang="en-US" sz="2000" dirty="0"/>
              <a:t> </a:t>
            </a:r>
            <a:r>
              <a:rPr lang="en-US" sz="2000" dirty="0" err="1"/>
              <a:t>والخدمات</a:t>
            </a:r>
            <a:r>
              <a:rPr lang="en-US" sz="2000" dirty="0"/>
              <a:t> </a:t>
            </a:r>
            <a:r>
              <a:rPr lang="en-US" sz="2000" dirty="0" err="1"/>
              <a:t>النهائية</a:t>
            </a:r>
            <a:r>
              <a:rPr lang="en-US" sz="2000" dirty="0"/>
              <a:t> المنتجة.</a:t>
            </a:r>
          </a:p>
          <a:p>
            <a:pPr marL="342900" indent="-342900" algn="just" rtl="1">
              <a:buFont typeface="Arial" panose="020B0604020202020204" pitchFamily="34" charset="0"/>
              <a:buChar char="•"/>
            </a:pPr>
            <a:r>
              <a:rPr lang="en-US" sz="2000" dirty="0" err="1"/>
              <a:t>السلعة</a:t>
            </a:r>
            <a:r>
              <a:rPr lang="en-US" sz="2000" dirty="0"/>
              <a:t> </a:t>
            </a:r>
            <a:r>
              <a:rPr lang="en-US" sz="2000" dirty="0" err="1"/>
              <a:t>النهائية</a:t>
            </a:r>
            <a:r>
              <a:rPr lang="en-US" sz="2000" dirty="0"/>
              <a:t> (</a:t>
            </a:r>
            <a:r>
              <a:rPr lang="en-US" sz="2000" dirty="0" err="1"/>
              <a:t>أو</a:t>
            </a:r>
            <a:r>
              <a:rPr lang="en-US" sz="2000" dirty="0"/>
              <a:t> </a:t>
            </a:r>
            <a:r>
              <a:rPr lang="en-US" sz="2000" dirty="0" err="1"/>
              <a:t>الخدمة</a:t>
            </a:r>
            <a:r>
              <a:rPr lang="en-US" sz="2000" dirty="0"/>
              <a:t>) </a:t>
            </a:r>
            <a:r>
              <a:rPr lang="en-US" sz="2000" dirty="0" err="1"/>
              <a:t>هي</a:t>
            </a:r>
            <a:r>
              <a:rPr lang="en-US" sz="2000" dirty="0"/>
              <a:t> </a:t>
            </a:r>
            <a:r>
              <a:rPr lang="en-US" sz="2000" dirty="0" err="1"/>
              <a:t>سلعة</a:t>
            </a:r>
            <a:r>
              <a:rPr lang="en-US" sz="2000" dirty="0"/>
              <a:t> </a:t>
            </a:r>
            <a:r>
              <a:rPr lang="en-US" sz="2000" dirty="0" err="1"/>
              <a:t>يشتريها</a:t>
            </a:r>
            <a:r>
              <a:rPr lang="en-US" sz="2000" dirty="0"/>
              <a:t> </a:t>
            </a:r>
            <a:r>
              <a:rPr lang="en-US" sz="2000" dirty="0" err="1"/>
              <a:t>المستخدم</a:t>
            </a:r>
            <a:r>
              <a:rPr lang="en-US" sz="2000" dirty="0"/>
              <a:t> </a:t>
            </a:r>
            <a:r>
              <a:rPr lang="en-US" sz="2000" dirty="0" err="1"/>
              <a:t>النهائي</a:t>
            </a:r>
            <a:r>
              <a:rPr lang="en-US" sz="2000" dirty="0"/>
              <a:t> </a:t>
            </a:r>
            <a:r>
              <a:rPr lang="en-US" sz="2000" dirty="0" err="1"/>
              <a:t>خلال</a:t>
            </a:r>
            <a:r>
              <a:rPr lang="en-US" sz="2000" dirty="0"/>
              <a:t> </a:t>
            </a:r>
            <a:r>
              <a:rPr lang="en-US" sz="2000" dirty="0" err="1"/>
              <a:t>فترة</a:t>
            </a:r>
            <a:r>
              <a:rPr lang="en-US" sz="2000" dirty="0"/>
              <a:t> </a:t>
            </a:r>
            <a:r>
              <a:rPr lang="en-US" sz="2000" dirty="0" err="1"/>
              <a:t>زمنية</a:t>
            </a:r>
            <a:r>
              <a:rPr lang="en-US" sz="2000" dirty="0"/>
              <a:t> </a:t>
            </a:r>
            <a:r>
              <a:rPr lang="en-US" sz="2000" dirty="0" err="1"/>
              <a:t>محددة</a:t>
            </a:r>
            <a:r>
              <a:rPr lang="en-US" sz="2000" dirty="0"/>
              <a:t>.</a:t>
            </a:r>
          </a:p>
          <a:p>
            <a:pPr marL="342900" indent="-342900" algn="just" rtl="1">
              <a:buFont typeface="Arial" panose="020B0604020202020204" pitchFamily="34" charset="0"/>
              <a:buChar char="•"/>
            </a:pPr>
            <a:r>
              <a:rPr lang="en-US" sz="2000" dirty="0" err="1"/>
              <a:t>مثال</a:t>
            </a:r>
            <a:r>
              <a:rPr lang="en-US" sz="2000" dirty="0"/>
              <a:t>: </a:t>
            </a:r>
            <a:r>
              <a:rPr lang="en-US" sz="2000" dirty="0" err="1"/>
              <a:t>الخبز</a:t>
            </a:r>
            <a:r>
              <a:rPr lang="en-US" sz="2000" dirty="0"/>
              <a:t> </a:t>
            </a:r>
            <a:r>
              <a:rPr lang="en-US" sz="2000" dirty="0" err="1"/>
              <a:t>المباع</a:t>
            </a:r>
            <a:r>
              <a:rPr lang="en-US" sz="2000" dirty="0"/>
              <a:t> </a:t>
            </a:r>
            <a:r>
              <a:rPr lang="en-US" sz="2000" dirty="0" err="1"/>
              <a:t>للمستهلك</a:t>
            </a:r>
            <a:r>
              <a:rPr lang="en-US" sz="2000" dirty="0"/>
              <a:t> </a:t>
            </a:r>
            <a:r>
              <a:rPr lang="en-US" sz="2000" dirty="0" err="1"/>
              <a:t>هو</a:t>
            </a:r>
            <a:r>
              <a:rPr lang="en-US" sz="2000" dirty="0"/>
              <a:t> </a:t>
            </a:r>
            <a:r>
              <a:rPr lang="en-US" sz="2000" dirty="0" err="1"/>
              <a:t>سلعة</a:t>
            </a:r>
            <a:r>
              <a:rPr lang="en-US" sz="2000" dirty="0"/>
              <a:t> </a:t>
            </a:r>
            <a:r>
              <a:rPr lang="en-US" sz="2000" dirty="0" err="1"/>
              <a:t>نهائية</a:t>
            </a:r>
            <a:endParaRPr lang="ar-EG" sz="2000" dirty="0"/>
          </a:p>
          <a:p>
            <a:pPr marL="342900" indent="-342900" algn="just" rtl="1">
              <a:buFont typeface="Arial" panose="020B0604020202020204" pitchFamily="34" charset="0"/>
              <a:buChar char="•"/>
            </a:pPr>
            <a:endParaRPr lang="en-US" sz="2000" dirty="0"/>
          </a:p>
          <a:p>
            <a:pPr algn="just" rtl="1"/>
            <a:r>
              <a:rPr lang="en-US" sz="2000" dirty="0" err="1"/>
              <a:t>تتناقض</a:t>
            </a:r>
            <a:r>
              <a:rPr lang="en-US" sz="2000" dirty="0"/>
              <a:t> </a:t>
            </a:r>
            <a:r>
              <a:rPr lang="en-US" sz="2000" dirty="0" err="1"/>
              <a:t>السلع</a:t>
            </a:r>
            <a:r>
              <a:rPr lang="en-US" sz="2000" dirty="0"/>
              <a:t> </a:t>
            </a:r>
            <a:r>
              <a:rPr lang="en-US" sz="2000" dirty="0" err="1"/>
              <a:t>النهائية</a:t>
            </a:r>
            <a:r>
              <a:rPr lang="en-US" sz="2000" dirty="0"/>
              <a:t> </a:t>
            </a:r>
            <a:r>
              <a:rPr lang="en-US" sz="2000" dirty="0" err="1"/>
              <a:t>مع</a:t>
            </a:r>
            <a:r>
              <a:rPr lang="en-US" sz="2000" dirty="0"/>
              <a:t> </a:t>
            </a:r>
            <a:r>
              <a:rPr lang="en-US" sz="2000" dirty="0" err="1"/>
              <a:t>السلع</a:t>
            </a:r>
            <a:r>
              <a:rPr lang="en-US" sz="2000" dirty="0"/>
              <a:t> </a:t>
            </a:r>
            <a:r>
              <a:rPr lang="en-US" sz="2000" dirty="0" err="1"/>
              <a:t>الوسيطة</a:t>
            </a:r>
            <a:r>
              <a:rPr lang="en-US" sz="2000" dirty="0"/>
              <a:t>، </a:t>
            </a:r>
            <a:r>
              <a:rPr lang="en-US" sz="2000" dirty="0" err="1"/>
              <a:t>وهي</a:t>
            </a:r>
            <a:r>
              <a:rPr lang="en-US" sz="2000" dirty="0"/>
              <a:t> </a:t>
            </a:r>
            <a:r>
              <a:rPr lang="en-US" sz="2000" dirty="0" err="1"/>
              <a:t>سلعة</a:t>
            </a:r>
            <a:r>
              <a:rPr lang="en-US" sz="2000" dirty="0"/>
              <a:t> </a:t>
            </a:r>
            <a:r>
              <a:rPr lang="en-US" sz="2000" dirty="0" err="1"/>
              <a:t>تنتجها</a:t>
            </a:r>
            <a:r>
              <a:rPr lang="en-US" sz="2000" dirty="0"/>
              <a:t> </a:t>
            </a:r>
            <a:r>
              <a:rPr lang="en-US" sz="2000" dirty="0" err="1"/>
              <a:t>شركة</a:t>
            </a:r>
            <a:r>
              <a:rPr lang="en-US" sz="2000" dirty="0"/>
              <a:t> </a:t>
            </a:r>
            <a:r>
              <a:rPr lang="en-US" sz="2000" dirty="0" err="1"/>
              <a:t>ما</a:t>
            </a:r>
            <a:r>
              <a:rPr lang="en-US" sz="2000" dirty="0"/>
              <a:t>، </a:t>
            </a:r>
            <a:r>
              <a:rPr lang="en-US" sz="2000" dirty="0" err="1"/>
              <a:t>وتشتريها</a:t>
            </a:r>
            <a:r>
              <a:rPr lang="en-US" sz="2000" dirty="0"/>
              <a:t> </a:t>
            </a:r>
            <a:r>
              <a:rPr lang="en-US" sz="2000" dirty="0" err="1"/>
              <a:t>شركة</a:t>
            </a:r>
            <a:r>
              <a:rPr lang="en-US" sz="2000" dirty="0"/>
              <a:t> </a:t>
            </a:r>
            <a:r>
              <a:rPr lang="en-US" sz="2000" dirty="0" err="1"/>
              <a:t>أخرى</a:t>
            </a:r>
            <a:r>
              <a:rPr lang="en-US" sz="2000" dirty="0"/>
              <a:t>، </a:t>
            </a:r>
            <a:r>
              <a:rPr lang="en-US" sz="2000" dirty="0" err="1"/>
              <a:t>وتستخدم</a:t>
            </a:r>
            <a:r>
              <a:rPr lang="en-US" sz="2000" dirty="0"/>
              <a:t> </a:t>
            </a:r>
            <a:r>
              <a:rPr lang="en-US" sz="2000" dirty="0" err="1"/>
              <a:t>كمكون</a:t>
            </a:r>
            <a:r>
              <a:rPr lang="en-US" sz="2000" dirty="0"/>
              <a:t> </a:t>
            </a:r>
            <a:r>
              <a:rPr lang="en-US" sz="2000" dirty="0" err="1"/>
              <a:t>لسلعة</a:t>
            </a:r>
            <a:r>
              <a:rPr lang="en-US" sz="2000" dirty="0"/>
              <a:t> </a:t>
            </a:r>
            <a:r>
              <a:rPr lang="en-US" sz="2000" dirty="0" err="1"/>
              <a:t>أو</a:t>
            </a:r>
            <a:r>
              <a:rPr lang="en-US" sz="2000" dirty="0"/>
              <a:t> </a:t>
            </a:r>
            <a:r>
              <a:rPr lang="en-US" sz="2000" dirty="0" err="1"/>
              <a:t>خدمة</a:t>
            </a:r>
            <a:r>
              <a:rPr lang="en-US" sz="2000" dirty="0"/>
              <a:t> </a:t>
            </a:r>
            <a:r>
              <a:rPr lang="en-US" sz="2000" dirty="0" err="1"/>
              <a:t>نهائية</a:t>
            </a:r>
            <a:r>
              <a:rPr lang="en-US" sz="2000" dirty="0"/>
              <a:t>.</a:t>
            </a:r>
          </a:p>
          <a:p>
            <a:pPr marL="342900" indent="-342900" algn="just" rtl="1">
              <a:buFont typeface="Arial" panose="020B0604020202020204" pitchFamily="34" charset="0"/>
              <a:buChar char="•"/>
            </a:pPr>
            <a:r>
              <a:rPr lang="en-US" sz="2000" dirty="0" err="1"/>
              <a:t>مثال</a:t>
            </a:r>
            <a:r>
              <a:rPr lang="en-US" sz="2000" dirty="0"/>
              <a:t>: </a:t>
            </a:r>
            <a:r>
              <a:rPr lang="en-US" sz="2000" dirty="0" err="1"/>
              <a:t>القمح</a:t>
            </a:r>
            <a:r>
              <a:rPr lang="en-US" sz="2000" dirty="0"/>
              <a:t> </a:t>
            </a:r>
            <a:r>
              <a:rPr lang="en-US" sz="2000" dirty="0" err="1"/>
              <a:t>المباع</a:t>
            </a:r>
            <a:r>
              <a:rPr lang="en-US" sz="2000" dirty="0"/>
              <a:t> </a:t>
            </a:r>
            <a:r>
              <a:rPr lang="en-US" sz="2000" dirty="0" err="1"/>
              <a:t>لمخبز</a:t>
            </a:r>
            <a:r>
              <a:rPr lang="en-US" sz="2000" dirty="0"/>
              <a:t> </a:t>
            </a:r>
            <a:r>
              <a:rPr lang="en-US" sz="2000" dirty="0" err="1"/>
              <a:t>لصنع</a:t>
            </a:r>
            <a:r>
              <a:rPr lang="en-US" sz="2000" dirty="0"/>
              <a:t> </a:t>
            </a:r>
            <a:r>
              <a:rPr lang="en-US" sz="2000" dirty="0" err="1"/>
              <a:t>الخبز</a:t>
            </a:r>
            <a:r>
              <a:rPr lang="en-US" sz="2000" dirty="0"/>
              <a:t> </a:t>
            </a:r>
            <a:r>
              <a:rPr lang="en-US" sz="2000" dirty="0" err="1"/>
              <a:t>هو</a:t>
            </a:r>
            <a:r>
              <a:rPr lang="en-US" sz="2000" dirty="0"/>
              <a:t> </a:t>
            </a:r>
            <a:r>
              <a:rPr lang="en-US" sz="2000" dirty="0" err="1"/>
              <a:t>سلعة</a:t>
            </a:r>
            <a:r>
              <a:rPr lang="en-US" sz="2000" dirty="0"/>
              <a:t> </a:t>
            </a:r>
            <a:r>
              <a:rPr lang="en-US" sz="2000" dirty="0" err="1"/>
              <a:t>وسيطة</a:t>
            </a:r>
            <a:endParaRPr lang="en-US" sz="2000" dirty="0"/>
          </a:p>
          <a:p>
            <a:pPr marL="342900" indent="-342900" algn="just" rtl="1">
              <a:buFont typeface="Arial" panose="020B0604020202020204" pitchFamily="34" charset="0"/>
              <a:buChar char="•"/>
            </a:pPr>
            <a:r>
              <a:rPr lang="en-US" sz="2000" dirty="0" err="1"/>
              <a:t>استبعاد</a:t>
            </a:r>
            <a:r>
              <a:rPr lang="en-US" sz="2000" dirty="0"/>
              <a:t> </a:t>
            </a:r>
            <a:r>
              <a:rPr lang="en-US" sz="2000" dirty="0" err="1"/>
              <a:t>السلع</a:t>
            </a:r>
            <a:r>
              <a:rPr lang="en-US" sz="2000" dirty="0"/>
              <a:t> </a:t>
            </a:r>
            <a:r>
              <a:rPr lang="en-US" sz="2000" dirty="0" err="1"/>
              <a:t>والخدمات</a:t>
            </a:r>
            <a:r>
              <a:rPr lang="en-US" sz="2000" dirty="0"/>
              <a:t> </a:t>
            </a:r>
            <a:r>
              <a:rPr lang="en-US" sz="2000" dirty="0" err="1"/>
              <a:t>الوسيطة</a:t>
            </a:r>
            <a:r>
              <a:rPr lang="en-US" sz="2000" dirty="0"/>
              <a:t> </a:t>
            </a:r>
            <a:r>
              <a:rPr lang="ar-EG" sz="2000" b="1" u="sng" dirty="0"/>
              <a:t>ل</a:t>
            </a:r>
            <a:r>
              <a:rPr lang="en-US" sz="2000" b="1" u="sng" dirty="0" err="1"/>
              <a:t>تجنب</a:t>
            </a:r>
            <a:r>
              <a:rPr lang="en-US" sz="2000" b="1" u="sng" dirty="0"/>
              <a:t> </a:t>
            </a:r>
            <a:r>
              <a:rPr lang="ar-EG" sz="2000" b="1" u="sng" dirty="0"/>
              <a:t>الازدواج المحاسبي</a:t>
            </a:r>
            <a:r>
              <a:rPr lang="en-US" sz="2000" b="1" u="sng" dirty="0"/>
              <a:t>.</a:t>
            </a:r>
          </a:p>
        </p:txBody>
      </p:sp>
      <p:sp>
        <p:nvSpPr>
          <p:cNvPr id="13" name="TextBox 12">
            <a:extLst>
              <a:ext uri="{FF2B5EF4-FFF2-40B4-BE49-F238E27FC236}">
                <a16:creationId xmlns:a16="http://schemas.microsoft.com/office/drawing/2014/main" id="{D8F59652-E457-2DF9-F862-B8AB333E3658}"/>
              </a:ext>
            </a:extLst>
          </p:cNvPr>
          <p:cNvSpPr txBox="1"/>
          <p:nvPr/>
        </p:nvSpPr>
        <p:spPr>
          <a:xfrm>
            <a:off x="2924341" y="1902672"/>
            <a:ext cx="6093618" cy="400110"/>
          </a:xfrm>
          <a:prstGeom prst="rect">
            <a:avLst/>
          </a:prstGeom>
          <a:noFill/>
        </p:spPr>
        <p:txBody>
          <a:bodyPr wrap="square">
            <a:spAutoFit/>
          </a:bodyPr>
          <a:lstStyle/>
          <a:p>
            <a:pPr lvl="1" indent="0" eaLnBrk="1" hangingPunct="1"/>
            <a:r>
              <a:rPr lang="en-US" altLang="en-US" sz="2000" b="1" dirty="0">
                <a:solidFill>
                  <a:srgbClr val="0070C0"/>
                </a:solidFill>
                <a:latin typeface="Alexandria"/>
              </a:rPr>
              <a:t>2- Final goods and services</a:t>
            </a:r>
            <a:r>
              <a:rPr lang="ar-EG" altLang="en-US" sz="2000" b="1" dirty="0">
                <a:solidFill>
                  <a:srgbClr val="0070C0"/>
                </a:solidFill>
                <a:latin typeface="Alexandria"/>
              </a:rPr>
              <a:t>السلع والخدمات النهائية </a:t>
            </a:r>
            <a:endParaRPr lang="en-US" altLang="en-US" sz="2000" b="1" dirty="0">
              <a:solidFill>
                <a:srgbClr val="0070C0"/>
              </a:solidFill>
              <a:latin typeface="Alexandria"/>
            </a:endParaRPr>
          </a:p>
        </p:txBody>
      </p:sp>
    </p:spTree>
    <p:extLst>
      <p:ext uri="{BB962C8B-B14F-4D97-AF65-F5344CB8AC3E}">
        <p14:creationId xmlns:p14="http://schemas.microsoft.com/office/powerpoint/2010/main" val="3808818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Gross Domestic Product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a:t>
            </a: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2" name="Rectangle 1">
            <a:extLst>
              <a:ext uri="{FF2B5EF4-FFF2-40B4-BE49-F238E27FC236}">
                <a16:creationId xmlns:a16="http://schemas.microsoft.com/office/drawing/2014/main" id="{3B7B15DE-38FB-EC18-F8A0-7831AA2D2562}"/>
              </a:ext>
            </a:extLst>
          </p:cNvPr>
          <p:cNvSpPr>
            <a:spLocks noGrp="1" noChangeArrowheads="1"/>
          </p:cNvSpPr>
          <p:nvPr/>
        </p:nvSpPr>
        <p:spPr bwMode="auto">
          <a:xfrm>
            <a:off x="1055577" y="2339981"/>
            <a:ext cx="5119146" cy="2915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r>
              <a:rPr lang="en-US" altLang="en-US" sz="2000" b="1" dirty="0">
                <a:solidFill>
                  <a:srgbClr val="0070C0"/>
                </a:solidFill>
                <a:latin typeface="Alexandria"/>
              </a:rPr>
              <a:t>3- Produced within a country</a:t>
            </a:r>
            <a:endParaRPr lang="en-US" sz="2000" b="1" dirty="0">
              <a:solidFill>
                <a:srgbClr val="0070C0"/>
              </a:solidFill>
              <a:latin typeface="Alexandria"/>
            </a:endParaRPr>
          </a:p>
          <a:p>
            <a:pPr lvl="1" indent="0" eaLnBrk="1" hangingPunct="1"/>
            <a:r>
              <a:rPr lang="en-US" altLang="en-US" sz="2000" dirty="0">
                <a:latin typeface="Alexandria"/>
              </a:rPr>
              <a:t>GDP measures production within a country—domestic production.</a:t>
            </a:r>
            <a:endParaRPr lang="ar-EG" altLang="en-US" sz="2000" dirty="0">
              <a:latin typeface="Alexandria"/>
            </a:endParaRPr>
          </a:p>
          <a:p>
            <a:pPr lvl="1" indent="0" eaLnBrk="1" hangingPunct="1"/>
            <a:r>
              <a:rPr lang="en-US" altLang="en-US" sz="2000" b="1" dirty="0">
                <a:solidFill>
                  <a:srgbClr val="0070C0"/>
                </a:solidFill>
                <a:latin typeface="Alexandria"/>
              </a:rPr>
              <a:t>4- In a given time period</a:t>
            </a:r>
            <a:r>
              <a:rPr lang="ar-EG" altLang="en-US" sz="2000" b="1" dirty="0">
                <a:solidFill>
                  <a:srgbClr val="0070C0"/>
                </a:solidFill>
                <a:latin typeface="Alexandria"/>
              </a:rPr>
              <a:t> </a:t>
            </a:r>
          </a:p>
          <a:p>
            <a:pPr lvl="1" indent="0" eaLnBrk="1" hangingPunct="1"/>
            <a:r>
              <a:rPr lang="en-US" altLang="en-US" sz="2000" dirty="0">
                <a:latin typeface="Alexandria"/>
              </a:rPr>
              <a:t>GDP measures production during a specific time period, normally a year or a quarter of a year.</a:t>
            </a:r>
            <a:endParaRPr lang="ar-EG" altLang="en-US" sz="2000" dirty="0">
              <a:latin typeface="Alexandria"/>
            </a:endParaRPr>
          </a:p>
        </p:txBody>
      </p:sp>
      <p:sp>
        <p:nvSpPr>
          <p:cNvPr id="10" name="Rectangle 9">
            <a:extLst>
              <a:ext uri="{FF2B5EF4-FFF2-40B4-BE49-F238E27FC236}">
                <a16:creationId xmlns:a16="http://schemas.microsoft.com/office/drawing/2014/main" id="{3B7B15DE-38FB-EC18-F8A0-7831AA2D2562}"/>
              </a:ext>
            </a:extLst>
          </p:cNvPr>
          <p:cNvSpPr>
            <a:spLocks noGrp="1" noChangeArrowheads="1"/>
          </p:cNvSpPr>
          <p:nvPr/>
        </p:nvSpPr>
        <p:spPr bwMode="auto">
          <a:xfrm>
            <a:off x="6061454" y="2325694"/>
            <a:ext cx="4964338" cy="2915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algn="r" rtl="1" eaLnBrk="1" hangingPunct="1"/>
            <a:r>
              <a:rPr lang="en-US" altLang="en-US" sz="2000" b="1" dirty="0">
                <a:solidFill>
                  <a:srgbClr val="0070C0"/>
                </a:solidFill>
                <a:latin typeface="Alexandria"/>
              </a:rPr>
              <a:t>3- </a:t>
            </a:r>
            <a:r>
              <a:rPr lang="en-US" sz="2000" b="1" dirty="0" err="1">
                <a:solidFill>
                  <a:srgbClr val="0070C0"/>
                </a:solidFill>
                <a:latin typeface="Alexandria"/>
              </a:rPr>
              <a:t>المنتجة</a:t>
            </a:r>
            <a:r>
              <a:rPr lang="en-US" sz="2000" b="1" dirty="0">
                <a:solidFill>
                  <a:srgbClr val="0070C0"/>
                </a:solidFill>
                <a:latin typeface="Alexandria"/>
              </a:rPr>
              <a:t> </a:t>
            </a:r>
            <a:r>
              <a:rPr lang="en-US" sz="2000" b="1" dirty="0" err="1">
                <a:solidFill>
                  <a:srgbClr val="0070C0"/>
                </a:solidFill>
                <a:latin typeface="Alexandria"/>
              </a:rPr>
              <a:t>داخل</a:t>
            </a:r>
            <a:r>
              <a:rPr lang="en-US" sz="2000" b="1" dirty="0">
                <a:solidFill>
                  <a:srgbClr val="0070C0"/>
                </a:solidFill>
                <a:latin typeface="Alexandria"/>
              </a:rPr>
              <a:t> </a:t>
            </a:r>
            <a:r>
              <a:rPr lang="en-US" sz="2000" b="1" dirty="0" err="1">
                <a:solidFill>
                  <a:srgbClr val="0070C0"/>
                </a:solidFill>
                <a:latin typeface="Alexandria"/>
              </a:rPr>
              <a:t>بلد</a:t>
            </a:r>
            <a:r>
              <a:rPr lang="en-US" sz="2000" b="1" dirty="0">
                <a:solidFill>
                  <a:srgbClr val="0070C0"/>
                </a:solidFill>
                <a:latin typeface="Alexandria"/>
              </a:rPr>
              <a:t> </a:t>
            </a:r>
            <a:r>
              <a:rPr lang="ar-EG" sz="2000" b="1" dirty="0">
                <a:solidFill>
                  <a:srgbClr val="0070C0"/>
                </a:solidFill>
                <a:latin typeface="Alexandria"/>
              </a:rPr>
              <a:t> </a:t>
            </a:r>
            <a:r>
              <a:rPr lang="en-US" sz="2000" b="1" dirty="0" err="1">
                <a:solidFill>
                  <a:srgbClr val="0070C0"/>
                </a:solidFill>
                <a:latin typeface="Alexandria"/>
              </a:rPr>
              <a:t>ما</a:t>
            </a:r>
            <a:r>
              <a:rPr lang="ar-EG" sz="2000" b="1" dirty="0">
                <a:solidFill>
                  <a:srgbClr val="0070C0"/>
                </a:solidFill>
                <a:latin typeface="Alexandria"/>
              </a:rPr>
              <a:t> </a:t>
            </a:r>
            <a:endParaRPr lang="en-US" sz="2000" b="1" dirty="0">
              <a:solidFill>
                <a:srgbClr val="0070C0"/>
              </a:solidFill>
              <a:latin typeface="Alexandria"/>
            </a:endParaRPr>
          </a:p>
          <a:p>
            <a:pPr lvl="1" indent="0" algn="r" rtl="1" eaLnBrk="1" hangingPunct="1"/>
            <a:r>
              <a:rPr lang="ar-EG" altLang="en-US" sz="2000" dirty="0">
                <a:latin typeface="Alexandria"/>
              </a:rPr>
              <a:t>يقيس الناتج المحلي الإجمالي الإنتاج داخل بلد ما - الإنتاج المحلي.</a:t>
            </a:r>
            <a:endParaRPr lang="en-US" altLang="en-US" sz="2000" dirty="0">
              <a:latin typeface="Alexandria"/>
            </a:endParaRPr>
          </a:p>
          <a:p>
            <a:pPr lvl="1" indent="0" algn="r" rtl="1" eaLnBrk="1" hangingPunct="1"/>
            <a:r>
              <a:rPr lang="en-US" altLang="en-US" sz="2000" b="1" dirty="0">
                <a:solidFill>
                  <a:srgbClr val="0070C0"/>
                </a:solidFill>
                <a:latin typeface="Alexandria"/>
              </a:rPr>
              <a:t>4- </a:t>
            </a:r>
            <a:r>
              <a:rPr lang="en-US" sz="2000" b="1" dirty="0" err="1">
                <a:solidFill>
                  <a:srgbClr val="0070C0"/>
                </a:solidFill>
                <a:latin typeface="Alexandria"/>
              </a:rPr>
              <a:t>في</a:t>
            </a:r>
            <a:r>
              <a:rPr lang="en-US" sz="2000" b="1" dirty="0">
                <a:solidFill>
                  <a:srgbClr val="0070C0"/>
                </a:solidFill>
                <a:latin typeface="Alexandria"/>
              </a:rPr>
              <a:t> </a:t>
            </a:r>
            <a:r>
              <a:rPr lang="en-US" sz="2000" b="1" dirty="0" err="1">
                <a:solidFill>
                  <a:srgbClr val="0070C0"/>
                </a:solidFill>
                <a:latin typeface="Alexandria"/>
              </a:rPr>
              <a:t>فترة</a:t>
            </a:r>
            <a:r>
              <a:rPr lang="en-US" sz="2000" b="1" dirty="0">
                <a:solidFill>
                  <a:srgbClr val="0070C0"/>
                </a:solidFill>
                <a:latin typeface="Alexandria"/>
              </a:rPr>
              <a:t> </a:t>
            </a:r>
            <a:r>
              <a:rPr lang="en-US" sz="2000" b="1" dirty="0" err="1">
                <a:solidFill>
                  <a:srgbClr val="0070C0"/>
                </a:solidFill>
                <a:latin typeface="Alexandria"/>
              </a:rPr>
              <a:t>زمنية</a:t>
            </a:r>
            <a:r>
              <a:rPr lang="en-US" sz="2000" b="1" dirty="0">
                <a:solidFill>
                  <a:srgbClr val="0070C0"/>
                </a:solidFill>
                <a:latin typeface="Alexandria"/>
              </a:rPr>
              <a:t> </a:t>
            </a:r>
            <a:r>
              <a:rPr lang="en-US" sz="2000" b="1" dirty="0" err="1">
                <a:solidFill>
                  <a:srgbClr val="0070C0"/>
                </a:solidFill>
                <a:latin typeface="Alexandria"/>
              </a:rPr>
              <a:t>معينة</a:t>
            </a:r>
            <a:r>
              <a:rPr lang="ar-EG" sz="2000" b="1" dirty="0">
                <a:solidFill>
                  <a:srgbClr val="0070C0"/>
                </a:solidFill>
                <a:latin typeface="Alexandria"/>
              </a:rPr>
              <a:t> </a:t>
            </a:r>
            <a:endParaRPr lang="en-US" sz="2000" b="1" dirty="0">
              <a:solidFill>
                <a:srgbClr val="0070C0"/>
              </a:solidFill>
              <a:latin typeface="Alexandria"/>
            </a:endParaRPr>
          </a:p>
          <a:p>
            <a:pPr lvl="1" indent="0" algn="r" rtl="1" eaLnBrk="1" hangingPunct="1"/>
            <a:r>
              <a:rPr lang="ar-EG" altLang="en-US" sz="2000" dirty="0">
                <a:latin typeface="Alexandria"/>
              </a:rPr>
              <a:t>يقيس الناتج المحلي الإجمالي الإنتاج خلال فترة زمنية محددة، عادة عام أو ربع عام.</a:t>
            </a:r>
            <a:endParaRPr lang="en-US" altLang="en-US" sz="2000" dirty="0">
              <a:latin typeface="Alexandria"/>
            </a:endParaRPr>
          </a:p>
        </p:txBody>
      </p:sp>
    </p:spTree>
    <p:extLst>
      <p:ext uri="{BB962C8B-B14F-4D97-AF65-F5344CB8AC3E}">
        <p14:creationId xmlns:p14="http://schemas.microsoft.com/office/powerpoint/2010/main" val="441570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865063"/>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Gross Domestic Product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الناتج المحلي الإجمالي </a:t>
            </a: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2" name="Rectangle 3">
            <a:extLst>
              <a:ext uri="{FF2B5EF4-FFF2-40B4-BE49-F238E27FC236}">
                <a16:creationId xmlns:a16="http://schemas.microsoft.com/office/drawing/2014/main" id="{BA735BBE-60C2-378D-BB84-3A18290D0175}"/>
              </a:ext>
            </a:extLst>
          </p:cNvPr>
          <p:cNvSpPr txBox="1">
            <a:spLocks noChangeArrowheads="1"/>
          </p:cNvSpPr>
          <p:nvPr/>
        </p:nvSpPr>
        <p:spPr>
          <a:xfrm>
            <a:off x="472507" y="2344477"/>
            <a:ext cx="5028181" cy="30630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buNone/>
              <a:defRPr/>
            </a:pPr>
            <a:r>
              <a:rPr lang="en-US" altLang="en-US" b="1" dirty="0">
                <a:solidFill>
                  <a:srgbClr val="0070C0"/>
                </a:solidFill>
                <a:effectLst>
                  <a:outerShdw blurRad="38100" dist="38100" dir="2700000" algn="tl">
                    <a:srgbClr val="000000">
                      <a:alpha val="43137"/>
                    </a:srgbClr>
                  </a:outerShdw>
                </a:effectLst>
                <a:latin typeface="Alexandria"/>
              </a:rPr>
              <a:t>Aggregate expenditure</a:t>
            </a:r>
          </a:p>
          <a:p>
            <a:pPr lvl="1" indent="0">
              <a:defRPr/>
            </a:pPr>
            <a:r>
              <a:rPr lang="en-US" altLang="en-US" dirty="0">
                <a:latin typeface="Alexandria"/>
              </a:rPr>
              <a:t>Total expenditure on final goods and services equals the value of output of final goods and services, which is GDP.</a:t>
            </a:r>
            <a:endParaRPr lang="ar-EG" altLang="en-US" dirty="0">
              <a:latin typeface="Alexandria"/>
            </a:endParaRPr>
          </a:p>
          <a:p>
            <a:pPr lvl="1" indent="0" algn="ctr">
              <a:defRPr/>
            </a:pPr>
            <a:r>
              <a:rPr lang="en-US" altLang="en-US" b="1" dirty="0">
                <a:latin typeface="Alexandria"/>
              </a:rPr>
              <a:t>GDP= Total expenditure = C + I + G + (X – M).</a:t>
            </a:r>
            <a:endParaRPr lang="ar-EG" altLang="en-US" b="1" dirty="0">
              <a:latin typeface="Alexandria"/>
            </a:endParaRPr>
          </a:p>
          <a:p>
            <a:pPr lvl="1" indent="0" algn="ctr" rtl="1">
              <a:defRPr/>
            </a:pPr>
            <a:endParaRPr lang="en-US" altLang="en-US" b="1" dirty="0">
              <a:latin typeface="Alexandria"/>
            </a:endParaRPr>
          </a:p>
        </p:txBody>
      </p:sp>
      <p:sp>
        <p:nvSpPr>
          <p:cNvPr id="10" name="Rectangle 3">
            <a:extLst>
              <a:ext uri="{FF2B5EF4-FFF2-40B4-BE49-F238E27FC236}">
                <a16:creationId xmlns:a16="http://schemas.microsoft.com/office/drawing/2014/main" id="{BA735BBE-60C2-378D-BB84-3A18290D0175}"/>
              </a:ext>
            </a:extLst>
          </p:cNvPr>
          <p:cNvSpPr txBox="1">
            <a:spLocks noChangeArrowheads="1"/>
          </p:cNvSpPr>
          <p:nvPr/>
        </p:nvSpPr>
        <p:spPr>
          <a:xfrm>
            <a:off x="5872162" y="2345804"/>
            <a:ext cx="5315762" cy="30630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lgn="r" rtl="1">
              <a:buNone/>
              <a:defRPr/>
            </a:pPr>
            <a:r>
              <a:rPr lang="ar-EG" altLang="en-US" sz="2000" b="1" dirty="0" err="1">
                <a:solidFill>
                  <a:srgbClr val="0070C0"/>
                </a:solidFill>
                <a:effectLst>
                  <a:outerShdw blurRad="38100" dist="38100" dir="2700000" algn="tl">
                    <a:srgbClr val="000000">
                      <a:alpha val="43137"/>
                    </a:srgbClr>
                  </a:outerShdw>
                </a:effectLst>
                <a:latin typeface="Alexandria"/>
              </a:rPr>
              <a:t>الانفاق</a:t>
            </a:r>
            <a:r>
              <a:rPr lang="ar-EG" altLang="en-US" sz="2000" b="1" dirty="0">
                <a:solidFill>
                  <a:srgbClr val="0070C0"/>
                </a:solidFill>
                <a:effectLst>
                  <a:outerShdw blurRad="38100" dist="38100" dir="2700000" algn="tl">
                    <a:srgbClr val="000000">
                      <a:alpha val="43137"/>
                    </a:srgbClr>
                  </a:outerShdw>
                </a:effectLst>
                <a:latin typeface="Alexandria"/>
              </a:rPr>
              <a:t> الكلي </a:t>
            </a:r>
            <a:endParaRPr lang="en-US" altLang="en-US" sz="2000" b="1" dirty="0">
              <a:solidFill>
                <a:srgbClr val="0070C0"/>
              </a:solidFill>
              <a:effectLst>
                <a:outerShdw blurRad="38100" dist="38100" dir="2700000" algn="tl">
                  <a:srgbClr val="000000">
                    <a:alpha val="43137"/>
                  </a:srgbClr>
                </a:outerShdw>
              </a:effectLst>
              <a:latin typeface="Alexandria"/>
            </a:endParaRPr>
          </a:p>
          <a:p>
            <a:pPr lvl="1" indent="0" algn="r" rtl="1">
              <a:defRPr/>
            </a:pPr>
            <a:r>
              <a:rPr lang="ar-EG" altLang="en-US" sz="2000" dirty="0">
                <a:latin typeface="Alexandria"/>
              </a:rPr>
              <a:t>إن إجمالي الإنفاق على السلع والخدمات النهائية يساوي قيمة الناتج من السلع والخدمات النهائية، وهو الناتج المحلي الإجمالي.</a:t>
            </a:r>
            <a:endParaRPr lang="en-US" altLang="en-US" sz="2000" dirty="0">
              <a:latin typeface="Alexandria"/>
            </a:endParaRPr>
          </a:p>
          <a:p>
            <a:pPr lvl="1" indent="0" algn="ctr" rtl="1">
              <a:defRPr/>
            </a:pPr>
            <a:r>
              <a:rPr lang="ar-SA" sz="1800" dirty="0">
                <a:solidFill>
                  <a:srgbClr val="0070C0"/>
                </a:solidFill>
                <a:latin typeface="Alexandria"/>
              </a:rPr>
              <a:t>الدخل الإجمالي </a:t>
            </a:r>
            <a:r>
              <a:rPr lang="ar-EG" sz="1800" dirty="0">
                <a:solidFill>
                  <a:srgbClr val="0070C0"/>
                </a:solidFill>
                <a:latin typeface="Alexandria"/>
              </a:rPr>
              <a:t>= </a:t>
            </a:r>
            <a:r>
              <a:rPr lang="ar-SA" sz="1800" dirty="0">
                <a:solidFill>
                  <a:srgbClr val="0070C0"/>
                </a:solidFill>
                <a:latin typeface="Alexandria"/>
              </a:rPr>
              <a:t>الإنفاق الإجمالي </a:t>
            </a:r>
            <a:r>
              <a:rPr lang="ar-EG" sz="1800" dirty="0">
                <a:solidFill>
                  <a:srgbClr val="0070C0"/>
                </a:solidFill>
                <a:latin typeface="Alexandria"/>
              </a:rPr>
              <a:t>= </a:t>
            </a:r>
            <a:r>
              <a:rPr lang="ar-SA" sz="1800" dirty="0">
                <a:solidFill>
                  <a:srgbClr val="0070C0"/>
                </a:solidFill>
                <a:latin typeface="Alexandria"/>
              </a:rPr>
              <a:t>الناتج المحلي الإجمالي </a:t>
            </a:r>
            <a:r>
              <a:rPr lang="ar-EG" sz="1800" dirty="0">
                <a:solidFill>
                  <a:srgbClr val="0070C0"/>
                </a:solidFill>
                <a:latin typeface="Alexandria"/>
              </a:rPr>
              <a:t>= </a:t>
            </a:r>
            <a:r>
              <a:rPr lang="ar-SA" sz="1800" dirty="0">
                <a:solidFill>
                  <a:srgbClr val="0070C0"/>
                </a:solidFill>
                <a:latin typeface="Alexandria"/>
              </a:rPr>
              <a:t>الاستهلاك + الاستثمار + الإنفاق الحكومي + (الصادرات - الواردات)</a:t>
            </a:r>
            <a:endParaRPr lang="en-US" sz="1800" dirty="0">
              <a:solidFill>
                <a:srgbClr val="0070C0"/>
              </a:solidFill>
              <a:latin typeface="Alexandria"/>
            </a:endParaRPr>
          </a:p>
          <a:p>
            <a:pPr lvl="1" indent="0" algn="ctr" rtl="1">
              <a:defRPr/>
            </a:pPr>
            <a:endParaRPr lang="en-US" altLang="en-US" sz="2000" b="1" dirty="0">
              <a:latin typeface="Alexandria"/>
            </a:endParaRPr>
          </a:p>
        </p:txBody>
      </p:sp>
    </p:spTree>
    <p:extLst>
      <p:ext uri="{BB962C8B-B14F-4D97-AF65-F5344CB8AC3E}">
        <p14:creationId xmlns:p14="http://schemas.microsoft.com/office/powerpoint/2010/main" val="4052076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7582" y="8416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Gross Domestic Product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الناتج المحلي الإجمالي </a:t>
            </a: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9" name="Rectangle 3">
            <a:extLst>
              <a:ext uri="{FF2B5EF4-FFF2-40B4-BE49-F238E27FC236}">
                <a16:creationId xmlns:a16="http://schemas.microsoft.com/office/drawing/2014/main" id="{97F3F808-22F9-BB6D-FE71-F9E1E8684E9D}"/>
              </a:ext>
            </a:extLst>
          </p:cNvPr>
          <p:cNvSpPr txBox="1">
            <a:spLocks noChangeArrowheads="1"/>
          </p:cNvSpPr>
          <p:nvPr/>
        </p:nvSpPr>
        <p:spPr>
          <a:xfrm>
            <a:off x="455142" y="2245312"/>
            <a:ext cx="5337888" cy="35138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buNone/>
              <a:defRPr/>
            </a:pPr>
            <a:r>
              <a:rPr lang="en-US" altLang="en-US" sz="2000" b="1" dirty="0">
                <a:solidFill>
                  <a:srgbClr val="0070C0"/>
                </a:solidFill>
                <a:effectLst>
                  <a:outerShdw blurRad="38100" dist="38100" dir="2700000" algn="tl">
                    <a:srgbClr val="000000">
                      <a:alpha val="43137"/>
                    </a:srgbClr>
                  </a:outerShdw>
                </a:effectLst>
                <a:latin typeface="Alexandria"/>
              </a:rPr>
              <a:t>Aggregate income</a:t>
            </a:r>
          </a:p>
          <a:p>
            <a:pPr lvl="1" indent="0" eaLnBrk="1" hangingPunct="1">
              <a:defRPr/>
            </a:pPr>
            <a:r>
              <a:rPr lang="en-US" altLang="en-US" sz="2000" dirty="0">
                <a:latin typeface="Alexandria"/>
              </a:rPr>
              <a:t>Aggregate income earned from production of final goods, </a:t>
            </a:r>
            <a:r>
              <a:rPr lang="en-US" altLang="en-US" sz="2000" i="1" dirty="0">
                <a:latin typeface="Alexandria"/>
              </a:rPr>
              <a:t>Y</a:t>
            </a:r>
            <a:r>
              <a:rPr lang="en-US" altLang="en-US" sz="2000" dirty="0">
                <a:latin typeface="Alexandria"/>
              </a:rPr>
              <a:t>, equals the total paid out for the use of resources, wages, interest, rent, and profit.</a:t>
            </a:r>
          </a:p>
          <a:p>
            <a:pPr lvl="1" indent="0" eaLnBrk="1" hangingPunct="1">
              <a:defRPr/>
            </a:pPr>
            <a:r>
              <a:rPr lang="en-US" altLang="en-US" sz="2000" dirty="0">
                <a:latin typeface="Alexandria"/>
              </a:rPr>
              <a:t>Firms pay out all their receipts from the sale of final goods, so income equals expenditure,</a:t>
            </a:r>
            <a:endParaRPr lang="ar-EG" altLang="en-US" sz="2000" dirty="0">
              <a:latin typeface="Alexandria"/>
            </a:endParaRPr>
          </a:p>
          <a:p>
            <a:pPr lvl="1" indent="0" eaLnBrk="1" hangingPunct="1">
              <a:defRPr/>
            </a:pPr>
            <a:endParaRPr lang="en-US" altLang="en-US" sz="2000" dirty="0">
              <a:latin typeface="Alexandria"/>
            </a:endParaRPr>
          </a:p>
          <a:p>
            <a:pPr lvl="1" indent="0" algn="ctr">
              <a:defRPr/>
            </a:pPr>
            <a:r>
              <a:rPr lang="en-US" altLang="en-US" sz="2000" b="1" dirty="0">
                <a:latin typeface="Alexandria"/>
              </a:rPr>
              <a:t>GDP = Y = C + I + G + (X – M).</a:t>
            </a:r>
            <a:endParaRPr lang="ar-EG" altLang="en-US" sz="2000" b="1" dirty="0">
              <a:latin typeface="Alexandria"/>
            </a:endParaRPr>
          </a:p>
        </p:txBody>
      </p:sp>
      <p:sp>
        <p:nvSpPr>
          <p:cNvPr id="10" name="Rectangle 3">
            <a:extLst>
              <a:ext uri="{FF2B5EF4-FFF2-40B4-BE49-F238E27FC236}">
                <a16:creationId xmlns:a16="http://schemas.microsoft.com/office/drawing/2014/main" id="{97F3F808-22F9-BB6D-FE71-F9E1E8684E9D}"/>
              </a:ext>
            </a:extLst>
          </p:cNvPr>
          <p:cNvSpPr txBox="1">
            <a:spLocks noChangeArrowheads="1"/>
          </p:cNvSpPr>
          <p:nvPr/>
        </p:nvSpPr>
        <p:spPr>
          <a:xfrm>
            <a:off x="5736103" y="2285405"/>
            <a:ext cx="5834729" cy="35138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lgn="r" rtl="1">
              <a:buNone/>
              <a:defRPr/>
            </a:pPr>
            <a:r>
              <a:rPr lang="ar-SA" sz="2000" dirty="0">
                <a:solidFill>
                  <a:srgbClr val="0070C0"/>
                </a:solidFill>
                <a:latin typeface="Alexandria"/>
              </a:rPr>
              <a:t>الدخل الإجمالي </a:t>
            </a:r>
            <a:endParaRPr lang="en-US" altLang="en-US" sz="2000" b="1" dirty="0">
              <a:solidFill>
                <a:srgbClr val="0070C0"/>
              </a:solidFill>
              <a:effectLst>
                <a:outerShdw blurRad="38100" dist="38100" dir="2700000" algn="tl">
                  <a:srgbClr val="000000">
                    <a:alpha val="43137"/>
                  </a:srgbClr>
                </a:outerShdw>
              </a:effectLst>
              <a:latin typeface="Alexandria"/>
            </a:endParaRPr>
          </a:p>
          <a:p>
            <a:pPr lvl="1" indent="0" algn="r" rtl="1">
              <a:defRPr/>
            </a:pPr>
            <a:r>
              <a:rPr lang="ar-EG" altLang="en-US" sz="2000" dirty="0">
                <a:latin typeface="Alexandria"/>
              </a:rPr>
              <a:t>إن إجمالي الدخل المكتسب من إنتاج السلع النهائية، </a:t>
            </a:r>
            <a:r>
              <a:rPr lang="en-US" altLang="en-US" sz="2000" dirty="0">
                <a:latin typeface="Alexandria"/>
              </a:rPr>
              <a:t>Y، </a:t>
            </a:r>
            <a:r>
              <a:rPr lang="ar-EG" altLang="en-US" sz="2000" dirty="0">
                <a:latin typeface="Alexandria"/>
              </a:rPr>
              <a:t>يساوي إجمالي ما تم دفعه مقابل استخدام الموارد والأجور والفوائد والإيجار والأرباح.</a:t>
            </a:r>
          </a:p>
          <a:p>
            <a:pPr lvl="1" indent="0" algn="r" rtl="1">
              <a:defRPr/>
            </a:pPr>
            <a:r>
              <a:rPr lang="ar-EG" altLang="en-US" sz="2000" dirty="0">
                <a:latin typeface="Alexandria"/>
              </a:rPr>
              <a:t>تدفع الشركات جميع إيصالاتها من بيع السلع النهائية، وبالتالي فإن الدخل الإجمالي يساوي الإنفاق الإجمالي</a:t>
            </a:r>
            <a:endParaRPr lang="en-US" altLang="en-US" sz="2000" dirty="0">
              <a:latin typeface="Alexandria"/>
            </a:endParaRPr>
          </a:p>
          <a:p>
            <a:pPr lvl="1" indent="0" algn="r" rtl="1" eaLnBrk="1" hangingPunct="1">
              <a:defRPr/>
            </a:pPr>
            <a:endParaRPr lang="en-US" altLang="en-US" sz="2000" dirty="0">
              <a:latin typeface="Alexandria"/>
            </a:endParaRPr>
          </a:p>
          <a:p>
            <a:pPr lvl="1" indent="0" algn="ctr" rtl="1">
              <a:defRPr/>
            </a:pPr>
            <a:r>
              <a:rPr lang="ar-SA" sz="2000" dirty="0">
                <a:solidFill>
                  <a:srgbClr val="0070C0"/>
                </a:solidFill>
                <a:latin typeface="Alexandria"/>
              </a:rPr>
              <a:t>الدخل الإجمالي </a:t>
            </a:r>
            <a:r>
              <a:rPr lang="ar-EG" sz="2000" dirty="0">
                <a:solidFill>
                  <a:srgbClr val="0070C0"/>
                </a:solidFill>
                <a:latin typeface="Alexandria"/>
              </a:rPr>
              <a:t>= </a:t>
            </a:r>
            <a:r>
              <a:rPr lang="ar-SA" sz="2000" dirty="0">
                <a:solidFill>
                  <a:srgbClr val="0070C0"/>
                </a:solidFill>
                <a:latin typeface="Alexandria"/>
              </a:rPr>
              <a:t>الإنفاق الإجمالي </a:t>
            </a:r>
            <a:r>
              <a:rPr lang="ar-EG" sz="2000" dirty="0">
                <a:solidFill>
                  <a:srgbClr val="0070C0"/>
                </a:solidFill>
                <a:latin typeface="Alexandria"/>
              </a:rPr>
              <a:t>= </a:t>
            </a:r>
            <a:r>
              <a:rPr lang="ar-SA" sz="2000" dirty="0">
                <a:solidFill>
                  <a:srgbClr val="0070C0"/>
                </a:solidFill>
                <a:latin typeface="Alexandria"/>
              </a:rPr>
              <a:t>الناتج المحلي الإجمالي </a:t>
            </a:r>
            <a:r>
              <a:rPr lang="ar-EG" sz="2000" dirty="0">
                <a:solidFill>
                  <a:srgbClr val="0070C0"/>
                </a:solidFill>
                <a:latin typeface="Alexandria"/>
              </a:rPr>
              <a:t>= </a:t>
            </a:r>
            <a:r>
              <a:rPr lang="ar-SA" sz="2000" dirty="0">
                <a:solidFill>
                  <a:srgbClr val="0070C0"/>
                </a:solidFill>
                <a:latin typeface="Alexandria"/>
              </a:rPr>
              <a:t>الاستهلاك + الاستثمار + الإنفاق الحكومي + (الصادرات - الواردات)</a:t>
            </a:r>
            <a:endParaRPr lang="en-US" sz="2000" dirty="0">
              <a:solidFill>
                <a:srgbClr val="0070C0"/>
              </a:solidFill>
              <a:latin typeface="Alexandria"/>
            </a:endParaRPr>
          </a:p>
        </p:txBody>
      </p:sp>
    </p:spTree>
    <p:extLst>
      <p:ext uri="{BB962C8B-B14F-4D97-AF65-F5344CB8AC3E}">
        <p14:creationId xmlns:p14="http://schemas.microsoft.com/office/powerpoint/2010/main" val="118508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7582" y="896598"/>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Gross Domestic Product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الناتج المحلي الإجمالي </a:t>
            </a: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2" name="Rectangle 3">
            <a:extLst>
              <a:ext uri="{FF2B5EF4-FFF2-40B4-BE49-F238E27FC236}">
                <a16:creationId xmlns:a16="http://schemas.microsoft.com/office/drawing/2014/main" id="{84E24BB8-9EFC-6D36-BF8C-ECAECD7D4E4E}"/>
              </a:ext>
            </a:extLst>
          </p:cNvPr>
          <p:cNvSpPr txBox="1">
            <a:spLocks noChangeArrowheads="1"/>
          </p:cNvSpPr>
          <p:nvPr/>
        </p:nvSpPr>
        <p:spPr>
          <a:xfrm>
            <a:off x="311175" y="2102937"/>
            <a:ext cx="1070113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lgn="ctr">
              <a:buNone/>
              <a:defRPr/>
            </a:pPr>
            <a:r>
              <a:rPr lang="ar-SA" sz="2000" dirty="0">
                <a:solidFill>
                  <a:srgbClr val="0070C0"/>
                </a:solidFill>
                <a:latin typeface="Alexandria"/>
              </a:rPr>
              <a:t>الدخل الإجمالي </a:t>
            </a:r>
            <a:r>
              <a:rPr lang="ar-EG" sz="2000" dirty="0">
                <a:solidFill>
                  <a:srgbClr val="0070C0"/>
                </a:solidFill>
                <a:latin typeface="Alexandria"/>
              </a:rPr>
              <a:t>= </a:t>
            </a:r>
            <a:r>
              <a:rPr lang="ar-SA" sz="2000" dirty="0">
                <a:solidFill>
                  <a:srgbClr val="0070C0"/>
                </a:solidFill>
                <a:latin typeface="Alexandria"/>
              </a:rPr>
              <a:t>الإنفاق الإجمالي </a:t>
            </a:r>
            <a:r>
              <a:rPr lang="ar-EG" sz="2000" dirty="0">
                <a:solidFill>
                  <a:srgbClr val="0070C0"/>
                </a:solidFill>
                <a:latin typeface="Alexandria"/>
              </a:rPr>
              <a:t>= </a:t>
            </a:r>
            <a:r>
              <a:rPr lang="ar-SA" sz="2000" dirty="0">
                <a:solidFill>
                  <a:srgbClr val="0070C0"/>
                </a:solidFill>
                <a:latin typeface="Alexandria"/>
              </a:rPr>
              <a:t>الناتج المحلي الإجمالي </a:t>
            </a:r>
            <a:r>
              <a:rPr lang="ar-EG" sz="2000" dirty="0">
                <a:solidFill>
                  <a:srgbClr val="0070C0"/>
                </a:solidFill>
                <a:latin typeface="Alexandria"/>
              </a:rPr>
              <a:t>= </a:t>
            </a:r>
            <a:r>
              <a:rPr lang="ar-SA" sz="2000" dirty="0">
                <a:solidFill>
                  <a:srgbClr val="0070C0"/>
                </a:solidFill>
                <a:latin typeface="Alexandria"/>
              </a:rPr>
              <a:t>الاستهلاك + الاستثمار + الإنفاق الحكومي + (الصادرات - الواردات)</a:t>
            </a:r>
            <a:endParaRPr lang="en-US" sz="2000" dirty="0">
              <a:solidFill>
                <a:srgbClr val="0070C0"/>
              </a:solidFill>
              <a:latin typeface="Alexandria"/>
            </a:endParaRPr>
          </a:p>
          <a:p>
            <a:pPr lvl="1" indent="0" algn="ctr">
              <a:buNone/>
              <a:defRPr/>
            </a:pPr>
            <a:r>
              <a:rPr lang="en-US" altLang="en-US" sz="2000" b="1" dirty="0">
                <a:solidFill>
                  <a:srgbClr val="0070C0"/>
                </a:solidFill>
                <a:latin typeface="Alexandria"/>
              </a:rPr>
              <a:t>GDP= Total Expenditure = Total Income = Total Product (output)</a:t>
            </a:r>
          </a:p>
          <a:p>
            <a:pPr marR="0" lvl="1" indent="0" algn="ctr">
              <a:spcAft>
                <a:spcPts val="1000"/>
              </a:spcAft>
              <a:buNone/>
              <a:defRPr/>
            </a:pPr>
            <a:r>
              <a:rPr lang="en-US" sz="2000" b="1" dirty="0">
                <a:solidFill>
                  <a:srgbClr val="002060"/>
                </a:solidFill>
                <a:latin typeface="Alexandria"/>
              </a:rPr>
              <a:t>GDP = Consumption + Investment + Government Spending + Net Export</a:t>
            </a:r>
          </a:p>
          <a:p>
            <a:pPr lvl="1" indent="0" algn="ctr">
              <a:spcAft>
                <a:spcPts val="1000"/>
              </a:spcAft>
              <a:buNone/>
              <a:defRPr/>
            </a:pPr>
            <a:r>
              <a:rPr lang="en-US" sz="2000" b="1" dirty="0">
                <a:solidFill>
                  <a:srgbClr val="0070C0"/>
                </a:solidFill>
                <a:latin typeface="Alexandria"/>
              </a:rPr>
              <a:t>GDP = Y= AE </a:t>
            </a:r>
          </a:p>
          <a:p>
            <a:pPr lvl="1" indent="0" algn="ctr">
              <a:spcAft>
                <a:spcPts val="1000"/>
              </a:spcAft>
              <a:buNone/>
              <a:defRPr/>
            </a:pPr>
            <a:r>
              <a:rPr lang="en-US" sz="2000" b="1" dirty="0">
                <a:solidFill>
                  <a:srgbClr val="0070C0"/>
                </a:solidFill>
                <a:latin typeface="Alexandria"/>
              </a:rPr>
              <a:t>GDP= C + I + G + NX.</a:t>
            </a:r>
          </a:p>
          <a:p>
            <a:pPr lvl="1" indent="0" algn="ctr">
              <a:spcAft>
                <a:spcPts val="1000"/>
              </a:spcAft>
              <a:buNone/>
              <a:defRPr/>
            </a:pPr>
            <a:r>
              <a:rPr lang="en-US" sz="2000" b="1" dirty="0">
                <a:solidFill>
                  <a:srgbClr val="0070C0"/>
                </a:solidFill>
                <a:latin typeface="Alexandria"/>
              </a:rPr>
              <a:t>GDP= C + I + G + (X-M)</a:t>
            </a:r>
          </a:p>
          <a:p>
            <a:pPr lvl="1" indent="0" algn="ctr">
              <a:buNone/>
              <a:defRPr/>
            </a:pPr>
            <a:endParaRPr lang="en-US" altLang="en-US" sz="2000" b="1" dirty="0">
              <a:solidFill>
                <a:srgbClr val="C00000"/>
              </a:solidFill>
              <a:latin typeface="Alexandria"/>
            </a:endParaRPr>
          </a:p>
        </p:txBody>
      </p:sp>
      <p:pic>
        <p:nvPicPr>
          <p:cNvPr id="10" name="Picture 9">
            <a:extLst>
              <a:ext uri="{FF2B5EF4-FFF2-40B4-BE49-F238E27FC236}">
                <a16:creationId xmlns:a16="http://schemas.microsoft.com/office/drawing/2014/main" id="{4ECDC94D-3838-548E-DDEA-C441220E0998}"/>
              </a:ext>
            </a:extLst>
          </p:cNvPr>
          <p:cNvPicPr>
            <a:picLocks noChangeAspect="1"/>
          </p:cNvPicPr>
          <p:nvPr/>
        </p:nvPicPr>
        <p:blipFill rotWithShape="1">
          <a:blip r:embed="rId3"/>
          <a:srcRect l="30978" t="62808" r="31739" b="21796"/>
          <a:stretch/>
        </p:blipFill>
        <p:spPr>
          <a:xfrm>
            <a:off x="2035494" y="4792350"/>
            <a:ext cx="8622191" cy="1796687"/>
          </a:xfrm>
          <a:prstGeom prst="rect">
            <a:avLst/>
          </a:prstGeom>
        </p:spPr>
      </p:pic>
    </p:spTree>
    <p:extLst>
      <p:ext uri="{BB962C8B-B14F-4D97-AF65-F5344CB8AC3E}">
        <p14:creationId xmlns:p14="http://schemas.microsoft.com/office/powerpoint/2010/main" val="573032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7582" y="857844"/>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Gross Domestic Product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الناتج المحلي الإجمالي </a:t>
            </a: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pic>
        <p:nvPicPr>
          <p:cNvPr id="11" name="Picture 10">
            <a:extLst>
              <a:ext uri="{FF2B5EF4-FFF2-40B4-BE49-F238E27FC236}">
                <a16:creationId xmlns:a16="http://schemas.microsoft.com/office/drawing/2014/main" id="{D463B431-E80B-796C-785B-D511932C1E37}"/>
              </a:ext>
            </a:extLst>
          </p:cNvPr>
          <p:cNvPicPr>
            <a:picLocks noChangeAspect="1"/>
          </p:cNvPicPr>
          <p:nvPr/>
        </p:nvPicPr>
        <p:blipFill rotWithShape="1">
          <a:blip r:embed="rId3"/>
          <a:srcRect l="37387" t="29470" r="21136" b="20519"/>
          <a:stretch/>
        </p:blipFill>
        <p:spPr>
          <a:xfrm>
            <a:off x="2508318" y="2063891"/>
            <a:ext cx="6785514" cy="3613620"/>
          </a:xfrm>
          <a:prstGeom prst="rect">
            <a:avLst/>
          </a:prstGeom>
        </p:spPr>
      </p:pic>
    </p:spTree>
    <p:extLst>
      <p:ext uri="{BB962C8B-B14F-4D97-AF65-F5344CB8AC3E}">
        <p14:creationId xmlns:p14="http://schemas.microsoft.com/office/powerpoint/2010/main" val="2202981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white"/>
                </a:solidFill>
                <a:effectLst/>
                <a:uLnTx/>
                <a:uFillTx/>
                <a:latin typeface="Alexandria"/>
                <a:ea typeface="+mn-ea"/>
              </a:rPr>
              <a:t>الصادرات &gt; فائض الوارداتالصادرات &lt; عجز الوارداتالصادرات = الواردات المتوازنة</a:t>
            </a: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7" y="854498"/>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Gross Domestic Product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الناتج المحلي الإجمالي </a:t>
            </a: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2" name="Rectangle 3">
            <a:extLst>
              <a:ext uri="{FF2B5EF4-FFF2-40B4-BE49-F238E27FC236}">
                <a16:creationId xmlns:a16="http://schemas.microsoft.com/office/drawing/2014/main" id="{AAF1B7A2-3836-DDFA-1677-DE4CE3247CD0}"/>
              </a:ext>
            </a:extLst>
          </p:cNvPr>
          <p:cNvSpPr txBox="1">
            <a:spLocks noChangeArrowheads="1"/>
          </p:cNvSpPr>
          <p:nvPr/>
        </p:nvSpPr>
        <p:spPr>
          <a:xfrm>
            <a:off x="319450" y="2411288"/>
            <a:ext cx="6365001"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lgn="ctr">
              <a:buNone/>
              <a:defRPr/>
            </a:pPr>
            <a:r>
              <a:rPr lang="en-US" b="1" dirty="0">
                <a:solidFill>
                  <a:srgbClr val="0070C0"/>
                </a:solidFill>
                <a:latin typeface="Alexandria"/>
              </a:rPr>
              <a:t>Net Export = Exports - Imports</a:t>
            </a:r>
          </a:p>
          <a:p>
            <a:pPr lvl="1" indent="0" algn="ctr">
              <a:spcAft>
                <a:spcPts val="1000"/>
              </a:spcAft>
              <a:buNone/>
              <a:defRPr/>
            </a:pPr>
            <a:r>
              <a:rPr lang="en-US" b="1" dirty="0">
                <a:solidFill>
                  <a:srgbClr val="0070C0"/>
                </a:solidFill>
                <a:latin typeface="Alexandria"/>
              </a:rPr>
              <a:t>NX = (X-M)</a:t>
            </a:r>
            <a:endParaRPr lang="ar-EG" b="1" dirty="0">
              <a:solidFill>
                <a:srgbClr val="0070C0"/>
              </a:solidFill>
              <a:latin typeface="Alexandria"/>
            </a:endParaRPr>
          </a:p>
          <a:p>
            <a:pPr lvl="1" indent="0" algn="ctr">
              <a:buNone/>
              <a:defRPr/>
            </a:pPr>
            <a:endParaRPr lang="en-US" altLang="en-US" sz="2000" b="1" dirty="0">
              <a:solidFill>
                <a:srgbClr val="C00000"/>
              </a:solidFill>
              <a:latin typeface="Alexandria"/>
            </a:endParaRPr>
          </a:p>
        </p:txBody>
      </p:sp>
      <p:sp>
        <p:nvSpPr>
          <p:cNvPr id="9" name="TextBox 5">
            <a:extLst>
              <a:ext uri="{FF2B5EF4-FFF2-40B4-BE49-F238E27FC236}">
                <a16:creationId xmlns:a16="http://schemas.microsoft.com/office/drawing/2014/main" id="{C3119266-87E7-426A-4449-224F29EF9B33}"/>
              </a:ext>
            </a:extLst>
          </p:cNvPr>
          <p:cNvSpPr txBox="1"/>
          <p:nvPr/>
        </p:nvSpPr>
        <p:spPr>
          <a:xfrm>
            <a:off x="819732" y="3387973"/>
            <a:ext cx="5797260" cy="1942239"/>
          </a:xfrm>
          <a:prstGeom prst="rect">
            <a:avLst/>
          </a:prstGeom>
          <a:noFill/>
        </p:spPr>
        <p:txBody>
          <a:bodyPr wrap="square">
            <a:noAutofit/>
          </a:bodyPr>
          <a:lstStyle/>
          <a:p>
            <a:pPr marL="347345" marR="0" indent="-347345" algn="ctr" eaLnBrk="0" fontAlgn="base" hangingPunct="0">
              <a:spcBef>
                <a:spcPts val="575"/>
              </a:spcBef>
              <a:spcAft>
                <a:spcPts val="0"/>
              </a:spcAft>
            </a:pPr>
            <a:r>
              <a:rPr lang="en-US" sz="2400" b="1" dirty="0">
                <a:solidFill>
                  <a:srgbClr val="000000"/>
                </a:solidFill>
                <a:effectLst/>
                <a:latin typeface="+mj-lt"/>
                <a:ea typeface="Times New Roman" panose="02020603050405020304" pitchFamily="18" charset="0"/>
                <a:cs typeface="Arial" panose="020B0604020202020204" pitchFamily="34" charset="0"/>
              </a:rPr>
              <a:t>Exports </a:t>
            </a:r>
            <a:r>
              <a:rPr lang="en-US" sz="2400" b="1" dirty="0">
                <a:solidFill>
                  <a:srgbClr val="00A5A8"/>
                </a:solidFill>
                <a:latin typeface="+mj-lt"/>
                <a:cs typeface="Arial" panose="020B0604020202020204" pitchFamily="34" charset="0"/>
              </a:rPr>
              <a:t>&gt;</a:t>
            </a:r>
            <a:r>
              <a:rPr lang="en-US" sz="2400" b="1" dirty="0">
                <a:solidFill>
                  <a:srgbClr val="000000"/>
                </a:solidFill>
                <a:effectLst/>
                <a:latin typeface="+mj-lt"/>
                <a:ea typeface="Times New Roman" panose="02020603050405020304" pitchFamily="18" charset="0"/>
                <a:cs typeface="Arial" panose="020B0604020202020204" pitchFamily="34" charset="0"/>
              </a:rPr>
              <a:t> Imports </a:t>
            </a:r>
            <a:r>
              <a:rPr lang="en-US" sz="2400" b="1" dirty="0">
                <a:solidFill>
                  <a:srgbClr val="00A5A8"/>
                </a:solidFill>
                <a:effectLst/>
                <a:latin typeface="+mj-lt"/>
                <a:ea typeface="Times New Roman" panose="02020603050405020304" pitchFamily="18" charset="0"/>
                <a:cs typeface="Arial" panose="020B0604020202020204" pitchFamily="34" charset="0"/>
              </a:rPr>
              <a:t>Surplus</a:t>
            </a:r>
            <a:endParaRPr lang="en-US" sz="2400" dirty="0">
              <a:effectLst/>
              <a:latin typeface="+mj-lt"/>
              <a:ea typeface="Times New Roman" panose="02020603050405020304" pitchFamily="18" charset="0"/>
            </a:endParaRPr>
          </a:p>
          <a:p>
            <a:pPr marL="347345" marR="0" indent="-347345" algn="ctr" eaLnBrk="0" fontAlgn="base" hangingPunct="0">
              <a:spcBef>
                <a:spcPts val="575"/>
              </a:spcBef>
              <a:spcAft>
                <a:spcPts val="0"/>
              </a:spcAft>
            </a:pPr>
            <a:r>
              <a:rPr lang="en-US" sz="2400" b="1" dirty="0">
                <a:solidFill>
                  <a:srgbClr val="000000"/>
                </a:solidFill>
                <a:effectLst/>
                <a:latin typeface="+mj-lt"/>
                <a:ea typeface="Times New Roman" panose="02020603050405020304" pitchFamily="18" charset="0"/>
                <a:cs typeface="Arial" panose="020B0604020202020204" pitchFamily="34" charset="0"/>
              </a:rPr>
              <a:t>Exports </a:t>
            </a:r>
            <a:r>
              <a:rPr lang="en-US" sz="2400" b="1" dirty="0">
                <a:solidFill>
                  <a:srgbClr val="C00000"/>
                </a:solidFill>
                <a:latin typeface="+mj-lt"/>
                <a:cs typeface="Arial" panose="020B0604020202020204" pitchFamily="34" charset="0"/>
              </a:rPr>
              <a:t>&lt;</a:t>
            </a:r>
            <a:r>
              <a:rPr lang="en-US" sz="2400" b="1" dirty="0">
                <a:solidFill>
                  <a:srgbClr val="000000"/>
                </a:solidFill>
                <a:effectLst/>
                <a:latin typeface="+mj-lt"/>
                <a:ea typeface="Times New Roman" panose="02020603050405020304" pitchFamily="18" charset="0"/>
                <a:cs typeface="Arial" panose="020B0604020202020204" pitchFamily="34" charset="0"/>
              </a:rPr>
              <a:t> Imports </a:t>
            </a:r>
            <a:r>
              <a:rPr lang="en-US" sz="2400" b="1" dirty="0">
                <a:solidFill>
                  <a:srgbClr val="C00000"/>
                </a:solidFill>
                <a:effectLst/>
                <a:latin typeface="+mj-lt"/>
                <a:ea typeface="Times New Roman" panose="02020603050405020304" pitchFamily="18" charset="0"/>
                <a:cs typeface="Arial" panose="020B0604020202020204" pitchFamily="34" charset="0"/>
              </a:rPr>
              <a:t>Deficit</a:t>
            </a:r>
            <a:endParaRPr lang="en-US" sz="2400" dirty="0">
              <a:effectLst/>
              <a:latin typeface="+mj-lt"/>
              <a:ea typeface="Times New Roman" panose="02020603050405020304" pitchFamily="18" charset="0"/>
            </a:endParaRPr>
          </a:p>
          <a:p>
            <a:pPr marL="347345" marR="0" indent="-347345" algn="ctr" eaLnBrk="0" fontAlgn="base" hangingPunct="0">
              <a:spcBef>
                <a:spcPts val="575"/>
              </a:spcBef>
              <a:spcAft>
                <a:spcPts val="0"/>
              </a:spcAft>
            </a:pPr>
            <a:r>
              <a:rPr lang="en-US" sz="2400" b="1" dirty="0">
                <a:solidFill>
                  <a:srgbClr val="000000"/>
                </a:solidFill>
                <a:effectLst/>
                <a:latin typeface="+mj-lt"/>
                <a:ea typeface="Times New Roman" panose="02020603050405020304" pitchFamily="18" charset="0"/>
                <a:cs typeface="Arial" panose="020B0604020202020204" pitchFamily="34" charset="0"/>
              </a:rPr>
              <a:t>Exports </a:t>
            </a:r>
            <a:r>
              <a:rPr lang="en-US" sz="2400" b="1" dirty="0">
                <a:solidFill>
                  <a:srgbClr val="0070C0"/>
                </a:solidFill>
                <a:latin typeface="+mj-lt"/>
                <a:cs typeface="Arial" panose="020B0604020202020204" pitchFamily="34" charset="0"/>
              </a:rPr>
              <a:t>=</a:t>
            </a:r>
            <a:r>
              <a:rPr lang="en-US" sz="2400" b="1" dirty="0">
                <a:solidFill>
                  <a:srgbClr val="000000"/>
                </a:solidFill>
                <a:effectLst/>
                <a:latin typeface="+mj-lt"/>
                <a:ea typeface="Times New Roman" panose="02020603050405020304" pitchFamily="18" charset="0"/>
                <a:cs typeface="Arial" panose="020B0604020202020204" pitchFamily="34" charset="0"/>
              </a:rPr>
              <a:t> Imports </a:t>
            </a:r>
            <a:r>
              <a:rPr lang="en-US" sz="2400" b="1" dirty="0">
                <a:solidFill>
                  <a:srgbClr val="0070C0"/>
                </a:solidFill>
                <a:effectLst/>
                <a:latin typeface="+mj-lt"/>
                <a:ea typeface="Times New Roman" panose="02020603050405020304" pitchFamily="18" charset="0"/>
                <a:cs typeface="Arial" panose="020B0604020202020204" pitchFamily="34" charset="0"/>
              </a:rPr>
              <a:t>Balanced</a:t>
            </a:r>
            <a:r>
              <a:rPr lang="en-US" sz="2400" b="1" dirty="0">
                <a:solidFill>
                  <a:srgbClr val="000000"/>
                </a:solidFill>
                <a:effectLst/>
                <a:latin typeface="+mj-lt"/>
                <a:ea typeface="Times New Roman" panose="02020603050405020304" pitchFamily="18" charset="0"/>
                <a:cs typeface="Arial" panose="020B0604020202020204" pitchFamily="34" charset="0"/>
              </a:rPr>
              <a:t> </a:t>
            </a:r>
            <a:endParaRPr lang="en-US" sz="2400" dirty="0">
              <a:effectLst/>
              <a:latin typeface="+mj-lt"/>
              <a:ea typeface="Times New Roman" panose="02020603050405020304" pitchFamily="18" charset="0"/>
            </a:endParaRPr>
          </a:p>
        </p:txBody>
      </p:sp>
      <p:sp>
        <p:nvSpPr>
          <p:cNvPr id="12" name="TextBox 11">
            <a:extLst>
              <a:ext uri="{FF2B5EF4-FFF2-40B4-BE49-F238E27FC236}">
                <a16:creationId xmlns:a16="http://schemas.microsoft.com/office/drawing/2014/main" id="{468933D2-D138-9329-6A65-ABCA29EE6A84}"/>
              </a:ext>
            </a:extLst>
          </p:cNvPr>
          <p:cNvSpPr txBox="1"/>
          <p:nvPr/>
        </p:nvSpPr>
        <p:spPr>
          <a:xfrm>
            <a:off x="6249700" y="3238226"/>
            <a:ext cx="4513894" cy="1015663"/>
          </a:xfrm>
          <a:prstGeom prst="rect">
            <a:avLst/>
          </a:prstGeom>
          <a:noFill/>
        </p:spPr>
        <p:txBody>
          <a:bodyPr wrap="square">
            <a:spAutoFit/>
          </a:bodyPr>
          <a:lstStyle/>
          <a:p>
            <a:pPr algn="r" rtl="1"/>
            <a:r>
              <a:rPr lang="en-US" sz="2000" dirty="0"/>
              <a:t>الصادرات </a:t>
            </a:r>
            <a:r>
              <a:rPr lang="en-US" sz="2000" dirty="0">
                <a:highlight>
                  <a:srgbClr val="FFFF00"/>
                </a:highlight>
              </a:rPr>
              <a:t>&lt;</a:t>
            </a:r>
            <a:r>
              <a:rPr lang="ar-EG" sz="2000" dirty="0"/>
              <a:t> الواردات </a:t>
            </a:r>
            <a:r>
              <a:rPr lang="en-US" sz="2000" dirty="0" err="1">
                <a:highlight>
                  <a:srgbClr val="FFFF00"/>
                </a:highlight>
              </a:rPr>
              <a:t>فائض</a:t>
            </a:r>
            <a:r>
              <a:rPr lang="en-US" sz="2000" dirty="0"/>
              <a:t> </a:t>
            </a:r>
            <a:r>
              <a:rPr lang="ar-EG" sz="2000" dirty="0"/>
              <a:t>بالميزان التجاري</a:t>
            </a:r>
          </a:p>
          <a:p>
            <a:pPr algn="r" rtl="1"/>
            <a:r>
              <a:rPr lang="en-US" sz="2000" dirty="0"/>
              <a:t>الصادرات </a:t>
            </a:r>
            <a:r>
              <a:rPr lang="en-US" sz="2000" dirty="0">
                <a:highlight>
                  <a:srgbClr val="FFFF00"/>
                </a:highlight>
              </a:rPr>
              <a:t>&gt;</a:t>
            </a:r>
            <a:r>
              <a:rPr lang="ar-EG" sz="2000" dirty="0"/>
              <a:t> الواردات </a:t>
            </a:r>
            <a:r>
              <a:rPr lang="ar-EG" sz="2000" dirty="0">
                <a:highlight>
                  <a:srgbClr val="FFFF00"/>
                </a:highlight>
              </a:rPr>
              <a:t>عجز</a:t>
            </a:r>
            <a:r>
              <a:rPr lang="en-US" sz="2000" dirty="0"/>
              <a:t> </a:t>
            </a:r>
            <a:r>
              <a:rPr lang="ar-EG" sz="2000" dirty="0"/>
              <a:t>بالميزان التجاري</a:t>
            </a:r>
          </a:p>
          <a:p>
            <a:pPr algn="r" rtl="1"/>
            <a:r>
              <a:rPr lang="en-US" sz="2000" dirty="0"/>
              <a:t>الصادرات </a:t>
            </a:r>
            <a:r>
              <a:rPr lang="en-US" sz="2000" dirty="0">
                <a:highlight>
                  <a:srgbClr val="FFFF00"/>
                </a:highlight>
              </a:rPr>
              <a:t>=</a:t>
            </a:r>
            <a:r>
              <a:rPr lang="en-US" sz="2000" dirty="0"/>
              <a:t> </a:t>
            </a:r>
            <a:r>
              <a:rPr lang="en-US" sz="2000" dirty="0" err="1"/>
              <a:t>الواردات</a:t>
            </a:r>
            <a:r>
              <a:rPr lang="en-US" sz="2000" dirty="0"/>
              <a:t> </a:t>
            </a:r>
            <a:r>
              <a:rPr lang="ar-EG" sz="2000" dirty="0">
                <a:highlight>
                  <a:srgbClr val="FFFF00"/>
                </a:highlight>
              </a:rPr>
              <a:t>توازن</a:t>
            </a:r>
            <a:r>
              <a:rPr lang="ar-EG" sz="2000" dirty="0"/>
              <a:t> الميزان التجاري</a:t>
            </a:r>
            <a:endParaRPr lang="en-US" sz="2000" dirty="0"/>
          </a:p>
        </p:txBody>
      </p:sp>
      <p:sp>
        <p:nvSpPr>
          <p:cNvPr id="11" name="Rectangle 3">
            <a:extLst>
              <a:ext uri="{FF2B5EF4-FFF2-40B4-BE49-F238E27FC236}">
                <a16:creationId xmlns:a16="http://schemas.microsoft.com/office/drawing/2014/main" id="{787A6867-1F36-DB69-F939-E9DB6DF76B7F}"/>
              </a:ext>
            </a:extLst>
          </p:cNvPr>
          <p:cNvSpPr txBox="1">
            <a:spLocks noChangeArrowheads="1"/>
          </p:cNvSpPr>
          <p:nvPr/>
        </p:nvSpPr>
        <p:spPr>
          <a:xfrm>
            <a:off x="5217994" y="2384819"/>
            <a:ext cx="6365001"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lgn="ctr">
              <a:spcAft>
                <a:spcPts val="1000"/>
              </a:spcAft>
              <a:buNone/>
              <a:defRPr/>
            </a:pPr>
            <a:r>
              <a:rPr lang="ar-EG" b="1" dirty="0">
                <a:solidFill>
                  <a:srgbClr val="0070C0"/>
                </a:solidFill>
                <a:latin typeface="Alexandria"/>
              </a:rPr>
              <a:t>صافي الصادرات = الصادرات - الواردات</a:t>
            </a:r>
            <a:endParaRPr lang="en-US" b="1" dirty="0">
              <a:solidFill>
                <a:srgbClr val="0070C0"/>
              </a:solidFill>
              <a:latin typeface="Alexandria"/>
            </a:endParaRPr>
          </a:p>
          <a:p>
            <a:pPr lvl="1" indent="0" algn="ctr">
              <a:buNone/>
              <a:defRPr/>
            </a:pPr>
            <a:endParaRPr lang="en-US" altLang="en-US" sz="2000" b="1" dirty="0">
              <a:solidFill>
                <a:srgbClr val="C00000"/>
              </a:solidFill>
              <a:latin typeface="Alexandria"/>
            </a:endParaRPr>
          </a:p>
        </p:txBody>
      </p:sp>
    </p:spTree>
    <p:extLst>
      <p:ext uri="{BB962C8B-B14F-4D97-AF65-F5344CB8AC3E}">
        <p14:creationId xmlns:p14="http://schemas.microsoft.com/office/powerpoint/2010/main" val="3025203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941127" y="4626188"/>
            <a:ext cx="1142638" cy="1523519"/>
          </a:xfrm>
          <a:prstGeom prst="rect">
            <a:avLst/>
          </a:prstGeom>
        </p:spPr>
      </p:pic>
      <p:pic>
        <p:nvPicPr>
          <p:cNvPr id="11" name="Picture 10">
            <a:extLst>
              <a:ext uri="{FF2B5EF4-FFF2-40B4-BE49-F238E27FC236}">
                <a16:creationId xmlns:a16="http://schemas.microsoft.com/office/drawing/2014/main" id="{6AF208B5-6A54-6185-D1AA-ACA3C2BEABCB}"/>
              </a:ext>
            </a:extLst>
          </p:cNvPr>
          <p:cNvPicPr>
            <a:picLocks noChangeAspect="1"/>
          </p:cNvPicPr>
          <p:nvPr/>
        </p:nvPicPr>
        <p:blipFill rotWithShape="1">
          <a:blip r:embed="rId4"/>
          <a:srcRect l="24205" t="25442" r="23636" b="33123"/>
          <a:stretch/>
        </p:blipFill>
        <p:spPr>
          <a:xfrm>
            <a:off x="870253" y="2104620"/>
            <a:ext cx="10306773" cy="4086087"/>
          </a:xfrm>
          <a:prstGeom prst="rect">
            <a:avLst/>
          </a:prstGeom>
        </p:spPr>
      </p:pic>
      <p:sp>
        <p:nvSpPr>
          <p:cNvPr id="6" name="TextBox 5">
            <a:extLst>
              <a:ext uri="{FF2B5EF4-FFF2-40B4-BE49-F238E27FC236}">
                <a16:creationId xmlns:a16="http://schemas.microsoft.com/office/drawing/2014/main" id="{D04CBF05-A85F-916B-93B9-EA9CF0F263AC}"/>
              </a:ext>
            </a:extLst>
          </p:cNvPr>
          <p:cNvSpPr txBox="1"/>
          <p:nvPr/>
        </p:nvSpPr>
        <p:spPr>
          <a:xfrm>
            <a:off x="2444818" y="1420231"/>
            <a:ext cx="7757180" cy="400110"/>
          </a:xfrm>
          <a:prstGeom prst="rect">
            <a:avLst/>
          </a:prstGeom>
          <a:noFill/>
        </p:spPr>
        <p:txBody>
          <a:bodyPr wrap="square">
            <a:spAutoFit/>
          </a:bodyPr>
          <a:lstStyle/>
          <a:p>
            <a:pPr algn="r" rtl="1"/>
            <a:r>
              <a:rPr lang="ar-EG" sz="2000" b="1" dirty="0"/>
              <a:t>يوضح الجدول التالي بيانات إنجلترا لعام 2005، استخدمها لحساب الناتج المحلي الإجمالي </a:t>
            </a:r>
            <a:endParaRPr lang="en-US" sz="2000" b="1" dirty="0"/>
          </a:p>
        </p:txBody>
      </p:sp>
    </p:spTree>
    <p:extLst>
      <p:ext uri="{BB962C8B-B14F-4D97-AF65-F5344CB8AC3E}">
        <p14:creationId xmlns:p14="http://schemas.microsoft.com/office/powerpoint/2010/main" val="244579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9941456" y="4355242"/>
            <a:ext cx="1142638" cy="1523519"/>
          </a:xfrm>
          <a:prstGeom prst="rect">
            <a:avLst/>
          </a:prstGeom>
        </p:spPr>
      </p:pic>
      <p:pic>
        <p:nvPicPr>
          <p:cNvPr id="2" name="Picture 1">
            <a:extLst>
              <a:ext uri="{FF2B5EF4-FFF2-40B4-BE49-F238E27FC236}">
                <a16:creationId xmlns:a16="http://schemas.microsoft.com/office/drawing/2014/main" id="{6C1DA969-5FA8-394A-3F49-BB53CF575D5C}"/>
              </a:ext>
            </a:extLst>
          </p:cNvPr>
          <p:cNvPicPr>
            <a:picLocks noChangeAspect="1"/>
          </p:cNvPicPr>
          <p:nvPr/>
        </p:nvPicPr>
        <p:blipFill rotWithShape="1">
          <a:blip r:embed="rId4"/>
          <a:srcRect l="28977" t="30678" r="31250" b="14528"/>
          <a:stretch/>
        </p:blipFill>
        <p:spPr>
          <a:xfrm>
            <a:off x="899446" y="2145239"/>
            <a:ext cx="9179456" cy="4055660"/>
          </a:xfrm>
          <a:prstGeom prst="rect">
            <a:avLst/>
          </a:prstGeom>
        </p:spPr>
      </p:pic>
      <p:sp>
        <p:nvSpPr>
          <p:cNvPr id="6" name="TextBox 5">
            <a:extLst>
              <a:ext uri="{FF2B5EF4-FFF2-40B4-BE49-F238E27FC236}">
                <a16:creationId xmlns:a16="http://schemas.microsoft.com/office/drawing/2014/main" id="{BE9FB727-EFE1-EE04-B2BE-8403180C5F6B}"/>
              </a:ext>
            </a:extLst>
          </p:cNvPr>
          <p:cNvSpPr txBox="1"/>
          <p:nvPr/>
        </p:nvSpPr>
        <p:spPr>
          <a:xfrm>
            <a:off x="2444818" y="1420231"/>
            <a:ext cx="7757180" cy="400110"/>
          </a:xfrm>
          <a:prstGeom prst="rect">
            <a:avLst/>
          </a:prstGeom>
          <a:noFill/>
        </p:spPr>
        <p:txBody>
          <a:bodyPr wrap="square">
            <a:spAutoFit/>
          </a:bodyPr>
          <a:lstStyle/>
          <a:p>
            <a:pPr algn="r" rtl="1"/>
            <a:r>
              <a:rPr lang="ar-EG" sz="2000" b="1" dirty="0"/>
              <a:t>يوضح الجدول التالي بيانات احسب </a:t>
            </a:r>
            <a:r>
              <a:rPr lang="ar-EG" sz="2000" b="1" dirty="0" err="1"/>
              <a:t>الانفاق</a:t>
            </a:r>
            <a:r>
              <a:rPr lang="ar-EG" sz="2000" b="1" dirty="0"/>
              <a:t> الكلي، وصافي الصادرات، </a:t>
            </a:r>
            <a:r>
              <a:rPr lang="ar-EG" sz="2000" b="1" dirty="0" err="1"/>
              <a:t>والانفاق</a:t>
            </a:r>
            <a:r>
              <a:rPr lang="ar-EG" sz="2000" b="1" dirty="0"/>
              <a:t> الحكومي</a:t>
            </a:r>
            <a:endParaRPr lang="en-US" sz="2000" b="1" dirty="0"/>
          </a:p>
        </p:txBody>
      </p:sp>
    </p:spTree>
    <p:extLst>
      <p:ext uri="{BB962C8B-B14F-4D97-AF65-F5344CB8AC3E}">
        <p14:creationId xmlns:p14="http://schemas.microsoft.com/office/powerpoint/2010/main" val="2015039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TextBox 8">
            <a:extLst>
              <a:ext uri="{FF2B5EF4-FFF2-40B4-BE49-F238E27FC236}">
                <a16:creationId xmlns:a16="http://schemas.microsoft.com/office/drawing/2014/main" id="{F2C1A01D-3AEC-ABE0-2447-E7A427F2F43E}"/>
              </a:ext>
            </a:extLst>
          </p:cNvPr>
          <p:cNvSpPr txBox="1"/>
          <p:nvPr/>
        </p:nvSpPr>
        <p:spPr>
          <a:xfrm>
            <a:off x="899446" y="1401557"/>
            <a:ext cx="5327578" cy="4524315"/>
          </a:xfrm>
          <a:prstGeom prst="rect">
            <a:avLst/>
          </a:prstGeom>
          <a:noFill/>
        </p:spPr>
        <p:txBody>
          <a:bodyPr wrap="square">
            <a:spAutoFit/>
          </a:bodyPr>
          <a:lstStyle/>
          <a:p>
            <a:r>
              <a:rPr lang="en-US" b="1" dirty="0">
                <a:solidFill>
                  <a:srgbClr val="0070C0"/>
                </a:solidFill>
                <a:latin typeface="Alexandria"/>
              </a:rPr>
              <a:t>Gross Domestic Product can be measured as the sum of</a:t>
            </a:r>
          </a:p>
          <a:p>
            <a:r>
              <a:rPr lang="en-US" dirty="0">
                <a:latin typeface="Alexandria"/>
              </a:rPr>
              <a:t>a. final goods and services, intermediate goods, transfer payments, and rent.</a:t>
            </a:r>
          </a:p>
          <a:p>
            <a:r>
              <a:rPr lang="en-US" b="1" u="sng" dirty="0">
                <a:latin typeface="Alexandria"/>
              </a:rPr>
              <a:t>b. consumption, investment, government purchases</a:t>
            </a:r>
            <a:r>
              <a:rPr lang="ar-EG" b="1" u="sng" dirty="0">
                <a:latin typeface="Alexandria"/>
              </a:rPr>
              <a:t>/</a:t>
            </a:r>
            <a:r>
              <a:rPr lang="en-US" b="1" u="sng" dirty="0">
                <a:latin typeface="Alexandria"/>
              </a:rPr>
              <a:t> expenditure, and net exports.</a:t>
            </a:r>
          </a:p>
          <a:p>
            <a:r>
              <a:rPr lang="en-US" dirty="0">
                <a:latin typeface="Alexandria"/>
              </a:rPr>
              <a:t>c. consumption, transfer payments, wages, and profits.</a:t>
            </a:r>
          </a:p>
          <a:p>
            <a:r>
              <a:rPr lang="en-US" dirty="0">
                <a:latin typeface="Alexandria"/>
              </a:rPr>
              <a:t>d. investment, wages, profits, and intermediate production.</a:t>
            </a:r>
          </a:p>
          <a:p>
            <a:endParaRPr lang="en-US" dirty="0">
              <a:latin typeface="Alexandria"/>
            </a:endParaRPr>
          </a:p>
          <a:p>
            <a:r>
              <a:rPr lang="en-US" b="1" dirty="0">
                <a:solidFill>
                  <a:srgbClr val="0070C0"/>
                </a:solidFill>
                <a:latin typeface="Alexandria"/>
              </a:rPr>
              <a:t>Gross Domestic Product is the sum of the market value of the</a:t>
            </a:r>
          </a:p>
          <a:p>
            <a:r>
              <a:rPr lang="en-US" dirty="0">
                <a:latin typeface="Alexandria"/>
              </a:rPr>
              <a:t>a. intermediate goods.</a:t>
            </a:r>
          </a:p>
          <a:p>
            <a:r>
              <a:rPr lang="en-US" b="1" u="sng" dirty="0">
                <a:latin typeface="Alexandria"/>
              </a:rPr>
              <a:t>b. final goods and services.</a:t>
            </a:r>
          </a:p>
          <a:p>
            <a:r>
              <a:rPr lang="en-US" dirty="0">
                <a:latin typeface="Alexandria"/>
              </a:rPr>
              <a:t>c. manufactured goods.</a:t>
            </a:r>
          </a:p>
          <a:p>
            <a:r>
              <a:rPr lang="en-US" dirty="0">
                <a:latin typeface="Alexandria"/>
              </a:rPr>
              <a:t>d. inferior goods and services.</a:t>
            </a:r>
          </a:p>
        </p:txBody>
      </p:sp>
      <p:sp>
        <p:nvSpPr>
          <p:cNvPr id="10" name="TextBox 9">
            <a:extLst>
              <a:ext uri="{FF2B5EF4-FFF2-40B4-BE49-F238E27FC236}">
                <a16:creationId xmlns:a16="http://schemas.microsoft.com/office/drawing/2014/main" id="{3EA37E7F-6F41-B963-B0C8-1D808A8BCD6F}"/>
              </a:ext>
            </a:extLst>
          </p:cNvPr>
          <p:cNvSpPr txBox="1"/>
          <p:nvPr/>
        </p:nvSpPr>
        <p:spPr>
          <a:xfrm>
            <a:off x="6440184" y="1342589"/>
            <a:ext cx="4852370" cy="4247317"/>
          </a:xfrm>
          <a:prstGeom prst="rect">
            <a:avLst/>
          </a:prstGeom>
          <a:noFill/>
        </p:spPr>
        <p:txBody>
          <a:bodyPr wrap="square">
            <a:spAutoFit/>
          </a:bodyPr>
          <a:lstStyle/>
          <a:p>
            <a:pPr algn="just" rtl="1"/>
            <a:r>
              <a:rPr lang="en-US" b="1" dirty="0" err="1">
                <a:solidFill>
                  <a:srgbClr val="0070C0"/>
                </a:solidFill>
              </a:rPr>
              <a:t>يمكن</a:t>
            </a:r>
            <a:r>
              <a:rPr lang="en-US" b="1" dirty="0">
                <a:solidFill>
                  <a:srgbClr val="0070C0"/>
                </a:solidFill>
              </a:rPr>
              <a:t> </a:t>
            </a:r>
            <a:r>
              <a:rPr lang="en-US" b="1" dirty="0" err="1">
                <a:solidFill>
                  <a:srgbClr val="0070C0"/>
                </a:solidFill>
              </a:rPr>
              <a:t>قياس</a:t>
            </a:r>
            <a:r>
              <a:rPr lang="en-US" b="1" dirty="0">
                <a:solidFill>
                  <a:srgbClr val="0070C0"/>
                </a:solidFill>
              </a:rPr>
              <a:t> </a:t>
            </a:r>
            <a:r>
              <a:rPr lang="en-US" b="1" dirty="0" err="1">
                <a:solidFill>
                  <a:srgbClr val="0070C0"/>
                </a:solidFill>
              </a:rPr>
              <a:t>الناتج</a:t>
            </a:r>
            <a:r>
              <a:rPr lang="en-US" b="1" dirty="0">
                <a:solidFill>
                  <a:srgbClr val="0070C0"/>
                </a:solidFill>
              </a:rPr>
              <a:t> </a:t>
            </a:r>
            <a:r>
              <a:rPr lang="en-US" b="1" dirty="0" err="1">
                <a:solidFill>
                  <a:srgbClr val="0070C0"/>
                </a:solidFill>
              </a:rPr>
              <a:t>المحلي</a:t>
            </a:r>
            <a:r>
              <a:rPr lang="en-US" b="1" dirty="0">
                <a:solidFill>
                  <a:srgbClr val="0070C0"/>
                </a:solidFill>
              </a:rPr>
              <a:t> </a:t>
            </a:r>
            <a:r>
              <a:rPr lang="en-US" b="1" dirty="0" err="1">
                <a:solidFill>
                  <a:srgbClr val="0070C0"/>
                </a:solidFill>
              </a:rPr>
              <a:t>الإجمالي</a:t>
            </a:r>
            <a:r>
              <a:rPr lang="en-US" b="1" dirty="0">
                <a:solidFill>
                  <a:srgbClr val="0070C0"/>
                </a:solidFill>
              </a:rPr>
              <a:t> </a:t>
            </a:r>
            <a:r>
              <a:rPr lang="en-US" b="1" dirty="0" err="1">
                <a:solidFill>
                  <a:srgbClr val="0070C0"/>
                </a:solidFill>
              </a:rPr>
              <a:t>كمجموع</a:t>
            </a:r>
            <a:endParaRPr lang="en-US" b="1" dirty="0">
              <a:solidFill>
                <a:srgbClr val="0070C0"/>
              </a:solidFill>
            </a:endParaRPr>
          </a:p>
          <a:p>
            <a:pPr algn="just" rtl="1"/>
            <a:r>
              <a:rPr lang="en-US" dirty="0"/>
              <a:t>أ. </a:t>
            </a:r>
            <a:r>
              <a:rPr lang="en-US" dirty="0" err="1"/>
              <a:t>السلع</a:t>
            </a:r>
            <a:r>
              <a:rPr lang="en-US" dirty="0"/>
              <a:t> </a:t>
            </a:r>
            <a:r>
              <a:rPr lang="en-US" dirty="0" err="1"/>
              <a:t>والخدمات</a:t>
            </a:r>
            <a:r>
              <a:rPr lang="en-US" dirty="0"/>
              <a:t> </a:t>
            </a:r>
            <a:r>
              <a:rPr lang="en-US" dirty="0" err="1"/>
              <a:t>النهائية</a:t>
            </a:r>
            <a:r>
              <a:rPr lang="en-US" dirty="0"/>
              <a:t>، </a:t>
            </a:r>
            <a:r>
              <a:rPr lang="en-US" dirty="0" err="1"/>
              <a:t>والسلع</a:t>
            </a:r>
            <a:r>
              <a:rPr lang="en-US" dirty="0"/>
              <a:t> </a:t>
            </a:r>
            <a:r>
              <a:rPr lang="en-US" dirty="0" err="1"/>
              <a:t>الوسيطة</a:t>
            </a:r>
            <a:r>
              <a:rPr lang="en-US" dirty="0"/>
              <a:t>، </a:t>
            </a:r>
            <a:r>
              <a:rPr lang="en-US" dirty="0" err="1"/>
              <a:t>ومدفوعات</a:t>
            </a:r>
            <a:r>
              <a:rPr lang="en-US" dirty="0"/>
              <a:t> </a:t>
            </a:r>
            <a:r>
              <a:rPr lang="en-US" dirty="0" err="1"/>
              <a:t>التحويل</a:t>
            </a:r>
            <a:r>
              <a:rPr lang="en-US" dirty="0"/>
              <a:t>، </a:t>
            </a:r>
            <a:r>
              <a:rPr lang="en-US" dirty="0" err="1"/>
              <a:t>والإيجار</a:t>
            </a:r>
            <a:r>
              <a:rPr lang="en-US" dirty="0"/>
              <a:t>.</a:t>
            </a:r>
          </a:p>
          <a:p>
            <a:pPr algn="just" rtl="1"/>
            <a:r>
              <a:rPr lang="en-US" b="1" u="sng" dirty="0"/>
              <a:t>ب. </a:t>
            </a:r>
            <a:r>
              <a:rPr lang="en-US" b="1" u="sng" dirty="0" err="1"/>
              <a:t>الاستهلاك</a:t>
            </a:r>
            <a:r>
              <a:rPr lang="en-US" b="1" u="sng" dirty="0"/>
              <a:t>، </a:t>
            </a:r>
            <a:r>
              <a:rPr lang="en-US" b="1" u="sng" dirty="0" err="1"/>
              <a:t>والاستثمار</a:t>
            </a:r>
            <a:r>
              <a:rPr lang="en-US" b="1" u="sng" dirty="0"/>
              <a:t>، </a:t>
            </a:r>
            <a:r>
              <a:rPr lang="ar-EG" b="1" u="sng" dirty="0" err="1"/>
              <a:t>والانفاق</a:t>
            </a:r>
            <a:r>
              <a:rPr lang="en-US" b="1" u="sng" dirty="0"/>
              <a:t> </a:t>
            </a:r>
            <a:r>
              <a:rPr lang="en-US" b="1" u="sng" dirty="0" err="1"/>
              <a:t>الحكومي</a:t>
            </a:r>
            <a:r>
              <a:rPr lang="en-US" b="1" u="sng" dirty="0"/>
              <a:t>، و</a:t>
            </a:r>
            <a:r>
              <a:rPr lang="ar-EG" b="1" u="sng" dirty="0"/>
              <a:t>صافي </a:t>
            </a:r>
            <a:r>
              <a:rPr lang="en-US" b="1" u="sng" dirty="0"/>
              <a:t>الصادرات.</a:t>
            </a:r>
          </a:p>
          <a:p>
            <a:pPr algn="just" rtl="1"/>
            <a:r>
              <a:rPr lang="en-US" dirty="0"/>
              <a:t>ج. </a:t>
            </a:r>
            <a:r>
              <a:rPr lang="en-US" dirty="0" err="1"/>
              <a:t>الاستهلاك</a:t>
            </a:r>
            <a:r>
              <a:rPr lang="en-US" dirty="0"/>
              <a:t>، </a:t>
            </a:r>
            <a:r>
              <a:rPr lang="en-US" dirty="0" err="1"/>
              <a:t>ومدفوعات</a:t>
            </a:r>
            <a:r>
              <a:rPr lang="en-US" dirty="0"/>
              <a:t> </a:t>
            </a:r>
            <a:r>
              <a:rPr lang="en-US" dirty="0" err="1"/>
              <a:t>التحويل</a:t>
            </a:r>
            <a:r>
              <a:rPr lang="en-US" dirty="0"/>
              <a:t>، </a:t>
            </a:r>
            <a:r>
              <a:rPr lang="en-US" dirty="0" err="1"/>
              <a:t>والأجور</a:t>
            </a:r>
            <a:r>
              <a:rPr lang="en-US" dirty="0"/>
              <a:t>، </a:t>
            </a:r>
            <a:r>
              <a:rPr lang="en-US" dirty="0" err="1"/>
              <a:t>والأرباح</a:t>
            </a:r>
            <a:r>
              <a:rPr lang="en-US" dirty="0"/>
              <a:t>.</a:t>
            </a:r>
          </a:p>
          <a:p>
            <a:pPr algn="just" rtl="1"/>
            <a:r>
              <a:rPr lang="en-US" dirty="0"/>
              <a:t>د. </a:t>
            </a:r>
            <a:r>
              <a:rPr lang="en-US" dirty="0" err="1"/>
              <a:t>الاستثمار</a:t>
            </a:r>
            <a:r>
              <a:rPr lang="en-US" dirty="0"/>
              <a:t>، </a:t>
            </a:r>
            <a:r>
              <a:rPr lang="en-US" dirty="0" err="1"/>
              <a:t>والأجور</a:t>
            </a:r>
            <a:r>
              <a:rPr lang="en-US" dirty="0"/>
              <a:t>، </a:t>
            </a:r>
            <a:r>
              <a:rPr lang="en-US" dirty="0" err="1"/>
              <a:t>والأرباح</a:t>
            </a:r>
            <a:r>
              <a:rPr lang="en-US" dirty="0"/>
              <a:t>، </a:t>
            </a:r>
            <a:r>
              <a:rPr lang="en-US" dirty="0" err="1"/>
              <a:t>والإنتاج</a:t>
            </a:r>
            <a:r>
              <a:rPr lang="en-US" dirty="0"/>
              <a:t> </a:t>
            </a:r>
            <a:r>
              <a:rPr lang="en-US" dirty="0" err="1"/>
              <a:t>الوسيط</a:t>
            </a:r>
            <a:r>
              <a:rPr lang="en-US" dirty="0"/>
              <a:t>.</a:t>
            </a:r>
          </a:p>
          <a:p>
            <a:pPr algn="just" rtl="1"/>
            <a:endParaRPr lang="ar-EG" dirty="0"/>
          </a:p>
          <a:p>
            <a:pPr algn="just" rtl="1"/>
            <a:endParaRPr lang="ar-EG" dirty="0"/>
          </a:p>
          <a:p>
            <a:pPr algn="just" rtl="1"/>
            <a:endParaRPr lang="en-US" dirty="0"/>
          </a:p>
          <a:p>
            <a:pPr algn="just" rtl="1"/>
            <a:r>
              <a:rPr lang="en-US" b="1" dirty="0" err="1">
                <a:solidFill>
                  <a:srgbClr val="0070C0"/>
                </a:solidFill>
              </a:rPr>
              <a:t>الناتج</a:t>
            </a:r>
            <a:r>
              <a:rPr lang="en-US" b="1" dirty="0">
                <a:solidFill>
                  <a:srgbClr val="0070C0"/>
                </a:solidFill>
              </a:rPr>
              <a:t> </a:t>
            </a:r>
            <a:r>
              <a:rPr lang="en-US" b="1" dirty="0" err="1">
                <a:solidFill>
                  <a:srgbClr val="0070C0"/>
                </a:solidFill>
              </a:rPr>
              <a:t>المحلي</a:t>
            </a:r>
            <a:r>
              <a:rPr lang="en-US" b="1" dirty="0">
                <a:solidFill>
                  <a:srgbClr val="0070C0"/>
                </a:solidFill>
              </a:rPr>
              <a:t> </a:t>
            </a:r>
            <a:r>
              <a:rPr lang="en-US" b="1" dirty="0" err="1">
                <a:solidFill>
                  <a:srgbClr val="0070C0"/>
                </a:solidFill>
              </a:rPr>
              <a:t>الإجمالي</a:t>
            </a:r>
            <a:r>
              <a:rPr lang="en-US" b="1" dirty="0">
                <a:solidFill>
                  <a:srgbClr val="0070C0"/>
                </a:solidFill>
              </a:rPr>
              <a:t> </a:t>
            </a:r>
            <a:r>
              <a:rPr lang="en-US" b="1" dirty="0" err="1">
                <a:solidFill>
                  <a:srgbClr val="0070C0"/>
                </a:solidFill>
              </a:rPr>
              <a:t>هو</a:t>
            </a:r>
            <a:r>
              <a:rPr lang="en-US" b="1" dirty="0">
                <a:solidFill>
                  <a:srgbClr val="0070C0"/>
                </a:solidFill>
              </a:rPr>
              <a:t> </a:t>
            </a:r>
            <a:r>
              <a:rPr lang="en-US" b="1" dirty="0" err="1">
                <a:solidFill>
                  <a:srgbClr val="0070C0"/>
                </a:solidFill>
              </a:rPr>
              <a:t>مجموع</a:t>
            </a:r>
            <a:r>
              <a:rPr lang="en-US" b="1" dirty="0">
                <a:solidFill>
                  <a:srgbClr val="0070C0"/>
                </a:solidFill>
              </a:rPr>
              <a:t> </a:t>
            </a:r>
            <a:r>
              <a:rPr lang="en-US" b="1" dirty="0" err="1">
                <a:solidFill>
                  <a:srgbClr val="0070C0"/>
                </a:solidFill>
              </a:rPr>
              <a:t>القيمة</a:t>
            </a:r>
            <a:r>
              <a:rPr lang="en-US" b="1" dirty="0">
                <a:solidFill>
                  <a:srgbClr val="0070C0"/>
                </a:solidFill>
              </a:rPr>
              <a:t> </a:t>
            </a:r>
            <a:r>
              <a:rPr lang="en-US" b="1" dirty="0" err="1">
                <a:solidFill>
                  <a:srgbClr val="0070C0"/>
                </a:solidFill>
              </a:rPr>
              <a:t>السوقية</a:t>
            </a:r>
            <a:r>
              <a:rPr lang="en-US" b="1" dirty="0">
                <a:solidFill>
                  <a:srgbClr val="0070C0"/>
                </a:solidFill>
              </a:rPr>
              <a:t> لـ</a:t>
            </a:r>
          </a:p>
          <a:p>
            <a:pPr algn="just" rtl="1"/>
            <a:r>
              <a:rPr lang="en-US" dirty="0"/>
              <a:t>أ. </a:t>
            </a:r>
            <a:r>
              <a:rPr lang="en-US" dirty="0" err="1"/>
              <a:t>السلع</a:t>
            </a:r>
            <a:r>
              <a:rPr lang="en-US" dirty="0"/>
              <a:t> </a:t>
            </a:r>
            <a:r>
              <a:rPr lang="en-US" dirty="0" err="1"/>
              <a:t>الوسيطة</a:t>
            </a:r>
            <a:r>
              <a:rPr lang="en-US" dirty="0"/>
              <a:t>.</a:t>
            </a:r>
          </a:p>
          <a:p>
            <a:pPr algn="just" rtl="1"/>
            <a:r>
              <a:rPr lang="en-US" b="1" u="sng" dirty="0"/>
              <a:t>ب. </a:t>
            </a:r>
            <a:r>
              <a:rPr lang="en-US" b="1" u="sng" dirty="0" err="1"/>
              <a:t>السلع</a:t>
            </a:r>
            <a:r>
              <a:rPr lang="en-US" b="1" u="sng" dirty="0"/>
              <a:t> </a:t>
            </a:r>
            <a:r>
              <a:rPr lang="en-US" b="1" u="sng" dirty="0" err="1"/>
              <a:t>والخدمات</a:t>
            </a:r>
            <a:r>
              <a:rPr lang="en-US" b="1" u="sng" dirty="0"/>
              <a:t> </a:t>
            </a:r>
            <a:r>
              <a:rPr lang="en-US" b="1" u="sng" dirty="0" err="1"/>
              <a:t>النهائية</a:t>
            </a:r>
            <a:r>
              <a:rPr lang="en-US" b="1" u="sng" dirty="0"/>
              <a:t>.</a:t>
            </a:r>
          </a:p>
          <a:p>
            <a:pPr algn="just" rtl="1"/>
            <a:r>
              <a:rPr lang="en-US" dirty="0"/>
              <a:t>ج. </a:t>
            </a:r>
            <a:r>
              <a:rPr lang="en-US" dirty="0" err="1"/>
              <a:t>السلع</a:t>
            </a:r>
            <a:r>
              <a:rPr lang="en-US" dirty="0"/>
              <a:t> </a:t>
            </a:r>
            <a:r>
              <a:rPr lang="en-US" dirty="0" err="1"/>
              <a:t>المصنعة</a:t>
            </a:r>
            <a:r>
              <a:rPr lang="en-US" dirty="0"/>
              <a:t>.</a:t>
            </a:r>
          </a:p>
          <a:p>
            <a:pPr algn="just" rtl="1"/>
            <a:r>
              <a:rPr lang="en-US" dirty="0"/>
              <a:t>د. </a:t>
            </a:r>
            <a:r>
              <a:rPr lang="en-US" dirty="0" err="1"/>
              <a:t>السلع</a:t>
            </a:r>
            <a:r>
              <a:rPr lang="en-US" dirty="0"/>
              <a:t> </a:t>
            </a:r>
            <a:r>
              <a:rPr lang="en-US" dirty="0" err="1"/>
              <a:t>والخدمات</a:t>
            </a:r>
            <a:r>
              <a:rPr lang="en-US" dirty="0"/>
              <a:t> </a:t>
            </a:r>
            <a:r>
              <a:rPr lang="en-US" dirty="0" err="1"/>
              <a:t>الرديئة</a:t>
            </a:r>
            <a:r>
              <a:rPr lang="en-US" dirty="0"/>
              <a:t>.</a:t>
            </a:r>
          </a:p>
        </p:txBody>
      </p:sp>
    </p:spTree>
    <p:extLst>
      <p:ext uri="{BB962C8B-B14F-4D97-AF65-F5344CB8AC3E}">
        <p14:creationId xmlns:p14="http://schemas.microsoft.com/office/powerpoint/2010/main" val="3685328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5B04E957-CA6B-DA6E-B2E3-24DC2FD7F740}"/>
              </a:ext>
            </a:extLst>
          </p:cNvPr>
          <p:cNvSpPr txBox="1"/>
          <p:nvPr/>
        </p:nvSpPr>
        <p:spPr>
          <a:xfrm>
            <a:off x="899446" y="1537256"/>
            <a:ext cx="4615529" cy="4247317"/>
          </a:xfrm>
          <a:prstGeom prst="rect">
            <a:avLst/>
          </a:prstGeom>
          <a:noFill/>
        </p:spPr>
        <p:txBody>
          <a:bodyPr wrap="square">
            <a:spAutoFit/>
          </a:bodyPr>
          <a:lstStyle/>
          <a:p>
            <a:r>
              <a:rPr lang="en-US" b="1" dirty="0">
                <a:solidFill>
                  <a:srgbClr val="0070C0"/>
                </a:solidFill>
                <a:latin typeface="Alexandria"/>
              </a:rPr>
              <a:t>If a cobbler buys leather for €100 and thread for €50 and uses them to produce and sell €500 worth of shoes to consumers, the contribution to GDP is</a:t>
            </a:r>
            <a:endParaRPr lang="ar-EG" b="1" dirty="0">
              <a:solidFill>
                <a:srgbClr val="0070C0"/>
              </a:solidFill>
              <a:latin typeface="Alexandria"/>
            </a:endParaRPr>
          </a:p>
          <a:p>
            <a:r>
              <a:rPr lang="en-US" dirty="0">
                <a:latin typeface="Alexandria"/>
              </a:rPr>
              <a:t>a.€50.</a:t>
            </a:r>
          </a:p>
          <a:p>
            <a:r>
              <a:rPr lang="en-US" dirty="0">
                <a:latin typeface="Alexandria"/>
              </a:rPr>
              <a:t>b.€100.</a:t>
            </a:r>
          </a:p>
          <a:p>
            <a:r>
              <a:rPr lang="en-US" dirty="0">
                <a:latin typeface="Alexandria"/>
              </a:rPr>
              <a:t>c.€650.</a:t>
            </a:r>
          </a:p>
          <a:p>
            <a:r>
              <a:rPr lang="en-US" b="1" u="sng" dirty="0">
                <a:latin typeface="Alexandria"/>
              </a:rPr>
              <a:t>d.€500.</a:t>
            </a:r>
          </a:p>
          <a:p>
            <a:endParaRPr lang="en-US" dirty="0">
              <a:latin typeface="Alexandria"/>
            </a:endParaRPr>
          </a:p>
          <a:p>
            <a:r>
              <a:rPr lang="en-US" b="1" dirty="0">
                <a:solidFill>
                  <a:srgbClr val="0070C0"/>
                </a:solidFill>
                <a:latin typeface="Alexandria"/>
              </a:rPr>
              <a:t>If your grandparents buy a newly built retirement home, this transaction will affect</a:t>
            </a:r>
            <a:endParaRPr lang="ar-EG" b="1" dirty="0">
              <a:solidFill>
                <a:srgbClr val="0070C0"/>
              </a:solidFill>
              <a:latin typeface="Alexandria"/>
            </a:endParaRPr>
          </a:p>
          <a:p>
            <a:r>
              <a:rPr lang="en-US" b="1" u="sng" dirty="0">
                <a:latin typeface="Alexandria"/>
              </a:rPr>
              <a:t>a. investment.</a:t>
            </a:r>
            <a:r>
              <a:rPr lang="ar-EG" b="1" u="sng" dirty="0">
                <a:latin typeface="Alexandria"/>
              </a:rPr>
              <a:t> </a:t>
            </a:r>
            <a:endParaRPr lang="en-US" b="1" u="sng" dirty="0">
              <a:latin typeface="Alexandria"/>
            </a:endParaRPr>
          </a:p>
          <a:p>
            <a:r>
              <a:rPr lang="en-US" dirty="0">
                <a:latin typeface="Alexandria"/>
              </a:rPr>
              <a:t>b. net exports.</a:t>
            </a:r>
            <a:r>
              <a:rPr lang="ar-EG" dirty="0">
                <a:latin typeface="Alexandria"/>
              </a:rPr>
              <a:t> </a:t>
            </a:r>
            <a:endParaRPr lang="en-US" dirty="0">
              <a:latin typeface="Alexandria"/>
            </a:endParaRPr>
          </a:p>
          <a:p>
            <a:r>
              <a:rPr lang="en-US" dirty="0">
                <a:latin typeface="Alexandria"/>
              </a:rPr>
              <a:t>c. government purchases.</a:t>
            </a:r>
            <a:r>
              <a:rPr lang="ar-EG" dirty="0">
                <a:latin typeface="Alexandria"/>
              </a:rPr>
              <a:t> </a:t>
            </a:r>
            <a:endParaRPr lang="en-US" dirty="0">
              <a:latin typeface="Alexandria"/>
            </a:endParaRPr>
          </a:p>
          <a:p>
            <a:r>
              <a:rPr lang="en-US" dirty="0">
                <a:latin typeface="Alexandria"/>
              </a:rPr>
              <a:t>d. consumption.</a:t>
            </a:r>
            <a:r>
              <a:rPr lang="ar-EG" dirty="0">
                <a:latin typeface="Alexandria"/>
              </a:rPr>
              <a:t> </a:t>
            </a:r>
            <a:endParaRPr lang="en-US" dirty="0">
              <a:latin typeface="Alexandria"/>
            </a:endParaRPr>
          </a:p>
        </p:txBody>
      </p:sp>
      <p:sp>
        <p:nvSpPr>
          <p:cNvPr id="6" name="TextBox 5">
            <a:extLst>
              <a:ext uri="{FF2B5EF4-FFF2-40B4-BE49-F238E27FC236}">
                <a16:creationId xmlns:a16="http://schemas.microsoft.com/office/drawing/2014/main" id="{5B04E957-CA6B-DA6E-B2E3-24DC2FD7F740}"/>
              </a:ext>
            </a:extLst>
          </p:cNvPr>
          <p:cNvSpPr txBox="1"/>
          <p:nvPr/>
        </p:nvSpPr>
        <p:spPr>
          <a:xfrm>
            <a:off x="5941079" y="1545749"/>
            <a:ext cx="5062816" cy="3693319"/>
          </a:xfrm>
          <a:prstGeom prst="rect">
            <a:avLst/>
          </a:prstGeom>
          <a:noFill/>
        </p:spPr>
        <p:txBody>
          <a:bodyPr wrap="square">
            <a:spAutoFit/>
          </a:bodyPr>
          <a:lstStyle/>
          <a:p>
            <a:pPr algn="r" rtl="1"/>
            <a:r>
              <a:rPr lang="ar-EG" b="1" dirty="0">
                <a:solidFill>
                  <a:srgbClr val="0070C0"/>
                </a:solidFill>
                <a:latin typeface="Alexandria"/>
              </a:rPr>
              <a:t>إذا اشترى صانع الأحذية جلدًا مقابل 100 يورو وخيوطًا مقابل 50 يورو واستخدمهما لإنتاج وبيع أحذية بقيمة 500 يورو للمستهلكين، فإن المساهمة في الناتج المحلي الإجمالي هي</a:t>
            </a:r>
            <a:endParaRPr lang="en-US" b="1" dirty="0">
              <a:solidFill>
                <a:srgbClr val="0070C0"/>
              </a:solidFill>
              <a:latin typeface="Alexandria"/>
            </a:endParaRPr>
          </a:p>
          <a:p>
            <a:pPr algn="r" rtl="1"/>
            <a:r>
              <a:rPr lang="en-US" dirty="0">
                <a:latin typeface="Alexandria"/>
              </a:rPr>
              <a:t>a.€50.</a:t>
            </a:r>
          </a:p>
          <a:p>
            <a:pPr algn="r" rtl="1"/>
            <a:r>
              <a:rPr lang="en-US" dirty="0">
                <a:latin typeface="Alexandria"/>
              </a:rPr>
              <a:t>b.€100.</a:t>
            </a:r>
          </a:p>
          <a:p>
            <a:pPr algn="r" rtl="1"/>
            <a:r>
              <a:rPr lang="en-US" dirty="0">
                <a:latin typeface="Alexandria"/>
              </a:rPr>
              <a:t>c.€650.</a:t>
            </a:r>
          </a:p>
          <a:p>
            <a:pPr algn="r" rtl="1"/>
            <a:r>
              <a:rPr lang="en-US" b="1" u="sng" dirty="0">
                <a:latin typeface="Alexandria"/>
              </a:rPr>
              <a:t>d.€500.</a:t>
            </a:r>
          </a:p>
          <a:p>
            <a:pPr algn="r" rtl="1"/>
            <a:endParaRPr lang="en-US" dirty="0">
              <a:latin typeface="Alexandria"/>
            </a:endParaRPr>
          </a:p>
          <a:p>
            <a:pPr algn="r" rtl="1"/>
            <a:r>
              <a:rPr lang="ar-EG" b="1" dirty="0">
                <a:solidFill>
                  <a:srgbClr val="0070C0"/>
                </a:solidFill>
                <a:latin typeface="Alexandria"/>
              </a:rPr>
              <a:t>إذا اشترى أجدادك منزلًا جديدًا، فسوف تؤثر هذه المعاملة</a:t>
            </a:r>
            <a:endParaRPr lang="en-US" b="1" dirty="0">
              <a:solidFill>
                <a:srgbClr val="0070C0"/>
              </a:solidFill>
              <a:latin typeface="Alexandria"/>
            </a:endParaRPr>
          </a:p>
          <a:p>
            <a:pPr algn="r" rtl="1"/>
            <a:r>
              <a:rPr lang="en-US" b="1" u="sng" dirty="0">
                <a:latin typeface="Alexandria"/>
              </a:rPr>
              <a:t>a..</a:t>
            </a:r>
            <a:r>
              <a:rPr lang="ar-EG" b="1" u="sng" dirty="0">
                <a:latin typeface="Alexandria"/>
              </a:rPr>
              <a:t> استثمار </a:t>
            </a:r>
            <a:endParaRPr lang="en-US" b="1" u="sng" dirty="0">
              <a:latin typeface="Alexandria"/>
            </a:endParaRPr>
          </a:p>
          <a:p>
            <a:pPr algn="r" rtl="1"/>
            <a:r>
              <a:rPr lang="en-US" dirty="0">
                <a:latin typeface="Alexandria"/>
              </a:rPr>
              <a:t>b..</a:t>
            </a:r>
            <a:r>
              <a:rPr lang="ar-EG" dirty="0">
                <a:latin typeface="Alexandria"/>
              </a:rPr>
              <a:t> صافي صادرات </a:t>
            </a:r>
            <a:endParaRPr lang="en-US" dirty="0">
              <a:latin typeface="Alexandria"/>
            </a:endParaRPr>
          </a:p>
          <a:p>
            <a:pPr algn="r" rtl="1"/>
            <a:r>
              <a:rPr lang="en-US" dirty="0">
                <a:latin typeface="Alexandria"/>
              </a:rPr>
              <a:t>c..</a:t>
            </a:r>
            <a:r>
              <a:rPr lang="ar-EG" dirty="0">
                <a:latin typeface="Alexandria"/>
              </a:rPr>
              <a:t> مشتريات حكومية </a:t>
            </a:r>
            <a:endParaRPr lang="en-US" dirty="0">
              <a:latin typeface="Alexandria"/>
            </a:endParaRPr>
          </a:p>
          <a:p>
            <a:pPr algn="r" rtl="1"/>
            <a:r>
              <a:rPr lang="en-US" dirty="0">
                <a:latin typeface="Alexandria"/>
              </a:rPr>
              <a:t>d</a:t>
            </a:r>
            <a:r>
              <a:rPr lang="ar-EG" dirty="0">
                <a:latin typeface="Alexandria"/>
              </a:rPr>
              <a:t> استهلاك </a:t>
            </a:r>
            <a:endParaRPr lang="en-US" dirty="0">
              <a:latin typeface="Alexandria"/>
            </a:endParaRPr>
          </a:p>
        </p:txBody>
      </p:sp>
    </p:spTree>
    <p:extLst>
      <p:ext uri="{BB962C8B-B14F-4D97-AF65-F5344CB8AC3E}">
        <p14:creationId xmlns:p14="http://schemas.microsoft.com/office/powerpoint/2010/main" val="3755479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D5EE4B7B-D4DA-7337-10CD-AC0FBFB4E204}"/>
              </a:ext>
            </a:extLst>
          </p:cNvPr>
          <p:cNvSpPr txBox="1"/>
          <p:nvPr/>
        </p:nvSpPr>
        <p:spPr>
          <a:xfrm>
            <a:off x="903373" y="1503204"/>
            <a:ext cx="5487902" cy="4375557"/>
          </a:xfrm>
          <a:prstGeom prst="rect">
            <a:avLst/>
          </a:prstGeom>
          <a:noFill/>
        </p:spPr>
        <p:txBody>
          <a:bodyPr wrap="square">
            <a:spAutoFit/>
          </a:bodyPr>
          <a:lstStyle/>
          <a:p>
            <a:pPr marL="0" marR="0">
              <a:spcBef>
                <a:spcPts val="0"/>
              </a:spcBef>
              <a:spcAft>
                <a:spcPts val="1000"/>
              </a:spcAft>
            </a:pPr>
            <a:r>
              <a:rPr lang="en-US" b="1" dirty="0">
                <a:solidFill>
                  <a:srgbClr val="0070C0"/>
                </a:solidFill>
                <a:effectLst/>
                <a:latin typeface="Alexandria"/>
                <a:ea typeface="Times New Roman" panose="02020603050405020304" pitchFamily="18" charset="0"/>
              </a:rPr>
              <a:t>Intermediate goods are not included to calculate the final output because:</a:t>
            </a:r>
            <a:endParaRPr lang="en-US" dirty="0">
              <a:solidFill>
                <a:srgbClr val="0070C0"/>
              </a:solidFill>
              <a:effectLst/>
              <a:latin typeface="Alexandria"/>
              <a:ea typeface="Times New Roman" panose="02020603050405020304" pitchFamily="18" charset="0"/>
            </a:endParaRPr>
          </a:p>
          <a:p>
            <a:pPr marL="0" marR="0">
              <a:spcBef>
                <a:spcPts val="0"/>
              </a:spcBef>
              <a:spcAft>
                <a:spcPts val="0"/>
              </a:spcAft>
            </a:pPr>
            <a:r>
              <a:rPr lang="en-US" dirty="0">
                <a:solidFill>
                  <a:srgbClr val="000000"/>
                </a:solidFill>
                <a:effectLst/>
                <a:latin typeface="Alexandria"/>
                <a:ea typeface="Times New Roman" panose="02020603050405020304" pitchFamily="18" charset="0"/>
              </a:rPr>
              <a:t>a) they do not have value</a:t>
            </a:r>
            <a:endParaRPr lang="en-US" dirty="0">
              <a:effectLst/>
              <a:latin typeface="Alexandria"/>
              <a:ea typeface="Times New Roman" panose="02020603050405020304" pitchFamily="18" charset="0"/>
            </a:endParaRPr>
          </a:p>
          <a:p>
            <a:pPr marL="0" marR="0">
              <a:spcBef>
                <a:spcPts val="0"/>
              </a:spcBef>
              <a:spcAft>
                <a:spcPts val="0"/>
              </a:spcAft>
            </a:pPr>
            <a:r>
              <a:rPr lang="en-US" dirty="0">
                <a:solidFill>
                  <a:srgbClr val="000000"/>
                </a:solidFill>
                <a:effectLst/>
                <a:latin typeface="Alexandria"/>
                <a:ea typeface="Times New Roman" panose="02020603050405020304" pitchFamily="18" charset="0"/>
              </a:rPr>
              <a:t>b) they have unknown value</a:t>
            </a:r>
            <a:endParaRPr lang="en-US" dirty="0">
              <a:effectLst/>
              <a:latin typeface="Alexandria"/>
              <a:ea typeface="Times New Roman" panose="02020603050405020304" pitchFamily="18" charset="0"/>
            </a:endParaRPr>
          </a:p>
          <a:p>
            <a:pPr marL="0" marR="0">
              <a:spcBef>
                <a:spcPts val="0"/>
              </a:spcBef>
              <a:spcAft>
                <a:spcPts val="0"/>
              </a:spcAft>
            </a:pPr>
            <a:r>
              <a:rPr lang="en-US" b="1" u="sng" dirty="0">
                <a:solidFill>
                  <a:srgbClr val="000000"/>
                </a:solidFill>
                <a:effectLst/>
                <a:latin typeface="Alexandria"/>
                <a:ea typeface="Times New Roman" panose="02020603050405020304" pitchFamily="18" charset="0"/>
              </a:rPr>
              <a:t>c) their value is included in final goods, so they are not added to avoid the problem of double counting</a:t>
            </a:r>
            <a:endParaRPr lang="en-US" dirty="0">
              <a:effectLst/>
              <a:latin typeface="Alexandria"/>
              <a:ea typeface="Times New Roman" panose="02020603050405020304" pitchFamily="18" charset="0"/>
            </a:endParaRPr>
          </a:p>
          <a:p>
            <a:pPr marL="0" marR="0">
              <a:spcBef>
                <a:spcPts val="0"/>
              </a:spcBef>
              <a:spcAft>
                <a:spcPts val="0"/>
              </a:spcAft>
            </a:pPr>
            <a:r>
              <a:rPr lang="en-US" dirty="0">
                <a:solidFill>
                  <a:srgbClr val="000000"/>
                </a:solidFill>
                <a:effectLst/>
                <a:latin typeface="Alexandria"/>
                <a:ea typeface="Times New Roman" panose="02020603050405020304" pitchFamily="18" charset="0"/>
              </a:rPr>
              <a:t>d) none of the above</a:t>
            </a:r>
          </a:p>
          <a:p>
            <a:pPr marL="0" marR="0">
              <a:spcBef>
                <a:spcPts val="0"/>
              </a:spcBef>
              <a:spcAft>
                <a:spcPts val="0"/>
              </a:spcAft>
            </a:pPr>
            <a:endParaRPr lang="en-US" dirty="0">
              <a:effectLst/>
              <a:latin typeface="Alexandria"/>
              <a:ea typeface="Times New Roman" panose="02020603050405020304" pitchFamily="18" charset="0"/>
            </a:endParaRPr>
          </a:p>
          <a:p>
            <a:r>
              <a:rPr lang="en-US" b="1" dirty="0">
                <a:solidFill>
                  <a:srgbClr val="0070C0"/>
                </a:solidFill>
                <a:effectLst/>
                <a:latin typeface="Alexandria"/>
                <a:ea typeface="Times New Roman" panose="02020603050405020304" pitchFamily="18" charset="0"/>
              </a:rPr>
              <a:t>A country with a larger GDP per person generally has a greater standard of living or quality of life than a country with a smaller GDP per person. </a:t>
            </a:r>
            <a:r>
              <a:rPr lang="en-US" b="1" dirty="0">
                <a:effectLst/>
                <a:latin typeface="Alexandria"/>
                <a:ea typeface="Times New Roman" panose="02020603050405020304" pitchFamily="18" charset="0"/>
              </a:rPr>
              <a:t>True</a:t>
            </a:r>
          </a:p>
          <a:p>
            <a:endParaRPr lang="en-US" b="1" dirty="0">
              <a:effectLst/>
              <a:latin typeface="Alexandria"/>
              <a:ea typeface="Times New Roman" panose="02020603050405020304" pitchFamily="18" charset="0"/>
            </a:endParaRPr>
          </a:p>
          <a:p>
            <a:pPr algn="l"/>
            <a:r>
              <a:rPr lang="en-US" b="1" i="0" u="none" strike="noStrike" baseline="0" dirty="0">
                <a:solidFill>
                  <a:srgbClr val="0070C0"/>
                </a:solidFill>
                <a:latin typeface="Alexandria"/>
              </a:rPr>
              <a:t>If company A, an American corporation, produces sneakers in Thailand this would add to </a:t>
            </a:r>
            <a:r>
              <a:rPr lang="en-US" b="1" i="0" u="none" strike="noStrike" baseline="0" dirty="0" err="1">
                <a:solidFill>
                  <a:srgbClr val="0070C0"/>
                </a:solidFill>
                <a:latin typeface="Alexandria"/>
              </a:rPr>
              <a:t>Thailandʹs</a:t>
            </a:r>
            <a:r>
              <a:rPr lang="en-US" b="1" i="0" u="none" strike="noStrike" baseline="0" dirty="0">
                <a:solidFill>
                  <a:srgbClr val="0070C0"/>
                </a:solidFill>
                <a:latin typeface="Alexandria"/>
              </a:rPr>
              <a:t> GDP but not to U.S. GDP. </a:t>
            </a:r>
            <a:r>
              <a:rPr lang="en-US" b="1" i="0" u="none" strike="noStrike" baseline="0" dirty="0">
                <a:solidFill>
                  <a:srgbClr val="020202"/>
                </a:solidFill>
                <a:latin typeface="Alexandria"/>
              </a:rPr>
              <a:t>True</a:t>
            </a:r>
          </a:p>
        </p:txBody>
      </p:sp>
      <p:sp>
        <p:nvSpPr>
          <p:cNvPr id="10" name="TextBox 9">
            <a:extLst>
              <a:ext uri="{FF2B5EF4-FFF2-40B4-BE49-F238E27FC236}">
                <a16:creationId xmlns:a16="http://schemas.microsoft.com/office/drawing/2014/main" id="{5B1A21A3-A133-0067-D2AC-A5B6FDE02BF8}"/>
              </a:ext>
            </a:extLst>
          </p:cNvPr>
          <p:cNvSpPr txBox="1"/>
          <p:nvPr/>
        </p:nvSpPr>
        <p:spPr>
          <a:xfrm>
            <a:off x="6619875" y="1428824"/>
            <a:ext cx="4581525" cy="4524315"/>
          </a:xfrm>
          <a:prstGeom prst="rect">
            <a:avLst/>
          </a:prstGeom>
          <a:noFill/>
        </p:spPr>
        <p:txBody>
          <a:bodyPr wrap="square">
            <a:spAutoFit/>
          </a:bodyPr>
          <a:lstStyle/>
          <a:p>
            <a:pPr algn="just" rtl="1"/>
            <a:r>
              <a:rPr lang="en-US" b="1" dirty="0" err="1">
                <a:solidFill>
                  <a:srgbClr val="0070C0"/>
                </a:solidFill>
              </a:rPr>
              <a:t>لا</a:t>
            </a:r>
            <a:r>
              <a:rPr lang="en-US" b="1" dirty="0">
                <a:solidFill>
                  <a:srgbClr val="0070C0"/>
                </a:solidFill>
              </a:rPr>
              <a:t> </a:t>
            </a:r>
            <a:r>
              <a:rPr lang="en-US" b="1" dirty="0" err="1">
                <a:solidFill>
                  <a:srgbClr val="0070C0"/>
                </a:solidFill>
              </a:rPr>
              <a:t>يتم</a:t>
            </a:r>
            <a:r>
              <a:rPr lang="en-US" b="1" dirty="0">
                <a:solidFill>
                  <a:srgbClr val="0070C0"/>
                </a:solidFill>
              </a:rPr>
              <a:t> </a:t>
            </a:r>
            <a:r>
              <a:rPr lang="en-US" b="1" dirty="0" err="1">
                <a:solidFill>
                  <a:srgbClr val="0070C0"/>
                </a:solidFill>
              </a:rPr>
              <a:t>تضمين</a:t>
            </a:r>
            <a:r>
              <a:rPr lang="en-US" b="1" dirty="0">
                <a:solidFill>
                  <a:srgbClr val="0070C0"/>
                </a:solidFill>
              </a:rPr>
              <a:t> </a:t>
            </a:r>
            <a:r>
              <a:rPr lang="en-US" b="1" dirty="0" err="1">
                <a:solidFill>
                  <a:srgbClr val="0070C0"/>
                </a:solidFill>
              </a:rPr>
              <a:t>السلع</a:t>
            </a:r>
            <a:r>
              <a:rPr lang="en-US" b="1" dirty="0">
                <a:solidFill>
                  <a:srgbClr val="0070C0"/>
                </a:solidFill>
              </a:rPr>
              <a:t> </a:t>
            </a:r>
            <a:r>
              <a:rPr lang="en-US" b="1" dirty="0" err="1">
                <a:solidFill>
                  <a:srgbClr val="0070C0"/>
                </a:solidFill>
              </a:rPr>
              <a:t>الوسيطة</a:t>
            </a:r>
            <a:r>
              <a:rPr lang="en-US" b="1" dirty="0">
                <a:solidFill>
                  <a:srgbClr val="0070C0"/>
                </a:solidFill>
              </a:rPr>
              <a:t> في </a:t>
            </a:r>
            <a:r>
              <a:rPr lang="en-US" b="1" dirty="0" err="1">
                <a:solidFill>
                  <a:srgbClr val="0070C0"/>
                </a:solidFill>
              </a:rPr>
              <a:t>حساب</a:t>
            </a:r>
            <a:r>
              <a:rPr lang="en-US" b="1" dirty="0">
                <a:solidFill>
                  <a:srgbClr val="0070C0"/>
                </a:solidFill>
              </a:rPr>
              <a:t> </a:t>
            </a:r>
            <a:r>
              <a:rPr lang="en-US" b="1" dirty="0" err="1">
                <a:solidFill>
                  <a:srgbClr val="0070C0"/>
                </a:solidFill>
              </a:rPr>
              <a:t>الناتج</a:t>
            </a:r>
            <a:r>
              <a:rPr lang="en-US" b="1" dirty="0">
                <a:solidFill>
                  <a:srgbClr val="0070C0"/>
                </a:solidFill>
              </a:rPr>
              <a:t> </a:t>
            </a:r>
            <a:r>
              <a:rPr lang="en-US" b="1" dirty="0" err="1">
                <a:solidFill>
                  <a:srgbClr val="0070C0"/>
                </a:solidFill>
              </a:rPr>
              <a:t>النهائي</a:t>
            </a:r>
            <a:r>
              <a:rPr lang="en-US" b="1" dirty="0">
                <a:solidFill>
                  <a:srgbClr val="0070C0"/>
                </a:solidFill>
              </a:rPr>
              <a:t> </a:t>
            </a:r>
            <a:r>
              <a:rPr lang="en-US" b="1" dirty="0" err="1">
                <a:solidFill>
                  <a:srgbClr val="0070C0"/>
                </a:solidFill>
              </a:rPr>
              <a:t>لأن</a:t>
            </a:r>
            <a:r>
              <a:rPr lang="en-US" b="1" dirty="0">
                <a:solidFill>
                  <a:srgbClr val="0070C0"/>
                </a:solidFill>
              </a:rPr>
              <a:t>:</a:t>
            </a:r>
          </a:p>
          <a:p>
            <a:pPr algn="just" rtl="1"/>
            <a:r>
              <a:rPr lang="en-US" dirty="0"/>
              <a:t>أ) </a:t>
            </a:r>
            <a:r>
              <a:rPr lang="en-US" dirty="0" err="1"/>
              <a:t>ليس</a:t>
            </a:r>
            <a:r>
              <a:rPr lang="en-US" dirty="0"/>
              <a:t> </a:t>
            </a:r>
            <a:r>
              <a:rPr lang="en-US" dirty="0" err="1"/>
              <a:t>لها</a:t>
            </a:r>
            <a:r>
              <a:rPr lang="en-US" dirty="0"/>
              <a:t> </a:t>
            </a:r>
            <a:r>
              <a:rPr lang="en-US" dirty="0" err="1"/>
              <a:t>قيمة</a:t>
            </a:r>
            <a:endParaRPr lang="en-US" dirty="0"/>
          </a:p>
          <a:p>
            <a:pPr algn="just" rtl="1"/>
            <a:r>
              <a:rPr lang="en-US" dirty="0"/>
              <a:t>ب) </a:t>
            </a:r>
            <a:r>
              <a:rPr lang="en-US" dirty="0" err="1"/>
              <a:t>لها</a:t>
            </a:r>
            <a:r>
              <a:rPr lang="en-US" dirty="0"/>
              <a:t> </a:t>
            </a:r>
            <a:r>
              <a:rPr lang="en-US" dirty="0" err="1"/>
              <a:t>قيمة</a:t>
            </a:r>
            <a:r>
              <a:rPr lang="en-US" dirty="0"/>
              <a:t> </a:t>
            </a:r>
            <a:r>
              <a:rPr lang="en-US" dirty="0" err="1"/>
              <a:t>غير</a:t>
            </a:r>
            <a:r>
              <a:rPr lang="en-US" dirty="0"/>
              <a:t> </a:t>
            </a:r>
            <a:r>
              <a:rPr lang="en-US" dirty="0" err="1"/>
              <a:t>معروفة</a:t>
            </a:r>
            <a:endParaRPr lang="en-US" dirty="0"/>
          </a:p>
          <a:p>
            <a:pPr algn="just" rtl="1"/>
            <a:r>
              <a:rPr lang="en-US" b="1" u="sng" dirty="0"/>
              <a:t>ج) </a:t>
            </a:r>
            <a:r>
              <a:rPr lang="en-US" b="1" u="sng" dirty="0" err="1"/>
              <a:t>يتم</a:t>
            </a:r>
            <a:r>
              <a:rPr lang="en-US" b="1" u="sng" dirty="0"/>
              <a:t> </a:t>
            </a:r>
            <a:r>
              <a:rPr lang="en-US" b="1" u="sng" dirty="0" err="1"/>
              <a:t>تضمين</a:t>
            </a:r>
            <a:r>
              <a:rPr lang="en-US" b="1" u="sng" dirty="0"/>
              <a:t> </a:t>
            </a:r>
            <a:r>
              <a:rPr lang="en-US" b="1" u="sng" dirty="0" err="1"/>
              <a:t>قيمتها</a:t>
            </a:r>
            <a:r>
              <a:rPr lang="en-US" b="1" u="sng" dirty="0"/>
              <a:t> في </a:t>
            </a:r>
            <a:r>
              <a:rPr lang="en-US" b="1" u="sng" dirty="0" err="1"/>
              <a:t>السلع</a:t>
            </a:r>
            <a:r>
              <a:rPr lang="en-US" b="1" u="sng" dirty="0"/>
              <a:t> </a:t>
            </a:r>
            <a:r>
              <a:rPr lang="en-US" b="1" u="sng" dirty="0" err="1"/>
              <a:t>النهائية</a:t>
            </a:r>
            <a:r>
              <a:rPr lang="en-US" b="1" u="sng" dirty="0"/>
              <a:t>، </a:t>
            </a:r>
            <a:r>
              <a:rPr lang="en-US" b="1" u="sng" dirty="0" err="1"/>
              <a:t>وبالتالي</a:t>
            </a:r>
            <a:r>
              <a:rPr lang="en-US" b="1" u="sng" dirty="0"/>
              <a:t> </a:t>
            </a:r>
            <a:r>
              <a:rPr lang="en-US" b="1" u="sng" dirty="0" err="1"/>
              <a:t>لا</a:t>
            </a:r>
            <a:r>
              <a:rPr lang="en-US" b="1" u="sng" dirty="0"/>
              <a:t> </a:t>
            </a:r>
            <a:r>
              <a:rPr lang="en-US" b="1" u="sng" dirty="0" err="1"/>
              <a:t>يتم</a:t>
            </a:r>
            <a:r>
              <a:rPr lang="en-US" b="1" u="sng" dirty="0"/>
              <a:t> </a:t>
            </a:r>
            <a:r>
              <a:rPr lang="en-US" b="1" u="sng" dirty="0" err="1"/>
              <a:t>إضافتها</a:t>
            </a:r>
            <a:r>
              <a:rPr lang="en-US" b="1" u="sng" dirty="0"/>
              <a:t> </a:t>
            </a:r>
            <a:r>
              <a:rPr lang="en-US" b="1" u="sng" dirty="0" err="1"/>
              <a:t>لتجنب</a:t>
            </a:r>
            <a:r>
              <a:rPr lang="en-US" b="1" u="sng" dirty="0"/>
              <a:t> </a:t>
            </a:r>
            <a:r>
              <a:rPr lang="en-US" b="1" u="sng" dirty="0" err="1"/>
              <a:t>مشكلة</a:t>
            </a:r>
            <a:r>
              <a:rPr lang="en-US" b="1" u="sng" dirty="0"/>
              <a:t> </a:t>
            </a:r>
            <a:r>
              <a:rPr lang="ar-EG" b="1" u="sng" dirty="0"/>
              <a:t>الازدواج المحاسبي</a:t>
            </a:r>
            <a:endParaRPr lang="en-US" b="1" u="sng" dirty="0"/>
          </a:p>
          <a:p>
            <a:pPr algn="just" rtl="1"/>
            <a:r>
              <a:rPr lang="en-US" dirty="0"/>
              <a:t>د) </a:t>
            </a:r>
            <a:r>
              <a:rPr lang="en-US" dirty="0" err="1"/>
              <a:t>لا</a:t>
            </a:r>
            <a:r>
              <a:rPr lang="en-US" dirty="0"/>
              <a:t> </a:t>
            </a:r>
            <a:r>
              <a:rPr lang="en-US" dirty="0" err="1"/>
              <a:t>شيء</a:t>
            </a:r>
            <a:r>
              <a:rPr lang="en-US" dirty="0"/>
              <a:t> </a:t>
            </a:r>
            <a:r>
              <a:rPr lang="en-US" dirty="0" err="1"/>
              <a:t>مما</a:t>
            </a:r>
            <a:r>
              <a:rPr lang="en-US" dirty="0"/>
              <a:t> </a:t>
            </a:r>
            <a:r>
              <a:rPr lang="en-US" dirty="0" err="1"/>
              <a:t>سبق</a:t>
            </a:r>
            <a:endParaRPr lang="en-US" dirty="0"/>
          </a:p>
          <a:p>
            <a:pPr algn="just" rtl="1"/>
            <a:endParaRPr lang="en-US" dirty="0"/>
          </a:p>
          <a:p>
            <a:pPr algn="just" rtl="1"/>
            <a:r>
              <a:rPr lang="en-US" b="1" dirty="0" err="1">
                <a:solidFill>
                  <a:srgbClr val="0070C0"/>
                </a:solidFill>
              </a:rPr>
              <a:t>عادةً</a:t>
            </a:r>
            <a:r>
              <a:rPr lang="en-US" b="1" dirty="0">
                <a:solidFill>
                  <a:srgbClr val="0070C0"/>
                </a:solidFill>
              </a:rPr>
              <a:t> </a:t>
            </a:r>
            <a:r>
              <a:rPr lang="en-US" b="1" dirty="0" err="1">
                <a:solidFill>
                  <a:srgbClr val="0070C0"/>
                </a:solidFill>
              </a:rPr>
              <a:t>ما</a:t>
            </a:r>
            <a:r>
              <a:rPr lang="en-US" b="1" dirty="0">
                <a:solidFill>
                  <a:srgbClr val="0070C0"/>
                </a:solidFill>
              </a:rPr>
              <a:t> </a:t>
            </a:r>
            <a:r>
              <a:rPr lang="en-US" b="1" dirty="0" err="1">
                <a:solidFill>
                  <a:srgbClr val="0070C0"/>
                </a:solidFill>
              </a:rPr>
              <a:t>تتمتع</a:t>
            </a:r>
            <a:r>
              <a:rPr lang="en-US" b="1" dirty="0">
                <a:solidFill>
                  <a:srgbClr val="0070C0"/>
                </a:solidFill>
              </a:rPr>
              <a:t> </a:t>
            </a:r>
            <a:r>
              <a:rPr lang="en-US" b="1" dirty="0" err="1">
                <a:solidFill>
                  <a:srgbClr val="0070C0"/>
                </a:solidFill>
              </a:rPr>
              <a:t>الدولة</a:t>
            </a:r>
            <a:r>
              <a:rPr lang="en-US" b="1" dirty="0">
                <a:solidFill>
                  <a:srgbClr val="0070C0"/>
                </a:solidFill>
              </a:rPr>
              <a:t> </a:t>
            </a:r>
            <a:r>
              <a:rPr lang="en-US" b="1" dirty="0" err="1">
                <a:solidFill>
                  <a:srgbClr val="0070C0"/>
                </a:solidFill>
              </a:rPr>
              <a:t>ذات</a:t>
            </a:r>
            <a:r>
              <a:rPr lang="en-US" b="1" dirty="0">
                <a:solidFill>
                  <a:srgbClr val="0070C0"/>
                </a:solidFill>
              </a:rPr>
              <a:t> </a:t>
            </a:r>
            <a:r>
              <a:rPr lang="en-US" b="1" dirty="0" err="1">
                <a:solidFill>
                  <a:srgbClr val="0070C0"/>
                </a:solidFill>
              </a:rPr>
              <a:t>الناتج</a:t>
            </a:r>
            <a:r>
              <a:rPr lang="en-US" b="1" dirty="0">
                <a:solidFill>
                  <a:srgbClr val="0070C0"/>
                </a:solidFill>
              </a:rPr>
              <a:t> </a:t>
            </a:r>
            <a:r>
              <a:rPr lang="en-US" b="1" dirty="0" err="1">
                <a:solidFill>
                  <a:srgbClr val="0070C0"/>
                </a:solidFill>
              </a:rPr>
              <a:t>المحلي</a:t>
            </a:r>
            <a:r>
              <a:rPr lang="en-US" b="1" dirty="0">
                <a:solidFill>
                  <a:srgbClr val="0070C0"/>
                </a:solidFill>
              </a:rPr>
              <a:t> </a:t>
            </a:r>
            <a:r>
              <a:rPr lang="en-US" b="1" dirty="0" err="1">
                <a:solidFill>
                  <a:srgbClr val="0070C0"/>
                </a:solidFill>
              </a:rPr>
              <a:t>الإجمالي</a:t>
            </a:r>
            <a:r>
              <a:rPr lang="en-US" b="1" dirty="0">
                <a:solidFill>
                  <a:srgbClr val="0070C0"/>
                </a:solidFill>
              </a:rPr>
              <a:t> </a:t>
            </a:r>
            <a:r>
              <a:rPr lang="en-US" b="1" dirty="0" err="1">
                <a:solidFill>
                  <a:srgbClr val="0070C0"/>
                </a:solidFill>
              </a:rPr>
              <a:t>الأكبر</a:t>
            </a:r>
            <a:r>
              <a:rPr lang="en-US" b="1" dirty="0">
                <a:solidFill>
                  <a:srgbClr val="0070C0"/>
                </a:solidFill>
              </a:rPr>
              <a:t> </a:t>
            </a:r>
            <a:r>
              <a:rPr lang="en-US" b="1" dirty="0" err="1">
                <a:solidFill>
                  <a:srgbClr val="0070C0"/>
                </a:solidFill>
              </a:rPr>
              <a:t>للفرد</a:t>
            </a:r>
            <a:r>
              <a:rPr lang="en-US" b="1" dirty="0">
                <a:solidFill>
                  <a:srgbClr val="0070C0"/>
                </a:solidFill>
              </a:rPr>
              <a:t> </a:t>
            </a:r>
            <a:r>
              <a:rPr lang="en-US" b="1" dirty="0" err="1">
                <a:solidFill>
                  <a:srgbClr val="0070C0"/>
                </a:solidFill>
              </a:rPr>
              <a:t>بمستوى</a:t>
            </a:r>
            <a:r>
              <a:rPr lang="en-US" b="1" dirty="0">
                <a:solidFill>
                  <a:srgbClr val="0070C0"/>
                </a:solidFill>
              </a:rPr>
              <a:t> </a:t>
            </a:r>
            <a:r>
              <a:rPr lang="en-US" b="1" dirty="0" err="1">
                <a:solidFill>
                  <a:srgbClr val="0070C0"/>
                </a:solidFill>
              </a:rPr>
              <a:t>معيشة</a:t>
            </a:r>
            <a:r>
              <a:rPr lang="en-US" b="1" dirty="0">
                <a:solidFill>
                  <a:srgbClr val="0070C0"/>
                </a:solidFill>
              </a:rPr>
              <a:t> </a:t>
            </a:r>
            <a:r>
              <a:rPr lang="en-US" b="1" dirty="0" err="1">
                <a:solidFill>
                  <a:srgbClr val="0070C0"/>
                </a:solidFill>
              </a:rPr>
              <a:t>أو</a:t>
            </a:r>
            <a:r>
              <a:rPr lang="en-US" b="1" dirty="0">
                <a:solidFill>
                  <a:srgbClr val="0070C0"/>
                </a:solidFill>
              </a:rPr>
              <a:t> </a:t>
            </a:r>
            <a:r>
              <a:rPr lang="en-US" b="1" dirty="0" err="1">
                <a:solidFill>
                  <a:srgbClr val="0070C0"/>
                </a:solidFill>
              </a:rPr>
              <a:t>جودة</a:t>
            </a:r>
            <a:r>
              <a:rPr lang="en-US" b="1" dirty="0">
                <a:solidFill>
                  <a:srgbClr val="0070C0"/>
                </a:solidFill>
              </a:rPr>
              <a:t> </a:t>
            </a:r>
            <a:r>
              <a:rPr lang="en-US" b="1" dirty="0" err="1">
                <a:solidFill>
                  <a:srgbClr val="0070C0"/>
                </a:solidFill>
              </a:rPr>
              <a:t>حياة</a:t>
            </a:r>
            <a:r>
              <a:rPr lang="en-US" b="1" dirty="0">
                <a:solidFill>
                  <a:srgbClr val="0070C0"/>
                </a:solidFill>
              </a:rPr>
              <a:t> </a:t>
            </a:r>
            <a:r>
              <a:rPr lang="en-US" b="1" dirty="0" err="1">
                <a:solidFill>
                  <a:srgbClr val="0070C0"/>
                </a:solidFill>
              </a:rPr>
              <a:t>أعلى</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الدولة</a:t>
            </a:r>
            <a:r>
              <a:rPr lang="en-US" b="1" dirty="0">
                <a:solidFill>
                  <a:srgbClr val="0070C0"/>
                </a:solidFill>
              </a:rPr>
              <a:t> </a:t>
            </a:r>
            <a:r>
              <a:rPr lang="en-US" b="1" dirty="0" err="1">
                <a:solidFill>
                  <a:srgbClr val="0070C0"/>
                </a:solidFill>
              </a:rPr>
              <a:t>ذات</a:t>
            </a:r>
            <a:r>
              <a:rPr lang="en-US" b="1" dirty="0">
                <a:solidFill>
                  <a:srgbClr val="0070C0"/>
                </a:solidFill>
              </a:rPr>
              <a:t> </a:t>
            </a:r>
            <a:r>
              <a:rPr lang="en-US" b="1" dirty="0" err="1">
                <a:solidFill>
                  <a:srgbClr val="0070C0"/>
                </a:solidFill>
              </a:rPr>
              <a:t>الناتج</a:t>
            </a:r>
            <a:r>
              <a:rPr lang="en-US" b="1" dirty="0">
                <a:solidFill>
                  <a:srgbClr val="0070C0"/>
                </a:solidFill>
              </a:rPr>
              <a:t> </a:t>
            </a:r>
            <a:r>
              <a:rPr lang="en-US" b="1" dirty="0" err="1">
                <a:solidFill>
                  <a:srgbClr val="0070C0"/>
                </a:solidFill>
              </a:rPr>
              <a:t>المحلي</a:t>
            </a:r>
            <a:r>
              <a:rPr lang="en-US" b="1" dirty="0">
                <a:solidFill>
                  <a:srgbClr val="0070C0"/>
                </a:solidFill>
              </a:rPr>
              <a:t> </a:t>
            </a:r>
            <a:r>
              <a:rPr lang="en-US" b="1" dirty="0" err="1">
                <a:solidFill>
                  <a:srgbClr val="0070C0"/>
                </a:solidFill>
              </a:rPr>
              <a:t>الإجمالي</a:t>
            </a:r>
            <a:r>
              <a:rPr lang="en-US" b="1" dirty="0">
                <a:solidFill>
                  <a:srgbClr val="0070C0"/>
                </a:solidFill>
              </a:rPr>
              <a:t> </a:t>
            </a:r>
            <a:r>
              <a:rPr lang="en-US" b="1" dirty="0" err="1">
                <a:solidFill>
                  <a:srgbClr val="0070C0"/>
                </a:solidFill>
              </a:rPr>
              <a:t>الأصغر</a:t>
            </a:r>
            <a:r>
              <a:rPr lang="en-US" b="1" dirty="0">
                <a:solidFill>
                  <a:srgbClr val="0070C0"/>
                </a:solidFill>
              </a:rPr>
              <a:t> </a:t>
            </a:r>
            <a:r>
              <a:rPr lang="en-US" b="1" dirty="0" err="1">
                <a:solidFill>
                  <a:srgbClr val="0070C0"/>
                </a:solidFill>
              </a:rPr>
              <a:t>للفرد</a:t>
            </a:r>
            <a:r>
              <a:rPr lang="en-US" b="1" dirty="0">
                <a:solidFill>
                  <a:srgbClr val="0070C0"/>
                </a:solidFill>
              </a:rPr>
              <a:t>. </a:t>
            </a:r>
            <a:r>
              <a:rPr lang="en-US" dirty="0" err="1"/>
              <a:t>صحيح</a:t>
            </a:r>
            <a:endParaRPr lang="en-US" dirty="0"/>
          </a:p>
          <a:p>
            <a:pPr algn="just" rtl="1"/>
            <a:endParaRPr lang="en-US" dirty="0"/>
          </a:p>
          <a:p>
            <a:pPr algn="just" rtl="1"/>
            <a:r>
              <a:rPr lang="en-US" b="1" dirty="0" err="1">
                <a:solidFill>
                  <a:srgbClr val="0070C0"/>
                </a:solidFill>
              </a:rPr>
              <a:t>إذا</a:t>
            </a:r>
            <a:r>
              <a:rPr lang="en-US" b="1" dirty="0">
                <a:solidFill>
                  <a:srgbClr val="0070C0"/>
                </a:solidFill>
              </a:rPr>
              <a:t> </a:t>
            </a:r>
            <a:r>
              <a:rPr lang="en-US" b="1" dirty="0" err="1">
                <a:solidFill>
                  <a:srgbClr val="0070C0"/>
                </a:solidFill>
              </a:rPr>
              <a:t>أنتجت</a:t>
            </a:r>
            <a:r>
              <a:rPr lang="en-US" b="1" dirty="0">
                <a:solidFill>
                  <a:srgbClr val="0070C0"/>
                </a:solidFill>
              </a:rPr>
              <a:t> </a:t>
            </a:r>
            <a:r>
              <a:rPr lang="en-US" b="1" dirty="0" err="1">
                <a:solidFill>
                  <a:srgbClr val="0070C0"/>
                </a:solidFill>
              </a:rPr>
              <a:t>الشركة</a:t>
            </a:r>
            <a:r>
              <a:rPr lang="en-US" b="1" dirty="0">
                <a:solidFill>
                  <a:srgbClr val="0070C0"/>
                </a:solidFill>
              </a:rPr>
              <a:t> أ، </a:t>
            </a:r>
            <a:r>
              <a:rPr lang="en-US" b="1" dirty="0" err="1">
                <a:solidFill>
                  <a:srgbClr val="0070C0"/>
                </a:solidFill>
              </a:rPr>
              <a:t>وهي</a:t>
            </a:r>
            <a:r>
              <a:rPr lang="en-US" b="1" dirty="0">
                <a:solidFill>
                  <a:srgbClr val="0070C0"/>
                </a:solidFill>
              </a:rPr>
              <a:t> </a:t>
            </a:r>
            <a:r>
              <a:rPr lang="en-US" b="1" dirty="0" err="1">
                <a:solidFill>
                  <a:srgbClr val="0070C0"/>
                </a:solidFill>
              </a:rPr>
              <a:t>شركة</a:t>
            </a:r>
            <a:r>
              <a:rPr lang="en-US" b="1" dirty="0">
                <a:solidFill>
                  <a:srgbClr val="0070C0"/>
                </a:solidFill>
              </a:rPr>
              <a:t> </a:t>
            </a:r>
            <a:r>
              <a:rPr lang="en-US" b="1" dirty="0" err="1">
                <a:solidFill>
                  <a:srgbClr val="0070C0"/>
                </a:solidFill>
              </a:rPr>
              <a:t>أمريكية</a:t>
            </a:r>
            <a:r>
              <a:rPr lang="en-US" b="1" dirty="0">
                <a:solidFill>
                  <a:srgbClr val="0070C0"/>
                </a:solidFill>
              </a:rPr>
              <a:t>، </a:t>
            </a:r>
            <a:r>
              <a:rPr lang="en-US" b="1" dirty="0" err="1">
                <a:solidFill>
                  <a:srgbClr val="0070C0"/>
                </a:solidFill>
              </a:rPr>
              <a:t>أحذية</a:t>
            </a:r>
            <a:r>
              <a:rPr lang="en-US" b="1" dirty="0">
                <a:solidFill>
                  <a:srgbClr val="0070C0"/>
                </a:solidFill>
              </a:rPr>
              <a:t> </a:t>
            </a:r>
            <a:r>
              <a:rPr lang="en-US" b="1" dirty="0" err="1">
                <a:solidFill>
                  <a:srgbClr val="0070C0"/>
                </a:solidFill>
              </a:rPr>
              <a:t>رياضية</a:t>
            </a:r>
            <a:r>
              <a:rPr lang="en-US" b="1" dirty="0">
                <a:solidFill>
                  <a:srgbClr val="0070C0"/>
                </a:solidFill>
              </a:rPr>
              <a:t> في </a:t>
            </a:r>
            <a:r>
              <a:rPr lang="en-US" b="1" dirty="0" err="1">
                <a:solidFill>
                  <a:srgbClr val="0070C0"/>
                </a:solidFill>
              </a:rPr>
              <a:t>تايلاند</a:t>
            </a:r>
            <a:r>
              <a:rPr lang="en-US" b="1" dirty="0">
                <a:solidFill>
                  <a:srgbClr val="0070C0"/>
                </a:solidFill>
              </a:rPr>
              <a:t>، </a:t>
            </a:r>
            <a:r>
              <a:rPr lang="en-US" b="1" dirty="0" err="1">
                <a:solidFill>
                  <a:srgbClr val="0070C0"/>
                </a:solidFill>
              </a:rPr>
              <a:t>فسيؤدي</a:t>
            </a:r>
            <a:r>
              <a:rPr lang="en-US" b="1" dirty="0">
                <a:solidFill>
                  <a:srgbClr val="0070C0"/>
                </a:solidFill>
              </a:rPr>
              <a:t> </a:t>
            </a:r>
            <a:r>
              <a:rPr lang="en-US" b="1" dirty="0" err="1">
                <a:solidFill>
                  <a:srgbClr val="0070C0"/>
                </a:solidFill>
              </a:rPr>
              <a:t>ذلك</a:t>
            </a:r>
            <a:r>
              <a:rPr lang="en-US" b="1" dirty="0">
                <a:solidFill>
                  <a:srgbClr val="0070C0"/>
                </a:solidFill>
              </a:rPr>
              <a:t> </a:t>
            </a:r>
            <a:r>
              <a:rPr lang="en-US" b="1" dirty="0" err="1">
                <a:solidFill>
                  <a:srgbClr val="0070C0"/>
                </a:solidFill>
              </a:rPr>
              <a:t>إلى</a:t>
            </a:r>
            <a:r>
              <a:rPr lang="en-US" b="1" dirty="0">
                <a:solidFill>
                  <a:srgbClr val="0070C0"/>
                </a:solidFill>
              </a:rPr>
              <a:t> </a:t>
            </a:r>
            <a:r>
              <a:rPr lang="en-US" b="1" dirty="0" err="1">
                <a:solidFill>
                  <a:srgbClr val="0070C0"/>
                </a:solidFill>
              </a:rPr>
              <a:t>إضافة</a:t>
            </a:r>
            <a:r>
              <a:rPr lang="en-US" b="1" dirty="0">
                <a:solidFill>
                  <a:srgbClr val="0070C0"/>
                </a:solidFill>
              </a:rPr>
              <a:t> </a:t>
            </a:r>
            <a:r>
              <a:rPr lang="en-US" b="1" dirty="0" err="1">
                <a:solidFill>
                  <a:srgbClr val="0070C0"/>
                </a:solidFill>
              </a:rPr>
              <a:t>الناتج</a:t>
            </a:r>
            <a:r>
              <a:rPr lang="en-US" b="1" dirty="0">
                <a:solidFill>
                  <a:srgbClr val="0070C0"/>
                </a:solidFill>
              </a:rPr>
              <a:t> </a:t>
            </a:r>
            <a:r>
              <a:rPr lang="en-US" b="1" dirty="0" err="1">
                <a:solidFill>
                  <a:srgbClr val="0070C0"/>
                </a:solidFill>
              </a:rPr>
              <a:t>المحلي</a:t>
            </a:r>
            <a:r>
              <a:rPr lang="en-US" b="1" dirty="0">
                <a:solidFill>
                  <a:srgbClr val="0070C0"/>
                </a:solidFill>
              </a:rPr>
              <a:t> </a:t>
            </a:r>
            <a:r>
              <a:rPr lang="en-US" b="1" dirty="0" err="1">
                <a:solidFill>
                  <a:srgbClr val="0070C0"/>
                </a:solidFill>
              </a:rPr>
              <a:t>الإجمالي</a:t>
            </a:r>
            <a:r>
              <a:rPr lang="en-US" b="1" dirty="0">
                <a:solidFill>
                  <a:srgbClr val="0070C0"/>
                </a:solidFill>
              </a:rPr>
              <a:t> </a:t>
            </a:r>
            <a:r>
              <a:rPr lang="en-US" b="1" dirty="0" err="1">
                <a:solidFill>
                  <a:srgbClr val="0070C0"/>
                </a:solidFill>
              </a:rPr>
              <a:t>لتايلاند</a:t>
            </a:r>
            <a:r>
              <a:rPr lang="en-US" b="1" dirty="0">
                <a:solidFill>
                  <a:srgbClr val="0070C0"/>
                </a:solidFill>
              </a:rPr>
              <a:t> </a:t>
            </a:r>
            <a:r>
              <a:rPr lang="en-US" b="1" dirty="0" err="1">
                <a:solidFill>
                  <a:srgbClr val="0070C0"/>
                </a:solidFill>
              </a:rPr>
              <a:t>ولكن</a:t>
            </a:r>
            <a:r>
              <a:rPr lang="en-US" b="1" dirty="0">
                <a:solidFill>
                  <a:srgbClr val="0070C0"/>
                </a:solidFill>
              </a:rPr>
              <a:t> </a:t>
            </a:r>
            <a:r>
              <a:rPr lang="en-US" b="1" dirty="0" err="1">
                <a:solidFill>
                  <a:srgbClr val="0070C0"/>
                </a:solidFill>
              </a:rPr>
              <a:t>ليس</a:t>
            </a:r>
            <a:r>
              <a:rPr lang="en-US" b="1" dirty="0">
                <a:solidFill>
                  <a:srgbClr val="0070C0"/>
                </a:solidFill>
              </a:rPr>
              <a:t> </a:t>
            </a:r>
            <a:r>
              <a:rPr lang="en-US" b="1" dirty="0" err="1">
                <a:solidFill>
                  <a:srgbClr val="0070C0"/>
                </a:solidFill>
              </a:rPr>
              <a:t>إلى</a:t>
            </a:r>
            <a:r>
              <a:rPr lang="en-US" b="1" dirty="0">
                <a:solidFill>
                  <a:srgbClr val="0070C0"/>
                </a:solidFill>
              </a:rPr>
              <a:t> </a:t>
            </a:r>
            <a:r>
              <a:rPr lang="en-US" b="1" dirty="0" err="1">
                <a:solidFill>
                  <a:srgbClr val="0070C0"/>
                </a:solidFill>
              </a:rPr>
              <a:t>الناتج</a:t>
            </a:r>
            <a:r>
              <a:rPr lang="en-US" b="1" dirty="0">
                <a:solidFill>
                  <a:srgbClr val="0070C0"/>
                </a:solidFill>
              </a:rPr>
              <a:t> </a:t>
            </a:r>
            <a:r>
              <a:rPr lang="en-US" b="1" dirty="0" err="1">
                <a:solidFill>
                  <a:srgbClr val="0070C0"/>
                </a:solidFill>
              </a:rPr>
              <a:t>المحلي</a:t>
            </a:r>
            <a:r>
              <a:rPr lang="en-US" b="1" dirty="0">
                <a:solidFill>
                  <a:srgbClr val="0070C0"/>
                </a:solidFill>
              </a:rPr>
              <a:t> </a:t>
            </a:r>
            <a:r>
              <a:rPr lang="en-US" b="1" dirty="0" err="1">
                <a:solidFill>
                  <a:srgbClr val="0070C0"/>
                </a:solidFill>
              </a:rPr>
              <a:t>الإجمالي</a:t>
            </a:r>
            <a:r>
              <a:rPr lang="en-US" b="1" dirty="0">
                <a:solidFill>
                  <a:srgbClr val="0070C0"/>
                </a:solidFill>
              </a:rPr>
              <a:t> </a:t>
            </a:r>
            <a:r>
              <a:rPr lang="en-US" b="1" dirty="0" err="1">
                <a:solidFill>
                  <a:srgbClr val="0070C0"/>
                </a:solidFill>
              </a:rPr>
              <a:t>للولايات</a:t>
            </a:r>
            <a:r>
              <a:rPr lang="en-US" b="1" dirty="0">
                <a:solidFill>
                  <a:srgbClr val="0070C0"/>
                </a:solidFill>
              </a:rPr>
              <a:t> </a:t>
            </a:r>
            <a:r>
              <a:rPr lang="en-US" b="1" dirty="0" err="1">
                <a:solidFill>
                  <a:srgbClr val="0070C0"/>
                </a:solidFill>
              </a:rPr>
              <a:t>المتحدة</a:t>
            </a:r>
            <a:r>
              <a:rPr lang="en-US" b="1" dirty="0">
                <a:solidFill>
                  <a:srgbClr val="0070C0"/>
                </a:solidFill>
              </a:rPr>
              <a:t>.</a:t>
            </a:r>
            <a:r>
              <a:rPr lang="en-US" dirty="0"/>
              <a:t> </a:t>
            </a:r>
            <a:r>
              <a:rPr lang="en-US" dirty="0" err="1"/>
              <a:t>صحيح</a:t>
            </a:r>
            <a:endParaRPr lang="en-US" dirty="0"/>
          </a:p>
        </p:txBody>
      </p:sp>
    </p:spTree>
    <p:extLst>
      <p:ext uri="{BB962C8B-B14F-4D97-AF65-F5344CB8AC3E}">
        <p14:creationId xmlns:p14="http://schemas.microsoft.com/office/powerpoint/2010/main" val="1536202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Real GDP and the Price Level</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9" name="Rectangle: Rounded Corners 8">
            <a:extLst>
              <a:ext uri="{FF2B5EF4-FFF2-40B4-BE49-F238E27FC236}">
                <a16:creationId xmlns:a16="http://schemas.microsoft.com/office/drawing/2014/main" id="{E095992C-5C59-6021-2A41-42C6622F8F6E}"/>
              </a:ext>
            </a:extLst>
          </p:cNvPr>
          <p:cNvSpPr/>
          <p:nvPr/>
        </p:nvSpPr>
        <p:spPr>
          <a:xfrm>
            <a:off x="2905545" y="2313252"/>
            <a:ext cx="6359080" cy="3179540"/>
          </a:xfrm>
          <a:prstGeom prst="roundRect">
            <a:avLst>
              <a:gd name="adj" fmla="val 10000"/>
            </a:avLst>
          </a:prstGeom>
          <a:solidFill>
            <a:schemeClr val="bg1"/>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sz="2000" dirty="0">
              <a:latin typeface="Alexandria"/>
            </a:endParaRPr>
          </a:p>
        </p:txBody>
      </p:sp>
      <p:sp>
        <p:nvSpPr>
          <p:cNvPr id="11" name="Rectangle: Rounded Corners 4">
            <a:extLst>
              <a:ext uri="{FF2B5EF4-FFF2-40B4-BE49-F238E27FC236}">
                <a16:creationId xmlns:a16="http://schemas.microsoft.com/office/drawing/2014/main" id="{8B425091-A643-9372-60A9-9E5658A3B85E}"/>
              </a:ext>
            </a:extLst>
          </p:cNvPr>
          <p:cNvSpPr txBox="1"/>
          <p:nvPr/>
        </p:nvSpPr>
        <p:spPr>
          <a:xfrm>
            <a:off x="2998671" y="2406378"/>
            <a:ext cx="6172828" cy="2993288"/>
          </a:xfrm>
          <a:prstGeom prst="rect">
            <a:avLst/>
          </a:prstGeom>
          <a:solidFill>
            <a:schemeClr val="bg1"/>
          </a:solidFill>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2133600">
              <a:lnSpc>
                <a:spcPct val="90000"/>
              </a:lnSpc>
              <a:spcBef>
                <a:spcPct val="0"/>
              </a:spcBef>
              <a:spcAft>
                <a:spcPct val="35000"/>
              </a:spcAft>
            </a:pPr>
            <a:r>
              <a:rPr lang="en-US" sz="2400" b="1" kern="1200" dirty="0">
                <a:solidFill>
                  <a:srgbClr val="0070C0"/>
                </a:solidFill>
                <a:latin typeface="Alexandria"/>
              </a:rPr>
              <a:t>2) Real GDP and the Price Level</a:t>
            </a:r>
            <a:endParaRPr lang="ar-EG" sz="2400" b="1" kern="1200" dirty="0">
              <a:solidFill>
                <a:srgbClr val="0070C0"/>
              </a:solidFill>
              <a:latin typeface="Alexandria"/>
            </a:endParaRPr>
          </a:p>
          <a:p>
            <a:pPr lvl="0" algn="ctr" defTabSz="2133600">
              <a:lnSpc>
                <a:spcPct val="90000"/>
              </a:lnSpc>
              <a:spcBef>
                <a:spcPct val="0"/>
              </a:spcBef>
              <a:spcAft>
                <a:spcPct val="35000"/>
              </a:spcAft>
            </a:pPr>
            <a:r>
              <a:rPr lang="ar-EG" sz="2400" b="1" dirty="0">
                <a:solidFill>
                  <a:srgbClr val="0070C0"/>
                </a:solidFill>
                <a:latin typeface="Alexandria"/>
              </a:rPr>
              <a:t>الناتج المحلي الإجمالي الحقيقي ومستوي السعر</a:t>
            </a:r>
            <a:endParaRPr lang="en-US" sz="2400" b="1" kern="1200" dirty="0">
              <a:solidFill>
                <a:srgbClr val="0070C0"/>
              </a:solidFill>
              <a:latin typeface="Alexandria"/>
            </a:endParaRPr>
          </a:p>
        </p:txBody>
      </p:sp>
    </p:spTree>
    <p:extLst>
      <p:ext uri="{BB962C8B-B14F-4D97-AF65-F5344CB8AC3E}">
        <p14:creationId xmlns:p14="http://schemas.microsoft.com/office/powerpoint/2010/main" val="1876379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55240" y="744018"/>
            <a:ext cx="7302363"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Real GDP and the Price Level</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الحقيقي ومستوي السعر</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9" name="Rectangle 3">
            <a:extLst>
              <a:ext uri="{FF2B5EF4-FFF2-40B4-BE49-F238E27FC236}">
                <a16:creationId xmlns:a16="http://schemas.microsoft.com/office/drawing/2014/main" id="{A0030E2E-5701-B7CB-D723-5D8D143A3891}"/>
              </a:ext>
            </a:extLst>
          </p:cNvPr>
          <p:cNvSpPr txBox="1">
            <a:spLocks noChangeArrowheads="1"/>
          </p:cNvSpPr>
          <p:nvPr/>
        </p:nvSpPr>
        <p:spPr>
          <a:xfrm>
            <a:off x="508805" y="2141974"/>
            <a:ext cx="5587195"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buNone/>
            </a:pPr>
            <a:r>
              <a:rPr lang="en-US" altLang="en-US" sz="2000" b="1" u="sng" dirty="0">
                <a:solidFill>
                  <a:srgbClr val="0070C0"/>
                </a:solidFill>
                <a:latin typeface="Alexandria"/>
              </a:rPr>
              <a:t>Steps to measure GDP inflation rate/ price level:</a:t>
            </a:r>
          </a:p>
          <a:p>
            <a:pPr marL="1143000" lvl="1" indent="-457200">
              <a:buFont typeface="+mj-lt"/>
              <a:buAutoNum type="arabicPeriod"/>
            </a:pPr>
            <a:r>
              <a:rPr lang="en-US" altLang="en-US" sz="2000" dirty="0">
                <a:solidFill>
                  <a:srgbClr val="002060"/>
                </a:solidFill>
                <a:latin typeface="Alexandria"/>
              </a:rPr>
              <a:t>Measure Nominal GDP</a:t>
            </a:r>
          </a:p>
          <a:p>
            <a:pPr marL="1143000" lvl="1" indent="-457200">
              <a:buFont typeface="+mj-lt"/>
              <a:buAutoNum type="arabicPeriod"/>
            </a:pPr>
            <a:r>
              <a:rPr lang="en-US" altLang="en-US" sz="2000" dirty="0">
                <a:solidFill>
                  <a:srgbClr val="002060"/>
                </a:solidFill>
                <a:latin typeface="Alexandria"/>
              </a:rPr>
              <a:t>Measure Real GDP</a:t>
            </a:r>
          </a:p>
          <a:p>
            <a:pPr marL="1143000" lvl="1" indent="-457200">
              <a:buFont typeface="+mj-lt"/>
              <a:buAutoNum type="arabicPeriod"/>
            </a:pPr>
            <a:r>
              <a:rPr lang="en-US" altLang="en-US" sz="2000" dirty="0">
                <a:solidFill>
                  <a:srgbClr val="002060"/>
                </a:solidFill>
                <a:latin typeface="Alexandria"/>
              </a:rPr>
              <a:t>Measure GDP deflator </a:t>
            </a:r>
            <a:r>
              <a:rPr lang="en-US" altLang="en-US" sz="2000" dirty="0">
                <a:solidFill>
                  <a:srgbClr val="00B0F0"/>
                </a:solidFill>
                <a:latin typeface="Alexandria"/>
              </a:rPr>
              <a:t>(1/2)*100</a:t>
            </a:r>
            <a:endParaRPr lang="en-US" altLang="en-US" sz="2000" dirty="0">
              <a:solidFill>
                <a:srgbClr val="002060"/>
              </a:solidFill>
              <a:latin typeface="Alexandria"/>
            </a:endParaRPr>
          </a:p>
          <a:p>
            <a:pPr marL="1143000" lvl="1" indent="-457200">
              <a:buFont typeface="+mj-lt"/>
              <a:buAutoNum type="arabicPeriod"/>
            </a:pPr>
            <a:r>
              <a:rPr lang="en-US" altLang="en-US" sz="2000" b="1" u="sng" dirty="0">
                <a:solidFill>
                  <a:srgbClr val="002060"/>
                </a:solidFill>
                <a:latin typeface="Alexandria"/>
              </a:rPr>
              <a:t>.</a:t>
            </a:r>
          </a:p>
          <a:p>
            <a:pPr marL="1143000" lvl="1" indent="-457200">
              <a:buFont typeface="+mj-lt"/>
              <a:buAutoNum type="arabicPeriod"/>
            </a:pPr>
            <a:endParaRPr lang="en-US" altLang="en-US" sz="2000" b="1" u="sng" dirty="0">
              <a:solidFill>
                <a:srgbClr val="002060"/>
              </a:solidFill>
              <a:latin typeface="Alexandria"/>
            </a:endParaRPr>
          </a:p>
          <a:p>
            <a:pPr lvl="1" indent="0">
              <a:buNone/>
            </a:pPr>
            <a:endParaRPr lang="en-US" altLang="en-US" sz="2000" b="1" u="sng" dirty="0">
              <a:solidFill>
                <a:srgbClr val="002060"/>
              </a:solidFill>
              <a:latin typeface="Alexandria"/>
            </a:endParaRPr>
          </a:p>
          <a:p>
            <a:pPr lvl="1" indent="0">
              <a:buNone/>
            </a:pPr>
            <a:endParaRPr lang="en-US" altLang="en-US" sz="2000" b="1" u="sng" dirty="0">
              <a:solidFill>
                <a:srgbClr val="002060"/>
              </a:solidFill>
              <a:latin typeface="Alexandria"/>
            </a:endParaRPr>
          </a:p>
          <a:p>
            <a:pPr lvl="1" indent="0">
              <a:buNone/>
            </a:pPr>
            <a:endParaRPr lang="en-US" altLang="en-US" sz="2000" b="1" u="sng" dirty="0">
              <a:solidFill>
                <a:srgbClr val="FF0000"/>
              </a:solidFill>
              <a:latin typeface="Alexandria"/>
            </a:endParaRPr>
          </a:p>
          <a:p>
            <a:pPr lvl="1" indent="0"/>
            <a:endParaRPr lang="en-US" altLang="en-US" sz="2000" dirty="0">
              <a:latin typeface="Alexandria"/>
            </a:endParaRPr>
          </a:p>
        </p:txBody>
      </p:sp>
      <p:pic>
        <p:nvPicPr>
          <p:cNvPr id="11" name="Picture 10">
            <a:extLst>
              <a:ext uri="{FF2B5EF4-FFF2-40B4-BE49-F238E27FC236}">
                <a16:creationId xmlns:a16="http://schemas.microsoft.com/office/drawing/2014/main" id="{E838F687-1129-2073-FFB0-71A9E0BBEB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2079" y="3836590"/>
            <a:ext cx="3163145" cy="1888654"/>
          </a:xfrm>
          <a:prstGeom prst="rect">
            <a:avLst/>
          </a:prstGeom>
        </p:spPr>
      </p:pic>
      <p:sp>
        <p:nvSpPr>
          <p:cNvPr id="2" name="Rectangle 3">
            <a:extLst>
              <a:ext uri="{FF2B5EF4-FFF2-40B4-BE49-F238E27FC236}">
                <a16:creationId xmlns:a16="http://schemas.microsoft.com/office/drawing/2014/main" id="{A0030E2E-5701-B7CB-D723-5D8D143A3891}"/>
              </a:ext>
            </a:extLst>
          </p:cNvPr>
          <p:cNvSpPr txBox="1">
            <a:spLocks noChangeArrowheads="1"/>
          </p:cNvSpPr>
          <p:nvPr/>
        </p:nvSpPr>
        <p:spPr>
          <a:xfrm>
            <a:off x="6421028" y="2074233"/>
            <a:ext cx="4720304"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lgn="r" rtl="1">
              <a:buNone/>
            </a:pPr>
            <a:r>
              <a:rPr lang="ar-EG" altLang="en-US" sz="2000" b="1" u="sng" dirty="0">
                <a:solidFill>
                  <a:srgbClr val="0070C0"/>
                </a:solidFill>
                <a:latin typeface="Alexandria"/>
              </a:rPr>
              <a:t>خطوات قياس معدل التضخم في الناتج المحلي الإجمالي / مستوى الأسعار:</a:t>
            </a:r>
            <a:endParaRPr lang="en-US" altLang="en-US" sz="2000" b="1" u="sng" dirty="0">
              <a:solidFill>
                <a:srgbClr val="0070C0"/>
              </a:solidFill>
              <a:latin typeface="Alexandria"/>
            </a:endParaRPr>
          </a:p>
          <a:p>
            <a:pPr marL="1143000" lvl="1" indent="-457200" algn="r" rtl="1">
              <a:buFont typeface="+mj-lt"/>
              <a:buAutoNum type="arabicPeriod"/>
            </a:pPr>
            <a:r>
              <a:rPr lang="ar-EG" altLang="en-US" sz="2000" dirty="0">
                <a:solidFill>
                  <a:srgbClr val="002060"/>
                </a:solidFill>
                <a:latin typeface="Alexandria"/>
              </a:rPr>
              <a:t>حساب الناتج المحلي الإجمالي الاسمي </a:t>
            </a:r>
            <a:endParaRPr lang="en-US" altLang="en-US" sz="2000" dirty="0">
              <a:solidFill>
                <a:srgbClr val="002060"/>
              </a:solidFill>
              <a:latin typeface="Alexandria"/>
            </a:endParaRPr>
          </a:p>
          <a:p>
            <a:pPr marL="1143000" lvl="1" indent="-457200" algn="r" rtl="1">
              <a:buFont typeface="+mj-lt"/>
              <a:buAutoNum type="arabicPeriod"/>
            </a:pPr>
            <a:r>
              <a:rPr lang="ar-EG" altLang="en-US" sz="2000" dirty="0">
                <a:solidFill>
                  <a:srgbClr val="002060"/>
                </a:solidFill>
                <a:latin typeface="Alexandria"/>
              </a:rPr>
              <a:t>حساب الناتج المحلي الإجمالي الحقيقي </a:t>
            </a:r>
            <a:endParaRPr lang="en-US" altLang="en-US" sz="2000" dirty="0">
              <a:solidFill>
                <a:srgbClr val="002060"/>
              </a:solidFill>
              <a:latin typeface="Alexandria"/>
            </a:endParaRPr>
          </a:p>
          <a:p>
            <a:pPr marL="1143000" lvl="1" indent="-457200" algn="r" rtl="1">
              <a:buFont typeface="+mj-lt"/>
              <a:buAutoNum type="arabicPeriod"/>
            </a:pPr>
            <a:r>
              <a:rPr lang="ar-EG" sz="2000" dirty="0">
                <a:solidFill>
                  <a:srgbClr val="002060"/>
                </a:solidFill>
                <a:latin typeface="Alexandria"/>
              </a:rPr>
              <a:t>معامل انكماش الناتج المحلي </a:t>
            </a:r>
            <a:r>
              <a:rPr lang="ar-EG" sz="2000" dirty="0" err="1">
                <a:solidFill>
                  <a:srgbClr val="002060"/>
                </a:solidFill>
                <a:latin typeface="Alexandria"/>
              </a:rPr>
              <a:t>الاجمالي</a:t>
            </a:r>
            <a:r>
              <a:rPr lang="ar-EG" sz="2000" dirty="0">
                <a:solidFill>
                  <a:srgbClr val="002060"/>
                </a:solidFill>
                <a:latin typeface="Alexandria"/>
              </a:rPr>
              <a:t> </a:t>
            </a:r>
            <a:endParaRPr lang="en-US" altLang="en-US" sz="2000" dirty="0">
              <a:solidFill>
                <a:srgbClr val="002060"/>
              </a:solidFill>
              <a:latin typeface="Alexandria"/>
            </a:endParaRPr>
          </a:p>
          <a:p>
            <a:pPr marL="1143000" lvl="1" indent="-457200" algn="r" rtl="1">
              <a:buFont typeface="+mj-lt"/>
              <a:buAutoNum type="arabicPeriod"/>
            </a:pPr>
            <a:r>
              <a:rPr lang="en-US" altLang="en-US" sz="2000" b="1" u="sng" dirty="0">
                <a:solidFill>
                  <a:srgbClr val="002060"/>
                </a:solidFill>
                <a:latin typeface="Alexandria"/>
              </a:rPr>
              <a:t>.</a:t>
            </a:r>
          </a:p>
          <a:p>
            <a:pPr marL="1143000" lvl="1" indent="-457200" algn="r" rtl="1">
              <a:buFont typeface="+mj-lt"/>
              <a:buAutoNum type="arabicPeriod"/>
            </a:pPr>
            <a:endParaRPr lang="en-US" altLang="en-US" sz="2000" b="1" u="sng" dirty="0">
              <a:solidFill>
                <a:srgbClr val="002060"/>
              </a:solidFill>
              <a:latin typeface="Alexandria"/>
            </a:endParaRPr>
          </a:p>
          <a:p>
            <a:pPr lvl="1" indent="0" algn="r" rtl="1">
              <a:buNone/>
            </a:pPr>
            <a:endParaRPr lang="en-US" altLang="en-US" sz="2000" b="1" u="sng" dirty="0">
              <a:solidFill>
                <a:srgbClr val="002060"/>
              </a:solidFill>
              <a:latin typeface="Alexandria"/>
            </a:endParaRPr>
          </a:p>
          <a:p>
            <a:pPr lvl="1" indent="0" algn="r" rtl="1">
              <a:buNone/>
            </a:pPr>
            <a:endParaRPr lang="en-US" altLang="en-US" sz="2000" b="1" u="sng" dirty="0">
              <a:solidFill>
                <a:srgbClr val="002060"/>
              </a:solidFill>
              <a:latin typeface="Alexandria"/>
            </a:endParaRPr>
          </a:p>
          <a:p>
            <a:pPr lvl="1" indent="0" algn="r" rtl="1">
              <a:buNone/>
            </a:pPr>
            <a:endParaRPr lang="en-US" altLang="en-US" sz="2000" b="1" u="sng" dirty="0">
              <a:solidFill>
                <a:srgbClr val="FF0000"/>
              </a:solidFill>
              <a:latin typeface="Alexandria"/>
            </a:endParaRPr>
          </a:p>
          <a:p>
            <a:pPr lvl="1" indent="0" algn="r" rtl="1"/>
            <a:endParaRPr lang="en-US" altLang="en-US" sz="2000" dirty="0">
              <a:latin typeface="Alexandria"/>
            </a:endParaRPr>
          </a:p>
        </p:txBody>
      </p:sp>
    </p:spTree>
    <p:extLst>
      <p:ext uri="{BB962C8B-B14F-4D97-AF65-F5344CB8AC3E}">
        <p14:creationId xmlns:p14="http://schemas.microsoft.com/office/powerpoint/2010/main" val="623367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790983"/>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Real GDP and the Price Level</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الحقيقي ومستوي السعر</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2" name="Rectangle 3">
            <a:extLst>
              <a:ext uri="{FF2B5EF4-FFF2-40B4-BE49-F238E27FC236}">
                <a16:creationId xmlns:a16="http://schemas.microsoft.com/office/drawing/2014/main" id="{E167D5DC-A3FB-EB11-FAD1-F5C83FF04279}"/>
              </a:ext>
            </a:extLst>
          </p:cNvPr>
          <p:cNvSpPr txBox="1">
            <a:spLocks noChangeArrowheads="1"/>
          </p:cNvSpPr>
          <p:nvPr/>
        </p:nvSpPr>
        <p:spPr>
          <a:xfrm>
            <a:off x="842046" y="2244468"/>
            <a:ext cx="5269169"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r>
              <a:rPr lang="en-US" altLang="en-US" sz="2000" b="1" dirty="0">
                <a:solidFill>
                  <a:srgbClr val="0070C0"/>
                </a:solidFill>
                <a:latin typeface="Alexandria"/>
              </a:rPr>
              <a:t>Real GDP</a:t>
            </a:r>
            <a:r>
              <a:rPr lang="en-US" altLang="en-US" sz="2000" dirty="0">
                <a:solidFill>
                  <a:srgbClr val="0070C0"/>
                </a:solidFill>
                <a:latin typeface="Alexandria"/>
              </a:rPr>
              <a:t> </a:t>
            </a:r>
            <a:r>
              <a:rPr lang="en-US" altLang="en-US" sz="2000" dirty="0">
                <a:latin typeface="Alexandria"/>
              </a:rPr>
              <a:t>is the value of final goods and services produced in a given year when valued at constant prices.</a:t>
            </a:r>
            <a:endParaRPr lang="ar-EG" altLang="en-US" sz="2000" dirty="0">
              <a:latin typeface="Alexandria"/>
            </a:endParaRPr>
          </a:p>
          <a:p>
            <a:pPr lvl="1" indent="0">
              <a:buNone/>
            </a:pPr>
            <a:endParaRPr lang="en-US" altLang="en-US" sz="2000" dirty="0">
              <a:latin typeface="Alexandria"/>
            </a:endParaRPr>
          </a:p>
          <a:p>
            <a:pPr marL="0" indent="0"/>
            <a:r>
              <a:rPr lang="en-US" altLang="en-US" sz="2000" dirty="0">
                <a:solidFill>
                  <a:srgbClr val="0070C0"/>
                </a:solidFill>
                <a:latin typeface="Alexandria"/>
              </a:rPr>
              <a:t>Calculating Real GDP</a:t>
            </a:r>
          </a:p>
          <a:p>
            <a:pPr lvl="1" indent="0"/>
            <a:r>
              <a:rPr lang="en-US" altLang="en-US" sz="2000" dirty="0">
                <a:latin typeface="Alexandria"/>
              </a:rPr>
              <a:t>The first step in calculating real GDP is to calculate </a:t>
            </a:r>
            <a:r>
              <a:rPr lang="en-US" altLang="en-US" sz="2000" b="1" dirty="0">
                <a:solidFill>
                  <a:srgbClr val="0070C0"/>
                </a:solidFill>
                <a:latin typeface="Alexandria"/>
              </a:rPr>
              <a:t>Nominal GDP</a:t>
            </a:r>
            <a:r>
              <a:rPr lang="en-US" altLang="en-US" sz="2000" dirty="0">
                <a:latin typeface="Alexandria"/>
              </a:rPr>
              <a:t>, which is the value of goods and services produced during a given year valued at the prices of that year.</a:t>
            </a:r>
            <a:endParaRPr lang="ar-EG" altLang="en-US" sz="2000" dirty="0">
              <a:latin typeface="Alexandria"/>
            </a:endParaRPr>
          </a:p>
        </p:txBody>
      </p:sp>
      <p:sp>
        <p:nvSpPr>
          <p:cNvPr id="10" name="Rectangle 3">
            <a:extLst>
              <a:ext uri="{FF2B5EF4-FFF2-40B4-BE49-F238E27FC236}">
                <a16:creationId xmlns:a16="http://schemas.microsoft.com/office/drawing/2014/main" id="{3DA0526F-F0FF-AFA9-6EC4-53E7B6163681}"/>
              </a:ext>
            </a:extLst>
          </p:cNvPr>
          <p:cNvSpPr txBox="1">
            <a:spLocks noChangeArrowheads="1"/>
          </p:cNvSpPr>
          <p:nvPr/>
        </p:nvSpPr>
        <p:spPr>
          <a:xfrm>
            <a:off x="6305551" y="2244468"/>
            <a:ext cx="4852987"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lgn="r" rtl="1"/>
            <a:r>
              <a:rPr lang="ar-EG" altLang="en-US" sz="2000" dirty="0">
                <a:latin typeface="Alexandria"/>
              </a:rPr>
              <a:t>الناتج المحلي الإجمالي الحقيقي هو قيمة السلع والخدمات النهائية المنتجة في عام معين عند تقييمها بأسعار ثابتة / أسعار سنة </a:t>
            </a:r>
            <a:r>
              <a:rPr lang="ar-EG" altLang="en-US" sz="2000" dirty="0" err="1">
                <a:latin typeface="Alexandria"/>
              </a:rPr>
              <a:t>الاساس</a:t>
            </a:r>
            <a:r>
              <a:rPr lang="ar-EG" altLang="en-US" sz="2000" dirty="0">
                <a:latin typeface="Alexandria"/>
              </a:rPr>
              <a:t>.</a:t>
            </a:r>
            <a:endParaRPr lang="en-US" altLang="en-US" sz="2000" dirty="0">
              <a:latin typeface="Alexandria"/>
            </a:endParaRPr>
          </a:p>
          <a:p>
            <a:pPr lvl="1" indent="0" algn="r" rtl="1">
              <a:buNone/>
            </a:pPr>
            <a:endParaRPr lang="en-US" altLang="en-US" sz="2000" dirty="0">
              <a:latin typeface="Alexandria"/>
            </a:endParaRPr>
          </a:p>
          <a:p>
            <a:pPr marL="0" indent="0" algn="r" rtl="1"/>
            <a:r>
              <a:rPr lang="ar-EG" altLang="en-US" sz="2000" dirty="0">
                <a:solidFill>
                  <a:srgbClr val="0070C0"/>
                </a:solidFill>
                <a:latin typeface="Alexandria"/>
              </a:rPr>
              <a:t>حساب الناتج المحلي الإجمالي الحقيقي </a:t>
            </a:r>
            <a:endParaRPr lang="en-US" altLang="en-US" sz="2000" dirty="0">
              <a:solidFill>
                <a:srgbClr val="0070C0"/>
              </a:solidFill>
              <a:latin typeface="Alexandria"/>
            </a:endParaRPr>
          </a:p>
          <a:p>
            <a:pPr lvl="1" indent="0" algn="r" rtl="1"/>
            <a:r>
              <a:rPr lang="ar-EG" altLang="en-US" sz="2000" dirty="0">
                <a:latin typeface="Alexandria"/>
              </a:rPr>
              <a:t>الخطوة الأولى في حساب الناتج المحلي الإجمالي الحقيقي هي حساب الناتج المحلي الإجمالي الاسمي، وهو قيمة السلع والخدمات المنتجة خلال عام معين بأسعار ذلك العام (السنة الحالية)</a:t>
            </a:r>
            <a:endParaRPr lang="en-US" altLang="en-US" sz="2000" dirty="0">
              <a:latin typeface="Alexandria"/>
            </a:endParaRPr>
          </a:p>
        </p:txBody>
      </p:sp>
    </p:spTree>
    <p:extLst>
      <p:ext uri="{BB962C8B-B14F-4D97-AF65-F5344CB8AC3E}">
        <p14:creationId xmlns:p14="http://schemas.microsoft.com/office/powerpoint/2010/main" val="3898580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828197"/>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Real GDP and the Price Level</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الحقيقي ومستوي السعر</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pic>
        <p:nvPicPr>
          <p:cNvPr id="9" name="Picture 8">
            <a:extLst>
              <a:ext uri="{FF2B5EF4-FFF2-40B4-BE49-F238E27FC236}">
                <a16:creationId xmlns:a16="http://schemas.microsoft.com/office/drawing/2014/main" id="{CC65834A-8702-6B83-421A-B7B59E3F49B9}"/>
              </a:ext>
            </a:extLst>
          </p:cNvPr>
          <p:cNvPicPr>
            <a:picLocks noChangeAspect="1"/>
          </p:cNvPicPr>
          <p:nvPr/>
        </p:nvPicPr>
        <p:blipFill rotWithShape="1">
          <a:blip r:embed="rId3"/>
          <a:srcRect l="23369" t="40962" r="22695" b="42412"/>
          <a:stretch/>
        </p:blipFill>
        <p:spPr>
          <a:xfrm>
            <a:off x="762000" y="3003933"/>
            <a:ext cx="10525125" cy="3025870"/>
          </a:xfrm>
          <a:prstGeom prst="rect">
            <a:avLst/>
          </a:prstGeom>
        </p:spPr>
      </p:pic>
      <p:sp>
        <p:nvSpPr>
          <p:cNvPr id="12" name="TextBox 11">
            <a:extLst>
              <a:ext uri="{FF2B5EF4-FFF2-40B4-BE49-F238E27FC236}">
                <a16:creationId xmlns:a16="http://schemas.microsoft.com/office/drawing/2014/main" id="{BB2FB4D1-604E-9BDB-BE5F-6A04E5A2FB2F}"/>
              </a:ext>
            </a:extLst>
          </p:cNvPr>
          <p:cNvSpPr txBox="1"/>
          <p:nvPr/>
        </p:nvSpPr>
        <p:spPr>
          <a:xfrm>
            <a:off x="762000" y="2153395"/>
            <a:ext cx="4756083" cy="1015663"/>
          </a:xfrm>
          <a:prstGeom prst="rect">
            <a:avLst/>
          </a:prstGeom>
          <a:noFill/>
        </p:spPr>
        <p:txBody>
          <a:bodyPr wrap="square">
            <a:spAutoFit/>
          </a:bodyPr>
          <a:lstStyle/>
          <a:p>
            <a:pPr algn="just" rtl="1"/>
            <a:r>
              <a:rPr lang="ar-EG" sz="2000" b="1" dirty="0"/>
              <a:t>الناتج المحلي الإجمالي الاسمي هو قيمة السلع والخدمات النهائية المنتجة في سنة معينة بأسعار السنة الحالية</a:t>
            </a:r>
            <a:endParaRPr lang="en-US" sz="2000" b="1" dirty="0"/>
          </a:p>
        </p:txBody>
      </p:sp>
      <p:sp>
        <p:nvSpPr>
          <p:cNvPr id="13" name="TextBox 12">
            <a:extLst>
              <a:ext uri="{FF2B5EF4-FFF2-40B4-BE49-F238E27FC236}">
                <a16:creationId xmlns:a16="http://schemas.microsoft.com/office/drawing/2014/main" id="{18A7B6AE-EE6A-A3D4-D4D4-5AD797E993C7}"/>
              </a:ext>
            </a:extLst>
          </p:cNvPr>
          <p:cNvSpPr txBox="1"/>
          <p:nvPr/>
        </p:nvSpPr>
        <p:spPr>
          <a:xfrm>
            <a:off x="6415088" y="2128638"/>
            <a:ext cx="4756083" cy="1015663"/>
          </a:xfrm>
          <a:prstGeom prst="rect">
            <a:avLst/>
          </a:prstGeom>
          <a:noFill/>
        </p:spPr>
        <p:txBody>
          <a:bodyPr wrap="square">
            <a:spAutoFit/>
          </a:bodyPr>
          <a:lstStyle/>
          <a:p>
            <a:pPr algn="just" rtl="1"/>
            <a:r>
              <a:rPr lang="ar-EG" sz="2000" b="1" dirty="0"/>
              <a:t>الناتج المحلي الإجمالي الحقيقي هو قيمة السلع والخدمات النهائية المنتجة في سنة معينة بأسعار سنة </a:t>
            </a:r>
            <a:r>
              <a:rPr lang="ar-EG" sz="2000" b="1" dirty="0" err="1"/>
              <a:t>الاساس</a:t>
            </a:r>
            <a:endParaRPr lang="en-US" sz="2000" b="1" dirty="0"/>
          </a:p>
        </p:txBody>
      </p:sp>
    </p:spTree>
    <p:extLst>
      <p:ext uri="{BB962C8B-B14F-4D97-AF65-F5344CB8AC3E}">
        <p14:creationId xmlns:p14="http://schemas.microsoft.com/office/powerpoint/2010/main" val="3691543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7582" y="828887"/>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Real GDP and the Price Level</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الحقيقي ومستوي السعر</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pic>
        <p:nvPicPr>
          <p:cNvPr id="2" name="Picture 1">
            <a:extLst>
              <a:ext uri="{FF2B5EF4-FFF2-40B4-BE49-F238E27FC236}">
                <a16:creationId xmlns:a16="http://schemas.microsoft.com/office/drawing/2014/main" id="{F956DB19-9EB6-E98C-8352-1BB2FB04EDB6}"/>
              </a:ext>
            </a:extLst>
          </p:cNvPr>
          <p:cNvPicPr>
            <a:picLocks noChangeAspect="1"/>
          </p:cNvPicPr>
          <p:nvPr/>
        </p:nvPicPr>
        <p:blipFill rotWithShape="1">
          <a:blip r:embed="rId3"/>
          <a:srcRect l="24091" t="26858" r="24685" b="49652"/>
          <a:stretch/>
        </p:blipFill>
        <p:spPr>
          <a:xfrm>
            <a:off x="1514779" y="2768366"/>
            <a:ext cx="9772041" cy="2909453"/>
          </a:xfrm>
          <a:prstGeom prst="rect">
            <a:avLst/>
          </a:prstGeom>
        </p:spPr>
      </p:pic>
      <p:sp>
        <p:nvSpPr>
          <p:cNvPr id="10" name="TextBox 9">
            <a:extLst>
              <a:ext uri="{FF2B5EF4-FFF2-40B4-BE49-F238E27FC236}">
                <a16:creationId xmlns:a16="http://schemas.microsoft.com/office/drawing/2014/main" id="{53C08812-7208-77B3-43F5-5B72E5987237}"/>
              </a:ext>
            </a:extLst>
          </p:cNvPr>
          <p:cNvSpPr txBox="1"/>
          <p:nvPr/>
        </p:nvSpPr>
        <p:spPr>
          <a:xfrm>
            <a:off x="2035494" y="2012276"/>
            <a:ext cx="8929384" cy="707886"/>
          </a:xfrm>
          <a:prstGeom prst="rect">
            <a:avLst/>
          </a:prstGeom>
          <a:noFill/>
        </p:spPr>
        <p:txBody>
          <a:bodyPr wrap="square">
            <a:spAutoFit/>
          </a:bodyPr>
          <a:lstStyle/>
          <a:p>
            <a:pPr algn="just" rtl="1"/>
            <a:r>
              <a:rPr lang="ar-EG" sz="2000" b="0" i="0" dirty="0">
                <a:solidFill>
                  <a:srgbClr val="0070C0"/>
                </a:solidFill>
                <a:effectLst/>
                <a:highlight>
                  <a:srgbClr val="FFFFFF"/>
                </a:highlight>
                <a:latin typeface="Arial" panose="020B0604020202020204" pitchFamily="34" charset="0"/>
              </a:rPr>
              <a:t>معامل انكماش الناتج المحلي </a:t>
            </a:r>
            <a:r>
              <a:rPr lang="ar-EG" sz="2000" b="0" i="0" dirty="0" err="1">
                <a:solidFill>
                  <a:srgbClr val="0070C0"/>
                </a:solidFill>
                <a:effectLst/>
                <a:highlight>
                  <a:srgbClr val="FFFFFF"/>
                </a:highlight>
                <a:latin typeface="Arial" panose="020B0604020202020204" pitchFamily="34" charset="0"/>
              </a:rPr>
              <a:t>الاجمالي</a:t>
            </a:r>
            <a:r>
              <a:rPr lang="ar-EG" sz="2000" b="0" i="0" dirty="0">
                <a:solidFill>
                  <a:srgbClr val="0070C0"/>
                </a:solidFill>
                <a:effectLst/>
                <a:highlight>
                  <a:srgbClr val="FFFFFF"/>
                </a:highlight>
                <a:latin typeface="Arial" panose="020B0604020202020204" pitchFamily="34" charset="0"/>
              </a:rPr>
              <a:t> </a:t>
            </a:r>
            <a:r>
              <a:rPr lang="en-US" sz="2000" b="0" i="0" dirty="0">
                <a:solidFill>
                  <a:srgbClr val="0070C0"/>
                </a:solidFill>
                <a:effectLst/>
                <a:highlight>
                  <a:srgbClr val="FFFFFF"/>
                </a:highlight>
                <a:latin typeface="Arial" panose="020B0604020202020204" pitchFamily="34" charset="0"/>
              </a:rPr>
              <a:t>GDP deflator)‏ </a:t>
            </a:r>
            <a:r>
              <a:rPr lang="ar-EG" sz="2000" b="0" i="0" dirty="0">
                <a:solidFill>
                  <a:srgbClr val="0070C0"/>
                </a:solidFill>
                <a:effectLst/>
                <a:highlight>
                  <a:srgbClr val="FFFFFF"/>
                </a:highlight>
                <a:latin typeface="Arial" panose="020B0604020202020204" pitchFamily="34" charset="0"/>
              </a:rPr>
              <a:t>تعني </a:t>
            </a:r>
            <a:r>
              <a:rPr lang="ar-EG" sz="2000" b="1" i="0" dirty="0">
                <a:solidFill>
                  <a:srgbClr val="0070C0"/>
                </a:solidFill>
                <a:effectLst/>
                <a:highlight>
                  <a:srgbClr val="FFFFFF"/>
                </a:highlight>
                <a:latin typeface="Arial" panose="020B0604020202020204" pitchFamily="34" charset="0"/>
              </a:rPr>
              <a:t>معدل الأسعار لكل المنتجات النهائية المحلية في وقت زمني(سنوي) محدد</a:t>
            </a:r>
            <a:endParaRPr lang="en-US" sz="2000" dirty="0">
              <a:solidFill>
                <a:srgbClr val="0070C0"/>
              </a:solidFill>
            </a:endParaRPr>
          </a:p>
        </p:txBody>
      </p:sp>
    </p:spTree>
    <p:extLst>
      <p:ext uri="{BB962C8B-B14F-4D97-AF65-F5344CB8AC3E}">
        <p14:creationId xmlns:p14="http://schemas.microsoft.com/office/powerpoint/2010/main" val="1384832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783624"/>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Real GDP and the Price Level</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الحقيقي ومستوي السعر</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pic>
        <p:nvPicPr>
          <p:cNvPr id="9" name="Picture 8">
            <a:extLst>
              <a:ext uri="{FF2B5EF4-FFF2-40B4-BE49-F238E27FC236}">
                <a16:creationId xmlns:a16="http://schemas.microsoft.com/office/drawing/2014/main" id="{72A79577-0B7A-6BC2-889E-DCCF807DEB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11993" y="1903342"/>
            <a:ext cx="4968014" cy="3894923"/>
          </a:xfrm>
          <a:prstGeom prst="rect">
            <a:avLst/>
          </a:prstGeom>
        </p:spPr>
      </p:pic>
    </p:spTree>
    <p:extLst>
      <p:ext uri="{BB962C8B-B14F-4D97-AF65-F5344CB8AC3E}">
        <p14:creationId xmlns:p14="http://schemas.microsoft.com/office/powerpoint/2010/main" val="335065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756182"/>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Real GDP and the Price Level</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الحقيقي ومستوي السعر</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pic>
        <p:nvPicPr>
          <p:cNvPr id="2" name="Picture 1">
            <a:extLst>
              <a:ext uri="{FF2B5EF4-FFF2-40B4-BE49-F238E27FC236}">
                <a16:creationId xmlns:a16="http://schemas.microsoft.com/office/drawing/2014/main" id="{14718E5E-3168-9562-905A-FE73384757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5077" y="1850620"/>
            <a:ext cx="6335461" cy="3854886"/>
          </a:xfrm>
          <a:prstGeom prst="rect">
            <a:avLst/>
          </a:prstGeom>
        </p:spPr>
      </p:pic>
    </p:spTree>
    <p:extLst>
      <p:ext uri="{BB962C8B-B14F-4D97-AF65-F5344CB8AC3E}">
        <p14:creationId xmlns:p14="http://schemas.microsoft.com/office/powerpoint/2010/main" val="1617065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7582" y="772148"/>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Real GDP and the Price Level</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الحقيقي ومستوي السعر</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pic>
        <p:nvPicPr>
          <p:cNvPr id="9" name="Picture 8">
            <a:extLst>
              <a:ext uri="{FF2B5EF4-FFF2-40B4-BE49-F238E27FC236}">
                <a16:creationId xmlns:a16="http://schemas.microsoft.com/office/drawing/2014/main" id="{B063E491-4E84-A7FB-4ED2-74DFECD551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9377" y="2087344"/>
            <a:ext cx="8802043" cy="3600057"/>
          </a:xfrm>
          <a:prstGeom prst="rect">
            <a:avLst/>
          </a:prstGeom>
        </p:spPr>
      </p:pic>
    </p:spTree>
    <p:extLst>
      <p:ext uri="{BB962C8B-B14F-4D97-AF65-F5344CB8AC3E}">
        <p14:creationId xmlns:p14="http://schemas.microsoft.com/office/powerpoint/2010/main" val="1601230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7582" y="764682"/>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Real GDP and the Price Level</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الحقيقي ومستوي السعر</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pic>
        <p:nvPicPr>
          <p:cNvPr id="2" name="Picture 1">
            <a:extLst>
              <a:ext uri="{FF2B5EF4-FFF2-40B4-BE49-F238E27FC236}">
                <a16:creationId xmlns:a16="http://schemas.microsoft.com/office/drawing/2014/main" id="{EF036891-E66C-46CD-621B-C9FDF6A99E2A}"/>
              </a:ext>
            </a:extLst>
          </p:cNvPr>
          <p:cNvPicPr>
            <a:picLocks noChangeAspect="1"/>
          </p:cNvPicPr>
          <p:nvPr/>
        </p:nvPicPr>
        <p:blipFill rotWithShape="1">
          <a:blip r:embed="rId3"/>
          <a:srcRect l="23636" t="44442" r="25795" b="23623"/>
          <a:stretch/>
        </p:blipFill>
        <p:spPr>
          <a:xfrm>
            <a:off x="1055577" y="2395678"/>
            <a:ext cx="10150078" cy="3543661"/>
          </a:xfrm>
          <a:prstGeom prst="rect">
            <a:avLst/>
          </a:prstGeom>
        </p:spPr>
      </p:pic>
      <p:sp>
        <p:nvSpPr>
          <p:cNvPr id="11" name="TextBox 10">
            <a:extLst>
              <a:ext uri="{FF2B5EF4-FFF2-40B4-BE49-F238E27FC236}">
                <a16:creationId xmlns:a16="http://schemas.microsoft.com/office/drawing/2014/main" id="{CA1F8D59-17ED-F874-E378-7C04D2804FE1}"/>
              </a:ext>
            </a:extLst>
          </p:cNvPr>
          <p:cNvSpPr txBox="1"/>
          <p:nvPr/>
        </p:nvSpPr>
        <p:spPr>
          <a:xfrm>
            <a:off x="2507582" y="1822023"/>
            <a:ext cx="8178731" cy="707886"/>
          </a:xfrm>
          <a:prstGeom prst="rect">
            <a:avLst/>
          </a:prstGeom>
          <a:noFill/>
        </p:spPr>
        <p:txBody>
          <a:bodyPr wrap="square">
            <a:spAutoFit/>
          </a:bodyPr>
          <a:lstStyle/>
          <a:p>
            <a:pPr algn="r" rtl="1"/>
            <a:r>
              <a:rPr lang="ar-EG" sz="2000" b="1" i="0" dirty="0">
                <a:solidFill>
                  <a:srgbClr val="0070C0"/>
                </a:solidFill>
                <a:effectLst/>
                <a:highlight>
                  <a:srgbClr val="FFFFFF"/>
                </a:highlight>
                <a:latin typeface="Arial" panose="020B0604020202020204" pitchFamily="34" charset="0"/>
              </a:rPr>
              <a:t>استخدم معامل انكماش الناتج المحلي الإجمالي لحساب معدل التضخم من 2002 ل 2003ـ ومن 2003 ل 2004 </a:t>
            </a:r>
            <a:endParaRPr lang="en-US" sz="2000" b="1" dirty="0"/>
          </a:p>
        </p:txBody>
      </p:sp>
    </p:spTree>
    <p:extLst>
      <p:ext uri="{BB962C8B-B14F-4D97-AF65-F5344CB8AC3E}">
        <p14:creationId xmlns:p14="http://schemas.microsoft.com/office/powerpoint/2010/main" val="1944266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9" name="Rectangle: Rounded Corners 8">
            <a:extLst>
              <a:ext uri="{FF2B5EF4-FFF2-40B4-BE49-F238E27FC236}">
                <a16:creationId xmlns:a16="http://schemas.microsoft.com/office/drawing/2014/main" id="{E095992C-5C59-6021-2A41-42C6622F8F6E}"/>
              </a:ext>
            </a:extLst>
          </p:cNvPr>
          <p:cNvSpPr/>
          <p:nvPr/>
        </p:nvSpPr>
        <p:spPr>
          <a:xfrm>
            <a:off x="2905545" y="2313252"/>
            <a:ext cx="6359080" cy="3179540"/>
          </a:xfrm>
          <a:prstGeom prst="roundRect">
            <a:avLst>
              <a:gd name="adj" fmla="val 10000"/>
            </a:avLst>
          </a:prstGeom>
          <a:solidFill>
            <a:schemeClr val="bg1"/>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sz="2000" dirty="0">
              <a:latin typeface="Alexandria"/>
            </a:endParaRPr>
          </a:p>
        </p:txBody>
      </p:sp>
      <p:sp>
        <p:nvSpPr>
          <p:cNvPr id="11" name="Rectangle: Rounded Corners 4">
            <a:extLst>
              <a:ext uri="{FF2B5EF4-FFF2-40B4-BE49-F238E27FC236}">
                <a16:creationId xmlns:a16="http://schemas.microsoft.com/office/drawing/2014/main" id="{8B425091-A643-9372-60A9-9E5658A3B85E}"/>
              </a:ext>
            </a:extLst>
          </p:cNvPr>
          <p:cNvSpPr txBox="1"/>
          <p:nvPr/>
        </p:nvSpPr>
        <p:spPr>
          <a:xfrm>
            <a:off x="2998671" y="2406378"/>
            <a:ext cx="6172828" cy="2993288"/>
          </a:xfrm>
          <a:prstGeom prst="rect">
            <a:avLst/>
          </a:prstGeom>
          <a:solidFill>
            <a:schemeClr val="bg1"/>
          </a:solidFill>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2133600">
              <a:lnSpc>
                <a:spcPct val="90000"/>
              </a:lnSpc>
              <a:spcBef>
                <a:spcPct val="0"/>
              </a:spcBef>
              <a:spcAft>
                <a:spcPct val="35000"/>
              </a:spcAft>
            </a:pPr>
            <a:r>
              <a:rPr lang="en-US" sz="2400" b="1" kern="1200" dirty="0">
                <a:solidFill>
                  <a:srgbClr val="0070C0"/>
                </a:solidFill>
                <a:latin typeface="Alexandria"/>
              </a:rPr>
              <a:t>3) Measuring Economic Growth</a:t>
            </a:r>
            <a:endParaRPr lang="ar-EG" sz="2400" b="1" kern="1200" dirty="0">
              <a:solidFill>
                <a:srgbClr val="0070C0"/>
              </a:solidFill>
              <a:latin typeface="Alexandria"/>
            </a:endParaRPr>
          </a:p>
          <a:p>
            <a:pPr lvl="0" algn="ctr" defTabSz="2133600">
              <a:lnSpc>
                <a:spcPct val="90000"/>
              </a:lnSpc>
              <a:spcBef>
                <a:spcPct val="0"/>
              </a:spcBef>
              <a:spcAft>
                <a:spcPct val="35000"/>
              </a:spcAft>
            </a:pPr>
            <a:r>
              <a:rPr lang="ar-EG" sz="2400" b="1" dirty="0">
                <a:solidFill>
                  <a:srgbClr val="0070C0"/>
                </a:solidFill>
                <a:latin typeface="Alexandria"/>
              </a:rPr>
              <a:t>حساب النمو الاقتصادي</a:t>
            </a:r>
            <a:endParaRPr lang="en-US" sz="2400" b="1" kern="1200" dirty="0">
              <a:solidFill>
                <a:srgbClr val="0070C0"/>
              </a:solidFill>
              <a:latin typeface="Alexandria"/>
            </a:endParaRPr>
          </a:p>
        </p:txBody>
      </p:sp>
    </p:spTree>
    <p:extLst>
      <p:ext uri="{BB962C8B-B14F-4D97-AF65-F5344CB8AC3E}">
        <p14:creationId xmlns:p14="http://schemas.microsoft.com/office/powerpoint/2010/main" val="3950866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Economic Growth</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النمو الاقتصادي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grpSp>
        <p:nvGrpSpPr>
          <p:cNvPr id="11" name="Group 24">
            <a:extLst>
              <a:ext uri="{FF2B5EF4-FFF2-40B4-BE49-F238E27FC236}">
                <a16:creationId xmlns:a16="http://schemas.microsoft.com/office/drawing/2014/main" id="{21B6B987-1B2F-EFC0-9355-C9D97CA0B137}"/>
              </a:ext>
            </a:extLst>
          </p:cNvPr>
          <p:cNvGrpSpPr>
            <a:grpSpLocks/>
          </p:cNvGrpSpPr>
          <p:nvPr/>
        </p:nvGrpSpPr>
        <p:grpSpPr bwMode="auto">
          <a:xfrm>
            <a:off x="751631" y="2445072"/>
            <a:ext cx="5499895" cy="2990552"/>
            <a:chOff x="250559" y="3786549"/>
            <a:chExt cx="4117974" cy="1336372"/>
          </a:xfrm>
        </p:grpSpPr>
        <p:sp>
          <p:nvSpPr>
            <p:cNvPr id="12" name="TextBox 14">
              <a:extLst>
                <a:ext uri="{FF2B5EF4-FFF2-40B4-BE49-F238E27FC236}">
                  <a16:creationId xmlns:a16="http://schemas.microsoft.com/office/drawing/2014/main" id="{37D1FAEF-AA42-9FFE-654C-FE7F865DDF35}"/>
                </a:ext>
              </a:extLst>
            </p:cNvPr>
            <p:cNvSpPr txBox="1">
              <a:spLocks noChangeArrowheads="1"/>
            </p:cNvSpPr>
            <p:nvPr/>
          </p:nvSpPr>
          <p:spPr bwMode="auto">
            <a:xfrm>
              <a:off x="395534" y="3786549"/>
              <a:ext cx="3972999" cy="178795"/>
            </a:xfrm>
            <a:prstGeom prst="rect">
              <a:avLst/>
            </a:prstGeom>
            <a:solidFill>
              <a:schemeClr val="accent5">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ko-KR" sz="2000" b="1" dirty="0">
                  <a:solidFill>
                    <a:srgbClr val="0070C0"/>
                  </a:solidFill>
                  <a:latin typeface="Alexandria"/>
                  <a:cs typeface="Arial" panose="020B0604020202020204" pitchFamily="34" charset="0"/>
                </a:rPr>
                <a:t>Economic Growth</a:t>
              </a:r>
              <a:endParaRPr lang="ko-KR" altLang="en-US" sz="2000" b="1" dirty="0">
                <a:solidFill>
                  <a:srgbClr val="0070C0"/>
                </a:solidFill>
                <a:latin typeface="Alexandria"/>
                <a:cs typeface="Arial" panose="020B0604020202020204" pitchFamily="34" charset="0"/>
              </a:endParaRPr>
            </a:p>
          </p:txBody>
        </p:sp>
        <p:sp>
          <p:nvSpPr>
            <p:cNvPr id="13" name="TextBox 12">
              <a:extLst>
                <a:ext uri="{FF2B5EF4-FFF2-40B4-BE49-F238E27FC236}">
                  <a16:creationId xmlns:a16="http://schemas.microsoft.com/office/drawing/2014/main" id="{7BC06E8A-0E23-1DA2-F316-24571C5FB2FB}"/>
                </a:ext>
              </a:extLst>
            </p:cNvPr>
            <p:cNvSpPr txBox="1"/>
            <p:nvPr/>
          </p:nvSpPr>
          <p:spPr>
            <a:xfrm>
              <a:off x="250559" y="3981385"/>
              <a:ext cx="3973736" cy="1141536"/>
            </a:xfrm>
            <a:prstGeom prst="rect">
              <a:avLst/>
            </a:prstGeom>
            <a:noFill/>
          </p:spPr>
          <p:txBody>
            <a:bodyPr>
              <a:spAutoFit/>
            </a:bodyPr>
            <a:lstStyle/>
            <a:p>
              <a:pPr marL="214313" indent="-214313" defTabSz="685800">
                <a:buFont typeface="Arial" panose="020B0604020202020204" pitchFamily="34" charset="0"/>
                <a:buChar char="•"/>
                <a:defRPr/>
              </a:pPr>
              <a:r>
                <a:rPr lang="en-US" altLang="ko-KR" sz="2000" dirty="0">
                  <a:solidFill>
                    <a:prstClr val="black">
                      <a:lumMod val="75000"/>
                      <a:lumOff val="25000"/>
                    </a:prstClr>
                  </a:solidFill>
                  <a:latin typeface="Alexandria"/>
                  <a:cs typeface="Arial" pitchFamily="34" charset="0"/>
                </a:rPr>
                <a:t>Is your main indicator of the economic activity</a:t>
              </a:r>
            </a:p>
            <a:p>
              <a:pPr marL="214313" indent="-214313" defTabSz="685800">
                <a:buFont typeface="Arial" panose="020B0604020202020204" pitchFamily="34" charset="0"/>
                <a:buChar char="•"/>
                <a:defRPr/>
              </a:pPr>
              <a:r>
                <a:rPr lang="en-US" altLang="ko-KR" sz="2000" dirty="0">
                  <a:solidFill>
                    <a:prstClr val="black">
                      <a:lumMod val="75000"/>
                      <a:lumOff val="25000"/>
                    </a:prstClr>
                  </a:solidFill>
                  <a:latin typeface="Alexandria"/>
                  <a:cs typeface="Arial" pitchFamily="34" charset="0"/>
                </a:rPr>
                <a:t>Sales Leaders as to use the expected growth as base to their sales forecasting.</a:t>
              </a:r>
            </a:p>
            <a:p>
              <a:pPr marL="214313" indent="-214313" defTabSz="685800">
                <a:buFont typeface="Arial" panose="020B0604020202020204" pitchFamily="34" charset="0"/>
                <a:buChar char="•"/>
                <a:defRPr/>
              </a:pPr>
              <a:r>
                <a:rPr lang="en-US" altLang="ko-KR" sz="2000" dirty="0">
                  <a:solidFill>
                    <a:prstClr val="black">
                      <a:lumMod val="75000"/>
                      <a:lumOff val="25000"/>
                    </a:prstClr>
                  </a:solidFill>
                  <a:latin typeface="Alexandria"/>
                  <a:cs typeface="Arial" pitchFamily="34" charset="0"/>
                </a:rPr>
                <a:t>Countries with high rate of Economic growth are attractive for new investment.</a:t>
              </a:r>
              <a:endParaRPr lang="ar-EG" altLang="ko-KR" sz="2000" dirty="0">
                <a:solidFill>
                  <a:prstClr val="black">
                    <a:lumMod val="75000"/>
                    <a:lumOff val="25000"/>
                  </a:prstClr>
                </a:solidFill>
                <a:latin typeface="Alexandria"/>
                <a:cs typeface="Arial" pitchFamily="34" charset="0"/>
              </a:endParaRPr>
            </a:p>
            <a:p>
              <a:pPr marL="214313" indent="-214313" defTabSz="685800">
                <a:buFont typeface="Arial" panose="020B0604020202020204" pitchFamily="34" charset="0"/>
                <a:buChar char="•"/>
                <a:defRPr/>
              </a:pPr>
              <a:endParaRPr lang="ar-EG" altLang="ko-KR" sz="2000" dirty="0">
                <a:solidFill>
                  <a:prstClr val="black">
                    <a:lumMod val="75000"/>
                    <a:lumOff val="25000"/>
                  </a:prstClr>
                </a:solidFill>
                <a:latin typeface="Alexandria"/>
                <a:cs typeface="Arial" pitchFamily="34" charset="0"/>
              </a:endParaRPr>
            </a:p>
            <a:p>
              <a:pPr defTabSz="685800">
                <a:defRPr/>
              </a:pPr>
              <a:endParaRPr lang="en-US" altLang="ko-KR" sz="2000" dirty="0">
                <a:solidFill>
                  <a:prstClr val="black">
                    <a:lumMod val="75000"/>
                    <a:lumOff val="25000"/>
                  </a:prstClr>
                </a:solidFill>
                <a:latin typeface="Alexandria"/>
                <a:cs typeface="Arial" pitchFamily="34" charset="0"/>
              </a:endParaRPr>
            </a:p>
            <a:p>
              <a:pPr defTabSz="685800">
                <a:defRPr/>
              </a:pPr>
              <a:endParaRPr lang="en-US" altLang="ko-KR" sz="2000" dirty="0">
                <a:solidFill>
                  <a:prstClr val="black">
                    <a:lumMod val="75000"/>
                    <a:lumOff val="25000"/>
                  </a:prstClr>
                </a:solidFill>
                <a:latin typeface="Alexandria"/>
                <a:cs typeface="Arial" pitchFamily="34" charset="0"/>
              </a:endParaRPr>
            </a:p>
          </p:txBody>
        </p:sp>
      </p:grpSp>
      <p:sp>
        <p:nvSpPr>
          <p:cNvPr id="14" name="TextBox 21">
            <a:extLst>
              <a:ext uri="{FF2B5EF4-FFF2-40B4-BE49-F238E27FC236}">
                <a16:creationId xmlns:a16="http://schemas.microsoft.com/office/drawing/2014/main" id="{CB920FEA-2518-2231-EDE2-07CABDBB21DD}"/>
              </a:ext>
            </a:extLst>
          </p:cNvPr>
          <p:cNvSpPr txBox="1">
            <a:spLocks noChangeArrowheads="1"/>
          </p:cNvSpPr>
          <p:nvPr/>
        </p:nvSpPr>
        <p:spPr bwMode="auto">
          <a:xfrm>
            <a:off x="951655" y="2101396"/>
            <a:ext cx="534741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4000" tIns="0" rIns="27000" bIns="0">
            <a:spAutoFit/>
          </a:bodyPr>
          <a:lstStyle>
            <a:lvl1pPr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ko-KR" sz="2000" b="1" dirty="0">
                <a:solidFill>
                  <a:srgbClr val="0070C0"/>
                </a:solidFill>
                <a:latin typeface="Alexandria"/>
                <a:cs typeface="Arial" panose="020B0604020202020204" pitchFamily="34" charset="0"/>
              </a:rPr>
              <a:t>GDP - What in it for me?</a:t>
            </a:r>
            <a:endParaRPr lang="ko-KR" altLang="en-US" sz="2000" b="1" dirty="0">
              <a:solidFill>
                <a:srgbClr val="0070C0"/>
              </a:solidFill>
              <a:latin typeface="Alexandria"/>
              <a:cs typeface="Arial" panose="020B0604020202020204" pitchFamily="34" charset="0"/>
            </a:endParaRPr>
          </a:p>
        </p:txBody>
      </p:sp>
      <p:sp>
        <p:nvSpPr>
          <p:cNvPr id="10" name="TextBox 9">
            <a:extLst>
              <a:ext uri="{FF2B5EF4-FFF2-40B4-BE49-F238E27FC236}">
                <a16:creationId xmlns:a16="http://schemas.microsoft.com/office/drawing/2014/main" id="{0E5B5AC2-D4F1-0C25-D090-C96FA89BA817}"/>
              </a:ext>
            </a:extLst>
          </p:cNvPr>
          <p:cNvSpPr txBox="1"/>
          <p:nvPr/>
        </p:nvSpPr>
        <p:spPr bwMode="auto">
          <a:xfrm>
            <a:off x="6023640" y="2845181"/>
            <a:ext cx="5307253" cy="2246769"/>
          </a:xfrm>
          <a:prstGeom prst="rect">
            <a:avLst/>
          </a:prstGeom>
          <a:noFill/>
        </p:spPr>
        <p:txBody>
          <a:bodyPr>
            <a:spAutoFit/>
          </a:bodyPr>
          <a:lstStyle/>
          <a:p>
            <a:pPr marL="214313" indent="-214313" defTabSz="685800">
              <a:buFont typeface="Arial" panose="020B0604020202020204" pitchFamily="34" charset="0"/>
              <a:buChar char="•"/>
              <a:defRPr/>
            </a:pPr>
            <a:endParaRPr lang="ar-EG" altLang="ko-KR" sz="2000" dirty="0">
              <a:solidFill>
                <a:prstClr val="black">
                  <a:lumMod val="75000"/>
                  <a:lumOff val="25000"/>
                </a:prstClr>
              </a:solidFill>
              <a:latin typeface="Alexandria"/>
              <a:cs typeface="Arial" pitchFamily="34" charset="0"/>
            </a:endParaRPr>
          </a:p>
          <a:p>
            <a:pPr marL="214313" indent="-214313" algn="r" defTabSz="685800" rtl="1">
              <a:buFont typeface="Arial" panose="020B0604020202020204" pitchFamily="34" charset="0"/>
              <a:buChar char="•"/>
              <a:defRPr/>
            </a:pPr>
            <a:r>
              <a:rPr lang="ar-EG" altLang="ko-KR" sz="2000" dirty="0">
                <a:solidFill>
                  <a:prstClr val="black">
                    <a:lumMod val="75000"/>
                    <a:lumOff val="25000"/>
                  </a:prstClr>
                </a:solidFill>
                <a:latin typeface="Alexandria"/>
                <a:cs typeface="Arial" pitchFamily="34" charset="0"/>
              </a:rPr>
              <a:t>هل يعتبر مؤشرك الرئيسي للنشاط الاقتصادي</a:t>
            </a:r>
          </a:p>
          <a:p>
            <a:pPr marL="214313" indent="-214313" algn="r" defTabSz="685800" rtl="1">
              <a:buFont typeface="Arial" panose="020B0604020202020204" pitchFamily="34" charset="0"/>
              <a:buChar char="•"/>
              <a:defRPr/>
            </a:pPr>
            <a:r>
              <a:rPr lang="ar-EG" altLang="ko-KR" sz="2000" dirty="0">
                <a:solidFill>
                  <a:prstClr val="black">
                    <a:lumMod val="75000"/>
                    <a:lumOff val="25000"/>
                  </a:prstClr>
                </a:solidFill>
                <a:latin typeface="Alexandria"/>
                <a:cs typeface="Arial" pitchFamily="34" charset="0"/>
              </a:rPr>
              <a:t>يستخدم قادة المبيعات النمو المتوقع كأساس لتوقعات مبيعاتهم.</a:t>
            </a:r>
          </a:p>
          <a:p>
            <a:pPr marL="214313" indent="-214313" algn="r" defTabSz="685800" rtl="1">
              <a:buFont typeface="Arial" panose="020B0604020202020204" pitchFamily="34" charset="0"/>
              <a:buChar char="•"/>
              <a:defRPr/>
            </a:pPr>
            <a:r>
              <a:rPr lang="ar-EG" altLang="ko-KR" sz="2000" dirty="0">
                <a:solidFill>
                  <a:prstClr val="black">
                    <a:lumMod val="75000"/>
                    <a:lumOff val="25000"/>
                  </a:prstClr>
                </a:solidFill>
                <a:latin typeface="Alexandria"/>
                <a:cs typeface="Arial" pitchFamily="34" charset="0"/>
              </a:rPr>
              <a:t>الدول ذات معدل النمو الاقتصادي المرتفع جذابة للاستثمارات الجديدة.</a:t>
            </a:r>
            <a:endParaRPr lang="en-US" altLang="ko-KR" sz="2000" dirty="0">
              <a:solidFill>
                <a:prstClr val="black">
                  <a:lumMod val="75000"/>
                  <a:lumOff val="25000"/>
                </a:prstClr>
              </a:solidFill>
              <a:latin typeface="Alexandria"/>
              <a:cs typeface="Arial" pitchFamily="34" charset="0"/>
            </a:endParaRPr>
          </a:p>
          <a:p>
            <a:pPr defTabSz="685800">
              <a:defRPr/>
            </a:pPr>
            <a:endParaRPr lang="en-US" altLang="ko-KR" sz="2000" dirty="0">
              <a:solidFill>
                <a:prstClr val="black">
                  <a:lumMod val="75000"/>
                  <a:lumOff val="25000"/>
                </a:prstClr>
              </a:solidFill>
              <a:latin typeface="Alexandria"/>
              <a:cs typeface="Arial" pitchFamily="34" charset="0"/>
            </a:endParaRPr>
          </a:p>
          <a:p>
            <a:pPr defTabSz="685800">
              <a:defRPr/>
            </a:pPr>
            <a:endParaRPr lang="en-US" altLang="ko-KR" sz="2000" dirty="0">
              <a:solidFill>
                <a:prstClr val="black">
                  <a:lumMod val="75000"/>
                  <a:lumOff val="25000"/>
                </a:prstClr>
              </a:solidFill>
              <a:latin typeface="Alexandria"/>
              <a:cs typeface="Arial" pitchFamily="34" charset="0"/>
            </a:endParaRPr>
          </a:p>
        </p:txBody>
      </p:sp>
      <p:sp>
        <p:nvSpPr>
          <p:cNvPr id="15" name="TextBox 14">
            <a:extLst>
              <a:ext uri="{FF2B5EF4-FFF2-40B4-BE49-F238E27FC236}">
                <a16:creationId xmlns:a16="http://schemas.microsoft.com/office/drawing/2014/main" id="{3E1A15DD-DAC2-6E1F-59E6-9FC7A60668ED}"/>
              </a:ext>
            </a:extLst>
          </p:cNvPr>
          <p:cNvSpPr txBox="1">
            <a:spLocks noChangeArrowheads="1"/>
          </p:cNvSpPr>
          <p:nvPr/>
        </p:nvSpPr>
        <p:spPr bwMode="auto">
          <a:xfrm>
            <a:off x="6686550" y="2475032"/>
            <a:ext cx="4693896" cy="400110"/>
          </a:xfrm>
          <a:prstGeom prst="rect">
            <a:avLst/>
          </a:prstGeom>
          <a:solidFill>
            <a:schemeClr val="accent5">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algn="r" rtl="1" eaLnBrk="1" hangingPunct="1"/>
            <a:r>
              <a:rPr lang="ar-EG" altLang="ko-KR" sz="2000" b="1" dirty="0">
                <a:solidFill>
                  <a:srgbClr val="0070C0"/>
                </a:solidFill>
                <a:latin typeface="Alexandria"/>
                <a:cs typeface="Arial" panose="020B0604020202020204" pitchFamily="34" charset="0"/>
              </a:rPr>
              <a:t>النمو الاقتصادي </a:t>
            </a:r>
            <a:endParaRPr lang="ko-KR" altLang="en-US" sz="2000" b="1" dirty="0">
              <a:solidFill>
                <a:srgbClr val="0070C0"/>
              </a:solidFill>
              <a:latin typeface="Alexandria"/>
              <a:cs typeface="Arial" panose="020B0604020202020204" pitchFamily="34" charset="0"/>
            </a:endParaRPr>
          </a:p>
        </p:txBody>
      </p:sp>
    </p:spTree>
    <p:extLst>
      <p:ext uri="{BB962C8B-B14F-4D97-AF65-F5344CB8AC3E}">
        <p14:creationId xmlns:p14="http://schemas.microsoft.com/office/powerpoint/2010/main" val="4218424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3948"/>
            <a:ext cx="10812720" cy="517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Economic Growth</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النمو الاقتصادي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2" name="Rectangle 3">
            <a:extLst>
              <a:ext uri="{FF2B5EF4-FFF2-40B4-BE49-F238E27FC236}">
                <a16:creationId xmlns:a16="http://schemas.microsoft.com/office/drawing/2014/main" id="{7423F71F-5213-5E45-582D-38DD1BE15663}"/>
              </a:ext>
            </a:extLst>
          </p:cNvPr>
          <p:cNvSpPr txBox="1">
            <a:spLocks noChangeArrowheads="1"/>
          </p:cNvSpPr>
          <p:nvPr/>
        </p:nvSpPr>
        <p:spPr>
          <a:xfrm>
            <a:off x="502638" y="2257104"/>
            <a:ext cx="5572792" cy="42355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r>
              <a:rPr lang="en-US" altLang="en-US" sz="2000" dirty="0">
                <a:latin typeface="Alexandria"/>
              </a:rPr>
              <a:t>We use </a:t>
            </a:r>
            <a:r>
              <a:rPr lang="en-US" altLang="en-US" sz="2000" b="1" dirty="0">
                <a:solidFill>
                  <a:srgbClr val="0070C0"/>
                </a:solidFill>
                <a:latin typeface="Alexandria"/>
              </a:rPr>
              <a:t>real GDP </a:t>
            </a:r>
            <a:r>
              <a:rPr lang="en-US" altLang="en-US" sz="2000" dirty="0">
                <a:latin typeface="Alexandria"/>
              </a:rPr>
              <a:t>to calculate the economic growth rate.</a:t>
            </a:r>
            <a:r>
              <a:rPr lang="ar-EG" altLang="en-US" sz="2000" dirty="0">
                <a:latin typeface="Alexandria"/>
              </a:rPr>
              <a:t> </a:t>
            </a:r>
          </a:p>
          <a:p>
            <a:pPr lvl="1" indent="0"/>
            <a:r>
              <a:rPr lang="en-US" altLang="en-US" sz="2000" dirty="0">
                <a:latin typeface="Alexandria"/>
              </a:rPr>
              <a:t>The </a:t>
            </a:r>
            <a:r>
              <a:rPr lang="en-US" altLang="en-US" sz="2000" b="1" dirty="0">
                <a:solidFill>
                  <a:srgbClr val="0070C0"/>
                </a:solidFill>
                <a:latin typeface="Alexandria"/>
              </a:rPr>
              <a:t>economic growth rate</a:t>
            </a:r>
            <a:r>
              <a:rPr lang="en-US" altLang="en-US" sz="2000" dirty="0">
                <a:solidFill>
                  <a:srgbClr val="0070C0"/>
                </a:solidFill>
                <a:latin typeface="Alexandria"/>
              </a:rPr>
              <a:t> </a:t>
            </a:r>
            <a:r>
              <a:rPr lang="en-US" altLang="en-US" sz="2000" dirty="0">
                <a:latin typeface="Alexandria"/>
              </a:rPr>
              <a:t>is the percentage change in the quantity of goods and services produced from one year to the next.</a:t>
            </a:r>
          </a:p>
          <a:p>
            <a:pPr lvl="1" indent="0">
              <a:buNone/>
            </a:pPr>
            <a:endParaRPr lang="ar-EG" altLang="en-US" sz="2000" dirty="0">
              <a:latin typeface="Alexandria"/>
            </a:endParaRPr>
          </a:p>
          <a:p>
            <a:pPr lvl="1" indent="0">
              <a:buNone/>
            </a:pPr>
            <a:endParaRPr lang="ar-EG" altLang="en-US" sz="2000" dirty="0">
              <a:latin typeface="Alexandria"/>
            </a:endParaRPr>
          </a:p>
          <a:p>
            <a:pPr lvl="1" indent="0">
              <a:buNone/>
            </a:pPr>
            <a:endParaRPr lang="en-US" altLang="en-US" sz="2000" dirty="0">
              <a:latin typeface="Alexandria"/>
            </a:endParaRPr>
          </a:p>
          <a:p>
            <a:pPr lvl="1" indent="0">
              <a:buNone/>
            </a:pPr>
            <a:r>
              <a:rPr lang="en-US" altLang="en-US" sz="2000" b="1" i="1" u="sng" dirty="0">
                <a:solidFill>
                  <a:srgbClr val="0070C0"/>
                </a:solidFill>
                <a:latin typeface="Alexandria"/>
              </a:rPr>
              <a:t>We measure economic growth so we can make:</a:t>
            </a:r>
          </a:p>
          <a:p>
            <a:pPr marL="1143000" lvl="1" indent="-457200">
              <a:buFont typeface="+mj-lt"/>
              <a:buAutoNum type="arabicPeriod"/>
            </a:pPr>
            <a:r>
              <a:rPr lang="en-US" altLang="en-US" sz="2000" dirty="0">
                <a:latin typeface="Alexandria"/>
              </a:rPr>
              <a:t> Economic welfare comparisons</a:t>
            </a:r>
          </a:p>
          <a:p>
            <a:pPr marL="1143000" lvl="1" indent="-457200">
              <a:buFont typeface="+mj-lt"/>
              <a:buAutoNum type="arabicPeriod"/>
            </a:pPr>
            <a:r>
              <a:rPr lang="en-US" altLang="en-US" sz="2000" dirty="0">
                <a:latin typeface="Alexandria"/>
              </a:rPr>
              <a:t> International welfare comparisons</a:t>
            </a:r>
          </a:p>
        </p:txBody>
      </p:sp>
      <p:sp>
        <p:nvSpPr>
          <p:cNvPr id="10" name="Rectangle 9">
            <a:extLst>
              <a:ext uri="{FF2B5EF4-FFF2-40B4-BE49-F238E27FC236}">
                <a16:creationId xmlns:a16="http://schemas.microsoft.com/office/drawing/2014/main" id="{75650FFF-64B2-EAD6-C2D9-E3F87FB039EE}"/>
              </a:ext>
            </a:extLst>
          </p:cNvPr>
          <p:cNvSpPr/>
          <p:nvPr/>
        </p:nvSpPr>
        <p:spPr>
          <a:xfrm>
            <a:off x="1140379" y="3777932"/>
            <a:ext cx="4838700" cy="90011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b="1" dirty="0">
                <a:solidFill>
                  <a:schemeClr val="tx1"/>
                </a:solidFill>
                <a:latin typeface="Alexandria"/>
              </a:rPr>
              <a:t>Economic Growth = (Real GDP Current Period – Real GDP Last)/ Real GDP Last</a:t>
            </a:r>
            <a:endParaRPr lang="ar-EG" sz="2000" b="1" dirty="0">
              <a:solidFill>
                <a:schemeClr val="tx1"/>
              </a:solidFill>
              <a:latin typeface="Alexandria"/>
            </a:endParaRPr>
          </a:p>
        </p:txBody>
      </p:sp>
      <p:sp>
        <p:nvSpPr>
          <p:cNvPr id="11" name="Rectangle 3">
            <a:extLst>
              <a:ext uri="{FF2B5EF4-FFF2-40B4-BE49-F238E27FC236}">
                <a16:creationId xmlns:a16="http://schemas.microsoft.com/office/drawing/2014/main" id="{7423F71F-5213-5E45-582D-38DD1BE15663}"/>
              </a:ext>
            </a:extLst>
          </p:cNvPr>
          <p:cNvSpPr txBox="1">
            <a:spLocks noChangeArrowheads="1"/>
          </p:cNvSpPr>
          <p:nvPr/>
        </p:nvSpPr>
        <p:spPr>
          <a:xfrm>
            <a:off x="6190072" y="2457159"/>
            <a:ext cx="5221418" cy="42355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lgn="r" rtl="1"/>
            <a:r>
              <a:rPr lang="ar-EG" altLang="en-US" sz="2000" dirty="0">
                <a:latin typeface="Alexandria"/>
              </a:rPr>
              <a:t>نستخدم الناتج المحلي الإجمالي الحقيقي لحساب معدل النمو الاقتصادي.</a:t>
            </a:r>
            <a:endParaRPr lang="en-US" altLang="en-US" sz="2000" dirty="0">
              <a:latin typeface="Alexandria"/>
            </a:endParaRPr>
          </a:p>
          <a:p>
            <a:pPr lvl="1" indent="0" algn="r" rtl="1"/>
            <a:r>
              <a:rPr lang="ar-EG" altLang="en-US" sz="2000" dirty="0">
                <a:latin typeface="Alexandria"/>
              </a:rPr>
              <a:t>معدل النمو الاقتصادي هو النسبة المئوية للتغير في كمية السلع والخدمات المنتجة من سنة إلى أخرى.</a:t>
            </a:r>
            <a:endParaRPr lang="en-US" altLang="en-US" sz="2000" dirty="0">
              <a:latin typeface="Alexandria"/>
            </a:endParaRPr>
          </a:p>
          <a:p>
            <a:pPr lvl="1" indent="0" algn="r" rtl="1">
              <a:buNone/>
            </a:pPr>
            <a:endParaRPr lang="ar-EG" altLang="en-US" sz="2000" dirty="0">
              <a:latin typeface="Alexandria"/>
            </a:endParaRPr>
          </a:p>
          <a:p>
            <a:pPr lvl="1" indent="0" algn="r" rtl="1">
              <a:buNone/>
            </a:pPr>
            <a:endParaRPr lang="ar-EG" altLang="en-US" sz="2000" dirty="0">
              <a:latin typeface="Alexandria"/>
            </a:endParaRPr>
          </a:p>
          <a:p>
            <a:pPr lvl="1" indent="0" algn="r" rtl="1">
              <a:buNone/>
            </a:pPr>
            <a:endParaRPr lang="en-US" altLang="en-US" sz="2000" dirty="0">
              <a:latin typeface="Alexandria"/>
            </a:endParaRPr>
          </a:p>
          <a:p>
            <a:pPr lvl="1" indent="0" algn="r" rtl="1">
              <a:buNone/>
            </a:pPr>
            <a:r>
              <a:rPr lang="en-US" altLang="en-US" sz="2000" b="1" i="1" u="sng" dirty="0">
                <a:solidFill>
                  <a:srgbClr val="0070C0"/>
                </a:solidFill>
                <a:latin typeface="Alexandria"/>
              </a:rPr>
              <a:t>:</a:t>
            </a:r>
            <a:r>
              <a:rPr lang="ar-EG" altLang="en-US" sz="2000" b="1" i="1" u="sng" dirty="0">
                <a:solidFill>
                  <a:srgbClr val="0070C0"/>
                </a:solidFill>
                <a:latin typeface="Alexandria"/>
              </a:rPr>
              <a:t> نحن نقيس النمو الاقتصادي حتى نتمكن من تحقيق ما يلي:</a:t>
            </a:r>
            <a:endParaRPr lang="en-US" altLang="en-US" sz="2000" b="1" i="1" u="sng" dirty="0">
              <a:solidFill>
                <a:srgbClr val="0070C0"/>
              </a:solidFill>
              <a:latin typeface="Alexandria"/>
            </a:endParaRPr>
          </a:p>
          <a:p>
            <a:pPr marL="1143000" lvl="1" indent="-457200" algn="r" rtl="1">
              <a:buFont typeface="+mj-lt"/>
              <a:buAutoNum type="arabicPeriod"/>
            </a:pPr>
            <a:r>
              <a:rPr lang="ar-EG" altLang="en-US" sz="2000" dirty="0">
                <a:latin typeface="Alexandria"/>
              </a:rPr>
              <a:t>مقارنات الرفاهة الاقتصادية </a:t>
            </a:r>
            <a:endParaRPr lang="en-US" altLang="en-US" sz="2000" dirty="0">
              <a:latin typeface="Alexandria"/>
            </a:endParaRPr>
          </a:p>
          <a:p>
            <a:pPr marL="1143000" lvl="1" indent="-457200" algn="r" rtl="1">
              <a:buFont typeface="+mj-lt"/>
              <a:buAutoNum type="arabicPeriod"/>
            </a:pPr>
            <a:r>
              <a:rPr lang="ar-EG" altLang="en-US" sz="2000" dirty="0">
                <a:latin typeface="Alexandria"/>
              </a:rPr>
              <a:t>مقارنات الرفاهة الدولية </a:t>
            </a:r>
            <a:endParaRPr lang="en-US" altLang="en-US" sz="2000" dirty="0">
              <a:latin typeface="Alexandria"/>
            </a:endParaRPr>
          </a:p>
        </p:txBody>
      </p:sp>
      <p:sp>
        <p:nvSpPr>
          <p:cNvPr id="12" name="Rectangle 11">
            <a:extLst>
              <a:ext uri="{FF2B5EF4-FFF2-40B4-BE49-F238E27FC236}">
                <a16:creationId xmlns:a16="http://schemas.microsoft.com/office/drawing/2014/main" id="{75650FFF-64B2-EAD6-C2D9-E3F87FB039EE}"/>
              </a:ext>
            </a:extLst>
          </p:cNvPr>
          <p:cNvSpPr/>
          <p:nvPr/>
        </p:nvSpPr>
        <p:spPr>
          <a:xfrm>
            <a:off x="6190072" y="3735558"/>
            <a:ext cx="5221418" cy="90011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ar-EG" b="1" dirty="0">
                <a:solidFill>
                  <a:schemeClr val="tx1"/>
                </a:solidFill>
                <a:latin typeface="Alexandria"/>
              </a:rPr>
              <a:t>النمو الاقتصادي = (الناتج المحلي الإجمالي الحقيقي للفترة الحالية – الناتج المحلي الإجمالي الحقيقي في الفترة السابقة) / الناتج المحلي الإجمالي الحقيقي في الفترة السابقة</a:t>
            </a:r>
            <a:endParaRPr lang="en-US" b="1" dirty="0">
              <a:solidFill>
                <a:schemeClr val="tx1"/>
              </a:solidFill>
              <a:latin typeface="Alexandria"/>
            </a:endParaRPr>
          </a:p>
        </p:txBody>
      </p:sp>
    </p:spTree>
    <p:extLst>
      <p:ext uri="{BB962C8B-B14F-4D97-AF65-F5344CB8AC3E}">
        <p14:creationId xmlns:p14="http://schemas.microsoft.com/office/powerpoint/2010/main" val="2747375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685495"/>
            <a:ext cx="11569649"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Economic Growth</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النمو الاقتصادي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11" name="Rectangle 3">
            <a:extLst>
              <a:ext uri="{FF2B5EF4-FFF2-40B4-BE49-F238E27FC236}">
                <a16:creationId xmlns:a16="http://schemas.microsoft.com/office/drawing/2014/main" id="{E642721F-F403-7869-C524-D71FE7C4EC77}"/>
              </a:ext>
            </a:extLst>
          </p:cNvPr>
          <p:cNvSpPr txBox="1">
            <a:spLocks noChangeArrowheads="1"/>
          </p:cNvSpPr>
          <p:nvPr/>
        </p:nvSpPr>
        <p:spPr>
          <a:xfrm>
            <a:off x="730504" y="2293841"/>
            <a:ext cx="5436705" cy="38286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AutoNum type="arabicParenR"/>
              <a:defRPr/>
            </a:pPr>
            <a:r>
              <a:rPr lang="en-US" altLang="en-US" sz="1800" b="1" u="sng" dirty="0">
                <a:solidFill>
                  <a:srgbClr val="0070C0"/>
                </a:solidFill>
                <a:latin typeface="Alexandria"/>
              </a:rPr>
              <a:t>Economic Welfare Comparisons</a:t>
            </a:r>
          </a:p>
          <a:p>
            <a:pPr lvl="1" indent="0">
              <a:defRPr/>
            </a:pPr>
            <a:r>
              <a:rPr lang="en-US" altLang="en-US" sz="1800" dirty="0">
                <a:latin typeface="Alexandria"/>
              </a:rPr>
              <a:t>Economic welfare measures the nation’s </a:t>
            </a:r>
            <a:r>
              <a:rPr lang="en-US" altLang="en-US" sz="1800" dirty="0">
                <a:solidFill>
                  <a:srgbClr val="0070C0"/>
                </a:solidFill>
                <a:latin typeface="Alexandria"/>
              </a:rPr>
              <a:t>overall state of economic well-being. </a:t>
            </a:r>
            <a:endParaRPr lang="ar-EG" altLang="en-US" sz="1800" dirty="0">
              <a:solidFill>
                <a:srgbClr val="0070C0"/>
              </a:solidFill>
              <a:latin typeface="Alexandria"/>
            </a:endParaRPr>
          </a:p>
          <a:p>
            <a:pPr lvl="1" indent="0">
              <a:buNone/>
              <a:defRPr/>
            </a:pPr>
            <a:endParaRPr lang="en-US" altLang="en-US" sz="1800" dirty="0">
              <a:solidFill>
                <a:srgbClr val="FF0000"/>
              </a:solidFill>
              <a:latin typeface="Alexandria"/>
            </a:endParaRPr>
          </a:p>
          <a:p>
            <a:pPr lvl="1" indent="0">
              <a:defRPr/>
            </a:pPr>
            <a:r>
              <a:rPr lang="en-US" altLang="en-US" sz="1800" b="1" u="sng" dirty="0">
                <a:solidFill>
                  <a:srgbClr val="0070C0"/>
                </a:solidFill>
                <a:latin typeface="Alexandria"/>
              </a:rPr>
              <a:t>Real GDP is not a perfect measure of economic welfare for seven reasons:</a:t>
            </a:r>
            <a:endParaRPr lang="ar-EG" altLang="en-US" sz="1800" b="1" u="sng" dirty="0">
              <a:solidFill>
                <a:srgbClr val="0070C0"/>
              </a:solidFill>
              <a:latin typeface="Alexandria"/>
            </a:endParaRPr>
          </a:p>
          <a:p>
            <a:pPr marL="514350" indent="-514350">
              <a:buFont typeface="+mj-lt"/>
              <a:buAutoNum type="arabicPeriod"/>
              <a:defRPr/>
            </a:pPr>
            <a:r>
              <a:rPr lang="en-US" sz="1800" dirty="0">
                <a:latin typeface="Alexandria"/>
              </a:rPr>
              <a:t>Real GDP does not include </a:t>
            </a:r>
            <a:r>
              <a:rPr lang="en-US" sz="1800" b="1" dirty="0">
                <a:solidFill>
                  <a:srgbClr val="0070C0"/>
                </a:solidFill>
                <a:latin typeface="Alexandria"/>
              </a:rPr>
              <a:t>Quality improvements</a:t>
            </a:r>
            <a:endParaRPr lang="en-US" sz="1800" dirty="0">
              <a:solidFill>
                <a:srgbClr val="0070C0"/>
              </a:solidFill>
              <a:latin typeface="Alexandria"/>
            </a:endParaRPr>
          </a:p>
          <a:p>
            <a:pPr marL="514350" indent="-514350">
              <a:buFont typeface="+mj-lt"/>
              <a:buAutoNum type="arabicPeriod"/>
            </a:pPr>
            <a:r>
              <a:rPr lang="en-US" sz="1800" dirty="0">
                <a:latin typeface="Alexandria"/>
              </a:rPr>
              <a:t>Real GDP does not include </a:t>
            </a:r>
            <a:r>
              <a:rPr lang="en-US" sz="1800" b="1" dirty="0">
                <a:solidFill>
                  <a:srgbClr val="0070C0"/>
                </a:solidFill>
                <a:latin typeface="Alexandria"/>
              </a:rPr>
              <a:t>household production</a:t>
            </a:r>
            <a:endParaRPr lang="en-US" sz="1800" dirty="0">
              <a:solidFill>
                <a:srgbClr val="0070C0"/>
              </a:solidFill>
              <a:latin typeface="Alexandria"/>
            </a:endParaRPr>
          </a:p>
          <a:p>
            <a:pPr marL="514350" indent="-514350">
              <a:buFont typeface="+mj-lt"/>
              <a:buAutoNum type="arabicPeriod"/>
            </a:pPr>
            <a:r>
              <a:rPr lang="en-US" sz="1800" dirty="0">
                <a:latin typeface="Alexandria"/>
              </a:rPr>
              <a:t>Real GDP does not include </a:t>
            </a:r>
            <a:r>
              <a:rPr lang="en-US" sz="1800" b="1" dirty="0">
                <a:solidFill>
                  <a:srgbClr val="0070C0"/>
                </a:solidFill>
                <a:latin typeface="Alexandria"/>
              </a:rPr>
              <a:t>the underground economy, illegal economic activity</a:t>
            </a:r>
            <a:r>
              <a:rPr lang="en-US" sz="1800" dirty="0">
                <a:solidFill>
                  <a:srgbClr val="0070C0"/>
                </a:solidFill>
                <a:latin typeface="Alexandria"/>
              </a:rPr>
              <a:t>.</a:t>
            </a:r>
            <a:r>
              <a:rPr lang="ar-EG" sz="1800" dirty="0">
                <a:solidFill>
                  <a:srgbClr val="0070C0"/>
                </a:solidFill>
              </a:rPr>
              <a:t> </a:t>
            </a:r>
            <a:endParaRPr lang="en-US" sz="1800" dirty="0">
              <a:solidFill>
                <a:srgbClr val="0070C0"/>
              </a:solidFill>
              <a:latin typeface="Alexandria"/>
            </a:endParaRPr>
          </a:p>
          <a:p>
            <a:pPr lvl="1"/>
            <a:r>
              <a:rPr lang="en-US" sz="1800" dirty="0">
                <a:latin typeface="Alexandria"/>
              </a:rPr>
              <a:t>The underground economy means that GDP will understate the actual level of economic welfare.</a:t>
            </a:r>
            <a:r>
              <a:rPr lang="ar-EG" sz="1800" dirty="0"/>
              <a:t> </a:t>
            </a:r>
            <a:endParaRPr lang="en-US" sz="1800" dirty="0">
              <a:latin typeface="Alexandria"/>
            </a:endParaRPr>
          </a:p>
        </p:txBody>
      </p:sp>
      <p:sp>
        <p:nvSpPr>
          <p:cNvPr id="9" name="Rectangle 3">
            <a:extLst>
              <a:ext uri="{FF2B5EF4-FFF2-40B4-BE49-F238E27FC236}">
                <a16:creationId xmlns:a16="http://schemas.microsoft.com/office/drawing/2014/main" id="{E642721F-F403-7869-C524-D71FE7C4EC77}"/>
              </a:ext>
            </a:extLst>
          </p:cNvPr>
          <p:cNvSpPr txBox="1">
            <a:spLocks noChangeArrowheads="1"/>
          </p:cNvSpPr>
          <p:nvPr/>
        </p:nvSpPr>
        <p:spPr>
          <a:xfrm>
            <a:off x="6096000" y="2293841"/>
            <a:ext cx="5731979" cy="38286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r" rtl="1">
              <a:buAutoNum type="arabicParenR"/>
              <a:defRPr/>
            </a:pPr>
            <a:r>
              <a:rPr lang="ar-EG" altLang="en-US" sz="1800" b="1" u="sng" dirty="0">
                <a:solidFill>
                  <a:srgbClr val="0070C0"/>
                </a:solidFill>
              </a:rPr>
              <a:t>مقارنات الرفاهة الاقتصادية </a:t>
            </a:r>
            <a:endParaRPr lang="en-US" altLang="en-US" sz="1800" b="1" u="sng" dirty="0">
              <a:solidFill>
                <a:srgbClr val="0070C0"/>
              </a:solidFill>
              <a:latin typeface="Alexandria"/>
            </a:endParaRPr>
          </a:p>
          <a:p>
            <a:pPr lvl="1" indent="0" algn="r" rtl="1">
              <a:defRPr/>
            </a:pPr>
            <a:r>
              <a:rPr lang="ar-EG" altLang="en-US" sz="1800" dirty="0"/>
              <a:t>يقيس الرفاهية الاقتصادية الحالة العامة للرفاهية الاقتصادية للدولة.</a:t>
            </a:r>
            <a:endParaRPr lang="en-US" altLang="en-US" sz="1800" dirty="0">
              <a:latin typeface="Alexandria"/>
            </a:endParaRPr>
          </a:p>
          <a:p>
            <a:pPr lvl="1" indent="0" algn="r" rtl="1">
              <a:buNone/>
              <a:defRPr/>
            </a:pPr>
            <a:endParaRPr lang="en-US" altLang="en-US" sz="1800" dirty="0">
              <a:solidFill>
                <a:srgbClr val="FF0000"/>
              </a:solidFill>
              <a:latin typeface="Alexandria"/>
            </a:endParaRPr>
          </a:p>
          <a:p>
            <a:pPr lvl="1" indent="0" algn="r" rtl="1">
              <a:defRPr/>
            </a:pPr>
            <a:r>
              <a:rPr lang="ar-EG" sz="1800" b="1" dirty="0"/>
              <a:t>لا يعد الناتج المحلي الإجمالي الحقيقي مقياسًا مثاليًا للرفاهة الاقتصادية لسبعة أسباب:</a:t>
            </a:r>
            <a:endParaRPr lang="en-US" sz="1800" b="1" dirty="0">
              <a:latin typeface="Alexandria"/>
            </a:endParaRPr>
          </a:p>
          <a:p>
            <a:pPr marL="514350" indent="-514350" algn="r" rtl="1">
              <a:buFont typeface="+mj-lt"/>
              <a:buAutoNum type="arabicPeriod"/>
              <a:defRPr/>
            </a:pPr>
            <a:r>
              <a:rPr lang="ar-EG" sz="1800" dirty="0">
                <a:solidFill>
                  <a:srgbClr val="0070C0"/>
                </a:solidFill>
              </a:rPr>
              <a:t>الناتج المحلي الإجمالي الحقيقي لا يشمل تحسينات الجودة </a:t>
            </a:r>
            <a:endParaRPr lang="en-US" sz="1800" dirty="0">
              <a:solidFill>
                <a:srgbClr val="0070C0"/>
              </a:solidFill>
              <a:latin typeface="Alexandria"/>
            </a:endParaRPr>
          </a:p>
          <a:p>
            <a:pPr marL="514350" indent="-514350" algn="r" rtl="1">
              <a:buFont typeface="+mj-lt"/>
              <a:buAutoNum type="arabicPeriod"/>
            </a:pPr>
            <a:r>
              <a:rPr lang="ar-EG" sz="1800" dirty="0">
                <a:solidFill>
                  <a:srgbClr val="0070C0"/>
                </a:solidFill>
              </a:rPr>
              <a:t>الناتج المحلي الإجمالي الحقيقي لا يشمل الإنتاج المنزلي</a:t>
            </a:r>
            <a:endParaRPr lang="en-US" sz="1800" dirty="0">
              <a:solidFill>
                <a:srgbClr val="0070C0"/>
              </a:solidFill>
              <a:latin typeface="Alexandria"/>
            </a:endParaRPr>
          </a:p>
          <a:p>
            <a:pPr marL="514350" indent="-514350" algn="r" rtl="1">
              <a:buFont typeface="+mj-lt"/>
              <a:buAutoNum type="arabicPeriod"/>
            </a:pPr>
            <a:r>
              <a:rPr lang="en-US" sz="1800" dirty="0">
                <a:solidFill>
                  <a:srgbClr val="0070C0"/>
                </a:solidFill>
                <a:latin typeface="Alexandria"/>
              </a:rPr>
              <a:t>.</a:t>
            </a:r>
            <a:r>
              <a:rPr lang="ar-EG" sz="1800" dirty="0">
                <a:solidFill>
                  <a:srgbClr val="0070C0"/>
                </a:solidFill>
              </a:rPr>
              <a:t> الناتج المحلي الإجمالي الحقيقي لا يشمل الاقتصاد غير الرسمي، النشاط الاقتصادي غير القانوني.</a:t>
            </a:r>
            <a:endParaRPr lang="en-US" sz="1800" dirty="0">
              <a:solidFill>
                <a:srgbClr val="0070C0"/>
              </a:solidFill>
              <a:latin typeface="Alexandria"/>
            </a:endParaRPr>
          </a:p>
          <a:p>
            <a:pPr lvl="1" algn="r" rtl="1"/>
            <a:r>
              <a:rPr lang="ar-EG" sz="1800" dirty="0">
                <a:latin typeface="Alexandria"/>
              </a:rPr>
              <a:t>يعني </a:t>
            </a:r>
            <a:r>
              <a:rPr lang="ar-EG" sz="1800" dirty="0"/>
              <a:t>الاقتصاد غير الرسمي أن الناتج المحلي الإجمالي سوف يقلل من المستوى الفعلي للرفاهة الاقتصادية.</a:t>
            </a:r>
            <a:endParaRPr lang="en-US" sz="1800" dirty="0">
              <a:latin typeface="Alexandria"/>
            </a:endParaRPr>
          </a:p>
        </p:txBody>
      </p:sp>
    </p:spTree>
    <p:extLst>
      <p:ext uri="{BB962C8B-B14F-4D97-AF65-F5344CB8AC3E}">
        <p14:creationId xmlns:p14="http://schemas.microsoft.com/office/powerpoint/2010/main" val="1454205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10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10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
                                            <p:txEl>
                                              <p:pRg st="3" end="3"/>
                                            </p:txEl>
                                          </p:spTgt>
                                        </p:tgtEl>
                                        <p:attrNameLst>
                                          <p:attrName>style.visibility</p:attrName>
                                        </p:attrNameLst>
                                      </p:cBhvr>
                                      <p:to>
                                        <p:strVal val="visible"/>
                                      </p:to>
                                    </p:set>
                                    <p:animEffect transition="in" filter="wipe(left)">
                                      <p:cBhvr>
                                        <p:cTn id="17" dur="1000"/>
                                        <p:tgtEl>
                                          <p:spTgt spid="11">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1">
                                            <p:txEl>
                                              <p:pRg st="4" end="4"/>
                                            </p:txEl>
                                          </p:spTgt>
                                        </p:tgtEl>
                                        <p:attrNameLst>
                                          <p:attrName>style.visibility</p:attrName>
                                        </p:attrNameLst>
                                      </p:cBhvr>
                                      <p:to>
                                        <p:strVal val="visible"/>
                                      </p:to>
                                    </p:set>
                                    <p:animEffect transition="in" filter="wipe(left)">
                                      <p:cBhvr>
                                        <p:cTn id="22" dur="1000"/>
                                        <p:tgtEl>
                                          <p:spTgt spid="11">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1">
                                            <p:txEl>
                                              <p:pRg st="5" end="5"/>
                                            </p:txEl>
                                          </p:spTgt>
                                        </p:tgtEl>
                                        <p:attrNameLst>
                                          <p:attrName>style.visibility</p:attrName>
                                        </p:attrNameLst>
                                      </p:cBhvr>
                                      <p:to>
                                        <p:strVal val="visible"/>
                                      </p:to>
                                    </p:set>
                                    <p:animEffect transition="in" filter="wipe(left)">
                                      <p:cBhvr>
                                        <p:cTn id="27" dur="1000"/>
                                        <p:tgtEl>
                                          <p:spTgt spid="11">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1">
                                            <p:txEl>
                                              <p:pRg st="6" end="6"/>
                                            </p:txEl>
                                          </p:spTgt>
                                        </p:tgtEl>
                                        <p:attrNameLst>
                                          <p:attrName>style.visibility</p:attrName>
                                        </p:attrNameLst>
                                      </p:cBhvr>
                                      <p:to>
                                        <p:strVal val="visible"/>
                                      </p:to>
                                    </p:set>
                                    <p:animEffect transition="in" filter="wipe(left)">
                                      <p:cBhvr>
                                        <p:cTn id="32" dur="1000"/>
                                        <p:tgtEl>
                                          <p:spTgt spid="11">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1">
                                            <p:txEl>
                                              <p:pRg st="7" end="7"/>
                                            </p:txEl>
                                          </p:spTgt>
                                        </p:tgtEl>
                                        <p:attrNameLst>
                                          <p:attrName>style.visibility</p:attrName>
                                        </p:attrNameLst>
                                      </p:cBhvr>
                                      <p:to>
                                        <p:strVal val="visible"/>
                                      </p:to>
                                    </p:set>
                                    <p:animEffect transition="in" filter="wipe(left)">
                                      <p:cBhvr>
                                        <p:cTn id="37" dur="1000"/>
                                        <p:tgtEl>
                                          <p:spTgt spid="11">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9">
                                            <p:txEl>
                                              <p:pRg st="0" end="0"/>
                                            </p:txEl>
                                          </p:spTgt>
                                        </p:tgtEl>
                                        <p:attrNameLst>
                                          <p:attrName>style.visibility</p:attrName>
                                        </p:attrNameLst>
                                      </p:cBhvr>
                                      <p:to>
                                        <p:strVal val="visible"/>
                                      </p:to>
                                    </p:set>
                                    <p:animEffect transition="in" filter="wipe(left)">
                                      <p:cBhvr>
                                        <p:cTn id="42" dur="1000"/>
                                        <p:tgtEl>
                                          <p:spTgt spid="9">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9">
                                            <p:txEl>
                                              <p:pRg st="1" end="1"/>
                                            </p:txEl>
                                          </p:spTgt>
                                        </p:tgtEl>
                                        <p:attrNameLst>
                                          <p:attrName>style.visibility</p:attrName>
                                        </p:attrNameLst>
                                      </p:cBhvr>
                                      <p:to>
                                        <p:strVal val="visible"/>
                                      </p:to>
                                    </p:set>
                                    <p:animEffect transition="in" filter="wipe(left)">
                                      <p:cBhvr>
                                        <p:cTn id="47" dur="1000"/>
                                        <p:tgtEl>
                                          <p:spTgt spid="9">
                                            <p:txEl>
                                              <p:pRg st="1" end="1"/>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9">
                                            <p:txEl>
                                              <p:pRg st="3" end="3"/>
                                            </p:txEl>
                                          </p:spTgt>
                                        </p:tgtEl>
                                        <p:attrNameLst>
                                          <p:attrName>style.visibility</p:attrName>
                                        </p:attrNameLst>
                                      </p:cBhvr>
                                      <p:to>
                                        <p:strVal val="visible"/>
                                      </p:to>
                                    </p:set>
                                    <p:animEffect transition="in" filter="wipe(left)">
                                      <p:cBhvr>
                                        <p:cTn id="52" dur="1000"/>
                                        <p:tgtEl>
                                          <p:spTgt spid="9">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9">
                                            <p:txEl>
                                              <p:pRg st="4" end="4"/>
                                            </p:txEl>
                                          </p:spTgt>
                                        </p:tgtEl>
                                        <p:attrNameLst>
                                          <p:attrName>style.visibility</p:attrName>
                                        </p:attrNameLst>
                                      </p:cBhvr>
                                      <p:to>
                                        <p:strVal val="visible"/>
                                      </p:to>
                                    </p:set>
                                    <p:animEffect transition="in" filter="wipe(left)">
                                      <p:cBhvr>
                                        <p:cTn id="57" dur="1000"/>
                                        <p:tgtEl>
                                          <p:spTgt spid="9">
                                            <p:txEl>
                                              <p:pRg st="4" end="4"/>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9">
                                            <p:txEl>
                                              <p:pRg st="5" end="5"/>
                                            </p:txEl>
                                          </p:spTgt>
                                        </p:tgtEl>
                                        <p:attrNameLst>
                                          <p:attrName>style.visibility</p:attrName>
                                        </p:attrNameLst>
                                      </p:cBhvr>
                                      <p:to>
                                        <p:strVal val="visible"/>
                                      </p:to>
                                    </p:set>
                                    <p:animEffect transition="in" filter="wipe(left)">
                                      <p:cBhvr>
                                        <p:cTn id="62" dur="1000"/>
                                        <p:tgtEl>
                                          <p:spTgt spid="9">
                                            <p:txEl>
                                              <p:pRg st="5" end="5"/>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9">
                                            <p:txEl>
                                              <p:pRg st="6" end="6"/>
                                            </p:txEl>
                                          </p:spTgt>
                                        </p:tgtEl>
                                        <p:attrNameLst>
                                          <p:attrName>style.visibility</p:attrName>
                                        </p:attrNameLst>
                                      </p:cBhvr>
                                      <p:to>
                                        <p:strVal val="visible"/>
                                      </p:to>
                                    </p:set>
                                    <p:animEffect transition="in" filter="wipe(left)">
                                      <p:cBhvr>
                                        <p:cTn id="67" dur="1000"/>
                                        <p:tgtEl>
                                          <p:spTgt spid="9">
                                            <p:txEl>
                                              <p:pRg st="6" end="6"/>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9">
                                            <p:txEl>
                                              <p:pRg st="7" end="7"/>
                                            </p:txEl>
                                          </p:spTgt>
                                        </p:tgtEl>
                                        <p:attrNameLst>
                                          <p:attrName>style.visibility</p:attrName>
                                        </p:attrNameLst>
                                      </p:cBhvr>
                                      <p:to>
                                        <p:strVal val="visible"/>
                                      </p:to>
                                    </p:set>
                                    <p:animEffect transition="in" filter="wipe(left)">
                                      <p:cBhvr>
                                        <p:cTn id="72" dur="10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bldLvl="3"/>
      <p:bldP spid="9" grpId="0" build="p" bldLvl="3"/>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Economic Growth</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النمو الاقتصادي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10" name="Rectangle 3">
            <a:extLst>
              <a:ext uri="{FF2B5EF4-FFF2-40B4-BE49-F238E27FC236}">
                <a16:creationId xmlns:a16="http://schemas.microsoft.com/office/drawing/2014/main" id="{AD8279C2-86FE-FE0B-BF59-803A9C9B32B7}"/>
              </a:ext>
            </a:extLst>
          </p:cNvPr>
          <p:cNvSpPr txBox="1">
            <a:spLocks noChangeArrowheads="1"/>
          </p:cNvSpPr>
          <p:nvPr/>
        </p:nvSpPr>
        <p:spPr>
          <a:xfrm>
            <a:off x="762000" y="2247258"/>
            <a:ext cx="5681663" cy="38286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AutoNum type="arabicParenR"/>
              <a:defRPr/>
            </a:pPr>
            <a:r>
              <a:rPr lang="en-US" altLang="en-US" sz="1800" b="1" u="sng" dirty="0">
                <a:solidFill>
                  <a:srgbClr val="0070C0"/>
                </a:solidFill>
                <a:latin typeface="Alexandria"/>
              </a:rPr>
              <a:t>Economic Welfare Comparisons</a:t>
            </a:r>
          </a:p>
          <a:p>
            <a:pPr lvl="1" indent="0">
              <a:defRPr/>
            </a:pPr>
            <a:r>
              <a:rPr lang="en-US" altLang="en-US" sz="1800" dirty="0">
                <a:latin typeface="Alexandria"/>
              </a:rPr>
              <a:t>Economic welfare measures the nation’s </a:t>
            </a:r>
            <a:r>
              <a:rPr lang="en-US" altLang="en-US" sz="1800" dirty="0">
                <a:solidFill>
                  <a:srgbClr val="0070C0"/>
                </a:solidFill>
                <a:latin typeface="Alexandria"/>
              </a:rPr>
              <a:t>overall state of economic well-being. </a:t>
            </a:r>
            <a:endParaRPr lang="ar-EG" altLang="en-US" sz="1800" dirty="0">
              <a:solidFill>
                <a:srgbClr val="0070C0"/>
              </a:solidFill>
              <a:latin typeface="Alexandria"/>
            </a:endParaRPr>
          </a:p>
          <a:p>
            <a:pPr lvl="1" indent="0">
              <a:defRPr/>
            </a:pPr>
            <a:r>
              <a:rPr lang="en-US" altLang="en-US" sz="1800" b="1" u="sng" dirty="0">
                <a:solidFill>
                  <a:srgbClr val="0070C0"/>
                </a:solidFill>
                <a:latin typeface="Alexandria"/>
              </a:rPr>
              <a:t>Real GDP is not a perfect measure of economic welfare for seven reasons:</a:t>
            </a:r>
            <a:endParaRPr lang="ar-EG" altLang="en-US" sz="1800" b="1" u="sng" dirty="0">
              <a:solidFill>
                <a:srgbClr val="0070C0"/>
              </a:solidFill>
              <a:latin typeface="Alexandria"/>
            </a:endParaRPr>
          </a:p>
          <a:p>
            <a:pPr marL="514350" lvl="0" indent="-514350">
              <a:buFont typeface="+mj-lt"/>
              <a:buAutoNum type="arabicPeriod" startAt="4"/>
            </a:pPr>
            <a:r>
              <a:rPr lang="en-US" sz="1800" dirty="0"/>
              <a:t>Real GDP does not account for </a:t>
            </a:r>
            <a:r>
              <a:rPr lang="en-US" sz="1800" b="1" dirty="0">
                <a:solidFill>
                  <a:srgbClr val="0070C0"/>
                </a:solidFill>
              </a:rPr>
              <a:t>people’s health and life expectancy</a:t>
            </a:r>
            <a:endParaRPr lang="en-US" sz="1800" dirty="0">
              <a:solidFill>
                <a:srgbClr val="0070C0"/>
              </a:solidFill>
            </a:endParaRPr>
          </a:p>
          <a:p>
            <a:pPr marL="514350" lvl="0" indent="-514350">
              <a:buFont typeface="+mj-lt"/>
              <a:buAutoNum type="arabicPeriod" startAt="4"/>
            </a:pPr>
            <a:r>
              <a:rPr lang="en-US" sz="1800" dirty="0"/>
              <a:t>Real GDP does not consider </a:t>
            </a:r>
            <a:r>
              <a:rPr lang="en-US" sz="1800" b="1" dirty="0">
                <a:solidFill>
                  <a:srgbClr val="0070C0"/>
                </a:solidFill>
              </a:rPr>
              <a:t>the value of leisure time</a:t>
            </a:r>
            <a:r>
              <a:rPr lang="en-US" sz="1800" dirty="0">
                <a:solidFill>
                  <a:srgbClr val="0070C0"/>
                </a:solidFill>
              </a:rPr>
              <a:t>.</a:t>
            </a:r>
            <a:r>
              <a:rPr lang="ar-EG" sz="1800" dirty="0">
                <a:solidFill>
                  <a:srgbClr val="0070C0"/>
                </a:solidFill>
              </a:rPr>
              <a:t>.</a:t>
            </a:r>
            <a:endParaRPr lang="en-US" sz="1800" dirty="0">
              <a:solidFill>
                <a:srgbClr val="0070C0"/>
              </a:solidFill>
            </a:endParaRPr>
          </a:p>
          <a:p>
            <a:pPr marL="514350" lvl="0" indent="-514350">
              <a:buFont typeface="+mj-lt"/>
              <a:buAutoNum type="arabicPeriod" startAt="4"/>
            </a:pPr>
            <a:r>
              <a:rPr lang="en-US" sz="1800" dirty="0"/>
              <a:t>Real GDP does not consider </a:t>
            </a:r>
            <a:r>
              <a:rPr lang="en-US" sz="1800" b="1" dirty="0">
                <a:solidFill>
                  <a:srgbClr val="0070C0"/>
                </a:solidFill>
              </a:rPr>
              <a:t>Environmental Quality / damage </a:t>
            </a:r>
          </a:p>
          <a:p>
            <a:pPr marL="514350" lvl="0" indent="-514350">
              <a:buFont typeface="+mj-lt"/>
              <a:buAutoNum type="arabicPeriod" startAt="4"/>
            </a:pPr>
            <a:r>
              <a:rPr lang="en-US" sz="1800" dirty="0"/>
              <a:t>Real GDP does not indicate the extent of </a:t>
            </a:r>
            <a:r>
              <a:rPr lang="en-US" sz="1800" b="1" dirty="0">
                <a:solidFill>
                  <a:srgbClr val="0070C0"/>
                </a:solidFill>
              </a:rPr>
              <a:t>political freedom and social justice </a:t>
            </a:r>
            <a:r>
              <a:rPr lang="en-US" sz="1800" dirty="0"/>
              <a:t>enjoyed by a nation’s citizens</a:t>
            </a:r>
            <a:endParaRPr lang="en-US" sz="1800" dirty="0">
              <a:solidFill>
                <a:srgbClr val="0070C0"/>
              </a:solidFill>
            </a:endParaRPr>
          </a:p>
        </p:txBody>
      </p:sp>
      <p:sp>
        <p:nvSpPr>
          <p:cNvPr id="11" name="Rectangle 3">
            <a:extLst>
              <a:ext uri="{FF2B5EF4-FFF2-40B4-BE49-F238E27FC236}">
                <a16:creationId xmlns:a16="http://schemas.microsoft.com/office/drawing/2014/main" id="{693F7DBE-0497-7341-C3D3-552AE382399B}"/>
              </a:ext>
            </a:extLst>
          </p:cNvPr>
          <p:cNvSpPr txBox="1">
            <a:spLocks noChangeArrowheads="1"/>
          </p:cNvSpPr>
          <p:nvPr/>
        </p:nvSpPr>
        <p:spPr>
          <a:xfrm>
            <a:off x="6179191" y="2057599"/>
            <a:ext cx="5033963" cy="38286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r" rtl="1">
              <a:buAutoNum type="arabicParenR"/>
              <a:defRPr/>
            </a:pPr>
            <a:r>
              <a:rPr lang="ar-EG" altLang="en-US" sz="1800" b="1" u="sng" dirty="0">
                <a:solidFill>
                  <a:srgbClr val="0070C0"/>
                </a:solidFill>
              </a:rPr>
              <a:t>مقارنات الرفاهة الاقتصادية </a:t>
            </a:r>
            <a:endParaRPr lang="en-US" altLang="en-US" sz="1800" b="1" u="sng" dirty="0">
              <a:solidFill>
                <a:srgbClr val="0070C0"/>
              </a:solidFill>
              <a:latin typeface="Alexandria"/>
            </a:endParaRPr>
          </a:p>
          <a:p>
            <a:pPr lvl="1" indent="0" algn="r" rtl="1">
              <a:defRPr/>
            </a:pPr>
            <a:r>
              <a:rPr lang="ar-EG" altLang="en-US" sz="1800" dirty="0"/>
              <a:t>يقيس الرفاهية الاقتصادية الحالة العامة للرفاهية الاقتصادية للدولة.</a:t>
            </a:r>
            <a:endParaRPr lang="en-US" altLang="en-US" sz="1800" dirty="0">
              <a:latin typeface="Alexandria"/>
            </a:endParaRPr>
          </a:p>
          <a:p>
            <a:pPr lvl="1" indent="0" algn="r" rtl="1">
              <a:buNone/>
              <a:defRPr/>
            </a:pPr>
            <a:endParaRPr lang="en-US" altLang="en-US" sz="1800" dirty="0">
              <a:solidFill>
                <a:srgbClr val="FF0000"/>
              </a:solidFill>
              <a:latin typeface="Alexandria"/>
            </a:endParaRPr>
          </a:p>
          <a:p>
            <a:pPr lvl="1" indent="0" algn="r" rtl="1">
              <a:defRPr/>
            </a:pPr>
            <a:r>
              <a:rPr lang="ar-EG" sz="1800" b="1" dirty="0"/>
              <a:t>لا يعد الناتج المحلي الإجمالي الحقيقي مقياسًا مثاليًا للرفاهة الاقتصادية لسبعة أسباب:</a:t>
            </a:r>
            <a:endParaRPr lang="en-US" sz="1800" b="1" dirty="0">
              <a:latin typeface="Alexandria"/>
            </a:endParaRPr>
          </a:p>
          <a:p>
            <a:pPr marL="514350" lvl="0" indent="-514350" algn="r" rtl="1">
              <a:buFont typeface="+mj-lt"/>
              <a:buAutoNum type="arabicPeriod" startAt="4"/>
            </a:pPr>
            <a:r>
              <a:rPr lang="ar-EG" sz="1800" dirty="0">
                <a:solidFill>
                  <a:srgbClr val="0070C0"/>
                </a:solidFill>
              </a:rPr>
              <a:t>الناتج المحلي الإجمالي الحقيقي لا يأخذ في الاعتبار صحة الناس ومتوسط ​​العمر المتوقع</a:t>
            </a:r>
            <a:endParaRPr lang="en-US" sz="1800" dirty="0">
              <a:solidFill>
                <a:srgbClr val="0070C0"/>
              </a:solidFill>
            </a:endParaRPr>
          </a:p>
          <a:p>
            <a:pPr marL="514350" lvl="0" indent="-514350" algn="r" rtl="1">
              <a:buFont typeface="+mj-lt"/>
              <a:buAutoNum type="arabicPeriod" startAt="4"/>
            </a:pPr>
            <a:r>
              <a:rPr lang="en-US" sz="1800" dirty="0">
                <a:solidFill>
                  <a:srgbClr val="0070C0"/>
                </a:solidFill>
              </a:rPr>
              <a:t>.</a:t>
            </a:r>
            <a:r>
              <a:rPr lang="ar-EG" sz="1800" dirty="0">
                <a:solidFill>
                  <a:srgbClr val="0070C0"/>
                </a:solidFill>
              </a:rPr>
              <a:t> الناتج المحلي الإجمالي الحقيقي لا يأخذ في الاعتبار قيمة وقت الفراغ.</a:t>
            </a:r>
            <a:endParaRPr lang="en-US" sz="1800" dirty="0">
              <a:solidFill>
                <a:srgbClr val="0070C0"/>
              </a:solidFill>
            </a:endParaRPr>
          </a:p>
          <a:p>
            <a:pPr marL="514350" lvl="0" indent="-514350" algn="r" rtl="1">
              <a:buFont typeface="+mj-lt"/>
              <a:buAutoNum type="arabicPeriod" startAt="4"/>
            </a:pPr>
            <a:r>
              <a:rPr lang="ar-EG" sz="1800" dirty="0">
                <a:solidFill>
                  <a:srgbClr val="0070C0"/>
                </a:solidFill>
              </a:rPr>
              <a:t>الناتج المحلي الإجمالي الحقيقي لا يأخذ في الاعتبار جودة البيئة/الضرر البيئي</a:t>
            </a:r>
            <a:endParaRPr lang="en-US" sz="1800" dirty="0">
              <a:solidFill>
                <a:srgbClr val="0070C0"/>
              </a:solidFill>
            </a:endParaRPr>
          </a:p>
          <a:p>
            <a:pPr marL="514350" indent="-514350" algn="r" rtl="1">
              <a:buFont typeface="+mj-lt"/>
              <a:buAutoNum type="arabicPeriod" startAt="4"/>
            </a:pPr>
            <a:r>
              <a:rPr lang="ar-EG" sz="1800" dirty="0">
                <a:solidFill>
                  <a:srgbClr val="0070C0"/>
                </a:solidFill>
              </a:rPr>
              <a:t>الناتج المحلي الإجمالي الحقيقي لا يشير إلى مدى الحرية السياسية والعدالة الاجتماعية التي يتمتع بها مواطنو الأمة</a:t>
            </a:r>
            <a:endParaRPr lang="en-US" sz="1800" dirty="0">
              <a:solidFill>
                <a:srgbClr val="0070C0"/>
              </a:solidFill>
            </a:endParaRPr>
          </a:p>
        </p:txBody>
      </p:sp>
    </p:spTree>
    <p:extLst>
      <p:ext uri="{BB962C8B-B14F-4D97-AF65-F5344CB8AC3E}">
        <p14:creationId xmlns:p14="http://schemas.microsoft.com/office/powerpoint/2010/main" val="991007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10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10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10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wipe(left)">
                                      <p:cBhvr>
                                        <p:cTn id="22" dur="1000"/>
                                        <p:tgtEl>
                                          <p:spTgt spid="11">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1">
                                            <p:txEl>
                                              <p:pRg st="1" end="1"/>
                                            </p:txEl>
                                          </p:spTgt>
                                        </p:tgtEl>
                                        <p:attrNameLst>
                                          <p:attrName>style.visibility</p:attrName>
                                        </p:attrNameLst>
                                      </p:cBhvr>
                                      <p:to>
                                        <p:strVal val="visible"/>
                                      </p:to>
                                    </p:set>
                                    <p:animEffect transition="in" filter="wipe(left)">
                                      <p:cBhvr>
                                        <p:cTn id="27" dur="10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1">
                                            <p:txEl>
                                              <p:pRg st="3" end="3"/>
                                            </p:txEl>
                                          </p:spTgt>
                                        </p:tgtEl>
                                        <p:attrNameLst>
                                          <p:attrName>style.visibility</p:attrName>
                                        </p:attrNameLst>
                                      </p:cBhvr>
                                      <p:to>
                                        <p:strVal val="visible"/>
                                      </p:to>
                                    </p:set>
                                    <p:animEffect transition="in" filter="wipe(left)">
                                      <p:cBhvr>
                                        <p:cTn id="32" dur="100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bldLvl="3"/>
      <p:bldP spid="11" grpId="0" build="p" bldLvl="3"/>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descr="No alternative text description for this image">
            <a:extLst>
              <a:ext uri="{FF2B5EF4-FFF2-40B4-BE49-F238E27FC236}">
                <a16:creationId xmlns:a16="http://schemas.microsoft.com/office/drawing/2014/main" id="{604A31DB-CA8E-5A2F-355C-9E50FD09E7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1567" y="1179950"/>
            <a:ext cx="9848866" cy="5112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5725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76862" y="6618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Economic Growth</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النمو الاقتصادي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90131" y="906592"/>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50948" y="1176921"/>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9" name="Rectangle 3">
            <a:extLst>
              <a:ext uri="{FF2B5EF4-FFF2-40B4-BE49-F238E27FC236}">
                <a16:creationId xmlns:a16="http://schemas.microsoft.com/office/drawing/2014/main" id="{F12A3434-2A62-607C-74A3-35A0C2597CA9}"/>
              </a:ext>
            </a:extLst>
          </p:cNvPr>
          <p:cNvSpPr txBox="1">
            <a:spLocks noChangeArrowheads="1"/>
          </p:cNvSpPr>
          <p:nvPr/>
        </p:nvSpPr>
        <p:spPr>
          <a:xfrm>
            <a:off x="603225" y="1864544"/>
            <a:ext cx="4097363" cy="38286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arenR" startAt="2"/>
              <a:defRPr/>
            </a:pPr>
            <a:r>
              <a:rPr lang="en-US" altLang="en-US" sz="1800" b="1" u="sng" dirty="0">
                <a:solidFill>
                  <a:srgbClr val="0070C0"/>
                </a:solidFill>
                <a:latin typeface="Alexandria"/>
              </a:rPr>
              <a:t>International Comparisons</a:t>
            </a:r>
            <a:r>
              <a:rPr lang="ar-EG" altLang="en-US" sz="1800" b="1" u="sng" dirty="0">
                <a:solidFill>
                  <a:srgbClr val="0070C0"/>
                </a:solidFill>
                <a:latin typeface="Alexandria"/>
              </a:rPr>
              <a:t> </a:t>
            </a:r>
            <a:r>
              <a:rPr lang="ar-EG" altLang="en-US" sz="1800" dirty="0"/>
              <a:t>مقارنات الدولية </a:t>
            </a:r>
            <a:endParaRPr lang="en-US" altLang="en-US" sz="1800" b="1" u="sng" dirty="0">
              <a:solidFill>
                <a:srgbClr val="0070C0"/>
              </a:solidFill>
              <a:latin typeface="Alexandria"/>
            </a:endParaRPr>
          </a:p>
          <a:p>
            <a:r>
              <a:rPr lang="en-US" sz="1800" b="1" dirty="0">
                <a:latin typeface="Alexandria"/>
              </a:rPr>
              <a:t>When Real GDP is used to compare economic welfare in one country with that in another, there are two special problems arise:</a:t>
            </a:r>
            <a:endParaRPr lang="en-US" sz="1800" dirty="0">
              <a:latin typeface="Alexandria"/>
            </a:endParaRPr>
          </a:p>
          <a:p>
            <a:pPr marL="457200" lvl="0" indent="-457200">
              <a:buFont typeface="+mj-lt"/>
              <a:buAutoNum type="arabicPeriod"/>
            </a:pPr>
            <a:r>
              <a:rPr lang="en-US" sz="1800" dirty="0">
                <a:latin typeface="Alexandria"/>
              </a:rPr>
              <a:t>Real GDP of one country must be converted into </a:t>
            </a:r>
            <a:r>
              <a:rPr lang="en-US" sz="1800" u="sng" dirty="0">
                <a:latin typeface="Alexandria"/>
              </a:rPr>
              <a:t>the same currency units</a:t>
            </a:r>
            <a:r>
              <a:rPr lang="en-US" sz="1800" dirty="0">
                <a:latin typeface="Alexandria"/>
              </a:rPr>
              <a:t> as the real GDP of the other country, so an </a:t>
            </a:r>
            <a:r>
              <a:rPr lang="en-US" sz="1800" u="sng" dirty="0">
                <a:latin typeface="Alexandria"/>
              </a:rPr>
              <a:t>exchange rate</a:t>
            </a:r>
            <a:r>
              <a:rPr lang="en-US" sz="1800" dirty="0">
                <a:latin typeface="Alexandria"/>
              </a:rPr>
              <a:t> must be used.</a:t>
            </a:r>
          </a:p>
          <a:p>
            <a:pPr marL="457200" lvl="0" indent="-457200">
              <a:buFont typeface="+mj-lt"/>
              <a:buAutoNum type="arabicPeriod"/>
            </a:pPr>
            <a:r>
              <a:rPr lang="en-US" sz="1800" dirty="0">
                <a:latin typeface="Alexandria"/>
              </a:rPr>
              <a:t>The same prices should be used to value the goods and services in the countries being compared, but </a:t>
            </a:r>
            <a:r>
              <a:rPr lang="en-US" sz="1800" u="sng" dirty="0">
                <a:latin typeface="Alexandria"/>
              </a:rPr>
              <a:t>prices of particular products in one country may be much less or much </a:t>
            </a:r>
            <a:r>
              <a:rPr lang="en-US" sz="1800" dirty="0">
                <a:latin typeface="Alexandria"/>
              </a:rPr>
              <a:t>more than in the other country</a:t>
            </a:r>
            <a:endParaRPr lang="ar-EG" sz="1800" dirty="0">
              <a:latin typeface="Alexandria"/>
            </a:endParaRPr>
          </a:p>
        </p:txBody>
      </p:sp>
      <p:pic>
        <p:nvPicPr>
          <p:cNvPr id="10" name="Picture 9">
            <a:extLst>
              <a:ext uri="{FF2B5EF4-FFF2-40B4-BE49-F238E27FC236}">
                <a16:creationId xmlns:a16="http://schemas.microsoft.com/office/drawing/2014/main" id="{2838DE9C-445A-6001-5A84-326DF0DC3F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4643" y="1929124"/>
            <a:ext cx="2306819" cy="4363507"/>
          </a:xfrm>
          <a:prstGeom prst="rect">
            <a:avLst/>
          </a:prstGeom>
        </p:spPr>
      </p:pic>
      <p:sp>
        <p:nvSpPr>
          <p:cNvPr id="2" name="Rectangle 3">
            <a:extLst>
              <a:ext uri="{FF2B5EF4-FFF2-40B4-BE49-F238E27FC236}">
                <a16:creationId xmlns:a16="http://schemas.microsoft.com/office/drawing/2014/main" id="{6D89FAC2-A247-89E6-93D8-1A70499A77CB}"/>
              </a:ext>
            </a:extLst>
          </p:cNvPr>
          <p:cNvSpPr txBox="1">
            <a:spLocks noChangeArrowheads="1"/>
          </p:cNvSpPr>
          <p:nvPr/>
        </p:nvSpPr>
        <p:spPr>
          <a:xfrm>
            <a:off x="7027031" y="2056143"/>
            <a:ext cx="4397400" cy="38286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r" rtl="1">
              <a:buFont typeface="+mj-lt"/>
              <a:buAutoNum type="arabicParenR" startAt="2"/>
              <a:defRPr/>
            </a:pPr>
            <a:r>
              <a:rPr lang="ar-EG" altLang="en-US" sz="1800" dirty="0"/>
              <a:t>مقارنات الدولية </a:t>
            </a:r>
            <a:endParaRPr lang="en-US" altLang="en-US" sz="1800" b="1" u="sng" dirty="0">
              <a:solidFill>
                <a:srgbClr val="0070C0"/>
              </a:solidFill>
              <a:latin typeface="Alexandria"/>
            </a:endParaRPr>
          </a:p>
          <a:p>
            <a:pPr marL="0" indent="0" algn="r" rtl="1">
              <a:buNone/>
            </a:pPr>
            <a:r>
              <a:rPr lang="ar-EG" sz="1800" b="1" dirty="0"/>
              <a:t>عندما يتم استخدام الناتج المحلي الإجمالي الحقيقي لمقارنة الرفاهة الاقتصادية في بلد ما مع بلد آخر، تنشأ مشكلتان خاصتان:</a:t>
            </a:r>
          </a:p>
          <a:p>
            <a:pPr algn="r" rtl="1"/>
            <a:r>
              <a:rPr lang="ar-EG" sz="1800" dirty="0"/>
              <a:t>يجب تحويل الناتج المحلي الإجمالي الحقيقي لبلد ما إلى نفس وحدات العملة المستخدمة في الناتج المحلي الإجمالي الحقيقي للبلد الآخر، وبالتالي يجب استخدام سعر الصرف.</a:t>
            </a:r>
          </a:p>
          <a:p>
            <a:pPr algn="r" rtl="1"/>
            <a:r>
              <a:rPr lang="ar-EG" sz="1800" dirty="0"/>
              <a:t>يجب استخدام نفس الأسعار لتقييم السلع والخدمات في البلدان التي تتم مقارنتها، ولكن أسعار منتجات معينة في بلد ما قد تكون أقل أو أكثر بكثير من أسعارها في البلد الآخر</a:t>
            </a:r>
            <a:endParaRPr lang="en-US" sz="1800" dirty="0">
              <a:latin typeface="Alexandria"/>
            </a:endParaRPr>
          </a:p>
          <a:p>
            <a:pPr marL="0" indent="0" algn="r" rtl="1">
              <a:buNone/>
              <a:defRPr/>
            </a:pPr>
            <a:endParaRPr lang="en-US" altLang="en-US" sz="1800" b="1" u="sng" dirty="0">
              <a:latin typeface="Alexandria"/>
            </a:endParaRPr>
          </a:p>
        </p:txBody>
      </p:sp>
    </p:spTree>
    <p:extLst>
      <p:ext uri="{BB962C8B-B14F-4D97-AF65-F5344CB8AC3E}">
        <p14:creationId xmlns:p14="http://schemas.microsoft.com/office/powerpoint/2010/main" val="786217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1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10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10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10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
                                            <p:txEl>
                                              <p:pRg st="0" end="0"/>
                                            </p:txEl>
                                          </p:spTgt>
                                        </p:tgtEl>
                                        <p:attrNameLst>
                                          <p:attrName>style.visibility</p:attrName>
                                        </p:attrNameLst>
                                      </p:cBhvr>
                                      <p:to>
                                        <p:strVal val="visible"/>
                                      </p:to>
                                    </p:set>
                                    <p:animEffect transition="in" filter="wipe(left)">
                                      <p:cBhvr>
                                        <p:cTn id="27" dur="1000"/>
                                        <p:tgtEl>
                                          <p:spTgt spid="2">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
                                            <p:txEl>
                                              <p:pRg st="1" end="1"/>
                                            </p:txEl>
                                          </p:spTgt>
                                        </p:tgtEl>
                                        <p:attrNameLst>
                                          <p:attrName>style.visibility</p:attrName>
                                        </p:attrNameLst>
                                      </p:cBhvr>
                                      <p:to>
                                        <p:strVal val="visible"/>
                                      </p:to>
                                    </p:set>
                                    <p:animEffect transition="in" filter="wipe(left)">
                                      <p:cBhvr>
                                        <p:cTn id="32" dur="1000"/>
                                        <p:tgtEl>
                                          <p:spTgt spid="2">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
                                            <p:txEl>
                                              <p:pRg st="2" end="2"/>
                                            </p:txEl>
                                          </p:spTgt>
                                        </p:tgtEl>
                                        <p:attrNameLst>
                                          <p:attrName>style.visibility</p:attrName>
                                        </p:attrNameLst>
                                      </p:cBhvr>
                                      <p:to>
                                        <p:strVal val="visible"/>
                                      </p:to>
                                    </p:set>
                                    <p:animEffect transition="in" filter="wipe(left)">
                                      <p:cBhvr>
                                        <p:cTn id="37" dur="1000"/>
                                        <p:tgtEl>
                                          <p:spTgt spid="2">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2">
                                            <p:txEl>
                                              <p:pRg st="3" end="3"/>
                                            </p:txEl>
                                          </p:spTgt>
                                        </p:tgtEl>
                                        <p:attrNameLst>
                                          <p:attrName>style.visibility</p:attrName>
                                        </p:attrNameLst>
                                      </p:cBhvr>
                                      <p:to>
                                        <p:strVal val="visible"/>
                                      </p:to>
                                    </p:set>
                                    <p:animEffect transition="in" filter="wipe(left)">
                                      <p:cBhvr>
                                        <p:cTn id="42" dur="1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bldLvl="3"/>
      <p:bldP spid="2" grpId="0" build="p" bldLvl="3"/>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141008" y="4410745"/>
            <a:ext cx="1142638" cy="1523519"/>
          </a:xfrm>
          <a:prstGeom prst="rect">
            <a:avLst/>
          </a:prstGeom>
        </p:spPr>
      </p:pic>
      <p:sp>
        <p:nvSpPr>
          <p:cNvPr id="2" name="TextBox 1">
            <a:extLst>
              <a:ext uri="{FF2B5EF4-FFF2-40B4-BE49-F238E27FC236}">
                <a16:creationId xmlns:a16="http://schemas.microsoft.com/office/drawing/2014/main" id="{A14124F7-0ECB-4AC1-832E-78ADE5F0005A}"/>
              </a:ext>
            </a:extLst>
          </p:cNvPr>
          <p:cNvSpPr txBox="1"/>
          <p:nvPr/>
        </p:nvSpPr>
        <p:spPr>
          <a:xfrm>
            <a:off x="1040296" y="1593917"/>
            <a:ext cx="10111407" cy="3785652"/>
          </a:xfrm>
          <a:prstGeom prst="rect">
            <a:avLst/>
          </a:prstGeom>
          <a:noFill/>
        </p:spPr>
        <p:txBody>
          <a:bodyPr wrap="square">
            <a:spAutoFit/>
          </a:bodyPr>
          <a:lstStyle/>
          <a:p>
            <a:pPr algn="r" rtl="1"/>
            <a:r>
              <a:rPr lang="ar-EG" sz="2000" b="1" dirty="0">
                <a:solidFill>
                  <a:srgbClr val="0070C0"/>
                </a:solidFill>
                <a:latin typeface="Alexandria"/>
              </a:rPr>
              <a:t>لنفترض أن الناتج المحلي الإجمالي الاسمي هو 21000 دولار في عام 2002، وأن معامل انكماش الناتج المحلي الإجمالي لعام 1998 هو 100، وأن معامل انكماش الناتج المحلي الإجمالي لعام 2002 هو 105. الناتج المحلي الإجمالي الحقيقي التقريبي في عام 2002 هو:</a:t>
            </a:r>
            <a:endParaRPr lang="en-US" sz="2000" b="1" dirty="0">
              <a:solidFill>
                <a:srgbClr val="0070C0"/>
              </a:solidFill>
              <a:latin typeface="Alexandria"/>
            </a:endParaRPr>
          </a:p>
          <a:p>
            <a:endParaRPr lang="ar-EG" sz="2000" b="1" dirty="0">
              <a:solidFill>
                <a:srgbClr val="0070C0"/>
              </a:solidFill>
              <a:latin typeface="Alexandria"/>
            </a:endParaRPr>
          </a:p>
          <a:p>
            <a:r>
              <a:rPr lang="en-US" sz="2000" b="1" dirty="0">
                <a:solidFill>
                  <a:srgbClr val="0070C0"/>
                </a:solidFill>
                <a:latin typeface="Alexandria"/>
              </a:rPr>
              <a:t>Suppose that nominal GDP is $21,000 in 2002, the 1998 GDP deflator is 100, and the 2002 deflator is 105. The approximate real GDP in 2002 is</a:t>
            </a:r>
            <a:endParaRPr lang="ar-EG" sz="2000" b="1" dirty="0">
              <a:solidFill>
                <a:srgbClr val="0070C0"/>
              </a:solidFill>
              <a:latin typeface="Alexandria"/>
            </a:endParaRPr>
          </a:p>
          <a:p>
            <a:r>
              <a:rPr lang="en-US" sz="2000" dirty="0">
                <a:latin typeface="Alexandria"/>
              </a:rPr>
              <a:t>A)</a:t>
            </a:r>
            <a:r>
              <a:rPr lang="ar-EG" sz="2000" dirty="0">
                <a:latin typeface="Alexandria"/>
              </a:rPr>
              <a:t> </a:t>
            </a:r>
            <a:r>
              <a:rPr lang="en-US" sz="2000" dirty="0">
                <a:latin typeface="Alexandria"/>
              </a:rPr>
              <a:t>$20,000.</a:t>
            </a:r>
          </a:p>
          <a:p>
            <a:r>
              <a:rPr lang="en-US" sz="2000" dirty="0">
                <a:latin typeface="Alexandria"/>
              </a:rPr>
              <a:t>B)</a:t>
            </a:r>
            <a:r>
              <a:rPr lang="ar-EG" sz="2000" dirty="0">
                <a:latin typeface="Alexandria"/>
              </a:rPr>
              <a:t> </a:t>
            </a:r>
            <a:r>
              <a:rPr lang="en-US" sz="2000" dirty="0">
                <a:latin typeface="Alexandria"/>
              </a:rPr>
              <a:t>$21,000. </a:t>
            </a:r>
          </a:p>
          <a:p>
            <a:r>
              <a:rPr lang="en-US" sz="2000" dirty="0">
                <a:latin typeface="Alexandria"/>
              </a:rPr>
              <a:t>C)</a:t>
            </a:r>
            <a:r>
              <a:rPr lang="ar-EG" sz="2000" dirty="0">
                <a:latin typeface="Alexandria"/>
              </a:rPr>
              <a:t> </a:t>
            </a:r>
            <a:r>
              <a:rPr lang="en-US" sz="2000" dirty="0">
                <a:latin typeface="Alexandria"/>
              </a:rPr>
              <a:t>$19,048.</a:t>
            </a:r>
          </a:p>
          <a:p>
            <a:r>
              <a:rPr lang="en-US" sz="2000" dirty="0">
                <a:latin typeface="Alexandria"/>
              </a:rPr>
              <a:t>D)</a:t>
            </a:r>
            <a:r>
              <a:rPr lang="ar-EG" sz="2000" dirty="0">
                <a:latin typeface="Alexandria"/>
              </a:rPr>
              <a:t> </a:t>
            </a:r>
            <a:r>
              <a:rPr lang="en-US" sz="2000" dirty="0">
                <a:latin typeface="Alexandria"/>
              </a:rPr>
              <a:t>$22,050.</a:t>
            </a:r>
          </a:p>
          <a:p>
            <a:endParaRPr lang="ar-EG" sz="2000" dirty="0">
              <a:latin typeface="Alexandria"/>
            </a:endParaRPr>
          </a:p>
          <a:p>
            <a:endParaRPr lang="en-US" sz="2000" dirty="0">
              <a:latin typeface="Alexandria"/>
            </a:endParaRPr>
          </a:p>
        </p:txBody>
      </p:sp>
      <p:pic>
        <p:nvPicPr>
          <p:cNvPr id="11" name="Picture 10">
            <a:extLst>
              <a:ext uri="{FF2B5EF4-FFF2-40B4-BE49-F238E27FC236}">
                <a16:creationId xmlns:a16="http://schemas.microsoft.com/office/drawing/2014/main" id="{56723F4E-A553-6BEC-D5B1-267F8FCC37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45908" y="3980294"/>
            <a:ext cx="3689488" cy="2115706"/>
          </a:xfrm>
          <a:prstGeom prst="rect">
            <a:avLst/>
          </a:prstGeom>
        </p:spPr>
      </p:pic>
    </p:spTree>
    <p:extLst>
      <p:ext uri="{BB962C8B-B14F-4D97-AF65-F5344CB8AC3E}">
        <p14:creationId xmlns:p14="http://schemas.microsoft.com/office/powerpoint/2010/main" val="3256299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28821" y="-1579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5629617B-7540-296F-124A-C646B0198133}"/>
              </a:ext>
            </a:extLst>
          </p:cNvPr>
          <p:cNvSpPr txBox="1"/>
          <p:nvPr/>
        </p:nvSpPr>
        <p:spPr>
          <a:xfrm>
            <a:off x="728944" y="1184774"/>
            <a:ext cx="5367055" cy="4955203"/>
          </a:xfrm>
          <a:prstGeom prst="rect">
            <a:avLst/>
          </a:prstGeom>
          <a:noFill/>
        </p:spPr>
        <p:txBody>
          <a:bodyPr wrap="square">
            <a:spAutoFit/>
          </a:bodyPr>
          <a:lstStyle/>
          <a:p>
            <a:pPr marL="285750" marR="0" indent="-228600">
              <a:spcBef>
                <a:spcPts val="1200"/>
              </a:spcBef>
              <a:spcAft>
                <a:spcPts val="0"/>
              </a:spcAft>
            </a:pPr>
            <a:r>
              <a:rPr lang="en-US" b="1" dirty="0">
                <a:solidFill>
                  <a:srgbClr val="0070C0"/>
                </a:solidFill>
                <a:effectLst/>
                <a:latin typeface="Alexandria"/>
                <a:ea typeface="Times New Roman" panose="02020603050405020304" pitchFamily="18" charset="0"/>
                <a:cs typeface="Times New Roman" panose="02020603050405020304" pitchFamily="18" charset="0"/>
              </a:rPr>
              <a:t>Which of the following is </a:t>
            </a:r>
            <a:r>
              <a:rPr lang="en-US" b="1" u="sng" dirty="0">
                <a:solidFill>
                  <a:srgbClr val="0070C0"/>
                </a:solidFill>
                <a:effectLst/>
                <a:latin typeface="Alexandria"/>
                <a:ea typeface="Times New Roman" panose="02020603050405020304" pitchFamily="18" charset="0"/>
                <a:cs typeface="Times New Roman" panose="02020603050405020304" pitchFamily="18" charset="0"/>
              </a:rPr>
              <a:t>NOT</a:t>
            </a:r>
            <a:r>
              <a:rPr lang="en-US" b="1" dirty="0">
                <a:solidFill>
                  <a:srgbClr val="0070C0"/>
                </a:solidFill>
                <a:effectLst/>
                <a:latin typeface="Alexandria"/>
                <a:ea typeface="Times New Roman" panose="02020603050405020304" pitchFamily="18" charset="0"/>
                <a:cs typeface="Times New Roman" panose="02020603050405020304" pitchFamily="18" charset="0"/>
              </a:rPr>
              <a:t> included in real GDP?</a:t>
            </a:r>
          </a:p>
          <a:p>
            <a:pPr marL="342900" marR="0" indent="-266700">
              <a:spcBef>
                <a:spcPts val="0"/>
              </a:spcBef>
              <a:spcAft>
                <a:spcPts val="0"/>
              </a:spcAft>
            </a:pPr>
            <a:r>
              <a:rPr lang="en-US" b="0" u="none" strike="noStrike" dirty="0">
                <a:effectLst/>
                <a:latin typeface="Alexandria"/>
                <a:ea typeface="Times New Roman" panose="02020603050405020304" pitchFamily="18" charset="0"/>
                <a:cs typeface="Times New Roman" panose="02020603050405020304" pitchFamily="18" charset="0"/>
              </a:rPr>
              <a:t>A)	Production of services, such as the services of doctors.</a:t>
            </a:r>
            <a:endParaRPr lang="en-US" b="1" u="sng" dirty="0">
              <a:effectLst/>
              <a:latin typeface="Alexandria"/>
              <a:ea typeface="Times New Roman" panose="02020603050405020304" pitchFamily="18" charset="0"/>
              <a:cs typeface="Times New Roman" panose="02020603050405020304" pitchFamily="18" charset="0"/>
            </a:endParaRPr>
          </a:p>
          <a:p>
            <a:pPr marL="342900" marR="0" indent="-266700">
              <a:spcBef>
                <a:spcPts val="0"/>
              </a:spcBef>
              <a:spcAft>
                <a:spcPts val="0"/>
              </a:spcAft>
            </a:pPr>
            <a:r>
              <a:rPr lang="en-US" b="0" u="none" strike="noStrike" dirty="0">
                <a:effectLst/>
                <a:latin typeface="Alexandria"/>
                <a:ea typeface="Times New Roman" panose="02020603050405020304" pitchFamily="18" charset="0"/>
                <a:cs typeface="Times New Roman" panose="02020603050405020304" pitchFamily="18" charset="0"/>
              </a:rPr>
              <a:t>B)	Production of goods that last more than one year, such as television sets.</a:t>
            </a:r>
            <a:endParaRPr lang="en-US" b="1" u="sng" dirty="0">
              <a:effectLst/>
              <a:latin typeface="Alexandria"/>
              <a:ea typeface="Times New Roman" panose="02020603050405020304" pitchFamily="18" charset="0"/>
              <a:cs typeface="Times New Roman" panose="02020603050405020304" pitchFamily="18" charset="0"/>
            </a:endParaRPr>
          </a:p>
          <a:p>
            <a:pPr marL="342900" marR="0" indent="-266700">
              <a:spcBef>
                <a:spcPts val="0"/>
              </a:spcBef>
              <a:spcAft>
                <a:spcPts val="0"/>
              </a:spcAft>
            </a:pPr>
            <a:r>
              <a:rPr lang="en-US" b="0" u="none" strike="noStrike" dirty="0">
                <a:effectLst/>
                <a:latin typeface="Alexandria"/>
                <a:ea typeface="Times New Roman" panose="02020603050405020304" pitchFamily="18" charset="0"/>
                <a:cs typeface="Times New Roman" panose="02020603050405020304" pitchFamily="18" charset="0"/>
              </a:rPr>
              <a:t>C)	Production of goods that do not last more than one year, such as gasoline.</a:t>
            </a:r>
            <a:endParaRPr lang="en-US" b="1" u="sng" dirty="0">
              <a:effectLst/>
              <a:latin typeface="Alexandria"/>
              <a:ea typeface="Times New Roman" panose="02020603050405020304" pitchFamily="18" charset="0"/>
              <a:cs typeface="Times New Roman" panose="02020603050405020304" pitchFamily="18" charset="0"/>
            </a:endParaRPr>
          </a:p>
          <a:p>
            <a:pPr marL="342900" marR="0" indent="-266700">
              <a:spcBef>
                <a:spcPts val="0"/>
              </a:spcBef>
              <a:spcAft>
                <a:spcPts val="0"/>
              </a:spcAft>
            </a:pPr>
            <a:r>
              <a:rPr lang="en-US" b="1" u="sng" dirty="0">
                <a:effectLst/>
                <a:latin typeface="Alexandria"/>
                <a:ea typeface="Times New Roman" panose="02020603050405020304" pitchFamily="18" charset="0"/>
                <a:cs typeface="Times New Roman" panose="02020603050405020304" pitchFamily="18" charset="0"/>
              </a:rPr>
              <a:t>D)	Production in the home.</a:t>
            </a:r>
          </a:p>
          <a:p>
            <a:pPr marL="0" marR="0">
              <a:spcBef>
                <a:spcPts val="0"/>
              </a:spcBef>
              <a:spcAft>
                <a:spcPts val="0"/>
              </a:spcAft>
            </a:pPr>
            <a:r>
              <a:rPr lang="en-US" dirty="0">
                <a:solidFill>
                  <a:srgbClr val="000000"/>
                </a:solidFill>
                <a:effectLst/>
                <a:latin typeface="Alexandria"/>
                <a:ea typeface="Calibri" panose="020F0502020204030204" pitchFamily="34" charset="0"/>
                <a:cs typeface="Times New Roman" panose="02020603050405020304" pitchFamily="18" charset="0"/>
              </a:rPr>
              <a:t> </a:t>
            </a:r>
            <a:endParaRPr lang="en-US" dirty="0">
              <a:effectLst/>
              <a:latin typeface="Alexandria"/>
              <a:ea typeface="Times New Roman" panose="02020603050405020304" pitchFamily="18" charset="0"/>
            </a:endParaRPr>
          </a:p>
          <a:p>
            <a:pPr marL="285750" marR="0" indent="-228600">
              <a:spcBef>
                <a:spcPts val="1200"/>
              </a:spcBef>
              <a:spcAft>
                <a:spcPts val="0"/>
              </a:spcAft>
            </a:pPr>
            <a:r>
              <a:rPr lang="en-US" b="1" dirty="0">
                <a:solidFill>
                  <a:srgbClr val="0070C0"/>
                </a:solidFill>
                <a:effectLst/>
                <a:latin typeface="Alexandria"/>
                <a:ea typeface="Times New Roman" panose="02020603050405020304" pitchFamily="18" charset="0"/>
                <a:cs typeface="Times New Roman" panose="02020603050405020304" pitchFamily="18" charset="0"/>
              </a:rPr>
              <a:t>Which of the following is </a:t>
            </a:r>
            <a:r>
              <a:rPr lang="en-US" b="1" u="sng" dirty="0">
                <a:solidFill>
                  <a:srgbClr val="0070C0"/>
                </a:solidFill>
                <a:effectLst/>
                <a:latin typeface="Alexandria"/>
                <a:ea typeface="Times New Roman" panose="02020603050405020304" pitchFamily="18" charset="0"/>
                <a:cs typeface="Times New Roman" panose="02020603050405020304" pitchFamily="18" charset="0"/>
              </a:rPr>
              <a:t>NOT</a:t>
            </a:r>
            <a:r>
              <a:rPr lang="en-US" b="1" dirty="0">
                <a:solidFill>
                  <a:srgbClr val="0070C0"/>
                </a:solidFill>
                <a:effectLst/>
                <a:latin typeface="Alexandria"/>
                <a:ea typeface="Times New Roman" panose="02020603050405020304" pitchFamily="18" charset="0"/>
                <a:cs typeface="Times New Roman" panose="02020603050405020304" pitchFamily="18" charset="0"/>
              </a:rPr>
              <a:t> a reason that real GDP is a poor measure of a nation’s economic welfare?</a:t>
            </a:r>
          </a:p>
          <a:p>
            <a:pPr marL="342900" marR="0" indent="-266700">
              <a:spcBef>
                <a:spcPts val="0"/>
              </a:spcBef>
              <a:spcAft>
                <a:spcPts val="0"/>
              </a:spcAft>
            </a:pPr>
            <a:r>
              <a:rPr lang="en-US" b="0" u="none" strike="noStrike" dirty="0">
                <a:effectLst/>
                <a:latin typeface="Alexandria"/>
                <a:ea typeface="Times New Roman" panose="02020603050405020304" pitchFamily="18" charset="0"/>
                <a:cs typeface="Times New Roman" panose="02020603050405020304" pitchFamily="18" charset="0"/>
              </a:rPr>
              <a:t>A)	Real GDP omits measures of political freedom.</a:t>
            </a:r>
            <a:endParaRPr lang="en-US" b="1" u="sng" dirty="0">
              <a:effectLst/>
              <a:latin typeface="Alexandria"/>
              <a:ea typeface="Times New Roman" panose="02020603050405020304" pitchFamily="18" charset="0"/>
              <a:cs typeface="Times New Roman" panose="02020603050405020304" pitchFamily="18" charset="0"/>
            </a:endParaRPr>
          </a:p>
          <a:p>
            <a:pPr marL="342900" marR="0" indent="-266700">
              <a:spcBef>
                <a:spcPts val="0"/>
              </a:spcBef>
              <a:spcAft>
                <a:spcPts val="0"/>
              </a:spcAft>
            </a:pPr>
            <a:r>
              <a:rPr lang="en-US" b="0" u="none" strike="noStrike" dirty="0">
                <a:effectLst/>
                <a:latin typeface="Alexandria"/>
                <a:ea typeface="Times New Roman" panose="02020603050405020304" pitchFamily="18" charset="0"/>
                <a:cs typeface="Times New Roman" panose="02020603050405020304" pitchFamily="18" charset="0"/>
              </a:rPr>
              <a:t>B)	Real GDP does not take into account the value of people’s leisure time.</a:t>
            </a:r>
            <a:endParaRPr lang="en-US" b="1" u="sng" dirty="0">
              <a:effectLst/>
              <a:latin typeface="Alexandria"/>
              <a:ea typeface="Times New Roman" panose="02020603050405020304" pitchFamily="18" charset="0"/>
              <a:cs typeface="Times New Roman" panose="02020603050405020304" pitchFamily="18" charset="0"/>
            </a:endParaRPr>
          </a:p>
          <a:p>
            <a:pPr marL="342900" marR="0" indent="-266700">
              <a:spcBef>
                <a:spcPts val="0"/>
              </a:spcBef>
              <a:spcAft>
                <a:spcPts val="0"/>
              </a:spcAft>
            </a:pPr>
            <a:r>
              <a:rPr lang="en-US" b="0" u="none" strike="noStrike" dirty="0">
                <a:effectLst/>
                <a:latin typeface="Alexandria"/>
                <a:ea typeface="Times New Roman" panose="02020603050405020304" pitchFamily="18" charset="0"/>
                <a:cs typeface="Times New Roman" panose="02020603050405020304" pitchFamily="18" charset="0"/>
              </a:rPr>
              <a:t>C)	Real GDP does not include the underground economy.</a:t>
            </a:r>
            <a:endParaRPr lang="en-US" b="1" u="sng" dirty="0">
              <a:effectLst/>
              <a:latin typeface="Alexandria"/>
              <a:ea typeface="Times New Roman" panose="02020603050405020304" pitchFamily="18" charset="0"/>
              <a:cs typeface="Times New Roman" panose="02020603050405020304" pitchFamily="18" charset="0"/>
            </a:endParaRPr>
          </a:p>
          <a:p>
            <a:pPr marL="342900" marR="0" indent="-266700">
              <a:spcBef>
                <a:spcPts val="0"/>
              </a:spcBef>
              <a:spcAft>
                <a:spcPts val="0"/>
              </a:spcAft>
            </a:pPr>
            <a:r>
              <a:rPr lang="en-US" b="1" u="sng" dirty="0">
                <a:effectLst/>
                <a:latin typeface="Alexandria"/>
                <a:ea typeface="Times New Roman" panose="02020603050405020304" pitchFamily="18" charset="0"/>
                <a:cs typeface="Times New Roman" panose="02020603050405020304" pitchFamily="18" charset="0"/>
              </a:rPr>
              <a:t>D)	Real GDP overvalues household production.</a:t>
            </a:r>
          </a:p>
        </p:txBody>
      </p:sp>
      <p:sp>
        <p:nvSpPr>
          <p:cNvPr id="10" name="TextBox 9">
            <a:extLst>
              <a:ext uri="{FF2B5EF4-FFF2-40B4-BE49-F238E27FC236}">
                <a16:creationId xmlns:a16="http://schemas.microsoft.com/office/drawing/2014/main" id="{88518DAB-5540-1839-B9EF-2F75EE8BB93C}"/>
              </a:ext>
            </a:extLst>
          </p:cNvPr>
          <p:cNvSpPr txBox="1"/>
          <p:nvPr/>
        </p:nvSpPr>
        <p:spPr>
          <a:xfrm>
            <a:off x="6320630" y="1432709"/>
            <a:ext cx="4884738" cy="4247317"/>
          </a:xfrm>
          <a:prstGeom prst="rect">
            <a:avLst/>
          </a:prstGeom>
          <a:noFill/>
        </p:spPr>
        <p:txBody>
          <a:bodyPr wrap="square">
            <a:spAutoFit/>
          </a:bodyPr>
          <a:lstStyle/>
          <a:p>
            <a:pPr algn="just" rtl="1"/>
            <a:r>
              <a:rPr lang="en-US" b="1" dirty="0" err="1">
                <a:solidFill>
                  <a:srgbClr val="0070C0"/>
                </a:solidFill>
              </a:rPr>
              <a:t>أي</a:t>
            </a:r>
            <a:r>
              <a:rPr lang="en-US" b="1" dirty="0">
                <a:solidFill>
                  <a:srgbClr val="0070C0"/>
                </a:solidFill>
              </a:rPr>
              <a:t> </a:t>
            </a:r>
            <a:r>
              <a:rPr lang="en-US" b="1" dirty="0" err="1">
                <a:solidFill>
                  <a:srgbClr val="0070C0"/>
                </a:solidFill>
              </a:rPr>
              <a:t>مما</a:t>
            </a:r>
            <a:r>
              <a:rPr lang="en-US" b="1" dirty="0">
                <a:solidFill>
                  <a:srgbClr val="0070C0"/>
                </a:solidFill>
              </a:rPr>
              <a:t> </a:t>
            </a:r>
            <a:r>
              <a:rPr lang="en-US" b="1" dirty="0" err="1">
                <a:solidFill>
                  <a:srgbClr val="0070C0"/>
                </a:solidFill>
              </a:rPr>
              <a:t>يلي</a:t>
            </a:r>
            <a:r>
              <a:rPr lang="en-US" b="1" dirty="0">
                <a:solidFill>
                  <a:srgbClr val="0070C0"/>
                </a:solidFill>
              </a:rPr>
              <a:t> </a:t>
            </a:r>
            <a:r>
              <a:rPr lang="en-US" b="1" dirty="0" err="1">
                <a:solidFill>
                  <a:srgbClr val="0070C0"/>
                </a:solidFill>
              </a:rPr>
              <a:t>لا</a:t>
            </a:r>
            <a:r>
              <a:rPr lang="en-US" b="1" dirty="0">
                <a:solidFill>
                  <a:srgbClr val="0070C0"/>
                </a:solidFill>
              </a:rPr>
              <a:t> </a:t>
            </a:r>
            <a:r>
              <a:rPr lang="en-US" b="1" dirty="0" err="1">
                <a:solidFill>
                  <a:srgbClr val="0070C0"/>
                </a:solidFill>
              </a:rPr>
              <a:t>يدخل</a:t>
            </a:r>
            <a:r>
              <a:rPr lang="en-US" b="1" dirty="0">
                <a:solidFill>
                  <a:srgbClr val="0070C0"/>
                </a:solidFill>
              </a:rPr>
              <a:t> في </a:t>
            </a:r>
            <a:r>
              <a:rPr lang="en-US" b="1" dirty="0" err="1">
                <a:solidFill>
                  <a:srgbClr val="0070C0"/>
                </a:solidFill>
              </a:rPr>
              <a:t>الناتج</a:t>
            </a:r>
            <a:r>
              <a:rPr lang="en-US" b="1" dirty="0">
                <a:solidFill>
                  <a:srgbClr val="0070C0"/>
                </a:solidFill>
              </a:rPr>
              <a:t> </a:t>
            </a:r>
            <a:r>
              <a:rPr lang="en-US" b="1" dirty="0" err="1">
                <a:solidFill>
                  <a:srgbClr val="0070C0"/>
                </a:solidFill>
              </a:rPr>
              <a:t>المحلي</a:t>
            </a:r>
            <a:r>
              <a:rPr lang="en-US" b="1" dirty="0">
                <a:solidFill>
                  <a:srgbClr val="0070C0"/>
                </a:solidFill>
              </a:rPr>
              <a:t> </a:t>
            </a:r>
            <a:r>
              <a:rPr lang="en-US" b="1" dirty="0" err="1">
                <a:solidFill>
                  <a:srgbClr val="0070C0"/>
                </a:solidFill>
              </a:rPr>
              <a:t>الإجمالي</a:t>
            </a:r>
            <a:r>
              <a:rPr lang="en-US" b="1" dirty="0">
                <a:solidFill>
                  <a:srgbClr val="0070C0"/>
                </a:solidFill>
              </a:rPr>
              <a:t> </a:t>
            </a:r>
            <a:r>
              <a:rPr lang="en-US" b="1" dirty="0" err="1">
                <a:solidFill>
                  <a:srgbClr val="0070C0"/>
                </a:solidFill>
              </a:rPr>
              <a:t>الحقيقي</a:t>
            </a:r>
            <a:r>
              <a:rPr lang="en-US" b="1" dirty="0">
                <a:solidFill>
                  <a:srgbClr val="0070C0"/>
                </a:solidFill>
              </a:rPr>
              <a:t>؟</a:t>
            </a:r>
          </a:p>
          <a:p>
            <a:pPr algn="just" rtl="1"/>
            <a:r>
              <a:rPr lang="en-US" dirty="0"/>
              <a:t>أ) </a:t>
            </a:r>
            <a:r>
              <a:rPr lang="en-US" dirty="0" err="1"/>
              <a:t>إنتاج</a:t>
            </a:r>
            <a:r>
              <a:rPr lang="en-US" dirty="0"/>
              <a:t> </a:t>
            </a:r>
            <a:r>
              <a:rPr lang="en-US" dirty="0" err="1"/>
              <a:t>الخدمات</a:t>
            </a:r>
            <a:r>
              <a:rPr lang="en-US" dirty="0"/>
              <a:t>، </a:t>
            </a:r>
            <a:r>
              <a:rPr lang="en-US" dirty="0" err="1"/>
              <a:t>مثل</a:t>
            </a:r>
            <a:r>
              <a:rPr lang="en-US" dirty="0"/>
              <a:t> </a:t>
            </a:r>
            <a:r>
              <a:rPr lang="en-US" dirty="0" err="1"/>
              <a:t>خدمات</a:t>
            </a:r>
            <a:r>
              <a:rPr lang="en-US" dirty="0"/>
              <a:t> </a:t>
            </a:r>
            <a:r>
              <a:rPr lang="en-US" dirty="0" err="1"/>
              <a:t>الأطباء</a:t>
            </a:r>
            <a:r>
              <a:rPr lang="en-US" dirty="0"/>
              <a:t>.</a:t>
            </a:r>
          </a:p>
          <a:p>
            <a:pPr algn="just" rtl="1"/>
            <a:r>
              <a:rPr lang="en-US" dirty="0"/>
              <a:t>ب) </a:t>
            </a:r>
            <a:r>
              <a:rPr lang="en-US" dirty="0" err="1"/>
              <a:t>إنتاج</a:t>
            </a:r>
            <a:r>
              <a:rPr lang="en-US" dirty="0"/>
              <a:t> </a:t>
            </a:r>
            <a:r>
              <a:rPr lang="en-US" dirty="0" err="1"/>
              <a:t>السلع</a:t>
            </a:r>
            <a:r>
              <a:rPr lang="en-US" dirty="0"/>
              <a:t> </a:t>
            </a:r>
            <a:r>
              <a:rPr lang="en-US" dirty="0" err="1"/>
              <a:t>التي</a:t>
            </a:r>
            <a:r>
              <a:rPr lang="en-US" dirty="0"/>
              <a:t> </a:t>
            </a:r>
            <a:r>
              <a:rPr lang="en-US" dirty="0" err="1"/>
              <a:t>تدوم</a:t>
            </a:r>
            <a:r>
              <a:rPr lang="en-US" dirty="0"/>
              <a:t> </a:t>
            </a:r>
            <a:r>
              <a:rPr lang="en-US" dirty="0" err="1"/>
              <a:t>أكثر</a:t>
            </a:r>
            <a:r>
              <a:rPr lang="en-US" dirty="0"/>
              <a:t> </a:t>
            </a:r>
            <a:r>
              <a:rPr lang="en-US" dirty="0" err="1"/>
              <a:t>من</a:t>
            </a:r>
            <a:r>
              <a:rPr lang="en-US" dirty="0"/>
              <a:t> </a:t>
            </a:r>
            <a:r>
              <a:rPr lang="en-US" dirty="0" err="1"/>
              <a:t>عام</a:t>
            </a:r>
            <a:r>
              <a:rPr lang="en-US" dirty="0"/>
              <a:t> </a:t>
            </a:r>
            <a:r>
              <a:rPr lang="en-US" dirty="0" err="1"/>
              <a:t>واحد</a:t>
            </a:r>
            <a:r>
              <a:rPr lang="en-US" dirty="0"/>
              <a:t>، </a:t>
            </a:r>
            <a:r>
              <a:rPr lang="en-US" dirty="0" err="1"/>
              <a:t>مثل</a:t>
            </a:r>
            <a:r>
              <a:rPr lang="en-US" dirty="0"/>
              <a:t> </a:t>
            </a:r>
            <a:r>
              <a:rPr lang="en-US" dirty="0" err="1"/>
              <a:t>أجهزة</a:t>
            </a:r>
            <a:r>
              <a:rPr lang="en-US" dirty="0"/>
              <a:t> </a:t>
            </a:r>
            <a:r>
              <a:rPr lang="en-US" dirty="0" err="1"/>
              <a:t>التلفاز</a:t>
            </a:r>
            <a:r>
              <a:rPr lang="en-US" dirty="0"/>
              <a:t>.</a:t>
            </a:r>
          </a:p>
          <a:p>
            <a:pPr algn="just" rtl="1"/>
            <a:r>
              <a:rPr lang="en-US" dirty="0"/>
              <a:t>ج) </a:t>
            </a:r>
            <a:r>
              <a:rPr lang="en-US" dirty="0" err="1"/>
              <a:t>إنتاج</a:t>
            </a:r>
            <a:r>
              <a:rPr lang="en-US" dirty="0"/>
              <a:t> </a:t>
            </a:r>
            <a:r>
              <a:rPr lang="en-US" dirty="0" err="1"/>
              <a:t>السلع</a:t>
            </a:r>
            <a:r>
              <a:rPr lang="en-US" dirty="0"/>
              <a:t> </a:t>
            </a:r>
            <a:r>
              <a:rPr lang="en-US" dirty="0" err="1"/>
              <a:t>التي</a:t>
            </a:r>
            <a:r>
              <a:rPr lang="en-US" dirty="0"/>
              <a:t> </a:t>
            </a:r>
            <a:r>
              <a:rPr lang="en-US" dirty="0" err="1"/>
              <a:t>لا</a:t>
            </a:r>
            <a:r>
              <a:rPr lang="en-US" dirty="0"/>
              <a:t> </a:t>
            </a:r>
            <a:r>
              <a:rPr lang="en-US" dirty="0" err="1"/>
              <a:t>تدوم</a:t>
            </a:r>
            <a:r>
              <a:rPr lang="en-US" dirty="0"/>
              <a:t> </a:t>
            </a:r>
            <a:r>
              <a:rPr lang="en-US" dirty="0" err="1"/>
              <a:t>أكثر</a:t>
            </a:r>
            <a:r>
              <a:rPr lang="en-US" dirty="0"/>
              <a:t> </a:t>
            </a:r>
            <a:r>
              <a:rPr lang="en-US" dirty="0" err="1"/>
              <a:t>من</a:t>
            </a:r>
            <a:r>
              <a:rPr lang="en-US" dirty="0"/>
              <a:t> </a:t>
            </a:r>
            <a:r>
              <a:rPr lang="en-US" dirty="0" err="1"/>
              <a:t>عام</a:t>
            </a:r>
            <a:r>
              <a:rPr lang="en-US" dirty="0"/>
              <a:t> </a:t>
            </a:r>
            <a:r>
              <a:rPr lang="en-US" dirty="0" err="1"/>
              <a:t>واحد</a:t>
            </a:r>
            <a:r>
              <a:rPr lang="en-US" dirty="0"/>
              <a:t>، </a:t>
            </a:r>
            <a:r>
              <a:rPr lang="en-US" dirty="0" err="1"/>
              <a:t>مثل</a:t>
            </a:r>
            <a:r>
              <a:rPr lang="en-US" dirty="0"/>
              <a:t> </a:t>
            </a:r>
            <a:r>
              <a:rPr lang="en-US" dirty="0" err="1"/>
              <a:t>البنزين</a:t>
            </a:r>
            <a:r>
              <a:rPr lang="en-US" dirty="0"/>
              <a:t>.</a:t>
            </a:r>
          </a:p>
          <a:p>
            <a:pPr algn="just" rtl="1"/>
            <a:r>
              <a:rPr lang="en-US" b="1" u="sng" dirty="0"/>
              <a:t>د) </a:t>
            </a:r>
            <a:r>
              <a:rPr lang="en-US" b="1" u="sng" dirty="0" err="1"/>
              <a:t>الإنتاج</a:t>
            </a:r>
            <a:r>
              <a:rPr lang="en-US" b="1" u="sng" dirty="0"/>
              <a:t> في </a:t>
            </a:r>
            <a:r>
              <a:rPr lang="en-US" b="1" u="sng" dirty="0" err="1"/>
              <a:t>المنزل</a:t>
            </a:r>
            <a:r>
              <a:rPr lang="en-US" b="1" u="sng" dirty="0"/>
              <a:t>.</a:t>
            </a:r>
          </a:p>
          <a:p>
            <a:pPr algn="just" rtl="1"/>
            <a:endParaRPr lang="en-US" dirty="0"/>
          </a:p>
          <a:p>
            <a:pPr algn="just" rtl="1"/>
            <a:r>
              <a:rPr lang="en-US" b="1" dirty="0" err="1">
                <a:solidFill>
                  <a:srgbClr val="0070C0"/>
                </a:solidFill>
              </a:rPr>
              <a:t>أي</a:t>
            </a:r>
            <a:r>
              <a:rPr lang="en-US" b="1" dirty="0">
                <a:solidFill>
                  <a:srgbClr val="0070C0"/>
                </a:solidFill>
              </a:rPr>
              <a:t> </a:t>
            </a:r>
            <a:r>
              <a:rPr lang="en-US" b="1" dirty="0" err="1">
                <a:solidFill>
                  <a:srgbClr val="0070C0"/>
                </a:solidFill>
              </a:rPr>
              <a:t>مما</a:t>
            </a:r>
            <a:r>
              <a:rPr lang="en-US" b="1" dirty="0">
                <a:solidFill>
                  <a:srgbClr val="0070C0"/>
                </a:solidFill>
              </a:rPr>
              <a:t> </a:t>
            </a:r>
            <a:r>
              <a:rPr lang="en-US" b="1" dirty="0" err="1">
                <a:solidFill>
                  <a:srgbClr val="0070C0"/>
                </a:solidFill>
              </a:rPr>
              <a:t>يلي</a:t>
            </a:r>
            <a:r>
              <a:rPr lang="en-US" b="1" dirty="0">
                <a:solidFill>
                  <a:srgbClr val="0070C0"/>
                </a:solidFill>
              </a:rPr>
              <a:t> </a:t>
            </a:r>
            <a:r>
              <a:rPr lang="en-US" b="1" dirty="0" err="1">
                <a:solidFill>
                  <a:srgbClr val="0070C0"/>
                </a:solidFill>
              </a:rPr>
              <a:t>لا</a:t>
            </a:r>
            <a:r>
              <a:rPr lang="en-US" b="1" dirty="0">
                <a:solidFill>
                  <a:srgbClr val="0070C0"/>
                </a:solidFill>
              </a:rPr>
              <a:t> </a:t>
            </a:r>
            <a:r>
              <a:rPr lang="en-US" b="1" dirty="0" err="1">
                <a:solidFill>
                  <a:srgbClr val="0070C0"/>
                </a:solidFill>
              </a:rPr>
              <a:t>يعتبر</a:t>
            </a:r>
            <a:r>
              <a:rPr lang="en-US" b="1" dirty="0">
                <a:solidFill>
                  <a:srgbClr val="0070C0"/>
                </a:solidFill>
              </a:rPr>
              <a:t> </a:t>
            </a:r>
            <a:r>
              <a:rPr lang="en-US" b="1" dirty="0" err="1">
                <a:solidFill>
                  <a:srgbClr val="0070C0"/>
                </a:solidFill>
              </a:rPr>
              <a:t>سببًا</a:t>
            </a:r>
            <a:r>
              <a:rPr lang="en-US" b="1" dirty="0">
                <a:solidFill>
                  <a:srgbClr val="0070C0"/>
                </a:solidFill>
              </a:rPr>
              <a:t> </a:t>
            </a:r>
            <a:r>
              <a:rPr lang="en-US" b="1" dirty="0" err="1">
                <a:solidFill>
                  <a:srgbClr val="0070C0"/>
                </a:solidFill>
              </a:rPr>
              <a:t>لكون</a:t>
            </a:r>
            <a:r>
              <a:rPr lang="en-US" b="1" dirty="0">
                <a:solidFill>
                  <a:srgbClr val="0070C0"/>
                </a:solidFill>
              </a:rPr>
              <a:t> </a:t>
            </a:r>
            <a:r>
              <a:rPr lang="en-US" b="1" dirty="0" err="1">
                <a:solidFill>
                  <a:srgbClr val="0070C0"/>
                </a:solidFill>
              </a:rPr>
              <a:t>الناتج</a:t>
            </a:r>
            <a:r>
              <a:rPr lang="en-US" b="1" dirty="0">
                <a:solidFill>
                  <a:srgbClr val="0070C0"/>
                </a:solidFill>
              </a:rPr>
              <a:t> </a:t>
            </a:r>
            <a:r>
              <a:rPr lang="en-US" b="1" dirty="0" err="1">
                <a:solidFill>
                  <a:srgbClr val="0070C0"/>
                </a:solidFill>
              </a:rPr>
              <a:t>المحلي</a:t>
            </a:r>
            <a:r>
              <a:rPr lang="en-US" b="1" dirty="0">
                <a:solidFill>
                  <a:srgbClr val="0070C0"/>
                </a:solidFill>
              </a:rPr>
              <a:t> </a:t>
            </a:r>
            <a:r>
              <a:rPr lang="en-US" b="1" dirty="0" err="1">
                <a:solidFill>
                  <a:srgbClr val="0070C0"/>
                </a:solidFill>
              </a:rPr>
              <a:t>الإجمالي</a:t>
            </a:r>
            <a:r>
              <a:rPr lang="en-US" b="1" dirty="0">
                <a:solidFill>
                  <a:srgbClr val="0070C0"/>
                </a:solidFill>
              </a:rPr>
              <a:t> </a:t>
            </a:r>
            <a:r>
              <a:rPr lang="en-US" b="1" dirty="0" err="1">
                <a:solidFill>
                  <a:srgbClr val="0070C0"/>
                </a:solidFill>
              </a:rPr>
              <a:t>الحقيقي</a:t>
            </a:r>
            <a:r>
              <a:rPr lang="en-US" b="1" dirty="0">
                <a:solidFill>
                  <a:srgbClr val="0070C0"/>
                </a:solidFill>
              </a:rPr>
              <a:t> </a:t>
            </a:r>
            <a:r>
              <a:rPr lang="en-US" b="1" dirty="0" err="1">
                <a:solidFill>
                  <a:srgbClr val="0070C0"/>
                </a:solidFill>
              </a:rPr>
              <a:t>مقياسًا</a:t>
            </a:r>
            <a:r>
              <a:rPr lang="en-US" b="1" dirty="0">
                <a:solidFill>
                  <a:srgbClr val="0070C0"/>
                </a:solidFill>
              </a:rPr>
              <a:t> </a:t>
            </a:r>
            <a:r>
              <a:rPr lang="en-US" b="1" dirty="0" err="1">
                <a:solidFill>
                  <a:srgbClr val="0070C0"/>
                </a:solidFill>
              </a:rPr>
              <a:t>ضعيفًا</a:t>
            </a:r>
            <a:r>
              <a:rPr lang="en-US" b="1" dirty="0">
                <a:solidFill>
                  <a:srgbClr val="0070C0"/>
                </a:solidFill>
              </a:rPr>
              <a:t> </a:t>
            </a:r>
            <a:r>
              <a:rPr lang="en-US" b="1" dirty="0" err="1">
                <a:solidFill>
                  <a:srgbClr val="0070C0"/>
                </a:solidFill>
              </a:rPr>
              <a:t>للرفاهة</a:t>
            </a:r>
            <a:r>
              <a:rPr lang="en-US" b="1" dirty="0">
                <a:solidFill>
                  <a:srgbClr val="0070C0"/>
                </a:solidFill>
              </a:rPr>
              <a:t> </a:t>
            </a:r>
            <a:r>
              <a:rPr lang="en-US" b="1" dirty="0" err="1">
                <a:solidFill>
                  <a:srgbClr val="0070C0"/>
                </a:solidFill>
              </a:rPr>
              <a:t>الاقتصادية</a:t>
            </a:r>
            <a:r>
              <a:rPr lang="en-US" b="1" dirty="0">
                <a:solidFill>
                  <a:srgbClr val="0070C0"/>
                </a:solidFill>
              </a:rPr>
              <a:t> </a:t>
            </a:r>
            <a:r>
              <a:rPr lang="en-US" b="1" dirty="0" err="1">
                <a:solidFill>
                  <a:srgbClr val="0070C0"/>
                </a:solidFill>
              </a:rPr>
              <a:t>للأمة</a:t>
            </a:r>
            <a:r>
              <a:rPr lang="en-US" b="1" dirty="0">
                <a:solidFill>
                  <a:srgbClr val="0070C0"/>
                </a:solidFill>
              </a:rPr>
              <a:t>؟</a:t>
            </a:r>
          </a:p>
          <a:p>
            <a:pPr algn="just" rtl="1"/>
            <a:r>
              <a:rPr lang="en-US" dirty="0"/>
              <a:t>أ) </a:t>
            </a:r>
            <a:r>
              <a:rPr lang="en-US" dirty="0" err="1"/>
              <a:t>يغفل</a:t>
            </a:r>
            <a:r>
              <a:rPr lang="en-US" dirty="0"/>
              <a:t> </a:t>
            </a:r>
            <a:r>
              <a:rPr lang="en-US" dirty="0" err="1"/>
              <a:t>الناتج</a:t>
            </a:r>
            <a:r>
              <a:rPr lang="en-US" dirty="0"/>
              <a:t> </a:t>
            </a:r>
            <a:r>
              <a:rPr lang="en-US" dirty="0" err="1"/>
              <a:t>المحلي</a:t>
            </a:r>
            <a:r>
              <a:rPr lang="en-US" dirty="0"/>
              <a:t> </a:t>
            </a:r>
            <a:r>
              <a:rPr lang="en-US" dirty="0" err="1"/>
              <a:t>الإجمالي</a:t>
            </a:r>
            <a:r>
              <a:rPr lang="en-US" dirty="0"/>
              <a:t> </a:t>
            </a:r>
            <a:r>
              <a:rPr lang="en-US" dirty="0" err="1"/>
              <a:t>الحقيقي</a:t>
            </a:r>
            <a:r>
              <a:rPr lang="en-US" dirty="0"/>
              <a:t> </a:t>
            </a:r>
            <a:r>
              <a:rPr lang="en-US" dirty="0" err="1"/>
              <a:t>مقاييس</a:t>
            </a:r>
            <a:r>
              <a:rPr lang="en-US" dirty="0"/>
              <a:t> </a:t>
            </a:r>
            <a:r>
              <a:rPr lang="en-US" dirty="0" err="1"/>
              <a:t>الحرية</a:t>
            </a:r>
            <a:r>
              <a:rPr lang="en-US" dirty="0"/>
              <a:t> </a:t>
            </a:r>
            <a:r>
              <a:rPr lang="en-US" dirty="0" err="1"/>
              <a:t>السياسية</a:t>
            </a:r>
            <a:r>
              <a:rPr lang="en-US" dirty="0"/>
              <a:t>.</a:t>
            </a:r>
          </a:p>
          <a:p>
            <a:pPr algn="just" rtl="1"/>
            <a:r>
              <a:rPr lang="en-US" dirty="0"/>
              <a:t>ب) </a:t>
            </a:r>
            <a:r>
              <a:rPr lang="en-US" dirty="0" err="1"/>
              <a:t>لا</a:t>
            </a:r>
            <a:r>
              <a:rPr lang="en-US" dirty="0"/>
              <a:t> </a:t>
            </a:r>
            <a:r>
              <a:rPr lang="en-US" dirty="0" err="1"/>
              <a:t>يأخذ</a:t>
            </a:r>
            <a:r>
              <a:rPr lang="en-US" dirty="0"/>
              <a:t> </a:t>
            </a:r>
            <a:r>
              <a:rPr lang="en-US" dirty="0" err="1"/>
              <a:t>الناتج</a:t>
            </a:r>
            <a:r>
              <a:rPr lang="en-US" dirty="0"/>
              <a:t> </a:t>
            </a:r>
            <a:r>
              <a:rPr lang="en-US" dirty="0" err="1"/>
              <a:t>المحلي</a:t>
            </a:r>
            <a:r>
              <a:rPr lang="en-US" dirty="0"/>
              <a:t> </a:t>
            </a:r>
            <a:r>
              <a:rPr lang="en-US" dirty="0" err="1"/>
              <a:t>الإجمالي</a:t>
            </a:r>
            <a:r>
              <a:rPr lang="en-US" dirty="0"/>
              <a:t> </a:t>
            </a:r>
            <a:r>
              <a:rPr lang="en-US" dirty="0" err="1"/>
              <a:t>الحقيقي</a:t>
            </a:r>
            <a:r>
              <a:rPr lang="en-US" dirty="0"/>
              <a:t> في </a:t>
            </a:r>
            <a:r>
              <a:rPr lang="en-US" dirty="0" err="1"/>
              <a:t>الاعتبار</a:t>
            </a:r>
            <a:r>
              <a:rPr lang="en-US" dirty="0"/>
              <a:t> </a:t>
            </a:r>
            <a:r>
              <a:rPr lang="en-US" dirty="0" err="1"/>
              <a:t>قيمة</a:t>
            </a:r>
            <a:r>
              <a:rPr lang="en-US" dirty="0"/>
              <a:t> </a:t>
            </a:r>
            <a:r>
              <a:rPr lang="en-US" dirty="0" err="1"/>
              <a:t>وقت</a:t>
            </a:r>
            <a:r>
              <a:rPr lang="en-US" dirty="0"/>
              <a:t> </a:t>
            </a:r>
            <a:r>
              <a:rPr lang="en-US" dirty="0" err="1"/>
              <a:t>فراغ</a:t>
            </a:r>
            <a:r>
              <a:rPr lang="en-US" dirty="0"/>
              <a:t> </a:t>
            </a:r>
            <a:r>
              <a:rPr lang="en-US" dirty="0" err="1"/>
              <a:t>الناس</a:t>
            </a:r>
            <a:r>
              <a:rPr lang="en-US" dirty="0"/>
              <a:t>.</a:t>
            </a:r>
          </a:p>
          <a:p>
            <a:pPr algn="just" rtl="1"/>
            <a:r>
              <a:rPr lang="en-US" dirty="0"/>
              <a:t>ج) </a:t>
            </a:r>
            <a:r>
              <a:rPr lang="en-US" dirty="0" err="1"/>
              <a:t>لا</a:t>
            </a:r>
            <a:r>
              <a:rPr lang="en-US" dirty="0"/>
              <a:t> </a:t>
            </a:r>
            <a:r>
              <a:rPr lang="en-US" dirty="0" err="1"/>
              <a:t>يشمل</a:t>
            </a:r>
            <a:r>
              <a:rPr lang="en-US" dirty="0"/>
              <a:t> </a:t>
            </a:r>
            <a:r>
              <a:rPr lang="en-US" dirty="0" err="1"/>
              <a:t>الناتج</a:t>
            </a:r>
            <a:r>
              <a:rPr lang="en-US" dirty="0"/>
              <a:t> </a:t>
            </a:r>
            <a:r>
              <a:rPr lang="en-US" dirty="0" err="1"/>
              <a:t>المحلي</a:t>
            </a:r>
            <a:r>
              <a:rPr lang="en-US" dirty="0"/>
              <a:t> </a:t>
            </a:r>
            <a:r>
              <a:rPr lang="en-US" dirty="0" err="1"/>
              <a:t>الإجمالي</a:t>
            </a:r>
            <a:r>
              <a:rPr lang="en-US" dirty="0"/>
              <a:t> </a:t>
            </a:r>
            <a:r>
              <a:rPr lang="en-US" dirty="0" err="1"/>
              <a:t>الحقيقي</a:t>
            </a:r>
            <a:r>
              <a:rPr lang="en-US" dirty="0"/>
              <a:t> </a:t>
            </a:r>
            <a:r>
              <a:rPr lang="en-US" dirty="0" err="1"/>
              <a:t>الاقتصاد</a:t>
            </a:r>
            <a:r>
              <a:rPr lang="en-US" dirty="0"/>
              <a:t> </a:t>
            </a:r>
            <a:r>
              <a:rPr lang="en-US" dirty="0" err="1"/>
              <a:t>غير</a:t>
            </a:r>
            <a:r>
              <a:rPr lang="en-US" dirty="0"/>
              <a:t> </a:t>
            </a:r>
            <a:r>
              <a:rPr lang="en-US" dirty="0" err="1"/>
              <a:t>الرسمي</a:t>
            </a:r>
            <a:r>
              <a:rPr lang="en-US" dirty="0"/>
              <a:t>.</a:t>
            </a:r>
          </a:p>
          <a:p>
            <a:pPr algn="just" rtl="1"/>
            <a:r>
              <a:rPr lang="en-US" b="1" u="sng" dirty="0"/>
              <a:t>د) </a:t>
            </a:r>
            <a:r>
              <a:rPr lang="en-US" b="1" u="sng" dirty="0" err="1"/>
              <a:t>يبالغ</a:t>
            </a:r>
            <a:r>
              <a:rPr lang="en-US" b="1" u="sng" dirty="0"/>
              <a:t> </a:t>
            </a:r>
            <a:r>
              <a:rPr lang="en-US" b="1" u="sng" dirty="0" err="1"/>
              <a:t>الناتج</a:t>
            </a:r>
            <a:r>
              <a:rPr lang="en-US" b="1" u="sng" dirty="0"/>
              <a:t> </a:t>
            </a:r>
            <a:r>
              <a:rPr lang="en-US" b="1" u="sng" dirty="0" err="1"/>
              <a:t>المحلي</a:t>
            </a:r>
            <a:r>
              <a:rPr lang="en-US" b="1" u="sng" dirty="0"/>
              <a:t> </a:t>
            </a:r>
            <a:r>
              <a:rPr lang="en-US" b="1" u="sng" dirty="0" err="1"/>
              <a:t>الإجمالي</a:t>
            </a:r>
            <a:r>
              <a:rPr lang="en-US" b="1" u="sng" dirty="0"/>
              <a:t> </a:t>
            </a:r>
            <a:r>
              <a:rPr lang="en-US" b="1" u="sng" dirty="0" err="1"/>
              <a:t>الحقيقي</a:t>
            </a:r>
            <a:r>
              <a:rPr lang="en-US" b="1" u="sng" dirty="0"/>
              <a:t> في </a:t>
            </a:r>
            <a:r>
              <a:rPr lang="en-US" b="1" u="sng" dirty="0" err="1"/>
              <a:t>تقدير</a:t>
            </a:r>
            <a:r>
              <a:rPr lang="en-US" b="1" u="sng" dirty="0"/>
              <a:t> </a:t>
            </a:r>
            <a:r>
              <a:rPr lang="en-US" b="1" u="sng" dirty="0" err="1"/>
              <a:t>إنتاج</a:t>
            </a:r>
            <a:r>
              <a:rPr lang="en-US" b="1" u="sng" dirty="0"/>
              <a:t> </a:t>
            </a:r>
            <a:r>
              <a:rPr lang="en-US" b="1" u="sng" dirty="0" err="1"/>
              <a:t>الأسر</a:t>
            </a:r>
            <a:r>
              <a:rPr lang="en-US" b="1" u="sng" dirty="0"/>
              <a:t>.</a:t>
            </a:r>
          </a:p>
        </p:txBody>
      </p:sp>
    </p:spTree>
    <p:extLst>
      <p:ext uri="{BB962C8B-B14F-4D97-AF65-F5344CB8AC3E}">
        <p14:creationId xmlns:p14="http://schemas.microsoft.com/office/powerpoint/2010/main" val="588156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pic>
        <p:nvPicPr>
          <p:cNvPr id="2" name="Picture 1">
            <a:extLst>
              <a:ext uri="{FF2B5EF4-FFF2-40B4-BE49-F238E27FC236}">
                <a16:creationId xmlns:a16="http://schemas.microsoft.com/office/drawing/2014/main" id="{F3808CAE-4F6B-6268-2E42-BC62CF471394}"/>
              </a:ext>
            </a:extLst>
          </p:cNvPr>
          <p:cNvPicPr>
            <a:picLocks noChangeAspect="1"/>
          </p:cNvPicPr>
          <p:nvPr/>
        </p:nvPicPr>
        <p:blipFill rotWithShape="1">
          <a:blip r:embed="rId3"/>
          <a:srcRect l="26364" t="50908" r="26818" b="28331"/>
          <a:stretch/>
        </p:blipFill>
        <p:spPr>
          <a:xfrm>
            <a:off x="1257300" y="3294051"/>
            <a:ext cx="9418379" cy="2783751"/>
          </a:xfrm>
          <a:prstGeom prst="rect">
            <a:avLst/>
          </a:prstGeom>
        </p:spPr>
      </p:pic>
      <p:sp>
        <p:nvSpPr>
          <p:cNvPr id="10" name="TextBox 9">
            <a:extLst>
              <a:ext uri="{FF2B5EF4-FFF2-40B4-BE49-F238E27FC236}">
                <a16:creationId xmlns:a16="http://schemas.microsoft.com/office/drawing/2014/main" id="{8782C5D7-A0D0-B2AA-DD69-4640A0AD6F7F}"/>
              </a:ext>
            </a:extLst>
          </p:cNvPr>
          <p:cNvSpPr txBox="1"/>
          <p:nvPr/>
        </p:nvSpPr>
        <p:spPr>
          <a:xfrm>
            <a:off x="327946" y="1491993"/>
            <a:ext cx="10058399" cy="1969578"/>
          </a:xfrm>
          <a:prstGeom prst="rect">
            <a:avLst/>
          </a:prstGeom>
          <a:noFill/>
        </p:spPr>
        <p:txBody>
          <a:bodyPr wrap="square">
            <a:spAutoFit/>
          </a:bodyPr>
          <a:lstStyle/>
          <a:p>
            <a:pPr marR="0" lvl="0" algn="just" rtl="1">
              <a:lnSpc>
                <a:spcPct val="107000"/>
              </a:lnSpc>
              <a:spcBef>
                <a:spcPts val="0"/>
              </a:spcBef>
              <a:spcAft>
                <a:spcPts val="800"/>
              </a:spcAft>
            </a:pPr>
            <a:r>
              <a:rPr lang="ar-SA" sz="1800" b="1" dirty="0">
                <a:solidFill>
                  <a:srgbClr val="0070C0"/>
                </a:solidFill>
                <a:effectLst/>
                <a:latin typeface="Calibri" panose="020F0502020204030204" pitchFamily="34" charset="0"/>
                <a:ea typeface="Calibri" panose="020F0502020204030204" pitchFamily="34" charset="0"/>
                <a:cs typeface="Arial" panose="020B0604020202020204" pitchFamily="34" charset="0"/>
              </a:rPr>
              <a:t>يقاس الناتج المحلي الإجمالي الحقيقي بأسعار ________ </a:t>
            </a:r>
            <a:r>
              <a:rPr lang="ar-EG" sz="1800" b="1" dirty="0">
                <a:solidFill>
                  <a:srgbClr val="0070C0"/>
                </a:solidFill>
                <a:effectLst/>
                <a:latin typeface="Calibri" panose="020F0502020204030204" pitchFamily="34" charset="0"/>
                <a:ea typeface="Calibri" panose="020F0502020204030204" pitchFamily="34" charset="0"/>
                <a:cs typeface="Arial" panose="020B0604020202020204" pitchFamily="34" charset="0"/>
              </a:rPr>
              <a:t>ولكن </a:t>
            </a:r>
            <a:r>
              <a:rPr lang="ar-SA" sz="1800" b="1" dirty="0">
                <a:solidFill>
                  <a:srgbClr val="0070C0"/>
                </a:solidFill>
                <a:effectLst/>
                <a:latin typeface="Calibri" panose="020F0502020204030204" pitchFamily="34" charset="0"/>
                <a:ea typeface="Calibri" panose="020F0502020204030204" pitchFamily="34" charset="0"/>
                <a:cs typeface="Arial" panose="020B0604020202020204" pitchFamily="34" charset="0"/>
              </a:rPr>
              <a:t>يقاس الناتج المحلي الإجمالي </a:t>
            </a:r>
            <a:r>
              <a:rPr lang="ar-EG" sz="1800" b="1" dirty="0">
                <a:solidFill>
                  <a:srgbClr val="0070C0"/>
                </a:solidFill>
                <a:effectLst/>
                <a:latin typeface="Calibri" panose="020F0502020204030204" pitchFamily="34" charset="0"/>
                <a:ea typeface="Calibri" panose="020F0502020204030204" pitchFamily="34" charset="0"/>
                <a:cs typeface="Arial" panose="020B0604020202020204" pitchFamily="34" charset="0"/>
              </a:rPr>
              <a:t>الاسمي</a:t>
            </a:r>
            <a:r>
              <a:rPr lang="ar-SA" sz="1800" b="1" dirty="0">
                <a:solidFill>
                  <a:srgbClr val="0070C0"/>
                </a:solidFill>
                <a:effectLst/>
                <a:latin typeface="Calibri" panose="020F0502020204030204" pitchFamily="34" charset="0"/>
                <a:ea typeface="Calibri" panose="020F0502020204030204" pitchFamily="34" charset="0"/>
                <a:cs typeface="Arial" panose="020B0604020202020204" pitchFamily="34" charset="0"/>
              </a:rPr>
              <a:t> بأسعار ________</a:t>
            </a:r>
            <a:endParaRPr lang="ar-EG" sz="1800" b="1"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800"/>
              </a:spcAft>
              <a:buFont typeface="Arial" panose="020B0604020202020204" pitchFamily="34" charset="0"/>
              <a:buChar char="•"/>
            </a:pPr>
            <a:r>
              <a:rPr lang="ar-EG" dirty="0">
                <a:latin typeface="Calibri" panose="020F0502020204030204" pitchFamily="34" charset="0"/>
                <a:ea typeface="Calibri" panose="020F0502020204030204" pitchFamily="34" charset="0"/>
                <a:cs typeface="Arial" panose="020B0604020202020204" pitchFamily="34" charset="0"/>
              </a:rPr>
              <a:t>الخارجية، المحلية</a:t>
            </a:r>
          </a:p>
          <a:p>
            <a:pPr marL="342900" marR="0" lvl="0" indent="-342900" algn="just" rtl="1">
              <a:lnSpc>
                <a:spcPct val="107000"/>
              </a:lnSpc>
              <a:spcBef>
                <a:spcPts val="0"/>
              </a:spcBef>
              <a:spcAft>
                <a:spcPts val="800"/>
              </a:spcAft>
              <a:buFont typeface="Arial" panose="020B0604020202020204" pitchFamily="34" charset="0"/>
              <a:buChar char="•"/>
            </a:pPr>
            <a:r>
              <a:rPr lang="ar-EG" sz="1800" dirty="0">
                <a:effectLst/>
                <a:latin typeface="Calibri" panose="020F0502020204030204" pitchFamily="34" charset="0"/>
                <a:ea typeface="Calibri" panose="020F0502020204030204" pitchFamily="34" charset="0"/>
                <a:cs typeface="Arial" panose="020B0604020202020204" pitchFamily="34" charset="0"/>
              </a:rPr>
              <a:t>السنة الحالية، سنة الأساس</a:t>
            </a:r>
          </a:p>
          <a:p>
            <a:pPr marL="342900" marR="0" lvl="0" indent="-342900" algn="just" rtl="1">
              <a:lnSpc>
                <a:spcPct val="107000"/>
              </a:lnSpc>
              <a:spcBef>
                <a:spcPts val="0"/>
              </a:spcBef>
              <a:spcAft>
                <a:spcPts val="800"/>
              </a:spcAft>
              <a:buFont typeface="Arial" panose="020B0604020202020204" pitchFamily="34" charset="0"/>
              <a:buChar char="•"/>
            </a:pPr>
            <a:r>
              <a:rPr lang="ar-EG" dirty="0">
                <a:latin typeface="Calibri" panose="020F0502020204030204" pitchFamily="34" charset="0"/>
                <a:ea typeface="Calibri" panose="020F0502020204030204" pitchFamily="34" charset="0"/>
                <a:cs typeface="Arial" panose="020B0604020202020204" pitchFamily="34" charset="0"/>
              </a:rPr>
              <a:t>المحلية، الخارجية</a:t>
            </a:r>
          </a:p>
          <a:p>
            <a:pPr marL="342900" marR="0" lvl="0" indent="-342900" algn="just" rtl="1">
              <a:lnSpc>
                <a:spcPct val="107000"/>
              </a:lnSpc>
              <a:spcBef>
                <a:spcPts val="0"/>
              </a:spcBef>
              <a:spcAft>
                <a:spcPts val="800"/>
              </a:spcAft>
              <a:buFont typeface="Arial" panose="020B0604020202020204" pitchFamily="34" charset="0"/>
              <a:buChar char="•"/>
            </a:pPr>
            <a:r>
              <a:rPr lang="ar-EG" sz="1800" b="1" u="sng" dirty="0">
                <a:effectLst/>
                <a:latin typeface="Calibri" panose="020F0502020204030204" pitchFamily="34" charset="0"/>
                <a:ea typeface="Calibri" panose="020F0502020204030204" pitchFamily="34" charset="0"/>
                <a:cs typeface="Arial" panose="020B0604020202020204" pitchFamily="34" charset="0"/>
              </a:rPr>
              <a:t>سنة الأساس، السنة الحالية</a:t>
            </a:r>
            <a:endParaRPr lang="en-US" sz="1800" u="sng"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90195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8718" y="17646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Summary outlines</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9" name="Content Placeholder 2">
            <a:extLst>
              <a:ext uri="{FF2B5EF4-FFF2-40B4-BE49-F238E27FC236}">
                <a16:creationId xmlns:a16="http://schemas.microsoft.com/office/drawing/2014/main" id="{3FEFADCC-6C7B-23E4-7EDF-C49846D85FC9}"/>
              </a:ext>
            </a:extLst>
          </p:cNvPr>
          <p:cNvSpPr txBox="1">
            <a:spLocks/>
          </p:cNvSpPr>
          <p:nvPr/>
        </p:nvSpPr>
        <p:spPr>
          <a:xfrm>
            <a:off x="1055577" y="2612779"/>
            <a:ext cx="5257800" cy="28987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latin typeface="Alexandria"/>
              </a:rPr>
              <a:t>Definition of GDP</a:t>
            </a:r>
            <a:r>
              <a:rPr lang="ar-EG" sz="2000" dirty="0">
                <a:latin typeface="Alexandria"/>
              </a:rPr>
              <a:t> </a:t>
            </a:r>
          </a:p>
          <a:p>
            <a:r>
              <a:rPr lang="en-US" sz="2000" dirty="0">
                <a:latin typeface="Alexandria"/>
              </a:rPr>
              <a:t>Measuring GDP</a:t>
            </a:r>
          </a:p>
          <a:p>
            <a:r>
              <a:rPr lang="en-US" sz="2000" dirty="0">
                <a:latin typeface="Alexandria"/>
              </a:rPr>
              <a:t>Real GDP and the Price Level</a:t>
            </a:r>
            <a:r>
              <a:rPr lang="ar-EG" sz="2000" dirty="0">
                <a:latin typeface="Alexandria"/>
              </a:rPr>
              <a:t> </a:t>
            </a:r>
          </a:p>
          <a:p>
            <a:r>
              <a:rPr lang="en-US" sz="2000" dirty="0">
                <a:latin typeface="Alexandria"/>
              </a:rPr>
              <a:t>Measuring Economic Growth</a:t>
            </a:r>
          </a:p>
          <a:p>
            <a:r>
              <a:rPr lang="en-US" altLang="en-US" sz="2000" dirty="0">
                <a:latin typeface="Alexandria"/>
              </a:rPr>
              <a:t>Limitations of Real GDP as a measure of economic welfare</a:t>
            </a: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
        <p:nvSpPr>
          <p:cNvPr id="10" name="Content Placeholder 2">
            <a:extLst>
              <a:ext uri="{FF2B5EF4-FFF2-40B4-BE49-F238E27FC236}">
                <a16:creationId xmlns:a16="http://schemas.microsoft.com/office/drawing/2014/main" id="{3FEFADCC-6C7B-23E4-7EDF-C49846D85FC9}"/>
              </a:ext>
            </a:extLst>
          </p:cNvPr>
          <p:cNvSpPr txBox="1">
            <a:spLocks/>
          </p:cNvSpPr>
          <p:nvPr/>
        </p:nvSpPr>
        <p:spPr>
          <a:xfrm>
            <a:off x="5573620" y="2612779"/>
            <a:ext cx="5257800" cy="28987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sz="2000" dirty="0">
                <a:latin typeface="Alexandria"/>
              </a:rPr>
              <a:t>تعريف الناتج المحلي الإجمالي </a:t>
            </a:r>
            <a:endParaRPr lang="en-US" sz="2000" dirty="0">
              <a:latin typeface="Alexandria"/>
            </a:endParaRPr>
          </a:p>
          <a:p>
            <a:pPr algn="r" rtl="1"/>
            <a:r>
              <a:rPr lang="ar-EG" sz="2000" dirty="0">
                <a:latin typeface="Alexandria"/>
              </a:rPr>
              <a:t>قياس الناتج المحلي الإجمالي </a:t>
            </a:r>
            <a:endParaRPr lang="en-US" sz="2000" dirty="0">
              <a:latin typeface="Alexandria"/>
            </a:endParaRPr>
          </a:p>
          <a:p>
            <a:pPr algn="r" rtl="1"/>
            <a:r>
              <a:rPr lang="ar-EG" sz="2000" dirty="0">
                <a:latin typeface="Alexandria"/>
              </a:rPr>
              <a:t>الناتج المحلي الإجمالي الحقيقي ومستوى الأسعار </a:t>
            </a:r>
            <a:endParaRPr lang="en-US" sz="2000" dirty="0">
              <a:latin typeface="Alexandria"/>
            </a:endParaRPr>
          </a:p>
          <a:p>
            <a:pPr algn="r" rtl="1"/>
            <a:r>
              <a:rPr lang="ar-EG" sz="2000" dirty="0">
                <a:latin typeface="Alexandria"/>
              </a:rPr>
              <a:t>قياس النمو الاقتصادي </a:t>
            </a:r>
            <a:endParaRPr lang="en-US" sz="2000" dirty="0">
              <a:latin typeface="Alexandria"/>
            </a:endParaRPr>
          </a:p>
          <a:p>
            <a:pPr algn="r" rtl="1"/>
            <a:r>
              <a:rPr lang="ar-EG" altLang="en-US" sz="2000" dirty="0">
                <a:latin typeface="Alexandria"/>
              </a:rPr>
              <a:t>قيود الناتج المحلي الإجمالي الحقيقي كمقياس للرفاهة الاقتصادية </a:t>
            </a:r>
            <a:endParaRPr lang="en-US" sz="2000" dirty="0">
              <a:latin typeface="Alexandria"/>
            </a:endParaRPr>
          </a:p>
          <a:p>
            <a:pPr marL="228600" lvl="1" algn="r" rtl="1">
              <a:spcBef>
                <a:spcPts val="1000"/>
              </a:spcBef>
            </a:pPr>
            <a:endParaRPr lang="en-US" sz="2000" dirty="0">
              <a:latin typeface="Alexandria"/>
            </a:endParaRPr>
          </a:p>
          <a:p>
            <a:pPr lvl="1" algn="r" rtl="1"/>
            <a:endParaRPr lang="en-US" sz="2000" dirty="0">
              <a:latin typeface="Alexandria"/>
            </a:endParaRPr>
          </a:p>
          <a:p>
            <a:pPr marL="514350" indent="-514350" algn="r" rtl="1">
              <a:buFont typeface="+mj-lt"/>
              <a:buAutoNum type="arabicPeriod"/>
            </a:pPr>
            <a:endParaRPr lang="en-US" sz="2000" dirty="0">
              <a:latin typeface="Alexandria"/>
            </a:endParaRPr>
          </a:p>
          <a:p>
            <a:pPr algn="r" rtl="1"/>
            <a:endParaRPr lang="en-US" sz="2000" dirty="0">
              <a:latin typeface="Alexandria"/>
            </a:endParaRPr>
          </a:p>
          <a:p>
            <a:pPr algn="r" rtl="1"/>
            <a:endParaRPr lang="en-US" sz="2000" dirty="0">
              <a:latin typeface="Alexandria"/>
            </a:endParaRPr>
          </a:p>
          <a:p>
            <a:pPr algn="r" rtl="1"/>
            <a:endParaRPr lang="en-US" sz="2000" dirty="0">
              <a:latin typeface="Alexandria"/>
            </a:endParaRPr>
          </a:p>
          <a:p>
            <a:pPr algn="r" rtl="1"/>
            <a:endParaRPr lang="en-US" sz="2000" dirty="0">
              <a:latin typeface="Alexandria"/>
            </a:endParaRPr>
          </a:p>
        </p:txBody>
      </p:sp>
    </p:spTree>
    <p:extLst>
      <p:ext uri="{BB962C8B-B14F-4D97-AF65-F5344CB8AC3E}">
        <p14:creationId xmlns:p14="http://schemas.microsoft.com/office/powerpoint/2010/main" val="674099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E8CA7B5-48D2-4CF6-B0C8-6156A1AF4814}"/>
</file>

<file path=customXml/itemProps2.xml><?xml version="1.0" encoding="utf-8"?>
<ds:datastoreItem xmlns:ds="http://schemas.openxmlformats.org/officeDocument/2006/customXml" ds:itemID="{76C99264-BA6A-4804-A08E-CDF62499F8CA}"/>
</file>

<file path=customXml/itemProps3.xml><?xml version="1.0" encoding="utf-8"?>
<ds:datastoreItem xmlns:ds="http://schemas.openxmlformats.org/officeDocument/2006/customXml" ds:itemID="{5320B3C2-C790-4B7E-BCE7-7DD3C34CB608}"/>
</file>

<file path=docProps/app.xml><?xml version="1.0" encoding="utf-8"?>
<Properties xmlns="http://schemas.openxmlformats.org/officeDocument/2006/extended-properties" xmlns:vt="http://schemas.openxmlformats.org/officeDocument/2006/docPropsVTypes">
  <TotalTime>1035</TotalTime>
  <Words>3202</Words>
  <Application>Microsoft Office PowerPoint</Application>
  <PresentationFormat>Widescreen</PresentationFormat>
  <Paragraphs>432</Paragraphs>
  <Slides>38</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38</vt:i4>
      </vt:variant>
    </vt:vector>
  </HeadingPairs>
  <TitlesOfParts>
    <vt:vector size="46" baseType="lpstr">
      <vt:lpstr>Alexandria</vt:lpstr>
      <vt:lpstr>Arial</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77</cp:revision>
  <dcterms:created xsi:type="dcterms:W3CDTF">2023-04-29T09:08:23Z</dcterms:created>
  <dcterms:modified xsi:type="dcterms:W3CDTF">2024-09-27T23:24:22Z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