
<file path=[Content_Types].xml><?xml version="1.0" encoding="utf-8"?>
<Types xmlns="http://schemas.openxmlformats.org/package/2006/content-types">
  <Default Extension="png" ContentType="image/png"/>
  <Default Extension="jfif" ContentType="image/jpeg"/>
  <Default Extension="jpeg" ContentType="image/jpeg"/>
  <Default Extension="rels" ContentType="application/vnd.openxmlformats-package.relationships+xml"/>
  <Default Extension="xml" ContentType="application/xml"/>
  <Default Extension="jpg" ContentType="image/jpeg"/>
  <Default Extension="mp4" ContentType="video/mp4"/>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comments/comment1.xml" ContentType="application/vnd.openxmlformats-officedocument.presentationml.comments+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7"/>
  </p:notesMasterIdLst>
  <p:sldIdLst>
    <p:sldId id="496" r:id="rId5"/>
    <p:sldId id="566" r:id="rId6"/>
    <p:sldId id="541" r:id="rId7"/>
    <p:sldId id="595" r:id="rId8"/>
    <p:sldId id="587" r:id="rId9"/>
    <p:sldId id="588" r:id="rId10"/>
    <p:sldId id="599" r:id="rId11"/>
    <p:sldId id="600" r:id="rId12"/>
    <p:sldId id="601" r:id="rId13"/>
    <p:sldId id="612" r:id="rId14"/>
    <p:sldId id="602" r:id="rId15"/>
    <p:sldId id="624" r:id="rId16"/>
    <p:sldId id="625" r:id="rId17"/>
    <p:sldId id="626" r:id="rId18"/>
    <p:sldId id="603" r:id="rId19"/>
    <p:sldId id="616" r:id="rId20"/>
    <p:sldId id="604" r:id="rId21"/>
    <p:sldId id="605" r:id="rId22"/>
    <p:sldId id="579" r:id="rId23"/>
    <p:sldId id="580" r:id="rId24"/>
    <p:sldId id="618" r:id="rId25"/>
    <p:sldId id="606" r:id="rId26"/>
    <p:sldId id="619" r:id="rId27"/>
    <p:sldId id="620" r:id="rId28"/>
    <p:sldId id="621" r:id="rId29"/>
    <p:sldId id="622" r:id="rId30"/>
    <p:sldId id="633" r:id="rId31"/>
    <p:sldId id="627" r:id="rId32"/>
    <p:sldId id="628" r:id="rId33"/>
    <p:sldId id="629" r:id="rId34"/>
    <p:sldId id="630" r:id="rId35"/>
    <p:sldId id="631" r:id="rId36"/>
    <p:sldId id="632" r:id="rId37"/>
    <p:sldId id="569" r:id="rId38"/>
    <p:sldId id="609" r:id="rId39"/>
    <p:sldId id="608" r:id="rId40"/>
    <p:sldId id="611" r:id="rId41"/>
    <p:sldId id="623" r:id="rId42"/>
    <p:sldId id="504" r:id="rId43"/>
    <p:sldId id="528" r:id="rId44"/>
    <p:sldId id="610" r:id="rId45"/>
    <p:sldId id="514"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96"/>
            <p14:sldId id="566"/>
            <p14:sldId id="541"/>
            <p14:sldId id="595"/>
            <p14:sldId id="587"/>
            <p14:sldId id="588"/>
            <p14:sldId id="599"/>
            <p14:sldId id="600"/>
            <p14:sldId id="601"/>
            <p14:sldId id="612"/>
            <p14:sldId id="602"/>
            <p14:sldId id="624"/>
            <p14:sldId id="625"/>
            <p14:sldId id="626"/>
            <p14:sldId id="603"/>
            <p14:sldId id="616"/>
            <p14:sldId id="604"/>
            <p14:sldId id="605"/>
            <p14:sldId id="579"/>
            <p14:sldId id="580"/>
            <p14:sldId id="618"/>
            <p14:sldId id="606"/>
            <p14:sldId id="619"/>
            <p14:sldId id="620"/>
            <p14:sldId id="621"/>
            <p14:sldId id="622"/>
            <p14:sldId id="633"/>
            <p14:sldId id="627"/>
            <p14:sldId id="628"/>
            <p14:sldId id="629"/>
            <p14:sldId id="630"/>
            <p14:sldId id="631"/>
            <p14:sldId id="632"/>
            <p14:sldId id="569"/>
            <p14:sldId id="609"/>
            <p14:sldId id="608"/>
            <p14:sldId id="611"/>
            <p14:sldId id="623"/>
            <p14:sldId id="504"/>
            <p14:sldId id="528"/>
            <p14:sldId id="610"/>
            <p14:sldId id="514"/>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حساب Microsoft" initials="حساب" lastIdx="1" clrIdx="0">
    <p:extLst>
      <p:ext uri="{19B8F6BF-5375-455C-9EA6-DF929625EA0E}">
        <p15:presenceInfo xmlns:p15="http://schemas.microsoft.com/office/powerpoint/2012/main" userId="9e9e1fcf360738d2"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CFCFC"/>
    <a:srgbClr val="CC0000"/>
    <a:srgbClr val="FFD200"/>
    <a:srgbClr val="203E5F"/>
    <a:srgbClr val="F58221"/>
    <a:srgbClr val="000000"/>
    <a:srgbClr val="669BBC"/>
    <a:srgbClr val="2D3956"/>
    <a:srgbClr val="8E5A6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B2617DA-3115-14AF-F208-F3AE87B70CE9}" v="3" dt="2024-09-14T08:27:33.04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301" autoAdjust="0"/>
    <p:restoredTop sz="94660"/>
  </p:normalViewPr>
  <p:slideViewPr>
    <p:cSldViewPr snapToGrid="0">
      <p:cViewPr varScale="1">
        <p:scale>
          <a:sx n="69" d="100"/>
          <a:sy n="69" d="100"/>
        </p:scale>
        <p:origin x="726"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notesMaster" Target="notesMasters/notesMaster1.xml"/><Relationship Id="rId50" Type="http://schemas.openxmlformats.org/officeDocument/2006/relationships/viewProps" Target="viewProps.xml"/><Relationship Id="rId55" Type="http://schemas.microsoft.com/office/2015/10/relationships/revisionInfo" Target="revisionInfo.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commentAuthors" Target="commentAuthors.xml"/><Relationship Id="rId8" Type="http://schemas.openxmlformats.org/officeDocument/2006/relationships/slide" Target="slides/slide4.xml"/><Relationship Id="rId51" Type="http://schemas.openxmlformats.org/officeDocument/2006/relationships/theme" Target="theme/theme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hamed Ahmed" userId="S::mohammad.ahmed@midocean.edu.km::b97056a5-6e64-4c8c-ae98-39dabe693af2" providerId="AD" clId="Web-{AAB95B99-0F72-5DA0-87AE-3ED0F10E3E86}"/>
    <pc:docChg chg="modSld">
      <pc:chgData name="Mohamed Ahmed" userId="S::mohammad.ahmed@midocean.edu.km::b97056a5-6e64-4c8c-ae98-39dabe693af2" providerId="AD" clId="Web-{AAB95B99-0F72-5DA0-87AE-3ED0F10E3E86}" dt="2024-08-03T22:11:52.769" v="8"/>
      <pc:docMkLst>
        <pc:docMk/>
      </pc:docMkLst>
      <pc:sldChg chg="delSp modSp">
        <pc:chgData name="Mohamed Ahmed" userId="S::mohammad.ahmed@midocean.edu.km::b97056a5-6e64-4c8c-ae98-39dabe693af2" providerId="AD" clId="Web-{AAB95B99-0F72-5DA0-87AE-3ED0F10E3E86}" dt="2024-08-03T22:11:52.769" v="8"/>
        <pc:sldMkLst>
          <pc:docMk/>
          <pc:sldMk cId="0" sldId="306"/>
        </pc:sldMkLst>
        <pc:spChg chg="del mod">
          <ac:chgData name="Mohamed Ahmed" userId="S::mohammad.ahmed@midocean.edu.km::b97056a5-6e64-4c8c-ae98-39dabe693af2" providerId="AD" clId="Web-{AAB95B99-0F72-5DA0-87AE-3ED0F10E3E86}" dt="2024-08-03T22:11:52.769" v="8"/>
          <ac:spMkLst>
            <pc:docMk/>
            <pc:sldMk cId="0" sldId="306"/>
            <ac:spMk id="3" creationId="{00000000-0000-0000-0000-000000000000}"/>
          </ac:spMkLst>
        </pc:spChg>
      </pc:sldChg>
    </pc:docChg>
  </pc:docChgLst>
  <pc:docChgLst>
    <pc:chgData name="MoumenCharef Eddine" userId="S::moumen.charefeddine@midocean.edu.km::4e634a0d-971e-4aed-a065-e78a2b447985" providerId="AD" clId="Web-{CA943C24-D059-A662-D3D4-F11F56A45DCC}"/>
    <pc:docChg chg="modSld">
      <pc:chgData name="MoumenCharef Eddine" userId="S::moumen.charefeddine@midocean.edu.km::4e634a0d-971e-4aed-a065-e78a2b447985" providerId="AD" clId="Web-{CA943C24-D059-A662-D3D4-F11F56A45DCC}" dt="2024-09-04T15:55:01.101" v="1" actId="1076"/>
      <pc:docMkLst>
        <pc:docMk/>
      </pc:docMkLst>
      <pc:sldChg chg="modSp">
        <pc:chgData name="MoumenCharef Eddine" userId="S::moumen.charefeddine@midocean.edu.km::4e634a0d-971e-4aed-a065-e78a2b447985" providerId="AD" clId="Web-{CA943C24-D059-A662-D3D4-F11F56A45DCC}" dt="2024-09-04T15:55:01.101" v="1" actId="1076"/>
        <pc:sldMkLst>
          <pc:docMk/>
          <pc:sldMk cId="1389432737" sldId="495"/>
        </pc:sldMkLst>
        <pc:picChg chg="mod">
          <ac:chgData name="MoumenCharef Eddine" userId="S::moumen.charefeddine@midocean.edu.km::4e634a0d-971e-4aed-a065-e78a2b447985" providerId="AD" clId="Web-{CA943C24-D059-A662-D3D4-F11F56A45DCC}" dt="2024-09-04T15:54:58.976" v="0" actId="1076"/>
          <ac:picMkLst>
            <pc:docMk/>
            <pc:sldMk cId="1389432737" sldId="495"/>
            <ac:picMk id="5" creationId="{00000000-0000-0000-0000-000000000000}"/>
          </ac:picMkLst>
        </pc:picChg>
        <pc:picChg chg="mod">
          <ac:chgData name="MoumenCharef Eddine" userId="S::moumen.charefeddine@midocean.edu.km::4e634a0d-971e-4aed-a065-e78a2b447985" providerId="AD" clId="Web-{CA943C24-D059-A662-D3D4-F11F56A45DCC}" dt="2024-09-04T15:55:01.101" v="1" actId="1076"/>
          <ac:picMkLst>
            <pc:docMk/>
            <pc:sldMk cId="1389432737" sldId="495"/>
            <ac:picMk id="8" creationId="{00000000-0000-0000-0000-000000000000}"/>
          </ac:picMkLst>
        </pc:picChg>
      </pc:sldChg>
    </pc:docChg>
  </pc:docChgLst>
  <pc:docChgLst>
    <pc:chgData name="KodsHassine" userId="S::kods.hassine@midocean.edu.km::a38286e8-f868-4b29-808a-12842d2d340e" providerId="AD" clId="Web-{AB2617DA-3115-14AF-F208-F3AE87B70CE9}"/>
    <pc:docChg chg="modSld">
      <pc:chgData name="KodsHassine" userId="S::kods.hassine@midocean.edu.km::a38286e8-f868-4b29-808a-12842d2d340e" providerId="AD" clId="Web-{AB2617DA-3115-14AF-F208-F3AE87B70CE9}" dt="2024-09-14T08:25:39.403" v="1" actId="20577"/>
      <pc:docMkLst>
        <pc:docMk/>
      </pc:docMkLst>
      <pc:sldChg chg="modSp">
        <pc:chgData name="KodsHassine" userId="S::kods.hassine@midocean.edu.km::a38286e8-f868-4b29-808a-12842d2d340e" providerId="AD" clId="Web-{AB2617DA-3115-14AF-F208-F3AE87B70CE9}" dt="2024-09-14T08:25:39.403" v="1" actId="20577"/>
        <pc:sldMkLst>
          <pc:docMk/>
          <pc:sldMk cId="0" sldId="480"/>
        </pc:sldMkLst>
        <pc:spChg chg="mod">
          <ac:chgData name="KodsHassine" userId="S::kods.hassine@midocean.edu.km::a38286e8-f868-4b29-808a-12842d2d340e" providerId="AD" clId="Web-{AB2617DA-3115-14AF-F208-F3AE87B70CE9}" dt="2024-09-14T08:25:39.403" v="1" actId="20577"/>
          <ac:spMkLst>
            <pc:docMk/>
            <pc:sldMk cId="0" sldId="480"/>
            <ac:spMk id="31" creationId="{00000000-0000-0000-0000-000000000000}"/>
          </ac:spMkLst>
        </pc:spChg>
      </pc:sldChg>
    </pc:docChg>
  </pc:docChgLst>
</pc:chgInfo>
</file>

<file path=ppt/comments/comment1.xml><?xml version="1.0" encoding="utf-8"?>
<p:cmLst xmlns:a="http://schemas.openxmlformats.org/drawingml/2006/main" xmlns:r="http://schemas.openxmlformats.org/officeDocument/2006/relationships" xmlns:p="http://schemas.openxmlformats.org/presentationml/2006/main">
  <p:cm authorId="1" dt="2025-10-16T20:18:01.287" idx="1">
    <p:pos x="10" y="10"/>
    <p:text/>
    <p:extLst>
      <p:ext uri="{C676402C-5697-4E1C-873F-D02D1690AC5C}">
        <p15:threadingInfo xmlns:p15="http://schemas.microsoft.com/office/powerpoint/2012/main" timeZoneBias="-180"/>
      </p:ext>
    </p:extLst>
  </p:cm>
</p:cmLst>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10/20/2025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120321894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85540931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249267534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416957290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940156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67030668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98577716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270536682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292886986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292082732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95491679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160328673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348573921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248062833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423028331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324602602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226155684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277272034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342665580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362388664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39271854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342303189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1828271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165426012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242434692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11408752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85215074"/>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23462698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398850797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2370324823"/>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3670254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962675028"/>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1239100387"/>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341342372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398527202"/>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2163662878"/>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4098918071"/>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4002164636"/>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189871948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3222403417"/>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4143754658"/>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290032557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10/20/2025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10/20/2025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10/20/2025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10/20/2025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10/20/2025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10/20/2025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10/20/2025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10/20/2025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10/20/2025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10/20/2025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10/20/2025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10/20/2025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2.xml"/><Relationship Id="rId4" Type="http://schemas.openxmlformats.org/officeDocument/2006/relationships/image" Target="../media/image3.jpeg"/></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12.xml"/><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12.xml"/><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12.xm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xml"/><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9.xml"/><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12.xml"/><Relationship Id="rId4" Type="http://schemas.openxmlformats.org/officeDocument/2006/relationships/image" Target="../media/image7.png"/></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1.xml"/><Relationship Id="rId1" Type="http://schemas.openxmlformats.org/officeDocument/2006/relationships/slideLayout" Target="../slideLayouts/slideLayout12.xml"/><Relationship Id="rId4" Type="http://schemas.openxmlformats.org/officeDocument/2006/relationships/image" Target="../media/image8.jfif"/></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2.xml"/><Relationship Id="rId1" Type="http://schemas.openxmlformats.org/officeDocument/2006/relationships/slideLayout" Target="../slideLayouts/slideLayout12.xml"/><Relationship Id="rId4" Type="http://schemas.openxmlformats.org/officeDocument/2006/relationships/image" Target="../media/image9.jpg"/></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3.xml"/><Relationship Id="rId1" Type="http://schemas.openxmlformats.org/officeDocument/2006/relationships/slideLayout" Target="../slideLayouts/slideLayout12.xml"/><Relationship Id="rId4" Type="http://schemas.openxmlformats.org/officeDocument/2006/relationships/image" Target="../media/image9.jpg"/></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4.xml"/><Relationship Id="rId1" Type="http://schemas.openxmlformats.org/officeDocument/2006/relationships/slideLayout" Target="../slideLayouts/slideLayout12.xml"/><Relationship Id="rId4" Type="http://schemas.openxmlformats.org/officeDocument/2006/relationships/image" Target="../media/image9.jpg"/></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5.xml"/><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6.xml"/><Relationship Id="rId1" Type="http://schemas.openxmlformats.org/officeDocument/2006/relationships/slideLayout" Target="../slideLayouts/slideLayout12.xml"/><Relationship Id="rId5" Type="http://schemas.openxmlformats.org/officeDocument/2006/relationships/comments" Target="../comments/comment1.xml"/><Relationship Id="rId4" Type="http://schemas.openxmlformats.org/officeDocument/2006/relationships/image" Target="../media/image10.jpg"/></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7.xml"/><Relationship Id="rId1" Type="http://schemas.openxmlformats.org/officeDocument/2006/relationships/slideLayout" Target="../slideLayouts/slideLayout12.xml"/><Relationship Id="rId4" Type="http://schemas.openxmlformats.org/officeDocument/2006/relationships/image" Target="../media/image11.png"/></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8.xml"/><Relationship Id="rId1" Type="http://schemas.openxmlformats.org/officeDocument/2006/relationships/slideLayout" Target="../slideLayouts/slideLayout12.xml"/><Relationship Id="rId4" Type="http://schemas.openxmlformats.org/officeDocument/2006/relationships/image" Target="../media/image12.png"/></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9.xml"/><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0.xml"/><Relationship Id="rId1" Type="http://schemas.openxmlformats.org/officeDocument/2006/relationships/slideLayout" Target="../slideLayouts/slideLayout12.xml"/><Relationship Id="rId4" Type="http://schemas.openxmlformats.org/officeDocument/2006/relationships/image" Target="../media/image13.jpg"/></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1.xml"/><Relationship Id="rId1" Type="http://schemas.openxmlformats.org/officeDocument/2006/relationships/slideLayout" Target="../slideLayouts/slideLayout12.xml"/><Relationship Id="rId4" Type="http://schemas.openxmlformats.org/officeDocument/2006/relationships/image" Target="../media/image14.jpg"/></Relationships>
</file>

<file path=ppt/slides/_rels/slide2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2.xml"/><Relationship Id="rId1" Type="http://schemas.openxmlformats.org/officeDocument/2006/relationships/slideLayout" Target="../slideLayouts/slideLayout12.xml"/><Relationship Id="rId4" Type="http://schemas.openxmlformats.org/officeDocument/2006/relationships/image" Target="../media/image15.jpg"/></Relationships>
</file>

<file path=ppt/slides/_rels/slide2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3.xml"/><Relationship Id="rId1" Type="http://schemas.openxmlformats.org/officeDocument/2006/relationships/slideLayout" Target="../slideLayouts/slideLayout12.xml"/><Relationship Id="rId4" Type="http://schemas.openxmlformats.org/officeDocument/2006/relationships/image" Target="../media/image16.jfif"/></Relationships>
</file>

<file path=ppt/slides/_rels/slide2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4.xml"/><Relationship Id="rId1" Type="http://schemas.openxmlformats.org/officeDocument/2006/relationships/slideLayout" Target="../slideLayouts/slideLayout12.xml"/><Relationship Id="rId4" Type="http://schemas.openxmlformats.org/officeDocument/2006/relationships/image" Target="../media/image17.jpg"/></Relationships>
</file>

<file path=ppt/slides/_rels/slide2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5.xml"/><Relationship Id="rId1" Type="http://schemas.openxmlformats.org/officeDocument/2006/relationships/slideLayout" Target="../slideLayouts/slideLayout12.xml"/><Relationship Id="rId4" Type="http://schemas.openxmlformats.org/officeDocument/2006/relationships/image" Target="../media/image18.jfif"/></Relationships>
</file>

<file path=ppt/slides/_rels/slide2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6.xml"/><Relationship Id="rId1" Type="http://schemas.openxmlformats.org/officeDocument/2006/relationships/slideLayout" Target="../slideLayouts/slideLayout12.xml"/><Relationship Id="rId4" Type="http://schemas.openxmlformats.org/officeDocument/2006/relationships/image" Target="../media/image19.png"/></Relationships>
</file>

<file path=ppt/slides/_rels/slide2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7.xml"/><Relationship Id="rId1" Type="http://schemas.openxmlformats.org/officeDocument/2006/relationships/slideLayout" Target="../slideLayouts/slideLayout12.xml"/><Relationship Id="rId4" Type="http://schemas.openxmlformats.org/officeDocument/2006/relationships/image" Target="../media/image20.jpg"/></Relationships>
</file>

<file path=ppt/slides/_rels/slide2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8.xml"/><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9.xml"/><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0.xml"/><Relationship Id="rId1" Type="http://schemas.openxmlformats.org/officeDocument/2006/relationships/slideLayout" Target="../slideLayouts/slideLayout12.xml"/><Relationship Id="rId5" Type="http://schemas.openxmlformats.org/officeDocument/2006/relationships/image" Target="../media/image21.png"/><Relationship Id="rId4" Type="http://schemas.openxmlformats.org/officeDocument/2006/relationships/hyperlink" Target="https://www.airalo.com/" TargetMode="External"/></Relationships>
</file>

<file path=ppt/slides/_rels/slide3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1.xml"/><Relationship Id="rId1" Type="http://schemas.openxmlformats.org/officeDocument/2006/relationships/slideLayout" Target="../slideLayouts/slideLayout12.xml"/><Relationship Id="rId4" Type="http://schemas.openxmlformats.org/officeDocument/2006/relationships/image" Target="../media/image22.png"/></Relationships>
</file>

<file path=ppt/slides/_rels/slide3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2.xml"/><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3.xml"/><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4.xml"/><Relationship Id="rId1" Type="http://schemas.openxmlformats.org/officeDocument/2006/relationships/slideLayout" Target="../slideLayouts/slideLayout12.xml"/><Relationship Id="rId5" Type="http://schemas.openxmlformats.org/officeDocument/2006/relationships/image" Target="../media/image24.png"/><Relationship Id="rId4" Type="http://schemas.openxmlformats.org/officeDocument/2006/relationships/image" Target="../media/image23.png"/></Relationships>
</file>

<file path=ppt/slides/_rels/slide3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5.xml"/><Relationship Id="rId1" Type="http://schemas.openxmlformats.org/officeDocument/2006/relationships/slideLayout" Target="../slideLayouts/slideLayout12.xml"/><Relationship Id="rId4" Type="http://schemas.openxmlformats.org/officeDocument/2006/relationships/image" Target="../media/image25.png"/></Relationships>
</file>

<file path=ppt/slides/_rels/slide3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6.xml"/><Relationship Id="rId1" Type="http://schemas.openxmlformats.org/officeDocument/2006/relationships/slideLayout" Target="../slideLayouts/slideLayout12.xml"/></Relationships>
</file>

<file path=ppt/slides/_rels/slide37.xml.rels><?xml version="1.0" encoding="UTF-8" standalone="yes"?>
<Relationships xmlns="http://schemas.openxmlformats.org/package/2006/relationships"><Relationship Id="rId3" Type="http://schemas.openxmlformats.org/officeDocument/2006/relationships/slideLayout" Target="../slideLayouts/slideLayout12.xml"/><Relationship Id="rId2" Type="http://schemas.openxmlformats.org/officeDocument/2006/relationships/video" Target="../media/media1.mp4"/><Relationship Id="rId1" Type="http://schemas.microsoft.com/office/2007/relationships/media" Target="../media/media1.mp4"/><Relationship Id="rId6" Type="http://schemas.openxmlformats.org/officeDocument/2006/relationships/image" Target="../media/image26.png"/><Relationship Id="rId5" Type="http://schemas.openxmlformats.org/officeDocument/2006/relationships/image" Target="../media/image2.png"/><Relationship Id="rId4" Type="http://schemas.openxmlformats.org/officeDocument/2006/relationships/notesSlide" Target="../notesSlides/notesSlide37.xml"/></Relationships>
</file>

<file path=ppt/slides/_rels/slide3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8.xml"/><Relationship Id="rId1" Type="http://schemas.openxmlformats.org/officeDocument/2006/relationships/slideLayout" Target="../slideLayouts/slideLayout12.xml"/></Relationships>
</file>

<file path=ppt/slides/_rels/slide39.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hyperlink" Target="https://backlinko.com/social-media-users" TargetMode="External"/><Relationship Id="rId2" Type="http://schemas.openxmlformats.org/officeDocument/2006/relationships/notesSlide" Target="../notesSlides/notesSlide39.xml"/><Relationship Id="rId1" Type="http://schemas.openxmlformats.org/officeDocument/2006/relationships/slideLayout" Target="../slideLayouts/slideLayout12.xml"/><Relationship Id="rId6" Type="http://schemas.openxmlformats.org/officeDocument/2006/relationships/hyperlink" Target="https://www.youtube.com/watch?v=XqZsoesa55w&amp;list=RDXqZsoesa55w&amp;start_radio=1" TargetMode="External"/><Relationship Id="rId5" Type="http://schemas.openxmlformats.org/officeDocument/2006/relationships/hyperlink" Target="https://www.meltwater.com/en/state-of-social-media" TargetMode="External"/><Relationship Id="rId4" Type="http://schemas.openxmlformats.org/officeDocument/2006/relationships/hyperlink" Target="https://digitalmarketinginstitute.com/blog/influencer-marketing-guide" TargetMode="External"/></Relationships>
</file>

<file path=ppt/slides/_rels/slide40.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hyperlink" Target="https://www.trend.io/blog/influencer-marketing-case-studies" TargetMode="External"/><Relationship Id="rId2" Type="http://schemas.openxmlformats.org/officeDocument/2006/relationships/notesSlide" Target="../notesSlides/notesSlide40.xml"/><Relationship Id="rId1" Type="http://schemas.openxmlformats.org/officeDocument/2006/relationships/slideLayout" Target="../slideLayouts/slideLayout12.xml"/><Relationship Id="rId6" Type="http://schemas.openxmlformats.org/officeDocument/2006/relationships/hyperlink" Target="https://www.instagram.com/cristiano/" TargetMode="External"/><Relationship Id="rId5" Type="http://schemas.openxmlformats.org/officeDocument/2006/relationships/hyperlink" Target="https://www.cmswire.com/digital-marketing/social-media-influencers-mega-macro-micro-or-nano/" TargetMode="External"/><Relationship Id="rId4" Type="http://schemas.openxmlformats.org/officeDocument/2006/relationships/hyperlink" Target="https://www.emarketer.com/learningcenter/guides/influencer-marketing-report/#:~:text=What%20is%20influencer%20marketing?,model%20and%20digital%2Donly%20popstar" TargetMode="External"/></Relationships>
</file>

<file path=ppt/slides/_rels/slide4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1.xml"/><Relationship Id="rId1" Type="http://schemas.openxmlformats.org/officeDocument/2006/relationships/slideLayout" Target="../slideLayouts/slideLayout12.xml"/><Relationship Id="rId5" Type="http://schemas.openxmlformats.org/officeDocument/2006/relationships/hyperlink" Target="https://digitaldefynd.com/IQ/influencer-marketing-campaigns-case-studies/#:~:text=Top%2010%20Influencer%20Marketing%20Campaigns%20%5BCase%20Studies%5D,10:%20American%20Rag's%20Influencer%20Marketing%20Campaign%20(2016)" TargetMode="External"/><Relationship Id="rId4" Type="http://schemas.openxmlformats.org/officeDocument/2006/relationships/hyperlink" Target="https://www.businessofapps.com/marketplace/influencer-marketing/research/influencer-marketing-case-studies/" TargetMode="External"/></Relationships>
</file>

<file path=ppt/slides/_rels/slide42.xml.rels><?xml version="1.0" encoding="UTF-8" standalone="yes"?>
<Relationships xmlns="http://schemas.openxmlformats.org/package/2006/relationships"><Relationship Id="rId2" Type="http://schemas.openxmlformats.org/officeDocument/2006/relationships/image" Target="../media/image27.jfif"/><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11" name="TextBox 29"/>
          <p:cNvSpPr txBox="1"/>
          <p:nvPr/>
        </p:nvSpPr>
        <p:spPr>
          <a:xfrm>
            <a:off x="7004912" y="4103426"/>
            <a:ext cx="5216525" cy="830997"/>
          </a:xfrm>
          <a:prstGeom prst="rect">
            <a:avLst/>
          </a:prstGeom>
          <a:noFill/>
        </p:spPr>
        <p:txBody>
          <a:bodyPr wrap="square" rtlCol="0">
            <a:spAutoFit/>
          </a:bodyPr>
          <a:lstStyle/>
          <a:p>
            <a:pPr algn="ctr"/>
            <a:r>
              <a:rPr lang="ar-AE" sz="2400" b="1" dirty="0">
                <a:solidFill>
                  <a:srgbClr val="00AEEF"/>
                </a:solidFill>
                <a:latin typeface="Alexandria" charset="0"/>
                <a:cs typeface="Alexandria" charset="0"/>
              </a:rPr>
              <a:t>إعداد </a:t>
            </a:r>
          </a:p>
          <a:p>
            <a:pPr algn="ctr"/>
            <a:r>
              <a:rPr lang="ar-AE" sz="2400" b="1" dirty="0">
                <a:solidFill>
                  <a:srgbClr val="00AEEF"/>
                </a:solidFill>
                <a:latin typeface="Alexandria" charset="0"/>
                <a:cs typeface="Alexandria" charset="0"/>
              </a:rPr>
              <a:t>د. محمد الغريب</a:t>
            </a:r>
          </a:p>
        </p:txBody>
      </p:sp>
      <p:sp>
        <p:nvSpPr>
          <p:cNvPr id="13" name="مربع نص 12"/>
          <p:cNvSpPr txBox="1"/>
          <p:nvPr/>
        </p:nvSpPr>
        <p:spPr>
          <a:xfrm>
            <a:off x="7150826" y="1471649"/>
            <a:ext cx="4835236" cy="3231654"/>
          </a:xfrm>
          <a:prstGeom prst="rect">
            <a:avLst/>
          </a:prstGeom>
          <a:noFill/>
        </p:spPr>
        <p:txBody>
          <a:bodyPr wrap="square" rtlCol="0">
            <a:spAutoFit/>
          </a:bodyPr>
          <a:lstStyle/>
          <a:p>
            <a:pPr algn="ctr">
              <a:lnSpc>
                <a:spcPct val="150000"/>
              </a:lnSpc>
            </a:pPr>
            <a:r>
              <a:rPr lang="ar-AE" sz="3200" b="1" dirty="0">
                <a:solidFill>
                  <a:srgbClr val="00AEEF"/>
                </a:solidFill>
              </a:rPr>
              <a:t>حالات دراسية في التسويق الرقمي </a:t>
            </a:r>
          </a:p>
          <a:p>
            <a:pPr algn="ctr">
              <a:lnSpc>
                <a:spcPct val="150000"/>
              </a:lnSpc>
            </a:pPr>
            <a:r>
              <a:rPr lang="en-US" sz="2800" b="1" dirty="0">
                <a:solidFill>
                  <a:srgbClr val="FF0000"/>
                </a:solidFill>
              </a:rPr>
              <a:t>Case Studies in Digital </a:t>
            </a:r>
          </a:p>
          <a:p>
            <a:pPr algn="ctr">
              <a:lnSpc>
                <a:spcPct val="150000"/>
              </a:lnSpc>
            </a:pPr>
            <a:r>
              <a:rPr lang="en-US" sz="2800" b="1" dirty="0">
                <a:solidFill>
                  <a:srgbClr val="FF0000"/>
                </a:solidFill>
              </a:rPr>
              <a:t>Marketing </a:t>
            </a:r>
          </a:p>
          <a:p>
            <a:pPr algn="ctr">
              <a:lnSpc>
                <a:spcPct val="150000"/>
              </a:lnSpc>
            </a:pPr>
            <a:r>
              <a:rPr lang="en-US" sz="2000" b="1" dirty="0">
                <a:latin typeface="Alexandria" charset="0"/>
                <a:cs typeface="Alexandria" charset="0"/>
              </a:rPr>
              <a:t>MKT </a:t>
            </a:r>
            <a:r>
              <a:rPr lang="en-US" sz="2000" b="1" dirty="0" smtClean="0">
                <a:latin typeface="Alexandria" charset="0"/>
                <a:cs typeface="Alexandria" charset="0"/>
              </a:rPr>
              <a:t>323</a:t>
            </a:r>
            <a:endParaRPr lang="ar-AE" sz="2000" b="1" dirty="0">
              <a:latin typeface="Alexandria" charset="0"/>
              <a:cs typeface="Alexandria" charset="0"/>
            </a:endParaRPr>
          </a:p>
          <a:p>
            <a:pPr algn="ctr">
              <a:lnSpc>
                <a:spcPct val="150000"/>
              </a:lnSpc>
            </a:pPr>
            <a:endParaRPr lang="en-US" sz="2800" b="1" dirty="0">
              <a:solidFill>
                <a:srgbClr val="CC0000"/>
              </a:solidFill>
            </a:endParaRPr>
          </a:p>
        </p:txBody>
      </p:sp>
      <p:sp>
        <p:nvSpPr>
          <p:cNvPr id="15" name="Oval 17"/>
          <p:cNvSpPr/>
          <p:nvPr/>
        </p:nvSpPr>
        <p:spPr>
          <a:xfrm>
            <a:off x="-777445" y="-616222"/>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Oval 13"/>
          <p:cNvSpPr/>
          <p:nvPr/>
        </p:nvSpPr>
        <p:spPr>
          <a:xfrm>
            <a:off x="-631531" y="-216172"/>
            <a:ext cx="7410450" cy="7410450"/>
          </a:xfrm>
          <a:prstGeom prst="ellipse">
            <a:avLst/>
          </a:prstGeom>
          <a:blipFill>
            <a:blip r:embed="rId4"/>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Rounded Corners 33"/>
          <p:cNvSpPr/>
          <p:nvPr/>
        </p:nvSpPr>
        <p:spPr>
          <a:xfrm>
            <a:off x="9051234" y="593452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AE" sz="2800" b="1" dirty="0">
                <a:solidFill>
                  <a:schemeClr val="bg1"/>
                </a:solidFill>
                <a:latin typeface="Alexandria" charset="0"/>
                <a:cs typeface="Alexandria" charset="0"/>
              </a:rPr>
              <a:t>المحاضرة </a:t>
            </a:r>
            <a:r>
              <a:rPr lang="ar-AE" sz="2800" b="1" dirty="0" smtClean="0">
                <a:solidFill>
                  <a:schemeClr val="bg1"/>
                </a:solidFill>
                <a:latin typeface="Alexandria" charset="0"/>
                <a:cs typeface="Alexandria" charset="0"/>
              </a:rPr>
              <a:t>الرابعة</a:t>
            </a:r>
            <a:endParaRPr lang="en-US" sz="2800" b="1" dirty="0">
              <a:solidFill>
                <a:schemeClr val="bg1"/>
              </a:solidFill>
              <a:latin typeface="Alexandria" charset="0"/>
              <a:cs typeface="Alexandria" charset="0"/>
            </a:endParaRPr>
          </a:p>
        </p:txBody>
      </p:sp>
    </p:spTree>
    <p:extLst>
      <p:ext uri="{BB962C8B-B14F-4D97-AF65-F5344CB8AC3E}">
        <p14:creationId xmlns:p14="http://schemas.microsoft.com/office/powerpoint/2010/main" val="176655093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11" name="TextBox 29"/>
          <p:cNvSpPr txBox="1"/>
          <p:nvPr/>
        </p:nvSpPr>
        <p:spPr>
          <a:xfrm>
            <a:off x="7004912" y="4103426"/>
            <a:ext cx="5216525" cy="830997"/>
          </a:xfrm>
          <a:prstGeom prst="rect">
            <a:avLst/>
          </a:prstGeom>
          <a:noFill/>
        </p:spPr>
        <p:txBody>
          <a:bodyPr wrap="square" rtlCol="0">
            <a:spAutoFit/>
          </a:bodyPr>
          <a:lstStyle/>
          <a:p>
            <a:pPr algn="ctr"/>
            <a:r>
              <a:rPr lang="ar-AE" sz="2400" b="1" dirty="0">
                <a:solidFill>
                  <a:srgbClr val="00AEEF"/>
                </a:solidFill>
                <a:latin typeface="Alexandria" charset="0"/>
                <a:cs typeface="Alexandria" charset="0"/>
              </a:rPr>
              <a:t>إعداد </a:t>
            </a:r>
          </a:p>
          <a:p>
            <a:pPr algn="ctr"/>
            <a:r>
              <a:rPr lang="ar-AE" sz="2400" b="1" dirty="0">
                <a:solidFill>
                  <a:srgbClr val="00AEEF"/>
                </a:solidFill>
                <a:latin typeface="Alexandria" charset="0"/>
                <a:cs typeface="Alexandria" charset="0"/>
              </a:rPr>
              <a:t>د. محمد الغريب</a:t>
            </a:r>
          </a:p>
        </p:txBody>
      </p:sp>
      <p:sp>
        <p:nvSpPr>
          <p:cNvPr id="13" name="مربع نص 12"/>
          <p:cNvSpPr txBox="1"/>
          <p:nvPr/>
        </p:nvSpPr>
        <p:spPr>
          <a:xfrm>
            <a:off x="7150826" y="1471649"/>
            <a:ext cx="4835236" cy="2703176"/>
          </a:xfrm>
          <a:prstGeom prst="rect">
            <a:avLst/>
          </a:prstGeom>
          <a:noFill/>
        </p:spPr>
        <p:txBody>
          <a:bodyPr wrap="square" rtlCol="0">
            <a:spAutoFit/>
          </a:bodyPr>
          <a:lstStyle/>
          <a:p>
            <a:pPr algn="ctr">
              <a:lnSpc>
                <a:spcPct val="150000"/>
              </a:lnSpc>
            </a:pPr>
            <a:r>
              <a:rPr lang="ar-AE" sz="3200" b="1" dirty="0">
                <a:solidFill>
                  <a:srgbClr val="00AEEF"/>
                </a:solidFill>
              </a:rPr>
              <a:t>المحاضرة </a:t>
            </a:r>
            <a:r>
              <a:rPr lang="ar-AE" sz="3200" b="1" dirty="0" smtClean="0">
                <a:solidFill>
                  <a:srgbClr val="00AEEF"/>
                </a:solidFill>
              </a:rPr>
              <a:t>الرابعة</a:t>
            </a:r>
            <a:endParaRPr lang="ar-AE" sz="3200" b="1" dirty="0">
              <a:solidFill>
                <a:srgbClr val="00AEEF"/>
              </a:solidFill>
            </a:endParaRPr>
          </a:p>
          <a:p>
            <a:pPr algn="ctr">
              <a:lnSpc>
                <a:spcPct val="150000"/>
              </a:lnSpc>
            </a:pPr>
            <a:r>
              <a:rPr lang="ar-AE" sz="2800" b="1" dirty="0">
                <a:solidFill>
                  <a:srgbClr val="FF0000"/>
                </a:solidFill>
              </a:rPr>
              <a:t>حالة دراسية في </a:t>
            </a:r>
            <a:r>
              <a:rPr lang="ar-AE" sz="2800" b="1" dirty="0" smtClean="0">
                <a:solidFill>
                  <a:srgbClr val="FF0000"/>
                </a:solidFill>
              </a:rPr>
              <a:t>التسويق عبر المؤثرين </a:t>
            </a:r>
            <a:r>
              <a:rPr lang="en-US" sz="2800" b="1" dirty="0" smtClean="0">
                <a:solidFill>
                  <a:srgbClr val="FF0000"/>
                </a:solidFill>
              </a:rPr>
              <a:t>Influencer Marketing</a:t>
            </a:r>
            <a:endParaRPr lang="ar-AE" sz="2800" b="1" dirty="0">
              <a:solidFill>
                <a:srgbClr val="FF0000"/>
              </a:solidFill>
            </a:endParaRPr>
          </a:p>
          <a:p>
            <a:pPr algn="ctr">
              <a:lnSpc>
                <a:spcPct val="150000"/>
              </a:lnSpc>
            </a:pPr>
            <a:endParaRPr lang="en-US" sz="2800" b="1" dirty="0">
              <a:solidFill>
                <a:srgbClr val="CC0000"/>
              </a:solidFill>
            </a:endParaRPr>
          </a:p>
        </p:txBody>
      </p:sp>
      <p:sp>
        <p:nvSpPr>
          <p:cNvPr id="15" name="Oval 17"/>
          <p:cNvSpPr/>
          <p:nvPr/>
        </p:nvSpPr>
        <p:spPr>
          <a:xfrm>
            <a:off x="-777445" y="-616222"/>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Oval 13"/>
          <p:cNvSpPr/>
          <p:nvPr/>
        </p:nvSpPr>
        <p:spPr>
          <a:xfrm>
            <a:off x="-631531" y="-216172"/>
            <a:ext cx="7410450" cy="7410450"/>
          </a:xfrm>
          <a:prstGeom prst="ellipse">
            <a:avLst/>
          </a:prstGeom>
          <a:blipFill>
            <a:blip r:embed="rId4"/>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Rounded Corners 33"/>
          <p:cNvSpPr/>
          <p:nvPr/>
        </p:nvSpPr>
        <p:spPr>
          <a:xfrm>
            <a:off x="9051234" y="593452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AE" sz="2800" b="1" dirty="0">
                <a:solidFill>
                  <a:schemeClr val="bg1"/>
                </a:solidFill>
                <a:latin typeface="Alexandria" charset="0"/>
                <a:cs typeface="Alexandria" charset="0"/>
              </a:rPr>
              <a:t>المحاضرة </a:t>
            </a:r>
            <a:r>
              <a:rPr lang="ar-AE" sz="2800" b="1" dirty="0" smtClean="0">
                <a:solidFill>
                  <a:schemeClr val="bg1"/>
                </a:solidFill>
                <a:latin typeface="Alexandria" charset="0"/>
                <a:cs typeface="Alexandria" charset="0"/>
              </a:rPr>
              <a:t>الرابعة</a:t>
            </a:r>
            <a:endParaRPr lang="en-US" sz="2800" b="1" dirty="0">
              <a:solidFill>
                <a:schemeClr val="bg1"/>
              </a:solidFill>
              <a:latin typeface="Alexandria" charset="0"/>
              <a:cs typeface="Alexandria" charset="0"/>
            </a:endParaRPr>
          </a:p>
        </p:txBody>
      </p:sp>
    </p:spTree>
    <p:extLst>
      <p:ext uri="{BB962C8B-B14F-4D97-AF65-F5344CB8AC3E}">
        <p14:creationId xmlns:p14="http://schemas.microsoft.com/office/powerpoint/2010/main" val="406704429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ستطيل مستدير الزوايا 4"/>
          <p:cNvSpPr/>
          <p:nvPr/>
        </p:nvSpPr>
        <p:spPr>
          <a:xfrm>
            <a:off x="306977" y="2076994"/>
            <a:ext cx="11482251" cy="3892731"/>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مستطيل 5"/>
          <p:cNvSpPr/>
          <p:nvPr/>
        </p:nvSpPr>
        <p:spPr>
          <a:xfrm>
            <a:off x="7576457" y="1348378"/>
            <a:ext cx="3801290" cy="1240971"/>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AE" sz="3600" b="1" dirty="0"/>
              <a:t>مقدمة</a:t>
            </a:r>
            <a:endParaRPr lang="en-US" sz="3600" b="1" dirty="0"/>
          </a:p>
        </p:txBody>
      </p:sp>
      <p:sp>
        <p:nvSpPr>
          <p:cNvPr id="9" name="مربع نص 8"/>
          <p:cNvSpPr txBox="1"/>
          <p:nvPr/>
        </p:nvSpPr>
        <p:spPr>
          <a:xfrm>
            <a:off x="553390" y="2728000"/>
            <a:ext cx="10609788" cy="2862322"/>
          </a:xfrm>
          <a:prstGeom prst="rect">
            <a:avLst/>
          </a:prstGeom>
          <a:noFill/>
        </p:spPr>
        <p:txBody>
          <a:bodyPr wrap="square" rtlCol="0">
            <a:spAutoFit/>
          </a:bodyPr>
          <a:lstStyle/>
          <a:p>
            <a:pPr algn="just" rtl="1">
              <a:lnSpc>
                <a:spcPct val="150000"/>
              </a:lnSpc>
            </a:pPr>
            <a:r>
              <a:rPr lang="ar-AE" sz="2000" dirty="0"/>
              <a:t>كثيراً ما نسمع بمصطلح المؤثرين في مختلف مجالات حياتنا ونشاهد قصص ل</a:t>
            </a:r>
            <a:r>
              <a:rPr lang="ar-AE" sz="2000" dirty="0" smtClean="0"/>
              <a:t>أشخاص </a:t>
            </a:r>
            <a:r>
              <a:rPr lang="ar-AE" sz="2000" dirty="0"/>
              <a:t>استطاعوا الوصول إلى دخل مرتفع للغاية من خلال </a:t>
            </a:r>
            <a:r>
              <a:rPr lang="ar-AE" sz="2000" dirty="0" smtClean="0"/>
              <a:t>تواجدهم على التواصل </a:t>
            </a:r>
            <a:r>
              <a:rPr lang="ar-AE" sz="2000" dirty="0"/>
              <a:t>الاجتماعي عبر وصولهم إلى ملايين المتابعين من خلال حساباتهم الاجتماعية، </a:t>
            </a:r>
            <a:r>
              <a:rPr lang="ar-AE" sz="2000" dirty="0" smtClean="0"/>
              <a:t>وبالتالي حصولهم </a:t>
            </a:r>
            <a:r>
              <a:rPr lang="ar-AE" sz="2000" dirty="0"/>
              <a:t>على </a:t>
            </a:r>
            <a:r>
              <a:rPr lang="ar-AE" sz="2000" dirty="0" smtClean="0"/>
              <a:t>الأرباح الكبيرة </a:t>
            </a:r>
            <a:r>
              <a:rPr lang="ar-AE" sz="2000" dirty="0"/>
              <a:t>من منصات التواصل الاجتماعي نتيجة الوصول الكبير لمنشوراتهم وعدد المشاهدات الضخمة لهذه المنشورات. </a:t>
            </a:r>
            <a:endParaRPr lang="en-US" sz="2000" dirty="0"/>
          </a:p>
          <a:p>
            <a:pPr algn="just" rtl="1">
              <a:lnSpc>
                <a:spcPct val="150000"/>
              </a:lnSpc>
            </a:pPr>
            <a:r>
              <a:rPr lang="ar-AE" sz="2000" dirty="0"/>
              <a:t>ظاهرة المؤثرين لا شك أن لها جوانب إيجابية وجوانب سلبية ولكن نحن سندرسها من الناحية التسويقية وكيفية استخدام المؤثرين في التسويق والذي يساعد الشركات في الوصول إلى الوعي بالعلامة التجارية وزيادة المبيعات، ولا شك أن هناك مؤثرين يقدمون محتوى سلبي أو غير جيد وهؤلاء ليسوا </a:t>
            </a:r>
            <a:r>
              <a:rPr lang="ar-AE" sz="2000" dirty="0" smtClean="0"/>
              <a:t>من ضمن اهتماماتنا العلمية </a:t>
            </a:r>
            <a:r>
              <a:rPr lang="ar-AE" sz="2000" dirty="0"/>
              <a:t>نتيجة التزامنا بأخلاقيات </a:t>
            </a:r>
            <a:r>
              <a:rPr lang="ar-AE" sz="2000" dirty="0" smtClean="0"/>
              <a:t>التسويق والتي تلتزم بها الجامعات. </a:t>
            </a:r>
            <a:endParaRPr lang="en-US" sz="2000" dirty="0"/>
          </a:p>
        </p:txBody>
      </p:sp>
    </p:spTree>
    <p:extLst>
      <p:ext uri="{BB962C8B-B14F-4D97-AF65-F5344CB8AC3E}">
        <p14:creationId xmlns:p14="http://schemas.microsoft.com/office/powerpoint/2010/main" val="163230001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6" name="مستطيل 5"/>
          <p:cNvSpPr/>
          <p:nvPr/>
        </p:nvSpPr>
        <p:spPr>
          <a:xfrm>
            <a:off x="0" y="1386016"/>
            <a:ext cx="12192000" cy="3664522"/>
          </a:xfrm>
          <a:prstGeom prst="rect">
            <a:avLst/>
          </a:prstGeom>
          <a:solidFill>
            <a:schemeClr val="bg1"/>
          </a:solidFill>
          <a:ln>
            <a:solidFill>
              <a:srgbClr val="FCFCFC"/>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5" name="مربع نص 4"/>
          <p:cNvSpPr txBox="1"/>
          <p:nvPr/>
        </p:nvSpPr>
        <p:spPr>
          <a:xfrm>
            <a:off x="429199" y="1531484"/>
            <a:ext cx="11333601" cy="3323987"/>
          </a:xfrm>
          <a:prstGeom prst="rect">
            <a:avLst/>
          </a:prstGeom>
          <a:noFill/>
        </p:spPr>
        <p:txBody>
          <a:bodyPr wrap="square" rtlCol="0">
            <a:spAutoFit/>
          </a:bodyPr>
          <a:lstStyle/>
          <a:p>
            <a:pPr algn="just" rtl="1">
              <a:lnSpc>
                <a:spcPct val="150000"/>
              </a:lnSpc>
            </a:pPr>
            <a:r>
              <a:rPr lang="ar-AE" sz="2000" dirty="0"/>
              <a:t>في البداية لا بد أن نفرق بين مشاهير المنصات الاجتماعية والمشاهير في العالم الواقعي، فالمؤثرين هم مشهورين نتيجة نشاطهم على منصات التواصل الاجتماعي أما المشاهير في العالم الواقعي فهم مشاهير نتيجة نشاط فعلي على أرض الواقع مثل الفنانين والرياضيين ورجال الأعمال والشخصيات العامة وهؤلاء لديهم شهرة في أرض الواقع نتيجة أعمالهم التي برزوا فيها، وعندما يتواجدون على منصات التواصل الاجتماعي يحصلون على عدد كبير من المتابعين نتيجة شهرتهم في أرض الواقع وهم غير مضطرين للقيام بصناعة محتوى قوي لجذب المتابعين </a:t>
            </a:r>
            <a:r>
              <a:rPr lang="ar-AE" sz="2000" dirty="0" smtClean="0"/>
              <a:t>فمجرد نشر صورهم </a:t>
            </a:r>
            <a:r>
              <a:rPr lang="ar-AE" sz="2000" dirty="0"/>
              <a:t>او </a:t>
            </a:r>
            <a:r>
              <a:rPr lang="ar-AE" sz="2000" dirty="0" smtClean="0"/>
              <a:t>منشورات </a:t>
            </a:r>
            <a:r>
              <a:rPr lang="ar-AE" sz="2000" dirty="0"/>
              <a:t>بسيطة يحصلون من خلالها على تفاعل كبير، في حين أن المؤثرين مضطرين بالضرورة إلى صناعة محتوى لجذب المتابعين وزيادة التفاعل مع منشوراتهم وفي حال توقفهم عن صناعة المحتوى فإن شهرتهم تكون مهددة بالزوال. </a:t>
            </a:r>
            <a:endParaRPr lang="en-US" sz="2000" dirty="0"/>
          </a:p>
          <a:p>
            <a:pPr algn="just" rtl="1">
              <a:lnSpc>
                <a:spcPct val="150000"/>
              </a:lnSpc>
            </a:pPr>
            <a:endParaRPr lang="en-US" sz="2000" dirty="0"/>
          </a:p>
        </p:txBody>
      </p:sp>
      <p:sp>
        <p:nvSpPr>
          <p:cNvPr id="7" name="مربع نص 6">
            <a:extLst>
              <a:ext uri="{FF2B5EF4-FFF2-40B4-BE49-F238E27FC236}">
                <a16:creationId xmlns="" xmlns:a16="http://schemas.microsoft.com/office/drawing/2014/main" id="{7F98E136-FB5B-391A-2C7B-875AF6A4006D}"/>
              </a:ext>
            </a:extLst>
          </p:cNvPr>
          <p:cNvSpPr txBox="1"/>
          <p:nvPr/>
        </p:nvSpPr>
        <p:spPr>
          <a:xfrm>
            <a:off x="3000115" y="175191"/>
            <a:ext cx="5444398" cy="584775"/>
          </a:xfrm>
          <a:prstGeom prst="rect">
            <a:avLst/>
          </a:prstGeom>
          <a:noFill/>
        </p:spPr>
        <p:txBody>
          <a:bodyPr wrap="square" rtlCol="0">
            <a:spAutoFit/>
          </a:bodyPr>
          <a:lstStyle/>
          <a:p>
            <a:pPr algn="ctr" rtl="1"/>
            <a:r>
              <a:rPr lang="ar-AE" sz="3200" b="1" dirty="0" smtClean="0">
                <a:solidFill>
                  <a:srgbClr val="00AEEF"/>
                </a:solidFill>
              </a:rPr>
              <a:t>من هم المؤثرين؟</a:t>
            </a:r>
            <a:endParaRPr lang="en-US" dirty="0">
              <a:solidFill>
                <a:schemeClr val="bg1"/>
              </a:solidFill>
            </a:endParaRPr>
          </a:p>
        </p:txBody>
      </p:sp>
      <p:pic>
        <p:nvPicPr>
          <p:cNvPr id="2" name="صورة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479884" y="4408114"/>
            <a:ext cx="7982772" cy="2449885"/>
          </a:xfrm>
          <a:prstGeom prst="rect">
            <a:avLst/>
          </a:prstGeom>
        </p:spPr>
      </p:pic>
    </p:spTree>
    <p:extLst>
      <p:ext uri="{BB962C8B-B14F-4D97-AF65-F5344CB8AC3E}">
        <p14:creationId xmlns:p14="http://schemas.microsoft.com/office/powerpoint/2010/main" val="336993752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مستطيل 8">
            <a:extLst>
              <a:ext uri="{FF2B5EF4-FFF2-40B4-BE49-F238E27FC236}">
                <a16:creationId xmlns="" xmlns:a16="http://schemas.microsoft.com/office/drawing/2014/main" id="{9AE53F59-FBF1-48B9-807B-930F791BAF57}"/>
              </a:ext>
            </a:extLst>
          </p:cNvPr>
          <p:cNvSpPr/>
          <p:nvPr/>
        </p:nvSpPr>
        <p:spPr>
          <a:xfrm>
            <a:off x="5258534" y="1814944"/>
            <a:ext cx="6933466" cy="5015345"/>
          </a:xfrm>
          <a:prstGeom prst="rect">
            <a:avLst/>
          </a:prstGeom>
          <a:solidFill>
            <a:schemeClr val="bg1"/>
          </a:solidFill>
          <a:ln>
            <a:solidFill>
              <a:srgbClr val="FCFCFC"/>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8" name="مربع نص 7">
            <a:extLst>
              <a:ext uri="{FF2B5EF4-FFF2-40B4-BE49-F238E27FC236}">
                <a16:creationId xmlns="" xmlns:a16="http://schemas.microsoft.com/office/drawing/2014/main" id="{23985895-13C4-5699-96B6-D670305C970A}"/>
              </a:ext>
            </a:extLst>
          </p:cNvPr>
          <p:cNvSpPr txBox="1"/>
          <p:nvPr/>
        </p:nvSpPr>
        <p:spPr>
          <a:xfrm>
            <a:off x="5571929" y="2921647"/>
            <a:ext cx="6433960" cy="2862322"/>
          </a:xfrm>
          <a:prstGeom prst="rect">
            <a:avLst/>
          </a:prstGeom>
          <a:noFill/>
        </p:spPr>
        <p:txBody>
          <a:bodyPr wrap="square" rtlCol="1">
            <a:spAutoFit/>
          </a:bodyPr>
          <a:lstStyle/>
          <a:p>
            <a:pPr algn="just" rtl="1">
              <a:lnSpc>
                <a:spcPct val="150000"/>
              </a:lnSpc>
            </a:pPr>
            <a:r>
              <a:rPr lang="ar-AE" sz="2000" dirty="0" smtClean="0"/>
              <a:t>يمكن </a:t>
            </a:r>
            <a:r>
              <a:rPr lang="ar-AE" sz="2000" dirty="0"/>
              <a:t>تعريف المؤثرين بأنهم أشخاص لديهم شبكة كبيرة من المتابعين على منصات التواصل الاجتماعي </a:t>
            </a:r>
            <a:r>
              <a:rPr lang="ar-AE" sz="2000" dirty="0" smtClean="0"/>
              <a:t>ويمتلكون </a:t>
            </a:r>
            <a:r>
              <a:rPr lang="ar-AE" sz="2000" dirty="0"/>
              <a:t>خبرة أو </a:t>
            </a:r>
            <a:r>
              <a:rPr lang="ar-AE" sz="2000" dirty="0" smtClean="0"/>
              <a:t>اهتمام في </a:t>
            </a:r>
            <a:r>
              <a:rPr lang="ar-AE" sz="2000" dirty="0"/>
              <a:t>مجال </a:t>
            </a:r>
            <a:r>
              <a:rPr lang="ar-AE" sz="2000" dirty="0" smtClean="0"/>
              <a:t>معين</a:t>
            </a:r>
            <a:r>
              <a:rPr lang="ar-AE" sz="2000" dirty="0"/>
              <a:t>.</a:t>
            </a:r>
            <a:endParaRPr lang="en-US" sz="2000" dirty="0"/>
          </a:p>
          <a:p>
            <a:pPr algn="just" rtl="1">
              <a:lnSpc>
                <a:spcPct val="150000"/>
              </a:lnSpc>
            </a:pPr>
            <a:r>
              <a:rPr lang="ar-AE" sz="2000" dirty="0"/>
              <a:t>ويتميز هؤلاء المؤثرين بقربهم من المتابعين وسهولة الوصول لهم بالمقارنة مع المشاهير في العالم الواقعي </a:t>
            </a:r>
            <a:r>
              <a:rPr lang="ar-AE" sz="2000" dirty="0" smtClean="0"/>
              <a:t>وغالباً ما يثق </a:t>
            </a:r>
            <a:r>
              <a:rPr lang="ar-AE" sz="2000" dirty="0"/>
              <a:t>المستهلكون بآراء هؤلاء المؤثرين ويميلون إلى الأخذ بالتوصيات التي يقدمونها لهم</a:t>
            </a:r>
            <a:r>
              <a:rPr lang="ar-AE" sz="2000" dirty="0" smtClean="0"/>
              <a:t>.</a:t>
            </a:r>
          </a:p>
          <a:p>
            <a:pPr algn="r" rtl="1">
              <a:lnSpc>
                <a:spcPct val="150000"/>
              </a:lnSpc>
            </a:pPr>
            <a:endParaRPr lang="ar-SY" sz="2000" dirty="0"/>
          </a:p>
        </p:txBody>
      </p:sp>
      <p:sp>
        <p:nvSpPr>
          <p:cNvPr id="6" name="مربع نص 5">
            <a:extLst>
              <a:ext uri="{FF2B5EF4-FFF2-40B4-BE49-F238E27FC236}">
                <a16:creationId xmlns="" xmlns:a16="http://schemas.microsoft.com/office/drawing/2014/main" id="{7F98E136-FB5B-391A-2C7B-875AF6A4006D}"/>
              </a:ext>
            </a:extLst>
          </p:cNvPr>
          <p:cNvSpPr txBox="1"/>
          <p:nvPr/>
        </p:nvSpPr>
        <p:spPr>
          <a:xfrm>
            <a:off x="3000115" y="175191"/>
            <a:ext cx="5444398" cy="584775"/>
          </a:xfrm>
          <a:prstGeom prst="rect">
            <a:avLst/>
          </a:prstGeom>
          <a:noFill/>
        </p:spPr>
        <p:txBody>
          <a:bodyPr wrap="square" rtlCol="0">
            <a:spAutoFit/>
          </a:bodyPr>
          <a:lstStyle/>
          <a:p>
            <a:pPr algn="ctr" rtl="1"/>
            <a:r>
              <a:rPr lang="ar-AE" sz="3200" b="1" dirty="0" smtClean="0">
                <a:solidFill>
                  <a:srgbClr val="00AEEF"/>
                </a:solidFill>
              </a:rPr>
              <a:t>تعريف المؤثرين</a:t>
            </a:r>
            <a:endParaRPr lang="en-US" dirty="0">
              <a:solidFill>
                <a:schemeClr val="bg1"/>
              </a:solidFill>
            </a:endParaRPr>
          </a:p>
        </p:txBody>
      </p:sp>
      <p:pic>
        <p:nvPicPr>
          <p:cNvPr id="2" name="صورة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1814944"/>
            <a:ext cx="5258534" cy="5015346"/>
          </a:xfrm>
          <a:prstGeom prst="rect">
            <a:avLst/>
          </a:prstGeom>
        </p:spPr>
      </p:pic>
    </p:spTree>
    <p:extLst>
      <p:ext uri="{BB962C8B-B14F-4D97-AF65-F5344CB8AC3E}">
        <p14:creationId xmlns:p14="http://schemas.microsoft.com/office/powerpoint/2010/main" val="132091119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مستطيل 8">
            <a:extLst>
              <a:ext uri="{FF2B5EF4-FFF2-40B4-BE49-F238E27FC236}">
                <a16:creationId xmlns="" xmlns:a16="http://schemas.microsoft.com/office/drawing/2014/main" id="{9AE53F59-FBF1-48B9-807B-930F791BAF57}"/>
              </a:ext>
            </a:extLst>
          </p:cNvPr>
          <p:cNvSpPr/>
          <p:nvPr/>
        </p:nvSpPr>
        <p:spPr>
          <a:xfrm>
            <a:off x="5971309" y="1767156"/>
            <a:ext cx="6220691" cy="5090844"/>
          </a:xfrm>
          <a:prstGeom prst="rect">
            <a:avLst/>
          </a:prstGeom>
          <a:solidFill>
            <a:schemeClr val="bg1"/>
          </a:solidFill>
          <a:ln>
            <a:solidFill>
              <a:srgbClr val="FCFCFC"/>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11" name="مربع نص 10">
            <a:extLst>
              <a:ext uri="{FF2B5EF4-FFF2-40B4-BE49-F238E27FC236}">
                <a16:creationId xmlns="" xmlns:a16="http://schemas.microsoft.com/office/drawing/2014/main" id="{CF5ACEFB-2791-2E98-D3B7-D5AA6CC4F450}"/>
              </a:ext>
            </a:extLst>
          </p:cNvPr>
          <p:cNvSpPr txBox="1"/>
          <p:nvPr/>
        </p:nvSpPr>
        <p:spPr>
          <a:xfrm>
            <a:off x="2357871" y="402240"/>
            <a:ext cx="6153150" cy="1077218"/>
          </a:xfrm>
          <a:prstGeom prst="rect">
            <a:avLst/>
          </a:prstGeom>
          <a:noFill/>
        </p:spPr>
        <p:txBody>
          <a:bodyPr wrap="square">
            <a:spAutoFit/>
          </a:bodyPr>
          <a:lstStyle/>
          <a:p>
            <a:pPr algn="ctr" rtl="1"/>
            <a:r>
              <a:rPr lang="ar-AE" sz="3200" b="1" dirty="0">
                <a:solidFill>
                  <a:srgbClr val="00AEEF"/>
                </a:solidFill>
              </a:rPr>
              <a:t>ما هو التسويق عبر </a:t>
            </a:r>
            <a:r>
              <a:rPr lang="ar-AE" sz="3200" b="1" dirty="0" smtClean="0">
                <a:solidFill>
                  <a:srgbClr val="00AEEF"/>
                </a:solidFill>
              </a:rPr>
              <a:t>المؤثرين</a:t>
            </a:r>
            <a:endParaRPr lang="en-US" sz="3200" b="1" dirty="0" smtClean="0">
              <a:solidFill>
                <a:srgbClr val="00AEEF"/>
              </a:solidFill>
            </a:endParaRPr>
          </a:p>
          <a:p>
            <a:pPr algn="ctr" rtl="1"/>
            <a:r>
              <a:rPr lang="en-US" sz="3200" b="1" dirty="0">
                <a:solidFill>
                  <a:srgbClr val="00AEEF"/>
                </a:solidFill>
              </a:rPr>
              <a:t>Influencer Marketing</a:t>
            </a:r>
          </a:p>
        </p:txBody>
      </p:sp>
      <p:sp>
        <p:nvSpPr>
          <p:cNvPr id="12" name="مربع نص 11">
            <a:extLst>
              <a:ext uri="{FF2B5EF4-FFF2-40B4-BE49-F238E27FC236}">
                <a16:creationId xmlns="" xmlns:a16="http://schemas.microsoft.com/office/drawing/2014/main" id="{51F762BF-3B65-98F2-E04D-D8164F8E132A}"/>
              </a:ext>
            </a:extLst>
          </p:cNvPr>
          <p:cNvSpPr txBox="1"/>
          <p:nvPr/>
        </p:nvSpPr>
        <p:spPr>
          <a:xfrm>
            <a:off x="6220691" y="2149019"/>
            <a:ext cx="5971309" cy="4708981"/>
          </a:xfrm>
          <a:prstGeom prst="rect">
            <a:avLst/>
          </a:prstGeom>
          <a:noFill/>
        </p:spPr>
        <p:txBody>
          <a:bodyPr wrap="square" rtlCol="1">
            <a:spAutoFit/>
          </a:bodyPr>
          <a:lstStyle/>
          <a:p>
            <a:pPr algn="just" rtl="1">
              <a:lnSpc>
                <a:spcPct val="150000"/>
              </a:lnSpc>
            </a:pPr>
            <a:r>
              <a:rPr lang="ar-AE" sz="2000" dirty="0"/>
              <a:t>يمكن تعريف التسويق عبر المؤثرين بأنه الترويج لمنتجات علامة تجارية معينة عبر منصات التواصل الاجتماعي من خلال المؤثرين وهؤلاء المؤثرين لديهم قاعدة جماهيرية واسعة وعدد كبير من المتابعين ويتخصصون في مجال معين.  </a:t>
            </a:r>
            <a:endParaRPr lang="en-US" sz="2000" dirty="0" smtClean="0"/>
          </a:p>
          <a:p>
            <a:pPr algn="just" rtl="1">
              <a:lnSpc>
                <a:spcPct val="150000"/>
              </a:lnSpc>
            </a:pPr>
            <a:r>
              <a:rPr lang="ar-AE" sz="2000" dirty="0" smtClean="0"/>
              <a:t>وفقاُ </a:t>
            </a:r>
            <a:r>
              <a:rPr lang="ar-AE" sz="2000" dirty="0"/>
              <a:t>لدراسة قامت بها جمعية المعلنين الوطنية </a:t>
            </a:r>
            <a:r>
              <a:rPr lang="en-US" sz="2000" dirty="0"/>
              <a:t>ANA</a:t>
            </a:r>
            <a:r>
              <a:rPr lang="ar-AE" sz="2000" dirty="0"/>
              <a:t> في عام </a:t>
            </a:r>
            <a:r>
              <a:rPr lang="en-US" sz="2000" dirty="0" smtClean="0"/>
              <a:t>2018</a:t>
            </a:r>
            <a:r>
              <a:rPr lang="ar-AE" sz="2000" dirty="0" smtClean="0"/>
              <a:t> فإن </a:t>
            </a:r>
            <a:r>
              <a:rPr lang="en-US" sz="2000" dirty="0" smtClean="0"/>
              <a:t>75</a:t>
            </a:r>
            <a:r>
              <a:rPr lang="ar-AE" sz="2000" dirty="0" smtClean="0"/>
              <a:t>% </a:t>
            </a:r>
            <a:r>
              <a:rPr lang="ar-AE" sz="2000" dirty="0"/>
              <a:t>من المستهلكين يتم الوصول لهم من خلال المؤثرين، ووفقاً لمجلة </a:t>
            </a:r>
            <a:r>
              <a:rPr lang="en-US" sz="2000" dirty="0"/>
              <a:t>Fortune Business Insights</a:t>
            </a:r>
            <a:r>
              <a:rPr lang="ar-AE" sz="2000" dirty="0"/>
              <a:t> فإن حجم سوق المؤثرين عالمياً يبلغ </a:t>
            </a:r>
            <a:r>
              <a:rPr lang="en-US" sz="2000" dirty="0" smtClean="0"/>
              <a:t>17.40</a:t>
            </a:r>
            <a:r>
              <a:rPr lang="ar-AE" sz="2000" dirty="0" smtClean="0"/>
              <a:t> </a:t>
            </a:r>
            <a:r>
              <a:rPr lang="ar-AE" sz="2000" dirty="0"/>
              <a:t>مليار دولار في عام </a:t>
            </a:r>
            <a:r>
              <a:rPr lang="en-US" sz="2000" dirty="0" smtClean="0"/>
              <a:t>2023</a:t>
            </a:r>
            <a:r>
              <a:rPr lang="ar-AE" sz="2000" dirty="0" smtClean="0"/>
              <a:t>، </a:t>
            </a:r>
            <a:r>
              <a:rPr lang="ar-AE" sz="2000" dirty="0"/>
              <a:t>ومن المتوقع أن يصل هذا الرقم إلى </a:t>
            </a:r>
            <a:r>
              <a:rPr lang="en-US" sz="2000" dirty="0" smtClean="0"/>
              <a:t>71</a:t>
            </a:r>
            <a:r>
              <a:rPr lang="ar-AE" sz="2000" dirty="0" smtClean="0"/>
              <a:t> مليار </a:t>
            </a:r>
            <a:r>
              <a:rPr lang="ar-AE" sz="2000" dirty="0"/>
              <a:t>دولار في عام </a:t>
            </a:r>
            <a:r>
              <a:rPr lang="en-US" sz="2000" dirty="0" smtClean="0"/>
              <a:t>2032</a:t>
            </a:r>
            <a:r>
              <a:rPr lang="ar-AE" sz="2000" dirty="0" smtClean="0"/>
              <a:t>. </a:t>
            </a:r>
            <a:endParaRPr lang="en-US" sz="2000" dirty="0"/>
          </a:p>
          <a:p>
            <a:pPr lvl="0" algn="just" rtl="1">
              <a:lnSpc>
                <a:spcPct val="150000"/>
              </a:lnSpc>
            </a:pPr>
            <a:endParaRPr lang="en-US" sz="2000" dirty="0"/>
          </a:p>
        </p:txBody>
      </p:sp>
      <p:pic>
        <p:nvPicPr>
          <p:cNvPr id="2" name="صورة 1"/>
          <p:cNvPicPr>
            <a:picLocks noChangeAspect="1"/>
          </p:cNvPicPr>
          <p:nvPr/>
        </p:nvPicPr>
        <p:blipFill rotWithShape="1">
          <a:blip r:embed="rId4">
            <a:extLst>
              <a:ext uri="{28A0092B-C50C-407E-A947-70E740481C1C}">
                <a14:useLocalDpi xmlns:a14="http://schemas.microsoft.com/office/drawing/2010/main" val="0"/>
              </a:ext>
            </a:extLst>
          </a:blip>
          <a:srcRect l="11237" r="13853"/>
          <a:stretch/>
        </p:blipFill>
        <p:spPr>
          <a:xfrm>
            <a:off x="0" y="1767156"/>
            <a:ext cx="6096000" cy="5090844"/>
          </a:xfrm>
          <a:prstGeom prst="rect">
            <a:avLst/>
          </a:prstGeom>
        </p:spPr>
      </p:pic>
    </p:spTree>
    <p:extLst>
      <p:ext uri="{BB962C8B-B14F-4D97-AF65-F5344CB8AC3E}">
        <p14:creationId xmlns:p14="http://schemas.microsoft.com/office/powerpoint/2010/main" val="188220300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11" name="مربع نص 10">
            <a:extLst>
              <a:ext uri="{FF2B5EF4-FFF2-40B4-BE49-F238E27FC236}">
                <a16:creationId xmlns="" xmlns:a16="http://schemas.microsoft.com/office/drawing/2014/main" id="{CF5ACEFB-2791-2E98-D3B7-D5AA6CC4F450}"/>
              </a:ext>
            </a:extLst>
          </p:cNvPr>
          <p:cNvSpPr txBox="1"/>
          <p:nvPr/>
        </p:nvSpPr>
        <p:spPr>
          <a:xfrm>
            <a:off x="2706343" y="295905"/>
            <a:ext cx="6153150" cy="751488"/>
          </a:xfrm>
          <a:prstGeom prst="rect">
            <a:avLst/>
          </a:prstGeom>
          <a:noFill/>
        </p:spPr>
        <p:txBody>
          <a:bodyPr wrap="square">
            <a:spAutoFit/>
          </a:bodyPr>
          <a:lstStyle/>
          <a:p>
            <a:pPr lvl="0" algn="ctr" rtl="1">
              <a:lnSpc>
                <a:spcPct val="150000"/>
              </a:lnSpc>
            </a:pPr>
            <a:r>
              <a:rPr lang="ar-AE" sz="3200" b="1" dirty="0" smtClean="0">
                <a:solidFill>
                  <a:srgbClr val="00AEEF"/>
                </a:solidFill>
              </a:rPr>
              <a:t>نشأة المؤثرين</a:t>
            </a:r>
            <a:endParaRPr lang="en-US" sz="3200" b="1" dirty="0">
              <a:solidFill>
                <a:srgbClr val="00AEEF"/>
              </a:solidFill>
            </a:endParaRPr>
          </a:p>
        </p:txBody>
      </p:sp>
      <p:sp>
        <p:nvSpPr>
          <p:cNvPr id="12" name="مربع نص 11">
            <a:extLst>
              <a:ext uri="{FF2B5EF4-FFF2-40B4-BE49-F238E27FC236}">
                <a16:creationId xmlns="" xmlns:a16="http://schemas.microsoft.com/office/drawing/2014/main" id="{51F762BF-3B65-98F2-E04D-D8164F8E132A}"/>
              </a:ext>
            </a:extLst>
          </p:cNvPr>
          <p:cNvSpPr txBox="1"/>
          <p:nvPr/>
        </p:nvSpPr>
        <p:spPr>
          <a:xfrm>
            <a:off x="1" y="2023197"/>
            <a:ext cx="12192000" cy="3323987"/>
          </a:xfrm>
          <a:prstGeom prst="rect">
            <a:avLst/>
          </a:prstGeom>
          <a:solidFill>
            <a:schemeClr val="bg1"/>
          </a:solidFill>
        </p:spPr>
        <p:txBody>
          <a:bodyPr wrap="square" rtlCol="1">
            <a:spAutoFit/>
          </a:bodyPr>
          <a:lstStyle/>
          <a:p>
            <a:pPr algn="just" rtl="1">
              <a:lnSpc>
                <a:spcPct val="150000"/>
              </a:lnSpc>
            </a:pPr>
            <a:r>
              <a:rPr lang="ar-AE" sz="2000" dirty="0"/>
              <a:t>التحول الكبير </a:t>
            </a:r>
            <a:r>
              <a:rPr lang="ar-AE" sz="2000" dirty="0" smtClean="0"/>
              <a:t>الذي حصل في </a:t>
            </a:r>
            <a:r>
              <a:rPr lang="ar-AE" sz="2000" dirty="0"/>
              <a:t>وسائل الإعلام </a:t>
            </a:r>
            <a:r>
              <a:rPr lang="ar-AE" sz="2000" dirty="0" smtClean="0"/>
              <a:t>أدى إلى ظهور المؤثرين حيث </a:t>
            </a:r>
            <a:r>
              <a:rPr lang="ar-AE" sz="2000" dirty="0"/>
              <a:t>أن وسائل الإعلام التقليدية </a:t>
            </a:r>
            <a:r>
              <a:rPr lang="ar-AE" sz="2000" dirty="0" smtClean="0"/>
              <a:t>كانت تقوم بتوظيف </a:t>
            </a:r>
            <a:r>
              <a:rPr lang="ar-AE" sz="2000" dirty="0"/>
              <a:t>خبراء وإعلاميين لصناعة المحتوى وهو موجه من قبلها حصراً ولا يمكن للمستخدمين لها إنشاء المحتوى أو الرد عليه فهي وسائل إعلام في اتجاه واحد </a:t>
            </a:r>
            <a:r>
              <a:rPr lang="en-US" sz="2000" dirty="0"/>
              <a:t>One Way Media </a:t>
            </a:r>
            <a:r>
              <a:rPr lang="ar-AE" sz="2000" dirty="0"/>
              <a:t> في حين أن وسائل الإعلام الاجتماعية </a:t>
            </a:r>
            <a:r>
              <a:rPr lang="en-US" sz="2000" dirty="0"/>
              <a:t>Social Media</a:t>
            </a:r>
            <a:r>
              <a:rPr lang="ar-AE" sz="2000" dirty="0"/>
              <a:t> تتيح لجميع مستخدميها إنشاء المحتوى ونشره ومشاركته مع متابعيه وكذلك تتيح هذه الوسائل الرد على المستخدم ناشر المنشور ولذلك فهي وسائل إعلام باتجاهين </a:t>
            </a:r>
            <a:r>
              <a:rPr lang="en-US" sz="2000" dirty="0"/>
              <a:t>Two Way Media</a:t>
            </a:r>
            <a:r>
              <a:rPr lang="ar-AE" sz="2000" dirty="0"/>
              <a:t>. </a:t>
            </a:r>
            <a:endParaRPr lang="en-US" sz="2000" dirty="0"/>
          </a:p>
          <a:p>
            <a:pPr algn="just" rtl="1">
              <a:lnSpc>
                <a:spcPct val="150000"/>
              </a:lnSpc>
            </a:pPr>
            <a:r>
              <a:rPr lang="ar-AE" sz="2000" dirty="0"/>
              <a:t>نتيجة إتاحة وسائل الإعلام الاجتماعية لأي مستخدم إنشاء المحتوى فإن بعض المستخدمين ذوي الخبرة في مجال معين أو لديهم اهتمام في مجال معين استطاعوا جذب المتابعين لمحتواهم تحولوا إلى مؤثرين لدى هؤلاء المتابعين، ونتيجة سهولة التواصل بين صانع المحتوى والمتابعين أصبحت العلاقة بين المؤثر ومتابعيه أكثر ودية وأكثر ارتباطا بنمط الحياة اليومية للمتابعين.</a:t>
            </a:r>
            <a:endParaRPr lang="en-US" sz="2000" dirty="0"/>
          </a:p>
        </p:txBody>
      </p:sp>
    </p:spTree>
    <p:extLst>
      <p:ext uri="{BB962C8B-B14F-4D97-AF65-F5344CB8AC3E}">
        <p14:creationId xmlns:p14="http://schemas.microsoft.com/office/powerpoint/2010/main" val="63732505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مستطيل 8">
            <a:extLst>
              <a:ext uri="{FF2B5EF4-FFF2-40B4-BE49-F238E27FC236}">
                <a16:creationId xmlns="" xmlns:a16="http://schemas.microsoft.com/office/drawing/2014/main" id="{9AE53F59-FBF1-48B9-807B-930F791BAF57}"/>
              </a:ext>
            </a:extLst>
          </p:cNvPr>
          <p:cNvSpPr/>
          <p:nvPr/>
        </p:nvSpPr>
        <p:spPr>
          <a:xfrm>
            <a:off x="-1" y="2019785"/>
            <a:ext cx="12192001" cy="3729851"/>
          </a:xfrm>
          <a:prstGeom prst="rect">
            <a:avLst/>
          </a:prstGeom>
          <a:solidFill>
            <a:schemeClr val="bg1"/>
          </a:solidFill>
          <a:ln>
            <a:solidFill>
              <a:srgbClr val="FCFCFC"/>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r>
              <a:rPr lang="ar-AE" sz="2000" dirty="0" smtClean="0">
                <a:solidFill>
                  <a:schemeClr val="tx1"/>
                </a:solidFill>
              </a:rPr>
              <a:t>السبب في أهمية المؤثرين </a:t>
            </a:r>
            <a:r>
              <a:rPr lang="ar-AE" sz="2000" dirty="0">
                <a:solidFill>
                  <a:schemeClr val="tx1"/>
                </a:solidFill>
              </a:rPr>
              <a:t>ي</a:t>
            </a:r>
            <a:r>
              <a:rPr lang="ar-AE" sz="2000" dirty="0" smtClean="0">
                <a:solidFill>
                  <a:schemeClr val="tx1"/>
                </a:solidFill>
              </a:rPr>
              <a:t>عود إلى العدد </a:t>
            </a:r>
            <a:r>
              <a:rPr lang="ar-AE" sz="2000" dirty="0">
                <a:solidFill>
                  <a:schemeClr val="tx1"/>
                </a:solidFill>
              </a:rPr>
              <a:t>الكبير لمستخدمي منصات التواصل الاجتماعي، وهؤلاء المستخدمين لديهم اهتمامات متنوعة ومختلفة وهذا ما يجعلهم يتابعون أنماط مختلفة من المحتوى، فقد تشاهد محتوى معين وهو من خلال وجهة نظرك أنه محتوى سيء ولكن هذا المحتوى بالنسبة لمستخدمين آخرين هو محتوى مفضل لهم وهذا يختلف باختلاف العمر والجنس والدخل والمنطقة الجغرافية والطبقة الاجتماعية، وتحديداً العمر يلعب دور كبير في تحديد تفضيلات المستخدمين في المتابعة للمؤثرين، </a:t>
            </a:r>
            <a:r>
              <a:rPr lang="ar-AE" sz="2000" dirty="0" smtClean="0">
                <a:solidFill>
                  <a:schemeClr val="tx1"/>
                </a:solidFill>
              </a:rPr>
              <a:t>على سبيل المثال أغنية الأطفال</a:t>
            </a:r>
            <a:r>
              <a:rPr lang="en-US" sz="2000" dirty="0" smtClean="0">
                <a:solidFill>
                  <a:schemeClr val="tx1"/>
                </a:solidFill>
              </a:rPr>
              <a:t>Baby </a:t>
            </a:r>
            <a:r>
              <a:rPr lang="en-US" sz="2000" dirty="0">
                <a:solidFill>
                  <a:schemeClr val="tx1"/>
                </a:solidFill>
              </a:rPr>
              <a:t>Shark </a:t>
            </a:r>
            <a:r>
              <a:rPr lang="ar-AE" sz="2000" dirty="0">
                <a:solidFill>
                  <a:schemeClr val="tx1"/>
                </a:solidFill>
              </a:rPr>
              <a:t> على يوتيوب </a:t>
            </a:r>
            <a:r>
              <a:rPr lang="ar-AE" sz="2000" dirty="0" smtClean="0">
                <a:solidFill>
                  <a:schemeClr val="tx1"/>
                </a:solidFill>
              </a:rPr>
              <a:t>هي أكثر فيديو مشاهدة ولديها أكثر من </a:t>
            </a:r>
            <a:r>
              <a:rPr lang="en-US" sz="2000" dirty="0" smtClean="0">
                <a:solidFill>
                  <a:schemeClr val="tx1"/>
                </a:solidFill>
              </a:rPr>
              <a:t>16.3</a:t>
            </a:r>
            <a:r>
              <a:rPr lang="ar-AE" sz="2000" dirty="0" smtClean="0">
                <a:solidFill>
                  <a:schemeClr val="tx1"/>
                </a:solidFill>
              </a:rPr>
              <a:t> مليار </a:t>
            </a:r>
            <a:r>
              <a:rPr lang="ar-AE" sz="2000" dirty="0">
                <a:solidFill>
                  <a:schemeClr val="tx1"/>
                </a:solidFill>
              </a:rPr>
              <a:t>مشاهدة كما توضح لقطة الشاشة التي التقاطها عند إعداد هذه المحاضرة، وهذه الأغنية تناسب الأطفال وبالتأكيد لن يهتم بها الشباب والكبار ومع ذلك هي أكثر فيديو مشاهدة على يوتيوب</a:t>
            </a:r>
            <a:r>
              <a:rPr lang="ar-AE" sz="2000" dirty="0" smtClean="0">
                <a:solidFill>
                  <a:schemeClr val="tx1"/>
                </a:solidFill>
              </a:rPr>
              <a:t>.</a:t>
            </a:r>
            <a:endParaRPr lang="en-US" sz="2000" dirty="0">
              <a:solidFill>
                <a:schemeClr val="tx1"/>
              </a:solidFill>
            </a:endParaRPr>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11" name="مربع نص 10">
            <a:extLst>
              <a:ext uri="{FF2B5EF4-FFF2-40B4-BE49-F238E27FC236}">
                <a16:creationId xmlns="" xmlns:a16="http://schemas.microsoft.com/office/drawing/2014/main" id="{CF5ACEFB-2791-2E98-D3B7-D5AA6CC4F450}"/>
              </a:ext>
            </a:extLst>
          </p:cNvPr>
          <p:cNvSpPr txBox="1"/>
          <p:nvPr/>
        </p:nvSpPr>
        <p:spPr>
          <a:xfrm>
            <a:off x="2089439" y="789647"/>
            <a:ext cx="6153150" cy="584775"/>
          </a:xfrm>
          <a:prstGeom prst="rect">
            <a:avLst/>
          </a:prstGeom>
          <a:noFill/>
        </p:spPr>
        <p:txBody>
          <a:bodyPr wrap="square">
            <a:spAutoFit/>
          </a:bodyPr>
          <a:lstStyle/>
          <a:p>
            <a:pPr algn="ctr" rtl="1"/>
            <a:r>
              <a:rPr lang="en-US" sz="3200" b="1" dirty="0"/>
              <a:t> </a:t>
            </a:r>
            <a:r>
              <a:rPr lang="ar-AE" sz="3200" b="1" dirty="0">
                <a:solidFill>
                  <a:srgbClr val="00AEEF"/>
                </a:solidFill>
              </a:rPr>
              <a:t>لماذا هذه الأهمية الكبيرة للمؤثرين؟</a:t>
            </a:r>
            <a:endParaRPr lang="en-US" sz="3200" b="1" dirty="0">
              <a:solidFill>
                <a:srgbClr val="00AEEF"/>
              </a:solidFill>
            </a:endParaRPr>
          </a:p>
        </p:txBody>
      </p:sp>
    </p:spTree>
    <p:extLst>
      <p:ext uri="{BB962C8B-B14F-4D97-AF65-F5344CB8AC3E}">
        <p14:creationId xmlns:p14="http://schemas.microsoft.com/office/powerpoint/2010/main" val="197801113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مستطيل 8">
            <a:extLst>
              <a:ext uri="{FF2B5EF4-FFF2-40B4-BE49-F238E27FC236}">
                <a16:creationId xmlns="" xmlns:a16="http://schemas.microsoft.com/office/drawing/2014/main" id="{9AE53F59-FBF1-48B9-807B-930F791BAF57}"/>
              </a:ext>
            </a:extLst>
          </p:cNvPr>
          <p:cNvSpPr/>
          <p:nvPr/>
        </p:nvSpPr>
        <p:spPr>
          <a:xfrm>
            <a:off x="-21389" y="1754113"/>
            <a:ext cx="12213390" cy="3376183"/>
          </a:xfrm>
          <a:prstGeom prst="rect">
            <a:avLst/>
          </a:prstGeom>
          <a:solidFill>
            <a:schemeClr val="bg1"/>
          </a:solidFill>
          <a:ln>
            <a:solidFill>
              <a:srgbClr val="FCFCFC"/>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12" name="مربع نص 11">
            <a:extLst>
              <a:ext uri="{FF2B5EF4-FFF2-40B4-BE49-F238E27FC236}">
                <a16:creationId xmlns="" xmlns:a16="http://schemas.microsoft.com/office/drawing/2014/main" id="{51F762BF-3B65-98F2-E04D-D8164F8E132A}"/>
              </a:ext>
            </a:extLst>
          </p:cNvPr>
          <p:cNvSpPr txBox="1"/>
          <p:nvPr/>
        </p:nvSpPr>
        <p:spPr>
          <a:xfrm>
            <a:off x="-21390" y="2267974"/>
            <a:ext cx="12130003" cy="2862322"/>
          </a:xfrm>
          <a:prstGeom prst="rect">
            <a:avLst/>
          </a:prstGeom>
          <a:noFill/>
        </p:spPr>
        <p:txBody>
          <a:bodyPr wrap="square" rtlCol="1">
            <a:spAutoFit/>
          </a:bodyPr>
          <a:lstStyle/>
          <a:p>
            <a:pPr algn="just" rtl="1">
              <a:lnSpc>
                <a:spcPct val="150000"/>
              </a:lnSpc>
            </a:pPr>
            <a:r>
              <a:rPr lang="ar-AE" sz="2000" dirty="0"/>
              <a:t>مستخدمي منصات التواصل الاجتماعي، وهؤلاء المستخدمين لديهم اهتمامات متنوعة ومختلفة وهذا ما يجعلهم يتابعون أنماط مختلفة من المحتوى، فقد تشاهد محتوى معين وهو من خلال وجهة نظرك أنه محتوى سيء ولكن هذا المحتوى بالنسبة لمستخدمين آخرين هو محتوى مفضل لهم وهذا يختلف باختلاف العمر والجنس والدخل والمنطقة الجغرافية والطبقة الاجتماعية، وتحديداً العمر يلعب دور كبير في تحديد تفضيلات المستخدمين في المتابعة للمؤثرين، مثل أغنية </a:t>
            </a:r>
            <a:r>
              <a:rPr lang="en-US" sz="2000" dirty="0"/>
              <a:t>Baby Shark </a:t>
            </a:r>
            <a:r>
              <a:rPr lang="ar-AE" sz="2000" dirty="0"/>
              <a:t> على يوتيوب أكثر من 16.3 مليار مشاهدة كما توضح لقطة الشاشة التي التقاطها عند إعداد هذه المحاضرة، وهذه الأغنية تناسب الأطفال وبالتأكيد لن يهتم بها الشباب والكبار ومع ذلك هي أكثر فيديو مشاهدة على يوتيوب.</a:t>
            </a:r>
            <a:endParaRPr lang="en-US" sz="2000" dirty="0"/>
          </a:p>
          <a:p>
            <a:pPr lvl="0" algn="just" rtl="1">
              <a:lnSpc>
                <a:spcPct val="150000"/>
              </a:lnSpc>
            </a:pPr>
            <a:endParaRPr lang="ar-SA" sz="2000" dirty="0"/>
          </a:p>
        </p:txBody>
      </p:sp>
      <p:sp>
        <p:nvSpPr>
          <p:cNvPr id="7" name="مربع نص 6">
            <a:extLst>
              <a:ext uri="{FF2B5EF4-FFF2-40B4-BE49-F238E27FC236}">
                <a16:creationId xmlns="" xmlns:a16="http://schemas.microsoft.com/office/drawing/2014/main" id="{CF5ACEFB-2791-2E98-D3B7-D5AA6CC4F450}"/>
              </a:ext>
            </a:extLst>
          </p:cNvPr>
          <p:cNvSpPr txBox="1"/>
          <p:nvPr/>
        </p:nvSpPr>
        <p:spPr>
          <a:xfrm>
            <a:off x="1784639" y="398377"/>
            <a:ext cx="6153150" cy="584775"/>
          </a:xfrm>
          <a:prstGeom prst="rect">
            <a:avLst/>
          </a:prstGeom>
          <a:noFill/>
        </p:spPr>
        <p:txBody>
          <a:bodyPr wrap="square">
            <a:spAutoFit/>
          </a:bodyPr>
          <a:lstStyle/>
          <a:p>
            <a:pPr algn="ctr" rtl="1"/>
            <a:r>
              <a:rPr lang="en-US" sz="3200" b="1" dirty="0"/>
              <a:t> </a:t>
            </a:r>
            <a:r>
              <a:rPr lang="ar-AE" sz="3200" b="1" dirty="0">
                <a:solidFill>
                  <a:srgbClr val="00AEEF"/>
                </a:solidFill>
              </a:rPr>
              <a:t>لماذا هذه الأهمية الكبيرة للمؤثرين؟</a:t>
            </a:r>
            <a:endParaRPr lang="en-US" sz="3200" b="1" dirty="0">
              <a:solidFill>
                <a:srgbClr val="00AEEF"/>
              </a:solidFill>
            </a:endParaRPr>
          </a:p>
        </p:txBody>
      </p:sp>
    </p:spTree>
    <p:extLst>
      <p:ext uri="{BB962C8B-B14F-4D97-AF65-F5344CB8AC3E}">
        <p14:creationId xmlns:p14="http://schemas.microsoft.com/office/powerpoint/2010/main" val="350239284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11" name="مربع نص 10">
            <a:extLst>
              <a:ext uri="{FF2B5EF4-FFF2-40B4-BE49-F238E27FC236}">
                <a16:creationId xmlns="" xmlns:a16="http://schemas.microsoft.com/office/drawing/2014/main" id="{CF5ACEFB-2791-2E98-D3B7-D5AA6CC4F450}"/>
              </a:ext>
            </a:extLst>
          </p:cNvPr>
          <p:cNvSpPr txBox="1"/>
          <p:nvPr/>
        </p:nvSpPr>
        <p:spPr>
          <a:xfrm>
            <a:off x="2532687" y="486900"/>
            <a:ext cx="6153150" cy="739754"/>
          </a:xfrm>
          <a:prstGeom prst="rect">
            <a:avLst/>
          </a:prstGeom>
          <a:noFill/>
        </p:spPr>
        <p:txBody>
          <a:bodyPr wrap="square">
            <a:spAutoFit/>
          </a:bodyPr>
          <a:lstStyle/>
          <a:p>
            <a:pPr lvl="0" algn="ctr" rtl="1">
              <a:lnSpc>
                <a:spcPct val="150000"/>
              </a:lnSpc>
            </a:pPr>
            <a:r>
              <a:rPr lang="ar-AE" sz="3200" b="1" dirty="0" smtClean="0">
                <a:solidFill>
                  <a:srgbClr val="00AEEF"/>
                </a:solidFill>
              </a:rPr>
              <a:t>الفيديو الأكثر مشاهدة على يوتيوب</a:t>
            </a:r>
          </a:p>
        </p:txBody>
      </p:sp>
      <p:pic>
        <p:nvPicPr>
          <p:cNvPr id="7" name="صورة 6"/>
          <p:cNvPicPr/>
          <p:nvPr/>
        </p:nvPicPr>
        <p:blipFill>
          <a:blip r:embed="rId4"/>
          <a:stretch>
            <a:fillRect/>
          </a:stretch>
        </p:blipFill>
        <p:spPr>
          <a:xfrm>
            <a:off x="2637462" y="1583744"/>
            <a:ext cx="5943600" cy="5274256"/>
          </a:xfrm>
          <a:prstGeom prst="rect">
            <a:avLst/>
          </a:prstGeom>
        </p:spPr>
      </p:pic>
    </p:spTree>
    <p:extLst>
      <p:ext uri="{BB962C8B-B14F-4D97-AF65-F5344CB8AC3E}">
        <p14:creationId xmlns:p14="http://schemas.microsoft.com/office/powerpoint/2010/main" val="358296400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مستطيل 8">
            <a:extLst>
              <a:ext uri="{FF2B5EF4-FFF2-40B4-BE49-F238E27FC236}">
                <a16:creationId xmlns="" xmlns:a16="http://schemas.microsoft.com/office/drawing/2014/main" id="{9AE53F59-FBF1-48B9-807B-930F791BAF57}"/>
              </a:ext>
            </a:extLst>
          </p:cNvPr>
          <p:cNvSpPr/>
          <p:nvPr/>
        </p:nvSpPr>
        <p:spPr>
          <a:xfrm>
            <a:off x="6026726" y="1828541"/>
            <a:ext cx="6165273" cy="5191383"/>
          </a:xfrm>
          <a:prstGeom prst="rect">
            <a:avLst/>
          </a:prstGeom>
          <a:solidFill>
            <a:schemeClr val="bg1"/>
          </a:solidFill>
          <a:ln>
            <a:solidFill>
              <a:srgbClr val="FCFCFC"/>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12" name="مربع نص 11">
            <a:extLst>
              <a:ext uri="{FF2B5EF4-FFF2-40B4-BE49-F238E27FC236}">
                <a16:creationId xmlns="" xmlns:a16="http://schemas.microsoft.com/office/drawing/2014/main" id="{51F762BF-3B65-98F2-E04D-D8164F8E132A}"/>
              </a:ext>
            </a:extLst>
          </p:cNvPr>
          <p:cNvSpPr txBox="1"/>
          <p:nvPr/>
        </p:nvSpPr>
        <p:spPr>
          <a:xfrm>
            <a:off x="6119781" y="1828541"/>
            <a:ext cx="5979164" cy="5632311"/>
          </a:xfrm>
          <a:prstGeom prst="rect">
            <a:avLst/>
          </a:prstGeom>
          <a:noFill/>
        </p:spPr>
        <p:txBody>
          <a:bodyPr wrap="square" rtlCol="1">
            <a:spAutoFit/>
          </a:bodyPr>
          <a:lstStyle/>
          <a:p>
            <a:pPr algn="just" rtl="1">
              <a:lnSpc>
                <a:spcPct val="150000"/>
              </a:lnSpc>
            </a:pPr>
            <a:r>
              <a:rPr lang="ar-AE" sz="2000" dirty="0"/>
              <a:t>التسويق </a:t>
            </a:r>
            <a:r>
              <a:rPr lang="ar-AE" sz="2000" dirty="0" smtClean="0"/>
              <a:t>عبر المؤثرين أكثر فاعلية من </a:t>
            </a:r>
            <a:r>
              <a:rPr lang="ar-AE" sz="2000" dirty="0"/>
              <a:t>الإعلانات </a:t>
            </a:r>
            <a:r>
              <a:rPr lang="ar-AE" sz="2000" dirty="0" smtClean="0"/>
              <a:t>المدفوعة حيث </a:t>
            </a:r>
            <a:r>
              <a:rPr lang="ar-AE" sz="2000" dirty="0"/>
              <a:t>يثق </a:t>
            </a:r>
            <a:r>
              <a:rPr lang="en-US" sz="2000" dirty="0" smtClean="0"/>
              <a:t>92</a:t>
            </a:r>
            <a:r>
              <a:rPr lang="ar-AE" sz="2000" dirty="0" smtClean="0"/>
              <a:t>% </a:t>
            </a:r>
            <a:r>
              <a:rPr lang="ar-AE" sz="2000" dirty="0"/>
              <a:t>من المستهلكين بالمؤثرين أكثر من الإعلانات، مما يُحقق عائدًا </a:t>
            </a:r>
            <a:r>
              <a:rPr lang="ar-AE" sz="2000" dirty="0" smtClean="0"/>
              <a:t>استثماريًا </a:t>
            </a:r>
            <a:r>
              <a:rPr lang="en-US" sz="2000" dirty="0" smtClean="0"/>
              <a:t>ROI</a:t>
            </a:r>
            <a:r>
              <a:rPr lang="ar-AE" sz="2000" dirty="0" smtClean="0"/>
              <a:t> </a:t>
            </a:r>
            <a:r>
              <a:rPr lang="ar-AE" sz="2000" dirty="0"/>
              <a:t>أعلى بـ </a:t>
            </a:r>
            <a:r>
              <a:rPr lang="en-US" sz="2000" dirty="0" smtClean="0"/>
              <a:t>11</a:t>
            </a:r>
            <a:r>
              <a:rPr lang="ar-AE" sz="2000" dirty="0" smtClean="0"/>
              <a:t> ضعفًا من الإعلانات التقليدية. </a:t>
            </a:r>
            <a:r>
              <a:rPr lang="ar-AE" sz="2000" dirty="0"/>
              <a:t>كذلك لا يفضل المتسوقون </a:t>
            </a:r>
            <a:r>
              <a:rPr lang="ar-AE" sz="2000" dirty="0" smtClean="0"/>
              <a:t>الإعلانات </a:t>
            </a:r>
            <a:r>
              <a:rPr lang="ar-AE" sz="2000" dirty="0"/>
              <a:t>حيث يجد </a:t>
            </a:r>
            <a:r>
              <a:rPr lang="en-US" sz="2000" dirty="0" smtClean="0"/>
              <a:t>49</a:t>
            </a:r>
            <a:r>
              <a:rPr lang="ar-AE" sz="2000" dirty="0" smtClean="0"/>
              <a:t>% </a:t>
            </a:r>
            <a:r>
              <a:rPr lang="ar-AE" sz="2000" dirty="0"/>
              <a:t>منهم أن الإعلانات المدفوعة مزعجة أو غير ذات صلة.</a:t>
            </a:r>
            <a:endParaRPr lang="en-US" sz="2000" dirty="0"/>
          </a:p>
          <a:p>
            <a:pPr algn="just" rtl="1">
              <a:lnSpc>
                <a:spcPct val="150000"/>
              </a:lnSpc>
            </a:pPr>
            <a:r>
              <a:rPr lang="ar-AE" sz="2000" dirty="0" smtClean="0"/>
              <a:t>أيضاً يتمتع </a:t>
            </a:r>
            <a:r>
              <a:rPr lang="ar-AE" sz="2000" dirty="0"/>
              <a:t>التسويق </a:t>
            </a:r>
            <a:r>
              <a:rPr lang="ar-AE" sz="2000" dirty="0" smtClean="0"/>
              <a:t>عبر المؤثرين بنطاق </a:t>
            </a:r>
            <a:r>
              <a:rPr lang="ar-AE" sz="2000" dirty="0"/>
              <a:t>وصول أوسع. </a:t>
            </a:r>
            <a:r>
              <a:rPr lang="ar-AE" sz="2000" dirty="0" smtClean="0"/>
              <a:t>حيث يستخدم </a:t>
            </a:r>
            <a:r>
              <a:rPr lang="en-US" sz="2000" dirty="0" smtClean="0"/>
              <a:t>47</a:t>
            </a:r>
            <a:r>
              <a:rPr lang="ar-AE" sz="2000" dirty="0" smtClean="0"/>
              <a:t>% </a:t>
            </a:r>
            <a:r>
              <a:rPr lang="ar-AE" sz="2000" dirty="0"/>
              <a:t>من المتسوقين أدوات حظر الإعلانات، ولكن لا يُمكن تجاهل منشورات المؤثرين على حساباتهم على مواقع التواصل </a:t>
            </a:r>
            <a:r>
              <a:rPr lang="ar-AE" sz="2000" dirty="0" smtClean="0"/>
              <a:t>الاجتماعي حيث تظهر المنشورات للمتابعين وأيضا منصات التواصل الاجتماعي تقوم باقتراح مشاهدة فيديوهات المؤثرين حتى للمستخدمين غير المتابعين لهم ولكن لديهم اهتمامات مشابهة لنشاط المؤثر.</a:t>
            </a:r>
            <a:endParaRPr lang="en-US" sz="2000" dirty="0"/>
          </a:p>
          <a:p>
            <a:pPr lvl="0" algn="just" rtl="1">
              <a:lnSpc>
                <a:spcPct val="150000"/>
              </a:lnSpc>
            </a:pPr>
            <a:endParaRPr lang="ar-SA" sz="2000" dirty="0"/>
          </a:p>
        </p:txBody>
      </p:sp>
      <p:sp>
        <p:nvSpPr>
          <p:cNvPr id="7" name="مربع نص 6">
            <a:extLst>
              <a:ext uri="{FF2B5EF4-FFF2-40B4-BE49-F238E27FC236}">
                <a16:creationId xmlns="" xmlns:a16="http://schemas.microsoft.com/office/drawing/2014/main" id="{CF5ACEFB-2791-2E98-D3B7-D5AA6CC4F450}"/>
              </a:ext>
            </a:extLst>
          </p:cNvPr>
          <p:cNvSpPr txBox="1"/>
          <p:nvPr/>
        </p:nvSpPr>
        <p:spPr>
          <a:xfrm>
            <a:off x="2144857" y="776837"/>
            <a:ext cx="6153150" cy="584775"/>
          </a:xfrm>
          <a:prstGeom prst="rect">
            <a:avLst/>
          </a:prstGeom>
          <a:noFill/>
        </p:spPr>
        <p:txBody>
          <a:bodyPr wrap="square">
            <a:spAutoFit/>
          </a:bodyPr>
          <a:lstStyle/>
          <a:p>
            <a:pPr algn="ctr" rtl="1"/>
            <a:r>
              <a:rPr lang="en-US" sz="3200" b="1" dirty="0"/>
              <a:t> </a:t>
            </a:r>
            <a:r>
              <a:rPr lang="ar-AE" sz="3200" b="1" dirty="0">
                <a:solidFill>
                  <a:srgbClr val="00AEEF"/>
                </a:solidFill>
              </a:rPr>
              <a:t>لماذا هذه الأهمية الكبيرة للمؤثرين؟</a:t>
            </a:r>
            <a:endParaRPr lang="en-US" sz="3200" b="1" dirty="0">
              <a:solidFill>
                <a:srgbClr val="00AEEF"/>
              </a:solidFill>
            </a:endParaRPr>
          </a:p>
        </p:txBody>
      </p:sp>
      <p:pic>
        <p:nvPicPr>
          <p:cNvPr id="2" name="صورة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1828541"/>
            <a:ext cx="6026727" cy="5191383"/>
          </a:xfrm>
          <a:prstGeom prst="rect">
            <a:avLst/>
          </a:prstGeom>
        </p:spPr>
      </p:pic>
    </p:spTree>
    <p:extLst>
      <p:ext uri="{BB962C8B-B14F-4D97-AF65-F5344CB8AC3E}">
        <p14:creationId xmlns:p14="http://schemas.microsoft.com/office/powerpoint/2010/main" val="149040000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6" name="Rectangle 30"/>
          <p:cNvSpPr/>
          <p:nvPr/>
        </p:nvSpPr>
        <p:spPr>
          <a:xfrm>
            <a:off x="10157426" y="3043032"/>
            <a:ext cx="525459" cy="56009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a:solidFill>
                <a:srgbClr val="0070C0"/>
              </a:solidFill>
            </a:endParaRPr>
          </a:p>
        </p:txBody>
      </p:sp>
      <p:sp>
        <p:nvSpPr>
          <p:cNvPr id="7" name="Rectangle 28"/>
          <p:cNvSpPr/>
          <p:nvPr/>
        </p:nvSpPr>
        <p:spPr>
          <a:xfrm>
            <a:off x="10157424" y="4966906"/>
            <a:ext cx="525459" cy="560096"/>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a:solidFill>
                <a:srgbClr val="0070C0"/>
              </a:solidFill>
            </a:endParaRPr>
          </a:p>
        </p:txBody>
      </p:sp>
      <p:sp>
        <p:nvSpPr>
          <p:cNvPr id="8" name="Rectangle 26"/>
          <p:cNvSpPr/>
          <p:nvPr/>
        </p:nvSpPr>
        <p:spPr>
          <a:xfrm>
            <a:off x="10157425" y="3984812"/>
            <a:ext cx="525459" cy="560097"/>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a:solidFill>
                <a:srgbClr val="0070C0"/>
              </a:solidFill>
            </a:endParaRPr>
          </a:p>
        </p:txBody>
      </p:sp>
      <p:sp>
        <p:nvSpPr>
          <p:cNvPr id="2" name="مستطيل 1"/>
          <p:cNvSpPr/>
          <p:nvPr/>
        </p:nvSpPr>
        <p:spPr>
          <a:xfrm>
            <a:off x="2280544" y="2144304"/>
            <a:ext cx="7996255" cy="707886"/>
          </a:xfrm>
          <a:prstGeom prst="rect">
            <a:avLst/>
          </a:prstGeom>
        </p:spPr>
        <p:txBody>
          <a:bodyPr wrap="square">
            <a:spAutoFit/>
          </a:bodyPr>
          <a:lstStyle/>
          <a:p>
            <a:pPr algn="just" rtl="1"/>
            <a:r>
              <a:rPr lang="ar-AE" sz="2000" b="1" dirty="0"/>
              <a:t>فيما يلي إحصائيات مستخدمي منصات التواصل الاجتماعي وفق منصة </a:t>
            </a:r>
            <a:r>
              <a:rPr lang="en-US" sz="2000" b="1" dirty="0"/>
              <a:t>backlinko.com</a:t>
            </a:r>
            <a:r>
              <a:rPr lang="ar-AE" sz="2000" b="1" dirty="0"/>
              <a:t> وتم نشرها في </a:t>
            </a:r>
            <a:r>
              <a:rPr lang="en-US" sz="2000" b="1" dirty="0" smtClean="0"/>
              <a:t>19</a:t>
            </a:r>
            <a:r>
              <a:rPr lang="ar-AE" sz="2000" b="1" dirty="0" smtClean="0"/>
              <a:t>سبتمبر </a:t>
            </a:r>
            <a:r>
              <a:rPr lang="en-US" sz="2000" b="1" dirty="0" smtClean="0"/>
              <a:t>2025</a:t>
            </a:r>
            <a:r>
              <a:rPr lang="ar-AE" sz="2000" b="1" dirty="0" smtClean="0"/>
              <a:t>: </a:t>
            </a:r>
            <a:endParaRPr lang="en-US" sz="2000" b="1" dirty="0"/>
          </a:p>
        </p:txBody>
      </p:sp>
      <p:sp>
        <p:nvSpPr>
          <p:cNvPr id="3" name="مستطيل 2"/>
          <p:cNvSpPr/>
          <p:nvPr/>
        </p:nvSpPr>
        <p:spPr>
          <a:xfrm>
            <a:off x="1829563" y="2874581"/>
            <a:ext cx="8274528" cy="1015663"/>
          </a:xfrm>
          <a:prstGeom prst="rect">
            <a:avLst/>
          </a:prstGeom>
        </p:spPr>
        <p:txBody>
          <a:bodyPr wrap="square">
            <a:spAutoFit/>
          </a:bodyPr>
          <a:lstStyle/>
          <a:p>
            <a:pPr algn="r" rtl="1">
              <a:lnSpc>
                <a:spcPct val="150000"/>
              </a:lnSpc>
            </a:pPr>
            <a:r>
              <a:rPr lang="ar-AE" sz="2000" dirty="0" smtClean="0"/>
              <a:t>ازداد </a:t>
            </a:r>
            <a:r>
              <a:rPr lang="ar-AE" sz="2000" dirty="0"/>
              <a:t>عدد مستخدمي منصات التواصل الاجتماعي </a:t>
            </a:r>
            <a:r>
              <a:rPr lang="en-US" sz="2000" dirty="0"/>
              <a:t>Social Media</a:t>
            </a:r>
            <a:r>
              <a:rPr lang="ar-AE" sz="2000" dirty="0"/>
              <a:t> من </a:t>
            </a:r>
            <a:r>
              <a:rPr lang="en-US" sz="2000" dirty="0" smtClean="0"/>
              <a:t>970</a:t>
            </a:r>
            <a:r>
              <a:rPr lang="ar-AE" sz="2000" dirty="0" smtClean="0"/>
              <a:t>مليون </a:t>
            </a:r>
            <a:r>
              <a:rPr lang="ar-AE" sz="2000" dirty="0"/>
              <a:t>مستخدم في عام </a:t>
            </a:r>
            <a:r>
              <a:rPr lang="en-US" sz="2000" dirty="0" smtClean="0"/>
              <a:t>2010</a:t>
            </a:r>
            <a:r>
              <a:rPr lang="ar-AE" sz="2000" dirty="0" smtClean="0"/>
              <a:t>إلى </a:t>
            </a:r>
            <a:r>
              <a:rPr lang="en-US" sz="2000" dirty="0" smtClean="0"/>
              <a:t>5.41</a:t>
            </a:r>
            <a:r>
              <a:rPr lang="ar-AE" sz="2000" dirty="0" smtClean="0"/>
              <a:t> </a:t>
            </a:r>
            <a:r>
              <a:rPr lang="ar-AE" sz="2000" dirty="0"/>
              <a:t>مليار مستخدم في شهر يوليو عام </a:t>
            </a:r>
            <a:r>
              <a:rPr lang="en-US" sz="2000" dirty="0" smtClean="0"/>
              <a:t>2025</a:t>
            </a:r>
            <a:r>
              <a:rPr lang="ar-AE" sz="2000" dirty="0" smtClean="0"/>
              <a:t>. </a:t>
            </a:r>
            <a:endParaRPr lang="en-US" sz="2000" dirty="0"/>
          </a:p>
        </p:txBody>
      </p:sp>
      <p:sp>
        <p:nvSpPr>
          <p:cNvPr id="4" name="مستطيل 3"/>
          <p:cNvSpPr/>
          <p:nvPr/>
        </p:nvSpPr>
        <p:spPr>
          <a:xfrm>
            <a:off x="2107836" y="4114973"/>
            <a:ext cx="7996255" cy="400110"/>
          </a:xfrm>
          <a:prstGeom prst="rect">
            <a:avLst/>
          </a:prstGeom>
        </p:spPr>
        <p:txBody>
          <a:bodyPr wrap="square">
            <a:spAutoFit/>
          </a:bodyPr>
          <a:lstStyle/>
          <a:p>
            <a:pPr algn="r" rtl="1"/>
            <a:r>
              <a:rPr lang="ar-AE" sz="2000" dirty="0" smtClean="0"/>
              <a:t>يتفاعل </a:t>
            </a:r>
            <a:r>
              <a:rPr lang="ar-AE" sz="2000" dirty="0"/>
              <a:t>مستخدم وسائل التواصل الاجتماعي في المتوسط مع </a:t>
            </a:r>
            <a:r>
              <a:rPr lang="ar-AE" sz="2000" dirty="0" smtClean="0"/>
              <a:t>​​</a:t>
            </a:r>
            <a:r>
              <a:rPr lang="en-US" sz="2000" dirty="0" smtClean="0"/>
              <a:t>6.83</a:t>
            </a:r>
            <a:r>
              <a:rPr lang="ar-AE" sz="2000" dirty="0" smtClean="0"/>
              <a:t> </a:t>
            </a:r>
            <a:r>
              <a:rPr lang="ar-AE" sz="2000" dirty="0"/>
              <a:t>منصة تواصل اجتماعي. </a:t>
            </a:r>
            <a:endParaRPr lang="en-US" sz="2000" dirty="0"/>
          </a:p>
        </p:txBody>
      </p:sp>
      <p:sp>
        <p:nvSpPr>
          <p:cNvPr id="11" name="مستطيل 10"/>
          <p:cNvSpPr/>
          <p:nvPr/>
        </p:nvSpPr>
        <p:spPr>
          <a:xfrm>
            <a:off x="1890482" y="5046899"/>
            <a:ext cx="8035837" cy="400110"/>
          </a:xfrm>
          <a:prstGeom prst="rect">
            <a:avLst/>
          </a:prstGeom>
        </p:spPr>
        <p:txBody>
          <a:bodyPr wrap="square">
            <a:spAutoFit/>
          </a:bodyPr>
          <a:lstStyle/>
          <a:p>
            <a:pPr algn="r" rtl="1"/>
            <a:r>
              <a:rPr lang="ar-AE" sz="2000" dirty="0" smtClean="0"/>
              <a:t>يستخدم </a:t>
            </a:r>
            <a:r>
              <a:rPr lang="en-US" sz="2000" dirty="0" smtClean="0"/>
              <a:t>63.9</a:t>
            </a:r>
            <a:r>
              <a:rPr lang="ar-AE" sz="2000" dirty="0" smtClean="0"/>
              <a:t>% </a:t>
            </a:r>
            <a:r>
              <a:rPr lang="ar-AE" sz="2000" dirty="0"/>
              <a:t>من سكان العالم وسائل التواصل الاجتماعي.</a:t>
            </a:r>
            <a:endParaRPr lang="en-US" sz="2000" dirty="0"/>
          </a:p>
        </p:txBody>
      </p:sp>
      <p:pic>
        <p:nvPicPr>
          <p:cNvPr id="14" name="صورة 1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626736" y="1694598"/>
            <a:ext cx="6739109" cy="95051"/>
          </a:xfrm>
          <a:prstGeom prst="rect">
            <a:avLst/>
          </a:prstGeom>
        </p:spPr>
      </p:pic>
      <p:sp>
        <p:nvSpPr>
          <p:cNvPr id="15" name="مربع نص 14"/>
          <p:cNvSpPr txBox="1"/>
          <p:nvPr/>
        </p:nvSpPr>
        <p:spPr>
          <a:xfrm>
            <a:off x="3477289" y="955233"/>
            <a:ext cx="5129199" cy="861774"/>
          </a:xfrm>
          <a:prstGeom prst="rect">
            <a:avLst/>
          </a:prstGeom>
          <a:noFill/>
        </p:spPr>
        <p:txBody>
          <a:bodyPr wrap="square" rtlCol="0">
            <a:spAutoFit/>
          </a:bodyPr>
          <a:lstStyle/>
          <a:p>
            <a:pPr algn="ctr" rtl="1"/>
            <a:r>
              <a:rPr lang="ar-AE" sz="3200" b="1" dirty="0" smtClean="0">
                <a:solidFill>
                  <a:srgbClr val="00AEEF"/>
                </a:solidFill>
              </a:rPr>
              <a:t>إحصائيات التواصل الاجتماعي</a:t>
            </a:r>
            <a:endParaRPr lang="en-US" sz="3200" dirty="0">
              <a:solidFill>
                <a:srgbClr val="00AEEF"/>
              </a:solidFill>
            </a:endParaRPr>
          </a:p>
          <a:p>
            <a:endParaRPr lang="en-US" dirty="0"/>
          </a:p>
        </p:txBody>
      </p:sp>
      <p:sp>
        <p:nvSpPr>
          <p:cNvPr id="16" name="Rectangle 15">
            <a:extLst>
              <a:ext uri="{FF2B5EF4-FFF2-40B4-BE49-F238E27FC236}">
                <a16:creationId xmlns="" xmlns:a16="http://schemas.microsoft.com/office/drawing/2014/main" id="{FE07E9D6-4D99-4727-6F64-8F37538482F4}"/>
              </a:ext>
            </a:extLst>
          </p:cNvPr>
          <p:cNvSpPr/>
          <p:nvPr/>
        </p:nvSpPr>
        <p:spPr>
          <a:xfrm>
            <a:off x="10144464" y="6104432"/>
            <a:ext cx="525459" cy="560097"/>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a:solidFill>
                <a:srgbClr val="0070C0"/>
              </a:solidFill>
            </a:endParaRPr>
          </a:p>
        </p:txBody>
      </p:sp>
      <p:sp>
        <p:nvSpPr>
          <p:cNvPr id="17" name="مستطيل 16">
            <a:extLst>
              <a:ext uri="{FF2B5EF4-FFF2-40B4-BE49-F238E27FC236}">
                <a16:creationId xmlns="" xmlns:a16="http://schemas.microsoft.com/office/drawing/2014/main" id="{88E246EF-1D4D-01DC-4679-433853FA200E}"/>
              </a:ext>
            </a:extLst>
          </p:cNvPr>
          <p:cNvSpPr/>
          <p:nvPr/>
        </p:nvSpPr>
        <p:spPr>
          <a:xfrm>
            <a:off x="766034" y="6110531"/>
            <a:ext cx="9120244" cy="504305"/>
          </a:xfrm>
          <a:prstGeom prst="rect">
            <a:avLst/>
          </a:prstGeom>
        </p:spPr>
        <p:txBody>
          <a:bodyPr wrap="square">
            <a:spAutoFit/>
          </a:bodyPr>
          <a:lstStyle/>
          <a:p>
            <a:pPr algn="r" rtl="1">
              <a:lnSpc>
                <a:spcPct val="150000"/>
              </a:lnSpc>
            </a:pPr>
            <a:r>
              <a:rPr lang="ar-AE" sz="2000" dirty="0" smtClean="0"/>
              <a:t>يستخدم </a:t>
            </a:r>
            <a:r>
              <a:rPr lang="en-US" sz="2000" dirty="0" smtClean="0"/>
              <a:t>86.6</a:t>
            </a:r>
            <a:r>
              <a:rPr lang="ar-AE" sz="2000" dirty="0" smtClean="0"/>
              <a:t>% </a:t>
            </a:r>
            <a:r>
              <a:rPr lang="ar-AE" sz="2000" dirty="0"/>
              <a:t>من سكان العالم الذين تتراوح أعمارهم بين </a:t>
            </a:r>
            <a:r>
              <a:rPr lang="en-US" sz="2000" dirty="0" smtClean="0"/>
              <a:t>18</a:t>
            </a:r>
            <a:r>
              <a:rPr lang="ar-AE" sz="2000" dirty="0" smtClean="0"/>
              <a:t>عامًا </a:t>
            </a:r>
            <a:r>
              <a:rPr lang="ar-AE" sz="2000" dirty="0"/>
              <a:t>فأكثر وسائل التواصل الاجتماعي.</a:t>
            </a:r>
            <a:endParaRPr lang="en-US" sz="2000" dirty="0"/>
          </a:p>
        </p:txBody>
      </p:sp>
    </p:spTree>
    <p:extLst>
      <p:ext uri="{BB962C8B-B14F-4D97-AF65-F5344CB8AC3E}">
        <p14:creationId xmlns:p14="http://schemas.microsoft.com/office/powerpoint/2010/main" val="3121297582"/>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Rectangle 32"/>
          <p:cNvSpPr/>
          <p:nvPr/>
        </p:nvSpPr>
        <p:spPr>
          <a:xfrm>
            <a:off x="10157427" y="2033044"/>
            <a:ext cx="525459" cy="56009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a:solidFill>
                <a:srgbClr val="0070C0"/>
              </a:solidFill>
            </a:endParaRPr>
          </a:p>
        </p:txBody>
      </p:sp>
      <p:sp>
        <p:nvSpPr>
          <p:cNvPr id="6" name="Rectangle 30"/>
          <p:cNvSpPr/>
          <p:nvPr/>
        </p:nvSpPr>
        <p:spPr>
          <a:xfrm>
            <a:off x="10157423" y="3146726"/>
            <a:ext cx="525459" cy="56009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a:solidFill>
                <a:srgbClr val="0070C0"/>
              </a:solidFill>
            </a:endParaRPr>
          </a:p>
        </p:txBody>
      </p:sp>
      <p:sp>
        <p:nvSpPr>
          <p:cNvPr id="7" name="Rectangle 28"/>
          <p:cNvSpPr/>
          <p:nvPr/>
        </p:nvSpPr>
        <p:spPr>
          <a:xfrm>
            <a:off x="10157424" y="5656533"/>
            <a:ext cx="525459" cy="560096"/>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a:solidFill>
                <a:srgbClr val="0070C0"/>
              </a:solidFill>
            </a:endParaRPr>
          </a:p>
        </p:txBody>
      </p:sp>
      <p:sp>
        <p:nvSpPr>
          <p:cNvPr id="8" name="Rectangle 26"/>
          <p:cNvSpPr/>
          <p:nvPr/>
        </p:nvSpPr>
        <p:spPr>
          <a:xfrm>
            <a:off x="10157423" y="4526191"/>
            <a:ext cx="525459" cy="560097"/>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a:solidFill>
                <a:srgbClr val="0070C0"/>
              </a:solidFill>
            </a:endParaRPr>
          </a:p>
        </p:txBody>
      </p:sp>
      <p:pic>
        <p:nvPicPr>
          <p:cNvPr id="14" name="صورة 1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626736" y="1694598"/>
            <a:ext cx="6739109" cy="95051"/>
          </a:xfrm>
          <a:prstGeom prst="rect">
            <a:avLst/>
          </a:prstGeom>
        </p:spPr>
      </p:pic>
      <p:sp>
        <p:nvSpPr>
          <p:cNvPr id="9" name="مستطيل 8"/>
          <p:cNvSpPr/>
          <p:nvPr/>
        </p:nvSpPr>
        <p:spPr>
          <a:xfrm>
            <a:off x="1288473" y="3034813"/>
            <a:ext cx="8568778" cy="750975"/>
          </a:xfrm>
          <a:prstGeom prst="rect">
            <a:avLst/>
          </a:prstGeom>
        </p:spPr>
        <p:txBody>
          <a:bodyPr wrap="square">
            <a:spAutoFit/>
          </a:bodyPr>
          <a:lstStyle/>
          <a:p>
            <a:pPr algn="just" rtl="1">
              <a:lnSpc>
                <a:spcPct val="107000"/>
              </a:lnSpc>
              <a:spcAft>
                <a:spcPts val="800"/>
              </a:spcAft>
            </a:pPr>
            <a:r>
              <a:rPr lang="ar-AE" sz="2000" dirty="0" smtClean="0">
                <a:latin typeface="Calibri" panose="020F0502020204030204" pitchFamily="34" charset="0"/>
                <a:ea typeface="Calibri" panose="020F0502020204030204" pitchFamily="34" charset="0"/>
              </a:rPr>
              <a:t>يبلغ عدد مستخدمي الإنترنت </a:t>
            </a:r>
            <a:r>
              <a:rPr lang="en-US" sz="2000" dirty="0" smtClean="0">
                <a:latin typeface="Calibri" panose="020F0502020204030204" pitchFamily="34" charset="0"/>
                <a:ea typeface="Calibri" panose="020F0502020204030204" pitchFamily="34" charset="0"/>
              </a:rPr>
              <a:t>5.65</a:t>
            </a:r>
            <a:r>
              <a:rPr lang="ar-AE" sz="2000" dirty="0" smtClean="0">
                <a:latin typeface="Calibri" panose="020F0502020204030204" pitchFamily="34" charset="0"/>
                <a:ea typeface="Calibri" panose="020F0502020204030204" pitchFamily="34" charset="0"/>
              </a:rPr>
              <a:t> مليار مستخدم منهم نسبة </a:t>
            </a:r>
            <a:r>
              <a:rPr lang="en-US" sz="2000" dirty="0" smtClean="0">
                <a:latin typeface="Calibri" panose="020F0502020204030204" pitchFamily="34" charset="0"/>
                <a:ea typeface="Calibri" panose="020F0502020204030204" pitchFamily="34" charset="0"/>
              </a:rPr>
              <a:t>94.2</a:t>
            </a:r>
            <a:r>
              <a:rPr lang="ar-AE" sz="2000" dirty="0" smtClean="0">
                <a:latin typeface="Calibri" panose="020F0502020204030204" pitchFamily="34" charset="0"/>
                <a:ea typeface="Calibri" panose="020F0502020204030204" pitchFamily="34" charset="0"/>
              </a:rPr>
              <a:t>% مستخدمون نشطون لوسائل التواصل الاجتماعي.</a:t>
            </a:r>
            <a:endParaRPr lang="en-US" sz="16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12" name="مستطيل 11"/>
          <p:cNvSpPr/>
          <p:nvPr/>
        </p:nvSpPr>
        <p:spPr>
          <a:xfrm>
            <a:off x="1288473" y="4436611"/>
            <a:ext cx="8565364" cy="734368"/>
          </a:xfrm>
          <a:prstGeom prst="rect">
            <a:avLst/>
          </a:prstGeom>
        </p:spPr>
        <p:txBody>
          <a:bodyPr wrap="square">
            <a:spAutoFit/>
          </a:bodyPr>
          <a:lstStyle/>
          <a:p>
            <a:pPr algn="just" rtl="1">
              <a:lnSpc>
                <a:spcPct val="107000"/>
              </a:lnSpc>
              <a:spcAft>
                <a:spcPts val="800"/>
              </a:spcAft>
            </a:pPr>
            <a:r>
              <a:rPr lang="ar-AE" sz="2000" dirty="0" smtClean="0">
                <a:latin typeface="Calibri" panose="020F0502020204030204" pitchFamily="34" charset="0"/>
                <a:ea typeface="Calibri" panose="020F0502020204030204" pitchFamily="34" charset="0"/>
              </a:rPr>
              <a:t>تعد </a:t>
            </a:r>
            <a:r>
              <a:rPr lang="en-US" sz="2000" dirty="0">
                <a:latin typeface="Calibri" panose="020F0502020204030204" pitchFamily="34" charset="0"/>
                <a:ea typeface="Calibri" panose="020F0502020204030204" pitchFamily="34" charset="0"/>
                <a:cs typeface="Arial" panose="020B0604020202020204" pitchFamily="34" charset="0"/>
              </a:rPr>
              <a:t>Facebook</a:t>
            </a:r>
            <a:r>
              <a:rPr lang="ar-AE" sz="2000" dirty="0">
                <a:latin typeface="Calibri" panose="020F0502020204030204" pitchFamily="34" charset="0"/>
                <a:ea typeface="Calibri" panose="020F0502020204030204" pitchFamily="34" charset="0"/>
              </a:rPr>
              <a:t> الشبكة الاجتماعية الرائدة، حيث يبلغ عدد مستخدميها النشطين شهريًا </a:t>
            </a:r>
            <a:r>
              <a:rPr lang="en-US" sz="2000" dirty="0" smtClean="0">
                <a:latin typeface="Calibri" panose="020F0502020204030204" pitchFamily="34" charset="0"/>
                <a:ea typeface="Calibri" panose="020F0502020204030204" pitchFamily="34" charset="0"/>
              </a:rPr>
              <a:t>3.07</a:t>
            </a:r>
            <a:r>
              <a:rPr lang="ar-AE" sz="2000" dirty="0" smtClean="0">
                <a:latin typeface="Calibri" panose="020F0502020204030204" pitchFamily="34" charset="0"/>
                <a:ea typeface="Calibri" panose="020F0502020204030204" pitchFamily="34" charset="0"/>
              </a:rPr>
              <a:t> </a:t>
            </a:r>
            <a:r>
              <a:rPr lang="ar-AE" sz="2000" dirty="0">
                <a:latin typeface="Calibri" panose="020F0502020204030204" pitchFamily="34" charset="0"/>
                <a:ea typeface="Calibri" panose="020F0502020204030204" pitchFamily="34" charset="0"/>
              </a:rPr>
              <a:t>مليار مستخدم. </a:t>
            </a:r>
            <a:endParaRPr lang="en-US" sz="16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13" name="مستطيل 12"/>
          <p:cNvSpPr/>
          <p:nvPr/>
        </p:nvSpPr>
        <p:spPr>
          <a:xfrm>
            <a:off x="3379579" y="5734803"/>
            <a:ext cx="6382709" cy="405047"/>
          </a:xfrm>
          <a:prstGeom prst="rect">
            <a:avLst/>
          </a:prstGeom>
        </p:spPr>
        <p:txBody>
          <a:bodyPr wrap="none">
            <a:spAutoFit/>
          </a:bodyPr>
          <a:lstStyle/>
          <a:p>
            <a:pPr algn="r" rtl="1">
              <a:lnSpc>
                <a:spcPct val="107000"/>
              </a:lnSpc>
              <a:spcAft>
                <a:spcPts val="800"/>
              </a:spcAft>
            </a:pPr>
            <a:r>
              <a:rPr lang="ar-AE" sz="2000" dirty="0" smtClean="0">
                <a:latin typeface="Calibri" panose="020F0502020204030204" pitchFamily="34" charset="0"/>
                <a:ea typeface="Calibri" panose="020F0502020204030204" pitchFamily="34" charset="0"/>
              </a:rPr>
              <a:t>عدد </a:t>
            </a:r>
            <a:r>
              <a:rPr lang="ar-AE" sz="2000" dirty="0">
                <a:latin typeface="Calibri" panose="020F0502020204030204" pitchFamily="34" charset="0"/>
                <a:ea typeface="Calibri" panose="020F0502020204030204" pitchFamily="34" charset="0"/>
              </a:rPr>
              <a:t>مستخدمي تطبيق المراسلة المباشرة </a:t>
            </a:r>
            <a:r>
              <a:rPr lang="en-US" sz="2000" dirty="0">
                <a:latin typeface="Calibri" panose="020F0502020204030204" pitchFamily="34" charset="0"/>
                <a:ea typeface="Calibri" panose="020F0502020204030204" pitchFamily="34" charset="0"/>
                <a:cs typeface="Arial" panose="020B0604020202020204" pitchFamily="34" charset="0"/>
              </a:rPr>
              <a:t>WhatsApp</a:t>
            </a:r>
            <a:r>
              <a:rPr lang="ar-AE" sz="2000" dirty="0">
                <a:latin typeface="Calibri" panose="020F0502020204030204" pitchFamily="34" charset="0"/>
                <a:ea typeface="Calibri" panose="020F0502020204030204" pitchFamily="34" charset="0"/>
              </a:rPr>
              <a:t> يبلغ </a:t>
            </a:r>
            <a:r>
              <a:rPr lang="en-US" sz="2000" dirty="0" smtClean="0">
                <a:latin typeface="Calibri" panose="020F0502020204030204" pitchFamily="34" charset="0"/>
                <a:ea typeface="Calibri" panose="020F0502020204030204" pitchFamily="34" charset="0"/>
              </a:rPr>
              <a:t>3</a:t>
            </a:r>
            <a:r>
              <a:rPr lang="ar-AE" sz="2000" dirty="0" smtClean="0">
                <a:latin typeface="Calibri" panose="020F0502020204030204" pitchFamily="34" charset="0"/>
                <a:ea typeface="Calibri" panose="020F0502020204030204" pitchFamily="34" charset="0"/>
              </a:rPr>
              <a:t> مليار </a:t>
            </a:r>
            <a:r>
              <a:rPr lang="ar-AE" sz="2000" dirty="0">
                <a:latin typeface="Calibri" panose="020F0502020204030204" pitchFamily="34" charset="0"/>
                <a:ea typeface="Calibri" panose="020F0502020204030204" pitchFamily="34" charset="0"/>
              </a:rPr>
              <a:t>مستخدم. </a:t>
            </a:r>
            <a:endParaRPr lang="en-US" sz="16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24" name="مربع نص 23"/>
          <p:cNvSpPr txBox="1"/>
          <p:nvPr/>
        </p:nvSpPr>
        <p:spPr>
          <a:xfrm>
            <a:off x="3477289" y="955233"/>
            <a:ext cx="5129199" cy="861774"/>
          </a:xfrm>
          <a:prstGeom prst="rect">
            <a:avLst/>
          </a:prstGeom>
          <a:noFill/>
        </p:spPr>
        <p:txBody>
          <a:bodyPr wrap="square" rtlCol="0">
            <a:spAutoFit/>
          </a:bodyPr>
          <a:lstStyle/>
          <a:p>
            <a:pPr algn="ctr" rtl="1"/>
            <a:r>
              <a:rPr lang="ar-AE" sz="3200" b="1" dirty="0" smtClean="0">
                <a:solidFill>
                  <a:srgbClr val="00AEEF"/>
                </a:solidFill>
              </a:rPr>
              <a:t>إحصائيات التواصل الاجتماعي</a:t>
            </a:r>
            <a:endParaRPr lang="en-US" sz="3200" dirty="0">
              <a:solidFill>
                <a:srgbClr val="00AEEF"/>
              </a:solidFill>
            </a:endParaRPr>
          </a:p>
          <a:p>
            <a:endParaRPr lang="en-US" dirty="0"/>
          </a:p>
        </p:txBody>
      </p:sp>
      <p:sp>
        <p:nvSpPr>
          <p:cNvPr id="25" name="مستطيل 24"/>
          <p:cNvSpPr/>
          <p:nvPr/>
        </p:nvSpPr>
        <p:spPr>
          <a:xfrm>
            <a:off x="3119589" y="2029686"/>
            <a:ext cx="6723315" cy="405047"/>
          </a:xfrm>
          <a:prstGeom prst="rect">
            <a:avLst/>
          </a:prstGeom>
        </p:spPr>
        <p:txBody>
          <a:bodyPr wrap="none">
            <a:spAutoFit/>
          </a:bodyPr>
          <a:lstStyle/>
          <a:p>
            <a:pPr algn="just" rtl="1">
              <a:lnSpc>
                <a:spcPct val="107000"/>
              </a:lnSpc>
              <a:spcAft>
                <a:spcPts val="800"/>
              </a:spcAft>
            </a:pPr>
            <a:r>
              <a:rPr lang="ar-AE" sz="2000" dirty="0" smtClean="0">
                <a:latin typeface="Calibri" panose="020F0502020204030204" pitchFamily="34" charset="0"/>
                <a:ea typeface="Calibri" panose="020F0502020204030204" pitchFamily="34" charset="0"/>
              </a:rPr>
              <a:t>يقضي </a:t>
            </a:r>
            <a:r>
              <a:rPr lang="ar-AE" sz="2000" dirty="0">
                <a:latin typeface="Calibri" panose="020F0502020204030204" pitchFamily="34" charset="0"/>
                <a:ea typeface="Calibri" panose="020F0502020204030204" pitchFamily="34" charset="0"/>
              </a:rPr>
              <a:t>الشخص العادي </a:t>
            </a:r>
            <a:r>
              <a:rPr lang="ar-AE" sz="2000" dirty="0" smtClean="0">
                <a:latin typeface="Calibri" panose="020F0502020204030204" pitchFamily="34" charset="0"/>
                <a:ea typeface="Calibri" panose="020F0502020204030204" pitchFamily="34" charset="0"/>
              </a:rPr>
              <a:t>ساعتين و </a:t>
            </a:r>
            <a:r>
              <a:rPr lang="en-US" sz="2000" dirty="0" smtClean="0">
                <a:latin typeface="Calibri" panose="020F0502020204030204" pitchFamily="34" charset="0"/>
                <a:ea typeface="Calibri" panose="020F0502020204030204" pitchFamily="34" charset="0"/>
              </a:rPr>
              <a:t>21</a:t>
            </a:r>
            <a:r>
              <a:rPr lang="ar-AE" sz="2000" dirty="0" smtClean="0">
                <a:latin typeface="Calibri" panose="020F0502020204030204" pitchFamily="34" charset="0"/>
                <a:ea typeface="Calibri" panose="020F0502020204030204" pitchFamily="34" charset="0"/>
              </a:rPr>
              <a:t> دقيقة </a:t>
            </a:r>
            <a:r>
              <a:rPr lang="ar-AE" sz="2000" dirty="0">
                <a:latin typeface="Calibri" panose="020F0502020204030204" pitchFamily="34" charset="0"/>
                <a:ea typeface="Calibri" panose="020F0502020204030204" pitchFamily="34" charset="0"/>
              </a:rPr>
              <a:t>يوميًا على وسائل التواصل الاجتماعي</a:t>
            </a:r>
            <a:endParaRPr lang="en-US" sz="16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89160601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Rectangle 32"/>
          <p:cNvSpPr/>
          <p:nvPr/>
        </p:nvSpPr>
        <p:spPr>
          <a:xfrm>
            <a:off x="10157427" y="2033044"/>
            <a:ext cx="525459" cy="56009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a:solidFill>
                <a:srgbClr val="0070C0"/>
              </a:solidFill>
            </a:endParaRPr>
          </a:p>
        </p:txBody>
      </p:sp>
      <p:sp>
        <p:nvSpPr>
          <p:cNvPr id="6" name="Rectangle 30"/>
          <p:cNvSpPr/>
          <p:nvPr/>
        </p:nvSpPr>
        <p:spPr>
          <a:xfrm>
            <a:off x="10157426" y="3043032"/>
            <a:ext cx="525459" cy="56009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a:solidFill>
                <a:srgbClr val="0070C0"/>
              </a:solidFill>
            </a:endParaRPr>
          </a:p>
        </p:txBody>
      </p:sp>
      <p:sp>
        <p:nvSpPr>
          <p:cNvPr id="7" name="Rectangle 28"/>
          <p:cNvSpPr/>
          <p:nvPr/>
        </p:nvSpPr>
        <p:spPr>
          <a:xfrm>
            <a:off x="10157424" y="4966906"/>
            <a:ext cx="525459" cy="560096"/>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a:solidFill>
                <a:srgbClr val="0070C0"/>
              </a:solidFill>
            </a:endParaRPr>
          </a:p>
        </p:txBody>
      </p:sp>
      <p:sp>
        <p:nvSpPr>
          <p:cNvPr id="8" name="Rectangle 26"/>
          <p:cNvSpPr/>
          <p:nvPr/>
        </p:nvSpPr>
        <p:spPr>
          <a:xfrm>
            <a:off x="10157425" y="3984812"/>
            <a:ext cx="525459" cy="560097"/>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a:solidFill>
                <a:srgbClr val="0070C0"/>
              </a:solidFill>
            </a:endParaRPr>
          </a:p>
        </p:txBody>
      </p:sp>
      <p:pic>
        <p:nvPicPr>
          <p:cNvPr id="14" name="صورة 1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626736" y="1694598"/>
            <a:ext cx="6739109" cy="95051"/>
          </a:xfrm>
          <a:prstGeom prst="rect">
            <a:avLst/>
          </a:prstGeom>
        </p:spPr>
      </p:pic>
      <p:sp>
        <p:nvSpPr>
          <p:cNvPr id="16" name="Rectangle 15">
            <a:extLst>
              <a:ext uri="{FF2B5EF4-FFF2-40B4-BE49-F238E27FC236}">
                <a16:creationId xmlns="" xmlns:a16="http://schemas.microsoft.com/office/drawing/2014/main" id="{FE07E9D6-4D99-4727-6F64-8F37538482F4}"/>
              </a:ext>
            </a:extLst>
          </p:cNvPr>
          <p:cNvSpPr/>
          <p:nvPr/>
        </p:nvSpPr>
        <p:spPr>
          <a:xfrm>
            <a:off x="10144464" y="6104432"/>
            <a:ext cx="525459" cy="560097"/>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a:solidFill>
                <a:srgbClr val="0070C0"/>
              </a:solidFill>
            </a:endParaRPr>
          </a:p>
        </p:txBody>
      </p:sp>
      <p:sp>
        <p:nvSpPr>
          <p:cNvPr id="18" name="مستطيل 17"/>
          <p:cNvSpPr/>
          <p:nvPr/>
        </p:nvSpPr>
        <p:spPr>
          <a:xfrm>
            <a:off x="3462611" y="2045305"/>
            <a:ext cx="6191311" cy="421654"/>
          </a:xfrm>
          <a:prstGeom prst="rect">
            <a:avLst/>
          </a:prstGeom>
        </p:spPr>
        <p:txBody>
          <a:bodyPr wrap="none">
            <a:spAutoFit/>
          </a:bodyPr>
          <a:lstStyle/>
          <a:p>
            <a:pPr algn="r" rtl="1">
              <a:lnSpc>
                <a:spcPct val="107000"/>
              </a:lnSpc>
              <a:spcAft>
                <a:spcPts val="800"/>
              </a:spcAft>
            </a:pPr>
            <a:r>
              <a:rPr lang="ar-AE" sz="2000" dirty="0" smtClean="0">
                <a:latin typeface="Calibri" panose="020F0502020204030204" pitchFamily="34" charset="0"/>
                <a:ea typeface="Calibri" panose="020F0502020204030204" pitchFamily="34" charset="0"/>
              </a:rPr>
              <a:t>عدد </a:t>
            </a:r>
            <a:r>
              <a:rPr lang="ar-AE" sz="2000" dirty="0">
                <a:latin typeface="Calibri" panose="020F0502020204030204" pitchFamily="34" charset="0"/>
                <a:ea typeface="Calibri" panose="020F0502020204030204" pitchFamily="34" charset="0"/>
              </a:rPr>
              <a:t>مستخدمي موقع مشاركة الفيديو </a:t>
            </a:r>
            <a:r>
              <a:rPr lang="en-US" sz="2000" dirty="0">
                <a:latin typeface="Calibri" panose="020F0502020204030204" pitchFamily="34" charset="0"/>
                <a:ea typeface="Calibri" panose="020F0502020204030204" pitchFamily="34" charset="0"/>
                <a:cs typeface="Arial" panose="020B0604020202020204" pitchFamily="34" charset="0"/>
              </a:rPr>
              <a:t>YouTube</a:t>
            </a:r>
            <a:r>
              <a:rPr lang="ar-AE" sz="2000" dirty="0">
                <a:latin typeface="Calibri" panose="020F0502020204030204" pitchFamily="34" charset="0"/>
                <a:ea typeface="Calibri" panose="020F0502020204030204" pitchFamily="34" charset="0"/>
              </a:rPr>
              <a:t> يبلغ </a:t>
            </a:r>
            <a:r>
              <a:rPr lang="en-US" sz="2000" dirty="0" smtClean="0">
                <a:latin typeface="Calibri" panose="020F0502020204030204" pitchFamily="34" charset="0"/>
                <a:ea typeface="Calibri" panose="020F0502020204030204" pitchFamily="34" charset="0"/>
              </a:rPr>
              <a:t>2.54</a:t>
            </a:r>
            <a:r>
              <a:rPr lang="ar-AE" sz="2000" dirty="0" smtClean="0">
                <a:latin typeface="Calibri" panose="020F0502020204030204" pitchFamily="34" charset="0"/>
                <a:ea typeface="Calibri" panose="020F0502020204030204" pitchFamily="34" charset="0"/>
              </a:rPr>
              <a:t> </a:t>
            </a:r>
            <a:r>
              <a:rPr lang="ar-AE" sz="2000" dirty="0">
                <a:latin typeface="Calibri" panose="020F0502020204030204" pitchFamily="34" charset="0"/>
                <a:ea typeface="Calibri" panose="020F0502020204030204" pitchFamily="34" charset="0"/>
              </a:rPr>
              <a:t>مليار مستخدم. </a:t>
            </a:r>
            <a:endParaRPr lang="en-US" sz="16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19" name="مستطيل 18"/>
          <p:cNvSpPr/>
          <p:nvPr/>
        </p:nvSpPr>
        <p:spPr>
          <a:xfrm>
            <a:off x="3568666" y="3101865"/>
            <a:ext cx="6085256" cy="405047"/>
          </a:xfrm>
          <a:prstGeom prst="rect">
            <a:avLst/>
          </a:prstGeom>
        </p:spPr>
        <p:txBody>
          <a:bodyPr wrap="none">
            <a:spAutoFit/>
          </a:bodyPr>
          <a:lstStyle/>
          <a:p>
            <a:pPr algn="r" rtl="1">
              <a:lnSpc>
                <a:spcPct val="107000"/>
              </a:lnSpc>
              <a:spcAft>
                <a:spcPts val="800"/>
              </a:spcAft>
            </a:pPr>
            <a:r>
              <a:rPr lang="ar-AE" sz="2000" dirty="0" smtClean="0">
                <a:latin typeface="Calibri" panose="020F0502020204030204" pitchFamily="34" charset="0"/>
                <a:ea typeface="Calibri" panose="020F0502020204030204" pitchFamily="34" charset="0"/>
              </a:rPr>
              <a:t>عدد مستخدمي موقع مشاركة الصور </a:t>
            </a:r>
            <a:r>
              <a:rPr lang="en-US" sz="2000" dirty="0" smtClean="0">
                <a:latin typeface="Calibri" panose="020F0502020204030204" pitchFamily="34" charset="0"/>
                <a:ea typeface="Calibri" panose="020F0502020204030204" pitchFamily="34" charset="0"/>
                <a:cs typeface="Arial" panose="020B0604020202020204" pitchFamily="34" charset="0"/>
              </a:rPr>
              <a:t>Instagram</a:t>
            </a:r>
            <a:r>
              <a:rPr lang="ar-AE" sz="2000" dirty="0" smtClean="0">
                <a:latin typeface="Calibri" panose="020F0502020204030204" pitchFamily="34" charset="0"/>
                <a:ea typeface="Calibri" panose="020F0502020204030204" pitchFamily="34" charset="0"/>
              </a:rPr>
              <a:t> يبلغ </a:t>
            </a:r>
            <a:r>
              <a:rPr lang="en-US" sz="2000" dirty="0" smtClean="0">
                <a:latin typeface="Calibri" panose="020F0502020204030204" pitchFamily="34" charset="0"/>
                <a:ea typeface="Calibri" panose="020F0502020204030204" pitchFamily="34" charset="0"/>
              </a:rPr>
              <a:t>2</a:t>
            </a:r>
            <a:r>
              <a:rPr lang="ar-AE" sz="2000" dirty="0" smtClean="0">
                <a:latin typeface="Calibri" panose="020F0502020204030204" pitchFamily="34" charset="0"/>
                <a:ea typeface="Calibri" panose="020F0502020204030204" pitchFamily="34" charset="0"/>
              </a:rPr>
              <a:t> مليار مستخدم. </a:t>
            </a:r>
            <a:endParaRPr lang="en-US" sz="16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20" name="مستطيل 19"/>
          <p:cNvSpPr/>
          <p:nvPr/>
        </p:nvSpPr>
        <p:spPr>
          <a:xfrm>
            <a:off x="4854531" y="4140257"/>
            <a:ext cx="4799391" cy="405047"/>
          </a:xfrm>
          <a:prstGeom prst="rect">
            <a:avLst/>
          </a:prstGeom>
        </p:spPr>
        <p:txBody>
          <a:bodyPr wrap="none">
            <a:spAutoFit/>
          </a:bodyPr>
          <a:lstStyle/>
          <a:p>
            <a:pPr algn="r" rtl="1">
              <a:lnSpc>
                <a:spcPct val="107000"/>
              </a:lnSpc>
              <a:spcAft>
                <a:spcPts val="800"/>
              </a:spcAft>
            </a:pPr>
            <a:r>
              <a:rPr lang="ar-AE" sz="2000" dirty="0" smtClean="0">
                <a:latin typeface="Calibri" panose="020F0502020204030204" pitchFamily="34" charset="0"/>
                <a:ea typeface="Calibri" panose="020F0502020204030204" pitchFamily="34" charset="0"/>
              </a:rPr>
              <a:t>عدد مستخدمي تطبيق </a:t>
            </a:r>
            <a:r>
              <a:rPr lang="en-US" sz="2000" dirty="0" err="1" smtClean="0">
                <a:latin typeface="Calibri" panose="020F0502020204030204" pitchFamily="34" charset="0"/>
                <a:ea typeface="Calibri" panose="020F0502020204030204" pitchFamily="34" charset="0"/>
                <a:cs typeface="Arial" panose="020B0604020202020204" pitchFamily="34" charset="0"/>
              </a:rPr>
              <a:t>TikTok</a:t>
            </a:r>
            <a:r>
              <a:rPr lang="ar-AE" sz="2000" dirty="0" smtClean="0">
                <a:latin typeface="Calibri" panose="020F0502020204030204" pitchFamily="34" charset="0"/>
                <a:ea typeface="Calibri" panose="020F0502020204030204" pitchFamily="34" charset="0"/>
              </a:rPr>
              <a:t> يبلغ </a:t>
            </a:r>
            <a:r>
              <a:rPr lang="en-US" sz="2000" dirty="0" smtClean="0">
                <a:latin typeface="Calibri" panose="020F0502020204030204" pitchFamily="34" charset="0"/>
                <a:ea typeface="Calibri" panose="020F0502020204030204" pitchFamily="34" charset="0"/>
              </a:rPr>
              <a:t>1.94</a:t>
            </a:r>
            <a:r>
              <a:rPr lang="ar-AE" sz="2000" dirty="0" smtClean="0">
                <a:latin typeface="Calibri" panose="020F0502020204030204" pitchFamily="34" charset="0"/>
                <a:ea typeface="Calibri" panose="020F0502020204030204" pitchFamily="34" charset="0"/>
              </a:rPr>
              <a:t> مليار مستخدم. </a:t>
            </a:r>
            <a:endParaRPr lang="en-US" sz="16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21" name="مستطيل 20"/>
          <p:cNvSpPr/>
          <p:nvPr/>
        </p:nvSpPr>
        <p:spPr>
          <a:xfrm>
            <a:off x="4535982" y="5053002"/>
            <a:ext cx="5117940" cy="405047"/>
          </a:xfrm>
          <a:prstGeom prst="rect">
            <a:avLst/>
          </a:prstGeom>
        </p:spPr>
        <p:txBody>
          <a:bodyPr wrap="none">
            <a:spAutoFit/>
          </a:bodyPr>
          <a:lstStyle/>
          <a:p>
            <a:pPr algn="r" rtl="1">
              <a:lnSpc>
                <a:spcPct val="107000"/>
              </a:lnSpc>
              <a:spcAft>
                <a:spcPts val="800"/>
              </a:spcAft>
            </a:pPr>
            <a:r>
              <a:rPr lang="ar-AE" sz="2000" dirty="0" smtClean="0">
                <a:latin typeface="Calibri" panose="020F0502020204030204" pitchFamily="34" charset="0"/>
                <a:ea typeface="Calibri" panose="020F0502020204030204" pitchFamily="34" charset="0"/>
              </a:rPr>
              <a:t>عدد </a:t>
            </a:r>
            <a:r>
              <a:rPr lang="ar-AE" sz="2000" dirty="0">
                <a:latin typeface="Calibri" panose="020F0502020204030204" pitchFamily="34" charset="0"/>
                <a:ea typeface="Calibri" panose="020F0502020204030204" pitchFamily="34" charset="0"/>
              </a:rPr>
              <a:t>مستخدمي تطبيق </a:t>
            </a:r>
            <a:r>
              <a:rPr lang="en-US" sz="2000" dirty="0" err="1">
                <a:latin typeface="Calibri" panose="020F0502020204030204" pitchFamily="34" charset="0"/>
                <a:ea typeface="Calibri" panose="020F0502020204030204" pitchFamily="34" charset="0"/>
                <a:cs typeface="Arial" panose="020B0604020202020204" pitchFamily="34" charset="0"/>
              </a:rPr>
              <a:t>SnapChat</a:t>
            </a:r>
            <a:r>
              <a:rPr lang="ar-AE" sz="2000" dirty="0">
                <a:latin typeface="Calibri" panose="020F0502020204030204" pitchFamily="34" charset="0"/>
                <a:ea typeface="Calibri" panose="020F0502020204030204" pitchFamily="34" charset="0"/>
              </a:rPr>
              <a:t> يبلغ </a:t>
            </a:r>
            <a:r>
              <a:rPr lang="en-US" sz="2000" dirty="0" smtClean="0">
                <a:latin typeface="Calibri" panose="020F0502020204030204" pitchFamily="34" charset="0"/>
                <a:ea typeface="Calibri" panose="020F0502020204030204" pitchFamily="34" charset="0"/>
              </a:rPr>
              <a:t>900</a:t>
            </a:r>
            <a:r>
              <a:rPr lang="ar-AE" sz="2000" dirty="0" smtClean="0">
                <a:latin typeface="Calibri" panose="020F0502020204030204" pitchFamily="34" charset="0"/>
                <a:ea typeface="Calibri" panose="020F0502020204030204" pitchFamily="34" charset="0"/>
              </a:rPr>
              <a:t> مليون </a:t>
            </a:r>
            <a:r>
              <a:rPr lang="ar-AE" sz="2000" dirty="0">
                <a:latin typeface="Calibri" panose="020F0502020204030204" pitchFamily="34" charset="0"/>
                <a:ea typeface="Calibri" panose="020F0502020204030204" pitchFamily="34" charset="0"/>
              </a:rPr>
              <a:t>مستخدم. </a:t>
            </a:r>
            <a:endParaRPr lang="en-US" sz="16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22" name="مستطيل 21"/>
          <p:cNvSpPr/>
          <p:nvPr/>
        </p:nvSpPr>
        <p:spPr>
          <a:xfrm>
            <a:off x="4124771" y="6104432"/>
            <a:ext cx="5365571" cy="421654"/>
          </a:xfrm>
          <a:prstGeom prst="rect">
            <a:avLst/>
          </a:prstGeom>
        </p:spPr>
        <p:txBody>
          <a:bodyPr wrap="none">
            <a:spAutoFit/>
          </a:bodyPr>
          <a:lstStyle/>
          <a:p>
            <a:pPr algn="r" rtl="1">
              <a:lnSpc>
                <a:spcPct val="107000"/>
              </a:lnSpc>
              <a:spcAft>
                <a:spcPts val="800"/>
              </a:spcAft>
            </a:pPr>
            <a:r>
              <a:rPr lang="ar-AE" sz="2000" dirty="0" smtClean="0">
                <a:latin typeface="Calibri" panose="020F0502020204030204" pitchFamily="34" charset="0"/>
                <a:ea typeface="Calibri" panose="020F0502020204030204" pitchFamily="34" charset="0"/>
              </a:rPr>
              <a:t>عدد </a:t>
            </a:r>
            <a:r>
              <a:rPr lang="ar-AE" sz="2000" dirty="0">
                <a:latin typeface="Calibri" panose="020F0502020204030204" pitchFamily="34" charset="0"/>
                <a:ea typeface="Calibri" panose="020F0502020204030204" pitchFamily="34" charset="0"/>
              </a:rPr>
              <a:t>مستخدمي موقع </a:t>
            </a:r>
            <a:r>
              <a:rPr lang="en-US" sz="2000" dirty="0">
                <a:latin typeface="Calibri" panose="020F0502020204030204" pitchFamily="34" charset="0"/>
                <a:ea typeface="Calibri" panose="020F0502020204030204" pitchFamily="34" charset="0"/>
                <a:cs typeface="Arial" panose="020B0604020202020204" pitchFamily="34" charset="0"/>
              </a:rPr>
              <a:t>X</a:t>
            </a:r>
            <a:r>
              <a:rPr lang="ar-AE" sz="2000" dirty="0">
                <a:latin typeface="Calibri" panose="020F0502020204030204" pitchFamily="34" charset="0"/>
                <a:ea typeface="Calibri" panose="020F0502020204030204" pitchFamily="34" charset="0"/>
              </a:rPr>
              <a:t> (</a:t>
            </a:r>
            <a:r>
              <a:rPr lang="ar-AE" sz="2000" dirty="0" err="1">
                <a:latin typeface="Calibri" panose="020F0502020204030204" pitchFamily="34" charset="0"/>
                <a:ea typeface="Calibri" panose="020F0502020204030204" pitchFamily="34" charset="0"/>
              </a:rPr>
              <a:t>تويتر</a:t>
            </a:r>
            <a:r>
              <a:rPr lang="ar-AE" sz="2000" dirty="0">
                <a:latin typeface="Calibri" panose="020F0502020204030204" pitchFamily="34" charset="0"/>
                <a:ea typeface="Calibri" panose="020F0502020204030204" pitchFamily="34" charset="0"/>
              </a:rPr>
              <a:t> سابقاً) </a:t>
            </a:r>
            <a:r>
              <a:rPr lang="ar-AE" sz="2000" dirty="0" err="1">
                <a:latin typeface="Calibri" panose="020F0502020204030204" pitchFamily="34" charset="0"/>
                <a:ea typeface="Calibri" panose="020F0502020204030204" pitchFamily="34" charset="0"/>
              </a:rPr>
              <a:t>ييبلغ</a:t>
            </a:r>
            <a:r>
              <a:rPr lang="ar-AE" sz="2000" dirty="0">
                <a:latin typeface="Calibri" panose="020F0502020204030204" pitchFamily="34" charset="0"/>
                <a:ea typeface="Calibri" panose="020F0502020204030204" pitchFamily="34" charset="0"/>
              </a:rPr>
              <a:t> </a:t>
            </a:r>
            <a:r>
              <a:rPr lang="en-US" sz="2000" dirty="0" smtClean="0">
                <a:latin typeface="Calibri" panose="020F0502020204030204" pitchFamily="34" charset="0"/>
                <a:ea typeface="Calibri" panose="020F0502020204030204" pitchFamily="34" charset="0"/>
              </a:rPr>
              <a:t>561</a:t>
            </a:r>
            <a:r>
              <a:rPr lang="ar-AE" sz="2000" dirty="0" smtClean="0">
                <a:latin typeface="Calibri" panose="020F0502020204030204" pitchFamily="34" charset="0"/>
                <a:ea typeface="Calibri" panose="020F0502020204030204" pitchFamily="34" charset="0"/>
              </a:rPr>
              <a:t> مليون </a:t>
            </a:r>
            <a:r>
              <a:rPr lang="ar-AE" sz="2000" dirty="0">
                <a:latin typeface="Calibri" panose="020F0502020204030204" pitchFamily="34" charset="0"/>
                <a:ea typeface="Calibri" panose="020F0502020204030204" pitchFamily="34" charset="0"/>
              </a:rPr>
              <a:t>مستخدم. </a:t>
            </a:r>
            <a:endParaRPr lang="en-US" sz="16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24" name="مربع نص 23"/>
          <p:cNvSpPr txBox="1"/>
          <p:nvPr/>
        </p:nvSpPr>
        <p:spPr>
          <a:xfrm>
            <a:off x="3477289" y="955233"/>
            <a:ext cx="5129199" cy="861774"/>
          </a:xfrm>
          <a:prstGeom prst="rect">
            <a:avLst/>
          </a:prstGeom>
          <a:noFill/>
        </p:spPr>
        <p:txBody>
          <a:bodyPr wrap="square" rtlCol="0">
            <a:spAutoFit/>
          </a:bodyPr>
          <a:lstStyle/>
          <a:p>
            <a:pPr algn="ctr" rtl="1"/>
            <a:r>
              <a:rPr lang="ar-AE" sz="3200" b="1" dirty="0" smtClean="0">
                <a:solidFill>
                  <a:srgbClr val="00AEEF"/>
                </a:solidFill>
              </a:rPr>
              <a:t>إحصائيات التواصل الاجتماعي</a:t>
            </a:r>
            <a:endParaRPr lang="en-US" sz="3200" dirty="0">
              <a:solidFill>
                <a:srgbClr val="00AEEF"/>
              </a:solidFill>
            </a:endParaRPr>
          </a:p>
          <a:p>
            <a:endParaRPr lang="en-US" dirty="0"/>
          </a:p>
        </p:txBody>
      </p:sp>
    </p:spTree>
    <p:extLst>
      <p:ext uri="{BB962C8B-B14F-4D97-AF65-F5344CB8AC3E}">
        <p14:creationId xmlns:p14="http://schemas.microsoft.com/office/powerpoint/2010/main" val="4002206547"/>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90712"/>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11" name="مربع نص 10">
            <a:extLst>
              <a:ext uri="{FF2B5EF4-FFF2-40B4-BE49-F238E27FC236}">
                <a16:creationId xmlns="" xmlns:a16="http://schemas.microsoft.com/office/drawing/2014/main" id="{CF5ACEFB-2791-2E98-D3B7-D5AA6CC4F450}"/>
              </a:ext>
            </a:extLst>
          </p:cNvPr>
          <p:cNvSpPr txBox="1"/>
          <p:nvPr/>
        </p:nvSpPr>
        <p:spPr>
          <a:xfrm>
            <a:off x="2154750" y="413903"/>
            <a:ext cx="6153150" cy="1490152"/>
          </a:xfrm>
          <a:prstGeom prst="rect">
            <a:avLst/>
          </a:prstGeom>
          <a:noFill/>
        </p:spPr>
        <p:txBody>
          <a:bodyPr wrap="square">
            <a:spAutoFit/>
          </a:bodyPr>
          <a:lstStyle/>
          <a:p>
            <a:pPr lvl="0" algn="ctr" rtl="1">
              <a:lnSpc>
                <a:spcPct val="150000"/>
              </a:lnSpc>
            </a:pPr>
            <a:r>
              <a:rPr lang="ar-AE" sz="3200" b="1" dirty="0" smtClean="0">
                <a:solidFill>
                  <a:srgbClr val="00AEEF"/>
                </a:solidFill>
              </a:rPr>
              <a:t>أشهر المؤثرين في العالم</a:t>
            </a:r>
            <a:endParaRPr lang="en-US" sz="3200" b="1" dirty="0" smtClean="0">
              <a:solidFill>
                <a:srgbClr val="00AEEF"/>
              </a:solidFill>
            </a:endParaRPr>
          </a:p>
          <a:p>
            <a:pPr lvl="0" algn="ctr" rtl="1">
              <a:lnSpc>
                <a:spcPct val="150000"/>
              </a:lnSpc>
            </a:pPr>
            <a:r>
              <a:rPr lang="ar-AE" sz="3200" b="1" dirty="0" smtClean="0">
                <a:solidFill>
                  <a:srgbClr val="00AEEF"/>
                </a:solidFill>
              </a:rPr>
              <a:t>وكم يحققون؟ </a:t>
            </a:r>
            <a:endParaRPr lang="en-US" sz="3200" b="1" dirty="0">
              <a:solidFill>
                <a:srgbClr val="00AEEF"/>
              </a:solidFill>
            </a:endParaRPr>
          </a:p>
        </p:txBody>
      </p:sp>
      <p:sp>
        <p:nvSpPr>
          <p:cNvPr id="2" name="مستطيل 1"/>
          <p:cNvSpPr/>
          <p:nvPr/>
        </p:nvSpPr>
        <p:spPr>
          <a:xfrm>
            <a:off x="7467600" y="2568634"/>
            <a:ext cx="3588328" cy="965970"/>
          </a:xfrm>
          <a:prstGeom prst="rect">
            <a:avLst/>
          </a:prstGeom>
        </p:spPr>
        <p:txBody>
          <a:bodyPr wrap="square">
            <a:spAutoFit/>
          </a:bodyPr>
          <a:lstStyle/>
          <a:p>
            <a:pPr algn="ctr" rtl="1">
              <a:lnSpc>
                <a:spcPct val="150000"/>
              </a:lnSpc>
            </a:pPr>
            <a:r>
              <a:rPr lang="en-US" sz="2000" b="1" dirty="0" err="1"/>
              <a:t>لاعب</a:t>
            </a:r>
            <a:r>
              <a:rPr lang="en-US" sz="2000" b="1" dirty="0"/>
              <a:t> </a:t>
            </a:r>
            <a:r>
              <a:rPr lang="en-US" sz="2000" b="1" dirty="0" err="1"/>
              <a:t>كرة</a:t>
            </a:r>
            <a:r>
              <a:rPr lang="en-US" sz="2000" b="1" dirty="0"/>
              <a:t> </a:t>
            </a:r>
            <a:r>
              <a:rPr lang="en-US" sz="2000" b="1" dirty="0" err="1"/>
              <a:t>القدم</a:t>
            </a:r>
            <a:r>
              <a:rPr lang="en-US" sz="2000" b="1" dirty="0"/>
              <a:t> </a:t>
            </a:r>
            <a:r>
              <a:rPr lang="en-US" sz="2000" b="1" dirty="0" err="1" smtClean="0"/>
              <a:t>كريستيانو</a:t>
            </a:r>
            <a:r>
              <a:rPr lang="en-US" sz="2000" b="1" dirty="0" smtClean="0"/>
              <a:t> </a:t>
            </a:r>
            <a:r>
              <a:rPr lang="en-US" sz="2000" b="1" dirty="0" err="1"/>
              <a:t>رونالدو</a:t>
            </a:r>
            <a:endParaRPr lang="en-US" sz="2000" b="1" dirty="0"/>
          </a:p>
          <a:p>
            <a:pPr algn="ctr" rtl="1">
              <a:lnSpc>
                <a:spcPct val="150000"/>
              </a:lnSpc>
            </a:pPr>
            <a:r>
              <a:rPr lang="en-US" sz="2000" b="1" dirty="0"/>
              <a:t> 3.2 </a:t>
            </a:r>
            <a:r>
              <a:rPr lang="en-US" sz="2000" b="1" dirty="0" err="1"/>
              <a:t>مليون</a:t>
            </a:r>
            <a:r>
              <a:rPr lang="en-US" sz="2000" b="1" dirty="0"/>
              <a:t> </a:t>
            </a:r>
            <a:r>
              <a:rPr lang="en-US" sz="2000" b="1" dirty="0" err="1"/>
              <a:t>دولار</a:t>
            </a:r>
            <a:r>
              <a:rPr lang="en-US" sz="2000" b="1" dirty="0"/>
              <a:t> </a:t>
            </a:r>
            <a:r>
              <a:rPr lang="en-US" sz="2000" b="1" dirty="0" err="1"/>
              <a:t>لكل</a:t>
            </a:r>
            <a:r>
              <a:rPr lang="en-US" sz="2000" b="1" dirty="0"/>
              <a:t> </a:t>
            </a:r>
            <a:r>
              <a:rPr lang="en-US" sz="2000" b="1" dirty="0" err="1"/>
              <a:t>منشور</a:t>
            </a:r>
            <a:r>
              <a:rPr lang="en-US" sz="2000" b="1" dirty="0"/>
              <a:t> </a:t>
            </a:r>
          </a:p>
        </p:txBody>
      </p:sp>
      <p:sp>
        <p:nvSpPr>
          <p:cNvPr id="3" name="مستطيل 2"/>
          <p:cNvSpPr/>
          <p:nvPr/>
        </p:nvSpPr>
        <p:spPr>
          <a:xfrm>
            <a:off x="4294850" y="2563405"/>
            <a:ext cx="3247628" cy="1015663"/>
          </a:xfrm>
          <a:prstGeom prst="rect">
            <a:avLst/>
          </a:prstGeom>
        </p:spPr>
        <p:txBody>
          <a:bodyPr wrap="square">
            <a:spAutoFit/>
          </a:bodyPr>
          <a:lstStyle/>
          <a:p>
            <a:pPr algn="ctr" rtl="1">
              <a:lnSpc>
                <a:spcPct val="150000"/>
              </a:lnSpc>
            </a:pPr>
            <a:r>
              <a:rPr lang="en-US" sz="2000" b="1" dirty="0" err="1"/>
              <a:t>لاعب</a:t>
            </a:r>
            <a:r>
              <a:rPr lang="en-US" sz="2000" b="1" dirty="0"/>
              <a:t> </a:t>
            </a:r>
            <a:r>
              <a:rPr lang="en-US" sz="2000" b="1" dirty="0" err="1"/>
              <a:t>كرة</a:t>
            </a:r>
            <a:r>
              <a:rPr lang="en-US" sz="2000" b="1" dirty="0"/>
              <a:t> </a:t>
            </a:r>
            <a:r>
              <a:rPr lang="en-US" sz="2000" b="1" dirty="0" err="1"/>
              <a:t>القدم</a:t>
            </a:r>
            <a:r>
              <a:rPr lang="en-US" sz="2000" b="1" dirty="0"/>
              <a:t> </a:t>
            </a:r>
            <a:r>
              <a:rPr lang="en-US" sz="2000" b="1" dirty="0" err="1"/>
              <a:t>ليو</a:t>
            </a:r>
            <a:r>
              <a:rPr lang="en-US" sz="2000" b="1" dirty="0"/>
              <a:t> </a:t>
            </a:r>
            <a:r>
              <a:rPr lang="en-US" sz="2000" b="1" dirty="0" err="1"/>
              <a:t>ميسي</a:t>
            </a:r>
            <a:endParaRPr lang="en-US" sz="2000" b="1" dirty="0"/>
          </a:p>
          <a:p>
            <a:pPr algn="ctr" rtl="1">
              <a:lnSpc>
                <a:spcPct val="150000"/>
              </a:lnSpc>
            </a:pPr>
            <a:r>
              <a:rPr lang="en-US" sz="2000" b="1" dirty="0"/>
              <a:t> 2.5 </a:t>
            </a:r>
            <a:r>
              <a:rPr lang="en-US" sz="2000" b="1" dirty="0" err="1"/>
              <a:t>مليون</a:t>
            </a:r>
            <a:r>
              <a:rPr lang="en-US" sz="2000" b="1" dirty="0"/>
              <a:t> </a:t>
            </a:r>
            <a:r>
              <a:rPr lang="en-US" sz="2000" b="1" dirty="0" err="1"/>
              <a:t>دولار</a:t>
            </a:r>
            <a:r>
              <a:rPr lang="en-US" sz="2000" b="1" dirty="0"/>
              <a:t> </a:t>
            </a:r>
            <a:r>
              <a:rPr lang="en-US" sz="2000" b="1" dirty="0" err="1"/>
              <a:t>لكل</a:t>
            </a:r>
            <a:r>
              <a:rPr lang="en-US" sz="2000" b="1" dirty="0"/>
              <a:t> </a:t>
            </a:r>
            <a:r>
              <a:rPr lang="en-US" sz="2000" b="1" dirty="0" err="1"/>
              <a:t>منشور</a:t>
            </a:r>
            <a:endParaRPr lang="en-US" sz="2000" b="1" dirty="0"/>
          </a:p>
        </p:txBody>
      </p:sp>
      <p:sp>
        <p:nvSpPr>
          <p:cNvPr id="4" name="مستطيل 3"/>
          <p:cNvSpPr/>
          <p:nvPr/>
        </p:nvSpPr>
        <p:spPr>
          <a:xfrm>
            <a:off x="-670712" y="2563405"/>
            <a:ext cx="6096000" cy="965970"/>
          </a:xfrm>
          <a:prstGeom prst="rect">
            <a:avLst/>
          </a:prstGeom>
        </p:spPr>
        <p:txBody>
          <a:bodyPr>
            <a:spAutoFit/>
          </a:bodyPr>
          <a:lstStyle/>
          <a:p>
            <a:pPr algn="ctr" rtl="1">
              <a:lnSpc>
                <a:spcPct val="150000"/>
              </a:lnSpc>
            </a:pPr>
            <a:r>
              <a:rPr lang="en-US" sz="2000" b="1" dirty="0" err="1"/>
              <a:t>المغنية</a:t>
            </a:r>
            <a:r>
              <a:rPr lang="en-US" sz="2000" b="1" dirty="0"/>
              <a:t> </a:t>
            </a:r>
            <a:r>
              <a:rPr lang="en-US" sz="2000" b="1" dirty="0" err="1"/>
              <a:t>سيلينا</a:t>
            </a:r>
            <a:r>
              <a:rPr lang="en-US" sz="2000" b="1" dirty="0"/>
              <a:t> </a:t>
            </a:r>
            <a:r>
              <a:rPr lang="en-US" sz="2000" b="1" dirty="0" err="1"/>
              <a:t>غوميز</a:t>
            </a:r>
            <a:endParaRPr lang="en-US" sz="2000" b="1" dirty="0"/>
          </a:p>
          <a:p>
            <a:pPr algn="ctr" rtl="1">
              <a:lnSpc>
                <a:spcPct val="150000"/>
              </a:lnSpc>
            </a:pPr>
            <a:r>
              <a:rPr lang="en-US" sz="2000" b="1" dirty="0"/>
              <a:t>2.5 </a:t>
            </a:r>
            <a:r>
              <a:rPr lang="en-US" sz="2000" b="1" dirty="0" err="1"/>
              <a:t>مليون</a:t>
            </a:r>
            <a:r>
              <a:rPr lang="en-US" sz="2000" b="1" dirty="0"/>
              <a:t> </a:t>
            </a:r>
            <a:r>
              <a:rPr lang="en-US" sz="2000" b="1" dirty="0" err="1"/>
              <a:t>دولار</a:t>
            </a:r>
            <a:r>
              <a:rPr lang="en-US" sz="2000" b="1" dirty="0"/>
              <a:t> </a:t>
            </a:r>
            <a:r>
              <a:rPr lang="en-US" sz="2000" b="1" dirty="0" err="1"/>
              <a:t>لكل</a:t>
            </a:r>
            <a:r>
              <a:rPr lang="en-US" sz="2000" b="1" dirty="0"/>
              <a:t> </a:t>
            </a:r>
            <a:r>
              <a:rPr lang="en-US" sz="2000" b="1" dirty="0" err="1"/>
              <a:t>منشور</a:t>
            </a:r>
            <a:endParaRPr lang="en-US" sz="2000" b="1" dirty="0"/>
          </a:p>
        </p:txBody>
      </p:sp>
      <p:sp>
        <p:nvSpPr>
          <p:cNvPr id="6" name="مستطيل 5"/>
          <p:cNvSpPr/>
          <p:nvPr/>
        </p:nvSpPr>
        <p:spPr>
          <a:xfrm>
            <a:off x="6442364" y="4477435"/>
            <a:ext cx="6096000" cy="861774"/>
          </a:xfrm>
          <a:prstGeom prst="rect">
            <a:avLst/>
          </a:prstGeom>
        </p:spPr>
        <p:txBody>
          <a:bodyPr>
            <a:spAutoFit/>
          </a:bodyPr>
          <a:lstStyle/>
          <a:p>
            <a:pPr algn="ctr" rtl="1">
              <a:lnSpc>
                <a:spcPct val="150000"/>
              </a:lnSpc>
            </a:pPr>
            <a:r>
              <a:rPr lang="en-US" sz="2000" b="1" dirty="0" err="1"/>
              <a:t>سيدة</a:t>
            </a:r>
            <a:r>
              <a:rPr lang="en-US" sz="2000" b="1" dirty="0"/>
              <a:t> </a:t>
            </a:r>
            <a:r>
              <a:rPr lang="en-US" sz="2000" b="1" dirty="0" err="1"/>
              <a:t>الأعمال</a:t>
            </a:r>
            <a:r>
              <a:rPr lang="en-US" sz="2000" b="1" dirty="0"/>
              <a:t> </a:t>
            </a:r>
            <a:r>
              <a:rPr lang="en-US" sz="2000" b="1" dirty="0" err="1"/>
              <a:t>كايلي</a:t>
            </a:r>
            <a:r>
              <a:rPr lang="en-US" sz="2000" b="1" dirty="0"/>
              <a:t> </a:t>
            </a:r>
            <a:r>
              <a:rPr lang="en-US" sz="2000" b="1" dirty="0" err="1"/>
              <a:t>جينر</a:t>
            </a:r>
            <a:endParaRPr lang="en-US" sz="2000" b="1" dirty="0"/>
          </a:p>
          <a:p>
            <a:pPr algn="ctr" rtl="1"/>
            <a:r>
              <a:rPr lang="en-US" sz="2000" b="1" dirty="0"/>
              <a:t>2.3  </a:t>
            </a:r>
            <a:r>
              <a:rPr lang="en-US" sz="2000" b="1" dirty="0" err="1"/>
              <a:t>مليون</a:t>
            </a:r>
            <a:r>
              <a:rPr lang="en-US" sz="2000" b="1" dirty="0"/>
              <a:t> </a:t>
            </a:r>
            <a:r>
              <a:rPr lang="en-US" sz="2000" b="1" dirty="0" err="1"/>
              <a:t>دولار</a:t>
            </a:r>
            <a:r>
              <a:rPr lang="en-US" sz="2000" b="1" dirty="0"/>
              <a:t> </a:t>
            </a:r>
            <a:r>
              <a:rPr lang="en-US" sz="2000" b="1" dirty="0" err="1"/>
              <a:t>لكل</a:t>
            </a:r>
            <a:r>
              <a:rPr lang="en-US" sz="2000" b="1" dirty="0"/>
              <a:t> </a:t>
            </a:r>
            <a:r>
              <a:rPr lang="en-US" sz="2000" b="1" dirty="0" err="1"/>
              <a:t>منشور</a:t>
            </a:r>
            <a:endParaRPr lang="en-US" sz="2000" b="1" dirty="0"/>
          </a:p>
        </p:txBody>
      </p:sp>
      <p:sp>
        <p:nvSpPr>
          <p:cNvPr id="7" name="مستطيل 6"/>
          <p:cNvSpPr/>
          <p:nvPr/>
        </p:nvSpPr>
        <p:spPr>
          <a:xfrm>
            <a:off x="2618510" y="4631323"/>
            <a:ext cx="6096000" cy="707886"/>
          </a:xfrm>
          <a:prstGeom prst="rect">
            <a:avLst/>
          </a:prstGeom>
        </p:spPr>
        <p:txBody>
          <a:bodyPr>
            <a:spAutoFit/>
          </a:bodyPr>
          <a:lstStyle/>
          <a:p>
            <a:pPr algn="ctr" rtl="1"/>
            <a:r>
              <a:rPr lang="en-US" sz="2000" b="1" dirty="0" err="1"/>
              <a:t>الممثل</a:t>
            </a:r>
            <a:r>
              <a:rPr lang="en-US" sz="2000" b="1" dirty="0"/>
              <a:t> </a:t>
            </a:r>
            <a:r>
              <a:rPr lang="en-US" sz="2000" b="1" dirty="0" err="1"/>
              <a:t>دواين</a:t>
            </a:r>
            <a:r>
              <a:rPr lang="en-US" sz="2000" b="1" dirty="0"/>
              <a:t> </a:t>
            </a:r>
            <a:r>
              <a:rPr lang="en-US" sz="2000" b="1" dirty="0" err="1"/>
              <a:t>جونسون</a:t>
            </a:r>
            <a:r>
              <a:rPr lang="en-US" sz="2000" b="1" dirty="0"/>
              <a:t> (The Rock</a:t>
            </a:r>
            <a:r>
              <a:rPr lang="en-US" sz="2000" b="1" dirty="0" smtClean="0"/>
              <a:t>) </a:t>
            </a:r>
            <a:endParaRPr lang="en-US" sz="2000" b="1" dirty="0"/>
          </a:p>
          <a:p>
            <a:pPr algn="ctr" rtl="1"/>
            <a:r>
              <a:rPr lang="en-US" sz="2000" b="1" dirty="0" smtClean="0"/>
              <a:t> 2.3 </a:t>
            </a:r>
            <a:r>
              <a:rPr lang="en-US" sz="2000" b="1" dirty="0" err="1" smtClean="0"/>
              <a:t>مليون</a:t>
            </a:r>
            <a:r>
              <a:rPr lang="en-US" sz="2000" b="1" dirty="0" smtClean="0"/>
              <a:t> </a:t>
            </a:r>
            <a:r>
              <a:rPr lang="en-US" sz="2000" b="1" dirty="0" err="1"/>
              <a:t>دولار</a:t>
            </a:r>
            <a:r>
              <a:rPr lang="en-US" sz="2000" b="1" dirty="0"/>
              <a:t> </a:t>
            </a:r>
            <a:r>
              <a:rPr lang="en-US" sz="2000" b="1" dirty="0" err="1"/>
              <a:t>لكل</a:t>
            </a:r>
            <a:r>
              <a:rPr lang="en-US" sz="2000" b="1" dirty="0"/>
              <a:t> </a:t>
            </a:r>
            <a:r>
              <a:rPr lang="en-US" sz="2000" b="1" dirty="0" err="1"/>
              <a:t>منشور</a:t>
            </a:r>
            <a:endParaRPr lang="en-US" sz="2000" b="1" dirty="0"/>
          </a:p>
        </p:txBody>
      </p:sp>
      <p:sp>
        <p:nvSpPr>
          <p:cNvPr id="8" name="مستطيل 7"/>
          <p:cNvSpPr/>
          <p:nvPr/>
        </p:nvSpPr>
        <p:spPr>
          <a:xfrm>
            <a:off x="346702" y="4631323"/>
            <a:ext cx="3616095" cy="984885"/>
          </a:xfrm>
          <a:prstGeom prst="rect">
            <a:avLst/>
          </a:prstGeom>
        </p:spPr>
        <p:txBody>
          <a:bodyPr wrap="square">
            <a:spAutoFit/>
          </a:bodyPr>
          <a:lstStyle/>
          <a:p>
            <a:pPr algn="ctr"/>
            <a:r>
              <a:rPr lang="ar-AE" sz="2000" b="1" dirty="0"/>
              <a:t>المغنية </a:t>
            </a:r>
            <a:r>
              <a:rPr lang="en-US" sz="2000" b="1" dirty="0" err="1"/>
              <a:t>والممثلة</a:t>
            </a:r>
            <a:r>
              <a:rPr lang="en-US" sz="2000" b="1" dirty="0"/>
              <a:t> </a:t>
            </a:r>
            <a:r>
              <a:rPr lang="en-US" sz="2000" b="1" dirty="0" err="1"/>
              <a:t>أريانا</a:t>
            </a:r>
            <a:r>
              <a:rPr lang="en-US" sz="2000" b="1" dirty="0"/>
              <a:t> </a:t>
            </a:r>
            <a:r>
              <a:rPr lang="en-US" sz="2000" b="1" dirty="0" err="1" smtClean="0"/>
              <a:t>غراندي</a:t>
            </a:r>
            <a:endParaRPr lang="en-US" sz="2000" b="1" dirty="0" smtClean="0"/>
          </a:p>
          <a:p>
            <a:pPr algn="ctr" rtl="1"/>
            <a:r>
              <a:rPr lang="en-US" sz="2000" b="1" dirty="0" smtClean="0"/>
              <a:t> 2.2 </a:t>
            </a:r>
            <a:r>
              <a:rPr lang="ar-AE" sz="2000" b="1" dirty="0" smtClean="0"/>
              <a:t> مليون </a:t>
            </a:r>
            <a:r>
              <a:rPr lang="en-US" b="1" dirty="0" err="1" smtClean="0"/>
              <a:t>دولار</a:t>
            </a:r>
            <a:r>
              <a:rPr lang="en-US" b="1" dirty="0" smtClean="0"/>
              <a:t> </a:t>
            </a:r>
            <a:r>
              <a:rPr lang="en-US" b="1" dirty="0" err="1"/>
              <a:t>لكل</a:t>
            </a:r>
            <a:r>
              <a:rPr lang="en-US" b="1" dirty="0"/>
              <a:t> </a:t>
            </a:r>
            <a:r>
              <a:rPr lang="en-US" b="1" dirty="0" err="1"/>
              <a:t>منشور</a:t>
            </a:r>
            <a:endParaRPr lang="en-US" b="1" dirty="0"/>
          </a:p>
          <a:p>
            <a:pPr algn="ctr" rtl="1"/>
            <a:endParaRPr lang="en-US" dirty="0"/>
          </a:p>
        </p:txBody>
      </p:sp>
    </p:spTree>
    <p:extLst>
      <p:ext uri="{BB962C8B-B14F-4D97-AF65-F5344CB8AC3E}">
        <p14:creationId xmlns:p14="http://schemas.microsoft.com/office/powerpoint/2010/main" val="2090844053"/>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11" name="مربع نص 10">
            <a:extLst>
              <a:ext uri="{FF2B5EF4-FFF2-40B4-BE49-F238E27FC236}">
                <a16:creationId xmlns="" xmlns:a16="http://schemas.microsoft.com/office/drawing/2014/main" id="{CF5ACEFB-2791-2E98-D3B7-D5AA6CC4F450}"/>
              </a:ext>
            </a:extLst>
          </p:cNvPr>
          <p:cNvSpPr txBox="1"/>
          <p:nvPr/>
        </p:nvSpPr>
        <p:spPr>
          <a:xfrm>
            <a:off x="2676525" y="279399"/>
            <a:ext cx="6153150" cy="751488"/>
          </a:xfrm>
          <a:prstGeom prst="rect">
            <a:avLst/>
          </a:prstGeom>
          <a:noFill/>
        </p:spPr>
        <p:txBody>
          <a:bodyPr wrap="square">
            <a:spAutoFit/>
          </a:bodyPr>
          <a:lstStyle/>
          <a:p>
            <a:pPr lvl="0" algn="ctr" rtl="1">
              <a:lnSpc>
                <a:spcPct val="150000"/>
              </a:lnSpc>
            </a:pPr>
            <a:r>
              <a:rPr lang="ar-AE" sz="3200" dirty="0" err="1" smtClean="0">
                <a:solidFill>
                  <a:srgbClr val="00AEEF"/>
                </a:solidFill>
              </a:rPr>
              <a:t>كريستيانو</a:t>
            </a:r>
            <a:r>
              <a:rPr lang="ar-AE" sz="3200" dirty="0" smtClean="0">
                <a:solidFill>
                  <a:srgbClr val="00AEEF"/>
                </a:solidFill>
              </a:rPr>
              <a:t> رونالدو الأكثر متابعة</a:t>
            </a:r>
            <a:endParaRPr lang="en-US" sz="3200" dirty="0">
              <a:solidFill>
                <a:srgbClr val="00AEEF"/>
              </a:solidFill>
            </a:endParaRPr>
          </a:p>
        </p:txBody>
      </p:sp>
      <p:pic>
        <p:nvPicPr>
          <p:cNvPr id="2" name="صورة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405851" y="1312627"/>
            <a:ext cx="8694498" cy="4890655"/>
          </a:xfrm>
          <a:prstGeom prst="rect">
            <a:avLst/>
          </a:prstGeom>
        </p:spPr>
      </p:pic>
      <p:sp>
        <p:nvSpPr>
          <p:cNvPr id="3" name="مربع نص 2"/>
          <p:cNvSpPr txBox="1"/>
          <p:nvPr/>
        </p:nvSpPr>
        <p:spPr>
          <a:xfrm>
            <a:off x="3439391" y="6485022"/>
            <a:ext cx="4627418" cy="369332"/>
          </a:xfrm>
          <a:prstGeom prst="rect">
            <a:avLst/>
          </a:prstGeom>
          <a:noFill/>
        </p:spPr>
        <p:txBody>
          <a:bodyPr wrap="square" rtlCol="0">
            <a:spAutoFit/>
          </a:bodyPr>
          <a:lstStyle/>
          <a:p>
            <a:pPr algn="ctr"/>
            <a:r>
              <a:rPr lang="en-US" b="1" dirty="0" smtClean="0"/>
              <a:t>Source</a:t>
            </a:r>
            <a:r>
              <a:rPr lang="en-US" b="1" dirty="0"/>
              <a:t>: M</a:t>
            </a:r>
            <a:r>
              <a:rPr lang="en-US" b="1" dirty="0" smtClean="0"/>
              <a:t>ashable.com</a:t>
            </a:r>
            <a:endParaRPr lang="en-US" b="1" dirty="0"/>
          </a:p>
        </p:txBody>
      </p:sp>
    </p:spTree>
    <p:extLst>
      <p:ext uri="{BB962C8B-B14F-4D97-AF65-F5344CB8AC3E}">
        <p14:creationId xmlns:p14="http://schemas.microsoft.com/office/powerpoint/2010/main" val="1351420834"/>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مستطيل 8">
            <a:extLst>
              <a:ext uri="{FF2B5EF4-FFF2-40B4-BE49-F238E27FC236}">
                <a16:creationId xmlns="" xmlns:a16="http://schemas.microsoft.com/office/drawing/2014/main" id="{9AE53F59-FBF1-48B9-807B-930F791BAF57}"/>
              </a:ext>
            </a:extLst>
          </p:cNvPr>
          <p:cNvSpPr/>
          <p:nvPr/>
        </p:nvSpPr>
        <p:spPr>
          <a:xfrm>
            <a:off x="5640512" y="1828541"/>
            <a:ext cx="6551488" cy="5029459"/>
          </a:xfrm>
          <a:prstGeom prst="rect">
            <a:avLst/>
          </a:prstGeom>
          <a:solidFill>
            <a:schemeClr val="bg1"/>
          </a:solidFill>
          <a:ln>
            <a:solidFill>
              <a:srgbClr val="FCFCFC"/>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11" name="مربع نص 10">
            <a:extLst>
              <a:ext uri="{FF2B5EF4-FFF2-40B4-BE49-F238E27FC236}">
                <a16:creationId xmlns="" xmlns:a16="http://schemas.microsoft.com/office/drawing/2014/main" id="{CF5ACEFB-2791-2E98-D3B7-D5AA6CC4F450}"/>
              </a:ext>
            </a:extLst>
          </p:cNvPr>
          <p:cNvSpPr txBox="1"/>
          <p:nvPr/>
        </p:nvSpPr>
        <p:spPr>
          <a:xfrm>
            <a:off x="2676525" y="653472"/>
            <a:ext cx="6153150" cy="751488"/>
          </a:xfrm>
          <a:prstGeom prst="rect">
            <a:avLst/>
          </a:prstGeom>
          <a:noFill/>
        </p:spPr>
        <p:txBody>
          <a:bodyPr wrap="square">
            <a:spAutoFit/>
          </a:bodyPr>
          <a:lstStyle/>
          <a:p>
            <a:pPr lvl="0" algn="ctr" rtl="1">
              <a:lnSpc>
                <a:spcPct val="150000"/>
              </a:lnSpc>
            </a:pPr>
            <a:r>
              <a:rPr lang="ar-AE" sz="3200" b="1" dirty="0" err="1" smtClean="0">
                <a:solidFill>
                  <a:srgbClr val="00AEEF"/>
                </a:solidFill>
              </a:rPr>
              <a:t>كريستيانو</a:t>
            </a:r>
            <a:r>
              <a:rPr lang="ar-AE" sz="3200" b="1" dirty="0" smtClean="0">
                <a:solidFill>
                  <a:srgbClr val="00AEEF"/>
                </a:solidFill>
              </a:rPr>
              <a:t> رونالدو الأكثر متابعة</a:t>
            </a:r>
            <a:endParaRPr lang="en-US" sz="3200" b="1" dirty="0">
              <a:solidFill>
                <a:srgbClr val="00AEEF"/>
              </a:solidFill>
            </a:endParaRPr>
          </a:p>
        </p:txBody>
      </p:sp>
      <p:sp>
        <p:nvSpPr>
          <p:cNvPr id="12" name="مربع نص 11">
            <a:extLst>
              <a:ext uri="{FF2B5EF4-FFF2-40B4-BE49-F238E27FC236}">
                <a16:creationId xmlns="" xmlns:a16="http://schemas.microsoft.com/office/drawing/2014/main" id="{51F762BF-3B65-98F2-E04D-D8164F8E132A}"/>
              </a:ext>
            </a:extLst>
          </p:cNvPr>
          <p:cNvSpPr txBox="1"/>
          <p:nvPr/>
        </p:nvSpPr>
        <p:spPr>
          <a:xfrm>
            <a:off x="5753100" y="2687522"/>
            <a:ext cx="6005781" cy="3323987"/>
          </a:xfrm>
          <a:prstGeom prst="rect">
            <a:avLst/>
          </a:prstGeom>
          <a:noFill/>
        </p:spPr>
        <p:txBody>
          <a:bodyPr wrap="square" rtlCol="1">
            <a:spAutoFit/>
          </a:bodyPr>
          <a:lstStyle/>
          <a:p>
            <a:pPr algn="just" rtl="1">
              <a:lnSpc>
                <a:spcPct val="150000"/>
              </a:lnSpc>
            </a:pPr>
            <a:r>
              <a:rPr lang="ar-AE" sz="2000" dirty="0" smtClean="0"/>
              <a:t>لاعب كرة القدم </a:t>
            </a:r>
            <a:r>
              <a:rPr lang="ar-AE" sz="2000" dirty="0" err="1" smtClean="0"/>
              <a:t>كريستيانو</a:t>
            </a:r>
            <a:r>
              <a:rPr lang="ar-AE" sz="2000" dirty="0" smtClean="0"/>
              <a:t> </a:t>
            </a:r>
            <a:r>
              <a:rPr lang="ar-AE" sz="2000" dirty="0"/>
              <a:t>رونالدو لديه أكثر من مليار متابع على منصات التواصل الاجتماعي </a:t>
            </a:r>
            <a:r>
              <a:rPr lang="ar-AE" sz="2000" dirty="0" smtClean="0"/>
              <a:t>موزعة على المنصات الاجتماعية المختلفة كما يلي:</a:t>
            </a:r>
          </a:p>
          <a:p>
            <a:pPr algn="just" rtl="1">
              <a:lnSpc>
                <a:spcPct val="150000"/>
              </a:lnSpc>
            </a:pPr>
            <a:r>
              <a:rPr lang="en-US" sz="2000" dirty="0" smtClean="0"/>
              <a:t>Instagram</a:t>
            </a:r>
            <a:r>
              <a:rPr lang="ar-AE" sz="2000" dirty="0" smtClean="0"/>
              <a:t>: </a:t>
            </a:r>
            <a:r>
              <a:rPr lang="en-US" sz="2000" dirty="0" smtClean="0"/>
              <a:t>666</a:t>
            </a:r>
            <a:r>
              <a:rPr lang="ar-AE" sz="2000" dirty="0" smtClean="0"/>
              <a:t> مليون متابع على </a:t>
            </a:r>
            <a:r>
              <a:rPr lang="ar-AE" sz="2000" dirty="0" err="1" smtClean="0"/>
              <a:t>أنستغرام</a:t>
            </a:r>
            <a:r>
              <a:rPr lang="ar-AE" sz="2000" dirty="0" smtClean="0"/>
              <a:t>.</a:t>
            </a:r>
            <a:endParaRPr lang="en-US" sz="2000" dirty="0" smtClean="0"/>
          </a:p>
          <a:p>
            <a:pPr algn="just" rtl="1">
              <a:lnSpc>
                <a:spcPct val="150000"/>
              </a:lnSpc>
            </a:pPr>
            <a:r>
              <a:rPr lang="en-US" sz="2000" dirty="0" smtClean="0"/>
              <a:t>Facebook</a:t>
            </a:r>
            <a:r>
              <a:rPr lang="ar-AE" sz="2000" dirty="0" smtClean="0"/>
              <a:t>: </a:t>
            </a:r>
            <a:r>
              <a:rPr lang="ar-AE" sz="2000" dirty="0"/>
              <a:t>أكثر من </a:t>
            </a:r>
            <a:r>
              <a:rPr lang="en-US" sz="2000" dirty="0" smtClean="0"/>
              <a:t>170</a:t>
            </a:r>
            <a:r>
              <a:rPr lang="ar-AE" sz="2000" dirty="0" smtClean="0"/>
              <a:t>مليونًا</a:t>
            </a:r>
            <a:endParaRPr lang="ar-AE" sz="2000" dirty="0"/>
          </a:p>
          <a:p>
            <a:pPr algn="just" rtl="1">
              <a:lnSpc>
                <a:spcPct val="150000"/>
              </a:lnSpc>
            </a:pPr>
            <a:r>
              <a:rPr lang="en-US" sz="2000" dirty="0" smtClean="0"/>
              <a:t>X(Twitter)</a:t>
            </a:r>
            <a:r>
              <a:rPr lang="ar-AE" sz="2000" dirty="0" smtClean="0"/>
              <a:t>: </a:t>
            </a:r>
            <a:r>
              <a:rPr lang="ar-AE" sz="2000" dirty="0"/>
              <a:t>أكثر من </a:t>
            </a:r>
            <a:r>
              <a:rPr lang="en-US" sz="2000" dirty="0" smtClean="0"/>
              <a:t>113</a:t>
            </a:r>
            <a:r>
              <a:rPr lang="ar-AE" sz="2000" dirty="0" smtClean="0"/>
              <a:t> مليونًا</a:t>
            </a:r>
            <a:endParaRPr lang="ar-AE" sz="2000" dirty="0"/>
          </a:p>
          <a:p>
            <a:pPr algn="just" rtl="1">
              <a:lnSpc>
                <a:spcPct val="150000"/>
              </a:lnSpc>
            </a:pPr>
            <a:r>
              <a:rPr lang="en-US" sz="2000" dirty="0" smtClean="0"/>
              <a:t>YouTube</a:t>
            </a:r>
            <a:r>
              <a:rPr lang="ar-AE" sz="2000" dirty="0" smtClean="0"/>
              <a:t>: </a:t>
            </a:r>
            <a:r>
              <a:rPr lang="ar-AE" sz="2000" dirty="0"/>
              <a:t>أكثر من </a:t>
            </a:r>
            <a:r>
              <a:rPr lang="en-US" sz="2000" dirty="0" smtClean="0"/>
              <a:t>60</a:t>
            </a:r>
            <a:r>
              <a:rPr lang="ar-AE" sz="2000" dirty="0" smtClean="0"/>
              <a:t> مليون </a:t>
            </a:r>
            <a:r>
              <a:rPr lang="ar-AE" sz="2000" dirty="0"/>
              <a:t>مشترك</a:t>
            </a:r>
            <a:endParaRPr lang="en-US" sz="2000" dirty="0"/>
          </a:p>
        </p:txBody>
      </p:sp>
      <p:pic>
        <p:nvPicPr>
          <p:cNvPr id="8" name="صورة 7"/>
          <p:cNvPicPr/>
          <p:nvPr/>
        </p:nvPicPr>
        <p:blipFill>
          <a:blip r:embed="rId4"/>
          <a:stretch>
            <a:fillRect/>
          </a:stretch>
        </p:blipFill>
        <p:spPr>
          <a:xfrm>
            <a:off x="315310" y="3075450"/>
            <a:ext cx="5163185" cy="1857375"/>
          </a:xfrm>
          <a:prstGeom prst="rect">
            <a:avLst/>
          </a:prstGeom>
        </p:spPr>
      </p:pic>
    </p:spTree>
    <p:extLst>
      <p:ext uri="{BB962C8B-B14F-4D97-AF65-F5344CB8AC3E}">
        <p14:creationId xmlns:p14="http://schemas.microsoft.com/office/powerpoint/2010/main" val="492596948"/>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مستطيل مستدير الزوايا 7"/>
          <p:cNvSpPr/>
          <p:nvPr/>
        </p:nvSpPr>
        <p:spPr>
          <a:xfrm>
            <a:off x="4655127" y="1633346"/>
            <a:ext cx="7252791" cy="5224654"/>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11" name="مربع نص 10">
            <a:extLst>
              <a:ext uri="{FF2B5EF4-FFF2-40B4-BE49-F238E27FC236}">
                <a16:creationId xmlns="" xmlns:a16="http://schemas.microsoft.com/office/drawing/2014/main" id="{4FF079F3-AD14-0556-17FC-B5698B2828A8}"/>
              </a:ext>
            </a:extLst>
          </p:cNvPr>
          <p:cNvSpPr txBox="1"/>
          <p:nvPr/>
        </p:nvSpPr>
        <p:spPr>
          <a:xfrm>
            <a:off x="2938462" y="272472"/>
            <a:ext cx="6096000" cy="646331"/>
          </a:xfrm>
          <a:prstGeom prst="rect">
            <a:avLst/>
          </a:prstGeom>
          <a:noFill/>
        </p:spPr>
        <p:txBody>
          <a:bodyPr wrap="square">
            <a:spAutoFit/>
          </a:bodyPr>
          <a:lstStyle/>
          <a:p>
            <a:pPr algn="ctr" rtl="1"/>
            <a:endParaRPr lang="ar-SA" sz="3600" b="1" dirty="0">
              <a:solidFill>
                <a:srgbClr val="00AEEF"/>
              </a:solidFill>
            </a:endParaRPr>
          </a:p>
        </p:txBody>
      </p:sp>
      <p:sp>
        <p:nvSpPr>
          <p:cNvPr id="2" name="مربع نص 1">
            <a:extLst>
              <a:ext uri="{FF2B5EF4-FFF2-40B4-BE49-F238E27FC236}">
                <a16:creationId xmlns="" xmlns:a16="http://schemas.microsoft.com/office/drawing/2014/main" id="{19E41E50-99CD-4ACE-D361-CBC8E5DEC710}"/>
              </a:ext>
            </a:extLst>
          </p:cNvPr>
          <p:cNvSpPr txBox="1"/>
          <p:nvPr/>
        </p:nvSpPr>
        <p:spPr>
          <a:xfrm>
            <a:off x="2507672" y="562346"/>
            <a:ext cx="6096000" cy="523220"/>
          </a:xfrm>
          <a:prstGeom prst="rect">
            <a:avLst/>
          </a:prstGeom>
          <a:noFill/>
        </p:spPr>
        <p:txBody>
          <a:bodyPr wrap="square">
            <a:spAutoFit/>
          </a:bodyPr>
          <a:lstStyle/>
          <a:p>
            <a:pPr algn="ctr" rtl="1"/>
            <a:r>
              <a:rPr lang="ar-AE" sz="2800" b="1" dirty="0" smtClean="0">
                <a:solidFill>
                  <a:srgbClr val="00AEEF"/>
                </a:solidFill>
              </a:rPr>
              <a:t>تأثير المؤثرين في يوتيوب</a:t>
            </a:r>
            <a:endParaRPr lang="ar-SA" sz="2800" b="1" dirty="0">
              <a:solidFill>
                <a:srgbClr val="00AEEF"/>
              </a:solidFill>
            </a:endParaRPr>
          </a:p>
        </p:txBody>
      </p:sp>
      <p:sp>
        <p:nvSpPr>
          <p:cNvPr id="4" name="مستطيل 3"/>
          <p:cNvSpPr/>
          <p:nvPr/>
        </p:nvSpPr>
        <p:spPr>
          <a:xfrm>
            <a:off x="5555672" y="1984603"/>
            <a:ext cx="5917189" cy="4454553"/>
          </a:xfrm>
          <a:prstGeom prst="rect">
            <a:avLst/>
          </a:prstGeom>
        </p:spPr>
        <p:txBody>
          <a:bodyPr wrap="square">
            <a:spAutoFit/>
          </a:bodyPr>
          <a:lstStyle/>
          <a:p>
            <a:pPr algn="r" rtl="1">
              <a:lnSpc>
                <a:spcPct val="107000"/>
              </a:lnSpc>
              <a:spcAft>
                <a:spcPts val="800"/>
              </a:spcAft>
            </a:pPr>
            <a:r>
              <a:rPr lang="ar-AE" sz="2000" dirty="0" smtClean="0">
                <a:effectLst/>
                <a:latin typeface="Calibri" panose="020F0502020204030204" pitchFamily="34" charset="0"/>
                <a:ea typeface="Calibri" panose="020F0502020204030204" pitchFamily="34" charset="0"/>
                <a:cs typeface="Arial" panose="020B0604020202020204" pitchFamily="34" charset="0"/>
              </a:rPr>
              <a:t>تشير دراسة </a:t>
            </a:r>
            <a:r>
              <a:rPr lang="ar-AE" sz="2000" dirty="0" smtClean="0">
                <a:latin typeface="Calibri" panose="020F0502020204030204" pitchFamily="34" charset="0"/>
                <a:ea typeface="Calibri" panose="020F0502020204030204" pitchFamily="34" charset="0"/>
                <a:cs typeface="Arial" panose="020B0604020202020204" pitchFamily="34" charset="0"/>
              </a:rPr>
              <a:t>علمية بعنوان </a:t>
            </a:r>
            <a:r>
              <a:rPr lang="en-US" sz="2000" dirty="0" smtClean="0">
                <a:latin typeface="Calibri" panose="020F0502020204030204" pitchFamily="34" charset="0"/>
                <a:ea typeface="Calibri" panose="020F0502020204030204" pitchFamily="34" charset="0"/>
                <a:cs typeface="Arial" panose="020B0604020202020204" pitchFamily="34" charset="0"/>
              </a:rPr>
              <a:t>“The Value of YouTube”</a:t>
            </a:r>
            <a:r>
              <a:rPr lang="ar-AE" sz="2000" dirty="0" smtClean="0">
                <a:effectLst/>
                <a:latin typeface="Calibri" panose="020F0502020204030204" pitchFamily="34" charset="0"/>
                <a:ea typeface="Calibri" panose="020F0502020204030204" pitchFamily="34" charset="0"/>
                <a:cs typeface="Arial" panose="020B0604020202020204" pitchFamily="34" charset="0"/>
              </a:rPr>
              <a:t>بأن المشتركين في قنوات يوتيوب يتأثرون بشكل كبير بالفيديوهات التي ينشرها صناع المحتوى والمؤثرين: </a:t>
            </a:r>
          </a:p>
          <a:p>
            <a:pPr marL="342900" indent="-342900" algn="r" rtl="1">
              <a:lnSpc>
                <a:spcPct val="107000"/>
              </a:lnSpc>
              <a:spcAft>
                <a:spcPts val="800"/>
              </a:spcAft>
              <a:buFont typeface="Arial" panose="020B0604020202020204" pitchFamily="34" charset="0"/>
              <a:buChar char="•"/>
            </a:pPr>
            <a:r>
              <a:rPr lang="en-US" sz="2000" dirty="0" smtClean="0">
                <a:latin typeface="Calibri" panose="020F0502020204030204" pitchFamily="34" charset="0"/>
                <a:ea typeface="Calibri" panose="020F0502020204030204" pitchFamily="34" charset="0"/>
                <a:cs typeface="Arial" panose="020B0604020202020204" pitchFamily="34" charset="0"/>
              </a:rPr>
              <a:t>60</a:t>
            </a:r>
            <a:r>
              <a:rPr lang="ar-AE" sz="2000" dirty="0" smtClean="0">
                <a:latin typeface="Calibri" panose="020F0502020204030204" pitchFamily="34" charset="0"/>
                <a:ea typeface="Calibri" panose="020F0502020204030204" pitchFamily="34" charset="0"/>
                <a:cs typeface="Arial" panose="020B0604020202020204" pitchFamily="34" charset="0"/>
              </a:rPr>
              <a:t> % من مشتركي قنوات يوتيوب يستمعون للنصائح من صناع المحتوى الذين يتابعونهم قبل عملية شراء المنتج.</a:t>
            </a:r>
          </a:p>
          <a:p>
            <a:pPr marL="342900" indent="-342900" algn="r" rtl="1">
              <a:lnSpc>
                <a:spcPct val="107000"/>
              </a:lnSpc>
              <a:spcAft>
                <a:spcPts val="800"/>
              </a:spcAft>
              <a:buFont typeface="Arial" panose="020B0604020202020204" pitchFamily="34" charset="0"/>
              <a:buChar char="•"/>
            </a:pPr>
            <a:r>
              <a:rPr lang="en-US" sz="2000" dirty="0">
                <a:latin typeface="Calibri" panose="020F0502020204030204" pitchFamily="34" charset="0"/>
                <a:ea typeface="Calibri" panose="020F0502020204030204" pitchFamily="34" charset="0"/>
                <a:cs typeface="Arial" panose="020B0604020202020204" pitchFamily="34" charset="0"/>
              </a:rPr>
              <a:t>60</a:t>
            </a:r>
            <a:r>
              <a:rPr lang="ar-AE" sz="2000" dirty="0">
                <a:latin typeface="Calibri" panose="020F0502020204030204" pitchFamily="34" charset="0"/>
                <a:ea typeface="Calibri" panose="020F0502020204030204" pitchFamily="34" charset="0"/>
              </a:rPr>
              <a:t> % من مشتركي قنوات </a:t>
            </a:r>
            <a:r>
              <a:rPr lang="ar-AE" sz="2000" dirty="0" smtClean="0">
                <a:latin typeface="Calibri" panose="020F0502020204030204" pitchFamily="34" charset="0"/>
                <a:ea typeface="Calibri" panose="020F0502020204030204" pitchFamily="34" charset="0"/>
              </a:rPr>
              <a:t>يوتيوب يؤمنون بأن صناع المحتوى غيروا لهم ثقافتهم الاستهلاكية أو ساهموا في بنائها.</a:t>
            </a:r>
          </a:p>
          <a:p>
            <a:pPr marL="342900" indent="-342900" algn="r" rtl="1">
              <a:lnSpc>
                <a:spcPct val="107000"/>
              </a:lnSpc>
              <a:spcAft>
                <a:spcPts val="800"/>
              </a:spcAft>
              <a:buFont typeface="Arial" panose="020B0604020202020204" pitchFamily="34" charset="0"/>
              <a:buChar char="•"/>
            </a:pPr>
            <a:r>
              <a:rPr lang="en-US" sz="2000" dirty="0" smtClean="0">
                <a:latin typeface="Calibri" panose="020F0502020204030204" pitchFamily="34" charset="0"/>
                <a:ea typeface="Calibri" panose="020F0502020204030204" pitchFamily="34" charset="0"/>
                <a:cs typeface="Arial" panose="020B0604020202020204" pitchFamily="34" charset="0"/>
              </a:rPr>
              <a:t>70</a:t>
            </a:r>
            <a:r>
              <a:rPr lang="ar-AE" sz="2000" dirty="0" smtClean="0">
                <a:latin typeface="Calibri" panose="020F0502020204030204" pitchFamily="34" charset="0"/>
                <a:ea typeface="Calibri" panose="020F0502020204030204" pitchFamily="34" charset="0"/>
                <a:cs typeface="Arial" panose="020B0604020202020204" pitchFamily="34" charset="0"/>
              </a:rPr>
              <a:t> % من مشتركي قنوات يوتيوب من المراهقين يفضلون صناع المحتوى على يوتيوب أكثر من المشاهير التقليديين على أرض الواقع. </a:t>
            </a:r>
          </a:p>
          <a:p>
            <a:pPr marL="342900" indent="-342900" algn="r" rtl="1">
              <a:lnSpc>
                <a:spcPct val="107000"/>
              </a:lnSpc>
              <a:spcAft>
                <a:spcPts val="800"/>
              </a:spcAft>
              <a:buFont typeface="Arial" panose="020B0604020202020204" pitchFamily="34" charset="0"/>
              <a:buChar char="•"/>
            </a:pPr>
            <a:r>
              <a:rPr lang="en-US" sz="2000" dirty="0" smtClean="0">
                <a:latin typeface="Calibri" panose="020F0502020204030204" pitchFamily="34" charset="0"/>
                <a:ea typeface="Calibri" panose="020F0502020204030204" pitchFamily="34" charset="0"/>
                <a:cs typeface="Arial" panose="020B0604020202020204" pitchFamily="34" charset="0"/>
              </a:rPr>
              <a:t>86</a:t>
            </a:r>
            <a:r>
              <a:rPr lang="ar-AE" sz="2000" dirty="0" smtClean="0">
                <a:latin typeface="Calibri" panose="020F0502020204030204" pitchFamily="34" charset="0"/>
                <a:ea typeface="Calibri" panose="020F0502020204030204" pitchFamily="34" charset="0"/>
                <a:cs typeface="Arial" panose="020B0604020202020204" pitchFamily="34" charset="0"/>
              </a:rPr>
              <a:t>% من مستخدمي يوتيوب يستخدمون يوتيوب من أجل تعلم شيء جديد.</a:t>
            </a:r>
            <a:endParaRPr lang="en-US" sz="20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3" name="صورة 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44178" y="2590800"/>
            <a:ext cx="4094868" cy="2303363"/>
          </a:xfrm>
          <a:prstGeom prst="rect">
            <a:avLst/>
          </a:prstGeom>
        </p:spPr>
      </p:pic>
    </p:spTree>
    <p:extLst>
      <p:ext uri="{BB962C8B-B14F-4D97-AF65-F5344CB8AC3E}">
        <p14:creationId xmlns:p14="http://schemas.microsoft.com/office/powerpoint/2010/main" val="2816833986"/>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مستطيل مستدير الزوايا 5"/>
          <p:cNvSpPr/>
          <p:nvPr/>
        </p:nvSpPr>
        <p:spPr>
          <a:xfrm>
            <a:off x="1537526" y="1479458"/>
            <a:ext cx="7252791" cy="5224654"/>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3" name="مربع نص 2">
            <a:extLst>
              <a:ext uri="{FF2B5EF4-FFF2-40B4-BE49-F238E27FC236}">
                <a16:creationId xmlns="" xmlns:a16="http://schemas.microsoft.com/office/drawing/2014/main" id="{4A7C80FF-6E94-5B0D-A817-A38D03D5BDEF}"/>
              </a:ext>
            </a:extLst>
          </p:cNvPr>
          <p:cNvSpPr txBox="1"/>
          <p:nvPr/>
        </p:nvSpPr>
        <p:spPr>
          <a:xfrm>
            <a:off x="2514600" y="527343"/>
            <a:ext cx="6096000" cy="1077218"/>
          </a:xfrm>
          <a:prstGeom prst="rect">
            <a:avLst/>
          </a:prstGeom>
          <a:noFill/>
        </p:spPr>
        <p:txBody>
          <a:bodyPr wrap="square">
            <a:spAutoFit/>
          </a:bodyPr>
          <a:lstStyle/>
          <a:p>
            <a:pPr algn="ctr" rtl="1"/>
            <a:r>
              <a:rPr lang="ar-AE" sz="2800" b="1" dirty="0" smtClean="0">
                <a:solidFill>
                  <a:srgbClr val="00AEEF"/>
                </a:solidFill>
              </a:rPr>
              <a:t>أنواع المؤثرين</a:t>
            </a:r>
            <a:endParaRPr lang="ar-SA" sz="2800" b="1" dirty="0">
              <a:solidFill>
                <a:srgbClr val="00AEEF"/>
              </a:solidFill>
            </a:endParaRPr>
          </a:p>
          <a:p>
            <a:pPr algn="ctr" rtl="1"/>
            <a:endParaRPr lang="ar-SA" sz="3600" b="1" dirty="0">
              <a:solidFill>
                <a:srgbClr val="00AEEF"/>
              </a:solidFill>
            </a:endParaRPr>
          </a:p>
        </p:txBody>
      </p:sp>
      <p:sp>
        <p:nvSpPr>
          <p:cNvPr id="2" name="مستطيل 1"/>
          <p:cNvSpPr/>
          <p:nvPr/>
        </p:nvSpPr>
        <p:spPr>
          <a:xfrm>
            <a:off x="1911927" y="1604561"/>
            <a:ext cx="7301346" cy="5068054"/>
          </a:xfrm>
          <a:prstGeom prst="rect">
            <a:avLst/>
          </a:prstGeom>
        </p:spPr>
        <p:txBody>
          <a:bodyPr wrap="square">
            <a:spAutoFit/>
          </a:bodyPr>
          <a:lstStyle/>
          <a:p>
            <a:pPr algn="ctr" rtl="1">
              <a:lnSpc>
                <a:spcPct val="150000"/>
              </a:lnSpc>
              <a:spcAft>
                <a:spcPts val="800"/>
              </a:spcAft>
            </a:pPr>
            <a:r>
              <a:rPr lang="en-US" sz="2000" b="1" dirty="0" smtClean="0">
                <a:latin typeface="Calibri" panose="020F0502020204030204" pitchFamily="34" charset="0"/>
                <a:ea typeface="Calibri" panose="020F0502020204030204" pitchFamily="34" charset="0"/>
                <a:cs typeface="Arial" panose="020B0604020202020204" pitchFamily="34" charset="0"/>
              </a:rPr>
              <a:t>Mega-influencers</a:t>
            </a:r>
            <a:r>
              <a:rPr lang="ar-AE" sz="2000" b="1" dirty="0" smtClean="0">
                <a:latin typeface="Calibri" panose="020F0502020204030204" pitchFamily="34" charset="0"/>
                <a:ea typeface="Calibri" panose="020F0502020204030204" pitchFamily="34" charset="0"/>
              </a:rPr>
              <a:t> </a:t>
            </a:r>
          </a:p>
          <a:p>
            <a:pPr algn="ctr" rtl="1">
              <a:lnSpc>
                <a:spcPct val="150000"/>
              </a:lnSpc>
              <a:spcAft>
                <a:spcPts val="800"/>
              </a:spcAft>
            </a:pPr>
            <a:r>
              <a:rPr lang="ar-AE" sz="2000" b="1" dirty="0" smtClean="0">
                <a:latin typeface="Calibri" panose="020F0502020204030204" pitchFamily="34" charset="0"/>
                <a:ea typeface="Calibri" panose="020F0502020204030204" pitchFamily="34" charset="0"/>
              </a:rPr>
              <a:t>المؤثرون </a:t>
            </a:r>
            <a:r>
              <a:rPr lang="ar-AE" sz="2000" b="1" dirty="0">
                <a:latin typeface="Calibri" panose="020F0502020204030204" pitchFamily="34" charset="0"/>
                <a:ea typeface="Calibri" panose="020F0502020204030204" pitchFamily="34" charset="0"/>
              </a:rPr>
              <a:t>الكبار جدا لديهم أكثر من مليون متابع </a:t>
            </a:r>
            <a:endParaRPr lang="en-US" sz="2000" b="1" dirty="0">
              <a:latin typeface="Calibri" panose="020F0502020204030204" pitchFamily="34" charset="0"/>
              <a:ea typeface="Calibri" panose="020F0502020204030204" pitchFamily="34" charset="0"/>
              <a:cs typeface="Arial" panose="020B0604020202020204" pitchFamily="34" charset="0"/>
            </a:endParaRPr>
          </a:p>
          <a:p>
            <a:pPr algn="ctr" rtl="1">
              <a:lnSpc>
                <a:spcPct val="150000"/>
              </a:lnSpc>
              <a:spcAft>
                <a:spcPts val="800"/>
              </a:spcAft>
            </a:pPr>
            <a:r>
              <a:rPr lang="en-US" sz="2000" b="1" dirty="0" smtClean="0">
                <a:latin typeface="Calibri" panose="020F0502020204030204" pitchFamily="34" charset="0"/>
                <a:ea typeface="Calibri" panose="020F0502020204030204" pitchFamily="34" charset="0"/>
                <a:cs typeface="Arial" panose="020B0604020202020204" pitchFamily="34" charset="0"/>
              </a:rPr>
              <a:t>Macro-influencers</a:t>
            </a:r>
            <a:endParaRPr lang="ar-AE" sz="2000" b="1" dirty="0" smtClean="0">
              <a:latin typeface="Calibri" panose="020F0502020204030204" pitchFamily="34" charset="0"/>
              <a:ea typeface="Calibri" panose="020F0502020204030204" pitchFamily="34" charset="0"/>
              <a:cs typeface="Arial" panose="020B0604020202020204" pitchFamily="34" charset="0"/>
            </a:endParaRPr>
          </a:p>
          <a:p>
            <a:pPr algn="ctr" rtl="1">
              <a:lnSpc>
                <a:spcPct val="150000"/>
              </a:lnSpc>
              <a:spcAft>
                <a:spcPts val="800"/>
              </a:spcAft>
            </a:pPr>
            <a:r>
              <a:rPr lang="ar-AE" sz="2000" b="1" dirty="0" smtClean="0">
                <a:latin typeface="Calibri" panose="020F0502020204030204" pitchFamily="34" charset="0"/>
                <a:ea typeface="Calibri" panose="020F0502020204030204" pitchFamily="34" charset="0"/>
              </a:rPr>
              <a:t>المؤثرون </a:t>
            </a:r>
            <a:r>
              <a:rPr lang="ar-AE" sz="2000" b="1" dirty="0">
                <a:latin typeface="Calibri" panose="020F0502020204030204" pitchFamily="34" charset="0"/>
                <a:ea typeface="Calibri" panose="020F0502020204030204" pitchFamily="34" charset="0"/>
              </a:rPr>
              <a:t>الكبار من </a:t>
            </a:r>
            <a:r>
              <a:rPr lang="en-US" sz="2000" b="1" dirty="0" smtClean="0">
                <a:latin typeface="Calibri" panose="020F0502020204030204" pitchFamily="34" charset="0"/>
                <a:ea typeface="Calibri" panose="020F0502020204030204" pitchFamily="34" charset="0"/>
              </a:rPr>
              <a:t>100</a:t>
            </a:r>
            <a:r>
              <a:rPr lang="ar-AE" sz="2000" b="1" dirty="0" smtClean="0">
                <a:latin typeface="Calibri" panose="020F0502020204030204" pitchFamily="34" charset="0"/>
                <a:ea typeface="Calibri" panose="020F0502020204030204" pitchFamily="34" charset="0"/>
              </a:rPr>
              <a:t> ألف </a:t>
            </a:r>
            <a:r>
              <a:rPr lang="ar-AE" sz="2000" b="1" dirty="0">
                <a:latin typeface="Calibri" panose="020F0502020204030204" pitchFamily="34" charset="0"/>
                <a:ea typeface="Calibri" panose="020F0502020204030204" pitchFamily="34" charset="0"/>
              </a:rPr>
              <a:t>متابع إلى مليون متابع </a:t>
            </a:r>
            <a:endParaRPr lang="en-US" sz="2000" b="1" dirty="0">
              <a:latin typeface="Calibri" panose="020F0502020204030204" pitchFamily="34" charset="0"/>
              <a:ea typeface="Calibri" panose="020F0502020204030204" pitchFamily="34" charset="0"/>
              <a:cs typeface="Arial" panose="020B0604020202020204" pitchFamily="34" charset="0"/>
            </a:endParaRPr>
          </a:p>
          <a:p>
            <a:pPr algn="ctr" rtl="1">
              <a:lnSpc>
                <a:spcPct val="150000"/>
              </a:lnSpc>
              <a:spcAft>
                <a:spcPts val="800"/>
              </a:spcAft>
            </a:pPr>
            <a:r>
              <a:rPr lang="en-US" sz="2000" b="1" dirty="0" smtClean="0">
                <a:latin typeface="Calibri" panose="020F0502020204030204" pitchFamily="34" charset="0"/>
                <a:ea typeface="Calibri" panose="020F0502020204030204" pitchFamily="34" charset="0"/>
                <a:cs typeface="Arial" panose="020B0604020202020204" pitchFamily="34" charset="0"/>
              </a:rPr>
              <a:t>Micro-influencers</a:t>
            </a:r>
            <a:r>
              <a:rPr lang="en-US" sz="2000" b="1" dirty="0" smtClean="0">
                <a:latin typeface="Arial" panose="020B0604020202020204" pitchFamily="34" charset="0"/>
                <a:ea typeface="Calibri" panose="020F0502020204030204" pitchFamily="34" charset="0"/>
                <a:cs typeface="Arial" panose="020B0604020202020204" pitchFamily="34" charset="0"/>
              </a:rPr>
              <a:t> </a:t>
            </a:r>
            <a:endParaRPr lang="ar-AE" sz="2000" b="1" dirty="0" smtClean="0">
              <a:latin typeface="Arial" panose="020B0604020202020204" pitchFamily="34" charset="0"/>
              <a:ea typeface="Calibri" panose="020F0502020204030204" pitchFamily="34" charset="0"/>
              <a:cs typeface="Arial" panose="020B0604020202020204" pitchFamily="34" charset="0"/>
            </a:endParaRPr>
          </a:p>
          <a:p>
            <a:pPr algn="ctr" rtl="1">
              <a:lnSpc>
                <a:spcPct val="150000"/>
              </a:lnSpc>
              <a:spcAft>
                <a:spcPts val="800"/>
              </a:spcAft>
            </a:pPr>
            <a:r>
              <a:rPr lang="ar-AE" sz="2000" b="1" dirty="0">
                <a:latin typeface="Arial" panose="020B0604020202020204" pitchFamily="34" charset="0"/>
                <a:ea typeface="Calibri" panose="020F0502020204030204" pitchFamily="34" charset="0"/>
              </a:rPr>
              <a:t>المؤثرون الصغار من </a:t>
            </a:r>
            <a:r>
              <a:rPr lang="en-US" sz="2000" b="1" dirty="0">
                <a:latin typeface="Arial" panose="020B0604020202020204" pitchFamily="34" charset="0"/>
                <a:ea typeface="Calibri" panose="020F0502020204030204" pitchFamily="34" charset="0"/>
              </a:rPr>
              <a:t>10</a:t>
            </a:r>
            <a:r>
              <a:rPr lang="ar-AE" sz="2000" b="1" dirty="0">
                <a:latin typeface="Arial" panose="020B0604020202020204" pitchFamily="34" charset="0"/>
                <a:ea typeface="Calibri" panose="020F0502020204030204" pitchFamily="34" charset="0"/>
              </a:rPr>
              <a:t> ألف متابع إلى </a:t>
            </a:r>
            <a:r>
              <a:rPr lang="en-US" sz="2000" b="1" dirty="0">
                <a:latin typeface="Arial" panose="020B0604020202020204" pitchFamily="34" charset="0"/>
                <a:ea typeface="Calibri" panose="020F0502020204030204" pitchFamily="34" charset="0"/>
              </a:rPr>
              <a:t>100</a:t>
            </a:r>
            <a:r>
              <a:rPr lang="ar-AE" sz="2000" b="1" dirty="0">
                <a:latin typeface="Arial" panose="020B0604020202020204" pitchFamily="34" charset="0"/>
                <a:ea typeface="Calibri" panose="020F0502020204030204" pitchFamily="34" charset="0"/>
              </a:rPr>
              <a:t> ألف </a:t>
            </a:r>
            <a:r>
              <a:rPr lang="ar-AE" sz="2000" b="1" dirty="0" smtClean="0">
                <a:latin typeface="Arial" panose="020B0604020202020204" pitchFamily="34" charset="0"/>
                <a:ea typeface="Calibri" panose="020F0502020204030204" pitchFamily="34" charset="0"/>
              </a:rPr>
              <a:t>متابع</a:t>
            </a:r>
            <a:endParaRPr lang="ar-AE" sz="2000" b="1" dirty="0">
              <a:latin typeface="Arial" panose="020B0604020202020204" pitchFamily="34" charset="0"/>
              <a:ea typeface="Calibri" panose="020F0502020204030204" pitchFamily="34" charset="0"/>
              <a:cs typeface="Arial" panose="020B0604020202020204" pitchFamily="34" charset="0"/>
            </a:endParaRPr>
          </a:p>
          <a:p>
            <a:pPr algn="ctr" rtl="1">
              <a:lnSpc>
                <a:spcPct val="150000"/>
              </a:lnSpc>
              <a:spcAft>
                <a:spcPts val="800"/>
              </a:spcAft>
            </a:pPr>
            <a:r>
              <a:rPr lang="en-US" sz="2000" b="1" dirty="0" smtClean="0">
                <a:latin typeface="Calibri" panose="020F0502020204030204" pitchFamily="34" charset="0"/>
                <a:ea typeface="Calibri" panose="020F0502020204030204" pitchFamily="34" charset="0"/>
                <a:cs typeface="Arial" panose="020B0604020202020204" pitchFamily="34" charset="0"/>
              </a:rPr>
              <a:t>Nano-influencers</a:t>
            </a:r>
            <a:endParaRPr lang="ar-AE" sz="2000" b="1" dirty="0" smtClean="0">
              <a:latin typeface="Calibri" panose="020F0502020204030204" pitchFamily="34" charset="0"/>
              <a:ea typeface="Calibri" panose="020F0502020204030204" pitchFamily="34" charset="0"/>
              <a:cs typeface="Arial" panose="020B0604020202020204" pitchFamily="34" charset="0"/>
            </a:endParaRPr>
          </a:p>
          <a:p>
            <a:pPr algn="ctr" rtl="1">
              <a:lnSpc>
                <a:spcPct val="150000"/>
              </a:lnSpc>
              <a:spcAft>
                <a:spcPts val="800"/>
              </a:spcAft>
            </a:pPr>
            <a:r>
              <a:rPr lang="ar-AE" sz="2000" b="1" dirty="0">
                <a:latin typeface="Arial" panose="020B0604020202020204" pitchFamily="34" charset="0"/>
                <a:ea typeface="Calibri" panose="020F0502020204030204" pitchFamily="34" charset="0"/>
              </a:rPr>
              <a:t>المؤثرون على مستوى محدود بين ألف و </a:t>
            </a:r>
            <a:r>
              <a:rPr lang="en-US" sz="2000" b="1" dirty="0">
                <a:latin typeface="Arial" panose="020B0604020202020204" pitchFamily="34" charset="0"/>
                <a:ea typeface="Calibri" panose="020F0502020204030204" pitchFamily="34" charset="0"/>
              </a:rPr>
              <a:t>10</a:t>
            </a:r>
            <a:r>
              <a:rPr lang="ar-AE" sz="2000" b="1" dirty="0">
                <a:latin typeface="Arial" panose="020B0604020202020204" pitchFamily="34" charset="0"/>
                <a:ea typeface="Calibri" panose="020F0502020204030204" pitchFamily="34" charset="0"/>
              </a:rPr>
              <a:t>آلاف متابع</a:t>
            </a:r>
            <a:endParaRPr lang="en-US" sz="2000" b="1" dirty="0">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Aft>
                <a:spcPts val="800"/>
              </a:spcAft>
            </a:pPr>
            <a:endParaRPr lang="en-US" sz="20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022623715"/>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مستطيل مستدير الزوايا 5"/>
          <p:cNvSpPr/>
          <p:nvPr/>
        </p:nvSpPr>
        <p:spPr>
          <a:xfrm>
            <a:off x="7910945" y="2677248"/>
            <a:ext cx="4252661" cy="3765116"/>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2" name="مربع نص 1">
            <a:extLst>
              <a:ext uri="{FF2B5EF4-FFF2-40B4-BE49-F238E27FC236}">
                <a16:creationId xmlns="" xmlns:a16="http://schemas.microsoft.com/office/drawing/2014/main" id="{22D3432E-0EA4-D008-8E47-8557EC2E8400}"/>
              </a:ext>
            </a:extLst>
          </p:cNvPr>
          <p:cNvSpPr txBox="1"/>
          <p:nvPr/>
        </p:nvSpPr>
        <p:spPr>
          <a:xfrm>
            <a:off x="3048000" y="604981"/>
            <a:ext cx="6096000" cy="892552"/>
          </a:xfrm>
          <a:prstGeom prst="rect">
            <a:avLst/>
          </a:prstGeom>
          <a:noFill/>
        </p:spPr>
        <p:txBody>
          <a:bodyPr wrap="square">
            <a:spAutoFit/>
          </a:bodyPr>
          <a:lstStyle/>
          <a:p>
            <a:pPr algn="ctr" rtl="1"/>
            <a:r>
              <a:rPr lang="ar-AE" sz="2800" b="1" dirty="0" smtClean="0">
                <a:solidFill>
                  <a:srgbClr val="00AEEF"/>
                </a:solidFill>
              </a:rPr>
              <a:t>أنواع حملات التسويق عبر المؤثرين</a:t>
            </a:r>
            <a:endParaRPr lang="ar-SA" sz="2800" b="1" dirty="0">
              <a:solidFill>
                <a:srgbClr val="00AEEF"/>
              </a:solidFill>
            </a:endParaRPr>
          </a:p>
          <a:p>
            <a:pPr algn="ctr" rtl="1"/>
            <a:r>
              <a:rPr lang="ar-SA" sz="2400" b="1" dirty="0">
                <a:solidFill>
                  <a:srgbClr val="00AEEF"/>
                </a:solidFill>
              </a:rPr>
              <a:t> </a:t>
            </a:r>
          </a:p>
        </p:txBody>
      </p:sp>
      <p:sp>
        <p:nvSpPr>
          <p:cNvPr id="4" name="مستطيل 3"/>
          <p:cNvSpPr/>
          <p:nvPr/>
        </p:nvSpPr>
        <p:spPr>
          <a:xfrm>
            <a:off x="8477595" y="3041400"/>
            <a:ext cx="3528294" cy="2400657"/>
          </a:xfrm>
          <a:prstGeom prst="rect">
            <a:avLst/>
          </a:prstGeom>
        </p:spPr>
        <p:txBody>
          <a:bodyPr wrap="square">
            <a:spAutoFit/>
          </a:bodyPr>
          <a:lstStyle/>
          <a:p>
            <a:pPr algn="just" rtl="1">
              <a:lnSpc>
                <a:spcPct val="150000"/>
              </a:lnSpc>
              <a:spcAft>
                <a:spcPts val="800"/>
              </a:spcAft>
            </a:pPr>
            <a:r>
              <a:rPr lang="ar-AE" sz="2000" dirty="0">
                <a:latin typeface="Calibri" panose="020F0502020204030204" pitchFamily="34" charset="0"/>
                <a:ea typeface="Calibri" panose="020F0502020204030204" pitchFamily="34" charset="0"/>
              </a:rPr>
              <a:t>المحتوى المروّج </a:t>
            </a:r>
            <a:r>
              <a:rPr lang="en-US" sz="2000" dirty="0">
                <a:latin typeface="Calibri" panose="020F0502020204030204" pitchFamily="34" charset="0"/>
                <a:ea typeface="Calibri" panose="020F0502020204030204" pitchFamily="34" charset="0"/>
                <a:cs typeface="Arial" panose="020B0604020202020204" pitchFamily="34" charset="0"/>
              </a:rPr>
              <a:t>Sponsored Content</a:t>
            </a:r>
            <a:r>
              <a:rPr lang="ar-AE" sz="2000" dirty="0">
                <a:latin typeface="Calibri" panose="020F0502020204030204" pitchFamily="34" charset="0"/>
                <a:ea typeface="Calibri" panose="020F0502020204030204" pitchFamily="34" charset="0"/>
              </a:rPr>
              <a:t>: تدفع العلامات التجارية للمؤثرين مقابل إنشاء محتوى يروّج لمنتجاتها أو خدماتها، مثل المنشورات أو مقاطع الفيديو أو القصص</a:t>
            </a:r>
            <a:r>
              <a:rPr lang="ar-AE" sz="2000" dirty="0" smtClean="0">
                <a:latin typeface="Calibri" panose="020F0502020204030204" pitchFamily="34" charset="0"/>
                <a:ea typeface="Calibri" panose="020F0502020204030204" pitchFamily="34" charset="0"/>
              </a:rPr>
              <a:t>.</a:t>
            </a:r>
            <a:endParaRPr lang="en-US" sz="2000" dirty="0">
              <a:latin typeface="Calibri" panose="020F0502020204030204" pitchFamily="34" charset="0"/>
              <a:ea typeface="Calibri" panose="020F0502020204030204" pitchFamily="34" charset="0"/>
              <a:cs typeface="Arial" panose="020B0604020202020204" pitchFamily="34" charset="0"/>
            </a:endParaRPr>
          </a:p>
        </p:txBody>
      </p:sp>
      <p:pic>
        <p:nvPicPr>
          <p:cNvPr id="3" name="صورة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1497533"/>
            <a:ext cx="7293947" cy="4846572"/>
          </a:xfrm>
          <a:prstGeom prst="rect">
            <a:avLst/>
          </a:prstGeom>
        </p:spPr>
      </p:pic>
    </p:spTree>
    <p:extLst>
      <p:ext uri="{BB962C8B-B14F-4D97-AF65-F5344CB8AC3E}">
        <p14:creationId xmlns:p14="http://schemas.microsoft.com/office/powerpoint/2010/main" val="426645530"/>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مستطيل مستدير الزوايا 5"/>
          <p:cNvSpPr/>
          <p:nvPr/>
        </p:nvSpPr>
        <p:spPr>
          <a:xfrm>
            <a:off x="7575005" y="2424037"/>
            <a:ext cx="4616995" cy="4226145"/>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2" name="مربع نص 1">
            <a:extLst>
              <a:ext uri="{FF2B5EF4-FFF2-40B4-BE49-F238E27FC236}">
                <a16:creationId xmlns="" xmlns:a16="http://schemas.microsoft.com/office/drawing/2014/main" id="{22D3432E-0EA4-D008-8E47-8557EC2E8400}"/>
              </a:ext>
            </a:extLst>
          </p:cNvPr>
          <p:cNvSpPr txBox="1"/>
          <p:nvPr/>
        </p:nvSpPr>
        <p:spPr>
          <a:xfrm>
            <a:off x="3048000" y="604981"/>
            <a:ext cx="6096000" cy="892552"/>
          </a:xfrm>
          <a:prstGeom prst="rect">
            <a:avLst/>
          </a:prstGeom>
          <a:noFill/>
        </p:spPr>
        <p:txBody>
          <a:bodyPr wrap="square">
            <a:spAutoFit/>
          </a:bodyPr>
          <a:lstStyle/>
          <a:p>
            <a:pPr algn="ctr" rtl="1"/>
            <a:r>
              <a:rPr lang="ar-AE" sz="2800" b="1" dirty="0" smtClean="0">
                <a:solidFill>
                  <a:srgbClr val="00AEEF"/>
                </a:solidFill>
              </a:rPr>
              <a:t>أنواع حملات التسويق عبر المؤثرين</a:t>
            </a:r>
            <a:endParaRPr lang="ar-SA" sz="2800" b="1" dirty="0">
              <a:solidFill>
                <a:srgbClr val="00AEEF"/>
              </a:solidFill>
            </a:endParaRPr>
          </a:p>
          <a:p>
            <a:pPr algn="ctr" rtl="1"/>
            <a:r>
              <a:rPr lang="ar-SA" sz="2400" b="1" dirty="0">
                <a:solidFill>
                  <a:srgbClr val="00AEEF"/>
                </a:solidFill>
              </a:rPr>
              <a:t> </a:t>
            </a:r>
          </a:p>
        </p:txBody>
      </p:sp>
      <p:sp>
        <p:nvSpPr>
          <p:cNvPr id="4" name="مستطيل 3"/>
          <p:cNvSpPr/>
          <p:nvPr/>
        </p:nvSpPr>
        <p:spPr>
          <a:xfrm>
            <a:off x="7680134" y="3005928"/>
            <a:ext cx="4136507" cy="2400657"/>
          </a:xfrm>
          <a:prstGeom prst="rect">
            <a:avLst/>
          </a:prstGeom>
        </p:spPr>
        <p:txBody>
          <a:bodyPr wrap="square">
            <a:spAutoFit/>
          </a:bodyPr>
          <a:lstStyle/>
          <a:p>
            <a:pPr algn="just" rtl="1">
              <a:lnSpc>
                <a:spcPct val="150000"/>
              </a:lnSpc>
              <a:spcAft>
                <a:spcPts val="800"/>
              </a:spcAft>
            </a:pPr>
            <a:r>
              <a:rPr lang="ar-AE" sz="2000" dirty="0">
                <a:latin typeface="Calibri" panose="020F0502020204030204" pitchFamily="34" charset="0"/>
                <a:ea typeface="Calibri" panose="020F0502020204030204" pitchFamily="34" charset="0"/>
              </a:rPr>
              <a:t>المسابقات والهدايا </a:t>
            </a:r>
            <a:r>
              <a:rPr lang="en-US" sz="2000" dirty="0">
                <a:latin typeface="Calibri" panose="020F0502020204030204" pitchFamily="34" charset="0"/>
                <a:ea typeface="Calibri" panose="020F0502020204030204" pitchFamily="34" charset="0"/>
                <a:cs typeface="Arial" panose="020B0604020202020204" pitchFamily="34" charset="0"/>
              </a:rPr>
              <a:t>Contests &amp; Giveaways</a:t>
            </a:r>
            <a:r>
              <a:rPr lang="ar-AE" sz="2000" dirty="0">
                <a:latin typeface="Calibri" panose="020F0502020204030204" pitchFamily="34" charset="0"/>
                <a:ea typeface="Calibri" panose="020F0502020204030204" pitchFamily="34" charset="0"/>
              </a:rPr>
              <a:t>: تتعاون العلامات التجارية مع المؤثرين لتنظيم هدايا، مما يزيد من التفاعل ويجذب عملاء محتملين من خلال منح جمهور المؤثر فرصة الفوز بجائزة.</a:t>
            </a:r>
            <a:endParaRPr lang="en-US" sz="2000" dirty="0">
              <a:latin typeface="Calibri" panose="020F0502020204030204" pitchFamily="34" charset="0"/>
              <a:ea typeface="Calibri" panose="020F0502020204030204" pitchFamily="34" charset="0"/>
              <a:cs typeface="Arial" panose="020B0604020202020204" pitchFamily="34" charset="0"/>
            </a:endParaRPr>
          </a:p>
        </p:txBody>
      </p:sp>
      <p:pic>
        <p:nvPicPr>
          <p:cNvPr id="3" name="صورة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8281" y="1815990"/>
            <a:ext cx="7421608" cy="4834192"/>
          </a:xfrm>
          <a:prstGeom prst="rect">
            <a:avLst/>
          </a:prstGeom>
        </p:spPr>
      </p:pic>
    </p:spTree>
    <p:extLst>
      <p:ext uri="{BB962C8B-B14F-4D97-AF65-F5344CB8AC3E}">
        <p14:creationId xmlns:p14="http://schemas.microsoft.com/office/powerpoint/2010/main" val="108666155"/>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مستطيل مستدير الزوايا 5"/>
          <p:cNvSpPr/>
          <p:nvPr/>
        </p:nvSpPr>
        <p:spPr>
          <a:xfrm>
            <a:off x="8004496" y="2130392"/>
            <a:ext cx="4187504" cy="3245171"/>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2" name="مربع نص 1">
            <a:extLst>
              <a:ext uri="{FF2B5EF4-FFF2-40B4-BE49-F238E27FC236}">
                <a16:creationId xmlns="" xmlns:a16="http://schemas.microsoft.com/office/drawing/2014/main" id="{22D3432E-0EA4-D008-8E47-8557EC2E8400}"/>
              </a:ext>
            </a:extLst>
          </p:cNvPr>
          <p:cNvSpPr txBox="1"/>
          <p:nvPr/>
        </p:nvSpPr>
        <p:spPr>
          <a:xfrm>
            <a:off x="3048000" y="604981"/>
            <a:ext cx="6096000" cy="892552"/>
          </a:xfrm>
          <a:prstGeom prst="rect">
            <a:avLst/>
          </a:prstGeom>
          <a:noFill/>
        </p:spPr>
        <p:txBody>
          <a:bodyPr wrap="square">
            <a:spAutoFit/>
          </a:bodyPr>
          <a:lstStyle/>
          <a:p>
            <a:pPr algn="ctr" rtl="1"/>
            <a:r>
              <a:rPr lang="ar-AE" sz="2800" b="1" dirty="0" smtClean="0">
                <a:solidFill>
                  <a:srgbClr val="00AEEF"/>
                </a:solidFill>
              </a:rPr>
              <a:t>أنواع حملات التسويق عبر المؤثرين</a:t>
            </a:r>
            <a:endParaRPr lang="ar-SA" sz="2800" b="1" dirty="0">
              <a:solidFill>
                <a:srgbClr val="00AEEF"/>
              </a:solidFill>
            </a:endParaRPr>
          </a:p>
          <a:p>
            <a:pPr algn="ctr" rtl="1"/>
            <a:r>
              <a:rPr lang="ar-SA" sz="2400" b="1" dirty="0">
                <a:solidFill>
                  <a:srgbClr val="00AEEF"/>
                </a:solidFill>
              </a:rPr>
              <a:t> </a:t>
            </a:r>
          </a:p>
        </p:txBody>
      </p:sp>
      <p:sp>
        <p:nvSpPr>
          <p:cNvPr id="4" name="مستطيل 3"/>
          <p:cNvSpPr/>
          <p:nvPr/>
        </p:nvSpPr>
        <p:spPr>
          <a:xfrm>
            <a:off x="8007928" y="2783482"/>
            <a:ext cx="3844636" cy="1938992"/>
          </a:xfrm>
          <a:prstGeom prst="rect">
            <a:avLst/>
          </a:prstGeom>
        </p:spPr>
        <p:txBody>
          <a:bodyPr wrap="square">
            <a:spAutoFit/>
          </a:bodyPr>
          <a:lstStyle/>
          <a:p>
            <a:pPr algn="just" rtl="1">
              <a:lnSpc>
                <a:spcPct val="150000"/>
              </a:lnSpc>
            </a:pPr>
            <a:r>
              <a:rPr lang="ar-AE" sz="2000" dirty="0"/>
              <a:t>التسويق بالعمولة </a:t>
            </a:r>
            <a:r>
              <a:rPr lang="en-US" sz="2000" dirty="0"/>
              <a:t>Affiliate Marketing</a:t>
            </a:r>
            <a:r>
              <a:rPr lang="ar-AE" sz="2000" dirty="0"/>
              <a:t>: يحصل المؤثرون على عمولة على المبيعات الناتجة عن رابط أو رمز فريد يشاركونه مع متابعيهم</a:t>
            </a:r>
            <a:r>
              <a:rPr lang="ar-AE" sz="2000" dirty="0" smtClean="0"/>
              <a:t>.</a:t>
            </a:r>
            <a:endParaRPr lang="en-US" sz="2000" dirty="0"/>
          </a:p>
        </p:txBody>
      </p:sp>
      <p:pic>
        <p:nvPicPr>
          <p:cNvPr id="3" name="صورة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38545" y="1922768"/>
            <a:ext cx="7550727" cy="4247284"/>
          </a:xfrm>
          <a:prstGeom prst="rect">
            <a:avLst/>
          </a:prstGeom>
        </p:spPr>
      </p:pic>
    </p:spTree>
    <p:extLst>
      <p:ext uri="{BB962C8B-B14F-4D97-AF65-F5344CB8AC3E}">
        <p14:creationId xmlns:p14="http://schemas.microsoft.com/office/powerpoint/2010/main" val="2960637742"/>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مستطيل مستدير الزوايا 5"/>
          <p:cNvSpPr/>
          <p:nvPr/>
        </p:nvSpPr>
        <p:spPr>
          <a:xfrm>
            <a:off x="5967877" y="2286094"/>
            <a:ext cx="6089009" cy="2853942"/>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2" name="مربع نص 1">
            <a:extLst>
              <a:ext uri="{FF2B5EF4-FFF2-40B4-BE49-F238E27FC236}">
                <a16:creationId xmlns="" xmlns:a16="http://schemas.microsoft.com/office/drawing/2014/main" id="{22D3432E-0EA4-D008-8E47-8557EC2E8400}"/>
              </a:ext>
            </a:extLst>
          </p:cNvPr>
          <p:cNvSpPr txBox="1"/>
          <p:nvPr/>
        </p:nvSpPr>
        <p:spPr>
          <a:xfrm>
            <a:off x="3726873" y="99836"/>
            <a:ext cx="6096000" cy="892552"/>
          </a:xfrm>
          <a:prstGeom prst="rect">
            <a:avLst/>
          </a:prstGeom>
          <a:noFill/>
        </p:spPr>
        <p:txBody>
          <a:bodyPr wrap="square">
            <a:spAutoFit/>
          </a:bodyPr>
          <a:lstStyle/>
          <a:p>
            <a:pPr algn="ctr" rtl="1"/>
            <a:r>
              <a:rPr lang="ar-AE" sz="2800" b="1" dirty="0" smtClean="0">
                <a:solidFill>
                  <a:srgbClr val="00AEEF"/>
                </a:solidFill>
              </a:rPr>
              <a:t>أنواع حملات التسويق عبر المؤثرين</a:t>
            </a:r>
            <a:endParaRPr lang="ar-SA" sz="2800" b="1" dirty="0">
              <a:solidFill>
                <a:srgbClr val="00AEEF"/>
              </a:solidFill>
            </a:endParaRPr>
          </a:p>
          <a:p>
            <a:pPr algn="ctr" rtl="1"/>
            <a:r>
              <a:rPr lang="ar-SA" sz="2400" b="1" dirty="0">
                <a:solidFill>
                  <a:srgbClr val="00AEEF"/>
                </a:solidFill>
              </a:rPr>
              <a:t> </a:t>
            </a:r>
          </a:p>
        </p:txBody>
      </p:sp>
      <p:sp>
        <p:nvSpPr>
          <p:cNvPr id="3" name="مستطيل 2"/>
          <p:cNvSpPr/>
          <p:nvPr/>
        </p:nvSpPr>
        <p:spPr>
          <a:xfrm>
            <a:off x="5960886" y="2479660"/>
            <a:ext cx="6096000" cy="2400657"/>
          </a:xfrm>
          <a:prstGeom prst="rect">
            <a:avLst/>
          </a:prstGeom>
        </p:spPr>
        <p:txBody>
          <a:bodyPr>
            <a:spAutoFit/>
          </a:bodyPr>
          <a:lstStyle/>
          <a:p>
            <a:pPr algn="just" rtl="1">
              <a:lnSpc>
                <a:spcPct val="150000"/>
              </a:lnSpc>
            </a:pPr>
            <a:r>
              <a:rPr lang="ar-AE" sz="2000" dirty="0"/>
              <a:t>الاستحواذ على وسائل التواصل الاجتماعي </a:t>
            </a:r>
            <a:r>
              <a:rPr lang="en-US" sz="2000" dirty="0"/>
              <a:t>Social Media Takeovers</a:t>
            </a:r>
            <a:r>
              <a:rPr lang="ar-AE" sz="2000" dirty="0"/>
              <a:t>: يتولى المؤثر إدارة حساب العلامة التجارية على وسائل التواصل الاجتماعي لفترة، وينشر محتوى من منظور العلامة التجارية</a:t>
            </a:r>
            <a:r>
              <a:rPr lang="ar-AE" sz="2000" dirty="0" smtClean="0"/>
              <a:t>.</a:t>
            </a:r>
          </a:p>
          <a:p>
            <a:pPr algn="just" rtl="1">
              <a:lnSpc>
                <a:spcPct val="150000"/>
              </a:lnSpc>
            </a:pPr>
            <a:r>
              <a:rPr lang="ar-AE" sz="2000" dirty="0"/>
              <a:t>مثال: نسقت الشركة فعالية استحواذ مع الكاتبة آنا </a:t>
            </a:r>
            <a:r>
              <a:rPr lang="ar-AE" sz="2000" dirty="0" err="1"/>
              <a:t>بيتونياك</a:t>
            </a:r>
            <a:r>
              <a:rPr lang="ar-AE" sz="2000" dirty="0"/>
              <a:t> للترويج لإصدار كتابها "أشخاص ضروريون".</a:t>
            </a:r>
            <a:endParaRPr lang="en-US" sz="2000" dirty="0"/>
          </a:p>
        </p:txBody>
      </p:sp>
      <p:pic>
        <p:nvPicPr>
          <p:cNvPr id="4" name="صورة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10234"/>
            <a:ext cx="4274776" cy="6858000"/>
          </a:xfrm>
          <a:prstGeom prst="rect">
            <a:avLst/>
          </a:prstGeom>
        </p:spPr>
      </p:pic>
    </p:spTree>
    <p:extLst>
      <p:ext uri="{BB962C8B-B14F-4D97-AF65-F5344CB8AC3E}">
        <p14:creationId xmlns:p14="http://schemas.microsoft.com/office/powerpoint/2010/main" val="1605825388"/>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مستطيل مستدير الزوايا 5"/>
          <p:cNvSpPr/>
          <p:nvPr/>
        </p:nvSpPr>
        <p:spPr>
          <a:xfrm>
            <a:off x="7683211" y="2130393"/>
            <a:ext cx="4373675" cy="3937898"/>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2" name="مربع نص 1">
            <a:extLst>
              <a:ext uri="{FF2B5EF4-FFF2-40B4-BE49-F238E27FC236}">
                <a16:creationId xmlns="" xmlns:a16="http://schemas.microsoft.com/office/drawing/2014/main" id="{22D3432E-0EA4-D008-8E47-8557EC2E8400}"/>
              </a:ext>
            </a:extLst>
          </p:cNvPr>
          <p:cNvSpPr txBox="1"/>
          <p:nvPr/>
        </p:nvSpPr>
        <p:spPr>
          <a:xfrm>
            <a:off x="3048000" y="604981"/>
            <a:ext cx="6096000" cy="892552"/>
          </a:xfrm>
          <a:prstGeom prst="rect">
            <a:avLst/>
          </a:prstGeom>
          <a:noFill/>
        </p:spPr>
        <p:txBody>
          <a:bodyPr wrap="square">
            <a:spAutoFit/>
          </a:bodyPr>
          <a:lstStyle/>
          <a:p>
            <a:pPr algn="ctr" rtl="1"/>
            <a:r>
              <a:rPr lang="ar-AE" sz="2800" b="1" dirty="0" smtClean="0">
                <a:solidFill>
                  <a:srgbClr val="00AEEF"/>
                </a:solidFill>
              </a:rPr>
              <a:t>أنواع حملات التسويق عبر المؤثرين</a:t>
            </a:r>
            <a:endParaRPr lang="ar-SA" sz="2800" b="1" dirty="0">
              <a:solidFill>
                <a:srgbClr val="00AEEF"/>
              </a:solidFill>
            </a:endParaRPr>
          </a:p>
          <a:p>
            <a:pPr algn="ctr" rtl="1"/>
            <a:r>
              <a:rPr lang="ar-SA" sz="2400" b="1" dirty="0">
                <a:solidFill>
                  <a:srgbClr val="00AEEF"/>
                </a:solidFill>
              </a:rPr>
              <a:t> </a:t>
            </a:r>
          </a:p>
        </p:txBody>
      </p:sp>
      <p:sp>
        <p:nvSpPr>
          <p:cNvPr id="4" name="مستطيل 3"/>
          <p:cNvSpPr/>
          <p:nvPr/>
        </p:nvSpPr>
        <p:spPr>
          <a:xfrm>
            <a:off x="8201891" y="2288809"/>
            <a:ext cx="3803997" cy="3323987"/>
          </a:xfrm>
          <a:prstGeom prst="rect">
            <a:avLst/>
          </a:prstGeom>
        </p:spPr>
        <p:txBody>
          <a:bodyPr wrap="square">
            <a:spAutoFit/>
          </a:bodyPr>
          <a:lstStyle/>
          <a:p>
            <a:pPr algn="just" rtl="1">
              <a:lnSpc>
                <a:spcPct val="150000"/>
              </a:lnSpc>
            </a:pPr>
            <a:r>
              <a:rPr lang="ar-AE" sz="2000" dirty="0"/>
              <a:t>سفراء العلامة التجارية </a:t>
            </a:r>
            <a:r>
              <a:rPr lang="en-US" sz="2000" dirty="0"/>
              <a:t>Brand Ambassadorship</a:t>
            </a:r>
            <a:r>
              <a:rPr lang="ar-AE" sz="2000" dirty="0"/>
              <a:t>: شراكة طويلة الأمد يصبح فيها المؤثر داعمًا ثابتًا للعلامة التجارية، وغالبًا ما يعرض منتجاتها لفترة طويلة</a:t>
            </a:r>
            <a:r>
              <a:rPr lang="ar-AE" sz="2000" dirty="0" smtClean="0"/>
              <a:t>.</a:t>
            </a:r>
            <a:endParaRPr lang="en-US" sz="2000" dirty="0" smtClean="0"/>
          </a:p>
          <a:p>
            <a:pPr algn="just" rtl="1">
              <a:lnSpc>
                <a:spcPct val="150000"/>
              </a:lnSpc>
            </a:pPr>
            <a:r>
              <a:rPr lang="ar-AE" sz="2000" dirty="0" smtClean="0"/>
              <a:t>مثال النجم عمرو دياب سفير للعلامة التجارية </a:t>
            </a:r>
            <a:r>
              <a:rPr lang="en-US" sz="2000" dirty="0" smtClean="0"/>
              <a:t>One Development</a:t>
            </a:r>
            <a:r>
              <a:rPr lang="ar-AE" sz="2000" dirty="0" smtClean="0"/>
              <a:t>. </a:t>
            </a:r>
            <a:endParaRPr lang="en-US" sz="2000" dirty="0"/>
          </a:p>
        </p:txBody>
      </p:sp>
      <p:pic>
        <p:nvPicPr>
          <p:cNvPr id="3" name="صورة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1988382"/>
            <a:ext cx="7304427" cy="4869618"/>
          </a:xfrm>
          <a:prstGeom prst="rect">
            <a:avLst/>
          </a:prstGeom>
        </p:spPr>
      </p:pic>
    </p:spTree>
    <p:extLst>
      <p:ext uri="{BB962C8B-B14F-4D97-AF65-F5344CB8AC3E}">
        <p14:creationId xmlns:p14="http://schemas.microsoft.com/office/powerpoint/2010/main" val="2216241884"/>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مستطيل مستدير الزوايا 5"/>
          <p:cNvSpPr/>
          <p:nvPr/>
        </p:nvSpPr>
        <p:spPr>
          <a:xfrm>
            <a:off x="6096000" y="2980327"/>
            <a:ext cx="6089009" cy="2126170"/>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2" name="مربع نص 1">
            <a:extLst>
              <a:ext uri="{FF2B5EF4-FFF2-40B4-BE49-F238E27FC236}">
                <a16:creationId xmlns="" xmlns:a16="http://schemas.microsoft.com/office/drawing/2014/main" id="{22D3432E-0EA4-D008-8E47-8557EC2E8400}"/>
              </a:ext>
            </a:extLst>
          </p:cNvPr>
          <p:cNvSpPr txBox="1"/>
          <p:nvPr/>
        </p:nvSpPr>
        <p:spPr>
          <a:xfrm>
            <a:off x="3048000" y="604981"/>
            <a:ext cx="6096000" cy="892552"/>
          </a:xfrm>
          <a:prstGeom prst="rect">
            <a:avLst/>
          </a:prstGeom>
          <a:noFill/>
        </p:spPr>
        <p:txBody>
          <a:bodyPr wrap="square">
            <a:spAutoFit/>
          </a:bodyPr>
          <a:lstStyle/>
          <a:p>
            <a:pPr algn="ctr" rtl="1"/>
            <a:r>
              <a:rPr lang="ar-AE" sz="2800" b="1" dirty="0" smtClean="0">
                <a:solidFill>
                  <a:srgbClr val="00AEEF"/>
                </a:solidFill>
              </a:rPr>
              <a:t>أنواع حملات التسويق عبر المؤثرين</a:t>
            </a:r>
            <a:endParaRPr lang="ar-SA" sz="2800" b="1" dirty="0">
              <a:solidFill>
                <a:srgbClr val="00AEEF"/>
              </a:solidFill>
            </a:endParaRPr>
          </a:p>
          <a:p>
            <a:pPr algn="ctr" rtl="1"/>
            <a:r>
              <a:rPr lang="ar-SA" sz="2400" b="1" dirty="0">
                <a:solidFill>
                  <a:srgbClr val="00AEEF"/>
                </a:solidFill>
              </a:rPr>
              <a:t> </a:t>
            </a:r>
          </a:p>
        </p:txBody>
      </p:sp>
      <p:sp>
        <p:nvSpPr>
          <p:cNvPr id="3" name="مستطيل 2"/>
          <p:cNvSpPr/>
          <p:nvPr/>
        </p:nvSpPr>
        <p:spPr>
          <a:xfrm>
            <a:off x="6156597" y="3186745"/>
            <a:ext cx="5967814" cy="2354491"/>
          </a:xfrm>
          <a:prstGeom prst="rect">
            <a:avLst/>
          </a:prstGeom>
        </p:spPr>
        <p:txBody>
          <a:bodyPr wrap="square">
            <a:spAutoFit/>
          </a:bodyPr>
          <a:lstStyle/>
          <a:p>
            <a:pPr algn="just" rtl="1">
              <a:lnSpc>
                <a:spcPct val="150000"/>
              </a:lnSpc>
            </a:pPr>
            <a:r>
              <a:rPr lang="ar-AE" sz="2000" dirty="0"/>
              <a:t>الإهداء </a:t>
            </a:r>
            <a:r>
              <a:rPr lang="en-US" sz="2000" dirty="0"/>
              <a:t>Gifting</a:t>
            </a:r>
            <a:r>
              <a:rPr lang="ar-AE" sz="2000" dirty="0"/>
              <a:t>: تُرسل العلامات التجارية منتجات مجانية إلى المؤثرين على أمل تضمينها في محتواهم دون أي ضمانات أو شروط محددة</a:t>
            </a:r>
            <a:r>
              <a:rPr lang="ar-AE" sz="2000" dirty="0" smtClean="0"/>
              <a:t>.</a:t>
            </a:r>
            <a:endParaRPr lang="en-US" sz="2000" dirty="0" smtClean="0"/>
          </a:p>
          <a:p>
            <a:pPr algn="just" rtl="1">
              <a:lnSpc>
                <a:spcPct val="150000"/>
              </a:lnSpc>
            </a:pPr>
            <a:r>
              <a:rPr lang="ar-AE" sz="2000" dirty="0" smtClean="0"/>
              <a:t>مثال: كارولينا </a:t>
            </a:r>
            <a:r>
              <a:rPr lang="ar-AE" sz="2000" dirty="0"/>
              <a:t>جيلين، مؤثرة الطعام على </a:t>
            </a:r>
            <a:r>
              <a:rPr lang="ar-AE" sz="2000" dirty="0" err="1"/>
              <a:t>إنستغرام</a:t>
            </a:r>
            <a:r>
              <a:rPr lang="ar-AE" sz="2000" dirty="0"/>
              <a:t>، بالتعاون مع علامة تجارية </a:t>
            </a:r>
            <a:r>
              <a:rPr lang="ar-AE" sz="2000" dirty="0" err="1"/>
              <a:t>لتغميسة</a:t>
            </a:r>
            <a:r>
              <a:rPr lang="ar-AE" sz="2000" dirty="0"/>
              <a:t> جبنة الفيتا.</a:t>
            </a:r>
            <a:endParaRPr lang="en-US" sz="2000" dirty="0"/>
          </a:p>
          <a:p>
            <a:pPr algn="just" rtl="1">
              <a:lnSpc>
                <a:spcPct val="150000"/>
              </a:lnSpc>
              <a:spcAft>
                <a:spcPts val="800"/>
              </a:spcAft>
            </a:pPr>
            <a:endParaRPr lang="en-US" dirty="0">
              <a:latin typeface="Calibri" panose="020F0502020204030204" pitchFamily="34" charset="0"/>
              <a:ea typeface="Calibri" panose="020F0502020204030204" pitchFamily="34" charset="0"/>
              <a:cs typeface="Arial" panose="020B0604020202020204" pitchFamily="34" charset="0"/>
            </a:endParaRPr>
          </a:p>
        </p:txBody>
      </p:sp>
      <p:pic>
        <p:nvPicPr>
          <p:cNvPr id="4" name="صورة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1900613"/>
            <a:ext cx="6026727" cy="4926757"/>
          </a:xfrm>
          <a:prstGeom prst="rect">
            <a:avLst/>
          </a:prstGeom>
        </p:spPr>
      </p:pic>
    </p:spTree>
    <p:extLst>
      <p:ext uri="{BB962C8B-B14F-4D97-AF65-F5344CB8AC3E}">
        <p14:creationId xmlns:p14="http://schemas.microsoft.com/office/powerpoint/2010/main" val="147087986"/>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مستطيل مستدير الزوايا 5"/>
          <p:cNvSpPr/>
          <p:nvPr/>
        </p:nvSpPr>
        <p:spPr>
          <a:xfrm>
            <a:off x="6243423" y="2489594"/>
            <a:ext cx="5335482" cy="2126170"/>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2" name="مربع نص 1">
            <a:extLst>
              <a:ext uri="{FF2B5EF4-FFF2-40B4-BE49-F238E27FC236}">
                <a16:creationId xmlns="" xmlns:a16="http://schemas.microsoft.com/office/drawing/2014/main" id="{22D3432E-0EA4-D008-8E47-8557EC2E8400}"/>
              </a:ext>
            </a:extLst>
          </p:cNvPr>
          <p:cNvSpPr txBox="1"/>
          <p:nvPr/>
        </p:nvSpPr>
        <p:spPr>
          <a:xfrm>
            <a:off x="3048000" y="604981"/>
            <a:ext cx="6096000" cy="892552"/>
          </a:xfrm>
          <a:prstGeom prst="rect">
            <a:avLst/>
          </a:prstGeom>
          <a:noFill/>
        </p:spPr>
        <p:txBody>
          <a:bodyPr wrap="square">
            <a:spAutoFit/>
          </a:bodyPr>
          <a:lstStyle/>
          <a:p>
            <a:pPr algn="ctr" rtl="1"/>
            <a:r>
              <a:rPr lang="ar-AE" sz="2800" b="1" dirty="0" smtClean="0">
                <a:solidFill>
                  <a:srgbClr val="00AEEF"/>
                </a:solidFill>
              </a:rPr>
              <a:t>أنواع حملات التسويق عبر المؤثرين</a:t>
            </a:r>
            <a:endParaRPr lang="ar-SA" sz="2800" b="1" dirty="0">
              <a:solidFill>
                <a:srgbClr val="00AEEF"/>
              </a:solidFill>
            </a:endParaRPr>
          </a:p>
          <a:p>
            <a:pPr algn="ctr" rtl="1"/>
            <a:r>
              <a:rPr lang="ar-SA" sz="2400" b="1" dirty="0">
                <a:solidFill>
                  <a:srgbClr val="00AEEF"/>
                </a:solidFill>
              </a:rPr>
              <a:t> </a:t>
            </a:r>
          </a:p>
        </p:txBody>
      </p:sp>
      <p:sp>
        <p:nvSpPr>
          <p:cNvPr id="4" name="مستطيل 3"/>
          <p:cNvSpPr/>
          <p:nvPr/>
        </p:nvSpPr>
        <p:spPr>
          <a:xfrm>
            <a:off x="6509148" y="2814015"/>
            <a:ext cx="4804032" cy="1477328"/>
          </a:xfrm>
          <a:prstGeom prst="rect">
            <a:avLst/>
          </a:prstGeom>
        </p:spPr>
        <p:txBody>
          <a:bodyPr wrap="square">
            <a:spAutoFit/>
          </a:bodyPr>
          <a:lstStyle/>
          <a:p>
            <a:pPr algn="just" rtl="1">
              <a:lnSpc>
                <a:spcPct val="150000"/>
              </a:lnSpc>
            </a:pPr>
            <a:r>
              <a:rPr lang="ar-AE" sz="2000" dirty="0"/>
              <a:t>إدراج المنتج </a:t>
            </a:r>
            <a:r>
              <a:rPr lang="en-US" sz="2000" dirty="0"/>
              <a:t>Product Placement</a:t>
            </a:r>
            <a:r>
              <a:rPr lang="ar-AE" sz="2000" dirty="0"/>
              <a:t>: يُدمج المؤثرون منتجًا تلقائيًا في محتواهم، مثل وضعه في خلفية فيديو أو صورة.</a:t>
            </a:r>
            <a:endParaRPr lang="en-US" sz="2000" dirty="0"/>
          </a:p>
        </p:txBody>
      </p:sp>
      <p:pic>
        <p:nvPicPr>
          <p:cNvPr id="3" name="صورة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7882" y="2164756"/>
            <a:ext cx="5706271" cy="3524742"/>
          </a:xfrm>
          <a:prstGeom prst="rect">
            <a:avLst/>
          </a:prstGeom>
        </p:spPr>
      </p:pic>
    </p:spTree>
    <p:extLst>
      <p:ext uri="{BB962C8B-B14F-4D97-AF65-F5344CB8AC3E}">
        <p14:creationId xmlns:p14="http://schemas.microsoft.com/office/powerpoint/2010/main" val="16636510"/>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مستطيل مستدير الزوايا 5"/>
          <p:cNvSpPr/>
          <p:nvPr/>
        </p:nvSpPr>
        <p:spPr>
          <a:xfrm>
            <a:off x="6120331" y="1479458"/>
            <a:ext cx="6047337" cy="5378542"/>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2" name="مربع نص 1">
            <a:extLst>
              <a:ext uri="{FF2B5EF4-FFF2-40B4-BE49-F238E27FC236}">
                <a16:creationId xmlns="" xmlns:a16="http://schemas.microsoft.com/office/drawing/2014/main" id="{22D3432E-0EA4-D008-8E47-8557EC2E8400}"/>
              </a:ext>
            </a:extLst>
          </p:cNvPr>
          <p:cNvSpPr txBox="1"/>
          <p:nvPr/>
        </p:nvSpPr>
        <p:spPr>
          <a:xfrm>
            <a:off x="3048000" y="604981"/>
            <a:ext cx="6096000" cy="892552"/>
          </a:xfrm>
          <a:prstGeom prst="rect">
            <a:avLst/>
          </a:prstGeom>
          <a:noFill/>
        </p:spPr>
        <p:txBody>
          <a:bodyPr wrap="square">
            <a:spAutoFit/>
          </a:bodyPr>
          <a:lstStyle/>
          <a:p>
            <a:pPr algn="ctr" rtl="1"/>
            <a:r>
              <a:rPr lang="ar-AE" sz="2800" b="1" dirty="0" smtClean="0">
                <a:solidFill>
                  <a:srgbClr val="00AEEF"/>
                </a:solidFill>
              </a:rPr>
              <a:t>أنواع حملات التسويق عبر المؤثرين</a:t>
            </a:r>
            <a:endParaRPr lang="ar-SA" sz="2800" b="1" dirty="0">
              <a:solidFill>
                <a:srgbClr val="00AEEF"/>
              </a:solidFill>
            </a:endParaRPr>
          </a:p>
          <a:p>
            <a:pPr algn="ctr" rtl="1"/>
            <a:r>
              <a:rPr lang="ar-SA" sz="2400" b="1" dirty="0">
                <a:solidFill>
                  <a:srgbClr val="00AEEF"/>
                </a:solidFill>
              </a:rPr>
              <a:t> </a:t>
            </a:r>
          </a:p>
        </p:txBody>
      </p:sp>
      <p:sp>
        <p:nvSpPr>
          <p:cNvPr id="4" name="مستطيل 3"/>
          <p:cNvSpPr/>
          <p:nvPr/>
        </p:nvSpPr>
        <p:spPr>
          <a:xfrm>
            <a:off x="6710462" y="2021898"/>
            <a:ext cx="5050562" cy="4247317"/>
          </a:xfrm>
          <a:prstGeom prst="rect">
            <a:avLst/>
          </a:prstGeom>
        </p:spPr>
        <p:txBody>
          <a:bodyPr wrap="square">
            <a:spAutoFit/>
          </a:bodyPr>
          <a:lstStyle/>
          <a:p>
            <a:pPr algn="just" rtl="1">
              <a:lnSpc>
                <a:spcPct val="150000"/>
              </a:lnSpc>
            </a:pPr>
            <a:r>
              <a:rPr lang="ar-AE" sz="2000" dirty="0" smtClean="0"/>
              <a:t>الشراكة الإعلانية </a:t>
            </a:r>
            <a:r>
              <a:rPr lang="en-US" sz="2000" dirty="0" smtClean="0"/>
              <a:t>Partnership Ads</a:t>
            </a:r>
            <a:r>
              <a:rPr lang="ar-AE" sz="2000" dirty="0" smtClean="0"/>
              <a:t>: يتم إطلاق حملة إعلانية مدفوعة باستخدام مدير الإعلان في إحدى منصات التواصل الاجتماعي ويتم ترويج المنشورات الإعلانية بالإشارة للمؤثر حيث يظهر المنشور الإعلاني في صفحة العلامة التجارية وفي صفحة المؤثر ويظهر الإعلان المروج لكل من جمهور العلامة التجارية وجمهور المؤثر وهذا النوع من الإعلانات يكون فيديو يقوم بتصويره المؤثر والترويج لمنتجات العلامة التجارية ويتم استخدامه في الحملة الإعلانية التي تخضع للشراكة الإعلانية. </a:t>
            </a:r>
            <a:endParaRPr lang="en-US" sz="2000" dirty="0"/>
          </a:p>
        </p:txBody>
      </p:sp>
      <p:pic>
        <p:nvPicPr>
          <p:cNvPr id="3" name="صورة 2"/>
          <p:cNvPicPr>
            <a:picLocks noChangeAspect="1"/>
          </p:cNvPicPr>
          <p:nvPr/>
        </p:nvPicPr>
        <p:blipFill rotWithShape="1">
          <a:blip r:embed="rId4">
            <a:extLst>
              <a:ext uri="{28A0092B-C50C-407E-A947-70E740481C1C}">
                <a14:useLocalDpi xmlns:a14="http://schemas.microsoft.com/office/drawing/2010/main" val="0"/>
              </a:ext>
            </a:extLst>
          </a:blip>
          <a:srcRect l="18939" r="18389" b="367"/>
          <a:stretch/>
        </p:blipFill>
        <p:spPr>
          <a:xfrm>
            <a:off x="0" y="1051257"/>
            <a:ext cx="6303818" cy="6012873"/>
          </a:xfrm>
          <a:prstGeom prst="rect">
            <a:avLst/>
          </a:prstGeom>
        </p:spPr>
      </p:pic>
    </p:spTree>
    <p:extLst>
      <p:ext uri="{BB962C8B-B14F-4D97-AF65-F5344CB8AC3E}">
        <p14:creationId xmlns:p14="http://schemas.microsoft.com/office/powerpoint/2010/main" val="3580522408"/>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مستطيل مستدير الزوايا 7"/>
          <p:cNvSpPr/>
          <p:nvPr/>
        </p:nvSpPr>
        <p:spPr>
          <a:xfrm>
            <a:off x="0" y="1479458"/>
            <a:ext cx="12192000" cy="4422579"/>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11" name="مربع نص 10">
            <a:extLst>
              <a:ext uri="{FF2B5EF4-FFF2-40B4-BE49-F238E27FC236}">
                <a16:creationId xmlns="" xmlns:a16="http://schemas.microsoft.com/office/drawing/2014/main" id="{4FF079F3-AD14-0556-17FC-B5698B2828A8}"/>
              </a:ext>
            </a:extLst>
          </p:cNvPr>
          <p:cNvSpPr txBox="1"/>
          <p:nvPr/>
        </p:nvSpPr>
        <p:spPr>
          <a:xfrm>
            <a:off x="2938462" y="272472"/>
            <a:ext cx="6096000" cy="646331"/>
          </a:xfrm>
          <a:prstGeom prst="rect">
            <a:avLst/>
          </a:prstGeom>
          <a:noFill/>
        </p:spPr>
        <p:txBody>
          <a:bodyPr wrap="square">
            <a:spAutoFit/>
          </a:bodyPr>
          <a:lstStyle/>
          <a:p>
            <a:pPr algn="ctr" rtl="1"/>
            <a:endParaRPr lang="ar-SA" sz="3600" b="1" dirty="0">
              <a:solidFill>
                <a:srgbClr val="00AEEF"/>
              </a:solidFill>
            </a:endParaRPr>
          </a:p>
        </p:txBody>
      </p:sp>
      <p:sp>
        <p:nvSpPr>
          <p:cNvPr id="2" name="مربع نص 1">
            <a:extLst>
              <a:ext uri="{FF2B5EF4-FFF2-40B4-BE49-F238E27FC236}">
                <a16:creationId xmlns="" xmlns:a16="http://schemas.microsoft.com/office/drawing/2014/main" id="{19E41E50-99CD-4ACE-D361-CBC8E5DEC710}"/>
              </a:ext>
            </a:extLst>
          </p:cNvPr>
          <p:cNvSpPr txBox="1"/>
          <p:nvPr/>
        </p:nvSpPr>
        <p:spPr>
          <a:xfrm>
            <a:off x="3048000" y="604981"/>
            <a:ext cx="6096000" cy="523220"/>
          </a:xfrm>
          <a:prstGeom prst="rect">
            <a:avLst/>
          </a:prstGeom>
          <a:noFill/>
        </p:spPr>
        <p:txBody>
          <a:bodyPr wrap="square">
            <a:spAutoFit/>
          </a:bodyPr>
          <a:lstStyle/>
          <a:p>
            <a:pPr algn="ctr" rtl="1"/>
            <a:r>
              <a:rPr lang="ar-AE" sz="2800" b="1" dirty="0" smtClean="0">
                <a:solidFill>
                  <a:srgbClr val="00AEEF"/>
                </a:solidFill>
              </a:rPr>
              <a:t>كيف اختار المؤثر المناسب للعلامة التجارية </a:t>
            </a:r>
            <a:endParaRPr lang="ar-SA" sz="2800" b="1" dirty="0">
              <a:solidFill>
                <a:srgbClr val="00AEEF"/>
              </a:solidFill>
            </a:endParaRPr>
          </a:p>
        </p:txBody>
      </p:sp>
      <p:sp>
        <p:nvSpPr>
          <p:cNvPr id="4" name="مستطيل 3"/>
          <p:cNvSpPr/>
          <p:nvPr/>
        </p:nvSpPr>
        <p:spPr>
          <a:xfrm>
            <a:off x="166903" y="1841591"/>
            <a:ext cx="11639117" cy="4657685"/>
          </a:xfrm>
          <a:prstGeom prst="rect">
            <a:avLst/>
          </a:prstGeom>
        </p:spPr>
        <p:txBody>
          <a:bodyPr wrap="square">
            <a:spAutoFit/>
          </a:bodyPr>
          <a:lstStyle/>
          <a:p>
            <a:pPr algn="just" rtl="1">
              <a:lnSpc>
                <a:spcPct val="150000"/>
              </a:lnSpc>
              <a:spcAft>
                <a:spcPts val="800"/>
              </a:spcAft>
            </a:pPr>
            <a:r>
              <a:rPr lang="ar-AE" sz="2000" dirty="0" smtClean="0">
                <a:latin typeface="Calibri" panose="020F0502020204030204" pitchFamily="34" charset="0"/>
                <a:ea typeface="Calibri" panose="020F0502020204030204" pitchFamily="34" charset="0"/>
              </a:rPr>
              <a:t>فهم الجمهور: يجب فهم الجمهور المستهدف وما هي وسائل التواصل الاجتماعي التي يفضلون استخدامها لكي يتم استهدافها في حملات التسويق عبر المؤثرين، كذلك يجب فهم تفضيلات الجمهور للمحتوى فهل يفضلون محتوى تعليمي أو محتوى مسلي أو فكاهي.</a:t>
            </a:r>
          </a:p>
          <a:p>
            <a:pPr algn="just" rtl="1">
              <a:lnSpc>
                <a:spcPct val="150000"/>
              </a:lnSpc>
              <a:spcAft>
                <a:spcPts val="800"/>
              </a:spcAft>
            </a:pPr>
            <a:r>
              <a:rPr lang="ar-AE" sz="2000" dirty="0" smtClean="0">
                <a:latin typeface="Calibri" panose="020F0502020204030204" pitchFamily="34" charset="0"/>
                <a:ea typeface="Calibri" panose="020F0502020204030204" pitchFamily="34" charset="0"/>
              </a:rPr>
              <a:t>البحث عن المؤثرين: من الضروري القيام بعمليات بحث متعددة على المؤثرين والذين يتواجدون في المنطقة الجغرافية التي تستهدفها العلامة التجارية بمنتجاتها، ومن الضروري أن يكون هناك توافق بين قيم العلامة التجارية وقيم المؤثر وكذلك فإن التوافق يجب أن يكون بالتخصص فعلى سبيل المثال علامة تجارية متخصصة بألبسة الرياضيين يجب ان تتعامل مع رياضيين مشاهير. </a:t>
            </a:r>
            <a:r>
              <a:rPr lang="en-US" sz="2000" dirty="0">
                <a:latin typeface="Calibri" panose="020F0502020204030204" pitchFamily="34" charset="0"/>
                <a:ea typeface="Calibri" panose="020F0502020204030204" pitchFamily="34" charset="0"/>
                <a:cs typeface="Arial" panose="020B0604020202020204" pitchFamily="34" charset="0"/>
              </a:rPr>
              <a:t> </a:t>
            </a:r>
          </a:p>
          <a:p>
            <a:pPr algn="just" rtl="1">
              <a:lnSpc>
                <a:spcPct val="150000"/>
              </a:lnSpc>
              <a:spcAft>
                <a:spcPts val="800"/>
              </a:spcAft>
            </a:pPr>
            <a:r>
              <a:rPr lang="ar-AE" sz="2000" dirty="0" smtClean="0">
                <a:latin typeface="Calibri" panose="020F0502020204030204" pitchFamily="34" charset="0"/>
                <a:ea typeface="Calibri" panose="020F0502020204030204" pitchFamily="34" charset="0"/>
              </a:rPr>
              <a:t>تقييم المؤثرين: من المهم تقييم حسابات المؤثرين ليس فقط من ناحية عدد المتابعين وإنما يجب التركيز على معدلات التفاعل في صفحات المؤثر والاطلاع على أعداد التعليقات والمشاركات للمنشورات التي ينشرها المؤثر.</a:t>
            </a:r>
            <a:r>
              <a:rPr lang="en-US" sz="2000" dirty="0">
                <a:latin typeface="Calibri" panose="020F0502020204030204" pitchFamily="34" charset="0"/>
                <a:ea typeface="Calibri" panose="020F0502020204030204" pitchFamily="34" charset="0"/>
                <a:cs typeface="Arial" panose="020B0604020202020204" pitchFamily="34" charset="0"/>
              </a:rPr>
              <a:t> </a:t>
            </a:r>
          </a:p>
          <a:p>
            <a:pPr algn="r" rtl="1">
              <a:lnSpc>
                <a:spcPct val="150000"/>
              </a:lnSpc>
              <a:spcAft>
                <a:spcPts val="800"/>
              </a:spcAft>
            </a:pPr>
            <a:endParaRPr lang="ar-AE" sz="2000" dirty="0">
              <a:latin typeface="Calibri" panose="020F0502020204030204" pitchFamily="34" charset="0"/>
              <a:ea typeface="Calibri" panose="020F0502020204030204" pitchFamily="34" charset="0"/>
            </a:endParaRPr>
          </a:p>
          <a:p>
            <a:pPr algn="r" rtl="1">
              <a:lnSpc>
                <a:spcPct val="150000"/>
              </a:lnSpc>
              <a:spcAft>
                <a:spcPts val="800"/>
              </a:spcAft>
            </a:pPr>
            <a:endParaRPr lang="en-US" sz="20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262310925"/>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مستطيل مستدير الزوايا 6"/>
          <p:cNvSpPr/>
          <p:nvPr/>
        </p:nvSpPr>
        <p:spPr>
          <a:xfrm>
            <a:off x="-894" y="1633346"/>
            <a:ext cx="12192000" cy="4422579"/>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11" name="مربع نص 10">
            <a:extLst>
              <a:ext uri="{FF2B5EF4-FFF2-40B4-BE49-F238E27FC236}">
                <a16:creationId xmlns="" xmlns:a16="http://schemas.microsoft.com/office/drawing/2014/main" id="{4FF079F3-AD14-0556-17FC-B5698B2828A8}"/>
              </a:ext>
            </a:extLst>
          </p:cNvPr>
          <p:cNvSpPr txBox="1"/>
          <p:nvPr/>
        </p:nvSpPr>
        <p:spPr>
          <a:xfrm>
            <a:off x="2938462" y="272472"/>
            <a:ext cx="6096000" cy="646331"/>
          </a:xfrm>
          <a:prstGeom prst="rect">
            <a:avLst/>
          </a:prstGeom>
          <a:noFill/>
        </p:spPr>
        <p:txBody>
          <a:bodyPr wrap="square">
            <a:spAutoFit/>
          </a:bodyPr>
          <a:lstStyle/>
          <a:p>
            <a:pPr algn="ctr" rtl="1"/>
            <a:endParaRPr lang="ar-SA" sz="3600" b="1" dirty="0">
              <a:solidFill>
                <a:srgbClr val="00AEEF"/>
              </a:solidFill>
            </a:endParaRPr>
          </a:p>
        </p:txBody>
      </p:sp>
      <p:sp>
        <p:nvSpPr>
          <p:cNvPr id="2" name="مربع نص 1">
            <a:extLst>
              <a:ext uri="{FF2B5EF4-FFF2-40B4-BE49-F238E27FC236}">
                <a16:creationId xmlns="" xmlns:a16="http://schemas.microsoft.com/office/drawing/2014/main" id="{19E41E50-99CD-4ACE-D361-CBC8E5DEC710}"/>
              </a:ext>
            </a:extLst>
          </p:cNvPr>
          <p:cNvSpPr txBox="1"/>
          <p:nvPr/>
        </p:nvSpPr>
        <p:spPr>
          <a:xfrm>
            <a:off x="3048000" y="604981"/>
            <a:ext cx="6096000" cy="523220"/>
          </a:xfrm>
          <a:prstGeom prst="rect">
            <a:avLst/>
          </a:prstGeom>
          <a:noFill/>
        </p:spPr>
        <p:txBody>
          <a:bodyPr wrap="square">
            <a:spAutoFit/>
          </a:bodyPr>
          <a:lstStyle/>
          <a:p>
            <a:pPr algn="ctr" rtl="1"/>
            <a:r>
              <a:rPr lang="ar-AE" sz="2800" b="1" dirty="0" smtClean="0">
                <a:solidFill>
                  <a:srgbClr val="00AEEF"/>
                </a:solidFill>
              </a:rPr>
              <a:t>كيف اختار المؤثر المناسب للعلامة التجارية </a:t>
            </a:r>
            <a:endParaRPr lang="ar-SA" sz="2800" b="1" dirty="0">
              <a:solidFill>
                <a:srgbClr val="00AEEF"/>
              </a:solidFill>
            </a:endParaRPr>
          </a:p>
        </p:txBody>
      </p:sp>
      <p:sp>
        <p:nvSpPr>
          <p:cNvPr id="4" name="مستطيل 3"/>
          <p:cNvSpPr/>
          <p:nvPr/>
        </p:nvSpPr>
        <p:spPr>
          <a:xfrm>
            <a:off x="196070" y="1842744"/>
            <a:ext cx="11798071" cy="4093428"/>
          </a:xfrm>
          <a:prstGeom prst="rect">
            <a:avLst/>
          </a:prstGeom>
        </p:spPr>
        <p:txBody>
          <a:bodyPr wrap="square">
            <a:spAutoFit/>
          </a:bodyPr>
          <a:lstStyle/>
          <a:p>
            <a:pPr algn="just" rtl="1">
              <a:lnSpc>
                <a:spcPct val="150000"/>
              </a:lnSpc>
              <a:spcAft>
                <a:spcPts val="800"/>
              </a:spcAft>
            </a:pPr>
            <a:r>
              <a:rPr lang="ar-AE" sz="2000" dirty="0" smtClean="0">
                <a:latin typeface="Calibri" panose="020F0502020204030204" pitchFamily="34" charset="0"/>
                <a:ea typeface="Calibri" panose="020F0502020204030204" pitchFamily="34" charset="0"/>
              </a:rPr>
              <a:t>التحقق </a:t>
            </a:r>
            <a:r>
              <a:rPr lang="ar-AE" sz="2000" dirty="0">
                <a:latin typeface="Calibri" panose="020F0502020204030204" pitchFamily="34" charset="0"/>
                <a:ea typeface="Calibri" panose="020F0502020204030204" pitchFamily="34" charset="0"/>
              </a:rPr>
              <a:t>من شراكات العلامة التجارية </a:t>
            </a:r>
            <a:r>
              <a:rPr lang="ar-AE" sz="2000" dirty="0" smtClean="0">
                <a:latin typeface="Calibri" panose="020F0502020204030204" pitchFamily="34" charset="0"/>
                <a:ea typeface="Calibri" panose="020F0502020204030204" pitchFamily="34" charset="0"/>
              </a:rPr>
              <a:t>السابقة: عليك أن تقيم تجارب المؤثر وأدائه السابق مع العلامات التجارية التي قام بالترويج لها وهل كانت ناجحة وما هي معدلات التفاعل مع المنشورات التي تتضمن ترويجاً لعلامة تجارية معينة.</a:t>
            </a:r>
            <a:endParaRPr lang="en-US" sz="2000" dirty="0">
              <a:latin typeface="Calibri" panose="020F0502020204030204" pitchFamily="34" charset="0"/>
              <a:ea typeface="Calibri" panose="020F0502020204030204" pitchFamily="34" charset="0"/>
            </a:endParaRPr>
          </a:p>
          <a:p>
            <a:pPr algn="just" rtl="1">
              <a:lnSpc>
                <a:spcPct val="150000"/>
              </a:lnSpc>
              <a:spcAft>
                <a:spcPts val="800"/>
              </a:spcAft>
            </a:pPr>
            <a:r>
              <a:rPr lang="en-US" sz="2000" dirty="0">
                <a:latin typeface="Calibri" panose="020F0502020204030204" pitchFamily="34" charset="0"/>
                <a:ea typeface="Calibri" panose="020F0502020204030204" pitchFamily="34" charset="0"/>
              </a:rPr>
              <a:t> </a:t>
            </a:r>
            <a:r>
              <a:rPr lang="ar-AE" sz="2000" dirty="0" smtClean="0">
                <a:latin typeface="Calibri" panose="020F0502020204030204" pitchFamily="34" charset="0"/>
                <a:ea typeface="Calibri" panose="020F0502020204030204" pitchFamily="34" charset="0"/>
              </a:rPr>
              <a:t>وضع خطة للتسويق عبر المؤثرين: تتضمن جدول زمني وميزانية للإعلان عبر المؤثرين وحسابات المؤثرين الذين سيتم التعاون معهم وكذلك النتائج المتوقعة من هذه الحملة.</a:t>
            </a:r>
            <a:endParaRPr lang="en-US" sz="2000" dirty="0">
              <a:latin typeface="Calibri" panose="020F0502020204030204" pitchFamily="34" charset="0"/>
              <a:ea typeface="Calibri" panose="020F0502020204030204" pitchFamily="34" charset="0"/>
            </a:endParaRPr>
          </a:p>
          <a:p>
            <a:pPr algn="just" rtl="1">
              <a:lnSpc>
                <a:spcPct val="150000"/>
              </a:lnSpc>
              <a:spcAft>
                <a:spcPts val="800"/>
              </a:spcAft>
            </a:pPr>
            <a:r>
              <a:rPr lang="ar-AE" sz="2000" dirty="0" smtClean="0">
                <a:latin typeface="Calibri" panose="020F0502020204030204" pitchFamily="34" charset="0"/>
                <a:ea typeface="Calibri" panose="020F0502020204030204" pitchFamily="34" charset="0"/>
              </a:rPr>
              <a:t>مراقبة الأداء وقياسه: بعد تنفيذ حملة التسويق عبر المؤثرين يجب تقييم هذه الحملة وقياس مؤشرات الأداء الرئيسية لهذه الحملة مثل عدد مشاهدات الفيديو، معدلات الوصول، معدلات التفاعل، زيادة الوعي بالعلامة  التجارية، جذب عملاء جدد، والهدف الأهم زيادة المبيعات ومعدل العائد على الاستثمار من حملة التسويق عبر المؤثرين. </a:t>
            </a:r>
            <a:endParaRPr lang="en-US" sz="2000" dirty="0">
              <a:latin typeface="Calibri" panose="020F0502020204030204" pitchFamily="34" charset="0"/>
              <a:ea typeface="Calibri" panose="020F0502020204030204" pitchFamily="34" charset="0"/>
              <a:cs typeface="Arial" panose="020B0604020202020204" pitchFamily="34" charset="0"/>
            </a:endParaRPr>
          </a:p>
          <a:p>
            <a:pPr algn="r" rtl="1">
              <a:lnSpc>
                <a:spcPct val="150000"/>
              </a:lnSpc>
              <a:spcAft>
                <a:spcPts val="800"/>
              </a:spcAft>
            </a:pPr>
            <a:endParaRPr lang="en-US" sz="20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177452929"/>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ربع نص 4">
            <a:extLst>
              <a:ext uri="{FF2B5EF4-FFF2-40B4-BE49-F238E27FC236}">
                <a16:creationId xmlns="" xmlns:a16="http://schemas.microsoft.com/office/drawing/2014/main" id="{9B71E60A-B11D-0636-F62D-9EB304CD7596}"/>
              </a:ext>
            </a:extLst>
          </p:cNvPr>
          <p:cNvSpPr txBox="1"/>
          <p:nvPr/>
        </p:nvSpPr>
        <p:spPr>
          <a:xfrm>
            <a:off x="1428751" y="704891"/>
            <a:ext cx="8440582" cy="1846659"/>
          </a:xfrm>
          <a:prstGeom prst="rect">
            <a:avLst/>
          </a:prstGeom>
          <a:noFill/>
        </p:spPr>
        <p:txBody>
          <a:bodyPr wrap="square" rtlCol="0">
            <a:spAutoFit/>
          </a:bodyPr>
          <a:lstStyle/>
          <a:p>
            <a:pPr algn="ctr" rtl="1"/>
            <a:r>
              <a:rPr lang="ar-SA" sz="3200" b="1" dirty="0">
                <a:solidFill>
                  <a:srgbClr val="00AEEF"/>
                </a:solidFill>
              </a:rPr>
              <a:t>    </a:t>
            </a:r>
            <a:r>
              <a:rPr lang="ar-AE" sz="3200" b="1" dirty="0">
                <a:solidFill>
                  <a:srgbClr val="00AEEF"/>
                </a:solidFill>
              </a:rPr>
              <a:t>حالة دراسية</a:t>
            </a:r>
            <a:r>
              <a:rPr lang="en-US" sz="3200" b="1" dirty="0">
                <a:solidFill>
                  <a:srgbClr val="00AEEF"/>
                </a:solidFill>
              </a:rPr>
              <a:t> 1 </a:t>
            </a:r>
            <a:endParaRPr lang="ar-SA" sz="3200" b="1" dirty="0">
              <a:solidFill>
                <a:srgbClr val="00AEEF"/>
              </a:solidFill>
            </a:endParaRPr>
          </a:p>
          <a:p>
            <a:pPr algn="ctr" rtl="1"/>
            <a:r>
              <a:rPr lang="en-US" sz="3200" b="1" dirty="0" err="1" smtClean="0">
                <a:solidFill>
                  <a:srgbClr val="00AEEF"/>
                </a:solidFill>
              </a:rPr>
              <a:t>Airalo</a:t>
            </a:r>
            <a:endParaRPr lang="en-US" sz="3200" b="1" dirty="0">
              <a:solidFill>
                <a:srgbClr val="00AEEF"/>
              </a:solidFill>
            </a:endParaRPr>
          </a:p>
          <a:p>
            <a:pPr algn="ctr" rtl="1"/>
            <a:endParaRPr lang="en-US" sz="3200" b="1" dirty="0">
              <a:solidFill>
                <a:srgbClr val="00AEEF"/>
              </a:solidFill>
            </a:endParaRPr>
          </a:p>
          <a:p>
            <a:endParaRPr lang="en-US" dirty="0"/>
          </a:p>
        </p:txBody>
      </p:sp>
      <p:sp>
        <p:nvSpPr>
          <p:cNvPr id="2" name="مستطيل 1"/>
          <p:cNvSpPr/>
          <p:nvPr/>
        </p:nvSpPr>
        <p:spPr>
          <a:xfrm>
            <a:off x="4546621" y="5780601"/>
            <a:ext cx="2574231" cy="369332"/>
          </a:xfrm>
          <a:prstGeom prst="rect">
            <a:avLst/>
          </a:prstGeom>
        </p:spPr>
        <p:txBody>
          <a:bodyPr wrap="none">
            <a:spAutoFit/>
          </a:bodyPr>
          <a:lstStyle/>
          <a:p>
            <a:r>
              <a:rPr lang="en-US" dirty="0">
                <a:hlinkClick r:id="rId4"/>
              </a:rPr>
              <a:t>https://www.airalo.com</a:t>
            </a:r>
            <a:r>
              <a:rPr lang="en-US" dirty="0" smtClean="0">
                <a:hlinkClick r:id="rId4"/>
              </a:rPr>
              <a:t>/</a:t>
            </a:r>
            <a:r>
              <a:rPr lang="en-US" dirty="0" smtClean="0"/>
              <a:t> </a:t>
            </a:r>
            <a:endParaRPr lang="en-US" dirty="0"/>
          </a:p>
        </p:txBody>
      </p:sp>
      <p:pic>
        <p:nvPicPr>
          <p:cNvPr id="3" name="صورة 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108111" y="1628220"/>
            <a:ext cx="3809524" cy="4152381"/>
          </a:xfrm>
          <a:prstGeom prst="rect">
            <a:avLst/>
          </a:prstGeom>
        </p:spPr>
      </p:pic>
    </p:spTree>
    <p:extLst>
      <p:ext uri="{BB962C8B-B14F-4D97-AF65-F5344CB8AC3E}">
        <p14:creationId xmlns:p14="http://schemas.microsoft.com/office/powerpoint/2010/main" val="1903501663"/>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8" name="مربع نص 7">
            <a:extLst>
              <a:ext uri="{FF2B5EF4-FFF2-40B4-BE49-F238E27FC236}">
                <a16:creationId xmlns="" xmlns:a16="http://schemas.microsoft.com/office/drawing/2014/main" id="{89626EDA-E14F-0769-97E0-E5DEC2136C13}"/>
              </a:ext>
            </a:extLst>
          </p:cNvPr>
          <p:cNvSpPr txBox="1"/>
          <p:nvPr/>
        </p:nvSpPr>
        <p:spPr>
          <a:xfrm>
            <a:off x="858400" y="135330"/>
            <a:ext cx="8440582" cy="1908215"/>
          </a:xfrm>
          <a:prstGeom prst="rect">
            <a:avLst/>
          </a:prstGeom>
          <a:noFill/>
        </p:spPr>
        <p:txBody>
          <a:bodyPr wrap="square" rtlCol="0">
            <a:spAutoFit/>
          </a:bodyPr>
          <a:lstStyle/>
          <a:p>
            <a:pPr algn="ctr" rtl="1"/>
            <a:r>
              <a:rPr lang="en-US" sz="3200" b="1" dirty="0" err="1" smtClean="0">
                <a:solidFill>
                  <a:srgbClr val="00AEEF"/>
                </a:solidFill>
              </a:rPr>
              <a:t>Airalo</a:t>
            </a:r>
            <a:endParaRPr lang="ar-SA" sz="3200" b="1" dirty="0">
              <a:solidFill>
                <a:srgbClr val="00AEEF"/>
              </a:solidFill>
            </a:endParaRPr>
          </a:p>
          <a:p>
            <a:pPr algn="ctr" rtl="1"/>
            <a:r>
              <a:rPr lang="ar-AE" sz="2400" b="1" dirty="0" smtClean="0">
                <a:solidFill>
                  <a:srgbClr val="00AEEF"/>
                </a:solidFill>
              </a:rPr>
              <a:t>تطبيق </a:t>
            </a:r>
            <a:r>
              <a:rPr lang="en-US" sz="2400" b="1" dirty="0" err="1" smtClean="0">
                <a:solidFill>
                  <a:srgbClr val="00AEEF"/>
                </a:solidFill>
              </a:rPr>
              <a:t>eSIM</a:t>
            </a:r>
            <a:r>
              <a:rPr lang="ar-AE" sz="2400" b="1" dirty="0" smtClean="0">
                <a:solidFill>
                  <a:srgbClr val="00AEEF"/>
                </a:solidFill>
              </a:rPr>
              <a:t> العالمي يتيح تزويد العملاء بشرائح رقمية لاستخدام الإنترنت والاتصال أثناء السفر في أكثر من </a:t>
            </a:r>
            <a:r>
              <a:rPr lang="en-US" sz="2400" b="1" dirty="0" smtClean="0">
                <a:solidFill>
                  <a:srgbClr val="00AEEF"/>
                </a:solidFill>
              </a:rPr>
              <a:t>190 </a:t>
            </a:r>
            <a:r>
              <a:rPr lang="ar-AE" sz="2400" b="1" dirty="0">
                <a:solidFill>
                  <a:srgbClr val="00AEEF"/>
                </a:solidFill>
              </a:rPr>
              <a:t> </a:t>
            </a:r>
            <a:r>
              <a:rPr lang="ar-AE" sz="2400" b="1" dirty="0" smtClean="0">
                <a:solidFill>
                  <a:srgbClr val="00AEEF"/>
                </a:solidFill>
              </a:rPr>
              <a:t>دولة </a:t>
            </a:r>
            <a:endParaRPr lang="en-US" sz="2400" dirty="0">
              <a:solidFill>
                <a:srgbClr val="00AEEF"/>
              </a:solidFill>
            </a:endParaRPr>
          </a:p>
          <a:p>
            <a:pPr algn="ctr" rtl="1"/>
            <a:endParaRPr lang="en-US" sz="2400" b="1" dirty="0">
              <a:solidFill>
                <a:srgbClr val="00AEEF"/>
              </a:solidFill>
            </a:endParaRPr>
          </a:p>
          <a:p>
            <a:endParaRPr lang="en-US" sz="1400" dirty="0"/>
          </a:p>
        </p:txBody>
      </p:sp>
      <p:pic>
        <p:nvPicPr>
          <p:cNvPr id="2" name="صورة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0499" y="1663054"/>
            <a:ext cx="12151501" cy="5194946"/>
          </a:xfrm>
          <a:prstGeom prst="rect">
            <a:avLst/>
          </a:prstGeom>
        </p:spPr>
      </p:pic>
    </p:spTree>
    <p:extLst>
      <p:ext uri="{BB962C8B-B14F-4D97-AF65-F5344CB8AC3E}">
        <p14:creationId xmlns:p14="http://schemas.microsoft.com/office/powerpoint/2010/main" val="1106406322"/>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ستطيل مستدير الزوايا 4"/>
          <p:cNvSpPr/>
          <p:nvPr/>
        </p:nvSpPr>
        <p:spPr>
          <a:xfrm>
            <a:off x="425667" y="1973820"/>
            <a:ext cx="11482251" cy="4379355"/>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مستطيل 5"/>
          <p:cNvSpPr/>
          <p:nvPr/>
        </p:nvSpPr>
        <p:spPr>
          <a:xfrm>
            <a:off x="7150589" y="1353334"/>
            <a:ext cx="3801290" cy="1240971"/>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dirty="0" err="1" smtClean="0"/>
              <a:t>AirAlo</a:t>
            </a:r>
            <a:endParaRPr lang="en-US" sz="3600" b="1" dirty="0"/>
          </a:p>
        </p:txBody>
      </p:sp>
      <p:sp>
        <p:nvSpPr>
          <p:cNvPr id="7" name="مربع نص 6"/>
          <p:cNvSpPr txBox="1"/>
          <p:nvPr/>
        </p:nvSpPr>
        <p:spPr>
          <a:xfrm>
            <a:off x="1432986" y="2561630"/>
            <a:ext cx="9410462" cy="5632311"/>
          </a:xfrm>
          <a:prstGeom prst="rect">
            <a:avLst/>
          </a:prstGeom>
          <a:noFill/>
        </p:spPr>
        <p:txBody>
          <a:bodyPr wrap="square" rtlCol="0">
            <a:spAutoFit/>
          </a:bodyPr>
          <a:lstStyle/>
          <a:p>
            <a:pPr algn="just" rtl="1">
              <a:lnSpc>
                <a:spcPct val="150000"/>
              </a:lnSpc>
            </a:pPr>
            <a:r>
              <a:rPr lang="ar-AE" sz="2000" b="1" dirty="0" smtClean="0"/>
              <a:t>الهدف:</a:t>
            </a:r>
          </a:p>
          <a:p>
            <a:pPr algn="just" rtl="1">
              <a:lnSpc>
                <a:spcPct val="150000"/>
              </a:lnSpc>
            </a:pPr>
            <a:r>
              <a:rPr lang="ar-AE" sz="2000" dirty="0" smtClean="0"/>
              <a:t>قام تطبيق </a:t>
            </a:r>
            <a:r>
              <a:rPr lang="en-US" sz="2000" dirty="0" err="1" smtClean="0"/>
              <a:t>Airalo</a:t>
            </a:r>
            <a:r>
              <a:rPr lang="ar-AE" sz="2000" dirty="0" smtClean="0"/>
              <a:t> باستخدام حملة تسويق عبر المؤثرين بهدف الوصول إلى المستخدمين المهتمين بالسفر والسياحة وأيضا كان هناك هدف آخر وهو زيادة عدد مرات تثبيت تطبيق الهاتف المحمول في متجري التطبيقات </a:t>
            </a:r>
            <a:r>
              <a:rPr lang="en-US" sz="2000" dirty="0" smtClean="0"/>
              <a:t>Google Play</a:t>
            </a:r>
            <a:r>
              <a:rPr lang="ar-AE" sz="2000" dirty="0" smtClean="0"/>
              <a:t> و </a:t>
            </a:r>
            <a:r>
              <a:rPr lang="en-US" sz="2000" dirty="0" smtClean="0"/>
              <a:t>App Store</a:t>
            </a:r>
            <a:r>
              <a:rPr lang="ar-AE" sz="2000" dirty="0"/>
              <a:t> </a:t>
            </a:r>
            <a:r>
              <a:rPr lang="ar-AE" sz="2000" dirty="0" smtClean="0"/>
              <a:t>من قبل مستخدمين </a:t>
            </a:r>
            <a:r>
              <a:rPr lang="ar-AE" sz="2000" dirty="0"/>
              <a:t>أمريكيين تتراوح أعمارهم بين 18 و35 عامًا.</a:t>
            </a:r>
            <a:endParaRPr lang="ar-SA" sz="2000" dirty="0"/>
          </a:p>
          <a:p>
            <a:pPr algn="just" rtl="1">
              <a:lnSpc>
                <a:spcPct val="150000"/>
              </a:lnSpc>
            </a:pPr>
            <a:r>
              <a:rPr lang="ar-AE" sz="2000" b="1" dirty="0" smtClean="0"/>
              <a:t>الاستراتيجية:</a:t>
            </a:r>
          </a:p>
          <a:p>
            <a:pPr algn="just" rtl="1">
              <a:lnSpc>
                <a:spcPct val="150000"/>
              </a:lnSpc>
            </a:pPr>
            <a:r>
              <a:rPr lang="ar-AE" sz="2000" dirty="0" smtClean="0"/>
              <a:t>استخدم تطبيق </a:t>
            </a:r>
            <a:r>
              <a:rPr lang="en-US" sz="2000" dirty="0" err="1"/>
              <a:t>Airalo</a:t>
            </a:r>
            <a:r>
              <a:rPr lang="ar-AE" sz="2000" dirty="0"/>
              <a:t> </a:t>
            </a:r>
            <a:r>
              <a:rPr lang="ar-AE" sz="2000" dirty="0" smtClean="0"/>
              <a:t>المؤثرين الصغار </a:t>
            </a:r>
            <a:r>
              <a:rPr lang="en-US" sz="2000" dirty="0" smtClean="0"/>
              <a:t>Macro Influencers</a:t>
            </a:r>
            <a:r>
              <a:rPr lang="ar-AE" sz="2000" dirty="0" smtClean="0"/>
              <a:t> في حملات ترويجية يشاركون فيها معلومات حول الفوائد التي سيحصل عليها المستخدمون من استخدام التطبيق أثناء السفر وتوفير المال ومشاركة تجارب سفر حقيقية واستخدام الشريحة الرقمية </a:t>
            </a:r>
            <a:r>
              <a:rPr lang="en-US" sz="2000" dirty="0" err="1" smtClean="0"/>
              <a:t>Airalo</a:t>
            </a:r>
            <a:r>
              <a:rPr lang="ar-AE" sz="2000" dirty="0" smtClean="0"/>
              <a:t> فيها ومشاركتها مع متابعيهم.</a:t>
            </a:r>
            <a:endParaRPr lang="ar-SA" sz="2000" dirty="0"/>
          </a:p>
          <a:p>
            <a:pPr algn="just" rtl="1">
              <a:lnSpc>
                <a:spcPct val="150000"/>
              </a:lnSpc>
            </a:pPr>
            <a:endParaRPr lang="en-US" sz="2000" b="1" dirty="0" smtClean="0"/>
          </a:p>
          <a:p>
            <a:pPr algn="just">
              <a:lnSpc>
                <a:spcPct val="150000"/>
              </a:lnSpc>
            </a:pPr>
            <a:r>
              <a:rPr lang="en-US" sz="2000" b="0" i="0" dirty="0" smtClean="0">
                <a:solidFill>
                  <a:srgbClr val="000000"/>
                </a:solidFill>
                <a:effectLst/>
                <a:latin typeface="Times New Roman" panose="02020603050405020304" pitchFamily="18" charset="0"/>
              </a:rPr>
              <a:t/>
            </a:r>
            <a:br>
              <a:rPr lang="en-US" sz="2000" b="0" i="0" dirty="0" smtClean="0">
                <a:solidFill>
                  <a:srgbClr val="000000"/>
                </a:solidFill>
                <a:effectLst/>
                <a:latin typeface="Times New Roman" panose="02020603050405020304" pitchFamily="18" charset="0"/>
              </a:rPr>
            </a:br>
            <a:r>
              <a:rPr lang="ar-SA" sz="2000" dirty="0" smtClean="0"/>
              <a:t> </a:t>
            </a:r>
          </a:p>
          <a:p>
            <a:pPr algn="just" rtl="1">
              <a:lnSpc>
                <a:spcPct val="150000"/>
              </a:lnSpc>
            </a:pPr>
            <a:endParaRPr lang="en-US" sz="2000" dirty="0"/>
          </a:p>
        </p:txBody>
      </p:sp>
    </p:spTree>
    <p:extLst>
      <p:ext uri="{BB962C8B-B14F-4D97-AF65-F5344CB8AC3E}">
        <p14:creationId xmlns:p14="http://schemas.microsoft.com/office/powerpoint/2010/main" val="4119610351"/>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ستطيل مستدير الزوايا 4"/>
          <p:cNvSpPr/>
          <p:nvPr/>
        </p:nvSpPr>
        <p:spPr>
          <a:xfrm>
            <a:off x="425667" y="1973820"/>
            <a:ext cx="11482251" cy="4379355"/>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مستطيل 5"/>
          <p:cNvSpPr/>
          <p:nvPr/>
        </p:nvSpPr>
        <p:spPr>
          <a:xfrm>
            <a:off x="7150589" y="1353334"/>
            <a:ext cx="3801290" cy="1240971"/>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dirty="0" err="1" smtClean="0"/>
              <a:t>AirAlo</a:t>
            </a:r>
            <a:endParaRPr lang="en-US" sz="3600" b="1" dirty="0"/>
          </a:p>
        </p:txBody>
      </p:sp>
      <p:sp>
        <p:nvSpPr>
          <p:cNvPr id="7" name="مربع نص 6"/>
          <p:cNvSpPr txBox="1"/>
          <p:nvPr/>
        </p:nvSpPr>
        <p:spPr>
          <a:xfrm>
            <a:off x="1432986" y="2561630"/>
            <a:ext cx="9410462" cy="2862322"/>
          </a:xfrm>
          <a:prstGeom prst="rect">
            <a:avLst/>
          </a:prstGeom>
          <a:noFill/>
        </p:spPr>
        <p:txBody>
          <a:bodyPr wrap="square" rtlCol="0">
            <a:spAutoFit/>
          </a:bodyPr>
          <a:lstStyle/>
          <a:p>
            <a:pPr algn="just" rtl="1">
              <a:lnSpc>
                <a:spcPct val="150000"/>
              </a:lnSpc>
            </a:pPr>
            <a:r>
              <a:rPr lang="ar-AE" sz="2000" b="1" dirty="0" smtClean="0"/>
              <a:t>النتائج</a:t>
            </a:r>
          </a:p>
          <a:p>
            <a:pPr algn="just" rtl="1">
              <a:lnSpc>
                <a:spcPct val="150000"/>
              </a:lnSpc>
            </a:pPr>
            <a:r>
              <a:rPr lang="ar-AE" sz="2000" dirty="0" smtClean="0"/>
              <a:t>حققت حملة التسويق عبر المؤثرين التي قام بها تطبيق </a:t>
            </a:r>
            <a:r>
              <a:rPr lang="en-US" sz="2000" dirty="0" err="1" smtClean="0"/>
              <a:t>Airalo</a:t>
            </a:r>
            <a:r>
              <a:rPr lang="ar-AE" sz="2000" dirty="0" smtClean="0"/>
              <a:t> نتائج مبهرة: </a:t>
            </a:r>
          </a:p>
          <a:p>
            <a:pPr marL="342900" indent="-342900" algn="just" rtl="1">
              <a:lnSpc>
                <a:spcPct val="150000"/>
              </a:lnSpc>
              <a:buFont typeface="Arial" panose="020B0604020202020204" pitchFamily="34" charset="0"/>
              <a:buChar char="•"/>
            </a:pPr>
            <a:r>
              <a:rPr lang="en-US" sz="2000" dirty="0" smtClean="0"/>
              <a:t>2.1</a:t>
            </a:r>
            <a:r>
              <a:rPr lang="ar-AE" sz="2000" dirty="0" smtClean="0"/>
              <a:t> مليون مشاهدة </a:t>
            </a:r>
            <a:r>
              <a:rPr lang="en-US" sz="2000" dirty="0" smtClean="0"/>
              <a:t>Views</a:t>
            </a:r>
            <a:r>
              <a:rPr lang="ar-AE" sz="2000" dirty="0" smtClean="0"/>
              <a:t> لمقاطع الفيديو للمؤثرين. </a:t>
            </a:r>
          </a:p>
          <a:p>
            <a:pPr marL="342900" indent="-342900" algn="just" rtl="1">
              <a:lnSpc>
                <a:spcPct val="150000"/>
              </a:lnSpc>
              <a:buFont typeface="Arial" panose="020B0604020202020204" pitchFamily="34" charset="0"/>
              <a:buChar char="•"/>
            </a:pPr>
            <a:r>
              <a:rPr lang="ar-AE" sz="2000" dirty="0" smtClean="0"/>
              <a:t>معدل تفاعل </a:t>
            </a:r>
            <a:r>
              <a:rPr lang="en-US" sz="2000" dirty="0" smtClean="0"/>
              <a:t>Engagement Rate</a:t>
            </a:r>
            <a:r>
              <a:rPr lang="ar-AE" sz="2000" dirty="0" smtClean="0"/>
              <a:t> مرتفع وقدره </a:t>
            </a:r>
            <a:r>
              <a:rPr lang="en-US" sz="2000" dirty="0" smtClean="0"/>
              <a:t>12.3</a:t>
            </a:r>
            <a:r>
              <a:rPr lang="ar-AE" sz="2000" dirty="0" smtClean="0"/>
              <a:t> % </a:t>
            </a:r>
          </a:p>
          <a:p>
            <a:pPr marL="342900" indent="-342900" algn="just" rtl="1">
              <a:lnSpc>
                <a:spcPct val="150000"/>
              </a:lnSpc>
              <a:buFont typeface="Arial" panose="020B0604020202020204" pitchFamily="34" charset="0"/>
              <a:buChar char="•"/>
            </a:pPr>
            <a:r>
              <a:rPr lang="ar-SA" sz="2000" dirty="0" smtClean="0"/>
              <a:t>التكلفة لكل عملية تثبيت للتطبيق </a:t>
            </a:r>
            <a:r>
              <a:rPr lang="en-US" sz="2000" dirty="0" smtClean="0"/>
              <a:t>0.23</a:t>
            </a:r>
            <a:r>
              <a:rPr lang="ar-AE" sz="2000" dirty="0" smtClean="0"/>
              <a:t> دولار وهي تكلفة منخفضة </a:t>
            </a:r>
          </a:p>
          <a:p>
            <a:pPr marL="342900" indent="-342900" algn="just" rtl="1">
              <a:lnSpc>
                <a:spcPct val="150000"/>
              </a:lnSpc>
              <a:buFont typeface="Arial" panose="020B0604020202020204" pitchFamily="34" charset="0"/>
              <a:buChar char="•"/>
            </a:pPr>
            <a:r>
              <a:rPr lang="ar-AE" sz="2000" dirty="0" smtClean="0"/>
              <a:t>عدد كبير من مرات تثبيت تطبيق الهاتف المحمول من قبل المستخدمين المستهدفين بالحملة. </a:t>
            </a:r>
            <a:endParaRPr lang="en-US" sz="2000" dirty="0" smtClean="0"/>
          </a:p>
        </p:txBody>
      </p:sp>
    </p:spTree>
    <p:extLst>
      <p:ext uri="{BB962C8B-B14F-4D97-AF65-F5344CB8AC3E}">
        <p14:creationId xmlns:p14="http://schemas.microsoft.com/office/powerpoint/2010/main" val="2158567315"/>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ربع نص 4">
            <a:extLst>
              <a:ext uri="{FF2B5EF4-FFF2-40B4-BE49-F238E27FC236}">
                <a16:creationId xmlns="" xmlns:a16="http://schemas.microsoft.com/office/drawing/2014/main" id="{9B71E60A-B11D-0636-F62D-9EB304CD7596}"/>
              </a:ext>
            </a:extLst>
          </p:cNvPr>
          <p:cNvSpPr txBox="1"/>
          <p:nvPr/>
        </p:nvSpPr>
        <p:spPr>
          <a:xfrm>
            <a:off x="1532069" y="158270"/>
            <a:ext cx="8440582" cy="2339102"/>
          </a:xfrm>
          <a:prstGeom prst="rect">
            <a:avLst/>
          </a:prstGeom>
          <a:noFill/>
        </p:spPr>
        <p:txBody>
          <a:bodyPr wrap="square" rtlCol="0">
            <a:spAutoFit/>
          </a:bodyPr>
          <a:lstStyle/>
          <a:p>
            <a:pPr algn="ctr" rtl="1"/>
            <a:r>
              <a:rPr lang="ar-SA" sz="3200" b="1" dirty="0">
                <a:solidFill>
                  <a:srgbClr val="00AEEF"/>
                </a:solidFill>
              </a:rPr>
              <a:t>    </a:t>
            </a:r>
            <a:r>
              <a:rPr lang="ar-AE" sz="3200" b="1" dirty="0">
                <a:solidFill>
                  <a:srgbClr val="00AEEF"/>
                </a:solidFill>
              </a:rPr>
              <a:t>حالة دراسية</a:t>
            </a:r>
            <a:r>
              <a:rPr lang="en-US" sz="3200" b="1" dirty="0">
                <a:solidFill>
                  <a:srgbClr val="00AEEF"/>
                </a:solidFill>
              </a:rPr>
              <a:t> </a:t>
            </a:r>
            <a:r>
              <a:rPr lang="en-US" sz="3200" b="1" dirty="0" smtClean="0">
                <a:solidFill>
                  <a:srgbClr val="00AEEF"/>
                </a:solidFill>
              </a:rPr>
              <a:t>2</a:t>
            </a:r>
            <a:endParaRPr lang="ar-AE" sz="3200" b="1" dirty="0" smtClean="0">
              <a:solidFill>
                <a:srgbClr val="00AEEF"/>
              </a:solidFill>
            </a:endParaRPr>
          </a:p>
          <a:p>
            <a:pPr algn="ctr" rtl="1"/>
            <a:r>
              <a:rPr lang="en-US" sz="3200" b="1" dirty="0" err="1" smtClean="0">
                <a:solidFill>
                  <a:srgbClr val="00AEEF"/>
                </a:solidFill>
              </a:rPr>
              <a:t>CeraVe</a:t>
            </a:r>
            <a:r>
              <a:rPr lang="ar-AE" sz="3200" b="1" dirty="0" smtClean="0">
                <a:solidFill>
                  <a:srgbClr val="00AEEF"/>
                </a:solidFill>
              </a:rPr>
              <a:t> والممثل مايكل سيرا</a:t>
            </a:r>
            <a:endParaRPr lang="en-US" sz="3200" b="1" dirty="0">
              <a:solidFill>
                <a:srgbClr val="00AEEF"/>
              </a:solidFill>
            </a:endParaRPr>
          </a:p>
          <a:p>
            <a:pPr algn="ctr" rtl="1"/>
            <a:endParaRPr lang="ar-SA" sz="3200" b="1" dirty="0">
              <a:solidFill>
                <a:srgbClr val="00AEEF"/>
              </a:solidFill>
            </a:endParaRPr>
          </a:p>
          <a:p>
            <a:pPr algn="ctr" rtl="1"/>
            <a:endParaRPr lang="en-US" sz="3200" b="1" dirty="0">
              <a:solidFill>
                <a:srgbClr val="00AEEF"/>
              </a:solidFill>
            </a:endParaRPr>
          </a:p>
          <a:p>
            <a:endParaRPr lang="en-US" dirty="0"/>
          </a:p>
        </p:txBody>
      </p:sp>
      <p:pic>
        <p:nvPicPr>
          <p:cNvPr id="8" name="صورة 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793672" y="2756545"/>
            <a:ext cx="6105687" cy="2146531"/>
          </a:xfrm>
          <a:prstGeom prst="rect">
            <a:avLst/>
          </a:prstGeom>
        </p:spPr>
      </p:pic>
      <p:pic>
        <p:nvPicPr>
          <p:cNvPr id="11" name="صورة 10"/>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1327821"/>
            <a:ext cx="3768436" cy="5530180"/>
          </a:xfrm>
          <a:prstGeom prst="rect">
            <a:avLst/>
          </a:prstGeom>
        </p:spPr>
      </p:pic>
    </p:spTree>
    <p:extLst>
      <p:ext uri="{BB962C8B-B14F-4D97-AF65-F5344CB8AC3E}">
        <p14:creationId xmlns:p14="http://schemas.microsoft.com/office/powerpoint/2010/main" val="887737667"/>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ربع نص 4">
            <a:extLst>
              <a:ext uri="{FF2B5EF4-FFF2-40B4-BE49-F238E27FC236}">
                <a16:creationId xmlns="" xmlns:a16="http://schemas.microsoft.com/office/drawing/2014/main" id="{9B71E60A-B11D-0636-F62D-9EB304CD7596}"/>
              </a:ext>
            </a:extLst>
          </p:cNvPr>
          <p:cNvSpPr txBox="1"/>
          <p:nvPr/>
        </p:nvSpPr>
        <p:spPr>
          <a:xfrm>
            <a:off x="1428751" y="704891"/>
            <a:ext cx="8440582" cy="2339102"/>
          </a:xfrm>
          <a:prstGeom prst="rect">
            <a:avLst/>
          </a:prstGeom>
          <a:noFill/>
        </p:spPr>
        <p:txBody>
          <a:bodyPr wrap="square" rtlCol="0">
            <a:spAutoFit/>
          </a:bodyPr>
          <a:lstStyle/>
          <a:p>
            <a:pPr algn="ctr" rtl="1"/>
            <a:r>
              <a:rPr lang="en-US" sz="3200" b="1" dirty="0" err="1" smtClean="0">
                <a:solidFill>
                  <a:srgbClr val="00AEEF"/>
                </a:solidFill>
              </a:rPr>
              <a:t>CeraVe</a:t>
            </a:r>
            <a:endParaRPr lang="ar-AE" sz="3200" b="1" dirty="0" smtClean="0">
              <a:solidFill>
                <a:srgbClr val="00AEEF"/>
              </a:solidFill>
            </a:endParaRPr>
          </a:p>
          <a:p>
            <a:pPr algn="ctr" rtl="1"/>
            <a:r>
              <a:rPr lang="ar-AE" sz="3200" b="1" dirty="0" smtClean="0">
                <a:solidFill>
                  <a:srgbClr val="00AEEF"/>
                </a:solidFill>
              </a:rPr>
              <a:t>العلامة التجارية الرائدة لمنتجات العناية والتجميل</a:t>
            </a:r>
            <a:endParaRPr lang="en-US" sz="3200" b="1" dirty="0">
              <a:solidFill>
                <a:srgbClr val="00AEEF"/>
              </a:solidFill>
            </a:endParaRPr>
          </a:p>
          <a:p>
            <a:pPr algn="ctr" rtl="1"/>
            <a:endParaRPr lang="ar-SA" sz="3200" b="1" dirty="0">
              <a:solidFill>
                <a:srgbClr val="00AEEF"/>
              </a:solidFill>
            </a:endParaRPr>
          </a:p>
          <a:p>
            <a:pPr algn="ctr" rtl="1"/>
            <a:endParaRPr lang="en-US" sz="3200" b="1" dirty="0">
              <a:solidFill>
                <a:srgbClr val="00AEEF"/>
              </a:solidFill>
            </a:endParaRPr>
          </a:p>
          <a:p>
            <a:endParaRPr lang="en-US" dirty="0"/>
          </a:p>
        </p:txBody>
      </p:sp>
      <p:pic>
        <p:nvPicPr>
          <p:cNvPr id="2" name="صورة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1874442"/>
            <a:ext cx="12192000" cy="5073301"/>
          </a:xfrm>
          <a:prstGeom prst="rect">
            <a:avLst/>
          </a:prstGeom>
        </p:spPr>
      </p:pic>
    </p:spTree>
    <p:extLst>
      <p:ext uri="{BB962C8B-B14F-4D97-AF65-F5344CB8AC3E}">
        <p14:creationId xmlns:p14="http://schemas.microsoft.com/office/powerpoint/2010/main" val="26443761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06652" y="-196556"/>
            <a:ext cx="2954655" cy="1379622"/>
          </a:xfrm>
          <a:prstGeom prst="rect">
            <a:avLst/>
          </a:prstGeom>
        </p:spPr>
      </p:pic>
      <p:sp>
        <p:nvSpPr>
          <p:cNvPr id="5" name="مستطيل مستدير الزوايا 4"/>
          <p:cNvSpPr/>
          <p:nvPr/>
        </p:nvSpPr>
        <p:spPr>
          <a:xfrm>
            <a:off x="384104" y="1973820"/>
            <a:ext cx="11482251" cy="4884180"/>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r>
              <a:rPr lang="ar-AE" sz="2000" dirty="0" smtClean="0">
                <a:solidFill>
                  <a:schemeClr val="tx1"/>
                </a:solidFill>
              </a:rPr>
              <a:t>تعاونت العلامة التجارية </a:t>
            </a:r>
            <a:r>
              <a:rPr lang="en-US" sz="2000" dirty="0" err="1" smtClean="0">
                <a:solidFill>
                  <a:schemeClr val="tx1"/>
                </a:solidFill>
              </a:rPr>
              <a:t>CeraVe</a:t>
            </a:r>
            <a:r>
              <a:rPr lang="ar-AE" sz="2000" dirty="0" smtClean="0">
                <a:solidFill>
                  <a:schemeClr val="tx1"/>
                </a:solidFill>
              </a:rPr>
              <a:t> مع الممثل الكندي مايكل سيرا في حملة للتسويق عبر المؤثرين من خلال استخدام خدعة للجماهير لإحداث تأثير كبير لدى الجمهور المستهدف من جيل </a:t>
            </a:r>
            <a:r>
              <a:rPr lang="en-US" sz="2000" dirty="0" smtClean="0">
                <a:solidFill>
                  <a:schemeClr val="tx1"/>
                </a:solidFill>
              </a:rPr>
              <a:t>Z</a:t>
            </a:r>
            <a:r>
              <a:rPr lang="ar-AE" sz="2000" dirty="0" smtClean="0">
                <a:solidFill>
                  <a:schemeClr val="tx1"/>
                </a:solidFill>
              </a:rPr>
              <a:t> وجيل الألفية.</a:t>
            </a:r>
          </a:p>
          <a:p>
            <a:pPr algn="r" rtl="1">
              <a:lnSpc>
                <a:spcPct val="150000"/>
              </a:lnSpc>
            </a:pPr>
            <a:r>
              <a:rPr lang="ar-AE" sz="2000" b="1" dirty="0" smtClean="0">
                <a:solidFill>
                  <a:schemeClr val="tx1"/>
                </a:solidFill>
              </a:rPr>
              <a:t>تنفيذ الحملة: </a:t>
            </a:r>
          </a:p>
          <a:p>
            <a:pPr algn="r" rtl="1">
              <a:lnSpc>
                <a:spcPct val="150000"/>
              </a:lnSpc>
            </a:pPr>
            <a:r>
              <a:rPr lang="ar-AE" sz="2000" dirty="0" smtClean="0">
                <a:solidFill>
                  <a:schemeClr val="tx1"/>
                </a:solidFill>
              </a:rPr>
              <a:t>على مدار </a:t>
            </a:r>
            <a:r>
              <a:rPr lang="ar-AE" sz="2000" dirty="0">
                <a:solidFill>
                  <a:schemeClr val="tx1"/>
                </a:solidFill>
              </a:rPr>
              <a:t>ثلاثة أسابيع، </a:t>
            </a:r>
            <a:r>
              <a:rPr lang="ar-AE" sz="2000" dirty="0" smtClean="0">
                <a:solidFill>
                  <a:schemeClr val="tx1"/>
                </a:solidFill>
              </a:rPr>
              <a:t>دبرت </a:t>
            </a:r>
            <a:r>
              <a:rPr lang="en-US" sz="2000" dirty="0" err="1" smtClean="0">
                <a:solidFill>
                  <a:schemeClr val="tx1"/>
                </a:solidFill>
              </a:rPr>
              <a:t>CeraVe</a:t>
            </a:r>
            <a:r>
              <a:rPr lang="en-US" sz="2000" dirty="0" smtClean="0">
                <a:solidFill>
                  <a:schemeClr val="tx1"/>
                </a:solidFill>
              </a:rPr>
              <a:t> </a:t>
            </a:r>
            <a:r>
              <a:rPr lang="ar-AE" sz="2000" dirty="0" smtClean="0">
                <a:solidFill>
                  <a:schemeClr val="tx1"/>
                </a:solidFill>
              </a:rPr>
              <a:t> شائعة </a:t>
            </a:r>
            <a:r>
              <a:rPr lang="ar-AE" sz="2000" dirty="0">
                <a:solidFill>
                  <a:schemeClr val="tx1"/>
                </a:solidFill>
              </a:rPr>
              <a:t>مفادها أن مايكل سيرا هو من "ابتكر" </a:t>
            </a:r>
            <a:r>
              <a:rPr lang="ar-AE" sz="2000" dirty="0" smtClean="0">
                <a:solidFill>
                  <a:schemeClr val="tx1"/>
                </a:solidFill>
              </a:rPr>
              <a:t>العلامة التجارية </a:t>
            </a:r>
            <a:r>
              <a:rPr lang="en-US" sz="2000" dirty="0" err="1" smtClean="0">
                <a:solidFill>
                  <a:schemeClr val="tx1"/>
                </a:solidFill>
              </a:rPr>
              <a:t>CeraVe</a:t>
            </a:r>
            <a:r>
              <a:rPr lang="ar-AE" sz="2000" dirty="0" smtClean="0">
                <a:solidFill>
                  <a:schemeClr val="tx1"/>
                </a:solidFill>
              </a:rPr>
              <a:t> وقامت </a:t>
            </a:r>
            <a:r>
              <a:rPr lang="ar-AE" sz="2000" dirty="0">
                <a:solidFill>
                  <a:schemeClr val="tx1"/>
                </a:solidFill>
              </a:rPr>
              <a:t>العلامة التجارية </a:t>
            </a:r>
            <a:r>
              <a:rPr lang="ar-AE" sz="2000" dirty="0" smtClean="0">
                <a:solidFill>
                  <a:schemeClr val="tx1"/>
                </a:solidFill>
              </a:rPr>
              <a:t>بنشر صور للممثل مايكل سيرا وهو يحمل منتجاتها، </a:t>
            </a:r>
            <a:r>
              <a:rPr lang="ar-AE" sz="2000" dirty="0">
                <a:solidFill>
                  <a:schemeClr val="tx1"/>
                </a:solidFill>
              </a:rPr>
              <a:t>وعروض </a:t>
            </a:r>
            <a:r>
              <a:rPr lang="ar-AE" sz="2000" dirty="0" smtClean="0">
                <a:solidFill>
                  <a:schemeClr val="tx1"/>
                </a:solidFill>
              </a:rPr>
              <a:t>مسربة من داخل العلامة التجارية حول ابتكار سيرا لهذه العلامة التجارية. </a:t>
            </a:r>
            <a:r>
              <a:rPr lang="ar-AE" sz="2000" dirty="0">
                <a:solidFill>
                  <a:schemeClr val="tx1"/>
                </a:solidFill>
              </a:rPr>
              <a:t>نشر أطباء الجلد الذين يتعاونون بانتظام مع العلامة التجارية "تقييمات" </a:t>
            </a:r>
            <a:r>
              <a:rPr lang="ar-AE" sz="2000" dirty="0" smtClean="0">
                <a:solidFill>
                  <a:schemeClr val="tx1"/>
                </a:solidFill>
              </a:rPr>
              <a:t>تحليلية حول هذه الشائعة، </a:t>
            </a:r>
            <a:r>
              <a:rPr lang="ar-AE" sz="2000" dirty="0">
                <a:solidFill>
                  <a:schemeClr val="tx1"/>
                </a:solidFill>
              </a:rPr>
              <a:t>مما أضاف مصداقية مع الحفاظ على الغموض. </a:t>
            </a:r>
            <a:r>
              <a:rPr lang="ar-AE" sz="2000" dirty="0" smtClean="0">
                <a:solidFill>
                  <a:schemeClr val="tx1"/>
                </a:solidFill>
              </a:rPr>
              <a:t>وتم استخدام الكثير من المنشورات حول هذه الشائعة. </a:t>
            </a:r>
            <a:r>
              <a:rPr lang="ar-AE" sz="2000" dirty="0">
                <a:solidFill>
                  <a:schemeClr val="tx1"/>
                </a:solidFill>
              </a:rPr>
              <a:t>وتُوجت القصة بإعلان </a:t>
            </a:r>
            <a:r>
              <a:rPr lang="ar-AE" sz="2000" dirty="0" smtClean="0">
                <a:solidFill>
                  <a:schemeClr val="tx1"/>
                </a:solidFill>
              </a:rPr>
              <a:t>في</a:t>
            </a:r>
            <a:r>
              <a:rPr lang="ar-SA" sz="2000" dirty="0" smtClean="0">
                <a:solidFill>
                  <a:schemeClr val="tx1"/>
                </a:solidFill>
              </a:rPr>
              <a:t> مباراة</a:t>
            </a:r>
            <a:r>
              <a:rPr lang="ar-AE" sz="2000" dirty="0" smtClean="0">
                <a:solidFill>
                  <a:schemeClr val="tx1"/>
                </a:solidFill>
              </a:rPr>
              <a:t> </a:t>
            </a:r>
            <a:r>
              <a:rPr lang="en-US" sz="2000" dirty="0" smtClean="0">
                <a:solidFill>
                  <a:schemeClr val="tx1"/>
                </a:solidFill>
              </a:rPr>
              <a:t>Super Bowl</a:t>
            </a:r>
            <a:r>
              <a:rPr lang="ar-SA" sz="2000" dirty="0" smtClean="0">
                <a:solidFill>
                  <a:schemeClr val="tx1"/>
                </a:solidFill>
              </a:rPr>
              <a:t> وهي المباراة النهائية لبطولة دوري كرة القدم الأمريكية ويعتبر الإعلان في هذه المباراة الأغلى عالميا </a:t>
            </a:r>
            <a:r>
              <a:rPr lang="ar-AE" sz="2000" dirty="0" smtClean="0">
                <a:solidFill>
                  <a:schemeClr val="tx1"/>
                </a:solidFill>
              </a:rPr>
              <a:t>حيث تبلغ قيمة الإعلان لمدة 30 ثانية 8 ملايين دولار في هذه المباراة، ضمن هذا الإعلان تم فضح </a:t>
            </a:r>
            <a:r>
              <a:rPr lang="ar-AE" sz="2000" dirty="0">
                <a:solidFill>
                  <a:schemeClr val="tx1"/>
                </a:solidFill>
              </a:rPr>
              <a:t>هذه </a:t>
            </a:r>
            <a:r>
              <a:rPr lang="ar-AE" sz="2000" dirty="0" smtClean="0">
                <a:solidFill>
                  <a:schemeClr val="tx1"/>
                </a:solidFill>
              </a:rPr>
              <a:t>الشائعة بروح </a:t>
            </a:r>
            <a:r>
              <a:rPr lang="ar-AE" sz="2000" dirty="0">
                <a:solidFill>
                  <a:schemeClr val="tx1"/>
                </a:solidFill>
              </a:rPr>
              <a:t>الدعابة، </a:t>
            </a:r>
            <a:r>
              <a:rPr lang="ar-AE" sz="2000" dirty="0" smtClean="0">
                <a:solidFill>
                  <a:schemeClr val="tx1"/>
                </a:solidFill>
              </a:rPr>
              <a:t>وبذلك تم مكافئة الجماهير </a:t>
            </a:r>
            <a:r>
              <a:rPr lang="ar-AE" sz="2000" dirty="0">
                <a:solidFill>
                  <a:schemeClr val="tx1"/>
                </a:solidFill>
              </a:rPr>
              <a:t>التي تابعت القصة </a:t>
            </a:r>
            <a:r>
              <a:rPr lang="ar-AE" sz="2000" dirty="0" smtClean="0">
                <a:solidFill>
                  <a:schemeClr val="tx1"/>
                </a:solidFill>
              </a:rPr>
              <a:t>من خلال تشويقهم وكشف الحقيقة لهم في الإعلان وأحدثت هذه الحملة ضجة كبيرة. </a:t>
            </a:r>
            <a:endParaRPr lang="en-US" sz="2000" dirty="0">
              <a:solidFill>
                <a:schemeClr val="tx1"/>
              </a:solidFill>
            </a:endParaRPr>
          </a:p>
        </p:txBody>
      </p:sp>
      <p:sp>
        <p:nvSpPr>
          <p:cNvPr id="6" name="مستطيل 5"/>
          <p:cNvSpPr/>
          <p:nvPr/>
        </p:nvSpPr>
        <p:spPr>
          <a:xfrm>
            <a:off x="7593934" y="963388"/>
            <a:ext cx="3801290" cy="1240971"/>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dirty="0" err="1" smtClean="0"/>
              <a:t>CeraVe</a:t>
            </a:r>
            <a:endParaRPr lang="en-US" sz="3600" b="1" dirty="0"/>
          </a:p>
        </p:txBody>
      </p:sp>
    </p:spTree>
    <p:extLst>
      <p:ext uri="{BB962C8B-B14F-4D97-AF65-F5344CB8AC3E}">
        <p14:creationId xmlns:p14="http://schemas.microsoft.com/office/powerpoint/2010/main" val="203444139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06652" y="-196556"/>
            <a:ext cx="2954655" cy="1379622"/>
          </a:xfrm>
          <a:prstGeom prst="rect">
            <a:avLst/>
          </a:prstGeom>
        </p:spPr>
      </p:pic>
      <p:pic>
        <p:nvPicPr>
          <p:cNvPr id="2" name="CeraVe with Michael Cera...Ve">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6"/>
          <a:stretch>
            <a:fillRect/>
          </a:stretch>
        </p:blipFill>
        <p:spPr>
          <a:xfrm>
            <a:off x="673669" y="950768"/>
            <a:ext cx="10501745" cy="5907232"/>
          </a:xfrm>
          <a:prstGeom prst="rect">
            <a:avLst/>
          </a:prstGeom>
        </p:spPr>
      </p:pic>
      <p:sp>
        <p:nvSpPr>
          <p:cNvPr id="7" name="مربع نص 6">
            <a:extLst>
              <a:ext uri="{FF2B5EF4-FFF2-40B4-BE49-F238E27FC236}">
                <a16:creationId xmlns="" xmlns:a16="http://schemas.microsoft.com/office/drawing/2014/main" id="{9B71E60A-B11D-0636-F62D-9EB304CD7596}"/>
              </a:ext>
            </a:extLst>
          </p:cNvPr>
          <p:cNvSpPr txBox="1"/>
          <p:nvPr/>
        </p:nvSpPr>
        <p:spPr>
          <a:xfrm>
            <a:off x="1525733" y="-243319"/>
            <a:ext cx="8440582" cy="1846659"/>
          </a:xfrm>
          <a:prstGeom prst="rect">
            <a:avLst/>
          </a:prstGeom>
          <a:noFill/>
        </p:spPr>
        <p:txBody>
          <a:bodyPr wrap="square" rtlCol="0">
            <a:spAutoFit/>
          </a:bodyPr>
          <a:lstStyle/>
          <a:p>
            <a:pPr algn="ctr" rtl="1"/>
            <a:endParaRPr lang="ar-AE" sz="3200" b="1" dirty="0" smtClean="0">
              <a:solidFill>
                <a:srgbClr val="00AEEF"/>
              </a:solidFill>
            </a:endParaRPr>
          </a:p>
          <a:p>
            <a:pPr algn="ctr" rtl="1"/>
            <a:r>
              <a:rPr lang="ar-AE" sz="3200" b="1" dirty="0" smtClean="0">
                <a:solidFill>
                  <a:srgbClr val="00AEEF"/>
                </a:solidFill>
              </a:rPr>
              <a:t>إعلان </a:t>
            </a:r>
            <a:r>
              <a:rPr lang="en-US" sz="3200" b="1" dirty="0" err="1" smtClean="0">
                <a:solidFill>
                  <a:srgbClr val="00AEEF"/>
                </a:solidFill>
              </a:rPr>
              <a:t>CeraVe</a:t>
            </a:r>
            <a:r>
              <a:rPr lang="ar-AE" sz="3200" b="1" dirty="0" smtClean="0">
                <a:solidFill>
                  <a:srgbClr val="00AEEF"/>
                </a:solidFill>
              </a:rPr>
              <a:t> مع مايكل سيرا</a:t>
            </a:r>
            <a:endParaRPr lang="ar-SA" sz="3200" b="1" dirty="0">
              <a:solidFill>
                <a:srgbClr val="00AEEF"/>
              </a:solidFill>
            </a:endParaRPr>
          </a:p>
          <a:p>
            <a:pPr algn="ctr" rtl="1"/>
            <a:endParaRPr lang="en-US" sz="3200" b="1" dirty="0">
              <a:solidFill>
                <a:srgbClr val="00AEEF"/>
              </a:solidFill>
            </a:endParaRPr>
          </a:p>
          <a:p>
            <a:endParaRPr lang="en-US" dirty="0"/>
          </a:p>
        </p:txBody>
      </p:sp>
    </p:spTree>
    <p:extLst>
      <p:ext uri="{BB962C8B-B14F-4D97-AF65-F5344CB8AC3E}">
        <p14:creationId xmlns:p14="http://schemas.microsoft.com/office/powerpoint/2010/main" val="264271900"/>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2"/>
                                        </p:tgtEl>
                                      </p:cBhvr>
                                    </p:cmd>
                                  </p:childTnLst>
                                </p:cTn>
                              </p:par>
                            </p:childTnLst>
                          </p:cTn>
                        </p:par>
                      </p:childTnLst>
                    </p:cTn>
                  </p:par>
                </p:childTnLst>
              </p:cTn>
              <p:nextCondLst>
                <p:cond evt="onClick" delay="0">
                  <p:tgtEl>
                    <p:spTgt spid="2"/>
                  </p:tgtEl>
                </p:cond>
              </p:nextCondLst>
            </p:seq>
            <p:video>
              <p:cMediaNode vol="80000">
                <p:cTn id="7" fill="hold" display="0">
                  <p:stCondLst>
                    <p:cond delay="indefinite"/>
                  </p:stCondLst>
                </p:cTn>
                <p:tgtEl>
                  <p:spTgt spid="2"/>
                </p:tgtEl>
              </p:cMediaNode>
            </p:video>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06652" y="-196556"/>
            <a:ext cx="2954655" cy="1379622"/>
          </a:xfrm>
          <a:prstGeom prst="rect">
            <a:avLst/>
          </a:prstGeom>
        </p:spPr>
      </p:pic>
      <p:sp>
        <p:nvSpPr>
          <p:cNvPr id="5" name="مستطيل مستدير الزوايا 4"/>
          <p:cNvSpPr/>
          <p:nvPr/>
        </p:nvSpPr>
        <p:spPr>
          <a:xfrm>
            <a:off x="384104" y="1973820"/>
            <a:ext cx="11482251" cy="4884180"/>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r>
              <a:rPr lang="ar-AE" sz="2000" b="1" dirty="0" smtClean="0">
                <a:solidFill>
                  <a:schemeClr val="tx1"/>
                </a:solidFill>
              </a:rPr>
              <a:t>التأثير:</a:t>
            </a:r>
          </a:p>
          <a:p>
            <a:pPr algn="r" rtl="1">
              <a:lnSpc>
                <a:spcPct val="150000"/>
              </a:lnSpc>
            </a:pPr>
            <a:r>
              <a:rPr lang="ar-AE" sz="2000" b="1" dirty="0" smtClean="0">
                <a:solidFill>
                  <a:schemeClr val="tx1"/>
                </a:solidFill>
              </a:rPr>
              <a:t>ارتفاع </a:t>
            </a:r>
            <a:r>
              <a:rPr lang="ar-AE" sz="2000" b="1" dirty="0">
                <a:solidFill>
                  <a:schemeClr val="tx1"/>
                </a:solidFill>
              </a:rPr>
              <a:t>بنسبة 45% أسبوعيًا في الإشارات </a:t>
            </a:r>
            <a:r>
              <a:rPr lang="en-US" sz="2000" b="1" dirty="0" smtClean="0">
                <a:solidFill>
                  <a:schemeClr val="tx1"/>
                </a:solidFill>
              </a:rPr>
              <a:t>Mentions</a:t>
            </a:r>
            <a:r>
              <a:rPr lang="ar-AE" sz="2000" b="1" dirty="0" smtClean="0">
                <a:solidFill>
                  <a:schemeClr val="tx1"/>
                </a:solidFill>
              </a:rPr>
              <a:t> على </a:t>
            </a:r>
            <a:r>
              <a:rPr lang="ar-AE" sz="2000" b="1" dirty="0">
                <a:solidFill>
                  <a:schemeClr val="tx1"/>
                </a:solidFill>
              </a:rPr>
              <a:t>وسائل التواصل الاجتماعي خلال فترة العرض التشويقي</a:t>
            </a:r>
            <a:r>
              <a:rPr lang="ar-AE" sz="2000" b="1" dirty="0" smtClean="0">
                <a:solidFill>
                  <a:schemeClr val="tx1"/>
                </a:solidFill>
              </a:rPr>
              <a:t>.</a:t>
            </a:r>
          </a:p>
          <a:p>
            <a:pPr marL="342900" indent="-342900" algn="r" rtl="1">
              <a:lnSpc>
                <a:spcPct val="150000"/>
              </a:lnSpc>
              <a:buFontTx/>
              <a:buChar char="-"/>
            </a:pPr>
            <a:r>
              <a:rPr lang="ar-AE" sz="2000" b="1" dirty="0" smtClean="0">
                <a:solidFill>
                  <a:schemeClr val="tx1"/>
                </a:solidFill>
              </a:rPr>
              <a:t>زيادة </a:t>
            </a:r>
            <a:r>
              <a:rPr lang="ar-AE" sz="2000" b="1" dirty="0">
                <a:solidFill>
                  <a:schemeClr val="tx1"/>
                </a:solidFill>
              </a:rPr>
              <a:t>بنسبة 32% في استعلامات البحث المتعلقة بالعلامة التجارية على مدار ثلاثة أسابيع قبل المباراة</a:t>
            </a:r>
            <a:r>
              <a:rPr lang="ar-AE" sz="2000" b="1" dirty="0" smtClean="0">
                <a:solidFill>
                  <a:schemeClr val="tx1"/>
                </a:solidFill>
              </a:rPr>
              <a:t>.</a:t>
            </a:r>
          </a:p>
          <a:p>
            <a:pPr marL="342900" indent="-342900" algn="r" rtl="1">
              <a:lnSpc>
                <a:spcPct val="150000"/>
              </a:lnSpc>
              <a:buFontTx/>
              <a:buChar char="-"/>
            </a:pPr>
            <a:r>
              <a:rPr lang="ar-AE" sz="2000" b="1" dirty="0" smtClean="0">
                <a:solidFill>
                  <a:schemeClr val="tx1"/>
                </a:solidFill>
              </a:rPr>
              <a:t>أكثر </a:t>
            </a:r>
            <a:r>
              <a:rPr lang="ar-AE" sz="2000" b="1" dirty="0">
                <a:solidFill>
                  <a:schemeClr val="tx1"/>
                </a:solidFill>
              </a:rPr>
              <a:t>من 75 مليون ظهور مُكتسب </a:t>
            </a:r>
            <a:r>
              <a:rPr lang="en-US" sz="2000" b="1" dirty="0" smtClean="0">
                <a:solidFill>
                  <a:schemeClr val="tx1"/>
                </a:solidFill>
              </a:rPr>
              <a:t>Impressions</a:t>
            </a:r>
            <a:r>
              <a:rPr lang="ar-AE" sz="2000" b="1" dirty="0" smtClean="0">
                <a:solidFill>
                  <a:schemeClr val="tx1"/>
                </a:solidFill>
              </a:rPr>
              <a:t> من </a:t>
            </a:r>
            <a:r>
              <a:rPr lang="ar-AE" sz="2000" b="1" dirty="0">
                <a:solidFill>
                  <a:schemeClr val="tx1"/>
                </a:solidFill>
              </a:rPr>
              <a:t>محتوى المبدعين واللقاءات الصحفية</a:t>
            </a:r>
            <a:r>
              <a:rPr lang="ar-AE" sz="2000" b="1" dirty="0" smtClean="0">
                <a:solidFill>
                  <a:schemeClr val="tx1"/>
                </a:solidFill>
              </a:rPr>
              <a:t>.</a:t>
            </a:r>
          </a:p>
          <a:p>
            <a:pPr marL="342900" indent="-342900" algn="r" rtl="1">
              <a:lnSpc>
                <a:spcPct val="150000"/>
              </a:lnSpc>
              <a:buFontTx/>
              <a:buChar char="-"/>
            </a:pPr>
            <a:r>
              <a:rPr lang="ar-AE" sz="2000" b="1" dirty="0" smtClean="0">
                <a:solidFill>
                  <a:schemeClr val="tx1"/>
                </a:solidFill>
              </a:rPr>
              <a:t>- </a:t>
            </a:r>
            <a:r>
              <a:rPr lang="ar-AE" sz="2000" b="1" dirty="0">
                <a:solidFill>
                  <a:schemeClr val="tx1"/>
                </a:solidFill>
              </a:rPr>
              <a:t>زيادة بنسبة ١٤٪ في </a:t>
            </a:r>
            <a:r>
              <a:rPr lang="ar-AE" sz="2000" b="1" dirty="0" smtClean="0">
                <a:solidFill>
                  <a:schemeClr val="tx1"/>
                </a:solidFill>
              </a:rPr>
              <a:t>حضور العلامة التجارية بالمقارنة مع المنافسين </a:t>
            </a:r>
            <a:r>
              <a:rPr lang="en-US" sz="2000" b="1" dirty="0" smtClean="0">
                <a:solidFill>
                  <a:schemeClr val="tx1"/>
                </a:solidFill>
              </a:rPr>
              <a:t>Share </a:t>
            </a:r>
            <a:r>
              <a:rPr lang="en-US" sz="2000" b="1" dirty="0">
                <a:solidFill>
                  <a:schemeClr val="tx1"/>
                </a:solidFill>
              </a:rPr>
              <a:t>of </a:t>
            </a:r>
            <a:r>
              <a:rPr lang="en-US" sz="2000" b="1" dirty="0" smtClean="0">
                <a:solidFill>
                  <a:schemeClr val="tx1"/>
                </a:solidFill>
              </a:rPr>
              <a:t>Voice</a:t>
            </a:r>
            <a:r>
              <a:rPr lang="ar-AE" sz="2000" b="1" dirty="0" smtClean="0">
                <a:solidFill>
                  <a:schemeClr val="tx1"/>
                </a:solidFill>
              </a:rPr>
              <a:t> على </a:t>
            </a:r>
            <a:r>
              <a:rPr lang="ar-AE" sz="2000" b="1" dirty="0">
                <a:solidFill>
                  <a:schemeClr val="tx1"/>
                </a:solidFill>
              </a:rPr>
              <a:t>مدار الحملة التي استمرت أربعة أسابيع</a:t>
            </a:r>
            <a:r>
              <a:rPr lang="ar-AE" sz="2000" b="1" dirty="0" smtClean="0">
                <a:solidFill>
                  <a:schemeClr val="tx1"/>
                </a:solidFill>
              </a:rPr>
              <a:t>.</a:t>
            </a:r>
          </a:p>
          <a:p>
            <a:pPr marL="342900" indent="-342900" algn="r" rtl="1">
              <a:lnSpc>
                <a:spcPct val="150000"/>
              </a:lnSpc>
              <a:buFontTx/>
              <a:buChar char="-"/>
            </a:pPr>
            <a:r>
              <a:rPr lang="ar-AE" sz="2000" b="1" dirty="0" smtClean="0">
                <a:solidFill>
                  <a:schemeClr val="tx1"/>
                </a:solidFill>
              </a:rPr>
              <a:t>- </a:t>
            </a:r>
            <a:r>
              <a:rPr lang="ar-AE" sz="2000" b="1" dirty="0">
                <a:solidFill>
                  <a:schemeClr val="tx1"/>
                </a:solidFill>
              </a:rPr>
              <a:t>زيادة بنسبة ٢٢٪ في مبيعات </a:t>
            </a:r>
            <a:r>
              <a:rPr lang="ar-AE" sz="2000" b="1" dirty="0" smtClean="0">
                <a:solidFill>
                  <a:schemeClr val="tx1"/>
                </a:solidFill>
              </a:rPr>
              <a:t>منتجات </a:t>
            </a:r>
            <a:r>
              <a:rPr lang="en-US" sz="2000" b="1" dirty="0" err="1" smtClean="0">
                <a:solidFill>
                  <a:schemeClr val="tx1"/>
                </a:solidFill>
              </a:rPr>
              <a:t>CeraVe</a:t>
            </a:r>
            <a:endParaRPr lang="ar-AE" sz="2000" b="1" dirty="0" smtClean="0">
              <a:solidFill>
                <a:schemeClr val="tx1"/>
              </a:solidFill>
            </a:endParaRPr>
          </a:p>
          <a:p>
            <a:pPr algn="r" rtl="1">
              <a:lnSpc>
                <a:spcPct val="150000"/>
              </a:lnSpc>
            </a:pPr>
            <a:endParaRPr lang="en-US" sz="2000" dirty="0">
              <a:solidFill>
                <a:schemeClr val="tx1"/>
              </a:solidFill>
            </a:endParaRPr>
          </a:p>
        </p:txBody>
      </p:sp>
      <p:sp>
        <p:nvSpPr>
          <p:cNvPr id="6" name="مستطيل 5"/>
          <p:cNvSpPr/>
          <p:nvPr/>
        </p:nvSpPr>
        <p:spPr>
          <a:xfrm>
            <a:off x="7593934" y="963388"/>
            <a:ext cx="3801290" cy="1240971"/>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dirty="0" err="1" smtClean="0"/>
              <a:t>CeraVe</a:t>
            </a:r>
            <a:endParaRPr lang="en-US" sz="3600" b="1" dirty="0"/>
          </a:p>
        </p:txBody>
      </p:sp>
    </p:spTree>
    <p:extLst>
      <p:ext uri="{BB962C8B-B14F-4D97-AF65-F5344CB8AC3E}">
        <p14:creationId xmlns:p14="http://schemas.microsoft.com/office/powerpoint/2010/main" val="2637372807"/>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4" name="مربع نص 3"/>
          <p:cNvSpPr txBox="1"/>
          <p:nvPr/>
        </p:nvSpPr>
        <p:spPr>
          <a:xfrm>
            <a:off x="3041145" y="819128"/>
            <a:ext cx="5129199" cy="861774"/>
          </a:xfrm>
          <a:prstGeom prst="rect">
            <a:avLst/>
          </a:prstGeom>
          <a:noFill/>
        </p:spPr>
        <p:txBody>
          <a:bodyPr wrap="square" rtlCol="0">
            <a:spAutoFit/>
          </a:bodyPr>
          <a:lstStyle/>
          <a:p>
            <a:pPr algn="ctr"/>
            <a:r>
              <a:rPr lang="ar-AE" sz="3200" b="1" dirty="0">
                <a:solidFill>
                  <a:srgbClr val="00AEEF"/>
                </a:solidFill>
              </a:rPr>
              <a:t>المصادر والمراجع</a:t>
            </a:r>
            <a:endParaRPr lang="en-US" sz="3200" dirty="0">
              <a:solidFill>
                <a:srgbClr val="00AEEF"/>
              </a:solidFill>
            </a:endParaRPr>
          </a:p>
          <a:p>
            <a:endParaRPr lang="en-US" dirty="0"/>
          </a:p>
        </p:txBody>
      </p:sp>
      <p:sp>
        <p:nvSpPr>
          <p:cNvPr id="6" name="مستطيل مستدير الزوايا 5"/>
          <p:cNvSpPr/>
          <p:nvPr/>
        </p:nvSpPr>
        <p:spPr>
          <a:xfrm>
            <a:off x="766034" y="1434615"/>
            <a:ext cx="10306594" cy="5486400"/>
          </a:xfrm>
          <a:prstGeom prst="roundRect">
            <a:avLst/>
          </a:prstGeom>
          <a:ln>
            <a:solidFill>
              <a:srgbClr val="00AEEF"/>
            </a:solidFill>
          </a:ln>
        </p:spPr>
        <p:style>
          <a:lnRef idx="2">
            <a:schemeClr val="accent6"/>
          </a:lnRef>
          <a:fillRef idx="1">
            <a:schemeClr val="lt1"/>
          </a:fillRef>
          <a:effectRef idx="0">
            <a:schemeClr val="accent6"/>
          </a:effectRef>
          <a:fontRef idx="minor">
            <a:schemeClr val="dk1"/>
          </a:fontRef>
        </p:style>
        <p:txBody>
          <a:bodyPr rtlCol="0" anchor="ctr"/>
          <a:lstStyle/>
          <a:p>
            <a:pPr>
              <a:lnSpc>
                <a:spcPct val="150000"/>
              </a:lnSpc>
            </a:pPr>
            <a:endParaRPr lang="en-US" dirty="0"/>
          </a:p>
          <a:p>
            <a:pPr>
              <a:lnSpc>
                <a:spcPct val="150000"/>
              </a:lnSpc>
            </a:pPr>
            <a:endParaRPr lang="en-US" dirty="0"/>
          </a:p>
          <a:p>
            <a:pPr>
              <a:lnSpc>
                <a:spcPct val="150000"/>
              </a:lnSpc>
            </a:pPr>
            <a:r>
              <a:rPr lang="en-US" sz="2000" dirty="0" smtClean="0"/>
              <a:t>1-Influencer Marketing </a:t>
            </a:r>
            <a:r>
              <a:rPr lang="en-US" sz="2000" dirty="0"/>
              <a:t>for </a:t>
            </a:r>
            <a:r>
              <a:rPr lang="en-US" sz="2000" dirty="0" smtClean="0"/>
              <a:t>Brand, Aron Levine(2020).</a:t>
            </a:r>
            <a:endParaRPr lang="ar-AE" sz="2000" dirty="0" smtClean="0"/>
          </a:p>
          <a:p>
            <a:pPr>
              <a:lnSpc>
                <a:spcPct val="150000"/>
              </a:lnSpc>
            </a:pPr>
            <a:r>
              <a:rPr lang="en-US" sz="2000" dirty="0" smtClean="0"/>
              <a:t>2-The </a:t>
            </a:r>
            <a:r>
              <a:rPr lang="en-US" sz="2000" dirty="0"/>
              <a:t>dynamics of influencer marketing a multidisciplinary </a:t>
            </a:r>
            <a:r>
              <a:rPr lang="en-US" sz="2000" dirty="0" smtClean="0"/>
              <a:t>approach, </a:t>
            </a:r>
            <a:r>
              <a:rPr lang="en-US" sz="2000" dirty="0"/>
              <a:t>José M. </a:t>
            </a:r>
            <a:r>
              <a:rPr lang="en-US" sz="2000" dirty="0" err="1" smtClean="0"/>
              <a:t>Álvarez-Monzoncillo</a:t>
            </a:r>
            <a:r>
              <a:rPr lang="en-US" sz="2000" dirty="0" smtClean="0"/>
              <a:t>(2023)</a:t>
            </a:r>
          </a:p>
          <a:p>
            <a:pPr>
              <a:lnSpc>
                <a:spcPct val="150000"/>
              </a:lnSpc>
            </a:pPr>
            <a:r>
              <a:rPr lang="en-US" sz="2000" dirty="0" smtClean="0"/>
              <a:t>3- </a:t>
            </a:r>
            <a:r>
              <a:rPr lang="en-US" sz="2000" dirty="0" smtClean="0">
                <a:hlinkClick r:id="rId4"/>
              </a:rPr>
              <a:t>https</a:t>
            </a:r>
            <a:r>
              <a:rPr lang="en-US" sz="2000" dirty="0">
                <a:hlinkClick r:id="rId4"/>
              </a:rPr>
              <a:t>://</a:t>
            </a:r>
            <a:r>
              <a:rPr lang="en-US" sz="2000" dirty="0" smtClean="0">
                <a:hlinkClick r:id="rId4"/>
              </a:rPr>
              <a:t>digitalmarketinginstitute.com/blog/influencer-marketing-guide</a:t>
            </a:r>
            <a:r>
              <a:rPr lang="en-US" sz="2000" dirty="0" smtClean="0"/>
              <a:t>  </a:t>
            </a:r>
            <a:endParaRPr lang="ar-AE" sz="2000" dirty="0" smtClean="0"/>
          </a:p>
          <a:p>
            <a:pPr>
              <a:lnSpc>
                <a:spcPct val="150000"/>
              </a:lnSpc>
            </a:pPr>
            <a:r>
              <a:rPr lang="en-US" sz="2000" dirty="0" smtClean="0"/>
              <a:t>4- </a:t>
            </a:r>
            <a:r>
              <a:rPr lang="en-US" sz="2000" dirty="0" smtClean="0">
                <a:hlinkClick r:id="rId5"/>
              </a:rPr>
              <a:t>https</a:t>
            </a:r>
            <a:r>
              <a:rPr lang="en-US" sz="2000" dirty="0">
                <a:hlinkClick r:id="rId5"/>
              </a:rPr>
              <a:t>://</a:t>
            </a:r>
            <a:r>
              <a:rPr lang="en-US" sz="2000" dirty="0" smtClean="0">
                <a:hlinkClick r:id="rId5"/>
              </a:rPr>
              <a:t>www.meltwater.com/en/state-of-social-media</a:t>
            </a:r>
            <a:r>
              <a:rPr lang="en-US" sz="2000" dirty="0" smtClean="0"/>
              <a:t> </a:t>
            </a:r>
          </a:p>
          <a:p>
            <a:pPr>
              <a:lnSpc>
                <a:spcPct val="150000"/>
              </a:lnSpc>
            </a:pPr>
            <a:r>
              <a:rPr lang="en-US" sz="2000" dirty="0" smtClean="0"/>
              <a:t>5- </a:t>
            </a:r>
            <a:r>
              <a:rPr lang="en-US" sz="2000" dirty="0" smtClean="0">
                <a:hlinkClick r:id="rId6"/>
              </a:rPr>
              <a:t>https</a:t>
            </a:r>
            <a:r>
              <a:rPr lang="en-US" sz="2000" dirty="0">
                <a:hlinkClick r:id="rId6"/>
              </a:rPr>
              <a:t>://</a:t>
            </a:r>
            <a:r>
              <a:rPr lang="en-US" sz="2000" dirty="0" smtClean="0">
                <a:hlinkClick r:id="rId6"/>
              </a:rPr>
              <a:t>www.youtube.com/watch?v=XqZsoesa55w&amp;list=RDXqZsoesa55w&amp;start_radio=1</a:t>
            </a:r>
            <a:r>
              <a:rPr lang="en-US" sz="2000" dirty="0" smtClean="0"/>
              <a:t> </a:t>
            </a:r>
            <a:endParaRPr lang="ar-AE" sz="2000" dirty="0" smtClean="0"/>
          </a:p>
          <a:p>
            <a:pPr>
              <a:lnSpc>
                <a:spcPct val="150000"/>
              </a:lnSpc>
            </a:pPr>
            <a:r>
              <a:rPr lang="en-US" sz="2000" dirty="0" smtClean="0"/>
              <a:t>6- </a:t>
            </a:r>
            <a:r>
              <a:rPr lang="en-US" sz="2000" dirty="0" smtClean="0">
                <a:hlinkClick r:id="rId7"/>
              </a:rPr>
              <a:t>https</a:t>
            </a:r>
            <a:r>
              <a:rPr lang="en-US" sz="2000" dirty="0">
                <a:hlinkClick r:id="rId7"/>
              </a:rPr>
              <a:t>://</a:t>
            </a:r>
            <a:r>
              <a:rPr lang="en-US" sz="2000" dirty="0" smtClean="0">
                <a:hlinkClick r:id="rId7"/>
              </a:rPr>
              <a:t>backlinko.com/social-media-users</a:t>
            </a:r>
            <a:r>
              <a:rPr lang="en-US" sz="2000" dirty="0" smtClean="0"/>
              <a:t>    </a:t>
            </a:r>
            <a:endParaRPr lang="en-US" sz="2000" dirty="0"/>
          </a:p>
        </p:txBody>
      </p:sp>
    </p:spTree>
    <p:extLst>
      <p:ext uri="{BB962C8B-B14F-4D97-AF65-F5344CB8AC3E}">
        <p14:creationId xmlns:p14="http://schemas.microsoft.com/office/powerpoint/2010/main" val="3036267332"/>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4" name="مربع نص 3"/>
          <p:cNvSpPr txBox="1"/>
          <p:nvPr/>
        </p:nvSpPr>
        <p:spPr>
          <a:xfrm>
            <a:off x="3015019" y="358760"/>
            <a:ext cx="5129199" cy="861774"/>
          </a:xfrm>
          <a:prstGeom prst="rect">
            <a:avLst/>
          </a:prstGeom>
          <a:noFill/>
        </p:spPr>
        <p:txBody>
          <a:bodyPr wrap="square" rtlCol="0">
            <a:spAutoFit/>
          </a:bodyPr>
          <a:lstStyle/>
          <a:p>
            <a:pPr algn="ctr"/>
            <a:r>
              <a:rPr lang="ar-AE" sz="3200" b="1" dirty="0">
                <a:solidFill>
                  <a:srgbClr val="00AEEF"/>
                </a:solidFill>
              </a:rPr>
              <a:t>المصادر والمراجع</a:t>
            </a:r>
            <a:endParaRPr lang="en-US" sz="3200" dirty="0">
              <a:solidFill>
                <a:srgbClr val="00AEEF"/>
              </a:solidFill>
            </a:endParaRPr>
          </a:p>
          <a:p>
            <a:endParaRPr lang="en-US" dirty="0"/>
          </a:p>
        </p:txBody>
      </p:sp>
      <p:sp>
        <p:nvSpPr>
          <p:cNvPr id="6" name="مستطيل مستدير الزوايا 5"/>
          <p:cNvSpPr/>
          <p:nvPr/>
        </p:nvSpPr>
        <p:spPr>
          <a:xfrm>
            <a:off x="992777" y="1680902"/>
            <a:ext cx="9653451" cy="4981155"/>
          </a:xfrm>
          <a:prstGeom prst="roundRect">
            <a:avLst/>
          </a:prstGeom>
          <a:ln>
            <a:solidFill>
              <a:srgbClr val="00AEEF"/>
            </a:solidFill>
          </a:ln>
        </p:spPr>
        <p:style>
          <a:lnRef idx="2">
            <a:schemeClr val="accent6"/>
          </a:lnRef>
          <a:fillRef idx="1">
            <a:schemeClr val="lt1"/>
          </a:fillRef>
          <a:effectRef idx="0">
            <a:schemeClr val="accent6"/>
          </a:effectRef>
          <a:fontRef idx="minor">
            <a:schemeClr val="dk1"/>
          </a:fontRef>
        </p:style>
        <p:txBody>
          <a:bodyPr rtlCol="0" anchor="ctr"/>
          <a:lstStyle/>
          <a:p>
            <a:pPr>
              <a:lnSpc>
                <a:spcPct val="150000"/>
              </a:lnSpc>
            </a:pPr>
            <a:r>
              <a:rPr lang="en-US" dirty="0" smtClean="0"/>
              <a:t>7- </a:t>
            </a:r>
            <a:r>
              <a:rPr lang="en-US" dirty="0" smtClean="0">
                <a:hlinkClick r:id="rId4"/>
              </a:rPr>
              <a:t>https://www.emarketer.com/learningcenter/guides/influencer-marketing-report/#:~:text=What%20is%20influencer%20marketing?,model%20and%20digital%2Donly%20popstar</a:t>
            </a:r>
            <a:r>
              <a:rPr lang="en-US" dirty="0" smtClean="0"/>
              <a:t> </a:t>
            </a:r>
          </a:p>
          <a:p>
            <a:pPr>
              <a:lnSpc>
                <a:spcPct val="150000"/>
              </a:lnSpc>
            </a:pPr>
            <a:r>
              <a:rPr lang="en-US" sz="2000" dirty="0" smtClean="0"/>
              <a:t>8- </a:t>
            </a:r>
            <a:r>
              <a:rPr lang="en-US" sz="2000" dirty="0" smtClean="0">
                <a:hlinkClick r:id="rId5"/>
              </a:rPr>
              <a:t>https://www.cmswire.com/digital-marketing/social-media-influencers-mega-macro-micro-or-nano/</a:t>
            </a:r>
            <a:r>
              <a:rPr lang="en-US" sz="2000" dirty="0" smtClean="0"/>
              <a:t> </a:t>
            </a:r>
          </a:p>
          <a:p>
            <a:pPr>
              <a:lnSpc>
                <a:spcPct val="150000"/>
              </a:lnSpc>
            </a:pPr>
            <a:r>
              <a:rPr lang="en-US" sz="2000" dirty="0" smtClean="0"/>
              <a:t>9- </a:t>
            </a:r>
            <a:r>
              <a:rPr lang="en-US" sz="2000" dirty="0" smtClean="0">
                <a:hlinkClick r:id="rId6"/>
              </a:rPr>
              <a:t>https</a:t>
            </a:r>
            <a:r>
              <a:rPr lang="en-US" sz="2000" dirty="0">
                <a:hlinkClick r:id="rId6"/>
              </a:rPr>
              <a:t>://www.instagram.com/cristiano</a:t>
            </a:r>
            <a:r>
              <a:rPr lang="en-US" sz="2000" dirty="0" smtClean="0">
                <a:hlinkClick r:id="rId6"/>
              </a:rPr>
              <a:t>/</a:t>
            </a:r>
            <a:r>
              <a:rPr lang="en-US" sz="2000" dirty="0"/>
              <a:t> </a:t>
            </a:r>
            <a:endParaRPr lang="en-US" sz="2000" dirty="0" smtClean="0"/>
          </a:p>
          <a:p>
            <a:pPr>
              <a:lnSpc>
                <a:spcPct val="150000"/>
              </a:lnSpc>
            </a:pPr>
            <a:r>
              <a:rPr lang="en-US" sz="2000" dirty="0"/>
              <a:t>10- </a:t>
            </a:r>
            <a:r>
              <a:rPr lang="en-US" sz="2000" dirty="0">
                <a:hlinkClick r:id="rId7"/>
              </a:rPr>
              <a:t>https://</a:t>
            </a:r>
            <a:r>
              <a:rPr lang="en-US" sz="2000" dirty="0" smtClean="0">
                <a:hlinkClick r:id="rId7"/>
              </a:rPr>
              <a:t>www.trend.io/blog/influencer-marketing-case-studies</a:t>
            </a:r>
            <a:endParaRPr lang="ar-AE" sz="2000" dirty="0" smtClean="0"/>
          </a:p>
        </p:txBody>
      </p:sp>
    </p:spTree>
    <p:extLst>
      <p:ext uri="{BB962C8B-B14F-4D97-AF65-F5344CB8AC3E}">
        <p14:creationId xmlns:p14="http://schemas.microsoft.com/office/powerpoint/2010/main" val="338598704"/>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4" name="مربع نص 3"/>
          <p:cNvSpPr txBox="1"/>
          <p:nvPr/>
        </p:nvSpPr>
        <p:spPr>
          <a:xfrm>
            <a:off x="3015019" y="358760"/>
            <a:ext cx="5129199" cy="861774"/>
          </a:xfrm>
          <a:prstGeom prst="rect">
            <a:avLst/>
          </a:prstGeom>
          <a:noFill/>
        </p:spPr>
        <p:txBody>
          <a:bodyPr wrap="square" rtlCol="0">
            <a:spAutoFit/>
          </a:bodyPr>
          <a:lstStyle/>
          <a:p>
            <a:pPr algn="ctr"/>
            <a:r>
              <a:rPr lang="ar-AE" sz="3200" b="1" dirty="0">
                <a:solidFill>
                  <a:srgbClr val="00AEEF"/>
                </a:solidFill>
              </a:rPr>
              <a:t>المصادر والمراجع</a:t>
            </a:r>
            <a:endParaRPr lang="en-US" sz="3200" dirty="0">
              <a:solidFill>
                <a:srgbClr val="00AEEF"/>
              </a:solidFill>
            </a:endParaRPr>
          </a:p>
          <a:p>
            <a:endParaRPr lang="en-US" dirty="0"/>
          </a:p>
        </p:txBody>
      </p:sp>
      <p:sp>
        <p:nvSpPr>
          <p:cNvPr id="6" name="مستطيل مستدير الزوايا 5"/>
          <p:cNvSpPr/>
          <p:nvPr/>
        </p:nvSpPr>
        <p:spPr>
          <a:xfrm>
            <a:off x="992777" y="1680902"/>
            <a:ext cx="9653451" cy="4981155"/>
          </a:xfrm>
          <a:prstGeom prst="roundRect">
            <a:avLst/>
          </a:prstGeom>
          <a:ln>
            <a:solidFill>
              <a:srgbClr val="00AEEF"/>
            </a:solidFill>
          </a:ln>
        </p:spPr>
        <p:style>
          <a:lnRef idx="2">
            <a:schemeClr val="accent6"/>
          </a:lnRef>
          <a:fillRef idx="1">
            <a:schemeClr val="lt1"/>
          </a:fillRef>
          <a:effectRef idx="0">
            <a:schemeClr val="accent6"/>
          </a:effectRef>
          <a:fontRef idx="minor">
            <a:schemeClr val="dk1"/>
          </a:fontRef>
        </p:style>
        <p:txBody>
          <a:bodyPr rtlCol="0" anchor="ctr"/>
          <a:lstStyle/>
          <a:p>
            <a:pPr>
              <a:lnSpc>
                <a:spcPct val="150000"/>
              </a:lnSpc>
            </a:pPr>
            <a:r>
              <a:rPr lang="en-US" sz="2000" dirty="0"/>
              <a:t>11- </a:t>
            </a:r>
            <a:r>
              <a:rPr lang="en-US" sz="2000" dirty="0">
                <a:hlinkClick r:id="rId4"/>
              </a:rPr>
              <a:t>https://www.businessofapps.com/marketplace/influencer-marketing/research/influencer-marketing-case-studies/</a:t>
            </a:r>
            <a:r>
              <a:rPr lang="en-US" sz="2000" dirty="0"/>
              <a:t>   </a:t>
            </a:r>
            <a:endParaRPr lang="ar-AE" sz="2000" dirty="0"/>
          </a:p>
          <a:p>
            <a:pPr>
              <a:lnSpc>
                <a:spcPct val="150000"/>
              </a:lnSpc>
            </a:pPr>
            <a:r>
              <a:rPr lang="en-US" sz="2000" dirty="0"/>
              <a:t>12- </a:t>
            </a:r>
            <a:r>
              <a:rPr lang="en-US" sz="2000" dirty="0">
                <a:hlinkClick r:id="rId5"/>
              </a:rPr>
              <a:t>https://digitaldefynd.com/IQ/influencer-marketing-campaigns-case-studies/#:~:text=Top%2010%20Influencer%20Marketing%20Campaigns%20%5BCase%20Studies%5D,10:%20American%20Rag's%20Influencer%20Marketing%20Campaign%20(2016)</a:t>
            </a:r>
            <a:r>
              <a:rPr lang="en-US" sz="2000" dirty="0"/>
              <a:t> </a:t>
            </a:r>
            <a:endParaRPr lang="en-US" sz="2000" dirty="0" smtClean="0"/>
          </a:p>
          <a:p>
            <a:pPr>
              <a:lnSpc>
                <a:spcPct val="150000"/>
              </a:lnSpc>
            </a:pPr>
            <a:r>
              <a:rPr lang="en-US" sz="2000" dirty="0" smtClean="0"/>
              <a:t>13-</a:t>
            </a:r>
            <a:endParaRPr lang="en-US" sz="2000" dirty="0"/>
          </a:p>
          <a:p>
            <a:pPr>
              <a:lnSpc>
                <a:spcPct val="150000"/>
              </a:lnSpc>
            </a:pPr>
            <a:endParaRPr lang="ar-AE" sz="2000" dirty="0" smtClean="0"/>
          </a:p>
        </p:txBody>
      </p:sp>
    </p:spTree>
    <p:extLst>
      <p:ext uri="{BB962C8B-B14F-4D97-AF65-F5344CB8AC3E}">
        <p14:creationId xmlns:p14="http://schemas.microsoft.com/office/powerpoint/2010/main" val="2932303103"/>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صورة 3"/>
          <p:cNvPicPr>
            <a:picLocks noChangeAspect="1"/>
          </p:cNvPicPr>
          <p:nvPr/>
        </p:nvPicPr>
        <p:blipFill rotWithShape="1">
          <a:blip r:embed="rId2">
            <a:extLst>
              <a:ext uri="{28A0092B-C50C-407E-A947-70E740481C1C}">
                <a14:useLocalDpi xmlns:a14="http://schemas.microsoft.com/office/drawing/2010/main" val="0"/>
              </a:ext>
            </a:extLst>
          </a:blip>
          <a:srcRect l="3858" t="3762" r="3678" b="1792"/>
          <a:stretch/>
        </p:blipFill>
        <p:spPr>
          <a:xfrm>
            <a:off x="1" y="1"/>
            <a:ext cx="12174500" cy="6858000"/>
          </a:xfrm>
          <a:prstGeom prst="rect">
            <a:avLst/>
          </a:prstGeom>
        </p:spPr>
      </p:pic>
    </p:spTree>
    <p:extLst>
      <p:ext uri="{BB962C8B-B14F-4D97-AF65-F5344CB8AC3E}">
        <p14:creationId xmlns:p14="http://schemas.microsoft.com/office/powerpoint/2010/main" val="2610349957"/>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4f7a16ca4924fb23f9fc1a28cdf81b6">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39ffbe5f2ef6a8fca5ec1833aec8eef8"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CC9A911-23AF-4D6B-960B-1A780C58D828}">
  <ds:schemaRefs>
    <ds:schemaRef ds:uri="d13aca44-ef33-4cf4-9980-7f0b00e6eeb9"/>
    <ds:schemaRef ds:uri="http://schemas.microsoft.com/office/infopath/2007/PartnerControls"/>
    <ds:schemaRef ds:uri="http://www.w3.org/XML/1998/namespace"/>
    <ds:schemaRef ds:uri="http://schemas.microsoft.com/office/2006/metadata/properties"/>
    <ds:schemaRef ds:uri="49100919-8a76-4266-be0c-7dc583902cb4"/>
    <ds:schemaRef ds:uri="http://purl.org/dc/dcmitype/"/>
    <ds:schemaRef ds:uri="http://schemas.microsoft.com/office/2006/documentManagement/types"/>
    <ds:schemaRef ds:uri="http://schemas.openxmlformats.org/package/2006/metadata/core-properties"/>
    <ds:schemaRef ds:uri="http://purl.org/dc/terms/"/>
    <ds:schemaRef ds:uri="http://purl.org/dc/elements/1.1/"/>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1A5C6C64-7D9F-4147-B478-5FEEE5971DC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3868</TotalTime>
  <Words>2434</Words>
  <Application>Microsoft Office PowerPoint</Application>
  <PresentationFormat>ملء الشاشة</PresentationFormat>
  <Paragraphs>221</Paragraphs>
  <Slides>42</Slides>
  <Notes>41</Notes>
  <HiddenSlides>0</HiddenSlides>
  <MMClips>1</MMClips>
  <ScaleCrop>false</ScaleCrop>
  <HeadingPairs>
    <vt:vector size="6" baseType="variant">
      <vt:variant>
        <vt:lpstr>الخطوط المستخدمة</vt:lpstr>
      </vt:variant>
      <vt:variant>
        <vt:i4>5</vt:i4>
      </vt:variant>
      <vt:variant>
        <vt:lpstr>نسق</vt:lpstr>
      </vt:variant>
      <vt:variant>
        <vt:i4>1</vt:i4>
      </vt:variant>
      <vt:variant>
        <vt:lpstr>عناوين الشرائح</vt:lpstr>
      </vt:variant>
      <vt:variant>
        <vt:i4>42</vt:i4>
      </vt:variant>
    </vt:vector>
  </HeadingPairs>
  <TitlesOfParts>
    <vt:vector size="48" baseType="lpstr">
      <vt:lpstr>Alexandria</vt:lpstr>
      <vt:lpstr>Arial</vt:lpstr>
      <vt:lpstr>Calibri</vt:lpstr>
      <vt:lpstr>Calibri Light</vt:lpstr>
      <vt:lpstr>Times New Roman</vt: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حساب Microsoft</cp:lastModifiedBy>
  <cp:revision>204</cp:revision>
  <dcterms:created xsi:type="dcterms:W3CDTF">2023-04-29T09:08:00Z</dcterms:created>
  <dcterms:modified xsi:type="dcterms:W3CDTF">2025-10-20T12:41:34Z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