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4"/>
  </p:notesMasterIdLst>
  <p:sldIdLst>
    <p:sldId id="482" r:id="rId2"/>
    <p:sldId id="483" r:id="rId3"/>
    <p:sldId id="822" r:id="rId4"/>
    <p:sldId id="861" r:id="rId5"/>
    <p:sldId id="547" r:id="rId6"/>
    <p:sldId id="545" r:id="rId7"/>
    <p:sldId id="546" r:id="rId8"/>
    <p:sldId id="862" r:id="rId9"/>
    <p:sldId id="794" r:id="rId10"/>
    <p:sldId id="834" r:id="rId11"/>
    <p:sldId id="863" r:id="rId12"/>
    <p:sldId id="795" r:id="rId13"/>
    <p:sldId id="677" r:id="rId14"/>
    <p:sldId id="835" r:id="rId15"/>
    <p:sldId id="836" r:id="rId16"/>
    <p:sldId id="837" r:id="rId17"/>
    <p:sldId id="838" r:id="rId18"/>
    <p:sldId id="864" r:id="rId19"/>
    <p:sldId id="841" r:id="rId20"/>
    <p:sldId id="796" r:id="rId21"/>
    <p:sldId id="840" r:id="rId22"/>
    <p:sldId id="797" r:id="rId23"/>
    <p:sldId id="843" r:id="rId24"/>
    <p:sldId id="842" r:id="rId25"/>
    <p:sldId id="865" r:id="rId26"/>
    <p:sldId id="844" r:id="rId27"/>
    <p:sldId id="845" r:id="rId28"/>
    <p:sldId id="846" r:id="rId29"/>
    <p:sldId id="709" r:id="rId30"/>
    <p:sldId id="847" r:id="rId31"/>
    <p:sldId id="848" r:id="rId32"/>
    <p:sldId id="872" r:id="rId33"/>
    <p:sldId id="850" r:id="rId34"/>
    <p:sldId id="851" r:id="rId35"/>
    <p:sldId id="852" r:id="rId36"/>
    <p:sldId id="853" r:id="rId37"/>
    <p:sldId id="855" r:id="rId38"/>
    <p:sldId id="856" r:id="rId39"/>
    <p:sldId id="857" r:id="rId40"/>
    <p:sldId id="858" r:id="rId41"/>
    <p:sldId id="866" r:id="rId42"/>
    <p:sldId id="859" r:id="rId43"/>
    <p:sldId id="800" r:id="rId44"/>
    <p:sldId id="801" r:id="rId45"/>
    <p:sldId id="860" r:id="rId46"/>
    <p:sldId id="867" r:id="rId47"/>
    <p:sldId id="686" r:id="rId48"/>
    <p:sldId id="683" r:id="rId49"/>
    <p:sldId id="870" r:id="rId50"/>
    <p:sldId id="871" r:id="rId51"/>
    <p:sldId id="48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822"/>
            <p14:sldId id="861"/>
            <p14:sldId id="547"/>
            <p14:sldId id="545"/>
            <p14:sldId id="546"/>
            <p14:sldId id="862"/>
            <p14:sldId id="794"/>
            <p14:sldId id="834"/>
            <p14:sldId id="863"/>
            <p14:sldId id="795"/>
            <p14:sldId id="677"/>
            <p14:sldId id="835"/>
            <p14:sldId id="836"/>
            <p14:sldId id="837"/>
            <p14:sldId id="838"/>
            <p14:sldId id="864"/>
            <p14:sldId id="841"/>
            <p14:sldId id="796"/>
            <p14:sldId id="840"/>
            <p14:sldId id="797"/>
            <p14:sldId id="843"/>
            <p14:sldId id="842"/>
            <p14:sldId id="865"/>
            <p14:sldId id="844"/>
            <p14:sldId id="845"/>
            <p14:sldId id="846"/>
            <p14:sldId id="709"/>
            <p14:sldId id="847"/>
            <p14:sldId id="848"/>
            <p14:sldId id="872"/>
            <p14:sldId id="850"/>
            <p14:sldId id="851"/>
            <p14:sldId id="852"/>
            <p14:sldId id="853"/>
            <p14:sldId id="855"/>
            <p14:sldId id="856"/>
            <p14:sldId id="857"/>
            <p14:sldId id="858"/>
            <p14:sldId id="866"/>
            <p14:sldId id="859"/>
            <p14:sldId id="800"/>
            <p14:sldId id="801"/>
            <p14:sldId id="860"/>
            <p14:sldId id="867"/>
            <p14:sldId id="686"/>
            <p14:sldId id="683"/>
            <p14:sldId id="870"/>
            <p14:sldId id="871"/>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244610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156187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18414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9952615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6218193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62443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3882253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5387703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1675870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5.xml"/><Relationship Id="rId6" Type="http://schemas.openxmlformats.org/officeDocument/2006/relationships/hyperlink" Target="https://www.visualcapitalist.com/visualizing-trillion-fold-increase-computing-power/" TargetMode="External"/><Relationship Id="rId5" Type="http://schemas.openxmlformats.org/officeDocument/2006/relationships/hyperlink" Target="https://www.amazon.com/Immunity-Change-Potential-Organization-Leadership/dp/1422117367/ref=tmm_hrd_swatch_0?_encoding=UTF8&amp;qid=1614040887&amp;sr=1-1" TargetMode="External"/><Relationship Id="rId4" Type="http://schemas.openxmlformats.org/officeDocument/2006/relationships/hyperlink" Target="https://hbr.org/2019/10/how-to-deal-with-constantly-feeling-overwhelmed?autocomplete=true"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psychologytoday.com/us/blog/some-assembly-required/202006/how-become-comfortable-uncertainty#:~:text=The%20human%20body%20is%20hardwired,fight%2C%20flight%2C%20or%20freeze." TargetMode="Externa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linkedin.com/pulse/satya-nadella-growth-mindsets-learn-it-all-does-better-jessi-hempel/" TargetMode="Externa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hbr.org/2020/08/how-to-make-rational-decisions-in-the-face-of-uncertainty" TargetMode="Externa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19.png"/><Relationship Id="rId7"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535277" y="2655954"/>
            <a:ext cx="5339923"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Change </a:t>
            </a: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10</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560042" cy="523220"/>
          </a:xfrm>
          <a:prstGeom prst="rect">
            <a:avLst/>
          </a:prstGeom>
          <a:noFill/>
        </p:spPr>
        <p:txBody>
          <a:bodyPr wrap="non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PMG323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rgbClr val="000000"/>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94082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4524315"/>
          </a:xfrm>
          <a:prstGeom prst="rect">
            <a:avLst/>
          </a:prstGeom>
          <a:noFill/>
        </p:spPr>
        <p:txBody>
          <a:bodyPr wrap="square">
            <a:spAutoFit/>
          </a:bodyPr>
          <a:lstStyle/>
          <a:p>
            <a:pPr marL="457200" indent="-457200">
              <a:buFont typeface="Wingdings" panose="05000000000000000000" pitchFamily="2" charset="2"/>
              <a:buChar char="Ø"/>
            </a:pPr>
            <a:r>
              <a:rPr lang="en-US" sz="3200" dirty="0" smtClean="0">
                <a:solidFill>
                  <a:schemeClr val="bg1">
                    <a:lumMod val="50000"/>
                  </a:schemeClr>
                </a:solidFill>
                <a:effectLst>
                  <a:outerShdw blurRad="38100" dist="38100" dir="2700000" algn="tl">
                    <a:srgbClr val="000000">
                      <a:alpha val="43137"/>
                    </a:srgbClr>
                  </a:outerShdw>
                </a:effectLst>
              </a:rPr>
              <a:t>Introduction.</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Leading change in uncertain times</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The impact of uncertainty on our working </a:t>
            </a:r>
            <a:r>
              <a:rPr lang="en-US" sz="3200" dirty="0" smtClean="0">
                <a:solidFill>
                  <a:schemeClr val="bg1">
                    <a:lumMod val="50000"/>
                  </a:schemeClr>
                </a:solidFill>
                <a:effectLst>
                  <a:outerShdw blurRad="38100" dist="38100" dir="2700000" algn="tl">
                    <a:srgbClr val="000000">
                      <a:alpha val="43137"/>
                    </a:srgbClr>
                  </a:outerShdw>
                </a:effectLst>
              </a:rPr>
              <a:t>lives</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I</a:t>
            </a:r>
            <a:r>
              <a:rPr lang="en-US" sz="3200" dirty="0" smtClean="0">
                <a:solidFill>
                  <a:schemeClr val="bg1">
                    <a:lumMod val="50000"/>
                  </a:schemeClr>
                </a:solidFill>
                <a:effectLst>
                  <a:outerShdw blurRad="38100" dist="38100" dir="2700000" algn="tl">
                    <a:srgbClr val="000000">
                      <a:alpha val="43137"/>
                    </a:srgbClr>
                  </a:outerShdw>
                </a:effectLst>
              </a:rPr>
              <a:t>dentifying </a:t>
            </a:r>
            <a:r>
              <a:rPr lang="en-US" sz="3200" dirty="0">
                <a:solidFill>
                  <a:schemeClr val="bg1">
                    <a:lumMod val="50000"/>
                  </a:schemeClr>
                </a:solidFill>
                <a:effectLst>
                  <a:outerShdw blurRad="38100" dist="38100" dir="2700000" algn="tl">
                    <a:srgbClr val="000000">
                      <a:alpha val="43137"/>
                    </a:srgbClr>
                  </a:outerShdw>
                </a:effectLst>
              </a:rPr>
              <a:t>the key shifts in the global </a:t>
            </a:r>
            <a:r>
              <a:rPr lang="en-US" sz="3200" dirty="0" smtClean="0">
                <a:solidFill>
                  <a:schemeClr val="bg1">
                    <a:lumMod val="50000"/>
                  </a:schemeClr>
                </a:solidFill>
                <a:effectLst>
                  <a:outerShdw blurRad="38100" dist="38100" dir="2700000" algn="tl">
                    <a:srgbClr val="000000">
                      <a:alpha val="43137"/>
                    </a:srgbClr>
                  </a:outerShdw>
                </a:effectLst>
              </a:rPr>
              <a:t>systems</a:t>
            </a:r>
          </a:p>
          <a:p>
            <a:pPr marL="457200" indent="-457200">
              <a:buFont typeface="Wingdings" panose="05000000000000000000" pitchFamily="2" charset="2"/>
              <a:buChar char="Ø"/>
            </a:pPr>
            <a:r>
              <a:rPr lang="en-US" sz="3200" dirty="0" smtClean="0">
                <a:solidFill>
                  <a:schemeClr val="bg1">
                    <a:lumMod val="50000"/>
                  </a:schemeClr>
                </a:solidFill>
                <a:effectLst>
                  <a:outerShdw blurRad="38100" dist="38100" dir="2700000" algn="tl">
                    <a:srgbClr val="000000">
                      <a:alpha val="43137"/>
                    </a:srgbClr>
                  </a:outerShdw>
                </a:effectLst>
              </a:rPr>
              <a:t>6 </a:t>
            </a:r>
            <a:r>
              <a:rPr lang="en-US" sz="3200" dirty="0">
                <a:solidFill>
                  <a:schemeClr val="bg1">
                    <a:lumMod val="50000"/>
                  </a:schemeClr>
                </a:solidFill>
                <a:effectLst>
                  <a:outerShdw blurRad="38100" dist="38100" dir="2700000" algn="tl">
                    <a:srgbClr val="000000">
                      <a:alpha val="43137"/>
                    </a:srgbClr>
                  </a:outerShdw>
                </a:effectLst>
              </a:rPr>
              <a:t>Strategies for Leading Through </a:t>
            </a:r>
            <a:r>
              <a:rPr lang="en-US" sz="3200" dirty="0" smtClean="0">
                <a:solidFill>
                  <a:schemeClr val="bg1">
                    <a:lumMod val="50000"/>
                  </a:schemeClr>
                </a:solidFill>
                <a:effectLst>
                  <a:outerShdw blurRad="38100" dist="38100" dir="2700000" algn="tl">
                    <a:srgbClr val="000000">
                      <a:alpha val="43137"/>
                    </a:srgbClr>
                  </a:outerShdw>
                </a:effectLst>
              </a:rPr>
              <a:t>Uncertainty</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Leading Change Management in Uncertain Times with </a:t>
            </a:r>
            <a:r>
              <a:rPr lang="en-US" sz="3200" dirty="0" smtClean="0">
                <a:solidFill>
                  <a:schemeClr val="bg1">
                    <a:lumMod val="50000"/>
                  </a:schemeClr>
                </a:solidFill>
                <a:effectLst>
                  <a:outerShdw blurRad="38100" dist="38100" dir="2700000" algn="tl">
                    <a:srgbClr val="000000">
                      <a:alpha val="43137"/>
                    </a:srgbClr>
                  </a:outerShdw>
                </a:effectLst>
              </a:rPr>
              <a:t>Certainty</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A. Define, Measure, and Celebrate </a:t>
            </a:r>
            <a:r>
              <a:rPr lang="en-US" sz="3200" dirty="0" smtClean="0">
                <a:solidFill>
                  <a:schemeClr val="bg1">
                    <a:lumMod val="50000"/>
                  </a:schemeClr>
                </a:solidFill>
                <a:effectLst>
                  <a:outerShdw blurRad="38100" dist="38100" dir="2700000" algn="tl">
                    <a:srgbClr val="000000">
                      <a:alpha val="43137"/>
                    </a:srgbClr>
                  </a:outerShdw>
                </a:effectLst>
              </a:rPr>
              <a:t>Success</a:t>
            </a: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768121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4524315"/>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Introduction</a:t>
            </a:r>
            <a:r>
              <a:rPr lang="en-US" sz="3200" dirty="0" smtClean="0">
                <a:solidFill>
                  <a:schemeClr val="bg1">
                    <a:lumMod val="50000"/>
                  </a:schemeClr>
                </a:solidFill>
                <a:effectLst>
                  <a:outerShdw blurRad="38100" dist="38100" dir="2700000" algn="tl">
                    <a:srgbClr val="000000">
                      <a:alpha val="43137"/>
                    </a:srgbClr>
                  </a:outerShdw>
                </a:effectLst>
              </a:rPr>
              <a:t>.</a:t>
            </a:r>
          </a:p>
          <a:p>
            <a:pPr marL="457200" indent="-457200">
              <a:buFont typeface="Wingdings" panose="05000000000000000000" pitchFamily="2" charset="2"/>
              <a:buChar char="Ø"/>
            </a:pPr>
            <a:r>
              <a:rPr lang="en-US" sz="3200" dirty="0">
                <a:solidFill>
                  <a:schemeClr val="bg1">
                    <a:lumMod val="75000"/>
                  </a:schemeClr>
                </a:solidFill>
              </a:rPr>
              <a:t>Leading change in uncertain times</a:t>
            </a:r>
          </a:p>
          <a:p>
            <a:pPr marL="457200" indent="-457200">
              <a:buFont typeface="Wingdings" panose="05000000000000000000" pitchFamily="2" charset="2"/>
              <a:buChar char="Ø"/>
            </a:pPr>
            <a:r>
              <a:rPr lang="en-US" sz="3200" dirty="0">
                <a:solidFill>
                  <a:schemeClr val="bg1">
                    <a:lumMod val="75000"/>
                  </a:schemeClr>
                </a:solidFill>
              </a:rPr>
              <a:t>The impact of uncertainty on our working lives</a:t>
            </a:r>
          </a:p>
          <a:p>
            <a:pPr marL="457200" indent="-457200">
              <a:buFont typeface="Wingdings" panose="05000000000000000000" pitchFamily="2" charset="2"/>
              <a:buChar char="Ø"/>
            </a:pPr>
            <a:r>
              <a:rPr lang="en-US" sz="3200" dirty="0">
                <a:solidFill>
                  <a:schemeClr val="bg1">
                    <a:lumMod val="75000"/>
                  </a:schemeClr>
                </a:solidFill>
              </a:rPr>
              <a:t>Identifying the key shifts in the global systems</a:t>
            </a:r>
          </a:p>
          <a:p>
            <a:pPr marL="457200" indent="-457200">
              <a:buFont typeface="Wingdings" panose="05000000000000000000" pitchFamily="2" charset="2"/>
              <a:buChar char="Ø"/>
            </a:pPr>
            <a:r>
              <a:rPr lang="en-US" sz="3200" dirty="0">
                <a:solidFill>
                  <a:schemeClr val="bg1">
                    <a:lumMod val="75000"/>
                  </a:schemeClr>
                </a:solidFill>
              </a:rPr>
              <a:t>6 Strategies for Leading Through Uncertainty</a:t>
            </a:r>
          </a:p>
          <a:p>
            <a:pPr marL="457200" indent="-457200">
              <a:buFont typeface="Wingdings" panose="05000000000000000000" pitchFamily="2" charset="2"/>
              <a:buChar char="Ø"/>
            </a:pPr>
            <a:r>
              <a:rPr lang="en-US" sz="3200" dirty="0">
                <a:solidFill>
                  <a:schemeClr val="bg1">
                    <a:lumMod val="75000"/>
                  </a:schemeClr>
                </a:solidFill>
              </a:rPr>
              <a:t>Leading Change Management in Uncertain Times with </a:t>
            </a:r>
            <a:r>
              <a:rPr lang="en-US" sz="3200" dirty="0" smtClean="0">
                <a:solidFill>
                  <a:schemeClr val="bg1">
                    <a:lumMod val="75000"/>
                  </a:schemeClr>
                </a:solidFill>
              </a:rPr>
              <a:t>Certainty</a:t>
            </a:r>
          </a:p>
          <a:p>
            <a:pPr marL="457200" indent="-457200">
              <a:buFont typeface="Wingdings" panose="05000000000000000000" pitchFamily="2" charset="2"/>
              <a:buChar char="Ø"/>
            </a:pPr>
            <a:r>
              <a:rPr lang="en-US" sz="3200" dirty="0">
                <a:solidFill>
                  <a:schemeClr val="bg1">
                    <a:lumMod val="75000"/>
                  </a:schemeClr>
                </a:solidFill>
              </a:rPr>
              <a:t>A. Define, Measure, and Celebrate Success</a:t>
            </a:r>
          </a:p>
          <a:p>
            <a:endParaRPr lang="en-US" sz="3200" dirty="0">
              <a:solidFill>
                <a:schemeClr val="bg1">
                  <a:lumMod val="75000"/>
                </a:schemeClr>
              </a:solidFill>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3501471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5550493" y="156613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208130" y="2461106"/>
            <a:ext cx="8844924" cy="2677656"/>
          </a:xfrm>
          <a:prstGeom prst="rect">
            <a:avLst/>
          </a:prstGeom>
          <a:noFill/>
        </p:spPr>
        <p:txBody>
          <a:bodyPr wrap="square" rtlCol="0">
            <a:spAutoFit/>
          </a:bodyPr>
          <a:lstStyle/>
          <a:p>
            <a:pPr algn="ctr"/>
            <a:r>
              <a:rPr lang="en-US" sz="2400" b="1" dirty="0" smtClean="0"/>
              <a:t>This subject is about making sense of</a:t>
            </a:r>
            <a:r>
              <a:rPr lang="ar-EG" sz="2400" b="1" dirty="0" smtClean="0"/>
              <a:t> </a:t>
            </a:r>
            <a:r>
              <a:rPr lang="en-US" sz="2400" b="1" dirty="0" smtClean="0"/>
              <a:t>change management. The world we live in continues to change at an intense</a:t>
            </a:r>
            <a:r>
              <a:rPr lang="ar-EG" sz="2400" b="1" dirty="0" smtClean="0"/>
              <a:t> </a:t>
            </a:r>
            <a:r>
              <a:rPr lang="en-US" sz="2400" b="1" dirty="0" smtClean="0"/>
              <a:t>rate. Not a day goes by, it seems, without</a:t>
            </a:r>
            <a:r>
              <a:rPr lang="ar-EG" sz="2400" b="1" dirty="0" smtClean="0"/>
              <a:t> </a:t>
            </a:r>
            <a:r>
              <a:rPr lang="en-US" sz="2400" b="1" dirty="0" smtClean="0"/>
              <a:t>another important discovery or</a:t>
            </a:r>
            <a:r>
              <a:rPr lang="ar-EG" sz="2400" b="1" dirty="0" smtClean="0"/>
              <a:t> </a:t>
            </a:r>
            <a:r>
              <a:rPr lang="en-US" sz="2400" b="1" dirty="0" smtClean="0"/>
              <a:t>boundary-pushing invention in the</a:t>
            </a:r>
            <a:r>
              <a:rPr lang="ar-EG" sz="2400" b="1" dirty="0" smtClean="0"/>
              <a:t> </a:t>
            </a:r>
            <a:r>
              <a:rPr lang="en-US" sz="2400" b="1" dirty="0" smtClean="0"/>
              <a:t>scientific fields. The economics of globalization</a:t>
            </a:r>
            <a:r>
              <a:rPr lang="ar-EG" sz="2400" b="1" dirty="0" smtClean="0"/>
              <a:t> </a:t>
            </a:r>
            <a:r>
              <a:rPr lang="en-US" sz="2400" b="1" dirty="0" smtClean="0"/>
              <a:t>seems to dominate much of our</a:t>
            </a:r>
            <a:r>
              <a:rPr lang="ar-EG" sz="2400" b="1" dirty="0" smtClean="0"/>
              <a:t> </a:t>
            </a:r>
            <a:r>
              <a:rPr lang="en-US" sz="2400" b="1" dirty="0" smtClean="0"/>
              <a:t>political and corporate thinking, while</a:t>
            </a:r>
            <a:r>
              <a:rPr lang="ar-EG" sz="2400" b="1" dirty="0" smtClean="0"/>
              <a:t> </a:t>
            </a:r>
            <a:r>
              <a:rPr lang="en-US" sz="2400" b="1" dirty="0" smtClean="0"/>
              <a:t>the shadow side of globalization– develops at an equally alarming pace.</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smtClean="0"/>
              <a:t>1 </a:t>
            </a:r>
            <a:r>
              <a:rPr lang="en-US" sz="2400" b="1" dirty="0"/>
              <a:t>Individual change </a:t>
            </a:r>
          </a:p>
          <a:p>
            <a:r>
              <a:rPr lang="en-US" sz="2400" dirty="0"/>
              <a:t>Learning and the process of change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2 Team change </a:t>
            </a:r>
          </a:p>
          <a:p>
            <a:r>
              <a:rPr lang="en-US" sz="2400" dirty="0"/>
              <a:t>What is a group and when is it a team?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3 Organizational change </a:t>
            </a:r>
          </a:p>
          <a:p>
            <a:r>
              <a:rPr lang="en-US" sz="2400" dirty="0"/>
              <a:t>How organizations really work </a:t>
            </a:r>
            <a:endParaRPr lang="ar-EG" sz="2400" dirty="0" smtClean="0"/>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4 Leading change </a:t>
            </a:r>
          </a:p>
          <a:p>
            <a:r>
              <a:rPr lang="en-US" sz="2400" dirty="0"/>
              <a:t>Roles that leaders play </a:t>
            </a:r>
            <a:endParaRPr lang="ar-EG" sz="2400" dirty="0" smtClean="0"/>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5 The change agent </a:t>
            </a:r>
          </a:p>
          <a:p>
            <a:r>
              <a:rPr lang="en-US" sz="2400" dirty="0"/>
              <a:t>Models of change agency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effectLst>
                  <a:outerShdw blurRad="38100" dist="38100" dir="2700000" algn="tl">
                    <a:srgbClr val="000000">
                      <a:alpha val="43137"/>
                    </a:srgbClr>
                  </a:outerShdw>
                </a:effectLst>
              </a:rPr>
              <a:t>Content </a:t>
            </a:r>
          </a:p>
          <a:p>
            <a:endParaRPr lang="en-US" sz="3200" b="1" i="1" u="sng" dirty="0" smtClean="0">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t>6 Mergers and acquisitions </a:t>
            </a:r>
          </a:p>
          <a:p>
            <a:r>
              <a:rPr lang="en-US" sz="2400" dirty="0"/>
              <a:t>The purpose of merger and acquisition activity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7 Cultural change </a:t>
            </a:r>
          </a:p>
          <a:p>
            <a:r>
              <a:rPr lang="en-US" sz="2400" dirty="0"/>
              <a:t>Guidelines for achieving successful cultural change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8 IT-based process change </a:t>
            </a:r>
          </a:p>
          <a:p>
            <a:r>
              <a:rPr lang="en-US" sz="2400" dirty="0"/>
              <a:t>The role of IT management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9 Complex change </a:t>
            </a:r>
          </a:p>
          <a:p>
            <a:r>
              <a:rPr lang="en-US" sz="2400" dirty="0"/>
              <a:t>When is change complex</a:t>
            </a:r>
            <a:r>
              <a:rPr lang="en-US" sz="2400" dirty="0" smtClean="0"/>
              <a:t>?</a:t>
            </a:r>
          </a:p>
          <a:p>
            <a:endParaRPr lang="en-US" sz="2400" dirty="0"/>
          </a:p>
          <a:p>
            <a:pPr marL="342900" indent="-342900">
              <a:buFont typeface="Wingdings" pitchFamily="2" charset="2"/>
              <a:buChar char="Ø"/>
            </a:pPr>
            <a:r>
              <a:rPr lang="en-US" sz="2400" b="1" dirty="0"/>
              <a:t>10 Leading change in uncertain times </a:t>
            </a:r>
          </a:p>
          <a:p>
            <a:r>
              <a:rPr lang="en-US" sz="2400" dirty="0"/>
              <a:t>The impact of uncertainty on our working lives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Leading change in uncertain times</a:t>
            </a:r>
          </a:p>
          <a:p>
            <a:pPr marL="457200" indent="-457200">
              <a:buFont typeface="Wingdings" panose="05000000000000000000" pitchFamily="2" charset="2"/>
              <a:buChar char="Ø"/>
            </a:pPr>
            <a:r>
              <a:rPr lang="en-US" sz="3200" dirty="0">
                <a:solidFill>
                  <a:schemeClr val="bg1">
                    <a:lumMod val="75000"/>
                  </a:schemeClr>
                </a:solidFill>
              </a:rPr>
              <a:t>The impact of uncertainty on our working lives</a:t>
            </a:r>
          </a:p>
          <a:p>
            <a:pPr marL="457200" indent="-457200">
              <a:buFont typeface="Wingdings" panose="05000000000000000000" pitchFamily="2" charset="2"/>
              <a:buChar char="Ø"/>
            </a:pPr>
            <a:r>
              <a:rPr lang="en-US" sz="3200" dirty="0">
                <a:solidFill>
                  <a:schemeClr val="bg1">
                    <a:lumMod val="75000"/>
                  </a:schemeClr>
                </a:solidFill>
              </a:rPr>
              <a:t>Identifying the key shifts in the global systems</a:t>
            </a:r>
          </a:p>
          <a:p>
            <a:pPr marL="457200" indent="-457200">
              <a:buFont typeface="Wingdings" panose="05000000000000000000" pitchFamily="2" charset="2"/>
              <a:buChar char="Ø"/>
            </a:pPr>
            <a:r>
              <a:rPr lang="en-US" sz="3200" dirty="0">
                <a:solidFill>
                  <a:schemeClr val="bg1">
                    <a:lumMod val="75000"/>
                  </a:schemeClr>
                </a:solidFill>
              </a:rPr>
              <a:t>6 Strategies for Leading Through Uncertainty</a:t>
            </a:r>
          </a:p>
          <a:p>
            <a:pPr marL="457200" indent="-457200">
              <a:buFont typeface="Wingdings" panose="05000000000000000000" pitchFamily="2" charset="2"/>
              <a:buChar char="Ø"/>
            </a:pPr>
            <a:r>
              <a:rPr lang="en-US" sz="3200" dirty="0">
                <a:solidFill>
                  <a:schemeClr val="bg1">
                    <a:lumMod val="75000"/>
                  </a:schemeClr>
                </a:solidFill>
              </a:rPr>
              <a:t>Leading Change Management in Uncertain Times with </a:t>
            </a:r>
            <a:r>
              <a:rPr lang="en-US" sz="3200" dirty="0" smtClean="0">
                <a:solidFill>
                  <a:schemeClr val="bg1">
                    <a:lumMod val="75000"/>
                  </a:schemeClr>
                </a:solidFill>
              </a:rPr>
              <a:t>Certainty</a:t>
            </a:r>
          </a:p>
          <a:p>
            <a:pPr marL="457200" indent="-457200">
              <a:buFont typeface="Wingdings" panose="05000000000000000000" pitchFamily="2" charset="2"/>
              <a:buChar char="Ø"/>
            </a:pPr>
            <a:r>
              <a:rPr lang="en-US" sz="3200" dirty="0">
                <a:solidFill>
                  <a:schemeClr val="bg1">
                    <a:lumMod val="75000"/>
                  </a:schemeClr>
                </a:solidFill>
              </a:rPr>
              <a:t>A. Define, Measure, and Celebrate Success</a:t>
            </a:r>
          </a:p>
          <a:p>
            <a:pPr marL="457200" indent="-457200">
              <a:buFont typeface="Wingdings" panose="05000000000000000000" pitchFamily="2" charset="2"/>
              <a:buChar char="Ø"/>
            </a:pPr>
            <a:endParaRPr lang="en-US" sz="3200" dirty="0">
              <a:solidFill>
                <a:schemeClr val="bg1">
                  <a:lumMod val="75000"/>
                </a:schemeClr>
              </a:solidFill>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33328433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84775"/>
          </a:xfrm>
          <a:prstGeom prst="rect">
            <a:avLst/>
          </a:prstGeom>
          <a:noFill/>
        </p:spPr>
        <p:txBody>
          <a:bodyPr wrap="square" rtlCol="0">
            <a:spAutoFit/>
          </a:bodyPr>
          <a:lstStyle/>
          <a:p>
            <a:r>
              <a:rPr lang="en-US" sz="3200" b="1" dirty="0" smtClean="0"/>
              <a:t>Leading </a:t>
            </a:r>
            <a:r>
              <a:rPr lang="en-US" sz="3200" b="1" dirty="0"/>
              <a:t>change in uncertain times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2920264" y="2495372"/>
            <a:ext cx="8827315" cy="3812367"/>
          </a:xfrm>
          <a:prstGeom prst="rect">
            <a:avLst/>
          </a:prstGeom>
        </p:spPr>
      </p:pic>
    </p:spTree>
    <p:extLst>
      <p:ext uri="{BB962C8B-B14F-4D97-AF65-F5344CB8AC3E}">
        <p14:creationId xmlns:p14="http://schemas.microsoft.com/office/powerpoint/2010/main" val="1195252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84775"/>
          </a:xfrm>
          <a:prstGeom prst="rect">
            <a:avLst/>
          </a:prstGeom>
          <a:noFill/>
        </p:spPr>
        <p:txBody>
          <a:bodyPr wrap="square" rtlCol="0">
            <a:spAutoFit/>
          </a:bodyPr>
          <a:lstStyle/>
          <a:p>
            <a:r>
              <a:rPr lang="en-US" sz="3200" b="1" dirty="0" smtClean="0"/>
              <a:t>Leading </a:t>
            </a:r>
            <a:r>
              <a:rPr lang="en-US" sz="3200" b="1" dirty="0"/>
              <a:t>change in uncertain times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dirty="0"/>
              <a:t>The whole globe is shaken up, so what are you going to do when things are falling apart? You’re either going to become more fundamentalist and try to hold things together, or you’re going to </a:t>
            </a:r>
            <a:r>
              <a:rPr lang="en-US" sz="2800" dirty="0" smtClean="0"/>
              <a:t>leave </a:t>
            </a:r>
            <a:r>
              <a:rPr lang="en-US" sz="2800" dirty="0" smtClean="0"/>
              <a:t>the </a:t>
            </a:r>
            <a:r>
              <a:rPr lang="en-US" sz="2800" dirty="0"/>
              <a:t>old ambitions and goals and live life as an experiment, making it up as you go </a:t>
            </a:r>
            <a:r>
              <a:rPr lang="en-US" sz="2800" dirty="0" smtClean="0"/>
              <a:t>along. </a:t>
            </a:r>
            <a:r>
              <a:rPr lang="en-US" sz="2800" dirty="0" err="1" smtClean="0"/>
              <a:t>Pema</a:t>
            </a:r>
            <a:endParaRPr lang="en-US" sz="2800"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806526" y="5042874"/>
            <a:ext cx="2782366" cy="1357892"/>
          </a:xfrm>
          <a:prstGeom prst="rect">
            <a:avLst/>
          </a:prstGeom>
        </p:spPr>
      </p:pic>
    </p:spTree>
    <p:extLst>
      <p:ext uri="{BB962C8B-B14F-4D97-AF65-F5344CB8AC3E}">
        <p14:creationId xmlns:p14="http://schemas.microsoft.com/office/powerpoint/2010/main" val="701117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Leading change in uncertain times</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The impact of uncertainty on our working lives</a:t>
            </a:r>
          </a:p>
          <a:p>
            <a:pPr marL="457200" indent="-457200">
              <a:buFont typeface="Wingdings" panose="05000000000000000000" pitchFamily="2" charset="2"/>
              <a:buChar char="Ø"/>
            </a:pPr>
            <a:r>
              <a:rPr lang="en-US" sz="3200" dirty="0">
                <a:solidFill>
                  <a:schemeClr val="bg1">
                    <a:lumMod val="75000"/>
                  </a:schemeClr>
                </a:solidFill>
              </a:rPr>
              <a:t>Identifying the key shifts in the global systems</a:t>
            </a:r>
          </a:p>
          <a:p>
            <a:pPr marL="457200" indent="-457200">
              <a:buFont typeface="Wingdings" panose="05000000000000000000" pitchFamily="2" charset="2"/>
              <a:buChar char="Ø"/>
            </a:pPr>
            <a:r>
              <a:rPr lang="en-US" sz="3200" dirty="0">
                <a:solidFill>
                  <a:schemeClr val="bg1">
                    <a:lumMod val="75000"/>
                  </a:schemeClr>
                </a:solidFill>
              </a:rPr>
              <a:t>6 Strategies for Leading Through Uncertainty</a:t>
            </a:r>
          </a:p>
          <a:p>
            <a:pPr marL="457200" indent="-457200">
              <a:buFont typeface="Wingdings" panose="05000000000000000000" pitchFamily="2" charset="2"/>
              <a:buChar char="Ø"/>
            </a:pPr>
            <a:r>
              <a:rPr lang="en-US" sz="3200" dirty="0">
                <a:solidFill>
                  <a:schemeClr val="bg1">
                    <a:lumMod val="75000"/>
                  </a:schemeClr>
                </a:solidFill>
              </a:rPr>
              <a:t>Leading Change Management in Uncertain Times with </a:t>
            </a:r>
            <a:r>
              <a:rPr lang="en-US" sz="3200" dirty="0" smtClean="0">
                <a:solidFill>
                  <a:schemeClr val="bg1">
                    <a:lumMod val="75000"/>
                  </a:schemeClr>
                </a:solidFill>
              </a:rPr>
              <a:t>Certainty</a:t>
            </a:r>
          </a:p>
          <a:p>
            <a:pPr marL="457200" indent="-457200">
              <a:buFont typeface="Wingdings" panose="05000000000000000000" pitchFamily="2" charset="2"/>
              <a:buChar char="Ø"/>
            </a:pPr>
            <a:r>
              <a:rPr lang="en-US" sz="3200" dirty="0">
                <a:solidFill>
                  <a:schemeClr val="bg1">
                    <a:lumMod val="75000"/>
                  </a:schemeClr>
                </a:solidFill>
              </a:rPr>
              <a:t>A. Define, Measure, and Celebrate Success</a:t>
            </a:r>
          </a:p>
          <a:p>
            <a:pPr marL="457200" indent="-457200">
              <a:buFont typeface="Wingdings" panose="05000000000000000000" pitchFamily="2" charset="2"/>
              <a:buChar char="Ø"/>
            </a:pPr>
            <a:endParaRPr lang="en-US" sz="3200" dirty="0">
              <a:solidFill>
                <a:schemeClr val="bg1">
                  <a:lumMod val="75000"/>
                </a:schemeClr>
              </a:solidFill>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13394512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246769"/>
          </a:xfrm>
          <a:prstGeom prst="rect">
            <a:avLst/>
          </a:prstGeom>
          <a:noFill/>
        </p:spPr>
        <p:txBody>
          <a:bodyPr wrap="square" rtlCol="0">
            <a:spAutoFit/>
          </a:bodyPr>
          <a:lstStyle/>
          <a:p>
            <a:r>
              <a:rPr lang="en-US" sz="2800" b="1" dirty="0"/>
              <a:t>In his dense but highly readable short book, Liquid Times, Professor of Sociology </a:t>
            </a:r>
            <a:r>
              <a:rPr lang="en-US" sz="2800" b="1" dirty="0" err="1"/>
              <a:t>Zygmunt</a:t>
            </a:r>
            <a:r>
              <a:rPr lang="en-US" sz="2800" b="1" dirty="0"/>
              <a:t> Bauman (2007) suggests five sources of uncertainty in today’s world that he says are leading us to be more fearful and ‘</a:t>
            </a:r>
            <a:r>
              <a:rPr lang="en-US" sz="2800" b="1" dirty="0" err="1"/>
              <a:t>selffocused</a:t>
            </a:r>
            <a:r>
              <a:rPr lang="en-US" sz="2800" b="1" dirty="0"/>
              <a:t>’ as individuals: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87899" y="294069"/>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F9A80F9F-74DB-1D57-04E8-E20E92A09B0A}"/>
              </a:ext>
            </a:extLst>
          </p:cNvPr>
          <p:cNvSpPr txBox="1"/>
          <p:nvPr/>
        </p:nvSpPr>
        <p:spPr>
          <a:xfrm>
            <a:off x="4787900" y="1329617"/>
            <a:ext cx="7092925" cy="1077218"/>
          </a:xfrm>
          <a:prstGeom prst="rect">
            <a:avLst/>
          </a:prstGeom>
          <a:noFill/>
        </p:spPr>
        <p:txBody>
          <a:bodyPr wrap="square" rtlCol="0">
            <a:spAutoFit/>
          </a:bodyPr>
          <a:lstStyle>
            <a:defPPr>
              <a:defRPr lang="en-US"/>
            </a:defPPr>
            <a:lvl1pPr>
              <a:defRPr sz="3200" b="1"/>
            </a:lvl1pPr>
          </a:lstStyle>
          <a:p>
            <a:r>
              <a:rPr lang="en-US" dirty="0"/>
              <a:t>The impact of uncertainty on </a:t>
            </a:r>
            <a:r>
              <a:rPr lang="en-US" dirty="0" smtClean="0"/>
              <a:t>our working </a:t>
            </a:r>
            <a:r>
              <a:rPr lang="en-US" dirty="0"/>
              <a:t>lives</a:t>
            </a:r>
          </a:p>
        </p:txBody>
      </p:sp>
    </p:spTree>
    <p:extLst>
      <p:ext uri="{BB962C8B-B14F-4D97-AF65-F5344CB8AC3E}">
        <p14:creationId xmlns:p14="http://schemas.microsoft.com/office/powerpoint/2010/main" val="17112013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impact of uncertainty on our working lives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108543"/>
          </a:xfrm>
          <a:prstGeom prst="rect">
            <a:avLst/>
          </a:prstGeom>
          <a:noFill/>
        </p:spPr>
        <p:txBody>
          <a:bodyPr wrap="square" rtlCol="0">
            <a:spAutoFit/>
          </a:bodyPr>
          <a:lstStyle/>
          <a:p>
            <a:endParaRPr lang="en-US" sz="2800" b="1" dirty="0" smtClean="0">
              <a:effectLst>
                <a:outerShdw blurRad="38100" dist="38100" dir="2700000" algn="tl">
                  <a:srgbClr val="000000">
                    <a:alpha val="43137"/>
                  </a:srgbClr>
                </a:outerShdw>
              </a:effectLst>
            </a:endParaRPr>
          </a:p>
          <a:p>
            <a:pPr marL="514350" indent="-514350">
              <a:buFont typeface="+mj-lt"/>
              <a:buAutoNum type="arabicPeriod"/>
            </a:pPr>
            <a:r>
              <a:rPr lang="en-US" sz="2800" b="1" dirty="0" smtClean="0">
                <a:effectLst>
                  <a:outerShdw blurRad="38100" dist="38100" dir="2700000" algn="tl">
                    <a:srgbClr val="000000">
                      <a:alpha val="43137"/>
                    </a:srgbClr>
                  </a:outerShdw>
                </a:effectLst>
              </a:rPr>
              <a:t>Social </a:t>
            </a:r>
            <a:r>
              <a:rPr lang="en-US" sz="2800" b="1" dirty="0">
                <a:effectLst>
                  <a:outerShdw blurRad="38100" dist="38100" dir="2700000" algn="tl">
                    <a:srgbClr val="000000">
                      <a:alpha val="43137"/>
                    </a:srgbClr>
                  </a:outerShdw>
                </a:effectLst>
              </a:rPr>
              <a:t>forms – </a:t>
            </a:r>
            <a:r>
              <a:rPr lang="en-US" sz="2800" dirty="0"/>
              <a:t>the institutions, businesses and other organized entities that limit individual choice and guard </a:t>
            </a:r>
            <a:r>
              <a:rPr lang="en-US" sz="2800" dirty="0" err="1"/>
              <a:t>behaviour</a:t>
            </a:r>
            <a:r>
              <a:rPr lang="en-US" sz="2800" dirty="0"/>
              <a:t> – are not expected to keep their shape for long, and are unlikely to </a:t>
            </a:r>
            <a:r>
              <a:rPr lang="en-US" sz="2800" dirty="0" smtClean="0"/>
              <a:t>steady before </a:t>
            </a:r>
            <a:r>
              <a:rPr lang="en-US" sz="2800" dirty="0"/>
              <a:t>re-forming – so can no longer serve as fundamental frames of reference for human actions</a:t>
            </a:r>
            <a:r>
              <a:rPr lang="en-US" sz="2800" dirty="0" smtClean="0"/>
              <a:t>.</a:t>
            </a:r>
          </a:p>
          <a:p>
            <a:endParaRPr lang="en-US" sz="2800" dirty="0"/>
          </a:p>
        </p:txBody>
      </p:sp>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impact of uncertainty on our working lives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677656"/>
          </a:xfrm>
          <a:prstGeom prst="rect">
            <a:avLst/>
          </a:prstGeom>
          <a:noFill/>
        </p:spPr>
        <p:txBody>
          <a:bodyPr wrap="square" rtlCol="0">
            <a:spAutoFit/>
          </a:bodyPr>
          <a:lstStyle/>
          <a:p>
            <a:endParaRPr lang="en-US" sz="2800" b="1" dirty="0" smtClean="0">
              <a:effectLst>
                <a:outerShdw blurRad="38100" dist="38100" dir="2700000" algn="tl">
                  <a:srgbClr val="000000">
                    <a:alpha val="43137"/>
                  </a:srgbClr>
                </a:outerShdw>
              </a:effectLst>
            </a:endParaRPr>
          </a:p>
          <a:p>
            <a:pPr marL="514350" indent="-514350">
              <a:buFont typeface="+mj-lt"/>
              <a:buAutoNum type="arabicPeriod" startAt="2"/>
            </a:pPr>
            <a:r>
              <a:rPr lang="en-US" sz="2800" b="1" dirty="0" smtClean="0">
                <a:effectLst>
                  <a:outerShdw blurRad="38100" dist="38100" dir="2700000" algn="tl">
                    <a:srgbClr val="000000">
                      <a:alpha val="43137"/>
                    </a:srgbClr>
                  </a:outerShdw>
                </a:effectLst>
              </a:rPr>
              <a:t>Power </a:t>
            </a:r>
            <a:r>
              <a:rPr lang="en-US" sz="2800" b="1" dirty="0">
                <a:effectLst>
                  <a:outerShdw blurRad="38100" dist="38100" dir="2700000" algn="tl">
                    <a:srgbClr val="000000">
                      <a:alpha val="43137"/>
                    </a:srgbClr>
                  </a:outerShdw>
                </a:effectLst>
              </a:rPr>
              <a:t>and politics are becoming </a:t>
            </a:r>
            <a:r>
              <a:rPr lang="en-US" sz="2800" b="1" dirty="0" smtClean="0">
                <a:effectLst>
                  <a:outerShdw blurRad="38100" dist="38100" dir="2700000" algn="tl">
                    <a:srgbClr val="000000">
                      <a:alpha val="43137"/>
                    </a:srgbClr>
                  </a:outerShdw>
                </a:effectLst>
              </a:rPr>
              <a:t>separate: </a:t>
            </a:r>
            <a:r>
              <a:rPr lang="en-US" sz="2800" dirty="0"/>
              <a:t>Newly </a:t>
            </a:r>
            <a:r>
              <a:rPr lang="en-US" sz="2800" dirty="0" smtClean="0"/>
              <a:t>free global </a:t>
            </a:r>
            <a:r>
              <a:rPr lang="en-US" sz="2800" dirty="0"/>
              <a:t>power bases are calling the shots while increasingly irrelevant local politics is left impotent in the face of people’s real-life problems. Local politicians are now abandoning the functions they traditionally performed, leaving these to market forces.</a:t>
            </a:r>
          </a:p>
        </p:txBody>
      </p:sp>
    </p:spTree>
    <p:extLst>
      <p:ext uri="{BB962C8B-B14F-4D97-AF65-F5344CB8AC3E}">
        <p14:creationId xmlns:p14="http://schemas.microsoft.com/office/powerpoint/2010/main" val="325508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impact of uncertainty on our working lives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246769"/>
          </a:xfrm>
          <a:prstGeom prst="rect">
            <a:avLst/>
          </a:prstGeom>
          <a:noFill/>
        </p:spPr>
        <p:txBody>
          <a:bodyPr wrap="square" rtlCol="0">
            <a:spAutoFit/>
          </a:bodyPr>
          <a:lstStyle/>
          <a:p>
            <a:pPr marL="514350" indent="-514350">
              <a:buFont typeface="+mj-lt"/>
              <a:buAutoNum type="arabicPeriod" startAt="3"/>
            </a:pPr>
            <a:r>
              <a:rPr lang="en-US" sz="2800" b="1" dirty="0" smtClean="0">
                <a:effectLst>
                  <a:outerShdw blurRad="38100" dist="38100" dir="2700000" algn="tl">
                    <a:srgbClr val="000000">
                      <a:alpha val="43137"/>
                    </a:srgbClr>
                  </a:outerShdw>
                </a:effectLst>
              </a:rPr>
              <a:t>Individuals </a:t>
            </a:r>
            <a:r>
              <a:rPr lang="en-US" sz="2800" b="1" dirty="0">
                <a:effectLst>
                  <a:outerShdw blurRad="38100" dist="38100" dir="2700000" algn="tl">
                    <a:srgbClr val="000000">
                      <a:alpha val="43137"/>
                    </a:srgbClr>
                  </a:outerShdw>
                </a:effectLst>
              </a:rPr>
              <a:t>feel increasingly vulnerable to the </a:t>
            </a:r>
            <a:r>
              <a:rPr lang="en-US" sz="2800" b="1" dirty="0" smtClean="0">
                <a:effectLst>
                  <a:outerShdw blurRad="38100" dist="38100" dir="2700000" algn="tl">
                    <a:srgbClr val="000000">
                      <a:alpha val="43137"/>
                    </a:srgbClr>
                  </a:outerShdw>
                </a:effectLst>
              </a:rPr>
              <a:t>illusion of </a:t>
            </a:r>
            <a:r>
              <a:rPr lang="en-US" sz="2800" b="1" dirty="0">
                <a:effectLst>
                  <a:outerShdw blurRad="38100" dist="38100" dir="2700000" algn="tl">
                    <a:srgbClr val="000000">
                      <a:alpha val="43137"/>
                    </a:srgbClr>
                  </a:outerShdw>
                </a:effectLst>
              </a:rPr>
              <a:t>the markets. </a:t>
            </a:r>
            <a:r>
              <a:rPr lang="en-US" sz="2800" dirty="0"/>
              <a:t>The reduction of the welfare state’s care for individuals in tough times encourages competitive attitudes and downgrades collaboration (unless it’s a temporary strategy for individual success)</a:t>
            </a:r>
          </a:p>
        </p:txBody>
      </p:sp>
      <p:pic>
        <p:nvPicPr>
          <p:cNvPr id="12" name="Picture 11"/>
          <p:cNvPicPr>
            <a:picLocks noChangeAspect="1"/>
          </p:cNvPicPr>
          <p:nvPr/>
        </p:nvPicPr>
        <p:blipFill>
          <a:blip r:embed="rId3"/>
          <a:stretch>
            <a:fillRect/>
          </a:stretch>
        </p:blipFill>
        <p:spPr>
          <a:xfrm>
            <a:off x="5117433" y="3997862"/>
            <a:ext cx="4826692" cy="2039142"/>
          </a:xfrm>
          <a:prstGeom prst="rect">
            <a:avLst/>
          </a:prstGeom>
        </p:spPr>
      </p:pic>
    </p:spTree>
    <p:extLst>
      <p:ext uri="{BB962C8B-B14F-4D97-AF65-F5344CB8AC3E}">
        <p14:creationId xmlns:p14="http://schemas.microsoft.com/office/powerpoint/2010/main" val="3133759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impact of uncertainty on our working lives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1815882"/>
          </a:xfrm>
          <a:prstGeom prst="rect">
            <a:avLst/>
          </a:prstGeom>
          <a:noFill/>
        </p:spPr>
        <p:txBody>
          <a:bodyPr wrap="square" rtlCol="0">
            <a:spAutoFit/>
          </a:bodyPr>
          <a:lstStyle/>
          <a:p>
            <a:pPr marL="514350" indent="-514350">
              <a:buFont typeface="+mj-lt"/>
              <a:buAutoNum type="arabicPeriod" startAt="4"/>
            </a:pPr>
            <a:r>
              <a:rPr lang="en-US" sz="2800" b="1" dirty="0" smtClean="0">
                <a:effectLst>
                  <a:outerShdw blurRad="38100" dist="38100" dir="2700000" algn="tl">
                    <a:srgbClr val="000000">
                      <a:alpha val="43137"/>
                    </a:srgbClr>
                  </a:outerShdw>
                </a:effectLst>
              </a:rPr>
              <a:t>The </a:t>
            </a:r>
            <a:r>
              <a:rPr lang="en-US" sz="2800" b="1" dirty="0">
                <a:effectLst>
                  <a:outerShdw blurRad="38100" dist="38100" dir="2700000" algn="tl">
                    <a:srgbClr val="000000">
                      <a:alpha val="43137"/>
                    </a:srgbClr>
                  </a:outerShdw>
                </a:effectLst>
              </a:rPr>
              <a:t>collapse of long-term thinking</a:t>
            </a:r>
            <a:r>
              <a:rPr lang="en-US" sz="2800" dirty="0"/>
              <a:t>, planning and acting is leading </a:t>
            </a:r>
            <a:r>
              <a:rPr lang="en-US" sz="2800" dirty="0" smtClean="0"/>
              <a:t>to a life experienced as a series of fragmented, possibly unrelated steps or </a:t>
            </a:r>
            <a:r>
              <a:rPr lang="en-US" sz="2800" dirty="0"/>
              <a:t>‘projects’, where dropping old habits can be more important </a:t>
            </a:r>
            <a:r>
              <a:rPr lang="en-US" sz="2800" dirty="0" smtClean="0"/>
              <a:t>for success </a:t>
            </a:r>
            <a:r>
              <a:rPr lang="en-US" sz="2800" dirty="0"/>
              <a:t>than building on previous learnings.</a:t>
            </a:r>
          </a:p>
        </p:txBody>
      </p:sp>
      <p:pic>
        <p:nvPicPr>
          <p:cNvPr id="4" name="Picture 3"/>
          <p:cNvPicPr>
            <a:picLocks noChangeAspect="1"/>
          </p:cNvPicPr>
          <p:nvPr/>
        </p:nvPicPr>
        <p:blipFill>
          <a:blip r:embed="rId3"/>
          <a:stretch>
            <a:fillRect/>
          </a:stretch>
        </p:blipFill>
        <p:spPr>
          <a:xfrm>
            <a:off x="5117433" y="3997862"/>
            <a:ext cx="4826692" cy="2039142"/>
          </a:xfrm>
          <a:prstGeom prst="rect">
            <a:avLst/>
          </a:prstGeom>
        </p:spPr>
      </p:pic>
    </p:spTree>
    <p:extLst>
      <p:ext uri="{BB962C8B-B14F-4D97-AF65-F5344CB8AC3E}">
        <p14:creationId xmlns:p14="http://schemas.microsoft.com/office/powerpoint/2010/main" val="2384765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impact of uncertainty on our working lives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1815882"/>
          </a:xfrm>
          <a:prstGeom prst="rect">
            <a:avLst/>
          </a:prstGeom>
          <a:noFill/>
        </p:spPr>
        <p:txBody>
          <a:bodyPr wrap="square" rtlCol="0">
            <a:spAutoFit/>
          </a:bodyPr>
          <a:lstStyle/>
          <a:p>
            <a:pPr marL="514350" indent="-514350">
              <a:buFont typeface="+mj-lt"/>
              <a:buAutoNum type="arabicPeriod" startAt="5"/>
            </a:pPr>
            <a:r>
              <a:rPr lang="en-US" sz="2800" b="1" dirty="0" smtClean="0">
                <a:effectLst>
                  <a:outerShdw blurRad="38100" dist="38100" dir="2700000" algn="tl">
                    <a:srgbClr val="000000">
                      <a:alpha val="43137"/>
                    </a:srgbClr>
                  </a:outerShdw>
                </a:effectLst>
              </a:rPr>
              <a:t>The </a:t>
            </a:r>
            <a:r>
              <a:rPr lang="en-US" sz="2800" b="1" dirty="0">
                <a:effectLst>
                  <a:outerShdw blurRad="38100" dist="38100" dir="2700000" algn="tl">
                    <a:srgbClr val="000000">
                      <a:alpha val="43137"/>
                    </a:srgbClr>
                  </a:outerShdw>
                </a:effectLst>
              </a:rPr>
              <a:t>responsibility for making choices </a:t>
            </a:r>
            <a:r>
              <a:rPr lang="en-US" sz="2800" dirty="0"/>
              <a:t>in this constantly changing environment is put on the shoulders of individuals, who must take risks beyond their capacity to comprehend and act, without any authoritative advice.</a:t>
            </a:r>
          </a:p>
        </p:txBody>
      </p:sp>
      <p:pic>
        <p:nvPicPr>
          <p:cNvPr id="12" name="Picture 11"/>
          <p:cNvPicPr>
            <a:picLocks noChangeAspect="1"/>
          </p:cNvPicPr>
          <p:nvPr/>
        </p:nvPicPr>
        <p:blipFill>
          <a:blip r:embed="rId3"/>
          <a:stretch>
            <a:fillRect/>
          </a:stretch>
        </p:blipFill>
        <p:spPr>
          <a:xfrm>
            <a:off x="5165560" y="3709488"/>
            <a:ext cx="4826692" cy="2039142"/>
          </a:xfrm>
          <a:prstGeom prst="rect">
            <a:avLst/>
          </a:prstGeom>
        </p:spPr>
      </p:pic>
    </p:spTree>
    <p:extLst>
      <p:ext uri="{BB962C8B-B14F-4D97-AF65-F5344CB8AC3E}">
        <p14:creationId xmlns:p14="http://schemas.microsoft.com/office/powerpoint/2010/main" val="3487674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Leading change in uncertain times</a:t>
            </a:r>
          </a:p>
          <a:p>
            <a:pPr marL="457200" indent="-457200">
              <a:buFont typeface="Wingdings" panose="05000000000000000000" pitchFamily="2" charset="2"/>
              <a:buChar char="Ø"/>
            </a:pPr>
            <a:r>
              <a:rPr lang="en-US" sz="3200" dirty="0">
                <a:solidFill>
                  <a:schemeClr val="bg1">
                    <a:lumMod val="75000"/>
                  </a:schemeClr>
                </a:solidFill>
              </a:rPr>
              <a:t>The impact of uncertainty on our working lives</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Identifying the key shifts in the global systems</a:t>
            </a:r>
          </a:p>
          <a:p>
            <a:pPr marL="457200" indent="-457200">
              <a:buFont typeface="Wingdings" panose="05000000000000000000" pitchFamily="2" charset="2"/>
              <a:buChar char="Ø"/>
            </a:pPr>
            <a:r>
              <a:rPr lang="en-US" sz="3200" dirty="0">
                <a:solidFill>
                  <a:schemeClr val="bg1">
                    <a:lumMod val="75000"/>
                  </a:schemeClr>
                </a:solidFill>
              </a:rPr>
              <a:t>6 Strategies for Leading Through Uncertainty</a:t>
            </a:r>
          </a:p>
          <a:p>
            <a:pPr marL="457200" indent="-457200">
              <a:buFont typeface="Wingdings" panose="05000000000000000000" pitchFamily="2" charset="2"/>
              <a:buChar char="Ø"/>
            </a:pPr>
            <a:r>
              <a:rPr lang="en-US" sz="3200" dirty="0">
                <a:solidFill>
                  <a:schemeClr val="bg1">
                    <a:lumMod val="75000"/>
                  </a:schemeClr>
                </a:solidFill>
              </a:rPr>
              <a:t>Leading Change Management in Uncertain Times with </a:t>
            </a:r>
            <a:r>
              <a:rPr lang="en-US" sz="3200" dirty="0" smtClean="0">
                <a:solidFill>
                  <a:schemeClr val="bg1">
                    <a:lumMod val="75000"/>
                  </a:schemeClr>
                </a:solidFill>
              </a:rPr>
              <a:t>Certainty</a:t>
            </a:r>
          </a:p>
          <a:p>
            <a:pPr marL="457200" indent="-457200">
              <a:buFont typeface="Wingdings" panose="05000000000000000000" pitchFamily="2" charset="2"/>
              <a:buChar char="Ø"/>
            </a:pPr>
            <a:r>
              <a:rPr lang="en-US" sz="3200" dirty="0">
                <a:solidFill>
                  <a:schemeClr val="bg1">
                    <a:lumMod val="75000"/>
                  </a:schemeClr>
                </a:solidFill>
              </a:rPr>
              <a:t>A. Define, Measure, and Celebrate Success</a:t>
            </a:r>
          </a:p>
          <a:p>
            <a:pPr marL="457200" indent="-457200">
              <a:buFont typeface="Wingdings" panose="05000000000000000000" pitchFamily="2" charset="2"/>
              <a:buChar char="Ø"/>
            </a:pPr>
            <a:endParaRPr lang="en-US" sz="3200" dirty="0">
              <a:solidFill>
                <a:schemeClr val="bg1">
                  <a:lumMod val="75000"/>
                </a:schemeClr>
              </a:solidFill>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21375715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2" y="1599946"/>
            <a:ext cx="7387537" cy="1077218"/>
          </a:xfrm>
          <a:prstGeom prst="rect">
            <a:avLst/>
          </a:prstGeom>
          <a:noFill/>
        </p:spPr>
        <p:txBody>
          <a:bodyPr wrap="square" rtlCol="0">
            <a:spAutoFit/>
          </a:bodyPr>
          <a:lstStyle/>
          <a:p>
            <a:r>
              <a:rPr lang="en-US" sz="3200" b="1" dirty="0" smtClean="0"/>
              <a:t>Identifying </a:t>
            </a:r>
            <a:r>
              <a:rPr lang="en-US" sz="3200" b="1" dirty="0"/>
              <a:t>the key shifts in the global systems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670613"/>
            <a:ext cx="8630096" cy="1815882"/>
          </a:xfrm>
          <a:prstGeom prst="rect">
            <a:avLst/>
          </a:prstGeom>
          <a:noFill/>
        </p:spPr>
        <p:txBody>
          <a:bodyPr wrap="square" rtlCol="0">
            <a:spAutoFit/>
          </a:bodyPr>
          <a:lstStyle/>
          <a:p>
            <a:r>
              <a:rPr lang="en-US" sz="2800" dirty="0"/>
              <a:t>Otto </a:t>
            </a:r>
            <a:r>
              <a:rPr lang="en-US" sz="2800" dirty="0" err="1"/>
              <a:t>Scharmer</a:t>
            </a:r>
            <a:r>
              <a:rPr lang="en-US" sz="2800" dirty="0"/>
              <a:t> (2007), slightly more optimistically, identifies the key shifts in our global systems as follows, and says that our challenge in facing up to these shifts is to find ways of co-creating the future: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806526" y="5042874"/>
            <a:ext cx="2782366" cy="1357892"/>
          </a:xfrm>
          <a:prstGeom prst="rect">
            <a:avLst/>
          </a:prstGeom>
        </p:spPr>
      </p:pic>
    </p:spTree>
    <p:extLst>
      <p:ext uri="{BB962C8B-B14F-4D97-AF65-F5344CB8AC3E}">
        <p14:creationId xmlns:p14="http://schemas.microsoft.com/office/powerpoint/2010/main" val="32613790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51289"/>
            <a:ext cx="8977880" cy="523220"/>
          </a:xfrm>
          <a:prstGeom prst="rect">
            <a:avLst/>
          </a:prstGeom>
          <a:noFill/>
        </p:spPr>
        <p:txBody>
          <a:bodyPr wrap="square" rtlCol="0">
            <a:spAutoFit/>
          </a:bodyPr>
          <a:lstStyle/>
          <a:p>
            <a:r>
              <a:rPr lang="en-US" sz="2800" b="1" dirty="0"/>
              <a:t>Identifying the key shifts in the global systems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432567"/>
            <a:ext cx="10249469" cy="2308324"/>
          </a:xfrm>
          <a:prstGeom prst="rect">
            <a:avLst/>
          </a:prstGeom>
          <a:noFill/>
        </p:spPr>
        <p:txBody>
          <a:bodyPr wrap="square" rtlCol="0">
            <a:spAutoFit/>
          </a:bodyPr>
          <a:lstStyle/>
          <a:p>
            <a:pPr marL="342900" indent="-342900">
              <a:buFont typeface="Wingdings" panose="05000000000000000000" pitchFamily="2" charset="2"/>
              <a:buChar char="Ø"/>
            </a:pPr>
            <a:r>
              <a:rPr lang="en-US" sz="2400" dirty="0"/>
              <a:t>• The rise of the global economy: downsizing, deregulation, corporate </a:t>
            </a:r>
          </a:p>
          <a:p>
            <a:r>
              <a:rPr lang="en-US" sz="2400" smtClean="0"/>
              <a:t>     </a:t>
            </a:r>
            <a:r>
              <a:rPr lang="en-US" sz="2400" dirty="0"/>
              <a:t>restructuring, emerging technologies.</a:t>
            </a:r>
          </a:p>
          <a:p>
            <a:pPr marL="342900" indent="-342900">
              <a:buFont typeface="Wingdings" panose="05000000000000000000" pitchFamily="2" charset="2"/>
              <a:buChar char="Ø"/>
            </a:pPr>
            <a:r>
              <a:rPr lang="en-US" sz="2400" dirty="0"/>
              <a:t>• The rise of the network society: globalization of governance, loss of lifetime employment and social security, perpetual individualization.</a:t>
            </a:r>
          </a:p>
          <a:p>
            <a:pPr marL="342900" indent="-342900">
              <a:buFont typeface="Wingdings" panose="05000000000000000000" pitchFamily="2" charset="2"/>
              <a:buChar char="Ø"/>
            </a:pPr>
            <a:r>
              <a:rPr lang="en-US" sz="2400" dirty="0"/>
              <a:t>• The rise of a new consciousness: the rise in the number of NGOs, the rise of the creative class, and a spiritual revival.</a:t>
            </a:r>
          </a:p>
        </p:txBody>
      </p:sp>
    </p:spTree>
    <p:extLst>
      <p:ext uri="{BB962C8B-B14F-4D97-AF65-F5344CB8AC3E}">
        <p14:creationId xmlns:p14="http://schemas.microsoft.com/office/powerpoint/2010/main" val="2240648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2" y="1599946"/>
            <a:ext cx="7387537" cy="1077218"/>
          </a:xfrm>
          <a:prstGeom prst="rect">
            <a:avLst/>
          </a:prstGeom>
          <a:noFill/>
        </p:spPr>
        <p:txBody>
          <a:bodyPr wrap="square" rtlCol="0">
            <a:spAutoFit/>
          </a:bodyPr>
          <a:lstStyle/>
          <a:p>
            <a:r>
              <a:rPr lang="en-US" sz="3200" b="1" dirty="0"/>
              <a:t>Things leaders do to pretend that uncertainty doesn't really exist</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670613"/>
            <a:ext cx="8630096" cy="1815882"/>
          </a:xfrm>
          <a:prstGeom prst="rect">
            <a:avLst/>
          </a:prstGeom>
          <a:noFill/>
        </p:spPr>
        <p:txBody>
          <a:bodyPr wrap="square" rtlCol="0">
            <a:spAutoFit/>
          </a:bodyPr>
          <a:lstStyle/>
          <a:p>
            <a:r>
              <a:rPr lang="en-US" sz="2800" dirty="0"/>
              <a:t>Otto </a:t>
            </a:r>
            <a:r>
              <a:rPr lang="en-US" sz="2800" dirty="0" err="1"/>
              <a:t>Scharmer</a:t>
            </a:r>
            <a:r>
              <a:rPr lang="en-US" sz="2800" dirty="0"/>
              <a:t> (2007), slightly more optimistically, identifies the key shifts in our global systems as follows, and says that our challenge in facing up to these shifts is to find ways of co-creating the future: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806526" y="5042874"/>
            <a:ext cx="2782366" cy="1357892"/>
          </a:xfrm>
          <a:prstGeom prst="rect">
            <a:avLst/>
          </a:prstGeom>
        </p:spPr>
      </p:pic>
    </p:spTree>
    <p:extLst>
      <p:ext uri="{BB962C8B-B14F-4D97-AF65-F5344CB8AC3E}">
        <p14:creationId xmlns:p14="http://schemas.microsoft.com/office/powerpoint/2010/main" val="30176491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46765" y="1139457"/>
            <a:ext cx="9935646" cy="523220"/>
          </a:xfrm>
          <a:prstGeom prst="rect">
            <a:avLst/>
          </a:prstGeom>
          <a:noFill/>
        </p:spPr>
        <p:txBody>
          <a:bodyPr wrap="square" rtlCol="0">
            <a:spAutoFit/>
          </a:bodyPr>
          <a:lstStyle/>
          <a:p>
            <a:r>
              <a:rPr lang="en-US" sz="2800" b="1" dirty="0"/>
              <a:t>Things leaders do to pretend that uncertainty </a:t>
            </a:r>
            <a:r>
              <a:rPr lang="en-US" sz="2800" b="1" dirty="0" smtClean="0"/>
              <a:t>doesn't exist</a:t>
            </a:r>
            <a:endParaRPr lang="en-US" sz="2800" b="1" dirty="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677656"/>
          </a:xfrm>
          <a:prstGeom prst="rect">
            <a:avLst/>
          </a:prstGeom>
          <a:noFill/>
        </p:spPr>
        <p:txBody>
          <a:bodyPr wrap="square" rtlCol="0">
            <a:spAutoFit/>
          </a:bodyPr>
          <a:lstStyle/>
          <a:p>
            <a:pPr marL="342900" indent="-342900">
              <a:buFont typeface="Wingdings" panose="05000000000000000000" pitchFamily="2" charset="2"/>
              <a:buChar char="Ø"/>
            </a:pPr>
            <a:r>
              <a:rPr lang="en-US" sz="2800" dirty="0" smtClean="0"/>
              <a:t>Blame </a:t>
            </a:r>
            <a:r>
              <a:rPr lang="en-US" sz="2800" dirty="0"/>
              <a:t>stakeholders/the CEO/others for not being decisive – and just keep your head down and carry on without challenging or requesting time to talk</a:t>
            </a:r>
            <a:r>
              <a:rPr lang="en-US" sz="2800" dirty="0" smtClean="0"/>
              <a:t>.</a:t>
            </a:r>
          </a:p>
          <a:p>
            <a:pPr marL="342900" indent="-342900">
              <a:buFont typeface="Wingdings" panose="05000000000000000000" pitchFamily="2" charset="2"/>
              <a:buChar char="Ø"/>
            </a:pPr>
            <a:endParaRPr lang="en-US" sz="2800" dirty="0" smtClean="0"/>
          </a:p>
          <a:p>
            <a:pPr marL="342900" indent="-342900">
              <a:buFont typeface="Wingdings" panose="05000000000000000000" pitchFamily="2" charset="2"/>
              <a:buChar char="Ø"/>
            </a:pPr>
            <a:r>
              <a:rPr lang="en-US" sz="2800" dirty="0" smtClean="0"/>
              <a:t>Avoid </a:t>
            </a:r>
            <a:r>
              <a:rPr lang="en-US" sz="2800" dirty="0"/>
              <a:t>your team and your key stakeholders and continue to pursue your isolated agenda instead of developing a joint agenda</a:t>
            </a:r>
            <a:r>
              <a:rPr lang="en-US" sz="2800" dirty="0" smtClean="0"/>
              <a:t>.</a:t>
            </a:r>
            <a:endParaRPr lang="en-US" sz="2800" dirty="0"/>
          </a:p>
        </p:txBody>
      </p:sp>
      <p:pic>
        <p:nvPicPr>
          <p:cNvPr id="12" name="Picture 11"/>
          <p:cNvPicPr>
            <a:picLocks noChangeAspect="1"/>
          </p:cNvPicPr>
          <p:nvPr/>
        </p:nvPicPr>
        <p:blipFill>
          <a:blip r:embed="rId3"/>
          <a:stretch>
            <a:fillRect/>
          </a:stretch>
        </p:blipFill>
        <p:spPr>
          <a:xfrm>
            <a:off x="9726429" y="5400822"/>
            <a:ext cx="1925053" cy="1387642"/>
          </a:xfrm>
          <a:prstGeom prst="rect">
            <a:avLst/>
          </a:prstGeom>
        </p:spPr>
      </p:pic>
    </p:spTree>
    <p:extLst>
      <p:ext uri="{BB962C8B-B14F-4D97-AF65-F5344CB8AC3E}">
        <p14:creationId xmlns:p14="http://schemas.microsoft.com/office/powerpoint/2010/main" val="4053019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46765" y="1139457"/>
            <a:ext cx="9935646" cy="523220"/>
          </a:xfrm>
          <a:prstGeom prst="rect">
            <a:avLst/>
          </a:prstGeom>
          <a:noFill/>
        </p:spPr>
        <p:txBody>
          <a:bodyPr wrap="square" rtlCol="0">
            <a:spAutoFit/>
          </a:bodyPr>
          <a:lstStyle/>
          <a:p>
            <a:r>
              <a:rPr lang="en-US" sz="2800" b="1" dirty="0"/>
              <a:t>Things leaders do to pretend that uncertainty </a:t>
            </a:r>
            <a:r>
              <a:rPr lang="en-US" sz="2800" b="1" dirty="0" smtClean="0"/>
              <a:t>doesn't exist</a:t>
            </a:r>
            <a:endParaRPr lang="en-US" sz="2800" b="1" dirty="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539430"/>
          </a:xfrm>
          <a:prstGeom prst="rect">
            <a:avLst/>
          </a:prstGeom>
          <a:noFill/>
        </p:spPr>
        <p:txBody>
          <a:bodyPr wrap="square" rtlCol="0">
            <a:spAutoFit/>
          </a:bodyPr>
          <a:lstStyle/>
          <a:p>
            <a:pPr marL="342900" indent="-342900">
              <a:buFont typeface="Wingdings" panose="05000000000000000000" pitchFamily="2" charset="2"/>
              <a:buChar char="Ø"/>
            </a:pPr>
            <a:r>
              <a:rPr lang="en-US" sz="2800" dirty="0" smtClean="0"/>
              <a:t>Invent </a:t>
            </a:r>
            <a:r>
              <a:rPr lang="en-US" sz="2800" dirty="0"/>
              <a:t>a series of over-simplified projects that look like they are delivering something, without having a proper conversation with colleagues about what they are supposed to achieve</a:t>
            </a:r>
            <a:r>
              <a:rPr lang="en-US" sz="2800" dirty="0" smtClean="0"/>
              <a:t>.</a:t>
            </a:r>
          </a:p>
          <a:p>
            <a:pPr marL="342900" indent="-342900">
              <a:buFont typeface="Wingdings" panose="05000000000000000000" pitchFamily="2" charset="2"/>
              <a:buChar char="Ø"/>
            </a:pPr>
            <a:endParaRPr lang="en-US" sz="2800" dirty="0"/>
          </a:p>
          <a:p>
            <a:pPr marL="342900" indent="-342900">
              <a:buFont typeface="Wingdings" panose="05000000000000000000" pitchFamily="2" charset="2"/>
              <a:buChar char="Ø"/>
            </a:pPr>
            <a:r>
              <a:rPr lang="en-US" sz="2800" dirty="0" smtClean="0"/>
              <a:t>Get </a:t>
            </a:r>
            <a:r>
              <a:rPr lang="en-US" sz="2800" dirty="0"/>
              <a:t>as close to a senior stakeholder as possible and focus purely on delivering what he/she wants, rather than understanding the key issues.</a:t>
            </a:r>
          </a:p>
          <a:p>
            <a:pPr marL="342900" indent="-342900">
              <a:buFont typeface="Wingdings" panose="05000000000000000000" pitchFamily="2" charset="2"/>
              <a:buChar char="Ø"/>
            </a:pPr>
            <a:endParaRPr lang="en-US" sz="2800" dirty="0"/>
          </a:p>
        </p:txBody>
      </p:sp>
      <p:pic>
        <p:nvPicPr>
          <p:cNvPr id="12" name="Picture 11"/>
          <p:cNvPicPr>
            <a:picLocks noChangeAspect="1"/>
          </p:cNvPicPr>
          <p:nvPr/>
        </p:nvPicPr>
        <p:blipFill>
          <a:blip r:embed="rId3"/>
          <a:stretch>
            <a:fillRect/>
          </a:stretch>
        </p:blipFill>
        <p:spPr>
          <a:xfrm>
            <a:off x="9726429" y="5400822"/>
            <a:ext cx="1925053" cy="1387642"/>
          </a:xfrm>
          <a:prstGeom prst="rect">
            <a:avLst/>
          </a:prstGeom>
        </p:spPr>
      </p:pic>
    </p:spTree>
    <p:extLst>
      <p:ext uri="{BB962C8B-B14F-4D97-AF65-F5344CB8AC3E}">
        <p14:creationId xmlns:p14="http://schemas.microsoft.com/office/powerpoint/2010/main" val="1427335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46765" y="1139457"/>
            <a:ext cx="9935646" cy="523220"/>
          </a:xfrm>
          <a:prstGeom prst="rect">
            <a:avLst/>
          </a:prstGeom>
          <a:noFill/>
        </p:spPr>
        <p:txBody>
          <a:bodyPr wrap="square" rtlCol="0">
            <a:spAutoFit/>
          </a:bodyPr>
          <a:lstStyle/>
          <a:p>
            <a:r>
              <a:rPr lang="en-US" sz="2800" b="1" dirty="0"/>
              <a:t>Things leaders do to pretend that uncertainty </a:t>
            </a:r>
            <a:r>
              <a:rPr lang="en-US" sz="2800" b="1" dirty="0" smtClean="0"/>
              <a:t>doesn't exist</a:t>
            </a:r>
            <a:endParaRPr lang="en-US" sz="2800" b="1" dirty="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108543"/>
          </a:xfrm>
          <a:prstGeom prst="rect">
            <a:avLst/>
          </a:prstGeom>
          <a:noFill/>
        </p:spPr>
        <p:txBody>
          <a:bodyPr wrap="square" rtlCol="0">
            <a:spAutoFit/>
          </a:bodyPr>
          <a:lstStyle/>
          <a:p>
            <a:pPr marL="342900" indent="-342900">
              <a:buFont typeface="Wingdings" panose="05000000000000000000" pitchFamily="2" charset="2"/>
              <a:buChar char="Ø"/>
            </a:pPr>
            <a:r>
              <a:rPr lang="en-US" sz="2800" dirty="0" smtClean="0"/>
              <a:t>• </a:t>
            </a:r>
            <a:r>
              <a:rPr lang="en-US" sz="2800" dirty="0"/>
              <a:t>Pack meeting agendas full of updates and reviews of things that have already happened rather than creating spaces for discussion or questions about the big, concerning issues</a:t>
            </a:r>
            <a:r>
              <a:rPr lang="en-US" sz="2800" dirty="0" smtClean="0"/>
              <a:t>.</a:t>
            </a:r>
          </a:p>
          <a:p>
            <a:pPr marL="342900" indent="-342900">
              <a:buFont typeface="Wingdings" panose="05000000000000000000" pitchFamily="2" charset="2"/>
              <a:buChar char="Ø"/>
            </a:pPr>
            <a:endParaRPr lang="en-US" sz="2800" dirty="0"/>
          </a:p>
          <a:p>
            <a:pPr marL="342900" indent="-342900">
              <a:buFont typeface="Wingdings" panose="05000000000000000000" pitchFamily="2" charset="2"/>
              <a:buChar char="Ø"/>
            </a:pPr>
            <a:r>
              <a:rPr lang="en-US" sz="2800" dirty="0"/>
              <a:t>• Create artificial actions and/or rules and come down very hard on anyone who transgresses.</a:t>
            </a:r>
          </a:p>
          <a:p>
            <a:r>
              <a:rPr lang="en-US" sz="2800" dirty="0"/>
              <a:t>Esther Cameron (2011)</a:t>
            </a:r>
          </a:p>
        </p:txBody>
      </p:sp>
      <p:pic>
        <p:nvPicPr>
          <p:cNvPr id="12" name="Picture 11"/>
          <p:cNvPicPr>
            <a:picLocks noChangeAspect="1"/>
          </p:cNvPicPr>
          <p:nvPr/>
        </p:nvPicPr>
        <p:blipFill>
          <a:blip r:embed="rId3"/>
          <a:stretch>
            <a:fillRect/>
          </a:stretch>
        </p:blipFill>
        <p:spPr>
          <a:xfrm>
            <a:off x="9726429" y="5400822"/>
            <a:ext cx="1925053" cy="1387642"/>
          </a:xfrm>
          <a:prstGeom prst="rect">
            <a:avLst/>
          </a:prstGeom>
        </p:spPr>
      </p:pic>
    </p:spTree>
    <p:extLst>
      <p:ext uri="{BB962C8B-B14F-4D97-AF65-F5344CB8AC3E}">
        <p14:creationId xmlns:p14="http://schemas.microsoft.com/office/powerpoint/2010/main" val="1378041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Leading change in uncertain times</a:t>
            </a:r>
          </a:p>
          <a:p>
            <a:pPr marL="457200" indent="-457200">
              <a:buFont typeface="Wingdings" panose="05000000000000000000" pitchFamily="2" charset="2"/>
              <a:buChar char="Ø"/>
            </a:pPr>
            <a:r>
              <a:rPr lang="en-US" sz="3200" dirty="0">
                <a:solidFill>
                  <a:schemeClr val="bg1">
                    <a:lumMod val="75000"/>
                  </a:schemeClr>
                </a:solidFill>
              </a:rPr>
              <a:t>The impact of uncertainty on our working lives</a:t>
            </a:r>
          </a:p>
          <a:p>
            <a:pPr marL="457200" indent="-457200">
              <a:buFont typeface="Wingdings" panose="05000000000000000000" pitchFamily="2" charset="2"/>
              <a:buChar char="Ø"/>
            </a:pPr>
            <a:r>
              <a:rPr lang="en-US" sz="3200" dirty="0">
                <a:solidFill>
                  <a:schemeClr val="bg1">
                    <a:lumMod val="75000"/>
                  </a:schemeClr>
                </a:solidFill>
              </a:rPr>
              <a:t>Identifying the key shifts in the global systems</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6 Strategies for Leading Through Uncertainty</a:t>
            </a:r>
          </a:p>
          <a:p>
            <a:pPr marL="457200" indent="-457200">
              <a:buFont typeface="Wingdings" panose="05000000000000000000" pitchFamily="2" charset="2"/>
              <a:buChar char="Ø"/>
            </a:pPr>
            <a:r>
              <a:rPr lang="en-US" sz="3200" dirty="0">
                <a:solidFill>
                  <a:schemeClr val="bg1">
                    <a:lumMod val="75000"/>
                  </a:schemeClr>
                </a:solidFill>
              </a:rPr>
              <a:t>Leading Change Management in Uncertain Times with </a:t>
            </a:r>
            <a:r>
              <a:rPr lang="en-US" sz="3200" dirty="0" smtClean="0">
                <a:solidFill>
                  <a:schemeClr val="bg1">
                    <a:lumMod val="75000"/>
                  </a:schemeClr>
                </a:solidFill>
              </a:rPr>
              <a:t>Certainty</a:t>
            </a:r>
          </a:p>
          <a:p>
            <a:pPr marL="457200" indent="-457200">
              <a:buFont typeface="Wingdings" panose="05000000000000000000" pitchFamily="2" charset="2"/>
              <a:buChar char="Ø"/>
            </a:pPr>
            <a:r>
              <a:rPr lang="en-US" sz="3200" dirty="0">
                <a:solidFill>
                  <a:schemeClr val="bg1">
                    <a:lumMod val="75000"/>
                  </a:schemeClr>
                </a:solidFill>
              </a:rPr>
              <a:t>A. Define, Measure, and Celebrate Success</a:t>
            </a:r>
          </a:p>
          <a:p>
            <a:pPr marL="457200" indent="-457200">
              <a:buFont typeface="Wingdings" panose="05000000000000000000" pitchFamily="2" charset="2"/>
              <a:buChar char="Ø"/>
            </a:pPr>
            <a:endParaRPr lang="en-US" sz="3200" dirty="0">
              <a:solidFill>
                <a:schemeClr val="bg1">
                  <a:lumMod val="75000"/>
                </a:schemeClr>
              </a:solidFill>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32519866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dirty="0"/>
              <a:t>If there was ever any doubt about the importance of a leader’s ability to navigate change, uncertainty, and disruption, the emergence of the global pandemic in 2020 made this necessity abundantly clear. And while we all hope to avoid future pandemics, one thing is certain — we cannot avoid ever-increasing complexity.</a:t>
            </a:r>
            <a:endParaRPr lang="en-US" sz="2800" b="1" dirty="0">
              <a:effectLst>
                <a:outerShdw blurRad="38100" dist="38100" dir="2700000" algn="tl">
                  <a:srgbClr val="000000">
                    <a:alpha val="43137"/>
                  </a:srgbClr>
                </a:outerShdw>
              </a:effectLst>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87899" y="294069"/>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F9A80F9F-74DB-1D57-04E8-E20E92A09B0A}"/>
              </a:ext>
            </a:extLst>
          </p:cNvPr>
          <p:cNvSpPr txBox="1"/>
          <p:nvPr/>
        </p:nvSpPr>
        <p:spPr>
          <a:xfrm>
            <a:off x="4787900" y="1329617"/>
            <a:ext cx="7092925" cy="1569660"/>
          </a:xfrm>
          <a:prstGeom prst="rect">
            <a:avLst/>
          </a:prstGeom>
          <a:noFill/>
        </p:spPr>
        <p:txBody>
          <a:bodyPr wrap="square" rtlCol="0">
            <a:spAutoFit/>
          </a:bodyPr>
          <a:lstStyle>
            <a:defPPr>
              <a:defRPr lang="en-US"/>
            </a:defPPr>
            <a:lvl1pPr>
              <a:defRPr sz="3200" b="1"/>
            </a:lvl1pPr>
          </a:lstStyle>
          <a:p>
            <a:r>
              <a:rPr lang="en-US" dirty="0" smtClean="0"/>
              <a:t>6 </a:t>
            </a:r>
            <a:r>
              <a:rPr lang="en-US" dirty="0"/>
              <a:t>Strategies for Leading Through Uncertainty</a:t>
            </a:r>
          </a:p>
          <a:p>
            <a:endParaRPr lang="en-US" dirty="0"/>
          </a:p>
        </p:txBody>
      </p:sp>
    </p:spTree>
    <p:extLst>
      <p:ext uri="{BB962C8B-B14F-4D97-AF65-F5344CB8AC3E}">
        <p14:creationId xmlns:p14="http://schemas.microsoft.com/office/powerpoint/2010/main" val="18693993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970318"/>
          </a:xfrm>
          <a:prstGeom prst="rect">
            <a:avLst/>
          </a:prstGeom>
          <a:noFill/>
        </p:spPr>
        <p:txBody>
          <a:bodyPr wrap="square" rtlCol="0">
            <a:spAutoFit/>
          </a:bodyPr>
          <a:lstStyle/>
          <a:p>
            <a:r>
              <a:rPr lang="en-US" sz="2800" dirty="0"/>
              <a:t>The leaders we work with often report feeling stuck, ill-equipped, or </a:t>
            </a:r>
            <a:r>
              <a:rPr lang="en-US" sz="2800" dirty="0">
                <a:hlinkClick r:id="rId4"/>
              </a:rPr>
              <a:t>overwhelmed</a:t>
            </a:r>
            <a:r>
              <a:rPr lang="en-US" sz="2800" dirty="0"/>
              <a:t> as they face the growing challenges of their roles. Understandably, it’s easy to feel this way when the complexity of our world has surpassed our “complexity of mind,” as Robert Kegan and Lisa </a:t>
            </a:r>
            <a:r>
              <a:rPr lang="en-US" sz="2800" dirty="0" err="1"/>
              <a:t>Lahey</a:t>
            </a:r>
            <a:r>
              <a:rPr lang="en-US" sz="2800" dirty="0"/>
              <a:t> describe in their book, </a:t>
            </a:r>
            <a:r>
              <a:rPr lang="en-US" sz="2800" i="1" dirty="0">
                <a:hlinkClick r:id="rId5"/>
              </a:rPr>
              <a:t>Immunity to Change</a:t>
            </a:r>
            <a:r>
              <a:rPr lang="en-US" sz="2800" u="sng" dirty="0"/>
              <a:t>.</a:t>
            </a:r>
            <a:r>
              <a:rPr lang="en-US" sz="2800" dirty="0"/>
              <a:t> To put this in concrete terms, computing power has increased more than a </a:t>
            </a:r>
            <a:r>
              <a:rPr lang="en-US" sz="2800" dirty="0">
                <a:hlinkClick r:id="rId6"/>
              </a:rPr>
              <a:t>trillion-fold</a:t>
            </a:r>
            <a:r>
              <a:rPr lang="en-US" sz="2800" dirty="0"/>
              <a:t> since the mid 1950’s, but our brains remain unchanged.</a:t>
            </a:r>
            <a:endParaRPr lang="en-US" sz="2800" b="1" dirty="0">
              <a:effectLst>
                <a:outerShdw blurRad="38100" dist="38100" dir="2700000" algn="tl">
                  <a:srgbClr val="000000">
                    <a:alpha val="43137"/>
                  </a:srgbClr>
                </a:outerShdw>
              </a:effectLst>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87899" y="294069"/>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F9A80F9F-74DB-1D57-04E8-E20E92A09B0A}"/>
              </a:ext>
            </a:extLst>
          </p:cNvPr>
          <p:cNvSpPr txBox="1"/>
          <p:nvPr/>
        </p:nvSpPr>
        <p:spPr>
          <a:xfrm>
            <a:off x="4787900" y="1329617"/>
            <a:ext cx="7092925" cy="1569660"/>
          </a:xfrm>
          <a:prstGeom prst="rect">
            <a:avLst/>
          </a:prstGeom>
          <a:noFill/>
        </p:spPr>
        <p:txBody>
          <a:bodyPr wrap="square" rtlCol="0">
            <a:spAutoFit/>
          </a:bodyPr>
          <a:lstStyle>
            <a:defPPr>
              <a:defRPr lang="en-US"/>
            </a:defPPr>
            <a:lvl1pPr>
              <a:defRPr sz="3200" b="1"/>
            </a:lvl1pPr>
          </a:lstStyle>
          <a:p>
            <a:r>
              <a:rPr lang="en-US" dirty="0" smtClean="0"/>
              <a:t>6 </a:t>
            </a:r>
            <a:r>
              <a:rPr lang="en-US" dirty="0"/>
              <a:t>Strategies for Leading Through Uncertainty</a:t>
            </a:r>
          </a:p>
          <a:p>
            <a:endParaRPr lang="en-US" dirty="0"/>
          </a:p>
        </p:txBody>
      </p:sp>
    </p:spTree>
    <p:extLst>
      <p:ext uri="{BB962C8B-B14F-4D97-AF65-F5344CB8AC3E}">
        <p14:creationId xmlns:p14="http://schemas.microsoft.com/office/powerpoint/2010/main" val="14687745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dirty="0"/>
              <a:t>In order to effectively lead others in increasing complexity, leaders must first learn to lead themselves. Although each leader faces their own unique circumstances, we have observed six strategies that accelerate your ability to continually learn, evolve, and navigate progressively more complex challenges.</a:t>
            </a:r>
            <a:endParaRPr lang="en-US" sz="2800" b="1" dirty="0">
              <a:effectLst>
                <a:outerShdw blurRad="38100" dist="38100" dir="2700000" algn="tl">
                  <a:srgbClr val="000000">
                    <a:alpha val="43137"/>
                  </a:srgbClr>
                </a:outerShdw>
              </a:effectLst>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87899" y="294069"/>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F9A80F9F-74DB-1D57-04E8-E20E92A09B0A}"/>
              </a:ext>
            </a:extLst>
          </p:cNvPr>
          <p:cNvSpPr txBox="1"/>
          <p:nvPr/>
        </p:nvSpPr>
        <p:spPr>
          <a:xfrm>
            <a:off x="4787900" y="1329617"/>
            <a:ext cx="7092925" cy="1077218"/>
          </a:xfrm>
          <a:prstGeom prst="rect">
            <a:avLst/>
          </a:prstGeom>
          <a:noFill/>
        </p:spPr>
        <p:txBody>
          <a:bodyPr wrap="square" rtlCol="0">
            <a:spAutoFit/>
          </a:bodyPr>
          <a:lstStyle>
            <a:defPPr>
              <a:defRPr lang="en-US"/>
            </a:defPPr>
            <a:lvl1pPr>
              <a:defRPr sz="3200" b="1"/>
            </a:lvl1pPr>
          </a:lstStyle>
          <a:p>
            <a:r>
              <a:rPr lang="en-US" dirty="0" smtClean="0"/>
              <a:t>6 </a:t>
            </a:r>
            <a:r>
              <a:rPr lang="en-US" dirty="0"/>
              <a:t>Strategies for Leading Through </a:t>
            </a:r>
            <a:r>
              <a:rPr lang="en-US" dirty="0" smtClean="0"/>
              <a:t>Uncertainty</a:t>
            </a:r>
            <a:endParaRPr lang="en-US" dirty="0"/>
          </a:p>
        </p:txBody>
      </p:sp>
    </p:spTree>
    <p:extLst>
      <p:ext uri="{BB962C8B-B14F-4D97-AF65-F5344CB8AC3E}">
        <p14:creationId xmlns:p14="http://schemas.microsoft.com/office/powerpoint/2010/main" val="30069868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endParaRPr lang="en-US" sz="2800" b="1" dirty="0">
              <a:solidFill>
                <a:schemeClr val="tx1"/>
              </a:solidFill>
            </a:endParaRPr>
          </a:p>
          <a:p>
            <a:r>
              <a:rPr lang="en-US" sz="2800" b="1" dirty="0" smtClean="0">
                <a:solidFill>
                  <a:schemeClr val="tx1"/>
                </a:solidFill>
              </a:rPr>
              <a:t>1- Embrace </a:t>
            </a:r>
            <a:r>
              <a:rPr lang="en-US" sz="2800" b="1" dirty="0">
                <a:solidFill>
                  <a:schemeClr val="tx1"/>
                </a:solidFill>
              </a:rPr>
              <a:t>the Discomfort of Not Knowing</a:t>
            </a:r>
          </a:p>
          <a:p>
            <a:r>
              <a:rPr lang="en-US" sz="2800" dirty="0">
                <a:solidFill>
                  <a:schemeClr val="tx1"/>
                </a:solidFill>
              </a:rPr>
              <a:t>Throughout our careers, we are conditioned to come up with the answer — as in a single, definitive, correct answer. Given that our </a:t>
            </a:r>
            <a:r>
              <a:rPr lang="en-US" sz="2800" dirty="0">
                <a:solidFill>
                  <a:schemeClr val="tx1"/>
                </a:solidFill>
                <a:hlinkClick r:id="rId2"/>
              </a:rPr>
              <a:t>brains are hardwired</a:t>
            </a:r>
            <a:r>
              <a:rPr lang="en-US" sz="2800" dirty="0">
                <a:solidFill>
                  <a:schemeClr val="tx1"/>
                </a:solidFill>
              </a:rPr>
              <a:t> to see uncertainty as a risk or threat, it’s physiologically normal to feel stress when faced with unfamiliar situations. This is especially true for high achievers who have built their career on knowing or finding the “right” answer. Although avoiding these unpleasant feelings is a natural human tendency, it can become a significant barrier to learning, future growth, and ultimately performance.</a:t>
            </a:r>
          </a:p>
          <a:p>
            <a:endParaRPr lang="en-US" sz="28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413566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endParaRPr lang="en-US" sz="2800" b="1" dirty="0">
              <a:solidFill>
                <a:schemeClr val="tx1"/>
              </a:solidFill>
            </a:endParaRPr>
          </a:p>
          <a:p>
            <a:r>
              <a:rPr lang="en-US" sz="2800" b="1" dirty="0" smtClean="0">
                <a:solidFill>
                  <a:schemeClr val="tx1"/>
                </a:solidFill>
              </a:rPr>
              <a:t>1- Embrace </a:t>
            </a:r>
            <a:r>
              <a:rPr lang="en-US" sz="2800" b="1" dirty="0">
                <a:solidFill>
                  <a:schemeClr val="tx1"/>
                </a:solidFill>
              </a:rPr>
              <a:t>the Discomfort of Not </a:t>
            </a:r>
            <a:r>
              <a:rPr lang="en-US" sz="2800" b="1" dirty="0" smtClean="0">
                <a:solidFill>
                  <a:schemeClr val="tx1"/>
                </a:solidFill>
              </a:rPr>
              <a:t>Knowing</a:t>
            </a:r>
          </a:p>
          <a:p>
            <a:endParaRPr lang="en-US" sz="2800" b="1" dirty="0">
              <a:solidFill>
                <a:schemeClr val="tx1"/>
              </a:solidFill>
            </a:endParaRPr>
          </a:p>
          <a:p>
            <a:r>
              <a:rPr lang="en-US" sz="2800" dirty="0">
                <a:solidFill>
                  <a:schemeClr val="tx1"/>
                </a:solidFill>
              </a:rPr>
              <a:t>Rather than avoid these feelings, we must learn to acknowledge and embrace the discomfort as an expected and normal part of the learning process. As described by </a:t>
            </a:r>
            <a:r>
              <a:rPr lang="en-US" sz="2800" dirty="0" err="1">
                <a:solidFill>
                  <a:schemeClr val="tx1"/>
                </a:solidFill>
              </a:rPr>
              <a:t>Satya</a:t>
            </a:r>
            <a:r>
              <a:rPr lang="en-US" sz="2800" dirty="0">
                <a:solidFill>
                  <a:schemeClr val="tx1"/>
                </a:solidFill>
              </a:rPr>
              <a:t> </a:t>
            </a:r>
            <a:r>
              <a:rPr lang="en-US" sz="2800" dirty="0" err="1">
                <a:solidFill>
                  <a:schemeClr val="tx1"/>
                </a:solidFill>
              </a:rPr>
              <a:t>Nadella</a:t>
            </a:r>
            <a:r>
              <a:rPr lang="en-US" sz="2800" dirty="0">
                <a:solidFill>
                  <a:schemeClr val="tx1"/>
                </a:solidFill>
              </a:rPr>
              <a:t>, CEO of Microsoft, leaders must shift from a </a:t>
            </a:r>
            <a:r>
              <a:rPr lang="en-US" sz="2800" dirty="0">
                <a:solidFill>
                  <a:schemeClr val="tx1"/>
                </a:solidFill>
                <a:hlinkClick r:id="rId2"/>
              </a:rPr>
              <a:t>“know it all” to “learn it all”</a:t>
            </a:r>
            <a:r>
              <a:rPr lang="en-US" sz="2800" dirty="0">
                <a:solidFill>
                  <a:schemeClr val="tx1"/>
                </a:solidFill>
              </a:rPr>
              <a:t> mindset. This shift in mindset can, itself, help ease the discomfort by taking the pressure off of you to have all the answers.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2837173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endParaRPr lang="en-US" sz="2800" b="1" dirty="0">
              <a:solidFill>
                <a:schemeClr val="tx1"/>
              </a:solidFill>
            </a:endParaRPr>
          </a:p>
          <a:p>
            <a:r>
              <a:rPr lang="en-US" sz="2800" b="1" dirty="0" smtClean="0">
                <a:solidFill>
                  <a:schemeClr val="tx1"/>
                </a:solidFill>
              </a:rPr>
              <a:t>2- Distinguish </a:t>
            </a:r>
            <a:r>
              <a:rPr lang="en-US" sz="2800" b="1" dirty="0">
                <a:solidFill>
                  <a:schemeClr val="tx1"/>
                </a:solidFill>
              </a:rPr>
              <a:t>Between Complicated and </a:t>
            </a:r>
            <a:r>
              <a:rPr lang="en-US" sz="2800" b="1" dirty="0" smtClean="0">
                <a:solidFill>
                  <a:schemeClr val="tx1"/>
                </a:solidFill>
              </a:rPr>
              <a:t>Complex</a:t>
            </a:r>
          </a:p>
          <a:p>
            <a:endParaRPr lang="en-US" sz="2800" b="1" dirty="0">
              <a:solidFill>
                <a:schemeClr val="tx1"/>
              </a:solidFill>
            </a:endParaRPr>
          </a:p>
          <a:p>
            <a:r>
              <a:rPr lang="en-US" sz="2800" dirty="0">
                <a:solidFill>
                  <a:schemeClr val="tx1"/>
                </a:solidFill>
              </a:rPr>
              <a:t>Most of us use the terms complex and complicated interchangeably when, in fact, they represent critically different circumstances. For example, tax law is complicated, meaning it is highly technical in nature and difficult to understand, but you can break the problem down into discreet parts, consult with an expert (or several), and generally find a solution.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444281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smtClean="0">
                <a:solidFill>
                  <a:schemeClr val="tx1"/>
                </a:solidFill>
              </a:rPr>
              <a:t>2- Distinguish </a:t>
            </a:r>
            <a:r>
              <a:rPr lang="en-US" sz="2800" b="1" dirty="0">
                <a:solidFill>
                  <a:schemeClr val="tx1"/>
                </a:solidFill>
              </a:rPr>
              <a:t>Between Complicated and </a:t>
            </a:r>
            <a:r>
              <a:rPr lang="en-US" sz="2800" b="1" dirty="0" smtClean="0">
                <a:solidFill>
                  <a:schemeClr val="tx1"/>
                </a:solidFill>
              </a:rPr>
              <a:t>Complex</a:t>
            </a:r>
          </a:p>
          <a:p>
            <a:endParaRPr lang="en-US" sz="2800" b="1" dirty="0">
              <a:solidFill>
                <a:schemeClr val="tx1"/>
              </a:solidFill>
            </a:endParaRPr>
          </a:p>
          <a:p>
            <a:r>
              <a:rPr lang="en-US" sz="2800" dirty="0">
                <a:solidFill>
                  <a:schemeClr val="tx1"/>
                </a:solidFill>
              </a:rPr>
              <a:t>Conversely, complex challenges contain many interdependent elements, some of which may be unknown and may change over time in unpredictable ways. In addition, an action or change in one dimension can result in disproportionate and unforeseen outcomes. As an example, foreign policy and climate change are complex challenges. While there may be no shortage of opinions on these topics, there are no clear solutions. </a:t>
            </a:r>
            <a:endParaRPr lang="en-US" sz="28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29622568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3- Let </a:t>
            </a:r>
            <a:r>
              <a:rPr lang="en-US" sz="2800" b="1" dirty="0">
                <a:solidFill>
                  <a:schemeClr val="tx1"/>
                </a:solidFill>
              </a:rPr>
              <a:t>Go of Perfectionism</a:t>
            </a:r>
          </a:p>
          <a:p>
            <a:r>
              <a:rPr lang="en-US" sz="2800" dirty="0">
                <a:solidFill>
                  <a:schemeClr val="tx1"/>
                </a:solidFill>
              </a:rPr>
              <a:t>In a complex environment, the context is continually shifting; thus, aiming for perfection is futile. Instead, aim for progress, expect mistakes and recognize that you have the ability to continually course correct as needed. For high-achievers, prone to perfectionism, egos and desired identities (e.g., of being successful or being “the expert”) can get in the way. To let go of perfectionism, identify, and acknowledge your specific core fears that are triggered — such as “I’ll fail,” “I’ll look bad,” or “I’ll make the wrong decision.”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3151544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3- Let </a:t>
            </a:r>
            <a:r>
              <a:rPr lang="en-US" sz="2800" b="1" dirty="0">
                <a:solidFill>
                  <a:schemeClr val="tx1"/>
                </a:solidFill>
              </a:rPr>
              <a:t>Go of Perfectionism</a:t>
            </a:r>
          </a:p>
          <a:p>
            <a:r>
              <a:rPr lang="en-US" sz="2800" dirty="0">
                <a:solidFill>
                  <a:schemeClr val="tx1"/>
                </a:solidFill>
              </a:rPr>
              <a:t>We’ve worked with several clients over the years to help them actively debunk these assumptions by having them talk with others they respect about the role of mistakes or failure in their careers. They hear a lot about learning, new opportunities, and professional growth that emerged as a result, but never the career-ending </a:t>
            </a:r>
            <a:r>
              <a:rPr lang="en-US" sz="2800" dirty="0">
                <a:solidFill>
                  <a:schemeClr val="tx1"/>
                </a:solidFill>
              </a:rPr>
              <a:t>disaster </a:t>
            </a:r>
            <a:r>
              <a:rPr lang="en-US" sz="2800" dirty="0">
                <a:solidFill>
                  <a:schemeClr val="tx1"/>
                </a:solidFill>
              </a:rPr>
              <a:t>that they imagine. Loosening the grip of these assumptions over time can allow you to let go of perfectionism and accept that mistakes and failure are to be expected along the way.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2895426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4- Resist </a:t>
            </a:r>
            <a:r>
              <a:rPr lang="en-US" sz="2800" b="1" dirty="0">
                <a:solidFill>
                  <a:schemeClr val="tx1"/>
                </a:solidFill>
              </a:rPr>
              <a:t>Oversimplifications and Quick Conclusions</a:t>
            </a:r>
          </a:p>
          <a:p>
            <a:r>
              <a:rPr lang="en-US" sz="2800" dirty="0">
                <a:solidFill>
                  <a:schemeClr val="tx1"/>
                </a:solidFill>
              </a:rPr>
              <a:t>It’s tempting to oversimplify complex challenges, so that they seem less daunting. For example, breaking a challenge into its respective components can help you to feel like you have a greater command of the challenge at hand, but it can also narrow your view and obscure critical interdependencies, leading to a false sense of security.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358646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4- Resist </a:t>
            </a:r>
            <a:r>
              <a:rPr lang="en-US" sz="2800" b="1" dirty="0">
                <a:solidFill>
                  <a:schemeClr val="tx1"/>
                </a:solidFill>
              </a:rPr>
              <a:t>Oversimplifications and Quick Conclusions</a:t>
            </a:r>
          </a:p>
          <a:p>
            <a:r>
              <a:rPr lang="en-US" sz="2800" dirty="0">
                <a:solidFill>
                  <a:schemeClr val="tx1"/>
                </a:solidFill>
              </a:rPr>
              <a:t>Many high achievers have a bias for action and become quickly frustrated when facing challenges that don’t present an evident solution and clear course of action. Instead of caving to the desire for quick resolution, leaders must learn to balance their need for action with a disciplined approach to understanding both the core problem and their own </a:t>
            </a:r>
            <a:r>
              <a:rPr lang="en-US" sz="2800" dirty="0">
                <a:solidFill>
                  <a:schemeClr val="tx1"/>
                </a:solidFill>
                <a:hlinkClick r:id="rId2"/>
              </a:rPr>
              <a:t>biases</a:t>
            </a:r>
            <a:r>
              <a:rPr lang="en-US" sz="2800" dirty="0">
                <a:solidFill>
                  <a:schemeClr val="tx1"/>
                </a:solidFill>
              </a:rPr>
              <a: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147153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5- Don’t </a:t>
            </a:r>
            <a:r>
              <a:rPr lang="en-US" sz="2800" b="1" dirty="0">
                <a:solidFill>
                  <a:schemeClr val="tx1"/>
                </a:solidFill>
              </a:rPr>
              <a:t>Go It Alone</a:t>
            </a:r>
          </a:p>
          <a:p>
            <a:r>
              <a:rPr lang="en-US" sz="2800" dirty="0">
                <a:solidFill>
                  <a:schemeClr val="tx1"/>
                </a:solidFill>
              </a:rPr>
              <a:t>Many of the leaders we work with report feeling isolated as they face the continuous change and uncertainty in the challenges they face. Part of their sense of isolation comes from an implicit belief that they need to solve all of the issues themselves. As the complexity and volume of our workload increases, our natural tendency is to double down on our focus and individual efforts. When facing relatively short-term challenges with known solutions, this can be an effective strategy.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2213215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5- Don’t </a:t>
            </a:r>
            <a:r>
              <a:rPr lang="en-US" sz="2800" b="1" dirty="0">
                <a:solidFill>
                  <a:schemeClr val="tx1"/>
                </a:solidFill>
              </a:rPr>
              <a:t>Go It Alone</a:t>
            </a:r>
          </a:p>
          <a:p>
            <a:r>
              <a:rPr lang="en-US" sz="2800" dirty="0">
                <a:solidFill>
                  <a:schemeClr val="tx1"/>
                </a:solidFill>
              </a:rPr>
              <a:t>There is an inherent limit for each of us regarding what we can know and our ability to have an objective perspective on any given situation. As stated by one CEO client, “When I’m trying to make sense of a complex issue, the first thing I do is reach out to people whose opinion I value and whose experience is in some ways different from mine. I want to know “How they are looking at the situation. What’s their point of view? Who else should I talk to?” He explained, “It’s not so much that I expect them to have an answer, as I want to plug into </a:t>
            </a:r>
            <a:r>
              <a:rPr lang="en-US" sz="2800" dirty="0" smtClean="0">
                <a:solidFill>
                  <a:schemeClr val="tx1"/>
                </a:solidFill>
              </a:rPr>
              <a:t>their.”</a:t>
            </a:r>
            <a:endParaRPr lang="en-US" sz="28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4292190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Zoom </a:t>
            </a:r>
            <a:r>
              <a:rPr lang="en-US" sz="2800" b="1" dirty="0">
                <a:solidFill>
                  <a:schemeClr val="tx1"/>
                </a:solidFill>
              </a:rPr>
              <a:t>Out</a:t>
            </a:r>
          </a:p>
          <a:p>
            <a:r>
              <a:rPr lang="en-US" sz="2800" dirty="0">
                <a:solidFill>
                  <a:schemeClr val="tx1"/>
                </a:solidFill>
              </a:rPr>
              <a:t>Leaders often get stuck in the challenges they face because they are too </a:t>
            </a:r>
            <a:r>
              <a:rPr lang="en-US" sz="2800" dirty="0" smtClean="0">
                <a:solidFill>
                  <a:schemeClr val="tx1"/>
                </a:solidFill>
              </a:rPr>
              <a:t>deep in </a:t>
            </a:r>
            <a:r>
              <a:rPr lang="en-US" sz="2800" dirty="0">
                <a:solidFill>
                  <a:schemeClr val="tx1"/>
                </a:solidFill>
              </a:rPr>
              <a:t>them. “Zooming out,” or moving from “the dance floor to the balcony,” as described by Ron Heifetz, Marty </a:t>
            </a:r>
            <a:r>
              <a:rPr lang="en-US" sz="2800" dirty="0" err="1">
                <a:solidFill>
                  <a:schemeClr val="tx1"/>
                </a:solidFill>
              </a:rPr>
              <a:t>Linksy</a:t>
            </a:r>
            <a:r>
              <a:rPr lang="en-US" sz="2800" dirty="0">
                <a:solidFill>
                  <a:schemeClr val="tx1"/>
                </a:solidFill>
              </a:rPr>
              <a:t>, and Alexander </a:t>
            </a:r>
            <a:r>
              <a:rPr lang="en-US" sz="2800" dirty="0" err="1">
                <a:solidFill>
                  <a:schemeClr val="tx1"/>
                </a:solidFill>
              </a:rPr>
              <a:t>Grashow</a:t>
            </a:r>
            <a:r>
              <a:rPr lang="en-US" sz="2800" dirty="0">
                <a:solidFill>
                  <a:schemeClr val="tx1"/>
                </a:solidFill>
              </a:rPr>
              <a:t> in The Practice of Adaptive Leadership provides you with a broader perspective and a systemic view of the issues and can shine a light on unexamined assumptions that would otherwise not be visible.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2135224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Zoom </a:t>
            </a:r>
            <a:r>
              <a:rPr lang="en-US" sz="2800" b="1" dirty="0">
                <a:solidFill>
                  <a:schemeClr val="tx1"/>
                </a:solidFill>
              </a:rPr>
              <a:t>Out</a:t>
            </a:r>
          </a:p>
          <a:p>
            <a:r>
              <a:rPr lang="en-US" sz="2800" dirty="0" smtClean="0">
                <a:solidFill>
                  <a:schemeClr val="tx1"/>
                </a:solidFill>
              </a:rPr>
              <a:t>From </a:t>
            </a:r>
            <a:r>
              <a:rPr lang="en-US" sz="2800" dirty="0">
                <a:solidFill>
                  <a:schemeClr val="tx1"/>
                </a:solidFill>
              </a:rPr>
              <a:t>this “balcony” or elevated vantage point, interdependencies and larger patterns become observable, potentially revealing unforeseen obstacles and new solutions. This more holistic perspective allows for greater adaptability and course correction, when needed. Making a regular practice of conducting this dance floor-balcony shift, you can build your capacity to see the bigger picture and become more agile.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636522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Leading change in uncertain times</a:t>
            </a:r>
          </a:p>
          <a:p>
            <a:pPr marL="457200" indent="-457200">
              <a:buFont typeface="Wingdings" panose="05000000000000000000" pitchFamily="2" charset="2"/>
              <a:buChar char="Ø"/>
            </a:pPr>
            <a:r>
              <a:rPr lang="en-US" sz="3200" dirty="0">
                <a:solidFill>
                  <a:schemeClr val="bg1">
                    <a:lumMod val="75000"/>
                  </a:schemeClr>
                </a:solidFill>
              </a:rPr>
              <a:t>The impact of uncertainty on our working lives</a:t>
            </a:r>
          </a:p>
          <a:p>
            <a:pPr marL="457200" indent="-457200">
              <a:buFont typeface="Wingdings" panose="05000000000000000000" pitchFamily="2" charset="2"/>
              <a:buChar char="Ø"/>
            </a:pPr>
            <a:r>
              <a:rPr lang="en-US" sz="3200" dirty="0">
                <a:solidFill>
                  <a:schemeClr val="bg1">
                    <a:lumMod val="75000"/>
                  </a:schemeClr>
                </a:solidFill>
              </a:rPr>
              <a:t>Identifying the key shifts in the global systems</a:t>
            </a:r>
          </a:p>
          <a:p>
            <a:pPr marL="457200" indent="-457200">
              <a:buFont typeface="Wingdings" panose="05000000000000000000" pitchFamily="2" charset="2"/>
              <a:buChar char="Ø"/>
            </a:pPr>
            <a:r>
              <a:rPr lang="en-US" sz="3200" dirty="0">
                <a:solidFill>
                  <a:schemeClr val="bg1">
                    <a:lumMod val="75000"/>
                  </a:schemeClr>
                </a:solidFill>
              </a:rPr>
              <a:t>6 Strategies for Leading Through Uncertainty</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Leading Change Management in Uncertain Times with </a:t>
            </a:r>
            <a:r>
              <a:rPr lang="en-US" sz="3200" b="1" dirty="0" smtClean="0">
                <a:solidFill>
                  <a:schemeClr val="bg1">
                    <a:lumMod val="50000"/>
                  </a:schemeClr>
                </a:solidFill>
                <a:effectLst>
                  <a:outerShdw blurRad="38100" dist="38100" dir="2700000" algn="tl">
                    <a:srgbClr val="000000">
                      <a:alpha val="43137"/>
                    </a:srgbClr>
                  </a:outerShdw>
                </a:effectLst>
              </a:rPr>
              <a:t>Certainty</a:t>
            </a:r>
          </a:p>
          <a:p>
            <a:pPr marL="457200" indent="-457200">
              <a:buFont typeface="Wingdings" panose="05000000000000000000" pitchFamily="2" charset="2"/>
              <a:buChar char="Ø"/>
            </a:pPr>
            <a:r>
              <a:rPr lang="en-US" sz="3200" dirty="0">
                <a:solidFill>
                  <a:schemeClr val="bg1">
                    <a:lumMod val="75000"/>
                  </a:schemeClr>
                </a:solidFill>
              </a:rPr>
              <a:t>A. Define, Measure, and Celebrate Success</a:t>
            </a:r>
          </a:p>
          <a:p>
            <a:pPr marL="457200" indent="-457200">
              <a:buFont typeface="Wingdings" panose="05000000000000000000" pitchFamily="2" charset="2"/>
              <a:buChar char="Ø"/>
            </a:pPr>
            <a:endParaRPr lang="en-US" sz="3200" b="1"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39254219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1384995"/>
          </a:xfrm>
          <a:prstGeom prst="rect">
            <a:avLst/>
          </a:prstGeom>
          <a:noFill/>
        </p:spPr>
        <p:txBody>
          <a:bodyPr wrap="square" rtlCol="0">
            <a:spAutoFit/>
          </a:bodyPr>
          <a:lstStyle/>
          <a:p>
            <a:r>
              <a:rPr lang="en-US" sz="2800" dirty="0"/>
              <a:t>The current global climate has brought about a wave of unpredictability, making it difficult for businesses to plan for the future and ensure stability.</a:t>
            </a:r>
            <a:endParaRPr lang="en-US" sz="2800" b="1" dirty="0">
              <a:effectLst>
                <a:outerShdw blurRad="38100" dist="38100" dir="2700000" algn="tl">
                  <a:srgbClr val="000000">
                    <a:alpha val="43137"/>
                  </a:srgbClr>
                </a:outerShdw>
              </a:effectLst>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87899" y="294069"/>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F9A80F9F-74DB-1D57-04E8-E20E92A09B0A}"/>
              </a:ext>
            </a:extLst>
          </p:cNvPr>
          <p:cNvSpPr txBox="1"/>
          <p:nvPr/>
        </p:nvSpPr>
        <p:spPr>
          <a:xfrm>
            <a:off x="4787900" y="1329617"/>
            <a:ext cx="7580563" cy="1077218"/>
          </a:xfrm>
          <a:prstGeom prst="rect">
            <a:avLst/>
          </a:prstGeom>
          <a:noFill/>
        </p:spPr>
        <p:txBody>
          <a:bodyPr wrap="square" rtlCol="0">
            <a:spAutoFit/>
          </a:bodyPr>
          <a:lstStyle>
            <a:defPPr>
              <a:defRPr lang="en-US"/>
            </a:defPPr>
            <a:lvl1pPr>
              <a:defRPr sz="3200" b="1"/>
            </a:lvl1pPr>
          </a:lstStyle>
          <a:p>
            <a:r>
              <a:rPr lang="en-US" dirty="0" smtClean="0"/>
              <a:t>Leading </a:t>
            </a:r>
            <a:r>
              <a:rPr lang="en-US" dirty="0"/>
              <a:t>Change Management </a:t>
            </a:r>
            <a:r>
              <a:rPr lang="en-US" dirty="0" smtClean="0"/>
              <a:t>in Uncertain </a:t>
            </a:r>
            <a:r>
              <a:rPr lang="en-US" dirty="0"/>
              <a:t>Times with </a:t>
            </a:r>
            <a:r>
              <a:rPr lang="en-US" dirty="0" smtClean="0"/>
              <a:t>Certainty</a:t>
            </a:r>
            <a:endParaRPr lang="en-US" dirty="0"/>
          </a:p>
        </p:txBody>
      </p:sp>
    </p:spTree>
    <p:extLst>
      <p:ext uri="{BB962C8B-B14F-4D97-AF65-F5344CB8AC3E}">
        <p14:creationId xmlns:p14="http://schemas.microsoft.com/office/powerpoint/2010/main" val="29168895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1. Creating a Shared Sense of Purpose:</a:t>
            </a:r>
          </a:p>
          <a:p>
            <a:r>
              <a:rPr lang="en-US" sz="2800" dirty="0">
                <a:solidFill>
                  <a:schemeClr val="tx1"/>
                </a:solidFill>
              </a:rPr>
              <a:t>One of the key elements of leading change management is creating a shared sense of purpose among stakeholders. The first step is to understand the reason behind the change and the impact it will have on various groups.</a:t>
            </a:r>
          </a:p>
          <a:p>
            <a:r>
              <a:rPr lang="en-US" sz="2800" dirty="0">
                <a:solidFill>
                  <a:schemeClr val="tx1"/>
                </a:solidFill>
              </a:rPr>
              <a:t>Next, the leader should communicate this purpose clearly and regularly to the team, emphasizing its significance and the role each person will play in achieving it.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8325140" y="1385468"/>
            <a:ext cx="3210373" cy="1063880"/>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2278" y="622031"/>
            <a:ext cx="7580563" cy="1077218"/>
          </a:xfrm>
          <a:prstGeom prst="rect">
            <a:avLst/>
          </a:prstGeom>
          <a:noFill/>
        </p:spPr>
        <p:txBody>
          <a:bodyPr wrap="square" rtlCol="0">
            <a:spAutoFit/>
          </a:bodyPr>
          <a:lstStyle>
            <a:defPPr>
              <a:defRPr lang="en-US"/>
            </a:defPPr>
            <a:lvl1pPr>
              <a:defRPr sz="3200" b="1"/>
            </a:lvl1pPr>
          </a:lstStyle>
          <a:p>
            <a:r>
              <a:rPr lang="en-US" dirty="0" smtClean="0"/>
              <a:t>Leading </a:t>
            </a:r>
            <a:r>
              <a:rPr lang="en-US" dirty="0"/>
              <a:t>Change Management </a:t>
            </a:r>
            <a:r>
              <a:rPr lang="en-US" dirty="0" smtClean="0"/>
              <a:t>in Uncertain </a:t>
            </a:r>
            <a:r>
              <a:rPr lang="en-US" dirty="0"/>
              <a:t>Times with </a:t>
            </a:r>
            <a:r>
              <a:rPr lang="en-US" dirty="0" smtClean="0"/>
              <a:t>Certainty</a:t>
            </a:r>
            <a:endParaRPr lang="en-US" dirty="0"/>
          </a:p>
        </p:txBody>
      </p:sp>
    </p:spTree>
    <p:extLst>
      <p:ext uri="{BB962C8B-B14F-4D97-AF65-F5344CB8AC3E}">
        <p14:creationId xmlns:p14="http://schemas.microsoft.com/office/powerpoint/2010/main" val="4162657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2. Changing Mindsets:</a:t>
            </a:r>
          </a:p>
          <a:p>
            <a:r>
              <a:rPr lang="en-US" sz="2800" dirty="0">
                <a:solidFill>
                  <a:schemeClr val="tx1"/>
                </a:solidFill>
              </a:rPr>
              <a:t>Change management is not just about making changes to processes and systems, but also about changing the way people think and behave. Leaders must help employees understand why the change is necessary, how it will benefit them, and how they can contribute.</a:t>
            </a:r>
          </a:p>
          <a:p>
            <a:r>
              <a:rPr lang="en-US" sz="2800" dirty="0">
                <a:solidFill>
                  <a:schemeClr val="tx1"/>
                </a:solidFill>
              </a:rPr>
              <a:t>To facilitate this, leaders must be open-minded, listen to feedback, and provide support and training. Additionally, they must be willing to make changes and adapt their approach if necessary.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7787459" y="5309937"/>
            <a:ext cx="3419257" cy="1347537"/>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2278" y="622031"/>
            <a:ext cx="7580563" cy="1077218"/>
          </a:xfrm>
          <a:prstGeom prst="rect">
            <a:avLst/>
          </a:prstGeom>
          <a:noFill/>
        </p:spPr>
        <p:txBody>
          <a:bodyPr wrap="square" rtlCol="0">
            <a:spAutoFit/>
          </a:bodyPr>
          <a:lstStyle>
            <a:defPPr>
              <a:defRPr lang="en-US"/>
            </a:defPPr>
            <a:lvl1pPr>
              <a:defRPr sz="3200" b="1"/>
            </a:lvl1pPr>
          </a:lstStyle>
          <a:p>
            <a:r>
              <a:rPr lang="en-US" dirty="0" smtClean="0"/>
              <a:t>Leading </a:t>
            </a:r>
            <a:r>
              <a:rPr lang="en-US" dirty="0"/>
              <a:t>Change Management </a:t>
            </a:r>
            <a:r>
              <a:rPr lang="en-US" dirty="0" smtClean="0"/>
              <a:t>in Uncertain </a:t>
            </a:r>
            <a:r>
              <a:rPr lang="en-US" dirty="0"/>
              <a:t>Times with </a:t>
            </a:r>
            <a:r>
              <a:rPr lang="en-US" dirty="0" smtClean="0"/>
              <a:t>Certainty</a:t>
            </a:r>
            <a:endParaRPr lang="en-US" dirty="0"/>
          </a:p>
        </p:txBody>
      </p:sp>
    </p:spTree>
    <p:extLst>
      <p:ext uri="{BB962C8B-B14F-4D97-AF65-F5344CB8AC3E}">
        <p14:creationId xmlns:p14="http://schemas.microsoft.com/office/powerpoint/2010/main" val="1670589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dirty="0" smtClean="0">
                <a:solidFill>
                  <a:schemeClr val="tx1"/>
                </a:solidFill>
              </a:rPr>
              <a:t>3</a:t>
            </a:r>
            <a:r>
              <a:rPr lang="en-US" sz="2800" dirty="0">
                <a:solidFill>
                  <a:schemeClr val="tx1"/>
                </a:solidFill>
              </a:rPr>
              <a:t>. Communicating the Change:</a:t>
            </a:r>
          </a:p>
          <a:p>
            <a:r>
              <a:rPr lang="en-US" sz="2800" dirty="0">
                <a:solidFill>
                  <a:schemeClr val="tx1"/>
                </a:solidFill>
              </a:rPr>
              <a:t>Effective communication is critical in leading change management, especially in uncertain times. Leaders must ensure that all stakeholders are kept informed about the change and its progress and that they have access to accurate and up-to-date information.</a:t>
            </a:r>
          </a:p>
          <a:p>
            <a:r>
              <a:rPr lang="en-US" sz="2800" dirty="0">
                <a:solidFill>
                  <a:schemeClr val="tx1"/>
                </a:solidFill>
              </a:rPr>
              <a:t>The communication plan should include various methods such as emails, company-wide updates, and town hall meetings. Leaders must also create opportunities for open and honest dialogue and be transparent about the decision-making process.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2278" y="622031"/>
            <a:ext cx="7580563" cy="1077218"/>
          </a:xfrm>
          <a:prstGeom prst="rect">
            <a:avLst/>
          </a:prstGeom>
          <a:noFill/>
        </p:spPr>
        <p:txBody>
          <a:bodyPr wrap="square" rtlCol="0">
            <a:spAutoFit/>
          </a:bodyPr>
          <a:lstStyle>
            <a:defPPr>
              <a:defRPr lang="en-US"/>
            </a:defPPr>
            <a:lvl1pPr>
              <a:defRPr sz="3200" b="1"/>
            </a:lvl1pPr>
          </a:lstStyle>
          <a:p>
            <a:r>
              <a:rPr lang="en-US" dirty="0" smtClean="0"/>
              <a:t>Leading </a:t>
            </a:r>
            <a:r>
              <a:rPr lang="en-US" dirty="0"/>
              <a:t>Change Management </a:t>
            </a:r>
            <a:r>
              <a:rPr lang="en-US" dirty="0" smtClean="0"/>
              <a:t>in Uncertain </a:t>
            </a:r>
            <a:r>
              <a:rPr lang="en-US" dirty="0"/>
              <a:t>Times with </a:t>
            </a:r>
            <a:r>
              <a:rPr lang="en-US" dirty="0" smtClean="0"/>
              <a:t>Certainty</a:t>
            </a:r>
            <a:endParaRPr lang="en-US" dirty="0"/>
          </a:p>
        </p:txBody>
      </p:sp>
      <p:pic>
        <p:nvPicPr>
          <p:cNvPr id="12" name="Picture 11"/>
          <p:cNvPicPr>
            <a:picLocks noChangeAspect="1"/>
          </p:cNvPicPr>
          <p:nvPr/>
        </p:nvPicPr>
        <p:blipFill>
          <a:blip r:embed="rId3"/>
          <a:stretch>
            <a:fillRect/>
          </a:stretch>
        </p:blipFill>
        <p:spPr>
          <a:xfrm>
            <a:off x="7787459" y="5630779"/>
            <a:ext cx="3419257" cy="1026695"/>
          </a:xfrm>
          <a:prstGeom prst="rect">
            <a:avLst/>
          </a:prstGeom>
        </p:spPr>
      </p:pic>
    </p:spTree>
    <p:extLst>
      <p:ext uri="{BB962C8B-B14F-4D97-AF65-F5344CB8AC3E}">
        <p14:creationId xmlns:p14="http://schemas.microsoft.com/office/powerpoint/2010/main" val="224561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Leading change in uncertain times</a:t>
            </a:r>
          </a:p>
          <a:p>
            <a:pPr marL="457200" indent="-457200">
              <a:buFont typeface="Wingdings" panose="05000000000000000000" pitchFamily="2" charset="2"/>
              <a:buChar char="Ø"/>
            </a:pPr>
            <a:r>
              <a:rPr lang="en-US" sz="3200" dirty="0">
                <a:solidFill>
                  <a:schemeClr val="bg1">
                    <a:lumMod val="75000"/>
                  </a:schemeClr>
                </a:solidFill>
              </a:rPr>
              <a:t>The impact of uncertainty on our working lives</a:t>
            </a:r>
          </a:p>
          <a:p>
            <a:pPr marL="457200" indent="-457200">
              <a:buFont typeface="Wingdings" panose="05000000000000000000" pitchFamily="2" charset="2"/>
              <a:buChar char="Ø"/>
            </a:pPr>
            <a:r>
              <a:rPr lang="en-US" sz="3200" dirty="0">
                <a:solidFill>
                  <a:schemeClr val="bg1">
                    <a:lumMod val="75000"/>
                  </a:schemeClr>
                </a:solidFill>
              </a:rPr>
              <a:t>Identifying the key shifts in the global systems</a:t>
            </a:r>
          </a:p>
          <a:p>
            <a:pPr marL="457200" indent="-457200">
              <a:buFont typeface="Wingdings" panose="05000000000000000000" pitchFamily="2" charset="2"/>
              <a:buChar char="Ø"/>
            </a:pPr>
            <a:r>
              <a:rPr lang="en-US" sz="3200" dirty="0">
                <a:solidFill>
                  <a:schemeClr val="bg1">
                    <a:lumMod val="75000"/>
                  </a:schemeClr>
                </a:solidFill>
              </a:rPr>
              <a:t>6 Strategies for Leading Through Uncertainty</a:t>
            </a:r>
          </a:p>
          <a:p>
            <a:pPr marL="457200" indent="-457200">
              <a:buFont typeface="Wingdings" panose="05000000000000000000" pitchFamily="2" charset="2"/>
              <a:buChar char="Ø"/>
            </a:pPr>
            <a:r>
              <a:rPr lang="en-US" sz="3200" dirty="0">
                <a:solidFill>
                  <a:schemeClr val="bg1">
                    <a:lumMod val="75000"/>
                  </a:schemeClr>
                </a:solidFill>
              </a:rPr>
              <a:t>Leading Change Management in Uncertain Times with Certainty</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A. Define, Measure, and Celebrate Success</a:t>
            </a:r>
          </a:p>
          <a:p>
            <a:pPr marL="457200" indent="-457200">
              <a:buFont typeface="Wingdings" panose="05000000000000000000" pitchFamily="2" charset="2"/>
              <a:buChar char="Ø"/>
            </a:pPr>
            <a:endParaRPr lang="en-US" sz="3200" b="1"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14969914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2" y="1599946"/>
            <a:ext cx="7563967" cy="584775"/>
          </a:xfrm>
          <a:prstGeom prst="rect">
            <a:avLst/>
          </a:prstGeom>
          <a:noFill/>
        </p:spPr>
        <p:txBody>
          <a:bodyPr wrap="square" rtlCol="0">
            <a:spAutoFit/>
          </a:bodyPr>
          <a:lstStyle/>
          <a:p>
            <a:r>
              <a:rPr lang="en-US" sz="3200" b="1" dirty="0"/>
              <a:t>A. Define, Measure, and Celebrate Success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3598250" y="2699067"/>
            <a:ext cx="8099535" cy="3246705"/>
          </a:xfrm>
          <a:prstGeom prst="rect">
            <a:avLst/>
          </a:prstGeom>
        </p:spPr>
      </p:pic>
    </p:spTree>
    <p:extLst>
      <p:ext uri="{BB962C8B-B14F-4D97-AF65-F5344CB8AC3E}">
        <p14:creationId xmlns:p14="http://schemas.microsoft.com/office/powerpoint/2010/main" val="27568722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rPr>
              <a:t>1- </a:t>
            </a:r>
            <a:r>
              <a:rPr lang="en-US" sz="2800" b="1" dirty="0">
                <a:solidFill>
                  <a:schemeClr val="tx1"/>
                </a:solidFill>
              </a:rPr>
              <a:t>Define </a:t>
            </a:r>
            <a:endParaRPr lang="en-US" sz="2800" b="1" dirty="0" smtClean="0">
              <a:solidFill>
                <a:schemeClr val="tx1"/>
              </a:solidFill>
            </a:endParaRPr>
          </a:p>
          <a:p>
            <a:r>
              <a:rPr lang="en-US" sz="2800" dirty="0" smtClean="0">
                <a:solidFill>
                  <a:schemeClr val="tx1"/>
                </a:solidFill>
              </a:rPr>
              <a:t>One </a:t>
            </a:r>
            <a:r>
              <a:rPr lang="en-US" sz="2800" dirty="0">
                <a:solidFill>
                  <a:schemeClr val="tx1"/>
                </a:solidFill>
              </a:rPr>
              <a:t>of the key aspects of leading change management in uncertain times is to define what success looks like and then measure it. This will help organizations to stay on track and make adjustments when necessary. To do this, organizations should start by defining what their goals are and what they are trying to achieve. This can be done through a series of key performance indicators (KPIs) that are closely monitored and used to measure progress.</a:t>
            </a:r>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904B7CA6-23A4-2E24-5FFC-ECEA38831F6A}"/>
              </a:ext>
            </a:extLst>
          </p:cNvPr>
          <p:cNvSpPr txBox="1"/>
          <p:nvPr/>
        </p:nvSpPr>
        <p:spPr>
          <a:xfrm>
            <a:off x="2823359" y="1002684"/>
            <a:ext cx="7563967" cy="584775"/>
          </a:xfrm>
          <a:prstGeom prst="rect">
            <a:avLst/>
          </a:prstGeom>
          <a:noFill/>
        </p:spPr>
        <p:txBody>
          <a:bodyPr wrap="square" rtlCol="0">
            <a:spAutoFit/>
          </a:bodyPr>
          <a:lstStyle/>
          <a:p>
            <a:r>
              <a:rPr lang="en-US" sz="3200" b="1" dirty="0"/>
              <a:t>A. Define, Measure, and Celebrate Success</a:t>
            </a:r>
          </a:p>
        </p:txBody>
      </p:sp>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rPr>
              <a:t>2- </a:t>
            </a:r>
            <a:r>
              <a:rPr lang="en-US" sz="2800" b="1" dirty="0">
                <a:solidFill>
                  <a:schemeClr val="tx1"/>
                </a:solidFill>
              </a:rPr>
              <a:t>Measure </a:t>
            </a:r>
            <a:endParaRPr lang="en-US" sz="2800" b="1" dirty="0" smtClean="0">
              <a:solidFill>
                <a:schemeClr val="tx1"/>
              </a:solidFill>
            </a:endParaRPr>
          </a:p>
          <a:p>
            <a:r>
              <a:rPr lang="en-US" sz="2800" dirty="0" smtClean="0">
                <a:solidFill>
                  <a:schemeClr val="tx1"/>
                </a:solidFill>
              </a:rPr>
              <a:t>Measuring </a:t>
            </a:r>
            <a:r>
              <a:rPr lang="en-US" sz="2800" dirty="0">
                <a:solidFill>
                  <a:schemeClr val="tx1"/>
                </a:solidFill>
              </a:rPr>
              <a:t>success is critical for organizations because it helps them to understand whether or not their change management initiatives are on track. For example, if an organization is trying to increase employee engagement, it may use metrics such as employee satisfaction, turnover rate, and productivity levels to determine the effectiveness of its change initiatives. These KPIs can be used to monitor progress, identify areas for improvement, and track success.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904B7CA6-23A4-2E24-5FFC-ECEA38831F6A}"/>
              </a:ext>
            </a:extLst>
          </p:cNvPr>
          <p:cNvSpPr txBox="1"/>
          <p:nvPr/>
        </p:nvSpPr>
        <p:spPr>
          <a:xfrm>
            <a:off x="2823359" y="1002684"/>
            <a:ext cx="7563967" cy="584775"/>
          </a:xfrm>
          <a:prstGeom prst="rect">
            <a:avLst/>
          </a:prstGeom>
          <a:noFill/>
        </p:spPr>
        <p:txBody>
          <a:bodyPr wrap="square" rtlCol="0">
            <a:spAutoFit/>
          </a:bodyPr>
          <a:lstStyle/>
          <a:p>
            <a:r>
              <a:rPr lang="en-US" sz="3200" b="1" dirty="0"/>
              <a:t>A. Define, Measure, and Celebrate Success</a:t>
            </a:r>
          </a:p>
        </p:txBody>
      </p:sp>
    </p:spTree>
    <p:extLst>
      <p:ext uri="{BB962C8B-B14F-4D97-AF65-F5344CB8AC3E}">
        <p14:creationId xmlns:p14="http://schemas.microsoft.com/office/powerpoint/2010/main" val="1802880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rPr>
              <a:t>3- </a:t>
            </a:r>
            <a:r>
              <a:rPr lang="en-US" sz="2800" b="1" dirty="0">
                <a:solidFill>
                  <a:schemeClr val="tx1"/>
                </a:solidFill>
              </a:rPr>
              <a:t>Celebrate Success </a:t>
            </a:r>
            <a:endParaRPr lang="en-US" sz="2800" b="1" dirty="0" smtClean="0">
              <a:solidFill>
                <a:schemeClr val="tx1"/>
              </a:solidFill>
            </a:endParaRPr>
          </a:p>
          <a:p>
            <a:r>
              <a:rPr lang="en-US" sz="2800" dirty="0" smtClean="0">
                <a:solidFill>
                  <a:schemeClr val="tx1"/>
                </a:solidFill>
              </a:rPr>
              <a:t>Finally</a:t>
            </a:r>
            <a:r>
              <a:rPr lang="en-US" sz="2800" dirty="0">
                <a:solidFill>
                  <a:schemeClr val="tx1"/>
                </a:solidFill>
              </a:rPr>
              <a:t>, it is important to celebrate success and acknowledge the hard work and dedication of employees who have helped to bring change to an organization. Celebrating success helps to build morale and create a positive working environment, which can contribute to future change initiatives. This can be done through employee recognition programs, team-building activities, and company-wide celebrations.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904B7CA6-23A4-2E24-5FFC-ECEA38831F6A}"/>
              </a:ext>
            </a:extLst>
          </p:cNvPr>
          <p:cNvSpPr txBox="1"/>
          <p:nvPr/>
        </p:nvSpPr>
        <p:spPr>
          <a:xfrm>
            <a:off x="2823359" y="1002684"/>
            <a:ext cx="7563967" cy="584775"/>
          </a:xfrm>
          <a:prstGeom prst="rect">
            <a:avLst/>
          </a:prstGeom>
          <a:noFill/>
        </p:spPr>
        <p:txBody>
          <a:bodyPr wrap="square" rtlCol="0">
            <a:spAutoFit/>
          </a:bodyPr>
          <a:lstStyle/>
          <a:p>
            <a:r>
              <a:rPr lang="en-US" sz="3200" b="1" dirty="0"/>
              <a:t>A. Define, Measure, and Celebrate Success</a:t>
            </a:r>
          </a:p>
        </p:txBody>
      </p:sp>
    </p:spTree>
    <p:extLst>
      <p:ext uri="{BB962C8B-B14F-4D97-AF65-F5344CB8AC3E}">
        <p14:creationId xmlns:p14="http://schemas.microsoft.com/office/powerpoint/2010/main" val="716499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7709</TotalTime>
  <Words>3137</Words>
  <Application>Microsoft Office PowerPoint</Application>
  <PresentationFormat>Widescreen</PresentationFormat>
  <Paragraphs>368</Paragraphs>
  <Slides>52</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52</vt:i4>
      </vt:variant>
    </vt:vector>
  </HeadingPairs>
  <TitlesOfParts>
    <vt:vector size="60"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289</cp:revision>
  <dcterms:created xsi:type="dcterms:W3CDTF">2023-04-29T09:08:23Z</dcterms:created>
  <dcterms:modified xsi:type="dcterms:W3CDTF">2023-11-24T08:58:16Z</dcterms:modified>
</cp:coreProperties>
</file>