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06" r:id="rId6"/>
    <p:sldId id="608" r:id="rId7"/>
    <p:sldId id="694" r:id="rId8"/>
    <p:sldId id="695" r:id="rId9"/>
    <p:sldId id="696" r:id="rId10"/>
    <p:sldId id="697" r:id="rId11"/>
    <p:sldId id="698" r:id="rId12"/>
    <p:sldId id="702" r:id="rId13"/>
    <p:sldId id="699" r:id="rId14"/>
    <p:sldId id="701" r:id="rId15"/>
    <p:sldId id="703" r:id="rId16"/>
    <p:sldId id="700" r:id="rId17"/>
    <p:sldId id="706" r:id="rId18"/>
    <p:sldId id="705" r:id="rId19"/>
    <p:sldId id="707" r:id="rId20"/>
    <p:sldId id="708"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2" r:id="rId34"/>
    <p:sldId id="721" r:id="rId35"/>
    <p:sldId id="723" r:id="rId36"/>
    <p:sldId id="724" r:id="rId37"/>
    <p:sldId id="725" r:id="rId38"/>
    <p:sldId id="727" r:id="rId39"/>
    <p:sldId id="726" r:id="rId40"/>
    <p:sldId id="728" r:id="rId41"/>
    <p:sldId id="729" r:id="rId42"/>
    <p:sldId id="730" r:id="rId43"/>
    <p:sldId id="7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94"/>
            <p14:sldId id="695"/>
            <p14:sldId id="696"/>
            <p14:sldId id="697"/>
            <p14:sldId id="698"/>
            <p14:sldId id="702"/>
            <p14:sldId id="699"/>
            <p14:sldId id="701"/>
            <p14:sldId id="703"/>
            <p14:sldId id="700"/>
            <p14:sldId id="706"/>
            <p14:sldId id="705"/>
            <p14:sldId id="707"/>
            <p14:sldId id="708"/>
            <p14:sldId id="709"/>
            <p14:sldId id="710"/>
            <p14:sldId id="711"/>
            <p14:sldId id="712"/>
            <p14:sldId id="713"/>
            <p14:sldId id="714"/>
            <p14:sldId id="715"/>
            <p14:sldId id="716"/>
            <p14:sldId id="717"/>
            <p14:sldId id="718"/>
            <p14:sldId id="719"/>
            <p14:sldId id="720"/>
            <p14:sldId id="722"/>
            <p14:sldId id="721"/>
            <p14:sldId id="723"/>
            <p14:sldId id="724"/>
            <p14:sldId id="725"/>
            <p14:sldId id="727"/>
            <p14:sldId id="726"/>
            <p14:sldId id="728"/>
            <p14:sldId id="729"/>
            <p14:sldId id="730"/>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32315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97845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1190625" y="5686463"/>
            <a:ext cx="840105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Lec.7 : Financial Operations of Insurers</a:t>
            </a: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a:extLst>
              <a:ext uri="{FF2B5EF4-FFF2-40B4-BE49-F238E27FC236}">
                <a16:creationId xmlns:a16="http://schemas.microsoft.com/office/drawing/2014/main" xmlns="" id="{CA112EF9-2600-2D9B-4BC2-BF4B1C427648}"/>
              </a:ext>
            </a:extLst>
          </p:cNvPr>
          <p:cNvPicPr>
            <a:picLocks noChangeAspect="1"/>
          </p:cNvPicPr>
          <p:nvPr/>
        </p:nvPicPr>
        <p:blipFill>
          <a:blip r:embed="rId4"/>
          <a:stretch>
            <a:fillRect/>
          </a:stretch>
        </p:blipFill>
        <p:spPr>
          <a:xfrm>
            <a:off x="4986545" y="533400"/>
            <a:ext cx="6876186" cy="42672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362"/>
    </mc:Choice>
    <mc:Fallback xmlns="">
      <p:transition spd="slow" advTm="5436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70" y="1670467"/>
            <a:ext cx="5261906"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Lec.7 : Financial Operations of Insurers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414994" y="3504317"/>
            <a:ext cx="5176181" cy="2862322"/>
          </a:xfrm>
          <a:prstGeom prst="rect">
            <a:avLst/>
          </a:prstGeom>
          <a:noFill/>
        </p:spPr>
        <p:txBody>
          <a:bodyPr wrap="square">
            <a:spAutoFit/>
          </a:bodyPr>
          <a:lstStyle/>
          <a:p>
            <a:pPr algn="l"/>
            <a:r>
              <a:rPr lang="en-US" b="1" dirty="0">
                <a:solidFill>
                  <a:srgbClr val="00B0F0"/>
                </a:solidFill>
                <a:latin typeface="Alexandria" charset="0"/>
              </a:rPr>
              <a:t>““To manage an insurance enterprise successfully, you must understand the volatility inherent in each portfolio of risks and investments. Further, you must understand the impact</a:t>
            </a:r>
            <a:r>
              <a:rPr lang="ar-YE" b="1" dirty="0">
                <a:solidFill>
                  <a:srgbClr val="00B0F0"/>
                </a:solidFill>
                <a:latin typeface="Alexandria" charset="0"/>
              </a:rPr>
              <a:t> </a:t>
            </a:r>
            <a:r>
              <a:rPr lang="en-US" b="1" dirty="0">
                <a:solidFill>
                  <a:srgbClr val="00B0F0"/>
                </a:solidFill>
                <a:latin typeface="Alexandria" charset="0"/>
              </a:rPr>
              <a:t>that unexpected volatility has on the balance sheet, income</a:t>
            </a:r>
            <a:r>
              <a:rPr lang="ar-YE" b="1" dirty="0">
                <a:solidFill>
                  <a:srgbClr val="00B0F0"/>
                </a:solidFill>
                <a:latin typeface="Alexandria" charset="0"/>
              </a:rPr>
              <a:t> </a:t>
            </a:r>
            <a:r>
              <a:rPr lang="en-US" b="1" dirty="0">
                <a:solidFill>
                  <a:srgbClr val="00B0F0"/>
                </a:solidFill>
                <a:latin typeface="Alexandria" charset="0"/>
              </a:rPr>
              <a:t>statement, and cash flows.”</a:t>
            </a:r>
            <a:endParaRPr lang="ar-YE" b="1" dirty="0">
              <a:solidFill>
                <a:srgbClr val="00B0F0"/>
              </a:solidFill>
              <a:latin typeface="Alexandria" charset="0"/>
            </a:endParaRPr>
          </a:p>
          <a:p>
            <a:pPr algn="l"/>
            <a:endParaRPr lang="en-US" b="1" dirty="0">
              <a:solidFill>
                <a:srgbClr val="00B0F0"/>
              </a:solidFill>
              <a:latin typeface="Alexandria" charset="0"/>
            </a:endParaRPr>
          </a:p>
          <a:p>
            <a:pPr algn="ctr"/>
            <a:r>
              <a:rPr lang="en-US" b="1" dirty="0">
                <a:solidFill>
                  <a:srgbClr val="00B0F0"/>
                </a:solidFill>
                <a:latin typeface="Alexandria" charset="0"/>
              </a:rPr>
              <a:t>Mike Keyes,</a:t>
            </a:r>
          </a:p>
          <a:p>
            <a:pPr algn="r"/>
            <a:r>
              <a:rPr lang="en-US" b="1" dirty="0">
                <a:solidFill>
                  <a:srgbClr val="00B0F0"/>
                </a:solidFill>
                <a:latin typeface="Alexandria" charset="0"/>
              </a:rPr>
              <a:t>Chairman of the Board and former CEO,</a:t>
            </a:r>
          </a:p>
          <a:p>
            <a:pPr algn="r"/>
            <a:r>
              <a:rPr lang="en-US" b="1" dirty="0">
                <a:solidFill>
                  <a:srgbClr val="00B0F0"/>
                </a:solidFill>
                <a:latin typeface="Alexandria" charset="0"/>
              </a:rPr>
              <a:t>Oregon Mutual Insurance Company.”</a:t>
            </a:r>
          </a:p>
        </p:txBody>
      </p:sp>
      <p:pic>
        <p:nvPicPr>
          <p:cNvPr id="2" name="Picture 1">
            <a:extLst>
              <a:ext uri="{FF2B5EF4-FFF2-40B4-BE49-F238E27FC236}">
                <a16:creationId xmlns:a16="http://schemas.microsoft.com/office/drawing/2014/main" xmlns="" id="{1B9E8154-ADA1-7EFC-F317-178C747A4323}"/>
              </a:ext>
            </a:extLst>
          </p:cNvPr>
          <p:cNvPicPr>
            <a:picLocks noChangeAspect="1"/>
          </p:cNvPicPr>
          <p:nvPr/>
        </p:nvPicPr>
        <p:blipFill>
          <a:blip r:embed="rId4"/>
          <a:stretch>
            <a:fillRect/>
          </a:stretch>
        </p:blipFill>
        <p:spPr>
          <a:xfrm>
            <a:off x="5791200" y="1866900"/>
            <a:ext cx="6400800" cy="4267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8860"/>
    </mc:Choice>
    <mc:Fallback xmlns="">
      <p:transition spd="slow" advTm="1488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353945"/>
            <a:ext cx="11750625" cy="4690066"/>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Understand the three major sections of the balance sheet for a property and casualty insurance company:</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assets, liabilities, and policyholders’ surplus.</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Identify the sources of revenues and types of expenses incurred by a property and casualty insurance</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company.</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Explain how profitability is measured in the property and casualty insurance industry.</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Understand the balance sheet and income and expense statement of a life insurance company, and</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explain</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how profitability is measured in the life insurance industry.</a:t>
            </a:r>
          </a:p>
          <a:p>
            <a:pPr marL="285750" indent="-285750" algn="l">
              <a:lnSpc>
                <a:spcPct val="150000"/>
              </a:lnSpc>
              <a:buFont typeface="Wingdings" panose="05000000000000000000" pitchFamily="2" charset="2"/>
              <a:buChar char="v"/>
            </a:pPr>
            <a:r>
              <a:rPr lang="en-US" sz="2000" b="0" i="0" u="none" strike="noStrike" baseline="0" dirty="0">
                <a:solidFill>
                  <a:srgbClr val="000000"/>
                </a:solidFill>
                <a:latin typeface="QuaySansITCPro-Book"/>
              </a:rPr>
              <a:t>Explain the objectives of rate making in the property and casualty insurance industry and discuss the basic</a:t>
            </a:r>
            <a:r>
              <a:rPr lang="ar-YE" sz="2000" b="0" i="0" u="none" strike="noStrike" baseline="0" dirty="0">
                <a:solidFill>
                  <a:srgbClr val="000000"/>
                </a:solidFill>
                <a:latin typeface="QuaySansITCPro-Book"/>
              </a:rPr>
              <a:t> </a:t>
            </a:r>
            <a:r>
              <a:rPr lang="en-US" sz="2000" b="0" i="0" u="none" strike="noStrike" baseline="0" dirty="0">
                <a:solidFill>
                  <a:srgbClr val="000000"/>
                </a:solidFill>
                <a:latin typeface="QuaySansITCPro-Book"/>
              </a:rPr>
              <a:t>rate-making methods, including judgment rating, class rating, and merit rating.</a:t>
            </a:r>
            <a:r>
              <a:rPr lang="en-MY" sz="2000" b="0" i="0" u="none" strike="noStrike" baseline="0" dirty="0">
                <a:solidFill>
                  <a:srgbClr val="000000"/>
                </a:solidFill>
                <a:latin typeface="QuaySansITCPro-Book"/>
              </a:rPr>
              <a:t>.</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Property and Casualty</a:t>
              </a:r>
              <a:r>
                <a:rPr lang="ar-YE" sz="4000" b="1" dirty="0">
                  <a:solidFill>
                    <a:schemeClr val="bg1"/>
                  </a:solidFill>
                  <a:latin typeface="Alexandria" charset="0"/>
                </a:rPr>
                <a:t> </a:t>
              </a:r>
              <a:r>
                <a:rPr lang="en-US" sz="4000" b="1" dirty="0">
                  <a:solidFill>
                    <a:schemeClr val="bg1"/>
                  </a:solidFill>
                  <a:latin typeface="Alexandria" charset="0"/>
                </a:rPr>
                <a:t>Insurers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25969" y="1836069"/>
            <a:ext cx="11140061" cy="419762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To understand the financial operations of an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company, it 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necessary to examine the insurer’s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statements. Two important financial statements are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balance sheet and the income and expense statement.</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0B0F0"/>
                </a:solidFill>
                <a:cs typeface="Tajawal ExtraBold" panose="00000800000000000000" pitchFamily="2" charset="-78"/>
              </a:rPr>
              <a:t>Balance Sheet</a:t>
            </a:r>
          </a:p>
          <a:p>
            <a:pPr>
              <a:lnSpc>
                <a:spcPct val="150000"/>
              </a:lnSpc>
            </a:pPr>
            <a:r>
              <a:rPr lang="en-US" sz="2000" dirty="0">
                <a:solidFill>
                  <a:srgbClr val="0A1F61"/>
                </a:solidFill>
                <a:cs typeface="Tajawal ExtraBold" panose="00000800000000000000" pitchFamily="2" charset="-78"/>
              </a:rPr>
              <a:t>A balance sheet is a summary of what a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owns (assets), what it owes (liabilities), and the difference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between total assets and total liabilities (owners’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equity). A balance sheet shows these values on a specific</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date. This financial statement is called a balance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sheet because the two sides of the financial statement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must be equal:</a:t>
            </a:r>
          </a:p>
          <a:p>
            <a:pPr algn="ctr">
              <a:lnSpc>
                <a:spcPct val="150000"/>
              </a:lnSpc>
            </a:pPr>
            <a:r>
              <a:rPr lang="en-US" sz="2000" b="1" dirty="0">
                <a:solidFill>
                  <a:srgbClr val="00B0F0"/>
                </a:solidFill>
                <a:cs typeface="Tajawal ExtraBold" panose="00000800000000000000" pitchFamily="2" charset="-78"/>
              </a:rPr>
              <a:t>Total assets = Total liabilities + Owners’ equity</a:t>
            </a:r>
            <a:endParaRPr lang="ar-YE" sz="2000" b="1"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3331396494"/>
      </p:ext>
    </p:extLst>
  </p:cSld>
  <p:clrMapOvr>
    <a:masterClrMapping/>
  </p:clrMapOvr>
  <mc:AlternateContent xmlns:mc="http://schemas.openxmlformats.org/markup-compatibility/2006" xmlns:p14="http://schemas.microsoft.com/office/powerpoint/2010/main">
    <mc:Choice Requires="p14">
      <p:transition spd="slow" p14:dur="2000" advTm="174725"/>
    </mc:Choice>
    <mc:Fallback xmlns="">
      <p:transition spd="slow" advTm="17472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Balance Sheet</a:t>
              </a:r>
            </a:p>
          </p:txBody>
        </p:sp>
      </p:grpSp>
      <p:pic>
        <p:nvPicPr>
          <p:cNvPr id="8" name="Picture 7">
            <a:extLst>
              <a:ext uri="{FF2B5EF4-FFF2-40B4-BE49-F238E27FC236}">
                <a16:creationId xmlns:a16="http://schemas.microsoft.com/office/drawing/2014/main" xmlns="" id="{1D080D8B-7AD8-4146-582D-3D85927B4E75}"/>
              </a:ext>
            </a:extLst>
          </p:cNvPr>
          <p:cNvPicPr>
            <a:picLocks noChangeAspect="1"/>
          </p:cNvPicPr>
          <p:nvPr/>
        </p:nvPicPr>
        <p:blipFill>
          <a:blip r:embed="rId3"/>
          <a:stretch>
            <a:fillRect/>
          </a:stretch>
        </p:blipFill>
        <p:spPr>
          <a:xfrm>
            <a:off x="1931074" y="1695176"/>
            <a:ext cx="8955577" cy="4143881"/>
          </a:xfrm>
          <a:prstGeom prst="rect">
            <a:avLst/>
          </a:prstGeom>
        </p:spPr>
      </p:pic>
    </p:spTree>
    <p:extLst>
      <p:ext uri="{BB962C8B-B14F-4D97-AF65-F5344CB8AC3E}">
        <p14:creationId xmlns:p14="http://schemas.microsoft.com/office/powerpoint/2010/main" val="2185380569"/>
      </p:ext>
    </p:extLst>
  </p:cSld>
  <p:clrMapOvr>
    <a:masterClrMapping/>
  </p:clrMapOvr>
  <mc:AlternateContent xmlns:mc="http://schemas.openxmlformats.org/markup-compatibility/2006" xmlns:p14="http://schemas.microsoft.com/office/powerpoint/2010/main">
    <mc:Choice Requires="p14">
      <p:transition spd="slow" p14:dur="2000" advTm="285374"/>
    </mc:Choice>
    <mc:Fallback xmlns="">
      <p:transition spd="slow" advTm="2853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Assets</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622975" y="2387215"/>
            <a:ext cx="11302326" cy="2350965"/>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primary assets for an insurance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financial assets. An insurance company invests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premium dollars and retained earnings in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assets. These investments also provide an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source of income for an insurer. As with most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companies, ABC’s primary investment holding 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bonds. Other investments are in common and preferred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stock, real estate, mortgage-backed securities,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marketable securities, and cash/cash equivalents. The</a:t>
            </a:r>
            <a:r>
              <a:rPr lang="ar-YE" sz="2000" dirty="0">
                <a:solidFill>
                  <a:srgbClr val="0A1F61"/>
                </a:solidFill>
                <a:cs typeface="Tajawal ExtraBold" panose="00000800000000000000" pitchFamily="2" charset="-78"/>
              </a:rPr>
              <a:t> </a:t>
            </a:r>
            <a:r>
              <a:rPr lang="en-MY" sz="2000" dirty="0">
                <a:solidFill>
                  <a:srgbClr val="0A1F61"/>
                </a:solidFill>
                <a:cs typeface="Tajawal ExtraBold" panose="00000800000000000000" pitchFamily="2" charset="-78"/>
              </a:rPr>
              <a:t>company’s assets total $440 million.</a:t>
            </a:r>
          </a:p>
        </p:txBody>
      </p:sp>
    </p:spTree>
    <p:extLst>
      <p:ext uri="{BB962C8B-B14F-4D97-AF65-F5344CB8AC3E}">
        <p14:creationId xmlns:p14="http://schemas.microsoft.com/office/powerpoint/2010/main" val="3365837662"/>
      </p:ext>
    </p:extLst>
  </p:cSld>
  <p:clrMapOvr>
    <a:masterClrMapping/>
  </p:clrMapOvr>
  <mc:AlternateContent xmlns:mc="http://schemas.openxmlformats.org/markup-compatibility/2006" xmlns:p14="http://schemas.microsoft.com/office/powerpoint/2010/main">
    <mc:Choice Requires="p14">
      <p:transition spd="slow" p14:dur="2000" advTm="140577"/>
    </mc:Choice>
    <mc:Fallback xmlns="">
      <p:transition spd="slow" advTm="14057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Liabilities</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622974" y="1828999"/>
            <a:ext cx="11302326" cy="3266985"/>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Although the assets of an insurance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relatively straightforward, the liabilities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more complex. An insurer is required by law to maintain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certain reserves on its balance sheet. Because premiums</a:t>
            </a:r>
          </a:p>
          <a:p>
            <a:pPr algn="l">
              <a:lnSpc>
                <a:spcPct val="150000"/>
              </a:lnSpc>
            </a:pPr>
            <a:r>
              <a:rPr lang="en-US" sz="2000" dirty="0">
                <a:solidFill>
                  <a:srgbClr val="0A1F61"/>
                </a:solidFill>
                <a:cs typeface="Tajawal ExtraBold" panose="00000800000000000000" pitchFamily="2" charset="-78"/>
              </a:rPr>
              <a:t>are paid in advance, but the period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protection extends into the future, an insurer must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establish reserves to assure that premiums collected 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advance will be available to pay future losses. A property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casualty insurer is required to maintain two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principal types of financial reserves:</a:t>
            </a:r>
            <a:r>
              <a:rPr lang="ar-YE" sz="2000" dirty="0">
                <a:solidFill>
                  <a:srgbClr val="0A1F61"/>
                </a:solidFill>
                <a:cs typeface="Tajawal ExtraBold" panose="00000800000000000000" pitchFamily="2" charset="-78"/>
              </a:rPr>
              <a:t> </a:t>
            </a:r>
            <a:endParaRPr lang="en-US"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1- Loss Reserves.</a:t>
            </a:r>
          </a:p>
          <a:p>
            <a:pPr algn="l">
              <a:lnSpc>
                <a:spcPct val="150000"/>
              </a:lnSpc>
            </a:pPr>
            <a:r>
              <a:rPr lang="en-US" sz="2000" dirty="0">
                <a:solidFill>
                  <a:srgbClr val="0A1F61"/>
                </a:solidFill>
                <a:cs typeface="Tajawal ExtraBold" panose="00000800000000000000" pitchFamily="2" charset="-78"/>
              </a:rPr>
              <a:t>2- Unearned Premium Reserve.</a:t>
            </a:r>
            <a:endParaRPr lang="ar-YE"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62438143"/>
      </p:ext>
    </p:extLst>
  </p:cSld>
  <p:clrMapOvr>
    <a:masterClrMapping/>
  </p:clrMapOvr>
  <mc:AlternateContent xmlns:mc="http://schemas.openxmlformats.org/markup-compatibility/2006" xmlns:p14="http://schemas.microsoft.com/office/powerpoint/2010/main">
    <mc:Choice Requires="p14">
      <p:transition spd="slow" p14:dur="2000" advTm="288529"/>
    </mc:Choice>
    <mc:Fallback xmlns="">
      <p:transition spd="slow" advTm="2885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Income and Expense Statement</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476250" y="1996007"/>
            <a:ext cx="11487150" cy="3737946"/>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income and expense statement summarizes revenues received and expenses paid during a specified</a:t>
            </a:r>
          </a:p>
          <a:p>
            <a:pPr algn="l">
              <a:lnSpc>
                <a:spcPct val="150000"/>
              </a:lnSpc>
            </a:pPr>
            <a:r>
              <a:rPr lang="en-US" sz="2000" dirty="0">
                <a:solidFill>
                  <a:srgbClr val="0A1F61"/>
                </a:solidFill>
                <a:cs typeface="Tajawal ExtraBold" panose="00000800000000000000" pitchFamily="2" charset="-78"/>
              </a:rPr>
              <a:t>period of time .</a:t>
            </a:r>
          </a:p>
          <a:p>
            <a:pPr algn="l">
              <a:lnSpc>
                <a:spcPct val="150000"/>
              </a:lnSpc>
            </a:pPr>
            <a:r>
              <a:rPr lang="en-US" sz="2000" b="1" dirty="0">
                <a:solidFill>
                  <a:srgbClr val="0A1F61"/>
                </a:solidFill>
                <a:cs typeface="Tajawal ExtraBold" panose="00000800000000000000" pitchFamily="2" charset="-78"/>
              </a:rPr>
              <a:t>Revenues</a:t>
            </a:r>
          </a:p>
          <a:p>
            <a:pPr algn="l">
              <a:lnSpc>
                <a:spcPct val="150000"/>
              </a:lnSpc>
            </a:pPr>
            <a:r>
              <a:rPr lang="en-US" sz="2000" dirty="0">
                <a:solidFill>
                  <a:srgbClr val="0A1F61"/>
                </a:solidFill>
                <a:cs typeface="Tajawal ExtraBold" panose="00000800000000000000" pitchFamily="2" charset="-78"/>
              </a:rPr>
              <a:t> Revenues are cash inflows that the company can claim as income. The two principal sources of revenues for an insurance company are premiums and investment income.</a:t>
            </a:r>
          </a:p>
          <a:p>
            <a:pPr algn="l">
              <a:lnSpc>
                <a:spcPct val="150000"/>
              </a:lnSpc>
            </a:pPr>
            <a:r>
              <a:rPr lang="en-US" sz="2000" b="1" dirty="0">
                <a:solidFill>
                  <a:srgbClr val="0A1F61"/>
                </a:solidFill>
                <a:cs typeface="Tajawal ExtraBold" panose="00000800000000000000" pitchFamily="2" charset="-78"/>
              </a:rPr>
              <a:t>Earned premiums</a:t>
            </a:r>
            <a:r>
              <a:rPr lang="en-US" sz="2000" dirty="0">
                <a:solidFill>
                  <a:srgbClr val="0A1F61"/>
                </a:solidFill>
                <a:cs typeface="Tajawal ExtraBold" panose="00000800000000000000" pitchFamily="2" charset="-78"/>
              </a:rPr>
              <a:t> represent the portion of the premiums for which insurance protection has been provided.</a:t>
            </a:r>
            <a:endParaRPr lang="ar-YE" sz="2000" dirty="0">
              <a:solidFill>
                <a:srgbClr val="0A1F61"/>
              </a:solidFill>
              <a:cs typeface="Tajawal ExtraBold" panose="00000800000000000000" pitchFamily="2" charset="-78"/>
            </a:endParaRPr>
          </a:p>
          <a:p>
            <a:pPr algn="l">
              <a:lnSpc>
                <a:spcPct val="150000"/>
              </a:lnSpc>
            </a:pPr>
            <a:r>
              <a:rPr lang="en-US" sz="2000" b="1" dirty="0">
                <a:solidFill>
                  <a:srgbClr val="0A1F61"/>
                </a:solidFill>
                <a:cs typeface="Tajawal ExtraBold" panose="00000800000000000000" pitchFamily="2" charset="-78"/>
              </a:rPr>
              <a:t>The second major source </a:t>
            </a:r>
            <a:r>
              <a:rPr lang="en-US" sz="2000" dirty="0">
                <a:solidFill>
                  <a:srgbClr val="0A1F61"/>
                </a:solidFill>
                <a:cs typeface="Tajawal ExtraBold" panose="00000800000000000000" pitchFamily="2" charset="-78"/>
              </a:rPr>
              <a:t>of income is investment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income.</a:t>
            </a:r>
            <a:endParaRPr lang="ar-YE" sz="2000" dirty="0">
              <a:solidFill>
                <a:srgbClr val="0A1F61"/>
              </a:solidFill>
              <a:cs typeface="Tajawal ExtraBold" panose="00000800000000000000" pitchFamily="2" charset="-78"/>
            </a:endParaRP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28782480"/>
      </p:ext>
    </p:extLst>
  </p:cSld>
  <p:clrMapOvr>
    <a:masterClrMapping/>
  </p:clrMapOvr>
  <mc:AlternateContent xmlns:mc="http://schemas.openxmlformats.org/markup-compatibility/2006" xmlns:p14="http://schemas.microsoft.com/office/powerpoint/2010/main">
    <mc:Choice Requires="p14">
      <p:transition spd="slow" p14:dur="2000" advTm="202419"/>
    </mc:Choice>
    <mc:Fallback xmlns="">
      <p:transition spd="slow" advTm="20241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Income and Expense Statement</a:t>
              </a:r>
            </a:p>
          </p:txBody>
        </p:sp>
      </p:grpSp>
      <p:pic>
        <p:nvPicPr>
          <p:cNvPr id="8" name="Picture 7">
            <a:extLst>
              <a:ext uri="{FF2B5EF4-FFF2-40B4-BE49-F238E27FC236}">
                <a16:creationId xmlns:a16="http://schemas.microsoft.com/office/drawing/2014/main" xmlns="" id="{2B90FBB1-7F6E-286F-AB51-FF74C6A9164E}"/>
              </a:ext>
            </a:extLst>
          </p:cNvPr>
          <p:cNvPicPr>
            <a:picLocks noChangeAspect="1"/>
          </p:cNvPicPr>
          <p:nvPr/>
        </p:nvPicPr>
        <p:blipFill>
          <a:blip r:embed="rId3"/>
          <a:stretch>
            <a:fillRect/>
          </a:stretch>
        </p:blipFill>
        <p:spPr>
          <a:xfrm>
            <a:off x="3468641" y="1610194"/>
            <a:ext cx="6564901" cy="4974312"/>
          </a:xfrm>
          <a:prstGeom prst="rect">
            <a:avLst/>
          </a:prstGeom>
        </p:spPr>
      </p:pic>
    </p:spTree>
    <p:extLst>
      <p:ext uri="{BB962C8B-B14F-4D97-AF65-F5344CB8AC3E}">
        <p14:creationId xmlns:p14="http://schemas.microsoft.com/office/powerpoint/2010/main" val="1125268917"/>
      </p:ext>
    </p:extLst>
  </p:cSld>
  <p:clrMapOvr>
    <a:masterClrMapping/>
  </p:clrMapOvr>
  <mc:AlternateContent xmlns:mc="http://schemas.openxmlformats.org/markup-compatibility/2006" xmlns:p14="http://schemas.microsoft.com/office/powerpoint/2010/main">
    <mc:Choice Requires="p14">
      <p:transition spd="slow" p14:dur="2000" advTm="45758"/>
    </mc:Choice>
    <mc:Fallback xmlns="">
      <p:transition spd="slow" advTm="4575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Expenses</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447675" y="2325088"/>
            <a:ext cx="11487150" cy="189128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Partially offsetting the company’s revenues were the company’s expenses, which are cash outflows from the business. </a:t>
            </a:r>
          </a:p>
          <a:p>
            <a:pPr marL="342900" indent="-342900" algn="l">
              <a:lnSpc>
                <a:spcPct val="150000"/>
              </a:lnSpc>
              <a:buFont typeface="Wingdings" panose="05000000000000000000" pitchFamily="2" charset="2"/>
              <a:buChar char="v"/>
            </a:pPr>
            <a:r>
              <a:rPr lang="en-US" sz="2000" dirty="0">
                <a:solidFill>
                  <a:srgbClr val="00AEEF"/>
                </a:solidFill>
                <a:cs typeface="Tajawal ExtraBold" panose="00000800000000000000" pitchFamily="2" charset="-78"/>
              </a:rPr>
              <a:t>Underwriting expenses are the other major category of expenses</a:t>
            </a:r>
            <a:r>
              <a:rPr lang="en-US" sz="2000" dirty="0">
                <a:solidFill>
                  <a:srgbClr val="0A1F61"/>
                </a:solidFill>
                <a:cs typeface="Tajawal ExtraBold" panose="00000800000000000000" pitchFamily="2" charset="-78"/>
              </a:rPr>
              <a:t>.</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other major expenses in Insurance Companies is the cost of adjusting claims.</a:t>
            </a:r>
          </a:p>
        </p:txBody>
      </p:sp>
    </p:spTree>
    <p:extLst>
      <p:ext uri="{BB962C8B-B14F-4D97-AF65-F5344CB8AC3E}">
        <p14:creationId xmlns:p14="http://schemas.microsoft.com/office/powerpoint/2010/main" val="1096621632"/>
      </p:ext>
    </p:extLst>
  </p:cSld>
  <p:clrMapOvr>
    <a:masterClrMapping/>
  </p:clrMapOvr>
  <mc:AlternateContent xmlns:mc="http://schemas.openxmlformats.org/markup-compatibility/2006" xmlns:p14="http://schemas.microsoft.com/office/powerpoint/2010/main">
    <mc:Choice Requires="p14">
      <p:transition spd="slow" p14:dur="2000" advTm="161270"/>
    </mc:Choice>
    <mc:Fallback xmlns="">
      <p:transition spd="slow" advTm="16127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05100" y="735009"/>
            <a:ext cx="8753475" cy="6867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bg1"/>
                </a:solidFill>
                <a:latin typeface="Alexandria" charset="0"/>
              </a:rPr>
              <a:t>Measuring Profit </a:t>
            </a:r>
            <a:r>
              <a:rPr lang="en-US" sz="1100" dirty="0">
                <a:solidFill>
                  <a:srgbClr val="00B0F0"/>
                </a:solidFill>
                <a:ea typeface="Roboto Light" panose="02000000000000000000" pitchFamily="2" charset="0"/>
              </a:rPr>
              <a:t>or Loss</a:t>
            </a:r>
          </a:p>
        </p:txBody>
      </p:sp>
      <p:sp>
        <p:nvSpPr>
          <p:cNvPr id="14" name="TextBox 13">
            <a:extLst>
              <a:ext uri="{FF2B5EF4-FFF2-40B4-BE49-F238E27FC236}">
                <a16:creationId xmlns:a16="http://schemas.microsoft.com/office/drawing/2014/main" xmlns="" id="{425C8128-DC62-A213-85A2-98B1F369EB7B}"/>
              </a:ext>
            </a:extLst>
          </p:cNvPr>
          <p:cNvSpPr txBox="1"/>
          <p:nvPr/>
        </p:nvSpPr>
        <p:spPr>
          <a:xfrm>
            <a:off x="622973" y="1803065"/>
            <a:ext cx="10835601"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One way of measuring the performance of an insurance company is to consider how the company did in its core business, underwriting risks.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 simple measure that can be used is the insurance company’s loss ratio. The loss ratio is the ratio of incurred losses and loss adjustment expenses to premiums earned.</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formula and the loss ratio are: ( form the example –slide 9) </a:t>
            </a:r>
          </a:p>
          <a:p>
            <a:pPr marL="342900" indent="-342900">
              <a:lnSpc>
                <a:spcPct val="150000"/>
              </a:lnSpc>
              <a:buFont typeface="Wingdings" panose="05000000000000000000" pitchFamily="2" charset="2"/>
              <a:buChar char="v"/>
            </a:pPr>
            <a:endParaRPr lang="en-US" sz="2000"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endParaRPr lang="en-MY" sz="2000" dirty="0">
              <a:solidFill>
                <a:srgbClr val="0A1F61"/>
              </a:solidFill>
              <a:cs typeface="Tajawal ExtraBold" panose="00000800000000000000" pitchFamily="2" charset="-78"/>
            </a:endParaRPr>
          </a:p>
        </p:txBody>
      </p:sp>
      <p:pic>
        <p:nvPicPr>
          <p:cNvPr id="16" name="Picture 15">
            <a:extLst>
              <a:ext uri="{FF2B5EF4-FFF2-40B4-BE49-F238E27FC236}">
                <a16:creationId xmlns:a16="http://schemas.microsoft.com/office/drawing/2014/main" xmlns="" id="{C1ED6A2D-958A-576E-89D2-B5E28547903F}"/>
              </a:ext>
            </a:extLst>
          </p:cNvPr>
          <p:cNvPicPr>
            <a:picLocks noChangeAspect="1"/>
          </p:cNvPicPr>
          <p:nvPr/>
        </p:nvPicPr>
        <p:blipFill>
          <a:blip r:embed="rId3"/>
          <a:stretch>
            <a:fillRect/>
          </a:stretch>
        </p:blipFill>
        <p:spPr>
          <a:xfrm>
            <a:off x="3239174" y="4065473"/>
            <a:ext cx="5303980" cy="2453853"/>
          </a:xfrm>
          <a:prstGeom prst="rect">
            <a:avLst/>
          </a:prstGeom>
        </p:spPr>
      </p:pic>
    </p:spTree>
    <p:extLst>
      <p:ext uri="{BB962C8B-B14F-4D97-AF65-F5344CB8AC3E}">
        <p14:creationId xmlns:p14="http://schemas.microsoft.com/office/powerpoint/2010/main" val="3006648424"/>
      </p:ext>
    </p:extLst>
  </p:cSld>
  <p:clrMapOvr>
    <a:masterClrMapping/>
  </p:clrMapOvr>
  <mc:AlternateContent xmlns:mc="http://schemas.openxmlformats.org/markup-compatibility/2006" xmlns:p14="http://schemas.microsoft.com/office/powerpoint/2010/main">
    <mc:Choice Requires="p14">
      <p:transition spd="slow" p14:dur="2000" advTm="152091"/>
    </mc:Choice>
    <mc:Fallback xmlns="">
      <p:transition spd="slow" advTm="15209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05100" y="735009"/>
            <a:ext cx="8753475" cy="6867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bg1"/>
                </a:solidFill>
                <a:latin typeface="Alexandria" charset="0"/>
              </a:rPr>
              <a:t>Measuring Profit </a:t>
            </a:r>
            <a:r>
              <a:rPr lang="en-US" sz="1100" dirty="0">
                <a:solidFill>
                  <a:srgbClr val="00B0F0"/>
                </a:solidFill>
                <a:ea typeface="Roboto Light" panose="02000000000000000000" pitchFamily="2" charset="0"/>
              </a:rPr>
              <a:t>or Loss</a:t>
            </a:r>
          </a:p>
        </p:txBody>
      </p:sp>
      <p:sp>
        <p:nvSpPr>
          <p:cNvPr id="14" name="TextBox 13">
            <a:extLst>
              <a:ext uri="{FF2B5EF4-FFF2-40B4-BE49-F238E27FC236}">
                <a16:creationId xmlns:a16="http://schemas.microsoft.com/office/drawing/2014/main" xmlns="" id="{425C8128-DC62-A213-85A2-98B1F369EB7B}"/>
              </a:ext>
            </a:extLst>
          </p:cNvPr>
          <p:cNvSpPr txBox="1"/>
          <p:nvPr/>
        </p:nvSpPr>
        <p:spPr>
          <a:xfrm>
            <a:off x="622973" y="1803065"/>
            <a:ext cx="10835601" cy="142962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second important performance measure is the expense ratio. The expense ratio is equal to the company’s underwriting expenses divided by written premiums..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expense ratio: ( form the example –slide 9) </a:t>
            </a:r>
          </a:p>
        </p:txBody>
      </p:sp>
      <p:pic>
        <p:nvPicPr>
          <p:cNvPr id="4" name="Picture 3">
            <a:extLst>
              <a:ext uri="{FF2B5EF4-FFF2-40B4-BE49-F238E27FC236}">
                <a16:creationId xmlns:a16="http://schemas.microsoft.com/office/drawing/2014/main" xmlns="" id="{21E6B2D7-56F2-14BD-299B-ECEC7EB4FAC8}"/>
              </a:ext>
            </a:extLst>
          </p:cNvPr>
          <p:cNvPicPr>
            <a:picLocks noChangeAspect="1"/>
          </p:cNvPicPr>
          <p:nvPr/>
        </p:nvPicPr>
        <p:blipFill>
          <a:blip r:embed="rId3"/>
          <a:stretch>
            <a:fillRect/>
          </a:stretch>
        </p:blipFill>
        <p:spPr>
          <a:xfrm>
            <a:off x="4095542" y="3503845"/>
            <a:ext cx="6242471" cy="2623118"/>
          </a:xfrm>
          <a:prstGeom prst="rect">
            <a:avLst/>
          </a:prstGeom>
        </p:spPr>
      </p:pic>
    </p:spTree>
    <p:extLst>
      <p:ext uri="{BB962C8B-B14F-4D97-AF65-F5344CB8AC3E}">
        <p14:creationId xmlns:p14="http://schemas.microsoft.com/office/powerpoint/2010/main" val="643082770"/>
      </p:ext>
    </p:extLst>
  </p:cSld>
  <p:clrMapOvr>
    <a:masterClrMapping/>
  </p:clrMapOvr>
  <mc:AlternateContent xmlns:mc="http://schemas.openxmlformats.org/markup-compatibility/2006" xmlns:p14="http://schemas.microsoft.com/office/powerpoint/2010/main">
    <mc:Choice Requires="p14">
      <p:transition spd="slow" p14:dur="2000" advTm="97461"/>
    </mc:Choice>
    <mc:Fallback xmlns="">
      <p:transition spd="slow" advTm="974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Underwriting expenses </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438150" y="2182213"/>
            <a:ext cx="11487150" cy="1891287"/>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 expenses include acquisition costs (commissions), general expenses, and underwriting costs. Some coverages, such as personal lines, are less costly to underwrite. Underwriting costs for large</a:t>
            </a:r>
          </a:p>
          <a:p>
            <a:pPr algn="l">
              <a:lnSpc>
                <a:spcPct val="150000"/>
              </a:lnSpc>
            </a:pPr>
            <a:r>
              <a:rPr lang="en-US" sz="2000" dirty="0">
                <a:solidFill>
                  <a:srgbClr val="0A1F61"/>
                </a:solidFill>
                <a:cs typeface="Tajawal ExtraBold" panose="00000800000000000000" pitchFamily="2" charset="-78"/>
              </a:rPr>
              <a:t>      commercial accounts may be much higher. Obviously, a low expense ratio is preferred by insurers.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Expense ratios are usually in the 25 percent to 40 percent range.</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7619128"/>
      </p:ext>
    </p:extLst>
  </p:cSld>
  <p:clrMapOvr>
    <a:masterClrMapping/>
  </p:clrMapOvr>
  <mc:AlternateContent xmlns:mc="http://schemas.openxmlformats.org/markup-compatibility/2006" xmlns:p14="http://schemas.microsoft.com/office/powerpoint/2010/main">
    <mc:Choice Requires="p14">
      <p:transition spd="slow" p14:dur="2000" advTm="117441"/>
    </mc:Choice>
    <mc:Fallback xmlns="">
      <p:transition spd="slow" advTm="1174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Measuring Profit or Loss</a:t>
              </a:r>
            </a:p>
          </p:txBody>
        </p:sp>
      </p:grpSp>
      <p:sp>
        <p:nvSpPr>
          <p:cNvPr id="9" name="TextBox 8">
            <a:extLst>
              <a:ext uri="{FF2B5EF4-FFF2-40B4-BE49-F238E27FC236}">
                <a16:creationId xmlns:a16="http://schemas.microsoft.com/office/drawing/2014/main" xmlns="" id="{08C45006-6CD2-1F25-3628-16DF202DBB76}"/>
              </a:ext>
            </a:extLst>
          </p:cNvPr>
          <p:cNvSpPr txBox="1"/>
          <p:nvPr/>
        </p:nvSpPr>
        <p:spPr>
          <a:xfrm>
            <a:off x="295275" y="2182213"/>
            <a:ext cx="11630025" cy="373794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For an overall measure of underwriting performance,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combined ratio can be calculated.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combined ratio is the sum of the loss ratio and expense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ratio</a:t>
            </a:r>
            <a:r>
              <a:rPr lang="ar-YE" sz="2000" dirty="0">
                <a:solidFill>
                  <a:srgbClr val="0A1F61"/>
                </a:solidFill>
                <a:cs typeface="Tajawal ExtraBold" panose="00000800000000000000" pitchFamily="2" charset="-78"/>
              </a:rPr>
              <a:t>:</a:t>
            </a:r>
          </a:p>
          <a:p>
            <a:pPr algn="ctr">
              <a:lnSpc>
                <a:spcPct val="150000"/>
              </a:lnSpc>
            </a:pPr>
            <a:r>
              <a:rPr lang="ar-YE" sz="2000" dirty="0">
                <a:solidFill>
                  <a:srgbClr val="0A1F61"/>
                </a:solidFill>
                <a:cs typeface="Tajawal ExtraBold" panose="00000800000000000000" pitchFamily="2" charset="-78"/>
              </a:rPr>
              <a:t> </a:t>
            </a:r>
            <a:r>
              <a:rPr lang="en-US" sz="2000" dirty="0">
                <a:solidFill>
                  <a:srgbClr val="00B0F0"/>
                </a:solidFill>
                <a:cs typeface="Tajawal ExtraBold" panose="00000800000000000000" pitchFamily="2" charset="-78"/>
              </a:rPr>
              <a:t>Combined ratio = Loss ratio + Expense ratio</a:t>
            </a:r>
            <a:endParaRPr lang="ar-YE" sz="2000" dirty="0">
              <a:solidFill>
                <a:srgbClr val="00B0F0"/>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combined ratio is one of the most common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measures of underwriting profitability. If the combined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ratio exceeds 1 (or 100 percent), it indicates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loss. If the combined ratio is less than 1</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100 percent), it indicates an underwriting profit</a:t>
            </a:r>
            <a:r>
              <a:rPr lang="en-US" sz="2000" dirty="0">
                <a:solidFill>
                  <a:srgbClr val="00B0F0"/>
                </a:solidFill>
                <a:cs typeface="Tajawal ExtraBold" panose="00000800000000000000" pitchFamily="2" charset="-78"/>
              </a:rPr>
              <a:t>.</a:t>
            </a:r>
            <a:endParaRPr lang="ar-YE" sz="2000" dirty="0">
              <a:solidFill>
                <a:srgbClr val="00B0F0"/>
              </a:solidFill>
              <a:cs typeface="Tajawal ExtraBold" panose="00000800000000000000" pitchFamily="2" charset="-78"/>
            </a:endParaRPr>
          </a:p>
          <a:p>
            <a:pPr>
              <a:lnSpc>
                <a:spcPct val="150000"/>
              </a:lnSpc>
            </a:pPr>
            <a:endParaRPr lang="ar-YE" sz="2000" dirty="0">
              <a:solidFill>
                <a:srgbClr val="00B0F0"/>
              </a:solidFill>
              <a:cs typeface="Tajawal ExtraBold" panose="00000800000000000000" pitchFamily="2" charset="-78"/>
            </a:endParaRPr>
          </a:p>
          <a:p>
            <a:pPr>
              <a:lnSpc>
                <a:spcPct val="150000"/>
              </a:lnSpc>
            </a:pPr>
            <a:endParaRPr lang="en-MY" sz="2000"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802947269"/>
      </p:ext>
    </p:extLst>
  </p:cSld>
  <p:clrMapOvr>
    <a:masterClrMapping/>
  </p:clrMapOvr>
  <mc:AlternateContent xmlns:mc="http://schemas.openxmlformats.org/markup-compatibility/2006" xmlns:p14="http://schemas.microsoft.com/office/powerpoint/2010/main">
    <mc:Choice Requires="p14">
      <p:transition spd="slow" p14:dur="2000" advTm="81020"/>
    </mc:Choice>
    <mc:Fallback xmlns="">
      <p:transition spd="slow" advTm="8102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Measuring Profit or Loss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902493" y="2470462"/>
            <a:ext cx="10746581" cy="142962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investment income ratio compares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net investment income to earned premiums.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overall operating ratio is equal to the combined ratio minus the investment income ratio.</a:t>
            </a: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57538453"/>
      </p:ext>
    </p:extLst>
  </p:cSld>
  <p:clrMapOvr>
    <a:masterClrMapping/>
  </p:clrMapOvr>
  <mc:AlternateContent xmlns:mc="http://schemas.openxmlformats.org/markup-compatibility/2006" xmlns:p14="http://schemas.microsoft.com/office/powerpoint/2010/main">
    <mc:Choice Requires="p14">
      <p:transition spd="slow" p14:dur="2000" advTm="65956"/>
    </mc:Choice>
    <mc:Fallback xmlns="">
      <p:transition spd="slow" advTm="6595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752823"/>
            </a:xfrm>
            <a:prstGeom prst="rect">
              <a:avLst/>
            </a:prstGeom>
            <a:noFill/>
          </p:spPr>
          <p:txBody>
            <a:bodyPr wrap="square" rtlCol="0">
              <a:spAutoFit/>
            </a:bodyPr>
            <a:lstStyle/>
            <a:p>
              <a:pPr algn="ctr"/>
              <a:r>
                <a:rPr lang="en-US" sz="4000" b="1" dirty="0">
                  <a:solidFill>
                    <a:schemeClr val="bg1"/>
                  </a:solidFill>
                  <a:latin typeface="Alexandria" charset="0"/>
                </a:rPr>
                <a:t>Recent Underwriting Results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902493" y="2470462"/>
            <a:ext cx="10746581" cy="142962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property and casualty insurance industry has not been highly profitable over time. The industry has lagged profitability benchmarks for various industry groups in most years.</a:t>
            </a:r>
          </a:p>
          <a:p>
            <a:pPr algn="l">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97719671"/>
      </p:ext>
    </p:extLst>
  </p:cSld>
  <p:clrMapOvr>
    <a:masterClrMapping/>
  </p:clrMapOvr>
  <mc:AlternateContent xmlns:mc="http://schemas.openxmlformats.org/markup-compatibility/2006" xmlns:p14="http://schemas.microsoft.com/office/powerpoint/2010/main">
    <mc:Choice Requires="p14">
      <p:transition spd="slow" p14:dur="2000" advTm="88785"/>
    </mc:Choice>
    <mc:Fallback xmlns="">
      <p:transition spd="slow" advTm="887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625433" y="697605"/>
            <a:ext cx="9386135" cy="1345683"/>
            <a:chOff x="563752" y="1223484"/>
            <a:chExt cx="5665598" cy="770172"/>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563752" y="1223484"/>
              <a:ext cx="5604610" cy="752823"/>
            </a:xfrm>
            <a:prstGeom prst="rect">
              <a:avLst/>
            </a:prstGeom>
            <a:noFill/>
          </p:spPr>
          <p:txBody>
            <a:bodyPr wrap="square" rtlCol="0">
              <a:spAutoFit/>
            </a:bodyPr>
            <a:lstStyle/>
            <a:p>
              <a:pPr algn="ctr"/>
              <a:r>
                <a:rPr lang="en-US" sz="4000" b="1" dirty="0">
                  <a:solidFill>
                    <a:schemeClr val="bg1"/>
                  </a:solidFill>
                  <a:latin typeface="Alexandria" charset="0"/>
                </a:rPr>
                <a:t>Balance Sheet in Life Insurance Companies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76250" y="1735059"/>
            <a:ext cx="11239499" cy="2814617"/>
          </a:xfrm>
          <a:prstGeom prst="rect">
            <a:avLst/>
          </a:prstGeom>
          <a:noFill/>
        </p:spPr>
        <p:txBody>
          <a:bodyPr wrap="square">
            <a:spAutoFit/>
          </a:bodyPr>
          <a:lstStyle/>
          <a:p>
            <a:pPr algn="l">
              <a:lnSpc>
                <a:spcPct val="150000"/>
              </a:lnSpc>
            </a:pPr>
            <a:r>
              <a:rPr lang="en-US" sz="2000" dirty="0">
                <a:solidFill>
                  <a:srgbClr val="00B0F0"/>
                </a:solidFill>
                <a:cs typeface="Tajawal ExtraBold" panose="00000800000000000000" pitchFamily="2" charset="-78"/>
              </a:rPr>
              <a:t>Balance Sheet</a:t>
            </a:r>
            <a:r>
              <a:rPr lang="en-US" sz="2000" dirty="0">
                <a:solidFill>
                  <a:srgbClr val="0A1F61"/>
                </a:solidFill>
                <a:cs typeface="Tajawal ExtraBold" panose="00000800000000000000" pitchFamily="2" charset="-78"/>
              </a:rPr>
              <a:t>:</a:t>
            </a:r>
          </a:p>
          <a:p>
            <a:pPr algn="l">
              <a:lnSpc>
                <a:spcPct val="150000"/>
              </a:lnSpc>
            </a:pPr>
            <a:r>
              <a:rPr lang="en-US" sz="2000" dirty="0">
                <a:solidFill>
                  <a:srgbClr val="0A1F61"/>
                </a:solidFill>
                <a:cs typeface="Tajawal ExtraBold" panose="00000800000000000000" pitchFamily="2" charset="-78"/>
              </a:rPr>
              <a:t>The balance sheet for a life insurance company is similar to the balance sheet of a property and casualty</a:t>
            </a:r>
          </a:p>
          <a:p>
            <a:pPr algn="l">
              <a:lnSpc>
                <a:spcPct val="150000"/>
              </a:lnSpc>
            </a:pPr>
            <a:r>
              <a:rPr lang="en-US" sz="2000" dirty="0">
                <a:solidFill>
                  <a:srgbClr val="0A1F61"/>
                </a:solidFill>
                <a:cs typeface="Tajawal ExtraBold" panose="00000800000000000000" pitchFamily="2" charset="-78"/>
              </a:rPr>
              <a:t>insurance company.</a:t>
            </a:r>
          </a:p>
          <a:p>
            <a:pPr algn="l">
              <a:lnSpc>
                <a:spcPct val="150000"/>
              </a:lnSpc>
            </a:pPr>
            <a:r>
              <a:rPr lang="en-US" sz="2000" dirty="0">
                <a:solidFill>
                  <a:srgbClr val="00B0F0"/>
                </a:solidFill>
                <a:cs typeface="Tajawal ExtraBold" panose="00000800000000000000" pitchFamily="2" charset="-78"/>
              </a:rPr>
              <a:t>Assets </a:t>
            </a:r>
          </a:p>
          <a:p>
            <a:pPr algn="l">
              <a:lnSpc>
                <a:spcPct val="150000"/>
              </a:lnSpc>
            </a:pPr>
            <a:r>
              <a:rPr lang="en-US" sz="2000" dirty="0">
                <a:solidFill>
                  <a:srgbClr val="0A1F61"/>
                </a:solidFill>
                <a:cs typeface="Tajawal ExtraBold" panose="00000800000000000000" pitchFamily="2" charset="-78"/>
              </a:rPr>
              <a:t>Like the property and casualty insurance companies discussed earlier, the assets of a life insurance company are primarily financial assets. </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31112545"/>
      </p:ext>
    </p:extLst>
  </p:cSld>
  <p:clrMapOvr>
    <a:masterClrMapping/>
  </p:clrMapOvr>
  <mc:AlternateContent xmlns:mc="http://schemas.openxmlformats.org/markup-compatibility/2006" xmlns:p14="http://schemas.microsoft.com/office/powerpoint/2010/main">
    <mc:Choice Requires="p14">
      <p:transition spd="slow" p14:dur="2000" advTm="120484"/>
    </mc:Choice>
    <mc:Fallback xmlns="">
      <p:transition spd="slow" advTm="1204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1157060"/>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Balance Sheet in Life Insurance Companies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76250" y="1735059"/>
            <a:ext cx="11325225" cy="4199611"/>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There are three major differences between the assets of a property and casualty insurance company and the assets of a life insurance company:</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first major difference is the average duration of the investments. The matching principle states that an organization should match the maturities of its sources and uses of funds.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second major difference is created by the savings element in cash-value life insurance. Permanent</a:t>
            </a:r>
          </a:p>
          <a:p>
            <a:pPr algn="l">
              <a:lnSpc>
                <a:spcPct val="150000"/>
              </a:lnSpc>
            </a:pPr>
            <a:r>
              <a:rPr lang="en-US" sz="2000" dirty="0">
                <a:solidFill>
                  <a:srgbClr val="0A1F61"/>
                </a:solidFill>
                <a:cs typeface="Tajawal ExtraBold" panose="00000800000000000000" pitchFamily="2" charset="-78"/>
              </a:rPr>
              <a:t>    life insurance policies develop a savings element over time called the cash value.</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third major difference in assets between a property and casualty insurer and a life insurance company is that a life insurance company may have separate account assets. To protect policyholders, state laws place limitations on a life insurance company’s general investments.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201639087"/>
      </p:ext>
    </p:extLst>
  </p:cSld>
  <p:clrMapOvr>
    <a:masterClrMapping/>
  </p:clrMapOvr>
  <mc:AlternateContent xmlns:mc="http://schemas.openxmlformats.org/markup-compatibility/2006" xmlns:p14="http://schemas.microsoft.com/office/powerpoint/2010/main">
    <mc:Choice Requires="p14">
      <p:transition spd="slow" p14:dur="2000" advTm="100632"/>
    </mc:Choice>
    <mc:Fallback xmlns="">
      <p:transition spd="slow" advTm="1006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1236082"/>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Balance Sheet in Life Insurance Companies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76250" y="1735059"/>
            <a:ext cx="11325225" cy="466127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0B0F0"/>
                </a:solidFill>
                <a:cs typeface="Tajawal ExtraBold" panose="00000800000000000000" pitchFamily="2" charset="-78"/>
              </a:rPr>
              <a:t>Liabilities</a:t>
            </a:r>
          </a:p>
          <a:p>
            <a:pPr marL="342900" indent="-342900" algn="l">
              <a:lnSpc>
                <a:spcPct val="150000"/>
              </a:lnSpc>
              <a:buFont typeface="Wingdings" panose="05000000000000000000" pitchFamily="2" charset="2"/>
              <a:buChar char="v"/>
            </a:pPr>
            <a:r>
              <a:rPr lang="en-US" sz="2000" dirty="0">
                <a:solidFill>
                  <a:srgbClr val="00B0F0"/>
                </a:solidFill>
                <a:cs typeface="Tajawal ExtraBold" panose="00000800000000000000" pitchFamily="2" charset="-78"/>
              </a:rPr>
              <a:t> </a:t>
            </a:r>
            <a:r>
              <a:rPr lang="en-US" sz="2000" dirty="0">
                <a:solidFill>
                  <a:srgbClr val="0A1F61"/>
                </a:solidFill>
                <a:cs typeface="Tajawal ExtraBold" panose="00000800000000000000" pitchFamily="2" charset="-78"/>
              </a:rPr>
              <a:t>Policy reserves are the major liability item of life insurers. Under the level-premium method of</a:t>
            </a:r>
          </a:p>
          <a:p>
            <a:pPr algn="l">
              <a:lnSpc>
                <a:spcPct val="150000"/>
              </a:lnSpc>
            </a:pPr>
            <a:r>
              <a:rPr lang="en-US" sz="2000" dirty="0">
                <a:solidFill>
                  <a:srgbClr val="0A1F61"/>
                </a:solidFill>
                <a:cs typeface="Tajawal ExtraBold" panose="00000800000000000000" pitchFamily="2" charset="-78"/>
              </a:rPr>
              <a:t>     funding cash-value life insurance, premiums paid during early years are higher than necessary to pay death claims, while those paid in later years are insufficient to pay death claims.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excess premiums paid during the early years result in the creation of a policy reserve. Policy reserves are a liability item on the balance sheet that must be offset by assets equal to that amount.</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Policy serves are often called legal reserves because state insurance laws specify the minimum basis for calculating them.</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reserve for amounts held on deposit is a liability that represents funds owed to policyholders and to beneficiaries.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61362895"/>
      </p:ext>
    </p:extLst>
  </p:cSld>
  <p:clrMapOvr>
    <a:masterClrMapping/>
  </p:clrMapOvr>
  <mc:AlternateContent xmlns:mc="http://schemas.openxmlformats.org/markup-compatibility/2006" xmlns:p14="http://schemas.microsoft.com/office/powerpoint/2010/main">
    <mc:Choice Requires="p14">
      <p:transition spd="slow" p14:dur="2000" advTm="93632"/>
    </mc:Choice>
    <mc:Fallback xmlns="">
      <p:transition spd="slow" advTm="93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1168349"/>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Balance Sheet in Life Insurance Companies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2" y="1735059"/>
            <a:ext cx="11544844" cy="235295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The asset valuation reserve </a:t>
            </a:r>
            <a:r>
              <a:rPr lang="en-US" sz="2000" dirty="0">
                <a:solidFill>
                  <a:schemeClr val="tx1">
                    <a:lumMod val="95000"/>
                    <a:lumOff val="5000"/>
                  </a:schemeClr>
                </a:solidFill>
                <a:cs typeface="Tajawal ExtraBold" panose="00000800000000000000" pitchFamily="2" charset="-78"/>
              </a:rPr>
              <a:t>is a statutory account designed to absorb asset value fluctuations not caused by changing interest rates. The net effect of this reserve is to smooth the company’s reported surplus over time.</a:t>
            </a:r>
          </a:p>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Policyholders’ Surplus As with property and casualty insurance companies, policyholders’ surplus is the</a:t>
            </a:r>
          </a:p>
          <a:p>
            <a:pPr algn="l">
              <a:lnSpc>
                <a:spcPct val="150000"/>
              </a:lnSpc>
            </a:pPr>
            <a:r>
              <a:rPr lang="en-US" sz="2000" dirty="0">
                <a:solidFill>
                  <a:schemeClr val="tx1">
                    <a:lumMod val="95000"/>
                    <a:lumOff val="5000"/>
                  </a:schemeClr>
                </a:solidFill>
                <a:cs typeface="Tajawal ExtraBold" panose="00000800000000000000" pitchFamily="2" charset="-78"/>
              </a:rPr>
              <a:t>      difference between a life insurer’s total assets and total liabilities. </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706567457"/>
      </p:ext>
    </p:extLst>
  </p:cSld>
  <p:clrMapOvr>
    <a:masterClrMapping/>
  </p:clrMapOvr>
  <mc:AlternateContent xmlns:mc="http://schemas.openxmlformats.org/markup-compatibility/2006" xmlns:p14="http://schemas.microsoft.com/office/powerpoint/2010/main">
    <mc:Choice Requires="p14">
      <p:transition spd="slow" p14:dur="2000" advTm="59422"/>
    </mc:Choice>
    <mc:Fallback xmlns="">
      <p:transition spd="slow" advTm="594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Income and Expense Statement</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2" y="1735059"/>
            <a:ext cx="11544844"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income and expense statement for a life insurance company is similar to the statement reviewed earlier for a property and casualty insurance company. The major sources of revenues are premiums received for the various products sold (e.g., ordinary life insurance, group life insurance, annuities, and health insurance) and income from investments. As with property and casualty insurers, investment income can take the form of periodic cash flows (interest, dividends, and rental payments) and realized capital gains or losses.</a:t>
            </a:r>
          </a:p>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Like a property and casualty insurance company, claims payments are a major expense for a life insurance company.</a:t>
            </a: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437622846"/>
      </p:ext>
    </p:extLst>
  </p:cSld>
  <p:clrMapOvr>
    <a:masterClrMapping/>
  </p:clrMapOvr>
  <mc:AlternateContent xmlns:mc="http://schemas.openxmlformats.org/markup-compatibility/2006" xmlns:p14="http://schemas.microsoft.com/office/powerpoint/2010/main">
    <mc:Choice Requires="p14">
      <p:transition spd="slow" p14:dur="2000" advTm="115573"/>
    </mc:Choice>
    <mc:Fallback xmlns="">
      <p:transition spd="slow" advTm="115573"/>
    </mc:Fallback>
  </mc:AlternateContent>
  <p:extLst>
    <p:ext uri="{3A86A75C-4F4B-4683-9AE1-C65F6400EC91}">
      <p14:laserTraceLst xmlns:p14="http://schemas.microsoft.com/office/powerpoint/2010/main">
        <p14:tracePtLst>
          <p14:tracePt t="27095" x="3619500" y="6311900"/>
          <p14:tracePt t="27241" x="3806825" y="6551613"/>
          <p14:tracePt t="27255" x="4732338" y="5694363"/>
          <p14:tracePt t="27271" x="5735638" y="4605338"/>
          <p14:tracePt t="27288" x="6653213" y="3738563"/>
          <p14:tracePt t="27305" x="7229475" y="3355975"/>
          <p14:tracePt t="27322" x="7680325" y="3186113"/>
          <p14:tracePt t="27325" x="7935913" y="3127375"/>
          <p14:tracePt t="27337" x="8088313" y="3076575"/>
          <p14:tracePt t="27354" x="8445500" y="3008313"/>
          <p14:tracePt t="27372" x="8683625" y="2949575"/>
          <p14:tracePt t="27374" x="8724900" y="2932113"/>
          <p14:tracePt t="27388" x="8777288" y="2922588"/>
          <p14:tracePt t="27390" x="8785225" y="2914650"/>
          <p14:tracePt t="27405" x="8793163" y="2906713"/>
          <p14:tracePt t="27526" x="8818563" y="2906713"/>
          <p14:tracePt t="27533" x="8886825" y="2906713"/>
          <p14:tracePt t="27541" x="9013825" y="2897188"/>
          <p14:tracePt t="27555" x="9158288" y="2881313"/>
          <p14:tracePt t="27556" x="9286875" y="2871788"/>
          <p14:tracePt t="27572" x="9575800" y="2871788"/>
          <p14:tracePt t="27588" x="9736138" y="2871788"/>
          <p14:tracePt t="27590" x="9872663" y="2846388"/>
          <p14:tracePt t="27605" x="9966325" y="2813050"/>
          <p14:tracePt t="27606" x="10042525" y="2795588"/>
          <p14:tracePt t="27621" x="10110788" y="2770188"/>
          <p14:tracePt t="27623" x="10161588" y="2752725"/>
          <p14:tracePt t="27638" x="10179050" y="2744788"/>
          <p14:tracePt t="27654" x="10204450" y="2736850"/>
          <p14:tracePt t="27948" x="10186988" y="2736850"/>
          <p14:tracePt t="27956" x="10101263" y="2736850"/>
          <p14:tracePt t="27965" x="10025063" y="2736850"/>
          <p14:tracePt t="27972" x="9940925" y="2736850"/>
          <p14:tracePt t="27988" x="9821863" y="2701925"/>
          <p14:tracePt t="28005" x="9786938" y="2693988"/>
          <p14:tracePt t="28006" x="9779000" y="2693988"/>
          <p14:tracePt t="28022" x="9771063" y="2686050"/>
          <p14:tracePt t="28085" x="9761538" y="2686050"/>
          <p14:tracePt t="28093" x="9736138" y="2686050"/>
          <p14:tracePt t="28104" x="9710738" y="2686050"/>
          <p14:tracePt t="28121" x="9634538" y="2686050"/>
          <p14:tracePt t="28137" x="9550400" y="2686050"/>
          <p14:tracePt t="28154" x="9472613" y="2686050"/>
          <p14:tracePt t="28173" x="9261475" y="2686050"/>
          <p14:tracePt t="28187" x="9158288" y="2686050"/>
          <p14:tracePt t="28205" x="8777288" y="2651125"/>
          <p14:tracePt t="28222" x="8496300" y="2617788"/>
          <p14:tracePt t="28237" x="8121650" y="2574925"/>
          <p14:tracePt t="28254" x="7935913" y="2557463"/>
          <p14:tracePt t="28270" x="7893050" y="2557463"/>
          <p14:tracePt t="28287" x="7885113" y="2549525"/>
          <p14:tracePt t="28356" x="7885113" y="2541588"/>
          <p14:tracePt t="28366" x="7875588" y="2541588"/>
          <p14:tracePt t="28372" x="7867650" y="2541588"/>
          <p14:tracePt t="28405" x="7850188" y="2549525"/>
          <p14:tracePt t="28413" x="7842250" y="2549525"/>
          <p14:tracePt t="28526" x="7842250" y="2566988"/>
          <p14:tracePt t="28533" x="7875588" y="2566988"/>
          <p14:tracePt t="28541" x="7943850" y="2574925"/>
          <p14:tracePt t="28554" x="7986713" y="2582863"/>
          <p14:tracePt t="28572" x="8080375" y="2592388"/>
          <p14:tracePt t="28574" x="8139113" y="2617788"/>
          <p14:tracePt t="28588" x="8199438" y="2617788"/>
          <p14:tracePt t="28605" x="8240713" y="2617788"/>
          <p14:tracePt t="28644" x="8266113" y="2617788"/>
          <p14:tracePt t="28653" x="8308975" y="2617788"/>
          <p14:tracePt t="28661" x="8369300" y="2617788"/>
          <p14:tracePt t="28670" x="8478838" y="2617788"/>
          <p14:tracePt t="28687" x="8912225" y="2686050"/>
          <p14:tracePt t="28704" x="9482138" y="2820988"/>
          <p14:tracePt t="28721" x="9864725" y="2897188"/>
          <p14:tracePt t="28737" x="10067925" y="2914650"/>
          <p14:tracePt t="28754" x="10093325" y="2914650"/>
          <p14:tracePt t="28781" x="10101263" y="2914650"/>
          <p14:tracePt t="28796" x="10126663" y="2914650"/>
          <p14:tracePt t="28805" x="10144125" y="2914650"/>
          <p14:tracePt t="28821" x="10161588" y="2914650"/>
          <p14:tracePt t="28822" x="10186988" y="2914650"/>
          <p14:tracePt t="28837" x="10212388" y="2906713"/>
          <p14:tracePt t="28853" x="10237788" y="2906713"/>
          <p14:tracePt t="28870" x="10288588" y="2881313"/>
          <p14:tracePt t="28887" x="10364788" y="2863850"/>
          <p14:tracePt t="28904" x="10458450" y="2846388"/>
          <p14:tracePt t="28921" x="10534650" y="2838450"/>
          <p14:tracePt t="28937" x="10569575" y="2838450"/>
          <p14:tracePt t="28954" x="10585450" y="2830513"/>
          <p14:tracePt t="28989" x="10602913" y="2820988"/>
          <p14:tracePt t="28996" x="10628313" y="2795588"/>
          <p14:tracePt t="29005" x="10653713" y="2795588"/>
          <p14:tracePt t="29022" x="10704513" y="2762250"/>
          <p14:tracePt t="29037" x="10764838" y="2744788"/>
          <p14:tracePt t="29054" x="10772775" y="2736850"/>
          <p14:tracePt t="29074" x="10790238" y="2727325"/>
          <p14:tracePt t="29087" x="10798175" y="2719388"/>
          <p14:tracePt t="29104" x="10798175" y="2711450"/>
          <p14:tracePt t="29121" x="10807700" y="2711450"/>
          <p14:tracePt t="29137" x="10807700" y="2701925"/>
          <p14:tracePt t="29154" x="10807700" y="2693988"/>
          <p14:tracePt t="29197" x="10807700" y="2686050"/>
          <p14:tracePt t="29205" x="10798175" y="2686050"/>
          <p14:tracePt t="29212" x="10772775" y="2686050"/>
          <p14:tracePt t="29221" x="10764838" y="2686050"/>
          <p14:tracePt t="29237" x="10747375" y="2686050"/>
          <p14:tracePt t="29238" x="10729913" y="2686050"/>
          <p14:tracePt t="29255" x="10704513" y="2686050"/>
          <p14:tracePt t="29272" x="10679113" y="2686050"/>
          <p14:tracePt t="29287" x="10663238" y="2686050"/>
          <p14:tracePt t="29304" x="10628313" y="2686050"/>
          <p14:tracePt t="29321" x="10594975" y="2686050"/>
          <p14:tracePt t="29337" x="10552113" y="2686050"/>
          <p14:tracePt t="29353" x="10534650" y="2686050"/>
          <p14:tracePt t="29370" x="10526713" y="2686050"/>
          <p14:tracePt t="29387" x="10501313" y="2686050"/>
          <p14:tracePt t="29405" x="10493375" y="2686050"/>
          <p14:tracePt t="29406" x="10475913" y="2686050"/>
          <p14:tracePt t="29422" x="10458450" y="2686050"/>
          <p14:tracePt t="29437" x="10450513" y="2686050"/>
          <p14:tracePt t="29453" x="10399713" y="2686050"/>
          <p14:tracePt t="29471" x="10348913" y="2686050"/>
          <p14:tracePt t="29487" x="10313988" y="2686050"/>
          <p14:tracePt t="29504" x="10263188" y="2686050"/>
          <p14:tracePt t="29520" x="10220325" y="2686050"/>
          <p14:tracePt t="29596" x="10212388" y="2686050"/>
          <p14:tracePt t="29605" x="10194925" y="2693988"/>
          <p14:tracePt t="29621" x="10179050" y="2701925"/>
          <p14:tracePt t="29638" x="10169525" y="2701925"/>
          <p14:tracePt t="29645" x="10161588" y="2711450"/>
          <p14:tracePt t="29772" x="10186988" y="2711450"/>
          <p14:tracePt t="29780" x="10220325" y="2711450"/>
          <p14:tracePt t="29788" x="10245725" y="2711450"/>
          <p14:tracePt t="29803" x="10271125" y="2711450"/>
          <p14:tracePt t="29821" x="10433050" y="2711450"/>
          <p14:tracePt t="29836" x="10483850" y="2711450"/>
          <p14:tracePt t="29837" x="10560050" y="2711450"/>
          <p14:tracePt t="29853" x="10714038" y="2711450"/>
          <p14:tracePt t="29870" x="10874375" y="2711450"/>
          <p14:tracePt t="29887" x="10968038" y="2711450"/>
          <p14:tracePt t="29905" x="11002963" y="2711450"/>
          <p14:tracePt t="29920" x="11028363" y="2711450"/>
          <p14:tracePt t="29936" x="11044238" y="2701925"/>
          <p14:tracePt t="29953" x="11053763" y="2701925"/>
          <p14:tracePt t="29970" x="11061700" y="2693988"/>
          <p14:tracePt t="30061" x="11053763" y="2686050"/>
          <p14:tracePt t="30068" x="11010900" y="2686050"/>
          <p14:tracePt t="30076" x="10960100" y="2686050"/>
          <p14:tracePt t="30087" x="10866438" y="2686050"/>
          <p14:tracePt t="30102" x="10696575" y="2660650"/>
          <p14:tracePt t="30120" x="10526713" y="2660650"/>
          <p14:tracePt t="30136" x="10288588" y="2660650"/>
          <p14:tracePt t="30153" x="10017125" y="2617788"/>
          <p14:tracePt t="30169" x="9728200" y="2582863"/>
          <p14:tracePt t="30186" x="9413875" y="2582863"/>
          <p14:tracePt t="30189" x="9209088" y="2582863"/>
          <p14:tracePt t="30205" x="8716963" y="2524125"/>
          <p14:tracePt t="30221" x="8470900" y="2489200"/>
          <p14:tracePt t="30222" x="8266113" y="2473325"/>
          <p14:tracePt t="30237" x="8096250" y="2447925"/>
          <p14:tracePt t="30254" x="7773988" y="2447925"/>
          <p14:tracePt t="30270" x="7553325" y="2447925"/>
          <p14:tracePt t="30287" x="7307263" y="2447925"/>
          <p14:tracePt t="30306" x="7026275" y="2447925"/>
          <p14:tracePt t="30321" x="6813550" y="2455863"/>
          <p14:tracePt t="30337" x="6626225" y="2473325"/>
          <p14:tracePt t="30353" x="6483350" y="2506663"/>
          <p14:tracePt t="30370" x="6338888" y="2516188"/>
          <p14:tracePt t="30387" x="6126163" y="2549525"/>
          <p14:tracePt t="30404" x="5921375" y="2574925"/>
          <p14:tracePt t="30406" x="5776913" y="2608263"/>
          <p14:tracePt t="30422" x="5505450" y="2633663"/>
          <p14:tracePt t="30437" x="5368925" y="2643188"/>
          <p14:tracePt t="30453" x="5097463" y="2668588"/>
          <p14:tracePt t="30454" x="4987925" y="2668588"/>
          <p14:tracePt t="30470" x="4757738" y="2676525"/>
          <p14:tracePt t="30487" x="4587875" y="2693988"/>
          <p14:tracePt t="30504" x="4375150" y="2701925"/>
          <p14:tracePt t="30520" x="4187825" y="2736850"/>
          <p14:tracePt t="30537" x="4035425" y="2752725"/>
          <p14:tracePt t="30553" x="3984625" y="2778125"/>
          <p14:tracePt t="30569" x="3908425" y="2795588"/>
          <p14:tracePt t="30586" x="3797300" y="2830513"/>
          <p14:tracePt t="30603" x="3729038" y="2846388"/>
          <p14:tracePt t="30620" x="3551238" y="2881313"/>
          <p14:tracePt t="30636" x="3492500" y="2881313"/>
          <p14:tracePt t="30653" x="3287713" y="2922588"/>
          <p14:tracePt t="30670" x="3143250" y="2932113"/>
          <p14:tracePt t="30686" x="3008313" y="2965450"/>
          <p14:tracePt t="30703" x="2863850" y="2974975"/>
          <p14:tracePt t="30720" x="2719388" y="2990850"/>
          <p14:tracePt t="30736" x="2557463" y="3016250"/>
          <p14:tracePt t="30753" x="2471738" y="3025775"/>
          <p14:tracePt t="30770" x="2379663" y="3033713"/>
          <p14:tracePt t="30787" x="2311400" y="3041650"/>
          <p14:tracePt t="30803" x="2260600" y="3059113"/>
          <p14:tracePt t="30820" x="2174875" y="3059113"/>
          <p14:tracePt t="30822" x="2132013" y="3059113"/>
          <p14:tracePt t="30837" x="2055813" y="3059113"/>
          <p14:tracePt t="30838" x="1997075" y="3059113"/>
          <p14:tracePt t="30853" x="1946275" y="3059113"/>
          <p14:tracePt t="30855" x="1885950" y="3059113"/>
          <p14:tracePt t="30870" x="1766888" y="3067050"/>
          <p14:tracePt t="30886" x="1639888" y="3084513"/>
          <p14:tracePt t="30903" x="1452563" y="3084513"/>
          <p14:tracePt t="30920" x="1265238" y="3084513"/>
          <p14:tracePt t="30936" x="1095375" y="3094038"/>
          <p14:tracePt t="30953" x="858838" y="3119438"/>
          <p14:tracePt t="30969" x="646113" y="3127375"/>
          <p14:tracePt t="30986" x="441325" y="3127375"/>
          <p14:tracePt t="31003" x="331788" y="3127375"/>
          <p14:tracePt t="31020" x="271463" y="3127375"/>
          <p14:tracePt t="31022" x="263525" y="3127375"/>
          <p14:tracePt t="31037" x="238125" y="3127375"/>
          <p14:tracePt t="31038" x="230188" y="3127375"/>
          <p14:tracePt t="31069" x="220663" y="3135313"/>
          <p14:tracePt t="35468" x="220663" y="3144838"/>
          <p14:tracePt t="35476" x="220663" y="3152775"/>
          <p14:tracePt t="35492" x="230188" y="3160713"/>
          <p14:tracePt t="35508" x="238125" y="3160713"/>
          <p14:tracePt t="35517" x="246063" y="3160713"/>
          <p14:tracePt t="35534" x="306388" y="3160713"/>
          <p14:tracePt t="35550" x="433388" y="3160713"/>
          <p14:tracePt t="35568" x="661988" y="3152775"/>
          <p14:tracePt t="35584" x="884238" y="3127375"/>
          <p14:tracePt t="35600" x="1062038" y="3094038"/>
          <p14:tracePt t="35617" x="1290638" y="3076575"/>
          <p14:tracePt t="35637" x="2090738" y="2940050"/>
          <p14:tracePt t="35655" x="2990850" y="2906713"/>
          <p14:tracePt t="35667" x="3508375" y="2906713"/>
          <p14:tracePt t="35686" x="5106988" y="2957513"/>
          <p14:tracePt t="35706" x="5938838" y="3076575"/>
          <p14:tracePt t="35707" x="6245225" y="3127375"/>
          <p14:tracePt t="35717" x="6389688" y="3144838"/>
          <p14:tracePt t="35734" x="6559550" y="3160713"/>
          <p14:tracePt t="35751" x="6575425" y="3160713"/>
          <p14:tracePt t="35892" x="6575425" y="3152775"/>
          <p14:tracePt t="36076" x="6559550" y="3144838"/>
          <p14:tracePt t="36084" x="6550025" y="3144838"/>
          <p14:tracePt t="36092" x="6524625" y="3144838"/>
          <p14:tracePt t="36102" x="6516688" y="3144838"/>
          <p14:tracePt t="36117" x="6465888" y="3144838"/>
          <p14:tracePt t="36134" x="6405563" y="3144838"/>
          <p14:tracePt t="36150" x="6372225" y="3144838"/>
          <p14:tracePt t="36167" x="6321425" y="3144838"/>
          <p14:tracePt t="36184" x="6296025" y="3144838"/>
          <p14:tracePt t="36200" x="6270625" y="3144838"/>
          <p14:tracePt t="36217" x="6235700" y="3144838"/>
          <p14:tracePt t="36234" x="6184900" y="3144838"/>
          <p14:tracePt t="36251" x="6142038" y="3144838"/>
          <p14:tracePt t="36254" x="6108700" y="3144838"/>
          <p14:tracePt t="36267" x="6065838" y="3144838"/>
          <p14:tracePt t="36285" x="5972175" y="3144838"/>
          <p14:tracePt t="36301" x="5930900" y="3144838"/>
          <p14:tracePt t="36303" x="5895975" y="3144838"/>
          <p14:tracePt t="36317" x="5819775" y="3144838"/>
          <p14:tracePt t="36334" x="5735638" y="3144838"/>
          <p14:tracePt t="36350" x="5649913" y="3144838"/>
          <p14:tracePt t="36367" x="5548313" y="3144838"/>
          <p14:tracePt t="36384" x="5462588" y="3144838"/>
          <p14:tracePt t="36401" x="5421313" y="3144838"/>
          <p14:tracePt t="36417" x="5394325" y="3144838"/>
          <p14:tracePt t="36437" x="5386388" y="3144838"/>
          <p14:tracePt t="36918" x="5386388" y="3152775"/>
          <p14:tracePt t="36925" x="5421313" y="3152775"/>
          <p14:tracePt t="36934" x="5437188" y="3160713"/>
          <p14:tracePt t="36950" x="5497513" y="3178175"/>
          <p14:tracePt t="36967" x="5548313" y="3178175"/>
          <p14:tracePt t="36983" x="5599113" y="3178175"/>
          <p14:tracePt t="37003" x="5657850" y="3178175"/>
          <p14:tracePt t="37005" x="5667375" y="3178175"/>
          <p14:tracePt t="37016" x="5675313" y="3178175"/>
          <p14:tracePt t="37035" x="5726113" y="3178175"/>
          <p14:tracePt t="37036" x="5751513" y="3178175"/>
          <p14:tracePt t="37050" x="5776913" y="3178175"/>
          <p14:tracePt t="37068" x="5905500" y="3170238"/>
          <p14:tracePt t="37084" x="5938838" y="3170238"/>
          <p14:tracePt t="37086" x="5989638" y="3170238"/>
          <p14:tracePt t="37102" x="6108700" y="3170238"/>
          <p14:tracePt t="37116" x="6194425" y="3170238"/>
          <p14:tracePt t="37133" x="6338888" y="3170238"/>
          <p14:tracePt t="37150" x="6405563" y="3170238"/>
          <p14:tracePt t="37167" x="6499225" y="3170238"/>
          <p14:tracePt t="37184" x="6575425" y="3170238"/>
          <p14:tracePt t="37200" x="6610350" y="3170238"/>
          <p14:tracePt t="37216" x="6618288" y="3170238"/>
          <p14:tracePt t="37236" x="6618288" y="3160713"/>
          <p14:tracePt t="37276" x="6653213" y="3160713"/>
          <p14:tracePt t="37285" x="6686550" y="3144838"/>
          <p14:tracePt t="37293" x="6694488" y="3144838"/>
          <p14:tracePt t="37301" x="6719888" y="3144838"/>
          <p14:tracePt t="37317" x="6737350" y="3144838"/>
          <p14:tracePt t="37318" x="6762750" y="3144838"/>
          <p14:tracePt t="37333" x="6780213" y="3144838"/>
          <p14:tracePt t="37350" x="6780213" y="3135313"/>
          <p14:tracePt t="37652" x="6770688" y="3135313"/>
          <p14:tracePt t="37660" x="6737350" y="3135313"/>
          <p14:tracePt t="37668" x="6711950" y="3135313"/>
          <p14:tracePt t="37685" x="6653213" y="3135313"/>
          <p14:tracePt t="37701" x="6592888" y="3135313"/>
          <p14:tracePt t="37716" x="6575425" y="3135313"/>
          <p14:tracePt t="37735" x="6499225" y="3135313"/>
          <p14:tracePt t="37750" x="6456363" y="3135313"/>
          <p14:tracePt t="37766" x="6430963" y="3135313"/>
          <p14:tracePt t="37784" x="6415088" y="3135313"/>
          <p14:tracePt t="37799" x="6364288" y="3135313"/>
          <p14:tracePt t="37816" x="6296025" y="3135313"/>
          <p14:tracePt t="37834" x="6235700" y="3135313"/>
          <p14:tracePt t="37850" x="6176963" y="3135313"/>
          <p14:tracePt t="37866" x="6151563" y="3135313"/>
          <p14:tracePt t="37884" x="6142038" y="3135313"/>
          <p14:tracePt t="37900" x="6134100" y="3135313"/>
          <p14:tracePt t="38268" x="6142038" y="3135313"/>
          <p14:tracePt t="38276" x="6159500" y="3135313"/>
          <p14:tracePt t="38284" x="6184900" y="3135313"/>
          <p14:tracePt t="38304" x="6202363" y="3135313"/>
          <p14:tracePt t="38316" x="6210300" y="3135313"/>
          <p14:tracePt t="38317" x="6235700" y="3135313"/>
          <p14:tracePt t="38333" x="6303963" y="3135313"/>
          <p14:tracePt t="38349" x="6405563" y="3144838"/>
          <p14:tracePt t="38367" x="6491288" y="3152775"/>
          <p14:tracePt t="38383" x="6550025" y="3160713"/>
          <p14:tracePt t="38400" x="6575425" y="3178175"/>
          <p14:tracePt t="38428" x="6592888" y="3178175"/>
          <p14:tracePt t="38436" x="6600825" y="3178175"/>
          <p14:tracePt t="38450" x="6626225" y="3178175"/>
          <p14:tracePt t="38453" x="6643688" y="3178175"/>
          <p14:tracePt t="38467" x="6686550" y="3178175"/>
          <p14:tracePt t="38468" x="6729413" y="3178175"/>
          <p14:tracePt t="38485" x="6831013" y="3178175"/>
          <p14:tracePt t="38500" x="6856413" y="3178175"/>
          <p14:tracePt t="38502" x="6899275" y="3178175"/>
          <p14:tracePt t="38517" x="6915150" y="3178175"/>
          <p14:tracePt t="38518" x="6932613" y="3178175"/>
          <p14:tracePt t="38534" x="6942138" y="3178175"/>
          <p14:tracePt t="39126" x="6958013" y="3186113"/>
          <p14:tracePt t="39166" x="6992938" y="3186113"/>
          <p14:tracePt t="39173" x="7008813" y="3186113"/>
          <p14:tracePt t="39183" x="7043738" y="3195638"/>
          <p14:tracePt t="39199" x="7069138" y="3195638"/>
          <p14:tracePt t="39215" x="7119938" y="3203575"/>
          <p14:tracePt t="39233" x="7162800" y="3203575"/>
          <p14:tracePt t="39250" x="7315200" y="3203575"/>
          <p14:tracePt t="39253" x="7400925" y="3203575"/>
          <p14:tracePt t="39266" x="7459663" y="3203575"/>
          <p14:tracePt t="39286" x="7646988" y="3203575"/>
          <p14:tracePt t="39300" x="7715250" y="3203575"/>
          <p14:tracePt t="39303" x="7816850" y="3221038"/>
          <p14:tracePt t="39316" x="7900988" y="3238500"/>
          <p14:tracePt t="39317" x="7994650" y="3254375"/>
          <p14:tracePt t="39336" x="8139113" y="3279775"/>
          <p14:tracePt t="39351" x="8215313" y="3289300"/>
          <p14:tracePt t="39367" x="8224838" y="3289300"/>
          <p14:tracePt t="39749" x="8240713" y="3289300"/>
          <p14:tracePt t="39788" x="8250238" y="3289300"/>
          <p14:tracePt t="39940" x="8258175" y="3289300"/>
          <p14:tracePt t="39956" x="8250238" y="3289300"/>
          <p14:tracePt t="39965" x="8240713" y="3289300"/>
          <p14:tracePt t="39973" x="8224838" y="3297238"/>
          <p14:tracePt t="39988" x="8207375" y="3305175"/>
          <p14:tracePt t="39998" x="8199438" y="3314700"/>
          <p14:tracePt t="40021" x="8189913" y="3322638"/>
          <p14:tracePt t="40180" x="8207375" y="3322638"/>
          <p14:tracePt t="40197" x="8215313" y="3322638"/>
          <p14:tracePt t="40205" x="8224838" y="3322638"/>
          <p14:tracePt t="40215" x="8240713" y="3322638"/>
          <p14:tracePt t="40235" x="8275638" y="3322638"/>
          <p14:tracePt t="40236" x="8308975" y="3322638"/>
          <p14:tracePt t="40248" x="8326438" y="3322638"/>
          <p14:tracePt t="40266" x="8369300" y="3322638"/>
          <p14:tracePt t="40268" x="8410575" y="3314700"/>
          <p14:tracePt t="40283" x="8453438" y="3314700"/>
          <p14:tracePt t="40286" x="8504238" y="3305175"/>
          <p14:tracePt t="40299" x="8547100" y="3305175"/>
          <p14:tracePt t="40316" x="8674100" y="3305175"/>
          <p14:tracePt t="40318" x="8716963" y="3305175"/>
          <p14:tracePt t="40334" x="8818563" y="3305175"/>
          <p14:tracePt t="40349" x="8878888" y="3305175"/>
          <p14:tracePt t="40351" x="8955088" y="3305175"/>
          <p14:tracePt t="40365" x="9023350" y="3305175"/>
          <p14:tracePt t="40366" x="9064625" y="3305175"/>
          <p14:tracePt t="40382" x="9132888" y="3305175"/>
          <p14:tracePt t="40399" x="9218613" y="3289300"/>
          <p14:tracePt t="40416" x="9277350" y="3289300"/>
          <p14:tracePt t="40432" x="9363075" y="3279775"/>
          <p14:tracePt t="40448" x="9405938" y="3271838"/>
          <p14:tracePt t="40466" x="9472613" y="3271838"/>
          <p14:tracePt t="40483" x="9550400" y="3271838"/>
          <p14:tracePt t="40485" x="9566275" y="3271838"/>
          <p14:tracePt t="40501" x="9626600" y="3271838"/>
          <p14:tracePt t="40515" x="9642475" y="3271838"/>
          <p14:tracePt t="40534" x="9702800" y="3263900"/>
          <p14:tracePt t="40548" x="9720263" y="3263900"/>
          <p14:tracePt t="40565" x="9753600" y="3263900"/>
          <p14:tracePt t="40567" x="9779000" y="3263900"/>
          <p14:tracePt t="40582" x="9829800" y="3254375"/>
          <p14:tracePt t="40599" x="9915525" y="3238500"/>
          <p14:tracePt t="40615" x="9974263" y="3228975"/>
          <p14:tracePt t="40633" x="10034588" y="3221038"/>
          <p14:tracePt t="40648" x="10067925" y="3211513"/>
          <p14:tracePt t="40665" x="10118725" y="3195638"/>
          <p14:tracePt t="40686" x="10153650" y="3186113"/>
          <p14:tracePt t="40708" x="10161588" y="3178175"/>
          <p14:tracePt t="40933" x="10144125" y="3178175"/>
          <p14:tracePt t="40941" x="10136188" y="3178175"/>
          <p14:tracePt t="40957" x="10118725" y="3178175"/>
          <p14:tracePt t="40989" x="10110788" y="3178175"/>
          <p14:tracePt t="40996" x="10101263" y="3178175"/>
          <p14:tracePt t="41014" x="10093325" y="3178175"/>
          <p14:tracePt t="41021" x="10085388" y="3178175"/>
          <p14:tracePt t="41045" x="10075863" y="3178175"/>
          <p14:tracePt t="41061" x="10067925" y="3178175"/>
          <p14:tracePt t="41076" x="10059988" y="3178175"/>
          <p14:tracePt t="41093" x="10050463" y="3178175"/>
          <p14:tracePt t="41108" x="10042525" y="3178175"/>
          <p14:tracePt t="41117" x="10025063" y="3178175"/>
          <p14:tracePt t="41135" x="9974263" y="3186113"/>
          <p14:tracePt t="41149" x="9931400" y="3203575"/>
          <p14:tracePt t="41150" x="9872663" y="3203575"/>
          <p14:tracePt t="41165" x="9796463" y="3203575"/>
          <p14:tracePt t="41182" x="9566275" y="3203575"/>
          <p14:tracePt t="41198" x="9482138" y="3203575"/>
          <p14:tracePt t="41215" x="9413875" y="3203575"/>
          <p14:tracePt t="41231" x="9380538" y="3203575"/>
          <p14:tracePt t="41253" x="9337675" y="3203575"/>
          <p14:tracePt t="41265" x="9312275" y="3203575"/>
          <p14:tracePt t="41281" x="9294813" y="3203575"/>
          <p14:tracePt t="41298" x="9261475" y="3203575"/>
          <p14:tracePt t="41315" x="9251950" y="3203575"/>
          <p14:tracePt t="41317" x="9244013" y="3203575"/>
          <p14:tracePt t="41357" x="9236075" y="3203575"/>
          <p14:tracePt t="41382" x="9226550" y="3203575"/>
          <p14:tracePt t="41389" x="9218613" y="3203575"/>
          <p14:tracePt t="41398" x="9209088" y="3203575"/>
          <p14:tracePt t="41415" x="9201150" y="3203575"/>
          <p14:tracePt t="41437" x="9193213" y="3203575"/>
          <p14:tracePt t="41449" x="9183688" y="3203575"/>
          <p14:tracePt t="41465" x="9175750" y="3203575"/>
          <p14:tracePt t="41485" x="9167813" y="3203575"/>
          <p14:tracePt t="41499" x="9150350" y="3203575"/>
          <p14:tracePt t="41501" x="9142413" y="3203575"/>
          <p14:tracePt t="41517" x="9117013" y="3203575"/>
          <p14:tracePt t="41532" x="9107488" y="3203575"/>
          <p14:tracePt t="41534" x="9082088" y="3203575"/>
          <p14:tracePt t="41548" x="9074150" y="3203575"/>
          <p14:tracePt t="41550" x="9048750" y="3203575"/>
          <p14:tracePt t="41566" x="9031288" y="3203575"/>
          <p14:tracePt t="41582" x="9005888" y="3203575"/>
          <p14:tracePt t="41599" x="8988425" y="3203575"/>
          <p14:tracePt t="41615" x="8972550" y="3203575"/>
          <p14:tracePt t="41749" x="8955088" y="3203575"/>
          <p14:tracePt t="41765" x="8947150" y="3203575"/>
          <p14:tracePt t="41796" x="8937625" y="3203575"/>
          <p14:tracePt t="41804" x="8921750" y="3203575"/>
          <p14:tracePt t="41828" x="8912225" y="3203575"/>
          <p14:tracePt t="44245" x="8894763" y="3203575"/>
          <p14:tracePt t="44268" x="8886825" y="3203575"/>
          <p14:tracePt t="44276" x="8878888" y="3203575"/>
          <p14:tracePt t="44301" x="8861425" y="3203575"/>
          <p14:tracePt t="44308" x="8853488" y="3203575"/>
          <p14:tracePt t="44341" x="8843963" y="3203575"/>
          <p14:tracePt t="44348" x="8828088" y="3203575"/>
          <p14:tracePt t="44405" x="8818563" y="3203575"/>
          <p14:tracePt t="44422" x="8810625" y="3203575"/>
          <p14:tracePt t="44436" x="8802688" y="3203575"/>
          <p14:tracePt t="44445" x="8793163" y="3203575"/>
          <p14:tracePt t="44453" x="8785225" y="3203575"/>
          <p14:tracePt t="44500" x="8767763" y="3203575"/>
          <p14:tracePt t="44701" x="8759825" y="3203575"/>
          <p14:tracePt t="44708" x="8750300" y="3203575"/>
          <p14:tracePt t="44716" x="8734425" y="3203575"/>
          <p14:tracePt t="44730" x="8724900" y="3203575"/>
          <p14:tracePt t="44731" x="8691563" y="3203575"/>
          <p14:tracePt t="44747" x="8658225" y="3203575"/>
          <p14:tracePt t="44750" x="8615363" y="3203575"/>
          <p14:tracePt t="44764" x="8564563" y="3203575"/>
          <p14:tracePt t="44781" x="8496300" y="3211513"/>
          <p14:tracePt t="44796" x="8462963" y="3246438"/>
          <p14:tracePt t="44797" x="8410575" y="3254375"/>
          <p14:tracePt t="44815" x="8291513" y="3263900"/>
          <p14:tracePt t="44829" x="8215313" y="3279775"/>
          <p14:tracePt t="44846" x="8147050" y="3289300"/>
          <p14:tracePt t="44863" x="8088313" y="3305175"/>
          <p14:tracePt t="44880" x="8004175" y="3330575"/>
          <p14:tracePt t="44897" x="7910513" y="3340100"/>
          <p14:tracePt t="44913" x="7893050" y="3348038"/>
          <p14:tracePt t="44934" x="7859713" y="3348038"/>
          <p14:tracePt t="44946" x="7842250" y="3348038"/>
          <p14:tracePt t="44965" x="7807325" y="3348038"/>
          <p14:tracePt t="44983" x="7791450" y="3348038"/>
          <p14:tracePt t="44997" x="7756525" y="3348038"/>
          <p14:tracePt t="45015" x="7688263" y="3365500"/>
          <p14:tracePt t="45031" x="7612063" y="3373438"/>
          <p14:tracePt t="45047" x="7561263" y="3382963"/>
          <p14:tracePt t="45064" x="7493000" y="3382963"/>
          <p14:tracePt t="45080" x="7434263" y="3390900"/>
          <p14:tracePt t="45096" x="7358063" y="3408363"/>
          <p14:tracePt t="45113" x="7281863" y="3416300"/>
          <p14:tracePt t="45130" x="7196138" y="3424238"/>
          <p14:tracePt t="45133" x="7170738" y="3424238"/>
          <p14:tracePt t="45146" x="7127875" y="3433763"/>
          <p14:tracePt t="45165" x="7000875" y="3459163"/>
          <p14:tracePt t="45181" x="6915150" y="3467100"/>
          <p14:tracePt t="45197" x="6856413" y="3467100"/>
          <p14:tracePt t="45214" x="6669088" y="3467100"/>
          <p14:tracePt t="45230" x="6456363" y="3484563"/>
          <p14:tracePt t="45246" x="6245225" y="3517900"/>
          <p14:tracePt t="45265" x="6015038" y="3535363"/>
          <p14:tracePt t="45280" x="5827713" y="3568700"/>
          <p14:tracePt t="45296" x="5649913" y="3594100"/>
          <p14:tracePt t="45313" x="5446713" y="3629025"/>
          <p14:tracePt t="45329" x="5191125" y="3671888"/>
          <p14:tracePt t="45346" x="4978400" y="3697288"/>
          <p14:tracePt t="45365" x="4740275" y="3697288"/>
          <p14:tracePt t="45366" x="4613275" y="3697288"/>
          <p14:tracePt t="45383" x="4384675" y="3697288"/>
          <p14:tracePt t="45397" x="4298950" y="3697288"/>
          <p14:tracePt t="45398" x="4187825" y="3705225"/>
          <p14:tracePt t="45413" x="4078288" y="3705225"/>
          <p14:tracePt t="45414" x="3959225" y="3730625"/>
          <p14:tracePt t="45429" x="3644900" y="3730625"/>
          <p14:tracePt t="45446" x="3236913" y="3730625"/>
          <p14:tracePt t="45463" x="2922588" y="3730625"/>
          <p14:tracePt t="45480" x="2727325" y="3730625"/>
          <p14:tracePt t="45496" x="2625725" y="3730625"/>
          <p14:tracePt t="45516" x="2532063" y="3730625"/>
          <p14:tracePt t="45529" x="2506663" y="3730625"/>
          <p14:tracePt t="45546" x="2430463" y="3730625"/>
          <p14:tracePt t="45565" x="2251075" y="3730625"/>
          <p14:tracePt t="45581" x="2124075" y="3687763"/>
          <p14:tracePt t="45597" x="2065338" y="3671888"/>
          <p14:tracePt t="45598" x="2047875" y="3671888"/>
          <p14:tracePt t="45616" x="2005013" y="3662363"/>
          <p14:tracePt t="45631" x="1971675" y="3646488"/>
          <p14:tracePt t="45647" x="1954213" y="3636963"/>
          <p14:tracePt t="45663" x="1936750" y="3629025"/>
          <p14:tracePt t="45680" x="1928813" y="3629025"/>
          <p14:tracePt t="45696" x="1911350" y="3629025"/>
          <p14:tracePt t="45756" x="1911350" y="3619500"/>
          <p14:tracePt t="45846" x="1911350" y="3611563"/>
          <p14:tracePt t="45852" x="1936750" y="3611563"/>
          <p14:tracePt t="45863" x="1979613" y="3611563"/>
          <p14:tracePt t="45881" x="2030413" y="3611563"/>
          <p14:tracePt t="45896" x="2065338" y="3611563"/>
          <p14:tracePt t="45913" x="2090738" y="3611563"/>
          <p14:tracePt t="45930" x="2098675" y="3611563"/>
          <p14:tracePt t="45946" x="2116138" y="3611563"/>
          <p14:tracePt t="45965" x="2149475" y="3611563"/>
          <p14:tracePt t="45981" x="2192338" y="3611563"/>
          <p14:tracePt t="45997" x="2225675" y="3603625"/>
          <p14:tracePt t="45998" x="2235200" y="3594100"/>
          <p14:tracePt t="46014" x="2243138" y="3594100"/>
          <p14:tracePt t="46030" x="2251075" y="3594100"/>
          <p14:tracePt t="46046" x="2260600" y="3594100"/>
          <p14:tracePt t="46068" x="2276475" y="3594100"/>
          <p14:tracePt t="46079" x="2286000" y="3594100"/>
          <p14:tracePt t="46096" x="2301875" y="3594100"/>
          <p14:tracePt t="46113" x="2336800" y="3594100"/>
          <p14:tracePt t="46141" x="2352675" y="3594100"/>
          <p14:tracePt t="46173" x="2362200" y="3594100"/>
          <p14:tracePt t="46182" x="2370138" y="3594100"/>
          <p14:tracePt t="46188" x="2387600" y="3594100"/>
          <p14:tracePt t="46197" x="2395538" y="3594100"/>
          <p14:tracePt t="46214" x="2438400" y="3594100"/>
          <p14:tracePt t="46230" x="2463800" y="3594100"/>
          <p14:tracePt t="46246" x="2489200" y="3586163"/>
          <p14:tracePt t="46263" x="2497138" y="3586163"/>
          <p14:tracePt t="46285" x="2506663" y="3586163"/>
          <p14:tracePt t="46301" x="2524125" y="3586163"/>
          <p14:tracePt t="46316" x="2532063" y="3586163"/>
          <p14:tracePt t="46341" x="2540000" y="3586163"/>
          <p14:tracePt t="46389" x="2549525" y="3586163"/>
          <p14:tracePt t="46415" x="2557463" y="3586163"/>
          <p14:tracePt t="46420" x="2565400" y="3586163"/>
          <p14:tracePt t="46429" x="2582863" y="3586163"/>
          <p14:tracePt t="46446" x="2590800" y="3586163"/>
          <p14:tracePt t="46462" x="2600325" y="3586163"/>
          <p14:tracePt t="46685" x="2616200" y="3586163"/>
          <p14:tracePt t="47829" x="2633663" y="3594100"/>
          <p14:tracePt t="47836" x="2641600" y="3603625"/>
          <p14:tracePt t="47847" x="2651125" y="3603625"/>
          <p14:tracePt t="47876" x="2659063" y="3611563"/>
          <p14:tracePt t="47893" x="2668588" y="3619500"/>
          <p14:tracePt t="47909" x="2676525" y="3619500"/>
          <p14:tracePt t="47916" x="2693988" y="3629025"/>
          <p14:tracePt t="47932" x="2701925" y="3636963"/>
          <p14:tracePt t="47945" x="2701925" y="3646488"/>
          <p14:tracePt t="47962" x="2719388" y="3654425"/>
          <p14:tracePt t="47978" x="2727325" y="3654425"/>
          <p14:tracePt t="47996" x="2735263" y="3662363"/>
          <p14:tracePt t="48013" x="2744788" y="3662363"/>
          <p14:tracePt t="48030" x="2760663" y="3662363"/>
          <p14:tracePt t="48046" x="2786063" y="3662363"/>
          <p14:tracePt t="48048" x="2803525" y="3662363"/>
          <p14:tracePt t="48062" x="2838450" y="3662363"/>
          <p14:tracePt t="48079" x="2871788" y="3662363"/>
          <p14:tracePt t="48096" x="2897188" y="3671888"/>
          <p14:tracePt t="48117" x="2914650" y="3671888"/>
          <p14:tracePt t="48119" x="2922588" y="3671888"/>
          <p14:tracePt t="48129" x="2930525" y="3671888"/>
          <p14:tracePt t="48146" x="2965450" y="3671888"/>
          <p14:tracePt t="48162" x="2990850" y="3671888"/>
          <p14:tracePt t="48165" x="2998788" y="3671888"/>
          <p14:tracePt t="48179" x="3016250" y="3671888"/>
          <p14:tracePt t="48195" x="3024188" y="3671888"/>
          <p14:tracePt t="48213" x="3033713" y="3671888"/>
          <p14:tracePt t="48232" x="3049588" y="3662363"/>
          <p14:tracePt t="48246" x="3059113" y="3662363"/>
          <p14:tracePt t="48263" x="3084513" y="3662363"/>
          <p14:tracePt t="48279" x="3100388" y="3654425"/>
          <p14:tracePt t="48296" x="3109913" y="3654425"/>
          <p14:tracePt t="48312" x="3117850" y="3654425"/>
          <p14:tracePt t="48365" x="3127375" y="3654425"/>
          <p14:tracePt t="48380" x="3143250" y="3654425"/>
          <p14:tracePt t="48413" x="3152775" y="3654425"/>
          <p14:tracePt t="48436" x="3160713" y="3654425"/>
          <p14:tracePt t="48462" x="3168650" y="3654425"/>
          <p14:tracePt t="48485" x="3178175" y="3654425"/>
          <p14:tracePt t="48493" x="3186113" y="3654425"/>
          <p14:tracePt t="48500" x="3194050" y="3654425"/>
          <p14:tracePt t="48512" x="3203575" y="3654425"/>
          <p14:tracePt t="48529" x="3211513" y="3654425"/>
          <p14:tracePt t="48604" x="3219450" y="3654425"/>
          <p14:tracePt t="48621" x="3228975" y="3654425"/>
          <p14:tracePt t="48629" x="3236913" y="3654425"/>
          <p14:tracePt t="48646" x="3236913" y="3646488"/>
          <p14:tracePt t="48660" x="3244850" y="3636963"/>
          <p14:tracePt t="49108" x="3236913" y="3636963"/>
          <p14:tracePt t="49116" x="3211513" y="3636963"/>
          <p14:tracePt t="49128" x="3203575" y="3636963"/>
          <p14:tracePt t="50053" x="3211513" y="3636963"/>
          <p14:tracePt t="50061" x="3219450" y="3636963"/>
          <p14:tracePt t="50077" x="3236913" y="3636963"/>
          <p14:tracePt t="50101" x="3244850" y="3636963"/>
          <p14:tracePt t="50111" x="3262313" y="3636963"/>
          <p14:tracePt t="50128" x="3270250" y="3636963"/>
          <p14:tracePt t="50144" x="3297238" y="3629025"/>
          <p14:tracePt t="50161" x="3313113" y="3629025"/>
          <p14:tracePt t="50178" x="3338513" y="3619500"/>
          <p14:tracePt t="50195" x="3373438" y="3619500"/>
          <p14:tracePt t="50197" x="3389313" y="3619500"/>
          <p14:tracePt t="50211" x="3414713" y="3603625"/>
          <p14:tracePt t="50228" x="3457575" y="3603625"/>
          <p14:tracePt t="50230" x="3482975" y="3603625"/>
          <p14:tracePt t="50245" x="3508375" y="3603625"/>
          <p14:tracePt t="50246" x="3533775" y="3603625"/>
          <p14:tracePt t="50262" x="3594100" y="3603625"/>
          <p14:tracePt t="50278" x="3678238" y="3603625"/>
          <p14:tracePt t="50295" x="3756025" y="3603625"/>
          <p14:tracePt t="50316" x="3814763" y="3603625"/>
          <p14:tracePt t="50328" x="3840163" y="3603625"/>
          <p14:tracePt t="50345" x="3873500" y="3603625"/>
          <p14:tracePt t="50361" x="3900488" y="3603625"/>
          <p14:tracePt t="50378" x="3933825" y="3594100"/>
          <p14:tracePt t="50394" x="3984625" y="3594100"/>
          <p14:tracePt t="50396" x="4027488" y="3586163"/>
          <p14:tracePt t="50411" x="4070350" y="3586163"/>
          <p14:tracePt t="50428" x="4265613" y="3586163"/>
          <p14:tracePt t="50445" x="4367213" y="3586163"/>
          <p14:tracePt t="50461" x="4511675" y="3586163"/>
          <p14:tracePt t="50477" x="4587875" y="3586163"/>
          <p14:tracePt t="50494" x="4621213" y="3586163"/>
          <p14:tracePt t="50511" x="4638675" y="3586163"/>
          <p14:tracePt t="50580" x="4646613" y="3586163"/>
          <p14:tracePt t="50588" x="4656138" y="3586163"/>
          <p14:tracePt t="50596" x="4664075" y="3586163"/>
          <p14:tracePt t="50621" x="4673600" y="3586163"/>
          <p14:tracePt t="50629" x="4689475" y="3586163"/>
          <p14:tracePt t="50645" x="4706938" y="3586163"/>
          <p14:tracePt t="50663" x="4740275" y="3586163"/>
          <p14:tracePt t="50678" x="4775200" y="3586163"/>
          <p14:tracePt t="50694" x="4851400" y="3586163"/>
          <p14:tracePt t="50710" x="4919663" y="3586163"/>
          <p14:tracePt t="50727" x="4987925" y="3586163"/>
          <p14:tracePt t="50744" x="5054600" y="3586163"/>
          <p14:tracePt t="50762" x="5089525" y="3586163"/>
          <p14:tracePt t="50765" x="5114925" y="3586163"/>
          <p14:tracePt t="50777" x="5122863" y="3586163"/>
          <p14:tracePt t="50796" x="5148263" y="3586163"/>
          <p14:tracePt t="50813" x="5157788" y="3586163"/>
          <p14:tracePt t="50828" x="5165725" y="3586163"/>
          <p14:tracePt t="50829" x="5173663" y="3586163"/>
          <p14:tracePt t="50845" x="5191125" y="3586163"/>
          <p14:tracePt t="50861" x="5216525" y="3586163"/>
          <p14:tracePt t="50877" x="5224463" y="3594100"/>
          <p14:tracePt t="51148" x="5233988" y="3603625"/>
          <p14:tracePt t="51157" x="5241925" y="3603625"/>
          <p14:tracePt t="51188" x="5249863" y="3603625"/>
          <p14:tracePt t="51196" x="5259388" y="3611563"/>
          <p14:tracePt t="51205" x="5267325" y="3611563"/>
          <p14:tracePt t="51213" x="5276850" y="3611563"/>
          <p14:tracePt t="51253" x="5284788" y="3611563"/>
          <p14:tracePt t="51485" x="5302250" y="3594100"/>
          <p14:tracePt t="51492" x="5318125" y="3578225"/>
          <p14:tracePt t="51501" x="5318125" y="3568700"/>
          <p14:tracePt t="51512" x="5327650" y="3560763"/>
          <p14:tracePt t="51527" x="5327650" y="3552825"/>
          <p14:tracePt t="51545" x="5335588" y="3543300"/>
          <p14:tracePt t="51560" x="5343525" y="3535363"/>
          <p14:tracePt t="51577" x="5343525" y="3527425"/>
          <p14:tracePt t="51596" x="5343525" y="3517900"/>
          <p14:tracePt t="51610" x="5343525" y="3509963"/>
          <p14:tracePt t="51627" x="5353050" y="3502025"/>
          <p14:tracePt t="51646" x="5353050" y="3475038"/>
          <p14:tracePt t="51662" x="5360988" y="3475038"/>
          <p14:tracePt t="51677" x="5360988" y="3467100"/>
          <p14:tracePt t="51694" x="5360988" y="3441700"/>
          <p14:tracePt t="51711" x="5360988" y="3433763"/>
          <p14:tracePt t="51728" x="5353050" y="3416300"/>
          <p14:tracePt t="51744" x="5335588" y="3398838"/>
          <p14:tracePt t="51761" x="5284788" y="3373438"/>
          <p14:tracePt t="51777" x="5216525" y="3355975"/>
          <p14:tracePt t="51784" x="5140325" y="3340100"/>
          <p14:tracePt t="51794" x="5122863" y="3340100"/>
          <p14:tracePt t="51811" x="5003800" y="3314700"/>
          <p14:tracePt t="51814" x="4945063" y="3314700"/>
          <p14:tracePt t="51827" x="4902200" y="3314700"/>
          <p14:tracePt t="51829" x="4859338" y="3314700"/>
          <p14:tracePt t="51845" x="4757738" y="3314700"/>
          <p14:tracePt t="51860" x="4673600" y="3314700"/>
          <p14:tracePt t="51862" x="4587875" y="3314700"/>
          <p14:tracePt t="51878" x="4486275" y="3314700"/>
          <p14:tracePt t="51879" x="4375150" y="3314700"/>
          <p14:tracePt t="51894" x="4162425" y="3314700"/>
          <p14:tracePt t="51911" x="3984625" y="3314700"/>
          <p14:tracePt t="51927" x="3840163" y="3314700"/>
          <p14:tracePt t="51944" x="3746500" y="3314700"/>
          <p14:tracePt t="51961" x="3695700" y="3314700"/>
          <p14:tracePt t="51978" x="3652838" y="3314700"/>
          <p14:tracePt t="51995" x="3576638" y="3314700"/>
          <p14:tracePt t="51998" x="3517900" y="3322638"/>
          <p14:tracePt t="52010" x="3441700" y="3340100"/>
          <p14:tracePt t="52029" x="3219450" y="3382963"/>
          <p14:tracePt t="52044" x="3178175" y="3390900"/>
          <p14:tracePt t="52046" x="3143250" y="3390900"/>
          <p14:tracePt t="52061" x="3100388" y="3398838"/>
          <p14:tracePt t="52079" x="3024188" y="3424238"/>
          <p14:tracePt t="52094" x="2998788" y="3459163"/>
          <p14:tracePt t="52110" x="2982913" y="3475038"/>
          <p14:tracePt t="52128" x="2982913" y="3509963"/>
          <p14:tracePt t="52144" x="2973388" y="3535363"/>
          <p14:tracePt t="52161" x="2973388" y="3568700"/>
          <p14:tracePt t="52177" x="2982913" y="3646488"/>
          <p14:tracePt t="52194" x="3074988" y="3738563"/>
          <p14:tracePt t="52211" x="3143250" y="3790950"/>
          <p14:tracePt t="52214" x="3194050" y="3832225"/>
          <p14:tracePt t="52227" x="3219450" y="3841750"/>
          <p14:tracePt t="52245" x="3373438" y="3857625"/>
          <p14:tracePt t="52261" x="3432175" y="3875088"/>
          <p14:tracePt t="52277" x="3687763" y="3892550"/>
          <p14:tracePt t="52295" x="4187825" y="3892550"/>
          <p14:tracePt t="52312" x="4511675" y="3892550"/>
          <p14:tracePt t="52327" x="4791075" y="3892550"/>
          <p14:tracePt t="52343" x="4962525" y="3892550"/>
          <p14:tracePt t="52360" x="5072063" y="3867150"/>
          <p14:tracePt t="52377" x="5122863" y="3832225"/>
          <p14:tracePt t="52393" x="5140325" y="3816350"/>
          <p14:tracePt t="52412" x="5148263" y="3773488"/>
          <p14:tracePt t="52427" x="5157788" y="3763963"/>
          <p14:tracePt t="52428" x="5173663" y="3748088"/>
          <p14:tracePt t="52445" x="5183188" y="3697288"/>
          <p14:tracePt t="52461" x="5191125" y="3671888"/>
          <p14:tracePt t="52462" x="5224463" y="3619500"/>
          <p14:tracePt t="52477" x="5241925" y="3586163"/>
          <p14:tracePt t="52493" x="5310188" y="3449638"/>
          <p14:tracePt t="52510" x="5310188" y="3416300"/>
          <p14:tracePt t="52527" x="5310188" y="3382963"/>
          <p14:tracePt t="52544" x="5310188" y="3355975"/>
          <p14:tracePt t="52561" x="5310188" y="3322638"/>
          <p14:tracePt t="52577" x="5267325" y="3279775"/>
          <p14:tracePt t="52594" x="5216525" y="3238500"/>
          <p14:tracePt t="52610" x="5157788" y="3211513"/>
          <p14:tracePt t="52612" x="5114925" y="3195638"/>
          <p14:tracePt t="52627" x="5054600" y="3186113"/>
          <p14:tracePt t="52646" x="4791075" y="3109913"/>
          <p14:tracePt t="52662" x="4562475" y="3051175"/>
          <p14:tracePt t="52677" x="4443413" y="3016250"/>
          <p14:tracePt t="52677" x="4341813" y="2990850"/>
          <p14:tracePt t="52694" x="4137025" y="2957513"/>
          <p14:tracePt t="52713" x="4035425" y="2949575"/>
          <p14:tracePt t="52727" x="3959225" y="2949575"/>
          <p14:tracePt t="52743" x="3873500" y="2949575"/>
          <p14:tracePt t="52760" x="3746500" y="2949575"/>
          <p14:tracePt t="52776" x="3644900" y="2965450"/>
          <p14:tracePt t="52793" x="3533775" y="2982913"/>
          <p14:tracePt t="52810" x="3389313" y="3016250"/>
          <p14:tracePt t="52827" x="3244850" y="3033713"/>
          <p14:tracePt t="52844" x="3041650" y="3041650"/>
          <p14:tracePt t="52862" x="2947988" y="3067050"/>
          <p14:tracePt t="52877" x="2905125" y="3076575"/>
          <p14:tracePt t="52878" x="2846388" y="3084513"/>
          <p14:tracePt t="52893" x="2770188" y="3084513"/>
          <p14:tracePt t="52895" x="2701925" y="3094038"/>
          <p14:tracePt t="52911" x="2633663" y="3119438"/>
          <p14:tracePt t="52928" x="2565400" y="3135313"/>
          <p14:tracePt t="52943" x="2506663" y="3160713"/>
          <p14:tracePt t="52960" x="2481263" y="3170238"/>
          <p14:tracePt t="52977" x="2471738" y="3170238"/>
          <p14:tracePt t="52994" x="2463800" y="3170238"/>
          <p14:tracePt t="53021" x="2455863" y="3178175"/>
          <p14:tracePt t="53045" x="2455863" y="3186113"/>
          <p14:tracePt t="53052" x="2446338" y="3195638"/>
          <p14:tracePt t="53156" x="2446338" y="3211513"/>
          <p14:tracePt t="53173" x="2446338" y="3221038"/>
          <p14:tracePt t="53188" x="2446338" y="3228975"/>
          <p14:tracePt t="53196" x="2446338" y="3246438"/>
          <p14:tracePt t="53212" x="2446338" y="3254375"/>
          <p14:tracePt t="53227" x="2455863" y="3271838"/>
          <p14:tracePt t="53243" x="2489200" y="3305175"/>
          <p14:tracePt t="53260" x="2489200" y="3314700"/>
          <p14:tracePt t="53286" x="2497138" y="3314700"/>
          <p14:tracePt t="53302" x="2497138" y="3322638"/>
          <p14:tracePt t="53310" x="2506663" y="3330575"/>
          <p14:tracePt t="114749" x="2497138" y="3330575"/>
          <p14:tracePt t="114796" x="2481263" y="3322638"/>
          <p14:tracePt t="114813" x="2481263" y="3314700"/>
          <p14:tracePt t="114820" x="2497138" y="3238500"/>
          <p14:tracePt t="114832" x="2549525" y="3067050"/>
          <p14:tracePt t="114849" x="2557463" y="2805113"/>
          <p14:tracePt t="114866" x="2514600" y="2600325"/>
          <p14:tracePt t="114883" x="2413000" y="2430463"/>
          <p14:tracePt t="114885" x="2370138" y="2354263"/>
          <p14:tracePt t="114899" x="2362200" y="2303463"/>
          <p14:tracePt t="114916" x="2311400" y="2209800"/>
          <p14:tracePt t="114917" x="2301875" y="2184400"/>
          <p14:tracePt t="114935" x="2286000" y="2149475"/>
          <p14:tracePt t="114952" x="2235200" y="2055813"/>
          <p14:tracePt t="114966" x="2132013" y="1911350"/>
          <p14:tracePt t="114985" x="1946275" y="1835150"/>
          <p14:tracePt t="115000" x="1698625" y="1766888"/>
          <p14:tracePt t="115016" x="1239838" y="1690688"/>
          <p14:tracePt t="115033" x="688975" y="1606550"/>
          <p14:tracePt t="115050" x="212725" y="14366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Income and Expense Statement</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2" y="1735059"/>
            <a:ext cx="11544844" cy="235295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Increased reserves, general insurance expenses, agents’ commissions and licenses, premium taxes, and fees round out the list of important expenses.</a:t>
            </a:r>
          </a:p>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 life insurer’s net gain from operations before dividends and taxes is the insurer’s total revenues less the insurer’s total expenses. A life insurer’s net gain from operations (also called net income) equals total</a:t>
            </a:r>
          </a:p>
          <a:p>
            <a:pPr algn="l">
              <a:lnSpc>
                <a:spcPct val="150000"/>
              </a:lnSpc>
            </a:pPr>
            <a:r>
              <a:rPr lang="en-US" sz="2000" dirty="0">
                <a:solidFill>
                  <a:schemeClr val="tx1">
                    <a:lumMod val="95000"/>
                    <a:lumOff val="5000"/>
                  </a:schemeClr>
                </a:solidFill>
                <a:cs typeface="Tajawal ExtraBold" panose="00000800000000000000" pitchFamily="2" charset="-78"/>
              </a:rPr>
              <a:t>     revenues less total expenses, policyholder dividends, and federal income taxes.</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962671023"/>
      </p:ext>
    </p:extLst>
  </p:cSld>
  <p:clrMapOvr>
    <a:masterClrMapping/>
  </p:clrMapOvr>
  <mc:AlternateContent xmlns:mc="http://schemas.openxmlformats.org/markup-compatibility/2006" xmlns:p14="http://schemas.microsoft.com/office/powerpoint/2010/main">
    <mc:Choice Requires="p14">
      <p:transition spd="slow" p14:dur="2000" advTm="160754"/>
    </mc:Choice>
    <mc:Fallback xmlns="">
      <p:transition spd="slow" advTm="16075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05100" y="694318"/>
            <a:ext cx="8785657" cy="727487"/>
            <a:chOff x="624740" y="1219988"/>
            <a:chExt cx="5625215" cy="773668"/>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789112" y="1219988"/>
              <a:ext cx="5460843" cy="687360"/>
            </a:xfrm>
            <a:prstGeom prst="rect">
              <a:avLst/>
            </a:prstGeom>
            <a:noFill/>
          </p:spPr>
          <p:txBody>
            <a:bodyPr wrap="square" rtlCol="0">
              <a:spAutoFit/>
            </a:bodyPr>
            <a:lstStyle/>
            <a:p>
              <a:pPr algn="ctr"/>
              <a:r>
                <a:rPr lang="en-US" sz="3600" b="1" dirty="0">
                  <a:solidFill>
                    <a:schemeClr val="bg1"/>
                  </a:solidFill>
                  <a:latin typeface="Alexandria" charset="0"/>
                </a:rPr>
                <a:t>Measuring Financial Performance</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2" y="2642119"/>
            <a:ext cx="11310325" cy="142962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A number of measures can be used to gauge the financial performance of the life insurance industry. For example, pre-tax or after-tax net income could be compared to total assets. An alternative measure is the rate of return on policyholders’ surplus, similar to a return on equity (ROE) ratio. </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008896796"/>
      </p:ext>
    </p:extLst>
  </p:cSld>
  <p:clrMapOvr>
    <a:masterClrMapping/>
  </p:clrMapOvr>
  <mc:AlternateContent xmlns:mc="http://schemas.openxmlformats.org/markup-compatibility/2006" xmlns:p14="http://schemas.microsoft.com/office/powerpoint/2010/main">
    <mc:Choice Requires="p14">
      <p:transition spd="slow" p14:dur="2000" advTm="67809"/>
    </mc:Choice>
    <mc:Fallback xmlns="">
      <p:transition spd="slow" advTm="678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33601" y="1030008"/>
            <a:ext cx="9572624" cy="2446970"/>
            <a:chOff x="624740" y="1263262"/>
            <a:chExt cx="5604610" cy="1368655"/>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1276525"/>
            </a:xfrm>
            <a:prstGeom prst="rect">
              <a:avLst/>
            </a:prstGeom>
            <a:noFill/>
          </p:spPr>
          <p:txBody>
            <a:bodyPr wrap="square" rtlCol="0">
              <a:spAutoFit/>
            </a:bodyPr>
            <a:lstStyle/>
            <a:p>
              <a:pPr algn="ctr"/>
              <a:r>
                <a:rPr lang="en-US" sz="3600" b="1" dirty="0">
                  <a:solidFill>
                    <a:schemeClr val="bg1"/>
                  </a:solidFill>
                  <a:latin typeface="Alexandria" charset="0"/>
                </a:rPr>
                <a:t>Rate Making in Property and Casualty Insurance</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1" y="2400024"/>
            <a:ext cx="11182895" cy="235295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Given the competitive nature of the insurance industry, premiums charged by insurance companies are</a:t>
            </a:r>
          </a:p>
          <a:p>
            <a:pPr algn="just">
              <a:lnSpc>
                <a:spcPct val="150000"/>
              </a:lnSpc>
            </a:pPr>
            <a:r>
              <a:rPr lang="en-US" sz="2000" dirty="0">
                <a:solidFill>
                  <a:schemeClr val="tx1">
                    <a:lumMod val="95000"/>
                    <a:lumOff val="5000"/>
                  </a:schemeClr>
                </a:solidFill>
                <a:cs typeface="Tajawal ExtraBold" panose="00000800000000000000" pitchFamily="2" charset="-78"/>
              </a:rPr>
              <a:t>     important. Before examining specific rate-making methods in property and casualty insurance, the    objectives of rate making are discussed.</a:t>
            </a:r>
          </a:p>
          <a:p>
            <a:pPr algn="just">
              <a:lnSpc>
                <a:spcPct val="150000"/>
              </a:lnSpc>
            </a:pPr>
            <a:endParaRPr lang="en-US" sz="2000" dirty="0">
              <a:solidFill>
                <a:schemeClr val="tx1">
                  <a:lumMod val="95000"/>
                  <a:lumOff val="5000"/>
                </a:schemeClr>
              </a:solidFill>
              <a:cs typeface="Tajawal ExtraBold" panose="00000800000000000000" pitchFamily="2" charset="-78"/>
            </a:endParaRP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627494329"/>
      </p:ext>
    </p:extLst>
  </p:cSld>
  <p:clrMapOvr>
    <a:masterClrMapping/>
  </p:clrMapOvr>
  <mc:AlternateContent xmlns:mc="http://schemas.openxmlformats.org/markup-compatibility/2006" xmlns:p14="http://schemas.microsoft.com/office/powerpoint/2010/main">
    <mc:Choice Requires="p14">
      <p:transition spd="slow" p14:dur="2000" advTm="81571"/>
    </mc:Choice>
    <mc:Fallback xmlns="">
      <p:transition spd="slow" advTm="81571"/>
    </mc:Fallback>
  </mc:AlternateContent>
  <p:extLst mod="1">
    <p:ext uri="{3A86A75C-4F4B-4683-9AE1-C65F6400EC91}">
      <p14:laserTraceLst xmlns:p14="http://schemas.microsoft.com/office/powerpoint/2010/main">
        <p14:tracePtLst>
          <p14:tracePt t="15074" x="3663950" y="6311900"/>
          <p14:tracePt t="15357" x="2955925" y="6746875"/>
          <p14:tracePt t="15368" x="2990850" y="6645275"/>
          <p14:tracePt t="15386" x="3127375" y="6391275"/>
          <p14:tracePt t="15387" x="3186113" y="6254750"/>
          <p14:tracePt t="15403" x="3279775" y="6034088"/>
          <p14:tracePt t="15419" x="3313113" y="5948363"/>
          <p14:tracePt t="15420" x="3355975" y="5846763"/>
          <p14:tracePt t="15435" x="3389313" y="5753100"/>
          <p14:tracePt t="15437" x="3414713" y="5676900"/>
          <p14:tracePt t="15451" x="3449638" y="5583238"/>
          <p14:tracePt t="15468" x="3500438" y="5514975"/>
          <p14:tracePt t="15485" x="3533775" y="5456238"/>
          <p14:tracePt t="15508" x="3594100" y="5337175"/>
          <p14:tracePt t="15519" x="3611563" y="5311775"/>
          <p14:tracePt t="15535" x="3636963" y="5276850"/>
          <p14:tracePt t="15552" x="3652838" y="5260975"/>
          <p14:tracePt t="15587" x="3662363" y="5251450"/>
          <p14:tracePt t="15595" x="3662363" y="5218113"/>
          <p14:tracePt t="15603" x="3662363" y="5175250"/>
          <p14:tracePt t="15619" x="3662363" y="5132388"/>
          <p14:tracePt t="15620" x="3662363" y="5081588"/>
          <p14:tracePt t="15635" x="3662363" y="5073650"/>
          <p14:tracePt t="15899" x="3670300" y="5056188"/>
          <p14:tracePt t="15907" x="3687763" y="5030788"/>
          <p14:tracePt t="15919" x="3713163" y="5005388"/>
          <p14:tracePt t="15936" x="3789363" y="4954588"/>
          <p14:tracePt t="15952" x="3865563" y="4835525"/>
          <p14:tracePt t="15955" x="3890963" y="4792663"/>
          <p14:tracePt t="15968" x="3908425" y="4741863"/>
          <p14:tracePt t="15985" x="3951288" y="4657725"/>
          <p14:tracePt t="16001" x="3959225" y="4614863"/>
          <p14:tracePt t="16019" x="3959225" y="4572000"/>
          <p14:tracePt t="16019" x="3976688" y="4564063"/>
          <p14:tracePt t="16036" x="3976688" y="4538663"/>
          <p14:tracePt t="16052" x="3992563" y="4503738"/>
          <p14:tracePt t="16068" x="4027488" y="4419600"/>
          <p14:tracePt t="16085" x="4086225" y="4325938"/>
          <p14:tracePt t="16101" x="4137025" y="4224338"/>
          <p14:tracePt t="16118" x="4179888" y="4130675"/>
          <p14:tracePt t="16135" x="4222750" y="4052888"/>
          <p14:tracePt t="16152" x="4265613" y="3994150"/>
          <p14:tracePt t="16169" x="4324350" y="3908425"/>
          <p14:tracePt t="16171" x="4359275" y="3875088"/>
          <p14:tracePt t="16187" x="4443413" y="3781425"/>
          <p14:tracePt t="16202" x="4468813" y="3748088"/>
          <p14:tracePt t="16203" x="4494213" y="3713163"/>
          <p14:tracePt t="16221" x="4554538" y="3619500"/>
          <p14:tracePt t="16239" x="4595813" y="3586163"/>
          <p14:tracePt t="16251" x="4630738" y="3543300"/>
          <p14:tracePt t="16268" x="4673600" y="3517900"/>
          <p14:tracePt t="16286" x="4706938" y="3492500"/>
          <p14:tracePt t="16302" x="4732338" y="3467100"/>
          <p14:tracePt t="16319" x="4740275" y="3449638"/>
          <p14:tracePt t="16335" x="4757738" y="3441700"/>
          <p14:tracePt t="16352" x="4775200" y="3416300"/>
          <p14:tracePt t="16368" x="4800600" y="3398838"/>
          <p14:tracePt t="16386" x="4859338" y="3365500"/>
          <p14:tracePt t="16388" x="4859338" y="3355975"/>
          <p14:tracePt t="16402" x="4884738" y="3348038"/>
          <p14:tracePt t="16404" x="4910138" y="3322638"/>
          <p14:tracePt t="16419" x="4919663" y="3314700"/>
          <p14:tracePt t="16420" x="4945063" y="3314700"/>
          <p14:tracePt t="16435" x="4970463" y="3305175"/>
          <p14:tracePt t="16438" x="4995863" y="3297238"/>
          <p14:tracePt t="16453" x="5046663" y="3271838"/>
          <p14:tracePt t="16468" x="5132388" y="3246438"/>
          <p14:tracePt t="16484" x="5199063" y="3228975"/>
          <p14:tracePt t="16501" x="5241925" y="3221038"/>
          <p14:tracePt t="16518" x="5292725" y="3186113"/>
          <p14:tracePt t="16534" x="5343525" y="3178175"/>
          <p14:tracePt t="16551" x="5394325" y="3152775"/>
          <p14:tracePt t="16568" x="5462588" y="3152775"/>
          <p14:tracePt t="16584" x="5565775" y="3135313"/>
          <p14:tracePt t="16601" x="5675313" y="3109913"/>
          <p14:tracePt t="16619" x="5819775" y="3094038"/>
          <p14:tracePt t="16637" x="5913438" y="3084513"/>
          <p14:tracePt t="16652" x="5946775" y="3084513"/>
          <p14:tracePt t="16653" x="5972175" y="3076575"/>
          <p14:tracePt t="16668" x="6007100" y="3067050"/>
          <p14:tracePt t="16685" x="6040438" y="3059113"/>
          <p14:tracePt t="16702" x="6091238" y="3059113"/>
          <p14:tracePt t="16719" x="6134100" y="3051175"/>
          <p14:tracePt t="16735" x="6167438" y="3051175"/>
          <p14:tracePt t="16752" x="6219825" y="3033713"/>
          <p14:tracePt t="16768" x="6245225" y="3025775"/>
          <p14:tracePt t="16785" x="6261100" y="3025775"/>
          <p14:tracePt t="16802" x="6286500" y="3016250"/>
          <p14:tracePt t="16819" x="6321425" y="3016250"/>
          <p14:tracePt t="16834" x="6329363" y="3016250"/>
          <p14:tracePt t="16851" x="6354763" y="3016250"/>
          <p14:tracePt t="16868" x="6397625" y="3000375"/>
          <p14:tracePt t="16885" x="6440488" y="2990850"/>
          <p14:tracePt t="16902" x="6456363" y="2990850"/>
          <p14:tracePt t="16918" x="6473825" y="2982913"/>
          <p14:tracePt t="16935" x="6491288" y="2982913"/>
          <p14:tracePt t="16952" x="6499225" y="2974975"/>
          <p14:tracePt t="16968" x="6508750" y="2974975"/>
          <p14:tracePt t="17187" x="6499225" y="2974975"/>
          <p14:tracePt t="17195" x="6440488" y="2974975"/>
          <p14:tracePt t="17202" x="6397625" y="2974975"/>
          <p14:tracePt t="17221" x="6329363" y="2974975"/>
          <p14:tracePt t="17222" x="6286500" y="2974975"/>
          <p14:tracePt t="17236" x="6227763" y="2974975"/>
          <p14:tracePt t="17251" x="6194425" y="2974975"/>
          <p14:tracePt t="17267" x="6065838" y="2974975"/>
          <p14:tracePt t="17284" x="5981700" y="2974975"/>
          <p14:tracePt t="17301" x="5895975" y="2974975"/>
          <p14:tracePt t="17318" x="5837238" y="2974975"/>
          <p14:tracePt t="17337" x="5761038" y="2974975"/>
          <p14:tracePt t="17339" x="5718175" y="2974975"/>
          <p14:tracePt t="17352" x="5675313" y="2974975"/>
          <p14:tracePt t="17367" x="5573713" y="2974975"/>
          <p14:tracePt t="17385" x="5429250" y="2957513"/>
          <p14:tracePt t="17387" x="5327650" y="2940050"/>
          <p14:tracePt t="17403" x="5165725" y="2897188"/>
          <p14:tracePt t="17417" x="5064125" y="2871788"/>
          <p14:tracePt t="17418" x="5003800" y="2871788"/>
          <p14:tracePt t="17436" x="4859338" y="2846388"/>
          <p14:tracePt t="17452" x="4757738" y="2846388"/>
          <p14:tracePt t="17467" x="4656138" y="2846388"/>
          <p14:tracePt t="17484" x="4570413" y="2846388"/>
          <p14:tracePt t="17501" x="4443413" y="2846388"/>
          <p14:tracePt t="17517" x="4324350" y="2846388"/>
          <p14:tracePt t="17534" x="4179888" y="2846388"/>
          <p14:tracePt t="17551" x="4078288" y="2846388"/>
          <p14:tracePt t="17568" x="3959225" y="2846388"/>
          <p14:tracePt t="17584" x="3814763" y="2855913"/>
          <p14:tracePt t="17601" x="3662363" y="2863850"/>
          <p14:tracePt t="17619" x="3406775" y="2863850"/>
          <p14:tracePt t="17636" x="3203575" y="2863850"/>
          <p14:tracePt t="17651" x="3135313" y="2863850"/>
          <p14:tracePt t="17667" x="2947988" y="2863850"/>
          <p14:tracePt t="17684" x="2871788" y="2863850"/>
          <p14:tracePt t="17701" x="2820988" y="2863850"/>
          <p14:tracePt t="17718" x="2778125" y="2863850"/>
          <p14:tracePt t="17734" x="2744788" y="2863850"/>
          <p14:tracePt t="17751" x="2684463" y="2863850"/>
          <p14:tracePt t="17767" x="2616200" y="2863850"/>
          <p14:tracePt t="17784" x="2506663" y="2863850"/>
          <p14:tracePt t="17787" x="2446338" y="2863850"/>
          <p14:tracePt t="17801" x="2370138" y="2863850"/>
          <p14:tracePt t="17817" x="2260600" y="2863850"/>
          <p14:tracePt t="17836" x="2141538" y="2863850"/>
          <p14:tracePt t="17851" x="2106613" y="2863850"/>
          <p14:tracePt t="17853" x="2081213" y="2863850"/>
          <p14:tracePt t="17868" x="2030413" y="2863850"/>
          <p14:tracePt t="17887" x="1954213" y="2863850"/>
          <p14:tracePt t="17902" x="1878013" y="2863850"/>
          <p14:tracePt t="17917" x="1827213" y="2863850"/>
          <p14:tracePt t="17934" x="1792288" y="2863850"/>
          <p14:tracePt t="17950" x="1741488" y="2881313"/>
          <p14:tracePt t="17967" x="1724025" y="2881313"/>
          <p14:tracePt t="17984" x="1716088" y="2881313"/>
          <p14:tracePt t="18002" x="1690688" y="2889250"/>
          <p14:tracePt t="18018" x="1682750" y="2889250"/>
          <p14:tracePt t="19570" x="1682750" y="2897188"/>
          <p14:tracePt t="19586" x="1698625" y="2906713"/>
          <p14:tracePt t="19595" x="1724025" y="2906713"/>
          <p14:tracePt t="19603" x="1733550" y="2906713"/>
          <p14:tracePt t="19617" x="1741488" y="2906713"/>
          <p14:tracePt t="19633" x="1766888" y="2906713"/>
          <p14:tracePt t="19635" x="1784350" y="2906713"/>
          <p14:tracePt t="19650" x="1801813" y="2906713"/>
          <p14:tracePt t="19652" x="1809750" y="2906713"/>
          <p14:tracePt t="19667" x="1817688" y="2906713"/>
          <p14:tracePt t="19668" x="1827213" y="2906713"/>
          <p14:tracePt t="19684" x="1835150" y="2906713"/>
          <p14:tracePt t="19874" x="1852613" y="2914650"/>
          <p14:tracePt t="19884" x="1868488" y="2914650"/>
          <p14:tracePt t="19890" x="1885950" y="2914650"/>
          <p14:tracePt t="19900" x="1903413" y="2914650"/>
          <p14:tracePt t="19917" x="1928813" y="2914650"/>
          <p14:tracePt t="19933" x="1962150" y="2914650"/>
          <p14:tracePt t="19950" x="2012950" y="2914650"/>
          <p14:tracePt t="19967" x="2047875" y="2922588"/>
          <p14:tracePt t="19983" x="2073275" y="2922588"/>
          <p14:tracePt t="20000" x="2090738" y="2922588"/>
          <p14:tracePt t="20017" x="2141538" y="2932113"/>
          <p14:tracePt t="20019" x="2149475" y="2932113"/>
          <p14:tracePt t="20032" x="2166938" y="2940050"/>
          <p14:tracePt t="20056" x="2235200" y="2940050"/>
          <p14:tracePt t="20067" x="2268538" y="2957513"/>
          <p14:tracePt t="20083" x="2301875" y="2965450"/>
          <p14:tracePt t="20084" x="2336800" y="2965450"/>
          <p14:tracePt t="20099" x="2387600" y="2965450"/>
          <p14:tracePt t="20117" x="2471738" y="2974975"/>
          <p14:tracePt t="20135" x="2565400" y="3000375"/>
          <p14:tracePt t="20149" x="2668588" y="3008313"/>
          <p14:tracePt t="20167" x="2760663" y="3016250"/>
          <p14:tracePt t="20187" x="2889250" y="3016250"/>
          <p14:tracePt t="20200" x="2922588" y="3016250"/>
          <p14:tracePt t="20217" x="3008313" y="3016250"/>
          <p14:tracePt t="20219" x="3092450" y="3016250"/>
          <p14:tracePt t="20233" x="3160713" y="3016250"/>
          <p14:tracePt t="20251" x="3348038" y="3016250"/>
          <p14:tracePt t="20267" x="3406775" y="3016250"/>
          <p14:tracePt t="20268" x="3467100" y="3016250"/>
          <p14:tracePt t="20285" x="3543300" y="3016250"/>
          <p14:tracePt t="20299" x="3611563" y="3016250"/>
          <p14:tracePt t="20317" x="3670300" y="3016250"/>
          <p14:tracePt t="20333" x="3729038" y="3016250"/>
          <p14:tracePt t="20349" x="3840163" y="3016250"/>
          <p14:tracePt t="20368" x="3967163" y="3016250"/>
          <p14:tracePt t="20383" x="4086225" y="3016250"/>
          <p14:tracePt t="20400" x="4214813" y="3016250"/>
          <p14:tracePt t="20417" x="4316413" y="3016250"/>
          <p14:tracePt t="20419" x="4367213" y="3025775"/>
          <p14:tracePt t="20433" x="4410075" y="3033713"/>
          <p14:tracePt t="20450" x="4503738" y="3051175"/>
          <p14:tracePt t="20451" x="4545013" y="3051175"/>
          <p14:tracePt t="20468" x="4646613" y="3059113"/>
          <p14:tracePt t="20483" x="4724400" y="3059113"/>
          <p14:tracePt t="20484" x="4765675" y="3059113"/>
          <p14:tracePt t="20499" x="4826000" y="3059113"/>
          <p14:tracePt t="20516" x="4953000" y="3059113"/>
          <p14:tracePt t="20533" x="4987925" y="3059113"/>
          <p14:tracePt t="20550" x="5038725" y="3059113"/>
          <p14:tracePt t="20567" x="5080000" y="3059113"/>
          <p14:tracePt t="20583" x="5140325" y="3059113"/>
          <p14:tracePt t="20600" x="5233988" y="3076575"/>
          <p14:tracePt t="20616" x="5335588" y="3094038"/>
          <p14:tracePt t="20633" x="5429250" y="3101975"/>
          <p14:tracePt t="20650" x="5505450" y="3101975"/>
          <p14:tracePt t="20667" x="5599113" y="3109913"/>
          <p14:tracePt t="20683" x="5632450" y="3109913"/>
          <p14:tracePt t="20686" x="5657850" y="3109913"/>
          <p14:tracePt t="20700" x="5700713" y="3109913"/>
          <p14:tracePt t="20716" x="5743575" y="3109913"/>
          <p14:tracePt t="20733" x="5761038" y="3109913"/>
          <p14:tracePt t="20750" x="5786438" y="3119438"/>
          <p14:tracePt t="20766" x="5811838" y="3119438"/>
          <p14:tracePt t="20783" x="5837238" y="3119438"/>
          <p14:tracePt t="20800" x="5862638" y="3119438"/>
          <p14:tracePt t="20817" x="5880100" y="3119438"/>
          <p14:tracePt t="79699" x="5870575" y="3119438"/>
          <p14:tracePt t="79708" x="5811838" y="3094038"/>
          <p14:tracePt t="79715" x="5735638" y="3067050"/>
          <p14:tracePt t="79725" x="5632450" y="3025775"/>
          <p14:tracePt t="79740" x="5429250" y="2932113"/>
          <p14:tracePt t="79757" x="5318125" y="2889250"/>
          <p14:tracePt t="79774" x="5259388" y="2863850"/>
          <p14:tracePt t="79791" x="5249863" y="2855913"/>
          <p14:tracePt t="79811" x="5241925" y="2855913"/>
          <p14:tracePt t="79824" x="5208588" y="2820988"/>
          <p14:tracePt t="79840" x="5038725" y="2744788"/>
          <p14:tracePt t="79857" x="4818063" y="2608263"/>
          <p14:tracePt t="79873" x="4613275" y="2463800"/>
          <p14:tracePt t="79890" x="4519613" y="2397125"/>
          <p14:tracePt t="79893" x="4503738" y="2387600"/>
          <p14:tracePt t="79907" x="4486275" y="2379663"/>
          <p14:tracePt t="79908" x="4451350" y="2371725"/>
          <p14:tracePt t="79924" x="4410075" y="2354263"/>
          <p14:tracePt t="79925" x="4375150" y="2336800"/>
          <p14:tracePt t="79940" x="4273550" y="2293938"/>
          <p14:tracePt t="79958" x="4162425" y="2252663"/>
          <p14:tracePt t="79973" x="4095750" y="2217738"/>
          <p14:tracePt t="79990" x="4060825" y="2200275"/>
          <p14:tracePt t="80027" x="4078288" y="2217738"/>
          <p14:tracePt t="80036" x="4179888" y="2286000"/>
          <p14:tracePt t="80043" x="4256088" y="2344738"/>
          <p14:tracePt t="80056" x="4349750" y="2413000"/>
          <p14:tracePt t="80073" x="4425950" y="2489200"/>
          <p14:tracePt t="80076" x="4468813" y="2541588"/>
          <p14:tracePt t="80091" x="4476750" y="2608263"/>
          <p14:tracePt t="80107" x="4476750" y="2617788"/>
          <p14:tracePt t="80108" x="4476750" y="2643188"/>
          <p14:tracePt t="80125" x="4476750" y="2651125"/>
          <p14:tracePt t="80507" x="4476750" y="2643188"/>
          <p14:tracePt t="80515" x="4494213" y="2617788"/>
          <p14:tracePt t="80524" x="4519613" y="2592388"/>
          <p14:tracePt t="80540" x="4554538" y="2582863"/>
          <p14:tracePt t="80556" x="4562475" y="2557463"/>
          <p14:tracePt t="80578" x="4570413" y="2557463"/>
          <p14:tracePt t="80589" x="4570413" y="2524125"/>
          <p14:tracePt t="80606" x="4570413" y="2438400"/>
          <p14:tracePt t="80623" x="4570413" y="2422525"/>
          <p14:tracePt t="80698" x="4554538" y="2405063"/>
          <p14:tracePt t="80707" x="4486275" y="2379663"/>
          <p14:tracePt t="80715" x="4359275" y="2344738"/>
          <p14:tracePt t="80724" x="4187825" y="2293938"/>
          <p14:tracePt t="80740" x="3559175" y="2116138"/>
          <p14:tracePt t="80756" x="2973388" y="1928813"/>
          <p14:tracePt t="80773" x="2532063" y="1708150"/>
          <p14:tracePt t="80790" x="2293938" y="1563688"/>
          <p14:tracePt t="80808" x="2106613" y="1436688"/>
          <p14:tracePt t="80825" x="1792288" y="1198563"/>
          <p14:tracePt t="80827" x="1554163" y="1011238"/>
          <p14:tracePt t="80839" x="1282700" y="773113"/>
          <p14:tracePt t="80856" x="714375" y="322263"/>
          <p14:tracePt t="80873" x="306388" y="174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Objectives in Rate Making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1" y="2049384"/>
            <a:ext cx="11182895" cy="327628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 making, or insurance pricing, has several basic objectives. Because insurance rates, primarily property and casualty insurance rates, are regulated by the states, certain statutory and regulatory requirements must be met. Also, due to the overall goal of profitability, certain business objectives must be stressed. Thus, rate-making goals can be classified into two categories: regulatory objectives and business objectives..</a:t>
            </a:r>
          </a:p>
          <a:p>
            <a:pPr algn="just">
              <a:lnSpc>
                <a:spcPct val="150000"/>
              </a:lnSpc>
            </a:pPr>
            <a:endParaRPr lang="en-US" sz="2000" dirty="0">
              <a:solidFill>
                <a:schemeClr val="tx1">
                  <a:lumMod val="95000"/>
                  <a:lumOff val="5000"/>
                </a:schemeClr>
              </a:solidFill>
              <a:cs typeface="Tajawal ExtraBold" panose="00000800000000000000" pitchFamily="2" charset="-78"/>
            </a:endParaRP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533077876"/>
      </p:ext>
    </p:extLst>
  </p:cSld>
  <p:clrMapOvr>
    <a:masterClrMapping/>
  </p:clrMapOvr>
  <mc:AlternateContent xmlns:mc="http://schemas.openxmlformats.org/markup-compatibility/2006" xmlns:p14="http://schemas.microsoft.com/office/powerpoint/2010/main">
    <mc:Choice Requires="p14">
      <p:transition spd="slow" p14:dur="2000" advTm="106345"/>
    </mc:Choice>
    <mc:Fallback xmlns="">
      <p:transition spd="slow" advTm="106345"/>
    </mc:Fallback>
  </mc:AlternateContent>
  <p:extLst>
    <p:ext uri="{3A86A75C-4F4B-4683-9AE1-C65F6400EC91}">
      <p14:laserTraceLst xmlns:p14="http://schemas.microsoft.com/office/powerpoint/2010/main">
        <p14:tracePtLst>
          <p14:tracePt t="1998" x="3714750" y="6261100"/>
          <p14:tracePt t="2140" x="3398838" y="6569075"/>
          <p14:tracePt t="2151" x="3721100" y="6178550"/>
          <p14:tracePt t="2155" x="4205288" y="5626100"/>
          <p14:tracePt t="2171" x="5276850" y="4622800"/>
          <p14:tracePt t="2186" x="5802313" y="4138613"/>
          <p14:tracePt t="2204" x="6856413" y="3289300"/>
          <p14:tracePt t="2206" x="7315200" y="2949575"/>
          <p14:tracePt t="2218" x="8181975" y="2149475"/>
          <p14:tracePt t="2236" x="8750300" y="1444625"/>
          <p14:tracePt t="2252" x="9056688" y="952500"/>
          <p14:tracePt t="2269" x="9117013" y="790575"/>
          <p14:tracePt t="2285" x="9117013" y="747713"/>
          <p14:tracePt t="2302" x="9117013" y="722313"/>
          <p14:tracePt t="2318" x="9107488" y="714375"/>
          <p14:tracePt t="2337" x="9074150" y="704850"/>
          <p14:tracePt t="2338" x="9048750" y="696913"/>
          <p14:tracePt t="2352" x="9031288" y="696913"/>
          <p14:tracePt t="2370" x="8955088" y="671513"/>
          <p14:tracePt t="2385" x="8894763" y="671513"/>
          <p14:tracePt t="2402" x="8767763" y="671513"/>
          <p14:tracePt t="2419" x="8564563" y="671513"/>
          <p14:tracePt t="2436" x="8445500" y="679450"/>
          <p14:tracePt t="2452" x="8369300" y="688975"/>
          <p14:tracePt t="2469" x="8343900" y="696913"/>
          <p14:tracePt t="2486" x="8326438" y="696913"/>
          <p14:tracePt t="2505" x="8283575" y="696913"/>
          <p14:tracePt t="2507" x="8250238" y="696913"/>
          <p14:tracePt t="2519" x="8207375" y="696913"/>
          <p14:tracePt t="2535" x="8080375" y="696913"/>
          <p14:tracePt t="2552" x="7893050" y="722313"/>
          <p14:tracePt t="2568" x="7715250" y="739775"/>
          <p14:tracePt t="2569" x="7629525" y="755650"/>
          <p14:tracePt t="2586" x="7535863" y="781050"/>
          <p14:tracePt t="2587" x="7467600" y="798513"/>
          <p14:tracePt t="2603" x="7391400" y="798513"/>
          <p14:tracePt t="2604" x="7307263" y="808038"/>
          <p14:tracePt t="2618" x="7127875" y="866775"/>
          <p14:tracePt t="2636" x="6958013" y="917575"/>
          <p14:tracePt t="2652" x="6762750" y="960438"/>
          <p14:tracePt t="2669" x="6550025" y="1028700"/>
          <p14:tracePt t="2686" x="6372225" y="1079500"/>
          <p14:tracePt t="2702" x="6210300" y="1130300"/>
          <p14:tracePt t="2718" x="6057900" y="1173163"/>
          <p14:tracePt t="2735" x="5880100" y="1216025"/>
          <p14:tracePt t="2753" x="5675313" y="1274763"/>
          <p14:tracePt t="2754" x="5607050" y="1282700"/>
          <p14:tracePt t="2769" x="5513388" y="1300163"/>
          <p14:tracePt t="2771" x="5462588" y="1300163"/>
          <p14:tracePt t="2786" x="5403850" y="1308100"/>
          <p14:tracePt t="2802" x="5310188" y="1325563"/>
          <p14:tracePt t="2804" x="5284788" y="1325563"/>
          <p14:tracePt t="2819" x="5241925" y="1325563"/>
          <p14:tracePt t="2835" x="5216525" y="1325563"/>
          <p14:tracePt t="2852" x="5173663" y="1333500"/>
          <p14:tracePt t="2869" x="5165725" y="1343025"/>
          <p14:tracePt t="2886" x="5148263" y="1343025"/>
          <p14:tracePt t="2901" x="5114925" y="1343025"/>
          <p14:tracePt t="2919" x="5072063" y="1360488"/>
          <p14:tracePt t="2935" x="5029200" y="1360488"/>
          <p14:tracePt t="2952" x="4935538" y="1368425"/>
          <p14:tracePt t="2970" x="4749800" y="1411288"/>
          <p14:tracePt t="2986" x="4689475" y="1411288"/>
          <p14:tracePt t="2987" x="4605338" y="1411288"/>
          <p14:tracePt t="3003" x="4545013" y="1411288"/>
          <p14:tracePt t="3005" x="4511675" y="1411288"/>
          <p14:tracePt t="3018" x="4494213" y="1411288"/>
          <p14:tracePt t="3035" x="4451350" y="1411288"/>
          <p14:tracePt t="3052" x="4443413" y="1411288"/>
          <p14:tracePt t="3090" x="4425950" y="1411288"/>
          <p14:tracePt t="3097" x="4410075" y="1411288"/>
          <p14:tracePt t="3106" x="4384675" y="1411288"/>
          <p14:tracePt t="3118" x="4359275" y="1411288"/>
          <p14:tracePt t="3135" x="4332288" y="1411288"/>
          <p14:tracePt t="3151" x="4324350" y="1411288"/>
          <p14:tracePt t="3169" x="4316413" y="1411288"/>
          <p14:tracePt t="3483" x="4375150" y="1411288"/>
          <p14:tracePt t="3490" x="4435475" y="1419225"/>
          <p14:tracePt t="3503" x="4537075" y="1436688"/>
          <p14:tracePt t="3518" x="4724400" y="1470025"/>
          <p14:tracePt t="3534" x="4910138" y="1495425"/>
          <p14:tracePt t="3552" x="5080000" y="1530350"/>
          <p14:tracePt t="3554" x="5165725" y="1530350"/>
          <p14:tracePt t="3570" x="5394325" y="1555750"/>
          <p14:tracePt t="3585" x="5513388" y="1555750"/>
          <p14:tracePt t="3587" x="5632450" y="1555750"/>
          <p14:tracePt t="3603" x="5880100" y="1555750"/>
          <p14:tracePt t="3618" x="5989638" y="1520825"/>
          <p14:tracePt t="3635" x="6210300" y="1495425"/>
          <p14:tracePt t="3652" x="6346825" y="1477963"/>
          <p14:tracePt t="3668" x="6415088" y="1477963"/>
          <p14:tracePt t="3685" x="6465888" y="1477963"/>
          <p14:tracePt t="3702" x="6508750" y="1477963"/>
          <p14:tracePt t="3718" x="6542088" y="1477963"/>
          <p14:tracePt t="3735" x="6575425" y="1477963"/>
          <p14:tracePt t="3754" x="6584950" y="1477963"/>
          <p14:tracePt t="3779" x="6592888" y="1477963"/>
          <p14:tracePt t="3786" x="6600825" y="1477963"/>
          <p14:tracePt t="3802" x="6610350" y="1477963"/>
          <p14:tracePt t="3805" x="6618288" y="1477963"/>
          <p14:tracePt t="3820" x="6653213" y="1477963"/>
          <p14:tracePt t="3834" x="6669088" y="1477963"/>
          <p14:tracePt t="3852" x="6678613" y="1477963"/>
          <p14:tracePt t="3869" x="6694488" y="1477963"/>
          <p14:tracePt t="3930" x="6704013" y="1477963"/>
          <p14:tracePt t="3939" x="6729413" y="1477963"/>
          <p14:tracePt t="3952" x="6754813" y="1470025"/>
          <p14:tracePt t="3953" x="6788150" y="1470025"/>
          <p14:tracePt t="3968" x="6813550" y="1470025"/>
          <p14:tracePt t="3971" x="6856413" y="1470025"/>
          <p14:tracePt t="3986" x="6899275" y="1470025"/>
          <p14:tracePt t="3987" x="6932613" y="1470025"/>
          <p14:tracePt t="4002" x="6950075" y="1470025"/>
          <p14:tracePt t="4004" x="6967538" y="1470025"/>
          <p14:tracePt t="4018" x="6992938" y="1470025"/>
          <p14:tracePt t="4020" x="7018338" y="1470025"/>
          <p14:tracePt t="4026" x="7026275" y="1470025"/>
          <p14:tracePt t="4034" x="7034213" y="1470025"/>
          <p14:tracePt t="4051" x="7077075" y="1470025"/>
          <p14:tracePt t="4068" x="7127875" y="1470025"/>
          <p14:tracePt t="4085" x="7162800" y="1470025"/>
          <p14:tracePt t="4101" x="7196138" y="1470025"/>
          <p14:tracePt t="4118" x="7229475" y="1470025"/>
          <p14:tracePt t="4135" x="7239000" y="1470025"/>
          <p14:tracePt t="4151" x="7256463" y="1470025"/>
          <p14:tracePt t="4168" x="7297738" y="1470025"/>
          <p14:tracePt t="4171" x="7340600" y="1470025"/>
          <p14:tracePt t="4185" x="7383463" y="1470025"/>
          <p14:tracePt t="4187" x="7400925" y="1470025"/>
          <p14:tracePt t="4203" x="7477125" y="1470025"/>
          <p14:tracePt t="4219" x="7553325" y="1452563"/>
          <p14:tracePt t="4235" x="7621588" y="1436688"/>
          <p14:tracePt t="4251" x="7731125" y="1436688"/>
          <p14:tracePt t="4268" x="7900988" y="1436688"/>
          <p14:tracePt t="4285" x="8131175" y="1436688"/>
          <p14:tracePt t="4302" x="8394700" y="1462088"/>
          <p14:tracePt t="4318" x="8658225" y="1495425"/>
          <p14:tracePt t="4335" x="8785225" y="1504950"/>
          <p14:tracePt t="4352" x="8828088" y="1504950"/>
          <p14:tracePt t="4369" x="8836025" y="1504950"/>
          <p14:tracePt t="4385" x="8861425" y="1504950"/>
          <p14:tracePt t="4401" x="8878888" y="1504950"/>
          <p14:tracePt t="4402" x="8894763" y="1504950"/>
          <p14:tracePt t="4418" x="8947150" y="1495425"/>
          <p14:tracePt t="4434" x="8972550" y="1495425"/>
          <p14:tracePt t="4456" x="8997950" y="1487488"/>
          <p14:tracePt t="4458" x="9013825" y="1477963"/>
          <p14:tracePt t="4468" x="9023350" y="1477963"/>
          <p14:tracePt t="4484" x="9031288" y="1477963"/>
          <p14:tracePt t="4507" x="9039225" y="1477963"/>
          <p14:tracePt t="4691" x="9013825" y="1477963"/>
          <p14:tracePt t="4698" x="8972550" y="1477963"/>
          <p14:tracePt t="4706" x="8912225" y="1477963"/>
          <p14:tracePt t="4718" x="8828088" y="1477963"/>
          <p14:tracePt t="4734" x="8640763" y="1477963"/>
          <p14:tracePt t="4751" x="8377238" y="1477963"/>
          <p14:tracePt t="4768" x="8062913" y="1477963"/>
          <p14:tracePt t="4786" x="7578725" y="1477963"/>
          <p14:tracePt t="4802" x="7408863" y="1477963"/>
          <p14:tracePt t="4804" x="7256463" y="1477963"/>
          <p14:tracePt t="4818" x="7077075" y="1477963"/>
          <p14:tracePt t="4820" x="6915150" y="1452563"/>
          <p14:tracePt t="4835" x="6780213" y="1452563"/>
          <p14:tracePt t="4837" x="6661150" y="1452563"/>
          <p14:tracePt t="4851" x="6491288" y="1452563"/>
          <p14:tracePt t="4868" x="6405563" y="1452563"/>
          <p14:tracePt t="4884" x="6329363" y="1452563"/>
          <p14:tracePt t="4901" x="6270625" y="1452563"/>
          <p14:tracePt t="4917" x="6210300" y="1452563"/>
          <p14:tracePt t="4934" x="6134100" y="1452563"/>
          <p14:tracePt t="4951" x="6065838" y="1452563"/>
          <p14:tracePt t="4968" x="6007100" y="1452563"/>
          <p14:tracePt t="4984" x="5938838" y="1452563"/>
          <p14:tracePt t="5001" x="5888038" y="1452563"/>
          <p14:tracePt t="5003" x="5870575" y="1452563"/>
          <p14:tracePt t="5018" x="5845175" y="1452563"/>
          <p14:tracePt t="5019" x="5827713" y="1452563"/>
          <p14:tracePt t="5034" x="5819775" y="1452563"/>
          <p14:tracePt t="5051" x="5761038" y="1452563"/>
          <p14:tracePt t="5068" x="5743575" y="1452563"/>
          <p14:tracePt t="5085" x="5708650" y="1452563"/>
          <p14:tracePt t="5101" x="5683250" y="1452563"/>
          <p14:tracePt t="5521" x="5667375" y="1452563"/>
          <p14:tracePt t="5529" x="5641975" y="1452563"/>
          <p14:tracePt t="5537" x="5616575" y="1452563"/>
          <p14:tracePt t="5550" x="5599113" y="1452563"/>
          <p14:tracePt t="5567" x="5573713" y="1452563"/>
          <p14:tracePt t="5584" x="5565775" y="1452563"/>
          <p14:tracePt t="5601" x="5548313" y="1452563"/>
          <p14:tracePt t="5682" x="5538788" y="1452563"/>
          <p14:tracePt t="5689" x="5530850" y="1452563"/>
          <p14:tracePt t="5701" x="5522913" y="1452563"/>
          <p14:tracePt t="5717" x="5497513" y="1452563"/>
          <p14:tracePt t="5733" x="5480050" y="1452563"/>
          <p14:tracePt t="5751" x="5437188" y="1452563"/>
          <p14:tracePt t="5767" x="5411788" y="1452563"/>
          <p14:tracePt t="5783" x="5378450" y="1452563"/>
          <p14:tracePt t="5800" x="5368925" y="1452563"/>
          <p14:tracePt t="5820" x="5360988" y="1452563"/>
          <p14:tracePt t="6658" x="5378450" y="1452563"/>
          <p14:tracePt t="6665" x="5421313" y="1452563"/>
          <p14:tracePt t="6673" x="5437188" y="1452563"/>
          <p14:tracePt t="6683" x="5462588" y="1452563"/>
          <p14:tracePt t="6700" x="5591175" y="1452563"/>
          <p14:tracePt t="6717" x="5845175" y="1452563"/>
          <p14:tracePt t="6733" x="6210300" y="1452563"/>
          <p14:tracePt t="6751" x="6575425" y="1520825"/>
          <p14:tracePt t="6766" x="6788150" y="1538288"/>
          <p14:tracePt t="6783" x="6881813" y="1563688"/>
          <p14:tracePt t="6800" x="6924675" y="1563688"/>
          <p14:tracePt t="6801" x="6932613" y="1563688"/>
          <p14:tracePt t="6817" x="6942138" y="1563688"/>
          <p14:tracePt t="6819" x="6950075" y="1563688"/>
          <p14:tracePt t="6834" x="6967538" y="1563688"/>
          <p14:tracePt t="6850" x="6975475" y="1563688"/>
          <p14:tracePt t="6851" x="7000875" y="1563688"/>
          <p14:tracePt t="6866" x="7034213" y="1563688"/>
          <p14:tracePt t="6883" x="7102475" y="1546225"/>
          <p14:tracePt t="6900" x="7170738" y="1538288"/>
          <p14:tracePt t="6916" x="7221538" y="1530350"/>
          <p14:tracePt t="6933" x="7297738" y="1520825"/>
          <p14:tracePt t="6950" x="7400925" y="1512888"/>
          <p14:tracePt t="6966" x="7527925" y="1504950"/>
          <p14:tracePt t="6983" x="7646988" y="1477963"/>
          <p14:tracePt t="7001" x="7781925" y="1470025"/>
          <p14:tracePt t="7002" x="7832725" y="1470025"/>
          <p14:tracePt t="7019" x="7926388" y="1462088"/>
          <p14:tracePt t="7033" x="7977188" y="1462088"/>
          <p14:tracePt t="7035" x="8037513" y="1462088"/>
          <p14:tracePt t="7052" x="8164513" y="1462088"/>
          <p14:tracePt t="7067" x="8326438" y="1462088"/>
          <p14:tracePt t="7083" x="8435975" y="1462088"/>
          <p14:tracePt t="7101" x="8513763" y="1462088"/>
          <p14:tracePt t="7117" x="8564563" y="1462088"/>
          <p14:tracePt t="7133" x="8615363" y="1462088"/>
          <p14:tracePt t="7152" x="8658225" y="1462088"/>
          <p14:tracePt t="7154" x="8674100" y="1462088"/>
          <p14:tracePt t="7167" x="8709025" y="1462088"/>
          <p14:tracePt t="7183" x="8777288" y="1462088"/>
          <p14:tracePt t="7200" x="8853488" y="1462088"/>
          <p14:tracePt t="7216" x="8894763" y="1462088"/>
          <p14:tracePt t="7234" x="8912225" y="1462088"/>
          <p14:tracePt t="7250" x="8921750" y="1462088"/>
          <p14:tracePt t="7253" x="8937625" y="1462088"/>
          <p14:tracePt t="7268" x="8947150" y="1462088"/>
          <p14:tracePt t="7489" x="8912225" y="1470025"/>
          <p14:tracePt t="7497" x="8878888" y="1470025"/>
          <p14:tracePt t="7505" x="8836025" y="1487488"/>
          <p14:tracePt t="7516" x="8777288" y="1504950"/>
          <p14:tracePt t="7533" x="8597900" y="1555750"/>
          <p14:tracePt t="7550" x="8343900" y="1597025"/>
          <p14:tracePt t="7567" x="7875588" y="1690688"/>
          <p14:tracePt t="7583" x="7332663" y="1751013"/>
          <p14:tracePt t="7586" x="7000875" y="1801813"/>
          <p14:tracePt t="7602" x="6321425" y="1928813"/>
          <p14:tracePt t="7616" x="5956300" y="2022475"/>
          <p14:tracePt t="7633" x="5403850" y="2090738"/>
          <p14:tracePt t="7634" x="5165725" y="2116138"/>
          <p14:tracePt t="7651" x="4749800" y="2174875"/>
          <p14:tracePt t="7669" x="4486275" y="2217738"/>
          <p14:tracePt t="7683" x="4240213" y="2243138"/>
          <p14:tracePt t="7699" x="3916363" y="2293938"/>
          <p14:tracePt t="7716" x="3662363" y="2336800"/>
          <p14:tracePt t="7733" x="3482975" y="2362200"/>
          <p14:tracePt t="7750" x="3381375" y="2379663"/>
          <p14:tracePt t="7755" x="3305175" y="2397125"/>
          <p14:tracePt t="7766" x="3244850" y="2397125"/>
          <p14:tracePt t="7783" x="3117850" y="2413000"/>
          <p14:tracePt t="7800" x="2973388" y="2430463"/>
          <p14:tracePt t="7818" x="2838450" y="2455863"/>
          <p14:tracePt t="7819" x="2778125" y="2463800"/>
          <p14:tracePt t="7834" x="2693988" y="2489200"/>
          <p14:tracePt t="7836" x="2616200" y="2489200"/>
          <p14:tracePt t="7851" x="2514600" y="2506663"/>
          <p14:tracePt t="7866" x="2471738" y="2506663"/>
          <p14:tracePt t="7883" x="2293938" y="2532063"/>
          <p14:tracePt t="7900" x="2174875" y="2549525"/>
          <p14:tracePt t="7918" x="2030413" y="2566988"/>
          <p14:tracePt t="7933" x="1911350" y="2566988"/>
          <p14:tracePt t="7950" x="1817688" y="2566988"/>
          <p14:tracePt t="7967" x="1741488" y="2566988"/>
          <p14:tracePt t="7983" x="1716088" y="2566988"/>
          <p14:tracePt t="21418" x="1724025" y="2566988"/>
          <p14:tracePt t="21425" x="2055813" y="2566988"/>
          <p14:tracePt t="21433" x="2608263" y="2566988"/>
          <p14:tracePt t="21443" x="3363913" y="2463800"/>
          <p14:tracePt t="21461" x="4843463" y="2149475"/>
          <p14:tracePt t="21478" x="6134100" y="1997075"/>
          <p14:tracePt t="21493" x="7323138" y="1911350"/>
          <p14:tracePt t="21510" x="8105775" y="1911350"/>
          <p14:tracePt t="21526" x="8308975" y="1954213"/>
          <p14:tracePt t="21543" x="8359775" y="1963738"/>
          <p14:tracePt t="21562" x="8420100" y="1997075"/>
          <p14:tracePt t="21579" x="8445500" y="2014538"/>
          <p14:tracePt t="21593" x="8470900" y="2022475"/>
          <p14:tracePt t="21842" x="8385175" y="2073275"/>
          <p14:tracePt t="21850" x="8164513" y="2082800"/>
          <p14:tracePt t="21860" x="7893050" y="2133600"/>
          <p14:tracePt t="21877" x="7586663" y="2192338"/>
          <p14:tracePt t="21893" x="7434263" y="2252663"/>
          <p14:tracePt t="21910" x="7383463" y="2286000"/>
          <p14:tracePt t="21926" x="7323138" y="2328863"/>
          <p14:tracePt t="21943" x="7196138" y="2438400"/>
          <p14:tracePt t="21962" x="7034213" y="2633663"/>
          <p14:tracePt t="21977" x="6983413" y="2676525"/>
          <p14:tracePt t="21978" x="6942138" y="2701925"/>
          <p14:tracePt t="21994" x="6907213" y="2719388"/>
          <p14:tracePt t="21995" x="6889750" y="2719388"/>
          <p14:tracePt t="22010" x="6873875" y="2719388"/>
          <p14:tracePt t="22011" x="6864350" y="2719388"/>
          <p14:tracePt t="22050" x="6856413" y="2719388"/>
          <p14:tracePt t="22058" x="6848475" y="2719388"/>
          <p14:tracePt t="22073" x="6838950" y="2719388"/>
          <p14:tracePt t="22082" x="6838950" y="2727325"/>
          <p14:tracePt t="22093" x="6831013" y="2736850"/>
          <p14:tracePt t="22111" x="6831013" y="2744788"/>
          <p14:tracePt t="22126" x="6823075" y="2752725"/>
          <p14:tracePt t="22186" x="6838950" y="2770188"/>
          <p14:tracePt t="22193" x="6864350" y="2770188"/>
          <p14:tracePt t="22202" x="6924675" y="2770188"/>
          <p14:tracePt t="22211" x="6975475" y="2770188"/>
          <p14:tracePt t="22229" x="7094538" y="2770188"/>
          <p14:tracePt t="22243" x="7221538" y="2770188"/>
          <p14:tracePt t="22260" x="7289800" y="2770188"/>
          <p14:tracePt t="22276" x="7332663" y="2770188"/>
          <p14:tracePt t="22293" x="7366000" y="2762250"/>
          <p14:tracePt t="22310" x="7426325" y="2752725"/>
          <p14:tracePt t="22327" x="7502525" y="2736850"/>
          <p14:tracePt t="22344" x="7578725" y="2727325"/>
          <p14:tracePt t="22346" x="7621588" y="2727325"/>
          <p14:tracePt t="22362" x="7680325" y="2727325"/>
          <p14:tracePt t="22376" x="7705725" y="2727325"/>
          <p14:tracePt t="22393" x="7756525" y="2719388"/>
          <p14:tracePt t="22394" x="7807325" y="2711450"/>
          <p14:tracePt t="22411" x="7859713" y="2701925"/>
          <p14:tracePt t="22426" x="7875588" y="2701925"/>
          <p14:tracePt t="22444" x="7893050" y="2701925"/>
          <p14:tracePt t="22482" x="7900988" y="2693988"/>
          <p14:tracePt t="22498" x="7910513" y="2693988"/>
          <p14:tracePt t="22505" x="7935913" y="2693988"/>
          <p14:tracePt t="22514" x="7943850" y="2693988"/>
          <p14:tracePt t="22526" x="7969250" y="2693988"/>
          <p14:tracePt t="22542" x="8004175" y="2686050"/>
          <p14:tracePt t="22560" x="8037513" y="2676525"/>
          <p14:tracePt t="22561" x="8062913" y="2660650"/>
          <p14:tracePt t="22576" x="8080375" y="2651125"/>
          <p14:tracePt t="22594" x="8113713" y="2651125"/>
          <p14:tracePt t="22595" x="8139113" y="2643188"/>
          <p14:tracePt t="22611" x="8181975" y="2625725"/>
          <p14:tracePt t="22628" x="8189913" y="2625725"/>
          <p14:tracePt t="22630" x="8215313" y="2617788"/>
          <p14:tracePt t="22644" x="8224838" y="2617788"/>
          <p14:tracePt t="22660" x="8258175" y="2608263"/>
          <p14:tracePt t="22676" x="8266113" y="2608263"/>
          <p14:tracePt t="22693" x="8291513" y="2608263"/>
          <p14:tracePt t="22710" x="8308975" y="2608263"/>
          <p14:tracePt t="22715" x="8318500" y="2608263"/>
          <p14:tracePt t="22726" x="8326438" y="2608263"/>
          <p14:tracePt t="22744" x="8343900" y="2608263"/>
          <p14:tracePt t="22760" x="8351838" y="2608263"/>
          <p14:tracePt t="22777" x="8385175" y="2608263"/>
          <p14:tracePt t="22779" x="8394700" y="2608263"/>
          <p14:tracePt t="22794" x="8420100" y="2608263"/>
          <p14:tracePt t="22796" x="8428038" y="2600325"/>
          <p14:tracePt t="22810" x="8445500" y="2600325"/>
          <p14:tracePt t="22811" x="8453438" y="2600325"/>
          <p14:tracePt t="22826" x="8462963" y="2600325"/>
          <p14:tracePt t="22843" x="8513763" y="2600325"/>
          <p14:tracePt t="22859" x="8529638" y="2600325"/>
          <p14:tracePt t="22877" x="8589963" y="2600325"/>
          <p14:tracePt t="22893" x="8666163" y="2600325"/>
          <p14:tracePt t="22911" x="8750300" y="2600325"/>
          <p14:tracePt t="22913" x="8777288" y="2600325"/>
          <p14:tracePt t="22926" x="8818563" y="2600325"/>
          <p14:tracePt t="22942" x="8869363" y="2600325"/>
          <p14:tracePt t="22960" x="8929688" y="2600325"/>
          <p14:tracePt t="22976" x="8972550" y="2600325"/>
          <p14:tracePt t="22994" x="9039225" y="2600325"/>
          <p14:tracePt t="22995" x="9082088" y="2600325"/>
          <p14:tracePt t="23009" x="9124950" y="2600325"/>
          <p14:tracePt t="23010" x="9167813" y="2600325"/>
          <p14:tracePt t="23026" x="9209088" y="2600325"/>
          <p14:tracePt t="23043" x="9286875" y="2600325"/>
          <p14:tracePt t="23059" x="9302750" y="2600325"/>
          <p14:tracePt t="23076" x="9328150" y="2600325"/>
          <p14:tracePt t="23093" x="9353550" y="2600325"/>
          <p14:tracePt t="23110" x="9388475" y="2600325"/>
          <p14:tracePt t="23126" x="9421813" y="2600325"/>
          <p14:tracePt t="23143" x="9472613" y="2600325"/>
          <p14:tracePt t="23160" x="9515475" y="2600325"/>
          <p14:tracePt t="23162" x="9540875" y="2600325"/>
          <p14:tracePt t="23176" x="9550400" y="2600325"/>
          <p14:tracePt t="23195" x="9601200" y="2600325"/>
          <p14:tracePt t="24250" x="9583738" y="2600325"/>
          <p14:tracePt t="24258" x="9566275" y="2600325"/>
          <p14:tracePt t="24265" x="9558338" y="2600325"/>
          <p14:tracePt t="24282" x="9550400" y="2600325"/>
          <p14:tracePt t="24292" x="9540875" y="2600325"/>
          <p14:tracePt t="24313" x="9515475" y="2600325"/>
          <p14:tracePt t="24330" x="9498013" y="2600325"/>
          <p14:tracePt t="24342" x="9472613" y="2600325"/>
          <p14:tracePt t="24358" x="9431338" y="2600325"/>
          <p14:tracePt t="24375" x="9396413" y="2600325"/>
          <p14:tracePt t="24392" x="9363075" y="2600325"/>
          <p14:tracePt t="24409" x="9337675" y="2600325"/>
          <p14:tracePt t="24429" x="9312275" y="2600325"/>
          <p14:tracePt t="24443" x="9294813" y="2600325"/>
          <p14:tracePt t="24459" x="9244013" y="2600325"/>
          <p14:tracePt t="24475" x="9193213" y="2600325"/>
          <p14:tracePt t="24492" x="9124950" y="2600325"/>
          <p14:tracePt t="24509" x="9056688" y="2600325"/>
          <p14:tracePt t="24525" x="9023350" y="2600325"/>
          <p14:tracePt t="24542" x="8988425" y="2600325"/>
          <p14:tracePt t="24570" x="8972550" y="2600325"/>
          <p14:tracePt t="24578" x="8963025" y="2600325"/>
          <p14:tracePt t="24593" x="8937625" y="2600325"/>
          <p14:tracePt t="24610" x="8929688" y="2600325"/>
          <p14:tracePt t="24627" x="8904288" y="2600325"/>
          <p14:tracePt t="24642" x="8886825" y="2600325"/>
          <p14:tracePt t="24662" x="8853488" y="2600325"/>
          <p14:tracePt t="24677" x="8828088" y="2600325"/>
          <p14:tracePt t="24986" x="8818563" y="2600325"/>
          <p14:tracePt t="24993" x="8802688" y="2600325"/>
          <p14:tracePt t="25002" x="8785225" y="2600325"/>
          <p14:tracePt t="25010" x="8767763" y="2600325"/>
          <p14:tracePt t="25026" x="8759825" y="2600325"/>
          <p14:tracePt t="25042" x="8750300" y="2600325"/>
          <p14:tracePt t="25042" x="8742363" y="2600325"/>
          <p14:tracePt t="25058" x="8734425" y="2600325"/>
          <p14:tracePt t="25075" x="8724900" y="2600325"/>
          <p14:tracePt t="25138" x="8716963" y="2600325"/>
          <p14:tracePt t="25153" x="8699500" y="2600325"/>
          <p14:tracePt t="25162" x="8691563" y="2600325"/>
          <p14:tracePt t="25178" x="8674100" y="2600325"/>
          <p14:tracePt t="25191" x="8666163" y="2600325"/>
          <p14:tracePt t="25210" x="8632825" y="2592388"/>
          <p14:tracePt t="25282" x="8623300" y="2592388"/>
          <p14:tracePt t="25290" x="8605838" y="2592388"/>
          <p14:tracePt t="25298" x="8597900" y="2592388"/>
          <p14:tracePt t="25308" x="8589963" y="2592388"/>
          <p14:tracePt t="25325" x="8580438" y="2592388"/>
          <p14:tracePt t="25342" x="8572500" y="2592388"/>
          <p14:tracePt t="25358" x="8564563" y="2592388"/>
          <p14:tracePt t="25378" x="8547100" y="2592388"/>
          <p14:tracePt t="25392" x="8539163" y="2592388"/>
          <p14:tracePt t="25938" x="8513763" y="2592388"/>
          <p14:tracePt t="25946" x="8470900" y="2592388"/>
          <p14:tracePt t="25958" x="8435975" y="2582863"/>
          <p14:tracePt t="25974" x="8377238" y="2582863"/>
          <p14:tracePt t="25991" x="8308975" y="2574925"/>
          <p14:tracePt t="26009" x="8266113" y="2566988"/>
          <p14:tracePt t="26011" x="8258175" y="2566988"/>
          <p14:tracePt t="26026" x="8240713" y="2566988"/>
          <p14:tracePt t="26042" x="8232775" y="2566988"/>
          <p14:tracePt t="26058" x="8224838" y="2566988"/>
          <p14:tracePt t="26060" x="8199438" y="2566988"/>
          <p14:tracePt t="26075" x="8164513" y="2566988"/>
          <p14:tracePt t="26091" x="8121650" y="2566988"/>
          <p14:tracePt t="26108" x="8070850" y="2566988"/>
          <p14:tracePt t="26124" x="8037513" y="2557463"/>
          <p14:tracePt t="26141" x="8020050" y="2549525"/>
          <p14:tracePt t="26158" x="7977188" y="2541588"/>
          <p14:tracePt t="26174" x="7951788" y="2541588"/>
          <p14:tracePt t="26191" x="7935913" y="2532063"/>
          <p14:tracePt t="26212" x="7885113" y="2532063"/>
          <p14:tracePt t="26225" x="7875588" y="2532063"/>
          <p14:tracePt t="26226" x="7867650" y="2532063"/>
          <p14:tracePt t="26242" x="7850188" y="2532063"/>
          <p14:tracePt t="26244" x="7842250" y="2532063"/>
          <p14:tracePt t="26259" x="7832725" y="2532063"/>
          <p14:tracePt t="26260" x="7824788" y="2532063"/>
          <p14:tracePt t="26275" x="7807325" y="2516188"/>
          <p14:tracePt t="26291" x="7766050" y="2506663"/>
          <p14:tracePt t="26308" x="7731125" y="2506663"/>
          <p14:tracePt t="26324" x="7697788" y="2498725"/>
          <p14:tracePt t="26341" x="7662863" y="2498725"/>
          <p14:tracePt t="26362" x="7629525" y="2489200"/>
          <p14:tracePt t="26378" x="7621588" y="2489200"/>
          <p14:tracePt t="26391" x="7612063" y="2489200"/>
          <p14:tracePt t="26409" x="7596188" y="2489200"/>
          <p14:tracePt t="26410" x="7586663" y="2489200"/>
          <p14:tracePt t="26426" x="7578725" y="2489200"/>
          <p14:tracePt t="26427" x="7570788" y="2489200"/>
          <p14:tracePt t="26442" x="7561263" y="2489200"/>
          <p14:tracePt t="26443" x="7535863" y="2489200"/>
          <p14:tracePt t="26458" x="7518400" y="2489200"/>
          <p14:tracePt t="26459" x="7510463" y="2489200"/>
          <p14:tracePt t="26475" x="7459663" y="2489200"/>
          <p14:tracePt t="26492" x="7426325" y="2489200"/>
          <p14:tracePt t="26508" x="7400925" y="2489200"/>
          <p14:tracePt t="26525" x="7358063" y="2489200"/>
          <p14:tracePt t="26542" x="7323138" y="2489200"/>
          <p14:tracePt t="26558" x="7272338" y="2489200"/>
          <p14:tracePt t="26562" x="7246938" y="2489200"/>
          <p14:tracePt t="26575" x="7229475" y="2489200"/>
          <p14:tracePt t="26592" x="7196138" y="2489200"/>
          <p14:tracePt t="26595" x="7170738" y="2489200"/>
          <p14:tracePt t="26608" x="7153275" y="2489200"/>
          <p14:tracePt t="26625" x="7102475" y="2489200"/>
          <p14:tracePt t="26642" x="7085013" y="2489200"/>
          <p14:tracePt t="26644" x="7069138" y="2489200"/>
          <p14:tracePt t="26731" x="7051675" y="2489200"/>
          <p14:tracePt t="26737" x="7026275" y="2489200"/>
          <p14:tracePt t="26746" x="7018338" y="2489200"/>
          <p14:tracePt t="26762" x="7000875" y="2489200"/>
          <p14:tracePt t="26774" x="6992938" y="2489200"/>
          <p14:tracePt t="27538" x="6958013" y="2489200"/>
          <p14:tracePt t="27546" x="6950075" y="2489200"/>
          <p14:tracePt t="27557" x="6942138" y="2489200"/>
          <p14:tracePt t="27574" x="6899275" y="2498725"/>
          <p14:tracePt t="27591" x="6856413" y="2506663"/>
          <p14:tracePt t="27608" x="6797675" y="2516188"/>
          <p14:tracePt t="27626" x="6754813" y="2516188"/>
          <p14:tracePt t="27627" x="6719888" y="2524125"/>
          <p14:tracePt t="27643" x="6694488" y="2524125"/>
          <p14:tracePt t="27660" x="6678613" y="2524125"/>
          <p14:tracePt t="27675" x="6661150" y="2532063"/>
          <p14:tracePt t="27677" x="6653213" y="2532063"/>
          <p14:tracePt t="27691" x="6643688" y="2532063"/>
          <p14:tracePt t="27693" x="6635750" y="2541588"/>
          <p14:tracePt t="27707" x="6618288" y="2541588"/>
          <p14:tracePt t="27731" x="6600825" y="2541588"/>
          <p14:tracePt t="27741" x="6592888" y="2541588"/>
          <p14:tracePt t="27819" x="6584950" y="2541588"/>
          <p14:tracePt t="27858" x="6575425" y="2541588"/>
          <p14:tracePt t="27866" x="6567488" y="2541588"/>
          <p14:tracePt t="27875" x="6559550" y="2541588"/>
          <p14:tracePt t="27891" x="6550025" y="2541588"/>
          <p14:tracePt t="27908" x="6542088" y="2541588"/>
          <p14:tracePt t="27924" x="6534150" y="2541588"/>
          <p14:tracePt t="27941" x="6524625" y="2541588"/>
          <p14:tracePt t="27958" x="6508750" y="2541588"/>
          <p14:tracePt t="27975" x="6499225" y="2541588"/>
          <p14:tracePt t="28075" x="6491288" y="2541588"/>
          <p14:tracePt t="28082" x="6483350" y="2541588"/>
          <p14:tracePt t="28090" x="6473825" y="2541588"/>
          <p14:tracePt t="28107" x="6456363" y="2541588"/>
          <p14:tracePt t="28125" x="6430963" y="2541588"/>
          <p14:tracePt t="28140" x="6405563" y="2541588"/>
          <p14:tracePt t="28157" x="6372225" y="2541588"/>
          <p14:tracePt t="28174" x="6338888" y="2541588"/>
          <p14:tracePt t="28190" x="6303963" y="2541588"/>
          <p14:tracePt t="28207" x="6270625" y="2541588"/>
          <p14:tracePt t="28224" x="6253163" y="2541588"/>
          <p14:tracePt t="28242" x="6202363" y="2541588"/>
          <p14:tracePt t="28259" x="6176963" y="2541588"/>
          <p14:tracePt t="28274" x="6151563" y="2541588"/>
          <p14:tracePt t="28292" x="6126163" y="2541588"/>
          <p14:tracePt t="28307" x="6116638" y="2541588"/>
          <p14:tracePt t="28324" x="6100763" y="2541588"/>
          <p14:tracePt t="28370" x="6091238" y="2541588"/>
          <p14:tracePt t="28627" x="6083300" y="2549525"/>
          <p14:tracePt t="28643" x="6083300" y="2557463"/>
          <p14:tracePt t="28649" x="6108700" y="2574925"/>
          <p14:tracePt t="28713" x="6108700" y="2582863"/>
          <p14:tracePt t="28730" x="6126163" y="2592388"/>
          <p14:tracePt t="28738" x="6142038" y="2592388"/>
          <p14:tracePt t="28745" x="6151563" y="2592388"/>
          <p14:tracePt t="28756" x="6159500" y="2592388"/>
          <p14:tracePt t="28773" x="6167438" y="2592388"/>
          <p14:tracePt t="28834" x="6167438" y="2600325"/>
          <p14:tracePt t="28866" x="6184900" y="2600325"/>
          <p14:tracePt t="28881" x="6202363" y="2608263"/>
          <p14:tracePt t="28891" x="6210300" y="2608263"/>
          <p14:tracePt t="28897" x="6245225" y="2608263"/>
          <p14:tracePt t="28907" x="6270625" y="2608263"/>
          <p14:tracePt t="28923" x="6278563" y="2608263"/>
          <p14:tracePt t="28940" x="6296025" y="2617788"/>
          <p14:tracePt t="28956" x="6303963" y="2617788"/>
          <p14:tracePt t="28978" x="6311900" y="2617788"/>
          <p14:tracePt t="28990" x="6321425" y="2617788"/>
          <p14:tracePt t="29011" x="6338888" y="2617788"/>
          <p14:tracePt t="29024" x="6354763" y="2617788"/>
          <p14:tracePt t="29026" x="6364288" y="2617788"/>
          <p14:tracePt t="29042" x="6389688" y="2617788"/>
          <p14:tracePt t="29058" x="6405563" y="2617788"/>
          <p14:tracePt t="29074" x="6430963" y="2617788"/>
          <p14:tracePt t="29091" x="6440488" y="2617788"/>
          <p14:tracePt t="29092" x="6456363" y="2617788"/>
          <p14:tracePt t="29108" x="6465888" y="2617788"/>
          <p14:tracePt t="29123" x="6491288" y="2617788"/>
          <p14:tracePt t="29141" x="6524625" y="2617788"/>
          <p14:tracePt t="29158" x="6550025" y="2617788"/>
          <p14:tracePt t="29173" x="6600825" y="2617788"/>
          <p14:tracePt t="29191" x="6653213" y="2617788"/>
          <p14:tracePt t="29194" x="6686550" y="2608263"/>
          <p14:tracePt t="29207" x="6719888" y="2608263"/>
          <p14:tracePt t="29223" x="6770688" y="2608263"/>
          <p14:tracePt t="29242" x="6831013" y="2600325"/>
          <p14:tracePt t="29257" x="6848475" y="2592388"/>
          <p14:tracePt t="29273" x="6864350" y="2592388"/>
          <p14:tracePt t="29275" x="6873875" y="2592388"/>
          <p14:tracePt t="29290" x="6881813" y="2592388"/>
          <p14:tracePt t="29307" x="6889750" y="2592388"/>
          <p14:tracePt t="29346" x="6899275" y="2592388"/>
          <p14:tracePt t="29362" x="6915150" y="2582863"/>
          <p14:tracePt t="29553" x="6942138" y="2582863"/>
          <p14:tracePt t="29562" x="6967538" y="2582863"/>
          <p14:tracePt t="29573" x="6983413" y="2582863"/>
          <p14:tracePt t="29591" x="7018338" y="2582863"/>
          <p14:tracePt t="29607" x="7051675" y="2582863"/>
          <p14:tracePt t="29624" x="7085013" y="2582863"/>
          <p14:tracePt t="29640" x="7102475" y="2582863"/>
          <p14:tracePt t="29643" x="7112000" y="2582863"/>
          <p14:tracePt t="29658" x="7119938" y="2582863"/>
          <p14:tracePt t="29673" x="7127875" y="2592388"/>
          <p14:tracePt t="29690" x="7137400" y="2592388"/>
          <p14:tracePt t="29707" x="7153275" y="2608263"/>
          <p14:tracePt t="29746" x="7170738" y="2608263"/>
          <p14:tracePt t="29819" x="7178675" y="2608263"/>
          <p14:tracePt t="29850" x="7178675" y="2617788"/>
          <p14:tracePt t="29890" x="7188200" y="2617788"/>
          <p14:tracePt t="29913" x="7196138" y="2625725"/>
          <p14:tracePt t="30106" x="7204075" y="2625725"/>
          <p14:tracePt t="30202" x="7213600" y="2625725"/>
          <p14:tracePt t="30218" x="7221538" y="2633663"/>
          <p14:tracePt t="30225" x="7229475" y="2643188"/>
          <p14:tracePt t="30242" x="7239000" y="2651125"/>
          <p14:tracePt t="30249" x="7246938" y="2651125"/>
          <p14:tracePt t="30330" x="7264400" y="2651125"/>
          <p14:tracePt t="30353" x="7272338" y="2660650"/>
          <p14:tracePt t="31186" x="7272338" y="2668588"/>
          <p14:tracePt t="31193" x="7264400" y="2668588"/>
          <p14:tracePt t="31218" x="7256463" y="2668588"/>
          <p14:tracePt t="31313" x="7246938" y="2668588"/>
          <p14:tracePt t="31386" x="7239000" y="2668588"/>
          <p14:tracePt t="31611" x="7221538" y="2668588"/>
          <p14:tracePt t="33114" x="7196138" y="2668588"/>
          <p14:tracePt t="33122" x="7170738" y="2668588"/>
          <p14:tracePt t="33130" x="7137400" y="2668588"/>
          <p14:tracePt t="33139" x="7094538" y="2668588"/>
          <p14:tracePt t="33155" x="7034213" y="2668588"/>
          <p14:tracePt t="33172" x="7000875" y="2668588"/>
          <p14:tracePt t="33234" x="6992938" y="2668588"/>
          <p14:tracePt t="33250" x="6967538" y="2668588"/>
          <p14:tracePt t="33257" x="6950075" y="2660650"/>
          <p14:tracePt t="33272" x="6942138" y="2660650"/>
          <p14:tracePt t="33273" x="6915150" y="2660650"/>
          <p14:tracePt t="33291" x="6899275" y="2651125"/>
          <p14:tracePt t="33304" x="6873875" y="2633663"/>
          <p14:tracePt t="33322" x="6848475" y="2633663"/>
          <p14:tracePt t="34251" x="6838950" y="2633663"/>
          <p14:tracePt t="34266" x="6831013" y="2633663"/>
          <p14:tracePt t="34273" x="6813550" y="2633663"/>
          <p14:tracePt t="34290" x="6805613" y="2633663"/>
          <p14:tracePt t="34474" x="6797675" y="2633663"/>
          <p14:tracePt t="34482" x="6788150" y="2633663"/>
          <p14:tracePt t="34498" x="6780213" y="2633663"/>
          <p14:tracePt t="34505" x="6770688" y="2643188"/>
          <p14:tracePt t="34538" x="6762750" y="2643188"/>
          <p14:tracePt t="34546" x="6754813" y="2643188"/>
          <p14:tracePt t="34578" x="6745288" y="2643188"/>
          <p14:tracePt t="34602" x="6737350" y="2643188"/>
          <p14:tracePt t="34786" x="6719888" y="2643188"/>
          <p14:tracePt t="34793" x="6711950" y="2643188"/>
          <p14:tracePt t="34809" x="6686550" y="2643188"/>
          <p14:tracePt t="34833" x="6669088" y="2651125"/>
          <p14:tracePt t="35089" x="6653213" y="2660650"/>
          <p14:tracePt t="35098" x="6643688" y="2660650"/>
          <p14:tracePt t="35106" x="6635750" y="2660650"/>
          <p14:tracePt t="35122" x="6618288" y="2660650"/>
          <p14:tracePt t="35140" x="6610350" y="2660650"/>
          <p14:tracePt t="35154" x="6600825" y="2660650"/>
          <p14:tracePt t="35170" x="6584950" y="2660650"/>
          <p14:tracePt t="35188" x="6575425" y="2660650"/>
          <p14:tracePt t="35204" x="6567488" y="2660650"/>
          <p14:tracePt t="35221" x="6559550" y="2660650"/>
          <p14:tracePt t="35238" x="6534150" y="2660650"/>
          <p14:tracePt t="35253" x="6516688" y="2660650"/>
          <p14:tracePt t="35270" x="6491288" y="2660650"/>
          <p14:tracePt t="35287" x="6483350" y="2660650"/>
          <p14:tracePt t="35337" x="6473825" y="2660650"/>
          <p14:tracePt t="35346" x="6456363" y="2660650"/>
          <p14:tracePt t="35371" x="6448425" y="2660650"/>
          <p14:tracePt t="35378" x="6440488" y="2660650"/>
          <p14:tracePt t="35391" x="6430963" y="2660650"/>
          <p14:tracePt t="35393" x="6423025" y="2660650"/>
          <p14:tracePt t="35403" x="6415088" y="2660650"/>
          <p14:tracePt t="35422" x="6380163" y="2660650"/>
          <p14:tracePt t="35437" x="6338888" y="2660650"/>
          <p14:tracePt t="35454" x="6253163" y="2625725"/>
          <p14:tracePt t="35471" x="6202363" y="2617788"/>
          <p14:tracePt t="35488" x="6134100" y="2608263"/>
          <p14:tracePt t="35490" x="6126163" y="2608263"/>
          <p14:tracePt t="35504" x="6108700" y="2608263"/>
          <p14:tracePt t="35521" x="6083300" y="2608263"/>
          <p14:tracePt t="35523" x="6065838" y="2608263"/>
          <p14:tracePt t="35538" x="6032500" y="2600325"/>
          <p14:tracePt t="35558" x="6007100" y="2600325"/>
          <p14:tracePt t="35571" x="5989638" y="2600325"/>
          <p14:tracePt t="35587" x="5972175" y="2600325"/>
          <p14:tracePt t="35604" x="5964238" y="2600325"/>
          <p14:tracePt t="35626" x="5956300" y="2600325"/>
          <p14:tracePt t="35642" x="5946775" y="2600325"/>
          <p14:tracePt t="35654" x="5938838" y="2600325"/>
          <p14:tracePt t="35672" x="5930900" y="2600325"/>
          <p14:tracePt t="35688" x="5913438" y="2600325"/>
          <p14:tracePt t="35866" x="5905500" y="2600325"/>
          <p14:tracePt t="36033" x="5905500" y="2592388"/>
          <p14:tracePt t="36041" x="5938838" y="2592388"/>
          <p14:tracePt t="36053" x="5972175" y="2592388"/>
          <p14:tracePt t="36070" x="6015038" y="2592388"/>
          <p14:tracePt t="36087" x="6057900" y="2592388"/>
          <p14:tracePt t="36089" x="6083300" y="2592388"/>
          <p14:tracePt t="36104" x="6100763" y="2592388"/>
          <p14:tracePt t="36105" x="6116638" y="2592388"/>
          <p14:tracePt t="36120" x="6134100" y="2592388"/>
          <p14:tracePt t="36138" x="6159500" y="2592388"/>
          <p14:tracePt t="36154" x="6176963" y="2592388"/>
          <p14:tracePt t="36155" x="6184900" y="2592388"/>
          <p14:tracePt t="36171" x="6194425" y="2592388"/>
          <p14:tracePt t="36187" x="6202363" y="2592388"/>
          <p14:tracePt t="36203" x="6219825" y="2592388"/>
          <p14:tracePt t="36222" x="6235700" y="2592388"/>
          <p14:tracePt t="36237" x="6253163" y="2592388"/>
          <p14:tracePt t="36258" x="6261100" y="2592388"/>
          <p14:tracePt t="36270" x="6270625" y="2592388"/>
          <p14:tracePt t="36288" x="6278563" y="2592388"/>
          <p14:tracePt t="36304" x="6286500" y="2592388"/>
          <p14:tracePt t="36308" x="6296025" y="2592388"/>
          <p14:tracePt t="36322" x="6303963" y="2592388"/>
          <p14:tracePt t="36338" x="6311900" y="2592388"/>
          <p14:tracePt t="36355" x="6321425" y="2592388"/>
          <p14:tracePt t="36746" x="6329363" y="2592388"/>
          <p14:tracePt t="37665" x="6354763" y="2592388"/>
          <p14:tracePt t="37682" x="6364288" y="2592388"/>
          <p14:tracePt t="37690" x="6380163" y="2592388"/>
          <p14:tracePt t="37703" x="6389688" y="2592388"/>
          <p14:tracePt t="37719" x="6405563" y="2592388"/>
          <p14:tracePt t="37736" x="6415088" y="2592388"/>
          <p14:tracePt t="37753" x="6423025" y="2592388"/>
          <p14:tracePt t="37754" x="6430963" y="2592388"/>
          <p14:tracePt t="37770" x="6456363" y="2592388"/>
          <p14:tracePt t="37802" x="6473825" y="2582863"/>
          <p14:tracePt t="37818" x="6483350" y="2582863"/>
          <p14:tracePt t="37833" x="6491288" y="2582863"/>
          <p14:tracePt t="41099" x="6508750" y="2582863"/>
          <p14:tracePt t="41105" x="6524625" y="2582863"/>
          <p14:tracePt t="41118" x="6559550" y="2582863"/>
          <p14:tracePt t="41135" x="6592888" y="2582863"/>
          <p14:tracePt t="41151" x="6618288" y="2582863"/>
          <p14:tracePt t="41169" x="6661150" y="2582863"/>
          <p14:tracePt t="41171" x="6686550" y="2582863"/>
          <p14:tracePt t="41185" x="6711950" y="2582863"/>
          <p14:tracePt t="41187" x="6754813" y="2582863"/>
          <p14:tracePt t="41202" x="6797675" y="2582863"/>
          <p14:tracePt t="41202" x="6838950" y="2582863"/>
          <p14:tracePt t="41221" x="6932613" y="2582863"/>
          <p14:tracePt t="41234" x="7008813" y="2582863"/>
          <p14:tracePt t="41252" x="7043738" y="2582863"/>
          <p14:tracePt t="41268" x="7059613" y="2582863"/>
          <p14:tracePt t="41284" x="7069138" y="2582863"/>
          <p14:tracePt t="41301" x="7077075" y="2582863"/>
          <p14:tracePt t="41318" x="7119938" y="2582863"/>
          <p14:tracePt t="41335" x="7204075" y="2582863"/>
          <p14:tracePt t="41352" x="7289800" y="2582863"/>
          <p14:tracePt t="41368" x="7366000" y="2582863"/>
          <p14:tracePt t="41371" x="7400925" y="2574925"/>
          <p14:tracePt t="41386" x="7408863" y="2574925"/>
          <p14:tracePt t="41387" x="7434263" y="2574925"/>
          <p14:tracePt t="41403" x="7442200" y="2574925"/>
          <p14:tracePt t="41404" x="7442200" y="2566988"/>
          <p14:tracePt t="41418" x="7459663" y="2566988"/>
          <p14:tracePt t="41435" x="7493000" y="2566988"/>
          <p14:tracePt t="41451" x="7510463" y="2566988"/>
          <p14:tracePt t="41469" x="7535863" y="2566988"/>
          <p14:tracePt t="41486" x="7578725" y="2566988"/>
          <p14:tracePt t="41501" x="7646988" y="2566988"/>
          <p14:tracePt t="41518" x="7723188" y="2566988"/>
          <p14:tracePt t="41536" x="7773988" y="2566988"/>
          <p14:tracePt t="41538" x="7799388" y="2566988"/>
          <p14:tracePt t="41552" x="7816850" y="2566988"/>
          <p14:tracePt t="41568" x="7850188" y="2566988"/>
          <p14:tracePt t="41584" x="7850188" y="2557463"/>
          <p14:tracePt t="41714" x="7842250" y="2557463"/>
          <p14:tracePt t="41722" x="7807325" y="2557463"/>
          <p14:tracePt t="41735" x="7766050" y="2557463"/>
          <p14:tracePt t="41752" x="7697788" y="2557463"/>
          <p14:tracePt t="41768" x="7612063" y="2557463"/>
          <p14:tracePt t="41784" x="7518400" y="2557463"/>
          <p14:tracePt t="41803" x="7340600" y="2574925"/>
          <p14:tracePt t="41818" x="7297738" y="2600325"/>
          <p14:tracePt t="41820" x="7246938" y="2600325"/>
          <p14:tracePt t="41835" x="7188200" y="2608263"/>
          <p14:tracePt t="41851" x="7153275" y="2617788"/>
          <p14:tracePt t="41868" x="7137400" y="2617788"/>
          <p14:tracePt t="41885" x="7102475" y="2617788"/>
          <p14:tracePt t="41904" x="7069138" y="2617788"/>
          <p14:tracePt t="41907" x="7051675" y="2617788"/>
          <p14:tracePt t="41918" x="7043738" y="2617788"/>
          <p14:tracePt t="41935" x="7018338" y="2617788"/>
          <p14:tracePt t="41951" x="7000875" y="2617788"/>
          <p14:tracePt t="41968" x="6992938" y="2617788"/>
          <p14:tracePt t="42074" x="6975475" y="2617788"/>
          <p14:tracePt t="42082" x="6950075" y="2617788"/>
          <p14:tracePt t="42090" x="6942138" y="2617788"/>
          <p14:tracePt t="42101" x="6915150" y="2617788"/>
          <p14:tracePt t="42118" x="6899275" y="2617788"/>
          <p14:tracePt t="42134" x="6873875" y="2617788"/>
          <p14:tracePt t="42151" x="6838950" y="2617788"/>
          <p14:tracePt t="42169" x="6831013" y="2617788"/>
          <p14:tracePt t="42184" x="6813550" y="2617788"/>
          <p14:tracePt t="42202" x="6805613" y="2617788"/>
          <p14:tracePt t="42219" x="6797675" y="2617788"/>
          <p14:tracePt t="42235" x="6770688" y="2608263"/>
          <p14:tracePt t="42251" x="6762750" y="2608263"/>
          <p14:tracePt t="42267" x="6754813" y="2608263"/>
          <p14:tracePt t="42284" x="6737350" y="2608263"/>
          <p14:tracePt t="42481" x="6711950" y="2608263"/>
          <p14:tracePt t="42506" x="6704013" y="2608263"/>
          <p14:tracePt t="42513" x="6686550" y="2608263"/>
          <p14:tracePt t="42521" x="6686550" y="2600325"/>
          <p14:tracePt t="42585" x="6678613" y="2600325"/>
          <p14:tracePt t="42593" x="6669088" y="2600325"/>
          <p14:tracePt t="42601" x="6661150" y="2600325"/>
          <p14:tracePt t="42803" x="6653213" y="2600325"/>
          <p14:tracePt t="42810" x="6643688" y="2600325"/>
          <p14:tracePt t="42820" x="6635750" y="2600325"/>
          <p14:tracePt t="42835" x="6618288" y="2600325"/>
          <p14:tracePt t="42836" x="6610350" y="2600325"/>
          <p14:tracePt t="42850" x="6592888" y="2600325"/>
          <p14:tracePt t="42897" x="6584950" y="2600325"/>
          <p14:tracePt t="42922" x="6559550" y="2600325"/>
          <p14:tracePt t="42929" x="6550025" y="2600325"/>
          <p14:tracePt t="42937" x="6524625" y="2600325"/>
          <p14:tracePt t="42951" x="6516688" y="2600325"/>
          <p14:tracePt t="42968" x="6473825" y="2600325"/>
          <p14:tracePt t="42985" x="6448425" y="2592388"/>
          <p14:tracePt t="42987" x="6440488" y="2592388"/>
          <p14:tracePt t="43000" x="6430963" y="2592388"/>
          <p14:tracePt t="43018" x="6405563" y="2592388"/>
          <p14:tracePt t="43035" x="6380163" y="2592388"/>
          <p14:tracePt t="43050" x="6364288" y="2592388"/>
          <p14:tracePt t="43067" x="6346825" y="2592388"/>
          <p14:tracePt t="43083" x="6338888" y="2592388"/>
          <p14:tracePt t="43100" x="6338888" y="2582863"/>
          <p14:tracePt t="43121" x="6329363" y="2574925"/>
          <p14:tracePt t="43162" x="6321425" y="2574925"/>
          <p14:tracePt t="43178" x="6303963" y="2574925"/>
          <p14:tracePt t="43194" x="6286500" y="2574925"/>
          <p14:tracePt t="43210" x="6286500" y="2566988"/>
          <p14:tracePt t="43697" x="6321425" y="2566988"/>
          <p14:tracePt t="43706" x="6364288" y="2566988"/>
          <p14:tracePt t="43717" x="6405563" y="2566988"/>
          <p14:tracePt t="43733" x="6491288" y="2566988"/>
          <p14:tracePt t="43750" x="6592888" y="2566988"/>
          <p14:tracePt t="43767" x="6686550" y="2566988"/>
          <p14:tracePt t="43784" x="6770688" y="2566988"/>
          <p14:tracePt t="43801" x="6899275" y="2566988"/>
          <p14:tracePt t="43802" x="6942138" y="2566988"/>
          <p14:tracePt t="43817" x="6983413" y="2566988"/>
          <p14:tracePt t="43818" x="7034213" y="2566988"/>
          <p14:tracePt t="43834" x="7085013" y="2566988"/>
          <p14:tracePt t="43850" x="7188200" y="2566988"/>
          <p14:tracePt t="43867" x="7323138" y="2566988"/>
          <p14:tracePt t="43884" x="7383463" y="2566988"/>
          <p14:tracePt t="43900" x="7459663" y="2566988"/>
          <p14:tracePt t="43917" x="7527925" y="2566988"/>
          <p14:tracePt t="43935" x="7596188" y="2566988"/>
          <p14:tracePt t="43951" x="7662863" y="2566988"/>
          <p14:tracePt t="43967" x="7715250" y="2566988"/>
          <p14:tracePt t="43984" x="7781925" y="2566988"/>
          <p14:tracePt t="44002" x="7875588" y="2566988"/>
          <p14:tracePt t="44019" x="7926388" y="2566988"/>
          <p14:tracePt t="44034" x="7943850" y="2566988"/>
          <p14:tracePt t="44052" x="7977188" y="2566988"/>
          <p14:tracePt t="44067" x="7994650" y="2566988"/>
          <p14:tracePt t="44084" x="8045450" y="2566988"/>
          <p14:tracePt t="44101" x="8105775" y="2566988"/>
          <p14:tracePt t="44117" x="8199438" y="2566988"/>
          <p14:tracePt t="44134" x="8283575" y="2566988"/>
          <p14:tracePt t="44151" x="8351838" y="2566988"/>
          <p14:tracePt t="44167" x="8394700" y="2566988"/>
          <p14:tracePt t="44184" x="8420100" y="2566988"/>
          <p14:tracePt t="44202" x="8488363" y="2566988"/>
          <p14:tracePt t="44221" x="8580438" y="2566988"/>
          <p14:tracePt t="44235" x="8623300" y="2566988"/>
          <p14:tracePt t="44237" x="8674100" y="2566988"/>
          <p14:tracePt t="44251" x="8777288" y="2566988"/>
          <p14:tracePt t="44267" x="8869363" y="2566988"/>
          <p14:tracePt t="44283" x="8929688" y="2566988"/>
          <p14:tracePt t="44300" x="8997950" y="2566988"/>
          <p14:tracePt t="44317" x="9074150" y="2566988"/>
          <p14:tracePt t="44333" x="9158288" y="2566988"/>
          <p14:tracePt t="44350" x="9244013" y="2566988"/>
          <p14:tracePt t="44366" x="9337675" y="2566988"/>
          <p14:tracePt t="44383" x="9421813" y="2566988"/>
          <p14:tracePt t="44401" x="9507538" y="2566988"/>
          <p14:tracePt t="44402" x="9550400" y="2566988"/>
          <p14:tracePt t="44418" x="9591675" y="2566988"/>
          <p14:tracePt t="44419" x="9626600" y="2566988"/>
          <p14:tracePt t="44437" x="9710738" y="2566988"/>
          <p14:tracePt t="44445" x="9771063" y="2566988"/>
          <p14:tracePt t="44452" x="9829800" y="2566988"/>
          <p14:tracePt t="44467" x="9898063" y="2566988"/>
          <p14:tracePt t="44469" x="9940925" y="2566988"/>
          <p14:tracePt t="44483" x="10009188" y="2566988"/>
          <p14:tracePt t="44500" x="10042525" y="2566988"/>
          <p14:tracePt t="44517" x="10085388" y="2566988"/>
          <p14:tracePt t="44533" x="10118725" y="2566988"/>
          <p14:tracePt t="44551" x="10136188" y="2566988"/>
          <p14:tracePt t="44675" x="10110788" y="2566988"/>
          <p14:tracePt t="44684" x="10050463" y="2574925"/>
          <p14:tracePt t="44700" x="9847263" y="2608263"/>
          <p14:tracePt t="44717" x="9617075" y="2643188"/>
          <p14:tracePt t="44733" x="9251950" y="2693988"/>
          <p14:tracePt t="44749" x="8699500" y="2693988"/>
          <p14:tracePt t="44767" x="8181975" y="2693988"/>
          <p14:tracePt t="44783" x="7715250" y="2693988"/>
          <p14:tracePt t="44800" x="7246938" y="2693988"/>
          <p14:tracePt t="44817" x="6584950" y="2778125"/>
          <p14:tracePt t="44819" x="6142038" y="2838450"/>
          <p14:tracePt t="44834" x="5394325" y="2932113"/>
          <p14:tracePt t="44864" x="4511675" y="3067050"/>
          <p14:tracePt t="44872" x="4349750" y="3067050"/>
          <p14:tracePt t="44883" x="4086225" y="3084513"/>
          <p14:tracePt t="44899" x="3883025" y="3109913"/>
          <p14:tracePt t="44916" x="3729038" y="3109913"/>
          <p14:tracePt t="44932" x="3568700" y="3109913"/>
          <p14:tracePt t="44950" x="3441700" y="3109913"/>
          <p14:tracePt t="44967" x="3287713" y="3109913"/>
          <p14:tracePt t="44984" x="3168650" y="3109913"/>
          <p14:tracePt t="45000" x="3024188" y="3109913"/>
          <p14:tracePt t="45017" x="2786063" y="3109913"/>
          <p14:tracePt t="45033" x="2701925" y="3109913"/>
          <p14:tracePt t="45050" x="2574925" y="3109913"/>
          <p14:tracePt t="45050" x="2540000" y="3109913"/>
          <p14:tracePt t="45066" x="2506663" y="3109913"/>
          <p14:tracePt t="45067" x="2497138" y="3109913"/>
          <p14:tracePt t="45114" x="2481263" y="3109913"/>
          <p14:tracePt t="45122" x="2463800" y="3119438"/>
          <p14:tracePt t="45134" x="2420938" y="3127375"/>
          <p14:tracePt t="45150" x="2379663" y="3135313"/>
          <p14:tracePt t="45166" x="2319338" y="3152775"/>
          <p14:tracePt t="45183" x="2301875" y="3152775"/>
          <p14:tracePt t="45313" x="2319338" y="3152775"/>
          <p14:tracePt t="45321" x="2344738" y="3152775"/>
          <p14:tracePt t="45333" x="2370138" y="3144838"/>
          <p14:tracePt t="45350" x="2387600" y="3135313"/>
          <p14:tracePt t="45366" x="2405063" y="3135313"/>
          <p14:tracePt t="45642" x="2420938" y="3127375"/>
          <p14:tracePt t="45651" x="2438400" y="3119438"/>
          <p14:tracePt t="45668" x="2446338" y="3109913"/>
          <p14:tracePt t="45987" x="2446338" y="3101975"/>
          <p14:tracePt t="45994" x="2420938" y="3101975"/>
          <p14:tracePt t="46002" x="2387600" y="3084513"/>
          <p14:tracePt t="46017" x="2370138" y="3076575"/>
          <p14:tracePt t="46019" x="2352675" y="3076575"/>
          <p14:tracePt t="46033" x="2336800" y="3067050"/>
          <p14:tracePt t="46049" x="2301875" y="3067050"/>
          <p14:tracePt t="46130" x="2293938" y="3059113"/>
          <p14:tracePt t="46138" x="2276475" y="3041650"/>
          <p14:tracePt t="46161" x="2260600" y="3041650"/>
          <p14:tracePt t="46169" x="2251075" y="3041650"/>
          <p14:tracePt t="46194" x="2243138" y="3041650"/>
          <p14:tracePt t="46202" x="2235200" y="3041650"/>
          <p14:tracePt t="46218" x="2225675" y="3033713"/>
          <p14:tracePt t="46235" x="2217738" y="3033713"/>
          <p14:tracePt t="46258" x="2208213" y="3033713"/>
          <p14:tracePt t="46634" x="2217738" y="3033713"/>
          <p14:tracePt t="46650" x="2225675" y="3033713"/>
          <p14:tracePt t="46658" x="2235200" y="3033713"/>
          <p14:tracePt t="46667" x="2243138" y="3033713"/>
          <p14:tracePt t="46682" x="2260600" y="3033713"/>
          <p14:tracePt t="46699" x="2268538" y="3033713"/>
          <p14:tracePt t="46716" x="2293938" y="3033713"/>
          <p14:tracePt t="46733" x="2301875" y="3033713"/>
          <p14:tracePt t="46749" x="2319338" y="3033713"/>
          <p14:tracePt t="46767" x="2336800" y="3033713"/>
          <p14:tracePt t="46782" x="2352675" y="3033713"/>
          <p14:tracePt t="46800" x="2379663" y="3016250"/>
          <p14:tracePt t="46803" x="2395538" y="3016250"/>
          <p14:tracePt t="46816" x="2405063" y="3016250"/>
          <p14:tracePt t="46832" x="2430463" y="3016250"/>
          <p14:tracePt t="46851" x="2463800" y="3008313"/>
          <p14:tracePt t="46866" x="2471738" y="3008313"/>
          <p14:tracePt t="46867" x="2489200" y="3008313"/>
          <p14:tracePt t="46883" x="2489200" y="3000375"/>
          <p14:tracePt t="46884" x="2506663" y="3000375"/>
          <p14:tracePt t="46900" x="2532063" y="3000375"/>
          <p14:tracePt t="46911" x="2557463" y="3000375"/>
          <p14:tracePt t="46922" x="2565400" y="3000375"/>
          <p14:tracePt t="46932" x="2590800" y="3000375"/>
          <p14:tracePt t="46949" x="2608263" y="3000375"/>
          <p14:tracePt t="46978" x="2616200" y="3000375"/>
          <p14:tracePt t="46986" x="2625725" y="3000375"/>
          <p14:tracePt t="46999" x="2633663" y="3000375"/>
          <p14:tracePt t="47015" x="2651125" y="3000375"/>
          <p14:tracePt t="47032" x="2659063" y="3000375"/>
          <p14:tracePt t="49905" x="2668588" y="3000375"/>
          <p14:tracePt t="49953" x="2684463" y="3000375"/>
          <p14:tracePt t="49962" x="2693988" y="3000375"/>
          <p14:tracePt t="49977" x="2719388" y="3000375"/>
          <p14:tracePt t="49988" x="2727325" y="3000375"/>
          <p14:tracePt t="50002" x="2735263" y="3000375"/>
          <p14:tracePt t="50014" x="2752725" y="3000375"/>
          <p14:tracePt t="50031" x="2770188" y="3000375"/>
          <p14:tracePt t="50047" x="2803525" y="3000375"/>
          <p14:tracePt t="50064" x="2828925" y="3000375"/>
          <p14:tracePt t="50081" x="2854325" y="3000375"/>
          <p14:tracePt t="50082" x="2871788" y="3000375"/>
          <p14:tracePt t="50099" x="2897188" y="3000375"/>
          <p14:tracePt t="50114" x="2914650" y="3000375"/>
          <p14:tracePt t="50116" x="2922588" y="3000375"/>
          <p14:tracePt t="50131" x="2930525" y="3000375"/>
          <p14:tracePt t="50147" x="2940050" y="3000375"/>
          <p14:tracePt t="50165" x="2947988" y="3000375"/>
          <p14:tracePt t="51578" x="2965450" y="3000375"/>
          <p14:tracePt t="51585" x="2998788" y="3000375"/>
          <p14:tracePt t="51617" x="3008313" y="3000375"/>
          <p14:tracePt t="51625" x="3024188" y="3000375"/>
          <p14:tracePt t="51642" x="3033713" y="3000375"/>
          <p14:tracePt t="51649" x="3041650" y="3000375"/>
          <p14:tracePt t="51663" x="3067050" y="3000375"/>
          <p14:tracePt t="51680" x="3100388" y="3000375"/>
          <p14:tracePt t="51701" x="3178175" y="3000375"/>
          <p14:tracePt t="51713" x="3203575" y="3000375"/>
          <p14:tracePt t="51715" x="3219450" y="3000375"/>
          <p14:tracePt t="51732" x="3262313" y="3000375"/>
          <p14:tracePt t="51747" x="3348038" y="3000375"/>
          <p14:tracePt t="51763" x="3424238" y="3000375"/>
          <p14:tracePt t="51780" x="3508375" y="3000375"/>
          <p14:tracePt t="51797" x="3611563" y="3000375"/>
          <p14:tracePt t="51813" x="3729038" y="3000375"/>
          <p14:tracePt t="51830" x="3814763" y="3000375"/>
          <p14:tracePt t="51846" x="3883025" y="3000375"/>
          <p14:tracePt t="51863" x="4010025" y="2974975"/>
          <p14:tracePt t="51866" x="4070350" y="2974975"/>
          <p14:tracePt t="51882" x="4214813" y="2974975"/>
          <p14:tracePt t="51898" x="4384675" y="2974975"/>
          <p14:tracePt t="51913" x="4460875" y="2974975"/>
          <p14:tracePt t="51914" x="4545013" y="2974975"/>
          <p14:tracePt t="51930" x="4630738" y="2974975"/>
          <p14:tracePt t="51932" x="4714875" y="2974975"/>
          <p14:tracePt t="51946" x="4884738" y="2974975"/>
          <p14:tracePt t="51963" x="5021263" y="2974975"/>
          <p14:tracePt t="51980" x="5165725" y="2974975"/>
          <p14:tracePt t="51996" x="5259388" y="2974975"/>
          <p14:tracePt t="52013" x="5318125" y="2974975"/>
          <p14:tracePt t="52030" x="5368925" y="2965450"/>
          <p14:tracePt t="52046" x="5421313" y="2965450"/>
          <p14:tracePt t="52063" x="5548313" y="2965450"/>
          <p14:tracePt t="52080" x="5700713" y="2965450"/>
          <p14:tracePt t="52082" x="5776913" y="2965450"/>
          <p14:tracePt t="52100" x="5930900" y="2965450"/>
          <p14:tracePt t="52113" x="6015038" y="2974975"/>
          <p14:tracePt t="52115" x="6091238" y="2990850"/>
          <p14:tracePt t="52130" x="6159500" y="2990850"/>
          <p14:tracePt t="52132" x="6219825" y="3000375"/>
          <p14:tracePt t="52151" x="6329363" y="3016250"/>
          <p14:tracePt t="52153" x="6389688" y="3025775"/>
          <p14:tracePt t="52163" x="6423025" y="3025775"/>
          <p14:tracePt t="52181" x="6550025" y="3041650"/>
          <p14:tracePt t="52197" x="6711950" y="3067050"/>
          <p14:tracePt t="52213" x="6823075" y="3084513"/>
          <p14:tracePt t="52230" x="6958013" y="3084513"/>
          <p14:tracePt t="52247" x="7008813" y="3084513"/>
          <p14:tracePt t="52251" x="7034213" y="3084513"/>
          <p14:tracePt t="52264" x="7051675" y="3084513"/>
          <p14:tracePt t="52280" x="7112000" y="3084513"/>
          <p14:tracePt t="52299" x="7188200" y="3076575"/>
          <p14:tracePt t="52315" x="7246938" y="3059113"/>
          <p14:tracePt t="52331" x="7272338" y="3059113"/>
          <p14:tracePt t="52333" x="7307263" y="3041650"/>
          <p14:tracePt t="52346" x="7323138" y="3041650"/>
          <p14:tracePt t="52364" x="7366000" y="3025775"/>
          <p14:tracePt t="52380" x="7383463" y="3025775"/>
          <p14:tracePt t="52397" x="7434263" y="3016250"/>
          <p14:tracePt t="52414" x="7467600" y="3016250"/>
          <p14:tracePt t="52433" x="7502525" y="3016250"/>
          <p14:tracePt t="52434" x="7527925" y="3016250"/>
          <p14:tracePt t="52447" x="7553325" y="3016250"/>
          <p14:tracePt t="52463" x="7578725" y="3016250"/>
          <p14:tracePt t="52480" x="7612063" y="3016250"/>
          <p14:tracePt t="52482" x="7621588" y="3016250"/>
          <p14:tracePt t="52497" x="7629525" y="3016250"/>
          <p14:tracePt t="52651" x="7612063" y="3000375"/>
          <p14:tracePt t="52657" x="7561263" y="2990850"/>
          <p14:tracePt t="52666" x="7527925" y="2982913"/>
          <p14:tracePt t="52679" x="7477125" y="2957513"/>
          <p14:tracePt t="52698" x="7323138" y="2922588"/>
          <p14:tracePt t="52714" x="7289800" y="2906713"/>
          <p14:tracePt t="52715" x="7246938" y="2906713"/>
          <p14:tracePt t="52731" x="7162800" y="2897188"/>
          <p14:tracePt t="52747" x="7102475" y="2897188"/>
          <p14:tracePt t="52749" x="7043738" y="2897188"/>
          <p14:tracePt t="52763" x="6899275" y="2897188"/>
          <p14:tracePt t="52780" x="6729413" y="2897188"/>
          <p14:tracePt t="52797" x="6575425" y="2897188"/>
          <p14:tracePt t="52813" x="6415088" y="2897188"/>
          <p14:tracePt t="52829" x="6329363" y="2897188"/>
          <p14:tracePt t="52846" x="6286500" y="2897188"/>
          <p14:tracePt t="52864" x="6245225" y="2897188"/>
          <p14:tracePt t="52866" x="6227763" y="2897188"/>
          <p14:tracePt t="52880" x="6219825" y="2897188"/>
          <p14:tracePt t="52897" x="6176963" y="2897188"/>
          <p14:tracePt t="52899" x="6151563" y="2897188"/>
          <p14:tracePt t="52914" x="6126163" y="2897188"/>
          <p14:tracePt t="52915" x="6083300" y="2897188"/>
          <p14:tracePt t="52931" x="6057900" y="2897188"/>
          <p14:tracePt t="52932" x="6015038" y="2897188"/>
          <p14:tracePt t="52947" x="5972175" y="2897188"/>
          <p14:tracePt t="52948" x="5938838" y="2897188"/>
          <p14:tracePt t="52962" x="5895975" y="2897188"/>
          <p14:tracePt t="52980" x="5845175" y="2889250"/>
          <p14:tracePt t="52998" x="5819775" y="2889250"/>
          <p14:tracePt t="53013" x="5786438" y="2889250"/>
          <p14:tracePt t="53030" x="5751513" y="2889250"/>
          <p14:tracePt t="53046" x="5692775" y="2889250"/>
          <p14:tracePt t="53063" x="5649913" y="2889250"/>
          <p14:tracePt t="53080" x="5616575" y="2889250"/>
          <p14:tracePt t="53083" x="5599113" y="2889250"/>
          <p14:tracePt t="53096" x="5581650" y="2889250"/>
          <p14:tracePt t="53114" x="5573713" y="2889250"/>
          <p14:tracePt t="53115" x="5565775" y="2889250"/>
          <p14:tracePt t="53130" x="5556250" y="2889250"/>
          <p14:tracePt t="53131" x="5548313" y="2889250"/>
          <p14:tracePt t="53147" x="5538788" y="2889250"/>
          <p14:tracePt t="53166" x="5505450" y="2889250"/>
          <p14:tracePt t="53186" x="5472113" y="2889250"/>
          <p14:tracePt t="53196" x="5472113" y="2897188"/>
          <p14:tracePt t="53213" x="5446713" y="2906713"/>
          <p14:tracePt t="53232" x="5421313" y="2914650"/>
          <p14:tracePt t="53235" x="5411788" y="2914650"/>
          <p14:tracePt t="53246" x="5394325" y="2940050"/>
          <p14:tracePt t="53262" x="5378450" y="2940050"/>
          <p14:tracePt t="53282" x="5310188" y="2949575"/>
          <p14:tracePt t="53300" x="5292725" y="2949575"/>
          <p14:tracePt t="53314" x="5267325" y="2949575"/>
          <p14:tracePt t="53315" x="5259388" y="2949575"/>
          <p14:tracePt t="53331" x="5224463" y="2965450"/>
          <p14:tracePt t="53346" x="5216525" y="2965450"/>
          <p14:tracePt t="53363" x="5183188" y="2965450"/>
          <p14:tracePt t="53380" x="5173663" y="2965450"/>
          <p14:tracePt t="53397" x="5165725" y="2965450"/>
          <p14:tracePt t="53412" x="5140325" y="2965450"/>
          <p14:tracePt t="53430" x="5114925" y="2965450"/>
          <p14:tracePt t="53436" x="5097463" y="2965450"/>
          <p14:tracePt t="53446" x="5072063" y="2965450"/>
          <p14:tracePt t="53463" x="5038725" y="2965450"/>
          <p14:tracePt t="53480" x="5013325" y="2965450"/>
          <p14:tracePt t="53482" x="4995863" y="2965450"/>
          <p14:tracePt t="53497" x="4978400" y="2974975"/>
          <p14:tracePt t="53499" x="4962525" y="2974975"/>
          <p14:tracePt t="53513" x="4935538" y="2974975"/>
          <p14:tracePt t="53515" x="4919663" y="2974975"/>
          <p14:tracePt t="53530" x="4884738" y="2982913"/>
          <p14:tracePt t="53532" x="4808538" y="2982913"/>
          <p14:tracePt t="53546" x="4724400" y="2990850"/>
          <p14:tracePt t="53548" x="4638675" y="3016250"/>
          <p14:tracePt t="53564" x="4468813" y="3016250"/>
          <p14:tracePt t="53580" x="4324350" y="3016250"/>
          <p14:tracePt t="53597" x="4205288" y="3016250"/>
          <p14:tracePt t="53612" x="4121150" y="3016250"/>
          <p14:tracePt t="53630" x="4017963" y="3016250"/>
          <p14:tracePt t="53646" x="3890963" y="3016250"/>
          <p14:tracePt t="53663" x="3746500" y="3016250"/>
          <p14:tracePt t="53679" x="3594100" y="3016250"/>
          <p14:tracePt t="53697" x="3475038" y="3016250"/>
          <p14:tracePt t="53698" x="3414713" y="3016250"/>
          <p14:tracePt t="53713" x="3373438" y="3016250"/>
          <p14:tracePt t="53714" x="3305175" y="3016250"/>
          <p14:tracePt t="53729" x="3270250" y="3016250"/>
          <p14:tracePt t="53731" x="3244850" y="3016250"/>
          <p14:tracePt t="53747" x="3228975" y="3016250"/>
          <p14:tracePt t="53748" x="3203575" y="3016250"/>
          <p14:tracePt t="53763" x="3135313" y="3016250"/>
          <p14:tracePt t="53779" x="3067050" y="3016250"/>
          <p14:tracePt t="53796" x="3008313" y="3016250"/>
          <p14:tracePt t="53818" x="2947988" y="3016250"/>
          <p14:tracePt t="53833" x="2940050" y="3016250"/>
          <p14:tracePt t="53846" x="2930525" y="3016250"/>
          <p14:tracePt t="53930" x="2922588" y="3025775"/>
          <p14:tracePt t="54042" x="2947988" y="3025775"/>
          <p14:tracePt t="54050" x="2990850" y="3025775"/>
          <p14:tracePt t="54062" x="3016250" y="3025775"/>
          <p14:tracePt t="54082" x="3109913" y="3025775"/>
          <p14:tracePt t="54096" x="3127375" y="3025775"/>
          <p14:tracePt t="54114" x="3186113" y="3025775"/>
          <p14:tracePt t="54115" x="3219450" y="3025775"/>
          <p14:tracePt t="54131" x="3305175" y="3025775"/>
          <p14:tracePt t="54147" x="3363913" y="3033713"/>
          <p14:tracePt t="54148" x="3449638" y="3041650"/>
          <p14:tracePt t="54163" x="3533775" y="3041650"/>
          <p14:tracePt t="54165" x="3602038" y="3041650"/>
          <p14:tracePt t="54179" x="3756025" y="3076575"/>
          <p14:tracePt t="54196" x="3900488" y="3076575"/>
          <p14:tracePt t="54213" x="4052888" y="3076575"/>
          <p14:tracePt t="54229" x="4179888" y="3076575"/>
          <p14:tracePt t="54246" x="4256088" y="3076575"/>
          <p14:tracePt t="54263" x="4359275" y="3076575"/>
          <p14:tracePt t="54280" x="4460875" y="3076575"/>
          <p14:tracePt t="54285" x="4503738" y="3059113"/>
          <p14:tracePt t="54296" x="4537075" y="3059113"/>
          <p14:tracePt t="54313" x="4595813" y="3051175"/>
          <p14:tracePt t="54331" x="4757738" y="3008313"/>
          <p14:tracePt t="54349" x="4826000" y="3008313"/>
          <p14:tracePt t="54363" x="4851400" y="3000375"/>
          <p14:tracePt t="54365" x="4859338" y="3000375"/>
          <p14:tracePt t="54379" x="4902200" y="2982913"/>
          <p14:tracePt t="54396" x="4935538" y="2982913"/>
          <p14:tracePt t="54412" x="4962525" y="2982913"/>
          <p14:tracePt t="54429" x="4987925" y="2982913"/>
          <p14:tracePt t="54446" x="5013325" y="2982913"/>
          <p14:tracePt t="54463" x="5072063" y="2982913"/>
          <p14:tracePt t="54479" x="5114925" y="2990850"/>
          <p14:tracePt t="54482" x="5140325" y="2990850"/>
          <p14:tracePt t="54496" x="5183188" y="2990850"/>
          <p14:tracePt t="54512" x="5259388" y="3000375"/>
          <p14:tracePt t="54513" x="5302250" y="3016250"/>
          <p14:tracePt t="54530" x="5421313" y="3025775"/>
          <p14:tracePt t="54546" x="5480050" y="3025775"/>
          <p14:tracePt t="54547" x="5522913" y="3025775"/>
          <p14:tracePt t="54563" x="5565775" y="3025775"/>
          <p14:tracePt t="54564" x="5607050" y="3025775"/>
          <p14:tracePt t="54579" x="5675313" y="3025775"/>
          <p14:tracePt t="54596" x="5726113" y="3025775"/>
          <p14:tracePt t="54612" x="5761038" y="3025775"/>
          <p14:tracePt t="54629" x="5794375" y="3025775"/>
          <p14:tracePt t="54646" x="5811838" y="3025775"/>
          <p14:tracePt t="54663" x="5837238" y="3025775"/>
          <p14:tracePt t="54679" x="5862638" y="3025775"/>
          <p14:tracePt t="54682" x="5862638" y="3016250"/>
          <p14:tracePt t="54695" x="5888038" y="3008313"/>
          <p14:tracePt t="54714" x="5938838" y="3008313"/>
          <p14:tracePt t="54729" x="5956300" y="3008313"/>
          <p14:tracePt t="54730" x="5972175" y="3008313"/>
          <p14:tracePt t="54746" x="5997575" y="3008313"/>
          <p14:tracePt t="54748" x="6007100" y="3008313"/>
          <p14:tracePt t="54763" x="6032500" y="3008313"/>
          <p14:tracePt t="54779" x="6040438" y="3008313"/>
          <p14:tracePt t="54796" x="6065838" y="3008313"/>
          <p14:tracePt t="54812" x="6075363" y="3008313"/>
          <p14:tracePt t="54829" x="6100763" y="3008313"/>
          <p14:tracePt t="54846" x="6116638" y="3008313"/>
          <p14:tracePt t="55050" x="6083300" y="2990850"/>
          <p14:tracePt t="55058" x="6057900" y="2990850"/>
          <p14:tracePt t="55066" x="6032500" y="2982913"/>
          <p14:tracePt t="55079" x="5972175" y="2982913"/>
          <p14:tracePt t="55095" x="5921375" y="2974975"/>
          <p14:tracePt t="55112" x="5870575" y="2965450"/>
          <p14:tracePt t="55114" x="5837238" y="2965450"/>
          <p14:tracePt t="55129" x="5768975" y="2949575"/>
          <p14:tracePt t="55145" x="5751513" y="2949575"/>
          <p14:tracePt t="55147" x="5726113" y="2940050"/>
          <p14:tracePt t="55162" x="5708650" y="2940050"/>
          <p14:tracePt t="55164" x="5692775" y="2940050"/>
          <p14:tracePt t="55179" x="5632450" y="2940050"/>
          <p14:tracePt t="55195" x="5573713" y="2940050"/>
          <p14:tracePt t="55212" x="5522913" y="2940050"/>
          <p14:tracePt t="55230" x="5487988" y="2940050"/>
          <p14:tracePt t="55249" x="5472113" y="2940050"/>
          <p14:tracePt t="55265" x="5454650" y="2940050"/>
          <p14:tracePt t="55282" x="5454650" y="2949575"/>
          <p14:tracePt t="55295" x="5437188" y="2949575"/>
          <p14:tracePt t="55312" x="5421313" y="2957513"/>
          <p14:tracePt t="55833" x="5437188" y="2957513"/>
          <p14:tracePt t="55841" x="5487988" y="2957513"/>
          <p14:tracePt t="55849" x="5556250" y="2957513"/>
          <p14:tracePt t="55861" x="5632450" y="2957513"/>
          <p14:tracePt t="55878" x="5768975" y="2957513"/>
          <p14:tracePt t="55894" x="5913438" y="2957513"/>
          <p14:tracePt t="55911" x="6083300" y="2957513"/>
          <p14:tracePt t="55928" x="6311900" y="2957513"/>
          <p14:tracePt t="55947" x="6626225" y="2965450"/>
          <p14:tracePt t="55963" x="6780213" y="2965450"/>
          <p14:tracePt t="55978" x="6838950" y="2965450"/>
          <p14:tracePt t="55980" x="6881813" y="2965450"/>
          <p14:tracePt t="55995" x="6950075" y="2965450"/>
          <p14:tracePt t="56011" x="7018338" y="2965450"/>
          <p14:tracePt t="56028" x="7059613" y="2965450"/>
          <p14:tracePt t="56045" x="7094538" y="2965450"/>
          <p14:tracePt t="56061" x="7137400" y="2965450"/>
          <p14:tracePt t="56078" x="7178675" y="2965450"/>
          <p14:tracePt t="56094" x="7204075" y="2965450"/>
          <p14:tracePt t="56111" x="7246938" y="2965450"/>
          <p14:tracePt t="56130" x="7281863" y="2965450"/>
          <p14:tracePt t="56146" x="7297738" y="2965450"/>
          <p14:tracePt t="56162" x="7307263" y="2965450"/>
          <p14:tracePt t="56163" x="7323138" y="2982913"/>
          <p14:tracePt t="56194" x="7332663" y="2982913"/>
          <p14:tracePt t="56202" x="7340600" y="2982913"/>
          <p14:tracePt t="56219" x="7348538" y="2982913"/>
          <p14:tracePt t="56231" x="7358063" y="2982913"/>
          <p14:tracePt t="56233" x="7366000" y="2982913"/>
          <p14:tracePt t="56244" x="7373938" y="2982913"/>
          <p14:tracePt t="56261" x="7400925" y="2982913"/>
          <p14:tracePt t="56279" x="7426325" y="2982913"/>
          <p14:tracePt t="56295" x="7442200" y="2982913"/>
          <p14:tracePt t="56297" x="7459663" y="2982913"/>
          <p14:tracePt t="56313" x="7467600" y="2982913"/>
          <p14:tracePt t="56328" x="7485063" y="2982913"/>
          <p14:tracePt t="56346" x="7502525" y="2974975"/>
          <p14:tracePt t="56362" x="7518400" y="2974975"/>
          <p14:tracePt t="56363" x="7527925" y="2965450"/>
          <p14:tracePt t="82602" x="7426325" y="2957513"/>
          <p14:tracePt t="82610" x="7297738" y="2940050"/>
          <p14:tracePt t="82617" x="7188200" y="2922588"/>
          <p14:tracePt t="82633" x="7085013" y="2914650"/>
          <p14:tracePt t="82633" x="6992938" y="2889250"/>
          <p14:tracePt t="82650" x="6881813" y="2881313"/>
          <p14:tracePt t="82652" x="6780213" y="2871788"/>
          <p14:tracePt t="82666" x="6704013" y="2855913"/>
          <p14:tracePt t="82668" x="6618288" y="2830513"/>
          <p14:tracePt t="82683" x="6524625" y="2805113"/>
          <p14:tracePt t="82699" x="6473825" y="2770188"/>
          <p14:tracePt t="82716" x="6456363" y="2770188"/>
          <p14:tracePt t="82733" x="6430963" y="2752725"/>
          <p14:tracePt t="82750" x="6423025" y="2744788"/>
          <p14:tracePt t="82766" x="6415088" y="2744788"/>
          <p14:tracePt t="82783" x="6405563" y="2744788"/>
          <p14:tracePt t="82799" x="6389688" y="2744788"/>
          <p14:tracePt t="82801" x="6372225" y="2744788"/>
          <p14:tracePt t="82818" x="6354763" y="2770188"/>
          <p14:tracePt t="82833" x="6354763" y="2778125"/>
          <p14:tracePt t="82852" x="6346825" y="2795588"/>
          <p14:tracePt t="82868" x="6261100" y="2830513"/>
          <p14:tracePt t="82884" x="6075363" y="2846388"/>
          <p14:tracePt t="82900" x="5880100" y="2846388"/>
          <p14:tracePt t="82917" x="5827713" y="2846388"/>
          <p14:tracePt t="82933" x="5819775" y="2846388"/>
          <p14:tracePt t="82951" x="5794375" y="2855913"/>
          <p14:tracePt t="82967" x="5776913" y="2871788"/>
          <p14:tracePt t="82983" x="5726113" y="2897188"/>
          <p14:tracePt t="83000" x="5657850" y="2940050"/>
          <p14:tracePt t="83016" x="5573713" y="2990850"/>
          <p14:tracePt t="83033" x="5487988" y="3051175"/>
          <p14:tracePt t="83054" x="5446713" y="3094038"/>
          <p14:tracePt t="83067" x="5429250" y="3094038"/>
          <p14:tracePt t="83069" x="5411788" y="3119438"/>
          <p14:tracePt t="83101" x="5353050" y="3254375"/>
          <p14:tracePt t="83106" x="5343525" y="3279775"/>
          <p14:tracePt t="83117" x="5318125" y="3348038"/>
          <p14:tracePt t="83133" x="5310188" y="3390900"/>
          <p14:tracePt t="83153" x="5310188" y="3424238"/>
          <p14:tracePt t="83167" x="5310188" y="3449638"/>
          <p14:tracePt t="83184" x="5394325" y="3492500"/>
          <p14:tracePt t="83201" x="5513388" y="3517900"/>
          <p14:tracePt t="83203" x="5573713" y="3517900"/>
          <p14:tracePt t="83216" x="5649913" y="3517900"/>
          <p14:tracePt t="83234" x="5802313" y="3517900"/>
          <p14:tracePt t="83235" x="5870575" y="3517900"/>
          <p14:tracePt t="83250" x="5972175" y="3517900"/>
          <p14:tracePt t="83251" x="6040438" y="3517900"/>
          <p14:tracePt t="83267" x="6126163" y="3517900"/>
          <p14:tracePt t="83268" x="6194425" y="3502025"/>
          <p14:tracePt t="83282" x="6311900" y="3484563"/>
          <p14:tracePt t="83300" x="6372225" y="3467100"/>
          <p14:tracePt t="83316" x="6405563" y="3449638"/>
          <p14:tracePt t="83333" x="6456363" y="3441700"/>
          <p14:tracePt t="83349" x="6542088" y="3433763"/>
          <p14:tracePt t="83366" x="6686550" y="3416300"/>
          <p14:tracePt t="83383" x="6831013" y="3416300"/>
          <p14:tracePt t="83400" x="6950075" y="3416300"/>
          <p14:tracePt t="83403" x="6975475" y="3416300"/>
          <p14:tracePt t="83417" x="7018338" y="3416300"/>
          <p14:tracePt t="83421" x="7051675" y="3416300"/>
          <p14:tracePt t="83434" x="7094538" y="3416300"/>
          <p14:tracePt t="83435" x="7127875" y="3416300"/>
          <p14:tracePt t="83450" x="7170738" y="3416300"/>
          <p14:tracePt t="83452" x="7204075" y="3416300"/>
          <p14:tracePt t="83467" x="7229475" y="3416300"/>
          <p14:tracePt t="83469" x="7264400" y="3416300"/>
          <p14:tracePt t="83482" x="7297738" y="3416300"/>
          <p14:tracePt t="83499" x="7348538" y="3416300"/>
          <p14:tracePt t="83516" x="7366000" y="3416300"/>
          <p14:tracePt t="83532" x="7391400" y="3416300"/>
          <p14:tracePt t="83549" x="7442200" y="3424238"/>
          <p14:tracePt t="83566" x="7477125" y="3441700"/>
          <p14:tracePt t="83583" x="7510463" y="3441700"/>
          <p14:tracePt t="83600" x="7553325" y="3441700"/>
          <p14:tracePt t="83602" x="7561263" y="3441700"/>
          <p14:tracePt t="83626" x="7578725" y="3441700"/>
          <p14:tracePt t="83642" x="7596188" y="3441700"/>
          <p14:tracePt t="83651" x="7621588" y="3441700"/>
          <p14:tracePt t="83666" x="7646988" y="3441700"/>
          <p14:tracePt t="83684" x="7688263" y="3441700"/>
          <p14:tracePt t="83686" x="7705725" y="3433763"/>
          <p14:tracePt t="83700" x="7773988" y="3408363"/>
          <p14:tracePt t="83716" x="7816850" y="3408363"/>
          <p14:tracePt t="83733" x="7842250" y="3408363"/>
          <p14:tracePt t="83749" x="7850188" y="3408363"/>
          <p14:tracePt t="83834" x="7824788" y="3408363"/>
          <p14:tracePt t="83842" x="7807325" y="3408363"/>
          <p14:tracePt t="83851" x="7766050" y="3408363"/>
          <p14:tracePt t="83867" x="7723188" y="3408363"/>
          <p14:tracePt t="83869" x="7688263" y="3408363"/>
          <p14:tracePt t="83883" x="7596188" y="3416300"/>
          <p14:tracePt t="83899" x="7510463" y="3416300"/>
          <p14:tracePt t="83917" x="7434263" y="3416300"/>
          <p14:tracePt t="83934" x="7358063" y="3416300"/>
          <p14:tracePt t="83951" x="7315200" y="3416300"/>
          <p14:tracePt t="83966" x="7307263" y="3416300"/>
          <p14:tracePt t="84050" x="7289800" y="3416300"/>
          <p14:tracePt t="84058" x="7281863" y="3424238"/>
          <p14:tracePt t="84067" x="7272338" y="3433763"/>
          <p14:tracePt t="84083" x="7264400" y="3433763"/>
          <p14:tracePt t="84099" x="7256463" y="3441700"/>
          <p14:tracePt t="84202" x="7272338" y="3441700"/>
          <p14:tracePt t="84210" x="7289800" y="3441700"/>
          <p14:tracePt t="84218" x="7323138" y="3441700"/>
          <p14:tracePt t="84232" x="7348538" y="3449638"/>
          <p14:tracePt t="84251" x="7400925" y="3449638"/>
          <p14:tracePt t="84266" x="7416800" y="3449638"/>
          <p14:tracePt t="84283" x="7477125" y="3449638"/>
          <p14:tracePt t="84285" x="7510463" y="3459163"/>
          <p14:tracePt t="84299" x="7561263" y="3459163"/>
          <p14:tracePt t="84316" x="7654925" y="3484563"/>
          <p14:tracePt t="84332" x="7816850" y="3509963"/>
          <p14:tracePt t="84349" x="7969250" y="3527425"/>
          <p14:tracePt t="84366" x="8105775" y="3535363"/>
          <p14:tracePt t="84382" x="8215313" y="3535363"/>
          <p14:tracePt t="84399" x="8308975" y="3535363"/>
          <p14:tracePt t="84402" x="8326438" y="3535363"/>
          <p14:tracePt t="84417" x="8343900" y="3535363"/>
          <p14:tracePt t="84642" x="8334375" y="3535363"/>
          <p14:tracePt t="84657" x="8291513" y="3535363"/>
          <p14:tracePt t="84666" x="8250238" y="3535363"/>
          <p14:tracePt t="84673" x="8207375" y="3535363"/>
          <p14:tracePt t="84684" x="8164513" y="3535363"/>
          <p14:tracePt t="84699" x="8062913" y="3535363"/>
          <p14:tracePt t="84716" x="7935913" y="3535363"/>
          <p14:tracePt t="84732" x="7875588" y="3535363"/>
          <p14:tracePt t="84749" x="7859713" y="3535363"/>
          <p14:tracePt t="86243" x="7807325" y="3535363"/>
          <p14:tracePt t="86249" x="7723188" y="3535363"/>
          <p14:tracePt t="86258" x="7654925" y="3535363"/>
          <p14:tracePt t="86265" x="7596188" y="3535363"/>
          <p14:tracePt t="86281" x="7518400" y="3535363"/>
          <p14:tracePt t="86298" x="7426325" y="3535363"/>
          <p14:tracePt t="86300" x="7400925" y="3535363"/>
          <p14:tracePt t="86314" x="7332663" y="3535363"/>
          <p14:tracePt t="86331" x="7289800" y="3535363"/>
          <p14:tracePt t="86347" x="7246938" y="3535363"/>
          <p14:tracePt t="86366" x="7162800" y="3527425"/>
          <p14:tracePt t="86381" x="7051675" y="3517900"/>
          <p14:tracePt t="86398" x="6915150" y="3492500"/>
          <p14:tracePt t="86415" x="6754813" y="3475038"/>
          <p14:tracePt t="86431" x="6600825" y="3459163"/>
          <p14:tracePt t="86459" x="6219825" y="3398838"/>
          <p14:tracePt t="86466" x="6116638" y="3382963"/>
          <p14:tracePt t="86482" x="6024563" y="3365500"/>
          <p14:tracePt t="86483" x="5930900" y="3355975"/>
          <p14:tracePt t="86498" x="5845175" y="3348038"/>
          <p14:tracePt t="86500" x="5761038" y="3322638"/>
          <p14:tracePt t="86515" x="5641975" y="3314700"/>
          <p14:tracePt t="86531" x="5538788" y="3314700"/>
          <p14:tracePt t="86548" x="5462588" y="3314700"/>
          <p14:tracePt t="86565" x="5353050" y="3314700"/>
          <p14:tracePt t="86582" x="5122863" y="3314700"/>
          <p14:tracePt t="86598" x="4749800" y="3314700"/>
          <p14:tracePt t="86615" x="4341813" y="3314700"/>
          <p14:tracePt t="86631" x="4010025" y="3314700"/>
          <p14:tracePt t="86648" x="3756025" y="3314700"/>
          <p14:tracePt t="86666" x="3602038" y="3314700"/>
          <p14:tracePt t="86668" x="3533775" y="3314700"/>
          <p14:tracePt t="86683" x="3432175" y="3314700"/>
          <p14:tracePt t="86684" x="3330575" y="3314700"/>
          <p14:tracePt t="86698" x="3203575" y="3330575"/>
          <p14:tracePt t="86700" x="3092450" y="3340100"/>
          <p14:tracePt t="86715" x="2863850" y="3390900"/>
          <p14:tracePt t="86732" x="2659063" y="3441700"/>
          <p14:tracePt t="86749" x="2506663" y="3467100"/>
          <p14:tracePt t="86766" x="2387600" y="3484563"/>
          <p14:tracePt t="86772" x="2327275" y="3492500"/>
          <p14:tracePt t="86782" x="2276475" y="3492500"/>
          <p14:tracePt t="86798" x="2116138" y="3492500"/>
          <p14:tracePt t="86815" x="1962150" y="3492500"/>
          <p14:tracePt t="86831" x="1843088" y="3502025"/>
          <p14:tracePt t="86849" x="1784350" y="3509963"/>
          <p14:tracePt t="86851" x="1766888" y="3527425"/>
          <p14:tracePt t="86864" x="1758950" y="3527425"/>
          <p14:tracePt t="86913" x="1698625" y="3560763"/>
          <p14:tracePt t="86914" x="1673225" y="3578225"/>
          <p14:tracePt t="86922" x="1673225" y="3586163"/>
          <p14:tracePt t="86932" x="1657350" y="3611563"/>
          <p14:tracePt t="86951" x="1622425" y="3629025"/>
          <p14:tracePt t="86965" x="1606550" y="3646488"/>
          <p14:tracePt t="86981" x="1589088" y="3654425"/>
          <p14:tracePt t="86998" x="1571625" y="3671888"/>
          <p14:tracePt t="87015" x="1563688" y="3679825"/>
          <p14:tracePt t="87032" x="1512888" y="3730625"/>
          <p14:tracePt t="87048" x="1470025" y="3763963"/>
          <p14:tracePt t="87065" x="1444625" y="3790950"/>
          <p14:tracePt t="87066" x="1444625" y="3798888"/>
          <p14:tracePt t="87081" x="1435100" y="3806825"/>
          <p14:tracePt t="87121" x="1435100" y="3816350"/>
          <p14:tracePt t="87154" x="1435100" y="3824288"/>
          <p14:tracePt t="87170" x="1444625" y="3824288"/>
          <p14:tracePt t="87187" x="1452563" y="3824288"/>
          <p14:tracePt t="87193" x="1470025" y="3824288"/>
          <p14:tracePt t="87202" x="1495425" y="3824288"/>
          <p14:tracePt t="87215" x="1520825" y="3824288"/>
          <p14:tracePt t="87231" x="1546225" y="3824288"/>
          <p14:tracePt t="87248" x="1571625" y="3824288"/>
          <p14:tracePt t="87265" x="1589088" y="3824288"/>
          <p14:tracePt t="87282" x="1597025" y="3824288"/>
          <p14:tracePt t="87299" x="1622425" y="3832225"/>
          <p14:tracePt t="87317" x="1639888" y="3849688"/>
          <p14:tracePt t="87338" x="1690688" y="3849688"/>
          <p14:tracePt t="87348" x="1708150" y="3857625"/>
          <p14:tracePt t="87365" x="1741488" y="3857625"/>
          <p14:tracePt t="87381" x="1776413" y="3857625"/>
          <p14:tracePt t="87398" x="1827213" y="3867150"/>
          <p14:tracePt t="87414" x="1903413" y="3883025"/>
          <p14:tracePt t="87437" x="2030413" y="3908425"/>
          <p14:tracePt t="87450" x="2098675" y="3917950"/>
          <p14:tracePt t="87465" x="2124075" y="3917950"/>
          <p14:tracePt t="87466" x="2149475" y="3925888"/>
          <p14:tracePt t="87482" x="2149475" y="3935413"/>
          <p14:tracePt t="87484" x="2157413" y="3935413"/>
          <p14:tracePt t="87498" x="2174875" y="3935413"/>
          <p14:tracePt t="87515" x="2192338" y="3935413"/>
          <p14:tracePt t="87516" x="2208213" y="3935413"/>
          <p14:tracePt t="87531" x="2225675" y="3943350"/>
          <p14:tracePt t="87547" x="2251075" y="3943350"/>
          <p14:tracePt t="87564" x="2268538" y="3943350"/>
          <p14:tracePt t="87581" x="2276475" y="3951288"/>
          <p14:tracePt t="87602" x="2286000" y="3951288"/>
          <p14:tracePt t="87810" x="2301875" y="3951288"/>
          <p14:tracePt t="87850" x="2311400" y="3951288"/>
          <p14:tracePt t="88178" x="2327275" y="3951288"/>
          <p14:tracePt t="88193" x="2336800" y="3951288"/>
          <p14:tracePt t="88210" x="2352675" y="3935413"/>
          <p14:tracePt t="88225" x="2362200" y="3925888"/>
          <p14:tracePt t="91163" x="2379663" y="3925888"/>
          <p14:tracePt t="91177" x="2387600" y="3925888"/>
          <p14:tracePt t="91193" x="2387600" y="3917950"/>
          <p14:tracePt t="91202" x="2395538" y="3917950"/>
          <p14:tracePt t="91978" x="2405063" y="3917950"/>
          <p14:tracePt t="91985" x="2413000" y="3917950"/>
          <p14:tracePt t="92001" x="2420938" y="3908425"/>
          <p14:tracePt t="92012" x="2430463" y="3908425"/>
          <p14:tracePt t="92030" x="2438400" y="3900488"/>
          <p14:tracePt t="92046" x="2446338" y="3900488"/>
          <p14:tracePt t="92063" x="2463800" y="3892550"/>
          <p14:tracePt t="92079" x="2471738" y="3892550"/>
          <p14:tracePt t="92095" x="2481263" y="3883025"/>
          <p14:tracePt t="92113" x="2489200" y="3883025"/>
          <p14:tracePt t="92130" x="2497138" y="3883025"/>
          <p14:tracePt t="92153" x="2506663" y="3883025"/>
          <p14:tracePt t="92164" x="2524125" y="3883025"/>
          <p14:tracePt t="92178" x="2532063" y="3883025"/>
          <p14:tracePt t="92196" x="2549525" y="3883025"/>
          <p14:tracePt t="92213" x="2565400" y="3883025"/>
          <p14:tracePt t="92229" x="2582863" y="3883025"/>
          <p14:tracePt t="92245" x="2590800" y="3883025"/>
          <p14:tracePt t="92262" x="2616200" y="3883025"/>
          <p14:tracePt t="92279" x="2625725" y="3883025"/>
          <p14:tracePt t="92281" x="2633663" y="3883025"/>
          <p14:tracePt t="92298" x="2641600" y="3883025"/>
          <p14:tracePt t="92312" x="2651125" y="3883025"/>
          <p14:tracePt t="92332" x="2659063" y="3883025"/>
          <p14:tracePt t="92378" x="2676525" y="3883025"/>
          <p14:tracePt t="92394" x="2684463" y="3883025"/>
          <p14:tracePt t="92418" x="2693988" y="3883025"/>
          <p14:tracePt t="92426" x="2709863" y="3883025"/>
          <p14:tracePt t="92442" x="2719388" y="3883025"/>
          <p14:tracePt t="92458" x="2727325" y="3883025"/>
          <p14:tracePt t="92466" x="2735263" y="3883025"/>
          <p14:tracePt t="92481" x="2744788" y="3883025"/>
          <p14:tracePt t="92498" x="2760663" y="3883025"/>
          <p14:tracePt t="92513" x="2778125" y="3883025"/>
          <p14:tracePt t="92531" x="2786063" y="3892550"/>
          <p14:tracePt t="92549" x="2803525" y="3900488"/>
          <p14:tracePt t="92564" x="2811463" y="3900488"/>
          <p14:tracePt t="92579" x="2828925" y="3900488"/>
          <p14:tracePt t="92595" x="2838450" y="3900488"/>
          <p14:tracePt t="92612" x="2846388" y="3900488"/>
          <p14:tracePt t="92629" x="2871788" y="3900488"/>
          <p14:tracePt t="92645" x="2897188" y="3900488"/>
          <p14:tracePt t="92662" x="2922588" y="3908425"/>
          <p14:tracePt t="92679" x="2955925" y="3908425"/>
          <p14:tracePt t="92695" x="2990850" y="3917950"/>
          <p14:tracePt t="92713" x="3084513" y="3917950"/>
          <p14:tracePt t="92731" x="3194050" y="3917950"/>
          <p14:tracePt t="92746" x="3279775" y="3917950"/>
          <p14:tracePt t="92747" x="3355975" y="3917950"/>
          <p14:tracePt t="92765" x="3525838" y="3883025"/>
          <p14:tracePt t="92781" x="3576638" y="3841750"/>
          <p14:tracePt t="92796" x="3594100" y="3841750"/>
          <p14:tracePt t="92906" x="3602038" y="3841750"/>
          <p14:tracePt t="92914" x="3619500" y="3841750"/>
          <p14:tracePt t="92922" x="3636963" y="3824288"/>
          <p14:tracePt t="92930" x="3652838" y="3824288"/>
          <p14:tracePt t="92946" x="3662363" y="3824288"/>
          <p14:tracePt t="93026" x="3670300" y="3824288"/>
          <p14:tracePt t="93042" x="3687763" y="3824288"/>
          <p14:tracePt t="93058" x="3695700" y="3824288"/>
          <p14:tracePt t="93066" x="3703638" y="3824288"/>
          <p14:tracePt t="93078" x="3713163" y="3824288"/>
          <p14:tracePt t="93095" x="3721100" y="3824288"/>
          <p14:tracePt t="93112" x="3738563" y="3824288"/>
          <p14:tracePt t="93129" x="3806825" y="3824288"/>
          <p14:tracePt t="93146" x="3832225" y="3824288"/>
          <p14:tracePt t="93148" x="3865563" y="3824288"/>
          <p14:tracePt t="93162" x="3908425" y="3824288"/>
          <p14:tracePt t="93163" x="3933825" y="3824288"/>
          <p14:tracePt t="93180" x="4044950" y="3824288"/>
          <p14:tracePt t="93195" x="4146550" y="3824288"/>
          <p14:tracePt t="93212" x="4230688" y="3824288"/>
          <p14:tracePt t="93228" x="4281488" y="3824288"/>
          <p14:tracePt t="93245" x="4349750" y="3824288"/>
          <p14:tracePt t="93262" x="4418013" y="3824288"/>
          <p14:tracePt t="93279" x="4486275" y="3824288"/>
          <p14:tracePt t="93296" x="4554538" y="3806825"/>
          <p14:tracePt t="93312" x="4613275" y="3798888"/>
          <p14:tracePt t="93315" x="4646613" y="3798888"/>
          <p14:tracePt t="93330" x="4714875" y="3798888"/>
          <p14:tracePt t="93346" x="4749800" y="3798888"/>
          <p14:tracePt t="93348" x="4775200" y="3798888"/>
          <p14:tracePt t="93362" x="4808538" y="3798888"/>
          <p14:tracePt t="93364" x="4833938" y="3798888"/>
          <p14:tracePt t="93379" x="4919663" y="3798888"/>
          <p14:tracePt t="93395" x="5038725" y="3798888"/>
          <p14:tracePt t="93412" x="5191125" y="3798888"/>
          <p14:tracePt t="93428" x="5353050" y="3798888"/>
          <p14:tracePt t="93445" x="5497513" y="3806825"/>
          <p14:tracePt t="93461" x="5624513" y="3806825"/>
          <p14:tracePt t="93478" x="5726113" y="3806825"/>
          <p14:tracePt t="93496" x="5819775" y="3806825"/>
          <p14:tracePt t="93498" x="5870575" y="3806825"/>
          <p14:tracePt t="93512" x="5956300" y="3806825"/>
          <p14:tracePt t="93529" x="6126163" y="3806825"/>
          <p14:tracePt t="93546" x="6311900" y="3806825"/>
          <p14:tracePt t="93547" x="6423025" y="3806825"/>
          <p14:tracePt t="93562" x="6542088" y="3806825"/>
          <p14:tracePt t="93563" x="6653213" y="3806825"/>
          <p14:tracePt t="93578" x="6762750" y="3806825"/>
          <p14:tracePt t="93579" x="6864350" y="3806825"/>
          <p14:tracePt t="93595" x="7034213" y="3806825"/>
          <p14:tracePt t="93612" x="7178675" y="3781425"/>
          <p14:tracePt t="93629" x="7272338" y="3756025"/>
          <p14:tracePt t="93646" x="7383463" y="3748088"/>
          <p14:tracePt t="93662" x="7442200" y="3738563"/>
          <p14:tracePt t="93679" x="7459663" y="3738563"/>
          <p14:tracePt t="94003" x="7459663" y="3730625"/>
          <p14:tracePt t="94019" x="7459663" y="3722688"/>
          <p14:tracePt t="94033" x="7451725" y="3713163"/>
          <p14:tracePt t="94041" x="7442200" y="3705225"/>
          <p14:tracePt t="94050" x="7408863" y="3697288"/>
          <p14:tracePt t="94061" x="7358063" y="3679825"/>
          <p14:tracePt t="94078" x="7332663" y="3679825"/>
          <p14:tracePt t="94095" x="7307263" y="3671888"/>
          <p14:tracePt t="94111" x="7264400" y="3671888"/>
          <p14:tracePt t="94128" x="7204075" y="3671888"/>
          <p14:tracePt t="94130" x="7170738" y="3671888"/>
          <p14:tracePt t="94147" x="7069138" y="3662363"/>
          <p14:tracePt t="94162" x="7000875" y="3654425"/>
          <p14:tracePt t="94164" x="6915150" y="3654425"/>
          <p14:tracePt t="94178" x="6813550" y="3629025"/>
          <p14:tracePt t="94194" x="6499225" y="3619500"/>
          <p14:tracePt t="94211" x="6354763" y="3611563"/>
          <p14:tracePt t="94227" x="6210300" y="3611563"/>
          <p14:tracePt t="94244" x="6049963" y="3636963"/>
          <p14:tracePt t="94261" x="5921375" y="3654425"/>
          <p14:tracePt t="94277" x="5794375" y="3687763"/>
          <p14:tracePt t="94295" x="5632450" y="3730625"/>
          <p14:tracePt t="94320" x="5386388" y="3790950"/>
          <p14:tracePt t="94322" x="5310188" y="3816350"/>
          <p14:tracePt t="94329" x="5259388" y="3841750"/>
          <p14:tracePt t="94344" x="5216525" y="3867150"/>
          <p14:tracePt t="94362" x="5089525" y="3892550"/>
          <p14:tracePt t="94363" x="5046663" y="3900488"/>
          <p14:tracePt t="94381" x="4970463" y="3908425"/>
          <p14:tracePt t="94395" x="4902200" y="3925888"/>
          <p14:tracePt t="94411" x="4894263" y="3925888"/>
          <p14:tracePt t="94428" x="4884738" y="3925888"/>
          <p14:tracePt t="94457" x="4876800" y="3935413"/>
          <p14:tracePt t="94473" x="4876800" y="3951288"/>
          <p14:tracePt t="94481" x="4894263" y="3960813"/>
          <p14:tracePt t="94494" x="4919663" y="3986213"/>
          <p14:tracePt t="94511" x="4962525" y="4027488"/>
          <p14:tracePt t="94527" x="5038725" y="4070350"/>
          <p14:tracePt t="94545" x="5148263" y="4121150"/>
          <p14:tracePt t="94547" x="5208588" y="4156075"/>
          <p14:tracePt t="94567" x="5378450" y="4206875"/>
          <p14:tracePt t="94571" x="5446713" y="4232275"/>
          <p14:tracePt t="94579" x="5522913" y="4249738"/>
          <p14:tracePt t="94596" x="5667375" y="4275138"/>
          <p14:tracePt t="94612" x="5768975" y="4283075"/>
          <p14:tracePt t="94629" x="5862638" y="4283075"/>
          <p14:tracePt t="94645" x="5930900" y="4283075"/>
          <p14:tracePt t="94661" x="5989638" y="4283075"/>
          <p14:tracePt t="94677" x="6065838" y="4283075"/>
          <p14:tracePt t="94694" x="6151563" y="4283075"/>
          <p14:tracePt t="94711" x="6278563" y="4283075"/>
          <p14:tracePt t="94730" x="6491288" y="4283075"/>
          <p14:tracePt t="94747" x="6653213" y="4283075"/>
          <p14:tracePt t="94773" x="6907213" y="4283075"/>
          <p14:tracePt t="94780" x="7018338" y="4283075"/>
          <p14:tracePt t="94795" x="7127875" y="4283075"/>
          <p14:tracePt t="94811" x="7442200" y="4283075"/>
          <p14:tracePt t="94827" x="7637463" y="4283075"/>
          <p14:tracePt t="94844" x="7781925" y="4257675"/>
          <p14:tracePt t="94868" x="7969250" y="4232275"/>
          <p14:tracePt t="94878" x="8029575" y="4224338"/>
          <p14:tracePt t="94894" x="8105775" y="4206875"/>
          <p14:tracePt t="94911" x="8131175" y="4206875"/>
          <p14:tracePt t="94928" x="8164513" y="4197350"/>
          <p14:tracePt t="94945" x="8207375" y="4189413"/>
          <p14:tracePt t="94962" x="8275638" y="4164013"/>
          <p14:tracePt t="94964" x="8318500" y="4156075"/>
          <p14:tracePt t="94979" x="8369300" y="4156075"/>
          <p14:tracePt t="94981" x="8410575" y="4146550"/>
          <p14:tracePt t="94996" x="8470900" y="4113213"/>
          <p14:tracePt t="94998" x="8539163" y="4095750"/>
          <p14:tracePt t="95011" x="8615363" y="4079875"/>
          <p14:tracePt t="95029" x="8691563" y="4070350"/>
          <p14:tracePt t="95044" x="8777288" y="4062413"/>
          <p14:tracePt t="95060" x="8894763" y="4062413"/>
          <p14:tracePt t="95078" x="9048750" y="4062413"/>
          <p14:tracePt t="95094" x="9218613" y="4062413"/>
          <p14:tracePt t="95111" x="9371013" y="4027488"/>
          <p14:tracePt t="95128" x="9540875" y="4019550"/>
          <p14:tracePt t="95146" x="9745663" y="3976688"/>
          <p14:tracePt t="95147" x="9847263" y="3976688"/>
          <p14:tracePt t="95162" x="9915525" y="3951288"/>
          <p14:tracePt t="95164" x="9956800" y="3951288"/>
          <p14:tracePt t="95178" x="10009188" y="3943350"/>
          <p14:tracePt t="95180" x="10050463" y="3943350"/>
          <p14:tracePt t="95195" x="10075863" y="3925888"/>
          <p14:tracePt t="95211" x="10118725" y="3908425"/>
          <p14:tracePt t="95227" x="10126663" y="3908425"/>
          <p14:tracePt t="95244" x="10153650" y="3900488"/>
          <p14:tracePt t="95261" x="10186988" y="3883025"/>
          <p14:tracePt t="95278" x="10229850" y="3883025"/>
          <p14:tracePt t="95294" x="10306050" y="3857625"/>
          <p14:tracePt t="95312" x="10364788" y="3857625"/>
          <p14:tracePt t="95330" x="10442575" y="3857625"/>
          <p14:tracePt t="95344" x="10467975" y="3857625"/>
          <p14:tracePt t="95346" x="10509250" y="3857625"/>
          <p14:tracePt t="95362" x="10612438" y="3857625"/>
          <p14:tracePt t="95378" x="10790238" y="3867150"/>
          <p14:tracePt t="95394" x="10883900" y="3875088"/>
          <p14:tracePt t="95412" x="11147425" y="3908425"/>
          <p14:tracePt t="95427" x="11274425" y="3908425"/>
          <p14:tracePt t="95444" x="11376025" y="3908425"/>
          <p14:tracePt t="95461" x="11461750" y="3908425"/>
          <p14:tracePt t="95478" x="11495088" y="3908425"/>
          <p14:tracePt t="95495" x="11503025" y="3908425"/>
          <p14:tracePt t="95563" x="11487150" y="3908425"/>
          <p14:tracePt t="95570" x="11426825" y="3908425"/>
          <p14:tracePt t="95579" x="11307763" y="3908425"/>
          <p14:tracePt t="95591" x="11172825" y="3908425"/>
          <p14:tracePt t="95597" x="10977563" y="3908425"/>
          <p14:tracePt t="95613" x="10313988" y="3908425"/>
          <p14:tracePt t="95627" x="9464675" y="3867150"/>
          <p14:tracePt t="95644" x="8572500" y="3756025"/>
          <p14:tracePt t="95661" x="7578725" y="3654425"/>
          <p14:tracePt t="95678" x="6483350" y="3492500"/>
          <p14:tracePt t="95693" x="5607050" y="3467100"/>
          <p14:tracePt t="95711" x="5029200" y="3467100"/>
          <p14:tracePt t="95727" x="4537075" y="3467100"/>
          <p14:tracePt t="95744" x="4129088" y="3467100"/>
          <p14:tracePt t="95762" x="3568700" y="3467100"/>
          <p14:tracePt t="95778" x="3441700" y="3467100"/>
          <p14:tracePt t="95780" x="3355975" y="3467100"/>
          <p14:tracePt t="95795" x="3270250" y="3484563"/>
          <p14:tracePt t="95796" x="3211513" y="3492500"/>
          <p14:tracePt t="95812" x="3152775" y="3502025"/>
          <p14:tracePt t="95813" x="3092450" y="3509963"/>
          <p14:tracePt t="95828" x="2955925" y="3568700"/>
          <p14:tracePt t="95845" x="2760663" y="3619500"/>
          <p14:tracePt t="95861" x="2540000" y="3679825"/>
          <p14:tracePt t="95877" x="2352675" y="3738563"/>
          <p14:tracePt t="95894" x="2217738" y="3781425"/>
          <p14:tracePt t="95911" x="2065338" y="3841750"/>
          <p14:tracePt t="95914" x="1987550" y="3883025"/>
          <p14:tracePt t="95928" x="1911350" y="3925888"/>
          <p14:tracePt t="95944" x="1716088" y="4044950"/>
          <p14:tracePt t="95945" x="1597025" y="4113213"/>
          <p14:tracePt t="95962" x="1495425" y="4164013"/>
          <p14:tracePt t="95964" x="1376363" y="4232275"/>
          <p14:tracePt t="95978" x="1300163" y="4291013"/>
          <p14:tracePt t="95981" x="1223963" y="4325938"/>
          <p14:tracePt t="95994" x="1163638" y="4341813"/>
          <p14:tracePt t="95995" x="1130300" y="4351338"/>
          <p14:tracePt t="96011" x="1087438" y="4376738"/>
          <p14:tracePt t="96028" x="1079500" y="4376738"/>
          <p14:tracePt t="96059" x="1069975" y="4376738"/>
          <p14:tracePt t="96083" x="1054100" y="4384675"/>
          <p14:tracePt t="96131" x="1054100" y="4394200"/>
          <p14:tracePt t="96154" x="1054100" y="4402138"/>
          <p14:tracePt t="96170" x="1054100" y="4410075"/>
          <p14:tracePt t="96178" x="1062038" y="4419600"/>
          <p14:tracePt t="96195" x="1069975" y="4427538"/>
          <p14:tracePt t="96201" x="1079500" y="4427538"/>
          <p14:tracePt t="96211" x="1087438" y="4445000"/>
          <p14:tracePt t="96227" x="1112838" y="4452938"/>
          <p14:tracePt t="96245" x="1138238" y="4470400"/>
          <p14:tracePt t="96261" x="1189038" y="4478338"/>
          <p14:tracePt t="96277" x="1274763" y="4495800"/>
          <p14:tracePt t="96294" x="1350963" y="4513263"/>
          <p14:tracePt t="96311" x="1452563" y="4529138"/>
          <p14:tracePt t="96328" x="1554163" y="4529138"/>
          <p14:tracePt t="96331" x="1631950" y="4529138"/>
          <p14:tracePt t="96343" x="1716088" y="4529138"/>
          <p14:tracePt t="96362" x="2065338" y="4529138"/>
          <p14:tracePt t="96379" x="2301875" y="4529138"/>
          <p14:tracePt t="96394" x="2420938" y="4529138"/>
          <p14:tracePt t="96396" x="2514600" y="4529138"/>
          <p14:tracePt t="96410" x="2600325" y="4529138"/>
          <p14:tracePt t="96412" x="2676525" y="4529138"/>
          <p14:tracePt t="96427" x="2828925" y="4529138"/>
          <p14:tracePt t="96444" x="3016250" y="4529138"/>
          <p14:tracePt t="96462" x="3236913" y="4529138"/>
          <p14:tracePt t="96478" x="3551238" y="4529138"/>
          <p14:tracePt t="96493" x="3992563" y="4529138"/>
          <p14:tracePt t="96511" x="4519613" y="4529138"/>
          <p14:tracePt t="96527" x="4953000" y="4529138"/>
          <p14:tracePt t="96544" x="5259388" y="4495800"/>
          <p14:tracePt t="96562" x="5599113" y="4435475"/>
          <p14:tracePt t="96579" x="5837238" y="4368800"/>
          <p14:tracePt t="96594" x="5946775" y="4333875"/>
          <p14:tracePt t="96596" x="6049963" y="4325938"/>
          <p14:tracePt t="96610" x="6134100" y="4300538"/>
          <p14:tracePt t="96611" x="6245225" y="4265613"/>
          <p14:tracePt t="96627" x="6380163" y="4214813"/>
          <p14:tracePt t="96643" x="6483350" y="4206875"/>
          <p14:tracePt t="96660" x="6524625" y="4181475"/>
          <p14:tracePt t="96677" x="6592888" y="4164013"/>
          <p14:tracePt t="96694" x="6686550" y="4138613"/>
          <p14:tracePt t="96710" x="6805613" y="4105275"/>
          <p14:tracePt t="96727" x="6958013" y="4070350"/>
          <p14:tracePt t="96743" x="7119938" y="4052888"/>
          <p14:tracePt t="96761" x="7272338" y="4027488"/>
          <p14:tracePt t="96762" x="7373938" y="4019550"/>
          <p14:tracePt t="96778" x="7493000" y="3994150"/>
          <p14:tracePt t="96779" x="7646988" y="3968750"/>
          <p14:tracePt t="96794" x="7807325" y="3968750"/>
          <p14:tracePt t="96796" x="8020050" y="3960813"/>
          <p14:tracePt t="96811" x="8181975" y="3935413"/>
          <p14:tracePt t="96813" x="8308975" y="3935413"/>
          <p14:tracePt t="96826" x="8572500" y="3883025"/>
          <p14:tracePt t="96843" x="8777288" y="3832225"/>
          <p14:tracePt t="96861" x="8921750" y="3773488"/>
          <p14:tracePt t="96877" x="9005888" y="3748088"/>
          <p14:tracePt t="96894" x="9074150" y="3722688"/>
          <p14:tracePt t="96910" x="9209088" y="3679825"/>
          <p14:tracePt t="96928" x="9371013" y="3629025"/>
          <p14:tracePt t="96944" x="9550400" y="3568700"/>
          <p14:tracePt t="96960" x="9694863" y="3552825"/>
          <p14:tracePt t="96962" x="9720263" y="3535363"/>
          <p14:tracePt t="96978" x="9753600" y="3527425"/>
          <p14:tracePt t="96994" x="9761538" y="3527425"/>
          <p14:tracePt t="97082" x="9745663" y="3509963"/>
          <p14:tracePt t="97091" x="9710738" y="3502025"/>
          <p14:tracePt t="97098" x="9659938" y="3484563"/>
          <p14:tracePt t="97110" x="9634538" y="3484563"/>
          <p14:tracePt t="97127" x="9507538" y="3484563"/>
          <p14:tracePt t="97143" x="9337675" y="3484563"/>
          <p14:tracePt t="97160" x="9117013" y="3509963"/>
          <p14:tracePt t="97178" x="8810625" y="3586163"/>
          <p14:tracePt t="97194" x="8724900" y="3619500"/>
          <p14:tracePt t="97195" x="8640763" y="3646488"/>
          <p14:tracePt t="97213" x="8478838" y="3687763"/>
          <p14:tracePt t="97226" x="8283575" y="3730625"/>
          <p14:tracePt t="97243" x="8045450" y="3773488"/>
          <p14:tracePt t="97260" x="7773988" y="3816350"/>
          <p14:tracePt t="97277" x="7527925" y="3875088"/>
          <p14:tracePt t="97294" x="7358063" y="3883025"/>
          <p14:tracePt t="97311" x="7153275" y="3925888"/>
          <p14:tracePt t="97327" x="6932613" y="3960813"/>
          <p14:tracePt t="97344" x="6618288" y="3994150"/>
          <p14:tracePt t="97346" x="6423025" y="4037013"/>
          <p14:tracePt t="97360" x="6184900" y="4052888"/>
          <p14:tracePt t="97362" x="5930900" y="4105275"/>
          <p14:tracePt t="97378" x="5548313" y="4105275"/>
          <p14:tracePt t="97394" x="5429250" y="4105275"/>
          <p14:tracePt t="97395" x="5335588" y="4105275"/>
          <p14:tracePt t="97411" x="5249863" y="4105275"/>
          <p14:tracePt t="97412" x="5157788" y="4079875"/>
          <p14:tracePt t="97429" x="5046663" y="4027488"/>
          <p14:tracePt t="97443" x="4935538" y="3976688"/>
          <p14:tracePt t="97460" x="4732338" y="3883025"/>
          <p14:tracePt t="97477" x="4494213" y="3763963"/>
          <p14:tracePt t="97493" x="4222750" y="3654425"/>
          <p14:tracePt t="97511" x="4060825" y="3586163"/>
          <p14:tracePt t="97531" x="3916363" y="3552825"/>
          <p14:tracePt t="97543" x="3890963" y="3543300"/>
          <p14:tracePt t="97561" x="3763963" y="3527425"/>
          <p14:tracePt t="97578" x="3662363" y="3527425"/>
          <p14:tracePt t="97594" x="3619500" y="3527425"/>
          <p14:tracePt t="97595" x="3576638" y="3527425"/>
          <p14:tracePt t="97611" x="3508375" y="3527425"/>
          <p14:tracePt t="97626" x="3500438" y="3527425"/>
          <p14:tracePt t="97644" x="3449638" y="3527425"/>
          <p14:tracePt t="97661" x="3398838" y="3552825"/>
          <p14:tracePt t="97677" x="3297238" y="3594100"/>
          <p14:tracePt t="97693" x="3203575" y="3636963"/>
          <p14:tracePt t="97710" x="3092450" y="3662363"/>
          <p14:tracePt t="97727" x="3008313" y="3697288"/>
          <p14:tracePt t="97730" x="2965450" y="3705225"/>
          <p14:tracePt t="97744" x="2914650" y="3713163"/>
          <p14:tracePt t="97745" x="2871788" y="3738563"/>
          <p14:tracePt t="97760" x="2811463" y="3738563"/>
          <p14:tracePt t="97762" x="2752725" y="3748088"/>
          <p14:tracePt t="97776" x="2693988" y="3748088"/>
          <p14:tracePt t="97795" x="2438400" y="3748088"/>
          <p14:tracePt t="97813" x="2225675" y="3748088"/>
          <p14:tracePt t="97827" x="2116138" y="3748088"/>
          <p14:tracePt t="97844" x="1885950" y="3671888"/>
          <p14:tracePt t="97860" x="1758950" y="3578225"/>
          <p14:tracePt t="97877" x="1647825" y="3416300"/>
          <p14:tracePt t="97894" x="1538288" y="3211513"/>
          <p14:tracePt t="97910" x="1452563" y="3000375"/>
          <p14:tracePt t="97927" x="1419225" y="2838450"/>
          <p14:tracePt t="97943" x="1393825" y="2719388"/>
          <p14:tracePt t="97959" x="1393825" y="2651125"/>
          <p14:tracePt t="97961" x="1393825" y="2600325"/>
          <p14:tracePt t="97978" x="1393825" y="2532063"/>
          <p14:tracePt t="97993" x="1376363" y="2473325"/>
          <p14:tracePt t="97995" x="1376363" y="2447925"/>
          <p14:tracePt t="98009" x="1376363" y="2438400"/>
          <p14:tracePt t="98011" x="1368425" y="2413000"/>
          <p14:tracePt t="98027" x="1350963" y="2379663"/>
          <p14:tracePt t="98028" x="1343025" y="2344738"/>
          <p14:tracePt t="98043" x="1333500" y="2303463"/>
          <p14:tracePt t="98059" x="1333500" y="2278063"/>
          <p14:tracePt t="98077" x="1317625" y="2227263"/>
          <p14:tracePt t="98092" x="1300163" y="2184400"/>
          <p14:tracePt t="98109" x="1265238" y="2141538"/>
          <p14:tracePt t="98127" x="1249363" y="2116138"/>
          <p14:tracePt t="98143" x="1249363" y="2108200"/>
          <p14:tracePt t="98194" x="1239838" y="2108200"/>
          <p14:tracePt t="98202" x="1223963" y="2108200"/>
          <p14:tracePt t="98211" x="1189038" y="2133600"/>
          <p14:tracePt t="98227" x="1173163" y="2192338"/>
          <p14:tracePt t="98229" x="1147763" y="2268538"/>
          <p14:tracePt t="98244" x="1112838" y="2473325"/>
          <p14:tracePt t="98260" x="1095375" y="2660650"/>
          <p14:tracePt t="98277" x="1095375" y="2813050"/>
          <p14:tracePt t="98293" x="1095375" y="3016250"/>
          <p14:tracePt t="98309" x="1095375" y="3238500"/>
          <p14:tracePt t="98327" x="1095375" y="3365500"/>
          <p14:tracePt t="98342" x="1112838" y="3502025"/>
          <p14:tracePt t="98359" x="1155700" y="3594100"/>
          <p14:tracePt t="98377" x="1181100" y="3697288"/>
          <p14:tracePt t="98378" x="1189038" y="3738563"/>
          <p14:tracePt t="98393" x="1214438" y="3816350"/>
          <p14:tracePt t="98395" x="1231900" y="3849688"/>
          <p14:tracePt t="98409" x="1249363" y="3925888"/>
          <p14:tracePt t="98410" x="1257300" y="3968750"/>
          <p14:tracePt t="98426" x="1282700" y="3994150"/>
          <p14:tracePt t="98443" x="1343025" y="4113213"/>
          <p14:tracePt t="98459" x="1427163" y="4224338"/>
          <p14:tracePt t="98476" x="1470025" y="4275138"/>
          <p14:tracePt t="98493" x="1503363" y="4316413"/>
          <p14:tracePt t="98509" x="1512888" y="4325938"/>
          <p14:tracePt t="101042" x="1528763" y="4325938"/>
          <p14:tracePt t="101049" x="1546225" y="4325938"/>
          <p14:tracePt t="101059" x="1571625" y="4325938"/>
          <p14:tracePt t="101075" x="1614488" y="4325938"/>
          <p14:tracePt t="101091" x="1657350" y="4325938"/>
          <p14:tracePt t="101108" x="1708150" y="4325938"/>
          <p14:tracePt t="101125" x="1733550" y="4325938"/>
          <p14:tracePt t="101142" x="1749425" y="4325938"/>
          <p14:tracePt t="101158" x="1776413" y="4325938"/>
          <p14:tracePt t="101175" x="1801813" y="4325938"/>
          <p14:tracePt t="101191" x="1817688" y="4325938"/>
          <p14:tracePt t="101208" x="1843088" y="4325938"/>
          <p14:tracePt t="101211" x="1860550" y="4325938"/>
          <p14:tracePt t="101225" x="1868488" y="4325938"/>
          <p14:tracePt t="101241" x="1885950" y="4325938"/>
          <p14:tracePt t="101243" x="1893888" y="4325938"/>
          <p14:tracePt t="101259" x="1903413" y="4325938"/>
          <p14:tracePt t="101278" x="1920875" y="4325938"/>
          <p14:tracePt t="101291" x="1936750" y="4325938"/>
          <p14:tracePt t="101308" x="1962150" y="4325938"/>
          <p14:tracePt t="101325" x="1987550" y="4325938"/>
          <p14:tracePt t="101341" x="2012950" y="4325938"/>
          <p14:tracePt t="101359" x="2030413" y="4325938"/>
          <p14:tracePt t="101375" x="2047875" y="4325938"/>
          <p14:tracePt t="102082" x="2030413" y="4325938"/>
          <p14:tracePt t="102091" x="2012950" y="4325938"/>
          <p14:tracePt t="102098" x="1987550" y="4325938"/>
          <p14:tracePt t="102113" x="1962150" y="4325938"/>
          <p14:tracePt t="102125" x="1946275" y="4325938"/>
          <p14:tracePt t="102141" x="1868488" y="4341813"/>
          <p14:tracePt t="102157" x="1792288" y="4351338"/>
          <p14:tracePt t="102174" x="1631950" y="4351338"/>
          <p14:tracePt t="102191" x="1462088" y="4351338"/>
          <p14:tracePt t="102207" x="1282700" y="4325938"/>
          <p14:tracePt t="102224" x="1173163" y="4316413"/>
          <p14:tracePt t="102227" x="1147763" y="4316413"/>
          <p14:tracePt t="102242" x="1104900" y="4300538"/>
          <p14:tracePt t="102259" x="1069975" y="4300538"/>
          <p14:tracePt t="102274" x="1044575" y="4291013"/>
          <p14:tracePt t="102291" x="1019175" y="4291013"/>
          <p14:tracePt t="102307" x="1003300" y="4291013"/>
          <p14:tracePt t="102324" x="993775" y="4291013"/>
          <p14:tracePt t="102342" x="976313" y="4291013"/>
          <p14:tracePt t="102371" x="960438" y="4291013"/>
          <p14:tracePt t="102386" x="950913" y="4291013"/>
          <p14:tracePt t="102482" x="942975" y="4291013"/>
          <p14:tracePt t="102602" x="950913" y="4291013"/>
          <p14:tracePt t="102610" x="985838" y="4291013"/>
          <p14:tracePt t="102618" x="1019175" y="4291013"/>
          <p14:tracePt t="102625" x="1069975" y="4291013"/>
          <p14:tracePt t="102641" x="1138238" y="4291013"/>
          <p14:tracePt t="102642" x="1189038" y="4291013"/>
          <p14:tracePt t="102659" x="1274763" y="4291013"/>
          <p14:tracePt t="102674" x="1401763" y="4291013"/>
          <p14:tracePt t="102692" x="1487488" y="4291013"/>
          <p14:tracePt t="102707" x="1563688" y="4291013"/>
          <p14:tracePt t="102724" x="1665288" y="4291013"/>
          <p14:tracePt t="102741" x="1749425" y="4291013"/>
          <p14:tracePt t="102757" x="1843088" y="4291013"/>
          <p14:tracePt t="102774" x="1885950" y="4283075"/>
          <p14:tracePt t="102792" x="1920875" y="4275138"/>
          <p14:tracePt t="102793" x="1928813" y="4275138"/>
          <p14:tracePt t="102808" x="1946275" y="4275138"/>
          <p14:tracePt t="102811" x="1954213" y="4275138"/>
          <p14:tracePt t="102826" x="1962150" y="4275138"/>
          <p14:tracePt t="102842" x="1979613" y="4275138"/>
          <p14:tracePt t="102859" x="1987550" y="4275138"/>
          <p14:tracePt t="102861" x="2005013" y="4275138"/>
          <p14:tracePt t="102876" x="2012950" y="4275138"/>
          <p14:tracePt t="102877" x="2030413" y="4275138"/>
          <p14:tracePt t="102893" x="2065338" y="4275138"/>
          <p14:tracePt t="102908" x="2090738" y="4275138"/>
          <p14:tracePt t="102924" x="2157413" y="4291013"/>
          <p14:tracePt t="102951" x="2251075" y="4333875"/>
          <p14:tracePt t="102953" x="2268538" y="4341813"/>
          <p14:tracePt t="102964" x="2276475" y="4341813"/>
          <p14:tracePt t="102974" x="2301875" y="4359275"/>
          <p14:tracePt t="102991" x="2336800" y="4376738"/>
          <p14:tracePt t="103008" x="2362200" y="4376738"/>
          <p14:tracePt t="103025" x="2370138" y="4376738"/>
          <p14:tracePt t="103041" x="2387600" y="4376738"/>
          <p14:tracePt t="103059" x="2405063" y="4376738"/>
          <p14:tracePt t="103074" x="2471738" y="4376738"/>
          <p14:tracePt t="103076" x="2557463" y="4368800"/>
          <p14:tracePt t="103092" x="2955925" y="4052888"/>
          <p14:tracePt t="103107" x="3135313" y="3917950"/>
          <p14:tracePt t="103377" x="3143250" y="3917950"/>
          <p14:tracePt t="104330" x="3109913" y="3917950"/>
          <p14:tracePt t="104337" x="3084513" y="3917950"/>
          <p14:tracePt t="104346" x="3074988" y="3925888"/>
          <p14:tracePt t="104356" x="3067050" y="3925888"/>
          <p14:tracePt t="104373" x="3041650" y="3925888"/>
          <p14:tracePt t="104391" x="3024188" y="3925888"/>
          <p14:tracePt t="104406" x="2998788" y="3925888"/>
          <p14:tracePt t="104423" x="2990850" y="3925888"/>
          <p14:tracePt t="104440" x="2973388" y="3925888"/>
          <p14:tracePt t="104458" x="2965450" y="3925888"/>
          <p14:tracePt t="104492" x="2955925" y="3925888"/>
          <p14:tracePt t="104498" x="2947988" y="3943350"/>
          <p14:tracePt t="104514" x="2940050" y="3943350"/>
          <p14:tracePt t="104524" x="2914650" y="3951288"/>
          <p14:tracePt t="104540" x="2897188" y="3951288"/>
          <p14:tracePt t="104556" x="2879725" y="3951288"/>
          <p14:tracePt t="104573" x="2863850" y="3951288"/>
          <p14:tracePt t="104593" x="2838450" y="3951288"/>
          <p14:tracePt t="104608" x="2828925" y="3960813"/>
          <p14:tracePt t="104611" x="2811463" y="3960813"/>
          <p14:tracePt t="104625" x="2803525" y="3960813"/>
          <p14:tracePt t="104642" x="2786063" y="3960813"/>
          <p14:tracePt t="104658" x="2770188" y="3960813"/>
          <p14:tracePt t="104675" x="2744788" y="3960813"/>
          <p14:tracePt t="104690" x="2735263" y="3960813"/>
          <p14:tracePt t="104692" x="2719388" y="3960813"/>
          <p14:tracePt t="104707" x="2701925" y="3960813"/>
          <p14:tracePt t="104723" x="2684463" y="3960813"/>
          <p14:tracePt t="104740" x="2668588" y="3960813"/>
          <p14:tracePt t="104758" x="2659063" y="3976688"/>
          <p14:tracePt t="104774" x="2633663" y="3976688"/>
          <p14:tracePt t="104790" x="2616200" y="3976688"/>
          <p14:tracePt t="104806" x="2590800" y="3986213"/>
          <p14:tracePt t="104824" x="2549525" y="3986213"/>
          <p14:tracePt t="104840" x="2524125" y="3994150"/>
          <p14:tracePt t="104857" x="2481263" y="3994150"/>
          <p14:tracePt t="104874" x="2471738" y="3994150"/>
          <p14:tracePt t="104875" x="2463800" y="3994150"/>
          <p14:tracePt t="104892" x="2438400" y="4002088"/>
          <p14:tracePt t="104907" x="2430463" y="4019550"/>
          <p14:tracePt t="104923" x="2395538" y="4019550"/>
          <p14:tracePt t="104940" x="2362200" y="4044950"/>
          <p14:tracePt t="104957" x="2336800" y="4052888"/>
          <p14:tracePt t="104973" x="2327275" y="4062413"/>
          <p14:tracePt t="104990" x="2301875" y="4070350"/>
          <p14:tracePt t="105007" x="2293938" y="4070350"/>
          <p14:tracePt t="105024" x="2293938" y="4079875"/>
          <p14:tracePt t="105040" x="2276475" y="4087813"/>
          <p14:tracePt t="105057" x="2260600" y="4105275"/>
          <p14:tracePt t="105058" x="2251075" y="4113213"/>
          <p14:tracePt t="105073" x="2243138" y="4113213"/>
          <p14:tracePt t="105074" x="2243138" y="4138613"/>
          <p14:tracePt t="105092" x="2235200" y="4146550"/>
          <p14:tracePt t="105106" x="2225675" y="4156075"/>
          <p14:tracePt t="105123" x="2225675" y="4164013"/>
          <p14:tracePt t="105140" x="2200275" y="4181475"/>
          <p14:tracePt t="105157" x="2192338" y="4206875"/>
          <p14:tracePt t="105173" x="2192338" y="4214813"/>
          <p14:tracePt t="105190" x="2182813" y="4224338"/>
          <p14:tracePt t="105209" x="2182813" y="4232275"/>
          <p14:tracePt t="105226" x="2182813" y="4240213"/>
          <p14:tracePt t="105239" x="2182813" y="4249738"/>
          <p14:tracePt t="105256" x="2182813" y="4265613"/>
          <p14:tracePt t="105257" x="2182813" y="4275138"/>
          <p14:tracePt t="105313" x="2182813" y="4283075"/>
          <p14:tracePt t="105329" x="2182813" y="4300538"/>
          <p14:tracePt t="105338" x="2182813" y="4308475"/>
          <p14:tracePt t="105346" x="2200275" y="4316413"/>
          <p14:tracePt t="105357" x="2225675" y="4325938"/>
          <p14:tracePt t="105373" x="2276475" y="4341813"/>
          <p14:tracePt t="105390" x="2362200" y="4300538"/>
          <p14:tracePt t="105407" x="2379663" y="4283075"/>
          <p14:tracePt t="105538" x="2379663" y="4291013"/>
          <p14:tracePt t="105546" x="2379663" y="4300538"/>
          <p14:tracePt t="105585" x="2379663" y="4240213"/>
          <p14:tracePt t="105594" x="2352675" y="4037013"/>
          <p14:tracePt t="105601" x="2311400" y="3629025"/>
          <p14:tracePt t="105609" x="2192338" y="3144838"/>
          <p14:tracePt t="105622" x="2030413" y="2676525"/>
          <p14:tracePt t="105639" x="1657350" y="1895475"/>
          <p14:tracePt t="105657" x="1282700" y="1317625"/>
          <p14:tracePt t="105659" x="1054100" y="977900"/>
          <p14:tracePt t="105674" x="858838" y="714375"/>
          <p14:tracePt t="105675" x="739775" y="509588"/>
          <p14:tracePt t="105690" x="628650" y="314325"/>
          <p14:tracePt t="105692" x="569913" y="187325"/>
          <p14:tracePt t="105706" x="534988" y="682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Objectives in Rate Making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180431" y="1344259"/>
            <a:ext cx="11611519" cy="466127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Regulatory Objectives:</a:t>
            </a:r>
          </a:p>
          <a:p>
            <a:pPr algn="just">
              <a:lnSpc>
                <a:spcPct val="150000"/>
              </a:lnSpc>
            </a:pPr>
            <a:r>
              <a:rPr lang="en-US" sz="2000" dirty="0">
                <a:solidFill>
                  <a:schemeClr val="tx1">
                    <a:lumMod val="95000"/>
                    <a:lumOff val="5000"/>
                  </a:schemeClr>
                </a:solidFill>
                <a:cs typeface="Tajawal ExtraBold" panose="00000800000000000000" pitchFamily="2" charset="-78"/>
              </a:rPr>
              <a:t>The goal of insurance regulation is to protect the public. States enact rating laws that require insurance rates to meet certain standards </a:t>
            </a:r>
          </a:p>
          <a:p>
            <a:pPr algn="just">
              <a:lnSpc>
                <a:spcPct val="150000"/>
              </a:lnSpc>
            </a:pPr>
            <a:r>
              <a:rPr lang="en-US" sz="2000" dirty="0">
                <a:solidFill>
                  <a:schemeClr val="tx1">
                    <a:lumMod val="95000"/>
                    <a:lumOff val="5000"/>
                  </a:schemeClr>
                </a:solidFill>
                <a:cs typeface="Tajawal ExtraBold" panose="00000800000000000000" pitchFamily="2" charset="-78"/>
              </a:rPr>
              <a:t>In general, rates charged by insurers must be adequate, not excessive, and not unfairly discriminatory.</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Rates must be adequate. This means the rates charged by insurers should be high enough to pay all losses and expenses.</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Rates must not be excessive. This means that the rates should not be so high that policyholders are paying more than the actual value of their protection.</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Rates must not be unfairly discriminatory. This means that exposures that are similar with respect to losses and expenses should not be charged significantly different rates.</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2159080707"/>
      </p:ext>
    </p:extLst>
  </p:cSld>
  <p:clrMapOvr>
    <a:masterClrMapping/>
  </p:clrMapOvr>
  <mc:AlternateContent xmlns:mc="http://schemas.openxmlformats.org/markup-compatibility/2006" xmlns:p14="http://schemas.microsoft.com/office/powerpoint/2010/main">
    <mc:Choice Requires="p14">
      <p:transition spd="slow" p14:dur="2000" advTm="147687"/>
    </mc:Choice>
    <mc:Fallback xmlns="">
      <p:transition spd="slow" advTm="1476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Objectives in Rate Making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290240" y="1654521"/>
            <a:ext cx="11611519" cy="466127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Business Objectives</a:t>
            </a:r>
          </a:p>
          <a:p>
            <a:pPr algn="just">
              <a:lnSpc>
                <a:spcPct val="150000"/>
              </a:lnSpc>
            </a:pPr>
            <a:r>
              <a:rPr lang="en-US" sz="2000" b="1"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Insurers are also guided by business objectives in designing a rating system. The rating system should meet all of these objectives: simplicity, responsiveness, stability, and encouragement of loss control .</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rating system should be easy to understand so that producers can quote premiums with a minimum</a:t>
            </a:r>
          </a:p>
          <a:p>
            <a:pPr algn="just">
              <a:lnSpc>
                <a:spcPct val="150000"/>
              </a:lnSpc>
            </a:pPr>
            <a:r>
              <a:rPr lang="en-US" sz="2000" dirty="0">
                <a:solidFill>
                  <a:schemeClr val="tx1">
                    <a:lumMod val="95000"/>
                    <a:lumOff val="5000"/>
                  </a:schemeClr>
                </a:solidFill>
                <a:cs typeface="Tajawal ExtraBold" panose="00000800000000000000" pitchFamily="2" charset="-78"/>
              </a:rPr>
              <a:t>     amount of time and expense.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rating system should be easy to understand so that producers can quote premiums with a minimum amount of time and expense.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commercial insurance purchasers should understand how their premiums are determined so that they can take active steps to reduce their insurance costs.</a:t>
            </a:r>
          </a:p>
          <a:p>
            <a:pPr algn="just">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2345261121"/>
      </p:ext>
    </p:extLst>
  </p:cSld>
  <p:clrMapOvr>
    <a:masterClrMapping/>
  </p:clrMapOvr>
  <mc:AlternateContent xmlns:mc="http://schemas.openxmlformats.org/markup-compatibility/2006" xmlns:p14="http://schemas.microsoft.com/office/powerpoint/2010/main">
    <mc:Choice Requires="p14">
      <p:transition spd="slow" p14:dur="2000" advTm="127868"/>
    </mc:Choice>
    <mc:Fallback xmlns="">
      <p:transition spd="slow" advTm="1278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Objectives in Rate Making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80740" y="1654521"/>
            <a:ext cx="11611519" cy="466127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Business Objectives</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Rates should be stable over short periods of time so that consumer satisfaction can be maintained. If rates change rapidly, insurance consumers may become irritated and dissatisfied. They may then look to government to control the rates or to enact a government insurance program.</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Rates should also be responsive over time to changing loss exposures and changing economic conditions. To meet the objective of rate adequacy, the rates should increase when loss exposures increase.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Finally, the rating system should encourage loss control activities. Loss-control efforts are designed to</a:t>
            </a:r>
          </a:p>
          <a:p>
            <a:pPr algn="just">
              <a:lnSpc>
                <a:spcPct val="150000"/>
              </a:lnSpc>
            </a:pPr>
            <a:r>
              <a:rPr lang="en-US" sz="2000" dirty="0">
                <a:solidFill>
                  <a:schemeClr val="tx1">
                    <a:lumMod val="95000"/>
                    <a:lumOff val="5000"/>
                  </a:schemeClr>
                </a:solidFill>
                <a:cs typeface="Tajawal ExtraBold" panose="00000800000000000000" pitchFamily="2" charset="-78"/>
              </a:rPr>
              <a:t>      reduce the frequency and severity of losses. This point is important because loss control tends to keep insurance affordable. Profits are also stabilized. As you will see later, certain rating systems provide a strong financial incentive for the insured to engage in loss control.</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1891776687"/>
      </p:ext>
    </p:extLst>
  </p:cSld>
  <p:clrMapOvr>
    <a:masterClrMapping/>
  </p:clrMapOvr>
  <mc:AlternateContent xmlns:mc="http://schemas.openxmlformats.org/markup-compatibility/2006" xmlns:p14="http://schemas.microsoft.com/office/powerpoint/2010/main">
    <mc:Choice Requires="p14">
      <p:transition spd="slow" p14:dur="2000" advTm="127231"/>
    </mc:Choice>
    <mc:Fallback xmlns="">
      <p:transition spd="slow" advTm="127231"/>
    </mc:Fallback>
  </mc:AlternateContent>
  <p:extLst>
    <p:ext uri="{3A86A75C-4F4B-4683-9AE1-C65F6400EC91}">
      <p14:laserTraceLst xmlns:p14="http://schemas.microsoft.com/office/powerpoint/2010/main">
        <p14:tracePtLst>
          <p14:tracePt t="19158" x="3632200" y="6324600"/>
          <p14:tracePt t="19312" x="4587875" y="6272213"/>
          <p14:tracePt t="19318" x="5302250" y="5788025"/>
          <p14:tracePt t="19333" x="5989638" y="5353050"/>
          <p14:tracePt t="19350" x="7315200" y="4419600"/>
          <p14:tracePt t="19351" x="7918450" y="3968750"/>
          <p14:tracePt t="19365" x="8555038" y="3517900"/>
          <p14:tracePt t="19382" x="9421813" y="2897188"/>
          <p14:tracePt t="19398" x="9991725" y="2473325"/>
          <p14:tracePt t="19417" x="10085388" y="2405063"/>
          <p14:tracePt t="19433" x="10093325" y="2397125"/>
          <p14:tracePt t="19470" x="10075863" y="2379663"/>
          <p14:tracePt t="19478" x="10025063" y="2379663"/>
          <p14:tracePt t="19486" x="9999663" y="2379663"/>
          <p14:tracePt t="19499" x="9974263" y="2379663"/>
          <p14:tracePt t="19518" x="9940925" y="2379663"/>
          <p14:tracePt t="19519" x="9915525" y="2379663"/>
          <p14:tracePt t="19532" x="9906000" y="2379663"/>
          <p14:tracePt t="19549" x="9898063" y="2379663"/>
          <p14:tracePt t="19550" x="9880600" y="2379663"/>
          <p14:tracePt t="19567" x="9855200" y="2379663"/>
          <p14:tracePt t="19582" x="9847263" y="2379663"/>
          <p14:tracePt t="19599" x="9728200" y="2379663"/>
          <p14:tracePt t="19616" x="9642475" y="2379663"/>
          <p14:tracePt t="19633" x="9550400" y="2379663"/>
          <p14:tracePt t="19649" x="9472613" y="2387600"/>
          <p14:tracePt t="19665" x="9380538" y="2422525"/>
          <p14:tracePt t="19682" x="9294813" y="2447925"/>
          <p14:tracePt t="19699" x="9167813" y="2481263"/>
          <p14:tracePt t="19715" x="9005888" y="2524125"/>
          <p14:tracePt t="19734" x="8836025" y="2541588"/>
          <p14:tracePt t="19735" x="8777288" y="2549525"/>
          <p14:tracePt t="19750" x="8564563" y="2582863"/>
          <p14:tracePt t="19766" x="8478838" y="2582863"/>
          <p14:tracePt t="19782" x="8334375" y="2582863"/>
          <p14:tracePt t="19783" x="8291513" y="2582863"/>
          <p14:tracePt t="19802" x="8224838" y="2582863"/>
          <p14:tracePt t="19815" x="8156575" y="2600325"/>
          <p14:tracePt t="19832" x="8105775" y="2617788"/>
          <p14:tracePt t="19850" x="8029575" y="2633663"/>
          <p14:tracePt t="19866" x="7935913" y="2676525"/>
          <p14:tracePt t="19883" x="7885113" y="2686050"/>
          <p14:tracePt t="19899" x="7859713" y="2686050"/>
          <p14:tracePt t="19901" x="7842250" y="2686050"/>
          <p14:tracePt t="19916" x="7824788" y="2701925"/>
          <p14:tracePt t="19932" x="7807325" y="2701925"/>
          <p14:tracePt t="19949" x="7791450" y="2701925"/>
          <p14:tracePt t="19950" x="7781925" y="2711450"/>
          <p14:tracePt t="20326" x="7791450" y="2711450"/>
          <p14:tracePt t="20350" x="7799388" y="2711450"/>
          <p14:tracePt t="20358" x="7807325" y="2711450"/>
          <p14:tracePt t="20366" x="7816850" y="2711450"/>
          <p14:tracePt t="20383" x="7824788" y="2711450"/>
          <p14:tracePt t="20384" x="7842250" y="2701925"/>
          <p14:tracePt t="20398" x="7850188" y="2701925"/>
          <p14:tracePt t="20415" x="7910513" y="2693988"/>
          <p14:tracePt t="20433" x="7969250" y="2668588"/>
          <p14:tracePt t="20449" x="8045450" y="2660650"/>
          <p14:tracePt t="20465" x="8139113" y="2633663"/>
          <p14:tracePt t="20482" x="8189913" y="2617788"/>
          <p14:tracePt t="20499" x="8258175" y="2592388"/>
          <p14:tracePt t="20515" x="8318500" y="2582863"/>
          <p14:tracePt t="20532" x="8343900" y="2574925"/>
          <p14:tracePt t="20550" x="8377238" y="2566988"/>
          <p14:tracePt t="20567" x="8385175" y="2566988"/>
          <p14:tracePt t="20582" x="8402638" y="2566988"/>
          <p14:tracePt t="20598" x="8410575" y="2566988"/>
          <p14:tracePt t="20615" x="8428038" y="2566988"/>
          <p14:tracePt t="20632" x="8435975" y="2566988"/>
          <p14:tracePt t="20651" x="8445500" y="2566988"/>
          <p14:tracePt t="20666" x="8470900" y="2566988"/>
          <p14:tracePt t="20682" x="8504238" y="2566988"/>
          <p14:tracePt t="20698" x="8539163" y="2566988"/>
          <p14:tracePt t="20715" x="8580438" y="2566988"/>
          <p14:tracePt t="20732" x="8648700" y="2566988"/>
          <p14:tracePt t="20733" x="8683625" y="2566988"/>
          <p14:tracePt t="20750" x="8734425" y="2566988"/>
          <p14:tracePt t="20766" x="8777288" y="2566988"/>
          <p14:tracePt t="20767" x="8818563" y="2566988"/>
          <p14:tracePt t="20782" x="8861425" y="2566988"/>
          <p14:tracePt t="20798" x="8963025" y="2566988"/>
          <p14:tracePt t="20800" x="8997950" y="2566988"/>
          <p14:tracePt t="20814" x="9039225" y="2566988"/>
          <p14:tracePt t="20832" x="9082088" y="2566988"/>
          <p14:tracePt t="20848" x="9107488" y="2566988"/>
          <p14:tracePt t="20865" x="9117013" y="2566988"/>
          <p14:tracePt t="20882" x="9142413" y="2566988"/>
          <p14:tracePt t="20899" x="9167813" y="2582863"/>
          <p14:tracePt t="20915" x="9175750" y="2582863"/>
          <p14:tracePt t="21094" x="9167813" y="2582863"/>
          <p14:tracePt t="21102" x="9132888" y="2582863"/>
          <p14:tracePt t="21110" x="9091613" y="2592388"/>
          <p14:tracePt t="21117" x="9064625" y="2592388"/>
          <p14:tracePt t="21132" x="9023350" y="2592388"/>
          <p14:tracePt t="21148" x="8912225" y="2592388"/>
          <p14:tracePt t="21164" x="8742363" y="2592388"/>
          <p14:tracePt t="21182" x="8539163" y="2582863"/>
          <p14:tracePt t="21200" x="8266113" y="2549525"/>
          <p14:tracePt t="21215" x="8105775" y="2532063"/>
          <p14:tracePt t="21232" x="7986713" y="2506663"/>
          <p14:tracePt t="21248" x="7859713" y="2498725"/>
          <p14:tracePt t="21265" x="7781925" y="2498725"/>
          <p14:tracePt t="21282" x="7723188" y="2498725"/>
          <p14:tracePt t="21299" x="7680325" y="2498725"/>
          <p14:tracePt t="21315" x="7654925" y="2498725"/>
          <p14:tracePt t="21333" x="7646988" y="2498725"/>
          <p14:tracePt t="21350" x="7637463" y="2498725"/>
          <p14:tracePt t="21365" x="7621588" y="2498725"/>
          <p14:tracePt t="21381" x="7604125" y="2498725"/>
          <p14:tracePt t="21495" x="7621588" y="2498725"/>
          <p14:tracePt t="21502" x="7662863" y="2498725"/>
          <p14:tracePt t="21516" x="7705725" y="2498725"/>
          <p14:tracePt t="21518" x="7773988" y="2498725"/>
          <p14:tracePt t="21531" x="7875588" y="2498725"/>
          <p14:tracePt t="21548" x="8113713" y="2506663"/>
          <p14:tracePt t="21565" x="8343900" y="2541588"/>
          <p14:tracePt t="21566" x="8453438" y="2549525"/>
          <p14:tracePt t="21582" x="8539163" y="2549525"/>
          <p14:tracePt t="21582" x="8615363" y="2549525"/>
          <p14:tracePt t="21598" x="8699500" y="2549525"/>
          <p14:tracePt t="21615" x="8802688" y="2549525"/>
          <p14:tracePt t="21632" x="8810625" y="2549525"/>
          <p14:tracePt t="21648" x="8818563" y="2549525"/>
          <p14:tracePt t="21664" x="8828088" y="2549525"/>
          <p14:tracePt t="21682" x="8836025" y="2549525"/>
          <p14:tracePt t="21697" x="8853488" y="2549525"/>
          <p14:tracePt t="21715" x="8861425" y="2549525"/>
          <p14:tracePt t="21732" x="8886825" y="2549525"/>
          <p14:tracePt t="21748" x="8904288" y="2549525"/>
          <p14:tracePt t="21765" x="8929688" y="2541588"/>
          <p14:tracePt t="21766" x="8947150" y="2541588"/>
          <p14:tracePt t="21783" x="8997950" y="2541588"/>
          <p14:tracePt t="21798" x="9031288" y="2541588"/>
          <p14:tracePt t="21799" x="9039225" y="2541588"/>
          <p14:tracePt t="21814" x="9074150" y="2541588"/>
          <p14:tracePt t="21831" x="9099550" y="2541588"/>
          <p14:tracePt t="22086" x="9074150" y="2541588"/>
          <p14:tracePt t="22094" x="9039225" y="2541588"/>
          <p14:tracePt t="22102" x="9013825" y="2541588"/>
          <p14:tracePt t="22114" x="8988425" y="2541588"/>
          <p14:tracePt t="22131" x="8904288" y="2541588"/>
          <p14:tracePt t="22148" x="8828088" y="2541588"/>
          <p14:tracePt t="22165" x="8759825" y="2541588"/>
          <p14:tracePt t="22166" x="8724900" y="2541588"/>
          <p14:tracePt t="22182" x="8683625" y="2541588"/>
          <p14:tracePt t="22183" x="8658225" y="2541588"/>
          <p14:tracePt t="22197" x="8623300" y="2541588"/>
          <p14:tracePt t="22214" x="8521700" y="2541588"/>
          <p14:tracePt t="22231" x="8377238" y="2541588"/>
          <p14:tracePt t="22248" x="8301038" y="2541588"/>
          <p14:tracePt t="22265" x="8232775" y="2541588"/>
          <p14:tracePt t="22282" x="8189913" y="2541588"/>
          <p14:tracePt t="22298" x="8147050" y="2541588"/>
          <p14:tracePt t="22315" x="8131175" y="2541588"/>
          <p14:tracePt t="22331" x="8088313" y="2541588"/>
          <p14:tracePt t="22348" x="8070850" y="2541588"/>
          <p14:tracePt t="22349" x="8054975" y="2541588"/>
          <p14:tracePt t="22365" x="8045450" y="2541588"/>
          <p14:tracePt t="22381" x="8037513" y="2541588"/>
          <p14:tracePt t="22430" x="8029575" y="2549525"/>
          <p14:tracePt t="22438" x="8020050" y="2549525"/>
          <p14:tracePt t="22448" x="7986713" y="2549525"/>
          <p14:tracePt t="22465" x="7969250" y="2549525"/>
          <p14:tracePt t="22482" x="7951788" y="2549525"/>
          <p14:tracePt t="22498" x="7935913" y="2549525"/>
          <p14:tracePt t="22515" x="7918450" y="2549525"/>
          <p14:tracePt t="22531" x="7910513" y="2549525"/>
          <p14:tracePt t="22548" x="7893050" y="2549525"/>
          <p14:tracePt t="22565" x="7875588" y="2549525"/>
          <p14:tracePt t="22566" x="7859713" y="2549525"/>
          <p14:tracePt t="22663" x="7850188" y="2549525"/>
          <p14:tracePt t="22670" x="7842250" y="2549525"/>
          <p14:tracePt t="22683" x="7807325" y="2549525"/>
          <p14:tracePt t="22698" x="7781925" y="2549525"/>
          <p14:tracePt t="22715" x="7773988" y="2549525"/>
          <p14:tracePt t="22718" x="7756525" y="2549525"/>
          <p14:tracePt t="26039" x="7791450" y="2549525"/>
          <p14:tracePt t="26047" x="7832725" y="2549525"/>
          <p14:tracePt t="26053" x="7875588" y="2549525"/>
          <p14:tracePt t="26063" x="7926388" y="2549525"/>
          <p14:tracePt t="26080" x="8062913" y="2549525"/>
          <p14:tracePt t="26096" x="8275638" y="2549525"/>
          <p14:tracePt t="26114" x="8547100" y="2582863"/>
          <p14:tracePt t="26130" x="8843963" y="2617788"/>
          <p14:tracePt t="26147" x="9048750" y="2643188"/>
          <p14:tracePt t="26162" x="9183688" y="2643188"/>
          <p14:tracePt t="26179" x="9320213" y="2643188"/>
          <p14:tracePt t="26196" x="9431338" y="2643188"/>
          <p14:tracePt t="26212" x="9532938" y="2643188"/>
          <p14:tracePt t="26213" x="9575800" y="2643188"/>
          <p14:tracePt t="26231" x="9694863" y="2643188"/>
          <p14:tracePt t="26247" x="9839325" y="2643188"/>
          <p14:tracePt t="26262" x="9923463" y="2633663"/>
          <p14:tracePt t="26280" x="10169525" y="2617788"/>
          <p14:tracePt t="26297" x="10255250" y="2617788"/>
          <p14:tracePt t="26314" x="10331450" y="2617788"/>
          <p14:tracePt t="26332" x="10364788" y="2608263"/>
          <p14:tracePt t="26335" x="10390188" y="2608263"/>
          <p14:tracePt t="26346" x="10407650" y="2600325"/>
          <p14:tracePt t="26362" x="10442575" y="2592388"/>
          <p14:tracePt t="26380" x="10509250" y="2582863"/>
          <p14:tracePt t="26396" x="10560050" y="2566988"/>
          <p14:tracePt t="26413" x="10612438" y="2557463"/>
          <p14:tracePt t="26432" x="10645775" y="2557463"/>
          <p14:tracePt t="26479" x="10663238" y="2549525"/>
          <p14:tracePt t="26494" x="10671175" y="2549525"/>
          <p14:tracePt t="26622" x="10663238" y="2549525"/>
          <p14:tracePt t="26630" x="10620375" y="2549525"/>
          <p14:tracePt t="26638" x="10534650" y="2549525"/>
          <p14:tracePt t="26648" x="10458450" y="2549525"/>
          <p14:tracePt t="26662" x="10348913" y="2549525"/>
          <p14:tracePt t="26663" x="10245725" y="2549525"/>
          <p14:tracePt t="26679" x="10025063" y="2549525"/>
          <p14:tracePt t="26696" x="9745663" y="2549525"/>
          <p14:tracePt t="26713" x="9431338" y="2549525"/>
          <p14:tracePt t="26730" x="8988425" y="2549525"/>
          <p14:tracePt t="26746" x="8496300" y="2549525"/>
          <p14:tracePt t="26763" x="8147050" y="2549525"/>
          <p14:tracePt t="26779" x="7621588" y="2549525"/>
          <p14:tracePt t="26795" x="7077075" y="2549525"/>
          <p14:tracePt t="26812" x="6635750" y="2549525"/>
          <p14:tracePt t="26813" x="6483350" y="2549525"/>
          <p14:tracePt t="26830" x="6245225" y="2566988"/>
          <p14:tracePt t="26846" x="6142038" y="2566988"/>
          <p14:tracePt t="26847" x="6040438" y="2574925"/>
          <p14:tracePt t="26862" x="5938838" y="2592388"/>
          <p14:tracePt t="26882" x="5667375" y="2633663"/>
          <p14:tracePt t="26896" x="5446713" y="2693988"/>
          <p14:tracePt t="26913" x="5216525" y="2736850"/>
          <p14:tracePt t="26929" x="5003800" y="2762250"/>
          <p14:tracePt t="26946" x="4791075" y="2770188"/>
          <p14:tracePt t="26963" x="4621213" y="2795588"/>
          <p14:tracePt t="26979" x="4460875" y="2795588"/>
          <p14:tracePt t="26982" x="4359275" y="2795588"/>
          <p14:tracePt t="26996" x="4291013" y="2795588"/>
          <p14:tracePt t="27013" x="4162425" y="2795588"/>
          <p14:tracePt t="27031" x="3908425" y="2805113"/>
          <p14:tracePt t="27047" x="3832225" y="2830513"/>
          <p14:tracePt t="27048" x="3729038" y="2830513"/>
          <p14:tracePt t="27063" x="3627438" y="2871788"/>
          <p14:tracePt t="27081" x="3322638" y="2949575"/>
          <p14:tracePt t="27096" x="3160713" y="3000375"/>
          <p14:tracePt t="27113" x="2973388" y="3025775"/>
          <p14:tracePt t="27129" x="2786063" y="3051175"/>
          <p14:tracePt t="27146" x="2582863" y="3084513"/>
          <p14:tracePt t="27165" x="2446338" y="3101975"/>
          <p14:tracePt t="27167" x="2379663" y="3127375"/>
          <p14:tracePt t="27179" x="2319338" y="3135313"/>
          <p14:tracePt t="27196" x="2208213" y="3144838"/>
          <p14:tracePt t="27214" x="2124075" y="3152775"/>
          <p14:tracePt t="27217" x="2065338" y="3152775"/>
          <p14:tracePt t="27231" x="1997075" y="3152775"/>
          <p14:tracePt t="27246" x="1987550" y="3170238"/>
          <p14:tracePt t="27247" x="1962150" y="3170238"/>
          <p14:tracePt t="27262" x="1954213" y="3170238"/>
          <p14:tracePt t="27280" x="1920875" y="3170238"/>
          <p14:tracePt t="27296" x="1893888" y="3178175"/>
          <p14:tracePt t="27334" x="1885950" y="3178175"/>
          <p14:tracePt t="27343" x="1868488" y="3178175"/>
          <p14:tracePt t="27358" x="1860550" y="3178175"/>
          <p14:tracePt t="27647" x="1868488" y="3178175"/>
          <p14:tracePt t="27653" x="1885950" y="3178175"/>
          <p14:tracePt t="27663" x="1893888" y="3178175"/>
          <p14:tracePt t="27710" x="1903413" y="3178175"/>
          <p14:tracePt t="27718" x="1920875" y="3178175"/>
          <p14:tracePt t="27732" x="1936750" y="3178175"/>
          <p14:tracePt t="27734" x="1954213" y="3178175"/>
          <p14:tracePt t="27747" x="1962150" y="3170238"/>
          <p14:tracePt t="27762" x="2030413" y="3160713"/>
          <p14:tracePt t="27779" x="2065338" y="3160713"/>
          <p14:tracePt t="27795" x="2090738" y="3152775"/>
          <p14:tracePt t="27812" x="2116138" y="3144838"/>
          <p14:tracePt t="27831" x="2132013" y="3135313"/>
          <p14:tracePt t="27847" x="2149475" y="3127375"/>
          <p14:tracePt t="27871" x="2166938" y="3127375"/>
          <p14:tracePt t="27878" x="2174875" y="3127375"/>
          <p14:tracePt t="27895" x="2174875" y="3119438"/>
          <p14:tracePt t="27912" x="2182813" y="3119438"/>
          <p14:tracePt t="28312" x="2192338" y="3119438"/>
          <p14:tracePt t="28326" x="2192338" y="3109913"/>
          <p14:tracePt t="28334" x="2192338" y="3101975"/>
          <p14:tracePt t="28346" x="2200275" y="3094038"/>
          <p14:tracePt t="28362" x="2208213" y="3094038"/>
          <p14:tracePt t="28378" x="2217738" y="3094038"/>
          <p14:tracePt t="28395" x="2225675" y="3094038"/>
          <p14:tracePt t="28412" x="2235200" y="3094038"/>
          <p14:tracePt t="28454" x="2243138" y="3094038"/>
          <p14:tracePt t="28463" x="2260600" y="3076575"/>
          <p14:tracePt t="28494" x="2268538" y="3076575"/>
          <p14:tracePt t="28511" x="2276475" y="3076575"/>
          <p14:tracePt t="28526" x="2286000" y="3076575"/>
          <p14:tracePt t="28598" x="2293938" y="3076575"/>
          <p14:tracePt t="28606" x="2301875" y="3076575"/>
          <p14:tracePt t="28613" x="2311400" y="3076575"/>
          <p14:tracePt t="28630" x="2319338" y="3076575"/>
          <p14:tracePt t="28631" x="2327275" y="3076575"/>
          <p14:tracePt t="28646" x="2336800" y="3076575"/>
          <p14:tracePt t="28648" x="2352675" y="3076575"/>
          <p14:tracePt t="28662" x="2379663" y="3076575"/>
          <p14:tracePt t="28678" x="2395538" y="3076575"/>
          <p14:tracePt t="28695" x="2430463" y="3076575"/>
          <p14:tracePt t="28712" x="2446338" y="3076575"/>
          <p14:tracePt t="28731" x="2463800" y="3076575"/>
          <p14:tracePt t="28745" x="2471738" y="3076575"/>
          <p14:tracePt t="28762" x="2497138" y="3076575"/>
          <p14:tracePt t="28779" x="2506663" y="3076575"/>
          <p14:tracePt t="29262" x="2514600" y="3076575"/>
          <p14:tracePt t="29270" x="2532063" y="3076575"/>
          <p14:tracePt t="29279" x="2557463" y="3076575"/>
          <p14:tracePt t="29295" x="2574925" y="3076575"/>
          <p14:tracePt t="29318" x="2582863" y="3076575"/>
          <p14:tracePt t="29398" x="2590800" y="3076575"/>
          <p14:tracePt t="29405" x="2608263" y="3076575"/>
          <p14:tracePt t="29413" x="2625725" y="3076575"/>
          <p14:tracePt t="29432" x="2668588" y="3076575"/>
          <p14:tracePt t="29445" x="2701925" y="3084513"/>
          <p14:tracePt t="29462" x="2709863" y="3084513"/>
          <p14:tracePt t="29463" x="2735263" y="3094038"/>
          <p14:tracePt t="29478" x="2752725" y="3094038"/>
          <p14:tracePt t="29480" x="2778125" y="3094038"/>
          <p14:tracePt t="29494" x="2828925" y="3094038"/>
          <p14:tracePt t="29511" x="2863850" y="3109913"/>
          <p14:tracePt t="29528" x="2889250" y="3109913"/>
          <p14:tracePt t="29545" x="2914650" y="3109913"/>
          <p14:tracePt t="29562" x="2922588" y="3109913"/>
          <p14:tracePt t="29578" x="2930525" y="3109913"/>
          <p14:tracePt t="29595" x="2940050" y="3109913"/>
          <p14:tracePt t="33903" x="3016250" y="3119438"/>
          <p14:tracePt t="33910" x="3178175" y="3127375"/>
          <p14:tracePt t="33918" x="3389313" y="3127375"/>
          <p14:tracePt t="33927" x="3678238" y="3127375"/>
          <p14:tracePt t="33943" x="3941763" y="3127375"/>
          <p14:tracePt t="33963" x="4868863" y="3127375"/>
          <p14:tracePt t="33966" x="5208588" y="3127375"/>
          <p14:tracePt t="33975" x="5530850" y="3127375"/>
          <p14:tracePt t="33993" x="6049963" y="3127375"/>
          <p14:tracePt t="34009" x="6380163" y="3127375"/>
          <p14:tracePt t="34026" x="6661150" y="3127375"/>
          <p14:tracePt t="34043" x="6899275" y="3127375"/>
          <p14:tracePt t="34059" x="7112000" y="3127375"/>
          <p14:tracePt t="34076" x="7281863" y="3127375"/>
          <p14:tracePt t="34093" x="7400925" y="3127375"/>
          <p14:tracePt t="34094" x="7459663" y="3127375"/>
          <p14:tracePt t="34110" x="7510463" y="3127375"/>
          <p14:tracePt t="34126" x="7561263" y="3127375"/>
          <p14:tracePt t="34128" x="7621588" y="3127375"/>
          <p14:tracePt t="34142" x="7748588" y="3127375"/>
          <p14:tracePt t="34159" x="7977188" y="3127375"/>
          <p14:tracePt t="34176" x="8258175" y="3178175"/>
          <p14:tracePt t="34193" x="8504238" y="3186113"/>
          <p14:tracePt t="34209" x="8658225" y="3186113"/>
          <p14:tracePt t="34225" x="8734425" y="3186113"/>
          <p14:tracePt t="34245" x="8810625" y="3186113"/>
          <p14:tracePt t="34247" x="8853488" y="3186113"/>
          <p14:tracePt t="34262" x="8972550" y="3221038"/>
          <p14:tracePt t="34275" x="9039225" y="3221038"/>
          <p14:tracePt t="34295" x="9226550" y="3228975"/>
          <p14:tracePt t="34296" x="9328150" y="3228975"/>
          <p14:tracePt t="34312" x="9498013" y="3228975"/>
          <p14:tracePt t="34326" x="9566275" y="3228975"/>
          <p14:tracePt t="34343" x="9685338" y="3228975"/>
          <p14:tracePt t="34360" x="10017125" y="3279775"/>
          <p14:tracePt t="34392" x="10169525" y="3289300"/>
          <p14:tracePt t="34393" x="10612438" y="3348038"/>
          <p14:tracePt t="34398" x="10696575" y="3373438"/>
          <p14:tracePt t="34410" x="10782300" y="3373438"/>
          <p14:tracePt t="34427" x="10833100" y="3373438"/>
          <p14:tracePt t="34502" x="10841038" y="3373438"/>
          <p14:tracePt t="34511" x="10858500" y="3373438"/>
          <p14:tracePt t="34534" x="10866438" y="3373438"/>
          <p14:tracePt t="34545" x="10874375" y="3373438"/>
          <p14:tracePt t="34550" x="10883900" y="3373438"/>
          <p14:tracePt t="34559" x="10909300" y="3373438"/>
          <p14:tracePt t="34576" x="10942638" y="3373438"/>
          <p14:tracePt t="34593" x="11010900" y="3355975"/>
          <p14:tracePt t="34609" x="11112500" y="3355975"/>
          <p14:tracePt t="34626" x="11198225" y="3355975"/>
          <p14:tracePt t="34643" x="11241088" y="3348038"/>
          <p14:tracePt t="34662" x="11282363" y="3340100"/>
          <p14:tracePt t="34676" x="11291888" y="3330575"/>
          <p14:tracePt t="34679" x="11307763" y="3330575"/>
          <p14:tracePt t="34693" x="11325225" y="3314700"/>
          <p14:tracePt t="34711" x="11342688" y="3305175"/>
          <p14:tracePt t="34727" x="11368088" y="3297238"/>
          <p14:tracePt t="34747" x="11385550" y="3279775"/>
          <p14:tracePt t="34759" x="11393488" y="3279775"/>
          <p14:tracePt t="34776" x="11410950" y="3271838"/>
          <p14:tracePt t="34793" x="11410950" y="3263900"/>
          <p14:tracePt t="34812" x="11436350" y="3246438"/>
          <p14:tracePt t="34814" x="11452225" y="3246438"/>
          <p14:tracePt t="34827" x="11469688" y="3238500"/>
          <p14:tracePt t="34843" x="11495088" y="3211513"/>
          <p14:tracePt t="34860" x="11530013" y="3195638"/>
          <p14:tracePt t="34863" x="11555413" y="3178175"/>
          <p14:tracePt t="34876" x="11563350" y="3170238"/>
          <p14:tracePt t="34893" x="11596688" y="3152775"/>
          <p14:tracePt t="34895" x="11614150" y="3144838"/>
          <p14:tracePt t="34909" x="11622088" y="3135313"/>
          <p14:tracePt t="34926" x="11647488" y="3127375"/>
          <p14:tracePt t="34928" x="11657013" y="3119438"/>
          <p14:tracePt t="34943" x="11664950" y="3109913"/>
          <p14:tracePt t="34959" x="11690350" y="3101975"/>
          <p14:tracePt t="35485" x="11674475" y="3094038"/>
          <p14:tracePt t="35502" x="11664950" y="3094038"/>
          <p14:tracePt t="35511" x="11657013" y="3094038"/>
          <p14:tracePt t="35606" x="11639550" y="3094038"/>
          <p14:tracePt t="35614" x="11631613" y="3094038"/>
          <p14:tracePt t="35626" x="11614150" y="3084513"/>
          <p14:tracePt t="35642" x="11606213" y="3084513"/>
          <p14:tracePt t="35662" x="11588750" y="3084513"/>
          <p14:tracePt t="35678" x="11563350" y="3084513"/>
          <p14:tracePt t="35692" x="11555413" y="3084513"/>
          <p14:tracePt t="35710" x="11530013" y="3084513"/>
          <p14:tracePt t="35725" x="11520488" y="3084513"/>
          <p14:tracePt t="35742" x="11512550" y="3084513"/>
          <p14:tracePt t="35760" x="11503025" y="3084513"/>
          <p14:tracePt t="35775" x="11495088" y="3084513"/>
          <p14:tracePt t="35792" x="11469688" y="3084513"/>
          <p14:tracePt t="35813" x="11461750" y="3084513"/>
          <p14:tracePt t="35825" x="11444288" y="3084513"/>
          <p14:tracePt t="35842" x="11436350" y="3084513"/>
          <p14:tracePt t="35859" x="11418888" y="3084513"/>
          <p14:tracePt t="35875" x="11401425" y="3094038"/>
          <p14:tracePt t="35892" x="11393488" y="3101975"/>
          <p14:tracePt t="35919" x="11385550" y="3101975"/>
          <p14:tracePt t="35934" x="11376025" y="3101975"/>
          <p14:tracePt t="35944" x="11368088" y="3101975"/>
          <p14:tracePt t="35960" x="11350625" y="3101975"/>
          <p14:tracePt t="35975" x="11333163" y="3109913"/>
          <p14:tracePt t="35992" x="11299825" y="3109913"/>
          <p14:tracePt t="36014" x="11282363" y="3109913"/>
          <p14:tracePt t="36025" x="11274425" y="3109913"/>
          <p14:tracePt t="36046" x="11266488" y="3109913"/>
          <p14:tracePt t="36062" x="11256963" y="3109913"/>
          <p14:tracePt t="36075" x="11241088" y="3119438"/>
          <p14:tracePt t="36092" x="11206163" y="3119438"/>
          <p14:tracePt t="36109" x="11188700" y="3135313"/>
          <p14:tracePt t="36125" x="11180763" y="3135313"/>
          <p14:tracePt t="36128" x="11172825" y="3135313"/>
          <p14:tracePt t="36142" x="11163300" y="3135313"/>
          <p14:tracePt t="36158" x="11137900" y="3135313"/>
          <p14:tracePt t="36175" x="11122025" y="3135313"/>
          <p14:tracePt t="36192" x="11112500" y="3135313"/>
          <p14:tracePt t="36209" x="11104563" y="3135313"/>
          <p14:tracePt t="36462" x="11096625" y="3135313"/>
          <p14:tracePt t="36614" x="11079163" y="3135313"/>
          <p14:tracePt t="36646" x="11071225" y="3135313"/>
          <p14:tracePt t="36662" x="11061700" y="3135313"/>
          <p14:tracePt t="36678" x="11053763" y="3135313"/>
          <p14:tracePt t="36703" x="11044238" y="3135313"/>
          <p14:tracePt t="36734" x="11036300" y="3135313"/>
          <p14:tracePt t="36742" x="11028363" y="3135313"/>
          <p14:tracePt t="36751" x="11018838" y="3135313"/>
          <p14:tracePt t="36759" x="11010900" y="3135313"/>
          <p14:tracePt t="36775" x="11002963" y="3135313"/>
          <p14:tracePt t="36793" x="10968038" y="3135313"/>
          <p14:tracePt t="36822" x="10952163" y="3135313"/>
          <p14:tracePt t="36846" x="10942638" y="3135313"/>
          <p14:tracePt t="36862" x="10934700" y="3135313"/>
          <p14:tracePt t="36871" x="10917238" y="3135313"/>
          <p14:tracePt t="36886" x="10909300" y="3135313"/>
          <p14:tracePt t="36893" x="10901363" y="3135313"/>
          <p14:tracePt t="36908" x="10891838" y="3135313"/>
          <p14:tracePt t="36925" x="10874375" y="3135313"/>
          <p14:tracePt t="36942" x="10841038" y="3135313"/>
          <p14:tracePt t="36958" x="10815638" y="3135313"/>
          <p14:tracePt t="36960" x="10815638" y="3127375"/>
          <p14:tracePt t="36974" x="10790238" y="3127375"/>
          <p14:tracePt t="36991" x="10782300" y="3127375"/>
          <p14:tracePt t="37008" x="10764838" y="3127375"/>
          <p14:tracePt t="37024" x="10756900" y="3127375"/>
          <p14:tracePt t="37042" x="10739438" y="3109913"/>
          <p14:tracePt t="37062" x="10729913" y="3109913"/>
          <p14:tracePt t="37080" x="10714038" y="3109913"/>
          <p14:tracePt t="37092" x="10696575" y="3101975"/>
          <p14:tracePt t="37094" x="10688638" y="3101975"/>
          <p14:tracePt t="37108" x="10679113" y="3101975"/>
          <p14:tracePt t="37126" x="10663238" y="3101975"/>
          <p14:tracePt t="37150" x="10653713" y="3101975"/>
          <p14:tracePt t="37159" x="10628313" y="3094038"/>
          <p14:tracePt t="37190" x="10620375" y="3094038"/>
          <p14:tracePt t="37198" x="10612438" y="3094038"/>
          <p14:tracePt t="37214" x="10602913" y="3094038"/>
          <p14:tracePt t="37230" x="10594975" y="3094038"/>
          <p14:tracePt t="37246" x="10585450" y="3094038"/>
          <p14:tracePt t="37262" x="10569575" y="3094038"/>
          <p14:tracePt t="37274" x="10560050" y="3094038"/>
          <p14:tracePt t="37291" x="10552113" y="3094038"/>
          <p14:tracePt t="37308" x="10534650" y="3094038"/>
          <p14:tracePt t="37311" x="10526713" y="3094038"/>
          <p14:tracePt t="37334" x="10518775" y="3094038"/>
          <p14:tracePt t="38279" x="10509250" y="3094038"/>
          <p14:tracePt t="38286" x="10493375" y="3094038"/>
          <p14:tracePt t="38302" x="10475913" y="3094038"/>
          <p14:tracePt t="38310" x="10467975" y="3094038"/>
          <p14:tracePt t="38326" x="10442575" y="3094038"/>
          <p14:tracePt t="38342" x="10433050" y="3094038"/>
          <p14:tracePt t="38359" x="10407650" y="3094038"/>
          <p14:tracePt t="38374" x="10399713" y="3094038"/>
          <p14:tracePt t="38375" x="10382250" y="3094038"/>
          <p14:tracePt t="38391" x="10364788" y="3094038"/>
          <p14:tracePt t="38392" x="10348913" y="3094038"/>
          <p14:tracePt t="38407" x="10306050" y="3094038"/>
          <p14:tracePt t="38424" x="10255250" y="3094038"/>
          <p14:tracePt t="38441" x="10212388" y="3094038"/>
          <p14:tracePt t="38459" x="10179050" y="3094038"/>
          <p14:tracePt t="38474" x="10144125" y="3094038"/>
          <p14:tracePt t="38493" x="10075863" y="3076575"/>
          <p14:tracePt t="38494" x="10042525" y="3067050"/>
          <p14:tracePt t="38511" x="9991725" y="3067050"/>
          <p14:tracePt t="38524" x="9956800" y="3067050"/>
          <p14:tracePt t="38542" x="9855200" y="3067050"/>
          <p14:tracePt t="38543" x="9786938" y="3059113"/>
          <p14:tracePt t="38559" x="9642475" y="3059113"/>
          <p14:tracePt t="38574" x="9558338" y="3059113"/>
          <p14:tracePt t="38575" x="9482138" y="3051175"/>
          <p14:tracePt t="38591" x="9328150" y="3051175"/>
          <p14:tracePt t="38607" x="9142413" y="3051175"/>
          <p14:tracePt t="38624" x="8929688" y="3051175"/>
          <p14:tracePt t="38641" x="8666163" y="3051175"/>
          <p14:tracePt t="38657" x="8351838" y="3051175"/>
          <p14:tracePt t="38674" x="8045450" y="3051175"/>
          <p14:tracePt t="38692" x="7748588" y="3051175"/>
          <p14:tracePt t="38693" x="7612063" y="3051175"/>
          <p14:tracePt t="38711" x="7400925" y="3051175"/>
          <p14:tracePt t="38724" x="7281863" y="3051175"/>
          <p14:tracePt t="38726" x="7153275" y="3051175"/>
          <p14:tracePt t="38741" x="7026275" y="3051175"/>
          <p14:tracePt t="38742" x="6899275" y="3076575"/>
          <p14:tracePt t="38758" x="6770688" y="3084513"/>
          <p14:tracePt t="38760" x="6661150" y="3094038"/>
          <p14:tracePt t="38776" x="6440488" y="3152775"/>
          <p14:tracePt t="38793" x="6227763" y="3186113"/>
          <p14:tracePt t="38808" x="6049963" y="3211513"/>
          <p14:tracePt t="38823" x="5905500" y="3221038"/>
          <p14:tracePt t="38841" x="5718175" y="3263900"/>
          <p14:tracePt t="38858" x="5505450" y="3297238"/>
          <p14:tracePt t="38874" x="5276850" y="3330575"/>
          <p14:tracePt t="38891" x="5097463" y="3365500"/>
          <p14:tracePt t="38908" x="4902200" y="3390900"/>
          <p14:tracePt t="38912" x="4800600" y="3408363"/>
          <p14:tracePt t="38924" x="4699000" y="3424238"/>
          <p14:tracePt t="38941" x="4425950" y="3484563"/>
          <p14:tracePt t="38942" x="4291013" y="3502025"/>
          <p14:tracePt t="38958" x="4002088" y="3543300"/>
          <p14:tracePt t="38975" x="3771900" y="3568700"/>
          <p14:tracePt t="38993" x="3602038" y="3603625"/>
          <p14:tracePt t="39007" x="3441700" y="3603625"/>
          <p14:tracePt t="39023" x="3330575" y="3603625"/>
          <p14:tracePt t="39041" x="3236913" y="3603625"/>
          <p14:tracePt t="39062" x="3152775" y="3611563"/>
          <p14:tracePt t="39074" x="3127375" y="3619500"/>
          <p14:tracePt t="39091" x="3109913" y="3619500"/>
          <p14:tracePt t="39093" x="3074988" y="3629025"/>
          <p14:tracePt t="39107" x="3067050" y="3629025"/>
          <p14:tracePt t="39124" x="3033713" y="3629025"/>
          <p14:tracePt t="39126" x="2998788" y="3629025"/>
          <p14:tracePt t="39140" x="2990850" y="3629025"/>
          <p14:tracePt t="39158" x="2940050" y="3636963"/>
          <p14:tracePt t="39176" x="2930525" y="3636963"/>
          <p14:tracePt t="40038" x="2940050" y="3636963"/>
          <p14:tracePt t="40045" x="2955925" y="3636963"/>
          <p14:tracePt t="40057" x="2973388" y="3636963"/>
          <p14:tracePt t="40074" x="2990850" y="3646488"/>
          <p14:tracePt t="40091" x="3016250" y="3646488"/>
          <p14:tracePt t="40107" x="3033713" y="3646488"/>
          <p14:tracePt t="40123" x="3059113" y="3646488"/>
          <p14:tracePt t="40140" x="3067050" y="3646488"/>
          <p14:tracePt t="40157" x="3084513" y="3646488"/>
          <p14:tracePt t="40159" x="3092450" y="3646488"/>
          <p14:tracePt t="40174" x="3100388" y="3646488"/>
          <p14:tracePt t="40192" x="3117850" y="3646488"/>
          <p14:tracePt t="40212" x="3152775" y="3646488"/>
          <p14:tracePt t="40224" x="3186113" y="3646488"/>
          <p14:tracePt t="40240" x="3219450" y="3646488"/>
          <p14:tracePt t="40257" x="3270250" y="3646488"/>
          <p14:tracePt t="40273" x="3373438" y="3646488"/>
          <p14:tracePt t="40290" x="3492500" y="3646488"/>
          <p14:tracePt t="40293" x="3551238" y="3646488"/>
          <p14:tracePt t="40308" x="3594100" y="3646488"/>
          <p14:tracePt t="40311" x="3636963" y="3646488"/>
          <p14:tracePt t="40323" x="3678238" y="3646488"/>
          <p14:tracePt t="40340" x="3729038" y="3646488"/>
          <p14:tracePt t="40358" x="3848100" y="3646488"/>
          <p14:tracePt t="40374" x="3890963" y="3646488"/>
          <p14:tracePt t="40375" x="3925888" y="3646488"/>
          <p14:tracePt t="40390" x="3959225" y="3646488"/>
          <p14:tracePt t="40392" x="4002088" y="3646488"/>
          <p14:tracePt t="40406" x="4035425" y="3654425"/>
          <p14:tracePt t="40408" x="4052888" y="3654425"/>
          <p14:tracePt t="40423" x="4086225" y="3654425"/>
          <p14:tracePt t="40440" x="4121150" y="3654425"/>
          <p14:tracePt t="40456" x="4129088" y="3654425"/>
          <p14:tracePt t="40473" x="4162425" y="3654425"/>
          <p14:tracePt t="40490" x="4197350" y="3654425"/>
          <p14:tracePt t="40507" x="4222750" y="3654425"/>
          <p14:tracePt t="40523" x="4230688" y="3654425"/>
          <p14:tracePt t="40541" x="4256088" y="3654425"/>
          <p14:tracePt t="40558" x="4265613" y="3654425"/>
          <p14:tracePt t="40582" x="4273550" y="3654425"/>
          <p14:tracePt t="40598" x="4281488" y="3654425"/>
          <p14:tracePt t="40607" x="4291013" y="3654425"/>
          <p14:tracePt t="40623" x="4298950" y="3654425"/>
          <p14:tracePt t="40640" x="4316413" y="3654425"/>
          <p14:tracePt t="40657" x="4324350" y="3654425"/>
          <p14:tracePt t="41478" x="4332288" y="3654425"/>
          <p14:tracePt t="41494" x="4341813" y="3654425"/>
          <p14:tracePt t="41501" x="4349750" y="3646488"/>
          <p14:tracePt t="41582" x="4359275" y="3646488"/>
          <p14:tracePt t="41606" x="4367213" y="3646488"/>
          <p14:tracePt t="44239" x="4349750" y="3636963"/>
          <p14:tracePt t="44246" x="4341813" y="3629025"/>
          <p14:tracePt t="44422" x="4332288" y="3629025"/>
          <p14:tracePt t="44430" x="4306888" y="3629025"/>
          <p14:tracePt t="44443" x="4291013" y="3629025"/>
          <p14:tracePt t="44446" x="4273550" y="3629025"/>
          <p14:tracePt t="44455" x="4265613" y="3629025"/>
          <p14:tracePt t="44471" x="4240213" y="3629025"/>
          <p14:tracePt t="44488" x="4214813" y="3629025"/>
          <p14:tracePt t="44638" x="4205288" y="3629025"/>
          <p14:tracePt t="44645" x="4187825" y="3629025"/>
          <p14:tracePt t="44678" x="4179888" y="3629025"/>
          <p14:tracePt t="44693" x="4171950" y="3629025"/>
          <p14:tracePt t="44718" x="4162425" y="3629025"/>
          <p14:tracePt t="45238" x="4146550" y="3629025"/>
          <p14:tracePt t="45245" x="4121150" y="3629025"/>
          <p14:tracePt t="45287" x="4111625" y="3629025"/>
          <p14:tracePt t="45318" x="4095750" y="3636963"/>
          <p14:tracePt t="45342" x="4086225" y="3636963"/>
          <p14:tracePt t="45358" x="4070350" y="3636963"/>
          <p14:tracePt t="45366" x="4052888" y="3646488"/>
          <p14:tracePt t="45373" x="4044950" y="3646488"/>
          <p14:tracePt t="45388" x="4027488" y="3646488"/>
          <p14:tracePt t="45390" x="4010025" y="3646488"/>
          <p14:tracePt t="45404" x="3984625" y="3646488"/>
          <p14:tracePt t="45422" x="3976688" y="3646488"/>
          <p14:tracePt t="45424" x="3967163" y="3654425"/>
          <p14:tracePt t="45439" x="3951288" y="3654425"/>
          <p14:tracePt t="45454" x="3941763" y="3654425"/>
          <p14:tracePt t="45471" x="3908425" y="3654425"/>
          <p14:tracePt t="45488" x="3873500" y="3654425"/>
          <p14:tracePt t="45504" x="3848100" y="3654425"/>
          <p14:tracePt t="45521" x="3822700" y="3654425"/>
          <p14:tracePt t="45537" x="3814763" y="3654425"/>
          <p14:tracePt t="45614" x="3806825" y="3654425"/>
          <p14:tracePt t="45631" x="3789363" y="3654425"/>
          <p14:tracePt t="45655" x="3781425" y="3662363"/>
          <p14:tracePt t="45686" x="3771900" y="3662363"/>
          <p14:tracePt t="46117" x="3763963" y="3662363"/>
          <p14:tracePt t="46125" x="3756025" y="3671888"/>
          <p14:tracePt t="46142" x="3746500" y="3671888"/>
          <p14:tracePt t="46158" x="3729038" y="3679825"/>
          <p14:tracePt t="46206" x="3721100" y="3679825"/>
          <p14:tracePt t="46222" x="3713163" y="3679825"/>
          <p14:tracePt t="46231" x="3703638" y="3687763"/>
          <p14:tracePt t="46246" x="3695700" y="3687763"/>
          <p14:tracePt t="46254" x="3687763" y="3687763"/>
          <p14:tracePt t="46598" x="3678238" y="3687763"/>
          <p14:tracePt t="46606" x="3662363" y="3687763"/>
          <p14:tracePt t="46613" x="3652838" y="3687763"/>
          <p14:tracePt t="46942" x="3644900" y="3687763"/>
          <p14:tracePt t="46950" x="3627438" y="3687763"/>
          <p14:tracePt t="46966" x="3602038" y="3697288"/>
          <p14:tracePt t="46973" x="3594100" y="3697288"/>
          <p14:tracePt t="46992" x="3586163" y="3705225"/>
          <p14:tracePt t="47005" x="3576638" y="3705225"/>
          <p14:tracePt t="47009" x="3568700" y="3705225"/>
          <p14:tracePt t="47022" x="3551238" y="3713163"/>
          <p14:tracePt t="47038" x="3543300" y="3713163"/>
          <p14:tracePt t="47054" x="3533775" y="3713163"/>
          <p14:tracePt t="47055" x="3525838" y="3713163"/>
          <p14:tracePt t="47071" x="3508375" y="3713163"/>
          <p14:tracePt t="47087" x="3500438" y="3713163"/>
          <p14:tracePt t="47104" x="3492500" y="3713163"/>
          <p14:tracePt t="51398" x="3475038" y="3713163"/>
          <p14:tracePt t="51406" x="3457575" y="3722688"/>
          <p14:tracePt t="51419" x="3449638" y="3738563"/>
          <p14:tracePt t="51435" x="3432175" y="3748088"/>
          <p14:tracePt t="51452" x="3406775" y="3763963"/>
          <p14:tracePt t="51469" x="3406775" y="3773488"/>
          <p14:tracePt t="51472" x="3398838" y="3781425"/>
          <p14:tracePt t="51486" x="3389313" y="3781425"/>
          <p14:tracePt t="51502" x="3381375" y="3781425"/>
          <p14:tracePt t="51558" x="3363913" y="3790950"/>
          <p14:tracePt t="51574" x="3355975" y="3798888"/>
          <p14:tracePt t="51590" x="3348038" y="3806825"/>
          <p14:tracePt t="51605" x="3338513" y="3806825"/>
          <p14:tracePt t="51614" x="3330575" y="3806825"/>
          <p14:tracePt t="51630" x="3322638" y="3816350"/>
          <p14:tracePt t="51638" x="3322638" y="3824288"/>
          <p14:tracePt t="51652" x="3322638" y="3832225"/>
          <p14:tracePt t="51669" x="3305175" y="3900488"/>
          <p14:tracePt t="51684" x="3305175" y="3917950"/>
          <p14:tracePt t="51702" x="3297238" y="3986213"/>
          <p14:tracePt t="51702" x="3297238" y="4027488"/>
          <p14:tracePt t="51718" x="3287713" y="4044950"/>
          <p14:tracePt t="51720" x="3287713" y="4079875"/>
          <p14:tracePt t="51734" x="3279775" y="4138613"/>
          <p14:tracePt t="51751" x="3262313" y="4197350"/>
          <p14:tracePt t="51768" x="3262313" y="4232275"/>
          <p14:tracePt t="51785" x="3262313" y="4275138"/>
          <p14:tracePt t="51802" x="3270250" y="4341813"/>
          <p14:tracePt t="51823" x="3330575" y="4368800"/>
          <p14:tracePt t="51835" x="3348038" y="4368800"/>
          <p14:tracePt t="51852" x="3398838" y="4300538"/>
          <p14:tracePt t="51855" x="3398838" y="4283075"/>
          <p14:tracePt t="51990" x="3406775" y="4275138"/>
          <p14:tracePt t="51998" x="3424238" y="4275138"/>
          <p14:tracePt t="52006" x="3449638" y="4275138"/>
          <p14:tracePt t="52018" x="3457575" y="4275138"/>
          <p14:tracePt t="52035" x="3475038" y="4275138"/>
          <p14:tracePt t="52103" x="3475038" y="4265613"/>
          <p14:tracePt t="52111" x="3475038" y="4249738"/>
          <p14:tracePt t="52119" x="3475038" y="4232275"/>
          <p14:tracePt t="52134" x="3441700" y="4181475"/>
          <p14:tracePt t="52151" x="3373438" y="4164013"/>
          <p14:tracePt t="52168" x="3287713" y="4130675"/>
          <p14:tracePt t="52185" x="3127375" y="4087813"/>
          <p14:tracePt t="52201" x="2982913" y="4070350"/>
          <p14:tracePt t="52218" x="2863850" y="4062413"/>
          <p14:tracePt t="52235" x="2760663" y="4044950"/>
          <p14:tracePt t="52251" x="2616200" y="4044950"/>
          <p14:tracePt t="52268" x="2463800" y="4027488"/>
          <p14:tracePt t="52271" x="2405063" y="4027488"/>
          <p14:tracePt t="52285" x="2344738" y="4027488"/>
          <p14:tracePt t="52302" x="2243138" y="4027488"/>
          <p14:tracePt t="52303" x="2200275" y="4027488"/>
          <p14:tracePt t="52319" x="2081213" y="4027488"/>
          <p14:tracePt t="52336" x="1979613" y="4027488"/>
          <p14:tracePt t="52352" x="1911350" y="4027488"/>
          <p14:tracePt t="52373" x="1878013" y="4027488"/>
          <p14:tracePt t="52374" x="1868488" y="4027488"/>
          <p14:tracePt t="52385" x="1860550" y="4027488"/>
          <p14:tracePt t="52401" x="1827213" y="4027488"/>
          <p14:tracePt t="52418" x="1792288" y="4027488"/>
          <p14:tracePt t="52435" x="1749425" y="4027488"/>
          <p14:tracePt t="52452" x="1716088" y="4037013"/>
          <p14:tracePt t="52468" x="1665288" y="4037013"/>
          <p14:tracePt t="52485" x="1622425" y="4044950"/>
          <p14:tracePt t="52501" x="1614488" y="4044950"/>
          <p14:tracePt t="53030" x="1647825" y="4044950"/>
          <p14:tracePt t="53038" x="1665288" y="4044950"/>
          <p14:tracePt t="53051" x="1682750" y="4044950"/>
          <p14:tracePt t="53067" x="1708150" y="4044950"/>
          <p14:tracePt t="53084" x="1716088" y="4044950"/>
          <p14:tracePt t="53102" x="1758950" y="4027488"/>
          <p14:tracePt t="53119" x="1766888" y="4027488"/>
          <p14:tracePt t="53134" x="1776413" y="4027488"/>
          <p14:tracePt t="53152" x="1809750" y="4019550"/>
          <p14:tracePt t="53168" x="1827213" y="4019550"/>
          <p14:tracePt t="53184" x="1860550" y="4019550"/>
          <p14:tracePt t="53202" x="1893888" y="4002088"/>
          <p14:tracePt t="53222" x="1920875" y="4002088"/>
          <p14:tracePt t="53235" x="1928813" y="4002088"/>
          <p14:tracePt t="53252" x="1946275" y="4002088"/>
          <p14:tracePt t="53268" x="1954213" y="4002088"/>
          <p14:tracePt t="53284" x="1979613" y="4002088"/>
          <p14:tracePt t="53302" x="2005013" y="4002088"/>
          <p14:tracePt t="53319" x="2022475" y="3994150"/>
          <p14:tracePt t="53335" x="2047875" y="3994150"/>
          <p14:tracePt t="53351" x="2055813" y="3994150"/>
          <p14:tracePt t="53368" x="2081213" y="3994150"/>
          <p14:tracePt t="53384" x="2106613" y="3994150"/>
          <p14:tracePt t="53446" x="2116138" y="3994150"/>
          <p14:tracePt t="53470" x="2124075" y="3994150"/>
          <p14:tracePt t="53494" x="2132013" y="3994150"/>
          <p14:tracePt t="53510" x="2141538" y="3994150"/>
          <p14:tracePt t="53519" x="2149475" y="3994150"/>
          <p14:tracePt t="53534" x="2157413" y="4002088"/>
          <p14:tracePt t="53535" x="2174875" y="4002088"/>
          <p14:tracePt t="53551" x="2182813" y="4002088"/>
          <p14:tracePt t="53568" x="2200275" y="4011613"/>
          <p14:tracePt t="53584" x="2208213" y="4011613"/>
          <p14:tracePt t="53606" x="2217738" y="4019550"/>
          <p14:tracePt t="53622" x="2235200" y="4019550"/>
          <p14:tracePt t="53637" x="2243138" y="4027488"/>
          <p14:tracePt t="53662" x="2251075" y="4027488"/>
          <p14:tracePt t="53670" x="2260600" y="4027488"/>
          <p14:tracePt t="53686" x="2268538" y="4027488"/>
          <p14:tracePt t="53701" x="2276475" y="4027488"/>
          <p14:tracePt t="53702" x="2293938" y="4027488"/>
          <p14:tracePt t="53718" x="2301875" y="4027488"/>
          <p14:tracePt t="53734" x="2319338" y="4027488"/>
          <p14:tracePt t="53735" x="2327275" y="4027488"/>
          <p14:tracePt t="53751" x="2336800" y="4037013"/>
          <p14:tracePt t="53752" x="2344738" y="4037013"/>
          <p14:tracePt t="53768" x="2370138" y="4037013"/>
          <p14:tracePt t="53784" x="2405063" y="4044950"/>
          <p14:tracePt t="53803" x="2446338" y="4044950"/>
          <p14:tracePt t="53819" x="2489200" y="4052888"/>
          <p14:tracePt t="53834" x="2524125" y="4052888"/>
          <p14:tracePt t="53851" x="2557463" y="4052888"/>
          <p14:tracePt t="53868" x="2600325" y="4052888"/>
          <p14:tracePt t="53871" x="2625725" y="4052888"/>
          <p14:tracePt t="53884" x="2659063" y="4052888"/>
          <p14:tracePt t="53886" x="2693988" y="4070350"/>
          <p14:tracePt t="53903" x="2735263" y="4070350"/>
          <p14:tracePt t="53919" x="2795588" y="4070350"/>
          <p14:tracePt t="53934" x="2811463" y="4070350"/>
          <p14:tracePt t="53935" x="2828925" y="4070350"/>
          <p14:tracePt t="53951" x="2854325" y="4070350"/>
          <p14:tracePt t="53952" x="2863850" y="4070350"/>
          <p14:tracePt t="53968" x="2905125" y="4070350"/>
          <p14:tracePt t="53983" x="2930525" y="4070350"/>
          <p14:tracePt t="54001" x="2965450" y="4070350"/>
          <p14:tracePt t="54018" x="3024188" y="4070350"/>
          <p14:tracePt t="54033" x="3074988" y="4070350"/>
          <p14:tracePt t="54051" x="3117850" y="4070350"/>
          <p14:tracePt t="54067" x="3186113" y="4070350"/>
          <p14:tracePt t="54086" x="3279775" y="4070350"/>
          <p14:tracePt t="54102" x="3355975" y="4062413"/>
          <p14:tracePt t="54119" x="3398838" y="4062413"/>
          <p14:tracePt t="54134" x="3432175" y="4062413"/>
          <p14:tracePt t="54135" x="3449638" y="4062413"/>
          <p14:tracePt t="54151" x="3475038" y="4052888"/>
          <p14:tracePt t="54167" x="3517900" y="4052888"/>
          <p14:tracePt t="54184" x="3559175" y="4037013"/>
          <p14:tracePt t="54201" x="3611563" y="4027488"/>
          <p14:tracePt t="54217" x="3652838" y="4027488"/>
          <p14:tracePt t="54235" x="3695700" y="4027488"/>
          <p14:tracePt t="54251" x="3746500" y="4027488"/>
          <p14:tracePt t="54268" x="3797300" y="4027488"/>
          <p14:tracePt t="54272" x="3814763" y="4027488"/>
          <p14:tracePt t="54284" x="3832225" y="4027488"/>
          <p14:tracePt t="54287" x="3848100" y="4027488"/>
          <p14:tracePt t="54301" x="3857625" y="4027488"/>
          <p14:tracePt t="54308" x="3865563" y="4027488"/>
          <p14:tracePt t="54312" x="3873500" y="4027488"/>
          <p14:tracePt t="54326" x="3883025" y="4027488"/>
          <p14:tracePt t="54343" x="3900488" y="4027488"/>
          <p14:tracePt t="54358" x="3908425" y="4027488"/>
          <p14:tracePt t="54414" x="3916363" y="4027488"/>
          <p14:tracePt t="54422" x="3933825" y="4027488"/>
          <p14:tracePt t="54433" x="3941763" y="4027488"/>
          <p14:tracePt t="54451" x="3967163" y="4027488"/>
          <p14:tracePt t="54479" x="3976688" y="4027488"/>
          <p14:tracePt t="54503" x="3984625" y="4027488"/>
          <p14:tracePt t="54511" x="3992563" y="4027488"/>
          <p14:tracePt t="54518" x="4002088" y="4027488"/>
          <p14:tracePt t="54534" x="4010025" y="4027488"/>
          <p14:tracePt t="54553" x="4027488" y="4027488"/>
          <p14:tracePt t="54568" x="4035425" y="4027488"/>
          <p14:tracePt t="54655" x="4044950" y="4027488"/>
          <p14:tracePt t="54663" x="4052888" y="4027488"/>
          <p14:tracePt t="54686" x="4060825" y="4027488"/>
          <p14:tracePt t="54710" x="4070350" y="4027488"/>
          <p14:tracePt t="54718" x="4078288" y="4027488"/>
          <p14:tracePt t="54726" x="4086225" y="4027488"/>
          <p14:tracePt t="54735" x="4095750" y="4027488"/>
          <p14:tracePt t="54751" x="4103688" y="4027488"/>
          <p14:tracePt t="54768" x="4129088" y="4027488"/>
          <p14:tracePt t="54785" x="4162425" y="4027488"/>
          <p14:tracePt t="54800" x="4214813" y="4027488"/>
          <p14:tracePt t="54817" x="4273550" y="4027488"/>
          <p14:tracePt t="54834" x="4306888" y="4027488"/>
          <p14:tracePt t="54850" x="4324350" y="4027488"/>
          <p14:tracePt t="54867" x="4341813" y="4027488"/>
          <p14:tracePt t="55725" x="4349750" y="4027488"/>
          <p14:tracePt t="55743" x="4359275" y="4027488"/>
          <p14:tracePt t="55767" x="4367213" y="4027488"/>
          <p14:tracePt t="55773" x="4375150" y="4027488"/>
          <p14:tracePt t="55805" x="4384675" y="4027488"/>
          <p14:tracePt t="55822" x="4400550" y="4027488"/>
          <p14:tracePt t="55845" x="4410075" y="4027488"/>
          <p14:tracePt t="55853" x="4418013" y="4027488"/>
          <p14:tracePt t="55862" x="4425950" y="4027488"/>
          <p14:tracePt t="55878" x="4435475" y="4027488"/>
          <p14:tracePt t="55902" x="4451350" y="4027488"/>
          <p14:tracePt t="55934" x="4460875" y="4027488"/>
          <p14:tracePt t="55951" x="4468813" y="4027488"/>
          <p14:tracePt t="55983" x="4476750" y="4027488"/>
          <p14:tracePt t="55998" x="4503738" y="4037013"/>
          <p14:tracePt t="56118" x="4529138" y="4037013"/>
          <p14:tracePt t="56126" x="4537075" y="4037013"/>
          <p14:tracePt t="56134" x="4545013" y="4037013"/>
          <p14:tracePt t="56150" x="4562475" y="4037013"/>
          <p14:tracePt t="56167" x="4570413" y="4037013"/>
          <p14:tracePt t="56183" x="4579938" y="4037013"/>
          <p14:tracePt t="56184" x="4587875" y="4037013"/>
          <p14:tracePt t="56200" x="4605338" y="4044950"/>
          <p14:tracePt t="56217" x="4630738" y="4044950"/>
          <p14:tracePt t="56233" x="4664075" y="4062413"/>
          <p14:tracePt t="56249" x="4706938" y="4062413"/>
          <p14:tracePt t="56266" x="4783138" y="4062413"/>
          <p14:tracePt t="56282" x="4910138" y="4079875"/>
          <p14:tracePt t="56299" x="5072063" y="4095750"/>
          <p14:tracePt t="56302" x="5157788" y="4095750"/>
          <p14:tracePt t="56316" x="5191125" y="4113213"/>
          <p14:tracePt t="56333" x="5335588" y="4113213"/>
          <p14:tracePt t="56355" x="5437188" y="4113213"/>
          <p14:tracePt t="56369" x="5505450" y="4113213"/>
          <p14:tracePt t="56382" x="5530850" y="4113213"/>
          <p14:tracePt t="56400" x="5607050" y="4113213"/>
          <p14:tracePt t="56416" x="5657850" y="4113213"/>
          <p14:tracePt t="56433" x="5683250" y="4105275"/>
          <p14:tracePt t="56450" x="5718175" y="4105275"/>
          <p14:tracePt t="56466" x="5751513" y="4095750"/>
          <p14:tracePt t="56483" x="5786438" y="4095750"/>
          <p14:tracePt t="56500" x="5811838" y="4079875"/>
          <p14:tracePt t="56517" x="5853113" y="4070350"/>
          <p14:tracePt t="56854" x="5837238" y="4070350"/>
          <p14:tracePt t="56863" x="5819775" y="4070350"/>
          <p14:tracePt t="56870" x="5786438" y="4070350"/>
          <p14:tracePt t="56882" x="5776913" y="4070350"/>
          <p14:tracePt t="56902" x="5751513" y="4070350"/>
          <p14:tracePt t="56934" x="5743575" y="4070350"/>
          <p14:tracePt t="56942" x="5735638" y="4070350"/>
          <p14:tracePt t="56950" x="5726113" y="4070350"/>
          <p14:tracePt t="56966" x="5718175" y="4070350"/>
          <p14:tracePt t="56968" x="5700713" y="4070350"/>
          <p14:tracePt t="56982" x="5683250" y="4070350"/>
          <p14:tracePt t="56999" x="5607050" y="4070350"/>
          <p14:tracePt t="57015" x="5522913" y="4062413"/>
          <p14:tracePt t="57033" x="5454650" y="4052888"/>
          <p14:tracePt t="57050" x="5403850" y="4037013"/>
          <p14:tracePt t="57065" x="5335588" y="4037013"/>
          <p14:tracePt t="57082" x="5259388" y="4027488"/>
          <p14:tracePt t="57099" x="5183188" y="4019550"/>
          <p14:tracePt t="57116" x="5140325" y="4019550"/>
          <p14:tracePt t="57132" x="5072063" y="4019550"/>
          <p14:tracePt t="57151" x="4978400" y="4019550"/>
          <p14:tracePt t="57166" x="4935538" y="4019550"/>
          <p14:tracePt t="57169" x="4902200" y="4019550"/>
          <p14:tracePt t="57184" x="4818063" y="4019550"/>
          <p14:tracePt t="57203" x="4699000" y="4019550"/>
          <p14:tracePt t="57215" x="4630738" y="4019550"/>
          <p14:tracePt t="57233" x="4537075" y="4019550"/>
          <p14:tracePt t="57250" x="4468813" y="4019550"/>
          <p14:tracePt t="57266" x="4410075" y="4019550"/>
          <p14:tracePt t="57283" x="4324350" y="4019550"/>
          <p14:tracePt t="57299" x="4197350" y="4019550"/>
          <p14:tracePt t="57316" x="4095750" y="4019550"/>
          <p14:tracePt t="57333" x="3992563" y="4019550"/>
          <p14:tracePt t="57335" x="3959225" y="4019550"/>
          <p14:tracePt t="57351" x="3883025" y="4019550"/>
          <p14:tracePt t="57367" x="3840163" y="4019550"/>
          <p14:tracePt t="57369" x="3814763" y="4019550"/>
          <p14:tracePt t="57383" x="3756025" y="4019550"/>
          <p14:tracePt t="57399" x="3611563" y="4037013"/>
          <p14:tracePt t="57417" x="3508375" y="4037013"/>
          <p14:tracePt t="57433" x="3414713" y="4037013"/>
          <p14:tracePt t="57449" x="3348038" y="4037013"/>
          <p14:tracePt t="57466" x="3297238" y="4037013"/>
          <p14:tracePt t="57485" x="3244850" y="4037013"/>
          <p14:tracePt t="57486" x="3228975" y="4037013"/>
          <p14:tracePt t="57499" x="3194050" y="4037013"/>
          <p14:tracePt t="57516" x="3109913" y="4037013"/>
          <p14:tracePt t="57519" x="3084513" y="4037013"/>
          <p14:tracePt t="57533" x="3024188" y="4037013"/>
          <p14:tracePt t="57552" x="2922588" y="4037013"/>
          <p14:tracePt t="57566" x="2897188" y="4037013"/>
          <p14:tracePt t="57568" x="2871788" y="4037013"/>
          <p14:tracePt t="57585" x="2838450" y="4037013"/>
          <p14:tracePt t="57599" x="2828925" y="4037013"/>
          <p14:tracePt t="57616" x="2795588" y="4037013"/>
          <p14:tracePt t="57633" x="2770188" y="4037013"/>
          <p14:tracePt t="57649" x="2727325" y="4037013"/>
          <p14:tracePt t="57666" x="2684463" y="4037013"/>
          <p14:tracePt t="57682" x="2641600" y="4037013"/>
          <p14:tracePt t="57699" x="2582863" y="4037013"/>
          <p14:tracePt t="57716" x="2532063" y="4037013"/>
          <p14:tracePt t="57718" x="2497138" y="4037013"/>
          <p14:tracePt t="57732" x="2455863" y="4037013"/>
          <p14:tracePt t="57750" x="2362200" y="4037013"/>
          <p14:tracePt t="57768" x="2301875" y="4037013"/>
          <p14:tracePt t="57783" x="2286000" y="4037013"/>
          <p14:tracePt t="57799" x="2251075" y="4037013"/>
          <p14:tracePt t="57816" x="2225675" y="4037013"/>
          <p14:tracePt t="57832" x="2200275" y="4037013"/>
          <p14:tracePt t="57849" x="2166938" y="4037013"/>
          <p14:tracePt t="57866" x="2132013" y="4037013"/>
          <p14:tracePt t="57883" x="2116138" y="4037013"/>
          <p14:tracePt t="57886" x="2090738" y="4037013"/>
          <p14:tracePt t="57899" x="2081213" y="4037013"/>
          <p14:tracePt t="57902" x="2055813" y="4037013"/>
          <p14:tracePt t="57915" x="2022475" y="4037013"/>
          <p14:tracePt t="57933" x="1962150" y="4037013"/>
          <p14:tracePt t="57934" x="1928813" y="4037013"/>
          <p14:tracePt t="57950" x="1903413" y="4037013"/>
          <p14:tracePt t="57952" x="1885950" y="4037013"/>
          <p14:tracePt t="57966" x="1860550" y="4037013"/>
          <p14:tracePt t="57967" x="1843088" y="4037013"/>
          <p14:tracePt t="57982" x="1817688" y="4037013"/>
          <p14:tracePt t="57998" x="1741488" y="4027488"/>
          <p14:tracePt t="58016" x="1698625" y="4019550"/>
          <p14:tracePt t="58033" x="1657350" y="4019550"/>
          <p14:tracePt t="58050" x="1571625" y="3994150"/>
          <p14:tracePt t="58066" x="1512888" y="3994150"/>
          <p14:tracePt t="58082" x="1470025" y="3986213"/>
          <p14:tracePt t="58099" x="1462088" y="3976688"/>
          <p14:tracePt t="58115" x="1427163" y="3976688"/>
          <p14:tracePt t="58132" x="1393825" y="3960813"/>
          <p14:tracePt t="58149" x="1384300" y="3951288"/>
          <p14:tracePt t="58150" x="1368425" y="3951288"/>
          <p14:tracePt t="58166" x="1343025" y="3951288"/>
          <p14:tracePt t="58167" x="1333500" y="3951288"/>
          <p14:tracePt t="58182" x="1325563" y="3951288"/>
          <p14:tracePt t="58199" x="1317625" y="3951288"/>
          <p14:tracePt t="58216" x="1300163" y="3951288"/>
          <p14:tracePt t="58232" x="1290638" y="3951288"/>
          <p14:tracePt t="58249" x="1265238" y="3951288"/>
          <p14:tracePt t="58265" x="1257300" y="3951288"/>
          <p14:tracePt t="58282" x="1239838" y="3951288"/>
          <p14:tracePt t="58299" x="1231900" y="3951288"/>
          <p14:tracePt t="126446" x="1181100" y="3935413"/>
          <p14:tracePt t="126453" x="1112838" y="3841750"/>
          <p14:tracePt t="126461" x="1019175" y="3730625"/>
          <p14:tracePt t="126469" x="942975" y="3578225"/>
          <p14:tracePt t="126486" x="730250" y="3094038"/>
          <p14:tracePt t="126502" x="577850" y="2736850"/>
          <p14:tracePt t="126503" x="407988" y="2344738"/>
          <p14:tracePt t="126518" x="212725" y="1979613"/>
          <p14:tracePt t="126519" x="50800" y="164941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Basic Rate-Making Definitions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80740" y="1654521"/>
            <a:ext cx="11611519" cy="373794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You should be familiar with some basic terms that are widely used in rate making. </a:t>
            </a:r>
          </a:p>
          <a:p>
            <a:pPr marL="342900" indent="-342900" algn="just">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A rate </a:t>
            </a:r>
            <a:r>
              <a:rPr lang="en-US" sz="2000" dirty="0">
                <a:solidFill>
                  <a:schemeClr val="tx1">
                    <a:lumMod val="95000"/>
                    <a:lumOff val="5000"/>
                  </a:schemeClr>
                </a:solidFill>
                <a:cs typeface="Tajawal ExtraBold" panose="00000800000000000000" pitchFamily="2" charset="-78"/>
              </a:rPr>
              <a:t>is the price per unit of insurance...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t>
            </a:r>
            <a:r>
              <a:rPr lang="en-US" sz="2000" b="1" dirty="0">
                <a:solidFill>
                  <a:schemeClr val="tx1">
                    <a:lumMod val="95000"/>
                    <a:lumOff val="5000"/>
                  </a:schemeClr>
                </a:solidFill>
                <a:cs typeface="Tajawal ExtraBold" panose="00000800000000000000" pitchFamily="2" charset="-78"/>
              </a:rPr>
              <a:t>The pure premium </a:t>
            </a:r>
            <a:r>
              <a:rPr lang="en-US" sz="2000" dirty="0">
                <a:solidFill>
                  <a:schemeClr val="tx1">
                    <a:lumMod val="95000"/>
                    <a:lumOff val="5000"/>
                  </a:schemeClr>
                </a:solidFill>
                <a:cs typeface="Tajawal ExtraBold" panose="00000800000000000000" pitchFamily="2" charset="-78"/>
              </a:rPr>
              <a:t>refers to that portion of the rate needed to pay losses and loss-adjustment expenses.</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t>
            </a:r>
            <a:r>
              <a:rPr lang="en-US" sz="2000" b="1" dirty="0">
                <a:solidFill>
                  <a:schemeClr val="tx1">
                    <a:lumMod val="95000"/>
                    <a:lumOff val="5000"/>
                  </a:schemeClr>
                </a:solidFill>
                <a:cs typeface="Tajawal ExtraBold" panose="00000800000000000000" pitchFamily="2" charset="-78"/>
              </a:rPr>
              <a:t>The loading </a:t>
            </a:r>
            <a:r>
              <a:rPr lang="en-US" sz="2000" dirty="0">
                <a:solidFill>
                  <a:schemeClr val="tx1">
                    <a:lumMod val="95000"/>
                    <a:lumOff val="5000"/>
                  </a:schemeClr>
                </a:solidFill>
                <a:cs typeface="Tajawal ExtraBold" panose="00000800000000000000" pitchFamily="2" charset="-78"/>
              </a:rPr>
              <a:t>refers to the amount that must be added to the pure premium for other expenses, profit, and a margin for contingencies.</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t>
            </a:r>
            <a:r>
              <a:rPr lang="en-US" sz="2000" b="1" dirty="0">
                <a:solidFill>
                  <a:schemeClr val="tx1">
                    <a:lumMod val="95000"/>
                    <a:lumOff val="5000"/>
                  </a:schemeClr>
                </a:solidFill>
                <a:cs typeface="Tajawal ExtraBold" panose="00000800000000000000" pitchFamily="2" charset="-78"/>
              </a:rPr>
              <a:t>The gross rate </a:t>
            </a:r>
            <a:r>
              <a:rPr lang="en-US" sz="2000" dirty="0">
                <a:solidFill>
                  <a:schemeClr val="tx1">
                    <a:lumMod val="95000"/>
                    <a:lumOff val="5000"/>
                  </a:schemeClr>
                </a:solidFill>
                <a:cs typeface="Tajawal ExtraBold" panose="00000800000000000000" pitchFamily="2" charset="-78"/>
              </a:rPr>
              <a:t>consists of the pure premium and a loading element.</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t>
            </a:r>
            <a:r>
              <a:rPr lang="en-US" sz="2000" b="1" dirty="0">
                <a:solidFill>
                  <a:schemeClr val="tx1">
                    <a:lumMod val="95000"/>
                    <a:lumOff val="5000"/>
                  </a:schemeClr>
                </a:solidFill>
                <a:cs typeface="Tajawal ExtraBold" panose="00000800000000000000" pitchFamily="2" charset="-78"/>
              </a:rPr>
              <a:t>Finally, the gross premium </a:t>
            </a:r>
            <a:r>
              <a:rPr lang="en-US" sz="2000" dirty="0">
                <a:solidFill>
                  <a:schemeClr val="tx1">
                    <a:lumMod val="95000"/>
                    <a:lumOff val="5000"/>
                  </a:schemeClr>
                </a:solidFill>
                <a:cs typeface="Tajawal ExtraBold" panose="00000800000000000000" pitchFamily="2" charset="-78"/>
              </a:rPr>
              <a:t>paid by the insured consists of the gross rate multiplied by the number of exposure units.</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133704607"/>
      </p:ext>
    </p:extLst>
  </p:cSld>
  <p:clrMapOvr>
    <a:masterClrMapping/>
  </p:clrMapOvr>
  <mc:AlternateContent xmlns:mc="http://schemas.openxmlformats.org/markup-compatibility/2006" xmlns:p14="http://schemas.microsoft.com/office/powerpoint/2010/main">
    <mc:Choice Requires="p14">
      <p:transition spd="slow" p14:dur="2000" advTm="132370"/>
    </mc:Choice>
    <mc:Fallback xmlns="">
      <p:transition spd="slow" advTm="13237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43126" y="735010"/>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Rate-Making Methods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80740" y="1654521"/>
            <a:ext cx="11611519" cy="4199611"/>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There are three basic rate-making methods in property and casualty insurance: judgment, class, and merit rating. Merit rating, in turn, can be broken down into schedule rating, experience rating, and retrospective rating. Thus, the basic rating methods can be conveniently classified as follows:</a:t>
            </a:r>
          </a:p>
          <a:p>
            <a:pPr marL="457200" indent="-457200" algn="just">
              <a:lnSpc>
                <a:spcPct val="150000"/>
              </a:lnSpc>
              <a:buFont typeface="+mj-lt"/>
              <a:buAutoNum type="arabicPeriod"/>
            </a:pPr>
            <a:r>
              <a:rPr lang="en-US" sz="2000" dirty="0">
                <a:solidFill>
                  <a:schemeClr val="tx1">
                    <a:lumMod val="95000"/>
                    <a:lumOff val="5000"/>
                  </a:schemeClr>
                </a:solidFill>
                <a:cs typeface="Tajawal ExtraBold" panose="00000800000000000000" pitchFamily="2" charset="-78"/>
              </a:rPr>
              <a:t>Judgment rating</a:t>
            </a:r>
          </a:p>
          <a:p>
            <a:pPr marL="457200" indent="-457200" algn="just">
              <a:lnSpc>
                <a:spcPct val="150000"/>
              </a:lnSpc>
              <a:buFont typeface="+mj-lt"/>
              <a:buAutoNum type="arabicPeriod"/>
            </a:pPr>
            <a:r>
              <a:rPr lang="en-US" sz="2000" dirty="0">
                <a:solidFill>
                  <a:schemeClr val="tx1">
                    <a:lumMod val="95000"/>
                    <a:lumOff val="5000"/>
                  </a:schemeClr>
                </a:solidFill>
                <a:cs typeface="Tajawal ExtraBold" panose="00000800000000000000" pitchFamily="2" charset="-78"/>
              </a:rPr>
              <a:t>Class rating</a:t>
            </a:r>
          </a:p>
          <a:p>
            <a:pPr marL="457200" indent="-457200" algn="just">
              <a:lnSpc>
                <a:spcPct val="150000"/>
              </a:lnSpc>
              <a:buFont typeface="+mj-lt"/>
              <a:buAutoNum type="arabicPeriod"/>
            </a:pPr>
            <a:r>
              <a:rPr lang="en-US" sz="2000" dirty="0">
                <a:solidFill>
                  <a:schemeClr val="tx1">
                    <a:lumMod val="95000"/>
                    <a:lumOff val="5000"/>
                  </a:schemeClr>
                </a:solidFill>
                <a:cs typeface="Tajawal ExtraBold" panose="00000800000000000000" pitchFamily="2" charset="-78"/>
              </a:rPr>
              <a:t>Merit rating</a:t>
            </a:r>
          </a:p>
          <a:p>
            <a:pPr algn="just">
              <a:lnSpc>
                <a:spcPct val="150000"/>
              </a:lnSpc>
            </a:pPr>
            <a:r>
              <a:rPr lang="en-US" sz="2000" dirty="0">
                <a:solidFill>
                  <a:schemeClr val="tx1">
                    <a:lumMod val="95000"/>
                    <a:lumOff val="5000"/>
                  </a:schemeClr>
                </a:solidFill>
                <a:cs typeface="Tajawal ExtraBold" panose="00000800000000000000" pitchFamily="2" charset="-78"/>
              </a:rPr>
              <a:t>- Schedule rating</a:t>
            </a:r>
          </a:p>
          <a:p>
            <a:pPr algn="just">
              <a:lnSpc>
                <a:spcPct val="150000"/>
              </a:lnSpc>
            </a:pPr>
            <a:r>
              <a:rPr lang="en-US" sz="2000" dirty="0">
                <a:solidFill>
                  <a:schemeClr val="tx1">
                    <a:lumMod val="95000"/>
                    <a:lumOff val="5000"/>
                  </a:schemeClr>
                </a:solidFill>
                <a:cs typeface="Tajawal ExtraBold" panose="00000800000000000000" pitchFamily="2" charset="-78"/>
              </a:rPr>
              <a:t>- Experience rating</a:t>
            </a:r>
          </a:p>
          <a:p>
            <a:pPr algn="just">
              <a:lnSpc>
                <a:spcPct val="150000"/>
              </a:lnSpc>
            </a:pPr>
            <a:r>
              <a:rPr lang="en-US" sz="2000" dirty="0">
                <a:solidFill>
                  <a:schemeClr val="tx1">
                    <a:lumMod val="95000"/>
                    <a:lumOff val="5000"/>
                  </a:schemeClr>
                </a:solidFill>
                <a:cs typeface="Tajawal ExtraBold" panose="00000800000000000000" pitchFamily="2" charset="-78"/>
              </a:rPr>
              <a:t>- Retrospective rating</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1824851205"/>
      </p:ext>
    </p:extLst>
  </p:cSld>
  <p:clrMapOvr>
    <a:masterClrMapping/>
  </p:clrMapOvr>
  <mc:AlternateContent xmlns:mc="http://schemas.openxmlformats.org/markup-compatibility/2006" xmlns:p14="http://schemas.microsoft.com/office/powerpoint/2010/main">
    <mc:Choice Requires="p14">
      <p:transition spd="slow" p14:dur="2000" advTm="110923"/>
    </mc:Choice>
    <mc:Fallback xmlns="">
      <p:transition spd="slow" advTm="1109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Judgment Rating </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189128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Judgment rating means that each exposure is individually evaluated, and the rate is determined largely by the judgment of the underwriter.</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This method is used when the loss exposures are so diverse that a class rate cannot be calculated, or when</a:t>
            </a:r>
          </a:p>
          <a:p>
            <a:pPr algn="just">
              <a:lnSpc>
                <a:spcPct val="150000"/>
              </a:lnSpc>
            </a:pPr>
            <a:r>
              <a:rPr lang="en-US" sz="2000" dirty="0">
                <a:solidFill>
                  <a:schemeClr val="tx1">
                    <a:lumMod val="95000"/>
                    <a:lumOff val="5000"/>
                  </a:schemeClr>
                </a:solidFill>
                <a:cs typeface="Tajawal ExtraBold" panose="00000800000000000000" pitchFamily="2" charset="-78"/>
              </a:rPr>
              <a:t>    credible loss statistics are not available.</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78575288"/>
      </p:ext>
    </p:extLst>
  </p:cSld>
  <p:clrMapOvr>
    <a:masterClrMapping/>
  </p:clrMapOvr>
  <mc:AlternateContent xmlns:mc="http://schemas.openxmlformats.org/markup-compatibility/2006" xmlns:p14="http://schemas.microsoft.com/office/powerpoint/2010/main">
    <mc:Choice Requires="p14">
      <p:transition spd="slow" p14:dur="2000" advTm="77807"/>
    </mc:Choice>
    <mc:Fallback xmlns="">
      <p:transition spd="slow" advTm="77807"/>
    </mc:Fallback>
  </mc:AlternateContent>
  <p:extLst>
    <p:ext uri="{3A86A75C-4F4B-4683-9AE1-C65F6400EC91}">
      <p14:laserTraceLst xmlns:p14="http://schemas.microsoft.com/office/powerpoint/2010/main">
        <p14:tracePtLst>
          <p14:tracePt t="25222" x="3746500" y="6248400"/>
          <p14:tracePt t="25598" x="3092450" y="6764338"/>
          <p14:tracePt t="25613" x="3143250" y="6670675"/>
          <p14:tracePt t="25629" x="3228975" y="6510338"/>
          <p14:tracePt t="25646" x="3313113" y="6381750"/>
          <p14:tracePt t="25647" x="3348038" y="6305550"/>
          <p14:tracePt t="25664" x="3432175" y="6178550"/>
          <p14:tracePt t="25679" x="3475038" y="6110288"/>
          <p14:tracePt t="25681" x="3517900" y="6034088"/>
          <p14:tracePt t="25695" x="3559175" y="5999163"/>
          <p14:tracePt t="25713" x="3781425" y="5778500"/>
          <p14:tracePt t="25729" x="3984625" y="5591175"/>
          <p14:tracePt t="25746" x="4205288" y="5413375"/>
          <p14:tracePt t="25763" x="4392613" y="5260975"/>
          <p14:tracePt t="25779" x="4562475" y="5141913"/>
          <p14:tracePt t="25796" x="4664075" y="5064125"/>
          <p14:tracePt t="25812" x="4757738" y="4987925"/>
          <p14:tracePt t="25829" x="4884738" y="4860925"/>
          <p14:tracePt t="25846" x="5089525" y="4648200"/>
          <p14:tracePt t="25848" x="5233988" y="4564063"/>
          <p14:tracePt t="25864" x="5573713" y="4359275"/>
          <p14:tracePt t="25879" x="5692775" y="4291013"/>
          <p14:tracePt t="25880" x="5768975" y="4249738"/>
          <p14:tracePt t="25896" x="5837238" y="4224338"/>
          <p14:tracePt t="25912" x="5853113" y="4206875"/>
          <p14:tracePt t="25929" x="5870575" y="4206875"/>
          <p14:tracePt t="26319" x="5880100" y="4189413"/>
          <p14:tracePt t="26328" x="5888038" y="4164013"/>
          <p14:tracePt t="26335" x="5938838" y="4146550"/>
          <p14:tracePt t="26345" x="5972175" y="4121150"/>
          <p14:tracePt t="26362" x="6057900" y="4070350"/>
          <p14:tracePt t="26379" x="6167438" y="4044950"/>
          <p14:tracePt t="26395" x="6261100" y="4027488"/>
          <p14:tracePt t="26412" x="6303963" y="4002088"/>
          <p14:tracePt t="26429" x="6354763" y="3976688"/>
          <p14:tracePt t="26446" x="6372225" y="3960813"/>
          <p14:tracePt t="26464" x="6415088" y="3943350"/>
          <p14:tracePt t="26480" x="6423025" y="3935413"/>
          <p14:tracePt t="26497" x="6440488" y="3925888"/>
          <p14:tracePt t="26528" x="6448425" y="3917950"/>
          <p14:tracePt t="27104" x="6465888" y="3900488"/>
          <p14:tracePt t="27112" x="6473825" y="3883025"/>
          <p14:tracePt t="27118" x="6499225" y="3875088"/>
          <p14:tracePt t="27128" x="6524625" y="3849688"/>
          <p14:tracePt t="27145" x="6575425" y="3806825"/>
          <p14:tracePt t="27162" x="6635750" y="3763963"/>
          <p14:tracePt t="27179" x="6678613" y="3730625"/>
          <p14:tracePt t="27195" x="6754813" y="3671888"/>
          <p14:tracePt t="27212" x="6838950" y="3611563"/>
          <p14:tracePt t="27215" x="6889750" y="3578225"/>
          <p14:tracePt t="27228" x="6907213" y="3568700"/>
          <p14:tracePt t="27245" x="6992938" y="3517900"/>
          <p14:tracePt t="27262" x="7018338" y="3502025"/>
          <p14:tracePt t="27278" x="7026275" y="3502025"/>
          <p14:tracePt t="27280" x="7034213" y="3492500"/>
          <p14:tracePt t="27296" x="7043738" y="3484563"/>
          <p14:tracePt t="27316" x="7069138" y="3484563"/>
          <p14:tracePt t="27329" x="7077075" y="3467100"/>
          <p14:tracePt t="27347" x="7112000" y="3467100"/>
          <p14:tracePt t="27363" x="7145338" y="3467100"/>
          <p14:tracePt t="27378" x="7204075" y="3467100"/>
          <p14:tracePt t="27395" x="7307263" y="3467100"/>
          <p14:tracePt t="27411" x="7477125" y="3492500"/>
          <p14:tracePt t="27428" x="7637463" y="3527425"/>
          <p14:tracePt t="27445" x="7816850" y="3578225"/>
          <p14:tracePt t="27463" x="8012113" y="3629025"/>
          <p14:tracePt t="27483" x="8156575" y="3654425"/>
          <p14:tracePt t="27495" x="8232775" y="3679825"/>
          <p14:tracePt t="27496" x="8308975" y="3697288"/>
          <p14:tracePt t="27511" x="8410575" y="3738563"/>
          <p14:tracePt t="27528" x="8742363" y="3798888"/>
          <p14:tracePt t="27544" x="9023350" y="3832225"/>
          <p14:tracePt t="27562" x="9312275" y="3867150"/>
          <p14:tracePt t="27578" x="9498013" y="3867150"/>
          <p14:tracePt t="27595" x="9626600" y="3867150"/>
          <p14:tracePt t="27611" x="9736138" y="3849688"/>
          <p14:tracePt t="27628" x="9898063" y="3806825"/>
          <p14:tracePt t="27646" x="10101263" y="3748088"/>
          <p14:tracePt t="27648" x="10169525" y="3738563"/>
          <p14:tracePt t="27662" x="10263188" y="3687763"/>
          <p14:tracePt t="27679" x="10390188" y="3619500"/>
          <p14:tracePt t="27680" x="10442575" y="3578225"/>
          <p14:tracePt t="27697" x="10526713" y="3517900"/>
          <p14:tracePt t="27712" x="10552113" y="3492500"/>
          <p14:tracePt t="27714" x="10569575" y="3475038"/>
          <p14:tracePt t="27729" x="10612438" y="3433763"/>
          <p14:tracePt t="27745" x="10679113" y="3340100"/>
          <p14:tracePt t="27762" x="10739438" y="3263900"/>
          <p14:tracePt t="27778" x="10772775" y="3238500"/>
          <p14:tracePt t="27795" x="10772775" y="3228975"/>
          <p14:tracePt t="27811" x="10782300" y="3221038"/>
          <p14:tracePt t="27847" x="10772775" y="3211513"/>
          <p14:tracePt t="27855" x="10747375" y="3195638"/>
          <p14:tracePt t="27863" x="10671175" y="3186113"/>
          <p14:tracePt t="27879" x="10594975" y="3186113"/>
          <p14:tracePt t="27881" x="10526713" y="3186113"/>
          <p14:tracePt t="27895" x="10483850" y="3186113"/>
          <p14:tracePt t="27897" x="10415588" y="3186113"/>
          <p14:tracePt t="27912" x="10356850" y="3186113"/>
          <p14:tracePt t="27913" x="10313988" y="3186113"/>
          <p14:tracePt t="27929" x="10229850" y="3186113"/>
          <p14:tracePt t="27945" x="10101263" y="3203575"/>
          <p14:tracePt t="27962" x="9991725" y="3211513"/>
          <p14:tracePt t="27979" x="9890125" y="3246438"/>
          <p14:tracePt t="27995" x="9847263" y="3263900"/>
          <p14:tracePt t="28012" x="9821863" y="3263900"/>
          <p14:tracePt t="28028" x="9779000" y="3289300"/>
          <p14:tracePt t="28045" x="9745663" y="3289300"/>
          <p14:tracePt t="28048" x="9745663" y="3297238"/>
          <p14:tracePt t="28062" x="9736138" y="3297238"/>
          <p14:tracePt t="28079" x="9728200" y="3297238"/>
          <p14:tracePt t="28128" x="9720263" y="3297238"/>
          <p14:tracePt t="28137" x="9720263" y="3271838"/>
          <p14:tracePt t="28147" x="9753600" y="3228975"/>
          <p14:tracePt t="28162" x="9855200" y="3152775"/>
          <p14:tracePt t="28178" x="9999663" y="3101975"/>
          <p14:tracePt t="28195" x="10229850" y="3067050"/>
          <p14:tracePt t="28212" x="10415588" y="3033713"/>
          <p14:tracePt t="28228" x="10585450" y="2974975"/>
          <p14:tracePt t="28245" x="10663238" y="2940050"/>
          <p14:tracePt t="28262" x="10747375" y="2906713"/>
          <p14:tracePt t="28278" x="10848975" y="2889250"/>
          <p14:tracePt t="28296" x="10926763" y="2881313"/>
          <p14:tracePt t="28298" x="10960100" y="2871788"/>
          <p14:tracePt t="28312" x="11002963" y="2871788"/>
          <p14:tracePt t="28313" x="11053763" y="2871788"/>
          <p14:tracePt t="28328" x="11112500" y="2871788"/>
          <p14:tracePt t="28345" x="11155363" y="2871788"/>
          <p14:tracePt t="28361" x="11172825" y="2863850"/>
          <p14:tracePt t="28379" x="11180763" y="2863850"/>
          <p14:tracePt t="28395" x="11215688" y="2863850"/>
          <p14:tracePt t="28413" x="11241088" y="2863850"/>
          <p14:tracePt t="28416" x="11249025" y="2863850"/>
          <p14:tracePt t="28431" x="11266488" y="2863850"/>
          <p14:tracePt t="28464" x="11274425" y="2863850"/>
          <p14:tracePt t="28471" x="11282363" y="2863850"/>
          <p14:tracePt t="28480" x="11299825" y="2863850"/>
          <p14:tracePt t="28496" x="11350625" y="2863850"/>
          <p14:tracePt t="28511" x="11376025" y="2863850"/>
          <p14:tracePt t="28528" x="11418888" y="2863850"/>
          <p14:tracePt t="28544" x="11452225" y="2863850"/>
          <p14:tracePt t="28562" x="11487150" y="2863850"/>
          <p14:tracePt t="28578" x="11537950" y="2863850"/>
          <p14:tracePt t="28595" x="11647488" y="2846388"/>
          <p14:tracePt t="28612" x="11715750" y="2846388"/>
          <p14:tracePt t="28629" x="11741150" y="2846388"/>
          <p14:tracePt t="28632" x="11766550" y="2838450"/>
          <p14:tracePt t="28645" x="11776075" y="2838450"/>
          <p14:tracePt t="28661" x="11801475" y="2838450"/>
          <p14:tracePt t="28677" x="11818938" y="2838450"/>
          <p14:tracePt t="28695" x="11844338" y="2830513"/>
          <p14:tracePt t="28744" x="11834813" y="2820988"/>
          <p14:tracePt t="28751" x="11766550" y="2795588"/>
          <p14:tracePt t="28761" x="11682413" y="2787650"/>
          <p14:tracePt t="28778" x="11307763" y="2752725"/>
          <p14:tracePt t="28795" x="10552113" y="2711450"/>
          <p14:tracePt t="28811" x="9702800" y="2660650"/>
          <p14:tracePt t="28828" x="8861425" y="2660650"/>
          <p14:tracePt t="28845" x="8004175" y="2660650"/>
          <p14:tracePt t="28861" x="7077075" y="2770188"/>
          <p14:tracePt t="28878" x="6219825" y="2881313"/>
          <p14:tracePt t="28895" x="5191125" y="2940050"/>
          <p14:tracePt t="28912" x="5013325" y="2940050"/>
          <p14:tracePt t="28929" x="4775200" y="2940050"/>
          <p14:tracePt t="28931" x="4714875" y="2940050"/>
          <p14:tracePt t="28944" x="4673600" y="2940050"/>
          <p14:tracePt t="28962" x="4630738" y="2940050"/>
          <p14:tracePt t="28978" x="4545013" y="2940050"/>
          <p14:tracePt t="28995" x="4425950" y="2940050"/>
          <p14:tracePt t="29011" x="4316413" y="2940050"/>
          <p14:tracePt t="29028" x="4240213" y="2940050"/>
          <p14:tracePt t="29048" x="4103688" y="2940050"/>
          <p14:tracePt t="29061" x="4035425" y="2940050"/>
          <p14:tracePt t="29078" x="3840163" y="2949575"/>
          <p14:tracePt t="29095" x="3611563" y="2965450"/>
          <p14:tracePt t="29096" x="3500438" y="2965450"/>
          <p14:tracePt t="29112" x="3389313" y="2974975"/>
          <p14:tracePt t="29114" x="3297238" y="3008313"/>
          <p14:tracePt t="29128" x="3194050" y="3016250"/>
          <p14:tracePt t="29144" x="2854325" y="3067050"/>
          <p14:tracePt t="29161" x="2735263" y="3084513"/>
          <p14:tracePt t="29178" x="2659063" y="3101975"/>
          <p14:tracePt t="29194" x="2497138" y="3135313"/>
          <p14:tracePt t="29211" x="2344738" y="3186113"/>
          <p14:tracePt t="29228" x="2192338" y="3228975"/>
          <p14:tracePt t="29245" x="2090738" y="3263900"/>
          <p14:tracePt t="29248" x="2012950" y="3271838"/>
          <p14:tracePt t="29261" x="1987550" y="3271838"/>
          <p14:tracePt t="29278" x="1928813" y="3279775"/>
          <p14:tracePt t="29296" x="1878013" y="3289300"/>
          <p14:tracePt t="29312" x="1852613" y="3297238"/>
          <p14:tracePt t="29408" x="1852613" y="3314700"/>
          <p14:tracePt t="29424" x="1868488" y="3330575"/>
          <p14:tracePt t="29447" x="1878013" y="3340100"/>
          <p14:tracePt t="29455" x="1911350" y="3348038"/>
          <p14:tracePt t="29464" x="1946275" y="3355975"/>
          <p14:tracePt t="29480" x="2055813" y="3408363"/>
          <p14:tracePt t="29495" x="2141538" y="3441700"/>
          <p14:tracePt t="29512" x="2200275" y="3449638"/>
          <p14:tracePt t="29513" x="2276475" y="3484563"/>
          <p14:tracePt t="29528" x="2362200" y="3492500"/>
          <p14:tracePt t="29546" x="2633663" y="3509963"/>
          <p14:tracePt t="29562" x="2803525" y="3509963"/>
          <p14:tracePt t="29578" x="3074988" y="3509963"/>
          <p14:tracePt t="29594" x="3338513" y="3475038"/>
          <p14:tracePt t="29611" x="3568700" y="3467100"/>
          <p14:tracePt t="29628" x="3713163" y="3467100"/>
          <p14:tracePt t="29644" x="3781425" y="3467100"/>
          <p14:tracePt t="29661" x="3832225" y="3467100"/>
          <p14:tracePt t="29677" x="3883025" y="3459163"/>
          <p14:tracePt t="29694" x="3941763" y="3449638"/>
          <p14:tracePt t="29695" x="3976688" y="3433763"/>
          <p14:tracePt t="29711" x="3992563" y="3433763"/>
          <p14:tracePt t="29728" x="4044950" y="3416300"/>
          <p14:tracePt t="29747" x="4111625" y="3416300"/>
          <p14:tracePt t="29762" x="4146550" y="3416300"/>
          <p14:tracePt t="29777" x="4205288" y="3408363"/>
          <p14:tracePt t="29795" x="4265613" y="3390900"/>
          <p14:tracePt t="29811" x="4332288" y="3373438"/>
          <p14:tracePt t="29828" x="4359275" y="3355975"/>
          <p14:tracePt t="29844" x="4384675" y="3348038"/>
          <p14:tracePt t="29861" x="4400550" y="3340100"/>
          <p14:tracePt t="29877" x="4410075" y="3340100"/>
          <p14:tracePt t="29895" x="4443413" y="3330575"/>
          <p14:tracePt t="29898" x="4476750" y="3314700"/>
          <p14:tracePt t="29912" x="4570413" y="3289300"/>
          <p14:tracePt t="29928" x="4621213" y="3279775"/>
          <p14:tracePt t="29929" x="4646613" y="3263900"/>
          <p14:tracePt t="29945" x="4706938" y="3246438"/>
          <p14:tracePt t="29960" x="4749800" y="3221038"/>
          <p14:tracePt t="29992" x="4757738" y="3221038"/>
          <p14:tracePt t="30000" x="4757738" y="3211513"/>
          <p14:tracePt t="30011" x="4757738" y="3203575"/>
          <p14:tracePt t="30038" x="4757738" y="3160713"/>
          <p14:tracePt t="30040" x="4740275" y="3152775"/>
          <p14:tracePt t="30047" x="4714875" y="3127375"/>
          <p14:tracePt t="30061" x="4664075" y="3101975"/>
          <p14:tracePt t="30077" x="4545013" y="3051175"/>
          <p14:tracePt t="30095" x="4435475" y="3016250"/>
          <p14:tracePt t="30099" x="4392613" y="3008313"/>
          <p14:tracePt t="30112" x="4359275" y="3000375"/>
          <p14:tracePt t="30113" x="4324350" y="2974975"/>
          <p14:tracePt t="30128" x="4273550" y="2965450"/>
          <p14:tracePt t="30129" x="4265613" y="2965450"/>
          <p14:tracePt t="30144" x="4214813" y="2957513"/>
          <p14:tracePt t="30145" x="4171950" y="2957513"/>
          <p14:tracePt t="30161" x="4044950" y="2949575"/>
          <p14:tracePt t="30177" x="3883025" y="2949575"/>
          <p14:tracePt t="30193" x="3703638" y="2949575"/>
          <p14:tracePt t="30211" x="3492500" y="2949575"/>
          <p14:tracePt t="30228" x="3279775" y="2922588"/>
          <p14:tracePt t="30244" x="3109913" y="2922588"/>
          <p14:tracePt t="30261" x="2947988" y="2922588"/>
          <p14:tracePt t="30279" x="2608263" y="2922588"/>
          <p14:tracePt t="30296" x="2352675" y="2922588"/>
          <p14:tracePt t="30311" x="2217738" y="2922588"/>
          <p14:tracePt t="30313" x="2073275" y="2914650"/>
          <p14:tracePt t="30327" x="1946275" y="2906713"/>
          <p14:tracePt t="30343" x="1673225" y="2871788"/>
          <p14:tracePt t="30360" x="1358900" y="2838450"/>
          <p14:tracePt t="30377" x="1231900" y="2805113"/>
          <p14:tracePt t="30394" x="1155700" y="2805113"/>
          <p14:tracePt t="30410" x="1104900" y="2805113"/>
          <p14:tracePt t="30427" x="1087438" y="2805113"/>
          <p14:tracePt t="30444" x="1054100" y="2805113"/>
          <p14:tracePt t="30456" x="1036638" y="2813050"/>
          <p14:tracePt t="30464" x="1019175" y="2813050"/>
          <p14:tracePt t="30478" x="1011238" y="2820988"/>
          <p14:tracePt t="30495" x="950913" y="2871788"/>
          <p14:tracePt t="30512" x="900113" y="2897188"/>
          <p14:tracePt t="30528" x="884238" y="2906713"/>
          <p14:tracePt t="30529" x="866775" y="2922588"/>
          <p14:tracePt t="30548" x="823913" y="2940050"/>
          <p14:tracePt t="30561" x="815975" y="2949575"/>
          <p14:tracePt t="30577" x="806450" y="2957513"/>
          <p14:tracePt t="30594" x="798513" y="2990850"/>
          <p14:tracePt t="30611" x="790575" y="3025775"/>
          <p14:tracePt t="30627" x="790575" y="3059113"/>
          <p14:tracePt t="30644" x="790575" y="3094038"/>
          <p14:tracePt t="30661" x="798513" y="3119438"/>
          <p14:tracePt t="30677" x="823913" y="3144838"/>
          <p14:tracePt t="30694" x="866775" y="3170238"/>
          <p14:tracePt t="30711" x="884238" y="3178175"/>
          <p14:tracePt t="30713" x="892175" y="3178175"/>
          <p14:tracePt t="30727" x="917575" y="3186113"/>
          <p14:tracePt t="30745" x="1019175" y="3221038"/>
          <p14:tracePt t="30761" x="1112838" y="3254375"/>
          <p14:tracePt t="30777" x="1214438" y="3263900"/>
          <p14:tracePt t="30794" x="1333500" y="3271838"/>
          <p14:tracePt t="30811" x="1435100" y="3297238"/>
          <p14:tracePt t="30827" x="1538288" y="3297238"/>
          <p14:tracePt t="30844" x="1657350" y="3322638"/>
          <p14:tracePt t="30861" x="1860550" y="3355975"/>
          <p14:tracePt t="30877" x="2065338" y="3373438"/>
          <p14:tracePt t="30880" x="2192338" y="3373438"/>
          <p14:tracePt t="30894" x="2301875" y="3398838"/>
          <p14:tracePt t="30896" x="2430463" y="3398838"/>
          <p14:tracePt t="30911" x="2549525" y="3398838"/>
          <p14:tracePt t="30912" x="2641600" y="3408363"/>
          <p14:tracePt t="30928" x="2727325" y="3408363"/>
          <p14:tracePt t="30930" x="2846388" y="3408363"/>
          <p14:tracePt t="30943" x="2940050" y="3424238"/>
          <p14:tracePt t="30961" x="3143250" y="3424238"/>
          <p14:tracePt t="30976" x="3287713" y="3424238"/>
          <p14:tracePt t="30993" x="3398838" y="3424238"/>
          <p14:tracePt t="31011" x="3475038" y="3424238"/>
          <p14:tracePt t="31027" x="3517900" y="3424238"/>
          <p14:tracePt t="32119" x="3508375" y="3424238"/>
          <p14:tracePt t="32127" x="3508375" y="3433763"/>
          <p14:tracePt t="32136" x="3500438" y="3441700"/>
          <p14:tracePt t="32144" x="3492500" y="3441700"/>
          <p14:tracePt t="32160" x="3482975" y="3441700"/>
          <p14:tracePt t="32176" x="3475038" y="3441700"/>
          <p14:tracePt t="32193" x="3467100" y="3449638"/>
          <p14:tracePt t="32224" x="3449638" y="3459163"/>
          <p14:tracePt t="32703" x="3432175" y="3475038"/>
          <p14:tracePt t="32710" x="3424238" y="3475038"/>
          <p14:tracePt t="32719" x="3406775" y="3475038"/>
          <p14:tracePt t="32727" x="3389313" y="3484563"/>
          <p14:tracePt t="32752" x="3373438" y="3492500"/>
          <p14:tracePt t="32792" x="3355975" y="3492500"/>
          <p14:tracePt t="32799" x="3348038" y="3509963"/>
          <p14:tracePt t="32815" x="3338513" y="3517900"/>
          <p14:tracePt t="32831" x="3322638" y="3517900"/>
          <p14:tracePt t="32943" x="3313113" y="3517900"/>
          <p14:tracePt t="32951" x="3305175" y="3527425"/>
          <p14:tracePt t="32967" x="3297238" y="3527425"/>
          <p14:tracePt t="32977" x="3279775" y="3535363"/>
          <p14:tracePt t="32993" x="3270250" y="3543300"/>
          <p14:tracePt t="33009" x="3262313" y="3543300"/>
          <p14:tracePt t="33026" x="3244850" y="3552825"/>
          <p14:tracePt t="33047" x="3236913" y="3552825"/>
          <p14:tracePt t="33060" x="3228975" y="3552825"/>
          <p14:tracePt t="33076" x="3203575" y="3568700"/>
          <p14:tracePt t="33093" x="3178175" y="3578225"/>
          <p14:tracePt t="33095" x="3152775" y="3586163"/>
          <p14:tracePt t="33109" x="3135313" y="3594100"/>
          <p14:tracePt t="33111" x="3109913" y="3594100"/>
          <p14:tracePt t="33126" x="3100388" y="3603625"/>
          <p14:tracePt t="33142" x="3092450" y="3611563"/>
          <p14:tracePt t="33160" x="3084513" y="3611563"/>
          <p14:tracePt t="33183" x="3074988" y="3611563"/>
          <p14:tracePt t="33207" x="3067050" y="3611563"/>
          <p14:tracePt t="33215" x="3049588" y="3619500"/>
          <p14:tracePt t="33232" x="3049588" y="3629025"/>
          <p14:tracePt t="33247" x="3024188" y="3646488"/>
          <p14:tracePt t="33259" x="3016250" y="3646488"/>
          <p14:tracePt t="33275" x="2990850" y="3654425"/>
          <p14:tracePt t="33293" x="2955925" y="3679825"/>
          <p14:tracePt t="33296" x="2940050" y="3687763"/>
          <p14:tracePt t="33309" x="2930525" y="3687763"/>
          <p14:tracePt t="33326" x="2905125" y="3697288"/>
          <p14:tracePt t="33344" x="2889250" y="3713163"/>
          <p14:tracePt t="33377" x="2879725" y="3713163"/>
          <p14:tracePt t="33384" x="2879725" y="3722688"/>
          <p14:tracePt t="33407" x="2871788" y="3722688"/>
          <p14:tracePt t="33424" x="2863850" y="3730625"/>
          <p14:tracePt t="33431" x="2846388" y="3748088"/>
          <p14:tracePt t="33472" x="2838450" y="3756025"/>
          <p14:tracePt t="33495" x="2828925" y="3763963"/>
          <p14:tracePt t="33519" x="2828925" y="3781425"/>
          <p14:tracePt t="33544" x="2828925" y="3790950"/>
          <p14:tracePt t="33551" x="2820988" y="3790950"/>
          <p14:tracePt t="33664" x="2811463" y="3798888"/>
          <p14:tracePt t="33671" x="2803525" y="3806825"/>
          <p14:tracePt t="34616" x="2803525" y="3816350"/>
          <p14:tracePt t="34623" x="2820988" y="3816350"/>
          <p14:tracePt t="34630" x="2838450" y="3816350"/>
          <p14:tracePt t="34642" x="2854325" y="3816350"/>
          <p14:tracePt t="34660" x="2879725" y="3816350"/>
          <p14:tracePt t="34675" x="2922588" y="3806825"/>
          <p14:tracePt t="34692" x="2940050" y="3806825"/>
          <p14:tracePt t="34709" x="2955925" y="3798888"/>
          <p14:tracePt t="34751" x="2973388" y="3798888"/>
          <p14:tracePt t="34777" x="2990850" y="3798888"/>
          <p14:tracePt t="34784" x="2998788" y="3798888"/>
          <p14:tracePt t="34793" x="3008313" y="3798888"/>
          <p14:tracePt t="34808" x="3024188" y="3798888"/>
          <p14:tracePt t="34825" x="3041650" y="3798888"/>
          <p14:tracePt t="34842" x="3049588" y="3798888"/>
          <p14:tracePt t="34859" x="3074988" y="3798888"/>
          <p14:tracePt t="34875" x="3100388" y="3798888"/>
          <p14:tracePt t="34892" x="3117850" y="3806825"/>
          <p14:tracePt t="34908" x="3152775" y="3806825"/>
          <p14:tracePt t="34925" x="3186113" y="3806825"/>
          <p14:tracePt t="34943" x="3219450" y="3806825"/>
          <p14:tracePt t="34946" x="3228975" y="3806825"/>
          <p14:tracePt t="34958" x="3244850" y="3806825"/>
          <p14:tracePt t="34976" x="3254375" y="3806825"/>
          <p14:tracePt t="34992" x="3270250" y="3806825"/>
          <p14:tracePt t="35008" x="3287713" y="3806825"/>
          <p14:tracePt t="35024" x="3348038" y="3806825"/>
          <p14:tracePt t="35042" x="3406775" y="3806825"/>
          <p14:tracePt t="35058" x="3482975" y="3806825"/>
          <p14:tracePt t="35076" x="3551238" y="3806825"/>
          <p14:tracePt t="35091" x="3594100" y="3816350"/>
          <p14:tracePt t="35108" x="3627438" y="3816350"/>
          <p14:tracePt t="35125" x="3652838" y="3816350"/>
          <p14:tracePt t="35142" x="3695700" y="3816350"/>
          <p14:tracePt t="35144" x="3713163" y="3816350"/>
          <p14:tracePt t="35159" x="3763963" y="3816350"/>
          <p14:tracePt t="35176" x="3822700" y="3816350"/>
          <p14:tracePt t="35193" x="3857625" y="3816350"/>
          <p14:tracePt t="35196" x="3865563" y="3816350"/>
          <p14:tracePt t="35209" x="3925888" y="3816350"/>
          <p14:tracePt t="35226" x="3976688" y="3824288"/>
          <p14:tracePt t="35243" x="4044950" y="3832225"/>
          <p14:tracePt t="35259" x="4078288" y="3832225"/>
          <p14:tracePt t="35275" x="4137025" y="3849688"/>
          <p14:tracePt t="35291" x="4197350" y="3857625"/>
          <p14:tracePt t="35308" x="4240213" y="3857625"/>
          <p14:tracePt t="35325" x="4273550" y="3857625"/>
          <p14:tracePt t="35343" x="4291013" y="3857625"/>
          <p14:tracePt t="35345" x="4316413" y="3857625"/>
          <p14:tracePt t="35361" x="4324350" y="3857625"/>
          <p14:tracePt t="35376" x="4341813" y="3857625"/>
          <p14:tracePt t="35376" x="4349750" y="3857625"/>
          <p14:tracePt t="35393" x="4359275" y="3857625"/>
          <p14:tracePt t="35408" x="4367213" y="3857625"/>
          <p14:tracePt t="35432" x="4375150" y="3857625"/>
          <p14:tracePt t="35679" x="4392613" y="3867150"/>
          <p14:tracePt t="35695" x="4400550" y="3867150"/>
          <p14:tracePt t="35703" x="4418013" y="3883025"/>
          <p14:tracePt t="35711" x="4443413" y="3883025"/>
          <p14:tracePt t="35724" x="4460875" y="3883025"/>
          <p14:tracePt t="35742" x="4537075" y="3883025"/>
          <p14:tracePt t="35743" x="4587875" y="3883025"/>
          <p14:tracePt t="35758" x="4638675" y="3892550"/>
          <p14:tracePt t="35776" x="4757738" y="3908425"/>
          <p14:tracePt t="35792" x="4791075" y="3908425"/>
          <p14:tracePt t="35794" x="4826000" y="3925888"/>
          <p14:tracePt t="35808" x="4851400" y="3935413"/>
          <p14:tracePt t="35824" x="4902200" y="3943350"/>
          <p14:tracePt t="35842" x="4919663" y="3943350"/>
          <p14:tracePt t="35858" x="4945063" y="3943350"/>
          <p14:tracePt t="35875" x="4978400" y="3943350"/>
          <p14:tracePt t="35892" x="4995863" y="3943350"/>
          <p14:tracePt t="35909" x="5013325" y="3943350"/>
          <p14:tracePt t="35926" x="5029200" y="3943350"/>
          <p14:tracePt t="35928" x="5038725" y="3943350"/>
          <p14:tracePt t="35942" x="5046663" y="3943350"/>
          <p14:tracePt t="35960" x="5064125" y="3943350"/>
          <p14:tracePt t="35977" x="5097463" y="3943350"/>
          <p14:tracePt t="35992" x="5114925" y="3943350"/>
          <p14:tracePt t="35993" x="5148263" y="3943350"/>
          <p14:tracePt t="36008" x="5173663" y="3943350"/>
          <p14:tracePt t="36025" x="5224463" y="3943350"/>
          <p14:tracePt t="36159" x="5233988" y="3943350"/>
          <p14:tracePt t="36176" x="5216525" y="3925888"/>
          <p14:tracePt t="36183" x="5165725" y="3925888"/>
          <p14:tracePt t="36192" x="5106988" y="3917950"/>
          <p14:tracePt t="36208" x="5038725" y="3908425"/>
          <p14:tracePt t="36209" x="4978400" y="3908425"/>
          <p14:tracePt t="36224" x="4826000" y="3908425"/>
          <p14:tracePt t="36242" x="4681538" y="3908425"/>
          <p14:tracePt t="36257" x="4537075" y="3908425"/>
          <p14:tracePt t="36274" x="4400550" y="3875088"/>
          <p14:tracePt t="36291" x="4332288" y="3867150"/>
          <p14:tracePt t="36307" x="4298950" y="3867150"/>
          <p14:tracePt t="36324" x="4265613" y="3857625"/>
          <p14:tracePt t="36327" x="4222750" y="3857625"/>
          <p14:tracePt t="36341" x="4197350" y="3857625"/>
          <p14:tracePt t="36358" x="4111625" y="3857625"/>
          <p14:tracePt t="36359" x="4070350" y="3857625"/>
          <p14:tracePt t="36375" x="3984625" y="3832225"/>
          <p14:tracePt t="36393" x="3951288" y="3832225"/>
          <p14:tracePt t="36599" x="3967163" y="3832225"/>
          <p14:tracePt t="36609" x="4027488" y="3832225"/>
          <p14:tracePt t="36615" x="4052888" y="3832225"/>
          <p14:tracePt t="36624" x="4095750" y="3832225"/>
          <p14:tracePt t="36641" x="4179888" y="3832225"/>
          <p14:tracePt t="36659" x="4273550" y="3832225"/>
          <p14:tracePt t="36676" x="4359275" y="3832225"/>
          <p14:tracePt t="36691" x="4435475" y="3832225"/>
          <p14:tracePt t="36708" x="4511675" y="3832225"/>
          <p14:tracePt t="36724" x="4579938" y="3832225"/>
          <p14:tracePt t="36727" x="4605338" y="3832225"/>
          <p14:tracePt t="36741" x="4646613" y="3832225"/>
          <p14:tracePt t="36758" x="4724400" y="3832225"/>
          <p14:tracePt t="36760" x="4757738" y="3832225"/>
          <p14:tracePt t="36775" x="4765675" y="3832225"/>
          <p14:tracePt t="36777" x="4800600" y="3832225"/>
          <p14:tracePt t="36791" x="4826000" y="3841750"/>
          <p14:tracePt t="36793" x="4843463" y="3849688"/>
          <p14:tracePt t="36808" x="4859338" y="3849688"/>
          <p14:tracePt t="36824" x="4902200" y="3849688"/>
          <p14:tracePt t="36841" x="4927600" y="3849688"/>
          <p14:tracePt t="36858" x="4962525" y="3849688"/>
          <p14:tracePt t="36874" x="5013325" y="3849688"/>
          <p14:tracePt t="36891" x="5064125" y="3857625"/>
          <p14:tracePt t="36907" x="5097463" y="3857625"/>
          <p14:tracePt t="36926" x="5122863" y="3857625"/>
          <p14:tracePt t="36941" x="5132388" y="3857625"/>
          <p14:tracePt t="36958" x="5148263" y="3857625"/>
          <p14:tracePt t="36975" x="5165725" y="3857625"/>
          <p14:tracePt t="36992" x="5183188" y="3857625"/>
          <p14:tracePt t="37009" x="5199063" y="3857625"/>
          <p14:tracePt t="37504" x="5191125" y="3857625"/>
          <p14:tracePt t="37511" x="5183188" y="3857625"/>
          <p14:tracePt t="37524" x="5157788" y="3857625"/>
          <p14:tracePt t="37544" x="5106988" y="3857625"/>
          <p14:tracePt t="37558" x="5072063" y="3857625"/>
          <p14:tracePt t="37561" x="5054600" y="3857625"/>
          <p14:tracePt t="37574" x="5029200" y="3857625"/>
          <p14:tracePt t="37576" x="4995863" y="3875088"/>
          <p14:tracePt t="37591" x="4962525" y="3875088"/>
          <p14:tracePt t="37592" x="4953000" y="3875088"/>
          <p14:tracePt t="37607" x="4919663" y="3883025"/>
          <p14:tracePt t="37627" x="4884738" y="3883025"/>
          <p14:tracePt t="37640" x="4818063" y="3892550"/>
          <p14:tracePt t="37657" x="4724400" y="3892550"/>
          <p14:tracePt t="37674" x="4595813" y="3892550"/>
          <p14:tracePt t="37690" x="4425950" y="3892550"/>
          <p14:tracePt t="37707" x="4240213" y="3892550"/>
          <p14:tracePt t="37723" x="4070350" y="3892550"/>
          <p14:tracePt t="37740" x="3992563" y="3883025"/>
          <p14:tracePt t="37757" x="3933825" y="3883025"/>
          <p14:tracePt t="37775" x="3900488" y="3883025"/>
          <p14:tracePt t="38039" x="3908425" y="3883025"/>
          <p14:tracePt t="38047" x="3941763" y="3883025"/>
          <p14:tracePt t="38056" x="3967163" y="3883025"/>
          <p14:tracePt t="38073" x="4027488" y="3883025"/>
          <p14:tracePt t="38090" x="4121150" y="3875088"/>
          <p14:tracePt t="38107" x="4171950" y="3875088"/>
          <p14:tracePt t="38123" x="4222750" y="3875088"/>
          <p14:tracePt t="38141" x="4298950" y="3875088"/>
          <p14:tracePt t="38143" x="4324350" y="3875088"/>
          <p14:tracePt t="38156" x="4367213" y="3875088"/>
          <p14:tracePt t="38173" x="4451350" y="3875088"/>
          <p14:tracePt t="38176" x="4494213" y="3875088"/>
          <p14:tracePt t="38190" x="4554538" y="3875088"/>
          <p14:tracePt t="38192" x="4621213" y="3875088"/>
          <p14:tracePt t="38207" x="4673600" y="3875088"/>
          <p14:tracePt t="38223" x="4757738" y="3875088"/>
          <p14:tracePt t="38240" x="4808538" y="3875088"/>
          <p14:tracePt t="38256" x="4843463" y="3875088"/>
          <p14:tracePt t="38273" x="4868863" y="3875088"/>
          <p14:tracePt t="38290" x="4902200" y="3875088"/>
          <p14:tracePt t="38306" x="4927600" y="3875088"/>
          <p14:tracePt t="38323" x="4935538" y="3875088"/>
          <p14:tracePt t="38391" x="4945063" y="3875088"/>
          <p14:tracePt t="38407" x="4953000" y="3875088"/>
          <p14:tracePt t="38414" x="4962525" y="3867150"/>
          <p14:tracePt t="38767" x="4970463" y="3867150"/>
          <p14:tracePt t="38775" x="4987925" y="3867150"/>
          <p14:tracePt t="38783" x="5003800" y="3867150"/>
          <p14:tracePt t="38799" x="5029200" y="3867150"/>
          <p14:tracePt t="38815" x="5038725" y="3867150"/>
          <p14:tracePt t="40431" x="5064125" y="3867150"/>
          <p14:tracePt t="40439" x="5072063" y="3867150"/>
          <p14:tracePt t="40447" x="5097463" y="3867150"/>
          <p14:tracePt t="40457" x="5114925" y="3867150"/>
          <p14:tracePt t="40472" x="5148263" y="3867150"/>
          <p14:tracePt t="40489" x="5199063" y="3867150"/>
          <p14:tracePt t="40506" x="5249863" y="3867150"/>
          <p14:tracePt t="40522" x="5318125" y="3867150"/>
          <p14:tracePt t="40539" x="5378450" y="3867150"/>
          <p14:tracePt t="40556" x="5454650" y="3867150"/>
          <p14:tracePt t="40572" x="5522913" y="3867150"/>
          <p14:tracePt t="40590" x="5624513" y="3867150"/>
          <p14:tracePt t="40607" x="5692775" y="3867150"/>
          <p14:tracePt t="40624" x="5726113" y="3867150"/>
          <p14:tracePt t="40640" x="5735638" y="3867150"/>
          <p14:tracePt t="40642" x="5751513" y="3867150"/>
          <p14:tracePt t="40657" x="5794375" y="3867150"/>
          <p14:tracePt t="40676" x="5819775" y="3867150"/>
          <p14:tracePt t="40689" x="5845175" y="3867150"/>
          <p14:tracePt t="40706" x="5888038" y="3867150"/>
          <p14:tracePt t="40724" x="5913438" y="3867150"/>
          <p14:tracePt t="40727" x="5921375" y="3867150"/>
          <p14:tracePt t="40739" x="5930900" y="3867150"/>
          <p14:tracePt t="40756" x="5938838" y="3867150"/>
          <p14:tracePt t="40773" x="5946775" y="3867150"/>
          <p14:tracePt t="40776" x="5956300" y="3867150"/>
          <p14:tracePt t="40799" x="5964238" y="3867150"/>
          <p14:tracePt t="41183" x="5938838" y="3832225"/>
          <p14:tracePt t="41190" x="5930900" y="3798888"/>
          <p14:tracePt t="41199" x="5921375" y="3773488"/>
          <p14:tracePt t="41399" x="5913438" y="3790950"/>
          <p14:tracePt t="41423" x="5913438" y="3798888"/>
          <p14:tracePt t="41431" x="5913438" y="3806825"/>
          <p14:tracePt t="41464" x="5921375" y="3806825"/>
          <p14:tracePt t="41472" x="5930900" y="3806825"/>
          <p14:tracePt t="41479" x="5938838" y="3806825"/>
          <p14:tracePt t="41488" x="5964238" y="3824288"/>
          <p14:tracePt t="41506" x="5972175" y="3824288"/>
          <p14:tracePt t="41522" x="5989638" y="3824288"/>
          <p14:tracePt t="41539" x="5997575" y="3824288"/>
          <p14:tracePt t="41556" x="6015038" y="3824288"/>
          <p14:tracePt t="41572" x="6024563" y="3824288"/>
          <p14:tracePt t="41656" x="6032500" y="3824288"/>
          <p14:tracePt t="41664" x="6040438" y="3824288"/>
          <p14:tracePt t="41719" x="6049963" y="3824288"/>
          <p14:tracePt t="41736" x="6057900" y="3832225"/>
          <p14:tracePt t="41758" x="6075363" y="3841750"/>
          <p14:tracePt t="43263" x="6083300" y="3841750"/>
          <p14:tracePt t="43272" x="6100763" y="3841750"/>
          <p14:tracePt t="43279" x="6142038" y="3849688"/>
          <p14:tracePt t="43289" x="6159500" y="3867150"/>
          <p14:tracePt t="43305" x="6210300" y="3875088"/>
          <p14:tracePt t="43322" x="6311900" y="3875088"/>
          <p14:tracePt t="43337" x="6440488" y="3875088"/>
          <p14:tracePt t="43356" x="6584950" y="3875088"/>
          <p14:tracePt t="43371" x="6711950" y="3883025"/>
          <p14:tracePt t="43387" x="6838950" y="3883025"/>
          <p14:tracePt t="43405" x="6932613" y="3883025"/>
          <p14:tracePt t="43422" x="7026275" y="3883025"/>
          <p14:tracePt t="43438" x="7162800" y="3900488"/>
          <p14:tracePt t="43456" x="7434263" y="3935413"/>
          <p14:tracePt t="43471" x="7527925" y="3960813"/>
          <p14:tracePt t="43473" x="7637463" y="3968750"/>
          <p14:tracePt t="43488" x="7748588" y="3986213"/>
          <p14:tracePt t="43489" x="7850188" y="3994150"/>
          <p14:tracePt t="43504" x="7951788" y="3994150"/>
          <p14:tracePt t="43521" x="8029575" y="3994150"/>
          <p14:tracePt t="43541" x="8096250" y="3994150"/>
          <p14:tracePt t="43555" x="8105775" y="3994150"/>
          <p14:tracePt t="43623" x="8113713" y="3994150"/>
          <p14:tracePt t="43631" x="8131175" y="3994150"/>
          <p14:tracePt t="43639" x="8147050" y="3994150"/>
          <p14:tracePt t="43656" x="8174038" y="3994150"/>
          <p14:tracePt t="43672" x="8189913" y="3994150"/>
          <p14:tracePt t="43831" x="8181975" y="3994150"/>
          <p14:tracePt t="43839" x="8164513" y="3994150"/>
          <p14:tracePt t="43847" x="8147050" y="3994150"/>
          <p14:tracePt t="43856" x="8131175" y="3994150"/>
          <p14:tracePt t="43876" x="8096250" y="3994150"/>
          <p14:tracePt t="43889" x="8045450" y="3994150"/>
          <p14:tracePt t="43904" x="7977188" y="3994150"/>
          <p14:tracePt t="43921" x="7926388" y="3994150"/>
          <p14:tracePt t="43937" x="7893050" y="4011613"/>
          <p14:tracePt t="43954" x="7867650" y="4011613"/>
          <p14:tracePt t="43971" x="7859713" y="4011613"/>
          <p14:tracePt t="44088" x="7867650" y="4011613"/>
          <p14:tracePt t="44095" x="7969250" y="4011613"/>
          <p14:tracePt t="44105" x="8070850" y="4011613"/>
          <p14:tracePt t="44127" x="8258175" y="4019550"/>
          <p14:tracePt t="44137" x="8275638" y="4019550"/>
          <p14:tracePt t="44155" x="8308975" y="4019550"/>
          <p14:tracePt t="44171" x="8334375" y="4019550"/>
          <p14:tracePt t="44188" x="8343900" y="4019550"/>
          <p14:tracePt t="44207" x="8359775" y="4019550"/>
          <p14:tracePt t="44306" x="8369300" y="4019550"/>
          <p14:tracePt t="44319" x="8394700" y="4019550"/>
          <p14:tracePt t="44327" x="8402638" y="4019550"/>
          <p14:tracePt t="44337" x="8428038" y="4019550"/>
          <p14:tracePt t="44354" x="8445500" y="4011613"/>
          <p14:tracePt t="44371" x="8462963" y="4011613"/>
          <p14:tracePt t="44479" x="8445500" y="4011613"/>
          <p14:tracePt t="44488" x="8435975" y="4011613"/>
          <p14:tracePt t="44495" x="8402638" y="4011613"/>
          <p14:tracePt t="44503" x="8385175" y="4011613"/>
          <p14:tracePt t="44521" x="8301038" y="4011613"/>
          <p14:tracePt t="44538" x="8224838" y="4011613"/>
          <p14:tracePt t="44554" x="8139113" y="4011613"/>
          <p14:tracePt t="44571" x="8054975" y="4002088"/>
          <p14:tracePt t="44588" x="7986713" y="4002088"/>
          <p14:tracePt t="44604" x="7926388" y="3976688"/>
          <p14:tracePt t="44626" x="7850188" y="3976688"/>
          <p14:tracePt t="44637" x="7816850" y="3968750"/>
          <p14:tracePt t="44655" x="7781925" y="3968750"/>
          <p14:tracePt t="44656" x="7773988" y="3968750"/>
          <p14:tracePt t="44672" x="7748588" y="3960813"/>
          <p14:tracePt t="44688" x="7740650" y="3960813"/>
          <p14:tracePt t="44711" x="7723188" y="3960813"/>
          <p14:tracePt t="44831" x="7748588" y="3960813"/>
          <p14:tracePt t="44840" x="7791450" y="3960813"/>
          <p14:tracePt t="44847" x="7850188" y="3960813"/>
          <p14:tracePt t="44855" x="7943850" y="3960813"/>
          <p14:tracePt t="44871" x="8020050" y="3960813"/>
          <p14:tracePt t="44873" x="8105775" y="3960813"/>
          <p14:tracePt t="44887" x="8164513" y="3960813"/>
          <p14:tracePt t="44906" x="8275638" y="3960813"/>
          <p14:tracePt t="45039" x="8283575" y="3960813"/>
          <p14:tracePt t="45047" x="8308975" y="3960813"/>
          <p14:tracePt t="45064" x="8318500" y="3960813"/>
          <p14:tracePt t="45072" x="8326438" y="3960813"/>
          <p14:tracePt t="45087" x="8343900" y="3960813"/>
          <p14:tracePt t="45088" x="8351838" y="3960813"/>
          <p14:tracePt t="45103" x="8369300" y="3960813"/>
          <p14:tracePt t="45105" x="8377238" y="3960813"/>
          <p14:tracePt t="45120" x="8385175" y="3960813"/>
          <p14:tracePt t="45137" x="8402638" y="3943350"/>
          <p14:tracePt t="45519" x="8394700" y="3943350"/>
          <p14:tracePt t="45536" x="8385175" y="3943350"/>
          <p14:tracePt t="45552" x="8377238" y="3943350"/>
          <p14:tracePt t="45567" x="8359775" y="3943350"/>
          <p14:tracePt t="45576" x="8351838" y="3943350"/>
          <p14:tracePt t="45591" x="8343900" y="3943350"/>
          <p14:tracePt t="45604" x="8326438" y="3943350"/>
          <p14:tracePt t="45623" x="8301038" y="3943350"/>
          <p14:tracePt t="45637" x="8283575" y="3943350"/>
          <p14:tracePt t="45654" x="8250238" y="3943350"/>
          <p14:tracePt t="45655" x="8224838" y="3943350"/>
          <p14:tracePt t="45671" x="8207375" y="3943350"/>
          <p14:tracePt t="45687" x="8174038" y="3935413"/>
          <p14:tracePt t="45703" x="8139113" y="3925888"/>
          <p14:tracePt t="45720" x="8045450" y="3925888"/>
          <p14:tracePt t="45737" x="8020050" y="3925888"/>
          <p14:tracePt t="45759" x="7986713" y="3925888"/>
          <p14:tracePt t="45776" x="7969250" y="3925888"/>
          <p14:tracePt t="45791" x="7961313" y="3925888"/>
          <p14:tracePt t="45816" x="7951788" y="3925888"/>
          <p14:tracePt t="45896" x="7935913" y="3925888"/>
          <p14:tracePt t="46207" x="7951788" y="3925888"/>
          <p14:tracePt t="46215" x="7969250" y="3925888"/>
          <p14:tracePt t="46223" x="8004175" y="3925888"/>
          <p14:tracePt t="46237" x="8045450" y="3925888"/>
          <p14:tracePt t="46254" x="8131175" y="3925888"/>
          <p14:tracePt t="46271" x="8207375" y="3925888"/>
          <p14:tracePt t="46287" x="8215313" y="3908425"/>
          <p14:tracePt t="46304" x="8240713" y="3908425"/>
          <p14:tracePt t="46320" x="8266113" y="3908425"/>
          <p14:tracePt t="46336" x="8301038" y="3900488"/>
          <p14:tracePt t="46353" x="8351838" y="3892550"/>
          <p14:tracePt t="46369" x="8394700" y="3883025"/>
          <p14:tracePt t="46387" x="8445500" y="3857625"/>
          <p14:tracePt t="46403" x="8470900" y="3857625"/>
          <p14:tracePt t="46420" x="8478838" y="3857625"/>
          <p14:tracePt t="46437" x="8496300" y="3849688"/>
          <p14:tracePt t="46453" x="8513763" y="3841750"/>
          <p14:tracePt t="46470" x="8521700" y="3832225"/>
          <p14:tracePt t="46487" x="8521700" y="3824288"/>
          <p14:tracePt t="46504" x="8529638" y="3824288"/>
          <p14:tracePt t="46687" x="8521700" y="3798888"/>
          <p14:tracePt t="46695" x="8504238" y="3798888"/>
          <p14:tracePt t="46704" x="8470900" y="3798888"/>
          <p14:tracePt t="46719" x="8428038" y="3798888"/>
          <p14:tracePt t="46737" x="8326438" y="3798888"/>
          <p14:tracePt t="46754" x="8258175" y="3798888"/>
          <p14:tracePt t="46770" x="8181975" y="3806825"/>
          <p14:tracePt t="46787" x="8139113" y="3816350"/>
          <p14:tracePt t="46803" x="8088313" y="3832225"/>
          <p14:tracePt t="46819" x="8062913" y="3841750"/>
          <p14:tracePt t="46837" x="8029575" y="3841750"/>
          <p14:tracePt t="46852" x="8012113" y="3841750"/>
          <p14:tracePt t="46869" x="8004175" y="3841750"/>
          <p14:tracePt t="47015" x="8029575" y="3849688"/>
          <p14:tracePt t="47023" x="8070850" y="3867150"/>
          <p14:tracePt t="47031" x="8113713" y="3867150"/>
          <p14:tracePt t="47039" x="8147050" y="3875088"/>
          <p14:tracePt t="47053" x="8181975" y="3875088"/>
          <p14:tracePt t="47070" x="8224838" y="3875088"/>
          <p14:tracePt t="47087" x="8377238" y="3892550"/>
          <p14:tracePt t="47103" x="8420100" y="3900488"/>
          <p14:tracePt t="47119" x="8496300" y="3900488"/>
          <p14:tracePt t="47136" x="8539163" y="3900488"/>
          <p14:tracePt t="47152" x="8555038" y="3900488"/>
          <p14:tracePt t="47169" x="8564563" y="3900488"/>
          <p14:tracePt t="47191" x="8572500" y="3900488"/>
          <p14:tracePt t="47203" x="8589963" y="3900488"/>
          <p14:tracePt t="47220" x="8623300" y="3900488"/>
          <p14:tracePt t="47236" x="8658225" y="3900488"/>
          <p14:tracePt t="47253" x="8666163" y="3900488"/>
          <p14:tracePt t="47823" x="8674100" y="3900488"/>
          <p14:tracePt t="48247" x="8699500" y="3900488"/>
          <p14:tracePt t="48311" x="8709025" y="3908425"/>
          <p14:tracePt t="48344" x="8724900" y="3908425"/>
          <p14:tracePt t="48383" x="8734425" y="3908425"/>
          <p14:tracePt t="48471" x="8750300" y="3908425"/>
          <p14:tracePt t="48479" x="8759825" y="3908425"/>
          <p14:tracePt t="48487" x="8767763" y="3908425"/>
          <p14:tracePt t="48503" x="8785225" y="3908425"/>
          <p14:tracePt t="48519" x="8802688" y="3908425"/>
          <p14:tracePt t="48536" x="8810625" y="3908425"/>
          <p14:tracePt t="48537" x="8818563" y="3908425"/>
          <p14:tracePt t="48559" x="8828088" y="3908425"/>
          <p14:tracePt t="48576" x="8861425" y="3908425"/>
          <p14:tracePt t="48591" x="8886825" y="3908425"/>
          <p14:tracePt t="48615" x="8894763" y="3908425"/>
          <p14:tracePt t="50015" x="8886825" y="3917950"/>
          <p14:tracePt t="50096" x="8869363" y="3925888"/>
          <p14:tracePt t="50103" x="8861425" y="3925888"/>
          <p14:tracePt t="50127" x="8853488" y="3925888"/>
          <p14:tracePt t="50191" x="8836025" y="3925888"/>
          <p14:tracePt t="50247" x="8828088" y="3935413"/>
          <p14:tracePt t="50296" x="8818563" y="3943350"/>
          <p14:tracePt t="50327" x="8810625" y="3943350"/>
          <p14:tracePt t="50336" x="8802688" y="3943350"/>
          <p14:tracePt t="50344" x="8793163" y="3951288"/>
          <p14:tracePt t="50367" x="8777288" y="3960813"/>
          <p14:tracePt t="50376" x="8767763" y="3960813"/>
          <p14:tracePt t="50391" x="8742363" y="3960813"/>
          <p14:tracePt t="50401" x="8734425" y="3976688"/>
          <p14:tracePt t="50418" x="8699500" y="3976688"/>
          <p14:tracePt t="50435" x="8648700" y="3986213"/>
          <p14:tracePt t="50452" x="8615363" y="3986213"/>
          <p14:tracePt t="50468" x="8555038" y="3994150"/>
          <p14:tracePt t="50485" x="8513763" y="3994150"/>
          <p14:tracePt t="50487" x="8478838" y="3994150"/>
          <p14:tracePt t="50502" x="8462963" y="3994150"/>
          <p14:tracePt t="50504" x="8420100" y="3994150"/>
          <p14:tracePt t="50518" x="8377238" y="3994150"/>
          <p14:tracePt t="50520" x="8326438" y="3994150"/>
          <p14:tracePt t="50536" x="8232775" y="3994150"/>
          <p14:tracePt t="50555" x="8147050" y="3994150"/>
          <p14:tracePt t="50568" x="8062913" y="3994150"/>
          <p14:tracePt t="50584" x="7994650" y="3994150"/>
          <p14:tracePt t="50602" x="7926388" y="3994150"/>
          <p14:tracePt t="50618" x="7824788" y="3994150"/>
          <p14:tracePt t="50635" x="7723188" y="3994150"/>
          <p14:tracePt t="50651" x="7553325" y="3994150"/>
          <p14:tracePt t="50671" x="7366000" y="3994150"/>
          <p14:tracePt t="50672" x="7281863" y="3994150"/>
          <p14:tracePt t="50686" x="7153275" y="3994150"/>
          <p14:tracePt t="50688" x="7026275" y="3994150"/>
          <p14:tracePt t="50701" x="6889750" y="3994150"/>
          <p14:tracePt t="50719" x="6643688" y="3994150"/>
          <p14:tracePt t="50721" x="6483350" y="3960813"/>
          <p14:tracePt t="50737" x="6176963" y="3935413"/>
          <p14:tracePt t="50751" x="6007100" y="3900488"/>
          <p14:tracePt t="50768" x="5556250" y="3875088"/>
          <p14:tracePt t="50785" x="5318125" y="3875088"/>
          <p14:tracePt t="50802" x="5122863" y="3875088"/>
          <p14:tracePt t="50821" x="4962525" y="3875088"/>
          <p14:tracePt t="50823" x="4894263" y="3875088"/>
          <p14:tracePt t="50837" x="4826000" y="3875088"/>
          <p14:tracePt t="50839" x="4765675" y="3875088"/>
          <p14:tracePt t="50851" x="4689475" y="3875088"/>
          <p14:tracePt t="50868" x="4511675" y="3875088"/>
          <p14:tracePt t="50887" x="4222750" y="3875088"/>
          <p14:tracePt t="50902" x="4154488" y="3875088"/>
          <p14:tracePt t="50906" x="4070350" y="3875088"/>
          <p14:tracePt t="50918" x="3967163" y="3875088"/>
          <p14:tracePt t="50920" x="3873500" y="3875088"/>
          <p14:tracePt t="50936" x="3636963" y="3875088"/>
          <p14:tracePt t="50951" x="3508375" y="3875088"/>
          <p14:tracePt t="50968" x="3279775" y="3875088"/>
          <p14:tracePt t="50969" x="3168650" y="3875088"/>
          <p14:tracePt t="50985" x="2965450" y="3875088"/>
          <p14:tracePt t="51002" x="2760663" y="3875088"/>
          <p14:tracePt t="51019" x="2574925" y="3875088"/>
          <p14:tracePt t="51035" x="2471738" y="3875088"/>
          <p14:tracePt t="51051" x="2352675" y="3892550"/>
          <p14:tracePt t="51068" x="2235200" y="3908425"/>
          <p14:tracePt t="51088" x="2098675" y="3925888"/>
          <p14:tracePt t="51101" x="2055813" y="3925888"/>
          <p14:tracePt t="51118" x="1954213" y="3960813"/>
          <p14:tracePt t="51121" x="1893888" y="3968750"/>
          <p14:tracePt t="51136" x="1801813" y="4002088"/>
          <p14:tracePt t="51152" x="1733550" y="4002088"/>
          <p14:tracePt t="51169" x="1606550" y="4019550"/>
          <p14:tracePt t="51185" x="1546225" y="4037013"/>
          <p14:tracePt t="51201" x="1487488" y="4052888"/>
          <p14:tracePt t="51218" x="1419225" y="4079875"/>
          <p14:tracePt t="51235" x="1384300" y="4087813"/>
          <p14:tracePt t="51252" x="1350963" y="4095750"/>
          <p14:tracePt t="51268" x="1317625" y="4095750"/>
          <p14:tracePt t="51285" x="1282700" y="4113213"/>
          <p14:tracePt t="51288" x="1265238" y="4121150"/>
          <p14:tracePt t="51302" x="1257300" y="4130675"/>
          <p14:tracePt t="51318" x="1239838" y="4146550"/>
          <p14:tracePt t="51320" x="1223963" y="4156075"/>
          <p14:tracePt t="51337" x="1214438" y="4171950"/>
          <p14:tracePt t="51354" x="1206500" y="4181475"/>
          <p14:tracePt t="51370" x="1206500" y="4189413"/>
          <p14:tracePt t="51391" x="1198563" y="4189413"/>
          <p14:tracePt t="51431" x="1189038" y="4214813"/>
          <p14:tracePt t="51456" x="1189038" y="4224338"/>
          <p14:tracePt t="51471" x="1181100" y="4240213"/>
          <p14:tracePt t="51479" x="1181100" y="4249738"/>
          <p14:tracePt t="51495" x="1181100" y="4257675"/>
          <p14:tracePt t="51511" x="1181100" y="4265613"/>
          <p14:tracePt t="51527" x="1181100" y="4275138"/>
          <p14:tracePt t="51535" x="1181100" y="4283075"/>
          <p14:tracePt t="51583" x="1198563" y="4291013"/>
          <p14:tracePt t="51599" x="1206500" y="4291013"/>
          <p14:tracePt t="51623" x="1214438" y="4291013"/>
          <p14:tracePt t="51631" x="1223963" y="4291013"/>
          <p14:tracePt t="51639" x="1257300" y="4308475"/>
          <p14:tracePt t="51651" x="1265238" y="4308475"/>
          <p14:tracePt t="51668" x="1317625" y="4308475"/>
          <p14:tracePt t="51685" x="1376363" y="4316413"/>
          <p14:tracePt t="51687" x="1409700" y="4316413"/>
          <p14:tracePt t="51701" x="1435100" y="4316413"/>
          <p14:tracePt t="51717" x="1520825" y="4316413"/>
          <p14:tracePt t="51736" x="1749425" y="4316413"/>
          <p14:tracePt t="51752" x="1878013" y="4316413"/>
          <p14:tracePt t="51767" x="1962150" y="4316413"/>
          <p14:tracePt t="51785" x="2225675" y="4316413"/>
          <p14:tracePt t="51801" x="2405063" y="4316413"/>
          <p14:tracePt t="51818" x="2540000" y="4316413"/>
          <p14:tracePt t="51834" x="2701925" y="4316413"/>
          <p14:tracePt t="51852" x="2922588" y="4316413"/>
          <p14:tracePt t="51855" x="3041650" y="4316413"/>
          <p14:tracePt t="51867" x="3135313" y="4316413"/>
          <p14:tracePt t="51885" x="3305175" y="4316413"/>
          <p14:tracePt t="51901" x="3424238" y="4316413"/>
          <p14:tracePt t="51918" x="3508375" y="4316413"/>
          <p14:tracePt t="51936" x="3619500" y="4316413"/>
          <p14:tracePt t="51953" x="3652838" y="4316413"/>
          <p14:tracePt t="51954" x="3678238" y="4316413"/>
          <p14:tracePt t="51968" x="3695700" y="4316413"/>
          <p14:tracePt t="51969" x="3713163" y="4316413"/>
          <p14:tracePt t="51985" x="3763963" y="4316413"/>
          <p14:tracePt t="52001" x="3806825" y="4316413"/>
          <p14:tracePt t="52017" x="3848100" y="4316413"/>
          <p14:tracePt t="52035" x="3883025" y="4316413"/>
          <p14:tracePt t="52051" x="3900488" y="4316413"/>
          <p14:tracePt t="52068" x="3908425" y="4316413"/>
          <p14:tracePt t="52144" x="3916363" y="4316413"/>
          <p14:tracePt t="52153" x="3925888" y="4325938"/>
          <p14:tracePt t="53775" x="3941763" y="4325938"/>
          <p14:tracePt t="53783" x="3951288" y="4325938"/>
          <p14:tracePt t="53790" x="3967163" y="4316413"/>
          <p14:tracePt t="53799" x="3976688" y="4300538"/>
          <p14:tracePt t="53817" x="4002088" y="4275138"/>
          <p14:tracePt t="53833" x="4027488" y="4240213"/>
          <p14:tracePt t="53849" x="4060825" y="4214813"/>
          <p14:tracePt t="53866" x="4086225" y="4171950"/>
          <p14:tracePt t="53883" x="4103688" y="4156075"/>
          <p14:tracePt t="53899" x="4111625" y="4138613"/>
          <p14:tracePt t="54007" x="4121150" y="4130675"/>
          <p14:tracePt t="54015" x="4154488" y="4087813"/>
          <p14:tracePt t="54024" x="4179888" y="4052888"/>
          <p14:tracePt t="54033" x="4197350" y="4037013"/>
          <p14:tracePt t="54049" x="4248150" y="3986213"/>
          <p14:tracePt t="54066" x="4298950" y="3935413"/>
          <p14:tracePt t="54083" x="4349750" y="3892550"/>
          <p14:tracePt t="54099" x="4410075" y="3832225"/>
          <p14:tracePt t="54116" x="4443413" y="3790950"/>
          <p14:tracePt t="54133" x="4468813" y="3748088"/>
          <p14:tracePt t="54135" x="4494213" y="3722688"/>
          <p14:tracePt t="54150" x="4529138" y="3671888"/>
          <p14:tracePt t="54168" x="4681538" y="3475038"/>
          <p14:tracePt t="54183" x="4740275" y="3408363"/>
          <p14:tracePt t="54184" x="4791075" y="3348038"/>
          <p14:tracePt t="54199" x="4859338" y="3263900"/>
          <p14:tracePt t="54216" x="5029200" y="3033713"/>
          <p14:tracePt t="54234" x="5157788" y="2820988"/>
          <p14:tracePt t="54249" x="5267325" y="2625725"/>
          <p14:tracePt t="54267" x="5360988" y="2405063"/>
          <p14:tracePt t="54284" x="5429250" y="2243138"/>
          <p14:tracePt t="54300" x="5480050" y="2124075"/>
          <p14:tracePt t="54316" x="5497513" y="2065338"/>
          <p14:tracePt t="54333" x="5497513" y="2047875"/>
          <p14:tracePt t="54349" x="5505450" y="2039938"/>
          <p14:tracePt t="55103" x="5505450" y="2030413"/>
          <p14:tracePt t="55119" x="5487988" y="2030413"/>
          <p14:tracePt t="55134" x="5480050" y="2030413"/>
          <p14:tracePt t="55142" x="5472113" y="2030413"/>
          <p14:tracePt t="55167" x="5462588" y="2030413"/>
          <p14:tracePt t="55200" x="5454650" y="2030413"/>
          <p14:tracePt t="55334" x="5446713" y="2030413"/>
          <p14:tracePt t="55343" x="5429250" y="2030413"/>
          <p14:tracePt t="55350" x="5411788" y="2039938"/>
          <p14:tracePt t="55367" x="5386388" y="2047875"/>
          <p14:tracePt t="55382" x="5378450" y="2055813"/>
          <p14:tracePt t="55399" x="5353050" y="2065338"/>
          <p14:tracePt t="55416" x="5335588" y="2073275"/>
          <p14:tracePt t="55679" x="5327650" y="2073275"/>
          <p14:tracePt t="55687" x="5302250" y="2082800"/>
          <p14:tracePt t="55699" x="5292725" y="2090738"/>
          <p14:tracePt t="55716" x="5284788" y="2090738"/>
          <p14:tracePt t="55732" x="5276850" y="2090738"/>
          <p14:tracePt t="55749" x="5249863" y="2098675"/>
          <p14:tracePt t="55768" x="5224463" y="2124075"/>
          <p14:tracePt t="55784" x="5199063" y="2133600"/>
          <p14:tracePt t="55799" x="5191125" y="2141538"/>
          <p14:tracePt t="55816" x="5173663" y="2159000"/>
          <p14:tracePt t="55817" x="5148263" y="2166938"/>
          <p14:tracePt t="55832" x="5140325" y="2166938"/>
          <p14:tracePt t="56087" x="5132388" y="2166938"/>
          <p14:tracePt t="56096" x="5132388" y="2174875"/>
          <p14:tracePt t="56103" x="5114925" y="2184400"/>
          <p14:tracePt t="56116" x="5106988" y="2192338"/>
          <p14:tracePt t="56132" x="5046663" y="2260600"/>
          <p14:tracePt t="56135" x="5021263" y="2268538"/>
          <p14:tracePt t="56148" x="5021263" y="2278063"/>
          <p14:tracePt t="56166" x="5003800" y="2278063"/>
          <p14:tracePt t="56191" x="4995863" y="2278063"/>
          <p14:tracePt t="56200" x="5003800" y="2268538"/>
          <p14:tracePt t="56216" x="5003800" y="2260600"/>
          <p14:tracePt t="56503" x="5013325" y="2260600"/>
          <p14:tracePt t="56511" x="5013325" y="2252663"/>
          <p14:tracePt t="56527" x="5013325" y="2243138"/>
          <p14:tracePt t="56543" x="5013325" y="2235200"/>
          <p14:tracePt t="56559" x="5013325" y="2227263"/>
          <p14:tracePt t="56607" x="5003800" y="2217738"/>
          <p14:tracePt t="56671" x="5003800" y="2209800"/>
          <p14:tracePt t="56696" x="4995863" y="2209800"/>
          <p14:tracePt t="56839" x="4987925" y="2209800"/>
          <p14:tracePt t="56847" x="4978400" y="2209800"/>
          <p14:tracePt t="58375" x="4970463" y="2209800"/>
          <p14:tracePt t="58383" x="4945063" y="2200275"/>
          <p14:tracePt t="58397" x="4927600" y="2200275"/>
          <p14:tracePt t="58439" x="4919663" y="2200275"/>
          <p14:tracePt t="59119" x="4894263" y="2200275"/>
          <p14:tracePt t="59127" x="4868863" y="2200275"/>
          <p14:tracePt t="59143" x="4859338" y="2200275"/>
          <p14:tracePt t="59151" x="4833938" y="2200275"/>
          <p14:tracePt t="59176" x="4826000" y="2200275"/>
          <p14:tracePt t="59183" x="4818063" y="2200275"/>
          <p14:tracePt t="59479" x="4783138" y="2209800"/>
          <p14:tracePt t="59496" x="4757738" y="2209800"/>
          <p14:tracePt t="59503" x="4749800" y="2217738"/>
          <p14:tracePt t="59514" x="4732338" y="2227263"/>
          <p14:tracePt t="59532" x="4714875" y="2235200"/>
          <p14:tracePt t="59536" x="4699000" y="2243138"/>
          <p14:tracePt t="59547" x="4689475" y="2252663"/>
          <p14:tracePt t="59564" x="4681538" y="2260600"/>
          <p14:tracePt t="59580" x="4656138" y="2278063"/>
          <p14:tracePt t="59597" x="4638675" y="2286000"/>
          <p14:tracePt t="59617" x="4630738" y="2293938"/>
          <p14:tracePt t="59632" x="4613275" y="2303463"/>
          <p14:tracePt t="59648" x="4613275" y="2311400"/>
          <p14:tracePt t="59784" x="4605338" y="2311400"/>
          <p14:tracePt t="59791" x="4587875" y="2319338"/>
          <p14:tracePt t="59807" x="4587875" y="2328863"/>
          <p14:tracePt t="59831" x="4570413" y="2328863"/>
          <p14:tracePt t="59839" x="4554538" y="2336800"/>
          <p14:tracePt t="59863" x="4554538" y="2344738"/>
          <p14:tracePt t="59879" x="4545013" y="2354263"/>
          <p14:tracePt t="59887" x="4537075" y="2362200"/>
          <p14:tracePt t="59897" x="4529138" y="2362200"/>
          <p14:tracePt t="59916" x="4519613" y="2379663"/>
          <p14:tracePt t="60136" x="4503738" y="2379663"/>
          <p14:tracePt t="60239" x="4486275" y="2379663"/>
          <p14:tracePt t="60264" x="4476750" y="2387600"/>
          <p14:tracePt t="60336" x="4468813" y="2387600"/>
          <p14:tracePt t="60384" x="4460875" y="2387600"/>
          <p14:tracePt t="60399" x="4451350" y="2405063"/>
          <p14:tracePt t="60407" x="4443413" y="2405063"/>
          <p14:tracePt t="60424" x="4435475" y="2413000"/>
          <p14:tracePt t="60447" x="4425950" y="2413000"/>
          <p14:tracePt t="60471" x="4410075" y="2422525"/>
          <p14:tracePt t="60497" x="4392613" y="2438400"/>
          <p14:tracePt t="60503" x="4392613" y="2447925"/>
          <p14:tracePt t="60515" x="4384675" y="2447925"/>
          <p14:tracePt t="60530" x="4367213" y="2455863"/>
          <p14:tracePt t="60552" x="4349750" y="2463800"/>
          <p14:tracePt t="60564" x="4332288" y="2481263"/>
          <p14:tracePt t="60580" x="4324350" y="2489200"/>
          <p14:tracePt t="60597" x="4298950" y="2506663"/>
          <p14:tracePt t="60616" x="4265613" y="2532063"/>
          <p14:tracePt t="60632" x="4256088" y="2549525"/>
          <p14:tracePt t="60656" x="4248150" y="2566988"/>
          <p14:tracePt t="60664" x="4230688" y="2582863"/>
          <p14:tracePt t="60684" x="4222750" y="2582863"/>
          <p14:tracePt t="60697" x="4205288" y="2608263"/>
          <p14:tracePt t="60713" x="4197350" y="2617788"/>
          <p14:tracePt t="60730" x="4162425" y="2633663"/>
          <p14:tracePt t="60746" x="4154488" y="2643188"/>
          <p14:tracePt t="60763" x="4146550" y="2651125"/>
          <p14:tracePt t="60780" x="4137025" y="2668588"/>
          <p14:tracePt t="60796" x="4121150" y="2676525"/>
          <p14:tracePt t="60813" x="4121150" y="2686050"/>
          <p14:tracePt t="60830" x="4111625" y="2693988"/>
          <p14:tracePt t="60887" x="4103688" y="2693988"/>
          <p14:tracePt t="60967" x="4095750" y="2693988"/>
          <p14:tracePt t="61039" x="4086225" y="2701925"/>
          <p14:tracePt t="76727" x="4086225" y="2711450"/>
          <p14:tracePt t="76735" x="4086225" y="2719388"/>
          <p14:tracePt t="76751" x="4095750" y="2727325"/>
          <p14:tracePt t="76816" x="4086225" y="2668588"/>
          <p14:tracePt t="76824" x="4035425" y="2592388"/>
          <p14:tracePt t="76831" x="3992563" y="2532063"/>
          <p14:tracePt t="76841" x="3959225" y="2438400"/>
          <p14:tracePt t="76856" x="3933825" y="2293938"/>
          <p14:tracePt t="76876" x="3925888" y="2124075"/>
          <p14:tracePt t="76878" x="3925888" y="2082800"/>
          <p14:tracePt t="76889" x="3916363" y="2065338"/>
          <p14:tracePt t="76906" x="3890963" y="2030413"/>
          <p14:tracePt t="76926" x="3822700" y="2022475"/>
          <p14:tracePt t="76940" x="3781425" y="2022475"/>
          <p14:tracePt t="76957" x="3746500" y="2014538"/>
          <p14:tracePt t="76973" x="3695700" y="2005013"/>
          <p14:tracePt t="76989" x="3568700" y="1971675"/>
          <p14:tracePt t="77007" x="3194050" y="1784350"/>
          <p14:tracePt t="77024" x="2854325" y="1452563"/>
          <p14:tracePt t="77040" x="2625725" y="1181100"/>
          <p14:tracePt t="77056" x="2124075" y="620713"/>
          <p14:tracePt t="77073" x="1766888" y="28098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Class Rating </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235295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second type of property and casualty rating is class rating. Most rates used today are class rates. Class rating means that exposures with similar characteristics are placed in the same underwriting class, and each is charged the same rate.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The rate charged reflects the average loss experience for the class as a whole. Class rating is based on the assumption that future losses to insureds will be determined largely by the same set of factors.</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2271476297"/>
      </p:ext>
    </p:extLst>
  </p:cSld>
  <p:clrMapOvr>
    <a:masterClrMapping/>
  </p:clrMapOvr>
  <mc:AlternateContent xmlns:mc="http://schemas.openxmlformats.org/markup-compatibility/2006" xmlns:p14="http://schemas.microsoft.com/office/powerpoint/2010/main">
    <mc:Choice Requires="p14">
      <p:transition spd="slow" p14:dur="2000" advTm="78708"/>
    </mc:Choice>
    <mc:Fallback xmlns="">
      <p:transition spd="slow" advTm="787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Class Rating methods</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9679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There are two basic methods for determining class rates: the pure premium method and the loss</a:t>
            </a:r>
          </a:p>
          <a:p>
            <a:pPr algn="just">
              <a:lnSpc>
                <a:spcPct val="150000"/>
              </a:lnSpc>
            </a:pPr>
            <a:r>
              <a:rPr lang="en-US" sz="2000" dirty="0">
                <a:solidFill>
                  <a:schemeClr val="tx1">
                    <a:lumMod val="95000"/>
                    <a:lumOff val="5000"/>
                  </a:schemeClr>
                </a:solidFill>
                <a:cs typeface="Tajawal ExtraBold" panose="00000800000000000000" pitchFamily="2" charset="-78"/>
              </a:rPr>
              <a:t>ratio method. </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84768515"/>
      </p:ext>
    </p:extLst>
  </p:cSld>
  <p:clrMapOvr>
    <a:masterClrMapping/>
  </p:clrMapOvr>
  <mc:AlternateContent xmlns:mc="http://schemas.openxmlformats.org/markup-compatibility/2006" xmlns:p14="http://schemas.microsoft.com/office/powerpoint/2010/main">
    <mc:Choice Requires="p14">
      <p:transition spd="slow" p14:dur="2000" advTm="61084"/>
    </mc:Choice>
    <mc:Fallback xmlns="">
      <p:transition spd="slow" advTm="6108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Pure Premium Method</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189128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pure premium is that portion of the gross rate needed to pay losses and loss-adjustment expenses. The pure premium can be determined by dividing the dollar amount of incurred losses and loss-adjustment expenses by the number of exposure units.</a:t>
            </a:r>
          </a:p>
          <a:p>
            <a:pPr algn="just">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4029749384"/>
      </p:ext>
    </p:extLst>
  </p:cSld>
  <p:clrMapOvr>
    <a:masterClrMapping/>
  </p:clrMapOvr>
  <mc:AlternateContent xmlns:mc="http://schemas.openxmlformats.org/markup-compatibility/2006" xmlns:p14="http://schemas.microsoft.com/office/powerpoint/2010/main">
    <mc:Choice Requires="p14">
      <p:transition spd="slow" p14:dur="2000" advTm="67921"/>
    </mc:Choice>
    <mc:Fallback xmlns="">
      <p:transition spd="slow" advTm="6792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Loss Ratio Method. </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235295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Under the loss ratio method, the actual loss ratio is compared with the expected loss ratio, and the rate is adjusted accordingly. The actual loss ratio is the ratio of incurred losses and loss-adjustment expenses to earned premiums.</a:t>
            </a:r>
            <a:endParaRPr lang="ar-YE" sz="2000"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expected loss ratio is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percentage of the premium that can be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expected to be used to pay losses.</a:t>
            </a:r>
            <a:endParaRPr lang="ar-YE" sz="2000" dirty="0">
              <a:solidFill>
                <a:schemeClr val="tx1">
                  <a:lumMod val="95000"/>
                  <a:lumOff val="5000"/>
                </a:schemeClr>
              </a:solidFill>
              <a:cs typeface="Tajawal ExtraBold" panose="00000800000000000000" pitchFamily="2" charset="-78"/>
            </a:endParaRPr>
          </a:p>
          <a:p>
            <a:pPr algn="just">
              <a:lnSpc>
                <a:spcPct val="150000"/>
              </a:lnSpc>
            </a:pPr>
            <a:r>
              <a:rPr lang="ar-YE" sz="2000" dirty="0">
                <a:solidFill>
                  <a:schemeClr val="tx1">
                    <a:lumMod val="95000"/>
                    <a:lumOff val="5000"/>
                  </a:schemeClr>
                </a:solidFill>
                <a:cs typeface="Tajawal ExtraBold" panose="00000800000000000000" pitchFamily="2" charset="-78"/>
              </a:rPr>
              <a:t> </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2342860124"/>
      </p:ext>
    </p:extLst>
  </p:cSld>
  <p:clrMapOvr>
    <a:masterClrMapping/>
  </p:clrMapOvr>
  <mc:AlternateContent xmlns:mc="http://schemas.openxmlformats.org/markup-compatibility/2006" xmlns:p14="http://schemas.microsoft.com/office/powerpoint/2010/main">
    <mc:Choice Requires="p14">
      <p:transition spd="slow" p14:dur="2000" advTm="82040"/>
    </mc:Choice>
    <mc:Fallback xmlns="">
      <p:transition spd="slow" advTm="8204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Merit Rating </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281461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third principal type of rating in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property-casualty insurance is merit rating. Merit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rating is a rating plan by which class rates (manual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rates) are adjusted upward or downward based on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individual loss experience. Merit rating is based on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assumption that the loss experience of a particular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insured will differ substantially from the loss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experience of other insureds. Thus, class rates are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modified upward or downward depending on individual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loss experience. </a:t>
            </a:r>
            <a:r>
              <a:rPr lang="en-US" sz="2000" dirty="0">
                <a:solidFill>
                  <a:srgbClr val="00AEEF"/>
                </a:solidFill>
                <a:cs typeface="Tajawal ExtraBold" panose="00000800000000000000" pitchFamily="2" charset="-78"/>
              </a:rPr>
              <a:t>There are three types of merit</a:t>
            </a:r>
            <a:r>
              <a:rPr lang="ar-YE" sz="2000" dirty="0">
                <a:solidFill>
                  <a:srgbClr val="00AEEF"/>
                </a:solidFill>
                <a:cs typeface="Tajawal ExtraBold" panose="00000800000000000000" pitchFamily="2" charset="-78"/>
              </a:rPr>
              <a:t> </a:t>
            </a:r>
            <a:r>
              <a:rPr lang="en-US" sz="2000" dirty="0">
                <a:solidFill>
                  <a:srgbClr val="00AEEF"/>
                </a:solidFill>
                <a:cs typeface="Tajawal ExtraBold" panose="00000800000000000000" pitchFamily="2" charset="-78"/>
              </a:rPr>
              <a:t>rating plans: schedule rating, experience rating, and</a:t>
            </a:r>
            <a:r>
              <a:rPr lang="ar-YE" sz="2000" dirty="0">
                <a:solidFill>
                  <a:srgbClr val="00AEEF"/>
                </a:solidFill>
                <a:cs typeface="Tajawal ExtraBold" panose="00000800000000000000" pitchFamily="2" charset="-78"/>
              </a:rPr>
              <a:t> </a:t>
            </a:r>
            <a:r>
              <a:rPr lang="en-US" sz="2000" dirty="0">
                <a:solidFill>
                  <a:srgbClr val="00AEEF"/>
                </a:solidFill>
                <a:cs typeface="Tajawal ExtraBold" panose="00000800000000000000" pitchFamily="2" charset="-78"/>
              </a:rPr>
              <a:t>retrospective rating.</a:t>
            </a:r>
            <a:endParaRPr lang="en-MY" sz="2000" dirty="0">
              <a:solidFill>
                <a:srgbClr val="00AEEF"/>
              </a:solidFill>
              <a:cs typeface="Tajawal ExtraBold" panose="00000800000000000000" pitchFamily="2" charset="-78"/>
            </a:endParaRPr>
          </a:p>
        </p:txBody>
      </p:sp>
    </p:spTree>
    <p:extLst>
      <p:ext uri="{BB962C8B-B14F-4D97-AF65-F5344CB8AC3E}">
        <p14:creationId xmlns:p14="http://schemas.microsoft.com/office/powerpoint/2010/main" val="2869021634"/>
      </p:ext>
    </p:extLst>
  </p:cSld>
  <p:clrMapOvr>
    <a:masterClrMapping/>
  </p:clrMapOvr>
  <mc:AlternateContent xmlns:mc="http://schemas.openxmlformats.org/markup-compatibility/2006" xmlns:p14="http://schemas.microsoft.com/office/powerpoint/2010/main">
    <mc:Choice Requires="p14">
      <p:transition spd="slow" p14:dur="2000" advTm="63982"/>
    </mc:Choice>
    <mc:Fallback xmlns="">
      <p:transition spd="slow" advTm="63982"/>
    </mc:Fallback>
  </mc:AlternateContent>
  <p:extLst>
    <p:ext uri="{3A86A75C-4F4B-4683-9AE1-C65F6400EC91}">
      <p14:laserTraceLst xmlns:p14="http://schemas.microsoft.com/office/powerpoint/2010/main">
        <p14:tracePtLst>
          <p14:tracePt t="490" x="3727450" y="6235700"/>
          <p14:tracePt t="685" x="3228975" y="6611938"/>
          <p14:tracePt t="697" x="3432175" y="6323013"/>
          <p14:tracePt t="714" x="4027488" y="5583238"/>
          <p14:tracePt t="731" x="4613275" y="4802188"/>
          <p14:tracePt t="747" x="4978400" y="4275138"/>
          <p14:tracePt t="764" x="5343525" y="3824288"/>
          <p14:tracePt t="781" x="5599113" y="3509963"/>
          <p14:tracePt t="783" x="5692775" y="3416300"/>
          <p14:tracePt t="799" x="5895975" y="3238500"/>
          <p14:tracePt t="814" x="6065838" y="3051175"/>
          <p14:tracePt t="831" x="6159500" y="2965450"/>
          <p14:tracePt t="849" x="6210300" y="2906713"/>
          <p14:tracePt t="864" x="6245225" y="2881313"/>
          <p14:tracePt t="882" x="6261100" y="2846388"/>
          <p14:tracePt t="901" x="6270625" y="2846388"/>
          <p14:tracePt t="981" x="6270625" y="2830513"/>
          <p14:tracePt t="989" x="6270625" y="2813050"/>
          <p14:tracePt t="998" x="6270625" y="2795588"/>
          <p14:tracePt t="1014" x="6270625" y="2778125"/>
          <p14:tracePt t="1230" x="6270625" y="2770188"/>
          <p14:tracePt t="1245" x="6253163" y="2762250"/>
          <p14:tracePt t="1254" x="6245225" y="2762250"/>
          <p14:tracePt t="1294" x="6235700" y="2762250"/>
          <p14:tracePt t="1301" x="6210300" y="2762250"/>
          <p14:tracePt t="1315" x="6194425" y="2762250"/>
          <p14:tracePt t="1330" x="6100763" y="2752725"/>
          <p14:tracePt t="1347" x="6024563" y="2744788"/>
          <p14:tracePt t="1364" x="5956300" y="2736850"/>
          <p14:tracePt t="1382" x="5862638" y="2711450"/>
          <p14:tracePt t="1397" x="5827713" y="2693988"/>
          <p14:tracePt t="1414" x="5751513" y="2660650"/>
          <p14:tracePt t="1430" x="5735638" y="2643188"/>
          <p14:tracePt t="1447" x="5718175" y="2633663"/>
          <p14:tracePt t="1464" x="5708650" y="2625725"/>
          <p14:tracePt t="1480" x="5700713" y="2617788"/>
          <p14:tracePt t="1497" x="5683250" y="2617788"/>
          <p14:tracePt t="1514" x="5675313" y="2617788"/>
          <p14:tracePt t="1530" x="5675313" y="2608263"/>
          <p14:tracePt t="1574" x="5657850" y="2608263"/>
          <p14:tracePt t="1582" x="5649913" y="2608263"/>
          <p14:tracePt t="1590" x="5641975" y="2600325"/>
          <p14:tracePt t="1617" x="5624513" y="2600325"/>
          <p14:tracePt t="1637" x="5616575" y="2600325"/>
          <p14:tracePt t="1662" x="5607050" y="2600325"/>
          <p14:tracePt t="1677" x="5599113" y="2600325"/>
          <p14:tracePt t="1685" x="5591175" y="2600325"/>
          <p14:tracePt t="1697" x="5581650" y="2600325"/>
          <p14:tracePt t="1714" x="5565775" y="2592388"/>
          <p14:tracePt t="1735" x="5548313" y="2592388"/>
          <p14:tracePt t="2175" x="5522913" y="2592388"/>
          <p14:tracePt t="2181" x="5513388" y="2592388"/>
          <p14:tracePt t="2197" x="5513388" y="2582863"/>
          <p14:tracePt t="2285" x="5505450" y="2574925"/>
          <p14:tracePt t="2294" x="5497513" y="2574925"/>
          <p14:tracePt t="2301" x="5487988" y="2574925"/>
          <p14:tracePt t="2315" x="5480050" y="2574925"/>
          <p14:tracePt t="2330" x="5472113" y="2566988"/>
          <p14:tracePt t="2346" x="5437188" y="2566988"/>
          <p14:tracePt t="2363" x="5411788" y="2557463"/>
          <p14:tracePt t="2380" x="5360988" y="2541588"/>
          <p14:tracePt t="2382" x="5343525" y="2532063"/>
          <p14:tracePt t="2397" x="5335588" y="2532063"/>
          <p14:tracePt t="2414" x="5318125" y="2532063"/>
          <p14:tracePt t="2430" x="5310188" y="2524125"/>
          <p14:tracePt t="2477" x="5284788" y="2524125"/>
          <p14:tracePt t="2485" x="5276850" y="2524125"/>
          <p14:tracePt t="2502" x="5241925" y="2506663"/>
          <p14:tracePt t="2513" x="5233988" y="2498725"/>
          <p14:tracePt t="2531" x="5191125" y="2481263"/>
          <p14:tracePt t="2533" x="5157788" y="2473325"/>
          <p14:tracePt t="2547" x="5132388" y="2455863"/>
          <p14:tracePt t="2563" x="5089525" y="2447925"/>
          <p14:tracePt t="2580" x="5029200" y="2405063"/>
          <p14:tracePt t="2598" x="4970463" y="2371725"/>
          <p14:tracePt t="2614" x="4927600" y="2354263"/>
          <p14:tracePt t="2630" x="4910138" y="2336800"/>
          <p14:tracePt t="2647" x="4902200" y="2328863"/>
          <p14:tracePt t="2663" x="4868863" y="2293938"/>
          <p14:tracePt t="2680" x="4843463" y="2260600"/>
          <p14:tracePt t="2697" x="4818063" y="2235200"/>
          <p14:tracePt t="2714" x="4783138" y="2200275"/>
          <p14:tracePt t="2730" x="4783138" y="2192338"/>
          <p14:tracePt t="3197" x="4783138" y="2184400"/>
          <p14:tracePt t="3205" x="4783138" y="2174875"/>
          <p14:tracePt t="3302" x="4783138" y="2166938"/>
          <p14:tracePt t="3470" x="4791075" y="2159000"/>
          <p14:tracePt t="3494" x="4800600" y="2149475"/>
          <p14:tracePt t="3502" x="4808538" y="2149475"/>
          <p14:tracePt t="3525" x="4818063" y="2149475"/>
          <p14:tracePt t="3822" x="4826000" y="2141538"/>
          <p14:tracePt t="3830" x="4833938" y="2133600"/>
          <p14:tracePt t="3965" x="4843463" y="2133600"/>
          <p14:tracePt t="3974" x="4851400" y="2133600"/>
          <p14:tracePt t="3981" x="4868863" y="2133600"/>
          <p14:tracePt t="3997" x="4876800" y="2133600"/>
          <p14:tracePt t="4000" x="4884738" y="2133600"/>
          <p14:tracePt t="4015" x="4910138" y="2133600"/>
          <p14:tracePt t="4030" x="4919663" y="2133600"/>
          <p14:tracePt t="4032" x="4935538" y="2133600"/>
          <p14:tracePt t="4046" x="4945063" y="2133600"/>
          <p14:tracePt t="4065" x="4970463" y="2133600"/>
          <p14:tracePt t="4079" x="5013325" y="2133600"/>
          <p14:tracePt t="4096" x="5106988" y="2124075"/>
          <p14:tracePt t="4113" x="5208588" y="2124075"/>
          <p14:tracePt t="4130" x="5353050" y="2124075"/>
          <p14:tracePt t="4146" x="5429250" y="2124075"/>
          <p14:tracePt t="4164" x="5538788" y="2124075"/>
          <p14:tracePt t="4179" x="5565775" y="2124075"/>
          <p14:tracePt t="4196" x="5675313" y="2124075"/>
          <p14:tracePt t="4197" x="5735638" y="2124075"/>
          <p14:tracePt t="4214" x="5888038" y="2124075"/>
          <p14:tracePt t="4229" x="5946775" y="2124075"/>
          <p14:tracePt t="4232" x="6032500" y="2124075"/>
          <p14:tracePt t="4246" x="6151563" y="2124075"/>
          <p14:tracePt t="4262" x="6253163" y="2124075"/>
          <p14:tracePt t="4279" x="6321425" y="2124075"/>
          <p14:tracePt t="4295" x="6415088" y="2124075"/>
          <p14:tracePt t="4314" x="6550025" y="2124075"/>
          <p14:tracePt t="4329" x="6653213" y="2124075"/>
          <p14:tracePt t="4346" x="6729413" y="2124075"/>
          <p14:tracePt t="4363" x="6762750" y="2124075"/>
          <p14:tracePt t="4365" x="6780213" y="2124075"/>
          <p14:tracePt t="4379" x="6797675" y="2124075"/>
          <p14:tracePt t="4397" x="6805613" y="2124075"/>
          <p14:tracePt t="4421" x="6813550" y="2124075"/>
          <p14:tracePt t="4430" x="6823075" y="2124075"/>
          <p14:tracePt t="4447" x="6831013" y="2124075"/>
          <p14:tracePt t="4464" x="6838950" y="2124075"/>
          <p14:tracePt t="5302" x="6831013" y="2124075"/>
          <p14:tracePt t="5325" x="6813550" y="2124075"/>
          <p14:tracePt t="5334" x="6805613" y="2124075"/>
          <p14:tracePt t="5350" x="6797675" y="2124075"/>
          <p14:tracePt t="5365" x="6780213" y="2124075"/>
          <p14:tracePt t="5430" x="6770688" y="2124075"/>
          <p14:tracePt t="5437" x="6762750" y="2124075"/>
          <p14:tracePt t="5446" x="6754813" y="2124075"/>
          <p14:tracePt t="5464" x="6745288" y="2124075"/>
          <p14:tracePt t="5479" x="6737350" y="2124075"/>
          <p14:tracePt t="5495" x="6711950" y="2124075"/>
          <p14:tracePt t="5512" x="6704013" y="2124075"/>
          <p14:tracePt t="5529" x="6686550" y="2124075"/>
          <p14:tracePt t="5545" x="6669088" y="2124075"/>
          <p14:tracePt t="5581" x="6643688" y="2133600"/>
          <p14:tracePt t="5597" x="6635750" y="2133600"/>
          <p14:tracePt t="5612" x="6618288" y="2141538"/>
          <p14:tracePt t="5629" x="6610350" y="2141538"/>
          <p14:tracePt t="5685" x="6600825" y="2149475"/>
          <p14:tracePt t="5701" x="6592888" y="2149475"/>
          <p14:tracePt t="5709" x="6584950" y="2149475"/>
          <p14:tracePt t="5717" x="6575425" y="2159000"/>
          <p14:tracePt t="5730" x="6567488" y="2159000"/>
          <p14:tracePt t="5734" x="6559550" y="2159000"/>
          <p14:tracePt t="5745" x="6542088" y="2159000"/>
          <p14:tracePt t="5762" x="6516688" y="2166938"/>
          <p14:tracePt t="5779" x="6491288" y="2166938"/>
          <p14:tracePt t="5795" x="6473825" y="2174875"/>
          <p14:tracePt t="5813" x="6423025" y="2174875"/>
          <p14:tracePt t="5830" x="6415088" y="2174875"/>
          <p14:tracePt t="5845" x="6405563" y="2174875"/>
          <p14:tracePt t="5864" x="6372225" y="2174875"/>
          <p14:tracePt t="5879" x="6346825" y="2174875"/>
          <p14:tracePt t="5895" x="6321425" y="2174875"/>
          <p14:tracePt t="5913" x="6278563" y="2174875"/>
          <p14:tracePt t="5929" x="6245225" y="2174875"/>
          <p14:tracePt t="5945" x="6210300" y="2174875"/>
          <p14:tracePt t="5963" x="6159500" y="2184400"/>
          <p14:tracePt t="5979" x="6116638" y="2184400"/>
          <p14:tracePt t="5998" x="6057900" y="2192338"/>
          <p14:tracePt t="6012" x="6024563" y="2200275"/>
          <p14:tracePt t="6029" x="5989638" y="2200275"/>
          <p14:tracePt t="6045" x="5938838" y="2209800"/>
          <p14:tracePt t="6063" x="5895975" y="2217738"/>
          <p14:tracePt t="6078" x="5862638" y="2217738"/>
          <p14:tracePt t="6096" x="5827713" y="2235200"/>
          <p14:tracePt t="6112" x="5794375" y="2235200"/>
          <p14:tracePt t="6129" x="5761038" y="2235200"/>
          <p14:tracePt t="6145" x="5718175" y="2235200"/>
          <p14:tracePt t="6162" x="5683250" y="2235200"/>
          <p14:tracePt t="6179" x="5657850" y="2235200"/>
          <p14:tracePt t="6195" x="5641975" y="2235200"/>
          <p14:tracePt t="6213" x="5624513" y="2235200"/>
          <p14:tracePt t="6301" x="5616575" y="2235200"/>
          <p14:tracePt t="6317" x="5599113" y="2243138"/>
          <p14:tracePt t="6333" x="5591175" y="2243138"/>
          <p14:tracePt t="6350" x="5581650" y="2243138"/>
          <p14:tracePt t="6366" x="5565775" y="2243138"/>
          <p14:tracePt t="6405" x="5556250" y="2243138"/>
          <p14:tracePt t="6414" x="5548313" y="2243138"/>
          <p14:tracePt t="6470" x="5538788" y="2243138"/>
          <p14:tracePt t="6478" x="5530850" y="2243138"/>
          <p14:tracePt t="6502" x="5522913" y="2243138"/>
          <p14:tracePt t="6518" x="5513388" y="2243138"/>
          <p14:tracePt t="6526" x="5497513" y="2252663"/>
          <p14:tracePt t="6551" x="5480050" y="2268538"/>
          <p14:tracePt t="6597" x="5462588" y="2278063"/>
          <p14:tracePt t="6622" x="5454650" y="2278063"/>
          <p14:tracePt t="6637" x="5446713" y="2286000"/>
          <p14:tracePt t="6654" x="5437188" y="2286000"/>
          <p14:tracePt t="6663" x="5421313" y="2286000"/>
          <p14:tracePt t="6685" x="5403850" y="2303463"/>
          <p14:tracePt t="6694" x="5394325" y="2303463"/>
          <p14:tracePt t="6709" x="5386388" y="2303463"/>
          <p14:tracePt t="6717" x="5378450" y="2311400"/>
          <p14:tracePt t="6742" x="5368925" y="2311400"/>
          <p14:tracePt t="6749" x="5360988" y="2311400"/>
          <p14:tracePt t="6761" x="5353050" y="2311400"/>
          <p14:tracePt t="6781" x="5343525" y="2319338"/>
          <p14:tracePt t="6795" x="5335588" y="2319338"/>
          <p14:tracePt t="6812" x="5327650" y="2319338"/>
          <p14:tracePt t="6885" x="5318125" y="2319338"/>
          <p14:tracePt t="6894" x="5310188" y="2319338"/>
          <p14:tracePt t="6957" x="5302250" y="2319338"/>
          <p14:tracePt t="6973" x="5292725" y="2319338"/>
          <p14:tracePt t="6990" x="5284788" y="2319338"/>
          <p14:tracePt t="6998" x="5276850" y="2319338"/>
          <p14:tracePt t="7013" x="5267325" y="2319338"/>
          <p14:tracePt t="7031" x="5259388" y="2319338"/>
          <p14:tracePt t="7086" x="5241925" y="2319338"/>
          <p14:tracePt t="7205" x="5233988" y="2319338"/>
          <p14:tracePt t="7909" x="5216525" y="2319338"/>
          <p14:tracePt t="7917" x="5208588" y="2319338"/>
          <p14:tracePt t="7941" x="5199063" y="2319338"/>
          <p14:tracePt t="7960" x="5191125" y="2319338"/>
          <p14:tracePt t="8080" x="5183188" y="2319338"/>
          <p14:tracePt t="8085" x="5173663" y="2319338"/>
          <p14:tracePt t="8095" x="5165725" y="2319338"/>
          <p14:tracePt t="8117" x="5148263" y="2319338"/>
          <p14:tracePt t="8142" x="5132388" y="2328863"/>
          <p14:tracePt t="8157" x="5122863" y="2336800"/>
          <p14:tracePt t="8181" x="5106988" y="2344738"/>
          <p14:tracePt t="8190" x="5097463" y="2344738"/>
          <p14:tracePt t="8197" x="5080000" y="2344738"/>
          <p14:tracePt t="8213" x="5064125" y="2344738"/>
          <p14:tracePt t="8228" x="5054600" y="2354263"/>
          <p14:tracePt t="8230" x="5038725" y="2354263"/>
          <p14:tracePt t="8245" x="5021263" y="2362200"/>
          <p14:tracePt t="8247" x="5013325" y="2371725"/>
          <p14:tracePt t="8264" x="5003800" y="2371725"/>
          <p14:tracePt t="8277" x="4995863" y="2371725"/>
          <p14:tracePt t="8294" x="4962525" y="2379663"/>
          <p14:tracePt t="8311" x="4953000" y="2379663"/>
          <p14:tracePt t="8327" x="4945063" y="2387600"/>
          <p14:tracePt t="8344" x="4927600" y="2405063"/>
          <p14:tracePt t="8361" x="4910138" y="2405063"/>
          <p14:tracePt t="8377" x="4910138" y="2413000"/>
          <p14:tracePt t="8405" x="4902200" y="2413000"/>
          <p14:tracePt t="8421" x="4894263" y="2422525"/>
          <p14:tracePt t="8478" x="4876800" y="2430463"/>
          <p14:tracePt t="8509" x="4868863" y="2438400"/>
          <p14:tracePt t="8526" x="4868863" y="2447925"/>
          <p14:tracePt t="8557" x="4859338" y="2455863"/>
          <p14:tracePt t="9245" x="4851400" y="2455863"/>
          <p14:tracePt t="9310" x="4843463" y="2463800"/>
          <p14:tracePt t="9325" x="4843463" y="2473325"/>
          <p14:tracePt t="9837" x="4833938" y="2473325"/>
          <p14:tracePt t="9844" x="4818063" y="2473325"/>
          <p14:tracePt t="9854" x="4818063" y="2481263"/>
          <p14:tracePt t="9981" x="4808538" y="2498725"/>
          <p14:tracePt t="10013" x="4800600" y="2506663"/>
          <p14:tracePt t="12110" x="4800600" y="2516188"/>
          <p14:tracePt t="12117" x="4818063" y="2516188"/>
          <p14:tracePt t="12145" x="4826000" y="2516188"/>
          <p14:tracePt t="12165" x="4833938" y="2516188"/>
          <p14:tracePt t="12181" x="4843463" y="2516188"/>
          <p14:tracePt t="12205" x="4851400" y="2516188"/>
          <p14:tracePt t="12221" x="4859338" y="2516188"/>
          <p14:tracePt t="12237" x="4868863" y="2516188"/>
          <p14:tracePt t="12262" x="4876800" y="2516188"/>
          <p14:tracePt t="63278" x="4902200" y="2516188"/>
          <p14:tracePt t="63286" x="4995863" y="2516188"/>
          <p14:tracePt t="63294" x="5259388" y="2660650"/>
          <p14:tracePt t="63304" x="5573713" y="2889250"/>
          <p14:tracePt t="63320" x="5675313" y="3051175"/>
          <p14:tracePt t="63336" x="5548313" y="3076575"/>
          <p14:tracePt t="63354" x="5122863" y="2940050"/>
          <p14:tracePt t="63370" x="4375150" y="2608263"/>
          <p14:tracePt t="63387" x="3713163" y="2293938"/>
          <p14:tracePt t="63403" x="2420938" y="1716088"/>
          <p14:tracePt t="63419" x="1300163" y="900113"/>
          <p14:tracePt t="63436" x="696913" y="2381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Schedule Rating. </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327628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Under a schedule rating plan,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each exposure is individually rated. A basis rate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is determined for each exposure, which is then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modified by debits or credits for undesirable or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desirable physical features.</a:t>
            </a:r>
            <a:endParaRPr lang="ar-YE" sz="2000"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Schedule rating is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based on the assumption that certain physical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characteristics of the insured’s operations will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influence the insured’s loss experience. Thus,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physical characteristics of the exposure to be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insured are extremely important in schedule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rating.</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Schedule rating is used in commercial property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insurance for large, complex structures, such</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as an industrial plant.</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1454980313"/>
      </p:ext>
    </p:extLst>
  </p:cSld>
  <p:clrMapOvr>
    <a:masterClrMapping/>
  </p:clrMapOvr>
  <mc:AlternateContent xmlns:mc="http://schemas.openxmlformats.org/markup-compatibility/2006" xmlns:p14="http://schemas.microsoft.com/office/powerpoint/2010/main">
    <mc:Choice Requires="p14">
      <p:transition spd="slow" p14:dur="2000" advTm="88634"/>
    </mc:Choice>
    <mc:Fallback xmlns="">
      <p:transition spd="slow" advTm="886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385683"/>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Experience Rating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423590" y="2483356"/>
            <a:ext cx="11611519" cy="2350965"/>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Under experience rating,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class or manual rate is adjusted upward or downward</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based on past loss experience. The most distinctive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characteristic of experience rating is that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insured’s past loss experience is used to determine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premium for the next policy period.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loss experience over the last 3-5 years is typically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used to determine the premium for the next policy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year. If the insured’s loss experience is better than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average for the class as a whole, the class rate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is reduced..</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82867796"/>
      </p:ext>
    </p:extLst>
  </p:cSld>
  <p:clrMapOvr>
    <a:masterClrMapping/>
  </p:clrMapOvr>
  <mc:AlternateContent xmlns:mc="http://schemas.openxmlformats.org/markup-compatibility/2006" xmlns:p14="http://schemas.microsoft.com/office/powerpoint/2010/main">
    <mc:Choice Requires="p14">
      <p:transition spd="slow" p14:dur="2000" advTm="96773"/>
    </mc:Choice>
    <mc:Fallback xmlns="">
      <p:transition spd="slow" advTm="9677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016407"/>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Retrospective Rating</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384416" y="1847182"/>
            <a:ext cx="11611519" cy="4197624"/>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Retrospective Rating. Under a retrospective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rating plan, the insured’s loss experience during</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current policy period determines the actual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premium paid for that period. Under this rating</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plan, a provisional premium is paid at the start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of the policy period. At the end of the period, a</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final premium is calculated based on actual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losses that occur during the policy period.</a:t>
            </a:r>
            <a:endParaRPr lang="ar-YE" sz="2000"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There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is a minimum and a maximum premium that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must be paid. In practice, the actual premium</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paid generally will fall somewhere between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minimum and maximum premium, depending</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on the insured’s loss experience during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current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policy period.</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Retrospective rating is widely used by large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firms in workers compensation insurance, general liability insurance, auto liability and physical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damage insurance, and burglary and glass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insurance.</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118070142"/>
      </p:ext>
    </p:extLst>
  </p:cSld>
  <p:clrMapOvr>
    <a:masterClrMapping/>
  </p:clrMapOvr>
  <mc:AlternateContent xmlns:mc="http://schemas.openxmlformats.org/markup-compatibility/2006" xmlns:p14="http://schemas.microsoft.com/office/powerpoint/2010/main">
    <mc:Choice Requires="p14">
      <p:transition spd="slow" p14:dur="2000" advTm="132091"/>
    </mc:Choice>
    <mc:Fallback xmlns="">
      <p:transition spd="slow" advTm="1320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1443037" y="1016407"/>
            <a:ext cx="9572624" cy="738553"/>
            <a:chOff x="624740" y="1263262"/>
            <a:chExt cx="5604610" cy="737819"/>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24740" y="1355392"/>
              <a:ext cx="5558740" cy="645689"/>
            </a:xfrm>
            <a:prstGeom prst="rect">
              <a:avLst/>
            </a:prstGeom>
            <a:noFill/>
          </p:spPr>
          <p:txBody>
            <a:bodyPr wrap="square" rtlCol="0">
              <a:spAutoFit/>
            </a:bodyPr>
            <a:lstStyle/>
            <a:p>
              <a:pPr algn="ctr"/>
              <a:r>
                <a:rPr lang="en-US" sz="3600" b="1" dirty="0">
                  <a:solidFill>
                    <a:schemeClr val="bg1"/>
                  </a:solidFill>
                  <a:latin typeface="Alexandria" charset="0"/>
                </a:rPr>
                <a:t>Rate Making in Life Insurance</a:t>
              </a:r>
            </a:p>
          </p:txBody>
        </p:sp>
      </p:grpSp>
      <p:sp>
        <p:nvSpPr>
          <p:cNvPr id="8" name="TextBox 7">
            <a:extLst>
              <a:ext uri="{FF2B5EF4-FFF2-40B4-BE49-F238E27FC236}">
                <a16:creationId xmlns:a16="http://schemas.microsoft.com/office/drawing/2014/main" xmlns="" id="{97FC9F00-DED5-495E-289B-C8D3CB6342C4}"/>
              </a:ext>
            </a:extLst>
          </p:cNvPr>
          <p:cNvSpPr txBox="1"/>
          <p:nvPr/>
        </p:nvSpPr>
        <p:spPr>
          <a:xfrm>
            <a:off x="384416" y="1847182"/>
            <a:ext cx="11611519" cy="235295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Life insurance actuaries use a mortality table or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individual company experience to determine the probability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of death at each attained age. The probability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of death is multiplied by the amount the life insurer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will have to pay if death occurs to determine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expected value of the death claims for each policy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year. These annual expected values are then discounted</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back to the beginning of the policy period to</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determine the net single premium (NSP).</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730964712"/>
      </p:ext>
    </p:extLst>
  </p:cSld>
  <p:clrMapOvr>
    <a:masterClrMapping/>
  </p:clrMapOvr>
  <mc:AlternateContent xmlns:mc="http://schemas.openxmlformats.org/markup-compatibility/2006" xmlns:p14="http://schemas.microsoft.com/office/powerpoint/2010/main">
    <mc:Choice Requires="p14">
      <p:transition spd="slow" p14:dur="2000" advTm="83910"/>
    </mc:Choice>
    <mc:Fallback xmlns="">
      <p:transition spd="slow" advTm="839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027"/>
    </mc:Choice>
    <mc:Fallback xmlns="">
      <p:transition spd="slow" advTm="630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purl.org/dc/terms/"/>
    <ds:schemaRef ds:uri="http://schemas.microsoft.com/office/2006/metadata/properties"/>
    <ds:schemaRef ds:uri="aca13214-df29-4e3c-a050-857c0bf7bd8e"/>
    <ds:schemaRef ds:uri="http://purl.org/dc/dcmitype/"/>
    <ds:schemaRef ds:uri="http://schemas.microsoft.com/office/2006/documentManagement/types"/>
    <ds:schemaRef ds:uri="http://schemas.openxmlformats.org/package/2006/metadata/core-properties"/>
    <ds:schemaRef ds:uri="688354b5-287c-4cda-825e-1d7935aea40e"/>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8C6F0229-E002-4A6F-92A8-3137B82310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70176</TotalTime>
  <Words>3167</Words>
  <Application>Microsoft Office PowerPoint</Application>
  <PresentationFormat>Widescreen</PresentationFormat>
  <Paragraphs>205</Paragraphs>
  <Slides>41</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QuaySansITCPro-Book</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571</cp:revision>
  <dcterms:created xsi:type="dcterms:W3CDTF">2023-04-29T09:08:00Z</dcterms:created>
  <dcterms:modified xsi:type="dcterms:W3CDTF">2024-07-24T20:11:50Z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