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569" r:id="rId2"/>
    <p:sldId id="695" r:id="rId3"/>
    <p:sldId id="660" r:id="rId4"/>
    <p:sldId id="741" r:id="rId5"/>
    <p:sldId id="742" r:id="rId6"/>
    <p:sldId id="743" r:id="rId7"/>
    <p:sldId id="744" r:id="rId8"/>
    <p:sldId id="745" r:id="rId9"/>
    <p:sldId id="746" r:id="rId10"/>
    <p:sldId id="748" r:id="rId11"/>
    <p:sldId id="749" r:id="rId12"/>
    <p:sldId id="750" r:id="rId13"/>
    <p:sldId id="751" r:id="rId14"/>
    <p:sldId id="752" r:id="rId15"/>
    <p:sldId id="753" r:id="rId16"/>
    <p:sldId id="755" r:id="rId17"/>
    <p:sldId id="756" r:id="rId18"/>
    <p:sldId id="757" r:id="rId19"/>
    <p:sldId id="759" r:id="rId20"/>
    <p:sldId id="760" r:id="rId21"/>
    <p:sldId id="761" r:id="rId22"/>
    <p:sldId id="762" r:id="rId23"/>
    <p:sldId id="747" r:id="rId24"/>
    <p:sldId id="763" r:id="rId25"/>
    <p:sldId id="764" r:id="rId26"/>
    <p:sldId id="765" r:id="rId27"/>
    <p:sldId id="766" r:id="rId28"/>
    <p:sldId id="767" r:id="rId29"/>
    <p:sldId id="768" r:id="rId30"/>
    <p:sldId id="769" r:id="rId31"/>
    <p:sldId id="771" r:id="rId32"/>
    <p:sldId id="770" r:id="rId33"/>
    <p:sldId id="772" r:id="rId34"/>
    <p:sldId id="778" r:id="rId35"/>
    <p:sldId id="773" r:id="rId36"/>
    <p:sldId id="774" r:id="rId37"/>
    <p:sldId id="775" r:id="rId38"/>
    <p:sldId id="776" r:id="rId39"/>
    <p:sldId id="777" r:id="rId40"/>
    <p:sldId id="627" r:id="rId41"/>
    <p:sldId id="628"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0CAE9"/>
    <a:srgbClr val="E1F8FF"/>
    <a:srgbClr val="AFECFF"/>
    <a:srgbClr val="FFDF9F"/>
    <a:srgbClr val="FFEBF5"/>
    <a:srgbClr val="FFCDE6"/>
    <a:srgbClr val="E6CDFF"/>
    <a:srgbClr val="66CCFF"/>
    <a:srgbClr val="ED7D31"/>
    <a:srgbClr val="35A8E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93738" autoAdjust="0"/>
  </p:normalViewPr>
  <p:slideViewPr>
    <p:cSldViewPr snapToGrid="0">
      <p:cViewPr varScale="1">
        <p:scale>
          <a:sx n="54" d="100"/>
          <a:sy n="54" d="100"/>
        </p:scale>
        <p:origin x="106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851670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754231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extLst>
      <p:ext uri="{BB962C8B-B14F-4D97-AF65-F5344CB8AC3E}">
        <p14:creationId xmlns:p14="http://schemas.microsoft.com/office/powerpoint/2010/main" val="13197284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extLst>
      <p:ext uri="{BB962C8B-B14F-4D97-AF65-F5344CB8AC3E}">
        <p14:creationId xmlns:p14="http://schemas.microsoft.com/office/powerpoint/2010/main" val="28695071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extLst>
      <p:ext uri="{BB962C8B-B14F-4D97-AF65-F5344CB8AC3E}">
        <p14:creationId xmlns:p14="http://schemas.microsoft.com/office/powerpoint/2010/main" val="16846805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extLst>
      <p:ext uri="{BB962C8B-B14F-4D97-AF65-F5344CB8AC3E}">
        <p14:creationId xmlns:p14="http://schemas.microsoft.com/office/powerpoint/2010/main" val="1931079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dirty="0"/>
          </a:p>
        </p:txBody>
      </p:sp>
    </p:spTree>
    <p:extLst>
      <p:ext uri="{BB962C8B-B14F-4D97-AF65-F5344CB8AC3E}">
        <p14:creationId xmlns:p14="http://schemas.microsoft.com/office/powerpoint/2010/main" val="36061746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extLst>
      <p:ext uri="{BB962C8B-B14F-4D97-AF65-F5344CB8AC3E}">
        <p14:creationId xmlns:p14="http://schemas.microsoft.com/office/powerpoint/2010/main" val="18652153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extLst>
      <p:ext uri="{BB962C8B-B14F-4D97-AF65-F5344CB8AC3E}">
        <p14:creationId xmlns:p14="http://schemas.microsoft.com/office/powerpoint/2010/main" val="25473771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extLst>
      <p:ext uri="{BB962C8B-B14F-4D97-AF65-F5344CB8AC3E}">
        <p14:creationId xmlns:p14="http://schemas.microsoft.com/office/powerpoint/2010/main" val="292115385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extLst>
      <p:ext uri="{BB962C8B-B14F-4D97-AF65-F5344CB8AC3E}">
        <p14:creationId xmlns:p14="http://schemas.microsoft.com/office/powerpoint/2010/main" val="31625991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extLst>
      <p:ext uri="{BB962C8B-B14F-4D97-AF65-F5344CB8AC3E}">
        <p14:creationId xmlns:p14="http://schemas.microsoft.com/office/powerpoint/2010/main" val="16780353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dirty="0"/>
          </a:p>
        </p:txBody>
      </p:sp>
    </p:spTree>
    <p:extLst>
      <p:ext uri="{BB962C8B-B14F-4D97-AF65-F5344CB8AC3E}">
        <p14:creationId xmlns:p14="http://schemas.microsoft.com/office/powerpoint/2010/main" val="31422926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extLst>
      <p:ext uri="{BB962C8B-B14F-4D97-AF65-F5344CB8AC3E}">
        <p14:creationId xmlns:p14="http://schemas.microsoft.com/office/powerpoint/2010/main" val="11077710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extLst>
      <p:ext uri="{BB962C8B-B14F-4D97-AF65-F5344CB8AC3E}">
        <p14:creationId xmlns:p14="http://schemas.microsoft.com/office/powerpoint/2010/main" val="24846067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extLst>
      <p:ext uri="{BB962C8B-B14F-4D97-AF65-F5344CB8AC3E}">
        <p14:creationId xmlns:p14="http://schemas.microsoft.com/office/powerpoint/2010/main" val="32091000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13432965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dirty="0"/>
          </a:p>
        </p:txBody>
      </p:sp>
    </p:spTree>
    <p:extLst>
      <p:ext uri="{BB962C8B-B14F-4D97-AF65-F5344CB8AC3E}">
        <p14:creationId xmlns:p14="http://schemas.microsoft.com/office/powerpoint/2010/main" val="21323091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extLst>
      <p:ext uri="{BB962C8B-B14F-4D97-AF65-F5344CB8AC3E}">
        <p14:creationId xmlns:p14="http://schemas.microsoft.com/office/powerpoint/2010/main" val="5635347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extLst>
      <p:ext uri="{BB962C8B-B14F-4D97-AF65-F5344CB8AC3E}">
        <p14:creationId xmlns:p14="http://schemas.microsoft.com/office/powerpoint/2010/main" val="34167950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extLst>
      <p:ext uri="{BB962C8B-B14F-4D97-AF65-F5344CB8AC3E}">
        <p14:creationId xmlns:p14="http://schemas.microsoft.com/office/powerpoint/2010/main" val="3645141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extLst>
      <p:ext uri="{BB962C8B-B14F-4D97-AF65-F5344CB8AC3E}">
        <p14:creationId xmlns:p14="http://schemas.microsoft.com/office/powerpoint/2010/main" val="204519207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extLst>
      <p:ext uri="{BB962C8B-B14F-4D97-AF65-F5344CB8AC3E}">
        <p14:creationId xmlns:p14="http://schemas.microsoft.com/office/powerpoint/2010/main" val="31848373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extLst>
      <p:ext uri="{BB962C8B-B14F-4D97-AF65-F5344CB8AC3E}">
        <p14:creationId xmlns:p14="http://schemas.microsoft.com/office/powerpoint/2010/main" val="183297202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extLst>
      <p:ext uri="{BB962C8B-B14F-4D97-AF65-F5344CB8AC3E}">
        <p14:creationId xmlns:p14="http://schemas.microsoft.com/office/powerpoint/2010/main" val="27931350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dirty="0"/>
          </a:p>
        </p:txBody>
      </p:sp>
    </p:spTree>
    <p:extLst>
      <p:ext uri="{BB962C8B-B14F-4D97-AF65-F5344CB8AC3E}">
        <p14:creationId xmlns:p14="http://schemas.microsoft.com/office/powerpoint/2010/main" val="14988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 Id="rId4" Type="http://schemas.openxmlformats.org/officeDocument/2006/relationships/image" Target="../media/image9.gi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microsoft.com/office/2007/relationships/hdphoto" Target="../media/hdphoto1.wdp"/><Relationship Id="rId4"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39.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hyperlink" Target="https://books4arabs.com/B7/books4arab.com.BOOK0205.pdf"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books-library.net/free-68512381-download" TargetMode="External"/></Relationships>
</file>

<file path=ppt/slides/_rels/slide41.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3.jpg"/><Relationship Id="rId7" Type="http://schemas.openxmlformats.org/officeDocument/2006/relationships/image" Target="../media/image15.svg"/><Relationship Id="rId2" Type="http://schemas.openxmlformats.org/officeDocument/2006/relationships/notesSlide" Target="../notesSlides/notesSlide26.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4.svg"/><Relationship Id="rId10" Type="http://schemas.openxmlformats.org/officeDocument/2006/relationships/image" Target="../media/image17.png"/><Relationship Id="rId4" Type="http://schemas.openxmlformats.org/officeDocument/2006/relationships/image" Target="../media/image3.png"/><Relationship Id="rId9" Type="http://schemas.microsoft.com/office/2007/relationships/hdphoto" Target="../media/hdphoto2.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811587" y="4820330"/>
            <a:ext cx="2662909" cy="523220"/>
          </a:xfrm>
          <a:prstGeom prst="rect">
            <a:avLst/>
          </a:prstGeom>
          <a:noFill/>
        </p:spPr>
        <p:txBody>
          <a:bodyPr wrap="none" rtlCol="0">
            <a:spAutoFit/>
          </a:bodyPr>
          <a:lstStyle/>
          <a:p>
            <a:pPr algn="r" rtl="1"/>
            <a:r>
              <a:rPr lang="ar-EG" sz="2800" b="1" dirty="0">
                <a:latin typeface="Times New Roman" panose="02020603050405020304" pitchFamily="18" charset="0"/>
                <a:cs typeface="Times New Roman" panose="02020603050405020304" pitchFamily="18" charset="0"/>
              </a:rPr>
              <a:t>الإعلان وطرق الإقناع</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MKT124</a:t>
            </a:r>
            <a:endParaRPr lang="ar-EG" sz="2000" b="1" dirty="0">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dirty="0">
                <a:solidFill>
                  <a:srgbClr val="00B0F0"/>
                </a:solidFill>
                <a:latin typeface="Times New Roman" panose="02020603050405020304" pitchFamily="18" charset="0"/>
                <a:cs typeface="Times New Roman" panose="02020603050405020304" pitchFamily="18" charset="0"/>
              </a:rPr>
              <a:t>د. دعاء راضي</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dirty="0">
                <a:solidFill>
                  <a:srgbClr val="00B0F0"/>
                </a:solidFill>
                <a:latin typeface="Times New Roman" panose="02020603050405020304" pitchFamily="18" charset="0"/>
                <a:cs typeface="Times New Roman" panose="02020603050405020304" pitchFamily="18" charset="0"/>
              </a:rPr>
              <a:t>إعداد:</a:t>
            </a:r>
            <a:endParaRPr lang="en-US" sz="240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349121"/>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16762" y="1302680"/>
            <a:ext cx="5472684"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44188" y="1422209"/>
            <a:ext cx="5358369"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الإعلان</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مفهوم وخصائص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العلاقة بين الإعلان والعلوم الأخرى</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أهداف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الأسس التي تقوم عليها الرسالة الإعلانية</a:t>
            </a:r>
          </a:p>
          <a:p>
            <a:pPr marL="742950" lvl="1" indent="-285750" algn="just" rtl="1">
              <a:spcAft>
                <a:spcPts val="800"/>
              </a:spcAft>
              <a:buFont typeface="Wingdings" panose="05000000000000000000" pitchFamily="2" charset="2"/>
              <a:buChar char="ü"/>
            </a:pPr>
            <a:r>
              <a:rPr lang="ar-EG" sz="2400" b="1"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الإقناع مفتاح رئيسي لعملية التسويق</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ثلاث استراتيجيات أساسية للإقناع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عناصر تطوير حملة التسويق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الإعلان وطرق الإقناع</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مقدمة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0697319"/>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الإعلان</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3" name="Picture 2" descr="A group of people standing around a blue background&#10;&#10;Description automatically generated">
            <a:extLst>
              <a:ext uri="{FF2B5EF4-FFF2-40B4-BE49-F238E27FC236}">
                <a16:creationId xmlns:a16="http://schemas.microsoft.com/office/drawing/2014/main" id="{ACEBE932-2A43-3304-A737-7C6CA9BAF3D6}"/>
              </a:ext>
            </a:extLst>
          </p:cNvPr>
          <p:cNvPicPr>
            <a:picLocks noChangeAspect="1"/>
          </p:cNvPicPr>
          <p:nvPr/>
        </p:nvPicPr>
        <p:blipFill rotWithShape="1">
          <a:blip r:embed="rId4">
            <a:extLst>
              <a:ext uri="{28A0092B-C50C-407E-A947-70E740481C1C}">
                <a14:useLocalDpi xmlns:a14="http://schemas.microsoft.com/office/drawing/2010/main" val="0"/>
              </a:ext>
            </a:extLst>
          </a:blip>
          <a:srcRect t="13949" b="15243"/>
          <a:stretch/>
        </p:blipFill>
        <p:spPr>
          <a:xfrm>
            <a:off x="1297870" y="1283407"/>
            <a:ext cx="9856079" cy="3925617"/>
          </a:xfrm>
          <a:prstGeom prst="rect">
            <a:avLst/>
          </a:prstGeom>
        </p:spPr>
      </p:pic>
    </p:spTree>
    <p:extLst>
      <p:ext uri="{BB962C8B-B14F-4D97-AF65-F5344CB8AC3E}">
        <p14:creationId xmlns:p14="http://schemas.microsoft.com/office/powerpoint/2010/main" val="2546026531"/>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marL="0" indent="0" algn="just" rtl="1" eaLnBrk="1" hangingPunct="1">
              <a:lnSpc>
                <a:spcPct val="150000"/>
              </a:lnSpc>
              <a:buNone/>
            </a:pPr>
            <a:r>
              <a:rPr lang="ar-EG" altLang="en-US" sz="2800" b="1" dirty="0"/>
              <a:t>"الإعلان </a:t>
            </a:r>
            <a:r>
              <a:rPr lang="en-US" altLang="en-US" sz="2800" b="1" dirty="0"/>
              <a:t>Advertisement</a:t>
            </a:r>
            <a:r>
              <a:rPr lang="ar-EG" altLang="en-US" sz="2800" b="1" dirty="0"/>
              <a:t> الجيد والمبدع والبيع الشخصي سوف يتغلب على مقاومة وإقناع المستهلكين بالشراء"</a:t>
            </a:r>
          </a:p>
          <a:p>
            <a:pPr marL="0" indent="0" algn="ctr" rtl="1" eaLnBrk="1" hangingPunct="1">
              <a:lnSpc>
                <a:spcPct val="150000"/>
              </a:lnSpc>
              <a:buNone/>
            </a:pPr>
            <a:r>
              <a:rPr lang="ar-EG" altLang="en-US" sz="2800" b="1" dirty="0"/>
              <a:t>"المستهلك هو المالك"… اكتشف حاجة ثم قام بملئها " .</a:t>
            </a:r>
            <a:endParaRPr lang="en-US" altLang="en-US" sz="2800" b="1" dirty="0"/>
          </a:p>
          <a:p>
            <a:pPr marL="0" indent="0" algn="just" rtl="1" eaLnBrk="1" hangingPunct="1">
              <a:lnSpc>
                <a:spcPct val="150000"/>
              </a:lnSpc>
              <a:buNone/>
            </a:pPr>
            <a:r>
              <a:rPr lang="ar-EG" altLang="en-US" sz="2800" b="1" dirty="0"/>
              <a:t>تفترض الشركات ذات التوجه البيعي أن الزبائن سوف يقاومون المنتجات غير الضرورية لهم، لهذا فإن مهمة الإعلان تكمن في إقناع الزبائن بشراء تلك المنتجات.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38458706"/>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marL="0" indent="0" algn="just" rtl="1" eaLnBrk="1" hangingPunct="1">
              <a:lnSpc>
                <a:spcPct val="150000"/>
              </a:lnSpc>
              <a:buNone/>
            </a:pPr>
            <a:r>
              <a:rPr lang="ar-EG" altLang="en-US" sz="2800" b="1" dirty="0">
                <a:solidFill>
                  <a:srgbClr val="C00000"/>
                </a:solidFill>
              </a:rPr>
              <a:t>الإعلان بالمعنى اللغوي </a:t>
            </a:r>
            <a:r>
              <a:rPr lang="ar-EG" altLang="en-US" sz="2800" b="1" dirty="0"/>
              <a:t>هو الإظهار والإشهار، والجهر بش</a:t>
            </a:r>
            <a:r>
              <a:rPr lang="ar-EG" altLang="en-US" b="1" dirty="0"/>
              <a:t>يء</a:t>
            </a:r>
            <a:r>
              <a:rPr lang="ar-EG" altLang="en-US" sz="2800" b="1" dirty="0"/>
              <a:t> ما </a:t>
            </a:r>
          </a:p>
          <a:p>
            <a:pPr marL="0" indent="0" algn="just" rtl="1" eaLnBrk="1" hangingPunct="1">
              <a:lnSpc>
                <a:spcPct val="150000"/>
              </a:lnSpc>
              <a:buNone/>
            </a:pPr>
            <a:r>
              <a:rPr lang="ar-EG" altLang="en-US" sz="2800" b="1" dirty="0"/>
              <a:t>أو أي طريقة من طرق الجهر والإظهار والإشهار المتعارف عليها في أي مجتمع من المجتمعات.</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218942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عرف بأنه وسيلة اتصال جماهيرية تستخدم من قبل منظم يدفع أجراً لقاء إيصال رسالته من خلال هذه الوسيلة بهدف إخبار وإقناع المستفيدين بالمنتج أو الخدمة أو الفكرة فهو يستخدم لتغيير إدراك المشتري ومعرفته وموقفه. </a:t>
            </a:r>
          </a:p>
          <a:p>
            <a:pPr algn="just" rtl="1">
              <a:lnSpc>
                <a:spcPct val="150000"/>
              </a:lnSpc>
            </a:pPr>
            <a:r>
              <a:rPr lang="ar-EG" altLang="en-US" sz="2800" b="1" dirty="0"/>
              <a:t>هو أي شكل مدفوع وغير شخصي يستهدف إبراز وترويج الأفكار والسلع والخدمات بواسطة شخص محدد ومعروف.</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1735800"/>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rmAutofit fontScale="85000" lnSpcReduction="20000"/>
          </a:bodyPr>
          <a:lstStyle/>
          <a:p>
            <a:pPr marL="0" indent="0" algn="just" rtl="1" eaLnBrk="1" hangingPunct="1">
              <a:lnSpc>
                <a:spcPct val="150000"/>
              </a:lnSpc>
              <a:buNone/>
            </a:pPr>
            <a:r>
              <a:rPr lang="ar-EG" altLang="en-US" sz="3600" b="1" dirty="0">
                <a:solidFill>
                  <a:srgbClr val="0070C0"/>
                </a:solidFill>
              </a:rPr>
              <a:t>الإعلان</a:t>
            </a:r>
            <a:r>
              <a:rPr lang="en-US" altLang="en-US" sz="3600" b="1" dirty="0">
                <a:solidFill>
                  <a:srgbClr val="0070C0"/>
                </a:solidFill>
              </a:rPr>
              <a:t>Advertising </a:t>
            </a:r>
            <a:endParaRPr lang="en-US" altLang="en-US" sz="900" b="1" dirty="0">
              <a:solidFill>
                <a:srgbClr val="0070C0"/>
              </a:solidFill>
            </a:endParaRPr>
          </a:p>
          <a:p>
            <a:pPr algn="just" rtl="1">
              <a:lnSpc>
                <a:spcPct val="150000"/>
              </a:lnSpc>
            </a:pPr>
            <a:r>
              <a:rPr lang="ar-EG" altLang="en-US" sz="2800" b="1" dirty="0"/>
              <a:t>تعرفه الدكتورة هناء عبد الحليم بأنه نشاط اتصالي غير شخصي مدفوع الأجر تقوم به جهة معلومة موجهة إلى جمهور كبير بهدف جذب انتباهه وإثارته وإقناعه وحثه على اقتناء السلع، أو الخدمات، أو القبول الطيب للمنشآت، أو الأشخاص، أو الأفكار المعلن عنها .</a:t>
            </a:r>
          </a:p>
          <a:p>
            <a:pPr algn="just" rtl="1">
              <a:lnSpc>
                <a:spcPct val="150000"/>
              </a:lnSpc>
            </a:pPr>
            <a:r>
              <a:rPr lang="ar-EG" altLang="en-US" sz="2800" b="1" dirty="0"/>
              <a:t>ويعرفه الدكتور أشرف جلال " بأنه نشاط اتصالي مدفوع الأجر يقوم به معلن معروف من أجل الإعلام والترويج لسلعة، أو خدمة، أو فكرة، أو منظمة، أو شخص؛ وذلك لتوصيل معلومات أو انطباعات محددة تساعد المستهلك أو المتلقي على اتخاذ قرارات الشراء وذلك باستخدام كافة المداخل والأوتار العقلانية والعاطفية". </a:t>
            </a:r>
          </a:p>
          <a:p>
            <a:pPr algn="just" rtl="1">
              <a:lnSpc>
                <a:spcPct val="150000"/>
              </a:lnSpc>
            </a:pPr>
            <a:endParaRPr lang="ar-EG" altLang="en-US" sz="28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4485926"/>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1- </a:t>
            </a:r>
            <a:r>
              <a:rPr lang="ar-EG" altLang="en-US" sz="2600" b="1" dirty="0">
                <a:solidFill>
                  <a:srgbClr val="C00000"/>
                </a:solidFill>
              </a:rPr>
              <a:t>أداة توضيحية للعامة :</a:t>
            </a:r>
            <a:r>
              <a:rPr lang="ar-EG" altLang="en-US" sz="2600" b="1" dirty="0"/>
              <a:t> يعتبر الإعلان من أكثر أدوات الاتصال جماهيرية "أوسع انتشاراً" فطبيعة الإعلان تمنح نوعاً من الشرعية للمنتج ، وبذلك يفهم دوافع المشترين عند العامة .</a:t>
            </a:r>
          </a:p>
          <a:p>
            <a:pPr marL="0" indent="0" algn="just" rtl="1">
              <a:lnSpc>
                <a:spcPct val="150000"/>
              </a:lnSpc>
              <a:buNone/>
            </a:pPr>
            <a:r>
              <a:rPr lang="ar-EG" altLang="en-US" sz="2600" b="1" dirty="0"/>
              <a:t>2- </a:t>
            </a:r>
            <a:r>
              <a:rPr lang="ar-EG" altLang="en-US" sz="2600" b="1" dirty="0">
                <a:solidFill>
                  <a:srgbClr val="C00000"/>
                </a:solidFill>
              </a:rPr>
              <a:t>التتابعية</a:t>
            </a:r>
            <a:r>
              <a:rPr lang="ar-EG" altLang="en-US" sz="2600" b="1" dirty="0"/>
              <a:t> : هذه التتابعية تسمح للبائع أن يكرر رسالته عدة مرات ، كما تسمح للمشتري استقبال ومقارنة الرسائل الأخرى من المنافسين ، فالإعلان ذو التكرارية الكبيرة من قبل البائع يعطي انطباعاً جيداً عن حجم البائع وقوته ونجاحه.</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12241751"/>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خصائص الإعلان </a:t>
            </a:r>
            <a:r>
              <a:rPr lang="en-US" altLang="en-US" sz="3200" b="1" dirty="0">
                <a:solidFill>
                  <a:srgbClr val="0070C0"/>
                </a:solidFill>
              </a:rPr>
              <a:t> </a:t>
            </a:r>
          </a:p>
          <a:p>
            <a:pPr marL="0" indent="0" algn="just" rtl="1">
              <a:lnSpc>
                <a:spcPct val="150000"/>
              </a:lnSpc>
              <a:buNone/>
            </a:pPr>
            <a:r>
              <a:rPr lang="ar-EG" altLang="en-US" sz="2600" b="1" dirty="0"/>
              <a:t>3- </a:t>
            </a:r>
            <a:r>
              <a:rPr lang="ar-EG" altLang="en-US" sz="2600" b="1" dirty="0">
                <a:solidFill>
                  <a:srgbClr val="C00000"/>
                </a:solidFill>
              </a:rPr>
              <a:t>أداة تعبيرية </a:t>
            </a:r>
            <a:r>
              <a:rPr lang="ar-EG" altLang="en-US" sz="2600" b="1" dirty="0"/>
              <a:t>: يوفر الإعلان الفرصة لتمثيل المنظمة ومنتجاتها من خلال استخدام فن الطباعة والصوت واللون .</a:t>
            </a:r>
          </a:p>
          <a:p>
            <a:pPr marL="0" indent="0" algn="just" rtl="1">
              <a:lnSpc>
                <a:spcPct val="150000"/>
              </a:lnSpc>
              <a:buNone/>
            </a:pPr>
            <a:r>
              <a:rPr lang="ar-EG" altLang="en-US" sz="2600" b="1" dirty="0"/>
              <a:t>4-  </a:t>
            </a:r>
            <a:r>
              <a:rPr lang="ar-EG" altLang="en-US" sz="2600" b="1" dirty="0">
                <a:solidFill>
                  <a:srgbClr val="C00000"/>
                </a:solidFill>
              </a:rPr>
              <a:t>أداة غير شخصية </a:t>
            </a:r>
            <a:r>
              <a:rPr lang="ar-EG" altLang="en-US" sz="2600" b="1" dirty="0"/>
              <a:t>: فالإعلان موجة لقطاع من الجمهور مع عدم التزام الجمهور بإعطاء انتباهه أو استجابته له .</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0226384"/>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50000"/>
              </a:lnSpc>
              <a:buNone/>
            </a:pPr>
            <a:r>
              <a:rPr lang="ar-EG" altLang="en-US" sz="3200" b="1" dirty="0">
                <a:solidFill>
                  <a:srgbClr val="0070C0"/>
                </a:solidFill>
              </a:rPr>
              <a:t>العلاقة بين الإعلان والعلوم الأخرى</a:t>
            </a:r>
          </a:p>
          <a:p>
            <a:pPr marL="0" indent="0" algn="just" rtl="1">
              <a:lnSpc>
                <a:spcPct val="150000"/>
              </a:lnSpc>
              <a:buNone/>
            </a:pPr>
            <a:r>
              <a:rPr lang="ar-EG" altLang="en-US" sz="2600" b="1" dirty="0"/>
              <a:t>يعتمد الإعلان على العديد من العلوم في تطوير وتحديث أساليبه، وتحقيق أهدافه والتواصل الجماهيري، ولعل من أهم هذه العلوم ما يلي:</a:t>
            </a:r>
          </a:p>
          <a:p>
            <a:pPr marL="0" indent="0" algn="just" rtl="1">
              <a:lnSpc>
                <a:spcPct val="150000"/>
              </a:lnSpc>
              <a:buNone/>
            </a:pPr>
            <a:r>
              <a:rPr lang="ar-EG" altLang="en-US" sz="2600" b="1" dirty="0"/>
              <a:t>الاتصال، الإدارة، الإعلام، التسويق، الصحافة، الدعاية، الرأي العام، علم النفس، علم الاجتماع.</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7314005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والاتصال:</a:t>
            </a:r>
          </a:p>
          <a:p>
            <a:pPr marL="0" indent="0" algn="just" rtl="1">
              <a:lnSpc>
                <a:spcPct val="100000"/>
              </a:lnSpc>
              <a:buNone/>
            </a:pPr>
            <a:r>
              <a:rPr lang="ar-EG" altLang="en-US" sz="2600" b="1" dirty="0"/>
              <a:t>يعتبر الإعلان نشاطًا اتصاليًا يعرف بأنه عملية دائرية تفاعلية قائمة على التأثير والتأثر بين المرسل والمتلقي.</a:t>
            </a:r>
            <a:endParaRPr lang="en-US" altLang="en-US" sz="2600" b="1" dirty="0"/>
          </a:p>
          <a:p>
            <a:pPr marL="0" indent="0" algn="just" rtl="1">
              <a:lnSpc>
                <a:spcPct val="100000"/>
              </a:lnSpc>
              <a:buNone/>
            </a:pPr>
            <a:r>
              <a:rPr lang="ar-EG" altLang="en-US" sz="2600" b="1" dirty="0">
                <a:solidFill>
                  <a:srgbClr val="C00000"/>
                </a:solidFill>
              </a:rPr>
              <a:t>الإعلان والإدارة:</a:t>
            </a:r>
          </a:p>
          <a:p>
            <a:pPr marL="0" indent="0" algn="just" rtl="1">
              <a:lnSpc>
                <a:spcPct val="100000"/>
              </a:lnSpc>
              <a:buNone/>
            </a:pPr>
            <a:r>
              <a:rPr lang="ar-EG" altLang="en-US" sz="2600" b="1" dirty="0"/>
              <a:t>من الممكن اعتبار الإعلان مهنة إدارية تحاول المؤسسة من خلاله تحقيق المصالح المشتركة مع جماهيرها، وينبغي على القائمين بالمهام الإعلانية التمتع بمهارات الإدارة كالتخطيط والتنفيذ والتنظيم والمتابعة، وإدارة التغيير وإدارة الأزمات، وإدارة الوقت، وغيرها...</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48751201"/>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175654" y="1276718"/>
            <a:ext cx="9904021" cy="5167250"/>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والإعلام:</a:t>
            </a:r>
          </a:p>
          <a:p>
            <a:pPr marL="0" indent="0" algn="just" rtl="1">
              <a:lnSpc>
                <a:spcPct val="100000"/>
              </a:lnSpc>
              <a:buNone/>
            </a:pPr>
            <a:r>
              <a:rPr lang="ar-EG" altLang="en-US" sz="2600" b="1" dirty="0"/>
              <a:t>يعتمد الإعلان على النشاط الإعلامي بصورة كبيرة  لنشر الأخبار والأفكار والآراء على جمهور المؤسسة بغية التفاهم وكسب ثقة وتأييد الجمهور ومعرفة ردة فعله، ولتبني من خلاله تعبئة الرأي العام والتأثير فيه والتأثر به.</a:t>
            </a:r>
          </a:p>
          <a:p>
            <a:pPr marL="0" indent="0" algn="just" rtl="1">
              <a:lnSpc>
                <a:spcPct val="100000"/>
              </a:lnSpc>
              <a:buNone/>
            </a:pPr>
            <a:r>
              <a:rPr lang="ar-EG" altLang="en-US" sz="2600" b="1" dirty="0">
                <a:solidFill>
                  <a:srgbClr val="C00000"/>
                </a:solidFill>
              </a:rPr>
              <a:t>الإعلان والتسويق:</a:t>
            </a:r>
          </a:p>
          <a:p>
            <a:pPr marL="0" indent="0" algn="just" rtl="1">
              <a:lnSpc>
                <a:spcPct val="100000"/>
              </a:lnSpc>
              <a:buNone/>
            </a:pPr>
            <a:r>
              <a:rPr lang="ar-EG" altLang="en-US" sz="2600" b="1" dirty="0"/>
              <a:t>يستخدم الإعلان التسويق كوسيلة من وسائل الاهتمام بالرأي العام واتجاهاته وأفكاره وأنماط سلوكه، وتجتهد الشركات الخاصة بالإعلان، بدعم العمليات التسويقية من خلال الصورة الإيجابية التي يقدمها الإعلان.</a:t>
            </a:r>
          </a:p>
          <a:p>
            <a:pPr marL="0" indent="0" algn="just" rtl="1">
              <a:lnSpc>
                <a:spcPct val="100000"/>
              </a:lnSpc>
              <a:buNone/>
            </a:pPr>
            <a:r>
              <a:rPr lang="ar-EG" altLang="en-US" sz="2400" b="1" dirty="0">
                <a:solidFill>
                  <a:srgbClr val="00B0F0"/>
                </a:solidFill>
              </a:rPr>
              <a:t>مفهوم التسويق</a:t>
            </a:r>
            <a:r>
              <a:rPr lang="ar-EG" altLang="en-US" sz="2400" b="1" dirty="0"/>
              <a:t>: عملية تخطيط وتنفيذ وتسعير وترويج وتوزيع منتج (فكرة - سلعة - خدمة) لإشباع حاجة الجمهور وتحقيق أهداف المؤسسة.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3504570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والدعاية:</a:t>
            </a:r>
          </a:p>
          <a:p>
            <a:pPr marL="0" indent="0" algn="just" rtl="1">
              <a:lnSpc>
                <a:spcPct val="100000"/>
              </a:lnSpc>
              <a:buNone/>
            </a:pPr>
            <a:r>
              <a:rPr lang="ar-EG" altLang="en-US" sz="2600" b="1" dirty="0"/>
              <a:t>يستخدم الإعلان الدعاية في بعض الجوانب الترويجية لها مع ضرورة التركيز على أن تسعى الدعاية لتحقيق أهداف محترمة لا تمس حرية أو كرامة الجماهير.</a:t>
            </a:r>
          </a:p>
          <a:p>
            <a:pPr marL="0" indent="0" algn="just" rtl="1">
              <a:lnSpc>
                <a:spcPct val="100000"/>
              </a:lnSpc>
              <a:buNone/>
            </a:pPr>
            <a:r>
              <a:rPr lang="ar-EG" altLang="en-US" sz="2600" b="1" dirty="0">
                <a:solidFill>
                  <a:srgbClr val="C00000"/>
                </a:solidFill>
              </a:rPr>
              <a:t>مفهوم الدعاية:</a:t>
            </a:r>
          </a:p>
          <a:p>
            <a:pPr marL="0" indent="0" algn="just" rtl="1">
              <a:lnSpc>
                <a:spcPct val="100000"/>
              </a:lnSpc>
              <a:buNone/>
            </a:pPr>
            <a:r>
              <a:rPr lang="ar-EG" altLang="en-US" sz="2600" b="1" dirty="0"/>
              <a:t>النشاط الذي يؤدى إلى التأثير في عقيدة (تفكير) الجمهور، سواء لجعله يؤمن بفكرة أو مبدأ، أو من أجل صرفه عن فكرة أو مبدأ يؤمن به، ولها وسائل متعددة منها: الإعلان، الإعلام، الخطب والأحاديث والمناقشات، تنظيم الاجتماعات وعقد المؤتمرات والندوات، تأليف الكتب والقصص، ترويج الإشاعات ... إلخ. </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9926482"/>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الإعلان والرأي العام:</a:t>
            </a:r>
          </a:p>
          <a:p>
            <a:pPr marL="0" indent="0" algn="just" rtl="1">
              <a:lnSpc>
                <a:spcPct val="100000"/>
              </a:lnSpc>
              <a:buNone/>
            </a:pPr>
            <a:r>
              <a:rPr lang="ar-EG" altLang="en-US" sz="2600" b="1" dirty="0"/>
              <a:t>يعتبر الرأي العام من الأمور الهامة لعمل الإعلان لتحقيق التوافق والانسجام بين المؤسسة وجماهيرها باستخدام المعايير والقيم الأخلاقية.</a:t>
            </a:r>
          </a:p>
          <a:p>
            <a:pPr marL="0" indent="0" algn="just" rtl="1">
              <a:lnSpc>
                <a:spcPct val="100000"/>
              </a:lnSpc>
              <a:buNone/>
            </a:pPr>
            <a:endParaRPr lang="ar-EG" altLang="en-US" sz="2600" b="1" dirty="0"/>
          </a:p>
          <a:p>
            <a:pPr marL="0" indent="0" algn="just" rtl="1">
              <a:lnSpc>
                <a:spcPct val="100000"/>
              </a:lnSpc>
              <a:buNone/>
            </a:pPr>
            <a:r>
              <a:rPr lang="ar-EG" altLang="en-US" sz="2600" b="1" dirty="0">
                <a:solidFill>
                  <a:srgbClr val="C00000"/>
                </a:solidFill>
              </a:rPr>
              <a:t>مفهوم الرأي العام:</a:t>
            </a:r>
          </a:p>
          <a:p>
            <a:pPr marL="0" indent="0" algn="just" rtl="1">
              <a:lnSpc>
                <a:spcPct val="100000"/>
              </a:lnSpc>
              <a:buNone/>
            </a:pPr>
            <a:r>
              <a:rPr lang="ar-EG" altLang="en-US" sz="2600" b="1" dirty="0"/>
              <a:t> اتفاق وجهة نظر الأغلبية حول موضوع أو قضية أو شخص أو مؤسسة في وقت معين وفي نطاق جغرافي محدد وبما يكون محققاً للصالح العام.</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13556491"/>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580947"/>
            <a:ext cx="9852891" cy="452596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العلاقة بين الإعلان والعلوم الأخرى</a:t>
            </a:r>
          </a:p>
          <a:p>
            <a:pPr marL="0" indent="0" algn="just" rtl="1">
              <a:lnSpc>
                <a:spcPct val="100000"/>
              </a:lnSpc>
              <a:buNone/>
            </a:pPr>
            <a:r>
              <a:rPr lang="ar-EG" altLang="en-US" sz="2600" b="1" dirty="0">
                <a:solidFill>
                  <a:srgbClr val="C00000"/>
                </a:solidFill>
              </a:rPr>
              <a:t>العلاقات العامة وعلم النفس:</a:t>
            </a:r>
          </a:p>
          <a:p>
            <a:pPr marL="0" indent="0" algn="just" rtl="1">
              <a:lnSpc>
                <a:spcPct val="100000"/>
              </a:lnSpc>
              <a:buNone/>
            </a:pPr>
            <a:r>
              <a:rPr lang="ar-EG" altLang="en-US" sz="2600" b="1" dirty="0"/>
              <a:t>يعتمد القائمون على الإعلان كثيرًا على علم النفس في إحداث تكيف وتوأمة بين الإعلان نفسه والجمهور المعلن إليه.</a:t>
            </a:r>
          </a:p>
          <a:p>
            <a:pPr marL="0" indent="0" algn="just" rtl="1">
              <a:lnSpc>
                <a:spcPct val="100000"/>
              </a:lnSpc>
              <a:buNone/>
            </a:pPr>
            <a:r>
              <a:rPr lang="ar-EG" altLang="en-US" sz="2600" b="1" dirty="0">
                <a:solidFill>
                  <a:srgbClr val="C00000"/>
                </a:solidFill>
              </a:rPr>
              <a:t>الإعلان وعلم الاجتماع:</a:t>
            </a:r>
          </a:p>
          <a:p>
            <a:pPr marL="0" indent="0" algn="just" rtl="1">
              <a:lnSpc>
                <a:spcPct val="100000"/>
              </a:lnSpc>
              <a:buNone/>
            </a:pPr>
            <a:r>
              <a:rPr lang="ar-EG" altLang="en-US" sz="2600" b="1" dirty="0"/>
              <a:t>تحتاج المؤسسات الإعلانية للانسجام مع المجتمع والتكيف معه حتى تتمكن من الحصول على تأييده أو مساندته لأنشطتها وبرامجها، لذا يجب إدراك طبيعة البناء والتكوين الاجتماعي، والأنماط المجتمعية، والمعايير التي تحكم المجتمع، ومنظومة القيم والعادات والتقاليد السائدة، وأماكن تجمع الجماعات، ودور قادة الرأي في التأثير على الجماعات المختلفة.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68612505"/>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أهداف الإعلان</a:t>
            </a:r>
          </a:p>
          <a:p>
            <a:pPr algn="just" rtl="1">
              <a:lnSpc>
                <a:spcPct val="100000"/>
              </a:lnSpc>
            </a:pPr>
            <a:r>
              <a:rPr lang="ar-EG" altLang="en-US" sz="2600" b="1" dirty="0"/>
              <a:t>يحاول الإعلان كسب ولاء الوسطاء التجاريين والموزعين والوكلاء لتحقيق الإيمان بمدى نجاح فن الإعلان في دفع جمهور المستهلكين للإقبال على السلع المعلن عنها، وبالتالي </a:t>
            </a:r>
            <a:r>
              <a:rPr lang="ar-EG" altLang="en-US" sz="2600" b="1" dirty="0">
                <a:solidFill>
                  <a:srgbClr val="C00000"/>
                </a:solidFill>
              </a:rPr>
              <a:t>اقتناعهم بزيادة التعامل معهم </a:t>
            </a:r>
            <a:r>
              <a:rPr lang="ar-EG" altLang="en-US" sz="2600" b="1" dirty="0"/>
              <a:t>بهدف زيادة مبيعاتهم وارتفاع أرباحهم.</a:t>
            </a:r>
          </a:p>
          <a:p>
            <a:pPr algn="just" rtl="1">
              <a:lnSpc>
                <a:spcPct val="100000"/>
              </a:lnSpc>
            </a:pPr>
            <a:r>
              <a:rPr lang="ar-EG" altLang="en-US" sz="2600" b="1" dirty="0"/>
              <a:t>إحداث تغييرات إيجابية في سلوك المستهلكين تجاه السلعة أو الخدمة أو الشركة المعلن عنها وتكوين فكرة معينة عن السلعة يمكن من خلالها دعم ومساندة أعمال وجهود رجال البيع </a:t>
            </a:r>
            <a:r>
              <a:rPr lang="ar-EG" altLang="en-US" sz="2600" b="1" dirty="0">
                <a:solidFill>
                  <a:srgbClr val="C00000"/>
                </a:solidFill>
              </a:rPr>
              <a:t>لإقناع المستهلكين بمزايا وفوائد المنتج </a:t>
            </a:r>
            <a:r>
              <a:rPr lang="ar-EG" altLang="en-US" sz="2600" b="1" dirty="0"/>
              <a:t>وتفوقه على السلع المنافسة.</a:t>
            </a:r>
          </a:p>
          <a:p>
            <a:pPr algn="just" rtl="1">
              <a:lnSpc>
                <a:spcPct val="100000"/>
              </a:lnSpc>
            </a:pPr>
            <a:r>
              <a:rPr lang="ar-EG" altLang="en-US" sz="2600" b="1" dirty="0">
                <a:solidFill>
                  <a:srgbClr val="C00000"/>
                </a:solidFill>
              </a:rPr>
              <a:t>جذب الانتباه وإثارة الاهتمام</a:t>
            </a:r>
            <a:r>
              <a:rPr lang="ar-EG" altLang="en-US" sz="2600" b="1" dirty="0"/>
              <a:t> واستخدام الأساليب المختلفة لبعث الرغبة لدى المعلن إليهم في محاولة ترمي إلى إقناعهم بالسلع المسوقة، </a:t>
            </a:r>
            <a:r>
              <a:rPr lang="ar-EG" altLang="en-US" sz="2600" b="1" dirty="0">
                <a:solidFill>
                  <a:srgbClr val="C00000"/>
                </a:solidFill>
              </a:rPr>
              <a:t>مع استخدام الطرق العلمية لضمان استجابة المستهلكين </a:t>
            </a:r>
            <a:r>
              <a:rPr lang="ar-EG" altLang="en-US" sz="2600" b="1" dirty="0"/>
              <a:t>من خلال الإيحاء الضمني أو الرقيق أو الأمر المباشر في صورة مقبولة كأنك تقول ”احجز نسختك فوراً حيث إن الكمية المعروضة محدودة للغاية“.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090238"/>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algn="just" rtl="1">
              <a:lnSpc>
                <a:spcPct val="100000"/>
              </a:lnSpc>
            </a:pPr>
            <a:r>
              <a:rPr lang="ar-EG" altLang="en-US" sz="2600" b="1" dirty="0"/>
              <a:t>تُعرّف الرسالة الإعلانية على أنها: مجموعة من الأفكار والمعاني المراد توصيلها إلى جمهور معين.</a:t>
            </a:r>
          </a:p>
          <a:p>
            <a:pPr algn="just" rtl="1">
              <a:lnSpc>
                <a:spcPct val="100000"/>
              </a:lnSpc>
            </a:pPr>
            <a:r>
              <a:rPr lang="ar-EG" altLang="en-US" sz="2600" b="1" dirty="0"/>
              <a:t>ويتركز الهدف الأخير لأي رسالة إعلانية في إقناع الأفراد بشراء السلع أو الاستفادة من الخدمة أو الترويج لفكرة أو رأي أو موضوع معين.</a:t>
            </a:r>
          </a:p>
          <a:p>
            <a:pPr algn="just" rtl="1">
              <a:lnSpc>
                <a:spcPct val="100000"/>
              </a:lnSpc>
            </a:pPr>
            <a:r>
              <a:rPr lang="ar-EG" altLang="en-US" sz="2600" b="1" dirty="0"/>
              <a:t>أو قد يكون الهدف إقناع الجمهور بعدم شراء سلعة معينة أو الابتعاد عن عادات معينة كالإعلانات الخاصة بترشيد الاستهلاك، أو الاستخدام الجيد لبعض السلع بهدف تقليل المبيعات.</a:t>
            </a:r>
          </a:p>
          <a:p>
            <a:pPr algn="just" rtl="1">
              <a:lnSpc>
                <a:spcPct val="100000"/>
              </a:lnSpc>
            </a:pPr>
            <a:r>
              <a:rPr lang="ar-EG" altLang="en-US" sz="2600" b="1" dirty="0"/>
              <a:t>وأيًا كانت أهداف الرسالة الإعلانية ومهما تنوعت واختلفت هذه الأهداف، فإن الرسالة الإعلانية تمر بثلاث مراحل رئيسة وهي: الإدراك، التأثير، الاستجابة.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176940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الأسس التي تقوم عليها الرسالة الإعلانية</a:t>
            </a:r>
          </a:p>
          <a:p>
            <a:pPr marL="0" indent="0" algn="just" rtl="1">
              <a:lnSpc>
                <a:spcPts val="3900"/>
              </a:lnSpc>
              <a:buNone/>
            </a:pPr>
            <a:r>
              <a:rPr lang="ar-EG" altLang="en-US" b="1" dirty="0">
                <a:solidFill>
                  <a:srgbClr val="FF0000"/>
                </a:solidFill>
              </a:rPr>
              <a:t>أولًا- الإدراك: </a:t>
            </a:r>
          </a:p>
          <a:p>
            <a:pPr algn="just" rtl="1">
              <a:lnSpc>
                <a:spcPts val="3900"/>
              </a:lnSpc>
            </a:pPr>
            <a:r>
              <a:rPr lang="ar-EG" altLang="en-US" b="1" dirty="0"/>
              <a:t>يجب أن تكون الرسالة الإعلانية واضحة ومحددة بحيث يمكن للمستقبلين إدراكها فور تقديمها.</a:t>
            </a:r>
          </a:p>
          <a:p>
            <a:pPr algn="just" rtl="1">
              <a:lnSpc>
                <a:spcPts val="3900"/>
              </a:lnSpc>
            </a:pPr>
            <a:r>
              <a:rPr lang="ar-EG" altLang="en-US" b="1" dirty="0"/>
              <a:t>ويتطلب هذا أن تتضمن الرسالة الإعلانية المعلومات والمعاني والأفكار التي يهم الجمهور معرفتها، وأن تكتب من وجهة نظر الجمهور.</a:t>
            </a:r>
          </a:p>
          <a:p>
            <a:pPr algn="just" rtl="1">
              <a:lnSpc>
                <a:spcPts val="3900"/>
              </a:lnSpc>
            </a:pPr>
            <a:r>
              <a:rPr lang="ar-EG" altLang="en-US" b="1" dirty="0"/>
              <a:t>وهنا نشير إلى الإمكانيات الفنية والتقنية لكل من الراديو والتلفزيون تساعد على سرعة إدراك الجمهور للرسالة الإعلانية.</a:t>
            </a:r>
          </a:p>
          <a:p>
            <a:pPr marL="0" indent="0" algn="just" rtl="1">
              <a:lnSpc>
                <a:spcPct val="100000"/>
              </a:lnSpc>
              <a:buNone/>
            </a:pPr>
            <a:endParaRPr lang="ar-EG" altLang="en-US" sz="2600" b="1" dirty="0"/>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58099833"/>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يجب أن تُحدِث الرسالة الإعلانية التأثير المطلوب على جماهير المستهلكين، وهذا التأثير إما أن يكون مباشرة وفوريًا، ويشعر به الفرد بمجرد استقباله للرسالة.</a:t>
            </a:r>
          </a:p>
          <a:p>
            <a:pPr algn="just" rtl="1">
              <a:lnSpc>
                <a:spcPts val="4000"/>
              </a:lnSpc>
            </a:pPr>
            <a:r>
              <a:rPr lang="ar-EG" altLang="en-US" b="1" dirty="0"/>
              <a:t>ولكن يعاب عليه أنه تأثير وقتي يزول بزوال المؤثر، وقد يكون التأثير مستمرًا ولاحقًا؛ بحيث يصل إليه المستقبل عن طريق التفكير في كل كلمة وردت في الرسالة الإعلانية، وهو مستمد من الأدلة والبراهين التي تقدمها الرسالة.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01625202"/>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ثانيًا- التأثير: </a:t>
            </a:r>
          </a:p>
          <a:p>
            <a:pPr algn="just" rtl="1">
              <a:lnSpc>
                <a:spcPts val="4000"/>
              </a:lnSpc>
            </a:pPr>
            <a:r>
              <a:rPr lang="ar-EG" altLang="en-US" b="1" dirty="0"/>
              <a:t>أي أن الرسالة هنا تستهدف التأثير في اتجاهات المستهلكين المرتقبين تجاه سلعة أو خدمة معينة، وزيادة رغبتهم في الحصول عليها، وهذا لا يتحقق إلا إذا كان مضمون الرسالة الإعلانية متفقًا مع اتجاهات هؤلاء المستهلكين ومعتقداتهم.</a:t>
            </a:r>
            <a:endParaRPr lang="en-US" altLang="en-US" b="1" dirty="0"/>
          </a:p>
          <a:p>
            <a:pPr algn="just" rtl="1">
              <a:lnSpc>
                <a:spcPts val="4000"/>
              </a:lnSpc>
            </a:pPr>
            <a:r>
              <a:rPr lang="ar-EG" altLang="en-US" b="1" dirty="0"/>
              <a:t> ولا شك أن هناك صعوبة في تحقيق ذلك لأن مجال الخبرة المشتركة بين المعلن والجمهور مفقودة، وهذا يظهر دور مصمم الإعلان في ترجمة المعلومات الخاصة بالسلعة أو الخدمة من لغة المعلن إلى لغة المستهلك، حتى تحدث الرسالة الإعلانية التأثير المطلوب.</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895153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وهي تعني إلى أي حد أثَّر الإعلان في سلوك المستقبلين، وقد تكون هذه الاستجابة فورية، تتمثل في إقبال المستهلكين على شراء السلعة أو الاستفادة من الخدمة أو زيارة المتجر.</a:t>
            </a:r>
          </a:p>
          <a:p>
            <a:pPr algn="just" rtl="1">
              <a:lnSpc>
                <a:spcPts val="4000"/>
              </a:lnSpc>
            </a:pPr>
            <a:r>
              <a:rPr lang="ar-EG" altLang="en-US" b="1" dirty="0"/>
              <a:t>وتكون هذه الاستجابة نتيجة التأثير المباشر الذي أحدثته الرسالة الإعلانية على الجمهور، وقد تكون استجابة موجَّهة، أي أنها تخلق الرغبة لدى الجمهور في الحصول على السلعة أو الخدمة وذلك عن طريق اقتناعه بها من خلال ما تقدمه له من معلومات وأفكار وأدلة.</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0927206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الأسس التي تقوم عليها الرسالة الإعلانية</a:t>
            </a:r>
          </a:p>
          <a:p>
            <a:pPr marL="0" indent="0" algn="just" rtl="1">
              <a:lnSpc>
                <a:spcPts val="4000"/>
              </a:lnSpc>
              <a:buNone/>
            </a:pPr>
            <a:r>
              <a:rPr lang="ar-EG" altLang="en-US" b="1" dirty="0">
                <a:solidFill>
                  <a:srgbClr val="FF0000"/>
                </a:solidFill>
              </a:rPr>
              <a:t>ثالثًا- الاستجابة: </a:t>
            </a:r>
          </a:p>
          <a:p>
            <a:pPr algn="just" rtl="1">
              <a:lnSpc>
                <a:spcPts val="4000"/>
              </a:lnSpc>
            </a:pPr>
            <a:r>
              <a:rPr lang="ar-EG" altLang="en-US" b="1" dirty="0"/>
              <a:t>وتظهر الاستجابة في زيادة المبيعات، وهذا يعني رد الفعل المنتظر من الجمهور نتيجة تقديم الرسالة الإعلانية، ولا شك أنه يصعب معرفة رد الفعل هذا مباشرة، إذ لا يمكن معرفته إلا عن طريق الأبحاث.</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031445"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الإعلان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198002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704915" y="5284052"/>
            <a:ext cx="5041987" cy="1323439"/>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استراتيجيات الإقناع </a:t>
            </a:r>
          </a:p>
          <a:p>
            <a:pPr algn="ctr" rtl="1"/>
            <a:r>
              <a:rPr lang="ar-EG" sz="4000" b="1" dirty="0">
                <a:solidFill>
                  <a:srgbClr val="00B0F0"/>
                </a:solidFill>
                <a:latin typeface="Times New Roman" panose="02020603050405020304" pitchFamily="18" charset="0"/>
                <a:cs typeface="Times New Roman" panose="02020603050405020304" pitchFamily="18" charset="0"/>
              </a:rPr>
              <a:t>في الحملات التسويقية </a:t>
            </a:r>
          </a:p>
        </p:txBody>
      </p:sp>
      <p:pic>
        <p:nvPicPr>
          <p:cNvPr id="5" name="Picture 4">
            <a:extLst>
              <a:ext uri="{FF2B5EF4-FFF2-40B4-BE49-F238E27FC236}">
                <a16:creationId xmlns:a16="http://schemas.microsoft.com/office/drawing/2014/main" id="{20580AE0-5737-47E1-D66B-2CFFF4AC576B}"/>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9" name="TextBox 8">
            <a:extLst>
              <a:ext uri="{FF2B5EF4-FFF2-40B4-BE49-F238E27FC236}">
                <a16:creationId xmlns:a16="http://schemas.microsoft.com/office/drawing/2014/main" id="{8FDC678E-D4DB-BCBC-F80B-70292A9B340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7643EE80-FFD4-F4D1-2349-35C48E6CE8A5}"/>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8FFD7998-7C74-5B25-CCF6-578579CAEF64}"/>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0E8AFC12-790C-F060-5268-B2570AF28E63}"/>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AFDD0851-5094-2A30-B0A3-5B87D6700BA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4" name="Picture 3" descr="A billboard with a coffee cup on it&#10;&#10;Description automatically generated">
            <a:extLst>
              <a:ext uri="{FF2B5EF4-FFF2-40B4-BE49-F238E27FC236}">
                <a16:creationId xmlns:a16="http://schemas.microsoft.com/office/drawing/2014/main" id="{0E581621-A179-A4D0-B478-4AFC7282B805}"/>
              </a:ext>
            </a:extLst>
          </p:cNvPr>
          <p:cNvPicPr>
            <a:picLocks noChangeAspect="1"/>
          </p:cNvPicPr>
          <p:nvPr/>
        </p:nvPicPr>
        <p:blipFill rotWithShape="1">
          <a:blip r:embed="rId4">
            <a:extLst>
              <a:ext uri="{28A0092B-C50C-407E-A947-70E740481C1C}">
                <a14:useLocalDpi xmlns:a14="http://schemas.microsoft.com/office/drawing/2010/main" val="0"/>
              </a:ext>
            </a:extLst>
          </a:blip>
          <a:srcRect l="23279" r="20032"/>
          <a:stretch/>
        </p:blipFill>
        <p:spPr>
          <a:xfrm>
            <a:off x="2004172" y="1259889"/>
            <a:ext cx="8183655" cy="3754546"/>
          </a:xfrm>
          <a:prstGeom prst="rect">
            <a:avLst/>
          </a:prstGeom>
        </p:spPr>
      </p:pic>
    </p:spTree>
    <p:extLst>
      <p:ext uri="{BB962C8B-B14F-4D97-AF65-F5344CB8AC3E}">
        <p14:creationId xmlns:p14="http://schemas.microsoft.com/office/powerpoint/2010/main" val="2544343147"/>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استراتيجيات الإقناع في الحملات التسويقية </a:t>
            </a:r>
          </a:p>
          <a:p>
            <a:pPr algn="just" rtl="1">
              <a:lnSpc>
                <a:spcPts val="4000"/>
              </a:lnSpc>
            </a:pPr>
            <a:r>
              <a:rPr lang="ar-EG" altLang="en-US" b="1" dirty="0"/>
              <a:t>تستخدم الشركات والمؤسسات ومنظمات الأعمال الإعلان كجزء من خطتها التسويقية لبناء الوعي وزيادة مبيعات منتجاتها وخدماتها، وفي سبيل بلوغ ذلك الهدف يتم استخدام استراتيجيات متنوعة لجذب انتباه الجمهور ومحاولة إقناع العملاء المحتملين بتجربة المنتج أو الخدمة ويعتبر العنصر </a:t>
            </a:r>
            <a:r>
              <a:rPr lang="ar-EG" altLang="en-US" b="1" dirty="0" err="1"/>
              <a:t>المفتاحي</a:t>
            </a:r>
            <a:r>
              <a:rPr lang="ar-EG" altLang="en-US" b="1" dirty="0"/>
              <a:t> في تلك العملية هو القدرة على الإقناع.</a:t>
            </a:r>
          </a:p>
          <a:p>
            <a:pPr algn="just" rtl="1">
              <a:lnSpc>
                <a:spcPts val="4000"/>
              </a:lnSpc>
            </a:pPr>
            <a:r>
              <a:rPr lang="ar-EG" altLang="en-US" b="1" dirty="0"/>
              <a:t>وترتكز استراتيجيات الإقناع على أساس أن </a:t>
            </a:r>
            <a:r>
              <a:rPr lang="ar-EG" altLang="en-US" b="1" dirty="0">
                <a:solidFill>
                  <a:srgbClr val="C00000"/>
                </a:solidFill>
              </a:rPr>
              <a:t>التعديل الواقعي للسلوك </a:t>
            </a:r>
            <a:r>
              <a:rPr lang="ar-EG" altLang="en-US" b="1" dirty="0"/>
              <a:t>هو الهدف الذي يستهدف الاتصال الإقناعي باعتباره </a:t>
            </a:r>
            <a:r>
              <a:rPr lang="ar-EG" altLang="en-US" b="1" dirty="0">
                <a:solidFill>
                  <a:srgbClr val="C00000"/>
                </a:solidFill>
              </a:rPr>
              <a:t>المعيار لتقرير ما إذا كانت العملية الاتصالية قد نجحت أم لا</a:t>
            </a:r>
            <a:r>
              <a:rPr lang="ar-EG" altLang="en-US" b="1" dirty="0"/>
              <a:t>.</a:t>
            </a:r>
          </a:p>
        </p:txBody>
      </p:sp>
      <p:sp>
        <p:nvSpPr>
          <p:cNvPr id="5" name="TextBox 4">
            <a:extLst>
              <a:ext uri="{FF2B5EF4-FFF2-40B4-BE49-F238E27FC236}">
                <a16:creationId xmlns:a16="http://schemas.microsoft.com/office/drawing/2014/main" id="{8EA3A3B9-67ED-EFF9-615A-AD36254D202E}"/>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9304319"/>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الإقناع مفتاح رئيسي لعملية التسويق</a:t>
            </a:r>
          </a:p>
          <a:p>
            <a:pPr algn="just" rtl="1">
              <a:lnSpc>
                <a:spcPts val="4000"/>
              </a:lnSpc>
            </a:pPr>
            <a:r>
              <a:rPr lang="ar-EG" altLang="en-US" b="1" dirty="0"/>
              <a:t>وتختلف حساسية العملاء للحجج والاستمالات الإقناعية تبعًا لعدد من العوامل بما في ذلك حالتهم العاطفية المباشرة، ولذلك يحتاج المسوق إلى البحث عن "نافذة الإقناع" لدى الجمهور المستهدف.</a:t>
            </a:r>
          </a:p>
          <a:p>
            <a:pPr algn="just" rtl="1">
              <a:lnSpc>
                <a:spcPts val="4000"/>
              </a:lnSpc>
            </a:pPr>
            <a:r>
              <a:rPr lang="ar-EG" altLang="en-US" b="1" dirty="0"/>
              <a:t>يقوم “التسويق الإقناعي “على توظيف علم النفس البشري لتطوير تقنيات لتسويق المنتجات أو الخدمات، وينطبق هذا تحديدًا على العروض الترويجية، كما يعتمد على السلوك المندفع للعميل من أجل قيادته إلى الشراء.</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B479C920-AF29-07F9-878B-BDCC4D170624}"/>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4452253"/>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الإقناع مفتاح رئيسي لعملية التسويق</a:t>
            </a:r>
          </a:p>
          <a:p>
            <a:pPr algn="just" rtl="1">
              <a:lnSpc>
                <a:spcPts val="4000"/>
              </a:lnSpc>
            </a:pPr>
            <a:r>
              <a:rPr lang="ar-EG" altLang="en-US" b="1" dirty="0"/>
              <a:t>وفيما يتعلق بالتجارة عبر الإنترنت، يشمل التسويق الإقناعي كيفية تصميم صفحة الإنترنت – مع التركيز على جزء من عملية صنع القرار التي لا يتم التحكم فيها بوعي - فعناصر مثل التخطيط والنسخ والطباعة، جنبًا إلى جنب مع الرسائل الترويجية الصحيحة - تشجع زوار موقع الإنترنت على اتباع المسارات المخططة لهم مسبقًا على الموقع واتخاذ إجراءات محددة، بدلاً من منحهم حرية الاختيار في كيفية التفاعل مع الموقع.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E26512B1-4B9C-A7D5-6CF7-C0EAA65539C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01036304"/>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الإقناع -كاتصال مخطط- يقوم على استراتيجيات أساسية في تخطيط الحملات الإقناعية الناجحة بهدف تشجيع نوع معين من السلوك، وتشمل هذه الاستراتيجيات: الاستراتيجية الديناميكية النفسية والاستراتيجية الثقافية الاجتماعية واستراتيجية إنشاء المعاني.</a:t>
            </a:r>
          </a:p>
          <a:p>
            <a:pPr algn="just" rtl="1">
              <a:lnSpc>
                <a:spcPts val="4000"/>
              </a:lnSpc>
            </a:pPr>
            <a:r>
              <a:rPr lang="ar-EG" altLang="en-US" b="1" dirty="0"/>
              <a:t>أولاً: الاستراتيجية </a:t>
            </a:r>
            <a:r>
              <a:rPr lang="ar-EG" altLang="en-US" b="1" dirty="0">
                <a:solidFill>
                  <a:srgbClr val="C00000"/>
                </a:solidFill>
              </a:rPr>
              <a:t>الديناميكية النفسية </a:t>
            </a:r>
            <a:r>
              <a:rPr lang="ar-EG" altLang="en-US" b="1" dirty="0"/>
              <a:t>والتي</a:t>
            </a:r>
            <a:r>
              <a:rPr lang="ar-EG" altLang="en-US" b="1" dirty="0">
                <a:solidFill>
                  <a:srgbClr val="C00000"/>
                </a:solidFill>
              </a:rPr>
              <a:t> </a:t>
            </a:r>
            <a:r>
              <a:rPr lang="ar-EG" altLang="en-US" b="1" dirty="0"/>
              <a:t>تقوم على أن أداة الإقناع تكمن في تعديل البناء السيكولوجي الداخلي للفرد، بحيث تؤدي العلاقة الديناميكية السيكولوجية بين العمليات الداخلية الكامنة والسلوك العلني الظاهر إلى أفعال يريدها القائم بالاتصال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94F1E64-EA2E-754E-7B14-D9752A5E2F75}"/>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
        <p:nvSpPr>
          <p:cNvPr id="5" name="Scroll: Horizontal 4">
            <a:extLst>
              <a:ext uri="{FF2B5EF4-FFF2-40B4-BE49-F238E27FC236}">
                <a16:creationId xmlns:a16="http://schemas.microsoft.com/office/drawing/2014/main" id="{07885371-694B-5528-FED4-2EC2B8E54CC4}"/>
              </a:ext>
            </a:extLst>
          </p:cNvPr>
          <p:cNvSpPr/>
          <p:nvPr/>
        </p:nvSpPr>
        <p:spPr>
          <a:xfrm>
            <a:off x="1056904" y="5512003"/>
            <a:ext cx="6590806" cy="1002185"/>
          </a:xfrm>
          <a:prstGeom prst="horizontalScroll">
            <a:avLst/>
          </a:prstGeom>
          <a:solidFill>
            <a:srgbClr val="B0CAE9"/>
          </a:solidFill>
        </p:spPr>
        <p:style>
          <a:lnRef idx="1">
            <a:schemeClr val="accent5"/>
          </a:lnRef>
          <a:fillRef idx="2">
            <a:schemeClr val="accent5"/>
          </a:fillRef>
          <a:effectRef idx="1">
            <a:schemeClr val="accent5"/>
          </a:effectRef>
          <a:fontRef idx="minor">
            <a:schemeClr val="dk1"/>
          </a:fontRef>
        </p:style>
        <p:txBody>
          <a:bodyPr rtlCol="0" anchor="ctr"/>
          <a:lstStyle/>
          <a:p>
            <a:pPr algn="ctr"/>
            <a:r>
              <a:rPr lang="ar-EG" b="1" dirty="0">
                <a:solidFill>
                  <a:srgbClr val="C00000"/>
                </a:solidFill>
              </a:rPr>
              <a:t>الديناميكية النفسية أو ما يُعرف باسم علم النفس الديناميكي</a:t>
            </a:r>
            <a:r>
              <a:rPr lang="ar-EG" dirty="0">
                <a:solidFill>
                  <a:schemeClr val="tx1"/>
                </a:solidFill>
              </a:rPr>
              <a:t>، هو منهج في علم النفس يركز على دراسة القوى النفسية الكامنة وراء السلوك الإنساني والمشاعر والعواطف وإمكانية ارتباطها بالتجارب المبكرة.</a:t>
            </a:r>
            <a:endParaRPr lang="en-US" dirty="0">
              <a:solidFill>
                <a:schemeClr val="tx1"/>
              </a:solidFill>
            </a:endParaRPr>
          </a:p>
        </p:txBody>
      </p:sp>
    </p:spTree>
    <p:extLst>
      <p:ext uri="{BB962C8B-B14F-4D97-AF65-F5344CB8AC3E}">
        <p14:creationId xmlns:p14="http://schemas.microsoft.com/office/powerpoint/2010/main" val="396205968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sz="2400" b="1" dirty="0"/>
              <a:t>وتشمل خصائص الفرد مجموعة من الخصائص البيولوجية الموروثة، ومجموعة أخرى من العوامل البيولوجية جزئيًّا والمكتسبة جزئيًّا كالحالات والظروف الانفعالية، ومجموعة من العوامل المكتسبة التي تم تعلمها لتنظيم التركيب الإدراكي للفرد، ومن بين هذه الأنواع الثلاثة لا بد أن ترتكز استراتيجيات الإقناع إما على عوامل عاطفية أو على عوامل إدراكية، إذ من الواضح استحالة تعديل عامل بيولوجي موروث لكن من الممكن استخدام رسائل الاتصال لإثارة حالة انفعالية كالغضب والخوف، والتي يمكن أن تكون مهمة عندئذ في تشكيل الاستجابة، وتمثل العواطف أساسًا واضحًا لاستراتيجيات الإقناع، لكن لن يتسنى استخدامها إلا في عدد محدود من المواقف، لذا يجري التركيز في حملات الإقناع الهادفة إلى التأثير على العوامل الإدراكية.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791A7C54-4969-B2FE-1EBE-B835EBFBB1A0}"/>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756728429"/>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ثانياً: الاستراتيجية الثقافية الاجتماعية فتقوم على فكرة مفادها أن الثقافة تؤدي وظيفة حيوية في تشكيل السلوك، وتتحكم في الأنماط السلوكية المنبثقة عن الشخصية. </a:t>
            </a:r>
          </a:p>
          <a:p>
            <a:pPr algn="just" rtl="1">
              <a:lnSpc>
                <a:spcPts val="4000"/>
              </a:lnSpc>
            </a:pPr>
            <a:r>
              <a:rPr lang="ar-EG" altLang="en-US" b="1" dirty="0"/>
              <a:t>وإذا أردنا تبرير بعض السلوكيات الغربية فلا تجد تبريرًا إلا ضمن الثقافة التي نشأ فيها الفرد، فالثقافة تحمل في طياتها الأشكال السلوكية والقوالب الفكرية التي يطبع عليها الفرد.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F615BFC-A6CC-F47E-988B-F2E2A7EECB5D}"/>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81332324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كما تدمج ضمن هذه العملية مسألة التوقعات الاجتماعية المتضمنة في النظم الاجتماعية التي يتفاعل من خلالها الأفراد مع بعضهم البعض، فالأسرة أو مجموعة الأصدقاء أو المدرسة تمارس مجموعة من الضوابط الفردية. </a:t>
            </a:r>
          </a:p>
          <a:p>
            <a:pPr algn="just" rtl="1">
              <a:lnSpc>
                <a:spcPts val="4000"/>
              </a:lnSpc>
            </a:pPr>
            <a:r>
              <a:rPr lang="ar-EG" altLang="en-US" b="1" dirty="0"/>
              <a:t>وقد يجبر الفرد في بعض الأحيان على القيام ببعض السلوكيات ضمن جماعة اجتماعية معينة دون أن يكون مقتنعًا بذلك، فهذه العوامل الخارجية هي التي تشكل سلوك الفرد وتحدده مسبقًا بناء على التوقعات الاجتماعية ومطالب الآخرين، وليس بناءً على رغبات الفرد وأولوياته.</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018F917-0E5C-9703-B2C4-2539E17DF0B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243072066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وتستخدم هذه الاستراتيجية بكثرة في الحملات الإعلامية من خلال اختيار شخصية معروفة جماهيريًّا أو أحد كبار المسؤولين لإثارة الحماس والتعاون من جانب المنظمات المختلفة والأفراد.</a:t>
            </a:r>
          </a:p>
          <a:p>
            <a:pPr algn="just" rtl="1">
              <a:lnSpc>
                <a:spcPts val="4000"/>
              </a:lnSpc>
            </a:pPr>
            <a:r>
              <a:rPr lang="ar-EG" altLang="en-US" b="1" dirty="0"/>
              <a:t>أما استراتيجية إنشاء المعاني فتمثل نهجًا ثالثًا للإقناع يكفل التأثير في المعاني أو بناء الصور الذهنية، وتستخدم وسائل الإعلام في إنشاء ودعم الصور الذهنية من خلال مصادر غير محدودة للمعلومات المتنافسة والتي تصوغ أو تعدل المعاني لدى الأفراد.</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AC889F5A-BB94-3D06-78F0-BE6F755C5A58}"/>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4754747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ثلاث استراتيجيات أساسية للإقناع في الحملات التسويقية </a:t>
            </a:r>
          </a:p>
          <a:p>
            <a:pPr algn="just" rtl="1">
              <a:lnSpc>
                <a:spcPts val="4000"/>
              </a:lnSpc>
            </a:pPr>
            <a:r>
              <a:rPr lang="ar-EG" altLang="en-US" b="1" dirty="0"/>
              <a:t>إن هذه الاستراتيجية يمكن أن تكون على شكل إنشاء جديد للمعاني أو استبدال المعاني بأخرى أو تثبيت المعاني الجديدة. </a:t>
            </a:r>
          </a:p>
          <a:p>
            <a:pPr algn="just" rtl="1">
              <a:lnSpc>
                <a:spcPts val="4000"/>
              </a:lnSpc>
            </a:pPr>
            <a:r>
              <a:rPr lang="ar-EG" altLang="en-US" b="1" dirty="0"/>
              <a:t>وبالتالي فإن توفير الكم الكافي من المعلومات للجمهور بما يؤدي إلى بناء المعاني في منظومته المعرفية يؤدي إلى انبثاق السلوك المتوافق والهدف الإقناعي.</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8CD4ED4-B884-A108-6D0A-D7A550A1FF7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093447475"/>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marL="0" indent="0" algn="just" rtl="1">
              <a:lnSpc>
                <a:spcPts val="4000"/>
              </a:lnSpc>
              <a:buNone/>
            </a:pPr>
            <a:r>
              <a:rPr lang="ar-EG" altLang="en-US" sz="2400" b="1" dirty="0"/>
              <a:t>توجد أربعة عناصر أساسية للتسويق الإقناعي وهي: "التواصل المنظم- </a:t>
            </a:r>
            <a:r>
              <a:rPr lang="en-US" altLang="en-US" sz="2400" b="1" dirty="0"/>
              <a:t>Structured communication</a:t>
            </a:r>
            <a:r>
              <a:rPr lang="ar-EG" altLang="en-US" sz="2400" b="1" dirty="0"/>
              <a:t>"</a:t>
            </a:r>
            <a:r>
              <a:rPr lang="en-US" altLang="en-US" sz="2400" b="1" dirty="0"/>
              <a:t>، </a:t>
            </a:r>
            <a:r>
              <a:rPr lang="ar-EG" altLang="en-US" sz="2400" b="1" dirty="0"/>
              <a:t>و"سرد القصص-</a:t>
            </a:r>
            <a:r>
              <a:rPr lang="en-US" altLang="en-US" sz="2400" b="1" dirty="0"/>
              <a:t>Storytelling</a:t>
            </a:r>
            <a:r>
              <a:rPr lang="ar-EG" altLang="en-US" sz="2400" b="1" dirty="0"/>
              <a:t>"</a:t>
            </a:r>
            <a:r>
              <a:rPr lang="en-US" altLang="en-US" sz="2400" b="1" dirty="0"/>
              <a:t>، </a:t>
            </a:r>
            <a:r>
              <a:rPr lang="ar-EG" altLang="en-US" sz="2400" b="1" dirty="0"/>
              <a:t>و"كتابة الإعلانات- </a:t>
            </a:r>
            <a:r>
              <a:rPr lang="en-US" altLang="en-US" sz="2400" b="1" dirty="0"/>
              <a:t>Copywriting</a:t>
            </a:r>
            <a:r>
              <a:rPr lang="ar-EG" altLang="en-US" sz="2400" b="1" dirty="0"/>
              <a:t>"</a:t>
            </a:r>
            <a:r>
              <a:rPr lang="en-US" altLang="en-US" sz="2400" b="1" dirty="0"/>
              <a:t>، </a:t>
            </a:r>
            <a:r>
              <a:rPr lang="ar-EG" altLang="en-US" sz="2400" b="1" dirty="0"/>
              <a:t>و”التسويق العصبي- </a:t>
            </a:r>
            <a:r>
              <a:rPr lang="en-US" altLang="en-US" sz="2400" b="1" dirty="0"/>
              <a:t>Neuromarketing</a:t>
            </a:r>
            <a:r>
              <a:rPr lang="ar-EG" altLang="en-US" sz="2400" b="1" dirty="0"/>
              <a:t>".</a:t>
            </a:r>
            <a:endParaRPr lang="en-US" altLang="en-US" sz="2400" b="1" dirty="0"/>
          </a:p>
          <a:p>
            <a:pPr algn="just" rtl="1">
              <a:lnSpc>
                <a:spcPts val="4000"/>
              </a:lnSpc>
            </a:pPr>
            <a:r>
              <a:rPr lang="ar-EG" altLang="en-US" sz="2400" b="1" dirty="0"/>
              <a:t>"التواصل المنظم-</a:t>
            </a:r>
            <a:r>
              <a:rPr lang="en-US" altLang="en-US" sz="2400" b="1" dirty="0"/>
              <a:t>Structured communication </a:t>
            </a:r>
            <a:r>
              <a:rPr lang="ar-EG" altLang="en-US" sz="2400" b="1" dirty="0"/>
              <a:t>": يتعلق بالتحكم في ترتيب الحوار، أو كيفية تقديم المعلومات للمستهلك. والهدف من ذلك هو تحريك العميل على طول "منحنى الاندفاع" الخاص به، وتشجيع دافع العميل في البداية.</a:t>
            </a:r>
          </a:p>
          <a:p>
            <a:pPr algn="just" rtl="1">
              <a:lnSpc>
                <a:spcPts val="4000"/>
              </a:lnSpc>
            </a:pPr>
            <a:r>
              <a:rPr lang="ar-EG" altLang="en-US" sz="2400" b="1" dirty="0"/>
              <a:t>فخلال تصميم موقع الإنترنت، فإن الصفحة الأولى التي يراها العميل لا تسعى على الفور إلى البيع، ولكنها بدلاً من ذلك تقدم الرسالة الأولية وتشجع على المزيد من الاستكشاف للموقع.</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4216111761"/>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7287726" y="1208379"/>
            <a:ext cx="4456970" cy="5106666"/>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solidFill>
                  <a:srgbClr val="C00000"/>
                </a:solidFill>
              </a:rPr>
              <a:t>منحنى التغيير </a:t>
            </a:r>
            <a:r>
              <a:rPr lang="ar-EG" altLang="en-US" sz="2400" b="1" dirty="0"/>
              <a:t>لـ طبيبة النفس السويدية إليزابيث </a:t>
            </a:r>
            <a:r>
              <a:rPr lang="ar-EG" altLang="en-US" sz="2400" b="1" dirty="0" err="1"/>
              <a:t>كوبلر</a:t>
            </a:r>
            <a:r>
              <a:rPr lang="ar-EG" altLang="en-US" sz="2400" b="1" dirty="0"/>
              <a:t> روس وهو نموذج شائع يساعد على فهم سيكولوجية الناس تجاه التغيير كما يساعد على توقع كيف ستكون رد فعل الناس تجاه التغيير وكيف سيستجيبون له. </a:t>
            </a:r>
          </a:p>
          <a:p>
            <a:pPr algn="just" rtl="1">
              <a:lnSpc>
                <a:spcPct val="100000"/>
              </a:lnSpc>
            </a:pPr>
            <a:r>
              <a:rPr lang="ar-EG" altLang="en-US" sz="2400" b="1" dirty="0"/>
              <a:t>ويصف المنحنى خمس مراحل يمر بها معظم الأفراد أثناء تأقلمهم مع التغيير هي الإنكار والغضب والاكتئاب والمساومة والقبول.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98C6FCBE-227E-5334-1FB5-DD90026494D3}"/>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6" name="Picture 5" descr="A diagram of a depression and anger&#10;&#10;Description automatically generated">
            <a:extLst>
              <a:ext uri="{FF2B5EF4-FFF2-40B4-BE49-F238E27FC236}">
                <a16:creationId xmlns:a16="http://schemas.microsoft.com/office/drawing/2014/main" id="{F6DDD7F7-1C45-2DD4-84D6-0EFE4B01E65E}"/>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t="18427" r="12981" b="14387"/>
          <a:stretch/>
        </p:blipFill>
        <p:spPr>
          <a:xfrm>
            <a:off x="-1" y="1216099"/>
            <a:ext cx="7287727" cy="5106666"/>
          </a:xfrm>
          <a:prstGeom prst="rect">
            <a:avLst/>
          </a:prstGeom>
        </p:spPr>
      </p:pic>
      <p:sp>
        <p:nvSpPr>
          <p:cNvPr id="7" name="TextBox 6">
            <a:extLst>
              <a:ext uri="{FF2B5EF4-FFF2-40B4-BE49-F238E27FC236}">
                <a16:creationId xmlns:a16="http://schemas.microsoft.com/office/drawing/2014/main" id="{15D1C041-4800-AA7A-B5B1-D6EFD80DAC56}"/>
              </a:ext>
            </a:extLst>
          </p:cNvPr>
          <p:cNvSpPr txBox="1"/>
          <p:nvPr/>
        </p:nvSpPr>
        <p:spPr>
          <a:xfrm>
            <a:off x="1373551" y="2142898"/>
            <a:ext cx="754083" cy="369332"/>
          </a:xfrm>
          <a:prstGeom prst="rect">
            <a:avLst/>
          </a:prstGeom>
          <a:noFill/>
        </p:spPr>
        <p:txBody>
          <a:bodyPr wrap="square">
            <a:spAutoFit/>
          </a:bodyPr>
          <a:lstStyle/>
          <a:p>
            <a:r>
              <a:rPr lang="ar-EG" b="1" dirty="0"/>
              <a:t>الإنكار</a:t>
            </a:r>
            <a:endParaRPr lang="en-US" dirty="0"/>
          </a:p>
        </p:txBody>
      </p:sp>
      <p:sp>
        <p:nvSpPr>
          <p:cNvPr id="9" name="TextBox 8">
            <a:extLst>
              <a:ext uri="{FF2B5EF4-FFF2-40B4-BE49-F238E27FC236}">
                <a16:creationId xmlns:a16="http://schemas.microsoft.com/office/drawing/2014/main" id="{A691FB58-64E6-5598-1902-194FCBCB2EC1}"/>
              </a:ext>
            </a:extLst>
          </p:cNvPr>
          <p:cNvSpPr txBox="1"/>
          <p:nvPr/>
        </p:nvSpPr>
        <p:spPr>
          <a:xfrm>
            <a:off x="2416227" y="2867292"/>
            <a:ext cx="813459" cy="369332"/>
          </a:xfrm>
          <a:prstGeom prst="rect">
            <a:avLst/>
          </a:prstGeom>
          <a:noFill/>
        </p:spPr>
        <p:txBody>
          <a:bodyPr wrap="square">
            <a:spAutoFit/>
          </a:bodyPr>
          <a:lstStyle/>
          <a:p>
            <a:r>
              <a:rPr lang="ar-EG" b="1" dirty="0"/>
              <a:t>الغضب</a:t>
            </a:r>
            <a:endParaRPr lang="en-US" dirty="0"/>
          </a:p>
        </p:txBody>
      </p:sp>
      <p:sp>
        <p:nvSpPr>
          <p:cNvPr id="15" name="TextBox 14">
            <a:extLst>
              <a:ext uri="{FF2B5EF4-FFF2-40B4-BE49-F238E27FC236}">
                <a16:creationId xmlns:a16="http://schemas.microsoft.com/office/drawing/2014/main" id="{13CA6423-858A-0346-0981-4109676F72D9}"/>
              </a:ext>
            </a:extLst>
          </p:cNvPr>
          <p:cNvSpPr txBox="1"/>
          <p:nvPr/>
        </p:nvSpPr>
        <p:spPr>
          <a:xfrm>
            <a:off x="3349164" y="2915908"/>
            <a:ext cx="1026813" cy="369332"/>
          </a:xfrm>
          <a:prstGeom prst="rect">
            <a:avLst/>
          </a:prstGeom>
          <a:noFill/>
        </p:spPr>
        <p:txBody>
          <a:bodyPr wrap="square">
            <a:spAutoFit/>
          </a:bodyPr>
          <a:lstStyle/>
          <a:p>
            <a:r>
              <a:rPr lang="ar-EG" b="1"/>
              <a:t>المساومة</a:t>
            </a:r>
            <a:endParaRPr lang="en-US" dirty="0"/>
          </a:p>
        </p:txBody>
      </p:sp>
      <p:sp>
        <p:nvSpPr>
          <p:cNvPr id="17" name="TextBox 16">
            <a:extLst>
              <a:ext uri="{FF2B5EF4-FFF2-40B4-BE49-F238E27FC236}">
                <a16:creationId xmlns:a16="http://schemas.microsoft.com/office/drawing/2014/main" id="{64337F70-9C66-9DE3-4F77-93C1ECB497D4}"/>
              </a:ext>
            </a:extLst>
          </p:cNvPr>
          <p:cNvSpPr txBox="1"/>
          <p:nvPr/>
        </p:nvSpPr>
        <p:spPr>
          <a:xfrm>
            <a:off x="2725388" y="4201388"/>
            <a:ext cx="813459" cy="369332"/>
          </a:xfrm>
          <a:prstGeom prst="rect">
            <a:avLst/>
          </a:prstGeom>
          <a:noFill/>
        </p:spPr>
        <p:txBody>
          <a:bodyPr wrap="square">
            <a:spAutoFit/>
          </a:bodyPr>
          <a:lstStyle/>
          <a:p>
            <a:r>
              <a:rPr lang="ar-EG" b="1" dirty="0"/>
              <a:t>الاكتئاب</a:t>
            </a:r>
            <a:endParaRPr lang="en-US" dirty="0"/>
          </a:p>
        </p:txBody>
      </p:sp>
      <p:sp>
        <p:nvSpPr>
          <p:cNvPr id="19" name="TextBox 18">
            <a:extLst>
              <a:ext uri="{FF2B5EF4-FFF2-40B4-BE49-F238E27FC236}">
                <a16:creationId xmlns:a16="http://schemas.microsoft.com/office/drawing/2014/main" id="{8098D716-C09C-AC62-1798-D745E5B9A180}"/>
              </a:ext>
            </a:extLst>
          </p:cNvPr>
          <p:cNvSpPr txBox="1"/>
          <p:nvPr/>
        </p:nvSpPr>
        <p:spPr>
          <a:xfrm>
            <a:off x="5575466" y="1300147"/>
            <a:ext cx="813459" cy="369332"/>
          </a:xfrm>
          <a:prstGeom prst="rect">
            <a:avLst/>
          </a:prstGeom>
          <a:noFill/>
        </p:spPr>
        <p:txBody>
          <a:bodyPr wrap="square">
            <a:spAutoFit/>
          </a:bodyPr>
          <a:lstStyle/>
          <a:p>
            <a:r>
              <a:rPr lang="ar-EG" b="1" dirty="0"/>
              <a:t>القبول</a:t>
            </a:r>
            <a:endParaRPr lang="en-US" dirty="0"/>
          </a:p>
        </p:txBody>
      </p:sp>
    </p:spTree>
    <p:extLst>
      <p:ext uri="{BB962C8B-B14F-4D97-AF65-F5344CB8AC3E}">
        <p14:creationId xmlns:p14="http://schemas.microsoft.com/office/powerpoint/2010/main" val="3199021754"/>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6"/>
            <a:ext cx="10101247" cy="5218762"/>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"سرد القصص-</a:t>
            </a:r>
            <a:r>
              <a:rPr lang="en-US" altLang="en-US" sz="2400" b="1" dirty="0"/>
              <a:t>Storytelling </a:t>
            </a:r>
            <a:r>
              <a:rPr lang="ar-EG" altLang="en-US" sz="2400" b="1" dirty="0"/>
              <a:t>": يعني استخدام إطار سردي لاستدعاء ردود العملاء العاطفية واللاواعية، ويثير استخدام كلمات وصور معينة ردود فعل عاطفية معتادة، مثل المودة والألفة والتعاطف.</a:t>
            </a:r>
          </a:p>
          <a:p>
            <a:pPr algn="just" rtl="1">
              <a:lnSpc>
                <a:spcPts val="4000"/>
              </a:lnSpc>
            </a:pPr>
            <a:r>
              <a:rPr lang="ar-EG" altLang="en-US" sz="2400" b="1" dirty="0"/>
              <a:t>"كتابة الإعلانات- </a:t>
            </a:r>
            <a:r>
              <a:rPr lang="en-US" altLang="en-US" sz="2400" b="1" dirty="0"/>
              <a:t>Copywriting </a:t>
            </a:r>
            <a:r>
              <a:rPr lang="ar-EG" altLang="en-US" sz="2400" b="1" dirty="0"/>
              <a:t>": وخلال هذه العملية يتم استخدام الكلمات والعبارات الصحيحة للعناوين والتعليقات التوضيحية وأوصاف المنتج والنصوص الأخرى. ويقوم التسويق الإقناعي على اختبار أنواع مختلفة من كتابة الإعلانات، من أجل تحديد الصيغة التي من المرجح أن تنتج المشاعر أو الإجابة التي يبحث الأفراد عنها. ويجب أن يتذكر كاتب الإعلانات والمسوق أن الخوف من الخسارة يحفز معظم الناس أكثر من الوعد بالمكاسب. وبالتالي فإن عبارة "لا تفوت" لها تأثير أكبر من "امتلك" المنتج محل الدعاية.</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7097CD0-7D1D-DE29-B9A5-3585B2B60D07}"/>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1314586436"/>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10450286" cy="2517302"/>
          </a:xfrm>
          <a:solidFill>
            <a:schemeClr val="bg1"/>
          </a:solidFill>
        </p:spPr>
        <p:txBody>
          <a:bodyPr>
            <a:noAutofit/>
          </a:bodyPr>
          <a:lstStyle/>
          <a:p>
            <a:pPr marL="0" indent="0" algn="just" rtl="1" eaLnBrk="1" hangingPunct="1">
              <a:lnSpc>
                <a:spcPct val="100000"/>
              </a:lnSpc>
              <a:buNone/>
            </a:pPr>
            <a:r>
              <a:rPr lang="ar-EG" altLang="en-US" sz="3200" b="1" dirty="0">
                <a:solidFill>
                  <a:srgbClr val="0070C0"/>
                </a:solidFill>
              </a:rPr>
              <a:t>عناصر تطوير حملة التسويق الإقناعية  </a:t>
            </a:r>
          </a:p>
          <a:p>
            <a:pPr algn="just" rtl="1">
              <a:lnSpc>
                <a:spcPct val="100000"/>
              </a:lnSpc>
            </a:pPr>
            <a:r>
              <a:rPr lang="ar-EG" altLang="en-US" sz="2400" b="1" dirty="0"/>
              <a:t>"التسويق العصبي- </a:t>
            </a:r>
            <a:r>
              <a:rPr lang="en-US" altLang="en-US" sz="2400" b="1" dirty="0"/>
              <a:t>Neuromarketing </a:t>
            </a:r>
            <a:r>
              <a:rPr lang="ar-EG" altLang="en-US" sz="2400" b="1" dirty="0"/>
              <a:t>": ربما يكون أهم عنصر في التسويق الإقناعي، وأبرز نمط لتطبيق علم النفس في الرسالة التسويقية، حيث يسعى إلى الاستفادة من آخر ما توصل إليه الطب في دراسته للمخ البشري وأنظمته العصبية، لوضع نمط جديد من الإعلان التسويقي للسلع المختلفة، يتوقع له أن يكون أجدى وأبلغ أثرًا من فن الإعلان المتعارف عليه حاليًا والقائم على مخاطبة العقل الباطن اعتمادًا على علم النفس.</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144FE0D-D9AA-32DD-E2EF-26048E96BF4B}"/>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pic>
        <p:nvPicPr>
          <p:cNvPr id="8" name="Picture 7" descr="A blue dot and dot design on a dark background&#10;&#10;Description automatically generated with medium confidence">
            <a:extLst>
              <a:ext uri="{FF2B5EF4-FFF2-40B4-BE49-F238E27FC236}">
                <a16:creationId xmlns:a16="http://schemas.microsoft.com/office/drawing/2014/main" id="{47AF141A-A254-5F0A-06C1-BFC210A5EA6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8684" y="3717828"/>
            <a:ext cx="2362960" cy="2357252"/>
          </a:xfrm>
          <a:prstGeom prst="rect">
            <a:avLst/>
          </a:prstGeom>
        </p:spPr>
      </p:pic>
      <p:sp>
        <p:nvSpPr>
          <p:cNvPr id="9" name="Rectangle 3">
            <a:extLst>
              <a:ext uri="{FF2B5EF4-FFF2-40B4-BE49-F238E27FC236}">
                <a16:creationId xmlns:a16="http://schemas.microsoft.com/office/drawing/2014/main" id="{183921C0-CFDD-D622-EEDA-CB60FCAA57E1}"/>
              </a:ext>
            </a:extLst>
          </p:cNvPr>
          <p:cNvSpPr txBox="1">
            <a:spLocks noChangeArrowheads="1"/>
          </p:cNvSpPr>
          <p:nvPr/>
        </p:nvSpPr>
        <p:spPr>
          <a:xfrm>
            <a:off x="2391644" y="3766258"/>
            <a:ext cx="9115546" cy="2819179"/>
          </a:xfrm>
          <a:prstGeom prst="rect">
            <a:avLst/>
          </a:prstGeom>
          <a:solidFill>
            <a:schemeClr val="bg1"/>
          </a:solidFill>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rtl="1">
              <a:lnSpc>
                <a:spcPct val="100000"/>
              </a:lnSpc>
            </a:pPr>
            <a:r>
              <a:rPr lang="ar-EG" altLang="en-US" sz="2400" b="1" dirty="0"/>
              <a:t>يدرس التسويق العصبي ردود فعل العميل واستجابة دماغه والإشارات العصبية الموجودة فيها عندما يشاهد منتج أو خدمة خلال مشاهدة أو قراءة إعلان أو حتى عند التسوق، وهو نظام تسويق جديد نسبيًا يُكمل البحث التقليدي بمعلومات لا يمكن الحصول عليها من خلال تقنيات قديمة أخرى.</a:t>
            </a:r>
          </a:p>
          <a:p>
            <a:pPr algn="just" rtl="1">
              <a:lnSpc>
                <a:spcPct val="100000"/>
              </a:lnSpc>
            </a:pPr>
            <a:r>
              <a:rPr lang="ar-EG" altLang="en-US" sz="2400" b="1" dirty="0"/>
              <a:t>فيعرض المسوقون الإعلانات أو تصميم المنتج للعملاء وتتبع ردود أفعالهم ونشاط عقولهم وبعد حصولهم على الردود وقياس التغيرات يمكن للشركات استخدامها في تحسين علاماتها التجارية واختيار أفضل الطرق للوصول للعملاء.</a:t>
            </a:r>
          </a:p>
        </p:txBody>
      </p:sp>
    </p:spTree>
    <p:extLst>
      <p:ext uri="{BB962C8B-B14F-4D97-AF65-F5344CB8AC3E}">
        <p14:creationId xmlns:p14="http://schemas.microsoft.com/office/powerpoint/2010/main" val="160145766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1056904" y="1248957"/>
            <a:ext cx="9852891" cy="5073808"/>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وتكشف البحوث النفسية عن معلومات حول العوامل المتنوعة التي تسهم في القرار وأن ما يقرب من 90 % من القرارات تحدث في اللاوعي، فعلى سبيل المثال، توضح الأبحاث أن الإشارات البصرية والشمية مهمة لتهيئة المجال لبلوغ حالة مزاجية معينة، لذلك تعرض محلات البقالة الزهور في المقدمة من أجل توليد انطباع لدى العملاء عن أن المنتجات ستكون طازجة ونضرة. وفيما يتعلق بتصميم موقع الإنترنت، فهذا يعني استخدام نظام ألوان ومؤثرات بصرية لتحسين استجابة زوار الموقع. كما يعتبر عرض شهادات العملاء على الموقع الإلكتروني استراتيجية فعالة لمخاطبة وجدان وعاطفة الجمهور المحتمل.</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CEFBF37-19B1-0A61-6D83-403BAF21EE9A}"/>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587473898"/>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a:extLst>
              <a:ext uri="{FF2B5EF4-FFF2-40B4-BE49-F238E27FC236}">
                <a16:creationId xmlns:a16="http://schemas.microsoft.com/office/drawing/2014/main" id="{EA29412F-E9C7-5C03-0B70-F4848DD37034}"/>
              </a:ext>
            </a:extLst>
          </p:cNvPr>
          <p:cNvSpPr>
            <a:spLocks noGrp="1" noChangeArrowheads="1"/>
          </p:cNvSpPr>
          <p:nvPr>
            <p:ph type="body" sz="half" idx="1"/>
          </p:nvPr>
        </p:nvSpPr>
        <p:spPr>
          <a:xfrm>
            <a:off x="5881755" y="1128176"/>
            <a:ext cx="5146793" cy="5336481"/>
          </a:xfrm>
          <a:solidFill>
            <a:schemeClr val="bg1"/>
          </a:solidFill>
        </p:spPr>
        <p:txBody>
          <a:bodyPr>
            <a:noAutofit/>
          </a:bodyPr>
          <a:lstStyle/>
          <a:p>
            <a:pPr marL="0" indent="0" algn="just" rtl="1" eaLnBrk="1" hangingPunct="1">
              <a:lnSpc>
                <a:spcPts val="4000"/>
              </a:lnSpc>
              <a:buNone/>
            </a:pPr>
            <a:r>
              <a:rPr lang="ar-EG" altLang="en-US" sz="3200" b="1" dirty="0">
                <a:solidFill>
                  <a:srgbClr val="0070C0"/>
                </a:solidFill>
              </a:rPr>
              <a:t>عناصر تطوير حملة التسويق الإقناعية  </a:t>
            </a:r>
          </a:p>
          <a:p>
            <a:pPr algn="just" rtl="1">
              <a:lnSpc>
                <a:spcPts val="4000"/>
              </a:lnSpc>
            </a:pPr>
            <a:r>
              <a:rPr lang="ar-EG" altLang="en-US" sz="2400" b="1" dirty="0"/>
              <a:t>وتأسيسًا على ما سبق، يمكن القول إن علم نفس المستهلك أصبح يلعب دورًا أساسيًّا في أي حملة تسويقية إقناعية للمؤسسة سواء عبر منصات الإعلام التقليدي أو الإعلام الجديد وفي مقدمته شبكات التواصل الاجتماعي، حيث يجعل المؤسسة أو العلامة التجارية قادرة على جذب انتباه الجمهور المستهدف والتأثير على قراراته وتحفيزه للقيام بسلوك معين.</a:t>
            </a:r>
          </a:p>
        </p:txBody>
      </p:sp>
      <p:pic>
        <p:nvPicPr>
          <p:cNvPr id="2" name="Picture 1">
            <a:extLst>
              <a:ext uri="{FF2B5EF4-FFF2-40B4-BE49-F238E27FC236}">
                <a16:creationId xmlns:a16="http://schemas.microsoft.com/office/drawing/2014/main" id="{EE18F1F5-3C30-CEB5-4CB1-157270012B25}"/>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3" name="TextBox 2">
            <a:extLst>
              <a:ext uri="{FF2B5EF4-FFF2-40B4-BE49-F238E27FC236}">
                <a16:creationId xmlns:a16="http://schemas.microsoft.com/office/drawing/2014/main" id="{1A874A36-6E38-0B87-679A-C2560D202470}"/>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0" name="Rectangle 9">
            <a:extLst>
              <a:ext uri="{FF2B5EF4-FFF2-40B4-BE49-F238E27FC236}">
                <a16:creationId xmlns:a16="http://schemas.microsoft.com/office/drawing/2014/main" id="{462A8F1B-96D8-FC5A-40D5-918811B85AAD}"/>
              </a:ext>
            </a:extLst>
          </p:cNvPr>
          <p:cNvSpPr/>
          <p:nvPr/>
        </p:nvSpPr>
        <p:spPr>
          <a:xfrm>
            <a:off x="-1128499" y="78292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7FEC0207-21E7-9FAD-4DCE-069E67144CE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a16="http://schemas.microsoft.com/office/drawing/2014/main" id="{E307C9B5-E8D6-AF62-8DF4-FD62FC19770E}"/>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2C48DBA-E5C8-439A-5607-7E1B8BD4F8D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6" name="Picture 5" descr="A screen shot of a phone&#10;&#10;Description automatically generated">
            <a:extLst>
              <a:ext uri="{FF2B5EF4-FFF2-40B4-BE49-F238E27FC236}">
                <a16:creationId xmlns:a16="http://schemas.microsoft.com/office/drawing/2014/main" id="{0DE5AC0C-E8A1-CCDD-834D-38D56911A354}"/>
              </a:ext>
            </a:extLst>
          </p:cNvPr>
          <p:cNvPicPr>
            <a:picLocks noChangeAspect="1"/>
          </p:cNvPicPr>
          <p:nvPr/>
        </p:nvPicPr>
        <p:blipFill rotWithShape="1">
          <a:blip r:embed="rId4">
            <a:extLst>
              <a:ext uri="{28A0092B-C50C-407E-A947-70E740481C1C}">
                <a14:useLocalDpi xmlns:a14="http://schemas.microsoft.com/office/drawing/2010/main" val="0"/>
              </a:ext>
            </a:extLst>
          </a:blip>
          <a:srcRect t="24415"/>
          <a:stretch/>
        </p:blipFill>
        <p:spPr>
          <a:xfrm>
            <a:off x="1056904" y="1221279"/>
            <a:ext cx="4706098" cy="5183579"/>
          </a:xfrm>
          <a:prstGeom prst="rect">
            <a:avLst/>
          </a:prstGeom>
        </p:spPr>
      </p:pic>
      <p:sp>
        <p:nvSpPr>
          <p:cNvPr id="7" name="TextBox 6">
            <a:extLst>
              <a:ext uri="{FF2B5EF4-FFF2-40B4-BE49-F238E27FC236}">
                <a16:creationId xmlns:a16="http://schemas.microsoft.com/office/drawing/2014/main" id="{D42BCF4C-707C-1130-BC04-2AB5164E89A6}"/>
              </a:ext>
            </a:extLst>
          </p:cNvPr>
          <p:cNvSpPr txBox="1"/>
          <p:nvPr/>
        </p:nvSpPr>
        <p:spPr>
          <a:xfrm>
            <a:off x="1630612" y="272562"/>
            <a:ext cx="5601461"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استراتيجيات الإقناع في الحملات التسويقية </a:t>
            </a:r>
          </a:p>
        </p:txBody>
      </p:sp>
    </p:spTree>
    <p:extLst>
      <p:ext uri="{BB962C8B-B14F-4D97-AF65-F5344CB8AC3E}">
        <p14:creationId xmlns:p14="http://schemas.microsoft.com/office/powerpoint/2010/main" val="3375964393"/>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16762" y="1302680"/>
            <a:ext cx="5472684" cy="51812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744188" y="1422209"/>
            <a:ext cx="5358369" cy="5078313"/>
          </a:xfrm>
          <a:prstGeom prst="rect">
            <a:avLst/>
          </a:prstGeom>
        </p:spPr>
        <p:txBody>
          <a:bodyPr wrap="square">
            <a:spAutoFit/>
          </a:bodyPr>
          <a:lstStyle/>
          <a:p>
            <a:pPr algn="just" rtl="1">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الإعلان</a:t>
            </a:r>
          </a:p>
          <a:p>
            <a:pPr marL="1200150" lvl="2" indent="-285750" algn="just" rtl="1">
              <a:spcAft>
                <a:spcPts val="800"/>
              </a:spcAft>
              <a:buFont typeface="Wingdings" panose="05000000000000000000" pitchFamily="2" charset="2"/>
              <a:buChar char="ü"/>
            </a:pPr>
            <a:r>
              <a:rPr lang="ar-EG" sz="2400" b="1" kern="100" dirty="0">
                <a:latin typeface="Calibri" panose="020F0502020204030204" pitchFamily="34" charset="0"/>
                <a:ea typeface="Calibri" panose="020F0502020204030204" pitchFamily="34" charset="0"/>
                <a:cs typeface="Times New Roman" panose="02020603050405020304" pitchFamily="18" charset="0"/>
              </a:rPr>
              <a:t>مفهوم وخصائص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العلاقة بين الإعلان والعلوم الأخرى</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أهداف الإعلان</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الأسس التي تقوم عليها الرسالة الإعلانية</a:t>
            </a:r>
          </a:p>
          <a:p>
            <a:pPr marL="742950" lvl="1"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استراتيجيات الإقناع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الإقناع مفتاح رئيسي لعملية التسويق</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ثلاث استراتيجيات أساسية للإقناع في الحملات التسويقية </a:t>
            </a:r>
          </a:p>
          <a:p>
            <a:pPr marL="1200150" lvl="2" indent="-285750" algn="just" rtl="1">
              <a:spcAft>
                <a:spcPts val="800"/>
              </a:spcAft>
              <a:buFont typeface="Wingdings" panose="05000000000000000000" pitchFamily="2" charset="2"/>
              <a:buChar char="ü"/>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عناصر تطوير حملة التسويق الإقناعية </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dirty="0">
                <a:solidFill>
                  <a:srgbClr val="00B0F0"/>
                </a:solidFill>
                <a:latin typeface="Times New Roman" panose="02020603050405020304" pitchFamily="18" charset="0"/>
                <a:cs typeface="Times New Roman" panose="02020603050405020304" pitchFamily="18" charset="0"/>
              </a:rPr>
              <a:t>الإعلان وطرق الإقناع</a:t>
            </a:r>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6322777" y="97894"/>
            <a:ext cx="3235766" cy="584775"/>
          </a:xfrm>
          <a:prstGeom prst="rect">
            <a:avLst/>
          </a:prstGeom>
          <a:noFill/>
        </p:spPr>
        <p:txBody>
          <a:bodyPr wrap="square" rtlCol="0">
            <a:spAutoFit/>
          </a:bodyPr>
          <a:lstStyle/>
          <a:p>
            <a:pPr algn="r" rtl="1"/>
            <a:r>
              <a:rPr lang="ar-EG" sz="3200" b="1" dirty="0">
                <a:latin typeface="Times New Roman" panose="02020603050405020304" pitchFamily="18" charset="0"/>
                <a:cs typeface="Times New Roman" panose="02020603050405020304" pitchFamily="18" charset="0"/>
              </a:rPr>
              <a:t>خاتمة</a:t>
            </a:r>
          </a:p>
        </p:txBody>
      </p:sp>
      <p:sp>
        <p:nvSpPr>
          <p:cNvPr id="9" name="Rectangle 8">
            <a:extLst>
              <a:ext uri="{FF2B5EF4-FFF2-40B4-BE49-F238E27FC236}">
                <a16:creationId xmlns:a16="http://schemas.microsoft.com/office/drawing/2014/main" id="{01C213FE-BFC8-3FC2-7233-9D15AF95A887}"/>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5933929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(2060).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لاكاني،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عبد الفتاح، أماني. (2068). "مهارات الاتصال والتفاعل والعلاقات الإنسانية." مكتبة الأنجلو المصرية، مصر.</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 سيالديني، روبرت؛ الأيوبي، سامر. (2060). "كتاب التأثير: علم نفس الإقناع." العبيكان – كلمة ، المملكة العربية السعودية.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https://books4arabs.com/B7/books4arab.com.BOOK0606.pdf</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بورج،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(2009).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4"/>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525258" y="153669"/>
            <a:ext cx="3902032" cy="523220"/>
          </a:xfrm>
          <a:prstGeom prst="rect">
            <a:avLst/>
          </a:prstGeom>
          <a:noFill/>
        </p:spPr>
        <p:txBody>
          <a:bodyPr wrap="square" rtlCol="0">
            <a:spAutoFit/>
          </a:bodyPr>
          <a:lstStyle/>
          <a:p>
            <a:r>
              <a:rPr lang="ar-EG" sz="2800" b="1" dirty="0">
                <a:latin typeface="Times New Roman" panose="02020603050405020304" pitchFamily="18" charset="0"/>
                <a:cs typeface="Times New Roman" panose="02020603050405020304" pitchFamily="18" charset="0"/>
              </a:rPr>
              <a:t>المراجع المقترحة للمقرر</a:t>
            </a:r>
          </a:p>
        </p:txBody>
      </p:sp>
      <p:pic>
        <p:nvPicPr>
          <p:cNvPr id="4" name="Picture 3">
            <a:extLst>
              <a:ext uri="{FF2B5EF4-FFF2-40B4-BE49-F238E27FC236}">
                <a16:creationId xmlns:a16="http://schemas.microsoft.com/office/drawing/2014/main" id="{5925A42E-10AB-7A22-03C6-0AD771A8AB37}"/>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92185"/>
            <a:ext cx="2383737" cy="1116194"/>
          </a:xfrm>
          <a:prstGeom prst="rect">
            <a:avLst/>
          </a:prstGeom>
        </p:spPr>
      </p:pic>
      <p:sp>
        <p:nvSpPr>
          <p:cNvPr id="5" name="TextBox 4">
            <a:extLst>
              <a:ext uri="{FF2B5EF4-FFF2-40B4-BE49-F238E27FC236}">
                <a16:creationId xmlns:a16="http://schemas.microsoft.com/office/drawing/2014/main" id="{E040C512-7378-2803-33CF-3C41C4A37648}"/>
              </a:ext>
            </a:extLst>
          </p:cNvPr>
          <p:cNvSpPr txBox="1"/>
          <p:nvPr/>
        </p:nvSpPr>
        <p:spPr>
          <a:xfrm>
            <a:off x="-97936" y="6419996"/>
            <a:ext cx="2616200" cy="400110"/>
          </a:xfrm>
          <a:prstGeom prst="rect">
            <a:avLst/>
          </a:prstGeom>
          <a:noFill/>
        </p:spPr>
        <p:txBody>
          <a:bodyPr wrap="square" rtlCol="0">
            <a:spAutoFit/>
          </a:bodyPr>
          <a:lstStyle/>
          <a:p>
            <a:pPr algn="ctr"/>
            <a:r>
              <a:rPr lang="en-US" sz="2000" b="1" dirty="0"/>
              <a:t>www.midocean.ae</a:t>
            </a:r>
          </a:p>
        </p:txBody>
      </p:sp>
      <p:sp>
        <p:nvSpPr>
          <p:cNvPr id="12" name="Rectangle 11">
            <a:extLst>
              <a:ext uri="{FF2B5EF4-FFF2-40B4-BE49-F238E27FC236}">
                <a16:creationId xmlns:a16="http://schemas.microsoft.com/office/drawing/2014/main" id="{E03CDC3C-35EC-5167-5E25-34E461D06306}"/>
              </a:ext>
            </a:extLst>
          </p:cNvPr>
          <p:cNvSpPr/>
          <p:nvPr/>
        </p:nvSpPr>
        <p:spPr>
          <a:xfrm>
            <a:off x="-1067044" y="61965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FC8A1B50-8122-52F8-1F0C-B26C313746BB}"/>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4" name="TextBox 13">
            <a:extLst>
              <a:ext uri="{FF2B5EF4-FFF2-40B4-BE49-F238E27FC236}">
                <a16:creationId xmlns:a16="http://schemas.microsoft.com/office/drawing/2014/main" id="{7DF8F10F-4935-CB76-4A97-FCE1DDEB457D}"/>
              </a:ext>
            </a:extLst>
          </p:cNvPr>
          <p:cNvSpPr txBox="1"/>
          <p:nvPr/>
        </p:nvSpPr>
        <p:spPr>
          <a:xfrm>
            <a:off x="270612" y="134467"/>
            <a:ext cx="1034822" cy="461665"/>
          </a:xfrm>
          <a:prstGeom prst="rect">
            <a:avLst/>
          </a:prstGeom>
          <a:noFill/>
        </p:spPr>
        <p:txBody>
          <a:bodyPr wrap="square" rtlCol="0">
            <a:spAutoFit/>
          </a:bodyPr>
          <a:lstStyle/>
          <a:p>
            <a:pPr algn="ctr"/>
            <a:r>
              <a:rPr lang="ar-EG" sz="2400" b="1" dirty="0">
                <a:solidFill>
                  <a:schemeClr val="bg1"/>
                </a:solidFill>
                <a:latin typeface="Times New Roman" panose="02020603050405020304" pitchFamily="18" charset="0"/>
                <a:cs typeface="Times New Roman" panose="02020603050405020304" pitchFamily="18" charset="0"/>
              </a:rPr>
              <a:t>محاضرة</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id="{5046E18D-52DD-60A9-D49D-CB1D76C6F552}"/>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90422897"/>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0" y="0"/>
            <a:ext cx="12192000" cy="6867123"/>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1175" y="169001"/>
            <a:ext cx="2758843" cy="753090"/>
          </a:xfrm>
          <a:prstGeom prst="rect">
            <a:avLst/>
          </a:prstGeom>
        </p:spPr>
      </p:pic>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8">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9">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
        <p:nvSpPr>
          <p:cNvPr id="7" name="TextBox 6">
            <a:extLst>
              <a:ext uri="{FF2B5EF4-FFF2-40B4-BE49-F238E27FC236}">
                <a16:creationId xmlns:a16="http://schemas.microsoft.com/office/drawing/2014/main" id="{9FECB788-192F-112A-65B1-292BEF86C3A0}"/>
              </a:ext>
            </a:extLst>
          </p:cNvPr>
          <p:cNvSpPr txBox="1"/>
          <p:nvPr/>
        </p:nvSpPr>
        <p:spPr>
          <a:xfrm>
            <a:off x="5222209" y="6467013"/>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14" name="Picture 13">
            <a:extLst>
              <a:ext uri="{FF2B5EF4-FFF2-40B4-BE49-F238E27FC236}">
                <a16:creationId xmlns:a16="http://schemas.microsoft.com/office/drawing/2014/main" id="{3BFA0044-7471-418F-A4DF-B75922F417E9}"/>
              </a:ext>
            </a:extLst>
          </p:cNvPr>
          <p:cNvPicPr>
            <a:picLocks noChangeAspect="1"/>
          </p:cNvPicPr>
          <p:nvPr/>
        </p:nvPicPr>
        <p:blipFill>
          <a:blip r:embed="rId10">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Tree>
    <p:extLst>
      <p:ext uri="{BB962C8B-B14F-4D97-AF65-F5344CB8AC3E}">
        <p14:creationId xmlns:p14="http://schemas.microsoft.com/office/powerpoint/2010/main" val="1340240687"/>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7571</TotalTime>
  <Words>3574</Words>
  <Application>Microsoft Office PowerPoint</Application>
  <PresentationFormat>Widescreen</PresentationFormat>
  <Paragraphs>347</Paragraphs>
  <Slides>41</Slides>
  <Notes>26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 Rady</cp:lastModifiedBy>
  <cp:revision>274</cp:revision>
  <dcterms:created xsi:type="dcterms:W3CDTF">2023-04-29T09:08:23Z</dcterms:created>
  <dcterms:modified xsi:type="dcterms:W3CDTF">2023-11-30T19:41:50Z</dcterms:modified>
</cp:coreProperties>
</file>