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6" r:id="rId3"/>
    <p:sldId id="510" r:id="rId4"/>
    <p:sldId id="256" r:id="rId5"/>
    <p:sldId id="505" r:id="rId6"/>
    <p:sldId id="504" r:id="rId7"/>
    <p:sldId id="517" r:id="rId8"/>
    <p:sldId id="513" r:id="rId9"/>
    <p:sldId id="515" r:id="rId10"/>
    <p:sldId id="516" r:id="rId11"/>
    <p:sldId id="511" r:id="rId12"/>
    <p:sldId id="483" r:id="rId13"/>
    <p:sldId id="481" r:id="rId14"/>
    <p:sldId id="518" r:id="rId15"/>
    <p:sldId id="514" r:id="rId16"/>
    <p:sldId id="519" r:id="rId17"/>
    <p:sldId id="520" r:id="rId18"/>
    <p:sldId id="521" r:id="rId19"/>
    <p:sldId id="522" r:id="rId20"/>
    <p:sldId id="523" r:id="rId21"/>
    <p:sldId id="524" r:id="rId22"/>
    <p:sldId id="482" r:id="rId23"/>
    <p:sldId id="525" r:id="rId24"/>
    <p:sldId id="527" r:id="rId25"/>
    <p:sldId id="528" r:id="rId26"/>
    <p:sldId id="529" r:id="rId27"/>
    <p:sldId id="485" r:id="rId28"/>
    <p:sldId id="530" r:id="rId29"/>
    <p:sldId id="531" r:id="rId30"/>
    <p:sldId id="532" r:id="rId31"/>
    <p:sldId id="533" r:id="rId32"/>
    <p:sldId id="535" r:id="rId33"/>
    <p:sldId id="534" r:id="rId34"/>
    <p:sldId id="536" r:id="rId35"/>
    <p:sldId id="537" r:id="rId36"/>
    <p:sldId id="538" r:id="rId37"/>
    <p:sldId id="539" r:id="rId38"/>
    <p:sldId id="540" r:id="rId39"/>
    <p:sldId id="541" r:id="rId40"/>
    <p:sldId id="487"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510"/>
            <p14:sldId id="256"/>
            <p14:sldId id="505"/>
            <p14:sldId id="504"/>
            <p14:sldId id="517"/>
            <p14:sldId id="513"/>
            <p14:sldId id="515"/>
            <p14:sldId id="516"/>
            <p14:sldId id="511"/>
            <p14:sldId id="483"/>
            <p14:sldId id="481"/>
            <p14:sldId id="518"/>
            <p14:sldId id="514"/>
            <p14:sldId id="519"/>
            <p14:sldId id="520"/>
            <p14:sldId id="521"/>
            <p14:sldId id="522"/>
            <p14:sldId id="523"/>
            <p14:sldId id="524"/>
            <p14:sldId id="482"/>
            <p14:sldId id="525"/>
            <p14:sldId id="527"/>
            <p14:sldId id="528"/>
            <p14:sldId id="529"/>
            <p14:sldId id="485"/>
            <p14:sldId id="530"/>
            <p14:sldId id="531"/>
            <p14:sldId id="532"/>
            <p14:sldId id="533"/>
            <p14:sldId id="535"/>
            <p14:sldId id="534"/>
            <p14:sldId id="536"/>
            <p14:sldId id="537"/>
            <p14:sldId id="538"/>
            <p14:sldId id="539"/>
            <p14:sldId id="540"/>
            <p14:sldId id="541"/>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669BBC"/>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64"/>
    <p:restoredTop sz="93750" autoAdjust="0"/>
  </p:normalViewPr>
  <p:slideViewPr>
    <p:cSldViewPr snapToGrid="0">
      <p:cViewPr>
        <p:scale>
          <a:sx n="95" d="100"/>
          <a:sy n="95" d="100"/>
        </p:scale>
        <p:origin x="920" y="5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370932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521663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7363759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6087221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38824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8653203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9313827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5097608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8225047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5517484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4142817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6839018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894858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719039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627450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092030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9.png"/><Relationship Id="rId7"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9.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hyperlink" Target="https://khamsat.com/services/%D8%AA%D8%B5%D9%85%D9%8A%D9%85-%D9%85%D9%86%D8%AA%D8%AC%D8%A7%D8%AA" TargetMode="External"/><Relationship Id="rId7" Type="http://schemas.openxmlformats.org/officeDocument/2006/relationships/image" Target="../media/image12.sv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22.png"/></Relationships>
</file>

<file path=ppt/slides/_rels/slide14.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 Id="rId9" Type="http://schemas.openxmlformats.org/officeDocument/2006/relationships/image" Target="../media/image25.jpeg"/></Relationships>
</file>

<file path=ppt/slides/_rels/slide15.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9.png"/><Relationship Id="rId7" Type="http://schemas.openxmlformats.org/officeDocument/2006/relationships/image" Target="../media/image2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6.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9.png"/><Relationship Id="rId7"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9.png"/><Relationship Id="rId7" Type="http://schemas.openxmlformats.org/officeDocument/2006/relationships/image" Target="../media/image32.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sv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4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7.png"/><Relationship Id="rId7" Type="http://schemas.openxmlformats.org/officeDocument/2006/relationships/image" Target="../media/image4.png"/><Relationship Id="rId2" Type="http://schemas.openxmlformats.org/officeDocument/2006/relationships/image" Target="../media/image46.jpeg"/><Relationship Id="rId1" Type="http://schemas.openxmlformats.org/officeDocument/2006/relationships/slideLayout" Target="../slideLayouts/slideLayout14.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114615" y="3516687"/>
            <a:ext cx="3943127" cy="523220"/>
          </a:xfrm>
          <a:prstGeom prst="rect">
            <a:avLst/>
          </a:prstGeom>
          <a:noFill/>
        </p:spPr>
        <p:txBody>
          <a:bodyPr wrap="square" rtlCol="0">
            <a:spAutoFit/>
          </a:bodyPr>
          <a:lstStyle/>
          <a:p>
            <a:pPr algn="ctr" rtl="1"/>
            <a:r>
              <a:rPr lang="ar-SA" sz="2800" b="1" dirty="0">
                <a:solidFill>
                  <a:srgbClr val="2D3956"/>
                </a:solidFill>
                <a:latin typeface="Al-Jazeera-Arabic-Regular" pitchFamily="2" charset="-78"/>
                <a:cs typeface="Al-Jazeera-Arabic-Regular" pitchFamily="2" charset="-78"/>
              </a:rPr>
              <a:t>د. جورج لطيف سيدهم</a:t>
            </a:r>
            <a:endParaRPr lang="en-US" sz="2800" b="1" dirty="0">
              <a:solidFill>
                <a:srgbClr val="2D3956"/>
              </a:solidFill>
              <a:latin typeface="Al-Jazeera-Arabic-Regular" pitchFamily="2" charset="-78"/>
              <a:cs typeface="Al-Jazeera-Arabic-Regular"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228608" y="2654146"/>
            <a:ext cx="5641659" cy="707886"/>
          </a:xfrm>
          <a:prstGeom prst="rect">
            <a:avLst/>
          </a:prstGeom>
          <a:noFill/>
        </p:spPr>
        <p:txBody>
          <a:bodyPr wrap="square" rtlCol="0">
            <a:spAutoFit/>
          </a:bodyPr>
          <a:lstStyle/>
          <a:p>
            <a:pPr algn="ctr" rtl="1"/>
            <a:r>
              <a:rPr lang="ar-SA" sz="4000" b="1" dirty="0">
                <a:solidFill>
                  <a:srgbClr val="8E5A6D"/>
                </a:solidFill>
                <a:latin typeface="Al-Jazeera-Arabic-Regular" pitchFamily="2" charset="-78"/>
                <a:cs typeface="Al-Jazeera-Arabic-Regular" pitchFamily="2" charset="-78"/>
              </a:rPr>
              <a:t>التصميم </a:t>
            </a:r>
            <a:r>
              <a:rPr lang="ar-SA" sz="4000" b="1" dirty="0" err="1">
                <a:solidFill>
                  <a:srgbClr val="8E5A6D"/>
                </a:solidFill>
                <a:latin typeface="Al-Jazeera-Arabic-Regular" pitchFamily="2" charset="-78"/>
                <a:cs typeface="Al-Jazeera-Arabic-Regular" pitchFamily="2" charset="-78"/>
              </a:rPr>
              <a:t>الجرافيكي</a:t>
            </a:r>
            <a:r>
              <a:rPr lang="ar-SA" sz="4000" b="1" dirty="0">
                <a:solidFill>
                  <a:srgbClr val="8E5A6D"/>
                </a:solidFill>
                <a:latin typeface="Al-Jazeera-Arabic-Regular" pitchFamily="2" charset="-78"/>
                <a:cs typeface="Al-Jazeera-Arabic-Regular" pitchFamily="2" charset="-78"/>
              </a:rPr>
              <a:t> للإعلام</a:t>
            </a:r>
            <a:endParaRPr lang="en-US" sz="4000" b="1" dirty="0">
              <a:solidFill>
                <a:srgbClr val="8E5A6D"/>
              </a:solidFill>
              <a:latin typeface="Al-Jazeera-Arabic-Regular" pitchFamily="2" charset="-78"/>
              <a:cs typeface="Al-Jazeera-Arabic-Regular"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106288" y="591059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477234" cy="400110"/>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COURSE CODE – DGM 125</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94518" y="2547508"/>
            <a:ext cx="5094927" cy="1710853"/>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بداية الفن الرقمي</a:t>
            </a:r>
          </a:p>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مميزات الفن الرقمي </a:t>
            </a:r>
            <a:r>
              <a:rPr lang="en-US" dirty="0">
                <a:solidFill>
                  <a:schemeClr val="bg1"/>
                </a:solidFill>
                <a:latin typeface="Al-Jazeera-Arabic-Regular" pitchFamily="2" charset="-78"/>
                <a:cs typeface="Al-Jazeera-Arabic-Regular" pitchFamily="2" charset="-78"/>
              </a:rPr>
              <a:t>Digital Art</a:t>
            </a:r>
            <a:endParaRPr lang="ar-SA"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أهمية الفن الرقمي</a:t>
            </a:r>
            <a:endParaRPr lang="en-US"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dirty="0">
                <a:solidFill>
                  <a:schemeClr val="bg1"/>
                </a:solidFill>
                <a:latin typeface="Al-Jazeera-Arabic-Regular" pitchFamily="2" charset="-78"/>
                <a:cs typeface="Al-Jazeera-Arabic-Regular" pitchFamily="2" charset="-78"/>
              </a:rPr>
              <a:t>الفن الرقمي المعتمد كلياً على الكمبيوتر</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962146" cy="584775"/>
          </a:xfrm>
          <a:prstGeom prst="rect">
            <a:avLst/>
          </a:prstGeom>
        </p:spPr>
        <p:txBody>
          <a:bodyPr wrap="square">
            <a:spAutoFit/>
          </a:bodyPr>
          <a:lstStyle/>
          <a:p>
            <a:pPr marL="0" algn="r" defTabSz="914400" rtl="1" eaLnBrk="1" latinLnBrk="0" hangingPunct="1"/>
            <a:r>
              <a:rPr lang="ar-SA" sz="3200" b="1" dirty="0">
                <a:latin typeface="Al-Jazeera-Arabic-Regular" pitchFamily="2" charset="-78"/>
                <a:cs typeface="Al-Jazeera-Arabic-Regular" pitchFamily="2" charset="-78"/>
              </a:rPr>
              <a:t>التصميم </a:t>
            </a:r>
            <a:r>
              <a:rPr lang="ar-SA" sz="3200" b="1" dirty="0" err="1">
                <a:latin typeface="Al-Jazeera-Arabic-Regular" pitchFamily="2" charset="-78"/>
                <a:cs typeface="Al-Jazeera-Arabic-Regular" pitchFamily="2" charset="-78"/>
              </a:rPr>
              <a:t>الجرافيكي</a:t>
            </a:r>
            <a:r>
              <a:rPr lang="ar-SA" sz="3200" b="1" dirty="0">
                <a:latin typeface="Al-Jazeera-Arabic-Regular" pitchFamily="2" charset="-78"/>
                <a:cs typeface="Al-Jazeera-Arabic-Regular" pitchFamily="2" charset="-78"/>
              </a:rPr>
              <a:t> الرقمي</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2</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499155" y="2785710"/>
            <a:ext cx="291137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بداية الفن الرقمي</a:t>
            </a:r>
          </a:p>
        </p:txBody>
      </p:sp>
    </p:spTree>
    <p:extLst>
      <p:ext uri="{BB962C8B-B14F-4D97-AF65-F5344CB8AC3E}">
        <p14:creationId xmlns:p14="http://schemas.microsoft.com/office/powerpoint/2010/main" val="2587619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063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بداية الفن </a:t>
            </a:r>
          </a:p>
          <a:p>
            <a:pPr marL="0" algn="ctr" defTabSz="914400" rtl="1" eaLnBrk="1" latinLnBrk="0" hangingPunct="1"/>
            <a:r>
              <a:rPr lang="ar-SA" sz="2800" b="1" dirty="0">
                <a:latin typeface="Al-Jazeera-Arabic-Bold" pitchFamily="2" charset="-78"/>
                <a:cs typeface="Al-Jazeera-Arabic-Bold" pitchFamily="2" charset="-78"/>
              </a:rPr>
              <a:t>الرقمي</a:t>
            </a:r>
          </a:p>
          <a:p>
            <a:pPr marL="0" algn="ctr" defTabSz="914400" rtl="1" eaLnBrk="1" latinLnBrk="0" hangingPunct="1"/>
            <a:r>
              <a:rPr lang="en-US" sz="2800" b="1" dirty="0">
                <a:latin typeface="Al-Jazeera-Arabic-Bold" pitchFamily="2" charset="-78"/>
                <a:cs typeface="Al-Jazeera-Arabic-Bold" pitchFamily="2" charset="-78"/>
              </a:rPr>
              <a:t>Digital Art</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84203" y="1560314"/>
            <a:ext cx="4112640" cy="3737370"/>
          </a:xfrm>
          <a:prstGeom prst="rect">
            <a:avLst/>
          </a:prstGeom>
          <a:noFill/>
        </p:spPr>
        <p:txBody>
          <a:bodyPr wrap="square" rtlCol="0">
            <a:spAutoFit/>
          </a:bodyPr>
          <a:lstStyle/>
          <a:p>
            <a:pPr algn="just" rtl="1">
              <a:lnSpc>
                <a:spcPct val="150000"/>
              </a:lnSpc>
            </a:pPr>
            <a:r>
              <a:rPr lang="ar-EG" sz="2000" b="0" i="0" dirty="0">
                <a:solidFill>
                  <a:srgbClr val="3D4957"/>
                </a:solidFill>
                <a:effectLst/>
                <a:latin typeface="Al-Jazeera-Arabic-Regular" pitchFamily="2" charset="-78"/>
                <a:cs typeface="Al-Jazeera-Arabic-Regular" pitchFamily="2" charset="-78"/>
              </a:rPr>
              <a:t>استُخدِم مصطلح الفن الرقمي لأول مرة عام </a:t>
            </a:r>
            <a:r>
              <a:rPr lang="ar-EG" sz="2000" b="0" i="0" u="none" strike="noStrike" dirty="0">
                <a:solidFill>
                  <a:srgbClr val="2D3956"/>
                </a:solidFill>
                <a:effectLst/>
                <a:latin typeface="Al-Jazeera-Arabic-Regular" pitchFamily="2" charset="-78"/>
                <a:cs typeface="Al-Jazeera-Arabic-Regular" pitchFamily="2" charset="-78"/>
              </a:rPr>
              <a:t>1980</a:t>
            </a:r>
            <a:r>
              <a:rPr lang="ar-EG" sz="2000" b="0" i="0" dirty="0">
                <a:solidFill>
                  <a:srgbClr val="3D4957"/>
                </a:solidFill>
                <a:effectLst/>
                <a:latin typeface="Al-Jazeera-Arabic-Regular" pitchFamily="2" charset="-78"/>
                <a:cs typeface="Al-Jazeera-Arabic-Regular" pitchFamily="2" charset="-78"/>
              </a:rPr>
              <a:t> لوصف برنامج الرسام </a:t>
            </a:r>
            <a:r>
              <a:rPr lang="en-US" sz="2000" b="0" i="0" strike="noStrike" dirty="0">
                <a:solidFill>
                  <a:srgbClr val="2D3956"/>
                </a:solidFill>
                <a:effectLst/>
                <a:latin typeface="Al-Jazeera-Arabic-Regular" pitchFamily="2" charset="-78"/>
                <a:cs typeface="Al-Jazeera-Arabic-Regular" pitchFamily="2" charset="-78"/>
              </a:rPr>
              <a:t>AARON</a:t>
            </a:r>
            <a:r>
              <a:rPr lang="ar-SA" sz="2000" b="0" i="0" u="none" strike="noStrike" dirty="0">
                <a:solidFill>
                  <a:srgbClr val="007BFF"/>
                </a:solidFill>
                <a:effectLst/>
                <a:latin typeface="Al-Jazeera-Arabic-Regular" pitchFamily="2" charset="-78"/>
                <a:cs typeface="Al-Jazeera-Arabic-Regular" pitchFamily="2" charset="-78"/>
              </a:rPr>
              <a:t> </a:t>
            </a:r>
            <a:r>
              <a:rPr lang="ar-EG" sz="2000" b="0" i="0" dirty="0">
                <a:solidFill>
                  <a:srgbClr val="3D4957"/>
                </a:solidFill>
                <a:effectLst/>
                <a:latin typeface="Al-Jazeera-Arabic-Regular" pitchFamily="2" charset="-78"/>
                <a:cs typeface="Al-Jazeera-Arabic-Regular" pitchFamily="2" charset="-78"/>
              </a:rPr>
              <a:t>الذي استخدمه المهندسون في برمجة روبوت ذكي قادر على رسم رسومات كبيرة ومتنوعة على ورقة موضوعة على الأرض، ما لفت أنظار المصممين لاستغلال وتطوير هذا النوع الجديد من الفنون.</a:t>
            </a:r>
            <a:endParaRPr lang="ar-EG" sz="2000" b="0" i="0" dirty="0">
              <a:solidFill>
                <a:srgbClr val="333333"/>
              </a:solidFill>
              <a:effectLst/>
              <a:latin typeface="Al-Jazeera-Arabic-Regular" pitchFamily="2" charset="-78"/>
              <a:cs typeface="Al-Jazeera-Arabic-Regular"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 name="Picture 4">
            <a:extLst>
              <a:ext uri="{FF2B5EF4-FFF2-40B4-BE49-F238E27FC236}">
                <a16:creationId xmlns:a16="http://schemas.microsoft.com/office/drawing/2014/main" id="{274F8DA5-D21D-ED44-A4FB-422686C5B55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9579" y="1428065"/>
            <a:ext cx="2979157" cy="3971239"/>
          </a:xfrm>
          <a:prstGeom prst="rect">
            <a:avLst/>
          </a:prstGeom>
        </p:spPr>
      </p:pic>
      <p:pic>
        <p:nvPicPr>
          <p:cNvPr id="3" name="Picture 2">
            <a:extLst>
              <a:ext uri="{FF2B5EF4-FFF2-40B4-BE49-F238E27FC236}">
                <a16:creationId xmlns:a16="http://schemas.microsoft.com/office/drawing/2014/main" id="{390F41C9-1A5C-FF43-A9D3-47FEC1E5BAF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19275" y="4000617"/>
            <a:ext cx="1874287" cy="1398687"/>
          </a:xfrm>
          <a:prstGeom prst="rect">
            <a:avLst/>
          </a:prstGeom>
        </p:spPr>
      </p:pic>
    </p:spTree>
    <p:extLst>
      <p:ext uri="{BB962C8B-B14F-4D97-AF65-F5344CB8AC3E}">
        <p14:creationId xmlns:p14="http://schemas.microsoft.com/office/powerpoint/2010/main" val="2761076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بداية الفن </a:t>
            </a:r>
          </a:p>
          <a:p>
            <a:pPr marL="0" algn="ctr" defTabSz="914400" rtl="1" eaLnBrk="1" latinLnBrk="0" hangingPunct="1"/>
            <a:r>
              <a:rPr lang="ar-SA" sz="2800" b="1" dirty="0">
                <a:latin typeface="Al-Jazeera-Arabic-Bold" pitchFamily="2" charset="-78"/>
                <a:cs typeface="Al-Jazeera-Arabic-Bold" pitchFamily="2" charset="-78"/>
              </a:rPr>
              <a:t>الرقمي</a:t>
            </a:r>
          </a:p>
          <a:p>
            <a:pPr marL="0" algn="ctr" defTabSz="914400" rtl="1" eaLnBrk="1" latinLnBrk="0" hangingPunct="1"/>
            <a:r>
              <a:rPr lang="en-US" sz="2800" b="1" dirty="0">
                <a:latin typeface="Al-Jazeera-Arabic-Bold" pitchFamily="2" charset="-78"/>
                <a:cs typeface="Al-Jazeera-Arabic-Bold" pitchFamily="2" charset="-78"/>
              </a:rPr>
              <a:t>Digital Art</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846319" y="1791146"/>
            <a:ext cx="4468143" cy="3275705"/>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لكن أُولى محاولات إخراج عمل فني بواسطة الحاسوب كان عام 1965، على يد الفنان الألماني “فريدر ناك”، الذي صمم خوارزمية تتيح رسم مجموعة من الأشكال الفنية المختلفة، لتكون بذلك أول رسمة للفن الرقمي، على الرغم من غياب المصطلح الواصف له في ذلك الوقت.</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7" name="Picture 6">
            <a:extLst>
              <a:ext uri="{FF2B5EF4-FFF2-40B4-BE49-F238E27FC236}">
                <a16:creationId xmlns:a16="http://schemas.microsoft.com/office/drawing/2014/main" id="{21675C39-B25E-E943-BB7B-0A9097B571D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63989" y="1700380"/>
            <a:ext cx="3448846" cy="3600112"/>
          </a:xfrm>
          <a:prstGeom prst="rect">
            <a:avLst/>
          </a:prstGeom>
        </p:spPr>
      </p:pic>
      <p:pic>
        <p:nvPicPr>
          <p:cNvPr id="5" name="Picture 4">
            <a:extLst>
              <a:ext uri="{FF2B5EF4-FFF2-40B4-BE49-F238E27FC236}">
                <a16:creationId xmlns:a16="http://schemas.microsoft.com/office/drawing/2014/main" id="{B88AF5D1-C1B9-6543-8E4B-87AEDBB4929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6872" y="1468509"/>
            <a:ext cx="1241116" cy="1605177"/>
          </a:xfrm>
          <a:prstGeom prst="rect">
            <a:avLst/>
          </a:prstGeom>
        </p:spPr>
      </p:pic>
    </p:spTree>
    <p:extLst>
      <p:ext uri="{BB962C8B-B14F-4D97-AF65-F5344CB8AC3E}">
        <p14:creationId xmlns:p14="http://schemas.microsoft.com/office/powerpoint/2010/main" val="919856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بداية الفن </a:t>
            </a:r>
          </a:p>
          <a:p>
            <a:pPr marL="0" algn="ctr" defTabSz="914400" rtl="1" eaLnBrk="1" latinLnBrk="0" hangingPunct="1"/>
            <a:r>
              <a:rPr lang="ar-SA" sz="2800" b="1" dirty="0">
                <a:latin typeface="Al-Jazeera-Arabic-Bold" pitchFamily="2" charset="-78"/>
                <a:cs typeface="Al-Jazeera-Arabic-Bold" pitchFamily="2" charset="-78"/>
              </a:rPr>
              <a:t>الرقمي</a:t>
            </a:r>
          </a:p>
          <a:p>
            <a:pPr marL="0" algn="ctr" defTabSz="914400" rtl="1" eaLnBrk="1" latinLnBrk="0" hangingPunct="1"/>
            <a:r>
              <a:rPr lang="en-US" sz="2800" b="1" dirty="0">
                <a:latin typeface="Al-Jazeera-Arabic-Bold" pitchFamily="2" charset="-78"/>
                <a:cs typeface="Al-Jazeera-Arabic-Bold" pitchFamily="2" charset="-78"/>
              </a:rPr>
              <a:t>Digital Art</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65348" y="1534592"/>
            <a:ext cx="3903118" cy="373737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ومع نهاية الستينيات، عقدت عدة متاحف معارض لاستكشاف الفن بواسطة الحاسوب. وتطور تطورًا هائلًا بعد ذلك من خلال وسائل الإعلام المختلفة التي اعتمدت على عدة فنون مثل الموشن جرافيك، أو استخدام الفن الرقمي في أفلام ديزني، أو حتى في التسويق الرقمي.</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3D38D360-F1E5-7C47-B30F-5752FABCEAB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5328" y="2243364"/>
            <a:ext cx="4469588" cy="2514143"/>
          </a:xfrm>
          <a:prstGeom prst="rect">
            <a:avLst/>
          </a:prstGeom>
        </p:spPr>
      </p:pic>
    </p:spTree>
    <p:extLst>
      <p:ext uri="{BB962C8B-B14F-4D97-AF65-F5344CB8AC3E}">
        <p14:creationId xmlns:p14="http://schemas.microsoft.com/office/powerpoint/2010/main" val="1053067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168423" y="2785710"/>
            <a:ext cx="4988866"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مميزات الفن الرقمي </a:t>
            </a:r>
            <a:r>
              <a:rPr lang="en-US" sz="2800" b="1" dirty="0">
                <a:solidFill>
                  <a:schemeClr val="bg1"/>
                </a:solidFill>
                <a:latin typeface="Al-Jazeera-Arabic-Bold" pitchFamily="2" charset="-78"/>
                <a:cs typeface="Al-Jazeera-Arabic-Bold" pitchFamily="2" charset="-78"/>
              </a:rPr>
              <a:t>Digital Art</a:t>
            </a:r>
            <a:endParaRPr lang="ar-SA" sz="2800" b="1" dirty="0">
              <a:solidFill>
                <a:schemeClr val="bg1"/>
              </a:solidFill>
              <a:latin typeface="Al-Jazeera-Arabic-Bold" pitchFamily="2" charset="-78"/>
              <a:cs typeface="Al-Jazeera-Arabic-Bold" pitchFamily="2" charset="-78"/>
            </a:endParaRPr>
          </a:p>
        </p:txBody>
      </p:sp>
    </p:spTree>
    <p:extLst>
      <p:ext uri="{BB962C8B-B14F-4D97-AF65-F5344CB8AC3E}">
        <p14:creationId xmlns:p14="http://schemas.microsoft.com/office/powerpoint/2010/main" val="36791533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مميزات</a:t>
            </a:r>
          </a:p>
          <a:p>
            <a:pPr marL="0" algn="ctr" defTabSz="914400" rtl="1" eaLnBrk="1" latinLnBrk="0" hangingPunct="1"/>
            <a:r>
              <a:rPr lang="ar-SA" sz="2800" b="1" dirty="0">
                <a:latin typeface="Al-Jazeera-Arabic-Bold" pitchFamily="2" charset="-78"/>
                <a:cs typeface="Al-Jazeera-Arabic-Bold" pitchFamily="2" charset="-78"/>
              </a:rPr>
              <a:t> الفن الرقمي</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85800" y="1335491"/>
            <a:ext cx="8601006" cy="4291368"/>
          </a:xfrm>
          <a:prstGeom prst="rect">
            <a:avLst/>
          </a:prstGeom>
          <a:noFill/>
        </p:spPr>
        <p:txBody>
          <a:bodyPr wrap="square" rtlCol="0">
            <a:spAutoFit/>
          </a:bodyPr>
          <a:lstStyle/>
          <a:p>
            <a:pPr algn="just" rtl="1">
              <a:lnSpc>
                <a:spcPct val="150000"/>
              </a:lnSpc>
            </a:pPr>
            <a:r>
              <a:rPr lang="ar-EG" sz="2000" b="1" i="0" dirty="0">
                <a:solidFill>
                  <a:srgbClr val="3D4957"/>
                </a:solidFill>
                <a:effectLst/>
                <a:latin typeface="Al-Jazeera-Arabic-Regular" pitchFamily="2" charset="-78"/>
                <a:cs typeface="Al-Jazeera-Arabic-Regular" pitchFamily="2" charset="-78"/>
              </a:rPr>
              <a:t>للفن الرقمي العديد من المميزات التي لا يتيحها الفن التقليدي، منها:</a:t>
            </a:r>
          </a:p>
          <a:p>
            <a:pPr algn="just" rtl="1">
              <a:lnSpc>
                <a:spcPct val="150000"/>
              </a:lnSpc>
            </a:pPr>
            <a:r>
              <a:rPr lang="ar-EG" sz="2200" b="1" i="0" dirty="0">
                <a:solidFill>
                  <a:srgbClr val="2C2F34"/>
                </a:solidFill>
                <a:effectLst/>
                <a:latin typeface="Al-Jazeera-Arabic-Regular" pitchFamily="2" charset="-78"/>
                <a:cs typeface="Al-Jazeera-Arabic-Regular" pitchFamily="2" charset="-78"/>
              </a:rPr>
              <a:t>1. الفاعلية</a:t>
            </a:r>
          </a:p>
          <a:p>
            <a:pPr algn="just" rtl="1">
              <a:lnSpc>
                <a:spcPct val="150000"/>
              </a:lnSpc>
            </a:pPr>
            <a:r>
              <a:rPr lang="ar-EG" sz="2000" i="0" dirty="0">
                <a:solidFill>
                  <a:srgbClr val="2C2F34"/>
                </a:solidFill>
                <a:effectLst/>
                <a:latin typeface="Al-Jazeera-Arabic-Regular" pitchFamily="2" charset="-78"/>
                <a:cs typeface="Al-Jazeera-Arabic-Regular" pitchFamily="2" charset="-78"/>
              </a:rPr>
              <a:t>يوفر الفن الرقمي الكثير من الأموال المطلوبة لشراء الأدوات، إذ لا يتطلب الأمر سوى جهاز حاسوب جيد والبرامج المتعلقة بالفن الرقمي لإنتاج أعمال فنية مذهلة، عوضًا عن استهلاك العديد من الموارد مقارنةً بالفن التقليدي.</a:t>
            </a:r>
          </a:p>
          <a:p>
            <a:pPr algn="just" rtl="1">
              <a:lnSpc>
                <a:spcPct val="150000"/>
              </a:lnSpc>
            </a:pPr>
            <a:r>
              <a:rPr lang="ar-EG" sz="2000" i="0" dirty="0">
                <a:solidFill>
                  <a:srgbClr val="2C2F34"/>
                </a:solidFill>
                <a:effectLst/>
                <a:latin typeface="Al-Jazeera-Arabic-Regular" pitchFamily="2" charset="-78"/>
                <a:cs typeface="Al-Jazeera-Arabic-Regular" pitchFamily="2" charset="-78"/>
              </a:rPr>
              <a:t>يعتمد الأمر اعتمادًا أساسيًا على نوعية الأدوات التي نقارنها، إذ يمكن رسم لوحات مذهلة بقلم رصاص وورقة بيضاء، لكن إذا أردنا التعمق في أنواع الفن الرقمي المختلفة، سنرى أن أدواته -على الأغلب- تُشترى لمرةٍ واحدة، وهي قابلة للاستخدام على الدوام، على عكس الكثير من أدوات الفن التقليدي الباهظة والتي يتكرر شراؤها كل فترة.</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044595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مميزات</a:t>
            </a:r>
          </a:p>
          <a:p>
            <a:pPr marL="0" algn="ctr" defTabSz="914400" rtl="1" eaLnBrk="1" latinLnBrk="0" hangingPunct="1"/>
            <a:r>
              <a:rPr lang="ar-SA" sz="2800" b="1" dirty="0">
                <a:latin typeface="Al-Jazeera-Arabic-Bold" pitchFamily="2" charset="-78"/>
                <a:cs typeface="Al-Jazeera-Arabic-Bold" pitchFamily="2" charset="-78"/>
              </a:rPr>
              <a:t> الفن الرقمي</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31520" y="1335491"/>
            <a:ext cx="8601006" cy="4245201"/>
          </a:xfrm>
          <a:prstGeom prst="rect">
            <a:avLst/>
          </a:prstGeom>
          <a:noFill/>
        </p:spPr>
        <p:txBody>
          <a:bodyPr wrap="square" rtlCol="0">
            <a:spAutoFit/>
          </a:bodyPr>
          <a:lstStyle/>
          <a:p>
            <a:pPr algn="just" rtl="1">
              <a:lnSpc>
                <a:spcPct val="150000"/>
              </a:lnSpc>
            </a:pPr>
            <a:r>
              <a:rPr lang="ar-EG" sz="2000" b="1" i="0" dirty="0">
                <a:solidFill>
                  <a:srgbClr val="3D4957"/>
                </a:solidFill>
                <a:effectLst/>
                <a:latin typeface="Al-Jazeera-Arabic-Regular" pitchFamily="2" charset="-78"/>
                <a:cs typeface="Al-Jazeera-Arabic-Regular" pitchFamily="2" charset="-78"/>
              </a:rPr>
              <a:t>للفن الرقمي العديد من المميزات التي لا يتيحها الفن التقليدي، منها:</a:t>
            </a:r>
          </a:p>
          <a:p>
            <a:pPr algn="r">
              <a:lnSpc>
                <a:spcPct val="150000"/>
              </a:lnSpc>
            </a:pPr>
            <a:r>
              <a:rPr lang="ar-EG" sz="2200" b="1" i="0" dirty="0">
                <a:solidFill>
                  <a:srgbClr val="3C4859"/>
                </a:solidFill>
                <a:effectLst/>
                <a:latin typeface="Al-Jazeera-Arabic-Regular" pitchFamily="2" charset="-78"/>
                <a:cs typeface="Al-Jazeera-Arabic-Regular" pitchFamily="2" charset="-78"/>
              </a:rPr>
              <a:t>2. المرونة</a:t>
            </a:r>
          </a:p>
          <a:p>
            <a:pPr algn="just" rtl="1">
              <a:lnSpc>
                <a:spcPct val="150000"/>
              </a:lnSpc>
            </a:pPr>
            <a:r>
              <a:rPr lang="ar-EG" sz="2000" b="0" i="0" dirty="0">
                <a:solidFill>
                  <a:srgbClr val="3D4957"/>
                </a:solidFill>
                <a:effectLst/>
                <a:latin typeface="Al-Jazeera-Arabic-Regular" pitchFamily="2" charset="-78"/>
                <a:cs typeface="Al-Jazeera-Arabic-Regular" pitchFamily="2" charset="-78"/>
              </a:rPr>
              <a:t>فيما يتعلق بالفن الرقمي، يمكنك إضافة أو تعديل أو حذف أي عنصر دون الإخلال بالموارد أو شراء المزيد منها، إذ يمكن بسهولة التراجع عن الأخطاء، ولا يهم عدد المرات التي ستحذف فيها شيء، فالبرنامج لن يتأثر أو يتمزق من كثرة الحذف كما يمكن أن يحدث في لوحات الرسم التقليدي.</a:t>
            </a:r>
          </a:p>
          <a:p>
            <a:pPr algn="just" rtl="1">
              <a:lnSpc>
                <a:spcPct val="150000"/>
              </a:lnSpc>
            </a:pPr>
            <a:r>
              <a:rPr lang="ar-EG" sz="2000" b="0" i="0" dirty="0">
                <a:solidFill>
                  <a:srgbClr val="3D4957"/>
                </a:solidFill>
                <a:effectLst/>
                <a:latin typeface="Al-Jazeera-Arabic-Regular" pitchFamily="2" charset="-78"/>
                <a:cs typeface="Al-Jazeera-Arabic-Regular" pitchFamily="2" charset="-78"/>
              </a:rPr>
              <a:t>والفن الرقمي أسهل للنشر والتوزيع، إذ يمكن بنقرة نسخ عشرات النُسخ من الملف الأصلي، ومشاركته في مختلف المنصات، كما يسهل حفظه بالاعتماد على أنظمة الحوسبة السحابية لضمان عدم تلفه أو ضياعه.</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15931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مميزات</a:t>
            </a:r>
          </a:p>
          <a:p>
            <a:pPr marL="0" algn="ctr" defTabSz="914400" rtl="1" eaLnBrk="1" latinLnBrk="0" hangingPunct="1"/>
            <a:r>
              <a:rPr lang="ar-SA" sz="2800" b="1" dirty="0">
                <a:latin typeface="Al-Jazeera-Arabic-Bold" pitchFamily="2" charset="-78"/>
                <a:cs typeface="Al-Jazeera-Arabic-Bold" pitchFamily="2" charset="-78"/>
              </a:rPr>
              <a:t> الفن الرقمي</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77643" y="1537231"/>
            <a:ext cx="8601006" cy="3783536"/>
          </a:xfrm>
          <a:prstGeom prst="rect">
            <a:avLst/>
          </a:prstGeom>
          <a:noFill/>
        </p:spPr>
        <p:txBody>
          <a:bodyPr wrap="square" rtlCol="0">
            <a:spAutoFit/>
          </a:bodyPr>
          <a:lstStyle/>
          <a:p>
            <a:pPr algn="just" rtl="1">
              <a:lnSpc>
                <a:spcPct val="150000"/>
              </a:lnSpc>
            </a:pPr>
            <a:r>
              <a:rPr lang="ar-EG" sz="2000" b="1" i="0" dirty="0">
                <a:solidFill>
                  <a:srgbClr val="3D4957"/>
                </a:solidFill>
                <a:effectLst/>
                <a:latin typeface="Al-Jazeera-Arabic-Regular" pitchFamily="2" charset="-78"/>
                <a:cs typeface="Al-Jazeera-Arabic-Regular" pitchFamily="2" charset="-78"/>
              </a:rPr>
              <a:t>للفن الرقمي العديد من المميزات التي لا يتيحها الفن التقليدي، منها:</a:t>
            </a:r>
          </a:p>
          <a:p>
            <a:pPr algn="just" rtl="1">
              <a:lnSpc>
                <a:spcPct val="150000"/>
              </a:lnSpc>
            </a:pPr>
            <a:r>
              <a:rPr lang="ar-EG" sz="2200" b="1" i="0" dirty="0">
                <a:solidFill>
                  <a:srgbClr val="3C4859"/>
                </a:solidFill>
                <a:effectLst/>
                <a:latin typeface="Al-Jazeera-Arabic-Regular" pitchFamily="2" charset="-78"/>
                <a:cs typeface="Al-Jazeera-Arabic-Regular" pitchFamily="2" charset="-78"/>
              </a:rPr>
              <a:t>3. تجربة غنيّة بالمؤثرات</a:t>
            </a:r>
          </a:p>
          <a:p>
            <a:pPr algn="just" rtl="1">
              <a:lnSpc>
                <a:spcPct val="150000"/>
              </a:lnSpc>
            </a:pPr>
            <a:r>
              <a:rPr lang="ar-EG" sz="2000" dirty="0">
                <a:solidFill>
                  <a:srgbClr val="3D4957"/>
                </a:solidFill>
                <a:effectLst/>
                <a:latin typeface="Al-Jazeera-Arabic-Regular" pitchFamily="2" charset="-78"/>
                <a:cs typeface="Al-Jazeera-Arabic-Regular" pitchFamily="2" charset="-78"/>
              </a:rPr>
              <a:t>للفن الرقمي تجربة ممتعة ومقنعة بصريًا لا يتيحها الفن التقليدي، فهو يعطي الفرصة لإنتاج أفلام من الرسوم المتحركة </a:t>
            </a:r>
            <a:r>
              <a:rPr lang="en-US" sz="2000" dirty="0">
                <a:solidFill>
                  <a:srgbClr val="3D4957"/>
                </a:solidFill>
                <a:effectLst/>
                <a:latin typeface="Al-Jazeera-Arabic-Regular" pitchFamily="2" charset="-78"/>
                <a:cs typeface="Al-Jazeera-Arabic-Regular" pitchFamily="2" charset="-78"/>
              </a:rPr>
              <a:t>Animation</a:t>
            </a:r>
            <a:r>
              <a:rPr lang="ar-SA" sz="2000" dirty="0">
                <a:solidFill>
                  <a:srgbClr val="3D4957"/>
                </a:solidFill>
                <a:latin typeface="Al-Jazeera-Arabic-Regular" pitchFamily="2" charset="-78"/>
                <a:cs typeface="Al-Jazeera-Arabic-Regular" pitchFamily="2" charset="-78"/>
              </a:rPr>
              <a:t>، </a:t>
            </a:r>
            <a:r>
              <a:rPr lang="ar-EG" sz="2000" dirty="0">
                <a:solidFill>
                  <a:srgbClr val="3D4957"/>
                </a:solidFill>
                <a:effectLst/>
                <a:latin typeface="Al-Jazeera-Arabic-Regular" pitchFamily="2" charset="-78"/>
                <a:cs typeface="Al-Jazeera-Arabic-Regular" pitchFamily="2" charset="-78"/>
              </a:rPr>
              <a:t>كما يسمح بتعديل الصور والفيديوهات واستخدام مختلف العناصر الصوتية والحركية وغيرها، على عكس الفن التقليدي.</a:t>
            </a:r>
          </a:p>
          <a:p>
            <a:pPr algn="just" rtl="1">
              <a:lnSpc>
                <a:spcPct val="150000"/>
              </a:lnSpc>
            </a:pPr>
            <a:r>
              <a:rPr lang="ar-EG" sz="2000" dirty="0">
                <a:solidFill>
                  <a:srgbClr val="3D4957"/>
                </a:solidFill>
                <a:effectLst/>
                <a:latin typeface="Al-Jazeera-Arabic-Regular" pitchFamily="2" charset="-78"/>
                <a:cs typeface="Al-Jazeera-Arabic-Regular" pitchFamily="2" charset="-78"/>
              </a:rPr>
              <a:t>كما تجدر الإشارة إلى سهولة تعلم الفن الرقمي وتنوع مصادره، ما يجعل هذه الميزة مهمة جدًا للذين يهدفون لتعلم مهارات جديدة أو يرغبون في الحصول على مصادر دخل إضافية.</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249327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230940" y="2785710"/>
            <a:ext cx="4977645"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أهمية الفن الرقمي </a:t>
            </a:r>
            <a:r>
              <a:rPr lang="en-US" sz="2800" b="1" dirty="0">
                <a:solidFill>
                  <a:schemeClr val="bg1"/>
                </a:solidFill>
                <a:latin typeface="Al-Jazeera-Arabic-Bold" pitchFamily="2" charset="-78"/>
                <a:cs typeface="Al-Jazeera-Arabic-Bold" pitchFamily="2" charset="-78"/>
              </a:rPr>
              <a:t>Digital Art؟</a:t>
            </a:r>
          </a:p>
        </p:txBody>
      </p:sp>
    </p:spTree>
    <p:extLst>
      <p:ext uri="{BB962C8B-B14F-4D97-AF65-F5344CB8AC3E}">
        <p14:creationId xmlns:p14="http://schemas.microsoft.com/office/powerpoint/2010/main" val="26087335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أهمية</a:t>
            </a:r>
          </a:p>
          <a:p>
            <a:pPr marL="0" algn="ctr" defTabSz="914400" rtl="1" eaLnBrk="1" latinLnBrk="0" hangingPunct="1"/>
            <a:r>
              <a:rPr lang="ar-SA" sz="2800" b="1" dirty="0">
                <a:latin typeface="Al-Jazeera-Arabic-Bold" pitchFamily="2" charset="-78"/>
                <a:cs typeface="Al-Jazeera-Arabic-Bold" pitchFamily="2" charset="-78"/>
              </a:rPr>
              <a:t>الفن الرقمي</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01832" y="2554541"/>
            <a:ext cx="8752627" cy="1429046"/>
          </a:xfrm>
          <a:prstGeom prst="rect">
            <a:avLst/>
          </a:prstGeom>
          <a:noFill/>
        </p:spPr>
        <p:txBody>
          <a:bodyPr wrap="square" rtlCol="0">
            <a:spAutoFit/>
          </a:bodyPr>
          <a:lstStyle/>
          <a:p>
            <a:pPr algn="just" rtl="1">
              <a:lnSpc>
                <a:spcPct val="150000"/>
              </a:lnSpc>
            </a:pPr>
            <a:r>
              <a:rPr lang="ar-EG" sz="2000" b="0" i="0" dirty="0">
                <a:solidFill>
                  <a:srgbClr val="3D4957"/>
                </a:solidFill>
                <a:effectLst/>
                <a:latin typeface="Al-Jazeera-Arabic-Regular" pitchFamily="2" charset="-78"/>
                <a:cs typeface="Al-Jazeera-Arabic-Regular" pitchFamily="2" charset="-78"/>
              </a:rPr>
              <a:t>للفن الرقمي أهمية كبيرة لمختلف مجالات الأعمال، بتصميماته الرقمية التي تخدم الأنشطة التجارية في الوصول إلى الأهداف التسويقية. فإذا كنت أحد </a:t>
            </a:r>
            <a:r>
              <a:rPr lang="ar-EG" sz="2000" b="0" i="0" u="none" strike="noStrike" dirty="0">
                <a:solidFill>
                  <a:srgbClr val="2D3956"/>
                </a:solidFill>
                <a:effectLst/>
                <a:latin typeface="Al-Jazeera-Arabic-Regular" pitchFamily="2" charset="-78"/>
                <a:cs typeface="Al-Jazeera-Arabic-Regular" pitchFamily="2" charset="-78"/>
              </a:rPr>
              <a:t>رواد الأعمال أو أصحاب المشاريع الناشئة</a:t>
            </a:r>
            <a:r>
              <a:rPr lang="ar-EG" sz="2000" b="0" i="0" dirty="0">
                <a:solidFill>
                  <a:srgbClr val="3D4957"/>
                </a:solidFill>
                <a:effectLst/>
                <a:latin typeface="Al-Jazeera-Arabic-Regular" pitchFamily="2" charset="-78"/>
                <a:cs typeface="Al-Jazeera-Arabic-Regular" pitchFamily="2" charset="-78"/>
              </a:rPr>
              <a:t>، فإليك أبرز الأعمال التي تتطلب الاستعانة بفنان رقمي لإنجازها:</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173636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أهمية</a:t>
            </a:r>
          </a:p>
          <a:p>
            <a:pPr marL="0" algn="ctr" defTabSz="914400" rtl="1" eaLnBrk="1" latinLnBrk="0" hangingPunct="1"/>
            <a:r>
              <a:rPr lang="ar-SA" sz="2800" b="1" dirty="0">
                <a:latin typeface="Al-Jazeera-Arabic-Bold" pitchFamily="2" charset="-78"/>
                <a:cs typeface="Al-Jazeera-Arabic-Bold" pitchFamily="2" charset="-78"/>
              </a:rPr>
              <a:t>الفن الرقمي</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75801" y="1535137"/>
            <a:ext cx="8604689" cy="1295355"/>
          </a:xfrm>
          <a:prstGeom prst="rect">
            <a:avLst/>
          </a:prstGeom>
          <a:noFill/>
        </p:spPr>
        <p:txBody>
          <a:bodyPr wrap="square" rtlCol="0">
            <a:spAutoFit/>
          </a:bodyPr>
          <a:lstStyle/>
          <a:p>
            <a:pPr algn="just" rtl="1">
              <a:lnSpc>
                <a:spcPct val="150000"/>
              </a:lnSpc>
            </a:pPr>
            <a:r>
              <a:rPr lang="ar-EG" b="1" i="0" dirty="0">
                <a:solidFill>
                  <a:srgbClr val="3C4859"/>
                </a:solidFill>
                <a:effectLst/>
                <a:latin typeface="Al-Jazeera-Arabic-Regular" pitchFamily="2" charset="-78"/>
                <a:cs typeface="Al-Jazeera-Arabic-Regular" pitchFamily="2" charset="-78"/>
              </a:rPr>
              <a:t>1. تصميم المنتجات</a:t>
            </a:r>
          </a:p>
          <a:p>
            <a:pPr algn="just" rtl="1">
              <a:lnSpc>
                <a:spcPct val="150000"/>
              </a:lnSpc>
            </a:pPr>
            <a:r>
              <a:rPr lang="ar-EG" b="0" i="0" dirty="0">
                <a:solidFill>
                  <a:srgbClr val="3D4957"/>
                </a:solidFill>
                <a:effectLst/>
                <a:latin typeface="Al-Jazeera-Arabic-Regular" pitchFamily="2" charset="-78"/>
                <a:cs typeface="Al-Jazeera-Arabic-Regular" pitchFamily="2" charset="-78"/>
              </a:rPr>
              <a:t>يساعدك الفن الرقمي في </a:t>
            </a:r>
            <a:r>
              <a:rPr lang="ar-EG" b="0" i="0" u="none" strike="noStrike" dirty="0">
                <a:solidFill>
                  <a:srgbClr val="007BFF"/>
                </a:solidFill>
                <a:effectLst/>
                <a:latin typeface="Al-Jazeera-Arabic-Regular" pitchFamily="2" charset="-78"/>
                <a:cs typeface="Al-Jazeera-Arabic-Regular" pitchFamily="2" charset="-78"/>
                <a:hlinkClick r:id="rId3"/>
              </a:rPr>
              <a:t>تصميم منتجات</a:t>
            </a:r>
            <a:r>
              <a:rPr lang="ar-EG" b="0" i="0" dirty="0">
                <a:solidFill>
                  <a:srgbClr val="3D4957"/>
                </a:solidFill>
                <a:effectLst/>
                <a:latin typeface="Al-Jazeera-Arabic-Regular" pitchFamily="2" charset="-78"/>
                <a:cs typeface="Al-Jazeera-Arabic-Regular" pitchFamily="2" charset="-78"/>
              </a:rPr>
              <a:t> فريدة وناجحة، فالشكل الرقمي لتصاميم المنتجات هو الأكثر شيوعًا، فيمكنك الحصول على تصميم احترافي ثنائي الأبعاد أو ثلاثي الأبعاد لمنتجك.</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B2B333CD-908F-8D46-8CB7-F9CC078F083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51710" y="2937564"/>
            <a:ext cx="4378265" cy="2462774"/>
          </a:xfrm>
          <a:prstGeom prst="rect">
            <a:avLst/>
          </a:prstGeom>
        </p:spPr>
      </p:pic>
      <p:pic>
        <p:nvPicPr>
          <p:cNvPr id="7" name="Picture 6">
            <a:extLst>
              <a:ext uri="{FF2B5EF4-FFF2-40B4-BE49-F238E27FC236}">
                <a16:creationId xmlns:a16="http://schemas.microsoft.com/office/drawing/2014/main" id="{3A71F29B-9C47-6D47-B00E-43950CB56F2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88288" y="2937564"/>
            <a:ext cx="3697601" cy="2462774"/>
          </a:xfrm>
          <a:prstGeom prst="rect">
            <a:avLst/>
          </a:prstGeom>
        </p:spPr>
      </p:pic>
    </p:spTree>
    <p:extLst>
      <p:ext uri="{BB962C8B-B14F-4D97-AF65-F5344CB8AC3E}">
        <p14:creationId xmlns:p14="http://schemas.microsoft.com/office/powerpoint/2010/main" val="1796768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أهمية</a:t>
            </a:r>
          </a:p>
          <a:p>
            <a:pPr marL="0" algn="ctr" defTabSz="914400" rtl="1" eaLnBrk="1" latinLnBrk="0" hangingPunct="1"/>
            <a:r>
              <a:rPr lang="ar-SA" sz="2800" b="1" dirty="0">
                <a:latin typeface="Al-Jazeera-Arabic-Bold" pitchFamily="2" charset="-78"/>
                <a:cs typeface="Al-Jazeera-Arabic-Bold" pitchFamily="2" charset="-78"/>
              </a:rPr>
              <a:t>الفن الرقمي</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053000" y="1535136"/>
            <a:ext cx="4327490" cy="3786678"/>
          </a:xfrm>
          <a:prstGeom prst="rect">
            <a:avLst/>
          </a:prstGeom>
          <a:noFill/>
        </p:spPr>
        <p:txBody>
          <a:bodyPr wrap="square" rtlCol="0">
            <a:spAutoFit/>
          </a:bodyPr>
          <a:lstStyle/>
          <a:p>
            <a:pPr algn="just" rtl="1">
              <a:lnSpc>
                <a:spcPct val="150000"/>
              </a:lnSpc>
            </a:pPr>
            <a:r>
              <a:rPr lang="ar-EG" b="1" i="0" dirty="0">
                <a:solidFill>
                  <a:srgbClr val="3C4859"/>
                </a:solidFill>
                <a:effectLst/>
                <a:latin typeface="Al-Jazeera-Arabic-Regular" pitchFamily="2" charset="-78"/>
                <a:cs typeface="Al-Jazeera-Arabic-Regular" pitchFamily="2" charset="-78"/>
              </a:rPr>
              <a:t>2. الموشن جرافيك</a:t>
            </a:r>
          </a:p>
          <a:p>
            <a:pPr algn="just" rtl="1">
              <a:lnSpc>
                <a:spcPct val="150000"/>
              </a:lnSpc>
            </a:pPr>
            <a:r>
              <a:rPr lang="ar-EG" b="0" i="0" dirty="0">
                <a:solidFill>
                  <a:srgbClr val="3D4957"/>
                </a:solidFill>
                <a:effectLst/>
                <a:latin typeface="Al-Jazeera-Arabic-Regular" pitchFamily="2" charset="-78"/>
                <a:cs typeface="Al-Jazeera-Arabic-Regular" pitchFamily="2" charset="-78"/>
              </a:rPr>
              <a:t>كثيرًا ما يفضل المسوقون الاستعانة بفيديوهات </a:t>
            </a:r>
            <a:r>
              <a:rPr lang="ar-EG" b="0" i="0" u="none" strike="noStrike" dirty="0">
                <a:solidFill>
                  <a:srgbClr val="2D3956"/>
                </a:solidFill>
                <a:effectLst/>
                <a:latin typeface="Al-Jazeera-Arabic-Regular" pitchFamily="2" charset="-78"/>
                <a:cs typeface="Al-Jazeera-Arabic-Regular" pitchFamily="2" charset="-78"/>
              </a:rPr>
              <a:t>الموشن جرافيك</a:t>
            </a:r>
            <a:r>
              <a:rPr lang="ar-EG" b="0" i="0" dirty="0">
                <a:solidFill>
                  <a:srgbClr val="2D3956"/>
                </a:solidFill>
                <a:effectLst/>
                <a:latin typeface="Al-Jazeera-Arabic-Regular" pitchFamily="2" charset="-78"/>
                <a:cs typeface="Al-Jazeera-Arabic-Regular" pitchFamily="2" charset="-78"/>
              </a:rPr>
              <a:t> </a:t>
            </a:r>
            <a:r>
              <a:rPr lang="ar-EG" b="0" i="0" dirty="0">
                <a:solidFill>
                  <a:srgbClr val="3D4957"/>
                </a:solidFill>
                <a:effectLst/>
                <a:latin typeface="Al-Jazeera-Arabic-Regular" pitchFamily="2" charset="-78"/>
                <a:cs typeface="Al-Jazeera-Arabic-Regular" pitchFamily="2" charset="-78"/>
              </a:rPr>
              <a:t>في أعمالهم التسويقية، كونها أصبحت أداة تسويقية ممتازة قادرة على استقطاب الجمهور المستهدف والتأثير فيه. ولا شك أن تصميم رسوم الموشن جرافيك تتطلب الاستعانة بأدوات فن الرسم الرقمي لإنتاجها، مثل: </a:t>
            </a:r>
            <a:r>
              <a:rPr lang="en-US" b="0" i="0" dirty="0">
                <a:solidFill>
                  <a:srgbClr val="3D4957"/>
                </a:solidFill>
                <a:effectLst/>
                <a:latin typeface="Al-Jazeera-Arabic-Regular" pitchFamily="2" charset="-78"/>
                <a:cs typeface="Al-Jazeera-Arabic-Regular" pitchFamily="2" charset="-78"/>
              </a:rPr>
              <a:t>Photoshop، Adobe After Effects.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13D9197A-E42B-854C-98CC-2E60B2DC571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9001" y="1511118"/>
            <a:ext cx="4343999" cy="3079894"/>
          </a:xfrm>
          <a:prstGeom prst="rect">
            <a:avLst/>
          </a:prstGeom>
        </p:spPr>
      </p:pic>
      <p:pic>
        <p:nvPicPr>
          <p:cNvPr id="5" name="Picture 4">
            <a:extLst>
              <a:ext uri="{FF2B5EF4-FFF2-40B4-BE49-F238E27FC236}">
                <a16:creationId xmlns:a16="http://schemas.microsoft.com/office/drawing/2014/main" id="{23394374-DF7F-F94C-8153-6CF31E29BFF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74894" y="4254523"/>
            <a:ext cx="1162046" cy="1162046"/>
          </a:xfrm>
          <a:prstGeom prst="rect">
            <a:avLst/>
          </a:prstGeom>
        </p:spPr>
      </p:pic>
      <p:pic>
        <p:nvPicPr>
          <p:cNvPr id="7" name="Picture 6">
            <a:extLst>
              <a:ext uri="{FF2B5EF4-FFF2-40B4-BE49-F238E27FC236}">
                <a16:creationId xmlns:a16="http://schemas.microsoft.com/office/drawing/2014/main" id="{1523FFCC-EF81-DE41-A574-2EF72ABBC28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913146" y="4279591"/>
            <a:ext cx="1086522" cy="1067291"/>
          </a:xfrm>
          <a:prstGeom prst="rect">
            <a:avLst/>
          </a:prstGeom>
        </p:spPr>
      </p:pic>
    </p:spTree>
    <p:extLst>
      <p:ext uri="{BB962C8B-B14F-4D97-AF65-F5344CB8AC3E}">
        <p14:creationId xmlns:p14="http://schemas.microsoft.com/office/powerpoint/2010/main" val="8828038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أهمية</a:t>
            </a:r>
          </a:p>
          <a:p>
            <a:pPr marL="0" algn="ctr" defTabSz="914400" rtl="1" eaLnBrk="1" latinLnBrk="0" hangingPunct="1"/>
            <a:r>
              <a:rPr lang="ar-SA" sz="2800" b="1" dirty="0">
                <a:latin typeface="Al-Jazeera-Arabic-Bold" pitchFamily="2" charset="-78"/>
                <a:cs typeface="Al-Jazeera-Arabic-Bold" pitchFamily="2" charset="-78"/>
              </a:rPr>
              <a:t>الفن الرقمي</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77395" y="1255805"/>
            <a:ext cx="8788104" cy="1710853"/>
          </a:xfrm>
          <a:prstGeom prst="rect">
            <a:avLst/>
          </a:prstGeom>
          <a:noFill/>
        </p:spPr>
        <p:txBody>
          <a:bodyPr wrap="square" rtlCol="0">
            <a:spAutoFit/>
          </a:bodyPr>
          <a:lstStyle/>
          <a:p>
            <a:pPr algn="just" rtl="1">
              <a:lnSpc>
                <a:spcPct val="150000"/>
              </a:lnSpc>
            </a:pPr>
            <a:r>
              <a:rPr lang="ar-EG" b="1" i="0" dirty="0">
                <a:solidFill>
                  <a:srgbClr val="2D3956"/>
                </a:solidFill>
                <a:effectLst/>
                <a:latin typeface="Al-Jazeera-Arabic-Regular" pitchFamily="2" charset="-78"/>
                <a:cs typeface="Al-Jazeera-Arabic-Regular" pitchFamily="2" charset="-78"/>
              </a:rPr>
              <a:t>3. التصميم الجرافيكي</a:t>
            </a:r>
          </a:p>
          <a:p>
            <a:pPr algn="just" rtl="1">
              <a:lnSpc>
                <a:spcPct val="150000"/>
              </a:lnSpc>
            </a:pPr>
            <a:r>
              <a:rPr lang="ar-EG" b="0" i="0" u="none" strike="noStrike" dirty="0">
                <a:solidFill>
                  <a:srgbClr val="2D3956"/>
                </a:solidFill>
                <a:effectLst/>
                <a:latin typeface="Al-Jazeera-Arabic-Regular" pitchFamily="2" charset="-78"/>
                <a:cs typeface="Al-Jazeera-Arabic-Regular" pitchFamily="2" charset="-78"/>
              </a:rPr>
              <a:t>تصميم الجرافيك</a:t>
            </a:r>
            <a:r>
              <a:rPr lang="ar-EG" b="0" i="0" dirty="0">
                <a:solidFill>
                  <a:srgbClr val="2D3956"/>
                </a:solidFill>
                <a:effectLst/>
                <a:latin typeface="Al-Jazeera-Arabic-Regular" pitchFamily="2" charset="-78"/>
                <a:cs typeface="Al-Jazeera-Arabic-Regular" pitchFamily="2" charset="-78"/>
              </a:rPr>
              <a:t> هو من أبرز أشكال الفنون الرقمية التي تخدم قطاعًا عريضًا من الأنشطة التجارية، مثل : تصاميم الإعلانات، والهوية البصرية، والشعارات، والتعبئة والتغليف، وغيرها الكثير مما يخدم أهدافك التسويقية.</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C0A0AF94-BB46-DC46-A70F-9E1B553C729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51685" y="3027614"/>
            <a:ext cx="3552201" cy="2368133"/>
          </a:xfrm>
          <a:prstGeom prst="rect">
            <a:avLst/>
          </a:prstGeom>
        </p:spPr>
      </p:pic>
      <p:pic>
        <p:nvPicPr>
          <p:cNvPr id="5" name="Picture 4">
            <a:extLst>
              <a:ext uri="{FF2B5EF4-FFF2-40B4-BE49-F238E27FC236}">
                <a16:creationId xmlns:a16="http://schemas.microsoft.com/office/drawing/2014/main" id="{FD74D1D2-E26D-9B49-BC4E-64D7011E224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88957" y="3019782"/>
            <a:ext cx="3357313" cy="2375965"/>
          </a:xfrm>
          <a:prstGeom prst="rect">
            <a:avLst/>
          </a:prstGeom>
        </p:spPr>
      </p:pic>
    </p:spTree>
    <p:extLst>
      <p:ext uri="{BB962C8B-B14F-4D97-AF65-F5344CB8AC3E}">
        <p14:creationId xmlns:p14="http://schemas.microsoft.com/office/powerpoint/2010/main" val="26020049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أهمية</a:t>
            </a:r>
          </a:p>
          <a:p>
            <a:pPr marL="0" algn="ctr" defTabSz="914400" rtl="1" eaLnBrk="1" latinLnBrk="0" hangingPunct="1"/>
            <a:r>
              <a:rPr lang="ar-SA" sz="2800" b="1" dirty="0">
                <a:latin typeface="Al-Jazeera-Arabic-Bold" pitchFamily="2" charset="-78"/>
                <a:cs typeface="Al-Jazeera-Arabic-Bold" pitchFamily="2" charset="-78"/>
              </a:rPr>
              <a:t>الفن الرقمي</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366934" y="2397630"/>
            <a:ext cx="3924070" cy="1710853"/>
          </a:xfrm>
          <a:prstGeom prst="rect">
            <a:avLst/>
          </a:prstGeom>
          <a:noFill/>
        </p:spPr>
        <p:txBody>
          <a:bodyPr wrap="square" rtlCol="0">
            <a:spAutoFit/>
          </a:bodyPr>
          <a:lstStyle/>
          <a:p>
            <a:pPr algn="just" rtl="1">
              <a:lnSpc>
                <a:spcPct val="150000"/>
              </a:lnSpc>
            </a:pPr>
            <a:r>
              <a:rPr lang="ar-EG" b="1" i="0" dirty="0">
                <a:solidFill>
                  <a:srgbClr val="2D3956"/>
                </a:solidFill>
                <a:effectLst/>
                <a:latin typeface="Al-Jazeera-Arabic-Regular" pitchFamily="2" charset="-78"/>
                <a:cs typeface="Al-Jazeera-Arabic-Regular" pitchFamily="2" charset="-78"/>
              </a:rPr>
              <a:t>4. التسويق الإلكتروني</a:t>
            </a:r>
          </a:p>
          <a:p>
            <a:pPr algn="just" rtl="1">
              <a:lnSpc>
                <a:spcPct val="150000"/>
              </a:lnSpc>
            </a:pPr>
            <a:r>
              <a:rPr lang="ar-EG" b="0" i="0" dirty="0">
                <a:solidFill>
                  <a:srgbClr val="2D3956"/>
                </a:solidFill>
                <a:effectLst/>
                <a:latin typeface="Al-Jazeera-Arabic-Regular" pitchFamily="2" charset="-78"/>
                <a:cs typeface="Al-Jazeera-Arabic-Regular" pitchFamily="2" charset="-78"/>
              </a:rPr>
              <a:t>العنصر البصري الجذاب الذي توفره تصاميم الفنون الرقمية هو من أهم العوامل التي يعتمد عليها نجاح </a:t>
            </a:r>
            <a:r>
              <a:rPr lang="ar-EG" b="0" i="0" u="none" strike="noStrike" dirty="0">
                <a:solidFill>
                  <a:srgbClr val="2D3956"/>
                </a:solidFill>
                <a:effectLst/>
                <a:latin typeface="Al-Jazeera-Arabic-Regular" pitchFamily="2" charset="-78"/>
                <a:cs typeface="Al-Jazeera-Arabic-Regular" pitchFamily="2" charset="-78"/>
              </a:rPr>
              <a:t>التسويق الرقمي</a:t>
            </a:r>
            <a:r>
              <a:rPr lang="ar-EG" b="0" i="0" dirty="0">
                <a:solidFill>
                  <a:srgbClr val="2D3956"/>
                </a:solidFill>
                <a:effectLst/>
                <a:latin typeface="Al-Jazeera-Arabic-Regular" pitchFamily="2" charset="-78"/>
                <a:cs typeface="Al-Jazeera-Arabic-Regular" pitchFamily="2" charset="-78"/>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84D96DD8-592B-B943-BB3B-167D048574B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8850" y="1576339"/>
            <a:ext cx="2710847" cy="2710847"/>
          </a:xfrm>
          <a:prstGeom prst="rect">
            <a:avLst/>
          </a:prstGeom>
        </p:spPr>
      </p:pic>
      <p:pic>
        <p:nvPicPr>
          <p:cNvPr id="7" name="Picture 6">
            <a:extLst>
              <a:ext uri="{FF2B5EF4-FFF2-40B4-BE49-F238E27FC236}">
                <a16:creationId xmlns:a16="http://schemas.microsoft.com/office/drawing/2014/main" id="{3B446FB0-D795-A54C-B6E4-B96442C33D3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47778" y="3054259"/>
            <a:ext cx="2465854" cy="2465854"/>
          </a:xfrm>
          <a:prstGeom prst="rect">
            <a:avLst/>
          </a:prstGeom>
        </p:spPr>
      </p:pic>
    </p:spTree>
    <p:extLst>
      <p:ext uri="{BB962C8B-B14F-4D97-AF65-F5344CB8AC3E}">
        <p14:creationId xmlns:p14="http://schemas.microsoft.com/office/powerpoint/2010/main" val="37746871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أهمية</a:t>
            </a:r>
          </a:p>
          <a:p>
            <a:pPr marL="0" algn="ctr" defTabSz="914400" rtl="1" eaLnBrk="1" latinLnBrk="0" hangingPunct="1"/>
            <a:r>
              <a:rPr lang="ar-SA" sz="2800" b="1" dirty="0">
                <a:latin typeface="Al-Jazeera-Arabic-Bold" pitchFamily="2" charset="-78"/>
                <a:cs typeface="Al-Jazeera-Arabic-Bold" pitchFamily="2" charset="-78"/>
              </a:rPr>
              <a:t>الفن الرقمي</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366934" y="2158074"/>
            <a:ext cx="3924070" cy="2541850"/>
          </a:xfrm>
          <a:prstGeom prst="rect">
            <a:avLst/>
          </a:prstGeom>
          <a:noFill/>
        </p:spPr>
        <p:txBody>
          <a:bodyPr wrap="square" rtlCol="0">
            <a:spAutoFit/>
          </a:bodyPr>
          <a:lstStyle/>
          <a:p>
            <a:pPr algn="just" rtl="1">
              <a:lnSpc>
                <a:spcPct val="150000"/>
              </a:lnSpc>
            </a:pPr>
            <a:r>
              <a:rPr lang="ar-EG" b="1" i="0" dirty="0">
                <a:solidFill>
                  <a:srgbClr val="2D3956"/>
                </a:solidFill>
                <a:effectLst/>
                <a:latin typeface="Al-Jazeera-Arabic-Regular" pitchFamily="2" charset="-78"/>
                <a:cs typeface="Al-Jazeera-Arabic-Regular" pitchFamily="2" charset="-78"/>
              </a:rPr>
              <a:t>5. الرسوم المتحركة</a:t>
            </a:r>
          </a:p>
          <a:p>
            <a:pPr algn="just" rtl="1">
              <a:lnSpc>
                <a:spcPct val="150000"/>
              </a:lnSpc>
            </a:pPr>
            <a:r>
              <a:rPr lang="ar-EG" i="0" dirty="0">
                <a:solidFill>
                  <a:srgbClr val="2D3956"/>
                </a:solidFill>
                <a:effectLst/>
                <a:latin typeface="Al-Jazeera-Arabic-Regular" pitchFamily="2" charset="-78"/>
                <a:cs typeface="Al-Jazeera-Arabic-Regular" pitchFamily="2" charset="-78"/>
              </a:rPr>
              <a:t>يدخل فن الرسم الرقمي في صناعة الرسوم المتحركة، إذ يساعد في إنشاء الصور والرسوم باستخدام الأدوات الرقمية، والتعديل عليها، وتصميم العناصر الافتراضية الضرورية لتكامل العمل.</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6" name="Picture 5">
            <a:extLst>
              <a:ext uri="{FF2B5EF4-FFF2-40B4-BE49-F238E27FC236}">
                <a16:creationId xmlns:a16="http://schemas.microsoft.com/office/drawing/2014/main" id="{E4AF2DDF-937B-964E-B82F-74B24503011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7626" y="2057185"/>
            <a:ext cx="4599308" cy="2886501"/>
          </a:xfrm>
          <a:prstGeom prst="rect">
            <a:avLst/>
          </a:prstGeom>
        </p:spPr>
      </p:pic>
    </p:spTree>
    <p:extLst>
      <p:ext uri="{BB962C8B-B14F-4D97-AF65-F5344CB8AC3E}">
        <p14:creationId xmlns:p14="http://schemas.microsoft.com/office/powerpoint/2010/main" val="41256981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أهمية</a:t>
            </a:r>
          </a:p>
          <a:p>
            <a:pPr marL="0" algn="ctr" defTabSz="914400" rtl="1" eaLnBrk="1" latinLnBrk="0" hangingPunct="1"/>
            <a:r>
              <a:rPr lang="ar-SA" sz="2800" b="1" dirty="0">
                <a:latin typeface="Al-Jazeera-Arabic-Bold" pitchFamily="2" charset="-78"/>
                <a:cs typeface="Al-Jazeera-Arabic-Bold" pitchFamily="2" charset="-78"/>
              </a:rPr>
              <a:t>الفن الرقمي</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50476" y="1890364"/>
            <a:ext cx="3924070" cy="2957348"/>
          </a:xfrm>
          <a:prstGeom prst="rect">
            <a:avLst/>
          </a:prstGeom>
          <a:noFill/>
        </p:spPr>
        <p:txBody>
          <a:bodyPr wrap="square" rtlCol="0">
            <a:spAutoFit/>
          </a:bodyPr>
          <a:lstStyle/>
          <a:p>
            <a:pPr algn="just" rtl="1">
              <a:lnSpc>
                <a:spcPct val="150000"/>
              </a:lnSpc>
            </a:pPr>
            <a:r>
              <a:rPr lang="ar-EG" b="1" i="0" dirty="0">
                <a:solidFill>
                  <a:srgbClr val="2D3956"/>
                </a:solidFill>
                <a:effectLst/>
                <a:latin typeface="Al-Jazeera-Arabic-Regular" pitchFamily="2" charset="-78"/>
                <a:cs typeface="Al-Jazeera-Arabic-Regular" pitchFamily="2" charset="-78"/>
              </a:rPr>
              <a:t>6. تصميم البرمجيات</a:t>
            </a:r>
          </a:p>
          <a:p>
            <a:pPr algn="just" rtl="1">
              <a:lnSpc>
                <a:spcPct val="150000"/>
              </a:lnSpc>
            </a:pPr>
            <a:r>
              <a:rPr lang="ar-EG" i="0" dirty="0">
                <a:solidFill>
                  <a:srgbClr val="2D3956"/>
                </a:solidFill>
                <a:effectLst/>
                <a:latin typeface="Al-Jazeera-Arabic-Regular" pitchFamily="2" charset="-78"/>
                <a:cs typeface="Al-Jazeera-Arabic-Regular" pitchFamily="2" charset="-78"/>
              </a:rPr>
              <a:t>يعتمد نظام فن البرمجيات على الأكواد والشفرات، وهو نوع من الفنون الرقمية التي تتطلب مهارة هندسية عالية، لاستخدام اللغات البرمجية للحصول على التصاميم الرقمية المطلوبة مثل تصاميم الويب وغيرها.</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5F4ED8FA-A587-2C4E-98E6-10721C6DD9DE}"/>
              </a:ext>
            </a:extLst>
          </p:cNvPr>
          <p:cNvPicPr>
            <a:picLocks noChangeAspect="1"/>
          </p:cNvPicPr>
          <p:nvPr/>
        </p:nvPicPr>
        <p:blipFill rotWithShape="1">
          <a:blip r:embed="rId7">
            <a:extLst>
              <a:ext uri="{28A0092B-C50C-407E-A947-70E740481C1C}">
                <a14:useLocalDpi xmlns:a14="http://schemas.microsoft.com/office/drawing/2010/main" val="0"/>
              </a:ext>
            </a:extLst>
          </a:blip>
          <a:srcRect l="8941" r="9791" b="35299"/>
          <a:stretch/>
        </p:blipFill>
        <p:spPr>
          <a:xfrm>
            <a:off x="740701" y="1554175"/>
            <a:ext cx="4709775" cy="3749648"/>
          </a:xfrm>
          <a:prstGeom prst="rect">
            <a:avLst/>
          </a:prstGeom>
        </p:spPr>
      </p:pic>
    </p:spTree>
    <p:extLst>
      <p:ext uri="{BB962C8B-B14F-4D97-AF65-F5344CB8AC3E}">
        <p14:creationId xmlns:p14="http://schemas.microsoft.com/office/powerpoint/2010/main" val="34957066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أهمية</a:t>
            </a:r>
          </a:p>
          <a:p>
            <a:pPr marL="0" algn="ctr" defTabSz="914400" rtl="1" eaLnBrk="1" latinLnBrk="0" hangingPunct="1"/>
            <a:r>
              <a:rPr lang="ar-SA" sz="2800" b="1" dirty="0">
                <a:latin typeface="Al-Jazeera-Arabic-Bold" pitchFamily="2" charset="-78"/>
                <a:cs typeface="Al-Jazeera-Arabic-Bold" pitchFamily="2" charset="-78"/>
              </a:rPr>
              <a:t>الفن الرقمي</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58132" y="1403185"/>
            <a:ext cx="8640028" cy="1710853"/>
          </a:xfrm>
          <a:prstGeom prst="rect">
            <a:avLst/>
          </a:prstGeom>
          <a:noFill/>
        </p:spPr>
        <p:txBody>
          <a:bodyPr wrap="square" rtlCol="0">
            <a:spAutoFit/>
          </a:bodyPr>
          <a:lstStyle/>
          <a:p>
            <a:pPr algn="just" rtl="1">
              <a:lnSpc>
                <a:spcPct val="150000"/>
              </a:lnSpc>
            </a:pPr>
            <a:r>
              <a:rPr lang="ar-EG" b="1" i="0" dirty="0">
                <a:solidFill>
                  <a:srgbClr val="2D3956"/>
                </a:solidFill>
                <a:effectLst/>
                <a:latin typeface="Al-Jazeera-Arabic-Regular" pitchFamily="2" charset="-78"/>
                <a:cs typeface="Al-Jazeera-Arabic-Regular" pitchFamily="2" charset="-78"/>
              </a:rPr>
              <a:t>7. التصوير الرقمي</a:t>
            </a:r>
          </a:p>
          <a:p>
            <a:pPr algn="just" rtl="1">
              <a:lnSpc>
                <a:spcPct val="150000"/>
              </a:lnSpc>
            </a:pPr>
            <a:r>
              <a:rPr lang="ar-EG" i="0" dirty="0">
                <a:solidFill>
                  <a:srgbClr val="2D3956"/>
                </a:solidFill>
                <a:effectLst/>
                <a:latin typeface="Al-Jazeera-Arabic-Regular" pitchFamily="2" charset="-78"/>
                <a:cs typeface="Al-Jazeera-Arabic-Regular" pitchFamily="2" charset="-78"/>
              </a:rPr>
              <a:t>فن التصوير الرقمي هو أحد الفنون الرقمية التي تتطلب استخدام الأدوات والبرامج لمعالجة الصور. وسيخدمك هذا النوع من التصوير في تقليل التكلفة، وسرعة الإنجاز، وجودة الصور، وسهولة مشاركتها وتخزينها مقارنة بالتصوير الف</a:t>
            </a:r>
            <a:r>
              <a:rPr lang="ar-SA" dirty="0" err="1">
                <a:solidFill>
                  <a:srgbClr val="2D3956"/>
                </a:solidFill>
                <a:latin typeface="Al-Jazeera-Arabic-Regular" pitchFamily="2" charset="-78"/>
                <a:cs typeface="Al-Jazeera-Arabic-Regular" pitchFamily="2" charset="-78"/>
              </a:rPr>
              <a:t>ي</a:t>
            </a:r>
            <a:r>
              <a:rPr lang="ar-EG" i="0" dirty="0">
                <a:solidFill>
                  <a:srgbClr val="2D3956"/>
                </a:solidFill>
                <a:effectLst/>
                <a:latin typeface="Al-Jazeera-Arabic-Regular" pitchFamily="2" charset="-78"/>
                <a:cs typeface="Al-Jazeera-Arabic-Regular" pitchFamily="2" charset="-78"/>
              </a:rPr>
              <a:t>لمي التقليدي.</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FB2E87A1-400E-AB48-9952-11D033457D86}"/>
              </a:ext>
            </a:extLst>
          </p:cNvPr>
          <p:cNvPicPr>
            <a:picLocks noChangeAspect="1"/>
          </p:cNvPicPr>
          <p:nvPr/>
        </p:nvPicPr>
        <p:blipFill rotWithShape="1">
          <a:blip r:embed="rId7">
            <a:extLst>
              <a:ext uri="{28A0092B-C50C-407E-A947-70E740481C1C}">
                <a14:useLocalDpi xmlns:a14="http://schemas.microsoft.com/office/drawing/2010/main" val="0"/>
              </a:ext>
            </a:extLst>
          </a:blip>
          <a:srcRect t="10733" b="11049"/>
          <a:stretch/>
        </p:blipFill>
        <p:spPr>
          <a:xfrm>
            <a:off x="1671870" y="3236251"/>
            <a:ext cx="3778606" cy="2216634"/>
          </a:xfrm>
          <a:prstGeom prst="rect">
            <a:avLst/>
          </a:prstGeom>
        </p:spPr>
      </p:pic>
      <p:pic>
        <p:nvPicPr>
          <p:cNvPr id="6" name="Picture 5">
            <a:extLst>
              <a:ext uri="{FF2B5EF4-FFF2-40B4-BE49-F238E27FC236}">
                <a16:creationId xmlns:a16="http://schemas.microsoft.com/office/drawing/2014/main" id="{B7CA9E1B-0861-8C44-A95D-CA56B223C58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98401" y="3236251"/>
            <a:ext cx="3324951" cy="2216634"/>
          </a:xfrm>
          <a:prstGeom prst="rect">
            <a:avLst/>
          </a:prstGeom>
        </p:spPr>
      </p:pic>
    </p:spTree>
    <p:extLst>
      <p:ext uri="{BB962C8B-B14F-4D97-AF65-F5344CB8AC3E}">
        <p14:creationId xmlns:p14="http://schemas.microsoft.com/office/powerpoint/2010/main" val="851773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latin typeface="Al-Jazeera-Arabic-Bold" pitchFamily="2" charset="-78"/>
                <a:cs typeface="Al-Jazeera-Arabic-Bold" pitchFamily="2" charset="-78"/>
              </a:rPr>
              <a:t>أهمية</a:t>
            </a:r>
          </a:p>
          <a:p>
            <a:pPr marL="0" algn="ctr" defTabSz="914400" rtl="1" eaLnBrk="1" latinLnBrk="0" hangingPunct="1"/>
            <a:r>
              <a:rPr lang="ar-SA" sz="2800" b="1" dirty="0">
                <a:latin typeface="Al-Jazeera-Arabic-Bold" pitchFamily="2" charset="-78"/>
                <a:cs typeface="Al-Jazeera-Arabic-Bold" pitchFamily="2" charset="-78"/>
              </a:rPr>
              <a:t>الفن الرقمي</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89350" y="1534826"/>
            <a:ext cx="8408809" cy="378834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i="0" dirty="0">
                <a:solidFill>
                  <a:srgbClr val="2D3956"/>
                </a:solidFill>
                <a:effectLst/>
                <a:latin typeface="Al-Jazeera-Arabic-Regular" pitchFamily="2" charset="-78"/>
                <a:cs typeface="Al-Jazeera-Arabic-Regular" pitchFamily="2" charset="-78"/>
              </a:rPr>
              <a:t>تستخدم العديد من قنوات الإعلام فن الرسم الرقمي، سواءً أكان هذا تعديلًا للصور أم الفيديوهات.</a:t>
            </a:r>
          </a:p>
          <a:p>
            <a:pPr marL="285750" indent="-285750" algn="just" rtl="1">
              <a:lnSpc>
                <a:spcPct val="150000"/>
              </a:lnSpc>
              <a:buFont typeface="Arial" panose="020B0604020202020204" pitchFamily="34" charset="0"/>
              <a:buChar char="•"/>
            </a:pPr>
            <a:r>
              <a:rPr lang="ar-EG" i="0" dirty="0">
                <a:solidFill>
                  <a:srgbClr val="2D3956"/>
                </a:solidFill>
                <a:effectLst/>
                <a:latin typeface="Al-Jazeera-Arabic-Regular" pitchFamily="2" charset="-78"/>
                <a:cs typeface="Al-Jazeera-Arabic-Regular" pitchFamily="2" charset="-78"/>
              </a:rPr>
              <a:t>يُستخدم أيضًا في معظم الأفلام، وخاصةً أفلام الخيال العلمي وأفلام الرسوم المتحركة   </a:t>
            </a:r>
            <a:r>
              <a:rPr lang="en-US" i="0" dirty="0">
                <a:solidFill>
                  <a:srgbClr val="2D3956"/>
                </a:solidFill>
                <a:effectLst/>
                <a:latin typeface="Al-Jazeera-Arabic-Regular" pitchFamily="2" charset="-78"/>
                <a:cs typeface="Al-Jazeera-Arabic-Regular" pitchFamily="2" charset="-78"/>
              </a:rPr>
              <a:t>animation </a:t>
            </a:r>
            <a:r>
              <a:rPr lang="ar-SA" i="0" dirty="0">
                <a:solidFill>
                  <a:srgbClr val="2D3956"/>
                </a:solidFill>
                <a:effectLst/>
                <a:latin typeface="Al-Jazeera-Arabic-Regular" pitchFamily="2" charset="-78"/>
                <a:cs typeface="Al-Jazeera-Arabic-Regular" pitchFamily="2" charset="-78"/>
              </a:rPr>
              <a:t> </a:t>
            </a:r>
            <a:r>
              <a:rPr lang="ar-EG" i="0" dirty="0">
                <a:solidFill>
                  <a:srgbClr val="2D3956"/>
                </a:solidFill>
                <a:effectLst/>
                <a:latin typeface="Al-Jazeera-Arabic-Regular" pitchFamily="2" charset="-78"/>
                <a:cs typeface="Al-Jazeera-Arabic-Regular" pitchFamily="2" charset="-78"/>
              </a:rPr>
              <a:t>بمختلف أنواعها.</a:t>
            </a:r>
          </a:p>
          <a:p>
            <a:pPr marL="285750" indent="-285750" algn="just" rtl="1">
              <a:lnSpc>
                <a:spcPct val="150000"/>
              </a:lnSpc>
              <a:buFont typeface="Arial" panose="020B0604020202020204" pitchFamily="34" charset="0"/>
              <a:buChar char="•"/>
            </a:pPr>
            <a:r>
              <a:rPr lang="ar-EG" i="0" dirty="0">
                <a:solidFill>
                  <a:srgbClr val="2D3956"/>
                </a:solidFill>
                <a:effectLst/>
                <a:latin typeface="Al-Jazeera-Arabic-Regular" pitchFamily="2" charset="-78"/>
                <a:cs typeface="Al-Jazeera-Arabic-Regular" pitchFamily="2" charset="-78"/>
              </a:rPr>
              <a:t>يعد ورق الجدران تطبيقًا عمليًا للرسم الرقمي.</a:t>
            </a:r>
          </a:p>
          <a:p>
            <a:pPr marL="285750" indent="-285750" algn="just" rtl="1">
              <a:lnSpc>
                <a:spcPct val="150000"/>
              </a:lnSpc>
              <a:buFont typeface="Arial" panose="020B0604020202020204" pitchFamily="34" charset="0"/>
              <a:buChar char="•"/>
            </a:pPr>
            <a:r>
              <a:rPr lang="ar-EG" i="0" dirty="0">
                <a:solidFill>
                  <a:srgbClr val="2D3956"/>
                </a:solidFill>
                <a:effectLst/>
                <a:latin typeface="Al-Jazeera-Arabic-Regular" pitchFamily="2" charset="-78"/>
                <a:cs typeface="Al-Jazeera-Arabic-Regular" pitchFamily="2" charset="-78"/>
              </a:rPr>
              <a:t>صور الويب</a:t>
            </a:r>
            <a:r>
              <a:rPr lang="en-US" i="0" dirty="0">
                <a:solidFill>
                  <a:srgbClr val="2D3956"/>
                </a:solidFill>
                <a:effectLst/>
                <a:latin typeface="Al-Jazeera-Arabic-Regular" pitchFamily="2" charset="-78"/>
                <a:cs typeface="Al-Jazeera-Arabic-Regular" pitchFamily="2" charset="-78"/>
              </a:rPr>
              <a:t>stock images) </a:t>
            </a:r>
            <a:r>
              <a:rPr lang="ar-SA" i="0" dirty="0">
                <a:solidFill>
                  <a:srgbClr val="2D3956"/>
                </a:solidFill>
                <a:effectLst/>
                <a:latin typeface="Al-Jazeera-Arabic-Regular" pitchFamily="2" charset="-78"/>
                <a:cs typeface="Al-Jazeera-Arabic-Regular" pitchFamily="2" charset="-78"/>
              </a:rPr>
              <a:t>) </a:t>
            </a:r>
            <a:r>
              <a:rPr lang="ar-EG" i="0" dirty="0">
                <a:solidFill>
                  <a:srgbClr val="2D3956"/>
                </a:solidFill>
                <a:effectLst/>
                <a:latin typeface="Al-Jazeera-Arabic-Regular" pitchFamily="2" charset="-78"/>
                <a:cs typeface="Al-Jazeera-Arabic-Regular" pitchFamily="2" charset="-78"/>
              </a:rPr>
              <a:t>والانفوجرافيك </a:t>
            </a:r>
            <a:r>
              <a:rPr lang="en-US" i="0" dirty="0">
                <a:solidFill>
                  <a:srgbClr val="2D3956"/>
                </a:solidFill>
                <a:effectLst/>
                <a:latin typeface="Al-Jazeera-Arabic-Regular" pitchFamily="2" charset="-78"/>
                <a:cs typeface="Al-Jazeera-Arabic-Regular" pitchFamily="2" charset="-78"/>
              </a:rPr>
              <a:t>Infographics</a:t>
            </a:r>
            <a:r>
              <a:rPr lang="ar-SA" i="0" dirty="0">
                <a:solidFill>
                  <a:srgbClr val="2D3956"/>
                </a:solidFill>
                <a:effectLst/>
                <a:latin typeface="Al-Jazeera-Arabic-Regular" pitchFamily="2" charset="-78"/>
                <a:cs typeface="Al-Jazeera-Arabic-Regular" pitchFamily="2" charset="-78"/>
              </a:rPr>
              <a:t>.</a:t>
            </a:r>
            <a:endParaRPr lang="en-US" i="0" dirty="0">
              <a:solidFill>
                <a:srgbClr val="2D3956"/>
              </a:solidFill>
              <a:effectLst/>
              <a:latin typeface="Al-Jazeera-Arabic-Regular" pitchFamily="2" charset="-78"/>
              <a:cs typeface="Al-Jazeera-Arabic-Regular" pitchFamily="2" charset="-78"/>
            </a:endParaRPr>
          </a:p>
          <a:p>
            <a:pPr marL="285750" indent="-285750" algn="just" rtl="1">
              <a:lnSpc>
                <a:spcPct val="150000"/>
              </a:lnSpc>
              <a:buFont typeface="Arial" panose="020B0604020202020204" pitchFamily="34" charset="0"/>
              <a:buChar char="•"/>
            </a:pPr>
            <a:r>
              <a:rPr lang="ar-EG" i="0" dirty="0">
                <a:solidFill>
                  <a:srgbClr val="2D3956"/>
                </a:solidFill>
                <a:effectLst/>
                <a:latin typeface="Al-Jazeera-Arabic-Regular" pitchFamily="2" charset="-78"/>
                <a:cs typeface="Al-Jazeera-Arabic-Regular" pitchFamily="2" charset="-78"/>
              </a:rPr>
              <a:t>الأيقونات والشعارات الخاصة بالشركات وأصحاب المشاريع.</a:t>
            </a:r>
          </a:p>
          <a:p>
            <a:pPr marL="285750" indent="-285750" algn="just" rtl="1">
              <a:lnSpc>
                <a:spcPct val="150000"/>
              </a:lnSpc>
              <a:buFont typeface="Arial" panose="020B0604020202020204" pitchFamily="34" charset="0"/>
              <a:buChar char="•"/>
            </a:pPr>
            <a:r>
              <a:rPr lang="ar-EG" i="0" dirty="0">
                <a:solidFill>
                  <a:srgbClr val="2D3956"/>
                </a:solidFill>
                <a:effectLst/>
                <a:latin typeface="Al-Jazeera-Arabic-Regular" pitchFamily="2" charset="-78"/>
                <a:cs typeface="Al-Jazeera-Arabic-Regular" pitchFamily="2" charset="-78"/>
              </a:rPr>
              <a:t>الإعلانات وفيديوهات الموشن جرافيك </a:t>
            </a:r>
            <a:r>
              <a:rPr lang="en-US" i="0" dirty="0">
                <a:solidFill>
                  <a:srgbClr val="2D3956"/>
                </a:solidFill>
                <a:effectLst/>
                <a:latin typeface="Al-Jazeera-Arabic-Regular" pitchFamily="2" charset="-78"/>
                <a:cs typeface="Al-Jazeera-Arabic-Regular" pitchFamily="2" charset="-78"/>
              </a:rPr>
              <a:t>motion graphic</a:t>
            </a:r>
            <a:r>
              <a:rPr lang="ar-SA" i="0">
                <a:solidFill>
                  <a:srgbClr val="2D3956"/>
                </a:solidFill>
                <a:effectLst/>
                <a:latin typeface="Al-Jazeera-Arabic-Regular" pitchFamily="2" charset="-78"/>
                <a:cs typeface="Al-Jazeera-Arabic-Regular" pitchFamily="2" charset="-78"/>
              </a:rPr>
              <a:t>.</a:t>
            </a:r>
            <a:endParaRPr lang="en-US" i="0" dirty="0">
              <a:solidFill>
                <a:srgbClr val="2D3956"/>
              </a:solidFill>
              <a:effectLst/>
              <a:latin typeface="Al-Jazeera-Arabic-Regular" pitchFamily="2" charset="-78"/>
              <a:cs typeface="Al-Jazeera-Arabic-Regular" pitchFamily="2" charset="-78"/>
            </a:endParaRPr>
          </a:p>
          <a:p>
            <a:pPr marL="285750" indent="-285750" algn="just" rtl="1">
              <a:lnSpc>
                <a:spcPct val="150000"/>
              </a:lnSpc>
              <a:buFont typeface="Arial" panose="020B0604020202020204" pitchFamily="34" charset="0"/>
              <a:buChar char="•"/>
            </a:pPr>
            <a:r>
              <a:rPr lang="ar-EG" i="0" dirty="0">
                <a:solidFill>
                  <a:srgbClr val="2D3956"/>
                </a:solidFill>
                <a:effectLst/>
                <a:latin typeface="Al-Jazeera-Arabic-Regular" pitchFamily="2" charset="-78"/>
                <a:cs typeface="Al-Jazeera-Arabic-Regular" pitchFamily="2" charset="-78"/>
              </a:rPr>
              <a:t>تصميم المنازل عبر الإنترنت في مختلف مراحل بنائها.</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183173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130189" y="2601044"/>
            <a:ext cx="5224507" cy="954107"/>
          </a:xfrm>
          <a:prstGeom prst="rect">
            <a:avLst/>
          </a:prstGeom>
          <a:noFill/>
        </p:spPr>
        <p:txBody>
          <a:bodyPr wrap="none" rtlCol="0">
            <a:spAutoFit/>
          </a:bodyPr>
          <a:lstStyle/>
          <a:p>
            <a:pPr algn="ctr"/>
            <a:r>
              <a:rPr lang="ar-EG" sz="3200" b="1" i="0" dirty="0">
                <a:solidFill>
                  <a:schemeClr val="bg1"/>
                </a:solidFill>
                <a:effectLst/>
                <a:latin typeface="Al-Jazeera-Arabic-Regular" pitchFamily="2" charset="-78"/>
                <a:cs typeface="Al-Jazeera-Arabic-Regular" pitchFamily="2" charset="-78"/>
              </a:rPr>
              <a:t>أنواع الفن الرقمي</a:t>
            </a:r>
          </a:p>
          <a:p>
            <a:pPr algn="ctr"/>
            <a:r>
              <a:rPr lang="ar-EG" sz="2400" b="1" i="0" dirty="0">
                <a:solidFill>
                  <a:schemeClr val="bg1"/>
                </a:solidFill>
                <a:effectLst/>
                <a:latin typeface="Al-Jazeera-Arabic-Regular" pitchFamily="2" charset="-78"/>
                <a:cs typeface="Al-Jazeera-Arabic-Regular" pitchFamily="2" charset="-78"/>
              </a:rPr>
              <a:t>(الفن الرقمي المعتمد كليًا على الكمبيوتر)</a:t>
            </a:r>
          </a:p>
        </p:txBody>
      </p:sp>
    </p:spTree>
    <p:extLst>
      <p:ext uri="{BB962C8B-B14F-4D97-AF65-F5344CB8AC3E}">
        <p14:creationId xmlns:p14="http://schemas.microsoft.com/office/powerpoint/2010/main" val="12965660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الفن الرقمي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المعتمد</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 كليًا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على الكمبيوتر</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15121" y="2692432"/>
            <a:ext cx="8128891" cy="1295355"/>
          </a:xfrm>
          <a:prstGeom prst="rect">
            <a:avLst/>
          </a:prstGeom>
          <a:noFill/>
        </p:spPr>
        <p:txBody>
          <a:bodyPr wrap="square" rtlCol="0">
            <a:spAutoFit/>
          </a:bodyPr>
          <a:lstStyle/>
          <a:p>
            <a:pPr algn="just" rtl="1">
              <a:lnSpc>
                <a:spcPct val="150000"/>
              </a:lnSpc>
            </a:pPr>
            <a:r>
              <a:rPr lang="ar-EG" b="0" i="0" dirty="0">
                <a:solidFill>
                  <a:srgbClr val="3D4957"/>
                </a:solidFill>
                <a:effectLst/>
                <a:latin typeface="Al-Jazeera-Arabic-Regular" pitchFamily="2" charset="-78"/>
                <a:cs typeface="Al-Jazeera-Arabic-Regular" pitchFamily="2" charset="-78"/>
              </a:rPr>
              <a:t>من المعروف أن الكمبيوتر يشكل جزءًا رئيسيًا في فن الرسم رقمي، لكن الفكرة هنا أن هذه الأنواع الفرعية تعتمد على الكمبيوتر فقط، ولا يتطلب الأمر استخدام أي أدوات خارجية أخرى في أي مرحلة من مراحل بناء العمل الفني.</a:t>
            </a:r>
            <a:endParaRPr lang="ar-EG" dirty="0">
              <a:effectLst/>
              <a:latin typeface="Al-Jazeera-Arabic-Regular" pitchFamily="2" charset="-78"/>
              <a:cs typeface="Al-Jazeera-Arabic-Regular"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882590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الفن الرقمي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المعتمد</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 كليًا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على الكمبيوتر</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528710" y="1523866"/>
            <a:ext cx="5929517" cy="3832844"/>
          </a:xfrm>
          <a:prstGeom prst="rect">
            <a:avLst/>
          </a:prstGeom>
          <a:noFill/>
        </p:spPr>
        <p:txBody>
          <a:bodyPr wrap="square" rtlCol="0">
            <a:spAutoFit/>
          </a:bodyPr>
          <a:lstStyle/>
          <a:p>
            <a:pPr algn="just" rtl="1">
              <a:lnSpc>
                <a:spcPct val="150000"/>
              </a:lnSpc>
            </a:pPr>
            <a:r>
              <a:rPr lang="ar-EG" sz="2000" b="1" i="0" dirty="0">
                <a:solidFill>
                  <a:srgbClr val="3D4957"/>
                </a:solidFill>
                <a:effectLst/>
                <a:latin typeface="Al-Jazeera-Arabic-Regular" pitchFamily="2" charset="-78"/>
                <a:cs typeface="Al-Jazeera-Arabic-Regular" pitchFamily="2" charset="-78"/>
              </a:rPr>
              <a:t>1. الفن الخوارزميّ </a:t>
            </a:r>
            <a:r>
              <a:rPr lang="en-US" sz="2000" b="1" i="0" dirty="0">
                <a:solidFill>
                  <a:srgbClr val="3D4957"/>
                </a:solidFill>
                <a:effectLst/>
                <a:latin typeface="Al-Jazeera-Arabic-Regular" pitchFamily="2" charset="-78"/>
                <a:cs typeface="Al-Jazeera-Arabic-Regular" pitchFamily="2" charset="-78"/>
              </a:rPr>
              <a:t>ALGORITHMIC ART</a:t>
            </a:r>
          </a:p>
          <a:p>
            <a:pPr algn="just" rtl="1">
              <a:lnSpc>
                <a:spcPct val="150000"/>
              </a:lnSpc>
            </a:pPr>
            <a:r>
              <a:rPr lang="ar-EG" b="0" i="0" dirty="0">
                <a:solidFill>
                  <a:srgbClr val="3D4957"/>
                </a:solidFill>
                <a:effectLst/>
                <a:latin typeface="Al-Jazeera-Arabic-Regular" pitchFamily="2" charset="-78"/>
                <a:cs typeface="Al-Jazeera-Arabic-Regular" pitchFamily="2" charset="-78"/>
              </a:rPr>
              <a:t>يُخلَق الفن الخوارزمي باستخدام خوارزميات الكمبيوتر التي يُدخِلها الفنان، والذي يتوقف دوره على خلق الخوارزميات المحددة أو التي يتخللها بعض العشوائية، لتقوم بإعطاء الأوامر للكمبيوتر حتى يخرج عملًا فنيًا متطابقًا في كل مرة، أو مختلفًا إذا أُضيفت بيانات خارجية أو عشوائية. وبطريقة أخرى، فإن مسؤولية الفنان هنا تقتصر على تصميم الخوارزميات التي ستتولى عملية الرسم، ونادرًا ما يشارك في العملية نفسها. ومن أشهر نماذج الفن الخوارزمي هي لوحة أزهار كيت كومبتون </a:t>
            </a:r>
            <a:r>
              <a:rPr lang="en-US" b="0" i="0" dirty="0">
                <a:solidFill>
                  <a:srgbClr val="3D4957"/>
                </a:solidFill>
                <a:effectLst/>
                <a:latin typeface="Al-Jazeera-Arabic-Regular" pitchFamily="2" charset="-78"/>
                <a:cs typeface="Al-Jazeera-Arabic-Regular" pitchFamily="2" charset="-78"/>
              </a:rPr>
              <a:t>Kate Compton’s Flowers.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E1477981-0F09-464F-86EA-DACD6E3D2320}"/>
              </a:ext>
            </a:extLst>
          </p:cNvPr>
          <p:cNvPicPr>
            <a:picLocks noChangeAspect="1"/>
          </p:cNvPicPr>
          <p:nvPr/>
        </p:nvPicPr>
        <p:blipFill rotWithShape="1">
          <a:blip r:embed="rId7">
            <a:extLst>
              <a:ext uri="{28A0092B-C50C-407E-A947-70E740481C1C}">
                <a14:useLocalDpi xmlns:a14="http://schemas.microsoft.com/office/drawing/2010/main" val="0"/>
              </a:ext>
            </a:extLst>
          </a:blip>
          <a:srcRect l="30566" r="29264"/>
          <a:stretch/>
        </p:blipFill>
        <p:spPr>
          <a:xfrm>
            <a:off x="719638" y="1655451"/>
            <a:ext cx="2763916" cy="3605423"/>
          </a:xfrm>
          <a:prstGeom prst="rect">
            <a:avLst/>
          </a:prstGeom>
        </p:spPr>
      </p:pic>
    </p:spTree>
    <p:extLst>
      <p:ext uri="{BB962C8B-B14F-4D97-AF65-F5344CB8AC3E}">
        <p14:creationId xmlns:p14="http://schemas.microsoft.com/office/powerpoint/2010/main" val="24607523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الفن الرقمي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المعتمد</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 كليًا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على الكمبيوتر</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30224" y="1285191"/>
            <a:ext cx="6137766" cy="4250010"/>
          </a:xfrm>
          <a:prstGeom prst="rect">
            <a:avLst/>
          </a:prstGeom>
          <a:noFill/>
        </p:spPr>
        <p:txBody>
          <a:bodyPr wrap="square" rtlCol="0">
            <a:spAutoFit/>
          </a:bodyPr>
          <a:lstStyle/>
          <a:p>
            <a:pPr algn="just" rtl="1">
              <a:lnSpc>
                <a:spcPct val="150000"/>
              </a:lnSpc>
            </a:pPr>
            <a:r>
              <a:rPr lang="ar-EG" sz="2000" b="1" i="0" dirty="0">
                <a:solidFill>
                  <a:srgbClr val="3C4859"/>
                </a:solidFill>
                <a:effectLst/>
                <a:latin typeface="Al-Jazeera-Arabic-Regular" pitchFamily="2" charset="-78"/>
                <a:cs typeface="Al-Jazeera-Arabic-Regular" pitchFamily="2" charset="-78"/>
              </a:rPr>
              <a:t>2. الفن الكُسيري أو الفراكتليّ </a:t>
            </a:r>
            <a:r>
              <a:rPr lang="en-US" sz="2000" b="1" i="0" dirty="0">
                <a:solidFill>
                  <a:srgbClr val="3C4859"/>
                </a:solidFill>
                <a:effectLst/>
                <a:latin typeface="Al-Jazeera-Arabic-Regular" pitchFamily="2" charset="-78"/>
                <a:cs typeface="Al-Jazeera-Arabic-Regular" pitchFamily="2" charset="-78"/>
              </a:rPr>
              <a:t>Fractal Art</a:t>
            </a:r>
          </a:p>
          <a:p>
            <a:pPr algn="just" rtl="1">
              <a:lnSpc>
                <a:spcPct val="150000"/>
              </a:lnSpc>
            </a:pPr>
            <a:r>
              <a:rPr lang="ar-EG" b="0" i="0" dirty="0">
                <a:solidFill>
                  <a:srgbClr val="3D4957"/>
                </a:solidFill>
                <a:effectLst/>
                <a:latin typeface="Al-Jazeera-Arabic-Regular" pitchFamily="2" charset="-78"/>
                <a:cs typeface="Al-Jazeera-Arabic-Regular" pitchFamily="2" charset="-78"/>
              </a:rPr>
              <a:t>يُعد الفن الكُسيري أو الفراكتلي فرعًا من فروع الفن الخوارزمي الذي انتشر انتشارًا كبيرًا في الآونة الأخيرة، وهو يعتمد على الكُسيرات -التي يصعب الإلمام بفكرتها لغير المتخصصين في الرياضيات- ولكن ببساطة، فالكسيرات عبارة عن أنماط معقدة لا متناهية ومتشابهة ذاتيًا عبر مقاييس مختلفة. ويمكن توظيف الكُسيرات في الصور الثابتة أو المتحركة وغيرها، ومن المثير في الفن الكُسيري الذي يجعله من أدق أنواع فن الرسم الرقمي الحديث أنه بغض النظر عن مدى التكبير، فهناك تكرار لنفس النمط. ومن أشهر نماذج الفن الكُسيري هي مجموعة ماندلبرو التي تشمل صورًا تجريدية مُعبرة.</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6E933BA5-8D93-084E-AE37-49C9EEC57F6A}"/>
              </a:ext>
            </a:extLst>
          </p:cNvPr>
          <p:cNvPicPr>
            <a:picLocks noChangeAspect="1"/>
          </p:cNvPicPr>
          <p:nvPr/>
        </p:nvPicPr>
        <p:blipFill rotWithShape="1">
          <a:blip r:embed="rId7">
            <a:extLst>
              <a:ext uri="{28A0092B-C50C-407E-A947-70E740481C1C}">
                <a14:useLocalDpi xmlns:a14="http://schemas.microsoft.com/office/drawing/2010/main" val="0"/>
              </a:ext>
            </a:extLst>
          </a:blip>
          <a:srcRect l="22311" r="25423"/>
          <a:stretch/>
        </p:blipFill>
        <p:spPr>
          <a:xfrm>
            <a:off x="649224" y="2105888"/>
            <a:ext cx="2601977" cy="2608615"/>
          </a:xfrm>
          <a:prstGeom prst="rect">
            <a:avLst/>
          </a:prstGeom>
        </p:spPr>
      </p:pic>
    </p:spTree>
    <p:extLst>
      <p:ext uri="{BB962C8B-B14F-4D97-AF65-F5344CB8AC3E}">
        <p14:creationId xmlns:p14="http://schemas.microsoft.com/office/powerpoint/2010/main" val="10425057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الفن الرقمي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المعتمد</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 كليًا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على الكمبيوتر</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26014" y="2089135"/>
            <a:ext cx="5481755" cy="2817181"/>
          </a:xfrm>
          <a:prstGeom prst="rect">
            <a:avLst/>
          </a:prstGeom>
          <a:noFill/>
        </p:spPr>
        <p:txBody>
          <a:bodyPr wrap="square" rtlCol="0">
            <a:spAutoFit/>
          </a:bodyPr>
          <a:lstStyle/>
          <a:p>
            <a:pPr algn="just" rtl="1"/>
            <a:r>
              <a:rPr lang="ar-EG" b="1" i="0" dirty="0">
                <a:solidFill>
                  <a:srgbClr val="3C4859"/>
                </a:solidFill>
                <a:effectLst/>
                <a:latin typeface="Al-Jazeera-Arabic-Regular" pitchFamily="2" charset="-78"/>
                <a:cs typeface="Al-Jazeera-Arabic-Regular" pitchFamily="2" charset="-78"/>
              </a:rPr>
              <a:t>3. فن الداتاموشينغ </a:t>
            </a:r>
            <a:r>
              <a:rPr lang="en-US" b="1" i="0" dirty="0">
                <a:solidFill>
                  <a:srgbClr val="3C4859"/>
                </a:solidFill>
                <a:effectLst/>
                <a:latin typeface="Al-Jazeera-Arabic-Regular" pitchFamily="2" charset="-78"/>
                <a:cs typeface="Al-Jazeera-Arabic-Regular" pitchFamily="2" charset="-78"/>
              </a:rPr>
              <a:t>Data moshing</a:t>
            </a:r>
          </a:p>
          <a:p>
            <a:pPr algn="just" rtl="1">
              <a:lnSpc>
                <a:spcPct val="150000"/>
              </a:lnSpc>
            </a:pPr>
            <a:r>
              <a:rPr lang="ar-EG" b="0" i="0" dirty="0">
                <a:solidFill>
                  <a:srgbClr val="2D3956"/>
                </a:solidFill>
                <a:effectLst/>
                <a:latin typeface="Al-Jazeera-Arabic-Regular" pitchFamily="2" charset="-78"/>
                <a:cs typeface="Al-Jazeera-Arabic-Regular" pitchFamily="2" charset="-78"/>
              </a:rPr>
              <a:t>يُطبق فن الداتاموشينغ الحديث على مختلف أنواع الفيديوهات و</a:t>
            </a:r>
            <a:r>
              <a:rPr lang="ar-EG" b="0" i="0" u="none" strike="noStrike" dirty="0">
                <a:solidFill>
                  <a:srgbClr val="2D3956"/>
                </a:solidFill>
                <a:effectLst/>
                <a:latin typeface="Al-Jazeera-Arabic-Regular" pitchFamily="2" charset="-78"/>
                <a:cs typeface="Al-Jazeera-Arabic-Regular" pitchFamily="2" charset="-78"/>
              </a:rPr>
              <a:t>صور نسق الرسومات المتبادلة</a:t>
            </a:r>
            <a:r>
              <a:rPr lang="en-US" b="0" i="0" dirty="0">
                <a:solidFill>
                  <a:srgbClr val="2D3956"/>
                </a:solidFill>
                <a:effectLst/>
                <a:latin typeface="Al-Jazeera-Arabic-Regular" pitchFamily="2" charset="-78"/>
                <a:cs typeface="Al-Jazeera-Arabic-Regular" pitchFamily="2" charset="-78"/>
              </a:rPr>
              <a:t>.GIF</a:t>
            </a:r>
            <a:r>
              <a:rPr lang="ar-SA" b="0" i="0" dirty="0">
                <a:solidFill>
                  <a:srgbClr val="2D3956"/>
                </a:solidFill>
                <a:effectLst/>
                <a:latin typeface="Al-Jazeera-Arabic-Regular" pitchFamily="2" charset="-78"/>
                <a:cs typeface="Al-Jazeera-Arabic-Regular" pitchFamily="2" charset="-78"/>
              </a:rPr>
              <a:t> </a:t>
            </a:r>
            <a:r>
              <a:rPr lang="ar-EG" b="0" i="0" dirty="0">
                <a:solidFill>
                  <a:srgbClr val="2D3956"/>
                </a:solidFill>
                <a:effectLst/>
                <a:latin typeface="Al-Jazeera-Arabic-Regular" pitchFamily="2" charset="-78"/>
                <a:cs typeface="Al-Jazeera-Arabic-Regular" pitchFamily="2" charset="-78"/>
              </a:rPr>
              <a:t>ويعتمد على إتلاف البيانات أو التلاعب فيها لتحقيق أغراض جمالية، أو جعلها أكثر اتساقًا مع غرض المحتوى. ومن أفضل تطبيقات الداتاموشينغ </a:t>
            </a:r>
            <a:r>
              <a:rPr lang="en-US" b="0" i="0" dirty="0">
                <a:solidFill>
                  <a:srgbClr val="2D3956"/>
                </a:solidFill>
                <a:effectLst/>
                <a:latin typeface="Al-Jazeera-Arabic-Regular" pitchFamily="2" charset="-78"/>
                <a:cs typeface="Al-Jazeera-Arabic-Regular" pitchFamily="2" charset="-78"/>
              </a:rPr>
              <a:t> Data moshing </a:t>
            </a:r>
            <a:r>
              <a:rPr lang="ar-EG" b="0" i="0" dirty="0">
                <a:solidFill>
                  <a:srgbClr val="2D3956"/>
                </a:solidFill>
                <a:effectLst/>
                <a:latin typeface="Al-Jazeera-Arabic-Regular" pitchFamily="2" charset="-78"/>
                <a:cs typeface="Al-Jazeera-Arabic-Regular" pitchFamily="2" charset="-78"/>
              </a:rPr>
              <a:t>لأنظمة</a:t>
            </a:r>
            <a:r>
              <a:rPr lang="en-US" b="0" i="0" dirty="0">
                <a:solidFill>
                  <a:srgbClr val="2D3956"/>
                </a:solidFill>
                <a:effectLst/>
                <a:latin typeface="Al-Jazeera-Arabic-Regular" pitchFamily="2" charset="-78"/>
                <a:cs typeface="Al-Jazeera-Arabic-Regular" pitchFamily="2" charset="-78"/>
              </a:rPr>
              <a:t> IOS </a:t>
            </a:r>
            <a:r>
              <a:rPr lang="ar-EG" b="0" i="0" dirty="0">
                <a:solidFill>
                  <a:srgbClr val="2D3956"/>
                </a:solidFill>
                <a:effectLst/>
                <a:latin typeface="Al-Jazeera-Arabic-Regular" pitchFamily="2" charset="-78"/>
                <a:cs typeface="Al-Jazeera-Arabic-Regular" pitchFamily="2" charset="-78"/>
              </a:rPr>
              <a:t>والأندرويد </a:t>
            </a:r>
            <a:r>
              <a:rPr lang="ar-EG" b="0" i="0" u="none" strike="noStrike" dirty="0">
                <a:solidFill>
                  <a:srgbClr val="2D3956"/>
                </a:solidFill>
                <a:effectLst/>
                <a:latin typeface="Al-Jazeera-Arabic-Regular" pitchFamily="2" charset="-78"/>
                <a:cs typeface="Al-Jazeera-Arabic-Regular" pitchFamily="2" charset="-78"/>
              </a:rPr>
              <a:t>تطبيق </a:t>
            </a:r>
            <a:r>
              <a:rPr lang="en-US" b="0" i="0" u="none" strike="noStrike" dirty="0" err="1">
                <a:solidFill>
                  <a:srgbClr val="2D3956"/>
                </a:solidFill>
                <a:effectLst/>
                <a:latin typeface="Al-Jazeera-Arabic-Regular" pitchFamily="2" charset="-78"/>
                <a:cs typeface="Al-Jazeera-Arabic-Regular" pitchFamily="2" charset="-78"/>
              </a:rPr>
              <a:t>MoshUp</a:t>
            </a:r>
            <a:r>
              <a:rPr lang="en-US" b="0" i="0" dirty="0">
                <a:solidFill>
                  <a:srgbClr val="2D3956"/>
                </a:solidFill>
                <a:effectLst/>
                <a:latin typeface="Al-Jazeera-Arabic-Regular" pitchFamily="2" charset="-78"/>
                <a:cs typeface="Al-Jazeera-Arabic-Regular" pitchFamily="2" charset="-78"/>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8" name="Picture 7">
            <a:extLst>
              <a:ext uri="{FF2B5EF4-FFF2-40B4-BE49-F238E27FC236}">
                <a16:creationId xmlns:a16="http://schemas.microsoft.com/office/drawing/2014/main" id="{0D266797-BE2B-744B-82E7-4EEEA7332363}"/>
              </a:ext>
            </a:extLst>
          </p:cNvPr>
          <p:cNvPicPr>
            <a:picLocks noChangeAspect="1"/>
          </p:cNvPicPr>
          <p:nvPr/>
        </p:nvPicPr>
        <p:blipFill rotWithShape="1">
          <a:blip r:embed="rId7">
            <a:extLst>
              <a:ext uri="{28A0092B-C50C-407E-A947-70E740481C1C}">
                <a14:useLocalDpi xmlns:a14="http://schemas.microsoft.com/office/drawing/2010/main" val="0"/>
              </a:ext>
            </a:extLst>
          </a:blip>
          <a:srcRect l="23541" r="27926"/>
          <a:stretch/>
        </p:blipFill>
        <p:spPr>
          <a:xfrm>
            <a:off x="753470" y="1776017"/>
            <a:ext cx="3081867" cy="3327400"/>
          </a:xfrm>
          <a:prstGeom prst="rect">
            <a:avLst/>
          </a:prstGeom>
        </p:spPr>
      </p:pic>
    </p:spTree>
    <p:extLst>
      <p:ext uri="{BB962C8B-B14F-4D97-AF65-F5344CB8AC3E}">
        <p14:creationId xmlns:p14="http://schemas.microsoft.com/office/powerpoint/2010/main" val="30488001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الفن الرقمي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المعتمد</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 كليًا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على الكمبيوتر</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271955" y="1327077"/>
            <a:ext cx="6264988" cy="4203843"/>
          </a:xfrm>
          <a:prstGeom prst="rect">
            <a:avLst/>
          </a:prstGeom>
          <a:noFill/>
        </p:spPr>
        <p:txBody>
          <a:bodyPr wrap="square" rtlCol="0">
            <a:spAutoFit/>
          </a:bodyPr>
          <a:lstStyle/>
          <a:p>
            <a:pPr algn="just" rtl="1">
              <a:lnSpc>
                <a:spcPct val="150000"/>
              </a:lnSpc>
            </a:pPr>
            <a:r>
              <a:rPr lang="ar-EG" b="1" i="0" dirty="0">
                <a:solidFill>
                  <a:srgbClr val="3C4859"/>
                </a:solidFill>
                <a:effectLst/>
                <a:latin typeface="Al-Jazeera-Arabic-Regular" pitchFamily="2" charset="-78"/>
                <a:cs typeface="Al-Jazeera-Arabic-Regular" pitchFamily="2" charset="-78"/>
              </a:rPr>
              <a:t>4. الرسومات الحاسوبية (</a:t>
            </a:r>
            <a:r>
              <a:rPr lang="en-US" b="1" i="0" dirty="0">
                <a:solidFill>
                  <a:srgbClr val="3C4859"/>
                </a:solidFill>
                <a:effectLst/>
                <a:latin typeface="Al-Jazeera-Arabic-Regular" pitchFamily="2" charset="-78"/>
                <a:cs typeface="Al-Jazeera-Arabic-Regular" pitchFamily="2" charset="-78"/>
              </a:rPr>
              <a:t>Computer-Generated Imagery (CGI</a:t>
            </a:r>
            <a:br>
              <a:rPr lang="en-US" b="1" i="0" dirty="0">
                <a:solidFill>
                  <a:srgbClr val="2D3956"/>
                </a:solidFill>
                <a:effectLst/>
                <a:latin typeface="Al-Jazeera-Arabic-Regular" pitchFamily="2" charset="-78"/>
                <a:cs typeface="Al-Jazeera-Arabic-Regular" pitchFamily="2" charset="-78"/>
              </a:rPr>
            </a:br>
            <a:r>
              <a:rPr lang="en-US" b="1" i="0" dirty="0">
                <a:solidFill>
                  <a:srgbClr val="2D3956"/>
                </a:solidFill>
                <a:effectLst/>
                <a:latin typeface="Al-Jazeera-Arabic-Regular" pitchFamily="2" charset="-78"/>
                <a:cs typeface="Al-Jazeera-Arabic-Regular" pitchFamily="2" charset="-78"/>
              </a:rPr>
              <a:t> </a:t>
            </a:r>
            <a:r>
              <a:rPr lang="ar-EG" b="0" i="0" dirty="0">
                <a:solidFill>
                  <a:srgbClr val="2D3956"/>
                </a:solidFill>
                <a:effectLst/>
                <a:latin typeface="Al-Jazeera-Arabic-Regular" pitchFamily="2" charset="-78"/>
                <a:cs typeface="Al-Jazeera-Arabic-Regular" pitchFamily="2" charset="-78"/>
              </a:rPr>
              <a:t>فن الرسومات الحاسوبية يقوم فيه الفنان بإدخال التعليمات المطلوب إجرائها إلى الحاسوب حتى تصل الرسمة إلى شكلها النهائي، ويكون الفنان مسؤولًا عن فكرة الرسمة، </a:t>
            </a:r>
            <a:r>
              <a:rPr lang="ar-EG" b="0" i="0" u="none" strike="noStrike" dirty="0">
                <a:solidFill>
                  <a:srgbClr val="2D3956"/>
                </a:solidFill>
                <a:effectLst/>
                <a:latin typeface="Al-Jazeera-Arabic-Regular" pitchFamily="2" charset="-78"/>
                <a:cs typeface="Al-Jazeera-Arabic-Regular" pitchFamily="2" charset="-78"/>
              </a:rPr>
              <a:t>وتراكيب الألوان</a:t>
            </a:r>
            <a:r>
              <a:rPr lang="ar-EG" b="0" i="0" dirty="0">
                <a:solidFill>
                  <a:srgbClr val="2D3956"/>
                </a:solidFill>
                <a:effectLst/>
                <a:latin typeface="Al-Jazeera-Arabic-Regular" pitchFamily="2" charset="-78"/>
                <a:cs typeface="Al-Jazeera-Arabic-Regular" pitchFamily="2" charset="-78"/>
              </a:rPr>
              <a:t>، والإضاءة وغيرها من عناصر اللوحة، بينما يتولى الكمبيوتر تنفيذ هذه التعليمات. والغالبية العظمى من الرسومات الحاسوبية </a:t>
            </a:r>
            <a:r>
              <a:rPr lang="en-US" b="0" i="0" dirty="0">
                <a:solidFill>
                  <a:srgbClr val="2D3956"/>
                </a:solidFill>
                <a:effectLst/>
                <a:latin typeface="Al-Jazeera-Arabic-Regular" pitchFamily="2" charset="-78"/>
                <a:cs typeface="Al-Jazeera-Arabic-Regular" pitchFamily="2" charset="-78"/>
              </a:rPr>
              <a:t>CGI</a:t>
            </a:r>
            <a:r>
              <a:rPr lang="ar-SA" b="0" i="0" dirty="0">
                <a:solidFill>
                  <a:srgbClr val="2D3956"/>
                </a:solidFill>
                <a:effectLst/>
                <a:latin typeface="Al-Jazeera-Arabic-Regular" pitchFamily="2" charset="-78"/>
                <a:cs typeface="Al-Jazeera-Arabic-Regular" pitchFamily="2" charset="-78"/>
              </a:rPr>
              <a:t> </a:t>
            </a:r>
            <a:r>
              <a:rPr lang="ar-EG" b="0" i="0" dirty="0">
                <a:solidFill>
                  <a:srgbClr val="2D3956"/>
                </a:solidFill>
                <a:effectLst/>
                <a:latin typeface="Al-Jazeera-Arabic-Regular" pitchFamily="2" charset="-78"/>
                <a:cs typeface="Al-Jazeera-Arabic-Regular" pitchFamily="2" charset="-78"/>
              </a:rPr>
              <a:t>هي رسومات ثلاثية الأبعاد </a:t>
            </a:r>
            <a:r>
              <a:rPr lang="en-US" dirty="0">
                <a:solidFill>
                  <a:srgbClr val="2D3956"/>
                </a:solidFill>
                <a:latin typeface="Al-Jazeera-Arabic-Regular" pitchFamily="2" charset="-78"/>
                <a:cs typeface="Al-Jazeera-Arabic-Regular" pitchFamily="2" charset="-78"/>
              </a:rPr>
              <a:t>3D</a:t>
            </a:r>
            <a:r>
              <a:rPr lang="ar-SA" dirty="0">
                <a:solidFill>
                  <a:srgbClr val="2D3956"/>
                </a:solidFill>
                <a:latin typeface="Al-Jazeera-Arabic-Regular" pitchFamily="2" charset="-78"/>
                <a:cs typeface="Al-Jazeera-Arabic-Regular" pitchFamily="2" charset="-78"/>
              </a:rPr>
              <a:t> </a:t>
            </a:r>
            <a:r>
              <a:rPr lang="ar-EG" b="0" i="0" dirty="0">
                <a:solidFill>
                  <a:srgbClr val="2D3956"/>
                </a:solidFill>
                <a:effectLst/>
                <a:latin typeface="Al-Jazeera-Arabic-Regular" pitchFamily="2" charset="-78"/>
                <a:cs typeface="Al-Jazeera-Arabic-Regular" pitchFamily="2" charset="-78"/>
              </a:rPr>
              <a:t>إذ تُصمم عناصر الصورة على الكمبيوتر مع خلق شكل ثلاثي الأبعاد، ومن ثم الوصول إلى النتيجة النهائية. ومن المهم معرفة أن الرسمة لن تظهر إلا في النهاية، ما يعني أن الفنان لن يستطع رؤية نتائج التعليمات التي يدخلها فوريًا.</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05753A49-E96A-664B-BCF4-2A951F877F7E}"/>
              </a:ext>
            </a:extLst>
          </p:cNvPr>
          <p:cNvPicPr>
            <a:picLocks noChangeAspect="1"/>
          </p:cNvPicPr>
          <p:nvPr/>
        </p:nvPicPr>
        <p:blipFill rotWithShape="1">
          <a:blip r:embed="rId7">
            <a:extLst>
              <a:ext uri="{28A0092B-C50C-407E-A947-70E740481C1C}">
                <a14:useLocalDpi xmlns:a14="http://schemas.microsoft.com/office/drawing/2010/main" val="0"/>
              </a:ext>
            </a:extLst>
          </a:blip>
          <a:srcRect l="24874" t="-4984" r="25907" b="4984"/>
          <a:stretch/>
        </p:blipFill>
        <p:spPr>
          <a:xfrm>
            <a:off x="654623" y="1823858"/>
            <a:ext cx="2528844" cy="2692302"/>
          </a:xfrm>
          <a:prstGeom prst="rect">
            <a:avLst/>
          </a:prstGeom>
        </p:spPr>
      </p:pic>
    </p:spTree>
    <p:extLst>
      <p:ext uri="{BB962C8B-B14F-4D97-AF65-F5344CB8AC3E}">
        <p14:creationId xmlns:p14="http://schemas.microsoft.com/office/powerpoint/2010/main" val="29387415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الفن الرقمي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المعتمد</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 كليًا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على الكمبيوتر</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93243" y="1583952"/>
            <a:ext cx="6153313" cy="3416320"/>
          </a:xfrm>
          <a:prstGeom prst="rect">
            <a:avLst/>
          </a:prstGeom>
          <a:noFill/>
        </p:spPr>
        <p:txBody>
          <a:bodyPr wrap="square" rtlCol="0">
            <a:spAutoFit/>
          </a:bodyPr>
          <a:lstStyle/>
          <a:p>
            <a:pPr algn="just" rtl="1"/>
            <a:r>
              <a:rPr lang="ar-SA" b="1" dirty="0">
                <a:solidFill>
                  <a:srgbClr val="3C4859"/>
                </a:solidFill>
                <a:latin typeface="Al-Jazeera-Arabic-Regular" pitchFamily="2" charset="-78"/>
                <a:cs typeface="Al-Jazeera-Arabic-Regular" pitchFamily="2" charset="-78"/>
              </a:rPr>
              <a:t>٥. </a:t>
            </a:r>
            <a:r>
              <a:rPr lang="ar-EG" b="1" i="0" dirty="0">
                <a:solidFill>
                  <a:srgbClr val="3C4859"/>
                </a:solidFill>
                <a:effectLst/>
                <a:latin typeface="Al-Jazeera-Arabic-Regular" pitchFamily="2" charset="-78"/>
                <a:cs typeface="Al-Jazeera-Arabic-Regular" pitchFamily="2" charset="-78"/>
              </a:rPr>
              <a:t>رسم الفيكتور</a:t>
            </a:r>
            <a:r>
              <a:rPr lang="ar-SA" b="1" dirty="0">
                <a:solidFill>
                  <a:srgbClr val="3C4859"/>
                </a:solidFill>
                <a:latin typeface="Al-Jazeera-Arabic-Regular" pitchFamily="2" charset="-78"/>
                <a:cs typeface="Al-Jazeera-Arabic-Regular" pitchFamily="2" charset="-78"/>
              </a:rPr>
              <a:t> </a:t>
            </a:r>
            <a:r>
              <a:rPr lang="ar-EG" b="1" i="0" dirty="0">
                <a:solidFill>
                  <a:srgbClr val="3C4859"/>
                </a:solidFill>
                <a:effectLst/>
                <a:latin typeface="Al-Jazeera-Arabic-Regular" pitchFamily="2" charset="-78"/>
                <a:cs typeface="Al-Jazeera-Arabic-Regular" pitchFamily="2" charset="-78"/>
              </a:rPr>
              <a:t> </a:t>
            </a:r>
            <a:r>
              <a:rPr lang="en-US" b="1" i="0" dirty="0">
                <a:solidFill>
                  <a:srgbClr val="3C4859"/>
                </a:solidFill>
                <a:effectLst/>
                <a:latin typeface="Al-Jazeera-Arabic-Regular" pitchFamily="2" charset="-78"/>
                <a:cs typeface="Al-Jazeera-Arabic-Regular" pitchFamily="2" charset="-78"/>
              </a:rPr>
              <a:t>Vector drawing</a:t>
            </a:r>
          </a:p>
          <a:p>
            <a:pPr algn="just" rtl="1"/>
            <a:br>
              <a:rPr lang="en-US" dirty="0">
                <a:solidFill>
                  <a:srgbClr val="2D3956"/>
                </a:solidFill>
                <a:latin typeface="Al-Jazeera-Arabic-Regular" pitchFamily="2" charset="-78"/>
                <a:cs typeface="Al-Jazeera-Arabic-Regular" pitchFamily="2" charset="-78"/>
              </a:rPr>
            </a:br>
            <a:r>
              <a:rPr lang="ar-EG" dirty="0">
                <a:solidFill>
                  <a:srgbClr val="2D3956"/>
                </a:solidFill>
                <a:latin typeface="Al-Jazeera-Arabic-Regular" pitchFamily="2" charset="-78"/>
                <a:cs typeface="Al-Jazeera-Arabic-Regular" pitchFamily="2" charset="-78"/>
              </a:rPr>
              <a:t>الرسوم المتجهة أو رسوم الفيكتور هي نوع من أنواع الرسم المُنَظم الذي يعتمد على صيغة الفيكتور التي لا تتأثر بدرجة التكبير، إذ تحافظ الصورة على دقة عالية تحت أي درجة، على عكس فن البيكسل الذي تظهر البكسلة أو التشويش فيه، كلما زادت درجة التكبير.</a:t>
            </a:r>
          </a:p>
          <a:p>
            <a:pPr algn="just" rtl="1"/>
            <a:r>
              <a:rPr lang="ar-EG" dirty="0">
                <a:solidFill>
                  <a:srgbClr val="2D3956"/>
                </a:solidFill>
                <a:latin typeface="Al-Jazeera-Arabic-Regular" pitchFamily="2" charset="-78"/>
                <a:cs typeface="Al-Jazeera-Arabic-Regular" pitchFamily="2" charset="-78"/>
              </a:rPr>
              <a:t>ويشمل الفيكتور خطوطًا وأشكالًا مستقيمة يمكن تطويعها بسهولة من خلال صيغ هندسية، مع إمكانية التحكم التام في درجة الشفافية والألوان والظلال وغيرها. ويستخدم في صناعة شعارات (لوجو) الشركات واللوحات الإعلانية والرسوم المتحركة، بل وحتى طباعة رسومات الفيكتور على الورق والملابس.</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BEE49323-601F-444A-BB48-923D25342FFA}"/>
              </a:ext>
            </a:extLst>
          </p:cNvPr>
          <p:cNvPicPr>
            <a:picLocks noChangeAspect="1"/>
          </p:cNvPicPr>
          <p:nvPr/>
        </p:nvPicPr>
        <p:blipFill rotWithShape="1">
          <a:blip r:embed="rId8">
            <a:extLst>
              <a:ext uri="{28A0092B-C50C-407E-A947-70E740481C1C}">
                <a14:useLocalDpi xmlns:a14="http://schemas.microsoft.com/office/drawing/2010/main" val="0"/>
              </a:ext>
            </a:extLst>
          </a:blip>
          <a:srcRect l="27846" r="29419"/>
          <a:stretch/>
        </p:blipFill>
        <p:spPr>
          <a:xfrm>
            <a:off x="633235" y="1726826"/>
            <a:ext cx="2713703" cy="3327400"/>
          </a:xfrm>
          <a:prstGeom prst="rect">
            <a:avLst/>
          </a:prstGeom>
        </p:spPr>
      </p:pic>
    </p:spTree>
    <p:extLst>
      <p:ext uri="{BB962C8B-B14F-4D97-AF65-F5344CB8AC3E}">
        <p14:creationId xmlns:p14="http://schemas.microsoft.com/office/powerpoint/2010/main" val="36235130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الفن الرقمي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المعتمد</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 كليًا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على الكمبيوتر</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46938" y="1368964"/>
            <a:ext cx="6153313" cy="4203843"/>
          </a:xfrm>
          <a:prstGeom prst="rect">
            <a:avLst/>
          </a:prstGeom>
          <a:noFill/>
        </p:spPr>
        <p:txBody>
          <a:bodyPr wrap="square" rtlCol="0">
            <a:spAutoFit/>
          </a:bodyPr>
          <a:lstStyle/>
          <a:p>
            <a:pPr algn="r" rtl="1">
              <a:lnSpc>
                <a:spcPct val="150000"/>
              </a:lnSpc>
            </a:pPr>
            <a:r>
              <a:rPr lang="en-US" b="1" dirty="0">
                <a:solidFill>
                  <a:srgbClr val="2D3956"/>
                </a:solidFill>
                <a:latin typeface="Al-Jazeera-Arabic-Regular" pitchFamily="2" charset="-78"/>
                <a:cs typeface="Al-Jazeera-Arabic-Regular" pitchFamily="2" charset="-78"/>
              </a:rPr>
              <a:t>6</a:t>
            </a:r>
            <a:r>
              <a:rPr lang="ar-SA" b="1" dirty="0">
                <a:solidFill>
                  <a:srgbClr val="2D3956"/>
                </a:solidFill>
                <a:latin typeface="Al-Jazeera-Arabic-Regular" pitchFamily="2" charset="-78"/>
                <a:cs typeface="Al-Jazeera-Arabic-Regular" pitchFamily="2" charset="-78"/>
              </a:rPr>
              <a:t>. فن </a:t>
            </a:r>
            <a:r>
              <a:rPr lang="ar-SA" b="1" dirty="0" err="1">
                <a:solidFill>
                  <a:srgbClr val="2D3956"/>
                </a:solidFill>
                <a:latin typeface="Al-Jazeera-Arabic-Regular" pitchFamily="2" charset="-78"/>
                <a:cs typeface="Al-Jazeera-Arabic-Regular" pitchFamily="2" charset="-78"/>
              </a:rPr>
              <a:t>الراستر</a:t>
            </a:r>
            <a:r>
              <a:rPr lang="ar-SA" b="1" dirty="0">
                <a:solidFill>
                  <a:srgbClr val="2D3956"/>
                </a:solidFill>
                <a:latin typeface="Al-Jazeera-Arabic-Regular" pitchFamily="2" charset="-78"/>
                <a:cs typeface="Al-Jazeera-Arabic-Regular" pitchFamily="2" charset="-78"/>
              </a:rPr>
              <a:t> </a:t>
            </a:r>
            <a:r>
              <a:rPr lang="en-US" b="1" dirty="0">
                <a:solidFill>
                  <a:srgbClr val="2D3956"/>
                </a:solidFill>
                <a:latin typeface="Al-Jazeera-Arabic-Regular" pitchFamily="2" charset="-78"/>
                <a:cs typeface="Al-Jazeera-Arabic-Regular" pitchFamily="2" charset="-78"/>
              </a:rPr>
              <a:t>Raster drawing</a:t>
            </a:r>
            <a:br>
              <a:rPr lang="en-US" dirty="0">
                <a:solidFill>
                  <a:srgbClr val="2D3956"/>
                </a:solidFill>
                <a:latin typeface="Al-Jazeera-Arabic-Regular" pitchFamily="2" charset="-78"/>
                <a:cs typeface="Al-Jazeera-Arabic-Regular" pitchFamily="2" charset="-78"/>
              </a:rPr>
            </a:br>
            <a:r>
              <a:rPr lang="ar-EG" b="0" i="0" dirty="0">
                <a:solidFill>
                  <a:srgbClr val="2D3956"/>
                </a:solidFill>
                <a:effectLst/>
                <a:latin typeface="Al-Jazeera-Arabic-Regular" pitchFamily="2" charset="-78"/>
                <a:cs typeface="Al-Jazeera-Arabic-Regular" pitchFamily="2" charset="-78"/>
              </a:rPr>
              <a:t>فن الرسومات النقطية </a:t>
            </a:r>
            <a:r>
              <a:rPr lang="en-US" b="0" i="0" dirty="0">
                <a:solidFill>
                  <a:srgbClr val="2D3956"/>
                </a:solidFill>
                <a:effectLst/>
                <a:latin typeface="Al-Jazeera-Arabic-Regular" pitchFamily="2" charset="-78"/>
                <a:cs typeface="Al-Jazeera-Arabic-Regular" pitchFamily="2" charset="-78"/>
              </a:rPr>
              <a:t>Raster drawing </a:t>
            </a:r>
            <a:r>
              <a:rPr lang="ar-EG" b="0" i="0" dirty="0">
                <a:solidFill>
                  <a:srgbClr val="2D3956"/>
                </a:solidFill>
                <a:effectLst/>
                <a:latin typeface="Al-Jazeera-Arabic-Regular" pitchFamily="2" charset="-78"/>
                <a:cs typeface="Al-Jazeera-Arabic-Regular" pitchFamily="2" charset="-78"/>
              </a:rPr>
              <a:t>يتكون من نقاط بيكسل يجاور بعضها بعضًا، وكلما زاد عدد وحدات البيكسل في الصورة، زادت جودتها. ويستخدم فن الراستر على نطاق واسع في كافة أنحاء الويب وخلفيات الويندوز وغيرها.</a:t>
            </a:r>
          </a:p>
          <a:p>
            <a:pPr algn="just" rtl="1">
              <a:lnSpc>
                <a:spcPct val="150000"/>
              </a:lnSpc>
            </a:pPr>
            <a:r>
              <a:rPr lang="ar-EG" dirty="0">
                <a:solidFill>
                  <a:srgbClr val="2D3956"/>
                </a:solidFill>
                <a:latin typeface="Al-Jazeera-Arabic-Regular" pitchFamily="2" charset="-78"/>
                <a:cs typeface="Al-Jazeera-Arabic-Regular" pitchFamily="2" charset="-78"/>
              </a:rPr>
              <a:t>ومع أنه يمكن تصغير رسومات الراستر بلا أي مشكلة، إلا إنه عند تكبير الصورة ستظهر مشكلة البَكسَلة كمربعات صغيرة تشوش جودة الرسمة. ومن أهم مميزات رسوم الراستر أنها أقل تكلفة من الفيكتور، لكن في المقابل تتطلب مساحة تخزينية أعلى كلما زادت جودة الصورة.</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E34D0624-AE69-9B4C-92D3-B749627AE88A}"/>
              </a:ext>
            </a:extLst>
          </p:cNvPr>
          <p:cNvPicPr>
            <a:picLocks noChangeAspect="1"/>
          </p:cNvPicPr>
          <p:nvPr/>
        </p:nvPicPr>
        <p:blipFill rotWithShape="1">
          <a:blip r:embed="rId8">
            <a:extLst>
              <a:ext uri="{28A0092B-C50C-407E-A947-70E740481C1C}">
                <a14:useLocalDpi xmlns:a14="http://schemas.microsoft.com/office/drawing/2010/main" val="0"/>
              </a:ext>
            </a:extLst>
          </a:blip>
          <a:srcRect l="31352" r="28931"/>
          <a:stretch/>
        </p:blipFill>
        <p:spPr>
          <a:xfrm>
            <a:off x="746317" y="1760411"/>
            <a:ext cx="2521974" cy="3327400"/>
          </a:xfrm>
          <a:prstGeom prst="rect">
            <a:avLst/>
          </a:prstGeom>
        </p:spPr>
      </p:pic>
    </p:spTree>
    <p:extLst>
      <p:ext uri="{BB962C8B-B14F-4D97-AF65-F5344CB8AC3E}">
        <p14:creationId xmlns:p14="http://schemas.microsoft.com/office/powerpoint/2010/main" val="4510728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الفن الرقمي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المعتمد</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 كليًا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على الكمبيوتر</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88924" y="2108942"/>
            <a:ext cx="5362176" cy="2957348"/>
          </a:xfrm>
          <a:prstGeom prst="rect">
            <a:avLst/>
          </a:prstGeom>
          <a:noFill/>
        </p:spPr>
        <p:txBody>
          <a:bodyPr wrap="square" rtlCol="0">
            <a:spAutoFit/>
          </a:bodyPr>
          <a:lstStyle/>
          <a:p>
            <a:pPr algn="r" rtl="1">
              <a:lnSpc>
                <a:spcPct val="150000"/>
              </a:lnSpc>
            </a:pPr>
            <a:r>
              <a:rPr lang="en-US" b="1" dirty="0">
                <a:solidFill>
                  <a:srgbClr val="2D3956"/>
                </a:solidFill>
                <a:latin typeface="Al-Jazeera-Arabic-Regular" pitchFamily="2" charset="-78"/>
                <a:cs typeface="Al-Jazeera-Arabic-Regular" pitchFamily="2" charset="-78"/>
              </a:rPr>
              <a:t>7</a:t>
            </a:r>
            <a:r>
              <a:rPr lang="ar-SA" b="1" dirty="0">
                <a:solidFill>
                  <a:srgbClr val="2D3956"/>
                </a:solidFill>
                <a:latin typeface="Al-Jazeera-Arabic-Regular" pitchFamily="2" charset="-78"/>
                <a:cs typeface="Al-Jazeera-Arabic-Regular" pitchFamily="2" charset="-78"/>
              </a:rPr>
              <a:t>. الفن التكاملي </a:t>
            </a:r>
            <a:r>
              <a:rPr lang="en-US" b="1" dirty="0">
                <a:solidFill>
                  <a:srgbClr val="2D3956"/>
                </a:solidFill>
                <a:latin typeface="Al-Jazeera-Arabic-Regular" pitchFamily="2" charset="-78"/>
                <a:cs typeface="Al-Jazeera-Arabic-Regular" pitchFamily="2" charset="-78"/>
              </a:rPr>
              <a:t>Integrated art</a:t>
            </a:r>
            <a:br>
              <a:rPr lang="en-US" dirty="0">
                <a:solidFill>
                  <a:srgbClr val="2D3956"/>
                </a:solidFill>
                <a:latin typeface="Al-Jazeera-Arabic-Regular" pitchFamily="2" charset="-78"/>
                <a:cs typeface="Al-Jazeera-Arabic-Regular" pitchFamily="2" charset="-78"/>
              </a:rPr>
            </a:br>
            <a:r>
              <a:rPr lang="ar-EG" b="0" i="0" dirty="0">
                <a:solidFill>
                  <a:srgbClr val="3D4957"/>
                </a:solidFill>
                <a:effectLst/>
                <a:latin typeface="Al-Jazeera-Arabic-Regular" pitchFamily="2" charset="-78"/>
                <a:cs typeface="Al-Jazeera-Arabic-Regular" pitchFamily="2" charset="-78"/>
              </a:rPr>
              <a:t>يتطور الفن التكاملي تطورًا متسارعًا، لما يوفره من ميزة خلق عمل فني استُخدِم فيه أكثر من برنامج للفن الرقمي، أو استُخدِم برنامج واحد لإخراج صورة اجتمع فيها أكثر من نوع فني، إذ يمكن استخدام رسم الفيكتور والراستر معًا، أو التصوير الفوتوغرافي مع أحدهما، أو استخدام رسومات فيكتور حاسوبية مع أخرى يدوية.</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6AEDF409-0409-134F-8D09-D45511BC38B5}"/>
              </a:ext>
            </a:extLst>
          </p:cNvPr>
          <p:cNvPicPr>
            <a:picLocks noChangeAspect="1"/>
          </p:cNvPicPr>
          <p:nvPr/>
        </p:nvPicPr>
        <p:blipFill rotWithShape="1">
          <a:blip r:embed="rId8">
            <a:extLst>
              <a:ext uri="{28A0092B-C50C-407E-A947-70E740481C1C}">
                <a14:useLocalDpi xmlns:a14="http://schemas.microsoft.com/office/drawing/2010/main" val="0"/>
              </a:ext>
            </a:extLst>
          </a:blip>
          <a:srcRect l="24691" t="14612" r="26303" b="17640"/>
          <a:stretch/>
        </p:blipFill>
        <p:spPr>
          <a:xfrm>
            <a:off x="891823" y="2301904"/>
            <a:ext cx="3111910" cy="2254191"/>
          </a:xfrm>
          <a:prstGeom prst="rect">
            <a:avLst/>
          </a:prstGeom>
        </p:spPr>
      </p:pic>
    </p:spTree>
    <p:extLst>
      <p:ext uri="{BB962C8B-B14F-4D97-AF65-F5344CB8AC3E}">
        <p14:creationId xmlns:p14="http://schemas.microsoft.com/office/powerpoint/2010/main" val="29935134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الفن الرقمي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المعتمد</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 كليًا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على الكمبيوتر</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87787" y="1720839"/>
            <a:ext cx="5075772" cy="3416320"/>
          </a:xfrm>
          <a:prstGeom prst="rect">
            <a:avLst/>
          </a:prstGeom>
          <a:noFill/>
        </p:spPr>
        <p:txBody>
          <a:bodyPr wrap="square" rtlCol="0">
            <a:spAutoFit/>
          </a:bodyPr>
          <a:lstStyle/>
          <a:p>
            <a:pPr algn="r" rtl="1"/>
            <a:r>
              <a:rPr lang="en-US" b="1" i="0" dirty="0">
                <a:solidFill>
                  <a:srgbClr val="3C4859"/>
                </a:solidFill>
                <a:effectLst/>
                <a:latin typeface="Al-Jazeera-Arabic-Regular" pitchFamily="2" charset="-78"/>
                <a:cs typeface="Al-Jazeera-Arabic-Regular" pitchFamily="2" charset="-78"/>
              </a:rPr>
              <a:t>8</a:t>
            </a:r>
            <a:r>
              <a:rPr lang="ar-EG" b="1" i="0" dirty="0">
                <a:solidFill>
                  <a:srgbClr val="3C4859"/>
                </a:solidFill>
                <a:effectLst/>
                <a:latin typeface="Al-Jazeera-Arabic-Regular" pitchFamily="2" charset="-78"/>
                <a:cs typeface="Al-Jazeera-Arabic-Regular" pitchFamily="2" charset="-78"/>
              </a:rPr>
              <a:t>. الرسم الرقمي ثنائي الأبعاد </a:t>
            </a:r>
            <a:r>
              <a:rPr lang="en-US" b="1" i="0" dirty="0">
                <a:solidFill>
                  <a:srgbClr val="3C4859"/>
                </a:solidFill>
                <a:effectLst/>
                <a:latin typeface="Al-Jazeera-Arabic-Regular" pitchFamily="2" charset="-78"/>
                <a:cs typeface="Al-Jazeera-Arabic-Regular" pitchFamily="2" charset="-78"/>
              </a:rPr>
              <a:t>2D Digital Painting</a:t>
            </a:r>
          </a:p>
          <a:p>
            <a:pPr algn="just" rtl="1"/>
            <a:r>
              <a:rPr lang="ar-EG" b="0" i="0" dirty="0">
                <a:solidFill>
                  <a:srgbClr val="3D4957"/>
                </a:solidFill>
                <a:effectLst/>
                <a:latin typeface="Al-Jazeera-Arabic-Regular" pitchFamily="2" charset="-78"/>
                <a:cs typeface="Al-Jazeera-Arabic-Regular" pitchFamily="2" charset="-78"/>
              </a:rPr>
              <a:t>يشبه الرسم الرقمي ثنائي الأبعاد الرسم التقليدي، ولكن بدلًا من الرسم على ورقة بيضاء أو ما شابه، يُستخدم أحد الأجهزة اللوحية المخصصة للجرافيك، وتسير عملية الرسم على سطح فارغ دون إضافة أي تأثيرات أخرى. يلعب الرسم الرقمي ثنائي الأبعاد دورًا هامًا في تصميم رسومات رقمية ملفتة للنظر.</a:t>
            </a:r>
            <a:r>
              <a:rPr lang="en-US" b="0" i="0" dirty="0">
                <a:solidFill>
                  <a:srgbClr val="3D4957"/>
                </a:solidFill>
                <a:effectLst/>
                <a:latin typeface="Al-Jazeera-Arabic-Regular" pitchFamily="2" charset="-78"/>
                <a:cs typeface="Al-Jazeera-Arabic-Regular" pitchFamily="2" charset="-78"/>
              </a:rPr>
              <a:t> </a:t>
            </a:r>
            <a:r>
              <a:rPr lang="ar-EG" b="0" i="0" dirty="0">
                <a:solidFill>
                  <a:srgbClr val="3D4957"/>
                </a:solidFill>
                <a:effectLst/>
                <a:latin typeface="Al-Jazeera-Arabic-Regular" pitchFamily="2" charset="-78"/>
                <a:cs typeface="Al-Jazeera-Arabic-Regular" pitchFamily="2" charset="-78"/>
              </a:rPr>
              <a:t>قد يُستخدم الرسم الرقمي ثنائي الأبعاد في حملات الشركات الإعلانية، وتحقيق أغراض دعائية أخرى. من أجل ذلك، تُعيّن العديد من الشركات وأصحاب المشاريع متخصصين في هذا النوع من الفن، خاصةً مع سهولة التعديلات بالمقارنة بالرسم التقليدي، وتوفير الوقت والموارد.</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765F255A-828F-264F-A332-E42760354933}"/>
              </a:ext>
            </a:extLst>
          </p:cNvPr>
          <p:cNvPicPr>
            <a:picLocks noChangeAspect="1"/>
          </p:cNvPicPr>
          <p:nvPr/>
        </p:nvPicPr>
        <p:blipFill rotWithShape="1">
          <a:blip r:embed="rId8">
            <a:extLst>
              <a:ext uri="{28A0092B-C50C-407E-A947-70E740481C1C}">
                <a14:useLocalDpi xmlns:a14="http://schemas.microsoft.com/office/drawing/2010/main" val="0"/>
              </a:ext>
            </a:extLst>
          </a:blip>
          <a:srcRect l="22463" r="21005"/>
          <a:stretch/>
        </p:blipFill>
        <p:spPr>
          <a:xfrm>
            <a:off x="798257" y="1899172"/>
            <a:ext cx="3368669" cy="2979460"/>
          </a:xfrm>
          <a:prstGeom prst="rect">
            <a:avLst/>
          </a:prstGeom>
        </p:spPr>
      </p:pic>
    </p:spTree>
    <p:extLst>
      <p:ext uri="{BB962C8B-B14F-4D97-AF65-F5344CB8AC3E}">
        <p14:creationId xmlns:p14="http://schemas.microsoft.com/office/powerpoint/2010/main" val="17089016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الفن الرقمي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المعتمد</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 كليًا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على الكمبيوتر</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87787" y="2066684"/>
            <a:ext cx="5075772" cy="2585323"/>
          </a:xfrm>
          <a:prstGeom prst="rect">
            <a:avLst/>
          </a:prstGeom>
          <a:noFill/>
        </p:spPr>
        <p:txBody>
          <a:bodyPr wrap="square" rtlCol="0">
            <a:spAutoFit/>
          </a:bodyPr>
          <a:lstStyle/>
          <a:p>
            <a:pPr algn="r" rtl="1"/>
            <a:r>
              <a:rPr lang="en-US" b="1" i="0" dirty="0">
                <a:solidFill>
                  <a:srgbClr val="3C4859"/>
                </a:solidFill>
                <a:effectLst/>
                <a:latin typeface="Al-Jazeera-Arabic-Regular" pitchFamily="2" charset="-78"/>
                <a:cs typeface="Al-Jazeera-Arabic-Regular" pitchFamily="2" charset="-78"/>
              </a:rPr>
              <a:t>9</a:t>
            </a:r>
            <a:r>
              <a:rPr lang="ar-EG" b="1" i="0" dirty="0">
                <a:solidFill>
                  <a:srgbClr val="3C4859"/>
                </a:solidFill>
                <a:effectLst/>
                <a:latin typeface="Al-Jazeera-Arabic-Regular" pitchFamily="2" charset="-78"/>
                <a:cs typeface="Al-Jazeera-Arabic-Regular" pitchFamily="2" charset="-78"/>
              </a:rPr>
              <a:t>. الرسم الرقمي ثلاثي الأبعاد </a:t>
            </a:r>
            <a:r>
              <a:rPr lang="en-US" b="1" i="0" dirty="0">
                <a:solidFill>
                  <a:srgbClr val="3C4859"/>
                </a:solidFill>
                <a:effectLst/>
                <a:latin typeface="Al-Jazeera-Arabic-Regular" pitchFamily="2" charset="-78"/>
                <a:cs typeface="Al-Jazeera-Arabic-Regular" pitchFamily="2" charset="-78"/>
              </a:rPr>
              <a:t>3D Digital Painting</a:t>
            </a:r>
          </a:p>
          <a:p>
            <a:pPr algn="just" rtl="1"/>
            <a:br>
              <a:rPr lang="en-US" b="1" i="0" dirty="0">
                <a:solidFill>
                  <a:srgbClr val="3C4859"/>
                </a:solidFill>
                <a:effectLst/>
                <a:latin typeface="Al-Jazeera-Arabic-Regular" pitchFamily="2" charset="-78"/>
                <a:cs typeface="Al-Jazeera-Arabic-Regular" pitchFamily="2" charset="-78"/>
              </a:rPr>
            </a:br>
            <a:r>
              <a:rPr lang="ar-EG" b="0" i="0" dirty="0">
                <a:solidFill>
                  <a:srgbClr val="3D4957"/>
                </a:solidFill>
                <a:effectLst/>
                <a:latin typeface="Al-Jazeera-Arabic-Regular" pitchFamily="2" charset="-78"/>
                <a:cs typeface="Al-Jazeera-Arabic-Regular" pitchFamily="2" charset="-78"/>
              </a:rPr>
              <a:t>الرسم الرقمي ثلاثي الأبعاد 3</a:t>
            </a:r>
            <a:r>
              <a:rPr lang="en-US" b="0" i="0" dirty="0">
                <a:solidFill>
                  <a:srgbClr val="3D4957"/>
                </a:solidFill>
                <a:effectLst/>
                <a:latin typeface="Al-Jazeera-Arabic-Regular" pitchFamily="2" charset="-78"/>
                <a:cs typeface="Al-Jazeera-Arabic-Regular" pitchFamily="2" charset="-78"/>
              </a:rPr>
              <a:t>D </a:t>
            </a:r>
            <a:r>
              <a:rPr lang="ar-EG" b="0" i="0" dirty="0">
                <a:solidFill>
                  <a:srgbClr val="3D4957"/>
                </a:solidFill>
                <a:effectLst/>
                <a:latin typeface="Al-Jazeera-Arabic-Regular" pitchFamily="2" charset="-78"/>
                <a:cs typeface="Al-Jazeera-Arabic-Regular" pitchFamily="2" charset="-78"/>
              </a:rPr>
              <a:t>هو أحد أنوع فن الرسم الرقمي المتطورة، وقد حقق شعبية أكبر من رسومات الرسم الرقمي ثنائي الأبعاد 2</a:t>
            </a:r>
            <a:r>
              <a:rPr lang="en-US" b="0" i="0" dirty="0">
                <a:solidFill>
                  <a:srgbClr val="3D4957"/>
                </a:solidFill>
                <a:effectLst/>
                <a:latin typeface="Al-Jazeera-Arabic-Regular" pitchFamily="2" charset="-78"/>
                <a:cs typeface="Al-Jazeera-Arabic-Regular" pitchFamily="2" charset="-78"/>
              </a:rPr>
              <a:t>D، </a:t>
            </a:r>
            <a:r>
              <a:rPr lang="ar-EG" b="0" i="0" dirty="0">
                <a:solidFill>
                  <a:srgbClr val="3D4957"/>
                </a:solidFill>
                <a:effectLst/>
                <a:latin typeface="Al-Jazeera-Arabic-Regular" pitchFamily="2" charset="-78"/>
                <a:cs typeface="Al-Jazeera-Arabic-Regular" pitchFamily="2" charset="-78"/>
              </a:rPr>
              <a:t>إذ يضاف بعض التأثيرات التي تجعل الصورة أقرب للواقع، وتعطيها بُعدًا عميقًا ووقعًا بصريًا أفضل، الأمر الذي جعل صور الرسم الرقمي ثلاثي الأبعاد تستحوذ على انتباه المشاهد أكثر من الرسومات ثنائية الأبعاد.</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E67886C9-7B36-E34B-870C-ADCC6A401F98}"/>
              </a:ext>
            </a:extLst>
          </p:cNvPr>
          <p:cNvPicPr>
            <a:picLocks noChangeAspect="1"/>
          </p:cNvPicPr>
          <p:nvPr/>
        </p:nvPicPr>
        <p:blipFill rotWithShape="1">
          <a:blip r:embed="rId8">
            <a:extLst>
              <a:ext uri="{28A0092B-C50C-407E-A947-70E740481C1C}">
                <a14:useLocalDpi xmlns:a14="http://schemas.microsoft.com/office/drawing/2010/main" val="0"/>
              </a:ext>
            </a:extLst>
          </a:blip>
          <a:srcRect l="19624" r="20639"/>
          <a:stretch/>
        </p:blipFill>
        <p:spPr>
          <a:xfrm>
            <a:off x="802935" y="1953466"/>
            <a:ext cx="3359312" cy="2811761"/>
          </a:xfrm>
          <a:prstGeom prst="rect">
            <a:avLst/>
          </a:prstGeom>
        </p:spPr>
      </p:pic>
    </p:spTree>
    <p:extLst>
      <p:ext uri="{BB962C8B-B14F-4D97-AF65-F5344CB8AC3E}">
        <p14:creationId xmlns:p14="http://schemas.microsoft.com/office/powerpoint/2010/main" val="39001942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الفن الرقمي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المعتمد</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 كليًا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على الكمبيوتر</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07560" y="1415039"/>
            <a:ext cx="5075772" cy="4065344"/>
          </a:xfrm>
          <a:prstGeom prst="rect">
            <a:avLst/>
          </a:prstGeom>
          <a:noFill/>
        </p:spPr>
        <p:txBody>
          <a:bodyPr wrap="square" rtlCol="0">
            <a:spAutoFit/>
          </a:bodyPr>
          <a:lstStyle/>
          <a:p>
            <a:pPr algn="r" rtl="1"/>
            <a:r>
              <a:rPr lang="en-US" b="1" i="0" dirty="0">
                <a:solidFill>
                  <a:srgbClr val="3C4859"/>
                </a:solidFill>
                <a:effectLst/>
                <a:latin typeface="Al-Jazeera-Arabic-Regular" pitchFamily="2" charset="-78"/>
                <a:cs typeface="Al-Jazeera-Arabic-Regular" pitchFamily="2" charset="-78"/>
              </a:rPr>
              <a:t>10</a:t>
            </a:r>
            <a:r>
              <a:rPr lang="ar-EG" b="1" i="0" dirty="0">
                <a:solidFill>
                  <a:srgbClr val="3C4859"/>
                </a:solidFill>
                <a:effectLst/>
                <a:latin typeface="Al-Jazeera-Arabic-Regular" pitchFamily="2" charset="-78"/>
                <a:cs typeface="Al-Jazeera-Arabic-Regular" pitchFamily="2" charset="-78"/>
              </a:rPr>
              <a:t>. فن القطع (الكولاج) </a:t>
            </a:r>
            <a:r>
              <a:rPr lang="en-US" b="1" i="0" dirty="0">
                <a:solidFill>
                  <a:srgbClr val="3C4859"/>
                </a:solidFill>
                <a:effectLst/>
                <a:latin typeface="Al-Jazeera-Arabic-Regular" pitchFamily="2" charset="-78"/>
                <a:cs typeface="Al-Jazeera-Arabic-Regular" pitchFamily="2" charset="-78"/>
              </a:rPr>
              <a:t>Digital collage</a:t>
            </a:r>
          </a:p>
          <a:p>
            <a:pPr algn="just" rtl="1">
              <a:lnSpc>
                <a:spcPct val="150000"/>
              </a:lnSpc>
            </a:pPr>
            <a:r>
              <a:rPr lang="ar-EG" b="0" i="0" dirty="0">
                <a:solidFill>
                  <a:srgbClr val="3D4957"/>
                </a:solidFill>
                <a:effectLst/>
                <a:latin typeface="Al-Jazeera-Arabic-Regular" pitchFamily="2" charset="-78"/>
                <a:cs typeface="Al-Jazeera-Arabic-Regular" pitchFamily="2" charset="-78"/>
              </a:rPr>
              <a:t>يشبه فن القطع عملية تجميع صور من مناسبات مختلفة لإنشاء صورة موحدة تحتوي على الصور المضافة. ويقوم المستخدم في فن القطع </a:t>
            </a:r>
            <a:r>
              <a:rPr lang="en-US" b="0" i="0" dirty="0">
                <a:solidFill>
                  <a:srgbClr val="3D4957"/>
                </a:solidFill>
                <a:effectLst/>
                <a:latin typeface="Al-Jazeera-Arabic-Regular" pitchFamily="2" charset="-78"/>
                <a:cs typeface="Al-Jazeera-Arabic-Regular" pitchFamily="2" charset="-78"/>
              </a:rPr>
              <a:t>Digital collage </a:t>
            </a:r>
            <a:r>
              <a:rPr lang="ar-EG" b="0" i="0" dirty="0">
                <a:solidFill>
                  <a:srgbClr val="3D4957"/>
                </a:solidFill>
                <a:effectLst/>
                <a:latin typeface="Al-Jazeera-Arabic-Regular" pitchFamily="2" charset="-78"/>
                <a:cs typeface="Al-Jazeera-Arabic-Regular" pitchFamily="2" charset="-78"/>
              </a:rPr>
              <a:t>بالاستعانة بمجموعة من العناصر ذات الأفكار المتباينة، وخلطها ببعضها بعضًا حتى ينتج عنها صورة ذات فكرة جديدة.</a:t>
            </a:r>
            <a:r>
              <a:rPr lang="en-US" b="0" i="0" dirty="0">
                <a:solidFill>
                  <a:srgbClr val="3D4957"/>
                </a:solidFill>
                <a:effectLst/>
                <a:latin typeface="Al-Jazeera-Arabic-Regular" pitchFamily="2" charset="-78"/>
                <a:cs typeface="Al-Jazeera-Arabic-Regular" pitchFamily="2" charset="-78"/>
              </a:rPr>
              <a:t> </a:t>
            </a:r>
            <a:r>
              <a:rPr lang="ar-EG" b="0" i="0" dirty="0">
                <a:solidFill>
                  <a:srgbClr val="3D4957"/>
                </a:solidFill>
                <a:effectLst/>
                <a:latin typeface="Al-Jazeera-Arabic-Regular" pitchFamily="2" charset="-78"/>
                <a:cs typeface="Al-Jazeera-Arabic-Regular" pitchFamily="2" charset="-78"/>
              </a:rPr>
              <a:t>ولا تعد فكرة فن الكولاج جديدة، إذ كان الفنان بيكاسو أول مَن استخدم هذه الفكرة في اللوحات الزيتية، ومع تطور التكنولوجيا، وظّف الفنانون هذه التقنية في الأعمال الرقمية المختلفة.</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B350E5D8-FFC7-4649-9171-66E76F14F966}"/>
              </a:ext>
            </a:extLst>
          </p:cNvPr>
          <p:cNvPicPr>
            <a:picLocks noChangeAspect="1"/>
          </p:cNvPicPr>
          <p:nvPr/>
        </p:nvPicPr>
        <p:blipFill rotWithShape="1">
          <a:blip r:embed="rId8">
            <a:extLst>
              <a:ext uri="{28A0092B-C50C-407E-A947-70E740481C1C}">
                <a14:useLocalDpi xmlns:a14="http://schemas.microsoft.com/office/drawing/2010/main" val="0"/>
              </a:ext>
            </a:extLst>
          </a:blip>
          <a:srcRect l="20370" r="22354"/>
          <a:stretch/>
        </p:blipFill>
        <p:spPr>
          <a:xfrm>
            <a:off x="664092" y="1841499"/>
            <a:ext cx="3636998" cy="3175000"/>
          </a:xfrm>
          <a:prstGeom prst="rect">
            <a:avLst/>
          </a:prstGeom>
        </p:spPr>
      </p:pic>
    </p:spTree>
    <p:extLst>
      <p:ext uri="{BB962C8B-B14F-4D97-AF65-F5344CB8AC3E}">
        <p14:creationId xmlns:p14="http://schemas.microsoft.com/office/powerpoint/2010/main" val="41816684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الفن الرقمي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المعتمد</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 كليًا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على الكمبيوتر</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62724" y="1454191"/>
            <a:ext cx="5626961" cy="4063677"/>
          </a:xfrm>
          <a:prstGeom prst="rect">
            <a:avLst/>
          </a:prstGeom>
          <a:noFill/>
        </p:spPr>
        <p:txBody>
          <a:bodyPr wrap="square" rtlCol="0">
            <a:spAutoFit/>
          </a:bodyPr>
          <a:lstStyle/>
          <a:p>
            <a:pPr algn="r" rtl="1"/>
            <a:r>
              <a:rPr lang="en-US" b="1" i="0" dirty="0">
                <a:solidFill>
                  <a:srgbClr val="3C4859"/>
                </a:solidFill>
                <a:effectLst/>
                <a:latin typeface="Al-Jazeera-Arabic-Regular" pitchFamily="2" charset="-78"/>
                <a:cs typeface="Al-Jazeera-Arabic-Regular" pitchFamily="2" charset="-78"/>
              </a:rPr>
              <a:t>11</a:t>
            </a:r>
            <a:r>
              <a:rPr lang="ar-EG" b="1" i="0" dirty="0">
                <a:solidFill>
                  <a:srgbClr val="3C4859"/>
                </a:solidFill>
                <a:effectLst/>
                <a:latin typeface="Al-Jazeera-Arabic-Regular" pitchFamily="2" charset="-78"/>
                <a:cs typeface="Al-Jazeera-Arabic-Regular" pitchFamily="2" charset="-78"/>
              </a:rPr>
              <a:t>. التصوير الرقمي </a:t>
            </a:r>
            <a:r>
              <a:rPr lang="en-US" b="1" i="0" dirty="0">
                <a:solidFill>
                  <a:srgbClr val="3C4859"/>
                </a:solidFill>
                <a:effectLst/>
                <a:latin typeface="Al-Jazeera-Arabic-Regular" pitchFamily="2" charset="-78"/>
                <a:cs typeface="Al-Jazeera-Arabic-Regular" pitchFamily="2" charset="-78"/>
              </a:rPr>
              <a:t>Digital Photography</a:t>
            </a:r>
          </a:p>
          <a:p>
            <a:pPr algn="just" rtl="1">
              <a:lnSpc>
                <a:spcPct val="150000"/>
              </a:lnSpc>
            </a:pPr>
            <a:r>
              <a:rPr lang="ar-EG" b="0" i="0" dirty="0">
                <a:solidFill>
                  <a:srgbClr val="3D4957"/>
                </a:solidFill>
                <a:effectLst/>
                <a:latin typeface="Al-Jazeera-Arabic-Regular" pitchFamily="2" charset="-78"/>
                <a:cs typeface="Al-Jazeera-Arabic-Regular" pitchFamily="2" charset="-78"/>
              </a:rPr>
              <a:t>ربما يعد التصوير أكثر أنواع الفنون الرقمية استخدامًا، فمع تطور الحواسيب وأنظمة المعالجة، نشأ مفهوم التصوير الرقمي، الذي تُستخدم فيه تكنولوجيا رقمية لمعالجة الصور، بدلًا من المعالجة الكيميائية التي كانت تتم في كاميرات الفيلم سابقًا.</a:t>
            </a:r>
          </a:p>
          <a:p>
            <a:pPr algn="just" rtl="1">
              <a:lnSpc>
                <a:spcPct val="150000"/>
              </a:lnSpc>
            </a:pPr>
            <a:r>
              <a:rPr lang="ar-EG" dirty="0">
                <a:solidFill>
                  <a:srgbClr val="2D3956"/>
                </a:solidFill>
                <a:latin typeface="Al-Jazeera-Arabic-Regular" pitchFamily="2" charset="-78"/>
                <a:cs typeface="Al-Jazeera-Arabic-Regular" pitchFamily="2" charset="-78"/>
              </a:rPr>
              <a:t>من أهم العوامل التي تساعد على نجاح التصوير الرقمي هي الإضاءة وتعديلات ما بعد التصوير، إذ يمكن للمصور استخدام عشرات البرامج والتطبيقات لضبط وتعديل الصور الملتقطة. ولعل أشهر البرامج المستخدمة لذلك برنامج أدوبي فوتوشوب </a:t>
            </a:r>
            <a:r>
              <a:rPr lang="en-US" dirty="0">
                <a:solidFill>
                  <a:srgbClr val="2D3956"/>
                </a:solidFill>
                <a:latin typeface="Al-Jazeera-Arabic-Regular" pitchFamily="2" charset="-78"/>
                <a:cs typeface="Al-Jazeera-Arabic-Regular" pitchFamily="2" charset="-78"/>
              </a:rPr>
              <a:t>Adobe Photoshop.</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 name="Picture 5">
            <a:extLst>
              <a:ext uri="{FF2B5EF4-FFF2-40B4-BE49-F238E27FC236}">
                <a16:creationId xmlns:a16="http://schemas.microsoft.com/office/drawing/2014/main" id="{4363E139-1812-C34A-A04D-8637DB4E55D3}"/>
              </a:ext>
            </a:extLst>
          </p:cNvPr>
          <p:cNvPicPr>
            <a:picLocks noChangeAspect="1"/>
          </p:cNvPicPr>
          <p:nvPr/>
        </p:nvPicPr>
        <p:blipFill rotWithShape="1">
          <a:blip r:embed="rId8">
            <a:extLst>
              <a:ext uri="{28A0092B-C50C-407E-A947-70E740481C1C}">
                <a14:useLocalDpi xmlns:a14="http://schemas.microsoft.com/office/drawing/2010/main" val="0"/>
              </a:ext>
            </a:extLst>
          </a:blip>
          <a:srcRect l="23295" t="18201" r="27334" b="12225"/>
          <a:stretch/>
        </p:blipFill>
        <p:spPr>
          <a:xfrm>
            <a:off x="688449" y="2250458"/>
            <a:ext cx="3135086" cy="2315011"/>
          </a:xfrm>
          <a:prstGeom prst="rect">
            <a:avLst/>
          </a:prstGeom>
        </p:spPr>
      </p:pic>
    </p:spTree>
    <p:extLst>
      <p:ext uri="{BB962C8B-B14F-4D97-AF65-F5344CB8AC3E}">
        <p14:creationId xmlns:p14="http://schemas.microsoft.com/office/powerpoint/2010/main" val="36650770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الفن الرقمي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المعتمد</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 كليًا </a:t>
            </a:r>
          </a:p>
          <a:p>
            <a:pPr marL="0" algn="ctr" defTabSz="914400" rtl="1" eaLnBrk="1" latinLnBrk="0" hangingPunct="1"/>
            <a:r>
              <a:rPr lang="ar-EG" sz="2800" b="1" i="0" dirty="0">
                <a:solidFill>
                  <a:schemeClr val="bg1"/>
                </a:solidFill>
                <a:effectLst/>
                <a:latin typeface="Al-Jazeera-Arabic-Regular" pitchFamily="2" charset="-78"/>
                <a:cs typeface="Al-Jazeera-Arabic-Regular" pitchFamily="2" charset="-78"/>
              </a:rPr>
              <a:t>على الكمبيوتر</a:t>
            </a:r>
            <a:endParaRPr lang="en-US" sz="2800" b="1" dirty="0">
              <a:latin typeface="Al-Jazeera-Arabic-Bold" pitchFamily="2" charset="-78"/>
              <a:cs typeface="Al-Jazeera-Arabic-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62725" y="1760411"/>
            <a:ext cx="5626961" cy="3234347"/>
          </a:xfrm>
          <a:prstGeom prst="rect">
            <a:avLst/>
          </a:prstGeom>
          <a:noFill/>
        </p:spPr>
        <p:txBody>
          <a:bodyPr wrap="square" rtlCol="0">
            <a:spAutoFit/>
          </a:bodyPr>
          <a:lstStyle/>
          <a:p>
            <a:pPr algn="r" rtl="1"/>
            <a:r>
              <a:rPr lang="en-US" b="1" i="0" dirty="0">
                <a:solidFill>
                  <a:srgbClr val="3C4859"/>
                </a:solidFill>
                <a:effectLst/>
                <a:latin typeface="Al-Jazeera-Arabic-Regular" pitchFamily="2" charset="-78"/>
                <a:cs typeface="Al-Jazeera-Arabic-Regular" pitchFamily="2" charset="-78"/>
              </a:rPr>
              <a:t>12</a:t>
            </a:r>
            <a:r>
              <a:rPr lang="ar-EG" b="1" i="0" dirty="0">
                <a:solidFill>
                  <a:srgbClr val="3C4859"/>
                </a:solidFill>
                <a:effectLst/>
                <a:latin typeface="Al-Jazeera-Arabic-Regular" pitchFamily="2" charset="-78"/>
                <a:cs typeface="Al-Jazeera-Arabic-Regular" pitchFamily="2" charset="-78"/>
              </a:rPr>
              <a:t>. النحت الرقمي </a:t>
            </a:r>
            <a:r>
              <a:rPr lang="en-US" b="1" i="0" dirty="0">
                <a:solidFill>
                  <a:srgbClr val="3C4859"/>
                </a:solidFill>
                <a:effectLst/>
                <a:latin typeface="Al-Jazeera-Arabic-Regular" pitchFamily="2" charset="-78"/>
                <a:cs typeface="Al-Jazeera-Arabic-Regular" pitchFamily="2" charset="-78"/>
              </a:rPr>
              <a:t>Digital sculpting</a:t>
            </a:r>
          </a:p>
          <a:p>
            <a:pPr algn="just" rtl="1">
              <a:lnSpc>
                <a:spcPct val="150000"/>
              </a:lnSpc>
            </a:pPr>
            <a:br>
              <a:rPr lang="en-US" b="1" i="0" dirty="0">
                <a:solidFill>
                  <a:srgbClr val="2D3956"/>
                </a:solidFill>
                <a:effectLst/>
                <a:latin typeface="Al-Jazeera-Arabic-Regular" pitchFamily="2" charset="-78"/>
                <a:cs typeface="Al-Jazeera-Arabic-Regular" pitchFamily="2" charset="-78"/>
              </a:rPr>
            </a:br>
            <a:r>
              <a:rPr lang="ar-EG" b="0" i="0" dirty="0">
                <a:solidFill>
                  <a:srgbClr val="2D3956"/>
                </a:solidFill>
                <a:effectLst/>
                <a:latin typeface="Al-Jazeera-Arabic-Regular" pitchFamily="2" charset="-78"/>
                <a:cs typeface="Al-Jazeera-Arabic-Regular" pitchFamily="2" charset="-78"/>
              </a:rPr>
              <a:t>يشبه النحت الرقمي فكرة النحت الحقيقيّ على الطين تمامًا، إذ يتوفر في البرنامج المستخدم للنحت الرقمي إمكانيات عديدة مثل: سحب، وتنعيم، ودفع، ونزع الشيء وغيرها من حركات النحت التقليدي. ومن أكثر البرامج تميزًا في النحت الرقمي برنامج </a:t>
            </a:r>
            <a:r>
              <a:rPr lang="en-US" b="0" i="0" u="none" strike="noStrike" dirty="0" err="1">
                <a:solidFill>
                  <a:srgbClr val="2D3956"/>
                </a:solidFill>
                <a:effectLst/>
                <a:latin typeface="Al-Jazeera-Arabic-Regular" pitchFamily="2" charset="-78"/>
                <a:cs typeface="Al-Jazeera-Arabic-Regular" pitchFamily="2" charset="-78"/>
              </a:rPr>
              <a:t>Zbrush</a:t>
            </a:r>
            <a:r>
              <a:rPr lang="en-US" b="0" i="0" dirty="0">
                <a:solidFill>
                  <a:srgbClr val="2D3956"/>
                </a:solidFill>
                <a:effectLst/>
                <a:latin typeface="Al-Jazeera-Arabic-Regular" pitchFamily="2" charset="-78"/>
                <a:cs typeface="Al-Jazeera-Arabic-Regular" pitchFamily="2" charset="-78"/>
              </a:rPr>
              <a:t> </a:t>
            </a:r>
            <a:r>
              <a:rPr lang="ar-SA" b="0" i="0" dirty="0">
                <a:solidFill>
                  <a:srgbClr val="2D3956"/>
                </a:solidFill>
                <a:effectLst/>
                <a:latin typeface="Al-Jazeera-Arabic-Regular" pitchFamily="2" charset="-78"/>
                <a:cs typeface="Al-Jazeera-Arabic-Regular" pitchFamily="2" charset="-78"/>
              </a:rPr>
              <a:t> </a:t>
            </a:r>
            <a:r>
              <a:rPr lang="ar-EG" b="0" i="0" dirty="0">
                <a:solidFill>
                  <a:srgbClr val="2D3956"/>
                </a:solidFill>
                <a:effectLst/>
                <a:latin typeface="Al-Jazeera-Arabic-Regular" pitchFamily="2" charset="-78"/>
                <a:cs typeface="Al-Jazeera-Arabic-Regular" pitchFamily="2" charset="-78"/>
              </a:rPr>
              <a:t>الذي يتيح مميزات شاملة للمهتمين بمجال النحت ثلاثي الأبعاد.</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845EE96C-8C2C-8A45-98F0-880DD95EBC1D}"/>
              </a:ext>
            </a:extLst>
          </p:cNvPr>
          <p:cNvPicPr>
            <a:picLocks noChangeAspect="1"/>
          </p:cNvPicPr>
          <p:nvPr/>
        </p:nvPicPr>
        <p:blipFill rotWithShape="1">
          <a:blip r:embed="rId8">
            <a:extLst>
              <a:ext uri="{28A0092B-C50C-407E-A947-70E740481C1C}">
                <a14:useLocalDpi xmlns:a14="http://schemas.microsoft.com/office/drawing/2010/main" val="0"/>
              </a:ext>
            </a:extLst>
          </a:blip>
          <a:srcRect l="29420" r="30321"/>
          <a:stretch/>
        </p:blipFill>
        <p:spPr>
          <a:xfrm>
            <a:off x="941841" y="1760411"/>
            <a:ext cx="2556438" cy="3175000"/>
          </a:xfrm>
          <a:prstGeom prst="rect">
            <a:avLst/>
          </a:prstGeom>
        </p:spPr>
      </p:pic>
    </p:spTree>
    <p:extLst>
      <p:ext uri="{BB962C8B-B14F-4D97-AF65-F5344CB8AC3E}">
        <p14:creationId xmlns:p14="http://schemas.microsoft.com/office/powerpoint/2010/main" val="26315116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أساليب </a:t>
            </a:r>
          </a:p>
          <a:p>
            <a:pPr algn="ctr" rtl="1"/>
            <a:r>
              <a:rPr lang="ar-EG" sz="2800" b="1" i="0" dirty="0">
                <a:solidFill>
                  <a:schemeClr val="bg1"/>
                </a:solidFill>
                <a:effectLst/>
                <a:latin typeface="Al-Jazeera-Arabic-Regular" pitchFamily="2" charset="-78"/>
                <a:cs typeface="Al-Jazeera-Arabic-Regular" pitchFamily="2" charset="-78"/>
              </a:rPr>
              <a:t>الفن الرقمي</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77395" y="1760411"/>
            <a:ext cx="8912291" cy="3372846"/>
          </a:xfrm>
          <a:prstGeom prst="rect">
            <a:avLst/>
          </a:prstGeom>
          <a:noFill/>
        </p:spPr>
        <p:txBody>
          <a:bodyPr wrap="square" rtlCol="0">
            <a:spAutoFit/>
          </a:bodyPr>
          <a:lstStyle/>
          <a:p>
            <a:pPr algn="r" rtl="1">
              <a:lnSpc>
                <a:spcPct val="150000"/>
              </a:lnSpc>
            </a:pPr>
            <a:r>
              <a:rPr lang="ar-EG" b="1" i="0" dirty="0">
                <a:solidFill>
                  <a:srgbClr val="3C4859"/>
                </a:solidFill>
                <a:effectLst/>
                <a:latin typeface="Al-Jazeera-Arabic-Regular" pitchFamily="2" charset="-78"/>
                <a:cs typeface="Al-Jazeera-Arabic-Regular" pitchFamily="2" charset="-78"/>
              </a:rPr>
              <a:t>يمكن تقسيم أساليب الفنون الرقمية إلى ثلاث أقسام رئيسية وهي:</a:t>
            </a:r>
          </a:p>
          <a:p>
            <a:pPr algn="r" rtl="1">
              <a:lnSpc>
                <a:spcPct val="150000"/>
              </a:lnSpc>
            </a:pPr>
            <a:r>
              <a:rPr lang="ar-EG" b="1" i="0" dirty="0">
                <a:solidFill>
                  <a:srgbClr val="3C4859"/>
                </a:solidFill>
                <a:effectLst/>
                <a:latin typeface="Al-Jazeera-Arabic-Regular" pitchFamily="2" charset="-78"/>
                <a:cs typeface="Al-Jazeera-Arabic-Regular" pitchFamily="2" charset="-78"/>
              </a:rPr>
              <a:t>الأسلوب الصفري: </a:t>
            </a:r>
            <a:r>
              <a:rPr lang="ar-EG" i="0" dirty="0">
                <a:solidFill>
                  <a:srgbClr val="3C4859"/>
                </a:solidFill>
                <a:effectLst/>
                <a:latin typeface="Al-Jazeera-Arabic-Regular" pitchFamily="2" charset="-78"/>
                <a:cs typeface="Al-Jazeera-Arabic-Regular" pitchFamily="2" charset="-78"/>
              </a:rPr>
              <a:t>يتبنى الفنان هذا الأسلوب إذا كان سيبدأ في تصميم كافة عناصر مشروعه من الصفر دون نسخ أو تقليد تصاميم أخرى.</a:t>
            </a:r>
          </a:p>
          <a:p>
            <a:pPr algn="r" rtl="1">
              <a:lnSpc>
                <a:spcPct val="150000"/>
              </a:lnSpc>
            </a:pPr>
            <a:r>
              <a:rPr lang="ar-EG" b="1" i="0" dirty="0">
                <a:solidFill>
                  <a:srgbClr val="3C4859"/>
                </a:solidFill>
                <a:effectLst/>
                <a:latin typeface="Al-Jazeera-Arabic-Regular" pitchFamily="2" charset="-78"/>
                <a:cs typeface="Al-Jazeera-Arabic-Regular" pitchFamily="2" charset="-78"/>
              </a:rPr>
              <a:t>الأسلوب التجميعي: </a:t>
            </a:r>
            <a:r>
              <a:rPr lang="ar-EG" i="0" dirty="0">
                <a:solidFill>
                  <a:srgbClr val="3C4859"/>
                </a:solidFill>
                <a:effectLst/>
                <a:latin typeface="Al-Jazeera-Arabic-Regular" pitchFamily="2" charset="-78"/>
                <a:cs typeface="Al-Jazeera-Arabic-Regular" pitchFamily="2" charset="-78"/>
              </a:rPr>
              <a:t>ينتشر هذا الأسلوب في فن القطع (الكولاج) </a:t>
            </a:r>
            <a:r>
              <a:rPr lang="en-US" i="0" dirty="0">
                <a:solidFill>
                  <a:srgbClr val="3C4859"/>
                </a:solidFill>
                <a:effectLst/>
                <a:latin typeface="Al-Jazeera-Arabic-Regular" pitchFamily="2" charset="-78"/>
                <a:cs typeface="Al-Jazeera-Arabic-Regular" pitchFamily="2" charset="-78"/>
              </a:rPr>
              <a:t>digital collage، </a:t>
            </a:r>
            <a:r>
              <a:rPr lang="ar-EG" i="0" dirty="0">
                <a:solidFill>
                  <a:srgbClr val="3C4859"/>
                </a:solidFill>
                <a:effectLst/>
                <a:latin typeface="Al-Jazeera-Arabic-Regular" pitchFamily="2" charset="-78"/>
                <a:cs typeface="Al-Jazeera-Arabic-Regular" pitchFamily="2" charset="-78"/>
              </a:rPr>
              <a:t>إذ يقوم الفنان باختيار مجموعة من العناصر المُصممة مسبقًا وتجميعها في ملفٍ واحد.</a:t>
            </a:r>
          </a:p>
          <a:p>
            <a:pPr algn="r" rtl="1">
              <a:lnSpc>
                <a:spcPct val="150000"/>
              </a:lnSpc>
            </a:pPr>
            <a:r>
              <a:rPr lang="ar-EG" b="1" i="0" dirty="0">
                <a:solidFill>
                  <a:srgbClr val="3C4859"/>
                </a:solidFill>
                <a:effectLst/>
                <a:latin typeface="Al-Jazeera-Arabic-Regular" pitchFamily="2" charset="-78"/>
                <a:cs typeface="Al-Jazeera-Arabic-Regular" pitchFamily="2" charset="-78"/>
              </a:rPr>
              <a:t>الأسلوب المختلط: </a:t>
            </a:r>
            <a:r>
              <a:rPr lang="ar-EG" i="0" dirty="0">
                <a:solidFill>
                  <a:srgbClr val="3C4859"/>
                </a:solidFill>
                <a:effectLst/>
                <a:latin typeface="Al-Jazeera-Arabic-Regular" pitchFamily="2" charset="-78"/>
                <a:cs typeface="Al-Jazeera-Arabic-Regular" pitchFamily="2" charset="-78"/>
              </a:rPr>
              <a:t>وهو أسلوب ما بين الصفري والتجميعي، فيختار الفنان مجموعة من الصور التي قد يُعدلها وفق رؤيته أو متطلبات المشروع، وقد يترك بعض العناصر الأخرى دون تعديل، أو يكون هناك عنصر جديد كليًا مع عنصر مُسبق التصميم.</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0025536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برامج</a:t>
            </a:r>
          </a:p>
          <a:p>
            <a:pPr algn="ctr" rtl="1"/>
            <a:r>
              <a:rPr lang="ar-EG" sz="2800" b="1" i="0" dirty="0">
                <a:solidFill>
                  <a:schemeClr val="bg1"/>
                </a:solidFill>
                <a:effectLst/>
                <a:latin typeface="Al-Jazeera-Arabic-Regular" pitchFamily="2" charset="-78"/>
                <a:cs typeface="Al-Jazeera-Arabic-Regular" pitchFamily="2" charset="-78"/>
              </a:rPr>
              <a:t> الفن الرقمي</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Digital</a:t>
            </a:r>
            <a:endParaRPr lang="ar-SA" sz="2800" b="1" i="0" dirty="0">
              <a:solidFill>
                <a:schemeClr val="bg1"/>
              </a:solidFill>
              <a:effectLst/>
              <a:latin typeface="Al-Jazeera-Arabic-Regular" pitchFamily="2" charset="-78"/>
              <a:cs typeface="Al-Jazeera-Arabic-Regular" pitchFamily="2" charset="-78"/>
            </a:endParaRPr>
          </a:p>
          <a:p>
            <a:pPr algn="ctr" rtl="1"/>
            <a:r>
              <a:rPr lang="en-US" sz="2800" b="1" i="0" dirty="0">
                <a:solidFill>
                  <a:schemeClr val="bg1"/>
                </a:solidFill>
                <a:effectLst/>
                <a:latin typeface="Al-Jazeera-Arabic-Regular" pitchFamily="2" charset="-78"/>
                <a:cs typeface="Al-Jazeera-Arabic-Regular" pitchFamily="2" charset="-78"/>
              </a:rPr>
              <a:t> illustration</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1537" y="1834291"/>
            <a:ext cx="8353217" cy="3001847"/>
          </a:xfrm>
          <a:prstGeom prst="rect">
            <a:avLst/>
          </a:prstGeom>
          <a:noFill/>
        </p:spPr>
        <p:txBody>
          <a:bodyPr wrap="square" rtlCol="0">
            <a:spAutoFit/>
          </a:bodyPr>
          <a:lstStyle/>
          <a:p>
            <a:pPr algn="just" rtl="1">
              <a:lnSpc>
                <a:spcPct val="150000"/>
              </a:lnSpc>
            </a:pPr>
            <a:r>
              <a:rPr lang="ar-EG" sz="2000" b="1" i="0" dirty="0">
                <a:solidFill>
                  <a:srgbClr val="2D3956"/>
                </a:solidFill>
                <a:effectLst/>
                <a:latin typeface="Al-Jazeera-Arabic-Regular" pitchFamily="2" charset="-78"/>
                <a:cs typeface="Al-Jazeera-Arabic-Regular" pitchFamily="2" charset="-78"/>
              </a:rPr>
              <a:t>1. أدوبي فوتوشوب </a:t>
            </a:r>
            <a:r>
              <a:rPr lang="en-US" sz="2000" b="1" i="0" dirty="0">
                <a:solidFill>
                  <a:srgbClr val="2D3956"/>
                </a:solidFill>
                <a:effectLst/>
                <a:latin typeface="Al-Jazeera-Arabic-Regular" pitchFamily="2" charset="-78"/>
                <a:cs typeface="Al-Jazeera-Arabic-Regular" pitchFamily="2" charset="-78"/>
              </a:rPr>
              <a:t>Photoshop</a:t>
            </a:r>
          </a:p>
          <a:p>
            <a:pPr algn="just" rtl="1">
              <a:lnSpc>
                <a:spcPct val="150000"/>
              </a:lnSpc>
            </a:pPr>
            <a:r>
              <a:rPr lang="ar-EG" b="0" i="0" dirty="0">
                <a:solidFill>
                  <a:srgbClr val="2D3956"/>
                </a:solidFill>
                <a:effectLst/>
                <a:latin typeface="Al-Jazeera-Arabic-Regular" pitchFamily="2" charset="-78"/>
                <a:cs typeface="Al-Jazeera-Arabic-Regular" pitchFamily="2" charset="-78"/>
              </a:rPr>
              <a:t>لا يزال برنامج </a:t>
            </a:r>
            <a:r>
              <a:rPr lang="ar-EG" b="0" i="0" u="none" strike="noStrike" dirty="0">
                <a:solidFill>
                  <a:srgbClr val="2D3956"/>
                </a:solidFill>
                <a:effectLst/>
                <a:latin typeface="Al-Jazeera-Arabic-Regular" pitchFamily="2" charset="-78"/>
                <a:cs typeface="Al-Jazeera-Arabic-Regular" pitchFamily="2" charset="-78"/>
              </a:rPr>
              <a:t>أدوبي فوتوشوب</a:t>
            </a:r>
            <a:r>
              <a:rPr lang="ar-EG" b="0" i="0" dirty="0">
                <a:solidFill>
                  <a:srgbClr val="2D3956"/>
                </a:solidFill>
                <a:effectLst/>
                <a:latin typeface="Al-Jazeera-Arabic-Regular" pitchFamily="2" charset="-78"/>
                <a:cs typeface="Al-Jazeera-Arabic-Regular" pitchFamily="2" charset="-78"/>
              </a:rPr>
              <a:t> أحد أفضل برامج فن الرسم الرقمي الشاملة، وهو جزء من </a:t>
            </a:r>
            <a:r>
              <a:rPr lang="en-US" b="0" i="0" dirty="0">
                <a:solidFill>
                  <a:srgbClr val="2D3956"/>
                </a:solidFill>
                <a:effectLst/>
                <a:latin typeface="Al-Jazeera-Arabic-Regular" pitchFamily="2" charset="-78"/>
                <a:cs typeface="Al-Jazeera-Arabic-Regular" pitchFamily="2" charset="-78"/>
              </a:rPr>
              <a:t>Adobe Creative Cloud،</a:t>
            </a:r>
            <a:r>
              <a:rPr lang="ar-SA" b="0" i="0" dirty="0">
                <a:solidFill>
                  <a:srgbClr val="2D3956"/>
                </a:solidFill>
                <a:effectLst/>
                <a:latin typeface="Al-Jazeera-Arabic-Regular" pitchFamily="2" charset="-78"/>
                <a:cs typeface="Al-Jazeera-Arabic-Regular" pitchFamily="2" charset="-78"/>
              </a:rPr>
              <a:t> </a:t>
            </a:r>
            <a:r>
              <a:rPr lang="ar-EG" b="0" i="0" dirty="0">
                <a:solidFill>
                  <a:srgbClr val="2D3956"/>
                </a:solidFill>
                <a:effectLst/>
                <a:latin typeface="Al-Jazeera-Arabic-Regular" pitchFamily="2" charset="-78"/>
                <a:cs typeface="Al-Jazeera-Arabic-Regular" pitchFamily="2" charset="-78"/>
              </a:rPr>
              <a:t>ما يعني سهولة مشاركة كافة أدواتك، مثل: الصور، والخطوط، والألوان على مختلف الأجهزة.</a:t>
            </a:r>
          </a:p>
          <a:p>
            <a:pPr algn="just" rtl="1">
              <a:lnSpc>
                <a:spcPct val="150000"/>
              </a:lnSpc>
            </a:pPr>
            <a:r>
              <a:rPr lang="ar-EG" b="0" i="0" dirty="0">
                <a:solidFill>
                  <a:srgbClr val="2D3956"/>
                </a:solidFill>
                <a:effectLst/>
                <a:latin typeface="Al-Jazeera-Arabic-Regular" pitchFamily="2" charset="-78"/>
                <a:cs typeface="Al-Jazeera-Arabic-Regular" pitchFamily="2" charset="-78"/>
              </a:rPr>
              <a:t>ويتميز البرنامج بإمكانية التعديل والتلاعب في الصور والرسم والدمج وغيرها من الاختيارات، لإنشاء مختلف التصاميم البصرية، وتصاميم الصور المتحركة. ويشتمل على أدوات معالجة متطورة لمعالجة الصور ثنائية الأبعاد</a:t>
            </a:r>
            <a:r>
              <a:rPr lang="en-US" b="0" i="0" dirty="0">
                <a:solidFill>
                  <a:srgbClr val="2D3956"/>
                </a:solidFill>
                <a:effectLst/>
                <a:latin typeface="Al-Jazeera-Arabic-Regular" pitchFamily="2" charset="-78"/>
                <a:cs typeface="Al-Jazeera-Arabic-Regular" pitchFamily="2" charset="-78"/>
              </a:rPr>
              <a:t> 2D </a:t>
            </a:r>
            <a:r>
              <a:rPr lang="ar-EG" b="0" i="0" dirty="0">
                <a:solidFill>
                  <a:srgbClr val="2D3956"/>
                </a:solidFill>
                <a:effectLst/>
                <a:latin typeface="Al-Jazeera-Arabic-Regular" pitchFamily="2" charset="-78"/>
                <a:cs typeface="Al-Jazeera-Arabic-Regular" pitchFamily="2" charset="-78"/>
              </a:rPr>
              <a:t>والصور ثلاثية الأبعاد  </a:t>
            </a:r>
            <a:r>
              <a:rPr lang="en-US" b="0" i="0" dirty="0">
                <a:solidFill>
                  <a:srgbClr val="2D3956"/>
                </a:solidFill>
                <a:effectLst/>
                <a:latin typeface="Al-Jazeera-Arabic-Regular" pitchFamily="2" charset="-78"/>
                <a:cs typeface="Al-Jazeera-Arabic-Regular" pitchFamily="2" charset="-78"/>
              </a:rPr>
              <a:t>3D</a:t>
            </a:r>
            <a:r>
              <a:rPr lang="ar-EG" b="0" i="0" dirty="0">
                <a:solidFill>
                  <a:srgbClr val="2D3956"/>
                </a:solidFill>
                <a:effectLst/>
                <a:latin typeface="Al-Jazeera-Arabic-Regular" pitchFamily="2" charset="-78"/>
                <a:cs typeface="Al-Jazeera-Arabic-Regular" pitchFamily="2" charset="-78"/>
              </a:rPr>
              <a:t> والتلاعب بها بكل سهولة.</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391935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برامج</a:t>
            </a:r>
          </a:p>
          <a:p>
            <a:pPr algn="ctr" rtl="1"/>
            <a:r>
              <a:rPr lang="ar-EG" sz="2800" b="1" i="0" dirty="0">
                <a:solidFill>
                  <a:schemeClr val="bg1"/>
                </a:solidFill>
                <a:effectLst/>
                <a:latin typeface="Al-Jazeera-Arabic-Regular" pitchFamily="2" charset="-78"/>
                <a:cs typeface="Al-Jazeera-Arabic-Regular" pitchFamily="2" charset="-78"/>
              </a:rPr>
              <a:t> الفن الرقمي</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Digital</a:t>
            </a:r>
            <a:endParaRPr lang="ar-SA" sz="2800" b="1" i="0" dirty="0">
              <a:solidFill>
                <a:schemeClr val="bg1"/>
              </a:solidFill>
              <a:effectLst/>
              <a:latin typeface="Al-Jazeera-Arabic-Regular" pitchFamily="2" charset="-78"/>
              <a:cs typeface="Al-Jazeera-Arabic-Regular" pitchFamily="2" charset="-78"/>
            </a:endParaRPr>
          </a:p>
          <a:p>
            <a:pPr algn="ctr" rtl="1"/>
            <a:r>
              <a:rPr lang="en-US" sz="2800" b="1" i="0" dirty="0">
                <a:solidFill>
                  <a:schemeClr val="bg1"/>
                </a:solidFill>
                <a:effectLst/>
                <a:latin typeface="Al-Jazeera-Arabic-Regular" pitchFamily="2" charset="-78"/>
                <a:cs typeface="Al-Jazeera-Arabic-Regular" pitchFamily="2" charset="-78"/>
              </a:rPr>
              <a:t> illustration</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92977" y="1560314"/>
            <a:ext cx="8353217" cy="3737370"/>
          </a:xfrm>
          <a:prstGeom prst="rect">
            <a:avLst/>
          </a:prstGeom>
          <a:noFill/>
        </p:spPr>
        <p:txBody>
          <a:bodyPr wrap="square" rtlCol="0">
            <a:spAutoFit/>
          </a:bodyPr>
          <a:lstStyle/>
          <a:p>
            <a:pPr algn="just" rtl="1">
              <a:lnSpc>
                <a:spcPct val="150000"/>
              </a:lnSpc>
            </a:pPr>
            <a:r>
              <a:rPr lang="ar-SA" sz="2000" b="1" i="0" dirty="0">
                <a:solidFill>
                  <a:srgbClr val="3C4859"/>
                </a:solidFill>
                <a:effectLst/>
                <a:latin typeface="Al-Jazeera-Arabic-Regular" pitchFamily="2" charset="-78"/>
                <a:cs typeface="Al-Jazeera-Arabic-Regular" pitchFamily="2" charset="-78"/>
              </a:rPr>
              <a:t>٢. </a:t>
            </a:r>
            <a:r>
              <a:rPr lang="en-US" sz="2000" b="1" i="0" dirty="0">
                <a:solidFill>
                  <a:srgbClr val="3C4859"/>
                </a:solidFill>
                <a:effectLst/>
                <a:latin typeface="Al-Jazeera-Arabic-Regular" pitchFamily="2" charset="-78"/>
                <a:cs typeface="Al-Jazeera-Arabic-Regular" pitchFamily="2" charset="-78"/>
              </a:rPr>
              <a:t>Corel Painter</a:t>
            </a:r>
          </a:p>
          <a:p>
            <a:pPr algn="just" rtl="1">
              <a:lnSpc>
                <a:spcPct val="150000"/>
              </a:lnSpc>
            </a:pPr>
            <a:r>
              <a:rPr lang="ar-EG" sz="2000" b="0" i="0" dirty="0">
                <a:solidFill>
                  <a:srgbClr val="3D4957"/>
                </a:solidFill>
                <a:effectLst/>
                <a:latin typeface="Al-Jazeera-Arabic-Regular" pitchFamily="2" charset="-78"/>
                <a:cs typeface="Al-Jazeera-Arabic-Regular" pitchFamily="2" charset="-78"/>
              </a:rPr>
              <a:t>يعد برنامج </a:t>
            </a:r>
            <a:r>
              <a:rPr lang="en-US" sz="2000" b="0" i="0" u="none" strike="noStrike" dirty="0">
                <a:solidFill>
                  <a:srgbClr val="007BFF"/>
                </a:solidFill>
                <a:effectLst/>
                <a:latin typeface="Al-Jazeera-Arabic-Regular" pitchFamily="2" charset="-78"/>
                <a:cs typeface="Al-Jazeera-Arabic-Regular" pitchFamily="2" charset="-78"/>
              </a:rPr>
              <a:t>Corel</a:t>
            </a:r>
            <a:r>
              <a:rPr lang="ar-SA" sz="2000" b="0" i="0" u="none" strike="noStrike" dirty="0">
                <a:solidFill>
                  <a:srgbClr val="007BFF"/>
                </a:solidFill>
                <a:effectLst/>
                <a:latin typeface="Al-Jazeera-Arabic-Regular" pitchFamily="2" charset="-78"/>
                <a:cs typeface="Al-Jazeera-Arabic-Regular" pitchFamily="2" charset="-78"/>
              </a:rPr>
              <a:t> </a:t>
            </a:r>
            <a:r>
              <a:rPr lang="ar-EG" sz="2000" b="0" i="0" dirty="0">
                <a:solidFill>
                  <a:srgbClr val="3D4957"/>
                </a:solidFill>
                <a:effectLst/>
                <a:latin typeface="Al-Jazeera-Arabic-Regular" pitchFamily="2" charset="-78"/>
                <a:cs typeface="Al-Jazeera-Arabic-Regular" pitchFamily="2" charset="-78"/>
              </a:rPr>
              <a:t>من أفضل برامج الفنون الرقمية لنظامي </a:t>
            </a:r>
            <a:r>
              <a:rPr lang="en-US" sz="2000" b="0" i="0" dirty="0">
                <a:solidFill>
                  <a:srgbClr val="3D4957"/>
                </a:solidFill>
                <a:effectLst/>
                <a:latin typeface="Al-Jazeera-Arabic-Regular" pitchFamily="2" charset="-78"/>
                <a:cs typeface="Al-Jazeera-Arabic-Regular" pitchFamily="2" charset="-78"/>
              </a:rPr>
              <a:t>Windows </a:t>
            </a:r>
            <a:r>
              <a:rPr lang="ar-SA" sz="2000" b="0" i="0" dirty="0">
                <a:solidFill>
                  <a:srgbClr val="3D4957"/>
                </a:solidFill>
                <a:effectLst/>
                <a:latin typeface="Al-Jazeera-Arabic-Regular" pitchFamily="2" charset="-78"/>
                <a:cs typeface="Al-Jazeera-Arabic-Regular" pitchFamily="2" charset="-78"/>
              </a:rPr>
              <a:t> </a:t>
            </a:r>
            <a:r>
              <a:rPr lang="ar-EG" sz="2000" b="0" i="0" dirty="0">
                <a:solidFill>
                  <a:srgbClr val="3D4957"/>
                </a:solidFill>
                <a:effectLst/>
                <a:latin typeface="Al-Jazeera-Arabic-Regular" pitchFamily="2" charset="-78"/>
                <a:cs typeface="Al-Jazeera-Arabic-Regular" pitchFamily="2" charset="-78"/>
              </a:rPr>
              <a:t>و</a:t>
            </a:r>
            <a:r>
              <a:rPr lang="en-US" sz="2000" b="0" i="0" dirty="0">
                <a:solidFill>
                  <a:srgbClr val="3D4957"/>
                </a:solidFill>
                <a:effectLst/>
                <a:latin typeface="Al-Jazeera-Arabic-Regular" pitchFamily="2" charset="-78"/>
                <a:cs typeface="Al-Jazeera-Arabic-Regular" pitchFamily="2" charset="-78"/>
              </a:rPr>
              <a:t>MacOS</a:t>
            </a:r>
            <a:r>
              <a:rPr lang="ar-SA" sz="2000" b="0" i="0" dirty="0">
                <a:solidFill>
                  <a:srgbClr val="3D4957"/>
                </a:solidFill>
                <a:effectLst/>
                <a:latin typeface="Al-Jazeera-Arabic-Regular" pitchFamily="2" charset="-78"/>
                <a:cs typeface="Al-Jazeera-Arabic-Regular" pitchFamily="2" charset="-78"/>
              </a:rPr>
              <a:t> </a:t>
            </a:r>
            <a:r>
              <a:rPr lang="en-US" sz="2000" b="0" i="0" dirty="0">
                <a:solidFill>
                  <a:srgbClr val="3D4957"/>
                </a:solidFill>
                <a:effectLst/>
                <a:latin typeface="Al-Jazeera-Arabic-Regular" pitchFamily="2" charset="-78"/>
                <a:cs typeface="Al-Jazeera-Arabic-Regular" pitchFamily="2" charset="-78"/>
              </a:rPr>
              <a:t> </a:t>
            </a:r>
            <a:r>
              <a:rPr lang="ar-EG" sz="2000" b="0" i="0" dirty="0">
                <a:solidFill>
                  <a:srgbClr val="3D4957"/>
                </a:solidFill>
                <a:effectLst/>
                <a:latin typeface="Al-Jazeera-Arabic-Regular" pitchFamily="2" charset="-78"/>
                <a:cs typeface="Al-Jazeera-Arabic-Regular" pitchFamily="2" charset="-78"/>
              </a:rPr>
              <a:t>إذ يتيح العديد من الاختيارات الواسعة بفضل عدد فرشاته التي تتخطى 900 فرشاة في 36 مجموعة، كما توفر أداة </a:t>
            </a:r>
            <a:r>
              <a:rPr lang="en-US" sz="2000" b="0" i="0" dirty="0">
                <a:solidFill>
                  <a:srgbClr val="3D4957"/>
                </a:solidFill>
                <a:effectLst/>
                <a:latin typeface="Al-Jazeera-Arabic-Regular" pitchFamily="2" charset="-78"/>
                <a:cs typeface="Al-Jazeera-Arabic-Regular" pitchFamily="2" charset="-78"/>
              </a:rPr>
              <a:t>Brush Accelerator </a:t>
            </a:r>
            <a:r>
              <a:rPr lang="ar-EG" sz="2000" b="0" i="0" dirty="0">
                <a:solidFill>
                  <a:srgbClr val="3D4957"/>
                </a:solidFill>
                <a:effectLst/>
                <a:latin typeface="Al-Jazeera-Arabic-Regular" pitchFamily="2" charset="-78"/>
                <a:cs typeface="Al-Jazeera-Arabic-Regular" pitchFamily="2" charset="-78"/>
              </a:rPr>
              <a:t>تسريع عمليات الطلاء بنحو 20 مرة، نتيجة تحسين وحدة المعالجة المركزية/ وحدة معالجة الرسومات.</a:t>
            </a:r>
          </a:p>
          <a:p>
            <a:pPr algn="just" rtl="1">
              <a:lnSpc>
                <a:spcPct val="150000"/>
              </a:lnSpc>
            </a:pPr>
            <a:r>
              <a:rPr lang="ar-EG" sz="2000" b="0" i="0" dirty="0">
                <a:solidFill>
                  <a:srgbClr val="3D4957"/>
                </a:solidFill>
                <a:effectLst/>
                <a:latin typeface="Al-Jazeera-Arabic-Regular" pitchFamily="2" charset="-78"/>
                <a:cs typeface="Al-Jazeera-Arabic-Regular" pitchFamily="2" charset="-78"/>
              </a:rPr>
              <a:t>ويتكامل برنامج </a:t>
            </a:r>
            <a:r>
              <a:rPr lang="en-US" sz="2000" b="0" i="0" dirty="0">
                <a:solidFill>
                  <a:srgbClr val="3D4957"/>
                </a:solidFill>
                <a:effectLst/>
                <a:latin typeface="Al-Jazeera-Arabic-Regular" pitchFamily="2" charset="-78"/>
                <a:cs typeface="Al-Jazeera-Arabic-Regular" pitchFamily="2" charset="-78"/>
              </a:rPr>
              <a:t>Corel </a:t>
            </a:r>
            <a:r>
              <a:rPr lang="ar-EG" sz="2000" b="0" i="0" dirty="0">
                <a:solidFill>
                  <a:srgbClr val="3D4957"/>
                </a:solidFill>
                <a:effectLst/>
                <a:latin typeface="Al-Jazeera-Arabic-Regular" pitchFamily="2" charset="-78"/>
                <a:cs typeface="Al-Jazeera-Arabic-Regular" pitchFamily="2" charset="-78"/>
              </a:rPr>
              <a:t>مع أجهزة إدخال </a:t>
            </a:r>
            <a:r>
              <a:rPr lang="en-US" sz="2000" b="0" i="0" dirty="0">
                <a:solidFill>
                  <a:srgbClr val="3D4957"/>
                </a:solidFill>
                <a:effectLst/>
                <a:latin typeface="Al-Jazeera-Arabic-Regular" pitchFamily="2" charset="-78"/>
                <a:cs typeface="Al-Jazeera-Arabic-Regular" pitchFamily="2" charset="-78"/>
              </a:rPr>
              <a:t>Wacom Cintiq </a:t>
            </a:r>
            <a:r>
              <a:rPr lang="ar-SA" sz="2000" b="0" i="0" dirty="0">
                <a:solidFill>
                  <a:srgbClr val="3D4957"/>
                </a:solidFill>
                <a:effectLst/>
                <a:latin typeface="Al-Jazeera-Arabic-Regular" pitchFamily="2" charset="-78"/>
                <a:cs typeface="Al-Jazeera-Arabic-Regular" pitchFamily="2" charset="-78"/>
              </a:rPr>
              <a:t> </a:t>
            </a:r>
            <a:r>
              <a:rPr lang="ar-EG" sz="2000" b="0" i="0" dirty="0">
                <a:solidFill>
                  <a:srgbClr val="3D4957"/>
                </a:solidFill>
                <a:effectLst/>
                <a:latin typeface="Al-Jazeera-Arabic-Regular" pitchFamily="2" charset="-78"/>
                <a:cs typeface="Al-Jazeera-Arabic-Regular" pitchFamily="2" charset="-78"/>
              </a:rPr>
              <a:t>و</a:t>
            </a:r>
            <a:r>
              <a:rPr lang="en-US" sz="2000" b="0" i="0" dirty="0" err="1">
                <a:solidFill>
                  <a:srgbClr val="3D4957"/>
                </a:solidFill>
                <a:effectLst/>
                <a:latin typeface="Al-Jazeera-Arabic-Regular" pitchFamily="2" charset="-78"/>
                <a:cs typeface="Al-Jazeera-Arabic-Regular" pitchFamily="2" charset="-78"/>
              </a:rPr>
              <a:t>Intuos</a:t>
            </a:r>
            <a:r>
              <a:rPr lang="en-US" sz="2000" b="0" i="0" dirty="0">
                <a:solidFill>
                  <a:srgbClr val="3D4957"/>
                </a:solidFill>
                <a:effectLst/>
                <a:latin typeface="Al-Jazeera-Arabic-Regular" pitchFamily="2" charset="-78"/>
                <a:cs typeface="Al-Jazeera-Arabic-Regular" pitchFamily="2" charset="-78"/>
              </a:rPr>
              <a:t> </a:t>
            </a:r>
            <a:r>
              <a:rPr lang="ar-SA" sz="2000" b="0" i="0" dirty="0">
                <a:solidFill>
                  <a:srgbClr val="3D4957"/>
                </a:solidFill>
                <a:effectLst/>
                <a:latin typeface="Al-Jazeera-Arabic-Regular" pitchFamily="2" charset="-78"/>
                <a:cs typeface="Al-Jazeera-Arabic-Regular" pitchFamily="2" charset="-78"/>
              </a:rPr>
              <a:t> </a:t>
            </a:r>
            <a:r>
              <a:rPr lang="ar-EG" sz="2000" b="0" i="0" dirty="0">
                <a:solidFill>
                  <a:srgbClr val="3D4957"/>
                </a:solidFill>
                <a:effectLst/>
                <a:latin typeface="Al-Jazeera-Arabic-Regular" pitchFamily="2" charset="-78"/>
                <a:cs typeface="Al-Jazeera-Arabic-Regular" pitchFamily="2" charset="-78"/>
              </a:rPr>
              <a:t>لذا فهو يناسبك إذا كنت تتطلع لإنشاء فن رقمي يحتفظ باللمسة التقليدية اليدوية باستخدام القلم الرقمي الذكي.</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390768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برامج</a:t>
            </a:r>
          </a:p>
          <a:p>
            <a:pPr algn="ctr" rtl="1"/>
            <a:r>
              <a:rPr lang="ar-EG" sz="2800" b="1" i="0" dirty="0">
                <a:solidFill>
                  <a:schemeClr val="bg1"/>
                </a:solidFill>
                <a:effectLst/>
                <a:latin typeface="Al-Jazeera-Arabic-Regular" pitchFamily="2" charset="-78"/>
                <a:cs typeface="Al-Jazeera-Arabic-Regular" pitchFamily="2" charset="-78"/>
              </a:rPr>
              <a:t> الفن الرقمي</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Digital</a:t>
            </a:r>
            <a:endParaRPr lang="ar-SA" sz="2800" b="1" i="0" dirty="0">
              <a:solidFill>
                <a:schemeClr val="bg1"/>
              </a:solidFill>
              <a:effectLst/>
              <a:latin typeface="Al-Jazeera-Arabic-Regular" pitchFamily="2" charset="-78"/>
              <a:cs typeface="Al-Jazeera-Arabic-Regular" pitchFamily="2" charset="-78"/>
            </a:endParaRPr>
          </a:p>
          <a:p>
            <a:pPr algn="ctr" rtl="1"/>
            <a:r>
              <a:rPr lang="en-US" sz="2800" b="1" i="0" dirty="0">
                <a:solidFill>
                  <a:schemeClr val="bg1"/>
                </a:solidFill>
                <a:effectLst/>
                <a:latin typeface="Al-Jazeera-Arabic-Regular" pitchFamily="2" charset="-78"/>
                <a:cs typeface="Al-Jazeera-Arabic-Regular" pitchFamily="2" charset="-78"/>
              </a:rPr>
              <a:t> illustration</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32165" y="1909996"/>
            <a:ext cx="8353217" cy="2352375"/>
          </a:xfrm>
          <a:prstGeom prst="rect">
            <a:avLst/>
          </a:prstGeom>
          <a:noFill/>
        </p:spPr>
        <p:txBody>
          <a:bodyPr wrap="square" rtlCol="0">
            <a:spAutoFit/>
          </a:bodyPr>
          <a:lstStyle/>
          <a:p>
            <a:pPr algn="just" rtl="1">
              <a:lnSpc>
                <a:spcPct val="150000"/>
              </a:lnSpc>
            </a:pPr>
            <a:r>
              <a:rPr lang="ar-SA" sz="2000" b="1" dirty="0">
                <a:solidFill>
                  <a:srgbClr val="2D3956"/>
                </a:solidFill>
                <a:latin typeface="Al-Jazeera-Arabic-Regular" pitchFamily="2" charset="-78"/>
                <a:cs typeface="Al-Jazeera-Arabic-Regular" pitchFamily="2" charset="-78"/>
              </a:rPr>
              <a:t>٣. </a:t>
            </a:r>
            <a:r>
              <a:rPr lang="en-US" sz="2000" b="1" i="0" dirty="0">
                <a:solidFill>
                  <a:srgbClr val="2D3956"/>
                </a:solidFill>
                <a:effectLst/>
                <a:latin typeface="Al-Jazeera-Arabic-Regular" pitchFamily="2" charset="-78"/>
                <a:cs typeface="Al-Jazeera-Arabic-Regular" pitchFamily="2" charset="-78"/>
              </a:rPr>
              <a:t>Affinity Designer</a:t>
            </a:r>
          </a:p>
          <a:p>
            <a:pPr algn="just" rtl="1">
              <a:lnSpc>
                <a:spcPct val="150000"/>
              </a:lnSpc>
            </a:pPr>
            <a:r>
              <a:rPr lang="ar-EG" sz="2000" b="0" i="0" dirty="0">
                <a:solidFill>
                  <a:srgbClr val="2D3956"/>
                </a:solidFill>
                <a:effectLst/>
                <a:latin typeface="Al-Jazeera-Arabic-Regular" pitchFamily="2" charset="-78"/>
                <a:cs typeface="Al-Jazeera-Arabic-Regular" pitchFamily="2" charset="-78"/>
              </a:rPr>
              <a:t>على الرغم من حداثة برنامج </a:t>
            </a:r>
            <a:r>
              <a:rPr lang="en-US" sz="2000" b="0" i="0" u="none" strike="noStrike" dirty="0">
                <a:solidFill>
                  <a:srgbClr val="2D3956"/>
                </a:solidFill>
                <a:effectLst/>
                <a:latin typeface="Al-Jazeera-Arabic-Regular" pitchFamily="2" charset="-78"/>
                <a:cs typeface="Al-Jazeera-Arabic-Regular" pitchFamily="2" charset="-78"/>
              </a:rPr>
              <a:t>Affinity Designer</a:t>
            </a:r>
            <a:r>
              <a:rPr lang="en-US" sz="2000" b="0" i="0" dirty="0">
                <a:solidFill>
                  <a:srgbClr val="2D3956"/>
                </a:solidFill>
                <a:effectLst/>
                <a:latin typeface="Al-Jazeera-Arabic-Regular" pitchFamily="2" charset="-78"/>
                <a:cs typeface="Al-Jazeera-Arabic-Regular" pitchFamily="2" charset="-78"/>
              </a:rPr>
              <a:t> </a:t>
            </a:r>
            <a:r>
              <a:rPr lang="ar-SA" sz="2000" b="0" i="0" dirty="0">
                <a:solidFill>
                  <a:srgbClr val="2D3956"/>
                </a:solidFill>
                <a:effectLst/>
                <a:latin typeface="Al-Jazeera-Arabic-Regular" pitchFamily="2" charset="-78"/>
                <a:cs typeface="Al-Jazeera-Arabic-Regular" pitchFamily="2" charset="-78"/>
              </a:rPr>
              <a:t> </a:t>
            </a:r>
            <a:r>
              <a:rPr lang="ar-EG" sz="2000" b="0" i="0" dirty="0">
                <a:solidFill>
                  <a:srgbClr val="2D3956"/>
                </a:solidFill>
                <a:effectLst/>
                <a:latin typeface="Al-Jazeera-Arabic-Regular" pitchFamily="2" charset="-78"/>
                <a:cs typeface="Al-Jazeera-Arabic-Regular" pitchFamily="2" charset="-78"/>
              </a:rPr>
              <a:t>نسبيًا، إلا إنه استطاع التفوق على العديد من برامج الفنون الرقمية القديمة، وهو يناسب أنظمة</a:t>
            </a:r>
            <a:r>
              <a:rPr lang="en-US" sz="2000" b="0" i="0" dirty="0">
                <a:solidFill>
                  <a:srgbClr val="2D3956"/>
                </a:solidFill>
                <a:effectLst/>
                <a:latin typeface="Al-Jazeera-Arabic-Regular" pitchFamily="2" charset="-78"/>
                <a:cs typeface="Al-Jazeera-Arabic-Regular" pitchFamily="2" charset="-78"/>
              </a:rPr>
              <a:t>Mac </a:t>
            </a:r>
            <a:r>
              <a:rPr lang="ar-SA" sz="2000" b="0" i="0" dirty="0">
                <a:solidFill>
                  <a:srgbClr val="2D3956"/>
                </a:solidFill>
                <a:effectLst/>
                <a:latin typeface="Al-Jazeera-Arabic-Regular" pitchFamily="2" charset="-78"/>
                <a:cs typeface="Al-Jazeera-Arabic-Regular" pitchFamily="2" charset="-78"/>
              </a:rPr>
              <a:t> </a:t>
            </a:r>
            <a:r>
              <a:rPr lang="ar-EG" sz="2000" b="0" i="0" dirty="0">
                <a:solidFill>
                  <a:srgbClr val="2D3956"/>
                </a:solidFill>
                <a:effectLst/>
                <a:latin typeface="Al-Jazeera-Arabic-Regular" pitchFamily="2" charset="-78"/>
                <a:cs typeface="Al-Jazeera-Arabic-Regular" pitchFamily="2" charset="-78"/>
              </a:rPr>
              <a:t>بفضل مميزاته التي تجعله انسيابي وسريع. هذا بالإضافة إلى أنه أرخص سعر من أدوبي فوتوشوب، ما يجعله خيارًا مناسبًا للباحثين عن قوة الأداء والسعر الأقل.</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630657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9875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برامج</a:t>
            </a:r>
          </a:p>
          <a:p>
            <a:pPr algn="ctr" rtl="1"/>
            <a:r>
              <a:rPr lang="ar-EG" sz="2800" b="1" i="0" dirty="0">
                <a:solidFill>
                  <a:schemeClr val="bg1"/>
                </a:solidFill>
                <a:effectLst/>
                <a:latin typeface="Al-Jazeera-Arabic-Regular" pitchFamily="2" charset="-78"/>
                <a:cs typeface="Al-Jazeera-Arabic-Regular" pitchFamily="2" charset="-78"/>
              </a:rPr>
              <a:t> الفن الرقمي</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Digital</a:t>
            </a:r>
            <a:endParaRPr lang="ar-SA" sz="2800" b="1" i="0" dirty="0">
              <a:solidFill>
                <a:schemeClr val="bg1"/>
              </a:solidFill>
              <a:effectLst/>
              <a:latin typeface="Al-Jazeera-Arabic-Regular" pitchFamily="2" charset="-78"/>
              <a:cs typeface="Al-Jazeera-Arabic-Regular" pitchFamily="2" charset="-78"/>
            </a:endParaRPr>
          </a:p>
          <a:p>
            <a:pPr algn="ctr" rtl="1"/>
            <a:r>
              <a:rPr lang="en-US" sz="2800" b="1" i="0" dirty="0">
                <a:solidFill>
                  <a:schemeClr val="bg1"/>
                </a:solidFill>
                <a:effectLst/>
                <a:latin typeface="Al-Jazeera-Arabic-Regular" pitchFamily="2" charset="-78"/>
                <a:cs typeface="Al-Jazeera-Arabic-Regular" pitchFamily="2" charset="-78"/>
              </a:rPr>
              <a:t> illustration</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285191"/>
            <a:ext cx="90015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32165" y="1909996"/>
            <a:ext cx="8353217" cy="2350515"/>
          </a:xfrm>
          <a:prstGeom prst="rect">
            <a:avLst/>
          </a:prstGeom>
          <a:noFill/>
        </p:spPr>
        <p:txBody>
          <a:bodyPr wrap="square" rtlCol="0">
            <a:spAutoFit/>
          </a:bodyPr>
          <a:lstStyle/>
          <a:p>
            <a:pPr algn="just" rtl="1">
              <a:lnSpc>
                <a:spcPct val="150000"/>
              </a:lnSpc>
            </a:pPr>
            <a:r>
              <a:rPr lang="ar-SA" sz="2000" b="1" i="0" dirty="0">
                <a:solidFill>
                  <a:srgbClr val="3C4859"/>
                </a:solidFill>
                <a:effectLst/>
                <a:latin typeface="Al-Jazeera-Arabic-Regular" pitchFamily="2" charset="-78"/>
                <a:cs typeface="Al-Jazeera-Arabic-Regular" pitchFamily="2" charset="-78"/>
              </a:rPr>
              <a:t>٤. </a:t>
            </a:r>
            <a:r>
              <a:rPr lang="en-US" sz="2000" b="1" i="0" dirty="0">
                <a:solidFill>
                  <a:srgbClr val="3C4859"/>
                </a:solidFill>
                <a:effectLst/>
                <a:latin typeface="Al-Jazeera-Arabic-Regular" pitchFamily="2" charset="-78"/>
                <a:cs typeface="Al-Jazeera-Arabic-Regular" pitchFamily="2" charset="-78"/>
              </a:rPr>
              <a:t>Autodesk </a:t>
            </a:r>
            <a:r>
              <a:rPr lang="en-US" sz="2000" b="1" i="0" dirty="0" err="1">
                <a:solidFill>
                  <a:srgbClr val="3C4859"/>
                </a:solidFill>
                <a:effectLst/>
                <a:latin typeface="Al-Jazeera-Arabic-Regular" pitchFamily="2" charset="-78"/>
                <a:cs typeface="Al-Jazeera-Arabic-Regular" pitchFamily="2" charset="-78"/>
              </a:rPr>
              <a:t>SketchBook</a:t>
            </a:r>
            <a:endParaRPr lang="en-US" sz="2000" b="1" i="0" dirty="0">
              <a:solidFill>
                <a:srgbClr val="3C4859"/>
              </a:solidFill>
              <a:effectLst/>
              <a:latin typeface="Al-Jazeera-Arabic-Regular" pitchFamily="2" charset="-78"/>
              <a:cs typeface="Al-Jazeera-Arabic-Regular" pitchFamily="2" charset="-78"/>
            </a:endParaRPr>
          </a:p>
          <a:p>
            <a:pPr algn="just" rtl="1">
              <a:lnSpc>
                <a:spcPct val="150000"/>
              </a:lnSpc>
            </a:pPr>
            <a:r>
              <a:rPr lang="ar-EG" sz="2000" b="0" i="0" dirty="0">
                <a:solidFill>
                  <a:srgbClr val="2D3956"/>
                </a:solidFill>
                <a:effectLst/>
                <a:latin typeface="Al-Jazeera-Arabic-Regular" pitchFamily="2" charset="-78"/>
                <a:cs typeface="Al-Jazeera-Arabic-Regular" pitchFamily="2" charset="-78"/>
              </a:rPr>
              <a:t>يعد برنامج </a:t>
            </a:r>
            <a:r>
              <a:rPr lang="en-US" sz="2000" b="0" i="0" u="none" strike="noStrike" dirty="0">
                <a:solidFill>
                  <a:srgbClr val="2D3956"/>
                </a:solidFill>
                <a:effectLst/>
                <a:latin typeface="Al-Jazeera-Arabic-Regular" pitchFamily="2" charset="-78"/>
                <a:cs typeface="Al-Jazeera-Arabic-Regular" pitchFamily="2" charset="-78"/>
              </a:rPr>
              <a:t>Autodesk</a:t>
            </a:r>
            <a:r>
              <a:rPr lang="en-US" sz="2000" b="0" i="0" dirty="0">
                <a:solidFill>
                  <a:srgbClr val="2D3956"/>
                </a:solidFill>
                <a:effectLst/>
                <a:latin typeface="Al-Jazeera-Arabic-Regular" pitchFamily="2" charset="-78"/>
                <a:cs typeface="Al-Jazeera-Arabic-Regular" pitchFamily="2" charset="-78"/>
              </a:rPr>
              <a:t> </a:t>
            </a:r>
            <a:r>
              <a:rPr lang="ar-SA" sz="2000" b="0" i="0" dirty="0">
                <a:solidFill>
                  <a:srgbClr val="2D3956"/>
                </a:solidFill>
                <a:effectLst/>
                <a:latin typeface="Al-Jazeera-Arabic-Regular" pitchFamily="2" charset="-78"/>
                <a:cs typeface="Al-Jazeera-Arabic-Regular" pitchFamily="2" charset="-78"/>
              </a:rPr>
              <a:t> </a:t>
            </a:r>
            <a:r>
              <a:rPr lang="ar-EG" sz="2000" b="0" i="0" dirty="0">
                <a:solidFill>
                  <a:srgbClr val="2D3956"/>
                </a:solidFill>
                <a:effectLst/>
                <a:latin typeface="Al-Jazeera-Arabic-Regular" pitchFamily="2" charset="-78"/>
                <a:cs typeface="Al-Jazeera-Arabic-Regular" pitchFamily="2" charset="-78"/>
              </a:rPr>
              <a:t>من أفضل برامج فن الرسم الرقمي للمبتدئين، إذ يتميز بواجهة غاية في البساطة وتخلوا من الاختيارات المعقدة، والتي عادةً ما يتوه المبتدئ فيها من كثرة تفاصيلها، كما يوفر أكثر من 190 فرشاة يسهل تخصيصها. وتُحفظ الأعمال بعدة صيغ مختلفة مثل </a:t>
            </a:r>
            <a:r>
              <a:rPr lang="en-US" sz="2000" b="0" i="0" dirty="0">
                <a:solidFill>
                  <a:srgbClr val="2D3956"/>
                </a:solidFill>
                <a:effectLst/>
                <a:latin typeface="Al-Jazeera-Arabic-Regular" pitchFamily="2" charset="-78"/>
                <a:cs typeface="Al-Jazeera-Arabic-Regular" pitchFamily="2" charset="-78"/>
              </a:rPr>
              <a:t>PNG </a:t>
            </a:r>
            <a:r>
              <a:rPr lang="ar-EG" sz="2000" b="0" i="0" dirty="0">
                <a:solidFill>
                  <a:srgbClr val="2D3956"/>
                </a:solidFill>
                <a:effectLst/>
                <a:latin typeface="Al-Jazeera-Arabic-Regular" pitchFamily="2" charset="-78"/>
                <a:cs typeface="Al-Jazeera-Arabic-Regular" pitchFamily="2" charset="-78"/>
              </a:rPr>
              <a:t>و</a:t>
            </a:r>
            <a:r>
              <a:rPr lang="en-US" sz="2000" b="0" i="0" dirty="0">
                <a:solidFill>
                  <a:srgbClr val="2D3956"/>
                </a:solidFill>
                <a:effectLst/>
                <a:latin typeface="Al-Jazeera-Arabic-Regular" pitchFamily="2" charset="-78"/>
                <a:cs typeface="Al-Jazeera-Arabic-Regular" pitchFamily="2" charset="-78"/>
              </a:rPr>
              <a:t>TIFF.</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1269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198783" y="1830378"/>
            <a:ext cx="11343860" cy="2342693"/>
          </a:xfrm>
          <a:prstGeom prst="rect">
            <a:avLst/>
          </a:prstGeom>
          <a:noFill/>
        </p:spPr>
        <p:txBody>
          <a:bodyPr wrap="square" rtlCol="0">
            <a:spAutoFit/>
          </a:bodyPr>
          <a:lstStyle/>
          <a:p>
            <a:pPr marL="0" algn="r" defTabSz="914400" rtl="1" eaLnBrk="1" latinLnBrk="0" hangingPunct="1">
              <a:lnSpc>
                <a:spcPct val="150000"/>
              </a:lnSpc>
            </a:pPr>
            <a:r>
              <a:rPr lang="ar-SA" sz="2800" b="1" dirty="0">
                <a:solidFill>
                  <a:schemeClr val="bg1"/>
                </a:solidFill>
                <a:latin typeface="Al-Jazeera-Arabic-Bold" pitchFamily="2" charset="-78"/>
                <a:cs typeface="Al-Jazeera-Arabic-Bold" pitchFamily="2" charset="-78"/>
              </a:rPr>
              <a:t>الخاتمة:</a:t>
            </a:r>
          </a:p>
          <a:p>
            <a:pPr marL="0" algn="just" defTabSz="914400" rtl="1" eaLnBrk="1" latinLnBrk="0" hangingPunct="1">
              <a:lnSpc>
                <a:spcPct val="150000"/>
              </a:lnSpc>
            </a:pPr>
            <a:r>
              <a:rPr lang="ar-SA" sz="2400" dirty="0">
                <a:solidFill>
                  <a:schemeClr val="bg1"/>
                </a:solidFill>
                <a:latin typeface="Al-Jazeera-Arabic-Regular" pitchFamily="2" charset="-78"/>
                <a:cs typeface="Al-Jazeera-Arabic-Regular" pitchFamily="2" charset="-78"/>
              </a:rPr>
              <a:t>في هذه المحاضرة تعرفنا على بدايات الفن الرقمي ودخول الكمبيوتر في التصميم </a:t>
            </a:r>
            <a:r>
              <a:rPr lang="ar-SA" sz="2400" dirty="0" err="1">
                <a:solidFill>
                  <a:schemeClr val="bg1"/>
                </a:solidFill>
                <a:latin typeface="Al-Jazeera-Arabic-Regular" pitchFamily="2" charset="-78"/>
                <a:cs typeface="Al-Jazeera-Arabic-Regular" pitchFamily="2" charset="-78"/>
              </a:rPr>
              <a:t>الجرافيكي</a:t>
            </a:r>
            <a:r>
              <a:rPr lang="ar-SA" sz="2400" dirty="0">
                <a:solidFill>
                  <a:schemeClr val="bg1"/>
                </a:solidFill>
                <a:latin typeface="Al-Jazeera-Arabic-Regular" pitchFamily="2" charset="-78"/>
                <a:cs typeface="Al-Jazeera-Arabic-Regular" pitchFamily="2" charset="-78"/>
              </a:rPr>
              <a:t> ثم تعرفنا على أهم مميزات الفنون الرقمية ثم أهميته وختاماً بالأنواع المختلفة للتصميمات </a:t>
            </a:r>
            <a:r>
              <a:rPr lang="ar-SA" sz="2400" dirty="0" err="1">
                <a:solidFill>
                  <a:schemeClr val="bg1"/>
                </a:solidFill>
                <a:latin typeface="Al-Jazeera-Arabic-Regular" pitchFamily="2" charset="-78"/>
                <a:cs typeface="Al-Jazeera-Arabic-Regular" pitchFamily="2" charset="-78"/>
              </a:rPr>
              <a:t>الجرافيكية</a:t>
            </a:r>
            <a:r>
              <a:rPr lang="ar-SA" sz="2400" dirty="0">
                <a:solidFill>
                  <a:schemeClr val="bg1"/>
                </a:solidFill>
                <a:latin typeface="Al-Jazeera-Arabic-Regular" pitchFamily="2" charset="-78"/>
                <a:cs typeface="Al-Jazeera-Arabic-Regular" pitchFamily="2" charset="-78"/>
              </a:rPr>
              <a:t> باستخدام الكمبيوتر.</a:t>
            </a:r>
            <a:endParaRPr lang="en-EG" sz="2400"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7744435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3447</TotalTime>
  <Words>2557</Words>
  <Application>Microsoft Macintosh PowerPoint</Application>
  <PresentationFormat>Widescreen</PresentationFormat>
  <Paragraphs>216</Paragraphs>
  <Slides>41</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Al-Jazeera-Arabic-Bold</vt:lpstr>
      <vt:lpstr>Al-Jazeera-Arabic-Regular</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59</cp:revision>
  <dcterms:created xsi:type="dcterms:W3CDTF">2023-04-29T09:08:23Z</dcterms:created>
  <dcterms:modified xsi:type="dcterms:W3CDTF">2023-06-02T14:07:11Z</dcterms:modified>
</cp:coreProperties>
</file>