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303" r:id="rId5"/>
    <p:sldId id="736" r:id="rId6"/>
    <p:sldId id="737" r:id="rId7"/>
    <p:sldId id="666" r:id="rId8"/>
    <p:sldId id="738" r:id="rId9"/>
    <p:sldId id="739" r:id="rId10"/>
    <p:sldId id="740" r:id="rId11"/>
    <p:sldId id="741" r:id="rId12"/>
    <p:sldId id="742" r:id="rId13"/>
    <p:sldId id="743" r:id="rId14"/>
    <p:sldId id="744" r:id="rId15"/>
    <p:sldId id="745" r:id="rId16"/>
    <p:sldId id="746" r:id="rId17"/>
    <p:sldId id="747" r:id="rId18"/>
    <p:sldId id="748" r:id="rId19"/>
    <p:sldId id="749" r:id="rId20"/>
    <p:sldId id="750" r:id="rId21"/>
    <p:sldId id="751" r:id="rId22"/>
    <p:sldId id="752" r:id="rId23"/>
    <p:sldId id="753" r:id="rId24"/>
    <p:sldId id="754" r:id="rId25"/>
    <p:sldId id="755" r:id="rId26"/>
    <p:sldId id="756" r:id="rId27"/>
    <p:sldId id="757" r:id="rId28"/>
    <p:sldId id="758" r:id="rId29"/>
    <p:sldId id="759" r:id="rId30"/>
    <p:sldId id="760" r:id="rId31"/>
    <p:sldId id="761" r:id="rId32"/>
    <p:sldId id="762" r:id="rId33"/>
    <p:sldId id="763" r:id="rId34"/>
    <p:sldId id="764" r:id="rId35"/>
    <p:sldId id="765" r:id="rId36"/>
    <p:sldId id="766" r:id="rId37"/>
    <p:sldId id="767" r:id="rId38"/>
    <p:sldId id="769" r:id="rId39"/>
    <p:sldId id="770" r:id="rId40"/>
    <p:sldId id="771" r:id="rId41"/>
    <p:sldId id="772" r:id="rId42"/>
    <p:sldId id="773" r:id="rId43"/>
    <p:sldId id="774" r:id="rId44"/>
    <p:sldId id="775" r:id="rId45"/>
    <p:sldId id="776" r:id="rId46"/>
    <p:sldId id="777" r:id="rId47"/>
    <p:sldId id="778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737"/>
            <p14:sldId id="666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21/02/1447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latin typeface="+mn-lt"/>
              </a:rPr>
              <a:t>Improve listening, nonverbal communication, and presentation skills</a:t>
            </a:r>
          </a:p>
          <a:p>
            <a:r>
              <a:rPr lang="ar-EG" sz="2400" b="1" dirty="0">
                <a:latin typeface="+mn-lt"/>
              </a:rPr>
              <a:t>تحسين مهارات الاستماع والتواصل غير اللفظي والعرض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406"/>
    </mc:Choice>
    <mc:Fallback xmlns="">
      <p:transition spd="slow" advTm="16340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021523"/>
              </p:ext>
            </p:extLst>
          </p:nvPr>
        </p:nvGraphicFramePr>
        <p:xfrm>
          <a:off x="3475171" y="2506062"/>
          <a:ext cx="8252371" cy="378295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how to improve your listening skills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كيفية تحسين مهارات الاستماع لديك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Who are the effective listeners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من هم المستمعون الفعّالون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Know about the listening process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التعرف على عملية الاستماع</a:t>
                      </a:r>
                      <a:endParaRPr lang="en-US" sz="2000" kern="10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Determine the listening process barriers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تحديد معوقات عملية الاستماع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5582773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Improving nonverbal communication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تحسين التواصل غير اللفظي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56469538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know nonverbal signals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التعرف على الإشارات غير اللفظية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8964258"/>
                  </a:ext>
                </a:extLst>
              </a:tr>
              <a:tr h="540422">
                <a:tc>
                  <a:txBody>
                    <a:bodyPr/>
                    <a:lstStyle/>
                    <a:p>
                      <a:pPr marL="34290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Develop your presentation skills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تطوير مهارات العرض والتقديم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2565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78"/>
    </mc:Choice>
    <mc:Fallback xmlns="">
      <p:transition spd="slow" advTm="2717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949171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is key to effective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Nonverbal cues shape how messages are received.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both helps build stronger connections.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Essential in personal and professional settings.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الاستماع عنصر أساسي في التواصل الفعال.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الإشارات غير اللفظية تؤثر في فهم الرسائل.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فهم كلا الجانبين يعزز الترابط بين الأشخاص.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مهم في الحياة الشخصية والمهني</a:t>
                      </a:r>
                      <a:r>
                        <a:rPr lang="ar-EG" sz="2300" kern="0" dirty="0">
                          <a:effectLst/>
                        </a:rPr>
                        <a:t>ة.</a:t>
                      </a:r>
                      <a:endParaRPr lang="ar-SA" sz="23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248517"/>
            <a:ext cx="73275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Enhancing Listening and Nonverbal Communication 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تحسين مهارات الاستماع والتواصل غير اللفظي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818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77"/>
    </mc:Choice>
    <mc:Fallback xmlns="">
      <p:transition spd="slow" advTm="13157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372382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facial expressions and nodding.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appropriate eye contact.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Lean in slightly and face the speaker.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distractions like phones or multitasking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استخدام تعابير الوجه والإيماء بالرأس.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الحفاظ على التواصل البصري المناسب.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الميل قليلاً نحو المتحدث ومواجهته.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تجنب المشتتات كالهاتف أو تعدد المهام</a:t>
                      </a:r>
                      <a:r>
                        <a:rPr lang="ar-EG" sz="2400" kern="0" dirty="0">
                          <a:effectLst/>
                        </a:rPr>
                        <a:t>.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Showing Interest While 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إظهار الاهتمام أثناء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72"/>
    </mc:Choice>
    <mc:Fallback xmlns="">
      <p:transition spd="slow" advTm="14327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609067"/>
              </p:ext>
            </p:extLst>
          </p:nvPr>
        </p:nvGraphicFramePr>
        <p:xfrm>
          <a:off x="981697" y="2246862"/>
          <a:ext cx="10100286" cy="36804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 contact builds trust and attention.</a:t>
                      </a:r>
                      <a:r>
                        <a:rPr lang="ar-EG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3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staring or looking away frequently.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 cultural norms regarding eye contact.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Combine eye contact with active listening behaviors.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يساعد التواصل البصري على بناء الثقة والاهتمام.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تجنب التحديق أو النظر بعيدًا بشكل متكرر.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اتبع المعايير الثقافية فيما يتعلق بالتواصل البصري.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اربط التواصل البصري بالسلوكيات الداعمة للاستماع.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Eye Contact Effectively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التواصل البصري بفعالية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784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464"/>
    </mc:Choice>
    <mc:Fallback xmlns="">
      <p:transition spd="slow" advTm="12746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485966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cross arms or frown.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checking your watch or phone.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look bored or distracted.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 should reflect interest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لا تعقد الذراعين أو تعبس.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تجنب النظر للساعة أو الهاتف.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لا تُظهر الملل أو التشتت.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يجب أن تعكس لغة الجسد الاهتمام</a:t>
                      </a:r>
                      <a:r>
                        <a:rPr lang="ar-EG" sz="2400" kern="0" dirty="0">
                          <a:effectLst/>
                        </a:rPr>
                        <a:t>.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Negative Body Language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تجنب لغة الجسد السلبية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06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193"/>
    </mc:Choice>
    <mc:Fallback xmlns="">
      <p:transition spd="slow" advTm="13919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189502"/>
              </p:ext>
            </p:extLst>
          </p:nvPr>
        </p:nvGraphicFramePr>
        <p:xfrm>
          <a:off x="981697" y="2246862"/>
          <a:ext cx="10100286" cy="36804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 listening means full focus on the speaker.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Involves understanding, interpreting, and responding.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Goes beyond hearing words — it captures meaning.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rapport and trust in communication.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الاستماع النشط يعني </a:t>
                      </a:r>
                      <a:r>
                        <a:rPr lang="ar-SA" sz="2300" kern="0" dirty="0">
                          <a:effectLst/>
                        </a:rPr>
                        <a:t>التركيز الكامل على المتحدث.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يتضمن الفهم والتفسير </a:t>
                      </a:r>
                      <a:r>
                        <a:rPr lang="ar-EG" sz="2300" kern="0" dirty="0">
                          <a:effectLst/>
                        </a:rPr>
                        <a:t>والاستجابة</a:t>
                      </a:r>
                      <a:r>
                        <a:rPr lang="ar-SA" sz="2300" kern="0" dirty="0">
                          <a:effectLst/>
                        </a:rPr>
                        <a:t>.</a:t>
                      </a:r>
                      <a:r>
                        <a:rPr lang="ar-EG" sz="2300" kern="0" dirty="0">
                          <a:effectLst/>
                        </a:rPr>
                        <a:t/>
                      </a:r>
                      <a:br>
                        <a:rPr lang="ar-EG" sz="2300" kern="0" dirty="0">
                          <a:effectLst/>
                        </a:rPr>
                      </a:br>
                      <a:endParaRPr lang="ar-SA" sz="23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يتجاوز مجرد سماع الكلمات، فهو يلتقط المعنى.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300" kern="0" dirty="0">
                          <a:effectLst/>
                        </a:rPr>
                        <a:t>بناء التفاهم والثقة في التواصل.</a:t>
                      </a:r>
                      <a:r>
                        <a:rPr lang="ar-EG" sz="2300" kern="0" dirty="0">
                          <a:effectLst/>
                        </a:rPr>
                        <a:t>.</a:t>
                      </a:r>
                      <a:endParaRPr lang="ar-SA" sz="23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Active Listening Defined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تعريف الاستماع النشط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12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37"/>
    </mc:Choice>
    <mc:Fallback xmlns="">
      <p:transition spd="slow" advTm="13283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068337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verbal affirmations like “I see” or </a:t>
                      </a: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“Go on.”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Paraphrase to confirm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clarifying questions.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interrupting or judging.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استخدم عبارات تأكيدية لفظية مثل "أرى" أو "استمر".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أعد صياغة الجملة لتأكيد فهمك.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اطرح أسئلة توضيحية.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تجنب المقاطعة أو الحكم.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Active 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الاستماع النشط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447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99"/>
    </mc:Choice>
    <mc:Fallback xmlns="">
      <p:transition spd="slow" advTm="12529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016734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Prejudging the speaker or message.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Mental distractions and multitasking.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Emotional reactions that block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Lack of interest or motivation.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الحكم المسبق على المتحدث أو الرسالة.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التشتت الذهني أو تعدد المهام.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ردود الفعل العاطفية التي تعيق الفهم.</a:t>
                      </a:r>
                      <a:br>
                        <a:rPr lang="ar-EG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قلة الاهتمام أو الدافعية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Barriers to Active 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عوائق الاستماع النشط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737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65"/>
    </mc:Choice>
    <mc:Fallback xmlns="">
      <p:transition spd="slow" advTm="14096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664206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mentally and physically present.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 internal dialogue.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the speaker’s message, not your response.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listening in daily conversations.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كن حاضرًا ذهنيًا وجسديًا.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تحكّم في الحوار الداخلي داخل ذهنك.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ركّز على رسالة المتحدث وليس ردك فقط.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مارس الاستماع في المحادثات اليومية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Improving Listening 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تحسين مهارات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847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23"/>
    </mc:Choice>
    <mc:Fallback xmlns="">
      <p:transition spd="slow" advTm="9942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859950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Nonverbal signals include gestures, posture, and tone.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often convey more than words.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reinforce or contradict spoken messages.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Reading them accurately improves understanding.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تشمل الإشارات غير اللفظية الإيماءات، وضعية الجسم، ونبرة الصوت.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غالبًا ما تُعبّر أكثر من الكلمات.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يمكن أن تؤكد أو تُناقض الكلام المنطوق.</a:t>
                      </a:r>
                      <a:br>
                        <a:rPr lang="ar-EG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قراءتها بشكل صحيح يُحسّن 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Understanding Nonverbal Cues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فهم الإشارات غير اللفظية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481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50"/>
    </mc:Choice>
    <mc:Fallback xmlns="">
      <p:transition spd="slow" advTm="14075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096514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Facial expressions and eye contact.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Gestures and body movements.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Posture and use of space.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Tone, pitch, and pauses in speech.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تعابير الوجه والتواصل البصري.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الإيماءات وحركات الجسم.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الوقفة واستخدام المساحة.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نبرة الصوت وعلوّه وتوقفاته أثناء الحديث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Types of Nonverbal 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أنواع التواصل غير اللفظي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208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685"/>
    </mc:Choice>
    <mc:Fallback xmlns="">
      <p:transition spd="slow" advTm="11068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896562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 contact norms vary across cultures.</a:t>
                      </a: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Gestures may have different meanings.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space expectations differ.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Awareness prevents miscommunication.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تختلف معايير التواصل البصري حسب الثقافة.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بعض الإيماءات تحمل معاني مختلفة.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تختلف المسافة الشخصية المطلوبة.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الوعي بهذه الفروق يمنع سوء 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Cultural Differences in Nonverbal Behavior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الاختلافات الثقافية في السلوك غير اللفظي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874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86"/>
    </mc:Choice>
    <mc:Fallback xmlns="">
      <p:transition spd="slow" advTm="12848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295296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Consistency builds credibility.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Mismatched cues cause confusion.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aligning tone, posture, and words.</a:t>
                      </a:r>
                      <a:r>
                        <a:rPr lang="ar-EG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3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Pay attention to how others perceive your message.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التناسق يعزز المصداقية.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عدم التناسق يسبب الارتباك وسوء 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درّب نفسك على توافق النبرة والوضعية والكلمات.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انتبه لكيفية استقبال الآخرين لرسالتك.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Matching Verbal and Nonverbal Messages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مطابقة الرسائل اللفظية وغير اللفظية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908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71"/>
    </mc:Choice>
    <mc:Fallback xmlns="">
      <p:transition spd="slow" advTm="4997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305454"/>
              </p:ext>
            </p:extLst>
          </p:nvPr>
        </p:nvGraphicFramePr>
        <p:xfrm>
          <a:off x="981697" y="2246862"/>
          <a:ext cx="10100286" cy="3048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 and pitch affect message delivery.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Volume reflects emotion or urgency.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Pausing adds emphasis and clarity.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Varying your voice keeps listeners engaged.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تؤثر النبرة وعلو الصوت في إيصال الرسالة.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تعكس قوة الصوت المشاعر أو الاستعجال.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تساعد التوقفات على التوضيح والتركيز.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تنويع الصوت يجذب انتباه المستمعين.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Voice as a Communication Tool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الصوت كأداة 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089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033"/>
    </mc:Choice>
    <mc:Fallback xmlns="">
      <p:transition spd="slow" advTm="8903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546399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to understanding tasks and expectations.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trust with colleagues and clients.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Reduces misunderstandings and errors.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Enhances productivity and teamwork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ضروري لفهم المهام والتوقعات.</a:t>
                      </a:r>
                      <a:r>
                        <a:rPr lang="en-US" sz="2300" kern="0" dirty="0">
                          <a:effectLst/>
                        </a:rPr>
                        <a:t/>
                      </a:r>
                      <a:br>
                        <a:rPr lang="en-US" sz="2300" kern="0" dirty="0">
                          <a:effectLst/>
                        </a:rPr>
                      </a:br>
                      <a:endParaRPr lang="ar-EG" sz="23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يبني الثقة مع الزملاء والعملاء.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يقلل من الأخطاء وسوء 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يعزز الإنتاجية والعمل الجماعي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the Workplace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بيئة العمل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981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36"/>
    </mc:Choice>
    <mc:Fallback xmlns="">
      <p:transition spd="slow" advTm="7363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078396"/>
              </p:ext>
            </p:extLst>
          </p:nvPr>
        </p:nvGraphicFramePr>
        <p:xfrm>
          <a:off x="981697" y="2246862"/>
          <a:ext cx="10100286" cy="28041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identify needs and concerns.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Increases satisfaction and loyalty.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Prevents escalation of complaints.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care and professionalism.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يساعد على فهم الاحتياجات والمشكلات.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يعزز رضا العملاء وولائهم.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يمنع تصعيد الشكاوى.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يعكس الاهتمام والاحترافية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to Customers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إلى العملاء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448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99"/>
    </mc:Choice>
    <mc:Fallback xmlns="">
      <p:transition spd="slow" advTm="13719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467564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Distractions or noise.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Jumping to conclusions.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Failing to confirm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Lack of listening or poor body language.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المشتتات أو الضوضاء.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التسرع في إصدار الأحكام.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عدم التأكد من الفهم الصحيح.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ضعف الاستماع أو لغة الجسد السلبية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Miscommunication Causes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أسباب سوء التواصل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200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99"/>
    </mc:Choice>
    <mc:Fallback xmlns="">
      <p:transition spd="slow" advTm="10309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35379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Minimize distractions.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the speaker completely.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active listening cues.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 when unsure.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تقليل المشتتات.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التركيز الكامل على المتحدث.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استخدام إشارات الاستماع النشط.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طرح الأسئلة عند عدم التأكد.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Improving Workplace 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تحسين الاستماع في مكان العمل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462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25"/>
    </mc:Choice>
    <mc:Fallback xmlns="">
      <p:transition spd="slow" advTm="5442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212360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 leaders are great listeners.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shows respect and openness.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make better decisions.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others to speak honestly.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القادة الناجحون هم مستمعون جيّدون.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الاستماع يعكس الاحترام والانفتاح.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يساعد في اتخاذ قرارات أفضل.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يشجّع الآخرين على التعبير بصدق.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and Leadership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والقيادة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01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41"/>
    </mc:Choice>
    <mc:Fallback xmlns="">
      <p:transition spd="slow" advTm="11314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084056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reduces tension.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identify root issues.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fairness and neutrality.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Creates space for mutual understanding.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الاستماع يُخفف التوتر.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ساعد على تحديد جذور المشاكل.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يُظهر الحياد والإنصاف.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يهيئ مساحة للتفاهم المتبادل.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for Conflict Resolution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لحل النزاعات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1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992"/>
    </mc:Choice>
    <mc:Fallback xmlns="">
      <p:transition spd="slow" advTm="10999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651787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trust with team members.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feedback and innovation.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leaders detect early warning signs.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3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Makes employees feel valued.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يعزز الثقة مع أعضاء الفريق.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يشجّع على الملاحظات والابتكار.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يُمكن القادة من اكتشاف المشكلات مبكرًا.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300" kern="0" dirty="0">
                          <a:effectLst/>
                        </a:rPr>
                        <a:t>يُشعر الموظفين بالتقدير.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Leadership Roles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الأدوار القيادية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751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043"/>
    </mc:Choice>
    <mc:Fallback xmlns="">
      <p:transition spd="slow" advTm="8304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795045"/>
              </p:ext>
            </p:extLst>
          </p:nvPr>
        </p:nvGraphicFramePr>
        <p:xfrm>
          <a:off x="981697" y="2246862"/>
          <a:ext cx="10100286" cy="3048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recognize emotions in others.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Enhances empathy and response.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Supports better interpersonal relationships.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Strengthens teamwork and morale.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يُساعد على التعرف على مشاعر الآخرين.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يعزز التعاطف وردود الفعل المناسبة.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يُقوي العلاقات بين الأفراد.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يدعم العمل الجماعي والمعنويات.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and Emotional Intelligence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والذكاء العاطفي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084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987"/>
    </mc:Choice>
    <mc:Fallback xmlns="">
      <p:transition spd="slow" advTm="115987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37043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mindfulness during conversations.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goals to listen more than speak.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 after interactions.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 feedback on your listening style.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مارس اليقظة الذهنية أثناء المحادثات.</a:t>
                      </a:r>
                      <a:r>
                        <a:rPr lang="en-US" sz="2400" kern="0" dirty="0">
                          <a:effectLst/>
                        </a:rPr>
                        <a:t/>
                      </a:r>
                      <a:br>
                        <a:rPr lang="en-US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ضع هدفًا أن تستمع أكثر مما تتحدث.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فكّر في تفاعلاتك بعد حدوثها.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اطلب ملاحظات على أسلوب استماعك.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Developing Listening Habits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تطوير عادات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042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93"/>
    </mc:Choice>
    <mc:Fallback xmlns="">
      <p:transition spd="slow" advTm="132993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911660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 calls require extra attention.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multitasking while listening.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Acknowledge messages clearly online.</a:t>
                      </a: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 can be lost in text — clarify often.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المكالمات المرئية تتطلب تركيزًا أكبر.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تجنّب تعدد المهام أثناء الاستماع.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تأكيد استلام الرسائل بشكل واضح عبر الإنترنت.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النبرة قد تضيع في النصوص — وضّح في كثير</a:t>
                      </a:r>
                      <a:r>
                        <a:rPr lang="ar-EG" sz="2400" kern="0" baseline="0" dirty="0">
                          <a:effectLst/>
                        </a:rPr>
                        <a:t> من الأحيان</a:t>
                      </a:r>
                      <a:r>
                        <a:rPr lang="ar-EG" sz="2400" kern="0" dirty="0">
                          <a:effectLst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a Digital World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العالم الرقمي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693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960"/>
    </mc:Choice>
    <mc:Fallback xmlns="">
      <p:transition spd="slow" advTm="13996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103834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Finishing sentences for others.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just to reply.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Assuming understanding without checking.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Judging the speaker’s tone or appearance.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إكمال جمل الآخرين بدلاً عنهم.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الاستماع بهدف الرد فقط.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افتراض الفهم دون التحقق.</a:t>
                      </a:r>
                      <a:r>
                        <a:rPr lang="en-US" sz="2400" kern="0" dirty="0">
                          <a:effectLst/>
                        </a:rPr>
                        <a:t/>
                      </a:r>
                      <a:br>
                        <a:rPr lang="en-US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الحكم على المتحدث من نبرته أو مظهره.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Common Listening Mistakes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أخطاء الاستماع الشائعة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761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17"/>
    </mc:Choice>
    <mc:Fallback xmlns="">
      <p:transition spd="slow" advTm="101217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666105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Repeat or paraphrase what was said.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Confirm understanding with the speaker.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avoid assumptions.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clarity and trust.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إعادة أو تلخيص ما قيل بكلماتك.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التأكد من الفهم مع المتحدث.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يمنع الوقوع في الافتراضات.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يعزز الوضوح والثقة.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Practicing Reflective Listening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ممارسة الاستماع العاكس (التأملي)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14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99"/>
    </mc:Choice>
    <mc:Fallback xmlns="">
      <p:transition spd="slow" advTm="11829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999027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empathy and attentiveness.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resolve issues quickly.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Turns complaints into opportunities.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long-term loyalty.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يُظهر التعاطف والانتباه.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يُساهم في حل المشكلات بسرعة.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يحوّل الشكاوى إلى فرص.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يعزز الولاء على المدى الطويل.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Customer Service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خدمة العملاء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399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93"/>
    </mc:Choice>
    <mc:Fallback xmlns="">
      <p:transition spd="slow" advTm="42793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10210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Ensures all voices are heard.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collaboration and inclusion.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Prevents conflict and misunderstanding.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Supports shared decision-making.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يضمن سماع جميع الآراء.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يشجع على التعاون والشمولية.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يمنع الخلافات وسوء 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يدعم اتخاذ القرارات الجماعية.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Team Environments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بيئة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82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63"/>
    </mc:Choice>
    <mc:Fallback xmlns="">
      <p:transition spd="slow" advTm="129663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762484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Fidgeting may indicate discomfort.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Avoiding eye contact could mean disinterest.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Crossed arms may show defensiveness.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Leaning in shows engagement.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التململ قد يدل على التوتر أو الانزعاج.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تجنب التواصل البصري قد يشير إلى عدم الاهتمام.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تقاطع الذراعين قد يعكس موقفًا دفاعيًا.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الميل إلى الأمام يدل على التفاعل والاهتمام.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Nonverbal Signals to Watch For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الإشارات غير اللفظية التي يجب الانتباه إليها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672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86"/>
    </mc:Choice>
    <mc:Fallback xmlns="">
      <p:transition spd="slow" advTm="57586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332683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Nod while saying “I understand.”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eye contact while asking questions.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Mirror the speaker’s tone and energy.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mixed signals.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الإيماء بالرأس مع قول “أنا</a:t>
                      </a:r>
                      <a:r>
                        <a:rPr lang="ar-EG" sz="2400" kern="0" baseline="0" dirty="0">
                          <a:effectLst/>
                        </a:rPr>
                        <a:t> </a:t>
                      </a:r>
                      <a:r>
                        <a:rPr lang="ar-EG" sz="2400" kern="0" dirty="0">
                          <a:effectLst/>
                        </a:rPr>
                        <a:t>أفهم".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الحفاظ على التواصل البصري أثناء طرح الأسئلة.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محاكاة نبرة وطاقة المتحدث.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تجنب الإشارات المختلطة.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Combining Verbal and Nonverbal 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دمج الاستماع اللفظي وغير اللفظي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294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74"/>
    </mc:Choice>
    <mc:Fallback xmlns="">
      <p:transition spd="slow" advTm="13807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491361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stronger relationships.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Reduces mistakes and conflict.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Increases efficiency and clarity.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Makes others feel respected.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يقوي العلاقات مع الآخرين.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يقلل الأخطاء والخلافات.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يعزز الكفاءة والوضوح.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يجعل الآخرين يشعرون بالاحترام.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Benefits of Being a Good Listener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فوائد أن تكون مستمعًا جيدًا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859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380"/>
    </mc:Choice>
    <mc:Fallback xmlns="">
      <p:transition spd="slow" advTm="8638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716084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Cultural differences in gestures.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biases or assumptions.</a:t>
                      </a: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Inconsistent body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Ignoring context or setting.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اختلافات ثقافية في الإيماءات.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التحيزات الشخصية أو الافتراضات المسبقة.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لغة جسد غير متسقة.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تجاهل السياق أو المكان.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Barriers to Nonverbal Understanding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عوائق فهم التواصل غير اللفظي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320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30"/>
    </mc:Choice>
    <mc:Fallback xmlns="">
      <p:transition spd="slow" advTm="5153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315837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Monitor your posture and gestures.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Align facial expressions with your words.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 distracting habits.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in front of a mirror or record yourself.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راقب وضعية جسدك وإيماءاتك.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قم بمحاذاة تعبيرات وجهك مع كلماتك.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السيطرة على العادات المشتتة للانتباه.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تدرب أمام مرآة أو سجّل نفسك.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Being Aware of Your Own Signals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الوعي بإشاراتك الخاصة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604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154"/>
    </mc:Choice>
    <mc:Fallback xmlns="">
      <p:transition spd="slow" advTm="185154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602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Consider their emotional state.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Adjust tone and pace accordingly.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respectful of cultural norms.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Watch for signs of confusion.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خذ في الاعتبار حالتهم العاطفية.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قم بضبط النغمة والوتيرة وفقًا لذلك.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احترم العادات الثقافية.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انتبه لعلامات الارتباك.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Adapting Communication to the Listener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تكييف التواصل حسب المستمع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622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93"/>
    </mc:Choice>
    <mc:Fallback xmlns="">
      <p:transition spd="slow" advTm="14529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99516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each speaker your full attention.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dominate discussions.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Acknowledge others’ input.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notes if needed.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امنح كل متحدث انتباهك الكامل.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لا تهيمن على النقاش.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الاعترف بمساهمات الآخرين.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دوّن ملاحظات عند الحاجة.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Group Settings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المحيط الجماعي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073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47"/>
    </mc:Choice>
    <mc:Fallback xmlns="">
      <p:transition spd="slow" advTm="13864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591388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Apologize if you misheard.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for clarification kindly.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fake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 from feedback and improve.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اعتذر إذا أخطأت في 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اطلب التوضيح بلطف.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لا تتظاهر بالفهم.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تعلّم من الملاحظات وطوّر نفسك.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Correcting Listening Mistakes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تصحيح أخطاء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677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80"/>
    </mc:Choice>
    <mc:Fallback xmlns="">
      <p:transition spd="slow" advTm="12828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56623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Makes everyone feel heard.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quieter voices to speak up.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Prevents bias and exclusion.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Promotes diversity and fairness.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يجعل الجميع يشعرون بأنهم مسموعون.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يشجّع الأصوات الهادئة على التحدث.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يمنع التحيّز والاستبعاد.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يدعم التنوع والعدالة.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Builds Inclusion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يبني الشمول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698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29"/>
    </mc:Choice>
    <mc:Fallback xmlns="">
      <p:transition spd="slow" advTm="125629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262093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calm and let the other person speak.</a:t>
                      </a: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interrupting or arguing.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 and restate their viewpoint.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 mutual understanding before responding.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حافظ على هدوئك ودع الطرف الآخر يتحدث.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تجنب المقاطعة أو الجدال.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أعد صياغة وجهة نظره لتأكيد الفهم.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اسعَ للتفاهم</a:t>
                      </a:r>
                      <a:r>
                        <a:rPr lang="ar-EG" sz="2400" kern="0" baseline="0" dirty="0">
                          <a:effectLst/>
                        </a:rPr>
                        <a:t> المتبادل </a:t>
                      </a:r>
                      <a:r>
                        <a:rPr lang="ar-EG" sz="2400" kern="0" dirty="0">
                          <a:effectLst/>
                        </a:rPr>
                        <a:t>قبل الرد.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Active Listening in Conflict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النشط في النزاعات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04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63"/>
    </mc:Choice>
    <mc:Fallback xmlns="">
      <p:transition spd="slow" advTm="12096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248151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absorb complex information.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thoughtful questions.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deeper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Improves retention and performance.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يساعد على استيعاب المعلومات المعقدة.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يشجّع على طرح أسئلة ذكية.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يعزز الفهم العميق.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يُحسّن التذكر والأداء.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Training and Learning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أثناء التدريب والتعلّم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105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60"/>
    </mc:Choice>
    <mc:Fallback xmlns="">
      <p:transition spd="slow" advTm="11046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426474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professionalism and interest.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understand the questions fully.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Allows tailored and relevant responses.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Builds rapport with the interviewer.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يعكس الاحترافية والاهتمام.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يساعد على فهم الأسئلة جيدًا.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يسمح بإجابات دقيقة ومناسبة.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يبني علاقة إيجابية مع المقابل.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in Interviews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في المقابلات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47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663"/>
    </mc:Choice>
    <mc:Fallback xmlns="">
      <p:transition spd="slow" advTm="139663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84136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Accept feedback without defensiveness.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 to clarify.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Thank the person for their input.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Apply what you’ve learned.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تقبّل الملاحظات دون دفاعية.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اطرح أسئلة للتوضيح.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اشكر الشخص على ملاحظاته.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طبّق ما تعلّمته.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for Feedback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للملاحظات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34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90"/>
    </mc:Choice>
    <mc:Fallback xmlns="">
      <p:transition spd="slow" advTm="14039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822347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one conversation to fully focus 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mental notes of nonverbal cues.</a:t>
                      </a:r>
                      <a:b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 on what went well and what didn’t.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Repeat consistently.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اختر محادثة واحدة للتركيز عليها بالكامل.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دوّن ملاحظات ذهنية حول الإشارات غير اللفظية.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تأمل فيما سار على ما يرام وما لم يسر.</a:t>
                      </a:r>
                      <a:r>
                        <a:rPr lang="en-US" sz="2400" kern="0" dirty="0">
                          <a:effectLst/>
                        </a:rPr>
                        <a:t/>
                      </a:r>
                      <a:br>
                        <a:rPr lang="en-US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كرّر ذلك باستمرار.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Daily Listening Practice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ممارسة الاستماع اليومية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8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89"/>
    </mc:Choice>
    <mc:Fallback xmlns="">
      <p:transition spd="slow" advTm="115389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32107" y="6323076"/>
            <a:ext cx="95684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- </a:t>
            </a:r>
            <a:fld id="{641E3E2A-86A3-4100-B944-D8E419284EF1}" type="slidenum">
              <a:rPr lang="en-US" sz="1600" smtClean="0">
                <a:solidFill>
                  <a:srgbClr val="44546A"/>
                </a:solidFill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545842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is a learned and practiced skill.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improves all types of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 listening builds connection and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Nonverbal awareness enhances understanding.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الاستماع مهارة مكتسبة وممارسة.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يحسّن جميع أشكال التواصل.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الاستماع النشط يبني الاتصال والثقة.</a:t>
                      </a:r>
                      <a:br>
                        <a:rPr lang="ar-EG" sz="2400" kern="0" dirty="0">
                          <a:effectLst/>
                        </a:rPr>
                      </a:br>
                      <a:endParaRPr lang="ar-EG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>
                          <a:effectLst/>
                        </a:rPr>
                        <a:t>الوعي غير اللفظي يُعزز الفهم.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Summary of Listening 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ملخص مهارات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659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58"/>
    </mc:Choice>
    <mc:Fallback xmlns="">
      <p:transition spd="slow" advTm="85258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92"/>
    </mc:Choice>
    <mc:Fallback xmlns="">
      <p:transition spd="slow" advTm="81492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d13aca44-ef33-4cf4-9980-7f0b00e6eeb9"/>
    <ds:schemaRef ds:uri="http://schemas.microsoft.com/office/2006/metadata/properties"/>
    <ds:schemaRef ds:uri="http://schemas.microsoft.com/office/2006/documentManagement/types"/>
    <ds:schemaRef ds:uri="49100919-8a76-4266-be0c-7dc583902c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9500</TotalTime>
  <Words>2434</Words>
  <Application>Microsoft Office PowerPoint</Application>
  <PresentationFormat>Widescreen</PresentationFormat>
  <Paragraphs>575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1127</cp:revision>
  <dcterms:created xsi:type="dcterms:W3CDTF">2023-04-29T09:08:00Z</dcterms:created>
  <dcterms:modified xsi:type="dcterms:W3CDTF">2025-08-15T12:56:03Z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