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9" r:id="rId2"/>
    <p:sldId id="259" r:id="rId3"/>
    <p:sldId id="277" r:id="rId4"/>
    <p:sldId id="276" r:id="rId5"/>
    <p:sldId id="300" r:id="rId6"/>
    <p:sldId id="301" r:id="rId7"/>
    <p:sldId id="275" r:id="rId8"/>
    <p:sldId id="274" r:id="rId9"/>
    <p:sldId id="273" r:id="rId10"/>
    <p:sldId id="272" r:id="rId11"/>
    <p:sldId id="271" r:id="rId12"/>
    <p:sldId id="270" r:id="rId13"/>
    <p:sldId id="269" r:id="rId14"/>
    <p:sldId id="268" r:id="rId15"/>
    <p:sldId id="267" r:id="rId16"/>
    <p:sldId id="302" r:id="rId17"/>
    <p:sldId id="266" r:id="rId18"/>
    <p:sldId id="265" r:id="rId19"/>
    <p:sldId id="264" r:id="rId20"/>
    <p:sldId id="263" r:id="rId21"/>
    <p:sldId id="262" r:id="rId22"/>
    <p:sldId id="261" r:id="rId23"/>
    <p:sldId id="260" r:id="rId24"/>
    <p:sldId id="291" r:id="rId25"/>
    <p:sldId id="290" r:id="rId26"/>
    <p:sldId id="289" r:id="rId27"/>
    <p:sldId id="303" r:id="rId28"/>
    <p:sldId id="288" r:id="rId29"/>
    <p:sldId id="287" r:id="rId30"/>
    <p:sldId id="286" r:id="rId31"/>
    <p:sldId id="285" r:id="rId32"/>
    <p:sldId id="284" r:id="rId33"/>
    <p:sldId id="283" r:id="rId34"/>
    <p:sldId id="282" r:id="rId35"/>
    <p:sldId id="281" r:id="rId36"/>
    <p:sldId id="280" r:id="rId37"/>
    <p:sldId id="279" r:id="rId38"/>
    <p:sldId id="292" r:id="rId39"/>
    <p:sldId id="293" r:id="rId40"/>
    <p:sldId id="294" r:id="rId41"/>
    <p:sldId id="295" r:id="rId42"/>
    <p:sldId id="296" r:id="rId43"/>
    <p:sldId id="297" r:id="rId44"/>
    <p:sldId id="298" r:id="rId45"/>
    <p:sldId id="258"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426" autoAdjust="0"/>
    <p:restoredTop sz="94660"/>
  </p:normalViewPr>
  <p:slideViewPr>
    <p:cSldViewPr snapToGrid="0">
      <p:cViewPr varScale="1">
        <p:scale>
          <a:sx n="54" d="100"/>
          <a:sy n="54" d="100"/>
        </p:scale>
        <p:origin x="60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11/27/2021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11/27/2021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11/27/2021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11/27/2021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11/27/2021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11/27/2021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11/27/2021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11/27/2021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11/27/2021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11/27/2021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11/27/2021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11/27/2021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115469" y="-556384"/>
            <a:ext cx="12307468"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9842" y="297901"/>
            <a:ext cx="6714451" cy="1972334"/>
          </a:xfrm>
          <a:prstGeom prst="rect">
            <a:avLst/>
          </a:prstGeom>
        </p:spPr>
      </p:pic>
      <p:pic>
        <p:nvPicPr>
          <p:cNvPr id="13" name="Picture 12"/>
          <p:cNvPicPr>
            <a:picLocks noChangeAspect="1"/>
          </p:cNvPicPr>
          <p:nvPr/>
        </p:nvPicPr>
        <p:blipFill>
          <a:blip r:embed="rId6"/>
          <a:stretch>
            <a:fillRect/>
          </a:stretch>
        </p:blipFill>
        <p:spPr>
          <a:xfrm>
            <a:off x="4537848" y="3148003"/>
            <a:ext cx="7662861" cy="1403609"/>
          </a:xfrm>
          <a:prstGeom prst="rect">
            <a:avLst/>
          </a:prstGeom>
        </p:spPr>
      </p:pic>
      <p:sp>
        <p:nvSpPr>
          <p:cNvPr id="14" name="TextBox 13"/>
          <p:cNvSpPr txBox="1"/>
          <p:nvPr/>
        </p:nvSpPr>
        <p:spPr>
          <a:xfrm>
            <a:off x="19842" y="715791"/>
            <a:ext cx="5312673" cy="1569660"/>
          </a:xfrm>
          <a:prstGeom prst="rect">
            <a:avLst/>
          </a:prstGeom>
          <a:noFill/>
        </p:spPr>
        <p:txBody>
          <a:bodyPr wrap="none" rtlCol="0">
            <a:spAutoFit/>
          </a:bodyPr>
          <a:lstStyle/>
          <a:p>
            <a:r>
              <a:rPr lang="en-US" sz="3200" b="1" dirty="0" smtClean="0">
                <a:solidFill>
                  <a:schemeClr val="bg1"/>
                </a:solidFill>
                <a:cs typeface="Calibri Light" panose="020F0302020204030204" pitchFamily="34" charset="0"/>
              </a:rPr>
              <a:t>Supply chain Management</a:t>
            </a:r>
          </a:p>
          <a:p>
            <a:r>
              <a:rPr lang="en-US" sz="3200" b="1" dirty="0" smtClean="0">
                <a:solidFill>
                  <a:srgbClr val="FFFF00"/>
                </a:solidFill>
                <a:cs typeface="Calibri Light" panose="020F0302020204030204" pitchFamily="34" charset="0"/>
              </a:rPr>
              <a:t>Prepared by Dr. Badur elgasim</a:t>
            </a:r>
          </a:p>
          <a:p>
            <a:r>
              <a:rPr lang="en-US" sz="3200" b="1" dirty="0" smtClean="0">
                <a:solidFill>
                  <a:srgbClr val="FF9518"/>
                </a:solidFill>
                <a:cs typeface="Calibri Light" panose="020F0302020204030204" pitchFamily="34" charset="0"/>
              </a:rPr>
              <a:t>Lecture 11</a:t>
            </a:r>
            <a:endParaRPr lang="en-US" sz="3200" b="1" dirty="0">
              <a:solidFill>
                <a:srgbClr val="FF9518"/>
              </a:solidFill>
              <a:cs typeface="Calibri Light" panose="020F0302020204030204" pitchFamily="34" charset="0"/>
            </a:endParaRPr>
          </a:p>
        </p:txBody>
      </p:sp>
      <p:sp>
        <p:nvSpPr>
          <p:cNvPr id="3" name="Rectangle 2"/>
          <p:cNvSpPr/>
          <p:nvPr/>
        </p:nvSpPr>
        <p:spPr>
          <a:xfrm>
            <a:off x="4700588" y="3132787"/>
            <a:ext cx="7491411" cy="1384995"/>
          </a:xfrm>
          <a:prstGeom prst="rect">
            <a:avLst/>
          </a:prstGeom>
        </p:spPr>
        <p:txBody>
          <a:bodyPr wrap="square">
            <a:spAutoFit/>
          </a:bodyPr>
          <a:lstStyle/>
          <a:p>
            <a:r>
              <a:rPr lang="en-US" sz="2800" b="1" dirty="0"/>
              <a:t>PMG 660</a:t>
            </a:r>
          </a:p>
          <a:p>
            <a:r>
              <a:rPr lang="en-US" sz="2800" b="1" dirty="0"/>
              <a:t>Sourcing Decisions in a Supply Chain </a:t>
            </a:r>
          </a:p>
          <a:p>
            <a:endParaRPr lang="en-US" sz="2800" b="1" dirty="0"/>
          </a:p>
        </p:txBody>
      </p:sp>
    </p:spTree>
    <p:extLst>
      <p:ext uri="{BB962C8B-B14F-4D97-AF65-F5344CB8AC3E}">
        <p14:creationId xmlns:p14="http://schemas.microsoft.com/office/powerpoint/2010/main" val="193729686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958388" y="137828"/>
            <a:ext cx="1338262" cy="1190911"/>
          </a:xfrm>
          <a:prstGeom prst="rect">
            <a:avLst/>
          </a:prstGeom>
        </p:spPr>
      </p:pic>
      <p:sp>
        <p:nvSpPr>
          <p:cNvPr id="2" name="Title 1"/>
          <p:cNvSpPr>
            <a:spLocks noGrp="1"/>
          </p:cNvSpPr>
          <p:nvPr>
            <p:ph type="title"/>
          </p:nvPr>
        </p:nvSpPr>
        <p:spPr>
          <a:xfrm>
            <a:off x="119062" y="137828"/>
            <a:ext cx="8887827" cy="919448"/>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a:solidFill>
                  <a:schemeClr val="tx1"/>
                </a:solidFill>
              </a:rPr>
              <a:t>Learning </a:t>
            </a:r>
            <a:r>
              <a:rPr lang="en-US" dirty="0" smtClean="0">
                <a:solidFill>
                  <a:schemeClr val="tx1"/>
                </a:solidFill>
              </a:rPr>
              <a:t>Objectives</a:t>
            </a:r>
            <a:endParaRPr lang="en-US" dirty="0">
              <a:solidFill>
                <a:schemeClr val="tx1"/>
              </a:solidFill>
            </a:endParaRPr>
          </a:p>
        </p:txBody>
      </p:sp>
      <p:sp>
        <p:nvSpPr>
          <p:cNvPr id="3" name="Content Placeholder 2"/>
          <p:cNvSpPr>
            <a:spLocks noGrp="1"/>
          </p:cNvSpPr>
          <p:nvPr>
            <p:ph idx="1"/>
          </p:nvPr>
        </p:nvSpPr>
        <p:spPr>
          <a:xfrm>
            <a:off x="257174" y="1328738"/>
            <a:ext cx="11801476" cy="5357811"/>
          </a:xfrm>
        </p:spPr>
        <p:txBody>
          <a:bodyPr>
            <a:noAutofit/>
          </a:bodyPr>
          <a:lstStyle/>
          <a:p>
            <a:pPr marL="0" indent="0">
              <a:buNone/>
            </a:pPr>
            <a:r>
              <a:rPr lang="en-US" sz="3000" b="1" dirty="0" smtClean="0"/>
              <a:t>After </a:t>
            </a:r>
            <a:r>
              <a:rPr lang="en-US" sz="3000" b="1" dirty="0"/>
              <a:t>reading this chapter, you will be able to:</a:t>
            </a:r>
          </a:p>
          <a:p>
            <a:pPr marL="0" indent="0">
              <a:buNone/>
            </a:pPr>
            <a:r>
              <a:rPr lang="en-US" sz="3000" b="1" dirty="0"/>
              <a:t>1. Understand the role of sourcing in a supply chain.</a:t>
            </a:r>
          </a:p>
          <a:p>
            <a:pPr marL="0" indent="0">
              <a:buNone/>
            </a:pPr>
            <a:r>
              <a:rPr lang="en-US" sz="3000" b="1" dirty="0"/>
              <a:t>2. Discuss factors that affect the decision to outsource a supply chain function.</a:t>
            </a:r>
          </a:p>
          <a:p>
            <a:pPr marL="0" indent="0">
              <a:buNone/>
            </a:pPr>
            <a:r>
              <a:rPr lang="en-US" sz="3000" b="1" dirty="0"/>
              <a:t>3. Identify dimensions of supplier performance that affect total cost.</a:t>
            </a:r>
          </a:p>
          <a:p>
            <a:pPr marL="0" indent="0">
              <a:buNone/>
            </a:pPr>
            <a:r>
              <a:rPr lang="en-US" sz="3000" b="1" dirty="0"/>
              <a:t>4. Structure successful auctions and negotiations.</a:t>
            </a:r>
          </a:p>
          <a:p>
            <a:pPr marL="0" indent="0">
              <a:buNone/>
            </a:pPr>
            <a:r>
              <a:rPr lang="en-US" sz="3000" b="1" dirty="0"/>
              <a:t>5. Describe the impact of different contracts on supplier performance and </a:t>
            </a:r>
            <a:r>
              <a:rPr lang="en-US" sz="3000" b="1" dirty="0" smtClean="0"/>
              <a:t>information distortion</a:t>
            </a:r>
            <a:r>
              <a:rPr lang="en-US" sz="3000" b="1" dirty="0"/>
              <a:t>.</a:t>
            </a:r>
          </a:p>
          <a:p>
            <a:pPr marL="0" indent="0">
              <a:buNone/>
            </a:pPr>
            <a:r>
              <a:rPr lang="en-US" sz="3000" b="1" dirty="0"/>
              <a:t>6. Categorize purchased products and services and identify the desired focus of </a:t>
            </a:r>
            <a:r>
              <a:rPr lang="en-US" sz="3000" b="1" dirty="0" smtClean="0"/>
              <a:t>procurement in </a:t>
            </a:r>
            <a:r>
              <a:rPr lang="en-US" sz="3000" b="1" dirty="0"/>
              <a:t>each case.</a:t>
            </a:r>
          </a:p>
        </p:txBody>
      </p:sp>
    </p:spTree>
    <p:extLst>
      <p:ext uri="{BB962C8B-B14F-4D97-AF65-F5344CB8AC3E}">
        <p14:creationId xmlns:p14="http://schemas.microsoft.com/office/powerpoint/2010/main" val="31290612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34230" y="226186"/>
            <a:ext cx="1633870" cy="1463167"/>
          </a:xfrm>
          <a:prstGeom prst="rect">
            <a:avLst/>
          </a:prstGeom>
        </p:spPr>
      </p:pic>
      <p:sp>
        <p:nvSpPr>
          <p:cNvPr id="2" name="Title 1"/>
          <p:cNvSpPr>
            <a:spLocks noGrp="1"/>
          </p:cNvSpPr>
          <p:nvPr>
            <p:ph type="title"/>
          </p:nvPr>
        </p:nvSpPr>
        <p:spPr>
          <a:xfrm>
            <a:off x="495300" y="226186"/>
            <a:ext cx="872013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The role of sourcing in a supply chain</a:t>
            </a:r>
            <a:endParaRPr lang="en-US" dirty="0">
              <a:solidFill>
                <a:schemeClr val="tx1"/>
              </a:solidFill>
            </a:endParaRPr>
          </a:p>
        </p:txBody>
      </p:sp>
      <p:sp>
        <p:nvSpPr>
          <p:cNvPr id="3" name="Content Placeholder 2"/>
          <p:cNvSpPr>
            <a:spLocks noGrp="1"/>
          </p:cNvSpPr>
          <p:nvPr>
            <p:ph idx="1"/>
          </p:nvPr>
        </p:nvSpPr>
        <p:spPr>
          <a:xfrm>
            <a:off x="495300" y="1815737"/>
            <a:ext cx="11463338" cy="4361226"/>
          </a:xfrm>
        </p:spPr>
        <p:txBody>
          <a:bodyPr>
            <a:normAutofit/>
          </a:bodyPr>
          <a:lstStyle/>
          <a:p>
            <a:pPr marL="0" indent="0" algn="just">
              <a:buNone/>
            </a:pPr>
            <a:r>
              <a:rPr lang="en-US" sz="3200" b="1" dirty="0" smtClean="0"/>
              <a:t>Purchasing</a:t>
            </a:r>
            <a:r>
              <a:rPr lang="en-US" sz="3200" b="1" dirty="0"/>
              <a:t>, also called procurement, is the </a:t>
            </a:r>
            <a:r>
              <a:rPr lang="en-US" sz="3200" b="1" dirty="0">
                <a:solidFill>
                  <a:srgbClr val="FF0000"/>
                </a:solidFill>
              </a:rPr>
              <a:t>process by which companies acquire raw materials, components, products, services, or other resources from suppliers to execute their operations</a:t>
            </a:r>
            <a:r>
              <a:rPr lang="en-US" sz="3200" b="1" dirty="0"/>
              <a:t>. </a:t>
            </a:r>
            <a:endParaRPr lang="en-US" sz="3200" b="1" dirty="0" smtClean="0"/>
          </a:p>
          <a:p>
            <a:pPr marL="0" indent="0" algn="just">
              <a:buNone/>
            </a:pPr>
            <a:r>
              <a:rPr lang="en-US" sz="3200" b="1" dirty="0" smtClean="0"/>
              <a:t>Sourcing </a:t>
            </a:r>
            <a:r>
              <a:rPr lang="en-US" sz="3200" b="1" dirty="0"/>
              <a:t>is the entire set of business processes required to purchase goods and services. For any supply chain function, the most significant decision is whether to outsource the function or perform it in-house</a:t>
            </a:r>
            <a:r>
              <a:rPr lang="en-US" sz="3200" b="1" dirty="0" smtClean="0"/>
              <a:t>.</a:t>
            </a:r>
          </a:p>
          <a:p>
            <a:pPr marL="0" indent="0" algn="just">
              <a:buNone/>
            </a:pPr>
            <a:r>
              <a:rPr lang="en-US" sz="3200" b="1" dirty="0" smtClean="0"/>
              <a:t> </a:t>
            </a:r>
            <a:r>
              <a:rPr lang="en-US" sz="3200" b="1" dirty="0"/>
              <a:t>Outsourcing results in the supply chain function being performed by a third party.</a:t>
            </a:r>
          </a:p>
        </p:txBody>
      </p:sp>
    </p:spTree>
    <p:extLst>
      <p:ext uri="{BB962C8B-B14F-4D97-AF65-F5344CB8AC3E}">
        <p14:creationId xmlns:p14="http://schemas.microsoft.com/office/powerpoint/2010/main" val="27758289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884872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endParaRPr lang="en-US" dirty="0">
              <a:solidFill>
                <a:schemeClr val="tx1"/>
              </a:solidFill>
            </a:endParaRPr>
          </a:p>
        </p:txBody>
      </p:sp>
      <p:sp>
        <p:nvSpPr>
          <p:cNvPr id="3" name="Content Placeholder 2"/>
          <p:cNvSpPr>
            <a:spLocks noGrp="1"/>
          </p:cNvSpPr>
          <p:nvPr>
            <p:ph idx="1"/>
          </p:nvPr>
        </p:nvSpPr>
        <p:spPr>
          <a:xfrm>
            <a:off x="838200" y="1968500"/>
            <a:ext cx="10515600" cy="4351338"/>
          </a:xfrm>
        </p:spPr>
        <p:txBody>
          <a:bodyPr>
            <a:normAutofit/>
          </a:bodyPr>
          <a:lstStyle/>
          <a:p>
            <a:pPr marL="0" indent="0" algn="just">
              <a:buNone/>
            </a:pPr>
            <a:r>
              <a:rPr lang="en-US" sz="3200" b="1" dirty="0"/>
              <a:t>Outsourcing is one of the most important issues facing a firm, and actions across industries tend to be varied</a:t>
            </a:r>
            <a:r>
              <a:rPr lang="en-US" sz="3200" b="1" dirty="0" smtClean="0"/>
              <a:t>.</a:t>
            </a:r>
          </a:p>
          <a:p>
            <a:pPr marL="0" indent="0" algn="just">
              <a:buNone/>
            </a:pPr>
            <a:r>
              <a:rPr lang="en-US" sz="3200" b="1" dirty="0" smtClean="0"/>
              <a:t> </a:t>
            </a:r>
            <a:r>
              <a:rPr lang="en-US" sz="3200" b="1" dirty="0"/>
              <a:t>For example, WW. Grainger, a MRO distributor, has consistently owned and managed its distribution centers</a:t>
            </a:r>
            <a:r>
              <a:rPr lang="en-US" sz="3200" b="1" dirty="0" smtClean="0"/>
              <a:t>.</a:t>
            </a:r>
          </a:p>
          <a:p>
            <a:pPr marL="0" indent="0" algn="just">
              <a:buNone/>
            </a:pPr>
            <a:r>
              <a:rPr lang="en-US" sz="3200" b="1" dirty="0" smtClean="0"/>
              <a:t> </a:t>
            </a:r>
            <a:r>
              <a:rPr lang="en-US" sz="3200" b="1" dirty="0"/>
              <a:t>In contrast, outbound transportation of packages from distribution centers to customers has consistently been outsourced to a third party.</a:t>
            </a:r>
          </a:p>
        </p:txBody>
      </p:sp>
      <p:pic>
        <p:nvPicPr>
          <p:cNvPr id="4" name="Picture 3"/>
          <p:cNvPicPr>
            <a:picLocks noChangeAspect="1"/>
          </p:cNvPicPr>
          <p:nvPr/>
        </p:nvPicPr>
        <p:blipFill>
          <a:blip r:embed="rId2"/>
          <a:stretch>
            <a:fillRect/>
          </a:stretch>
        </p:blipFill>
        <p:spPr>
          <a:xfrm>
            <a:off x="9942505" y="362458"/>
            <a:ext cx="1633870" cy="1463167"/>
          </a:xfrm>
          <a:prstGeom prst="rect">
            <a:avLst/>
          </a:prstGeom>
        </p:spPr>
      </p:pic>
    </p:spTree>
    <p:extLst>
      <p:ext uri="{BB962C8B-B14F-4D97-AF65-F5344CB8AC3E}">
        <p14:creationId xmlns:p14="http://schemas.microsoft.com/office/powerpoint/2010/main" val="33249504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7189" y="1356955"/>
            <a:ext cx="11558586" cy="5262979"/>
          </a:xfrm>
          <a:prstGeom prst="rect">
            <a:avLst/>
          </a:prstGeom>
        </p:spPr>
        <p:txBody>
          <a:bodyPr wrap="square">
            <a:spAutoFit/>
          </a:bodyPr>
          <a:lstStyle/>
          <a:p>
            <a:pPr algn="just"/>
            <a:r>
              <a:rPr lang="en-US" sz="2800" b="1" dirty="0"/>
              <a:t>Some of the benefits from effective sourcing decisions are the following: </a:t>
            </a:r>
            <a:endParaRPr lang="en-US" sz="2800" b="1" dirty="0" smtClean="0"/>
          </a:p>
          <a:p>
            <a:pPr algn="just"/>
            <a:r>
              <a:rPr lang="en-US" sz="2800" b="1" dirty="0" smtClean="0"/>
              <a:t>• </a:t>
            </a:r>
            <a:r>
              <a:rPr lang="en-US" sz="2800" b="1" dirty="0"/>
              <a:t>Better economies of scale can be achieved if orders within a firm are aggregated. </a:t>
            </a:r>
            <a:endParaRPr lang="en-US" sz="2800" b="1" dirty="0" smtClean="0"/>
          </a:p>
          <a:p>
            <a:pPr algn="just"/>
            <a:endParaRPr lang="en-US" sz="2800" b="1" dirty="0" smtClean="0"/>
          </a:p>
          <a:p>
            <a:pPr algn="just"/>
            <a:r>
              <a:rPr lang="en-US" sz="2800" b="1" dirty="0" smtClean="0"/>
              <a:t>• </a:t>
            </a:r>
            <a:r>
              <a:rPr lang="en-US" sz="2800" b="1" dirty="0"/>
              <a:t>More efficient procurement transactions can significantly reduce the overall cost of purchasing. This is most important for items for which a large number of </a:t>
            </a:r>
            <a:r>
              <a:rPr lang="en-US" sz="2800" b="1" dirty="0" smtClean="0"/>
              <a:t>low value </a:t>
            </a:r>
            <a:r>
              <a:rPr lang="en-US" sz="2800" b="1" dirty="0"/>
              <a:t>transactions occur</a:t>
            </a:r>
            <a:r>
              <a:rPr lang="en-US" sz="2800" b="1" dirty="0" smtClean="0"/>
              <a:t>.</a:t>
            </a:r>
          </a:p>
          <a:p>
            <a:pPr algn="just"/>
            <a:endParaRPr lang="en-US" sz="2800" b="1" dirty="0" smtClean="0"/>
          </a:p>
          <a:p>
            <a:pPr algn="just"/>
            <a:r>
              <a:rPr lang="en-US" sz="2800" b="1" dirty="0" smtClean="0"/>
              <a:t> </a:t>
            </a:r>
            <a:r>
              <a:rPr lang="en-US" sz="2800" b="1" dirty="0"/>
              <a:t>• Design collaboration can result in products that are easier to manufacture and distribute, resulting in lower overall costs. This factor is most important for </a:t>
            </a:r>
            <a:r>
              <a:rPr lang="en-US" sz="2800" b="1" dirty="0" smtClean="0"/>
              <a:t>supplier </a:t>
            </a:r>
            <a:r>
              <a:rPr lang="en-US" sz="2800" b="1" dirty="0"/>
              <a:t>products that contribute a significant amount to product cost and value. </a:t>
            </a:r>
            <a:endParaRPr lang="en-US" sz="2800" b="1" dirty="0" smtClean="0"/>
          </a:p>
        </p:txBody>
      </p:sp>
      <p:sp>
        <p:nvSpPr>
          <p:cNvPr id="3" name="Title 1"/>
          <p:cNvSpPr txBox="1">
            <a:spLocks/>
          </p:cNvSpPr>
          <p:nvPr/>
        </p:nvSpPr>
        <p:spPr>
          <a:xfrm>
            <a:off x="357189" y="31392"/>
            <a:ext cx="8848725"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408278" y="31392"/>
            <a:ext cx="1633870" cy="1463167"/>
          </a:xfrm>
          <a:prstGeom prst="rect">
            <a:avLst/>
          </a:prstGeom>
        </p:spPr>
      </p:pic>
    </p:spTree>
    <p:extLst>
      <p:ext uri="{BB962C8B-B14F-4D97-AF65-F5344CB8AC3E}">
        <p14:creationId xmlns:p14="http://schemas.microsoft.com/office/powerpoint/2010/main" val="3352682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85788" y="1393388"/>
            <a:ext cx="11172825" cy="5016758"/>
          </a:xfrm>
          <a:prstGeom prst="rect">
            <a:avLst/>
          </a:prstGeom>
        </p:spPr>
        <p:txBody>
          <a:bodyPr wrap="square">
            <a:spAutoFit/>
          </a:bodyPr>
          <a:lstStyle/>
          <a:p>
            <a:pPr algn="just"/>
            <a:r>
              <a:rPr lang="en-US" sz="3200" b="1" dirty="0"/>
              <a:t>• Good procurement processes can facilitate coordination with the supplier and improve forecasting and planning. Better coordination lowers inventories and improves the matching of supply and demand. </a:t>
            </a:r>
            <a:endParaRPr lang="en-US" sz="3200" b="1" dirty="0" smtClean="0"/>
          </a:p>
          <a:p>
            <a:pPr algn="just"/>
            <a:endParaRPr lang="en-US" sz="3200" b="1" dirty="0"/>
          </a:p>
          <a:p>
            <a:pPr algn="just"/>
            <a:r>
              <a:rPr lang="en-US" sz="3200" b="1" dirty="0"/>
              <a:t>• Appropriate supplier contracts can allow for the sharing of risk, resulting in higher profits for both the supplier and the buyer. </a:t>
            </a:r>
            <a:endParaRPr lang="en-US" sz="3200" b="1" dirty="0" smtClean="0"/>
          </a:p>
          <a:p>
            <a:pPr algn="just"/>
            <a:endParaRPr lang="en-US" sz="3200" b="1" dirty="0"/>
          </a:p>
          <a:p>
            <a:pPr algn="just"/>
            <a:r>
              <a:rPr lang="en-US" sz="3200" b="1" dirty="0"/>
              <a:t>• Firms can achieve a lower purchase price by increasing competition through the use of auctions. </a:t>
            </a:r>
          </a:p>
        </p:txBody>
      </p:sp>
      <p:sp>
        <p:nvSpPr>
          <p:cNvPr id="3" name="Title 1"/>
          <p:cNvSpPr txBox="1">
            <a:spLocks/>
          </p:cNvSpPr>
          <p:nvPr/>
        </p:nvSpPr>
        <p:spPr>
          <a:xfrm>
            <a:off x="585788" y="67825"/>
            <a:ext cx="8848725"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322553" y="67825"/>
            <a:ext cx="1633870" cy="1463167"/>
          </a:xfrm>
          <a:prstGeom prst="rect">
            <a:avLst/>
          </a:prstGeom>
        </p:spPr>
      </p:pic>
    </p:spTree>
    <p:extLst>
      <p:ext uri="{BB962C8B-B14F-4D97-AF65-F5344CB8AC3E}">
        <p14:creationId xmlns:p14="http://schemas.microsoft.com/office/powerpoint/2010/main" val="18611620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901646" y="227521"/>
            <a:ext cx="1633870" cy="1463167"/>
          </a:xfrm>
          <a:prstGeom prst="rect">
            <a:avLst/>
          </a:prstGeom>
        </p:spPr>
      </p:pic>
      <p:sp>
        <p:nvSpPr>
          <p:cNvPr id="2" name="Title 1"/>
          <p:cNvSpPr>
            <a:spLocks noGrp="1"/>
          </p:cNvSpPr>
          <p:nvPr>
            <p:ph type="title"/>
          </p:nvPr>
        </p:nvSpPr>
        <p:spPr>
          <a:xfrm>
            <a:off x="381000" y="227521"/>
            <a:ext cx="9063446"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In-house or outsource</a:t>
            </a:r>
            <a:endParaRPr lang="en-US" dirty="0">
              <a:solidFill>
                <a:schemeClr val="tx1"/>
              </a:solidFill>
            </a:endParaRPr>
          </a:p>
        </p:txBody>
      </p:sp>
      <p:sp>
        <p:nvSpPr>
          <p:cNvPr id="3" name="Content Placeholder 2"/>
          <p:cNvSpPr>
            <a:spLocks noGrp="1"/>
          </p:cNvSpPr>
          <p:nvPr>
            <p:ph idx="1"/>
          </p:nvPr>
        </p:nvSpPr>
        <p:spPr>
          <a:xfrm>
            <a:off x="566738" y="2011363"/>
            <a:ext cx="10515600" cy="4351338"/>
          </a:xfrm>
        </p:spPr>
        <p:txBody>
          <a:bodyPr>
            <a:normAutofit/>
          </a:bodyPr>
          <a:lstStyle/>
          <a:p>
            <a:pPr marL="0" indent="0" algn="just">
              <a:buNone/>
            </a:pPr>
            <a:r>
              <a:rPr lang="en-US" sz="3200" b="1" dirty="0" smtClean="0"/>
              <a:t>The </a:t>
            </a:r>
            <a:r>
              <a:rPr lang="en-US" sz="3200" b="1" dirty="0"/>
              <a:t>decision to outsource is based on the growth in supply chain surplus provided by the third party and the increase in risk incurred by using a third party</a:t>
            </a:r>
            <a:r>
              <a:rPr lang="en-US" sz="3200" b="1" dirty="0" smtClean="0"/>
              <a:t>.</a:t>
            </a:r>
          </a:p>
          <a:p>
            <a:pPr marL="0" indent="0" algn="just">
              <a:buNone/>
            </a:pPr>
            <a:r>
              <a:rPr lang="en-US" sz="3200" b="1" dirty="0" smtClean="0"/>
              <a:t> </a:t>
            </a:r>
            <a:r>
              <a:rPr lang="en-US" sz="3200" b="1" dirty="0"/>
              <a:t>A firm should consider outsourcing if the growth in surplus is large with a small increase in risk</a:t>
            </a:r>
            <a:r>
              <a:rPr lang="en-US" sz="3200" b="1" dirty="0" smtClean="0"/>
              <a:t>.</a:t>
            </a:r>
          </a:p>
          <a:p>
            <a:pPr marL="0" indent="0" algn="just">
              <a:buNone/>
            </a:pPr>
            <a:r>
              <a:rPr lang="en-US" sz="3200" b="1" dirty="0" smtClean="0"/>
              <a:t> </a:t>
            </a:r>
            <a:r>
              <a:rPr lang="en-US" sz="3200" b="1" dirty="0"/>
              <a:t>Performing the function in-house is preferable if the growth in surplus is small or the increase in risk is large.</a:t>
            </a:r>
          </a:p>
        </p:txBody>
      </p:sp>
    </p:spTree>
    <p:extLst>
      <p:ext uri="{BB962C8B-B14F-4D97-AF65-F5344CB8AC3E}">
        <p14:creationId xmlns:p14="http://schemas.microsoft.com/office/powerpoint/2010/main" val="33642419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27521"/>
            <a:ext cx="1633870" cy="1463167"/>
          </a:xfrm>
          <a:prstGeom prst="rect">
            <a:avLst/>
          </a:prstGeom>
        </p:spPr>
      </p:pic>
      <p:sp>
        <p:nvSpPr>
          <p:cNvPr id="2" name="Title 1"/>
          <p:cNvSpPr>
            <a:spLocks noGrp="1"/>
          </p:cNvSpPr>
          <p:nvPr>
            <p:ph type="title"/>
          </p:nvPr>
        </p:nvSpPr>
        <p:spPr>
          <a:xfrm>
            <a:off x="523875" y="227521"/>
            <a:ext cx="876300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How do third parties increase the supply chain surplus</a:t>
            </a:r>
            <a:endParaRPr lang="en-US" dirty="0">
              <a:solidFill>
                <a:schemeClr val="tx1"/>
              </a:solidFill>
            </a:endParaRPr>
          </a:p>
        </p:txBody>
      </p:sp>
      <p:sp>
        <p:nvSpPr>
          <p:cNvPr id="3" name="Content Placeholder 2"/>
          <p:cNvSpPr>
            <a:spLocks noGrp="1"/>
          </p:cNvSpPr>
          <p:nvPr>
            <p:ph idx="1"/>
          </p:nvPr>
        </p:nvSpPr>
        <p:spPr>
          <a:xfrm>
            <a:off x="652462" y="1911350"/>
            <a:ext cx="10515600" cy="4351338"/>
          </a:xfrm>
        </p:spPr>
        <p:txBody>
          <a:bodyPr>
            <a:normAutofit/>
          </a:bodyPr>
          <a:lstStyle/>
          <a:p>
            <a:pPr marL="0" indent="0" algn="just">
              <a:buNone/>
            </a:pPr>
            <a:r>
              <a:rPr lang="en-US" sz="3200" b="1" dirty="0" smtClean="0"/>
              <a:t>Third </a:t>
            </a:r>
            <a:r>
              <a:rPr lang="en-US" sz="3200" b="1" dirty="0"/>
              <a:t>parties increase the supply chain surplus if they either increase value for the customer or decrease the supply chain cost relative to a firm performing the </a:t>
            </a:r>
            <a:r>
              <a:rPr lang="en-US" sz="3200" b="1" dirty="0" smtClean="0"/>
              <a:t>task in-house</a:t>
            </a:r>
            <a:r>
              <a:rPr lang="en-US" sz="3200" b="1" dirty="0"/>
              <a:t>. </a:t>
            </a:r>
            <a:endParaRPr lang="en-US" sz="3200" b="1" dirty="0" smtClean="0"/>
          </a:p>
          <a:p>
            <a:pPr marL="0" indent="0" algn="just">
              <a:buNone/>
            </a:pPr>
            <a:r>
              <a:rPr lang="en-US" sz="3200" b="1" dirty="0" smtClean="0"/>
              <a:t>Third </a:t>
            </a:r>
            <a:r>
              <a:rPr lang="en-US" sz="3200" b="1" dirty="0"/>
              <a:t>parties can increase the supply chain surplus effectively if they are able to aggregate supply chain assets or flows to a higher level than a firm itself</a:t>
            </a:r>
            <a:r>
              <a:rPr lang="en-US" sz="3200" b="1" dirty="0" smtClean="0"/>
              <a:t>.</a:t>
            </a:r>
          </a:p>
          <a:p>
            <a:pPr marL="0" indent="0" algn="just">
              <a:buNone/>
            </a:pPr>
            <a:r>
              <a:rPr lang="en-US" sz="3200" b="1" dirty="0" smtClean="0"/>
              <a:t> </a:t>
            </a:r>
            <a:r>
              <a:rPr lang="en-US" sz="3200" b="1" dirty="0"/>
              <a:t>We </a:t>
            </a:r>
            <a:r>
              <a:rPr lang="en-US" sz="3200" b="1" dirty="0" smtClean="0"/>
              <a:t>will discuss </a:t>
            </a:r>
            <a:r>
              <a:rPr lang="en-US" sz="3200" b="1" dirty="0"/>
              <a:t>various mechanisms that third parties can use to grow the surplus.</a:t>
            </a:r>
          </a:p>
        </p:txBody>
      </p:sp>
    </p:spTree>
    <p:extLst>
      <p:ext uri="{BB962C8B-B14F-4D97-AF65-F5344CB8AC3E}">
        <p14:creationId xmlns:p14="http://schemas.microsoft.com/office/powerpoint/2010/main" val="37595523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a:xfrm>
            <a:off x="323850" y="122237"/>
            <a:ext cx="888173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endParaRPr lang="en-US" dirty="0">
              <a:solidFill>
                <a:schemeClr val="tx1"/>
              </a:solidFill>
            </a:endParaRPr>
          </a:p>
        </p:txBody>
      </p:sp>
      <p:sp>
        <p:nvSpPr>
          <p:cNvPr id="3" name="Content Placeholder 2"/>
          <p:cNvSpPr>
            <a:spLocks noGrp="1"/>
          </p:cNvSpPr>
          <p:nvPr>
            <p:ph idx="1"/>
          </p:nvPr>
        </p:nvSpPr>
        <p:spPr>
          <a:xfrm>
            <a:off x="323851" y="1825625"/>
            <a:ext cx="11606212" cy="4351338"/>
          </a:xfrm>
        </p:spPr>
        <p:txBody>
          <a:bodyPr>
            <a:normAutofit/>
          </a:bodyPr>
          <a:lstStyle/>
          <a:p>
            <a:pPr marL="514350" indent="-514350" algn="just">
              <a:buAutoNum type="arabicPeriod"/>
            </a:pPr>
            <a:r>
              <a:rPr lang="en-US" sz="3200" b="1" dirty="0" smtClean="0">
                <a:solidFill>
                  <a:srgbClr val="FF0000"/>
                </a:solidFill>
              </a:rPr>
              <a:t>Capacity </a:t>
            </a:r>
            <a:r>
              <a:rPr lang="en-US" sz="3200" b="1" dirty="0">
                <a:solidFill>
                  <a:srgbClr val="FF0000"/>
                </a:solidFill>
              </a:rPr>
              <a:t>aggregation</a:t>
            </a:r>
            <a:r>
              <a:rPr lang="en-US" sz="3200" b="1" dirty="0" smtClean="0">
                <a:solidFill>
                  <a:srgbClr val="FF0000"/>
                </a:solidFill>
              </a:rPr>
              <a:t>.</a:t>
            </a:r>
          </a:p>
          <a:p>
            <a:pPr marL="0" indent="0" algn="just">
              <a:buNone/>
            </a:pPr>
            <a:r>
              <a:rPr lang="en-US" sz="3200" b="1" dirty="0" smtClean="0">
                <a:solidFill>
                  <a:srgbClr val="FF0000"/>
                </a:solidFill>
              </a:rPr>
              <a:t> </a:t>
            </a:r>
            <a:r>
              <a:rPr lang="en-US" sz="3200" b="1" dirty="0"/>
              <a:t>A third party can increase the supply chain surplus by aggregating demand across multiple firms and gaining production economies of scale that no single firm can on its own. This is the most common reason for outsourcing </a:t>
            </a:r>
            <a:r>
              <a:rPr lang="en-US" sz="3200" b="1" dirty="0" smtClean="0"/>
              <a:t>production in </a:t>
            </a:r>
            <a:r>
              <a:rPr lang="en-US" sz="3200" b="1" dirty="0"/>
              <a:t>a supply chain</a:t>
            </a:r>
            <a:r>
              <a:rPr lang="en-US" sz="3200" b="1" dirty="0" smtClean="0"/>
              <a:t>.</a:t>
            </a:r>
          </a:p>
          <a:p>
            <a:pPr marL="0" indent="0" algn="just">
              <a:buNone/>
            </a:pPr>
            <a:r>
              <a:rPr lang="en-US" sz="3200" b="1" dirty="0" smtClean="0"/>
              <a:t> </a:t>
            </a:r>
            <a:r>
              <a:rPr lang="en-US" sz="3200" b="1" dirty="0"/>
              <a:t>One of the reasons that </a:t>
            </a:r>
            <a:r>
              <a:rPr lang="en-US" sz="3200" b="1" dirty="0">
                <a:solidFill>
                  <a:srgbClr val="FF0000"/>
                </a:solidFill>
              </a:rPr>
              <a:t>Dell</a:t>
            </a:r>
            <a:r>
              <a:rPr lang="en-US" sz="3200" b="1" dirty="0"/>
              <a:t> outsources design and production of the processors in its PCs to </a:t>
            </a:r>
            <a:r>
              <a:rPr lang="en-US" sz="3200" b="1" dirty="0">
                <a:solidFill>
                  <a:srgbClr val="FF0000"/>
                </a:solidFill>
              </a:rPr>
              <a:t>Intel</a:t>
            </a:r>
            <a:r>
              <a:rPr lang="en-US" sz="3200" b="1" dirty="0"/>
              <a:t> is that Intel supplies many computer manufacturers and gains economies of scale that are not available to Dell if it designs and produces </a:t>
            </a:r>
            <a:r>
              <a:rPr lang="en-US" sz="3200" b="1" dirty="0" smtClean="0"/>
              <a:t>its own </a:t>
            </a:r>
            <a:r>
              <a:rPr lang="en-US" sz="3200" b="1" dirty="0"/>
              <a:t>processors.</a:t>
            </a:r>
          </a:p>
        </p:txBody>
      </p:sp>
    </p:spTree>
    <p:extLst>
      <p:ext uri="{BB962C8B-B14F-4D97-AF65-F5344CB8AC3E}">
        <p14:creationId xmlns:p14="http://schemas.microsoft.com/office/powerpoint/2010/main" val="1727144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88582" y="227521"/>
            <a:ext cx="1633870" cy="1463167"/>
          </a:xfrm>
          <a:prstGeom prst="rect">
            <a:avLst/>
          </a:prstGeom>
        </p:spPr>
      </p:pic>
      <p:sp>
        <p:nvSpPr>
          <p:cNvPr id="3" name="Content Placeholder 2"/>
          <p:cNvSpPr>
            <a:spLocks noGrp="1"/>
          </p:cNvSpPr>
          <p:nvPr>
            <p:ph idx="1"/>
          </p:nvPr>
        </p:nvSpPr>
        <p:spPr/>
        <p:txBody>
          <a:bodyPr>
            <a:normAutofit/>
          </a:bodyPr>
          <a:lstStyle/>
          <a:p>
            <a:pPr marL="0" indent="0" algn="just">
              <a:buNone/>
            </a:pPr>
            <a:r>
              <a:rPr lang="en-US" sz="3200" b="1" dirty="0">
                <a:solidFill>
                  <a:srgbClr val="FF0000"/>
                </a:solidFill>
              </a:rPr>
              <a:t>2. Inventory aggregation</a:t>
            </a:r>
            <a:r>
              <a:rPr lang="en-US" sz="3200" b="1" dirty="0" smtClean="0">
                <a:solidFill>
                  <a:srgbClr val="FF0000"/>
                </a:solidFill>
              </a:rPr>
              <a:t>.</a:t>
            </a:r>
          </a:p>
          <a:p>
            <a:pPr marL="0" indent="0" algn="just">
              <a:buNone/>
            </a:pPr>
            <a:r>
              <a:rPr lang="en-US" sz="3200" b="1" dirty="0" smtClean="0"/>
              <a:t> </a:t>
            </a:r>
            <a:r>
              <a:rPr lang="en-US" sz="3200" b="1" dirty="0"/>
              <a:t>A third party can increase the supply chain surplus by aggregating inventories across a large number of customers. W.W. Grainger and McMaster-Carr are MRO suppliers that provide value primarily by aggregating inventory for </a:t>
            </a:r>
            <a:r>
              <a:rPr lang="en-US" sz="3200" b="1" dirty="0" smtClean="0"/>
              <a:t>hundreds of </a:t>
            </a:r>
            <a:r>
              <a:rPr lang="en-US" sz="3200" b="1" dirty="0"/>
              <a:t>thousands of customers. </a:t>
            </a:r>
            <a:endParaRPr lang="en-US" sz="3200" b="1" dirty="0" smtClean="0"/>
          </a:p>
          <a:p>
            <a:pPr marL="0" indent="0" algn="just">
              <a:buNone/>
            </a:pPr>
            <a:r>
              <a:rPr lang="en-US" sz="3200" b="1" dirty="0" smtClean="0"/>
              <a:t>Aggregation </a:t>
            </a:r>
            <a:r>
              <a:rPr lang="en-US" sz="3200" b="1" dirty="0"/>
              <a:t>allows them to significantly lower overall uncertainty and improve economies of scale in purchasing and transportation.</a:t>
            </a:r>
          </a:p>
        </p:txBody>
      </p:sp>
      <p:sp>
        <p:nvSpPr>
          <p:cNvPr id="6" name="Title 1"/>
          <p:cNvSpPr>
            <a:spLocks noGrp="1"/>
          </p:cNvSpPr>
          <p:nvPr>
            <p:ph type="title"/>
          </p:nvPr>
        </p:nvSpPr>
        <p:spPr>
          <a:xfrm>
            <a:off x="695325" y="227521"/>
            <a:ext cx="888173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endParaRPr lang="en-US" dirty="0">
              <a:solidFill>
                <a:schemeClr val="tx1"/>
              </a:solidFill>
            </a:endParaRPr>
          </a:p>
        </p:txBody>
      </p:sp>
    </p:spTree>
    <p:extLst>
      <p:ext uri="{BB962C8B-B14F-4D97-AF65-F5344CB8AC3E}">
        <p14:creationId xmlns:p14="http://schemas.microsoft.com/office/powerpoint/2010/main" val="2337817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522823" y="122237"/>
            <a:ext cx="1830977" cy="1325563"/>
          </a:xfrm>
          <a:prstGeom prst="rect">
            <a:avLst/>
          </a:prstGeom>
        </p:spPr>
      </p:pic>
      <p:sp>
        <p:nvSpPr>
          <p:cNvPr id="3" name="Content Placeholder 2"/>
          <p:cNvSpPr>
            <a:spLocks noGrp="1"/>
          </p:cNvSpPr>
          <p:nvPr>
            <p:ph idx="1"/>
          </p:nvPr>
        </p:nvSpPr>
        <p:spPr>
          <a:xfrm>
            <a:off x="200025" y="1825625"/>
            <a:ext cx="11153775" cy="4351338"/>
          </a:xfrm>
        </p:spPr>
        <p:txBody>
          <a:bodyPr>
            <a:noAutofit/>
          </a:bodyPr>
          <a:lstStyle/>
          <a:p>
            <a:pPr marL="0" indent="0" algn="just">
              <a:buNone/>
            </a:pPr>
            <a:r>
              <a:rPr lang="en-US" sz="3200" b="1" dirty="0">
                <a:solidFill>
                  <a:srgbClr val="FF0000"/>
                </a:solidFill>
              </a:rPr>
              <a:t>3. Transportation aggregation by transportation intermediaries. </a:t>
            </a:r>
            <a:endParaRPr lang="en-US" sz="3200" b="1" dirty="0"/>
          </a:p>
          <a:p>
            <a:pPr marL="0" indent="0" algn="just">
              <a:buNone/>
            </a:pPr>
            <a:r>
              <a:rPr lang="en-US" sz="3200" b="1" dirty="0" smtClean="0"/>
              <a:t>A </a:t>
            </a:r>
            <a:r>
              <a:rPr lang="en-US" sz="3200" b="1" dirty="0"/>
              <a:t>third party may increase the surplus by aggregating the transportation function to a higher level than any shipper can on its own</a:t>
            </a:r>
            <a:r>
              <a:rPr lang="en-US" sz="3200" b="1" dirty="0" smtClean="0"/>
              <a:t>.</a:t>
            </a:r>
          </a:p>
          <a:p>
            <a:pPr marL="0" indent="0" algn="just">
              <a:buNone/>
            </a:pPr>
            <a:r>
              <a:rPr lang="en-US" sz="3200" b="1" dirty="0" smtClean="0"/>
              <a:t> </a:t>
            </a:r>
            <a:r>
              <a:rPr lang="en-US" sz="3200" b="1" dirty="0"/>
              <a:t>UPS, FedEx, and a host of LTL carriers are examples of transportation intermediaries that increase the supply chain surplus by aggregating transportation across a variety of shippers. The value provided in each case is driven by the inherent economies of scale in transportation.</a:t>
            </a:r>
          </a:p>
        </p:txBody>
      </p:sp>
      <p:sp>
        <p:nvSpPr>
          <p:cNvPr id="6" name="Title 1"/>
          <p:cNvSpPr>
            <a:spLocks noGrp="1"/>
          </p:cNvSpPr>
          <p:nvPr>
            <p:ph type="title"/>
          </p:nvPr>
        </p:nvSpPr>
        <p:spPr>
          <a:xfrm>
            <a:off x="323850" y="122237"/>
            <a:ext cx="888173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endParaRPr lang="en-US" dirty="0">
              <a:solidFill>
                <a:schemeClr val="tx1"/>
              </a:solidFill>
            </a:endParaRPr>
          </a:p>
        </p:txBody>
      </p:sp>
    </p:spTree>
    <p:extLst>
      <p:ext uri="{BB962C8B-B14F-4D97-AF65-F5344CB8AC3E}">
        <p14:creationId xmlns:p14="http://schemas.microsoft.com/office/powerpoint/2010/main" val="12709121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558130" y="53435"/>
            <a:ext cx="1633870" cy="1463167"/>
          </a:xfrm>
          <a:prstGeom prst="rect">
            <a:avLst/>
          </a:prstGeom>
        </p:spPr>
      </p:pic>
      <p:sp>
        <p:nvSpPr>
          <p:cNvPr id="3" name="Content Placeholder 2"/>
          <p:cNvSpPr>
            <a:spLocks noGrp="1"/>
          </p:cNvSpPr>
          <p:nvPr>
            <p:ph idx="1"/>
          </p:nvPr>
        </p:nvSpPr>
        <p:spPr>
          <a:xfrm>
            <a:off x="200025" y="1447800"/>
            <a:ext cx="11787187" cy="5272596"/>
          </a:xfrm>
        </p:spPr>
        <p:txBody>
          <a:bodyPr>
            <a:noAutofit/>
          </a:bodyPr>
          <a:lstStyle/>
          <a:p>
            <a:pPr marL="0" indent="0" algn="just">
              <a:buNone/>
            </a:pPr>
            <a:r>
              <a:rPr lang="en-US" sz="3000" b="1" dirty="0" smtClean="0">
                <a:solidFill>
                  <a:srgbClr val="FF0000"/>
                </a:solidFill>
              </a:rPr>
              <a:t>4-</a:t>
            </a:r>
            <a:r>
              <a:rPr lang="en-US" sz="3000" b="1" dirty="0">
                <a:solidFill>
                  <a:srgbClr val="FF0000"/>
                </a:solidFill>
              </a:rPr>
              <a:t>Transportation aggregation by storage </a:t>
            </a:r>
            <a:r>
              <a:rPr lang="en-US" sz="3000" b="1" dirty="0" smtClean="0">
                <a:solidFill>
                  <a:srgbClr val="FF0000"/>
                </a:solidFill>
              </a:rPr>
              <a:t>intermediaries</a:t>
            </a:r>
            <a:endParaRPr lang="en-US" sz="3000" b="1" dirty="0"/>
          </a:p>
          <a:p>
            <a:pPr marL="0" indent="0" algn="just">
              <a:buNone/>
            </a:pPr>
            <a:r>
              <a:rPr lang="en-US" sz="3000" b="1" dirty="0" smtClean="0"/>
              <a:t> </a:t>
            </a:r>
            <a:r>
              <a:rPr lang="en-US" sz="3000" b="1" dirty="0"/>
              <a:t>A third party that stores inventory can also increase the supply chain surplus by aggregating inbound and outbound transportation</a:t>
            </a:r>
            <a:r>
              <a:rPr lang="en-US" sz="3000" b="1" dirty="0" smtClean="0"/>
              <a:t>.</a:t>
            </a:r>
          </a:p>
          <a:p>
            <a:pPr marL="0" indent="0" algn="just">
              <a:buNone/>
            </a:pPr>
            <a:r>
              <a:rPr lang="en-US" sz="3000" b="1" dirty="0" smtClean="0"/>
              <a:t> </a:t>
            </a:r>
            <a:r>
              <a:rPr lang="en-US" sz="3000" b="1" dirty="0"/>
              <a:t>For example, storage intermediaries such as W.W. Grainger and McMaster-Carr stock products from over a thousand manufacturers each and sell to hundreds of thousands of customers</a:t>
            </a:r>
            <a:r>
              <a:rPr lang="en-US" sz="3000" b="1" dirty="0" smtClean="0"/>
              <a:t>.</a:t>
            </a:r>
            <a:r>
              <a:rPr lang="en-US" sz="3000" b="1" dirty="0"/>
              <a:t> On the inbound side they are able to aggregate shipments from several manufacturers onto a single truck. This results in a lower </a:t>
            </a:r>
            <a:r>
              <a:rPr lang="en-US" sz="3000" b="1" dirty="0" smtClean="0"/>
              <a:t>transportation </a:t>
            </a:r>
            <a:r>
              <a:rPr lang="en-US" sz="3000" b="1" dirty="0"/>
              <a:t>cost than could be achieved by each manufacturer independently. On the outbound side they aggregate packages for customers at a common destination, </a:t>
            </a:r>
            <a:r>
              <a:rPr lang="en-US" sz="3000" b="1" dirty="0" smtClean="0"/>
              <a:t>resulting </a:t>
            </a:r>
            <a:r>
              <a:rPr lang="en-US" sz="3000" b="1" dirty="0"/>
              <a:t>in a significantly lower transportation cost than can be achieved by each customer separately.</a:t>
            </a:r>
          </a:p>
        </p:txBody>
      </p:sp>
      <p:sp>
        <p:nvSpPr>
          <p:cNvPr id="6" name="Title 1"/>
          <p:cNvSpPr>
            <a:spLocks noGrp="1"/>
          </p:cNvSpPr>
          <p:nvPr>
            <p:ph type="title"/>
          </p:nvPr>
        </p:nvSpPr>
        <p:spPr>
          <a:xfrm>
            <a:off x="200025" y="122237"/>
            <a:ext cx="1035810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endParaRPr lang="en-US" dirty="0">
              <a:solidFill>
                <a:schemeClr val="tx1"/>
              </a:solidFill>
            </a:endParaRPr>
          </a:p>
        </p:txBody>
      </p:sp>
    </p:spTree>
    <p:extLst>
      <p:ext uri="{BB962C8B-B14F-4D97-AF65-F5344CB8AC3E}">
        <p14:creationId xmlns:p14="http://schemas.microsoft.com/office/powerpoint/2010/main" val="23340778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122238"/>
            <a:ext cx="1633870" cy="1235075"/>
          </a:xfrm>
          <a:prstGeom prst="rect">
            <a:avLst/>
          </a:prstGeom>
        </p:spPr>
      </p:pic>
      <p:sp>
        <p:nvSpPr>
          <p:cNvPr id="3" name="Content Placeholder 2"/>
          <p:cNvSpPr>
            <a:spLocks noGrp="1"/>
          </p:cNvSpPr>
          <p:nvPr>
            <p:ph idx="1"/>
          </p:nvPr>
        </p:nvSpPr>
        <p:spPr>
          <a:xfrm>
            <a:off x="323850" y="1214437"/>
            <a:ext cx="11563350" cy="5443537"/>
          </a:xfrm>
        </p:spPr>
        <p:txBody>
          <a:bodyPr>
            <a:noAutofit/>
          </a:bodyPr>
          <a:lstStyle/>
          <a:p>
            <a:pPr marL="0" indent="0" algn="just">
              <a:buNone/>
            </a:pPr>
            <a:r>
              <a:rPr lang="en-US" sz="3000" b="1" dirty="0" smtClean="0">
                <a:solidFill>
                  <a:srgbClr val="FF0000"/>
                </a:solidFill>
              </a:rPr>
              <a:t>5. </a:t>
            </a:r>
            <a:r>
              <a:rPr lang="en-US" sz="3000" b="1" dirty="0">
                <a:solidFill>
                  <a:srgbClr val="FF0000"/>
                </a:solidFill>
              </a:rPr>
              <a:t>Warehousing aggregation. </a:t>
            </a:r>
            <a:endParaRPr lang="en-US" sz="3000" b="1" dirty="0"/>
          </a:p>
          <a:p>
            <a:pPr marL="0" indent="0" algn="just">
              <a:buNone/>
            </a:pPr>
            <a:r>
              <a:rPr lang="en-US" sz="3000" b="1" dirty="0" smtClean="0"/>
              <a:t>A </a:t>
            </a:r>
            <a:r>
              <a:rPr lang="en-US" sz="3000" b="1" dirty="0"/>
              <a:t>third party may increase the supply chain surplus by aggregating warehousing needs over several customers. The growth in surplus is achieved in terms of lower real estate costs as well as lower processing costs within </a:t>
            </a:r>
            <a:r>
              <a:rPr lang="en-US" sz="3000" b="1" dirty="0" smtClean="0"/>
              <a:t>the warehouse</a:t>
            </a:r>
            <a:r>
              <a:rPr lang="en-US" sz="3000" b="1" dirty="0"/>
              <a:t>. </a:t>
            </a:r>
            <a:endParaRPr lang="en-US" sz="3000" b="1" dirty="0" smtClean="0"/>
          </a:p>
          <a:p>
            <a:pPr marL="0" indent="0" algn="just">
              <a:buNone/>
            </a:pPr>
            <a:r>
              <a:rPr lang="en-US" sz="3000" b="1" dirty="0" smtClean="0"/>
              <a:t>Savings </a:t>
            </a:r>
            <a:r>
              <a:rPr lang="en-US" sz="3000" b="1" dirty="0"/>
              <a:t>through warehousing aggregation arise if a supplier's warehousing needs are small or if its needs fluctuate over time</a:t>
            </a:r>
            <a:r>
              <a:rPr lang="en-US" sz="3000" b="1" dirty="0" smtClean="0"/>
              <a:t>.</a:t>
            </a:r>
            <a:r>
              <a:rPr lang="en-US" sz="3000" b="1" dirty="0"/>
              <a:t> </a:t>
            </a:r>
            <a:endParaRPr lang="en-US" sz="3000" b="1" dirty="0" smtClean="0"/>
          </a:p>
          <a:p>
            <a:pPr marL="0" indent="0" algn="just">
              <a:buNone/>
            </a:pPr>
            <a:r>
              <a:rPr lang="en-US" sz="3000" b="1" dirty="0" smtClean="0"/>
              <a:t>An </a:t>
            </a:r>
            <a:r>
              <a:rPr lang="en-US" sz="3000" b="1" dirty="0"/>
              <a:t>example is Safexpress, a third-party </a:t>
            </a:r>
            <a:r>
              <a:rPr lang="en-US" sz="3000" b="1" dirty="0" smtClean="0"/>
              <a:t>logistics </a:t>
            </a:r>
            <a:r>
              <a:rPr lang="en-US" sz="3000" b="1" dirty="0"/>
              <a:t>provider in India. Safexpress owns warehouses distributed throughout the country that are used by many of their customers. Most of its customers do not have </a:t>
            </a:r>
            <a:r>
              <a:rPr lang="en-US" sz="3000" b="1" dirty="0" smtClean="0"/>
              <a:t>warehousing </a:t>
            </a:r>
            <a:r>
              <a:rPr lang="en-US" sz="3000" b="1" dirty="0"/>
              <a:t>needs that are large enough to justify a warehouse of their own in each region</a:t>
            </a:r>
          </a:p>
        </p:txBody>
      </p:sp>
      <p:sp>
        <p:nvSpPr>
          <p:cNvPr id="6" name="Title 1"/>
          <p:cNvSpPr>
            <a:spLocks noGrp="1"/>
          </p:cNvSpPr>
          <p:nvPr>
            <p:ph type="title"/>
          </p:nvPr>
        </p:nvSpPr>
        <p:spPr>
          <a:xfrm>
            <a:off x="323850" y="122238"/>
            <a:ext cx="8881730" cy="1063626"/>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endParaRPr lang="en-US" dirty="0">
              <a:solidFill>
                <a:schemeClr val="tx1"/>
              </a:solidFill>
            </a:endParaRPr>
          </a:p>
        </p:txBody>
      </p:sp>
    </p:spTree>
    <p:extLst>
      <p:ext uri="{BB962C8B-B14F-4D97-AF65-F5344CB8AC3E}">
        <p14:creationId xmlns:p14="http://schemas.microsoft.com/office/powerpoint/2010/main" val="22752906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122237"/>
            <a:ext cx="1633870" cy="1200943"/>
          </a:xfrm>
          <a:prstGeom prst="rect">
            <a:avLst/>
          </a:prstGeom>
        </p:spPr>
      </p:pic>
      <p:sp>
        <p:nvSpPr>
          <p:cNvPr id="3" name="Content Placeholder 2"/>
          <p:cNvSpPr>
            <a:spLocks noGrp="1"/>
          </p:cNvSpPr>
          <p:nvPr>
            <p:ph idx="1"/>
          </p:nvPr>
        </p:nvSpPr>
        <p:spPr>
          <a:xfrm>
            <a:off x="323850" y="1825625"/>
            <a:ext cx="11029950" cy="4732338"/>
          </a:xfrm>
        </p:spPr>
        <p:txBody>
          <a:bodyPr>
            <a:noAutofit/>
          </a:bodyPr>
          <a:lstStyle/>
          <a:p>
            <a:pPr marL="0" indent="0" algn="just">
              <a:buNone/>
            </a:pPr>
            <a:r>
              <a:rPr lang="en-US" sz="3200" b="1" dirty="0" smtClean="0">
                <a:solidFill>
                  <a:srgbClr val="FF0000"/>
                </a:solidFill>
              </a:rPr>
              <a:t>6. </a:t>
            </a:r>
            <a:r>
              <a:rPr lang="en-US" sz="3200" b="1" dirty="0">
                <a:solidFill>
                  <a:srgbClr val="FF0000"/>
                </a:solidFill>
              </a:rPr>
              <a:t>Procurement aggregation</a:t>
            </a:r>
            <a:r>
              <a:rPr lang="en-US" sz="3200" b="1" dirty="0" smtClean="0">
                <a:solidFill>
                  <a:srgbClr val="FF0000"/>
                </a:solidFill>
              </a:rPr>
              <a:t>.</a:t>
            </a:r>
          </a:p>
          <a:p>
            <a:pPr marL="0" indent="0" algn="just">
              <a:buNone/>
            </a:pPr>
            <a:r>
              <a:rPr lang="en-US" sz="3200" b="1" dirty="0" smtClean="0"/>
              <a:t> </a:t>
            </a:r>
            <a:r>
              <a:rPr lang="en-US" sz="3200" b="1" dirty="0"/>
              <a:t>A third party increases the supply chain surplus if it aggregates procurement for many small players and facilitates economies of scale in production and inbound transportation. Procurement aggregation is most </a:t>
            </a:r>
            <a:r>
              <a:rPr lang="en-US" sz="3200" b="1" dirty="0" smtClean="0"/>
              <a:t>effective across </a:t>
            </a:r>
            <a:r>
              <a:rPr lang="en-US" sz="3200" b="1" dirty="0"/>
              <a:t>many small buyers. A good example is </a:t>
            </a:r>
            <a:r>
              <a:rPr lang="en-US" sz="3200" b="1" dirty="0" smtClean="0"/>
              <a:t>Fleet X change</a:t>
            </a:r>
            <a:r>
              <a:rPr lang="en-US" sz="3200" b="1" dirty="0"/>
              <a:t>, a firm that offers small truck fleets lower prices for truck equipment and services through aggregate buying. </a:t>
            </a:r>
            <a:endParaRPr lang="en-US" sz="3200" b="1" dirty="0" smtClean="0"/>
          </a:p>
          <a:p>
            <a:pPr marL="0" indent="0" algn="just">
              <a:buNone/>
            </a:pPr>
            <a:r>
              <a:rPr lang="en-US" sz="3200" b="1" dirty="0" smtClean="0"/>
              <a:t>Procurement </a:t>
            </a:r>
            <a:r>
              <a:rPr lang="en-US" sz="3200" b="1" dirty="0"/>
              <a:t>aggregation is not likely to be a big factor in a situation with a few large customers.</a:t>
            </a:r>
          </a:p>
        </p:txBody>
      </p:sp>
      <p:sp>
        <p:nvSpPr>
          <p:cNvPr id="6" name="Title 1"/>
          <p:cNvSpPr>
            <a:spLocks noGrp="1"/>
          </p:cNvSpPr>
          <p:nvPr>
            <p:ph type="title"/>
          </p:nvPr>
        </p:nvSpPr>
        <p:spPr>
          <a:xfrm>
            <a:off x="323850" y="122237"/>
            <a:ext cx="888173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endParaRPr lang="en-US" dirty="0">
              <a:solidFill>
                <a:schemeClr val="tx1"/>
              </a:solidFill>
            </a:endParaRPr>
          </a:p>
        </p:txBody>
      </p:sp>
    </p:spTree>
    <p:extLst>
      <p:ext uri="{BB962C8B-B14F-4D97-AF65-F5344CB8AC3E}">
        <p14:creationId xmlns:p14="http://schemas.microsoft.com/office/powerpoint/2010/main" val="9691916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34218" y="122237"/>
            <a:ext cx="1633870" cy="1229518"/>
          </a:xfrm>
          <a:prstGeom prst="rect">
            <a:avLst/>
          </a:prstGeom>
        </p:spPr>
      </p:pic>
      <p:sp>
        <p:nvSpPr>
          <p:cNvPr id="3" name="Content Placeholder 2"/>
          <p:cNvSpPr>
            <a:spLocks noGrp="1"/>
          </p:cNvSpPr>
          <p:nvPr>
            <p:ph idx="1"/>
          </p:nvPr>
        </p:nvSpPr>
        <p:spPr>
          <a:xfrm>
            <a:off x="323850" y="1351755"/>
            <a:ext cx="11377612" cy="4632325"/>
          </a:xfrm>
        </p:spPr>
        <p:txBody>
          <a:bodyPr>
            <a:noAutofit/>
          </a:bodyPr>
          <a:lstStyle/>
          <a:p>
            <a:pPr marL="0" indent="0" algn="just">
              <a:buNone/>
            </a:pPr>
            <a:r>
              <a:rPr lang="en-US" sz="3200" b="1" dirty="0" smtClean="0">
                <a:solidFill>
                  <a:srgbClr val="FF0000"/>
                </a:solidFill>
              </a:rPr>
              <a:t>7. </a:t>
            </a:r>
            <a:r>
              <a:rPr lang="en-US" sz="3200" b="1" dirty="0">
                <a:solidFill>
                  <a:srgbClr val="FF0000"/>
                </a:solidFill>
              </a:rPr>
              <a:t>Information aggregation. </a:t>
            </a:r>
            <a:endParaRPr lang="en-US" sz="3200" b="1" dirty="0"/>
          </a:p>
          <a:p>
            <a:pPr marL="0" indent="0" algn="just">
              <a:buNone/>
            </a:pPr>
            <a:r>
              <a:rPr lang="en-US" sz="3200" b="1" dirty="0" smtClean="0"/>
              <a:t>A </a:t>
            </a:r>
            <a:r>
              <a:rPr lang="en-US" sz="3200" b="1" dirty="0"/>
              <a:t>third party may increase the surplus by aggregating information to a higher level than can be achieved by a firm performing the function in-house. All retailers aggregate information on products from many manufacturers </a:t>
            </a:r>
            <a:r>
              <a:rPr lang="en-US" sz="3200" b="1" dirty="0" smtClean="0"/>
              <a:t>in a </a:t>
            </a:r>
            <a:r>
              <a:rPr lang="en-US" sz="3200" b="1" dirty="0"/>
              <a:t>single location. </a:t>
            </a:r>
            <a:endParaRPr lang="en-US" sz="3200" b="1" dirty="0" smtClean="0"/>
          </a:p>
          <a:p>
            <a:pPr marL="0" indent="0" algn="just">
              <a:buNone/>
            </a:pPr>
            <a:r>
              <a:rPr lang="en-US" sz="3200" b="1" dirty="0" smtClean="0"/>
              <a:t>This </a:t>
            </a:r>
            <a:r>
              <a:rPr lang="en-US" sz="3200" b="1" dirty="0"/>
              <a:t>information aggregation reduces search costs for customers. </a:t>
            </a:r>
            <a:r>
              <a:rPr lang="en-US" sz="3200" b="1" dirty="0" err="1"/>
              <a:t>e</a:t>
            </a:r>
            <a:r>
              <a:rPr lang="en-US" sz="3200" b="1" dirty="0" err="1" smtClean="0"/>
              <a:t>Bags</a:t>
            </a:r>
            <a:r>
              <a:rPr lang="en-US" sz="3200" b="1" dirty="0" smtClean="0"/>
              <a:t> </a:t>
            </a:r>
            <a:r>
              <a:rPr lang="en-US" sz="3200" b="1" dirty="0"/>
              <a:t>is an example of a retailer that provides primarily information aggregation, and little else</a:t>
            </a:r>
            <a:r>
              <a:rPr lang="en-US" sz="3200" b="1" dirty="0" smtClean="0"/>
              <a:t>.</a:t>
            </a:r>
            <a:r>
              <a:rPr lang="en-US" sz="3200" b="1" dirty="0"/>
              <a:t> </a:t>
            </a:r>
            <a:r>
              <a:rPr lang="en-US" sz="3200" b="1" dirty="0" err="1"/>
              <a:t>eBags</a:t>
            </a:r>
            <a:r>
              <a:rPr lang="en-US" sz="3200" b="1" dirty="0"/>
              <a:t> hold very little inventory but is a single point of display for </a:t>
            </a:r>
            <a:r>
              <a:rPr lang="en-US" sz="3200" b="1" dirty="0" smtClean="0"/>
              <a:t>information </a:t>
            </a:r>
            <a:r>
              <a:rPr lang="en-US" sz="3200" b="1" dirty="0"/>
              <a:t>on bags from many manufacturers. </a:t>
            </a:r>
          </a:p>
        </p:txBody>
      </p:sp>
      <p:sp>
        <p:nvSpPr>
          <p:cNvPr id="6" name="Title 1"/>
          <p:cNvSpPr>
            <a:spLocks noGrp="1"/>
          </p:cNvSpPr>
          <p:nvPr>
            <p:ph type="title"/>
          </p:nvPr>
        </p:nvSpPr>
        <p:spPr>
          <a:xfrm>
            <a:off x="323850" y="122237"/>
            <a:ext cx="8881730" cy="1035051"/>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endParaRPr lang="en-US" dirty="0">
              <a:solidFill>
                <a:schemeClr val="tx1"/>
              </a:solidFill>
            </a:endParaRPr>
          </a:p>
        </p:txBody>
      </p:sp>
    </p:spTree>
    <p:extLst>
      <p:ext uri="{BB962C8B-B14F-4D97-AF65-F5344CB8AC3E}">
        <p14:creationId xmlns:p14="http://schemas.microsoft.com/office/powerpoint/2010/main" val="31073579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14338" y="1603325"/>
            <a:ext cx="11301412" cy="4524315"/>
          </a:xfrm>
          <a:prstGeom prst="rect">
            <a:avLst/>
          </a:prstGeom>
        </p:spPr>
        <p:txBody>
          <a:bodyPr wrap="square">
            <a:spAutoFit/>
          </a:bodyPr>
          <a:lstStyle/>
          <a:p>
            <a:pPr algn="just"/>
            <a:r>
              <a:rPr lang="en-US" sz="3200" b="1" dirty="0"/>
              <a:t>By aggregating product information, </a:t>
            </a:r>
            <a:r>
              <a:rPr lang="en-US" sz="3200" b="1" dirty="0" err="1"/>
              <a:t>eBags</a:t>
            </a:r>
            <a:r>
              <a:rPr lang="en-US" sz="3200" b="1" dirty="0"/>
              <a:t> significantly reduces search costs for the online customer. Relative to </a:t>
            </a:r>
            <a:r>
              <a:rPr lang="en-US" sz="3200" b="1" dirty="0" err="1"/>
              <a:t>eBags</a:t>
            </a:r>
            <a:r>
              <a:rPr lang="en-US" sz="3200" b="1" dirty="0"/>
              <a:t>, if each manufacturer set up its own Web site and online store, search costs for the customer would be higher and each manufacturer would have to invest in the information infrastructure</a:t>
            </a:r>
            <a:r>
              <a:rPr lang="en-US" sz="3200" b="1" dirty="0" smtClean="0"/>
              <a:t>.</a:t>
            </a:r>
          </a:p>
          <a:p>
            <a:pPr algn="just"/>
            <a:endParaRPr lang="en-US" sz="3200" b="1" dirty="0"/>
          </a:p>
          <a:p>
            <a:pPr algn="just"/>
            <a:r>
              <a:rPr lang="en-US" sz="3200" b="1" dirty="0" smtClean="0"/>
              <a:t> </a:t>
            </a:r>
            <a:r>
              <a:rPr lang="en-US" sz="3200" b="1" dirty="0"/>
              <a:t>Thus, </a:t>
            </a:r>
            <a:r>
              <a:rPr lang="en-US" sz="3200" b="1" dirty="0" err="1"/>
              <a:t>eBags</a:t>
            </a:r>
            <a:r>
              <a:rPr lang="en-US" sz="3200" b="1" dirty="0"/>
              <a:t> increases the supply chain surplus through information aggregation by making search cheaper and reducing investment in information technology.</a:t>
            </a:r>
          </a:p>
        </p:txBody>
      </p:sp>
      <p:sp>
        <p:nvSpPr>
          <p:cNvPr id="3" name="Title 1"/>
          <p:cNvSpPr txBox="1">
            <a:spLocks/>
          </p:cNvSpPr>
          <p:nvPr/>
        </p:nvSpPr>
        <p:spPr>
          <a:xfrm>
            <a:off x="323850" y="122237"/>
            <a:ext cx="8881730" cy="1035051"/>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9734218" y="122237"/>
            <a:ext cx="1633870" cy="1229518"/>
          </a:xfrm>
          <a:prstGeom prst="rect">
            <a:avLst/>
          </a:prstGeom>
        </p:spPr>
      </p:pic>
    </p:spTree>
    <p:extLst>
      <p:ext uri="{BB962C8B-B14F-4D97-AF65-F5344CB8AC3E}">
        <p14:creationId xmlns:p14="http://schemas.microsoft.com/office/powerpoint/2010/main" val="14674629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41220" y="72230"/>
            <a:ext cx="1512580" cy="1177926"/>
          </a:xfrm>
          <a:prstGeom prst="rect">
            <a:avLst/>
          </a:prstGeom>
        </p:spPr>
      </p:pic>
      <p:sp>
        <p:nvSpPr>
          <p:cNvPr id="3" name="Content Placeholder 2"/>
          <p:cNvSpPr>
            <a:spLocks noGrp="1"/>
          </p:cNvSpPr>
          <p:nvPr>
            <p:ph idx="1"/>
          </p:nvPr>
        </p:nvSpPr>
        <p:spPr>
          <a:xfrm>
            <a:off x="323850" y="1200150"/>
            <a:ext cx="11649075" cy="5472113"/>
          </a:xfrm>
        </p:spPr>
        <p:txBody>
          <a:bodyPr>
            <a:noAutofit/>
          </a:bodyPr>
          <a:lstStyle/>
          <a:p>
            <a:pPr marL="0" indent="0" algn="just">
              <a:buNone/>
            </a:pPr>
            <a:r>
              <a:rPr lang="en-US" sz="3200" b="1" dirty="0" smtClean="0">
                <a:solidFill>
                  <a:srgbClr val="FF0000"/>
                </a:solidFill>
              </a:rPr>
              <a:t>8. </a:t>
            </a:r>
            <a:r>
              <a:rPr lang="en-US" sz="3200" b="1" dirty="0">
                <a:solidFill>
                  <a:srgbClr val="FF0000"/>
                </a:solidFill>
              </a:rPr>
              <a:t>Receivables aggregation</a:t>
            </a:r>
            <a:r>
              <a:rPr lang="en-US" sz="3200" b="1" dirty="0" smtClean="0">
                <a:solidFill>
                  <a:srgbClr val="FF0000"/>
                </a:solidFill>
              </a:rPr>
              <a:t>.</a:t>
            </a:r>
            <a:endParaRPr lang="en-US" sz="3200" b="1" dirty="0"/>
          </a:p>
          <a:p>
            <a:pPr marL="0" indent="0" algn="just">
              <a:buNone/>
            </a:pPr>
            <a:r>
              <a:rPr lang="en-US" sz="3200" b="1" dirty="0" smtClean="0"/>
              <a:t> </a:t>
            </a:r>
            <a:r>
              <a:rPr lang="en-US" sz="3200" b="1" dirty="0"/>
              <a:t>A third party may increase the supply chain surplus if it can aggregate the receivables risk to a higher level than the firm or it has a lower collection cost than the firm. </a:t>
            </a:r>
            <a:r>
              <a:rPr lang="en-US" sz="3200" b="1" dirty="0" smtClean="0"/>
              <a:t>Bright Star </a:t>
            </a:r>
            <a:r>
              <a:rPr lang="en-US" sz="3200" b="1" dirty="0"/>
              <a:t>is a distributor for Motorola in most Latin American countries other than Brazil. Cell phones in the area are sold through many small, independently owned retail outlets. </a:t>
            </a:r>
            <a:r>
              <a:rPr lang="en-US" sz="3200" b="1" dirty="0" smtClean="0"/>
              <a:t>Collecting </a:t>
            </a:r>
            <a:r>
              <a:rPr lang="en-US" sz="3200" b="1" dirty="0"/>
              <a:t>receivables from each retail outlet is a very expensive proposition for a manufacturer</a:t>
            </a:r>
            <a:r>
              <a:rPr lang="en-US" sz="3200" b="1" dirty="0" smtClean="0"/>
              <a:t>.</a:t>
            </a:r>
            <a:r>
              <a:rPr lang="en-US" sz="3200" b="1" dirty="0"/>
              <a:t> Given that a retailer buys from many manufacturers, the power of each manufacturer to collect is also reduced. </a:t>
            </a:r>
            <a:r>
              <a:rPr lang="en-US" sz="3200" b="1" dirty="0" smtClean="0"/>
              <a:t>Bright star, </a:t>
            </a:r>
            <a:r>
              <a:rPr lang="en-US" sz="3200" b="1" dirty="0"/>
              <a:t>as a distributor, is able to aggregate collection across all manufacturers (that it serves), reducing the </a:t>
            </a:r>
            <a:r>
              <a:rPr lang="en-US" sz="3200" b="1" dirty="0" smtClean="0"/>
              <a:t>collection </a:t>
            </a:r>
            <a:r>
              <a:rPr lang="en-US" sz="3200" b="1" dirty="0"/>
              <a:t>cost</a:t>
            </a:r>
          </a:p>
        </p:txBody>
      </p:sp>
      <p:sp>
        <p:nvSpPr>
          <p:cNvPr id="6" name="Title 1"/>
          <p:cNvSpPr>
            <a:spLocks noGrp="1"/>
          </p:cNvSpPr>
          <p:nvPr>
            <p:ph type="title"/>
          </p:nvPr>
        </p:nvSpPr>
        <p:spPr>
          <a:xfrm>
            <a:off x="323850" y="122237"/>
            <a:ext cx="8881730" cy="107791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endParaRPr lang="en-US" dirty="0">
              <a:solidFill>
                <a:schemeClr val="tx1"/>
              </a:solidFill>
            </a:endParaRPr>
          </a:p>
        </p:txBody>
      </p:sp>
    </p:spTree>
    <p:extLst>
      <p:ext uri="{BB962C8B-B14F-4D97-AF65-F5344CB8AC3E}">
        <p14:creationId xmlns:p14="http://schemas.microsoft.com/office/powerpoint/2010/main" val="24254844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122237"/>
            <a:ext cx="1633870" cy="863601"/>
          </a:xfrm>
          <a:prstGeom prst="rect">
            <a:avLst/>
          </a:prstGeom>
        </p:spPr>
      </p:pic>
      <p:sp>
        <p:nvSpPr>
          <p:cNvPr id="3" name="Content Placeholder 2"/>
          <p:cNvSpPr>
            <a:spLocks noGrp="1"/>
          </p:cNvSpPr>
          <p:nvPr>
            <p:ph idx="1"/>
          </p:nvPr>
        </p:nvSpPr>
        <p:spPr>
          <a:xfrm>
            <a:off x="142875" y="985838"/>
            <a:ext cx="11758613" cy="5757862"/>
          </a:xfrm>
        </p:spPr>
        <p:txBody>
          <a:bodyPr>
            <a:noAutofit/>
          </a:bodyPr>
          <a:lstStyle/>
          <a:p>
            <a:pPr marL="0" indent="0" algn="just">
              <a:buNone/>
            </a:pPr>
            <a:r>
              <a:rPr lang="en-US" sz="3200" b="1" dirty="0" smtClean="0">
                <a:solidFill>
                  <a:srgbClr val="FF0000"/>
                </a:solidFill>
              </a:rPr>
              <a:t>9. </a:t>
            </a:r>
            <a:r>
              <a:rPr lang="en-US" sz="3200" b="1" dirty="0">
                <a:solidFill>
                  <a:srgbClr val="FF0000"/>
                </a:solidFill>
              </a:rPr>
              <a:t>Relationship aggregation</a:t>
            </a:r>
            <a:r>
              <a:rPr lang="en-US" sz="3200" b="1" dirty="0" smtClean="0">
                <a:solidFill>
                  <a:srgbClr val="FF0000"/>
                </a:solidFill>
              </a:rPr>
              <a:t>.</a:t>
            </a:r>
          </a:p>
          <a:p>
            <a:pPr marL="0" indent="0" algn="just">
              <a:buNone/>
            </a:pPr>
            <a:r>
              <a:rPr lang="en-US" sz="3200" b="1" dirty="0" smtClean="0"/>
              <a:t> </a:t>
            </a:r>
            <a:r>
              <a:rPr lang="en-US" sz="3200" b="1" dirty="0"/>
              <a:t>An intermediary can increase the supply chain surplus by decreasing the number of relationships required between multiple buyers and sellers</a:t>
            </a:r>
            <a:r>
              <a:rPr lang="en-US" sz="3200" b="1" dirty="0" smtClean="0"/>
              <a:t>.</a:t>
            </a:r>
          </a:p>
          <a:p>
            <a:pPr marL="0" indent="0" algn="just">
              <a:buNone/>
            </a:pPr>
            <a:r>
              <a:rPr lang="en-US" sz="3200" b="1" dirty="0" smtClean="0"/>
              <a:t> </a:t>
            </a:r>
            <a:r>
              <a:rPr lang="en-US" sz="3200" b="1" dirty="0"/>
              <a:t>Without an intermediary, connecting a thousand sellers to a million buyers requires a billion relationships. </a:t>
            </a:r>
            <a:r>
              <a:rPr lang="en-US" sz="3200" b="1" dirty="0" smtClean="0"/>
              <a:t>The </a:t>
            </a:r>
            <a:r>
              <a:rPr lang="en-US" sz="3200" b="1" dirty="0"/>
              <a:t>presence of an intermediary lowers the number of relationships required to just over a million</a:t>
            </a:r>
            <a:r>
              <a:rPr lang="en-US" sz="3200" b="1" dirty="0" smtClean="0"/>
              <a:t>.</a:t>
            </a:r>
            <a:r>
              <a:rPr lang="en-US" sz="3200" b="1" dirty="0"/>
              <a:t> </a:t>
            </a:r>
            <a:endParaRPr lang="en-US" sz="3200" b="1" dirty="0" smtClean="0"/>
          </a:p>
          <a:p>
            <a:pPr marL="0" indent="0" algn="just">
              <a:buNone/>
            </a:pPr>
            <a:r>
              <a:rPr lang="en-US" sz="3200" b="1" dirty="0" smtClean="0"/>
              <a:t>Relationship </a:t>
            </a:r>
            <a:r>
              <a:rPr lang="en-US" sz="3200" b="1" dirty="0"/>
              <a:t>aggregation is most effective when many buyers sporadically purchase small amounts at a time but each order often has products from multiple suppliers. Thus, Grainger can increase the surplus by being a </a:t>
            </a:r>
            <a:r>
              <a:rPr lang="en-US" sz="3200" b="1" dirty="0" smtClean="0"/>
              <a:t>relationship </a:t>
            </a:r>
            <a:r>
              <a:rPr lang="en-US" sz="3200" b="1" dirty="0"/>
              <a:t>aggregator for MRO products.</a:t>
            </a:r>
          </a:p>
        </p:txBody>
      </p:sp>
      <p:sp>
        <p:nvSpPr>
          <p:cNvPr id="6" name="Title 1"/>
          <p:cNvSpPr>
            <a:spLocks noGrp="1"/>
          </p:cNvSpPr>
          <p:nvPr>
            <p:ph type="title"/>
          </p:nvPr>
        </p:nvSpPr>
        <p:spPr>
          <a:xfrm>
            <a:off x="323850" y="122237"/>
            <a:ext cx="8881730" cy="863601"/>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endParaRPr lang="en-US" dirty="0">
              <a:solidFill>
                <a:schemeClr val="tx1"/>
              </a:solidFill>
            </a:endParaRPr>
          </a:p>
        </p:txBody>
      </p:sp>
    </p:spTree>
    <p:extLst>
      <p:ext uri="{BB962C8B-B14F-4D97-AF65-F5344CB8AC3E}">
        <p14:creationId xmlns:p14="http://schemas.microsoft.com/office/powerpoint/2010/main" val="10305708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161132"/>
            <a:ext cx="1633870" cy="1286668"/>
          </a:xfrm>
          <a:prstGeom prst="rect">
            <a:avLst/>
          </a:prstGeom>
        </p:spPr>
      </p:pic>
      <p:sp>
        <p:nvSpPr>
          <p:cNvPr id="3" name="Content Placeholder 2"/>
          <p:cNvSpPr>
            <a:spLocks noGrp="1"/>
          </p:cNvSpPr>
          <p:nvPr>
            <p:ph idx="1"/>
          </p:nvPr>
        </p:nvSpPr>
        <p:spPr/>
        <p:txBody>
          <a:bodyPr>
            <a:normAutofit/>
          </a:bodyPr>
          <a:lstStyle/>
          <a:p>
            <a:pPr marL="0" indent="0" algn="just">
              <a:buNone/>
            </a:pPr>
            <a:r>
              <a:rPr lang="en-US" sz="3200" b="1" dirty="0" smtClean="0">
                <a:solidFill>
                  <a:srgbClr val="FF0000"/>
                </a:solidFill>
              </a:rPr>
              <a:t>10. </a:t>
            </a:r>
            <a:r>
              <a:rPr lang="en-US" sz="3200" b="1" dirty="0">
                <a:solidFill>
                  <a:srgbClr val="FF0000"/>
                </a:solidFill>
              </a:rPr>
              <a:t>Lower costs and higher quality. </a:t>
            </a:r>
            <a:endParaRPr lang="en-US" sz="3200" b="1" dirty="0" smtClean="0">
              <a:solidFill>
                <a:srgbClr val="FF0000"/>
              </a:solidFill>
            </a:endParaRPr>
          </a:p>
          <a:p>
            <a:pPr marL="0" indent="0" algn="just">
              <a:buNone/>
            </a:pPr>
            <a:r>
              <a:rPr lang="en-US" sz="3200" b="1" dirty="0" smtClean="0"/>
              <a:t>A </a:t>
            </a:r>
            <a:r>
              <a:rPr lang="en-US" sz="3200" b="1" dirty="0"/>
              <a:t>third party can increase the supply chain surplus if it provides lower cost or higher quality relative to the firm. If these benefits come from specialization and learning, they are likely to be sustainable over the longer term</a:t>
            </a:r>
            <a:r>
              <a:rPr lang="en-US" sz="3200" b="1" dirty="0" smtClean="0"/>
              <a:t>.</a:t>
            </a:r>
          </a:p>
          <a:p>
            <a:pPr marL="0" indent="0" algn="just">
              <a:buNone/>
            </a:pPr>
            <a:r>
              <a:rPr lang="en-US" sz="3200" b="1" dirty="0" smtClean="0"/>
              <a:t> </a:t>
            </a:r>
            <a:r>
              <a:rPr lang="en-US" sz="3200" b="1" dirty="0"/>
              <a:t>A specialized third party that is further along the learning curve for some supply chain activity is likely to maintain its advantage over the long term.</a:t>
            </a:r>
          </a:p>
        </p:txBody>
      </p:sp>
      <p:sp>
        <p:nvSpPr>
          <p:cNvPr id="6" name="Title 1"/>
          <p:cNvSpPr>
            <a:spLocks noGrp="1"/>
          </p:cNvSpPr>
          <p:nvPr>
            <p:ph type="title"/>
          </p:nvPr>
        </p:nvSpPr>
        <p:spPr>
          <a:xfrm>
            <a:off x="323850" y="122237"/>
            <a:ext cx="888173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endParaRPr lang="en-US" dirty="0">
              <a:solidFill>
                <a:schemeClr val="tx1"/>
              </a:solidFill>
            </a:endParaRPr>
          </a:p>
        </p:txBody>
      </p:sp>
    </p:spTree>
    <p:extLst>
      <p:ext uri="{BB962C8B-B14F-4D97-AF65-F5344CB8AC3E}">
        <p14:creationId xmlns:p14="http://schemas.microsoft.com/office/powerpoint/2010/main" val="19495970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30233" y="226186"/>
            <a:ext cx="1633870" cy="1463167"/>
          </a:xfrm>
          <a:prstGeom prst="rect">
            <a:avLst/>
          </a:prstGeom>
        </p:spPr>
      </p:pic>
      <p:sp>
        <p:nvSpPr>
          <p:cNvPr id="2" name="Title 1"/>
          <p:cNvSpPr>
            <a:spLocks noGrp="1"/>
          </p:cNvSpPr>
          <p:nvPr>
            <p:ph type="title"/>
          </p:nvPr>
        </p:nvSpPr>
        <p:spPr>
          <a:xfrm>
            <a:off x="581025" y="294989"/>
            <a:ext cx="876300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Risks of using a third party</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200" b="1" dirty="0" smtClean="0"/>
              <a:t>Firms </a:t>
            </a:r>
            <a:r>
              <a:rPr lang="en-US" sz="3200" b="1" dirty="0"/>
              <a:t>must evaluate the following risks when they move </a:t>
            </a:r>
            <a:r>
              <a:rPr lang="en-US" sz="3200" b="1" dirty="0" smtClean="0"/>
              <a:t>any </a:t>
            </a:r>
            <a:r>
              <a:rPr lang="en-US" sz="3200" b="1" dirty="0"/>
              <a:t>function to a third party.</a:t>
            </a:r>
          </a:p>
          <a:p>
            <a:pPr marL="0" indent="0" algn="just">
              <a:buNone/>
            </a:pPr>
            <a:r>
              <a:rPr lang="en-US" sz="3200" b="1" dirty="0">
                <a:solidFill>
                  <a:srgbClr val="FF0000"/>
                </a:solidFill>
              </a:rPr>
              <a:t>1. The process is broken. </a:t>
            </a:r>
            <a:r>
              <a:rPr lang="en-US" sz="3200" b="1" dirty="0"/>
              <a:t>The biggest problems arise when a firm outsources supply </a:t>
            </a:r>
            <a:r>
              <a:rPr lang="en-US" sz="3200" b="1" dirty="0" smtClean="0"/>
              <a:t>chains </a:t>
            </a:r>
            <a:r>
              <a:rPr lang="en-US" sz="3200" b="1" dirty="0"/>
              <a:t>functions simply because it has lost control of the process. Keep in mind that introducing a third party into a broken supply chain process only makes it worse and harder to control. The first step should be to get the process under control, then do a cost-benefit analysis, and only then decide on outsourcing.</a:t>
            </a:r>
          </a:p>
        </p:txBody>
      </p:sp>
    </p:spTree>
    <p:extLst>
      <p:ext uri="{BB962C8B-B14F-4D97-AF65-F5344CB8AC3E}">
        <p14:creationId xmlns:p14="http://schemas.microsoft.com/office/powerpoint/2010/main" val="3358286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74296" y="202120"/>
            <a:ext cx="1633870" cy="1463167"/>
          </a:xfrm>
          <a:prstGeom prst="rect">
            <a:avLst/>
          </a:prstGeom>
        </p:spPr>
      </p:pic>
      <p:sp>
        <p:nvSpPr>
          <p:cNvPr id="2" name="Title 1"/>
          <p:cNvSpPr>
            <a:spLocks noGrp="1"/>
          </p:cNvSpPr>
          <p:nvPr>
            <p:ph type="title"/>
          </p:nvPr>
        </p:nvSpPr>
        <p:spPr>
          <a:xfrm>
            <a:off x="466726" y="179387"/>
            <a:ext cx="893445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
        <p:nvSpPr>
          <p:cNvPr id="3" name="Content Placeholder 2"/>
          <p:cNvSpPr>
            <a:spLocks noGrp="1"/>
          </p:cNvSpPr>
          <p:nvPr>
            <p:ph idx="1"/>
          </p:nvPr>
        </p:nvSpPr>
        <p:spPr>
          <a:xfrm>
            <a:off x="666750" y="1882775"/>
            <a:ext cx="10515600" cy="4351338"/>
          </a:xfrm>
        </p:spPr>
        <p:txBody>
          <a:bodyPr>
            <a:normAutofit lnSpcReduction="10000"/>
          </a:bodyPr>
          <a:lstStyle/>
          <a:p>
            <a:pPr marL="0" indent="0" algn="just">
              <a:buNone/>
            </a:pPr>
            <a:r>
              <a:rPr lang="en-US" sz="3200" b="1" dirty="0">
                <a:solidFill>
                  <a:srgbClr val="FF0000"/>
                </a:solidFill>
              </a:rPr>
              <a:t>2. Underestimation of the cost of coordination</a:t>
            </a:r>
            <a:r>
              <a:rPr lang="en-US" sz="3200" b="1" dirty="0" smtClean="0">
                <a:solidFill>
                  <a:srgbClr val="FF0000"/>
                </a:solidFill>
              </a:rPr>
              <a:t>.</a:t>
            </a:r>
          </a:p>
          <a:p>
            <a:pPr marL="0" indent="0" algn="just">
              <a:buNone/>
            </a:pPr>
            <a:r>
              <a:rPr lang="en-US" sz="3200" b="1" dirty="0" smtClean="0"/>
              <a:t> </a:t>
            </a:r>
            <a:r>
              <a:rPr lang="en-US" sz="3200" b="1" dirty="0"/>
              <a:t>A common mistake when outsourcing is to underestimate the effort required to coordinate activities across multiple entities performing supply chain tasks</a:t>
            </a:r>
            <a:r>
              <a:rPr lang="en-US" sz="3200" b="1" dirty="0" smtClean="0"/>
              <a:t>.</a:t>
            </a:r>
          </a:p>
          <a:p>
            <a:pPr marL="0" indent="0" algn="just">
              <a:buNone/>
            </a:pPr>
            <a:r>
              <a:rPr lang="en-US" sz="3200" b="1" dirty="0" smtClean="0"/>
              <a:t> </a:t>
            </a:r>
            <a:r>
              <a:rPr lang="en-US" sz="3200" b="1" dirty="0"/>
              <a:t>This is especially true if a firm plans to outsource specific supply chain functions to different third parties. </a:t>
            </a:r>
            <a:endParaRPr lang="en-US" sz="3200" b="1" dirty="0" smtClean="0"/>
          </a:p>
          <a:p>
            <a:pPr marL="0" indent="0" algn="just">
              <a:buNone/>
            </a:pPr>
            <a:r>
              <a:rPr lang="en-US" sz="3200" b="1" dirty="0" smtClean="0"/>
              <a:t>Outsourcing </a:t>
            </a:r>
            <a:r>
              <a:rPr lang="en-US" sz="3200" b="1" dirty="0"/>
              <a:t>functions to many third parties is feasible (and can be very effective) if the firm views being a coordinator as one of its core strengths.</a:t>
            </a:r>
          </a:p>
        </p:txBody>
      </p:sp>
    </p:spTree>
    <p:extLst>
      <p:ext uri="{BB962C8B-B14F-4D97-AF65-F5344CB8AC3E}">
        <p14:creationId xmlns:p14="http://schemas.microsoft.com/office/powerpoint/2010/main" val="19070379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26186"/>
            <a:ext cx="1633870" cy="1463167"/>
          </a:xfrm>
          <a:prstGeom prst="rect">
            <a:avLst/>
          </a:prstGeom>
        </p:spPr>
      </p:pic>
      <p:sp>
        <p:nvSpPr>
          <p:cNvPr id="2" name="Title 1"/>
          <p:cNvSpPr>
            <a:spLocks noGrp="1"/>
          </p:cNvSpPr>
          <p:nvPr>
            <p:ph type="title"/>
          </p:nvPr>
        </p:nvSpPr>
        <p:spPr>
          <a:xfrm>
            <a:off x="366712" y="226186"/>
            <a:ext cx="867727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
        <p:nvSpPr>
          <p:cNvPr id="3" name="Content Placeholder 2"/>
          <p:cNvSpPr>
            <a:spLocks noGrp="1"/>
          </p:cNvSpPr>
          <p:nvPr>
            <p:ph idx="1"/>
          </p:nvPr>
        </p:nvSpPr>
        <p:spPr>
          <a:xfrm>
            <a:off x="838200" y="1825625"/>
            <a:ext cx="10177463" cy="4351338"/>
          </a:xfrm>
        </p:spPr>
        <p:txBody>
          <a:bodyPr>
            <a:normAutofit/>
          </a:bodyPr>
          <a:lstStyle/>
          <a:p>
            <a:pPr marL="0" indent="0" algn="just">
              <a:buNone/>
            </a:pPr>
            <a:r>
              <a:rPr lang="en-US" sz="3200" b="1" dirty="0">
                <a:solidFill>
                  <a:srgbClr val="FF0000"/>
                </a:solidFill>
              </a:rPr>
              <a:t>3. Reduced customer/supplier contact</a:t>
            </a:r>
            <a:r>
              <a:rPr lang="en-US" sz="3200" b="1" dirty="0" smtClean="0">
                <a:solidFill>
                  <a:srgbClr val="FF0000"/>
                </a:solidFill>
              </a:rPr>
              <a:t>.</a:t>
            </a:r>
          </a:p>
          <a:p>
            <a:pPr marL="0" indent="0" algn="just">
              <a:buNone/>
            </a:pPr>
            <a:r>
              <a:rPr lang="en-US" sz="3200" b="1" dirty="0" smtClean="0">
                <a:solidFill>
                  <a:srgbClr val="FF0000"/>
                </a:solidFill>
              </a:rPr>
              <a:t> </a:t>
            </a:r>
            <a:r>
              <a:rPr lang="en-US" sz="3200" b="1" dirty="0"/>
              <a:t>A firm may lose customer/supplier contact by introducing an intermediary</a:t>
            </a:r>
            <a:r>
              <a:rPr lang="en-US" sz="3200" b="1" dirty="0" smtClean="0"/>
              <a:t>.</a:t>
            </a:r>
          </a:p>
          <a:p>
            <a:pPr marL="0" indent="0" algn="just">
              <a:buNone/>
            </a:pPr>
            <a:endParaRPr lang="en-US" sz="3200" b="1" dirty="0"/>
          </a:p>
          <a:p>
            <a:pPr marL="0" indent="0" algn="just">
              <a:buNone/>
            </a:pPr>
            <a:r>
              <a:rPr lang="en-US" sz="3200" b="1" dirty="0" smtClean="0"/>
              <a:t> </a:t>
            </a:r>
            <a:r>
              <a:rPr lang="en-US" sz="3200" b="1" dirty="0"/>
              <a:t>The loss of customer contact is particularly significant for firms that sell directly to consumers but decide to use a third party to either </a:t>
            </a:r>
            <a:r>
              <a:rPr lang="en-US" sz="3200" b="1" dirty="0" smtClean="0"/>
              <a:t>collect incoming </a:t>
            </a:r>
            <a:r>
              <a:rPr lang="en-US" sz="3200" b="1" dirty="0"/>
              <a:t>orders or deliver outgoing product.</a:t>
            </a:r>
          </a:p>
        </p:txBody>
      </p:sp>
    </p:spTree>
    <p:extLst>
      <p:ext uri="{BB962C8B-B14F-4D97-AF65-F5344CB8AC3E}">
        <p14:creationId xmlns:p14="http://schemas.microsoft.com/office/powerpoint/2010/main" val="34745624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3" name="Content Placeholder 2"/>
          <p:cNvSpPr>
            <a:spLocks noGrp="1"/>
          </p:cNvSpPr>
          <p:nvPr>
            <p:ph idx="1"/>
          </p:nvPr>
        </p:nvSpPr>
        <p:spPr>
          <a:xfrm>
            <a:off x="366712" y="1825625"/>
            <a:ext cx="10987088" cy="4351338"/>
          </a:xfrm>
        </p:spPr>
        <p:txBody>
          <a:bodyPr>
            <a:noAutofit/>
          </a:bodyPr>
          <a:lstStyle/>
          <a:p>
            <a:pPr marL="0" indent="0" algn="just">
              <a:buNone/>
            </a:pPr>
            <a:r>
              <a:rPr lang="en-US" sz="3200" b="1" dirty="0">
                <a:solidFill>
                  <a:srgbClr val="FF0000"/>
                </a:solidFill>
              </a:rPr>
              <a:t>4. Loss of internal capability and growth in third-party power. </a:t>
            </a:r>
            <a:endParaRPr lang="en-US" sz="3200" b="1" dirty="0"/>
          </a:p>
          <a:p>
            <a:pPr marL="0" indent="0" algn="just">
              <a:buNone/>
            </a:pPr>
            <a:r>
              <a:rPr lang="en-US" sz="3200" b="1" dirty="0" smtClean="0"/>
              <a:t>A </a:t>
            </a:r>
            <a:r>
              <a:rPr lang="en-US" sz="3200" b="1" dirty="0"/>
              <a:t>firm may choose to keep a supply chain function in-house if outsourcing will significantly increase the third party's power. An example can be found in the electronics industry</a:t>
            </a:r>
            <a:r>
              <a:rPr lang="en-US" sz="3200" b="1" dirty="0" smtClean="0"/>
              <a:t>.</a:t>
            </a:r>
          </a:p>
          <a:p>
            <a:pPr marL="0" indent="0" algn="just">
              <a:buNone/>
            </a:pPr>
            <a:r>
              <a:rPr lang="en-US" sz="3200" b="1" dirty="0" smtClean="0"/>
              <a:t> </a:t>
            </a:r>
            <a:r>
              <a:rPr lang="en-US" sz="3200" b="1" dirty="0"/>
              <a:t>Companies such as HP and Motorola have moved most of their manufacturing to contract manufacturers but are reluctant to move either procurement or design, even though contract manufacturers have developed both capabilities.</a:t>
            </a:r>
          </a:p>
        </p:txBody>
      </p:sp>
      <p:sp>
        <p:nvSpPr>
          <p:cNvPr id="6" name="Title 1"/>
          <p:cNvSpPr>
            <a:spLocks noGrp="1"/>
          </p:cNvSpPr>
          <p:nvPr>
            <p:ph type="title"/>
          </p:nvPr>
        </p:nvSpPr>
        <p:spPr>
          <a:xfrm>
            <a:off x="366712" y="226186"/>
            <a:ext cx="867727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401397725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914709" y="169037"/>
            <a:ext cx="1633870" cy="1463167"/>
          </a:xfrm>
          <a:prstGeom prst="rect">
            <a:avLst/>
          </a:prstGeom>
        </p:spPr>
      </p:pic>
      <p:sp>
        <p:nvSpPr>
          <p:cNvPr id="3" name="Content Placeholder 2"/>
          <p:cNvSpPr>
            <a:spLocks noGrp="1"/>
          </p:cNvSpPr>
          <p:nvPr>
            <p:ph idx="1"/>
          </p:nvPr>
        </p:nvSpPr>
        <p:spPr>
          <a:xfrm>
            <a:off x="509587" y="1632204"/>
            <a:ext cx="10515600" cy="4782884"/>
          </a:xfrm>
        </p:spPr>
        <p:txBody>
          <a:bodyPr>
            <a:noAutofit/>
          </a:bodyPr>
          <a:lstStyle/>
          <a:p>
            <a:pPr marL="0" indent="0" algn="just">
              <a:buNone/>
            </a:pPr>
            <a:r>
              <a:rPr lang="en-US" sz="3200" b="1" dirty="0">
                <a:solidFill>
                  <a:srgbClr val="FF0000"/>
                </a:solidFill>
              </a:rPr>
              <a:t>5. Leakage of sensitive data and information</a:t>
            </a:r>
            <a:r>
              <a:rPr lang="en-US" sz="3200" b="1" dirty="0" smtClean="0">
                <a:solidFill>
                  <a:srgbClr val="FF0000"/>
                </a:solidFill>
              </a:rPr>
              <a:t>.</a:t>
            </a:r>
          </a:p>
          <a:p>
            <a:pPr marL="0" indent="0" algn="just">
              <a:buNone/>
            </a:pPr>
            <a:r>
              <a:rPr lang="en-US" sz="3200" b="1" dirty="0" smtClean="0"/>
              <a:t> </a:t>
            </a:r>
            <a:r>
              <a:rPr lang="en-US" sz="3200" b="1" dirty="0"/>
              <a:t>Using a third party requires a firm to share demand information and in some cases intellectual property. If the third party also serves competitors, there is always the danger of leakage</a:t>
            </a:r>
            <a:r>
              <a:rPr lang="en-US" sz="3200" b="1" dirty="0" smtClean="0"/>
              <a:t>.</a:t>
            </a:r>
          </a:p>
          <a:p>
            <a:pPr marL="0" indent="0" algn="just">
              <a:buNone/>
            </a:pPr>
            <a:r>
              <a:rPr lang="en-US" sz="3200" b="1" dirty="0" smtClean="0"/>
              <a:t> </a:t>
            </a:r>
            <a:r>
              <a:rPr lang="en-US" sz="3200" b="1" dirty="0"/>
              <a:t>Firms have often insisted on firewalls within the third party, but a firewall increases the specificity of assets, limiting the growth in surplus that the third party can provide. When leakage is an issue, especially with regard to intellectual property, firms often choose to keep the function in-house.</a:t>
            </a:r>
          </a:p>
        </p:txBody>
      </p:sp>
      <p:sp>
        <p:nvSpPr>
          <p:cNvPr id="6" name="Title 1"/>
          <p:cNvSpPr>
            <a:spLocks noGrp="1"/>
          </p:cNvSpPr>
          <p:nvPr>
            <p:ph type="title"/>
          </p:nvPr>
        </p:nvSpPr>
        <p:spPr>
          <a:xfrm>
            <a:off x="509587" y="113221"/>
            <a:ext cx="867727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95813573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27521"/>
            <a:ext cx="1633870" cy="1463167"/>
          </a:xfrm>
          <a:prstGeom prst="rect">
            <a:avLst/>
          </a:prstGeom>
        </p:spPr>
      </p:pic>
      <p:sp>
        <p:nvSpPr>
          <p:cNvPr id="3" name="Content Placeholder 2"/>
          <p:cNvSpPr>
            <a:spLocks noGrp="1"/>
          </p:cNvSpPr>
          <p:nvPr>
            <p:ph idx="1"/>
          </p:nvPr>
        </p:nvSpPr>
        <p:spPr>
          <a:xfrm>
            <a:off x="366712" y="1868487"/>
            <a:ext cx="10515600" cy="4351338"/>
          </a:xfrm>
        </p:spPr>
        <p:txBody>
          <a:bodyPr>
            <a:normAutofit/>
          </a:bodyPr>
          <a:lstStyle/>
          <a:p>
            <a:pPr marL="0" indent="0" algn="just">
              <a:buNone/>
            </a:pPr>
            <a:r>
              <a:rPr lang="en-US" sz="3200" b="1" dirty="0">
                <a:solidFill>
                  <a:srgbClr val="FF0000"/>
                </a:solidFill>
              </a:rPr>
              <a:t>6. Ineffective contracts. </a:t>
            </a:r>
            <a:endParaRPr lang="en-US" sz="3200" b="1" dirty="0" smtClean="0">
              <a:solidFill>
                <a:srgbClr val="FF0000"/>
              </a:solidFill>
            </a:endParaRPr>
          </a:p>
          <a:p>
            <a:pPr marL="0" indent="0" algn="just">
              <a:buNone/>
            </a:pPr>
            <a:r>
              <a:rPr lang="en-US" sz="3200" b="1" dirty="0" smtClean="0"/>
              <a:t>Contracts </a:t>
            </a:r>
            <a:r>
              <a:rPr lang="en-US" sz="3200" b="1" dirty="0"/>
              <a:t>with performance metrics that distort the third party's incentives often significantly reduce any gains from outsourcing. For example, cost-plus pricing of third-party services presents incentive problems even if the third party opens its books. </a:t>
            </a:r>
            <a:endParaRPr lang="en-US" sz="3200" b="1" dirty="0" smtClean="0"/>
          </a:p>
          <a:p>
            <a:pPr marL="0" indent="0" algn="just">
              <a:buNone/>
            </a:pPr>
            <a:r>
              <a:rPr lang="en-US" sz="3200" b="1" dirty="0" smtClean="0"/>
              <a:t>This </a:t>
            </a:r>
            <a:r>
              <a:rPr lang="en-US" sz="3200" b="1" dirty="0"/>
              <a:t>form of pricing eliminates incentives for the third party to innovate further to reduce costs.</a:t>
            </a:r>
          </a:p>
        </p:txBody>
      </p:sp>
      <p:sp>
        <p:nvSpPr>
          <p:cNvPr id="6" name="Title 1"/>
          <p:cNvSpPr>
            <a:spLocks noGrp="1"/>
          </p:cNvSpPr>
          <p:nvPr>
            <p:ph type="title"/>
          </p:nvPr>
        </p:nvSpPr>
        <p:spPr>
          <a:xfrm>
            <a:off x="366712" y="226186"/>
            <a:ext cx="867727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9615371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88583" y="362458"/>
            <a:ext cx="1633870" cy="1463167"/>
          </a:xfrm>
          <a:prstGeom prst="rect">
            <a:avLst/>
          </a:prstGeom>
        </p:spPr>
      </p:pic>
      <p:sp>
        <p:nvSpPr>
          <p:cNvPr id="2" name="Title 1"/>
          <p:cNvSpPr>
            <a:spLocks noGrp="1"/>
          </p:cNvSpPr>
          <p:nvPr>
            <p:ph type="title"/>
          </p:nvPr>
        </p:nvSpPr>
        <p:spPr>
          <a:xfrm>
            <a:off x="414338" y="362458"/>
            <a:ext cx="9050383"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Supplier scoring and assessment</a:t>
            </a:r>
            <a:endParaRPr lang="en-US" dirty="0">
              <a:solidFill>
                <a:schemeClr val="tx1"/>
              </a:solidFill>
            </a:endParaRPr>
          </a:p>
        </p:txBody>
      </p:sp>
      <p:sp>
        <p:nvSpPr>
          <p:cNvPr id="3" name="Content Placeholder 2"/>
          <p:cNvSpPr>
            <a:spLocks noGrp="1"/>
          </p:cNvSpPr>
          <p:nvPr>
            <p:ph idx="1"/>
          </p:nvPr>
        </p:nvSpPr>
        <p:spPr>
          <a:xfrm>
            <a:off x="414338" y="1825625"/>
            <a:ext cx="11372850" cy="4351338"/>
          </a:xfrm>
        </p:spPr>
        <p:txBody>
          <a:bodyPr>
            <a:normAutofit lnSpcReduction="10000"/>
          </a:bodyPr>
          <a:lstStyle/>
          <a:p>
            <a:pPr marL="0" indent="0" algn="just">
              <a:buNone/>
            </a:pPr>
            <a:r>
              <a:rPr lang="en-US" sz="3200" b="1" dirty="0" smtClean="0"/>
              <a:t>When </a:t>
            </a:r>
            <a:r>
              <a:rPr lang="en-US" sz="3200" b="1" dirty="0"/>
              <a:t>comparing suppliers, many firms make the fundamental mistake of focusing only on the quoted price, ignoring the fact that suppliers may differ on other important dimensions that affect the total cost of using a supplier</a:t>
            </a:r>
            <a:r>
              <a:rPr lang="en-US" sz="3200" b="1" dirty="0" smtClean="0"/>
              <a:t>.</a:t>
            </a:r>
          </a:p>
          <a:p>
            <a:pPr marL="0" indent="0" algn="just">
              <a:buNone/>
            </a:pPr>
            <a:r>
              <a:rPr lang="en-US" sz="3200" b="1" dirty="0" smtClean="0"/>
              <a:t> </a:t>
            </a:r>
            <a:r>
              <a:rPr lang="en-US" sz="3200" b="1" dirty="0"/>
              <a:t>For instance, suppliers have </a:t>
            </a:r>
            <a:r>
              <a:rPr lang="en-US" sz="3200" b="1" dirty="0" smtClean="0"/>
              <a:t>different </a:t>
            </a:r>
            <a:r>
              <a:rPr lang="en-US" sz="3200" b="1" dirty="0"/>
              <a:t>replenishment lead times. Does it pay to select a more expensive supplier with </a:t>
            </a:r>
            <a:r>
              <a:rPr lang="en-US" sz="3200" b="1" dirty="0" smtClean="0"/>
              <a:t>a</a:t>
            </a:r>
            <a:r>
              <a:rPr lang="en-US" sz="3200" b="1" dirty="0"/>
              <a:t> the more reliable supplier worth the few extra pennies it charges per piece? In each of the aforementioned instances, the price charged by the supplier is only one of many factors that affect the supply chain surplus. </a:t>
            </a:r>
          </a:p>
        </p:txBody>
      </p:sp>
    </p:spTree>
    <p:extLst>
      <p:ext uri="{BB962C8B-B14F-4D97-AF65-F5344CB8AC3E}">
        <p14:creationId xmlns:p14="http://schemas.microsoft.com/office/powerpoint/2010/main" val="24903733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6225" y="1478459"/>
            <a:ext cx="11915775" cy="5262979"/>
          </a:xfrm>
          <a:prstGeom prst="rect">
            <a:avLst/>
          </a:prstGeom>
        </p:spPr>
        <p:txBody>
          <a:bodyPr wrap="square">
            <a:spAutoFit/>
          </a:bodyPr>
          <a:lstStyle/>
          <a:p>
            <a:r>
              <a:rPr lang="en-US" sz="2800" b="1" dirty="0"/>
              <a:t>When scoring and assessing </a:t>
            </a:r>
            <a:r>
              <a:rPr lang="en-US" sz="2800" b="1" dirty="0" smtClean="0"/>
              <a:t>suppliers, </a:t>
            </a:r>
            <a:r>
              <a:rPr lang="en-US" sz="2800" b="1" dirty="0"/>
              <a:t>the following factors other than quoted price must be considered: • Replenishment lead time </a:t>
            </a:r>
            <a:endParaRPr lang="en-US" sz="2800" b="1" dirty="0" smtClean="0"/>
          </a:p>
          <a:p>
            <a:r>
              <a:rPr lang="en-US" sz="2800" b="1" dirty="0" smtClean="0"/>
              <a:t>• </a:t>
            </a:r>
            <a:r>
              <a:rPr lang="en-US" sz="2800" b="1" dirty="0"/>
              <a:t>On-time </a:t>
            </a:r>
            <a:r>
              <a:rPr lang="en-US" sz="2800" b="1" dirty="0" smtClean="0"/>
              <a:t>performance</a:t>
            </a:r>
          </a:p>
          <a:p>
            <a:r>
              <a:rPr lang="en-US" sz="2800" b="1" dirty="0" smtClean="0"/>
              <a:t> </a:t>
            </a:r>
            <a:r>
              <a:rPr lang="en-US" sz="2800" b="1" dirty="0"/>
              <a:t>• Supply flexibility </a:t>
            </a:r>
            <a:endParaRPr lang="en-US" sz="2800" b="1" dirty="0" smtClean="0"/>
          </a:p>
          <a:p>
            <a:r>
              <a:rPr lang="en-US" sz="2800" b="1" dirty="0" smtClean="0"/>
              <a:t>• </a:t>
            </a:r>
            <a:r>
              <a:rPr lang="en-US" sz="2800" b="1" dirty="0"/>
              <a:t>Delivery frequency/minimum lot size </a:t>
            </a:r>
            <a:endParaRPr lang="en-US" sz="2800" b="1" dirty="0" smtClean="0"/>
          </a:p>
          <a:p>
            <a:r>
              <a:rPr lang="en-US" sz="2800" b="1" dirty="0" smtClean="0"/>
              <a:t>• </a:t>
            </a:r>
            <a:r>
              <a:rPr lang="en-US" sz="2800" b="1" dirty="0"/>
              <a:t>Supply quality </a:t>
            </a:r>
            <a:endParaRPr lang="en-US" sz="2800" b="1" dirty="0" smtClean="0"/>
          </a:p>
          <a:p>
            <a:r>
              <a:rPr lang="en-US" sz="2800" b="1" dirty="0" smtClean="0"/>
              <a:t>• </a:t>
            </a:r>
            <a:r>
              <a:rPr lang="en-US" sz="2800" b="1" dirty="0"/>
              <a:t>Inbound transportation cost </a:t>
            </a:r>
            <a:endParaRPr lang="en-US" sz="2800" b="1" dirty="0" smtClean="0"/>
          </a:p>
          <a:p>
            <a:r>
              <a:rPr lang="en-US" sz="2800" b="1" dirty="0" smtClean="0"/>
              <a:t>• </a:t>
            </a:r>
            <a:r>
              <a:rPr lang="en-US" sz="2800" b="1" dirty="0"/>
              <a:t>Pricing terms </a:t>
            </a:r>
            <a:endParaRPr lang="en-US" sz="2800" b="1" dirty="0" smtClean="0"/>
          </a:p>
          <a:p>
            <a:r>
              <a:rPr lang="en-US" sz="2800" b="1" dirty="0" smtClean="0"/>
              <a:t>• </a:t>
            </a:r>
            <a:r>
              <a:rPr lang="en-US" sz="2800" b="1" dirty="0"/>
              <a:t>Information coordination capability </a:t>
            </a:r>
            <a:endParaRPr lang="en-US" sz="2800" b="1" dirty="0" smtClean="0"/>
          </a:p>
          <a:p>
            <a:r>
              <a:rPr lang="en-US" sz="2800" b="1" dirty="0" smtClean="0"/>
              <a:t>• </a:t>
            </a:r>
            <a:r>
              <a:rPr lang="en-US" sz="2800" b="1" dirty="0"/>
              <a:t>Design collaboration </a:t>
            </a:r>
            <a:r>
              <a:rPr lang="en-US" sz="2800" b="1" dirty="0" smtClean="0"/>
              <a:t>capability</a:t>
            </a:r>
          </a:p>
          <a:p>
            <a:r>
              <a:rPr lang="en-US" sz="2800" b="1" dirty="0" smtClean="0"/>
              <a:t> </a:t>
            </a:r>
            <a:r>
              <a:rPr lang="en-US" sz="2800" b="1" dirty="0"/>
              <a:t>• Exchange rates, taxes, and </a:t>
            </a:r>
            <a:r>
              <a:rPr lang="en-US" sz="2800" b="1" dirty="0" smtClean="0"/>
              <a:t>duties</a:t>
            </a:r>
          </a:p>
          <a:p>
            <a:r>
              <a:rPr lang="en-US" sz="2800" b="1" dirty="0" smtClean="0"/>
              <a:t> </a:t>
            </a:r>
            <a:r>
              <a:rPr lang="en-US" sz="2800" b="1" dirty="0"/>
              <a:t>• Supplier viability </a:t>
            </a:r>
          </a:p>
        </p:txBody>
      </p:sp>
      <p:sp>
        <p:nvSpPr>
          <p:cNvPr id="3" name="Title 1"/>
          <p:cNvSpPr txBox="1">
            <a:spLocks/>
          </p:cNvSpPr>
          <p:nvPr/>
        </p:nvSpPr>
        <p:spPr>
          <a:xfrm>
            <a:off x="366712" y="226186"/>
            <a:ext cx="8677275" cy="831089"/>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272713" y="362458"/>
            <a:ext cx="1249740" cy="909130"/>
          </a:xfrm>
          <a:prstGeom prst="rect">
            <a:avLst/>
          </a:prstGeom>
        </p:spPr>
      </p:pic>
    </p:spTree>
    <p:extLst>
      <p:ext uri="{BB962C8B-B14F-4D97-AF65-F5344CB8AC3E}">
        <p14:creationId xmlns:p14="http://schemas.microsoft.com/office/powerpoint/2010/main" val="16707878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362868" y="127508"/>
            <a:ext cx="1633870" cy="1458405"/>
          </a:xfrm>
          <a:prstGeom prst="rect">
            <a:avLst/>
          </a:prstGeom>
        </p:spPr>
      </p:pic>
      <p:sp>
        <p:nvSpPr>
          <p:cNvPr id="2" name="Title 1"/>
          <p:cNvSpPr>
            <a:spLocks noGrp="1"/>
          </p:cNvSpPr>
          <p:nvPr>
            <p:ph type="title"/>
          </p:nvPr>
        </p:nvSpPr>
        <p:spPr>
          <a:xfrm>
            <a:off x="214312" y="127508"/>
            <a:ext cx="1000568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Supplier selection-auctions and negotiations</a:t>
            </a:r>
            <a:endParaRPr lang="en-US" dirty="0">
              <a:solidFill>
                <a:schemeClr val="tx1"/>
              </a:solidFill>
            </a:endParaRPr>
          </a:p>
        </p:txBody>
      </p:sp>
      <p:sp>
        <p:nvSpPr>
          <p:cNvPr id="3" name="Content Placeholder 2"/>
          <p:cNvSpPr>
            <a:spLocks noGrp="1"/>
          </p:cNvSpPr>
          <p:nvPr>
            <p:ph idx="1"/>
          </p:nvPr>
        </p:nvSpPr>
        <p:spPr>
          <a:xfrm>
            <a:off x="342900" y="1585913"/>
            <a:ext cx="11010900" cy="4591050"/>
          </a:xfrm>
        </p:spPr>
        <p:txBody>
          <a:bodyPr>
            <a:noAutofit/>
          </a:bodyPr>
          <a:lstStyle/>
          <a:p>
            <a:pPr marL="0" indent="0" algn="just">
              <a:buNone/>
            </a:pPr>
            <a:r>
              <a:rPr lang="en-US" sz="3200" b="1" dirty="0" smtClean="0"/>
              <a:t>Before </a:t>
            </a:r>
            <a:r>
              <a:rPr lang="en-US" sz="3200" b="1" dirty="0"/>
              <a:t>selecting suppliers, a firm must decide whether to use single sourcing or multiple suppliers. Single sourcing guarantees the supplier sufficient business when the supplier has to make a significant buyer-specific investment</a:t>
            </a:r>
            <a:r>
              <a:rPr lang="en-US" sz="3200" b="1" dirty="0" smtClean="0"/>
              <a:t>.</a:t>
            </a:r>
          </a:p>
          <a:p>
            <a:pPr marL="0" indent="0" algn="just">
              <a:buNone/>
            </a:pPr>
            <a:r>
              <a:rPr lang="en-US" sz="3200" b="1" dirty="0" smtClean="0"/>
              <a:t> </a:t>
            </a:r>
            <a:r>
              <a:rPr lang="en-US" sz="3200" b="1" dirty="0"/>
              <a:t>The buyer-specific investment may take the form of plant and equipment designed to produce a part that is specific to the buyer or may take the form of expertise that needs to be developed. Single sourcing is also used in the automotive industry for parts such as seats that must arrive in the sequence of production. </a:t>
            </a:r>
          </a:p>
        </p:txBody>
      </p:sp>
    </p:spTree>
    <p:extLst>
      <p:ext uri="{BB962C8B-B14F-4D97-AF65-F5344CB8AC3E}">
        <p14:creationId xmlns:p14="http://schemas.microsoft.com/office/powerpoint/2010/main" val="123069454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914709" y="227521"/>
            <a:ext cx="1633870" cy="1463167"/>
          </a:xfrm>
          <a:prstGeom prst="rect">
            <a:avLst/>
          </a:prstGeom>
        </p:spPr>
      </p:pic>
      <p:sp>
        <p:nvSpPr>
          <p:cNvPr id="2" name="Title 1"/>
          <p:cNvSpPr>
            <a:spLocks noGrp="1"/>
          </p:cNvSpPr>
          <p:nvPr>
            <p:ph type="title"/>
          </p:nvPr>
        </p:nvSpPr>
        <p:spPr>
          <a:xfrm>
            <a:off x="566738" y="227521"/>
            <a:ext cx="9076509"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200" b="1" dirty="0">
                <a:solidFill>
                  <a:srgbClr val="FF0000"/>
                </a:solidFill>
              </a:rPr>
              <a:t>Coordinating</a:t>
            </a:r>
            <a:r>
              <a:rPr lang="en-US" sz="3200" b="1" dirty="0"/>
              <a:t> such sequencing is impossible with multiple sources</a:t>
            </a:r>
            <a:r>
              <a:rPr lang="en-US" sz="3200" b="1" dirty="0" smtClean="0"/>
              <a:t>.</a:t>
            </a:r>
          </a:p>
          <a:p>
            <a:pPr marL="0" indent="0" algn="just">
              <a:buNone/>
            </a:pPr>
            <a:r>
              <a:rPr lang="en-US" sz="3200" b="1" dirty="0" smtClean="0"/>
              <a:t> </a:t>
            </a:r>
            <a:r>
              <a:rPr lang="en-US" sz="3200" b="1" dirty="0"/>
              <a:t>As a result, auto companies have a single seat source for each plant but multiple seat sources across their manufacturing network. </a:t>
            </a:r>
            <a:endParaRPr lang="en-US" sz="3200" b="1" dirty="0" smtClean="0"/>
          </a:p>
          <a:p>
            <a:pPr marL="0" indent="0" algn="just">
              <a:buNone/>
            </a:pPr>
            <a:r>
              <a:rPr lang="en-US" sz="3200" b="1" dirty="0" smtClean="0"/>
              <a:t>Having </a:t>
            </a:r>
            <a:r>
              <a:rPr lang="en-US" sz="3200" b="1" dirty="0"/>
              <a:t>multiple sources ensures a degree of competition and also the possibility of a backup should a source fail to deliver.</a:t>
            </a:r>
          </a:p>
          <a:p>
            <a:pPr marL="0" indent="0" algn="just">
              <a:buNone/>
            </a:pPr>
            <a:endParaRPr lang="en-US" sz="3200" b="1" dirty="0"/>
          </a:p>
        </p:txBody>
      </p:sp>
    </p:spTree>
    <p:extLst>
      <p:ext uri="{BB962C8B-B14F-4D97-AF65-F5344CB8AC3E}">
        <p14:creationId xmlns:p14="http://schemas.microsoft.com/office/powerpoint/2010/main" val="22403410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148555" y="165100"/>
            <a:ext cx="1633870" cy="1325563"/>
          </a:xfrm>
          <a:prstGeom prst="rect">
            <a:avLst/>
          </a:prstGeom>
        </p:spPr>
      </p:pic>
      <p:sp>
        <p:nvSpPr>
          <p:cNvPr id="2" name="Title 1"/>
          <p:cNvSpPr>
            <a:spLocks noGrp="1"/>
          </p:cNvSpPr>
          <p:nvPr>
            <p:ph type="title"/>
          </p:nvPr>
        </p:nvSpPr>
        <p:spPr>
          <a:xfrm>
            <a:off x="338138" y="131762"/>
            <a:ext cx="956753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Contracts and supply chain performance</a:t>
            </a:r>
            <a:endParaRPr lang="en-US" dirty="0">
              <a:solidFill>
                <a:schemeClr val="tx1"/>
              </a:solidFill>
            </a:endParaRPr>
          </a:p>
        </p:txBody>
      </p:sp>
      <p:sp>
        <p:nvSpPr>
          <p:cNvPr id="3" name="Content Placeholder 2"/>
          <p:cNvSpPr>
            <a:spLocks noGrp="1"/>
          </p:cNvSpPr>
          <p:nvPr>
            <p:ph idx="1"/>
          </p:nvPr>
        </p:nvSpPr>
        <p:spPr>
          <a:xfrm>
            <a:off x="552450" y="1811338"/>
            <a:ext cx="10234613" cy="4351338"/>
          </a:xfrm>
        </p:spPr>
        <p:txBody>
          <a:bodyPr>
            <a:normAutofit/>
          </a:bodyPr>
          <a:lstStyle/>
          <a:p>
            <a:pPr marL="0" indent="0" algn="just">
              <a:buNone/>
            </a:pPr>
            <a:r>
              <a:rPr lang="en-US" sz="3200" b="1" dirty="0" smtClean="0"/>
              <a:t>A </a:t>
            </a:r>
            <a:r>
              <a:rPr lang="en-US" sz="3200" b="1" dirty="0"/>
              <a:t>supply contract specifies parameters governing the buyer-supplier relationship. </a:t>
            </a:r>
            <a:endParaRPr lang="en-US" sz="3200" b="1" dirty="0" smtClean="0"/>
          </a:p>
          <a:p>
            <a:pPr marL="0" indent="0" algn="just">
              <a:buNone/>
            </a:pPr>
            <a:r>
              <a:rPr lang="en-US" sz="3200" b="1" dirty="0" smtClean="0"/>
              <a:t>In </a:t>
            </a:r>
            <a:r>
              <a:rPr lang="en-US" sz="3200" b="1" dirty="0"/>
              <a:t>addition to making the terms of the buyer-supplier relationship explicit, contracts have significant impact on the behavior and performance of all stages in a supply chain. </a:t>
            </a:r>
            <a:endParaRPr lang="en-US" sz="3200" b="1" dirty="0" smtClean="0"/>
          </a:p>
          <a:p>
            <a:pPr marL="0" indent="0" algn="just">
              <a:buNone/>
            </a:pPr>
            <a:r>
              <a:rPr lang="en-US" sz="3200" b="1" dirty="0" smtClean="0"/>
              <a:t>Contracts </a:t>
            </a:r>
            <a:r>
              <a:rPr lang="en-US" sz="3200" b="1" dirty="0"/>
              <a:t>should be designed to facilitate desirable supply chain outcomes and minimize actions that hurt performance. </a:t>
            </a:r>
          </a:p>
        </p:txBody>
      </p:sp>
    </p:spTree>
    <p:extLst>
      <p:ext uri="{BB962C8B-B14F-4D97-AF65-F5344CB8AC3E}">
        <p14:creationId xmlns:p14="http://schemas.microsoft.com/office/powerpoint/2010/main" val="208080738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23269" y="294989"/>
            <a:ext cx="1633870" cy="1463167"/>
          </a:xfrm>
          <a:prstGeom prst="rect">
            <a:avLst/>
          </a:prstGeom>
        </p:spPr>
      </p:pic>
      <p:sp>
        <p:nvSpPr>
          <p:cNvPr id="2" name="Title 1"/>
          <p:cNvSpPr>
            <a:spLocks noGrp="1"/>
          </p:cNvSpPr>
          <p:nvPr>
            <p:ph type="title"/>
          </p:nvPr>
        </p:nvSpPr>
        <p:spPr>
          <a:xfrm>
            <a:off x="438150" y="294989"/>
            <a:ext cx="8985069"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
        <p:nvSpPr>
          <p:cNvPr id="3" name="Content Placeholder 2"/>
          <p:cNvSpPr>
            <a:spLocks noGrp="1"/>
          </p:cNvSpPr>
          <p:nvPr>
            <p:ph idx="1"/>
          </p:nvPr>
        </p:nvSpPr>
        <p:spPr>
          <a:xfrm>
            <a:off x="552450" y="1758156"/>
            <a:ext cx="10515600" cy="4351338"/>
          </a:xfrm>
        </p:spPr>
        <p:txBody>
          <a:bodyPr>
            <a:normAutofit/>
          </a:bodyPr>
          <a:lstStyle/>
          <a:p>
            <a:pPr marL="0" indent="0" algn="just">
              <a:buNone/>
            </a:pPr>
            <a:r>
              <a:rPr lang="en-US" sz="3200" b="1" dirty="0"/>
              <a:t>A manager should ask the following three questions when designing a supply chain contract:</a:t>
            </a:r>
          </a:p>
          <a:p>
            <a:pPr marL="0" indent="0" algn="just">
              <a:buNone/>
            </a:pPr>
            <a:r>
              <a:rPr lang="en-US" sz="3200" b="1" dirty="0"/>
              <a:t>1. How will the contract affect the firm's profits and total supply chain profits?</a:t>
            </a:r>
          </a:p>
          <a:p>
            <a:pPr marL="0" indent="0" algn="just">
              <a:buNone/>
            </a:pPr>
            <a:r>
              <a:rPr lang="en-US" sz="3200" b="1" dirty="0"/>
              <a:t>2. Will the incentives in the contract introduce any information distortion?</a:t>
            </a:r>
          </a:p>
          <a:p>
            <a:pPr marL="0" indent="0" algn="just">
              <a:buNone/>
            </a:pPr>
            <a:r>
              <a:rPr lang="en-US" sz="3200" b="1" dirty="0"/>
              <a:t>3. How will the contract influence supplier performance along key performance measures?</a:t>
            </a:r>
          </a:p>
          <a:p>
            <a:pPr marL="0" indent="0" algn="just">
              <a:buNone/>
            </a:pPr>
            <a:endParaRPr lang="en-US" sz="3200" b="1" dirty="0"/>
          </a:p>
        </p:txBody>
      </p:sp>
    </p:spTree>
    <p:extLst>
      <p:ext uri="{BB962C8B-B14F-4D97-AF65-F5344CB8AC3E}">
        <p14:creationId xmlns:p14="http://schemas.microsoft.com/office/powerpoint/2010/main" val="220493540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27521"/>
            <a:ext cx="1633870" cy="1463167"/>
          </a:xfrm>
          <a:prstGeom prst="rect">
            <a:avLst/>
          </a:prstGeom>
        </p:spPr>
      </p:pic>
      <p:sp>
        <p:nvSpPr>
          <p:cNvPr id="2" name="Title 1"/>
          <p:cNvSpPr>
            <a:spLocks noGrp="1"/>
          </p:cNvSpPr>
          <p:nvPr>
            <p:ph type="title"/>
          </p:nvPr>
        </p:nvSpPr>
        <p:spPr>
          <a:xfrm>
            <a:off x="409575" y="227521"/>
            <a:ext cx="888173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The procurement process</a:t>
            </a:r>
            <a:endParaRPr lang="en-US" dirty="0">
              <a:solidFill>
                <a:schemeClr val="tx1"/>
              </a:solidFill>
            </a:endParaRPr>
          </a:p>
        </p:txBody>
      </p:sp>
      <p:sp>
        <p:nvSpPr>
          <p:cNvPr id="3" name="Content Placeholder 2"/>
          <p:cNvSpPr>
            <a:spLocks noGrp="1"/>
          </p:cNvSpPr>
          <p:nvPr>
            <p:ph idx="1"/>
          </p:nvPr>
        </p:nvSpPr>
        <p:spPr>
          <a:xfrm>
            <a:off x="523875" y="1882775"/>
            <a:ext cx="10515600" cy="4351338"/>
          </a:xfrm>
        </p:spPr>
        <p:txBody>
          <a:bodyPr>
            <a:normAutofit/>
          </a:bodyPr>
          <a:lstStyle/>
          <a:p>
            <a:pPr marL="0" indent="0" algn="just">
              <a:buNone/>
            </a:pPr>
            <a:r>
              <a:rPr lang="en-US" sz="3200" b="1" dirty="0" smtClean="0"/>
              <a:t>Once </a:t>
            </a:r>
            <a:r>
              <a:rPr lang="en-US" sz="3200" b="1" dirty="0"/>
              <a:t>suppliers have been selected, contracts are in place, and the product has been designed, the buyer and suppliers engage in procurement transactions that begin with the buyer placing the order and end with the buyer receiving and paying for the order. </a:t>
            </a:r>
            <a:endParaRPr lang="en-US" sz="3200" b="1" dirty="0" smtClean="0"/>
          </a:p>
          <a:p>
            <a:pPr marL="0" indent="0" algn="just">
              <a:buNone/>
            </a:pPr>
            <a:r>
              <a:rPr lang="en-US" sz="3200" b="1" dirty="0" smtClean="0"/>
              <a:t>In </a:t>
            </a:r>
            <a:r>
              <a:rPr lang="en-US" sz="3200" b="1" dirty="0"/>
              <a:t>designing the procurement </a:t>
            </a:r>
            <a:r>
              <a:rPr lang="en-US" sz="3200" b="1" dirty="0" smtClean="0"/>
              <a:t>process</a:t>
            </a:r>
            <a:r>
              <a:rPr lang="en-US" sz="3200" b="1" dirty="0"/>
              <a:t>, it is important to consider goods that the process will be used to purchase. There are two main categories of purchased goods: direct and indirect materials. </a:t>
            </a:r>
          </a:p>
        </p:txBody>
      </p:sp>
    </p:spTree>
    <p:extLst>
      <p:ext uri="{BB962C8B-B14F-4D97-AF65-F5344CB8AC3E}">
        <p14:creationId xmlns:p14="http://schemas.microsoft.com/office/powerpoint/2010/main" val="205650661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49395" y="227521"/>
            <a:ext cx="1633870" cy="1463167"/>
          </a:xfrm>
          <a:prstGeom prst="rect">
            <a:avLst/>
          </a:prstGeom>
        </p:spPr>
      </p:pic>
      <p:sp>
        <p:nvSpPr>
          <p:cNvPr id="2" name="Title 1"/>
          <p:cNvSpPr>
            <a:spLocks noGrp="1"/>
          </p:cNvSpPr>
          <p:nvPr>
            <p:ph type="title"/>
          </p:nvPr>
        </p:nvSpPr>
        <p:spPr>
          <a:xfrm>
            <a:off x="509588" y="227521"/>
            <a:ext cx="890587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
        <p:nvSpPr>
          <p:cNvPr id="3" name="Content Placeholder 2"/>
          <p:cNvSpPr>
            <a:spLocks noGrp="1"/>
          </p:cNvSpPr>
          <p:nvPr>
            <p:ph idx="1"/>
          </p:nvPr>
        </p:nvSpPr>
        <p:spPr>
          <a:xfrm>
            <a:off x="509588" y="1825625"/>
            <a:ext cx="10661469" cy="4614364"/>
          </a:xfrm>
        </p:spPr>
        <p:txBody>
          <a:bodyPr>
            <a:normAutofit/>
          </a:bodyPr>
          <a:lstStyle/>
          <a:p>
            <a:pPr marL="0" indent="0" algn="just">
              <a:buNone/>
            </a:pPr>
            <a:r>
              <a:rPr lang="en-US" sz="3200" b="1" dirty="0"/>
              <a:t>Direct materials are components used to make finished goods. For example, memory, hard drives, and CD drives are direct materials for a PC manufacturer. Indirect materials are goods used to support the operations of a firm</a:t>
            </a:r>
            <a:r>
              <a:rPr lang="en-US" sz="3200" b="1" dirty="0" smtClean="0"/>
              <a:t>.</a:t>
            </a:r>
          </a:p>
          <a:p>
            <a:pPr marL="0" indent="0" algn="just">
              <a:buNone/>
            </a:pPr>
            <a:r>
              <a:rPr lang="en-US" sz="3200" b="1" dirty="0" smtClean="0"/>
              <a:t> </a:t>
            </a:r>
            <a:r>
              <a:rPr lang="en-US" sz="3200" b="1" dirty="0"/>
              <a:t>PCs are examples of indirect materials for an automotive manufacturer. All procurement processes within a company relate to the purchase of direct and indirect materials. Important differences between direct and indirect materials that affect procurement are shown in Table 14-7.</a:t>
            </a:r>
          </a:p>
          <a:p>
            <a:pPr marL="0" indent="0" algn="just">
              <a:buNone/>
            </a:pPr>
            <a:endParaRPr lang="en-US" sz="3200" b="1" dirty="0"/>
          </a:p>
        </p:txBody>
      </p:sp>
    </p:spTree>
    <p:extLst>
      <p:ext uri="{BB962C8B-B14F-4D97-AF65-F5344CB8AC3E}">
        <p14:creationId xmlns:p14="http://schemas.microsoft.com/office/powerpoint/2010/main" val="26945246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23268" y="227521"/>
            <a:ext cx="1633870" cy="1463167"/>
          </a:xfrm>
          <a:prstGeom prst="rect">
            <a:avLst/>
          </a:prstGeom>
        </p:spPr>
      </p:pic>
      <p:sp>
        <p:nvSpPr>
          <p:cNvPr id="2" name="Title 1"/>
          <p:cNvSpPr>
            <a:spLocks noGrp="1"/>
          </p:cNvSpPr>
          <p:nvPr>
            <p:ph type="title"/>
          </p:nvPr>
        </p:nvSpPr>
        <p:spPr>
          <a:xfrm>
            <a:off x="423863" y="227521"/>
            <a:ext cx="898506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pic>
        <p:nvPicPr>
          <p:cNvPr id="5" name="Content Placeholder 4"/>
          <p:cNvPicPr>
            <a:picLocks noGrp="1" noChangeAspect="1"/>
          </p:cNvPicPr>
          <p:nvPr>
            <p:ph idx="1"/>
          </p:nvPr>
        </p:nvPicPr>
        <p:blipFill>
          <a:blip r:embed="rId3"/>
          <a:stretch>
            <a:fillRect/>
          </a:stretch>
        </p:blipFill>
        <p:spPr>
          <a:xfrm>
            <a:off x="566737" y="1942693"/>
            <a:ext cx="10618938" cy="4443820"/>
          </a:xfrm>
          <a:prstGeom prst="rect">
            <a:avLst/>
          </a:prstGeom>
        </p:spPr>
      </p:pic>
    </p:spTree>
    <p:extLst>
      <p:ext uri="{BB962C8B-B14F-4D97-AF65-F5344CB8AC3E}">
        <p14:creationId xmlns:p14="http://schemas.microsoft.com/office/powerpoint/2010/main" val="37972063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36331" y="227521"/>
            <a:ext cx="1633870" cy="1463167"/>
          </a:xfrm>
          <a:prstGeom prst="rect">
            <a:avLst/>
          </a:prstGeom>
        </p:spPr>
      </p:pic>
      <p:sp>
        <p:nvSpPr>
          <p:cNvPr id="2" name="Title 1"/>
          <p:cNvSpPr>
            <a:spLocks noGrp="1"/>
          </p:cNvSpPr>
          <p:nvPr>
            <p:ph type="title"/>
          </p:nvPr>
        </p:nvSpPr>
        <p:spPr>
          <a:xfrm>
            <a:off x="266255" y="227521"/>
            <a:ext cx="9306372"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Sourcing planning and analysis</a:t>
            </a:r>
            <a:endParaRPr lang="en-US" dirty="0">
              <a:solidFill>
                <a:schemeClr val="tx1"/>
              </a:solidFill>
            </a:endParaRPr>
          </a:p>
        </p:txBody>
      </p:sp>
      <p:sp>
        <p:nvSpPr>
          <p:cNvPr id="3" name="Content Placeholder 2"/>
          <p:cNvSpPr>
            <a:spLocks noGrp="1"/>
          </p:cNvSpPr>
          <p:nvPr>
            <p:ph idx="1"/>
          </p:nvPr>
        </p:nvSpPr>
        <p:spPr>
          <a:xfrm>
            <a:off x="409575" y="1868487"/>
            <a:ext cx="10515600" cy="4351338"/>
          </a:xfrm>
        </p:spPr>
        <p:txBody>
          <a:bodyPr>
            <a:normAutofit/>
          </a:bodyPr>
          <a:lstStyle/>
          <a:p>
            <a:pPr marL="0" indent="0" algn="just">
              <a:buNone/>
            </a:pPr>
            <a:r>
              <a:rPr lang="en-US" sz="3200" b="1" dirty="0" smtClean="0"/>
              <a:t>Periodically</a:t>
            </a:r>
            <a:r>
              <a:rPr lang="en-US" sz="3200" b="1" dirty="0"/>
              <a:t>, each firm must analyze its procurement spending and supplier performance and use this as input for future sourcing decisions. </a:t>
            </a:r>
            <a:endParaRPr lang="en-US" sz="3200" b="1" dirty="0" smtClean="0"/>
          </a:p>
          <a:p>
            <a:pPr marL="0" indent="0" algn="just">
              <a:buNone/>
            </a:pPr>
            <a:r>
              <a:rPr lang="en-US" sz="3200" b="1" dirty="0" smtClean="0"/>
              <a:t>One </a:t>
            </a:r>
            <a:r>
              <a:rPr lang="en-US" sz="3200" b="1" dirty="0"/>
              <a:t>important analysis is the aggregation of spending across and within categories and suppliers</a:t>
            </a:r>
            <a:r>
              <a:rPr lang="en-US" sz="3200" b="1" dirty="0" smtClean="0"/>
              <a:t>.</a:t>
            </a:r>
          </a:p>
          <a:p>
            <a:pPr marL="0" indent="0" algn="just">
              <a:buNone/>
            </a:pPr>
            <a:r>
              <a:rPr lang="en-US" sz="3200" b="1" dirty="0" smtClean="0"/>
              <a:t> </a:t>
            </a:r>
            <a:r>
              <a:rPr lang="en-US" sz="3200" b="1" dirty="0"/>
              <a:t>Aggregation </a:t>
            </a:r>
            <a:r>
              <a:rPr lang="en-US" sz="3200" b="1" dirty="0" smtClean="0"/>
              <a:t>provides visibility </a:t>
            </a:r>
            <a:r>
              <a:rPr lang="en-US" sz="3200" b="1" dirty="0"/>
              <a:t>into what a company is purchasing and from whom the product is being purchased. </a:t>
            </a:r>
          </a:p>
        </p:txBody>
      </p:sp>
    </p:spTree>
    <p:extLst>
      <p:ext uri="{BB962C8B-B14F-4D97-AF65-F5344CB8AC3E}">
        <p14:creationId xmlns:p14="http://schemas.microsoft.com/office/powerpoint/2010/main" val="345404196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88583" y="227521"/>
            <a:ext cx="1633870" cy="1463167"/>
          </a:xfrm>
          <a:prstGeom prst="rect">
            <a:avLst/>
          </a:prstGeom>
        </p:spPr>
      </p:pic>
      <p:sp>
        <p:nvSpPr>
          <p:cNvPr id="2" name="Title 1"/>
          <p:cNvSpPr>
            <a:spLocks noGrp="1"/>
          </p:cNvSpPr>
          <p:nvPr>
            <p:ph type="title"/>
          </p:nvPr>
        </p:nvSpPr>
        <p:spPr>
          <a:xfrm>
            <a:off x="538163" y="227521"/>
            <a:ext cx="8920163"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
        <p:nvSpPr>
          <p:cNvPr id="3" name="Content Placeholder 2"/>
          <p:cNvSpPr>
            <a:spLocks noGrp="1"/>
          </p:cNvSpPr>
          <p:nvPr>
            <p:ph idx="1"/>
          </p:nvPr>
        </p:nvSpPr>
        <p:spPr>
          <a:xfrm>
            <a:off x="538163" y="1825625"/>
            <a:ext cx="10515600" cy="4351338"/>
          </a:xfrm>
        </p:spPr>
        <p:txBody>
          <a:bodyPr>
            <a:normAutofit/>
          </a:bodyPr>
          <a:lstStyle/>
          <a:p>
            <a:pPr marL="0" indent="0" algn="just">
              <a:buNone/>
            </a:pPr>
            <a:r>
              <a:rPr lang="en-US" sz="3200" b="1" dirty="0"/>
              <a:t>Managers can use this information to determine economic order quantities, volume discounts, and projected quantity discounts on future volumes. </a:t>
            </a:r>
            <a:endParaRPr lang="en-US" sz="3200" b="1" dirty="0" smtClean="0"/>
          </a:p>
          <a:p>
            <a:pPr marL="0" indent="0" algn="just">
              <a:buNone/>
            </a:pPr>
            <a:r>
              <a:rPr lang="en-US" sz="3200" b="1" dirty="0" smtClean="0"/>
              <a:t>A </a:t>
            </a:r>
            <a:r>
              <a:rPr lang="en-US" sz="3200" b="1" dirty="0"/>
              <a:t>simple step is to consolidate spending and ensure that the firm's economic order quantity matches the supplier's economic production quantity</a:t>
            </a:r>
            <a:r>
              <a:rPr lang="en-US" sz="3200" b="1" dirty="0" smtClean="0"/>
              <a:t>.</a:t>
            </a:r>
          </a:p>
          <a:p>
            <a:pPr marL="0" indent="0" algn="just">
              <a:buNone/>
            </a:pPr>
            <a:r>
              <a:rPr lang="en-US" sz="3200" b="1" dirty="0" smtClean="0"/>
              <a:t> </a:t>
            </a:r>
            <a:r>
              <a:rPr lang="en-US" sz="3200" b="1" dirty="0"/>
              <a:t>Managers can thus realize better economies of scale and utilize resources more effectively.</a:t>
            </a:r>
          </a:p>
          <a:p>
            <a:pPr marL="0" indent="0" algn="just">
              <a:buNone/>
            </a:pPr>
            <a:endParaRPr lang="en-US" sz="3200" b="1" dirty="0"/>
          </a:p>
        </p:txBody>
      </p:sp>
    </p:spTree>
    <p:extLst>
      <p:ext uri="{BB962C8B-B14F-4D97-AF65-F5344CB8AC3E}">
        <p14:creationId xmlns:p14="http://schemas.microsoft.com/office/powerpoint/2010/main" val="327229469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226584" y="123539"/>
            <a:ext cx="1633870" cy="1463167"/>
          </a:xfrm>
          <a:prstGeom prst="rect">
            <a:avLst/>
          </a:prstGeom>
        </p:spPr>
      </p:pic>
      <p:sp>
        <p:nvSpPr>
          <p:cNvPr id="2" name="Title 1"/>
          <p:cNvSpPr>
            <a:spLocks noGrp="1"/>
          </p:cNvSpPr>
          <p:nvPr>
            <p:ph type="title"/>
          </p:nvPr>
        </p:nvSpPr>
        <p:spPr>
          <a:xfrm>
            <a:off x="242169" y="123539"/>
            <a:ext cx="969866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The role of IT in sourcing</a:t>
            </a:r>
            <a:endParaRPr lang="en-US" dirty="0">
              <a:solidFill>
                <a:schemeClr val="tx1"/>
              </a:solidFill>
            </a:endParaRPr>
          </a:p>
        </p:txBody>
      </p:sp>
      <p:sp>
        <p:nvSpPr>
          <p:cNvPr id="3" name="Content Placeholder 2"/>
          <p:cNvSpPr>
            <a:spLocks noGrp="1"/>
          </p:cNvSpPr>
          <p:nvPr>
            <p:ph idx="1"/>
          </p:nvPr>
        </p:nvSpPr>
        <p:spPr>
          <a:xfrm>
            <a:off x="242169" y="1586706"/>
            <a:ext cx="11373569" cy="5014119"/>
          </a:xfrm>
        </p:spPr>
        <p:txBody>
          <a:bodyPr>
            <a:normAutofit fontScale="92500" lnSpcReduction="10000"/>
          </a:bodyPr>
          <a:lstStyle/>
          <a:p>
            <a:pPr marL="0" indent="0" algn="just">
              <a:buNone/>
            </a:pPr>
            <a:r>
              <a:rPr lang="en-US" sz="3200" b="1" dirty="0" smtClean="0"/>
              <a:t>Sourcing-related </a:t>
            </a:r>
            <a:r>
              <a:rPr lang="en-US" sz="3200" b="1" dirty="0"/>
              <a:t>IT has had the most ups and downs of any supply chain software sector. </a:t>
            </a:r>
            <a:endParaRPr lang="en-US" sz="3200" b="1" dirty="0" smtClean="0"/>
          </a:p>
          <a:p>
            <a:pPr marL="0" indent="0" algn="just">
              <a:buNone/>
            </a:pPr>
            <a:r>
              <a:rPr lang="en-US" sz="3200" b="1" dirty="0" smtClean="0"/>
              <a:t>The </a:t>
            </a:r>
            <a:r>
              <a:rPr lang="en-US" sz="3200" b="1" dirty="0"/>
              <a:t>sourcing software world created many electronic marketplaces in the late 1990s that were expected to transform the purchase of goods and services. </a:t>
            </a:r>
            <a:endParaRPr lang="en-US" sz="3200" b="1" dirty="0" smtClean="0"/>
          </a:p>
          <a:p>
            <a:pPr marL="0" indent="0" algn="just">
              <a:buNone/>
            </a:pPr>
            <a:r>
              <a:rPr lang="en-US" sz="3200" b="1" dirty="0" smtClean="0"/>
              <a:t>Firms </a:t>
            </a:r>
            <a:r>
              <a:rPr lang="en-US" sz="3200" b="1" dirty="0"/>
              <a:t>such as Chemdex and </a:t>
            </a:r>
            <a:r>
              <a:rPr lang="en-US" sz="3200" b="1" dirty="0" smtClean="0"/>
              <a:t>Vertical Net </a:t>
            </a:r>
            <a:r>
              <a:rPr lang="en-US" sz="3200" b="1" dirty="0"/>
              <a:t>promised to be the one-stop shop where all members of an industry would buy and sell their goods. </a:t>
            </a:r>
            <a:endParaRPr lang="en-US" sz="3200" b="1" dirty="0" smtClean="0"/>
          </a:p>
          <a:p>
            <a:pPr marL="0" indent="0" algn="just">
              <a:buNone/>
            </a:pPr>
            <a:r>
              <a:rPr lang="en-US" sz="3200" b="1" dirty="0" smtClean="0"/>
              <a:t>For </a:t>
            </a:r>
            <a:r>
              <a:rPr lang="en-US" sz="3200" b="1" dirty="0"/>
              <a:t>a time, it seemed that sourcing software firms would create the tools of these new hubs of commerce through which every transaction would flow. They were selling the </a:t>
            </a:r>
            <a:r>
              <a:rPr lang="en-US" sz="3200" b="1" dirty="0" smtClean="0"/>
              <a:t>picks and </a:t>
            </a:r>
            <a:r>
              <a:rPr lang="en-US" sz="3200" b="1" dirty="0"/>
              <a:t>shovels to all the metaphorical gold mining marketplaces.</a:t>
            </a:r>
          </a:p>
          <a:p>
            <a:pPr marL="0" indent="0" algn="just">
              <a:buNone/>
            </a:pPr>
            <a:endParaRPr lang="en-US" sz="3200" b="1" dirty="0"/>
          </a:p>
        </p:txBody>
      </p:sp>
    </p:spTree>
    <p:extLst>
      <p:ext uri="{BB962C8B-B14F-4D97-AF65-F5344CB8AC3E}">
        <p14:creationId xmlns:p14="http://schemas.microsoft.com/office/powerpoint/2010/main" val="382285428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27521"/>
            <a:ext cx="1633870" cy="1463167"/>
          </a:xfrm>
          <a:prstGeom prst="rect">
            <a:avLst/>
          </a:prstGeom>
        </p:spPr>
      </p:pic>
      <p:sp>
        <p:nvSpPr>
          <p:cNvPr id="2" name="Title 1"/>
          <p:cNvSpPr>
            <a:spLocks noGrp="1"/>
          </p:cNvSpPr>
          <p:nvPr>
            <p:ph type="title"/>
          </p:nvPr>
        </p:nvSpPr>
        <p:spPr>
          <a:xfrm>
            <a:off x="709612" y="227521"/>
            <a:ext cx="872013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Risk management in sourcing</a:t>
            </a:r>
            <a:endParaRPr lang="en-US" dirty="0">
              <a:solidFill>
                <a:schemeClr val="tx1"/>
              </a:solidFill>
            </a:endParaRPr>
          </a:p>
        </p:txBody>
      </p:sp>
      <p:sp>
        <p:nvSpPr>
          <p:cNvPr id="3" name="Content Placeholder 2"/>
          <p:cNvSpPr>
            <a:spLocks noGrp="1"/>
          </p:cNvSpPr>
          <p:nvPr>
            <p:ph idx="1"/>
          </p:nvPr>
        </p:nvSpPr>
        <p:spPr>
          <a:xfrm>
            <a:off x="838200" y="1911350"/>
            <a:ext cx="10220325" cy="4351338"/>
          </a:xfrm>
        </p:spPr>
        <p:txBody>
          <a:bodyPr>
            <a:normAutofit/>
          </a:bodyPr>
          <a:lstStyle/>
          <a:p>
            <a:pPr marL="0" indent="0" algn="just">
              <a:buNone/>
            </a:pPr>
            <a:r>
              <a:rPr lang="en-US" sz="3200" b="1" dirty="0" smtClean="0"/>
              <a:t>Sourcing </a:t>
            </a:r>
            <a:r>
              <a:rPr lang="en-US" sz="3200" b="1" dirty="0"/>
              <a:t>risks may result in an inability to meet demand on time, an increase in procurement  costs, or the loss of intellectual property. </a:t>
            </a:r>
            <a:endParaRPr lang="en-US" sz="3200" b="1" dirty="0" smtClean="0"/>
          </a:p>
          <a:p>
            <a:pPr marL="0" indent="0" algn="just">
              <a:buNone/>
            </a:pPr>
            <a:r>
              <a:rPr lang="en-US" sz="3200" b="1" dirty="0" smtClean="0"/>
              <a:t>It </a:t>
            </a:r>
            <a:r>
              <a:rPr lang="en-US" sz="3200" b="1" dirty="0"/>
              <a:t>is important to develop mitigation strategies that help mitigate a significant part of the risk. </a:t>
            </a:r>
            <a:endParaRPr lang="en-US" sz="3200" b="1" dirty="0" smtClean="0"/>
          </a:p>
          <a:p>
            <a:pPr marL="0" indent="0" algn="just">
              <a:buNone/>
            </a:pPr>
            <a:r>
              <a:rPr lang="en-US" sz="3200" b="1" dirty="0" smtClean="0"/>
              <a:t>An </a:t>
            </a:r>
            <a:r>
              <a:rPr lang="en-US" sz="3200" b="1" dirty="0"/>
              <a:t>inability to meet demand on time arises because of disruption or delay from the supply source</a:t>
            </a:r>
          </a:p>
        </p:txBody>
      </p:sp>
    </p:spTree>
    <p:extLst>
      <p:ext uri="{BB962C8B-B14F-4D97-AF65-F5344CB8AC3E}">
        <p14:creationId xmlns:p14="http://schemas.microsoft.com/office/powerpoint/2010/main" val="145253615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23269" y="227521"/>
            <a:ext cx="1633870" cy="1463167"/>
          </a:xfrm>
          <a:prstGeom prst="rect">
            <a:avLst/>
          </a:prstGeom>
        </p:spPr>
      </p:pic>
      <p:sp>
        <p:nvSpPr>
          <p:cNvPr id="2" name="Title 1"/>
          <p:cNvSpPr>
            <a:spLocks noGrp="1"/>
          </p:cNvSpPr>
          <p:nvPr>
            <p:ph type="title"/>
          </p:nvPr>
        </p:nvSpPr>
        <p:spPr>
          <a:xfrm>
            <a:off x="623888" y="227521"/>
            <a:ext cx="8985069"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200" b="1" dirty="0" smtClean="0"/>
              <a:t> </a:t>
            </a:r>
            <a:r>
              <a:rPr lang="en-US" sz="3200" b="1" dirty="0"/>
              <a:t>The risk of supply disruption may be serious, especially with a single or very few sources. This was particularly evident when one of two suppliers of flu vaccine to the United States was unable to do so in 2004 because of contamination. Disruption risk can be mitigated by developing multiple sources</a:t>
            </a:r>
            <a:r>
              <a:rPr lang="en-US" sz="3200" b="1" dirty="0" smtClean="0"/>
              <a:t>.</a:t>
            </a:r>
          </a:p>
          <a:p>
            <a:pPr marL="0" indent="0" algn="just">
              <a:buNone/>
            </a:pPr>
            <a:r>
              <a:rPr lang="en-US" sz="3200" b="1" dirty="0" smtClean="0"/>
              <a:t> </a:t>
            </a:r>
            <a:r>
              <a:rPr lang="en-US" sz="3200" b="1" dirty="0"/>
              <a:t>Given the high cost of developing multiple sources and the resulting loss of economies of scale, it is best to </a:t>
            </a:r>
            <a:r>
              <a:rPr lang="en-US" sz="3200" b="1" dirty="0" smtClean="0"/>
              <a:t>do so </a:t>
            </a:r>
            <a:r>
              <a:rPr lang="en-US" sz="3200" b="1" dirty="0"/>
              <a:t>for products with relatively high demand. </a:t>
            </a:r>
          </a:p>
        </p:txBody>
      </p:sp>
    </p:spTree>
    <p:extLst>
      <p:ext uri="{BB962C8B-B14F-4D97-AF65-F5344CB8AC3E}">
        <p14:creationId xmlns:p14="http://schemas.microsoft.com/office/powerpoint/2010/main" val="236630915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27521"/>
            <a:ext cx="1633870" cy="1463167"/>
          </a:xfrm>
          <a:prstGeom prst="rect">
            <a:avLst/>
          </a:prstGeom>
        </p:spPr>
      </p:pic>
      <p:sp>
        <p:nvSpPr>
          <p:cNvPr id="2" name="Title 1"/>
          <p:cNvSpPr>
            <a:spLocks noGrp="1"/>
          </p:cNvSpPr>
          <p:nvPr>
            <p:ph type="title"/>
          </p:nvPr>
        </p:nvSpPr>
        <p:spPr>
          <a:xfrm>
            <a:off x="409575" y="227521"/>
            <a:ext cx="888173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
        <p:nvSpPr>
          <p:cNvPr id="3" name="Content Placeholder 2"/>
          <p:cNvSpPr>
            <a:spLocks noGrp="1"/>
          </p:cNvSpPr>
          <p:nvPr>
            <p:ph idx="1"/>
          </p:nvPr>
        </p:nvSpPr>
        <p:spPr>
          <a:xfrm>
            <a:off x="581025" y="1825625"/>
            <a:ext cx="10515600" cy="4351338"/>
          </a:xfrm>
        </p:spPr>
        <p:txBody>
          <a:bodyPr>
            <a:normAutofit/>
          </a:bodyPr>
          <a:lstStyle/>
          <a:p>
            <a:pPr marL="0" indent="0" algn="just">
              <a:buNone/>
            </a:pPr>
            <a:r>
              <a:rPr lang="en-US" sz="3200" b="1" dirty="0"/>
              <a:t>Developing multiple sources is very expensive for products with low demand. Delays from a supply source can be mitigated by carrying inventory or developing a backup source that is more responsive. </a:t>
            </a:r>
            <a:endParaRPr lang="en-US" sz="3200" b="1" dirty="0" smtClean="0"/>
          </a:p>
          <a:p>
            <a:pPr marL="0" indent="0" algn="just">
              <a:buNone/>
            </a:pPr>
            <a:r>
              <a:rPr lang="en-US" sz="3200" b="1" dirty="0" smtClean="0"/>
              <a:t>Carrying </a:t>
            </a:r>
            <a:r>
              <a:rPr lang="en-US" sz="3200" b="1" dirty="0"/>
              <a:t>inventory is best for low-value products that do not become obsolete quickly, whereas developing a responsive backup source is preferred for high-value, short-life-cycle products.</a:t>
            </a:r>
          </a:p>
          <a:p>
            <a:pPr marL="0" indent="0" algn="just">
              <a:buNone/>
            </a:pPr>
            <a:endParaRPr lang="en-US" sz="3200" b="1" dirty="0"/>
          </a:p>
        </p:txBody>
      </p:sp>
    </p:spTree>
    <p:extLst>
      <p:ext uri="{BB962C8B-B14F-4D97-AF65-F5344CB8AC3E}">
        <p14:creationId xmlns:p14="http://schemas.microsoft.com/office/powerpoint/2010/main" val="220691874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1025" y="193675"/>
            <a:ext cx="9034463"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Making sourcing decisions in practice</a:t>
            </a:r>
            <a:endParaRPr lang="en-US" dirty="0">
              <a:solidFill>
                <a:schemeClr val="tx1"/>
              </a:solidFill>
            </a:endParaRPr>
          </a:p>
        </p:txBody>
      </p:sp>
      <p:sp>
        <p:nvSpPr>
          <p:cNvPr id="3" name="Content Placeholder 2"/>
          <p:cNvSpPr>
            <a:spLocks noGrp="1"/>
          </p:cNvSpPr>
          <p:nvPr>
            <p:ph idx="1"/>
          </p:nvPr>
        </p:nvSpPr>
        <p:spPr>
          <a:xfrm>
            <a:off x="581025" y="1854200"/>
            <a:ext cx="10515600" cy="4351338"/>
          </a:xfrm>
        </p:spPr>
        <p:txBody>
          <a:bodyPr>
            <a:normAutofit/>
          </a:bodyPr>
          <a:lstStyle/>
          <a:p>
            <a:pPr marL="514350" indent="-514350" algn="just">
              <a:buAutoNum type="arabicPeriod"/>
            </a:pPr>
            <a:r>
              <a:rPr lang="en-US" sz="3200" b="1" dirty="0" smtClean="0">
                <a:solidFill>
                  <a:srgbClr val="FF0000"/>
                </a:solidFill>
              </a:rPr>
              <a:t>Use multifunctional teams. </a:t>
            </a:r>
          </a:p>
          <a:p>
            <a:pPr marL="0" indent="0" algn="just">
              <a:buNone/>
            </a:pPr>
            <a:r>
              <a:rPr lang="en-US" sz="3200" b="1" dirty="0" smtClean="0"/>
              <a:t>Effective strategies for sourcing result from multifunctional collaboration within the firm. A sourcing strategy from the purchasing group is likely to be relatively narrow and focus on purchase price.</a:t>
            </a:r>
          </a:p>
          <a:p>
            <a:pPr marL="0" indent="0" algn="just">
              <a:buNone/>
            </a:pPr>
            <a:r>
              <a:rPr lang="en-US" sz="3200" b="1" dirty="0" smtClean="0"/>
              <a:t> A strategy developed with the collaboration of purchasing, manufacturing, engineering, and planning is much more likely to identify the correct drivers of total cost.</a:t>
            </a:r>
            <a:endParaRPr lang="en-US" sz="3200" b="1" dirty="0"/>
          </a:p>
        </p:txBody>
      </p:sp>
      <p:pic>
        <p:nvPicPr>
          <p:cNvPr id="4" name="Picture 3"/>
          <p:cNvPicPr>
            <a:picLocks noChangeAspect="1"/>
          </p:cNvPicPr>
          <p:nvPr/>
        </p:nvPicPr>
        <p:blipFill>
          <a:blip r:embed="rId2"/>
          <a:stretch>
            <a:fillRect/>
          </a:stretch>
        </p:blipFill>
        <p:spPr>
          <a:xfrm>
            <a:off x="9999873" y="193675"/>
            <a:ext cx="1639966" cy="1463167"/>
          </a:xfrm>
          <a:prstGeom prst="rect">
            <a:avLst/>
          </a:prstGeom>
        </p:spPr>
      </p:pic>
    </p:spTree>
    <p:extLst>
      <p:ext uri="{BB962C8B-B14F-4D97-AF65-F5344CB8AC3E}">
        <p14:creationId xmlns:p14="http://schemas.microsoft.com/office/powerpoint/2010/main" val="106433080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64" y="179771"/>
            <a:ext cx="9072562"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
        <p:nvSpPr>
          <p:cNvPr id="3" name="Content Placeholder 2"/>
          <p:cNvSpPr>
            <a:spLocks noGrp="1"/>
          </p:cNvSpPr>
          <p:nvPr>
            <p:ph idx="1"/>
          </p:nvPr>
        </p:nvSpPr>
        <p:spPr>
          <a:xfrm>
            <a:off x="609600" y="1825625"/>
            <a:ext cx="10744200" cy="4351338"/>
          </a:xfrm>
        </p:spPr>
        <p:txBody>
          <a:bodyPr>
            <a:normAutofit/>
          </a:bodyPr>
          <a:lstStyle/>
          <a:p>
            <a:pPr marL="0" indent="0" algn="just">
              <a:buNone/>
            </a:pPr>
            <a:r>
              <a:rPr lang="en-US" sz="3200" b="1" dirty="0"/>
              <a:t>2. </a:t>
            </a:r>
            <a:r>
              <a:rPr lang="en-US" sz="3200" b="1" dirty="0">
                <a:solidFill>
                  <a:srgbClr val="FF0000"/>
                </a:solidFill>
              </a:rPr>
              <a:t>Ensure appropriate coordination across regions and business units</a:t>
            </a:r>
            <a:r>
              <a:rPr lang="en-US" sz="3200" b="1" dirty="0" smtClean="0"/>
              <a:t>.</a:t>
            </a:r>
          </a:p>
          <a:p>
            <a:pPr marL="0" indent="0" algn="just">
              <a:buNone/>
            </a:pPr>
            <a:r>
              <a:rPr lang="en-US" sz="3200" b="1" dirty="0" smtClean="0"/>
              <a:t> </a:t>
            </a:r>
            <a:r>
              <a:rPr lang="en-US" sz="3200" b="1" dirty="0"/>
              <a:t>Coordination of purchasing across all regions and business units allows a firm to maximize economies of scale in purchasing and also to reduce transaction costs. Other opportunities </a:t>
            </a:r>
            <a:r>
              <a:rPr lang="en-US" sz="3200" b="1" dirty="0" smtClean="0"/>
              <a:t>from improved </a:t>
            </a:r>
            <a:r>
              <a:rPr lang="en-US" sz="3200" b="1" dirty="0"/>
              <a:t>sourcing, such as better supply chain coordination and design collaboration, however, may require strong involvement at the business-unit level to be really effective.</a:t>
            </a:r>
          </a:p>
        </p:txBody>
      </p:sp>
      <p:pic>
        <p:nvPicPr>
          <p:cNvPr id="4" name="Picture 3"/>
          <p:cNvPicPr>
            <a:picLocks noChangeAspect="1"/>
          </p:cNvPicPr>
          <p:nvPr/>
        </p:nvPicPr>
        <p:blipFill>
          <a:blip r:embed="rId2"/>
          <a:stretch>
            <a:fillRect/>
          </a:stretch>
        </p:blipFill>
        <p:spPr>
          <a:xfrm>
            <a:off x="9965582" y="110970"/>
            <a:ext cx="1639966" cy="1463167"/>
          </a:xfrm>
          <a:prstGeom prst="rect">
            <a:avLst/>
          </a:prstGeom>
        </p:spPr>
      </p:pic>
    </p:spTree>
    <p:extLst>
      <p:ext uri="{BB962C8B-B14F-4D97-AF65-F5344CB8AC3E}">
        <p14:creationId xmlns:p14="http://schemas.microsoft.com/office/powerpoint/2010/main" val="336732579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2425" y="124033"/>
            <a:ext cx="936307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
        <p:nvSpPr>
          <p:cNvPr id="3" name="Content Placeholder 2"/>
          <p:cNvSpPr>
            <a:spLocks noGrp="1"/>
          </p:cNvSpPr>
          <p:nvPr>
            <p:ph idx="1"/>
          </p:nvPr>
        </p:nvSpPr>
        <p:spPr>
          <a:xfrm>
            <a:off x="242888" y="1587200"/>
            <a:ext cx="11472861" cy="5042200"/>
          </a:xfrm>
        </p:spPr>
        <p:txBody>
          <a:bodyPr>
            <a:noAutofit/>
          </a:bodyPr>
          <a:lstStyle/>
          <a:p>
            <a:pPr marL="0" indent="0" algn="just">
              <a:buNone/>
            </a:pPr>
            <a:r>
              <a:rPr lang="en-US" sz="3200" b="1" dirty="0">
                <a:solidFill>
                  <a:srgbClr val="FF0000"/>
                </a:solidFill>
              </a:rPr>
              <a:t>3. Always evaluate the total cost of ownership. </a:t>
            </a:r>
            <a:endParaRPr lang="en-US" sz="3200" b="1" dirty="0"/>
          </a:p>
          <a:p>
            <a:pPr marL="0" indent="0" algn="just">
              <a:buNone/>
            </a:pPr>
            <a:r>
              <a:rPr lang="en-US" sz="3200" b="1" dirty="0" smtClean="0"/>
              <a:t>An </a:t>
            </a:r>
            <a:r>
              <a:rPr lang="en-US" sz="3200" b="1" dirty="0"/>
              <a:t>effective sourcing strategy should not make price reduction its sole objective. All factors that influence the total cost of ownership should be identified and used in selecting suppliers</a:t>
            </a:r>
            <a:r>
              <a:rPr lang="en-US" sz="3200" b="1" dirty="0" smtClean="0"/>
              <a:t>.</a:t>
            </a:r>
          </a:p>
          <a:p>
            <a:pPr marL="0" indent="0" algn="just">
              <a:buNone/>
            </a:pPr>
            <a:r>
              <a:rPr lang="en-US" sz="3200" b="1" dirty="0" smtClean="0"/>
              <a:t> </a:t>
            </a:r>
            <a:r>
              <a:rPr lang="en-US" sz="3200" b="1" dirty="0"/>
              <a:t>Supplier </a:t>
            </a:r>
            <a:r>
              <a:rPr lang="en-US" sz="3200" b="1" dirty="0" smtClean="0"/>
              <a:t>performance along </a:t>
            </a:r>
            <a:r>
              <a:rPr lang="en-US" sz="3200" b="1" dirty="0"/>
              <a:t>all relevant dimensions should be measured, and its impact on total cost should be quantified</a:t>
            </a:r>
            <a:r>
              <a:rPr lang="en-US" sz="3200" b="1" dirty="0" smtClean="0"/>
              <a:t>.</a:t>
            </a:r>
          </a:p>
          <a:p>
            <a:pPr marL="0" indent="0" algn="just">
              <a:buNone/>
            </a:pPr>
            <a:r>
              <a:rPr lang="en-US" sz="3200" b="1" dirty="0" smtClean="0"/>
              <a:t> </a:t>
            </a:r>
            <a:r>
              <a:rPr lang="en-US" sz="3200" b="1" dirty="0"/>
              <a:t>Focusing on the total cost of ownership also allows a buyer to better identify opportunities for better collaboration in design, planning, and fulfillment.</a:t>
            </a:r>
          </a:p>
        </p:txBody>
      </p:sp>
      <p:pic>
        <p:nvPicPr>
          <p:cNvPr id="4" name="Picture 3"/>
          <p:cNvPicPr>
            <a:picLocks noChangeAspect="1"/>
          </p:cNvPicPr>
          <p:nvPr/>
        </p:nvPicPr>
        <p:blipFill>
          <a:blip r:embed="rId2"/>
          <a:stretch>
            <a:fillRect/>
          </a:stretch>
        </p:blipFill>
        <p:spPr>
          <a:xfrm>
            <a:off x="10305217" y="124033"/>
            <a:ext cx="1639966" cy="1463167"/>
          </a:xfrm>
          <a:prstGeom prst="rect">
            <a:avLst/>
          </a:prstGeom>
        </p:spPr>
      </p:pic>
    </p:spTree>
    <p:extLst>
      <p:ext uri="{BB962C8B-B14F-4D97-AF65-F5344CB8AC3E}">
        <p14:creationId xmlns:p14="http://schemas.microsoft.com/office/powerpoint/2010/main" val="288007698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5300" y="227521"/>
            <a:ext cx="911432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
        <p:nvSpPr>
          <p:cNvPr id="3" name="Content Placeholder 2"/>
          <p:cNvSpPr>
            <a:spLocks noGrp="1"/>
          </p:cNvSpPr>
          <p:nvPr>
            <p:ph idx="1"/>
          </p:nvPr>
        </p:nvSpPr>
        <p:spPr>
          <a:xfrm>
            <a:off x="838200" y="1825625"/>
            <a:ext cx="10120313" cy="4351338"/>
          </a:xfrm>
        </p:spPr>
        <p:txBody>
          <a:bodyPr>
            <a:normAutofit/>
          </a:bodyPr>
          <a:lstStyle/>
          <a:p>
            <a:pPr marL="0" indent="0" algn="just">
              <a:buNone/>
            </a:pPr>
            <a:r>
              <a:rPr lang="en-US" sz="3200" b="1" dirty="0">
                <a:solidFill>
                  <a:srgbClr val="FF0000"/>
                </a:solidFill>
              </a:rPr>
              <a:t>4. Build long-term relationships with key suppliers. </a:t>
            </a:r>
            <a:endParaRPr lang="en-US" sz="3200" b="1" dirty="0" smtClean="0">
              <a:solidFill>
                <a:srgbClr val="FF0000"/>
              </a:solidFill>
            </a:endParaRPr>
          </a:p>
          <a:p>
            <a:pPr marL="0" indent="0" algn="just">
              <a:buNone/>
            </a:pPr>
            <a:r>
              <a:rPr lang="en-US" sz="3200" b="1" dirty="0" smtClean="0"/>
              <a:t>A </a:t>
            </a:r>
            <a:r>
              <a:rPr lang="en-US" sz="3200" b="1" dirty="0"/>
              <a:t>basic principle of good </a:t>
            </a:r>
            <a:r>
              <a:rPr lang="en-US" sz="3200" b="1" dirty="0" smtClean="0"/>
              <a:t>sourcing is </a:t>
            </a:r>
            <a:r>
              <a:rPr lang="en-US" sz="3200" b="1" dirty="0"/>
              <a:t>that a buyer and supplier working together can generate more opportunities for </a:t>
            </a:r>
            <a:r>
              <a:rPr lang="en-US" sz="3200" b="1" dirty="0" smtClean="0"/>
              <a:t>savings than </a:t>
            </a:r>
            <a:r>
              <a:rPr lang="en-US" sz="3200" b="1" dirty="0"/>
              <a:t>the two parties working independently</a:t>
            </a:r>
            <a:r>
              <a:rPr lang="en-US" sz="3200" b="1" dirty="0" smtClean="0"/>
              <a:t>.</a:t>
            </a:r>
          </a:p>
          <a:p>
            <a:pPr marL="0" indent="0" algn="just">
              <a:buNone/>
            </a:pPr>
            <a:r>
              <a:rPr lang="en-US" sz="3200" b="1" dirty="0" smtClean="0"/>
              <a:t> </a:t>
            </a:r>
            <a:r>
              <a:rPr lang="en-US" sz="3200" b="1" dirty="0"/>
              <a:t>Solid cooperation is likely to </a:t>
            </a:r>
            <a:r>
              <a:rPr lang="en-US" sz="3200" b="1" dirty="0" smtClean="0"/>
              <a:t>result only </a:t>
            </a:r>
            <a:r>
              <a:rPr lang="en-US" sz="3200" b="1" dirty="0"/>
              <a:t>when the two parties have a long-term relationship and a degree of trust.</a:t>
            </a:r>
          </a:p>
        </p:txBody>
      </p:sp>
      <p:pic>
        <p:nvPicPr>
          <p:cNvPr id="4" name="Picture 3"/>
          <p:cNvPicPr>
            <a:picLocks noChangeAspect="1"/>
          </p:cNvPicPr>
          <p:nvPr/>
        </p:nvPicPr>
        <p:blipFill>
          <a:blip r:embed="rId2"/>
          <a:stretch>
            <a:fillRect/>
          </a:stretch>
        </p:blipFill>
        <p:spPr>
          <a:xfrm>
            <a:off x="9952520" y="227521"/>
            <a:ext cx="1639966" cy="1463167"/>
          </a:xfrm>
          <a:prstGeom prst="rect">
            <a:avLst/>
          </a:prstGeom>
        </p:spPr>
      </p:pic>
    </p:spTree>
    <p:extLst>
      <p:ext uri="{BB962C8B-B14F-4D97-AF65-F5344CB8AC3E}">
        <p14:creationId xmlns:p14="http://schemas.microsoft.com/office/powerpoint/2010/main" val="243313214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3" name="Content Placeholder 2"/>
          <p:cNvSpPr>
            <a:spLocks noGrp="1"/>
          </p:cNvSpPr>
          <p:nvPr>
            <p:ph idx="1"/>
          </p:nvPr>
        </p:nvSpPr>
        <p:spPr/>
        <p:txBody>
          <a:bodyPr/>
          <a:lstStyle/>
          <a:p>
            <a:pPr marL="0" indent="0">
              <a:buNone/>
            </a:pPr>
            <a:r>
              <a:rPr lang="en-US" dirty="0"/>
              <a:t>Reference </a:t>
            </a:r>
          </a:p>
          <a:p>
            <a:pPr marL="0" indent="0">
              <a:buNone/>
            </a:pPr>
            <a:r>
              <a:rPr lang="en-US" dirty="0"/>
              <a:t>Supply chain management</a:t>
            </a:r>
          </a:p>
          <a:p>
            <a:pPr marL="0" indent="0">
              <a:buNone/>
            </a:pPr>
            <a:r>
              <a:rPr lang="en-US" dirty="0"/>
              <a:t>Strategy, Planning, and Operation</a:t>
            </a:r>
          </a:p>
          <a:p>
            <a:pPr marL="0" indent="0">
              <a:buNone/>
            </a:pPr>
            <a:r>
              <a:rPr lang="en-US" dirty="0"/>
              <a:t>By: Sunil </a:t>
            </a:r>
            <a:r>
              <a:rPr lang="en-US" dirty="0" smtClean="0"/>
              <a:t>Chopra-3rd </a:t>
            </a:r>
            <a:r>
              <a:rPr lang="en-US" dirty="0"/>
              <a:t>ed.</a:t>
            </a:r>
          </a:p>
          <a:p>
            <a:pPr marL="0" indent="0">
              <a:buNone/>
            </a:pPr>
            <a:endParaRPr lang="en-US" dirty="0"/>
          </a:p>
          <a:p>
            <a:pPr marL="0" indent="0">
              <a:buNone/>
            </a:pPr>
            <a:r>
              <a:rPr lang="en-US" dirty="0"/>
              <a:t>Chapter </a:t>
            </a:r>
            <a:r>
              <a:rPr lang="en-US" dirty="0" smtClean="0"/>
              <a:t>14</a:t>
            </a:r>
            <a:endParaRPr lang="en-US" dirty="0"/>
          </a:p>
          <a:p>
            <a:pPr marL="0" indent="0">
              <a:buNone/>
            </a:pPr>
            <a:endParaRPr lang="en-US" dirty="0"/>
          </a:p>
        </p:txBody>
      </p:sp>
    </p:spTree>
    <p:extLst>
      <p:ext uri="{BB962C8B-B14F-4D97-AF65-F5344CB8AC3E}">
        <p14:creationId xmlns:p14="http://schemas.microsoft.com/office/powerpoint/2010/main" val="41696704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3627</TotalTime>
  <Words>3523</Words>
  <Application>Microsoft Office PowerPoint</Application>
  <PresentationFormat>Widescreen</PresentationFormat>
  <Paragraphs>195</Paragraphs>
  <Slides>45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45</vt:i4>
      </vt:variant>
    </vt:vector>
  </HeadingPairs>
  <TitlesOfParts>
    <vt:vector size="49" baseType="lpstr">
      <vt:lpstr>Arial</vt:lpstr>
      <vt:lpstr>Calibri</vt:lpstr>
      <vt:lpstr>Calibri Light</vt:lpstr>
      <vt:lpstr>Office Theme</vt:lpstr>
      <vt:lpstr>PowerPoint Presentation</vt:lpstr>
      <vt:lpstr>Learning Objectives</vt:lpstr>
      <vt:lpstr>The role of sourcing in a supply chain</vt:lpstr>
      <vt:lpstr>Cont.</vt:lpstr>
      <vt:lpstr>PowerPoint Presentation</vt:lpstr>
      <vt:lpstr>PowerPoint Presentation</vt:lpstr>
      <vt:lpstr>In-house or outsource</vt:lpstr>
      <vt:lpstr>How do third parties increase the supply chain surplus</vt:lpstr>
      <vt:lpstr>Cont.</vt:lpstr>
      <vt:lpstr>Cont.</vt:lpstr>
      <vt:lpstr>Cont.</vt:lpstr>
      <vt:lpstr>Cont.</vt:lpstr>
      <vt:lpstr>Cont.</vt:lpstr>
      <vt:lpstr>Cont.</vt:lpstr>
      <vt:lpstr>Cont.</vt:lpstr>
      <vt:lpstr>PowerPoint Presentation</vt:lpstr>
      <vt:lpstr>Cont.</vt:lpstr>
      <vt:lpstr>Cont.</vt:lpstr>
      <vt:lpstr>Cont.</vt:lpstr>
      <vt:lpstr>Risks of using a third party</vt:lpstr>
      <vt:lpstr>Cont. </vt:lpstr>
      <vt:lpstr>Cont. </vt:lpstr>
      <vt:lpstr>Cont. </vt:lpstr>
      <vt:lpstr>Cont. </vt:lpstr>
      <vt:lpstr>Cont. </vt:lpstr>
      <vt:lpstr>Supplier scoring and assessment</vt:lpstr>
      <vt:lpstr>PowerPoint Presentation</vt:lpstr>
      <vt:lpstr>Supplier selection-auctions and negotiations</vt:lpstr>
      <vt:lpstr>Cont. </vt:lpstr>
      <vt:lpstr>Contracts and supply chain performance</vt:lpstr>
      <vt:lpstr>Cont. </vt:lpstr>
      <vt:lpstr>The procurement process</vt:lpstr>
      <vt:lpstr>Cont. </vt:lpstr>
      <vt:lpstr>Cont. </vt:lpstr>
      <vt:lpstr>Sourcing planning and analysis</vt:lpstr>
      <vt:lpstr>Cont. </vt:lpstr>
      <vt:lpstr>The role of IT in sourcing</vt:lpstr>
      <vt:lpstr>Risk management in sourcing</vt:lpstr>
      <vt:lpstr>Cont. </vt:lpstr>
      <vt:lpstr>Cont. </vt:lpstr>
      <vt:lpstr>Making sourcing decisions in practice</vt:lpstr>
      <vt:lpstr>Cont. </vt:lpstr>
      <vt:lpstr>Cont. </vt:lpstr>
      <vt:lpstr>Cont.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Maher</cp:lastModifiedBy>
  <cp:revision>104</cp:revision>
  <dcterms:created xsi:type="dcterms:W3CDTF">2020-10-15T07:04:09Z</dcterms:created>
  <dcterms:modified xsi:type="dcterms:W3CDTF">2021-11-27T03:38:39Z</dcterms:modified>
</cp:coreProperties>
</file>